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7" r:id="rId5"/>
    <p:sldId id="267" r:id="rId6"/>
    <p:sldId id="284" r:id="rId7"/>
    <p:sldId id="268" r:id="rId8"/>
    <p:sldId id="312" r:id="rId9"/>
    <p:sldId id="313" r:id="rId10"/>
    <p:sldId id="314" r:id="rId11"/>
    <p:sldId id="344" r:id="rId12"/>
    <p:sldId id="345" r:id="rId13"/>
    <p:sldId id="347" r:id="rId14"/>
    <p:sldId id="348" r:id="rId15"/>
    <p:sldId id="349" r:id="rId16"/>
    <p:sldId id="341" r:id="rId17"/>
    <p:sldId id="340" r:id="rId18"/>
    <p:sldId id="339" r:id="rId19"/>
    <p:sldId id="338" r:id="rId20"/>
    <p:sldId id="337" r:id="rId21"/>
    <p:sldId id="336" r:id="rId22"/>
    <p:sldId id="335" r:id="rId23"/>
    <p:sldId id="334" r:id="rId24"/>
    <p:sldId id="333" r:id="rId25"/>
    <p:sldId id="332" r:id="rId26"/>
    <p:sldId id="351" r:id="rId27"/>
    <p:sldId id="331" r:id="rId28"/>
    <p:sldId id="330" r:id="rId29"/>
    <p:sldId id="350" r:id="rId30"/>
    <p:sldId id="329" r:id="rId31"/>
    <p:sldId id="328" r:id="rId32"/>
    <p:sldId id="327" r:id="rId33"/>
    <p:sldId id="326" r:id="rId34"/>
    <p:sldId id="325" r:id="rId35"/>
    <p:sldId id="324" r:id="rId36"/>
    <p:sldId id="323" r:id="rId37"/>
    <p:sldId id="322" r:id="rId38"/>
    <p:sldId id="321" r:id="rId39"/>
    <p:sldId id="320" r:id="rId40"/>
    <p:sldId id="319" r:id="rId41"/>
    <p:sldId id="318" r:id="rId42"/>
    <p:sldId id="317" r:id="rId43"/>
    <p:sldId id="316"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69F"/>
    <a:srgbClr val="4EAE3A"/>
    <a:srgbClr val="266C9F"/>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1C1B1-A87F-49D8-9CE2-01BEDC894155}" v="196" dt="2021-11-19T08:11:34.755"/>
    <p1510:client id="{B1279B1D-C9C6-4943-94C0-457FEC079DFA}" v="90" dt="2021-11-17T16:03:28.806"/>
    <p1510:client id="{EBFFD870-A086-42CE-A011-42D89888D1F2}" v="74" dt="2021-11-17T10:38:46.63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1" autoAdjust="0"/>
    <p:restoredTop sz="94660"/>
  </p:normalViewPr>
  <p:slideViewPr>
    <p:cSldViewPr snapToGrid="0">
      <p:cViewPr varScale="1">
        <p:scale>
          <a:sx n="82" d="100"/>
          <a:sy n="82" d="100"/>
        </p:scale>
        <p:origin x="595"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C9B54-49A3-40D7-9618-DE8E4A00C19E}"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l-GR"/>
        </a:p>
      </dgm:t>
    </dgm:pt>
    <dgm:pt modelId="{069C6CA6-C858-4D8E-B0F3-C90820E36BA7}">
      <dgm:prSet phldrT="[Κείμενο]" custT="1"/>
      <dgm:spPr/>
      <dgm:t>
        <a:bodyPr/>
        <a:lstStyle/>
        <a:p>
          <a:r>
            <a:rPr lang="en-US" sz="1600" b="1"/>
            <a:t>Data Controller</a:t>
          </a:r>
        </a:p>
        <a:p>
          <a:r>
            <a:rPr lang="en-US" altLang="ko-KR" sz="1200" dirty="0"/>
            <a:t>decides the purpose and way in which personal data is processed</a:t>
          </a:r>
          <a:endParaRPr lang="el-GR" sz="1200"/>
        </a:p>
      </dgm:t>
    </dgm:pt>
    <dgm:pt modelId="{5B69143F-ECF0-4713-A64B-E229D6323097}" type="parTrans" cxnId="{C73FF443-3014-4EB9-8231-33A183D361CB}">
      <dgm:prSet/>
      <dgm:spPr/>
      <dgm:t>
        <a:bodyPr/>
        <a:lstStyle/>
        <a:p>
          <a:endParaRPr lang="el-GR"/>
        </a:p>
      </dgm:t>
    </dgm:pt>
    <dgm:pt modelId="{CAA05908-6942-430A-996D-E999EFB8FA7F}" type="sibTrans" cxnId="{C73FF443-3014-4EB9-8231-33A183D361CB}">
      <dgm:prSet/>
      <dgm:spPr/>
      <dgm:t>
        <a:bodyPr/>
        <a:lstStyle/>
        <a:p>
          <a:endParaRPr lang="el-GR"/>
        </a:p>
      </dgm:t>
    </dgm:pt>
    <dgm:pt modelId="{7AC5439B-BC16-4555-B749-C432BD46020B}">
      <dgm:prSet phldrT="[Κείμενο]" custT="1"/>
      <dgm:spPr/>
      <dgm:t>
        <a:bodyPr/>
        <a:lstStyle/>
        <a:p>
          <a:r>
            <a:rPr lang="en-US" sz="1600" b="1" dirty="0"/>
            <a:t>Data Processor</a:t>
          </a:r>
        </a:p>
        <a:p>
          <a:r>
            <a:rPr lang="en-US" altLang="ko-KR" sz="1200" dirty="0"/>
            <a:t>holds and processes data on behalf of a data controller</a:t>
          </a:r>
          <a:endParaRPr lang="el-GR" sz="1200" dirty="0"/>
        </a:p>
      </dgm:t>
    </dgm:pt>
    <dgm:pt modelId="{FE621B02-A572-4D93-AE7F-A4522880D9E0}" type="parTrans" cxnId="{8833DB54-F8BB-48FB-94C0-AFCC7D76256F}">
      <dgm:prSet/>
      <dgm:spPr/>
      <dgm:t>
        <a:bodyPr/>
        <a:lstStyle/>
        <a:p>
          <a:endParaRPr lang="el-GR"/>
        </a:p>
      </dgm:t>
    </dgm:pt>
    <dgm:pt modelId="{DFB9CDCE-0512-4D90-93F5-A143D8AF4E3A}" type="sibTrans" cxnId="{8833DB54-F8BB-48FB-94C0-AFCC7D76256F}">
      <dgm:prSet/>
      <dgm:spPr/>
      <dgm:t>
        <a:bodyPr/>
        <a:lstStyle/>
        <a:p>
          <a:endParaRPr lang="el-GR"/>
        </a:p>
      </dgm:t>
    </dgm:pt>
    <dgm:pt modelId="{BA6C195B-8A7C-4CF2-9B72-B6D88406E0A9}">
      <dgm:prSet phldrT="[Κείμενο]" custT="1"/>
      <dgm:spPr/>
      <dgm:t>
        <a:bodyPr/>
        <a:lstStyle/>
        <a:p>
          <a:r>
            <a:rPr lang="en-US" sz="1600" b="1"/>
            <a:t>Recipient</a:t>
          </a:r>
        </a:p>
        <a:p>
          <a:r>
            <a:rPr lang="en-US" sz="1200" b="0"/>
            <a:t>receives personal data</a:t>
          </a:r>
          <a:endParaRPr lang="el-GR" sz="1200" b="0"/>
        </a:p>
      </dgm:t>
    </dgm:pt>
    <dgm:pt modelId="{B317AF35-FF52-4059-810F-40C14217721E}" type="parTrans" cxnId="{FCAFEDAA-E9AE-46E5-B110-1918598FB6D1}">
      <dgm:prSet/>
      <dgm:spPr/>
      <dgm:t>
        <a:bodyPr/>
        <a:lstStyle/>
        <a:p>
          <a:endParaRPr lang="el-GR"/>
        </a:p>
      </dgm:t>
    </dgm:pt>
    <dgm:pt modelId="{DCC448B0-3E7E-4FA9-B9D1-2A0691515390}" type="sibTrans" cxnId="{FCAFEDAA-E9AE-46E5-B110-1918598FB6D1}">
      <dgm:prSet/>
      <dgm:spPr/>
      <dgm:t>
        <a:bodyPr/>
        <a:lstStyle/>
        <a:p>
          <a:endParaRPr lang="el-GR"/>
        </a:p>
      </dgm:t>
    </dgm:pt>
    <dgm:pt modelId="{7DE8E04E-3292-4BCA-BD35-6A34B005C438}">
      <dgm:prSet custT="1"/>
      <dgm:spPr/>
      <dgm:t>
        <a:bodyPr/>
        <a:lstStyle/>
        <a:p>
          <a:r>
            <a:rPr lang="en-US" sz="1600" b="1" dirty="0"/>
            <a:t>Data Subjects</a:t>
          </a:r>
        </a:p>
        <a:p>
          <a:r>
            <a:rPr lang="en-US" sz="1200" b="0" dirty="0"/>
            <a:t>natural person whom personal data is processed</a:t>
          </a:r>
          <a:endParaRPr lang="el-GR" sz="1200" b="0" dirty="0"/>
        </a:p>
      </dgm:t>
    </dgm:pt>
    <dgm:pt modelId="{047E5BC0-6092-46B2-AAF6-9A1AC2CEB9DF}" type="parTrans" cxnId="{5F966593-8EDD-4340-B777-F5BA86A6585C}">
      <dgm:prSet/>
      <dgm:spPr/>
      <dgm:t>
        <a:bodyPr/>
        <a:lstStyle/>
        <a:p>
          <a:endParaRPr lang="el-GR"/>
        </a:p>
      </dgm:t>
    </dgm:pt>
    <dgm:pt modelId="{F47C2F2F-CD64-4038-B19E-9BDBA631CFD2}" type="sibTrans" cxnId="{5F966593-8EDD-4340-B777-F5BA86A6585C}">
      <dgm:prSet/>
      <dgm:spPr/>
      <dgm:t>
        <a:bodyPr/>
        <a:lstStyle/>
        <a:p>
          <a:endParaRPr lang="el-GR"/>
        </a:p>
      </dgm:t>
    </dgm:pt>
    <dgm:pt modelId="{03A481F7-8E01-43D4-AD44-C6405CE50571}">
      <dgm:prSet custT="1"/>
      <dgm:spPr/>
      <dgm:t>
        <a:bodyPr/>
        <a:lstStyle/>
        <a:p>
          <a:r>
            <a:rPr lang="en-US" sz="1600" b="1" dirty="0"/>
            <a:t>Data Protection Officer (DPO)</a:t>
          </a:r>
        </a:p>
        <a:p>
          <a:r>
            <a:rPr lang="en-US" sz="1200" dirty="0"/>
            <a:t>is responsible for monitoring how personal data is processed and to inform and advise employees who process personal data about their obligations. The DPO also cooperates with the Data Protection Authority (DPA), serving as a contact point towards the DPA and individuals.</a:t>
          </a:r>
          <a:endParaRPr lang="el-GR" sz="1200" b="1" dirty="0"/>
        </a:p>
      </dgm:t>
    </dgm:pt>
    <dgm:pt modelId="{149C35BB-FD28-47A0-9444-0CE0E633420E}" type="parTrans" cxnId="{EF5C0CD2-0FA9-42DF-AEAC-F97E5B4DF32B}">
      <dgm:prSet/>
      <dgm:spPr/>
      <dgm:t>
        <a:bodyPr/>
        <a:lstStyle/>
        <a:p>
          <a:endParaRPr lang="el-GR"/>
        </a:p>
      </dgm:t>
    </dgm:pt>
    <dgm:pt modelId="{621B1F8D-5193-46E6-89D2-76DE5987F1FC}" type="sibTrans" cxnId="{EF5C0CD2-0FA9-42DF-AEAC-F97E5B4DF32B}">
      <dgm:prSet/>
      <dgm:spPr/>
      <dgm:t>
        <a:bodyPr/>
        <a:lstStyle/>
        <a:p>
          <a:endParaRPr lang="el-GR"/>
        </a:p>
      </dgm:t>
    </dgm:pt>
    <dgm:pt modelId="{0CCF40C7-9CED-48B5-8238-EB08E8F95A55}" type="pres">
      <dgm:prSet presAssocID="{8CBC9B54-49A3-40D7-9618-DE8E4A00C19E}" presName="Name0" presStyleCnt="0">
        <dgm:presLayoutVars>
          <dgm:dir/>
          <dgm:resizeHandles val="exact"/>
        </dgm:presLayoutVars>
      </dgm:prSet>
      <dgm:spPr/>
    </dgm:pt>
    <dgm:pt modelId="{CB2E07CD-5CA3-4716-8373-1A7642E3D6DA}" type="pres">
      <dgm:prSet presAssocID="{069C6CA6-C858-4D8E-B0F3-C90820E36BA7}" presName="node" presStyleLbl="node1" presStyleIdx="0" presStyleCnt="5" custScaleX="119510" custScaleY="148402" custRadScaleRad="85012" custRadScaleInc="-2725">
        <dgm:presLayoutVars>
          <dgm:bulletEnabled val="1"/>
        </dgm:presLayoutVars>
      </dgm:prSet>
      <dgm:spPr/>
    </dgm:pt>
    <dgm:pt modelId="{FE7FBAC4-1FB4-4B9E-8BCF-09A0240872A4}" type="pres">
      <dgm:prSet presAssocID="{CAA05908-6942-430A-996D-E999EFB8FA7F}" presName="sibTrans" presStyleLbl="sibTrans2D1" presStyleIdx="0" presStyleCnt="5"/>
      <dgm:spPr/>
    </dgm:pt>
    <dgm:pt modelId="{361A2F68-2582-42CB-A9D9-C13BC43A2351}" type="pres">
      <dgm:prSet presAssocID="{CAA05908-6942-430A-996D-E999EFB8FA7F}" presName="connectorText" presStyleLbl="sibTrans2D1" presStyleIdx="0" presStyleCnt="5"/>
      <dgm:spPr/>
    </dgm:pt>
    <dgm:pt modelId="{79585D56-A70D-43C6-B787-90B9E195487C}" type="pres">
      <dgm:prSet presAssocID="{7AC5439B-BC16-4555-B749-C432BD46020B}" presName="node" presStyleLbl="node1" presStyleIdx="1" presStyleCnt="5" custScaleX="141677" custScaleY="148661" custRadScaleRad="126116" custRadScaleInc="35075">
        <dgm:presLayoutVars>
          <dgm:bulletEnabled val="1"/>
        </dgm:presLayoutVars>
      </dgm:prSet>
      <dgm:spPr/>
    </dgm:pt>
    <dgm:pt modelId="{4253D9EB-7678-49EC-811E-316482E505B3}" type="pres">
      <dgm:prSet presAssocID="{DFB9CDCE-0512-4D90-93F5-A143D8AF4E3A}" presName="sibTrans" presStyleLbl="sibTrans2D1" presStyleIdx="1" presStyleCnt="5"/>
      <dgm:spPr/>
    </dgm:pt>
    <dgm:pt modelId="{C41A6436-B2B9-415A-AB23-D90AE45A5A9E}" type="pres">
      <dgm:prSet presAssocID="{DFB9CDCE-0512-4D90-93F5-A143D8AF4E3A}" presName="connectorText" presStyleLbl="sibTrans2D1" presStyleIdx="1" presStyleCnt="5"/>
      <dgm:spPr/>
    </dgm:pt>
    <dgm:pt modelId="{839F40F7-1F39-4A3A-B75D-D336EF83B00F}" type="pres">
      <dgm:prSet presAssocID="{BA6C195B-8A7C-4CF2-9B72-B6D88406E0A9}" presName="node" presStyleLbl="node1" presStyleIdx="2" presStyleCnt="5" custScaleX="177630" custScaleY="122995" custRadScaleRad="123196" custRadScaleInc="-33626">
        <dgm:presLayoutVars>
          <dgm:bulletEnabled val="1"/>
        </dgm:presLayoutVars>
      </dgm:prSet>
      <dgm:spPr/>
    </dgm:pt>
    <dgm:pt modelId="{1E3BB106-7092-4968-96DE-C277D3ED5DB7}" type="pres">
      <dgm:prSet presAssocID="{DCC448B0-3E7E-4FA9-B9D1-2A0691515390}" presName="sibTrans" presStyleLbl="sibTrans2D1" presStyleIdx="2" presStyleCnt="5"/>
      <dgm:spPr/>
    </dgm:pt>
    <dgm:pt modelId="{35D8215A-FD7A-49A0-B6B6-F84650243A17}" type="pres">
      <dgm:prSet presAssocID="{DCC448B0-3E7E-4FA9-B9D1-2A0691515390}" presName="connectorText" presStyleLbl="sibTrans2D1" presStyleIdx="2" presStyleCnt="5"/>
      <dgm:spPr/>
    </dgm:pt>
    <dgm:pt modelId="{CE379C34-0630-4A11-BB17-EEFA3F6A8E71}" type="pres">
      <dgm:prSet presAssocID="{7DE8E04E-3292-4BCA-BD35-6A34B005C438}" presName="node" presStyleLbl="node1" presStyleIdx="3" presStyleCnt="5" custScaleX="132425" custScaleY="118831" custRadScaleRad="122426" custRadScaleInc="27871">
        <dgm:presLayoutVars>
          <dgm:bulletEnabled val="1"/>
        </dgm:presLayoutVars>
      </dgm:prSet>
      <dgm:spPr/>
    </dgm:pt>
    <dgm:pt modelId="{229A8AC3-4ABC-4A30-9B3C-D75AC9EF2727}" type="pres">
      <dgm:prSet presAssocID="{F47C2F2F-CD64-4038-B19E-9BDBA631CFD2}" presName="sibTrans" presStyleLbl="sibTrans2D1" presStyleIdx="3" presStyleCnt="5"/>
      <dgm:spPr/>
    </dgm:pt>
    <dgm:pt modelId="{855979D4-926A-4DF9-81A5-20A5C24451D0}" type="pres">
      <dgm:prSet presAssocID="{F47C2F2F-CD64-4038-B19E-9BDBA631CFD2}" presName="connectorText" presStyleLbl="sibTrans2D1" presStyleIdx="3" presStyleCnt="5"/>
      <dgm:spPr/>
    </dgm:pt>
    <dgm:pt modelId="{E2C23F85-E0F9-4322-9945-91CA8DBD3E08}" type="pres">
      <dgm:prSet presAssocID="{03A481F7-8E01-43D4-AD44-C6405CE50571}" presName="node" presStyleLbl="node1" presStyleIdx="4" presStyleCnt="5" custScaleX="212708" custScaleY="247525" custRadScaleRad="154776" custRadScaleInc="-44897">
        <dgm:presLayoutVars>
          <dgm:bulletEnabled val="1"/>
        </dgm:presLayoutVars>
      </dgm:prSet>
      <dgm:spPr/>
    </dgm:pt>
    <dgm:pt modelId="{1DA1B576-4760-45EC-9931-B7B33D6E46C5}" type="pres">
      <dgm:prSet presAssocID="{621B1F8D-5193-46E6-89D2-76DE5987F1FC}" presName="sibTrans" presStyleLbl="sibTrans2D1" presStyleIdx="4" presStyleCnt="5"/>
      <dgm:spPr/>
    </dgm:pt>
    <dgm:pt modelId="{9E5A5C03-6D0D-459B-BE4D-023A3BFED778}" type="pres">
      <dgm:prSet presAssocID="{621B1F8D-5193-46E6-89D2-76DE5987F1FC}" presName="connectorText" presStyleLbl="sibTrans2D1" presStyleIdx="4" presStyleCnt="5"/>
      <dgm:spPr/>
    </dgm:pt>
  </dgm:ptLst>
  <dgm:cxnLst>
    <dgm:cxn modelId="{AE7F2106-56EA-4D22-A1AA-2F4B70ABFAD1}" type="presOf" srcId="{DFB9CDCE-0512-4D90-93F5-A143D8AF4E3A}" destId="{C41A6436-B2B9-415A-AB23-D90AE45A5A9E}" srcOrd="1" destOrd="0" presId="urn:microsoft.com/office/officeart/2005/8/layout/cycle7"/>
    <dgm:cxn modelId="{577FE316-956C-4DDF-BEC0-6434D7E75A05}" type="presOf" srcId="{DFB9CDCE-0512-4D90-93F5-A143D8AF4E3A}" destId="{4253D9EB-7678-49EC-811E-316482E505B3}" srcOrd="0" destOrd="0" presId="urn:microsoft.com/office/officeart/2005/8/layout/cycle7"/>
    <dgm:cxn modelId="{E14A9A1E-4FB4-480F-87A7-DCA605675187}" type="presOf" srcId="{069C6CA6-C858-4D8E-B0F3-C90820E36BA7}" destId="{CB2E07CD-5CA3-4716-8373-1A7642E3D6DA}" srcOrd="0" destOrd="0" presId="urn:microsoft.com/office/officeart/2005/8/layout/cycle7"/>
    <dgm:cxn modelId="{55B30B36-6A51-4A92-BBD7-24A750A4A7CF}" type="presOf" srcId="{CAA05908-6942-430A-996D-E999EFB8FA7F}" destId="{FE7FBAC4-1FB4-4B9E-8BCF-09A0240872A4}" srcOrd="0" destOrd="0" presId="urn:microsoft.com/office/officeart/2005/8/layout/cycle7"/>
    <dgm:cxn modelId="{AFB9D360-26B8-4218-AF2B-508F74FE7D11}" type="presOf" srcId="{DCC448B0-3E7E-4FA9-B9D1-2A0691515390}" destId="{1E3BB106-7092-4968-96DE-C277D3ED5DB7}" srcOrd="0" destOrd="0" presId="urn:microsoft.com/office/officeart/2005/8/layout/cycle7"/>
    <dgm:cxn modelId="{C73FF443-3014-4EB9-8231-33A183D361CB}" srcId="{8CBC9B54-49A3-40D7-9618-DE8E4A00C19E}" destId="{069C6CA6-C858-4D8E-B0F3-C90820E36BA7}" srcOrd="0" destOrd="0" parTransId="{5B69143F-ECF0-4713-A64B-E229D6323097}" sibTransId="{CAA05908-6942-430A-996D-E999EFB8FA7F}"/>
    <dgm:cxn modelId="{A7F0C144-4B5D-4A2E-A658-F8A950442CBB}" type="presOf" srcId="{8CBC9B54-49A3-40D7-9618-DE8E4A00C19E}" destId="{0CCF40C7-9CED-48B5-8238-EB08E8F95A55}" srcOrd="0" destOrd="0" presId="urn:microsoft.com/office/officeart/2005/8/layout/cycle7"/>
    <dgm:cxn modelId="{D08E8745-F9D9-4737-8F2B-9BC06DF576B1}" type="presOf" srcId="{F47C2F2F-CD64-4038-B19E-9BDBA631CFD2}" destId="{229A8AC3-4ABC-4A30-9B3C-D75AC9EF2727}" srcOrd="0" destOrd="0" presId="urn:microsoft.com/office/officeart/2005/8/layout/cycle7"/>
    <dgm:cxn modelId="{0D445E74-6A9F-4BC6-B042-7F496E51AD0F}" type="presOf" srcId="{621B1F8D-5193-46E6-89D2-76DE5987F1FC}" destId="{1DA1B576-4760-45EC-9931-B7B33D6E46C5}" srcOrd="0" destOrd="0" presId="urn:microsoft.com/office/officeart/2005/8/layout/cycle7"/>
    <dgm:cxn modelId="{8833DB54-F8BB-48FB-94C0-AFCC7D76256F}" srcId="{8CBC9B54-49A3-40D7-9618-DE8E4A00C19E}" destId="{7AC5439B-BC16-4555-B749-C432BD46020B}" srcOrd="1" destOrd="0" parTransId="{FE621B02-A572-4D93-AE7F-A4522880D9E0}" sibTransId="{DFB9CDCE-0512-4D90-93F5-A143D8AF4E3A}"/>
    <dgm:cxn modelId="{5F966593-8EDD-4340-B777-F5BA86A6585C}" srcId="{8CBC9B54-49A3-40D7-9618-DE8E4A00C19E}" destId="{7DE8E04E-3292-4BCA-BD35-6A34B005C438}" srcOrd="3" destOrd="0" parTransId="{047E5BC0-6092-46B2-AAF6-9A1AC2CEB9DF}" sibTransId="{F47C2F2F-CD64-4038-B19E-9BDBA631CFD2}"/>
    <dgm:cxn modelId="{CFD03C96-67D5-4A65-B7F1-513B73B9CDB0}" type="presOf" srcId="{DCC448B0-3E7E-4FA9-B9D1-2A0691515390}" destId="{35D8215A-FD7A-49A0-B6B6-F84650243A17}" srcOrd="1" destOrd="0" presId="urn:microsoft.com/office/officeart/2005/8/layout/cycle7"/>
    <dgm:cxn modelId="{FCAFEDAA-E9AE-46E5-B110-1918598FB6D1}" srcId="{8CBC9B54-49A3-40D7-9618-DE8E4A00C19E}" destId="{BA6C195B-8A7C-4CF2-9B72-B6D88406E0A9}" srcOrd="2" destOrd="0" parTransId="{B317AF35-FF52-4059-810F-40C14217721E}" sibTransId="{DCC448B0-3E7E-4FA9-B9D1-2A0691515390}"/>
    <dgm:cxn modelId="{0077AEAB-EBE2-493E-BE38-B2A71EC87A19}" type="presOf" srcId="{03A481F7-8E01-43D4-AD44-C6405CE50571}" destId="{E2C23F85-E0F9-4322-9945-91CA8DBD3E08}" srcOrd="0" destOrd="0" presId="urn:microsoft.com/office/officeart/2005/8/layout/cycle7"/>
    <dgm:cxn modelId="{25A977BE-9046-4774-91E3-88CB881DB0E8}" type="presOf" srcId="{7AC5439B-BC16-4555-B749-C432BD46020B}" destId="{79585D56-A70D-43C6-B787-90B9E195487C}" srcOrd="0" destOrd="0" presId="urn:microsoft.com/office/officeart/2005/8/layout/cycle7"/>
    <dgm:cxn modelId="{EF5C0CD2-0FA9-42DF-AEAC-F97E5B4DF32B}" srcId="{8CBC9B54-49A3-40D7-9618-DE8E4A00C19E}" destId="{03A481F7-8E01-43D4-AD44-C6405CE50571}" srcOrd="4" destOrd="0" parTransId="{149C35BB-FD28-47A0-9444-0CE0E633420E}" sibTransId="{621B1F8D-5193-46E6-89D2-76DE5987F1FC}"/>
    <dgm:cxn modelId="{A93150D9-225E-4F79-AF33-D8227EA07A02}" type="presOf" srcId="{621B1F8D-5193-46E6-89D2-76DE5987F1FC}" destId="{9E5A5C03-6D0D-459B-BE4D-023A3BFED778}" srcOrd="1" destOrd="0" presId="urn:microsoft.com/office/officeart/2005/8/layout/cycle7"/>
    <dgm:cxn modelId="{4D6733ED-4ADD-4BA9-AB44-1E1B7F2989BF}" type="presOf" srcId="{CAA05908-6942-430A-996D-E999EFB8FA7F}" destId="{361A2F68-2582-42CB-A9D9-C13BC43A2351}" srcOrd="1" destOrd="0" presId="urn:microsoft.com/office/officeart/2005/8/layout/cycle7"/>
    <dgm:cxn modelId="{219BF5EF-927E-4250-8E66-BC975CF206C7}" type="presOf" srcId="{F47C2F2F-CD64-4038-B19E-9BDBA631CFD2}" destId="{855979D4-926A-4DF9-81A5-20A5C24451D0}" srcOrd="1" destOrd="0" presId="urn:microsoft.com/office/officeart/2005/8/layout/cycle7"/>
    <dgm:cxn modelId="{5CFAC0F1-DA89-4641-9759-A519F1027330}" type="presOf" srcId="{7DE8E04E-3292-4BCA-BD35-6A34B005C438}" destId="{CE379C34-0630-4A11-BB17-EEFA3F6A8E71}" srcOrd="0" destOrd="0" presId="urn:microsoft.com/office/officeart/2005/8/layout/cycle7"/>
    <dgm:cxn modelId="{A8C8CEF5-28EB-4DD0-802A-AE4A75E2E8E1}" type="presOf" srcId="{BA6C195B-8A7C-4CF2-9B72-B6D88406E0A9}" destId="{839F40F7-1F39-4A3A-B75D-D336EF83B00F}" srcOrd="0" destOrd="0" presId="urn:microsoft.com/office/officeart/2005/8/layout/cycle7"/>
    <dgm:cxn modelId="{C5ED0F81-AEAC-4223-843E-39434382DA3D}" type="presParOf" srcId="{0CCF40C7-9CED-48B5-8238-EB08E8F95A55}" destId="{CB2E07CD-5CA3-4716-8373-1A7642E3D6DA}" srcOrd="0" destOrd="0" presId="urn:microsoft.com/office/officeart/2005/8/layout/cycle7"/>
    <dgm:cxn modelId="{01449B72-9DDA-4B98-96FB-0C7A5CA0B1C0}" type="presParOf" srcId="{0CCF40C7-9CED-48B5-8238-EB08E8F95A55}" destId="{FE7FBAC4-1FB4-4B9E-8BCF-09A0240872A4}" srcOrd="1" destOrd="0" presId="urn:microsoft.com/office/officeart/2005/8/layout/cycle7"/>
    <dgm:cxn modelId="{8056CBC9-49FB-4148-84A9-5E4CF98C27BF}" type="presParOf" srcId="{FE7FBAC4-1FB4-4B9E-8BCF-09A0240872A4}" destId="{361A2F68-2582-42CB-A9D9-C13BC43A2351}" srcOrd="0" destOrd="0" presId="urn:microsoft.com/office/officeart/2005/8/layout/cycle7"/>
    <dgm:cxn modelId="{1B181B4D-15C2-4947-9CC6-CF951D779911}" type="presParOf" srcId="{0CCF40C7-9CED-48B5-8238-EB08E8F95A55}" destId="{79585D56-A70D-43C6-B787-90B9E195487C}" srcOrd="2" destOrd="0" presId="urn:microsoft.com/office/officeart/2005/8/layout/cycle7"/>
    <dgm:cxn modelId="{EDF47FC3-1AA1-4618-BA93-5F67FDD8BE8A}" type="presParOf" srcId="{0CCF40C7-9CED-48B5-8238-EB08E8F95A55}" destId="{4253D9EB-7678-49EC-811E-316482E505B3}" srcOrd="3" destOrd="0" presId="urn:microsoft.com/office/officeart/2005/8/layout/cycle7"/>
    <dgm:cxn modelId="{7C9A2970-2242-479C-9603-C8DCB10F1543}" type="presParOf" srcId="{4253D9EB-7678-49EC-811E-316482E505B3}" destId="{C41A6436-B2B9-415A-AB23-D90AE45A5A9E}" srcOrd="0" destOrd="0" presId="urn:microsoft.com/office/officeart/2005/8/layout/cycle7"/>
    <dgm:cxn modelId="{486C9221-AC91-48CC-9783-7B8DE701BEA8}" type="presParOf" srcId="{0CCF40C7-9CED-48B5-8238-EB08E8F95A55}" destId="{839F40F7-1F39-4A3A-B75D-D336EF83B00F}" srcOrd="4" destOrd="0" presId="urn:microsoft.com/office/officeart/2005/8/layout/cycle7"/>
    <dgm:cxn modelId="{160BB711-3481-41CE-917C-5DE4BABBC5B7}" type="presParOf" srcId="{0CCF40C7-9CED-48B5-8238-EB08E8F95A55}" destId="{1E3BB106-7092-4968-96DE-C277D3ED5DB7}" srcOrd="5" destOrd="0" presId="urn:microsoft.com/office/officeart/2005/8/layout/cycle7"/>
    <dgm:cxn modelId="{8025D0B8-C5D2-4A0A-AB71-C8369B37F02B}" type="presParOf" srcId="{1E3BB106-7092-4968-96DE-C277D3ED5DB7}" destId="{35D8215A-FD7A-49A0-B6B6-F84650243A17}" srcOrd="0" destOrd="0" presId="urn:microsoft.com/office/officeart/2005/8/layout/cycle7"/>
    <dgm:cxn modelId="{69FFFDD8-96C1-4D6B-BAEB-863172800659}" type="presParOf" srcId="{0CCF40C7-9CED-48B5-8238-EB08E8F95A55}" destId="{CE379C34-0630-4A11-BB17-EEFA3F6A8E71}" srcOrd="6" destOrd="0" presId="urn:microsoft.com/office/officeart/2005/8/layout/cycle7"/>
    <dgm:cxn modelId="{C6E3D38D-7FAA-4E32-80E4-3F62D0335BD7}" type="presParOf" srcId="{0CCF40C7-9CED-48B5-8238-EB08E8F95A55}" destId="{229A8AC3-4ABC-4A30-9B3C-D75AC9EF2727}" srcOrd="7" destOrd="0" presId="urn:microsoft.com/office/officeart/2005/8/layout/cycle7"/>
    <dgm:cxn modelId="{D0CEF9C6-8010-4796-9F76-5CA9D4B683E1}" type="presParOf" srcId="{229A8AC3-4ABC-4A30-9B3C-D75AC9EF2727}" destId="{855979D4-926A-4DF9-81A5-20A5C24451D0}" srcOrd="0" destOrd="0" presId="urn:microsoft.com/office/officeart/2005/8/layout/cycle7"/>
    <dgm:cxn modelId="{A43C9544-F406-460B-B559-B9884A8408D3}" type="presParOf" srcId="{0CCF40C7-9CED-48B5-8238-EB08E8F95A55}" destId="{E2C23F85-E0F9-4322-9945-91CA8DBD3E08}" srcOrd="8" destOrd="0" presId="urn:microsoft.com/office/officeart/2005/8/layout/cycle7"/>
    <dgm:cxn modelId="{2961F578-BFEF-4D47-B6B8-D03E96BDF8BE}" type="presParOf" srcId="{0CCF40C7-9CED-48B5-8238-EB08E8F95A55}" destId="{1DA1B576-4760-45EC-9931-B7B33D6E46C5}" srcOrd="9" destOrd="0" presId="urn:microsoft.com/office/officeart/2005/8/layout/cycle7"/>
    <dgm:cxn modelId="{735B3B9F-E332-4C25-935D-526486E6C824}" type="presParOf" srcId="{1DA1B576-4760-45EC-9931-B7B33D6E46C5}" destId="{9E5A5C03-6D0D-459B-BE4D-023A3BFED77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07CD-5CA3-4716-8373-1A7642E3D6DA}">
      <dsp:nvSpPr>
        <dsp:cNvPr id="0" name=""/>
        <dsp:cNvSpPr/>
      </dsp:nvSpPr>
      <dsp:spPr>
        <a:xfrm>
          <a:off x="3888196" y="181630"/>
          <a:ext cx="1782291" cy="11065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Data Controller</a:t>
          </a:r>
        </a:p>
        <a:p>
          <a:pPr marL="0" lvl="0" indent="0" algn="ctr" defTabSz="711200">
            <a:lnSpc>
              <a:spcPct val="90000"/>
            </a:lnSpc>
            <a:spcBef>
              <a:spcPct val="0"/>
            </a:spcBef>
            <a:spcAft>
              <a:spcPct val="35000"/>
            </a:spcAft>
            <a:buNone/>
          </a:pPr>
          <a:r>
            <a:rPr lang="en-US" altLang="ko-KR" sz="1200" kern="1200" dirty="0"/>
            <a:t>decides the purpose and way in which personal data is processed</a:t>
          </a:r>
          <a:endParaRPr lang="el-GR" sz="1200" kern="1200"/>
        </a:p>
      </dsp:txBody>
      <dsp:txXfrm>
        <a:off x="3920607" y="214041"/>
        <a:ext cx="1717469" cy="1041761"/>
      </dsp:txXfrm>
    </dsp:sp>
    <dsp:sp modelId="{FE7FBAC4-1FB4-4B9E-8BCF-09A0240872A4}">
      <dsp:nvSpPr>
        <dsp:cNvPr id="0" name=""/>
        <dsp:cNvSpPr/>
      </dsp:nvSpPr>
      <dsp:spPr>
        <a:xfrm rot="1797089">
          <a:off x="5856459" y="1350859"/>
          <a:ext cx="436534" cy="26098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5934754" y="1403056"/>
        <a:ext cx="279944" cy="156589"/>
      </dsp:txXfrm>
    </dsp:sp>
    <dsp:sp modelId="{79585D56-A70D-43C6-B787-90B9E195487C}">
      <dsp:nvSpPr>
        <dsp:cNvPr id="0" name=""/>
        <dsp:cNvSpPr/>
      </dsp:nvSpPr>
      <dsp:spPr>
        <a:xfrm>
          <a:off x="6384410" y="1714282"/>
          <a:ext cx="2112874" cy="11085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Data Processor</a:t>
          </a:r>
        </a:p>
        <a:p>
          <a:pPr marL="0" lvl="0" indent="0" algn="ctr" defTabSz="711200">
            <a:lnSpc>
              <a:spcPct val="90000"/>
            </a:lnSpc>
            <a:spcBef>
              <a:spcPct val="0"/>
            </a:spcBef>
            <a:spcAft>
              <a:spcPct val="35000"/>
            </a:spcAft>
            <a:buNone/>
          </a:pPr>
          <a:r>
            <a:rPr lang="en-US" altLang="ko-KR" sz="1200" kern="1200" dirty="0"/>
            <a:t>holds and processes data on behalf of a data controller</a:t>
          </a:r>
          <a:endParaRPr lang="el-GR" sz="1200" kern="1200" dirty="0"/>
        </a:p>
      </dsp:txBody>
      <dsp:txXfrm>
        <a:off x="6416877" y="1746749"/>
        <a:ext cx="2047940" cy="1043580"/>
      </dsp:txXfrm>
    </dsp:sp>
    <dsp:sp modelId="{4253D9EB-7678-49EC-811E-316482E505B3}">
      <dsp:nvSpPr>
        <dsp:cNvPr id="0" name=""/>
        <dsp:cNvSpPr/>
      </dsp:nvSpPr>
      <dsp:spPr>
        <a:xfrm rot="6603728">
          <a:off x="6850379" y="3157222"/>
          <a:ext cx="436534" cy="26098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6928674" y="3209419"/>
        <a:ext cx="279944" cy="156589"/>
      </dsp:txXfrm>
    </dsp:sp>
    <dsp:sp modelId="{839F40F7-1F39-4A3A-B75D-D336EF83B00F}">
      <dsp:nvSpPr>
        <dsp:cNvPr id="0" name=""/>
        <dsp:cNvSpPr/>
      </dsp:nvSpPr>
      <dsp:spPr>
        <a:xfrm>
          <a:off x="5406865" y="3752630"/>
          <a:ext cx="2649053" cy="91713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Recipient</a:t>
          </a:r>
        </a:p>
        <a:p>
          <a:pPr marL="0" lvl="0" indent="0" algn="ctr" defTabSz="711200">
            <a:lnSpc>
              <a:spcPct val="90000"/>
            </a:lnSpc>
            <a:spcBef>
              <a:spcPct val="0"/>
            </a:spcBef>
            <a:spcAft>
              <a:spcPct val="35000"/>
            </a:spcAft>
            <a:buNone/>
          </a:pPr>
          <a:r>
            <a:rPr lang="en-US" sz="1200" b="0" kern="1200"/>
            <a:t>receives personal data</a:t>
          </a:r>
          <a:endParaRPr lang="el-GR" sz="1200" b="0" kern="1200"/>
        </a:p>
      </dsp:txBody>
      <dsp:txXfrm>
        <a:off x="5433727" y="3779492"/>
        <a:ext cx="2595329" cy="863408"/>
      </dsp:txXfrm>
    </dsp:sp>
    <dsp:sp modelId="{1E3BB106-7092-4968-96DE-C277D3ED5DB7}">
      <dsp:nvSpPr>
        <dsp:cNvPr id="0" name=""/>
        <dsp:cNvSpPr/>
      </dsp:nvSpPr>
      <dsp:spPr>
        <a:xfrm rot="10800000">
          <a:off x="4460626" y="4080705"/>
          <a:ext cx="436534" cy="26098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4538921" y="4132902"/>
        <a:ext cx="279944" cy="156589"/>
      </dsp:txXfrm>
    </dsp:sp>
    <dsp:sp modelId="{CE379C34-0630-4A11-BB17-EEFA3F6A8E71}">
      <dsp:nvSpPr>
        <dsp:cNvPr id="0" name=""/>
        <dsp:cNvSpPr/>
      </dsp:nvSpPr>
      <dsp:spPr>
        <a:xfrm>
          <a:off x="1976025" y="3768155"/>
          <a:ext cx="1974896" cy="8860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Data Subjects</a:t>
          </a:r>
        </a:p>
        <a:p>
          <a:pPr marL="0" lvl="0" indent="0" algn="ctr" defTabSz="711200">
            <a:lnSpc>
              <a:spcPct val="90000"/>
            </a:lnSpc>
            <a:spcBef>
              <a:spcPct val="0"/>
            </a:spcBef>
            <a:spcAft>
              <a:spcPct val="35000"/>
            </a:spcAft>
            <a:buNone/>
          </a:pPr>
          <a:r>
            <a:rPr lang="en-US" sz="1200" b="0" kern="1200" dirty="0"/>
            <a:t>natural person whom personal data is processed</a:t>
          </a:r>
          <a:endParaRPr lang="el-GR" sz="1200" b="0" kern="1200" dirty="0"/>
        </a:p>
      </dsp:txBody>
      <dsp:txXfrm>
        <a:off x="2001977" y="3794107"/>
        <a:ext cx="1922992" cy="834178"/>
      </dsp:txXfrm>
    </dsp:sp>
    <dsp:sp modelId="{229A8AC3-4ABC-4A30-9B3C-D75AC9EF2727}">
      <dsp:nvSpPr>
        <dsp:cNvPr id="0" name=""/>
        <dsp:cNvSpPr/>
      </dsp:nvSpPr>
      <dsp:spPr>
        <a:xfrm rot="13953817">
          <a:off x="2240179" y="3421025"/>
          <a:ext cx="436534" cy="260983"/>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2318474" y="3473222"/>
        <a:ext cx="279944" cy="156589"/>
      </dsp:txXfrm>
    </dsp:sp>
    <dsp:sp modelId="{E2C23F85-E0F9-4322-9945-91CA8DBD3E08}">
      <dsp:nvSpPr>
        <dsp:cNvPr id="0" name=""/>
        <dsp:cNvSpPr/>
      </dsp:nvSpPr>
      <dsp:spPr>
        <a:xfrm>
          <a:off x="0" y="1489169"/>
          <a:ext cx="3172182" cy="18457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Data Protection Officer (DPO)</a:t>
          </a:r>
        </a:p>
        <a:p>
          <a:pPr marL="0" lvl="0" indent="0" algn="ctr" defTabSz="711200">
            <a:lnSpc>
              <a:spcPct val="90000"/>
            </a:lnSpc>
            <a:spcBef>
              <a:spcPct val="0"/>
            </a:spcBef>
            <a:spcAft>
              <a:spcPct val="35000"/>
            </a:spcAft>
            <a:buNone/>
          </a:pPr>
          <a:r>
            <a:rPr lang="en-US" sz="1200" kern="1200" dirty="0"/>
            <a:t>is responsible for monitoring how personal data is processed and to inform and advise employees who process personal data about their obligations. The DPO also cooperates with the Data Protection Authority (DPA), serving as a contact point towards the DPA and individuals.</a:t>
          </a:r>
          <a:endParaRPr lang="el-GR" sz="1200" b="1" kern="1200" dirty="0"/>
        </a:p>
      </dsp:txBody>
      <dsp:txXfrm>
        <a:off x="54059" y="1543228"/>
        <a:ext cx="3064064" cy="1737592"/>
      </dsp:txXfrm>
    </dsp:sp>
    <dsp:sp modelId="{1DA1B576-4760-45EC-9931-B7B33D6E46C5}">
      <dsp:nvSpPr>
        <dsp:cNvPr id="0" name=""/>
        <dsp:cNvSpPr/>
      </dsp:nvSpPr>
      <dsp:spPr>
        <a:xfrm rot="19937486">
          <a:off x="3311922" y="1260487"/>
          <a:ext cx="436534" cy="260983"/>
        </a:xfrm>
        <a:prstGeom prst="lef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3390217" y="1312684"/>
        <a:ext cx="279944" cy="15658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05/01/2022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85C3C-CA4C-4372-B5BE-2EFB0AC5C75C}" type="slidenum">
              <a:rPr lang="es-ES" smtClean="0"/>
              <a:t>13</a:t>
            </a:fld>
            <a:endParaRPr lang="es-ES"/>
          </a:p>
        </p:txBody>
      </p:sp>
    </p:spTree>
    <p:extLst>
      <p:ext uri="{BB962C8B-B14F-4D97-AF65-F5344CB8AC3E}">
        <p14:creationId xmlns:p14="http://schemas.microsoft.com/office/powerpoint/2010/main" val="3355839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EyMT08mD7Ds" TargetMode="External"/><Relationship Id="rId5" Type="http://schemas.openxmlformats.org/officeDocument/2006/relationships/hyperlink" Target="https://youtu.be/EyMT08mD7Ds"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researchgate.net/publication/327221006_Digital_Preservation_Strategies_An_Overvie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5334/bcj" TargetMode="External"/><Relationship Id="rId3" Type="http://schemas.openxmlformats.org/officeDocument/2006/relationships/hyperlink" Target="https://researchguides.ben.edu/source-evaluation" TargetMode="External"/><Relationship Id="rId7" Type="http://schemas.openxmlformats.org/officeDocument/2006/relationships/hyperlink" Target="https://www.youtube.com/watch?v=nrbpOmNC_mM" TargetMode="External"/><Relationship Id="rId2" Type="http://schemas.openxmlformats.org/officeDocument/2006/relationships/hyperlink" Target="https://natlib.govt.nz/schools/digital-literacy/strategies-for-developing-digital-literacy/digital-content-finding-evaluating-using-and-creating-it" TargetMode="External"/><Relationship Id="rId1" Type="http://schemas.openxmlformats.org/officeDocument/2006/relationships/slideLayout" Target="../slideLayouts/slideLayout2.xml"/><Relationship Id="rId6" Type="http://schemas.openxmlformats.org/officeDocument/2006/relationships/hyperlink" Target="https://drexel.edu/cci/academics/graduate-programs/digital-content-management/" TargetMode="External"/><Relationship Id="rId5" Type="http://schemas.openxmlformats.org/officeDocument/2006/relationships/hyperlink" Target="https://www.youtube.com/watch?v=fhbMXNyqb7g" TargetMode="External"/><Relationship Id="rId4" Type="http://schemas.openxmlformats.org/officeDocument/2006/relationships/hyperlink" Target="https://www.youtube.com/watch?v=WvVdkKHkBx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unesco.org/this-site/our-online-privacy-policy"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uroparl.europa.eu/RegData/etudes/BRIE/2018/621876/EPRS_BRI(2018)621876_EN.pdf" TargetMode="External"/><Relationship Id="rId2" Type="http://schemas.openxmlformats.org/officeDocument/2006/relationships/hyperlink" Target="https://europa.eu/youreurope/business/dealing-with-customers/data-protection/data-protection-gdpr/index_en.htm" TargetMode="External"/><Relationship Id="rId1" Type="http://schemas.openxmlformats.org/officeDocument/2006/relationships/slideLayout" Target="../slideLayouts/slideLayout2.xml"/><Relationship Id="rId6" Type="http://schemas.openxmlformats.org/officeDocument/2006/relationships/hyperlink" Target="https://www.unesco.de/en/privacy-policy" TargetMode="External"/><Relationship Id="rId5" Type="http://schemas.openxmlformats.org/officeDocument/2006/relationships/hyperlink" Target="https://www.ichandmuseums.eu/en/privacy-cookie-policy" TargetMode="External"/><Relationship Id="rId4" Type="http://schemas.openxmlformats.org/officeDocument/2006/relationships/hyperlink" Target="https://ec.europa.eu/info/sites/default/files/data-protection-factsheet-sme-obligations_en.pd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iscovered.ed.ac.uk/" TargetMode="External"/><Relationship Id="rId7" Type="http://schemas.openxmlformats.org/officeDocument/2006/relationships/image" Target="../media/image15.jpeg"/><Relationship Id="rId2" Type="http://schemas.openxmlformats.org/officeDocument/2006/relationships/hyperlink" Target="https://www.oerafrica.org/creators/folksemantic" TargetMode="External"/><Relationship Id="rId1" Type="http://schemas.openxmlformats.org/officeDocument/2006/relationships/slideLayout" Target="../slideLayouts/slideLayout2.xml"/><Relationship Id="rId6" Type="http://schemas.openxmlformats.org/officeDocument/2006/relationships/hyperlink" Target="https://ocw.mit.edu/index.htm" TargetMode="External"/><Relationship Id="rId5" Type="http://schemas.openxmlformats.org/officeDocument/2006/relationships/hyperlink" Target="http://www.open.edu/openlearn/" TargetMode="External"/><Relationship Id="rId4" Type="http://schemas.openxmlformats.org/officeDocument/2006/relationships/hyperlink" Target="http://www.oeconsortium.org/courses/search/"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52394" y="2057362"/>
            <a:ext cx="4473369" cy="3031244"/>
          </a:xfrm>
          <a:prstGeom prst="rect">
            <a:avLst/>
          </a:prstGeom>
        </p:spPr>
        <p:txBody>
          <a:bodyPr spcFirstLastPara="1" vert="horz" wrap="square" lIns="121900" tIns="121900" rIns="121900" bIns="121900" rtlCol="0" anchor="ctr" anchorCtr="0">
            <a:noAutofit/>
          </a:bodyPr>
          <a:lstStyle/>
          <a:p>
            <a:r>
              <a:rPr lang="en-US" altLang="es-ES" sz="5400" b="1" dirty="0">
                <a:cs typeface="Arial" pitchFamily="34" charset="0"/>
              </a:rPr>
              <a:t>Digital Literacy and protection of data for ICH professionals</a:t>
            </a:r>
            <a:br>
              <a:rPr lang="en-US" altLang="es-ES" sz="5400" dirty="0">
                <a:cs typeface="Arial" pitchFamily="34" charset="0"/>
              </a:rPr>
            </a:br>
            <a:br>
              <a:rPr lang="en-US" altLang="es-ES" sz="5400" dirty="0">
                <a:cs typeface="Arial" pitchFamily="34" charset="0"/>
              </a:rPr>
            </a:br>
            <a:r>
              <a:rPr lang="en-US" altLang="es-ES" sz="5400" dirty="0">
                <a:cs typeface="Arial" pitchFamily="34" charset="0"/>
              </a:rPr>
              <a:t>PARTNER: HOU</a:t>
            </a:r>
            <a:endParaRPr sz="54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The AAOCC (Authority, Accuracy, Objectivity, Currency, and Coverage) system</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333750" y="1709797"/>
            <a:ext cx="7353656" cy="584775"/>
          </a:xfrm>
          <a:prstGeom prst="rect">
            <a:avLst/>
          </a:prstGeom>
          <a:noFill/>
        </p:spPr>
        <p:txBody>
          <a:bodyPr wrap="square" rtlCol="0">
            <a:spAutoFit/>
          </a:bodyPr>
          <a:lstStyle/>
          <a:p>
            <a:r>
              <a:rPr lang="en-US" sz="3200" b="1" dirty="0">
                <a:solidFill>
                  <a:schemeClr val="accent6">
                    <a:lumMod val="75000"/>
                  </a:schemeClr>
                </a:solidFill>
              </a:rPr>
              <a:t>Criteria for evaluating digital content</a:t>
            </a:r>
            <a:endParaRPr lang="is-IS"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3051970869"/>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1. Accuracy and Authority of Web Documents</a:t>
                      </a:r>
                      <a:r>
                        <a:rPr lang="el-GR" sz="1600" b="1" kern="0" dirty="0">
                          <a:effectLst/>
                        </a:rPr>
                        <a:t>(2/2)</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a:effectLst/>
                        </a:rPr>
                        <a:t>Ask Yourself…</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a:effectLst/>
                        </a:rPr>
                        <a:t>Once you know who is responsible, check to see his/her credentials give the person authority to publish the information. What are the qualifications that this person or organization possess and are they prominent enough to be trusted? </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The purpose of the document should be clear. Why was it produced?</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The information needs to make sense and should be something that can be verified. Text should be free of errors and feel reliable.</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What qualifications does the author have? Or what qualifies the group to publish such information?</a:t>
                      </a:r>
                    </a:p>
                    <a:p>
                      <a:pPr marL="285750" indent="-285750" algn="l">
                        <a:spcAft>
                          <a:spcPts val="0"/>
                        </a:spcAft>
                        <a:buFont typeface="Arial" panose="020B0604020202020204" pitchFamily="34" charset="0"/>
                        <a:buChar char="•"/>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Is the information verifiable?</a:t>
                      </a:r>
                    </a:p>
                    <a:p>
                      <a:pPr marL="0" lvl="0" indent="0" algn="l">
                        <a:spcAft>
                          <a:spcPts val="0"/>
                        </a:spcAft>
                        <a:buFont typeface="Arial" panose="020B0604020202020204" pitchFamily="34" charset="0"/>
                        <a:buNone/>
                        <a:tabLst>
                          <a:tab pos="457200" algn="l"/>
                        </a:tabLst>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a:effectLst/>
                        </a:rPr>
                        <a:t>Is the text free of errors, well written and cited properly?</a:t>
                      </a:r>
                      <a:endParaRPr lang="en-US" sz="1500" dirty="0">
                        <a:effectLst/>
                        <a:latin typeface="Times New Roman" panose="02020603050405020304" pitchFamily="18" charset="0"/>
                        <a:ea typeface="Times New Roman" panose="02020603050405020304" pitchFamily="18" charset="0"/>
                      </a:endParaRP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117264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The AAOCC (Authority, Accuracy, Objectivity, Currency, and Coverage) system</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333750" y="1709797"/>
            <a:ext cx="7353656" cy="584775"/>
          </a:xfrm>
          <a:prstGeom prst="rect">
            <a:avLst/>
          </a:prstGeom>
          <a:noFill/>
        </p:spPr>
        <p:txBody>
          <a:bodyPr wrap="square" rtlCol="0">
            <a:spAutoFit/>
          </a:bodyPr>
          <a:lstStyle/>
          <a:p>
            <a:r>
              <a:rPr lang="en-US" sz="3200" b="1" dirty="0">
                <a:solidFill>
                  <a:schemeClr val="accent6">
                    <a:lumMod val="75000"/>
                  </a:schemeClr>
                </a:solidFill>
              </a:rPr>
              <a:t>Criteria for evaluating digital content</a:t>
            </a:r>
            <a:endParaRPr lang="is-IS"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3754489907"/>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2. Objectivity of Web Documents</a:t>
                      </a: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a:effectLst/>
                        </a:rPr>
                        <a:t>Ask Yourself…</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a:effectLst/>
                        </a:rPr>
                        <a:t>The goals and objectives of the document should be made clear.</a:t>
                      </a:r>
                    </a:p>
                    <a:p>
                      <a:pPr marL="285750" lvl="0" indent="-285750" algn="l">
                        <a:spcAft>
                          <a:spcPts val="0"/>
                        </a:spcAft>
                        <a:buFont typeface="Arial" panose="020B0604020202020204" pitchFamily="34" charset="0"/>
                        <a:buChar char="•"/>
                        <a:tabLst>
                          <a:tab pos="457200" algn="l"/>
                        </a:tabLst>
                      </a:pPr>
                      <a:r>
                        <a:rPr lang="en-US" sz="1500" dirty="0">
                          <a:effectLst/>
                        </a:rPr>
                        <a:t>The page should be objective or unbiased about the subject covered. Bias should be stated as such.</a:t>
                      </a:r>
                    </a:p>
                    <a:p>
                      <a:pPr marL="285750" lvl="0" indent="-285750" algn="l">
                        <a:spcAft>
                          <a:spcPts val="0"/>
                        </a:spcAft>
                        <a:buFont typeface="Arial" panose="020B0604020202020204" pitchFamily="34" charset="0"/>
                        <a:buChar char="•"/>
                        <a:tabLst>
                          <a:tab pos="457200" algn="l"/>
                        </a:tabLst>
                      </a:pPr>
                      <a:r>
                        <a:rPr lang="en-US" sz="1500" dirty="0">
                          <a:effectLst/>
                        </a:rPr>
                        <a:t>If the author’s opinions are stated, they should be well substantiated and should not be presented as fact.</a:t>
                      </a:r>
                    </a:p>
                    <a:p>
                      <a:pPr marL="285750" lvl="0" indent="-285750" algn="l">
                        <a:spcAft>
                          <a:spcPts val="0"/>
                        </a:spcAft>
                        <a:buFont typeface="Arial" panose="020B0604020202020204" pitchFamily="34" charset="0"/>
                        <a:buChar char="•"/>
                        <a:tabLst>
                          <a:tab pos="457200" algn="l"/>
                        </a:tabLst>
                      </a:pPr>
                      <a:r>
                        <a:rPr lang="en-US" sz="1500" dirty="0">
                          <a:effectLst/>
                        </a:rPr>
                        <a:t>The motives of the piece should be transparent. </a:t>
                      </a:r>
                    </a:p>
                    <a:p>
                      <a:pPr marL="285750" lvl="0" indent="-285750" algn="l">
                        <a:spcAft>
                          <a:spcPts val="0"/>
                        </a:spcAft>
                        <a:buFont typeface="Arial" panose="020B0604020202020204" pitchFamily="34" charset="0"/>
                        <a:buChar char="•"/>
                        <a:tabLst>
                          <a:tab pos="457200" algn="l"/>
                        </a:tabLst>
                      </a:pPr>
                      <a:r>
                        <a:rPr lang="en-US" sz="1500" dirty="0">
                          <a:effectLst/>
                        </a:rPr>
                        <a:t>View each webpage as if it were an </a:t>
                      </a:r>
                      <a:r>
                        <a:rPr lang="en-US" sz="1500" dirty="0" err="1">
                          <a:effectLst/>
                        </a:rPr>
                        <a:t>Infommercial</a:t>
                      </a:r>
                      <a:r>
                        <a:rPr lang="en-US" sz="1500" dirty="0">
                          <a:effectLst/>
                        </a:rPr>
                        <a:t> on television—be skeptical.</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a:effectLst/>
                        </a:rPr>
                        <a:t>Is the page a mask for advertising; if so, how might the information be biased?</a:t>
                      </a:r>
                    </a:p>
                    <a:p>
                      <a:pPr marL="285750" lvl="0" indent="-285750" algn="l">
                        <a:spcAft>
                          <a:spcPts val="0"/>
                        </a:spcAft>
                        <a:buFont typeface="Arial" panose="020B0604020202020204" pitchFamily="34" charset="0"/>
                        <a:buChar char="•"/>
                        <a:tabLst>
                          <a:tab pos="457200" algn="l"/>
                        </a:tabLst>
                      </a:pPr>
                      <a:r>
                        <a:rPr lang="en-US" sz="1500">
                          <a:effectLst/>
                        </a:rPr>
                        <a:t> </a:t>
                      </a:r>
                    </a:p>
                    <a:p>
                      <a:pPr marL="285750" lvl="0" indent="-285750" algn="l">
                        <a:spcAft>
                          <a:spcPts val="0"/>
                        </a:spcAft>
                        <a:buFont typeface="Arial" panose="020B0604020202020204" pitchFamily="34" charset="0"/>
                        <a:buChar char="•"/>
                        <a:tabLst>
                          <a:tab pos="457200" algn="l"/>
                        </a:tabLst>
                      </a:pPr>
                      <a:r>
                        <a:rPr lang="en-US" sz="1500">
                          <a:effectLst/>
                        </a:rPr>
                        <a:t>Why was the page written (motives)?</a:t>
                      </a:r>
                    </a:p>
                    <a:p>
                      <a:pPr marL="285750" lvl="0" indent="-285750" algn="l">
                        <a:spcAft>
                          <a:spcPts val="0"/>
                        </a:spcAft>
                        <a:buFont typeface="Arial" panose="020B0604020202020204" pitchFamily="34" charset="0"/>
                        <a:buChar char="•"/>
                        <a:tabLst>
                          <a:tab pos="457200" algn="l"/>
                        </a:tabLst>
                      </a:pPr>
                      <a:r>
                        <a:rPr lang="en-US" sz="1500">
                          <a:effectLst/>
                        </a:rPr>
                        <a:t> </a:t>
                      </a:r>
                    </a:p>
                    <a:p>
                      <a:pPr marL="285750" lvl="0" indent="-285750" algn="l">
                        <a:spcAft>
                          <a:spcPts val="0"/>
                        </a:spcAft>
                        <a:buFont typeface="Arial" panose="020B0604020202020204" pitchFamily="34" charset="0"/>
                        <a:buChar char="•"/>
                        <a:tabLst>
                          <a:tab pos="457200" algn="l"/>
                        </a:tabLst>
                      </a:pPr>
                      <a:r>
                        <a:rPr lang="en-US" sz="1500">
                          <a:effectLst/>
                        </a:rPr>
                        <a:t>Who is the intended audience?</a:t>
                      </a:r>
                    </a:p>
                    <a:p>
                      <a:pPr marL="285750" lvl="0" indent="-285750" algn="l">
                        <a:spcAft>
                          <a:spcPts val="0"/>
                        </a:spcAft>
                        <a:buFont typeface="Arial" panose="020B0604020202020204" pitchFamily="34" charset="0"/>
                        <a:buChar char="•"/>
                        <a:tabLst>
                          <a:tab pos="457200" algn="l"/>
                        </a:tabLst>
                      </a:pPr>
                      <a:r>
                        <a:rPr lang="en-US" sz="1500">
                          <a:effectLst/>
                        </a:rPr>
                        <a:t> </a:t>
                      </a:r>
                    </a:p>
                    <a:p>
                      <a:pPr marL="285750" lvl="0" indent="-285750" algn="l">
                        <a:spcAft>
                          <a:spcPts val="0"/>
                        </a:spcAft>
                        <a:buFont typeface="Arial" panose="020B0604020202020204" pitchFamily="34" charset="0"/>
                        <a:buChar char="•"/>
                        <a:tabLst>
                          <a:tab pos="457200" algn="l"/>
                        </a:tabLst>
                      </a:pPr>
                      <a:r>
                        <a:rPr lang="en-US" sz="1500">
                          <a:effectLst/>
                        </a:rPr>
                        <a:t>Are opinions backed by accurate facts and information?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322441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The AAOCC (Authority, Accuracy, Objectivity, Currency, and Coverage) system</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333750" y="1709797"/>
            <a:ext cx="7353656" cy="584775"/>
          </a:xfrm>
          <a:prstGeom prst="rect">
            <a:avLst/>
          </a:prstGeom>
          <a:noFill/>
        </p:spPr>
        <p:txBody>
          <a:bodyPr wrap="square" rtlCol="0">
            <a:spAutoFit/>
          </a:bodyPr>
          <a:lstStyle/>
          <a:p>
            <a:r>
              <a:rPr lang="en-US" sz="3200" b="1" dirty="0">
                <a:solidFill>
                  <a:schemeClr val="accent6">
                    <a:lumMod val="75000"/>
                  </a:schemeClr>
                </a:solidFill>
              </a:rPr>
              <a:t>Criteria for evaluating digital content</a:t>
            </a:r>
            <a:endParaRPr lang="is-IS"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3765873819"/>
              </p:ext>
            </p:extLst>
          </p:nvPr>
        </p:nvGraphicFramePr>
        <p:xfrm>
          <a:off x="256021" y="2362200"/>
          <a:ext cx="10431385" cy="2072156"/>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434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3. Currency of Web Documents</a:t>
                      </a: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a:effectLst/>
                        </a:rPr>
                        <a:t>Ask Yourself…</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15844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a:effectLst/>
                        </a:rPr>
                        <a:t>The information should be up to date and there should be an indication that someone is taking care of the site. For example, if a number of the links no longer work, this is one way to tell.</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When was it produced? Last updated?</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How many dead links are there?</a:t>
                      </a:r>
                    </a:p>
                    <a:p>
                      <a:pPr marL="0" lvl="0" indent="0" algn="l">
                        <a:spcAft>
                          <a:spcPts val="0"/>
                        </a:spcAft>
                        <a:buFont typeface="Arial" panose="020B0604020202020204" pitchFamily="34" charset="0"/>
                        <a:buNone/>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Is the information outdated?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graphicFrame>
        <p:nvGraphicFramePr>
          <p:cNvPr id="6"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1393700895"/>
              </p:ext>
            </p:extLst>
          </p:nvPr>
        </p:nvGraphicFramePr>
        <p:xfrm>
          <a:off x="256021" y="4289707"/>
          <a:ext cx="10431385" cy="2130195"/>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478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4. Coverage of Web Documents</a:t>
                      </a: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a:effectLst/>
                        </a:rPr>
                        <a:t>Ask Yourself…</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1642515">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a:effectLst/>
                        </a:rPr>
                        <a:t>There is breadth and/or depth to the topics covered.</a:t>
                      </a:r>
                    </a:p>
                    <a:p>
                      <a:pPr marL="285750" lvl="0" indent="-285750" algn="l">
                        <a:spcAft>
                          <a:spcPts val="0"/>
                        </a:spcAft>
                        <a:buFont typeface="Arial" panose="020B0604020202020204" pitchFamily="34" charset="0"/>
                        <a:buChar char="•"/>
                        <a:tabLst>
                          <a:tab pos="457200" algn="l"/>
                        </a:tabLst>
                      </a:pPr>
                      <a:r>
                        <a:rPr lang="en-US" sz="1500" dirty="0">
                          <a:effectLst/>
                        </a:rPr>
                        <a:t>You should have not problem viewing the information properly—not limited to fees, browser technology, or software requirement.</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Is there breadth and/or depth to the topics covered?</a:t>
                      </a:r>
                    </a:p>
                    <a:p>
                      <a:pPr marL="285750" lvl="0" indent="-285750" algn="l">
                        <a:spcAft>
                          <a:spcPts val="0"/>
                        </a:spcAft>
                        <a:buFont typeface="Arial" panose="020B0604020202020204" pitchFamily="34" charset="0"/>
                        <a:buChar char="•"/>
                        <a:tabLst>
                          <a:tab pos="457200" algn="l"/>
                        </a:tabLst>
                      </a:pPr>
                      <a:r>
                        <a:rPr lang="en-US" sz="1500" dirty="0">
                          <a:effectLst/>
                        </a:rPr>
                        <a:t>Is the information free or is there a fee to obtain information?</a:t>
                      </a:r>
                    </a:p>
                    <a:p>
                      <a:pPr marL="285750" lvl="0" indent="-285750" algn="l">
                        <a:spcAft>
                          <a:spcPts val="0"/>
                        </a:spcAft>
                        <a:buFont typeface="Arial" panose="020B0604020202020204" pitchFamily="34" charset="0"/>
                        <a:buChar char="•"/>
                        <a:tabLst>
                          <a:tab pos="457200" algn="l"/>
                        </a:tabLst>
                      </a:pPr>
                      <a:r>
                        <a:rPr lang="en-US" sz="1500" dirty="0">
                          <a:effectLst/>
                        </a:rPr>
                        <a:t>Are you able to view the page or is software missing? Is that software free?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253734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2467366" y="1368088"/>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2571436" y="1289919"/>
            <a:ext cx="6073854" cy="461665"/>
          </a:xfrm>
          <a:prstGeom prst="rect">
            <a:avLst/>
          </a:prstGeom>
          <a:noFill/>
        </p:spPr>
        <p:txBody>
          <a:bodyPr wrap="square" rtlCol="0" anchor="ctr">
            <a:spAutoFit/>
          </a:bodyPr>
          <a:lstStyle/>
          <a:p>
            <a:r>
              <a:rPr lang="en-US" sz="2400" b="1" dirty="0" err="1"/>
              <a:t>C</a:t>
            </a:r>
            <a:r>
              <a:rPr lang="en-US" sz="2400" dirty="0" err="1"/>
              <a:t>urrency</a:t>
            </a:r>
            <a:r>
              <a:rPr lang="en-US" sz="2400" b="1" dirty="0" err="1"/>
              <a:t>R</a:t>
            </a:r>
            <a:r>
              <a:rPr lang="en-US" sz="2400" dirty="0" err="1"/>
              <a:t>elevance</a:t>
            </a:r>
            <a:r>
              <a:rPr lang="en-US" sz="2400" b="1" dirty="0" err="1"/>
              <a:t>A</a:t>
            </a:r>
            <a:r>
              <a:rPr lang="en-US" sz="2400" dirty="0" err="1"/>
              <a:t>uthority</a:t>
            </a:r>
            <a:r>
              <a:rPr lang="en-US" sz="2400" b="1" dirty="0" err="1"/>
              <a:t>A</a:t>
            </a:r>
            <a:r>
              <a:rPr lang="en-US" sz="2400" dirty="0" err="1"/>
              <a:t>ccuracy</a:t>
            </a:r>
            <a:r>
              <a:rPr lang="en-US" sz="2400" b="1" dirty="0" err="1"/>
              <a:t>P</a:t>
            </a:r>
            <a:r>
              <a:rPr lang="en-US" sz="2400" dirty="0" err="1"/>
              <a:t>urpose</a:t>
            </a:r>
            <a:r>
              <a:rPr lang="en-US" sz="2400" dirty="0"/>
              <a:t> </a:t>
            </a:r>
            <a:endParaRPr lang="en-US" sz="2400" b="1" dirty="0"/>
          </a:p>
        </p:txBody>
      </p:sp>
      <p:pic>
        <p:nvPicPr>
          <p:cNvPr id="5" name="EyMT08mD7Ds"/>
          <p:cNvPicPr>
            <a:picLocks noRot="1" noChangeAspect="1"/>
          </p:cNvPicPr>
          <p:nvPr>
            <a:videoFile r:link="rId1"/>
          </p:nvPr>
        </p:nvPicPr>
        <p:blipFill>
          <a:blip r:embed="rId4"/>
          <a:stretch>
            <a:fillRect/>
          </a:stretch>
        </p:blipFill>
        <p:spPr>
          <a:xfrm>
            <a:off x="2676177" y="1956157"/>
            <a:ext cx="5594482" cy="3516772"/>
          </a:xfrm>
          <a:prstGeom prst="rect">
            <a:avLst/>
          </a:prstGeom>
        </p:spPr>
      </p:pic>
      <p:sp>
        <p:nvSpPr>
          <p:cNvPr id="31"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test: a tool for evaluating sources</a:t>
            </a:r>
          </a:p>
        </p:txBody>
      </p:sp>
      <p:sp>
        <p:nvSpPr>
          <p:cNvPr id="2" name="TextBox 1">
            <a:extLst>
              <a:ext uri="{FF2B5EF4-FFF2-40B4-BE49-F238E27FC236}">
                <a16:creationId xmlns:a16="http://schemas.microsoft.com/office/drawing/2014/main" id="{2C69A5D5-2D7C-4814-AFF0-8F60F303297A}"/>
              </a:ext>
            </a:extLst>
          </p:cNvPr>
          <p:cNvSpPr txBox="1"/>
          <p:nvPr/>
        </p:nvSpPr>
        <p:spPr>
          <a:xfrm>
            <a:off x="3554185" y="5595256"/>
            <a:ext cx="369569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000" dirty="0">
                <a:cs typeface="Calibri"/>
              </a:rPr>
              <a:t>Retrieved from </a:t>
            </a:r>
            <a:r>
              <a:rPr lang="el-GR" sz="1000" dirty="0">
                <a:ea typeface="+mn-lt"/>
                <a:cs typeface="+mn-lt"/>
                <a:hlinkClick r:id="rId5"/>
              </a:rPr>
              <a:t>https://youtu.be/EyMT08mD7Ds</a:t>
            </a:r>
            <a:r>
              <a:rPr lang="el-GR" sz="1000">
                <a:ea typeface="+mn-lt"/>
                <a:cs typeface="+mn-lt"/>
              </a:rPr>
              <a:t> , November 2021.</a:t>
            </a:r>
            <a:endParaRPr lang="el-GR" sz="1000" dirty="0">
              <a:cs typeface="Calibri"/>
            </a:endParaRPr>
          </a:p>
        </p:txBody>
      </p:sp>
    </p:spTree>
    <p:extLst>
      <p:ext uri="{BB962C8B-B14F-4D97-AF65-F5344CB8AC3E}">
        <p14:creationId xmlns:p14="http://schemas.microsoft.com/office/powerpoint/2010/main" val="409796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4">
            <a:extLst>
              <a:ext uri="{FF2B5EF4-FFF2-40B4-BE49-F238E27FC236}">
                <a16:creationId xmlns:a16="http://schemas.microsoft.com/office/drawing/2014/main" id="{0C71D673-9E80-43B8-B23E-548E705F5F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956" y="1871961"/>
            <a:ext cx="2826299" cy="1884199"/>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3" y="2274943"/>
            <a:ext cx="6593204" cy="461665"/>
          </a:xfrm>
          <a:prstGeom prst="rect">
            <a:avLst/>
          </a:prstGeom>
          <a:noFill/>
        </p:spPr>
        <p:txBody>
          <a:bodyPr wrap="square" rtlCol="0" anchor="ctr">
            <a:spAutoFit/>
          </a:bodyPr>
          <a:lstStyle/>
          <a:p>
            <a:r>
              <a:rPr lang="en-US" sz="2400" b="1" dirty="0" err="1"/>
              <a:t>C</a:t>
            </a:r>
            <a:r>
              <a:rPr lang="en-US" sz="2400" dirty="0" err="1"/>
              <a:t>urrency</a:t>
            </a:r>
            <a:r>
              <a:rPr lang="en-US" sz="2400" b="1" dirty="0" err="1">
                <a:solidFill>
                  <a:schemeClr val="bg2">
                    <a:lumMod val="75000"/>
                  </a:schemeClr>
                </a:solidFill>
              </a:rPr>
              <a:t>R</a:t>
            </a:r>
            <a:r>
              <a:rPr lang="en-US" sz="2400" dirty="0" err="1">
                <a:solidFill>
                  <a:schemeClr val="bg2">
                    <a:lumMod val="75000"/>
                  </a:schemeClr>
                </a:solidFill>
              </a:rPr>
              <a:t>elevance</a:t>
            </a:r>
            <a:r>
              <a:rPr lang="en-US" sz="2400" b="1" dirty="0" err="1">
                <a:solidFill>
                  <a:schemeClr val="bg2">
                    <a:lumMod val="75000"/>
                  </a:schemeClr>
                </a:solidFill>
              </a:rPr>
              <a:t>A</a:t>
            </a:r>
            <a:r>
              <a:rPr lang="en-US" sz="2400" dirty="0" err="1">
                <a:solidFill>
                  <a:schemeClr val="bg2">
                    <a:lumMod val="75000"/>
                  </a:schemeClr>
                </a:solidFill>
              </a:rPr>
              <a:t>uthority</a:t>
            </a:r>
            <a:r>
              <a:rPr lang="en-US" sz="2400" b="1" dirty="0" err="1">
                <a:solidFill>
                  <a:schemeClr val="bg2">
                    <a:lumMod val="75000"/>
                  </a:schemeClr>
                </a:solidFill>
              </a:rPr>
              <a:t>A</a:t>
            </a:r>
            <a:r>
              <a:rPr lang="en-US" sz="2400" dirty="0" err="1">
                <a:solidFill>
                  <a:schemeClr val="bg2">
                    <a:lumMod val="75000"/>
                  </a:schemeClr>
                </a:solidFill>
              </a:rPr>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976734" y="3009298"/>
            <a:ext cx="4627204" cy="2739211"/>
          </a:xfrm>
          <a:prstGeom prst="rect">
            <a:avLst/>
          </a:prstGeom>
          <a:noFill/>
        </p:spPr>
        <p:txBody>
          <a:bodyPr wrap="square" rtlCol="0">
            <a:spAutoFit/>
          </a:bodyPr>
          <a:lstStyle/>
          <a:p>
            <a:r>
              <a:rPr lang="en-US" dirty="0"/>
              <a:t>the timeliness of the information</a:t>
            </a:r>
            <a:r>
              <a:rPr lang="en-US" altLang="ko-KR" dirty="0">
                <a:solidFill>
                  <a:schemeClr val="tx1">
                    <a:lumMod val="75000"/>
                    <a:lumOff val="25000"/>
                  </a:schemeClr>
                </a:solidFill>
              </a:rPr>
              <a:t>:</a:t>
            </a:r>
          </a:p>
          <a:p>
            <a:pPr marL="285750" indent="-285750">
              <a:buFont typeface="Arial" panose="020B0604020202020204" pitchFamily="34" charset="0"/>
              <a:buChar char="•"/>
            </a:pPr>
            <a:r>
              <a:rPr lang="en-US" dirty="0"/>
              <a:t>When was the information published or posted? </a:t>
            </a:r>
          </a:p>
          <a:p>
            <a:pPr marL="285750" indent="-285750">
              <a:buFont typeface="Arial" panose="020B0604020202020204" pitchFamily="34" charset="0"/>
              <a:buChar char="•"/>
            </a:pPr>
            <a:r>
              <a:rPr lang="en-US" dirty="0"/>
              <a:t>Has the information been revised or updated? </a:t>
            </a:r>
          </a:p>
          <a:p>
            <a:pPr marL="285750" indent="-285750">
              <a:buFont typeface="Arial" panose="020B0604020202020204" pitchFamily="34" charset="0"/>
              <a:buChar char="•"/>
            </a:pPr>
            <a:r>
              <a:rPr lang="en-US" dirty="0"/>
              <a:t>Is the information current or </a:t>
            </a:r>
            <a:r>
              <a:rPr lang="en-US" dirty="0" err="1"/>
              <a:t>out-of</a:t>
            </a:r>
            <a:r>
              <a:rPr lang="en-US" dirty="0"/>
              <a:t> date for your topic? </a:t>
            </a:r>
          </a:p>
          <a:p>
            <a:pPr marL="285750" indent="-285750">
              <a:buFont typeface="Arial" panose="020B0604020202020204" pitchFamily="34" charset="0"/>
              <a:buChar char="•"/>
            </a:pPr>
            <a:r>
              <a:rPr lang="en-US" dirty="0"/>
              <a:t>Are the links functional? </a:t>
            </a:r>
          </a:p>
          <a:p>
            <a:endParaRPr lang="en-US" sz="1400" dirty="0"/>
          </a:p>
          <a:p>
            <a:pPr marL="285750" indent="-285750">
              <a:buFont typeface="Arial" panose="020B0604020202020204" pitchFamily="34" charset="0"/>
              <a:buChar char="•"/>
            </a:pPr>
            <a:endParaRPr lang="en-US" altLang="ko-KR" sz="1400" dirty="0">
              <a:solidFill>
                <a:schemeClr val="tx1">
                  <a:lumMod val="75000"/>
                  <a:lumOff val="25000"/>
                </a:schemeClr>
              </a:solidFill>
            </a:endParaRPr>
          </a:p>
        </p:txBody>
      </p:sp>
      <p:grpSp>
        <p:nvGrpSpPr>
          <p:cNvPr id="23" name="Google Shape;12481;p70">
            <a:extLst>
              <a:ext uri="{FF2B5EF4-FFF2-40B4-BE49-F238E27FC236}">
                <a16:creationId xmlns:a16="http://schemas.microsoft.com/office/drawing/2014/main" id="{D6B02854-9B2C-4733-997E-203E237C6FB1}"/>
              </a:ext>
            </a:extLst>
          </p:cNvPr>
          <p:cNvGrpSpPr/>
          <p:nvPr/>
        </p:nvGrpSpPr>
        <p:grpSpPr>
          <a:xfrm>
            <a:off x="9603938" y="4981343"/>
            <a:ext cx="985015" cy="797944"/>
            <a:chOff x="7957483" y="3350848"/>
            <a:chExt cx="357387" cy="357387"/>
          </a:xfrm>
          <a:solidFill>
            <a:srgbClr val="4EAE3A"/>
          </a:solidFill>
        </p:grpSpPr>
        <p:sp>
          <p:nvSpPr>
            <p:cNvPr id="24" name="Google Shape;12482;p70">
              <a:extLst>
                <a:ext uri="{FF2B5EF4-FFF2-40B4-BE49-F238E27FC236}">
                  <a16:creationId xmlns:a16="http://schemas.microsoft.com/office/drawing/2014/main" id="{358490AC-B553-423A-A166-7469E0157B9A}"/>
                </a:ext>
              </a:extLst>
            </p:cNvPr>
            <p:cNvSpPr/>
            <p:nvPr/>
          </p:nvSpPr>
          <p:spPr>
            <a:xfrm>
              <a:off x="8025312" y="3410721"/>
              <a:ext cx="71649" cy="71267"/>
            </a:xfrm>
            <a:custGeom>
              <a:avLst/>
              <a:gdLst/>
              <a:ahLst/>
              <a:cxnLst/>
              <a:rect l="l" t="t" r="r" b="b"/>
              <a:pathLst>
                <a:path w="2251" h="2239" extrusionOk="0">
                  <a:moveTo>
                    <a:pt x="1120" y="0"/>
                  </a:moveTo>
                  <a:cubicBezTo>
                    <a:pt x="489" y="0"/>
                    <a:pt x="1" y="500"/>
                    <a:pt x="1" y="1120"/>
                  </a:cubicBezTo>
                  <a:cubicBezTo>
                    <a:pt x="1" y="1727"/>
                    <a:pt x="513" y="2239"/>
                    <a:pt x="1120" y="2239"/>
                  </a:cubicBezTo>
                  <a:cubicBezTo>
                    <a:pt x="1739" y="2239"/>
                    <a:pt x="2239" y="1727"/>
                    <a:pt x="2239" y="1120"/>
                  </a:cubicBezTo>
                  <a:cubicBezTo>
                    <a:pt x="2251" y="1048"/>
                    <a:pt x="2156" y="953"/>
                    <a:pt x="2072" y="953"/>
                  </a:cubicBezTo>
                  <a:lnTo>
                    <a:pt x="1358" y="953"/>
                  </a:lnTo>
                  <a:cubicBezTo>
                    <a:pt x="1251" y="953"/>
                    <a:pt x="1179" y="1024"/>
                    <a:pt x="1179" y="1131"/>
                  </a:cubicBezTo>
                  <a:cubicBezTo>
                    <a:pt x="1179" y="1239"/>
                    <a:pt x="1251" y="1310"/>
                    <a:pt x="1358" y="1310"/>
                  </a:cubicBezTo>
                  <a:lnTo>
                    <a:pt x="1858" y="1310"/>
                  </a:lnTo>
                  <a:cubicBezTo>
                    <a:pt x="1787" y="1655"/>
                    <a:pt x="1477" y="1905"/>
                    <a:pt x="1120" y="1905"/>
                  </a:cubicBezTo>
                  <a:cubicBezTo>
                    <a:pt x="703" y="1905"/>
                    <a:pt x="346" y="1560"/>
                    <a:pt x="346" y="1131"/>
                  </a:cubicBezTo>
                  <a:cubicBezTo>
                    <a:pt x="346" y="715"/>
                    <a:pt x="691" y="358"/>
                    <a:pt x="1120" y="358"/>
                  </a:cubicBezTo>
                  <a:cubicBezTo>
                    <a:pt x="1310" y="358"/>
                    <a:pt x="1489" y="429"/>
                    <a:pt x="1620" y="548"/>
                  </a:cubicBezTo>
                  <a:cubicBezTo>
                    <a:pt x="1660" y="576"/>
                    <a:pt x="1702" y="591"/>
                    <a:pt x="1745" y="591"/>
                  </a:cubicBezTo>
                  <a:cubicBezTo>
                    <a:pt x="1791" y="591"/>
                    <a:pt x="1838" y="573"/>
                    <a:pt x="1882" y="536"/>
                  </a:cubicBezTo>
                  <a:cubicBezTo>
                    <a:pt x="1953" y="465"/>
                    <a:pt x="1941" y="358"/>
                    <a:pt x="1858" y="286"/>
                  </a:cubicBezTo>
                  <a:cubicBezTo>
                    <a:pt x="1656" y="108"/>
                    <a:pt x="1406" y="0"/>
                    <a:pt x="11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483;p70">
              <a:extLst>
                <a:ext uri="{FF2B5EF4-FFF2-40B4-BE49-F238E27FC236}">
                  <a16:creationId xmlns:a16="http://schemas.microsoft.com/office/drawing/2014/main" id="{4407164E-B09E-4E7F-97C2-08BAF8AAB759}"/>
                </a:ext>
              </a:extLst>
            </p:cNvPr>
            <p:cNvSpPr/>
            <p:nvPr/>
          </p:nvSpPr>
          <p:spPr>
            <a:xfrm>
              <a:off x="8191306" y="3380768"/>
              <a:ext cx="70917" cy="71299"/>
            </a:xfrm>
            <a:custGeom>
              <a:avLst/>
              <a:gdLst/>
              <a:ahLst/>
              <a:cxnLst/>
              <a:rect l="l" t="t" r="r" b="b"/>
              <a:pathLst>
                <a:path w="2228" h="2240" extrusionOk="0">
                  <a:moveTo>
                    <a:pt x="1108" y="346"/>
                  </a:moveTo>
                  <a:cubicBezTo>
                    <a:pt x="1548" y="346"/>
                    <a:pt x="1882" y="691"/>
                    <a:pt x="1882" y="1120"/>
                  </a:cubicBezTo>
                  <a:cubicBezTo>
                    <a:pt x="1870" y="1549"/>
                    <a:pt x="1525" y="1894"/>
                    <a:pt x="1108" y="1894"/>
                  </a:cubicBezTo>
                  <a:cubicBezTo>
                    <a:pt x="691" y="1894"/>
                    <a:pt x="334" y="1549"/>
                    <a:pt x="334" y="1120"/>
                  </a:cubicBezTo>
                  <a:cubicBezTo>
                    <a:pt x="334" y="703"/>
                    <a:pt x="679" y="346"/>
                    <a:pt x="1108" y="346"/>
                  </a:cubicBezTo>
                  <a:close/>
                  <a:moveTo>
                    <a:pt x="1108" y="1"/>
                  </a:moveTo>
                  <a:cubicBezTo>
                    <a:pt x="489" y="1"/>
                    <a:pt x="1" y="513"/>
                    <a:pt x="1" y="1120"/>
                  </a:cubicBezTo>
                  <a:cubicBezTo>
                    <a:pt x="1" y="1751"/>
                    <a:pt x="501" y="2239"/>
                    <a:pt x="1108" y="2239"/>
                  </a:cubicBezTo>
                  <a:cubicBezTo>
                    <a:pt x="1739" y="2239"/>
                    <a:pt x="2227" y="1727"/>
                    <a:pt x="2227" y="1120"/>
                  </a:cubicBezTo>
                  <a:cubicBezTo>
                    <a:pt x="2227" y="513"/>
                    <a:pt x="1727" y="1"/>
                    <a:pt x="11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484;p70">
              <a:extLst>
                <a:ext uri="{FF2B5EF4-FFF2-40B4-BE49-F238E27FC236}">
                  <a16:creationId xmlns:a16="http://schemas.microsoft.com/office/drawing/2014/main" id="{E298BACE-92D4-4F87-AB3E-8074CC96F732}"/>
                </a:ext>
              </a:extLst>
            </p:cNvPr>
            <p:cNvSpPr/>
            <p:nvPr/>
          </p:nvSpPr>
          <p:spPr>
            <a:xfrm>
              <a:off x="7957483" y="3350848"/>
              <a:ext cx="357387" cy="357387"/>
            </a:xfrm>
            <a:custGeom>
              <a:avLst/>
              <a:gdLst/>
              <a:ahLst/>
              <a:cxnLst/>
              <a:rect l="l" t="t" r="r" b="b"/>
              <a:pathLst>
                <a:path w="11228" h="11228" extrusionOk="0">
                  <a:moveTo>
                    <a:pt x="8454" y="369"/>
                  </a:moveTo>
                  <a:cubicBezTo>
                    <a:pt x="9525" y="369"/>
                    <a:pt x="10406" y="1238"/>
                    <a:pt x="10406" y="2310"/>
                  </a:cubicBezTo>
                  <a:cubicBezTo>
                    <a:pt x="10406" y="3167"/>
                    <a:pt x="9097" y="4691"/>
                    <a:pt x="8454" y="5370"/>
                  </a:cubicBezTo>
                  <a:cubicBezTo>
                    <a:pt x="7823" y="4691"/>
                    <a:pt x="6513" y="3143"/>
                    <a:pt x="6513" y="2310"/>
                  </a:cubicBezTo>
                  <a:cubicBezTo>
                    <a:pt x="6513" y="1227"/>
                    <a:pt x="7370" y="369"/>
                    <a:pt x="8454" y="369"/>
                  </a:cubicBezTo>
                  <a:close/>
                  <a:moveTo>
                    <a:pt x="5620" y="369"/>
                  </a:moveTo>
                  <a:cubicBezTo>
                    <a:pt x="6073" y="369"/>
                    <a:pt x="6537" y="429"/>
                    <a:pt x="6989" y="548"/>
                  </a:cubicBezTo>
                  <a:cubicBezTo>
                    <a:pt x="6477" y="965"/>
                    <a:pt x="6156" y="1596"/>
                    <a:pt x="6156" y="2310"/>
                  </a:cubicBezTo>
                  <a:cubicBezTo>
                    <a:pt x="6156" y="2524"/>
                    <a:pt x="6215" y="2751"/>
                    <a:pt x="6299" y="2989"/>
                  </a:cubicBezTo>
                  <a:lnTo>
                    <a:pt x="536" y="6977"/>
                  </a:lnTo>
                  <a:cubicBezTo>
                    <a:pt x="417" y="6537"/>
                    <a:pt x="358" y="6084"/>
                    <a:pt x="358" y="5620"/>
                  </a:cubicBezTo>
                  <a:cubicBezTo>
                    <a:pt x="358" y="2715"/>
                    <a:pt x="2715" y="369"/>
                    <a:pt x="5620" y="369"/>
                  </a:cubicBezTo>
                  <a:close/>
                  <a:moveTo>
                    <a:pt x="10359" y="3417"/>
                  </a:moveTo>
                  <a:cubicBezTo>
                    <a:pt x="10668" y="4096"/>
                    <a:pt x="10835" y="4858"/>
                    <a:pt x="10835" y="5620"/>
                  </a:cubicBezTo>
                  <a:cubicBezTo>
                    <a:pt x="10871" y="7418"/>
                    <a:pt x="9966" y="9013"/>
                    <a:pt x="8561" y="9966"/>
                  </a:cubicBezTo>
                  <a:lnTo>
                    <a:pt x="5358" y="5394"/>
                  </a:lnTo>
                  <a:lnTo>
                    <a:pt x="7001" y="4191"/>
                  </a:lnTo>
                  <a:cubicBezTo>
                    <a:pt x="7585" y="4989"/>
                    <a:pt x="8263" y="5679"/>
                    <a:pt x="8311" y="5739"/>
                  </a:cubicBezTo>
                  <a:cubicBezTo>
                    <a:pt x="8335" y="5763"/>
                    <a:pt x="8382" y="5799"/>
                    <a:pt x="8430" y="5799"/>
                  </a:cubicBezTo>
                  <a:cubicBezTo>
                    <a:pt x="8478" y="5799"/>
                    <a:pt x="8513" y="5775"/>
                    <a:pt x="8549" y="5739"/>
                  </a:cubicBezTo>
                  <a:cubicBezTo>
                    <a:pt x="8609" y="5679"/>
                    <a:pt x="9764" y="4513"/>
                    <a:pt x="10359" y="3417"/>
                  </a:cubicBezTo>
                  <a:close/>
                  <a:moveTo>
                    <a:pt x="5096" y="5608"/>
                  </a:moveTo>
                  <a:lnTo>
                    <a:pt x="8275" y="10156"/>
                  </a:lnTo>
                  <a:cubicBezTo>
                    <a:pt x="8025" y="10287"/>
                    <a:pt x="7775" y="10406"/>
                    <a:pt x="7525" y="10513"/>
                  </a:cubicBezTo>
                  <a:lnTo>
                    <a:pt x="4430" y="6096"/>
                  </a:lnTo>
                  <a:lnTo>
                    <a:pt x="5096" y="5608"/>
                  </a:lnTo>
                  <a:close/>
                  <a:moveTo>
                    <a:pt x="6466" y="3310"/>
                  </a:moveTo>
                  <a:cubicBezTo>
                    <a:pt x="6573" y="3501"/>
                    <a:pt x="6692" y="3715"/>
                    <a:pt x="6823" y="3905"/>
                  </a:cubicBezTo>
                  <a:lnTo>
                    <a:pt x="3215" y="6537"/>
                  </a:lnTo>
                  <a:cubicBezTo>
                    <a:pt x="3132" y="6596"/>
                    <a:pt x="3132" y="6739"/>
                    <a:pt x="3203" y="6811"/>
                  </a:cubicBezTo>
                  <a:cubicBezTo>
                    <a:pt x="3236" y="6843"/>
                    <a:pt x="3283" y="6862"/>
                    <a:pt x="3329" y="6862"/>
                  </a:cubicBezTo>
                  <a:cubicBezTo>
                    <a:pt x="3366" y="6862"/>
                    <a:pt x="3403" y="6849"/>
                    <a:pt x="3429" y="6822"/>
                  </a:cubicBezTo>
                  <a:lnTo>
                    <a:pt x="4144" y="6299"/>
                  </a:lnTo>
                  <a:lnTo>
                    <a:pt x="7180" y="10632"/>
                  </a:lnTo>
                  <a:cubicBezTo>
                    <a:pt x="6668" y="10799"/>
                    <a:pt x="6156" y="10871"/>
                    <a:pt x="5620" y="10871"/>
                  </a:cubicBezTo>
                  <a:cubicBezTo>
                    <a:pt x="3751" y="10871"/>
                    <a:pt x="2132" y="9906"/>
                    <a:pt x="1191" y="8442"/>
                  </a:cubicBezTo>
                  <a:lnTo>
                    <a:pt x="2727" y="7334"/>
                  </a:lnTo>
                  <a:cubicBezTo>
                    <a:pt x="2822" y="7275"/>
                    <a:pt x="2822" y="7132"/>
                    <a:pt x="2739" y="7061"/>
                  </a:cubicBezTo>
                  <a:cubicBezTo>
                    <a:pt x="2706" y="7028"/>
                    <a:pt x="2663" y="7010"/>
                    <a:pt x="2620" y="7010"/>
                  </a:cubicBezTo>
                  <a:cubicBezTo>
                    <a:pt x="2585" y="7010"/>
                    <a:pt x="2551" y="7022"/>
                    <a:pt x="2525" y="7049"/>
                  </a:cubicBezTo>
                  <a:lnTo>
                    <a:pt x="1012" y="8144"/>
                  </a:lnTo>
                  <a:cubicBezTo>
                    <a:pt x="870" y="7894"/>
                    <a:pt x="751" y="7608"/>
                    <a:pt x="655" y="7334"/>
                  </a:cubicBezTo>
                  <a:lnTo>
                    <a:pt x="6466" y="3310"/>
                  </a:lnTo>
                  <a:close/>
                  <a:moveTo>
                    <a:pt x="5608" y="0"/>
                  </a:moveTo>
                  <a:cubicBezTo>
                    <a:pt x="4108" y="0"/>
                    <a:pt x="2715" y="584"/>
                    <a:pt x="1643" y="1643"/>
                  </a:cubicBezTo>
                  <a:cubicBezTo>
                    <a:pt x="584" y="2703"/>
                    <a:pt x="0" y="4120"/>
                    <a:pt x="0" y="5620"/>
                  </a:cubicBezTo>
                  <a:cubicBezTo>
                    <a:pt x="0" y="7120"/>
                    <a:pt x="584" y="8525"/>
                    <a:pt x="1643" y="9597"/>
                  </a:cubicBezTo>
                  <a:cubicBezTo>
                    <a:pt x="2691" y="10644"/>
                    <a:pt x="4108" y="11228"/>
                    <a:pt x="5608" y="11228"/>
                  </a:cubicBezTo>
                  <a:cubicBezTo>
                    <a:pt x="7120" y="11228"/>
                    <a:pt x="8513" y="10644"/>
                    <a:pt x="9585" y="9597"/>
                  </a:cubicBezTo>
                  <a:cubicBezTo>
                    <a:pt x="10645" y="8537"/>
                    <a:pt x="11228" y="7120"/>
                    <a:pt x="11228" y="5620"/>
                  </a:cubicBezTo>
                  <a:cubicBezTo>
                    <a:pt x="11228" y="4715"/>
                    <a:pt x="11002" y="3822"/>
                    <a:pt x="10585" y="3012"/>
                  </a:cubicBezTo>
                  <a:cubicBezTo>
                    <a:pt x="10692" y="2762"/>
                    <a:pt x="10752" y="2524"/>
                    <a:pt x="10752" y="2310"/>
                  </a:cubicBezTo>
                  <a:cubicBezTo>
                    <a:pt x="10752" y="1048"/>
                    <a:pt x="9716" y="0"/>
                    <a:pt x="8442" y="0"/>
                  </a:cubicBezTo>
                  <a:cubicBezTo>
                    <a:pt x="8037" y="0"/>
                    <a:pt x="7668" y="107"/>
                    <a:pt x="7358" y="286"/>
                  </a:cubicBezTo>
                  <a:cubicBezTo>
                    <a:pt x="6787" y="107"/>
                    <a:pt x="6204" y="0"/>
                    <a:pt x="5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test: a tool for evaluating sources</a:t>
            </a:r>
          </a:p>
        </p:txBody>
      </p:sp>
    </p:spTree>
    <p:extLst>
      <p:ext uri="{BB962C8B-B14F-4D97-AF65-F5344CB8AC3E}">
        <p14:creationId xmlns:p14="http://schemas.microsoft.com/office/powerpoint/2010/main" val="2200479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2" y="2274942"/>
            <a:ext cx="6904777" cy="461665"/>
          </a:xfrm>
          <a:prstGeom prst="rect">
            <a:avLst/>
          </a:prstGeom>
          <a:noFill/>
        </p:spPr>
        <p:txBody>
          <a:bodyPr wrap="square" rtlCol="0" anchor="ctr">
            <a:spAutoFit/>
          </a:bodyPr>
          <a:lstStyle/>
          <a:p>
            <a:r>
              <a:rPr lang="en-US" sz="2400" b="1" dirty="0" err="1">
                <a:solidFill>
                  <a:schemeClr val="bg2">
                    <a:lumMod val="75000"/>
                  </a:schemeClr>
                </a:solidFill>
              </a:rPr>
              <a:t>C</a:t>
            </a:r>
            <a:r>
              <a:rPr lang="en-US" sz="2400" dirty="0" err="1">
                <a:solidFill>
                  <a:schemeClr val="bg2">
                    <a:lumMod val="75000"/>
                  </a:schemeClr>
                </a:solidFill>
              </a:rPr>
              <a:t>urrency</a:t>
            </a:r>
            <a:r>
              <a:rPr lang="en-US" sz="2400" b="1" dirty="0" err="1"/>
              <a:t>R</a:t>
            </a:r>
            <a:r>
              <a:rPr lang="en-US" sz="2400" dirty="0" err="1"/>
              <a:t>elevance</a:t>
            </a:r>
            <a:r>
              <a:rPr lang="en-US" sz="2400" b="1" dirty="0" err="1">
                <a:solidFill>
                  <a:schemeClr val="bg2">
                    <a:lumMod val="75000"/>
                  </a:schemeClr>
                </a:solidFill>
              </a:rPr>
              <a:t>A</a:t>
            </a:r>
            <a:r>
              <a:rPr lang="en-US" sz="2400" dirty="0" err="1">
                <a:solidFill>
                  <a:schemeClr val="bg2">
                    <a:lumMod val="75000"/>
                  </a:schemeClr>
                </a:solidFill>
              </a:rPr>
              <a:t>uthority</a:t>
            </a:r>
            <a:r>
              <a:rPr lang="en-US" sz="2400" b="1" dirty="0" err="1">
                <a:solidFill>
                  <a:schemeClr val="bg2">
                    <a:lumMod val="75000"/>
                  </a:schemeClr>
                </a:solidFill>
              </a:rPr>
              <a:t>A</a:t>
            </a:r>
            <a:r>
              <a:rPr lang="en-US" sz="2400" dirty="0" err="1">
                <a:solidFill>
                  <a:schemeClr val="bg2">
                    <a:lumMod val="75000"/>
                  </a:schemeClr>
                </a:solidFill>
              </a:rPr>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976733" y="3009298"/>
            <a:ext cx="6672341" cy="3139321"/>
          </a:xfrm>
          <a:prstGeom prst="rect">
            <a:avLst/>
          </a:prstGeom>
          <a:noFill/>
        </p:spPr>
        <p:txBody>
          <a:bodyPr wrap="square" rtlCol="0">
            <a:spAutoFit/>
          </a:bodyPr>
          <a:lstStyle/>
          <a:p>
            <a:r>
              <a:rPr lang="en-US" dirty="0"/>
              <a:t>the importance of the information for your needs</a:t>
            </a:r>
            <a:r>
              <a:rPr lang="en-US" altLang="ko-KR" dirty="0">
                <a:solidFill>
                  <a:schemeClr val="tx1">
                    <a:lumMod val="75000"/>
                    <a:lumOff val="25000"/>
                  </a:schemeClr>
                </a:solidFill>
              </a:rPr>
              <a:t>:</a:t>
            </a:r>
            <a:endParaRPr lang="en-US" dirty="0"/>
          </a:p>
          <a:p>
            <a:pPr marL="285750" indent="-285750">
              <a:buFont typeface="Arial" panose="020B0604020202020204" pitchFamily="34" charset="0"/>
              <a:buChar char="•"/>
            </a:pPr>
            <a:r>
              <a:rPr lang="en-US" dirty="0"/>
              <a:t>Does the information relate to your topic or answer your question?</a:t>
            </a:r>
          </a:p>
          <a:p>
            <a:pPr marL="285750" indent="-285750">
              <a:buFont typeface="Arial" panose="020B0604020202020204" pitchFamily="34" charset="0"/>
              <a:buChar char="•"/>
            </a:pPr>
            <a:r>
              <a:rPr lang="en-US" dirty="0"/>
              <a:t>Who is the intended audience?</a:t>
            </a:r>
          </a:p>
          <a:p>
            <a:pPr marL="285750" indent="-285750">
              <a:buFont typeface="Arial" panose="020B0604020202020204" pitchFamily="34" charset="0"/>
              <a:buChar char="•"/>
            </a:pPr>
            <a:r>
              <a:rPr lang="en-US" dirty="0"/>
              <a:t>Is the information at an appropriate level (i.e. not too elementary or advanced for your needs)?</a:t>
            </a:r>
          </a:p>
          <a:p>
            <a:pPr marL="285750" indent="-285750">
              <a:buFont typeface="Arial" panose="020B0604020202020204" pitchFamily="34" charset="0"/>
              <a:buChar char="•"/>
            </a:pPr>
            <a:r>
              <a:rPr lang="en-US" dirty="0"/>
              <a:t>Have you looked at a variety of sources before determining this is one you will use?</a:t>
            </a:r>
          </a:p>
          <a:p>
            <a:pPr marL="285750" indent="-285750">
              <a:buFont typeface="Arial" panose="020B0604020202020204" pitchFamily="34" charset="0"/>
              <a:buChar char="•"/>
            </a:pPr>
            <a:r>
              <a:rPr lang="en-US" dirty="0"/>
              <a:t>Would you be comfortable using this source for a research paper?</a:t>
            </a:r>
          </a:p>
          <a:p>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19" name="Google Shape;795;p39">
            <a:extLst>
              <a:ext uri="{FF2B5EF4-FFF2-40B4-BE49-F238E27FC236}">
                <a16:creationId xmlns:a16="http://schemas.microsoft.com/office/drawing/2014/main" id="{FF76FFCD-B052-4DA8-AB61-99B400D100F2}"/>
              </a:ext>
            </a:extLst>
          </p:cNvPr>
          <p:cNvSpPr/>
          <p:nvPr/>
        </p:nvSpPr>
        <p:spPr>
          <a:xfrm rot="20599070">
            <a:off x="8617552" y="5572951"/>
            <a:ext cx="711938" cy="628857"/>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pic>
        <p:nvPicPr>
          <p:cNvPr id="23" name="Imagen 9">
            <a:extLst>
              <a:ext uri="{FF2B5EF4-FFF2-40B4-BE49-F238E27FC236}">
                <a16:creationId xmlns:a16="http://schemas.microsoft.com/office/drawing/2014/main" id="{524FA455-95D2-4950-925A-8CBF256AD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461" y="2193821"/>
            <a:ext cx="3441112" cy="1935626"/>
          </a:xfrm>
          <a:prstGeom prst="rect">
            <a:avLst/>
          </a:prstGeom>
        </p:spPr>
      </p:pic>
      <p:sp>
        <p:nvSpPr>
          <p:cNvPr id="24"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test: a tool for evaluating sources</a:t>
            </a:r>
          </a:p>
        </p:txBody>
      </p:sp>
    </p:spTree>
    <p:extLst>
      <p:ext uri="{BB962C8B-B14F-4D97-AF65-F5344CB8AC3E}">
        <p14:creationId xmlns:p14="http://schemas.microsoft.com/office/powerpoint/2010/main" val="385478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2" y="2274943"/>
            <a:ext cx="6085627" cy="461665"/>
          </a:xfrm>
          <a:prstGeom prst="rect">
            <a:avLst/>
          </a:prstGeom>
          <a:noFill/>
        </p:spPr>
        <p:txBody>
          <a:bodyPr wrap="square" rtlCol="0" anchor="ctr">
            <a:spAutoFit/>
          </a:bodyPr>
          <a:lstStyle/>
          <a:p>
            <a:r>
              <a:rPr lang="en-US" sz="2400" b="1" dirty="0" err="1">
                <a:solidFill>
                  <a:schemeClr val="bg2">
                    <a:lumMod val="75000"/>
                  </a:schemeClr>
                </a:solidFill>
              </a:rPr>
              <a:t>C</a:t>
            </a:r>
            <a:r>
              <a:rPr lang="en-US" sz="2400" dirty="0" err="1">
                <a:solidFill>
                  <a:schemeClr val="bg2">
                    <a:lumMod val="75000"/>
                  </a:schemeClr>
                </a:solidFill>
              </a:rPr>
              <a:t>urrency</a:t>
            </a:r>
            <a:r>
              <a:rPr lang="en-US" sz="2400" b="1" dirty="0" err="1">
                <a:solidFill>
                  <a:schemeClr val="bg2">
                    <a:lumMod val="75000"/>
                  </a:schemeClr>
                </a:solidFill>
              </a:rPr>
              <a:t>R</a:t>
            </a:r>
            <a:r>
              <a:rPr lang="en-US" sz="2400" dirty="0" err="1">
                <a:solidFill>
                  <a:schemeClr val="bg2">
                    <a:lumMod val="75000"/>
                  </a:schemeClr>
                </a:solidFill>
              </a:rPr>
              <a:t>elevance</a:t>
            </a:r>
            <a:r>
              <a:rPr lang="en-US" sz="2400" b="1" dirty="0" err="1"/>
              <a:t>A</a:t>
            </a:r>
            <a:r>
              <a:rPr lang="en-US" sz="2400" dirty="0" err="1"/>
              <a:t>uthority</a:t>
            </a:r>
            <a:r>
              <a:rPr lang="en-US" sz="2400" b="1" dirty="0" err="1">
                <a:solidFill>
                  <a:schemeClr val="bg2">
                    <a:lumMod val="75000"/>
                  </a:schemeClr>
                </a:solidFill>
              </a:rPr>
              <a:t>A</a:t>
            </a:r>
            <a:r>
              <a:rPr lang="en-US" sz="2400" dirty="0" err="1">
                <a:solidFill>
                  <a:schemeClr val="bg2">
                    <a:lumMod val="75000"/>
                  </a:schemeClr>
                </a:solidFill>
              </a:rPr>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976733" y="3009298"/>
            <a:ext cx="6996191" cy="3970318"/>
          </a:xfrm>
          <a:prstGeom prst="rect">
            <a:avLst/>
          </a:prstGeom>
          <a:noFill/>
        </p:spPr>
        <p:txBody>
          <a:bodyPr wrap="square" rtlCol="0">
            <a:spAutoFit/>
          </a:bodyPr>
          <a:lstStyle/>
          <a:p>
            <a:r>
              <a:rPr lang="en-US" dirty="0"/>
              <a:t>the source of the information:</a:t>
            </a:r>
          </a:p>
          <a:p>
            <a:pPr marL="285750" indent="-285750">
              <a:buFont typeface="Arial" panose="020B0604020202020204" pitchFamily="34" charset="0"/>
              <a:buChar char="•"/>
            </a:pPr>
            <a:r>
              <a:rPr lang="en-US" dirty="0"/>
              <a:t>Who is the author/publisher/source/sponsor?</a:t>
            </a:r>
          </a:p>
          <a:p>
            <a:pPr marL="285750" indent="-285750">
              <a:buFont typeface="Arial" panose="020B0604020202020204" pitchFamily="34" charset="0"/>
              <a:buChar char="•"/>
            </a:pPr>
            <a:r>
              <a:rPr lang="en-US" dirty="0"/>
              <a:t>Are the author's credentials or organizational affiliations given?</a:t>
            </a:r>
          </a:p>
          <a:p>
            <a:pPr marL="285750" indent="-285750">
              <a:buFont typeface="Arial" panose="020B0604020202020204" pitchFamily="34" charset="0"/>
              <a:buChar char="•"/>
            </a:pPr>
            <a:r>
              <a:rPr lang="en-US" dirty="0"/>
              <a:t>What are the author's credentials or organizational affiliations given?</a:t>
            </a:r>
          </a:p>
          <a:p>
            <a:pPr marL="285750" indent="-285750">
              <a:buFont typeface="Arial" panose="020B0604020202020204" pitchFamily="34" charset="0"/>
              <a:buChar char="•"/>
            </a:pPr>
            <a:r>
              <a:rPr lang="en-US" dirty="0"/>
              <a:t>What are the author's qualifications to write on the topic?</a:t>
            </a:r>
          </a:p>
          <a:p>
            <a:pPr marL="285750" indent="-285750">
              <a:buFont typeface="Arial" panose="020B0604020202020204" pitchFamily="34" charset="0"/>
              <a:buChar char="•"/>
            </a:pPr>
            <a:r>
              <a:rPr lang="en-US" dirty="0"/>
              <a:t>Is there contact information, such as a publisher or e-mail address?</a:t>
            </a:r>
          </a:p>
          <a:p>
            <a:pPr marL="285750" indent="-285750">
              <a:buFont typeface="Arial" panose="020B0604020202020204" pitchFamily="34" charset="0"/>
              <a:buChar char="•"/>
            </a:pPr>
            <a:r>
              <a:rPr lang="en-US" dirty="0"/>
              <a:t>Does the URL reveal anything about the author or source?</a:t>
            </a:r>
          </a:p>
          <a:p>
            <a:pPr marL="742950" lvl="1" indent="-285750">
              <a:buFont typeface="Courier New" panose="02070309020205020404" pitchFamily="49" charset="0"/>
              <a:buChar char="o"/>
            </a:pPr>
            <a:r>
              <a:rPr lang="en-US" dirty="0"/>
              <a:t>examples:</a:t>
            </a:r>
          </a:p>
          <a:p>
            <a:pPr marL="1200150" lvl="2" indent="-285750">
              <a:buFont typeface="Wingdings" panose="05000000000000000000" pitchFamily="2" charset="2"/>
              <a:buChar char="Ø"/>
            </a:pPr>
            <a:r>
              <a:rPr lang="en-US" dirty="0"/>
              <a:t>.com (commercial), .</a:t>
            </a:r>
            <a:r>
              <a:rPr lang="en-US" dirty="0" err="1"/>
              <a:t>edu</a:t>
            </a:r>
            <a:r>
              <a:rPr lang="en-US" dirty="0"/>
              <a:t> (educational), .gov (U.S. government)</a:t>
            </a:r>
          </a:p>
          <a:p>
            <a:pPr marL="1200150" lvl="2" indent="-285750">
              <a:buFont typeface="Wingdings" panose="05000000000000000000" pitchFamily="2" charset="2"/>
              <a:buChar char="Ø"/>
            </a:pPr>
            <a:r>
              <a:rPr lang="en-US" dirty="0"/>
              <a:t>.org (nonprofit organization), or</a:t>
            </a:r>
          </a:p>
          <a:p>
            <a:pPr marL="1200150" lvl="2" indent="-285750">
              <a:buFont typeface="Wingdings" panose="05000000000000000000" pitchFamily="2" charset="2"/>
              <a:buChar char="Ø"/>
            </a:pPr>
            <a:r>
              <a:rPr lang="en-US" dirty="0" err="1"/>
              <a:t>.net</a:t>
            </a:r>
            <a:r>
              <a:rPr lang="en-US" dirty="0"/>
              <a:t> (network)</a:t>
            </a:r>
          </a:p>
          <a:p>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grpSp>
        <p:nvGrpSpPr>
          <p:cNvPr id="19" name="Google Shape;12811;p70">
            <a:extLst>
              <a:ext uri="{FF2B5EF4-FFF2-40B4-BE49-F238E27FC236}">
                <a16:creationId xmlns:a16="http://schemas.microsoft.com/office/drawing/2014/main" id="{687809D1-BFE9-4C9A-A4DA-5271C3E89209}"/>
              </a:ext>
            </a:extLst>
          </p:cNvPr>
          <p:cNvGrpSpPr/>
          <p:nvPr/>
        </p:nvGrpSpPr>
        <p:grpSpPr>
          <a:xfrm>
            <a:off x="9697457" y="5568851"/>
            <a:ext cx="977918" cy="695516"/>
            <a:chOff x="2770052" y="2009628"/>
            <a:chExt cx="327085" cy="277080"/>
          </a:xfrm>
          <a:solidFill>
            <a:srgbClr val="FFB500"/>
          </a:solidFill>
        </p:grpSpPr>
        <p:sp>
          <p:nvSpPr>
            <p:cNvPr id="20" name="Google Shape;12812;p70">
              <a:extLst>
                <a:ext uri="{FF2B5EF4-FFF2-40B4-BE49-F238E27FC236}">
                  <a16:creationId xmlns:a16="http://schemas.microsoft.com/office/drawing/2014/main" id="{FBFA3BED-6E03-4186-954B-1A9EFAA597A9}"/>
                </a:ext>
              </a:extLst>
            </p:cNvPr>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13;p70">
              <a:extLst>
                <a:ext uri="{FF2B5EF4-FFF2-40B4-BE49-F238E27FC236}">
                  <a16:creationId xmlns:a16="http://schemas.microsoft.com/office/drawing/2014/main" id="{5716B0EC-E94E-43CB-94CA-FAA011C56AE1}"/>
                </a:ext>
              </a:extLst>
            </p:cNvPr>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Imagen 3">
            <a:extLst>
              <a:ext uri="{FF2B5EF4-FFF2-40B4-BE49-F238E27FC236}">
                <a16:creationId xmlns:a16="http://schemas.microsoft.com/office/drawing/2014/main" id="{7854B181-63AD-4FB5-96D3-2AB50D8D17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03" y="2002910"/>
            <a:ext cx="3319854" cy="2235715"/>
          </a:xfrm>
          <a:prstGeom prst="rect">
            <a:avLst/>
          </a:prstGeom>
        </p:spPr>
      </p:pic>
      <p:sp>
        <p:nvSpPr>
          <p:cNvPr id="28"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test: a tool for evaluating sources</a:t>
            </a:r>
          </a:p>
        </p:txBody>
      </p:sp>
    </p:spTree>
    <p:extLst>
      <p:ext uri="{BB962C8B-B14F-4D97-AF65-F5344CB8AC3E}">
        <p14:creationId xmlns:p14="http://schemas.microsoft.com/office/powerpoint/2010/main" val="260956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3" y="2274943"/>
            <a:ext cx="6038002" cy="461665"/>
          </a:xfrm>
          <a:prstGeom prst="rect">
            <a:avLst/>
          </a:prstGeom>
          <a:noFill/>
        </p:spPr>
        <p:txBody>
          <a:bodyPr wrap="square" rtlCol="0" anchor="ctr">
            <a:spAutoFit/>
          </a:bodyPr>
          <a:lstStyle/>
          <a:p>
            <a:r>
              <a:rPr lang="en-US" sz="2400" b="1" dirty="0" err="1">
                <a:solidFill>
                  <a:schemeClr val="bg2">
                    <a:lumMod val="75000"/>
                  </a:schemeClr>
                </a:solidFill>
              </a:rPr>
              <a:t>C</a:t>
            </a:r>
            <a:r>
              <a:rPr lang="en-US" sz="2400" dirty="0" err="1">
                <a:solidFill>
                  <a:schemeClr val="bg2">
                    <a:lumMod val="75000"/>
                  </a:schemeClr>
                </a:solidFill>
              </a:rPr>
              <a:t>urrency</a:t>
            </a:r>
            <a:r>
              <a:rPr lang="en-US" sz="2400" b="1" dirty="0" err="1">
                <a:solidFill>
                  <a:schemeClr val="bg2">
                    <a:lumMod val="75000"/>
                  </a:schemeClr>
                </a:solidFill>
              </a:rPr>
              <a:t>R</a:t>
            </a:r>
            <a:r>
              <a:rPr lang="en-US" sz="2400" dirty="0" err="1">
                <a:solidFill>
                  <a:schemeClr val="bg2">
                    <a:lumMod val="75000"/>
                  </a:schemeClr>
                </a:solidFill>
              </a:rPr>
              <a:t>elevance</a:t>
            </a:r>
            <a:r>
              <a:rPr lang="en-US" sz="2400" b="1" dirty="0" err="1">
                <a:solidFill>
                  <a:schemeClr val="bg2">
                    <a:lumMod val="75000"/>
                  </a:schemeClr>
                </a:solidFill>
              </a:rPr>
              <a:t>A</a:t>
            </a:r>
            <a:r>
              <a:rPr lang="en-US" sz="2400" dirty="0" err="1">
                <a:solidFill>
                  <a:schemeClr val="bg2">
                    <a:lumMod val="75000"/>
                  </a:schemeClr>
                </a:solidFill>
              </a:rPr>
              <a:t>uthority</a:t>
            </a:r>
            <a:r>
              <a:rPr lang="en-US" sz="2400" b="1" dirty="0" err="1"/>
              <a:t>A</a:t>
            </a:r>
            <a:r>
              <a:rPr lang="en-US" sz="2400" dirty="0" err="1"/>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976734" y="3009298"/>
            <a:ext cx="6078198" cy="3139321"/>
          </a:xfrm>
          <a:prstGeom prst="rect">
            <a:avLst/>
          </a:prstGeom>
          <a:noFill/>
        </p:spPr>
        <p:txBody>
          <a:bodyPr wrap="square" rtlCol="0">
            <a:spAutoFit/>
          </a:bodyPr>
          <a:lstStyle/>
          <a:p>
            <a:r>
              <a:rPr lang="en-US" dirty="0"/>
              <a:t>the reliability, truthfulness, and correctness of the content:</a:t>
            </a:r>
          </a:p>
          <a:p>
            <a:pPr marL="285750" indent="-285750">
              <a:buFont typeface="Arial" panose="020B0604020202020204" pitchFamily="34" charset="0"/>
              <a:buChar char="•"/>
            </a:pPr>
            <a:r>
              <a:rPr lang="en-US" dirty="0"/>
              <a:t>Where does the information come from?</a:t>
            </a:r>
          </a:p>
          <a:p>
            <a:pPr marL="285750" indent="-285750">
              <a:buFont typeface="Arial" panose="020B0604020202020204" pitchFamily="34" charset="0"/>
              <a:buChar char="•"/>
            </a:pPr>
            <a:r>
              <a:rPr lang="en-US" dirty="0"/>
              <a:t>Is the information supported by evidence?</a:t>
            </a:r>
          </a:p>
          <a:p>
            <a:pPr marL="285750" indent="-285750">
              <a:buFont typeface="Arial" panose="020B0604020202020204" pitchFamily="34" charset="0"/>
              <a:buChar char="•"/>
            </a:pPr>
            <a:r>
              <a:rPr lang="en-US" dirty="0"/>
              <a:t>Has the information been reviewed or refereed?</a:t>
            </a:r>
          </a:p>
          <a:p>
            <a:pPr marL="285750" indent="-285750">
              <a:buFont typeface="Arial" panose="020B0604020202020204" pitchFamily="34" charset="0"/>
              <a:buChar char="•"/>
            </a:pPr>
            <a:r>
              <a:rPr lang="en-US" dirty="0"/>
              <a:t>Can you verify any of the information in another source or from personal knowledge?</a:t>
            </a:r>
          </a:p>
          <a:p>
            <a:pPr marL="285750" indent="-285750">
              <a:buFont typeface="Arial" panose="020B0604020202020204" pitchFamily="34" charset="0"/>
              <a:buChar char="•"/>
            </a:pPr>
            <a:r>
              <a:rPr lang="en-US" dirty="0"/>
              <a:t>Does the language or tone seem biased and free of emotion?</a:t>
            </a:r>
          </a:p>
          <a:p>
            <a:pPr marL="285750" indent="-285750">
              <a:buFont typeface="Arial" panose="020B0604020202020204" pitchFamily="34" charset="0"/>
              <a:buChar char="•"/>
            </a:pPr>
            <a:r>
              <a:rPr lang="en-US" dirty="0"/>
              <a:t>Are there spelling, grammar, or other typographical errors?</a:t>
            </a:r>
          </a:p>
          <a:p>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19" name="Google Shape;12510;p70">
            <a:extLst>
              <a:ext uri="{FF2B5EF4-FFF2-40B4-BE49-F238E27FC236}">
                <a16:creationId xmlns:a16="http://schemas.microsoft.com/office/drawing/2014/main" id="{3EECDC11-2E0B-4809-B8E4-B9D78E8B8225}"/>
              </a:ext>
            </a:extLst>
          </p:cNvPr>
          <p:cNvSpPr/>
          <p:nvPr/>
        </p:nvSpPr>
        <p:spPr>
          <a:xfrm>
            <a:off x="7610876" y="5573596"/>
            <a:ext cx="809914" cy="646094"/>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test: a tool for evaluating sources</a:t>
            </a:r>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274" y="2102458"/>
            <a:ext cx="3743325" cy="2495550"/>
          </a:xfrm>
          <a:prstGeom prst="rect">
            <a:avLst/>
          </a:prstGeom>
        </p:spPr>
      </p:pic>
    </p:spTree>
    <p:extLst>
      <p:ext uri="{BB962C8B-B14F-4D97-AF65-F5344CB8AC3E}">
        <p14:creationId xmlns:p14="http://schemas.microsoft.com/office/powerpoint/2010/main" val="595324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3" y="2274943"/>
            <a:ext cx="6076102" cy="461665"/>
          </a:xfrm>
          <a:prstGeom prst="rect">
            <a:avLst/>
          </a:prstGeom>
          <a:noFill/>
        </p:spPr>
        <p:txBody>
          <a:bodyPr wrap="square" rtlCol="0" anchor="ctr">
            <a:spAutoFit/>
          </a:bodyPr>
          <a:lstStyle/>
          <a:p>
            <a:r>
              <a:rPr lang="en-US" sz="2400" b="1" err="1">
                <a:solidFill>
                  <a:schemeClr val="bg2">
                    <a:lumMod val="75000"/>
                  </a:schemeClr>
                </a:solidFill>
              </a:rPr>
              <a:t>C</a:t>
            </a:r>
            <a:r>
              <a:rPr lang="en-US" sz="2400" err="1">
                <a:solidFill>
                  <a:schemeClr val="bg2">
                    <a:lumMod val="75000"/>
                  </a:schemeClr>
                </a:solidFill>
              </a:rPr>
              <a:t>urrency</a:t>
            </a:r>
            <a:r>
              <a:rPr lang="en-US" sz="2400" b="1" err="1">
                <a:solidFill>
                  <a:schemeClr val="bg2">
                    <a:lumMod val="75000"/>
                  </a:schemeClr>
                </a:solidFill>
              </a:rPr>
              <a:t>R</a:t>
            </a:r>
            <a:r>
              <a:rPr lang="en-US" sz="2400" err="1">
                <a:solidFill>
                  <a:schemeClr val="bg2">
                    <a:lumMod val="75000"/>
                  </a:schemeClr>
                </a:solidFill>
              </a:rPr>
              <a:t>elevance</a:t>
            </a:r>
            <a:r>
              <a:rPr lang="en-US" sz="2400" b="1" err="1">
                <a:solidFill>
                  <a:schemeClr val="bg2">
                    <a:lumMod val="75000"/>
                  </a:schemeClr>
                </a:solidFill>
              </a:rPr>
              <a:t>A</a:t>
            </a:r>
            <a:r>
              <a:rPr lang="en-US" sz="2400" err="1">
                <a:solidFill>
                  <a:schemeClr val="bg2">
                    <a:lumMod val="75000"/>
                  </a:schemeClr>
                </a:solidFill>
              </a:rPr>
              <a:t>uthority</a:t>
            </a:r>
            <a:r>
              <a:rPr lang="en-US" sz="2400" b="1" err="1">
                <a:solidFill>
                  <a:schemeClr val="bg2">
                    <a:lumMod val="75000"/>
                  </a:schemeClr>
                </a:solidFill>
              </a:rPr>
              <a:t>A</a:t>
            </a:r>
            <a:r>
              <a:rPr lang="en-US" sz="2400" err="1">
                <a:solidFill>
                  <a:schemeClr val="bg2">
                    <a:lumMod val="75000"/>
                  </a:schemeClr>
                </a:solidFill>
              </a:rPr>
              <a:t>ccuracy</a:t>
            </a:r>
            <a:r>
              <a:rPr lang="en-US" sz="2400" b="1" err="1"/>
              <a:t>P</a:t>
            </a:r>
            <a:r>
              <a:rPr lang="en-US" sz="2400" err="1"/>
              <a:t>urpose</a:t>
            </a:r>
            <a:endParaRPr lang="en-US" sz="2400" b="1"/>
          </a:p>
        </p:txBody>
      </p:sp>
      <p:sp>
        <p:nvSpPr>
          <p:cNvPr id="18" name="TextBox 2">
            <a:extLst>
              <a:ext uri="{FF2B5EF4-FFF2-40B4-BE49-F238E27FC236}">
                <a16:creationId xmlns:a16="http://schemas.microsoft.com/office/drawing/2014/main" id="{A9DC58F7-259F-4D1B-B01F-00E5E6930B17}"/>
              </a:ext>
            </a:extLst>
          </p:cNvPr>
          <p:cNvSpPr txBox="1"/>
          <p:nvPr/>
        </p:nvSpPr>
        <p:spPr>
          <a:xfrm>
            <a:off x="4976734" y="3009298"/>
            <a:ext cx="6078198" cy="3139321"/>
          </a:xfrm>
          <a:prstGeom prst="rect">
            <a:avLst/>
          </a:prstGeom>
          <a:noFill/>
        </p:spPr>
        <p:txBody>
          <a:bodyPr wrap="square" rtlCol="0">
            <a:spAutoFit/>
          </a:bodyPr>
          <a:lstStyle/>
          <a:p>
            <a:r>
              <a:rPr lang="en-US" dirty="0"/>
              <a:t>the reason the information exists:</a:t>
            </a:r>
          </a:p>
          <a:p>
            <a:pPr marL="285750" indent="-285750">
              <a:buFont typeface="Arial" panose="020B0604020202020204" pitchFamily="34" charset="0"/>
              <a:buChar char="•"/>
            </a:pPr>
            <a:r>
              <a:rPr lang="en-US" dirty="0"/>
              <a:t>What is the purpose of the information? to inform? teach? sell? entertain? persuade?</a:t>
            </a:r>
          </a:p>
          <a:p>
            <a:pPr marL="285750" indent="-285750">
              <a:buFont typeface="Arial" panose="020B0604020202020204" pitchFamily="34" charset="0"/>
              <a:buChar char="•"/>
            </a:pPr>
            <a:r>
              <a:rPr lang="en-US" dirty="0"/>
              <a:t>Do the authors/sponsors make their intentions or purpose clear?</a:t>
            </a:r>
          </a:p>
          <a:p>
            <a:pPr marL="285750" indent="-285750">
              <a:buFont typeface="Arial" panose="020B0604020202020204" pitchFamily="34" charset="0"/>
              <a:buChar char="•"/>
            </a:pPr>
            <a:r>
              <a:rPr lang="en-US" dirty="0"/>
              <a:t>Is the information fact? opinion? propaganda?</a:t>
            </a:r>
          </a:p>
          <a:p>
            <a:pPr marL="285750" indent="-285750">
              <a:buFont typeface="Arial" panose="020B0604020202020204" pitchFamily="34" charset="0"/>
              <a:buChar char="•"/>
            </a:pPr>
            <a:r>
              <a:rPr lang="en-US" dirty="0"/>
              <a:t>Does the point of view appear objective and impartial?</a:t>
            </a:r>
          </a:p>
          <a:p>
            <a:pPr marL="285750" indent="-285750">
              <a:buFont typeface="Arial" panose="020B0604020202020204" pitchFamily="34" charset="0"/>
              <a:buChar char="•"/>
            </a:pPr>
            <a:r>
              <a:rPr lang="en-US" dirty="0"/>
              <a:t>Are there political, ideological, cultural, religious, institutional, or personal biases?</a:t>
            </a:r>
          </a:p>
          <a:p>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19" name="Google Shape;858;p39">
            <a:extLst>
              <a:ext uri="{FF2B5EF4-FFF2-40B4-BE49-F238E27FC236}">
                <a16:creationId xmlns:a16="http://schemas.microsoft.com/office/drawing/2014/main" id="{76747812-F959-43D8-A0F6-6839407FE042}"/>
              </a:ext>
            </a:extLst>
          </p:cNvPr>
          <p:cNvSpPr/>
          <p:nvPr/>
        </p:nvSpPr>
        <p:spPr>
          <a:xfrm>
            <a:off x="9205027" y="5426702"/>
            <a:ext cx="568917" cy="561835"/>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test: a tool for evaluating sources</a:t>
            </a: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5862" y="2274943"/>
            <a:ext cx="2357438" cy="3143250"/>
          </a:xfrm>
          <a:prstGeom prst="rect">
            <a:avLst/>
          </a:prstGeom>
        </p:spPr>
      </p:pic>
    </p:spTree>
    <p:extLst>
      <p:ext uri="{BB962C8B-B14F-4D97-AF65-F5344CB8AC3E}">
        <p14:creationId xmlns:p14="http://schemas.microsoft.com/office/powerpoint/2010/main" val="93863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421A13C1-A62F-42B7-BA0B-406294803411}"/>
              </a:ext>
            </a:extLst>
          </p:cNvPr>
          <p:cNvSpPr/>
          <p:nvPr/>
        </p:nvSpPr>
        <p:spPr>
          <a:xfrm>
            <a:off x="4678328" y="1747817"/>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2" name="TextBox 5">
            <a:extLst>
              <a:ext uri="{FF2B5EF4-FFF2-40B4-BE49-F238E27FC236}">
                <a16:creationId xmlns:a16="http://schemas.microsoft.com/office/drawing/2014/main" id="{662BB6CD-5D85-4A31-819C-3555ABAB7BDE}"/>
              </a:ext>
            </a:extLst>
          </p:cNvPr>
          <p:cNvSpPr txBox="1"/>
          <p:nvPr/>
        </p:nvSpPr>
        <p:spPr>
          <a:xfrm>
            <a:off x="4782398" y="1669648"/>
            <a:ext cx="5112822" cy="461665"/>
          </a:xfrm>
          <a:prstGeom prst="rect">
            <a:avLst/>
          </a:prstGeom>
          <a:noFill/>
        </p:spPr>
        <p:txBody>
          <a:bodyPr wrap="square" rtlCol="0" anchor="ctr">
            <a:spAutoFit/>
          </a:bodyPr>
          <a:lstStyle/>
          <a:p>
            <a:r>
              <a:rPr lang="en-US" sz="2400" b="1" dirty="0"/>
              <a:t>Digital Content Management</a:t>
            </a:r>
          </a:p>
        </p:txBody>
      </p:sp>
      <p:sp>
        <p:nvSpPr>
          <p:cNvPr id="23" name="TextBox 2">
            <a:extLst>
              <a:ext uri="{FF2B5EF4-FFF2-40B4-BE49-F238E27FC236}">
                <a16:creationId xmlns:a16="http://schemas.microsoft.com/office/drawing/2014/main" id="{A9DC58F7-259F-4D1B-B01F-00E5E6930B17}"/>
              </a:ext>
            </a:extLst>
          </p:cNvPr>
          <p:cNvSpPr txBox="1"/>
          <p:nvPr/>
        </p:nvSpPr>
        <p:spPr>
          <a:xfrm>
            <a:off x="4567159" y="2118253"/>
            <a:ext cx="607819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deals with the storage, organization, indexing and curation of the digital content used by an organization </a:t>
            </a:r>
          </a:p>
          <a:p>
            <a:pPr marL="285750" indent="-285750">
              <a:buFont typeface="Arial" panose="020B0604020202020204" pitchFamily="34" charset="0"/>
              <a:buChar char="•"/>
            </a:pPr>
            <a:r>
              <a:rPr lang="en-US" dirty="0"/>
              <a:t>Digital content can take many forms including text files, documents, graphics, images, animations and audio and video files</a:t>
            </a:r>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26" name="Google Shape;9687;p65">
            <a:extLst>
              <a:ext uri="{FF2B5EF4-FFF2-40B4-BE49-F238E27FC236}">
                <a16:creationId xmlns:a16="http://schemas.microsoft.com/office/drawing/2014/main" id="{29E30947-D32B-4711-9DBA-D38981D8D5A2}"/>
              </a:ext>
            </a:extLst>
          </p:cNvPr>
          <p:cNvSpPr/>
          <p:nvPr/>
        </p:nvSpPr>
        <p:spPr>
          <a:xfrm>
            <a:off x="7187649" y="3795264"/>
            <a:ext cx="837217" cy="622568"/>
          </a:xfrm>
          <a:custGeom>
            <a:avLst/>
            <a:gdLst/>
            <a:ahLst/>
            <a:cxnLst/>
            <a:rect l="l" t="t" r="r" b="b"/>
            <a:pathLst>
              <a:path w="12550" h="10728" extrusionOk="0">
                <a:moveTo>
                  <a:pt x="6298" y="369"/>
                </a:moveTo>
                <a:cubicBezTo>
                  <a:pt x="6306" y="369"/>
                  <a:pt x="6315" y="369"/>
                  <a:pt x="6323" y="370"/>
                </a:cubicBezTo>
                <a:cubicBezTo>
                  <a:pt x="6442" y="393"/>
                  <a:pt x="6525" y="477"/>
                  <a:pt x="6525" y="596"/>
                </a:cubicBezTo>
                <a:cubicBezTo>
                  <a:pt x="6525" y="727"/>
                  <a:pt x="6430" y="834"/>
                  <a:pt x="6287" y="834"/>
                </a:cubicBezTo>
                <a:cubicBezTo>
                  <a:pt x="6156" y="834"/>
                  <a:pt x="6049" y="727"/>
                  <a:pt x="6049" y="596"/>
                </a:cubicBezTo>
                <a:cubicBezTo>
                  <a:pt x="6049" y="482"/>
                  <a:pt x="6136" y="369"/>
                  <a:pt x="6298" y="369"/>
                </a:cubicBezTo>
                <a:close/>
                <a:moveTo>
                  <a:pt x="6871" y="727"/>
                </a:moveTo>
                <a:lnTo>
                  <a:pt x="8668" y="2513"/>
                </a:lnTo>
                <a:lnTo>
                  <a:pt x="3906" y="2513"/>
                </a:lnTo>
                <a:lnTo>
                  <a:pt x="5716" y="727"/>
                </a:lnTo>
                <a:cubicBezTo>
                  <a:pt x="5775" y="1001"/>
                  <a:pt x="6013" y="1191"/>
                  <a:pt x="6287" y="1191"/>
                </a:cubicBezTo>
                <a:cubicBezTo>
                  <a:pt x="6573" y="1191"/>
                  <a:pt x="6811" y="1001"/>
                  <a:pt x="6871" y="727"/>
                </a:cubicBezTo>
                <a:close/>
                <a:moveTo>
                  <a:pt x="3573" y="8787"/>
                </a:moveTo>
                <a:cubicBezTo>
                  <a:pt x="5216" y="8787"/>
                  <a:pt x="5097" y="8787"/>
                  <a:pt x="5156" y="8799"/>
                </a:cubicBezTo>
                <a:cubicBezTo>
                  <a:pt x="5275" y="8823"/>
                  <a:pt x="5370" y="8942"/>
                  <a:pt x="5370" y="9061"/>
                </a:cubicBezTo>
                <a:lnTo>
                  <a:pt x="5370" y="9513"/>
                </a:lnTo>
                <a:lnTo>
                  <a:pt x="3287" y="9513"/>
                </a:lnTo>
                <a:cubicBezTo>
                  <a:pt x="3275" y="9049"/>
                  <a:pt x="3275" y="9049"/>
                  <a:pt x="3287" y="9002"/>
                </a:cubicBezTo>
                <a:cubicBezTo>
                  <a:pt x="3334" y="8859"/>
                  <a:pt x="3430" y="8787"/>
                  <a:pt x="3573" y="8787"/>
                </a:cubicBezTo>
                <a:close/>
                <a:moveTo>
                  <a:pt x="10651" y="2885"/>
                </a:moveTo>
                <a:cubicBezTo>
                  <a:pt x="11916" y="2885"/>
                  <a:pt x="11740" y="2894"/>
                  <a:pt x="11740" y="2929"/>
                </a:cubicBezTo>
                <a:cubicBezTo>
                  <a:pt x="11729" y="9255"/>
                  <a:pt x="11779" y="9516"/>
                  <a:pt x="11713" y="9516"/>
                </a:cubicBezTo>
                <a:cubicBezTo>
                  <a:pt x="11707" y="9516"/>
                  <a:pt x="11700" y="9513"/>
                  <a:pt x="11693" y="9513"/>
                </a:cubicBezTo>
                <a:lnTo>
                  <a:pt x="5739" y="9513"/>
                </a:lnTo>
                <a:lnTo>
                  <a:pt x="5739" y="9144"/>
                </a:lnTo>
                <a:lnTo>
                  <a:pt x="11193" y="9144"/>
                </a:lnTo>
                <a:cubicBezTo>
                  <a:pt x="11288" y="9144"/>
                  <a:pt x="11371" y="9049"/>
                  <a:pt x="11371" y="8966"/>
                </a:cubicBezTo>
                <a:lnTo>
                  <a:pt x="11371" y="3441"/>
                </a:lnTo>
                <a:cubicBezTo>
                  <a:pt x="11371" y="3334"/>
                  <a:pt x="11276" y="3263"/>
                  <a:pt x="11193" y="3263"/>
                </a:cubicBezTo>
                <a:lnTo>
                  <a:pt x="3346" y="3263"/>
                </a:lnTo>
                <a:cubicBezTo>
                  <a:pt x="3239" y="3263"/>
                  <a:pt x="3168" y="3346"/>
                  <a:pt x="3168" y="3441"/>
                </a:cubicBezTo>
                <a:cubicBezTo>
                  <a:pt x="3168" y="3537"/>
                  <a:pt x="3251" y="3620"/>
                  <a:pt x="3346" y="3620"/>
                </a:cubicBezTo>
                <a:lnTo>
                  <a:pt x="10990" y="3620"/>
                </a:lnTo>
                <a:lnTo>
                  <a:pt x="10990" y="8775"/>
                </a:lnTo>
                <a:lnTo>
                  <a:pt x="5656" y="8775"/>
                </a:lnTo>
                <a:cubicBezTo>
                  <a:pt x="5561" y="8585"/>
                  <a:pt x="5370" y="8454"/>
                  <a:pt x="5156" y="8430"/>
                </a:cubicBezTo>
                <a:cubicBezTo>
                  <a:pt x="5128" y="8422"/>
                  <a:pt x="4938" y="8419"/>
                  <a:pt x="4696" y="8419"/>
                </a:cubicBezTo>
                <a:cubicBezTo>
                  <a:pt x="4212" y="8419"/>
                  <a:pt x="3521" y="8430"/>
                  <a:pt x="3513" y="8430"/>
                </a:cubicBezTo>
                <a:cubicBezTo>
                  <a:pt x="3287" y="8442"/>
                  <a:pt x="3072" y="8573"/>
                  <a:pt x="2977" y="8775"/>
                </a:cubicBezTo>
                <a:lnTo>
                  <a:pt x="1608" y="8775"/>
                </a:lnTo>
                <a:lnTo>
                  <a:pt x="1608" y="3620"/>
                </a:lnTo>
                <a:lnTo>
                  <a:pt x="2656" y="3620"/>
                </a:lnTo>
                <a:cubicBezTo>
                  <a:pt x="2763" y="3620"/>
                  <a:pt x="2834" y="3525"/>
                  <a:pt x="2834" y="3441"/>
                </a:cubicBezTo>
                <a:cubicBezTo>
                  <a:pt x="2834" y="3334"/>
                  <a:pt x="2751" y="3263"/>
                  <a:pt x="2656" y="3263"/>
                </a:cubicBezTo>
                <a:lnTo>
                  <a:pt x="1429" y="3263"/>
                </a:lnTo>
                <a:cubicBezTo>
                  <a:pt x="1322" y="3263"/>
                  <a:pt x="1251" y="3346"/>
                  <a:pt x="1251" y="3441"/>
                </a:cubicBezTo>
                <a:lnTo>
                  <a:pt x="1251" y="8966"/>
                </a:lnTo>
                <a:cubicBezTo>
                  <a:pt x="1251" y="9061"/>
                  <a:pt x="1334" y="9144"/>
                  <a:pt x="1429" y="9144"/>
                </a:cubicBezTo>
                <a:lnTo>
                  <a:pt x="2918" y="9144"/>
                </a:lnTo>
                <a:lnTo>
                  <a:pt x="2918" y="9513"/>
                </a:lnTo>
                <a:lnTo>
                  <a:pt x="917" y="9513"/>
                </a:lnTo>
                <a:cubicBezTo>
                  <a:pt x="894" y="9513"/>
                  <a:pt x="870" y="9490"/>
                  <a:pt x="870" y="9466"/>
                </a:cubicBezTo>
                <a:cubicBezTo>
                  <a:pt x="892" y="3144"/>
                  <a:pt x="843" y="2892"/>
                  <a:pt x="900" y="2892"/>
                </a:cubicBezTo>
                <a:cubicBezTo>
                  <a:pt x="905" y="2892"/>
                  <a:pt x="911" y="2894"/>
                  <a:pt x="917" y="2894"/>
                </a:cubicBezTo>
                <a:cubicBezTo>
                  <a:pt x="6680" y="2894"/>
                  <a:pt x="9386" y="2885"/>
                  <a:pt x="10651" y="2885"/>
                </a:cubicBezTo>
                <a:close/>
                <a:moveTo>
                  <a:pt x="6277" y="0"/>
                </a:moveTo>
                <a:cubicBezTo>
                  <a:pt x="6049" y="0"/>
                  <a:pt x="5823" y="84"/>
                  <a:pt x="5656" y="250"/>
                </a:cubicBezTo>
                <a:lnTo>
                  <a:pt x="3370" y="2513"/>
                </a:lnTo>
                <a:lnTo>
                  <a:pt x="894" y="2513"/>
                </a:lnTo>
                <a:cubicBezTo>
                  <a:pt x="667" y="2513"/>
                  <a:pt x="477" y="2691"/>
                  <a:pt x="477" y="2929"/>
                </a:cubicBezTo>
                <a:lnTo>
                  <a:pt x="477" y="9513"/>
                </a:lnTo>
                <a:lnTo>
                  <a:pt x="417" y="9513"/>
                </a:lnTo>
                <a:cubicBezTo>
                  <a:pt x="191" y="9513"/>
                  <a:pt x="1" y="9692"/>
                  <a:pt x="1" y="9930"/>
                </a:cubicBezTo>
                <a:lnTo>
                  <a:pt x="1" y="10311"/>
                </a:lnTo>
                <a:cubicBezTo>
                  <a:pt x="1" y="10537"/>
                  <a:pt x="179" y="10728"/>
                  <a:pt x="417" y="10728"/>
                </a:cubicBezTo>
                <a:lnTo>
                  <a:pt x="7811" y="10728"/>
                </a:lnTo>
                <a:cubicBezTo>
                  <a:pt x="7918" y="10728"/>
                  <a:pt x="7990" y="10645"/>
                  <a:pt x="7990" y="10549"/>
                </a:cubicBezTo>
                <a:cubicBezTo>
                  <a:pt x="7990" y="10454"/>
                  <a:pt x="7895" y="10371"/>
                  <a:pt x="7811" y="10371"/>
                </a:cubicBezTo>
                <a:cubicBezTo>
                  <a:pt x="7049" y="10370"/>
                  <a:pt x="6364" y="10369"/>
                  <a:pt x="5749" y="10369"/>
                </a:cubicBezTo>
                <a:cubicBezTo>
                  <a:pt x="2782" y="10369"/>
                  <a:pt x="1447" y="10380"/>
                  <a:pt x="848" y="10380"/>
                </a:cubicBezTo>
                <a:cubicBezTo>
                  <a:pt x="301" y="10380"/>
                  <a:pt x="370" y="10371"/>
                  <a:pt x="370" y="10335"/>
                </a:cubicBezTo>
                <a:lnTo>
                  <a:pt x="370" y="9942"/>
                </a:lnTo>
                <a:cubicBezTo>
                  <a:pt x="370" y="9904"/>
                  <a:pt x="221" y="9896"/>
                  <a:pt x="1247" y="9896"/>
                </a:cubicBezTo>
                <a:cubicBezTo>
                  <a:pt x="2032" y="9896"/>
                  <a:pt x="3502" y="9901"/>
                  <a:pt x="6250" y="9901"/>
                </a:cubicBezTo>
                <a:cubicBezTo>
                  <a:pt x="7776" y="9901"/>
                  <a:pt x="9695" y="9899"/>
                  <a:pt x="12109" y="9894"/>
                </a:cubicBezTo>
                <a:cubicBezTo>
                  <a:pt x="12145" y="9894"/>
                  <a:pt x="12157" y="9918"/>
                  <a:pt x="12157" y="9942"/>
                </a:cubicBezTo>
                <a:lnTo>
                  <a:pt x="12157" y="10335"/>
                </a:lnTo>
                <a:cubicBezTo>
                  <a:pt x="12157" y="10359"/>
                  <a:pt x="12145" y="10371"/>
                  <a:pt x="12109" y="10371"/>
                </a:cubicBezTo>
                <a:lnTo>
                  <a:pt x="8478" y="10371"/>
                </a:lnTo>
                <a:cubicBezTo>
                  <a:pt x="8371" y="10371"/>
                  <a:pt x="8299" y="10466"/>
                  <a:pt x="8299" y="10549"/>
                </a:cubicBezTo>
                <a:cubicBezTo>
                  <a:pt x="8299" y="10656"/>
                  <a:pt x="8395" y="10728"/>
                  <a:pt x="8478" y="10728"/>
                </a:cubicBezTo>
                <a:lnTo>
                  <a:pt x="12145" y="10728"/>
                </a:lnTo>
                <a:cubicBezTo>
                  <a:pt x="12359" y="10728"/>
                  <a:pt x="12550" y="10549"/>
                  <a:pt x="12550" y="10311"/>
                </a:cubicBezTo>
                <a:lnTo>
                  <a:pt x="12550" y="9930"/>
                </a:lnTo>
                <a:cubicBezTo>
                  <a:pt x="12550" y="9704"/>
                  <a:pt x="12383" y="9513"/>
                  <a:pt x="12145" y="9513"/>
                </a:cubicBezTo>
                <a:lnTo>
                  <a:pt x="12086" y="9513"/>
                </a:lnTo>
                <a:lnTo>
                  <a:pt x="12086" y="2929"/>
                </a:lnTo>
                <a:cubicBezTo>
                  <a:pt x="12086" y="2715"/>
                  <a:pt x="11907" y="2513"/>
                  <a:pt x="11669" y="2513"/>
                </a:cubicBezTo>
                <a:lnTo>
                  <a:pt x="9180" y="2513"/>
                </a:lnTo>
                <a:lnTo>
                  <a:pt x="6906" y="250"/>
                </a:lnTo>
                <a:cubicBezTo>
                  <a:pt x="6734" y="84"/>
                  <a:pt x="6504" y="0"/>
                  <a:pt x="62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Hands rolling dough out with a wooden rolling pin">
            <a:extLst>
              <a:ext uri="{FF2B5EF4-FFF2-40B4-BE49-F238E27FC236}">
                <a16:creationId xmlns:a16="http://schemas.microsoft.com/office/drawing/2014/main" id="{5EC9CC10-BDF1-5349-976A-E5308B3AA7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075" y="2249667"/>
            <a:ext cx="3253042" cy="2168165"/>
          </a:xfrm>
          <a:prstGeom prst="rect">
            <a:avLst/>
          </a:prstGeom>
        </p:spPr>
      </p:pic>
      <p:sp>
        <p:nvSpPr>
          <p:cNvPr id="18"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1.4. Management of digital material and databases</a:t>
            </a:r>
          </a:p>
        </p:txBody>
      </p:sp>
    </p:spTree>
    <p:extLst>
      <p:ext uri="{BB962C8B-B14F-4D97-AF65-F5344CB8AC3E}">
        <p14:creationId xmlns:p14="http://schemas.microsoft.com/office/powerpoint/2010/main" val="161259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6032435" y="2590740"/>
            <a:ext cx="6186103" cy="790507"/>
            <a:chOff x="4834470" y="1482096"/>
            <a:chExt cx="6186103" cy="790507"/>
          </a:xfrm>
        </p:grpSpPr>
        <p:sp>
          <p:nvSpPr>
            <p:cNvPr id="9" name="TextBox 8"/>
            <p:cNvSpPr txBox="1"/>
            <p:nvPr/>
          </p:nvSpPr>
          <p:spPr>
            <a:xfrm>
              <a:off x="5895648" y="1482096"/>
              <a:ext cx="5124925" cy="646331"/>
            </a:xfrm>
            <a:prstGeom prst="rect">
              <a:avLst/>
            </a:prstGeom>
            <a:noFill/>
          </p:spPr>
          <p:txBody>
            <a:bodyPr wrap="square" lIns="108000" rIns="108000" rtlCol="0">
              <a:spAutoFit/>
            </a:bodyPr>
            <a:lstStyle/>
            <a:p>
              <a:r>
                <a:rPr lang="en-US" altLang="ko-KR" b="1" dirty="0">
                  <a:cs typeface="Arial" pitchFamily="34" charset="0"/>
                </a:rPr>
                <a:t>Choose the best method for planning and conducting the data search</a:t>
              </a:r>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1" name="TextBox 60"/>
          <p:cNvSpPr txBox="1"/>
          <p:nvPr/>
        </p:nvSpPr>
        <p:spPr>
          <a:xfrm>
            <a:off x="7093613" y="3703053"/>
            <a:ext cx="5124925" cy="646331"/>
          </a:xfrm>
          <a:prstGeom prst="rect">
            <a:avLst/>
          </a:prstGeom>
          <a:noFill/>
        </p:spPr>
        <p:txBody>
          <a:bodyPr wrap="square" lIns="108000" rIns="108000" rtlCol="0">
            <a:spAutoFit/>
          </a:bodyPr>
          <a:lstStyle/>
          <a:p>
            <a:r>
              <a:rPr lang="en-US" altLang="ko-KR" b="1" dirty="0">
                <a:cs typeface="Arial" pitchFamily="34" charset="0"/>
              </a:rPr>
              <a:t>List some tools and criteria for evaluating digital content and sources</a:t>
            </a:r>
            <a:endParaRPr lang="ko-KR" altLang="en-US" b="1" dirty="0">
              <a:cs typeface="Arial" pitchFamily="34" charset="0"/>
            </a:endParaRPr>
          </a:p>
        </p:txBody>
      </p:sp>
      <p:sp>
        <p:nvSpPr>
          <p:cNvPr id="58" name="Oval 57"/>
          <p:cNvSpPr/>
          <p:nvPr/>
        </p:nvSpPr>
        <p:spPr>
          <a:xfrm>
            <a:off x="6032435" y="3712765"/>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2" name="Group 61"/>
          <p:cNvGrpSpPr/>
          <p:nvPr/>
        </p:nvGrpSpPr>
        <p:grpSpPr>
          <a:xfrm>
            <a:off x="6032435" y="4856006"/>
            <a:ext cx="6186103" cy="790507"/>
            <a:chOff x="4834470" y="1482096"/>
            <a:chExt cx="6186103" cy="790507"/>
          </a:xfrm>
        </p:grpSpPr>
        <p:sp>
          <p:nvSpPr>
            <p:cNvPr id="68" name="TextBox 67"/>
            <p:cNvSpPr txBox="1"/>
            <p:nvPr/>
          </p:nvSpPr>
          <p:spPr>
            <a:xfrm>
              <a:off x="5895648" y="1482096"/>
              <a:ext cx="5124925" cy="646331"/>
            </a:xfrm>
            <a:prstGeom prst="rect">
              <a:avLst/>
            </a:prstGeom>
            <a:noFill/>
          </p:spPr>
          <p:txBody>
            <a:bodyPr wrap="square" lIns="108000" rIns="108000" rtlCol="0">
              <a:spAutoFit/>
            </a:bodyPr>
            <a:lstStyle/>
            <a:p>
              <a:r>
                <a:rPr lang="en-US" altLang="ko-KR" b="1" dirty="0">
                  <a:cs typeface="Arial" pitchFamily="34" charset="0"/>
                </a:rPr>
                <a:t>Examine the use of Software Applications regarding data, information and digital content management</a:t>
              </a:r>
            </a:p>
          </p:txBody>
        </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dirty="0">
                <a:solidFill>
                  <a:srgbClr val="266C9F"/>
                </a:solidFill>
              </a:rPr>
              <a:t>OBJECTIVES AND GOALS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139618" y="1875846"/>
            <a:ext cx="4490655" cy="31042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7" name="Rectángulo 6"/>
          <p:cNvSpPr/>
          <p:nvPr/>
        </p:nvSpPr>
        <p:spPr>
          <a:xfrm>
            <a:off x="6178758" y="1967591"/>
            <a:ext cx="4491294" cy="369332"/>
          </a:xfrm>
          <a:prstGeom prst="rect">
            <a:avLst/>
          </a:prstGeom>
        </p:spPr>
        <p:txBody>
          <a:bodyPr wrap="none">
            <a:spAutoFit/>
          </a:bodyPr>
          <a:lstStyle/>
          <a:p>
            <a:pPr algn="just"/>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At the end of this module you will be able to:</a:t>
            </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421A13C1-A62F-42B7-BA0B-406294803411}"/>
              </a:ext>
            </a:extLst>
          </p:cNvPr>
          <p:cNvSpPr/>
          <p:nvPr/>
        </p:nvSpPr>
        <p:spPr>
          <a:xfrm>
            <a:off x="2382803" y="1710243"/>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2" name="TextBox 5">
            <a:extLst>
              <a:ext uri="{FF2B5EF4-FFF2-40B4-BE49-F238E27FC236}">
                <a16:creationId xmlns:a16="http://schemas.microsoft.com/office/drawing/2014/main" id="{662BB6CD-5D85-4A31-819C-3555ABAB7BDE}"/>
              </a:ext>
            </a:extLst>
          </p:cNvPr>
          <p:cNvSpPr txBox="1"/>
          <p:nvPr/>
        </p:nvSpPr>
        <p:spPr>
          <a:xfrm>
            <a:off x="2486872" y="1632074"/>
            <a:ext cx="6700176" cy="461665"/>
          </a:xfrm>
          <a:prstGeom prst="rect">
            <a:avLst/>
          </a:prstGeom>
          <a:noFill/>
        </p:spPr>
        <p:txBody>
          <a:bodyPr wrap="square" rtlCol="0" anchor="ctr">
            <a:spAutoFit/>
          </a:bodyPr>
          <a:lstStyle/>
          <a:p>
            <a:r>
              <a:rPr lang="en-US" sz="2400" b="1" dirty="0"/>
              <a:t>Digital Content Management Tools and Technology</a:t>
            </a:r>
          </a:p>
        </p:txBody>
      </p:sp>
      <p:sp>
        <p:nvSpPr>
          <p:cNvPr id="23" name="TextBox 2">
            <a:extLst>
              <a:ext uri="{FF2B5EF4-FFF2-40B4-BE49-F238E27FC236}">
                <a16:creationId xmlns:a16="http://schemas.microsoft.com/office/drawing/2014/main" id="{A9DC58F7-259F-4D1B-B01F-00E5E6930B17}"/>
              </a:ext>
            </a:extLst>
          </p:cNvPr>
          <p:cNvSpPr txBox="1"/>
          <p:nvPr/>
        </p:nvSpPr>
        <p:spPr>
          <a:xfrm>
            <a:off x="2382802" y="2080679"/>
            <a:ext cx="5967029"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Content Management System (CMS)</a:t>
            </a:r>
            <a:endParaRPr lang="en-US" dirty="0"/>
          </a:p>
          <a:p>
            <a:pPr marL="742950" lvl="1" indent="-285750">
              <a:buFont typeface="Wingdings" panose="05000000000000000000" pitchFamily="2" charset="2"/>
              <a:buChar char="ü"/>
            </a:pPr>
            <a:r>
              <a:rPr lang="en-US" dirty="0"/>
              <a:t>to organize and publish content, usually to a customer-facing website or internet site</a:t>
            </a:r>
          </a:p>
          <a:p>
            <a:pPr marL="742950" lvl="1" indent="-285750">
              <a:buFont typeface="Wingdings" panose="05000000000000000000" pitchFamily="2" charset="2"/>
              <a:buChar char="ü"/>
            </a:pPr>
            <a:r>
              <a:rPr lang="en-US" dirty="0"/>
              <a:t>for e-commerce</a:t>
            </a:r>
          </a:p>
          <a:p>
            <a:pPr marL="742950" lvl="1" indent="-285750">
              <a:buFont typeface="Wingdings" panose="05000000000000000000" pitchFamily="2" charset="2"/>
              <a:buChar char="ü"/>
            </a:pPr>
            <a:r>
              <a:rPr lang="en-US" dirty="0"/>
              <a:t>to automate marketing tasks like scheduling emails and posting blog content</a:t>
            </a:r>
          </a:p>
          <a:p>
            <a:pPr marL="285750" indent="-285750">
              <a:buFont typeface="Arial" panose="020B0604020202020204" pitchFamily="34" charset="0"/>
              <a:buChar char="•"/>
            </a:pPr>
            <a:r>
              <a:rPr lang="en-US" b="1" dirty="0"/>
              <a:t>Digital Asset Management System (DAM)</a:t>
            </a:r>
            <a:r>
              <a:rPr lang="en-US" dirty="0"/>
              <a:t> </a:t>
            </a:r>
          </a:p>
          <a:p>
            <a:pPr marL="742950" lvl="1" indent="-285750">
              <a:buFont typeface="Wingdings" panose="05000000000000000000" pitchFamily="2" charset="2"/>
              <a:buChar char="ü"/>
            </a:pPr>
            <a:r>
              <a:rPr lang="en-US" dirty="0"/>
              <a:t>to store and organize content internally</a:t>
            </a:r>
          </a:p>
          <a:p>
            <a:pPr marL="742950" lvl="1" indent="-285750">
              <a:buFont typeface="Wingdings" panose="05000000000000000000" pitchFamily="2" charset="2"/>
              <a:buChar char="ü"/>
            </a:pPr>
            <a:r>
              <a:rPr lang="en-US" dirty="0"/>
              <a:t>to manage original media files which are more memory intensive, store files related to a specific project, or make it easier for teams to collaborate</a:t>
            </a:r>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26" name="Google Shape;9687;p65">
            <a:extLst>
              <a:ext uri="{FF2B5EF4-FFF2-40B4-BE49-F238E27FC236}">
                <a16:creationId xmlns:a16="http://schemas.microsoft.com/office/drawing/2014/main" id="{29E30947-D32B-4711-9DBA-D38981D8D5A2}"/>
              </a:ext>
            </a:extLst>
          </p:cNvPr>
          <p:cNvSpPr/>
          <p:nvPr/>
        </p:nvSpPr>
        <p:spPr>
          <a:xfrm>
            <a:off x="8349831" y="4356204"/>
            <a:ext cx="837217" cy="622568"/>
          </a:xfrm>
          <a:custGeom>
            <a:avLst/>
            <a:gdLst/>
            <a:ahLst/>
            <a:cxnLst/>
            <a:rect l="l" t="t" r="r" b="b"/>
            <a:pathLst>
              <a:path w="12550" h="10728" extrusionOk="0">
                <a:moveTo>
                  <a:pt x="6298" y="369"/>
                </a:moveTo>
                <a:cubicBezTo>
                  <a:pt x="6306" y="369"/>
                  <a:pt x="6315" y="369"/>
                  <a:pt x="6323" y="370"/>
                </a:cubicBezTo>
                <a:cubicBezTo>
                  <a:pt x="6442" y="393"/>
                  <a:pt x="6525" y="477"/>
                  <a:pt x="6525" y="596"/>
                </a:cubicBezTo>
                <a:cubicBezTo>
                  <a:pt x="6525" y="727"/>
                  <a:pt x="6430" y="834"/>
                  <a:pt x="6287" y="834"/>
                </a:cubicBezTo>
                <a:cubicBezTo>
                  <a:pt x="6156" y="834"/>
                  <a:pt x="6049" y="727"/>
                  <a:pt x="6049" y="596"/>
                </a:cubicBezTo>
                <a:cubicBezTo>
                  <a:pt x="6049" y="482"/>
                  <a:pt x="6136" y="369"/>
                  <a:pt x="6298" y="369"/>
                </a:cubicBezTo>
                <a:close/>
                <a:moveTo>
                  <a:pt x="6871" y="727"/>
                </a:moveTo>
                <a:lnTo>
                  <a:pt x="8668" y="2513"/>
                </a:lnTo>
                <a:lnTo>
                  <a:pt x="3906" y="2513"/>
                </a:lnTo>
                <a:lnTo>
                  <a:pt x="5716" y="727"/>
                </a:lnTo>
                <a:cubicBezTo>
                  <a:pt x="5775" y="1001"/>
                  <a:pt x="6013" y="1191"/>
                  <a:pt x="6287" y="1191"/>
                </a:cubicBezTo>
                <a:cubicBezTo>
                  <a:pt x="6573" y="1191"/>
                  <a:pt x="6811" y="1001"/>
                  <a:pt x="6871" y="727"/>
                </a:cubicBezTo>
                <a:close/>
                <a:moveTo>
                  <a:pt x="3573" y="8787"/>
                </a:moveTo>
                <a:cubicBezTo>
                  <a:pt x="5216" y="8787"/>
                  <a:pt x="5097" y="8787"/>
                  <a:pt x="5156" y="8799"/>
                </a:cubicBezTo>
                <a:cubicBezTo>
                  <a:pt x="5275" y="8823"/>
                  <a:pt x="5370" y="8942"/>
                  <a:pt x="5370" y="9061"/>
                </a:cubicBezTo>
                <a:lnTo>
                  <a:pt x="5370" y="9513"/>
                </a:lnTo>
                <a:lnTo>
                  <a:pt x="3287" y="9513"/>
                </a:lnTo>
                <a:cubicBezTo>
                  <a:pt x="3275" y="9049"/>
                  <a:pt x="3275" y="9049"/>
                  <a:pt x="3287" y="9002"/>
                </a:cubicBezTo>
                <a:cubicBezTo>
                  <a:pt x="3334" y="8859"/>
                  <a:pt x="3430" y="8787"/>
                  <a:pt x="3573" y="8787"/>
                </a:cubicBezTo>
                <a:close/>
                <a:moveTo>
                  <a:pt x="10651" y="2885"/>
                </a:moveTo>
                <a:cubicBezTo>
                  <a:pt x="11916" y="2885"/>
                  <a:pt x="11740" y="2894"/>
                  <a:pt x="11740" y="2929"/>
                </a:cubicBezTo>
                <a:cubicBezTo>
                  <a:pt x="11729" y="9255"/>
                  <a:pt x="11779" y="9516"/>
                  <a:pt x="11713" y="9516"/>
                </a:cubicBezTo>
                <a:cubicBezTo>
                  <a:pt x="11707" y="9516"/>
                  <a:pt x="11700" y="9513"/>
                  <a:pt x="11693" y="9513"/>
                </a:cubicBezTo>
                <a:lnTo>
                  <a:pt x="5739" y="9513"/>
                </a:lnTo>
                <a:lnTo>
                  <a:pt x="5739" y="9144"/>
                </a:lnTo>
                <a:lnTo>
                  <a:pt x="11193" y="9144"/>
                </a:lnTo>
                <a:cubicBezTo>
                  <a:pt x="11288" y="9144"/>
                  <a:pt x="11371" y="9049"/>
                  <a:pt x="11371" y="8966"/>
                </a:cubicBezTo>
                <a:lnTo>
                  <a:pt x="11371" y="3441"/>
                </a:lnTo>
                <a:cubicBezTo>
                  <a:pt x="11371" y="3334"/>
                  <a:pt x="11276" y="3263"/>
                  <a:pt x="11193" y="3263"/>
                </a:cubicBezTo>
                <a:lnTo>
                  <a:pt x="3346" y="3263"/>
                </a:lnTo>
                <a:cubicBezTo>
                  <a:pt x="3239" y="3263"/>
                  <a:pt x="3168" y="3346"/>
                  <a:pt x="3168" y="3441"/>
                </a:cubicBezTo>
                <a:cubicBezTo>
                  <a:pt x="3168" y="3537"/>
                  <a:pt x="3251" y="3620"/>
                  <a:pt x="3346" y="3620"/>
                </a:cubicBezTo>
                <a:lnTo>
                  <a:pt x="10990" y="3620"/>
                </a:lnTo>
                <a:lnTo>
                  <a:pt x="10990" y="8775"/>
                </a:lnTo>
                <a:lnTo>
                  <a:pt x="5656" y="8775"/>
                </a:lnTo>
                <a:cubicBezTo>
                  <a:pt x="5561" y="8585"/>
                  <a:pt x="5370" y="8454"/>
                  <a:pt x="5156" y="8430"/>
                </a:cubicBezTo>
                <a:cubicBezTo>
                  <a:pt x="5128" y="8422"/>
                  <a:pt x="4938" y="8419"/>
                  <a:pt x="4696" y="8419"/>
                </a:cubicBezTo>
                <a:cubicBezTo>
                  <a:pt x="4212" y="8419"/>
                  <a:pt x="3521" y="8430"/>
                  <a:pt x="3513" y="8430"/>
                </a:cubicBezTo>
                <a:cubicBezTo>
                  <a:pt x="3287" y="8442"/>
                  <a:pt x="3072" y="8573"/>
                  <a:pt x="2977" y="8775"/>
                </a:cubicBezTo>
                <a:lnTo>
                  <a:pt x="1608" y="8775"/>
                </a:lnTo>
                <a:lnTo>
                  <a:pt x="1608" y="3620"/>
                </a:lnTo>
                <a:lnTo>
                  <a:pt x="2656" y="3620"/>
                </a:lnTo>
                <a:cubicBezTo>
                  <a:pt x="2763" y="3620"/>
                  <a:pt x="2834" y="3525"/>
                  <a:pt x="2834" y="3441"/>
                </a:cubicBezTo>
                <a:cubicBezTo>
                  <a:pt x="2834" y="3334"/>
                  <a:pt x="2751" y="3263"/>
                  <a:pt x="2656" y="3263"/>
                </a:cubicBezTo>
                <a:lnTo>
                  <a:pt x="1429" y="3263"/>
                </a:lnTo>
                <a:cubicBezTo>
                  <a:pt x="1322" y="3263"/>
                  <a:pt x="1251" y="3346"/>
                  <a:pt x="1251" y="3441"/>
                </a:cubicBezTo>
                <a:lnTo>
                  <a:pt x="1251" y="8966"/>
                </a:lnTo>
                <a:cubicBezTo>
                  <a:pt x="1251" y="9061"/>
                  <a:pt x="1334" y="9144"/>
                  <a:pt x="1429" y="9144"/>
                </a:cubicBezTo>
                <a:lnTo>
                  <a:pt x="2918" y="9144"/>
                </a:lnTo>
                <a:lnTo>
                  <a:pt x="2918" y="9513"/>
                </a:lnTo>
                <a:lnTo>
                  <a:pt x="917" y="9513"/>
                </a:lnTo>
                <a:cubicBezTo>
                  <a:pt x="894" y="9513"/>
                  <a:pt x="870" y="9490"/>
                  <a:pt x="870" y="9466"/>
                </a:cubicBezTo>
                <a:cubicBezTo>
                  <a:pt x="892" y="3144"/>
                  <a:pt x="843" y="2892"/>
                  <a:pt x="900" y="2892"/>
                </a:cubicBezTo>
                <a:cubicBezTo>
                  <a:pt x="905" y="2892"/>
                  <a:pt x="911" y="2894"/>
                  <a:pt x="917" y="2894"/>
                </a:cubicBezTo>
                <a:cubicBezTo>
                  <a:pt x="6680" y="2894"/>
                  <a:pt x="9386" y="2885"/>
                  <a:pt x="10651" y="2885"/>
                </a:cubicBezTo>
                <a:close/>
                <a:moveTo>
                  <a:pt x="6277" y="0"/>
                </a:moveTo>
                <a:cubicBezTo>
                  <a:pt x="6049" y="0"/>
                  <a:pt x="5823" y="84"/>
                  <a:pt x="5656" y="250"/>
                </a:cubicBezTo>
                <a:lnTo>
                  <a:pt x="3370" y="2513"/>
                </a:lnTo>
                <a:lnTo>
                  <a:pt x="894" y="2513"/>
                </a:lnTo>
                <a:cubicBezTo>
                  <a:pt x="667" y="2513"/>
                  <a:pt x="477" y="2691"/>
                  <a:pt x="477" y="2929"/>
                </a:cubicBezTo>
                <a:lnTo>
                  <a:pt x="477" y="9513"/>
                </a:lnTo>
                <a:lnTo>
                  <a:pt x="417" y="9513"/>
                </a:lnTo>
                <a:cubicBezTo>
                  <a:pt x="191" y="9513"/>
                  <a:pt x="1" y="9692"/>
                  <a:pt x="1" y="9930"/>
                </a:cubicBezTo>
                <a:lnTo>
                  <a:pt x="1" y="10311"/>
                </a:lnTo>
                <a:cubicBezTo>
                  <a:pt x="1" y="10537"/>
                  <a:pt x="179" y="10728"/>
                  <a:pt x="417" y="10728"/>
                </a:cubicBezTo>
                <a:lnTo>
                  <a:pt x="7811" y="10728"/>
                </a:lnTo>
                <a:cubicBezTo>
                  <a:pt x="7918" y="10728"/>
                  <a:pt x="7990" y="10645"/>
                  <a:pt x="7990" y="10549"/>
                </a:cubicBezTo>
                <a:cubicBezTo>
                  <a:pt x="7990" y="10454"/>
                  <a:pt x="7895" y="10371"/>
                  <a:pt x="7811" y="10371"/>
                </a:cubicBezTo>
                <a:cubicBezTo>
                  <a:pt x="7049" y="10370"/>
                  <a:pt x="6364" y="10369"/>
                  <a:pt x="5749" y="10369"/>
                </a:cubicBezTo>
                <a:cubicBezTo>
                  <a:pt x="2782" y="10369"/>
                  <a:pt x="1447" y="10380"/>
                  <a:pt x="848" y="10380"/>
                </a:cubicBezTo>
                <a:cubicBezTo>
                  <a:pt x="301" y="10380"/>
                  <a:pt x="370" y="10371"/>
                  <a:pt x="370" y="10335"/>
                </a:cubicBezTo>
                <a:lnTo>
                  <a:pt x="370" y="9942"/>
                </a:lnTo>
                <a:cubicBezTo>
                  <a:pt x="370" y="9904"/>
                  <a:pt x="221" y="9896"/>
                  <a:pt x="1247" y="9896"/>
                </a:cubicBezTo>
                <a:cubicBezTo>
                  <a:pt x="2032" y="9896"/>
                  <a:pt x="3502" y="9901"/>
                  <a:pt x="6250" y="9901"/>
                </a:cubicBezTo>
                <a:cubicBezTo>
                  <a:pt x="7776" y="9901"/>
                  <a:pt x="9695" y="9899"/>
                  <a:pt x="12109" y="9894"/>
                </a:cubicBezTo>
                <a:cubicBezTo>
                  <a:pt x="12145" y="9894"/>
                  <a:pt x="12157" y="9918"/>
                  <a:pt x="12157" y="9942"/>
                </a:cubicBezTo>
                <a:lnTo>
                  <a:pt x="12157" y="10335"/>
                </a:lnTo>
                <a:cubicBezTo>
                  <a:pt x="12157" y="10359"/>
                  <a:pt x="12145" y="10371"/>
                  <a:pt x="12109" y="10371"/>
                </a:cubicBezTo>
                <a:lnTo>
                  <a:pt x="8478" y="10371"/>
                </a:lnTo>
                <a:cubicBezTo>
                  <a:pt x="8371" y="10371"/>
                  <a:pt x="8299" y="10466"/>
                  <a:pt x="8299" y="10549"/>
                </a:cubicBezTo>
                <a:cubicBezTo>
                  <a:pt x="8299" y="10656"/>
                  <a:pt x="8395" y="10728"/>
                  <a:pt x="8478" y="10728"/>
                </a:cubicBezTo>
                <a:lnTo>
                  <a:pt x="12145" y="10728"/>
                </a:lnTo>
                <a:cubicBezTo>
                  <a:pt x="12359" y="10728"/>
                  <a:pt x="12550" y="10549"/>
                  <a:pt x="12550" y="10311"/>
                </a:cubicBezTo>
                <a:lnTo>
                  <a:pt x="12550" y="9930"/>
                </a:lnTo>
                <a:cubicBezTo>
                  <a:pt x="12550" y="9704"/>
                  <a:pt x="12383" y="9513"/>
                  <a:pt x="12145" y="9513"/>
                </a:cubicBezTo>
                <a:lnTo>
                  <a:pt x="12086" y="9513"/>
                </a:lnTo>
                <a:lnTo>
                  <a:pt x="12086" y="2929"/>
                </a:lnTo>
                <a:cubicBezTo>
                  <a:pt x="12086" y="2715"/>
                  <a:pt x="11907" y="2513"/>
                  <a:pt x="11669" y="2513"/>
                </a:cubicBezTo>
                <a:lnTo>
                  <a:pt x="9180" y="2513"/>
                </a:lnTo>
                <a:lnTo>
                  <a:pt x="6906" y="250"/>
                </a:lnTo>
                <a:cubicBezTo>
                  <a:pt x="6734" y="84"/>
                  <a:pt x="6504" y="0"/>
                  <a:pt x="62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1.4. Management of digital material and databases</a:t>
            </a:r>
          </a:p>
        </p:txBody>
      </p:sp>
    </p:spTree>
    <p:extLst>
      <p:ext uri="{BB962C8B-B14F-4D97-AF65-F5344CB8AC3E}">
        <p14:creationId xmlns:p14="http://schemas.microsoft.com/office/powerpoint/2010/main" val="2014223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268377" y="1219637"/>
            <a:ext cx="110459"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372447" y="1141468"/>
            <a:ext cx="8190215" cy="461665"/>
          </a:xfrm>
          <a:prstGeom prst="rect">
            <a:avLst/>
          </a:prstGeom>
          <a:noFill/>
        </p:spPr>
        <p:txBody>
          <a:bodyPr wrap="square" rtlCol="0" anchor="ctr">
            <a:spAutoFit/>
          </a:bodyPr>
          <a:lstStyle/>
          <a:p>
            <a:r>
              <a:rPr lang="en-US" sz="2400" b="1" dirty="0"/>
              <a:t>Digital preservation strategies</a:t>
            </a:r>
          </a:p>
        </p:txBody>
      </p:sp>
      <p:sp>
        <p:nvSpPr>
          <p:cNvPr id="29" name="TextBox 2">
            <a:extLst>
              <a:ext uri="{FF2B5EF4-FFF2-40B4-BE49-F238E27FC236}">
                <a16:creationId xmlns:a16="http://schemas.microsoft.com/office/drawing/2014/main" id="{A9DC58F7-259F-4D1B-B01F-00E5E6930B17}"/>
              </a:ext>
            </a:extLst>
          </p:cNvPr>
          <p:cNvSpPr txBox="1"/>
          <p:nvPr/>
        </p:nvSpPr>
        <p:spPr>
          <a:xfrm>
            <a:off x="1157208" y="1590073"/>
            <a:ext cx="9586992" cy="4601260"/>
          </a:xfrm>
          <a:prstGeom prst="rect">
            <a:avLst/>
          </a:prstGeom>
          <a:noFill/>
        </p:spPr>
        <p:txBody>
          <a:bodyPr wrap="square" rtlCol="0">
            <a:spAutoFit/>
          </a:bodyPr>
          <a:lstStyle/>
          <a:p>
            <a:pPr marL="285750" indent="-285750">
              <a:buFont typeface="Arial" panose="020B0604020202020204" pitchFamily="34" charset="0"/>
              <a:buChar char="•"/>
            </a:pPr>
            <a:r>
              <a:rPr lang="en-US" dirty="0"/>
              <a:t>a properly deliberated documentation method for the preservation of digital  contents</a:t>
            </a:r>
          </a:p>
          <a:p>
            <a:pPr marL="285750" indent="-285750">
              <a:buFont typeface="Arial" panose="020B0604020202020204" pitchFamily="34" charset="0"/>
              <a:buChar char="•"/>
            </a:pPr>
            <a:r>
              <a:rPr lang="en-US" dirty="0"/>
              <a:t>Thibodeau,  (2002)  suggests  four measures when choosing a preservation strategy: </a:t>
            </a:r>
          </a:p>
          <a:p>
            <a:pPr marL="800100" lvl="1" indent="-342900">
              <a:lnSpc>
                <a:spcPct val="150000"/>
              </a:lnSpc>
              <a:buFont typeface="Wingdings" panose="05000000000000000000" pitchFamily="2" charset="2"/>
              <a:buChar char="Ø"/>
            </a:pPr>
            <a:r>
              <a:rPr lang="en-US" b="1" dirty="0"/>
              <a:t>Feasibility</a:t>
            </a:r>
            <a:r>
              <a:rPr lang="en-US" dirty="0"/>
              <a:t>: ownership of application software and hardware devices proficient in fulfilling the selected scheme for preservation  </a:t>
            </a:r>
          </a:p>
          <a:p>
            <a:pPr marL="800100" lvl="1" indent="-342900">
              <a:lnSpc>
                <a:spcPct val="150000"/>
              </a:lnSpc>
              <a:buFont typeface="Wingdings" panose="05000000000000000000" pitchFamily="2" charset="2"/>
              <a:buChar char="Ø"/>
            </a:pPr>
            <a:r>
              <a:rPr lang="en-US" b="1" dirty="0"/>
              <a:t>Sustainability</a:t>
            </a:r>
            <a:r>
              <a:rPr lang="en-US" dirty="0"/>
              <a:t>:  selected  scheme  must  be  proficient  enough  to  apply  indeterminately  into  the  future prospect, or there must be an alternative route if selected methods stop functioning</a:t>
            </a:r>
          </a:p>
          <a:p>
            <a:pPr marL="800100" lvl="1" indent="-342900">
              <a:lnSpc>
                <a:spcPct val="150000"/>
              </a:lnSpc>
              <a:buFont typeface="Wingdings" panose="05000000000000000000" pitchFamily="2" charset="2"/>
              <a:buChar char="Ø"/>
            </a:pPr>
            <a:r>
              <a:rPr lang="en-US" b="1" dirty="0"/>
              <a:t>Practicality</a:t>
            </a:r>
            <a:r>
              <a:rPr lang="en-US" dirty="0"/>
              <a:t>: selected  method  must be  rational  with  respect difficulty in  implementation  and return  on investment  </a:t>
            </a:r>
          </a:p>
          <a:p>
            <a:pPr marL="800100" lvl="1" indent="-342900">
              <a:lnSpc>
                <a:spcPct val="150000"/>
              </a:lnSpc>
              <a:buFont typeface="Wingdings" panose="05000000000000000000" pitchFamily="2" charset="2"/>
              <a:buChar char="Ø"/>
            </a:pPr>
            <a:r>
              <a:rPr lang="en-US" b="1" dirty="0"/>
              <a:t>Appropriateness</a:t>
            </a:r>
            <a:r>
              <a:rPr lang="en-US" dirty="0"/>
              <a:t>:  selected  method  must  be  appropriate for the specific  forms  of digital  items  to  be safeguarded and preserved</a:t>
            </a:r>
          </a:p>
          <a:p>
            <a:pPr marL="285750" indent="-285750">
              <a:buFont typeface="Arial" panose="020B0604020202020204" pitchFamily="34" charset="0"/>
              <a:buChar char="•"/>
            </a:pPr>
            <a:endParaRPr lang="en-US" altLang="ko-KR" sz="1400" dirty="0">
              <a:solidFill>
                <a:schemeClr val="tx1">
                  <a:lumMod val="75000"/>
                  <a:lumOff val="25000"/>
                </a:schemeClr>
              </a:solidFill>
            </a:endParaRPr>
          </a:p>
        </p:txBody>
      </p:sp>
      <p:sp>
        <p:nvSpPr>
          <p:cNvPr id="44"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Preservation and updating of digital content</a:t>
            </a:r>
          </a:p>
        </p:txBody>
      </p:sp>
    </p:spTree>
    <p:extLst>
      <p:ext uri="{BB962C8B-B14F-4D97-AF65-F5344CB8AC3E}">
        <p14:creationId xmlns:p14="http://schemas.microsoft.com/office/powerpoint/2010/main" val="257017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17">
            <a:extLst>
              <a:ext uri="{FF2B5EF4-FFF2-40B4-BE49-F238E27FC236}">
                <a16:creationId xmlns:a16="http://schemas.microsoft.com/office/drawing/2014/main" id="{6E6D21EB-C2FA-4327-AA5A-2A5925EE20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090" y="2524125"/>
            <a:ext cx="1876136" cy="1250757"/>
          </a:xfrm>
          <a:prstGeom prst="rect">
            <a:avLst/>
          </a:prstGeom>
        </p:spPr>
      </p:pic>
      <p:sp>
        <p:nvSpPr>
          <p:cNvPr id="27" name="Rectangle 7">
            <a:extLst>
              <a:ext uri="{FF2B5EF4-FFF2-40B4-BE49-F238E27FC236}">
                <a16:creationId xmlns:a16="http://schemas.microsoft.com/office/drawing/2014/main" id="{421A13C1-A62F-42B7-BA0B-406294803411}"/>
              </a:ext>
            </a:extLst>
          </p:cNvPr>
          <p:cNvSpPr/>
          <p:nvPr/>
        </p:nvSpPr>
        <p:spPr>
          <a:xfrm>
            <a:off x="2563778" y="1639125"/>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667847" y="1560956"/>
            <a:ext cx="6985261" cy="461665"/>
          </a:xfrm>
          <a:prstGeom prst="rect">
            <a:avLst/>
          </a:prstGeom>
          <a:noFill/>
        </p:spPr>
        <p:txBody>
          <a:bodyPr wrap="square" rtlCol="0" anchor="ctr">
            <a:spAutoFit/>
          </a:bodyPr>
          <a:lstStyle/>
          <a:p>
            <a:r>
              <a:rPr lang="en-US" altLang="ko-KR" sz="2400" b="1" dirty="0">
                <a:solidFill>
                  <a:schemeClr val="tx1">
                    <a:lumMod val="75000"/>
                    <a:lumOff val="25000"/>
                  </a:schemeClr>
                </a:solidFill>
                <a:cs typeface="Arial" pitchFamily="34" charset="0"/>
              </a:rPr>
              <a:t>Methods for effective management and preservation</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2449005" y="1991843"/>
            <a:ext cx="8152319"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t>Investment Strategies</a:t>
            </a:r>
            <a:r>
              <a:rPr lang="en-US" dirty="0"/>
              <a:t>: </a:t>
            </a:r>
          </a:p>
          <a:p>
            <a:pPr marL="800100" lvl="1" indent="-342900">
              <a:buFont typeface="Wingdings" panose="05000000000000000000" pitchFamily="2" charset="2"/>
              <a:buChar char="Ø"/>
            </a:pPr>
            <a:r>
              <a:rPr lang="en-US" dirty="0"/>
              <a:t>Usage of standards: includes using universally accepted standards</a:t>
            </a:r>
          </a:p>
          <a:p>
            <a:pPr marL="800100" lvl="1" indent="-342900">
              <a:buFont typeface="Wingdings" panose="05000000000000000000" pitchFamily="2" charset="2"/>
              <a:buChar char="Ø"/>
            </a:pPr>
            <a:r>
              <a:rPr lang="en-US" altLang="ko-KR" dirty="0">
                <a:solidFill>
                  <a:schemeClr val="tx1">
                    <a:lumMod val="75000"/>
                    <a:lumOff val="25000"/>
                  </a:schemeClr>
                </a:solidFill>
              </a:rPr>
              <a:t>Data abstraction and structuring: </a:t>
            </a:r>
            <a:r>
              <a:rPr lang="en-US" dirty="0"/>
              <a:t>consists of examining and labeling data to enable functions, relations and organization of specific elements that can be labeled</a:t>
            </a:r>
            <a:endParaRPr lang="en-US" altLang="ko-KR" dirty="0">
              <a:solidFill>
                <a:schemeClr val="tx1">
                  <a:lumMod val="75000"/>
                  <a:lumOff val="25000"/>
                </a:schemeClr>
              </a:solidFill>
            </a:endParaRPr>
          </a:p>
          <a:p>
            <a:pPr marL="800100" lvl="1" indent="-342900">
              <a:buFont typeface="Wingdings" panose="05000000000000000000" pitchFamily="2" charset="2"/>
              <a:buChar char="Ø"/>
            </a:pPr>
            <a:r>
              <a:rPr lang="en-US" dirty="0"/>
              <a:t>Encapsulation: assembling all digital objects and metadata essential to define and provide access to a gathered object</a:t>
            </a:r>
          </a:p>
          <a:p>
            <a:pPr marL="800100" lvl="1" indent="-342900">
              <a:buFont typeface="Wingdings" panose="05000000000000000000" pitchFamily="2" charset="2"/>
              <a:buChar char="Ø"/>
            </a:pPr>
            <a:r>
              <a:rPr lang="en-US" dirty="0"/>
              <a:t>Restricting formats: store restricted array of formats</a:t>
            </a:r>
          </a:p>
          <a:p>
            <a:pPr marL="800100" lvl="1" indent="-342900">
              <a:buFont typeface="Wingdings" panose="05000000000000000000" pitchFamily="2" charset="2"/>
              <a:buChar char="Ø"/>
            </a:pPr>
            <a:r>
              <a:rPr lang="en-US" dirty="0"/>
              <a:t>Universal Virtual Computer (UVC): performs the archived decoder program to read the archived contents and output the results into a restored program</a:t>
            </a:r>
          </a:p>
        </p:txBody>
      </p:sp>
      <p:grpSp>
        <p:nvGrpSpPr>
          <p:cNvPr id="30" name="Google Shape;12866;p70">
            <a:extLst>
              <a:ext uri="{FF2B5EF4-FFF2-40B4-BE49-F238E27FC236}">
                <a16:creationId xmlns:a16="http://schemas.microsoft.com/office/drawing/2014/main" id="{FEE5F57E-D8BF-4D29-AB12-20C035A7FCD2}"/>
              </a:ext>
            </a:extLst>
          </p:cNvPr>
          <p:cNvGrpSpPr/>
          <p:nvPr/>
        </p:nvGrpSpPr>
        <p:grpSpPr>
          <a:xfrm>
            <a:off x="9561652" y="5022789"/>
            <a:ext cx="842049" cy="722876"/>
            <a:chOff x="6558300" y="1538193"/>
            <a:chExt cx="382788" cy="328613"/>
          </a:xfrm>
          <a:solidFill>
            <a:srgbClr val="4EAE3A"/>
          </a:solidFill>
        </p:grpSpPr>
        <p:sp>
          <p:nvSpPr>
            <p:cNvPr id="31" name="Google Shape;12867;p70">
              <a:extLst>
                <a:ext uri="{FF2B5EF4-FFF2-40B4-BE49-F238E27FC236}">
                  <a16:creationId xmlns:a16="http://schemas.microsoft.com/office/drawing/2014/main" id="{9D82E01C-8084-426C-A44C-E95F0ECD109A}"/>
                </a:ext>
              </a:extLst>
            </p:cNvPr>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68;p70">
              <a:extLst>
                <a:ext uri="{FF2B5EF4-FFF2-40B4-BE49-F238E27FC236}">
                  <a16:creationId xmlns:a16="http://schemas.microsoft.com/office/drawing/2014/main" id="{AA7B644B-2A40-41E7-BC62-D170C50BA8B2}"/>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Preservation and updating of digital content</a:t>
            </a:r>
          </a:p>
        </p:txBody>
      </p:sp>
    </p:spTree>
    <p:extLst>
      <p:ext uri="{BB962C8B-B14F-4D97-AF65-F5344CB8AC3E}">
        <p14:creationId xmlns:p14="http://schemas.microsoft.com/office/powerpoint/2010/main" val="1534364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2649503" y="1875371"/>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753572" y="1797202"/>
            <a:ext cx="6985261" cy="461665"/>
          </a:xfrm>
          <a:prstGeom prst="rect">
            <a:avLst/>
          </a:prstGeom>
          <a:noFill/>
        </p:spPr>
        <p:txBody>
          <a:bodyPr wrap="square" rtlCol="0" anchor="ctr">
            <a:spAutoFit/>
          </a:bodyPr>
          <a:lstStyle/>
          <a:p>
            <a:r>
              <a:rPr lang="en-US" altLang="ko-KR" sz="2400" b="1" dirty="0">
                <a:solidFill>
                  <a:schemeClr val="tx1">
                    <a:lumMod val="75000"/>
                    <a:lumOff val="25000"/>
                  </a:schemeClr>
                </a:solidFill>
                <a:cs typeface="Arial" pitchFamily="34" charset="0"/>
              </a:rPr>
              <a:t>Methods for effective management and preservation</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2534730" y="2228089"/>
            <a:ext cx="8152319" cy="2031325"/>
          </a:xfrm>
          <a:prstGeom prst="rect">
            <a:avLst/>
          </a:prstGeom>
          <a:noFill/>
        </p:spPr>
        <p:txBody>
          <a:bodyPr wrap="square" rtlCol="0">
            <a:spAutoFit/>
          </a:bodyPr>
          <a:lstStyle/>
          <a:p>
            <a:pPr marL="342900" indent="-342900">
              <a:buFont typeface="Arial" panose="020B0604020202020204" pitchFamily="34" charset="0"/>
              <a:buChar char="•"/>
            </a:pPr>
            <a:r>
              <a:rPr lang="en-US" b="1" dirty="0"/>
              <a:t>Short-term Digital Preservation Strategies</a:t>
            </a:r>
          </a:p>
          <a:p>
            <a:pPr marL="800100" lvl="1" indent="-342900">
              <a:buFont typeface="Wingdings" panose="05000000000000000000" pitchFamily="2" charset="2"/>
              <a:buChar char="Ø"/>
            </a:pPr>
            <a:r>
              <a:rPr lang="en-US" dirty="0"/>
              <a:t>Technology Preservation: sustaining old OS and application </a:t>
            </a:r>
            <a:br>
              <a:rPr lang="en-US" dirty="0"/>
            </a:br>
            <a:r>
              <a:rPr lang="en-US" dirty="0"/>
              <a:t>software which do not function on present platform</a:t>
            </a:r>
          </a:p>
          <a:p>
            <a:pPr marL="800100" lvl="1" indent="-342900">
              <a:buFont typeface="Wingdings" panose="05000000000000000000" pitchFamily="2" charset="2"/>
              <a:buChar char="Ø"/>
            </a:pPr>
            <a:r>
              <a:rPr lang="en-US" dirty="0"/>
              <a:t>Backward compatibility: constructing software or hardware capable to read older versions of documents</a:t>
            </a:r>
          </a:p>
          <a:p>
            <a:pPr marL="800100" lvl="1" indent="-342900">
              <a:buFont typeface="Wingdings" panose="05000000000000000000" pitchFamily="2" charset="2"/>
              <a:buChar char="Ø"/>
            </a:pPr>
            <a:r>
              <a:rPr lang="en-US" dirty="0"/>
              <a:t>Migration: transforming data from a format that is becoming obsolete to another newer format	</a:t>
            </a:r>
            <a:endParaRPr lang="en-US" altLang="ko-KR" dirty="0">
              <a:solidFill>
                <a:schemeClr val="tx1">
                  <a:lumMod val="75000"/>
                  <a:lumOff val="25000"/>
                </a:schemeClr>
              </a:solidFill>
            </a:endParaRPr>
          </a:p>
        </p:txBody>
      </p:sp>
      <p:grpSp>
        <p:nvGrpSpPr>
          <p:cNvPr id="30" name="Google Shape;12866;p70">
            <a:extLst>
              <a:ext uri="{FF2B5EF4-FFF2-40B4-BE49-F238E27FC236}">
                <a16:creationId xmlns:a16="http://schemas.microsoft.com/office/drawing/2014/main" id="{FEE5F57E-D8BF-4D29-AB12-20C035A7FCD2}"/>
              </a:ext>
            </a:extLst>
          </p:cNvPr>
          <p:cNvGrpSpPr/>
          <p:nvPr/>
        </p:nvGrpSpPr>
        <p:grpSpPr>
          <a:xfrm>
            <a:off x="9561652" y="4196044"/>
            <a:ext cx="842049" cy="722876"/>
            <a:chOff x="6558300" y="1538193"/>
            <a:chExt cx="382788" cy="328613"/>
          </a:xfrm>
          <a:solidFill>
            <a:srgbClr val="4EAE3A"/>
          </a:solidFill>
        </p:grpSpPr>
        <p:sp>
          <p:nvSpPr>
            <p:cNvPr id="31" name="Google Shape;12867;p70">
              <a:extLst>
                <a:ext uri="{FF2B5EF4-FFF2-40B4-BE49-F238E27FC236}">
                  <a16:creationId xmlns:a16="http://schemas.microsoft.com/office/drawing/2014/main" id="{9D82E01C-8084-426C-A44C-E95F0ECD109A}"/>
                </a:ext>
              </a:extLst>
            </p:cNvPr>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68;p70">
              <a:extLst>
                <a:ext uri="{FF2B5EF4-FFF2-40B4-BE49-F238E27FC236}">
                  <a16:creationId xmlns:a16="http://schemas.microsoft.com/office/drawing/2014/main" id="{AA7B644B-2A40-41E7-BC62-D170C50BA8B2}"/>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Preservation and updating of digital content</a:t>
            </a:r>
          </a:p>
        </p:txBody>
      </p:sp>
      <p:pic>
        <p:nvPicPr>
          <p:cNvPr id="10" name="Imagen 11">
            <a:extLst>
              <a:ext uri="{FF2B5EF4-FFF2-40B4-BE49-F238E27FC236}">
                <a16:creationId xmlns:a16="http://schemas.microsoft.com/office/drawing/2014/main" id="{A93C82C5-B7DA-4A08-B53E-E9EF3BBFA7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848" y="4438675"/>
            <a:ext cx="2429257" cy="1613178"/>
          </a:xfrm>
          <a:prstGeom prst="rect">
            <a:avLst/>
          </a:prstGeom>
        </p:spPr>
      </p:pic>
    </p:spTree>
    <p:extLst>
      <p:ext uri="{BB962C8B-B14F-4D97-AF65-F5344CB8AC3E}">
        <p14:creationId xmlns:p14="http://schemas.microsoft.com/office/powerpoint/2010/main" val="303390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630328" y="1352987"/>
            <a:ext cx="92688"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734397" y="1274818"/>
            <a:ext cx="8188073" cy="461665"/>
          </a:xfrm>
          <a:prstGeom prst="rect">
            <a:avLst/>
          </a:prstGeom>
          <a:noFill/>
        </p:spPr>
        <p:txBody>
          <a:bodyPr wrap="square" rtlCol="0" anchor="ctr">
            <a:spAutoFit/>
          </a:bodyPr>
          <a:lstStyle/>
          <a:p>
            <a:r>
              <a:rPr lang="en-US" altLang="ko-KR" sz="2400" b="1" dirty="0">
                <a:solidFill>
                  <a:schemeClr val="tx1">
                    <a:lumMod val="75000"/>
                    <a:lumOff val="25000"/>
                  </a:schemeClr>
                </a:solidFill>
                <a:cs typeface="Arial" pitchFamily="34" charset="0"/>
              </a:rPr>
              <a:t>Methods for effective management and preservation</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1515556" y="1705705"/>
            <a:ext cx="9466769" cy="4154984"/>
          </a:xfrm>
          <a:prstGeom prst="rect">
            <a:avLst/>
          </a:prstGeom>
          <a:noFill/>
        </p:spPr>
        <p:txBody>
          <a:bodyPr wrap="square" rtlCol="0">
            <a:spAutoFit/>
          </a:bodyPr>
          <a:lstStyle/>
          <a:p>
            <a:pPr marL="285750" indent="-285750">
              <a:buFont typeface="Arial" panose="020B0604020202020204" pitchFamily="34" charset="0"/>
              <a:buChar char="•"/>
            </a:pPr>
            <a:r>
              <a:rPr lang="en-US" b="1" dirty="0"/>
              <a:t>Medium to long-term digital preservation strategies</a:t>
            </a:r>
            <a:r>
              <a:rPr lang="en-US" dirty="0"/>
              <a:t>: </a:t>
            </a:r>
          </a:p>
          <a:p>
            <a:pPr marL="800100" lvl="1" indent="-342900">
              <a:buFont typeface="Wingdings" panose="05000000000000000000" pitchFamily="2" charset="2"/>
              <a:buChar char="Ø"/>
            </a:pPr>
            <a:r>
              <a:rPr lang="en-US" dirty="0"/>
              <a:t>Viewers and </a:t>
            </a:r>
            <a:r>
              <a:rPr lang="en-US" dirty="0" err="1"/>
              <a:t>migration:delivers</a:t>
            </a:r>
            <a:r>
              <a:rPr lang="en-US" dirty="0"/>
              <a:t> access to software tool by means of an original data stream</a:t>
            </a:r>
          </a:p>
          <a:p>
            <a:pPr marL="800100" lvl="1" indent="-342900">
              <a:buFont typeface="Wingdings" panose="05000000000000000000" pitchFamily="2" charset="2"/>
              <a:buChar char="Ø"/>
            </a:pPr>
            <a:r>
              <a:rPr lang="en-US" dirty="0"/>
              <a:t>Emulation: is the process of creating the virtual environment in which the original documents files are created</a:t>
            </a:r>
          </a:p>
          <a:p>
            <a:pPr marL="285750" indent="-285750">
              <a:buFont typeface="Arial" panose="020B0604020202020204" pitchFamily="34" charset="0"/>
              <a:buChar char="•"/>
            </a:pPr>
            <a:r>
              <a:rPr lang="en-US" b="1" dirty="0"/>
              <a:t>Alternative strategies</a:t>
            </a:r>
            <a:r>
              <a:rPr lang="en-US" dirty="0"/>
              <a:t>: </a:t>
            </a:r>
          </a:p>
          <a:p>
            <a:pPr marL="800100" lvl="1" indent="-342900">
              <a:buFont typeface="Wingdings" panose="05000000000000000000" pitchFamily="2" charset="2"/>
              <a:buChar char="Ø"/>
            </a:pPr>
            <a:r>
              <a:rPr lang="en-US" dirty="0"/>
              <a:t>Analogue methods: ‘print out’ the items onto comparatively constant analogue media i.e. paper and microfilm</a:t>
            </a:r>
          </a:p>
          <a:p>
            <a:pPr marL="800100" lvl="1" indent="-342900">
              <a:buFont typeface="Wingdings" panose="05000000000000000000" pitchFamily="2" charset="2"/>
              <a:buChar char="Ø"/>
            </a:pPr>
            <a:r>
              <a:rPr lang="en-US" dirty="0"/>
              <a:t>Data archaeology: converting data as bits from physical media accompanied by steps to reestablish the accessibility of the recuperated data</a:t>
            </a:r>
          </a:p>
          <a:p>
            <a:pPr marL="342900" indent="-342900">
              <a:buFont typeface="Arial" panose="020B0604020202020204" pitchFamily="34" charset="0"/>
              <a:buChar char="•"/>
            </a:pPr>
            <a:r>
              <a:rPr lang="en-US" b="1" dirty="0"/>
              <a:t>Combinations</a:t>
            </a:r>
          </a:p>
          <a:p>
            <a:pPr marL="800100" lvl="1" indent="-342900">
              <a:buFont typeface="Wingdings" panose="05000000000000000000" pitchFamily="2" charset="2"/>
              <a:buChar char="Ø"/>
            </a:pPr>
            <a:r>
              <a:rPr lang="en-US" altLang="ko-KR" dirty="0"/>
              <a:t>of the methods</a:t>
            </a:r>
          </a:p>
          <a:p>
            <a:pPr marL="342900" indent="-342900">
              <a:buFont typeface="Arial" panose="020B0604020202020204" pitchFamily="34" charset="0"/>
              <a:buChar char="•"/>
            </a:pPr>
            <a:endParaRPr lang="en-US" altLang="ko-KR" b="1" dirty="0"/>
          </a:p>
          <a:p>
            <a:pPr marL="342900" indent="-342900">
              <a:buFont typeface="Arial" panose="020B0604020202020204" pitchFamily="34" charset="0"/>
              <a:buChar char="•"/>
            </a:pPr>
            <a:endParaRPr lang="en-US" altLang="ko-KR" b="1" dirty="0"/>
          </a:p>
          <a:p>
            <a:pPr marL="342900" indent="-342900">
              <a:buFont typeface="Arial" panose="020B0604020202020204" pitchFamily="34" charset="0"/>
              <a:buChar char="•"/>
            </a:pPr>
            <a:endParaRPr lang="en-US" altLang="ko-KR" b="1" dirty="0"/>
          </a:p>
          <a:p>
            <a:pPr algn="r"/>
            <a:r>
              <a:rPr lang="en-US" altLang="ko-KR" sz="1200" dirty="0">
                <a:hlinkClick r:id="rId2"/>
              </a:rPr>
              <a:t>Shimray, Somipam &amp; Ramaiah, Chennupati. (2018). Digital Preservation Strategies: An Overview.</a:t>
            </a:r>
            <a:endParaRPr lang="en-US" altLang="ko-KR" sz="1200" dirty="0"/>
          </a:p>
        </p:txBody>
      </p:sp>
      <p:sp>
        <p:nvSpPr>
          <p:cNvPr id="30" name="Google Shape;191;p2">
            <a:extLst>
              <a:ext uri="{FF2B5EF4-FFF2-40B4-BE49-F238E27FC236}">
                <a16:creationId xmlns:a16="http://schemas.microsoft.com/office/drawing/2014/main" id="{60CE71BC-B058-482E-8250-EF0FDF62DD0F}"/>
              </a:ext>
            </a:extLst>
          </p:cNvPr>
          <p:cNvSpPr/>
          <p:nvPr/>
        </p:nvSpPr>
        <p:spPr>
          <a:xfrm>
            <a:off x="7829352" y="2968107"/>
            <a:ext cx="482103" cy="44064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sp>
        <p:nvSpPr>
          <p:cNvPr id="31" name="Google Shape;9692;p65">
            <a:extLst>
              <a:ext uri="{FF2B5EF4-FFF2-40B4-BE49-F238E27FC236}">
                <a16:creationId xmlns:a16="http://schemas.microsoft.com/office/drawing/2014/main" id="{049A60A7-F28C-41BD-A5D8-64E6AD25FA1A}"/>
              </a:ext>
            </a:extLst>
          </p:cNvPr>
          <p:cNvSpPr/>
          <p:nvPr/>
        </p:nvSpPr>
        <p:spPr>
          <a:xfrm>
            <a:off x="5227026" y="5018956"/>
            <a:ext cx="1052099" cy="505544"/>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Preservation and updating of digital content</a:t>
            </a:r>
          </a:p>
        </p:txBody>
      </p:sp>
    </p:spTree>
    <p:extLst>
      <p:ext uri="{BB962C8B-B14F-4D97-AF65-F5344CB8AC3E}">
        <p14:creationId xmlns:p14="http://schemas.microsoft.com/office/powerpoint/2010/main" val="3763395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2526861" y="1655334"/>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630930" y="1577165"/>
            <a:ext cx="5862959" cy="461665"/>
          </a:xfrm>
          <a:prstGeom prst="rect">
            <a:avLst/>
          </a:prstGeom>
          <a:noFill/>
        </p:spPr>
        <p:txBody>
          <a:bodyPr wrap="square" rtlCol="0" anchor="ctr">
            <a:spAutoFit/>
          </a:bodyPr>
          <a:lstStyle/>
          <a:p>
            <a:r>
              <a:rPr lang="en-US" altLang="ko-KR" sz="2400" b="1" dirty="0">
                <a:solidFill>
                  <a:schemeClr val="tx1">
                    <a:lumMod val="75000"/>
                    <a:lumOff val="25000"/>
                  </a:schemeClr>
                </a:solidFill>
                <a:cs typeface="Arial" pitchFamily="34" charset="0"/>
              </a:rPr>
              <a:t>Resources</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2412090" y="2008052"/>
            <a:ext cx="7932060" cy="3154710"/>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hlinkClick r:id="rId2"/>
              </a:rPr>
              <a:t>https://natlib.govt.nz/schools/digital-literacy/strategies-for-developing-digital-literacy/digital-content-finding-evaluating-using-and-creating-it</a:t>
            </a:r>
            <a:endParaRPr lang="en-US" altLang="ko-KR" sz="1600" dirty="0"/>
          </a:p>
          <a:p>
            <a:pPr marL="285750" indent="-285750">
              <a:buFont typeface="Arial" panose="020B0604020202020204" pitchFamily="34" charset="0"/>
              <a:buChar char="•"/>
            </a:pPr>
            <a:r>
              <a:rPr lang="en-US" altLang="ko-KR" sz="1600" dirty="0">
                <a:hlinkClick r:id="rId3"/>
              </a:rPr>
              <a:t>https://researchguides.ben.edu/source-evaluation</a:t>
            </a:r>
            <a:endParaRPr lang="en-US" altLang="ko-KR" sz="1600" dirty="0"/>
          </a:p>
          <a:p>
            <a:pPr marL="285750" indent="-285750">
              <a:buFont typeface="Arial" panose="020B0604020202020204" pitchFamily="34" charset="0"/>
              <a:buChar char="•"/>
            </a:pPr>
            <a:r>
              <a:rPr lang="en-US" altLang="ko-KR" sz="1600" dirty="0">
                <a:hlinkClick r:id="rId4"/>
              </a:rPr>
              <a:t>https://www.youtube.com/watch?v=WvVdkKHkBxw</a:t>
            </a:r>
            <a:endParaRPr lang="en-US" altLang="ko-KR" sz="1600" dirty="0"/>
          </a:p>
          <a:p>
            <a:pPr marL="285750" indent="-285750">
              <a:buFont typeface="Arial" panose="020B0604020202020204" pitchFamily="34" charset="0"/>
              <a:buChar char="•"/>
            </a:pPr>
            <a:r>
              <a:rPr lang="en-US" altLang="ko-KR" sz="1600" dirty="0">
                <a:hlinkClick r:id="rId5"/>
              </a:rPr>
              <a:t>https://www.youtube.com/watch?v=fhbMXNyqb7g</a:t>
            </a:r>
            <a:endParaRPr lang="en-US" altLang="ko-KR" sz="1600" dirty="0"/>
          </a:p>
          <a:p>
            <a:pPr marL="285750" indent="-285750">
              <a:buFont typeface="Arial" panose="020B0604020202020204" pitchFamily="34" charset="0"/>
              <a:buChar char="•"/>
            </a:pPr>
            <a:r>
              <a:rPr lang="en-US" altLang="ko-KR" sz="1600" dirty="0">
                <a:hlinkClick r:id="rId6"/>
              </a:rPr>
              <a:t>https://drexel.edu/cci/academics/graduate-programs/digital-content-management/</a:t>
            </a:r>
            <a:endParaRPr lang="en-US" altLang="ko-KR" sz="1600" dirty="0"/>
          </a:p>
          <a:p>
            <a:pPr marL="285750" indent="-285750">
              <a:buFont typeface="Arial" panose="020B0604020202020204" pitchFamily="34" charset="0"/>
              <a:buChar char="•"/>
            </a:pPr>
            <a:r>
              <a:rPr lang="en-US" altLang="ko-KR" sz="1600" dirty="0">
                <a:hlinkClick r:id="rId7"/>
              </a:rPr>
              <a:t>https://www.youtube.com/watch?v=nrbpOmNC_mM</a:t>
            </a:r>
            <a:endParaRPr lang="en-US" altLang="ko-KR" sz="1600" dirty="0"/>
          </a:p>
          <a:p>
            <a:pPr marL="285750" indent="-285750">
              <a:buFont typeface="Arial" panose="020B0604020202020204" pitchFamily="34" charset="0"/>
              <a:buChar char="•"/>
            </a:pPr>
            <a:r>
              <a:rPr lang="en-US" altLang="ko-KR" sz="1600" dirty="0" err="1"/>
              <a:t>Lekakis</a:t>
            </a:r>
            <a:r>
              <a:rPr lang="en-US" altLang="ko-KR" sz="1600" dirty="0"/>
              <a:t>, S. (2020). Cultural heritage in the realm of the commons. London: Ubiquity Press. DOI: </a:t>
            </a:r>
            <a:r>
              <a:rPr lang="en-US" altLang="ko-KR" sz="1600" dirty="0">
                <a:hlinkClick r:id="rId8"/>
              </a:rPr>
              <a:t>https://doi.org/10.5334/bcj</a:t>
            </a:r>
            <a:r>
              <a:rPr lang="en-US" altLang="ko-KR" sz="1600" dirty="0"/>
              <a:t> </a:t>
            </a:r>
          </a:p>
          <a:p>
            <a:pPr marL="285750" indent="-285750">
              <a:buFont typeface="Arial" panose="020B0604020202020204" pitchFamily="34" charset="0"/>
              <a:buChar char="•"/>
            </a:pPr>
            <a:endParaRPr lang="en-US" altLang="ko-KR" sz="1100" dirty="0"/>
          </a:p>
          <a:p>
            <a:endParaRPr lang="en-US" altLang="ko-KR" sz="1100" dirty="0"/>
          </a:p>
          <a:p>
            <a:pPr marL="285750" indent="-285750">
              <a:buFont typeface="Arial" panose="020B0604020202020204" pitchFamily="34" charset="0"/>
              <a:buChar char="•"/>
            </a:pPr>
            <a:endParaRPr lang="en-US" altLang="ko-KR" sz="1100" dirty="0"/>
          </a:p>
          <a:p>
            <a:pPr marL="285750" indent="-285750">
              <a:buFont typeface="Arial" panose="020B0604020202020204" pitchFamily="34" charset="0"/>
              <a:buChar char="•"/>
            </a:pPr>
            <a:endParaRPr lang="en-US" altLang="ko-KR" sz="1100" dirty="0"/>
          </a:p>
          <a:p>
            <a:pPr marL="285750" indent="-285750">
              <a:buFont typeface="Arial" panose="020B0604020202020204" pitchFamily="34" charset="0"/>
              <a:buChar char="•"/>
            </a:pPr>
            <a:endParaRPr lang="en-US" altLang="ko-KR" sz="1100" b="1" dirty="0"/>
          </a:p>
        </p:txBody>
      </p:sp>
      <p:sp>
        <p:nvSpPr>
          <p:cNvPr id="18" name="Google Shape;11536;p68">
            <a:extLst>
              <a:ext uri="{FF2B5EF4-FFF2-40B4-BE49-F238E27FC236}">
                <a16:creationId xmlns:a16="http://schemas.microsoft.com/office/drawing/2014/main" id="{8B55976A-DC80-4812-A86B-097A21F912C2}"/>
              </a:ext>
            </a:extLst>
          </p:cNvPr>
          <p:cNvSpPr/>
          <p:nvPr/>
        </p:nvSpPr>
        <p:spPr>
          <a:xfrm rot="611098">
            <a:off x="8772915" y="4383085"/>
            <a:ext cx="539426" cy="570921"/>
          </a:xfrm>
          <a:custGeom>
            <a:avLst/>
            <a:gdLst/>
            <a:ahLst/>
            <a:cxnLst/>
            <a:rect l="l" t="t" r="r" b="b"/>
            <a:pathLst>
              <a:path w="10396" h="11003" extrusionOk="0">
                <a:moveTo>
                  <a:pt x="9740" y="2406"/>
                </a:moveTo>
                <a:cubicBezTo>
                  <a:pt x="9764" y="2418"/>
                  <a:pt x="9788" y="2442"/>
                  <a:pt x="9800" y="2466"/>
                </a:cubicBezTo>
                <a:cubicBezTo>
                  <a:pt x="9919" y="2620"/>
                  <a:pt x="9883" y="2847"/>
                  <a:pt x="9728" y="2966"/>
                </a:cubicBezTo>
                <a:lnTo>
                  <a:pt x="9740" y="2406"/>
                </a:lnTo>
                <a:close/>
                <a:moveTo>
                  <a:pt x="9728" y="3656"/>
                </a:moveTo>
                <a:cubicBezTo>
                  <a:pt x="9764" y="3680"/>
                  <a:pt x="9812" y="3716"/>
                  <a:pt x="9847" y="3751"/>
                </a:cubicBezTo>
                <a:cubicBezTo>
                  <a:pt x="9967" y="3918"/>
                  <a:pt x="9931" y="4144"/>
                  <a:pt x="9764" y="4275"/>
                </a:cubicBezTo>
                <a:lnTo>
                  <a:pt x="9705" y="4323"/>
                </a:lnTo>
                <a:lnTo>
                  <a:pt x="9728" y="3656"/>
                </a:lnTo>
                <a:close/>
                <a:moveTo>
                  <a:pt x="9705" y="4883"/>
                </a:moveTo>
                <a:cubicBezTo>
                  <a:pt x="9788" y="4906"/>
                  <a:pt x="9847" y="4942"/>
                  <a:pt x="9895" y="5025"/>
                </a:cubicBezTo>
                <a:cubicBezTo>
                  <a:pt x="9967" y="5109"/>
                  <a:pt x="9990" y="5216"/>
                  <a:pt x="9978" y="5299"/>
                </a:cubicBezTo>
                <a:cubicBezTo>
                  <a:pt x="9967" y="5406"/>
                  <a:pt x="9919" y="5478"/>
                  <a:pt x="9847" y="5537"/>
                </a:cubicBezTo>
                <a:lnTo>
                  <a:pt x="9705" y="5633"/>
                </a:lnTo>
                <a:lnTo>
                  <a:pt x="9705" y="4883"/>
                </a:lnTo>
                <a:close/>
                <a:moveTo>
                  <a:pt x="8835" y="8490"/>
                </a:moveTo>
                <a:lnTo>
                  <a:pt x="8835" y="8847"/>
                </a:lnTo>
                <a:lnTo>
                  <a:pt x="5264" y="8847"/>
                </a:lnTo>
                <a:lnTo>
                  <a:pt x="5264" y="8490"/>
                </a:lnTo>
                <a:close/>
                <a:moveTo>
                  <a:pt x="2299" y="6061"/>
                </a:moveTo>
                <a:lnTo>
                  <a:pt x="2323" y="6109"/>
                </a:lnTo>
                <a:lnTo>
                  <a:pt x="3894" y="8145"/>
                </a:lnTo>
                <a:lnTo>
                  <a:pt x="4466" y="8907"/>
                </a:lnTo>
                <a:lnTo>
                  <a:pt x="4192" y="9109"/>
                </a:lnTo>
                <a:lnTo>
                  <a:pt x="2013" y="6287"/>
                </a:lnTo>
                <a:lnTo>
                  <a:pt x="2299" y="6061"/>
                </a:lnTo>
                <a:close/>
                <a:moveTo>
                  <a:pt x="1656" y="6335"/>
                </a:moveTo>
                <a:lnTo>
                  <a:pt x="4037" y="9443"/>
                </a:lnTo>
                <a:lnTo>
                  <a:pt x="2858" y="10443"/>
                </a:lnTo>
                <a:lnTo>
                  <a:pt x="382" y="7192"/>
                </a:lnTo>
                <a:lnTo>
                  <a:pt x="1656" y="6335"/>
                </a:lnTo>
                <a:close/>
                <a:moveTo>
                  <a:pt x="8978" y="9169"/>
                </a:moveTo>
                <a:lnTo>
                  <a:pt x="9085" y="10705"/>
                </a:lnTo>
                <a:lnTo>
                  <a:pt x="5002" y="10705"/>
                </a:lnTo>
                <a:lnTo>
                  <a:pt x="5097" y="9169"/>
                </a:lnTo>
                <a:close/>
                <a:moveTo>
                  <a:pt x="6895" y="1"/>
                </a:moveTo>
                <a:cubicBezTo>
                  <a:pt x="6716" y="1"/>
                  <a:pt x="6538" y="84"/>
                  <a:pt x="6407" y="215"/>
                </a:cubicBezTo>
                <a:cubicBezTo>
                  <a:pt x="6276" y="346"/>
                  <a:pt x="6192" y="513"/>
                  <a:pt x="6192" y="703"/>
                </a:cubicBezTo>
                <a:lnTo>
                  <a:pt x="6192" y="727"/>
                </a:lnTo>
                <a:cubicBezTo>
                  <a:pt x="6073" y="656"/>
                  <a:pt x="5942" y="632"/>
                  <a:pt x="5811" y="632"/>
                </a:cubicBezTo>
                <a:cubicBezTo>
                  <a:pt x="5442" y="644"/>
                  <a:pt x="5144" y="953"/>
                  <a:pt x="5144" y="1323"/>
                </a:cubicBezTo>
                <a:lnTo>
                  <a:pt x="5144" y="3751"/>
                </a:lnTo>
                <a:lnTo>
                  <a:pt x="4680" y="4109"/>
                </a:lnTo>
                <a:lnTo>
                  <a:pt x="4811" y="3192"/>
                </a:lnTo>
                <a:cubicBezTo>
                  <a:pt x="4859" y="2811"/>
                  <a:pt x="4609" y="2466"/>
                  <a:pt x="4216" y="2418"/>
                </a:cubicBezTo>
                <a:cubicBezTo>
                  <a:pt x="4174" y="2411"/>
                  <a:pt x="4135" y="2408"/>
                  <a:pt x="4097" y="2408"/>
                </a:cubicBezTo>
                <a:cubicBezTo>
                  <a:pt x="3664" y="2408"/>
                  <a:pt x="3509" y="2823"/>
                  <a:pt x="3454" y="2966"/>
                </a:cubicBezTo>
                <a:lnTo>
                  <a:pt x="3180" y="3728"/>
                </a:lnTo>
                <a:cubicBezTo>
                  <a:pt x="3144" y="3811"/>
                  <a:pt x="3192" y="3906"/>
                  <a:pt x="3263" y="3930"/>
                </a:cubicBezTo>
                <a:cubicBezTo>
                  <a:pt x="3286" y="3938"/>
                  <a:pt x="3307" y="3942"/>
                  <a:pt x="3328" y="3942"/>
                </a:cubicBezTo>
                <a:cubicBezTo>
                  <a:pt x="3395" y="3942"/>
                  <a:pt x="3450" y="3901"/>
                  <a:pt x="3478" y="3847"/>
                </a:cubicBezTo>
                <a:lnTo>
                  <a:pt x="3751" y="3085"/>
                </a:lnTo>
                <a:cubicBezTo>
                  <a:pt x="3875" y="2775"/>
                  <a:pt x="3999" y="2725"/>
                  <a:pt x="4116" y="2725"/>
                </a:cubicBezTo>
                <a:cubicBezTo>
                  <a:pt x="4133" y="2725"/>
                  <a:pt x="4151" y="2726"/>
                  <a:pt x="4168" y="2728"/>
                </a:cubicBezTo>
                <a:cubicBezTo>
                  <a:pt x="4371" y="2751"/>
                  <a:pt x="4513" y="2930"/>
                  <a:pt x="4490" y="3144"/>
                </a:cubicBezTo>
                <a:lnTo>
                  <a:pt x="4335" y="4204"/>
                </a:lnTo>
                <a:cubicBezTo>
                  <a:pt x="4323" y="4299"/>
                  <a:pt x="4371" y="4406"/>
                  <a:pt x="4466" y="4466"/>
                </a:cubicBezTo>
                <a:cubicBezTo>
                  <a:pt x="4514" y="4493"/>
                  <a:pt x="4562" y="4505"/>
                  <a:pt x="4608" y="4505"/>
                </a:cubicBezTo>
                <a:cubicBezTo>
                  <a:pt x="4665" y="4505"/>
                  <a:pt x="4718" y="4487"/>
                  <a:pt x="4763" y="4454"/>
                </a:cubicBezTo>
                <a:lnTo>
                  <a:pt x="5144" y="4168"/>
                </a:lnTo>
                <a:lnTo>
                  <a:pt x="5144" y="5383"/>
                </a:lnTo>
                <a:lnTo>
                  <a:pt x="4490" y="4704"/>
                </a:lnTo>
                <a:cubicBezTo>
                  <a:pt x="4353" y="4573"/>
                  <a:pt x="4177" y="4507"/>
                  <a:pt x="4001" y="4507"/>
                </a:cubicBezTo>
                <a:cubicBezTo>
                  <a:pt x="3826" y="4507"/>
                  <a:pt x="3650" y="4573"/>
                  <a:pt x="3513" y="4704"/>
                </a:cubicBezTo>
                <a:lnTo>
                  <a:pt x="3490" y="4740"/>
                </a:lnTo>
                <a:cubicBezTo>
                  <a:pt x="3370" y="4871"/>
                  <a:pt x="3311" y="5014"/>
                  <a:pt x="3311" y="5204"/>
                </a:cubicBezTo>
                <a:cubicBezTo>
                  <a:pt x="3311" y="5347"/>
                  <a:pt x="3359" y="5502"/>
                  <a:pt x="3454" y="5621"/>
                </a:cubicBezTo>
                <a:cubicBezTo>
                  <a:pt x="3454" y="5633"/>
                  <a:pt x="3478" y="5633"/>
                  <a:pt x="3478" y="5645"/>
                </a:cubicBezTo>
                <a:cubicBezTo>
                  <a:pt x="3478" y="5656"/>
                  <a:pt x="3490" y="5656"/>
                  <a:pt x="3501" y="5680"/>
                </a:cubicBezTo>
                <a:lnTo>
                  <a:pt x="5025" y="8073"/>
                </a:lnTo>
                <a:lnTo>
                  <a:pt x="5037" y="8085"/>
                </a:lnTo>
                <a:cubicBezTo>
                  <a:pt x="5037" y="8097"/>
                  <a:pt x="5049" y="8121"/>
                  <a:pt x="5049" y="8133"/>
                </a:cubicBezTo>
                <a:lnTo>
                  <a:pt x="5049" y="8145"/>
                </a:lnTo>
                <a:lnTo>
                  <a:pt x="5049" y="8157"/>
                </a:lnTo>
                <a:cubicBezTo>
                  <a:pt x="5025" y="8181"/>
                  <a:pt x="4990" y="8192"/>
                  <a:pt x="4966" y="8216"/>
                </a:cubicBezTo>
                <a:cubicBezTo>
                  <a:pt x="4942" y="8240"/>
                  <a:pt x="4918" y="8264"/>
                  <a:pt x="4906" y="8300"/>
                </a:cubicBezTo>
                <a:cubicBezTo>
                  <a:pt x="4799" y="8335"/>
                  <a:pt x="4692" y="8383"/>
                  <a:pt x="4621" y="8443"/>
                </a:cubicBezTo>
                <a:lnTo>
                  <a:pt x="4537" y="8502"/>
                </a:lnTo>
                <a:lnTo>
                  <a:pt x="2870" y="6311"/>
                </a:lnTo>
                <a:lnTo>
                  <a:pt x="2608" y="5978"/>
                </a:lnTo>
                <a:cubicBezTo>
                  <a:pt x="2668" y="5895"/>
                  <a:pt x="2728" y="5811"/>
                  <a:pt x="2751" y="5740"/>
                </a:cubicBezTo>
                <a:lnTo>
                  <a:pt x="3204" y="4525"/>
                </a:lnTo>
                <a:cubicBezTo>
                  <a:pt x="3239" y="4442"/>
                  <a:pt x="3192" y="4347"/>
                  <a:pt x="3120" y="4323"/>
                </a:cubicBezTo>
                <a:cubicBezTo>
                  <a:pt x="3098" y="4315"/>
                  <a:pt x="3077" y="4311"/>
                  <a:pt x="3056" y="4311"/>
                </a:cubicBezTo>
                <a:cubicBezTo>
                  <a:pt x="2989" y="4311"/>
                  <a:pt x="2933" y="4352"/>
                  <a:pt x="2906" y="4406"/>
                </a:cubicBezTo>
                <a:lnTo>
                  <a:pt x="2454" y="5621"/>
                </a:lnTo>
                <a:lnTo>
                  <a:pt x="2454" y="5633"/>
                </a:lnTo>
                <a:cubicBezTo>
                  <a:pt x="2454" y="5645"/>
                  <a:pt x="2442" y="5680"/>
                  <a:pt x="2394" y="5716"/>
                </a:cubicBezTo>
                <a:cubicBezTo>
                  <a:pt x="2357" y="5693"/>
                  <a:pt x="2313" y="5682"/>
                  <a:pt x="2267" y="5682"/>
                </a:cubicBezTo>
                <a:cubicBezTo>
                  <a:pt x="2197" y="5682"/>
                  <a:pt x="2124" y="5708"/>
                  <a:pt x="2073" y="5752"/>
                </a:cubicBezTo>
                <a:lnTo>
                  <a:pt x="1739" y="6002"/>
                </a:lnTo>
                <a:cubicBezTo>
                  <a:pt x="1698" y="5981"/>
                  <a:pt x="1653" y="5970"/>
                  <a:pt x="1607" y="5970"/>
                </a:cubicBezTo>
                <a:cubicBezTo>
                  <a:pt x="1546" y="5970"/>
                  <a:pt x="1484" y="5990"/>
                  <a:pt x="1430" y="6037"/>
                </a:cubicBezTo>
                <a:lnTo>
                  <a:pt x="156" y="6907"/>
                </a:lnTo>
                <a:cubicBezTo>
                  <a:pt x="72" y="6954"/>
                  <a:pt x="37" y="7026"/>
                  <a:pt x="13" y="7121"/>
                </a:cubicBezTo>
                <a:cubicBezTo>
                  <a:pt x="1" y="7204"/>
                  <a:pt x="37" y="7300"/>
                  <a:pt x="72" y="7359"/>
                </a:cubicBezTo>
                <a:lnTo>
                  <a:pt x="2561" y="10621"/>
                </a:lnTo>
                <a:cubicBezTo>
                  <a:pt x="2620" y="10693"/>
                  <a:pt x="2704" y="10740"/>
                  <a:pt x="2787" y="10740"/>
                </a:cubicBezTo>
                <a:lnTo>
                  <a:pt x="2823" y="10740"/>
                </a:lnTo>
                <a:cubicBezTo>
                  <a:pt x="2894" y="10740"/>
                  <a:pt x="2966" y="10705"/>
                  <a:pt x="3025" y="10657"/>
                </a:cubicBezTo>
                <a:lnTo>
                  <a:pt x="4204" y="9645"/>
                </a:lnTo>
                <a:cubicBezTo>
                  <a:pt x="4287" y="9574"/>
                  <a:pt x="4323" y="9455"/>
                  <a:pt x="4311" y="9347"/>
                </a:cubicBezTo>
                <a:lnTo>
                  <a:pt x="4633" y="9097"/>
                </a:lnTo>
                <a:cubicBezTo>
                  <a:pt x="4692" y="9050"/>
                  <a:pt x="4740" y="8978"/>
                  <a:pt x="4752" y="8895"/>
                </a:cubicBezTo>
                <a:cubicBezTo>
                  <a:pt x="4752" y="8847"/>
                  <a:pt x="4752" y="8800"/>
                  <a:pt x="4740" y="8752"/>
                </a:cubicBezTo>
                <a:lnTo>
                  <a:pt x="4823" y="8681"/>
                </a:lnTo>
                <a:cubicBezTo>
                  <a:pt x="4847" y="8669"/>
                  <a:pt x="4859" y="8657"/>
                  <a:pt x="4883" y="8657"/>
                </a:cubicBezTo>
                <a:lnTo>
                  <a:pt x="4883" y="8847"/>
                </a:lnTo>
                <a:cubicBezTo>
                  <a:pt x="4799" y="8895"/>
                  <a:pt x="4728" y="8990"/>
                  <a:pt x="4728" y="9109"/>
                </a:cubicBezTo>
                <a:lnTo>
                  <a:pt x="4633" y="10657"/>
                </a:lnTo>
                <a:cubicBezTo>
                  <a:pt x="4633" y="10752"/>
                  <a:pt x="4668" y="10836"/>
                  <a:pt x="4728" y="10895"/>
                </a:cubicBezTo>
                <a:cubicBezTo>
                  <a:pt x="4787" y="10955"/>
                  <a:pt x="4871" y="11002"/>
                  <a:pt x="4942" y="11002"/>
                </a:cubicBezTo>
                <a:lnTo>
                  <a:pt x="9038" y="11002"/>
                </a:lnTo>
                <a:cubicBezTo>
                  <a:pt x="9133" y="11002"/>
                  <a:pt x="9205" y="10979"/>
                  <a:pt x="9264" y="10895"/>
                </a:cubicBezTo>
                <a:cubicBezTo>
                  <a:pt x="9324" y="10836"/>
                  <a:pt x="9347" y="10752"/>
                  <a:pt x="9347" y="10657"/>
                </a:cubicBezTo>
                <a:lnTo>
                  <a:pt x="9264" y="9109"/>
                </a:lnTo>
                <a:cubicBezTo>
                  <a:pt x="9264" y="8990"/>
                  <a:pt x="9193" y="8907"/>
                  <a:pt x="9097" y="8847"/>
                </a:cubicBezTo>
                <a:lnTo>
                  <a:pt x="9097" y="8431"/>
                </a:lnTo>
                <a:cubicBezTo>
                  <a:pt x="9097" y="8359"/>
                  <a:pt x="9074" y="8264"/>
                  <a:pt x="9014" y="8216"/>
                </a:cubicBezTo>
                <a:cubicBezTo>
                  <a:pt x="8978" y="8192"/>
                  <a:pt x="8931" y="8157"/>
                  <a:pt x="8907" y="8145"/>
                </a:cubicBezTo>
                <a:lnTo>
                  <a:pt x="8907" y="8026"/>
                </a:lnTo>
                <a:cubicBezTo>
                  <a:pt x="8907" y="7919"/>
                  <a:pt x="8966" y="7728"/>
                  <a:pt x="9038" y="7490"/>
                </a:cubicBezTo>
                <a:cubicBezTo>
                  <a:pt x="9074" y="7407"/>
                  <a:pt x="9026" y="7311"/>
                  <a:pt x="8954" y="7288"/>
                </a:cubicBezTo>
                <a:cubicBezTo>
                  <a:pt x="8932" y="7279"/>
                  <a:pt x="8911" y="7275"/>
                  <a:pt x="8890" y="7275"/>
                </a:cubicBezTo>
                <a:cubicBezTo>
                  <a:pt x="8823" y="7275"/>
                  <a:pt x="8768" y="7316"/>
                  <a:pt x="8740" y="7371"/>
                </a:cubicBezTo>
                <a:cubicBezTo>
                  <a:pt x="8669" y="7561"/>
                  <a:pt x="8573" y="7835"/>
                  <a:pt x="8573" y="8014"/>
                </a:cubicBezTo>
                <a:lnTo>
                  <a:pt x="8573" y="8121"/>
                </a:lnTo>
                <a:lnTo>
                  <a:pt x="5406" y="8121"/>
                </a:lnTo>
                <a:cubicBezTo>
                  <a:pt x="5395" y="8014"/>
                  <a:pt x="5347" y="7919"/>
                  <a:pt x="5323" y="7859"/>
                </a:cubicBezTo>
                <a:lnTo>
                  <a:pt x="3787" y="5454"/>
                </a:lnTo>
                <a:cubicBezTo>
                  <a:pt x="3787" y="5442"/>
                  <a:pt x="3775" y="5442"/>
                  <a:pt x="3751" y="5418"/>
                </a:cubicBezTo>
                <a:cubicBezTo>
                  <a:pt x="3609" y="5275"/>
                  <a:pt x="3609" y="5049"/>
                  <a:pt x="3751" y="4906"/>
                </a:cubicBezTo>
                <a:cubicBezTo>
                  <a:pt x="3829" y="4829"/>
                  <a:pt x="3924" y="4790"/>
                  <a:pt x="4018" y="4790"/>
                </a:cubicBezTo>
                <a:cubicBezTo>
                  <a:pt x="4112" y="4790"/>
                  <a:pt x="4204" y="4829"/>
                  <a:pt x="4275" y="4906"/>
                </a:cubicBezTo>
                <a:lnTo>
                  <a:pt x="5025" y="5656"/>
                </a:lnTo>
                <a:cubicBezTo>
                  <a:pt x="5072" y="5711"/>
                  <a:pt x="5140" y="5740"/>
                  <a:pt x="5211" y="5740"/>
                </a:cubicBezTo>
                <a:cubicBezTo>
                  <a:pt x="5248" y="5740"/>
                  <a:pt x="5286" y="5732"/>
                  <a:pt x="5323" y="5716"/>
                </a:cubicBezTo>
                <a:cubicBezTo>
                  <a:pt x="5418" y="5680"/>
                  <a:pt x="5478" y="5585"/>
                  <a:pt x="5478" y="5466"/>
                </a:cubicBezTo>
                <a:lnTo>
                  <a:pt x="5478" y="3799"/>
                </a:lnTo>
                <a:lnTo>
                  <a:pt x="5478" y="1287"/>
                </a:lnTo>
                <a:cubicBezTo>
                  <a:pt x="5478" y="1073"/>
                  <a:pt x="5645" y="918"/>
                  <a:pt x="5835" y="918"/>
                </a:cubicBezTo>
                <a:cubicBezTo>
                  <a:pt x="5942" y="918"/>
                  <a:pt x="6037" y="942"/>
                  <a:pt x="6109" y="1013"/>
                </a:cubicBezTo>
                <a:cubicBezTo>
                  <a:pt x="6180" y="1096"/>
                  <a:pt x="6216" y="1180"/>
                  <a:pt x="6216" y="1287"/>
                </a:cubicBezTo>
                <a:lnTo>
                  <a:pt x="6216" y="4454"/>
                </a:lnTo>
                <a:cubicBezTo>
                  <a:pt x="6216" y="4549"/>
                  <a:pt x="6287" y="4621"/>
                  <a:pt x="6371" y="4621"/>
                </a:cubicBezTo>
                <a:cubicBezTo>
                  <a:pt x="6466" y="4621"/>
                  <a:pt x="6538" y="4549"/>
                  <a:pt x="6538" y="4454"/>
                </a:cubicBezTo>
                <a:lnTo>
                  <a:pt x="6538" y="1287"/>
                </a:lnTo>
                <a:lnTo>
                  <a:pt x="6538" y="680"/>
                </a:lnTo>
                <a:cubicBezTo>
                  <a:pt x="6538" y="572"/>
                  <a:pt x="6585" y="477"/>
                  <a:pt x="6645" y="418"/>
                </a:cubicBezTo>
                <a:cubicBezTo>
                  <a:pt x="6716" y="346"/>
                  <a:pt x="6811" y="322"/>
                  <a:pt x="6895" y="322"/>
                </a:cubicBezTo>
                <a:cubicBezTo>
                  <a:pt x="7002" y="322"/>
                  <a:pt x="7085" y="358"/>
                  <a:pt x="7145" y="418"/>
                </a:cubicBezTo>
                <a:cubicBezTo>
                  <a:pt x="7228" y="501"/>
                  <a:pt x="7252" y="584"/>
                  <a:pt x="7252" y="680"/>
                </a:cubicBezTo>
                <a:lnTo>
                  <a:pt x="7252" y="4454"/>
                </a:lnTo>
                <a:cubicBezTo>
                  <a:pt x="7252" y="4549"/>
                  <a:pt x="7323" y="4621"/>
                  <a:pt x="7419" y="4621"/>
                </a:cubicBezTo>
                <a:cubicBezTo>
                  <a:pt x="7502" y="4621"/>
                  <a:pt x="7585" y="4549"/>
                  <a:pt x="7585" y="4454"/>
                </a:cubicBezTo>
                <a:lnTo>
                  <a:pt x="7585" y="1430"/>
                </a:lnTo>
                <a:cubicBezTo>
                  <a:pt x="7585" y="1334"/>
                  <a:pt x="7621" y="1239"/>
                  <a:pt x="7681" y="1180"/>
                </a:cubicBezTo>
                <a:cubicBezTo>
                  <a:pt x="7740" y="1120"/>
                  <a:pt x="7847" y="1073"/>
                  <a:pt x="7942" y="1073"/>
                </a:cubicBezTo>
                <a:cubicBezTo>
                  <a:pt x="8038" y="1073"/>
                  <a:pt x="8133" y="1120"/>
                  <a:pt x="8192" y="1180"/>
                </a:cubicBezTo>
                <a:cubicBezTo>
                  <a:pt x="8264" y="1251"/>
                  <a:pt x="8300" y="1346"/>
                  <a:pt x="8300" y="1430"/>
                </a:cubicBezTo>
                <a:lnTo>
                  <a:pt x="8300" y="4454"/>
                </a:lnTo>
                <a:cubicBezTo>
                  <a:pt x="8300" y="4549"/>
                  <a:pt x="8371" y="4621"/>
                  <a:pt x="8454" y="4621"/>
                </a:cubicBezTo>
                <a:cubicBezTo>
                  <a:pt x="8550" y="4621"/>
                  <a:pt x="8621" y="4549"/>
                  <a:pt x="8621" y="4454"/>
                </a:cubicBezTo>
                <a:lnTo>
                  <a:pt x="8621" y="2168"/>
                </a:lnTo>
                <a:cubicBezTo>
                  <a:pt x="8621" y="1954"/>
                  <a:pt x="8788" y="1787"/>
                  <a:pt x="8990" y="1787"/>
                </a:cubicBezTo>
                <a:cubicBezTo>
                  <a:pt x="9097" y="1787"/>
                  <a:pt x="9193" y="1835"/>
                  <a:pt x="9252" y="1894"/>
                </a:cubicBezTo>
                <a:cubicBezTo>
                  <a:pt x="9324" y="1966"/>
                  <a:pt x="9347" y="2061"/>
                  <a:pt x="9347" y="2144"/>
                </a:cubicBezTo>
                <a:lnTo>
                  <a:pt x="9324" y="5883"/>
                </a:lnTo>
                <a:lnTo>
                  <a:pt x="9324" y="5918"/>
                </a:lnTo>
                <a:cubicBezTo>
                  <a:pt x="9312" y="6180"/>
                  <a:pt x="9228" y="6430"/>
                  <a:pt x="9085" y="6657"/>
                </a:cubicBezTo>
                <a:cubicBezTo>
                  <a:pt x="9038" y="6728"/>
                  <a:pt x="9050" y="6835"/>
                  <a:pt x="9133" y="6883"/>
                </a:cubicBezTo>
                <a:cubicBezTo>
                  <a:pt x="9158" y="6900"/>
                  <a:pt x="9188" y="6908"/>
                  <a:pt x="9218" y="6908"/>
                </a:cubicBezTo>
                <a:cubicBezTo>
                  <a:pt x="9271" y="6908"/>
                  <a:pt x="9324" y="6881"/>
                  <a:pt x="9347" y="6835"/>
                </a:cubicBezTo>
                <a:cubicBezTo>
                  <a:pt x="9526" y="6585"/>
                  <a:pt x="9621" y="6299"/>
                  <a:pt x="9645" y="6002"/>
                </a:cubicBezTo>
                <a:lnTo>
                  <a:pt x="9978" y="5752"/>
                </a:lnTo>
                <a:cubicBezTo>
                  <a:pt x="10336" y="5573"/>
                  <a:pt x="10395" y="5144"/>
                  <a:pt x="10157" y="4847"/>
                </a:cubicBezTo>
                <a:cubicBezTo>
                  <a:pt x="10086" y="4740"/>
                  <a:pt x="9967" y="4668"/>
                  <a:pt x="9847" y="4621"/>
                </a:cubicBezTo>
                <a:lnTo>
                  <a:pt x="9967" y="4525"/>
                </a:lnTo>
                <a:cubicBezTo>
                  <a:pt x="10109" y="4406"/>
                  <a:pt x="10205" y="4263"/>
                  <a:pt x="10228" y="4073"/>
                </a:cubicBezTo>
                <a:cubicBezTo>
                  <a:pt x="10264" y="3894"/>
                  <a:pt x="10205" y="3716"/>
                  <a:pt x="10097" y="3561"/>
                </a:cubicBezTo>
                <a:cubicBezTo>
                  <a:pt x="10026" y="3454"/>
                  <a:pt x="9907" y="3382"/>
                  <a:pt x="9788" y="3335"/>
                </a:cubicBezTo>
                <a:lnTo>
                  <a:pt x="9919" y="3239"/>
                </a:lnTo>
                <a:cubicBezTo>
                  <a:pt x="10062" y="3120"/>
                  <a:pt x="10157" y="2966"/>
                  <a:pt x="10181" y="2775"/>
                </a:cubicBezTo>
                <a:cubicBezTo>
                  <a:pt x="10217" y="2597"/>
                  <a:pt x="10157" y="2418"/>
                  <a:pt x="10050" y="2263"/>
                </a:cubicBezTo>
                <a:cubicBezTo>
                  <a:pt x="9967" y="2144"/>
                  <a:pt x="9847" y="2073"/>
                  <a:pt x="9705" y="2025"/>
                </a:cubicBezTo>
                <a:cubicBezTo>
                  <a:pt x="9681" y="1906"/>
                  <a:pt x="9621" y="1811"/>
                  <a:pt x="9526" y="1715"/>
                </a:cubicBezTo>
                <a:cubicBezTo>
                  <a:pt x="9395" y="1585"/>
                  <a:pt x="9228" y="1513"/>
                  <a:pt x="9038" y="1513"/>
                </a:cubicBezTo>
                <a:cubicBezTo>
                  <a:pt x="8907" y="1513"/>
                  <a:pt x="8788" y="1549"/>
                  <a:pt x="8669" y="1608"/>
                </a:cubicBezTo>
                <a:lnTo>
                  <a:pt x="8669" y="1465"/>
                </a:lnTo>
                <a:cubicBezTo>
                  <a:pt x="8669" y="1287"/>
                  <a:pt x="8597" y="1108"/>
                  <a:pt x="8454" y="977"/>
                </a:cubicBezTo>
                <a:cubicBezTo>
                  <a:pt x="8323" y="834"/>
                  <a:pt x="8157" y="763"/>
                  <a:pt x="7966" y="763"/>
                </a:cubicBezTo>
                <a:cubicBezTo>
                  <a:pt x="7835" y="763"/>
                  <a:pt x="7716" y="799"/>
                  <a:pt x="7597" y="870"/>
                </a:cubicBezTo>
                <a:lnTo>
                  <a:pt x="7597" y="703"/>
                </a:lnTo>
                <a:cubicBezTo>
                  <a:pt x="7597" y="525"/>
                  <a:pt x="7526" y="346"/>
                  <a:pt x="7383" y="215"/>
                </a:cubicBezTo>
                <a:cubicBezTo>
                  <a:pt x="7252" y="84"/>
                  <a:pt x="7085" y="1"/>
                  <a:pt x="6895" y="1"/>
                </a:cubicBez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1948;p68">
            <a:extLst>
              <a:ext uri="{FF2B5EF4-FFF2-40B4-BE49-F238E27FC236}">
                <a16:creationId xmlns:a16="http://schemas.microsoft.com/office/drawing/2014/main" id="{3DAF02D9-94EC-44AD-8DAA-A4FA0F605BB0}"/>
              </a:ext>
            </a:extLst>
          </p:cNvPr>
          <p:cNvGrpSpPr/>
          <p:nvPr/>
        </p:nvGrpSpPr>
        <p:grpSpPr>
          <a:xfrm rot="20658580">
            <a:off x="2763693" y="4792448"/>
            <a:ext cx="776882" cy="641663"/>
            <a:chOff x="6889712" y="3833413"/>
            <a:chExt cx="355230" cy="293401"/>
          </a:xfrm>
          <a:solidFill>
            <a:srgbClr val="266C9F"/>
          </a:solidFill>
        </p:grpSpPr>
        <p:sp>
          <p:nvSpPr>
            <p:cNvPr id="20"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2966;p70">
            <a:extLst>
              <a:ext uri="{FF2B5EF4-FFF2-40B4-BE49-F238E27FC236}">
                <a16:creationId xmlns:a16="http://schemas.microsoft.com/office/drawing/2014/main" id="{373BB6DF-C92F-41C8-8A30-1BDC047A79BF}"/>
              </a:ext>
            </a:extLst>
          </p:cNvPr>
          <p:cNvGrpSpPr/>
          <p:nvPr/>
        </p:nvGrpSpPr>
        <p:grpSpPr>
          <a:xfrm rot="1955742">
            <a:off x="8053769" y="1163271"/>
            <a:ext cx="736986" cy="659914"/>
            <a:chOff x="3716358" y="1544655"/>
            <a:chExt cx="361971" cy="314958"/>
          </a:xfrm>
          <a:solidFill>
            <a:srgbClr val="4EAE3A"/>
          </a:solidFill>
        </p:grpSpPr>
        <p:sp>
          <p:nvSpPr>
            <p:cNvPr id="33" name="Google Shape;12967;p70">
              <a:extLst>
                <a:ext uri="{FF2B5EF4-FFF2-40B4-BE49-F238E27FC236}">
                  <a16:creationId xmlns:a16="http://schemas.microsoft.com/office/drawing/2014/main" id="{96AA2A94-DA1F-4E21-A0B1-BD1B983A02C1}"/>
                </a:ext>
              </a:extLst>
            </p:cNvPr>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68;p70">
              <a:extLst>
                <a:ext uri="{FF2B5EF4-FFF2-40B4-BE49-F238E27FC236}">
                  <a16:creationId xmlns:a16="http://schemas.microsoft.com/office/drawing/2014/main" id="{477DA36B-4AF6-4685-AE72-B384BE5496F8}"/>
                </a:ext>
              </a:extLst>
            </p:cNvPr>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969;p70">
              <a:extLst>
                <a:ext uri="{FF2B5EF4-FFF2-40B4-BE49-F238E27FC236}">
                  <a16:creationId xmlns:a16="http://schemas.microsoft.com/office/drawing/2014/main" id="{6630461C-5454-4044-A7DE-CAE98A4E0B63}"/>
                </a:ext>
              </a:extLst>
            </p:cNvPr>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970;p70">
              <a:extLst>
                <a:ext uri="{FF2B5EF4-FFF2-40B4-BE49-F238E27FC236}">
                  <a16:creationId xmlns:a16="http://schemas.microsoft.com/office/drawing/2014/main" id="{76914D66-A2D2-4A80-BAEA-8EB1A2D9A8BE}"/>
                </a:ext>
              </a:extLst>
            </p:cNvPr>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971;p70">
              <a:extLst>
                <a:ext uri="{FF2B5EF4-FFF2-40B4-BE49-F238E27FC236}">
                  <a16:creationId xmlns:a16="http://schemas.microsoft.com/office/drawing/2014/main" id="{EB046BC6-C6E6-4E7B-85D3-A58FDE422754}"/>
                </a:ext>
              </a:extLst>
            </p:cNvPr>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2972;p70">
              <a:extLst>
                <a:ext uri="{FF2B5EF4-FFF2-40B4-BE49-F238E27FC236}">
                  <a16:creationId xmlns:a16="http://schemas.microsoft.com/office/drawing/2014/main" id="{A0DB92DE-6C4F-4261-86F1-23360657C8F0}"/>
                </a:ext>
              </a:extLst>
            </p:cNvPr>
            <p:cNvGrpSpPr/>
            <p:nvPr/>
          </p:nvGrpSpPr>
          <p:grpSpPr>
            <a:xfrm>
              <a:off x="3716358" y="1544655"/>
              <a:ext cx="361971" cy="314958"/>
              <a:chOff x="3716358" y="1544655"/>
              <a:chExt cx="361971" cy="314958"/>
            </a:xfrm>
            <a:grpFill/>
          </p:grpSpPr>
          <p:sp>
            <p:nvSpPr>
              <p:cNvPr id="39" name="Google Shape;12973;p70">
                <a:extLst>
                  <a:ext uri="{FF2B5EF4-FFF2-40B4-BE49-F238E27FC236}">
                    <a16:creationId xmlns:a16="http://schemas.microsoft.com/office/drawing/2014/main" id="{498E1758-CFAB-4C9B-9100-CB6ED09D6A67}"/>
                  </a:ext>
                </a:extLst>
              </p:cNvPr>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974;p70">
                <a:extLst>
                  <a:ext uri="{FF2B5EF4-FFF2-40B4-BE49-F238E27FC236}">
                    <a16:creationId xmlns:a16="http://schemas.microsoft.com/office/drawing/2014/main" id="{5682280F-2E07-4CD9-8F33-4067D143D0DB}"/>
                  </a:ext>
                </a:extLst>
              </p:cNvPr>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975;p70">
                <a:extLst>
                  <a:ext uri="{FF2B5EF4-FFF2-40B4-BE49-F238E27FC236}">
                    <a16:creationId xmlns:a16="http://schemas.microsoft.com/office/drawing/2014/main" id="{93695588-CA90-401E-AAB5-2C7A79B9F531}"/>
                  </a:ext>
                </a:extLst>
              </p:cNvPr>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976;p70">
                <a:extLst>
                  <a:ext uri="{FF2B5EF4-FFF2-40B4-BE49-F238E27FC236}">
                    <a16:creationId xmlns:a16="http://schemas.microsoft.com/office/drawing/2014/main" id="{B1057A54-0339-4BF7-BDF8-E31331A6E14B}"/>
                  </a:ext>
                </a:extLst>
              </p:cNvPr>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977;p70">
                <a:extLst>
                  <a:ext uri="{FF2B5EF4-FFF2-40B4-BE49-F238E27FC236}">
                    <a16:creationId xmlns:a16="http://schemas.microsoft.com/office/drawing/2014/main" id="{F61780C7-94E7-4F02-A79B-7E344018AADC}"/>
                  </a:ext>
                </a:extLst>
              </p:cNvPr>
              <p:cNvSpPr/>
              <p:nvPr/>
            </p:nvSpPr>
            <p:spPr>
              <a:xfrm>
                <a:off x="3716358" y="1544655"/>
                <a:ext cx="361971" cy="314958"/>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Digital literacy and business communication</a:t>
            </a:r>
          </a:p>
        </p:txBody>
      </p:sp>
    </p:spTree>
    <p:extLst>
      <p:ext uri="{BB962C8B-B14F-4D97-AF65-F5344CB8AC3E}">
        <p14:creationId xmlns:p14="http://schemas.microsoft.com/office/powerpoint/2010/main" val="340513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a:extLst>
              <a:ext uri="{FF2B5EF4-FFF2-40B4-BE49-F238E27FC236}">
                <a16:creationId xmlns:a16="http://schemas.microsoft.com/office/drawing/2014/main" id="{86A80A1C-FD55-D044-8ACC-AA31B9966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18" name="Imagen 1">
            <a:extLst>
              <a:ext uri="{FF2B5EF4-FFF2-40B4-BE49-F238E27FC236}">
                <a16:creationId xmlns:a16="http://schemas.microsoft.com/office/drawing/2014/main" id="{F00F6EDE-3644-1840-815B-1508B7A9C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2596" y="6290760"/>
            <a:ext cx="2580150" cy="567240"/>
          </a:xfrm>
          <a:prstGeom prst="rect">
            <a:avLst/>
          </a:prstGeom>
        </p:spPr>
      </p:pic>
      <p:sp>
        <p:nvSpPr>
          <p:cNvPr id="19" name="CuadroTexto 2">
            <a:extLst>
              <a:ext uri="{FF2B5EF4-FFF2-40B4-BE49-F238E27FC236}">
                <a16:creationId xmlns:a16="http://schemas.microsoft.com/office/drawing/2014/main" id="{D7CCCCBE-8974-874E-A8FF-474A9633A87B}"/>
              </a:ext>
            </a:extLst>
          </p:cNvPr>
          <p:cNvSpPr txBox="1"/>
          <p:nvPr/>
        </p:nvSpPr>
        <p:spPr>
          <a:xfrm>
            <a:off x="503224"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sp>
        <p:nvSpPr>
          <p:cNvPr id="22" name="TextBox 3">
            <a:extLst>
              <a:ext uri="{FF2B5EF4-FFF2-40B4-BE49-F238E27FC236}">
                <a16:creationId xmlns:a16="http://schemas.microsoft.com/office/drawing/2014/main" id="{24E19829-6FC0-0745-876E-8BE3C3C42F3B}"/>
              </a:ext>
            </a:extLst>
          </p:cNvPr>
          <p:cNvSpPr txBox="1"/>
          <p:nvPr/>
        </p:nvSpPr>
        <p:spPr>
          <a:xfrm>
            <a:off x="5517204" y="625534"/>
            <a:ext cx="6255695" cy="2062103"/>
          </a:xfrm>
          <a:prstGeom prst="rect">
            <a:avLst/>
          </a:prstGeom>
          <a:noFill/>
        </p:spPr>
        <p:txBody>
          <a:bodyPr wrap="square" lIns="91440" tIns="45720" rIns="91440" bIns="45720" rtlCol="0" anchor="t">
            <a:spAutoFit/>
          </a:bodyPr>
          <a:lstStyle/>
          <a:p>
            <a:r>
              <a:rPr lang="en-US" altLang="ko-KR" sz="3200" b="1" dirty="0">
                <a:solidFill>
                  <a:srgbClr val="FFC000"/>
                </a:solidFill>
                <a:latin typeface="+mj-lt"/>
                <a:ea typeface="맑은 고딕"/>
                <a:cs typeface="Arial"/>
              </a:rPr>
              <a:t>Unit 2: Data protection, sustainability and knowledge transfer </a:t>
            </a:r>
          </a:p>
          <a:p>
            <a:endParaRPr lang="en-US" sz="2800" dirty="0">
              <a:solidFill>
                <a:srgbClr val="000000"/>
              </a:solidFill>
              <a:latin typeface="Calibri"/>
              <a:ea typeface="맑은 고딕"/>
              <a:cs typeface="Calibri"/>
            </a:endParaRPr>
          </a:p>
          <a:p>
            <a:endParaRPr lang="en-US" altLang="ko-KR" sz="3600" b="1" dirty="0">
              <a:solidFill>
                <a:srgbClr val="FFC000"/>
              </a:solidFill>
              <a:latin typeface="+mj-lt"/>
              <a:ea typeface="맑은 고딕"/>
              <a:cs typeface="Arial"/>
            </a:endParaRPr>
          </a:p>
        </p:txBody>
      </p:sp>
      <p:sp>
        <p:nvSpPr>
          <p:cNvPr id="23" name="CuadroTexto 12">
            <a:extLst>
              <a:ext uri="{FF2B5EF4-FFF2-40B4-BE49-F238E27FC236}">
                <a16:creationId xmlns:a16="http://schemas.microsoft.com/office/drawing/2014/main" id="{6A93BF76-1F1E-0B47-B4A5-FC98A0077255}"/>
              </a:ext>
            </a:extLst>
          </p:cNvPr>
          <p:cNvSpPr txBox="1"/>
          <p:nvPr/>
        </p:nvSpPr>
        <p:spPr>
          <a:xfrm>
            <a:off x="5467036" y="2092872"/>
            <a:ext cx="6505710" cy="2523768"/>
          </a:xfrm>
          <a:prstGeom prst="rect">
            <a:avLst/>
          </a:prstGeom>
          <a:noFill/>
        </p:spPr>
        <p:txBody>
          <a:bodyPr wrap="square" lIns="91440" tIns="45720" rIns="91440" bIns="45720" anchor="t">
            <a:spAutoFit/>
          </a:bodyPr>
          <a:lstStyle/>
          <a:p>
            <a:pPr>
              <a:defRPr/>
            </a:pPr>
            <a:r>
              <a:rPr lang="en-US" sz="2000" b="1" dirty="0">
                <a:solidFill>
                  <a:schemeClr val="accent1">
                    <a:lumMod val="75000"/>
                  </a:schemeClr>
                </a:solidFill>
                <a:ea typeface="+mn-lt"/>
                <a:cs typeface="+mn-lt"/>
              </a:rPr>
              <a:t>2.1. Ensuring compliance with the GDPR</a:t>
            </a:r>
          </a:p>
          <a:p>
            <a:pPr>
              <a:defRPr/>
            </a:pPr>
            <a:endParaRPr lang="en-US" sz="2000" b="1" dirty="0">
              <a:solidFill>
                <a:schemeClr val="accent1">
                  <a:lumMod val="75000"/>
                </a:schemeClr>
              </a:solidFill>
              <a:ea typeface="+mn-lt"/>
              <a:cs typeface="+mn-lt"/>
            </a:endParaRPr>
          </a:p>
          <a:p>
            <a:pPr>
              <a:defRPr/>
            </a:pPr>
            <a:r>
              <a:rPr lang="en-US" sz="2000" b="1" dirty="0">
                <a:solidFill>
                  <a:schemeClr val="accent1">
                    <a:lumMod val="75000"/>
                  </a:schemeClr>
                </a:solidFill>
                <a:ea typeface="+mn-lt"/>
                <a:cs typeface="+mn-lt"/>
              </a:rPr>
              <a:t>2.2. Taking into account the fair treatment of individuals</a:t>
            </a:r>
          </a:p>
          <a:p>
            <a:pPr>
              <a:defRPr/>
            </a:pPr>
            <a:endParaRPr lang="en-GB" sz="2000" b="1" dirty="0">
              <a:solidFill>
                <a:schemeClr val="accent1">
                  <a:lumMod val="75000"/>
                </a:schemeClr>
              </a:solidFill>
            </a:endParaRPr>
          </a:p>
          <a:p>
            <a:pPr>
              <a:defRPr/>
            </a:pPr>
            <a:endParaRPr lang="en-US" sz="2000" b="1" dirty="0">
              <a:solidFill>
                <a:schemeClr val="accent1">
                  <a:lumMod val="75000"/>
                </a:schemeClr>
              </a:solidFill>
            </a:endParaRPr>
          </a:p>
          <a:p>
            <a:pPr>
              <a:defRPr/>
            </a:pPr>
            <a:endParaRPr lang="en-US" sz="2000" b="1" dirty="0">
              <a:solidFill>
                <a:schemeClr val="accent1">
                  <a:lumMod val="75000"/>
                </a:schemeClr>
              </a:solidFill>
              <a:ea typeface="Calibri" panose="020F0502020204030204" pitchFamily="34" charset="0"/>
              <a:cs typeface="Calibri" panose="020F0502020204030204" pitchFamily="34" charset="0"/>
            </a:endParaRPr>
          </a:p>
          <a:p>
            <a:pPr>
              <a:defRPr/>
            </a:pPr>
            <a:endParaRPr lang="en-US" sz="2000" b="1" dirty="0">
              <a:solidFill>
                <a:schemeClr val="accent1">
                  <a:lumMod val="75000"/>
                </a:schemeClr>
              </a:solidFill>
              <a:effectLst/>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24" name="Grupo 13">
            <a:extLst>
              <a:ext uri="{FF2B5EF4-FFF2-40B4-BE49-F238E27FC236}">
                <a16:creationId xmlns:a16="http://schemas.microsoft.com/office/drawing/2014/main" id="{3B86B3F4-0C62-914F-903D-B338EFF9C6F3}"/>
              </a:ext>
            </a:extLst>
          </p:cNvPr>
          <p:cNvGrpSpPr/>
          <p:nvPr/>
        </p:nvGrpSpPr>
        <p:grpSpPr>
          <a:xfrm>
            <a:off x="5164303" y="141870"/>
            <a:ext cx="1361572" cy="349188"/>
            <a:chOff x="10604071" y="448487"/>
            <a:chExt cx="1361572" cy="349188"/>
          </a:xfrm>
        </p:grpSpPr>
        <p:sp>
          <p:nvSpPr>
            <p:cNvPr id="25" name="Oval 5">
              <a:extLst>
                <a:ext uri="{FF2B5EF4-FFF2-40B4-BE49-F238E27FC236}">
                  <a16:creationId xmlns:a16="http://schemas.microsoft.com/office/drawing/2014/main" id="{3315B702-FD70-414A-86A0-6038B2C62658}"/>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57">
              <a:extLst>
                <a:ext uri="{FF2B5EF4-FFF2-40B4-BE49-F238E27FC236}">
                  <a16:creationId xmlns:a16="http://schemas.microsoft.com/office/drawing/2014/main" id="{0CD90E56-183F-3843-8385-4D8D7506556B}"/>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64">
              <a:extLst>
                <a:ext uri="{FF2B5EF4-FFF2-40B4-BE49-F238E27FC236}">
                  <a16:creationId xmlns:a16="http://schemas.microsoft.com/office/drawing/2014/main" id="{E5DF758D-0F61-E845-9E13-7247F42FAE24}"/>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Imagen 15">
            <a:extLst>
              <a:ext uri="{FF2B5EF4-FFF2-40B4-BE49-F238E27FC236}">
                <a16:creationId xmlns:a16="http://schemas.microsoft.com/office/drawing/2014/main" id="{C754B620-EE4A-4492-BD64-D827D22962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994" y="1975158"/>
            <a:ext cx="3959131" cy="2641482"/>
          </a:xfrm>
          <a:prstGeom prst="rect">
            <a:avLst/>
          </a:prstGeom>
        </p:spPr>
      </p:pic>
    </p:spTree>
    <p:extLst>
      <p:ext uri="{BB962C8B-B14F-4D97-AF65-F5344CB8AC3E}">
        <p14:creationId xmlns:p14="http://schemas.microsoft.com/office/powerpoint/2010/main" val="1928510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7">
            <a:extLst>
              <a:ext uri="{FF2B5EF4-FFF2-40B4-BE49-F238E27FC236}">
                <a16:creationId xmlns:a16="http://schemas.microsoft.com/office/drawing/2014/main" id="{D5EEC791-0051-488A-A1A0-B6EDC51D5C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280" y="1591901"/>
            <a:ext cx="3834641" cy="2538452"/>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4678328" y="1639293"/>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782397" y="1561124"/>
            <a:ext cx="5862959" cy="461665"/>
          </a:xfrm>
          <a:prstGeom prst="rect">
            <a:avLst/>
          </a:prstGeom>
          <a:noFill/>
        </p:spPr>
        <p:txBody>
          <a:bodyPr wrap="square" rtlCol="0" anchor="ctr">
            <a:spAutoFit/>
          </a:bodyPr>
          <a:lstStyle/>
          <a:p>
            <a:r>
              <a:rPr lang="en-US" sz="2400" b="1" dirty="0"/>
              <a:t>G</a:t>
            </a:r>
            <a:r>
              <a:rPr lang="en-US" sz="2400" dirty="0"/>
              <a:t>eneral</a:t>
            </a:r>
            <a:r>
              <a:rPr lang="en-US" sz="2400" b="1" dirty="0"/>
              <a:t> D</a:t>
            </a:r>
            <a:r>
              <a:rPr lang="en-US" sz="2400" dirty="0"/>
              <a:t>ata</a:t>
            </a:r>
            <a:r>
              <a:rPr lang="en-US" sz="2400" b="1" dirty="0"/>
              <a:t> P</a:t>
            </a:r>
            <a:r>
              <a:rPr lang="en-US" sz="2400" dirty="0"/>
              <a:t>rotection</a:t>
            </a:r>
            <a:r>
              <a:rPr lang="en-US" sz="2400" b="1" dirty="0"/>
              <a:t> R</a:t>
            </a:r>
            <a:r>
              <a:rPr lang="en-US" sz="2400" dirty="0"/>
              <a:t>egulation</a:t>
            </a:r>
            <a:r>
              <a:rPr lang="el-GR" sz="2400" dirty="0"/>
              <a:t> (</a:t>
            </a:r>
            <a:r>
              <a:rPr lang="en-US" sz="2400" b="1" dirty="0"/>
              <a:t>GDPR</a:t>
            </a:r>
            <a:r>
              <a:rPr lang="en-US" sz="2400" dirty="0"/>
              <a:t>)</a:t>
            </a:r>
          </a:p>
        </p:txBody>
      </p:sp>
      <p:sp>
        <p:nvSpPr>
          <p:cNvPr id="27" name="TextBox 2">
            <a:extLst>
              <a:ext uri="{FF2B5EF4-FFF2-40B4-BE49-F238E27FC236}">
                <a16:creationId xmlns:a16="http://schemas.microsoft.com/office/drawing/2014/main" id="{A9DC58F7-259F-4D1B-B01F-00E5E6930B17}"/>
              </a:ext>
            </a:extLst>
          </p:cNvPr>
          <p:cNvSpPr txBox="1"/>
          <p:nvPr/>
        </p:nvSpPr>
        <p:spPr>
          <a:xfrm>
            <a:off x="4563557" y="1992011"/>
            <a:ext cx="6078198" cy="2954655"/>
          </a:xfrm>
          <a:prstGeom prst="rect">
            <a:avLst/>
          </a:prstGeom>
          <a:noFill/>
        </p:spPr>
        <p:txBody>
          <a:bodyPr wrap="square" rtlCol="0">
            <a:spAutoFit/>
          </a:bodyPr>
          <a:lstStyle/>
          <a:p>
            <a:pPr marL="285750" indent="-285750" algn="just">
              <a:buFont typeface="Arial" panose="020B0604020202020204" pitchFamily="34" charset="0"/>
              <a:buChar char="•"/>
            </a:pPr>
            <a:r>
              <a:rPr lang="en-US" altLang="ko-KR" dirty="0"/>
              <a:t>The GDPR sets out detailed requirements for companies and organizations on </a:t>
            </a:r>
          </a:p>
          <a:p>
            <a:pPr marL="742950" lvl="1" indent="-285750" algn="just">
              <a:buFont typeface="Wingdings" panose="05000000000000000000" pitchFamily="2" charset="2"/>
              <a:buChar char="v"/>
            </a:pPr>
            <a:r>
              <a:rPr lang="en-US" altLang="ko-KR" dirty="0"/>
              <a:t>collecting, </a:t>
            </a:r>
          </a:p>
          <a:p>
            <a:pPr marL="742950" lvl="1" indent="-285750" algn="just">
              <a:buFont typeface="Wingdings" panose="05000000000000000000" pitchFamily="2" charset="2"/>
              <a:buChar char="v"/>
            </a:pPr>
            <a:r>
              <a:rPr lang="en-US" altLang="ko-KR" dirty="0"/>
              <a:t>storing, and</a:t>
            </a:r>
          </a:p>
          <a:p>
            <a:pPr marL="742950" lvl="1" indent="-285750" algn="just">
              <a:buFont typeface="Wingdings" panose="05000000000000000000" pitchFamily="2" charset="2"/>
              <a:buChar char="v"/>
            </a:pPr>
            <a:r>
              <a:rPr lang="en-US" altLang="ko-KR" dirty="0"/>
              <a:t>managing </a:t>
            </a:r>
            <a:r>
              <a:rPr lang="en-US" altLang="ko-KR" b="1" dirty="0"/>
              <a:t>personal data</a:t>
            </a:r>
            <a:r>
              <a:rPr lang="en-US" altLang="ko-KR" dirty="0"/>
              <a:t>.</a:t>
            </a:r>
          </a:p>
          <a:p>
            <a:pPr marL="285750" indent="-285750" algn="just">
              <a:buFont typeface="Arial" panose="020B0604020202020204" pitchFamily="34" charset="0"/>
              <a:buChar char="•"/>
            </a:pPr>
            <a:r>
              <a:rPr lang="en-US" altLang="ko-KR" dirty="0"/>
              <a:t>It applies both to European organizations that process personal data of individuals in the EU, and to organizations outside the EU that target people living in the EU.</a:t>
            </a:r>
          </a:p>
          <a:p>
            <a:endParaRPr lang="en-US" altLang="ko-KR" sz="1050" dirty="0"/>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7234541" y="4880893"/>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Ensuring compliance with the GDPR</a:t>
            </a:r>
          </a:p>
        </p:txBody>
      </p:sp>
    </p:spTree>
    <p:extLst>
      <p:ext uri="{BB962C8B-B14F-4D97-AF65-F5344CB8AC3E}">
        <p14:creationId xmlns:p14="http://schemas.microsoft.com/office/powerpoint/2010/main" val="889005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2039902" y="1490231"/>
            <a:ext cx="96761"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2143972" y="1412062"/>
            <a:ext cx="7174553" cy="461665"/>
          </a:xfrm>
          <a:prstGeom prst="rect">
            <a:avLst/>
          </a:prstGeom>
          <a:noFill/>
        </p:spPr>
        <p:txBody>
          <a:bodyPr wrap="square" rtlCol="0" anchor="ctr">
            <a:spAutoFit/>
          </a:bodyPr>
          <a:lstStyle/>
          <a:p>
            <a:r>
              <a:rPr lang="en-US" sz="2400" b="1" dirty="0"/>
              <a:t>Personal Data</a:t>
            </a:r>
            <a:endParaRPr lang="en-US" sz="2400" dirty="0"/>
          </a:p>
        </p:txBody>
      </p:sp>
      <p:sp>
        <p:nvSpPr>
          <p:cNvPr id="27" name="TextBox 2">
            <a:extLst>
              <a:ext uri="{FF2B5EF4-FFF2-40B4-BE49-F238E27FC236}">
                <a16:creationId xmlns:a16="http://schemas.microsoft.com/office/drawing/2014/main" id="{A9DC58F7-259F-4D1B-B01F-00E5E6930B17}"/>
              </a:ext>
            </a:extLst>
          </p:cNvPr>
          <p:cNvSpPr txBox="1"/>
          <p:nvPr/>
        </p:nvSpPr>
        <p:spPr>
          <a:xfrm>
            <a:off x="1925131" y="1842949"/>
            <a:ext cx="7437943"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any information about an identified or identifiable person, also known as the </a:t>
            </a:r>
            <a:r>
              <a:rPr lang="en-US" b="1" dirty="0"/>
              <a:t>data subject </a:t>
            </a:r>
          </a:p>
          <a:p>
            <a:pPr marL="285750" indent="-285750" algn="just">
              <a:buFont typeface="Arial" panose="020B0604020202020204" pitchFamily="34" charset="0"/>
              <a:buChar char="•"/>
            </a:pPr>
            <a:endParaRPr lang="en-US" altLang="ko-KR" dirty="0"/>
          </a:p>
          <a:p>
            <a:pPr marL="285750" indent="-285750" algn="just">
              <a:buFont typeface="Wingdings" panose="05000000000000000000" pitchFamily="2" charset="2"/>
              <a:buChar char="q"/>
            </a:pPr>
            <a:r>
              <a:rPr lang="en-US" altLang="ko-KR" dirty="0"/>
              <a:t>Name (</a:t>
            </a:r>
            <a:r>
              <a:rPr lang="en-US" altLang="ko-KR" dirty="0" err="1"/>
              <a:t>e.g</a:t>
            </a:r>
            <a:r>
              <a:rPr lang="en-US" altLang="ko-KR" dirty="0"/>
              <a:t> George Papadopoulos)</a:t>
            </a:r>
          </a:p>
          <a:p>
            <a:pPr marL="285750" indent="-285750" algn="just">
              <a:buFont typeface="Wingdings" panose="05000000000000000000" pitchFamily="2" charset="2"/>
              <a:buChar char="q"/>
            </a:pPr>
            <a:r>
              <a:rPr lang="en-US" altLang="ko-KR" dirty="0"/>
              <a:t>Address (e.g. Spring, 23, Post Code 26335)</a:t>
            </a:r>
          </a:p>
          <a:p>
            <a:pPr marL="285750" indent="-285750" algn="just">
              <a:buFont typeface="Wingdings" panose="05000000000000000000" pitchFamily="2" charset="2"/>
              <a:buChar char="q"/>
            </a:pPr>
            <a:r>
              <a:rPr lang="en-US" altLang="ko-KR" dirty="0"/>
              <a:t>ID card/passport number (e.g. 36000020)</a:t>
            </a:r>
          </a:p>
          <a:p>
            <a:pPr marL="285750" indent="-285750" algn="just">
              <a:buFont typeface="Wingdings" panose="05000000000000000000" pitchFamily="2" charset="2"/>
              <a:buChar char="q"/>
            </a:pPr>
            <a:r>
              <a:rPr lang="en-US" altLang="ko-KR" dirty="0"/>
              <a:t>Income (e.g. $5000)</a:t>
            </a:r>
          </a:p>
          <a:p>
            <a:pPr marL="285750" indent="-285750" algn="just">
              <a:buFont typeface="Wingdings" panose="05000000000000000000" pitchFamily="2" charset="2"/>
              <a:buChar char="q"/>
            </a:pPr>
            <a:r>
              <a:rPr lang="en-US" altLang="ko-KR" dirty="0"/>
              <a:t>cultural profile (e.g. </a:t>
            </a:r>
            <a:r>
              <a:rPr lang="en-US" altLang="ko-KR" dirty="0" err="1"/>
              <a:t>roma</a:t>
            </a:r>
            <a:r>
              <a:rPr lang="en-US" altLang="ko-KR" dirty="0"/>
              <a:t>)</a:t>
            </a:r>
          </a:p>
          <a:p>
            <a:pPr marL="285750" indent="-285750" algn="just">
              <a:buFont typeface="Wingdings" panose="05000000000000000000" pitchFamily="2" charset="2"/>
              <a:buChar char="q"/>
            </a:pPr>
            <a:r>
              <a:rPr lang="en-US" altLang="ko-KR" dirty="0"/>
              <a:t>Internet Protocol (IP) address (192.168.20.10)</a:t>
            </a:r>
          </a:p>
          <a:p>
            <a:pPr marL="285750" indent="-285750" algn="just">
              <a:buFont typeface="Wingdings" panose="05000000000000000000" pitchFamily="2" charset="2"/>
              <a:buChar char="q"/>
            </a:pPr>
            <a:r>
              <a:rPr lang="en-US" altLang="ko-KR" dirty="0"/>
              <a:t>data held by a hospital or doctor (which uniquely identifies a person for health purposes) (e.g. blood pressure) .</a:t>
            </a:r>
          </a:p>
          <a:p>
            <a:endParaRPr lang="en-US" altLang="ko-KR" dirty="0"/>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endParaRPr lang="en-US" altLang="ko-KR"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4707336" y="5400185"/>
            <a:ext cx="900930"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Ensuring compliance with the GDPR</a:t>
            </a:r>
          </a:p>
        </p:txBody>
      </p:sp>
    </p:spTree>
    <p:extLst>
      <p:ext uri="{BB962C8B-B14F-4D97-AF65-F5344CB8AC3E}">
        <p14:creationId xmlns:p14="http://schemas.microsoft.com/office/powerpoint/2010/main" val="229720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4605487" y="1758618"/>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709556" y="1680449"/>
            <a:ext cx="6158469" cy="461665"/>
          </a:xfrm>
          <a:prstGeom prst="rect">
            <a:avLst/>
          </a:prstGeom>
          <a:noFill/>
        </p:spPr>
        <p:txBody>
          <a:bodyPr wrap="square" rtlCol="0" anchor="ctr">
            <a:spAutoFit/>
          </a:bodyPr>
          <a:lstStyle/>
          <a:p>
            <a:r>
              <a:rPr lang="en-US" sz="2400" b="1" dirty="0"/>
              <a:t>Special (sensitive) categories of personal data</a:t>
            </a:r>
          </a:p>
        </p:txBody>
      </p:sp>
      <p:sp>
        <p:nvSpPr>
          <p:cNvPr id="27" name="TextBox 2">
            <a:extLst>
              <a:ext uri="{FF2B5EF4-FFF2-40B4-BE49-F238E27FC236}">
                <a16:creationId xmlns:a16="http://schemas.microsoft.com/office/drawing/2014/main" id="{A9DC58F7-259F-4D1B-B01F-00E5E6930B17}"/>
              </a:ext>
            </a:extLst>
          </p:cNvPr>
          <p:cNvSpPr txBox="1"/>
          <p:nvPr/>
        </p:nvSpPr>
        <p:spPr>
          <a:xfrm>
            <a:off x="4490716" y="2111336"/>
            <a:ext cx="6078198" cy="3347070"/>
          </a:xfrm>
          <a:prstGeom prst="rect">
            <a:avLst/>
          </a:prstGeom>
          <a:noFill/>
        </p:spPr>
        <p:txBody>
          <a:bodyPr wrap="square" rtlCol="0">
            <a:spAutoFit/>
          </a:bodyPr>
          <a:lstStyle/>
          <a:p>
            <a:pPr marL="285750" indent="-285750" algn="just">
              <a:buFont typeface="Arial" panose="020B0604020202020204" pitchFamily="34" charset="0"/>
              <a:buChar char="•"/>
            </a:pPr>
            <a:r>
              <a:rPr lang="en-US" altLang="ko-KR" dirty="0"/>
              <a:t>Information on:</a:t>
            </a:r>
          </a:p>
          <a:p>
            <a:pPr marL="285750" indent="-285750" algn="just">
              <a:buFont typeface="Wingdings" panose="05000000000000000000" pitchFamily="2" charset="2"/>
              <a:buChar char="q"/>
            </a:pPr>
            <a:r>
              <a:rPr lang="en-US" altLang="ko-KR" dirty="0"/>
              <a:t>an individual’s health, </a:t>
            </a:r>
          </a:p>
          <a:p>
            <a:pPr marL="285750" indent="-285750" algn="just">
              <a:buFont typeface="Wingdings" panose="05000000000000000000" pitchFamily="2" charset="2"/>
              <a:buChar char="q"/>
            </a:pPr>
            <a:r>
              <a:rPr lang="en-US" altLang="ko-KR" dirty="0"/>
              <a:t>race, </a:t>
            </a:r>
          </a:p>
          <a:p>
            <a:pPr marL="285750" indent="-285750" algn="just">
              <a:buFont typeface="Wingdings" panose="05000000000000000000" pitchFamily="2" charset="2"/>
              <a:buChar char="q"/>
            </a:pPr>
            <a:r>
              <a:rPr lang="en-US" altLang="ko-KR" dirty="0"/>
              <a:t>sexual orientation, </a:t>
            </a:r>
          </a:p>
          <a:p>
            <a:pPr marL="285750" indent="-285750" algn="just">
              <a:buFont typeface="Wingdings" panose="05000000000000000000" pitchFamily="2" charset="2"/>
              <a:buChar char="q"/>
            </a:pPr>
            <a:r>
              <a:rPr lang="en-US" altLang="ko-KR" dirty="0"/>
              <a:t>religion, </a:t>
            </a:r>
          </a:p>
          <a:p>
            <a:pPr marL="285750" indent="-285750" algn="just">
              <a:buFont typeface="Wingdings" panose="05000000000000000000" pitchFamily="2" charset="2"/>
              <a:buChar char="q"/>
            </a:pPr>
            <a:r>
              <a:rPr lang="en-US" altLang="ko-KR" dirty="0"/>
              <a:t>political beliefs </a:t>
            </a:r>
          </a:p>
          <a:p>
            <a:pPr marL="285750" indent="-285750" algn="just">
              <a:buFont typeface="Wingdings" panose="05000000000000000000" pitchFamily="2" charset="2"/>
              <a:buChar char="q"/>
            </a:pPr>
            <a:endParaRPr lang="en-US" altLang="ko-KR" dirty="0"/>
          </a:p>
          <a:p>
            <a:pPr marL="285750" indent="-285750" algn="just">
              <a:buFont typeface="Arial" panose="020B0604020202020204" pitchFamily="34" charset="0"/>
              <a:buChar char="•"/>
            </a:pPr>
            <a:r>
              <a:rPr lang="en-US" altLang="ko-KR" dirty="0"/>
              <a:t>This data can be processed under specific conditions and additional safeguards, such as encryption that may need to be implemented</a:t>
            </a:r>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7272920" y="5520383"/>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Ensuring compliance with the GDPR</a:t>
            </a: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524" y="1911281"/>
            <a:ext cx="1730255" cy="2215643"/>
          </a:xfrm>
          <a:prstGeom prst="rect">
            <a:avLst/>
          </a:prstGeom>
        </p:spPr>
      </p:pic>
    </p:spTree>
    <p:extLst>
      <p:ext uri="{BB962C8B-B14F-4D97-AF65-F5344CB8AC3E}">
        <p14:creationId xmlns:p14="http://schemas.microsoft.com/office/powerpoint/2010/main" val="301099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186103" cy="790507"/>
            <a:chOff x="4834470" y="1482096"/>
            <a:chExt cx="6186103" cy="790507"/>
          </a:xfrm>
        </p:grpSpPr>
        <p:sp>
          <p:nvSpPr>
            <p:cNvPr id="9" name="TextBox 8"/>
            <p:cNvSpPr txBox="1"/>
            <p:nvPr/>
          </p:nvSpPr>
          <p:spPr>
            <a:xfrm>
              <a:off x="5895648" y="1482096"/>
              <a:ext cx="5124925" cy="646331"/>
            </a:xfrm>
            <a:prstGeom prst="rect">
              <a:avLst/>
            </a:prstGeom>
            <a:noFill/>
          </p:spPr>
          <p:txBody>
            <a:bodyPr wrap="square" lIns="108000" rIns="108000" rtlCol="0">
              <a:spAutoFit/>
            </a:bodyPr>
            <a:lstStyle/>
            <a:p>
              <a:r>
                <a:rPr lang="en-US" altLang="ko-KR" b="1" dirty="0">
                  <a:cs typeface="Arial" pitchFamily="34" charset="0"/>
                </a:rPr>
                <a:t>Explore effective methods of managing information and preserving  digital content</a:t>
              </a:r>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p:cNvGrpSpPr/>
          <p:nvPr/>
        </p:nvGrpSpPr>
        <p:grpSpPr>
          <a:xfrm>
            <a:off x="6032435" y="3703053"/>
            <a:ext cx="6186103" cy="790507"/>
            <a:chOff x="4834470" y="1482096"/>
            <a:chExt cx="6186103" cy="790507"/>
          </a:xfrm>
        </p:grpSpPr>
        <p:sp>
          <p:nvSpPr>
            <p:cNvPr id="61" name="TextBox 60"/>
            <p:cNvSpPr txBox="1"/>
            <p:nvPr/>
          </p:nvSpPr>
          <p:spPr>
            <a:xfrm>
              <a:off x="5895648" y="1482096"/>
              <a:ext cx="5124925" cy="646331"/>
            </a:xfrm>
            <a:prstGeom prst="rect">
              <a:avLst/>
            </a:prstGeom>
            <a:noFill/>
          </p:spPr>
          <p:txBody>
            <a:bodyPr wrap="square" lIns="108000" rIns="108000" rtlCol="0">
              <a:spAutoFit/>
            </a:bodyPr>
            <a:lstStyle/>
            <a:p>
              <a:r>
                <a:rPr lang="en-US" altLang="ko-KR" b="1" dirty="0">
                  <a:cs typeface="Arial" pitchFamily="34" charset="0"/>
                </a:rPr>
                <a:t>Understand privacy policies and data protection regulation</a:t>
              </a:r>
              <a:endParaRPr lang="ko-KR" altLang="en-US" b="1" dirty="0">
                <a:cs typeface="Arial" pitchFamily="34" charset="0"/>
              </a:endParaRPr>
            </a:p>
          </p:txBody>
        </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p:cNvGrpSpPr/>
          <p:nvPr/>
        </p:nvGrpSpPr>
        <p:grpSpPr>
          <a:xfrm>
            <a:off x="6032435" y="4856006"/>
            <a:ext cx="6186103" cy="923330"/>
            <a:chOff x="4834470" y="1482096"/>
            <a:chExt cx="6186103" cy="923330"/>
          </a:xfrm>
        </p:grpSpPr>
        <p:sp>
          <p:nvSpPr>
            <p:cNvPr id="68" name="TextBox 67"/>
            <p:cNvSpPr txBox="1"/>
            <p:nvPr/>
          </p:nvSpPr>
          <p:spPr>
            <a:xfrm>
              <a:off x="5895648" y="1482096"/>
              <a:ext cx="5124925" cy="923330"/>
            </a:xfrm>
            <a:prstGeom prst="rect">
              <a:avLst/>
            </a:prstGeom>
            <a:noFill/>
          </p:spPr>
          <p:txBody>
            <a:bodyPr wrap="square" lIns="108000" rIns="108000" rtlCol="0">
              <a:spAutoFit/>
            </a:bodyPr>
            <a:lstStyle/>
            <a:p>
              <a:r>
                <a:rPr lang="en-US" altLang="ko-KR" b="1" dirty="0">
                  <a:cs typeface="Arial" pitchFamily="34" charset="0"/>
                </a:rPr>
                <a:t>Identify principles, rights and obligations in reference with ICH approach to privacy issues and processing personal data</a:t>
              </a:r>
              <a:endParaRPr lang="ko-KR" altLang="en-US" b="1" dirty="0">
                <a:cs typeface="Arial" pitchFamily="34" charset="0"/>
              </a:endParaRPr>
            </a:p>
          </p:txBody>
        </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dirty="0">
                <a:solidFill>
                  <a:srgbClr val="266C9F"/>
                </a:solidFill>
              </a:rPr>
              <a:t>OBJECTIVES AND GOALS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Rectángulo 6"/>
          <p:cNvSpPr/>
          <p:nvPr/>
        </p:nvSpPr>
        <p:spPr>
          <a:xfrm>
            <a:off x="6178758" y="1967591"/>
            <a:ext cx="4491294" cy="369332"/>
          </a:xfrm>
          <a:prstGeom prst="rect">
            <a:avLst/>
          </a:prstGeom>
        </p:spPr>
        <p:txBody>
          <a:bodyPr wrap="none">
            <a:spAutoFit/>
          </a:bodyPr>
          <a:lstStyle/>
          <a:p>
            <a:pPr algn="just"/>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At the end of this module you will be able to:</a:t>
            </a:r>
          </a:p>
        </p:txBody>
      </p:sp>
      <p:pic>
        <p:nvPicPr>
          <p:cNvPr id="32" name="Imagen 1">
            <a:extLst>
              <a:ext uri="{FF2B5EF4-FFF2-40B4-BE49-F238E27FC236}">
                <a16:creationId xmlns:a16="http://schemas.microsoft.com/office/drawing/2014/main" id="{4285D921-77BC-4B3F-9707-B6204D86D37A}"/>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162675" y="1992534"/>
            <a:ext cx="4507702" cy="30051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628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2542914" y="1334491"/>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2646983" y="1256322"/>
            <a:ext cx="5862959" cy="461665"/>
          </a:xfrm>
          <a:prstGeom prst="rect">
            <a:avLst/>
          </a:prstGeom>
          <a:noFill/>
        </p:spPr>
        <p:txBody>
          <a:bodyPr wrap="square" rtlCol="0" anchor="ctr">
            <a:spAutoFit/>
          </a:bodyPr>
          <a:lstStyle/>
          <a:p>
            <a:r>
              <a:rPr lang="en-US" sz="2400" b="1" dirty="0"/>
              <a:t>Who processes and monitors personal data</a:t>
            </a:r>
          </a:p>
        </p:txBody>
      </p:sp>
      <p:sp>
        <p:nvSpPr>
          <p:cNvPr id="29"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Ensuring compliance with the GDPR</a:t>
            </a:r>
          </a:p>
        </p:txBody>
      </p:sp>
      <p:graphicFrame>
        <p:nvGraphicFramePr>
          <p:cNvPr id="8" name="Διάγραμμα 7"/>
          <p:cNvGraphicFramePr/>
          <p:nvPr>
            <p:extLst>
              <p:ext uri="{D42A27DB-BD31-4B8C-83A1-F6EECF244321}">
                <p14:modId xmlns:p14="http://schemas.microsoft.com/office/powerpoint/2010/main" val="3573587660"/>
              </p:ext>
            </p:extLst>
          </p:nvPr>
        </p:nvGraphicFramePr>
        <p:xfrm>
          <a:off x="606424" y="1717987"/>
          <a:ext cx="90900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140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1895181" y="143373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1999250" y="1355563"/>
            <a:ext cx="5862959" cy="461665"/>
          </a:xfrm>
          <a:prstGeom prst="rect">
            <a:avLst/>
          </a:prstGeom>
          <a:noFill/>
        </p:spPr>
        <p:txBody>
          <a:bodyPr wrap="square" rtlCol="0" anchor="ctr">
            <a:spAutoFit/>
          </a:bodyPr>
          <a:lstStyle/>
          <a:p>
            <a:r>
              <a:rPr lang="en-US" sz="2400" b="1" dirty="0"/>
              <a:t>When is data processing allowed?</a:t>
            </a:r>
          </a:p>
        </p:txBody>
      </p:sp>
      <p:sp>
        <p:nvSpPr>
          <p:cNvPr id="27" name="TextBox 2">
            <a:extLst>
              <a:ext uri="{FF2B5EF4-FFF2-40B4-BE49-F238E27FC236}">
                <a16:creationId xmlns:a16="http://schemas.microsoft.com/office/drawing/2014/main" id="{A9DC58F7-259F-4D1B-B01F-00E5E6930B17}"/>
              </a:ext>
            </a:extLst>
          </p:cNvPr>
          <p:cNvSpPr txBox="1"/>
          <p:nvPr/>
        </p:nvSpPr>
        <p:spPr>
          <a:xfrm>
            <a:off x="1780409" y="1786450"/>
            <a:ext cx="8095169" cy="3970318"/>
          </a:xfrm>
          <a:prstGeom prst="rect">
            <a:avLst/>
          </a:prstGeom>
          <a:noFill/>
        </p:spPr>
        <p:txBody>
          <a:bodyPr wrap="square" rtlCol="0">
            <a:spAutoFit/>
          </a:bodyPr>
          <a:lstStyle/>
          <a:p>
            <a:pPr marL="285750" indent="-285750" algn="just">
              <a:buFont typeface="Arial" panose="020B0604020202020204" pitchFamily="34" charset="0"/>
              <a:buChar char="•"/>
            </a:pPr>
            <a:r>
              <a:rPr lang="en-US" altLang="ko-KR" dirty="0"/>
              <a:t>According  to  the  GDPR, a company can only process personal data under certain  conditions. Company must ensure one of the following, it: </a:t>
            </a:r>
          </a:p>
          <a:p>
            <a:pPr marL="285750" indent="-285750" algn="just">
              <a:buFont typeface="Wingdings" panose="05000000000000000000" pitchFamily="2" charset="2"/>
              <a:buChar char="q"/>
            </a:pPr>
            <a:endParaRPr lang="en-US" altLang="ko-KR" dirty="0"/>
          </a:p>
          <a:p>
            <a:pPr marL="285750" indent="-285750" algn="just">
              <a:buFont typeface="Wingdings" panose="05000000000000000000" pitchFamily="2" charset="2"/>
              <a:buChar char="q"/>
            </a:pPr>
            <a:r>
              <a:rPr lang="en-US" altLang="ko-KR" dirty="0"/>
              <a:t>has been given the consent of the individual concerned</a:t>
            </a:r>
          </a:p>
          <a:p>
            <a:pPr marL="285750" indent="-285750" algn="just">
              <a:buFont typeface="Wingdings" panose="05000000000000000000" pitchFamily="2" charset="2"/>
              <a:buChar char="q"/>
            </a:pPr>
            <a:r>
              <a:rPr lang="en-US" altLang="ko-KR" dirty="0"/>
              <a:t>needs the personal data to fulfil a contractual obligation with the individual</a:t>
            </a:r>
          </a:p>
          <a:p>
            <a:pPr marL="285750" indent="-285750" algn="just">
              <a:buFont typeface="Wingdings" panose="05000000000000000000" pitchFamily="2" charset="2"/>
              <a:buChar char="q"/>
            </a:pPr>
            <a:r>
              <a:rPr lang="en-US" altLang="ko-KR" dirty="0"/>
              <a:t>needs the personal data to satisfy a legal obligation</a:t>
            </a:r>
          </a:p>
          <a:p>
            <a:pPr marL="285750" indent="-285750" algn="just">
              <a:buFont typeface="Wingdings" panose="05000000000000000000" pitchFamily="2" charset="2"/>
              <a:buChar char="q"/>
            </a:pPr>
            <a:r>
              <a:rPr lang="en-US" altLang="ko-KR" dirty="0"/>
              <a:t>needs the personal data to protect the vital interests of the individual</a:t>
            </a:r>
          </a:p>
          <a:p>
            <a:pPr marL="285750" indent="-285750" algn="just">
              <a:buFont typeface="Wingdings" panose="05000000000000000000" pitchFamily="2" charset="2"/>
              <a:buChar char="q"/>
            </a:pPr>
            <a:r>
              <a:rPr lang="en-US" altLang="ko-KR" dirty="0"/>
              <a:t>processes personal data to carry out the task in the interest of the public</a:t>
            </a:r>
          </a:p>
          <a:p>
            <a:pPr marL="285750" indent="-285750" algn="just">
              <a:buFont typeface="Wingdings" panose="05000000000000000000" pitchFamily="2" charset="2"/>
              <a:buChar char="q"/>
            </a:pPr>
            <a:r>
              <a:rPr lang="en-US" altLang="ko-KR" dirty="0"/>
              <a:t>is acting in its legitimate interests, as long as the fundamental rights and freedoms of the individual whose data are processed are not seriously impacted. If the person's rights override your company's interests, then you cannot process the personal data.</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endParaRPr lang="en-US" altLang="ko-KR"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954189" y="5018948"/>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Ensuring compliance with the GDPR</a:t>
            </a:r>
          </a:p>
        </p:txBody>
      </p:sp>
    </p:spTree>
    <p:extLst>
      <p:ext uri="{BB962C8B-B14F-4D97-AF65-F5344CB8AC3E}">
        <p14:creationId xmlns:p14="http://schemas.microsoft.com/office/powerpoint/2010/main" val="119309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5087903" y="263886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191972" y="2560693"/>
            <a:ext cx="5862959" cy="461665"/>
          </a:xfrm>
          <a:prstGeom prst="rect">
            <a:avLst/>
          </a:prstGeom>
          <a:noFill/>
        </p:spPr>
        <p:txBody>
          <a:bodyPr wrap="square" rtlCol="0" anchor="ctr">
            <a:spAutoFit/>
          </a:bodyPr>
          <a:lstStyle/>
          <a:p>
            <a:r>
              <a:rPr lang="en-US" sz="2400" b="1" dirty="0"/>
              <a:t>Obligations</a:t>
            </a:r>
          </a:p>
        </p:txBody>
      </p:sp>
      <p:sp>
        <p:nvSpPr>
          <p:cNvPr id="29" name="TextBox 2">
            <a:extLst>
              <a:ext uri="{FF2B5EF4-FFF2-40B4-BE49-F238E27FC236}">
                <a16:creationId xmlns:a16="http://schemas.microsoft.com/office/drawing/2014/main" id="{A9DC58F7-259F-4D1B-B01F-00E5E6930B17}"/>
              </a:ext>
            </a:extLst>
          </p:cNvPr>
          <p:cNvSpPr txBox="1"/>
          <p:nvPr/>
        </p:nvSpPr>
        <p:spPr>
          <a:xfrm>
            <a:off x="4973132" y="2991580"/>
            <a:ext cx="6078198" cy="2354491"/>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ko-KR" dirty="0"/>
              <a:t>providing transparent information</a:t>
            </a:r>
          </a:p>
          <a:p>
            <a:pPr marL="285750" indent="-285750" algn="just">
              <a:buFont typeface="Wingdings" panose="05000000000000000000" pitchFamily="2" charset="2"/>
              <a:buChar char="q"/>
            </a:pPr>
            <a:r>
              <a:rPr lang="en-US" altLang="ko-KR" dirty="0"/>
              <a:t>right to access and right to data portability</a:t>
            </a:r>
          </a:p>
          <a:p>
            <a:pPr marL="285750" indent="-285750" algn="just">
              <a:buFont typeface="Wingdings" panose="05000000000000000000" pitchFamily="2" charset="2"/>
              <a:buChar char="q"/>
            </a:pPr>
            <a:r>
              <a:rPr lang="en-US" altLang="ko-KR" dirty="0"/>
              <a:t>right to erasure (right to be forgotten)</a:t>
            </a:r>
          </a:p>
          <a:p>
            <a:pPr marL="285750" indent="-285750" algn="just">
              <a:buFont typeface="Wingdings" panose="05000000000000000000" pitchFamily="2" charset="2"/>
              <a:buChar char="q"/>
            </a:pPr>
            <a:r>
              <a:rPr lang="en-US" altLang="ko-KR" dirty="0"/>
              <a:t>right to correct and right to object</a:t>
            </a:r>
          </a:p>
          <a:p>
            <a:pPr marL="285750" indent="-285750" algn="just">
              <a:buFont typeface="Wingdings" panose="05000000000000000000" pitchFamily="2" charset="2"/>
              <a:buChar char="q"/>
            </a:pPr>
            <a:r>
              <a:rPr lang="en-US" altLang="ko-KR" dirty="0"/>
              <a:t>appoint a Data Protection Officer (DPO)</a:t>
            </a:r>
          </a:p>
          <a:p>
            <a:pPr marL="285750" indent="-285750" algn="just">
              <a:buFont typeface="Wingdings" panose="05000000000000000000" pitchFamily="2" charset="2"/>
              <a:buChar char="q"/>
            </a:pPr>
            <a:r>
              <a:rPr lang="en-US" altLang="ko-KR" dirty="0"/>
              <a:t>data protection by design and default</a:t>
            </a:r>
          </a:p>
          <a:p>
            <a:pPr marL="285750" indent="-285750" algn="just">
              <a:buFont typeface="Wingdings" panose="05000000000000000000" pitchFamily="2" charset="2"/>
              <a:buChar char="q"/>
            </a:pPr>
            <a:r>
              <a:rPr lang="en-US" altLang="ko-KR" dirty="0"/>
              <a:t>providing proper notification in the case of a data breach</a:t>
            </a:r>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b="1"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7623790" y="5109365"/>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2.2. Taking into account the fair treatment of individuals</a:t>
            </a:r>
          </a:p>
          <a:p>
            <a:pPr marL="0" indent="0" algn="r">
              <a:buNone/>
            </a:pPr>
            <a:endParaRPr lang="en-US" altLang="ko-KR" sz="3200" b="1" dirty="0">
              <a:solidFill>
                <a:schemeClr val="accent1"/>
              </a:solidFill>
            </a:endParaRP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8183" y="2165528"/>
            <a:ext cx="2264569" cy="3019425"/>
          </a:xfrm>
          <a:prstGeom prst="rect">
            <a:avLst/>
          </a:prstGeom>
        </p:spPr>
      </p:pic>
    </p:spTree>
    <p:extLst>
      <p:ext uri="{BB962C8B-B14F-4D97-AF65-F5344CB8AC3E}">
        <p14:creationId xmlns:p14="http://schemas.microsoft.com/office/powerpoint/2010/main" val="279100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1">
            <a:extLst>
              <a:ext uri="{FF2B5EF4-FFF2-40B4-BE49-F238E27FC236}">
                <a16:creationId xmlns:a16="http://schemas.microsoft.com/office/drawing/2014/main" id="{4285D921-77BC-4B3F-9707-B6204D86D3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185" y="2166181"/>
            <a:ext cx="3543340" cy="2362226"/>
          </a:xfrm>
          <a:prstGeom prst="rect">
            <a:avLst/>
          </a:prstGeom>
        </p:spPr>
      </p:pic>
      <p:sp>
        <p:nvSpPr>
          <p:cNvPr id="27" name="Rectangle 7">
            <a:extLst>
              <a:ext uri="{FF2B5EF4-FFF2-40B4-BE49-F238E27FC236}">
                <a16:creationId xmlns:a16="http://schemas.microsoft.com/office/drawing/2014/main" id="{421A13C1-A62F-42B7-BA0B-406294803411}"/>
              </a:ext>
            </a:extLst>
          </p:cNvPr>
          <p:cNvSpPr/>
          <p:nvPr/>
        </p:nvSpPr>
        <p:spPr>
          <a:xfrm>
            <a:off x="5087903" y="263886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191972" y="2560693"/>
            <a:ext cx="5862959" cy="461665"/>
          </a:xfrm>
          <a:prstGeom prst="rect">
            <a:avLst/>
          </a:prstGeom>
          <a:noFill/>
        </p:spPr>
        <p:txBody>
          <a:bodyPr wrap="square" rtlCol="0" anchor="ctr">
            <a:spAutoFit/>
          </a:bodyPr>
          <a:lstStyle/>
          <a:p>
            <a:r>
              <a:rPr lang="en-US" sz="2400" b="1" dirty="0"/>
              <a:t>Privacy Policy</a:t>
            </a:r>
          </a:p>
        </p:txBody>
      </p:sp>
      <p:sp>
        <p:nvSpPr>
          <p:cNvPr id="29" name="TextBox 2">
            <a:extLst>
              <a:ext uri="{FF2B5EF4-FFF2-40B4-BE49-F238E27FC236}">
                <a16:creationId xmlns:a16="http://schemas.microsoft.com/office/drawing/2014/main" id="{A9DC58F7-259F-4D1B-B01F-00E5E6930B17}"/>
              </a:ext>
            </a:extLst>
          </p:cNvPr>
          <p:cNvSpPr txBox="1"/>
          <p:nvPr/>
        </p:nvSpPr>
        <p:spPr>
          <a:xfrm>
            <a:off x="4973132" y="2991580"/>
            <a:ext cx="6078198" cy="2862322"/>
          </a:xfrm>
          <a:prstGeom prst="rect">
            <a:avLst/>
          </a:prstGeom>
          <a:noFill/>
        </p:spPr>
        <p:txBody>
          <a:bodyPr wrap="square" rtlCol="0">
            <a:spAutoFit/>
          </a:bodyPr>
          <a:lstStyle/>
          <a:p>
            <a:pPr algn="just"/>
            <a:r>
              <a:rPr lang="en-US" dirty="0"/>
              <a:t>A </a:t>
            </a:r>
            <a:r>
              <a:rPr lang="en-US" b="1" dirty="0"/>
              <a:t>privacy policy</a:t>
            </a:r>
            <a:r>
              <a:rPr lang="en-US" dirty="0"/>
              <a:t> is a statement or legal document that discloses some or all of the ways a party gathers, uses, discloses, and manages a customer or client's data. </a:t>
            </a:r>
            <a:r>
              <a:rPr lang="en-US" altLang="ko-KR" dirty="0"/>
              <a:t>right to access and right to data portability</a:t>
            </a:r>
          </a:p>
          <a:p>
            <a:pPr algn="just"/>
            <a:endParaRPr lang="en-US" altLang="ko-KR" dirty="0"/>
          </a:p>
          <a:p>
            <a:pPr algn="just"/>
            <a:r>
              <a:rPr lang="en-US" altLang="ko-KR" dirty="0"/>
              <a:t>Example</a:t>
            </a:r>
            <a:r>
              <a:rPr lang="en-US" dirty="0"/>
              <a:t>: the privacy policy of </a:t>
            </a:r>
            <a:r>
              <a:rPr lang="en-US" dirty="0">
                <a:hlinkClick r:id="rId3"/>
              </a:rPr>
              <a:t>UNESCO</a:t>
            </a:r>
            <a:r>
              <a:rPr lang="en-US" dirty="0"/>
              <a:t> refers to an overview of what will happen with your personal data when you visit the website of the organization.</a:t>
            </a:r>
          </a:p>
          <a:p>
            <a:pPr algn="just"/>
            <a:endParaRPr lang="en-US" dirty="0"/>
          </a:p>
          <a:p>
            <a:pPr algn="just"/>
            <a:endParaRPr lang="en-US"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7623790" y="5109365"/>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2.2. Taking into account the fair treatment of individuals</a:t>
            </a:r>
          </a:p>
          <a:p>
            <a:pPr marL="0" indent="0" algn="r">
              <a:buNone/>
            </a:pPr>
            <a:endParaRPr lang="en-US" altLang="ko-KR" sz="3200" b="1" dirty="0">
              <a:solidFill>
                <a:schemeClr val="accent1"/>
              </a:solidFill>
            </a:endParaRPr>
          </a:p>
        </p:txBody>
      </p:sp>
    </p:spTree>
    <p:extLst>
      <p:ext uri="{BB962C8B-B14F-4D97-AF65-F5344CB8AC3E}">
        <p14:creationId xmlns:p14="http://schemas.microsoft.com/office/powerpoint/2010/main" val="2688205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754153" y="1791137"/>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858222" y="1712968"/>
            <a:ext cx="5862959" cy="461665"/>
          </a:xfrm>
          <a:prstGeom prst="rect">
            <a:avLst/>
          </a:prstGeom>
          <a:noFill/>
        </p:spPr>
        <p:txBody>
          <a:bodyPr wrap="square" rtlCol="0" anchor="ctr">
            <a:spAutoFit/>
          </a:bodyPr>
          <a:lstStyle/>
          <a:p>
            <a:r>
              <a:rPr lang="en-US" sz="2400" b="1"/>
              <a:t>Resources</a:t>
            </a:r>
          </a:p>
        </p:txBody>
      </p:sp>
      <p:sp>
        <p:nvSpPr>
          <p:cNvPr id="29" name="TextBox 2">
            <a:extLst>
              <a:ext uri="{FF2B5EF4-FFF2-40B4-BE49-F238E27FC236}">
                <a16:creationId xmlns:a16="http://schemas.microsoft.com/office/drawing/2014/main" id="{A9DC58F7-259F-4D1B-B01F-00E5E6930B17}"/>
              </a:ext>
            </a:extLst>
          </p:cNvPr>
          <p:cNvSpPr txBox="1"/>
          <p:nvPr/>
        </p:nvSpPr>
        <p:spPr>
          <a:xfrm>
            <a:off x="1639381" y="2143855"/>
            <a:ext cx="7609393" cy="2585323"/>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hlinkClick r:id="rId2"/>
              </a:rPr>
              <a:t>https://europa.eu/youreurope/business/dealing-with-customers/data-protection/data-protection-gdpr/index_en.htm</a:t>
            </a:r>
            <a:endParaRPr lang="en-US" altLang="ko-KR" dirty="0"/>
          </a:p>
          <a:p>
            <a:pPr marL="285750" indent="-285750">
              <a:buFont typeface="Arial" panose="020B0604020202020204" pitchFamily="34" charset="0"/>
              <a:buChar char="•"/>
            </a:pPr>
            <a:r>
              <a:rPr lang="en-US" altLang="ko-KR" dirty="0">
                <a:hlinkClick r:id="rId3"/>
              </a:rPr>
              <a:t>https://www.europarl.europa.eu/RegData/etudes/BRIE/2018/621876/EPRS_BRI(2018)621876_EN.pdf</a:t>
            </a:r>
            <a:r>
              <a:rPr lang="en-US" altLang="ko-KR" dirty="0"/>
              <a:t> </a:t>
            </a:r>
          </a:p>
          <a:p>
            <a:pPr marL="285750" indent="-285750">
              <a:buFont typeface="Arial" panose="020B0604020202020204" pitchFamily="34" charset="0"/>
              <a:buChar char="•"/>
            </a:pPr>
            <a:r>
              <a:rPr lang="en-US" altLang="ko-KR" dirty="0">
                <a:hlinkClick r:id="rId4"/>
              </a:rPr>
              <a:t>https://ec.europa.eu/info/sites/default/files/data-protection-factsheet-sme-obligations_en.pdf</a:t>
            </a:r>
            <a:r>
              <a:rPr lang="en-US" altLang="ko-KR" dirty="0"/>
              <a:t> </a:t>
            </a:r>
          </a:p>
          <a:p>
            <a:pPr marL="285750" indent="-285750">
              <a:buFont typeface="Arial" panose="020B0604020202020204" pitchFamily="34" charset="0"/>
              <a:buChar char="•"/>
            </a:pPr>
            <a:r>
              <a:rPr lang="en-US" altLang="ko-KR" dirty="0">
                <a:hlinkClick r:id="rId5"/>
              </a:rPr>
              <a:t>https://www.ichandmuseums.eu/en/privacy-cookie-policy</a:t>
            </a:r>
            <a:endParaRPr lang="en-US" altLang="ko-KR" dirty="0"/>
          </a:p>
          <a:p>
            <a:pPr marL="285750" indent="-285750">
              <a:buFont typeface="Arial" panose="020B0604020202020204" pitchFamily="34" charset="0"/>
              <a:buChar char="•"/>
            </a:pPr>
            <a:r>
              <a:rPr lang="en-US" altLang="ko-KR" dirty="0">
                <a:hlinkClick r:id="rId6"/>
              </a:rPr>
              <a:t>https://www.unesco.de/en/privacy-policy</a:t>
            </a:r>
            <a:endParaRPr lang="en-US" altLang="ko-KR" dirty="0"/>
          </a:p>
          <a:p>
            <a:endParaRPr lang="en-US" altLang="ko-KR"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4290039" y="4685346"/>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Data protection, sustainability and knowledge transfer </a:t>
            </a:r>
          </a:p>
          <a:p>
            <a:pPr marL="0" indent="0" algn="r">
              <a:buNone/>
            </a:pPr>
            <a:endParaRPr lang="en-US" altLang="ko-KR" sz="3200" b="1" dirty="0">
              <a:solidFill>
                <a:schemeClr val="accent1"/>
              </a:solidFill>
            </a:endParaRPr>
          </a:p>
        </p:txBody>
      </p:sp>
    </p:spTree>
    <p:extLst>
      <p:ext uri="{BB962C8B-B14F-4D97-AF65-F5344CB8AC3E}">
        <p14:creationId xmlns:p14="http://schemas.microsoft.com/office/powerpoint/2010/main" val="2283524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err="1">
                <a:latin typeface="+mn-lt"/>
              </a:rPr>
              <a:t>Summing</a:t>
            </a:r>
            <a:r>
              <a:rPr lang="es-ES">
                <a:latin typeface="+mn-lt"/>
              </a:rPr>
              <a:t> Up</a:t>
            </a:r>
            <a:endParaRPr lang="es-ES" sz="3600">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80455"/>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207503" cy="684946"/>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635650" y="4005694"/>
            <a:ext cx="1234570" cy="345291"/>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333500" y="1194431"/>
            <a:ext cx="2487878" cy="1044875"/>
            <a:chOff x="586145" y="3119762"/>
            <a:chExt cx="2277152" cy="1044875"/>
          </a:xfrm>
        </p:grpSpPr>
        <p:sp>
          <p:nvSpPr>
            <p:cNvPr id="15" name="TextBox 10">
              <a:extLst>
                <a:ext uri="{FF2B5EF4-FFF2-40B4-BE49-F238E27FC236}">
                  <a16:creationId xmlns:a16="http://schemas.microsoft.com/office/drawing/2014/main" id="{8008F14C-7C2B-4FF8-9C52-42E821022212}"/>
                </a:ext>
              </a:extLst>
            </p:cNvPr>
            <p:cNvSpPr txBox="1"/>
            <p:nvPr/>
          </p:nvSpPr>
          <p:spPr>
            <a:xfrm>
              <a:off x="803640" y="3826083"/>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a:solidFill>
                    <a:schemeClr val="tx1">
                      <a:lumMod val="75000"/>
                      <a:lumOff val="25000"/>
                    </a:schemeClr>
                  </a:solidFill>
                  <a:cs typeface="Arial" pitchFamily="34" charset="0"/>
                </a:rPr>
                <a:t>CRAAP test</a:t>
              </a:r>
            </a:p>
          </p:txBody>
        </p:sp>
        <p:sp>
          <p:nvSpPr>
            <p:cNvPr id="16" name="TextBox 11">
              <a:extLst>
                <a:ext uri="{FF2B5EF4-FFF2-40B4-BE49-F238E27FC236}">
                  <a16:creationId xmlns:a16="http://schemas.microsoft.com/office/drawing/2014/main" id="{F2AB07F4-11AB-4778-A8F9-E0443326044C}"/>
                </a:ext>
              </a:extLst>
            </p:cNvPr>
            <p:cNvSpPr txBox="1"/>
            <p:nvPr/>
          </p:nvSpPr>
          <p:spPr>
            <a:xfrm>
              <a:off x="586145" y="3119762"/>
              <a:ext cx="2223471"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a:solidFill>
                    <a:schemeClr val="tx1">
                      <a:lumMod val="75000"/>
                      <a:lumOff val="25000"/>
                    </a:schemeClr>
                  </a:solidFill>
                  <a:cs typeface="Arial" pitchFamily="34" charset="0"/>
                </a:rPr>
                <a:t>Content Evaluation Tools</a:t>
              </a:r>
              <a:endParaRPr lang="ko-KR" altLang="en-US" sz="1600" b="1">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679870" y="3075640"/>
            <a:ext cx="3037548" cy="2329049"/>
            <a:chOff x="378306" y="2432039"/>
            <a:chExt cx="2448466" cy="1794000"/>
          </a:xfrm>
        </p:grpSpPr>
        <p:sp>
          <p:nvSpPr>
            <p:cNvPr id="21" name="TextBox 10">
              <a:extLst>
                <a:ext uri="{FF2B5EF4-FFF2-40B4-BE49-F238E27FC236}">
                  <a16:creationId xmlns:a16="http://schemas.microsoft.com/office/drawing/2014/main" id="{DE9987CC-ACD6-4DE1-A08A-5B6FD3594EE0}"/>
                </a:ext>
              </a:extLst>
            </p:cNvPr>
            <p:cNvSpPr txBox="1"/>
            <p:nvPr/>
          </p:nvSpPr>
          <p:spPr>
            <a:xfrm>
              <a:off x="378306" y="3206632"/>
              <a:ext cx="2364855" cy="101940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a:solidFill>
                    <a:schemeClr val="tx1">
                      <a:lumMod val="75000"/>
                      <a:lumOff val="25000"/>
                    </a:schemeClr>
                  </a:solidFill>
                  <a:cs typeface="Arial" pitchFamily="34" charset="0"/>
                </a:rPr>
                <a:t>Authority</a:t>
              </a:r>
            </a:p>
            <a:p>
              <a:pPr algn="r"/>
              <a:r>
                <a:rPr lang="en-US" altLang="ko-KR" sz="1600" dirty="0">
                  <a:solidFill>
                    <a:schemeClr val="tx1">
                      <a:lumMod val="75000"/>
                      <a:lumOff val="25000"/>
                    </a:schemeClr>
                  </a:solidFill>
                  <a:cs typeface="Arial" pitchFamily="34" charset="0"/>
                </a:rPr>
                <a:t>Accuracy</a:t>
              </a:r>
            </a:p>
            <a:p>
              <a:pPr algn="r"/>
              <a:r>
                <a:rPr lang="en-US" altLang="ko-KR" sz="1600" dirty="0">
                  <a:solidFill>
                    <a:schemeClr val="tx1">
                      <a:lumMod val="75000"/>
                      <a:lumOff val="25000"/>
                    </a:schemeClr>
                  </a:solidFill>
                  <a:cs typeface="Arial" pitchFamily="34" charset="0"/>
                </a:rPr>
                <a:t>Objectivity</a:t>
              </a:r>
            </a:p>
            <a:p>
              <a:pPr algn="r"/>
              <a:r>
                <a:rPr lang="en-US" altLang="ko-KR" sz="1600" dirty="0">
                  <a:solidFill>
                    <a:schemeClr val="tx1">
                      <a:lumMod val="75000"/>
                      <a:lumOff val="25000"/>
                    </a:schemeClr>
                  </a:solidFill>
                  <a:cs typeface="Arial" pitchFamily="34" charset="0"/>
                </a:rPr>
                <a:t>Currency</a:t>
              </a:r>
            </a:p>
            <a:p>
              <a:pPr algn="r"/>
              <a:r>
                <a:rPr lang="en-US" altLang="ko-KR" sz="1600" dirty="0">
                  <a:solidFill>
                    <a:schemeClr val="tx1">
                      <a:lumMod val="75000"/>
                      <a:lumOff val="25000"/>
                    </a:schemeClr>
                  </a:solidFill>
                  <a:cs typeface="Arial" pitchFamily="34" charset="0"/>
                </a:rPr>
                <a:t>Coverage</a:t>
              </a:r>
            </a:p>
          </p:txBody>
        </p:sp>
        <p:sp>
          <p:nvSpPr>
            <p:cNvPr id="22" name="TextBox 11">
              <a:extLst>
                <a:ext uri="{FF2B5EF4-FFF2-40B4-BE49-F238E27FC236}">
                  <a16:creationId xmlns:a16="http://schemas.microsoft.com/office/drawing/2014/main" id="{C44A9D42-DB7E-4451-8BAB-5D17A1CDA3B7}"/>
                </a:ext>
              </a:extLst>
            </p:cNvPr>
            <p:cNvSpPr txBox="1"/>
            <p:nvPr/>
          </p:nvSpPr>
          <p:spPr>
            <a:xfrm>
              <a:off x="446372" y="2432039"/>
              <a:ext cx="2380400" cy="64009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chemeClr val="tx1">
                      <a:lumMod val="75000"/>
                      <a:lumOff val="25000"/>
                    </a:schemeClr>
                  </a:solidFill>
                  <a:cs typeface="Arial" pitchFamily="34" charset="0"/>
                </a:rPr>
                <a:t>Content Evaluation Criteria</a:t>
              </a:r>
              <a:endParaRPr lang="ko-KR" altLang="en-US" sz="1600" b="1" dirty="0">
                <a:solidFill>
                  <a:schemeClr val="tx1">
                    <a:lumMod val="75000"/>
                    <a:lumOff val="25000"/>
                  </a:schemeClr>
                </a:solidFill>
                <a:cs typeface="Arial" pitchFamily="34" charset="0"/>
              </a:endParaRPr>
            </a:p>
            <a:p>
              <a:pPr algn="r"/>
              <a:r>
                <a:rPr lang="en-US" altLang="ko-KR" sz="1600" b="1" dirty="0">
                  <a:solidFill>
                    <a:schemeClr val="tx1">
                      <a:lumMod val="75000"/>
                      <a:lumOff val="25000"/>
                    </a:schemeClr>
                  </a:solidFill>
                  <a:cs typeface="Arial" pitchFamily="34" charset="0"/>
                </a:rPr>
                <a:t>and Credibility of an information source</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574507" y="1056731"/>
            <a:ext cx="3150642" cy="1565268"/>
            <a:chOff x="749961" y="2942066"/>
            <a:chExt cx="2883780" cy="1565268"/>
          </a:xfrm>
        </p:grpSpPr>
        <p:sp>
          <p:nvSpPr>
            <p:cNvPr id="24" name="TextBox 10">
              <a:extLst>
                <a:ext uri="{FF2B5EF4-FFF2-40B4-BE49-F238E27FC236}">
                  <a16:creationId xmlns:a16="http://schemas.microsoft.com/office/drawing/2014/main" id="{D0CD8C55-162D-48B8-9989-822BD5B818EA}"/>
                </a:ext>
              </a:extLst>
            </p:cNvPr>
            <p:cNvSpPr txBox="1"/>
            <p:nvPr/>
          </p:nvSpPr>
          <p:spPr>
            <a:xfrm>
              <a:off x="803639" y="3430116"/>
              <a:ext cx="2830102"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tx1">
                      <a:lumMod val="75000"/>
                      <a:lumOff val="25000"/>
                    </a:schemeClr>
                  </a:solidFill>
                  <a:cs typeface="Arial" pitchFamily="34" charset="0"/>
                </a:rPr>
                <a:t>CMS:</a:t>
              </a:r>
            </a:p>
            <a:p>
              <a:pPr marL="285750" indent="-285750">
                <a:buFontTx/>
                <a:buChar char="-"/>
              </a:pPr>
              <a:r>
                <a:rPr lang="en-US" altLang="ko-KR" sz="1600" dirty="0">
                  <a:solidFill>
                    <a:schemeClr val="tx1">
                      <a:lumMod val="75000"/>
                      <a:lumOff val="25000"/>
                    </a:schemeClr>
                  </a:solidFill>
                  <a:cs typeface="Arial" pitchFamily="34" charset="0"/>
                </a:rPr>
                <a:t>organize and publish content</a:t>
              </a:r>
            </a:p>
            <a:p>
              <a:pPr marL="285750" indent="-285750">
                <a:buFontTx/>
                <a:buChar char="-"/>
              </a:pPr>
              <a:r>
                <a:rPr lang="en-US" altLang="ko-KR" sz="1600" dirty="0">
                  <a:solidFill>
                    <a:schemeClr val="tx1">
                      <a:lumMod val="75000"/>
                      <a:lumOff val="25000"/>
                    </a:schemeClr>
                  </a:solidFill>
                  <a:cs typeface="Arial" pitchFamily="34" charset="0"/>
                </a:rPr>
                <a:t>e-commerce</a:t>
              </a:r>
            </a:p>
            <a:p>
              <a:pPr marL="285750" indent="-285750">
                <a:buFontTx/>
                <a:buChar char="-"/>
              </a:pPr>
              <a:r>
                <a:rPr lang="en-US" altLang="ko-KR" sz="1600" dirty="0">
                  <a:solidFill>
                    <a:schemeClr val="tx1">
                      <a:lumMod val="75000"/>
                      <a:lumOff val="25000"/>
                    </a:schemeClr>
                  </a:solidFill>
                  <a:cs typeface="Arial" pitchFamily="34" charset="0"/>
                </a:rPr>
                <a:t>automation of marketing tasks </a:t>
              </a:r>
            </a:p>
          </p:txBody>
        </p:sp>
        <p:sp>
          <p:nvSpPr>
            <p:cNvPr id="25" name="TextBox 11">
              <a:extLst>
                <a:ext uri="{FF2B5EF4-FFF2-40B4-BE49-F238E27FC236}">
                  <a16:creationId xmlns:a16="http://schemas.microsoft.com/office/drawing/2014/main" id="{87A75F41-3CDC-4E10-A65C-157417C91A66}"/>
                </a:ext>
              </a:extLst>
            </p:cNvPr>
            <p:cNvSpPr txBox="1"/>
            <p:nvPr/>
          </p:nvSpPr>
          <p:spPr>
            <a:xfrm>
              <a:off x="749961" y="2942066"/>
              <a:ext cx="2059657"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Digital Content Management Tools</a:t>
              </a:r>
              <a:endParaRPr lang="ko-KR" altLang="en-US"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567554" y="2683924"/>
            <a:ext cx="4329171" cy="2513033"/>
            <a:chOff x="212552" y="2964652"/>
            <a:chExt cx="4319165" cy="1639161"/>
          </a:xfrm>
        </p:grpSpPr>
        <p:sp>
          <p:nvSpPr>
            <p:cNvPr id="27" name="TextBox 10">
              <a:extLst>
                <a:ext uri="{FF2B5EF4-FFF2-40B4-BE49-F238E27FC236}">
                  <a16:creationId xmlns:a16="http://schemas.microsoft.com/office/drawing/2014/main" id="{30F86858-E96A-43BF-BCC8-CA796B301979}"/>
                </a:ext>
              </a:extLst>
            </p:cNvPr>
            <p:cNvSpPr txBox="1"/>
            <p:nvPr/>
          </p:nvSpPr>
          <p:spPr>
            <a:xfrm>
              <a:off x="216198" y="3280374"/>
              <a:ext cx="4315519"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tx1">
                      <a:lumMod val="75000"/>
                      <a:lumOff val="25000"/>
                    </a:schemeClr>
                  </a:solidFill>
                  <a:cs typeface="Arial" pitchFamily="34" charset="0"/>
                </a:rPr>
                <a:t>Investment Strategies</a:t>
              </a:r>
            </a:p>
            <a:p>
              <a:r>
                <a:rPr lang="en-US" altLang="ko-KR" sz="1600" dirty="0">
                  <a:solidFill>
                    <a:schemeClr val="tx1">
                      <a:lumMod val="75000"/>
                      <a:lumOff val="25000"/>
                    </a:schemeClr>
                  </a:solidFill>
                  <a:cs typeface="Arial" pitchFamily="34" charset="0"/>
                </a:rPr>
                <a:t>Short-term Digital Preservation Strategies</a:t>
              </a:r>
            </a:p>
            <a:p>
              <a:r>
                <a:rPr lang="en-US" altLang="ko-KR" sz="1600" dirty="0">
                  <a:solidFill>
                    <a:schemeClr val="tx1">
                      <a:lumMod val="75000"/>
                      <a:lumOff val="25000"/>
                    </a:schemeClr>
                  </a:solidFill>
                  <a:cs typeface="Arial" pitchFamily="34" charset="0"/>
                </a:rPr>
                <a:t>Medium to long-term digital preservation strategies</a:t>
              </a:r>
            </a:p>
            <a:p>
              <a:r>
                <a:rPr lang="en-US" altLang="ko-KR" sz="1600" dirty="0">
                  <a:solidFill>
                    <a:schemeClr val="tx1">
                      <a:lumMod val="75000"/>
                      <a:lumOff val="25000"/>
                    </a:schemeClr>
                  </a:solidFill>
                  <a:cs typeface="Arial" pitchFamily="34" charset="0"/>
                </a:rPr>
                <a:t>Alternative strategies</a:t>
              </a:r>
            </a:p>
            <a:p>
              <a:r>
                <a:rPr lang="en-US" altLang="ko-KR" sz="1600" dirty="0">
                  <a:solidFill>
                    <a:schemeClr val="tx1">
                      <a:lumMod val="75000"/>
                      <a:lumOff val="25000"/>
                    </a:schemeClr>
                  </a:solidFill>
                  <a:cs typeface="Arial" pitchFamily="34" charset="0"/>
                </a:rPr>
                <a:t>Combinations</a:t>
              </a:r>
            </a:p>
          </p:txBody>
        </p:sp>
        <p:sp>
          <p:nvSpPr>
            <p:cNvPr id="28" name="TextBox 11">
              <a:extLst>
                <a:ext uri="{FF2B5EF4-FFF2-40B4-BE49-F238E27FC236}">
                  <a16:creationId xmlns:a16="http://schemas.microsoft.com/office/drawing/2014/main" id="{BF1BCF66-1A28-44C2-9752-244CCFE8EBF4}"/>
                </a:ext>
              </a:extLst>
            </p:cNvPr>
            <p:cNvSpPr txBox="1"/>
            <p:nvPr/>
          </p:nvSpPr>
          <p:spPr>
            <a:xfrm>
              <a:off x="212552" y="2964652"/>
              <a:ext cx="2655736"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a:solidFill>
                    <a:schemeClr val="tx1">
                      <a:lumMod val="75000"/>
                      <a:lumOff val="25000"/>
                    </a:schemeClr>
                  </a:solidFill>
                  <a:cs typeface="Arial" pitchFamily="34" charset="0"/>
                </a:rPr>
                <a:t>Methods for effective management and preservation</a:t>
              </a:r>
              <a:endParaRPr lang="ko-KR" altLang="en-US" sz="1600" b="1">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4823358" y="4890904"/>
            <a:ext cx="3691750" cy="1506711"/>
            <a:chOff x="803639" y="3332058"/>
            <a:chExt cx="3379054" cy="1506711"/>
          </a:xfrm>
        </p:grpSpPr>
        <p:sp>
          <p:nvSpPr>
            <p:cNvPr id="30" name="TextBox 10">
              <a:extLst>
                <a:ext uri="{FF2B5EF4-FFF2-40B4-BE49-F238E27FC236}">
                  <a16:creationId xmlns:a16="http://schemas.microsoft.com/office/drawing/2014/main" id="{B2B79803-83BB-4D2F-9AF3-FD0852C54A04}"/>
                </a:ext>
              </a:extLst>
            </p:cNvPr>
            <p:cNvSpPr txBox="1"/>
            <p:nvPr/>
          </p:nvSpPr>
          <p:spPr>
            <a:xfrm>
              <a:off x="803640" y="3761551"/>
              <a:ext cx="3379053"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tx1">
                      <a:lumMod val="75000"/>
                      <a:lumOff val="25000"/>
                    </a:schemeClr>
                  </a:solidFill>
                  <a:cs typeface="Arial" pitchFamily="34" charset="0"/>
                </a:rPr>
                <a:t>GDPR stands for </a:t>
              </a:r>
              <a:r>
                <a:rPr lang="en-US" sz="1600" b="1" dirty="0"/>
                <a:t>G</a:t>
              </a:r>
              <a:r>
                <a:rPr lang="en-US" sz="1600" dirty="0"/>
                <a:t>eneral</a:t>
              </a:r>
              <a:r>
                <a:rPr lang="en-US" sz="1600" b="1" dirty="0"/>
                <a:t> D</a:t>
              </a:r>
              <a:r>
                <a:rPr lang="en-US" sz="1600" dirty="0"/>
                <a:t>ata</a:t>
              </a:r>
              <a:r>
                <a:rPr lang="en-US" sz="1600" b="1" dirty="0"/>
                <a:t> P</a:t>
              </a:r>
              <a:r>
                <a:rPr lang="en-US" sz="1600" dirty="0"/>
                <a:t>rotection</a:t>
              </a:r>
              <a:r>
                <a:rPr lang="en-US" sz="1600" b="1" dirty="0"/>
                <a:t> R</a:t>
              </a:r>
              <a:r>
                <a:rPr lang="en-US" sz="1600" dirty="0"/>
                <a:t>egulation</a:t>
              </a:r>
              <a:r>
                <a:rPr lang="el-GR" sz="1600" dirty="0"/>
                <a:t> </a:t>
              </a:r>
              <a:endParaRPr lang="en-US" altLang="ko-KR" sz="1600" dirty="0">
                <a:solidFill>
                  <a:schemeClr val="tx1">
                    <a:lumMod val="75000"/>
                    <a:lumOff val="25000"/>
                  </a:schemeClr>
                </a:solidFill>
                <a:cs typeface="Arial" pitchFamily="34" charset="0"/>
              </a:endParaRPr>
            </a:p>
            <a:p>
              <a:r>
                <a:rPr lang="en-US" altLang="ko-KR" sz="1600" dirty="0">
                  <a:solidFill>
                    <a:schemeClr val="tx1">
                      <a:lumMod val="75000"/>
                      <a:lumOff val="25000"/>
                    </a:schemeClr>
                  </a:solidFill>
                  <a:cs typeface="Arial" pitchFamily="34" charset="0"/>
                </a:rPr>
                <a:t>Privacy policies are used to inform people about the compliance with GDPR</a:t>
              </a:r>
            </a:p>
          </p:txBody>
        </p:sp>
        <p:sp>
          <p:nvSpPr>
            <p:cNvPr id="31" name="TextBox 11">
              <a:extLst>
                <a:ext uri="{FF2B5EF4-FFF2-40B4-BE49-F238E27FC236}">
                  <a16:creationId xmlns:a16="http://schemas.microsoft.com/office/drawing/2014/main" id="{BC2984ED-5344-45FE-BE4E-9B36EDEE59A1}"/>
                </a:ext>
              </a:extLst>
            </p:cNvPr>
            <p:cNvSpPr txBox="1"/>
            <p:nvPr/>
          </p:nvSpPr>
          <p:spPr>
            <a:xfrm>
              <a:off x="803639" y="3332058"/>
              <a:ext cx="2245980"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a:solidFill>
                    <a:schemeClr val="tx1">
                      <a:lumMod val="75000"/>
                      <a:lumOff val="25000"/>
                    </a:schemeClr>
                  </a:solidFill>
                  <a:cs typeface="Arial" pitchFamily="34" charset="0"/>
                </a:rPr>
                <a:t>GDPR and Privacy Policies</a:t>
              </a:r>
              <a:endParaRPr lang="ko-KR" altLang="en-US" sz="16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442220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20275"/>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4406085" y="4278716"/>
            <a:ext cx="3473938" cy="2073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a:solidFill>
                  <a:schemeClr val="tx1">
                    <a:lumMod val="65000"/>
                    <a:lumOff val="35000"/>
                  </a:schemeClr>
                </a:solidFill>
                <a:cs typeface="Arial" pitchFamily="34" charset="0"/>
              </a:rPr>
              <a:t>3. Choose the four criteria when evaluating internet sources from the list:</a:t>
            </a:r>
            <a:endParaRPr lang="ko-KR" altLang="en-US" sz="160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4414217" y="4911525"/>
            <a:ext cx="293353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Accuracy and Authority</a:t>
            </a:r>
          </a:p>
          <a:p>
            <a:pPr marL="285750" indent="-285750">
              <a:buFontTx/>
              <a:buChar char="-"/>
            </a:pPr>
            <a:r>
              <a:rPr lang="en-US" altLang="ko-KR" sz="1600">
                <a:solidFill>
                  <a:schemeClr val="tx1">
                    <a:lumMod val="75000"/>
                    <a:lumOff val="25000"/>
                  </a:schemeClr>
                </a:solidFill>
                <a:cs typeface="Arial" pitchFamily="34" charset="0"/>
              </a:rPr>
              <a:t>Accountability</a:t>
            </a:r>
          </a:p>
          <a:p>
            <a:pPr marL="285750" indent="-285750">
              <a:buFontTx/>
              <a:buChar char="-"/>
            </a:pPr>
            <a:r>
              <a:rPr lang="en-US" altLang="ko-KR" sz="1600">
                <a:solidFill>
                  <a:schemeClr val="tx1">
                    <a:lumMod val="75000"/>
                    <a:lumOff val="25000"/>
                  </a:schemeClr>
                </a:solidFill>
                <a:cs typeface="Arial" pitchFamily="34" charset="0"/>
              </a:rPr>
              <a:t>Objectivity</a:t>
            </a:r>
          </a:p>
          <a:p>
            <a:pPr marL="285750" indent="-285750">
              <a:buFontTx/>
              <a:buChar char="-"/>
            </a:pPr>
            <a:r>
              <a:rPr lang="en-US" altLang="ko-KR" sz="1600">
                <a:solidFill>
                  <a:schemeClr val="tx1">
                    <a:lumMod val="75000"/>
                    <a:lumOff val="25000"/>
                  </a:schemeClr>
                </a:solidFill>
                <a:cs typeface="Arial" pitchFamily="34" charset="0"/>
              </a:rPr>
              <a:t>Currency</a:t>
            </a:r>
          </a:p>
          <a:p>
            <a:pPr marL="285750" indent="-285750">
              <a:buFontTx/>
              <a:buChar char="-"/>
            </a:pPr>
            <a:r>
              <a:rPr lang="en-US" altLang="ko-KR" sz="1600">
                <a:solidFill>
                  <a:schemeClr val="tx1">
                    <a:lumMod val="75000"/>
                    <a:lumOff val="25000"/>
                  </a:schemeClr>
                </a:solidFill>
                <a:cs typeface="Arial" pitchFamily="34" charset="0"/>
              </a:rPr>
              <a:t>Purpose</a:t>
            </a:r>
          </a:p>
          <a:p>
            <a:pPr marL="285750" indent="-285750">
              <a:buFontTx/>
              <a:buChar char="-"/>
            </a:pPr>
            <a:r>
              <a:rPr lang="en-US" altLang="ko-KR" sz="1600">
                <a:solidFill>
                  <a:schemeClr val="tx1">
                    <a:lumMod val="75000"/>
                    <a:lumOff val="25000"/>
                  </a:schemeClr>
                </a:solidFill>
                <a:cs typeface="Arial" pitchFamily="34" charset="0"/>
              </a:rPr>
              <a:t>Coverage</a:t>
            </a:r>
          </a:p>
        </p:txBody>
      </p:sp>
      <p:sp>
        <p:nvSpPr>
          <p:cNvPr id="18" name="Oval 4">
            <a:extLst>
              <a:ext uri="{FF2B5EF4-FFF2-40B4-BE49-F238E27FC236}">
                <a16:creationId xmlns:a16="http://schemas.microsoft.com/office/drawing/2014/main" id="{034D3887-F2CC-4ABF-B2CC-4C973D984D86}"/>
              </a:ext>
            </a:extLst>
          </p:cNvPr>
          <p:cNvSpPr/>
          <p:nvPr/>
        </p:nvSpPr>
        <p:spPr>
          <a:xfrm>
            <a:off x="614853" y="1120465"/>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19" name="Oval 18">
            <a:extLst>
              <a:ext uri="{FF2B5EF4-FFF2-40B4-BE49-F238E27FC236}">
                <a16:creationId xmlns:a16="http://schemas.microsoft.com/office/drawing/2014/main" id="{C5316071-172F-42AE-A310-69D62C5D0BAA}"/>
              </a:ext>
            </a:extLst>
          </p:cNvPr>
          <p:cNvSpPr/>
          <p:nvPr/>
        </p:nvSpPr>
        <p:spPr>
          <a:xfrm>
            <a:off x="4728929" y="3473941"/>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446368" y="1930294"/>
            <a:ext cx="3173632" cy="38883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a:solidFill>
                  <a:schemeClr val="tx1">
                    <a:lumMod val="65000"/>
                    <a:lumOff val="35000"/>
                  </a:schemeClr>
                </a:solidFill>
                <a:cs typeface="Arial" pitchFamily="34" charset="0"/>
              </a:rPr>
              <a:t>2. The letters CRAAP stand for the words Current, Relevant, Authority, Accuracy, Purpose. Is it True or False?</a:t>
            </a:r>
            <a:endParaRPr lang="ko-KR" altLang="en-US" sz="160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446368" y="266769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True</a:t>
            </a:r>
          </a:p>
          <a:p>
            <a:pPr marL="285750" indent="-285750">
              <a:buFontTx/>
              <a:buChar char="-"/>
            </a:pPr>
            <a:r>
              <a:rPr lang="en-US" altLang="ko-KR" sz="1600">
                <a:solidFill>
                  <a:schemeClr val="tx1">
                    <a:lumMod val="75000"/>
                    <a:lumOff val="25000"/>
                  </a:schemeClr>
                </a:solidFill>
                <a:cs typeface="Arial" pitchFamily="34" charset="0"/>
              </a:rPr>
              <a:t>False</a:t>
            </a:r>
          </a:p>
        </p:txBody>
      </p:sp>
      <p:sp>
        <p:nvSpPr>
          <p:cNvPr id="26" name="Oval 18">
            <a:extLst>
              <a:ext uri="{FF2B5EF4-FFF2-40B4-BE49-F238E27FC236}">
                <a16:creationId xmlns:a16="http://schemas.microsoft.com/office/drawing/2014/main" id="{43561C9B-6E88-4218-8661-CB86831A9A59}"/>
              </a:ext>
            </a:extLst>
          </p:cNvPr>
          <p:cNvSpPr/>
          <p:nvPr/>
        </p:nvSpPr>
        <p:spPr>
          <a:xfrm>
            <a:off x="4764746" y="1137304"/>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8" name="Donut 8">
            <a:extLst>
              <a:ext uri="{FF2B5EF4-FFF2-40B4-BE49-F238E27FC236}">
                <a16:creationId xmlns:a16="http://schemas.microsoft.com/office/drawing/2014/main" id="{49222F3C-3564-4ADC-BEEB-3CC1694D832E}"/>
              </a:ext>
            </a:extLst>
          </p:cNvPr>
          <p:cNvSpPr/>
          <p:nvPr/>
        </p:nvSpPr>
        <p:spPr>
          <a:xfrm>
            <a:off x="4069363" y="430450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4958163" y="132360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0" name="Rectangle 36">
            <a:extLst>
              <a:ext uri="{FF2B5EF4-FFF2-40B4-BE49-F238E27FC236}">
                <a16:creationId xmlns:a16="http://schemas.microsoft.com/office/drawing/2014/main" id="{9A93015C-34CA-4C63-8641-4C46CFCB7B37}"/>
              </a:ext>
            </a:extLst>
          </p:cNvPr>
          <p:cNvSpPr/>
          <p:nvPr/>
        </p:nvSpPr>
        <p:spPr>
          <a:xfrm>
            <a:off x="4903433" y="365406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1" name="Rectangle 16">
            <a:extLst>
              <a:ext uri="{FF2B5EF4-FFF2-40B4-BE49-F238E27FC236}">
                <a16:creationId xmlns:a16="http://schemas.microsoft.com/office/drawing/2014/main" id="{3EFD096D-A183-494B-B85C-1525C22B33AF}"/>
              </a:ext>
            </a:extLst>
          </p:cNvPr>
          <p:cNvSpPr/>
          <p:nvPr/>
        </p:nvSpPr>
        <p:spPr>
          <a:xfrm>
            <a:off x="769988" y="1368209"/>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err="1">
                <a:latin typeface="+mn-lt"/>
              </a:rPr>
              <a:t>Self-assessment</a:t>
            </a:r>
            <a:r>
              <a:rPr lang="es-ES" sz="3600">
                <a:latin typeface="+mn-lt"/>
              </a:rPr>
              <a:t> test</a:t>
            </a:r>
          </a:p>
        </p:txBody>
      </p:sp>
      <p:pic>
        <p:nvPicPr>
          <p:cNvPr id="3" name="Imagen 2">
            <a:extLst>
              <a:ext uri="{FF2B5EF4-FFF2-40B4-BE49-F238E27FC236}">
                <a16:creationId xmlns:a16="http://schemas.microsoft.com/office/drawing/2014/main" id="{E3AC4BB2-5475-409C-A9B3-F42145693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7007" y="1120465"/>
            <a:ext cx="4066627" cy="3872846"/>
          </a:xfrm>
          <a:prstGeom prst="rect">
            <a:avLst/>
          </a:prstGeom>
          <a:ln>
            <a:noFill/>
          </a:ln>
          <a:effectLst>
            <a:glow rad="381000">
              <a:schemeClr val="accent1">
                <a:alpha val="40000"/>
              </a:schemeClr>
            </a:glow>
          </a:effectLst>
        </p:spPr>
      </p:pic>
      <p:sp>
        <p:nvSpPr>
          <p:cNvPr id="24" name="Rectángulo 23">
            <a:extLst>
              <a:ext uri="{FF2B5EF4-FFF2-40B4-BE49-F238E27FC236}">
                <a16:creationId xmlns:a16="http://schemas.microsoft.com/office/drawing/2014/main" id="{B0322E88-0DBE-4658-88D6-9A2B42EBFBED}"/>
              </a:ext>
            </a:extLst>
          </p:cNvPr>
          <p:cNvSpPr/>
          <p:nvPr/>
        </p:nvSpPr>
        <p:spPr>
          <a:xfrm>
            <a:off x="7911774" y="1120465"/>
            <a:ext cx="4071152" cy="3872845"/>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 Placeholder 4">
            <a:extLst>
              <a:ext uri="{FF2B5EF4-FFF2-40B4-BE49-F238E27FC236}">
                <a16:creationId xmlns:a16="http://schemas.microsoft.com/office/drawing/2014/main" id="{16659400-A06D-4D28-89A7-75595A2F692F}"/>
              </a:ext>
            </a:extLst>
          </p:cNvPr>
          <p:cNvSpPr txBox="1">
            <a:spLocks/>
          </p:cNvSpPr>
          <p:nvPr/>
        </p:nvSpPr>
        <p:spPr>
          <a:xfrm>
            <a:off x="315655" y="1974856"/>
            <a:ext cx="3601461" cy="3442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ea typeface="맑은 고딕"/>
                <a:cs typeface="Arial"/>
              </a:rPr>
              <a:t>1. Choose one or more </a:t>
            </a:r>
            <a:r>
              <a:rPr lang="en-US" altLang="ko-KR" sz="1600">
                <a:solidFill>
                  <a:schemeClr val="tx1">
                    <a:lumMod val="65000"/>
                    <a:lumOff val="35000"/>
                  </a:schemeClr>
                </a:solidFill>
                <a:ea typeface="맑은 고딕"/>
                <a:cs typeface="Arial"/>
              </a:rPr>
              <a:t>things that need to be considered when  planning a </a:t>
            </a:r>
            <a:r>
              <a:rPr lang="en-US" altLang="ko-KR" sz="1600" dirty="0">
                <a:solidFill>
                  <a:schemeClr val="tx1">
                    <a:lumMod val="65000"/>
                    <a:lumOff val="35000"/>
                  </a:schemeClr>
                </a:solidFill>
                <a:ea typeface="맑은 고딕"/>
                <a:cs typeface="Arial"/>
              </a:rPr>
              <a:t>data search:</a:t>
            </a:r>
            <a:endParaRPr lang="ko-KR" altLang="en-US" sz="1600">
              <a:solidFill>
                <a:schemeClr val="tx1">
                  <a:lumMod val="65000"/>
                  <a:lumOff val="35000"/>
                </a:schemeClr>
              </a:solidFill>
              <a:ea typeface="맑은 고딕"/>
              <a:cs typeface="Arial"/>
            </a:endParaRPr>
          </a:p>
        </p:txBody>
      </p:sp>
      <p:sp>
        <p:nvSpPr>
          <p:cNvPr id="7" name="Text Placeholder 5">
            <a:extLst>
              <a:ext uri="{FF2B5EF4-FFF2-40B4-BE49-F238E27FC236}">
                <a16:creationId xmlns:a16="http://schemas.microsoft.com/office/drawing/2014/main" id="{7B1AFF59-AEC2-4633-9CA4-9B878E389B01}"/>
              </a:ext>
            </a:extLst>
          </p:cNvPr>
          <p:cNvSpPr txBox="1">
            <a:spLocks/>
          </p:cNvSpPr>
          <p:nvPr/>
        </p:nvSpPr>
        <p:spPr>
          <a:xfrm>
            <a:off x="315655" y="2751217"/>
            <a:ext cx="3999170"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ea typeface="맑은 고딕"/>
                <a:cs typeface="Arial"/>
              </a:rPr>
              <a:t>inquiry question to be answered</a:t>
            </a:r>
          </a:p>
          <a:p>
            <a:pPr marL="285750" indent="-285750">
              <a:buFontTx/>
              <a:buChar char="-"/>
            </a:pPr>
            <a:r>
              <a:rPr lang="en-US" altLang="ko-KR" sz="1600">
                <a:solidFill>
                  <a:schemeClr val="tx1">
                    <a:lumMod val="75000"/>
                    <a:lumOff val="25000"/>
                  </a:schemeClr>
                </a:solidFill>
                <a:ea typeface="맑은 고딕"/>
                <a:cs typeface="Arial"/>
              </a:rPr>
              <a:t>needed sources</a:t>
            </a:r>
          </a:p>
          <a:p>
            <a:pPr marL="285750" indent="-285750">
              <a:buFontTx/>
              <a:buChar char="-"/>
            </a:pPr>
            <a:r>
              <a:rPr lang="en-US" altLang="ko-KR" sz="1600">
                <a:solidFill>
                  <a:schemeClr val="tx1">
                    <a:lumMod val="75000"/>
                    <a:lumOff val="25000"/>
                  </a:schemeClr>
                </a:solidFill>
                <a:ea typeface="맑은 고딕"/>
                <a:cs typeface="Arial"/>
              </a:rPr>
              <a:t>the information you already have</a:t>
            </a:r>
            <a:endParaRPr lang="en-US" altLang="ko-KR" sz="1600">
              <a:solidFill>
                <a:schemeClr val="tx1">
                  <a:lumMod val="75000"/>
                  <a:lumOff val="25000"/>
                </a:schemeClr>
              </a:solidFill>
              <a:ea typeface="맑은 고딕"/>
              <a:cs typeface="Arial"/>
              <a:sym typeface="Wingdings 2" panose="05020102010507070707" pitchFamily="18" charset="2"/>
            </a:endParaRPr>
          </a:p>
          <a:p>
            <a:pPr marL="285750" indent="-285750">
              <a:buFontTx/>
              <a:buChar char="-"/>
            </a:pPr>
            <a:r>
              <a:rPr lang="en-US" altLang="ko-KR" sz="1600">
                <a:solidFill>
                  <a:schemeClr val="tx1">
                    <a:lumMod val="75000"/>
                    <a:lumOff val="25000"/>
                  </a:schemeClr>
                </a:solidFill>
                <a:ea typeface="맑은 고딕"/>
                <a:cs typeface="Arial"/>
              </a:rPr>
              <a:t>needed information</a:t>
            </a:r>
            <a:endParaRPr lang="en-US" altLang="ko-KR" sz="1600">
              <a:solidFill>
                <a:schemeClr val="tx1">
                  <a:lumMod val="75000"/>
                  <a:lumOff val="25000"/>
                </a:schemeClr>
              </a:solidFill>
              <a:ea typeface="맑은 고딕"/>
              <a:cs typeface="Arial"/>
              <a:sym typeface="Wingdings 2" panose="05020102010507070707" pitchFamily="18" charset="2"/>
            </a:endParaRPr>
          </a:p>
          <a:p>
            <a:pPr marL="285750" indent="-285750">
              <a:buFontTx/>
              <a:buChar char="-"/>
            </a:pPr>
            <a:r>
              <a:rPr lang="en-US" altLang="ko-KR" sz="1600" dirty="0">
                <a:solidFill>
                  <a:schemeClr val="tx1">
                    <a:lumMod val="75000"/>
                    <a:lumOff val="25000"/>
                  </a:schemeClr>
                </a:solidFill>
                <a:cs typeface="Arial" pitchFamily="34" charset="0"/>
              </a:rPr>
              <a:t>who can help you with your search</a:t>
            </a:r>
          </a:p>
          <a:p>
            <a:pPr marL="285750" indent="-285750">
              <a:buFontTx/>
              <a:buChar char="-"/>
            </a:pPr>
            <a:endParaRPr lang="en-US" altLang="ko-KR" sz="1600" dirty="0">
              <a:solidFill>
                <a:schemeClr val="tx1">
                  <a:lumMod val="75000"/>
                  <a:lumOff val="25000"/>
                </a:schemeClr>
              </a:solidFill>
              <a:ea typeface="맑은 고딕"/>
              <a:cs typeface="Arial"/>
            </a:endParaRPr>
          </a:p>
        </p:txBody>
      </p:sp>
    </p:spTree>
    <p:extLst>
      <p:ext uri="{BB962C8B-B14F-4D97-AF65-F5344CB8AC3E}">
        <p14:creationId xmlns:p14="http://schemas.microsoft.com/office/powerpoint/2010/main" val="2126098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76467" y="1863689"/>
            <a:ext cx="4675684" cy="39673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a:solidFill>
                  <a:schemeClr val="tx1">
                    <a:lumMod val="65000"/>
                    <a:lumOff val="35000"/>
                  </a:schemeClr>
                </a:solidFill>
                <a:cs typeface="Arial" pitchFamily="34" charset="0"/>
              </a:rPr>
              <a:t>4. Which one of the five criteria for evaluating the credibility of an information source, according to the AAOCC system corresponds to the question:</a:t>
            </a:r>
          </a:p>
          <a:p>
            <a:r>
              <a:rPr lang="en-US" altLang="ko-KR" sz="1600">
                <a:solidFill>
                  <a:schemeClr val="tx1">
                    <a:lumMod val="65000"/>
                    <a:lumOff val="35000"/>
                  </a:schemeClr>
                </a:solidFill>
                <a:cs typeface="Arial" pitchFamily="34" charset="0"/>
              </a:rPr>
              <a:t>Is the information outdated?</a:t>
            </a: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76467" y="284292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Authority</a:t>
            </a:r>
          </a:p>
          <a:p>
            <a:pPr marL="285750" indent="-285750">
              <a:buFontTx/>
              <a:buChar char="-"/>
            </a:pPr>
            <a:r>
              <a:rPr lang="en-US" altLang="ko-KR" sz="1600">
                <a:solidFill>
                  <a:schemeClr val="tx1">
                    <a:lumMod val="75000"/>
                    <a:lumOff val="25000"/>
                  </a:schemeClr>
                </a:solidFill>
                <a:cs typeface="Arial" pitchFamily="34" charset="0"/>
              </a:rPr>
              <a:t>Accuracy</a:t>
            </a:r>
          </a:p>
          <a:p>
            <a:pPr marL="285750" indent="-285750">
              <a:buFontTx/>
              <a:buChar char="-"/>
            </a:pPr>
            <a:r>
              <a:rPr lang="en-US" altLang="ko-KR" sz="1600">
                <a:solidFill>
                  <a:schemeClr val="tx1">
                    <a:lumMod val="75000"/>
                    <a:lumOff val="25000"/>
                  </a:schemeClr>
                </a:solidFill>
                <a:cs typeface="Arial" pitchFamily="34" charset="0"/>
              </a:rPr>
              <a:t>Objectivity</a:t>
            </a:r>
          </a:p>
          <a:p>
            <a:pPr marL="285750" indent="-285750">
              <a:buFontTx/>
              <a:buChar char="-"/>
            </a:pPr>
            <a:r>
              <a:rPr lang="en-US" altLang="ko-KR" sz="1600">
                <a:solidFill>
                  <a:schemeClr val="tx1">
                    <a:lumMod val="75000"/>
                    <a:lumOff val="25000"/>
                  </a:schemeClr>
                </a:solidFill>
                <a:cs typeface="Arial" pitchFamily="34" charset="0"/>
              </a:rPr>
              <a:t>Currency</a:t>
            </a:r>
          </a:p>
          <a:p>
            <a:pPr marL="285750" indent="-285750">
              <a:buFontTx/>
              <a:buChar char="-"/>
            </a:pPr>
            <a:r>
              <a:rPr lang="en-US" altLang="ko-KR" sz="1600">
                <a:solidFill>
                  <a:schemeClr val="tx1">
                    <a:lumMod val="75000"/>
                    <a:lumOff val="25000"/>
                  </a:schemeClr>
                </a:solidFill>
                <a:cs typeface="Arial" pitchFamily="34" charset="0"/>
              </a:rPr>
              <a:t>Coverage</a:t>
            </a:r>
          </a:p>
        </p:txBody>
      </p:sp>
      <p:sp>
        <p:nvSpPr>
          <p:cNvPr id="18" name="Oval 4">
            <a:extLst>
              <a:ext uri="{FF2B5EF4-FFF2-40B4-BE49-F238E27FC236}">
                <a16:creationId xmlns:a16="http://schemas.microsoft.com/office/drawing/2014/main" id="{034D3887-F2CC-4ABF-B2CC-4C973D984D86}"/>
              </a:ext>
            </a:extLst>
          </p:cNvPr>
          <p:cNvSpPr/>
          <p:nvPr/>
        </p:nvSpPr>
        <p:spPr>
          <a:xfrm>
            <a:off x="675665" y="1009298"/>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853732" y="1892927"/>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a:solidFill>
                  <a:schemeClr val="tx1">
                    <a:lumMod val="65000"/>
                    <a:lumOff val="35000"/>
                  </a:schemeClr>
                </a:solidFill>
                <a:cs typeface="Arial" pitchFamily="34" charset="0"/>
              </a:rPr>
              <a:t>5. The letters CMS stand for the  Content Management Supervision. Is it True or False?</a:t>
            </a:r>
            <a:endParaRPr lang="ko-KR" altLang="en-US" sz="160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828504" y="2681936"/>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True </a:t>
            </a:r>
          </a:p>
          <a:p>
            <a:pPr marL="285750" indent="-285750">
              <a:buFontTx/>
              <a:buChar char="-"/>
            </a:pPr>
            <a:r>
              <a:rPr lang="en-US" altLang="ko-KR" sz="1600">
                <a:solidFill>
                  <a:schemeClr val="tx1">
                    <a:lumMod val="75000"/>
                    <a:lumOff val="25000"/>
                  </a:schemeClr>
                </a:solidFill>
                <a:cs typeface="Arial" pitchFamily="34" charset="0"/>
              </a:rPr>
              <a:t>False</a:t>
            </a:r>
          </a:p>
        </p:txBody>
      </p:sp>
      <p:sp>
        <p:nvSpPr>
          <p:cNvPr id="26" name="Oval 18">
            <a:extLst>
              <a:ext uri="{FF2B5EF4-FFF2-40B4-BE49-F238E27FC236}">
                <a16:creationId xmlns:a16="http://schemas.microsoft.com/office/drawing/2014/main" id="{43561C9B-6E88-4218-8661-CB86831A9A59}"/>
              </a:ext>
            </a:extLst>
          </p:cNvPr>
          <p:cNvSpPr/>
          <p:nvPr/>
        </p:nvSpPr>
        <p:spPr>
          <a:xfrm>
            <a:off x="5172111" y="1004250"/>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5365528" y="1190554"/>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30800" y="1257042"/>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err="1">
                <a:latin typeface="+mn-lt"/>
              </a:rPr>
              <a:t>Self-assessment</a:t>
            </a:r>
            <a:r>
              <a:rPr lang="es-ES" sz="3600">
                <a:latin typeface="+mn-lt"/>
              </a:rPr>
              <a:t> test</a:t>
            </a:r>
          </a:p>
        </p:txBody>
      </p:sp>
      <p:sp>
        <p:nvSpPr>
          <p:cNvPr id="32" name="Text Placeholder 6"/>
          <p:cNvSpPr txBox="1">
            <a:spLocks/>
          </p:cNvSpPr>
          <p:nvPr/>
        </p:nvSpPr>
        <p:spPr>
          <a:xfrm>
            <a:off x="2176675" y="3901409"/>
            <a:ext cx="6029471" cy="26097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6. Thibodeau,  (2002)  suggests  that  a  digital preservation must take the subsequent four measures into concern when choosing a preservation strategy. Which measure refers to the  selected  scheme  that must  be  proficient  enough  to  apply  indeterminately  into  the  future prospect?</a:t>
            </a:r>
            <a:endParaRPr lang="ko-KR" altLang="en-US" sz="1600" dirty="0">
              <a:solidFill>
                <a:schemeClr val="tx1">
                  <a:lumMod val="65000"/>
                  <a:lumOff val="35000"/>
                </a:schemeClr>
              </a:solidFill>
              <a:cs typeface="Arial" pitchFamily="34" charset="0"/>
            </a:endParaRPr>
          </a:p>
        </p:txBody>
      </p:sp>
      <p:sp>
        <p:nvSpPr>
          <p:cNvPr id="34" name="Text Placeholder 7"/>
          <p:cNvSpPr txBox="1">
            <a:spLocks/>
          </p:cNvSpPr>
          <p:nvPr/>
        </p:nvSpPr>
        <p:spPr>
          <a:xfrm>
            <a:off x="2176675" y="5358798"/>
            <a:ext cx="311632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Feasibility</a:t>
            </a:r>
          </a:p>
          <a:p>
            <a:pPr marL="285750" indent="-285750">
              <a:buFontTx/>
              <a:buChar char="-"/>
            </a:pPr>
            <a:r>
              <a:rPr lang="en-US" altLang="ko-KR" sz="1600">
                <a:solidFill>
                  <a:schemeClr val="tx1">
                    <a:lumMod val="75000"/>
                    <a:lumOff val="25000"/>
                  </a:schemeClr>
                </a:solidFill>
                <a:cs typeface="Arial" pitchFamily="34" charset="0"/>
              </a:rPr>
              <a:t>Sustainability</a:t>
            </a:r>
          </a:p>
          <a:p>
            <a:pPr marL="285750" indent="-285750">
              <a:buFontTx/>
              <a:buChar char="-"/>
            </a:pPr>
            <a:r>
              <a:rPr lang="en-US" altLang="ko-KR" sz="1600">
                <a:solidFill>
                  <a:schemeClr val="tx1">
                    <a:lumMod val="75000"/>
                    <a:lumOff val="25000"/>
                  </a:schemeClr>
                </a:solidFill>
                <a:cs typeface="Arial" pitchFamily="34" charset="0"/>
              </a:rPr>
              <a:t>Practicality</a:t>
            </a:r>
          </a:p>
          <a:p>
            <a:pPr marL="285750" indent="-285750">
              <a:buFontTx/>
              <a:buChar char="-"/>
            </a:pPr>
            <a:r>
              <a:rPr lang="en-US" altLang="ko-KR" sz="1600">
                <a:solidFill>
                  <a:schemeClr val="tx1">
                    <a:lumMod val="75000"/>
                    <a:lumOff val="25000"/>
                  </a:schemeClr>
                </a:solidFill>
                <a:cs typeface="Arial" pitchFamily="34" charset="0"/>
              </a:rPr>
              <a:t>Appropriateness</a:t>
            </a:r>
          </a:p>
        </p:txBody>
      </p:sp>
      <p:sp>
        <p:nvSpPr>
          <p:cNvPr id="36" name="Oval 18"/>
          <p:cNvSpPr/>
          <p:nvPr/>
        </p:nvSpPr>
        <p:spPr>
          <a:xfrm>
            <a:off x="2499519" y="3096634"/>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7" name="Donut 8"/>
          <p:cNvSpPr/>
          <p:nvPr/>
        </p:nvSpPr>
        <p:spPr>
          <a:xfrm>
            <a:off x="5464447" y="643642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8" name="Rectangle 36"/>
          <p:cNvSpPr/>
          <p:nvPr/>
        </p:nvSpPr>
        <p:spPr>
          <a:xfrm>
            <a:off x="2674023" y="3276761"/>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9" name="Rectangle 16"/>
          <p:cNvSpPr/>
          <p:nvPr/>
        </p:nvSpPr>
        <p:spPr>
          <a:xfrm>
            <a:off x="2055292" y="32179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Text Placeholder 6">
            <a:extLst>
              <a:ext uri="{FF2B5EF4-FFF2-40B4-BE49-F238E27FC236}">
                <a16:creationId xmlns:a16="http://schemas.microsoft.com/office/drawing/2014/main" id="{FD4DEAD9-FFD6-48C0-B515-3D5EF888DCC5}"/>
              </a:ext>
            </a:extLst>
          </p:cNvPr>
          <p:cNvSpPr txBox="1">
            <a:spLocks/>
          </p:cNvSpPr>
          <p:nvPr/>
        </p:nvSpPr>
        <p:spPr>
          <a:xfrm>
            <a:off x="8590459" y="4749158"/>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a:solidFill>
                  <a:schemeClr val="tx1">
                    <a:lumMod val="65000"/>
                    <a:lumOff val="35000"/>
                  </a:schemeClr>
                </a:solidFill>
                <a:cs typeface="Arial" pitchFamily="34" charset="0"/>
              </a:rPr>
              <a:t>7. The letters GDPR stand for the  General Data Privacy Reality. Is it True or False?</a:t>
            </a:r>
            <a:endParaRPr lang="ko-KR" altLang="en-US" sz="1600">
              <a:solidFill>
                <a:schemeClr val="tx1">
                  <a:lumMod val="65000"/>
                  <a:lumOff val="35000"/>
                </a:schemeClr>
              </a:solidFill>
              <a:cs typeface="Arial" pitchFamily="34" charset="0"/>
            </a:endParaRPr>
          </a:p>
        </p:txBody>
      </p:sp>
      <p:sp>
        <p:nvSpPr>
          <p:cNvPr id="42" name="Text Placeholder 7">
            <a:extLst>
              <a:ext uri="{FF2B5EF4-FFF2-40B4-BE49-F238E27FC236}">
                <a16:creationId xmlns:a16="http://schemas.microsoft.com/office/drawing/2014/main" id="{8B829E9F-3F52-42FD-B2C9-14992DCE9C65}"/>
              </a:ext>
            </a:extLst>
          </p:cNvPr>
          <p:cNvSpPr txBox="1">
            <a:spLocks/>
          </p:cNvSpPr>
          <p:nvPr/>
        </p:nvSpPr>
        <p:spPr>
          <a:xfrm>
            <a:off x="8565231" y="553816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True </a:t>
            </a:r>
          </a:p>
          <a:p>
            <a:pPr marL="285750" indent="-285750">
              <a:buFontTx/>
              <a:buChar char="-"/>
            </a:pPr>
            <a:r>
              <a:rPr lang="en-US" altLang="ko-KR" sz="1600">
                <a:solidFill>
                  <a:schemeClr val="tx1">
                    <a:lumMod val="75000"/>
                    <a:lumOff val="25000"/>
                  </a:schemeClr>
                </a:solidFill>
                <a:cs typeface="Arial" pitchFamily="34" charset="0"/>
              </a:rPr>
              <a:t>False</a:t>
            </a:r>
          </a:p>
        </p:txBody>
      </p:sp>
      <p:sp>
        <p:nvSpPr>
          <p:cNvPr id="43" name="Oval 18">
            <a:extLst>
              <a:ext uri="{FF2B5EF4-FFF2-40B4-BE49-F238E27FC236}">
                <a16:creationId xmlns:a16="http://schemas.microsoft.com/office/drawing/2014/main" id="{43561C9B-6E88-4218-8661-CB86831A9A59}"/>
              </a:ext>
            </a:extLst>
          </p:cNvPr>
          <p:cNvSpPr/>
          <p:nvPr/>
        </p:nvSpPr>
        <p:spPr>
          <a:xfrm>
            <a:off x="8908838" y="3860481"/>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44" name="Donut 39">
            <a:extLst>
              <a:ext uri="{FF2B5EF4-FFF2-40B4-BE49-F238E27FC236}">
                <a16:creationId xmlns:a16="http://schemas.microsoft.com/office/drawing/2014/main" id="{1FEB28B7-0D50-4EF1-8E68-CABB4BF3D4C9}"/>
              </a:ext>
            </a:extLst>
          </p:cNvPr>
          <p:cNvSpPr/>
          <p:nvPr/>
        </p:nvSpPr>
        <p:spPr>
          <a:xfrm>
            <a:off x="9102255" y="4046785"/>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pic>
        <p:nvPicPr>
          <p:cNvPr id="45" name="Imagen 9">
            <a:extLst>
              <a:ext uri="{FF2B5EF4-FFF2-40B4-BE49-F238E27FC236}">
                <a16:creationId xmlns:a16="http://schemas.microsoft.com/office/drawing/2014/main" id="{524FA455-95D2-4950-925A-8CBF256ADD42}"/>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7778759" y="526380"/>
            <a:ext cx="4178353" cy="2350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1587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a:solidFill>
                  <a:srgbClr val="266C9F"/>
                </a:solidFill>
              </a:rPr>
              <a:t>THANK</a:t>
            </a:r>
            <a:r>
              <a:rPr lang="es-ES" b="1">
                <a:solidFill>
                  <a:srgbClr val="27969F"/>
                </a:solidFill>
              </a:rPr>
              <a:t> </a:t>
            </a:r>
            <a:r>
              <a:rPr lang="es-ES" b="1">
                <a:solidFill>
                  <a:srgbClr val="266C9F"/>
                </a:solidFill>
              </a:rPr>
              <a:t>YOU</a:t>
            </a:r>
          </a:p>
        </p:txBody>
      </p:sp>
    </p:spTree>
    <p:extLst>
      <p:ext uri="{BB962C8B-B14F-4D97-AF65-F5344CB8AC3E}">
        <p14:creationId xmlns:p14="http://schemas.microsoft.com/office/powerpoint/2010/main" val="1561418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15655" y="1974856"/>
            <a:ext cx="3601461" cy="3442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ea typeface="맑은 고딕"/>
                <a:cs typeface="Arial"/>
              </a:rPr>
              <a:t>1. Choose one or more </a:t>
            </a:r>
            <a:r>
              <a:rPr lang="en-US" altLang="ko-KR" sz="1600">
                <a:solidFill>
                  <a:schemeClr val="tx1">
                    <a:lumMod val="65000"/>
                    <a:lumOff val="35000"/>
                  </a:schemeClr>
                </a:solidFill>
                <a:ea typeface="맑은 고딕"/>
                <a:cs typeface="Arial"/>
              </a:rPr>
              <a:t>things that need to be considered when  planning a </a:t>
            </a:r>
            <a:r>
              <a:rPr lang="en-US" altLang="ko-KR" sz="1600" dirty="0">
                <a:solidFill>
                  <a:schemeClr val="tx1">
                    <a:lumMod val="65000"/>
                    <a:lumOff val="35000"/>
                  </a:schemeClr>
                </a:solidFill>
                <a:ea typeface="맑은 고딕"/>
                <a:cs typeface="Arial"/>
              </a:rPr>
              <a:t>data search:</a:t>
            </a:r>
            <a:endParaRPr lang="ko-KR" altLang="en-US" sz="1600">
              <a:solidFill>
                <a:schemeClr val="tx1">
                  <a:lumMod val="65000"/>
                  <a:lumOff val="35000"/>
                </a:schemeClr>
              </a:solidFill>
              <a:ea typeface="맑은 고딕"/>
              <a:cs typeface="Arial"/>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15655" y="2751217"/>
            <a:ext cx="3999170"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ea typeface="맑은 고딕"/>
                <a:cs typeface="Arial"/>
              </a:rPr>
              <a:t>inquiry question to be answered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p>
          <a:p>
            <a:pPr marL="285750" indent="-285750">
              <a:buFontTx/>
              <a:buChar char="-"/>
            </a:pPr>
            <a:r>
              <a:rPr lang="en-US" altLang="ko-KR" sz="1600">
                <a:solidFill>
                  <a:schemeClr val="tx1">
                    <a:lumMod val="75000"/>
                    <a:lumOff val="25000"/>
                  </a:schemeClr>
                </a:solidFill>
                <a:ea typeface="맑은 고딕"/>
                <a:cs typeface="Arial"/>
              </a:rPr>
              <a:t>needed sources</a:t>
            </a:r>
          </a:p>
          <a:p>
            <a:pPr marL="285750" indent="-285750">
              <a:buFontTx/>
              <a:buChar char="-"/>
            </a:pPr>
            <a:r>
              <a:rPr lang="en-US" altLang="ko-KR" sz="1600" dirty="0">
                <a:solidFill>
                  <a:schemeClr val="tx1">
                    <a:lumMod val="75000"/>
                    <a:lumOff val="25000"/>
                  </a:schemeClr>
                </a:solidFill>
                <a:cs typeface="Arial" pitchFamily="34" charset="0"/>
              </a:rPr>
              <a:t>the information you already have (</a:t>
            </a:r>
            <a:r>
              <a:rPr lang="en-US" altLang="ko-KR" sz="1600" dirty="0">
                <a:solidFill>
                  <a:schemeClr val="tx1">
                    <a:lumMod val="75000"/>
                    <a:lumOff val="25000"/>
                  </a:schemeClr>
                </a:solidFill>
                <a:cs typeface="Arial" pitchFamily="34" charset="0"/>
                <a:sym typeface="Wingdings 2" panose="05020102010507070707" pitchFamily="18" charset="2"/>
              </a:rPr>
              <a:t></a:t>
            </a:r>
            <a:r>
              <a:rPr lang="en-US" altLang="ko-KR" sz="1600" dirty="0">
                <a:solidFill>
                  <a:schemeClr val="tx1">
                    <a:lumMod val="75000"/>
                    <a:lumOff val="25000"/>
                  </a:schemeClr>
                </a:solidFill>
                <a:cs typeface="Arial" pitchFamily="34" charset="0"/>
              </a:rPr>
              <a:t>)</a:t>
            </a:r>
          </a:p>
          <a:p>
            <a:pPr marL="285750" indent="-285750">
              <a:buFontTx/>
              <a:buChar char="-"/>
            </a:pPr>
            <a:r>
              <a:rPr lang="en-US" altLang="ko-KR" sz="1600">
                <a:solidFill>
                  <a:schemeClr val="tx1">
                    <a:lumMod val="75000"/>
                    <a:lumOff val="25000"/>
                  </a:schemeClr>
                </a:solidFill>
                <a:ea typeface="맑은 고딕"/>
                <a:cs typeface="Arial"/>
              </a:rPr>
              <a:t>needed information (</a:t>
            </a:r>
            <a:r>
              <a:rPr lang="en-US" altLang="ko-KR" sz="1600">
                <a:solidFill>
                  <a:schemeClr val="tx1">
                    <a:lumMod val="75000"/>
                    <a:lumOff val="25000"/>
                  </a:schemeClr>
                </a:solidFill>
                <a:ea typeface="맑은 고딕"/>
                <a:cs typeface="Arial"/>
                <a:sym typeface="Wingdings 2" panose="05020102010507070707" pitchFamily="18" charset="2"/>
              </a:rPr>
              <a:t></a:t>
            </a:r>
            <a:r>
              <a:rPr lang="en-US" altLang="ko-KR" sz="1600">
                <a:solidFill>
                  <a:schemeClr val="tx1">
                    <a:lumMod val="75000"/>
                    <a:lumOff val="25000"/>
                  </a:schemeClr>
                </a:solidFill>
                <a:ea typeface="맑은 고딕"/>
                <a:cs typeface="Arial"/>
              </a:rPr>
              <a:t>)</a:t>
            </a:r>
          </a:p>
          <a:p>
            <a:pPr marL="285750" indent="-285750">
              <a:buFontTx/>
              <a:buChar char="-"/>
            </a:pPr>
            <a:r>
              <a:rPr lang="en-US" altLang="ko-KR" sz="1600">
                <a:solidFill>
                  <a:schemeClr val="tx1">
                    <a:lumMod val="75000"/>
                    <a:lumOff val="25000"/>
                  </a:schemeClr>
                </a:solidFill>
                <a:ea typeface="맑은 고딕"/>
                <a:cs typeface="Arial"/>
              </a:rPr>
              <a:t>who can help you with your search</a:t>
            </a: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7635060" y="3813805"/>
            <a:ext cx="3473938" cy="2073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a:solidFill>
                  <a:schemeClr val="tx1">
                    <a:lumMod val="65000"/>
                    <a:lumOff val="35000"/>
                  </a:schemeClr>
                </a:solidFill>
                <a:cs typeface="Arial" pitchFamily="34" charset="0"/>
              </a:rPr>
              <a:t>3. Choose the four criteria when evaluating internet sources from the list:</a:t>
            </a:r>
            <a:endParaRPr lang="ko-KR" altLang="en-US" sz="160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7643192" y="4446614"/>
            <a:ext cx="293353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Accuracy and Authority (</a:t>
            </a:r>
            <a:r>
              <a:rPr lang="en-US" altLang="ko-KR" sz="1600">
                <a:solidFill>
                  <a:schemeClr val="tx1">
                    <a:lumMod val="75000"/>
                    <a:lumOff val="25000"/>
                  </a:schemeClr>
                </a:solidFill>
                <a:cs typeface="Arial" pitchFamily="34" charset="0"/>
                <a:sym typeface="Wingdings 2" panose="05020102010507070707" pitchFamily="18" charset="2"/>
              </a:rPr>
              <a:t></a:t>
            </a:r>
            <a:r>
              <a:rPr lang="en-US" altLang="ko-KR" sz="1600">
                <a:solidFill>
                  <a:schemeClr val="tx1">
                    <a:lumMod val="75000"/>
                    <a:lumOff val="25000"/>
                  </a:schemeClr>
                </a:solidFill>
                <a:cs typeface="Arial" pitchFamily="34" charset="0"/>
              </a:rPr>
              <a:t>)</a:t>
            </a:r>
          </a:p>
          <a:p>
            <a:pPr marL="285750" indent="-285750">
              <a:buFontTx/>
              <a:buChar char="-"/>
            </a:pPr>
            <a:r>
              <a:rPr lang="en-US" altLang="ko-KR" sz="1600">
                <a:solidFill>
                  <a:schemeClr val="tx1">
                    <a:lumMod val="75000"/>
                    <a:lumOff val="25000"/>
                  </a:schemeClr>
                </a:solidFill>
                <a:cs typeface="Arial" pitchFamily="34" charset="0"/>
              </a:rPr>
              <a:t>Accountability</a:t>
            </a:r>
          </a:p>
          <a:p>
            <a:pPr marL="285750" indent="-285750">
              <a:buFontTx/>
              <a:buChar char="-"/>
            </a:pPr>
            <a:r>
              <a:rPr lang="en-US" altLang="ko-KR" sz="1600">
                <a:solidFill>
                  <a:schemeClr val="tx1">
                    <a:lumMod val="75000"/>
                    <a:lumOff val="25000"/>
                  </a:schemeClr>
                </a:solidFill>
                <a:cs typeface="Arial" pitchFamily="34" charset="0"/>
              </a:rPr>
              <a:t>Objectivity (</a:t>
            </a:r>
            <a:r>
              <a:rPr lang="en-US" altLang="ko-KR" sz="1600">
                <a:solidFill>
                  <a:schemeClr val="tx1">
                    <a:lumMod val="75000"/>
                    <a:lumOff val="25000"/>
                  </a:schemeClr>
                </a:solidFill>
                <a:cs typeface="Arial" pitchFamily="34" charset="0"/>
                <a:sym typeface="Wingdings 2" panose="05020102010507070707" pitchFamily="18" charset="2"/>
              </a:rPr>
              <a:t></a:t>
            </a:r>
            <a:r>
              <a:rPr lang="en-US" altLang="ko-KR" sz="1600">
                <a:solidFill>
                  <a:schemeClr val="tx1">
                    <a:lumMod val="75000"/>
                    <a:lumOff val="25000"/>
                  </a:schemeClr>
                </a:solidFill>
                <a:cs typeface="Arial" pitchFamily="34" charset="0"/>
              </a:rPr>
              <a:t>)</a:t>
            </a:r>
          </a:p>
          <a:p>
            <a:pPr marL="285750" indent="-285750">
              <a:buFontTx/>
              <a:buChar char="-"/>
            </a:pPr>
            <a:r>
              <a:rPr lang="en-US" altLang="ko-KR" sz="1600">
                <a:solidFill>
                  <a:schemeClr val="tx1">
                    <a:lumMod val="75000"/>
                    <a:lumOff val="25000"/>
                  </a:schemeClr>
                </a:solidFill>
                <a:cs typeface="Arial" pitchFamily="34" charset="0"/>
              </a:rPr>
              <a:t>Currency (</a:t>
            </a:r>
            <a:r>
              <a:rPr lang="en-US" altLang="ko-KR" sz="1600">
                <a:solidFill>
                  <a:schemeClr val="tx1">
                    <a:lumMod val="75000"/>
                    <a:lumOff val="25000"/>
                  </a:schemeClr>
                </a:solidFill>
                <a:cs typeface="Arial" pitchFamily="34" charset="0"/>
                <a:sym typeface="Wingdings 2" panose="05020102010507070707" pitchFamily="18" charset="2"/>
              </a:rPr>
              <a:t></a:t>
            </a:r>
            <a:r>
              <a:rPr lang="en-US" altLang="ko-KR" sz="1600">
                <a:solidFill>
                  <a:schemeClr val="tx1">
                    <a:lumMod val="75000"/>
                    <a:lumOff val="25000"/>
                  </a:schemeClr>
                </a:solidFill>
                <a:cs typeface="Arial" pitchFamily="34" charset="0"/>
              </a:rPr>
              <a:t>)</a:t>
            </a:r>
          </a:p>
          <a:p>
            <a:pPr marL="285750" indent="-285750">
              <a:buFontTx/>
              <a:buChar char="-"/>
            </a:pPr>
            <a:r>
              <a:rPr lang="en-US" altLang="ko-KR" sz="1600">
                <a:solidFill>
                  <a:schemeClr val="tx1">
                    <a:lumMod val="75000"/>
                    <a:lumOff val="25000"/>
                  </a:schemeClr>
                </a:solidFill>
                <a:cs typeface="Arial" pitchFamily="34" charset="0"/>
              </a:rPr>
              <a:t>Purpose</a:t>
            </a:r>
          </a:p>
          <a:p>
            <a:pPr marL="285750" indent="-285750">
              <a:buFontTx/>
              <a:buChar char="-"/>
            </a:pPr>
            <a:r>
              <a:rPr lang="en-US" altLang="ko-KR" sz="1600">
                <a:solidFill>
                  <a:schemeClr val="tx1">
                    <a:lumMod val="75000"/>
                    <a:lumOff val="25000"/>
                  </a:schemeClr>
                </a:solidFill>
                <a:cs typeface="Arial" pitchFamily="34" charset="0"/>
              </a:rPr>
              <a:t>Coverage (</a:t>
            </a:r>
            <a:r>
              <a:rPr lang="en-US" altLang="ko-KR" sz="1600">
                <a:solidFill>
                  <a:schemeClr val="tx1">
                    <a:lumMod val="75000"/>
                    <a:lumOff val="25000"/>
                  </a:schemeClr>
                </a:solidFill>
                <a:cs typeface="Arial" pitchFamily="34" charset="0"/>
                <a:sym typeface="Wingdings 2" panose="05020102010507070707" pitchFamily="18" charset="2"/>
              </a:rPr>
              <a:t></a:t>
            </a:r>
            <a:r>
              <a:rPr lang="en-US" altLang="ko-KR" sz="1600">
                <a:solidFill>
                  <a:schemeClr val="tx1">
                    <a:lumMod val="75000"/>
                    <a:lumOff val="25000"/>
                  </a:schemeClr>
                </a:solidFill>
                <a:cs typeface="Arial" pitchFamily="34" charset="0"/>
              </a:rPr>
              <a:t>)</a:t>
            </a:r>
          </a:p>
        </p:txBody>
      </p:sp>
      <p:sp>
        <p:nvSpPr>
          <p:cNvPr id="18" name="Oval 4">
            <a:extLst>
              <a:ext uri="{FF2B5EF4-FFF2-40B4-BE49-F238E27FC236}">
                <a16:creationId xmlns:a16="http://schemas.microsoft.com/office/drawing/2014/main" id="{034D3887-F2CC-4ABF-B2CC-4C973D984D86}"/>
              </a:ext>
            </a:extLst>
          </p:cNvPr>
          <p:cNvSpPr/>
          <p:nvPr/>
        </p:nvSpPr>
        <p:spPr>
          <a:xfrm>
            <a:off x="614853" y="1120465"/>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19" name="Oval 18">
            <a:extLst>
              <a:ext uri="{FF2B5EF4-FFF2-40B4-BE49-F238E27FC236}">
                <a16:creationId xmlns:a16="http://schemas.microsoft.com/office/drawing/2014/main" id="{C5316071-172F-42AE-A310-69D62C5D0BAA}"/>
              </a:ext>
            </a:extLst>
          </p:cNvPr>
          <p:cNvSpPr/>
          <p:nvPr/>
        </p:nvSpPr>
        <p:spPr>
          <a:xfrm>
            <a:off x="7957904" y="3009030"/>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446368" y="1930294"/>
            <a:ext cx="3173632" cy="38883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a:solidFill>
                  <a:schemeClr val="tx1">
                    <a:lumMod val="65000"/>
                    <a:lumOff val="35000"/>
                  </a:schemeClr>
                </a:solidFill>
                <a:cs typeface="Arial" pitchFamily="34" charset="0"/>
              </a:rPr>
              <a:t>2. The letters CRAAP stand for the words Current, Relevant, Authority, Accuracy, Purpose. Is it True or False?</a:t>
            </a:r>
            <a:endParaRPr lang="ko-KR" altLang="en-US" sz="160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446368" y="266769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True (</a:t>
            </a:r>
            <a:r>
              <a:rPr lang="en-US" altLang="ko-KR" sz="1600">
                <a:solidFill>
                  <a:schemeClr val="tx1">
                    <a:lumMod val="75000"/>
                    <a:lumOff val="25000"/>
                  </a:schemeClr>
                </a:solidFill>
                <a:cs typeface="Arial" pitchFamily="34" charset="0"/>
                <a:sym typeface="Wingdings 2" panose="05020102010507070707" pitchFamily="18" charset="2"/>
              </a:rPr>
              <a:t></a:t>
            </a:r>
            <a:r>
              <a:rPr lang="en-US" altLang="ko-KR" sz="1600">
                <a:solidFill>
                  <a:schemeClr val="tx1">
                    <a:lumMod val="75000"/>
                    <a:lumOff val="25000"/>
                  </a:schemeClr>
                </a:solidFill>
                <a:cs typeface="Arial" pitchFamily="34" charset="0"/>
              </a:rPr>
              <a:t>)</a:t>
            </a:r>
          </a:p>
          <a:p>
            <a:pPr marL="285750" indent="-285750">
              <a:buFontTx/>
              <a:buChar char="-"/>
            </a:pPr>
            <a:r>
              <a:rPr lang="en-US" altLang="ko-KR" sz="1600">
                <a:solidFill>
                  <a:schemeClr val="tx1">
                    <a:lumMod val="75000"/>
                    <a:lumOff val="25000"/>
                  </a:schemeClr>
                </a:solidFill>
                <a:cs typeface="Arial" pitchFamily="34" charset="0"/>
              </a:rPr>
              <a:t>False</a:t>
            </a:r>
          </a:p>
        </p:txBody>
      </p:sp>
      <p:sp>
        <p:nvSpPr>
          <p:cNvPr id="26" name="Oval 18">
            <a:extLst>
              <a:ext uri="{FF2B5EF4-FFF2-40B4-BE49-F238E27FC236}">
                <a16:creationId xmlns:a16="http://schemas.microsoft.com/office/drawing/2014/main" id="{43561C9B-6E88-4218-8661-CB86831A9A59}"/>
              </a:ext>
            </a:extLst>
          </p:cNvPr>
          <p:cNvSpPr/>
          <p:nvPr/>
        </p:nvSpPr>
        <p:spPr>
          <a:xfrm>
            <a:off x="4764746" y="1137304"/>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8" name="Donut 8">
            <a:extLst>
              <a:ext uri="{FF2B5EF4-FFF2-40B4-BE49-F238E27FC236}">
                <a16:creationId xmlns:a16="http://schemas.microsoft.com/office/drawing/2014/main" id="{49222F3C-3564-4ADC-BEEB-3CC1694D832E}"/>
              </a:ext>
            </a:extLst>
          </p:cNvPr>
          <p:cNvSpPr/>
          <p:nvPr/>
        </p:nvSpPr>
        <p:spPr>
          <a:xfrm>
            <a:off x="7298338" y="3839595"/>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4958163" y="132360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0" name="Rectangle 36">
            <a:extLst>
              <a:ext uri="{FF2B5EF4-FFF2-40B4-BE49-F238E27FC236}">
                <a16:creationId xmlns:a16="http://schemas.microsoft.com/office/drawing/2014/main" id="{9A93015C-34CA-4C63-8641-4C46CFCB7B37}"/>
              </a:ext>
            </a:extLst>
          </p:cNvPr>
          <p:cNvSpPr/>
          <p:nvPr/>
        </p:nvSpPr>
        <p:spPr>
          <a:xfrm>
            <a:off x="8132408" y="318915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1" name="Rectangle 16">
            <a:extLst>
              <a:ext uri="{FF2B5EF4-FFF2-40B4-BE49-F238E27FC236}">
                <a16:creationId xmlns:a16="http://schemas.microsoft.com/office/drawing/2014/main" id="{3EFD096D-A183-494B-B85C-1525C22B33AF}"/>
              </a:ext>
            </a:extLst>
          </p:cNvPr>
          <p:cNvSpPr/>
          <p:nvPr/>
        </p:nvSpPr>
        <p:spPr>
          <a:xfrm>
            <a:off x="769988" y="1368209"/>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err="1">
                <a:latin typeface="+mn-lt"/>
              </a:rPr>
              <a:t>Self-assessment</a:t>
            </a:r>
            <a:r>
              <a:rPr lang="es-ES" sz="3600">
                <a:latin typeface="+mn-lt"/>
              </a:rPr>
              <a:t> test (</a:t>
            </a:r>
            <a:r>
              <a:rPr lang="es-ES" sz="3600" err="1">
                <a:latin typeface="+mn-lt"/>
              </a:rPr>
              <a:t>answers</a:t>
            </a:r>
            <a:r>
              <a:rPr lang="es-ES" sz="3600">
                <a:latin typeface="+mn-lt"/>
              </a:rPr>
              <a:t>)</a:t>
            </a:r>
          </a:p>
        </p:txBody>
      </p:sp>
    </p:spTree>
    <p:extLst>
      <p:ext uri="{BB962C8B-B14F-4D97-AF65-F5344CB8AC3E}">
        <p14:creationId xmlns:p14="http://schemas.microsoft.com/office/powerpoint/2010/main" val="297983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INDEX</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2031351" y="5353072"/>
            <a:ext cx="2446273"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6129150" y="3765351"/>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2155683" y="1723289"/>
            <a:ext cx="3791308" cy="3761939"/>
            <a:chOff x="1704484" y="1766707"/>
            <a:chExt cx="1158951" cy="1066100"/>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819879"/>
            </a:xfrm>
            <a:prstGeom prst="rect">
              <a:avLst/>
            </a:prstGeom>
            <a:noFill/>
          </p:spPr>
          <p:txBody>
            <a:bodyPr wrap="square" rtlCol="0">
              <a:spAutoFit/>
            </a:bodyPr>
            <a:lstStyle/>
            <a:p>
              <a:pPr marL="285750" indent="-285750">
                <a:buFont typeface="Arial" panose="020B0604020202020204" pitchFamily="34" charset="0"/>
                <a:buChar char="•"/>
              </a:pPr>
              <a:r>
                <a:rPr lang="en-US" sz="1400" dirty="0"/>
                <a:t>Methods on analyzing and critically evaluate the data, information and digital content</a:t>
              </a:r>
            </a:p>
            <a:p>
              <a:pPr marL="285750" indent="-285750">
                <a:buFont typeface="Arial" panose="020B0604020202020204" pitchFamily="34" charset="0"/>
                <a:buChar char="•"/>
              </a:pPr>
              <a:r>
                <a:rPr lang="en-US" altLang="es-ES" sz="1400" dirty="0">
                  <a:latin typeface="Calibri" panose="020F0502020204030204" pitchFamily="34" charset="0"/>
                  <a:cs typeface="Calibri" panose="020F0502020204030204" pitchFamily="34" charset="0"/>
                </a:rPr>
                <a:t>The AAOCC (Authority, Accuracy, Objectivity, Currency, and Coverage) system</a:t>
              </a:r>
              <a:endParaRPr lang="el-GR" altLang="es-E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tLang="es-ES" sz="1400" dirty="0">
                  <a:latin typeface="Calibri" panose="020F0502020204030204" pitchFamily="34" charset="0"/>
                  <a:cs typeface="Calibri" panose="020F0502020204030204" pitchFamily="34" charset="0"/>
                </a:rPr>
                <a:t>CRAAP test: a tool for evaluating sources</a:t>
              </a:r>
              <a:endParaRPr lang="el-GR" altLang="es-E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k-SK" sz="1400" dirty="0"/>
                <a:t>Management of </a:t>
              </a:r>
              <a:r>
                <a:rPr lang="sk-SK" sz="1400" dirty="0" err="1"/>
                <a:t>digital</a:t>
              </a:r>
              <a:r>
                <a:rPr lang="sk-SK" sz="1400" dirty="0"/>
                <a:t> </a:t>
              </a:r>
              <a:r>
                <a:rPr lang="sk-SK" sz="1400" dirty="0" err="1"/>
                <a:t>material</a:t>
              </a:r>
              <a:r>
                <a:rPr lang="sk-SK" sz="1400" dirty="0"/>
                <a:t> and </a:t>
              </a:r>
              <a:r>
                <a:rPr lang="sk-SK" sz="1400" dirty="0" err="1"/>
                <a:t>databases</a:t>
              </a:r>
              <a:endParaRPr lang="el-GR" sz="1400" dirty="0"/>
            </a:p>
            <a:p>
              <a:pPr marL="285750" indent="-285750">
                <a:buFont typeface="Arial" panose="020B0604020202020204" pitchFamily="34" charset="0"/>
                <a:buChar char="•"/>
              </a:pPr>
              <a:r>
                <a:rPr lang="sk-SK" sz="1400" dirty="0" err="1"/>
                <a:t>Preservation</a:t>
              </a:r>
              <a:r>
                <a:rPr lang="sk-SK" sz="1400" dirty="0"/>
                <a:t> and </a:t>
              </a:r>
              <a:r>
                <a:rPr lang="sk-SK" sz="1400" dirty="0" err="1"/>
                <a:t>updating</a:t>
              </a:r>
              <a:r>
                <a:rPr lang="sk-SK" sz="1400" dirty="0"/>
                <a:t> of </a:t>
              </a:r>
              <a:r>
                <a:rPr lang="sk-SK" sz="1400" dirty="0" err="1"/>
                <a:t>digital</a:t>
              </a:r>
              <a:r>
                <a:rPr lang="sk-SK" sz="1400" dirty="0"/>
                <a:t> </a:t>
              </a:r>
              <a:r>
                <a:rPr lang="sk-SK" sz="1400" dirty="0" err="1"/>
                <a:t>content</a:t>
              </a:r>
              <a:endParaRPr lang="en-US" sz="1400" dirty="0"/>
            </a:p>
            <a:p>
              <a:pPr marL="285750" indent="-285750">
                <a:buFont typeface="Arial" panose="020B0604020202020204" pitchFamily="34" charset="0"/>
                <a:buChar char="•"/>
              </a:pPr>
              <a:endParaRPr lang="en-US" altLang="ko-KR" sz="1400" dirty="0">
                <a:solidFill>
                  <a:schemeClr val="tx1">
                    <a:lumMod val="75000"/>
                    <a:lumOff val="25000"/>
                  </a:schemeClr>
                </a:solidFill>
                <a:cs typeface="Arial" pitchFamily="34"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158951" cy="165720"/>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Unit 1: Digital literacy and business communication</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2031352" y="1723295"/>
            <a:ext cx="0" cy="3331047"/>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Group 56">
            <a:extLst>
              <a:ext uri="{FF2B5EF4-FFF2-40B4-BE49-F238E27FC236}">
                <a16:creationId xmlns:a16="http://schemas.microsoft.com/office/drawing/2014/main" id="{BDCD2AA1-3D8B-4385-A998-7896B87F5B72}"/>
              </a:ext>
            </a:extLst>
          </p:cNvPr>
          <p:cNvGrpSpPr/>
          <p:nvPr/>
        </p:nvGrpSpPr>
        <p:grpSpPr>
          <a:xfrm>
            <a:off x="6237224" y="1369928"/>
            <a:ext cx="3668775" cy="1822952"/>
            <a:chOff x="1704484" y="1766707"/>
            <a:chExt cx="1270130" cy="516609"/>
          </a:xfrm>
        </p:grpSpPr>
        <p:sp>
          <p:nvSpPr>
            <p:cNvPr id="19" name="TextBox 33">
              <a:extLst>
                <a:ext uri="{FF2B5EF4-FFF2-40B4-BE49-F238E27FC236}">
                  <a16:creationId xmlns:a16="http://schemas.microsoft.com/office/drawing/2014/main" id="{C7ACB41D-6E4A-4DEC-B4A5-E3F59A081365}"/>
                </a:ext>
              </a:extLst>
            </p:cNvPr>
            <p:cNvSpPr txBox="1"/>
            <p:nvPr/>
          </p:nvSpPr>
          <p:spPr>
            <a:xfrm>
              <a:off x="1724504" y="2012930"/>
              <a:ext cx="1250110" cy="270386"/>
            </a:xfrm>
            <a:prstGeom prst="rect">
              <a:avLst/>
            </a:prstGeom>
            <a:noFill/>
          </p:spPr>
          <p:txBody>
            <a:bodyPr wrap="square" rtlCol="0">
              <a:spAutoFit/>
            </a:bodyPr>
            <a:lstStyle/>
            <a:p>
              <a:pPr marL="285750" lvl="0" indent="-285750">
                <a:buFont typeface="Arial" panose="020B0604020202020204" pitchFamily="34" charset="0"/>
                <a:buChar char="•"/>
              </a:pPr>
              <a:r>
                <a:rPr lang="sk-SK" sz="1400" dirty="0" err="1"/>
                <a:t>Ensuring</a:t>
              </a:r>
              <a:r>
                <a:rPr lang="sk-SK" sz="1400" dirty="0"/>
                <a:t> </a:t>
              </a:r>
              <a:r>
                <a:rPr lang="sk-SK" sz="1400" dirty="0" err="1"/>
                <a:t>compliance</a:t>
              </a:r>
              <a:r>
                <a:rPr lang="sk-SK" sz="1400" dirty="0"/>
                <a:t> </a:t>
              </a:r>
              <a:r>
                <a:rPr lang="sk-SK" sz="1400" dirty="0" err="1"/>
                <a:t>with</a:t>
              </a:r>
              <a:r>
                <a:rPr lang="sk-SK" sz="1400" dirty="0"/>
                <a:t> </a:t>
              </a:r>
              <a:r>
                <a:rPr lang="sk-SK" sz="1400" dirty="0" err="1"/>
                <a:t>the</a:t>
              </a:r>
              <a:r>
                <a:rPr lang="sk-SK" sz="1400" dirty="0"/>
                <a:t> GDPR</a:t>
              </a:r>
              <a:endParaRPr lang="el-GR" sz="1400" dirty="0"/>
            </a:p>
            <a:p>
              <a:pPr marL="285750" indent="-285750">
                <a:buFont typeface="Arial" panose="020B0604020202020204" pitchFamily="34" charset="0"/>
                <a:buChar char="•"/>
              </a:pPr>
              <a:r>
                <a:rPr lang="it-IT" sz="1400" dirty="0" err="1"/>
                <a:t>Taking</a:t>
              </a:r>
              <a:r>
                <a:rPr lang="it-IT" sz="1400" dirty="0"/>
                <a:t> </a:t>
              </a:r>
              <a:r>
                <a:rPr lang="it-IT" sz="1400" dirty="0" err="1"/>
                <a:t>into</a:t>
              </a:r>
              <a:r>
                <a:rPr lang="it-IT" sz="1400" dirty="0"/>
                <a:t> account the fair treatment of </a:t>
              </a:r>
              <a:r>
                <a:rPr lang="it-IT" sz="1400" dirty="0" err="1"/>
                <a:t>individuals</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en-US" sz="1400" dirty="0"/>
            </a:p>
          </p:txBody>
        </p:sp>
        <p:sp>
          <p:nvSpPr>
            <p:cNvPr id="20" name="TextBox 34">
              <a:extLst>
                <a:ext uri="{FF2B5EF4-FFF2-40B4-BE49-F238E27FC236}">
                  <a16:creationId xmlns:a16="http://schemas.microsoft.com/office/drawing/2014/main" id="{5C4429A7-1AAF-4C1C-99EC-7C6BC4BC6A0A}"/>
                </a:ext>
              </a:extLst>
            </p:cNvPr>
            <p:cNvSpPr txBox="1"/>
            <p:nvPr/>
          </p:nvSpPr>
          <p:spPr>
            <a:xfrm>
              <a:off x="1704484" y="1766707"/>
              <a:ext cx="1214072" cy="165720"/>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Unit 2: Data protection, sustainability and knowledge transfer</a:t>
              </a:r>
              <a:endParaRPr lang="ko-KR" altLang="en-US" sz="1600" b="1" dirty="0">
                <a:solidFill>
                  <a:schemeClr val="tx1">
                    <a:lumMod val="75000"/>
                    <a:lumOff val="25000"/>
                  </a:schemeClr>
                </a:solidFill>
                <a:cs typeface="Arial" pitchFamily="34" charset="0"/>
              </a:endParaRPr>
            </a:p>
          </p:txBody>
        </p:sp>
      </p:grpSp>
      <p:cxnSp>
        <p:nvCxnSpPr>
          <p:cNvPr id="21" name="Straight Connector 60">
            <a:extLst>
              <a:ext uri="{FF2B5EF4-FFF2-40B4-BE49-F238E27FC236}">
                <a16:creationId xmlns:a16="http://schemas.microsoft.com/office/drawing/2014/main" id="{49CD06F6-4189-4D2C-A7F6-14092B32641D}"/>
              </a:ext>
            </a:extLst>
          </p:cNvPr>
          <p:cNvCxnSpPr/>
          <p:nvPr/>
        </p:nvCxnSpPr>
        <p:spPr>
          <a:xfrm>
            <a:off x="6112893" y="1369940"/>
            <a:ext cx="16257" cy="194197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44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76467" y="1863689"/>
            <a:ext cx="4675684" cy="39673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a:solidFill>
                  <a:schemeClr val="tx1">
                    <a:lumMod val="65000"/>
                    <a:lumOff val="35000"/>
                  </a:schemeClr>
                </a:solidFill>
                <a:cs typeface="Arial" pitchFamily="34" charset="0"/>
              </a:rPr>
              <a:t>4. Which one of the five criteria for evaluating the credibility of an information source, according to the AAOCC system corresponds to the question:</a:t>
            </a:r>
          </a:p>
          <a:p>
            <a:r>
              <a:rPr lang="en-US" altLang="ko-KR" sz="1600">
                <a:solidFill>
                  <a:schemeClr val="tx1">
                    <a:lumMod val="65000"/>
                    <a:lumOff val="35000"/>
                  </a:schemeClr>
                </a:solidFill>
                <a:cs typeface="Arial" pitchFamily="34" charset="0"/>
              </a:rPr>
              <a:t>Is the information outdated?</a:t>
            </a: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76467" y="284292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Authority</a:t>
            </a:r>
          </a:p>
          <a:p>
            <a:pPr marL="285750" indent="-285750">
              <a:buFontTx/>
              <a:buChar char="-"/>
            </a:pPr>
            <a:r>
              <a:rPr lang="en-US" altLang="ko-KR" sz="1600">
                <a:solidFill>
                  <a:schemeClr val="tx1">
                    <a:lumMod val="75000"/>
                    <a:lumOff val="25000"/>
                  </a:schemeClr>
                </a:solidFill>
                <a:cs typeface="Arial" pitchFamily="34" charset="0"/>
              </a:rPr>
              <a:t>Accuracy</a:t>
            </a:r>
          </a:p>
          <a:p>
            <a:pPr marL="285750" indent="-285750">
              <a:buFontTx/>
              <a:buChar char="-"/>
            </a:pPr>
            <a:r>
              <a:rPr lang="en-US" altLang="ko-KR" sz="1600">
                <a:solidFill>
                  <a:schemeClr val="tx1">
                    <a:lumMod val="75000"/>
                    <a:lumOff val="25000"/>
                  </a:schemeClr>
                </a:solidFill>
                <a:cs typeface="Arial" pitchFamily="34" charset="0"/>
              </a:rPr>
              <a:t>Objectivity</a:t>
            </a:r>
          </a:p>
          <a:p>
            <a:pPr marL="285750" indent="-285750">
              <a:buFontTx/>
              <a:buChar char="-"/>
            </a:pPr>
            <a:r>
              <a:rPr lang="en-US" altLang="ko-KR" sz="1600">
                <a:solidFill>
                  <a:schemeClr val="tx1">
                    <a:lumMod val="75000"/>
                    <a:lumOff val="25000"/>
                  </a:schemeClr>
                </a:solidFill>
                <a:cs typeface="Arial" pitchFamily="34" charset="0"/>
              </a:rPr>
              <a:t>Currency (</a:t>
            </a:r>
            <a:r>
              <a:rPr lang="en-US" altLang="ko-KR" sz="1600">
                <a:solidFill>
                  <a:schemeClr val="tx1">
                    <a:lumMod val="75000"/>
                    <a:lumOff val="25000"/>
                  </a:schemeClr>
                </a:solidFill>
                <a:cs typeface="Arial" pitchFamily="34" charset="0"/>
                <a:sym typeface="Wingdings 2" panose="05020102010507070707" pitchFamily="18" charset="2"/>
              </a:rPr>
              <a:t></a:t>
            </a:r>
            <a:r>
              <a:rPr lang="en-US" altLang="ko-KR" sz="1600">
                <a:solidFill>
                  <a:schemeClr val="tx1">
                    <a:lumMod val="75000"/>
                    <a:lumOff val="25000"/>
                  </a:schemeClr>
                </a:solidFill>
                <a:cs typeface="Arial" pitchFamily="34" charset="0"/>
              </a:rPr>
              <a:t>)</a:t>
            </a:r>
          </a:p>
          <a:p>
            <a:pPr marL="285750" indent="-285750">
              <a:buFontTx/>
              <a:buChar char="-"/>
            </a:pPr>
            <a:r>
              <a:rPr lang="en-US" altLang="ko-KR" sz="1600">
                <a:solidFill>
                  <a:schemeClr val="tx1">
                    <a:lumMod val="75000"/>
                    <a:lumOff val="25000"/>
                  </a:schemeClr>
                </a:solidFill>
                <a:cs typeface="Arial" pitchFamily="34" charset="0"/>
              </a:rPr>
              <a:t>Coverage</a:t>
            </a:r>
          </a:p>
        </p:txBody>
      </p:sp>
      <p:sp>
        <p:nvSpPr>
          <p:cNvPr id="18" name="Oval 4">
            <a:extLst>
              <a:ext uri="{FF2B5EF4-FFF2-40B4-BE49-F238E27FC236}">
                <a16:creationId xmlns:a16="http://schemas.microsoft.com/office/drawing/2014/main" id="{034D3887-F2CC-4ABF-B2CC-4C973D984D86}"/>
              </a:ext>
            </a:extLst>
          </p:cNvPr>
          <p:cNvSpPr/>
          <p:nvPr/>
        </p:nvSpPr>
        <p:spPr>
          <a:xfrm>
            <a:off x="675665" y="1009298"/>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6587282" y="2068199"/>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a:solidFill>
                  <a:schemeClr val="tx1">
                    <a:lumMod val="65000"/>
                    <a:lumOff val="35000"/>
                  </a:schemeClr>
                </a:solidFill>
                <a:cs typeface="Arial" pitchFamily="34" charset="0"/>
              </a:rPr>
              <a:t>5. The letters CMS stand for the  Content Management Supervision. Is it True or False?</a:t>
            </a:r>
            <a:endParaRPr lang="ko-KR" altLang="en-US" sz="160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6562054" y="285720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True </a:t>
            </a:r>
          </a:p>
          <a:p>
            <a:pPr marL="285750" indent="-285750">
              <a:buFontTx/>
              <a:buChar char="-"/>
            </a:pPr>
            <a:r>
              <a:rPr lang="en-US" altLang="ko-KR" sz="1600">
                <a:solidFill>
                  <a:schemeClr val="tx1">
                    <a:lumMod val="75000"/>
                    <a:lumOff val="25000"/>
                  </a:schemeClr>
                </a:solidFill>
                <a:cs typeface="Arial" pitchFamily="34" charset="0"/>
              </a:rPr>
              <a:t>False (</a:t>
            </a:r>
            <a:r>
              <a:rPr lang="en-US" altLang="ko-KR" sz="1600">
                <a:solidFill>
                  <a:schemeClr val="tx1">
                    <a:lumMod val="75000"/>
                    <a:lumOff val="25000"/>
                  </a:schemeClr>
                </a:solidFill>
                <a:cs typeface="Arial" pitchFamily="34" charset="0"/>
                <a:sym typeface="Wingdings 2" panose="05020102010507070707" pitchFamily="18" charset="2"/>
              </a:rPr>
              <a:t></a:t>
            </a:r>
            <a:r>
              <a:rPr lang="en-US" altLang="ko-KR" sz="1600">
                <a:solidFill>
                  <a:schemeClr val="tx1">
                    <a:lumMod val="75000"/>
                    <a:lumOff val="25000"/>
                  </a:schemeClr>
                </a:solidFill>
                <a:cs typeface="Arial" pitchFamily="34" charset="0"/>
              </a:rPr>
              <a:t>) </a:t>
            </a:r>
          </a:p>
        </p:txBody>
      </p:sp>
      <p:sp>
        <p:nvSpPr>
          <p:cNvPr id="26" name="Oval 18">
            <a:extLst>
              <a:ext uri="{FF2B5EF4-FFF2-40B4-BE49-F238E27FC236}">
                <a16:creationId xmlns:a16="http://schemas.microsoft.com/office/drawing/2014/main" id="{43561C9B-6E88-4218-8661-CB86831A9A59}"/>
              </a:ext>
            </a:extLst>
          </p:cNvPr>
          <p:cNvSpPr/>
          <p:nvPr/>
        </p:nvSpPr>
        <p:spPr>
          <a:xfrm>
            <a:off x="6905661" y="1179522"/>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7099078" y="1365826"/>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30800" y="1257042"/>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err="1">
                <a:latin typeface="+mn-lt"/>
              </a:rPr>
              <a:t>Self-assessment</a:t>
            </a:r>
            <a:r>
              <a:rPr lang="es-ES" sz="3600">
                <a:latin typeface="+mn-lt"/>
              </a:rPr>
              <a:t> test (</a:t>
            </a:r>
            <a:r>
              <a:rPr lang="es-ES" sz="3600" err="1">
                <a:latin typeface="+mn-lt"/>
              </a:rPr>
              <a:t>answers</a:t>
            </a:r>
            <a:r>
              <a:rPr lang="es-ES" sz="3600">
                <a:latin typeface="+mn-lt"/>
              </a:rPr>
              <a:t>)</a:t>
            </a:r>
          </a:p>
        </p:txBody>
      </p:sp>
      <p:sp>
        <p:nvSpPr>
          <p:cNvPr id="32" name="Text Placeholder 6"/>
          <p:cNvSpPr txBox="1">
            <a:spLocks/>
          </p:cNvSpPr>
          <p:nvPr/>
        </p:nvSpPr>
        <p:spPr>
          <a:xfrm>
            <a:off x="2176675" y="3901409"/>
            <a:ext cx="6029471" cy="26097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6. Thibodeau,  (2002)  suggests  that  a  digital preservation must take the subsequent four measures into concern when choosing a preservation strategy. Which measure refers to the  selected  scheme  that must  be  proficient  enough  to  apply  indeterminately  into  the  future prospect?</a:t>
            </a:r>
            <a:endParaRPr lang="ko-KR" altLang="en-US" sz="1600" dirty="0">
              <a:solidFill>
                <a:schemeClr val="tx1">
                  <a:lumMod val="65000"/>
                  <a:lumOff val="35000"/>
                </a:schemeClr>
              </a:solidFill>
              <a:cs typeface="Arial" pitchFamily="34" charset="0"/>
            </a:endParaRPr>
          </a:p>
        </p:txBody>
      </p:sp>
      <p:sp>
        <p:nvSpPr>
          <p:cNvPr id="34" name="Text Placeholder 7"/>
          <p:cNvSpPr txBox="1">
            <a:spLocks/>
          </p:cNvSpPr>
          <p:nvPr/>
        </p:nvSpPr>
        <p:spPr>
          <a:xfrm>
            <a:off x="2176675" y="5358798"/>
            <a:ext cx="311632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Feasibility</a:t>
            </a:r>
          </a:p>
          <a:p>
            <a:pPr marL="285750" indent="-285750">
              <a:buFontTx/>
              <a:buChar char="-"/>
            </a:pPr>
            <a:r>
              <a:rPr lang="en-US" altLang="ko-KR" sz="1600">
                <a:solidFill>
                  <a:schemeClr val="tx1">
                    <a:lumMod val="75000"/>
                    <a:lumOff val="25000"/>
                  </a:schemeClr>
                </a:solidFill>
                <a:cs typeface="Arial" pitchFamily="34" charset="0"/>
              </a:rPr>
              <a:t>Sustainability (</a:t>
            </a:r>
            <a:r>
              <a:rPr lang="en-US" altLang="ko-KR" sz="1600">
                <a:solidFill>
                  <a:schemeClr val="tx1">
                    <a:lumMod val="75000"/>
                    <a:lumOff val="25000"/>
                  </a:schemeClr>
                </a:solidFill>
                <a:cs typeface="Arial" pitchFamily="34" charset="0"/>
                <a:sym typeface="Wingdings 2" panose="05020102010507070707" pitchFamily="18" charset="2"/>
              </a:rPr>
              <a:t></a:t>
            </a:r>
            <a:r>
              <a:rPr lang="en-US" altLang="ko-KR" sz="1600">
                <a:solidFill>
                  <a:schemeClr val="tx1">
                    <a:lumMod val="75000"/>
                    <a:lumOff val="25000"/>
                  </a:schemeClr>
                </a:solidFill>
                <a:cs typeface="Arial" pitchFamily="34" charset="0"/>
              </a:rPr>
              <a:t>)</a:t>
            </a:r>
          </a:p>
          <a:p>
            <a:pPr marL="285750" indent="-285750">
              <a:buFontTx/>
              <a:buChar char="-"/>
            </a:pPr>
            <a:r>
              <a:rPr lang="en-US" altLang="ko-KR" sz="1600">
                <a:solidFill>
                  <a:schemeClr val="tx1">
                    <a:lumMod val="75000"/>
                    <a:lumOff val="25000"/>
                  </a:schemeClr>
                </a:solidFill>
                <a:cs typeface="Arial" pitchFamily="34" charset="0"/>
              </a:rPr>
              <a:t>Practicality</a:t>
            </a:r>
          </a:p>
          <a:p>
            <a:pPr marL="285750" indent="-285750">
              <a:buFontTx/>
              <a:buChar char="-"/>
            </a:pPr>
            <a:r>
              <a:rPr lang="en-US" altLang="ko-KR" sz="1600">
                <a:solidFill>
                  <a:schemeClr val="tx1">
                    <a:lumMod val="75000"/>
                    <a:lumOff val="25000"/>
                  </a:schemeClr>
                </a:solidFill>
                <a:cs typeface="Arial" pitchFamily="34" charset="0"/>
              </a:rPr>
              <a:t>Appropriateness</a:t>
            </a:r>
          </a:p>
        </p:txBody>
      </p:sp>
      <p:sp>
        <p:nvSpPr>
          <p:cNvPr id="36" name="Oval 18"/>
          <p:cNvSpPr/>
          <p:nvPr/>
        </p:nvSpPr>
        <p:spPr>
          <a:xfrm>
            <a:off x="2499519" y="3096634"/>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7" name="Donut 8"/>
          <p:cNvSpPr/>
          <p:nvPr/>
        </p:nvSpPr>
        <p:spPr>
          <a:xfrm>
            <a:off x="5464447" y="643642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8" name="Rectangle 36"/>
          <p:cNvSpPr/>
          <p:nvPr/>
        </p:nvSpPr>
        <p:spPr>
          <a:xfrm>
            <a:off x="2674023" y="3276761"/>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9" name="Rectangle 16"/>
          <p:cNvSpPr/>
          <p:nvPr/>
        </p:nvSpPr>
        <p:spPr>
          <a:xfrm>
            <a:off x="2055292" y="32179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Text Placeholder 6">
            <a:extLst>
              <a:ext uri="{FF2B5EF4-FFF2-40B4-BE49-F238E27FC236}">
                <a16:creationId xmlns:a16="http://schemas.microsoft.com/office/drawing/2014/main" id="{FD4DEAD9-FFD6-48C0-B515-3D5EF888DCC5}"/>
              </a:ext>
            </a:extLst>
          </p:cNvPr>
          <p:cNvSpPr txBox="1">
            <a:spLocks/>
          </p:cNvSpPr>
          <p:nvPr/>
        </p:nvSpPr>
        <p:spPr>
          <a:xfrm>
            <a:off x="8590459" y="4749158"/>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a:solidFill>
                  <a:schemeClr val="tx1">
                    <a:lumMod val="65000"/>
                    <a:lumOff val="35000"/>
                  </a:schemeClr>
                </a:solidFill>
                <a:cs typeface="Arial" pitchFamily="34" charset="0"/>
              </a:rPr>
              <a:t>7. The letters GDPR stand for the  General Data Privacy Reality. Is it True or False?</a:t>
            </a:r>
            <a:endParaRPr lang="ko-KR" altLang="en-US" sz="1600">
              <a:solidFill>
                <a:schemeClr val="tx1">
                  <a:lumMod val="65000"/>
                  <a:lumOff val="35000"/>
                </a:schemeClr>
              </a:solidFill>
              <a:cs typeface="Arial" pitchFamily="34" charset="0"/>
            </a:endParaRPr>
          </a:p>
        </p:txBody>
      </p:sp>
      <p:sp>
        <p:nvSpPr>
          <p:cNvPr id="42" name="Text Placeholder 7">
            <a:extLst>
              <a:ext uri="{FF2B5EF4-FFF2-40B4-BE49-F238E27FC236}">
                <a16:creationId xmlns:a16="http://schemas.microsoft.com/office/drawing/2014/main" id="{8B829E9F-3F52-42FD-B2C9-14992DCE9C65}"/>
              </a:ext>
            </a:extLst>
          </p:cNvPr>
          <p:cNvSpPr txBox="1">
            <a:spLocks/>
          </p:cNvSpPr>
          <p:nvPr/>
        </p:nvSpPr>
        <p:spPr>
          <a:xfrm>
            <a:off x="8565231" y="553816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a:solidFill>
                  <a:schemeClr val="tx1">
                    <a:lumMod val="75000"/>
                    <a:lumOff val="25000"/>
                  </a:schemeClr>
                </a:solidFill>
                <a:cs typeface="Arial" pitchFamily="34" charset="0"/>
              </a:rPr>
              <a:t>True </a:t>
            </a:r>
          </a:p>
          <a:p>
            <a:pPr marL="285750" indent="-285750">
              <a:buFontTx/>
              <a:buChar char="-"/>
            </a:pPr>
            <a:r>
              <a:rPr lang="en-US" altLang="ko-KR" sz="1600">
                <a:solidFill>
                  <a:schemeClr val="tx1">
                    <a:lumMod val="75000"/>
                    <a:lumOff val="25000"/>
                  </a:schemeClr>
                </a:solidFill>
                <a:cs typeface="Arial" pitchFamily="34" charset="0"/>
              </a:rPr>
              <a:t>False (</a:t>
            </a:r>
            <a:r>
              <a:rPr lang="en-US" altLang="ko-KR" sz="1600">
                <a:solidFill>
                  <a:schemeClr val="tx1">
                    <a:lumMod val="75000"/>
                    <a:lumOff val="25000"/>
                  </a:schemeClr>
                </a:solidFill>
                <a:cs typeface="Arial" pitchFamily="34" charset="0"/>
                <a:sym typeface="Wingdings 2" panose="05020102010507070707" pitchFamily="18" charset="2"/>
              </a:rPr>
              <a:t></a:t>
            </a:r>
            <a:r>
              <a:rPr lang="en-US" altLang="ko-KR" sz="1600">
                <a:solidFill>
                  <a:schemeClr val="tx1">
                    <a:lumMod val="75000"/>
                    <a:lumOff val="25000"/>
                  </a:schemeClr>
                </a:solidFill>
                <a:cs typeface="Arial" pitchFamily="34" charset="0"/>
              </a:rPr>
              <a:t>) </a:t>
            </a:r>
          </a:p>
        </p:txBody>
      </p:sp>
      <p:sp>
        <p:nvSpPr>
          <p:cNvPr id="43" name="Oval 18">
            <a:extLst>
              <a:ext uri="{FF2B5EF4-FFF2-40B4-BE49-F238E27FC236}">
                <a16:creationId xmlns:a16="http://schemas.microsoft.com/office/drawing/2014/main" id="{43561C9B-6E88-4218-8661-CB86831A9A59}"/>
              </a:ext>
            </a:extLst>
          </p:cNvPr>
          <p:cNvSpPr/>
          <p:nvPr/>
        </p:nvSpPr>
        <p:spPr>
          <a:xfrm>
            <a:off x="8908838" y="3860481"/>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44" name="Donut 39">
            <a:extLst>
              <a:ext uri="{FF2B5EF4-FFF2-40B4-BE49-F238E27FC236}">
                <a16:creationId xmlns:a16="http://schemas.microsoft.com/office/drawing/2014/main" id="{1FEB28B7-0D50-4EF1-8E68-CABB4BF3D4C9}"/>
              </a:ext>
            </a:extLst>
          </p:cNvPr>
          <p:cNvSpPr/>
          <p:nvPr/>
        </p:nvSpPr>
        <p:spPr>
          <a:xfrm>
            <a:off x="9102255" y="4046785"/>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427075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a:extLst>
              <a:ext uri="{FF2B5EF4-FFF2-40B4-BE49-F238E27FC236}">
                <a16:creationId xmlns:a16="http://schemas.microsoft.com/office/drawing/2014/main" id="{86A80A1C-FD55-D044-8ACC-AA31B9966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18" name="Imagen 1">
            <a:extLst>
              <a:ext uri="{FF2B5EF4-FFF2-40B4-BE49-F238E27FC236}">
                <a16:creationId xmlns:a16="http://schemas.microsoft.com/office/drawing/2014/main" id="{F00F6EDE-3644-1840-815B-1508B7A9C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2596" y="6290760"/>
            <a:ext cx="2580150" cy="567240"/>
          </a:xfrm>
          <a:prstGeom prst="rect">
            <a:avLst/>
          </a:prstGeom>
        </p:spPr>
      </p:pic>
      <p:sp>
        <p:nvSpPr>
          <p:cNvPr id="19" name="CuadroTexto 2">
            <a:extLst>
              <a:ext uri="{FF2B5EF4-FFF2-40B4-BE49-F238E27FC236}">
                <a16:creationId xmlns:a16="http://schemas.microsoft.com/office/drawing/2014/main" id="{D7CCCCBE-8974-874E-A8FF-474A9633A87B}"/>
              </a:ext>
            </a:extLst>
          </p:cNvPr>
          <p:cNvSpPr txBox="1"/>
          <p:nvPr/>
        </p:nvSpPr>
        <p:spPr>
          <a:xfrm>
            <a:off x="503224"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sp>
        <p:nvSpPr>
          <p:cNvPr id="22" name="TextBox 3">
            <a:extLst>
              <a:ext uri="{FF2B5EF4-FFF2-40B4-BE49-F238E27FC236}">
                <a16:creationId xmlns:a16="http://schemas.microsoft.com/office/drawing/2014/main" id="{24E19829-6FC0-0745-876E-8BE3C3C42F3B}"/>
              </a:ext>
            </a:extLst>
          </p:cNvPr>
          <p:cNvSpPr txBox="1"/>
          <p:nvPr/>
        </p:nvSpPr>
        <p:spPr>
          <a:xfrm>
            <a:off x="5517205" y="625534"/>
            <a:ext cx="5232416" cy="2062103"/>
          </a:xfrm>
          <a:prstGeom prst="rect">
            <a:avLst/>
          </a:prstGeom>
          <a:noFill/>
        </p:spPr>
        <p:txBody>
          <a:bodyPr wrap="square" lIns="91440" tIns="45720" rIns="91440" bIns="45720" rtlCol="0" anchor="t">
            <a:spAutoFit/>
          </a:bodyPr>
          <a:lstStyle/>
          <a:p>
            <a:r>
              <a:rPr lang="en-US" altLang="ko-KR" sz="3200" b="1" dirty="0">
                <a:solidFill>
                  <a:srgbClr val="FFC000"/>
                </a:solidFill>
                <a:latin typeface="+mj-lt"/>
                <a:ea typeface="맑은 고딕"/>
                <a:cs typeface="Arial"/>
              </a:rPr>
              <a:t>Unit 1: Digital literacy and business communication</a:t>
            </a:r>
          </a:p>
          <a:p>
            <a:endParaRPr lang="en-US" sz="2800" dirty="0">
              <a:solidFill>
                <a:srgbClr val="000000"/>
              </a:solidFill>
              <a:latin typeface="Calibri"/>
              <a:ea typeface="맑은 고딕"/>
              <a:cs typeface="Calibri"/>
            </a:endParaRPr>
          </a:p>
          <a:p>
            <a:endParaRPr lang="en-US" altLang="ko-KR" sz="3600" b="1" dirty="0">
              <a:solidFill>
                <a:srgbClr val="FFC000"/>
              </a:solidFill>
              <a:latin typeface="+mj-lt"/>
              <a:ea typeface="맑은 고딕"/>
              <a:cs typeface="Arial"/>
            </a:endParaRPr>
          </a:p>
        </p:txBody>
      </p:sp>
      <p:sp>
        <p:nvSpPr>
          <p:cNvPr id="23" name="CuadroTexto 12">
            <a:extLst>
              <a:ext uri="{FF2B5EF4-FFF2-40B4-BE49-F238E27FC236}">
                <a16:creationId xmlns:a16="http://schemas.microsoft.com/office/drawing/2014/main" id="{6A93BF76-1F1E-0B47-B4A5-FC98A0077255}"/>
              </a:ext>
            </a:extLst>
          </p:cNvPr>
          <p:cNvSpPr txBox="1"/>
          <p:nvPr/>
        </p:nvSpPr>
        <p:spPr>
          <a:xfrm>
            <a:off x="5467036" y="2092872"/>
            <a:ext cx="6505710" cy="5293757"/>
          </a:xfrm>
          <a:prstGeom prst="rect">
            <a:avLst/>
          </a:prstGeom>
          <a:noFill/>
        </p:spPr>
        <p:txBody>
          <a:bodyPr wrap="square" lIns="91440" tIns="45720" rIns="91440" bIns="45720" anchor="t">
            <a:spAutoFit/>
          </a:bodyPr>
          <a:lstStyle/>
          <a:p>
            <a:pPr>
              <a:defRPr/>
            </a:pPr>
            <a:r>
              <a:rPr lang="en-US" sz="2000" b="1" dirty="0">
                <a:solidFill>
                  <a:schemeClr val="accent1">
                    <a:lumMod val="75000"/>
                  </a:schemeClr>
                </a:solidFill>
                <a:ea typeface="+mn-lt"/>
                <a:cs typeface="+mn-lt"/>
              </a:rPr>
              <a:t>1.1. Methods on analyzing and critically evaluate the data,    	information and digital content</a:t>
            </a:r>
          </a:p>
          <a:p>
            <a:pPr>
              <a:defRPr/>
            </a:pPr>
            <a:endParaRPr lang="en-US" sz="2000" b="1" dirty="0">
              <a:solidFill>
                <a:schemeClr val="accent1">
                  <a:lumMod val="75000"/>
                </a:schemeClr>
              </a:solidFill>
              <a:ea typeface="+mn-lt"/>
              <a:cs typeface="+mn-lt"/>
            </a:endParaRPr>
          </a:p>
          <a:p>
            <a:pPr>
              <a:defRPr/>
            </a:pPr>
            <a:r>
              <a:rPr lang="en-US" sz="2000" b="1" dirty="0">
                <a:solidFill>
                  <a:schemeClr val="accent1">
                    <a:lumMod val="75000"/>
                  </a:schemeClr>
                </a:solidFill>
                <a:ea typeface="+mn-lt"/>
                <a:cs typeface="+mn-lt"/>
              </a:rPr>
              <a:t>1.2. The AAOCC (Authority, Accuracy, Objectivity, Currency, 	and Coverage) system</a:t>
            </a:r>
          </a:p>
          <a:p>
            <a:pPr>
              <a:lnSpc>
                <a:spcPct val="200000"/>
              </a:lnSpc>
              <a:defRPr/>
            </a:pPr>
            <a:r>
              <a:rPr lang="en-US" sz="2000" b="1" dirty="0">
                <a:solidFill>
                  <a:schemeClr val="accent1">
                    <a:lumMod val="75000"/>
                  </a:schemeClr>
                </a:solidFill>
                <a:ea typeface="+mn-lt"/>
                <a:cs typeface="+mn-lt"/>
              </a:rPr>
              <a:t>1.3. CRAAP test: a tool for evaluating sources</a:t>
            </a:r>
          </a:p>
          <a:p>
            <a:pPr>
              <a:lnSpc>
                <a:spcPct val="200000"/>
              </a:lnSpc>
              <a:defRPr/>
            </a:pPr>
            <a:r>
              <a:rPr lang="en-US" sz="2000" b="1" dirty="0">
                <a:solidFill>
                  <a:schemeClr val="accent1">
                    <a:lumMod val="75000"/>
                  </a:schemeClr>
                </a:solidFill>
                <a:ea typeface="+mn-lt"/>
                <a:cs typeface="+mn-lt"/>
              </a:rPr>
              <a:t>1.4. Management of digital material and databases</a:t>
            </a:r>
          </a:p>
          <a:p>
            <a:pPr>
              <a:lnSpc>
                <a:spcPct val="200000"/>
              </a:lnSpc>
              <a:defRPr/>
            </a:pPr>
            <a:r>
              <a:rPr lang="en-US" sz="2000" b="1" dirty="0">
                <a:solidFill>
                  <a:schemeClr val="accent1">
                    <a:lumMod val="75000"/>
                  </a:schemeClr>
                </a:solidFill>
                <a:ea typeface="+mn-lt"/>
                <a:cs typeface="+mn-lt"/>
              </a:rPr>
              <a:t>1.5. Preservation and updating of digital content</a:t>
            </a:r>
          </a:p>
          <a:p>
            <a:pPr marL="457200" indent="-457200">
              <a:buFont typeface="+mj-lt"/>
              <a:buAutoNum type="arabicPeriod"/>
              <a:defRPr/>
            </a:pPr>
            <a:endParaRPr lang="en-US" sz="2000" b="1" dirty="0">
              <a:solidFill>
                <a:schemeClr val="accent1">
                  <a:lumMod val="75000"/>
                </a:schemeClr>
              </a:solidFill>
              <a:ea typeface="+mn-lt"/>
              <a:cs typeface="+mn-lt"/>
            </a:endParaRPr>
          </a:p>
          <a:p>
            <a:pPr>
              <a:defRPr/>
            </a:pPr>
            <a:endParaRPr lang="en-GB" sz="2000" b="1" dirty="0">
              <a:solidFill>
                <a:schemeClr val="accent1">
                  <a:lumMod val="75000"/>
                </a:schemeClr>
              </a:solidFill>
            </a:endParaRPr>
          </a:p>
          <a:p>
            <a:pPr>
              <a:defRPr/>
            </a:pPr>
            <a:endParaRPr lang="en-US" sz="2000" b="1" dirty="0">
              <a:solidFill>
                <a:schemeClr val="accent1">
                  <a:lumMod val="75000"/>
                </a:schemeClr>
              </a:solidFill>
            </a:endParaRPr>
          </a:p>
          <a:p>
            <a:pPr>
              <a:defRPr/>
            </a:pPr>
            <a:endParaRPr lang="en-US" sz="2000" b="1" dirty="0">
              <a:solidFill>
                <a:schemeClr val="accent1">
                  <a:lumMod val="75000"/>
                </a:schemeClr>
              </a:solidFill>
              <a:ea typeface="Calibri" panose="020F0502020204030204" pitchFamily="34" charset="0"/>
              <a:cs typeface="Calibri" panose="020F0502020204030204" pitchFamily="34" charset="0"/>
            </a:endParaRPr>
          </a:p>
          <a:p>
            <a:pPr>
              <a:defRPr/>
            </a:pPr>
            <a:endParaRPr lang="en-US" sz="2000" b="1" dirty="0">
              <a:solidFill>
                <a:schemeClr val="accent1">
                  <a:lumMod val="75000"/>
                </a:schemeClr>
              </a:solidFill>
              <a:effectLst/>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24" name="Grupo 13">
            <a:extLst>
              <a:ext uri="{FF2B5EF4-FFF2-40B4-BE49-F238E27FC236}">
                <a16:creationId xmlns:a16="http://schemas.microsoft.com/office/drawing/2014/main" id="{3B86B3F4-0C62-914F-903D-B338EFF9C6F3}"/>
              </a:ext>
            </a:extLst>
          </p:cNvPr>
          <p:cNvGrpSpPr/>
          <p:nvPr/>
        </p:nvGrpSpPr>
        <p:grpSpPr>
          <a:xfrm>
            <a:off x="5164303" y="141870"/>
            <a:ext cx="1361572" cy="349188"/>
            <a:chOff x="10604071" y="448487"/>
            <a:chExt cx="1361572" cy="349188"/>
          </a:xfrm>
        </p:grpSpPr>
        <p:sp>
          <p:nvSpPr>
            <p:cNvPr id="25" name="Oval 5">
              <a:extLst>
                <a:ext uri="{FF2B5EF4-FFF2-40B4-BE49-F238E27FC236}">
                  <a16:creationId xmlns:a16="http://schemas.microsoft.com/office/drawing/2014/main" id="{3315B702-FD70-414A-86A0-6038B2C62658}"/>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57">
              <a:extLst>
                <a:ext uri="{FF2B5EF4-FFF2-40B4-BE49-F238E27FC236}">
                  <a16:creationId xmlns:a16="http://schemas.microsoft.com/office/drawing/2014/main" id="{0CD90E56-183F-3843-8385-4D8D7506556B}"/>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64">
              <a:extLst>
                <a:ext uri="{FF2B5EF4-FFF2-40B4-BE49-F238E27FC236}">
                  <a16:creationId xmlns:a16="http://schemas.microsoft.com/office/drawing/2014/main" id="{E5DF758D-0F61-E845-9E13-7247F42FAE24}"/>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Picture 31" descr="Folk art for day of the dead">
            <a:extLst>
              <a:ext uri="{FF2B5EF4-FFF2-40B4-BE49-F238E27FC236}">
                <a16:creationId xmlns:a16="http://schemas.microsoft.com/office/drawing/2014/main" id="{2BFB707F-F669-7740-B33A-2DA976E2CE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7550"/>
          <a:stretch/>
        </p:blipFill>
        <p:spPr>
          <a:xfrm>
            <a:off x="0" y="0"/>
            <a:ext cx="4797933" cy="7641953"/>
          </a:xfrm>
          <a:prstGeom prst="rect">
            <a:avLst/>
          </a:prstGeom>
        </p:spPr>
      </p:pic>
    </p:spTree>
    <p:extLst>
      <p:ext uri="{BB962C8B-B14F-4D97-AF65-F5344CB8AC3E}">
        <p14:creationId xmlns:p14="http://schemas.microsoft.com/office/powerpoint/2010/main" val="94346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Methods on analyzing and critically evaluate the data, information and digital content </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4920862" y="1669523"/>
            <a:ext cx="5549017" cy="4308872"/>
          </a:xfrm>
          <a:prstGeom prst="rect">
            <a:avLst/>
          </a:prstGeom>
          <a:noFill/>
        </p:spPr>
        <p:txBody>
          <a:bodyPr wrap="square" rtlCol="0">
            <a:spAutoFit/>
          </a:bodyPr>
          <a:lstStyle/>
          <a:p>
            <a:r>
              <a:rPr lang="en-US" altLang="ko-KR" sz="3200" b="1" dirty="0">
                <a:solidFill>
                  <a:schemeClr val="accent6">
                    <a:lumMod val="75000"/>
                  </a:schemeClr>
                </a:solidFill>
              </a:rPr>
              <a:t>Finding quality digital content</a:t>
            </a:r>
            <a:endParaRPr lang="ko-KR" altLang="en-US" sz="3200" b="1" dirty="0">
              <a:solidFill>
                <a:schemeClr val="accent6">
                  <a:lumMod val="75000"/>
                </a:schemeClr>
              </a:solidFill>
            </a:endParaRPr>
          </a:p>
          <a:p>
            <a:pPr algn="r"/>
            <a:endParaRPr lang="en-US" sz="2000" dirty="0"/>
          </a:p>
          <a:p>
            <a:r>
              <a:rPr lang="en-US" sz="2000" dirty="0"/>
              <a:t>When you plan the search some things need to be considered:</a:t>
            </a:r>
            <a:endParaRPr lang="en-US" altLang="ko-KR" sz="2000" dirty="0">
              <a:solidFill>
                <a:schemeClr val="tx1">
                  <a:lumMod val="75000"/>
                  <a:lumOff val="25000"/>
                </a:schemeClr>
              </a:solidFill>
            </a:endParaRPr>
          </a:p>
          <a:p>
            <a:endParaRPr lang="en-US" altLang="ko-KR" sz="2000" dirty="0">
              <a:solidFill>
                <a:schemeClr val="tx1">
                  <a:lumMod val="75000"/>
                  <a:lumOff val="25000"/>
                </a:schemeClr>
              </a:solidFill>
            </a:endParaRPr>
          </a:p>
          <a:p>
            <a:pPr marL="285750" indent="-285750">
              <a:buFont typeface="Arial" panose="020B0604020202020204" pitchFamily="34" charset="0"/>
              <a:buChar char="•"/>
            </a:pPr>
            <a:r>
              <a:rPr lang="en-US" dirty="0"/>
              <a:t>what is the inquiry question you are trying to answer or topic you are exploring</a:t>
            </a:r>
          </a:p>
          <a:p>
            <a:pPr marL="285750" indent="-285750">
              <a:buFont typeface="Arial" panose="020B0604020202020204" pitchFamily="34" charset="0"/>
              <a:buChar char="•"/>
            </a:pPr>
            <a:r>
              <a:rPr lang="en-US" dirty="0"/>
              <a:t>the information you already have</a:t>
            </a:r>
          </a:p>
          <a:p>
            <a:pPr marL="285750" indent="-285750">
              <a:buFont typeface="Arial" panose="020B0604020202020204" pitchFamily="34" charset="0"/>
              <a:buChar char="•"/>
            </a:pPr>
            <a:r>
              <a:rPr lang="en-US" dirty="0"/>
              <a:t>what information you need</a:t>
            </a:r>
          </a:p>
          <a:p>
            <a:pPr marL="285750" indent="-285750">
              <a:buFont typeface="Arial" panose="020B0604020202020204" pitchFamily="34" charset="0"/>
              <a:buChar char="•"/>
            </a:pPr>
            <a:r>
              <a:rPr lang="en-US" dirty="0"/>
              <a:t>the type of information you need, for example, an overview, detailed analysis/research, or statistics</a:t>
            </a:r>
          </a:p>
          <a:p>
            <a:pPr marL="285750" indent="-285750">
              <a:buFont typeface="Arial" panose="020B0604020202020204" pitchFamily="34" charset="0"/>
              <a:buChar char="•"/>
            </a:pPr>
            <a:r>
              <a:rPr lang="en-US" dirty="0"/>
              <a:t>how much information you need — what gaps are there in your knowledge</a:t>
            </a:r>
          </a:p>
          <a:p>
            <a:endParaRPr lang="is-IS" dirty="0"/>
          </a:p>
        </p:txBody>
      </p:sp>
      <p:pic>
        <p:nvPicPr>
          <p:cNvPr id="10" name="Picture 9" descr="Basket of marigold flowers">
            <a:extLst>
              <a:ext uri="{FF2B5EF4-FFF2-40B4-BE49-F238E27FC236}">
                <a16:creationId xmlns:a16="http://schemas.microsoft.com/office/drawing/2014/main" id="{746530B8-91C2-7440-A13C-73B5993B41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390" y="1894787"/>
            <a:ext cx="3803320" cy="2535810"/>
          </a:xfrm>
          <a:prstGeom prst="rect">
            <a:avLst/>
          </a:prstGeom>
        </p:spPr>
      </p:pic>
      <p:grpSp>
        <p:nvGrpSpPr>
          <p:cNvPr id="4" name="Google Shape;12892;p70">
            <a:extLst>
              <a:ext uri="{FF2B5EF4-FFF2-40B4-BE49-F238E27FC236}">
                <a16:creationId xmlns:a16="http://schemas.microsoft.com/office/drawing/2014/main" id="{FCE49C98-CF04-42C3-97CC-BDA409B311A2}"/>
              </a:ext>
            </a:extLst>
          </p:cNvPr>
          <p:cNvGrpSpPr/>
          <p:nvPr/>
        </p:nvGrpSpPr>
        <p:grpSpPr>
          <a:xfrm rot="20422247">
            <a:off x="9010344" y="5502817"/>
            <a:ext cx="578049" cy="683489"/>
            <a:chOff x="855096" y="1504485"/>
            <a:chExt cx="380909" cy="339594"/>
          </a:xfrm>
          <a:solidFill>
            <a:srgbClr val="266C9F"/>
          </a:solidFill>
        </p:grpSpPr>
        <p:sp>
          <p:nvSpPr>
            <p:cNvPr id="14" name="Google Shape;12893;p70">
              <a:extLst>
                <a:ext uri="{FF2B5EF4-FFF2-40B4-BE49-F238E27FC236}">
                  <a16:creationId xmlns:a16="http://schemas.microsoft.com/office/drawing/2014/main" id="{96EA39BA-CF9B-4934-9707-C9CD267FFFA7}"/>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94;p70">
              <a:extLst>
                <a:ext uri="{FF2B5EF4-FFF2-40B4-BE49-F238E27FC236}">
                  <a16:creationId xmlns:a16="http://schemas.microsoft.com/office/drawing/2014/main" id="{33F4DAEB-5909-4359-8EF4-515E2688612E}"/>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95;p70">
              <a:extLst>
                <a:ext uri="{FF2B5EF4-FFF2-40B4-BE49-F238E27FC236}">
                  <a16:creationId xmlns:a16="http://schemas.microsoft.com/office/drawing/2014/main" id="{3C3BBAB3-FB6D-49EF-BAF3-3EC93A55D896}"/>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96;p70">
              <a:extLst>
                <a:ext uri="{FF2B5EF4-FFF2-40B4-BE49-F238E27FC236}">
                  <a16:creationId xmlns:a16="http://schemas.microsoft.com/office/drawing/2014/main" id="{95F084DA-22CA-48C4-838D-D2059F55C030}"/>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97;p70">
              <a:extLst>
                <a:ext uri="{FF2B5EF4-FFF2-40B4-BE49-F238E27FC236}">
                  <a16:creationId xmlns:a16="http://schemas.microsoft.com/office/drawing/2014/main" id="{D0E830DC-DB0D-4FC9-9AA8-02E25B45B0AE}"/>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678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Methods on analyzing and critically evaluate the data, information and digital content </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4485389" y="1748909"/>
            <a:ext cx="6202017" cy="5109091"/>
          </a:xfrm>
          <a:prstGeom prst="rect">
            <a:avLst/>
          </a:prstGeom>
          <a:noFill/>
        </p:spPr>
        <p:txBody>
          <a:bodyPr wrap="square" rtlCol="0">
            <a:spAutoFit/>
          </a:bodyPr>
          <a:lstStyle/>
          <a:p>
            <a:r>
              <a:rPr lang="en-US" sz="3200" b="1" dirty="0">
                <a:solidFill>
                  <a:schemeClr val="accent6">
                    <a:lumMod val="75000"/>
                  </a:schemeClr>
                </a:solidFill>
              </a:rPr>
              <a:t>Where to search for digital content</a:t>
            </a:r>
          </a:p>
          <a:p>
            <a:endParaRPr lang="en-US" sz="3200" b="1" dirty="0">
              <a:solidFill>
                <a:schemeClr val="accent6">
                  <a:lumMod val="75000"/>
                </a:schemeClr>
              </a:solidFill>
            </a:endParaRPr>
          </a:p>
          <a:p>
            <a:r>
              <a:rPr lang="en-US" altLang="ko-KR" dirty="0">
                <a:solidFill>
                  <a:schemeClr val="tx1">
                    <a:lumMod val="75000"/>
                    <a:lumOff val="25000"/>
                  </a:schemeClr>
                </a:solidFill>
              </a:rPr>
              <a:t>There are various sources for quality content:</a:t>
            </a:r>
          </a:p>
          <a:p>
            <a:pPr marL="285750" indent="-285750">
              <a:buFont typeface="Arial" panose="020B0604020202020204" pitchFamily="34" charset="0"/>
              <a:buChar char="•"/>
            </a:pPr>
            <a:r>
              <a:rPr lang="en-US" dirty="0"/>
              <a:t>National Libraries</a:t>
            </a:r>
          </a:p>
          <a:p>
            <a:pPr marL="285750" indent="-285750">
              <a:buFont typeface="Arial" panose="020B0604020202020204" pitchFamily="34" charset="0"/>
              <a:buChar char="•"/>
            </a:pPr>
            <a:r>
              <a:rPr lang="en-US" dirty="0"/>
              <a:t>Open Educational Resources (OERs)</a:t>
            </a:r>
          </a:p>
          <a:p>
            <a:pPr marL="742950" lvl="1" indent="-285750">
              <a:buFont typeface="Arial" panose="020B0604020202020204" pitchFamily="34" charset="0"/>
              <a:buChar char="•"/>
            </a:pPr>
            <a:r>
              <a:rPr lang="en-US" dirty="0" err="1"/>
              <a:t>Folksemantic</a:t>
            </a:r>
            <a:r>
              <a:rPr lang="en-US" dirty="0"/>
              <a:t>: </a:t>
            </a:r>
            <a:r>
              <a:rPr lang="en-US" dirty="0">
                <a:hlinkClick r:id="rId2"/>
              </a:rPr>
              <a:t>https://www.oerafrica.org/creators/folksemantic</a:t>
            </a:r>
            <a:r>
              <a:rPr lang="en-US" dirty="0"/>
              <a:t> </a:t>
            </a:r>
          </a:p>
          <a:p>
            <a:pPr marL="742950" lvl="1" indent="-285750">
              <a:buFont typeface="Arial" panose="020B0604020202020204" pitchFamily="34" charset="0"/>
              <a:buChar char="•"/>
            </a:pPr>
            <a:r>
              <a:rPr lang="en-US" dirty="0" err="1"/>
              <a:t>DiscoverEd</a:t>
            </a:r>
            <a:r>
              <a:rPr lang="en-US" dirty="0"/>
              <a:t>: </a:t>
            </a:r>
            <a:r>
              <a:rPr lang="en-US" dirty="0">
                <a:hlinkClick r:id="rId3"/>
              </a:rPr>
              <a:t>https://discovered.ed.ac.uk/</a:t>
            </a:r>
            <a:r>
              <a:rPr lang="en-US" dirty="0"/>
              <a:t>  </a:t>
            </a:r>
          </a:p>
          <a:p>
            <a:pPr marL="742950" lvl="1" indent="-285750">
              <a:buFont typeface="Arial" panose="020B0604020202020204" pitchFamily="34" charset="0"/>
              <a:buChar char="•"/>
            </a:pPr>
            <a:r>
              <a:rPr lang="en-US" dirty="0"/>
              <a:t>Open Courseware Consortium: </a:t>
            </a:r>
            <a:r>
              <a:rPr lang="en-US" dirty="0">
                <a:hlinkClick r:id="rId4"/>
              </a:rPr>
              <a:t>http://www.oeconsortium.org/courses/search/</a:t>
            </a:r>
            <a:endParaRPr lang="en-US" dirty="0"/>
          </a:p>
          <a:p>
            <a:pPr marL="742950" lvl="1" indent="-285750">
              <a:buFont typeface="Arial" panose="020B0604020202020204" pitchFamily="34" charset="0"/>
              <a:buChar char="•"/>
            </a:pPr>
            <a:r>
              <a:rPr lang="de-DE" dirty="0" err="1"/>
              <a:t>OpenLearn</a:t>
            </a:r>
            <a:r>
              <a:rPr lang="de-DE" dirty="0"/>
              <a:t>: </a:t>
            </a:r>
            <a:r>
              <a:rPr lang="de-DE" dirty="0">
                <a:hlinkClick r:id="rId5"/>
              </a:rPr>
              <a:t>http://www.open.edu/openlearn/</a:t>
            </a:r>
            <a:r>
              <a:rPr lang="de-DE" dirty="0"/>
              <a:t> </a:t>
            </a:r>
          </a:p>
          <a:p>
            <a:pPr marL="742950" lvl="1" indent="-285750">
              <a:buFont typeface="Arial" panose="020B0604020202020204" pitchFamily="34" charset="0"/>
              <a:buChar char="•"/>
            </a:pPr>
            <a:r>
              <a:rPr lang="de-DE" dirty="0"/>
              <a:t>MIT OCW: </a:t>
            </a:r>
            <a:r>
              <a:rPr lang="de-DE" dirty="0">
                <a:hlinkClick r:id="rId6"/>
              </a:rPr>
              <a:t>https://ocw.mit.edu/index.htm</a:t>
            </a:r>
            <a:r>
              <a:rPr lang="de-DE" dirty="0"/>
              <a:t> </a:t>
            </a:r>
          </a:p>
          <a:p>
            <a:endParaRPr lang="en-US" sz="3200" b="1" dirty="0">
              <a:solidFill>
                <a:schemeClr val="accent6">
                  <a:lumMod val="75000"/>
                </a:schemeClr>
              </a:solidFill>
            </a:endParaRPr>
          </a:p>
          <a:p>
            <a:endParaRPr lang="en-US" sz="3200" b="1" dirty="0">
              <a:solidFill>
                <a:schemeClr val="accent6">
                  <a:lumMod val="75000"/>
                </a:schemeClr>
              </a:solidFill>
            </a:endParaRPr>
          </a:p>
          <a:p>
            <a:endParaRPr lang="is-IS" dirty="0"/>
          </a:p>
        </p:txBody>
      </p:sp>
      <p:pic>
        <p:nvPicPr>
          <p:cNvPr id="4" name="Picture 3" descr="Stacks of barrels">
            <a:extLst>
              <a:ext uri="{FF2B5EF4-FFF2-40B4-BE49-F238E27FC236}">
                <a16:creationId xmlns:a16="http://schemas.microsoft.com/office/drawing/2014/main" id="{EB6F6C9F-154E-7940-93BF-06D9D31101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670" y="1819373"/>
            <a:ext cx="3004794" cy="2003196"/>
          </a:xfrm>
          <a:prstGeom prst="rect">
            <a:avLst/>
          </a:prstGeom>
        </p:spPr>
      </p:pic>
    </p:spTree>
    <p:extLst>
      <p:ext uri="{BB962C8B-B14F-4D97-AF65-F5344CB8AC3E}">
        <p14:creationId xmlns:p14="http://schemas.microsoft.com/office/powerpoint/2010/main" val="131187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Methods on analyzing and critically evaluate the data, information and digital content </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4485389" y="1748909"/>
            <a:ext cx="6202017" cy="4062651"/>
          </a:xfrm>
          <a:prstGeom prst="rect">
            <a:avLst/>
          </a:prstGeom>
          <a:noFill/>
        </p:spPr>
        <p:txBody>
          <a:bodyPr wrap="square" rtlCol="0">
            <a:spAutoFit/>
          </a:bodyPr>
          <a:lstStyle/>
          <a:p>
            <a:r>
              <a:rPr lang="en-US" sz="3200" b="1" dirty="0">
                <a:solidFill>
                  <a:schemeClr val="accent6">
                    <a:lumMod val="75000"/>
                  </a:schemeClr>
                </a:solidFill>
              </a:rPr>
              <a:t>Evaluation</a:t>
            </a:r>
          </a:p>
          <a:p>
            <a:endParaRPr lang="en-US" sz="3200" b="1" dirty="0">
              <a:solidFill>
                <a:schemeClr val="accent6">
                  <a:lumMod val="75000"/>
                </a:schemeClr>
              </a:solidFill>
            </a:endParaRPr>
          </a:p>
          <a:p>
            <a:r>
              <a:rPr lang="en-US" altLang="ko-KR" dirty="0">
                <a:solidFill>
                  <a:schemeClr val="tx1">
                    <a:lumMod val="75000"/>
                    <a:lumOff val="25000"/>
                  </a:schemeClr>
                </a:solidFill>
              </a:rPr>
              <a:t>Ensuring that digital content is meaningful:</a:t>
            </a:r>
          </a:p>
          <a:p>
            <a:pPr marL="285750" indent="-285750">
              <a:buFont typeface="Arial" panose="020B0604020202020204" pitchFamily="34" charset="0"/>
              <a:buChar char="•"/>
            </a:pPr>
            <a:r>
              <a:rPr lang="en-US" dirty="0"/>
              <a:t>look critically at information to determine its relevance, suitability and reliability</a:t>
            </a:r>
          </a:p>
          <a:p>
            <a:pPr marL="285750" indent="-285750">
              <a:buFont typeface="Arial" panose="020B0604020202020204" pitchFamily="34" charset="0"/>
              <a:buChar char="•"/>
            </a:pPr>
            <a:r>
              <a:rPr lang="en-US" dirty="0"/>
              <a:t>be critical and </a:t>
            </a:r>
            <a:r>
              <a:rPr lang="en-US" dirty="0" err="1"/>
              <a:t>sceptical</a:t>
            </a:r>
            <a:r>
              <a:rPr lang="en-US" dirty="0"/>
              <a:t> about sources and information to ensure authenticity</a:t>
            </a:r>
          </a:p>
          <a:p>
            <a:pPr marL="285750" indent="-285750">
              <a:buFont typeface="Arial" panose="020B0604020202020204" pitchFamily="34" charset="0"/>
              <a:buChar char="•"/>
            </a:pPr>
            <a:r>
              <a:rPr lang="en-US" dirty="0"/>
              <a:t>check for accuracy, validity and currency as measures of information quality</a:t>
            </a:r>
          </a:p>
          <a:p>
            <a:pPr marL="285750" indent="-285750">
              <a:buFont typeface="Arial" panose="020B0604020202020204" pitchFamily="34" charset="0"/>
              <a:buChar char="•"/>
            </a:pPr>
            <a:r>
              <a:rPr lang="en-US" dirty="0"/>
              <a:t>make sure all information and resources are fit for purpose</a:t>
            </a:r>
            <a:endParaRPr lang="en-US" sz="3200" b="1" dirty="0">
              <a:solidFill>
                <a:schemeClr val="accent6">
                  <a:lumMod val="75000"/>
                </a:schemeClr>
              </a:solidFill>
            </a:endParaRPr>
          </a:p>
          <a:p>
            <a:endParaRPr lang="en-US" sz="3200" b="1" dirty="0">
              <a:solidFill>
                <a:schemeClr val="accent6">
                  <a:lumMod val="75000"/>
                </a:schemeClr>
              </a:solidFill>
            </a:endParaRPr>
          </a:p>
          <a:p>
            <a:endParaRPr lang="is-IS" dirty="0"/>
          </a:p>
        </p:txBody>
      </p:sp>
      <p:pic>
        <p:nvPicPr>
          <p:cNvPr id="6" name="Imagen 8">
            <a:extLst>
              <a:ext uri="{FF2B5EF4-FFF2-40B4-BE49-F238E27FC236}">
                <a16:creationId xmlns:a16="http://schemas.microsoft.com/office/drawing/2014/main" id="{36C527B8-C9BD-4D72-9294-1C7D56D4CE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143" y="1748909"/>
            <a:ext cx="2630966" cy="3716205"/>
          </a:xfrm>
          <a:prstGeom prst="rect">
            <a:avLst/>
          </a:prstGeom>
        </p:spPr>
      </p:pic>
    </p:spTree>
    <p:extLst>
      <p:ext uri="{BB962C8B-B14F-4D97-AF65-F5344CB8AC3E}">
        <p14:creationId xmlns:p14="http://schemas.microsoft.com/office/powerpoint/2010/main" val="339736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The AAOCC (Authority, Accuracy, Objectivity, Currency, and Coverage) system</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333750" y="1709797"/>
            <a:ext cx="7353656" cy="584775"/>
          </a:xfrm>
          <a:prstGeom prst="rect">
            <a:avLst/>
          </a:prstGeom>
          <a:noFill/>
        </p:spPr>
        <p:txBody>
          <a:bodyPr wrap="square" rtlCol="0">
            <a:spAutoFit/>
          </a:bodyPr>
          <a:lstStyle/>
          <a:p>
            <a:r>
              <a:rPr lang="en-US" sz="3200" b="1" dirty="0">
                <a:solidFill>
                  <a:schemeClr val="accent6">
                    <a:lumMod val="75000"/>
                  </a:schemeClr>
                </a:solidFill>
              </a:rPr>
              <a:t>Criteria for evaluating digital content</a:t>
            </a:r>
            <a:endParaRPr lang="is-IS"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2647160823"/>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1. Accuracy and Authority of Web Documents</a:t>
                      </a:r>
                      <a:r>
                        <a:rPr lang="el-GR" sz="1600" b="1" kern="0" dirty="0">
                          <a:effectLst/>
                        </a:rPr>
                        <a:t> (1/2)</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a:effectLst/>
                        </a:rPr>
                        <a:t>Ask Yourself…</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a:effectLst/>
                        </a:rPr>
                        <a:t>You check for accuracy when you find an author or publisher to take responsibility for the information. If the author provides contact information such as email, address and/or phone number, he/she takes responsibility.</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If research is being used, the author should provide a bibliography that supports what he/she is saying; this also helps the reader determine accuracy</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If there is no author given, determine if the page is associated with or published by a group or organization that is taking responsibility. The domain name may give clues to this.</a:t>
                      </a:r>
                    </a:p>
                    <a:p>
                      <a:pPr marL="285750" lvl="0" indent="-285750" algn="l">
                        <a:spcAft>
                          <a:spcPts val="0"/>
                        </a:spcAft>
                        <a:buFont typeface="Arial" panose="020B0604020202020204" pitchFamily="34" charset="0"/>
                        <a:buChar char="•"/>
                        <a:tabLst>
                          <a:tab pos="457200" algn="l"/>
                        </a:tabLst>
                      </a:pPr>
                      <a:endParaRPr lang="en-US" sz="1500" dirty="0">
                        <a:effectLst/>
                      </a:endParaRPr>
                    </a:p>
                  </a:txBody>
                  <a:tcPr marL="42813" marR="42813" marT="0" marB="0">
                    <a:solidFill>
                      <a:schemeClr val="bg1">
                        <a:lumMod val="95000"/>
                      </a:schemeClr>
                    </a:solidFill>
                  </a:tcPr>
                </a:tc>
                <a:tc>
                  <a:txBody>
                    <a:bodyPr/>
                    <a:lstStyle/>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Who is the author?</a:t>
                      </a:r>
                    </a:p>
                    <a:p>
                      <a:pPr marL="22860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a:effectLst/>
                        </a:rPr>
                        <a:t>Is there an address, phone number or email given? (Some way to contact author) </a:t>
                      </a:r>
                    </a:p>
                    <a:p>
                      <a:pPr marL="22860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a:effectLst/>
                        </a:rPr>
                        <a:t>Who publishes the website? A publisher? An organization? A group with a biased viewpoint?</a:t>
                      </a:r>
                    </a:p>
                    <a:p>
                      <a:pPr marL="22860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a:effectLst/>
                        </a:rPr>
                        <a:t>What is the URL and what does this tell you about the publisher of the site?  .gov? .org? </a:t>
                      </a:r>
                      <a:r>
                        <a:rPr lang="en-US" sz="1500" dirty="0" err="1">
                          <a:effectLst/>
                        </a:rPr>
                        <a:t>.net</a:t>
                      </a:r>
                      <a:r>
                        <a:rPr lang="en-US" sz="1500" dirty="0">
                          <a:effectLst/>
                        </a:rPr>
                        <a:t>? .</a:t>
                      </a:r>
                      <a:r>
                        <a:rPr lang="en-US" sz="1500" dirty="0" err="1">
                          <a:effectLst/>
                        </a:rPr>
                        <a:t>edu</a:t>
                      </a:r>
                      <a:r>
                        <a:rPr lang="en-US" sz="1500" dirty="0">
                          <a:effectLst/>
                        </a:rPr>
                        <a:t>?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683253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64E5A1-6011-424F-9A30-A42653992253}">
  <ds:schemaRefs>
    <ds:schemaRef ds:uri="http://schemas.microsoft.com/sharepoint/v3/contenttype/forms"/>
  </ds:schemaRefs>
</ds:datastoreItem>
</file>

<file path=customXml/itemProps2.xml><?xml version="1.0" encoding="utf-8"?>
<ds:datastoreItem xmlns:ds="http://schemas.openxmlformats.org/officeDocument/2006/customXml" ds:itemID="{A9169B46-439E-4B3C-BD07-5FA640A1793D}">
  <ds:schemaRefs>
    <ds:schemaRef ds:uri="http://purl.org/dc/dcmitype/"/>
    <ds:schemaRef ds:uri="3c0ea9e4-dde0-4b4d-b657-195ec27ec70d"/>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55154662-676a-405c-a9b6-a5b814f17753"/>
    <ds:schemaRef ds:uri="http://www.w3.org/XML/1998/namespace"/>
  </ds:schemaRefs>
</ds:datastoreItem>
</file>

<file path=customXml/itemProps3.xml><?xml version="1.0" encoding="utf-8"?>
<ds:datastoreItem xmlns:ds="http://schemas.openxmlformats.org/officeDocument/2006/customXml" ds:itemID="{22019145-D0B8-4495-8B27-D9F60ABF8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5595</TotalTime>
  <Words>4014</Words>
  <Application>Microsoft Office PowerPoint</Application>
  <PresentationFormat>Panorámica</PresentationFormat>
  <Paragraphs>443</Paragraphs>
  <Slides>40</Slides>
  <Notes>2</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Calibri Light</vt:lpstr>
      <vt:lpstr>Courier New</vt:lpstr>
      <vt:lpstr>Times New Roman</vt:lpstr>
      <vt:lpstr>Wingdings</vt:lpstr>
      <vt:lpstr>Tema de Office</vt:lpstr>
      <vt:lpstr>Digital Literacy and protection of data for ICH professionals  PARTNER: HOU</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al iws</cp:lastModifiedBy>
  <cp:revision>248</cp:revision>
  <dcterms:created xsi:type="dcterms:W3CDTF">2021-01-21T12:20:00Z</dcterms:created>
  <dcterms:modified xsi:type="dcterms:W3CDTF">2022-01-05T08:19:40Z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