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7" r:id="rId5"/>
    <p:sldId id="267" r:id="rId6"/>
    <p:sldId id="268" r:id="rId7"/>
    <p:sldId id="270" r:id="rId8"/>
    <p:sldId id="281" r:id="rId9"/>
    <p:sldId id="282" r:id="rId10"/>
    <p:sldId id="284" r:id="rId11"/>
    <p:sldId id="283" r:id="rId12"/>
    <p:sldId id="285" r:id="rId13"/>
    <p:sldId id="286" r:id="rId14"/>
    <p:sldId id="287" r:id="rId15"/>
    <p:sldId id="288" r:id="rId16"/>
    <p:sldId id="289" r:id="rId17"/>
    <p:sldId id="291" r:id="rId18"/>
    <p:sldId id="290" r:id="rId19"/>
    <p:sldId id="293" r:id="rId20"/>
    <p:sldId id="292"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279" r:id="rId42"/>
    <p:sldId id="260" r:id="rId4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C9F"/>
    <a:srgbClr val="FFB500"/>
    <a:srgbClr val="4EAE3A"/>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1" autoAdjust="0"/>
    <p:restoredTop sz="94660"/>
  </p:normalViewPr>
  <p:slideViewPr>
    <p:cSldViewPr snapToGrid="0">
      <p:cViewPr varScale="1">
        <p:scale>
          <a:sx n="95" d="100"/>
          <a:sy n="95" d="100"/>
        </p:scale>
        <p:origin x="86" y="1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27/01/2023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dirty="0"/>
              <a:t>TITLE HERE</a:t>
            </a:r>
            <a:endParaRPr dirty="0"/>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27/01/2023</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27/01/2023</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hyperlink" Target="https://publications.jrc.ec.europa.eu/repository/handle/JRC10912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hyperlink" Target="https://dschool.stanford.edu/" TargetMode="External"/><Relationship Id="rId5" Type="http://schemas.openxmlformats.org/officeDocument/2006/relationships/image" Target="../media/image19.png"/><Relationship Id="rId4" Type="http://schemas.openxmlformats.org/officeDocument/2006/relationships/hyperlink" Target="https://dschool.stanford.edu/abou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hyperlink" Target="https://publications.jrc.ec.europa.eu/repository/handle/JRC10158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hyperlink" Target="https://eur-lex.europa.eu/legal-content/EN/TXT/PDF/?uri=CELEX:32006H0962&amp;from=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0.xml"/><Relationship Id="rId6" Type="http://schemas.openxmlformats.org/officeDocument/2006/relationships/hyperlink" Target="https://publications.jrc.ec.europa.eu/repository/handle/JRC120911" TargetMode="External"/><Relationship Id="rId5" Type="http://schemas.openxmlformats.org/officeDocument/2006/relationships/image" Target="../media/image14.jpeg"/><Relationship Id="rId4" Type="http://schemas.openxmlformats.org/officeDocument/2006/relationships/hyperlink" Target="https://publications.jrc.ec.europa.eu/repository/handle/JRC1062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452394" y="2057362"/>
            <a:ext cx="4473369" cy="3031244"/>
          </a:xfrm>
          <a:prstGeom prst="rect">
            <a:avLst/>
          </a:prstGeom>
        </p:spPr>
        <p:txBody>
          <a:bodyPr spcFirstLastPara="1" vert="horz" wrap="square" lIns="121900" tIns="121900" rIns="121900" bIns="121900" rtlCol="0" anchor="ctr" anchorCtr="0">
            <a:noAutofit/>
          </a:bodyPr>
          <a:lstStyle/>
          <a:p>
            <a:r>
              <a:rPr lang="en-US" altLang="es-ES" sz="3800" b="1" dirty="0">
                <a:cs typeface="Arial" pitchFamily="34" charset="0"/>
              </a:rPr>
              <a:t>The EntreComp Framework for Intangible Heritage</a:t>
            </a:r>
            <a:br>
              <a:rPr lang="en-US" altLang="es-ES" sz="5400" dirty="0">
                <a:cs typeface="Arial" pitchFamily="34" charset="0"/>
              </a:rPr>
            </a:br>
            <a:br>
              <a:rPr lang="en-US" altLang="es-ES" sz="5400" dirty="0">
                <a:cs typeface="Arial" pitchFamily="34" charset="0"/>
              </a:rPr>
            </a:br>
            <a:r>
              <a:rPr lang="en-US" altLang="es-ES" sz="3200" b="1" dirty="0">
                <a:cs typeface="Arial" pitchFamily="34" charset="0"/>
              </a:rPr>
              <a:t>IHF asbl</a:t>
            </a:r>
            <a:endParaRPr sz="32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339102"/>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A follow-up to EntreComp</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Unlike the </a:t>
            </a:r>
            <a:r>
              <a:rPr lang="en-US" dirty="0" err="1">
                <a:latin typeface="Calibri" panose="020F0502020204030204" pitchFamily="34" charset="0"/>
                <a:cs typeface="Calibri" panose="020F0502020204030204" pitchFamily="34" charset="0"/>
              </a:rPr>
              <a:t>DigComp</a:t>
            </a:r>
            <a:r>
              <a:rPr lang="en-US"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The Digital Competence Framework for Citizens) which is periodically reviewed by the European Commission’s JRC, after its publication the EntreComp has not undergone significant changes in terms of structure and content.</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However, we cannot fail to mention two interesting and relevant follow-up publications, respectively in 2018 and 2020: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5" name="Immagine 4">
            <a:hlinkClick r:id="rId4"/>
            <a:extLst>
              <a:ext uri="{FF2B5EF4-FFF2-40B4-BE49-F238E27FC236}">
                <a16:creationId xmlns:a16="http://schemas.microsoft.com/office/drawing/2014/main" id="{F0CA6C1E-EFCE-44BB-8CF1-143BCE262C37}"/>
              </a:ext>
            </a:extLst>
          </p:cNvPr>
          <p:cNvPicPr>
            <a:picLocks noChangeAspect="1"/>
          </p:cNvPicPr>
          <p:nvPr/>
        </p:nvPicPr>
        <p:blipFill>
          <a:blip r:embed="rId5"/>
          <a:stretch>
            <a:fillRect/>
          </a:stretch>
        </p:blipFill>
        <p:spPr>
          <a:xfrm>
            <a:off x="1821687" y="3819878"/>
            <a:ext cx="3598453" cy="2545873"/>
          </a:xfrm>
          <a:prstGeom prst="rect">
            <a:avLst/>
          </a:prstGeom>
          <a:ln w="28575">
            <a:solidFill>
              <a:srgbClr val="002060"/>
            </a:solidFill>
          </a:ln>
        </p:spPr>
      </p:pic>
      <p:pic>
        <p:nvPicPr>
          <p:cNvPr id="3074" name="Picture 2" descr="cover">
            <a:extLst>
              <a:ext uri="{FF2B5EF4-FFF2-40B4-BE49-F238E27FC236}">
                <a16:creationId xmlns:a16="http://schemas.microsoft.com/office/drawing/2014/main" id="{B34545E6-D465-4CA7-BAB9-827EC8D05F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819877"/>
            <a:ext cx="3598453" cy="2545874"/>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02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EntreComp into Action. Get inspired, make it happen</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The </a:t>
            </a:r>
            <a:r>
              <a:rPr lang="en-US" b="1" dirty="0">
                <a:latin typeface="Calibri" panose="020F0502020204030204" pitchFamily="34" charset="0"/>
                <a:cs typeface="Calibri" panose="020F0502020204030204" pitchFamily="34" charset="0"/>
              </a:rPr>
              <a:t>EntreComp into Action </a:t>
            </a:r>
            <a:r>
              <a:rPr lang="en-US" dirty="0">
                <a:latin typeface="Calibri" panose="020F0502020204030204" pitchFamily="34" charset="0"/>
                <a:cs typeface="Calibri" panose="020F0502020204030204" pitchFamily="34" charset="0"/>
              </a:rPr>
              <a:t>followed two years after the original release of the framework and it is intended as a sort of manual for stakeholders in the domain of education and training to apply the EntreComp in their operational context.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It includes detailed guidelines on the framework and its opportunities from replicability and transfer into educational settings – school and secondary education, HE’s ecosystems, VET and Adults’ training – and embraces a very diverse cohort of targets.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Moreover, EntreComp into Action lists a large series of initiatives implemented at EU and cross-national level that the European Commission selected as case studies for its application. Users can capitalize on others’ experience so as to seek for best practices and further inspiration material.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1421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5 – EntreComp and Intangible Cultural Heritage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The EntreComp has many, one of which is certainly represented by the fact that the framework can be applied regardless of the target industry of social context. </a:t>
            </a:r>
          </a:p>
          <a:p>
            <a:pPr algn="just">
              <a:defRPr/>
            </a:pPr>
            <a:endParaRPr lang="en-US" b="1"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By redesigning entrepreneurship, the framework can potentially navigate across all domains of societies, including Intangible heritage and culture.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Profiles operating in these sectors can rely on the EntreComp to self-assess and evaluate their professional competences so as to be more effective and efficient in their activities, tasks, and overall performance – in other words, to be more “entrepreneurial”.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In this specific context, we will focus on planning and execution of business ideas and we will do that by looking at one specific angle of the EntreComp: </a:t>
            </a:r>
            <a:r>
              <a:rPr lang="en-US" b="1" dirty="0">
                <a:latin typeface="Calibri" panose="020F0502020204030204" pitchFamily="34" charset="0"/>
                <a:cs typeface="Calibri" panose="020F0502020204030204" pitchFamily="34" charset="0"/>
              </a:rPr>
              <a:t>IDEAS &amp; OPPORTUNITIES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20484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1 – A brief guide through the </a:t>
            </a:r>
            <a:r>
              <a:rPr lang="en-GB" altLang="es-ES" sz="2000" b="1" dirty="0" err="1">
                <a:solidFill>
                  <a:schemeClr val="accent1">
                    <a:lumMod val="75000"/>
                  </a:schemeClr>
                </a:solidFill>
                <a:latin typeface="Calibri" panose="020F0502020204030204" pitchFamily="34" charset="0"/>
                <a:cs typeface="Calibri" panose="020F0502020204030204" pitchFamily="34" charset="0"/>
              </a:rPr>
              <a:t>EntreComp</a:t>
            </a:r>
            <a:r>
              <a:rPr lang="en-GB" altLang="es-ES" sz="2000" b="1" dirty="0">
                <a:solidFill>
                  <a:schemeClr val="accent1">
                    <a:lumMod val="75000"/>
                  </a:schemeClr>
                </a:solidFill>
                <a:latin typeface="Calibri" panose="020F0502020204030204" pitchFamily="34" charset="0"/>
                <a:cs typeface="Calibri" panose="020F0502020204030204" pitchFamily="34" charset="0"/>
              </a:rPr>
              <a:t> framework (1)</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Recalling the seventh competence from the LLL framework recommended by EU Parliament and Council, the policy paper provides for a further breakdown of Sense of Initiative and Entrepreneurship.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Comments indicates that the very core of this competence is about the ability to </a:t>
            </a:r>
            <a:r>
              <a:rPr lang="en-GB" i="1" dirty="0">
                <a:latin typeface="Calibri" panose="020F0502020204030204" pitchFamily="34" charset="0"/>
                <a:cs typeface="Calibri" panose="020F0502020204030204" pitchFamily="34" charset="0"/>
              </a:rPr>
              <a:t>identify available opportunities for personal, professional and/or business activities, including ‘bigger picture’ issues that provide the context in which people live and work</a:t>
            </a:r>
            <a:r>
              <a:rPr lang="en-GB" dirty="0">
                <a:latin typeface="Calibri" panose="020F0502020204030204" pitchFamily="34" charset="0"/>
                <a:cs typeface="Calibri" panose="020F0502020204030204" pitchFamily="34" charset="0"/>
              </a:rPr>
              <a:t>.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Ten years later, this ability happens to be reconducted to 15 key competences distributed across three key areas of training (see next slide):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59495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616101"/>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1 – A brief guide through the EntreComp framework (2)</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altLang="es-ES" dirty="0">
                <a:latin typeface="Calibri" panose="020F0502020204030204" pitchFamily="34" charset="0"/>
                <a:cs typeface="Calibri" panose="020F0502020204030204" pitchFamily="34" charset="0"/>
              </a:rPr>
              <a:t>More in details, the previous “Sense of Initiative and Entrepreneurship” is now represented by: </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altLang="es-ES" dirty="0">
                <a:latin typeface="Calibri" panose="020F0502020204030204" pitchFamily="34" charset="0"/>
                <a:cs typeface="Calibri" panose="020F0502020204030204" pitchFamily="34" charset="0"/>
              </a:rPr>
              <a:t>→ </a:t>
            </a:r>
            <a:r>
              <a:rPr lang="en-GB" altLang="es-ES" b="1" dirty="0">
                <a:solidFill>
                  <a:srgbClr val="0070C0"/>
                </a:solidFill>
                <a:latin typeface="Calibri" panose="020F0502020204030204" pitchFamily="34" charset="0"/>
                <a:cs typeface="Calibri" panose="020F0502020204030204" pitchFamily="34" charset="0"/>
              </a:rPr>
              <a:t>3</a:t>
            </a:r>
            <a:r>
              <a:rPr lang="en-GB" altLang="es-ES" dirty="0">
                <a:latin typeface="Calibri" panose="020F0502020204030204" pitchFamily="34" charset="0"/>
                <a:cs typeface="Calibri" panose="020F0502020204030204" pitchFamily="34" charset="0"/>
              </a:rPr>
              <a:t> Training areas…</a:t>
            </a:r>
          </a:p>
          <a:p>
            <a:pPr algn="just">
              <a:defRPr/>
            </a:pPr>
            <a:r>
              <a:rPr lang="en-GB" altLang="es-ES" dirty="0">
                <a:latin typeface="Calibri" panose="020F0502020204030204" pitchFamily="34" charset="0"/>
                <a:cs typeface="Calibri" panose="020F0502020204030204" pitchFamily="34" charset="0"/>
              </a:rPr>
              <a:t>	 →  …each of which including </a:t>
            </a:r>
            <a:r>
              <a:rPr lang="en-GB" altLang="es-ES" b="1" dirty="0">
                <a:solidFill>
                  <a:srgbClr val="0070C0"/>
                </a:solidFill>
                <a:latin typeface="Calibri" panose="020F0502020204030204" pitchFamily="34" charset="0"/>
                <a:cs typeface="Calibri" panose="020F0502020204030204" pitchFamily="34" charset="0"/>
              </a:rPr>
              <a:t>five</a:t>
            </a:r>
            <a:r>
              <a:rPr lang="en-GB" altLang="es-ES" dirty="0">
                <a:latin typeface="Calibri" panose="020F0502020204030204" pitchFamily="34" charset="0"/>
                <a:cs typeface="Calibri" panose="020F0502020204030204" pitchFamily="34" charset="0"/>
              </a:rPr>
              <a:t> competences…</a:t>
            </a:r>
          </a:p>
          <a:p>
            <a:pPr algn="just">
              <a:defRPr/>
            </a:pPr>
            <a:r>
              <a:rPr lang="en-GB" altLang="es-ES" dirty="0">
                <a:latin typeface="Calibri" panose="020F0502020204030204" pitchFamily="34" charset="0"/>
                <a:cs typeface="Calibri" panose="020F0502020204030204" pitchFamily="34" charset="0"/>
              </a:rPr>
              <a:t>		 → for a total of </a:t>
            </a:r>
            <a:r>
              <a:rPr lang="en-GB" altLang="es-ES" b="1" dirty="0">
                <a:solidFill>
                  <a:srgbClr val="0070C0"/>
                </a:solidFill>
                <a:latin typeface="Calibri" panose="020F0502020204030204" pitchFamily="34" charset="0"/>
                <a:cs typeface="Calibri" panose="020F0502020204030204" pitchFamily="34" charset="0"/>
              </a:rPr>
              <a:t>60 threads </a:t>
            </a:r>
            <a:r>
              <a:rPr lang="en-GB" altLang="es-ES" dirty="0">
                <a:latin typeface="Calibri" panose="020F0502020204030204" pitchFamily="34" charset="0"/>
                <a:cs typeface="Calibri" panose="020F0502020204030204" pitchFamily="34" charset="0"/>
              </a:rPr>
              <a:t>among all competences (what that competence stand for in practice)</a:t>
            </a:r>
          </a:p>
          <a:p>
            <a:pPr algn="just">
              <a:defRPr/>
            </a:pPr>
            <a:r>
              <a:rPr lang="en-GB" altLang="es-ES" dirty="0">
                <a:latin typeface="Calibri" panose="020F0502020204030204" pitchFamily="34" charset="0"/>
                <a:cs typeface="Calibri" panose="020F0502020204030204" pitchFamily="34" charset="0"/>
              </a:rPr>
              <a:t>			 → which can be assessed based on a </a:t>
            </a:r>
            <a:r>
              <a:rPr lang="en-GB" altLang="es-ES" b="1" dirty="0">
                <a:solidFill>
                  <a:srgbClr val="0070C0"/>
                </a:solidFill>
                <a:latin typeface="Calibri" panose="020F0502020204030204" pitchFamily="34" charset="0"/>
                <a:cs typeface="Calibri" panose="020F0502020204030204" pitchFamily="34" charset="0"/>
              </a:rPr>
              <a:t>8-dimension proficiency level</a:t>
            </a:r>
            <a:r>
              <a:rPr lang="en-GB" altLang="es-ES" dirty="0">
                <a:latin typeface="Calibri" panose="020F0502020204030204" pitchFamily="34" charset="0"/>
                <a:cs typeface="Calibri" panose="020F0502020204030204" pitchFamily="34" charset="0"/>
              </a:rPr>
              <a:t>…</a:t>
            </a:r>
          </a:p>
          <a:p>
            <a:pPr algn="just">
              <a:defRPr/>
            </a:pPr>
            <a:r>
              <a:rPr lang="en-GB" altLang="es-ES" dirty="0">
                <a:latin typeface="Calibri" panose="020F0502020204030204" pitchFamily="34" charset="0"/>
                <a:cs typeface="Calibri" panose="020F0502020204030204" pitchFamily="34" charset="0"/>
              </a:rPr>
              <a:t>				 → …resulting in </a:t>
            </a:r>
            <a:r>
              <a:rPr lang="en-GB" altLang="es-ES" b="1" dirty="0">
                <a:solidFill>
                  <a:srgbClr val="0070C0"/>
                </a:solidFill>
                <a:latin typeface="Calibri" panose="020F0502020204030204" pitchFamily="34" charset="0"/>
                <a:cs typeface="Calibri" panose="020F0502020204030204" pitchFamily="34" charset="0"/>
              </a:rPr>
              <a:t>442</a:t>
            </a:r>
            <a:r>
              <a:rPr lang="en-GB" altLang="es-ES" dirty="0">
                <a:latin typeface="Calibri" panose="020F0502020204030204" pitchFamily="34" charset="0"/>
                <a:cs typeface="Calibri" panose="020F0502020204030204" pitchFamily="34" charset="0"/>
              </a:rPr>
              <a:t> learning outcomes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4357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8" name="Immagine 7">
            <a:extLst>
              <a:ext uri="{FF2B5EF4-FFF2-40B4-BE49-F238E27FC236}">
                <a16:creationId xmlns:a16="http://schemas.microsoft.com/office/drawing/2014/main" id="{9CE3D2D6-3DCA-4E41-B320-775008FACC9B}"/>
              </a:ext>
            </a:extLst>
          </p:cNvPr>
          <p:cNvPicPr>
            <a:picLocks noChangeAspect="1"/>
          </p:cNvPicPr>
          <p:nvPr/>
        </p:nvPicPr>
        <p:blipFill>
          <a:blip r:embed="rId4"/>
          <a:stretch>
            <a:fillRect/>
          </a:stretch>
        </p:blipFill>
        <p:spPr>
          <a:xfrm>
            <a:off x="2258821" y="222413"/>
            <a:ext cx="7165061" cy="5564238"/>
          </a:xfrm>
          <a:prstGeom prst="rect">
            <a:avLst/>
          </a:prstGeom>
        </p:spPr>
      </p:pic>
      <p:sp>
        <p:nvSpPr>
          <p:cNvPr id="9" name="CasellaDiTesto 8">
            <a:extLst>
              <a:ext uri="{FF2B5EF4-FFF2-40B4-BE49-F238E27FC236}">
                <a16:creationId xmlns:a16="http://schemas.microsoft.com/office/drawing/2014/main" id="{D5875ADB-A5AB-4312-A272-8AA1D203AB99}"/>
              </a:ext>
            </a:extLst>
          </p:cNvPr>
          <p:cNvSpPr txBox="1"/>
          <p:nvPr/>
        </p:nvSpPr>
        <p:spPr>
          <a:xfrm>
            <a:off x="2784143" y="5837863"/>
            <a:ext cx="6420884" cy="369332"/>
          </a:xfrm>
          <a:prstGeom prst="rect">
            <a:avLst/>
          </a:prstGeom>
          <a:noFill/>
        </p:spPr>
        <p:txBody>
          <a:bodyPr wrap="square" rtlCol="0">
            <a:spAutoFit/>
          </a:bodyPr>
          <a:lstStyle/>
          <a:p>
            <a:pPr algn="ctr"/>
            <a:r>
              <a:rPr lang="en-US" b="1" dirty="0"/>
              <a:t>EntreComp’s training areas and competences associated to them</a:t>
            </a:r>
          </a:p>
        </p:txBody>
      </p:sp>
    </p:spTree>
    <p:extLst>
      <p:ext uri="{BB962C8B-B14F-4D97-AF65-F5344CB8AC3E}">
        <p14:creationId xmlns:p14="http://schemas.microsoft.com/office/powerpoint/2010/main" val="297659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The 8-dimension proficiency model: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9" name="Tabella 5">
            <a:extLst>
              <a:ext uri="{FF2B5EF4-FFF2-40B4-BE49-F238E27FC236}">
                <a16:creationId xmlns:a16="http://schemas.microsoft.com/office/drawing/2014/main" id="{CDCF2859-C624-4859-BB75-97F7477DA65B}"/>
              </a:ext>
            </a:extLst>
          </p:cNvPr>
          <p:cNvGraphicFramePr>
            <a:graphicFrameLocks noGrp="1"/>
          </p:cNvGraphicFramePr>
          <p:nvPr>
            <p:extLst>
              <p:ext uri="{D42A27DB-BD31-4B8C-83A1-F6EECF244321}">
                <p14:modId xmlns:p14="http://schemas.microsoft.com/office/powerpoint/2010/main" val="2036358018"/>
              </p:ext>
            </p:extLst>
          </p:nvPr>
        </p:nvGraphicFramePr>
        <p:xfrm>
          <a:off x="124360" y="2614648"/>
          <a:ext cx="11943280" cy="2603087"/>
        </p:xfrm>
        <a:graphic>
          <a:graphicData uri="http://schemas.openxmlformats.org/drawingml/2006/table">
            <a:tbl>
              <a:tblPr firstRow="1" bandRow="1">
                <a:tableStyleId>{5C22544A-7EE6-4342-B048-85BDC9FD1C3A}</a:tableStyleId>
              </a:tblPr>
              <a:tblGrid>
                <a:gridCol w="1492910">
                  <a:extLst>
                    <a:ext uri="{9D8B030D-6E8A-4147-A177-3AD203B41FA5}">
                      <a16:colId xmlns:a16="http://schemas.microsoft.com/office/drawing/2014/main" val="414805210"/>
                    </a:ext>
                  </a:extLst>
                </a:gridCol>
                <a:gridCol w="1492910">
                  <a:extLst>
                    <a:ext uri="{9D8B030D-6E8A-4147-A177-3AD203B41FA5}">
                      <a16:colId xmlns:a16="http://schemas.microsoft.com/office/drawing/2014/main" val="2583722988"/>
                    </a:ext>
                  </a:extLst>
                </a:gridCol>
                <a:gridCol w="1492910">
                  <a:extLst>
                    <a:ext uri="{9D8B030D-6E8A-4147-A177-3AD203B41FA5}">
                      <a16:colId xmlns:a16="http://schemas.microsoft.com/office/drawing/2014/main" val="3442029451"/>
                    </a:ext>
                  </a:extLst>
                </a:gridCol>
                <a:gridCol w="1492910">
                  <a:extLst>
                    <a:ext uri="{9D8B030D-6E8A-4147-A177-3AD203B41FA5}">
                      <a16:colId xmlns:a16="http://schemas.microsoft.com/office/drawing/2014/main" val="3599296151"/>
                    </a:ext>
                  </a:extLst>
                </a:gridCol>
                <a:gridCol w="1492910">
                  <a:extLst>
                    <a:ext uri="{9D8B030D-6E8A-4147-A177-3AD203B41FA5}">
                      <a16:colId xmlns:a16="http://schemas.microsoft.com/office/drawing/2014/main" val="3549105305"/>
                    </a:ext>
                  </a:extLst>
                </a:gridCol>
                <a:gridCol w="1492910">
                  <a:extLst>
                    <a:ext uri="{9D8B030D-6E8A-4147-A177-3AD203B41FA5}">
                      <a16:colId xmlns:a16="http://schemas.microsoft.com/office/drawing/2014/main" val="2973949631"/>
                    </a:ext>
                  </a:extLst>
                </a:gridCol>
                <a:gridCol w="1492910">
                  <a:extLst>
                    <a:ext uri="{9D8B030D-6E8A-4147-A177-3AD203B41FA5}">
                      <a16:colId xmlns:a16="http://schemas.microsoft.com/office/drawing/2014/main" val="1436346978"/>
                    </a:ext>
                  </a:extLst>
                </a:gridCol>
                <a:gridCol w="1492910">
                  <a:extLst>
                    <a:ext uri="{9D8B030D-6E8A-4147-A177-3AD203B41FA5}">
                      <a16:colId xmlns:a16="http://schemas.microsoft.com/office/drawing/2014/main" val="1937824920"/>
                    </a:ext>
                  </a:extLst>
                </a:gridCol>
              </a:tblGrid>
              <a:tr h="363223">
                <a:tc gridSpan="2">
                  <a:txBody>
                    <a:bodyPr/>
                    <a:lstStyle/>
                    <a:p>
                      <a:pPr algn="ctr"/>
                      <a:r>
                        <a:rPr lang="en-US" sz="1800" i="1" dirty="0">
                          <a:solidFill>
                            <a:schemeClr val="tx1"/>
                          </a:solidFill>
                        </a:rPr>
                        <a:t>Foundation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a:solidFill>
                            <a:schemeClr val="tx1"/>
                          </a:solidFill>
                        </a:rPr>
                        <a:t>Intermediate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a:solidFill>
                            <a:schemeClr val="tx1"/>
                          </a:solidFill>
                        </a:rPr>
                        <a:t>Advanced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US" sz="1800" i="1" dirty="0">
                          <a:solidFill>
                            <a:schemeClr val="tx1"/>
                          </a:solidFill>
                        </a:rPr>
                        <a:t>Expert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573470390"/>
                  </a:ext>
                </a:extLst>
              </a:tr>
              <a:tr h="544835">
                <a:tc gridSpan="2">
                  <a:txBody>
                    <a:bodyPr/>
                    <a:lstStyle/>
                    <a:p>
                      <a:pPr algn="ctr"/>
                      <a:r>
                        <a:rPr lang="en-GB" sz="1400" b="1" dirty="0">
                          <a:solidFill>
                            <a:srgbClr val="002060"/>
                          </a:solidFill>
                        </a:rPr>
                        <a:t>Relying on support from others</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a:solidFill>
                            <a:srgbClr val="002060"/>
                          </a:solidFill>
                        </a:rPr>
                        <a:t>Building independence</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a:solidFill>
                            <a:srgbClr val="002060"/>
                          </a:solidFill>
                        </a:rPr>
                        <a:t>Taking responsibility</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algn="ctr"/>
                      <a:r>
                        <a:rPr lang="en-GB" sz="1400" b="1" dirty="0">
                          <a:solidFill>
                            <a:srgbClr val="002060"/>
                          </a:solidFill>
                        </a:rPr>
                        <a:t>Driving transformation, </a:t>
                      </a:r>
                    </a:p>
                    <a:p>
                      <a:pPr algn="ctr"/>
                      <a:r>
                        <a:rPr lang="en-GB" sz="1400" b="1" dirty="0">
                          <a:solidFill>
                            <a:srgbClr val="002060"/>
                          </a:solidFill>
                        </a:rPr>
                        <a:t>innovation and growth</a:t>
                      </a:r>
                      <a:endParaRPr lang="en-US" sz="14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78563662"/>
                  </a:ext>
                </a:extLst>
              </a:tr>
              <a:tr h="1326732">
                <a:tc>
                  <a:txBody>
                    <a:bodyPr/>
                    <a:lstStyle/>
                    <a:p>
                      <a:pPr algn="l"/>
                      <a:r>
                        <a:rPr lang="en-GB" sz="1300" dirty="0"/>
                        <a:t>Under direct supervision</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With reduced support from others, some autonomy and together with my peers.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On my own and together with my peers.</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Taking and sharing some responsibilities.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With some guidance and together with others.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Taking responsibility for making decisions and working with others.</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Taking responsibility for contributing to complex developments in a specific field.</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300" dirty="0"/>
                        <a:t>Contributing substantially to the development of a specific field. </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691182"/>
                  </a:ext>
                </a:extLst>
              </a:tr>
              <a:tr h="363223">
                <a:tc>
                  <a:txBody>
                    <a:bodyPr/>
                    <a:lstStyle/>
                    <a:p>
                      <a:pPr algn="ctr"/>
                      <a:r>
                        <a:rPr lang="en-GB" sz="1800" b="1" dirty="0">
                          <a:solidFill>
                            <a:srgbClr val="002060"/>
                          </a:solidFill>
                        </a:rPr>
                        <a:t>Discover</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Explore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Experiment</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Dare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Improve </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Reinforce</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Expand</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rgbClr val="002060"/>
                          </a:solidFill>
                        </a:rPr>
                        <a:t>Transform</a:t>
                      </a:r>
                      <a:endParaRPr lang="en-US" sz="18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6400073"/>
                  </a:ext>
                </a:extLst>
              </a:tr>
            </a:tbl>
          </a:graphicData>
        </a:graphic>
      </p:graphicFrame>
      <p:sp>
        <p:nvSpPr>
          <p:cNvPr id="20" name="CasellaDiTesto 19">
            <a:extLst>
              <a:ext uri="{FF2B5EF4-FFF2-40B4-BE49-F238E27FC236}">
                <a16:creationId xmlns:a16="http://schemas.microsoft.com/office/drawing/2014/main" id="{7A48F7A3-2D5A-4121-95A4-597A22AD260E}"/>
              </a:ext>
            </a:extLst>
          </p:cNvPr>
          <p:cNvSpPr txBox="1"/>
          <p:nvPr/>
        </p:nvSpPr>
        <p:spPr>
          <a:xfrm>
            <a:off x="3824418" y="5682380"/>
            <a:ext cx="4543163" cy="369332"/>
          </a:xfrm>
          <a:prstGeom prst="rect">
            <a:avLst/>
          </a:prstGeom>
          <a:noFill/>
        </p:spPr>
        <p:txBody>
          <a:bodyPr wrap="square" rtlCol="0">
            <a:spAutoFit/>
          </a:bodyPr>
          <a:lstStyle/>
          <a:p>
            <a:r>
              <a:rPr lang="en-US" dirty="0"/>
              <a:t>Source: EntreComp Progression model, pp. 16</a:t>
            </a:r>
          </a:p>
        </p:txBody>
      </p:sp>
      <p:sp>
        <p:nvSpPr>
          <p:cNvPr id="6" name="Freccia a destra 5">
            <a:extLst>
              <a:ext uri="{FF2B5EF4-FFF2-40B4-BE49-F238E27FC236}">
                <a16:creationId xmlns:a16="http://schemas.microsoft.com/office/drawing/2014/main" id="{F2A4BFDA-82D8-4015-947D-6428476F1AFD}"/>
              </a:ext>
            </a:extLst>
          </p:cNvPr>
          <p:cNvSpPr/>
          <p:nvPr/>
        </p:nvSpPr>
        <p:spPr>
          <a:xfrm>
            <a:off x="1283182" y="5389993"/>
            <a:ext cx="9373806" cy="12525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20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IDEAS &amp; OPPORTUNITIES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2898802642"/>
              </p:ext>
            </p:extLst>
          </p:nvPr>
        </p:nvGraphicFramePr>
        <p:xfrm>
          <a:off x="363315" y="2143511"/>
          <a:ext cx="11213541" cy="3718560"/>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a:solidFill>
                            <a:schemeClr val="tx1"/>
                          </a:solidFill>
                        </a:rPr>
                        <a:t>Competence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Hint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en-US" sz="1300" b="1" dirty="0">
                          <a:solidFill>
                            <a:schemeClr val="tx1"/>
                          </a:solidFill>
                        </a:rPr>
                        <a:t>1.1 Spotting opportunities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a:solidFill>
                            <a:schemeClr val="tx1"/>
                          </a:solidFill>
                        </a:rPr>
                        <a:t>Use your imagination and abilities to identify opportunities for creating value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Identify and seize opportunities to create value by exploring the social, cultural and economic landscape</a:t>
                      </a:r>
                    </a:p>
                    <a:p>
                      <a:pPr marL="171450" indent="-171450" algn="just">
                        <a:buFont typeface="Arial" panose="020B0604020202020204" pitchFamily="34" charset="0"/>
                        <a:buChar char="•"/>
                      </a:pPr>
                      <a:r>
                        <a:rPr lang="en-GB" sz="1000" dirty="0"/>
                        <a:t>Identify needs and challenges that need to be met</a:t>
                      </a:r>
                    </a:p>
                    <a:p>
                      <a:pPr marL="171450" indent="-171450" algn="just">
                        <a:buFont typeface="Arial" panose="020B0604020202020204" pitchFamily="34" charset="0"/>
                        <a:buChar char="•"/>
                      </a:pPr>
                      <a:r>
                        <a:rPr lang="en-GB" sz="1000" dirty="0"/>
                        <a:t>Establish new connections and bring together scattered elements of the landscape to create opportunities to create value</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en-US" sz="1300" b="1" dirty="0">
                          <a:solidFill>
                            <a:schemeClr val="tx1"/>
                          </a:solidFill>
                        </a:rPr>
                        <a:t>1.2 Creativity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a:solidFill>
                            <a:schemeClr val="tx1"/>
                          </a:solidFill>
                        </a:rPr>
                        <a:t>Develop creative and purposeful ideas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Develop several ideas and opportunities to create value including better solutions to existing and new challenges</a:t>
                      </a:r>
                    </a:p>
                    <a:p>
                      <a:pPr marL="171450" indent="-171450" algn="just">
                        <a:buFont typeface="Arial" panose="020B0604020202020204" pitchFamily="34" charset="0"/>
                        <a:buChar char="•"/>
                      </a:pPr>
                      <a:r>
                        <a:rPr lang="en-GB" sz="1000" dirty="0"/>
                        <a:t>Explore and experiment with innovative approaches</a:t>
                      </a:r>
                    </a:p>
                    <a:p>
                      <a:pPr marL="171450" indent="-171450" algn="just">
                        <a:buFont typeface="Arial" panose="020B0604020202020204" pitchFamily="34" charset="0"/>
                        <a:buChar char="•"/>
                      </a:pPr>
                      <a:r>
                        <a:rPr lang="en-GB" sz="1000" dirty="0"/>
                        <a:t>Combine knowledge and resources to achieve valuable effects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en-US" sz="1300" b="1" dirty="0">
                          <a:solidFill>
                            <a:schemeClr val="tx1"/>
                          </a:solidFill>
                        </a:rPr>
                        <a:t>1.3 Vision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a:solidFill>
                            <a:schemeClr val="tx1"/>
                          </a:solidFill>
                        </a:rPr>
                        <a:t>Work towards your vision of the future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Imagine the future</a:t>
                      </a:r>
                    </a:p>
                    <a:p>
                      <a:pPr marL="171450" indent="-171450" algn="just">
                        <a:buFont typeface="Arial" panose="020B0604020202020204" pitchFamily="34" charset="0"/>
                        <a:buChar char="•"/>
                      </a:pPr>
                      <a:r>
                        <a:rPr lang="en-GB" sz="1000" dirty="0"/>
                        <a:t>Develop a vision to turn ideas into action</a:t>
                      </a:r>
                    </a:p>
                    <a:p>
                      <a:pPr marL="171450" indent="-171450" algn="just">
                        <a:buFont typeface="Arial" panose="020B0604020202020204" pitchFamily="34" charset="0"/>
                        <a:buChar char="•"/>
                      </a:pPr>
                      <a:r>
                        <a:rPr lang="en-GB" sz="1000" dirty="0"/>
                        <a:t>Visualise future scenarios to help guide effort and action</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en-US" sz="1300" b="1" dirty="0">
                          <a:solidFill>
                            <a:schemeClr val="tx1"/>
                          </a:solidFill>
                        </a:rPr>
                        <a:t>1.4 Valuing Idea</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a:solidFill>
                            <a:schemeClr val="tx1"/>
                          </a:solidFill>
                        </a:rPr>
                        <a:t>Make the most of ideas and opportunities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Judge what value is in social, cultural and economic terms</a:t>
                      </a:r>
                    </a:p>
                    <a:p>
                      <a:pPr marL="171450" indent="-171450" algn="just">
                        <a:buFont typeface="Arial" panose="020B0604020202020204" pitchFamily="34" charset="0"/>
                        <a:buChar char="•"/>
                      </a:pPr>
                      <a:r>
                        <a:rPr lang="en-GB" sz="1000" dirty="0"/>
                        <a:t>Recognise the potential an idea has for creating value and identify suitable ways of making the most out of it</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en-US" sz="1300" b="1" dirty="0">
                          <a:solidFill>
                            <a:schemeClr val="tx1"/>
                          </a:solidFill>
                        </a:rPr>
                        <a:t>1.5 Ethical and Sustainable thinking</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just"/>
                      <a:r>
                        <a:rPr lang="en-US" sz="1100" i="1" dirty="0">
                          <a:solidFill>
                            <a:schemeClr val="tx1"/>
                          </a:solidFill>
                        </a:rPr>
                        <a:t>Assess the consequences and impact of ideas, opportunities and actions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Assess the consequences of ideas that bring value and the effect of entrepreneurial action on the target community, the market, society and the environment</a:t>
                      </a:r>
                    </a:p>
                    <a:p>
                      <a:pPr marL="171450" indent="-171450" algn="just">
                        <a:buFont typeface="Arial" panose="020B0604020202020204" pitchFamily="34" charset="0"/>
                        <a:buChar char="•"/>
                      </a:pPr>
                      <a:r>
                        <a:rPr lang="en-GB" sz="1000" dirty="0"/>
                        <a:t>Reflect on how sustainable long-term social, cultural and economic goals are, and the course of action chosen</a:t>
                      </a:r>
                    </a:p>
                    <a:p>
                      <a:pPr marL="171450" indent="-171450" algn="just">
                        <a:buFont typeface="Arial" panose="020B0604020202020204" pitchFamily="34" charset="0"/>
                        <a:buChar char="•"/>
                      </a:pPr>
                      <a:r>
                        <a:rPr lang="en-GB" sz="1000" dirty="0"/>
                        <a:t>Act responsibly</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50141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RESOURCES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631781789"/>
              </p:ext>
            </p:extLst>
          </p:nvPr>
        </p:nvGraphicFramePr>
        <p:xfrm>
          <a:off x="363315" y="2143511"/>
          <a:ext cx="11213541" cy="3497635"/>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a:solidFill>
                            <a:schemeClr val="tx1"/>
                          </a:solidFill>
                        </a:rPr>
                        <a:t>Competence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Hint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en-US" sz="1300" b="1" dirty="0">
                          <a:solidFill>
                            <a:schemeClr val="tx1"/>
                          </a:solidFill>
                        </a:rPr>
                        <a:t>2.1 Self-awareness and self-efficacy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a:solidFill>
                            <a:schemeClr val="tx1"/>
                          </a:solidFill>
                        </a:rPr>
                        <a:t>Believing in yourself and keep developing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Reflect on your needs, aspirations and wants in the short, medium and long term</a:t>
                      </a:r>
                    </a:p>
                    <a:p>
                      <a:pPr marL="171450" indent="-171450" algn="just">
                        <a:buFont typeface="Arial" panose="020B0604020202020204" pitchFamily="34" charset="0"/>
                        <a:buChar char="•"/>
                      </a:pPr>
                      <a:r>
                        <a:rPr lang="en-GB" sz="1000" dirty="0"/>
                        <a:t>Identify and assess your individual and group strengths and weaknesses</a:t>
                      </a:r>
                    </a:p>
                    <a:p>
                      <a:pPr marL="171450" indent="-171450" algn="just">
                        <a:buFont typeface="Arial" panose="020B0604020202020204" pitchFamily="34" charset="0"/>
                        <a:buChar char="•"/>
                      </a:pPr>
                      <a:r>
                        <a:rPr lang="en-GB" sz="1000" dirty="0"/>
                        <a:t>Believe in your ability to influence the course of events, despite uncertainty, setbacks and temporary failures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en-US" sz="1300" b="1" dirty="0">
                          <a:solidFill>
                            <a:schemeClr val="tx1"/>
                          </a:solidFill>
                        </a:rPr>
                        <a:t>2.2 Motivation and perseverance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a:solidFill>
                            <a:schemeClr val="tx1"/>
                          </a:solidFill>
                        </a:rPr>
                        <a:t>Stay focused and don’t give up</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Be determined to turn ideas into action and satisfy your need to achieve</a:t>
                      </a:r>
                    </a:p>
                    <a:p>
                      <a:pPr marL="171450" indent="-171450" algn="just">
                        <a:buFont typeface="Arial" panose="020B0604020202020204" pitchFamily="34" charset="0"/>
                        <a:buChar char="•"/>
                      </a:pPr>
                      <a:r>
                        <a:rPr lang="en-GB" sz="1000" dirty="0"/>
                        <a:t>Be prepared to be patient and keep trying to achieve your long-term individual or group aims</a:t>
                      </a:r>
                    </a:p>
                    <a:p>
                      <a:pPr marL="171450" indent="-171450" algn="just">
                        <a:buFont typeface="Arial" panose="020B0604020202020204" pitchFamily="34" charset="0"/>
                        <a:buChar char="•"/>
                      </a:pPr>
                      <a:r>
                        <a:rPr lang="en-GB" sz="1000" dirty="0"/>
                        <a:t>Be resilient under pressure, adversity, and temporary failure</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en-US" sz="1300" b="1" dirty="0">
                          <a:solidFill>
                            <a:schemeClr val="tx1"/>
                          </a:solidFill>
                        </a:rPr>
                        <a:t>2.3 </a:t>
                      </a:r>
                      <a:r>
                        <a:rPr lang="en-US" sz="1300" b="1" noProof="0" dirty="0">
                          <a:solidFill>
                            <a:schemeClr val="tx1"/>
                          </a:solidFill>
                        </a:rPr>
                        <a:t>Mobilising</a:t>
                      </a:r>
                      <a:r>
                        <a:rPr lang="en-US" sz="1300" b="1" dirty="0">
                          <a:solidFill>
                            <a:schemeClr val="tx1"/>
                          </a:solidFill>
                        </a:rPr>
                        <a:t> resources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a:solidFill>
                            <a:schemeClr val="tx1"/>
                          </a:solidFill>
                        </a:rPr>
                        <a:t>Gather and manage the resources you need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Get and manage the material, non-material and digital resources needed to turn ideas into action </a:t>
                      </a:r>
                    </a:p>
                    <a:p>
                      <a:pPr marL="171450" indent="-171450" algn="just">
                        <a:buFont typeface="Arial" panose="020B0604020202020204" pitchFamily="34" charset="0"/>
                        <a:buChar char="•"/>
                      </a:pPr>
                      <a:r>
                        <a:rPr lang="en-GB" sz="1000" dirty="0"/>
                        <a:t>Make the most of limited resources</a:t>
                      </a:r>
                    </a:p>
                    <a:p>
                      <a:pPr marL="171450" indent="-171450" algn="just">
                        <a:buFont typeface="Arial" panose="020B0604020202020204" pitchFamily="34" charset="0"/>
                        <a:buChar char="•"/>
                      </a:pPr>
                      <a:r>
                        <a:rPr lang="en-GB" sz="1000" dirty="0"/>
                        <a:t>Get and manage the competences needed at any stage, including technical, legal, tax and digital competences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en-US" sz="1300" b="1" dirty="0">
                          <a:solidFill>
                            <a:schemeClr val="tx1"/>
                          </a:solidFill>
                        </a:rPr>
                        <a:t>2.4 Financial and Economic literacy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a:solidFill>
                            <a:schemeClr val="tx1"/>
                          </a:solidFill>
                        </a:rPr>
                        <a:t>Develop financial and economic know-how</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Estimate the cost of turning an idea into a value-creating activity</a:t>
                      </a:r>
                    </a:p>
                    <a:p>
                      <a:pPr marL="171450" indent="-171450" algn="just">
                        <a:buFont typeface="Arial" panose="020B0604020202020204" pitchFamily="34" charset="0"/>
                        <a:buChar char="•"/>
                      </a:pPr>
                      <a:r>
                        <a:rPr lang="en-GB" sz="1000" dirty="0"/>
                        <a:t>Plan, put in place and evaluate financial decisions over time</a:t>
                      </a:r>
                    </a:p>
                    <a:p>
                      <a:pPr marL="171450" indent="-171450" algn="just">
                        <a:buFont typeface="Arial" panose="020B0604020202020204" pitchFamily="34" charset="0"/>
                        <a:buChar char="•"/>
                      </a:pPr>
                      <a:r>
                        <a:rPr lang="en-GB" sz="1000" dirty="0"/>
                        <a:t>Manage financing to make sure your value-creating activity can last over the long term</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en-US" sz="1300" b="1" dirty="0">
                          <a:solidFill>
                            <a:schemeClr val="tx1"/>
                          </a:solidFill>
                        </a:rPr>
                        <a:t>2.5 Mobilising others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just"/>
                      <a:r>
                        <a:rPr lang="en-US" sz="1100" i="1" dirty="0">
                          <a:solidFill>
                            <a:schemeClr val="tx1"/>
                          </a:solidFill>
                        </a:rPr>
                        <a:t>Inspire, enthuse and get others on board</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Inspire and enthuse relevant stakeholders</a:t>
                      </a:r>
                    </a:p>
                    <a:p>
                      <a:pPr marL="171450" indent="-171450" algn="just">
                        <a:buFont typeface="Arial" panose="020B0604020202020204" pitchFamily="34" charset="0"/>
                        <a:buChar char="•"/>
                      </a:pPr>
                      <a:r>
                        <a:rPr lang="en-GB" sz="1000" dirty="0"/>
                        <a:t>Get the support needed to achieve valuable outcomes</a:t>
                      </a:r>
                    </a:p>
                    <a:p>
                      <a:pPr marL="171450" indent="-171450" algn="just">
                        <a:buFont typeface="Arial" panose="020B0604020202020204" pitchFamily="34" charset="0"/>
                        <a:buChar char="•"/>
                      </a:pPr>
                      <a:r>
                        <a:rPr lang="en-GB" sz="1000" dirty="0"/>
                        <a:t>Demonstrate effective communication, persuasion, negotiation and leadership</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588473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2</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1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5 – INTO ACTION</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11" name="Tabella 5">
            <a:extLst>
              <a:ext uri="{FF2B5EF4-FFF2-40B4-BE49-F238E27FC236}">
                <a16:creationId xmlns:a16="http://schemas.microsoft.com/office/drawing/2014/main" id="{56B83D2F-7120-4DCE-B246-087171C7E8A1}"/>
              </a:ext>
            </a:extLst>
          </p:cNvPr>
          <p:cNvGraphicFramePr>
            <a:graphicFrameLocks noGrp="1"/>
          </p:cNvGraphicFramePr>
          <p:nvPr>
            <p:extLst>
              <p:ext uri="{D42A27DB-BD31-4B8C-83A1-F6EECF244321}">
                <p14:modId xmlns:p14="http://schemas.microsoft.com/office/powerpoint/2010/main" val="3921499893"/>
              </p:ext>
            </p:extLst>
          </p:nvPr>
        </p:nvGraphicFramePr>
        <p:xfrm>
          <a:off x="363315" y="2143511"/>
          <a:ext cx="11213541" cy="3554877"/>
        </p:xfrm>
        <a:graphic>
          <a:graphicData uri="http://schemas.openxmlformats.org/drawingml/2006/table">
            <a:tbl>
              <a:tblPr firstRow="1" bandRow="1">
                <a:tableStyleId>{5C22544A-7EE6-4342-B048-85BDC9FD1C3A}</a:tableStyleId>
              </a:tblPr>
              <a:tblGrid>
                <a:gridCol w="2752990">
                  <a:extLst>
                    <a:ext uri="{9D8B030D-6E8A-4147-A177-3AD203B41FA5}">
                      <a16:colId xmlns:a16="http://schemas.microsoft.com/office/drawing/2014/main" val="3973671595"/>
                    </a:ext>
                  </a:extLst>
                </a:gridCol>
                <a:gridCol w="2666355">
                  <a:extLst>
                    <a:ext uri="{9D8B030D-6E8A-4147-A177-3AD203B41FA5}">
                      <a16:colId xmlns:a16="http://schemas.microsoft.com/office/drawing/2014/main" val="3164311868"/>
                    </a:ext>
                  </a:extLst>
                </a:gridCol>
                <a:gridCol w="5794196">
                  <a:extLst>
                    <a:ext uri="{9D8B030D-6E8A-4147-A177-3AD203B41FA5}">
                      <a16:colId xmlns:a16="http://schemas.microsoft.com/office/drawing/2014/main" val="3658847542"/>
                    </a:ext>
                  </a:extLst>
                </a:gridCol>
              </a:tblGrid>
              <a:tr h="250065">
                <a:tc>
                  <a:txBody>
                    <a:bodyPr/>
                    <a:lstStyle/>
                    <a:p>
                      <a:pPr algn="ctr"/>
                      <a:r>
                        <a:rPr lang="en-US" sz="1800" dirty="0">
                          <a:solidFill>
                            <a:schemeClr val="tx1"/>
                          </a:solidFill>
                        </a:rPr>
                        <a:t>Competence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Hint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rPr>
                        <a:t>Description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6332558"/>
                  </a:ext>
                </a:extLst>
              </a:tr>
              <a:tr h="605882">
                <a:tc>
                  <a:txBody>
                    <a:bodyPr/>
                    <a:lstStyle/>
                    <a:p>
                      <a:pPr algn="just"/>
                      <a:r>
                        <a:rPr lang="en-US" sz="1300" b="1" dirty="0">
                          <a:solidFill>
                            <a:schemeClr val="tx1"/>
                          </a:solidFill>
                        </a:rPr>
                        <a:t>3.1 Taking the initiative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a:solidFill>
                            <a:schemeClr val="tx1"/>
                          </a:solidFill>
                        </a:rPr>
                        <a:t>Go for it</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solidFill>
                            <a:schemeClr val="tx1"/>
                          </a:solidFill>
                        </a:rPr>
                        <a:t>Initiate processes that create value</a:t>
                      </a:r>
                    </a:p>
                    <a:p>
                      <a:pPr marL="171450" indent="-171450" algn="just">
                        <a:buFont typeface="Arial" panose="020B0604020202020204" pitchFamily="34" charset="0"/>
                        <a:buChar char="•"/>
                      </a:pPr>
                      <a:r>
                        <a:rPr lang="en-GB" sz="1000" dirty="0">
                          <a:solidFill>
                            <a:schemeClr val="tx1"/>
                          </a:solidFill>
                        </a:rPr>
                        <a:t>Take up challenges</a:t>
                      </a:r>
                    </a:p>
                    <a:p>
                      <a:pPr marL="171450" indent="-171450" algn="just">
                        <a:buFont typeface="Arial" panose="020B0604020202020204" pitchFamily="34" charset="0"/>
                        <a:buChar char="•"/>
                      </a:pPr>
                      <a:r>
                        <a:rPr lang="en-GB" sz="1000" dirty="0">
                          <a:solidFill>
                            <a:schemeClr val="tx1"/>
                          </a:solidFill>
                        </a:rPr>
                        <a:t>Act and work independently to achieve goals, stick to intentions and carry out planned tasks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7039567"/>
                  </a:ext>
                </a:extLst>
              </a:tr>
              <a:tr h="514837">
                <a:tc>
                  <a:txBody>
                    <a:bodyPr/>
                    <a:lstStyle/>
                    <a:p>
                      <a:pPr algn="just"/>
                      <a:r>
                        <a:rPr lang="en-US" sz="1300" b="1" dirty="0">
                          <a:solidFill>
                            <a:schemeClr val="tx1"/>
                          </a:solidFill>
                        </a:rPr>
                        <a:t>3.2 Planning and Management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a:solidFill>
                            <a:schemeClr val="tx1"/>
                          </a:solidFill>
                        </a:rPr>
                        <a:t>Priorities, organize and follow-up</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solidFill>
                            <a:schemeClr val="tx1"/>
                          </a:solidFill>
                        </a:rPr>
                        <a:t>Set long-, medium- and short-term goals</a:t>
                      </a:r>
                    </a:p>
                    <a:p>
                      <a:pPr marL="171450" indent="-171450" algn="just">
                        <a:buFont typeface="Arial" panose="020B0604020202020204" pitchFamily="34" charset="0"/>
                        <a:buChar char="•"/>
                      </a:pPr>
                      <a:r>
                        <a:rPr lang="en-GB" sz="1000" dirty="0">
                          <a:solidFill>
                            <a:schemeClr val="tx1"/>
                          </a:solidFill>
                        </a:rPr>
                        <a:t>Define priorities and action plans</a:t>
                      </a:r>
                    </a:p>
                    <a:p>
                      <a:pPr marL="171450" indent="-171450" algn="just">
                        <a:buFont typeface="Arial" panose="020B0604020202020204" pitchFamily="34" charset="0"/>
                        <a:buChar char="•"/>
                      </a:pPr>
                      <a:r>
                        <a:rPr lang="en-GB" sz="1000" dirty="0">
                          <a:solidFill>
                            <a:schemeClr val="tx1"/>
                          </a:solidFill>
                        </a:rPr>
                        <a:t>Adapt to unforeseen changes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00515"/>
                  </a:ext>
                </a:extLst>
              </a:tr>
              <a:tr h="476050">
                <a:tc>
                  <a:txBody>
                    <a:bodyPr/>
                    <a:lstStyle/>
                    <a:p>
                      <a:pPr algn="just"/>
                      <a:r>
                        <a:rPr lang="en-US" sz="1300" b="1" dirty="0">
                          <a:solidFill>
                            <a:schemeClr val="tx1"/>
                          </a:solidFill>
                        </a:rPr>
                        <a:t>3.3 Coping with uncertainty, ambiguity &amp; risk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a:solidFill>
                            <a:schemeClr val="tx1"/>
                          </a:solidFill>
                        </a:rPr>
                        <a:t>Make decision dealing with uncertainty, ambiguity and risk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solidFill>
                            <a:schemeClr val="tx1"/>
                          </a:solidFill>
                        </a:rPr>
                        <a:t>Make decisions when the result of that decision is uncertain, when the information available is partial or ambiguous, or when there is a risk of unintended outcomes</a:t>
                      </a:r>
                    </a:p>
                    <a:p>
                      <a:pPr marL="171450" indent="-171450" algn="just">
                        <a:buFont typeface="Arial" panose="020B0604020202020204" pitchFamily="34" charset="0"/>
                        <a:buChar char="•"/>
                      </a:pPr>
                      <a:r>
                        <a:rPr lang="en-GB" sz="1000" dirty="0">
                          <a:solidFill>
                            <a:schemeClr val="tx1"/>
                          </a:solidFill>
                        </a:rPr>
                        <a:t>Within the value-creating process, include structured ways of testing ideas and prototypes from the early stages, to reduce risks of failing</a:t>
                      </a:r>
                    </a:p>
                    <a:p>
                      <a:pPr marL="171450" indent="-171450" algn="just">
                        <a:buFont typeface="Arial" panose="020B0604020202020204" pitchFamily="34" charset="0"/>
                        <a:buChar char="•"/>
                      </a:pPr>
                      <a:r>
                        <a:rPr lang="en-GB" sz="1000" dirty="0">
                          <a:solidFill>
                            <a:schemeClr val="tx1"/>
                          </a:solidFill>
                        </a:rPr>
                        <a:t>Handle fast-moving situations promptly and flexibly</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560017"/>
                  </a:ext>
                </a:extLst>
              </a:tr>
              <a:tr h="397160">
                <a:tc>
                  <a:txBody>
                    <a:bodyPr/>
                    <a:lstStyle/>
                    <a:p>
                      <a:pPr algn="just"/>
                      <a:r>
                        <a:rPr lang="en-US" sz="1300" b="1" dirty="0">
                          <a:solidFill>
                            <a:schemeClr val="tx1"/>
                          </a:solidFill>
                        </a:rPr>
                        <a:t>3.4 Working with others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a:solidFill>
                            <a:schemeClr val="tx1"/>
                          </a:solidFill>
                        </a:rPr>
                        <a:t>Team up, collaborate and network</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Work together and co-operate with others to develop ideas and turn them into action</a:t>
                      </a:r>
                    </a:p>
                    <a:p>
                      <a:pPr marL="171450" indent="-171450" algn="just">
                        <a:buFont typeface="Arial" panose="020B0604020202020204" pitchFamily="34" charset="0"/>
                        <a:buChar char="•"/>
                      </a:pPr>
                      <a:r>
                        <a:rPr lang="en-GB" sz="1000" dirty="0"/>
                        <a:t>Network </a:t>
                      </a:r>
                    </a:p>
                    <a:p>
                      <a:pPr marL="171450" indent="-171450" algn="just">
                        <a:buFont typeface="Arial" panose="020B0604020202020204" pitchFamily="34" charset="0"/>
                        <a:buChar char="•"/>
                      </a:pPr>
                      <a:r>
                        <a:rPr lang="en-GB" sz="1000" dirty="0"/>
                        <a:t>Solve conflicts and face up to competition positively when necessary</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6668092"/>
                  </a:ext>
                </a:extLst>
              </a:tr>
              <a:tr h="632515">
                <a:tc>
                  <a:txBody>
                    <a:bodyPr/>
                    <a:lstStyle/>
                    <a:p>
                      <a:pPr algn="just"/>
                      <a:r>
                        <a:rPr lang="en-US" sz="1300" b="1" dirty="0">
                          <a:solidFill>
                            <a:schemeClr val="tx1"/>
                          </a:solidFill>
                        </a:rPr>
                        <a:t>3.5 Learning through experience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just"/>
                      <a:r>
                        <a:rPr lang="en-US" sz="1100" i="1" dirty="0">
                          <a:solidFill>
                            <a:schemeClr val="tx1"/>
                          </a:solidFill>
                        </a:rPr>
                        <a:t>Learn by doing</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just">
                        <a:buFont typeface="Arial" panose="020B0604020202020204" pitchFamily="34" charset="0"/>
                        <a:buChar char="•"/>
                      </a:pPr>
                      <a:r>
                        <a:rPr lang="en-GB" sz="1000" dirty="0"/>
                        <a:t>Use any initiative for value creation as a learning opportunity</a:t>
                      </a:r>
                    </a:p>
                    <a:p>
                      <a:pPr marL="171450" indent="-171450" algn="just">
                        <a:buFont typeface="Arial" panose="020B0604020202020204" pitchFamily="34" charset="0"/>
                        <a:buChar char="•"/>
                      </a:pPr>
                      <a:r>
                        <a:rPr lang="en-GB" sz="1000" dirty="0"/>
                        <a:t>Learn with others, including peers and mentors </a:t>
                      </a:r>
                    </a:p>
                    <a:p>
                      <a:pPr marL="171450" indent="-171450" algn="just">
                        <a:buFont typeface="Arial" panose="020B0604020202020204" pitchFamily="34" charset="0"/>
                        <a:buChar char="•"/>
                      </a:pPr>
                      <a:r>
                        <a:rPr lang="en-GB" sz="1000" dirty="0"/>
                        <a:t>Reflect and learn from both success and failure (your own and other people’s)</a:t>
                      </a:r>
                      <a:endParaRPr lang="en-US" sz="1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255285"/>
                  </a:ext>
                </a:extLst>
              </a:tr>
            </a:tbl>
          </a:graphicData>
        </a:graphic>
      </p:graphicFrame>
    </p:spTree>
    <p:extLst>
      <p:ext uri="{BB962C8B-B14F-4D97-AF65-F5344CB8AC3E}">
        <p14:creationId xmlns:p14="http://schemas.microsoft.com/office/powerpoint/2010/main" val="2677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186103" cy="800219"/>
            <a:chOff x="4834470" y="1482096"/>
            <a:chExt cx="6186103" cy="800219"/>
          </a:xfrm>
        </p:grpSpPr>
        <p:grpSp>
          <p:nvGrpSpPr>
            <p:cNvPr id="4" name="Group 3"/>
            <p:cNvGrpSpPr/>
            <p:nvPr/>
          </p:nvGrpSpPr>
          <p:grpSpPr>
            <a:xfrm>
              <a:off x="5895648" y="1482096"/>
              <a:ext cx="5124925" cy="800219"/>
              <a:chOff x="6420994" y="1411926"/>
              <a:chExt cx="5124925" cy="800219"/>
            </a:xfrm>
          </p:grpSpPr>
          <p:sp>
            <p:nvSpPr>
              <p:cNvPr id="8" name="TextBox 7"/>
              <p:cNvSpPr txBox="1"/>
              <p:nvPr/>
            </p:nvSpPr>
            <p:spPr>
              <a:xfrm>
                <a:off x="6420994" y="1750480"/>
                <a:ext cx="5124925" cy="461665"/>
              </a:xfrm>
              <a:prstGeom prst="rect">
                <a:avLst/>
              </a:prstGeom>
              <a:noFill/>
            </p:spPr>
            <p:txBody>
              <a:bodyPr wrap="square" rtlCol="0">
                <a:spAutoFit/>
              </a:bodyPr>
              <a:lstStyle/>
              <a:p>
                <a:pPr algn="just"/>
                <a:r>
                  <a:rPr lang="en-US" altLang="ko-KR" sz="1200" dirty="0">
                    <a:cs typeface="Arial" pitchFamily="34" charset="0"/>
                  </a:rPr>
                  <a:t>The Entrepreneurial Competence Framework represents the most robust and reliable model for education and training on entrepreneurial capacities</a:t>
                </a:r>
              </a:p>
            </p:txBody>
          </p:sp>
          <p:sp>
            <p:nvSpPr>
              <p:cNvPr id="9" name="TextBox 8"/>
              <p:cNvSpPr txBox="1"/>
              <p:nvPr/>
            </p:nvSpPr>
            <p:spPr>
              <a:xfrm>
                <a:off x="6420994" y="1411926"/>
                <a:ext cx="5124925" cy="369332"/>
              </a:xfrm>
              <a:prstGeom prst="rect">
                <a:avLst/>
              </a:prstGeom>
              <a:noFill/>
            </p:spPr>
            <p:txBody>
              <a:bodyPr wrap="square" lIns="108000" rIns="108000" rtlCol="0">
                <a:spAutoFit/>
              </a:bodyPr>
              <a:lstStyle/>
              <a:p>
                <a:r>
                  <a:rPr lang="en-US" altLang="ko-KR" b="1" dirty="0">
                    <a:cs typeface="Arial" pitchFamily="34" charset="0"/>
                  </a:rPr>
                  <a:t>Improve your command of </a:t>
                </a:r>
                <a:r>
                  <a:rPr lang="en-US" altLang="ko-KR" b="1" dirty="0" err="1">
                    <a:cs typeface="Arial" pitchFamily="34" charset="0"/>
                  </a:rPr>
                  <a:t>EntreComp</a:t>
                </a:r>
                <a:r>
                  <a:rPr lang="en-US" altLang="ko-KR" b="1" dirty="0">
                    <a:cs typeface="Arial" pitchFamily="34" charset="0"/>
                  </a:rPr>
                  <a:t> Framework </a:t>
                </a:r>
                <a:endParaRPr lang="ko-KR" altLang="en-US" b="1" dirty="0">
                  <a:cs typeface="Arial" pitchFamily="34" charset="0"/>
                </a:endParaRPr>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p:cNvGrpSpPr/>
          <p:nvPr/>
        </p:nvGrpSpPr>
        <p:grpSpPr>
          <a:xfrm>
            <a:off x="6032435" y="3703053"/>
            <a:ext cx="6186103" cy="984885"/>
            <a:chOff x="4834470" y="1482096"/>
            <a:chExt cx="6186103" cy="984885"/>
          </a:xfrm>
        </p:grpSpPr>
        <p:grpSp>
          <p:nvGrpSpPr>
            <p:cNvPr id="56" name="Group 55"/>
            <p:cNvGrpSpPr/>
            <p:nvPr/>
          </p:nvGrpSpPr>
          <p:grpSpPr>
            <a:xfrm>
              <a:off x="5895648" y="1482096"/>
              <a:ext cx="5124925" cy="984885"/>
              <a:chOff x="6420994" y="1411926"/>
              <a:chExt cx="5124925" cy="984885"/>
            </a:xfrm>
          </p:grpSpPr>
          <p:sp>
            <p:nvSpPr>
              <p:cNvPr id="60" name="TextBox 59"/>
              <p:cNvSpPr txBox="1"/>
              <p:nvPr/>
            </p:nvSpPr>
            <p:spPr>
              <a:xfrm>
                <a:off x="6420994" y="1750480"/>
                <a:ext cx="5124925" cy="646331"/>
              </a:xfrm>
              <a:prstGeom prst="rect">
                <a:avLst/>
              </a:prstGeom>
              <a:noFill/>
            </p:spPr>
            <p:txBody>
              <a:bodyPr wrap="square" rtlCol="0">
                <a:spAutoFit/>
              </a:bodyPr>
              <a:lstStyle/>
              <a:p>
                <a:pPr algn="just"/>
                <a:r>
                  <a:rPr lang="en-US" altLang="ko-KR" sz="1200" dirty="0">
                    <a:cs typeface="Arial" pitchFamily="34" charset="0"/>
                  </a:rPr>
                  <a:t>This training module focuses on the first pillar of EntreComp’s training areas: IDEAS &amp; OPPORTUNITIES. Readers can find new interesting sources of inspiration to valorize their ICH business</a:t>
                </a:r>
              </a:p>
            </p:txBody>
          </p:sp>
          <p:sp>
            <p:nvSpPr>
              <p:cNvPr id="61" name="TextBox 60"/>
              <p:cNvSpPr txBox="1"/>
              <p:nvPr/>
            </p:nvSpPr>
            <p:spPr>
              <a:xfrm>
                <a:off x="6420994" y="1411926"/>
                <a:ext cx="5124925" cy="369332"/>
              </a:xfrm>
              <a:prstGeom prst="rect">
                <a:avLst/>
              </a:prstGeom>
              <a:noFill/>
            </p:spPr>
            <p:txBody>
              <a:bodyPr wrap="square" lIns="108000" rIns="108000" rtlCol="0">
                <a:spAutoFit/>
              </a:bodyPr>
              <a:lstStyle/>
              <a:p>
                <a:r>
                  <a:rPr lang="en-US" altLang="ko-KR" b="1" dirty="0">
                    <a:cs typeface="Arial" pitchFamily="34" charset="0"/>
                  </a:rPr>
                  <a:t>Develop new ideas for opportunities in ICH </a:t>
                </a:r>
                <a:endParaRPr lang="ko-KR" altLang="en-US" b="1" dirty="0">
                  <a:cs typeface="Arial" pitchFamily="34" charset="0"/>
                </a:endParaRPr>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2" name="Group 61"/>
          <p:cNvGrpSpPr/>
          <p:nvPr/>
        </p:nvGrpSpPr>
        <p:grpSpPr>
          <a:xfrm>
            <a:off x="6032435" y="4856006"/>
            <a:ext cx="6186103" cy="984885"/>
            <a:chOff x="4834470" y="1482096"/>
            <a:chExt cx="6186103" cy="984885"/>
          </a:xfrm>
        </p:grpSpPr>
        <p:grpSp>
          <p:nvGrpSpPr>
            <p:cNvPr id="63" name="Group 62"/>
            <p:cNvGrpSpPr/>
            <p:nvPr/>
          </p:nvGrpSpPr>
          <p:grpSpPr>
            <a:xfrm>
              <a:off x="5895648" y="1482096"/>
              <a:ext cx="5124925" cy="984885"/>
              <a:chOff x="6420994" y="1411926"/>
              <a:chExt cx="5124925" cy="984885"/>
            </a:xfrm>
          </p:grpSpPr>
          <p:sp>
            <p:nvSpPr>
              <p:cNvPr id="67" name="TextBox 66"/>
              <p:cNvSpPr txBox="1"/>
              <p:nvPr/>
            </p:nvSpPr>
            <p:spPr>
              <a:xfrm>
                <a:off x="6420994" y="1750480"/>
                <a:ext cx="5124925" cy="646331"/>
              </a:xfrm>
              <a:prstGeom prst="rect">
                <a:avLst/>
              </a:prstGeom>
              <a:noFill/>
            </p:spPr>
            <p:txBody>
              <a:bodyPr wrap="square" rtlCol="0">
                <a:spAutoFit/>
              </a:bodyPr>
              <a:lstStyle/>
              <a:p>
                <a:r>
                  <a:rPr lang="en-US" altLang="ko-KR" sz="1200" dirty="0">
                    <a:cs typeface="Arial" pitchFamily="34" charset="0"/>
                  </a:rPr>
                  <a:t>In the last section of this training module, readers will be introduced to practical knowledge that they can experiment with to boost their awareness of creative resources for ICH </a:t>
                </a:r>
              </a:p>
            </p:txBody>
          </p:sp>
          <p:sp>
            <p:nvSpPr>
              <p:cNvPr id="68" name="TextBox 67"/>
              <p:cNvSpPr txBox="1"/>
              <p:nvPr/>
            </p:nvSpPr>
            <p:spPr>
              <a:xfrm>
                <a:off x="6420994" y="1411926"/>
                <a:ext cx="5124925" cy="369332"/>
              </a:xfrm>
              <a:prstGeom prst="rect">
                <a:avLst/>
              </a:prstGeom>
              <a:noFill/>
            </p:spPr>
            <p:txBody>
              <a:bodyPr wrap="square" lIns="108000" rIns="108000" rtlCol="0">
                <a:spAutoFit/>
              </a:bodyPr>
              <a:lstStyle/>
              <a:p>
                <a:r>
                  <a:rPr lang="en-US" altLang="ko-KR" b="1" dirty="0">
                    <a:cs typeface="Arial" pitchFamily="34" charset="0"/>
                  </a:rPr>
                  <a:t>Acquire ICH-innovative competences</a:t>
                </a:r>
                <a:endParaRPr lang="ko-KR" altLang="en-US" b="1" dirty="0">
                  <a:cs typeface="Arial" pitchFamily="34" charset="0"/>
                </a:endParaRP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5922072" y="439885"/>
            <a:ext cx="3030576" cy="1323439"/>
          </a:xfrm>
          <a:prstGeom prst="rect">
            <a:avLst/>
          </a:prstGeom>
          <a:noFill/>
        </p:spPr>
        <p:txBody>
          <a:bodyPr wrap="square" rtlCol="0">
            <a:spAutoFit/>
          </a:bodyPr>
          <a:lstStyle/>
          <a:p>
            <a:r>
              <a:rPr lang="es-ES" sz="4000" b="1" dirty="0">
                <a:solidFill>
                  <a:srgbClr val="266C9F"/>
                </a:solidFill>
              </a:rPr>
              <a:t>OBJECTIVES AND GOALS</a:t>
            </a: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8975036" y="574708"/>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6178758" y="1967591"/>
            <a:ext cx="4491294" cy="369332"/>
          </a:xfrm>
          <a:prstGeom prst="rect">
            <a:avLst/>
          </a:prstGeom>
        </p:spPr>
        <p:txBody>
          <a:bodyPr wrap="none">
            <a:spAutoFit/>
          </a:bodyPr>
          <a:lstStyle/>
          <a:p>
            <a:pPr algn="just"/>
            <a:r>
              <a:rPr lang="en-GB" b="1" dirty="0">
                <a:solidFill>
                  <a:srgbClr val="266C9F"/>
                </a:solidFill>
                <a:latin typeface="Calibri" panose="020F0502020204030204" pitchFamily="34" charset="0"/>
                <a:ea typeface="Calibri" panose="020F0502020204030204" pitchFamily="34" charset="0"/>
                <a:cs typeface="Times New Roman" panose="02020603050405020304" pitchFamily="18" charset="0"/>
              </a:rPr>
              <a:t>At the end of this module you will be able to:</a:t>
            </a: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616101"/>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1 – The IDEAS &amp; OPPORTUNITIES’ pillar: a detailed overview</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In the context of the last unit of this module, we will focus on the first training area of the EntreComp framework.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We will go through each competence and each competence’s thread so as to help targets in embracing a new sense of initiative that starts with the critical thinking of new creative opportunities for ICH.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For further insights on other competences’ threads, users are recommended to look into the Part D of EntreComp Into Action (page 178).</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037260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1.1 Spotting Opportunities: </a:t>
            </a:r>
            <a:r>
              <a:rPr lang="en-GB" altLang="es-ES" sz="2000" b="1" i="1" dirty="0">
                <a:solidFill>
                  <a:schemeClr val="accent1">
                    <a:lumMod val="75000"/>
                  </a:schemeClr>
                </a:solidFill>
                <a:latin typeface="Calibri" panose="020F0502020204030204" pitchFamily="34" charset="0"/>
                <a:cs typeface="Calibri" panose="020F0502020204030204" pitchFamily="34" charset="0"/>
              </a:rPr>
              <a:t>Identify, create and seize opportunities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Identifying and creating opportunities translates into developing a critical sense on the surrounding environment, while being able to apply different approaches to generate value for the organization.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Opportunities are not only for profit, as in the sense of EntreComp opportunities are also conceived as social, cultural and economic landscape to which capitalize on to generate benefits and positive outcomes for the community of belonging.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The methodology should be very analytical, practical and goal-oriented. However, people remains strongly encouraged to experiment with their creativity and lateral thinking so as to be better prepared in fostering innovation and development for the social and economic return of all interested parties.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852541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1.1 Spotting Opportunities: </a:t>
            </a:r>
            <a:r>
              <a:rPr lang="en-GB" altLang="es-ES" sz="2000" b="1" i="1" dirty="0">
                <a:solidFill>
                  <a:schemeClr val="accent1">
                    <a:lumMod val="75000"/>
                  </a:schemeClr>
                </a:solidFill>
                <a:latin typeface="Calibri" panose="020F0502020204030204" pitchFamily="34" charset="0"/>
                <a:cs typeface="Calibri" panose="020F0502020204030204" pitchFamily="34" charset="0"/>
              </a:rPr>
              <a:t>Focus on challenges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Sense of initiatives and entrepreneurial spirits might not necessarily match an opportunity on which to leverage on…on the other way, they might emerge in response to challenges (i.e., economic, social and cultural).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In the case of </a:t>
            </a:r>
            <a:r>
              <a:rPr lang="en-US" b="1" dirty="0">
                <a:latin typeface="Calibri" panose="020F0502020204030204" pitchFamily="34" charset="0"/>
                <a:cs typeface="Calibri" panose="020F0502020204030204" pitchFamily="34" charset="0"/>
              </a:rPr>
              <a:t>opportunities</a:t>
            </a:r>
            <a:r>
              <a:rPr lang="en-US" dirty="0">
                <a:latin typeface="Calibri" panose="020F0502020204030204" pitchFamily="34" charset="0"/>
                <a:cs typeface="Calibri" panose="020F0502020204030204" pitchFamily="34" charset="0"/>
              </a:rPr>
              <a:t>, entrepreneurs find creative/innovative solutions that boost and foster even further the</a:t>
            </a:r>
            <a:r>
              <a:rPr lang="en-GB" dirty="0">
                <a:latin typeface="Calibri" panose="020F0502020204030204" pitchFamily="34" charset="0"/>
                <a:cs typeface="Calibri" panose="020F0502020204030204" pitchFamily="34" charset="0"/>
              </a:rPr>
              <a:t> intrinsic potentials of the opportunity itself.</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In the case </a:t>
            </a:r>
            <a:r>
              <a:rPr lang="en-GB" b="1" dirty="0">
                <a:latin typeface="Calibri" panose="020F0502020204030204" pitchFamily="34" charset="0"/>
                <a:cs typeface="Calibri" panose="020F0502020204030204" pitchFamily="34" charset="0"/>
              </a:rPr>
              <a:t>challenges</a:t>
            </a:r>
            <a:r>
              <a:rPr lang="en-GB" dirty="0">
                <a:latin typeface="Calibri" panose="020F0502020204030204" pitchFamily="34" charset="0"/>
                <a:cs typeface="Calibri" panose="020F0502020204030204" pitchFamily="34" charset="0"/>
              </a:rPr>
              <a:t>, entrepreneurs find creative/innovative solutions that contain and prevents negative spill-out effects that might generate from the challenge itself if not properly and timely tackled.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Eventually, entrepreneurs with a far-sighted vision a capable of turning challenges into opportunities so as to valorise even further the socio-economic and cultural ecosystem they operate in. </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75478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1.1 Spotting Opportunities: </a:t>
            </a:r>
            <a:r>
              <a:rPr lang="en-GB" altLang="es-ES" sz="2000" b="1" i="1" dirty="0">
                <a:solidFill>
                  <a:schemeClr val="accent1">
                    <a:lumMod val="75000"/>
                  </a:schemeClr>
                </a:solidFill>
                <a:latin typeface="Calibri" panose="020F0502020204030204" pitchFamily="34" charset="0"/>
                <a:cs typeface="Calibri" panose="020F0502020204030204" pitchFamily="34" charset="0"/>
              </a:rPr>
              <a:t>Undercover needs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As per definition, “needs” are in-between opportunities and challenges, depending on their specific nature and scale.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More usually, entrepreneurs treat needs ad opportunities as they have the unique ability to tackle that uncovered area of interest with new sophisticated, catchy, appealing and user-friendly solutions. The undercovering of needs requires for in-depth market/sector/industry analysis that are common of Marketing’s toolbox.</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In general, entrepreneurs seek on a daily basis for unmatched/unsatisfied needs that they can cover with their offer before (and better) of any other competitor in the market.</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The competitive advantage of many enterprise and large organization lies of the fact that they have been the “first mover” on a specific sector, while taking the risk to experiment with the unknown without being able to rely on others’ lessons and good practices applied to the same given context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75107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1.1 Spotting Opportunities: </a:t>
            </a:r>
            <a:r>
              <a:rPr lang="en-GB" altLang="es-ES" sz="2000" b="1" i="1" dirty="0">
                <a:solidFill>
                  <a:schemeClr val="accent1">
                    <a:lumMod val="75000"/>
                  </a:schemeClr>
                </a:solidFill>
                <a:latin typeface="Calibri" panose="020F0502020204030204" pitchFamily="34" charset="0"/>
                <a:cs typeface="Calibri" panose="020F0502020204030204" pitchFamily="34" charset="0"/>
              </a:rPr>
              <a:t>Analyse the context</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Regardless of the origins and “roots” of the entrepreneurial initiative (opportunities, challenges, needs), creating value for the organization and people revolving around it is firstly and foremost a matter of embracing a culture that is open and very sensitive and responsive to internal weaknesses and external threats. </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Defining strengths and opportunities is relatively easy compared to the previous two, as the analysis of threats and weaknesses faces entrepreneurs against their fears and common biases, and which tempt to remains underestimated or completely overlooked.</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Skillful context’s analyses take full consideration of the meso-, micro-, and macro-level of the context, with great focus on details as well as the “big picture” emerging from their synergies and interrelations.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238610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1.2 Creativity: </a:t>
            </a:r>
            <a:r>
              <a:rPr lang="en-GB" altLang="es-ES" sz="2000" b="1" i="1" dirty="0">
                <a:solidFill>
                  <a:schemeClr val="accent1">
                    <a:lumMod val="75000"/>
                  </a:schemeClr>
                </a:solidFill>
                <a:latin typeface="Calibri" panose="020F0502020204030204" pitchFamily="34" charset="0"/>
                <a:cs typeface="Calibri" panose="020F0502020204030204" pitchFamily="34" charset="0"/>
              </a:rPr>
              <a:t>Be curious and open</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i="1" dirty="0">
                <a:latin typeface="Calibri" panose="020F0502020204030204" pitchFamily="34" charset="0"/>
                <a:cs typeface="Calibri" panose="020F0502020204030204" pitchFamily="34" charset="0"/>
              </a:rPr>
              <a:t>The important thing is not to stop questioning. Curiosity has its own reason for existing. One cannot help but be in awe when one contemplates the mysteries of eternity, of life, of the marvellous structure of reality. It is enough if one tries to comprehend only a little of this mystery every day.</a:t>
            </a:r>
          </a:p>
          <a:p>
            <a:pPr algn="just">
              <a:defRPr/>
            </a:pPr>
            <a:r>
              <a:rPr lang="en-GB" dirty="0">
                <a:latin typeface="Calibri" panose="020F0502020204030204" pitchFamily="34" charset="0"/>
                <a:cs typeface="Calibri" panose="020F0502020204030204" pitchFamily="34" charset="0"/>
              </a:rPr>
              <a:t>Einstein A.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Entrepreneurs will never be able to find to new ways to generate value from opportunities, challenges and needs if they are not willing to open themselves to the surrounding environment.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Take some time to familiarise with the new “pop” trends people are passionate about, what drives the interest of your community of reference, more in general, what is happening out there…</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93740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555093"/>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1.2 Creativity: </a:t>
            </a:r>
            <a:r>
              <a:rPr lang="en-GB" altLang="es-ES" sz="2000" b="1" i="1" dirty="0">
                <a:solidFill>
                  <a:schemeClr val="accent1">
                    <a:lumMod val="75000"/>
                  </a:schemeClr>
                </a:solidFill>
                <a:latin typeface="Calibri" panose="020F0502020204030204" pitchFamily="34" charset="0"/>
                <a:cs typeface="Calibri" panose="020F0502020204030204" pitchFamily="34" charset="0"/>
              </a:rPr>
              <a:t>Developing an idea</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Our species is about 200.000 years old. It is in our DNA to come up with alternative and innovative solutions to progress and develop as a living beings.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From the discovery of the wheel to the conquest of space, we never stopped developing new ideas to widen the horizons of our opportunities.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Entrepreneurship is about testing, piloting and validating new ideas to generate value so as to sustain the technological and social development of our societies. Eventually they will fail in the process, but rather than a threat, failure is the opportunity to get back valuable feedbacks and key lessons learned that build up skills, expertise, confidence.</a:t>
            </a:r>
          </a:p>
          <a:p>
            <a:pPr algn="just">
              <a:defRPr/>
            </a:pPr>
            <a:endParaRPr lang="en-GB" dirty="0">
              <a:latin typeface="Calibri" panose="020F0502020204030204" pitchFamily="34" charset="0"/>
              <a:cs typeface="Calibri" panose="020F0502020204030204" pitchFamily="34" charset="0"/>
            </a:endParaRPr>
          </a:p>
          <a:p>
            <a:pPr algn="just">
              <a:defRPr/>
            </a:pPr>
            <a:r>
              <a:rPr lang="en-GB" i="1" dirty="0">
                <a:latin typeface="Calibri" panose="020F0502020204030204" pitchFamily="34" charset="0"/>
                <a:cs typeface="Calibri" panose="020F0502020204030204" pitchFamily="34" charset="0"/>
              </a:rPr>
              <a:t>I haven't failed two thousand times to make a light bulb; I simply found nineteen-ninety-nine ways of how a light bulb shouldn't be made.</a:t>
            </a:r>
          </a:p>
          <a:p>
            <a:pPr algn="just">
              <a:defRPr/>
            </a:pPr>
            <a:r>
              <a:rPr lang="en-GB" dirty="0">
                <a:latin typeface="Calibri" panose="020F0502020204030204" pitchFamily="34" charset="0"/>
                <a:cs typeface="Calibri" panose="020F0502020204030204" pitchFamily="34" charset="0"/>
              </a:rPr>
              <a:t>Edison 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78923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1.2 Creativity: </a:t>
            </a:r>
            <a:r>
              <a:rPr lang="en-GB" altLang="es-ES" sz="2000" b="1" i="1" dirty="0">
                <a:solidFill>
                  <a:schemeClr val="accent1">
                    <a:lumMod val="75000"/>
                  </a:schemeClr>
                </a:solidFill>
                <a:latin typeface="Calibri" panose="020F0502020204030204" pitchFamily="34" charset="0"/>
                <a:cs typeface="Calibri" panose="020F0502020204030204" pitchFamily="34" charset="0"/>
              </a:rPr>
              <a:t>Define problems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It is said that by simply knowing the nature of the problem, you are already halfway close to its solution.</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Entrepreneurs cannot come up with innovative solutions to unknown problems, they need to be well aware of “what they are dealing with” before approaching suitable countermeasures. Any misunderstanding of the underling phenomenon might results in expensive waste of time and resources.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Highly relevant is also the approach that entrepreneurs put in practice to address the “problem”. Problems and challenges come in the shape of 3D prism, each surface has its own proprieties, which cumulated together contribute to the complexity of the phenomenon.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Systemic thinking is the antidote to any potential misjudgement which could lead entrepreneurs to drift from the most suitable and comprehensive solution.</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766920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5027007" cy="4555093"/>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1.2 Creativity: </a:t>
            </a:r>
            <a:r>
              <a:rPr lang="en-GB" altLang="es-ES" sz="2000" b="1" i="1" dirty="0">
                <a:solidFill>
                  <a:schemeClr val="accent1">
                    <a:lumMod val="75000"/>
                  </a:schemeClr>
                </a:solidFill>
                <a:latin typeface="Calibri" panose="020F0502020204030204" pitchFamily="34" charset="0"/>
                <a:cs typeface="Calibri" panose="020F0502020204030204" pitchFamily="34" charset="0"/>
              </a:rPr>
              <a:t>Design value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Lately, “design thinking” seems to be a very recurrent buzz word among academic and professionals.</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In its most streamlined definition, design thinking is about cognitive, technical and strategic processes/tasks that lead to the design/engineering of infrastructures, products and services.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Design thinking can be applied to “ideas that generates values” as well. The reference model for design thinking to which many take inspiration is proposed by the Design Thinking Lab of Stanford University ( commonly referred to as </a:t>
            </a:r>
            <a:r>
              <a:rPr lang="en-GB" dirty="0">
                <a:latin typeface="Calibri" panose="020F0502020204030204" pitchFamily="34" charset="0"/>
                <a:cs typeface="Calibri" panose="020F0502020204030204" pitchFamily="34" charset="0"/>
                <a:hlinkClick r:id="rId4"/>
              </a:rPr>
              <a:t>d.school</a:t>
            </a:r>
            <a:r>
              <a:rPr lang="en-GB" dirty="0">
                <a:latin typeface="Calibri" panose="020F0502020204030204" pitchFamily="34" charset="0"/>
                <a:cs typeface="Calibri" panose="020F0502020204030204" pitchFamily="34" charset="0"/>
              </a:rPr>
              <a:t>)</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extLst>
              <a:ext uri="{FF2B5EF4-FFF2-40B4-BE49-F238E27FC236}">
                <a16:creationId xmlns:a16="http://schemas.microsoft.com/office/drawing/2014/main" id="{6AFDC2E8-5FC6-4432-91F3-FD38ACC741D8}"/>
              </a:ext>
            </a:extLst>
          </p:cNvPr>
          <p:cNvPicPr>
            <a:picLocks noChangeAspect="1"/>
          </p:cNvPicPr>
          <p:nvPr/>
        </p:nvPicPr>
        <p:blipFill>
          <a:blip r:embed="rId5"/>
          <a:stretch>
            <a:fillRect/>
          </a:stretch>
        </p:blipFill>
        <p:spPr>
          <a:xfrm>
            <a:off x="5597763" y="1576271"/>
            <a:ext cx="6137037" cy="4333246"/>
          </a:xfrm>
          <a:prstGeom prst="rect">
            <a:avLst/>
          </a:prstGeom>
        </p:spPr>
      </p:pic>
      <p:sp>
        <p:nvSpPr>
          <p:cNvPr id="7" name="CasellaDiTesto 6">
            <a:extLst>
              <a:ext uri="{FF2B5EF4-FFF2-40B4-BE49-F238E27FC236}">
                <a16:creationId xmlns:a16="http://schemas.microsoft.com/office/drawing/2014/main" id="{080CA3F3-570E-4A1C-B4B5-9886728F1F46}"/>
              </a:ext>
            </a:extLst>
          </p:cNvPr>
          <p:cNvSpPr txBox="1"/>
          <p:nvPr/>
        </p:nvSpPr>
        <p:spPr>
          <a:xfrm>
            <a:off x="6374296" y="5814473"/>
            <a:ext cx="4439478" cy="369332"/>
          </a:xfrm>
          <a:prstGeom prst="rect">
            <a:avLst/>
          </a:prstGeom>
          <a:noFill/>
        </p:spPr>
        <p:txBody>
          <a:bodyPr wrap="square" rtlCol="0">
            <a:spAutoFit/>
          </a:bodyPr>
          <a:lstStyle/>
          <a:p>
            <a:pPr algn="ctr"/>
            <a:r>
              <a:rPr lang="en-US" dirty="0"/>
              <a:t>Source: </a:t>
            </a:r>
            <a:r>
              <a:rPr lang="en-US" dirty="0">
                <a:hlinkClick r:id="rId6"/>
              </a:rPr>
              <a:t>https://dschool.stanford.edu/</a:t>
            </a:r>
            <a:r>
              <a:rPr lang="en-US" dirty="0"/>
              <a:t> </a:t>
            </a:r>
          </a:p>
        </p:txBody>
      </p:sp>
    </p:spTree>
    <p:extLst>
      <p:ext uri="{BB962C8B-B14F-4D97-AF65-F5344CB8AC3E}">
        <p14:creationId xmlns:p14="http://schemas.microsoft.com/office/powerpoint/2010/main" val="4105379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832092"/>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1.2 Creativity: </a:t>
            </a:r>
            <a:r>
              <a:rPr lang="en-GB" altLang="es-ES" sz="2000" b="1" i="1" dirty="0">
                <a:solidFill>
                  <a:schemeClr val="accent1">
                    <a:lumMod val="75000"/>
                  </a:schemeClr>
                </a:solidFill>
                <a:latin typeface="Calibri" panose="020F0502020204030204" pitchFamily="34" charset="0"/>
                <a:cs typeface="Calibri" panose="020F0502020204030204" pitchFamily="34" charset="0"/>
              </a:rPr>
              <a:t>Be innovative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In literature and in practice, it is very common to talk about four main kinds of innovation:</a:t>
            </a:r>
          </a:p>
          <a:p>
            <a:pPr algn="just">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dirty="0">
                <a:latin typeface="Calibri" panose="020F0502020204030204" pitchFamily="34" charset="0"/>
                <a:cs typeface="Calibri" panose="020F0502020204030204" pitchFamily="34" charset="0"/>
              </a:rPr>
              <a:t>INCREMENTAL: the most common form of innovation that one can observe. It consists of already known technologies – applied to already known market – but updated with new features and characteristics.</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dirty="0">
                <a:latin typeface="Calibri" panose="020F0502020204030204" pitchFamily="34" charset="0"/>
                <a:cs typeface="Calibri" panose="020F0502020204030204" pitchFamily="34" charset="0"/>
              </a:rPr>
              <a:t>DISRUPTIVE: disruptive technologies are not as common ad incremental ones, but still very frequent. It consists of new technologies applied to already known markets.</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dirty="0">
                <a:latin typeface="Calibri" panose="020F0502020204030204" pitchFamily="34" charset="0"/>
                <a:cs typeface="Calibri" panose="020F0502020204030204" pitchFamily="34" charset="0"/>
              </a:rPr>
              <a:t>ARCHITECTURAL: architectural technologies are a bit more sophisticated compared to incremental and disruptive since the concept implies the application and exploitation of existing technologies to new markets so as to leverage on economies of scale, scope and experience</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dirty="0">
                <a:latin typeface="Calibri" panose="020F0502020204030204" pitchFamily="34" charset="0"/>
                <a:cs typeface="Calibri" panose="020F0502020204030204" pitchFamily="34" charset="0"/>
              </a:rPr>
              <a:t>RADICAL: innovation ad per definition. New technologies applied to new markets.</a:t>
            </a:r>
          </a:p>
          <a:p>
            <a:pPr algn="just">
              <a:defRPr/>
            </a:pPr>
            <a:endParaRPr lang="en-GB" dirty="0">
              <a:latin typeface="Calibri" panose="020F0502020204030204" pitchFamily="34" charset="0"/>
              <a:cs typeface="Calibri" panose="020F0502020204030204" pitchFamily="34" charset="0"/>
            </a:endParaRPr>
          </a:p>
          <a:p>
            <a:pPr algn="just">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287529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823088" y="336847"/>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a:t>INDEX</a:t>
            </a: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3027901" y="4128064"/>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dirty="0"/>
          </a:p>
        </p:txBody>
      </p:sp>
      <p:sp>
        <p:nvSpPr>
          <p:cNvPr id="32" name="Rounded Rectangle 52">
            <a:extLst>
              <a:ext uri="{FF2B5EF4-FFF2-40B4-BE49-F238E27FC236}">
                <a16:creationId xmlns:a16="http://schemas.microsoft.com/office/drawing/2014/main" id="{5B93B80A-9C15-46BC-9004-9EA7BFF35969}"/>
              </a:ext>
            </a:extLst>
          </p:cNvPr>
          <p:cNvSpPr/>
          <p:nvPr/>
        </p:nvSpPr>
        <p:spPr>
          <a:xfrm>
            <a:off x="4869617" y="3919882"/>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sp>
        <p:nvSpPr>
          <p:cNvPr id="33" name="Rounded Rectangle 53">
            <a:extLst>
              <a:ext uri="{FF2B5EF4-FFF2-40B4-BE49-F238E27FC236}">
                <a16:creationId xmlns:a16="http://schemas.microsoft.com/office/drawing/2014/main" id="{73C64904-51EF-4658-9182-40B458CA0E4D}"/>
              </a:ext>
            </a:extLst>
          </p:cNvPr>
          <p:cNvSpPr/>
          <p:nvPr/>
        </p:nvSpPr>
        <p:spPr>
          <a:xfrm>
            <a:off x="6711333" y="3721860"/>
            <a:ext cx="2160000" cy="108000"/>
          </a:xfrm>
          <a:prstGeom prst="roundRect">
            <a:avLst>
              <a:gd name="adj" fmla="val 50000"/>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dirty="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3114998" y="2335697"/>
            <a:ext cx="1607390" cy="984885"/>
            <a:chOff x="1704484" y="1766707"/>
            <a:chExt cx="1038452" cy="984885"/>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738664"/>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Policy background and introduction to EntreComp  </a:t>
              </a: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Unit 1</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3027901" y="239286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4956715" y="2134531"/>
            <a:ext cx="1764631" cy="769441"/>
            <a:chOff x="1704484" y="1766707"/>
            <a:chExt cx="1140037" cy="769441"/>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120017" cy="523220"/>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Guide to EntreComp: structure &amp; content  </a:t>
              </a: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Unit 2</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4869617" y="219609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4" name="Group 90">
            <a:extLst>
              <a:ext uri="{FF2B5EF4-FFF2-40B4-BE49-F238E27FC236}">
                <a16:creationId xmlns:a16="http://schemas.microsoft.com/office/drawing/2014/main" id="{63EF93D9-56BE-472A-831C-5347F642691E}"/>
              </a:ext>
            </a:extLst>
          </p:cNvPr>
          <p:cNvGrpSpPr/>
          <p:nvPr/>
        </p:nvGrpSpPr>
        <p:grpSpPr>
          <a:xfrm>
            <a:off x="6798429" y="1933365"/>
            <a:ext cx="2450073" cy="1200328"/>
            <a:chOff x="1704484" y="1766707"/>
            <a:chExt cx="1038452" cy="1200328"/>
          </a:xfrm>
        </p:grpSpPr>
        <p:sp>
          <p:nvSpPr>
            <p:cNvPr id="45" name="TextBox 41">
              <a:extLst>
                <a:ext uri="{FF2B5EF4-FFF2-40B4-BE49-F238E27FC236}">
                  <a16:creationId xmlns:a16="http://schemas.microsoft.com/office/drawing/2014/main" id="{00ADD5F0-9BE1-4153-8AD4-68FF84DC233D}"/>
                </a:ext>
              </a:extLst>
            </p:cNvPr>
            <p:cNvSpPr txBox="1"/>
            <p:nvPr/>
          </p:nvSpPr>
          <p:spPr>
            <a:xfrm>
              <a:off x="1724504" y="2012928"/>
              <a:ext cx="1018432" cy="954107"/>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The IDEA &amp; OPPORTUNITIES’ pillar: detailed breakdown</a:t>
              </a:r>
            </a:p>
          </p:txBody>
        </p:sp>
        <p:sp>
          <p:nvSpPr>
            <p:cNvPr id="46" name="TextBox 42">
              <a:extLst>
                <a:ext uri="{FF2B5EF4-FFF2-40B4-BE49-F238E27FC236}">
                  <a16:creationId xmlns:a16="http://schemas.microsoft.com/office/drawing/2014/main" id="{9F78E581-D6AF-4324-87DE-BD95BED60EB0}"/>
                </a:ext>
              </a:extLst>
            </p:cNvPr>
            <p:cNvSpPr txBox="1"/>
            <p:nvPr/>
          </p:nvSpPr>
          <p:spPr>
            <a:xfrm>
              <a:off x="1704484" y="1766707"/>
              <a:ext cx="1023846" cy="338554"/>
            </a:xfrm>
            <a:prstGeom prst="rect">
              <a:avLst/>
            </a:prstGeom>
            <a:noFill/>
          </p:spPr>
          <p:txBody>
            <a:bodyPr wrap="square" lIns="108000" rIns="108000" rtlCol="0">
              <a:spAutoFit/>
            </a:bodyPr>
            <a:lstStyle/>
            <a:p>
              <a:r>
                <a:rPr lang="en-US" altLang="ko-KR" sz="1600" b="1" dirty="0">
                  <a:solidFill>
                    <a:schemeClr val="tx1">
                      <a:lumMod val="75000"/>
                      <a:lumOff val="25000"/>
                    </a:schemeClr>
                  </a:solidFill>
                  <a:cs typeface="Arial" pitchFamily="34" charset="0"/>
                </a:rPr>
                <a:t>Unit 3</a:t>
              </a:r>
              <a:endParaRPr lang="ko-KR" altLang="en-US" sz="1600" b="1" dirty="0">
                <a:solidFill>
                  <a:schemeClr val="tx1">
                    <a:lumMod val="75000"/>
                    <a:lumOff val="25000"/>
                  </a:schemeClr>
                </a:solidFill>
                <a:cs typeface="Arial" pitchFamily="34" charset="0"/>
              </a:endParaRPr>
            </a:p>
          </p:txBody>
        </p:sp>
      </p:grpSp>
      <p:cxnSp>
        <p:nvCxnSpPr>
          <p:cNvPr id="47" name="Straight Connector 91">
            <a:extLst>
              <a:ext uri="{FF2B5EF4-FFF2-40B4-BE49-F238E27FC236}">
                <a16:creationId xmlns:a16="http://schemas.microsoft.com/office/drawing/2014/main" id="{E66BFB26-96AC-4942-96BD-65A97722D519}"/>
              </a:ext>
            </a:extLst>
          </p:cNvPr>
          <p:cNvCxnSpPr/>
          <p:nvPr/>
        </p:nvCxnSpPr>
        <p:spPr>
          <a:xfrm>
            <a:off x="6711333" y="199932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34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278094"/>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1.3 Vision: </a:t>
            </a:r>
            <a:r>
              <a:rPr lang="en-GB" altLang="es-ES" sz="2000" b="1" i="1" dirty="0">
                <a:solidFill>
                  <a:schemeClr val="accent1">
                    <a:lumMod val="75000"/>
                  </a:schemeClr>
                </a:solidFill>
                <a:latin typeface="Calibri" panose="020F0502020204030204" pitchFamily="34" charset="0"/>
                <a:cs typeface="Calibri" panose="020F0502020204030204" pitchFamily="34" charset="0"/>
              </a:rPr>
              <a:t>Imagine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As some said, </a:t>
            </a:r>
            <a:r>
              <a:rPr lang="en-GB" i="1" dirty="0">
                <a:latin typeface="Calibri" panose="020F0502020204030204" pitchFamily="34" charset="0"/>
                <a:cs typeface="Calibri" panose="020F0502020204030204" pitchFamily="34" charset="0"/>
              </a:rPr>
              <a:t>imagination is more important then knowledge…</a:t>
            </a:r>
          </a:p>
          <a:p>
            <a:pPr algn="just">
              <a:defRPr/>
            </a:pPr>
            <a:endParaRPr lang="en-GB" i="1"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There is a countless number of ways in which imagination applies to entrepreneurship and business management. Imagination embraces many of the competences and threads included in </a:t>
            </a:r>
            <a:r>
              <a:rPr lang="en-GB" dirty="0" err="1">
                <a:latin typeface="Calibri" panose="020F0502020204030204" pitchFamily="34" charset="0"/>
                <a:cs typeface="Calibri" panose="020F0502020204030204" pitchFamily="34" charset="0"/>
              </a:rPr>
              <a:t>EntreComp</a:t>
            </a:r>
            <a:r>
              <a:rPr lang="en-GB" dirty="0">
                <a:latin typeface="Calibri" panose="020F0502020204030204" pitchFamily="34" charset="0"/>
                <a:cs typeface="Calibri" panose="020F0502020204030204" pitchFamily="34" charset="0"/>
              </a:rPr>
              <a:t>.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Taken individually, imagination can be interpreted as the ability to: </a:t>
            </a:r>
          </a:p>
          <a:p>
            <a:pPr algn="just">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Create future scenarios that are desirable for both the organisation and surrounding communities</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Define a strategic vision for the organisation and the value of its offer</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Foreseen the long-term impacts of ones’ activities and processes</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Evaluate and benchmark at the same time two or multiple possible scenarios</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Strategize plans for risk management and coherent countermeasures</a:t>
            </a:r>
          </a:p>
          <a:p>
            <a:pPr algn="just">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415559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278094"/>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1.3 Vision: </a:t>
            </a:r>
            <a:r>
              <a:rPr lang="en-GB" altLang="es-ES" sz="2000" b="1" i="1" dirty="0">
                <a:solidFill>
                  <a:schemeClr val="accent1">
                    <a:lumMod val="75000"/>
                  </a:schemeClr>
                </a:solidFill>
                <a:latin typeface="Calibri" panose="020F0502020204030204" pitchFamily="34" charset="0"/>
                <a:cs typeface="Calibri" panose="020F0502020204030204" pitchFamily="34" charset="0"/>
              </a:rPr>
              <a:t>Think strategically</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Again, as per Imagination, strategic thinking can be potentially applied to all </a:t>
            </a:r>
            <a:r>
              <a:rPr lang="en-GB" dirty="0" err="1">
                <a:latin typeface="Calibri" panose="020F0502020204030204" pitchFamily="34" charset="0"/>
                <a:cs typeface="Calibri" panose="020F0502020204030204" pitchFamily="34" charset="0"/>
              </a:rPr>
              <a:t>EntreComp’s</a:t>
            </a:r>
            <a:r>
              <a:rPr lang="en-GB" dirty="0">
                <a:latin typeface="Calibri" panose="020F0502020204030204" pitchFamily="34" charset="0"/>
                <a:cs typeface="Calibri" panose="020F0502020204030204" pitchFamily="34" charset="0"/>
              </a:rPr>
              <a:t> competences as it is one of the most transversal and trans-functional skills that one might develop.</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A strategic vision is designed so as to offer values for all, generate consensus and sense of belonging to the cause, and an inclusive perception of the surrounding ecosystem.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Strategic thinking means being able to orientate actions so as to proactively contribute to the emergence of the desired outcomes. In plainer words, it translate into the development of a consistent workplan capable of generating the expected results.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From a business’ angle, it means also leaving nothing to chance: set objectives that realistically achievable as well as challenging and motivation, measure your performance, compare your results to qualitative standards, apply the appropriate adjustments (if needed).</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873063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4 – 1.3 Vision: </a:t>
            </a:r>
            <a:r>
              <a:rPr lang="en-GB" altLang="es-ES" sz="2000" b="1" i="1" dirty="0">
                <a:solidFill>
                  <a:schemeClr val="accent1">
                    <a:lumMod val="75000"/>
                  </a:schemeClr>
                </a:solidFill>
                <a:latin typeface="Calibri" panose="020F0502020204030204" pitchFamily="34" charset="0"/>
                <a:cs typeface="Calibri" panose="020F0502020204030204" pitchFamily="34" charset="0"/>
              </a:rPr>
              <a:t>Guide action</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This is really about setting the stage to turn plans and visions into concrete actions.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In this stage, entrepreneurs go back to their drawing board and promote changes, revisions and reviews to what previously discussed, based on outcomes and results from an ongoing cycle of design thinking. Entrepreneurs take their time to finalise the roadmap of their performance, and open themselves to constructive feedbacks from external point of views.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Not only they identify any change that might be needed, but apply themselves so that these changes are actually implemented, still with a very clear view in mind of where they are moving toward and why.</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40703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001095"/>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5 – 1.4 Valuing ideas: </a:t>
            </a:r>
            <a:r>
              <a:rPr lang="en-GB" altLang="es-ES" sz="2000" b="1" i="1" dirty="0">
                <a:solidFill>
                  <a:schemeClr val="accent1">
                    <a:lumMod val="75000"/>
                  </a:schemeClr>
                </a:solidFill>
                <a:latin typeface="Calibri" panose="020F0502020204030204" pitchFamily="34" charset="0"/>
                <a:cs typeface="Calibri" panose="020F0502020204030204" pitchFamily="34" charset="0"/>
              </a:rPr>
              <a:t>Recognise the value of ideas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This stage represents the “selling point” of the business idea and value’s offer.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Entrepreneurs can talk of their organisation so as to generate a great sense of enthusiasm in others. This exercise of storytelling has in reality some very impactful implications when, for instance, entrepreneurs meet in person important public stakeholders and/or private investors.</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The value of ideas stands on how this ideas can generate value, for the organisation and for all the people involved (i.e., employees and society at large).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The profitability of the organisation does not detain its ultimate value: it is the business model that by shaping and valorising the offer of the organisation, contributes to its performance measured in terms of efficacy of processes, effectiveness of results, social benefits.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444955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5 – 1.4 Valuing ideas: </a:t>
            </a:r>
            <a:r>
              <a:rPr lang="en-GB" altLang="es-ES" sz="2000" b="1" i="1" dirty="0">
                <a:solidFill>
                  <a:schemeClr val="accent1">
                    <a:lumMod val="75000"/>
                  </a:schemeClr>
                </a:solidFill>
                <a:latin typeface="Calibri" panose="020F0502020204030204" pitchFamily="34" charset="0"/>
                <a:cs typeface="Calibri" panose="020F0502020204030204" pitchFamily="34" charset="0"/>
              </a:rPr>
              <a:t>Share and protect ideas</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Theoretically speaking, it is possible to breakdown competence into two pieces, one for “share”, and one for “protect”: </a:t>
            </a:r>
          </a:p>
          <a:p>
            <a:pPr algn="just">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b="1" dirty="0">
                <a:latin typeface="Calibri" panose="020F0502020204030204" pitchFamily="34" charset="0"/>
                <a:cs typeface="Calibri" panose="020F0502020204030204" pitchFamily="34" charset="0"/>
              </a:rPr>
              <a:t>Share</a:t>
            </a:r>
            <a:r>
              <a:rPr lang="en-GB" dirty="0">
                <a:latin typeface="Calibri" panose="020F0502020204030204" pitchFamily="34" charset="0"/>
                <a:cs typeface="Calibri" panose="020F0502020204030204" pitchFamily="34" charset="0"/>
              </a:rPr>
              <a:t>: public relations, networking. In other words, communicating brand’s values to the outside. The very first target is of course represented by (potential) customers, but entrepreneurs never forget about the importance to establish their brand – and the value of their offer – to relevant third parties that might have a very significant impact on the organisation’s performance, such as public authorities, financial intermediaries, civil society at large, groups of interests from third sector, etc.</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b="1" dirty="0">
                <a:latin typeface="Calibri" panose="020F0502020204030204" pitchFamily="34" charset="0"/>
                <a:cs typeface="Calibri" panose="020F0502020204030204" pitchFamily="34" charset="0"/>
              </a:rPr>
              <a:t>Protect</a:t>
            </a:r>
            <a:r>
              <a:rPr lang="en-GB" dirty="0">
                <a:latin typeface="Calibri" panose="020F0502020204030204" pitchFamily="34" charset="0"/>
                <a:cs typeface="Calibri" panose="020F0502020204030204" pitchFamily="34" charset="0"/>
              </a:rPr>
              <a:t>: entrepreneurs should familiarise at least with the very basics of copyrighting and the many form of licensees that apply to the private market.</a:t>
            </a:r>
          </a:p>
          <a:p>
            <a:pPr marL="342900" indent="-342900" algn="just">
              <a:buFont typeface="+mj-lt"/>
              <a:buAutoNum type="arabicPeriod"/>
              <a:defRPr/>
            </a:pPr>
            <a:endParaRPr lang="en-GB"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857859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278094"/>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6 – 1.5 Ethical and Sustainable thinking: </a:t>
            </a:r>
            <a:r>
              <a:rPr lang="en-GB" altLang="es-ES" sz="2000" b="1" i="1" dirty="0">
                <a:solidFill>
                  <a:schemeClr val="accent1">
                    <a:lumMod val="75000"/>
                  </a:schemeClr>
                </a:solidFill>
                <a:latin typeface="Calibri" panose="020F0502020204030204" pitchFamily="34" charset="0"/>
                <a:cs typeface="Calibri" panose="020F0502020204030204" pitchFamily="34" charset="0"/>
              </a:rPr>
              <a:t>Behave ethically</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Ethics is a pervasive topic in business management. There is not a single function/dimension of entrepreneurship that can alienates to ethics. In this context, ethical thinking translates into acting in compliance with moral principles, putted even before any profit-driven logic.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Ethics-lead decision making processes will always prevail against any revenues-lead reasoning. As of today, the discussions with focus on Corporate Social Responsibility are as relevant as ever since societies are becoming increasingly more sensitives on many diverse social issues: </a:t>
            </a:r>
          </a:p>
          <a:p>
            <a:pPr algn="just">
              <a:defRPr/>
            </a:pPr>
            <a:endParaRPr lang="en-GB"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Gender inequality</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Environment</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Animal rights</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Wealth inequalities</a:t>
            </a:r>
          </a:p>
          <a:p>
            <a:pPr marL="285750" indent="-285750" algn="just">
              <a:buFont typeface="Arial" panose="020B0604020202020204" pitchFamily="34" charset="0"/>
              <a:buChar char="•"/>
              <a:defRPr/>
            </a:pPr>
            <a:r>
              <a:rPr lang="en-GB" dirty="0">
                <a:latin typeface="Calibri" panose="020F0502020204030204" pitchFamily="34" charset="0"/>
                <a:cs typeface="Calibri" panose="020F0502020204030204" pitchFamily="34" charset="0"/>
              </a:rPr>
              <a:t>Etc.</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404280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6 – 1.5 Ethical and Sustainable thinking: </a:t>
            </a:r>
            <a:r>
              <a:rPr lang="en-GB" altLang="es-ES" sz="2000" b="1" i="1" dirty="0">
                <a:solidFill>
                  <a:schemeClr val="accent1">
                    <a:lumMod val="75000"/>
                  </a:schemeClr>
                </a:solidFill>
                <a:latin typeface="Calibri" panose="020F0502020204030204" pitchFamily="34" charset="0"/>
                <a:cs typeface="Calibri" panose="020F0502020204030204" pitchFamily="34" charset="0"/>
              </a:rPr>
              <a:t>Assess impact</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It is very common nowadays for organisation to submit annually their social report, in conjunction with “traditional” annual financial and economic statements.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A social report is submitted on a voluntarily basis and valorises organisation’s efforts in terms of social responsibility and environmental sustainability. With this document, entrepreneurs make available to public’s opinion their commitment to tackle and intervene on social issues that might of particular interest for third parties and public stakeholders.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That way, the organisation gives proof of its coherence with the values that it actively promotes. From another perspective, the social report establishes the reliability and trustworthiness of the organisation among the public, and generate great positive outcomes for its reputation.</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777547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3</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170099"/>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6 – 1.5 Ethical and Sustainable thinking: </a:t>
            </a:r>
            <a:r>
              <a:rPr lang="en-GB" altLang="es-ES" sz="2000" b="1" i="1" dirty="0">
                <a:solidFill>
                  <a:schemeClr val="accent1">
                    <a:lumMod val="75000"/>
                  </a:schemeClr>
                </a:solidFill>
                <a:latin typeface="Calibri" panose="020F0502020204030204" pitchFamily="34" charset="0"/>
                <a:cs typeface="Calibri" panose="020F0502020204030204" pitchFamily="34" charset="0"/>
              </a:rPr>
              <a:t>Be accountable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This is strictly related to impacts assessment, as entrepreneurs own accountability strengthen a direct communication channels with stakeholder groups that might interested in the sustainability and social responsibility of the organisation. </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What follows is the reinforcement of a trust-based relationship that facilitates the exchange of information and mutual transparency, bilateral engagement and reliability.</a:t>
            </a:r>
          </a:p>
          <a:p>
            <a:pPr algn="just">
              <a:defRPr/>
            </a:pPr>
            <a:endParaRPr lang="en-GB" dirty="0">
              <a:latin typeface="Calibri" panose="020F0502020204030204" pitchFamily="34" charset="0"/>
              <a:cs typeface="Calibri" panose="020F0502020204030204" pitchFamily="34" charset="0"/>
            </a:endParaRPr>
          </a:p>
          <a:p>
            <a:pPr algn="just">
              <a:defRPr/>
            </a:pPr>
            <a:r>
              <a:rPr lang="en-GB" dirty="0">
                <a:latin typeface="Calibri" panose="020F0502020204030204" pitchFamily="34" charset="0"/>
                <a:cs typeface="Calibri" panose="020F0502020204030204" pitchFamily="34" charset="0"/>
              </a:rPr>
              <a:t>Entrepreneurs are fully aware of the implications that come with the distinction between output, outcome and impact, while able to discern on which level their activates and challenges are referring to.</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651883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dirty="0" err="1">
                <a:latin typeface="+mn-lt"/>
              </a:rPr>
              <a:t>Summing</a:t>
            </a:r>
            <a:r>
              <a:rPr lang="es-ES" dirty="0">
                <a:latin typeface="+mn-lt"/>
              </a:rPr>
              <a:t> Up</a:t>
            </a:r>
            <a:endParaRPr lang="es-ES" sz="3600" dirty="0">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32130" y="1837277"/>
            <a:ext cx="3629789" cy="621852"/>
            <a:chOff x="-512726" y="3119762"/>
            <a:chExt cx="3322342" cy="621852"/>
          </a:xfrm>
        </p:grpSpPr>
        <p:sp>
          <p:nvSpPr>
            <p:cNvPr id="15" name="TextBox 10">
              <a:extLst>
                <a:ext uri="{FF2B5EF4-FFF2-40B4-BE49-F238E27FC236}">
                  <a16:creationId xmlns:a16="http://schemas.microsoft.com/office/drawing/2014/main" id="{8008F14C-7C2B-4FF8-9C52-42E821022212}"/>
                </a:ext>
              </a:extLst>
            </p:cNvPr>
            <p:cNvSpPr txBox="1"/>
            <p:nvPr/>
          </p:nvSpPr>
          <p:spPr>
            <a:xfrm>
              <a:off x="-512726" y="3403060"/>
              <a:ext cx="3322342"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dirty="0">
                  <a:solidFill>
                    <a:schemeClr val="tx1">
                      <a:lumMod val="75000"/>
                      <a:lumOff val="25000"/>
                    </a:schemeClr>
                  </a:solidFill>
                  <a:cs typeface="Arial" pitchFamily="34" charset="0"/>
                </a:rPr>
                <a:t>8 key competences for lifelong learning</a:t>
              </a:r>
            </a:p>
          </p:txBody>
        </p:sp>
        <p:sp>
          <p:nvSpPr>
            <p:cNvPr id="16" name="TextBox 11">
              <a:extLst>
                <a:ext uri="{FF2B5EF4-FFF2-40B4-BE49-F238E27FC236}">
                  <a16:creationId xmlns:a16="http://schemas.microsoft.com/office/drawing/2014/main" id="{F2AB07F4-11AB-4778-A8F9-E0443326044C}"/>
                </a:ext>
              </a:extLst>
            </p:cNvPr>
            <p:cNvSpPr txBox="1"/>
            <p:nvPr/>
          </p:nvSpPr>
          <p:spPr>
            <a:xfrm>
              <a:off x="3270" y="3119762"/>
              <a:ext cx="2806346"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n-US" altLang="ko-KR" sz="1600" b="1" dirty="0">
                  <a:solidFill>
                    <a:schemeClr val="tx1">
                      <a:lumMod val="75000"/>
                      <a:lumOff val="25000"/>
                    </a:schemeClr>
                  </a:solidFill>
                  <a:cs typeface="Arial" pitchFamily="34" charset="0"/>
                </a:rPr>
                <a:t>EntreComp’s policy background</a:t>
              </a:r>
              <a:endParaRPr lang="ko-KR" altLang="en-US" sz="1600" b="1" dirty="0">
                <a:solidFill>
                  <a:schemeClr val="tx1">
                    <a:lumMod val="75000"/>
                    <a:lumOff val="25000"/>
                  </a:schemeClr>
                </a:solidFill>
                <a:cs typeface="Arial" pitchFamily="34" charset="0"/>
              </a:endParaRPr>
            </a:p>
          </p:txBody>
        </p:sp>
      </p:grpSp>
      <p:grpSp>
        <p:nvGrpSpPr>
          <p:cNvPr id="17" name="Group 27">
            <a:extLst>
              <a:ext uri="{FF2B5EF4-FFF2-40B4-BE49-F238E27FC236}">
                <a16:creationId xmlns:a16="http://schemas.microsoft.com/office/drawing/2014/main" id="{E3F67D8B-D86F-474C-BFA3-99048996C5B2}"/>
              </a:ext>
            </a:extLst>
          </p:cNvPr>
          <p:cNvGrpSpPr/>
          <p:nvPr/>
        </p:nvGrpSpPr>
        <p:grpSpPr>
          <a:xfrm>
            <a:off x="592181" y="2829928"/>
            <a:ext cx="3170547" cy="1130211"/>
            <a:chOff x="-38704" y="3159356"/>
            <a:chExt cx="2901998" cy="1130211"/>
          </a:xfrm>
        </p:grpSpPr>
        <p:sp>
          <p:nvSpPr>
            <p:cNvPr id="18" name="TextBox 10">
              <a:extLst>
                <a:ext uri="{FF2B5EF4-FFF2-40B4-BE49-F238E27FC236}">
                  <a16:creationId xmlns:a16="http://schemas.microsoft.com/office/drawing/2014/main" id="{31E3B2DC-9FF8-4F49-9BBB-078E842A163C}"/>
                </a:ext>
              </a:extLst>
            </p:cNvPr>
            <p:cNvSpPr txBox="1"/>
            <p:nvPr/>
          </p:nvSpPr>
          <p:spPr>
            <a:xfrm>
              <a:off x="-38704" y="3458570"/>
              <a:ext cx="2901998"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dirty="0">
                  <a:solidFill>
                    <a:schemeClr val="tx1">
                      <a:lumMod val="75000"/>
                      <a:lumOff val="25000"/>
                    </a:schemeClr>
                  </a:solidFill>
                  <a:cs typeface="Arial" pitchFamily="34" charset="0"/>
                </a:rPr>
                <a:t>Three key training areas to enhance your entrepreneurial spirits and sense of initiative in ICH </a:t>
              </a:r>
              <a:endParaRPr lang="ko-KR" altLang="en-US" sz="1600" dirty="0">
                <a:solidFill>
                  <a:schemeClr val="tx1">
                    <a:lumMod val="75000"/>
                    <a:lumOff val="25000"/>
                  </a:schemeClr>
                </a:solidFill>
                <a:cs typeface="Arial" pitchFamily="34" charset="0"/>
              </a:endParaRPr>
            </a:p>
          </p:txBody>
        </p:sp>
        <p:sp>
          <p:nvSpPr>
            <p:cNvPr id="19" name="TextBox 11">
              <a:extLst>
                <a:ext uri="{FF2B5EF4-FFF2-40B4-BE49-F238E27FC236}">
                  <a16:creationId xmlns:a16="http://schemas.microsoft.com/office/drawing/2014/main" id="{F39B1B3D-2730-4B08-9CB0-9B42728D65F3}"/>
                </a:ext>
              </a:extLst>
            </p:cNvPr>
            <p:cNvSpPr txBox="1"/>
            <p:nvPr/>
          </p:nvSpPr>
          <p:spPr>
            <a:xfrm>
              <a:off x="56950" y="3159356"/>
              <a:ext cx="2790802"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it-IT" altLang="ko-KR" sz="1600" b="1" dirty="0" err="1">
                  <a:solidFill>
                    <a:schemeClr val="tx1">
                      <a:lumMod val="75000"/>
                      <a:lumOff val="25000"/>
                    </a:schemeClr>
                  </a:solidFill>
                  <a:cs typeface="Arial" pitchFamily="34" charset="0"/>
                </a:rPr>
                <a:t>EnteComp</a:t>
              </a:r>
              <a:r>
                <a:rPr lang="it-IT" altLang="ko-KR" sz="1600" b="1" dirty="0">
                  <a:solidFill>
                    <a:schemeClr val="tx1">
                      <a:lumMod val="75000"/>
                      <a:lumOff val="25000"/>
                    </a:schemeClr>
                  </a:solidFill>
                  <a:cs typeface="Arial" pitchFamily="34" charset="0"/>
                </a:rPr>
                <a:t>: </a:t>
              </a:r>
              <a:r>
                <a:rPr lang="it-IT" altLang="ko-KR" sz="1600" b="1" dirty="0" err="1">
                  <a:solidFill>
                    <a:schemeClr val="tx1">
                      <a:lumMod val="75000"/>
                      <a:lumOff val="25000"/>
                    </a:schemeClr>
                  </a:solidFill>
                  <a:cs typeface="Arial" pitchFamily="34" charset="0"/>
                </a:rPr>
                <a:t>content</a:t>
              </a:r>
              <a:r>
                <a:rPr lang="it-IT" altLang="ko-KR" sz="1600" b="1" dirty="0">
                  <a:solidFill>
                    <a:schemeClr val="tx1">
                      <a:lumMod val="75000"/>
                      <a:lumOff val="25000"/>
                    </a:schemeClr>
                  </a:solidFill>
                  <a:cs typeface="Arial" pitchFamily="34" charset="0"/>
                </a:rPr>
                <a:t> and </a:t>
              </a:r>
              <a:r>
                <a:rPr lang="it-IT" altLang="ko-KR" sz="1600" b="1" dirty="0" err="1">
                  <a:solidFill>
                    <a:schemeClr val="tx1">
                      <a:lumMod val="75000"/>
                      <a:lumOff val="25000"/>
                    </a:schemeClr>
                  </a:solidFill>
                  <a:cs typeface="Arial" pitchFamily="34" charset="0"/>
                </a:rPr>
                <a:t>structure</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1454329" y="4458029"/>
            <a:ext cx="2802410" cy="1623595"/>
            <a:chOff x="750421" y="3525136"/>
            <a:chExt cx="2565044" cy="1623595"/>
          </a:xfrm>
        </p:grpSpPr>
        <p:sp>
          <p:nvSpPr>
            <p:cNvPr id="21" name="TextBox 10">
              <a:extLst>
                <a:ext uri="{FF2B5EF4-FFF2-40B4-BE49-F238E27FC236}">
                  <a16:creationId xmlns:a16="http://schemas.microsoft.com/office/drawing/2014/main" id="{DE9987CC-ACD6-4DE1-A08A-5B6FD3594EE0}"/>
                </a:ext>
              </a:extLst>
            </p:cNvPr>
            <p:cNvSpPr txBox="1"/>
            <p:nvPr/>
          </p:nvSpPr>
          <p:spPr>
            <a:xfrm>
              <a:off x="957669" y="3886847"/>
              <a:ext cx="2357796" cy="126188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ctr" latinLnBrk="0"/>
              <a:r>
                <a:rPr lang="en-US" sz="1200" dirty="0"/>
                <a:t>1.1 Spotting opportunities</a:t>
              </a:r>
              <a:endParaRPr lang="en-GB" sz="1200" dirty="0"/>
            </a:p>
            <a:p>
              <a:pPr fontAlgn="ctr" latinLnBrk="0"/>
              <a:r>
                <a:rPr lang="en-US" sz="1200" dirty="0"/>
                <a:t>1.2 Creativity</a:t>
              </a:r>
              <a:endParaRPr lang="en-GB" sz="1200" dirty="0"/>
            </a:p>
            <a:p>
              <a:pPr fontAlgn="ctr" latinLnBrk="0"/>
              <a:r>
                <a:rPr lang="en-US" sz="1200" dirty="0"/>
                <a:t>1.3 Vision</a:t>
              </a:r>
              <a:endParaRPr lang="en-GB" sz="1200" dirty="0"/>
            </a:p>
            <a:p>
              <a:pPr fontAlgn="ctr" latinLnBrk="0"/>
              <a:r>
                <a:rPr lang="en-US" sz="1200" dirty="0"/>
                <a:t>1.4 Valuing Idea</a:t>
              </a:r>
              <a:endParaRPr lang="en-GB" sz="1200" dirty="0"/>
            </a:p>
            <a:p>
              <a:pPr fontAlgn="ctr" latinLnBrk="0"/>
              <a:r>
                <a:rPr lang="en-US" sz="1200" dirty="0"/>
                <a:t>1.5 Ethical and Sustainable thinking</a:t>
              </a:r>
              <a:endParaRPr lang="en-GB" sz="1200" dirty="0"/>
            </a:p>
            <a:p>
              <a:pPr algn="r"/>
              <a:endParaRPr lang="en-US" altLang="ko-KR" sz="1600"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750421" y="3525136"/>
              <a:ext cx="2112876"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b="1" dirty="0">
                  <a:solidFill>
                    <a:schemeClr val="tx1">
                      <a:lumMod val="75000"/>
                      <a:lumOff val="25000"/>
                    </a:schemeClr>
                  </a:solidFill>
                  <a:cs typeface="Arial" pitchFamily="34" charset="0"/>
                </a:rPr>
                <a:t>IDEAS &amp; OPPORTUNITIES </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633154" y="1401546"/>
            <a:ext cx="2260102" cy="1400419"/>
            <a:chOff x="803640" y="3286881"/>
            <a:chExt cx="2068669" cy="1400419"/>
          </a:xfrm>
        </p:grpSpPr>
        <p:sp>
          <p:nvSpPr>
            <p:cNvPr id="24" name="TextBox 10">
              <a:extLst>
                <a:ext uri="{FF2B5EF4-FFF2-40B4-BE49-F238E27FC236}">
                  <a16:creationId xmlns:a16="http://schemas.microsoft.com/office/drawing/2014/main" id="{D0CD8C55-162D-48B8-9989-822BD5B818EA}"/>
                </a:ext>
              </a:extLst>
            </p:cNvPr>
            <p:cNvSpPr txBox="1"/>
            <p:nvPr/>
          </p:nvSpPr>
          <p:spPr>
            <a:xfrm>
              <a:off x="812652" y="3610082"/>
              <a:ext cx="2059657"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dirty="0">
                  <a:solidFill>
                    <a:schemeClr val="tx1">
                      <a:lumMod val="75000"/>
                      <a:lumOff val="25000"/>
                    </a:schemeClr>
                  </a:solidFill>
                  <a:cs typeface="Arial" pitchFamily="34" charset="0"/>
                </a:rPr>
                <a:t>Two more frameworks for education and training on lifelong learning</a:t>
              </a:r>
            </a:p>
          </p:txBody>
        </p:sp>
        <p:sp>
          <p:nvSpPr>
            <p:cNvPr id="25" name="TextBox 11">
              <a:extLst>
                <a:ext uri="{FF2B5EF4-FFF2-40B4-BE49-F238E27FC236}">
                  <a16:creationId xmlns:a16="http://schemas.microsoft.com/office/drawing/2014/main" id="{87A75F41-3CDC-4E10-A65C-157417C91A66}"/>
                </a:ext>
              </a:extLst>
            </p:cNvPr>
            <p:cNvSpPr txBox="1"/>
            <p:nvPr/>
          </p:nvSpPr>
          <p:spPr>
            <a:xfrm>
              <a:off x="803640" y="3286881"/>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EntreComp’s follow up</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633154" y="2999205"/>
            <a:ext cx="2721336" cy="1133579"/>
            <a:chOff x="803641" y="3356753"/>
            <a:chExt cx="2068668" cy="1133579"/>
          </a:xfrm>
        </p:grpSpPr>
        <p:sp>
          <p:nvSpPr>
            <p:cNvPr id="27" name="TextBox 10">
              <a:extLst>
                <a:ext uri="{FF2B5EF4-FFF2-40B4-BE49-F238E27FC236}">
                  <a16:creationId xmlns:a16="http://schemas.microsoft.com/office/drawing/2014/main" id="{30F86858-E96A-43BF-BCC8-CA796B301979}"/>
                </a:ext>
              </a:extLst>
            </p:cNvPr>
            <p:cNvSpPr txBox="1"/>
            <p:nvPr/>
          </p:nvSpPr>
          <p:spPr>
            <a:xfrm>
              <a:off x="803641" y="3659335"/>
              <a:ext cx="2059657"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US" altLang="ko-KR" sz="1600" dirty="0">
                  <a:solidFill>
                    <a:schemeClr val="tx1">
                      <a:lumMod val="75000"/>
                      <a:lumOff val="25000"/>
                    </a:schemeClr>
                  </a:solidFill>
                  <a:cs typeface="Arial" pitchFamily="34" charset="0"/>
                </a:rPr>
                <a:t>18 sub-competences for entrepreneurial excellence in ICH</a:t>
              </a:r>
            </a:p>
          </p:txBody>
        </p:sp>
        <p:sp>
          <p:nvSpPr>
            <p:cNvPr id="28" name="TextBox 11">
              <a:extLst>
                <a:ext uri="{FF2B5EF4-FFF2-40B4-BE49-F238E27FC236}">
                  <a16:creationId xmlns:a16="http://schemas.microsoft.com/office/drawing/2014/main" id="{BF1BCF66-1A28-44C2-9752-244CCFE8EBF4}"/>
                </a:ext>
              </a:extLst>
            </p:cNvPr>
            <p:cNvSpPr txBox="1"/>
            <p:nvPr/>
          </p:nvSpPr>
          <p:spPr>
            <a:xfrm>
              <a:off x="812652" y="3356753"/>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EntreComp’s threads</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7633154" y="4453749"/>
            <a:ext cx="2250256" cy="1415772"/>
            <a:chOff x="803640" y="3332058"/>
            <a:chExt cx="2059657" cy="1415772"/>
          </a:xfrm>
        </p:grpSpPr>
        <p:sp>
          <p:nvSpPr>
            <p:cNvPr id="30" name="TextBox 10">
              <a:extLst>
                <a:ext uri="{FF2B5EF4-FFF2-40B4-BE49-F238E27FC236}">
                  <a16:creationId xmlns:a16="http://schemas.microsoft.com/office/drawing/2014/main" id="{B2B79803-83BB-4D2F-9AF3-FD0852C54A04}"/>
                </a:ext>
              </a:extLst>
            </p:cNvPr>
            <p:cNvSpPr txBox="1"/>
            <p:nvPr/>
          </p:nvSpPr>
          <p:spPr>
            <a:xfrm>
              <a:off x="803640" y="3670612"/>
              <a:ext cx="2059657"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tx1">
                      <a:lumMod val="75000"/>
                      <a:lumOff val="25000"/>
                    </a:schemeClr>
                  </a:solidFill>
                  <a:cs typeface="Arial" pitchFamily="34" charset="0"/>
                </a:rPr>
                <a:t>EntreComp into Action and EntreComp at work: case studies and good practices</a:t>
              </a:r>
            </a:p>
          </p:txBody>
        </p:sp>
        <p:sp>
          <p:nvSpPr>
            <p:cNvPr id="31" name="TextBox 11">
              <a:extLst>
                <a:ext uri="{FF2B5EF4-FFF2-40B4-BE49-F238E27FC236}">
                  <a16:creationId xmlns:a16="http://schemas.microsoft.com/office/drawing/2014/main" id="{BC2984ED-5344-45FE-BE4E-9B36EDEE59A1}"/>
                </a:ext>
              </a:extLst>
            </p:cNvPr>
            <p:cNvSpPr txBox="1"/>
            <p:nvPr/>
          </p:nvSpPr>
          <p:spPr>
            <a:xfrm>
              <a:off x="803640" y="333205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b="1" dirty="0">
                  <a:solidFill>
                    <a:schemeClr val="tx1">
                      <a:lumMod val="75000"/>
                      <a:lumOff val="25000"/>
                    </a:schemeClr>
                  </a:solidFill>
                  <a:cs typeface="Arial" pitchFamily="34" charset="0"/>
                </a:rPr>
                <a:t>Additional resources</a:t>
              </a:r>
            </a:p>
          </p:txBody>
        </p:sp>
      </p:grpSp>
    </p:spTree>
    <p:extLst>
      <p:ext uri="{BB962C8B-B14F-4D97-AF65-F5344CB8AC3E}">
        <p14:creationId xmlns:p14="http://schemas.microsoft.com/office/powerpoint/2010/main" val="3684892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s-ES" b="1" dirty="0">
                <a:solidFill>
                  <a:srgbClr val="266C9F"/>
                </a:solidFill>
              </a:rPr>
              <a:t>THANK</a:t>
            </a:r>
            <a:r>
              <a:rPr lang="es-ES" b="1" dirty="0">
                <a:solidFill>
                  <a:srgbClr val="27969F"/>
                </a:solidFill>
              </a:rPr>
              <a:t> </a:t>
            </a:r>
            <a:r>
              <a:rPr lang="es-ES" b="1" dirty="0">
                <a:solidFill>
                  <a:srgbClr val="266C9F"/>
                </a:solidFill>
              </a:rPr>
              <a:t>YOU</a:t>
            </a:r>
          </a:p>
        </p:txBody>
      </p:sp>
    </p:spTree>
    <p:extLst>
      <p:ext uri="{BB962C8B-B14F-4D97-AF65-F5344CB8AC3E}">
        <p14:creationId xmlns:p14="http://schemas.microsoft.com/office/powerpoint/2010/main" val="79758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5071146" y="577349"/>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5071146" y="1576271"/>
            <a:ext cx="6505710"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1 – The Entrepreneurial Competence Framework</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effectLst/>
                <a:latin typeface="Calibri" panose="020F0502020204030204" pitchFamily="34" charset="0"/>
                <a:ea typeface="Calibri" panose="020F0502020204030204" pitchFamily="34" charset="0"/>
                <a:cs typeface="Calibri" panose="020F0502020204030204" pitchFamily="34" charset="0"/>
              </a:rPr>
              <a:t>Back in 2016, th</a:t>
            </a:r>
            <a:r>
              <a:rPr lang="en-US" dirty="0">
                <a:latin typeface="Calibri" panose="020F0502020204030204" pitchFamily="34" charset="0"/>
                <a:ea typeface="Calibri" panose="020F0502020204030204" pitchFamily="34" charset="0"/>
                <a:cs typeface="Calibri" panose="020F0502020204030204" pitchFamily="34" charset="0"/>
              </a:rPr>
              <a:t>e Joint Research Centre of the European Commission published the official </a:t>
            </a:r>
            <a:r>
              <a:rPr lang="en-US" dirty="0">
                <a:latin typeface="Calibri" panose="020F0502020204030204" pitchFamily="34" charset="0"/>
                <a:ea typeface="Calibri" panose="020F0502020204030204" pitchFamily="34" charset="0"/>
                <a:cs typeface="Calibri" panose="020F0502020204030204" pitchFamily="34" charset="0"/>
                <a:hlinkClick r:id="rId4"/>
              </a:rPr>
              <a:t>European Framework for Entrepreneurial Competences</a:t>
            </a:r>
            <a:r>
              <a:rPr lang="en-US" dirty="0">
                <a:latin typeface="Calibri" panose="020F0502020204030204" pitchFamily="34" charset="0"/>
                <a:ea typeface="Calibri" panose="020F0502020204030204" pitchFamily="34" charset="0"/>
                <a:cs typeface="Calibri" panose="020F0502020204030204" pitchFamily="34" charset="0"/>
              </a:rPr>
              <a:t>. </a:t>
            </a:r>
          </a:p>
          <a:p>
            <a:pPr algn="just">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The framework has been developed in close collaboration with DG for Employment, Social Affairs and Inclusion, and as of today, it represents the largest effort at international level to propose a “commonly-shared” definition of Entrepreneurship as a </a:t>
            </a:r>
            <a:r>
              <a:rPr lang="en-US" b="1" dirty="0">
                <a:latin typeface="Calibri" panose="020F0502020204030204" pitchFamily="34" charset="0"/>
                <a:ea typeface="Calibri" panose="020F0502020204030204" pitchFamily="34" charset="0"/>
                <a:cs typeface="Calibri" panose="020F0502020204030204" pitchFamily="34" charset="0"/>
              </a:rPr>
              <a:t>competence</a:t>
            </a:r>
            <a:r>
              <a:rPr lang="en-US" dirty="0">
                <a:latin typeface="Calibri" panose="020F0502020204030204" pitchFamily="34" charset="0"/>
                <a:ea typeface="Calibri" panose="020F0502020204030204" pitchFamily="34"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026" name="Picture 2" descr="cover">
            <a:extLst>
              <a:ext uri="{FF2B5EF4-FFF2-40B4-BE49-F238E27FC236}">
                <a16:creationId xmlns:a16="http://schemas.microsoft.com/office/drawing/2014/main" id="{F4CBD06B-C142-44E9-8497-3BA453C649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439" y="127281"/>
            <a:ext cx="4438481" cy="629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71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447098"/>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1 – Entrepreneurship as a competence</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The fact that Entrepreneurship is framed as a “competence”, rather than as a “profession” has some very particular implication on the concrete application and valorization of the framework at EU level. </a:t>
            </a:r>
          </a:p>
          <a:p>
            <a:pPr algn="just">
              <a:defRPr/>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The framework has designed in fact, can be of great use not only for start-uppers and aspiring entrepreneurs, but also for </a:t>
            </a:r>
            <a:r>
              <a:rPr lang="en-US" i="1" dirty="0">
                <a:latin typeface="Calibri" panose="020F0502020204030204" pitchFamily="34" charset="0"/>
                <a:ea typeface="Calibri" panose="020F0502020204030204" pitchFamily="34" charset="0"/>
                <a:cs typeface="Calibri" panose="020F0502020204030204" pitchFamily="34" charset="0"/>
              </a:rPr>
              <a:t>average</a:t>
            </a:r>
            <a:r>
              <a:rPr lang="en-US" dirty="0">
                <a:latin typeface="Calibri" panose="020F0502020204030204" pitchFamily="34" charset="0"/>
                <a:ea typeface="Calibri" panose="020F0502020204030204" pitchFamily="34" charset="0"/>
                <a:cs typeface="Calibri" panose="020F0502020204030204" pitchFamily="34" charset="0"/>
              </a:rPr>
              <a:t> citizens since the EntreComp tackles LLL (longlife learning) opportunities intended in a much broader sense, starting from sense of initiative, self-reliability, ethical thinking, and much more. </a:t>
            </a:r>
          </a:p>
          <a:p>
            <a:pPr algn="just">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In that sense, the EntreComp widens its impact’s radius way beyond business, economics, and entrepreneurship, generating concrete social outcomes even from the side of active citizenship, inclusion, and employability.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890538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289310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The policy background of the EntreComp</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The first </a:t>
            </a:r>
            <a:r>
              <a:rPr lang="en-US" dirty="0" err="1">
                <a:latin typeface="Calibri" panose="020F0502020204030204" pitchFamily="34" charset="0"/>
                <a:ea typeface="Calibri" panose="020F0502020204030204" pitchFamily="34" charset="0"/>
                <a:cs typeface="Calibri" panose="020F0502020204030204" pitchFamily="34" charset="0"/>
              </a:rPr>
              <a:t>EntreComp</a:t>
            </a:r>
            <a:r>
              <a:rPr lang="en-US" dirty="0">
                <a:latin typeface="Calibri" panose="020F0502020204030204" pitchFamily="34" charset="0"/>
                <a:ea typeface="Calibri" panose="020F0502020204030204" pitchFamily="34" charset="0"/>
                <a:cs typeface="Calibri" panose="020F0502020204030204" pitchFamily="34" charset="0"/>
              </a:rPr>
              <a:t> seed dates way back before 2016. </a:t>
            </a:r>
          </a:p>
          <a:p>
            <a:pPr algn="just">
              <a:defRPr/>
            </a:pPr>
            <a:endParaRPr lang="en-US" dirty="0">
              <a:latin typeface="Calibri" panose="020F0502020204030204" pitchFamily="34" charset="0"/>
              <a:ea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At the end of 2006, the Official Journal of the European Union published a key recommendation from the European Parliament and Council of Europe intended for all Member States, with specific focus on </a:t>
            </a:r>
            <a:r>
              <a:rPr lang="en-US" i="1" dirty="0">
                <a:latin typeface="Calibri" panose="020F0502020204030204" pitchFamily="34" charset="0"/>
                <a:ea typeface="Calibri" panose="020F0502020204030204" pitchFamily="34" charset="0"/>
                <a:cs typeface="Calibri" panose="020F0502020204030204" pitchFamily="34" charset="0"/>
              </a:rPr>
              <a:t>the provision of key competences for all as part of their lifelong learning strategies</a:t>
            </a:r>
            <a:r>
              <a:rPr lang="en-US" dirty="0">
                <a:latin typeface="Calibri" panose="020F0502020204030204" pitchFamily="34" charset="0"/>
                <a:ea typeface="Calibri" panose="020F0502020204030204" pitchFamily="34" charset="0"/>
                <a:cs typeface="Calibri" panose="020F0502020204030204" pitchFamily="34" charset="0"/>
              </a:rPr>
              <a:t>.</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National strategies should align to a “</a:t>
            </a:r>
            <a:r>
              <a:rPr lang="en-GB" dirty="0">
                <a:latin typeface="Calibri" panose="020F0502020204030204" pitchFamily="34" charset="0"/>
                <a:cs typeface="Calibri" panose="020F0502020204030204" pitchFamily="34" charset="0"/>
              </a:rPr>
              <a:t>Key Competences for Lifelong Learning Framework” as initially described by the policy paper itself.</a:t>
            </a:r>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6" name="Immagine 5">
            <a:hlinkClick r:id="rId4"/>
            <a:extLst>
              <a:ext uri="{FF2B5EF4-FFF2-40B4-BE49-F238E27FC236}">
                <a16:creationId xmlns:a16="http://schemas.microsoft.com/office/drawing/2014/main" id="{F66E0DA8-72F7-4165-8547-FD5FBEF53748}"/>
              </a:ext>
            </a:extLst>
          </p:cNvPr>
          <p:cNvPicPr>
            <a:picLocks noChangeAspect="1"/>
          </p:cNvPicPr>
          <p:nvPr/>
        </p:nvPicPr>
        <p:blipFill>
          <a:blip r:embed="rId5"/>
          <a:stretch>
            <a:fillRect/>
          </a:stretch>
        </p:blipFill>
        <p:spPr>
          <a:xfrm>
            <a:off x="2031141" y="4464191"/>
            <a:ext cx="8129717" cy="1910134"/>
          </a:xfrm>
          <a:prstGeom prst="rect">
            <a:avLst/>
          </a:prstGeom>
          <a:ln w="28575">
            <a:solidFill>
              <a:srgbClr val="002060"/>
            </a:solidFill>
          </a:ln>
        </p:spPr>
      </p:pic>
    </p:spTree>
    <p:extLst>
      <p:ext uri="{BB962C8B-B14F-4D97-AF65-F5344CB8AC3E}">
        <p14:creationId xmlns:p14="http://schemas.microsoft.com/office/powerpoint/2010/main" val="321876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4462760"/>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The policy background of the EntreComp: Key Competences for Lifelong Learning Framework </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ea typeface="Calibri" panose="020F0502020204030204" pitchFamily="34" charset="0"/>
                <a:cs typeface="Calibri" panose="020F0502020204030204" pitchFamily="34" charset="0"/>
              </a:rPr>
              <a:t>The </a:t>
            </a:r>
            <a:r>
              <a:rPr lang="en-GB" dirty="0">
                <a:latin typeface="Calibri" panose="020F0502020204030204" pitchFamily="34" charset="0"/>
                <a:ea typeface="Calibri" panose="020F0502020204030204" pitchFamily="34" charset="0"/>
                <a:cs typeface="Calibri" panose="020F0502020204030204" pitchFamily="34" charset="0"/>
              </a:rPr>
              <a:t>Key Competences for Lifelong Learning Framework tackled essentially four main areas of interest: </a:t>
            </a:r>
          </a:p>
          <a:p>
            <a:pPr algn="just">
              <a:defRPr/>
            </a:pPr>
            <a:endParaRPr lang="en-GB"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Identification and valorisation of competences/skills for people’s empowerment (i.e., employability, social inclusion, active citizenship) in knoweledge driven economies and societies.</a:t>
            </a:r>
          </a:p>
          <a:p>
            <a:pPr marL="228600" indent="-228600" algn="just">
              <a:buFont typeface="+mj-lt"/>
              <a:buAutoNum type="arabicPeriod"/>
              <a:defRPr/>
            </a:pPr>
            <a:endParaRPr lang="es-ES" sz="1000"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Sustain Member States in assuring the effectiveness and impact of national education curricula while facilitating the transtion of young people into the labour market, and fosterning further training opportunities for seniors and adults for re-qualification, upskilling, professional development, and social inclusion.</a:t>
            </a:r>
          </a:p>
          <a:p>
            <a:pPr marL="228600" indent="-228600" algn="just">
              <a:buFont typeface="+mj-lt"/>
              <a:buAutoNum type="arabicPeriod"/>
              <a:defRPr/>
            </a:pPr>
            <a:endParaRPr lang="es-ES" sz="1000"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Provide a </a:t>
            </a:r>
            <a:r>
              <a:rPr lang="es-ES" b="1" dirty="0">
                <a:solidFill>
                  <a:srgbClr val="0070C0"/>
                </a:solidFill>
                <a:latin typeface="Calibri" panose="020F0502020204030204" pitchFamily="34" charset="0"/>
                <a:cs typeface="Calibri" panose="020F0502020204030204" pitchFamily="34" charset="0"/>
              </a:rPr>
              <a:t>European level reference model </a:t>
            </a:r>
            <a:r>
              <a:rPr lang="es-ES" dirty="0">
                <a:latin typeface="Calibri" panose="020F0502020204030204" pitchFamily="34" charset="0"/>
                <a:cs typeface="Calibri" panose="020F0502020204030204" pitchFamily="34" charset="0"/>
              </a:rPr>
              <a:t>for national stakeholders, professionals in the domain of education, and final targets to spread a common ground of reference that is recognizable regardless the geographical context of application.</a:t>
            </a:r>
          </a:p>
          <a:p>
            <a:pPr marL="228600" indent="-228600" algn="just">
              <a:buFont typeface="+mj-lt"/>
              <a:buAutoNum type="arabicPeriod"/>
              <a:defRPr/>
            </a:pPr>
            <a:endParaRPr lang="es-ES" sz="1000"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s-ES" dirty="0">
                <a:latin typeface="Calibri" panose="020F0502020204030204" pitchFamily="34" charset="0"/>
                <a:cs typeface="Calibri" panose="020F0502020204030204" pitchFamily="34" charset="0"/>
              </a:rPr>
              <a:t>Work towards the 2010’s Education and Training Programmes and provide a framework for further correlated actions.</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90634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3724096"/>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2 – The policy background of the EntreComp: Sense of Initiative and Entrepreneurship</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Based on the aforementioned objectives, Parliament and Council propose eight key competences to which the LLL framework applies to: </a:t>
            </a:r>
          </a:p>
          <a:p>
            <a:pPr algn="just">
              <a:defRPr/>
            </a:pPr>
            <a:endParaRPr lang="en-US" dirty="0">
              <a:latin typeface="Calibri" panose="020F0502020204030204" pitchFamily="34" charset="0"/>
              <a:cs typeface="Calibri" panose="020F0502020204030204" pitchFamily="34" charset="0"/>
            </a:endParaRPr>
          </a:p>
          <a:p>
            <a:pPr marL="342900" indent="-342900" algn="just">
              <a:buFont typeface="+mj-lt"/>
              <a:buAutoNum type="arabicPeriod"/>
              <a:defRPr/>
            </a:pPr>
            <a:r>
              <a:rPr lang="en-GB" dirty="0"/>
              <a:t>Communication in the mother tongue</a:t>
            </a:r>
          </a:p>
          <a:p>
            <a:pPr marL="342900" indent="-342900" algn="just">
              <a:buFont typeface="+mj-lt"/>
              <a:buAutoNum type="arabicPeriod"/>
              <a:defRPr/>
            </a:pPr>
            <a:r>
              <a:rPr lang="en-GB" dirty="0"/>
              <a:t>Communication in foreign languages</a:t>
            </a:r>
          </a:p>
          <a:p>
            <a:pPr marL="342900" indent="-342900" algn="just">
              <a:buFont typeface="+mj-lt"/>
              <a:buAutoNum type="arabicPeriod"/>
              <a:defRPr/>
            </a:pPr>
            <a:r>
              <a:rPr lang="en-GB" dirty="0"/>
              <a:t>Mathematical competence and basic competences in science and technology</a:t>
            </a:r>
          </a:p>
          <a:p>
            <a:pPr marL="342900" indent="-342900" algn="just">
              <a:buFont typeface="+mj-lt"/>
              <a:buAutoNum type="arabicPeriod"/>
              <a:defRPr/>
            </a:pPr>
            <a:r>
              <a:rPr lang="en-GB" dirty="0"/>
              <a:t>Digital competence</a:t>
            </a:r>
          </a:p>
          <a:p>
            <a:pPr marL="342900" indent="-342900" algn="just">
              <a:buFont typeface="+mj-lt"/>
              <a:buAutoNum type="arabicPeriod"/>
              <a:defRPr/>
            </a:pPr>
            <a:r>
              <a:rPr lang="en-GB" dirty="0"/>
              <a:t>Learning to learn</a:t>
            </a:r>
          </a:p>
          <a:p>
            <a:pPr marL="342900" indent="-342900" algn="just">
              <a:buFont typeface="+mj-lt"/>
              <a:buAutoNum type="arabicPeriod"/>
              <a:defRPr/>
            </a:pPr>
            <a:r>
              <a:rPr lang="en-GB" dirty="0"/>
              <a:t>Social and civic competences</a:t>
            </a:r>
          </a:p>
          <a:p>
            <a:pPr marL="342900" indent="-342900" algn="just">
              <a:buFont typeface="+mj-lt"/>
              <a:buAutoNum type="arabicPeriod"/>
              <a:defRPr/>
            </a:pPr>
            <a:r>
              <a:rPr lang="en-GB" b="1" dirty="0">
                <a:solidFill>
                  <a:srgbClr val="0070C0"/>
                </a:solidFill>
              </a:rPr>
              <a:t>Sense of initiative and entrepreneurship</a:t>
            </a:r>
          </a:p>
          <a:p>
            <a:pPr marL="342900" indent="-342900" algn="just">
              <a:buFont typeface="+mj-lt"/>
              <a:buAutoNum type="arabicPeriod"/>
              <a:defRPr/>
            </a:pPr>
            <a:r>
              <a:rPr lang="en-GB" dirty="0"/>
              <a:t>Cultural awareness and expression</a:t>
            </a:r>
            <a:endParaRPr lang="en-US" dirty="0">
              <a:latin typeface="Calibri" panose="020F0502020204030204" pitchFamily="34" charset="0"/>
              <a:cs typeface="Calibri" panose="020F0502020204030204" pitchFamily="34" charset="0"/>
            </a:endParaRP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0967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dirty="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12" name="TextBox 3"/>
          <p:cNvSpPr txBox="1"/>
          <p:nvPr/>
        </p:nvSpPr>
        <p:spPr>
          <a:xfrm>
            <a:off x="281276" y="591578"/>
            <a:ext cx="1540411" cy="584775"/>
          </a:xfrm>
          <a:prstGeom prst="rect">
            <a:avLst/>
          </a:prstGeom>
          <a:noFill/>
        </p:spPr>
        <p:txBody>
          <a:bodyPr wrap="square" rtlCol="0">
            <a:spAutoFit/>
          </a:bodyPr>
          <a:lstStyle/>
          <a:p>
            <a:r>
              <a:rPr lang="en-US" altLang="ko-KR" sz="3200" b="1" dirty="0">
                <a:solidFill>
                  <a:srgbClr val="FFC000"/>
                </a:solidFill>
                <a:latin typeface="+mj-lt"/>
                <a:cs typeface="Arial" pitchFamily="34" charset="0"/>
              </a:rPr>
              <a:t>Unit 1</a:t>
            </a:r>
            <a:endParaRPr lang="en-US" altLang="ko-KR" sz="2400" b="1" dirty="0">
              <a:solidFill>
                <a:srgbClr val="FFC000"/>
              </a:solidFill>
              <a:latin typeface="+mj-lt"/>
              <a:cs typeface="Arial" pitchFamily="34" charset="0"/>
            </a:endParaRPr>
          </a:p>
        </p:txBody>
      </p:sp>
      <p:sp>
        <p:nvSpPr>
          <p:cNvPr id="13" name="CuadroTexto 12"/>
          <p:cNvSpPr txBox="1"/>
          <p:nvPr/>
        </p:nvSpPr>
        <p:spPr>
          <a:xfrm>
            <a:off x="363315" y="1576271"/>
            <a:ext cx="11213541" cy="1785104"/>
          </a:xfrm>
          <a:prstGeom prst="rect">
            <a:avLst/>
          </a:prstGeom>
          <a:noFill/>
        </p:spPr>
        <p:txBody>
          <a:bodyPr wrap="square">
            <a:spAutoFit/>
          </a:bodyPr>
          <a:lstStyle/>
          <a:p>
            <a:pPr algn="just">
              <a:defRPr/>
            </a:pPr>
            <a:r>
              <a:rPr lang="en-GB" altLang="es-ES" sz="2000" b="1" dirty="0">
                <a:solidFill>
                  <a:schemeClr val="accent1">
                    <a:lumMod val="75000"/>
                  </a:schemeClr>
                </a:solidFill>
                <a:latin typeface="Calibri" panose="020F0502020204030204" pitchFamily="34" charset="0"/>
                <a:cs typeface="Calibri" panose="020F0502020204030204" pitchFamily="34" charset="0"/>
              </a:rPr>
              <a:t>Section 3 – Today’s EU Frameworks for education and training</a:t>
            </a:r>
          </a:p>
          <a:p>
            <a:pPr algn="just">
              <a:defRPr/>
            </a:pPr>
            <a:endParaRPr lang="en-GB" altLang="es-E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Based on the third key area of interest of the LLL framework (i.e., provision of a European level reference model), as of today, we do have two other main frameworks for education, training and longlife learning:</a:t>
            </a:r>
          </a:p>
          <a:p>
            <a:pPr algn="just">
              <a:defRPr/>
            </a:pPr>
            <a:endParaRPr lang="en-US" dirty="0">
              <a:latin typeface="Calibri" panose="020F0502020204030204" pitchFamily="34" charset="0"/>
              <a:cs typeface="Calibri" panose="020F0502020204030204" pitchFamily="34" charset="0"/>
            </a:endParaRPr>
          </a:p>
          <a:p>
            <a:pPr algn="just">
              <a:defRPr/>
            </a:pPr>
            <a:r>
              <a:rPr lang="en-US" dirty="0">
                <a:latin typeface="Calibri" panose="020F0502020204030204" pitchFamily="34" charset="0"/>
                <a:cs typeface="Calibri" panose="020F0502020204030204" pitchFamily="34" charset="0"/>
              </a:rPr>
              <a:t> </a:t>
            </a:r>
          </a:p>
        </p:txBody>
      </p:sp>
      <p:grpSp>
        <p:nvGrpSpPr>
          <p:cNvPr id="14" name="Grupo 13"/>
          <p:cNvGrpSpPr/>
          <p:nvPr/>
        </p:nvGrpSpPr>
        <p:grpSpPr>
          <a:xfrm>
            <a:off x="363315" y="222414"/>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2050" name="Picture 2" descr="cover">
            <a:hlinkClick r:id="rId4"/>
            <a:extLst>
              <a:ext uri="{FF2B5EF4-FFF2-40B4-BE49-F238E27FC236}">
                <a16:creationId xmlns:a16="http://schemas.microsoft.com/office/drawing/2014/main" id="{2B403CE0-298C-4AF1-9CB5-00965AD570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8188" y="2865812"/>
            <a:ext cx="2541061" cy="3605053"/>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2052" name="Picture 4" descr="cover">
            <a:hlinkClick r:id="rId6"/>
            <a:extLst>
              <a:ext uri="{FF2B5EF4-FFF2-40B4-BE49-F238E27FC236}">
                <a16:creationId xmlns:a16="http://schemas.microsoft.com/office/drawing/2014/main" id="{C066A054-A85E-47D9-ACCE-78596BBF15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865813"/>
            <a:ext cx="2541062" cy="3592077"/>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395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6F6FD2-08FA-441A-AB29-AB911836C79D}">
  <ds:schemaRefs>
    <ds:schemaRef ds:uri="http://schemas.microsoft.com/sharepoint/v3/contenttype/forms"/>
  </ds:schemaRefs>
</ds:datastoreItem>
</file>

<file path=customXml/itemProps2.xml><?xml version="1.0" encoding="utf-8"?>
<ds:datastoreItem xmlns:ds="http://schemas.openxmlformats.org/officeDocument/2006/customXml" ds:itemID="{3ABE062D-28BC-4A83-9BA6-D662765837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CC8678-170B-4A63-B45F-CA05BC185C9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TM02900688[[fn=Faceta]]</Template>
  <TotalTime>3405</TotalTime>
  <Words>6362</Words>
  <Application>Microsoft Office PowerPoint</Application>
  <PresentationFormat>Panorámica</PresentationFormat>
  <Paragraphs>456</Paragraphs>
  <Slides>39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39</vt:i4>
      </vt:variant>
    </vt:vector>
  </HeadingPairs>
  <TitlesOfParts>
    <vt:vector size="43" baseType="lpstr">
      <vt:lpstr>Arial</vt:lpstr>
      <vt:lpstr>Calibri</vt:lpstr>
      <vt:lpstr>Calibri Light</vt:lpstr>
      <vt:lpstr>Tema de Office</vt:lpstr>
      <vt:lpstr>The EntreComp Framework for Intangible Heritage  IHF asbl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programming@internetwebsolutions.es</cp:lastModifiedBy>
  <cp:revision>65</cp:revision>
  <dcterms:created xsi:type="dcterms:W3CDTF">2021-01-21T12:20:00Z</dcterms:created>
  <dcterms:modified xsi:type="dcterms:W3CDTF">2023-01-27T10:44:54Z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