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7" r:id="rId5"/>
    <p:sldId id="267" r:id="rId6"/>
    <p:sldId id="268"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8" r:id="rId23"/>
    <p:sldId id="327" r:id="rId24"/>
    <p:sldId id="329" r:id="rId25"/>
    <p:sldId id="330" r:id="rId26"/>
    <p:sldId id="331" r:id="rId27"/>
    <p:sldId id="332" r:id="rId28"/>
    <p:sldId id="333" r:id="rId29"/>
    <p:sldId id="334" r:id="rId30"/>
    <p:sldId id="260" r:id="rId3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C9F"/>
    <a:srgbClr val="FFB500"/>
    <a:srgbClr val="4EAE3A"/>
    <a:srgbClr val="2796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1" autoAdjust="0"/>
    <p:restoredTop sz="94660"/>
  </p:normalViewPr>
  <p:slideViewPr>
    <p:cSldViewPr snapToGrid="0">
      <p:cViewPr varScale="1">
        <p:scale>
          <a:sx n="95" d="100"/>
          <a:sy n="95" d="100"/>
        </p:scale>
        <p:origin x="86"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7B402-80F9-4549-ADBB-36C38558AF63}" type="doc">
      <dgm:prSet loTypeId="urn:microsoft.com/office/officeart/2005/8/layout/cycle5" loCatId="cycle" qsTypeId="urn:microsoft.com/office/officeart/2005/8/quickstyle/simple1" qsCatId="simple" csTypeId="urn:microsoft.com/office/officeart/2005/8/colors/accent1_1" csCatId="accent1" phldr="1"/>
      <dgm:spPr/>
      <dgm:t>
        <a:bodyPr/>
        <a:lstStyle/>
        <a:p>
          <a:endParaRPr lang="it-IT"/>
        </a:p>
      </dgm:t>
    </dgm:pt>
    <dgm:pt modelId="{8F5AF73F-57A0-4C55-9EDC-CC42E299E455}">
      <dgm:prSet phldrT="[Testo]"/>
      <dgm:spPr/>
      <dgm:t>
        <a:bodyPr/>
        <a:lstStyle/>
        <a:p>
          <a:r>
            <a:rPr lang="it-IT" dirty="0"/>
            <a:t>Plan</a:t>
          </a:r>
        </a:p>
      </dgm:t>
    </dgm:pt>
    <dgm:pt modelId="{0DEC8596-F3A0-4869-851F-7DBEA668CA1F}" type="parTrans" cxnId="{82B8991D-EDA3-481E-8ECC-DC04036CBD75}">
      <dgm:prSet/>
      <dgm:spPr/>
      <dgm:t>
        <a:bodyPr/>
        <a:lstStyle/>
        <a:p>
          <a:endParaRPr lang="it-IT"/>
        </a:p>
      </dgm:t>
    </dgm:pt>
    <dgm:pt modelId="{FDD6902F-DC99-41D9-A058-7AFA9CF17D2B}" type="sibTrans" cxnId="{82B8991D-EDA3-481E-8ECC-DC04036CBD75}">
      <dgm:prSet/>
      <dgm:spPr/>
      <dgm:t>
        <a:bodyPr/>
        <a:lstStyle/>
        <a:p>
          <a:endParaRPr lang="it-IT"/>
        </a:p>
      </dgm:t>
    </dgm:pt>
    <dgm:pt modelId="{5A5E46AA-2E88-4F2E-8EB9-E7AA1C4FD39C}">
      <dgm:prSet phldrT="[Testo]"/>
      <dgm:spPr/>
      <dgm:t>
        <a:bodyPr/>
        <a:lstStyle/>
        <a:p>
          <a:r>
            <a:rPr lang="it-IT" dirty="0"/>
            <a:t>Do</a:t>
          </a:r>
        </a:p>
      </dgm:t>
    </dgm:pt>
    <dgm:pt modelId="{86B9FC41-8AFC-4617-85B5-FC28E4FB589E}" type="parTrans" cxnId="{A2D09127-EEED-4384-A6AD-BDCD978BEC65}">
      <dgm:prSet/>
      <dgm:spPr/>
      <dgm:t>
        <a:bodyPr/>
        <a:lstStyle/>
        <a:p>
          <a:endParaRPr lang="it-IT"/>
        </a:p>
      </dgm:t>
    </dgm:pt>
    <dgm:pt modelId="{20C9050A-6441-48FA-8C71-C433FED7843D}" type="sibTrans" cxnId="{A2D09127-EEED-4384-A6AD-BDCD978BEC65}">
      <dgm:prSet/>
      <dgm:spPr/>
      <dgm:t>
        <a:bodyPr/>
        <a:lstStyle/>
        <a:p>
          <a:endParaRPr lang="it-IT"/>
        </a:p>
      </dgm:t>
    </dgm:pt>
    <dgm:pt modelId="{562968DA-EEEF-4E73-9380-B7BF4B2B167A}">
      <dgm:prSet phldrT="[Testo]"/>
      <dgm:spPr/>
      <dgm:t>
        <a:bodyPr/>
        <a:lstStyle/>
        <a:p>
          <a:r>
            <a:rPr lang="it-IT" dirty="0"/>
            <a:t>Check</a:t>
          </a:r>
        </a:p>
      </dgm:t>
    </dgm:pt>
    <dgm:pt modelId="{84415F6D-6A50-42E7-A2B2-D119010CD749}" type="parTrans" cxnId="{FA6671F3-A24E-454C-9900-27B8BF867E8E}">
      <dgm:prSet/>
      <dgm:spPr/>
      <dgm:t>
        <a:bodyPr/>
        <a:lstStyle/>
        <a:p>
          <a:endParaRPr lang="it-IT"/>
        </a:p>
      </dgm:t>
    </dgm:pt>
    <dgm:pt modelId="{8DBF1E32-AD1F-40A0-A69D-71FBA7F35B82}" type="sibTrans" cxnId="{FA6671F3-A24E-454C-9900-27B8BF867E8E}">
      <dgm:prSet/>
      <dgm:spPr/>
      <dgm:t>
        <a:bodyPr/>
        <a:lstStyle/>
        <a:p>
          <a:endParaRPr lang="it-IT"/>
        </a:p>
      </dgm:t>
    </dgm:pt>
    <dgm:pt modelId="{7874994D-E305-4C7B-98AB-35C270A7809E}">
      <dgm:prSet phldrT="[Testo]"/>
      <dgm:spPr/>
      <dgm:t>
        <a:bodyPr/>
        <a:lstStyle/>
        <a:p>
          <a:r>
            <a:rPr lang="it-IT" dirty="0"/>
            <a:t>Act</a:t>
          </a:r>
        </a:p>
      </dgm:t>
    </dgm:pt>
    <dgm:pt modelId="{42CC463B-3E9B-4665-94FC-29BEA29B35F5}" type="parTrans" cxnId="{D367FD95-0696-4A78-A86B-FB39BFB058AC}">
      <dgm:prSet/>
      <dgm:spPr/>
      <dgm:t>
        <a:bodyPr/>
        <a:lstStyle/>
        <a:p>
          <a:endParaRPr lang="it-IT"/>
        </a:p>
      </dgm:t>
    </dgm:pt>
    <dgm:pt modelId="{ECDE9E7C-FA0D-40B6-84DA-48658990C269}" type="sibTrans" cxnId="{D367FD95-0696-4A78-A86B-FB39BFB058AC}">
      <dgm:prSet/>
      <dgm:spPr/>
      <dgm:t>
        <a:bodyPr/>
        <a:lstStyle/>
        <a:p>
          <a:endParaRPr lang="it-IT"/>
        </a:p>
      </dgm:t>
    </dgm:pt>
    <dgm:pt modelId="{2B7E34C2-EE0C-497E-A887-B9F74F7F6790}" type="pres">
      <dgm:prSet presAssocID="{88E7B402-80F9-4549-ADBB-36C38558AF63}" presName="cycle" presStyleCnt="0">
        <dgm:presLayoutVars>
          <dgm:dir/>
          <dgm:resizeHandles val="exact"/>
        </dgm:presLayoutVars>
      </dgm:prSet>
      <dgm:spPr/>
    </dgm:pt>
    <dgm:pt modelId="{BEC2F9C2-70BD-415E-8A56-E7503AB55B13}" type="pres">
      <dgm:prSet presAssocID="{8F5AF73F-57A0-4C55-9EDC-CC42E299E455}" presName="node" presStyleLbl="node1" presStyleIdx="0" presStyleCnt="4">
        <dgm:presLayoutVars>
          <dgm:bulletEnabled val="1"/>
        </dgm:presLayoutVars>
      </dgm:prSet>
      <dgm:spPr/>
    </dgm:pt>
    <dgm:pt modelId="{FCD40C4D-0D13-4D14-BBC7-27C031E90997}" type="pres">
      <dgm:prSet presAssocID="{8F5AF73F-57A0-4C55-9EDC-CC42E299E455}" presName="spNode" presStyleCnt="0"/>
      <dgm:spPr/>
    </dgm:pt>
    <dgm:pt modelId="{F7D1B68D-FA7F-43E9-8927-870F6CE2CAAE}" type="pres">
      <dgm:prSet presAssocID="{FDD6902F-DC99-41D9-A058-7AFA9CF17D2B}" presName="sibTrans" presStyleLbl="sibTrans1D1" presStyleIdx="0" presStyleCnt="4"/>
      <dgm:spPr/>
    </dgm:pt>
    <dgm:pt modelId="{A33CE11A-04F5-4310-B1F0-C89C6628E640}" type="pres">
      <dgm:prSet presAssocID="{5A5E46AA-2E88-4F2E-8EB9-E7AA1C4FD39C}" presName="node" presStyleLbl="node1" presStyleIdx="1" presStyleCnt="4">
        <dgm:presLayoutVars>
          <dgm:bulletEnabled val="1"/>
        </dgm:presLayoutVars>
      </dgm:prSet>
      <dgm:spPr/>
    </dgm:pt>
    <dgm:pt modelId="{D1BCD8D3-4F8C-4AA0-B0DE-44F697D6ADDB}" type="pres">
      <dgm:prSet presAssocID="{5A5E46AA-2E88-4F2E-8EB9-E7AA1C4FD39C}" presName="spNode" presStyleCnt="0"/>
      <dgm:spPr/>
    </dgm:pt>
    <dgm:pt modelId="{0F64D183-DB70-40AB-87E8-AD1AFC501457}" type="pres">
      <dgm:prSet presAssocID="{20C9050A-6441-48FA-8C71-C433FED7843D}" presName="sibTrans" presStyleLbl="sibTrans1D1" presStyleIdx="1" presStyleCnt="4"/>
      <dgm:spPr/>
    </dgm:pt>
    <dgm:pt modelId="{FB831430-7FFE-4A22-92DD-0D42536B2E57}" type="pres">
      <dgm:prSet presAssocID="{562968DA-EEEF-4E73-9380-B7BF4B2B167A}" presName="node" presStyleLbl="node1" presStyleIdx="2" presStyleCnt="4">
        <dgm:presLayoutVars>
          <dgm:bulletEnabled val="1"/>
        </dgm:presLayoutVars>
      </dgm:prSet>
      <dgm:spPr/>
    </dgm:pt>
    <dgm:pt modelId="{E5DAF2B8-B07B-48CA-B2CC-5C142C4C7CF8}" type="pres">
      <dgm:prSet presAssocID="{562968DA-EEEF-4E73-9380-B7BF4B2B167A}" presName="spNode" presStyleCnt="0"/>
      <dgm:spPr/>
    </dgm:pt>
    <dgm:pt modelId="{21EC559E-8836-4A6D-893E-B71432B2B7FB}" type="pres">
      <dgm:prSet presAssocID="{8DBF1E32-AD1F-40A0-A69D-71FBA7F35B82}" presName="sibTrans" presStyleLbl="sibTrans1D1" presStyleIdx="2" presStyleCnt="4"/>
      <dgm:spPr/>
    </dgm:pt>
    <dgm:pt modelId="{9FD6B7CE-1898-4718-A6EA-01BF5342DD32}" type="pres">
      <dgm:prSet presAssocID="{7874994D-E305-4C7B-98AB-35C270A7809E}" presName="node" presStyleLbl="node1" presStyleIdx="3" presStyleCnt="4">
        <dgm:presLayoutVars>
          <dgm:bulletEnabled val="1"/>
        </dgm:presLayoutVars>
      </dgm:prSet>
      <dgm:spPr/>
    </dgm:pt>
    <dgm:pt modelId="{E9DDD808-8A8C-4E6B-8998-568E27B54D69}" type="pres">
      <dgm:prSet presAssocID="{7874994D-E305-4C7B-98AB-35C270A7809E}" presName="spNode" presStyleCnt="0"/>
      <dgm:spPr/>
    </dgm:pt>
    <dgm:pt modelId="{D9A3E253-EA29-41B5-A109-13C406D0648A}" type="pres">
      <dgm:prSet presAssocID="{ECDE9E7C-FA0D-40B6-84DA-48658990C269}" presName="sibTrans" presStyleLbl="sibTrans1D1" presStyleIdx="3" presStyleCnt="4"/>
      <dgm:spPr/>
    </dgm:pt>
  </dgm:ptLst>
  <dgm:cxnLst>
    <dgm:cxn modelId="{82B8991D-EDA3-481E-8ECC-DC04036CBD75}" srcId="{88E7B402-80F9-4549-ADBB-36C38558AF63}" destId="{8F5AF73F-57A0-4C55-9EDC-CC42E299E455}" srcOrd="0" destOrd="0" parTransId="{0DEC8596-F3A0-4869-851F-7DBEA668CA1F}" sibTransId="{FDD6902F-DC99-41D9-A058-7AFA9CF17D2B}"/>
    <dgm:cxn modelId="{490CCF25-E156-4FD8-990E-F467C8F9E24D}" type="presOf" srcId="{7874994D-E305-4C7B-98AB-35C270A7809E}" destId="{9FD6B7CE-1898-4718-A6EA-01BF5342DD32}" srcOrd="0" destOrd="0" presId="urn:microsoft.com/office/officeart/2005/8/layout/cycle5"/>
    <dgm:cxn modelId="{A2D09127-EEED-4384-A6AD-BDCD978BEC65}" srcId="{88E7B402-80F9-4549-ADBB-36C38558AF63}" destId="{5A5E46AA-2E88-4F2E-8EB9-E7AA1C4FD39C}" srcOrd="1" destOrd="0" parTransId="{86B9FC41-8AFC-4617-85B5-FC28E4FB589E}" sibTransId="{20C9050A-6441-48FA-8C71-C433FED7843D}"/>
    <dgm:cxn modelId="{0D38CC34-7BD9-4A9D-A81A-646C572279BE}" type="presOf" srcId="{20C9050A-6441-48FA-8C71-C433FED7843D}" destId="{0F64D183-DB70-40AB-87E8-AD1AFC501457}" srcOrd="0" destOrd="0" presId="urn:microsoft.com/office/officeart/2005/8/layout/cycle5"/>
    <dgm:cxn modelId="{91D27E5C-8745-4311-96FE-8A358380FD77}" type="presOf" srcId="{8F5AF73F-57A0-4C55-9EDC-CC42E299E455}" destId="{BEC2F9C2-70BD-415E-8A56-E7503AB55B13}" srcOrd="0" destOrd="0" presId="urn:microsoft.com/office/officeart/2005/8/layout/cycle5"/>
    <dgm:cxn modelId="{25994748-F77C-403F-8D22-AD91C4A5FF46}" type="presOf" srcId="{88E7B402-80F9-4549-ADBB-36C38558AF63}" destId="{2B7E34C2-EE0C-497E-A887-B9F74F7F6790}" srcOrd="0" destOrd="0" presId="urn:microsoft.com/office/officeart/2005/8/layout/cycle5"/>
    <dgm:cxn modelId="{86A1EC53-8686-409B-9D85-21BC28AA28D3}" type="presOf" srcId="{8DBF1E32-AD1F-40A0-A69D-71FBA7F35B82}" destId="{21EC559E-8836-4A6D-893E-B71432B2B7FB}" srcOrd="0" destOrd="0" presId="urn:microsoft.com/office/officeart/2005/8/layout/cycle5"/>
    <dgm:cxn modelId="{3B961A8B-6EB3-4912-A9AB-2CD2E2D1DC8A}" type="presOf" srcId="{ECDE9E7C-FA0D-40B6-84DA-48658990C269}" destId="{D9A3E253-EA29-41B5-A109-13C406D0648A}" srcOrd="0" destOrd="0" presId="urn:microsoft.com/office/officeart/2005/8/layout/cycle5"/>
    <dgm:cxn modelId="{D367FD95-0696-4A78-A86B-FB39BFB058AC}" srcId="{88E7B402-80F9-4549-ADBB-36C38558AF63}" destId="{7874994D-E305-4C7B-98AB-35C270A7809E}" srcOrd="3" destOrd="0" parTransId="{42CC463B-3E9B-4665-94FC-29BEA29B35F5}" sibTransId="{ECDE9E7C-FA0D-40B6-84DA-48658990C269}"/>
    <dgm:cxn modelId="{88BDACC7-CE16-40BC-A52F-CE01C0A4AF58}" type="presOf" srcId="{562968DA-EEEF-4E73-9380-B7BF4B2B167A}" destId="{FB831430-7FFE-4A22-92DD-0D42536B2E57}" srcOrd="0" destOrd="0" presId="urn:microsoft.com/office/officeart/2005/8/layout/cycle5"/>
    <dgm:cxn modelId="{65EC53F2-AF78-4D33-BD26-5D99D55A4BF8}" type="presOf" srcId="{FDD6902F-DC99-41D9-A058-7AFA9CF17D2B}" destId="{F7D1B68D-FA7F-43E9-8927-870F6CE2CAAE}" srcOrd="0" destOrd="0" presId="urn:microsoft.com/office/officeart/2005/8/layout/cycle5"/>
    <dgm:cxn modelId="{FA6671F3-A24E-454C-9900-27B8BF867E8E}" srcId="{88E7B402-80F9-4549-ADBB-36C38558AF63}" destId="{562968DA-EEEF-4E73-9380-B7BF4B2B167A}" srcOrd="2" destOrd="0" parTransId="{84415F6D-6A50-42E7-A2B2-D119010CD749}" sibTransId="{8DBF1E32-AD1F-40A0-A69D-71FBA7F35B82}"/>
    <dgm:cxn modelId="{C70DFEF8-135E-43E5-B9C1-B421E008C724}" type="presOf" srcId="{5A5E46AA-2E88-4F2E-8EB9-E7AA1C4FD39C}" destId="{A33CE11A-04F5-4310-B1F0-C89C6628E640}" srcOrd="0" destOrd="0" presId="urn:microsoft.com/office/officeart/2005/8/layout/cycle5"/>
    <dgm:cxn modelId="{48214B5F-853D-43AE-897A-CDC6089DBB0F}" type="presParOf" srcId="{2B7E34C2-EE0C-497E-A887-B9F74F7F6790}" destId="{BEC2F9C2-70BD-415E-8A56-E7503AB55B13}" srcOrd="0" destOrd="0" presId="urn:microsoft.com/office/officeart/2005/8/layout/cycle5"/>
    <dgm:cxn modelId="{2959EC8B-B773-4F20-80F1-FB3F4A42A05A}" type="presParOf" srcId="{2B7E34C2-EE0C-497E-A887-B9F74F7F6790}" destId="{FCD40C4D-0D13-4D14-BBC7-27C031E90997}" srcOrd="1" destOrd="0" presId="urn:microsoft.com/office/officeart/2005/8/layout/cycle5"/>
    <dgm:cxn modelId="{98D40294-B684-4479-97C5-3924C607D7E3}" type="presParOf" srcId="{2B7E34C2-EE0C-497E-A887-B9F74F7F6790}" destId="{F7D1B68D-FA7F-43E9-8927-870F6CE2CAAE}" srcOrd="2" destOrd="0" presId="urn:microsoft.com/office/officeart/2005/8/layout/cycle5"/>
    <dgm:cxn modelId="{BC3AA498-D4CC-4FE8-A48D-1A8F4BB067C3}" type="presParOf" srcId="{2B7E34C2-EE0C-497E-A887-B9F74F7F6790}" destId="{A33CE11A-04F5-4310-B1F0-C89C6628E640}" srcOrd="3" destOrd="0" presId="urn:microsoft.com/office/officeart/2005/8/layout/cycle5"/>
    <dgm:cxn modelId="{0A781E1C-17E3-4258-BB70-5D482806D42F}" type="presParOf" srcId="{2B7E34C2-EE0C-497E-A887-B9F74F7F6790}" destId="{D1BCD8D3-4F8C-4AA0-B0DE-44F697D6ADDB}" srcOrd="4" destOrd="0" presId="urn:microsoft.com/office/officeart/2005/8/layout/cycle5"/>
    <dgm:cxn modelId="{5AE81C1B-0E69-4A34-B4F6-D8EA3575EA5D}" type="presParOf" srcId="{2B7E34C2-EE0C-497E-A887-B9F74F7F6790}" destId="{0F64D183-DB70-40AB-87E8-AD1AFC501457}" srcOrd="5" destOrd="0" presId="urn:microsoft.com/office/officeart/2005/8/layout/cycle5"/>
    <dgm:cxn modelId="{0BB70F60-733C-4A8C-A7C6-660599DD84E6}" type="presParOf" srcId="{2B7E34C2-EE0C-497E-A887-B9F74F7F6790}" destId="{FB831430-7FFE-4A22-92DD-0D42536B2E57}" srcOrd="6" destOrd="0" presId="urn:microsoft.com/office/officeart/2005/8/layout/cycle5"/>
    <dgm:cxn modelId="{F53636C8-E8B0-40A5-B72B-58EDF33B5A06}" type="presParOf" srcId="{2B7E34C2-EE0C-497E-A887-B9F74F7F6790}" destId="{E5DAF2B8-B07B-48CA-B2CC-5C142C4C7CF8}" srcOrd="7" destOrd="0" presId="urn:microsoft.com/office/officeart/2005/8/layout/cycle5"/>
    <dgm:cxn modelId="{8C66C674-2CF1-44ED-81EB-0C2761C4A7A2}" type="presParOf" srcId="{2B7E34C2-EE0C-497E-A887-B9F74F7F6790}" destId="{21EC559E-8836-4A6D-893E-B71432B2B7FB}" srcOrd="8" destOrd="0" presId="urn:microsoft.com/office/officeart/2005/8/layout/cycle5"/>
    <dgm:cxn modelId="{32F88E4F-0B49-4330-BF59-75AFE49C4D38}" type="presParOf" srcId="{2B7E34C2-EE0C-497E-A887-B9F74F7F6790}" destId="{9FD6B7CE-1898-4718-A6EA-01BF5342DD32}" srcOrd="9" destOrd="0" presId="urn:microsoft.com/office/officeart/2005/8/layout/cycle5"/>
    <dgm:cxn modelId="{555B2762-B676-4F08-8719-93157A917216}" type="presParOf" srcId="{2B7E34C2-EE0C-497E-A887-B9F74F7F6790}" destId="{E9DDD808-8A8C-4E6B-8998-568E27B54D69}" srcOrd="10" destOrd="0" presId="urn:microsoft.com/office/officeart/2005/8/layout/cycle5"/>
    <dgm:cxn modelId="{8C1C786D-272E-4F0F-A39F-2EB164BB8B21}" type="presParOf" srcId="{2B7E34C2-EE0C-497E-A887-B9F74F7F6790}" destId="{D9A3E253-EA29-41B5-A109-13C406D0648A}" srcOrd="11"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2F9C2-70BD-415E-8A56-E7503AB55B13}">
      <dsp:nvSpPr>
        <dsp:cNvPr id="0" name=""/>
        <dsp:cNvSpPr/>
      </dsp:nvSpPr>
      <dsp:spPr>
        <a:xfrm>
          <a:off x="2398037" y="1217"/>
          <a:ext cx="1369877" cy="8904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it-IT" sz="3300" kern="1200" dirty="0"/>
            <a:t>Plan</a:t>
          </a:r>
        </a:p>
      </dsp:txBody>
      <dsp:txXfrm>
        <a:off x="2441504" y="44684"/>
        <a:ext cx="1282943" cy="803486"/>
      </dsp:txXfrm>
    </dsp:sp>
    <dsp:sp modelId="{F7D1B68D-FA7F-43E9-8927-870F6CE2CAAE}">
      <dsp:nvSpPr>
        <dsp:cNvPr id="0" name=""/>
        <dsp:cNvSpPr/>
      </dsp:nvSpPr>
      <dsp:spPr>
        <a:xfrm>
          <a:off x="1612919" y="446427"/>
          <a:ext cx="2940113" cy="2940113"/>
        </a:xfrm>
        <a:custGeom>
          <a:avLst/>
          <a:gdLst/>
          <a:ahLst/>
          <a:cxnLst/>
          <a:rect l="0" t="0" r="0" b="0"/>
          <a:pathLst>
            <a:path>
              <a:moveTo>
                <a:pt x="2343795" y="287835"/>
              </a:moveTo>
              <a:arcTo wR="1470056" hR="1470056" stAng="18388011" swAng="16324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33CE11A-04F5-4310-B1F0-C89C6628E640}">
      <dsp:nvSpPr>
        <dsp:cNvPr id="0" name=""/>
        <dsp:cNvSpPr/>
      </dsp:nvSpPr>
      <dsp:spPr>
        <a:xfrm>
          <a:off x="3868094" y="1471274"/>
          <a:ext cx="1369877" cy="8904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it-IT" sz="3300" kern="1200" dirty="0"/>
            <a:t>Do</a:t>
          </a:r>
        </a:p>
      </dsp:txBody>
      <dsp:txXfrm>
        <a:off x="3911561" y="1514741"/>
        <a:ext cx="1282943" cy="803486"/>
      </dsp:txXfrm>
    </dsp:sp>
    <dsp:sp modelId="{0F64D183-DB70-40AB-87E8-AD1AFC501457}">
      <dsp:nvSpPr>
        <dsp:cNvPr id="0" name=""/>
        <dsp:cNvSpPr/>
      </dsp:nvSpPr>
      <dsp:spPr>
        <a:xfrm>
          <a:off x="1612919" y="446427"/>
          <a:ext cx="2940113" cy="2940113"/>
        </a:xfrm>
        <a:custGeom>
          <a:avLst/>
          <a:gdLst/>
          <a:ahLst/>
          <a:cxnLst/>
          <a:rect l="0" t="0" r="0" b="0"/>
          <a:pathLst>
            <a:path>
              <a:moveTo>
                <a:pt x="2787650" y="2121986"/>
              </a:moveTo>
              <a:arcTo wR="1470056" hR="1470056" stAng="1579538" swAng="16324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B831430-7FFE-4A22-92DD-0D42536B2E57}">
      <dsp:nvSpPr>
        <dsp:cNvPr id="0" name=""/>
        <dsp:cNvSpPr/>
      </dsp:nvSpPr>
      <dsp:spPr>
        <a:xfrm>
          <a:off x="2398037" y="2941331"/>
          <a:ext cx="1369877" cy="8904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it-IT" sz="3300" kern="1200" dirty="0"/>
            <a:t>Check</a:t>
          </a:r>
        </a:p>
      </dsp:txBody>
      <dsp:txXfrm>
        <a:off x="2441504" y="2984798"/>
        <a:ext cx="1282943" cy="803486"/>
      </dsp:txXfrm>
    </dsp:sp>
    <dsp:sp modelId="{21EC559E-8836-4A6D-893E-B71432B2B7FB}">
      <dsp:nvSpPr>
        <dsp:cNvPr id="0" name=""/>
        <dsp:cNvSpPr/>
      </dsp:nvSpPr>
      <dsp:spPr>
        <a:xfrm>
          <a:off x="1612919" y="446427"/>
          <a:ext cx="2940113" cy="2940113"/>
        </a:xfrm>
        <a:custGeom>
          <a:avLst/>
          <a:gdLst/>
          <a:ahLst/>
          <a:cxnLst/>
          <a:rect l="0" t="0" r="0" b="0"/>
          <a:pathLst>
            <a:path>
              <a:moveTo>
                <a:pt x="596317" y="2652277"/>
              </a:moveTo>
              <a:arcTo wR="1470056" hR="1470056" stAng="7588011" swAng="16324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FD6B7CE-1898-4718-A6EA-01BF5342DD32}">
      <dsp:nvSpPr>
        <dsp:cNvPr id="0" name=""/>
        <dsp:cNvSpPr/>
      </dsp:nvSpPr>
      <dsp:spPr>
        <a:xfrm>
          <a:off x="927980" y="1471274"/>
          <a:ext cx="1369877" cy="89042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it-IT" sz="3300" kern="1200" dirty="0"/>
            <a:t>Act</a:t>
          </a:r>
        </a:p>
      </dsp:txBody>
      <dsp:txXfrm>
        <a:off x="971447" y="1514741"/>
        <a:ext cx="1282943" cy="803486"/>
      </dsp:txXfrm>
    </dsp:sp>
    <dsp:sp modelId="{D9A3E253-EA29-41B5-A109-13C406D0648A}">
      <dsp:nvSpPr>
        <dsp:cNvPr id="0" name=""/>
        <dsp:cNvSpPr/>
      </dsp:nvSpPr>
      <dsp:spPr>
        <a:xfrm>
          <a:off x="1612919" y="446427"/>
          <a:ext cx="2940113" cy="2940113"/>
        </a:xfrm>
        <a:custGeom>
          <a:avLst/>
          <a:gdLst/>
          <a:ahLst/>
          <a:cxnLst/>
          <a:rect l="0" t="0" r="0" b="0"/>
          <a:pathLst>
            <a:path>
              <a:moveTo>
                <a:pt x="152462" y="818127"/>
              </a:moveTo>
              <a:arcTo wR="1470056" hR="1470056" stAng="12379538" swAng="16324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6CC08-61CA-4B47-AB41-4BA8FF614EA0}" type="datetimeFigureOut">
              <a:rPr lang="es-ES" smtClean="0"/>
              <a:t>27/01/2023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85C3C-CA4C-4372-B5BE-2EFB0AC5C75C}" type="slidenum">
              <a:rPr lang="es-ES" smtClean="0"/>
              <a:t>‹Nº›</a:t>
            </a:fld>
            <a:endParaRPr lang="es-ES"/>
          </a:p>
        </p:txBody>
      </p:sp>
    </p:spTree>
    <p:extLst>
      <p:ext uri="{BB962C8B-B14F-4D97-AF65-F5344CB8AC3E}">
        <p14:creationId xmlns:p14="http://schemas.microsoft.com/office/powerpoint/2010/main" val="117972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1"/>
        <p:cNvGrpSpPr/>
        <p:nvPr/>
      </p:nvGrpSpPr>
      <p:grpSpPr>
        <a:xfrm>
          <a:off x="0" y="0"/>
          <a:ext cx="0" cy="0"/>
          <a:chOff x="0" y="0"/>
          <a:chExt cx="0" cy="0"/>
        </a:xfrm>
      </p:grpSpPr>
      <p:sp>
        <p:nvSpPr>
          <p:cNvPr id="162" name="Google Shape;162;p2"/>
          <p:cNvSpPr txBox="1">
            <a:spLocks noGrp="1"/>
          </p:cNvSpPr>
          <p:nvPr>
            <p:ph type="ctrTitle" hasCustomPrompt="1"/>
          </p:nvPr>
        </p:nvSpPr>
        <p:spPr>
          <a:xfrm>
            <a:off x="7396246" y="1624226"/>
            <a:ext cx="4473369" cy="3031244"/>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4800"/>
              <a:buNone/>
              <a:defRPr sz="6400" b="0">
                <a:solidFill>
                  <a:srgbClr val="266C9F"/>
                </a:solidFill>
              </a:defRPr>
            </a:lvl1pPr>
            <a:lvl2pPr lvl="1" algn="r">
              <a:spcBef>
                <a:spcPts val="0"/>
              </a:spcBef>
              <a:spcAft>
                <a:spcPts val="0"/>
              </a:spcAft>
              <a:buClr>
                <a:schemeClr val="dk2"/>
              </a:buClr>
              <a:buSzPts val="4800"/>
              <a:buNone/>
              <a:defRPr sz="6400" b="0">
                <a:solidFill>
                  <a:schemeClr val="dk2"/>
                </a:solidFill>
              </a:defRPr>
            </a:lvl2pPr>
            <a:lvl3pPr lvl="2" algn="r">
              <a:spcBef>
                <a:spcPts val="0"/>
              </a:spcBef>
              <a:spcAft>
                <a:spcPts val="0"/>
              </a:spcAft>
              <a:buClr>
                <a:schemeClr val="dk2"/>
              </a:buClr>
              <a:buSzPts val="4800"/>
              <a:buNone/>
              <a:defRPr sz="6400" b="0">
                <a:solidFill>
                  <a:schemeClr val="dk2"/>
                </a:solidFill>
              </a:defRPr>
            </a:lvl3pPr>
            <a:lvl4pPr lvl="3" algn="r">
              <a:spcBef>
                <a:spcPts val="0"/>
              </a:spcBef>
              <a:spcAft>
                <a:spcPts val="0"/>
              </a:spcAft>
              <a:buClr>
                <a:schemeClr val="dk2"/>
              </a:buClr>
              <a:buSzPts val="4800"/>
              <a:buNone/>
              <a:defRPr sz="6400" b="0">
                <a:solidFill>
                  <a:schemeClr val="dk2"/>
                </a:solidFill>
              </a:defRPr>
            </a:lvl4pPr>
            <a:lvl5pPr lvl="4" algn="r">
              <a:spcBef>
                <a:spcPts val="0"/>
              </a:spcBef>
              <a:spcAft>
                <a:spcPts val="0"/>
              </a:spcAft>
              <a:buClr>
                <a:schemeClr val="dk2"/>
              </a:buClr>
              <a:buSzPts val="4800"/>
              <a:buNone/>
              <a:defRPr sz="6400" b="0">
                <a:solidFill>
                  <a:schemeClr val="dk2"/>
                </a:solidFill>
              </a:defRPr>
            </a:lvl5pPr>
            <a:lvl6pPr lvl="5" algn="r">
              <a:spcBef>
                <a:spcPts val="0"/>
              </a:spcBef>
              <a:spcAft>
                <a:spcPts val="0"/>
              </a:spcAft>
              <a:buClr>
                <a:schemeClr val="dk2"/>
              </a:buClr>
              <a:buSzPts val="4800"/>
              <a:buNone/>
              <a:defRPr sz="6400" b="0">
                <a:solidFill>
                  <a:schemeClr val="dk2"/>
                </a:solidFill>
              </a:defRPr>
            </a:lvl6pPr>
            <a:lvl7pPr lvl="6" algn="r">
              <a:spcBef>
                <a:spcPts val="0"/>
              </a:spcBef>
              <a:spcAft>
                <a:spcPts val="0"/>
              </a:spcAft>
              <a:buClr>
                <a:schemeClr val="dk2"/>
              </a:buClr>
              <a:buSzPts val="4800"/>
              <a:buNone/>
              <a:defRPr sz="6400" b="0">
                <a:solidFill>
                  <a:schemeClr val="dk2"/>
                </a:solidFill>
              </a:defRPr>
            </a:lvl7pPr>
            <a:lvl8pPr lvl="7" algn="r">
              <a:spcBef>
                <a:spcPts val="0"/>
              </a:spcBef>
              <a:spcAft>
                <a:spcPts val="0"/>
              </a:spcAft>
              <a:buClr>
                <a:schemeClr val="dk2"/>
              </a:buClr>
              <a:buSzPts val="4800"/>
              <a:buNone/>
              <a:defRPr sz="6400" b="0">
                <a:solidFill>
                  <a:schemeClr val="dk2"/>
                </a:solidFill>
              </a:defRPr>
            </a:lvl8pPr>
            <a:lvl9pPr lvl="8" algn="r">
              <a:spcBef>
                <a:spcPts val="0"/>
              </a:spcBef>
              <a:spcAft>
                <a:spcPts val="0"/>
              </a:spcAft>
              <a:buClr>
                <a:schemeClr val="dk2"/>
              </a:buClr>
              <a:buSzPts val="4800"/>
              <a:buNone/>
              <a:defRPr sz="6400" b="0">
                <a:solidFill>
                  <a:schemeClr val="dk2"/>
                </a:solidFill>
              </a:defRPr>
            </a:lvl9pPr>
          </a:lstStyle>
          <a:p>
            <a:r>
              <a:rPr lang="es-ES" dirty="0"/>
              <a:t>TITLE HERE</a:t>
            </a:r>
            <a:endParaRPr dirty="0"/>
          </a:p>
        </p:txBody>
      </p:sp>
      <p:pic>
        <p:nvPicPr>
          <p:cNvPr id="83" name="Imagen 82">
            <a:extLst>
              <a:ext uri="{FF2B5EF4-FFF2-40B4-BE49-F238E27FC236}">
                <a16:creationId xmlns:a16="http://schemas.microsoft.com/office/drawing/2014/main" id="{128188D1-22CB-4773-8599-0FBA600DCB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278062" y="81119"/>
            <a:ext cx="2913937" cy="1160584"/>
          </a:xfrm>
          <a:prstGeom prst="rect">
            <a:avLst/>
          </a:prstGeom>
        </p:spPr>
      </p:pic>
      <p:pic>
        <p:nvPicPr>
          <p:cNvPr id="92" name="Imagen 91">
            <a:extLst>
              <a:ext uri="{FF2B5EF4-FFF2-40B4-BE49-F238E27FC236}">
                <a16:creationId xmlns:a16="http://schemas.microsoft.com/office/drawing/2014/main" id="{80EA1C0B-488A-4296-9DD3-A0DEECB3490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92545" y="6198577"/>
            <a:ext cx="2999455" cy="659423"/>
          </a:xfrm>
          <a:prstGeom prst="rect">
            <a:avLst/>
          </a:prstGeom>
        </p:spPr>
      </p:pic>
      <p:pic>
        <p:nvPicPr>
          <p:cNvPr id="11" name="Imagen 10">
            <a:extLst>
              <a:ext uri="{FF2B5EF4-FFF2-40B4-BE49-F238E27FC236}">
                <a16:creationId xmlns:a16="http://schemas.microsoft.com/office/drawing/2014/main" id="{AFAB454A-D7F0-43BF-906C-0ACDFCA79D5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 y="1"/>
            <a:ext cx="7167646" cy="6919546"/>
          </a:xfrm>
          <a:prstGeom prst="rect">
            <a:avLst/>
          </a:prstGeom>
        </p:spPr>
      </p:pic>
    </p:spTree>
    <p:extLst>
      <p:ext uri="{BB962C8B-B14F-4D97-AF65-F5344CB8AC3E}">
        <p14:creationId xmlns:p14="http://schemas.microsoft.com/office/powerpoint/2010/main" val="83491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B7B6153-2E12-4E46-A233-19B56C84F596}"/>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3" name="Marcador de pie de página 2">
            <a:extLst>
              <a:ext uri="{FF2B5EF4-FFF2-40B4-BE49-F238E27FC236}">
                <a16:creationId xmlns:a16="http://schemas.microsoft.com/office/drawing/2014/main" id="{75B825AD-FEEB-41F6-BD5C-4A1BF70B0B8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0654FA7-2A6C-4248-8188-C872333D03B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69482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D3E3A-547F-43A1-8D0E-68E3805F36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42D619D-6182-4A79-965A-8675F96E9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E4A5D69-F808-4283-BB8E-C95DC9A34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5F86619-9EC4-47B1-BC4C-89F08CAA3B12}"/>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6" name="Marcador de pie de página 5">
            <a:extLst>
              <a:ext uri="{FF2B5EF4-FFF2-40B4-BE49-F238E27FC236}">
                <a16:creationId xmlns:a16="http://schemas.microsoft.com/office/drawing/2014/main" id="{1A5209B5-DE90-4263-8258-D65918BF2D4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E5D6827-DE9F-47AF-9111-89316B1B9A95}"/>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200870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671EC-CFA1-406F-8407-527D8AE882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38992F8-17D9-4586-AEA8-1F14B06178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B7B5D515-4BCE-4947-9F45-44E0AA29F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291A5F-80F3-4212-A911-CB1B4A6FB1D8}"/>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6" name="Marcador de pie de página 5">
            <a:extLst>
              <a:ext uri="{FF2B5EF4-FFF2-40B4-BE49-F238E27FC236}">
                <a16:creationId xmlns:a16="http://schemas.microsoft.com/office/drawing/2014/main" id="{B14A9904-525F-4A95-8FDB-18FE09A00C5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9627EEF-7557-40C0-9970-26C07105C4C3}"/>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85485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F8B5D-8362-4868-9611-9EF055A3F10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16B83B6-6386-475B-8DD6-C3C8817F976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08E6651-85A5-4C05-8E2E-B6D39231F6D1}"/>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5" name="Marcador de pie de página 4">
            <a:extLst>
              <a:ext uri="{FF2B5EF4-FFF2-40B4-BE49-F238E27FC236}">
                <a16:creationId xmlns:a16="http://schemas.microsoft.com/office/drawing/2014/main" id="{F2D437B3-8AEF-42C6-AB01-BDAD22A41EC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349CEF6-F419-4080-9CB8-169BFFE7FF95}"/>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87467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7FB05EA-2656-4733-947E-10A1AC6883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7CCA26A-F8E0-4A5A-A6EB-12EB3035058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30CF139-B6B6-474F-A2D7-F2B339195589}"/>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5" name="Marcador de pie de página 4">
            <a:extLst>
              <a:ext uri="{FF2B5EF4-FFF2-40B4-BE49-F238E27FC236}">
                <a16:creationId xmlns:a16="http://schemas.microsoft.com/office/drawing/2014/main" id="{B368BE7E-82FD-4E2F-8149-14DA0669CE1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B8032C8-6EA3-4BFD-9340-043C41457858}"/>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075505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9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629548E-EB30-4A76-A7B3-AF7C6D31E44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
        <p:nvSpPr>
          <p:cNvPr id="7" name="CuadroTexto 6">
            <a:extLst>
              <a:ext uri="{FF2B5EF4-FFF2-40B4-BE49-F238E27FC236}">
                <a16:creationId xmlns:a16="http://schemas.microsoft.com/office/drawing/2014/main" id="{10118C53-CA60-4C5B-A656-A07869EC39E3}"/>
              </a:ext>
            </a:extLst>
          </p:cNvPr>
          <p:cNvSpPr txBox="1"/>
          <p:nvPr userDrawn="1"/>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8" name="Imagen 7">
            <a:extLst>
              <a:ext uri="{FF2B5EF4-FFF2-40B4-BE49-F238E27FC236}">
                <a16:creationId xmlns:a16="http://schemas.microsoft.com/office/drawing/2014/main" id="{0A70986F-6928-4260-9EE5-C8AE4D14C04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pic>
        <p:nvPicPr>
          <p:cNvPr id="5" name="Imagen 4">
            <a:extLst>
              <a:ext uri="{FF2B5EF4-FFF2-40B4-BE49-F238E27FC236}">
                <a16:creationId xmlns:a16="http://schemas.microsoft.com/office/drawing/2014/main" id="{A7D8C269-BF00-4D78-9DBB-4BF62180F736}"/>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l="-932" t="-886" b="-20"/>
          <a:stretch/>
        </p:blipFill>
        <p:spPr>
          <a:xfrm>
            <a:off x="10515599" y="-240631"/>
            <a:ext cx="1896879" cy="6711005"/>
          </a:xfrm>
          <a:prstGeom prst="rect">
            <a:avLst/>
          </a:prstGeom>
          <a:effectLst>
            <a:glow>
              <a:schemeClr val="accent1">
                <a:alpha val="32000"/>
              </a:schemeClr>
            </a:glow>
            <a:softEdge rad="876300"/>
          </a:effectLst>
        </p:spPr>
      </p:pic>
    </p:spTree>
    <p:extLst>
      <p:ext uri="{BB962C8B-B14F-4D97-AF65-F5344CB8AC3E}">
        <p14:creationId xmlns:p14="http://schemas.microsoft.com/office/powerpoint/2010/main" val="310044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6" name="Freeform 53">
            <a:extLst>
              <a:ext uri="{FF2B5EF4-FFF2-40B4-BE49-F238E27FC236}">
                <a16:creationId xmlns:a16="http://schemas.microsoft.com/office/drawing/2014/main" id="{338C9556-4B19-40A6-902C-4E88BD1C9B60}"/>
              </a:ext>
            </a:extLst>
          </p:cNvPr>
          <p:cNvSpPr/>
          <p:nvPr userDrawn="1"/>
        </p:nvSpPr>
        <p:spPr>
          <a:xfrm rot="10800000">
            <a:off x="4606" y="-4432"/>
            <a:ext cx="4988375" cy="6679552"/>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adroTexto 7">
            <a:extLst>
              <a:ext uri="{FF2B5EF4-FFF2-40B4-BE49-F238E27FC236}">
                <a16:creationId xmlns:a16="http://schemas.microsoft.com/office/drawing/2014/main" id="{E7DBBB50-51C3-49F2-81F2-6C2CE3E9CFF2}"/>
              </a:ext>
            </a:extLst>
          </p:cNvPr>
          <p:cNvSpPr txBox="1"/>
          <p:nvPr userDrawn="1"/>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9" name="Imagen 8">
            <a:extLst>
              <a:ext uri="{FF2B5EF4-FFF2-40B4-BE49-F238E27FC236}">
                <a16:creationId xmlns:a16="http://schemas.microsoft.com/office/drawing/2014/main" id="{4ED2587E-1F79-4193-95F9-8856140FB74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57816" y="23000"/>
            <a:ext cx="2219417" cy="860965"/>
          </a:xfrm>
          <a:prstGeom prst="rect">
            <a:avLst/>
          </a:prstGeom>
        </p:spPr>
      </p:pic>
      <p:pic>
        <p:nvPicPr>
          <p:cNvPr id="10" name="Imagen 9">
            <a:extLst>
              <a:ext uri="{FF2B5EF4-FFF2-40B4-BE49-F238E27FC236}">
                <a16:creationId xmlns:a16="http://schemas.microsoft.com/office/drawing/2014/main" id="{0F7BCD34-0AC4-4AC3-B239-3C2F49D0D7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Tree>
    <p:extLst>
      <p:ext uri="{BB962C8B-B14F-4D97-AF65-F5344CB8AC3E}">
        <p14:creationId xmlns:p14="http://schemas.microsoft.com/office/powerpoint/2010/main" val="135646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81AF7E-0D7A-4F9B-8B93-E73FB912E50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790A8EC-8844-4E38-87D7-C82F0B8E5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62BD270-FDD9-4D06-8687-0B34B1097DDE}"/>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5" name="Marcador de pie de página 4">
            <a:extLst>
              <a:ext uri="{FF2B5EF4-FFF2-40B4-BE49-F238E27FC236}">
                <a16:creationId xmlns:a16="http://schemas.microsoft.com/office/drawing/2014/main" id="{9B0432FF-E56C-4703-AEB4-85BFBACAA2F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1D54542-A5F2-4EB6-8952-AD83870B05F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30995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19D37-F911-40C0-A4FF-280624BA5FF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6E760AF-B140-4486-956F-95435CF0B7B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11BC7A-6451-44D3-A6D0-8374FADFA4FC}"/>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5" name="Marcador de pie de página 4">
            <a:extLst>
              <a:ext uri="{FF2B5EF4-FFF2-40B4-BE49-F238E27FC236}">
                <a16:creationId xmlns:a16="http://schemas.microsoft.com/office/drawing/2014/main" id="{8F03B696-8759-4356-AB8D-1E27336113F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E855BA8-ABE0-49E0-87D5-DB26C992E8A7}"/>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39876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35CDE-77D1-4718-B500-038A9CF3953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3FAEAD8-E497-4085-85AD-F9F76F0230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482818A-2411-4D1E-A679-3ADBDE6E8438}"/>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5" name="Marcador de pie de página 4">
            <a:extLst>
              <a:ext uri="{FF2B5EF4-FFF2-40B4-BE49-F238E27FC236}">
                <a16:creationId xmlns:a16="http://schemas.microsoft.com/office/drawing/2014/main" id="{D20206A8-3175-4275-895B-59BF32EA74C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E2B84E9-6D59-487D-A869-286F67E832DD}"/>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22558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E38A4-37CF-4AC8-B795-35762D0FC39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A95081D-53F1-4B76-8AAE-4DCF28C90DC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8353D4D-1AA7-4B8B-AE24-18A1BC9A67B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6601587-5821-4219-AA0E-D52D390EC66A}"/>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6" name="Marcador de pie de página 5">
            <a:extLst>
              <a:ext uri="{FF2B5EF4-FFF2-40B4-BE49-F238E27FC236}">
                <a16:creationId xmlns:a16="http://schemas.microsoft.com/office/drawing/2014/main" id="{AFD705E6-49AE-490A-95BB-86A2B3D5AF4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A6DB43A-725F-460A-BEF2-1F4763E09A2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59171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4E1F35-F584-40D1-938E-DFD7FA2D1FE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0FC87A7-0F3B-4544-BAA1-64EAF1E7BE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B9CC3EB-601D-4416-A85A-CE355963D06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60D18D0-C254-4635-9E6B-0EE17DBC1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F08FCEF-D167-490A-A288-A43598692B5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E41645A-B3F9-460D-8B3A-24E50B855BA9}"/>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8" name="Marcador de pie de página 7">
            <a:extLst>
              <a:ext uri="{FF2B5EF4-FFF2-40B4-BE49-F238E27FC236}">
                <a16:creationId xmlns:a16="http://schemas.microsoft.com/office/drawing/2014/main" id="{B0EA05CB-8FE4-4431-B06A-52606D28381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25F9B3F-12A8-46E2-9EAB-95D32871AA0E}"/>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61958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8DD32-502E-4DEA-9796-0F7DE4A719E8}"/>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10E88F1-D180-4685-96B8-559A3C854C29}"/>
              </a:ext>
            </a:extLst>
          </p:cNvPr>
          <p:cNvSpPr>
            <a:spLocks noGrp="1"/>
          </p:cNvSpPr>
          <p:nvPr>
            <p:ph type="dt" sz="half" idx="10"/>
          </p:nvPr>
        </p:nvSpPr>
        <p:spPr/>
        <p:txBody>
          <a:bodyPr/>
          <a:lstStyle/>
          <a:p>
            <a:fld id="{C29185FC-92B0-4804-82F4-206CA8FD2E6C}" type="datetimeFigureOut">
              <a:rPr lang="es-ES" smtClean="0"/>
              <a:t>27/01/2023</a:t>
            </a:fld>
            <a:endParaRPr lang="es-ES"/>
          </a:p>
        </p:txBody>
      </p:sp>
      <p:sp>
        <p:nvSpPr>
          <p:cNvPr id="4" name="Marcador de pie de página 3">
            <a:extLst>
              <a:ext uri="{FF2B5EF4-FFF2-40B4-BE49-F238E27FC236}">
                <a16:creationId xmlns:a16="http://schemas.microsoft.com/office/drawing/2014/main" id="{7179106E-4F7B-45BA-8905-BC93A04E1B3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AB7626E-1BA4-45C6-B10C-314B1A32A789}"/>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49288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195E75F-2047-470B-B4CA-CE575F255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FE18BB7-5E95-45E7-A24D-938E2B074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7F4B27C-3CA6-4869-9D81-6310AC06C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185FC-92B0-4804-82F4-206CA8FD2E6C}" type="datetimeFigureOut">
              <a:rPr lang="es-ES" smtClean="0"/>
              <a:t>27/01/2023</a:t>
            </a:fld>
            <a:endParaRPr lang="es-ES"/>
          </a:p>
        </p:txBody>
      </p:sp>
      <p:sp>
        <p:nvSpPr>
          <p:cNvPr id="5" name="Marcador de pie de página 4">
            <a:extLst>
              <a:ext uri="{FF2B5EF4-FFF2-40B4-BE49-F238E27FC236}">
                <a16:creationId xmlns:a16="http://schemas.microsoft.com/office/drawing/2014/main" id="{7BC93D5E-9CA5-4B1E-BD1F-B2DC8DFF6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7BC6B62-2D3F-4AF6-82B0-D0D311751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9253C-F679-47AB-B6F2-B6013D46898C}" type="slidenum">
              <a:rPr lang="es-ES" smtClean="0"/>
              <a:t>‹Nº›</a:t>
            </a:fld>
            <a:endParaRPr lang="es-ES"/>
          </a:p>
        </p:txBody>
      </p:sp>
    </p:spTree>
    <p:extLst>
      <p:ext uri="{BB962C8B-B14F-4D97-AF65-F5344CB8AC3E}">
        <p14:creationId xmlns:p14="http://schemas.microsoft.com/office/powerpoint/2010/main" val="310813530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hyperlink" Target="https://hbr.org/1979/03/how-competitive-forces-shape-strategy"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image" Target="../media/image11.jpeg"/><Relationship Id="rId1" Type="http://schemas.openxmlformats.org/officeDocument/2006/relationships/slideLayout" Target="../slideLayouts/slideLayout10.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 Id="rId4" Type="http://schemas.openxmlformats.org/officeDocument/2006/relationships/hyperlink" Target="https://www.oecd.org/financial/education/launch-eu-financial-competence-framework.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12"/>
          <p:cNvSpPr txBox="1">
            <a:spLocks noGrp="1"/>
          </p:cNvSpPr>
          <p:nvPr>
            <p:ph type="ctrTitle"/>
          </p:nvPr>
        </p:nvSpPr>
        <p:spPr>
          <a:xfrm>
            <a:off x="7452394" y="2057362"/>
            <a:ext cx="4473369" cy="3031244"/>
          </a:xfrm>
          <a:prstGeom prst="rect">
            <a:avLst/>
          </a:prstGeom>
        </p:spPr>
        <p:txBody>
          <a:bodyPr spcFirstLastPara="1" vert="horz" wrap="square" lIns="121900" tIns="121900" rIns="121900" bIns="121900" rtlCol="0" anchor="ctr" anchorCtr="0">
            <a:noAutofit/>
          </a:bodyPr>
          <a:lstStyle/>
          <a:p>
            <a:r>
              <a:rPr lang="en-GB" altLang="es-ES" sz="3800" b="1" dirty="0">
                <a:cs typeface="Arial" pitchFamily="34" charset="0"/>
              </a:rPr>
              <a:t>Financial Education and Management Literacy for ICH operators</a:t>
            </a:r>
            <a:br>
              <a:rPr lang="en-US" altLang="es-ES" sz="5400" dirty="0">
                <a:cs typeface="Arial" pitchFamily="34" charset="0"/>
              </a:rPr>
            </a:br>
            <a:br>
              <a:rPr lang="en-US" altLang="es-ES" sz="5400" dirty="0">
                <a:cs typeface="Arial" pitchFamily="34" charset="0"/>
              </a:rPr>
            </a:br>
            <a:r>
              <a:rPr lang="en-US" altLang="es-ES" sz="3200" b="1" dirty="0">
                <a:cs typeface="Arial" pitchFamily="34" charset="0"/>
              </a:rPr>
              <a:t>IDP European Consultants</a:t>
            </a:r>
            <a:endParaRPr sz="3200" b="1" dirty="0">
              <a:solidFill>
                <a:srgbClr val="266C9F"/>
              </a:solidFill>
            </a:endParaRPr>
          </a:p>
        </p:txBody>
      </p:sp>
      <p:pic>
        <p:nvPicPr>
          <p:cNvPr id="5" name="Imagen 4">
            <a:extLst>
              <a:ext uri="{FF2B5EF4-FFF2-40B4-BE49-F238E27FC236}">
                <a16:creationId xmlns:a16="http://schemas.microsoft.com/office/drawing/2014/main" id="{989DC220-22F3-47AA-86A0-8C3115A6E9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96195" y="6221364"/>
            <a:ext cx="2895805" cy="6366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278094"/>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4 – Financial and Economic Literacy: </a:t>
            </a:r>
            <a:r>
              <a:rPr lang="en-GB" altLang="es-ES" sz="2000" b="1" i="1" dirty="0">
                <a:solidFill>
                  <a:schemeClr val="accent1">
                    <a:lumMod val="75000"/>
                  </a:schemeClr>
                </a:solidFill>
                <a:latin typeface="Calibri" panose="020F0502020204030204" pitchFamily="34" charset="0"/>
                <a:cs typeface="Calibri" panose="020F0502020204030204" pitchFamily="34" charset="0"/>
              </a:rPr>
              <a:t>Understanding economic and financial concepts</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This competence is really about familiarising with common terminology used in business and management: </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KPI</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Break even point</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Supply, demand and market price</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Stock VS bonds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Price elasticity of demand </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Economies of scale</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Economies of learning</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Strategic Business Unit</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Diversification strategy</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Value chain</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Etc.</a:t>
            </a:r>
          </a:p>
          <a:p>
            <a:pPr algn="just">
              <a:defRPr/>
            </a:pPr>
            <a:endParaRPr lang="en-GB"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798803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095"/>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4 – Financial and Economic Literacy: </a:t>
            </a:r>
            <a:r>
              <a:rPr lang="en-GB" altLang="es-ES" sz="2000" b="1" i="1" dirty="0">
                <a:solidFill>
                  <a:schemeClr val="accent1">
                    <a:lumMod val="75000"/>
                  </a:schemeClr>
                </a:solidFill>
                <a:latin typeface="Calibri" panose="020F0502020204030204" pitchFamily="34" charset="0"/>
                <a:cs typeface="Calibri" panose="020F0502020204030204" pitchFamily="34" charset="0"/>
              </a:rPr>
              <a:t>Budget</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Budgeting is about being able to forecast cash flow needs per each cost category. </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Each function requires a certain amount of economic resources to perform their given tasks: the final budget assigned to each function/process/team (depending on the label of the cost category) will result from reliable and robust estimations based, for instance, on benchmark with historical data. </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Skilful budgeting comes with experience: as activates move on throughout time, entrepreneurs gather a critical mass of references and experience that will help them in better orienting their future budget-related decisions.</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There are several methodologies that can be applied for budget planning and forecasting, we will go through them in the second unit of this module. </a:t>
            </a:r>
          </a:p>
          <a:p>
            <a:pPr algn="just">
              <a:defRPr/>
            </a:pPr>
            <a:endParaRPr lang="en-GB"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9347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416594"/>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4 – Financial and Economic Literacy: </a:t>
            </a:r>
            <a:r>
              <a:rPr lang="en-GB" altLang="es-ES" sz="2000" b="1" i="1" dirty="0">
                <a:solidFill>
                  <a:schemeClr val="accent1">
                    <a:lumMod val="75000"/>
                  </a:schemeClr>
                </a:solidFill>
                <a:latin typeface="Calibri" panose="020F0502020204030204" pitchFamily="34" charset="0"/>
                <a:cs typeface="Calibri" panose="020F0502020204030204" pitchFamily="34" charset="0"/>
              </a:rPr>
              <a:t>Find funding</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…in other words, finding people willing to invest in the organisation/business idea in exchange for an interest rate. </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The “traditional” funding source is represented by the banking system. However, nowadays there is a very large cohort of stakeholders from both the public and private sector that can be of interest for this specific tasks: </a:t>
            </a:r>
          </a:p>
          <a:p>
            <a:pPr algn="just">
              <a:defRPr/>
            </a:pP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Super angels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Angels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Venture Capitalists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Crowdfunding</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EU funding opportunities</a:t>
            </a:r>
          </a:p>
          <a:p>
            <a:pPr marL="285750" indent="-285750" algn="just">
              <a:buFont typeface="Courier New" panose="02070309020205020404" pitchFamily="49" charset="0"/>
              <a:buChar char="o"/>
              <a:defRPr/>
            </a:pPr>
            <a:r>
              <a:rPr lang="en-GB" sz="1500" dirty="0">
                <a:latin typeface="Calibri" panose="020F0502020204030204" pitchFamily="34" charset="0"/>
                <a:cs typeface="Calibri" panose="020F0502020204030204" pitchFamily="34" charset="0"/>
              </a:rPr>
              <a:t>Structural funds</a:t>
            </a:r>
          </a:p>
          <a:p>
            <a:pPr marL="285750" indent="-285750" algn="just">
              <a:buFont typeface="Courier New" panose="02070309020205020404" pitchFamily="49" charset="0"/>
              <a:buChar char="o"/>
              <a:defRPr/>
            </a:pPr>
            <a:r>
              <a:rPr lang="en-GB" sz="1500" dirty="0">
                <a:latin typeface="Calibri" panose="020F0502020204030204" pitchFamily="34" charset="0"/>
                <a:cs typeface="Calibri" panose="020F0502020204030204" pitchFamily="34" charset="0"/>
              </a:rPr>
              <a:t>EU programmes</a:t>
            </a:r>
          </a:p>
          <a:p>
            <a:pPr algn="just">
              <a:defRPr/>
            </a:pPr>
            <a:endParaRPr lang="en-GB" sz="1500"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For further details please refer to Unit 2.</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437107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954107"/>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4 – Financial and Economic Literacy: </a:t>
            </a:r>
            <a:r>
              <a:rPr lang="en-GB" altLang="es-ES" sz="2000" b="1" i="1" dirty="0">
                <a:solidFill>
                  <a:schemeClr val="accent1">
                    <a:lumMod val="75000"/>
                  </a:schemeClr>
                </a:solidFill>
                <a:latin typeface="Calibri" panose="020F0502020204030204" pitchFamily="34" charset="0"/>
                <a:cs typeface="Calibri" panose="020F0502020204030204" pitchFamily="34" charset="0"/>
              </a:rPr>
              <a:t>Understand taxation</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As per </a:t>
            </a:r>
            <a:r>
              <a:rPr lang="en-GB" dirty="0" err="1">
                <a:latin typeface="Calibri" panose="020F0502020204030204" pitchFamily="34" charset="0"/>
                <a:cs typeface="Calibri" panose="020F0502020204030204" pitchFamily="34" charset="0"/>
              </a:rPr>
              <a:t>EntreComp</a:t>
            </a:r>
            <a:r>
              <a:rPr lang="en-GB" dirty="0">
                <a:latin typeface="Calibri" panose="020F0502020204030204" pitchFamily="34" charset="0"/>
                <a:cs typeface="Calibri" panose="020F0502020204030204" pitchFamily="34" charset="0"/>
              </a:rPr>
              <a:t> framework, understanding taxation is about: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aphicFrame>
        <p:nvGraphicFramePr>
          <p:cNvPr id="11" name="Tabella 5">
            <a:extLst>
              <a:ext uri="{FF2B5EF4-FFF2-40B4-BE49-F238E27FC236}">
                <a16:creationId xmlns:a16="http://schemas.microsoft.com/office/drawing/2014/main" id="{74CD8566-42EF-4B48-B7E4-89DFB4E96E2E}"/>
              </a:ext>
            </a:extLst>
          </p:cNvPr>
          <p:cNvGraphicFramePr>
            <a:graphicFrameLocks noGrp="1"/>
          </p:cNvGraphicFramePr>
          <p:nvPr>
            <p:extLst>
              <p:ext uri="{D42A27DB-BD31-4B8C-83A1-F6EECF244321}">
                <p14:modId xmlns:p14="http://schemas.microsoft.com/office/powerpoint/2010/main" val="999212270"/>
              </p:ext>
            </p:extLst>
          </p:nvPr>
        </p:nvGraphicFramePr>
        <p:xfrm>
          <a:off x="506051" y="2641804"/>
          <a:ext cx="11213544" cy="3399862"/>
        </p:xfrm>
        <a:graphic>
          <a:graphicData uri="http://schemas.openxmlformats.org/drawingml/2006/table">
            <a:tbl>
              <a:tblPr firstRow="1" bandRow="1">
                <a:tableStyleId>{5C22544A-7EE6-4342-B048-85BDC9FD1C3A}</a:tableStyleId>
              </a:tblPr>
              <a:tblGrid>
                <a:gridCol w="1401693">
                  <a:extLst>
                    <a:ext uri="{9D8B030D-6E8A-4147-A177-3AD203B41FA5}">
                      <a16:colId xmlns:a16="http://schemas.microsoft.com/office/drawing/2014/main" val="414805210"/>
                    </a:ext>
                  </a:extLst>
                </a:gridCol>
                <a:gridCol w="1401693">
                  <a:extLst>
                    <a:ext uri="{9D8B030D-6E8A-4147-A177-3AD203B41FA5}">
                      <a16:colId xmlns:a16="http://schemas.microsoft.com/office/drawing/2014/main" val="2583722988"/>
                    </a:ext>
                  </a:extLst>
                </a:gridCol>
                <a:gridCol w="1401693">
                  <a:extLst>
                    <a:ext uri="{9D8B030D-6E8A-4147-A177-3AD203B41FA5}">
                      <a16:colId xmlns:a16="http://schemas.microsoft.com/office/drawing/2014/main" val="3442029451"/>
                    </a:ext>
                  </a:extLst>
                </a:gridCol>
                <a:gridCol w="1401693">
                  <a:extLst>
                    <a:ext uri="{9D8B030D-6E8A-4147-A177-3AD203B41FA5}">
                      <a16:colId xmlns:a16="http://schemas.microsoft.com/office/drawing/2014/main" val="3599296151"/>
                    </a:ext>
                  </a:extLst>
                </a:gridCol>
                <a:gridCol w="1401693">
                  <a:extLst>
                    <a:ext uri="{9D8B030D-6E8A-4147-A177-3AD203B41FA5}">
                      <a16:colId xmlns:a16="http://schemas.microsoft.com/office/drawing/2014/main" val="3549105305"/>
                    </a:ext>
                  </a:extLst>
                </a:gridCol>
                <a:gridCol w="1401693">
                  <a:extLst>
                    <a:ext uri="{9D8B030D-6E8A-4147-A177-3AD203B41FA5}">
                      <a16:colId xmlns:a16="http://schemas.microsoft.com/office/drawing/2014/main" val="2973949631"/>
                    </a:ext>
                  </a:extLst>
                </a:gridCol>
                <a:gridCol w="1401693">
                  <a:extLst>
                    <a:ext uri="{9D8B030D-6E8A-4147-A177-3AD203B41FA5}">
                      <a16:colId xmlns:a16="http://schemas.microsoft.com/office/drawing/2014/main" val="1436346978"/>
                    </a:ext>
                  </a:extLst>
                </a:gridCol>
                <a:gridCol w="1401693">
                  <a:extLst>
                    <a:ext uri="{9D8B030D-6E8A-4147-A177-3AD203B41FA5}">
                      <a16:colId xmlns:a16="http://schemas.microsoft.com/office/drawing/2014/main" val="1937824920"/>
                    </a:ext>
                  </a:extLst>
                </a:gridCol>
              </a:tblGrid>
              <a:tr h="185893">
                <a:tc gridSpan="2">
                  <a:txBody>
                    <a:bodyPr/>
                    <a:lstStyle/>
                    <a:p>
                      <a:pPr algn="ctr"/>
                      <a:r>
                        <a:rPr lang="en-US" sz="1500" i="1" dirty="0">
                          <a:solidFill>
                            <a:schemeClr val="tx1"/>
                          </a:solidFill>
                        </a:rPr>
                        <a:t>Foundation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en-US" sz="1500" i="1" dirty="0">
                          <a:solidFill>
                            <a:schemeClr val="tx1"/>
                          </a:solidFill>
                        </a:rPr>
                        <a:t>Intermediate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en-US" sz="1500" i="1" dirty="0">
                          <a:solidFill>
                            <a:schemeClr val="tx1"/>
                          </a:solidFill>
                        </a:rPr>
                        <a:t>Advanced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en-US" sz="1500" i="1" dirty="0">
                          <a:solidFill>
                            <a:schemeClr val="tx1"/>
                          </a:solidFill>
                        </a:rPr>
                        <a:t>Expert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573470390"/>
                  </a:ext>
                </a:extLst>
              </a:tr>
              <a:tr h="245182">
                <a:tc gridSpan="2">
                  <a:txBody>
                    <a:bodyPr/>
                    <a:lstStyle/>
                    <a:p>
                      <a:pPr algn="ctr"/>
                      <a:r>
                        <a:rPr lang="en-GB" sz="1000" b="1" dirty="0"/>
                        <a:t>Relying on support from others</a:t>
                      </a:r>
                      <a:endParaRPr 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en-GB" sz="1000" b="1" dirty="0"/>
                        <a:t>Building independence</a:t>
                      </a:r>
                      <a:endParaRPr 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en-GB" sz="1000" b="1" dirty="0"/>
                        <a:t>Taking responsibility</a:t>
                      </a:r>
                      <a:endParaRPr 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en-GB" sz="1000" b="1" dirty="0"/>
                        <a:t>Driving transformation, innovation and growth</a:t>
                      </a:r>
                      <a:endParaRPr 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878563662"/>
                  </a:ext>
                </a:extLst>
              </a:tr>
              <a:tr h="1010341">
                <a:tc>
                  <a:txBody>
                    <a:bodyPr/>
                    <a:lstStyle/>
                    <a:p>
                      <a:r>
                        <a:rPr lang="en-GB" sz="1200" dirty="0"/>
                        <a:t>Under direct supervision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With reduced support from others, some autonomy and together with my peers.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On my own and together with my peers.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Taking and sharing some responsibilities.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With some guidance and together with others.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Taking responsibility for making decisions and working with others.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Taking responsibility for contributing to complex developments in a specific field.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t>Contributing substantially to the development of a specific field.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7691182"/>
                  </a:ext>
                </a:extLst>
              </a:tr>
              <a:tr h="233156">
                <a:tc>
                  <a:txBody>
                    <a:bodyPr/>
                    <a:lstStyle/>
                    <a:p>
                      <a:pPr algn="ctr"/>
                      <a:r>
                        <a:rPr lang="en-GB" sz="1200" b="1" dirty="0">
                          <a:solidFill>
                            <a:srgbClr val="002060"/>
                          </a:solidFill>
                        </a:rPr>
                        <a:t>Discover</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1" dirty="0">
                          <a:solidFill>
                            <a:srgbClr val="002060"/>
                          </a:solidFill>
                        </a:rPr>
                        <a:t>Explore</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1" dirty="0">
                          <a:solidFill>
                            <a:srgbClr val="002060"/>
                          </a:solidFill>
                        </a:rPr>
                        <a:t>Experiment</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1" dirty="0">
                          <a:solidFill>
                            <a:srgbClr val="002060"/>
                          </a:solidFill>
                        </a:rPr>
                        <a:t>Dare</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1" dirty="0">
                          <a:solidFill>
                            <a:srgbClr val="002060"/>
                          </a:solidFill>
                        </a:rPr>
                        <a:t>Improve </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1" dirty="0">
                          <a:solidFill>
                            <a:srgbClr val="002060"/>
                          </a:solidFill>
                        </a:rPr>
                        <a:t>Reinforce</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1" dirty="0">
                          <a:solidFill>
                            <a:srgbClr val="002060"/>
                          </a:solidFill>
                        </a:rPr>
                        <a:t>Expand</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1" dirty="0">
                          <a:solidFill>
                            <a:srgbClr val="002060"/>
                          </a:solidFill>
                        </a:rPr>
                        <a:t>Transform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6400073"/>
                  </a:ext>
                </a:extLst>
              </a:tr>
              <a:tr h="1165778">
                <a:tc>
                  <a:txBody>
                    <a:bodyPr/>
                    <a:lstStyle/>
                    <a:p>
                      <a:pPr algn="l"/>
                      <a:r>
                        <a:rPr lang="en-GB" sz="1200" dirty="0"/>
                        <a:t>I can outline the purpose of taxation.</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a:r>
                        <a:rPr lang="en-GB" sz="1200" dirty="0"/>
                        <a:t>I can explain how taxation finances the activities of a country and its part in providing public goods and services.</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l"/>
                      <a:r>
                        <a:rPr lang="en-GB" sz="1200" dirty="0"/>
                        <a:t>I can estimate the main accountancy and tax obligations I need to fulfil to meet the tax requirements for my activities</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l"/>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en-GB" sz="1200" dirty="0"/>
                        <a:t>I can estimate how my financial decisions (investments, buying assets, goods and so on) affect my tax.</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n-GB" sz="1200" dirty="0"/>
                        <a:t>I can make financial decisions based on current taxation schemes.</a:t>
                      </a:r>
                      <a:endParaRPr lang="en-US"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en-GB" sz="1200" dirty="0">
                          <a:solidFill>
                            <a:schemeClr val="bg1"/>
                          </a:solidFill>
                        </a:rPr>
                        <a:t>I can make financial decisions based on taxation schemes of different countries and territories.</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endParaRPr lang="en-GB" sz="1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4294885"/>
                  </a:ext>
                </a:extLst>
              </a:tr>
            </a:tbl>
          </a:graphicData>
        </a:graphic>
      </p:graphicFrame>
      <p:sp>
        <p:nvSpPr>
          <p:cNvPr id="5" name="Freccia a destra 4">
            <a:extLst>
              <a:ext uri="{FF2B5EF4-FFF2-40B4-BE49-F238E27FC236}">
                <a16:creationId xmlns:a16="http://schemas.microsoft.com/office/drawing/2014/main" id="{A2681716-99A6-4AEE-BDCF-2A7A77C4476F}"/>
              </a:ext>
            </a:extLst>
          </p:cNvPr>
          <p:cNvSpPr/>
          <p:nvPr/>
        </p:nvSpPr>
        <p:spPr>
          <a:xfrm>
            <a:off x="10482470" y="5473148"/>
            <a:ext cx="1094386" cy="19878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735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095"/>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1 – The toolbox for business and strategic management: introduction to the unit</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In the course of this unit, we want to provide users consolidated tools and models that they can rely on to strategize their organisations.</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The tools that you are going to be exposed to represents the key essentials of your management literacy and will support you in:</a:t>
            </a:r>
          </a:p>
          <a:p>
            <a:pPr algn="just">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dirty="0">
                <a:latin typeface="Calibri" panose="020F0502020204030204" pitchFamily="34" charset="0"/>
                <a:cs typeface="Calibri" panose="020F0502020204030204" pitchFamily="34" charset="0"/>
              </a:rPr>
              <a:t>Better understanding the concrete potentialities of your business</a:t>
            </a:r>
          </a:p>
          <a:p>
            <a:pPr marL="285750" indent="-285750" algn="just">
              <a:buFont typeface="Arial" panose="020B0604020202020204" pitchFamily="34" charset="0"/>
              <a:buChar char="•"/>
              <a:defRPr/>
            </a:pPr>
            <a:r>
              <a:rPr lang="en-GB" altLang="es-ES" dirty="0">
                <a:latin typeface="Calibri" panose="020F0502020204030204" pitchFamily="34" charset="0"/>
                <a:cs typeface="Calibri" panose="020F0502020204030204" pitchFamily="34" charset="0"/>
              </a:rPr>
              <a:t>Scoping new opportunities and ways to bridge the gap with the market</a:t>
            </a:r>
          </a:p>
          <a:p>
            <a:pPr marL="285750" indent="-285750" algn="just">
              <a:buFont typeface="Arial" panose="020B0604020202020204" pitchFamily="34" charset="0"/>
              <a:buChar char="•"/>
              <a:defRPr/>
            </a:pPr>
            <a:r>
              <a:rPr lang="en-GB" altLang="es-ES" dirty="0">
                <a:latin typeface="Calibri" panose="020F0502020204030204" pitchFamily="34" charset="0"/>
                <a:cs typeface="Calibri" panose="020F0502020204030204" pitchFamily="34" charset="0"/>
              </a:rPr>
              <a:t>Reaching for competitive advantage and higher performance standards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Please consider that these tools have not been developed in reference to a specific sector or industry. As such, they perfectly fit to Intangible Cultural Heritage and the markets you normally operate in.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42165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10"/>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2 – Business Model Canvas, BMC (1)</a:t>
            </a:r>
            <a:endParaRPr lang="en-GB" altLang="es-ES" sz="2000" b="1" i="1" dirty="0">
              <a:solidFill>
                <a:schemeClr val="accent1">
                  <a:lumMod val="75000"/>
                </a:schemeClr>
              </a:solidFill>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6" name="Immagine 5">
            <a:extLst>
              <a:ext uri="{FF2B5EF4-FFF2-40B4-BE49-F238E27FC236}">
                <a16:creationId xmlns:a16="http://schemas.microsoft.com/office/drawing/2014/main" id="{8278E935-3F35-4BB0-AA55-D15F118C3AB0}"/>
              </a:ext>
            </a:extLst>
          </p:cNvPr>
          <p:cNvPicPr>
            <a:picLocks noChangeAspect="1"/>
          </p:cNvPicPr>
          <p:nvPr/>
        </p:nvPicPr>
        <p:blipFill>
          <a:blip r:embed="rId4"/>
          <a:stretch>
            <a:fillRect/>
          </a:stretch>
        </p:blipFill>
        <p:spPr>
          <a:xfrm>
            <a:off x="2400549" y="1976381"/>
            <a:ext cx="7139071" cy="3996553"/>
          </a:xfrm>
          <a:prstGeom prst="rect">
            <a:avLst/>
          </a:prstGeom>
        </p:spPr>
      </p:pic>
      <p:sp>
        <p:nvSpPr>
          <p:cNvPr id="7" name="CasellaDiTesto 6">
            <a:extLst>
              <a:ext uri="{FF2B5EF4-FFF2-40B4-BE49-F238E27FC236}">
                <a16:creationId xmlns:a16="http://schemas.microsoft.com/office/drawing/2014/main" id="{2C1462FD-DB7D-457A-9987-EF3F9EC8534D}"/>
              </a:ext>
            </a:extLst>
          </p:cNvPr>
          <p:cNvSpPr txBox="1"/>
          <p:nvPr/>
        </p:nvSpPr>
        <p:spPr>
          <a:xfrm>
            <a:off x="2819676" y="5947181"/>
            <a:ext cx="6552647" cy="369332"/>
          </a:xfrm>
          <a:prstGeom prst="rect">
            <a:avLst/>
          </a:prstGeom>
          <a:noFill/>
        </p:spPr>
        <p:txBody>
          <a:bodyPr wrap="square" rtlCol="0">
            <a:spAutoFit/>
          </a:bodyPr>
          <a:lstStyle/>
          <a:p>
            <a:r>
              <a:rPr lang="en-GB" dirty="0"/>
              <a:t>Source: Osterwalder, Alexander (2005). “What is a business model?”</a:t>
            </a:r>
            <a:endParaRPr lang="en-US" dirty="0"/>
          </a:p>
        </p:txBody>
      </p:sp>
    </p:spTree>
    <p:extLst>
      <p:ext uri="{BB962C8B-B14F-4D97-AF65-F5344CB8AC3E}">
        <p14:creationId xmlns:p14="http://schemas.microsoft.com/office/powerpoint/2010/main" val="2938546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278094"/>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2 – Business Model Canvas, BMC (2)</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As of today, the BMC remains the favourite tool for aspiring and established entrepreneurs to frame and conceptualize the business model of their organisation.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By business model we refer to the way in which and organisation/business generates value and pursuit economic sustainability.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The BMC is intended to be printed out and filled in by participants with post-it notes, graphs, drawings…whatever they feel like might generate a contribution. Typically, it is a teamwork activity but there is no real boundary to its use. Participants brainstorm together on the very core elements contributing to the definition of the business model.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The BMC includes nine clusters of resources to which these core elements might refer to. As users might notice, the design of the tools does not suggest for a standard fill order…as a matter of fact, users can proceed as they better wish for themselves, anyways here’s a tentative guideline for your consideration (next slide):</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584852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10"/>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2 – Business Model Canvas, BMC (3)</a:t>
            </a:r>
            <a:endParaRPr lang="en-GB" altLang="es-ES" sz="2000" b="1" i="1" dirty="0">
              <a:solidFill>
                <a:schemeClr val="accent1">
                  <a:lumMod val="75000"/>
                </a:schemeClr>
              </a:solidFill>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aphicFrame>
        <p:nvGraphicFramePr>
          <p:cNvPr id="5" name="Tabella 7">
            <a:extLst>
              <a:ext uri="{FF2B5EF4-FFF2-40B4-BE49-F238E27FC236}">
                <a16:creationId xmlns:a16="http://schemas.microsoft.com/office/drawing/2014/main" id="{B1089291-67E9-4D38-AC57-F0AA060D8125}"/>
              </a:ext>
            </a:extLst>
          </p:cNvPr>
          <p:cNvGraphicFramePr>
            <a:graphicFrameLocks noGrp="1"/>
          </p:cNvGraphicFramePr>
          <p:nvPr>
            <p:extLst>
              <p:ext uri="{D42A27DB-BD31-4B8C-83A1-F6EECF244321}">
                <p14:modId xmlns:p14="http://schemas.microsoft.com/office/powerpoint/2010/main" val="2974129294"/>
              </p:ext>
            </p:extLst>
          </p:nvPr>
        </p:nvGraphicFramePr>
        <p:xfrm>
          <a:off x="14766" y="2159990"/>
          <a:ext cx="12177234" cy="3947160"/>
        </p:xfrm>
        <a:graphic>
          <a:graphicData uri="http://schemas.openxmlformats.org/drawingml/2006/table">
            <a:tbl>
              <a:tblPr firstRow="1" bandRow="1">
                <a:tableStyleId>{5C22544A-7EE6-4342-B048-85BDC9FD1C3A}</a:tableStyleId>
              </a:tblPr>
              <a:tblGrid>
                <a:gridCol w="1353026">
                  <a:extLst>
                    <a:ext uri="{9D8B030D-6E8A-4147-A177-3AD203B41FA5}">
                      <a16:colId xmlns:a16="http://schemas.microsoft.com/office/drawing/2014/main" val="3323925039"/>
                    </a:ext>
                  </a:extLst>
                </a:gridCol>
                <a:gridCol w="1353026">
                  <a:extLst>
                    <a:ext uri="{9D8B030D-6E8A-4147-A177-3AD203B41FA5}">
                      <a16:colId xmlns:a16="http://schemas.microsoft.com/office/drawing/2014/main" val="1717135620"/>
                    </a:ext>
                  </a:extLst>
                </a:gridCol>
                <a:gridCol w="1353026">
                  <a:extLst>
                    <a:ext uri="{9D8B030D-6E8A-4147-A177-3AD203B41FA5}">
                      <a16:colId xmlns:a16="http://schemas.microsoft.com/office/drawing/2014/main" val="3743545146"/>
                    </a:ext>
                  </a:extLst>
                </a:gridCol>
                <a:gridCol w="1353026">
                  <a:extLst>
                    <a:ext uri="{9D8B030D-6E8A-4147-A177-3AD203B41FA5}">
                      <a16:colId xmlns:a16="http://schemas.microsoft.com/office/drawing/2014/main" val="3539076340"/>
                    </a:ext>
                  </a:extLst>
                </a:gridCol>
                <a:gridCol w="1353026">
                  <a:extLst>
                    <a:ext uri="{9D8B030D-6E8A-4147-A177-3AD203B41FA5}">
                      <a16:colId xmlns:a16="http://schemas.microsoft.com/office/drawing/2014/main" val="2940729153"/>
                    </a:ext>
                  </a:extLst>
                </a:gridCol>
                <a:gridCol w="1353026">
                  <a:extLst>
                    <a:ext uri="{9D8B030D-6E8A-4147-A177-3AD203B41FA5}">
                      <a16:colId xmlns:a16="http://schemas.microsoft.com/office/drawing/2014/main" val="1309259914"/>
                    </a:ext>
                  </a:extLst>
                </a:gridCol>
                <a:gridCol w="1353026">
                  <a:extLst>
                    <a:ext uri="{9D8B030D-6E8A-4147-A177-3AD203B41FA5}">
                      <a16:colId xmlns:a16="http://schemas.microsoft.com/office/drawing/2014/main" val="2041373270"/>
                    </a:ext>
                  </a:extLst>
                </a:gridCol>
                <a:gridCol w="1353026">
                  <a:extLst>
                    <a:ext uri="{9D8B030D-6E8A-4147-A177-3AD203B41FA5}">
                      <a16:colId xmlns:a16="http://schemas.microsoft.com/office/drawing/2014/main" val="4200710870"/>
                    </a:ext>
                  </a:extLst>
                </a:gridCol>
                <a:gridCol w="1353026">
                  <a:extLst>
                    <a:ext uri="{9D8B030D-6E8A-4147-A177-3AD203B41FA5}">
                      <a16:colId xmlns:a16="http://schemas.microsoft.com/office/drawing/2014/main" val="3241102596"/>
                    </a:ext>
                  </a:extLst>
                </a:gridCol>
              </a:tblGrid>
              <a:tr h="400109">
                <a:tc>
                  <a:txBody>
                    <a:bodyPr/>
                    <a:lstStyle/>
                    <a:p>
                      <a:pPr lvl="0" algn="l"/>
                      <a:r>
                        <a:rPr lang="en-GB" sz="1100" b="1" kern="1200" dirty="0">
                          <a:solidFill>
                            <a:schemeClr val="tx1"/>
                          </a:solidFill>
                          <a:effectLst/>
                          <a:latin typeface="+mn-lt"/>
                          <a:ea typeface="+mn-ea"/>
                          <a:cs typeface="+mn-cs"/>
                        </a:rPr>
                        <a:t>1. Key Partners</a:t>
                      </a:r>
                    </a:p>
                    <a:p>
                      <a:pPr lvl="0" algn="l"/>
                      <a:endParaRPr lang="en-GB" sz="1100" b="0" kern="1200" dirty="0">
                        <a:solidFill>
                          <a:schemeClr val="tx1"/>
                        </a:solidFill>
                        <a:effectLst/>
                        <a:latin typeface="+mn-lt"/>
                        <a:ea typeface="+mn-ea"/>
                        <a:cs typeface="+mn-cs"/>
                      </a:endParaRPr>
                    </a:p>
                    <a:p>
                      <a:pPr lvl="0" algn="l"/>
                      <a:r>
                        <a:rPr lang="en-GB" sz="1100" b="0" i="0" kern="1200" dirty="0">
                          <a:solidFill>
                            <a:schemeClr val="tx1"/>
                          </a:solidFill>
                          <a:effectLst/>
                          <a:latin typeface="+mn-lt"/>
                          <a:ea typeface="+mn-ea"/>
                          <a:cs typeface="+mn-cs"/>
                        </a:rPr>
                        <a:t>Who are your key partners?</a:t>
                      </a:r>
                    </a:p>
                    <a:p>
                      <a:pPr lvl="0" algn="l"/>
                      <a:endParaRPr lang="en-GB" sz="1100" b="0" i="0" kern="1200" dirty="0">
                        <a:solidFill>
                          <a:schemeClr val="tx1"/>
                        </a:solidFill>
                        <a:effectLst/>
                        <a:latin typeface="+mn-lt"/>
                        <a:ea typeface="+mn-ea"/>
                        <a:cs typeface="+mn-cs"/>
                      </a:endParaRPr>
                    </a:p>
                    <a:p>
                      <a:pPr lvl="0" algn="l"/>
                      <a:r>
                        <a:rPr lang="en-GB" sz="1100" b="0" i="0" kern="1200" dirty="0">
                          <a:solidFill>
                            <a:schemeClr val="tx1"/>
                          </a:solidFill>
                          <a:effectLst/>
                          <a:latin typeface="+mn-lt"/>
                          <a:ea typeface="+mn-ea"/>
                          <a:cs typeface="+mn-cs"/>
                        </a:rPr>
                        <a:t>Who are your key suppliers?</a:t>
                      </a:r>
                    </a:p>
                    <a:p>
                      <a:pPr lvl="0" algn="l"/>
                      <a:endParaRPr lang="en-GB" sz="1100" b="0" i="0" kern="1200" dirty="0">
                        <a:solidFill>
                          <a:schemeClr val="tx1"/>
                        </a:solidFill>
                        <a:effectLst/>
                        <a:latin typeface="+mn-lt"/>
                        <a:ea typeface="+mn-ea"/>
                        <a:cs typeface="+mn-cs"/>
                      </a:endParaRPr>
                    </a:p>
                    <a:p>
                      <a:pPr lvl="0" algn="l"/>
                      <a:r>
                        <a:rPr lang="en-GB" sz="1100" b="0" i="0" kern="1200" dirty="0">
                          <a:solidFill>
                            <a:schemeClr val="tx1"/>
                          </a:solidFill>
                          <a:effectLst/>
                          <a:latin typeface="+mn-lt"/>
                          <a:ea typeface="+mn-ea"/>
                          <a:cs typeface="+mn-cs"/>
                        </a:rPr>
                        <a:t>Which key resources are we acquiring from partners?</a:t>
                      </a:r>
                    </a:p>
                    <a:p>
                      <a:pPr lvl="0" algn="l"/>
                      <a:endParaRPr lang="en-GB" sz="1100" b="0" i="0" kern="1200" dirty="0">
                        <a:solidFill>
                          <a:schemeClr val="tx1"/>
                        </a:solidFill>
                        <a:effectLst/>
                        <a:latin typeface="+mn-lt"/>
                        <a:ea typeface="+mn-ea"/>
                        <a:cs typeface="+mn-cs"/>
                      </a:endParaRPr>
                    </a:p>
                    <a:p>
                      <a:pPr lvl="0" algn="l"/>
                      <a:r>
                        <a:rPr lang="en-GB" sz="1100" b="0" i="0" kern="1200" dirty="0">
                          <a:solidFill>
                            <a:schemeClr val="tx1"/>
                          </a:solidFill>
                          <a:effectLst/>
                          <a:latin typeface="+mn-lt"/>
                          <a:ea typeface="+mn-ea"/>
                          <a:cs typeface="+mn-cs"/>
                        </a:rPr>
                        <a:t>Which key activities do partners perform?</a:t>
                      </a:r>
                    </a:p>
                    <a:p>
                      <a:pPr algn="l"/>
                      <a:endParaRPr lang="en-US" sz="11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GB" sz="1100" b="1" dirty="0">
                          <a:solidFill>
                            <a:schemeClr val="tx1"/>
                          </a:solidFill>
                        </a:rPr>
                        <a:t>2. Key Activities</a:t>
                      </a:r>
                    </a:p>
                    <a:p>
                      <a:pPr algn="l"/>
                      <a:endParaRPr lang="en-GB" sz="1100" b="0" dirty="0">
                        <a:solidFill>
                          <a:schemeClr val="tx1"/>
                        </a:solidFill>
                      </a:endParaRPr>
                    </a:p>
                    <a:p>
                      <a:pPr algn="l"/>
                      <a:r>
                        <a:rPr lang="en-GB" sz="1100" b="0" dirty="0">
                          <a:solidFill>
                            <a:schemeClr val="tx1"/>
                          </a:solidFill>
                        </a:rPr>
                        <a:t>What key activates do our value proposition requires</a:t>
                      </a:r>
                    </a:p>
                    <a:p>
                      <a:pPr algn="l"/>
                      <a:endParaRPr lang="en-GB" sz="1100" b="0" dirty="0">
                        <a:solidFill>
                          <a:schemeClr val="tx1"/>
                        </a:solidFill>
                      </a:endParaRPr>
                    </a:p>
                    <a:p>
                      <a:pPr algn="l"/>
                      <a:r>
                        <a:rPr lang="en-GB" sz="1100" b="0" dirty="0">
                          <a:solidFill>
                            <a:schemeClr val="tx1"/>
                          </a:solidFill>
                        </a:rPr>
                        <a:t>What about our distribution channels?</a:t>
                      </a:r>
                    </a:p>
                    <a:p>
                      <a:pPr algn="l"/>
                      <a:endParaRPr lang="en-GB" sz="1100" b="0" dirty="0">
                        <a:solidFill>
                          <a:schemeClr val="tx1"/>
                        </a:solidFill>
                      </a:endParaRPr>
                    </a:p>
                    <a:p>
                      <a:pPr algn="l"/>
                      <a:r>
                        <a:rPr lang="en-GB" sz="1100" b="0" dirty="0">
                          <a:solidFill>
                            <a:schemeClr val="tx1"/>
                          </a:solidFill>
                        </a:rPr>
                        <a:t>What about our customer relationship?</a:t>
                      </a:r>
                    </a:p>
                    <a:p>
                      <a:pPr algn="l"/>
                      <a:endParaRPr lang="en-GB" sz="1100" b="0" dirty="0">
                        <a:solidFill>
                          <a:schemeClr val="tx1"/>
                        </a:solidFill>
                      </a:endParaRPr>
                    </a:p>
                    <a:p>
                      <a:pPr algn="l"/>
                      <a:r>
                        <a:rPr lang="en-GB" sz="1100" b="0" dirty="0">
                          <a:solidFill>
                            <a:schemeClr val="tx1"/>
                          </a:solidFill>
                        </a:rPr>
                        <a:t>What about our revenue streams?</a:t>
                      </a:r>
                    </a:p>
                    <a:p>
                      <a:pPr algn="l"/>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GB" sz="1100" b="1" dirty="0">
                          <a:solidFill>
                            <a:schemeClr val="tx1"/>
                          </a:solidFill>
                        </a:rPr>
                        <a:t>3. Key Resources</a:t>
                      </a:r>
                    </a:p>
                    <a:p>
                      <a:pPr algn="l"/>
                      <a:endParaRPr lang="en-GB" sz="1100" b="0" dirty="0">
                        <a:solidFill>
                          <a:schemeClr val="tx1"/>
                        </a:solidFill>
                      </a:endParaRPr>
                    </a:p>
                    <a:p>
                      <a:pPr algn="l"/>
                      <a:r>
                        <a:rPr lang="en-GB" sz="1100" b="0" dirty="0">
                          <a:solidFill>
                            <a:schemeClr val="tx1"/>
                          </a:solidFill>
                        </a:rPr>
                        <a:t>What key resources do our value proposition require?</a:t>
                      </a:r>
                    </a:p>
                    <a:p>
                      <a:pPr algn="l"/>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GB" sz="1100" b="1" dirty="0">
                          <a:solidFill>
                            <a:schemeClr val="tx1"/>
                          </a:solidFill>
                        </a:rPr>
                        <a:t>4. Value proposition</a:t>
                      </a:r>
                    </a:p>
                    <a:p>
                      <a:pPr algn="l"/>
                      <a:endParaRPr lang="en-GB" sz="1100" b="0" dirty="0">
                        <a:solidFill>
                          <a:schemeClr val="tx1"/>
                        </a:solidFill>
                      </a:endParaRPr>
                    </a:p>
                    <a:p>
                      <a:pPr algn="l"/>
                      <a:r>
                        <a:rPr lang="en-GB" sz="1100" b="0" dirty="0">
                          <a:solidFill>
                            <a:schemeClr val="tx1"/>
                          </a:solidFill>
                        </a:rPr>
                        <a:t>What value do we deliver to the customers?</a:t>
                      </a:r>
                    </a:p>
                    <a:p>
                      <a:pPr algn="l"/>
                      <a:endParaRPr lang="en-GB" sz="1100" b="0" dirty="0">
                        <a:solidFill>
                          <a:schemeClr val="tx1"/>
                        </a:solidFill>
                      </a:endParaRPr>
                    </a:p>
                    <a:p>
                      <a:pPr algn="l"/>
                      <a:r>
                        <a:rPr lang="en-GB" sz="1100" b="0" dirty="0">
                          <a:solidFill>
                            <a:schemeClr val="tx1"/>
                          </a:solidFill>
                        </a:rPr>
                        <a:t>Which one of our customers’ problems are we helping to solve?</a:t>
                      </a:r>
                    </a:p>
                    <a:p>
                      <a:pPr algn="l"/>
                      <a:endParaRPr lang="en-GB" sz="1100" b="0" dirty="0">
                        <a:solidFill>
                          <a:schemeClr val="tx1"/>
                        </a:solidFill>
                      </a:endParaRPr>
                    </a:p>
                    <a:p>
                      <a:pPr algn="l"/>
                      <a:r>
                        <a:rPr lang="en-GB" sz="1100" b="0" dirty="0">
                          <a:solidFill>
                            <a:schemeClr val="tx1"/>
                          </a:solidFill>
                        </a:rPr>
                        <a:t>What bundles of product and services are we offering to each Customer Segment?</a:t>
                      </a:r>
                    </a:p>
                    <a:p>
                      <a:pPr algn="l"/>
                      <a:endParaRPr lang="en-GB" sz="1100" b="0" dirty="0">
                        <a:solidFill>
                          <a:schemeClr val="tx1"/>
                        </a:solidFill>
                      </a:endParaRPr>
                    </a:p>
                    <a:p>
                      <a:pPr algn="l"/>
                      <a:r>
                        <a:rPr lang="en-GB" sz="1100" b="0" dirty="0">
                          <a:solidFill>
                            <a:schemeClr val="tx1"/>
                          </a:solidFill>
                        </a:rPr>
                        <a:t>Which customers’ needs are we satisfying?</a:t>
                      </a:r>
                    </a:p>
                    <a:p>
                      <a:pPr algn="l"/>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GB" sz="1100" b="1" dirty="0">
                          <a:solidFill>
                            <a:schemeClr val="tx1"/>
                          </a:solidFill>
                        </a:rPr>
                        <a:t>5. Customer Relationship</a:t>
                      </a:r>
                    </a:p>
                    <a:p>
                      <a:pPr algn="l"/>
                      <a:endParaRPr lang="en-GB" sz="1100" b="0" dirty="0">
                        <a:solidFill>
                          <a:schemeClr val="tx1"/>
                        </a:solidFill>
                      </a:endParaRPr>
                    </a:p>
                    <a:p>
                      <a:pPr algn="l"/>
                      <a:r>
                        <a:rPr lang="en-GB" sz="1100" b="0" dirty="0">
                          <a:solidFill>
                            <a:schemeClr val="tx1"/>
                          </a:solidFill>
                        </a:rPr>
                        <a:t>What type of relationship does each of our customer segment expects us to establish and maintain with them? </a:t>
                      </a:r>
                    </a:p>
                    <a:p>
                      <a:pPr algn="l"/>
                      <a:endParaRPr lang="en-GB" sz="1100" b="0" dirty="0">
                        <a:solidFill>
                          <a:schemeClr val="tx1"/>
                        </a:solidFill>
                      </a:endParaRPr>
                    </a:p>
                    <a:p>
                      <a:pPr algn="l"/>
                      <a:r>
                        <a:rPr lang="en-GB" sz="1100" b="0" dirty="0">
                          <a:solidFill>
                            <a:schemeClr val="tx1"/>
                          </a:solidFill>
                        </a:rPr>
                        <a:t>Which ones have we established?</a:t>
                      </a:r>
                    </a:p>
                    <a:p>
                      <a:pPr algn="l"/>
                      <a:endParaRPr lang="en-GB" sz="1100" b="0" dirty="0">
                        <a:solidFill>
                          <a:schemeClr val="tx1"/>
                        </a:solidFill>
                      </a:endParaRPr>
                    </a:p>
                    <a:p>
                      <a:pPr algn="l"/>
                      <a:r>
                        <a:rPr lang="en-GB" sz="1100" b="0" dirty="0">
                          <a:solidFill>
                            <a:schemeClr val="tx1"/>
                          </a:solidFill>
                        </a:rPr>
                        <a:t>How are they integrated with the rest of our business model?</a:t>
                      </a:r>
                    </a:p>
                    <a:p>
                      <a:pPr algn="l"/>
                      <a:endParaRPr lang="en-GB" sz="1100" b="0" dirty="0">
                        <a:solidFill>
                          <a:schemeClr val="tx1"/>
                        </a:solidFill>
                      </a:endParaRPr>
                    </a:p>
                    <a:p>
                      <a:pPr algn="l"/>
                      <a:r>
                        <a:rPr lang="en-GB" sz="1100" b="0" dirty="0">
                          <a:solidFill>
                            <a:schemeClr val="tx1"/>
                          </a:solidFill>
                        </a:rPr>
                        <a:t>How costly are they? (or might be?)</a:t>
                      </a:r>
                    </a:p>
                    <a:p>
                      <a:pPr algn="l"/>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GB" sz="1100" b="1" dirty="0">
                          <a:solidFill>
                            <a:schemeClr val="tx1"/>
                          </a:solidFill>
                        </a:rPr>
                        <a:t>6. Customer Segment(s)</a:t>
                      </a:r>
                    </a:p>
                    <a:p>
                      <a:pPr algn="l"/>
                      <a:endParaRPr lang="en-GB" sz="1100" b="0" dirty="0">
                        <a:solidFill>
                          <a:schemeClr val="tx1"/>
                        </a:solidFill>
                      </a:endParaRPr>
                    </a:p>
                    <a:p>
                      <a:pPr algn="l"/>
                      <a:r>
                        <a:rPr lang="en-GB" sz="1100" b="0" dirty="0">
                          <a:solidFill>
                            <a:schemeClr val="tx1"/>
                          </a:solidFill>
                        </a:rPr>
                        <a:t>For whom are we creating value?</a:t>
                      </a:r>
                    </a:p>
                    <a:p>
                      <a:pPr algn="l"/>
                      <a:endParaRPr lang="en-GB" sz="1100" b="0" dirty="0">
                        <a:solidFill>
                          <a:schemeClr val="tx1"/>
                        </a:solidFill>
                      </a:endParaRPr>
                    </a:p>
                    <a:p>
                      <a:pPr algn="l"/>
                      <a:r>
                        <a:rPr lang="en-GB" sz="1100" b="0" dirty="0">
                          <a:solidFill>
                            <a:schemeClr val="tx1"/>
                          </a:solidFill>
                        </a:rPr>
                        <a:t>Who are our most important customers?</a:t>
                      </a:r>
                    </a:p>
                    <a:p>
                      <a:pPr algn="l"/>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GB" sz="1100" b="1" dirty="0">
                          <a:solidFill>
                            <a:schemeClr val="tx1"/>
                          </a:solidFill>
                        </a:rPr>
                        <a:t>7. Channels</a:t>
                      </a:r>
                    </a:p>
                    <a:p>
                      <a:pPr algn="l"/>
                      <a:endParaRPr lang="en-GB" sz="1100" b="0" dirty="0">
                        <a:solidFill>
                          <a:schemeClr val="tx1"/>
                        </a:solidFill>
                      </a:endParaRPr>
                    </a:p>
                    <a:p>
                      <a:pPr algn="l"/>
                      <a:r>
                        <a:rPr lang="en-GB" sz="1100" b="0" dirty="0">
                          <a:solidFill>
                            <a:schemeClr val="tx1"/>
                          </a:solidFill>
                        </a:rPr>
                        <a:t>Through which channels do our customer segments want to be reached?</a:t>
                      </a:r>
                    </a:p>
                    <a:p>
                      <a:pPr algn="l"/>
                      <a:endParaRPr lang="en-GB" sz="1100" b="0" dirty="0">
                        <a:solidFill>
                          <a:schemeClr val="tx1"/>
                        </a:solidFill>
                      </a:endParaRPr>
                    </a:p>
                    <a:p>
                      <a:pPr algn="l"/>
                      <a:r>
                        <a:rPr lang="en-GB" sz="1100" b="0" dirty="0">
                          <a:solidFill>
                            <a:schemeClr val="tx1"/>
                          </a:solidFill>
                        </a:rPr>
                        <a:t>How are we going to reach them?</a:t>
                      </a:r>
                    </a:p>
                    <a:p>
                      <a:pPr algn="l"/>
                      <a:endParaRPr lang="en-GB" sz="1100" b="0" dirty="0">
                        <a:solidFill>
                          <a:schemeClr val="tx1"/>
                        </a:solidFill>
                      </a:endParaRPr>
                    </a:p>
                    <a:p>
                      <a:pPr algn="l"/>
                      <a:r>
                        <a:rPr lang="en-GB" sz="1100" b="0" dirty="0">
                          <a:solidFill>
                            <a:schemeClr val="tx1"/>
                          </a:solidFill>
                        </a:rPr>
                        <a:t>How our channels might be integrated?</a:t>
                      </a:r>
                    </a:p>
                    <a:p>
                      <a:pPr algn="l"/>
                      <a:endParaRPr lang="en-GB" sz="1100" b="0" dirty="0">
                        <a:solidFill>
                          <a:schemeClr val="tx1"/>
                        </a:solidFill>
                      </a:endParaRPr>
                    </a:p>
                    <a:p>
                      <a:pPr algn="l"/>
                      <a:r>
                        <a:rPr lang="en-GB" sz="1100" b="0" dirty="0">
                          <a:solidFill>
                            <a:schemeClr val="tx1"/>
                          </a:solidFill>
                        </a:rPr>
                        <a:t>Which ones are more cost-efficient?</a:t>
                      </a:r>
                    </a:p>
                    <a:p>
                      <a:pPr algn="l"/>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GB" sz="1100" b="1" dirty="0">
                          <a:solidFill>
                            <a:schemeClr val="tx1"/>
                          </a:solidFill>
                        </a:rPr>
                        <a:t>8. Cost Structure</a:t>
                      </a:r>
                    </a:p>
                    <a:p>
                      <a:pPr algn="l"/>
                      <a:endParaRPr lang="en-GB" sz="1100" b="0" dirty="0">
                        <a:solidFill>
                          <a:schemeClr val="tx1"/>
                        </a:solidFill>
                      </a:endParaRPr>
                    </a:p>
                    <a:p>
                      <a:pPr algn="l"/>
                      <a:r>
                        <a:rPr lang="en-GB" sz="1100" b="0" dirty="0">
                          <a:solidFill>
                            <a:schemeClr val="tx1"/>
                          </a:solidFill>
                        </a:rPr>
                        <a:t>What are the most important costs inherent in our business model?</a:t>
                      </a:r>
                    </a:p>
                    <a:p>
                      <a:pPr algn="l"/>
                      <a:endParaRPr lang="en-GB" sz="1100" b="0" dirty="0">
                        <a:solidFill>
                          <a:schemeClr val="tx1"/>
                        </a:solidFill>
                      </a:endParaRPr>
                    </a:p>
                    <a:p>
                      <a:pPr algn="l"/>
                      <a:r>
                        <a:rPr lang="en-GB" sz="1100" b="0" dirty="0">
                          <a:solidFill>
                            <a:schemeClr val="tx1"/>
                          </a:solidFill>
                        </a:rPr>
                        <a:t>Which key resources and activities are most expensive?</a:t>
                      </a:r>
                    </a:p>
                    <a:p>
                      <a:pPr algn="l"/>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en-GB" sz="1100" b="1" dirty="0">
                          <a:solidFill>
                            <a:schemeClr val="tx1"/>
                          </a:solidFill>
                        </a:rPr>
                        <a:t>9. Revenue Streams</a:t>
                      </a:r>
                    </a:p>
                    <a:p>
                      <a:pPr algn="l"/>
                      <a:endParaRPr lang="en-GB" sz="1100" b="0" dirty="0">
                        <a:solidFill>
                          <a:schemeClr val="tx1"/>
                        </a:solidFill>
                      </a:endParaRPr>
                    </a:p>
                    <a:p>
                      <a:pPr algn="l"/>
                      <a:r>
                        <a:rPr lang="en-GB" sz="1100" b="0" dirty="0">
                          <a:solidFill>
                            <a:schemeClr val="tx1"/>
                          </a:solidFill>
                        </a:rPr>
                        <a:t>For what value are our customers really willing to pay? </a:t>
                      </a:r>
                    </a:p>
                    <a:p>
                      <a:pPr algn="l"/>
                      <a:endParaRPr lang="en-GB" sz="1100" b="0" dirty="0">
                        <a:solidFill>
                          <a:schemeClr val="tx1"/>
                        </a:solidFill>
                      </a:endParaRPr>
                    </a:p>
                    <a:p>
                      <a:pPr algn="l"/>
                      <a:r>
                        <a:rPr lang="en-GB" sz="1100" b="0" dirty="0">
                          <a:solidFill>
                            <a:schemeClr val="tx1"/>
                          </a:solidFill>
                        </a:rPr>
                        <a:t>How much they would prefer to pay?</a:t>
                      </a:r>
                    </a:p>
                    <a:p>
                      <a:pPr algn="l"/>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21481916"/>
                  </a:ext>
                </a:extLst>
              </a:tr>
            </a:tbl>
          </a:graphicData>
        </a:graphic>
      </p:graphicFrame>
      <p:sp>
        <p:nvSpPr>
          <p:cNvPr id="18" name="Freccia a destra 17">
            <a:extLst>
              <a:ext uri="{FF2B5EF4-FFF2-40B4-BE49-F238E27FC236}">
                <a16:creationId xmlns:a16="http://schemas.microsoft.com/office/drawing/2014/main" id="{9C25358D-D4E4-4676-9477-760B34E37410}"/>
              </a:ext>
            </a:extLst>
          </p:cNvPr>
          <p:cNvSpPr/>
          <p:nvPr/>
        </p:nvSpPr>
        <p:spPr>
          <a:xfrm>
            <a:off x="1416480" y="6144567"/>
            <a:ext cx="9373806" cy="12525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0911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447098"/>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3 – Budgeting and cost structure</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r>
              <a:rPr lang="en-GB" altLang="es-ES" sz="2000" b="1" dirty="0">
                <a:solidFill>
                  <a:schemeClr val="accent1">
                    <a:lumMod val="75000"/>
                  </a:schemeClr>
                </a:solidFill>
                <a:latin typeface="Calibri" panose="020F0502020204030204" pitchFamily="34" charset="0"/>
                <a:cs typeface="Calibri" panose="020F0502020204030204" pitchFamily="34" charset="0"/>
              </a:rPr>
              <a:t>(1)</a:t>
            </a:r>
            <a:endParaRPr lang="en-GB" altLang="es-ES" sz="2000" b="1" i="1" dirty="0">
              <a:solidFill>
                <a:schemeClr val="accent1">
                  <a:lumMod val="75000"/>
                </a:schemeClr>
              </a:solidFill>
              <a:latin typeface="Calibri" panose="020F0502020204030204" pitchFamily="34" charset="0"/>
              <a:cs typeface="Calibri" panose="020F0502020204030204" pitchFamily="34" charset="0"/>
            </a:endParaRP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Talking about 8. Cost Structure and 9. Revenue Streams, we take this opportunity to go back to the EntreComp’s thread of Budget so as to present the most common methodologies for cost structuring and budget forecasting:</a:t>
            </a:r>
          </a:p>
          <a:p>
            <a:pPr algn="just">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ANALOGUE</a:t>
            </a:r>
            <a:r>
              <a:rPr lang="en-GB" altLang="es-ES" dirty="0">
                <a:latin typeface="Calibri" panose="020F0502020204030204" pitchFamily="34" charset="0"/>
                <a:cs typeface="Calibri" panose="020F0502020204030204" pitchFamily="34" charset="0"/>
              </a:rPr>
              <a:t>: benchmarking from past (and similar!) experiences</a:t>
            </a:r>
          </a:p>
          <a:p>
            <a:pPr marL="285750" indent="-285750" algn="just">
              <a:buFont typeface="Arial" panose="020B0604020202020204" pitchFamily="34" charset="0"/>
              <a:buChar char="•"/>
              <a:defRPr/>
            </a:pPr>
            <a:endParaRPr lang="en-GB" altLang="es-ES"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PARAMETRIC</a:t>
            </a:r>
            <a:r>
              <a:rPr lang="en-GB" altLang="es-ES" dirty="0">
                <a:latin typeface="Calibri" panose="020F0502020204030204" pitchFamily="34" charset="0"/>
                <a:cs typeface="Calibri" panose="020F0502020204030204" pitchFamily="34" charset="0"/>
              </a:rPr>
              <a:t>: historical data are recalculated on the basis of the current circumstances</a:t>
            </a:r>
          </a:p>
          <a:p>
            <a:pPr marL="285750" indent="-285750" algn="just">
              <a:buFont typeface="Arial" panose="020B0604020202020204" pitchFamily="34" charset="0"/>
              <a:buChar char="•"/>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TOP-DOWN</a:t>
            </a:r>
            <a:r>
              <a:rPr lang="en-GB" altLang="es-ES" dirty="0">
                <a:latin typeface="Calibri" panose="020F0502020204030204" pitchFamily="34" charset="0"/>
                <a:cs typeface="Calibri" panose="020F0502020204030204" pitchFamily="34" charset="0"/>
              </a:rPr>
              <a:t>: from the grand amount, distribute the budget on each specific cost-category</a:t>
            </a:r>
          </a:p>
          <a:p>
            <a:pPr marL="285750" indent="-285750" algn="just">
              <a:buFont typeface="Arial" panose="020B0604020202020204" pitchFamily="34" charset="0"/>
              <a:buChar char="•"/>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BOTTOM-UP</a:t>
            </a:r>
            <a:r>
              <a:rPr lang="en-GB" altLang="es-ES" dirty="0">
                <a:latin typeface="Calibri" panose="020F0502020204030204" pitchFamily="34" charset="0"/>
                <a:cs typeface="Calibri" panose="020F0502020204030204" pitchFamily="34" charset="0"/>
              </a:rPr>
              <a:t>: from the budget allocated to each cost category, generate the overall budget (and discuss about it)</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186953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278094"/>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3 – Budgeting and cost structure</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r>
              <a:rPr lang="en-GB" altLang="es-ES" sz="2000" b="1" dirty="0">
                <a:solidFill>
                  <a:schemeClr val="accent1">
                    <a:lumMod val="75000"/>
                  </a:schemeClr>
                </a:solidFill>
                <a:latin typeface="Calibri" panose="020F0502020204030204" pitchFamily="34" charset="0"/>
                <a:cs typeface="Calibri" panose="020F0502020204030204" pitchFamily="34" charset="0"/>
              </a:rPr>
              <a:t>(2)</a:t>
            </a:r>
            <a:endParaRPr lang="en-GB" altLang="es-ES" sz="2000" b="1" i="1" dirty="0">
              <a:solidFill>
                <a:schemeClr val="accent1">
                  <a:lumMod val="75000"/>
                </a:schemeClr>
              </a:solidFill>
              <a:latin typeface="Calibri" panose="020F0502020204030204" pitchFamily="34" charset="0"/>
              <a:cs typeface="Calibri" panose="020F0502020204030204" pitchFamily="34" charset="0"/>
            </a:endParaRP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Is there a budgeting methodology better than the other? …no, there isn’t.</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The applied methodology really depended on the given context – for instance, In the case we dispose of robust and reliable historic data and information, the ANALOGUE methodology represent certainly the way to go…</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In general, the allocation of the budget should be compliant to three guiding criteria: </a:t>
            </a:r>
          </a:p>
          <a:p>
            <a:pPr algn="just">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dirty="0">
                <a:latin typeface="Calibri" panose="020F0502020204030204" pitchFamily="34" charset="0"/>
                <a:cs typeface="Calibri" panose="020F0502020204030204" pitchFamily="34" charset="0"/>
              </a:rPr>
              <a:t>Consistency</a:t>
            </a:r>
          </a:p>
          <a:p>
            <a:pPr marL="285750" indent="-285750" algn="just">
              <a:buFont typeface="Arial" panose="020B0604020202020204" pitchFamily="34" charset="0"/>
              <a:buChar char="•"/>
              <a:defRPr/>
            </a:pPr>
            <a:r>
              <a:rPr lang="en-GB" altLang="es-ES" dirty="0">
                <a:latin typeface="Calibri" panose="020F0502020204030204" pitchFamily="34" charset="0"/>
                <a:cs typeface="Calibri" panose="020F0502020204030204" pitchFamily="34" charset="0"/>
              </a:rPr>
              <a:t>Impact</a:t>
            </a:r>
          </a:p>
          <a:p>
            <a:pPr marL="285750" indent="-285750" algn="just">
              <a:buFont typeface="Arial" panose="020B0604020202020204" pitchFamily="34" charset="0"/>
              <a:buChar char="•"/>
              <a:defRPr/>
            </a:pPr>
            <a:r>
              <a:rPr lang="en-GB" altLang="es-ES" dirty="0">
                <a:latin typeface="Calibri" panose="020F0502020204030204" pitchFamily="34" charset="0"/>
                <a:cs typeface="Calibri" panose="020F0502020204030204" pitchFamily="34" charset="0"/>
              </a:rPr>
              <a:t>Sustainability</a:t>
            </a:r>
          </a:p>
          <a:p>
            <a:pPr marL="285750" indent="-285750" algn="just">
              <a:buFont typeface="Arial" panose="020B0604020202020204" pitchFamily="34" charset="0"/>
              <a:buChar char="•"/>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In other words, </a:t>
            </a:r>
            <a:r>
              <a:rPr lang="en-GB" altLang="es-ES" b="1" i="1" dirty="0">
                <a:latin typeface="Calibri" panose="020F0502020204030204" pitchFamily="34" charset="0"/>
                <a:cs typeface="Calibri" panose="020F0502020204030204" pitchFamily="34" charset="0"/>
              </a:rPr>
              <a:t>is the allocated budget coherent to the resources absorbed by the given task/process/working group, etc.?</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70280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a:xfrm>
            <a:off x="4670378" y="22995"/>
            <a:ext cx="7508055" cy="6858000"/>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6032435" y="2590740"/>
            <a:ext cx="6194082" cy="1046600"/>
            <a:chOff x="4834470" y="1482096"/>
            <a:chExt cx="6194082" cy="1046600"/>
          </a:xfrm>
        </p:grpSpPr>
        <p:grpSp>
          <p:nvGrpSpPr>
            <p:cNvPr id="4" name="Group 3"/>
            <p:cNvGrpSpPr/>
            <p:nvPr/>
          </p:nvGrpSpPr>
          <p:grpSpPr>
            <a:xfrm>
              <a:off x="5895648" y="1482096"/>
              <a:ext cx="5132904" cy="1046600"/>
              <a:chOff x="6420994" y="1411926"/>
              <a:chExt cx="5132904" cy="1046600"/>
            </a:xfrm>
          </p:grpSpPr>
          <p:sp>
            <p:nvSpPr>
              <p:cNvPr id="8" name="TextBox 7"/>
              <p:cNvSpPr txBox="1"/>
              <p:nvPr/>
            </p:nvSpPr>
            <p:spPr>
              <a:xfrm>
                <a:off x="6428973" y="1996861"/>
                <a:ext cx="5124925" cy="461665"/>
              </a:xfrm>
              <a:prstGeom prst="rect">
                <a:avLst/>
              </a:prstGeom>
              <a:noFill/>
            </p:spPr>
            <p:txBody>
              <a:bodyPr wrap="square" rtlCol="0">
                <a:spAutoFit/>
              </a:bodyPr>
              <a:lstStyle/>
              <a:p>
                <a:r>
                  <a:rPr lang="en-US" altLang="ko-KR" sz="1200" dirty="0">
                    <a:cs typeface="Arial" pitchFamily="34" charset="0"/>
                  </a:rPr>
                  <a:t>Write specific reference to the competences and sub-competences envisioned by </a:t>
                </a:r>
                <a:r>
                  <a:rPr lang="en-US" altLang="ko-KR" sz="1200" dirty="0" err="1">
                    <a:cs typeface="Arial" pitchFamily="34" charset="0"/>
                  </a:rPr>
                  <a:t>EntreComp</a:t>
                </a:r>
                <a:r>
                  <a:rPr lang="en-US" altLang="ko-KR" sz="1200" dirty="0">
                    <a:cs typeface="Arial" pitchFamily="34" charset="0"/>
                  </a:rPr>
                  <a:t> ad instrumental for financial literacy</a:t>
                </a:r>
              </a:p>
            </p:txBody>
          </p:sp>
          <p:sp>
            <p:nvSpPr>
              <p:cNvPr id="9" name="TextBox 8"/>
              <p:cNvSpPr txBox="1"/>
              <p:nvPr/>
            </p:nvSpPr>
            <p:spPr>
              <a:xfrm>
                <a:off x="6420994" y="1411926"/>
                <a:ext cx="5124925" cy="646331"/>
              </a:xfrm>
              <a:prstGeom prst="rect">
                <a:avLst/>
              </a:prstGeom>
              <a:noFill/>
            </p:spPr>
            <p:txBody>
              <a:bodyPr wrap="square" lIns="108000" rIns="108000" rtlCol="0">
                <a:spAutoFit/>
              </a:bodyPr>
              <a:lstStyle/>
              <a:p>
                <a:r>
                  <a:rPr lang="en-US" altLang="ko-KR" b="1" dirty="0" err="1">
                    <a:cs typeface="Arial" pitchFamily="34" charset="0"/>
                  </a:rPr>
                  <a:t>Familiarise</a:t>
                </a:r>
                <a:r>
                  <a:rPr lang="en-US" altLang="ko-KR" b="1" dirty="0">
                    <a:cs typeface="Arial" pitchFamily="34" charset="0"/>
                  </a:rPr>
                  <a:t> with the </a:t>
                </a:r>
                <a:r>
                  <a:rPr lang="en-US" altLang="ko-KR" b="1" dirty="0" err="1">
                    <a:cs typeface="Arial" pitchFamily="34" charset="0"/>
                  </a:rPr>
                  <a:t>Entrecomp</a:t>
                </a:r>
                <a:r>
                  <a:rPr lang="en-US" altLang="ko-KR" b="1" dirty="0">
                    <a:cs typeface="Arial" pitchFamily="34" charset="0"/>
                  </a:rPr>
                  <a:t> approach to management literacy</a:t>
                </a:r>
                <a:endParaRPr lang="ko-KR" altLang="en-US" b="1" dirty="0">
                  <a:cs typeface="Arial" pitchFamily="34" charset="0"/>
                </a:endParaRPr>
              </a:p>
            </p:txBody>
          </p:sp>
        </p:grpSp>
        <p:sp>
          <p:nvSpPr>
            <p:cNvPr id="6" name="Oval 5"/>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55" name="Group 54"/>
          <p:cNvGrpSpPr/>
          <p:nvPr/>
        </p:nvGrpSpPr>
        <p:grpSpPr>
          <a:xfrm>
            <a:off x="6032435" y="3703053"/>
            <a:ext cx="6194082" cy="997348"/>
            <a:chOff x="4834470" y="1482096"/>
            <a:chExt cx="6194082" cy="997348"/>
          </a:xfrm>
        </p:grpSpPr>
        <p:grpSp>
          <p:nvGrpSpPr>
            <p:cNvPr id="56" name="Group 55"/>
            <p:cNvGrpSpPr/>
            <p:nvPr/>
          </p:nvGrpSpPr>
          <p:grpSpPr>
            <a:xfrm>
              <a:off x="5895648" y="1482096"/>
              <a:ext cx="5132904" cy="997348"/>
              <a:chOff x="6420994" y="1411926"/>
              <a:chExt cx="5132904" cy="997348"/>
            </a:xfrm>
          </p:grpSpPr>
          <p:sp>
            <p:nvSpPr>
              <p:cNvPr id="60" name="TextBox 59"/>
              <p:cNvSpPr txBox="1"/>
              <p:nvPr/>
            </p:nvSpPr>
            <p:spPr>
              <a:xfrm>
                <a:off x="6428973" y="1762943"/>
                <a:ext cx="5124925" cy="646331"/>
              </a:xfrm>
              <a:prstGeom prst="rect">
                <a:avLst/>
              </a:prstGeom>
              <a:noFill/>
            </p:spPr>
            <p:txBody>
              <a:bodyPr wrap="square" rtlCol="0">
                <a:spAutoFit/>
              </a:bodyPr>
              <a:lstStyle/>
              <a:p>
                <a:r>
                  <a:rPr lang="en-US" altLang="ko-KR" sz="1200" dirty="0">
                    <a:cs typeface="Arial" pitchFamily="34" charset="0"/>
                  </a:rPr>
                  <a:t>In the context of this unit, you will find available a 8-level progression model that you can use to self-assess your new competence son knowledge on the matter</a:t>
                </a:r>
              </a:p>
            </p:txBody>
          </p:sp>
          <p:sp>
            <p:nvSpPr>
              <p:cNvPr id="61" name="TextBox 60"/>
              <p:cNvSpPr txBox="1"/>
              <p:nvPr/>
            </p:nvSpPr>
            <p:spPr>
              <a:xfrm>
                <a:off x="6420994" y="1411926"/>
                <a:ext cx="5124925" cy="369332"/>
              </a:xfrm>
              <a:prstGeom prst="rect">
                <a:avLst/>
              </a:prstGeom>
              <a:noFill/>
            </p:spPr>
            <p:txBody>
              <a:bodyPr wrap="square" lIns="108000" rIns="108000" rtlCol="0">
                <a:spAutoFit/>
              </a:bodyPr>
              <a:lstStyle/>
              <a:p>
                <a:r>
                  <a:rPr lang="en-US" altLang="ko-KR" b="1" dirty="0">
                    <a:cs typeface="Arial" pitchFamily="34" charset="0"/>
                  </a:rPr>
                  <a:t>Assess your progression in management literacy</a:t>
                </a:r>
                <a:endParaRPr lang="ko-KR" altLang="en-US" b="1" dirty="0">
                  <a:cs typeface="Arial" pitchFamily="34" charset="0"/>
                </a:endParaRPr>
              </a:p>
            </p:txBody>
          </p:sp>
        </p:grpSp>
        <p:sp>
          <p:nvSpPr>
            <p:cNvPr id="58" name="Oval 57"/>
            <p:cNvSpPr/>
            <p:nvPr/>
          </p:nvSpPr>
          <p:spPr>
            <a:xfrm>
              <a:off x="4834470" y="1491808"/>
              <a:ext cx="780795" cy="780795"/>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2" name="Group 61"/>
          <p:cNvGrpSpPr/>
          <p:nvPr/>
        </p:nvGrpSpPr>
        <p:grpSpPr>
          <a:xfrm>
            <a:off x="6032435" y="4856006"/>
            <a:ext cx="6186103" cy="1216837"/>
            <a:chOff x="4834470" y="1482096"/>
            <a:chExt cx="6186103" cy="1216837"/>
          </a:xfrm>
        </p:grpSpPr>
        <p:grpSp>
          <p:nvGrpSpPr>
            <p:cNvPr id="63" name="Group 62"/>
            <p:cNvGrpSpPr/>
            <p:nvPr/>
          </p:nvGrpSpPr>
          <p:grpSpPr>
            <a:xfrm>
              <a:off x="5895648" y="1482096"/>
              <a:ext cx="5124925" cy="1216837"/>
              <a:chOff x="6420994" y="1411926"/>
              <a:chExt cx="5124925" cy="1216837"/>
            </a:xfrm>
          </p:grpSpPr>
          <p:sp>
            <p:nvSpPr>
              <p:cNvPr id="67" name="TextBox 66"/>
              <p:cNvSpPr txBox="1"/>
              <p:nvPr/>
            </p:nvSpPr>
            <p:spPr>
              <a:xfrm>
                <a:off x="6420994" y="1982432"/>
                <a:ext cx="5124925" cy="646331"/>
              </a:xfrm>
              <a:prstGeom prst="rect">
                <a:avLst/>
              </a:prstGeom>
              <a:noFill/>
            </p:spPr>
            <p:txBody>
              <a:bodyPr wrap="square" rtlCol="0">
                <a:spAutoFit/>
              </a:bodyPr>
              <a:lstStyle/>
              <a:p>
                <a:r>
                  <a:rPr lang="en-US" altLang="ko-KR" sz="1200" dirty="0">
                    <a:cs typeface="Arial" pitchFamily="34" charset="0"/>
                  </a:rPr>
                  <a:t>At the end of the module, we will present readers robust and consolidated management frameworks for businesses and operations that can be easily applied in ICH sectors.</a:t>
                </a:r>
              </a:p>
            </p:txBody>
          </p:sp>
          <p:sp>
            <p:nvSpPr>
              <p:cNvPr id="68" name="TextBox 67"/>
              <p:cNvSpPr txBox="1"/>
              <p:nvPr/>
            </p:nvSpPr>
            <p:spPr>
              <a:xfrm>
                <a:off x="6420994" y="1411926"/>
                <a:ext cx="5124925" cy="646331"/>
              </a:xfrm>
              <a:prstGeom prst="rect">
                <a:avLst/>
              </a:prstGeom>
              <a:noFill/>
            </p:spPr>
            <p:txBody>
              <a:bodyPr wrap="square" lIns="108000" rIns="108000" rtlCol="0">
                <a:spAutoFit/>
              </a:bodyPr>
              <a:lstStyle/>
              <a:p>
                <a:r>
                  <a:rPr lang="en-US" altLang="ko-KR" b="1" dirty="0">
                    <a:cs typeface="Arial" pitchFamily="34" charset="0"/>
                  </a:rPr>
                  <a:t>Exploit new tools, frameworks and techniques for strategic management</a:t>
                </a:r>
                <a:endParaRPr lang="ko-KR" altLang="en-US" b="1" dirty="0">
                  <a:cs typeface="Arial" pitchFamily="34" charset="0"/>
                </a:endParaRPr>
              </a:p>
            </p:txBody>
          </p:sp>
        </p:grpSp>
        <p:sp>
          <p:nvSpPr>
            <p:cNvPr id="65" name="Oval 64"/>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41" name="Imagen 40">
            <a:extLst>
              <a:ext uri="{FF2B5EF4-FFF2-40B4-BE49-F238E27FC236}">
                <a16:creationId xmlns:a16="http://schemas.microsoft.com/office/drawing/2014/main" id="{8A82E25E-2A68-4923-8637-1CFF78502D2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 y="0"/>
            <a:ext cx="2219417" cy="883966"/>
          </a:xfrm>
          <a:prstGeom prst="rect">
            <a:avLst/>
          </a:prstGeom>
        </p:spPr>
      </p:pic>
      <p:sp>
        <p:nvSpPr>
          <p:cNvPr id="42" name="CuadroTexto 41">
            <a:extLst>
              <a:ext uri="{FF2B5EF4-FFF2-40B4-BE49-F238E27FC236}">
                <a16:creationId xmlns:a16="http://schemas.microsoft.com/office/drawing/2014/main" id="{7EEFE9A4-FE3B-4971-95FB-FEB5F3C98D73}"/>
              </a:ext>
            </a:extLst>
          </p:cNvPr>
          <p:cNvSpPr txBox="1"/>
          <p:nvPr/>
        </p:nvSpPr>
        <p:spPr>
          <a:xfrm>
            <a:off x="2546428" y="6511124"/>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3" name="Imagen 42">
            <a:extLst>
              <a:ext uri="{FF2B5EF4-FFF2-40B4-BE49-F238E27FC236}">
                <a16:creationId xmlns:a16="http://schemas.microsoft.com/office/drawing/2014/main" id="{BCC5C754-A813-4EF9-8055-58A226B8438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60" y="6331227"/>
            <a:ext cx="2396086" cy="526774"/>
          </a:xfrm>
          <a:prstGeom prst="rect">
            <a:avLst/>
          </a:prstGeom>
        </p:spPr>
      </p:pic>
      <p:sp>
        <p:nvSpPr>
          <p:cNvPr id="11" name="CuadroTexto 10">
            <a:extLst>
              <a:ext uri="{FF2B5EF4-FFF2-40B4-BE49-F238E27FC236}">
                <a16:creationId xmlns:a16="http://schemas.microsoft.com/office/drawing/2014/main" id="{5A484102-5B5D-4630-92C0-63F22D2C49BA}"/>
              </a:ext>
            </a:extLst>
          </p:cNvPr>
          <p:cNvSpPr txBox="1"/>
          <p:nvPr/>
        </p:nvSpPr>
        <p:spPr>
          <a:xfrm>
            <a:off x="5922072" y="439885"/>
            <a:ext cx="3030576" cy="1323439"/>
          </a:xfrm>
          <a:prstGeom prst="rect">
            <a:avLst/>
          </a:prstGeom>
          <a:noFill/>
        </p:spPr>
        <p:txBody>
          <a:bodyPr wrap="square" rtlCol="0">
            <a:spAutoFit/>
          </a:bodyPr>
          <a:lstStyle/>
          <a:p>
            <a:r>
              <a:rPr lang="es-ES" sz="4000" b="1" dirty="0">
                <a:solidFill>
                  <a:srgbClr val="266C9F"/>
                </a:solidFill>
              </a:rPr>
              <a:t>OBJECTIVES AND GOALS</a:t>
            </a:r>
          </a:p>
        </p:txBody>
      </p:sp>
      <p:grpSp>
        <p:nvGrpSpPr>
          <p:cNvPr id="108" name="Google Shape;385;p36">
            <a:extLst>
              <a:ext uri="{FF2B5EF4-FFF2-40B4-BE49-F238E27FC236}">
                <a16:creationId xmlns:a16="http://schemas.microsoft.com/office/drawing/2014/main" id="{EB21C19B-C8BF-4367-9DB7-21EC347C6BAF}"/>
              </a:ext>
            </a:extLst>
          </p:cNvPr>
          <p:cNvGrpSpPr/>
          <p:nvPr/>
        </p:nvGrpSpPr>
        <p:grpSpPr>
          <a:xfrm>
            <a:off x="8975036" y="574708"/>
            <a:ext cx="894080" cy="833150"/>
            <a:chOff x="5961125" y="1623900"/>
            <a:chExt cx="427450" cy="448175"/>
          </a:xfrm>
          <a:solidFill>
            <a:srgbClr val="266C9F"/>
          </a:solidFill>
        </p:grpSpPr>
        <p:sp>
          <p:nvSpPr>
            <p:cNvPr id="109" name="Google Shape;386;p36">
              <a:extLst>
                <a:ext uri="{FF2B5EF4-FFF2-40B4-BE49-F238E27FC236}">
                  <a16:creationId xmlns:a16="http://schemas.microsoft.com/office/drawing/2014/main" id="{D6848BE8-9132-4823-B2FF-0CD59E1D9A38}"/>
                </a:ext>
              </a:extLst>
            </p:cNvPr>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387;p36">
              <a:extLst>
                <a:ext uri="{FF2B5EF4-FFF2-40B4-BE49-F238E27FC236}">
                  <a16:creationId xmlns:a16="http://schemas.microsoft.com/office/drawing/2014/main" id="{165050E4-158C-4FB1-815F-E2E80580B45F}"/>
                </a:ext>
              </a:extLst>
            </p:cNvPr>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388;p36">
              <a:extLst>
                <a:ext uri="{FF2B5EF4-FFF2-40B4-BE49-F238E27FC236}">
                  <a16:creationId xmlns:a16="http://schemas.microsoft.com/office/drawing/2014/main" id="{33375E77-82E8-4FD8-A551-8AEDE38F7BB2}"/>
                </a:ext>
              </a:extLst>
            </p:cNvPr>
            <p:cNvSpPr/>
            <p:nvPr/>
          </p:nvSpPr>
          <p:spPr>
            <a:xfrm>
              <a:off x="6107250" y="1824849"/>
              <a:ext cx="79315" cy="7796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76200"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389;p36">
              <a:extLst>
                <a:ext uri="{FF2B5EF4-FFF2-40B4-BE49-F238E27FC236}">
                  <a16:creationId xmlns:a16="http://schemas.microsoft.com/office/drawing/2014/main" id="{C496FA3F-C000-49A3-A2CA-5E7E1CDAFF3E}"/>
                </a:ext>
              </a:extLst>
            </p:cNvPr>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solidFill>
              <a:srgbClr val="266C9F"/>
            </a:solidFill>
            <a:ln w="2857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390;p36">
              <a:extLst>
                <a:ext uri="{FF2B5EF4-FFF2-40B4-BE49-F238E27FC236}">
                  <a16:creationId xmlns:a16="http://schemas.microsoft.com/office/drawing/2014/main" id="{35C9E8E0-7B9B-4546-A3A3-1AD1C4B74C00}"/>
                </a:ext>
              </a:extLst>
            </p:cNvPr>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91;p36">
              <a:extLst>
                <a:ext uri="{FF2B5EF4-FFF2-40B4-BE49-F238E27FC236}">
                  <a16:creationId xmlns:a16="http://schemas.microsoft.com/office/drawing/2014/main" id="{72A5C671-6E97-4B7D-9646-7E1A605860B9}"/>
                </a:ext>
              </a:extLst>
            </p:cNvPr>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392;p36">
              <a:extLst>
                <a:ext uri="{FF2B5EF4-FFF2-40B4-BE49-F238E27FC236}">
                  <a16:creationId xmlns:a16="http://schemas.microsoft.com/office/drawing/2014/main" id="{908303C3-4837-4BFF-97B0-35D0DB3FD2D9}"/>
                </a:ext>
              </a:extLst>
            </p:cNvPr>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pic>
        <p:nvPicPr>
          <p:cNvPr id="5" name="Imagen 4">
            <a:extLst>
              <a:ext uri="{FF2B5EF4-FFF2-40B4-BE49-F238E27FC236}">
                <a16:creationId xmlns:a16="http://schemas.microsoft.com/office/drawing/2014/main" id="{24C3EC37-3719-430A-90BF-00A6105B07D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646" y="1759334"/>
            <a:ext cx="4681199" cy="323601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54000">
              <a:schemeClr val="accent1">
                <a:alpha val="58000"/>
              </a:schemeClr>
            </a:glow>
            <a:outerShdw blurRad="50800" dist="50800" dir="5400000" algn="ctr" rotWithShape="0">
              <a:srgbClr val="000000"/>
            </a:outerShdw>
          </a:effectLst>
        </p:spPr>
      </p:pic>
      <p:sp>
        <p:nvSpPr>
          <p:cNvPr id="2" name="Rectángulo 1">
            <a:extLst>
              <a:ext uri="{FF2B5EF4-FFF2-40B4-BE49-F238E27FC236}">
                <a16:creationId xmlns:a16="http://schemas.microsoft.com/office/drawing/2014/main" id="{21AD9736-0463-4F2A-9CC8-152DA9433E88}"/>
              </a:ext>
            </a:extLst>
          </p:cNvPr>
          <p:cNvSpPr/>
          <p:nvPr/>
        </p:nvSpPr>
        <p:spPr>
          <a:xfrm>
            <a:off x="65646" y="1749398"/>
            <a:ext cx="4681199" cy="3262211"/>
          </a:xfrm>
          <a:prstGeom prst="rect">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p:cNvSpPr/>
          <p:nvPr/>
        </p:nvSpPr>
        <p:spPr>
          <a:xfrm>
            <a:off x="6178758" y="1967591"/>
            <a:ext cx="4491294" cy="369332"/>
          </a:xfrm>
          <a:prstGeom prst="rect">
            <a:avLst/>
          </a:prstGeom>
        </p:spPr>
        <p:txBody>
          <a:bodyPr wrap="none">
            <a:spAutoFit/>
          </a:bodyPr>
          <a:lstStyle/>
          <a:p>
            <a:pPr algn="just"/>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spTree>
    <p:extLst>
      <p:ext uri="{BB962C8B-B14F-4D97-AF65-F5344CB8AC3E}">
        <p14:creationId xmlns:p14="http://schemas.microsoft.com/office/powerpoint/2010/main" val="4033384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10"/>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4 – Porter’s Value Chain (1)</a:t>
            </a:r>
            <a:endParaRPr lang="en-GB" altLang="es-ES"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6" name="Immagine 5">
            <a:extLst>
              <a:ext uri="{FF2B5EF4-FFF2-40B4-BE49-F238E27FC236}">
                <a16:creationId xmlns:a16="http://schemas.microsoft.com/office/drawing/2014/main" id="{A3F94D38-23BA-4D3B-9309-BF006455AC11}"/>
              </a:ext>
            </a:extLst>
          </p:cNvPr>
          <p:cNvPicPr>
            <a:picLocks noChangeAspect="1"/>
          </p:cNvPicPr>
          <p:nvPr/>
        </p:nvPicPr>
        <p:blipFill>
          <a:blip r:embed="rId4"/>
          <a:stretch>
            <a:fillRect/>
          </a:stretch>
        </p:blipFill>
        <p:spPr>
          <a:xfrm>
            <a:off x="2643705" y="1887833"/>
            <a:ext cx="6904589" cy="4122143"/>
          </a:xfrm>
          <a:prstGeom prst="rect">
            <a:avLst/>
          </a:prstGeom>
        </p:spPr>
      </p:pic>
      <p:sp>
        <p:nvSpPr>
          <p:cNvPr id="18" name="CasellaDiTesto 17">
            <a:extLst>
              <a:ext uri="{FF2B5EF4-FFF2-40B4-BE49-F238E27FC236}">
                <a16:creationId xmlns:a16="http://schemas.microsoft.com/office/drawing/2014/main" id="{6C8B52DB-7BAE-4F5F-AF42-7FDF31F2DCD2}"/>
              </a:ext>
            </a:extLst>
          </p:cNvPr>
          <p:cNvSpPr txBox="1"/>
          <p:nvPr/>
        </p:nvSpPr>
        <p:spPr>
          <a:xfrm>
            <a:off x="3013331" y="5921428"/>
            <a:ext cx="5913507" cy="369332"/>
          </a:xfrm>
          <a:prstGeom prst="rect">
            <a:avLst/>
          </a:prstGeom>
          <a:noFill/>
        </p:spPr>
        <p:txBody>
          <a:bodyPr wrap="square" rtlCol="0">
            <a:spAutoFit/>
          </a:bodyPr>
          <a:lstStyle/>
          <a:p>
            <a:r>
              <a:rPr lang="en-GB" dirty="0"/>
              <a:t>Source: Michael E. Porter, Competitive Advantage, 1985, p.87</a:t>
            </a:r>
            <a:endParaRPr lang="en-US" dirty="0"/>
          </a:p>
        </p:txBody>
      </p:sp>
    </p:spTree>
    <p:extLst>
      <p:ext uri="{BB962C8B-B14F-4D97-AF65-F5344CB8AC3E}">
        <p14:creationId xmlns:p14="http://schemas.microsoft.com/office/powerpoint/2010/main" val="155950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447098"/>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4 – Porter’s Value Chain (2)</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Another acclaimed model to “visualise” a firm’s value equation is the so defined Value Chain. In the view of this framework, an organisation is an ongoing </a:t>
            </a:r>
            <a:r>
              <a:rPr lang="en-GB" altLang="es-ES" i="1" dirty="0">
                <a:latin typeface="Calibri" panose="020F0502020204030204" pitchFamily="34" charset="0"/>
                <a:cs typeface="Calibri" panose="020F0502020204030204" pitchFamily="34" charset="0"/>
              </a:rPr>
              <a:t>process</a:t>
            </a:r>
            <a:r>
              <a:rPr lang="en-GB" altLang="es-ES" dirty="0">
                <a:latin typeface="Calibri" panose="020F0502020204030204" pitchFamily="34" charset="0"/>
                <a:cs typeface="Calibri" panose="020F0502020204030204" pitchFamily="34" charset="0"/>
              </a:rPr>
              <a:t> of activities that transform raw materials in goods and services for the public.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Business’ activates are divided into two categories:</a:t>
            </a:r>
          </a:p>
          <a:p>
            <a:pPr algn="just">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Primary (Core) Activities</a:t>
            </a:r>
            <a:r>
              <a:rPr lang="en-GB" altLang="es-ES" dirty="0">
                <a:latin typeface="Calibri" panose="020F0502020204030204" pitchFamily="34" charset="0"/>
                <a:cs typeface="Calibri" panose="020F0502020204030204" pitchFamily="34" charset="0"/>
              </a:rPr>
              <a:t>: those that directly contribute to the generation of outputs. </a:t>
            </a:r>
          </a:p>
          <a:p>
            <a:pPr marL="285750" indent="-285750" algn="just">
              <a:buFont typeface="Arial" panose="020B0604020202020204" pitchFamily="34" charset="0"/>
              <a:buChar char="•"/>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Support Activities</a:t>
            </a:r>
            <a:r>
              <a:rPr lang="en-GB" altLang="es-ES" dirty="0">
                <a:latin typeface="Calibri" panose="020F0502020204030204" pitchFamily="34" charset="0"/>
                <a:cs typeface="Calibri" panose="020F0502020204030204" pitchFamily="34" charset="0"/>
              </a:rPr>
              <a:t>: those that are instrumental to the processing of inputs, and without which outputs could not be generated by Primaries.</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903051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677108"/>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5 – Porter’s Five Forces (1)</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2054" name="Picture 6">
            <a:extLst>
              <a:ext uri="{FF2B5EF4-FFF2-40B4-BE49-F238E27FC236}">
                <a16:creationId xmlns:a16="http://schemas.microsoft.com/office/drawing/2014/main" id="{015EFBC2-2DA2-426B-8A8A-C702081FB1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1537" y="1914825"/>
            <a:ext cx="6348926" cy="4048680"/>
          </a:xfrm>
          <a:prstGeom prst="rect">
            <a:avLst/>
          </a:prstGeom>
          <a:noFill/>
          <a:extLst>
            <a:ext uri="{909E8E84-426E-40DD-AFC4-6F175D3DCCD1}">
              <a14:hiddenFill xmlns:a14="http://schemas.microsoft.com/office/drawing/2010/main">
                <a:solidFill>
                  <a:srgbClr val="FFFFFF"/>
                </a:solidFill>
              </a14:hiddenFill>
            </a:ext>
          </a:extLst>
        </p:spPr>
      </p:pic>
      <p:sp>
        <p:nvSpPr>
          <p:cNvPr id="18" name="CasellaDiTesto 17">
            <a:extLst>
              <a:ext uri="{FF2B5EF4-FFF2-40B4-BE49-F238E27FC236}">
                <a16:creationId xmlns:a16="http://schemas.microsoft.com/office/drawing/2014/main" id="{F4FFFFAE-BC1D-41DF-B746-E4756803CF9D}"/>
              </a:ext>
            </a:extLst>
          </p:cNvPr>
          <p:cNvSpPr txBox="1"/>
          <p:nvPr/>
        </p:nvSpPr>
        <p:spPr>
          <a:xfrm>
            <a:off x="1696578" y="5891746"/>
            <a:ext cx="8798844" cy="276999"/>
          </a:xfrm>
          <a:prstGeom prst="rect">
            <a:avLst/>
          </a:prstGeom>
          <a:noFill/>
        </p:spPr>
        <p:txBody>
          <a:bodyPr wrap="square" rtlCol="0">
            <a:spAutoFit/>
          </a:bodyPr>
          <a:lstStyle/>
          <a:p>
            <a:r>
              <a:rPr lang="en-GB" sz="1200" dirty="0"/>
              <a:t>Source: Michael E. Porter, “How Competitive Forces Shape Strategy”, Harvard Business Review, May 1979 (Vol. 57, No. 2), pp. 137–145.</a:t>
            </a:r>
            <a:endParaRPr lang="en-US" sz="1200" dirty="0"/>
          </a:p>
        </p:txBody>
      </p:sp>
    </p:spTree>
    <p:extLst>
      <p:ext uri="{BB962C8B-B14F-4D97-AF65-F5344CB8AC3E}">
        <p14:creationId xmlns:p14="http://schemas.microsoft.com/office/powerpoint/2010/main" val="597321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5109091"/>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5 – Porter’s Five Forces (2)</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We also owe </a:t>
            </a:r>
            <a:r>
              <a:rPr lang="en-GB" altLang="es-ES">
                <a:latin typeface="Calibri" panose="020F0502020204030204" pitchFamily="34" charset="0"/>
                <a:cs typeface="Calibri" panose="020F0502020204030204" pitchFamily="34" charset="0"/>
              </a:rPr>
              <a:t>to Michael Porter </a:t>
            </a:r>
            <a:r>
              <a:rPr lang="en-GB" altLang="es-ES" dirty="0">
                <a:latin typeface="Calibri" panose="020F0502020204030204" pitchFamily="34" charset="0"/>
                <a:cs typeface="Calibri" panose="020F0502020204030204" pitchFamily="34" charset="0"/>
              </a:rPr>
              <a:t>another cornerstone of strategic business management.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The Model of Five Forces is a reference framework to analysis and assess the competitive dynamics of a specific industry/sector. The framework includes five variables (“forces”) shaping competition and the competitive challenges faced by an organisation. </a:t>
            </a:r>
          </a:p>
          <a:p>
            <a:pPr algn="just">
              <a:defRPr/>
            </a:pPr>
            <a:endParaRPr lang="en-GB" altLang="es-ES" dirty="0">
              <a:latin typeface="Calibri" panose="020F0502020204030204" pitchFamily="34" charset="0"/>
              <a:cs typeface="Calibri" panose="020F0502020204030204" pitchFamily="34" charset="0"/>
            </a:endParaRPr>
          </a:p>
          <a:p>
            <a:pPr marL="342900" indent="-342900" algn="just">
              <a:buFont typeface="+mj-lt"/>
              <a:buAutoNum type="arabicPeriod"/>
              <a:defRPr/>
            </a:pPr>
            <a:r>
              <a:rPr lang="en-GB" altLang="es-ES" dirty="0">
                <a:latin typeface="Calibri" panose="020F0502020204030204" pitchFamily="34" charset="0"/>
                <a:cs typeface="Calibri" panose="020F0502020204030204" pitchFamily="34" charset="0"/>
              </a:rPr>
              <a:t>New Entrants</a:t>
            </a:r>
          </a:p>
          <a:p>
            <a:pPr marL="342900" indent="-342900" algn="just">
              <a:buFont typeface="+mj-lt"/>
              <a:buAutoNum type="arabicPeriod"/>
              <a:defRPr/>
            </a:pPr>
            <a:r>
              <a:rPr lang="en-GB" altLang="es-ES" dirty="0">
                <a:latin typeface="Calibri" panose="020F0502020204030204" pitchFamily="34" charset="0"/>
                <a:cs typeface="Calibri" panose="020F0502020204030204" pitchFamily="34" charset="0"/>
              </a:rPr>
              <a:t>Negotiating power of suppliers</a:t>
            </a:r>
          </a:p>
          <a:p>
            <a:pPr marL="342900" indent="-342900" algn="just">
              <a:buFont typeface="+mj-lt"/>
              <a:buAutoNum type="arabicPeriod"/>
              <a:defRPr/>
            </a:pPr>
            <a:r>
              <a:rPr lang="en-GB" altLang="es-ES" dirty="0">
                <a:latin typeface="Calibri" panose="020F0502020204030204" pitchFamily="34" charset="0"/>
                <a:cs typeface="Calibri" panose="020F0502020204030204" pitchFamily="34" charset="0"/>
              </a:rPr>
              <a:t>Negotiating power of buyers</a:t>
            </a:r>
          </a:p>
          <a:p>
            <a:pPr marL="342900" indent="-342900" algn="just">
              <a:buFont typeface="+mj-lt"/>
              <a:buAutoNum type="arabicPeriod"/>
              <a:defRPr/>
            </a:pPr>
            <a:r>
              <a:rPr lang="en-GB" altLang="es-ES" dirty="0">
                <a:latin typeface="Calibri" panose="020F0502020204030204" pitchFamily="34" charset="0"/>
                <a:cs typeface="Calibri" panose="020F0502020204030204" pitchFamily="34" charset="0"/>
              </a:rPr>
              <a:t>Substitute products (or services)</a:t>
            </a:r>
          </a:p>
          <a:p>
            <a:pPr marL="342900" indent="-342900" algn="just">
              <a:buFont typeface="+mj-lt"/>
              <a:buAutoNum type="arabicPeriod"/>
              <a:defRPr/>
            </a:pPr>
            <a:r>
              <a:rPr lang="en-GB" altLang="es-ES" dirty="0">
                <a:latin typeface="Calibri" panose="020F0502020204030204" pitchFamily="34" charset="0"/>
                <a:cs typeface="Calibri" panose="020F0502020204030204" pitchFamily="34" charset="0"/>
              </a:rPr>
              <a:t>Competitors themselves</a:t>
            </a:r>
          </a:p>
          <a:p>
            <a:pPr marL="342900" indent="-342900" algn="just">
              <a:buFont typeface="+mj-lt"/>
              <a:buAutoNum type="arabicPeriod"/>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For further details on the framework, please visit: </a:t>
            </a:r>
            <a:r>
              <a:rPr lang="en-GB" altLang="es-ES" dirty="0">
                <a:latin typeface="Calibri" panose="020F0502020204030204" pitchFamily="34" charset="0"/>
                <a:cs typeface="Calibri" panose="020F0502020204030204" pitchFamily="34" charset="0"/>
                <a:hlinkClick r:id="rId4"/>
              </a:rPr>
              <a:t>How Competitive Forces Shape Strategy</a:t>
            </a:r>
            <a:r>
              <a:rPr lang="en-GB" altLang="es-ES" dirty="0">
                <a:latin typeface="Calibri" panose="020F0502020204030204" pitchFamily="34" charset="0"/>
                <a:cs typeface="Calibri" panose="020F0502020204030204" pitchFamily="34" charset="0"/>
              </a:rPr>
              <a:t>, HBR</a:t>
            </a:r>
          </a:p>
          <a:p>
            <a:pPr algn="just">
              <a:defRPr/>
            </a:pPr>
            <a:r>
              <a:rPr lang="en-GB" altLang="es-ES" dirty="0">
                <a:latin typeface="Calibri" panose="020F0502020204030204" pitchFamily="34" charset="0"/>
                <a:cs typeface="Calibri" panose="020F0502020204030204" pitchFamily="34" charset="0"/>
              </a:rPr>
              <a:t>by Michael E. Porter</a:t>
            </a:r>
          </a:p>
          <a:p>
            <a:pPr marL="342900" indent="-342900" algn="just">
              <a:buFont typeface="+mj-lt"/>
              <a:buAutoNum type="arabicPeriod"/>
              <a:defRPr/>
            </a:pPr>
            <a:endParaRPr lang="en-GB" altLang="es-ES" dirty="0">
              <a:latin typeface="Calibri" panose="020F0502020204030204" pitchFamily="34" charset="0"/>
              <a:cs typeface="Calibri" panose="020F0502020204030204" pitchFamily="34" charset="0"/>
            </a:endParaRPr>
          </a:p>
          <a:p>
            <a:pPr marL="342900" indent="-342900" algn="just">
              <a:buFont typeface="+mj-lt"/>
              <a:buAutoNum type="arabicPeriod"/>
              <a:defRPr/>
            </a:pPr>
            <a:endParaRPr lang="en-GB" altLang="es-ES"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62782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832092"/>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5 – New forces on the horizon: integrating Porter’s model</a:t>
            </a:r>
            <a:r>
              <a:rPr lang="en-GB" altLang="es-ES" sz="2000" b="1" i="1" dirty="0">
                <a:solidFill>
                  <a:schemeClr val="accent1">
                    <a:lumMod val="75000"/>
                  </a:schemeClr>
                </a:solidFill>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Other authors integrated Porter’s efforts with new contributions and identified other sources capable of influencing the competitive potentials of an organisations: </a:t>
            </a:r>
          </a:p>
          <a:p>
            <a:pPr algn="just">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Industry growth rate</a:t>
            </a:r>
            <a:r>
              <a:rPr lang="en-GB" altLang="es-ES" dirty="0">
                <a:latin typeface="Calibri" panose="020F0502020204030204" pitchFamily="34" charset="0"/>
                <a:cs typeface="Calibri" panose="020F0502020204030204" pitchFamily="34" charset="0"/>
              </a:rPr>
              <a:t>. It has been observed that fast rowing industries accelerate and “magnify” competitive dynamics as they attract new organisation and new investment</a:t>
            </a:r>
          </a:p>
          <a:p>
            <a:pPr algn="just">
              <a:defRPr/>
            </a:pPr>
            <a:endParaRPr lang="en-GB"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Technology and Innovation</a:t>
            </a:r>
            <a:r>
              <a:rPr lang="en-GB" altLang="es-ES" dirty="0">
                <a:latin typeface="Calibri" panose="020F0502020204030204" pitchFamily="34" charset="0"/>
                <a:cs typeface="Calibri" panose="020F0502020204030204" pitchFamily="34" charset="0"/>
              </a:rPr>
              <a:t>. New technologies tempt to provide for greater competitive margins (i.e., better customer experience, better usability of the product, or more in general, greater efficiency and effectiveness = cost reduction = higher margins of profit)</a:t>
            </a:r>
          </a:p>
          <a:p>
            <a:pPr marL="285750" indent="-285750" algn="just">
              <a:buFont typeface="Arial" panose="020B0604020202020204" pitchFamily="34" charset="0"/>
              <a:buChar char="•"/>
              <a:defRPr/>
            </a:pPr>
            <a:endParaRPr lang="en-GB" altLang="es-ES"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Government</a:t>
            </a:r>
            <a:r>
              <a:rPr lang="en-GB" altLang="es-ES" dirty="0">
                <a:latin typeface="Calibri" panose="020F0502020204030204" pitchFamily="34" charset="0"/>
                <a:cs typeface="Calibri" panose="020F0502020204030204" pitchFamily="34" charset="0"/>
              </a:rPr>
              <a:t>. A standalone force, as it can greatly influence the course of competitive advantage on many industries (defence, health care, energy, etc.).</a:t>
            </a:r>
          </a:p>
          <a:p>
            <a:pPr marL="285750" indent="-285750" algn="just">
              <a:buFont typeface="Arial" panose="020B0604020202020204" pitchFamily="34" charset="0"/>
              <a:buChar char="•"/>
              <a:defRPr/>
            </a:pPr>
            <a:endParaRPr lang="en-GB" altLang="es-ES"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altLang="es-ES" b="1" dirty="0">
                <a:latin typeface="Calibri" panose="020F0502020204030204" pitchFamily="34" charset="0"/>
                <a:cs typeface="Calibri" panose="020F0502020204030204" pitchFamily="34" charset="0"/>
              </a:rPr>
              <a:t>Complementary products and services</a:t>
            </a:r>
            <a:r>
              <a:rPr lang="en-GB" altLang="es-ES" dirty="0">
                <a:latin typeface="Calibri" panose="020F0502020204030204" pitchFamily="34" charset="0"/>
                <a:cs typeface="Calibri" panose="020F0502020204030204" pitchFamily="34" charset="0"/>
              </a:rPr>
              <a:t>. Imagine if the entire automotive industry goes “electric”, what would the impact for oil companies?</a:t>
            </a:r>
            <a:endParaRPr lang="en-GB" altLang="es-ES" b="1"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48849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10"/>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6 – The DEMING’s cycle (1)</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aphicFrame>
        <p:nvGraphicFramePr>
          <p:cNvPr id="11" name="Diagramma 10">
            <a:extLst>
              <a:ext uri="{FF2B5EF4-FFF2-40B4-BE49-F238E27FC236}">
                <a16:creationId xmlns:a16="http://schemas.microsoft.com/office/drawing/2014/main" id="{BC209BC3-B98E-4272-AB73-25E8FDF3BC28}"/>
              </a:ext>
            </a:extLst>
          </p:cNvPr>
          <p:cNvGraphicFramePr/>
          <p:nvPr>
            <p:extLst>
              <p:ext uri="{D42A27DB-BD31-4B8C-83A1-F6EECF244321}">
                <p14:modId xmlns:p14="http://schemas.microsoft.com/office/powerpoint/2010/main" val="3321096500"/>
              </p:ext>
            </p:extLst>
          </p:nvPr>
        </p:nvGraphicFramePr>
        <p:xfrm>
          <a:off x="2887109" y="1976381"/>
          <a:ext cx="6165952" cy="38329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CasellaDiTesto 17">
            <a:extLst>
              <a:ext uri="{FF2B5EF4-FFF2-40B4-BE49-F238E27FC236}">
                <a16:creationId xmlns:a16="http://schemas.microsoft.com/office/drawing/2014/main" id="{4C3F2AAE-59DF-44B1-81F7-D70261794001}"/>
              </a:ext>
            </a:extLst>
          </p:cNvPr>
          <p:cNvSpPr txBox="1"/>
          <p:nvPr/>
        </p:nvSpPr>
        <p:spPr>
          <a:xfrm>
            <a:off x="2060863" y="5921428"/>
            <a:ext cx="8070274" cy="369332"/>
          </a:xfrm>
          <a:prstGeom prst="rect">
            <a:avLst/>
          </a:prstGeom>
          <a:noFill/>
        </p:spPr>
        <p:txBody>
          <a:bodyPr wrap="square" rtlCol="0">
            <a:spAutoFit/>
          </a:bodyPr>
          <a:lstStyle/>
          <a:p>
            <a:r>
              <a:rPr lang="en-GB" dirty="0"/>
              <a:t>Deming, W.E., 1950. Elementary Principles of the Statistical Control of Quality, JUSE.</a:t>
            </a:r>
            <a:endParaRPr lang="it-IT" dirty="0"/>
          </a:p>
        </p:txBody>
      </p:sp>
    </p:spTree>
    <p:extLst>
      <p:ext uri="{BB962C8B-B14F-4D97-AF65-F5344CB8AC3E}">
        <p14:creationId xmlns:p14="http://schemas.microsoft.com/office/powerpoint/2010/main" val="3865240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2</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724096"/>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6 – The DEMING cycle (2)</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If your read any management handbook recently, it is highly possible that you stumbled across things such as </a:t>
            </a:r>
            <a:r>
              <a:rPr lang="en-GB" sz="1800" dirty="0">
                <a:latin typeface="Calibri" panose="020F0502020204030204" pitchFamily="34" charset="0"/>
                <a:cs typeface="Calibri" panose="020F0502020204030204" pitchFamily="34" charset="0"/>
              </a:rPr>
              <a:t>Lean Manufacturing, Total Quality Management (TQM), Just In Time (JIT): audit framework applied in Japanese industry from the second half of the last century. </a:t>
            </a:r>
          </a:p>
          <a:p>
            <a:pPr algn="just">
              <a:defRPr/>
            </a:pPr>
            <a:endParaRPr lang="en-GB" dirty="0">
              <a:latin typeface="Calibri" panose="020F0502020204030204" pitchFamily="34" charset="0"/>
              <a:cs typeface="Calibri" panose="020F0502020204030204" pitchFamily="34" charset="0"/>
            </a:endParaRPr>
          </a:p>
          <a:p>
            <a:pPr algn="just">
              <a:defRPr/>
            </a:pPr>
            <a:r>
              <a:rPr lang="en-GB" sz="1800" dirty="0">
                <a:latin typeface="Calibri" panose="020F0502020204030204" pitchFamily="34" charset="0"/>
                <a:cs typeface="Calibri" panose="020F0502020204030204" pitchFamily="34" charset="0"/>
              </a:rPr>
              <a:t>In reality, they all take inspiration from a US author, W. Edwards Deming, came in contact with Japan's’ industrials after the second </a:t>
            </a:r>
            <a:r>
              <a:rPr lang="en-GB" dirty="0">
                <a:latin typeface="Calibri" panose="020F0502020204030204" pitchFamily="34" charset="0"/>
                <a:cs typeface="Calibri" panose="020F0502020204030204" pitchFamily="34" charset="0"/>
              </a:rPr>
              <a:t>W</a:t>
            </a:r>
            <a:r>
              <a:rPr lang="en-GB" sz="1800" dirty="0">
                <a:latin typeface="Calibri" panose="020F0502020204030204" pitchFamily="34" charset="0"/>
                <a:cs typeface="Calibri" panose="020F0502020204030204" pitchFamily="34" charset="0"/>
              </a:rPr>
              <a:t>orld War.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As of today, the DEMING cycle remains one of the most consolidated, robust and reliable framework to evaluate organisational processes and their compliance to internal monitoring standards.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The model own its large-scale diffusion to its great ease of application, user-friendliness and linearity.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505796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AD929-2B71-40EA-B6BE-15945EF7D631}"/>
              </a:ext>
            </a:extLst>
          </p:cNvPr>
          <p:cNvSpPr>
            <a:spLocks noGrp="1"/>
          </p:cNvSpPr>
          <p:nvPr>
            <p:ph type="ctrTitle"/>
          </p:nvPr>
        </p:nvSpPr>
        <p:spPr/>
        <p:txBody>
          <a:bodyPr/>
          <a:lstStyle/>
          <a:p>
            <a:r>
              <a:rPr lang="es-ES" b="1" dirty="0">
                <a:solidFill>
                  <a:srgbClr val="266C9F"/>
                </a:solidFill>
              </a:rPr>
              <a:t>THANK</a:t>
            </a:r>
            <a:r>
              <a:rPr lang="es-ES" b="1" dirty="0">
                <a:solidFill>
                  <a:srgbClr val="27969F"/>
                </a:solidFill>
              </a:rPr>
              <a:t> </a:t>
            </a:r>
            <a:r>
              <a:rPr lang="es-ES" b="1" dirty="0">
                <a:solidFill>
                  <a:srgbClr val="266C9F"/>
                </a:solidFill>
              </a:rPr>
              <a:t>YOU</a:t>
            </a:r>
          </a:p>
        </p:txBody>
      </p:sp>
    </p:spTree>
    <p:extLst>
      <p:ext uri="{BB962C8B-B14F-4D97-AF65-F5344CB8AC3E}">
        <p14:creationId xmlns:p14="http://schemas.microsoft.com/office/powerpoint/2010/main" val="79758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81070A41-7970-4EFE-9B40-15252CE931E2}"/>
              </a:ext>
            </a:extLst>
          </p:cNvPr>
          <p:cNvSpPr txBox="1">
            <a:spLocks/>
          </p:cNvSpPr>
          <p:nvPr/>
        </p:nvSpPr>
        <p:spPr>
          <a:xfrm>
            <a:off x="2823088" y="336847"/>
            <a:ext cx="7874855" cy="72424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4400" dirty="0"/>
              <a:t>INDEX</a:t>
            </a:r>
          </a:p>
          <a:p>
            <a:pPr marL="0" indent="0" algn="ctr">
              <a:buNone/>
            </a:pPr>
            <a:endParaRPr lang="en-US" sz="3600" dirty="0"/>
          </a:p>
        </p:txBody>
      </p:sp>
      <p:sp>
        <p:nvSpPr>
          <p:cNvPr id="31" name="Rounded Rectangle 51">
            <a:extLst>
              <a:ext uri="{FF2B5EF4-FFF2-40B4-BE49-F238E27FC236}">
                <a16:creationId xmlns:a16="http://schemas.microsoft.com/office/drawing/2014/main" id="{4328AA1D-5A3B-4428-B553-AB976F35D5DB}"/>
              </a:ext>
            </a:extLst>
          </p:cNvPr>
          <p:cNvSpPr/>
          <p:nvPr/>
        </p:nvSpPr>
        <p:spPr>
          <a:xfrm>
            <a:off x="3733295" y="4128064"/>
            <a:ext cx="2160000" cy="10800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dirty="0"/>
          </a:p>
        </p:txBody>
      </p:sp>
      <p:sp>
        <p:nvSpPr>
          <p:cNvPr id="32" name="Rounded Rectangle 52">
            <a:extLst>
              <a:ext uri="{FF2B5EF4-FFF2-40B4-BE49-F238E27FC236}">
                <a16:creationId xmlns:a16="http://schemas.microsoft.com/office/drawing/2014/main" id="{5B93B80A-9C15-46BC-9004-9EA7BFF35969}"/>
              </a:ext>
            </a:extLst>
          </p:cNvPr>
          <p:cNvSpPr/>
          <p:nvPr/>
        </p:nvSpPr>
        <p:spPr>
          <a:xfrm>
            <a:off x="5575011" y="3919882"/>
            <a:ext cx="2160000" cy="108000"/>
          </a:xfrm>
          <a:prstGeom prst="roundRect">
            <a:avLst>
              <a:gd name="adj" fmla="val 50000"/>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dirty="0"/>
          </a:p>
        </p:txBody>
      </p:sp>
      <p:grpSp>
        <p:nvGrpSpPr>
          <p:cNvPr id="36" name="Group 56">
            <a:extLst>
              <a:ext uri="{FF2B5EF4-FFF2-40B4-BE49-F238E27FC236}">
                <a16:creationId xmlns:a16="http://schemas.microsoft.com/office/drawing/2014/main" id="{BDCD2AA1-3D8B-4385-A998-7896B87F5B72}"/>
              </a:ext>
            </a:extLst>
          </p:cNvPr>
          <p:cNvGrpSpPr/>
          <p:nvPr/>
        </p:nvGrpSpPr>
        <p:grpSpPr>
          <a:xfrm>
            <a:off x="3820392" y="2335697"/>
            <a:ext cx="1764630" cy="1200328"/>
            <a:chOff x="1704484" y="1766707"/>
            <a:chExt cx="1038452" cy="1200328"/>
          </a:xfrm>
        </p:grpSpPr>
        <p:sp>
          <p:nvSpPr>
            <p:cNvPr id="37" name="TextBox 33">
              <a:extLst>
                <a:ext uri="{FF2B5EF4-FFF2-40B4-BE49-F238E27FC236}">
                  <a16:creationId xmlns:a16="http://schemas.microsoft.com/office/drawing/2014/main" id="{C7ACB41D-6E4A-4DEC-B4A5-E3F59A081365}"/>
                </a:ext>
              </a:extLst>
            </p:cNvPr>
            <p:cNvSpPr txBox="1"/>
            <p:nvPr/>
          </p:nvSpPr>
          <p:spPr>
            <a:xfrm>
              <a:off x="1724504" y="2012928"/>
              <a:ext cx="1018432" cy="954107"/>
            </a:xfrm>
            <a:prstGeom prst="rect">
              <a:avLst/>
            </a:prstGeom>
            <a:noFill/>
          </p:spPr>
          <p:txBody>
            <a:bodyPr wrap="square" rtlCol="0">
              <a:spAutoFit/>
            </a:bodyPr>
            <a:lstStyle/>
            <a:p>
              <a:r>
                <a:rPr lang="en-US" altLang="ko-KR" sz="1400" dirty="0">
                  <a:solidFill>
                    <a:schemeClr val="tx1">
                      <a:lumMod val="75000"/>
                      <a:lumOff val="25000"/>
                    </a:schemeClr>
                  </a:solidFill>
                  <a:cs typeface="Arial" pitchFamily="34" charset="0"/>
                </a:rPr>
                <a:t>Financial education and management literacy </a:t>
              </a:r>
            </a:p>
          </p:txBody>
        </p:sp>
        <p:sp>
          <p:nvSpPr>
            <p:cNvPr id="38" name="TextBox 34">
              <a:extLst>
                <a:ext uri="{FF2B5EF4-FFF2-40B4-BE49-F238E27FC236}">
                  <a16:creationId xmlns:a16="http://schemas.microsoft.com/office/drawing/2014/main" id="{5C4429A7-1AAF-4C1C-99EC-7C6BC4BC6A0A}"/>
                </a:ext>
              </a:extLst>
            </p:cNvPr>
            <p:cNvSpPr txBox="1"/>
            <p:nvPr/>
          </p:nvSpPr>
          <p:spPr>
            <a:xfrm>
              <a:off x="1704484" y="1766707"/>
              <a:ext cx="1023846" cy="338554"/>
            </a:xfrm>
            <a:prstGeom prst="rect">
              <a:avLst/>
            </a:prstGeom>
            <a:noFill/>
          </p:spPr>
          <p:txBody>
            <a:bodyPr wrap="square" lIns="108000" rIns="108000" rtlCol="0">
              <a:spAutoFit/>
            </a:bodyPr>
            <a:lstStyle/>
            <a:p>
              <a:r>
                <a:rPr lang="en-US" altLang="ko-KR" sz="1600" b="1" dirty="0">
                  <a:solidFill>
                    <a:schemeClr val="tx1">
                      <a:lumMod val="75000"/>
                      <a:lumOff val="25000"/>
                    </a:schemeClr>
                  </a:solidFill>
                  <a:cs typeface="Arial" pitchFamily="34" charset="0"/>
                </a:rPr>
                <a:t>Unit 1</a:t>
              </a:r>
              <a:endParaRPr lang="ko-KR" altLang="en-US" sz="1600" b="1" dirty="0">
                <a:solidFill>
                  <a:schemeClr val="tx1">
                    <a:lumMod val="75000"/>
                    <a:lumOff val="25000"/>
                  </a:schemeClr>
                </a:solidFill>
                <a:cs typeface="Arial" pitchFamily="34" charset="0"/>
              </a:endParaRPr>
            </a:p>
          </p:txBody>
        </p:sp>
      </p:grpSp>
      <p:cxnSp>
        <p:nvCxnSpPr>
          <p:cNvPr id="39" name="Straight Connector 60">
            <a:extLst>
              <a:ext uri="{FF2B5EF4-FFF2-40B4-BE49-F238E27FC236}">
                <a16:creationId xmlns:a16="http://schemas.microsoft.com/office/drawing/2014/main" id="{49CD06F6-4189-4D2C-A7F6-14092B32641D}"/>
              </a:ext>
            </a:extLst>
          </p:cNvPr>
          <p:cNvCxnSpPr/>
          <p:nvPr/>
        </p:nvCxnSpPr>
        <p:spPr>
          <a:xfrm>
            <a:off x="3733295" y="2392868"/>
            <a:ext cx="10011" cy="1513622"/>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nvGrpSpPr>
          <p:cNvPr id="40" name="Group 85">
            <a:extLst>
              <a:ext uri="{FF2B5EF4-FFF2-40B4-BE49-F238E27FC236}">
                <a16:creationId xmlns:a16="http://schemas.microsoft.com/office/drawing/2014/main" id="{00179BC0-A20C-45AD-9A6B-E85D15430B8A}"/>
              </a:ext>
            </a:extLst>
          </p:cNvPr>
          <p:cNvGrpSpPr/>
          <p:nvPr/>
        </p:nvGrpSpPr>
        <p:grpSpPr>
          <a:xfrm>
            <a:off x="5662107" y="2134531"/>
            <a:ext cx="2072903" cy="1200328"/>
            <a:chOff x="1704484" y="1766707"/>
            <a:chExt cx="1038452" cy="1200328"/>
          </a:xfrm>
        </p:grpSpPr>
        <p:sp>
          <p:nvSpPr>
            <p:cNvPr id="41" name="TextBox 37">
              <a:extLst>
                <a:ext uri="{FF2B5EF4-FFF2-40B4-BE49-F238E27FC236}">
                  <a16:creationId xmlns:a16="http://schemas.microsoft.com/office/drawing/2014/main" id="{C3D48C82-B79C-4439-866B-D5417414821A}"/>
                </a:ext>
              </a:extLst>
            </p:cNvPr>
            <p:cNvSpPr txBox="1"/>
            <p:nvPr/>
          </p:nvSpPr>
          <p:spPr>
            <a:xfrm>
              <a:off x="1724504" y="2012928"/>
              <a:ext cx="1018432" cy="954107"/>
            </a:xfrm>
            <a:prstGeom prst="rect">
              <a:avLst/>
            </a:prstGeom>
            <a:noFill/>
          </p:spPr>
          <p:txBody>
            <a:bodyPr wrap="square" rtlCol="0">
              <a:spAutoFit/>
            </a:bodyPr>
            <a:lstStyle/>
            <a:p>
              <a:r>
                <a:rPr lang="en-US" altLang="ko-KR" sz="1400" dirty="0">
                  <a:solidFill>
                    <a:schemeClr val="tx1">
                      <a:lumMod val="75000"/>
                      <a:lumOff val="25000"/>
                    </a:schemeClr>
                  </a:solidFill>
                  <a:cs typeface="Arial" pitchFamily="34" charset="0"/>
                </a:rPr>
                <a:t>The toolbox for strategic management in ICH  </a:t>
              </a:r>
            </a:p>
          </p:txBody>
        </p:sp>
        <p:sp>
          <p:nvSpPr>
            <p:cNvPr id="42" name="TextBox 38">
              <a:extLst>
                <a:ext uri="{FF2B5EF4-FFF2-40B4-BE49-F238E27FC236}">
                  <a16:creationId xmlns:a16="http://schemas.microsoft.com/office/drawing/2014/main" id="{BB20BBDA-A3FD-46F9-81C7-E81DE0C00140}"/>
                </a:ext>
              </a:extLst>
            </p:cNvPr>
            <p:cNvSpPr txBox="1"/>
            <p:nvPr/>
          </p:nvSpPr>
          <p:spPr>
            <a:xfrm>
              <a:off x="1704484" y="1766707"/>
              <a:ext cx="1023846" cy="338554"/>
            </a:xfrm>
            <a:prstGeom prst="rect">
              <a:avLst/>
            </a:prstGeom>
            <a:noFill/>
          </p:spPr>
          <p:txBody>
            <a:bodyPr wrap="square" lIns="108000" rIns="108000" rtlCol="0">
              <a:spAutoFit/>
            </a:bodyPr>
            <a:lstStyle/>
            <a:p>
              <a:r>
                <a:rPr lang="en-US" altLang="ko-KR" sz="1600" b="1" dirty="0">
                  <a:solidFill>
                    <a:schemeClr val="tx1">
                      <a:lumMod val="75000"/>
                      <a:lumOff val="25000"/>
                    </a:schemeClr>
                  </a:solidFill>
                  <a:cs typeface="Arial" pitchFamily="34" charset="0"/>
                </a:rPr>
                <a:t>Unit 2</a:t>
              </a:r>
              <a:endParaRPr lang="ko-KR" altLang="en-US" sz="1600" b="1" dirty="0">
                <a:solidFill>
                  <a:schemeClr val="tx1">
                    <a:lumMod val="75000"/>
                    <a:lumOff val="25000"/>
                  </a:schemeClr>
                </a:solidFill>
                <a:cs typeface="Arial" pitchFamily="34" charset="0"/>
              </a:endParaRPr>
            </a:p>
          </p:txBody>
        </p:sp>
      </p:grpSp>
      <p:cxnSp>
        <p:nvCxnSpPr>
          <p:cNvPr id="43" name="Straight Connector 86">
            <a:extLst>
              <a:ext uri="{FF2B5EF4-FFF2-40B4-BE49-F238E27FC236}">
                <a16:creationId xmlns:a16="http://schemas.microsoft.com/office/drawing/2014/main" id="{7B744CA9-4F0E-4418-8866-50773918A17A}"/>
              </a:ext>
            </a:extLst>
          </p:cNvPr>
          <p:cNvCxnSpPr/>
          <p:nvPr/>
        </p:nvCxnSpPr>
        <p:spPr>
          <a:xfrm>
            <a:off x="5575011" y="2196099"/>
            <a:ext cx="10011" cy="1513622"/>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34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447098"/>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1 – Financial Education and Management Literacy: introduction notes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The topic of financial education and literacy is extremely relevant and very much debated. All largest International organisations seems to be particularly proactive in this specific training areas. </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The World Bank, OECD, International Labour Organisation, United Nation came up all with their own international scale initiatives aimed at strengthening financial literacy – with particular reference to marginalised and disadvantaged communities, developing countries, rural areas, women and other targets at high risk of socio-economic marginalisation. A the efforts go on…</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…for instance, as we speak, the European Commission is collaborating with the OECD to develop a </a:t>
            </a:r>
            <a:r>
              <a:rPr lang="en-GB" dirty="0">
                <a:latin typeface="Calibri" panose="020F0502020204030204" pitchFamily="34" charset="0"/>
                <a:cs typeface="Calibri" panose="020F0502020204030204" pitchFamily="34" charset="0"/>
                <a:hlinkClick r:id="rId4"/>
              </a:rPr>
              <a:t>Financial Competence Framework for the EU</a:t>
            </a:r>
            <a:r>
              <a:rPr lang="en-GB" dirty="0">
                <a:latin typeface="Calibri" panose="020F0502020204030204" pitchFamily="34" charset="0"/>
                <a:cs typeface="Calibri" panose="020F0502020204030204" pitchFamily="34" charset="0"/>
              </a:rPr>
              <a:t>.</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77754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724096"/>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2 – Financial Education and Management Literacy: an EntreComp’s approach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The Entrepreneurial competence framework developed by the JRC of the European Commission lists “Financial and Economic literacy” as a stand-alone competence to nurture, develop and strengthen sense of initiative and entrepreneurial spirit.</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Financial and Economic literacy belongs to the second training area of the framework, the one related to RESOURCES, along with: </a:t>
            </a:r>
          </a:p>
          <a:p>
            <a:pPr algn="just">
              <a:defRPr/>
            </a:pP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Self-awareness and self-efficacy</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Motivation and perseverance</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Mobilising resources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Mobilising others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77677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3447098"/>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2 – 2.4 Financial and Economic Literacy</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The EU Commission’s choice to gather this competence with the other listed in the previous slide is very interesting: while all the other competences of this area refer to attitudes and mindset, 2.4 is the only one at high technical-intensive coefficient. </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In the view of the European Commission, being proficient in the basics of finance and economic is as a strategic resource for excellence and performance as being motivated, focused and inspired. </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Eventually, you should keep in mind of that when dealing with difficult circumstances challenging your spirit, but also your technical and sector specific knowledge…</a:t>
            </a:r>
          </a:p>
          <a:p>
            <a:pPr algn="just">
              <a:defRPr/>
            </a:pPr>
            <a:endParaRPr lang="en-GB"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37054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954107"/>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3 – A deepen look into 2.4 (1)</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As per framework, the competence is described as follows: </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aphicFrame>
        <p:nvGraphicFramePr>
          <p:cNvPr id="11" name="Tabella 5">
            <a:extLst>
              <a:ext uri="{FF2B5EF4-FFF2-40B4-BE49-F238E27FC236}">
                <a16:creationId xmlns:a16="http://schemas.microsoft.com/office/drawing/2014/main" id="{BC91A228-9457-4760-8B47-55CD3CF639F8}"/>
              </a:ext>
            </a:extLst>
          </p:cNvPr>
          <p:cNvGraphicFramePr>
            <a:graphicFrameLocks noGrp="1"/>
          </p:cNvGraphicFramePr>
          <p:nvPr>
            <p:extLst>
              <p:ext uri="{D42A27DB-BD31-4B8C-83A1-F6EECF244321}">
                <p14:modId xmlns:p14="http://schemas.microsoft.com/office/powerpoint/2010/main" val="741601324"/>
              </p:ext>
            </p:extLst>
          </p:nvPr>
        </p:nvGraphicFramePr>
        <p:xfrm>
          <a:off x="363315" y="2599344"/>
          <a:ext cx="11213541" cy="2103120"/>
        </p:xfrm>
        <a:graphic>
          <a:graphicData uri="http://schemas.openxmlformats.org/drawingml/2006/table">
            <a:tbl>
              <a:tblPr firstRow="1" bandRow="1">
                <a:tableStyleId>{5C22544A-7EE6-4342-B048-85BDC9FD1C3A}</a:tableStyleId>
              </a:tblPr>
              <a:tblGrid>
                <a:gridCol w="2752990">
                  <a:extLst>
                    <a:ext uri="{9D8B030D-6E8A-4147-A177-3AD203B41FA5}">
                      <a16:colId xmlns:a16="http://schemas.microsoft.com/office/drawing/2014/main" val="3973671595"/>
                    </a:ext>
                  </a:extLst>
                </a:gridCol>
                <a:gridCol w="2666355">
                  <a:extLst>
                    <a:ext uri="{9D8B030D-6E8A-4147-A177-3AD203B41FA5}">
                      <a16:colId xmlns:a16="http://schemas.microsoft.com/office/drawing/2014/main" val="3164311868"/>
                    </a:ext>
                  </a:extLst>
                </a:gridCol>
                <a:gridCol w="5794196">
                  <a:extLst>
                    <a:ext uri="{9D8B030D-6E8A-4147-A177-3AD203B41FA5}">
                      <a16:colId xmlns:a16="http://schemas.microsoft.com/office/drawing/2014/main" val="3658847542"/>
                    </a:ext>
                  </a:extLst>
                </a:gridCol>
              </a:tblGrid>
              <a:tr h="250065">
                <a:tc>
                  <a:txBody>
                    <a:bodyPr/>
                    <a:lstStyle/>
                    <a:p>
                      <a:pPr algn="ctr"/>
                      <a:r>
                        <a:rPr lang="en-US" sz="1800" dirty="0">
                          <a:solidFill>
                            <a:schemeClr val="tx1"/>
                          </a:solidFill>
                        </a:rPr>
                        <a:t>Competence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solidFill>
                            <a:schemeClr val="tx1"/>
                          </a:solidFill>
                        </a:rPr>
                        <a:t>Hint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solidFill>
                            <a:schemeClr val="tx1"/>
                          </a:solidFill>
                        </a:rPr>
                        <a:t>Description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6332558"/>
                  </a:ext>
                </a:extLst>
              </a:tr>
              <a:tr h="397160">
                <a:tc>
                  <a:txBody>
                    <a:bodyPr/>
                    <a:lstStyle/>
                    <a:p>
                      <a:pPr algn="l"/>
                      <a:r>
                        <a:rPr lang="en-US" sz="1800" b="1" dirty="0">
                          <a:solidFill>
                            <a:schemeClr val="tx1"/>
                          </a:solidFill>
                        </a:rPr>
                        <a:t>2.4 Financial and Economic literacy</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1800" i="1" dirty="0">
                          <a:solidFill>
                            <a:schemeClr val="tx1"/>
                          </a:solidFill>
                        </a:rPr>
                        <a:t>Develop financial and economic know-how</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lgn="l">
                        <a:buFont typeface="Arial" panose="020B0604020202020204" pitchFamily="34" charset="0"/>
                        <a:buChar char="•"/>
                      </a:pPr>
                      <a:r>
                        <a:rPr lang="en-GB" sz="1800" dirty="0"/>
                        <a:t>Estimate the cost of turning an idea into a value-creating activity</a:t>
                      </a:r>
                    </a:p>
                    <a:p>
                      <a:pPr marL="171450" indent="-171450" algn="l">
                        <a:buFont typeface="Arial" panose="020B0604020202020204" pitchFamily="34" charset="0"/>
                        <a:buChar char="•"/>
                      </a:pPr>
                      <a:r>
                        <a:rPr lang="en-GB" sz="1800" dirty="0"/>
                        <a:t>Plan, put in place and evaluate financial decisions over time</a:t>
                      </a:r>
                    </a:p>
                    <a:p>
                      <a:pPr marL="171450" indent="-171450" algn="l">
                        <a:buFont typeface="Arial" panose="020B0604020202020204" pitchFamily="34" charset="0"/>
                        <a:buChar char="•"/>
                      </a:pPr>
                      <a:r>
                        <a:rPr lang="en-GB" sz="1800" dirty="0"/>
                        <a:t>Manage financing to make sure your value-creating activity can last over the long term</a:t>
                      </a:r>
                      <a:endParaRPr lang="en-US" sz="1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6668092"/>
                  </a:ext>
                </a:extLst>
              </a:tr>
            </a:tbl>
          </a:graphicData>
        </a:graphic>
      </p:graphicFrame>
    </p:spTree>
    <p:extLst>
      <p:ext uri="{BB962C8B-B14F-4D97-AF65-F5344CB8AC3E}">
        <p14:creationId xmlns:p14="http://schemas.microsoft.com/office/powerpoint/2010/main" val="416612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76271"/>
            <a:ext cx="11213541" cy="4001095"/>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3 – A deepen look into 2.4 (2)</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By assessing the previous table, we might notice that 2.4 is a competence with a three-dimension focus: </a:t>
            </a:r>
          </a:p>
          <a:p>
            <a:pPr algn="just">
              <a:defRPr/>
            </a:pPr>
            <a:endParaRPr lang="en-GB" dirty="0">
              <a:latin typeface="Calibri" panose="020F0502020204030204" pitchFamily="34" charset="0"/>
              <a:cs typeface="Calibri" panose="020F0502020204030204" pitchFamily="34" charset="0"/>
            </a:endParaRPr>
          </a:p>
          <a:p>
            <a:pPr marL="342900" indent="-342900" algn="just">
              <a:buFont typeface="+mj-lt"/>
              <a:buAutoNum type="arabicPeriod"/>
              <a:defRPr/>
            </a:pPr>
            <a:r>
              <a:rPr lang="en-GB" dirty="0">
                <a:latin typeface="Calibri" panose="020F0502020204030204" pitchFamily="34" charset="0"/>
                <a:cs typeface="Calibri" panose="020F0502020204030204" pitchFamily="34" charset="0"/>
              </a:rPr>
              <a:t>Budgeting and cost structuring</a:t>
            </a:r>
          </a:p>
          <a:p>
            <a:pPr marL="342900" indent="-342900" algn="just">
              <a:buFont typeface="+mj-lt"/>
              <a:buAutoNum type="arabicPeriod"/>
              <a:defRPr/>
            </a:pPr>
            <a:r>
              <a:rPr lang="en-GB" dirty="0">
                <a:latin typeface="Calibri" panose="020F0502020204030204" pitchFamily="34" charset="0"/>
                <a:cs typeface="Calibri" panose="020F0502020204030204" pitchFamily="34" charset="0"/>
              </a:rPr>
              <a:t>Finance-wise decisions making</a:t>
            </a:r>
          </a:p>
          <a:p>
            <a:pPr marL="342900" indent="-342900" algn="just">
              <a:buFont typeface="+mj-lt"/>
              <a:buAutoNum type="arabicPeriod"/>
              <a:defRPr/>
            </a:pPr>
            <a:r>
              <a:rPr lang="en-GB" dirty="0">
                <a:latin typeface="Calibri" panose="020F0502020204030204" pitchFamily="34" charset="0"/>
                <a:cs typeface="Calibri" panose="020F0502020204030204" pitchFamily="34" charset="0"/>
              </a:rPr>
              <a:t>Operative sustainability</a:t>
            </a:r>
          </a:p>
          <a:p>
            <a:pPr marL="342900" indent="-342900" algn="just">
              <a:buFont typeface="+mj-lt"/>
              <a:buAutoNum type="arabicPeriod"/>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In other words, the </a:t>
            </a:r>
            <a:r>
              <a:rPr lang="en-GB" dirty="0" err="1">
                <a:latin typeface="Calibri" panose="020F0502020204030204" pitchFamily="34" charset="0"/>
                <a:cs typeface="Calibri" panose="020F0502020204030204" pitchFamily="34" charset="0"/>
              </a:rPr>
              <a:t>EntreComp</a:t>
            </a:r>
            <a:r>
              <a:rPr lang="en-GB" dirty="0">
                <a:latin typeface="Calibri" panose="020F0502020204030204" pitchFamily="34" charset="0"/>
                <a:cs typeface="Calibri" panose="020F0502020204030204" pitchFamily="34" charset="0"/>
              </a:rPr>
              <a:t> seems linking under the same training areas both entrepreneurial aspirations and resilience , to the concrete and actual profitability of the idea: a keen sense of initiative and a fiery motivation might lead to a disaster if numbers (i.e., €) are not rationally pondered…</a:t>
            </a:r>
          </a:p>
          <a:p>
            <a:pPr algn="just">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A great idea might not be necessarily financially viable (due to prohibitive investments or unsustainable profit margins). On the other hand a profitable idea is always a great idea to consider and work on…</a:t>
            </a: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21869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689A761-670D-4B7A-90B0-9B0544FF380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05027" y="6290760"/>
            <a:ext cx="2580150" cy="567240"/>
          </a:xfrm>
          <a:prstGeom prst="rect">
            <a:avLst/>
          </a:prstGeom>
        </p:spPr>
      </p:pic>
      <p:sp>
        <p:nvSpPr>
          <p:cNvPr id="3" name="CuadroTexto 2">
            <a:extLst>
              <a:ext uri="{FF2B5EF4-FFF2-40B4-BE49-F238E27FC236}">
                <a16:creationId xmlns:a16="http://schemas.microsoft.com/office/drawing/2014/main" id="{F2815A75-6982-462D-B6AF-A75573066885}"/>
              </a:ext>
            </a:extLst>
          </p:cNvPr>
          <p:cNvSpPr txBox="1"/>
          <p:nvPr/>
        </p:nvSpPr>
        <p:spPr>
          <a:xfrm>
            <a:off x="315655" y="6457890"/>
            <a:ext cx="9567189" cy="338554"/>
          </a:xfrm>
          <a:prstGeom prst="rect">
            <a:avLst/>
          </a:prstGeom>
          <a:noFill/>
        </p:spPr>
        <p:txBody>
          <a:bodyPr wrap="square">
            <a:spAutoFit/>
          </a:bodyPr>
          <a:lstStyle/>
          <a:p>
            <a:r>
              <a:rPr lang="en-US" sz="800" dirty="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solidFill>
                <a:schemeClr val="bg2">
                  <a:lumMod val="50000"/>
                </a:schemeClr>
              </a:solidFill>
            </a:endParaRPr>
          </a:p>
        </p:txBody>
      </p:sp>
      <p:pic>
        <p:nvPicPr>
          <p:cNvPr id="4" name="Imagen 3">
            <a:extLst>
              <a:ext uri="{FF2B5EF4-FFF2-40B4-BE49-F238E27FC236}">
                <a16:creationId xmlns:a16="http://schemas.microsoft.com/office/drawing/2014/main" id="{4C666FD9-3752-456F-969B-5942960FF4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57816" y="0"/>
            <a:ext cx="2219417" cy="883966"/>
          </a:xfrm>
          <a:prstGeom prst="rect">
            <a:avLst/>
          </a:prstGeom>
        </p:spPr>
      </p:pic>
      <p:sp>
        <p:nvSpPr>
          <p:cNvPr id="12" name="TextBox 3"/>
          <p:cNvSpPr txBox="1"/>
          <p:nvPr/>
        </p:nvSpPr>
        <p:spPr>
          <a:xfrm>
            <a:off x="281276" y="591578"/>
            <a:ext cx="1540411" cy="584775"/>
          </a:xfrm>
          <a:prstGeom prst="rect">
            <a:avLst/>
          </a:prstGeom>
          <a:noFill/>
        </p:spPr>
        <p:txBody>
          <a:bodyPr wrap="square" rtlCol="0">
            <a:spAutoFit/>
          </a:bodyPr>
          <a:lstStyle/>
          <a:p>
            <a:r>
              <a:rPr lang="en-US" altLang="ko-KR" sz="3200" b="1" dirty="0">
                <a:solidFill>
                  <a:srgbClr val="FFC000"/>
                </a:solidFill>
                <a:latin typeface="+mj-lt"/>
                <a:cs typeface="Arial" pitchFamily="34" charset="0"/>
              </a:rPr>
              <a:t>Unit 1</a:t>
            </a:r>
            <a:endParaRPr lang="en-US" altLang="ko-KR" sz="2400" b="1" dirty="0">
              <a:solidFill>
                <a:srgbClr val="FFC000"/>
              </a:solidFill>
              <a:latin typeface="+mj-lt"/>
              <a:cs typeface="Arial" pitchFamily="34" charset="0"/>
            </a:endParaRPr>
          </a:p>
        </p:txBody>
      </p:sp>
      <p:sp>
        <p:nvSpPr>
          <p:cNvPr id="13" name="CuadroTexto 12"/>
          <p:cNvSpPr txBox="1"/>
          <p:nvPr/>
        </p:nvSpPr>
        <p:spPr>
          <a:xfrm>
            <a:off x="363315" y="1590338"/>
            <a:ext cx="11213541" cy="4001095"/>
          </a:xfrm>
          <a:prstGeom prst="rect">
            <a:avLst/>
          </a:prstGeom>
          <a:noFill/>
        </p:spPr>
        <p:txBody>
          <a:bodyPr wrap="square">
            <a:spAutoFit/>
          </a:bodyPr>
          <a:lstStyle/>
          <a:p>
            <a:pPr algn="just">
              <a:defRPr/>
            </a:pPr>
            <a:r>
              <a:rPr lang="en-GB" altLang="es-ES" sz="2000" b="1" dirty="0">
                <a:solidFill>
                  <a:schemeClr val="accent1">
                    <a:lumMod val="75000"/>
                  </a:schemeClr>
                </a:solidFill>
                <a:latin typeface="Calibri" panose="020F0502020204030204" pitchFamily="34" charset="0"/>
                <a:cs typeface="Calibri" panose="020F0502020204030204" pitchFamily="34" charset="0"/>
              </a:rPr>
              <a:t>Section 4 – Financial and Economic Literacy: threads and sub-competences</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The </a:t>
            </a:r>
            <a:r>
              <a:rPr lang="en-GB" dirty="0" err="1">
                <a:latin typeface="Calibri" panose="020F0502020204030204" pitchFamily="34" charset="0"/>
                <a:cs typeface="Calibri" panose="020F0502020204030204" pitchFamily="34" charset="0"/>
              </a:rPr>
              <a:t>EntreComp</a:t>
            </a:r>
            <a:r>
              <a:rPr lang="en-GB" dirty="0">
                <a:latin typeface="Calibri" panose="020F0502020204030204" pitchFamily="34" charset="0"/>
                <a:cs typeface="Calibri" panose="020F0502020204030204" pitchFamily="34" charset="0"/>
              </a:rPr>
              <a:t> framework lists four detailed threads linked to competence no. 2.4 that are instrumental to master at least the essentials of finance and economics: </a:t>
            </a:r>
          </a:p>
          <a:p>
            <a:pPr algn="just">
              <a:defRPr/>
            </a:pPr>
            <a:endParaRPr lang="en-GB"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Understanding economic and financial concepts</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Budget</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Find funding</a:t>
            </a:r>
          </a:p>
          <a:p>
            <a:pPr marL="285750" indent="-285750" algn="just">
              <a:buFont typeface="Arial" panose="020B0604020202020204" pitchFamily="34" charset="0"/>
              <a:buChar char="•"/>
              <a:defRPr/>
            </a:pPr>
            <a:r>
              <a:rPr lang="en-GB" dirty="0">
                <a:latin typeface="Calibri" panose="020F0502020204030204" pitchFamily="34" charset="0"/>
                <a:cs typeface="Calibri" panose="020F0502020204030204" pitchFamily="34" charset="0"/>
              </a:rPr>
              <a:t>Understand taxation</a:t>
            </a:r>
          </a:p>
          <a:p>
            <a:pPr marL="285750" indent="-285750" algn="just">
              <a:buFont typeface="Arial" panose="020B0604020202020204" pitchFamily="34" charset="0"/>
              <a:buChar char="•"/>
              <a:defRPr/>
            </a:pPr>
            <a:endParaRPr lang="en-GB" dirty="0">
              <a:latin typeface="Calibri" panose="020F0502020204030204" pitchFamily="34" charset="0"/>
              <a:cs typeface="Calibri" panose="020F0502020204030204" pitchFamily="34" charset="0"/>
            </a:endParaRPr>
          </a:p>
          <a:p>
            <a:pPr algn="just">
              <a:defRPr/>
            </a:pPr>
            <a:r>
              <a:rPr lang="en-GB" dirty="0">
                <a:latin typeface="Calibri" panose="020F0502020204030204" pitchFamily="34" charset="0"/>
                <a:cs typeface="Calibri" panose="020F0502020204030204" pitchFamily="34" charset="0"/>
              </a:rPr>
              <a:t>For each of this thread, users can self-assess their proficiency level by referring to the 8-dimension progression model developed by the framework and generally applied to each thread of each competence.  </a:t>
            </a:r>
          </a:p>
          <a:p>
            <a:pPr algn="just">
              <a:defRPr/>
            </a:pPr>
            <a:endParaRPr lang="en-GB" dirty="0">
              <a:latin typeface="Calibri" panose="020F0502020204030204" pitchFamily="34" charset="0"/>
              <a:cs typeface="Calibri" panose="020F0502020204030204" pitchFamily="34" charset="0"/>
            </a:endParaRPr>
          </a:p>
          <a:p>
            <a:pPr algn="just">
              <a:defRPr/>
            </a:pPr>
            <a:endParaRPr lang="en-GB" dirty="0">
              <a:latin typeface="Calibri" panose="020F0502020204030204" pitchFamily="34" charset="0"/>
              <a:cs typeface="Calibri" panose="020F0502020204030204" pitchFamily="34" charset="0"/>
            </a:endParaRPr>
          </a:p>
        </p:txBody>
      </p:sp>
      <p:grpSp>
        <p:nvGrpSpPr>
          <p:cNvPr id="14" name="Grupo 13"/>
          <p:cNvGrpSpPr/>
          <p:nvPr/>
        </p:nvGrpSpPr>
        <p:grpSpPr>
          <a:xfrm>
            <a:off x="363315" y="222414"/>
            <a:ext cx="1361572" cy="349188"/>
            <a:chOff x="10604071" y="448487"/>
            <a:chExt cx="1361572" cy="349188"/>
          </a:xfrm>
        </p:grpSpPr>
        <p:sp>
          <p:nvSpPr>
            <p:cNvPr id="15" name="Oval 5"/>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57"/>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64"/>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8803470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8A83C04D305846BAF8B03DEAC6B9F1" ma:contentTypeVersion="12" ma:contentTypeDescription="Create a new document." ma:contentTypeScope="" ma:versionID="ff16817e6c0304258bb39d3da2e18076">
  <xsd:schema xmlns:xsd="http://www.w3.org/2001/XMLSchema" xmlns:xs="http://www.w3.org/2001/XMLSchema" xmlns:p="http://schemas.microsoft.com/office/2006/metadata/properties" xmlns:ns2="3c0ea9e4-dde0-4b4d-b657-195ec27ec70d" xmlns:ns3="55154662-676a-405c-a9b6-a5b814f17753" targetNamespace="http://schemas.microsoft.com/office/2006/metadata/properties" ma:root="true" ma:fieldsID="8cf7324cf9e6790ec2856db94d93e328" ns2:_="" ns3:_="">
    <xsd:import namespace="3c0ea9e4-dde0-4b4d-b657-195ec27ec70d"/>
    <xsd:import namespace="55154662-676a-405c-a9b6-a5b814f1775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ea9e4-dde0-4b4d-b657-195ec27ec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154662-676a-405c-a9b6-a5b814f1775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F1C0AC-4FFA-4653-AD3C-85F5A955EB4F}">
  <ds:schemaRefs>
    <ds:schemaRef ds:uri="http://schemas.microsoft.com/sharepoint/v3/contenttype/forms"/>
  </ds:schemaRefs>
</ds:datastoreItem>
</file>

<file path=customXml/itemProps2.xml><?xml version="1.0" encoding="utf-8"?>
<ds:datastoreItem xmlns:ds="http://schemas.openxmlformats.org/officeDocument/2006/customXml" ds:itemID="{76F6A68C-B4BA-40B3-942B-597815B89C7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60D4B0D-3C4B-4FBB-9FB9-3117F692F8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ea9e4-dde0-4b4d-b657-195ec27ec70d"/>
    <ds:schemaRef ds:uri="55154662-676a-405c-a9b6-a5b814f177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TM02900688[[fn=Faceta]]</Template>
  <TotalTime>3224</TotalTime>
  <Words>3904</Words>
  <Application>Microsoft Office PowerPoint</Application>
  <PresentationFormat>Panorámica</PresentationFormat>
  <Paragraphs>352</Paragraphs>
  <Slides>27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Arial</vt:lpstr>
      <vt:lpstr>Calibri</vt:lpstr>
      <vt:lpstr>Calibri Light</vt:lpstr>
      <vt:lpstr>Courier New</vt:lpstr>
      <vt:lpstr>Tema de Office</vt:lpstr>
      <vt:lpstr>Financial Education and Management Literacy for ICH operators  IDP European Consultants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Dulce Rodriguez Ortiz</dc:creator>
  <cp:lastModifiedBy>programming@internetwebsolutions.es</cp:lastModifiedBy>
  <cp:revision>58</cp:revision>
  <dcterms:created xsi:type="dcterms:W3CDTF">2021-01-21T12:20:00Z</dcterms:created>
  <dcterms:modified xsi:type="dcterms:W3CDTF">2023-01-27T10:51:13Z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0x010100EC8A83C04D305846BAF8B03DEAC6B9F1</vt:lpwstr>
  </property>
</Properties>
</file>