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5" roundtripDataSignature="AMtx7miUvoe64vXrmpvwV319rvjez7XRd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7159419-2A66-42FC-9247-FC7A4718A22C}">
  <a:tblStyle styleId="{C7159419-2A66-42FC-9247-FC7A4718A22C}"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2E2705CA-31BF-4C55-9952-D9B8AC89766A}"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 name="Google Shape;48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0" name="Google Shape;50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6" name="Google Shape;51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1" name="Google Shape;53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4" name="Google Shape;54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9" name="Google Shape;55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 Id="rId4"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5" name="Shape 15"/>
        <p:cNvGrpSpPr/>
        <p:nvPr/>
      </p:nvGrpSpPr>
      <p:grpSpPr>
        <a:xfrm>
          <a:off x="0" y="0"/>
          <a:ext cx="0" cy="0"/>
          <a:chOff x="0" y="0"/>
          <a:chExt cx="0" cy="0"/>
        </a:xfrm>
      </p:grpSpPr>
      <p:sp>
        <p:nvSpPr>
          <p:cNvPr id="16" name="Google Shape;16;p31"/>
          <p:cNvSpPr txBox="1"/>
          <p:nvPr>
            <p:ph type="ctrTitle"/>
          </p:nvPr>
        </p:nvSpPr>
        <p:spPr>
          <a:xfrm>
            <a:off x="7396246" y="1624226"/>
            <a:ext cx="4473369" cy="3031244"/>
          </a:xfrm>
          <a:prstGeom prst="rect">
            <a:avLst/>
          </a:prstGeom>
          <a:noFill/>
          <a:ln>
            <a:noFill/>
          </a:ln>
        </p:spPr>
        <p:txBody>
          <a:bodyPr anchorCtr="0" anchor="ctr" bIns="91425" lIns="91425" spcFirstLastPara="1" rIns="91425" wrap="square" tIns="91425">
            <a:noAutofit/>
          </a:bodyPr>
          <a:lstStyle>
            <a:lvl1pPr lvl="0" algn="ctr">
              <a:lnSpc>
                <a:spcPct val="90000"/>
              </a:lnSpc>
              <a:spcBef>
                <a:spcPts val="0"/>
              </a:spcBef>
              <a:spcAft>
                <a:spcPts val="0"/>
              </a:spcAft>
              <a:buClr>
                <a:schemeClr val="dk2"/>
              </a:buClr>
              <a:buSzPts val="4800"/>
              <a:buFont typeface="Calibri"/>
              <a:buNone/>
              <a:defRPr b="0" sz="6400">
                <a:solidFill>
                  <a:srgbClr val="266C9F"/>
                </a:solidFill>
              </a:defRPr>
            </a:lvl1pPr>
            <a:lvl2pPr lvl="1" algn="r">
              <a:spcBef>
                <a:spcPts val="0"/>
              </a:spcBef>
              <a:spcAft>
                <a:spcPts val="0"/>
              </a:spcAft>
              <a:buClr>
                <a:schemeClr val="dk2"/>
              </a:buClr>
              <a:buSzPts val="4800"/>
              <a:buNone/>
              <a:defRPr b="0" sz="6400">
                <a:solidFill>
                  <a:schemeClr val="dk2"/>
                </a:solidFill>
              </a:defRPr>
            </a:lvl2pPr>
            <a:lvl3pPr lvl="2" algn="r">
              <a:spcBef>
                <a:spcPts val="0"/>
              </a:spcBef>
              <a:spcAft>
                <a:spcPts val="0"/>
              </a:spcAft>
              <a:buClr>
                <a:schemeClr val="dk2"/>
              </a:buClr>
              <a:buSzPts val="4800"/>
              <a:buNone/>
              <a:defRPr b="0" sz="6400">
                <a:solidFill>
                  <a:schemeClr val="dk2"/>
                </a:solidFill>
              </a:defRPr>
            </a:lvl3pPr>
            <a:lvl4pPr lvl="3" algn="r">
              <a:spcBef>
                <a:spcPts val="0"/>
              </a:spcBef>
              <a:spcAft>
                <a:spcPts val="0"/>
              </a:spcAft>
              <a:buClr>
                <a:schemeClr val="dk2"/>
              </a:buClr>
              <a:buSzPts val="4800"/>
              <a:buNone/>
              <a:defRPr b="0" sz="6400">
                <a:solidFill>
                  <a:schemeClr val="dk2"/>
                </a:solidFill>
              </a:defRPr>
            </a:lvl4pPr>
            <a:lvl5pPr lvl="4" algn="r">
              <a:spcBef>
                <a:spcPts val="0"/>
              </a:spcBef>
              <a:spcAft>
                <a:spcPts val="0"/>
              </a:spcAft>
              <a:buClr>
                <a:schemeClr val="dk2"/>
              </a:buClr>
              <a:buSzPts val="4800"/>
              <a:buNone/>
              <a:defRPr b="0" sz="6400">
                <a:solidFill>
                  <a:schemeClr val="dk2"/>
                </a:solidFill>
              </a:defRPr>
            </a:lvl5pPr>
            <a:lvl6pPr lvl="5" algn="r">
              <a:spcBef>
                <a:spcPts val="0"/>
              </a:spcBef>
              <a:spcAft>
                <a:spcPts val="0"/>
              </a:spcAft>
              <a:buClr>
                <a:schemeClr val="dk2"/>
              </a:buClr>
              <a:buSzPts val="4800"/>
              <a:buNone/>
              <a:defRPr b="0" sz="6400">
                <a:solidFill>
                  <a:schemeClr val="dk2"/>
                </a:solidFill>
              </a:defRPr>
            </a:lvl6pPr>
            <a:lvl7pPr lvl="6" algn="r">
              <a:spcBef>
                <a:spcPts val="0"/>
              </a:spcBef>
              <a:spcAft>
                <a:spcPts val="0"/>
              </a:spcAft>
              <a:buClr>
                <a:schemeClr val="dk2"/>
              </a:buClr>
              <a:buSzPts val="4800"/>
              <a:buNone/>
              <a:defRPr b="0" sz="6400">
                <a:solidFill>
                  <a:schemeClr val="dk2"/>
                </a:solidFill>
              </a:defRPr>
            </a:lvl7pPr>
            <a:lvl8pPr lvl="7" algn="r">
              <a:spcBef>
                <a:spcPts val="0"/>
              </a:spcBef>
              <a:spcAft>
                <a:spcPts val="0"/>
              </a:spcAft>
              <a:buClr>
                <a:schemeClr val="dk2"/>
              </a:buClr>
              <a:buSzPts val="4800"/>
              <a:buNone/>
              <a:defRPr b="0" sz="6400">
                <a:solidFill>
                  <a:schemeClr val="dk2"/>
                </a:solidFill>
              </a:defRPr>
            </a:lvl8pPr>
            <a:lvl9pPr lvl="8" algn="r">
              <a:spcBef>
                <a:spcPts val="0"/>
              </a:spcBef>
              <a:spcAft>
                <a:spcPts val="0"/>
              </a:spcAft>
              <a:buClr>
                <a:schemeClr val="dk2"/>
              </a:buClr>
              <a:buSzPts val="4800"/>
              <a:buNone/>
              <a:defRPr b="0" sz="6400">
                <a:solidFill>
                  <a:schemeClr val="dk2"/>
                </a:solidFill>
              </a:defRPr>
            </a:lvl9pPr>
          </a:lstStyle>
          <a:p/>
        </p:txBody>
      </p:sp>
      <p:pic>
        <p:nvPicPr>
          <p:cNvPr id="17" name="Google Shape;17;p31"/>
          <p:cNvPicPr preferRelativeResize="0"/>
          <p:nvPr/>
        </p:nvPicPr>
        <p:blipFill rotWithShape="1">
          <a:blip r:embed="rId2">
            <a:alphaModFix/>
          </a:blip>
          <a:srcRect b="0" l="0" r="0" t="0"/>
          <a:stretch/>
        </p:blipFill>
        <p:spPr>
          <a:xfrm>
            <a:off x="9278062" y="81119"/>
            <a:ext cx="2913937" cy="1160584"/>
          </a:xfrm>
          <a:prstGeom prst="rect">
            <a:avLst/>
          </a:prstGeom>
          <a:noFill/>
          <a:ln>
            <a:noFill/>
          </a:ln>
        </p:spPr>
      </p:pic>
      <p:pic>
        <p:nvPicPr>
          <p:cNvPr id="18" name="Google Shape;18;p31"/>
          <p:cNvPicPr preferRelativeResize="0"/>
          <p:nvPr/>
        </p:nvPicPr>
        <p:blipFill rotWithShape="1">
          <a:blip r:embed="rId3">
            <a:alphaModFix/>
          </a:blip>
          <a:srcRect b="0" l="0" r="0" t="0"/>
          <a:stretch/>
        </p:blipFill>
        <p:spPr>
          <a:xfrm>
            <a:off x="9192545" y="6198577"/>
            <a:ext cx="2999455" cy="659423"/>
          </a:xfrm>
          <a:prstGeom prst="rect">
            <a:avLst/>
          </a:prstGeom>
          <a:noFill/>
          <a:ln>
            <a:noFill/>
          </a:ln>
        </p:spPr>
      </p:pic>
      <p:pic>
        <p:nvPicPr>
          <p:cNvPr id="19" name="Google Shape;19;p31"/>
          <p:cNvPicPr preferRelativeResize="0"/>
          <p:nvPr/>
        </p:nvPicPr>
        <p:blipFill rotWithShape="1">
          <a:blip r:embed="rId4">
            <a:alphaModFix/>
          </a:blip>
          <a:srcRect b="0" l="0" r="0" t="0"/>
          <a:stretch/>
        </p:blipFill>
        <p:spPr>
          <a:xfrm>
            <a:off x="1" y="1"/>
            <a:ext cx="7167646" cy="691954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60" name="Shape 60"/>
        <p:cNvGrpSpPr/>
        <p:nvPr/>
      </p:nvGrpSpPr>
      <p:grpSpPr>
        <a:xfrm>
          <a:off x="0" y="0"/>
          <a:ext cx="0" cy="0"/>
          <a:chOff x="0" y="0"/>
          <a:chExt cx="0" cy="0"/>
        </a:xfrm>
      </p:grpSpPr>
      <p:sp>
        <p:nvSpPr>
          <p:cNvPr id="61" name="Google Shape;6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3" name="Google Shape;6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5" name="Google Shape;6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69" name="Shape 69"/>
        <p:cNvGrpSpPr/>
        <p:nvPr/>
      </p:nvGrpSpPr>
      <p:grpSpPr>
        <a:xfrm>
          <a:off x="0" y="0"/>
          <a:ext cx="0" cy="0"/>
          <a:chOff x="0" y="0"/>
          <a:chExt cx="0" cy="0"/>
        </a:xfrm>
      </p:grpSpPr>
      <p:sp>
        <p:nvSpPr>
          <p:cNvPr id="70" name="Google Shape;7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74" name="Shape 74"/>
        <p:cNvGrpSpPr/>
        <p:nvPr/>
      </p:nvGrpSpPr>
      <p:grpSpPr>
        <a:xfrm>
          <a:off x="0" y="0"/>
          <a:ext cx="0" cy="0"/>
          <a:chOff x="0" y="0"/>
          <a:chExt cx="0" cy="0"/>
        </a:xfrm>
      </p:grpSpPr>
      <p:sp>
        <p:nvSpPr>
          <p:cNvPr id="75" name="Google Shape;7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7" name="Google Shape;7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8" name="Google Shape;7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81" name="Shape 81"/>
        <p:cNvGrpSpPr/>
        <p:nvPr/>
      </p:nvGrpSpPr>
      <p:grpSpPr>
        <a:xfrm>
          <a:off x="0" y="0"/>
          <a:ext cx="0" cy="0"/>
          <a:chOff x="0" y="0"/>
          <a:chExt cx="0" cy="0"/>
        </a:xfrm>
      </p:grpSpPr>
      <p:sp>
        <p:nvSpPr>
          <p:cNvPr id="82" name="Google Shape;8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43"/>
          <p:cNvSpPr/>
          <p:nvPr>
            <p:ph idx="2" type="pic"/>
          </p:nvPr>
        </p:nvSpPr>
        <p:spPr>
          <a:xfrm>
            <a:off x="5183188" y="987425"/>
            <a:ext cx="6172200" cy="4873625"/>
          </a:xfrm>
          <a:prstGeom prst="rect">
            <a:avLst/>
          </a:prstGeom>
          <a:noFill/>
          <a:ln>
            <a:noFill/>
          </a:ln>
        </p:spPr>
      </p:sp>
      <p:sp>
        <p:nvSpPr>
          <p:cNvPr id="84" name="Google Shape;8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5" name="Google Shape;8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88" name="Shape 88"/>
        <p:cNvGrpSpPr/>
        <p:nvPr/>
      </p:nvGrpSpPr>
      <p:grpSpPr>
        <a:xfrm>
          <a:off x="0" y="0"/>
          <a:ext cx="0" cy="0"/>
          <a:chOff x="0" y="0"/>
          <a:chExt cx="0" cy="0"/>
        </a:xfrm>
      </p:grpSpPr>
      <p:sp>
        <p:nvSpPr>
          <p:cNvPr id="89" name="Google Shape;8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94" name="Shape 94"/>
        <p:cNvGrpSpPr/>
        <p:nvPr/>
      </p:nvGrpSpPr>
      <p:grpSpPr>
        <a:xfrm>
          <a:off x="0" y="0"/>
          <a:ext cx="0" cy="0"/>
          <a:chOff x="0" y="0"/>
          <a:chExt cx="0" cy="0"/>
        </a:xfrm>
      </p:grpSpPr>
      <p:sp>
        <p:nvSpPr>
          <p:cNvPr id="95" name="Google Shape;9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yle slide layout">
  <p:cSld name="Style slide layout">
    <p:spTree>
      <p:nvGrpSpPr>
        <p:cNvPr id="20" name="Shape 2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p:cSld name="Diseño personalizado">
    <p:spTree>
      <p:nvGrpSpPr>
        <p:cNvPr id="21" name="Shape 21"/>
        <p:cNvGrpSpPr/>
        <p:nvPr/>
      </p:nvGrpSpPr>
      <p:grpSpPr>
        <a:xfrm>
          <a:off x="0" y="0"/>
          <a:ext cx="0" cy="0"/>
          <a:chOff x="0" y="0"/>
          <a:chExt cx="0" cy="0"/>
        </a:xfrm>
      </p:grpSpPr>
      <p:pic>
        <p:nvPicPr>
          <p:cNvPr id="22" name="Google Shape;22;p33"/>
          <p:cNvPicPr preferRelativeResize="0"/>
          <p:nvPr/>
        </p:nvPicPr>
        <p:blipFill rotWithShape="1">
          <a:blip r:embed="rId2">
            <a:alphaModFix/>
          </a:blip>
          <a:srcRect b="0" l="0" r="0" t="0"/>
          <a:stretch/>
        </p:blipFill>
        <p:spPr>
          <a:xfrm>
            <a:off x="9301470" y="6310796"/>
            <a:ext cx="2489015" cy="547204"/>
          </a:xfrm>
          <a:prstGeom prst="rect">
            <a:avLst/>
          </a:prstGeom>
          <a:noFill/>
          <a:ln>
            <a:noFill/>
          </a:ln>
        </p:spPr>
      </p:pic>
      <p:sp>
        <p:nvSpPr>
          <p:cNvPr id="23" name="Google Shape;23;p33"/>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4" name="Google Shape;24;p33"/>
          <p:cNvPicPr preferRelativeResize="0"/>
          <p:nvPr/>
        </p:nvPicPr>
        <p:blipFill rotWithShape="1">
          <a:blip r:embed="rId3">
            <a:alphaModFix/>
          </a:blip>
          <a:srcRect b="0" l="0" r="0" t="0"/>
          <a:stretch/>
        </p:blipFill>
        <p:spPr>
          <a:xfrm>
            <a:off x="0" y="0"/>
            <a:ext cx="2219417" cy="883966"/>
          </a:xfrm>
          <a:prstGeom prst="rect">
            <a:avLst/>
          </a:prstGeom>
          <a:noFill/>
          <a:ln>
            <a:noFill/>
          </a:ln>
        </p:spPr>
      </p:pic>
      <p:pic>
        <p:nvPicPr>
          <p:cNvPr id="25" name="Google Shape;25;p33"/>
          <p:cNvPicPr preferRelativeResize="0"/>
          <p:nvPr/>
        </p:nvPicPr>
        <p:blipFill rotWithShape="1">
          <a:blip r:embed="rId4">
            <a:alphaModFix/>
          </a:blip>
          <a:srcRect b="-20" l="-932" r="0" t="-885"/>
          <a:stretch/>
        </p:blipFill>
        <p:spPr>
          <a:xfrm>
            <a:off x="10515599" y="-240631"/>
            <a:ext cx="1896879" cy="671100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26" name="Shape 26"/>
        <p:cNvGrpSpPr/>
        <p:nvPr/>
      </p:nvGrpSpPr>
      <p:grpSpPr>
        <a:xfrm>
          <a:off x="0" y="0"/>
          <a:ext cx="0" cy="0"/>
          <a:chOff x="0" y="0"/>
          <a:chExt cx="0" cy="0"/>
        </a:xfrm>
      </p:grpSpPr>
      <p:sp>
        <p:nvSpPr>
          <p:cNvPr id="27" name="Google Shape;2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seño personalizado">
  <p:cSld name="1_Diseño personalizado">
    <p:spTree>
      <p:nvGrpSpPr>
        <p:cNvPr id="30" name="Shape 30"/>
        <p:cNvGrpSpPr/>
        <p:nvPr/>
      </p:nvGrpSpPr>
      <p:grpSpPr>
        <a:xfrm>
          <a:off x="0" y="0"/>
          <a:ext cx="0" cy="0"/>
          <a:chOff x="0" y="0"/>
          <a:chExt cx="0" cy="0"/>
        </a:xfrm>
      </p:grpSpPr>
      <p:sp>
        <p:nvSpPr>
          <p:cNvPr id="31" name="Google Shape;31;p35"/>
          <p:cNvSpPr/>
          <p:nvPr/>
        </p:nvSpPr>
        <p:spPr>
          <a:xfrm rot="10800000">
            <a:off x="4606" y="-4432"/>
            <a:ext cx="4988375" cy="6679552"/>
          </a:xfrm>
          <a:custGeom>
            <a:rect b="b" l="l" r="r" t="t"/>
            <a:pathLst>
              <a:path extrusionOk="0" h="6858000" w="9548739">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 name="Google Shape;32;p35"/>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3" name="Google Shape;33;p35"/>
          <p:cNvPicPr preferRelativeResize="0"/>
          <p:nvPr/>
        </p:nvPicPr>
        <p:blipFill rotWithShape="1">
          <a:blip r:embed="rId2">
            <a:alphaModFix/>
          </a:blip>
          <a:srcRect b="0" l="0" r="0" t="0"/>
          <a:stretch/>
        </p:blipFill>
        <p:spPr>
          <a:xfrm>
            <a:off x="9957816" y="23000"/>
            <a:ext cx="2219417" cy="860965"/>
          </a:xfrm>
          <a:prstGeom prst="rect">
            <a:avLst/>
          </a:prstGeom>
          <a:noFill/>
          <a:ln>
            <a:noFill/>
          </a:ln>
        </p:spPr>
      </p:pic>
      <p:pic>
        <p:nvPicPr>
          <p:cNvPr id="34" name="Google Shape;34;p35"/>
          <p:cNvPicPr preferRelativeResize="0"/>
          <p:nvPr/>
        </p:nvPicPr>
        <p:blipFill rotWithShape="1">
          <a:blip r:embed="rId3">
            <a:alphaModFix/>
          </a:blip>
          <a:srcRect b="0" l="0" r="0" t="0"/>
          <a:stretch/>
        </p:blipFill>
        <p:spPr>
          <a:xfrm>
            <a:off x="9301470" y="6310796"/>
            <a:ext cx="2489015" cy="54720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35" name="Shape 35"/>
        <p:cNvGrpSpPr/>
        <p:nvPr/>
      </p:nvGrpSpPr>
      <p:grpSpPr>
        <a:xfrm>
          <a:off x="0" y="0"/>
          <a:ext cx="0" cy="0"/>
          <a:chOff x="0" y="0"/>
          <a:chExt cx="0" cy="0"/>
        </a:xfrm>
      </p:grpSpPr>
      <p:sp>
        <p:nvSpPr>
          <p:cNvPr id="36" name="Google Shape;3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8" name="Google Shape;3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41" name="Shape 41"/>
        <p:cNvGrpSpPr/>
        <p:nvPr/>
      </p:nvGrpSpPr>
      <p:grpSpPr>
        <a:xfrm>
          <a:off x="0" y="0"/>
          <a:ext cx="0" cy="0"/>
          <a:chOff x="0" y="0"/>
          <a:chExt cx="0" cy="0"/>
        </a:xfrm>
      </p:grpSpPr>
      <p:sp>
        <p:nvSpPr>
          <p:cNvPr id="42" name="Google Shape;4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47" name="Shape 47"/>
        <p:cNvGrpSpPr/>
        <p:nvPr/>
      </p:nvGrpSpPr>
      <p:grpSpPr>
        <a:xfrm>
          <a:off x="0" y="0"/>
          <a:ext cx="0" cy="0"/>
          <a:chOff x="0" y="0"/>
          <a:chExt cx="0" cy="0"/>
        </a:xfrm>
      </p:grpSpPr>
      <p:sp>
        <p:nvSpPr>
          <p:cNvPr id="48" name="Google Shape;4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0" name="Google Shape;5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53" name="Shape 53"/>
        <p:cNvGrpSpPr/>
        <p:nvPr/>
      </p:nvGrpSpPr>
      <p:grpSpPr>
        <a:xfrm>
          <a:off x="0" y="0"/>
          <a:ext cx="0" cy="0"/>
          <a:chOff x="0" y="0"/>
          <a:chExt cx="0" cy="0"/>
        </a:xfrm>
      </p:grpSpPr>
      <p:sp>
        <p:nvSpPr>
          <p:cNvPr id="54" name="Google Shape;5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7.jp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7.jpg"/><Relationship Id="rId4" Type="http://schemas.openxmlformats.org/officeDocument/2006/relationships/image" Target="../media/image1.png"/><Relationship Id="rId5" Type="http://schemas.openxmlformats.org/officeDocument/2006/relationships/image" Target="../media/image20.png"/><Relationship Id="rId6"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7.jpg"/><Relationship Id="rId4" Type="http://schemas.openxmlformats.org/officeDocument/2006/relationships/image" Target="../media/image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7.jpg"/><Relationship Id="rId4" Type="http://schemas.openxmlformats.org/officeDocument/2006/relationships/image" Target="../media/image1.png"/><Relationship Id="rId5"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7.jpg"/><Relationship Id="rId4" Type="http://schemas.openxmlformats.org/officeDocument/2006/relationships/image" Target="../media/image1.png"/><Relationship Id="rId5"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7.jpg"/><Relationship Id="rId4" Type="http://schemas.openxmlformats.org/officeDocument/2006/relationships/image" Target="../media/image1.png"/><Relationship Id="rId5"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7.jp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7.jp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7.jp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7.jpg"/><Relationship Id="rId4" Type="http://schemas.openxmlformats.org/officeDocument/2006/relationships/image" Target="../media/image1.png"/><Relationship Id="rId5"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1.jpg"/><Relationship Id="rId5"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7.jp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7.jp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7.jpg"/><Relationship Id="rId4" Type="http://schemas.openxmlformats.org/officeDocument/2006/relationships/image" Target="../media/image1.png"/><Relationship Id="rId5"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7.jpg"/><Relationship Id="rId4" Type="http://schemas.openxmlformats.org/officeDocument/2006/relationships/image" Target="../media/image1.png"/><Relationship Id="rId5" Type="http://schemas.openxmlformats.org/officeDocument/2006/relationships/image" Target="../media/image2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7.jpg"/><Relationship Id="rId4" Type="http://schemas.openxmlformats.org/officeDocument/2006/relationships/image" Target="../media/image1.png"/><Relationship Id="rId5" Type="http://schemas.openxmlformats.org/officeDocument/2006/relationships/image" Target="../media/image30.png"/><Relationship Id="rId6" Type="http://schemas.openxmlformats.org/officeDocument/2006/relationships/hyperlink" Target="http://www.madonnadegliangeli.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7.jpg"/><Relationship Id="rId4" Type="http://schemas.openxmlformats.org/officeDocument/2006/relationships/image" Target="../media/image1.png"/><Relationship Id="rId5" Type="http://schemas.openxmlformats.org/officeDocument/2006/relationships/image" Target="../media/image31.jpg"/><Relationship Id="rId6" Type="http://schemas.openxmlformats.org/officeDocument/2006/relationships/image" Target="../media/image33.png"/><Relationship Id="rId7" Type="http://schemas.openxmlformats.org/officeDocument/2006/relationships/image" Target="../media/image3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7.jpg"/><Relationship Id="rId4" Type="http://schemas.openxmlformats.org/officeDocument/2006/relationships/image" Target="../media/image1.png"/><Relationship Id="rId5" Type="http://schemas.openxmlformats.org/officeDocument/2006/relationships/image" Target="../media/image34.png"/><Relationship Id="rId6"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7.jp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7.jpg"/><Relationship Id="rId4" Type="http://schemas.openxmlformats.org/officeDocument/2006/relationships/image" Target="../media/image1.png"/><Relationship Id="rId5"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6.jpg"/><Relationship Id="rId4" Type="http://schemas.openxmlformats.org/officeDocument/2006/relationships/image" Target="../media/image1.png"/><Relationship Id="rId5" Type="http://schemas.openxmlformats.org/officeDocument/2006/relationships/hyperlink" Target="https://www.nicheproject.eu/mapping.ph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7.jpg"/><Relationship Id="rId4" Type="http://schemas.openxmlformats.org/officeDocument/2006/relationships/image" Target="../media/image1.png"/><Relationship Id="rId5" Type="http://schemas.openxmlformats.org/officeDocument/2006/relationships/hyperlink" Target="https://ec.europa.eu/jrc/sites/default/files/message_stakeholders_digcomp_2_2_cop.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7.jpg"/><Relationship Id="rId4" Type="http://schemas.openxmlformats.org/officeDocument/2006/relationships/image" Target="../media/image1.png"/><Relationship Id="rId5" Type="http://schemas.openxmlformats.org/officeDocument/2006/relationships/image" Target="../media/image12.jpg"/><Relationship Id="rId6" Type="http://schemas.openxmlformats.org/officeDocument/2006/relationships/image" Target="../media/image15.jpg"/><Relationship Id="rId7"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7.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7.jp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7.jpg"/><Relationship Id="rId4" Type="http://schemas.openxmlformats.org/officeDocument/2006/relationships/image" Target="../media/image1.png"/><Relationship Id="rId5"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
          <p:cNvSpPr txBox="1"/>
          <p:nvPr>
            <p:ph type="ctrTitle"/>
          </p:nvPr>
        </p:nvSpPr>
        <p:spPr>
          <a:xfrm>
            <a:off x="7452394" y="2057362"/>
            <a:ext cx="4473369" cy="3031244"/>
          </a:xfrm>
          <a:prstGeom prst="rect">
            <a:avLst/>
          </a:prstGeom>
          <a:noFill/>
          <a:ln>
            <a:noFill/>
          </a:ln>
        </p:spPr>
        <p:txBody>
          <a:bodyPr anchorCtr="0" anchor="ctr" bIns="121900" lIns="121900" spcFirstLastPara="1" rIns="121900" wrap="square" tIns="121900">
            <a:noAutofit/>
          </a:bodyPr>
          <a:lstStyle/>
          <a:p>
            <a:pPr indent="0" lvl="0" marL="0" rtl="0" algn="ctr">
              <a:lnSpc>
                <a:spcPct val="90000"/>
              </a:lnSpc>
              <a:spcBef>
                <a:spcPts val="0"/>
              </a:spcBef>
              <a:spcAft>
                <a:spcPts val="0"/>
              </a:spcAft>
              <a:buClr>
                <a:schemeClr val="dk2"/>
              </a:buClr>
              <a:buSzPts val="4800"/>
              <a:buFont typeface="Calibri"/>
              <a:buNone/>
            </a:pPr>
            <a:r>
              <a:rPr b="1" lang="en-GB" sz="3800"/>
              <a:t>Interacting through digital technologies:</a:t>
            </a:r>
            <a:br>
              <a:rPr b="1" lang="en-GB" sz="3800"/>
            </a:br>
            <a:r>
              <a:rPr b="1" lang="en-GB" sz="3800"/>
              <a:t>communication &amp; collaboration </a:t>
            </a:r>
            <a:br>
              <a:rPr lang="en-GB" sz="5400"/>
            </a:br>
            <a:br>
              <a:rPr lang="en-GB" sz="5400"/>
            </a:br>
            <a:r>
              <a:rPr b="1" lang="en-GB" sz="3200"/>
              <a:t>Municipality of Pescara</a:t>
            </a:r>
            <a:endParaRPr b="1" sz="3200">
              <a:solidFill>
                <a:srgbClr val="266C9F"/>
              </a:solidFill>
            </a:endParaRPr>
          </a:p>
        </p:txBody>
      </p:sp>
      <p:pic>
        <p:nvPicPr>
          <p:cNvPr id="105" name="Google Shape;105;p1"/>
          <p:cNvPicPr preferRelativeResize="0"/>
          <p:nvPr/>
        </p:nvPicPr>
        <p:blipFill rotWithShape="1">
          <a:blip r:embed="rId3">
            <a:alphaModFix/>
          </a:blip>
          <a:srcRect b="0" l="0" r="0" t="0"/>
          <a:stretch/>
        </p:blipFill>
        <p:spPr>
          <a:xfrm>
            <a:off x="9296195" y="6221364"/>
            <a:ext cx="2895805" cy="63663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p10"/>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255" name="Google Shape;255;p10"/>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56" name="Google Shape;256;p10"/>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257" name="Google Shape;257;p10"/>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Unit 3</a:t>
            </a:r>
            <a:endParaRPr b="1" sz="2400">
              <a:solidFill>
                <a:srgbClr val="FFC000"/>
              </a:solidFill>
              <a:latin typeface="Calibri"/>
              <a:ea typeface="Calibri"/>
              <a:cs typeface="Calibri"/>
              <a:sym typeface="Calibri"/>
            </a:endParaRPr>
          </a:p>
        </p:txBody>
      </p:sp>
      <p:sp>
        <p:nvSpPr>
          <p:cNvPr id="258" name="Google Shape;258;p10"/>
          <p:cNvSpPr txBox="1"/>
          <p:nvPr/>
        </p:nvSpPr>
        <p:spPr>
          <a:xfrm>
            <a:off x="363315" y="1576271"/>
            <a:ext cx="11213541" cy="372409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Section 1 – Resources and additional recommendations to interact through digital technologies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Firstly and foremost, it is essential to understand and be perfectly aware of who your organisation is interacting with and why…</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A data driven interaction implies the competence of decoding digital data and information so as to be better equipped to navigate the digital ecosystem and orientate the strategic long-term vision of the organisation accordingly.</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The most critical business functions are now fully data-driven: finance, sales and advertising rely on web-based exchanges of communication, inputs and insights, plus numerous other parameters to assess, monitor and evaluate the performance of the organisation and how its value-equation its perceived among (potential) customers.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nvGrpSpPr>
          <p:cNvPr id="259" name="Google Shape;259;p10"/>
          <p:cNvGrpSpPr/>
          <p:nvPr/>
        </p:nvGrpSpPr>
        <p:grpSpPr>
          <a:xfrm>
            <a:off x="363316" y="222414"/>
            <a:ext cx="1361571" cy="349188"/>
            <a:chOff x="10604072" y="448487"/>
            <a:chExt cx="1361571" cy="349188"/>
          </a:xfrm>
        </p:grpSpPr>
        <p:sp>
          <p:nvSpPr>
            <p:cNvPr id="260" name="Google Shape;260;p10"/>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61" name="Google Shape;261;p10"/>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62" name="Google Shape;262;p10"/>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id="267" name="Google Shape;267;p11"/>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268" name="Google Shape;268;p11"/>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69" name="Google Shape;269;p11"/>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270" name="Google Shape;270;p11"/>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Unit 3</a:t>
            </a:r>
            <a:endParaRPr b="1" sz="2400">
              <a:solidFill>
                <a:srgbClr val="FFC000"/>
              </a:solidFill>
              <a:latin typeface="Calibri"/>
              <a:ea typeface="Calibri"/>
              <a:cs typeface="Calibri"/>
              <a:sym typeface="Calibri"/>
            </a:endParaRPr>
          </a:p>
        </p:txBody>
      </p:sp>
      <p:sp>
        <p:nvSpPr>
          <p:cNvPr id="271" name="Google Shape;271;p11"/>
          <p:cNvSpPr txBox="1"/>
          <p:nvPr/>
        </p:nvSpPr>
        <p:spPr>
          <a:xfrm>
            <a:off x="363315" y="1576271"/>
            <a:ext cx="11213541" cy="40011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Section 1 – For instance, in branding: </a:t>
            </a:r>
            <a:endParaRPr/>
          </a:p>
        </p:txBody>
      </p:sp>
      <p:grpSp>
        <p:nvGrpSpPr>
          <p:cNvPr id="272" name="Google Shape;272;p11"/>
          <p:cNvGrpSpPr/>
          <p:nvPr/>
        </p:nvGrpSpPr>
        <p:grpSpPr>
          <a:xfrm>
            <a:off x="363316" y="222414"/>
            <a:ext cx="1361571" cy="349188"/>
            <a:chOff x="10604072" y="448487"/>
            <a:chExt cx="1361571" cy="349188"/>
          </a:xfrm>
        </p:grpSpPr>
        <p:sp>
          <p:nvSpPr>
            <p:cNvPr id="273" name="Google Shape;273;p11"/>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74" name="Google Shape;274;p11"/>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75" name="Google Shape;275;p11"/>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276" name="Google Shape;276;p11"/>
          <p:cNvPicPr preferRelativeResize="0"/>
          <p:nvPr/>
        </p:nvPicPr>
        <p:blipFill rotWithShape="1">
          <a:blip r:embed="rId5">
            <a:alphaModFix/>
          </a:blip>
          <a:srcRect b="0" l="0" r="0" t="0"/>
          <a:stretch/>
        </p:blipFill>
        <p:spPr>
          <a:xfrm>
            <a:off x="1954192" y="2529113"/>
            <a:ext cx="4141808" cy="3086053"/>
          </a:xfrm>
          <a:prstGeom prst="rect">
            <a:avLst/>
          </a:prstGeom>
          <a:noFill/>
          <a:ln>
            <a:noFill/>
          </a:ln>
        </p:spPr>
      </p:pic>
      <p:pic>
        <p:nvPicPr>
          <p:cNvPr id="277" name="Google Shape;277;p11"/>
          <p:cNvPicPr preferRelativeResize="0"/>
          <p:nvPr/>
        </p:nvPicPr>
        <p:blipFill rotWithShape="1">
          <a:blip r:embed="rId6">
            <a:alphaModFix/>
          </a:blip>
          <a:srcRect b="0" l="0" r="0" t="0"/>
          <a:stretch/>
        </p:blipFill>
        <p:spPr>
          <a:xfrm>
            <a:off x="6956014" y="3029846"/>
            <a:ext cx="2618046" cy="2585320"/>
          </a:xfrm>
          <a:prstGeom prst="rect">
            <a:avLst/>
          </a:prstGeom>
          <a:noFill/>
          <a:ln>
            <a:noFill/>
          </a:ln>
        </p:spPr>
      </p:pic>
      <p:graphicFrame>
        <p:nvGraphicFramePr>
          <p:cNvPr id="278" name="Google Shape;278;p11"/>
          <p:cNvGraphicFramePr/>
          <p:nvPr/>
        </p:nvGraphicFramePr>
        <p:xfrm>
          <a:off x="2032000" y="2281135"/>
          <a:ext cx="3000000" cy="3000000"/>
        </p:xfrm>
        <a:graphic>
          <a:graphicData uri="http://schemas.openxmlformats.org/drawingml/2006/table">
            <a:tbl>
              <a:tblPr bandRow="1" firstRow="1">
                <a:noFill/>
                <a:tableStyleId>{C7159419-2A66-42FC-9247-FC7A4718A22C}</a:tableStyleId>
              </a:tblPr>
              <a:tblGrid>
                <a:gridCol w="4064000"/>
                <a:gridCol w="4064000"/>
              </a:tblGrid>
              <a:tr h="370850">
                <a:tc>
                  <a:txBody>
                    <a:bodyPr/>
                    <a:lstStyle/>
                    <a:p>
                      <a:pPr indent="0" lvl="0" marL="0" marR="0" rtl="0" algn="ctr">
                        <a:spcBef>
                          <a:spcPts val="0"/>
                        </a:spcBef>
                        <a:spcAft>
                          <a:spcPts val="0"/>
                        </a:spcAft>
                        <a:buNone/>
                      </a:pPr>
                      <a:r>
                        <a:rPr lang="en-GB" sz="1800">
                          <a:solidFill>
                            <a:schemeClr val="dk1"/>
                          </a:solidFill>
                        </a:rPr>
                        <a:t>From…</a:t>
                      </a:r>
                      <a:endParaRPr/>
                    </a:p>
                  </a:txBody>
                  <a:tcPr marT="45725" marB="45725" marR="91450" marL="91450"/>
                </a:tc>
                <a:tc>
                  <a:txBody>
                    <a:bodyPr/>
                    <a:lstStyle/>
                    <a:p>
                      <a:pPr indent="0" lvl="0" marL="0" marR="0" rtl="0" algn="ctr">
                        <a:spcBef>
                          <a:spcPts val="0"/>
                        </a:spcBef>
                        <a:spcAft>
                          <a:spcPts val="0"/>
                        </a:spcAft>
                        <a:buNone/>
                      </a:pPr>
                      <a:r>
                        <a:rPr lang="en-GB" sz="1800">
                          <a:solidFill>
                            <a:schemeClr val="dk1"/>
                          </a:solidFill>
                        </a:rPr>
                        <a:t>…to</a:t>
                      </a:r>
                      <a:endParaRPr/>
                    </a:p>
                  </a:txBody>
                  <a:tcPr marT="45725" marB="45725" marR="91450" marL="91450"/>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p12"/>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284" name="Google Shape;284;p12"/>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85" name="Google Shape;285;p12"/>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286" name="Google Shape;286;p12"/>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Unit 3</a:t>
            </a:r>
            <a:endParaRPr b="1" sz="2400">
              <a:solidFill>
                <a:srgbClr val="FFC000"/>
              </a:solidFill>
              <a:latin typeface="Calibri"/>
              <a:ea typeface="Calibri"/>
              <a:cs typeface="Calibri"/>
              <a:sym typeface="Calibri"/>
            </a:endParaRPr>
          </a:p>
        </p:txBody>
      </p:sp>
      <p:sp>
        <p:nvSpPr>
          <p:cNvPr id="287" name="Google Shape;287;p12"/>
          <p:cNvSpPr txBox="1"/>
          <p:nvPr/>
        </p:nvSpPr>
        <p:spPr>
          <a:xfrm>
            <a:off x="363315" y="1576271"/>
            <a:ext cx="11213541" cy="40011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Section 2 – the roadmap of online-based interactions with the external public</a:t>
            </a:r>
            <a:endParaRPr sz="1800">
              <a:solidFill>
                <a:schemeClr val="dk1"/>
              </a:solidFill>
              <a:latin typeface="Calibri"/>
              <a:ea typeface="Calibri"/>
              <a:cs typeface="Calibri"/>
              <a:sym typeface="Calibri"/>
            </a:endParaRPr>
          </a:p>
        </p:txBody>
      </p:sp>
      <p:grpSp>
        <p:nvGrpSpPr>
          <p:cNvPr id="288" name="Google Shape;288;p12"/>
          <p:cNvGrpSpPr/>
          <p:nvPr/>
        </p:nvGrpSpPr>
        <p:grpSpPr>
          <a:xfrm>
            <a:off x="363316" y="222414"/>
            <a:ext cx="1361571" cy="349188"/>
            <a:chOff x="10604072" y="448487"/>
            <a:chExt cx="1361571" cy="349188"/>
          </a:xfrm>
        </p:grpSpPr>
        <p:sp>
          <p:nvSpPr>
            <p:cNvPr id="289" name="Google Shape;289;p12"/>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90" name="Google Shape;290;p12"/>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91" name="Google Shape;291;p12"/>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292" name="Google Shape;292;p12"/>
          <p:cNvPicPr preferRelativeResize="0"/>
          <p:nvPr/>
        </p:nvPicPr>
        <p:blipFill rotWithShape="1">
          <a:blip r:embed="rId5">
            <a:alphaModFix/>
          </a:blip>
          <a:srcRect b="0" l="0" r="0" t="0"/>
          <a:stretch/>
        </p:blipFill>
        <p:spPr>
          <a:xfrm>
            <a:off x="716217" y="3173157"/>
            <a:ext cx="2015277" cy="2015277"/>
          </a:xfrm>
          <a:prstGeom prst="rect">
            <a:avLst/>
          </a:prstGeom>
          <a:noFill/>
          <a:ln>
            <a:noFill/>
          </a:ln>
        </p:spPr>
      </p:pic>
      <p:pic>
        <p:nvPicPr>
          <p:cNvPr id="293" name="Google Shape;293;p12"/>
          <p:cNvPicPr preferRelativeResize="0"/>
          <p:nvPr/>
        </p:nvPicPr>
        <p:blipFill rotWithShape="1">
          <a:blip r:embed="rId6">
            <a:alphaModFix/>
          </a:blip>
          <a:srcRect b="0" l="0" r="0" t="0"/>
          <a:stretch/>
        </p:blipFill>
        <p:spPr>
          <a:xfrm>
            <a:off x="3094023" y="3173157"/>
            <a:ext cx="3116746" cy="2227986"/>
          </a:xfrm>
          <a:prstGeom prst="rect">
            <a:avLst/>
          </a:prstGeom>
          <a:noFill/>
          <a:ln>
            <a:noFill/>
          </a:ln>
        </p:spPr>
      </p:pic>
      <p:sp>
        <p:nvSpPr>
          <p:cNvPr id="294" name="Google Shape;294;p12"/>
          <p:cNvSpPr txBox="1"/>
          <p:nvPr/>
        </p:nvSpPr>
        <p:spPr>
          <a:xfrm>
            <a:off x="654896" y="2412837"/>
            <a:ext cx="24270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1. Set-up the target(s)</a:t>
            </a:r>
            <a:endParaRPr/>
          </a:p>
        </p:txBody>
      </p:sp>
      <p:sp>
        <p:nvSpPr>
          <p:cNvPr id="295" name="Google Shape;295;p12"/>
          <p:cNvSpPr txBox="1"/>
          <p:nvPr/>
        </p:nvSpPr>
        <p:spPr>
          <a:xfrm>
            <a:off x="3437066" y="2412837"/>
            <a:ext cx="256874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2. Adapt to the audience</a:t>
            </a:r>
            <a:endParaRPr/>
          </a:p>
        </p:txBody>
      </p:sp>
      <p:sp>
        <p:nvSpPr>
          <p:cNvPr id="296" name="Google Shape;296;p12"/>
          <p:cNvSpPr txBox="1"/>
          <p:nvPr/>
        </p:nvSpPr>
        <p:spPr>
          <a:xfrm>
            <a:off x="6360969" y="2415832"/>
            <a:ext cx="24270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3. Define the pillar(s)</a:t>
            </a:r>
            <a:endParaRPr/>
          </a:p>
        </p:txBody>
      </p:sp>
      <p:sp>
        <p:nvSpPr>
          <p:cNvPr id="297" name="Google Shape;297;p12"/>
          <p:cNvSpPr txBox="1"/>
          <p:nvPr/>
        </p:nvSpPr>
        <p:spPr>
          <a:xfrm>
            <a:off x="8923354" y="2412837"/>
            <a:ext cx="24270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4. Schedule a calendar</a:t>
            </a:r>
            <a:endParaRPr/>
          </a:p>
        </p:txBody>
      </p:sp>
      <p:pic>
        <p:nvPicPr>
          <p:cNvPr id="298" name="Google Shape;298;p12"/>
          <p:cNvPicPr preferRelativeResize="0"/>
          <p:nvPr/>
        </p:nvPicPr>
        <p:blipFill rotWithShape="1">
          <a:blip r:embed="rId7">
            <a:alphaModFix/>
          </a:blip>
          <a:srcRect b="0" l="0" r="0" t="0"/>
          <a:stretch/>
        </p:blipFill>
        <p:spPr>
          <a:xfrm>
            <a:off x="8998575" y="3220560"/>
            <a:ext cx="2351793" cy="1894653"/>
          </a:xfrm>
          <a:prstGeom prst="rect">
            <a:avLst/>
          </a:prstGeom>
          <a:noFill/>
          <a:ln>
            <a:noFill/>
          </a:ln>
        </p:spPr>
      </p:pic>
      <p:pic>
        <p:nvPicPr>
          <p:cNvPr descr="Building Pillar Silhouette PNG HD Quality | PNG Play" id="299" name="Google Shape;299;p12"/>
          <p:cNvPicPr preferRelativeResize="0"/>
          <p:nvPr/>
        </p:nvPicPr>
        <p:blipFill rotWithShape="1">
          <a:blip r:embed="rId8">
            <a:alphaModFix/>
          </a:blip>
          <a:srcRect b="0" l="0" r="0" t="0"/>
          <a:stretch/>
        </p:blipFill>
        <p:spPr>
          <a:xfrm>
            <a:off x="6573299" y="3224615"/>
            <a:ext cx="1848156" cy="189059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id="304" name="Google Shape;304;p13"/>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305" name="Google Shape;305;p13"/>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06" name="Google Shape;306;p13"/>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307" name="Google Shape;307;p13"/>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Unit 3</a:t>
            </a:r>
            <a:endParaRPr b="1" sz="2400">
              <a:solidFill>
                <a:srgbClr val="FFC000"/>
              </a:solidFill>
              <a:latin typeface="Calibri"/>
              <a:ea typeface="Calibri"/>
              <a:cs typeface="Calibri"/>
              <a:sym typeface="Calibri"/>
            </a:endParaRPr>
          </a:p>
        </p:txBody>
      </p:sp>
      <p:sp>
        <p:nvSpPr>
          <p:cNvPr id="308" name="Google Shape;308;p13"/>
          <p:cNvSpPr txBox="1"/>
          <p:nvPr/>
        </p:nvSpPr>
        <p:spPr>
          <a:xfrm>
            <a:off x="363315" y="1576271"/>
            <a:ext cx="3757715" cy="372409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Section 2 – About targets…</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…we do refer to the general cohort of social and economic actors identified as Group of Interest (aka Stakeholders) that:</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might </a:t>
            </a:r>
            <a:r>
              <a:rPr b="1" lang="en-GB" sz="1800">
                <a:solidFill>
                  <a:schemeClr val="dk1"/>
                </a:solidFill>
                <a:latin typeface="Calibri"/>
                <a:ea typeface="Calibri"/>
                <a:cs typeface="Calibri"/>
                <a:sym typeface="Calibri"/>
              </a:rPr>
              <a:t>be impacted </a:t>
            </a:r>
            <a:r>
              <a:rPr lang="en-GB" sz="1800">
                <a:solidFill>
                  <a:schemeClr val="dk1"/>
                </a:solidFill>
                <a:latin typeface="Calibri"/>
                <a:ea typeface="Calibri"/>
                <a:cs typeface="Calibri"/>
                <a:sym typeface="Calibri"/>
              </a:rPr>
              <a:t>by the business activities</a:t>
            </a:r>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might </a:t>
            </a:r>
            <a:r>
              <a:rPr b="1" lang="en-GB" sz="1800">
                <a:solidFill>
                  <a:schemeClr val="dk1"/>
                </a:solidFill>
                <a:latin typeface="Calibri"/>
                <a:ea typeface="Calibri"/>
                <a:cs typeface="Calibri"/>
                <a:sym typeface="Calibri"/>
              </a:rPr>
              <a:t>have an impact </a:t>
            </a:r>
            <a:r>
              <a:rPr lang="en-GB" sz="1800">
                <a:solidFill>
                  <a:schemeClr val="dk1"/>
                </a:solidFill>
                <a:latin typeface="Calibri"/>
                <a:ea typeface="Calibri"/>
                <a:cs typeface="Calibri"/>
                <a:sym typeface="Calibri"/>
              </a:rPr>
              <a:t>and/or an interest on business activities</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nvGrpSpPr>
          <p:cNvPr id="309" name="Google Shape;309;p13"/>
          <p:cNvGrpSpPr/>
          <p:nvPr/>
        </p:nvGrpSpPr>
        <p:grpSpPr>
          <a:xfrm>
            <a:off x="363316" y="222414"/>
            <a:ext cx="1361571" cy="349188"/>
            <a:chOff x="10604072" y="448487"/>
            <a:chExt cx="1361571" cy="349188"/>
          </a:xfrm>
        </p:grpSpPr>
        <p:sp>
          <p:nvSpPr>
            <p:cNvPr id="310" name="Google Shape;310;p13"/>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11" name="Google Shape;311;p13"/>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12" name="Google Shape;312;p13"/>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313" name="Google Shape;313;p13"/>
          <p:cNvPicPr preferRelativeResize="0"/>
          <p:nvPr/>
        </p:nvPicPr>
        <p:blipFill rotWithShape="1">
          <a:blip r:embed="rId5">
            <a:alphaModFix/>
          </a:blip>
          <a:srcRect b="0" l="0" r="0" t="0"/>
          <a:stretch/>
        </p:blipFill>
        <p:spPr>
          <a:xfrm>
            <a:off x="4121031" y="1992558"/>
            <a:ext cx="7729098" cy="3289171"/>
          </a:xfrm>
          <a:prstGeom prst="rect">
            <a:avLst/>
          </a:prstGeom>
          <a:noFill/>
          <a:ln>
            <a:noFill/>
          </a:ln>
        </p:spPr>
      </p:pic>
      <p:sp>
        <p:nvSpPr>
          <p:cNvPr id="314" name="Google Shape;314;p13"/>
          <p:cNvSpPr txBox="1"/>
          <p:nvPr/>
        </p:nvSpPr>
        <p:spPr>
          <a:xfrm>
            <a:off x="6347477" y="5416912"/>
            <a:ext cx="57151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The POWER-INTEREST Matrix (Johnson and Scholes; 1999)</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id="319" name="Google Shape;319;p14"/>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320" name="Google Shape;320;p14"/>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21" name="Google Shape;321;p14"/>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322" name="Google Shape;322;p14"/>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Unit 3</a:t>
            </a:r>
            <a:endParaRPr b="1" sz="2400">
              <a:solidFill>
                <a:srgbClr val="FFC000"/>
              </a:solidFill>
              <a:latin typeface="Calibri"/>
              <a:ea typeface="Calibri"/>
              <a:cs typeface="Calibri"/>
              <a:sym typeface="Calibri"/>
            </a:endParaRPr>
          </a:p>
        </p:txBody>
      </p:sp>
      <p:sp>
        <p:nvSpPr>
          <p:cNvPr id="323" name="Google Shape;323;p14"/>
          <p:cNvSpPr txBox="1"/>
          <p:nvPr/>
        </p:nvSpPr>
        <p:spPr>
          <a:xfrm>
            <a:off x="363315" y="1576271"/>
            <a:ext cx="11213541" cy="40011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Section 2 – About targets…a monitoring tool</a:t>
            </a:r>
            <a:endParaRPr/>
          </a:p>
        </p:txBody>
      </p:sp>
      <p:grpSp>
        <p:nvGrpSpPr>
          <p:cNvPr id="324" name="Google Shape;324;p14"/>
          <p:cNvGrpSpPr/>
          <p:nvPr/>
        </p:nvGrpSpPr>
        <p:grpSpPr>
          <a:xfrm>
            <a:off x="363316" y="222414"/>
            <a:ext cx="1361571" cy="349188"/>
            <a:chOff x="10604072" y="448487"/>
            <a:chExt cx="1361571" cy="349188"/>
          </a:xfrm>
        </p:grpSpPr>
        <p:sp>
          <p:nvSpPr>
            <p:cNvPr id="325" name="Google Shape;325;p14"/>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26" name="Google Shape;326;p14"/>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27" name="Google Shape;327;p14"/>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328" name="Google Shape;328;p14"/>
          <p:cNvPicPr preferRelativeResize="0"/>
          <p:nvPr/>
        </p:nvPicPr>
        <p:blipFill rotWithShape="1">
          <a:blip r:embed="rId5">
            <a:alphaModFix/>
          </a:blip>
          <a:srcRect b="0" l="0" r="0" t="0"/>
          <a:stretch/>
        </p:blipFill>
        <p:spPr>
          <a:xfrm>
            <a:off x="138759" y="1991946"/>
            <a:ext cx="11914481" cy="3109291"/>
          </a:xfrm>
          <a:prstGeom prst="rect">
            <a:avLst/>
          </a:prstGeom>
          <a:noFill/>
          <a:ln>
            <a:noFill/>
          </a:ln>
        </p:spPr>
      </p:pic>
      <p:sp>
        <p:nvSpPr>
          <p:cNvPr id="329" name="Google Shape;329;p14"/>
          <p:cNvSpPr txBox="1"/>
          <p:nvPr/>
        </p:nvSpPr>
        <p:spPr>
          <a:xfrm>
            <a:off x="363315" y="4896997"/>
            <a:ext cx="11213541" cy="9233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Keep track and record the progresses you make in communication and engagement per each od the identified stakeholder category: what is their current (C) level of involvement compered to the desired (D) status?</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pic>
        <p:nvPicPr>
          <p:cNvPr id="334" name="Google Shape;334;p15"/>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335" name="Google Shape;335;p15"/>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36" name="Google Shape;336;p15"/>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337" name="Google Shape;337;p15"/>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Unit 3</a:t>
            </a:r>
            <a:endParaRPr b="1" sz="2400">
              <a:solidFill>
                <a:srgbClr val="FFC000"/>
              </a:solidFill>
              <a:latin typeface="Calibri"/>
              <a:ea typeface="Calibri"/>
              <a:cs typeface="Calibri"/>
              <a:sym typeface="Calibri"/>
            </a:endParaRPr>
          </a:p>
        </p:txBody>
      </p:sp>
      <p:sp>
        <p:nvSpPr>
          <p:cNvPr id="338" name="Google Shape;338;p15"/>
          <p:cNvSpPr txBox="1"/>
          <p:nvPr/>
        </p:nvSpPr>
        <p:spPr>
          <a:xfrm>
            <a:off x="363315" y="1576271"/>
            <a:ext cx="11213541" cy="40011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Section 2 – About the audience…</a:t>
            </a:r>
            <a:endParaRPr sz="1800">
              <a:solidFill>
                <a:schemeClr val="dk1"/>
              </a:solidFill>
              <a:latin typeface="Calibri"/>
              <a:ea typeface="Calibri"/>
              <a:cs typeface="Calibri"/>
              <a:sym typeface="Calibri"/>
            </a:endParaRPr>
          </a:p>
        </p:txBody>
      </p:sp>
      <p:grpSp>
        <p:nvGrpSpPr>
          <p:cNvPr id="339" name="Google Shape;339;p15"/>
          <p:cNvGrpSpPr/>
          <p:nvPr/>
        </p:nvGrpSpPr>
        <p:grpSpPr>
          <a:xfrm>
            <a:off x="363316" y="222414"/>
            <a:ext cx="1361571" cy="349188"/>
            <a:chOff x="10604072" y="448487"/>
            <a:chExt cx="1361571" cy="349188"/>
          </a:xfrm>
        </p:grpSpPr>
        <p:sp>
          <p:nvSpPr>
            <p:cNvPr id="340" name="Google Shape;340;p15"/>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41" name="Google Shape;341;p15"/>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42" name="Google Shape;342;p15"/>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343" name="Google Shape;343;p15"/>
          <p:cNvPicPr preferRelativeResize="0"/>
          <p:nvPr/>
        </p:nvPicPr>
        <p:blipFill rotWithShape="1">
          <a:blip r:embed="rId5">
            <a:alphaModFix/>
          </a:blip>
          <a:srcRect b="0" l="0" r="0" t="0"/>
          <a:stretch/>
        </p:blipFill>
        <p:spPr>
          <a:xfrm>
            <a:off x="3470196" y="2053730"/>
            <a:ext cx="5424765" cy="3829735"/>
          </a:xfrm>
          <a:prstGeom prst="rect">
            <a:avLst/>
          </a:prstGeom>
          <a:noFill/>
          <a:ln>
            <a:noFill/>
          </a:ln>
        </p:spPr>
      </p:pic>
      <p:sp>
        <p:nvSpPr>
          <p:cNvPr id="344" name="Google Shape;344;p15"/>
          <p:cNvSpPr/>
          <p:nvPr/>
        </p:nvSpPr>
        <p:spPr>
          <a:xfrm>
            <a:off x="3470196" y="2093135"/>
            <a:ext cx="2976763" cy="160417"/>
          </a:xfrm>
          <a:prstGeom prst="rect">
            <a:avLst/>
          </a:prstGeom>
          <a:noFill/>
          <a:ln cap="flat" cmpd="sng" w="28575">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15"/>
          <p:cNvSpPr/>
          <p:nvPr/>
        </p:nvSpPr>
        <p:spPr>
          <a:xfrm>
            <a:off x="3423377" y="4287545"/>
            <a:ext cx="2976763" cy="160417"/>
          </a:xfrm>
          <a:prstGeom prst="rect">
            <a:avLst/>
          </a:prstGeom>
          <a:noFill/>
          <a:ln cap="flat" cmpd="sng" w="28575">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15"/>
          <p:cNvSpPr/>
          <p:nvPr/>
        </p:nvSpPr>
        <p:spPr>
          <a:xfrm>
            <a:off x="3482228" y="5201520"/>
            <a:ext cx="3458036" cy="160417"/>
          </a:xfrm>
          <a:prstGeom prst="rect">
            <a:avLst/>
          </a:prstGeom>
          <a:noFill/>
          <a:ln cap="flat" cmpd="sng" w="28575">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pic>
        <p:nvPicPr>
          <p:cNvPr id="351" name="Google Shape;351;p16"/>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352" name="Google Shape;352;p16"/>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53" name="Google Shape;353;p16"/>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354" name="Google Shape;354;p16"/>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Unit 3</a:t>
            </a:r>
            <a:endParaRPr b="1" sz="2400">
              <a:solidFill>
                <a:srgbClr val="FFC000"/>
              </a:solidFill>
              <a:latin typeface="Calibri"/>
              <a:ea typeface="Calibri"/>
              <a:cs typeface="Calibri"/>
              <a:sym typeface="Calibri"/>
            </a:endParaRPr>
          </a:p>
        </p:txBody>
      </p:sp>
      <p:sp>
        <p:nvSpPr>
          <p:cNvPr id="355" name="Google Shape;355;p16"/>
          <p:cNvSpPr txBox="1"/>
          <p:nvPr/>
        </p:nvSpPr>
        <p:spPr>
          <a:xfrm>
            <a:off x="363315" y="1576271"/>
            <a:ext cx="11213541" cy="372409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Section 2 – About the audience…and consistent means</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457200" lvl="0" marL="457200" marR="0" rtl="0" algn="just">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Lifestyle, food or home	 	Facebook, Pinterest and Instagram.</a:t>
            </a:r>
            <a:endParaRPr/>
          </a:p>
          <a:p>
            <a:pPr indent="-457200" lvl="0" marL="457200" marR="0" rtl="0" algn="just">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IT, business or industry	 	LinkedIn and Twitter</a:t>
            </a:r>
            <a:endParaRPr/>
          </a:p>
          <a:p>
            <a:pPr indent="-457200" lvl="0" marL="457200" marR="0" rtl="0" algn="just">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Publishing videos		YouTube, Facebook, Instagram</a:t>
            </a:r>
            <a:endParaRPr/>
          </a:p>
          <a:p>
            <a:pPr indent="-457200" lvl="0" marL="457200" marR="0" rtl="0" algn="just">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Publishing a poll		Facebook, Twitter and Instagram</a:t>
            </a:r>
            <a:endParaRPr/>
          </a:p>
          <a:p>
            <a:pPr indent="-457200" lvl="0" marL="457200" marR="0" rtl="0" algn="just">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Pictures			Instagram and Pinterest</a:t>
            </a:r>
            <a:endParaRPr/>
          </a:p>
          <a:p>
            <a:pPr indent="-457200" lvl="0" marL="457200" marR="0" rtl="0" algn="just">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Studies or opinion pieces	Facebook and LinkedIn</a:t>
            </a:r>
            <a:endParaRPr/>
          </a:p>
          <a:p>
            <a:pPr indent="-457200" lvl="0" marL="457200" marR="0" rtl="0" algn="just">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Pictures and quotes		Facebook and Instagram</a:t>
            </a:r>
            <a:endParaRPr/>
          </a:p>
          <a:p>
            <a:pPr indent="-457200" lvl="0" marL="457200" marR="0" rtl="0" algn="just">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Infographics			Pinterest</a:t>
            </a:r>
            <a:endParaRPr/>
          </a:p>
          <a:p>
            <a:pPr indent="-457200" lvl="0" marL="457200" marR="0" rtl="0" algn="just">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Photo collage			Pinterest</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nvGrpSpPr>
          <p:cNvPr id="356" name="Google Shape;356;p16"/>
          <p:cNvGrpSpPr/>
          <p:nvPr/>
        </p:nvGrpSpPr>
        <p:grpSpPr>
          <a:xfrm>
            <a:off x="363316" y="222414"/>
            <a:ext cx="1361571" cy="349188"/>
            <a:chOff x="10604072" y="448487"/>
            <a:chExt cx="1361571" cy="349188"/>
          </a:xfrm>
        </p:grpSpPr>
        <p:sp>
          <p:nvSpPr>
            <p:cNvPr id="357" name="Google Shape;357;p16"/>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58" name="Google Shape;358;p16"/>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59" name="Google Shape;359;p16"/>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id="364" name="Google Shape;364;p17"/>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365" name="Google Shape;365;p17"/>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66" name="Google Shape;366;p17"/>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367" name="Google Shape;367;p17"/>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Unit 3</a:t>
            </a:r>
            <a:endParaRPr b="1" sz="2400">
              <a:solidFill>
                <a:srgbClr val="FFC000"/>
              </a:solidFill>
              <a:latin typeface="Calibri"/>
              <a:ea typeface="Calibri"/>
              <a:cs typeface="Calibri"/>
              <a:sym typeface="Calibri"/>
            </a:endParaRPr>
          </a:p>
        </p:txBody>
      </p:sp>
      <p:sp>
        <p:nvSpPr>
          <p:cNvPr id="368" name="Google Shape;368;p17"/>
          <p:cNvSpPr txBox="1"/>
          <p:nvPr/>
        </p:nvSpPr>
        <p:spPr>
          <a:xfrm>
            <a:off x="363315" y="1576271"/>
            <a:ext cx="11213541" cy="40011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Section 3 – Interacting and communicating through digital technologies, </a:t>
            </a:r>
            <a:r>
              <a:rPr b="1" lang="en-GB" sz="2000" u="sng">
                <a:solidFill>
                  <a:srgbClr val="2F5496"/>
                </a:solidFill>
                <a:latin typeface="Calibri"/>
                <a:ea typeface="Calibri"/>
                <a:cs typeface="Calibri"/>
                <a:sym typeface="Calibri"/>
              </a:rPr>
              <a:t>internal communication</a:t>
            </a:r>
            <a:endParaRPr/>
          </a:p>
        </p:txBody>
      </p:sp>
      <p:grpSp>
        <p:nvGrpSpPr>
          <p:cNvPr id="369" name="Google Shape;369;p17"/>
          <p:cNvGrpSpPr/>
          <p:nvPr/>
        </p:nvGrpSpPr>
        <p:grpSpPr>
          <a:xfrm>
            <a:off x="363316" y="222414"/>
            <a:ext cx="1361571" cy="349188"/>
            <a:chOff x="10604072" y="448487"/>
            <a:chExt cx="1361571" cy="349188"/>
          </a:xfrm>
        </p:grpSpPr>
        <p:sp>
          <p:nvSpPr>
            <p:cNvPr id="370" name="Google Shape;370;p17"/>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71" name="Google Shape;371;p17"/>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72" name="Google Shape;372;p17"/>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73" name="Google Shape;373;p17"/>
          <p:cNvGrpSpPr/>
          <p:nvPr/>
        </p:nvGrpSpPr>
        <p:grpSpPr>
          <a:xfrm>
            <a:off x="3928086" y="2208908"/>
            <a:ext cx="4083995" cy="4083995"/>
            <a:chOff x="1684960" y="0"/>
            <a:chExt cx="4083995" cy="4083995"/>
          </a:xfrm>
        </p:grpSpPr>
        <p:sp>
          <p:nvSpPr>
            <p:cNvPr id="374" name="Google Shape;374;p17"/>
            <p:cNvSpPr/>
            <p:nvPr/>
          </p:nvSpPr>
          <p:spPr>
            <a:xfrm>
              <a:off x="1684960" y="0"/>
              <a:ext cx="4083995" cy="4083995"/>
            </a:xfrm>
            <a:prstGeom prst="ellipse">
              <a:avLst/>
            </a:prstGeom>
            <a:solidFill>
              <a:srgbClr val="3A66B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7"/>
            <p:cNvSpPr txBox="1"/>
            <p:nvPr/>
          </p:nvSpPr>
          <p:spPr>
            <a:xfrm>
              <a:off x="3156015" y="204199"/>
              <a:ext cx="1141885" cy="612599"/>
            </a:xfrm>
            <a:prstGeom prst="rect">
              <a:avLst/>
            </a:prstGeom>
            <a:noFill/>
            <a:ln>
              <a:noFill/>
            </a:ln>
          </p:spPr>
          <p:txBody>
            <a:bodyPr anchorCtr="0" anchor="ctr" bIns="149350" lIns="149350" spcFirstLastPara="1" rIns="149350" wrap="square" tIns="149350">
              <a:noAutofit/>
            </a:bodyPr>
            <a:lstStyle/>
            <a:p>
              <a:pPr indent="0" lvl="0" marL="0" marR="0" rtl="0" algn="ctr">
                <a:lnSpc>
                  <a:spcPct val="90000"/>
                </a:lnSpc>
                <a:spcBef>
                  <a:spcPts val="0"/>
                </a:spcBef>
                <a:spcAft>
                  <a:spcPts val="0"/>
                </a:spcAft>
                <a:buNone/>
              </a:pPr>
              <a:r>
                <a:t/>
              </a:r>
              <a:endParaRPr sz="2100">
                <a:solidFill>
                  <a:schemeClr val="dk1"/>
                </a:solidFill>
                <a:latin typeface="Calibri"/>
                <a:ea typeface="Calibri"/>
                <a:cs typeface="Calibri"/>
                <a:sym typeface="Calibri"/>
              </a:endParaRPr>
            </a:p>
          </p:txBody>
        </p:sp>
        <p:sp>
          <p:nvSpPr>
            <p:cNvPr id="376" name="Google Shape;376;p17"/>
            <p:cNvSpPr/>
            <p:nvPr/>
          </p:nvSpPr>
          <p:spPr>
            <a:xfrm>
              <a:off x="2093360" y="816798"/>
              <a:ext cx="3267196" cy="3267196"/>
            </a:xfrm>
            <a:prstGeom prst="ellipse">
              <a:avLst/>
            </a:prstGeom>
            <a:solidFill>
              <a:srgbClr val="567AC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7"/>
            <p:cNvSpPr txBox="1"/>
            <p:nvPr/>
          </p:nvSpPr>
          <p:spPr>
            <a:xfrm>
              <a:off x="3156015" y="1012830"/>
              <a:ext cx="1141885" cy="588095"/>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17"/>
            <p:cNvSpPr/>
            <p:nvPr/>
          </p:nvSpPr>
          <p:spPr>
            <a:xfrm>
              <a:off x="2501759" y="1633597"/>
              <a:ext cx="2450397" cy="2450397"/>
            </a:xfrm>
            <a:prstGeom prst="ellipse">
              <a:avLst/>
            </a:prstGeom>
            <a:solidFill>
              <a:srgbClr val="7992CD"/>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7"/>
            <p:cNvSpPr txBox="1"/>
            <p:nvPr/>
          </p:nvSpPr>
          <p:spPr>
            <a:xfrm>
              <a:off x="3156015" y="1817377"/>
              <a:ext cx="1141885" cy="551339"/>
            </a:xfrm>
            <a:prstGeom prst="rect">
              <a:avLst/>
            </a:prstGeom>
            <a:noFill/>
            <a:ln>
              <a:noFill/>
            </a:ln>
          </p:spPr>
          <p:txBody>
            <a:bodyPr anchorCtr="0" anchor="ctr" bIns="135125" lIns="135125" spcFirstLastPara="1" rIns="135125" wrap="square" tIns="135125">
              <a:noAutofit/>
            </a:bodyPr>
            <a:lstStyle/>
            <a:p>
              <a:pPr indent="0" lvl="0" marL="0" marR="0" rtl="0" algn="ctr">
                <a:lnSpc>
                  <a:spcPct val="90000"/>
                </a:lnSpc>
                <a:spcBef>
                  <a:spcPts val="0"/>
                </a:spcBef>
                <a:spcAft>
                  <a:spcPts val="0"/>
                </a:spcAft>
                <a:buNone/>
              </a:pPr>
              <a:r>
                <a:t/>
              </a:r>
              <a:endParaRPr sz="1900">
                <a:solidFill>
                  <a:schemeClr val="lt1"/>
                </a:solidFill>
                <a:latin typeface="Calibri"/>
                <a:ea typeface="Calibri"/>
                <a:cs typeface="Calibri"/>
                <a:sym typeface="Calibri"/>
              </a:endParaRPr>
            </a:p>
          </p:txBody>
        </p:sp>
        <p:sp>
          <p:nvSpPr>
            <p:cNvPr id="380" name="Google Shape;380;p17"/>
            <p:cNvSpPr/>
            <p:nvPr/>
          </p:nvSpPr>
          <p:spPr>
            <a:xfrm>
              <a:off x="2910159" y="2450397"/>
              <a:ext cx="1633598" cy="1633598"/>
            </a:xfrm>
            <a:prstGeom prst="ellipse">
              <a:avLst/>
            </a:prstGeom>
            <a:solidFill>
              <a:srgbClr val="9BABD7"/>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7"/>
            <p:cNvSpPr txBox="1"/>
            <p:nvPr/>
          </p:nvSpPr>
          <p:spPr>
            <a:xfrm>
              <a:off x="3149394" y="2858796"/>
              <a:ext cx="1155128" cy="816799"/>
            </a:xfrm>
            <a:prstGeom prst="rect">
              <a:avLst/>
            </a:prstGeom>
            <a:noFill/>
            <a:ln>
              <a:noFill/>
            </a:ln>
          </p:spPr>
          <p:txBody>
            <a:bodyPr anchorCtr="0" anchor="ctr" bIns="199125" lIns="199125" spcFirstLastPara="1" rIns="199125" wrap="square" tIns="199125">
              <a:noAutofit/>
            </a:bodyPr>
            <a:lstStyle/>
            <a:p>
              <a:pPr indent="0" lvl="0" marL="0" marR="0" rtl="0" algn="ctr">
                <a:lnSpc>
                  <a:spcPct val="90000"/>
                </a:lnSpc>
                <a:spcBef>
                  <a:spcPts val="0"/>
                </a:spcBef>
                <a:spcAft>
                  <a:spcPts val="0"/>
                </a:spcAft>
                <a:buNone/>
              </a:pPr>
              <a:r>
                <a:t/>
              </a:r>
              <a:endParaRPr sz="2800">
                <a:solidFill>
                  <a:schemeClr val="lt1"/>
                </a:solidFill>
                <a:latin typeface="Calibri"/>
                <a:ea typeface="Calibri"/>
                <a:cs typeface="Calibri"/>
                <a:sym typeface="Calibri"/>
              </a:endParaRPr>
            </a:p>
          </p:txBody>
        </p:sp>
      </p:grpSp>
      <p:sp>
        <p:nvSpPr>
          <p:cNvPr id="382" name="Google Shape;382;p17"/>
          <p:cNvSpPr txBox="1"/>
          <p:nvPr/>
        </p:nvSpPr>
        <p:spPr>
          <a:xfrm>
            <a:off x="5251226" y="2366502"/>
            <a:ext cx="1437716"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800">
                <a:solidFill>
                  <a:schemeClr val="dk1"/>
                </a:solidFill>
                <a:latin typeface="Calibri"/>
                <a:ea typeface="Calibri"/>
                <a:cs typeface="Calibri"/>
                <a:sym typeface="Calibri"/>
              </a:rPr>
              <a:t>Sponsor</a:t>
            </a:r>
            <a:endParaRPr/>
          </a:p>
        </p:txBody>
      </p:sp>
      <p:sp>
        <p:nvSpPr>
          <p:cNvPr id="383" name="Google Shape;383;p17"/>
          <p:cNvSpPr txBox="1"/>
          <p:nvPr/>
        </p:nvSpPr>
        <p:spPr>
          <a:xfrm>
            <a:off x="4873106" y="3216306"/>
            <a:ext cx="221802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400">
                <a:solidFill>
                  <a:schemeClr val="dk1"/>
                </a:solidFill>
                <a:latin typeface="Calibri"/>
                <a:ea typeface="Calibri"/>
                <a:cs typeface="Calibri"/>
                <a:sym typeface="Calibri"/>
              </a:rPr>
              <a:t>Partners</a:t>
            </a:r>
            <a:endParaRPr/>
          </a:p>
        </p:txBody>
      </p:sp>
      <p:sp>
        <p:nvSpPr>
          <p:cNvPr id="384" name="Google Shape;384;p17"/>
          <p:cNvSpPr txBox="1"/>
          <p:nvPr/>
        </p:nvSpPr>
        <p:spPr>
          <a:xfrm>
            <a:off x="5099249" y="4091470"/>
            <a:ext cx="184224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400">
                <a:solidFill>
                  <a:schemeClr val="dk1"/>
                </a:solidFill>
                <a:latin typeface="Calibri"/>
                <a:ea typeface="Calibri"/>
                <a:cs typeface="Calibri"/>
                <a:sym typeface="Calibri"/>
              </a:rPr>
              <a:t>Organization</a:t>
            </a:r>
            <a:endParaRPr/>
          </a:p>
        </p:txBody>
      </p:sp>
      <p:sp>
        <p:nvSpPr>
          <p:cNvPr id="385" name="Google Shape;385;p17"/>
          <p:cNvSpPr txBox="1"/>
          <p:nvPr/>
        </p:nvSpPr>
        <p:spPr>
          <a:xfrm>
            <a:off x="5240794" y="5161409"/>
            <a:ext cx="143883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800">
                <a:solidFill>
                  <a:schemeClr val="dk1"/>
                </a:solidFill>
                <a:latin typeface="Calibri"/>
                <a:ea typeface="Calibri"/>
                <a:cs typeface="Calibri"/>
                <a:sym typeface="Calibri"/>
              </a:rPr>
              <a:t>Team</a:t>
            </a: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pic>
        <p:nvPicPr>
          <p:cNvPr id="390" name="Google Shape;390;p18"/>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391" name="Google Shape;391;p18"/>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92" name="Google Shape;392;p18"/>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393" name="Google Shape;393;p18"/>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Unit 3</a:t>
            </a:r>
            <a:endParaRPr b="1" sz="2400">
              <a:solidFill>
                <a:srgbClr val="FFC000"/>
              </a:solidFill>
              <a:latin typeface="Calibri"/>
              <a:ea typeface="Calibri"/>
              <a:cs typeface="Calibri"/>
              <a:sym typeface="Calibri"/>
            </a:endParaRPr>
          </a:p>
        </p:txBody>
      </p:sp>
      <p:sp>
        <p:nvSpPr>
          <p:cNvPr id="394" name="Google Shape;394;p18"/>
          <p:cNvSpPr txBox="1"/>
          <p:nvPr/>
        </p:nvSpPr>
        <p:spPr>
          <a:xfrm>
            <a:off x="363315" y="1576271"/>
            <a:ext cx="11213541" cy="40011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Section 3 – Interacting and communicating through digital technologies, </a:t>
            </a:r>
            <a:r>
              <a:rPr b="1" lang="en-GB" sz="2000" u="sng">
                <a:solidFill>
                  <a:srgbClr val="2F5496"/>
                </a:solidFill>
                <a:latin typeface="Calibri"/>
                <a:ea typeface="Calibri"/>
                <a:cs typeface="Calibri"/>
                <a:sym typeface="Calibri"/>
              </a:rPr>
              <a:t>external communication</a:t>
            </a:r>
            <a:endParaRPr/>
          </a:p>
        </p:txBody>
      </p:sp>
      <p:grpSp>
        <p:nvGrpSpPr>
          <p:cNvPr id="395" name="Google Shape;395;p18"/>
          <p:cNvGrpSpPr/>
          <p:nvPr/>
        </p:nvGrpSpPr>
        <p:grpSpPr>
          <a:xfrm>
            <a:off x="363316" y="222414"/>
            <a:ext cx="1361571" cy="349188"/>
            <a:chOff x="10604072" y="448487"/>
            <a:chExt cx="1361571" cy="349188"/>
          </a:xfrm>
        </p:grpSpPr>
        <p:sp>
          <p:nvSpPr>
            <p:cNvPr id="396" name="Google Shape;396;p18"/>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97" name="Google Shape;397;p18"/>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98" name="Google Shape;398;p18"/>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99" name="Google Shape;399;p18"/>
          <p:cNvGrpSpPr/>
          <p:nvPr/>
        </p:nvGrpSpPr>
        <p:grpSpPr>
          <a:xfrm>
            <a:off x="3928086" y="2208908"/>
            <a:ext cx="4083995" cy="4083995"/>
            <a:chOff x="1684960" y="0"/>
            <a:chExt cx="4083995" cy="4083995"/>
          </a:xfrm>
        </p:grpSpPr>
        <p:sp>
          <p:nvSpPr>
            <p:cNvPr id="400" name="Google Shape;400;p18"/>
            <p:cNvSpPr/>
            <p:nvPr/>
          </p:nvSpPr>
          <p:spPr>
            <a:xfrm>
              <a:off x="1684960" y="0"/>
              <a:ext cx="4083995" cy="4083995"/>
            </a:xfrm>
            <a:prstGeom prst="ellipse">
              <a:avLst/>
            </a:prstGeom>
            <a:solidFill>
              <a:srgbClr val="D66E29"/>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8"/>
            <p:cNvSpPr txBox="1"/>
            <p:nvPr/>
          </p:nvSpPr>
          <p:spPr>
            <a:xfrm>
              <a:off x="3156015" y="204199"/>
              <a:ext cx="1141885" cy="612599"/>
            </a:xfrm>
            <a:prstGeom prst="rect">
              <a:avLst/>
            </a:prstGeom>
            <a:noFill/>
            <a:ln>
              <a:noFill/>
            </a:ln>
          </p:spPr>
          <p:txBody>
            <a:bodyPr anchorCtr="0" anchor="ctr" bIns="149350" lIns="149350" spcFirstLastPara="1" rIns="149350" wrap="square" tIns="149350">
              <a:noAutofit/>
            </a:bodyPr>
            <a:lstStyle/>
            <a:p>
              <a:pPr indent="0" lvl="0" marL="0" marR="0" rtl="0" algn="ctr">
                <a:lnSpc>
                  <a:spcPct val="90000"/>
                </a:lnSpc>
                <a:spcBef>
                  <a:spcPts val="0"/>
                </a:spcBef>
                <a:spcAft>
                  <a:spcPts val="0"/>
                </a:spcAft>
                <a:buNone/>
              </a:pPr>
              <a:r>
                <a:t/>
              </a:r>
              <a:endParaRPr sz="2100">
                <a:solidFill>
                  <a:schemeClr val="dk1"/>
                </a:solidFill>
                <a:latin typeface="Calibri"/>
                <a:ea typeface="Calibri"/>
                <a:cs typeface="Calibri"/>
                <a:sym typeface="Calibri"/>
              </a:endParaRPr>
            </a:p>
          </p:txBody>
        </p:sp>
        <p:sp>
          <p:nvSpPr>
            <p:cNvPr id="402" name="Google Shape;402;p18"/>
            <p:cNvSpPr/>
            <p:nvPr/>
          </p:nvSpPr>
          <p:spPr>
            <a:xfrm>
              <a:off x="2093360" y="816798"/>
              <a:ext cx="3267196" cy="3267196"/>
            </a:xfrm>
            <a:prstGeom prst="ellipse">
              <a:avLst/>
            </a:prstGeom>
            <a:solidFill>
              <a:srgbClr val="E0814D"/>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8"/>
            <p:cNvSpPr txBox="1"/>
            <p:nvPr/>
          </p:nvSpPr>
          <p:spPr>
            <a:xfrm>
              <a:off x="3156015" y="1012830"/>
              <a:ext cx="1141885" cy="588095"/>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18"/>
            <p:cNvSpPr/>
            <p:nvPr/>
          </p:nvSpPr>
          <p:spPr>
            <a:xfrm>
              <a:off x="2501759" y="1633597"/>
              <a:ext cx="2450397" cy="2450397"/>
            </a:xfrm>
            <a:prstGeom prst="ellipse">
              <a:avLst/>
            </a:prstGeom>
            <a:solidFill>
              <a:srgbClr val="E9977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8"/>
            <p:cNvSpPr txBox="1"/>
            <p:nvPr/>
          </p:nvSpPr>
          <p:spPr>
            <a:xfrm>
              <a:off x="3156015" y="1817377"/>
              <a:ext cx="1141885" cy="551339"/>
            </a:xfrm>
            <a:prstGeom prst="rect">
              <a:avLst/>
            </a:prstGeom>
            <a:noFill/>
            <a:ln>
              <a:noFill/>
            </a:ln>
          </p:spPr>
          <p:txBody>
            <a:bodyPr anchorCtr="0" anchor="ctr" bIns="135125" lIns="135125" spcFirstLastPara="1" rIns="135125" wrap="square" tIns="135125">
              <a:noAutofit/>
            </a:bodyPr>
            <a:lstStyle/>
            <a:p>
              <a:pPr indent="0" lvl="0" marL="0" marR="0" rtl="0" algn="ctr">
                <a:lnSpc>
                  <a:spcPct val="90000"/>
                </a:lnSpc>
                <a:spcBef>
                  <a:spcPts val="0"/>
                </a:spcBef>
                <a:spcAft>
                  <a:spcPts val="0"/>
                </a:spcAft>
                <a:buNone/>
              </a:pPr>
              <a:r>
                <a:t/>
              </a:r>
              <a:endParaRPr sz="1900">
                <a:solidFill>
                  <a:schemeClr val="lt1"/>
                </a:solidFill>
                <a:latin typeface="Calibri"/>
                <a:ea typeface="Calibri"/>
                <a:cs typeface="Calibri"/>
                <a:sym typeface="Calibri"/>
              </a:endParaRPr>
            </a:p>
          </p:txBody>
        </p:sp>
        <p:sp>
          <p:nvSpPr>
            <p:cNvPr id="406" name="Google Shape;406;p18"/>
            <p:cNvSpPr/>
            <p:nvPr/>
          </p:nvSpPr>
          <p:spPr>
            <a:xfrm>
              <a:off x="2910159" y="2450397"/>
              <a:ext cx="1633598" cy="1633598"/>
            </a:xfrm>
            <a:prstGeom prst="ellipse">
              <a:avLst/>
            </a:prstGeom>
            <a:solidFill>
              <a:srgbClr val="F1B098"/>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8"/>
            <p:cNvSpPr txBox="1"/>
            <p:nvPr/>
          </p:nvSpPr>
          <p:spPr>
            <a:xfrm>
              <a:off x="3149394" y="2858796"/>
              <a:ext cx="1155128" cy="816799"/>
            </a:xfrm>
            <a:prstGeom prst="rect">
              <a:avLst/>
            </a:prstGeom>
            <a:noFill/>
            <a:ln>
              <a:noFill/>
            </a:ln>
          </p:spPr>
          <p:txBody>
            <a:bodyPr anchorCtr="0" anchor="ctr" bIns="149350" lIns="149350" spcFirstLastPara="1" rIns="149350" wrap="square" tIns="149350">
              <a:noAutofit/>
            </a:bodyPr>
            <a:lstStyle/>
            <a:p>
              <a:pPr indent="0" lvl="0" marL="0" marR="0" rtl="0" algn="ctr">
                <a:lnSpc>
                  <a:spcPct val="90000"/>
                </a:lnSpc>
                <a:spcBef>
                  <a:spcPts val="0"/>
                </a:spcBef>
                <a:spcAft>
                  <a:spcPts val="0"/>
                </a:spcAft>
                <a:buNone/>
              </a:pPr>
              <a:r>
                <a:rPr lang="en-GB" sz="2100">
                  <a:solidFill>
                    <a:schemeClr val="dk1"/>
                  </a:solidFill>
                  <a:latin typeface="Calibri"/>
                  <a:ea typeface="Calibri"/>
                  <a:cs typeface="Calibri"/>
                  <a:sym typeface="Calibri"/>
                </a:rPr>
                <a:t>Process</a:t>
              </a:r>
              <a:endParaRPr sz="2100">
                <a:solidFill>
                  <a:schemeClr val="lt1"/>
                </a:solidFill>
                <a:latin typeface="Calibri"/>
                <a:ea typeface="Calibri"/>
                <a:cs typeface="Calibri"/>
                <a:sym typeface="Calibri"/>
              </a:endParaRPr>
            </a:p>
          </p:txBody>
        </p:sp>
      </p:grpSp>
      <p:sp>
        <p:nvSpPr>
          <p:cNvPr id="408" name="Google Shape;408;p18"/>
          <p:cNvSpPr txBox="1"/>
          <p:nvPr/>
        </p:nvSpPr>
        <p:spPr>
          <a:xfrm>
            <a:off x="4958660" y="2437853"/>
            <a:ext cx="217842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400">
                <a:solidFill>
                  <a:schemeClr val="dk1"/>
                </a:solidFill>
                <a:latin typeface="Calibri"/>
                <a:ea typeface="Calibri"/>
                <a:cs typeface="Calibri"/>
                <a:sym typeface="Calibri"/>
              </a:rPr>
              <a:t>General Public</a:t>
            </a:r>
            <a:endParaRPr/>
          </a:p>
        </p:txBody>
      </p:sp>
      <p:sp>
        <p:nvSpPr>
          <p:cNvPr id="409" name="Google Shape;409;p18"/>
          <p:cNvSpPr txBox="1"/>
          <p:nvPr/>
        </p:nvSpPr>
        <p:spPr>
          <a:xfrm>
            <a:off x="5122919" y="3211408"/>
            <a:ext cx="169433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400">
                <a:solidFill>
                  <a:schemeClr val="dk1"/>
                </a:solidFill>
                <a:latin typeface="Calibri"/>
                <a:ea typeface="Calibri"/>
                <a:cs typeface="Calibri"/>
                <a:sym typeface="Calibri"/>
              </a:rPr>
              <a:t>Stakeholder</a:t>
            </a:r>
            <a:endParaRPr/>
          </a:p>
        </p:txBody>
      </p:sp>
      <p:sp>
        <p:nvSpPr>
          <p:cNvPr id="410" name="Google Shape;410;p18"/>
          <p:cNvSpPr txBox="1"/>
          <p:nvPr/>
        </p:nvSpPr>
        <p:spPr>
          <a:xfrm>
            <a:off x="5001895" y="4134545"/>
            <a:ext cx="193637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400">
                <a:solidFill>
                  <a:schemeClr val="dk1"/>
                </a:solidFill>
                <a:latin typeface="Calibri"/>
                <a:ea typeface="Calibri"/>
                <a:cs typeface="Calibri"/>
                <a:sym typeface="Calibri"/>
              </a:rPr>
              <a:t>Clients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pic>
        <p:nvPicPr>
          <p:cNvPr id="415" name="Google Shape;415;p19"/>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416" name="Google Shape;416;p19"/>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417" name="Google Shape;417;p19"/>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418" name="Google Shape;418;p19"/>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Unit 3</a:t>
            </a:r>
            <a:endParaRPr b="1" sz="2400">
              <a:solidFill>
                <a:srgbClr val="FFC000"/>
              </a:solidFill>
              <a:latin typeface="Calibri"/>
              <a:ea typeface="Calibri"/>
              <a:cs typeface="Calibri"/>
              <a:sym typeface="Calibri"/>
            </a:endParaRPr>
          </a:p>
        </p:txBody>
      </p:sp>
      <p:sp>
        <p:nvSpPr>
          <p:cNvPr id="419" name="Google Shape;419;p19"/>
          <p:cNvSpPr txBox="1"/>
          <p:nvPr/>
        </p:nvSpPr>
        <p:spPr>
          <a:xfrm>
            <a:off x="363315" y="1576271"/>
            <a:ext cx="11213541" cy="40011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Section 3 – Interacting and communicating through digital technologies, </a:t>
            </a:r>
            <a:r>
              <a:rPr b="1" lang="en-GB" sz="2000" u="sng">
                <a:solidFill>
                  <a:srgbClr val="2F5496"/>
                </a:solidFill>
                <a:latin typeface="Calibri"/>
                <a:ea typeface="Calibri"/>
                <a:cs typeface="Calibri"/>
                <a:sym typeface="Calibri"/>
              </a:rPr>
              <a:t>communication means</a:t>
            </a:r>
            <a:endParaRPr/>
          </a:p>
        </p:txBody>
      </p:sp>
      <p:grpSp>
        <p:nvGrpSpPr>
          <p:cNvPr id="420" name="Google Shape;420;p19"/>
          <p:cNvGrpSpPr/>
          <p:nvPr/>
        </p:nvGrpSpPr>
        <p:grpSpPr>
          <a:xfrm>
            <a:off x="363316" y="222414"/>
            <a:ext cx="1361571" cy="349188"/>
            <a:chOff x="10604072" y="448487"/>
            <a:chExt cx="1361571" cy="349188"/>
          </a:xfrm>
        </p:grpSpPr>
        <p:sp>
          <p:nvSpPr>
            <p:cNvPr id="421" name="Google Shape;421;p19"/>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22" name="Google Shape;422;p19"/>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23" name="Google Shape;423;p19"/>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424" name="Google Shape;424;p19"/>
          <p:cNvPicPr preferRelativeResize="0"/>
          <p:nvPr/>
        </p:nvPicPr>
        <p:blipFill rotWithShape="1">
          <a:blip r:embed="rId5">
            <a:alphaModFix/>
          </a:blip>
          <a:srcRect b="0" l="0" r="0" t="0"/>
          <a:stretch/>
        </p:blipFill>
        <p:spPr>
          <a:xfrm>
            <a:off x="875031" y="1917371"/>
            <a:ext cx="4685738" cy="4540519"/>
          </a:xfrm>
          <a:prstGeom prst="rect">
            <a:avLst/>
          </a:prstGeom>
          <a:noFill/>
          <a:ln>
            <a:noFill/>
          </a:ln>
        </p:spPr>
      </p:pic>
      <p:sp>
        <p:nvSpPr>
          <p:cNvPr id="425" name="Google Shape;425;p19"/>
          <p:cNvSpPr txBox="1"/>
          <p:nvPr/>
        </p:nvSpPr>
        <p:spPr>
          <a:xfrm>
            <a:off x="5641911" y="2063971"/>
            <a:ext cx="5858600" cy="42473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5B9BD5"/>
                </a:solidFill>
                <a:latin typeface="Calibri"/>
                <a:ea typeface="Calibri"/>
                <a:cs typeface="Calibri"/>
                <a:sym typeface="Calibri"/>
              </a:rPr>
              <a:t>Social Media</a:t>
            </a:r>
            <a:endParaRPr/>
          </a:p>
          <a:p>
            <a:pPr indent="0" lvl="0" marL="0" marR="0" rtl="0" algn="l">
              <a:spcBef>
                <a:spcPts val="0"/>
              </a:spcBef>
              <a:spcAft>
                <a:spcPts val="0"/>
              </a:spcAft>
              <a:buNone/>
            </a:pPr>
            <a:r>
              <a:rPr b="1" lang="en-GB" sz="1800">
                <a:solidFill>
                  <a:srgbClr val="5B9BD5"/>
                </a:solidFill>
                <a:latin typeface="Calibri"/>
                <a:ea typeface="Calibri"/>
                <a:cs typeface="Calibri"/>
                <a:sym typeface="Calibri"/>
              </a:rPr>
              <a:t>Internet</a:t>
            </a:r>
            <a:endParaRPr/>
          </a:p>
          <a:p>
            <a:pPr indent="0" lvl="0" marL="0" marR="0" rtl="0" algn="l">
              <a:spcBef>
                <a:spcPts val="0"/>
              </a:spcBef>
              <a:spcAft>
                <a:spcPts val="0"/>
              </a:spcAft>
              <a:buNone/>
            </a:pPr>
            <a:r>
              <a:rPr b="1" lang="en-GB" sz="1800">
                <a:solidFill>
                  <a:srgbClr val="5B9BD5"/>
                </a:solidFill>
                <a:latin typeface="Calibri"/>
                <a:ea typeface="Calibri"/>
                <a:cs typeface="Calibri"/>
                <a:sym typeface="Calibri"/>
              </a:rPr>
              <a:t>Mass Media</a:t>
            </a:r>
            <a:endParaRPr/>
          </a:p>
          <a:p>
            <a:pPr indent="0" lvl="0" marL="0" marR="0" rtl="0" algn="l">
              <a:spcBef>
                <a:spcPts val="0"/>
              </a:spcBef>
              <a:spcAft>
                <a:spcPts val="0"/>
              </a:spcAft>
              <a:buNone/>
            </a:pPr>
            <a:r>
              <a:t/>
            </a:r>
            <a:endParaRPr sz="1800">
              <a:solidFill>
                <a:srgbClr val="52CAB8"/>
              </a:solidFill>
              <a:latin typeface="Calibri"/>
              <a:ea typeface="Calibri"/>
              <a:cs typeface="Calibri"/>
              <a:sym typeface="Calibri"/>
            </a:endParaRPr>
          </a:p>
          <a:p>
            <a:pPr indent="0" lvl="0" marL="0" marR="0" rtl="0" algn="l">
              <a:spcBef>
                <a:spcPts val="0"/>
              </a:spcBef>
              <a:spcAft>
                <a:spcPts val="0"/>
              </a:spcAft>
              <a:buNone/>
            </a:pPr>
            <a:r>
              <a:rPr b="1" lang="en-GB" sz="1800">
                <a:solidFill>
                  <a:srgbClr val="52CAB8"/>
                </a:solidFill>
                <a:latin typeface="Calibri"/>
                <a:ea typeface="Calibri"/>
                <a:cs typeface="Calibri"/>
                <a:sym typeface="Calibri"/>
              </a:rPr>
              <a:t>Events, conferences and seminars</a:t>
            </a:r>
            <a:endParaRPr/>
          </a:p>
          <a:p>
            <a:pPr indent="0" lvl="0" marL="0" marR="0" rtl="0" algn="l">
              <a:spcBef>
                <a:spcPts val="0"/>
              </a:spcBef>
              <a:spcAft>
                <a:spcPts val="0"/>
              </a:spcAft>
              <a:buNone/>
            </a:pPr>
            <a:r>
              <a:rPr b="1" lang="en-GB" sz="1800">
                <a:solidFill>
                  <a:srgbClr val="52CAB8"/>
                </a:solidFill>
                <a:latin typeface="Calibri"/>
                <a:ea typeface="Calibri"/>
                <a:cs typeface="Calibri"/>
                <a:sym typeface="Calibri"/>
              </a:rPr>
              <a:t>Specialized media (print)</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800">
                <a:solidFill>
                  <a:srgbClr val="49BF64"/>
                </a:solidFill>
                <a:latin typeface="Calibri"/>
                <a:ea typeface="Calibri"/>
                <a:cs typeface="Calibri"/>
                <a:sym typeface="Calibri"/>
              </a:rPr>
              <a:t>Training</a:t>
            </a:r>
            <a:endParaRPr/>
          </a:p>
          <a:p>
            <a:pPr indent="0" lvl="0" marL="0" marR="0" rtl="0" algn="l">
              <a:spcBef>
                <a:spcPts val="0"/>
              </a:spcBef>
              <a:spcAft>
                <a:spcPts val="0"/>
              </a:spcAft>
              <a:buNone/>
            </a:pPr>
            <a:r>
              <a:rPr b="1" lang="en-GB" sz="1800">
                <a:solidFill>
                  <a:srgbClr val="49BF64"/>
                </a:solidFill>
                <a:latin typeface="Calibri"/>
                <a:ea typeface="Calibri"/>
                <a:cs typeface="Calibri"/>
                <a:sym typeface="Calibri"/>
              </a:rPr>
              <a:t>Direct mailing and targeted communication (newsletter)</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800">
                <a:solidFill>
                  <a:srgbClr val="ED7D31"/>
                </a:solidFill>
                <a:latin typeface="Calibri"/>
                <a:ea typeface="Calibri"/>
                <a:cs typeface="Calibri"/>
                <a:sym typeface="Calibri"/>
              </a:rPr>
              <a:t>Reports</a:t>
            </a:r>
            <a:r>
              <a:rPr lang="en-GB" sz="18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800">
                <a:solidFill>
                  <a:srgbClr val="A5A5A5"/>
                </a:solidFill>
                <a:latin typeface="Calibri"/>
                <a:ea typeface="Calibri"/>
                <a:cs typeface="Calibri"/>
                <a:sym typeface="Calibri"/>
              </a:rPr>
              <a:t>emails + meetings + telcom.</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800">
                <a:solidFill>
                  <a:srgbClr val="FFC000"/>
                </a:solidFill>
                <a:latin typeface="Calibri"/>
                <a:ea typeface="Calibri"/>
                <a:cs typeface="Calibri"/>
                <a:sym typeface="Calibri"/>
              </a:rPr>
              <a:t>Personal emails + individual meetings + informal telcom.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
          <p:cNvSpPr/>
          <p:nvPr/>
        </p:nvSpPr>
        <p:spPr>
          <a:xfrm>
            <a:off x="4670378" y="22995"/>
            <a:ext cx="7508055" cy="6858000"/>
          </a:xfrm>
          <a:custGeom>
            <a:rect b="b" l="l" r="r" t="t"/>
            <a:pathLst>
              <a:path extrusionOk="0" h="6858000" w="9548739">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11" name="Google Shape;111;p2"/>
          <p:cNvGrpSpPr/>
          <p:nvPr/>
        </p:nvGrpSpPr>
        <p:grpSpPr>
          <a:xfrm>
            <a:off x="6032435" y="2590740"/>
            <a:ext cx="6186103" cy="984885"/>
            <a:chOff x="4834470" y="1482096"/>
            <a:chExt cx="6186103" cy="984885"/>
          </a:xfrm>
        </p:grpSpPr>
        <p:grpSp>
          <p:nvGrpSpPr>
            <p:cNvPr id="112" name="Google Shape;112;p2"/>
            <p:cNvGrpSpPr/>
            <p:nvPr/>
          </p:nvGrpSpPr>
          <p:grpSpPr>
            <a:xfrm>
              <a:off x="5895648" y="1482096"/>
              <a:ext cx="5124925" cy="984885"/>
              <a:chOff x="6420994" y="1411926"/>
              <a:chExt cx="5124925" cy="984885"/>
            </a:xfrm>
          </p:grpSpPr>
          <p:sp>
            <p:nvSpPr>
              <p:cNvPr id="113" name="Google Shape;113;p2"/>
              <p:cNvSpPr txBox="1"/>
              <p:nvPr/>
            </p:nvSpPr>
            <p:spPr>
              <a:xfrm>
                <a:off x="6420994" y="1750480"/>
                <a:ext cx="512492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200" u="none" cap="none" strike="noStrike">
                    <a:solidFill>
                      <a:schemeClr val="dk1"/>
                    </a:solidFill>
                    <a:latin typeface="Calibri"/>
                    <a:ea typeface="Calibri"/>
                    <a:cs typeface="Calibri"/>
                    <a:sym typeface="Calibri"/>
                  </a:rPr>
                  <a:t>In the first training unit, readers will have the opportunity to familiarise with the DigComp framework, the EU official reference model for training and education on IT skills</a:t>
                </a:r>
                <a:endParaRPr sz="1200">
                  <a:solidFill>
                    <a:schemeClr val="dk1"/>
                  </a:solidFill>
                  <a:latin typeface="Calibri"/>
                  <a:ea typeface="Calibri"/>
                  <a:cs typeface="Calibri"/>
                  <a:sym typeface="Calibri"/>
                </a:endParaRPr>
              </a:p>
            </p:txBody>
          </p:sp>
          <p:sp>
            <p:nvSpPr>
              <p:cNvPr id="114" name="Google Shape;114;p2"/>
              <p:cNvSpPr txBox="1"/>
              <p:nvPr/>
            </p:nvSpPr>
            <p:spPr>
              <a:xfrm>
                <a:off x="6420994" y="1411926"/>
                <a:ext cx="5124925" cy="369332"/>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Familiarise with the EU framework for digital skills </a:t>
                </a:r>
                <a:endParaRPr b="1" sz="1800">
                  <a:solidFill>
                    <a:schemeClr val="dk1"/>
                  </a:solidFill>
                  <a:latin typeface="Calibri"/>
                  <a:ea typeface="Calibri"/>
                  <a:cs typeface="Calibri"/>
                  <a:sym typeface="Calibri"/>
                </a:endParaRPr>
              </a:p>
            </p:txBody>
          </p:sp>
        </p:grpSp>
        <p:sp>
          <p:nvSpPr>
            <p:cNvPr id="115" name="Google Shape;115;p2"/>
            <p:cNvSpPr/>
            <p:nvPr/>
          </p:nvSpPr>
          <p:spPr>
            <a:xfrm>
              <a:off x="4834470" y="1491808"/>
              <a:ext cx="780795" cy="780795"/>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6" name="Google Shape;116;p2"/>
          <p:cNvGrpSpPr/>
          <p:nvPr/>
        </p:nvGrpSpPr>
        <p:grpSpPr>
          <a:xfrm>
            <a:off x="6032435" y="3703053"/>
            <a:ext cx="6194082" cy="1250957"/>
            <a:chOff x="4834470" y="1482096"/>
            <a:chExt cx="6194082" cy="1250957"/>
          </a:xfrm>
        </p:grpSpPr>
        <p:grpSp>
          <p:nvGrpSpPr>
            <p:cNvPr id="117" name="Google Shape;117;p2"/>
            <p:cNvGrpSpPr/>
            <p:nvPr/>
          </p:nvGrpSpPr>
          <p:grpSpPr>
            <a:xfrm>
              <a:off x="5895648" y="1482096"/>
              <a:ext cx="5132904" cy="1250957"/>
              <a:chOff x="6420994" y="1411926"/>
              <a:chExt cx="5132904" cy="1250957"/>
            </a:xfrm>
          </p:grpSpPr>
          <p:sp>
            <p:nvSpPr>
              <p:cNvPr id="118" name="Google Shape;118;p2"/>
              <p:cNvSpPr txBox="1"/>
              <p:nvPr/>
            </p:nvSpPr>
            <p:spPr>
              <a:xfrm>
                <a:off x="6428973" y="2016552"/>
                <a:ext cx="512492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The cooperation and collaboration pillar of the Dig Comp frameworks provides for key competences for effective and efficient cooperation dynamics in digital settings </a:t>
                </a:r>
                <a:endParaRPr sz="1200">
                  <a:solidFill>
                    <a:schemeClr val="dk1"/>
                  </a:solidFill>
                  <a:latin typeface="Calibri"/>
                  <a:ea typeface="Calibri"/>
                  <a:cs typeface="Calibri"/>
                  <a:sym typeface="Calibri"/>
                </a:endParaRPr>
              </a:p>
            </p:txBody>
          </p:sp>
          <p:sp>
            <p:nvSpPr>
              <p:cNvPr id="119" name="Google Shape;119;p2"/>
              <p:cNvSpPr txBox="1"/>
              <p:nvPr/>
            </p:nvSpPr>
            <p:spPr>
              <a:xfrm>
                <a:off x="6420994" y="1411926"/>
                <a:ext cx="5124925" cy="646331"/>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Understand the essentials of cooperation and collaboration in IT environments</a:t>
                </a:r>
                <a:endParaRPr b="1" sz="1800">
                  <a:solidFill>
                    <a:schemeClr val="dk1"/>
                  </a:solidFill>
                  <a:latin typeface="Calibri"/>
                  <a:ea typeface="Calibri"/>
                  <a:cs typeface="Calibri"/>
                  <a:sym typeface="Calibri"/>
                </a:endParaRPr>
              </a:p>
            </p:txBody>
          </p:sp>
        </p:grpSp>
        <p:sp>
          <p:nvSpPr>
            <p:cNvPr id="120" name="Google Shape;120;p2"/>
            <p:cNvSpPr/>
            <p:nvPr/>
          </p:nvSpPr>
          <p:spPr>
            <a:xfrm>
              <a:off x="4834470" y="1491808"/>
              <a:ext cx="780795" cy="780795"/>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1" name="Google Shape;121;p2"/>
          <p:cNvGrpSpPr/>
          <p:nvPr/>
        </p:nvGrpSpPr>
        <p:grpSpPr>
          <a:xfrm>
            <a:off x="6032435" y="4954010"/>
            <a:ext cx="6240010" cy="1239885"/>
            <a:chOff x="4834470" y="1424497"/>
            <a:chExt cx="6240010" cy="1239885"/>
          </a:xfrm>
        </p:grpSpPr>
        <p:grpSp>
          <p:nvGrpSpPr>
            <p:cNvPr id="122" name="Google Shape;122;p2"/>
            <p:cNvGrpSpPr/>
            <p:nvPr/>
          </p:nvGrpSpPr>
          <p:grpSpPr>
            <a:xfrm>
              <a:off x="5895648" y="1424497"/>
              <a:ext cx="5178832" cy="1239885"/>
              <a:chOff x="6420994" y="1354327"/>
              <a:chExt cx="5178832" cy="1239885"/>
            </a:xfrm>
          </p:grpSpPr>
          <p:sp>
            <p:nvSpPr>
              <p:cNvPr id="123" name="Google Shape;123;p2"/>
              <p:cNvSpPr txBox="1"/>
              <p:nvPr/>
            </p:nvSpPr>
            <p:spPr>
              <a:xfrm>
                <a:off x="6474901" y="1947881"/>
                <a:ext cx="512492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At the end of this module, readers can find for their use consolidated and robust good practices for a trust-based and reliable communication with external parties, stakeholders and tem memebers.  </a:t>
                </a:r>
                <a:endParaRPr sz="1200">
                  <a:solidFill>
                    <a:schemeClr val="dk1"/>
                  </a:solidFill>
                  <a:latin typeface="Calibri"/>
                  <a:ea typeface="Calibri"/>
                  <a:cs typeface="Calibri"/>
                  <a:sym typeface="Calibri"/>
                </a:endParaRPr>
              </a:p>
            </p:txBody>
          </p:sp>
          <p:sp>
            <p:nvSpPr>
              <p:cNvPr id="124" name="Google Shape;124;p2"/>
              <p:cNvSpPr txBox="1"/>
              <p:nvPr/>
            </p:nvSpPr>
            <p:spPr>
              <a:xfrm>
                <a:off x="6420994" y="1354327"/>
                <a:ext cx="5124925" cy="646331"/>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Acquire new good practices for team management and stakeholders engagement in virtual contexts</a:t>
                </a:r>
                <a:endParaRPr b="1" sz="1800">
                  <a:solidFill>
                    <a:schemeClr val="dk1"/>
                  </a:solidFill>
                  <a:latin typeface="Calibri"/>
                  <a:ea typeface="Calibri"/>
                  <a:cs typeface="Calibri"/>
                  <a:sym typeface="Calibri"/>
                </a:endParaRPr>
              </a:p>
            </p:txBody>
          </p:sp>
        </p:grpSp>
        <p:sp>
          <p:nvSpPr>
            <p:cNvPr id="125" name="Google Shape;125;p2"/>
            <p:cNvSpPr/>
            <p:nvPr/>
          </p:nvSpPr>
          <p:spPr>
            <a:xfrm>
              <a:off x="4834470" y="1491808"/>
              <a:ext cx="780795" cy="780795"/>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126" name="Google Shape;126;p2"/>
          <p:cNvPicPr preferRelativeResize="0"/>
          <p:nvPr/>
        </p:nvPicPr>
        <p:blipFill rotWithShape="1">
          <a:blip r:embed="rId3">
            <a:alphaModFix/>
          </a:blip>
          <a:srcRect b="0" l="0" r="0" t="0"/>
          <a:stretch/>
        </p:blipFill>
        <p:spPr>
          <a:xfrm>
            <a:off x="10160" y="0"/>
            <a:ext cx="2219417" cy="883966"/>
          </a:xfrm>
          <a:prstGeom prst="rect">
            <a:avLst/>
          </a:prstGeom>
          <a:noFill/>
          <a:ln>
            <a:noFill/>
          </a:ln>
        </p:spPr>
      </p:pic>
      <p:sp>
        <p:nvSpPr>
          <p:cNvPr id="127" name="Google Shape;127;p2"/>
          <p:cNvSpPr txBox="1"/>
          <p:nvPr/>
        </p:nvSpPr>
        <p:spPr>
          <a:xfrm>
            <a:off x="2546428" y="6511124"/>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128" name="Google Shape;128;p2"/>
          <p:cNvPicPr preferRelativeResize="0"/>
          <p:nvPr/>
        </p:nvPicPr>
        <p:blipFill rotWithShape="1">
          <a:blip r:embed="rId4">
            <a:alphaModFix/>
          </a:blip>
          <a:srcRect b="0" l="0" r="0" t="0"/>
          <a:stretch/>
        </p:blipFill>
        <p:spPr>
          <a:xfrm>
            <a:off x="10160" y="6331227"/>
            <a:ext cx="2396086" cy="526774"/>
          </a:xfrm>
          <a:prstGeom prst="rect">
            <a:avLst/>
          </a:prstGeom>
          <a:noFill/>
          <a:ln>
            <a:noFill/>
          </a:ln>
        </p:spPr>
      </p:pic>
      <p:sp>
        <p:nvSpPr>
          <p:cNvPr id="129" name="Google Shape;129;p2"/>
          <p:cNvSpPr txBox="1"/>
          <p:nvPr/>
        </p:nvSpPr>
        <p:spPr>
          <a:xfrm>
            <a:off x="5922072" y="439885"/>
            <a:ext cx="3030576"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000">
                <a:solidFill>
                  <a:srgbClr val="266C9F"/>
                </a:solidFill>
                <a:latin typeface="Calibri"/>
                <a:ea typeface="Calibri"/>
                <a:cs typeface="Calibri"/>
                <a:sym typeface="Calibri"/>
              </a:rPr>
              <a:t>OBJECTIVES AND GOALS</a:t>
            </a:r>
            <a:endParaRPr/>
          </a:p>
        </p:txBody>
      </p:sp>
      <p:grpSp>
        <p:nvGrpSpPr>
          <p:cNvPr id="130" name="Google Shape;130;p2"/>
          <p:cNvGrpSpPr/>
          <p:nvPr/>
        </p:nvGrpSpPr>
        <p:grpSpPr>
          <a:xfrm>
            <a:off x="8975036" y="574708"/>
            <a:ext cx="894080" cy="833150"/>
            <a:chOff x="5961125" y="1623900"/>
            <a:chExt cx="427450" cy="448175"/>
          </a:xfrm>
        </p:grpSpPr>
        <p:sp>
          <p:nvSpPr>
            <p:cNvPr id="131" name="Google Shape;131;p2"/>
            <p:cNvSpPr/>
            <p:nvPr/>
          </p:nvSpPr>
          <p:spPr>
            <a:xfrm>
              <a:off x="5961125" y="1678700"/>
              <a:ext cx="376925" cy="376925"/>
            </a:xfrm>
            <a:custGeom>
              <a:rect b="b" l="l" r="r" t="t"/>
              <a:pathLst>
                <a:path extrusionOk="0" fill="none" h="15077" w="15077">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solidFill>
              <a:srgbClr val="266C9F"/>
            </a:solidFill>
            <a:ln cap="rnd" cmpd="sng" w="22225">
              <a:solidFill>
                <a:srgbClr val="266C9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2" name="Google Shape;132;p2"/>
            <p:cNvSpPr/>
            <p:nvPr/>
          </p:nvSpPr>
          <p:spPr>
            <a:xfrm>
              <a:off x="6009825" y="1727425"/>
              <a:ext cx="279500" cy="279500"/>
            </a:xfrm>
            <a:custGeom>
              <a:rect b="b" l="l" r="r" t="t"/>
              <a:pathLst>
                <a:path extrusionOk="0" fill="none" h="11180" w="1118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solidFill>
              <a:srgbClr val="266C9F"/>
            </a:solidFill>
            <a:ln cap="rnd" cmpd="sng" w="22225">
              <a:solidFill>
                <a:srgbClr val="266C9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3" name="Google Shape;133;p2"/>
            <p:cNvSpPr/>
            <p:nvPr/>
          </p:nvSpPr>
          <p:spPr>
            <a:xfrm>
              <a:off x="6107250" y="1824849"/>
              <a:ext cx="79315" cy="77960"/>
            </a:xfrm>
            <a:custGeom>
              <a:rect b="b" l="l" r="r" t="t"/>
              <a:pathLst>
                <a:path extrusionOk="0" fill="none" h="3386" w="3386">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solidFill>
              <a:srgbClr val="266C9F"/>
            </a:solidFill>
            <a:ln cap="rnd" cmpd="sng" w="76200">
              <a:solidFill>
                <a:srgbClr val="266C9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4" name="Google Shape;134;p2"/>
            <p:cNvSpPr/>
            <p:nvPr/>
          </p:nvSpPr>
          <p:spPr>
            <a:xfrm>
              <a:off x="6058550" y="1776125"/>
              <a:ext cx="182075" cy="182075"/>
            </a:xfrm>
            <a:custGeom>
              <a:rect b="b" l="l" r="r" t="t"/>
              <a:pathLst>
                <a:path extrusionOk="0" fill="none" h="7283" w="7283">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cap="rnd" cmpd="sng" w="28575">
              <a:solidFill>
                <a:srgbClr val="266C9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5" name="Google Shape;135;p2"/>
            <p:cNvSpPr/>
            <p:nvPr/>
          </p:nvSpPr>
          <p:spPr>
            <a:xfrm>
              <a:off x="5971475" y="2001400"/>
              <a:ext cx="74925" cy="70675"/>
            </a:xfrm>
            <a:custGeom>
              <a:rect b="b" l="l" r="r" t="t"/>
              <a:pathLst>
                <a:path extrusionOk="0" fill="none" h="2827" w="2997">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solidFill>
              <a:srgbClr val="266C9F"/>
            </a:solidFill>
            <a:ln cap="rnd" cmpd="sng" w="22225">
              <a:solidFill>
                <a:srgbClr val="266C9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6" name="Google Shape;136;p2"/>
            <p:cNvSpPr/>
            <p:nvPr/>
          </p:nvSpPr>
          <p:spPr>
            <a:xfrm>
              <a:off x="6253375" y="2001400"/>
              <a:ext cx="74325" cy="70675"/>
            </a:xfrm>
            <a:custGeom>
              <a:rect b="b" l="l" r="r" t="t"/>
              <a:pathLst>
                <a:path extrusionOk="0" fill="none" h="2827" w="2973">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cap="rnd" cmpd="sng" w="22225">
              <a:solidFill>
                <a:srgbClr val="266C9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7" name="Google Shape;137;p2"/>
            <p:cNvSpPr/>
            <p:nvPr/>
          </p:nvSpPr>
          <p:spPr>
            <a:xfrm>
              <a:off x="6137700" y="1623900"/>
              <a:ext cx="250875" cy="255150"/>
            </a:xfrm>
            <a:custGeom>
              <a:rect b="b" l="l" r="r" t="t"/>
              <a:pathLst>
                <a:path extrusionOk="0" fill="none" h="10206" w="10035">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cap="rnd" cmpd="sng" w="22225">
              <a:solidFill>
                <a:srgbClr val="266C9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pic>
        <p:nvPicPr>
          <p:cNvPr id="138" name="Google Shape;138;p2"/>
          <p:cNvPicPr preferRelativeResize="0"/>
          <p:nvPr/>
        </p:nvPicPr>
        <p:blipFill rotWithShape="1">
          <a:blip r:embed="rId5">
            <a:alphaModFix/>
          </a:blip>
          <a:srcRect b="0" l="0" r="0" t="0"/>
          <a:stretch/>
        </p:blipFill>
        <p:spPr>
          <a:xfrm>
            <a:off x="65646" y="1759334"/>
            <a:ext cx="4681199" cy="3236012"/>
          </a:xfrm>
          <a:prstGeom prst="rect">
            <a:avLst/>
          </a:prstGeom>
          <a:gradFill>
            <a:gsLst>
              <a:gs pos="0">
                <a:srgbClr val="F5F7FC"/>
              </a:gs>
              <a:gs pos="74000">
                <a:srgbClr val="A9BEE4"/>
              </a:gs>
              <a:gs pos="83000">
                <a:srgbClr val="A9BEE4"/>
              </a:gs>
              <a:gs pos="100000">
                <a:srgbClr val="C5D3ED"/>
              </a:gs>
            </a:gsLst>
            <a:lin ang="5400000" scaled="0"/>
          </a:gradFill>
          <a:ln>
            <a:noFill/>
          </a:ln>
          <a:effectLst>
            <a:outerShdw blurRad="50800" rotWithShape="0" algn="ctr" dir="5400000" dist="50800">
              <a:srgbClr val="000000"/>
            </a:outerShdw>
          </a:effectLst>
        </p:spPr>
      </p:pic>
      <p:sp>
        <p:nvSpPr>
          <p:cNvPr id="139" name="Google Shape;139;p2"/>
          <p:cNvSpPr/>
          <p:nvPr/>
        </p:nvSpPr>
        <p:spPr>
          <a:xfrm>
            <a:off x="65646" y="1749398"/>
            <a:ext cx="4681199" cy="3262211"/>
          </a:xfrm>
          <a:prstGeom prst="rect">
            <a:avLst/>
          </a:prstGeom>
          <a:solidFill>
            <a:schemeClr val="lt1">
              <a:alpha val="28627"/>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2"/>
          <p:cNvSpPr/>
          <p:nvPr/>
        </p:nvSpPr>
        <p:spPr>
          <a:xfrm>
            <a:off x="6178758" y="1967591"/>
            <a:ext cx="4491294" cy="3693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800">
                <a:solidFill>
                  <a:srgbClr val="266C9F"/>
                </a:solidFill>
                <a:latin typeface="Calibri"/>
                <a:ea typeface="Calibri"/>
                <a:cs typeface="Calibri"/>
                <a:sym typeface="Calibri"/>
              </a:rPr>
              <a:t>At the end of this module you will be able to:</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pic>
        <p:nvPicPr>
          <p:cNvPr id="430" name="Google Shape;430;p20"/>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431" name="Google Shape;431;p20"/>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432" name="Google Shape;432;p20"/>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433" name="Google Shape;433;p20"/>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Unit 3</a:t>
            </a:r>
            <a:endParaRPr b="1" sz="2400">
              <a:solidFill>
                <a:srgbClr val="FFC000"/>
              </a:solidFill>
              <a:latin typeface="Calibri"/>
              <a:ea typeface="Calibri"/>
              <a:cs typeface="Calibri"/>
              <a:sym typeface="Calibri"/>
            </a:endParaRPr>
          </a:p>
        </p:txBody>
      </p:sp>
      <p:sp>
        <p:nvSpPr>
          <p:cNvPr id="434" name="Google Shape;434;p20"/>
          <p:cNvSpPr txBox="1"/>
          <p:nvPr/>
        </p:nvSpPr>
        <p:spPr>
          <a:xfrm>
            <a:off x="363315" y="1576271"/>
            <a:ext cx="11213541" cy="40011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Section 4 – What poor interaction leads to…</a:t>
            </a:r>
            <a:endParaRPr/>
          </a:p>
        </p:txBody>
      </p:sp>
      <p:grpSp>
        <p:nvGrpSpPr>
          <p:cNvPr id="435" name="Google Shape;435;p20"/>
          <p:cNvGrpSpPr/>
          <p:nvPr/>
        </p:nvGrpSpPr>
        <p:grpSpPr>
          <a:xfrm>
            <a:off x="363316" y="222414"/>
            <a:ext cx="1361571" cy="349188"/>
            <a:chOff x="10604072" y="448487"/>
            <a:chExt cx="1361571" cy="349188"/>
          </a:xfrm>
        </p:grpSpPr>
        <p:sp>
          <p:nvSpPr>
            <p:cNvPr id="436" name="Google Shape;436;p20"/>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37" name="Google Shape;437;p20"/>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38" name="Google Shape;438;p20"/>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aphicFrame>
        <p:nvGraphicFramePr>
          <p:cNvPr id="439" name="Google Shape;439;p20"/>
          <p:cNvGraphicFramePr/>
          <p:nvPr/>
        </p:nvGraphicFramePr>
        <p:xfrm>
          <a:off x="154121" y="2265958"/>
          <a:ext cx="3000000" cy="3000000"/>
        </p:xfrm>
        <a:graphic>
          <a:graphicData uri="http://schemas.openxmlformats.org/drawingml/2006/table">
            <a:tbl>
              <a:tblPr>
                <a:noFill/>
                <a:tableStyleId>{2E2705CA-31BF-4C55-9952-D9B8AC89766A}</a:tableStyleId>
              </a:tblPr>
              <a:tblGrid>
                <a:gridCol w="5902625"/>
                <a:gridCol w="5902625"/>
              </a:tblGrid>
              <a:tr h="276175">
                <a:tc>
                  <a:txBody>
                    <a:bodyPr/>
                    <a:lstStyle/>
                    <a:p>
                      <a:pPr indent="0" lvl="0" marL="0" marR="0" rtl="0" algn="ctr">
                        <a:lnSpc>
                          <a:spcPct val="107000"/>
                        </a:lnSpc>
                        <a:spcBef>
                          <a:spcPts val="0"/>
                        </a:spcBef>
                        <a:spcAft>
                          <a:spcPts val="0"/>
                        </a:spcAft>
                        <a:buNone/>
                      </a:pPr>
                      <a:r>
                        <a:rPr b="1" lang="en-GB" sz="1800">
                          <a:solidFill>
                            <a:schemeClr val="dk1"/>
                          </a:solidFill>
                          <a:latin typeface="Calibri"/>
                          <a:ea typeface="Calibri"/>
                          <a:cs typeface="Calibri"/>
                          <a:sym typeface="Calibri"/>
                        </a:rPr>
                        <a:t>Poor Team Communications</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b="1" lang="en-GB" sz="1800">
                          <a:solidFill>
                            <a:schemeClr val="dk1"/>
                          </a:solidFill>
                          <a:latin typeface="Calibri"/>
                          <a:ea typeface="Calibri"/>
                          <a:cs typeface="Calibri"/>
                          <a:sym typeface="Calibri"/>
                        </a:rPr>
                        <a:t>Poor Stakeholder Communications</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05875">
                <a:tc>
                  <a:txBody>
                    <a:bodyPr/>
                    <a:lstStyle/>
                    <a:p>
                      <a:pPr indent="-285750" lvl="0" marL="285750" marR="0" rtl="0" algn="just">
                        <a:spcBef>
                          <a:spcPts val="0"/>
                        </a:spcBef>
                        <a:spcAft>
                          <a:spcPts val="0"/>
                        </a:spcAft>
                        <a:buClr>
                          <a:schemeClr val="dk1"/>
                        </a:buClr>
                        <a:buSzPts val="1600"/>
                        <a:buFont typeface="Arial"/>
                        <a:buChar char="•"/>
                      </a:pPr>
                      <a:r>
                        <a:rPr lang="en-GB" sz="1600">
                          <a:solidFill>
                            <a:schemeClr val="dk1"/>
                          </a:solidFill>
                          <a:latin typeface="Calibri"/>
                          <a:ea typeface="Calibri"/>
                          <a:cs typeface="Calibri"/>
                          <a:sym typeface="Calibri"/>
                        </a:rPr>
                        <a:t>Misunderstanding around project goals and objectives</a:t>
                      </a:r>
                      <a:endParaRPr/>
                    </a:p>
                    <a:p>
                      <a:pPr indent="-184150" lvl="0" marL="285750" marR="0" rtl="0" algn="just">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Calibri"/>
                          <a:ea typeface="Calibri"/>
                          <a:cs typeface="Calibri"/>
                          <a:sym typeface="Calibri"/>
                        </a:rPr>
                        <a:t>Lack of or limited buy-in and commitment to the project</a:t>
                      </a:r>
                      <a:endParaRPr sz="1600">
                        <a:solidFill>
                          <a:schemeClr val="dk1"/>
                        </a:solidFill>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20300">
                <a:tc>
                  <a:txBody>
                    <a:bodyPr/>
                    <a:lstStyle/>
                    <a:p>
                      <a:pPr indent="-285750" lvl="0" marL="285750" marR="0" rtl="0" algn="just">
                        <a:spcBef>
                          <a:spcPts val="0"/>
                        </a:spcBef>
                        <a:spcAft>
                          <a:spcPts val="0"/>
                        </a:spcAft>
                        <a:buClr>
                          <a:schemeClr val="dk1"/>
                        </a:buClr>
                        <a:buSzPts val="1600"/>
                        <a:buFont typeface="Arial"/>
                        <a:buChar char="•"/>
                      </a:pPr>
                      <a:r>
                        <a:rPr lang="en-GB" sz="1600">
                          <a:solidFill>
                            <a:schemeClr val="dk1"/>
                          </a:solidFill>
                          <a:latin typeface="Calibri"/>
                          <a:ea typeface="Calibri"/>
                          <a:cs typeface="Calibri"/>
                          <a:sym typeface="Calibri"/>
                        </a:rPr>
                        <a:t>Missed deadlines and conflicts between team members</a:t>
                      </a:r>
                      <a:endParaRPr/>
                    </a:p>
                    <a:p>
                      <a:pPr indent="-184150" lvl="0" marL="285750" marR="0" rtl="0" algn="just">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Calibri"/>
                          <a:ea typeface="Calibri"/>
                          <a:cs typeface="Calibri"/>
                          <a:sym typeface="Calibri"/>
                        </a:rPr>
                        <a:t>Misunderstanding around stakeholder expectations on what is considered project success</a:t>
                      </a:r>
                      <a:endParaRPr/>
                    </a:p>
                    <a:p>
                      <a:pPr indent="-184150" lvl="0" marL="285750" marR="0" rtl="0" algn="l">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20300">
                <a:tc>
                  <a:txBody>
                    <a:bodyPr/>
                    <a:lstStyle/>
                    <a:p>
                      <a:pPr indent="-285750" lvl="0" marL="285750" marR="0" rtl="0" algn="just">
                        <a:spcBef>
                          <a:spcPts val="0"/>
                        </a:spcBef>
                        <a:spcAft>
                          <a:spcPts val="0"/>
                        </a:spcAft>
                        <a:buClr>
                          <a:schemeClr val="dk1"/>
                        </a:buClr>
                        <a:buSzPts val="1600"/>
                        <a:buFont typeface="Arial"/>
                        <a:buChar char="•"/>
                      </a:pPr>
                      <a:r>
                        <a:rPr lang="en-GB" sz="1600">
                          <a:solidFill>
                            <a:schemeClr val="dk1"/>
                          </a:solidFill>
                          <a:latin typeface="Calibri"/>
                          <a:ea typeface="Calibri"/>
                          <a:cs typeface="Calibri"/>
                          <a:sym typeface="Calibri"/>
                        </a:rPr>
                        <a:t>Individual team members moving in different directions</a:t>
                      </a:r>
                      <a:endParaRPr/>
                    </a:p>
                    <a:p>
                      <a:pPr indent="-184150" lvl="0" marL="285750" marR="0" rtl="0" algn="just">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Calibri"/>
                          <a:ea typeface="Calibri"/>
                          <a:cs typeface="Calibri"/>
                          <a:sym typeface="Calibri"/>
                        </a:rPr>
                        <a:t>Conflicts between the project team and stakeholders, or between stakeholder groups</a:t>
                      </a:r>
                      <a:endParaRPr/>
                    </a:p>
                    <a:p>
                      <a:pPr indent="-184150" lvl="0" marL="285750" marR="0" rtl="0" algn="l">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20300">
                <a:tc>
                  <a:txBody>
                    <a:bodyPr/>
                    <a:lstStyle/>
                    <a:p>
                      <a:pPr indent="-285750" lvl="0" marL="285750" marR="0" rtl="0" algn="just">
                        <a:spcBef>
                          <a:spcPts val="0"/>
                        </a:spcBef>
                        <a:spcAft>
                          <a:spcPts val="0"/>
                        </a:spcAft>
                        <a:buClr>
                          <a:schemeClr val="dk1"/>
                        </a:buClr>
                        <a:buSzPts val="1600"/>
                        <a:buFont typeface="Arial"/>
                        <a:buChar char="•"/>
                      </a:pPr>
                      <a:r>
                        <a:rPr lang="en-GB" sz="1600">
                          <a:solidFill>
                            <a:schemeClr val="dk1"/>
                          </a:solidFill>
                          <a:latin typeface="Calibri"/>
                          <a:ea typeface="Calibri"/>
                          <a:cs typeface="Calibri"/>
                          <a:sym typeface="Calibri"/>
                        </a:rPr>
                        <a:t>Decreased productivity on the project leading to increased timelines and going over budget</a:t>
                      </a:r>
                      <a:endParaRPr/>
                    </a:p>
                    <a:p>
                      <a:pPr indent="-184150" lvl="0" marL="285750" marR="0" rtl="0" algn="just">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Calibri"/>
                          <a:ea typeface="Calibri"/>
                          <a:cs typeface="Calibri"/>
                          <a:sym typeface="Calibri"/>
                        </a:rPr>
                        <a:t>Failing processes</a:t>
                      </a:r>
                      <a:endParaRPr sz="1600">
                        <a:solidFill>
                          <a:schemeClr val="dk1"/>
                        </a:solidFill>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20300">
                <a:tc>
                  <a:txBody>
                    <a:bodyPr/>
                    <a:lstStyle/>
                    <a:p>
                      <a:pPr indent="-285750" lvl="0" marL="285750" marR="0" rtl="0" algn="just">
                        <a:spcBef>
                          <a:spcPts val="0"/>
                        </a:spcBef>
                        <a:spcAft>
                          <a:spcPts val="0"/>
                        </a:spcAft>
                        <a:buClr>
                          <a:schemeClr val="dk1"/>
                        </a:buClr>
                        <a:buSzPts val="1600"/>
                        <a:buFont typeface="Arial"/>
                        <a:buChar char="•"/>
                      </a:pPr>
                      <a:r>
                        <a:rPr lang="en-GB" sz="1600">
                          <a:solidFill>
                            <a:schemeClr val="dk1"/>
                          </a:solidFill>
                          <a:latin typeface="Calibri"/>
                          <a:ea typeface="Calibri"/>
                          <a:cs typeface="Calibri"/>
                          <a:sym typeface="Calibri"/>
                        </a:rPr>
                        <a:t>Lack of commitment on the part of project team members in accomplishing the work of the project</a:t>
                      </a:r>
                      <a:endParaRPr/>
                    </a:p>
                    <a:p>
                      <a:pPr indent="-184150" lvl="0" marL="285750" marR="0" rtl="0" algn="just">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Calibri"/>
                          <a:ea typeface="Calibri"/>
                          <a:cs typeface="Calibri"/>
                          <a:sym typeface="Calibri"/>
                        </a:rPr>
                        <a:t>Stakeholders who may actively work against the project being accomplished</a:t>
                      </a:r>
                      <a:endParaRPr sz="1600">
                        <a:solidFill>
                          <a:schemeClr val="dk1"/>
                        </a:solidFill>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pic>
        <p:nvPicPr>
          <p:cNvPr id="444" name="Google Shape;444;p21"/>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445" name="Google Shape;445;p21"/>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446" name="Google Shape;446;p21"/>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447" name="Google Shape;447;p21"/>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Unit 3</a:t>
            </a:r>
            <a:endParaRPr b="1" sz="2400">
              <a:solidFill>
                <a:srgbClr val="FFC000"/>
              </a:solidFill>
              <a:latin typeface="Calibri"/>
              <a:ea typeface="Calibri"/>
              <a:cs typeface="Calibri"/>
              <a:sym typeface="Calibri"/>
            </a:endParaRPr>
          </a:p>
        </p:txBody>
      </p:sp>
      <p:sp>
        <p:nvSpPr>
          <p:cNvPr id="448" name="Google Shape;448;p21"/>
          <p:cNvSpPr txBox="1"/>
          <p:nvPr/>
        </p:nvSpPr>
        <p:spPr>
          <a:xfrm>
            <a:off x="363315" y="1602397"/>
            <a:ext cx="11213541" cy="46012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Section 5 – Setting the stage of online interaction: final remarks of netiquette</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1700"/>
              <a:buFont typeface="Calibri"/>
              <a:buAutoNum type="arabicPeriod"/>
            </a:pPr>
            <a:r>
              <a:rPr lang="en-GB" sz="1700">
                <a:solidFill>
                  <a:schemeClr val="dk1"/>
                </a:solidFill>
                <a:latin typeface="Calibri"/>
                <a:ea typeface="Calibri"/>
                <a:cs typeface="Calibri"/>
                <a:sym typeface="Calibri"/>
              </a:rPr>
              <a:t>Writing and receiving e-mail has become one of the most recurrent activities of our daily lives. Don’t forget to follow some specific business (n)etiquette rules that allows you being effective and clear. </a:t>
            </a:r>
            <a:endParaRPr/>
          </a:p>
          <a:p>
            <a:pPr indent="-342900" lvl="0" marL="342900" marR="0" rtl="0" algn="just">
              <a:spcBef>
                <a:spcPts val="0"/>
              </a:spcBef>
              <a:spcAft>
                <a:spcPts val="0"/>
              </a:spcAft>
              <a:buClr>
                <a:schemeClr val="dk1"/>
              </a:buClr>
              <a:buSzPts val="1700"/>
              <a:buFont typeface="Calibri"/>
              <a:buAutoNum type="arabicPeriod"/>
            </a:pPr>
            <a:r>
              <a:rPr lang="en-GB" sz="1700">
                <a:solidFill>
                  <a:schemeClr val="dk1"/>
                </a:solidFill>
                <a:latin typeface="Calibri"/>
                <a:ea typeface="Calibri"/>
                <a:cs typeface="Calibri"/>
                <a:sym typeface="Calibri"/>
              </a:rPr>
              <a:t>Define a clear Subject: make sure the subject line is simple, specific, but catchy.</a:t>
            </a:r>
            <a:endParaRPr/>
          </a:p>
          <a:p>
            <a:pPr indent="-342900" lvl="0" marL="342900" marR="0" rtl="0" algn="just">
              <a:spcBef>
                <a:spcPts val="0"/>
              </a:spcBef>
              <a:spcAft>
                <a:spcPts val="0"/>
              </a:spcAft>
              <a:buClr>
                <a:schemeClr val="dk1"/>
              </a:buClr>
              <a:buSzPts val="1700"/>
              <a:buFont typeface="Calibri"/>
              <a:buAutoNum type="arabicPeriod"/>
            </a:pPr>
            <a:r>
              <a:rPr lang="en-GB" sz="1700">
                <a:solidFill>
                  <a:schemeClr val="dk1"/>
                </a:solidFill>
                <a:latin typeface="Calibri"/>
                <a:ea typeface="Calibri"/>
                <a:cs typeface="Calibri"/>
                <a:sym typeface="Calibri"/>
              </a:rPr>
              <a:t>Start Your Email with Greetings</a:t>
            </a:r>
            <a:endParaRPr/>
          </a:p>
          <a:p>
            <a:pPr indent="-342900" lvl="0" marL="342900" marR="0" rtl="0" algn="just">
              <a:spcBef>
                <a:spcPts val="0"/>
              </a:spcBef>
              <a:spcAft>
                <a:spcPts val="0"/>
              </a:spcAft>
              <a:buClr>
                <a:schemeClr val="dk1"/>
              </a:buClr>
              <a:buSzPts val="1700"/>
              <a:buFont typeface="Calibri"/>
              <a:buAutoNum type="arabicPeriod"/>
            </a:pPr>
            <a:r>
              <a:rPr lang="en-GB" sz="1700">
                <a:solidFill>
                  <a:schemeClr val="dk1"/>
                </a:solidFill>
                <a:latin typeface="Calibri"/>
                <a:ea typeface="Calibri"/>
                <a:cs typeface="Calibri"/>
                <a:sym typeface="Calibri"/>
              </a:rPr>
              <a:t>Writing and receiving e-mail has become one of the most recurrent activities of our daily lives. Don’t forget to follow some specific business (n)etiquette rules that allows you being effective and clear. </a:t>
            </a:r>
            <a:endParaRPr/>
          </a:p>
          <a:p>
            <a:pPr indent="-342900" lvl="0" marL="342900" marR="0" rtl="0" algn="just">
              <a:spcBef>
                <a:spcPts val="0"/>
              </a:spcBef>
              <a:spcAft>
                <a:spcPts val="0"/>
              </a:spcAft>
              <a:buClr>
                <a:schemeClr val="dk1"/>
              </a:buClr>
              <a:buSzPts val="1700"/>
              <a:buFont typeface="Calibri"/>
              <a:buAutoNum type="arabicPeriod"/>
            </a:pPr>
            <a:r>
              <a:rPr lang="en-GB" sz="1700">
                <a:solidFill>
                  <a:schemeClr val="dk1"/>
                </a:solidFill>
                <a:latin typeface="Calibri"/>
                <a:ea typeface="Calibri"/>
                <a:cs typeface="Calibri"/>
                <a:sym typeface="Calibri"/>
              </a:rPr>
              <a:t>Define a clear Subject: make sure the subject line is simple, specific, but catchy.</a:t>
            </a:r>
            <a:endParaRPr/>
          </a:p>
          <a:p>
            <a:pPr indent="-342900" lvl="0" marL="342900" marR="0" rtl="0" algn="just">
              <a:spcBef>
                <a:spcPts val="0"/>
              </a:spcBef>
              <a:spcAft>
                <a:spcPts val="0"/>
              </a:spcAft>
              <a:buClr>
                <a:schemeClr val="dk1"/>
              </a:buClr>
              <a:buSzPts val="1700"/>
              <a:buFont typeface="Calibri"/>
              <a:buAutoNum type="arabicPeriod"/>
            </a:pPr>
            <a:r>
              <a:rPr lang="en-GB" sz="1700">
                <a:solidFill>
                  <a:schemeClr val="dk1"/>
                </a:solidFill>
                <a:latin typeface="Calibri"/>
                <a:ea typeface="Calibri"/>
                <a:cs typeface="Calibri"/>
                <a:sym typeface="Calibri"/>
              </a:rPr>
              <a:t>Start Your Email with Greetings</a:t>
            </a:r>
            <a:endParaRPr sz="17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1700"/>
              <a:buFont typeface="Calibri"/>
              <a:buAutoNum type="arabicPeriod"/>
            </a:pPr>
            <a:r>
              <a:rPr lang="en-GB" sz="1700">
                <a:solidFill>
                  <a:schemeClr val="dk1"/>
                </a:solidFill>
                <a:latin typeface="Calibri"/>
                <a:ea typeface="Calibri"/>
                <a:cs typeface="Calibri"/>
                <a:sym typeface="Calibri"/>
              </a:rPr>
              <a:t>Be </a:t>
            </a:r>
            <a:r>
              <a:rPr b="1" lang="en-GB" sz="1700">
                <a:solidFill>
                  <a:schemeClr val="dk1"/>
                </a:solidFill>
                <a:latin typeface="Calibri"/>
                <a:ea typeface="Calibri"/>
                <a:cs typeface="Calibri"/>
                <a:sym typeface="Calibri"/>
              </a:rPr>
              <a:t>Clear </a:t>
            </a:r>
            <a:r>
              <a:rPr lang="en-GB" sz="1700">
                <a:solidFill>
                  <a:schemeClr val="dk1"/>
                </a:solidFill>
                <a:latin typeface="Calibri"/>
                <a:ea typeface="Calibri"/>
                <a:cs typeface="Calibri"/>
                <a:sym typeface="Calibri"/>
              </a:rPr>
              <a:t>and </a:t>
            </a:r>
            <a:r>
              <a:rPr b="1" lang="en-GB" sz="1700">
                <a:solidFill>
                  <a:schemeClr val="dk1"/>
                </a:solidFill>
                <a:latin typeface="Calibri"/>
                <a:ea typeface="Calibri"/>
                <a:cs typeface="Calibri"/>
                <a:sym typeface="Calibri"/>
              </a:rPr>
              <a:t>Precise: </a:t>
            </a:r>
            <a:r>
              <a:rPr lang="en-GB" sz="1700">
                <a:solidFill>
                  <a:schemeClr val="dk1"/>
                </a:solidFill>
                <a:latin typeface="Calibri"/>
                <a:ea typeface="Calibri"/>
                <a:cs typeface="Calibri"/>
                <a:sym typeface="Calibri"/>
              </a:rPr>
              <a:t>save other’s time! We spend 13 hours a week or 28 % of the workweek managing emails (McKinsey)</a:t>
            </a:r>
            <a:endParaRPr/>
          </a:p>
          <a:p>
            <a:pPr indent="-342900" lvl="0" marL="342900" marR="0" rtl="0" algn="just">
              <a:spcBef>
                <a:spcPts val="0"/>
              </a:spcBef>
              <a:spcAft>
                <a:spcPts val="0"/>
              </a:spcAft>
              <a:buClr>
                <a:schemeClr val="dk1"/>
              </a:buClr>
              <a:buSzPts val="1700"/>
              <a:buFont typeface="Calibri"/>
              <a:buAutoNum type="arabicPeriod"/>
            </a:pPr>
            <a:r>
              <a:rPr lang="en-GB" sz="1700">
                <a:solidFill>
                  <a:schemeClr val="dk1"/>
                </a:solidFill>
                <a:latin typeface="Calibri"/>
                <a:ea typeface="Calibri"/>
                <a:cs typeface="Calibri"/>
                <a:sym typeface="Calibri"/>
              </a:rPr>
              <a:t>Informal vs. Formal: choose your communication style on the basis of your recipient</a:t>
            </a:r>
            <a:endParaRPr/>
          </a:p>
          <a:p>
            <a:pPr indent="-342900" lvl="0" marL="342900" marR="0" rtl="0" algn="just">
              <a:spcBef>
                <a:spcPts val="0"/>
              </a:spcBef>
              <a:spcAft>
                <a:spcPts val="0"/>
              </a:spcAft>
              <a:buClr>
                <a:schemeClr val="dk1"/>
              </a:buClr>
              <a:buSzPts val="1700"/>
              <a:buFont typeface="Calibri"/>
              <a:buAutoNum type="arabicPeriod"/>
            </a:pPr>
            <a:r>
              <a:rPr lang="en-GB" sz="1700">
                <a:solidFill>
                  <a:schemeClr val="dk1"/>
                </a:solidFill>
                <a:latin typeface="Calibri"/>
                <a:ea typeface="Calibri"/>
                <a:cs typeface="Calibri"/>
                <a:sym typeface="Calibri"/>
              </a:rPr>
              <a:t>Use (if necessary) </a:t>
            </a:r>
            <a:r>
              <a:rPr b="1" lang="en-GB" sz="1700">
                <a:solidFill>
                  <a:schemeClr val="dk1"/>
                </a:solidFill>
                <a:latin typeface="Calibri"/>
                <a:ea typeface="Calibri"/>
                <a:cs typeface="Calibri"/>
                <a:sym typeface="Calibri"/>
              </a:rPr>
              <a:t>attachments</a:t>
            </a:r>
            <a:r>
              <a:rPr lang="en-GB" sz="1700">
                <a:solidFill>
                  <a:schemeClr val="dk1"/>
                </a:solidFill>
                <a:latin typeface="Calibri"/>
                <a:ea typeface="Calibri"/>
                <a:cs typeface="Calibri"/>
                <a:sym typeface="Calibri"/>
              </a:rPr>
              <a:t>, be clear in explaining what they contain and the file format</a:t>
            </a:r>
            <a:endParaRPr/>
          </a:p>
          <a:p>
            <a:pPr indent="-342900" lvl="0" marL="342900" marR="0" rtl="0" algn="just">
              <a:spcBef>
                <a:spcPts val="0"/>
              </a:spcBef>
              <a:spcAft>
                <a:spcPts val="0"/>
              </a:spcAft>
              <a:buClr>
                <a:schemeClr val="dk1"/>
              </a:buClr>
              <a:buSzPts val="1700"/>
              <a:buFont typeface="Calibri"/>
              <a:buAutoNum type="arabicPeriod"/>
            </a:pPr>
            <a:r>
              <a:rPr lang="en-GB" sz="1700">
                <a:solidFill>
                  <a:schemeClr val="dk1"/>
                </a:solidFill>
                <a:latin typeface="Calibri"/>
                <a:ea typeface="Calibri"/>
                <a:cs typeface="Calibri"/>
                <a:sym typeface="Calibri"/>
              </a:rPr>
              <a:t>Do not avoid to </a:t>
            </a:r>
            <a:r>
              <a:rPr b="1" lang="en-GB" sz="1700">
                <a:solidFill>
                  <a:schemeClr val="dk1"/>
                </a:solidFill>
                <a:latin typeface="Calibri"/>
                <a:ea typeface="Calibri"/>
                <a:cs typeface="Calibri"/>
                <a:sym typeface="Calibri"/>
              </a:rPr>
              <a:t>communicate bad news: </a:t>
            </a:r>
            <a:r>
              <a:rPr lang="en-GB" sz="1700">
                <a:solidFill>
                  <a:schemeClr val="dk1"/>
                </a:solidFill>
                <a:latin typeface="Calibri"/>
                <a:ea typeface="Calibri"/>
                <a:cs typeface="Calibri"/>
                <a:sym typeface="Calibri"/>
              </a:rPr>
              <a:t>try to propose solutions after a clear explication of the issue</a:t>
            </a:r>
            <a:endParaRPr/>
          </a:p>
          <a:p>
            <a:pPr indent="-342900" lvl="0" marL="342900" marR="0" rtl="0" algn="just">
              <a:spcBef>
                <a:spcPts val="0"/>
              </a:spcBef>
              <a:spcAft>
                <a:spcPts val="0"/>
              </a:spcAft>
              <a:buClr>
                <a:schemeClr val="dk1"/>
              </a:buClr>
              <a:buSzPts val="1700"/>
              <a:buFont typeface="Calibri"/>
              <a:buAutoNum type="arabicPeriod"/>
            </a:pPr>
            <a:r>
              <a:rPr lang="en-GB" sz="1700">
                <a:solidFill>
                  <a:schemeClr val="dk1"/>
                </a:solidFill>
                <a:latin typeface="Calibri"/>
                <a:ea typeface="Calibri"/>
                <a:cs typeface="Calibri"/>
                <a:sym typeface="Calibri"/>
              </a:rPr>
              <a:t>Write a Closing to Your Email: choose the most suitable phrase before typing your name</a:t>
            </a:r>
            <a:endParaRPr/>
          </a:p>
          <a:p>
            <a:pPr indent="-342900" lvl="0" marL="342900" marR="0" rtl="0" algn="just">
              <a:spcBef>
                <a:spcPts val="0"/>
              </a:spcBef>
              <a:spcAft>
                <a:spcPts val="0"/>
              </a:spcAft>
              <a:buClr>
                <a:schemeClr val="dk1"/>
              </a:buClr>
              <a:buSzPts val="1700"/>
              <a:buFont typeface="Calibri"/>
              <a:buAutoNum type="arabicPeriod"/>
            </a:pPr>
            <a:r>
              <a:rPr lang="en-GB" sz="1700">
                <a:solidFill>
                  <a:schemeClr val="dk1"/>
                </a:solidFill>
                <a:latin typeface="Calibri"/>
                <a:ea typeface="Calibri"/>
                <a:cs typeface="Calibri"/>
                <a:sym typeface="Calibri"/>
              </a:rPr>
              <a:t>Before sending </a:t>
            </a:r>
            <a:r>
              <a:rPr b="1" lang="en-GB" sz="1700">
                <a:solidFill>
                  <a:schemeClr val="dk1"/>
                </a:solidFill>
                <a:latin typeface="Calibri"/>
                <a:ea typeface="Calibri"/>
                <a:cs typeface="Calibri"/>
                <a:sym typeface="Calibri"/>
              </a:rPr>
              <a:t>read again </a:t>
            </a:r>
            <a:r>
              <a:rPr lang="en-GB" sz="1700">
                <a:solidFill>
                  <a:schemeClr val="dk1"/>
                </a:solidFill>
                <a:latin typeface="Calibri"/>
                <a:ea typeface="Calibri"/>
                <a:cs typeface="Calibri"/>
                <a:sym typeface="Calibri"/>
              </a:rPr>
              <a:t>your E-mail: most of the common mistakes or typos can be avoided by a careful re-reading with an eye to details</a:t>
            </a:r>
            <a:endParaRPr/>
          </a:p>
        </p:txBody>
      </p:sp>
      <p:grpSp>
        <p:nvGrpSpPr>
          <p:cNvPr id="449" name="Google Shape;449;p21"/>
          <p:cNvGrpSpPr/>
          <p:nvPr/>
        </p:nvGrpSpPr>
        <p:grpSpPr>
          <a:xfrm>
            <a:off x="363316" y="222414"/>
            <a:ext cx="1361571" cy="349188"/>
            <a:chOff x="10604072" y="448487"/>
            <a:chExt cx="1361571" cy="349188"/>
          </a:xfrm>
        </p:grpSpPr>
        <p:sp>
          <p:nvSpPr>
            <p:cNvPr id="450" name="Google Shape;450;p21"/>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51" name="Google Shape;451;p21"/>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52" name="Google Shape;452;p21"/>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pic>
        <p:nvPicPr>
          <p:cNvPr id="457" name="Google Shape;457;p22"/>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458" name="Google Shape;458;p22"/>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459" name="Google Shape;459;p22"/>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460" name="Google Shape;460;p22"/>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Unit 3</a:t>
            </a:r>
            <a:endParaRPr b="1" sz="2400">
              <a:solidFill>
                <a:srgbClr val="FFC000"/>
              </a:solidFill>
              <a:latin typeface="Calibri"/>
              <a:ea typeface="Calibri"/>
              <a:cs typeface="Calibri"/>
              <a:sym typeface="Calibri"/>
            </a:endParaRPr>
          </a:p>
        </p:txBody>
      </p:sp>
      <p:sp>
        <p:nvSpPr>
          <p:cNvPr id="461" name="Google Shape;461;p22"/>
          <p:cNvSpPr txBox="1"/>
          <p:nvPr/>
        </p:nvSpPr>
        <p:spPr>
          <a:xfrm>
            <a:off x="363315" y="1576271"/>
            <a:ext cx="11213541" cy="40011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Section 5 – a bad email… </a:t>
            </a:r>
            <a:endParaRPr sz="1800">
              <a:solidFill>
                <a:schemeClr val="dk1"/>
              </a:solidFill>
              <a:latin typeface="Calibri"/>
              <a:ea typeface="Calibri"/>
              <a:cs typeface="Calibri"/>
              <a:sym typeface="Calibri"/>
            </a:endParaRPr>
          </a:p>
        </p:txBody>
      </p:sp>
      <p:grpSp>
        <p:nvGrpSpPr>
          <p:cNvPr id="462" name="Google Shape;462;p22"/>
          <p:cNvGrpSpPr/>
          <p:nvPr/>
        </p:nvGrpSpPr>
        <p:grpSpPr>
          <a:xfrm>
            <a:off x="363316" y="222414"/>
            <a:ext cx="1361571" cy="349188"/>
            <a:chOff x="10604072" y="448487"/>
            <a:chExt cx="1361571" cy="349188"/>
          </a:xfrm>
        </p:grpSpPr>
        <p:sp>
          <p:nvSpPr>
            <p:cNvPr id="463" name="Google Shape;463;p22"/>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64" name="Google Shape;464;p22"/>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65" name="Google Shape;465;p22"/>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466" name="Google Shape;466;p22"/>
          <p:cNvPicPr preferRelativeResize="0"/>
          <p:nvPr/>
        </p:nvPicPr>
        <p:blipFill rotWithShape="1">
          <a:blip r:embed="rId5">
            <a:alphaModFix/>
          </a:blip>
          <a:srcRect b="0" l="0" r="0" t="0"/>
          <a:stretch/>
        </p:blipFill>
        <p:spPr>
          <a:xfrm>
            <a:off x="1412122" y="2076866"/>
            <a:ext cx="9367756" cy="4130329"/>
          </a:xfrm>
          <a:prstGeom prst="rect">
            <a:avLst/>
          </a:prstGeom>
          <a:noFill/>
          <a:ln cap="flat" cmpd="sng" w="9525">
            <a:solidFill>
              <a:srgbClr val="002060"/>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pic>
        <p:nvPicPr>
          <p:cNvPr id="471" name="Google Shape;471;p23"/>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472" name="Google Shape;472;p23"/>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473" name="Google Shape;473;p23"/>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474" name="Google Shape;474;p23"/>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Unit 3</a:t>
            </a:r>
            <a:endParaRPr b="1" sz="2400">
              <a:solidFill>
                <a:srgbClr val="FFC000"/>
              </a:solidFill>
              <a:latin typeface="Calibri"/>
              <a:ea typeface="Calibri"/>
              <a:cs typeface="Calibri"/>
              <a:sym typeface="Calibri"/>
            </a:endParaRPr>
          </a:p>
        </p:txBody>
      </p:sp>
      <p:sp>
        <p:nvSpPr>
          <p:cNvPr id="475" name="Google Shape;475;p23"/>
          <p:cNvSpPr txBox="1"/>
          <p:nvPr/>
        </p:nvSpPr>
        <p:spPr>
          <a:xfrm>
            <a:off x="363315" y="1576271"/>
            <a:ext cx="11213541" cy="40011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Section 5 – …VS a good email </a:t>
            </a:r>
            <a:endParaRPr sz="1800">
              <a:solidFill>
                <a:schemeClr val="dk1"/>
              </a:solidFill>
              <a:latin typeface="Calibri"/>
              <a:ea typeface="Calibri"/>
              <a:cs typeface="Calibri"/>
              <a:sym typeface="Calibri"/>
            </a:endParaRPr>
          </a:p>
        </p:txBody>
      </p:sp>
      <p:grpSp>
        <p:nvGrpSpPr>
          <p:cNvPr id="476" name="Google Shape;476;p23"/>
          <p:cNvGrpSpPr/>
          <p:nvPr/>
        </p:nvGrpSpPr>
        <p:grpSpPr>
          <a:xfrm>
            <a:off x="363316" y="222414"/>
            <a:ext cx="1361571" cy="349188"/>
            <a:chOff x="10604072" y="448487"/>
            <a:chExt cx="1361571" cy="349188"/>
          </a:xfrm>
        </p:grpSpPr>
        <p:sp>
          <p:nvSpPr>
            <p:cNvPr id="477" name="Google Shape;477;p23"/>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78" name="Google Shape;478;p23"/>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79" name="Google Shape;479;p23"/>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480" name="Google Shape;480;p23"/>
          <p:cNvPicPr preferRelativeResize="0"/>
          <p:nvPr/>
        </p:nvPicPr>
        <p:blipFill rotWithShape="1">
          <a:blip r:embed="rId5">
            <a:alphaModFix/>
          </a:blip>
          <a:srcRect b="0" l="0" r="0" t="0"/>
          <a:stretch/>
        </p:blipFill>
        <p:spPr>
          <a:xfrm>
            <a:off x="2228698" y="1933092"/>
            <a:ext cx="7734604" cy="4441233"/>
          </a:xfrm>
          <a:prstGeom prst="rect">
            <a:avLst/>
          </a:prstGeom>
          <a:noFill/>
          <a:ln cap="flat" cmpd="sng" w="9525">
            <a:solidFill>
              <a:srgbClr val="002060"/>
            </a:solidFill>
            <a:prstDash val="solid"/>
            <a:round/>
            <a:headEnd len="sm" w="sm" type="none"/>
            <a:tailEnd len="sm" w="sm" type="none"/>
          </a:ln>
        </p:spPr>
      </p:pic>
      <p:sp>
        <p:nvSpPr>
          <p:cNvPr id="481" name="Google Shape;481;p23"/>
          <p:cNvSpPr/>
          <p:nvPr/>
        </p:nvSpPr>
        <p:spPr>
          <a:xfrm>
            <a:off x="2415654" y="2702257"/>
            <a:ext cx="7467190" cy="40011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pic>
        <p:nvPicPr>
          <p:cNvPr id="486" name="Google Shape;486;p24"/>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487" name="Google Shape;487;p24"/>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488" name="Google Shape;488;p24"/>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489" name="Google Shape;489;p24"/>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EXTRA</a:t>
            </a:r>
            <a:endParaRPr b="1" sz="2400">
              <a:solidFill>
                <a:srgbClr val="FFC000"/>
              </a:solidFill>
              <a:latin typeface="Calibri"/>
              <a:ea typeface="Calibri"/>
              <a:cs typeface="Calibri"/>
              <a:sym typeface="Calibri"/>
            </a:endParaRPr>
          </a:p>
        </p:txBody>
      </p:sp>
      <p:sp>
        <p:nvSpPr>
          <p:cNvPr id="490" name="Google Shape;490;p24"/>
          <p:cNvSpPr txBox="1"/>
          <p:nvPr/>
        </p:nvSpPr>
        <p:spPr>
          <a:xfrm>
            <a:off x="363315" y="1576271"/>
            <a:ext cx="11213541" cy="206210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How do you combine entrepreneurship with cultural heritage? Establishing a digital identity…</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In the following slides, we will introduce readers to a good-practice scenario which demonstrates how entrepreneurs and organisation operating in the field of cultural heritage can formulate and design their (online) communication strategies and overall digital identity so as to better valorise their offer and their values – inspired by the promotion and safeguard of intangible cultural heritage.</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nvGrpSpPr>
          <p:cNvPr id="491" name="Google Shape;491;p24"/>
          <p:cNvGrpSpPr/>
          <p:nvPr/>
        </p:nvGrpSpPr>
        <p:grpSpPr>
          <a:xfrm>
            <a:off x="363316" y="222414"/>
            <a:ext cx="1361571" cy="349188"/>
            <a:chOff x="10604072" y="448487"/>
            <a:chExt cx="1361571" cy="349188"/>
          </a:xfrm>
        </p:grpSpPr>
        <p:sp>
          <p:nvSpPr>
            <p:cNvPr id="492" name="Google Shape;492;p24"/>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93" name="Google Shape;493;p24"/>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94" name="Google Shape;494;p24"/>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95" name="Google Shape;495;p24"/>
          <p:cNvSpPr txBox="1"/>
          <p:nvPr/>
        </p:nvSpPr>
        <p:spPr>
          <a:xfrm>
            <a:off x="363315" y="3536352"/>
            <a:ext cx="6586125"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800">
                <a:solidFill>
                  <a:schemeClr val="dk1"/>
                </a:solidFill>
                <a:latin typeface="Calibri"/>
                <a:ea typeface="Calibri"/>
                <a:cs typeface="Calibri"/>
                <a:sym typeface="Calibri"/>
              </a:rPr>
              <a:t>Farmhouses in Europe represent a vibrant market industry with incredibly high potentials for the mainstreaming and showcases of local cultural heritage and agro-food traditions.</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Their (online) communication is typically very appealing to the vast majority of online public and leverages on a sophisticated promotions of “immersive experiences”, rather than goods and/or services…</a:t>
            </a:r>
            <a:endParaRPr/>
          </a:p>
        </p:txBody>
      </p:sp>
      <p:pic>
        <p:nvPicPr>
          <p:cNvPr id="496" name="Google Shape;496;p24"/>
          <p:cNvPicPr preferRelativeResize="0"/>
          <p:nvPr/>
        </p:nvPicPr>
        <p:blipFill rotWithShape="1">
          <a:blip r:embed="rId5">
            <a:alphaModFix/>
          </a:blip>
          <a:srcRect b="0" l="0" r="0" t="0"/>
          <a:stretch/>
        </p:blipFill>
        <p:spPr>
          <a:xfrm>
            <a:off x="7076768" y="3638374"/>
            <a:ext cx="4905156" cy="1226289"/>
          </a:xfrm>
          <a:prstGeom prst="rect">
            <a:avLst/>
          </a:prstGeom>
          <a:noFill/>
          <a:ln>
            <a:noFill/>
          </a:ln>
        </p:spPr>
      </p:pic>
      <p:sp>
        <p:nvSpPr>
          <p:cNvPr id="497" name="Google Shape;497;p24"/>
          <p:cNvSpPr/>
          <p:nvPr/>
        </p:nvSpPr>
        <p:spPr>
          <a:xfrm>
            <a:off x="8167803" y="4783825"/>
            <a:ext cx="386702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u="sng">
                <a:solidFill>
                  <a:schemeClr val="dk1"/>
                </a:solidFill>
                <a:latin typeface="Calibri"/>
                <a:ea typeface="Calibri"/>
                <a:cs typeface="Calibri"/>
                <a:sym typeface="Calibri"/>
                <a:hlinkClick r:id="rId6">
                  <a:extLst>
                    <a:ext uri="{A12FA001-AC4F-418D-AE19-62706E023703}">
                      <ahyp:hlinkClr val="tx"/>
                    </a:ext>
                  </a:extLst>
                </a:hlinkClick>
              </a:rPr>
              <a:t>http://www.madonnadegliangeli.com/</a:t>
            </a:r>
            <a:r>
              <a:rPr lang="en-GB"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pic>
        <p:nvPicPr>
          <p:cNvPr id="502" name="Google Shape;502;p25"/>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503" name="Google Shape;503;p25"/>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504" name="Google Shape;504;p25"/>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505" name="Google Shape;505;p25"/>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EXTRA</a:t>
            </a:r>
            <a:endParaRPr b="1" sz="2400">
              <a:solidFill>
                <a:srgbClr val="FFC000"/>
              </a:solidFill>
              <a:latin typeface="Calibri"/>
              <a:ea typeface="Calibri"/>
              <a:cs typeface="Calibri"/>
              <a:sym typeface="Calibri"/>
            </a:endParaRPr>
          </a:p>
        </p:txBody>
      </p:sp>
      <p:sp>
        <p:nvSpPr>
          <p:cNvPr id="506" name="Google Shape;506;p25"/>
          <p:cNvSpPr txBox="1"/>
          <p:nvPr/>
        </p:nvSpPr>
        <p:spPr>
          <a:xfrm>
            <a:off x="363315" y="1576271"/>
            <a:ext cx="11213541" cy="206210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Lean, simple and user-friendly aesthetics</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Madonna degli Angeli’s website fits this exact scope: the overall layout of the webpage welcomes users with an intuitive and </a:t>
            </a:r>
            <a:r>
              <a:rPr i="1" lang="en-GB" sz="1800">
                <a:solidFill>
                  <a:schemeClr val="dk1"/>
                </a:solidFill>
                <a:latin typeface="Calibri"/>
                <a:ea typeface="Calibri"/>
                <a:cs typeface="Calibri"/>
                <a:sym typeface="Calibri"/>
              </a:rPr>
              <a:t>warm</a:t>
            </a:r>
            <a:r>
              <a:rPr lang="en-GB" sz="1800">
                <a:solidFill>
                  <a:schemeClr val="dk1"/>
                </a:solidFill>
                <a:latin typeface="Calibri"/>
                <a:ea typeface="Calibri"/>
                <a:cs typeface="Calibri"/>
                <a:sym typeface="Calibri"/>
              </a:rPr>
              <a:t> layout.</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From the very first glance, users can gain access to all information they need: form the accommodation facilities, to the environmental surroundings…</a:t>
            </a:r>
            <a:endParaRPr/>
          </a:p>
        </p:txBody>
      </p:sp>
      <p:grpSp>
        <p:nvGrpSpPr>
          <p:cNvPr id="507" name="Google Shape;507;p25"/>
          <p:cNvGrpSpPr/>
          <p:nvPr/>
        </p:nvGrpSpPr>
        <p:grpSpPr>
          <a:xfrm>
            <a:off x="363316" y="222414"/>
            <a:ext cx="1361571" cy="349188"/>
            <a:chOff x="10604072" y="448487"/>
            <a:chExt cx="1361571" cy="349188"/>
          </a:xfrm>
        </p:grpSpPr>
        <p:sp>
          <p:nvSpPr>
            <p:cNvPr id="508" name="Google Shape;508;p25"/>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09" name="Google Shape;509;p25"/>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10" name="Google Shape;510;p25"/>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pic>
        <p:nvPicPr>
          <p:cNvPr descr="IMG_0009" id="511" name="Google Shape;511;p25"/>
          <p:cNvPicPr preferRelativeResize="0"/>
          <p:nvPr/>
        </p:nvPicPr>
        <p:blipFill rotWithShape="1">
          <a:blip r:embed="rId5">
            <a:alphaModFix/>
          </a:blip>
          <a:srcRect b="0" l="0" r="0" t="0"/>
          <a:stretch/>
        </p:blipFill>
        <p:spPr>
          <a:xfrm>
            <a:off x="4572021" y="3688642"/>
            <a:ext cx="2264208" cy="2264208"/>
          </a:xfrm>
          <a:prstGeom prst="rect">
            <a:avLst/>
          </a:prstGeom>
          <a:noFill/>
          <a:ln>
            <a:noFill/>
          </a:ln>
        </p:spPr>
      </p:pic>
      <p:pic>
        <p:nvPicPr>
          <p:cNvPr id="512" name="Google Shape;512;p25"/>
          <p:cNvPicPr preferRelativeResize="0"/>
          <p:nvPr/>
        </p:nvPicPr>
        <p:blipFill rotWithShape="1">
          <a:blip r:embed="rId6">
            <a:alphaModFix/>
          </a:blip>
          <a:srcRect b="0" l="0" r="0" t="0"/>
          <a:stretch/>
        </p:blipFill>
        <p:spPr>
          <a:xfrm>
            <a:off x="7763280" y="3731897"/>
            <a:ext cx="2194536" cy="2194536"/>
          </a:xfrm>
          <a:prstGeom prst="rect">
            <a:avLst/>
          </a:prstGeom>
          <a:noFill/>
          <a:ln>
            <a:noFill/>
          </a:ln>
        </p:spPr>
      </p:pic>
      <p:pic>
        <p:nvPicPr>
          <p:cNvPr descr="IMG_0030" id="513" name="Google Shape;513;p25"/>
          <p:cNvPicPr preferRelativeResize="0"/>
          <p:nvPr/>
        </p:nvPicPr>
        <p:blipFill rotWithShape="1">
          <a:blip r:embed="rId7">
            <a:alphaModFix/>
          </a:blip>
          <a:srcRect b="0" l="0" r="0" t="0"/>
          <a:stretch/>
        </p:blipFill>
        <p:spPr>
          <a:xfrm>
            <a:off x="1149553" y="3688642"/>
            <a:ext cx="2264208" cy="226420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pic>
        <p:nvPicPr>
          <p:cNvPr id="518" name="Google Shape;518;p26"/>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519" name="Google Shape;519;p26"/>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520" name="Google Shape;520;p26"/>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521" name="Google Shape;521;p26"/>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EXTRA</a:t>
            </a:r>
            <a:endParaRPr b="1" sz="2400">
              <a:solidFill>
                <a:srgbClr val="FFC000"/>
              </a:solidFill>
              <a:latin typeface="Calibri"/>
              <a:ea typeface="Calibri"/>
              <a:cs typeface="Calibri"/>
              <a:sym typeface="Calibri"/>
            </a:endParaRPr>
          </a:p>
        </p:txBody>
      </p:sp>
      <p:sp>
        <p:nvSpPr>
          <p:cNvPr id="522" name="Google Shape;522;p26"/>
          <p:cNvSpPr txBox="1"/>
          <p:nvPr/>
        </p:nvSpPr>
        <p:spPr>
          <a:xfrm>
            <a:off x="363316" y="1576271"/>
            <a:ext cx="7465690" cy="372409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The “Experience” formula</a:t>
            </a:r>
            <a:endParaRPr b="1" sz="2000">
              <a:solidFill>
                <a:srgbClr val="2F5496"/>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A many other organisations and businesses operating in the field of cultural heritage, farmhouses are not limited to the self-perception of </a:t>
            </a:r>
            <a:r>
              <a:rPr i="1" lang="en-GB" sz="1800">
                <a:solidFill>
                  <a:schemeClr val="dk1"/>
                </a:solidFill>
                <a:latin typeface="Calibri"/>
                <a:ea typeface="Calibri"/>
                <a:cs typeface="Calibri"/>
                <a:sym typeface="Calibri"/>
              </a:rPr>
              <a:t>holiday resort</a:t>
            </a:r>
            <a:r>
              <a:rPr lang="en-GB" sz="1800">
                <a:solidFill>
                  <a:schemeClr val="dk1"/>
                </a:solidFill>
                <a:latin typeface="Calibri"/>
                <a:ea typeface="Calibri"/>
                <a:cs typeface="Calibri"/>
                <a:sym typeface="Calibri"/>
              </a:rPr>
              <a:t>, but as a suggestive and welcoming environments integrated within the landscape they contribute to define its traditional identity, helping people to rest from the tumultuous life of the cities, mostly spent at frenetic rhythms in indoors environments.</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In this case, the (online) communication pillars exploits a sense of peacefulness so desperately seeked by the men and women “of the city”, alienated by their daily routines in between of traffic, meetings, and work appointments… </a:t>
            </a:r>
            <a:endParaRPr/>
          </a:p>
        </p:txBody>
      </p:sp>
      <p:grpSp>
        <p:nvGrpSpPr>
          <p:cNvPr id="523" name="Google Shape;523;p26"/>
          <p:cNvGrpSpPr/>
          <p:nvPr/>
        </p:nvGrpSpPr>
        <p:grpSpPr>
          <a:xfrm>
            <a:off x="363316" y="222414"/>
            <a:ext cx="1361571" cy="349188"/>
            <a:chOff x="10604072" y="448487"/>
            <a:chExt cx="1361571" cy="349188"/>
          </a:xfrm>
        </p:grpSpPr>
        <p:sp>
          <p:nvSpPr>
            <p:cNvPr id="524" name="Google Shape;524;p26"/>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25" name="Google Shape;525;p26"/>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26" name="Google Shape;526;p26"/>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527" name="Google Shape;527;p26"/>
          <p:cNvPicPr preferRelativeResize="0"/>
          <p:nvPr/>
        </p:nvPicPr>
        <p:blipFill rotWithShape="1">
          <a:blip r:embed="rId5">
            <a:alphaModFix/>
          </a:blip>
          <a:srcRect b="0" l="0" r="0" t="0"/>
          <a:stretch/>
        </p:blipFill>
        <p:spPr>
          <a:xfrm>
            <a:off x="9331897" y="1576271"/>
            <a:ext cx="2326410" cy="2326410"/>
          </a:xfrm>
          <a:prstGeom prst="rect">
            <a:avLst/>
          </a:prstGeom>
          <a:noFill/>
          <a:ln>
            <a:noFill/>
          </a:ln>
        </p:spPr>
      </p:pic>
      <p:pic>
        <p:nvPicPr>
          <p:cNvPr id="528" name="Google Shape;528;p26"/>
          <p:cNvPicPr preferRelativeResize="0"/>
          <p:nvPr/>
        </p:nvPicPr>
        <p:blipFill rotWithShape="1">
          <a:blip r:embed="rId6">
            <a:alphaModFix/>
          </a:blip>
          <a:srcRect b="0" l="0" r="0" t="0"/>
          <a:stretch/>
        </p:blipFill>
        <p:spPr>
          <a:xfrm>
            <a:off x="8159931" y="3987781"/>
            <a:ext cx="2302979" cy="230297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pic>
        <p:nvPicPr>
          <p:cNvPr id="533" name="Google Shape;533;p27"/>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534" name="Google Shape;534;p27"/>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535" name="Google Shape;535;p27"/>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536" name="Google Shape;536;p27"/>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EXTRA</a:t>
            </a:r>
            <a:endParaRPr b="1" sz="2400">
              <a:solidFill>
                <a:srgbClr val="FFC000"/>
              </a:solidFill>
              <a:latin typeface="Calibri"/>
              <a:ea typeface="Calibri"/>
              <a:cs typeface="Calibri"/>
              <a:sym typeface="Calibri"/>
            </a:endParaRPr>
          </a:p>
        </p:txBody>
      </p:sp>
      <p:sp>
        <p:nvSpPr>
          <p:cNvPr id="537" name="Google Shape;537;p27"/>
          <p:cNvSpPr txBox="1"/>
          <p:nvPr/>
        </p:nvSpPr>
        <p:spPr>
          <a:xfrm>
            <a:off x="363315" y="1576271"/>
            <a:ext cx="11213541" cy="317009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The power of storytelling</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In order to obtain positive outcomes in reviews and customer loyalty, the role of cultural mediation played by the owner of the business was of fundamental importance, a person able to empathize with the guests by communicating both the authenticity of the story and the passion of those participating in it.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The accommodation phase is always contextualized in reference to the analogous vision of the territory, so as to build a unique “brand” defining them mutually.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Travellers are offered extremely varied integrated experiential itineraries, providing them an added value that characterizes the stay in the structure, inducing the tourist to stay for several days and not just on weekends.</a:t>
            </a:r>
            <a:endParaRPr sz="1800">
              <a:solidFill>
                <a:schemeClr val="dk1"/>
              </a:solidFill>
              <a:latin typeface="Calibri"/>
              <a:ea typeface="Calibri"/>
              <a:cs typeface="Calibri"/>
              <a:sym typeface="Calibri"/>
            </a:endParaRPr>
          </a:p>
        </p:txBody>
      </p:sp>
      <p:grpSp>
        <p:nvGrpSpPr>
          <p:cNvPr id="538" name="Google Shape;538;p27"/>
          <p:cNvGrpSpPr/>
          <p:nvPr/>
        </p:nvGrpSpPr>
        <p:grpSpPr>
          <a:xfrm>
            <a:off x="363316" y="222414"/>
            <a:ext cx="1361571" cy="349188"/>
            <a:chOff x="10604072" y="448487"/>
            <a:chExt cx="1361571" cy="349188"/>
          </a:xfrm>
        </p:grpSpPr>
        <p:sp>
          <p:nvSpPr>
            <p:cNvPr id="539" name="Google Shape;539;p27"/>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40" name="Google Shape;540;p27"/>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41" name="Google Shape;541;p27"/>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pic>
        <p:nvPicPr>
          <p:cNvPr id="546" name="Google Shape;546;p28"/>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547" name="Google Shape;547;p28"/>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548" name="Google Shape;548;p28"/>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549" name="Google Shape;549;p28"/>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EXTRA</a:t>
            </a:r>
            <a:endParaRPr b="1" sz="2400">
              <a:solidFill>
                <a:srgbClr val="FFC000"/>
              </a:solidFill>
              <a:latin typeface="Calibri"/>
              <a:ea typeface="Calibri"/>
              <a:cs typeface="Calibri"/>
              <a:sym typeface="Calibri"/>
            </a:endParaRPr>
          </a:p>
        </p:txBody>
      </p:sp>
      <p:sp>
        <p:nvSpPr>
          <p:cNvPr id="550" name="Google Shape;550;p28"/>
          <p:cNvSpPr txBox="1"/>
          <p:nvPr/>
        </p:nvSpPr>
        <p:spPr>
          <a:xfrm>
            <a:off x="363316" y="1576271"/>
            <a:ext cx="7796616" cy="34470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Lastly but not least</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Is it common for farmhouses, and other business in the filed of ICH, nurture, strengthen and foster a local network of stakeholders and other sector operators that cross-promote their services and overall offer.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If the intention (i.e., objective) is to provide for client and customers a comprehensive experience, this must be as inclusive and diverse and possible, rooted in traditions and valorising of the best local territory has to offer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That way, ICH businesses contribute to generate an economic cycle from which they can all benefit from: business, people and local communities. </a:t>
            </a:r>
            <a:endParaRPr sz="1800">
              <a:solidFill>
                <a:schemeClr val="dk1"/>
              </a:solidFill>
              <a:latin typeface="Calibri"/>
              <a:ea typeface="Calibri"/>
              <a:cs typeface="Calibri"/>
              <a:sym typeface="Calibri"/>
            </a:endParaRPr>
          </a:p>
        </p:txBody>
      </p:sp>
      <p:grpSp>
        <p:nvGrpSpPr>
          <p:cNvPr id="551" name="Google Shape;551;p28"/>
          <p:cNvGrpSpPr/>
          <p:nvPr/>
        </p:nvGrpSpPr>
        <p:grpSpPr>
          <a:xfrm>
            <a:off x="363316" y="222414"/>
            <a:ext cx="1361571" cy="349188"/>
            <a:chOff x="10604072" y="448487"/>
            <a:chExt cx="1361571" cy="349188"/>
          </a:xfrm>
        </p:grpSpPr>
        <p:sp>
          <p:nvSpPr>
            <p:cNvPr id="552" name="Google Shape;552;p28"/>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53" name="Google Shape;553;p28"/>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54" name="Google Shape;554;p28"/>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55" name="Google Shape;555;p28"/>
          <p:cNvSpPr/>
          <p:nvPr/>
        </p:nvSpPr>
        <p:spPr>
          <a:xfrm>
            <a:off x="7201989" y="3910149"/>
            <a:ext cx="513805" cy="139337"/>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56" name="Google Shape;556;p28"/>
          <p:cNvPicPr preferRelativeResize="0"/>
          <p:nvPr/>
        </p:nvPicPr>
        <p:blipFill rotWithShape="1">
          <a:blip r:embed="rId5">
            <a:alphaModFix/>
          </a:blip>
          <a:srcRect b="0" l="0" r="0" t="0"/>
          <a:stretch/>
        </p:blipFill>
        <p:spPr>
          <a:xfrm>
            <a:off x="8203542" y="2073483"/>
            <a:ext cx="3756872" cy="269010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29"/>
          <p:cNvSpPr txBox="1"/>
          <p:nvPr>
            <p:ph type="ctrTitle"/>
          </p:nvPr>
        </p:nvSpPr>
        <p:spPr>
          <a:xfrm>
            <a:off x="7396246" y="1624226"/>
            <a:ext cx="4473369" cy="3031244"/>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Clr>
                <a:schemeClr val="dk2"/>
              </a:buClr>
              <a:buSzPts val="4800"/>
              <a:buFont typeface="Calibri"/>
              <a:buNone/>
            </a:pPr>
            <a:r>
              <a:rPr b="1" lang="en-GB">
                <a:solidFill>
                  <a:srgbClr val="266C9F"/>
                </a:solidFill>
              </a:rPr>
              <a:t>THANK</a:t>
            </a:r>
            <a:r>
              <a:rPr b="1" lang="en-GB">
                <a:solidFill>
                  <a:srgbClr val="27969F"/>
                </a:solidFill>
              </a:rPr>
              <a:t> </a:t>
            </a:r>
            <a:r>
              <a:rPr b="1" lang="en-GB">
                <a:solidFill>
                  <a:srgbClr val="266C9F"/>
                </a:solidFill>
              </a:rPr>
              <a:t>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3"/>
          <p:cNvSpPr txBox="1"/>
          <p:nvPr/>
        </p:nvSpPr>
        <p:spPr>
          <a:xfrm>
            <a:off x="2823088" y="336847"/>
            <a:ext cx="7874855" cy="724247"/>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4400"/>
              <a:buFont typeface="Arial"/>
              <a:buNone/>
            </a:pPr>
            <a:r>
              <a:rPr lang="en-GB" sz="4400">
                <a:solidFill>
                  <a:schemeClr val="dk1"/>
                </a:solidFill>
                <a:latin typeface="Calibri"/>
                <a:ea typeface="Calibri"/>
                <a:cs typeface="Calibri"/>
                <a:sym typeface="Calibri"/>
              </a:rPr>
              <a:t>INDEX</a:t>
            </a:r>
            <a:endParaRPr/>
          </a:p>
          <a:p>
            <a:pPr indent="0" lvl="0" marL="0" marR="0" rtl="0" algn="ctr">
              <a:lnSpc>
                <a:spcPct val="90000"/>
              </a:lnSpc>
              <a:spcBef>
                <a:spcPts val="1000"/>
              </a:spcBef>
              <a:spcAft>
                <a:spcPts val="0"/>
              </a:spcAft>
              <a:buClr>
                <a:schemeClr val="dk1"/>
              </a:buClr>
              <a:buSzPts val="3600"/>
              <a:buFont typeface="Arial"/>
              <a:buNone/>
            </a:pPr>
            <a:r>
              <a:t/>
            </a:r>
            <a:endParaRPr sz="3600">
              <a:solidFill>
                <a:schemeClr val="dk1"/>
              </a:solidFill>
              <a:latin typeface="Calibri"/>
              <a:ea typeface="Calibri"/>
              <a:cs typeface="Calibri"/>
              <a:sym typeface="Calibri"/>
            </a:endParaRPr>
          </a:p>
        </p:txBody>
      </p:sp>
      <p:sp>
        <p:nvSpPr>
          <p:cNvPr id="146" name="Google Shape;146;p3"/>
          <p:cNvSpPr/>
          <p:nvPr/>
        </p:nvSpPr>
        <p:spPr>
          <a:xfrm>
            <a:off x="2043828" y="4128064"/>
            <a:ext cx="2160000" cy="108000"/>
          </a:xfrm>
          <a:prstGeom prst="roundRect">
            <a:avLst>
              <a:gd fmla="val 50000" name="adj"/>
            </a:avLst>
          </a:prstGeom>
          <a:solidFill>
            <a:srgbClr val="4EAE3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3"/>
          <p:cNvSpPr/>
          <p:nvPr/>
        </p:nvSpPr>
        <p:spPr>
          <a:xfrm>
            <a:off x="3885544" y="3919882"/>
            <a:ext cx="2160000" cy="108000"/>
          </a:xfrm>
          <a:prstGeom prst="roundRect">
            <a:avLst>
              <a:gd fmla="val 50000" name="adj"/>
            </a:avLst>
          </a:prstGeom>
          <a:solidFill>
            <a:srgbClr val="266C9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lt1"/>
              </a:solidFill>
              <a:latin typeface="Calibri"/>
              <a:ea typeface="Calibri"/>
              <a:cs typeface="Calibri"/>
              <a:sym typeface="Calibri"/>
            </a:endParaRPr>
          </a:p>
        </p:txBody>
      </p:sp>
      <p:sp>
        <p:nvSpPr>
          <p:cNvPr id="148" name="Google Shape;148;p3"/>
          <p:cNvSpPr/>
          <p:nvPr/>
        </p:nvSpPr>
        <p:spPr>
          <a:xfrm>
            <a:off x="5727260" y="3721860"/>
            <a:ext cx="2160000" cy="108000"/>
          </a:xfrm>
          <a:prstGeom prst="roundRect">
            <a:avLst>
              <a:gd fmla="val 50000" name="adj"/>
            </a:avLst>
          </a:prstGeom>
          <a:solidFill>
            <a:srgbClr val="FFB5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lt1"/>
              </a:solidFill>
              <a:latin typeface="Calibri"/>
              <a:ea typeface="Calibri"/>
              <a:cs typeface="Calibri"/>
              <a:sym typeface="Calibri"/>
            </a:endParaRPr>
          </a:p>
        </p:txBody>
      </p:sp>
      <p:sp>
        <p:nvSpPr>
          <p:cNvPr id="149" name="Google Shape;149;p3"/>
          <p:cNvSpPr/>
          <p:nvPr/>
        </p:nvSpPr>
        <p:spPr>
          <a:xfrm>
            <a:off x="7568976" y="3498500"/>
            <a:ext cx="2160000" cy="108000"/>
          </a:xfrm>
          <a:prstGeom prst="roundRect">
            <a:avLst>
              <a:gd fmla="val 50000" name="adj"/>
            </a:avLst>
          </a:prstGeom>
          <a:solidFill>
            <a:srgbClr val="4EAE3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lt1"/>
              </a:solidFill>
              <a:latin typeface="Calibri"/>
              <a:ea typeface="Calibri"/>
              <a:cs typeface="Calibri"/>
              <a:sym typeface="Calibri"/>
            </a:endParaRPr>
          </a:p>
        </p:txBody>
      </p:sp>
      <p:grpSp>
        <p:nvGrpSpPr>
          <p:cNvPr id="150" name="Google Shape;150;p3"/>
          <p:cNvGrpSpPr/>
          <p:nvPr/>
        </p:nvGrpSpPr>
        <p:grpSpPr>
          <a:xfrm>
            <a:off x="2130925" y="2335697"/>
            <a:ext cx="1607390" cy="707886"/>
            <a:chOff x="1704484" y="1766707"/>
            <a:chExt cx="1038452" cy="707886"/>
          </a:xfrm>
        </p:grpSpPr>
        <p:sp>
          <p:nvSpPr>
            <p:cNvPr id="151" name="Google Shape;151;p3"/>
            <p:cNvSpPr txBox="1"/>
            <p:nvPr/>
          </p:nvSpPr>
          <p:spPr>
            <a:xfrm>
              <a:off x="1724504" y="2012928"/>
              <a:ext cx="101843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rgbClr val="3F3F3F"/>
                  </a:solidFill>
                  <a:latin typeface="Calibri"/>
                  <a:ea typeface="Calibri"/>
                  <a:cs typeface="Calibri"/>
                  <a:sym typeface="Calibri"/>
                </a:rPr>
                <a:t>Brief Introduction to DigComp 2.1  </a:t>
              </a:r>
              <a:endParaRPr sz="1200">
                <a:solidFill>
                  <a:srgbClr val="3F3F3F"/>
                </a:solidFill>
                <a:latin typeface="Calibri"/>
                <a:ea typeface="Calibri"/>
                <a:cs typeface="Calibri"/>
                <a:sym typeface="Calibri"/>
              </a:endParaRPr>
            </a:p>
          </p:txBody>
        </p:sp>
        <p:sp>
          <p:nvSpPr>
            <p:cNvPr id="152" name="Google Shape;152;p3"/>
            <p:cNvSpPr txBox="1"/>
            <p:nvPr/>
          </p:nvSpPr>
          <p:spPr>
            <a:xfrm>
              <a:off x="1704484" y="1766707"/>
              <a:ext cx="1023846" cy="338554"/>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GB" sz="1600">
                  <a:solidFill>
                    <a:srgbClr val="3F3F3F"/>
                  </a:solidFill>
                  <a:latin typeface="Calibri"/>
                  <a:ea typeface="Calibri"/>
                  <a:cs typeface="Calibri"/>
                  <a:sym typeface="Calibri"/>
                </a:rPr>
                <a:t>Unit 1</a:t>
              </a:r>
              <a:endParaRPr b="1" sz="1600">
                <a:solidFill>
                  <a:srgbClr val="3F3F3F"/>
                </a:solidFill>
                <a:latin typeface="Calibri"/>
                <a:ea typeface="Calibri"/>
                <a:cs typeface="Calibri"/>
                <a:sym typeface="Calibri"/>
              </a:endParaRPr>
            </a:p>
          </p:txBody>
        </p:sp>
      </p:grpSp>
      <p:cxnSp>
        <p:nvCxnSpPr>
          <p:cNvPr id="153" name="Google Shape;153;p3"/>
          <p:cNvCxnSpPr/>
          <p:nvPr/>
        </p:nvCxnSpPr>
        <p:spPr>
          <a:xfrm>
            <a:off x="2043828" y="2392868"/>
            <a:ext cx="10011" cy="1513622"/>
          </a:xfrm>
          <a:prstGeom prst="straightConnector1">
            <a:avLst/>
          </a:prstGeom>
          <a:noFill/>
          <a:ln cap="flat" cmpd="sng" w="19050">
            <a:solidFill>
              <a:srgbClr val="3F3F3F"/>
            </a:solidFill>
            <a:prstDash val="dash"/>
            <a:miter lim="800000"/>
            <a:headEnd len="med" w="med" type="oval"/>
            <a:tailEnd len="med" w="med" type="oval"/>
          </a:ln>
        </p:spPr>
      </p:cxnSp>
      <p:grpSp>
        <p:nvGrpSpPr>
          <p:cNvPr id="154" name="Google Shape;154;p3"/>
          <p:cNvGrpSpPr/>
          <p:nvPr/>
        </p:nvGrpSpPr>
        <p:grpSpPr>
          <a:xfrm>
            <a:off x="3972641" y="2134531"/>
            <a:ext cx="1607390" cy="707886"/>
            <a:chOff x="1704484" y="1766707"/>
            <a:chExt cx="1038452" cy="707886"/>
          </a:xfrm>
        </p:grpSpPr>
        <p:sp>
          <p:nvSpPr>
            <p:cNvPr id="155" name="Google Shape;155;p3"/>
            <p:cNvSpPr txBox="1"/>
            <p:nvPr/>
          </p:nvSpPr>
          <p:spPr>
            <a:xfrm>
              <a:off x="1724504" y="2012928"/>
              <a:ext cx="101843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rgbClr val="3F3F3F"/>
                  </a:solidFill>
                  <a:latin typeface="Calibri"/>
                  <a:ea typeface="Calibri"/>
                  <a:cs typeface="Calibri"/>
                  <a:sym typeface="Calibri"/>
                </a:rPr>
                <a:t>Collaboration and Communication Pillar </a:t>
              </a:r>
              <a:endParaRPr sz="1200">
                <a:solidFill>
                  <a:srgbClr val="3F3F3F"/>
                </a:solidFill>
                <a:latin typeface="Calibri"/>
                <a:ea typeface="Calibri"/>
                <a:cs typeface="Calibri"/>
                <a:sym typeface="Calibri"/>
              </a:endParaRPr>
            </a:p>
          </p:txBody>
        </p:sp>
        <p:sp>
          <p:nvSpPr>
            <p:cNvPr id="156" name="Google Shape;156;p3"/>
            <p:cNvSpPr txBox="1"/>
            <p:nvPr/>
          </p:nvSpPr>
          <p:spPr>
            <a:xfrm>
              <a:off x="1704484" y="1766707"/>
              <a:ext cx="1023846" cy="338554"/>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GB" sz="1600">
                  <a:solidFill>
                    <a:srgbClr val="3F3F3F"/>
                  </a:solidFill>
                  <a:latin typeface="Calibri"/>
                  <a:ea typeface="Calibri"/>
                  <a:cs typeface="Calibri"/>
                  <a:sym typeface="Calibri"/>
                </a:rPr>
                <a:t>Unit 2</a:t>
              </a:r>
              <a:endParaRPr b="1" sz="1600">
                <a:solidFill>
                  <a:srgbClr val="3F3F3F"/>
                </a:solidFill>
                <a:latin typeface="Calibri"/>
                <a:ea typeface="Calibri"/>
                <a:cs typeface="Calibri"/>
                <a:sym typeface="Calibri"/>
              </a:endParaRPr>
            </a:p>
          </p:txBody>
        </p:sp>
      </p:grpSp>
      <p:cxnSp>
        <p:nvCxnSpPr>
          <p:cNvPr id="157" name="Google Shape;157;p3"/>
          <p:cNvCxnSpPr/>
          <p:nvPr/>
        </p:nvCxnSpPr>
        <p:spPr>
          <a:xfrm>
            <a:off x="3885544" y="2196099"/>
            <a:ext cx="10011" cy="1513622"/>
          </a:xfrm>
          <a:prstGeom prst="straightConnector1">
            <a:avLst/>
          </a:prstGeom>
          <a:noFill/>
          <a:ln cap="flat" cmpd="sng" w="19050">
            <a:solidFill>
              <a:srgbClr val="3F3F3F"/>
            </a:solidFill>
            <a:prstDash val="dash"/>
            <a:miter lim="800000"/>
            <a:headEnd len="med" w="med" type="oval"/>
            <a:tailEnd len="med" w="med" type="oval"/>
          </a:ln>
        </p:spPr>
      </p:cxnSp>
      <p:grpSp>
        <p:nvGrpSpPr>
          <p:cNvPr id="158" name="Google Shape;158;p3"/>
          <p:cNvGrpSpPr/>
          <p:nvPr/>
        </p:nvGrpSpPr>
        <p:grpSpPr>
          <a:xfrm>
            <a:off x="5814357" y="1933365"/>
            <a:ext cx="1607390" cy="892552"/>
            <a:chOff x="1704484" y="1766707"/>
            <a:chExt cx="1038452" cy="892552"/>
          </a:xfrm>
        </p:grpSpPr>
        <p:sp>
          <p:nvSpPr>
            <p:cNvPr id="159" name="Google Shape;159;p3"/>
            <p:cNvSpPr txBox="1"/>
            <p:nvPr/>
          </p:nvSpPr>
          <p:spPr>
            <a:xfrm>
              <a:off x="1724504" y="2012928"/>
              <a:ext cx="101843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rgbClr val="3F3F3F"/>
                  </a:solidFill>
                  <a:latin typeface="Calibri"/>
                  <a:ea typeface="Calibri"/>
                  <a:cs typeface="Calibri"/>
                  <a:sym typeface="Calibri"/>
                </a:rPr>
                <a:t>Good practices for interacting trough digital technologies</a:t>
              </a:r>
              <a:endParaRPr sz="1200">
                <a:solidFill>
                  <a:srgbClr val="3F3F3F"/>
                </a:solidFill>
                <a:latin typeface="Calibri"/>
                <a:ea typeface="Calibri"/>
                <a:cs typeface="Calibri"/>
                <a:sym typeface="Calibri"/>
              </a:endParaRPr>
            </a:p>
          </p:txBody>
        </p:sp>
        <p:sp>
          <p:nvSpPr>
            <p:cNvPr id="160" name="Google Shape;160;p3"/>
            <p:cNvSpPr txBox="1"/>
            <p:nvPr/>
          </p:nvSpPr>
          <p:spPr>
            <a:xfrm>
              <a:off x="1704484" y="1766707"/>
              <a:ext cx="1023846" cy="338554"/>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GB" sz="1600">
                  <a:solidFill>
                    <a:srgbClr val="3F3F3F"/>
                  </a:solidFill>
                  <a:latin typeface="Calibri"/>
                  <a:ea typeface="Calibri"/>
                  <a:cs typeface="Calibri"/>
                  <a:sym typeface="Calibri"/>
                </a:rPr>
                <a:t>Unit 3</a:t>
              </a:r>
              <a:endParaRPr b="1" sz="1600">
                <a:solidFill>
                  <a:srgbClr val="3F3F3F"/>
                </a:solidFill>
                <a:latin typeface="Calibri"/>
                <a:ea typeface="Calibri"/>
                <a:cs typeface="Calibri"/>
                <a:sym typeface="Calibri"/>
              </a:endParaRPr>
            </a:p>
          </p:txBody>
        </p:sp>
      </p:grpSp>
      <p:cxnSp>
        <p:nvCxnSpPr>
          <p:cNvPr id="161" name="Google Shape;161;p3"/>
          <p:cNvCxnSpPr/>
          <p:nvPr/>
        </p:nvCxnSpPr>
        <p:spPr>
          <a:xfrm>
            <a:off x="5727260" y="1999328"/>
            <a:ext cx="10011" cy="1513622"/>
          </a:xfrm>
          <a:prstGeom prst="straightConnector1">
            <a:avLst/>
          </a:prstGeom>
          <a:noFill/>
          <a:ln cap="flat" cmpd="sng" w="19050">
            <a:solidFill>
              <a:srgbClr val="3F3F3F"/>
            </a:solidFill>
            <a:prstDash val="dash"/>
            <a:miter lim="800000"/>
            <a:headEnd len="med" w="med" type="oval"/>
            <a:tailEnd len="med" w="med" type="oval"/>
          </a:ln>
        </p:spPr>
      </p:cxnSp>
      <p:grpSp>
        <p:nvGrpSpPr>
          <p:cNvPr id="162" name="Google Shape;162;p3"/>
          <p:cNvGrpSpPr/>
          <p:nvPr/>
        </p:nvGrpSpPr>
        <p:grpSpPr>
          <a:xfrm>
            <a:off x="7656073" y="1732199"/>
            <a:ext cx="1607390" cy="523220"/>
            <a:chOff x="1704484" y="1766707"/>
            <a:chExt cx="1038452" cy="523220"/>
          </a:xfrm>
        </p:grpSpPr>
        <p:sp>
          <p:nvSpPr>
            <p:cNvPr id="163" name="Google Shape;163;p3"/>
            <p:cNvSpPr txBox="1"/>
            <p:nvPr/>
          </p:nvSpPr>
          <p:spPr>
            <a:xfrm>
              <a:off x="1724504" y="2012928"/>
              <a:ext cx="101843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rgbClr val="3F3F3F"/>
                  </a:solidFill>
                  <a:latin typeface="Calibri"/>
                  <a:ea typeface="Calibri"/>
                  <a:cs typeface="Calibri"/>
                  <a:sym typeface="Calibri"/>
                </a:rPr>
                <a:t>Case study</a:t>
              </a:r>
              <a:endParaRPr sz="1200">
                <a:solidFill>
                  <a:srgbClr val="3F3F3F"/>
                </a:solidFill>
                <a:latin typeface="Calibri"/>
                <a:ea typeface="Calibri"/>
                <a:cs typeface="Calibri"/>
                <a:sym typeface="Calibri"/>
              </a:endParaRPr>
            </a:p>
          </p:txBody>
        </p:sp>
        <p:sp>
          <p:nvSpPr>
            <p:cNvPr id="164" name="Google Shape;164;p3"/>
            <p:cNvSpPr txBox="1"/>
            <p:nvPr/>
          </p:nvSpPr>
          <p:spPr>
            <a:xfrm>
              <a:off x="1704484" y="1766707"/>
              <a:ext cx="1023846" cy="338554"/>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GB" sz="1600">
                  <a:solidFill>
                    <a:srgbClr val="3F3F3F"/>
                  </a:solidFill>
                  <a:latin typeface="Calibri"/>
                  <a:ea typeface="Calibri"/>
                  <a:cs typeface="Calibri"/>
                  <a:sym typeface="Calibri"/>
                </a:rPr>
                <a:t>EXTRA</a:t>
              </a:r>
              <a:endParaRPr b="1" sz="1600">
                <a:solidFill>
                  <a:srgbClr val="3F3F3F"/>
                </a:solidFill>
                <a:latin typeface="Calibri"/>
                <a:ea typeface="Calibri"/>
                <a:cs typeface="Calibri"/>
                <a:sym typeface="Calibri"/>
              </a:endParaRPr>
            </a:p>
          </p:txBody>
        </p:sp>
      </p:grpSp>
      <p:cxnSp>
        <p:nvCxnSpPr>
          <p:cNvPr id="165" name="Google Shape;165;p3"/>
          <p:cNvCxnSpPr/>
          <p:nvPr/>
        </p:nvCxnSpPr>
        <p:spPr>
          <a:xfrm>
            <a:off x="7568976" y="1802557"/>
            <a:ext cx="10011" cy="1513622"/>
          </a:xfrm>
          <a:prstGeom prst="straightConnector1">
            <a:avLst/>
          </a:prstGeom>
          <a:noFill/>
          <a:ln cap="flat" cmpd="sng" w="19050">
            <a:solidFill>
              <a:srgbClr val="3F3F3F"/>
            </a:solidFill>
            <a:prstDash val="dash"/>
            <a:miter lim="800000"/>
            <a:headEnd len="med" w="med" type="oval"/>
            <a:tailEnd len="med" w="med" type="oval"/>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4"/>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171" name="Google Shape;171;p4"/>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172" name="Google Shape;172;p4"/>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173" name="Google Shape;173;p4"/>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Unit 1</a:t>
            </a:r>
            <a:endParaRPr b="1" sz="2400">
              <a:solidFill>
                <a:srgbClr val="FFC000"/>
              </a:solidFill>
              <a:latin typeface="Calibri"/>
              <a:ea typeface="Calibri"/>
              <a:cs typeface="Calibri"/>
              <a:sym typeface="Calibri"/>
            </a:endParaRPr>
          </a:p>
        </p:txBody>
      </p:sp>
      <p:sp>
        <p:nvSpPr>
          <p:cNvPr id="174" name="Google Shape;174;p4"/>
          <p:cNvSpPr txBox="1"/>
          <p:nvPr/>
        </p:nvSpPr>
        <p:spPr>
          <a:xfrm>
            <a:off x="363315" y="1576271"/>
            <a:ext cx="11213541" cy="372409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Section 1 – DigComp 2.1: What exploitation opportunities?</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The following content focuses on </a:t>
            </a:r>
            <a:r>
              <a:rPr b="1" lang="en-GB" sz="1800">
                <a:solidFill>
                  <a:schemeClr val="dk1"/>
                </a:solidFill>
                <a:latin typeface="Calibri"/>
                <a:ea typeface="Calibri"/>
                <a:cs typeface="Calibri"/>
                <a:sym typeface="Calibri"/>
              </a:rPr>
              <a:t>Interacting through digital technologies</a:t>
            </a:r>
            <a:r>
              <a:rPr lang="en-GB" sz="1800">
                <a:solidFill>
                  <a:schemeClr val="dk1"/>
                </a:solidFill>
                <a:latin typeface="Calibri"/>
                <a:ea typeface="Calibri"/>
                <a:cs typeface="Calibri"/>
                <a:sym typeface="Calibri"/>
              </a:rPr>
              <a:t>, a training area and competences emerged as particularly critical from the skills-gap and need assessment </a:t>
            </a:r>
            <a:r>
              <a:rPr lang="en-GB" sz="1800" u="sng">
                <a:solidFill>
                  <a:schemeClr val="dk1"/>
                </a:solidFill>
                <a:latin typeface="Calibri"/>
                <a:ea typeface="Calibri"/>
                <a:cs typeface="Calibri"/>
                <a:sym typeface="Calibri"/>
                <a:hlinkClick r:id="rId5">
                  <a:extLst>
                    <a:ext uri="{A12FA001-AC4F-418D-AE19-62706E023703}">
                      <ahyp:hlinkClr val="tx"/>
                    </a:ext>
                  </a:extLst>
                </a:hlinkClick>
              </a:rPr>
              <a:t>analysis</a:t>
            </a:r>
            <a:r>
              <a:rPr lang="en-GB" sz="1800">
                <a:solidFill>
                  <a:schemeClr val="dk1"/>
                </a:solidFill>
                <a:latin typeface="Calibri"/>
                <a:ea typeface="Calibri"/>
                <a:cs typeface="Calibri"/>
                <a:sym typeface="Calibri"/>
              </a:rPr>
              <a:t> conducted by partner throughout the first implementation cycle of NICHE.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The World Wide Web is </a:t>
            </a:r>
            <a:r>
              <a:rPr i="1" lang="en-GB" sz="1800">
                <a:solidFill>
                  <a:schemeClr val="dk1"/>
                </a:solidFill>
                <a:latin typeface="Calibri"/>
                <a:ea typeface="Calibri"/>
                <a:cs typeface="Calibri"/>
                <a:sym typeface="Calibri"/>
              </a:rPr>
              <a:t>flooded</a:t>
            </a:r>
            <a:r>
              <a:rPr lang="en-GB" sz="1800">
                <a:solidFill>
                  <a:schemeClr val="dk1"/>
                </a:solidFill>
                <a:latin typeface="Calibri"/>
                <a:ea typeface="Calibri"/>
                <a:cs typeface="Calibri"/>
                <a:sym typeface="Calibri"/>
              </a:rPr>
              <a:t> with materials on how to be more proficient with digital technologies from a in-remote communication and collaboration perspective. But in the context of this training module, our primary source of reference will be represented by the latest version of the Digital Competence Framework for Citizens published by the EU Commission’s Joint Research Centre in 2016.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More specifically, we will look into the competence area no.2 </a:t>
            </a:r>
            <a:r>
              <a:rPr b="1" lang="en-GB" sz="1800">
                <a:solidFill>
                  <a:schemeClr val="dk1"/>
                </a:solidFill>
                <a:latin typeface="Calibri"/>
                <a:ea typeface="Calibri"/>
                <a:cs typeface="Calibri"/>
                <a:sym typeface="Calibri"/>
              </a:rPr>
              <a:t>Communication and Collaboration</a:t>
            </a:r>
            <a:r>
              <a:rPr lang="en-GB" sz="1800">
                <a:solidFill>
                  <a:schemeClr val="dk1"/>
                </a:solidFill>
                <a:latin typeface="Calibri"/>
                <a:ea typeface="Calibri"/>
                <a:cs typeface="Calibri"/>
                <a:sym typeface="Calibri"/>
              </a:rPr>
              <a:t>, to which Interacting through digital technologies formally belongs to.</a:t>
            </a:r>
            <a:endParaRPr b="1" sz="1800">
              <a:solidFill>
                <a:schemeClr val="dk1"/>
              </a:solidFill>
              <a:latin typeface="Calibri"/>
              <a:ea typeface="Calibri"/>
              <a:cs typeface="Calibri"/>
              <a:sym typeface="Calibri"/>
            </a:endParaRPr>
          </a:p>
        </p:txBody>
      </p:sp>
      <p:grpSp>
        <p:nvGrpSpPr>
          <p:cNvPr id="175" name="Google Shape;175;p4"/>
          <p:cNvGrpSpPr/>
          <p:nvPr/>
        </p:nvGrpSpPr>
        <p:grpSpPr>
          <a:xfrm>
            <a:off x="363316" y="222414"/>
            <a:ext cx="1361571" cy="349188"/>
            <a:chOff x="10604072" y="448487"/>
            <a:chExt cx="1361571" cy="349188"/>
          </a:xfrm>
        </p:grpSpPr>
        <p:sp>
          <p:nvSpPr>
            <p:cNvPr id="176" name="Google Shape;176;p4"/>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77" name="Google Shape;177;p4"/>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78" name="Google Shape;178;p4"/>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5"/>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184" name="Google Shape;184;p5"/>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185" name="Google Shape;185;p5"/>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186" name="Google Shape;186;p5"/>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Unit 1</a:t>
            </a:r>
            <a:endParaRPr b="1" sz="2400">
              <a:solidFill>
                <a:srgbClr val="FFC000"/>
              </a:solidFill>
              <a:latin typeface="Calibri"/>
              <a:ea typeface="Calibri"/>
              <a:cs typeface="Calibri"/>
              <a:sym typeface="Calibri"/>
            </a:endParaRPr>
          </a:p>
        </p:txBody>
      </p:sp>
      <p:sp>
        <p:nvSpPr>
          <p:cNvPr id="187" name="Google Shape;187;p5"/>
          <p:cNvSpPr txBox="1"/>
          <p:nvPr/>
        </p:nvSpPr>
        <p:spPr>
          <a:xfrm>
            <a:off x="363315" y="1576271"/>
            <a:ext cx="11213541" cy="261610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Section 2 – The official EU framework for training and education on digital skills</a:t>
            </a:r>
            <a:endParaRPr b="1" sz="2000">
              <a:solidFill>
                <a:srgbClr val="2F5496"/>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The first DigComp framework came out in 2013. The latest version is the DigComp 2.1 but it will be soon replaced by the </a:t>
            </a:r>
            <a:r>
              <a:rPr lang="en-GB" sz="1800" u="sng">
                <a:solidFill>
                  <a:schemeClr val="dk1"/>
                </a:solidFill>
                <a:latin typeface="Calibri"/>
                <a:ea typeface="Calibri"/>
                <a:cs typeface="Calibri"/>
                <a:sym typeface="Calibri"/>
                <a:hlinkClick r:id="rId5">
                  <a:extLst>
                    <a:ext uri="{A12FA001-AC4F-418D-AE19-62706E023703}">
                      <ahyp:hlinkClr val="tx"/>
                    </a:ext>
                  </a:extLst>
                </a:hlinkClick>
              </a:rPr>
              <a:t>DigComp 2.2</a:t>
            </a:r>
            <a:r>
              <a:rPr lang="en-GB" sz="1800">
                <a:solidFill>
                  <a:schemeClr val="dk1"/>
                </a:solidFill>
                <a:latin typeface="Calibri"/>
                <a:ea typeface="Calibri"/>
                <a:cs typeface="Calibri"/>
                <a:sym typeface="Calibri"/>
              </a:rPr>
              <a:t> (available later in 2022).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The DigComp 2.1 includes 21 digital competences distributed among 5 competence (“training”) areas.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For each specific competence, it is available a 8-layer proficiency models that final users/teachers can rely on to track monitor and progresses in acquiring more robust proficiency with the given competences. </a:t>
            </a:r>
            <a:endParaRPr/>
          </a:p>
        </p:txBody>
      </p:sp>
      <p:grpSp>
        <p:nvGrpSpPr>
          <p:cNvPr id="188" name="Google Shape;188;p5"/>
          <p:cNvGrpSpPr/>
          <p:nvPr/>
        </p:nvGrpSpPr>
        <p:grpSpPr>
          <a:xfrm>
            <a:off x="363316" y="222414"/>
            <a:ext cx="1361571" cy="349188"/>
            <a:chOff x="10604072" y="448487"/>
            <a:chExt cx="1361571" cy="349188"/>
          </a:xfrm>
        </p:grpSpPr>
        <p:sp>
          <p:nvSpPr>
            <p:cNvPr id="189" name="Google Shape;189;p5"/>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90" name="Google Shape;190;p5"/>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91" name="Google Shape;191;p5"/>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6"/>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197" name="Google Shape;197;p6"/>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198" name="Google Shape;198;p6"/>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199" name="Google Shape;199;p6"/>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Unit 1</a:t>
            </a:r>
            <a:endParaRPr b="1" sz="2400">
              <a:solidFill>
                <a:srgbClr val="FFC000"/>
              </a:solidFill>
              <a:latin typeface="Calibri"/>
              <a:ea typeface="Calibri"/>
              <a:cs typeface="Calibri"/>
              <a:sym typeface="Calibri"/>
            </a:endParaRPr>
          </a:p>
        </p:txBody>
      </p:sp>
      <p:sp>
        <p:nvSpPr>
          <p:cNvPr id="200" name="Google Shape;200;p6"/>
          <p:cNvSpPr txBox="1"/>
          <p:nvPr/>
        </p:nvSpPr>
        <p:spPr>
          <a:xfrm>
            <a:off x="363315" y="1576271"/>
            <a:ext cx="11213541" cy="123110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Section 3 – The extended bibliography of DigComp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As of today, between the official publication of the DigComp 2.1 and the release of the 2.2’s version, the European Commission extended DigComp’s bibliography with three additional resources: </a:t>
            </a:r>
            <a:endParaRPr/>
          </a:p>
        </p:txBody>
      </p:sp>
      <p:grpSp>
        <p:nvGrpSpPr>
          <p:cNvPr id="201" name="Google Shape;201;p6"/>
          <p:cNvGrpSpPr/>
          <p:nvPr/>
        </p:nvGrpSpPr>
        <p:grpSpPr>
          <a:xfrm>
            <a:off x="363316" y="222414"/>
            <a:ext cx="1361571" cy="349188"/>
            <a:chOff x="10604072" y="448487"/>
            <a:chExt cx="1361571" cy="349188"/>
          </a:xfrm>
        </p:grpSpPr>
        <p:sp>
          <p:nvSpPr>
            <p:cNvPr id="202" name="Google Shape;202;p6"/>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03" name="Google Shape;203;p6"/>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04" name="Google Shape;204;p6"/>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205" name="Google Shape;205;p6"/>
          <p:cNvPicPr preferRelativeResize="0"/>
          <p:nvPr/>
        </p:nvPicPr>
        <p:blipFill rotWithShape="1">
          <a:blip r:embed="rId5">
            <a:alphaModFix/>
          </a:blip>
          <a:srcRect b="0" l="0" r="0" t="0"/>
          <a:stretch/>
        </p:blipFill>
        <p:spPr>
          <a:xfrm>
            <a:off x="539766" y="3347516"/>
            <a:ext cx="3231723" cy="2286415"/>
          </a:xfrm>
          <a:prstGeom prst="rect">
            <a:avLst/>
          </a:prstGeom>
          <a:noFill/>
          <a:ln cap="flat" cmpd="sng" w="9525">
            <a:solidFill>
              <a:srgbClr val="002060"/>
            </a:solidFill>
            <a:prstDash val="solid"/>
            <a:round/>
            <a:headEnd len="sm" w="sm" type="none"/>
            <a:tailEnd len="sm" w="sm" type="none"/>
          </a:ln>
        </p:spPr>
      </p:pic>
      <p:pic>
        <p:nvPicPr>
          <p:cNvPr descr="cover" id="206" name="Google Shape;206;p6"/>
          <p:cNvPicPr preferRelativeResize="0"/>
          <p:nvPr/>
        </p:nvPicPr>
        <p:blipFill rotWithShape="1">
          <a:blip r:embed="rId6">
            <a:alphaModFix/>
          </a:blip>
          <a:srcRect b="0" l="0" r="0" t="0"/>
          <a:stretch/>
        </p:blipFill>
        <p:spPr>
          <a:xfrm>
            <a:off x="8666236" y="2803554"/>
            <a:ext cx="2423330" cy="3425650"/>
          </a:xfrm>
          <a:prstGeom prst="rect">
            <a:avLst/>
          </a:prstGeom>
          <a:noFill/>
          <a:ln cap="flat" cmpd="sng" w="9525">
            <a:solidFill>
              <a:srgbClr val="002060"/>
            </a:solidFill>
            <a:prstDash val="solid"/>
            <a:round/>
            <a:headEnd len="sm" w="sm" type="none"/>
            <a:tailEnd len="sm" w="sm" type="none"/>
          </a:ln>
        </p:spPr>
      </p:pic>
      <p:pic>
        <p:nvPicPr>
          <p:cNvPr descr="cover" id="207" name="Google Shape;207;p6"/>
          <p:cNvPicPr preferRelativeResize="0"/>
          <p:nvPr/>
        </p:nvPicPr>
        <p:blipFill rotWithShape="1">
          <a:blip r:embed="rId7">
            <a:alphaModFix/>
          </a:blip>
          <a:srcRect b="0" l="0" r="0" t="0"/>
          <a:stretch/>
        </p:blipFill>
        <p:spPr>
          <a:xfrm>
            <a:off x="4603001" y="3347515"/>
            <a:ext cx="3231723" cy="2286416"/>
          </a:xfrm>
          <a:prstGeom prst="rect">
            <a:avLst/>
          </a:prstGeom>
          <a:noFill/>
          <a:ln cap="flat" cmpd="sng" w="9525">
            <a:solidFill>
              <a:srgbClr val="002060"/>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7"/>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213" name="Google Shape;213;p7"/>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14" name="Google Shape;214;p7"/>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215" name="Google Shape;215;p7"/>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Unit 2</a:t>
            </a:r>
            <a:endParaRPr b="1" sz="2400">
              <a:solidFill>
                <a:srgbClr val="FFC000"/>
              </a:solidFill>
              <a:latin typeface="Calibri"/>
              <a:ea typeface="Calibri"/>
              <a:cs typeface="Calibri"/>
              <a:sym typeface="Calibri"/>
            </a:endParaRPr>
          </a:p>
        </p:txBody>
      </p:sp>
      <p:sp>
        <p:nvSpPr>
          <p:cNvPr id="216" name="Google Shape;216;p7"/>
          <p:cNvSpPr txBox="1"/>
          <p:nvPr/>
        </p:nvSpPr>
        <p:spPr>
          <a:xfrm>
            <a:off x="363315" y="1576271"/>
            <a:ext cx="11213541" cy="178510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Section 1 – Focusing on DigComp’s training area no.2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In Unit 1, we presented readers to the background and general outline of the DigComp framework so as to better introduce them to the content that will come next.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The Communication and collaboration pillar is further broken down into the following competences:    </a:t>
            </a:r>
            <a:endParaRPr/>
          </a:p>
        </p:txBody>
      </p:sp>
      <p:grpSp>
        <p:nvGrpSpPr>
          <p:cNvPr id="217" name="Google Shape;217;p7"/>
          <p:cNvGrpSpPr/>
          <p:nvPr/>
        </p:nvGrpSpPr>
        <p:grpSpPr>
          <a:xfrm>
            <a:off x="363316" y="222414"/>
            <a:ext cx="1361571" cy="349188"/>
            <a:chOff x="10604072" y="448487"/>
            <a:chExt cx="1361571" cy="349188"/>
          </a:xfrm>
        </p:grpSpPr>
        <p:sp>
          <p:nvSpPr>
            <p:cNvPr id="218" name="Google Shape;218;p7"/>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19" name="Google Shape;219;p7"/>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20" name="Google Shape;220;p7"/>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aphicFrame>
        <p:nvGraphicFramePr>
          <p:cNvPr id="221" name="Google Shape;221;p7"/>
          <p:cNvGraphicFramePr/>
          <p:nvPr/>
        </p:nvGraphicFramePr>
        <p:xfrm>
          <a:off x="217722" y="3486801"/>
          <a:ext cx="3000000" cy="3000000"/>
        </p:xfrm>
        <a:graphic>
          <a:graphicData uri="http://schemas.openxmlformats.org/drawingml/2006/table">
            <a:tbl>
              <a:tblPr bandRow="1" firstRow="1">
                <a:noFill/>
                <a:tableStyleId>{C7159419-2A66-42FC-9247-FC7A4718A22C}</a:tableStyleId>
              </a:tblPr>
              <a:tblGrid>
                <a:gridCol w="1959425"/>
                <a:gridCol w="1959425"/>
                <a:gridCol w="1959425"/>
                <a:gridCol w="1959425"/>
                <a:gridCol w="1959425"/>
                <a:gridCol w="1959425"/>
              </a:tblGrid>
              <a:tr h="369450">
                <a:tc gridSpan="6">
                  <a:txBody>
                    <a:bodyPr/>
                    <a:lstStyle/>
                    <a:p>
                      <a:pPr indent="0" lvl="0" marL="0" marR="0" rtl="0" algn="ctr">
                        <a:spcBef>
                          <a:spcPts val="0"/>
                        </a:spcBef>
                        <a:spcAft>
                          <a:spcPts val="0"/>
                        </a:spcAft>
                        <a:buNone/>
                      </a:pPr>
                      <a:r>
                        <a:rPr lang="en-GB" sz="1800" u="none" cap="none" strike="noStrike">
                          <a:solidFill>
                            <a:srgbClr val="000000"/>
                          </a:solidFill>
                        </a:rPr>
                        <a:t>2. Communication and Collaboration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c hMerge="1"/>
                <a:tc hMerge="1"/>
              </a:tr>
              <a:tr h="1151125">
                <a:tc>
                  <a:txBody>
                    <a:bodyPr/>
                    <a:lstStyle/>
                    <a:p>
                      <a:pPr indent="0" lvl="0" marL="0" marR="0" rtl="0" algn="l">
                        <a:spcBef>
                          <a:spcPts val="0"/>
                        </a:spcBef>
                        <a:spcAft>
                          <a:spcPts val="0"/>
                        </a:spcAft>
                        <a:buNone/>
                      </a:pPr>
                      <a:r>
                        <a:rPr b="0" lang="en-GB" sz="1600" u="none" cap="none" strike="noStrike"/>
                        <a:t>2.1 Interacting through digital technologies</a:t>
                      </a:r>
                      <a:endParaRPr b="0" sz="160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0" lang="en-GB" sz="1600"/>
                        <a:t>2.2 Sharing through digital technologies </a:t>
                      </a:r>
                      <a:endParaRPr b="0" sz="160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0" lang="en-GB" sz="1600"/>
                        <a:t>2.3 Engaging in citizenship through digital technologies</a:t>
                      </a:r>
                      <a:endParaRPr b="0" sz="160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0" lang="en-GB" sz="1600"/>
                        <a:t>2.4 Collaborating through digital technologies</a:t>
                      </a:r>
                      <a:endParaRPr b="0" sz="160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0" lang="en-GB" sz="1600"/>
                        <a:t>2.5 Netiquette</a:t>
                      </a:r>
                      <a:endParaRPr b="0" sz="160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0" lang="en-GB" sz="1600"/>
                        <a:t>2.6 Managing digital identity</a:t>
                      </a:r>
                      <a:endParaRPr b="0" sz="160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222" name="Google Shape;222;p7"/>
          <p:cNvSpPr txBox="1"/>
          <p:nvPr/>
        </p:nvSpPr>
        <p:spPr>
          <a:xfrm>
            <a:off x="3578086" y="5178634"/>
            <a:ext cx="498281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Source: DigComp 2.1, page 11</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8"/>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228" name="Google Shape;228;p8"/>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29" name="Google Shape;229;p8"/>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230" name="Google Shape;230;p8"/>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Unit 2</a:t>
            </a:r>
            <a:endParaRPr b="1" sz="2400">
              <a:solidFill>
                <a:srgbClr val="FFC000"/>
              </a:solidFill>
              <a:latin typeface="Calibri"/>
              <a:ea typeface="Calibri"/>
              <a:cs typeface="Calibri"/>
              <a:sym typeface="Calibri"/>
            </a:endParaRPr>
          </a:p>
        </p:txBody>
      </p:sp>
      <p:sp>
        <p:nvSpPr>
          <p:cNvPr id="231" name="Google Shape;231;p8"/>
          <p:cNvSpPr txBox="1"/>
          <p:nvPr/>
        </p:nvSpPr>
        <p:spPr>
          <a:xfrm>
            <a:off x="363315" y="1576271"/>
            <a:ext cx="11213541" cy="372409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Section 2 – Focusing on DigComp’s competence 2.1</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As we can see, all six competences listed under the second competence area are closely interrelated each others:</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Sharing, engaging and collaborating would not be possible without first interacting through digital technologies</a:t>
            </a:r>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Netiquette helps you to manage (and establish) your digital identity</a:t>
            </a:r>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Etc.</a:t>
            </a:r>
            <a:endParaRPr/>
          </a:p>
          <a:p>
            <a:pPr indent="-171450" lvl="0" marL="285750" marR="0" rtl="0" algn="just">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In other words, among this competences there is not a “strict” hierarchal order but rather a mutual-contamination effect, in which strengthening your proficiency with one of them, strengthen your expertise with all the others.</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Talking about proficiency, the DigComp 2.1 came with a very clear progression model that help users in acquiring greater awareness on their expertise and know how. </a:t>
            </a:r>
            <a:endParaRPr/>
          </a:p>
        </p:txBody>
      </p:sp>
      <p:grpSp>
        <p:nvGrpSpPr>
          <p:cNvPr id="232" name="Google Shape;232;p8"/>
          <p:cNvGrpSpPr/>
          <p:nvPr/>
        </p:nvGrpSpPr>
        <p:grpSpPr>
          <a:xfrm>
            <a:off x="363316" y="222414"/>
            <a:ext cx="1361571" cy="349188"/>
            <a:chOff x="10604072" y="448487"/>
            <a:chExt cx="1361571" cy="349188"/>
          </a:xfrm>
        </p:grpSpPr>
        <p:sp>
          <p:nvSpPr>
            <p:cNvPr id="233" name="Google Shape;233;p8"/>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34" name="Google Shape;234;p8"/>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35" name="Google Shape;235;p8"/>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p9"/>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241" name="Google Shape;241;p9"/>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42" name="Google Shape;242;p9"/>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243" name="Google Shape;243;p9"/>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Unit 2</a:t>
            </a:r>
            <a:endParaRPr b="1" sz="2400">
              <a:solidFill>
                <a:srgbClr val="FFC000"/>
              </a:solidFill>
              <a:latin typeface="Calibri"/>
              <a:ea typeface="Calibri"/>
              <a:cs typeface="Calibri"/>
              <a:sym typeface="Calibri"/>
            </a:endParaRPr>
          </a:p>
        </p:txBody>
      </p:sp>
      <p:sp>
        <p:nvSpPr>
          <p:cNvPr id="244" name="Google Shape;244;p9"/>
          <p:cNvSpPr txBox="1"/>
          <p:nvPr/>
        </p:nvSpPr>
        <p:spPr>
          <a:xfrm>
            <a:off x="363315" y="1576271"/>
            <a:ext cx="11213541" cy="40011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Section 3 – Interacting through digital technologies</a:t>
            </a:r>
            <a:endParaRPr/>
          </a:p>
        </p:txBody>
      </p:sp>
      <p:grpSp>
        <p:nvGrpSpPr>
          <p:cNvPr id="245" name="Google Shape;245;p9"/>
          <p:cNvGrpSpPr/>
          <p:nvPr/>
        </p:nvGrpSpPr>
        <p:grpSpPr>
          <a:xfrm>
            <a:off x="363316" y="222414"/>
            <a:ext cx="1361571" cy="349188"/>
            <a:chOff x="10604072" y="448487"/>
            <a:chExt cx="1361571" cy="349188"/>
          </a:xfrm>
        </p:grpSpPr>
        <p:sp>
          <p:nvSpPr>
            <p:cNvPr id="246" name="Google Shape;246;p9"/>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47" name="Google Shape;247;p9"/>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48" name="Google Shape;248;p9"/>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249" name="Google Shape;249;p9"/>
          <p:cNvPicPr preferRelativeResize="0"/>
          <p:nvPr/>
        </p:nvPicPr>
        <p:blipFill rotWithShape="1">
          <a:blip r:embed="rId5">
            <a:alphaModFix/>
          </a:blip>
          <a:srcRect b="0" l="0" r="0" t="0"/>
          <a:stretch/>
        </p:blipFill>
        <p:spPr>
          <a:xfrm>
            <a:off x="0" y="1971556"/>
            <a:ext cx="12192000" cy="323161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2021-01-21T12:20:00Z</dcterms:created>
  <dc:creator>Dulce Rodriguez Ortiz</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