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Lmq3gxqNUrEZw4ECdzwVWZ12u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31"/>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6"/>
        <p:cNvGrpSpPr/>
        <p:nvPr/>
      </p:nvGrpSpPr>
      <p:grpSpPr>
        <a:xfrm>
          <a:off x="0" y="0"/>
          <a:ext cx="0" cy="0"/>
          <a:chOff x="0" y="0"/>
          <a:chExt cx="0" cy="0"/>
        </a:xfrm>
      </p:grpSpPr>
      <p:sp>
        <p:nvSpPr>
          <p:cNvPr id="27" name="Google Shape;27;p34"/>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 name="Google Shape;29;p34"/>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30" name="Google Shape;30;p34"/>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452394" y="2057362"/>
            <a:ext cx="4473369" cy="3031244"/>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5400" b="1"/>
              <a:t>Knowledge Sharing &amp; Peer Learning</a:t>
            </a:r>
            <a:br>
              <a:rPr lang="en-GB" sz="5400"/>
            </a:br>
            <a:r>
              <a:rPr lang="en-GB" sz="5400"/>
              <a:t>Irish Rural Link</a:t>
            </a:r>
            <a:endParaRPr sz="5400" b="1">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idx="4294967295"/>
          </p:nvPr>
        </p:nvSpPr>
        <p:spPr>
          <a:xfrm>
            <a:off x="-631596"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 Networking</a:t>
            </a:r>
            <a:endParaRPr/>
          </a:p>
        </p:txBody>
      </p:sp>
      <p:sp>
        <p:nvSpPr>
          <p:cNvPr id="218" name="Google Shape;218;p10"/>
          <p:cNvSpPr txBox="1">
            <a:spLocks noGrp="1"/>
          </p:cNvSpPr>
          <p:nvPr>
            <p:ph type="body" idx="4294967295"/>
          </p:nvPr>
        </p:nvSpPr>
        <p:spPr>
          <a:xfrm>
            <a:off x="2894028" y="2070723"/>
            <a:ext cx="879049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Networking is an important component of community services. Networking can occur among members of a single organisation or social group, among people from different communities and among organisations. It helps in forging connections with groups facing similar issues or problems to work towards solutions by sharing access tools, practical wisdom, collaborative strategies. It helps in devising an agenda by sharing sources and information and engage in collective action with society. It is important for organisations to make contacts with other groups, agencies, and individuals who can render support and help in direct and indirect ways.</a:t>
            </a:r>
            <a:endParaRPr sz="2400"/>
          </a:p>
        </p:txBody>
      </p:sp>
      <p:pic>
        <p:nvPicPr>
          <p:cNvPr id="219" name="Google Shape;219;p10" descr="Connections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245" y="156075"/>
            <a:ext cx="2678783" cy="26787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idx="4294967295"/>
          </p:nvPr>
        </p:nvSpPr>
        <p:spPr>
          <a:xfrm>
            <a:off x="838200"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2.1.1. NETWORK Creation </a:t>
            </a:r>
            <a:r>
              <a:rPr lang="en-GB"/>
              <a:t>		</a:t>
            </a:r>
            <a:endParaRPr/>
          </a:p>
        </p:txBody>
      </p:sp>
      <p:sp>
        <p:nvSpPr>
          <p:cNvPr id="225" name="Google Shape;225;p11"/>
          <p:cNvSpPr txBox="1">
            <a:spLocks noGrp="1"/>
          </p:cNvSpPr>
          <p:nvPr>
            <p:ph type="body" idx="4294967295"/>
          </p:nvPr>
        </p:nvSpPr>
        <p:spPr>
          <a:xfrm>
            <a:off x="3148552" y="1690688"/>
            <a:ext cx="878106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Network’s are an important part of sharing ideas and developing local assets.</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Networks can be made up of groups with same or similar ideas but can also include external stakeholders who can provide advice or direction in terms of funding, knowledge etc.</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There are some examples of where Networks exist in the ICH sector.  In Ireland there is a network for Dry Stone Construction but there is also a network for this at European Level with Greece, Spain and Italy involved in one.</a:t>
            </a:r>
            <a:endParaRPr/>
          </a:p>
        </p:txBody>
      </p:sp>
      <p:pic>
        <p:nvPicPr>
          <p:cNvPr id="226" name="Google Shape;226;p11" descr="Person standing close to shorn sheep eating grass in pasture, with palm held to furthest sheep’s mout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380" y="550214"/>
            <a:ext cx="2783092" cy="18570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idx="4294967295"/>
          </p:nvPr>
        </p:nvSpPr>
        <p:spPr>
          <a:xfrm>
            <a:off x="970961" y="4028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6C9F"/>
              </a:buClr>
              <a:buSzPts val="4400"/>
              <a:buFont typeface="Calibri"/>
              <a:buNone/>
            </a:pPr>
            <a:r>
              <a:rPr lang="en-GB" b="1">
                <a:solidFill>
                  <a:srgbClr val="266C9F"/>
                </a:solidFill>
              </a:rPr>
              <a:t>2.1.2.Benefits of Networking &amp; Networks</a:t>
            </a:r>
            <a:r>
              <a:rPr lang="en-GB"/>
              <a:t>	</a:t>
            </a:r>
            <a:endParaRPr/>
          </a:p>
        </p:txBody>
      </p:sp>
      <p:sp>
        <p:nvSpPr>
          <p:cNvPr id="232" name="Google Shape;232;p12"/>
          <p:cNvSpPr txBox="1">
            <a:spLocks noGrp="1"/>
          </p:cNvSpPr>
          <p:nvPr>
            <p:ph type="body" idx="4294967295"/>
          </p:nvPr>
        </p:nvSpPr>
        <p:spPr>
          <a:xfrm>
            <a:off x="2507529" y="1576895"/>
            <a:ext cx="9337249" cy="45693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a:t>There are number of benefits of networking and networks. Below are five of the main benefits: </a:t>
            </a:r>
            <a:endParaRPr/>
          </a:p>
          <a:p>
            <a:pPr marL="228600" lvl="0" indent="-228600" algn="l" rtl="0">
              <a:lnSpc>
                <a:spcPct val="90000"/>
              </a:lnSpc>
              <a:spcBef>
                <a:spcPts val="1000"/>
              </a:spcBef>
              <a:spcAft>
                <a:spcPts val="0"/>
              </a:spcAft>
              <a:buClr>
                <a:schemeClr val="dk1"/>
              </a:buClr>
              <a:buSzPts val="2400"/>
              <a:buChar char="•"/>
            </a:pPr>
            <a:r>
              <a:rPr lang="en-GB" sz="2400" b="1"/>
              <a:t>Sharing of Knowledge - </a:t>
            </a:r>
            <a:r>
              <a:rPr lang="en-GB" sz="2400"/>
              <a:t>Networks are great for sharing ideas and knowledge.  It provides a space for learning, to get feedback on your ideas and to see how others approach development of their ideas. </a:t>
            </a:r>
            <a:endParaRPr/>
          </a:p>
          <a:p>
            <a:pPr marL="228600" lvl="0" indent="-228600" algn="l" rtl="0">
              <a:lnSpc>
                <a:spcPct val="90000"/>
              </a:lnSpc>
              <a:spcBef>
                <a:spcPts val="1000"/>
              </a:spcBef>
              <a:spcAft>
                <a:spcPts val="0"/>
              </a:spcAft>
              <a:buClr>
                <a:schemeClr val="dk1"/>
              </a:buClr>
              <a:buSzPts val="2400"/>
              <a:buChar char="•"/>
            </a:pPr>
            <a:r>
              <a:rPr lang="en-GB" sz="2400" b="1"/>
              <a:t>Creates Opportunities </a:t>
            </a:r>
            <a:r>
              <a:rPr lang="en-GB" sz="2400"/>
              <a:t>– There may be influential people within the network or advisors who may be able to direct you to where to go in starting the process to develop an ICH idea.  </a:t>
            </a:r>
            <a:endParaRPr/>
          </a:p>
          <a:p>
            <a:pPr marL="228600" lvl="0" indent="-228600" algn="l" rtl="0">
              <a:lnSpc>
                <a:spcPct val="90000"/>
              </a:lnSpc>
              <a:spcBef>
                <a:spcPts val="1000"/>
              </a:spcBef>
              <a:spcAft>
                <a:spcPts val="0"/>
              </a:spcAft>
              <a:buClr>
                <a:schemeClr val="dk1"/>
              </a:buClr>
              <a:buSzPts val="2400"/>
              <a:buChar char="•"/>
            </a:pPr>
            <a:r>
              <a:rPr lang="en-GB" sz="2400" b="1"/>
              <a:t>Connections </a:t>
            </a:r>
            <a:r>
              <a:rPr lang="en-GB" sz="2400"/>
              <a:t>– connects you and your community group to other members in the group.  This in turn helps you connect with other connections they have.</a:t>
            </a:r>
            <a:endParaRPr/>
          </a:p>
          <a:p>
            <a:pPr marL="0" lvl="0" indent="0" algn="l" rtl="0">
              <a:lnSpc>
                <a:spcPct val="90000"/>
              </a:lnSpc>
              <a:spcBef>
                <a:spcPts val="1000"/>
              </a:spcBef>
              <a:spcAft>
                <a:spcPts val="0"/>
              </a:spcAft>
              <a:buClr>
                <a:schemeClr val="dk1"/>
              </a:buClr>
              <a:buSzPts val="2800"/>
              <a:buNone/>
            </a:pPr>
            <a:endParaRPr/>
          </a:p>
        </p:txBody>
      </p:sp>
      <p:pic>
        <p:nvPicPr>
          <p:cNvPr id="233" name="Google Shape;233;p12" descr="Network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097" y="1490743"/>
            <a:ext cx="1904215" cy="1904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idx="4294967295"/>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2.1.2. Benefits of Networking &amp; Networks</a:t>
            </a:r>
            <a:r>
              <a:rPr lang="en-GB"/>
              <a:t>	</a:t>
            </a:r>
            <a:endParaRPr/>
          </a:p>
        </p:txBody>
      </p:sp>
      <p:sp>
        <p:nvSpPr>
          <p:cNvPr id="239" name="Google Shape;239;p13"/>
          <p:cNvSpPr txBox="1">
            <a:spLocks noGrp="1"/>
          </p:cNvSpPr>
          <p:nvPr>
            <p:ph type="body" idx="4294967295"/>
          </p:nvPr>
        </p:nvSpPr>
        <p:spPr>
          <a:xfrm>
            <a:off x="3525624" y="1650477"/>
            <a:ext cx="8253167" cy="47037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b="1"/>
              <a:t>Raises Profile </a:t>
            </a:r>
            <a:r>
              <a:rPr lang="en-GB" sz="2400"/>
              <a:t>– it helps to raise the profile of the ICH activity and also the local area.  This in turn can bring other opportunities to the local area such as tourism and employment opportunities. </a:t>
            </a:r>
            <a:endParaRPr/>
          </a:p>
          <a:p>
            <a:pPr marL="228600" lvl="0" indent="-228600" algn="l" rtl="0">
              <a:lnSpc>
                <a:spcPct val="90000"/>
              </a:lnSpc>
              <a:spcBef>
                <a:spcPts val="1000"/>
              </a:spcBef>
              <a:spcAft>
                <a:spcPts val="0"/>
              </a:spcAft>
              <a:buClr>
                <a:schemeClr val="dk1"/>
              </a:buClr>
              <a:buSzPts val="2400"/>
              <a:buChar char="•"/>
            </a:pPr>
            <a:r>
              <a:rPr lang="en-GB" sz="2400"/>
              <a:t> </a:t>
            </a:r>
            <a:r>
              <a:rPr lang="en-GB" sz="2400" b="1"/>
              <a:t>Resource Sharing – </a:t>
            </a:r>
            <a:r>
              <a:rPr lang="en-GB" sz="2400"/>
              <a:t>Being part of a network can give you access to  resources that may be more difficult to access on your own.  </a:t>
            </a:r>
            <a:endParaRPr sz="2400" b="1"/>
          </a:p>
          <a:p>
            <a:pPr marL="228600" lvl="0" indent="-50800" algn="l" rtl="0">
              <a:lnSpc>
                <a:spcPct val="90000"/>
              </a:lnSpc>
              <a:spcBef>
                <a:spcPts val="1000"/>
              </a:spcBef>
              <a:spcAft>
                <a:spcPts val="0"/>
              </a:spcAft>
              <a:buClr>
                <a:schemeClr val="dk1"/>
              </a:buClr>
              <a:buSzPts val="2800"/>
              <a:buNone/>
            </a:pPr>
            <a:endParaRPr/>
          </a:p>
        </p:txBody>
      </p:sp>
      <p:pic>
        <p:nvPicPr>
          <p:cNvPr id="240" name="Google Shape;240;p13" descr="Netwo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757" y="1650477"/>
            <a:ext cx="2631649" cy="2631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6" name="Google Shape;246;p14"/>
          <p:cNvGrpSpPr/>
          <p:nvPr/>
        </p:nvGrpSpPr>
        <p:grpSpPr>
          <a:xfrm>
            <a:off x="6003782" y="2746326"/>
            <a:ext cx="6013253" cy="3785652"/>
            <a:chOff x="4834470" y="1482096"/>
            <a:chExt cx="6186103" cy="3956107"/>
          </a:xfrm>
        </p:grpSpPr>
        <p:grpSp>
          <p:nvGrpSpPr>
            <p:cNvPr id="247" name="Google Shape;247;p14"/>
            <p:cNvGrpSpPr/>
            <p:nvPr/>
          </p:nvGrpSpPr>
          <p:grpSpPr>
            <a:xfrm>
              <a:off x="5895648" y="1482096"/>
              <a:ext cx="5124925" cy="3956107"/>
              <a:chOff x="6420994" y="1411926"/>
              <a:chExt cx="5124925" cy="3956107"/>
            </a:xfrm>
          </p:grpSpPr>
          <p:sp>
            <p:nvSpPr>
              <p:cNvPr id="248" name="Google Shape;248;p14"/>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14"/>
              <p:cNvSpPr txBox="1"/>
              <p:nvPr/>
            </p:nvSpPr>
            <p:spPr>
              <a:xfrm>
                <a:off x="6420994" y="1411926"/>
                <a:ext cx="5124925" cy="3956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Identify Challenge/ Opportunity </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What is the reason for wanting to create a network?</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What is your main goal (raise awareness, strengthen local community, village, region, etc.)?</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Would a cooperation really improve the situation?</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Engage in an analysis of community/activity strengths and weaknesses.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Source: RUBIZMO Cooperation Tool: www.rubizmo.eu</a:t>
                </a:r>
                <a:endParaRPr sz="1200" i="1">
                  <a:solidFill>
                    <a:schemeClr val="dk1"/>
                  </a:solidFill>
                  <a:latin typeface="Calibri"/>
                  <a:ea typeface="Calibri"/>
                  <a:cs typeface="Calibri"/>
                  <a:sym typeface="Calibri"/>
                </a:endParaRPr>
              </a:p>
            </p:txBody>
          </p:sp>
        </p:grpSp>
        <p:sp>
          <p:nvSpPr>
            <p:cNvPr id="250" name="Google Shape;250;p14"/>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51" name="Google Shape;251;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52" name="Google Shape;252;p14"/>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3" name="Google Shape;253;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54" name="Google Shape;254;p14"/>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F5496"/>
                </a:solidFill>
                <a:latin typeface="Calibri"/>
                <a:ea typeface="Calibri"/>
                <a:cs typeface="Calibri"/>
                <a:sym typeface="Calibri"/>
              </a:rPr>
              <a:t>Creating a Network </a:t>
            </a:r>
            <a:endParaRPr/>
          </a:p>
        </p:txBody>
      </p:sp>
      <p:sp>
        <p:nvSpPr>
          <p:cNvPr id="255" name="Google Shape;255;p14"/>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F5496"/>
                </a:solidFill>
                <a:latin typeface="Calibri"/>
                <a:ea typeface="Calibri"/>
                <a:cs typeface="Calibri"/>
                <a:sym typeface="Calibri"/>
              </a:rPr>
              <a:t>Before creating a network you should consider: </a:t>
            </a:r>
            <a:endParaRPr/>
          </a:p>
        </p:txBody>
      </p:sp>
      <p:grpSp>
        <p:nvGrpSpPr>
          <p:cNvPr id="256" name="Google Shape;256;p14"/>
          <p:cNvGrpSpPr/>
          <p:nvPr/>
        </p:nvGrpSpPr>
        <p:grpSpPr>
          <a:xfrm>
            <a:off x="466780" y="1846315"/>
            <a:ext cx="4057274" cy="3247269"/>
            <a:chOff x="2770052" y="2009628"/>
            <a:chExt cx="327085" cy="277079"/>
          </a:xfrm>
        </p:grpSpPr>
        <p:sp>
          <p:nvSpPr>
            <p:cNvPr id="257" name="Google Shape;257;p14"/>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14"/>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9" name="Google Shape;259;p14"/>
          <p:cNvGrpSpPr/>
          <p:nvPr/>
        </p:nvGrpSpPr>
        <p:grpSpPr>
          <a:xfrm>
            <a:off x="8849209" y="622810"/>
            <a:ext cx="1474228" cy="893713"/>
            <a:chOff x="5776798" y="3409778"/>
            <a:chExt cx="346379" cy="264518"/>
          </a:xfrm>
        </p:grpSpPr>
        <p:sp>
          <p:nvSpPr>
            <p:cNvPr id="260" name="Google Shape;260;p14"/>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14"/>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14"/>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3" name="Google Shape;263;p14"/>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14"/>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14"/>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66" name="Google Shape;266;p14"/>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2" name="Google Shape;272;p15"/>
          <p:cNvGrpSpPr/>
          <p:nvPr/>
        </p:nvGrpSpPr>
        <p:grpSpPr>
          <a:xfrm>
            <a:off x="5854695" y="2609305"/>
            <a:ext cx="5651245" cy="4020571"/>
            <a:chOff x="4804236" y="1427555"/>
            <a:chExt cx="6216337" cy="2568021"/>
          </a:xfrm>
        </p:grpSpPr>
        <p:grpSp>
          <p:nvGrpSpPr>
            <p:cNvPr id="273" name="Google Shape;273;p15"/>
            <p:cNvGrpSpPr/>
            <p:nvPr/>
          </p:nvGrpSpPr>
          <p:grpSpPr>
            <a:xfrm>
              <a:off x="5895648" y="1479311"/>
              <a:ext cx="5124925" cy="2516265"/>
              <a:chOff x="6420994" y="1409141"/>
              <a:chExt cx="5124925" cy="2516265"/>
            </a:xfrm>
          </p:grpSpPr>
          <p:sp>
            <p:nvSpPr>
              <p:cNvPr id="274" name="Google Shape;274;p15"/>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15"/>
              <p:cNvSpPr txBox="1"/>
              <p:nvPr/>
            </p:nvSpPr>
            <p:spPr>
              <a:xfrm>
                <a:off x="6420994" y="1409141"/>
                <a:ext cx="5124925" cy="251626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Identify Partners</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Who do you want to cooperate with?</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Is it other community groups/individuals engaged in similar activities?</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Is it local people or other local community groups who are engaged in similar activities in other locations – whether in own country or in other country. </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What value will these bring to the network?</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Source: RUBIZMO Cooperation Tool: www.rubizmo.eu</a:t>
                </a:r>
                <a:endParaRPr sz="1200" i="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sp>
          <p:nvSpPr>
            <p:cNvPr id="276" name="Google Shape;276;p15"/>
            <p:cNvSpPr/>
            <p:nvPr/>
          </p:nvSpPr>
          <p:spPr>
            <a:xfrm>
              <a:off x="4804236" y="1427555"/>
              <a:ext cx="1061178" cy="65428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7" name="Google Shape;277;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78" name="Google Shape;278;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79" name="Google Shape;279;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80" name="Google Shape;280;p15"/>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F5496"/>
                </a:solidFill>
                <a:latin typeface="Calibri"/>
                <a:ea typeface="Calibri"/>
                <a:cs typeface="Calibri"/>
                <a:sym typeface="Calibri"/>
              </a:rPr>
              <a:t>Creating a Network </a:t>
            </a:r>
            <a:endParaRPr/>
          </a:p>
        </p:txBody>
      </p:sp>
      <p:sp>
        <p:nvSpPr>
          <p:cNvPr id="281" name="Google Shape;281;p15"/>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F5496"/>
                </a:solidFill>
                <a:latin typeface="Calibri"/>
                <a:ea typeface="Calibri"/>
                <a:cs typeface="Calibri"/>
                <a:sym typeface="Calibri"/>
              </a:rPr>
              <a:t>Before creating a network you should consider: </a:t>
            </a:r>
            <a:endParaRPr/>
          </a:p>
        </p:txBody>
      </p:sp>
      <p:grpSp>
        <p:nvGrpSpPr>
          <p:cNvPr id="282" name="Google Shape;282;p15"/>
          <p:cNvGrpSpPr/>
          <p:nvPr/>
        </p:nvGrpSpPr>
        <p:grpSpPr>
          <a:xfrm>
            <a:off x="466780" y="1846315"/>
            <a:ext cx="4057274" cy="3247269"/>
            <a:chOff x="2770052" y="2009628"/>
            <a:chExt cx="327085" cy="277079"/>
          </a:xfrm>
        </p:grpSpPr>
        <p:sp>
          <p:nvSpPr>
            <p:cNvPr id="283" name="Google Shape;283;p15"/>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15"/>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5" name="Google Shape;285;p15"/>
          <p:cNvGrpSpPr/>
          <p:nvPr/>
        </p:nvGrpSpPr>
        <p:grpSpPr>
          <a:xfrm>
            <a:off x="8849209" y="622810"/>
            <a:ext cx="1474228" cy="893713"/>
            <a:chOff x="5776798" y="3409778"/>
            <a:chExt cx="346379" cy="264518"/>
          </a:xfrm>
        </p:grpSpPr>
        <p:sp>
          <p:nvSpPr>
            <p:cNvPr id="286" name="Google Shape;286;p15"/>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7" name="Google Shape;287;p15"/>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5"/>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9" name="Google Shape;289;p15"/>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0" name="Google Shape;290;p15"/>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5"/>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2" name="Google Shape;292;p15"/>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8" name="Google Shape;298;p16"/>
          <p:cNvGrpSpPr/>
          <p:nvPr/>
        </p:nvGrpSpPr>
        <p:grpSpPr>
          <a:xfrm>
            <a:off x="6115686" y="2711726"/>
            <a:ext cx="6186103" cy="3999580"/>
            <a:chOff x="4834470" y="1491808"/>
            <a:chExt cx="6186103" cy="3756458"/>
          </a:xfrm>
        </p:grpSpPr>
        <p:grpSp>
          <p:nvGrpSpPr>
            <p:cNvPr id="299" name="Google Shape;299;p16"/>
            <p:cNvGrpSpPr/>
            <p:nvPr/>
          </p:nvGrpSpPr>
          <p:grpSpPr>
            <a:xfrm>
              <a:off x="5825896" y="1519291"/>
              <a:ext cx="5194677" cy="3728975"/>
              <a:chOff x="6351242" y="1449121"/>
              <a:chExt cx="5194677" cy="3728975"/>
            </a:xfrm>
          </p:grpSpPr>
          <p:sp>
            <p:nvSpPr>
              <p:cNvPr id="300" name="Google Shape;300;p16"/>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6"/>
              <p:cNvSpPr txBox="1"/>
              <p:nvPr/>
            </p:nvSpPr>
            <p:spPr>
              <a:xfrm>
                <a:off x="6351242" y="1449121"/>
                <a:ext cx="5124925" cy="372897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Identify location and resources</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Should there be a regional boundary?</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Does it need a headquarter location and if yes, where?</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What type of resources are needed for initiation and running of the network?</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Where could resources come from?</a:t>
                </a:r>
                <a:br>
                  <a:rPr lang="en-GB" sz="2400">
                    <a:solidFill>
                      <a:schemeClr val="dk1"/>
                    </a:solidFill>
                    <a:latin typeface="Calibri"/>
                    <a:ea typeface="Calibri"/>
                    <a:cs typeface="Calibri"/>
                    <a:sym typeface="Calibri"/>
                  </a:rPr>
                </a:br>
                <a:r>
                  <a:rPr lang="en-GB" sz="2400">
                    <a:solidFill>
                      <a:schemeClr val="dk1"/>
                    </a:solidFill>
                    <a:latin typeface="Calibri"/>
                    <a:ea typeface="Calibri"/>
                    <a:cs typeface="Calibri"/>
                    <a:sym typeface="Calibri"/>
                  </a:rPr>
                  <a:t>How much is needed for initiation and running of network?</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Source: RUBIZMO Cooperation Tool: www.rubizmo.eu</a:t>
                </a:r>
                <a:endParaRPr sz="2400">
                  <a:solidFill>
                    <a:schemeClr val="dk1"/>
                  </a:solidFill>
                  <a:latin typeface="Calibri"/>
                  <a:ea typeface="Calibri"/>
                  <a:cs typeface="Calibri"/>
                  <a:sym typeface="Calibri"/>
                </a:endParaRPr>
              </a:p>
            </p:txBody>
          </p:sp>
        </p:grpSp>
        <p:sp>
          <p:nvSpPr>
            <p:cNvPr id="302" name="Google Shape;302;p16"/>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03" name="Google Shape;30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4" name="Google Shape;30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5" name="Google Shape;30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6" name="Google Shape;306;p16"/>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F5496"/>
                </a:solidFill>
                <a:latin typeface="Calibri"/>
                <a:ea typeface="Calibri"/>
                <a:cs typeface="Calibri"/>
                <a:sym typeface="Calibri"/>
              </a:rPr>
              <a:t>Creating a Network </a:t>
            </a:r>
            <a:endParaRPr/>
          </a:p>
        </p:txBody>
      </p:sp>
      <p:sp>
        <p:nvSpPr>
          <p:cNvPr id="307" name="Google Shape;307;p16"/>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F5496"/>
                </a:solidFill>
                <a:latin typeface="Calibri"/>
                <a:ea typeface="Calibri"/>
                <a:cs typeface="Calibri"/>
                <a:sym typeface="Calibri"/>
              </a:rPr>
              <a:t>Before creating a network you should consider: </a:t>
            </a:r>
            <a:endParaRPr/>
          </a:p>
        </p:txBody>
      </p:sp>
      <p:grpSp>
        <p:nvGrpSpPr>
          <p:cNvPr id="308" name="Google Shape;308;p16"/>
          <p:cNvGrpSpPr/>
          <p:nvPr/>
        </p:nvGrpSpPr>
        <p:grpSpPr>
          <a:xfrm>
            <a:off x="466780" y="1846315"/>
            <a:ext cx="4057274" cy="3247269"/>
            <a:chOff x="2770052" y="2009628"/>
            <a:chExt cx="327085" cy="277079"/>
          </a:xfrm>
        </p:grpSpPr>
        <p:sp>
          <p:nvSpPr>
            <p:cNvPr id="309" name="Google Shape;309;p16"/>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0" name="Google Shape;310;p16"/>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11" name="Google Shape;311;p16"/>
          <p:cNvGrpSpPr/>
          <p:nvPr/>
        </p:nvGrpSpPr>
        <p:grpSpPr>
          <a:xfrm>
            <a:off x="8849209" y="622810"/>
            <a:ext cx="1474228" cy="893713"/>
            <a:chOff x="5776798" y="3409778"/>
            <a:chExt cx="346379" cy="264518"/>
          </a:xfrm>
        </p:grpSpPr>
        <p:sp>
          <p:nvSpPr>
            <p:cNvPr id="312" name="Google Shape;312;p16"/>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3" name="Google Shape;313;p16"/>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4" name="Google Shape;314;p16"/>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5" name="Google Shape;315;p16"/>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6" name="Google Shape;316;p16"/>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7" name="Google Shape;317;p16"/>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18" name="Google Shape;318;p16"/>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solidFill>
                  <a:srgbClr val="2F5496"/>
                </a:solidFill>
              </a:rPr>
              <a:t>2.2. Peer Learning &amp; Mentoring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idx="4294967295"/>
          </p:nvPr>
        </p:nvSpPr>
        <p:spPr>
          <a:xfrm>
            <a:off x="1225485" y="166353"/>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2.2.1. Peer Learning &amp; Mentoring</a:t>
            </a:r>
            <a:r>
              <a:rPr lang="en-GB"/>
              <a:t>		</a:t>
            </a:r>
            <a:endParaRPr/>
          </a:p>
        </p:txBody>
      </p:sp>
      <p:sp>
        <p:nvSpPr>
          <p:cNvPr id="329" name="Google Shape;329;p18"/>
          <p:cNvSpPr txBox="1">
            <a:spLocks noGrp="1"/>
          </p:cNvSpPr>
          <p:nvPr>
            <p:ph type="body" idx="4294967295"/>
          </p:nvPr>
        </p:nvSpPr>
        <p:spPr>
          <a:xfrm>
            <a:off x="2592370" y="1491916"/>
            <a:ext cx="9073299" cy="468504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GB" sz="2400"/>
              <a:t>Networks and Networking gives way for Peer Learning and Mentoring to take place.</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Peer learning essentially refers to students learning with and from each other in both formal and informal ways as fellow learners without any implied authority to any individual.</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However, it can be applied to networks where community groups or entrepreneurs are at different stages of development. </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It allows for groups at the beginning of a project to learn from others who have been through the experience. </a:t>
            </a:r>
            <a:endParaRPr/>
          </a:p>
        </p:txBody>
      </p:sp>
      <p:pic>
        <p:nvPicPr>
          <p:cNvPr id="330" name="Google Shape;330;p18" descr="Idea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365" y="1240411"/>
            <a:ext cx="2188589" cy="21885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title" idx="4294967295"/>
          </p:nvPr>
        </p:nvSpPr>
        <p:spPr>
          <a:xfrm>
            <a:off x="1159497"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2.2.1. Peer Learning &amp; Mentoring</a:t>
            </a:r>
            <a:r>
              <a:rPr lang="en-GB"/>
              <a:t>		</a:t>
            </a:r>
            <a:endParaRPr/>
          </a:p>
        </p:txBody>
      </p:sp>
      <p:sp>
        <p:nvSpPr>
          <p:cNvPr id="336" name="Google Shape;336;p19"/>
          <p:cNvSpPr txBox="1">
            <a:spLocks noGrp="1"/>
          </p:cNvSpPr>
          <p:nvPr>
            <p:ph type="body" idx="4294967295"/>
          </p:nvPr>
        </p:nvSpPr>
        <p:spPr>
          <a:xfrm>
            <a:off x="2875176" y="1473062"/>
            <a:ext cx="8903616" cy="4685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This can be done by:</a:t>
            </a:r>
            <a:endParaRPr/>
          </a:p>
          <a:p>
            <a:pPr marL="0" lvl="0" indent="0" algn="l" rtl="0">
              <a:lnSpc>
                <a:spcPct val="90000"/>
              </a:lnSpc>
              <a:spcBef>
                <a:spcPts val="1000"/>
              </a:spcBef>
              <a:spcAft>
                <a:spcPts val="0"/>
              </a:spcAft>
              <a:buClr>
                <a:schemeClr val="dk1"/>
              </a:buClr>
              <a:buSzPts val="2400"/>
              <a:buNone/>
            </a:pPr>
            <a:endParaRPr sz="2400"/>
          </a:p>
          <a:p>
            <a:pPr marL="685800" lvl="1" indent="-228600" algn="l" rtl="0">
              <a:lnSpc>
                <a:spcPct val="90000"/>
              </a:lnSpc>
              <a:spcBef>
                <a:spcPts val="500"/>
              </a:spcBef>
              <a:spcAft>
                <a:spcPts val="0"/>
              </a:spcAft>
              <a:buClr>
                <a:schemeClr val="dk1"/>
              </a:buClr>
              <a:buSzPts val="2400"/>
              <a:buChar char="•"/>
            </a:pPr>
            <a:r>
              <a:rPr lang="en-GB"/>
              <a:t>Hearing about their experience at group meetings or one-to-one meetings.</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GB"/>
              <a:t>More experienced groups delivering a presentation on their project/activity.</a:t>
            </a: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GB"/>
              <a:t>Seeing the project/activity and how it is done or carried out and trying the activity in person.  This could also be done virtually if in person is not possible. </a:t>
            </a:r>
            <a:endParaRPr/>
          </a:p>
          <a:p>
            <a:pPr marL="685800" lvl="1" indent="0" algn="l" rtl="0">
              <a:lnSpc>
                <a:spcPct val="90000"/>
              </a:lnSpc>
              <a:spcBef>
                <a:spcPts val="500"/>
              </a:spcBef>
              <a:spcAft>
                <a:spcPts val="0"/>
              </a:spcAft>
              <a:buClr>
                <a:schemeClr val="dk1"/>
              </a:buClr>
              <a:buSzPts val="3600"/>
              <a:buNone/>
            </a:pPr>
            <a:endParaRPr sz="3600"/>
          </a:p>
        </p:txBody>
      </p:sp>
      <p:pic>
        <p:nvPicPr>
          <p:cNvPr id="337" name="Google Shape;337;p19" descr="Voic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3" y="1292257"/>
            <a:ext cx="2136743" cy="213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3592864" y="0"/>
            <a:ext cx="8625674" cy="709267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1015663"/>
            <a:chOff x="4834470" y="1482096"/>
            <a:chExt cx="6186103" cy="1015663"/>
          </a:xfrm>
        </p:grpSpPr>
        <p:grpSp>
          <p:nvGrpSpPr>
            <p:cNvPr id="112" name="Google Shape;112;p2"/>
            <p:cNvGrpSpPr/>
            <p:nvPr/>
          </p:nvGrpSpPr>
          <p:grpSpPr>
            <a:xfrm>
              <a:off x="5895648" y="1482096"/>
              <a:ext cx="5124925" cy="1015663"/>
              <a:chOff x="6420994" y="1411926"/>
              <a:chExt cx="5124925" cy="1015663"/>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101566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Identify new ICH ideas &amp; Opportunities in your Local Area</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Carry out an audit on your local area to identify what cultural and heritage activities are available and how to incorporate these into the wider community. </a:t>
                </a:r>
                <a:endParaRPr sz="120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836617"/>
            <a:ext cx="6186103" cy="1169551"/>
            <a:chOff x="4834470" y="1482096"/>
            <a:chExt cx="6186103" cy="1169551"/>
          </a:xfrm>
        </p:grpSpPr>
        <p:grpSp>
          <p:nvGrpSpPr>
            <p:cNvPr id="117" name="Google Shape;117;p2"/>
            <p:cNvGrpSpPr/>
            <p:nvPr/>
          </p:nvGrpSpPr>
          <p:grpSpPr>
            <a:xfrm>
              <a:off x="5895648" y="1482096"/>
              <a:ext cx="5124925" cy="1169551"/>
              <a:chOff x="6420994" y="1411926"/>
              <a:chExt cx="5124925" cy="1169551"/>
            </a:xfrm>
          </p:grpSpPr>
          <p:sp>
            <p:nvSpPr>
              <p:cNvPr id="118" name="Google Shape;118;p2"/>
              <p:cNvSpPr txBox="1"/>
              <p:nvPr/>
            </p:nvSpPr>
            <p:spPr>
              <a:xfrm>
                <a:off x="6420994" y="1750480"/>
                <a:ext cx="512492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Identify key stakeholders in networks but also to network with groups involved in the same or similar activities and widening this to European Level .</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How Peer Learning and Mentoring can develop from networking and networks </a:t>
                </a:r>
                <a:endParaRPr/>
              </a:p>
            </p:txBody>
          </p:sp>
          <p:sp>
            <p:nvSpPr>
              <p:cNvPr id="119" name="Google Shape;119;p2"/>
              <p:cNvSpPr txBox="1"/>
              <p:nvPr/>
            </p:nvSpPr>
            <p:spPr>
              <a:xfrm>
                <a:off x="6420994" y="1411926"/>
                <a:ext cx="5124925"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Create networks to share knowledge and Provide a</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Space for Peer Learning &amp; Mentoring </a:t>
                </a:r>
                <a:endParaRPr sz="1800" b="1">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5122181"/>
            <a:ext cx="6186103" cy="950813"/>
            <a:chOff x="4834470" y="1491808"/>
            <a:chExt cx="6186103" cy="950813"/>
          </a:xfrm>
        </p:grpSpPr>
        <p:grpSp>
          <p:nvGrpSpPr>
            <p:cNvPr id="122" name="Google Shape;122;p2"/>
            <p:cNvGrpSpPr/>
            <p:nvPr/>
          </p:nvGrpSpPr>
          <p:grpSpPr>
            <a:xfrm>
              <a:off x="5825896" y="1519291"/>
              <a:ext cx="5194677" cy="923330"/>
              <a:chOff x="6351242" y="1449121"/>
              <a:chExt cx="5194677" cy="923330"/>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2"/>
              <p:cNvSpPr txBox="1"/>
              <p:nvPr/>
            </p:nvSpPr>
            <p:spPr>
              <a:xfrm>
                <a:off x="6351242" y="1449121"/>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Capacity Building and Community Engagement</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Building up and engaging local community to encourage more people to get involved in the cultural and heritage activities of the area and help develop activities to benefit the whole community. </a:t>
                </a:r>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266C9F"/>
                </a:solidFill>
                <a:latin typeface="Calibri"/>
                <a:ea typeface="Calibri"/>
                <a:cs typeface="Calibri"/>
                <a:sym typeface="Calibri"/>
              </a:rPr>
              <a:t>OBJECTIVES AND GOALS</a:t>
            </a:r>
            <a:endParaRPr/>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2"/>
          <p:cNvSpPr/>
          <p:nvPr/>
        </p:nvSpPr>
        <p:spPr>
          <a:xfrm>
            <a:off x="6178758" y="1967591"/>
            <a:ext cx="449129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a:solidFill>
                  <a:srgbClr val="266C9F"/>
                </a:solidFill>
                <a:latin typeface="Calibri"/>
                <a:ea typeface="Calibri"/>
                <a:cs typeface="Calibri"/>
                <a:sym typeface="Calibri"/>
              </a:rPr>
              <a:t>At the end of this module you will be able to: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idx="4294967295"/>
          </p:nvPr>
        </p:nvSpPr>
        <p:spPr>
          <a:xfrm>
            <a:off x="838200" y="166353"/>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2.2.2. Mentoring</a:t>
            </a:r>
            <a:r>
              <a:rPr lang="en-GB"/>
              <a:t>		</a:t>
            </a:r>
            <a:endParaRPr/>
          </a:p>
        </p:txBody>
      </p:sp>
      <p:sp>
        <p:nvSpPr>
          <p:cNvPr id="343" name="Google Shape;343;p20"/>
          <p:cNvSpPr txBox="1">
            <a:spLocks noGrp="1"/>
          </p:cNvSpPr>
          <p:nvPr>
            <p:ph type="body" idx="4294967295"/>
          </p:nvPr>
        </p:nvSpPr>
        <p:spPr>
          <a:xfrm>
            <a:off x="2858285" y="1491916"/>
            <a:ext cx="8998352" cy="4685047"/>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GB" sz="3400"/>
              <a:t>Similar to peer-learning but;</a:t>
            </a:r>
            <a:endParaRPr/>
          </a:p>
          <a:p>
            <a:pPr marL="0" lvl="0" indent="0" algn="l" rtl="0">
              <a:lnSpc>
                <a:spcPct val="90000"/>
              </a:lnSpc>
              <a:spcBef>
                <a:spcPts val="1000"/>
              </a:spcBef>
              <a:spcAft>
                <a:spcPts val="0"/>
              </a:spcAft>
              <a:buClr>
                <a:schemeClr val="dk1"/>
              </a:buClr>
              <a:buSzPct val="100000"/>
              <a:buNone/>
            </a:pPr>
            <a:endParaRPr sz="3400"/>
          </a:p>
          <a:p>
            <a:pPr marL="685800" lvl="1" indent="-228600" algn="l" rtl="0">
              <a:lnSpc>
                <a:spcPct val="90000"/>
              </a:lnSpc>
              <a:spcBef>
                <a:spcPts val="500"/>
              </a:spcBef>
              <a:spcAft>
                <a:spcPts val="0"/>
              </a:spcAft>
              <a:buClr>
                <a:schemeClr val="dk1"/>
              </a:buClr>
              <a:buSzPct val="100000"/>
              <a:buChar char="•"/>
            </a:pPr>
            <a:r>
              <a:rPr lang="en-GB" sz="3400"/>
              <a:t>More one-to-one focus.</a:t>
            </a:r>
            <a:endParaRPr/>
          </a:p>
          <a:p>
            <a:pPr marL="685800" lvl="1" indent="-228600" algn="l" rtl="0">
              <a:lnSpc>
                <a:spcPct val="90000"/>
              </a:lnSpc>
              <a:spcBef>
                <a:spcPts val="500"/>
              </a:spcBef>
              <a:spcAft>
                <a:spcPts val="0"/>
              </a:spcAft>
              <a:buClr>
                <a:schemeClr val="dk1"/>
              </a:buClr>
              <a:buSzPct val="100000"/>
              <a:buChar char="•"/>
            </a:pPr>
            <a:r>
              <a:rPr lang="en-GB" sz="3400"/>
              <a:t>Pair groups/entrepreneur starting out with more experienced people in the network. (Mentor may need to be paired with more than one group/entrepreneur if not enough mentors).</a:t>
            </a:r>
            <a:endParaRPr/>
          </a:p>
          <a:p>
            <a:pPr marL="457200" lvl="1" indent="0" algn="l" rtl="0">
              <a:lnSpc>
                <a:spcPct val="90000"/>
              </a:lnSpc>
              <a:spcBef>
                <a:spcPts val="500"/>
              </a:spcBef>
              <a:spcAft>
                <a:spcPts val="0"/>
              </a:spcAft>
              <a:buClr>
                <a:schemeClr val="dk1"/>
              </a:buClr>
              <a:buSzPct val="100000"/>
              <a:buNone/>
            </a:pPr>
            <a:endParaRPr sz="3400"/>
          </a:p>
          <a:p>
            <a:pPr marL="685800" lvl="1" indent="-228600" algn="l" rtl="0">
              <a:lnSpc>
                <a:spcPct val="90000"/>
              </a:lnSpc>
              <a:spcBef>
                <a:spcPts val="500"/>
              </a:spcBef>
              <a:spcAft>
                <a:spcPts val="0"/>
              </a:spcAft>
              <a:buClr>
                <a:schemeClr val="dk1"/>
              </a:buClr>
              <a:buSzPct val="100000"/>
              <a:buChar char="•"/>
            </a:pPr>
            <a:r>
              <a:rPr lang="en-GB" sz="3400"/>
              <a:t>The mentor should provide support and advise in terms of:</a:t>
            </a:r>
            <a:endParaRPr/>
          </a:p>
          <a:p>
            <a:pPr marL="1143000" lvl="2" indent="-228600" algn="l" rtl="0">
              <a:lnSpc>
                <a:spcPct val="90000"/>
              </a:lnSpc>
              <a:spcBef>
                <a:spcPts val="500"/>
              </a:spcBef>
              <a:spcAft>
                <a:spcPts val="0"/>
              </a:spcAft>
              <a:buClr>
                <a:schemeClr val="dk1"/>
              </a:buClr>
              <a:buSzPct val="100000"/>
              <a:buFont typeface="Noto Sans Symbols"/>
              <a:buChar char="✔"/>
            </a:pPr>
            <a:r>
              <a:rPr lang="en-GB" sz="2600"/>
              <a:t>Funding and support with application – what documents are needed, length of time to apply, etc. </a:t>
            </a:r>
            <a:endParaRPr/>
          </a:p>
          <a:p>
            <a:pPr marL="1143000" lvl="2" indent="-228600" algn="l" rtl="0">
              <a:lnSpc>
                <a:spcPct val="90000"/>
              </a:lnSpc>
              <a:spcBef>
                <a:spcPts val="500"/>
              </a:spcBef>
              <a:spcAft>
                <a:spcPts val="0"/>
              </a:spcAft>
              <a:buClr>
                <a:schemeClr val="dk1"/>
              </a:buClr>
              <a:buSzPct val="100000"/>
              <a:buFont typeface="Noto Sans Symbols"/>
              <a:buChar char="✔"/>
            </a:pPr>
            <a:r>
              <a:rPr lang="en-GB" sz="2600"/>
              <a:t>What Government Departments, state agencies or local agencies are available and what supports they provide.  A Mentor may have contact details of person they work with in these agencies that can put you in contact with directly. </a:t>
            </a:r>
            <a:endParaRPr/>
          </a:p>
          <a:p>
            <a:pPr marL="1143000" lvl="2" indent="-228600" algn="l" rtl="0">
              <a:lnSpc>
                <a:spcPct val="90000"/>
              </a:lnSpc>
              <a:spcBef>
                <a:spcPts val="500"/>
              </a:spcBef>
              <a:spcAft>
                <a:spcPts val="0"/>
              </a:spcAft>
              <a:buClr>
                <a:schemeClr val="dk1"/>
              </a:buClr>
              <a:buSzPct val="100000"/>
              <a:buFont typeface="Noto Sans Symbols"/>
              <a:buChar char="✔"/>
            </a:pPr>
            <a:r>
              <a:rPr lang="en-GB" sz="2600"/>
              <a:t>Support and advise group/entrepreneur through any challenges or problems they encounter. </a:t>
            </a:r>
            <a:endParaRPr/>
          </a:p>
          <a:p>
            <a:pPr marL="685800" lvl="1" indent="-68580" algn="l" rtl="0">
              <a:lnSpc>
                <a:spcPct val="90000"/>
              </a:lnSpc>
              <a:spcBef>
                <a:spcPts val="500"/>
              </a:spcBef>
              <a:spcAft>
                <a:spcPts val="0"/>
              </a:spcAft>
              <a:buClr>
                <a:schemeClr val="dk1"/>
              </a:buClr>
              <a:buSzPct val="100000"/>
              <a:buNone/>
            </a:pPr>
            <a:endParaRPr sz="3600"/>
          </a:p>
        </p:txBody>
      </p:sp>
      <p:pic>
        <p:nvPicPr>
          <p:cNvPr id="344" name="Google Shape;344;p20" descr="Two men in work T-shirts standing outdoors, with grass, shrubs, and trees behind, looking at folder contents held by one m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0075" y="339365"/>
            <a:ext cx="2559377" cy="1706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50" name="Google Shape;350;p2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1" name="Google Shape;351;p21"/>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352" name="Google Shape;352;p21"/>
          <p:cNvPicPr preferRelativeResize="0"/>
          <p:nvPr/>
        </p:nvPicPr>
        <p:blipFill rotWithShape="1">
          <a:blip r:embed="rId5">
            <a:alphaModFix/>
          </a:blip>
          <a:srcRect/>
          <a:stretch/>
        </p:blipFill>
        <p:spPr>
          <a:xfrm>
            <a:off x="-6616" y="-18473"/>
            <a:ext cx="4572000" cy="6457890"/>
          </a:xfrm>
          <a:prstGeom prst="rect">
            <a:avLst/>
          </a:prstGeom>
          <a:noFill/>
          <a:ln>
            <a:noFill/>
          </a:ln>
        </p:spPr>
      </p:pic>
      <p:sp>
        <p:nvSpPr>
          <p:cNvPr id="353" name="Google Shape;353;p21"/>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Unit 3</a:t>
            </a:r>
            <a:endParaRPr sz="2400" b="1">
              <a:solidFill>
                <a:srgbClr val="FFC000"/>
              </a:solidFill>
              <a:latin typeface="Calibri"/>
              <a:ea typeface="Calibri"/>
              <a:cs typeface="Calibri"/>
              <a:sym typeface="Calibri"/>
            </a:endParaRPr>
          </a:p>
        </p:txBody>
      </p:sp>
      <p:sp>
        <p:nvSpPr>
          <p:cNvPr id="354" name="Google Shape;354;p21"/>
          <p:cNvSpPr txBox="1"/>
          <p:nvPr/>
        </p:nvSpPr>
        <p:spPr>
          <a:xfrm>
            <a:off x="5153185" y="1679529"/>
            <a:ext cx="6505710"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2F5496"/>
                </a:solidFill>
                <a:latin typeface="Calibri"/>
                <a:ea typeface="Calibri"/>
                <a:cs typeface="Calibri"/>
                <a:sym typeface="Calibri"/>
              </a:rPr>
              <a:t>Capacity Building and Community Engagement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At the end of this unit you should be able to:</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Better understand what capacity building and community engagement is.</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Understand the value of participation and community engagement.</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Better understand the process of participation and community engagement</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55" name="Google Shape;355;p21"/>
          <p:cNvGrpSpPr/>
          <p:nvPr/>
        </p:nvGrpSpPr>
        <p:grpSpPr>
          <a:xfrm>
            <a:off x="4976735" y="141870"/>
            <a:ext cx="1361571" cy="349188"/>
            <a:chOff x="10604072" y="448487"/>
            <a:chExt cx="1361571" cy="349188"/>
          </a:xfrm>
        </p:grpSpPr>
        <p:sp>
          <p:nvSpPr>
            <p:cNvPr id="356" name="Google Shape;356;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idx="4294967295"/>
          </p:nvPr>
        </p:nvSpPr>
        <p:spPr>
          <a:xfrm>
            <a:off x="989815" y="120028"/>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3.1. Capacity Building </a:t>
            </a:r>
            <a:r>
              <a:rPr lang="en-GB"/>
              <a:t>		</a:t>
            </a:r>
            <a:endParaRPr/>
          </a:p>
        </p:txBody>
      </p:sp>
      <p:sp>
        <p:nvSpPr>
          <p:cNvPr id="364" name="Google Shape;364;p22"/>
          <p:cNvSpPr txBox="1">
            <a:spLocks noGrp="1"/>
          </p:cNvSpPr>
          <p:nvPr>
            <p:ph type="body" idx="4294967295"/>
          </p:nvPr>
        </p:nvSpPr>
        <p:spPr>
          <a:xfrm>
            <a:off x="3289955" y="1605847"/>
            <a:ext cx="8422849" cy="4443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Capacity Building can be defined as</a:t>
            </a:r>
            <a:endParaRPr/>
          </a:p>
          <a:p>
            <a:pPr marL="457200" lvl="1" indent="0" algn="l" rtl="0">
              <a:lnSpc>
                <a:spcPct val="90000"/>
              </a:lnSpc>
              <a:spcBef>
                <a:spcPts val="500"/>
              </a:spcBef>
              <a:spcAft>
                <a:spcPts val="0"/>
              </a:spcAft>
              <a:buClr>
                <a:schemeClr val="dk1"/>
              </a:buClr>
              <a:buSzPts val="2400"/>
              <a:buNone/>
            </a:pPr>
            <a:r>
              <a:rPr lang="en-GB" i="1"/>
              <a:t>“An ongoing process where members of a community share skills, talents, knowledge and experiences that strengthen or develop themselves and the community”.</a:t>
            </a:r>
            <a:endParaRPr/>
          </a:p>
          <a:p>
            <a:pPr marL="457200" lvl="1" indent="0" algn="l" rtl="0">
              <a:lnSpc>
                <a:spcPct val="90000"/>
              </a:lnSpc>
              <a:spcBef>
                <a:spcPts val="500"/>
              </a:spcBef>
              <a:spcAft>
                <a:spcPts val="0"/>
              </a:spcAft>
              <a:buClr>
                <a:schemeClr val="dk1"/>
              </a:buClr>
              <a:buSzPts val="2400"/>
              <a:buNone/>
            </a:pPr>
            <a:endParaRPr i="1"/>
          </a:p>
          <a:p>
            <a:pPr marL="457200" lvl="1" indent="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dk1"/>
              </a:buClr>
              <a:buSzPts val="2400"/>
              <a:buNone/>
            </a:pPr>
            <a:r>
              <a:rPr lang="en-GB" sz="2400"/>
              <a:t>Capacity Building is a ‘Grassroots’ process by which communities can develop skills to: </a:t>
            </a:r>
            <a:endParaRPr/>
          </a:p>
          <a:p>
            <a:pPr marL="457200" lvl="1" indent="0" algn="l" rtl="0">
              <a:lnSpc>
                <a:spcPct val="90000"/>
              </a:lnSpc>
              <a:spcBef>
                <a:spcPts val="500"/>
              </a:spcBef>
              <a:spcAft>
                <a:spcPts val="0"/>
              </a:spcAft>
              <a:buClr>
                <a:schemeClr val="dk1"/>
              </a:buClr>
              <a:buSzPts val="3600"/>
              <a:buNone/>
            </a:pPr>
            <a:endParaRPr sz="3600" i="1"/>
          </a:p>
        </p:txBody>
      </p:sp>
      <p:pic>
        <p:nvPicPr>
          <p:cNvPr id="365" name="Google Shape;365;p22" descr="Person woodworking"/>
          <p:cNvPicPr preferRelativeResize="0"/>
          <p:nvPr/>
        </p:nvPicPr>
        <p:blipFill rotWithShape="1">
          <a:blip r:embed="rId3" cstate="email">
            <a:alphaModFix/>
            <a:extLst>
              <a:ext uri="{28A0092B-C50C-407E-A947-70E740481C1C}">
                <a14:useLocalDpi xmlns:a14="http://schemas.microsoft.com/office/drawing/2010/main"/>
              </a:ext>
            </a:extLst>
          </a:blip>
          <a:srcRect t="-7538"/>
          <a:stretch/>
        </p:blipFill>
        <p:spPr>
          <a:xfrm>
            <a:off x="0" y="-490193"/>
            <a:ext cx="2665679" cy="69758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71" name="Google Shape;371;p23"/>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66C9F"/>
              </a:buClr>
              <a:buSzPts val="3600"/>
              <a:buFont typeface="Calibri"/>
              <a:buNone/>
            </a:pPr>
            <a:r>
              <a:rPr lang="en-GB" sz="3600" b="1">
                <a:solidFill>
                  <a:srgbClr val="266C9F"/>
                </a:solidFill>
                <a:latin typeface="Calibri"/>
                <a:ea typeface="Calibri"/>
                <a:cs typeface="Calibri"/>
                <a:sym typeface="Calibri"/>
              </a:rPr>
              <a:t>3.1. Capacity Building</a:t>
            </a:r>
            <a:endParaRPr sz="3600" b="1">
              <a:solidFill>
                <a:srgbClr val="266C9F"/>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600"/>
              <a:buFont typeface="Calibri"/>
              <a:buNone/>
            </a:pPr>
            <a:endParaRPr sz="3600" b="1">
              <a:solidFill>
                <a:srgbClr val="266C9F"/>
              </a:solidFill>
              <a:latin typeface="Calibri"/>
              <a:ea typeface="Calibri"/>
              <a:cs typeface="Calibri"/>
              <a:sym typeface="Calibri"/>
            </a:endParaRPr>
          </a:p>
        </p:txBody>
      </p:sp>
      <p:sp>
        <p:nvSpPr>
          <p:cNvPr id="372" name="Google Shape;372;p23"/>
          <p:cNvSpPr/>
          <p:nvPr/>
        </p:nvSpPr>
        <p:spPr>
          <a:xfrm>
            <a:off x="4830278" y="2700466"/>
            <a:ext cx="1728192" cy="1728192"/>
          </a:xfrm>
          <a:prstGeom prst="donut">
            <a:avLst>
              <a:gd name="adj" fmla="val 7299"/>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3" name="Google Shape;373;p23"/>
          <p:cNvSpPr/>
          <p:nvPr/>
        </p:nvSpPr>
        <p:spPr>
          <a:xfrm>
            <a:off x="5388340" y="4005694"/>
            <a:ext cx="612068" cy="612068"/>
          </a:xfrm>
          <a:prstGeom prst="ellipse">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74" name="Google Shape;374;p23"/>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375" name="Google Shape;375;p23"/>
          <p:cNvCxnSpPr/>
          <p:nvPr/>
        </p:nvCxnSpPr>
        <p:spPr>
          <a:xfrm rot="10800000">
            <a:off x="3888738" y="3564562"/>
            <a:ext cx="94154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6" name="Google Shape;376;p23"/>
          <p:cNvCxnSpPr/>
          <p:nvPr/>
        </p:nvCxnSpPr>
        <p:spPr>
          <a:xfrm>
            <a:off x="6558470" y="3557419"/>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7" name="Google Shape;377;p23"/>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78" name="Google Shape;378;p23"/>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379" name="Google Shape;379;p23"/>
          <p:cNvCxnSpPr/>
          <p:nvPr/>
        </p:nvCxnSpPr>
        <p:spPr>
          <a:xfrm>
            <a:off x="6311025"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80" name="Google Shape;380;p23"/>
          <p:cNvCxnSpPr/>
          <p:nvPr/>
        </p:nvCxnSpPr>
        <p:spPr>
          <a:xfrm flipH="1">
            <a:off x="3892721"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381" name="Google Shape;381;p23"/>
          <p:cNvGrpSpPr/>
          <p:nvPr/>
        </p:nvGrpSpPr>
        <p:grpSpPr>
          <a:xfrm>
            <a:off x="1512474" y="394214"/>
            <a:ext cx="2308904" cy="1938992"/>
            <a:chOff x="749960" y="2319545"/>
            <a:chExt cx="2113337" cy="1938992"/>
          </a:xfrm>
        </p:grpSpPr>
        <p:sp>
          <p:nvSpPr>
            <p:cNvPr id="382" name="Google Shape;382;p23"/>
            <p:cNvSpPr txBox="1"/>
            <p:nvPr/>
          </p:nvSpPr>
          <p:spPr>
            <a:xfrm>
              <a:off x="803640" y="3826083"/>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sp>
          <p:nvSpPr>
            <p:cNvPr id="383" name="Google Shape;383;p23"/>
            <p:cNvSpPr txBox="1"/>
            <p:nvPr/>
          </p:nvSpPr>
          <p:spPr>
            <a:xfrm>
              <a:off x="749960" y="2319545"/>
              <a:ext cx="2059657" cy="1938992"/>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endParaRPr sz="1600" b="1">
                <a:solidFill>
                  <a:srgbClr val="3F3F3F"/>
                </a:solidFill>
                <a:latin typeface="Calibri"/>
                <a:ea typeface="Calibri"/>
                <a:cs typeface="Calibri"/>
                <a:sym typeface="Calibri"/>
              </a:endParaRPr>
            </a:p>
            <a:p>
              <a:pPr marL="0" marR="0" lvl="0" indent="0" algn="r" rtl="0">
                <a:spcBef>
                  <a:spcPts val="0"/>
                </a:spcBef>
                <a:spcAft>
                  <a:spcPts val="0"/>
                </a:spcAft>
                <a:buNone/>
              </a:pPr>
              <a:r>
                <a:rPr lang="en-GB" sz="2000" b="1">
                  <a:solidFill>
                    <a:srgbClr val="3F3F3F"/>
                  </a:solidFill>
                  <a:latin typeface="Calibri"/>
                  <a:ea typeface="Calibri"/>
                  <a:cs typeface="Calibri"/>
                  <a:sym typeface="Calibri"/>
                </a:rPr>
                <a:t>Become more responsible</a:t>
              </a:r>
              <a:endParaRPr sz="2000" b="1">
                <a:solidFill>
                  <a:srgbClr val="3F3F3F"/>
                </a:solidFill>
                <a:latin typeface="Calibri"/>
                <a:ea typeface="Calibri"/>
                <a:cs typeface="Calibri"/>
                <a:sym typeface="Calibri"/>
              </a:endParaRPr>
            </a:p>
          </p:txBody>
        </p:sp>
      </p:grpSp>
      <p:grpSp>
        <p:nvGrpSpPr>
          <p:cNvPr id="384" name="Google Shape;384;p23"/>
          <p:cNvGrpSpPr/>
          <p:nvPr/>
        </p:nvGrpSpPr>
        <p:grpSpPr>
          <a:xfrm>
            <a:off x="1495491" y="2901847"/>
            <a:ext cx="2267240" cy="1313058"/>
            <a:chOff x="788095" y="3159356"/>
            <a:chExt cx="2075202" cy="1313058"/>
          </a:xfrm>
        </p:grpSpPr>
        <p:sp>
          <p:nvSpPr>
            <p:cNvPr id="385" name="Google Shape;385;p23"/>
            <p:cNvSpPr txBox="1"/>
            <p:nvPr/>
          </p:nvSpPr>
          <p:spPr>
            <a:xfrm>
              <a:off x="803640" y="3518307"/>
              <a:ext cx="2059657" cy="95410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a:solidFill>
                    <a:srgbClr val="3F3F3F"/>
                  </a:solidFill>
                  <a:latin typeface="Calibri"/>
                  <a:ea typeface="Calibri"/>
                  <a:cs typeface="Calibri"/>
                  <a:sym typeface="Calibri"/>
                </a:rPr>
                <a:t>.</a:t>
              </a:r>
              <a:endParaRPr/>
            </a:p>
            <a:p>
              <a:pPr marL="0" marR="0" lvl="0" indent="0" algn="r" rtl="0">
                <a:spcBef>
                  <a:spcPts val="0"/>
                </a:spcBef>
                <a:spcAft>
                  <a:spcPts val="0"/>
                </a:spcAft>
                <a:buNone/>
              </a:pPr>
              <a:r>
                <a:rPr lang="en-GB" sz="1600">
                  <a:solidFill>
                    <a:srgbClr val="3F3F3F"/>
                  </a:solidFill>
                  <a:latin typeface="Calibri"/>
                  <a:ea typeface="Calibri"/>
                  <a:cs typeface="Calibri"/>
                  <a:sym typeface="Calibri"/>
                </a:rPr>
                <a:t> </a:t>
              </a:r>
              <a:r>
                <a:rPr lang="en-GB" sz="2000" b="1">
                  <a:solidFill>
                    <a:srgbClr val="3F3F3F"/>
                  </a:solidFill>
                  <a:latin typeface="Calibri"/>
                  <a:ea typeface="Calibri"/>
                  <a:cs typeface="Calibri"/>
                  <a:sym typeface="Calibri"/>
                </a:rPr>
                <a:t>Organise and Plan Together</a:t>
              </a:r>
              <a:endParaRPr sz="2000" b="1">
                <a:solidFill>
                  <a:srgbClr val="3F3F3F"/>
                </a:solidFill>
                <a:latin typeface="Calibri"/>
                <a:ea typeface="Calibri"/>
                <a:cs typeface="Calibri"/>
                <a:sym typeface="Calibri"/>
              </a:endParaRPr>
            </a:p>
          </p:txBody>
        </p:sp>
        <p:sp>
          <p:nvSpPr>
            <p:cNvPr id="386" name="Google Shape;386;p23"/>
            <p:cNvSpPr txBox="1"/>
            <p:nvPr/>
          </p:nvSpPr>
          <p:spPr>
            <a:xfrm>
              <a:off x="788095" y="315935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87" name="Google Shape;387;p23"/>
          <p:cNvGrpSpPr/>
          <p:nvPr/>
        </p:nvGrpSpPr>
        <p:grpSpPr>
          <a:xfrm>
            <a:off x="1512474" y="4458029"/>
            <a:ext cx="2281699" cy="1167739"/>
            <a:chOff x="803640" y="3525136"/>
            <a:chExt cx="2088437" cy="1167739"/>
          </a:xfrm>
        </p:grpSpPr>
        <p:sp>
          <p:nvSpPr>
            <p:cNvPr id="388" name="Google Shape;388;p23"/>
            <p:cNvSpPr txBox="1"/>
            <p:nvPr/>
          </p:nvSpPr>
          <p:spPr>
            <a:xfrm>
              <a:off x="832420" y="3984989"/>
              <a:ext cx="2059657" cy="70788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2000" b="1">
                  <a:solidFill>
                    <a:srgbClr val="3F3F3F"/>
                  </a:solidFill>
                  <a:latin typeface="Calibri"/>
                  <a:ea typeface="Calibri"/>
                  <a:cs typeface="Calibri"/>
                  <a:sym typeface="Calibri"/>
                </a:rPr>
                <a:t>Empower Themselves</a:t>
              </a:r>
              <a:endParaRPr/>
            </a:p>
          </p:txBody>
        </p:sp>
        <p:sp>
          <p:nvSpPr>
            <p:cNvPr id="389" name="Google Shape;389;p23"/>
            <p:cNvSpPr txBox="1"/>
            <p:nvPr/>
          </p:nvSpPr>
          <p:spPr>
            <a:xfrm>
              <a:off x="803640" y="352513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0" name="Google Shape;390;p23"/>
          <p:cNvGrpSpPr/>
          <p:nvPr/>
        </p:nvGrpSpPr>
        <p:grpSpPr>
          <a:xfrm>
            <a:off x="7574507" y="1179841"/>
            <a:ext cx="2308902" cy="1411382"/>
            <a:chOff x="749961" y="3065176"/>
            <a:chExt cx="2113336" cy="1411382"/>
          </a:xfrm>
        </p:grpSpPr>
        <p:sp>
          <p:nvSpPr>
            <p:cNvPr id="391" name="Google Shape;391;p23"/>
            <p:cNvSpPr txBox="1"/>
            <p:nvPr/>
          </p:nvSpPr>
          <p:spPr>
            <a:xfrm>
              <a:off x="803640" y="3460895"/>
              <a:ext cx="2059657" cy="10156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a:solidFill>
                    <a:srgbClr val="3F3F3F"/>
                  </a:solidFill>
                  <a:latin typeface="Calibri"/>
                  <a:ea typeface="Calibri"/>
                  <a:cs typeface="Calibri"/>
                  <a:sym typeface="Calibri"/>
                </a:rPr>
                <a:t>Create Employment Opportunities</a:t>
              </a:r>
              <a:endParaRPr/>
            </a:p>
          </p:txBody>
        </p:sp>
        <p:sp>
          <p:nvSpPr>
            <p:cNvPr id="392" name="Google Shape;392;p23"/>
            <p:cNvSpPr txBox="1"/>
            <p:nvPr/>
          </p:nvSpPr>
          <p:spPr>
            <a:xfrm>
              <a:off x="749961" y="30651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3" name="Google Shape;393;p23"/>
          <p:cNvGrpSpPr/>
          <p:nvPr/>
        </p:nvGrpSpPr>
        <p:grpSpPr>
          <a:xfrm>
            <a:off x="7633154" y="2781470"/>
            <a:ext cx="2250256" cy="1003129"/>
            <a:chOff x="803640" y="3139018"/>
            <a:chExt cx="2059657" cy="1003129"/>
          </a:xfrm>
        </p:grpSpPr>
        <p:sp>
          <p:nvSpPr>
            <p:cNvPr id="394" name="Google Shape;394;p23"/>
            <p:cNvSpPr txBox="1"/>
            <p:nvPr/>
          </p:nvSpPr>
          <p:spPr>
            <a:xfrm>
              <a:off x="803640" y="3742037"/>
              <a:ext cx="2059657" cy="40011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a:solidFill>
                    <a:srgbClr val="3F3F3F"/>
                  </a:solidFill>
                  <a:latin typeface="Calibri"/>
                  <a:ea typeface="Calibri"/>
                  <a:cs typeface="Calibri"/>
                  <a:sym typeface="Calibri"/>
                </a:rPr>
                <a:t>Reduce Poverty </a:t>
              </a:r>
              <a:endParaRPr/>
            </a:p>
          </p:txBody>
        </p:sp>
        <p:sp>
          <p:nvSpPr>
            <p:cNvPr id="395" name="Google Shape;395;p23"/>
            <p:cNvSpPr txBox="1"/>
            <p:nvPr/>
          </p:nvSpPr>
          <p:spPr>
            <a:xfrm>
              <a:off x="803640" y="313901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6" name="Google Shape;396;p23"/>
          <p:cNvGrpSpPr/>
          <p:nvPr/>
        </p:nvGrpSpPr>
        <p:grpSpPr>
          <a:xfrm>
            <a:off x="7633154" y="4453749"/>
            <a:ext cx="2250256" cy="1752933"/>
            <a:chOff x="803640" y="3332058"/>
            <a:chExt cx="2059657" cy="1752933"/>
          </a:xfrm>
        </p:grpSpPr>
        <p:sp>
          <p:nvSpPr>
            <p:cNvPr id="397" name="Google Shape;397;p23"/>
            <p:cNvSpPr txBox="1"/>
            <p:nvPr/>
          </p:nvSpPr>
          <p:spPr>
            <a:xfrm>
              <a:off x="803640" y="3515331"/>
              <a:ext cx="2059657"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a:solidFill>
                    <a:srgbClr val="3F3F3F"/>
                  </a:solidFill>
                  <a:latin typeface="Calibri"/>
                  <a:ea typeface="Calibri"/>
                  <a:cs typeface="Calibri"/>
                  <a:sym typeface="Calibri"/>
                </a:rPr>
                <a:t>Achieve Social, Economic, Cultural &amp; Environmental Goals</a:t>
              </a:r>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398" name="Google Shape;398;p23"/>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pic>
        <p:nvPicPr>
          <p:cNvPr id="399" name="Google Shape;399;p23" descr="Social network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2612" y="305879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4"/>
          <p:cNvSpPr txBox="1">
            <a:spLocks noGrp="1"/>
          </p:cNvSpPr>
          <p:nvPr>
            <p:ph type="title" idx="4294967295"/>
          </p:nvPr>
        </p:nvSpPr>
        <p:spPr>
          <a:xfrm>
            <a:off x="989815" y="120028"/>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3.1. Capacity Building </a:t>
            </a:r>
            <a:r>
              <a:rPr lang="en-GB" b="1"/>
              <a:t>	</a:t>
            </a:r>
            <a:r>
              <a:rPr lang="en-GB"/>
              <a:t>	</a:t>
            </a:r>
            <a:endParaRPr/>
          </a:p>
        </p:txBody>
      </p:sp>
      <p:sp>
        <p:nvSpPr>
          <p:cNvPr id="405" name="Google Shape;405;p24"/>
          <p:cNvSpPr txBox="1">
            <a:spLocks noGrp="1"/>
          </p:cNvSpPr>
          <p:nvPr>
            <p:ph type="body" idx="4294967295"/>
          </p:nvPr>
        </p:nvSpPr>
        <p:spPr>
          <a:xfrm>
            <a:off x="5062193" y="1552248"/>
            <a:ext cx="6443221"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There are a number of factors that can affect the development of capacity within a community.</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These factors should be considered when carrying out capacity building in a community.</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t>They include:</a:t>
            </a:r>
            <a:endParaRPr sz="2400"/>
          </a:p>
          <a:p>
            <a:pPr marL="457200" lvl="1" indent="0" algn="l" rtl="0">
              <a:lnSpc>
                <a:spcPct val="90000"/>
              </a:lnSpc>
              <a:spcBef>
                <a:spcPts val="500"/>
              </a:spcBef>
              <a:spcAft>
                <a:spcPts val="0"/>
              </a:spcAft>
              <a:buClr>
                <a:schemeClr val="dk1"/>
              </a:buClr>
              <a:buSzPts val="3600"/>
              <a:buNone/>
            </a:pPr>
            <a:endParaRPr sz="3600" i="1"/>
          </a:p>
        </p:txBody>
      </p:sp>
      <p:pic>
        <p:nvPicPr>
          <p:cNvPr id="406" name="Google Shape;406;p24" descr="Full frame view of patterned mosaic materia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3289954" cy="64196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412" name="Google Shape;412;p25"/>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p:txBody>
      </p:sp>
      <p:sp>
        <p:nvSpPr>
          <p:cNvPr id="413" name="Google Shape;413;p25"/>
          <p:cNvSpPr/>
          <p:nvPr/>
        </p:nvSpPr>
        <p:spPr>
          <a:xfrm>
            <a:off x="4830278" y="2700466"/>
            <a:ext cx="1728192" cy="1728192"/>
          </a:xfrm>
          <a:prstGeom prst="donut">
            <a:avLst>
              <a:gd name="adj" fmla="val 729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414" name="Google Shape;414;p25"/>
          <p:cNvCxnSpPr>
            <a:endCxn id="415" idx="3"/>
          </p:cNvCxnSpPr>
          <p:nvPr/>
        </p:nvCxnSpPr>
        <p:spPr>
          <a:xfrm flipH="1">
            <a:off x="3521281" y="3876796"/>
            <a:ext cx="1397700" cy="144600"/>
          </a:xfrm>
          <a:prstGeom prst="straightConnector1">
            <a:avLst/>
          </a:prstGeom>
          <a:noFill/>
          <a:ln w="12700" cap="flat" cmpd="sng">
            <a:solidFill>
              <a:srgbClr val="4EAE3A"/>
            </a:solidFill>
            <a:prstDash val="solid"/>
            <a:miter lim="800000"/>
            <a:headEnd type="none" w="sm" len="sm"/>
            <a:tailEnd type="triangle" w="med" len="med"/>
          </a:ln>
        </p:spPr>
      </p:cxnSp>
      <p:cxnSp>
        <p:nvCxnSpPr>
          <p:cNvPr id="416" name="Google Shape;416;p25"/>
          <p:cNvCxnSpPr/>
          <p:nvPr/>
        </p:nvCxnSpPr>
        <p:spPr>
          <a:xfrm>
            <a:off x="6518680" y="3876932"/>
            <a:ext cx="1012810" cy="300573"/>
          </a:xfrm>
          <a:prstGeom prst="straightConnector1">
            <a:avLst/>
          </a:prstGeom>
          <a:noFill/>
          <a:ln w="12700" cap="flat" cmpd="sng">
            <a:solidFill>
              <a:srgbClr val="4EAE3A"/>
            </a:solidFill>
            <a:prstDash val="solid"/>
            <a:miter lim="800000"/>
            <a:headEnd type="none" w="sm" len="sm"/>
            <a:tailEnd type="triangle" w="med" len="med"/>
          </a:ln>
        </p:spPr>
      </p:cxnSp>
      <p:cxnSp>
        <p:nvCxnSpPr>
          <p:cNvPr id="417" name="Google Shape;417;p25"/>
          <p:cNvCxnSpPr/>
          <p:nvPr/>
        </p:nvCxnSpPr>
        <p:spPr>
          <a:xfrm rot="10800000">
            <a:off x="3345581" y="1879333"/>
            <a:ext cx="1737785" cy="1091817"/>
          </a:xfrm>
          <a:prstGeom prst="straightConnector1">
            <a:avLst/>
          </a:prstGeom>
          <a:noFill/>
          <a:ln w="12700" cap="flat" cmpd="sng">
            <a:solidFill>
              <a:srgbClr val="FFB500"/>
            </a:solidFill>
            <a:prstDash val="solid"/>
            <a:miter lim="800000"/>
            <a:headEnd type="none" w="sm" len="sm"/>
            <a:tailEnd type="triangle" w="med" len="med"/>
          </a:ln>
        </p:spPr>
      </p:cxnSp>
      <p:cxnSp>
        <p:nvCxnSpPr>
          <p:cNvPr id="418" name="Google Shape;418;p25"/>
          <p:cNvCxnSpPr>
            <a:stCxn id="413" idx="0"/>
          </p:cNvCxnSpPr>
          <p:nvPr/>
        </p:nvCxnSpPr>
        <p:spPr>
          <a:xfrm rot="10800000" flipH="1">
            <a:off x="5694374" y="1734166"/>
            <a:ext cx="4200" cy="966300"/>
          </a:xfrm>
          <a:prstGeom prst="straightConnector1">
            <a:avLst/>
          </a:prstGeom>
          <a:noFill/>
          <a:ln w="12700" cap="flat" cmpd="sng">
            <a:solidFill>
              <a:srgbClr val="FFC000"/>
            </a:solidFill>
            <a:prstDash val="solid"/>
            <a:miter lim="800000"/>
            <a:headEnd type="none" w="sm" len="sm"/>
            <a:tailEnd type="triangle" w="med" len="med"/>
          </a:ln>
        </p:spPr>
      </p:cxnSp>
      <p:cxnSp>
        <p:nvCxnSpPr>
          <p:cNvPr id="419" name="Google Shape;419;p25"/>
          <p:cNvCxnSpPr>
            <a:stCxn id="413" idx="4"/>
          </p:cNvCxnSpPr>
          <p:nvPr/>
        </p:nvCxnSpPr>
        <p:spPr>
          <a:xfrm flipH="1">
            <a:off x="5686874" y="4428658"/>
            <a:ext cx="7500" cy="883800"/>
          </a:xfrm>
          <a:prstGeom prst="straightConnector1">
            <a:avLst/>
          </a:prstGeom>
          <a:noFill/>
          <a:ln w="12700" cap="flat" cmpd="sng">
            <a:solidFill>
              <a:srgbClr val="FFB500"/>
            </a:solidFill>
            <a:prstDash val="solid"/>
            <a:miter lim="800000"/>
            <a:headEnd type="none" w="sm" len="sm"/>
            <a:tailEnd type="triangle" w="med" len="med"/>
          </a:ln>
        </p:spPr>
      </p:cxnSp>
      <p:cxnSp>
        <p:nvCxnSpPr>
          <p:cNvPr id="420" name="Google Shape;420;p25"/>
          <p:cNvCxnSpPr/>
          <p:nvPr/>
        </p:nvCxnSpPr>
        <p:spPr>
          <a:xfrm flipH="1">
            <a:off x="4015313" y="4311727"/>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421" name="Google Shape;421;p25"/>
          <p:cNvGrpSpPr/>
          <p:nvPr/>
        </p:nvGrpSpPr>
        <p:grpSpPr>
          <a:xfrm>
            <a:off x="1178164" y="941338"/>
            <a:ext cx="2713650" cy="2677201"/>
            <a:chOff x="889487" y="3049919"/>
            <a:chExt cx="1999269" cy="1360908"/>
          </a:xfrm>
        </p:grpSpPr>
        <p:sp>
          <p:nvSpPr>
            <p:cNvPr id="422" name="Google Shape;422;p25"/>
            <p:cNvSpPr txBox="1"/>
            <p:nvPr/>
          </p:nvSpPr>
          <p:spPr>
            <a:xfrm>
              <a:off x="994095" y="3237431"/>
              <a:ext cx="1869202" cy="117339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Community Participation &amp; Perception of Govt/Institutions</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Presence &amp; Role of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Community Leaders &amp;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Builders</a:t>
              </a:r>
              <a:br>
                <a:rPr lang="en-GB" sz="1600">
                  <a:solidFill>
                    <a:schemeClr val="dk1"/>
                  </a:solidFill>
                  <a:latin typeface="Calibri"/>
                  <a:ea typeface="Calibri"/>
                  <a:cs typeface="Calibri"/>
                  <a:sym typeface="Calibri"/>
                </a:rPr>
              </a:br>
              <a:endParaRPr sz="1600">
                <a:solidFill>
                  <a:srgbClr val="3F3F3F"/>
                </a:solidFill>
                <a:latin typeface="Calibri"/>
                <a:ea typeface="Calibri"/>
                <a:cs typeface="Calibri"/>
                <a:sym typeface="Calibri"/>
              </a:endParaRPr>
            </a:p>
          </p:txBody>
        </p:sp>
        <p:sp>
          <p:nvSpPr>
            <p:cNvPr id="423" name="Google Shape;423;p25"/>
            <p:cNvSpPr txBox="1"/>
            <p:nvPr/>
          </p:nvSpPr>
          <p:spPr>
            <a:xfrm>
              <a:off x="889487" y="3049919"/>
              <a:ext cx="1999269" cy="67274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grpSp>
      <p:grpSp>
        <p:nvGrpSpPr>
          <p:cNvPr id="424" name="Google Shape;424;p25"/>
          <p:cNvGrpSpPr/>
          <p:nvPr/>
        </p:nvGrpSpPr>
        <p:grpSpPr>
          <a:xfrm>
            <a:off x="1416294" y="3637052"/>
            <a:ext cx="2214651" cy="2320691"/>
            <a:chOff x="715607" y="2589310"/>
            <a:chExt cx="2166960" cy="3252149"/>
          </a:xfrm>
        </p:grpSpPr>
        <p:sp>
          <p:nvSpPr>
            <p:cNvPr id="425" name="Google Shape;425;p25"/>
            <p:cNvSpPr txBox="1"/>
            <p:nvPr/>
          </p:nvSpPr>
          <p:spPr>
            <a:xfrm>
              <a:off x="822910" y="3641783"/>
              <a:ext cx="2059657" cy="219967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a:p>
              <a:pPr marL="0" marR="0" lvl="0" indent="0" algn="r" rtl="0">
                <a:spcBef>
                  <a:spcPts val="0"/>
                </a:spcBef>
                <a:spcAft>
                  <a:spcPts val="0"/>
                </a:spcAft>
                <a:buNone/>
              </a:pPr>
              <a:endParaRPr sz="1600">
                <a:solidFill>
                  <a:srgbClr val="3F3F3F"/>
                </a:solidFill>
                <a:latin typeface="Calibri"/>
                <a:ea typeface="Calibri"/>
                <a:cs typeface="Calibri"/>
                <a:sym typeface="Calibri"/>
              </a:endParaRPr>
            </a:p>
            <a:p>
              <a:pPr marL="0" marR="0" lvl="0" indent="0" algn="r" rtl="0">
                <a:spcBef>
                  <a:spcPts val="0"/>
                </a:spcBef>
                <a:spcAft>
                  <a:spcPts val="0"/>
                </a:spcAft>
                <a:buNone/>
              </a:pPr>
              <a:r>
                <a:rPr lang="en-GB" sz="1600" b="1">
                  <a:solidFill>
                    <a:srgbClr val="3F3F3F"/>
                  </a:solidFill>
                  <a:latin typeface="Calibri"/>
                  <a:ea typeface="Calibri"/>
                  <a:cs typeface="Calibri"/>
                  <a:sym typeface="Calibri"/>
                </a:rPr>
                <a:t>Willingness to respect different points of view and ideas &amp; resolve conflict </a:t>
              </a:r>
              <a:endParaRPr/>
            </a:p>
          </p:txBody>
        </p:sp>
        <p:sp>
          <p:nvSpPr>
            <p:cNvPr id="415" name="Google Shape;415;p25"/>
            <p:cNvSpPr txBox="1"/>
            <p:nvPr/>
          </p:nvSpPr>
          <p:spPr>
            <a:xfrm>
              <a:off x="715607" y="2589310"/>
              <a:ext cx="2059657" cy="1077218"/>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b="1">
                  <a:solidFill>
                    <a:srgbClr val="3F3F3F"/>
                  </a:solidFill>
                  <a:latin typeface="Calibri"/>
                  <a:ea typeface="Calibri"/>
                  <a:cs typeface="Calibri"/>
                  <a:sym typeface="Calibri"/>
                </a:rPr>
                <a:t>Presence and use of community facilities, public amenities and open spaces</a:t>
              </a:r>
              <a:endParaRPr/>
            </a:p>
          </p:txBody>
        </p:sp>
      </p:grpSp>
      <p:grpSp>
        <p:nvGrpSpPr>
          <p:cNvPr id="426" name="Google Shape;426;p25"/>
          <p:cNvGrpSpPr/>
          <p:nvPr/>
        </p:nvGrpSpPr>
        <p:grpSpPr>
          <a:xfrm>
            <a:off x="7274920" y="1791004"/>
            <a:ext cx="2608489" cy="601591"/>
            <a:chOff x="475749" y="3676339"/>
            <a:chExt cx="2387548" cy="601591"/>
          </a:xfrm>
        </p:grpSpPr>
        <p:sp>
          <p:nvSpPr>
            <p:cNvPr id="427" name="Google Shape;427;p25"/>
            <p:cNvSpPr txBox="1"/>
            <p:nvPr/>
          </p:nvSpPr>
          <p:spPr>
            <a:xfrm>
              <a:off x="803640" y="3676339"/>
              <a:ext cx="2059657"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Strength of Local Networks</a:t>
              </a:r>
              <a:endParaRPr/>
            </a:p>
          </p:txBody>
        </p:sp>
        <p:sp>
          <p:nvSpPr>
            <p:cNvPr id="428" name="Google Shape;428;p25"/>
            <p:cNvSpPr txBox="1"/>
            <p:nvPr/>
          </p:nvSpPr>
          <p:spPr>
            <a:xfrm>
              <a:off x="475749" y="39393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sp>
        <p:nvSpPr>
          <p:cNvPr id="429" name="Google Shape;429;p25"/>
          <p:cNvSpPr txBox="1"/>
          <p:nvPr/>
        </p:nvSpPr>
        <p:spPr>
          <a:xfrm>
            <a:off x="7642651" y="1210117"/>
            <a:ext cx="2250256" cy="37856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Range &amp; Health of Community</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Organisations</a:t>
            </a:r>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Use of and Satisfaction of local public services</a:t>
            </a:r>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nvGrpSpPr>
          <p:cNvPr id="430" name="Google Shape;430;p25"/>
          <p:cNvGrpSpPr/>
          <p:nvPr/>
        </p:nvGrpSpPr>
        <p:grpSpPr>
          <a:xfrm>
            <a:off x="7633154" y="4453749"/>
            <a:ext cx="2250256" cy="1506712"/>
            <a:chOff x="803640" y="3332058"/>
            <a:chExt cx="2059657" cy="1506712"/>
          </a:xfrm>
        </p:grpSpPr>
        <p:sp>
          <p:nvSpPr>
            <p:cNvPr id="431" name="Google Shape;431;p25"/>
            <p:cNvSpPr txBox="1"/>
            <p:nvPr/>
          </p:nvSpPr>
          <p:spPr>
            <a:xfrm>
              <a:off x="803640" y="3761552"/>
              <a:ext cx="2059657"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Ability to join together to face a common crisis or threat</a:t>
              </a:r>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432" name="Google Shape;432;p25"/>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433" name="Google Shape;433;p25"/>
          <p:cNvCxnSpPr>
            <a:stCxn id="413" idx="7"/>
          </p:cNvCxnSpPr>
          <p:nvPr/>
        </p:nvCxnSpPr>
        <p:spPr>
          <a:xfrm rot="10800000" flipH="1">
            <a:off x="6305382" y="2309454"/>
            <a:ext cx="1156500" cy="644100"/>
          </a:xfrm>
          <a:prstGeom prst="straightConnector1">
            <a:avLst/>
          </a:prstGeom>
          <a:noFill/>
          <a:ln w="12700" cap="flat" cmpd="sng">
            <a:solidFill>
              <a:srgbClr val="FFC000"/>
            </a:solidFill>
            <a:prstDash val="solid"/>
            <a:miter lim="800000"/>
            <a:headEnd type="none" w="sm" len="sm"/>
            <a:tailEnd type="triangle" w="med" len="med"/>
          </a:ln>
        </p:spPr>
      </p:cxnSp>
      <p:cxnSp>
        <p:nvCxnSpPr>
          <p:cNvPr id="434" name="Google Shape;434;p25"/>
          <p:cNvCxnSpPr/>
          <p:nvPr/>
        </p:nvCxnSpPr>
        <p:spPr>
          <a:xfrm>
            <a:off x="6264845" y="4223554"/>
            <a:ext cx="1266645" cy="772215"/>
          </a:xfrm>
          <a:prstGeom prst="straightConnector1">
            <a:avLst/>
          </a:prstGeom>
          <a:noFill/>
          <a:ln w="12700" cap="flat" cmpd="sng">
            <a:solidFill>
              <a:srgbClr val="FFC000"/>
            </a:solidFill>
            <a:prstDash val="solid"/>
            <a:miter lim="800000"/>
            <a:headEnd type="none" w="sm" len="sm"/>
            <a:tailEnd type="triangle" w="med" len="med"/>
          </a:ln>
        </p:spPr>
      </p:cxnSp>
      <p:cxnSp>
        <p:nvCxnSpPr>
          <p:cNvPr id="435" name="Google Shape;435;p25"/>
          <p:cNvCxnSpPr/>
          <p:nvPr/>
        </p:nvCxnSpPr>
        <p:spPr>
          <a:xfrm rot="10800000">
            <a:off x="3544543" y="2997065"/>
            <a:ext cx="1285735" cy="431935"/>
          </a:xfrm>
          <a:prstGeom prst="straightConnector1">
            <a:avLst/>
          </a:prstGeom>
          <a:noFill/>
          <a:ln w="12700" cap="flat" cmpd="sng">
            <a:solidFill>
              <a:srgbClr val="4EAE3A"/>
            </a:solidFill>
            <a:prstDash val="solid"/>
            <a:miter lim="800000"/>
            <a:headEnd type="none" w="sm" len="sm"/>
            <a:tailEnd type="triangle" w="med" len="med"/>
          </a:ln>
        </p:spPr>
      </p:cxnSp>
      <p:cxnSp>
        <p:nvCxnSpPr>
          <p:cNvPr id="436" name="Google Shape;436;p25"/>
          <p:cNvCxnSpPr/>
          <p:nvPr/>
        </p:nvCxnSpPr>
        <p:spPr>
          <a:xfrm rot="10800000" flipH="1">
            <a:off x="6518680" y="3292157"/>
            <a:ext cx="943200" cy="4427"/>
          </a:xfrm>
          <a:prstGeom prst="straightConnector1">
            <a:avLst/>
          </a:prstGeom>
          <a:noFill/>
          <a:ln w="12700" cap="flat" cmpd="sng">
            <a:solidFill>
              <a:srgbClr val="4EAE3A"/>
            </a:solidFill>
            <a:prstDash val="solid"/>
            <a:miter lim="800000"/>
            <a:headEnd type="none" w="sm" len="sm"/>
            <a:tailEnd type="triangle" w="med" len="med"/>
          </a:ln>
        </p:spPr>
      </p:cxnSp>
      <p:sp>
        <p:nvSpPr>
          <p:cNvPr id="437" name="Google Shape;437;p25"/>
          <p:cNvSpPr txBox="1"/>
          <p:nvPr/>
        </p:nvSpPr>
        <p:spPr>
          <a:xfrm>
            <a:off x="4134436" y="5355628"/>
            <a:ext cx="3063476"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Willingness of those who are at more advanced stage of development to assist those starting off</a:t>
            </a:r>
            <a:r>
              <a:rPr lang="en-GB" sz="1600">
                <a:solidFill>
                  <a:srgbClr val="3F3F3F"/>
                </a:solidFill>
                <a:latin typeface="Calibri"/>
                <a:ea typeface="Calibri"/>
                <a:cs typeface="Calibri"/>
                <a:sym typeface="Calibri"/>
              </a:rPr>
              <a:t>.</a:t>
            </a:r>
            <a:endParaRPr/>
          </a:p>
        </p:txBody>
      </p:sp>
      <p:sp>
        <p:nvSpPr>
          <p:cNvPr id="438" name="Google Shape;438;p25"/>
          <p:cNvSpPr/>
          <p:nvPr/>
        </p:nvSpPr>
        <p:spPr>
          <a:xfrm>
            <a:off x="3762730" y="1280768"/>
            <a:ext cx="279574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1">
                <a:solidFill>
                  <a:srgbClr val="3F3F3F"/>
                </a:solidFill>
                <a:latin typeface="Calibri"/>
                <a:ea typeface="Calibri"/>
                <a:cs typeface="Calibri"/>
                <a:sym typeface="Calibri"/>
              </a:rPr>
              <a:t>Level of Social Capital</a:t>
            </a:r>
            <a:endParaRPr/>
          </a:p>
        </p:txBody>
      </p:sp>
      <p:pic>
        <p:nvPicPr>
          <p:cNvPr id="439" name="Google Shape;439;p25" descr="Chat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2043" y="3185946"/>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idx="4294967295"/>
          </p:nvPr>
        </p:nvSpPr>
        <p:spPr>
          <a:xfrm>
            <a:off x="1018095"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a:solidFill>
                  <a:srgbClr val="2F5496"/>
                </a:solidFill>
              </a:rPr>
              <a:t>3.2. Community Engagement</a:t>
            </a:r>
            <a:r>
              <a:rPr lang="en-GB" b="1">
                <a:solidFill>
                  <a:srgbClr val="266C9F"/>
                </a:solidFill>
              </a:rPr>
              <a:t>	</a:t>
            </a:r>
            <a:r>
              <a:rPr lang="en-GB"/>
              <a:t>	</a:t>
            </a:r>
            <a:endParaRPr/>
          </a:p>
        </p:txBody>
      </p:sp>
      <p:sp>
        <p:nvSpPr>
          <p:cNvPr id="445" name="Google Shape;445;p26"/>
          <p:cNvSpPr txBox="1">
            <a:spLocks noGrp="1"/>
          </p:cNvSpPr>
          <p:nvPr>
            <p:ph type="body" idx="4294967295"/>
          </p:nvPr>
        </p:nvSpPr>
        <p:spPr>
          <a:xfrm>
            <a:off x="4939646" y="2001773"/>
            <a:ext cx="68768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Community Engagement can be defined as</a:t>
            </a:r>
            <a:endParaRPr/>
          </a:p>
          <a:p>
            <a:pPr marL="457200" lvl="1" indent="0" algn="l" rtl="0">
              <a:lnSpc>
                <a:spcPct val="90000"/>
              </a:lnSpc>
              <a:spcBef>
                <a:spcPts val="500"/>
              </a:spcBef>
              <a:spcAft>
                <a:spcPts val="0"/>
              </a:spcAft>
              <a:buClr>
                <a:schemeClr val="dk1"/>
              </a:buClr>
              <a:buSzPts val="2400"/>
              <a:buNone/>
            </a:pPr>
            <a:r>
              <a:rPr lang="en-GB" i="1"/>
              <a:t>“the process of working collaboratively with and through groups of people affiliated by geographic proximity, special interest, or similar situations to address issues affecting the wellbeing of those people. It is a powerful vehicle for bringing about environmental and behavioural changes that will improve the health of the community and its members.</a:t>
            </a:r>
            <a:endParaRPr i="1"/>
          </a:p>
        </p:txBody>
      </p:sp>
      <p:pic>
        <p:nvPicPr>
          <p:cNvPr id="446" name="Google Shape;446;p26" descr="Baker adding blueberries to a cak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705493" cy="6438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title" idx="4294967295"/>
          </p:nvPr>
        </p:nvSpPr>
        <p:spPr>
          <a:xfrm>
            <a:off x="-367645" y="374553"/>
            <a:ext cx="10515600" cy="8575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2F5496"/>
              </a:buClr>
              <a:buSzPct val="100000"/>
              <a:buFont typeface="Calibri"/>
              <a:buNone/>
            </a:pPr>
            <a:r>
              <a:rPr lang="en-GB" b="1">
                <a:solidFill>
                  <a:srgbClr val="2F5496"/>
                </a:solidFill>
              </a:rPr>
              <a:t>3.2. Community Engagement</a:t>
            </a:r>
            <a:r>
              <a:rPr lang="en-GB"/>
              <a:t>	</a:t>
            </a:r>
            <a:br>
              <a:rPr lang="en-GB"/>
            </a:br>
            <a:r>
              <a:rPr lang="en-GB"/>
              <a:t>	</a:t>
            </a:r>
            <a:endParaRPr/>
          </a:p>
        </p:txBody>
      </p:sp>
      <p:sp>
        <p:nvSpPr>
          <p:cNvPr id="452" name="Google Shape;452;p27"/>
          <p:cNvSpPr txBox="1">
            <a:spLocks noGrp="1"/>
          </p:cNvSpPr>
          <p:nvPr>
            <p:ph type="body" idx="4294967295"/>
          </p:nvPr>
        </p:nvSpPr>
        <p:spPr>
          <a:xfrm>
            <a:off x="3062140" y="1045711"/>
            <a:ext cx="8136904" cy="51825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GB" sz="2400"/>
              <a:t>Engagement is the key to participation and is achieved when the community is and feels part of the overall decision making.</a:t>
            </a:r>
            <a:endParaRPr/>
          </a:p>
          <a:p>
            <a:pPr marL="228600" lvl="0" indent="-228600" algn="l" rtl="0">
              <a:lnSpc>
                <a:spcPct val="90000"/>
              </a:lnSpc>
              <a:spcBef>
                <a:spcPts val="1000"/>
              </a:spcBef>
              <a:spcAft>
                <a:spcPts val="0"/>
              </a:spcAft>
              <a:buClr>
                <a:schemeClr val="dk1"/>
              </a:buClr>
              <a:buSzPts val="2400"/>
              <a:buChar char="•"/>
            </a:pPr>
            <a:r>
              <a:rPr lang="en-GB" sz="2400"/>
              <a:t>The community is informed, connected and feels it has a role to play. </a:t>
            </a:r>
            <a:endParaRPr/>
          </a:p>
          <a:p>
            <a:pPr marL="228600" lvl="0" indent="-228600" algn="l" rtl="0">
              <a:lnSpc>
                <a:spcPct val="90000"/>
              </a:lnSpc>
              <a:spcBef>
                <a:spcPts val="1000"/>
              </a:spcBef>
              <a:spcAft>
                <a:spcPts val="0"/>
              </a:spcAft>
              <a:buClr>
                <a:schemeClr val="dk1"/>
              </a:buClr>
              <a:buSzPts val="2400"/>
              <a:buChar char="•"/>
            </a:pPr>
            <a:r>
              <a:rPr lang="en-GB" sz="2400"/>
              <a:t>Ensuring that marginalised groups have the opportunity to participate and engaged with is a key component of community engagement. </a:t>
            </a:r>
            <a:endParaRPr/>
          </a:p>
          <a:p>
            <a:pPr marL="228600" lvl="0" indent="-228600" algn="l" rtl="0">
              <a:lnSpc>
                <a:spcPct val="90000"/>
              </a:lnSpc>
              <a:spcBef>
                <a:spcPts val="1000"/>
              </a:spcBef>
              <a:spcAft>
                <a:spcPts val="0"/>
              </a:spcAft>
              <a:buClr>
                <a:schemeClr val="dk1"/>
              </a:buClr>
              <a:buSzPts val="2400"/>
              <a:buChar char="•"/>
            </a:pPr>
            <a:r>
              <a:rPr lang="en-GB" sz="2400"/>
              <a:t>Community Engagement has an important role to play in the development of the ICH sector and ensuring the development of an ICH activity/activities benefit the community - economically, socially and environmentally.</a:t>
            </a:r>
            <a:endParaRPr/>
          </a:p>
          <a:p>
            <a:pPr marL="228600" lvl="0" indent="-228600" algn="l" rtl="0">
              <a:lnSpc>
                <a:spcPct val="90000"/>
              </a:lnSpc>
              <a:spcBef>
                <a:spcPts val="1000"/>
              </a:spcBef>
              <a:spcAft>
                <a:spcPts val="0"/>
              </a:spcAft>
              <a:buClr>
                <a:schemeClr val="dk1"/>
              </a:buClr>
              <a:buSzPts val="2400"/>
              <a:buChar char="•"/>
            </a:pPr>
            <a:r>
              <a:rPr lang="en-GB" sz="2400"/>
              <a:t>It must also ensure the uniqueness of the activity to that community is not lost. </a:t>
            </a:r>
            <a:endParaRPr/>
          </a:p>
        </p:txBody>
      </p:sp>
      <p:pic>
        <p:nvPicPr>
          <p:cNvPr id="453" name="Google Shape;453;p27" descr="Close up of carpenter varnishing a piece of woo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931710" cy="6400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8"/>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459" name="Google Shape;459;p28"/>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460" name="Google Shape;460;p28"/>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461" name="Google Shape;461;p28"/>
          <p:cNvSpPr txBox="1"/>
          <p:nvPr/>
        </p:nvSpPr>
        <p:spPr>
          <a:xfrm>
            <a:off x="347331" y="27471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Task: Carry out an audit in your local area. Are there any ICH opportunities in your community that can be developed?</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rgbClr val="595959"/>
                </a:solidFill>
                <a:latin typeface="Calibri"/>
                <a:ea typeface="Calibri"/>
                <a:cs typeface="Calibri"/>
                <a:sym typeface="Calibri"/>
              </a:rPr>
              <a:t>	</a:t>
            </a:r>
            <a:endParaRPr sz="1600">
              <a:solidFill>
                <a:srgbClr val="595959"/>
              </a:solidFill>
              <a:latin typeface="Calibri"/>
              <a:ea typeface="Calibri"/>
              <a:cs typeface="Calibri"/>
              <a:sym typeface="Calibri"/>
            </a:endParaRPr>
          </a:p>
        </p:txBody>
      </p:sp>
      <p:sp>
        <p:nvSpPr>
          <p:cNvPr id="462" name="Google Shape;462;p28"/>
          <p:cNvSpPr txBox="1"/>
          <p:nvPr/>
        </p:nvSpPr>
        <p:spPr>
          <a:xfrm>
            <a:off x="347331" y="30546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3" name="Google Shape;463;p28"/>
          <p:cNvSpPr txBox="1"/>
          <p:nvPr/>
        </p:nvSpPr>
        <p:spPr>
          <a:xfrm>
            <a:off x="3156365" y="27470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What are the benefits of Networking and being part of a Network? Are there other benefits you can think of?</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rgbClr val="595959"/>
                </a:solidFill>
                <a:latin typeface="Calibri"/>
                <a:ea typeface="Calibri"/>
                <a:cs typeface="Calibri"/>
                <a:sym typeface="Calibri"/>
              </a:rPr>
              <a:t>	</a:t>
            </a:r>
            <a:endParaRPr sz="1600">
              <a:solidFill>
                <a:srgbClr val="595959"/>
              </a:solidFill>
              <a:latin typeface="Calibri"/>
              <a:ea typeface="Calibri"/>
              <a:cs typeface="Calibri"/>
              <a:sym typeface="Calibri"/>
            </a:endParaRPr>
          </a:p>
        </p:txBody>
      </p:sp>
      <p:sp>
        <p:nvSpPr>
          <p:cNvPr id="464" name="Google Shape;464;p28"/>
          <p:cNvSpPr txBox="1"/>
          <p:nvPr/>
        </p:nvSpPr>
        <p:spPr>
          <a:xfrm>
            <a:off x="3156365" y="30241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5" name="Google Shape;465;p28"/>
          <p:cNvSpPr/>
          <p:nvPr/>
        </p:nvSpPr>
        <p:spPr>
          <a:xfrm>
            <a:off x="646529" y="18927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66" name="Google Shape;466;p28"/>
          <p:cNvSpPr/>
          <p:nvPr/>
        </p:nvSpPr>
        <p:spPr>
          <a:xfrm>
            <a:off x="3479208" y="19422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67" name="Google Shape;467;p28"/>
          <p:cNvSpPr txBox="1"/>
          <p:nvPr/>
        </p:nvSpPr>
        <p:spPr>
          <a:xfrm>
            <a:off x="5805860" y="2760742"/>
            <a:ext cx="1774330" cy="1121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What factors should be considered before joining or creating a network</a:t>
            </a:r>
            <a:r>
              <a:rPr lang="en-GB" sz="1600">
                <a:solidFill>
                  <a:srgbClr val="595959"/>
                </a:solidFill>
                <a:latin typeface="Calibri"/>
                <a:ea typeface="Calibri"/>
                <a:cs typeface="Calibri"/>
                <a:sym typeface="Calibri"/>
              </a:rPr>
              <a:t>? </a:t>
            </a:r>
            <a:endParaRPr sz="1600">
              <a:solidFill>
                <a:srgbClr val="595959"/>
              </a:solidFill>
              <a:latin typeface="Calibri"/>
              <a:ea typeface="Calibri"/>
              <a:cs typeface="Calibri"/>
              <a:sym typeface="Calibri"/>
            </a:endParaRPr>
          </a:p>
        </p:txBody>
      </p:sp>
      <p:sp>
        <p:nvSpPr>
          <p:cNvPr id="468" name="Google Shape;468;p28"/>
          <p:cNvSpPr txBox="1"/>
          <p:nvPr/>
        </p:nvSpPr>
        <p:spPr>
          <a:xfrm>
            <a:off x="5461229" y="2747023"/>
            <a:ext cx="2227825" cy="1105413"/>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469" name="Google Shape;469;p28"/>
          <p:cNvSpPr/>
          <p:nvPr/>
        </p:nvSpPr>
        <p:spPr>
          <a:xfrm>
            <a:off x="6322938" y="1893045"/>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70" name="Google Shape;470;p28"/>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1" name="Google Shape;471;p28"/>
          <p:cNvSpPr/>
          <p:nvPr/>
        </p:nvSpPr>
        <p:spPr>
          <a:xfrm>
            <a:off x="6516355" y="207934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2" name="Google Shape;472;p28"/>
          <p:cNvSpPr/>
          <p:nvPr/>
        </p:nvSpPr>
        <p:spPr>
          <a:xfrm>
            <a:off x="3653712" y="21223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3" name="Google Shape;473;p28"/>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4" name="Google Shape;474;p28"/>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5" name="Google Shape;475;p28"/>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GB" sz="3600">
                <a:solidFill>
                  <a:schemeClr val="dk1"/>
                </a:solidFill>
                <a:latin typeface="Calibri"/>
                <a:ea typeface="Calibri"/>
                <a:cs typeface="Calibri"/>
                <a:sym typeface="Calibri"/>
              </a:rPr>
              <a:t>Self-assessment test</a:t>
            </a:r>
            <a:endParaRPr/>
          </a:p>
        </p:txBody>
      </p:sp>
      <p:pic>
        <p:nvPicPr>
          <p:cNvPr id="476" name="Google Shape;476;p28"/>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477" name="Google Shape;477;p28"/>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8"/>
          <p:cNvSpPr txBox="1"/>
          <p:nvPr/>
        </p:nvSpPr>
        <p:spPr>
          <a:xfrm>
            <a:off x="1743273" y="4908422"/>
            <a:ext cx="1413092" cy="187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479" name="Google Shape;479;p28"/>
          <p:cNvSpPr txBox="1"/>
          <p:nvPr/>
        </p:nvSpPr>
        <p:spPr>
          <a:xfrm>
            <a:off x="1743273" y="52161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0" name="Google Shape;480;p28"/>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1" name="Google Shape;481;p28"/>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82" name="Google Shape;482;p28"/>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3" name="Google Shape;483;p28"/>
          <p:cNvSpPr/>
          <p:nvPr/>
        </p:nvSpPr>
        <p:spPr>
          <a:xfrm>
            <a:off x="2670969" y="6491600"/>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4" name="Google Shape;484;p28"/>
          <p:cNvSpPr/>
          <p:nvPr/>
        </p:nvSpPr>
        <p:spPr>
          <a:xfrm>
            <a:off x="1823003" y="4608933"/>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85" name="Google Shape;485;p28"/>
          <p:cNvSpPr/>
          <p:nvPr/>
        </p:nvSpPr>
        <p:spPr>
          <a:xfrm>
            <a:off x="1996802" y="4844126"/>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6" name="Google Shape;486;p28"/>
          <p:cNvSpPr/>
          <p:nvPr/>
        </p:nvSpPr>
        <p:spPr>
          <a:xfrm>
            <a:off x="1461453" y="5478958"/>
            <a:ext cx="32549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How can engaging with Communities help develop ICH?</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solidFill>
                  <a:srgbClr val="266C9F"/>
                </a:solidFill>
              </a:rPr>
              <a:t>THANK</a:t>
            </a:r>
            <a:r>
              <a:rPr lang="en-GB" b="1">
                <a:solidFill>
                  <a:srgbClr val="27969F"/>
                </a:solidFill>
              </a:rPr>
              <a:t> </a:t>
            </a:r>
            <a:r>
              <a:rPr lang="en-GB" b="1">
                <a:solidFill>
                  <a:srgbClr val="266C9F"/>
                </a:solidFill>
              </a:rPr>
              <a:t>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INDEX</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46" name="Google Shape;146;p3"/>
          <p:cNvSpPr/>
          <p:nvPr/>
        </p:nvSpPr>
        <p:spPr>
          <a:xfrm>
            <a:off x="807658" y="400375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2941173" y="3772014"/>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8" name="Google Shape;148;p3"/>
          <p:cNvSpPr/>
          <p:nvPr/>
        </p:nvSpPr>
        <p:spPr>
          <a:xfrm>
            <a:off x="5251453" y="3576387"/>
            <a:ext cx="2160000" cy="104883"/>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9" name="Google Shape;149;p3"/>
          <p:cNvSpPr txBox="1"/>
          <p:nvPr/>
        </p:nvSpPr>
        <p:spPr>
          <a:xfrm>
            <a:off x="1145900" y="2222690"/>
            <a:ext cx="156059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62626"/>
                </a:solidFill>
                <a:latin typeface="Calibri"/>
                <a:ea typeface="Calibri"/>
                <a:cs typeface="Calibri"/>
                <a:sym typeface="Calibri"/>
              </a:rPr>
              <a:t>Unit 1 </a:t>
            </a:r>
            <a:endParaRPr/>
          </a:p>
          <a:p>
            <a:pPr marL="0" marR="0" lvl="0" indent="0" algn="l" rtl="0">
              <a:spcBef>
                <a:spcPts val="0"/>
              </a:spcBef>
              <a:spcAft>
                <a:spcPts val="0"/>
              </a:spcAft>
              <a:buNone/>
            </a:pPr>
            <a:r>
              <a:rPr lang="en-GB" sz="1600" b="1">
                <a:solidFill>
                  <a:srgbClr val="262626"/>
                </a:solidFill>
                <a:latin typeface="Calibri"/>
                <a:ea typeface="Calibri"/>
                <a:cs typeface="Calibri"/>
                <a:sym typeface="Calibri"/>
              </a:rPr>
              <a:t>Identify new ICH Ideas and Opportunities through Community Audit </a:t>
            </a:r>
            <a:endParaRPr/>
          </a:p>
        </p:txBody>
      </p:sp>
      <p:cxnSp>
        <p:nvCxnSpPr>
          <p:cNvPr id="150" name="Google Shape;150;p3"/>
          <p:cNvCxnSpPr/>
          <p:nvPr/>
        </p:nvCxnSpPr>
        <p:spPr>
          <a:xfrm>
            <a:off x="981372"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3001683" y="2098308"/>
            <a:ext cx="1515894" cy="1569660"/>
            <a:chOff x="1561856" y="1730484"/>
            <a:chExt cx="1181081" cy="1569660"/>
          </a:xfrm>
        </p:grpSpPr>
        <p:sp>
          <p:nvSpPr>
            <p:cNvPr id="152" name="Google Shape;152;p3"/>
            <p:cNvSpPr txBox="1"/>
            <p:nvPr/>
          </p:nvSpPr>
          <p:spPr>
            <a:xfrm>
              <a:off x="1697936" y="1990366"/>
              <a:ext cx="1045001" cy="330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3" name="Google Shape;153;p3"/>
            <p:cNvSpPr txBox="1"/>
            <p:nvPr/>
          </p:nvSpPr>
          <p:spPr>
            <a:xfrm>
              <a:off x="1561856" y="1730484"/>
              <a:ext cx="1165641" cy="156966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Unit 2 </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Networking and Network Creation. Peer Learning and Mentoring </a:t>
              </a:r>
              <a:endParaRPr sz="1600" b="1">
                <a:solidFill>
                  <a:srgbClr val="3F3F3F"/>
                </a:solidFill>
                <a:latin typeface="Calibri"/>
                <a:ea typeface="Calibri"/>
                <a:cs typeface="Calibri"/>
                <a:sym typeface="Calibri"/>
              </a:endParaRPr>
            </a:p>
          </p:txBody>
        </p:sp>
      </p:grpSp>
      <p:cxnSp>
        <p:nvCxnSpPr>
          <p:cNvPr id="154" name="Google Shape;154;p3"/>
          <p:cNvCxnSpPr/>
          <p:nvPr/>
        </p:nvCxnSpPr>
        <p:spPr>
          <a:xfrm>
            <a:off x="2871138" y="220164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5251452" y="1934676"/>
            <a:ext cx="1900119" cy="1077218"/>
            <a:chOff x="1724504" y="1768017"/>
            <a:chExt cx="1018432" cy="1914913"/>
          </a:xfrm>
        </p:grpSpPr>
        <p:sp>
          <p:nvSpPr>
            <p:cNvPr id="156" name="Google Shape;156;p3"/>
            <p:cNvSpPr txBox="1"/>
            <p:nvPr/>
          </p:nvSpPr>
          <p:spPr>
            <a:xfrm>
              <a:off x="1724504" y="2012928"/>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7" name="Google Shape;157;p3"/>
            <p:cNvSpPr txBox="1"/>
            <p:nvPr/>
          </p:nvSpPr>
          <p:spPr>
            <a:xfrm>
              <a:off x="1760832" y="1768017"/>
              <a:ext cx="967498" cy="191491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a:solidFill>
                    <a:srgbClr val="3F3F3F"/>
                  </a:solidFill>
                  <a:latin typeface="Calibri"/>
                  <a:ea typeface="Calibri"/>
                  <a:cs typeface="Calibri"/>
                  <a:sym typeface="Calibri"/>
                </a:rPr>
                <a:t>Unit 3</a:t>
              </a:r>
              <a:endParaRPr/>
            </a:p>
            <a:p>
              <a:pPr marL="0" marR="0" lvl="0" indent="0" algn="l" rtl="0">
                <a:spcBef>
                  <a:spcPts val="0"/>
                </a:spcBef>
                <a:spcAft>
                  <a:spcPts val="0"/>
                </a:spcAft>
                <a:buNone/>
              </a:pPr>
              <a:r>
                <a:rPr lang="en-GB" sz="1600" b="1">
                  <a:solidFill>
                    <a:srgbClr val="3F3F3F"/>
                  </a:solidFill>
                  <a:latin typeface="Calibri"/>
                  <a:ea typeface="Calibri"/>
                  <a:cs typeface="Calibri"/>
                  <a:sym typeface="Calibri"/>
                </a:rPr>
                <a:t>Capacity Building and Community Engagement</a:t>
              </a:r>
              <a:endParaRPr sz="1600" b="1">
                <a:solidFill>
                  <a:srgbClr val="3F3F3F"/>
                </a:solidFill>
                <a:latin typeface="Calibri"/>
                <a:ea typeface="Calibri"/>
                <a:cs typeface="Calibri"/>
                <a:sym typeface="Calibri"/>
              </a:endParaRPr>
            </a:p>
          </p:txBody>
        </p:sp>
      </p:grpSp>
      <p:cxnSp>
        <p:nvCxnSpPr>
          <p:cNvPr id="158" name="Google Shape;158;p3"/>
          <p:cNvCxnSpPr/>
          <p:nvPr/>
        </p:nvCxnSpPr>
        <p:spPr>
          <a:xfrm>
            <a:off x="4963361" y="1996601"/>
            <a:ext cx="10011" cy="1513622"/>
          </a:xfrm>
          <a:prstGeom prst="straightConnector1">
            <a:avLst/>
          </a:prstGeom>
          <a:noFill/>
          <a:ln w="19050" cap="flat" cmpd="sng">
            <a:solidFill>
              <a:srgbClr val="3F3F3F"/>
            </a:solidFill>
            <a:prstDash val="dash"/>
            <a:miter lim="800000"/>
            <a:headEnd type="oval" w="med" len="med"/>
            <a:tailEnd type="oval" w="med" len="med"/>
          </a:ln>
        </p:spPr>
      </p:cxnSp>
      <p:cxnSp>
        <p:nvCxnSpPr>
          <p:cNvPr id="159" name="Google Shape;159;p3"/>
          <p:cNvCxnSpPr/>
          <p:nvPr/>
        </p:nvCxnSpPr>
        <p:spPr>
          <a:xfrm>
            <a:off x="7411453" y="1838425"/>
            <a:ext cx="0" cy="1674525"/>
          </a:xfrm>
          <a:prstGeom prst="straightConnector1">
            <a:avLst/>
          </a:prstGeom>
          <a:noFill/>
          <a:ln w="19050" cap="flat" cmpd="sng">
            <a:solidFill>
              <a:srgbClr val="3F3F3F"/>
            </a:solidFill>
            <a:prstDash val="dash"/>
            <a:miter lim="800000"/>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5" name="Google Shape;165;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6" name="Google Shape;166;p4"/>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167" name="Google Shape;167;p4"/>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168" name="Google Shape;168;p4"/>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Unit 1 </a:t>
            </a:r>
            <a:endParaRPr sz="2400" b="1">
              <a:solidFill>
                <a:srgbClr val="FFC000"/>
              </a:solidFill>
              <a:latin typeface="Calibri"/>
              <a:ea typeface="Calibri"/>
              <a:cs typeface="Calibri"/>
              <a:sym typeface="Calibri"/>
            </a:endParaRPr>
          </a:p>
        </p:txBody>
      </p:sp>
      <p:sp>
        <p:nvSpPr>
          <p:cNvPr id="169" name="Google Shape;169;p4"/>
          <p:cNvSpPr txBox="1"/>
          <p:nvPr/>
        </p:nvSpPr>
        <p:spPr>
          <a:xfrm>
            <a:off x="5071146" y="1455517"/>
            <a:ext cx="473877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At the end of this unit you will be equipped with the tools to undertake an audit of your local area to help identify ICH ideas and opportunities.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0" name="Google Shape;170;p4"/>
          <p:cNvGrpSpPr/>
          <p:nvPr/>
        </p:nvGrpSpPr>
        <p:grpSpPr>
          <a:xfrm>
            <a:off x="4976735" y="141870"/>
            <a:ext cx="1361571" cy="349188"/>
            <a:chOff x="10604072" y="448487"/>
            <a:chExt cx="1361571" cy="349188"/>
          </a:xfrm>
        </p:grpSpPr>
        <p:sp>
          <p:nvSpPr>
            <p:cNvPr id="171" name="Google Shape;171;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idx="4294967295"/>
          </p:nvPr>
        </p:nvSpPr>
        <p:spPr>
          <a:xfrm>
            <a:off x="-509798"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1.1. Community Audit</a:t>
            </a:r>
            <a:r>
              <a:rPr lang="en-GB"/>
              <a:t>	</a:t>
            </a:r>
            <a:endParaRPr/>
          </a:p>
        </p:txBody>
      </p:sp>
      <p:sp>
        <p:nvSpPr>
          <p:cNvPr id="179" name="Google Shape;179;p5"/>
          <p:cNvSpPr txBox="1">
            <a:spLocks noGrp="1"/>
          </p:cNvSpPr>
          <p:nvPr>
            <p:ph type="body" idx="4294967295"/>
          </p:nvPr>
        </p:nvSpPr>
        <p:spPr>
          <a:xfrm>
            <a:off x="3416417" y="1827511"/>
            <a:ext cx="831052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This section will help communities identify ICH opportunities in their local area.</a:t>
            </a:r>
            <a:endParaRPr/>
          </a:p>
          <a:p>
            <a:pPr marL="228600" lvl="0" indent="-228600" algn="l" rtl="0">
              <a:lnSpc>
                <a:spcPct val="90000"/>
              </a:lnSpc>
              <a:spcBef>
                <a:spcPts val="1000"/>
              </a:spcBef>
              <a:spcAft>
                <a:spcPts val="0"/>
              </a:spcAft>
              <a:buClr>
                <a:schemeClr val="dk1"/>
              </a:buClr>
              <a:buSzPts val="2400"/>
              <a:buChar char="•"/>
            </a:pPr>
            <a:r>
              <a:rPr lang="en-GB" sz="2400"/>
              <a:t>Bringing people together in the community will help bring these ideas to fruition. </a:t>
            </a:r>
            <a:endParaRPr/>
          </a:p>
          <a:p>
            <a:pPr marL="228600" lvl="0" indent="-228600" algn="l" rtl="0">
              <a:lnSpc>
                <a:spcPct val="90000"/>
              </a:lnSpc>
              <a:spcBef>
                <a:spcPts val="1000"/>
              </a:spcBef>
              <a:spcAft>
                <a:spcPts val="0"/>
              </a:spcAft>
              <a:buClr>
                <a:schemeClr val="dk1"/>
              </a:buClr>
              <a:buSzPts val="2400"/>
              <a:buChar char="•"/>
            </a:pPr>
            <a:r>
              <a:rPr lang="en-GB" sz="2400"/>
              <a:t>This can be done by carrying out an </a:t>
            </a:r>
            <a:r>
              <a:rPr lang="en-GB" sz="2400" b="1"/>
              <a:t>audit</a:t>
            </a:r>
            <a:r>
              <a:rPr lang="en-GB" sz="2400"/>
              <a:t> of the local community to identify the history, culture, natural and built assets that can be developed as an asset of interest to others.  </a:t>
            </a:r>
            <a:endParaRPr/>
          </a:p>
          <a:p>
            <a:pPr marL="228600" lvl="0" indent="-228600" algn="l" rtl="0">
              <a:lnSpc>
                <a:spcPct val="90000"/>
              </a:lnSpc>
              <a:spcBef>
                <a:spcPts val="1000"/>
              </a:spcBef>
              <a:spcAft>
                <a:spcPts val="0"/>
              </a:spcAft>
              <a:buClr>
                <a:schemeClr val="dk1"/>
              </a:buClr>
              <a:buSzPts val="2400"/>
              <a:buChar char="•"/>
            </a:pPr>
            <a:r>
              <a:rPr lang="en-GB" sz="2400"/>
              <a:t>The audit should be done collectively as a group and where possible bring in other stakeholders, such as local heritage or cultural officers, tourism officers, historians, storytellers etc.  </a:t>
            </a:r>
            <a:endParaRPr/>
          </a:p>
        </p:txBody>
      </p:sp>
      <p:pic>
        <p:nvPicPr>
          <p:cNvPr id="180" name="Google Shape;180;p5" descr="Hands holding each ot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481" y="320511"/>
            <a:ext cx="2445636" cy="1630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idx="4294967295"/>
          </p:nvPr>
        </p:nvSpPr>
        <p:spPr>
          <a:xfrm>
            <a:off x="75414"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1.1. Community Audit Continued</a:t>
            </a:r>
            <a:r>
              <a:rPr lang="en-GB"/>
              <a:t>	</a:t>
            </a:r>
            <a:endParaRPr/>
          </a:p>
        </p:txBody>
      </p:sp>
      <p:sp>
        <p:nvSpPr>
          <p:cNvPr id="186" name="Google Shape;186;p6"/>
          <p:cNvSpPr txBox="1">
            <a:spLocks noGrp="1"/>
          </p:cNvSpPr>
          <p:nvPr>
            <p:ph type="body" idx="4294967295"/>
          </p:nvPr>
        </p:nvSpPr>
        <p:spPr>
          <a:xfrm>
            <a:off x="1951349" y="1674797"/>
            <a:ext cx="9770882"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GB"/>
              <a:t>The following is a check list of potential assets a community may have that can be exploited for the better good of the community. </a:t>
            </a:r>
            <a:endParaRPr/>
          </a:p>
          <a:p>
            <a:pPr marL="228600" lvl="0" indent="-228600" algn="l" rtl="0">
              <a:lnSpc>
                <a:spcPct val="90000"/>
              </a:lnSpc>
              <a:spcBef>
                <a:spcPts val="1000"/>
              </a:spcBef>
              <a:spcAft>
                <a:spcPts val="0"/>
              </a:spcAft>
              <a:buClr>
                <a:schemeClr val="dk1"/>
              </a:buClr>
              <a:buSzPct val="100000"/>
              <a:buChar char="•"/>
            </a:pPr>
            <a:r>
              <a:rPr lang="en-GB"/>
              <a:t>Audit</a:t>
            </a:r>
            <a:endParaRPr/>
          </a:p>
          <a:p>
            <a:pPr marL="685800" lvl="1" indent="-228600" algn="l" rtl="0">
              <a:lnSpc>
                <a:spcPct val="90000"/>
              </a:lnSpc>
              <a:spcBef>
                <a:spcPts val="500"/>
              </a:spcBef>
              <a:spcAft>
                <a:spcPts val="0"/>
              </a:spcAft>
              <a:buClr>
                <a:schemeClr val="dk1"/>
              </a:buClr>
              <a:buSzPct val="100000"/>
              <a:buChar char="•"/>
            </a:pPr>
            <a:r>
              <a:rPr lang="en-GB"/>
              <a:t>List any important historical or cultural events associated with the area.</a:t>
            </a:r>
            <a:endParaRPr/>
          </a:p>
          <a:p>
            <a:pPr marL="685800" lvl="1" indent="-228600" algn="l" rtl="0">
              <a:lnSpc>
                <a:spcPct val="90000"/>
              </a:lnSpc>
              <a:spcBef>
                <a:spcPts val="500"/>
              </a:spcBef>
              <a:spcAft>
                <a:spcPts val="0"/>
              </a:spcAft>
              <a:buClr>
                <a:schemeClr val="dk1"/>
              </a:buClr>
              <a:buSzPct val="100000"/>
              <a:buChar char="•"/>
            </a:pPr>
            <a:r>
              <a:rPr lang="en-GB"/>
              <a:t>List people and assets relating to culture in the area so as music, dance, drama, poetry, literature, storytelling, crafts </a:t>
            </a:r>
            <a:endParaRPr/>
          </a:p>
          <a:p>
            <a:pPr marL="685800" lvl="1" indent="-228600" algn="l" rtl="0">
              <a:lnSpc>
                <a:spcPct val="90000"/>
              </a:lnSpc>
              <a:spcBef>
                <a:spcPts val="500"/>
              </a:spcBef>
              <a:spcAft>
                <a:spcPts val="0"/>
              </a:spcAft>
              <a:buClr>
                <a:schemeClr val="dk1"/>
              </a:buClr>
              <a:buSzPct val="100000"/>
              <a:buChar char="•"/>
            </a:pPr>
            <a:r>
              <a:rPr lang="en-GB"/>
              <a:t>List any festivals, events that currently take place and reflect historical/cultural associations with the community.</a:t>
            </a:r>
            <a:endParaRPr/>
          </a:p>
          <a:p>
            <a:pPr marL="685800" lvl="1" indent="-228600" algn="l" rtl="0">
              <a:lnSpc>
                <a:spcPct val="90000"/>
              </a:lnSpc>
              <a:spcBef>
                <a:spcPts val="500"/>
              </a:spcBef>
              <a:spcAft>
                <a:spcPts val="0"/>
              </a:spcAft>
              <a:buClr>
                <a:schemeClr val="dk1"/>
              </a:buClr>
              <a:buSzPct val="100000"/>
              <a:buChar char="•"/>
            </a:pPr>
            <a:r>
              <a:rPr lang="en-GB"/>
              <a:t>List well-known people associated with the area.</a:t>
            </a:r>
            <a:endParaRPr/>
          </a:p>
          <a:p>
            <a:pPr marL="685800" lvl="1" indent="-228600" algn="l" rtl="0">
              <a:lnSpc>
                <a:spcPct val="90000"/>
              </a:lnSpc>
              <a:spcBef>
                <a:spcPts val="500"/>
              </a:spcBef>
              <a:spcAft>
                <a:spcPts val="0"/>
              </a:spcAft>
              <a:buClr>
                <a:schemeClr val="dk1"/>
              </a:buClr>
              <a:buSzPct val="100000"/>
              <a:buChar char="•"/>
            </a:pPr>
            <a:r>
              <a:rPr lang="en-GB"/>
              <a:t>What natural assets are in the area – these can include lakes, rivers, woodlands, forests, peatlands, wetlands, mountains, walking trails, cycle trails.</a:t>
            </a:r>
            <a:endParaRPr/>
          </a:p>
          <a:p>
            <a:pPr marL="685800" lvl="1" indent="-228600" algn="l" rtl="0">
              <a:lnSpc>
                <a:spcPct val="90000"/>
              </a:lnSpc>
              <a:spcBef>
                <a:spcPts val="500"/>
              </a:spcBef>
              <a:spcAft>
                <a:spcPts val="0"/>
              </a:spcAft>
              <a:buClr>
                <a:schemeClr val="dk1"/>
              </a:buClr>
              <a:buSzPct val="100000"/>
              <a:buChar char="•"/>
            </a:pPr>
            <a:r>
              <a:rPr lang="en-GB"/>
              <a:t>What buildings, monuments, historical homes, gardens in your area that have potential. </a:t>
            </a:r>
            <a:endParaRPr/>
          </a:p>
          <a:p>
            <a:pPr marL="685800" lvl="1" indent="-228600" algn="l" rtl="0">
              <a:lnSpc>
                <a:spcPct val="90000"/>
              </a:lnSpc>
              <a:spcBef>
                <a:spcPts val="500"/>
              </a:spcBef>
              <a:spcAft>
                <a:spcPts val="0"/>
              </a:spcAft>
              <a:buClr>
                <a:schemeClr val="dk1"/>
              </a:buClr>
              <a:buSzPct val="100000"/>
              <a:buChar char="•"/>
            </a:pPr>
            <a:r>
              <a:rPr lang="en-GB"/>
              <a:t>Any traditional practices that took place in the area. </a:t>
            </a:r>
            <a:endParaRPr/>
          </a:p>
          <a:p>
            <a:pPr marL="457200" lvl="1" indent="0" algn="l" rtl="0">
              <a:lnSpc>
                <a:spcPct val="90000"/>
              </a:lnSpc>
              <a:spcBef>
                <a:spcPts val="500"/>
              </a:spcBef>
              <a:spcAft>
                <a:spcPts val="0"/>
              </a:spcAft>
              <a:buClr>
                <a:schemeClr val="dk1"/>
              </a:buClr>
              <a:buSzPct val="100000"/>
              <a:buNone/>
            </a:pPr>
            <a:r>
              <a:rPr lang="en-GB"/>
              <a:t>	</a:t>
            </a:r>
            <a:r>
              <a:rPr lang="en-GB" sz="1600" b="1" i="1"/>
              <a:t>Source: Cooke, S. (2018) “The Enterprising Community”</a:t>
            </a:r>
            <a:endParaRPr/>
          </a:p>
        </p:txBody>
      </p:sp>
      <p:pic>
        <p:nvPicPr>
          <p:cNvPr id="187" name="Google Shape;187;p6" descr="Chat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9768" y="1042979"/>
            <a:ext cx="1247733" cy="12477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4294967295"/>
          </p:nvPr>
        </p:nvSpPr>
        <p:spPr>
          <a:xfrm>
            <a:off x="4308050" y="1253331"/>
            <a:ext cx="72869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Look at National Inventory ICH Lists as well, reach out and engage with others that may have similar traditions.</a:t>
            </a:r>
            <a:endParaRPr/>
          </a:p>
          <a:p>
            <a:pPr marL="228600" lvl="0" indent="-228600" algn="l" rtl="0">
              <a:lnSpc>
                <a:spcPct val="90000"/>
              </a:lnSpc>
              <a:spcBef>
                <a:spcPts val="1000"/>
              </a:spcBef>
              <a:spcAft>
                <a:spcPts val="0"/>
              </a:spcAft>
              <a:buClr>
                <a:schemeClr val="dk1"/>
              </a:buClr>
              <a:buSzPts val="2400"/>
              <a:buChar char="•"/>
            </a:pPr>
            <a:r>
              <a:rPr lang="en-GB" sz="2400"/>
              <a:t>The ICH for each country can be found on </a:t>
            </a:r>
            <a:r>
              <a:rPr lang="en-GB" sz="2400" u="sng">
                <a:solidFill>
                  <a:schemeClr val="hlink"/>
                </a:solidFill>
                <a:hlinkClick r:id="rId3"/>
              </a:rPr>
              <a:t>https://ich.unesco.org/en/lists</a:t>
            </a:r>
            <a:endParaRPr sz="2400"/>
          </a:p>
          <a:p>
            <a:pPr marL="228600" lvl="0" indent="-228600" algn="l" rtl="0">
              <a:lnSpc>
                <a:spcPct val="90000"/>
              </a:lnSpc>
              <a:spcBef>
                <a:spcPts val="1000"/>
              </a:spcBef>
              <a:spcAft>
                <a:spcPts val="0"/>
              </a:spcAft>
              <a:buClr>
                <a:schemeClr val="dk1"/>
              </a:buClr>
              <a:buSzPts val="2400"/>
              <a:buChar char="•"/>
            </a:pPr>
            <a:r>
              <a:rPr lang="en-GB" sz="2400"/>
              <a:t>How can local businesses and local state agencies become involved or help out. Reach out to local businesses, especially any larger organisations who may be in a position to sponsor an event.</a:t>
            </a:r>
            <a:endParaRPr/>
          </a:p>
          <a:p>
            <a:pPr marL="228600" lvl="0" indent="-228600" algn="l" rtl="0">
              <a:lnSpc>
                <a:spcPct val="90000"/>
              </a:lnSpc>
              <a:spcBef>
                <a:spcPts val="1000"/>
              </a:spcBef>
              <a:spcAft>
                <a:spcPts val="0"/>
              </a:spcAft>
              <a:buClr>
                <a:schemeClr val="dk1"/>
              </a:buClr>
              <a:buSzPts val="2400"/>
              <a:buChar char="•"/>
            </a:pPr>
            <a:r>
              <a:rPr lang="en-GB" sz="2400"/>
              <a:t>Reach out to local representative groups or state agencies what public funding is available.   </a:t>
            </a:r>
            <a:endParaRPr/>
          </a:p>
          <a:p>
            <a:pPr marL="0" lvl="0" indent="0" algn="l" rtl="0">
              <a:lnSpc>
                <a:spcPct val="90000"/>
              </a:lnSpc>
              <a:spcBef>
                <a:spcPts val="1000"/>
              </a:spcBef>
              <a:spcAft>
                <a:spcPts val="0"/>
              </a:spcAft>
              <a:buClr>
                <a:schemeClr val="dk1"/>
              </a:buClr>
              <a:buSzPts val="2800"/>
              <a:buNone/>
            </a:pPr>
            <a:endParaRPr/>
          </a:p>
        </p:txBody>
      </p:sp>
      <p:pic>
        <p:nvPicPr>
          <p:cNvPr id="193" name="Google Shape;193;p7" descr="Stacks of barrels"/>
          <p:cNvPicPr preferRelativeResize="0"/>
          <p:nvPr/>
        </p:nvPicPr>
        <p:blipFill rotWithShape="1">
          <a:blip r:embed="rId4" cstate="email">
            <a:alphaModFix/>
            <a:extLst>
              <a:ext uri="{28A0092B-C50C-407E-A947-70E740481C1C}">
                <a14:useLocalDpi xmlns:a14="http://schemas.microsoft.com/office/drawing/2010/main"/>
              </a:ext>
            </a:extLst>
          </a:blip>
          <a:srcRect b="-1046"/>
          <a:stretch/>
        </p:blipFill>
        <p:spPr>
          <a:xfrm>
            <a:off x="0" y="0"/>
            <a:ext cx="3026004" cy="6473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99" name="Google Shape;199;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00" name="Google Shape;200;p8"/>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201" name="Google Shape;201;p8"/>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202" name="Google Shape;202;p8"/>
          <p:cNvSpPr txBox="1"/>
          <p:nvPr/>
        </p:nvSpPr>
        <p:spPr>
          <a:xfrm>
            <a:off x="5071146" y="577349"/>
            <a:ext cx="1540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FFC000"/>
                </a:solidFill>
                <a:latin typeface="Calibri"/>
                <a:ea typeface="Calibri"/>
                <a:cs typeface="Calibri"/>
                <a:sym typeface="Calibri"/>
              </a:rPr>
              <a:t>Unit 2 </a:t>
            </a:r>
            <a:endParaRPr sz="2400" b="1">
              <a:solidFill>
                <a:srgbClr val="FFC000"/>
              </a:solidFill>
              <a:latin typeface="Calibri"/>
              <a:ea typeface="Calibri"/>
              <a:cs typeface="Calibri"/>
              <a:sym typeface="Calibri"/>
            </a:endParaRPr>
          </a:p>
        </p:txBody>
      </p:sp>
      <p:sp>
        <p:nvSpPr>
          <p:cNvPr id="203" name="Google Shape;203;p8"/>
          <p:cNvSpPr txBox="1"/>
          <p:nvPr/>
        </p:nvSpPr>
        <p:spPr>
          <a:xfrm>
            <a:off x="5071146" y="1576271"/>
            <a:ext cx="5166158"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2F5496"/>
                </a:solidFill>
                <a:latin typeface="Calibri"/>
                <a:ea typeface="Calibri"/>
                <a:cs typeface="Calibri"/>
                <a:sym typeface="Calibri"/>
              </a:rPr>
              <a:t>2.1. Networks and Network Creation</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This section focuses on the benefits of networks and networking and factors to consider when creating a network.  It also gives a case study of a network in the ICH sector.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rgbClr val="2F5496"/>
                </a:solidFill>
                <a:latin typeface="Calibri"/>
                <a:ea typeface="Calibri"/>
                <a:cs typeface="Calibri"/>
                <a:sym typeface="Calibri"/>
              </a:rPr>
              <a:t>2.2. Peer Learning and Mentoring </a:t>
            </a:r>
            <a:endParaRPr/>
          </a:p>
          <a:p>
            <a:pPr marL="0" marR="0" lvl="0" indent="0" algn="l" rtl="0">
              <a:spcBef>
                <a:spcPts val="0"/>
              </a:spcBef>
              <a:spcAft>
                <a:spcPts val="0"/>
              </a:spcAft>
              <a:buNone/>
            </a:pPr>
            <a:endParaRPr sz="2000" b="1">
              <a:solidFill>
                <a:srgbClr val="2F5496"/>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This section looks at peer learning and mentoring and how it can be applied in the ICH sector.</a:t>
            </a:r>
            <a:endParaRPr/>
          </a:p>
          <a:p>
            <a:pPr marL="0" marR="0" lvl="0" indent="0" algn="l" rtl="0">
              <a:spcBef>
                <a:spcPts val="0"/>
              </a:spcBef>
              <a:spcAft>
                <a:spcPts val="0"/>
              </a:spcAft>
              <a:buNone/>
            </a:pPr>
            <a:endParaRPr sz="2400" b="1">
              <a:solidFill>
                <a:srgbClr val="2F5496"/>
              </a:solidFill>
              <a:latin typeface="Calibri"/>
              <a:ea typeface="Calibri"/>
              <a:cs typeface="Calibri"/>
              <a:sym typeface="Calibri"/>
            </a:endParaRPr>
          </a:p>
        </p:txBody>
      </p:sp>
      <p:grpSp>
        <p:nvGrpSpPr>
          <p:cNvPr id="204" name="Google Shape;204;p8"/>
          <p:cNvGrpSpPr/>
          <p:nvPr/>
        </p:nvGrpSpPr>
        <p:grpSpPr>
          <a:xfrm>
            <a:off x="4976735" y="141870"/>
            <a:ext cx="1361571" cy="349188"/>
            <a:chOff x="10604072" y="448487"/>
            <a:chExt cx="1361571" cy="349188"/>
          </a:xfrm>
        </p:grpSpPr>
        <p:sp>
          <p:nvSpPr>
            <p:cNvPr id="205" name="Google Shape;205;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solidFill>
                  <a:srgbClr val="2F5496"/>
                </a:solidFill>
              </a:rPr>
              <a:t>2.1.Network Creation </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2480</Words>
  <Application>Microsoft Office PowerPoint</Application>
  <PresentationFormat>Panorámica</PresentationFormat>
  <Paragraphs>201</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Noto Sans Symbols</vt:lpstr>
      <vt:lpstr>Tema de Office</vt:lpstr>
      <vt:lpstr>Knowledge Sharing &amp; Peer Learning Irish Rural Link</vt:lpstr>
      <vt:lpstr>Presentación de PowerPoint</vt:lpstr>
      <vt:lpstr>Presentación de PowerPoint</vt:lpstr>
      <vt:lpstr>Presentación de PowerPoint</vt:lpstr>
      <vt:lpstr>1.1. Community Audit </vt:lpstr>
      <vt:lpstr>1.1. Community Audit Continued </vt:lpstr>
      <vt:lpstr>Presentación de PowerPoint</vt:lpstr>
      <vt:lpstr>Presentación de PowerPoint</vt:lpstr>
      <vt:lpstr>2.1.Network Creation </vt:lpstr>
      <vt:lpstr>2.1. Networking</vt:lpstr>
      <vt:lpstr>2.1.1. NETWORK Creation   </vt:lpstr>
      <vt:lpstr>2.1.2.Benefits of Networking &amp; Networks </vt:lpstr>
      <vt:lpstr>2.1.2. Benefits of Networking &amp; Networks </vt:lpstr>
      <vt:lpstr>Presentación de PowerPoint</vt:lpstr>
      <vt:lpstr>Presentación de PowerPoint</vt:lpstr>
      <vt:lpstr>Presentación de PowerPoint</vt:lpstr>
      <vt:lpstr>2.2. Peer Learning &amp; Mentoring</vt:lpstr>
      <vt:lpstr>2.2.1. Peer Learning &amp; Mentoring  </vt:lpstr>
      <vt:lpstr>2.2.1. Peer Learning &amp; Mentoring  </vt:lpstr>
      <vt:lpstr>2.2.2. Mentoring  </vt:lpstr>
      <vt:lpstr>Presentación de PowerPoint</vt:lpstr>
      <vt:lpstr>3.1. Capacity Building   </vt:lpstr>
      <vt:lpstr>Presentación de PowerPoint</vt:lpstr>
      <vt:lpstr>3.1. Capacity Building   </vt:lpstr>
      <vt:lpstr>Presentación de PowerPoint</vt:lpstr>
      <vt:lpstr>3.2. Community Engagement  </vt:lpstr>
      <vt:lpstr>3.2. Community Engagement   </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Sharing &amp; Peer Learning Irish Rural Link</dc:title>
  <dc:creator>Dulce Rodriguez Ortiz</dc:creator>
  <cp:lastModifiedBy>programming@internetwebsolutions.es</cp:lastModifiedBy>
  <cp:revision>1</cp:revision>
  <dcterms:created xsi:type="dcterms:W3CDTF">2021-01-21T12:20:00Z</dcterms:created>
  <dcterms:modified xsi:type="dcterms:W3CDTF">2021-12-15T09:41:54Z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