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7" r:id="rId5"/>
    <p:sldId id="267" r:id="rId6"/>
    <p:sldId id="268" r:id="rId7"/>
    <p:sldId id="324" r:id="rId8"/>
    <p:sldId id="291" r:id="rId9"/>
    <p:sldId id="294" r:id="rId10"/>
    <p:sldId id="308" r:id="rId11"/>
    <p:sldId id="270" r:id="rId12"/>
    <p:sldId id="292" r:id="rId13"/>
    <p:sldId id="307" r:id="rId14"/>
    <p:sldId id="325" r:id="rId15"/>
    <p:sldId id="311" r:id="rId16"/>
    <p:sldId id="312" r:id="rId17"/>
    <p:sldId id="295" r:id="rId18"/>
    <p:sldId id="313" r:id="rId19"/>
    <p:sldId id="334" r:id="rId20"/>
    <p:sldId id="328" r:id="rId21"/>
    <p:sldId id="338" r:id="rId22"/>
    <p:sldId id="339" r:id="rId23"/>
    <p:sldId id="331" r:id="rId24"/>
    <p:sldId id="300" r:id="rId25"/>
    <p:sldId id="332" r:id="rId26"/>
    <p:sldId id="330" r:id="rId27"/>
    <p:sldId id="341" r:id="rId28"/>
    <p:sldId id="296" r:id="rId29"/>
    <p:sldId id="340" r:id="rId30"/>
    <p:sldId id="335" r:id="rId31"/>
    <p:sldId id="297" r:id="rId32"/>
    <p:sldId id="317" r:id="rId33"/>
    <p:sldId id="318" r:id="rId34"/>
    <p:sldId id="298" r:id="rId35"/>
    <p:sldId id="319" r:id="rId36"/>
    <p:sldId id="299" r:id="rId37"/>
    <p:sldId id="306" r:id="rId38"/>
    <p:sldId id="303" r:id="rId39"/>
    <p:sldId id="316" r:id="rId40"/>
    <p:sldId id="302" r:id="rId41"/>
    <p:sldId id="321" r:id="rId42"/>
    <p:sldId id="322" r:id="rId43"/>
    <p:sldId id="301" r:id="rId44"/>
    <p:sldId id="323" r:id="rId45"/>
    <p:sldId id="279" r:id="rId46"/>
    <p:sldId id="262" r:id="rId47"/>
    <p:sldId id="260" r:id="rId4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FC3"/>
    <a:srgbClr val="4EAE3A"/>
    <a:srgbClr val="00B028"/>
    <a:srgbClr val="006CA2"/>
    <a:srgbClr val="FFB700"/>
    <a:srgbClr val="FFFFFF"/>
    <a:srgbClr val="266C9F"/>
    <a:srgbClr val="FFB500"/>
    <a:srgbClr val="27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1" autoAdjust="0"/>
    <p:restoredTop sz="94660"/>
  </p:normalViewPr>
  <p:slideViewPr>
    <p:cSldViewPr snapToGrid="0">
      <p:cViewPr varScale="1">
        <p:scale>
          <a:sx n="68" d="100"/>
          <a:sy n="68" d="100"/>
        </p:scale>
        <p:origin x="8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24/01/2022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a:t>TITLE HERE</a:t>
            </a:r>
            <a:endParaRPr/>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24/01/2022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24/01/2022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24/01/2022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24/01/2022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24/01/2022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24/01/2022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24/01/2022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24/01/2022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24/01/2022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24/01/2022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24/01/2022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24/01/2022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0.xml"/><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174524" y="1719385"/>
            <a:ext cx="5017476" cy="3369221"/>
          </a:xfrm>
          <a:prstGeom prst="rect">
            <a:avLst/>
          </a:prstGeom>
        </p:spPr>
        <p:txBody>
          <a:bodyPr spcFirstLastPara="1" vert="horz" wrap="square" lIns="121900" tIns="121900" rIns="121900" bIns="121900" rtlCol="0" anchor="ctr" anchorCtr="0">
            <a:noAutofit/>
          </a:bodyPr>
          <a:lstStyle/>
          <a:p>
            <a:r>
              <a:rPr lang="en-GB" altLang="es-ES" sz="4800" b="1" dirty="0">
                <a:cs typeface="Arial" pitchFamily="34" charset="0"/>
              </a:rPr>
              <a:t>VISION DEVELOPMENT</a:t>
            </a:r>
            <a:br>
              <a:rPr lang="en-GB" altLang="es-ES" sz="5400" dirty="0">
                <a:cs typeface="Arial" pitchFamily="34" charset="0"/>
              </a:rPr>
            </a:br>
            <a:br>
              <a:rPr lang="en-GB" altLang="es-ES" sz="5400" dirty="0">
                <a:cs typeface="Arial" pitchFamily="34" charset="0"/>
              </a:rPr>
            </a:br>
            <a:r>
              <a:rPr lang="en-GB" altLang="es-ES" sz="4800" dirty="0">
                <a:cs typeface="Arial" pitchFamily="34" charset="0"/>
              </a:rPr>
              <a:t>PARTNER: NÝHEIMAR KNOWLEDGE CENTER</a:t>
            </a:r>
            <a:endParaRPr lang="en-GB" sz="48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0C820-F835-4D98-8D28-28822C82CB09}"/>
              </a:ext>
            </a:extLst>
          </p:cNvPr>
          <p:cNvSpPr txBox="1"/>
          <p:nvPr/>
        </p:nvSpPr>
        <p:spPr>
          <a:xfrm>
            <a:off x="1093140" y="49169"/>
            <a:ext cx="5919952" cy="1046440"/>
          </a:xfrm>
          <a:prstGeom prst="rect">
            <a:avLst/>
          </a:prstGeom>
          <a:noFill/>
        </p:spPr>
        <p:txBody>
          <a:bodyPr wrap="square" rtlCol="0">
            <a:spAutoFit/>
          </a:bodyPr>
          <a:lstStyle/>
          <a:p>
            <a:pPr algn="ctr"/>
            <a:r>
              <a:rPr lang="is-IS" sz="4400" b="1" dirty="0">
                <a:solidFill>
                  <a:srgbClr val="266C9F"/>
                </a:solidFill>
              </a:rPr>
              <a:t>1.1. Ideation</a:t>
            </a:r>
            <a:endParaRPr lang="en-SE" sz="4400" b="1" dirty="0">
              <a:solidFill>
                <a:srgbClr val="266C9F"/>
              </a:solidFill>
            </a:endParaRPr>
          </a:p>
          <a:p>
            <a:endParaRPr lang="en-SE" dirty="0"/>
          </a:p>
        </p:txBody>
      </p:sp>
      <p:sp>
        <p:nvSpPr>
          <p:cNvPr id="4" name="TextBox 3">
            <a:extLst>
              <a:ext uri="{FF2B5EF4-FFF2-40B4-BE49-F238E27FC236}">
                <a16:creationId xmlns:a16="http://schemas.microsoft.com/office/drawing/2014/main" id="{7F0107BA-2982-4CFE-A488-405227D3FBB7}"/>
              </a:ext>
            </a:extLst>
          </p:cNvPr>
          <p:cNvSpPr txBox="1"/>
          <p:nvPr/>
        </p:nvSpPr>
        <p:spPr>
          <a:xfrm>
            <a:off x="867104" y="1883979"/>
            <a:ext cx="4091152" cy="4154984"/>
          </a:xfrm>
          <a:prstGeom prst="rect">
            <a:avLst/>
          </a:prstGeom>
          <a:noFill/>
        </p:spPr>
        <p:txBody>
          <a:bodyPr wrap="square" rtlCol="0">
            <a:spAutoFit/>
          </a:bodyPr>
          <a:lstStyle/>
          <a:p>
            <a:pPr algn="ctr" rtl="0" fontAlgn="base"/>
            <a:r>
              <a:rPr lang="en-GB" sz="2400" b="0" i="0" dirty="0">
                <a:effectLst/>
                <a:latin typeface="Calibri" panose="020F0502020204030204" pitchFamily="34" charset="0"/>
              </a:rPr>
              <a:t>Idea</a:t>
            </a:r>
            <a:r>
              <a:rPr lang="en-GB" sz="2400" dirty="0">
                <a:latin typeface="Calibri" panose="020F0502020204030204" pitchFamily="34" charset="0"/>
              </a:rPr>
              <a:t>s can be developed in various ways.</a:t>
            </a:r>
            <a:r>
              <a:rPr lang="en-GB" sz="2400" b="0" i="0" dirty="0">
                <a:effectLst/>
                <a:latin typeface="Calibri" panose="020F0502020204030204" pitchFamily="34" charset="0"/>
              </a:rPr>
              <a:t> Methods of idea development have been formed and tested in diverse situations and can apply differently to projects and individuals.</a:t>
            </a:r>
          </a:p>
          <a:p>
            <a:pPr algn="ctr" rtl="0" fontAlgn="base"/>
            <a:endParaRPr lang="en-GB" sz="2400" b="0" i="0" dirty="0">
              <a:effectLst/>
              <a:latin typeface="Calibri" panose="020F0502020204030204" pitchFamily="34" charset="0"/>
            </a:endParaRPr>
          </a:p>
          <a:p>
            <a:pPr algn="ctr" rtl="0" fontAlgn="base"/>
            <a:r>
              <a:rPr lang="en-GB" sz="2400" b="0" i="0" dirty="0">
                <a:effectLst/>
                <a:latin typeface="Calibri" panose="020F0502020204030204" pitchFamily="34" charset="0"/>
              </a:rPr>
              <a:t>It can be effective to combine methods to develop ideas!</a:t>
            </a:r>
            <a:br>
              <a:rPr lang="is-IS" sz="2400" b="0" i="0" dirty="0">
                <a:effectLst/>
                <a:latin typeface="Calibri" panose="020F0502020204030204" pitchFamily="34" charset="0"/>
              </a:rPr>
            </a:br>
            <a:r>
              <a:rPr lang="is-IS" sz="2400" b="0" i="0" dirty="0">
                <a:effectLst/>
                <a:latin typeface="Calibri" panose="020F0502020204030204" pitchFamily="34" charset="0"/>
              </a:rPr>
              <a:t>​</a:t>
            </a:r>
            <a:endParaRPr lang="is-IS" sz="2400" b="0" i="0" dirty="0">
              <a:effectLst/>
            </a:endParaRPr>
          </a:p>
        </p:txBody>
      </p:sp>
      <p:sp>
        <p:nvSpPr>
          <p:cNvPr id="6" name="Oval 5">
            <a:extLst>
              <a:ext uri="{FF2B5EF4-FFF2-40B4-BE49-F238E27FC236}">
                <a16:creationId xmlns:a16="http://schemas.microsoft.com/office/drawing/2014/main" id="{2B3D8844-A58C-457E-82DB-9911FB624709}"/>
              </a:ext>
            </a:extLst>
          </p:cNvPr>
          <p:cNvSpPr/>
          <p:nvPr/>
        </p:nvSpPr>
        <p:spPr>
          <a:xfrm>
            <a:off x="5659396" y="2281881"/>
            <a:ext cx="3994356" cy="3673348"/>
          </a:xfrm>
          <a:prstGeom prst="ellipse">
            <a:avLst/>
          </a:prstGeom>
          <a:noFill/>
          <a:ln w="76200">
            <a:solidFill>
              <a:srgbClr val="00B028"/>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endParaRPr lang="en-GB" dirty="0">
              <a:solidFill>
                <a:schemeClr val="bg1"/>
              </a:solidFill>
            </a:endParaRPr>
          </a:p>
          <a:p>
            <a:pPr algn="ctr"/>
            <a:r>
              <a:rPr lang="en-GB" dirty="0">
                <a:solidFill>
                  <a:schemeClr val="tx1"/>
                </a:solidFill>
              </a:rPr>
              <a:t>Some examples of methods:</a:t>
            </a:r>
            <a:endParaRPr lang="en-GB" dirty="0">
              <a:solidFill>
                <a:schemeClr val="tx1"/>
              </a:solidFill>
              <a:cs typeface="Calibri"/>
            </a:endParaRPr>
          </a:p>
          <a:p>
            <a:pPr algn="ctr"/>
            <a:r>
              <a:rPr lang="en-GB" dirty="0">
                <a:solidFill>
                  <a:schemeClr val="tx1"/>
                </a:solidFill>
              </a:rPr>
              <a:t> ​</a:t>
            </a:r>
          </a:p>
          <a:p>
            <a:pPr algn="ctr"/>
            <a:r>
              <a:rPr lang="en-GB" i="1" dirty="0">
                <a:solidFill>
                  <a:schemeClr val="tx1"/>
                </a:solidFill>
              </a:rPr>
              <a:t>-The star​</a:t>
            </a:r>
          </a:p>
          <a:p>
            <a:pPr algn="ctr"/>
            <a:r>
              <a:rPr lang="en-GB" i="1" dirty="0">
                <a:solidFill>
                  <a:schemeClr val="tx1"/>
                </a:solidFill>
              </a:rPr>
              <a:t>-Scenarios</a:t>
            </a:r>
          </a:p>
          <a:p>
            <a:pPr algn="ctr"/>
            <a:r>
              <a:rPr lang="en-GB" i="1" dirty="0">
                <a:solidFill>
                  <a:schemeClr val="tx1"/>
                </a:solidFill>
              </a:rPr>
              <a:t>-Mind map</a:t>
            </a:r>
          </a:p>
          <a:p>
            <a:pPr algn="ctr"/>
            <a:r>
              <a:rPr lang="en-GB" i="1" dirty="0">
                <a:solidFill>
                  <a:schemeClr val="tx1"/>
                </a:solidFill>
              </a:rPr>
              <a:t>-Brainstorming​</a:t>
            </a:r>
          </a:p>
          <a:p>
            <a:pPr algn="ctr"/>
            <a:r>
              <a:rPr lang="en-GB" i="1" dirty="0">
                <a:solidFill>
                  <a:schemeClr val="tx1"/>
                </a:solidFill>
              </a:rPr>
              <a:t>​-Six thinking hats</a:t>
            </a:r>
          </a:p>
          <a:p>
            <a:pPr algn="ctr"/>
            <a:endParaRPr lang="en-GB" i="1" dirty="0">
              <a:solidFill>
                <a:schemeClr val="tx1"/>
              </a:solidFill>
            </a:endParaRPr>
          </a:p>
          <a:p>
            <a:pPr algn="ctr"/>
            <a:endParaRPr lang="en-SE" dirty="0"/>
          </a:p>
        </p:txBody>
      </p:sp>
    </p:spTree>
    <p:extLst>
      <p:ext uri="{BB962C8B-B14F-4D97-AF65-F5344CB8AC3E}">
        <p14:creationId xmlns:p14="http://schemas.microsoft.com/office/powerpoint/2010/main" val="257812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E6C452-1D61-46E4-8E12-F8E6576BE4B2}"/>
              </a:ext>
            </a:extLst>
          </p:cNvPr>
          <p:cNvSpPr txBox="1"/>
          <p:nvPr/>
        </p:nvSpPr>
        <p:spPr>
          <a:xfrm>
            <a:off x="2247241" y="156060"/>
            <a:ext cx="8755137" cy="707886"/>
          </a:xfrm>
          <a:prstGeom prst="rect">
            <a:avLst/>
          </a:prstGeom>
          <a:noFill/>
        </p:spPr>
        <p:txBody>
          <a:bodyPr wrap="square" rtlCol="0">
            <a:spAutoFit/>
          </a:bodyPr>
          <a:lstStyle/>
          <a:p>
            <a:pPr algn="ctr"/>
            <a:r>
              <a:rPr lang="is-IS" sz="4000" b="1" dirty="0">
                <a:solidFill>
                  <a:srgbClr val="266C9F"/>
                </a:solidFill>
              </a:rPr>
              <a:t>1.2. Ideation – examples of methods</a:t>
            </a:r>
            <a:endParaRPr lang="en-SE" sz="4000" b="1" dirty="0">
              <a:solidFill>
                <a:srgbClr val="266C9F"/>
              </a:solidFill>
            </a:endParaRPr>
          </a:p>
        </p:txBody>
      </p:sp>
      <p:sp>
        <p:nvSpPr>
          <p:cNvPr id="5" name="TextBox 4">
            <a:extLst>
              <a:ext uri="{FF2B5EF4-FFF2-40B4-BE49-F238E27FC236}">
                <a16:creationId xmlns:a16="http://schemas.microsoft.com/office/drawing/2014/main" id="{227CFB7C-73FA-41DD-95E2-4EC4AC7F25B4}"/>
              </a:ext>
            </a:extLst>
          </p:cNvPr>
          <p:cNvSpPr txBox="1"/>
          <p:nvPr/>
        </p:nvSpPr>
        <p:spPr>
          <a:xfrm>
            <a:off x="653453" y="1441899"/>
            <a:ext cx="5442547" cy="4893647"/>
          </a:xfrm>
          <a:prstGeom prst="rect">
            <a:avLst/>
          </a:prstGeom>
          <a:noFill/>
        </p:spPr>
        <p:txBody>
          <a:bodyPr wrap="square" lIns="91440" tIns="45720" rIns="91440" bIns="45720" rtlCol="0" anchor="t">
            <a:spAutoFit/>
          </a:bodyPr>
          <a:lstStyle/>
          <a:p>
            <a:pPr algn="l" rtl="0" fontAlgn="base"/>
            <a:r>
              <a:rPr lang="is-IS" sz="3600" dirty="0">
                <a:solidFill>
                  <a:srgbClr val="4EAE3A"/>
                </a:solidFill>
                <a:latin typeface="Calibri" panose="020F0502020204030204" pitchFamily="34" charset="0"/>
              </a:rPr>
              <a:t>Brainstorming</a:t>
            </a:r>
            <a:r>
              <a:rPr lang="is-IS" sz="2400" b="0" i="0" u="none" strike="noStrike" dirty="0">
                <a:solidFill>
                  <a:srgbClr val="000000"/>
                </a:solidFill>
                <a:effectLst/>
                <a:latin typeface="Calibri" panose="020F0502020204030204" pitchFamily="34" charset="0"/>
              </a:rPr>
              <a:t> </a:t>
            </a:r>
            <a:r>
              <a:rPr lang="is-IS" sz="2400" b="0" i="0" dirty="0">
                <a:effectLst/>
                <a:latin typeface="Calibri" panose="020F0502020204030204" pitchFamily="34" charset="0"/>
              </a:rPr>
              <a:t>​</a:t>
            </a:r>
            <a:endParaRPr lang="is-IS" sz="2400" b="0" i="0" dirty="0">
              <a:effectLst/>
              <a:latin typeface="Arial" panose="020B0604020202020204" pitchFamily="34" charset="0"/>
            </a:endParaRPr>
          </a:p>
          <a:p>
            <a:pPr algn="l" rtl="0" fontAlgn="base"/>
            <a:r>
              <a:rPr lang="en-US" sz="2400" b="0" i="0" dirty="0">
                <a:effectLst/>
                <a:latin typeface="Calibri" panose="020F0502020204030204" pitchFamily="34" charset="0"/>
              </a:rPr>
              <a:t>​</a:t>
            </a:r>
            <a:r>
              <a:rPr lang="en-GB" sz="2400" b="0" i="0" dirty="0">
                <a:effectLst/>
                <a:latin typeface="Calibri" panose="020F0502020204030204" pitchFamily="34" charset="0"/>
              </a:rPr>
              <a:t>A method to evoke ideas. The method can be applied either individually or in groups.</a:t>
            </a:r>
          </a:p>
          <a:p>
            <a:pPr algn="l" rtl="0" fontAlgn="base"/>
            <a:endParaRPr lang="en-GB" sz="2400" dirty="0">
              <a:latin typeface="Calibri" panose="020F0502020204030204" pitchFamily="34" charset="0"/>
            </a:endParaRPr>
          </a:p>
          <a:p>
            <a:pPr algn="l" rtl="0" fontAlgn="base"/>
            <a:r>
              <a:rPr lang="en-GB" sz="2400" b="0" i="0" dirty="0">
                <a:effectLst/>
                <a:latin typeface="Calibri" panose="020F0502020204030204" pitchFamily="34" charset="0"/>
              </a:rPr>
              <a:t>Brainstorming without the hassle of computers and smart devices is often recommended. It can be more effective to create an atmosphere and situation that might open the mind and stimulate thoughts. How about sitting outdoors with a pen and paper?</a:t>
            </a:r>
            <a:endParaRPr lang="en-US" sz="2400" b="0" i="0" dirty="0">
              <a:effectLst/>
              <a:latin typeface="Calibri" panose="020F0502020204030204" pitchFamily="34" charset="0"/>
            </a:endParaRPr>
          </a:p>
          <a:p>
            <a:pPr algn="l" rtl="0" fontAlgn="base"/>
            <a:endParaRPr lang="en-US" b="0" i="0" dirty="0">
              <a:effectLst/>
            </a:endParaRPr>
          </a:p>
          <a:p>
            <a:pPr algn="l" rtl="0" fontAlgn="base"/>
            <a:endParaRPr lang="en-US" b="0" i="0" dirty="0">
              <a:effectLst/>
            </a:endParaRPr>
          </a:p>
        </p:txBody>
      </p:sp>
      <p:pic>
        <p:nvPicPr>
          <p:cNvPr id="2" name="Picture 1">
            <a:extLst>
              <a:ext uri="{FF2B5EF4-FFF2-40B4-BE49-F238E27FC236}">
                <a16:creationId xmlns:a16="http://schemas.microsoft.com/office/drawing/2014/main" id="{FB8D482E-09B4-4A6D-A22C-22B4938D62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5699" y="2963407"/>
            <a:ext cx="4006678" cy="2671119"/>
          </a:xfrm>
          <a:prstGeom prst="rect">
            <a:avLst/>
          </a:prstGeom>
        </p:spPr>
      </p:pic>
    </p:spTree>
    <p:extLst>
      <p:ext uri="{BB962C8B-B14F-4D97-AF65-F5344CB8AC3E}">
        <p14:creationId xmlns:p14="http://schemas.microsoft.com/office/powerpoint/2010/main" val="63944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BB2F6-326D-4990-8BDF-7169FE095F19}"/>
              </a:ext>
            </a:extLst>
          </p:cNvPr>
          <p:cNvSpPr txBox="1"/>
          <p:nvPr/>
        </p:nvSpPr>
        <p:spPr>
          <a:xfrm>
            <a:off x="761563" y="2108623"/>
            <a:ext cx="4004992" cy="3877985"/>
          </a:xfrm>
          <a:prstGeom prst="rect">
            <a:avLst/>
          </a:prstGeom>
          <a:noFill/>
        </p:spPr>
        <p:txBody>
          <a:bodyPr wrap="square" rtlCol="0">
            <a:spAutoFit/>
          </a:bodyPr>
          <a:lstStyle/>
          <a:p>
            <a:pPr algn="l" rtl="0" fontAlgn="base"/>
            <a:r>
              <a:rPr lang="is-IS" sz="3600" b="0" i="0" u="none" strike="noStrike" dirty="0">
                <a:solidFill>
                  <a:srgbClr val="4EAE3A"/>
                </a:solidFill>
                <a:effectLst/>
                <a:latin typeface="Calibri" panose="020F0502020204030204" pitchFamily="34" charset="0"/>
              </a:rPr>
              <a:t>Mind map</a:t>
            </a:r>
            <a:endParaRPr lang="is-IS" sz="3600" b="0" i="0" dirty="0">
              <a:effectLst/>
              <a:latin typeface="Arial" panose="020B0604020202020204" pitchFamily="34" charset="0"/>
            </a:endParaRPr>
          </a:p>
          <a:p>
            <a:pPr algn="l" rtl="0" fontAlgn="base"/>
            <a:r>
              <a:rPr lang="en-GB" sz="2400" b="0" i="0" u="none" strike="noStrike" dirty="0">
                <a:solidFill>
                  <a:srgbClr val="000000"/>
                </a:solidFill>
                <a:effectLst/>
                <a:latin typeface="Calibri"/>
                <a:cs typeface="Calibri"/>
              </a:rPr>
              <a:t>Mind maps can be drawn either with pen and paper or with special software. With a mind map, the development of ideas takes on a visual form, making it easier to form, categorize, connect and organize thoughts.</a:t>
            </a:r>
          </a:p>
          <a:p>
            <a:endParaRPr lang="en-SE" dirty="0"/>
          </a:p>
        </p:txBody>
      </p:sp>
      <p:sp>
        <p:nvSpPr>
          <p:cNvPr id="3" name="TextBox 2">
            <a:extLst>
              <a:ext uri="{FF2B5EF4-FFF2-40B4-BE49-F238E27FC236}">
                <a16:creationId xmlns:a16="http://schemas.microsoft.com/office/drawing/2014/main" id="{5A233AAF-7350-4C10-9126-C1F778651638}"/>
              </a:ext>
            </a:extLst>
          </p:cNvPr>
          <p:cNvSpPr txBox="1"/>
          <p:nvPr/>
        </p:nvSpPr>
        <p:spPr>
          <a:xfrm>
            <a:off x="2271168" y="93053"/>
            <a:ext cx="8130250" cy="984885"/>
          </a:xfrm>
          <a:prstGeom prst="rect">
            <a:avLst/>
          </a:prstGeom>
          <a:noFill/>
        </p:spPr>
        <p:txBody>
          <a:bodyPr wrap="square" rtlCol="0">
            <a:spAutoFit/>
          </a:bodyPr>
          <a:lstStyle/>
          <a:p>
            <a:pPr algn="ctr"/>
            <a:r>
              <a:rPr lang="is-IS" sz="4000" b="1" dirty="0">
                <a:solidFill>
                  <a:srgbClr val="266C9F"/>
                </a:solidFill>
              </a:rPr>
              <a:t>1.2. Ideation – examples of methods</a:t>
            </a:r>
            <a:endParaRPr lang="en-SE" sz="4000" b="1" dirty="0">
              <a:solidFill>
                <a:srgbClr val="266C9F"/>
              </a:solidFill>
            </a:endParaRPr>
          </a:p>
          <a:p>
            <a:pPr algn="ctr"/>
            <a:endParaRPr lang="en-SE" dirty="0"/>
          </a:p>
        </p:txBody>
      </p:sp>
      <p:pic>
        <p:nvPicPr>
          <p:cNvPr id="4" name="Picture 3">
            <a:extLst>
              <a:ext uri="{FF2B5EF4-FFF2-40B4-BE49-F238E27FC236}">
                <a16:creationId xmlns:a16="http://schemas.microsoft.com/office/drawing/2014/main" id="{37065C2E-A381-4F33-B8DB-950303CD9F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62662" y="2425668"/>
            <a:ext cx="4493571" cy="3249527"/>
          </a:xfrm>
          <a:prstGeom prst="rect">
            <a:avLst/>
          </a:prstGeom>
        </p:spPr>
      </p:pic>
      <p:pic>
        <p:nvPicPr>
          <p:cNvPr id="5" name="Picture 4">
            <a:extLst>
              <a:ext uri="{FF2B5EF4-FFF2-40B4-BE49-F238E27FC236}">
                <a16:creationId xmlns:a16="http://schemas.microsoft.com/office/drawing/2014/main" id="{BA968F31-56E6-48D5-B45B-196614588F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0289" y="5675195"/>
            <a:ext cx="3785944" cy="237765"/>
          </a:xfrm>
          <a:prstGeom prst="rect">
            <a:avLst/>
          </a:prstGeom>
        </p:spPr>
      </p:pic>
    </p:spTree>
    <p:extLst>
      <p:ext uri="{BB962C8B-B14F-4D97-AF65-F5344CB8AC3E}">
        <p14:creationId xmlns:p14="http://schemas.microsoft.com/office/powerpoint/2010/main" val="29281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77B165-0FA5-4B05-931A-1BA40080D8EB}"/>
              </a:ext>
            </a:extLst>
          </p:cNvPr>
          <p:cNvSpPr txBox="1"/>
          <p:nvPr/>
        </p:nvSpPr>
        <p:spPr>
          <a:xfrm>
            <a:off x="777604" y="2076550"/>
            <a:ext cx="4589352" cy="3877985"/>
          </a:xfrm>
          <a:prstGeom prst="rect">
            <a:avLst/>
          </a:prstGeom>
          <a:noFill/>
        </p:spPr>
        <p:txBody>
          <a:bodyPr wrap="square" rtlCol="0">
            <a:spAutoFit/>
          </a:bodyPr>
          <a:lstStyle/>
          <a:p>
            <a:pPr algn="l" rtl="0" fontAlgn="base"/>
            <a:r>
              <a:rPr lang="is-IS" sz="3600" b="0" i="0" u="none" strike="noStrike" dirty="0">
                <a:solidFill>
                  <a:srgbClr val="4EAE3A"/>
                </a:solidFill>
                <a:effectLst/>
                <a:latin typeface="Calibri" panose="020F0502020204030204" pitchFamily="34" charset="0"/>
              </a:rPr>
              <a:t>The star</a:t>
            </a:r>
            <a:r>
              <a:rPr lang="is-IS" sz="3600" b="0" i="0" u="none" strike="noStrike" dirty="0">
                <a:solidFill>
                  <a:srgbClr val="000000"/>
                </a:solidFill>
                <a:effectLst/>
                <a:latin typeface="Calibri" panose="020F0502020204030204" pitchFamily="34" charset="0"/>
              </a:rPr>
              <a:t>  </a:t>
            </a:r>
            <a:r>
              <a:rPr lang="en-US" sz="3600" b="0" i="0" dirty="0">
                <a:effectLst/>
                <a:latin typeface="Calibri" panose="020F0502020204030204" pitchFamily="34" charset="0"/>
              </a:rPr>
              <a:t>​</a:t>
            </a:r>
          </a:p>
          <a:p>
            <a:pPr algn="l" rtl="0" fontAlgn="base"/>
            <a:r>
              <a:rPr lang="en-GB" sz="2400" b="0" i="0" dirty="0">
                <a:effectLst/>
                <a:latin typeface="Calibri" panose="020F0502020204030204" pitchFamily="34" charset="0"/>
              </a:rPr>
              <a:t>Draw a star with six angles. Write the idea you are working on in the centre of the star. Divide the words </a:t>
            </a:r>
            <a:r>
              <a:rPr lang="en-GB" sz="2400" b="0" i="1" dirty="0">
                <a:effectLst/>
                <a:latin typeface="Calibri" panose="020F0502020204030204" pitchFamily="34" charset="0"/>
              </a:rPr>
              <a:t>who, what, where, when, why </a:t>
            </a:r>
            <a:r>
              <a:rPr lang="en-GB" sz="2400" b="0" i="0" dirty="0">
                <a:effectLst/>
                <a:latin typeface="Calibri" panose="020F0502020204030204" pitchFamily="34" charset="0"/>
              </a:rPr>
              <a:t>and </a:t>
            </a:r>
            <a:r>
              <a:rPr lang="en-GB" sz="2400" b="0" i="1" dirty="0">
                <a:effectLst/>
                <a:latin typeface="Calibri" panose="020F0502020204030204" pitchFamily="34" charset="0"/>
              </a:rPr>
              <a:t>how</a:t>
            </a:r>
            <a:r>
              <a:rPr lang="en-GB" sz="2400" b="0" i="0" dirty="0">
                <a:effectLst/>
                <a:latin typeface="Calibri" panose="020F0502020204030204" pitchFamily="34" charset="0"/>
              </a:rPr>
              <a:t> on the angles of the star. Then you will examine your idea by asking questions that begin with the six key words in the star angles. </a:t>
            </a:r>
            <a:endParaRPr lang="en-US" sz="2400" b="0" i="0" dirty="0">
              <a:effectLst/>
              <a:latin typeface="Arial" panose="020B0604020202020204" pitchFamily="34" charset="0"/>
            </a:endParaRPr>
          </a:p>
          <a:p>
            <a:endParaRPr lang="en-SE" dirty="0"/>
          </a:p>
        </p:txBody>
      </p:sp>
      <p:sp>
        <p:nvSpPr>
          <p:cNvPr id="3" name="TextBox 2">
            <a:extLst>
              <a:ext uri="{FF2B5EF4-FFF2-40B4-BE49-F238E27FC236}">
                <a16:creationId xmlns:a16="http://schemas.microsoft.com/office/drawing/2014/main" id="{5F3C6D9C-B310-4290-ABF0-2250952E06C0}"/>
              </a:ext>
            </a:extLst>
          </p:cNvPr>
          <p:cNvSpPr txBox="1"/>
          <p:nvPr/>
        </p:nvSpPr>
        <p:spPr>
          <a:xfrm>
            <a:off x="2798339" y="212829"/>
            <a:ext cx="8481790" cy="984885"/>
          </a:xfrm>
          <a:prstGeom prst="rect">
            <a:avLst/>
          </a:prstGeom>
          <a:noFill/>
        </p:spPr>
        <p:txBody>
          <a:bodyPr wrap="square" rtlCol="0">
            <a:spAutoFit/>
          </a:bodyPr>
          <a:lstStyle/>
          <a:p>
            <a:r>
              <a:rPr lang="is-IS" sz="4000" b="1" dirty="0">
                <a:solidFill>
                  <a:srgbClr val="266C9F"/>
                </a:solidFill>
              </a:rPr>
              <a:t>1.2. Ideation – examples of methods</a:t>
            </a:r>
            <a:endParaRPr lang="en-SE" sz="4000" b="1" dirty="0">
              <a:solidFill>
                <a:srgbClr val="266C9F"/>
              </a:solidFill>
            </a:endParaRPr>
          </a:p>
          <a:p>
            <a:endParaRPr lang="en-SE" dirty="0"/>
          </a:p>
        </p:txBody>
      </p:sp>
      <p:sp>
        <p:nvSpPr>
          <p:cNvPr id="4" name="Star: 6 Points 3">
            <a:extLst>
              <a:ext uri="{FF2B5EF4-FFF2-40B4-BE49-F238E27FC236}">
                <a16:creationId xmlns:a16="http://schemas.microsoft.com/office/drawing/2014/main" id="{670BBFB9-E8C8-496A-84BA-26B953F4FCFF}"/>
              </a:ext>
            </a:extLst>
          </p:cNvPr>
          <p:cNvSpPr/>
          <p:nvPr/>
        </p:nvSpPr>
        <p:spPr>
          <a:xfrm>
            <a:off x="6326659" y="2070956"/>
            <a:ext cx="3509318" cy="3744097"/>
          </a:xfrm>
          <a:prstGeom prst="star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 name="TextBox 4">
            <a:extLst>
              <a:ext uri="{FF2B5EF4-FFF2-40B4-BE49-F238E27FC236}">
                <a16:creationId xmlns:a16="http://schemas.microsoft.com/office/drawing/2014/main" id="{0CC83203-92E0-4815-A6BA-B220BFE5E416}"/>
              </a:ext>
            </a:extLst>
          </p:cNvPr>
          <p:cNvSpPr txBox="1"/>
          <p:nvPr/>
        </p:nvSpPr>
        <p:spPr>
          <a:xfrm>
            <a:off x="7817710" y="2606239"/>
            <a:ext cx="691978" cy="369332"/>
          </a:xfrm>
          <a:prstGeom prst="rect">
            <a:avLst/>
          </a:prstGeom>
          <a:noFill/>
        </p:spPr>
        <p:txBody>
          <a:bodyPr wrap="square" rtlCol="0">
            <a:spAutoFit/>
          </a:bodyPr>
          <a:lstStyle/>
          <a:p>
            <a:r>
              <a:rPr lang="is-IS" dirty="0">
                <a:solidFill>
                  <a:srgbClr val="00B028"/>
                </a:solidFill>
              </a:rPr>
              <a:t>who</a:t>
            </a:r>
            <a:endParaRPr lang="en-SE" dirty="0">
              <a:solidFill>
                <a:srgbClr val="00B028"/>
              </a:solidFill>
            </a:endParaRPr>
          </a:p>
        </p:txBody>
      </p:sp>
      <p:sp>
        <p:nvSpPr>
          <p:cNvPr id="6" name="TextBox 5">
            <a:extLst>
              <a:ext uri="{FF2B5EF4-FFF2-40B4-BE49-F238E27FC236}">
                <a16:creationId xmlns:a16="http://schemas.microsoft.com/office/drawing/2014/main" id="{EB3330A6-8E7C-49BD-9DFE-C835B1BE969B}"/>
              </a:ext>
            </a:extLst>
          </p:cNvPr>
          <p:cNvSpPr txBox="1"/>
          <p:nvPr/>
        </p:nvSpPr>
        <p:spPr>
          <a:xfrm>
            <a:off x="6604247" y="3130205"/>
            <a:ext cx="691978" cy="369332"/>
          </a:xfrm>
          <a:prstGeom prst="rect">
            <a:avLst/>
          </a:prstGeom>
          <a:noFill/>
        </p:spPr>
        <p:txBody>
          <a:bodyPr wrap="square" rtlCol="0">
            <a:spAutoFit/>
          </a:bodyPr>
          <a:lstStyle/>
          <a:p>
            <a:r>
              <a:rPr lang="is-IS" dirty="0">
                <a:solidFill>
                  <a:srgbClr val="00B028"/>
                </a:solidFill>
              </a:rPr>
              <a:t>how</a:t>
            </a:r>
            <a:endParaRPr lang="en-SE" dirty="0">
              <a:solidFill>
                <a:srgbClr val="00B028"/>
              </a:solidFill>
            </a:endParaRPr>
          </a:p>
        </p:txBody>
      </p:sp>
      <p:sp>
        <p:nvSpPr>
          <p:cNvPr id="7" name="TextBox 6">
            <a:extLst>
              <a:ext uri="{FF2B5EF4-FFF2-40B4-BE49-F238E27FC236}">
                <a16:creationId xmlns:a16="http://schemas.microsoft.com/office/drawing/2014/main" id="{B84764F9-9A65-443D-86EF-C9F393505EC6}"/>
              </a:ext>
            </a:extLst>
          </p:cNvPr>
          <p:cNvSpPr txBox="1"/>
          <p:nvPr/>
        </p:nvSpPr>
        <p:spPr>
          <a:xfrm>
            <a:off x="8837447" y="3130205"/>
            <a:ext cx="691978" cy="369332"/>
          </a:xfrm>
          <a:prstGeom prst="rect">
            <a:avLst/>
          </a:prstGeom>
          <a:noFill/>
        </p:spPr>
        <p:txBody>
          <a:bodyPr wrap="square" rtlCol="0">
            <a:spAutoFit/>
          </a:bodyPr>
          <a:lstStyle/>
          <a:p>
            <a:r>
              <a:rPr lang="is-IS" dirty="0">
                <a:solidFill>
                  <a:srgbClr val="00B028"/>
                </a:solidFill>
              </a:rPr>
              <a:t>what</a:t>
            </a:r>
            <a:endParaRPr lang="en-SE" dirty="0">
              <a:solidFill>
                <a:srgbClr val="00B028"/>
              </a:solidFill>
            </a:endParaRPr>
          </a:p>
        </p:txBody>
      </p:sp>
      <p:sp>
        <p:nvSpPr>
          <p:cNvPr id="8" name="TextBox 7">
            <a:extLst>
              <a:ext uri="{FF2B5EF4-FFF2-40B4-BE49-F238E27FC236}">
                <a16:creationId xmlns:a16="http://schemas.microsoft.com/office/drawing/2014/main" id="{BE17F636-B62F-49BC-A60F-7B920DCC2ACC}"/>
              </a:ext>
            </a:extLst>
          </p:cNvPr>
          <p:cNvSpPr txBox="1"/>
          <p:nvPr/>
        </p:nvSpPr>
        <p:spPr>
          <a:xfrm>
            <a:off x="7731825" y="4910441"/>
            <a:ext cx="745523" cy="369332"/>
          </a:xfrm>
          <a:prstGeom prst="rect">
            <a:avLst/>
          </a:prstGeom>
          <a:noFill/>
        </p:spPr>
        <p:txBody>
          <a:bodyPr wrap="square" rtlCol="0">
            <a:spAutoFit/>
          </a:bodyPr>
          <a:lstStyle/>
          <a:p>
            <a:r>
              <a:rPr lang="is-IS" dirty="0">
                <a:solidFill>
                  <a:srgbClr val="00B028"/>
                </a:solidFill>
              </a:rPr>
              <a:t>when</a:t>
            </a:r>
            <a:endParaRPr lang="en-SE" dirty="0">
              <a:solidFill>
                <a:srgbClr val="00B028"/>
              </a:solidFill>
            </a:endParaRPr>
          </a:p>
        </p:txBody>
      </p:sp>
      <p:sp>
        <p:nvSpPr>
          <p:cNvPr id="9" name="TextBox 8">
            <a:extLst>
              <a:ext uri="{FF2B5EF4-FFF2-40B4-BE49-F238E27FC236}">
                <a16:creationId xmlns:a16="http://schemas.microsoft.com/office/drawing/2014/main" id="{DE11B96B-DD8B-4E55-A13C-E96DB9130AB3}"/>
              </a:ext>
            </a:extLst>
          </p:cNvPr>
          <p:cNvSpPr txBox="1"/>
          <p:nvPr/>
        </p:nvSpPr>
        <p:spPr>
          <a:xfrm>
            <a:off x="8742711" y="4394895"/>
            <a:ext cx="786714" cy="369332"/>
          </a:xfrm>
          <a:prstGeom prst="rect">
            <a:avLst/>
          </a:prstGeom>
          <a:noFill/>
        </p:spPr>
        <p:txBody>
          <a:bodyPr wrap="square" rtlCol="0">
            <a:spAutoFit/>
          </a:bodyPr>
          <a:lstStyle/>
          <a:p>
            <a:r>
              <a:rPr lang="is-IS" dirty="0">
                <a:solidFill>
                  <a:srgbClr val="00B028"/>
                </a:solidFill>
              </a:rPr>
              <a:t>where</a:t>
            </a:r>
            <a:endParaRPr lang="en-SE" dirty="0">
              <a:solidFill>
                <a:srgbClr val="00B028"/>
              </a:solidFill>
            </a:endParaRPr>
          </a:p>
        </p:txBody>
      </p:sp>
      <p:sp>
        <p:nvSpPr>
          <p:cNvPr id="10" name="TextBox 9">
            <a:extLst>
              <a:ext uri="{FF2B5EF4-FFF2-40B4-BE49-F238E27FC236}">
                <a16:creationId xmlns:a16="http://schemas.microsoft.com/office/drawing/2014/main" id="{0F5BF790-30B1-4478-8630-8A8D0A64FE74}"/>
              </a:ext>
            </a:extLst>
          </p:cNvPr>
          <p:cNvSpPr txBox="1"/>
          <p:nvPr/>
        </p:nvSpPr>
        <p:spPr>
          <a:xfrm>
            <a:off x="6693245" y="4423687"/>
            <a:ext cx="691978" cy="369332"/>
          </a:xfrm>
          <a:prstGeom prst="rect">
            <a:avLst/>
          </a:prstGeom>
          <a:noFill/>
        </p:spPr>
        <p:txBody>
          <a:bodyPr wrap="square" rtlCol="0">
            <a:spAutoFit/>
          </a:bodyPr>
          <a:lstStyle/>
          <a:p>
            <a:r>
              <a:rPr lang="is-IS" dirty="0">
                <a:solidFill>
                  <a:srgbClr val="00B028"/>
                </a:solidFill>
              </a:rPr>
              <a:t>why</a:t>
            </a:r>
            <a:endParaRPr lang="en-SE" dirty="0">
              <a:solidFill>
                <a:srgbClr val="00B028"/>
              </a:solidFill>
            </a:endParaRPr>
          </a:p>
        </p:txBody>
      </p:sp>
      <p:sp>
        <p:nvSpPr>
          <p:cNvPr id="11" name="TextBox 10">
            <a:extLst>
              <a:ext uri="{FF2B5EF4-FFF2-40B4-BE49-F238E27FC236}">
                <a16:creationId xmlns:a16="http://schemas.microsoft.com/office/drawing/2014/main" id="{4B2065F6-5916-414B-A657-505F6BBF60BC}"/>
              </a:ext>
            </a:extLst>
          </p:cNvPr>
          <p:cNvSpPr txBox="1"/>
          <p:nvPr/>
        </p:nvSpPr>
        <p:spPr>
          <a:xfrm>
            <a:off x="7590291" y="3650618"/>
            <a:ext cx="982055" cy="584775"/>
          </a:xfrm>
          <a:prstGeom prst="rect">
            <a:avLst/>
          </a:prstGeom>
          <a:noFill/>
        </p:spPr>
        <p:txBody>
          <a:bodyPr wrap="square" rtlCol="0">
            <a:spAutoFit/>
          </a:bodyPr>
          <a:lstStyle/>
          <a:p>
            <a:pPr algn="ctr"/>
            <a:r>
              <a:rPr lang="sv-SE" sz="3200" b="1" dirty="0" err="1">
                <a:solidFill>
                  <a:srgbClr val="FFB700"/>
                </a:solidFill>
              </a:rPr>
              <a:t>idea</a:t>
            </a:r>
            <a:endParaRPr lang="en-SE" sz="3200" b="1" dirty="0">
              <a:solidFill>
                <a:srgbClr val="FFB700"/>
              </a:solidFill>
            </a:endParaRPr>
          </a:p>
        </p:txBody>
      </p:sp>
    </p:spTree>
    <p:extLst>
      <p:ext uri="{BB962C8B-B14F-4D97-AF65-F5344CB8AC3E}">
        <p14:creationId xmlns:p14="http://schemas.microsoft.com/office/powerpoint/2010/main" val="712898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39F19E-1C4E-45DC-B9BC-CF1C375CFF52}"/>
              </a:ext>
            </a:extLst>
          </p:cNvPr>
          <p:cNvSpPr txBox="1"/>
          <p:nvPr/>
        </p:nvSpPr>
        <p:spPr>
          <a:xfrm>
            <a:off x="424820" y="1336119"/>
            <a:ext cx="7168675" cy="5355312"/>
          </a:xfrm>
          <a:prstGeom prst="rect">
            <a:avLst/>
          </a:prstGeom>
          <a:noFill/>
        </p:spPr>
        <p:txBody>
          <a:bodyPr wrap="square" lIns="91440" tIns="45720" rIns="91440" bIns="45720" rtlCol="0" anchor="t">
            <a:spAutoFit/>
          </a:bodyPr>
          <a:lstStyle/>
          <a:p>
            <a:pPr algn="l" rtl="0" fontAlgn="base"/>
            <a:r>
              <a:rPr lang="is-IS" sz="3600" b="0" i="0" u="none" strike="noStrike" dirty="0">
                <a:solidFill>
                  <a:srgbClr val="4EAE3A"/>
                </a:solidFill>
                <a:effectLst/>
                <a:latin typeface="Calibri" panose="020F0502020204030204" pitchFamily="34" charset="0"/>
              </a:rPr>
              <a:t>6 thinking hats</a:t>
            </a:r>
            <a:endParaRPr lang="is-IS" sz="3600" b="0" i="0" dirty="0">
              <a:effectLst/>
              <a:latin typeface="Arial" panose="020B0604020202020204" pitchFamily="34" charset="0"/>
            </a:endParaRPr>
          </a:p>
          <a:p>
            <a:pPr fontAlgn="base"/>
            <a:r>
              <a:rPr lang="en-GB" sz="2400" b="0" i="0" dirty="0">
                <a:effectLst/>
              </a:rPr>
              <a:t>Method, created by Edward de Bono, </a:t>
            </a:r>
            <a:r>
              <a:rPr lang="en-GB" sz="2400" dirty="0"/>
              <a:t>to improve the structure of thinking and decision making.</a:t>
            </a:r>
          </a:p>
          <a:p>
            <a:pPr algn="l" rtl="0" fontAlgn="base"/>
            <a:endParaRPr lang="en-GB" sz="2400" b="0" i="0" dirty="0">
              <a:effectLst/>
            </a:endParaRPr>
          </a:p>
          <a:p>
            <a:pPr algn="l" rtl="0" fontAlgn="base"/>
            <a:r>
              <a:rPr lang="en-GB" sz="2400" b="0" i="0" dirty="0">
                <a:effectLst/>
              </a:rPr>
              <a:t>An idea is critically examined, from different perspectives, by “putting on” different imaginary hats. Each hat represents a particular point of view or mindset: </a:t>
            </a:r>
            <a:r>
              <a:rPr lang="en-GB" sz="2400" b="0" i="1" dirty="0">
                <a:effectLst/>
              </a:rPr>
              <a:t>process, creativity, facts, benefits, feelings </a:t>
            </a:r>
            <a:r>
              <a:rPr lang="en-GB" sz="2400" b="0" dirty="0">
                <a:effectLst/>
              </a:rPr>
              <a:t>and</a:t>
            </a:r>
            <a:r>
              <a:rPr lang="en-GB" sz="2400" b="0" i="1" dirty="0">
                <a:effectLst/>
              </a:rPr>
              <a:t> cautions</a:t>
            </a:r>
            <a:r>
              <a:rPr lang="en-GB" sz="2400" b="0" i="0" dirty="0">
                <a:effectLst/>
              </a:rPr>
              <a:t>.</a:t>
            </a:r>
            <a:endParaRPr lang="en-GB" sz="2400" dirty="0"/>
          </a:p>
          <a:p>
            <a:pPr algn="l" rtl="0" fontAlgn="base"/>
            <a:endParaRPr lang="en-GB" sz="2400" b="0" i="0" dirty="0">
              <a:effectLst/>
            </a:endParaRPr>
          </a:p>
          <a:p>
            <a:pPr algn="l" rtl="0" fontAlgn="base"/>
            <a:r>
              <a:rPr lang="en-GB" sz="2400" b="0" i="0" dirty="0">
                <a:effectLst/>
              </a:rPr>
              <a:t>This method is mainly used in group work. The best result is obtained by limiting the time that each person is "wearing" each hat to just a few minutes.</a:t>
            </a:r>
            <a:endParaRPr lang="is-IS" sz="2400" b="0" i="0" dirty="0">
              <a:effectLst/>
            </a:endParaRPr>
          </a:p>
          <a:p>
            <a:endParaRPr lang="en-SE" dirty="0"/>
          </a:p>
        </p:txBody>
      </p:sp>
      <p:sp>
        <p:nvSpPr>
          <p:cNvPr id="4" name="TextBox 3">
            <a:extLst>
              <a:ext uri="{FF2B5EF4-FFF2-40B4-BE49-F238E27FC236}">
                <a16:creationId xmlns:a16="http://schemas.microsoft.com/office/drawing/2014/main" id="{5CBB7B61-57FE-401D-B8F3-20ECBB775CC6}"/>
              </a:ext>
            </a:extLst>
          </p:cNvPr>
          <p:cNvSpPr txBox="1"/>
          <p:nvPr/>
        </p:nvSpPr>
        <p:spPr>
          <a:xfrm>
            <a:off x="2380843" y="88207"/>
            <a:ext cx="8261131" cy="984885"/>
          </a:xfrm>
          <a:prstGeom prst="rect">
            <a:avLst/>
          </a:prstGeom>
          <a:noFill/>
        </p:spPr>
        <p:txBody>
          <a:bodyPr wrap="square" rtlCol="0">
            <a:spAutoFit/>
          </a:bodyPr>
          <a:lstStyle/>
          <a:p>
            <a:pPr algn="ctr"/>
            <a:r>
              <a:rPr lang="is-IS" sz="4000" b="1" dirty="0">
                <a:solidFill>
                  <a:srgbClr val="266C9F"/>
                </a:solidFill>
              </a:rPr>
              <a:t>1.2. Ideation – examples of methods</a:t>
            </a:r>
            <a:br>
              <a:rPr lang="is-IS" sz="3600" b="1" dirty="0">
                <a:solidFill>
                  <a:srgbClr val="266C9F"/>
                </a:solidFill>
              </a:rPr>
            </a:br>
            <a:endParaRPr lang="en-SE" dirty="0"/>
          </a:p>
        </p:txBody>
      </p:sp>
      <p:pic>
        <p:nvPicPr>
          <p:cNvPr id="5" name="Picture 4" descr="Logo&#10;&#10;Description automatically generated">
            <a:extLst>
              <a:ext uri="{FF2B5EF4-FFF2-40B4-BE49-F238E27FC236}">
                <a16:creationId xmlns:a16="http://schemas.microsoft.com/office/drawing/2014/main" id="{E65B17DA-75B4-42B3-93D7-5130EFDE0B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5409" y="2848324"/>
            <a:ext cx="2863294" cy="2330901"/>
          </a:xfrm>
          <a:prstGeom prst="rect">
            <a:avLst/>
          </a:prstGeom>
        </p:spPr>
      </p:pic>
    </p:spTree>
    <p:extLst>
      <p:ext uri="{BB962C8B-B14F-4D97-AF65-F5344CB8AC3E}">
        <p14:creationId xmlns:p14="http://schemas.microsoft.com/office/powerpoint/2010/main" val="325455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975CAE-05B5-4F7E-8651-8EF6DB332ECD}"/>
              </a:ext>
            </a:extLst>
          </p:cNvPr>
          <p:cNvSpPr txBox="1"/>
          <p:nvPr/>
        </p:nvSpPr>
        <p:spPr>
          <a:xfrm>
            <a:off x="906361" y="1279661"/>
            <a:ext cx="9325232" cy="5970865"/>
          </a:xfrm>
          <a:prstGeom prst="rect">
            <a:avLst/>
          </a:prstGeom>
          <a:noFill/>
        </p:spPr>
        <p:txBody>
          <a:bodyPr wrap="square" rtlCol="0">
            <a:spAutoFit/>
          </a:bodyPr>
          <a:lstStyle/>
          <a:p>
            <a:pPr algn="l" rtl="0" fontAlgn="base"/>
            <a:r>
              <a:rPr lang="is-IS" sz="3600" b="0" i="0" dirty="0">
                <a:solidFill>
                  <a:srgbClr val="00B028"/>
                </a:solidFill>
                <a:effectLst/>
                <a:latin typeface="Calibri" panose="020F0502020204030204" pitchFamily="34" charset="0"/>
              </a:rPr>
              <a:t>Scenarios</a:t>
            </a:r>
            <a:endParaRPr lang="is-IS" sz="3600" b="0" i="0" dirty="0">
              <a:solidFill>
                <a:srgbClr val="00B028"/>
              </a:solidFill>
              <a:effectLst/>
              <a:latin typeface="Arial" panose="020B0604020202020204" pitchFamily="34" charset="0"/>
            </a:endParaRPr>
          </a:p>
          <a:p>
            <a:pPr algn="l" rtl="0" fontAlgn="base"/>
            <a:r>
              <a:rPr lang="en-GB" sz="2400" b="0" i="0" dirty="0">
                <a:effectLst/>
              </a:rPr>
              <a:t>Looking towards the future will always include a great deal of uncertainty. Scenarios can be drawn to shed a light on a possible situation in the future. By doing so, it is possible to get a certain preparation for what is to come</a:t>
            </a:r>
            <a:r>
              <a:rPr lang="en-GB" sz="2400" dirty="0"/>
              <a:t> – a kind of a simulator for the future!</a:t>
            </a:r>
            <a:endParaRPr lang="en-GB" sz="2400" b="0" i="0" dirty="0">
              <a:effectLst/>
            </a:endParaRPr>
          </a:p>
          <a:p>
            <a:pPr algn="l" rtl="0" fontAlgn="base"/>
            <a:endParaRPr lang="en-GB" sz="1100" dirty="0"/>
          </a:p>
          <a:p>
            <a:pPr fontAlgn="base"/>
            <a:r>
              <a:rPr lang="en-GB" sz="2400" dirty="0"/>
              <a:t>When imaging the future by using scenarios, various factors can be taken into the account, e.g. changes in business behaviour or natural environment. </a:t>
            </a:r>
          </a:p>
          <a:p>
            <a:pPr fontAlgn="base"/>
            <a:endParaRPr lang="en-GB" sz="1100" dirty="0"/>
          </a:p>
          <a:p>
            <a:pPr algn="l" rtl="0" fontAlgn="base"/>
            <a:r>
              <a:rPr lang="en-GB" sz="2400" b="0" i="0" dirty="0">
                <a:effectLst/>
              </a:rPr>
              <a:t>Working with scenarios can be done with some </a:t>
            </a:r>
            <a:r>
              <a:rPr lang="en-GB" sz="2400" dirty="0"/>
              <a:t>difference in emphasis, for example by focusing on analysis or prediction. All in all it is a strategic planning method that can be useful when making a long-term plan that allows flexibility. </a:t>
            </a:r>
          </a:p>
          <a:p>
            <a:pPr algn="l" rtl="0" fontAlgn="base"/>
            <a:endParaRPr lang="en-GB" sz="1100" b="0" i="0" dirty="0">
              <a:effectLst/>
            </a:endParaRPr>
          </a:p>
          <a:p>
            <a:pPr algn="l" rtl="0" fontAlgn="base"/>
            <a:endParaRPr lang="is-IS" b="0" i="0" dirty="0">
              <a:effectLst/>
            </a:endParaRPr>
          </a:p>
          <a:p>
            <a:endParaRPr lang="en-SE" dirty="0"/>
          </a:p>
        </p:txBody>
      </p:sp>
      <p:sp>
        <p:nvSpPr>
          <p:cNvPr id="3" name="TextBox 2">
            <a:extLst>
              <a:ext uri="{FF2B5EF4-FFF2-40B4-BE49-F238E27FC236}">
                <a16:creationId xmlns:a16="http://schemas.microsoft.com/office/drawing/2014/main" id="{CEFF46BD-ED61-42C6-A02C-A0EC3AB162CB}"/>
              </a:ext>
            </a:extLst>
          </p:cNvPr>
          <p:cNvSpPr txBox="1"/>
          <p:nvPr/>
        </p:nvSpPr>
        <p:spPr>
          <a:xfrm>
            <a:off x="2106996" y="84803"/>
            <a:ext cx="8485071" cy="984885"/>
          </a:xfrm>
          <a:prstGeom prst="rect">
            <a:avLst/>
          </a:prstGeom>
          <a:noFill/>
        </p:spPr>
        <p:txBody>
          <a:bodyPr wrap="square" rtlCol="0">
            <a:spAutoFit/>
          </a:bodyPr>
          <a:lstStyle/>
          <a:p>
            <a:pPr algn="ctr"/>
            <a:r>
              <a:rPr lang="is-IS" sz="4000" b="1" dirty="0">
                <a:solidFill>
                  <a:srgbClr val="266C9F"/>
                </a:solidFill>
              </a:rPr>
              <a:t>1.2. Ideation – examples of methods</a:t>
            </a:r>
            <a:br>
              <a:rPr lang="is-IS" sz="4000" b="1" dirty="0">
                <a:solidFill>
                  <a:srgbClr val="266C9F"/>
                </a:solidFill>
              </a:rPr>
            </a:br>
            <a:endParaRPr lang="en-SE" dirty="0"/>
          </a:p>
        </p:txBody>
      </p:sp>
    </p:spTree>
    <p:extLst>
      <p:ext uri="{BB962C8B-B14F-4D97-AF65-F5344CB8AC3E}">
        <p14:creationId xmlns:p14="http://schemas.microsoft.com/office/powerpoint/2010/main" val="209494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A6F12B-F487-42F0-9C17-395551C62E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5139"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3" name="Picture 2">
            <a:extLst>
              <a:ext uri="{FF2B5EF4-FFF2-40B4-BE49-F238E27FC236}">
                <a16:creationId xmlns:a16="http://schemas.microsoft.com/office/drawing/2014/main" id="{A2AD71E7-231E-44CE-8F2E-ACD7BA8EE8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5647"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2" name="Picture 1">
            <a:extLst>
              <a:ext uri="{FF2B5EF4-FFF2-40B4-BE49-F238E27FC236}">
                <a16:creationId xmlns:a16="http://schemas.microsoft.com/office/drawing/2014/main" id="{E893550D-D054-4FA2-B41C-A1182BFC37A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6155"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5" name="Picture 4">
            <a:extLst>
              <a:ext uri="{FF2B5EF4-FFF2-40B4-BE49-F238E27FC236}">
                <a16:creationId xmlns:a16="http://schemas.microsoft.com/office/drawing/2014/main" id="{381024C2-9599-4CAC-BA99-2CAF65B34C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8806663"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Tree>
    <p:extLst>
      <p:ext uri="{BB962C8B-B14F-4D97-AF65-F5344CB8AC3E}">
        <p14:creationId xmlns:p14="http://schemas.microsoft.com/office/powerpoint/2010/main" val="124190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40583-6B67-443B-94D4-AB18893D654E}"/>
              </a:ext>
            </a:extLst>
          </p:cNvPr>
          <p:cNvSpPr txBox="1"/>
          <p:nvPr/>
        </p:nvSpPr>
        <p:spPr>
          <a:xfrm>
            <a:off x="2272937" y="84909"/>
            <a:ext cx="8066314" cy="707886"/>
          </a:xfrm>
          <a:prstGeom prst="rect">
            <a:avLst/>
          </a:prstGeom>
          <a:noFill/>
        </p:spPr>
        <p:txBody>
          <a:bodyPr wrap="square" rtlCol="0">
            <a:spAutoFit/>
          </a:bodyPr>
          <a:lstStyle/>
          <a:p>
            <a:r>
              <a:rPr lang="is-IS" sz="4000" b="1" dirty="0">
                <a:solidFill>
                  <a:srgbClr val="266C9F"/>
                </a:solidFill>
              </a:rPr>
              <a:t>1.3. Identifying opportunities</a:t>
            </a:r>
            <a:endParaRPr lang="en-SE" sz="4000" dirty="0"/>
          </a:p>
        </p:txBody>
      </p:sp>
      <p:sp>
        <p:nvSpPr>
          <p:cNvPr id="3" name="TextBox 2">
            <a:extLst>
              <a:ext uri="{FF2B5EF4-FFF2-40B4-BE49-F238E27FC236}">
                <a16:creationId xmlns:a16="http://schemas.microsoft.com/office/drawing/2014/main" id="{DE9F0E31-CE7C-4A9C-B6DC-43734504A4EC}"/>
              </a:ext>
            </a:extLst>
          </p:cNvPr>
          <p:cNvSpPr txBox="1"/>
          <p:nvPr/>
        </p:nvSpPr>
        <p:spPr>
          <a:xfrm>
            <a:off x="445167" y="1477140"/>
            <a:ext cx="10485521" cy="4585871"/>
          </a:xfrm>
          <a:prstGeom prst="rect">
            <a:avLst/>
          </a:prstGeom>
          <a:noFill/>
        </p:spPr>
        <p:txBody>
          <a:bodyPr wrap="square" rtlCol="0">
            <a:spAutoFit/>
          </a:bodyPr>
          <a:lstStyle/>
          <a:p>
            <a:r>
              <a:rPr lang="en" sz="2400" dirty="0"/>
              <a:t>Starting up a project, </a:t>
            </a:r>
            <a:r>
              <a:rPr lang="is-IS" sz="2400" dirty="0"/>
              <a:t>developing or modifying an operation in progress...</a:t>
            </a:r>
            <a:br>
              <a:rPr lang="is-IS" sz="2400" dirty="0"/>
            </a:br>
            <a:r>
              <a:rPr lang="is-IS" sz="2400" dirty="0"/>
              <a:t>Being able to find and evaluate possibilities is valuable for entrepreneurs. Opportunities in the sector of </a:t>
            </a:r>
            <a:r>
              <a:rPr lang="en-GB" sz="2400" dirty="0">
                <a:effectLst/>
                <a:latin typeface="Calibri" panose="020F0502020204030204" pitchFamily="34" charset="0"/>
                <a:ea typeface="Calibri" panose="020F0502020204030204" pitchFamily="34" charset="0"/>
                <a:cs typeface="Calibri" panose="020F0502020204030204" pitchFamily="34" charset="0"/>
              </a:rPr>
              <a:t>intangible cultural heritage</a:t>
            </a:r>
            <a:r>
              <a:rPr lang="is-IS" sz="2400" dirty="0"/>
              <a:t> are probably almost unlimited. </a:t>
            </a:r>
          </a:p>
          <a:p>
            <a:pPr algn="ctr"/>
            <a:r>
              <a:rPr lang="is-IS" sz="2800" i="1" dirty="0"/>
              <a:t>But how do we identify opportunities?</a:t>
            </a:r>
            <a:br>
              <a:rPr lang="is-IS" sz="2400" dirty="0"/>
            </a:br>
            <a:endParaRPr lang="is-IS" sz="2400" dirty="0"/>
          </a:p>
          <a:p>
            <a:r>
              <a:rPr lang="is-IS" sz="2400" dirty="0"/>
              <a:t>Identifying opportunities is a process that can be trained and improved. Moreover, it is an ongoing process, practical in all</a:t>
            </a:r>
            <a:r>
              <a:rPr lang="en" sz="2400" dirty="0"/>
              <a:t> stages of entrepreneurial activity. </a:t>
            </a:r>
          </a:p>
          <a:p>
            <a:endParaRPr lang="en" sz="2400" dirty="0"/>
          </a:p>
          <a:p>
            <a:r>
              <a:rPr lang="en" sz="2400" dirty="0"/>
              <a:t>Several methods, principles and tips can help you on the way! </a:t>
            </a:r>
            <a:r>
              <a:rPr lang="en-GB" sz="2400" dirty="0"/>
              <a:t>Approaches that explore the multifaceted internal and external factors relevant for your operation</a:t>
            </a:r>
            <a:r>
              <a:rPr lang="en-GB" dirty="0"/>
              <a:t> </a:t>
            </a:r>
            <a:r>
              <a:rPr lang="en-GB" sz="2400" dirty="0"/>
              <a:t>can provide a meaningful guidance.  </a:t>
            </a:r>
            <a:endParaRPr lang="en-SE" sz="2400" dirty="0"/>
          </a:p>
        </p:txBody>
      </p:sp>
    </p:spTree>
    <p:extLst>
      <p:ext uri="{BB962C8B-B14F-4D97-AF65-F5344CB8AC3E}">
        <p14:creationId xmlns:p14="http://schemas.microsoft.com/office/powerpoint/2010/main" val="108316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FEC3AB-E514-485E-9790-8D11FDDC6DAF}"/>
              </a:ext>
            </a:extLst>
          </p:cNvPr>
          <p:cNvSpPr txBox="1"/>
          <p:nvPr/>
        </p:nvSpPr>
        <p:spPr>
          <a:xfrm>
            <a:off x="2272937" y="84909"/>
            <a:ext cx="8066314" cy="707886"/>
          </a:xfrm>
          <a:prstGeom prst="rect">
            <a:avLst/>
          </a:prstGeom>
          <a:noFill/>
        </p:spPr>
        <p:txBody>
          <a:bodyPr wrap="square" rtlCol="0">
            <a:spAutoFit/>
          </a:bodyPr>
          <a:lstStyle/>
          <a:p>
            <a:r>
              <a:rPr lang="is-IS" sz="4000" b="1" dirty="0">
                <a:solidFill>
                  <a:srgbClr val="266C9F"/>
                </a:solidFill>
              </a:rPr>
              <a:t>1.3. Identifying opportunities</a:t>
            </a:r>
            <a:endParaRPr lang="en-SE" sz="4000" dirty="0"/>
          </a:p>
        </p:txBody>
      </p:sp>
      <p:sp>
        <p:nvSpPr>
          <p:cNvPr id="3" name="TextBox 2">
            <a:extLst>
              <a:ext uri="{FF2B5EF4-FFF2-40B4-BE49-F238E27FC236}">
                <a16:creationId xmlns:a16="http://schemas.microsoft.com/office/drawing/2014/main" id="{6BD6F9EB-A049-421C-A223-DD3D7A53EEF5}"/>
              </a:ext>
            </a:extLst>
          </p:cNvPr>
          <p:cNvSpPr txBox="1"/>
          <p:nvPr/>
        </p:nvSpPr>
        <p:spPr>
          <a:xfrm>
            <a:off x="703847" y="2067667"/>
            <a:ext cx="9841832" cy="1938992"/>
          </a:xfrm>
          <a:prstGeom prst="rect">
            <a:avLst/>
          </a:prstGeom>
          <a:noFill/>
        </p:spPr>
        <p:txBody>
          <a:bodyPr wrap="square" rtlCol="0">
            <a:spAutoFit/>
          </a:bodyPr>
          <a:lstStyle/>
          <a:p>
            <a:r>
              <a:rPr lang="is-IS" sz="2400" dirty="0"/>
              <a:t>...do research and collect information about the market.  </a:t>
            </a:r>
          </a:p>
          <a:p>
            <a:r>
              <a:rPr lang="is-IS" sz="2400" dirty="0"/>
              <a:t>...stay informed about market trends.   </a:t>
            </a:r>
            <a:br>
              <a:rPr lang="is-IS" sz="2400" dirty="0"/>
            </a:br>
            <a:r>
              <a:rPr lang="is-IS" sz="2400" dirty="0"/>
              <a:t>...keep your eyes open for gaps in the market.</a:t>
            </a:r>
          </a:p>
          <a:p>
            <a:r>
              <a:rPr lang="is-IS" sz="2400" dirty="0"/>
              <a:t>...use your creativity.</a:t>
            </a:r>
          </a:p>
          <a:p>
            <a:r>
              <a:rPr lang="is-IS" sz="2400" dirty="0"/>
              <a:t>...reflect on how you can discover opportunities and create them yourself!</a:t>
            </a:r>
          </a:p>
        </p:txBody>
      </p:sp>
      <p:sp>
        <p:nvSpPr>
          <p:cNvPr id="4" name="TextBox 3">
            <a:extLst>
              <a:ext uri="{FF2B5EF4-FFF2-40B4-BE49-F238E27FC236}">
                <a16:creationId xmlns:a16="http://schemas.microsoft.com/office/drawing/2014/main" id="{8FE8AFF2-29FF-4655-BF2E-D5A89B53F4A8}"/>
              </a:ext>
            </a:extLst>
          </p:cNvPr>
          <p:cNvSpPr txBox="1"/>
          <p:nvPr/>
        </p:nvSpPr>
        <p:spPr>
          <a:xfrm>
            <a:off x="703847" y="1347536"/>
            <a:ext cx="8674769" cy="646331"/>
          </a:xfrm>
          <a:prstGeom prst="rect">
            <a:avLst/>
          </a:prstGeom>
          <a:noFill/>
        </p:spPr>
        <p:txBody>
          <a:bodyPr wrap="square" rtlCol="0">
            <a:spAutoFit/>
          </a:bodyPr>
          <a:lstStyle/>
          <a:p>
            <a:r>
              <a:rPr lang="is-IS" sz="3600" dirty="0"/>
              <a:t>When looking for opportunities...</a:t>
            </a:r>
            <a:endParaRPr lang="en-SE" sz="3600" dirty="0"/>
          </a:p>
        </p:txBody>
      </p:sp>
      <p:pic>
        <p:nvPicPr>
          <p:cNvPr id="6" name="Picture 5">
            <a:extLst>
              <a:ext uri="{FF2B5EF4-FFF2-40B4-BE49-F238E27FC236}">
                <a16:creationId xmlns:a16="http://schemas.microsoft.com/office/drawing/2014/main" id="{3EF80965-2054-42D4-B66F-4AD9054FFD1D}"/>
              </a:ext>
            </a:extLst>
          </p:cNvPr>
          <p:cNvPicPr>
            <a:picLocks noChangeAspect="1"/>
          </p:cNvPicPr>
          <p:nvPr/>
        </p:nvPicPr>
        <p:blipFill>
          <a:blip r:embed="rId2"/>
          <a:stretch>
            <a:fillRect/>
          </a:stretch>
        </p:blipFill>
        <p:spPr>
          <a:xfrm>
            <a:off x="372979" y="4297027"/>
            <a:ext cx="10172700" cy="1933575"/>
          </a:xfrm>
          <a:prstGeom prst="rect">
            <a:avLst/>
          </a:prstGeom>
        </p:spPr>
      </p:pic>
    </p:spTree>
    <p:extLst>
      <p:ext uri="{BB962C8B-B14F-4D97-AF65-F5344CB8AC3E}">
        <p14:creationId xmlns:p14="http://schemas.microsoft.com/office/powerpoint/2010/main" val="265263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A274E1-EB4B-4342-B539-48FC9068CD55}"/>
              </a:ext>
            </a:extLst>
          </p:cNvPr>
          <p:cNvSpPr txBox="1"/>
          <p:nvPr/>
        </p:nvSpPr>
        <p:spPr>
          <a:xfrm>
            <a:off x="2360194" y="102268"/>
            <a:ext cx="747161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1.4. Identifying opportunities – examples of methods</a:t>
            </a: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86120E7-088D-4138-BF20-D7CA6167A6AB}"/>
              </a:ext>
            </a:extLst>
          </p:cNvPr>
          <p:cNvSpPr txBox="1"/>
          <p:nvPr/>
        </p:nvSpPr>
        <p:spPr>
          <a:xfrm>
            <a:off x="499309" y="1780674"/>
            <a:ext cx="7122695" cy="646331"/>
          </a:xfrm>
          <a:prstGeom prst="rect">
            <a:avLst/>
          </a:prstGeom>
          <a:noFill/>
        </p:spPr>
        <p:txBody>
          <a:bodyPr wrap="square" rtlCol="0">
            <a:spAutoFit/>
          </a:bodyPr>
          <a:lstStyle/>
          <a:p>
            <a:r>
              <a:rPr lang="is-IS" sz="3600" dirty="0">
                <a:solidFill>
                  <a:srgbClr val="4EAE3A"/>
                </a:solidFill>
              </a:rPr>
              <a:t>Market opportunity assessment</a:t>
            </a:r>
            <a:endParaRPr lang="en-SE" sz="3600" dirty="0">
              <a:solidFill>
                <a:srgbClr val="4EAE3A"/>
              </a:solidFill>
            </a:endParaRPr>
          </a:p>
        </p:txBody>
      </p:sp>
      <p:sp>
        <p:nvSpPr>
          <p:cNvPr id="4" name="TextBox 3">
            <a:extLst>
              <a:ext uri="{FF2B5EF4-FFF2-40B4-BE49-F238E27FC236}">
                <a16:creationId xmlns:a16="http://schemas.microsoft.com/office/drawing/2014/main" id="{3DD069B8-BD4A-43B1-8E32-16EDF585F121}"/>
              </a:ext>
            </a:extLst>
          </p:cNvPr>
          <p:cNvSpPr txBox="1"/>
          <p:nvPr/>
        </p:nvSpPr>
        <p:spPr>
          <a:xfrm>
            <a:off x="499309" y="2427005"/>
            <a:ext cx="10166645" cy="3785652"/>
          </a:xfrm>
          <a:prstGeom prst="rect">
            <a:avLst/>
          </a:prstGeom>
          <a:noFill/>
        </p:spPr>
        <p:txBody>
          <a:bodyPr wrap="square" rtlCol="0">
            <a:spAutoFit/>
          </a:bodyPr>
          <a:lstStyle/>
          <a:p>
            <a:r>
              <a:rPr lang="en-GB" sz="2400" dirty="0"/>
              <a:t>Performing a market opportunity assessment can be beneficial for all types of businesses and organizations. </a:t>
            </a:r>
            <a:r>
              <a:rPr lang="is-IS" sz="2400" dirty="0"/>
              <a:t>This method can be carried out in different ways and various guidelines are to be found. The main purpose of the assessment is to examine some key factors in business, for example by doing a thorough research on customers, competition, the business environment factors and the market in general. </a:t>
            </a:r>
          </a:p>
          <a:p>
            <a:endParaRPr lang="is-IS" sz="2400" dirty="0"/>
          </a:p>
          <a:p>
            <a:r>
              <a:rPr lang="is-IS" sz="2400" dirty="0"/>
              <a:t>A market opportunity assessment </a:t>
            </a:r>
            <a:r>
              <a:rPr lang="en" sz="2400" dirty="0"/>
              <a:t>may involve the application of other methods. Implementing a PESTLE or SWOT analysis can thus be a part of a detailed market opportunity assessment.  </a:t>
            </a:r>
            <a:endParaRPr lang="en-SE" sz="2400" dirty="0"/>
          </a:p>
        </p:txBody>
      </p:sp>
    </p:spTree>
    <p:extLst>
      <p:ext uri="{BB962C8B-B14F-4D97-AF65-F5344CB8AC3E}">
        <p14:creationId xmlns:p14="http://schemas.microsoft.com/office/powerpoint/2010/main" val="215320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5" y="2590740"/>
            <a:ext cx="6093919" cy="984885"/>
            <a:chOff x="4834470" y="1482096"/>
            <a:chExt cx="6202579" cy="984885"/>
          </a:xfrm>
        </p:grpSpPr>
        <p:grpSp>
          <p:nvGrpSpPr>
            <p:cNvPr id="4" name="Group 3"/>
            <p:cNvGrpSpPr/>
            <p:nvPr/>
          </p:nvGrpSpPr>
          <p:grpSpPr>
            <a:xfrm>
              <a:off x="5895648" y="1482096"/>
              <a:ext cx="5141401" cy="984885"/>
              <a:chOff x="6420994" y="1411926"/>
              <a:chExt cx="5141401" cy="984885"/>
            </a:xfrm>
          </p:grpSpPr>
          <p:sp>
            <p:nvSpPr>
              <p:cNvPr id="8" name="TextBox 7"/>
              <p:cNvSpPr txBox="1"/>
              <p:nvPr/>
            </p:nvSpPr>
            <p:spPr>
              <a:xfrm>
                <a:off x="6437470" y="1750480"/>
                <a:ext cx="5124925" cy="646331"/>
              </a:xfrm>
              <a:prstGeom prst="rect">
                <a:avLst/>
              </a:prstGeom>
              <a:noFill/>
            </p:spPr>
            <p:txBody>
              <a:bodyPr wrap="square" rtlCol="0">
                <a:spAutoFit/>
              </a:bodyPr>
              <a:lstStyle/>
              <a:p>
                <a:r>
                  <a:rPr lang="en-GB" altLang="ko-KR" sz="1200" dirty="0">
                    <a:cs typeface="Arial" pitchFamily="34" charset="0"/>
                  </a:rPr>
                  <a:t>The process of ideation will be introduced, with some examples of methods that can be useful when it comes to analysing opportunities, organising thoughts and developing ideas.</a:t>
                </a:r>
                <a:endParaRPr lang="en-US" altLang="ko-KR" sz="1200" dirty="0">
                  <a:cs typeface="Arial" pitchFamily="34" charset="0"/>
                </a:endParaRPr>
              </a:p>
            </p:txBody>
          </p:sp>
          <p:sp>
            <p:nvSpPr>
              <p:cNvPr id="9" name="TextBox 8"/>
              <p:cNvSpPr txBox="1"/>
              <p:nvPr/>
            </p:nvSpPr>
            <p:spPr>
              <a:xfrm>
                <a:off x="6420994" y="1411926"/>
                <a:ext cx="5124925" cy="369332"/>
              </a:xfrm>
              <a:prstGeom prst="rect">
                <a:avLst/>
              </a:prstGeom>
              <a:noFill/>
            </p:spPr>
            <p:txBody>
              <a:bodyPr wrap="square" lIns="108000" rIns="108000" rtlCol="0">
                <a:spAutoFit/>
              </a:bodyPr>
              <a:lstStyle/>
              <a:p>
                <a:r>
                  <a:rPr lang="en-US" altLang="ko-KR" b="1" dirty="0">
                    <a:cs typeface="Arial" pitchFamily="34" charset="0"/>
                  </a:rPr>
                  <a:t>Develop ideas</a:t>
                </a:r>
                <a:endParaRPr lang="ko-KR" altLang="en-US" b="1" dirty="0">
                  <a:cs typeface="Arial" pitchFamily="34" charset="0"/>
                </a:endParaRPr>
              </a:p>
            </p:txBody>
          </p:sp>
        </p:gr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54"/>
          <p:cNvGrpSpPr/>
          <p:nvPr/>
        </p:nvGrpSpPr>
        <p:grpSpPr>
          <a:xfrm>
            <a:off x="6032436" y="3703053"/>
            <a:ext cx="6081182" cy="800219"/>
            <a:chOff x="4834470" y="1482096"/>
            <a:chExt cx="6186103" cy="800219"/>
          </a:xfrm>
        </p:grpSpPr>
        <p:grpSp>
          <p:nvGrpSpPr>
            <p:cNvPr id="56" name="Group 55"/>
            <p:cNvGrpSpPr/>
            <p:nvPr/>
          </p:nvGrpSpPr>
          <p:grpSpPr>
            <a:xfrm>
              <a:off x="5895648" y="1482096"/>
              <a:ext cx="5124925" cy="800219"/>
              <a:chOff x="6420994" y="1411926"/>
              <a:chExt cx="5124925" cy="800219"/>
            </a:xfrm>
          </p:grpSpPr>
          <p:sp>
            <p:nvSpPr>
              <p:cNvPr id="60" name="TextBox 59"/>
              <p:cNvSpPr txBox="1"/>
              <p:nvPr/>
            </p:nvSpPr>
            <p:spPr>
              <a:xfrm>
                <a:off x="6420994" y="1750480"/>
                <a:ext cx="5124925" cy="461665"/>
              </a:xfrm>
              <a:prstGeom prst="rect">
                <a:avLst/>
              </a:prstGeom>
              <a:noFill/>
            </p:spPr>
            <p:txBody>
              <a:bodyPr wrap="square" lIns="91440" tIns="45720" rIns="91440" bIns="45720" rtlCol="0" anchor="t">
                <a:spAutoFit/>
              </a:bodyPr>
              <a:lstStyle/>
              <a:p>
                <a:r>
                  <a:rPr lang="en" sz="1200" dirty="0"/>
                  <a:t>Goal setting is about realizing where we are going and making a plan for how to get there. The study material provides advice on successful goal setting.</a:t>
                </a:r>
                <a:endParaRPr lang="en-US" altLang="ko-KR" sz="1200" dirty="0">
                  <a:cs typeface="Arial" pitchFamily="34" charset="0"/>
                </a:endParaRPr>
              </a:p>
            </p:txBody>
          </p:sp>
          <p:sp>
            <p:nvSpPr>
              <p:cNvPr id="61" name="TextBox 60"/>
              <p:cNvSpPr txBox="1"/>
              <p:nvPr/>
            </p:nvSpPr>
            <p:spPr>
              <a:xfrm>
                <a:off x="6420994" y="1411926"/>
                <a:ext cx="5124925" cy="369332"/>
              </a:xfrm>
              <a:prstGeom prst="rect">
                <a:avLst/>
              </a:prstGeom>
              <a:noFill/>
            </p:spPr>
            <p:txBody>
              <a:bodyPr wrap="square" lIns="108000" rIns="108000" rtlCol="0">
                <a:spAutoFit/>
              </a:bodyPr>
              <a:lstStyle/>
              <a:p>
                <a:r>
                  <a:rPr lang="en-US" altLang="ko-KR" b="1" dirty="0">
                    <a:cs typeface="Arial" pitchFamily="34" charset="0"/>
                  </a:rPr>
                  <a:t>Set goals</a:t>
                </a:r>
                <a:endParaRPr lang="ko-KR" altLang="en-US" b="1" dirty="0">
                  <a:cs typeface="Arial" pitchFamily="34" charset="0"/>
                </a:endParaRPr>
              </a:p>
            </p:txBody>
          </p:sp>
        </p:gr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61"/>
          <p:cNvGrpSpPr/>
          <p:nvPr/>
        </p:nvGrpSpPr>
        <p:grpSpPr>
          <a:xfrm>
            <a:off x="6032435" y="4856006"/>
            <a:ext cx="6186103" cy="800219"/>
            <a:chOff x="4834470" y="1482096"/>
            <a:chExt cx="6186103" cy="800219"/>
          </a:xfrm>
        </p:grpSpPr>
        <p:grpSp>
          <p:nvGrpSpPr>
            <p:cNvPr id="63" name="Group 62"/>
            <p:cNvGrpSpPr/>
            <p:nvPr/>
          </p:nvGrpSpPr>
          <p:grpSpPr>
            <a:xfrm>
              <a:off x="5895648" y="1482096"/>
              <a:ext cx="5124925" cy="800219"/>
              <a:chOff x="6420994" y="1411926"/>
              <a:chExt cx="5124925" cy="800219"/>
            </a:xfrm>
          </p:grpSpPr>
          <p:sp>
            <p:nvSpPr>
              <p:cNvPr id="67" name="TextBox 66"/>
              <p:cNvSpPr txBox="1"/>
              <p:nvPr/>
            </p:nvSpPr>
            <p:spPr>
              <a:xfrm>
                <a:off x="6437471" y="1750480"/>
                <a:ext cx="5000078" cy="461665"/>
              </a:xfrm>
              <a:prstGeom prst="rect">
                <a:avLst/>
              </a:prstGeom>
              <a:noFill/>
            </p:spPr>
            <p:txBody>
              <a:bodyPr wrap="square" lIns="91440" tIns="45720" rIns="91440" bIns="45720" rtlCol="0" anchor="t">
                <a:spAutoFit/>
              </a:bodyPr>
              <a:lstStyle/>
              <a:p>
                <a:r>
                  <a:rPr lang="en-GB" altLang="ko-KR" sz="1200" dirty="0">
                    <a:cs typeface="Arial" pitchFamily="34" charset="0"/>
                  </a:rPr>
                  <a:t>Methods to identify obstacles, and tools to deal with challenges that may arise, will be presented.</a:t>
                </a:r>
                <a:endParaRPr lang="en-US" altLang="ko-KR" sz="1200" dirty="0">
                  <a:cs typeface="Arial" pitchFamily="34" charset="0"/>
                </a:endParaRPr>
              </a:p>
            </p:txBody>
          </p:sp>
          <p:sp>
            <p:nvSpPr>
              <p:cNvPr id="68" name="TextBox 67"/>
              <p:cNvSpPr txBox="1"/>
              <p:nvPr/>
            </p:nvSpPr>
            <p:spPr>
              <a:xfrm>
                <a:off x="6420994" y="1411926"/>
                <a:ext cx="5124925" cy="369332"/>
              </a:xfrm>
              <a:prstGeom prst="rect">
                <a:avLst/>
              </a:prstGeom>
              <a:noFill/>
            </p:spPr>
            <p:txBody>
              <a:bodyPr wrap="square" lIns="108000" rIns="108000" rtlCol="0">
                <a:spAutoFit/>
              </a:bodyPr>
              <a:lstStyle/>
              <a:p>
                <a:r>
                  <a:rPr lang="en-US" b="1" dirty="0">
                    <a:cs typeface="Arial" pitchFamily="34" charset="0"/>
                  </a:rPr>
                  <a:t>Deal with obstacles </a:t>
                </a:r>
                <a:r>
                  <a:rPr lang="en-GB" dirty="0"/>
                  <a:t> </a:t>
                </a:r>
                <a:endParaRPr lang="ko-KR" altLang="en-US" b="1" dirty="0">
                  <a:cs typeface="Arial" pitchFamily="34" charset="0"/>
                </a:endParaRPr>
              </a:p>
            </p:txBody>
          </p:sp>
        </p:gr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6031674" y="434649"/>
            <a:ext cx="3269179" cy="1323439"/>
          </a:xfrm>
          <a:prstGeom prst="rect">
            <a:avLst/>
          </a:prstGeom>
          <a:noFill/>
        </p:spPr>
        <p:txBody>
          <a:bodyPr wrap="square" rtlCol="0">
            <a:spAutoFit/>
          </a:bodyPr>
          <a:lstStyle/>
          <a:p>
            <a:r>
              <a:rPr lang="en-GB" sz="4000" b="1" i="0" u="none" strike="noStrike" dirty="0">
                <a:solidFill>
                  <a:srgbClr val="266C9F"/>
                </a:solidFill>
                <a:effectLst/>
                <a:latin typeface="Calibri" panose="020F0502020204030204" pitchFamily="34" charset="0"/>
              </a:rPr>
              <a:t>Objectives and goals</a:t>
            </a:r>
            <a:endParaRPr lang="en-GB" sz="4000" b="1" dirty="0">
              <a:solidFill>
                <a:srgbClr val="266C9F"/>
              </a:solidFill>
            </a:endParaRP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9077513" y="192652"/>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149112" y="1967591"/>
            <a:ext cx="4550605" cy="369332"/>
          </a:xfrm>
          <a:prstGeom prst="rect">
            <a:avLst/>
          </a:prstGeom>
        </p:spPr>
        <p:txBody>
          <a:bodyPr wrap="none" lIns="91440" tIns="45720" rIns="91440" bIns="45720" anchor="t">
            <a:spAutoFit/>
          </a:bodyPr>
          <a:lstStyle/>
          <a:p>
            <a:pPr algn="just"/>
            <a:r>
              <a:rPr lang="en-GB" b="1" i="0" u="none" strike="noStrike" dirty="0">
                <a:solidFill>
                  <a:srgbClr val="266C9F"/>
                </a:solidFill>
                <a:effectLst/>
                <a:latin typeface="Calibri" panose="020F0502020204030204" pitchFamily="34" charset="0"/>
              </a:rPr>
              <a:t>At the end of this module, you will be able to:</a:t>
            </a:r>
            <a:r>
              <a:rPr lang="en-US" b="0" i="0" dirty="0">
                <a:effectLst/>
                <a:latin typeface="Calibri" panose="020F0502020204030204" pitchFamily="34" charset="0"/>
              </a:rPr>
              <a:t>​</a:t>
            </a:r>
            <a:endParaRPr lang="en-US" b="0" i="0" dirty="0">
              <a:effectLst/>
            </a:endParaRP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955D8C-DB74-4718-B8B1-C380A95C4D4C}"/>
              </a:ext>
            </a:extLst>
          </p:cNvPr>
          <p:cNvSpPr txBox="1"/>
          <p:nvPr/>
        </p:nvSpPr>
        <p:spPr>
          <a:xfrm>
            <a:off x="2360194" y="102268"/>
            <a:ext cx="747161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1.4. Identifying opportunities – examples of methods</a:t>
            </a: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3D60BD-5021-42AD-A5A6-396EB1D81091}"/>
              </a:ext>
            </a:extLst>
          </p:cNvPr>
          <p:cNvSpPr txBox="1"/>
          <p:nvPr/>
        </p:nvSpPr>
        <p:spPr>
          <a:xfrm>
            <a:off x="429193" y="1680354"/>
            <a:ext cx="3872392" cy="646331"/>
          </a:xfrm>
          <a:prstGeom prst="rect">
            <a:avLst/>
          </a:prstGeom>
          <a:noFill/>
        </p:spPr>
        <p:txBody>
          <a:bodyPr wrap="square" rtlCol="0">
            <a:spAutoFit/>
          </a:bodyPr>
          <a:lstStyle/>
          <a:p>
            <a:r>
              <a:rPr lang="en-GB" sz="3600" dirty="0">
                <a:solidFill>
                  <a:srgbClr val="4EAE3A"/>
                </a:solidFill>
                <a:latin typeface="Calibri" panose="020F0502020204030204" pitchFamily="34" charset="0"/>
                <a:cs typeface="Calibri" panose="020F0502020204030204" pitchFamily="34" charset="0"/>
              </a:rPr>
              <a:t>PESTLE analysis</a:t>
            </a:r>
          </a:p>
        </p:txBody>
      </p:sp>
      <p:sp>
        <p:nvSpPr>
          <p:cNvPr id="4" name="TextBox 3">
            <a:extLst>
              <a:ext uri="{FF2B5EF4-FFF2-40B4-BE49-F238E27FC236}">
                <a16:creationId xmlns:a16="http://schemas.microsoft.com/office/drawing/2014/main" id="{C93D789F-1994-444A-90BB-8A6310A4FC80}"/>
              </a:ext>
            </a:extLst>
          </p:cNvPr>
          <p:cNvSpPr txBox="1"/>
          <p:nvPr/>
        </p:nvSpPr>
        <p:spPr>
          <a:xfrm>
            <a:off x="456703" y="4039728"/>
            <a:ext cx="5207396" cy="2677656"/>
          </a:xfrm>
          <a:prstGeom prst="rect">
            <a:avLst/>
          </a:prstGeom>
          <a:noFill/>
        </p:spPr>
        <p:txBody>
          <a:bodyPr wrap="square" rtlCol="0">
            <a:spAutoFit/>
          </a:bodyPr>
          <a:lstStyle/>
          <a:p>
            <a:r>
              <a:rPr lang="en-GB" sz="2400" dirty="0"/>
              <a:t>This method can be adapted to different needs and circumstances. In some cases it could for example be useful to look at each factor in a geographical context and analyse on local, national and global scale separately. </a:t>
            </a:r>
            <a:br>
              <a:rPr lang="en-GB" sz="2400" dirty="0"/>
            </a:br>
            <a:r>
              <a:rPr lang="en-GB" sz="2400" dirty="0"/>
              <a:t>  </a:t>
            </a:r>
          </a:p>
        </p:txBody>
      </p:sp>
      <p:grpSp>
        <p:nvGrpSpPr>
          <p:cNvPr id="35" name="Group 34">
            <a:extLst>
              <a:ext uri="{FF2B5EF4-FFF2-40B4-BE49-F238E27FC236}">
                <a16:creationId xmlns:a16="http://schemas.microsoft.com/office/drawing/2014/main" id="{DAA25AEE-919E-48AD-912C-57CB9DF0C311}"/>
              </a:ext>
            </a:extLst>
          </p:cNvPr>
          <p:cNvGrpSpPr/>
          <p:nvPr/>
        </p:nvGrpSpPr>
        <p:grpSpPr>
          <a:xfrm>
            <a:off x="6527903" y="3597442"/>
            <a:ext cx="2900096" cy="2701164"/>
            <a:chOff x="7185375" y="2078418"/>
            <a:chExt cx="2900096" cy="2701164"/>
          </a:xfrm>
        </p:grpSpPr>
        <p:sp>
          <p:nvSpPr>
            <p:cNvPr id="34" name="Oval 33">
              <a:extLst>
                <a:ext uri="{FF2B5EF4-FFF2-40B4-BE49-F238E27FC236}">
                  <a16:creationId xmlns:a16="http://schemas.microsoft.com/office/drawing/2014/main" id="{3A184126-FC08-4526-AE83-28A78EBCA9D9}"/>
                </a:ext>
              </a:extLst>
            </p:cNvPr>
            <p:cNvSpPr/>
            <p:nvPr/>
          </p:nvSpPr>
          <p:spPr>
            <a:xfrm>
              <a:off x="7567863" y="2530112"/>
              <a:ext cx="1756610" cy="1732547"/>
            </a:xfrm>
            <a:prstGeom prst="ellipse">
              <a:avLst/>
            </a:prstGeom>
            <a:solidFill>
              <a:schemeClr val="bg1"/>
            </a:solidFill>
            <a:ln w="19050">
              <a:solidFill>
                <a:srgbClr val="4EA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33" name="Group 32">
              <a:extLst>
                <a:ext uri="{FF2B5EF4-FFF2-40B4-BE49-F238E27FC236}">
                  <a16:creationId xmlns:a16="http://schemas.microsoft.com/office/drawing/2014/main" id="{AA35BB00-85AE-4D79-BDD4-0A514E324AE3}"/>
                </a:ext>
              </a:extLst>
            </p:cNvPr>
            <p:cNvGrpSpPr/>
            <p:nvPr/>
          </p:nvGrpSpPr>
          <p:grpSpPr>
            <a:xfrm>
              <a:off x="7185375" y="2078418"/>
              <a:ext cx="2900096" cy="2701164"/>
              <a:chOff x="5115943" y="1825790"/>
              <a:chExt cx="2900096" cy="2701164"/>
            </a:xfrm>
          </p:grpSpPr>
          <p:sp>
            <p:nvSpPr>
              <p:cNvPr id="9" name="Oval 8">
                <a:extLst>
                  <a:ext uri="{FF2B5EF4-FFF2-40B4-BE49-F238E27FC236}">
                    <a16:creationId xmlns:a16="http://schemas.microsoft.com/office/drawing/2014/main" id="{5B59BFDB-76AF-4E48-8DDE-6E8643CBFE46}"/>
                  </a:ext>
                </a:extLst>
              </p:cNvPr>
              <p:cNvSpPr/>
              <p:nvPr/>
            </p:nvSpPr>
            <p:spPr>
              <a:xfrm>
                <a:off x="6833935" y="2276909"/>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32" name="Group 31">
                <a:extLst>
                  <a:ext uri="{FF2B5EF4-FFF2-40B4-BE49-F238E27FC236}">
                    <a16:creationId xmlns:a16="http://schemas.microsoft.com/office/drawing/2014/main" id="{BA28E5C1-2D07-4093-8F3B-464D4487A911}"/>
                  </a:ext>
                </a:extLst>
              </p:cNvPr>
              <p:cNvGrpSpPr/>
              <p:nvPr/>
            </p:nvGrpSpPr>
            <p:grpSpPr>
              <a:xfrm>
                <a:off x="5115943" y="1825790"/>
                <a:ext cx="2900096" cy="2701164"/>
                <a:chOff x="5115943" y="1825790"/>
                <a:chExt cx="2900096" cy="2701164"/>
              </a:xfrm>
            </p:grpSpPr>
            <p:sp>
              <p:nvSpPr>
                <p:cNvPr id="5" name="Oval 4">
                  <a:extLst>
                    <a:ext uri="{FF2B5EF4-FFF2-40B4-BE49-F238E27FC236}">
                      <a16:creationId xmlns:a16="http://schemas.microsoft.com/office/drawing/2014/main" id="{FF946D2D-9685-470B-A9EE-DC6D2936A61E}"/>
                    </a:ext>
                  </a:extLst>
                </p:cNvPr>
                <p:cNvSpPr/>
                <p:nvPr/>
              </p:nvSpPr>
              <p:spPr>
                <a:xfrm>
                  <a:off x="5115943" y="2279983"/>
                  <a:ext cx="806116"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6" name="Oval 5">
                  <a:extLst>
                    <a:ext uri="{FF2B5EF4-FFF2-40B4-BE49-F238E27FC236}">
                      <a16:creationId xmlns:a16="http://schemas.microsoft.com/office/drawing/2014/main" id="{340A65AB-6BE0-4E22-B4C4-DE70C25D02CC}"/>
                    </a:ext>
                  </a:extLst>
                </p:cNvPr>
                <p:cNvSpPr/>
                <p:nvPr/>
              </p:nvSpPr>
              <p:spPr>
                <a:xfrm>
                  <a:off x="5146507" y="3209354"/>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Oval 6">
                  <a:extLst>
                    <a:ext uri="{FF2B5EF4-FFF2-40B4-BE49-F238E27FC236}">
                      <a16:creationId xmlns:a16="http://schemas.microsoft.com/office/drawing/2014/main" id="{8203F4C4-2A13-4736-8D0E-0EA9A9CE4AE5}"/>
                    </a:ext>
                  </a:extLst>
                </p:cNvPr>
                <p:cNvSpPr/>
                <p:nvPr/>
              </p:nvSpPr>
              <p:spPr>
                <a:xfrm>
                  <a:off x="5988718" y="3702791"/>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8" name="Oval 7">
                  <a:extLst>
                    <a:ext uri="{FF2B5EF4-FFF2-40B4-BE49-F238E27FC236}">
                      <a16:creationId xmlns:a16="http://schemas.microsoft.com/office/drawing/2014/main" id="{0E474203-C9F6-46BF-894C-BF0FB1314970}"/>
                    </a:ext>
                  </a:extLst>
                </p:cNvPr>
                <p:cNvSpPr/>
                <p:nvPr/>
              </p:nvSpPr>
              <p:spPr>
                <a:xfrm>
                  <a:off x="5976686" y="1825790"/>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Oval 9">
                  <a:extLst>
                    <a:ext uri="{FF2B5EF4-FFF2-40B4-BE49-F238E27FC236}">
                      <a16:creationId xmlns:a16="http://schemas.microsoft.com/office/drawing/2014/main" id="{D5B60732-D956-47AA-A5B5-00618FC9BC41}"/>
                    </a:ext>
                  </a:extLst>
                </p:cNvPr>
                <p:cNvSpPr/>
                <p:nvPr/>
              </p:nvSpPr>
              <p:spPr>
                <a:xfrm>
                  <a:off x="6848977" y="3200436"/>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TextBox 14">
                  <a:extLst>
                    <a:ext uri="{FF2B5EF4-FFF2-40B4-BE49-F238E27FC236}">
                      <a16:creationId xmlns:a16="http://schemas.microsoft.com/office/drawing/2014/main" id="{888BCFD7-CE07-4C6B-9F5D-E7D296C1ACFA}"/>
                    </a:ext>
                  </a:extLst>
                </p:cNvPr>
                <p:cNvSpPr txBox="1"/>
                <p:nvPr/>
              </p:nvSpPr>
              <p:spPr>
                <a:xfrm>
                  <a:off x="6848138" y="3362589"/>
                  <a:ext cx="851237" cy="523220"/>
                </a:xfrm>
                <a:prstGeom prst="rect">
                  <a:avLst/>
                </a:prstGeom>
                <a:noFill/>
              </p:spPr>
              <p:txBody>
                <a:bodyPr wrap="square" rtlCol="0">
                  <a:spAutoFit/>
                </a:bodyPr>
                <a:lstStyle/>
                <a:p>
                  <a:pPr algn="ctr"/>
                  <a:r>
                    <a:rPr lang="en-GB" sz="1400" b="1" dirty="0"/>
                    <a:t>S</a:t>
                  </a:r>
                  <a:r>
                    <a:rPr lang="en-GB" sz="1400" dirty="0"/>
                    <a:t>ocio-</a:t>
                  </a:r>
                  <a:br>
                    <a:rPr lang="en-GB" sz="1400" dirty="0"/>
                  </a:br>
                  <a:r>
                    <a:rPr lang="en-GB" sz="1400" dirty="0"/>
                    <a:t>cultural</a:t>
                  </a:r>
                  <a:endParaRPr lang="en-SE" sz="1400" dirty="0"/>
                </a:p>
              </p:txBody>
            </p:sp>
            <p:sp>
              <p:nvSpPr>
                <p:cNvPr id="18" name="TextBox 17">
                  <a:extLst>
                    <a:ext uri="{FF2B5EF4-FFF2-40B4-BE49-F238E27FC236}">
                      <a16:creationId xmlns:a16="http://schemas.microsoft.com/office/drawing/2014/main" id="{F264E046-52FC-4918-88A0-2CD1742C2A0B}"/>
                    </a:ext>
                  </a:extLst>
                </p:cNvPr>
                <p:cNvSpPr txBox="1"/>
                <p:nvPr/>
              </p:nvSpPr>
              <p:spPr>
                <a:xfrm>
                  <a:off x="5193664" y="3359824"/>
                  <a:ext cx="806116" cy="523220"/>
                </a:xfrm>
                <a:prstGeom prst="rect">
                  <a:avLst/>
                </a:prstGeom>
                <a:noFill/>
              </p:spPr>
              <p:txBody>
                <a:bodyPr wrap="square" rtlCol="0">
                  <a:spAutoFit/>
                </a:bodyPr>
                <a:lstStyle/>
                <a:p>
                  <a:r>
                    <a:rPr lang="en-GB" sz="1400" b="1" dirty="0"/>
                    <a:t>E</a:t>
                  </a:r>
                  <a:r>
                    <a:rPr lang="en-GB" sz="1400" dirty="0"/>
                    <a:t>nviron-</a:t>
                  </a:r>
                  <a:br>
                    <a:rPr lang="en-GB" sz="1400" dirty="0"/>
                  </a:br>
                  <a:r>
                    <a:rPr lang="en-GB" sz="1400" dirty="0"/>
                    <a:t>mental</a:t>
                  </a:r>
                  <a:endParaRPr lang="en-SE" sz="1400" dirty="0"/>
                </a:p>
              </p:txBody>
            </p:sp>
            <p:sp>
              <p:nvSpPr>
                <p:cNvPr id="20" name="TextBox 19">
                  <a:extLst>
                    <a:ext uri="{FF2B5EF4-FFF2-40B4-BE49-F238E27FC236}">
                      <a16:creationId xmlns:a16="http://schemas.microsoft.com/office/drawing/2014/main" id="{E6173C2B-790B-4F37-A25B-7E5441B59D87}"/>
                    </a:ext>
                  </a:extLst>
                </p:cNvPr>
                <p:cNvSpPr txBox="1"/>
                <p:nvPr/>
              </p:nvSpPr>
              <p:spPr>
                <a:xfrm>
                  <a:off x="5964655" y="3860400"/>
                  <a:ext cx="860258" cy="520975"/>
                </a:xfrm>
                <a:prstGeom prst="rect">
                  <a:avLst/>
                </a:prstGeom>
                <a:noFill/>
              </p:spPr>
              <p:txBody>
                <a:bodyPr wrap="square" rtlCol="0">
                  <a:spAutoFit/>
                </a:bodyPr>
                <a:lstStyle/>
                <a:p>
                  <a:pPr algn="ctr"/>
                  <a:r>
                    <a:rPr lang="en-GB" sz="1400" b="1" dirty="0"/>
                    <a:t>T</a:t>
                  </a:r>
                  <a:r>
                    <a:rPr lang="en-GB" sz="1400" dirty="0"/>
                    <a:t>echno-</a:t>
                  </a:r>
                  <a:br>
                    <a:rPr lang="en-GB" sz="1400" dirty="0"/>
                  </a:br>
                  <a:r>
                    <a:rPr lang="en-GB" sz="1400" dirty="0"/>
                    <a:t>logical</a:t>
                  </a:r>
                  <a:endParaRPr lang="en-SE" sz="1400" dirty="0"/>
                </a:p>
              </p:txBody>
            </p:sp>
            <p:sp>
              <p:nvSpPr>
                <p:cNvPr id="21" name="Oval 20">
                  <a:extLst>
                    <a:ext uri="{FF2B5EF4-FFF2-40B4-BE49-F238E27FC236}">
                      <a16:creationId xmlns:a16="http://schemas.microsoft.com/office/drawing/2014/main" id="{0F90E452-2EBC-4AC4-B87E-F3599A45AB7D}"/>
                    </a:ext>
                  </a:extLst>
                </p:cNvPr>
                <p:cNvSpPr/>
                <p:nvPr/>
              </p:nvSpPr>
              <p:spPr>
                <a:xfrm>
                  <a:off x="5991724" y="2761320"/>
                  <a:ext cx="806116" cy="824163"/>
                </a:xfrm>
                <a:prstGeom prst="ellipse">
                  <a:avLst/>
                </a:prstGeom>
                <a:noFill/>
                <a:ln w="76200">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2" name="TextBox 21">
                  <a:extLst>
                    <a:ext uri="{FF2B5EF4-FFF2-40B4-BE49-F238E27FC236}">
                      <a16:creationId xmlns:a16="http://schemas.microsoft.com/office/drawing/2014/main" id="{0D826445-9D98-42E1-AC7F-0540D5AE7BC3}"/>
                    </a:ext>
                  </a:extLst>
                </p:cNvPr>
                <p:cNvSpPr txBox="1"/>
                <p:nvPr/>
              </p:nvSpPr>
              <p:spPr>
                <a:xfrm>
                  <a:off x="5994950" y="2978247"/>
                  <a:ext cx="842475" cy="369332"/>
                </a:xfrm>
                <a:prstGeom prst="rect">
                  <a:avLst/>
                </a:prstGeom>
                <a:noFill/>
              </p:spPr>
              <p:txBody>
                <a:bodyPr wrap="none" rtlCol="0">
                  <a:spAutoFit/>
                </a:bodyPr>
                <a:lstStyle/>
                <a:p>
                  <a:r>
                    <a:rPr lang="en-GB" dirty="0"/>
                    <a:t>PESTAL</a:t>
                  </a:r>
                  <a:endParaRPr lang="en-SE" dirty="0"/>
                </a:p>
              </p:txBody>
            </p:sp>
            <p:sp>
              <p:nvSpPr>
                <p:cNvPr id="17" name="TextBox 16">
                  <a:extLst>
                    <a:ext uri="{FF2B5EF4-FFF2-40B4-BE49-F238E27FC236}">
                      <a16:creationId xmlns:a16="http://schemas.microsoft.com/office/drawing/2014/main" id="{0F0E5D69-66A5-4097-A819-9D05122396BA}"/>
                    </a:ext>
                  </a:extLst>
                </p:cNvPr>
                <p:cNvSpPr txBox="1"/>
                <p:nvPr/>
              </p:nvSpPr>
              <p:spPr>
                <a:xfrm>
                  <a:off x="5249612" y="2555483"/>
                  <a:ext cx="668196" cy="307777"/>
                </a:xfrm>
                <a:prstGeom prst="rect">
                  <a:avLst/>
                </a:prstGeom>
                <a:noFill/>
              </p:spPr>
              <p:txBody>
                <a:bodyPr wrap="square" rtlCol="0">
                  <a:spAutoFit/>
                </a:bodyPr>
                <a:lstStyle/>
                <a:p>
                  <a:r>
                    <a:rPr lang="en-GB" sz="1400" b="1" dirty="0"/>
                    <a:t>L</a:t>
                  </a:r>
                  <a:r>
                    <a:rPr lang="en-GB" sz="1400" dirty="0"/>
                    <a:t>egal</a:t>
                  </a:r>
                  <a:endParaRPr lang="en-SE" sz="1400" dirty="0"/>
                </a:p>
              </p:txBody>
            </p:sp>
            <p:sp>
              <p:nvSpPr>
                <p:cNvPr id="14" name="TextBox 13">
                  <a:extLst>
                    <a:ext uri="{FF2B5EF4-FFF2-40B4-BE49-F238E27FC236}">
                      <a16:creationId xmlns:a16="http://schemas.microsoft.com/office/drawing/2014/main" id="{777EB60C-1D78-4327-8D47-6B46CE9601D5}"/>
                    </a:ext>
                  </a:extLst>
                </p:cNvPr>
                <p:cNvSpPr txBox="1"/>
                <p:nvPr/>
              </p:nvSpPr>
              <p:spPr>
                <a:xfrm>
                  <a:off x="5873893" y="2054030"/>
                  <a:ext cx="1017715" cy="307777"/>
                </a:xfrm>
                <a:prstGeom prst="rect">
                  <a:avLst/>
                </a:prstGeom>
                <a:noFill/>
              </p:spPr>
              <p:txBody>
                <a:bodyPr wrap="square" rtlCol="0">
                  <a:spAutoFit/>
                </a:bodyPr>
                <a:lstStyle/>
                <a:p>
                  <a:pPr algn="ctr"/>
                  <a:r>
                    <a:rPr lang="en-GB" sz="1400" b="1" dirty="0"/>
                    <a:t>P</a:t>
                  </a:r>
                  <a:r>
                    <a:rPr lang="en-GB" sz="1400" dirty="0"/>
                    <a:t>olitical</a:t>
                  </a:r>
                  <a:endParaRPr lang="en-SE" sz="1400" dirty="0"/>
                </a:p>
              </p:txBody>
            </p:sp>
            <p:sp>
              <p:nvSpPr>
                <p:cNvPr id="19" name="TextBox 18">
                  <a:extLst>
                    <a:ext uri="{FF2B5EF4-FFF2-40B4-BE49-F238E27FC236}">
                      <a16:creationId xmlns:a16="http://schemas.microsoft.com/office/drawing/2014/main" id="{E14689C7-82E4-474A-A64E-D0F992B1D829}"/>
                    </a:ext>
                  </a:extLst>
                </p:cNvPr>
                <p:cNvSpPr txBox="1"/>
                <p:nvPr/>
              </p:nvSpPr>
              <p:spPr>
                <a:xfrm>
                  <a:off x="6815887" y="2524891"/>
                  <a:ext cx="1200152" cy="307777"/>
                </a:xfrm>
                <a:prstGeom prst="rect">
                  <a:avLst/>
                </a:prstGeom>
                <a:noFill/>
              </p:spPr>
              <p:txBody>
                <a:bodyPr wrap="square" rtlCol="0">
                  <a:spAutoFit/>
                </a:bodyPr>
                <a:lstStyle/>
                <a:p>
                  <a:r>
                    <a:rPr lang="en-GB" sz="1400" b="1" dirty="0"/>
                    <a:t>E</a:t>
                  </a:r>
                  <a:r>
                    <a:rPr lang="en-GB" sz="1400" dirty="0"/>
                    <a:t>conomic</a:t>
                  </a:r>
                  <a:endParaRPr lang="en-SE" sz="1400" dirty="0"/>
                </a:p>
              </p:txBody>
            </p:sp>
          </p:grpSp>
        </p:grpSp>
      </p:grpSp>
      <p:sp>
        <p:nvSpPr>
          <p:cNvPr id="11" name="TextBox 10">
            <a:extLst>
              <a:ext uri="{FF2B5EF4-FFF2-40B4-BE49-F238E27FC236}">
                <a16:creationId xmlns:a16="http://schemas.microsoft.com/office/drawing/2014/main" id="{FA61BBB0-5E73-4B85-8F03-C43C19B3B02D}"/>
              </a:ext>
            </a:extLst>
          </p:cNvPr>
          <p:cNvSpPr txBox="1"/>
          <p:nvPr/>
        </p:nvSpPr>
        <p:spPr>
          <a:xfrm>
            <a:off x="429193" y="2231739"/>
            <a:ext cx="9651829" cy="1569660"/>
          </a:xfrm>
          <a:prstGeom prst="rect">
            <a:avLst/>
          </a:prstGeom>
          <a:noFill/>
        </p:spPr>
        <p:txBody>
          <a:bodyPr wrap="square" rtlCol="0">
            <a:spAutoFit/>
          </a:bodyPr>
          <a:lstStyle/>
          <a:p>
            <a:r>
              <a:rPr lang="en-GB" sz="2400" dirty="0"/>
              <a:t>A strategic framework to analyse six aspects of the external environment of companies or institutions. The analyse sheds a light on macro, external and uncontrollable factors: political, economic, socio-cultural, technological, environmental and legal. </a:t>
            </a:r>
          </a:p>
        </p:txBody>
      </p:sp>
    </p:spTree>
    <p:extLst>
      <p:ext uri="{BB962C8B-B14F-4D97-AF65-F5344CB8AC3E}">
        <p14:creationId xmlns:p14="http://schemas.microsoft.com/office/powerpoint/2010/main" val="2128788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8D1611-6FCB-45FA-9AD4-E18835FAC029}"/>
              </a:ext>
            </a:extLst>
          </p:cNvPr>
          <p:cNvSpPr txBox="1"/>
          <p:nvPr/>
        </p:nvSpPr>
        <p:spPr>
          <a:xfrm>
            <a:off x="816813" y="1646838"/>
            <a:ext cx="3503709" cy="3908762"/>
          </a:xfrm>
          <a:prstGeom prst="rect">
            <a:avLst/>
          </a:prstGeom>
          <a:noFill/>
        </p:spPr>
        <p:txBody>
          <a:bodyPr wrap="square" lIns="91440" tIns="45720" rIns="91440" bIns="45720" rtlCol="0" anchor="t">
            <a:spAutoFit/>
          </a:bodyPr>
          <a:lstStyle/>
          <a:p>
            <a:pPr algn="l" rtl="0" fontAlgn="base"/>
            <a:r>
              <a:rPr lang="is-IS" sz="3600" b="0" i="0" u="none" strike="noStrike" dirty="0">
                <a:solidFill>
                  <a:srgbClr val="4EAE3A"/>
                </a:solidFill>
                <a:effectLst/>
                <a:latin typeface="Calibri" panose="020F0502020204030204" pitchFamily="34" charset="0"/>
              </a:rPr>
              <a:t>SWOT</a:t>
            </a:r>
            <a:endParaRPr lang="en-US" sz="3600" b="0" i="0" dirty="0">
              <a:solidFill>
                <a:srgbClr val="4EAE3A"/>
              </a:solidFill>
              <a:effectLst/>
              <a:latin typeface="Arial" panose="020B0604020202020204" pitchFamily="34" charset="0"/>
            </a:endParaRPr>
          </a:p>
          <a:p>
            <a:pPr algn="l" rtl="0" fontAlgn="base"/>
            <a:r>
              <a:rPr lang="en-GB" sz="2400" b="0" dirty="0">
                <a:effectLst/>
              </a:rPr>
              <a:t>A method to analyse the strengths and weaknesses of internal origin, as well as the threats and opportunities of external origin. SWOT is an example of strategic planning techniques. </a:t>
            </a:r>
          </a:p>
          <a:p>
            <a:pPr algn="l" rtl="0" fontAlgn="base"/>
            <a:endParaRPr lang="en-US" sz="2000" b="0" dirty="0">
              <a:effectLst/>
            </a:endParaRPr>
          </a:p>
        </p:txBody>
      </p:sp>
      <p:sp>
        <p:nvSpPr>
          <p:cNvPr id="3" name="TextBox 2">
            <a:extLst>
              <a:ext uri="{FF2B5EF4-FFF2-40B4-BE49-F238E27FC236}">
                <a16:creationId xmlns:a16="http://schemas.microsoft.com/office/drawing/2014/main" id="{FE7F8E87-9062-46F1-A1C7-903D9D1E240D}"/>
              </a:ext>
            </a:extLst>
          </p:cNvPr>
          <p:cNvSpPr txBox="1"/>
          <p:nvPr/>
        </p:nvSpPr>
        <p:spPr>
          <a:xfrm>
            <a:off x="2267583" y="83172"/>
            <a:ext cx="8868501" cy="1323439"/>
          </a:xfrm>
          <a:prstGeom prst="rect">
            <a:avLst/>
          </a:prstGeom>
          <a:noFill/>
        </p:spPr>
        <p:txBody>
          <a:bodyPr wrap="square" rtlCol="0">
            <a:spAutoFit/>
          </a:bodyPr>
          <a:lstStyle/>
          <a:p>
            <a:r>
              <a:rPr lang="is-IS" sz="4000" b="1" dirty="0">
                <a:solidFill>
                  <a:srgbClr val="266C9F"/>
                </a:solidFill>
              </a:rPr>
              <a:t>1.4 </a:t>
            </a: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Identifying opportunities </a:t>
            </a:r>
            <a:r>
              <a:rPr lang="is-IS" sz="4000" b="1" dirty="0">
                <a:solidFill>
                  <a:srgbClr val="266C9F"/>
                </a:solidFill>
              </a:rPr>
              <a:t>– </a:t>
            </a:r>
          </a:p>
          <a:p>
            <a:r>
              <a:rPr lang="is-IS" sz="4000" b="1" dirty="0">
                <a:solidFill>
                  <a:srgbClr val="266C9F"/>
                </a:solidFill>
              </a:rPr>
              <a:t>examples of strategies</a:t>
            </a:r>
            <a:endParaRPr lang="en-SE" sz="4000" b="1" dirty="0">
              <a:solidFill>
                <a:srgbClr val="266C9F"/>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5E26EFF3-5FC4-4072-AB61-0EAAB322BF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53859" y="1646838"/>
            <a:ext cx="4020314" cy="4522853"/>
          </a:xfrm>
          <a:prstGeom prst="rect">
            <a:avLst/>
          </a:prstGeom>
        </p:spPr>
      </p:pic>
    </p:spTree>
    <p:extLst>
      <p:ext uri="{BB962C8B-B14F-4D97-AF65-F5344CB8AC3E}">
        <p14:creationId xmlns:p14="http://schemas.microsoft.com/office/powerpoint/2010/main" val="24738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E5498B-6FF1-43EE-9FB5-17C3BE5E2E6B}"/>
              </a:ext>
            </a:extLst>
          </p:cNvPr>
          <p:cNvSpPr txBox="1"/>
          <p:nvPr/>
        </p:nvSpPr>
        <p:spPr>
          <a:xfrm>
            <a:off x="2360194" y="102268"/>
            <a:ext cx="747161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1.4. Identifying opportunities – examples of methods</a:t>
            </a: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7423D13-24CE-4EE6-B23D-7492D4A5FE29}"/>
              </a:ext>
            </a:extLst>
          </p:cNvPr>
          <p:cNvSpPr txBox="1"/>
          <p:nvPr/>
        </p:nvSpPr>
        <p:spPr>
          <a:xfrm>
            <a:off x="491790" y="1499755"/>
            <a:ext cx="7388894" cy="646331"/>
          </a:xfrm>
          <a:prstGeom prst="rect">
            <a:avLst/>
          </a:prstGeom>
          <a:noFill/>
        </p:spPr>
        <p:txBody>
          <a:bodyPr wrap="square">
            <a:spAutoFit/>
          </a:bodyPr>
          <a:lstStyle/>
          <a:p>
            <a:r>
              <a:rPr lang="en-GB" sz="3600" dirty="0">
                <a:solidFill>
                  <a:srgbClr val="4EAE3A"/>
                </a:solidFill>
              </a:rPr>
              <a:t>Ansoff Matrix</a:t>
            </a:r>
            <a:endParaRPr lang="en-SE" sz="3600" dirty="0">
              <a:solidFill>
                <a:srgbClr val="4EAE3A"/>
              </a:solidFill>
            </a:endParaRPr>
          </a:p>
        </p:txBody>
      </p:sp>
      <p:pic>
        <p:nvPicPr>
          <p:cNvPr id="6" name="Picture 5">
            <a:extLst>
              <a:ext uri="{FF2B5EF4-FFF2-40B4-BE49-F238E27FC236}">
                <a16:creationId xmlns:a16="http://schemas.microsoft.com/office/drawing/2014/main" id="{0075B68B-54D8-4E0F-B2BD-D918AD2990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2538" y="2478471"/>
            <a:ext cx="4088207" cy="2933289"/>
          </a:xfrm>
          <a:prstGeom prst="rect">
            <a:avLst/>
          </a:prstGeom>
        </p:spPr>
      </p:pic>
      <p:sp>
        <p:nvSpPr>
          <p:cNvPr id="7" name="TextBox 6">
            <a:extLst>
              <a:ext uri="{FF2B5EF4-FFF2-40B4-BE49-F238E27FC236}">
                <a16:creationId xmlns:a16="http://schemas.microsoft.com/office/drawing/2014/main" id="{E1ADEA07-4D4E-416E-8197-56B1E7A5F89A}"/>
              </a:ext>
            </a:extLst>
          </p:cNvPr>
          <p:cNvSpPr txBox="1"/>
          <p:nvPr/>
        </p:nvSpPr>
        <p:spPr>
          <a:xfrm>
            <a:off x="7628760" y="5304038"/>
            <a:ext cx="3041985" cy="215444"/>
          </a:xfrm>
          <a:prstGeom prst="rect">
            <a:avLst/>
          </a:prstGeom>
          <a:noFill/>
        </p:spPr>
        <p:txBody>
          <a:bodyPr wrap="square" rtlCol="0">
            <a:spAutoFit/>
          </a:bodyPr>
          <a:lstStyle/>
          <a:p>
            <a:r>
              <a:rPr lang="en-GB" sz="800" dirty="0"/>
              <a:t>Image: https://commons.wikimedia.org/wiki/File:Ansoff_Matrix.JPG</a:t>
            </a:r>
            <a:endParaRPr lang="en-SE" sz="800" dirty="0"/>
          </a:p>
        </p:txBody>
      </p:sp>
      <p:sp>
        <p:nvSpPr>
          <p:cNvPr id="9" name="TextBox 8">
            <a:extLst>
              <a:ext uri="{FF2B5EF4-FFF2-40B4-BE49-F238E27FC236}">
                <a16:creationId xmlns:a16="http://schemas.microsoft.com/office/drawing/2014/main" id="{F9FFC504-32E3-48FD-89E6-59AA4B723025}"/>
              </a:ext>
            </a:extLst>
          </p:cNvPr>
          <p:cNvSpPr txBox="1"/>
          <p:nvPr/>
        </p:nvSpPr>
        <p:spPr>
          <a:xfrm>
            <a:off x="491790" y="2063382"/>
            <a:ext cx="6090748" cy="4154984"/>
          </a:xfrm>
          <a:prstGeom prst="rect">
            <a:avLst/>
          </a:prstGeom>
          <a:noFill/>
        </p:spPr>
        <p:txBody>
          <a:bodyPr wrap="square" rtlCol="0">
            <a:spAutoFit/>
          </a:bodyPr>
          <a:lstStyle/>
          <a:p>
            <a:r>
              <a:rPr lang="en" sz="2400" dirty="0"/>
              <a:t>The Ansoff Matrix is one of the most common market planning tool for</a:t>
            </a:r>
            <a:r>
              <a:rPr lang="en-GB" sz="2400" dirty="0"/>
              <a:t> analyse and plan for growth. The model demonstrates four strategies for companies' growth and can be used to assess the risk related to each strategy. </a:t>
            </a:r>
            <a:br>
              <a:rPr lang="en-GB" sz="2400" dirty="0"/>
            </a:br>
            <a:endParaRPr lang="en-GB" sz="2400" dirty="0"/>
          </a:p>
          <a:p>
            <a:r>
              <a:rPr lang="en-GB" sz="2400" dirty="0"/>
              <a:t>Studying closely the model´s four ways off growing, that is market development, market penetration, diversification and product development, will give a better understanding of the method. </a:t>
            </a:r>
            <a:endParaRPr lang="en-SE" sz="2400" dirty="0"/>
          </a:p>
        </p:txBody>
      </p:sp>
    </p:spTree>
    <p:extLst>
      <p:ext uri="{BB962C8B-B14F-4D97-AF65-F5344CB8AC3E}">
        <p14:creationId xmlns:p14="http://schemas.microsoft.com/office/powerpoint/2010/main" val="922314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3F51C4-8E92-44AF-BC0D-9A768F8FCC41}"/>
              </a:ext>
            </a:extLst>
          </p:cNvPr>
          <p:cNvSpPr txBox="1"/>
          <p:nvPr/>
        </p:nvSpPr>
        <p:spPr>
          <a:xfrm>
            <a:off x="2360194" y="102268"/>
            <a:ext cx="747161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1.4. Identifying opportunities – examples of methods</a:t>
            </a: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01328F1-16B2-4A2C-B208-D8B5B299998D}"/>
              </a:ext>
            </a:extLst>
          </p:cNvPr>
          <p:cNvSpPr txBox="1"/>
          <p:nvPr/>
        </p:nvSpPr>
        <p:spPr>
          <a:xfrm>
            <a:off x="777540" y="1944352"/>
            <a:ext cx="3516027" cy="646331"/>
          </a:xfrm>
          <a:prstGeom prst="rect">
            <a:avLst/>
          </a:prstGeom>
          <a:noFill/>
        </p:spPr>
        <p:txBody>
          <a:bodyPr wrap="none" rtlCol="0">
            <a:spAutoFit/>
          </a:bodyPr>
          <a:lstStyle/>
          <a:p>
            <a:r>
              <a:rPr lang="is-IS" sz="3600" dirty="0">
                <a:solidFill>
                  <a:srgbClr val="4EAE3A"/>
                </a:solidFill>
              </a:rPr>
              <a:t>Stronger together</a:t>
            </a:r>
            <a:endParaRPr lang="en-SE" sz="3600" dirty="0">
              <a:solidFill>
                <a:srgbClr val="4EAE3A"/>
              </a:solidFill>
            </a:endParaRPr>
          </a:p>
        </p:txBody>
      </p:sp>
      <p:sp>
        <p:nvSpPr>
          <p:cNvPr id="10" name="TextBox 9">
            <a:extLst>
              <a:ext uri="{FF2B5EF4-FFF2-40B4-BE49-F238E27FC236}">
                <a16:creationId xmlns:a16="http://schemas.microsoft.com/office/drawing/2014/main" id="{5F24B998-8E75-46A9-B57F-D145C40BBC8D}"/>
              </a:ext>
            </a:extLst>
          </p:cNvPr>
          <p:cNvSpPr txBox="1"/>
          <p:nvPr/>
        </p:nvSpPr>
        <p:spPr>
          <a:xfrm>
            <a:off x="777540" y="2733132"/>
            <a:ext cx="9568243" cy="3416320"/>
          </a:xfrm>
          <a:prstGeom prst="rect">
            <a:avLst/>
          </a:prstGeom>
          <a:noFill/>
        </p:spPr>
        <p:txBody>
          <a:bodyPr wrap="square" rtlCol="0">
            <a:spAutoFit/>
          </a:bodyPr>
          <a:lstStyle/>
          <a:p>
            <a:r>
              <a:rPr lang="is-IS" sz="2400" dirty="0"/>
              <a:t>A very usual advice about identifying opportunities relates to the value of cooperation and communication. Diverse connections are vital when analysing different aspects of the market, for example customers </a:t>
            </a:r>
            <a:r>
              <a:rPr lang="en" sz="2400" dirty="0"/>
              <a:t>expectations, main </a:t>
            </a:r>
            <a:r>
              <a:rPr lang="en-GB" sz="2400" dirty="0"/>
              <a:t>competitors or distribution channels. </a:t>
            </a:r>
          </a:p>
          <a:p>
            <a:endParaRPr lang="en-GB" sz="2400" dirty="0"/>
          </a:p>
          <a:p>
            <a:r>
              <a:rPr lang="en-GB" sz="2400" dirty="0"/>
              <a:t>Sound knowledge and insight into trends and development in the entrepreneurs field can be obtained through various communication and relationships. Reviewing publications, news and other notification related to relevant subject is a well known way to keep up to date.</a:t>
            </a:r>
            <a:endParaRPr lang="en-SE" sz="2400" dirty="0"/>
          </a:p>
        </p:txBody>
      </p:sp>
    </p:spTree>
    <p:extLst>
      <p:ext uri="{BB962C8B-B14F-4D97-AF65-F5344CB8AC3E}">
        <p14:creationId xmlns:p14="http://schemas.microsoft.com/office/powerpoint/2010/main" val="418569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8194687-6427-4B07-A7E1-A761CDD3FB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5139"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0" name="Picture 9">
            <a:extLst>
              <a:ext uri="{FF2B5EF4-FFF2-40B4-BE49-F238E27FC236}">
                <a16:creationId xmlns:a16="http://schemas.microsoft.com/office/drawing/2014/main" id="{69AB8E25-B2DE-42E5-95D8-B213CC7C80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5647"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1" name="Picture 10">
            <a:extLst>
              <a:ext uri="{FF2B5EF4-FFF2-40B4-BE49-F238E27FC236}">
                <a16:creationId xmlns:a16="http://schemas.microsoft.com/office/drawing/2014/main" id="{B78139C6-EEBD-4C6C-BACB-8FF7DB21E4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6155"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7" name="Picture 6">
            <a:extLst>
              <a:ext uri="{FF2B5EF4-FFF2-40B4-BE49-F238E27FC236}">
                <a16:creationId xmlns:a16="http://schemas.microsoft.com/office/drawing/2014/main" id="{FC9888C7-3FC5-4981-BC96-008D562349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06663"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Tree>
    <p:extLst>
      <p:ext uri="{BB962C8B-B14F-4D97-AF65-F5344CB8AC3E}">
        <p14:creationId xmlns:p14="http://schemas.microsoft.com/office/powerpoint/2010/main" val="3707737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9EC4C-6CE2-4560-BBC5-DCDB69553342}"/>
              </a:ext>
            </a:extLst>
          </p:cNvPr>
          <p:cNvSpPr txBox="1"/>
          <p:nvPr/>
        </p:nvSpPr>
        <p:spPr>
          <a:xfrm>
            <a:off x="5314946" y="1507569"/>
            <a:ext cx="5168127" cy="4708981"/>
          </a:xfrm>
          <a:prstGeom prst="rect">
            <a:avLst/>
          </a:prstGeom>
          <a:noFill/>
        </p:spPr>
        <p:txBody>
          <a:bodyPr wrap="square" lIns="91440" tIns="45720" rIns="91440" bIns="45720" rtlCol="0" anchor="t">
            <a:spAutoFit/>
          </a:bodyPr>
          <a:lstStyle/>
          <a:p>
            <a:pPr algn="ctr" rtl="0" fontAlgn="base"/>
            <a:r>
              <a:rPr lang="en-US" sz="2000" b="0" i="0" dirty="0">
                <a:effectLst/>
                <a:latin typeface="Calibri" panose="020F0502020204030204" pitchFamily="34" charset="0"/>
              </a:rPr>
              <a:t>​</a:t>
            </a:r>
            <a:endParaRPr lang="en-US" sz="2000" b="0" i="0" dirty="0">
              <a:effectLst/>
            </a:endParaRPr>
          </a:p>
          <a:p>
            <a:pPr marL="342900" indent="-342900" algn="l" rtl="0" fontAlgn="base">
              <a:buFont typeface="Arial" panose="020B0604020202020204" pitchFamily="34" charset="0"/>
              <a:buChar char="•"/>
            </a:pPr>
            <a:r>
              <a:rPr lang="en-GB" sz="2000" b="0" i="0" dirty="0">
                <a:effectLst/>
                <a:latin typeface="Calibri"/>
                <a:cs typeface="Calibri"/>
              </a:rPr>
              <a:t>The goal needs to be defined.</a:t>
            </a:r>
          </a:p>
          <a:p>
            <a:pPr marL="342900" indent="-342900" algn="l" rtl="0" fontAlgn="base">
              <a:buFont typeface="Arial" panose="020B0604020202020204" pitchFamily="34" charset="0"/>
              <a:buChar char="•"/>
            </a:pPr>
            <a:r>
              <a:rPr lang="en-GB" sz="2000" b="0" i="0" dirty="0">
                <a:effectLst/>
                <a:latin typeface="Calibri"/>
                <a:cs typeface="Calibri"/>
              </a:rPr>
              <a:t>A goal should be clear, distinct, realistic and measurable.</a:t>
            </a:r>
          </a:p>
          <a:p>
            <a:pPr marL="342900" indent="-342900" algn="l" rtl="0" fontAlgn="base">
              <a:buFont typeface="Arial" panose="020B0604020202020204" pitchFamily="34" charset="0"/>
              <a:buChar char="•"/>
            </a:pPr>
            <a:r>
              <a:rPr lang="en-GB" sz="2000" b="0" i="0" dirty="0">
                <a:effectLst/>
                <a:latin typeface="Calibri"/>
                <a:cs typeface="Calibri"/>
              </a:rPr>
              <a:t>Focus on the goal and keep the focus.</a:t>
            </a:r>
          </a:p>
          <a:p>
            <a:pPr marL="342900" indent="-342900" algn="l" rtl="0" fontAlgn="base">
              <a:buFont typeface="Arial" panose="020B0604020202020204" pitchFamily="34" charset="0"/>
              <a:buChar char="•"/>
            </a:pPr>
            <a:r>
              <a:rPr lang="en-GB" sz="2000" b="0" i="0" dirty="0">
                <a:effectLst/>
                <a:latin typeface="Calibri"/>
                <a:cs typeface="Calibri"/>
              </a:rPr>
              <a:t>Make a strategy based on the goal and plan for achieving the goal.</a:t>
            </a:r>
            <a:r>
              <a:rPr lang="en-US" sz="2000" b="0" i="0" dirty="0">
                <a:effectLst/>
                <a:latin typeface="Calibri"/>
                <a:cs typeface="Calibri"/>
              </a:rPr>
              <a:t>​</a:t>
            </a:r>
          </a:p>
          <a:p>
            <a:pPr marL="342900" indent="-342900" algn="l" rtl="0" fontAlgn="base">
              <a:buFont typeface="Arial" panose="020B0604020202020204" pitchFamily="34" charset="0"/>
              <a:buChar char="•"/>
            </a:pPr>
            <a:endParaRPr lang="en-US" sz="2000" b="0" i="0" dirty="0">
              <a:effectLst/>
              <a:latin typeface="Calibri"/>
              <a:cs typeface="Calibri"/>
            </a:endParaRPr>
          </a:p>
          <a:p>
            <a:pPr marL="342900" indent="-342900" algn="l" rtl="0" fontAlgn="base">
              <a:buFont typeface="Arial" panose="020B0604020202020204" pitchFamily="34" charset="0"/>
              <a:buChar char="•"/>
            </a:pPr>
            <a:r>
              <a:rPr lang="en-GB" sz="2000" b="0" i="0" dirty="0">
                <a:effectLst/>
                <a:latin typeface="Calibri"/>
                <a:cs typeface="Calibri"/>
              </a:rPr>
              <a:t>The plan, which marks the path to the goal, should include as much incentive as possible, for example with well-defined work components or micro-objectives. The pleasure of completing each part gives motivation.</a:t>
            </a:r>
            <a:endParaRPr lang="en-US" sz="2000" b="0" i="0" dirty="0">
              <a:effectLst/>
              <a:latin typeface="Calibri"/>
              <a:cs typeface="Calibri"/>
            </a:endParaRPr>
          </a:p>
          <a:p>
            <a:pPr algn="l" rtl="0" fontAlgn="base"/>
            <a:endParaRPr lang="en-US" sz="2000" b="0" i="0" dirty="0">
              <a:effectLst/>
              <a:latin typeface="Arial" panose="020B0604020202020204" pitchFamily="34" charset="0"/>
            </a:endParaRPr>
          </a:p>
        </p:txBody>
      </p:sp>
      <p:sp>
        <p:nvSpPr>
          <p:cNvPr id="3" name="TextBox 2">
            <a:extLst>
              <a:ext uri="{FF2B5EF4-FFF2-40B4-BE49-F238E27FC236}">
                <a16:creationId xmlns:a16="http://schemas.microsoft.com/office/drawing/2014/main" id="{CC5683A3-42FE-41BD-9706-D9868E7EA423}"/>
              </a:ext>
            </a:extLst>
          </p:cNvPr>
          <p:cNvSpPr txBox="1"/>
          <p:nvPr/>
        </p:nvSpPr>
        <p:spPr>
          <a:xfrm>
            <a:off x="1326267" y="85410"/>
            <a:ext cx="5604642" cy="707886"/>
          </a:xfrm>
          <a:prstGeom prst="rect">
            <a:avLst/>
          </a:prstGeom>
          <a:noFill/>
        </p:spPr>
        <p:txBody>
          <a:bodyPr wrap="square" rtlCol="0">
            <a:spAutoFit/>
          </a:bodyPr>
          <a:lstStyle/>
          <a:p>
            <a:pPr algn="ctr"/>
            <a:r>
              <a:rPr lang="is-IS" sz="4000" b="1" dirty="0">
                <a:solidFill>
                  <a:srgbClr val="266C9F"/>
                </a:solidFill>
              </a:rPr>
              <a:t>1.5. Goal setting</a:t>
            </a:r>
            <a:endParaRPr lang="en-SE" sz="4000" dirty="0"/>
          </a:p>
        </p:txBody>
      </p:sp>
      <p:sp>
        <p:nvSpPr>
          <p:cNvPr id="12" name="Oval 11">
            <a:extLst>
              <a:ext uri="{FF2B5EF4-FFF2-40B4-BE49-F238E27FC236}">
                <a16:creationId xmlns:a16="http://schemas.microsoft.com/office/drawing/2014/main" id="{922E7867-2504-49C2-8DBC-EDDC8B35BCCF}"/>
              </a:ext>
            </a:extLst>
          </p:cNvPr>
          <p:cNvSpPr/>
          <p:nvPr/>
        </p:nvSpPr>
        <p:spPr>
          <a:xfrm>
            <a:off x="2501197" y="4530811"/>
            <a:ext cx="2578200" cy="1445288"/>
          </a:xfrm>
          <a:prstGeom prst="ellipse">
            <a:avLst/>
          </a:prstGeom>
          <a:solidFill>
            <a:schemeClr val="bg1"/>
          </a:solidFill>
          <a:ln w="38100">
            <a:solidFill>
              <a:srgbClr val="00B028"/>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fontAlgn="base"/>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Goal setting can assist in realising your vision.</a:t>
            </a:r>
            <a:endParaRPr lang="en-SE" dirty="0">
              <a:solidFill>
                <a:schemeClr val="tx1"/>
              </a:solidFill>
              <a:latin typeface="Calibri"/>
              <a:cs typeface="Calibri"/>
            </a:endParaRPr>
          </a:p>
        </p:txBody>
      </p:sp>
      <p:sp>
        <p:nvSpPr>
          <p:cNvPr id="13" name="Oval 12">
            <a:extLst>
              <a:ext uri="{FF2B5EF4-FFF2-40B4-BE49-F238E27FC236}">
                <a16:creationId xmlns:a16="http://schemas.microsoft.com/office/drawing/2014/main" id="{FCA850CE-CBC9-47A4-A3F6-B1CDECFCDD3C}"/>
              </a:ext>
            </a:extLst>
          </p:cNvPr>
          <p:cNvSpPr/>
          <p:nvPr/>
        </p:nvSpPr>
        <p:spPr>
          <a:xfrm>
            <a:off x="403098" y="3651650"/>
            <a:ext cx="2101794" cy="1335085"/>
          </a:xfrm>
          <a:prstGeom prst="ellipse">
            <a:avLst/>
          </a:prstGeom>
          <a:solidFill>
            <a:schemeClr val="bg1"/>
          </a:solidFill>
          <a:ln w="38100">
            <a:solidFill>
              <a:srgbClr val="599FC3"/>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fontAlgn="base"/>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Goal setting will affect achievement.</a:t>
            </a:r>
            <a:endParaRPr lang="en-SE" dirty="0">
              <a:solidFill>
                <a:schemeClr val="tx1"/>
              </a:solidFill>
              <a:latin typeface="Calibri"/>
              <a:cs typeface="Calibri"/>
            </a:endParaRPr>
          </a:p>
        </p:txBody>
      </p:sp>
      <p:sp>
        <p:nvSpPr>
          <p:cNvPr id="9" name="Oval 8">
            <a:extLst>
              <a:ext uri="{FF2B5EF4-FFF2-40B4-BE49-F238E27FC236}">
                <a16:creationId xmlns:a16="http://schemas.microsoft.com/office/drawing/2014/main" id="{CAE0B033-963D-48DE-9269-C532F33E8007}"/>
              </a:ext>
            </a:extLst>
          </p:cNvPr>
          <p:cNvSpPr/>
          <p:nvPr/>
        </p:nvSpPr>
        <p:spPr>
          <a:xfrm>
            <a:off x="1927654" y="1729474"/>
            <a:ext cx="2821082" cy="1921431"/>
          </a:xfrm>
          <a:prstGeom prst="ellipse">
            <a:avLst/>
          </a:prstGeom>
          <a:solidFill>
            <a:schemeClr val="bg1"/>
          </a:solidFill>
          <a:ln w="38100">
            <a:solidFill>
              <a:srgbClr val="FFB700"/>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fontAlgn="base"/>
            <a:r>
              <a:rPr lang="en-GB" dirty="0">
                <a:solidFill>
                  <a:schemeClr val="tx1"/>
                </a:solidFill>
              </a:rPr>
              <a:t>Goal setting is about setting goals and making a plan about how to reach them.</a:t>
            </a:r>
            <a:endParaRPr lang="en-SE" dirty="0">
              <a:solidFill>
                <a:schemeClr val="tx1"/>
              </a:solidFill>
              <a:latin typeface="Calibri"/>
              <a:cs typeface="Calibri"/>
            </a:endParaRPr>
          </a:p>
        </p:txBody>
      </p:sp>
    </p:spTree>
    <p:extLst>
      <p:ext uri="{BB962C8B-B14F-4D97-AF65-F5344CB8AC3E}">
        <p14:creationId xmlns:p14="http://schemas.microsoft.com/office/powerpoint/2010/main" val="965280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831133-89D3-447F-BBB6-768FCBA96007}"/>
              </a:ext>
            </a:extLst>
          </p:cNvPr>
          <p:cNvSpPr txBox="1"/>
          <p:nvPr/>
        </p:nvSpPr>
        <p:spPr>
          <a:xfrm>
            <a:off x="1326267" y="85410"/>
            <a:ext cx="5604642" cy="707886"/>
          </a:xfrm>
          <a:prstGeom prst="rect">
            <a:avLst/>
          </a:prstGeom>
          <a:noFill/>
        </p:spPr>
        <p:txBody>
          <a:bodyPr wrap="square" rtlCol="0">
            <a:spAutoFit/>
          </a:bodyPr>
          <a:lstStyle/>
          <a:p>
            <a:pPr algn="ctr"/>
            <a:r>
              <a:rPr lang="is-IS" sz="4000" b="1" dirty="0">
                <a:solidFill>
                  <a:srgbClr val="266C9F"/>
                </a:solidFill>
              </a:rPr>
              <a:t>1.5. Goal setting</a:t>
            </a:r>
            <a:endParaRPr lang="en-SE" sz="4000" dirty="0"/>
          </a:p>
        </p:txBody>
      </p:sp>
      <p:sp>
        <p:nvSpPr>
          <p:cNvPr id="3" name="TextBox 2">
            <a:extLst>
              <a:ext uri="{FF2B5EF4-FFF2-40B4-BE49-F238E27FC236}">
                <a16:creationId xmlns:a16="http://schemas.microsoft.com/office/drawing/2014/main" id="{A327B313-E416-4BCC-8CC9-91A62BA6004C}"/>
              </a:ext>
            </a:extLst>
          </p:cNvPr>
          <p:cNvSpPr txBox="1"/>
          <p:nvPr/>
        </p:nvSpPr>
        <p:spPr>
          <a:xfrm>
            <a:off x="573941" y="1751617"/>
            <a:ext cx="9865895" cy="3354765"/>
          </a:xfrm>
          <a:prstGeom prst="rect">
            <a:avLst/>
          </a:prstGeom>
          <a:noFill/>
        </p:spPr>
        <p:txBody>
          <a:bodyPr wrap="square" rtlCol="0">
            <a:spAutoFit/>
          </a:bodyPr>
          <a:lstStyle/>
          <a:p>
            <a:pPr algn="ctr"/>
            <a:r>
              <a:rPr lang="is-IS" sz="3600" b="1" dirty="0">
                <a:solidFill>
                  <a:srgbClr val="599FC3"/>
                </a:solidFill>
              </a:rPr>
              <a:t>Mission statement </a:t>
            </a:r>
            <a:endParaRPr lang="is-IS" sz="2400" b="1" dirty="0">
              <a:solidFill>
                <a:srgbClr val="599FC3"/>
              </a:solidFill>
            </a:endParaRPr>
          </a:p>
          <a:p>
            <a:pPr algn="ctr"/>
            <a:endParaRPr lang="is-IS" sz="2400" dirty="0"/>
          </a:p>
          <a:p>
            <a:pPr algn="ctr"/>
            <a:r>
              <a:rPr lang="en-GB" sz="2800" i="1" dirty="0"/>
              <a:t>“A formal summary of the aims and values of </a:t>
            </a:r>
            <a:br>
              <a:rPr lang="en-GB" sz="2800" i="1" dirty="0"/>
            </a:br>
            <a:r>
              <a:rPr lang="en-GB" sz="2800" i="1" dirty="0"/>
              <a:t>a company, organization, or individual.”</a:t>
            </a:r>
          </a:p>
          <a:p>
            <a:endParaRPr lang="en-GB" sz="2400" dirty="0"/>
          </a:p>
          <a:p>
            <a:pPr algn="ctr"/>
            <a:r>
              <a:rPr lang="en-GB" sz="2400" dirty="0"/>
              <a:t>A mission statement is in general short, typically just one sentence or a short paragraph. </a:t>
            </a:r>
            <a:r>
              <a:rPr lang="is-IS" sz="2400" dirty="0"/>
              <a:t>The statement makes the purpose of the project clear to people both inside and outside the company. </a:t>
            </a:r>
          </a:p>
        </p:txBody>
      </p:sp>
    </p:spTree>
    <p:extLst>
      <p:ext uri="{BB962C8B-B14F-4D97-AF65-F5344CB8AC3E}">
        <p14:creationId xmlns:p14="http://schemas.microsoft.com/office/powerpoint/2010/main" val="1680795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95E939-F52B-42CB-AC93-3E30B5C9FEC6}"/>
              </a:ext>
            </a:extLst>
          </p:cNvPr>
          <p:cNvSpPr txBox="1"/>
          <p:nvPr/>
        </p:nvSpPr>
        <p:spPr>
          <a:xfrm>
            <a:off x="2360194" y="102268"/>
            <a:ext cx="74716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srgbClr val="266C9F"/>
                </a:solidFill>
                <a:effectLst/>
                <a:uLnTx/>
                <a:uFillTx/>
                <a:latin typeface="Calibri" panose="020F0502020204030204"/>
                <a:ea typeface="+mn-ea"/>
                <a:cs typeface="+mn-cs"/>
              </a:rPr>
              <a:t>1.5. Goal setting</a:t>
            </a:r>
            <a:endParaRPr kumimoji="0" lang="en-S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8F2E18C-1474-4E3D-B1F3-A22916386CCA}"/>
              </a:ext>
            </a:extLst>
          </p:cNvPr>
          <p:cNvSpPr txBox="1"/>
          <p:nvPr/>
        </p:nvSpPr>
        <p:spPr>
          <a:xfrm>
            <a:off x="529046" y="1715647"/>
            <a:ext cx="9980023" cy="3693319"/>
          </a:xfrm>
          <a:prstGeom prst="rect">
            <a:avLst/>
          </a:prstGeom>
          <a:noFill/>
        </p:spPr>
        <p:txBody>
          <a:bodyPr wrap="square">
            <a:spAutoFit/>
          </a:bodyPr>
          <a:lstStyle/>
          <a:p>
            <a:pPr algn="ctr"/>
            <a:r>
              <a:rPr lang="is-IS" sz="3600" b="1" dirty="0">
                <a:solidFill>
                  <a:srgbClr val="599FC3"/>
                </a:solidFill>
              </a:rPr>
              <a:t>Vision statement</a:t>
            </a:r>
            <a:endParaRPr lang="is-IS" sz="3600" dirty="0"/>
          </a:p>
          <a:p>
            <a:pPr algn="ctr"/>
            <a:endParaRPr lang="is-IS" sz="2400" dirty="0"/>
          </a:p>
          <a:p>
            <a:pPr algn="ctr"/>
            <a:r>
              <a:rPr lang="is-IS" sz="2800" i="1" dirty="0"/>
              <a:t> </a:t>
            </a:r>
            <a:r>
              <a:rPr lang="en-GB" sz="2800" i="1" dirty="0"/>
              <a:t>“An aspirational description of what an organization would like to accomplish in the mid- or long-term future. It is intended to serve as a clear guide for choosing current and future courses of action.”</a:t>
            </a:r>
            <a:endParaRPr lang="is-IS" sz="2800" i="1" dirty="0"/>
          </a:p>
          <a:p>
            <a:endParaRPr lang="en-GB" dirty="0"/>
          </a:p>
          <a:p>
            <a:pPr algn="ctr"/>
            <a:r>
              <a:rPr lang="en-GB" sz="2400" dirty="0"/>
              <a:t>A vision statement can be a short sentence or a longer paragraph. The purpose of a vision statement is to make goals and objectives clearer. The statement  brings a strategic direction for a company or a project.</a:t>
            </a:r>
            <a:endParaRPr lang="en-SE" sz="2400" dirty="0"/>
          </a:p>
        </p:txBody>
      </p:sp>
    </p:spTree>
    <p:extLst>
      <p:ext uri="{BB962C8B-B14F-4D97-AF65-F5344CB8AC3E}">
        <p14:creationId xmlns:p14="http://schemas.microsoft.com/office/powerpoint/2010/main" val="218899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7B524A-01A9-494B-A3B3-ECA6C86C73E4}"/>
              </a:ext>
            </a:extLst>
          </p:cNvPr>
          <p:cNvSpPr txBox="1"/>
          <p:nvPr/>
        </p:nvSpPr>
        <p:spPr>
          <a:xfrm>
            <a:off x="2336101" y="109679"/>
            <a:ext cx="8716526" cy="707886"/>
          </a:xfrm>
          <a:prstGeom prst="rect">
            <a:avLst/>
          </a:prstGeom>
          <a:noFill/>
        </p:spPr>
        <p:txBody>
          <a:bodyPr wrap="square" rtlCol="0">
            <a:spAutoFit/>
          </a:bodyPr>
          <a:lstStyle/>
          <a:p>
            <a:r>
              <a:rPr lang="is-IS" sz="4000" b="1" dirty="0">
                <a:solidFill>
                  <a:srgbClr val="266C9F"/>
                </a:solidFill>
              </a:rPr>
              <a:t>1.6. Goal setting – examples of methods</a:t>
            </a:r>
            <a:endParaRPr lang="en-SE" sz="4000" b="1" dirty="0">
              <a:solidFill>
                <a:srgbClr val="266C9F"/>
              </a:solidFill>
            </a:endParaRPr>
          </a:p>
        </p:txBody>
      </p:sp>
      <p:sp>
        <p:nvSpPr>
          <p:cNvPr id="4" name="TextBox 3">
            <a:extLst>
              <a:ext uri="{FF2B5EF4-FFF2-40B4-BE49-F238E27FC236}">
                <a16:creationId xmlns:a16="http://schemas.microsoft.com/office/drawing/2014/main" id="{C43F474D-162C-404F-8FB6-D85EFB474C83}"/>
              </a:ext>
            </a:extLst>
          </p:cNvPr>
          <p:cNvSpPr txBox="1"/>
          <p:nvPr/>
        </p:nvSpPr>
        <p:spPr>
          <a:xfrm>
            <a:off x="701565" y="2069117"/>
            <a:ext cx="3269073" cy="4216539"/>
          </a:xfrm>
          <a:prstGeom prst="rect">
            <a:avLst/>
          </a:prstGeom>
          <a:noFill/>
        </p:spPr>
        <p:txBody>
          <a:bodyPr wrap="square" lIns="91440" tIns="45720" rIns="91440" bIns="45720" rtlCol="0" anchor="t">
            <a:spAutoFit/>
          </a:bodyPr>
          <a:lstStyle/>
          <a:p>
            <a:pPr algn="l" rtl="0" fontAlgn="base"/>
            <a:r>
              <a:rPr lang="en-US" sz="3600" b="0" i="0" u="none" strike="noStrike" dirty="0">
                <a:solidFill>
                  <a:srgbClr val="4EAE3A"/>
                </a:solidFill>
                <a:effectLst/>
                <a:latin typeface="Calibri" panose="020F0502020204030204" pitchFamily="34" charset="0"/>
              </a:rPr>
              <a:t>SMART</a:t>
            </a:r>
            <a:r>
              <a:rPr lang="en-US" sz="3600" b="0" i="0" dirty="0">
                <a:solidFill>
                  <a:srgbClr val="4EAE3A"/>
                </a:solidFill>
                <a:effectLst/>
                <a:latin typeface="Calibri" panose="020F0502020204030204" pitchFamily="34" charset="0"/>
              </a:rPr>
              <a:t>​</a:t>
            </a:r>
            <a:endParaRPr lang="en-US" sz="3600" b="0" i="0" dirty="0">
              <a:solidFill>
                <a:srgbClr val="4EAE3A"/>
              </a:solidFill>
              <a:effectLst/>
              <a:latin typeface="Arial" panose="020B0604020202020204" pitchFamily="34" charset="0"/>
            </a:endParaRPr>
          </a:p>
          <a:p>
            <a:pPr fontAlgn="base"/>
            <a:r>
              <a:rPr lang="en-GB" sz="2400" b="0" i="0" u="none" strike="noStrike" dirty="0">
                <a:solidFill>
                  <a:srgbClr val="000000"/>
                </a:solidFill>
                <a:effectLst/>
                <a:latin typeface="Calibri"/>
                <a:cs typeface="Calibri"/>
              </a:rPr>
              <a:t>The method provides five words that should characterise every goal. According to the method, a goal should be </a:t>
            </a:r>
            <a:r>
              <a:rPr lang="en-GB" sz="2400" b="1" i="1" u="none" strike="noStrike" dirty="0">
                <a:solidFill>
                  <a:srgbClr val="000000"/>
                </a:solidFill>
                <a:effectLst/>
                <a:latin typeface="Calibri"/>
                <a:cs typeface="Calibri"/>
              </a:rPr>
              <a:t>s</a:t>
            </a:r>
            <a:r>
              <a:rPr lang="en-GB" sz="2400" b="0" i="1" u="none" strike="noStrike" dirty="0">
                <a:solidFill>
                  <a:srgbClr val="000000"/>
                </a:solidFill>
                <a:effectLst/>
                <a:latin typeface="Calibri"/>
                <a:cs typeface="Calibri"/>
              </a:rPr>
              <a:t>pecific, </a:t>
            </a:r>
            <a:r>
              <a:rPr lang="en-GB" sz="2400" b="1" i="1" u="none" strike="noStrike" dirty="0">
                <a:solidFill>
                  <a:srgbClr val="000000"/>
                </a:solidFill>
                <a:effectLst/>
                <a:latin typeface="Calibri"/>
                <a:cs typeface="Calibri"/>
              </a:rPr>
              <a:t>m</a:t>
            </a:r>
            <a:r>
              <a:rPr lang="en-GB" sz="2400" b="0" i="1" u="none" strike="noStrike" dirty="0">
                <a:solidFill>
                  <a:srgbClr val="000000"/>
                </a:solidFill>
                <a:effectLst/>
                <a:latin typeface="Calibri"/>
                <a:cs typeface="Calibri"/>
              </a:rPr>
              <a:t>easurable, </a:t>
            </a:r>
            <a:r>
              <a:rPr lang="en-GB" sz="2400" b="1" i="1" u="none" strike="noStrike" dirty="0">
                <a:solidFill>
                  <a:srgbClr val="000000"/>
                </a:solidFill>
                <a:effectLst/>
                <a:latin typeface="Calibri"/>
                <a:cs typeface="Calibri"/>
              </a:rPr>
              <a:t>a</a:t>
            </a:r>
            <a:r>
              <a:rPr lang="en-GB" sz="2400" b="0" i="1" u="none" strike="noStrike" dirty="0">
                <a:solidFill>
                  <a:srgbClr val="000000"/>
                </a:solidFill>
                <a:effectLst/>
                <a:latin typeface="Calibri"/>
                <a:cs typeface="Calibri"/>
              </a:rPr>
              <a:t>ttainable, </a:t>
            </a:r>
            <a:r>
              <a:rPr lang="en-GB" sz="2400" b="1" i="1" u="none" strike="noStrike" dirty="0">
                <a:solidFill>
                  <a:srgbClr val="000000"/>
                </a:solidFill>
                <a:effectLst/>
                <a:latin typeface="Calibri"/>
                <a:cs typeface="Calibri"/>
              </a:rPr>
              <a:t>r</a:t>
            </a:r>
            <a:r>
              <a:rPr lang="en-GB" sz="2400" b="0" i="1" u="none" strike="noStrike" dirty="0">
                <a:solidFill>
                  <a:srgbClr val="000000"/>
                </a:solidFill>
                <a:effectLst/>
                <a:latin typeface="Calibri"/>
                <a:cs typeface="Calibri"/>
              </a:rPr>
              <a:t>ealistic</a:t>
            </a:r>
            <a:r>
              <a:rPr lang="en-GB" sz="2400" b="0" i="0" u="none" strike="noStrike" dirty="0">
                <a:solidFill>
                  <a:srgbClr val="000000"/>
                </a:solidFill>
                <a:effectLst/>
                <a:latin typeface="Calibri"/>
                <a:cs typeface="Calibri"/>
              </a:rPr>
              <a:t> and </a:t>
            </a:r>
            <a:r>
              <a:rPr lang="en-GB" sz="2400" b="1" i="1" u="none" strike="noStrike" dirty="0">
                <a:solidFill>
                  <a:srgbClr val="000000"/>
                </a:solidFill>
                <a:effectLst/>
                <a:latin typeface="Calibri"/>
                <a:cs typeface="Calibri"/>
              </a:rPr>
              <a:t>t</a:t>
            </a:r>
            <a:r>
              <a:rPr lang="en-GB" sz="2400" b="0" i="1" u="none" strike="noStrike" dirty="0">
                <a:solidFill>
                  <a:srgbClr val="000000"/>
                </a:solidFill>
                <a:effectLst/>
                <a:latin typeface="Calibri"/>
                <a:cs typeface="Calibri"/>
              </a:rPr>
              <a:t>ime bound</a:t>
            </a:r>
            <a:r>
              <a:rPr lang="en-GB" sz="2400" b="0" i="0" u="none" strike="noStrike" dirty="0">
                <a:solidFill>
                  <a:srgbClr val="000000"/>
                </a:solidFill>
                <a:effectLst/>
                <a:latin typeface="Calibri"/>
                <a:cs typeface="Calibri"/>
              </a:rPr>
              <a:t>.</a:t>
            </a:r>
          </a:p>
          <a:p>
            <a:pPr fontAlgn="base"/>
            <a:endParaRPr lang="en-US" sz="2000" b="0" i="0" dirty="0">
              <a:effectLst/>
            </a:endParaRPr>
          </a:p>
          <a:p>
            <a:pPr algn="l" rtl="0" fontAlgn="base"/>
            <a:endParaRPr lang="en-US" sz="2000" b="0" i="0" dirty="0">
              <a:effectLst/>
            </a:endParaRPr>
          </a:p>
        </p:txBody>
      </p:sp>
      <p:sp>
        <p:nvSpPr>
          <p:cNvPr id="2" name="TextBox 1">
            <a:extLst>
              <a:ext uri="{FF2B5EF4-FFF2-40B4-BE49-F238E27FC236}">
                <a16:creationId xmlns:a16="http://schemas.microsoft.com/office/drawing/2014/main" id="{2E3E2CE7-0A4F-4BDC-8C1B-DA611BFE74B1}"/>
              </a:ext>
            </a:extLst>
          </p:cNvPr>
          <p:cNvSpPr txBox="1"/>
          <p:nvPr/>
        </p:nvSpPr>
        <p:spPr>
          <a:xfrm>
            <a:off x="4474307" y="4629035"/>
            <a:ext cx="4903076" cy="215444"/>
          </a:xfrm>
          <a:prstGeom prst="rect">
            <a:avLst/>
          </a:prstGeom>
          <a:noFill/>
        </p:spPr>
        <p:txBody>
          <a:bodyPr wrap="square" rtlCol="0">
            <a:spAutoFit/>
          </a:bodyPr>
          <a:lstStyle/>
          <a:p>
            <a:pPr algn="r"/>
            <a:r>
              <a:rPr lang="sv-SE" sz="800" dirty="0"/>
              <a:t>image: https://commons.wikimedia.org/wiki/File:SMART-goals.png</a:t>
            </a:r>
            <a:endParaRPr lang="en-SE" sz="800" dirty="0"/>
          </a:p>
        </p:txBody>
      </p:sp>
      <p:pic>
        <p:nvPicPr>
          <p:cNvPr id="7" name="Picture 6" descr="A picture containing application&#10;&#10;Description automatically generated">
            <a:extLst>
              <a:ext uri="{FF2B5EF4-FFF2-40B4-BE49-F238E27FC236}">
                <a16:creationId xmlns:a16="http://schemas.microsoft.com/office/drawing/2014/main" id="{8E7D9CBF-C478-4820-B363-31F524EDDB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7651" y="2833817"/>
            <a:ext cx="4419732" cy="1902940"/>
          </a:xfrm>
          <a:prstGeom prst="rect">
            <a:avLst/>
          </a:prstGeom>
        </p:spPr>
      </p:pic>
    </p:spTree>
    <p:extLst>
      <p:ext uri="{BB962C8B-B14F-4D97-AF65-F5344CB8AC3E}">
        <p14:creationId xmlns:p14="http://schemas.microsoft.com/office/powerpoint/2010/main" val="1116128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BE80E0-D8CA-4AA9-9610-D74AA49EF35B}"/>
              </a:ext>
            </a:extLst>
          </p:cNvPr>
          <p:cNvSpPr txBox="1"/>
          <p:nvPr/>
        </p:nvSpPr>
        <p:spPr>
          <a:xfrm>
            <a:off x="748149" y="1948267"/>
            <a:ext cx="4933676" cy="3139321"/>
          </a:xfrm>
          <a:prstGeom prst="rect">
            <a:avLst/>
          </a:prstGeom>
          <a:noFill/>
        </p:spPr>
        <p:txBody>
          <a:bodyPr wrap="square" rtlCol="0">
            <a:spAutoFit/>
          </a:bodyPr>
          <a:lstStyle/>
          <a:p>
            <a:pPr algn="l" rtl="0" fontAlgn="base"/>
            <a:r>
              <a:rPr lang="en-US" sz="3600" dirty="0">
                <a:solidFill>
                  <a:srgbClr val="4EAE3A"/>
                </a:solidFill>
                <a:latin typeface="Calibri"/>
                <a:cs typeface="Calibri"/>
              </a:rPr>
              <a:t>One word</a:t>
            </a:r>
            <a:r>
              <a:rPr lang="en-US" sz="3600" b="0" i="0" u="none" strike="noStrike" dirty="0">
                <a:solidFill>
                  <a:srgbClr val="4EAE3A"/>
                </a:solidFill>
                <a:effectLst/>
                <a:latin typeface="Calibri"/>
                <a:cs typeface="Calibri"/>
              </a:rPr>
              <a:t> </a:t>
            </a:r>
            <a:endParaRPr lang="en-US" sz="3600" b="0" i="0" dirty="0">
              <a:effectLst/>
              <a:latin typeface="Calibri"/>
              <a:cs typeface="Calibri"/>
            </a:endParaRPr>
          </a:p>
          <a:p>
            <a:pPr algn="l" rtl="0" fontAlgn="base"/>
            <a:r>
              <a:rPr lang="en-GB" sz="2400" b="0" i="0" dirty="0">
                <a:effectLst/>
              </a:rPr>
              <a:t>Various factors and elements can easily get in the way, making it difficult to identify goals. By focusing on one word and excluding everything else, the spotlight can be focused on the core topic</a:t>
            </a:r>
            <a:r>
              <a:rPr lang="en-GB" sz="2400" dirty="0"/>
              <a:t>: T</a:t>
            </a:r>
            <a:r>
              <a:rPr lang="en-GB" sz="2400" b="0" i="0" dirty="0">
                <a:effectLst/>
              </a:rPr>
              <a:t>he goal itself.</a:t>
            </a:r>
          </a:p>
          <a:p>
            <a:endParaRPr lang="en-SE" dirty="0"/>
          </a:p>
        </p:txBody>
      </p:sp>
      <p:sp>
        <p:nvSpPr>
          <p:cNvPr id="3" name="TextBox 2">
            <a:extLst>
              <a:ext uri="{FF2B5EF4-FFF2-40B4-BE49-F238E27FC236}">
                <a16:creationId xmlns:a16="http://schemas.microsoft.com/office/drawing/2014/main" id="{352A0E0E-9A0E-4852-879B-8AF9B817922A}"/>
              </a:ext>
            </a:extLst>
          </p:cNvPr>
          <p:cNvSpPr txBox="1"/>
          <p:nvPr/>
        </p:nvSpPr>
        <p:spPr>
          <a:xfrm>
            <a:off x="2306597" y="91306"/>
            <a:ext cx="8674443" cy="984885"/>
          </a:xfrm>
          <a:prstGeom prst="rect">
            <a:avLst/>
          </a:prstGeom>
          <a:noFill/>
        </p:spPr>
        <p:txBody>
          <a:bodyPr wrap="square" rtlCol="0">
            <a:spAutoFit/>
          </a:bodyPr>
          <a:lstStyle/>
          <a:p>
            <a:pPr algn="ctr"/>
            <a:r>
              <a:rPr lang="is-IS" sz="4000" b="1" dirty="0">
                <a:solidFill>
                  <a:srgbClr val="266C9F"/>
                </a:solidFill>
              </a:rPr>
              <a:t>1.6. Goal setting – examples of methods</a:t>
            </a:r>
            <a:endParaRPr lang="en-SE" sz="4000" b="1" dirty="0">
              <a:solidFill>
                <a:srgbClr val="266C9F"/>
              </a:solidFill>
            </a:endParaRPr>
          </a:p>
          <a:p>
            <a:endParaRPr lang="en-SE" dirty="0"/>
          </a:p>
        </p:txBody>
      </p:sp>
      <p:pic>
        <p:nvPicPr>
          <p:cNvPr id="7" name="Picture 6">
            <a:extLst>
              <a:ext uri="{FF2B5EF4-FFF2-40B4-BE49-F238E27FC236}">
                <a16:creationId xmlns:a16="http://schemas.microsoft.com/office/drawing/2014/main" id="{9A430C9A-FE75-466F-AE1E-273C6DDBF6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2197" y="2201077"/>
            <a:ext cx="3950550" cy="2633700"/>
          </a:xfrm>
          <a:prstGeom prst="rect">
            <a:avLst/>
          </a:prstGeom>
        </p:spPr>
      </p:pic>
      <p:sp>
        <p:nvSpPr>
          <p:cNvPr id="8" name="TextBox 7">
            <a:extLst>
              <a:ext uri="{FF2B5EF4-FFF2-40B4-BE49-F238E27FC236}">
                <a16:creationId xmlns:a16="http://schemas.microsoft.com/office/drawing/2014/main" id="{22BDC58C-8BCF-4C36-A3F9-7F7E328A8870}"/>
              </a:ext>
            </a:extLst>
          </p:cNvPr>
          <p:cNvSpPr txBox="1"/>
          <p:nvPr/>
        </p:nvSpPr>
        <p:spPr>
          <a:xfrm>
            <a:off x="6643819" y="5630562"/>
            <a:ext cx="3161490" cy="215444"/>
          </a:xfrm>
          <a:prstGeom prst="rect">
            <a:avLst/>
          </a:prstGeom>
          <a:noFill/>
        </p:spPr>
        <p:txBody>
          <a:bodyPr wrap="square" rtlCol="0">
            <a:spAutoFit/>
          </a:bodyPr>
          <a:lstStyle/>
          <a:p>
            <a:pPr algn="r"/>
            <a:r>
              <a:rPr lang="en-GB" sz="800" dirty="0"/>
              <a:t>Image by Nick </a:t>
            </a:r>
            <a:r>
              <a:rPr lang="en-GB" sz="800" dirty="0" err="1"/>
              <a:t>Youngson</a:t>
            </a:r>
            <a:endParaRPr lang="en-SE" sz="800" dirty="0"/>
          </a:p>
        </p:txBody>
      </p:sp>
    </p:spTree>
    <p:extLst>
      <p:ext uri="{BB962C8B-B14F-4D97-AF65-F5344CB8AC3E}">
        <p14:creationId xmlns:p14="http://schemas.microsoft.com/office/powerpoint/2010/main" val="240608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158572" y="544553"/>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266C9F"/>
                </a:solidFill>
              </a:rPr>
              <a:t>INDEX</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981372" y="4128064"/>
            <a:ext cx="2160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p>
        </p:txBody>
      </p:sp>
      <p:sp>
        <p:nvSpPr>
          <p:cNvPr id="32" name="Rounded Rectangle 52">
            <a:extLst>
              <a:ext uri="{FF2B5EF4-FFF2-40B4-BE49-F238E27FC236}">
                <a16:creationId xmlns:a16="http://schemas.microsoft.com/office/drawing/2014/main" id="{5B93B80A-9C15-46BC-9004-9EA7BFF35969}"/>
              </a:ext>
            </a:extLst>
          </p:cNvPr>
          <p:cNvSpPr/>
          <p:nvPr/>
        </p:nvSpPr>
        <p:spPr>
          <a:xfrm>
            <a:off x="2823088" y="3919882"/>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1068469" y="2335695"/>
            <a:ext cx="1607390" cy="984885"/>
            <a:chOff x="1704484" y="1766707"/>
            <a:chExt cx="1038452" cy="984885"/>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738664"/>
            </a:xfrm>
            <a:prstGeom prst="rect">
              <a:avLst/>
            </a:prstGeom>
            <a:noFill/>
          </p:spPr>
          <p:txBody>
            <a:bodyPr wrap="square" rtlCol="0">
              <a:spAutoFit/>
            </a:bodyPr>
            <a:lstStyle/>
            <a:p>
              <a:r>
                <a:rPr lang="en-GB" sz="1400" dirty="0"/>
                <a:t>Imagine the future and identifying opportunities</a:t>
              </a:r>
              <a:endParaRPr lang="en-US" altLang="ko-KR" sz="1400" dirty="0">
                <a:solidFill>
                  <a:schemeClr val="tx1">
                    <a:lumMod val="75000"/>
                    <a:lumOff val="25000"/>
                  </a:schemeClr>
                </a:solidFill>
                <a:cs typeface="Arial" pitchFamily="34"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Unit 1</a:t>
              </a:r>
              <a:endParaRPr lang="ko-KR" altLang="en-US" sz="1600" b="1" dirty="0">
                <a:solidFill>
                  <a:schemeClr val="tx1">
                    <a:lumMod val="75000"/>
                    <a:lumOff val="25000"/>
                  </a:schemeClr>
                </a:solidFill>
                <a:cs typeface="Arial" pitchFamily="34"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981372" y="239286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2910185" y="2134531"/>
            <a:ext cx="1607390" cy="769441"/>
            <a:chOff x="1704484" y="1766707"/>
            <a:chExt cx="1038452" cy="769441"/>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018432" cy="523220"/>
            </a:xfrm>
            <a:prstGeom prst="rect">
              <a:avLst/>
            </a:prstGeom>
            <a:noFill/>
          </p:spPr>
          <p:txBody>
            <a:bodyPr wrap="square" rtlCol="0">
              <a:spAutoFit/>
            </a:bodyPr>
            <a:lstStyle/>
            <a:p>
              <a:r>
                <a:rPr lang="en-GB" sz="1400" dirty="0"/>
                <a:t>Overcoming challenges</a:t>
              </a:r>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Unit 2</a:t>
              </a:r>
              <a:endParaRPr lang="ko-KR" altLang="en-US" sz="1600" b="1" dirty="0">
                <a:solidFill>
                  <a:schemeClr val="tx1">
                    <a:lumMod val="75000"/>
                    <a:lumOff val="25000"/>
                  </a:schemeClr>
                </a:solidFill>
                <a:cs typeface="Arial" pitchFamily="34" charset="0"/>
              </a:endParaRPr>
            </a:p>
          </p:txBody>
        </p:sp>
      </p:grpSp>
      <p:cxnSp>
        <p:nvCxnSpPr>
          <p:cNvPr id="43" name="Straight Connector 86">
            <a:extLst>
              <a:ext uri="{FF2B5EF4-FFF2-40B4-BE49-F238E27FC236}">
                <a16:creationId xmlns:a16="http://schemas.microsoft.com/office/drawing/2014/main" id="{7B744CA9-4F0E-4418-8866-50773918A17A}"/>
              </a:ext>
            </a:extLst>
          </p:cNvPr>
          <p:cNvCxnSpPr/>
          <p:nvPr/>
        </p:nvCxnSpPr>
        <p:spPr>
          <a:xfrm>
            <a:off x="2823088" y="2196099"/>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1E1702F-EB71-4651-A014-22D5E05E37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5425" y="1581992"/>
            <a:ext cx="1225402" cy="1268078"/>
          </a:xfrm>
          <a:prstGeom prst="rect">
            <a:avLst/>
          </a:prstGeom>
        </p:spPr>
      </p:pic>
      <p:pic>
        <p:nvPicPr>
          <p:cNvPr id="3" name="Picture 2">
            <a:extLst>
              <a:ext uri="{FF2B5EF4-FFF2-40B4-BE49-F238E27FC236}">
                <a16:creationId xmlns:a16="http://schemas.microsoft.com/office/drawing/2014/main" id="{2FE45E55-295B-4074-ABFD-5C4250B8A6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5912" y="4666265"/>
            <a:ext cx="981541" cy="798645"/>
          </a:xfrm>
          <a:prstGeom prst="rect">
            <a:avLst/>
          </a:prstGeom>
        </p:spPr>
      </p:pic>
      <p:pic>
        <p:nvPicPr>
          <p:cNvPr id="4" name="Picture 3">
            <a:extLst>
              <a:ext uri="{FF2B5EF4-FFF2-40B4-BE49-F238E27FC236}">
                <a16:creationId xmlns:a16="http://schemas.microsoft.com/office/drawing/2014/main" id="{ECD012FE-6F4E-450A-8B19-BA8B749EA7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5691" y="2892376"/>
            <a:ext cx="554784" cy="646232"/>
          </a:xfrm>
          <a:prstGeom prst="rect">
            <a:avLst/>
          </a:prstGeom>
        </p:spPr>
      </p:pic>
      <p:pic>
        <p:nvPicPr>
          <p:cNvPr id="6" name="Picture 5">
            <a:extLst>
              <a:ext uri="{FF2B5EF4-FFF2-40B4-BE49-F238E27FC236}">
                <a16:creationId xmlns:a16="http://schemas.microsoft.com/office/drawing/2014/main" id="{63A1EBCF-6C27-494B-96B8-6EA396B6FB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0401" y="3986486"/>
            <a:ext cx="841321" cy="719390"/>
          </a:xfrm>
          <a:prstGeom prst="rect">
            <a:avLst/>
          </a:prstGeom>
        </p:spPr>
      </p:pic>
      <p:pic>
        <p:nvPicPr>
          <p:cNvPr id="7" name="Picture 6">
            <a:extLst>
              <a:ext uri="{FF2B5EF4-FFF2-40B4-BE49-F238E27FC236}">
                <a16:creationId xmlns:a16="http://schemas.microsoft.com/office/drawing/2014/main" id="{67AD2152-9F76-4CFC-9829-36E0E8DCA4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8596" y="3694993"/>
            <a:ext cx="786452" cy="816935"/>
          </a:xfrm>
          <a:prstGeom prst="rect">
            <a:avLst/>
          </a:prstGeom>
        </p:spPr>
      </p:pic>
      <p:pic>
        <p:nvPicPr>
          <p:cNvPr id="8" name="Picture 7">
            <a:extLst>
              <a:ext uri="{FF2B5EF4-FFF2-40B4-BE49-F238E27FC236}">
                <a16:creationId xmlns:a16="http://schemas.microsoft.com/office/drawing/2014/main" id="{8B7E6E56-55E7-473F-9602-48EE81E7ED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60515" y="1907609"/>
            <a:ext cx="792549" cy="786452"/>
          </a:xfrm>
          <a:prstGeom prst="rect">
            <a:avLst/>
          </a:prstGeom>
        </p:spPr>
      </p:pic>
      <p:pic>
        <p:nvPicPr>
          <p:cNvPr id="9" name="Picture 8">
            <a:extLst>
              <a:ext uri="{FF2B5EF4-FFF2-40B4-BE49-F238E27FC236}">
                <a16:creationId xmlns:a16="http://schemas.microsoft.com/office/drawing/2014/main" id="{ED7ED172-E832-45BE-8CF4-BD546E639DC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49439" y="4705876"/>
            <a:ext cx="536494" cy="798645"/>
          </a:xfrm>
          <a:prstGeom prst="rect">
            <a:avLst/>
          </a:prstGeom>
        </p:spPr>
      </p:pic>
      <p:sp>
        <p:nvSpPr>
          <p:cNvPr id="10" name="Google Shape;191;p2">
            <a:extLst>
              <a:ext uri="{FF2B5EF4-FFF2-40B4-BE49-F238E27FC236}">
                <a16:creationId xmlns:a16="http://schemas.microsoft.com/office/drawing/2014/main" id="{E6A4E557-F5D2-4D26-A77C-1426A1FF99D5}"/>
              </a:ext>
            </a:extLst>
          </p:cNvPr>
          <p:cNvSpPr/>
          <p:nvPr/>
        </p:nvSpPr>
        <p:spPr>
          <a:xfrm>
            <a:off x="3716187" y="4446905"/>
            <a:ext cx="411283" cy="44064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FB5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4C2F4"/>
              </a:solidFill>
            </a:endParaRPr>
          </a:p>
        </p:txBody>
      </p:sp>
      <p:grpSp>
        <p:nvGrpSpPr>
          <p:cNvPr id="21" name="Google Shape;12018;p68">
            <a:extLst>
              <a:ext uri="{FF2B5EF4-FFF2-40B4-BE49-F238E27FC236}">
                <a16:creationId xmlns:a16="http://schemas.microsoft.com/office/drawing/2014/main" id="{A4096EA0-2601-4B17-B43D-712BA369DE32}"/>
              </a:ext>
            </a:extLst>
          </p:cNvPr>
          <p:cNvGrpSpPr/>
          <p:nvPr/>
        </p:nvGrpSpPr>
        <p:grpSpPr>
          <a:xfrm>
            <a:off x="7528591" y="2949228"/>
            <a:ext cx="792226" cy="938099"/>
            <a:chOff x="5337883" y="3336873"/>
            <a:chExt cx="307141" cy="376826"/>
          </a:xfrm>
          <a:solidFill>
            <a:srgbClr val="4EAE3A"/>
          </a:solidFill>
        </p:grpSpPr>
        <p:sp>
          <p:nvSpPr>
            <p:cNvPr id="22" name="Google Shape;12019;p68">
              <a:extLst>
                <a:ext uri="{FF2B5EF4-FFF2-40B4-BE49-F238E27FC236}">
                  <a16:creationId xmlns:a16="http://schemas.microsoft.com/office/drawing/2014/main" id="{9577635E-FB1F-4457-BF65-C618E01E58B5}"/>
                </a:ext>
              </a:extLst>
            </p:cNvPr>
            <p:cNvSpPr/>
            <p:nvPr/>
          </p:nvSpPr>
          <p:spPr>
            <a:xfrm>
              <a:off x="5405659" y="3336873"/>
              <a:ext cx="223844" cy="125375"/>
            </a:xfrm>
            <a:custGeom>
              <a:avLst/>
              <a:gdLst/>
              <a:ahLst/>
              <a:cxnLst/>
              <a:rect l="l" t="t" r="r" b="b"/>
              <a:pathLst>
                <a:path w="7038" h="3942" extrusionOk="0">
                  <a:moveTo>
                    <a:pt x="2882" y="346"/>
                  </a:moveTo>
                  <a:lnTo>
                    <a:pt x="2882" y="679"/>
                  </a:lnTo>
                  <a:lnTo>
                    <a:pt x="2429" y="679"/>
                  </a:lnTo>
                  <a:lnTo>
                    <a:pt x="2429" y="346"/>
                  </a:lnTo>
                  <a:close/>
                  <a:moveTo>
                    <a:pt x="3501" y="1036"/>
                  </a:moveTo>
                  <a:lnTo>
                    <a:pt x="3501" y="1227"/>
                  </a:lnTo>
                  <a:lnTo>
                    <a:pt x="3513" y="1227"/>
                  </a:lnTo>
                  <a:lnTo>
                    <a:pt x="3513" y="1405"/>
                  </a:lnTo>
                  <a:lnTo>
                    <a:pt x="1798" y="1405"/>
                  </a:lnTo>
                  <a:lnTo>
                    <a:pt x="1798" y="1227"/>
                  </a:lnTo>
                  <a:lnTo>
                    <a:pt x="1798" y="1036"/>
                  </a:lnTo>
                  <a:close/>
                  <a:moveTo>
                    <a:pt x="2334" y="0"/>
                  </a:moveTo>
                  <a:cubicBezTo>
                    <a:pt x="2191" y="0"/>
                    <a:pt x="2072" y="119"/>
                    <a:pt x="2072" y="274"/>
                  </a:cubicBezTo>
                  <a:lnTo>
                    <a:pt x="2072" y="703"/>
                  </a:lnTo>
                  <a:lnTo>
                    <a:pt x="1691" y="703"/>
                  </a:lnTo>
                  <a:cubicBezTo>
                    <a:pt x="1560" y="703"/>
                    <a:pt x="1441" y="810"/>
                    <a:pt x="1441" y="953"/>
                  </a:cubicBezTo>
                  <a:lnTo>
                    <a:pt x="1441" y="1060"/>
                  </a:lnTo>
                  <a:lnTo>
                    <a:pt x="179" y="1060"/>
                  </a:lnTo>
                  <a:cubicBezTo>
                    <a:pt x="84" y="1060"/>
                    <a:pt x="0" y="1132"/>
                    <a:pt x="0" y="1239"/>
                  </a:cubicBezTo>
                  <a:cubicBezTo>
                    <a:pt x="0" y="1346"/>
                    <a:pt x="72" y="1417"/>
                    <a:pt x="179" y="1417"/>
                  </a:cubicBezTo>
                  <a:lnTo>
                    <a:pt x="1441" y="1417"/>
                  </a:lnTo>
                  <a:lnTo>
                    <a:pt x="1441" y="1524"/>
                  </a:lnTo>
                  <a:cubicBezTo>
                    <a:pt x="1441" y="1655"/>
                    <a:pt x="1548" y="1774"/>
                    <a:pt x="1691" y="1774"/>
                  </a:cubicBezTo>
                  <a:lnTo>
                    <a:pt x="3596" y="1774"/>
                  </a:lnTo>
                  <a:cubicBezTo>
                    <a:pt x="3739" y="1774"/>
                    <a:pt x="3858" y="1667"/>
                    <a:pt x="3858" y="1524"/>
                  </a:cubicBezTo>
                  <a:lnTo>
                    <a:pt x="3858" y="1417"/>
                  </a:lnTo>
                  <a:lnTo>
                    <a:pt x="6680" y="1417"/>
                  </a:lnTo>
                  <a:lnTo>
                    <a:pt x="6680" y="3763"/>
                  </a:lnTo>
                  <a:cubicBezTo>
                    <a:pt x="6680" y="3858"/>
                    <a:pt x="6751" y="3941"/>
                    <a:pt x="6858" y="3941"/>
                  </a:cubicBezTo>
                  <a:cubicBezTo>
                    <a:pt x="6954" y="3941"/>
                    <a:pt x="7037" y="3870"/>
                    <a:pt x="7037" y="3763"/>
                  </a:cubicBezTo>
                  <a:lnTo>
                    <a:pt x="7037" y="1417"/>
                  </a:lnTo>
                  <a:cubicBezTo>
                    <a:pt x="7025" y="1191"/>
                    <a:pt x="6870" y="1048"/>
                    <a:pt x="6680" y="1048"/>
                  </a:cubicBezTo>
                  <a:lnTo>
                    <a:pt x="3858" y="1048"/>
                  </a:lnTo>
                  <a:lnTo>
                    <a:pt x="3858" y="941"/>
                  </a:lnTo>
                  <a:cubicBezTo>
                    <a:pt x="3858" y="810"/>
                    <a:pt x="3751" y="679"/>
                    <a:pt x="3596" y="679"/>
                  </a:cubicBezTo>
                  <a:lnTo>
                    <a:pt x="3227" y="679"/>
                  </a:lnTo>
                  <a:lnTo>
                    <a:pt x="3227" y="274"/>
                  </a:lnTo>
                  <a:cubicBezTo>
                    <a:pt x="3227" y="119"/>
                    <a:pt x="3108" y="0"/>
                    <a:pt x="29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020;p68">
              <a:extLst>
                <a:ext uri="{FF2B5EF4-FFF2-40B4-BE49-F238E27FC236}">
                  <a16:creationId xmlns:a16="http://schemas.microsoft.com/office/drawing/2014/main" id="{FA794296-3B06-4021-A3B2-E3F354AC10E4}"/>
                </a:ext>
              </a:extLst>
            </p:cNvPr>
            <p:cNvSpPr/>
            <p:nvPr/>
          </p:nvSpPr>
          <p:spPr>
            <a:xfrm>
              <a:off x="5337883" y="3369060"/>
              <a:ext cx="307141" cy="344639"/>
            </a:xfrm>
            <a:custGeom>
              <a:avLst/>
              <a:gdLst/>
              <a:ahLst/>
              <a:cxnLst/>
              <a:rect l="l" t="t" r="r" b="b"/>
              <a:pathLst>
                <a:path w="9657" h="10836" extrusionOk="0">
                  <a:moveTo>
                    <a:pt x="5811" y="1774"/>
                  </a:moveTo>
                  <a:lnTo>
                    <a:pt x="6370" y="2572"/>
                  </a:lnTo>
                  <a:lnTo>
                    <a:pt x="6144" y="2453"/>
                  </a:lnTo>
                  <a:cubicBezTo>
                    <a:pt x="6119" y="2445"/>
                    <a:pt x="6087" y="2436"/>
                    <a:pt x="6054" y="2436"/>
                  </a:cubicBezTo>
                  <a:cubicBezTo>
                    <a:pt x="6041" y="2436"/>
                    <a:pt x="6027" y="2438"/>
                    <a:pt x="6013" y="2441"/>
                  </a:cubicBezTo>
                  <a:cubicBezTo>
                    <a:pt x="5965" y="2453"/>
                    <a:pt x="5941" y="2489"/>
                    <a:pt x="5906" y="2536"/>
                  </a:cubicBezTo>
                  <a:lnTo>
                    <a:pt x="5775" y="2798"/>
                  </a:lnTo>
                  <a:lnTo>
                    <a:pt x="5596" y="2548"/>
                  </a:lnTo>
                  <a:cubicBezTo>
                    <a:pt x="5560" y="2501"/>
                    <a:pt x="5501" y="2465"/>
                    <a:pt x="5465" y="2465"/>
                  </a:cubicBezTo>
                  <a:cubicBezTo>
                    <a:pt x="5441" y="2465"/>
                    <a:pt x="5430" y="2465"/>
                    <a:pt x="5406" y="2489"/>
                  </a:cubicBezTo>
                  <a:lnTo>
                    <a:pt x="5203" y="2548"/>
                  </a:lnTo>
                  <a:lnTo>
                    <a:pt x="5811" y="1774"/>
                  </a:lnTo>
                  <a:close/>
                  <a:moveTo>
                    <a:pt x="2870" y="3346"/>
                  </a:moveTo>
                  <a:lnTo>
                    <a:pt x="3179" y="3787"/>
                  </a:lnTo>
                  <a:lnTo>
                    <a:pt x="2905" y="4049"/>
                  </a:lnTo>
                  <a:lnTo>
                    <a:pt x="2798" y="3906"/>
                  </a:lnTo>
                  <a:cubicBezTo>
                    <a:pt x="2763" y="3858"/>
                    <a:pt x="2703" y="3822"/>
                    <a:pt x="2643" y="3822"/>
                  </a:cubicBezTo>
                  <a:lnTo>
                    <a:pt x="2620" y="3822"/>
                  </a:lnTo>
                  <a:lnTo>
                    <a:pt x="2453" y="3858"/>
                  </a:lnTo>
                  <a:lnTo>
                    <a:pt x="2501" y="3822"/>
                  </a:lnTo>
                  <a:lnTo>
                    <a:pt x="2870" y="3346"/>
                  </a:lnTo>
                  <a:close/>
                  <a:moveTo>
                    <a:pt x="6084" y="2870"/>
                  </a:moveTo>
                  <a:lnTo>
                    <a:pt x="6763" y="3227"/>
                  </a:lnTo>
                  <a:lnTo>
                    <a:pt x="7870" y="4811"/>
                  </a:lnTo>
                  <a:lnTo>
                    <a:pt x="1679" y="4811"/>
                  </a:lnTo>
                  <a:lnTo>
                    <a:pt x="2143" y="4275"/>
                  </a:lnTo>
                  <a:lnTo>
                    <a:pt x="2572" y="4203"/>
                  </a:lnTo>
                  <a:lnTo>
                    <a:pt x="2727" y="4418"/>
                  </a:lnTo>
                  <a:cubicBezTo>
                    <a:pt x="2751" y="4465"/>
                    <a:pt x="2798" y="4501"/>
                    <a:pt x="2846" y="4501"/>
                  </a:cubicBezTo>
                  <a:lnTo>
                    <a:pt x="2858" y="4501"/>
                  </a:lnTo>
                  <a:cubicBezTo>
                    <a:pt x="2905" y="4501"/>
                    <a:pt x="2941" y="4477"/>
                    <a:pt x="2977" y="4453"/>
                  </a:cubicBezTo>
                  <a:lnTo>
                    <a:pt x="3358" y="4084"/>
                  </a:lnTo>
                  <a:lnTo>
                    <a:pt x="3525" y="4322"/>
                  </a:lnTo>
                  <a:cubicBezTo>
                    <a:pt x="3560" y="4358"/>
                    <a:pt x="3620" y="4394"/>
                    <a:pt x="3655" y="4394"/>
                  </a:cubicBezTo>
                  <a:cubicBezTo>
                    <a:pt x="3727" y="4394"/>
                    <a:pt x="3763" y="4358"/>
                    <a:pt x="3798" y="4334"/>
                  </a:cubicBezTo>
                  <a:lnTo>
                    <a:pt x="4798" y="3048"/>
                  </a:lnTo>
                  <a:lnTo>
                    <a:pt x="5346" y="2870"/>
                  </a:lnTo>
                  <a:lnTo>
                    <a:pt x="5632" y="3263"/>
                  </a:lnTo>
                  <a:cubicBezTo>
                    <a:pt x="5656" y="3310"/>
                    <a:pt x="5715" y="3334"/>
                    <a:pt x="5763" y="3334"/>
                  </a:cubicBezTo>
                  <a:lnTo>
                    <a:pt x="5775" y="3334"/>
                  </a:lnTo>
                  <a:cubicBezTo>
                    <a:pt x="5834" y="3334"/>
                    <a:pt x="5894" y="3287"/>
                    <a:pt x="5906" y="3227"/>
                  </a:cubicBezTo>
                  <a:lnTo>
                    <a:pt x="6084" y="2870"/>
                  </a:lnTo>
                  <a:close/>
                  <a:moveTo>
                    <a:pt x="8811" y="5132"/>
                  </a:moveTo>
                  <a:lnTo>
                    <a:pt x="8811" y="5537"/>
                  </a:lnTo>
                  <a:lnTo>
                    <a:pt x="750" y="5537"/>
                  </a:lnTo>
                  <a:lnTo>
                    <a:pt x="750" y="5132"/>
                  </a:lnTo>
                  <a:close/>
                  <a:moveTo>
                    <a:pt x="9263" y="5882"/>
                  </a:moveTo>
                  <a:lnTo>
                    <a:pt x="9263" y="6239"/>
                  </a:lnTo>
                  <a:lnTo>
                    <a:pt x="298" y="6239"/>
                  </a:lnTo>
                  <a:lnTo>
                    <a:pt x="298" y="5882"/>
                  </a:lnTo>
                  <a:close/>
                  <a:moveTo>
                    <a:pt x="4239" y="6597"/>
                  </a:moveTo>
                  <a:lnTo>
                    <a:pt x="4239" y="7620"/>
                  </a:lnTo>
                  <a:lnTo>
                    <a:pt x="3167" y="7620"/>
                  </a:lnTo>
                  <a:lnTo>
                    <a:pt x="3465" y="6597"/>
                  </a:lnTo>
                  <a:close/>
                  <a:moveTo>
                    <a:pt x="6084" y="6597"/>
                  </a:moveTo>
                  <a:lnTo>
                    <a:pt x="6382" y="7620"/>
                  </a:lnTo>
                  <a:lnTo>
                    <a:pt x="5310" y="7620"/>
                  </a:lnTo>
                  <a:lnTo>
                    <a:pt x="5310" y="6597"/>
                  </a:lnTo>
                  <a:close/>
                  <a:moveTo>
                    <a:pt x="4941" y="6597"/>
                  </a:moveTo>
                  <a:lnTo>
                    <a:pt x="4941" y="9466"/>
                  </a:lnTo>
                  <a:lnTo>
                    <a:pt x="4953" y="9466"/>
                  </a:lnTo>
                  <a:lnTo>
                    <a:pt x="4596" y="9478"/>
                  </a:lnTo>
                  <a:cubicBezTo>
                    <a:pt x="4596" y="9478"/>
                    <a:pt x="4584" y="9478"/>
                    <a:pt x="4584" y="9466"/>
                  </a:cubicBezTo>
                  <a:lnTo>
                    <a:pt x="4584" y="6597"/>
                  </a:lnTo>
                  <a:close/>
                  <a:moveTo>
                    <a:pt x="3132" y="6585"/>
                  </a:moveTo>
                  <a:lnTo>
                    <a:pt x="1965" y="10514"/>
                  </a:lnTo>
                  <a:lnTo>
                    <a:pt x="1584" y="10514"/>
                  </a:lnTo>
                  <a:lnTo>
                    <a:pt x="1584" y="10490"/>
                  </a:lnTo>
                  <a:lnTo>
                    <a:pt x="2727" y="6585"/>
                  </a:lnTo>
                  <a:close/>
                  <a:moveTo>
                    <a:pt x="6846" y="6597"/>
                  </a:moveTo>
                  <a:lnTo>
                    <a:pt x="7989" y="10514"/>
                  </a:lnTo>
                  <a:lnTo>
                    <a:pt x="7608" y="10526"/>
                  </a:lnTo>
                  <a:lnTo>
                    <a:pt x="7596" y="10526"/>
                  </a:lnTo>
                  <a:lnTo>
                    <a:pt x="6442" y="6597"/>
                  </a:lnTo>
                  <a:close/>
                  <a:moveTo>
                    <a:pt x="786" y="0"/>
                  </a:moveTo>
                  <a:cubicBezTo>
                    <a:pt x="596" y="0"/>
                    <a:pt x="453" y="143"/>
                    <a:pt x="453" y="346"/>
                  </a:cubicBezTo>
                  <a:lnTo>
                    <a:pt x="453" y="5501"/>
                  </a:lnTo>
                  <a:lnTo>
                    <a:pt x="298" y="5501"/>
                  </a:lnTo>
                  <a:cubicBezTo>
                    <a:pt x="131" y="5501"/>
                    <a:pt x="0" y="5644"/>
                    <a:pt x="0" y="5799"/>
                  </a:cubicBezTo>
                  <a:lnTo>
                    <a:pt x="0" y="6251"/>
                  </a:lnTo>
                  <a:cubicBezTo>
                    <a:pt x="0" y="6418"/>
                    <a:pt x="131" y="6549"/>
                    <a:pt x="298" y="6549"/>
                  </a:cubicBezTo>
                  <a:lnTo>
                    <a:pt x="2393" y="6549"/>
                  </a:lnTo>
                  <a:lnTo>
                    <a:pt x="1286" y="10371"/>
                  </a:lnTo>
                  <a:cubicBezTo>
                    <a:pt x="1250" y="10478"/>
                    <a:pt x="1262" y="10597"/>
                    <a:pt x="1346" y="10680"/>
                  </a:cubicBezTo>
                  <a:cubicBezTo>
                    <a:pt x="1417" y="10776"/>
                    <a:pt x="1524" y="10835"/>
                    <a:pt x="1620" y="10835"/>
                  </a:cubicBezTo>
                  <a:lnTo>
                    <a:pt x="2012" y="10835"/>
                  </a:lnTo>
                  <a:cubicBezTo>
                    <a:pt x="2179" y="10835"/>
                    <a:pt x="2310" y="10728"/>
                    <a:pt x="2358" y="10585"/>
                  </a:cubicBezTo>
                  <a:lnTo>
                    <a:pt x="3132" y="7930"/>
                  </a:lnTo>
                  <a:lnTo>
                    <a:pt x="4298" y="7930"/>
                  </a:lnTo>
                  <a:lnTo>
                    <a:pt x="4298" y="9430"/>
                  </a:lnTo>
                  <a:cubicBezTo>
                    <a:pt x="4298" y="9633"/>
                    <a:pt x="4465" y="9787"/>
                    <a:pt x="4656" y="9787"/>
                  </a:cubicBezTo>
                  <a:lnTo>
                    <a:pt x="5001" y="9787"/>
                  </a:lnTo>
                  <a:cubicBezTo>
                    <a:pt x="5191" y="9787"/>
                    <a:pt x="5358" y="9633"/>
                    <a:pt x="5358" y="9430"/>
                  </a:cubicBezTo>
                  <a:lnTo>
                    <a:pt x="5358" y="7930"/>
                  </a:lnTo>
                  <a:lnTo>
                    <a:pt x="6537" y="7930"/>
                  </a:lnTo>
                  <a:lnTo>
                    <a:pt x="7311" y="10585"/>
                  </a:lnTo>
                  <a:cubicBezTo>
                    <a:pt x="7358" y="10728"/>
                    <a:pt x="7489" y="10835"/>
                    <a:pt x="7656" y="10835"/>
                  </a:cubicBezTo>
                  <a:lnTo>
                    <a:pt x="8037" y="10835"/>
                  </a:lnTo>
                  <a:cubicBezTo>
                    <a:pt x="8156" y="10835"/>
                    <a:pt x="8263" y="10787"/>
                    <a:pt x="8323" y="10680"/>
                  </a:cubicBezTo>
                  <a:cubicBezTo>
                    <a:pt x="8394" y="10597"/>
                    <a:pt x="8406" y="10478"/>
                    <a:pt x="8382" y="10371"/>
                  </a:cubicBezTo>
                  <a:lnTo>
                    <a:pt x="7263" y="6549"/>
                  </a:lnTo>
                  <a:lnTo>
                    <a:pt x="9359" y="6549"/>
                  </a:lnTo>
                  <a:cubicBezTo>
                    <a:pt x="9525" y="6549"/>
                    <a:pt x="9656" y="6418"/>
                    <a:pt x="9656" y="6251"/>
                  </a:cubicBezTo>
                  <a:lnTo>
                    <a:pt x="9656" y="5799"/>
                  </a:lnTo>
                  <a:cubicBezTo>
                    <a:pt x="9621" y="5668"/>
                    <a:pt x="9478" y="5537"/>
                    <a:pt x="9323" y="5537"/>
                  </a:cubicBezTo>
                  <a:lnTo>
                    <a:pt x="9168" y="5537"/>
                  </a:lnTo>
                  <a:lnTo>
                    <a:pt x="9168" y="3525"/>
                  </a:lnTo>
                  <a:cubicBezTo>
                    <a:pt x="9168" y="3441"/>
                    <a:pt x="9097" y="3346"/>
                    <a:pt x="8989" y="3346"/>
                  </a:cubicBezTo>
                  <a:cubicBezTo>
                    <a:pt x="8882" y="3346"/>
                    <a:pt x="8811" y="3429"/>
                    <a:pt x="8811" y="3525"/>
                  </a:cubicBezTo>
                  <a:lnTo>
                    <a:pt x="8811" y="4775"/>
                  </a:lnTo>
                  <a:lnTo>
                    <a:pt x="8370" y="4775"/>
                  </a:lnTo>
                  <a:lnTo>
                    <a:pt x="7084" y="2965"/>
                  </a:lnTo>
                  <a:lnTo>
                    <a:pt x="5965" y="1370"/>
                  </a:lnTo>
                  <a:cubicBezTo>
                    <a:pt x="5941" y="1322"/>
                    <a:pt x="5882" y="1298"/>
                    <a:pt x="5834" y="1298"/>
                  </a:cubicBezTo>
                  <a:cubicBezTo>
                    <a:pt x="5775" y="1298"/>
                    <a:pt x="5727" y="1322"/>
                    <a:pt x="5703" y="1358"/>
                  </a:cubicBezTo>
                  <a:lnTo>
                    <a:pt x="3727" y="3906"/>
                  </a:lnTo>
                  <a:lnTo>
                    <a:pt x="3036" y="2929"/>
                  </a:lnTo>
                  <a:cubicBezTo>
                    <a:pt x="3013" y="2894"/>
                    <a:pt x="2965" y="2870"/>
                    <a:pt x="2917" y="2858"/>
                  </a:cubicBezTo>
                  <a:lnTo>
                    <a:pt x="2905" y="2858"/>
                  </a:lnTo>
                  <a:cubicBezTo>
                    <a:pt x="2846" y="2858"/>
                    <a:pt x="2798" y="2894"/>
                    <a:pt x="2774" y="2917"/>
                  </a:cubicBezTo>
                  <a:lnTo>
                    <a:pt x="1346" y="4763"/>
                  </a:lnTo>
                  <a:lnTo>
                    <a:pt x="786" y="4763"/>
                  </a:lnTo>
                  <a:lnTo>
                    <a:pt x="786" y="358"/>
                  </a:lnTo>
                  <a:lnTo>
                    <a:pt x="1548" y="358"/>
                  </a:lnTo>
                  <a:cubicBezTo>
                    <a:pt x="1643" y="358"/>
                    <a:pt x="1727" y="286"/>
                    <a:pt x="1727" y="179"/>
                  </a:cubicBezTo>
                  <a:cubicBezTo>
                    <a:pt x="1727" y="84"/>
                    <a:pt x="1655" y="0"/>
                    <a:pt x="15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0344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17962-13C4-43FC-B288-4736156EC008}"/>
              </a:ext>
            </a:extLst>
          </p:cNvPr>
          <p:cNvSpPr txBox="1"/>
          <p:nvPr/>
        </p:nvSpPr>
        <p:spPr>
          <a:xfrm>
            <a:off x="2448707" y="2352758"/>
            <a:ext cx="8180426" cy="3216265"/>
          </a:xfrm>
          <a:prstGeom prst="rect">
            <a:avLst/>
          </a:prstGeom>
          <a:noFill/>
        </p:spPr>
        <p:txBody>
          <a:bodyPr wrap="square" rtlCol="0">
            <a:spAutoFit/>
          </a:bodyPr>
          <a:lstStyle/>
          <a:p>
            <a:pPr lvl="0" fontAlgn="base">
              <a:defRPr/>
            </a:pPr>
            <a:r>
              <a:rPr kumimoji="0" lang="en-US" sz="2400" b="0" i="0" u="none" strike="noStrike" kern="1200" cap="none" spc="0" normalizeH="0" baseline="0" noProof="0" dirty="0">
                <a:ln>
                  <a:noFill/>
                </a:ln>
                <a:solidFill>
                  <a:srgbClr val="000000"/>
                </a:solidFill>
                <a:effectLst/>
                <a:uLnTx/>
                <a:uFillTx/>
                <a:latin typeface="Calibri"/>
                <a:cs typeface="Calibri"/>
              </a:rPr>
              <a:t>Locke and Latham</a:t>
            </a:r>
            <a:r>
              <a:rPr lang="en" sz="2400" dirty="0"/>
              <a:t> are among the most respected researchers in the field of goal setting</a:t>
            </a:r>
            <a:r>
              <a:rPr kumimoji="0" lang="en-US" sz="2400" b="0" i="0" u="none" strike="noStrike" kern="1200" cap="none" spc="0" normalizeH="0" baseline="0" noProof="0" dirty="0">
                <a:ln>
                  <a:noFill/>
                </a:ln>
                <a:solidFill>
                  <a:srgbClr val="000000"/>
                </a:solidFill>
                <a:effectLst/>
                <a:uLnTx/>
                <a:uFillTx/>
                <a:latin typeface="Calibri"/>
                <a:cs typeface="Calibri"/>
              </a:rPr>
              <a:t>. Their studies </a:t>
            </a:r>
            <a:r>
              <a:rPr lang="en-US" sz="2400" dirty="0">
                <a:solidFill>
                  <a:srgbClr val="000000"/>
                </a:solidFill>
                <a:latin typeface="Calibri"/>
                <a:cs typeface="Calibri"/>
              </a:rPr>
              <a:t>indicate that goal setting is a vital factor in performance improvement. According to their studies, goal setting makes motivation work, by supporting other motivators in people´s environment. </a:t>
            </a:r>
          </a:p>
          <a:p>
            <a:pPr lvl="0" fontAlgn="base">
              <a:defRPr/>
            </a:pPr>
            <a:endParaRPr kumimoji="0" lang="en-US" sz="1100" b="0" i="0" u="none" strike="noStrike" kern="1200" cap="none" spc="0" normalizeH="0" baseline="0" noProof="0" dirty="0">
              <a:ln>
                <a:noFill/>
              </a:ln>
              <a:solidFill>
                <a:srgbClr val="000000"/>
              </a:solidFill>
              <a:effectLst/>
              <a:uLnTx/>
              <a:uFillTx/>
              <a:latin typeface="Calibri"/>
              <a:cs typeface="Calibri"/>
            </a:endParaRPr>
          </a:p>
          <a:p>
            <a:pPr lvl="0" fontAlgn="base">
              <a:defRPr/>
            </a:pPr>
            <a:r>
              <a:rPr kumimoji="0" lang="en-US" sz="2400" b="0" i="0" u="none" strike="noStrike" kern="1200" cap="none" spc="0" normalizeH="0" baseline="0" noProof="0" dirty="0">
                <a:ln>
                  <a:noFill/>
                </a:ln>
                <a:solidFill>
                  <a:srgbClr val="000000"/>
                </a:solidFill>
                <a:effectLst/>
                <a:uLnTx/>
                <a:uFillTx/>
                <a:latin typeface="Calibri"/>
                <a:cs typeface="Calibri"/>
              </a:rPr>
              <a:t>Locke and Latham</a:t>
            </a:r>
            <a:r>
              <a:rPr lang="en" sz="2400" dirty="0"/>
              <a:t> have defined </a:t>
            </a:r>
            <a:r>
              <a:rPr kumimoji="0" lang="en-US" sz="2400" b="0" i="0" u="none" strike="noStrike" kern="1200" cap="none" spc="0" normalizeH="0" baseline="0" noProof="0" dirty="0">
                <a:ln>
                  <a:noFill/>
                </a:ln>
                <a:solidFill>
                  <a:srgbClr val="000000"/>
                </a:solidFill>
                <a:effectLst/>
                <a:uLnTx/>
                <a:uFillTx/>
                <a:latin typeface="Calibri"/>
                <a:cs typeface="Calibri"/>
              </a:rPr>
              <a:t>five principles that </a:t>
            </a:r>
            <a:r>
              <a:rPr lang="en-US" sz="2400" dirty="0">
                <a:solidFill>
                  <a:srgbClr val="000000"/>
                </a:solidFill>
                <a:cs typeface="Calibri"/>
              </a:rPr>
              <a:t>will lead to the most successful goal setting. These principles </a:t>
            </a:r>
            <a:r>
              <a:rPr kumimoji="0" lang="en-US" sz="2400" b="0" i="0" u="none" strike="noStrike" kern="1200" cap="none" spc="0" normalizeH="0" baseline="0" noProof="0" dirty="0">
                <a:ln>
                  <a:noFill/>
                </a:ln>
                <a:solidFill>
                  <a:srgbClr val="000000"/>
                </a:solidFill>
                <a:effectLst/>
                <a:uLnTx/>
                <a:uFillTx/>
                <a:latin typeface="Calibri"/>
                <a:cs typeface="Calibri"/>
              </a:rPr>
              <a:t>concern </a:t>
            </a:r>
            <a:r>
              <a:rPr kumimoji="0" lang="en-US" sz="2400" b="0" i="1" u="none" strike="noStrike" kern="1200" cap="none" spc="0" normalizeH="0" baseline="0" noProof="0" dirty="0">
                <a:ln>
                  <a:noFill/>
                </a:ln>
                <a:solidFill>
                  <a:srgbClr val="000000"/>
                </a:solidFill>
                <a:effectLst/>
                <a:uLnTx/>
                <a:uFillTx/>
                <a:latin typeface="Calibri"/>
                <a:cs typeface="Calibri"/>
              </a:rPr>
              <a:t>clarity</a:t>
            </a:r>
            <a:r>
              <a:rPr lang="en-US" sz="2400" i="1" dirty="0">
                <a:solidFill>
                  <a:srgbClr val="000000"/>
                </a:solidFill>
                <a:latin typeface="Calibri"/>
                <a:cs typeface="Calibri"/>
              </a:rPr>
              <a:t>, challenge, commitment, </a:t>
            </a:r>
            <a:r>
              <a:rPr lang="en-US" sz="2400" i="1" dirty="0">
                <a:solidFill>
                  <a:srgbClr val="000000"/>
                </a:solidFill>
                <a:cs typeface="Calibri"/>
              </a:rPr>
              <a:t>complexity </a:t>
            </a:r>
            <a:r>
              <a:rPr lang="en-US" sz="2400" dirty="0">
                <a:solidFill>
                  <a:srgbClr val="000000"/>
                </a:solidFill>
                <a:cs typeface="Calibri"/>
              </a:rPr>
              <a:t>and</a:t>
            </a:r>
            <a:r>
              <a:rPr lang="en-US" sz="2400" i="1" dirty="0">
                <a:solidFill>
                  <a:srgbClr val="000000"/>
                </a:solidFill>
                <a:cs typeface="Calibri"/>
              </a:rPr>
              <a:t> </a:t>
            </a:r>
            <a:r>
              <a:rPr lang="en-US" sz="2400" i="1" dirty="0">
                <a:solidFill>
                  <a:srgbClr val="000000"/>
                </a:solidFill>
                <a:latin typeface="Calibri"/>
                <a:cs typeface="Calibri"/>
              </a:rPr>
              <a:t>feedback</a:t>
            </a:r>
            <a:r>
              <a:rPr lang="en-US" sz="2400" dirty="0">
                <a:solidFill>
                  <a:srgbClr val="000000"/>
                </a:solidFill>
                <a:latin typeface="Calibri"/>
                <a:cs typeface="Calibri"/>
              </a:rPr>
              <a:t>. </a:t>
            </a:r>
            <a:endParaRPr lang="en-SE" sz="2400" dirty="0"/>
          </a:p>
        </p:txBody>
      </p:sp>
      <p:sp>
        <p:nvSpPr>
          <p:cNvPr id="3" name="TextBox 2">
            <a:extLst>
              <a:ext uri="{FF2B5EF4-FFF2-40B4-BE49-F238E27FC236}">
                <a16:creationId xmlns:a16="http://schemas.microsoft.com/office/drawing/2014/main" id="{8488B82B-5742-4C6D-AE7C-5678235A339D}"/>
              </a:ext>
            </a:extLst>
          </p:cNvPr>
          <p:cNvSpPr txBox="1"/>
          <p:nvPr/>
        </p:nvSpPr>
        <p:spPr>
          <a:xfrm>
            <a:off x="1985575" y="72918"/>
            <a:ext cx="9207361" cy="984885"/>
          </a:xfrm>
          <a:prstGeom prst="rect">
            <a:avLst/>
          </a:prstGeom>
          <a:noFill/>
        </p:spPr>
        <p:txBody>
          <a:bodyPr wrap="square" rtlCol="0">
            <a:spAutoFit/>
          </a:bodyPr>
          <a:lstStyle/>
          <a:p>
            <a:pPr algn="ctr"/>
            <a:r>
              <a:rPr lang="is-IS" sz="4000" b="1" dirty="0">
                <a:solidFill>
                  <a:srgbClr val="266C9F"/>
                </a:solidFill>
              </a:rPr>
              <a:t>1.6. Goal setting – examples of methods</a:t>
            </a:r>
            <a:endParaRPr lang="en-SE" sz="4000" b="1" dirty="0">
              <a:solidFill>
                <a:srgbClr val="266C9F"/>
              </a:solidFill>
            </a:endParaRPr>
          </a:p>
          <a:p>
            <a:endParaRPr lang="en-SE" dirty="0"/>
          </a:p>
        </p:txBody>
      </p:sp>
      <p:pic>
        <p:nvPicPr>
          <p:cNvPr id="5" name="Picture 4">
            <a:extLst>
              <a:ext uri="{FF2B5EF4-FFF2-40B4-BE49-F238E27FC236}">
                <a16:creationId xmlns:a16="http://schemas.microsoft.com/office/drawing/2014/main" id="{72B9EB42-5F98-494E-8158-A7F1A60E43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053" y="2352758"/>
            <a:ext cx="4491869" cy="2994579"/>
          </a:xfrm>
          <a:prstGeom prst="rect">
            <a:avLst/>
          </a:prstGeom>
        </p:spPr>
      </p:pic>
      <p:sp>
        <p:nvSpPr>
          <p:cNvPr id="4" name="TextBox 3">
            <a:extLst>
              <a:ext uri="{FF2B5EF4-FFF2-40B4-BE49-F238E27FC236}">
                <a16:creationId xmlns:a16="http://schemas.microsoft.com/office/drawing/2014/main" id="{8BD6BF1C-27C3-4575-801E-2089A1652CEF}"/>
              </a:ext>
            </a:extLst>
          </p:cNvPr>
          <p:cNvSpPr txBox="1"/>
          <p:nvPr/>
        </p:nvSpPr>
        <p:spPr>
          <a:xfrm>
            <a:off x="1364874" y="1788454"/>
            <a:ext cx="9499941"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srgbClr val="4EAE3A"/>
                </a:solidFill>
                <a:effectLst/>
                <a:uLnTx/>
                <a:uFillTx/>
                <a:latin typeface="Calibri"/>
                <a:ea typeface="+mn-ea"/>
                <a:cs typeface="Calibri"/>
              </a:rPr>
              <a:t>Locke and Latham´s five principles of goal setting</a:t>
            </a:r>
          </a:p>
        </p:txBody>
      </p:sp>
    </p:spTree>
    <p:extLst>
      <p:ext uri="{BB962C8B-B14F-4D97-AF65-F5344CB8AC3E}">
        <p14:creationId xmlns:p14="http://schemas.microsoft.com/office/powerpoint/2010/main" val="863834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351F4-9B3A-443C-AB85-3661F9F77F2D}"/>
              </a:ext>
            </a:extLst>
          </p:cNvPr>
          <p:cNvSpPr txBox="1"/>
          <p:nvPr/>
        </p:nvSpPr>
        <p:spPr>
          <a:xfrm>
            <a:off x="888703" y="1393102"/>
            <a:ext cx="4399048" cy="3539430"/>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tabLst/>
              <a:defRPr/>
            </a:pPr>
            <a:r>
              <a:rPr lang="en-US" sz="3600" b="0" i="0" u="none" strike="noStrike" kern="1200" cap="none" spc="0" normalizeH="0" baseline="0" noProof="0" dirty="0">
                <a:ln>
                  <a:noFill/>
                </a:ln>
                <a:solidFill>
                  <a:srgbClr val="4EAE3A"/>
                </a:solidFill>
                <a:effectLst/>
                <a:uLnTx/>
                <a:uFillTx/>
                <a:latin typeface="Calibri"/>
                <a:cs typeface="Calibri"/>
              </a:rPr>
              <a:t>Backward goal setting</a:t>
            </a:r>
            <a:endParaRPr lang="en-US" sz="3600" b="0" i="0" u="none" strike="noStrike" kern="1200" cap="none" spc="0" normalizeH="0" baseline="0" noProof="0" dirty="0">
              <a:ln>
                <a:noFill/>
              </a:ln>
              <a:effectLst/>
              <a:uLnTx/>
              <a:uFillTx/>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goal itself can shed a light on the way towards it. By imagining that the goal has been achieved, it is possible to also imagine what made the success. We envision the path to the goal and draw a plan based on that. </a:t>
            </a:r>
          </a:p>
        </p:txBody>
      </p:sp>
      <p:sp>
        <p:nvSpPr>
          <p:cNvPr id="3" name="TextBox 2">
            <a:extLst>
              <a:ext uri="{FF2B5EF4-FFF2-40B4-BE49-F238E27FC236}">
                <a16:creationId xmlns:a16="http://schemas.microsoft.com/office/drawing/2014/main" id="{440545AC-CB8B-447C-9D66-576C945D9D7D}"/>
              </a:ext>
            </a:extLst>
          </p:cNvPr>
          <p:cNvSpPr txBox="1"/>
          <p:nvPr/>
        </p:nvSpPr>
        <p:spPr>
          <a:xfrm>
            <a:off x="2070374" y="79472"/>
            <a:ext cx="8996246" cy="984885"/>
          </a:xfrm>
          <a:prstGeom prst="rect">
            <a:avLst/>
          </a:prstGeom>
          <a:noFill/>
        </p:spPr>
        <p:txBody>
          <a:bodyPr wrap="square" lIns="91440" tIns="45720" rIns="91440" bIns="45720" rtlCol="0" anchor="t">
            <a:spAutoFit/>
          </a:bodyPr>
          <a:lstStyle/>
          <a:p>
            <a:pPr algn="ctr"/>
            <a:r>
              <a:rPr lang="is-IS" sz="4000" b="1" dirty="0">
                <a:solidFill>
                  <a:srgbClr val="266C9F"/>
                </a:solidFill>
              </a:rPr>
              <a:t>1.6. Goal setting – examples of methods</a:t>
            </a:r>
            <a:endParaRPr lang="en-SE" sz="4000" b="1" dirty="0">
              <a:solidFill>
                <a:srgbClr val="266C9F"/>
              </a:solidFill>
            </a:endParaRPr>
          </a:p>
          <a:p>
            <a:endParaRPr lang="en-SE" dirty="0">
              <a:cs typeface="Calibri" panose="020F0502020204030204"/>
            </a:endParaRPr>
          </a:p>
        </p:txBody>
      </p:sp>
      <p:pic>
        <p:nvPicPr>
          <p:cNvPr id="5" name="Picture 4">
            <a:extLst>
              <a:ext uri="{FF2B5EF4-FFF2-40B4-BE49-F238E27FC236}">
                <a16:creationId xmlns:a16="http://schemas.microsoft.com/office/drawing/2014/main" id="{7D251AE9-6DEC-4542-94F4-356A834044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0451" y="2280435"/>
            <a:ext cx="3960568" cy="2297129"/>
          </a:xfrm>
          <a:prstGeom prst="rect">
            <a:avLst/>
          </a:prstGeom>
        </p:spPr>
      </p:pic>
    </p:spTree>
    <p:extLst>
      <p:ext uri="{BB962C8B-B14F-4D97-AF65-F5344CB8AC3E}">
        <p14:creationId xmlns:p14="http://schemas.microsoft.com/office/powerpoint/2010/main" val="2552147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9AC01-F213-49A2-AA25-39BEA92AFC61}"/>
              </a:ext>
            </a:extLst>
          </p:cNvPr>
          <p:cNvSpPr txBox="1"/>
          <p:nvPr/>
        </p:nvSpPr>
        <p:spPr>
          <a:xfrm>
            <a:off x="928879" y="1775905"/>
            <a:ext cx="4110681" cy="3877985"/>
          </a:xfrm>
          <a:prstGeom prst="rect">
            <a:avLst/>
          </a:prstGeom>
          <a:noFill/>
        </p:spPr>
        <p:txBody>
          <a:bodyPr wrap="square" rtlCol="0">
            <a:spAutoFit/>
          </a:bodyPr>
          <a:lstStyle/>
          <a:p>
            <a:pPr fontAlgn="base"/>
            <a:r>
              <a:rPr lang="en-US" sz="3600" b="0" i="0" u="none" strike="noStrike" dirty="0">
                <a:solidFill>
                  <a:srgbClr val="4EAE3A"/>
                </a:solidFill>
                <a:effectLst/>
                <a:latin typeface="Calibri"/>
                <a:cs typeface="Calibri"/>
              </a:rPr>
              <a:t>Vision board</a:t>
            </a:r>
          </a:p>
          <a:p>
            <a:pPr fontAlgn="base"/>
            <a:r>
              <a:rPr lang="en-GB" sz="2400" b="0" i="0" dirty="0">
                <a:effectLst/>
                <a:latin typeface="Calibri"/>
                <a:cs typeface="Calibri"/>
              </a:rPr>
              <a:t>This method can be implemented in various ways, for example by drawing or painting a picture or making a video. Vision board is about making the goal visual, which contribute to a clearer vision and focus.</a:t>
            </a:r>
            <a:endParaRPr lang="en-US" sz="2400" b="0" i="0" dirty="0">
              <a:effectLst/>
              <a:latin typeface="Calibri"/>
              <a:cs typeface="Calibri"/>
            </a:endParaRPr>
          </a:p>
          <a:p>
            <a:endParaRPr lang="en-SE" dirty="0"/>
          </a:p>
        </p:txBody>
      </p:sp>
      <p:sp>
        <p:nvSpPr>
          <p:cNvPr id="4" name="TextBox 3">
            <a:extLst>
              <a:ext uri="{FF2B5EF4-FFF2-40B4-BE49-F238E27FC236}">
                <a16:creationId xmlns:a16="http://schemas.microsoft.com/office/drawing/2014/main" id="{8EC01336-DBE6-4A86-A5F8-D8A2D4ECA114}"/>
              </a:ext>
            </a:extLst>
          </p:cNvPr>
          <p:cNvSpPr txBox="1"/>
          <p:nvPr/>
        </p:nvSpPr>
        <p:spPr>
          <a:xfrm>
            <a:off x="2255115" y="78205"/>
            <a:ext cx="8748583" cy="984885"/>
          </a:xfrm>
          <a:prstGeom prst="rect">
            <a:avLst/>
          </a:prstGeom>
          <a:noFill/>
        </p:spPr>
        <p:txBody>
          <a:bodyPr wrap="square" rtlCol="0">
            <a:spAutoFit/>
          </a:bodyPr>
          <a:lstStyle/>
          <a:p>
            <a:r>
              <a:rPr lang="is-IS" sz="4000" b="1" dirty="0">
                <a:solidFill>
                  <a:srgbClr val="266C9F"/>
                </a:solidFill>
              </a:rPr>
              <a:t>1.6. Goal setting – examples of methods</a:t>
            </a:r>
            <a:endParaRPr lang="en-SE" sz="4000" b="1" dirty="0">
              <a:solidFill>
                <a:srgbClr val="266C9F"/>
              </a:solidFill>
            </a:endParaRPr>
          </a:p>
          <a:p>
            <a:endParaRPr lang="en-SE" dirty="0"/>
          </a:p>
        </p:txBody>
      </p:sp>
      <p:pic>
        <p:nvPicPr>
          <p:cNvPr id="5" name="Picture 4">
            <a:extLst>
              <a:ext uri="{FF2B5EF4-FFF2-40B4-BE49-F238E27FC236}">
                <a16:creationId xmlns:a16="http://schemas.microsoft.com/office/drawing/2014/main" id="{30739A04-2F45-4914-A21D-D3973BA7E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9560" y="1991721"/>
            <a:ext cx="5167229" cy="3446351"/>
          </a:xfrm>
          <a:prstGeom prst="rect">
            <a:avLst/>
          </a:prstGeom>
        </p:spPr>
      </p:pic>
    </p:spTree>
    <p:extLst>
      <p:ext uri="{BB962C8B-B14F-4D97-AF65-F5344CB8AC3E}">
        <p14:creationId xmlns:p14="http://schemas.microsoft.com/office/powerpoint/2010/main" val="3737676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4CEEA4A0-108A-4878-9528-B0DCF3A5983F}"/>
              </a:ext>
            </a:extLst>
          </p:cNvPr>
          <p:cNvSpPr/>
          <p:nvPr/>
        </p:nvSpPr>
        <p:spPr>
          <a:xfrm>
            <a:off x="2850199" y="5210544"/>
            <a:ext cx="2092212" cy="98557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s-IS" dirty="0"/>
              <a:t>POSITIVITY</a:t>
            </a:r>
            <a:endParaRPr lang="en-SE" dirty="0"/>
          </a:p>
        </p:txBody>
      </p:sp>
      <p:sp>
        <p:nvSpPr>
          <p:cNvPr id="2" name="TextBox 1">
            <a:extLst>
              <a:ext uri="{FF2B5EF4-FFF2-40B4-BE49-F238E27FC236}">
                <a16:creationId xmlns:a16="http://schemas.microsoft.com/office/drawing/2014/main" id="{2AF8C403-594E-46E3-8BE4-26C41A84C592}"/>
              </a:ext>
            </a:extLst>
          </p:cNvPr>
          <p:cNvSpPr txBox="1"/>
          <p:nvPr/>
        </p:nvSpPr>
        <p:spPr>
          <a:xfrm>
            <a:off x="2312659" y="105584"/>
            <a:ext cx="7662042" cy="707886"/>
          </a:xfrm>
          <a:prstGeom prst="rect">
            <a:avLst/>
          </a:prstGeom>
          <a:noFill/>
        </p:spPr>
        <p:txBody>
          <a:bodyPr wrap="square" rtlCol="0">
            <a:spAutoFit/>
          </a:bodyPr>
          <a:lstStyle/>
          <a:p>
            <a:r>
              <a:rPr lang="is-IS" sz="4000" b="1" dirty="0">
                <a:solidFill>
                  <a:srgbClr val="266C9F"/>
                </a:solidFill>
              </a:rPr>
              <a:t>1.7. Soft skills</a:t>
            </a:r>
            <a:endParaRPr lang="en-SE" sz="4000" b="1" dirty="0">
              <a:solidFill>
                <a:srgbClr val="266C9F"/>
              </a:solidFill>
            </a:endParaRPr>
          </a:p>
        </p:txBody>
      </p:sp>
      <p:sp>
        <p:nvSpPr>
          <p:cNvPr id="4" name="TextBox 3">
            <a:extLst>
              <a:ext uri="{FF2B5EF4-FFF2-40B4-BE49-F238E27FC236}">
                <a16:creationId xmlns:a16="http://schemas.microsoft.com/office/drawing/2014/main" id="{F5C73FC5-7EAC-45D1-BFD3-D2E4D5F29699}"/>
              </a:ext>
            </a:extLst>
          </p:cNvPr>
          <p:cNvSpPr txBox="1"/>
          <p:nvPr/>
        </p:nvSpPr>
        <p:spPr>
          <a:xfrm>
            <a:off x="5750472" y="2849617"/>
            <a:ext cx="914400" cy="914400"/>
          </a:xfrm>
          <a:prstGeom prst="rect">
            <a:avLst/>
          </a:prstGeom>
          <a:noFill/>
        </p:spPr>
        <p:txBody>
          <a:bodyPr wrap="square" rtlCol="0">
            <a:spAutoFit/>
          </a:bodyPr>
          <a:lstStyle/>
          <a:p>
            <a:endParaRPr lang="en-SE" dirty="0"/>
          </a:p>
        </p:txBody>
      </p:sp>
      <p:sp>
        <p:nvSpPr>
          <p:cNvPr id="5" name="TextBox 4">
            <a:extLst>
              <a:ext uri="{FF2B5EF4-FFF2-40B4-BE49-F238E27FC236}">
                <a16:creationId xmlns:a16="http://schemas.microsoft.com/office/drawing/2014/main" id="{57BCCDFC-1DAD-4D86-BBCF-F9F35CCFDDAA}"/>
              </a:ext>
            </a:extLst>
          </p:cNvPr>
          <p:cNvSpPr txBox="1"/>
          <p:nvPr/>
        </p:nvSpPr>
        <p:spPr>
          <a:xfrm>
            <a:off x="551502" y="1787101"/>
            <a:ext cx="9985910" cy="3170099"/>
          </a:xfrm>
          <a:prstGeom prst="rect">
            <a:avLst/>
          </a:prstGeom>
          <a:noFill/>
        </p:spPr>
        <p:txBody>
          <a:bodyPr wrap="square" lIns="91440" tIns="45720" rIns="91440" bIns="45720" rtlCol="0" anchor="t">
            <a:spAutoFit/>
          </a:bodyPr>
          <a:lstStyle/>
          <a:p>
            <a:pPr algn="ctr"/>
            <a:r>
              <a:rPr lang="en-GB" sz="2000" dirty="0"/>
              <a:t>In addition to diverse methods and tools, the personal skills of the entrepreneur are also important for the process of ideation and goal setting. </a:t>
            </a:r>
          </a:p>
          <a:p>
            <a:pPr algn="ctr"/>
            <a:endParaRPr lang="en-GB" sz="2000" dirty="0"/>
          </a:p>
          <a:p>
            <a:pPr algn="ctr"/>
            <a:r>
              <a:rPr lang="en-GB" sz="2000" dirty="0"/>
              <a:t>Skills are not to be seen as a fixed or unchangeable factors in individuals, </a:t>
            </a:r>
          </a:p>
          <a:p>
            <a:pPr algn="ctr"/>
            <a:r>
              <a:rPr lang="en-GB" sz="2000" dirty="0"/>
              <a:t>on the contrary, they evolve, develop and change.</a:t>
            </a:r>
          </a:p>
          <a:p>
            <a:pPr algn="ctr"/>
            <a:endParaRPr lang="en-GB" sz="2000" dirty="0"/>
          </a:p>
          <a:p>
            <a:pPr algn="ctr"/>
            <a:r>
              <a:rPr lang="en-GB" sz="2000" dirty="0"/>
              <a:t>Competences can therefore be obtained and acquired, </a:t>
            </a:r>
          </a:p>
          <a:p>
            <a:pPr algn="ctr"/>
            <a:r>
              <a:rPr lang="en-GB" sz="2000" dirty="0"/>
              <a:t>for example, through education and experience.​</a:t>
            </a:r>
            <a:endParaRPr lang="en-GB" dirty="0">
              <a:cs typeface="Calibri"/>
            </a:endParaRPr>
          </a:p>
          <a:p>
            <a:endParaRPr lang="en-GB" sz="2000" dirty="0"/>
          </a:p>
          <a:p>
            <a:pPr algn="ctr"/>
            <a:endParaRPr lang="en-GB" sz="2000" dirty="0">
              <a:cs typeface="Calibri" panose="020F0502020204030204"/>
            </a:endParaRPr>
          </a:p>
        </p:txBody>
      </p:sp>
      <p:sp>
        <p:nvSpPr>
          <p:cNvPr id="14" name="Oval 13">
            <a:extLst>
              <a:ext uri="{FF2B5EF4-FFF2-40B4-BE49-F238E27FC236}">
                <a16:creationId xmlns:a16="http://schemas.microsoft.com/office/drawing/2014/main" id="{AC9A1DC9-33E9-421A-B42C-E367A61660B5}"/>
              </a:ext>
            </a:extLst>
          </p:cNvPr>
          <p:cNvSpPr/>
          <p:nvPr/>
        </p:nvSpPr>
        <p:spPr>
          <a:xfrm>
            <a:off x="148279" y="5228590"/>
            <a:ext cx="2033752" cy="9855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s-IS" dirty="0"/>
              <a:t>LEADERSHIP</a:t>
            </a:r>
            <a:endParaRPr lang="en-SE" dirty="0"/>
          </a:p>
        </p:txBody>
      </p:sp>
      <p:sp>
        <p:nvSpPr>
          <p:cNvPr id="16" name="Oval 15">
            <a:extLst>
              <a:ext uri="{FF2B5EF4-FFF2-40B4-BE49-F238E27FC236}">
                <a16:creationId xmlns:a16="http://schemas.microsoft.com/office/drawing/2014/main" id="{121FC6DE-4F24-45CD-9374-CD041AD0DC66}"/>
              </a:ext>
            </a:extLst>
          </p:cNvPr>
          <p:cNvSpPr/>
          <p:nvPr/>
        </p:nvSpPr>
        <p:spPr>
          <a:xfrm>
            <a:off x="1251221" y="4587123"/>
            <a:ext cx="2644016" cy="9855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s-IS" dirty="0"/>
              <a:t>CREATIVE THINKING</a:t>
            </a:r>
            <a:endParaRPr lang="en-SE" dirty="0"/>
          </a:p>
        </p:txBody>
      </p:sp>
      <p:sp>
        <p:nvSpPr>
          <p:cNvPr id="19" name="Oval 18">
            <a:extLst>
              <a:ext uri="{FF2B5EF4-FFF2-40B4-BE49-F238E27FC236}">
                <a16:creationId xmlns:a16="http://schemas.microsoft.com/office/drawing/2014/main" id="{0C41D86C-4B6B-4D58-88C3-070BF9A908F7}"/>
              </a:ext>
            </a:extLst>
          </p:cNvPr>
          <p:cNvSpPr/>
          <p:nvPr/>
        </p:nvSpPr>
        <p:spPr>
          <a:xfrm>
            <a:off x="5916390" y="5228590"/>
            <a:ext cx="2092212" cy="98557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s-IS" dirty="0"/>
          </a:p>
          <a:p>
            <a:pPr algn="ctr"/>
            <a:r>
              <a:rPr lang="is-IS" dirty="0"/>
              <a:t>TEAMWORK</a:t>
            </a:r>
            <a:endParaRPr lang="en-SE" dirty="0"/>
          </a:p>
          <a:p>
            <a:pPr algn="ctr"/>
            <a:endParaRPr lang="en-SE" dirty="0"/>
          </a:p>
        </p:txBody>
      </p:sp>
      <p:sp>
        <p:nvSpPr>
          <p:cNvPr id="20" name="Oval 19">
            <a:extLst>
              <a:ext uri="{FF2B5EF4-FFF2-40B4-BE49-F238E27FC236}">
                <a16:creationId xmlns:a16="http://schemas.microsoft.com/office/drawing/2014/main" id="{3D2467A0-CE82-4D32-A83F-D59988577E41}"/>
              </a:ext>
            </a:extLst>
          </p:cNvPr>
          <p:cNvSpPr/>
          <p:nvPr/>
        </p:nvSpPr>
        <p:spPr>
          <a:xfrm>
            <a:off x="4222449" y="4685813"/>
            <a:ext cx="2644016" cy="9855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s-IS" dirty="0"/>
              <a:t>TIME MANAGEMENT</a:t>
            </a:r>
            <a:endParaRPr lang="en-SE" dirty="0"/>
          </a:p>
        </p:txBody>
      </p:sp>
      <p:sp>
        <p:nvSpPr>
          <p:cNvPr id="23" name="Oval 22">
            <a:extLst>
              <a:ext uri="{FF2B5EF4-FFF2-40B4-BE49-F238E27FC236}">
                <a16:creationId xmlns:a16="http://schemas.microsoft.com/office/drawing/2014/main" id="{E61F1844-D613-43BB-A84F-2D9601247345}"/>
              </a:ext>
            </a:extLst>
          </p:cNvPr>
          <p:cNvSpPr/>
          <p:nvPr/>
        </p:nvSpPr>
        <p:spPr>
          <a:xfrm>
            <a:off x="8735230" y="5228589"/>
            <a:ext cx="2033752" cy="9855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s-IS" dirty="0"/>
          </a:p>
          <a:p>
            <a:pPr algn="ctr"/>
            <a:r>
              <a:rPr lang="is-IS" dirty="0"/>
              <a:t>PROBLEM SOLVING</a:t>
            </a:r>
            <a:endParaRPr lang="en-SE" dirty="0"/>
          </a:p>
          <a:p>
            <a:pPr algn="ctr"/>
            <a:endParaRPr lang="en-SE" dirty="0"/>
          </a:p>
        </p:txBody>
      </p:sp>
      <p:sp>
        <p:nvSpPr>
          <p:cNvPr id="18" name="Oval 17">
            <a:extLst>
              <a:ext uri="{FF2B5EF4-FFF2-40B4-BE49-F238E27FC236}">
                <a16:creationId xmlns:a16="http://schemas.microsoft.com/office/drawing/2014/main" id="{ABF3783C-03FA-4B81-985B-4E34C5491CF8}"/>
              </a:ext>
            </a:extLst>
          </p:cNvPr>
          <p:cNvSpPr/>
          <p:nvPr/>
        </p:nvSpPr>
        <p:spPr>
          <a:xfrm>
            <a:off x="7138089" y="4685813"/>
            <a:ext cx="2526173" cy="88688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s-IS" dirty="0"/>
              <a:t>CRITICAL THINKING</a:t>
            </a:r>
            <a:endParaRPr lang="en-SE" dirty="0"/>
          </a:p>
        </p:txBody>
      </p:sp>
    </p:spTree>
    <p:extLst>
      <p:ext uri="{BB962C8B-B14F-4D97-AF65-F5344CB8AC3E}">
        <p14:creationId xmlns:p14="http://schemas.microsoft.com/office/powerpoint/2010/main" val="982589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25" name="TextBox 2">
            <a:extLst>
              <a:ext uri="{FF2B5EF4-FFF2-40B4-BE49-F238E27FC236}">
                <a16:creationId xmlns:a16="http://schemas.microsoft.com/office/drawing/2014/main" id="{A9DC58F7-259F-4D1B-B01F-00E5E6930B17}"/>
              </a:ext>
            </a:extLst>
          </p:cNvPr>
          <p:cNvSpPr txBox="1"/>
          <p:nvPr/>
        </p:nvSpPr>
        <p:spPr>
          <a:xfrm>
            <a:off x="5730183" y="4734250"/>
            <a:ext cx="2502460" cy="954107"/>
          </a:xfrm>
          <a:prstGeom prst="rect">
            <a:avLst/>
          </a:prstGeom>
          <a:noFill/>
        </p:spPr>
        <p:txBody>
          <a:bodyPr wrap="square" rtlCol="0">
            <a:spAutoFit/>
          </a:bodyPr>
          <a:lstStyle/>
          <a:p>
            <a:r>
              <a:rPr lang="en-GB" altLang="ko-KR" sz="1400" dirty="0">
                <a:solidFill>
                  <a:schemeClr val="tx1">
                    <a:lumMod val="75000"/>
                    <a:lumOff val="25000"/>
                  </a:schemeClr>
                </a:solidFill>
              </a:rPr>
              <a:t>Some examples of challenges that might appear when entrepreneurs work in the field of intangible cultural heritage.</a:t>
            </a:r>
            <a:endParaRPr lang="en-US" altLang="ko-KR" sz="1400" dirty="0">
              <a:solidFill>
                <a:schemeClr val="tx1">
                  <a:lumMod val="75000"/>
                  <a:lumOff val="25000"/>
                </a:schemeClr>
              </a:solidFill>
            </a:endParaRPr>
          </a:p>
        </p:txBody>
      </p:sp>
      <p:sp>
        <p:nvSpPr>
          <p:cNvPr id="26" name="TextBox 3">
            <a:extLst>
              <a:ext uri="{FF2B5EF4-FFF2-40B4-BE49-F238E27FC236}">
                <a16:creationId xmlns:a16="http://schemas.microsoft.com/office/drawing/2014/main" id="{3CE78A98-FDA8-495A-986A-ED7DEF8E079C}"/>
              </a:ext>
            </a:extLst>
          </p:cNvPr>
          <p:cNvSpPr txBox="1"/>
          <p:nvPr/>
        </p:nvSpPr>
        <p:spPr>
          <a:xfrm>
            <a:off x="9074396" y="4734250"/>
            <a:ext cx="2502460" cy="954107"/>
          </a:xfrm>
          <a:prstGeom prst="rect">
            <a:avLst/>
          </a:prstGeom>
          <a:noFill/>
        </p:spPr>
        <p:txBody>
          <a:bodyPr wrap="square" rtlCol="0">
            <a:spAutoFit/>
          </a:bodyPr>
          <a:lstStyle/>
          <a:p>
            <a:r>
              <a:rPr lang="en-GB" altLang="ko-KR" sz="1400" dirty="0">
                <a:solidFill>
                  <a:schemeClr val="tx1">
                    <a:lumMod val="75000"/>
                    <a:lumOff val="25000"/>
                  </a:schemeClr>
                </a:solidFill>
              </a:rPr>
              <a:t>Overview of important resources and tools that can be helpful when dealing with challenges.</a:t>
            </a:r>
            <a:endParaRPr lang="en-US" altLang="ko-KR" sz="1400" dirty="0">
              <a:solidFill>
                <a:schemeClr val="tx1">
                  <a:lumMod val="75000"/>
                  <a:lumOff val="25000"/>
                </a:schemeClr>
              </a:solidFill>
            </a:endParaRPr>
          </a:p>
        </p:txBody>
      </p:sp>
      <p:sp>
        <p:nvSpPr>
          <p:cNvPr id="27" name="Rectangle 7">
            <a:extLst>
              <a:ext uri="{FF2B5EF4-FFF2-40B4-BE49-F238E27FC236}">
                <a16:creationId xmlns:a16="http://schemas.microsoft.com/office/drawing/2014/main" id="{421A13C1-A62F-42B7-BA0B-406294803411}"/>
              </a:ext>
            </a:extLst>
          </p:cNvPr>
          <p:cNvSpPr/>
          <p:nvPr/>
        </p:nvSpPr>
        <p:spPr>
          <a:xfrm>
            <a:off x="5841352" y="4363814"/>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945423" y="4316421"/>
            <a:ext cx="2409223" cy="400110"/>
          </a:xfrm>
          <a:prstGeom prst="rect">
            <a:avLst/>
          </a:prstGeom>
          <a:noFill/>
        </p:spPr>
        <p:txBody>
          <a:bodyPr wrap="square" rtlCol="0" anchor="ctr">
            <a:spAutoFit/>
          </a:bodyPr>
          <a:lstStyle/>
          <a:p>
            <a:r>
              <a:rPr lang="en-GB" sz="2000" b="1" dirty="0"/>
              <a:t>Possible challenges </a:t>
            </a:r>
            <a:endParaRPr lang="ko-KR" altLang="en-US" sz="2000" b="1" dirty="0">
              <a:solidFill>
                <a:schemeClr val="tx1">
                  <a:lumMod val="75000"/>
                  <a:lumOff val="25000"/>
                </a:schemeClr>
              </a:solidFill>
            </a:endParaRPr>
          </a:p>
        </p:txBody>
      </p:sp>
      <p:sp>
        <p:nvSpPr>
          <p:cNvPr id="29" name="Rectangle 9">
            <a:extLst>
              <a:ext uri="{FF2B5EF4-FFF2-40B4-BE49-F238E27FC236}">
                <a16:creationId xmlns:a16="http://schemas.microsoft.com/office/drawing/2014/main" id="{71E25F96-0BB8-40E9-9E87-25332DB9EF95}"/>
              </a:ext>
            </a:extLst>
          </p:cNvPr>
          <p:cNvSpPr/>
          <p:nvPr/>
        </p:nvSpPr>
        <p:spPr>
          <a:xfrm>
            <a:off x="9181373" y="4375889"/>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30" name="TextBox 7">
            <a:extLst>
              <a:ext uri="{FF2B5EF4-FFF2-40B4-BE49-F238E27FC236}">
                <a16:creationId xmlns:a16="http://schemas.microsoft.com/office/drawing/2014/main" id="{CB356FD4-12DC-407E-A0B6-02CEE0B903B1}"/>
              </a:ext>
            </a:extLst>
          </p:cNvPr>
          <p:cNvSpPr txBox="1"/>
          <p:nvPr/>
        </p:nvSpPr>
        <p:spPr>
          <a:xfrm>
            <a:off x="9285444" y="4328496"/>
            <a:ext cx="2156279" cy="400110"/>
          </a:xfrm>
          <a:prstGeom prst="rect">
            <a:avLst/>
          </a:prstGeom>
          <a:noFill/>
        </p:spPr>
        <p:txBody>
          <a:bodyPr wrap="square" rtlCol="0" anchor="ctr">
            <a:spAutoFit/>
          </a:bodyPr>
          <a:lstStyle/>
          <a:p>
            <a:r>
              <a:rPr lang="en-GB" sz="2000" b="1" dirty="0"/>
              <a:t>Strategy</a:t>
            </a:r>
            <a:endParaRPr lang="ko-KR" altLang="en-US" sz="2000" b="1" dirty="0">
              <a:solidFill>
                <a:schemeClr val="tx1">
                  <a:lumMod val="75000"/>
                  <a:lumOff val="25000"/>
                </a:schemeClr>
              </a:solidFill>
            </a:endParaRPr>
          </a:p>
        </p:txBody>
      </p:sp>
      <p:sp>
        <p:nvSpPr>
          <p:cNvPr id="12" name="TextBox 3"/>
          <p:cNvSpPr txBox="1"/>
          <p:nvPr/>
        </p:nvSpPr>
        <p:spPr>
          <a:xfrm>
            <a:off x="5071146" y="577349"/>
            <a:ext cx="5604199" cy="1938992"/>
          </a:xfrm>
          <a:prstGeom prst="rect">
            <a:avLst/>
          </a:prstGeom>
          <a:noFill/>
        </p:spPr>
        <p:txBody>
          <a:bodyPr wrap="square" rtlCol="0">
            <a:spAutoFit/>
          </a:bodyPr>
          <a:lstStyle/>
          <a:p>
            <a:r>
              <a:rPr lang="en-US" altLang="ko-KR" sz="4400" b="1" dirty="0">
                <a:solidFill>
                  <a:srgbClr val="FFC000"/>
                </a:solidFill>
                <a:latin typeface="+mj-lt"/>
                <a:cs typeface="Arial" pitchFamily="34" charset="0"/>
              </a:rPr>
              <a:t>Unit 2 </a:t>
            </a:r>
          </a:p>
          <a:p>
            <a:r>
              <a:rPr lang="en-US" altLang="ko-KR" sz="4400" b="1" dirty="0">
                <a:solidFill>
                  <a:srgbClr val="FFC000"/>
                </a:solidFill>
                <a:latin typeface="+mj-lt"/>
                <a:cs typeface="Arial" pitchFamily="34" charset="0"/>
              </a:rPr>
              <a:t>Overcoming challenges</a:t>
            </a:r>
          </a:p>
          <a:p>
            <a:r>
              <a:rPr lang="en-US" altLang="ko-KR" sz="3200" b="1" dirty="0">
                <a:solidFill>
                  <a:srgbClr val="FFC000"/>
                </a:solidFill>
                <a:latin typeface="+mj-lt"/>
                <a:cs typeface="Arial" pitchFamily="34" charset="0"/>
              </a:rPr>
              <a:t> </a:t>
            </a:r>
            <a:endParaRPr lang="en-US" altLang="ko-KR" sz="2400" b="1" dirty="0">
              <a:solidFill>
                <a:srgbClr val="FFC000"/>
              </a:solidFill>
              <a:latin typeface="+mj-lt"/>
              <a:cs typeface="Arial" pitchFamily="34" charset="0"/>
            </a:endParaRPr>
          </a:p>
        </p:txBody>
      </p:sp>
      <p:sp>
        <p:nvSpPr>
          <p:cNvPr id="13" name="CuadroTexto 12"/>
          <p:cNvSpPr txBox="1"/>
          <p:nvPr/>
        </p:nvSpPr>
        <p:spPr>
          <a:xfrm>
            <a:off x="5099249" y="2208152"/>
            <a:ext cx="6505710" cy="2308324"/>
          </a:xfrm>
          <a:prstGeom prst="rect">
            <a:avLst/>
          </a:prstGeom>
          <a:noFill/>
        </p:spPr>
        <p:txBody>
          <a:bodyPr wrap="square" lIns="91440" tIns="45720" rIns="91440" bIns="45720" anchor="t">
            <a:spAutoFit/>
          </a:bodyPr>
          <a:lstStyle/>
          <a:p>
            <a:r>
              <a:rPr lang="en-GB" b="0" i="0" dirty="0">
                <a:effectLst/>
              </a:rPr>
              <a:t>How can we overcome obstacles?</a:t>
            </a:r>
          </a:p>
          <a:p>
            <a:endParaRPr lang="en-GB" b="0" i="0" dirty="0">
              <a:effectLst/>
            </a:endParaRPr>
          </a:p>
          <a:p>
            <a:r>
              <a:rPr lang="en-GB" b="0" i="0" dirty="0">
                <a:effectLst/>
              </a:rPr>
              <a:t>Various methods can be useful when challenges arise.</a:t>
            </a:r>
          </a:p>
          <a:p>
            <a:endParaRPr lang="en-GB" b="0" i="0" dirty="0">
              <a:effectLst/>
            </a:endParaRPr>
          </a:p>
          <a:p>
            <a:r>
              <a:rPr lang="en-GB" b="0" i="0" dirty="0">
                <a:effectLst/>
              </a:rPr>
              <a:t>It is important to be familiar with helpful approaches before facing complex situations.</a:t>
            </a:r>
            <a:endParaRPr lang="sv-SE" b="0" i="0" dirty="0">
              <a:effectLst/>
            </a:endParaRPr>
          </a:p>
          <a:p>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6">
            <a:extLst>
              <a:ext uri="{FF2B5EF4-FFF2-40B4-BE49-F238E27FC236}">
                <a16:creationId xmlns:a16="http://schemas.microsoft.com/office/drawing/2014/main" id="{17660658-54B4-4C84-B16C-9E066C7BC126}"/>
              </a:ext>
            </a:extLst>
          </p:cNvPr>
          <p:cNvPicPr>
            <a:picLocks noChangeAspect="1"/>
          </p:cNvPicPr>
          <p:nvPr/>
        </p:nvPicPr>
        <p:blipFill>
          <a:blip r:embed="rId4"/>
          <a:stretch>
            <a:fillRect/>
          </a:stretch>
        </p:blipFill>
        <p:spPr>
          <a:xfrm>
            <a:off x="3142" y="-2357"/>
            <a:ext cx="4848519" cy="6462074"/>
          </a:xfrm>
          <a:prstGeom prst="rect">
            <a:avLst/>
          </a:prstGeom>
        </p:spPr>
      </p:pic>
    </p:spTree>
    <p:extLst>
      <p:ext uri="{BB962C8B-B14F-4D97-AF65-F5344CB8AC3E}">
        <p14:creationId xmlns:p14="http://schemas.microsoft.com/office/powerpoint/2010/main" val="3525787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A2676-47B1-47D4-A059-5212B24AE1A6}"/>
              </a:ext>
            </a:extLst>
          </p:cNvPr>
          <p:cNvSpPr txBox="1"/>
          <p:nvPr/>
        </p:nvSpPr>
        <p:spPr>
          <a:xfrm>
            <a:off x="837745" y="1840899"/>
            <a:ext cx="9317421" cy="3970318"/>
          </a:xfrm>
          <a:prstGeom prst="rect">
            <a:avLst/>
          </a:prstGeom>
          <a:noFill/>
        </p:spPr>
        <p:txBody>
          <a:bodyPr wrap="square" lIns="91440" tIns="45720" rIns="91440" bIns="45720" rtlCol="0" anchor="t">
            <a:spAutoFit/>
          </a:bodyPr>
          <a:lstStyle/>
          <a:p>
            <a:r>
              <a:rPr lang="en-GB" sz="3600" dirty="0">
                <a:solidFill>
                  <a:srgbClr val="00B028"/>
                </a:solidFill>
              </a:rPr>
              <a:t>Resources and support</a:t>
            </a:r>
          </a:p>
          <a:p>
            <a:pPr marL="342900" indent="-342900">
              <a:buFont typeface="Arial" panose="020B0604020202020204" pitchFamily="34" charset="0"/>
              <a:buChar char="•"/>
            </a:pPr>
            <a:r>
              <a:rPr lang="en-GB" sz="2400" dirty="0"/>
              <a:t>Where can the project get a backup, for example in case of questions related to technology, law and regulations or accounting?</a:t>
            </a:r>
          </a:p>
          <a:p>
            <a:pPr marL="342900" indent="-342900">
              <a:buFont typeface="Arial" panose="020B0604020202020204" pitchFamily="34" charset="0"/>
              <a:buChar char="•"/>
            </a:pPr>
            <a:r>
              <a:rPr lang="en-GB" sz="2400" dirty="0"/>
              <a:t>Does the project meet the requirements of grant funds?</a:t>
            </a:r>
          </a:p>
          <a:p>
            <a:pPr marL="342900" indent="-342900">
              <a:buFont typeface="Arial" panose="020B0604020202020204" pitchFamily="34" charset="0"/>
              <a:buChar char="•"/>
            </a:pPr>
            <a:r>
              <a:rPr lang="en-GB" sz="2400" dirty="0"/>
              <a:t>Which doors can be opened with collaboration?</a:t>
            </a:r>
          </a:p>
          <a:p>
            <a:pPr algn="ctr"/>
            <a:endParaRPr lang="en-GB" sz="2400" dirty="0"/>
          </a:p>
          <a:p>
            <a:pPr algn="ctr"/>
            <a:endParaRPr lang="en-GB" sz="2400" dirty="0"/>
          </a:p>
          <a:p>
            <a:pPr algn="ctr"/>
            <a:r>
              <a:rPr lang="en-GB" sz="2400" dirty="0"/>
              <a:t>Look up for the possibilities for guidance and help for your project! Support and professional assistance will be found widely, free of charge or against payment.</a:t>
            </a:r>
            <a:endParaRPr lang="en-SE" sz="2400" dirty="0"/>
          </a:p>
        </p:txBody>
      </p:sp>
      <p:sp>
        <p:nvSpPr>
          <p:cNvPr id="3" name="TextBox 2">
            <a:extLst>
              <a:ext uri="{FF2B5EF4-FFF2-40B4-BE49-F238E27FC236}">
                <a16:creationId xmlns:a16="http://schemas.microsoft.com/office/drawing/2014/main" id="{FC7A1B1B-ECAC-4A9B-9E94-A533F266F7F1}"/>
              </a:ext>
            </a:extLst>
          </p:cNvPr>
          <p:cNvSpPr txBox="1"/>
          <p:nvPr/>
        </p:nvSpPr>
        <p:spPr>
          <a:xfrm>
            <a:off x="1461464" y="71748"/>
            <a:ext cx="8513779" cy="707886"/>
          </a:xfrm>
          <a:prstGeom prst="rect">
            <a:avLst/>
          </a:prstGeom>
          <a:noFill/>
        </p:spPr>
        <p:txBody>
          <a:bodyPr wrap="square" lIns="91440" tIns="45720" rIns="91440" bIns="45720" rtlCol="0" anchor="t">
            <a:spAutoFit/>
          </a:bodyPr>
          <a:lstStyle/>
          <a:p>
            <a:pPr algn="ctr"/>
            <a:r>
              <a:rPr lang="is-IS" sz="4000" b="1">
                <a:solidFill>
                  <a:srgbClr val="266C9F"/>
                </a:solidFill>
              </a:rPr>
              <a:t>2.1. Challenges – good to know</a:t>
            </a:r>
            <a:endParaRPr lang="is-IS" sz="4000" dirty="0">
              <a:solidFill>
                <a:srgbClr val="266C9F"/>
              </a:solidFill>
              <a:cs typeface="Calibri"/>
            </a:endParaRPr>
          </a:p>
        </p:txBody>
      </p:sp>
    </p:spTree>
    <p:extLst>
      <p:ext uri="{BB962C8B-B14F-4D97-AF65-F5344CB8AC3E}">
        <p14:creationId xmlns:p14="http://schemas.microsoft.com/office/powerpoint/2010/main" val="562403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93C08D-5642-43CE-B6FB-12A65F7F3F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8672" y="0"/>
            <a:ext cx="8294656" cy="6858000"/>
          </a:xfrm>
          <a:prstGeom prst="rect">
            <a:avLst/>
          </a:prstGeom>
        </p:spPr>
      </p:pic>
    </p:spTree>
    <p:extLst>
      <p:ext uri="{BB962C8B-B14F-4D97-AF65-F5344CB8AC3E}">
        <p14:creationId xmlns:p14="http://schemas.microsoft.com/office/powerpoint/2010/main" val="1533839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2ABFD-8827-4D0B-8BAC-FF69DF8A20DF}"/>
              </a:ext>
            </a:extLst>
          </p:cNvPr>
          <p:cNvSpPr txBox="1"/>
          <p:nvPr/>
        </p:nvSpPr>
        <p:spPr>
          <a:xfrm>
            <a:off x="631861" y="126333"/>
            <a:ext cx="9732131" cy="2215991"/>
          </a:xfrm>
          <a:prstGeom prst="rect">
            <a:avLst/>
          </a:prstGeom>
          <a:noFill/>
        </p:spPr>
        <p:txBody>
          <a:bodyPr wrap="square" rtlCol="0">
            <a:spAutoFit/>
          </a:bodyPr>
          <a:lstStyle/>
          <a:p>
            <a:pPr algn="ctr" fontAlgn="base"/>
            <a:r>
              <a:rPr lang="is-IS" sz="4000" b="1" dirty="0">
                <a:solidFill>
                  <a:srgbClr val="266C9F"/>
                </a:solidFill>
              </a:rPr>
              <a:t>2.2. Entrepreneurship and </a:t>
            </a:r>
          </a:p>
          <a:p>
            <a:pPr algn="ctr" fontAlgn="base"/>
            <a:r>
              <a:rPr lang="is-IS" sz="4000" b="1" dirty="0">
                <a:solidFill>
                  <a:srgbClr val="266C9F"/>
                </a:solidFill>
              </a:rPr>
              <a:t>intangible cultural heritage</a:t>
            </a:r>
            <a:br>
              <a:rPr lang="is-IS" sz="4000" b="1" dirty="0">
                <a:solidFill>
                  <a:srgbClr val="266C9F"/>
                </a:solidFill>
              </a:rPr>
            </a:br>
            <a:r>
              <a:rPr lang="is-IS" sz="4000" b="1" dirty="0">
                <a:solidFill>
                  <a:srgbClr val="266C9F"/>
                </a:solidFill>
              </a:rPr>
              <a:t>-possible challenges</a:t>
            </a:r>
            <a:endParaRPr lang="en-SE" sz="4000" dirty="0"/>
          </a:p>
          <a:p>
            <a:pPr algn="ctr"/>
            <a:endParaRPr lang="en-SE" dirty="0"/>
          </a:p>
        </p:txBody>
      </p:sp>
      <p:sp>
        <p:nvSpPr>
          <p:cNvPr id="3" name="TextBox 2">
            <a:extLst>
              <a:ext uri="{FF2B5EF4-FFF2-40B4-BE49-F238E27FC236}">
                <a16:creationId xmlns:a16="http://schemas.microsoft.com/office/drawing/2014/main" id="{3F08DFD6-6D11-45E8-A77A-962B2D345CA8}"/>
              </a:ext>
            </a:extLst>
          </p:cNvPr>
          <p:cNvSpPr txBox="1"/>
          <p:nvPr/>
        </p:nvSpPr>
        <p:spPr>
          <a:xfrm>
            <a:off x="461141" y="2365998"/>
            <a:ext cx="9310568" cy="3416320"/>
          </a:xfrm>
          <a:prstGeom prst="rect">
            <a:avLst/>
          </a:prstGeom>
          <a:noFill/>
        </p:spPr>
        <p:txBody>
          <a:bodyPr wrap="square" lIns="91440" tIns="45720" rIns="91440" bIns="45720" rtlCol="0" anchor="t">
            <a:spAutoFit/>
          </a:bodyPr>
          <a:lstStyle/>
          <a:p>
            <a:pPr fontAlgn="base"/>
            <a:r>
              <a:rPr lang="en-GB" sz="2400" dirty="0"/>
              <a:t>Entrepreneurs are likely to face certain common challenges. </a:t>
            </a:r>
            <a:r>
              <a:rPr lang="en-GB" sz="2400" b="0" i="0" dirty="0">
                <a:effectLst/>
              </a:rPr>
              <a:t>In addition to these general challenges</a:t>
            </a:r>
            <a:r>
              <a:rPr lang="en-GB" sz="2400" dirty="0"/>
              <a:t>, entrepreneurs working with intangible cultural heritage might confront some more specific </a:t>
            </a:r>
            <a:r>
              <a:rPr lang="en-GB" sz="2400" b="0" i="0" dirty="0">
                <a:effectLst/>
              </a:rPr>
              <a:t>obstacles: </a:t>
            </a:r>
          </a:p>
          <a:p>
            <a:pPr fontAlgn="base"/>
            <a:endParaRPr lang="en-US" sz="2400" b="0" i="0" dirty="0">
              <a:effectLst/>
            </a:endParaRPr>
          </a:p>
          <a:p>
            <a:pPr marL="342900" indent="-342900" fontAlgn="base">
              <a:buFont typeface="Arial" panose="020B0604020202020204" pitchFamily="34" charset="0"/>
              <a:buChar char="•"/>
            </a:pPr>
            <a:r>
              <a:rPr lang="en-GB" sz="2000" dirty="0">
                <a:solidFill>
                  <a:srgbClr val="000000"/>
                </a:solidFill>
                <a:cs typeface="Calibri"/>
              </a:rPr>
              <a:t>The transmission of cultural heritage can depend on factors that are difficult to predict, for example due to technological progress and changes in travel behaviour.</a:t>
            </a:r>
            <a:r>
              <a:rPr lang="en-US" sz="2000" dirty="0">
                <a:cs typeface="Calibri"/>
              </a:rPr>
              <a:t>​</a:t>
            </a:r>
          </a:p>
          <a:p>
            <a:pPr marL="342900" indent="-342900" algn="l" rtl="0" fontAlgn="base">
              <a:buFont typeface="Arial" panose="020B0604020202020204" pitchFamily="34" charset="0"/>
              <a:buChar char="•"/>
            </a:pPr>
            <a:r>
              <a:rPr lang="en-GB" sz="2000" b="0" i="0" u="none" strike="noStrike" dirty="0">
                <a:solidFill>
                  <a:srgbClr val="000000"/>
                </a:solidFill>
                <a:effectLst/>
                <a:latin typeface="Calibri" panose="020F0502020204030204" pitchFamily="34" charset="0"/>
              </a:rPr>
              <a:t>Legal frameworks and regulations can set restrictions.</a:t>
            </a:r>
          </a:p>
          <a:p>
            <a:pPr marL="342900" indent="-342900" algn="l" rtl="0" fontAlgn="base">
              <a:buFont typeface="Arial" panose="020B0604020202020204" pitchFamily="34" charset="0"/>
              <a:buChar char="•"/>
            </a:pPr>
            <a:r>
              <a:rPr lang="en-GB" sz="2000" b="0" i="0" u="none" strike="noStrike" dirty="0">
                <a:solidFill>
                  <a:srgbClr val="000000"/>
                </a:solidFill>
                <a:effectLst/>
                <a:latin typeface="Calibri" panose="020F0502020204030204" pitchFamily="34" charset="0"/>
              </a:rPr>
              <a:t>Disagreements may arise over the utilization of cultural heritage.</a:t>
            </a:r>
          </a:p>
          <a:p>
            <a:pPr marL="342900" indent="-342900" algn="l" rtl="0" fontAlgn="base">
              <a:buFont typeface="Arial" panose="020B0604020202020204" pitchFamily="34" charset="0"/>
              <a:buChar char="•"/>
            </a:pPr>
            <a:r>
              <a:rPr lang="en-GB" sz="2000" dirty="0">
                <a:solidFill>
                  <a:srgbClr val="000000"/>
                </a:solidFill>
                <a:latin typeface="Calibri" panose="020F0502020204030204" pitchFamily="34" charset="0"/>
              </a:rPr>
              <a:t>Entrepreneurial work can require patience in terms of profitability.</a:t>
            </a:r>
            <a:endParaRPr lang="is-IS" sz="2000" dirty="0">
              <a:solidFill>
                <a:srgbClr val="000000"/>
              </a:solidFill>
              <a:latin typeface="Calibri" panose="020F0502020204030204" pitchFamily="34" charset="0"/>
            </a:endParaRPr>
          </a:p>
          <a:p>
            <a:pPr marL="342900" indent="-342900" algn="l" rtl="0" fontAlgn="base">
              <a:buFont typeface="Arial" panose="020B0604020202020204" pitchFamily="34" charset="0"/>
              <a:buChar char="•"/>
            </a:pPr>
            <a:r>
              <a:rPr lang="en-GB" sz="2000" b="0" i="0" dirty="0">
                <a:effectLst/>
                <a:latin typeface="Calibri"/>
                <a:cs typeface="Calibri"/>
              </a:rPr>
              <a:t>Is the use of cultural heritage sustainable?</a:t>
            </a:r>
            <a:endParaRPr lang="en-US" sz="2000" b="0" i="0" dirty="0">
              <a:effectLst/>
              <a:latin typeface="Calibri"/>
              <a:cs typeface="Calibri"/>
            </a:endParaRPr>
          </a:p>
        </p:txBody>
      </p:sp>
      <p:pic>
        <p:nvPicPr>
          <p:cNvPr id="4" name="Picture 3">
            <a:extLst>
              <a:ext uri="{FF2B5EF4-FFF2-40B4-BE49-F238E27FC236}">
                <a16:creationId xmlns:a16="http://schemas.microsoft.com/office/drawing/2014/main" id="{F8F27FD6-34E2-4751-91B7-ABEC65D3F7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1785" y="4836434"/>
            <a:ext cx="945884" cy="945884"/>
          </a:xfrm>
          <a:prstGeom prst="rect">
            <a:avLst/>
          </a:prstGeom>
        </p:spPr>
      </p:pic>
      <p:grpSp>
        <p:nvGrpSpPr>
          <p:cNvPr id="6" name="Google Shape;11657;p68">
            <a:extLst>
              <a:ext uri="{FF2B5EF4-FFF2-40B4-BE49-F238E27FC236}">
                <a16:creationId xmlns:a16="http://schemas.microsoft.com/office/drawing/2014/main" id="{3AF217ED-B1F1-4452-B53A-37DB57271D41}"/>
              </a:ext>
            </a:extLst>
          </p:cNvPr>
          <p:cNvGrpSpPr/>
          <p:nvPr/>
        </p:nvGrpSpPr>
        <p:grpSpPr>
          <a:xfrm rot="1114767">
            <a:off x="9355050" y="176455"/>
            <a:ext cx="956470" cy="790504"/>
            <a:chOff x="7524349" y="2456447"/>
            <a:chExt cx="350332" cy="288948"/>
          </a:xfrm>
          <a:solidFill>
            <a:srgbClr val="FFB500"/>
          </a:solidFill>
        </p:grpSpPr>
        <p:sp>
          <p:nvSpPr>
            <p:cNvPr id="7" name="Google Shape;11658;p68">
              <a:extLst>
                <a:ext uri="{FF2B5EF4-FFF2-40B4-BE49-F238E27FC236}">
                  <a16:creationId xmlns:a16="http://schemas.microsoft.com/office/drawing/2014/main" id="{443522C8-5142-4380-B0D7-A8449A8C95CB}"/>
                </a:ext>
              </a:extLst>
            </p:cNvPr>
            <p:cNvSpPr/>
            <p:nvPr/>
          </p:nvSpPr>
          <p:spPr>
            <a:xfrm>
              <a:off x="7693647" y="2566651"/>
              <a:ext cx="10623" cy="67045"/>
            </a:xfrm>
            <a:custGeom>
              <a:avLst/>
              <a:gdLst/>
              <a:ahLst/>
              <a:cxnLst/>
              <a:rect l="l" t="t" r="r" b="b"/>
              <a:pathLst>
                <a:path w="334" h="2108" extrusionOk="0">
                  <a:moveTo>
                    <a:pt x="167" y="0"/>
                  </a:moveTo>
                  <a:cubicBezTo>
                    <a:pt x="83" y="0"/>
                    <a:pt x="0" y="84"/>
                    <a:pt x="0" y="167"/>
                  </a:cubicBezTo>
                  <a:lnTo>
                    <a:pt x="0" y="1941"/>
                  </a:lnTo>
                  <a:cubicBezTo>
                    <a:pt x="0" y="2024"/>
                    <a:pt x="83" y="2108"/>
                    <a:pt x="167" y="2108"/>
                  </a:cubicBezTo>
                  <a:cubicBezTo>
                    <a:pt x="250" y="2108"/>
                    <a:pt x="333" y="2024"/>
                    <a:pt x="333" y="1941"/>
                  </a:cubicBezTo>
                  <a:lnTo>
                    <a:pt x="333" y="167"/>
                  </a:lnTo>
                  <a:cubicBezTo>
                    <a:pt x="333"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659;p68">
              <a:extLst>
                <a:ext uri="{FF2B5EF4-FFF2-40B4-BE49-F238E27FC236}">
                  <a16:creationId xmlns:a16="http://schemas.microsoft.com/office/drawing/2014/main" id="{F6E24D81-2789-48B5-AA93-F95FA31AE373}"/>
                </a:ext>
              </a:extLst>
            </p:cNvPr>
            <p:cNvSpPr/>
            <p:nvPr/>
          </p:nvSpPr>
          <p:spPr>
            <a:xfrm>
              <a:off x="7524349" y="2545151"/>
              <a:ext cx="350332" cy="200244"/>
            </a:xfrm>
            <a:custGeom>
              <a:avLst/>
              <a:gdLst/>
              <a:ahLst/>
              <a:cxnLst/>
              <a:rect l="l" t="t" r="r" b="b"/>
              <a:pathLst>
                <a:path w="11015" h="6296" extrusionOk="0">
                  <a:moveTo>
                    <a:pt x="322" y="1736"/>
                  </a:moveTo>
                  <a:lnTo>
                    <a:pt x="620" y="2033"/>
                  </a:lnTo>
                  <a:cubicBezTo>
                    <a:pt x="930" y="2343"/>
                    <a:pt x="1299" y="2534"/>
                    <a:pt x="1680" y="2605"/>
                  </a:cubicBezTo>
                  <a:lnTo>
                    <a:pt x="2858" y="2784"/>
                  </a:lnTo>
                  <a:cubicBezTo>
                    <a:pt x="3835" y="2986"/>
                    <a:pt x="4490" y="3760"/>
                    <a:pt x="4871" y="4415"/>
                  </a:cubicBezTo>
                  <a:lnTo>
                    <a:pt x="4847" y="4415"/>
                  </a:lnTo>
                  <a:lnTo>
                    <a:pt x="4835" y="4427"/>
                  </a:lnTo>
                  <a:lnTo>
                    <a:pt x="4823" y="4450"/>
                  </a:lnTo>
                  <a:lnTo>
                    <a:pt x="4811" y="4462"/>
                  </a:lnTo>
                  <a:lnTo>
                    <a:pt x="4787" y="4474"/>
                  </a:lnTo>
                  <a:lnTo>
                    <a:pt x="4775" y="4486"/>
                  </a:lnTo>
                  <a:cubicBezTo>
                    <a:pt x="4775" y="4486"/>
                    <a:pt x="4775" y="4510"/>
                    <a:pt x="4763" y="4510"/>
                  </a:cubicBezTo>
                  <a:lnTo>
                    <a:pt x="4752" y="4522"/>
                  </a:lnTo>
                  <a:cubicBezTo>
                    <a:pt x="4752" y="4522"/>
                    <a:pt x="4752" y="4534"/>
                    <a:pt x="4728" y="4534"/>
                  </a:cubicBezTo>
                  <a:cubicBezTo>
                    <a:pt x="4728" y="4534"/>
                    <a:pt x="4728" y="4546"/>
                    <a:pt x="4716" y="4546"/>
                  </a:cubicBezTo>
                  <a:lnTo>
                    <a:pt x="4716" y="4570"/>
                  </a:lnTo>
                  <a:cubicBezTo>
                    <a:pt x="4716" y="4570"/>
                    <a:pt x="4716" y="4581"/>
                    <a:pt x="4704" y="4581"/>
                  </a:cubicBezTo>
                  <a:lnTo>
                    <a:pt x="4704" y="4593"/>
                  </a:lnTo>
                  <a:lnTo>
                    <a:pt x="4704" y="4605"/>
                  </a:lnTo>
                  <a:lnTo>
                    <a:pt x="4704" y="4629"/>
                  </a:lnTo>
                  <a:lnTo>
                    <a:pt x="4704" y="4641"/>
                  </a:lnTo>
                  <a:lnTo>
                    <a:pt x="4704" y="4653"/>
                  </a:lnTo>
                  <a:lnTo>
                    <a:pt x="4704" y="4665"/>
                  </a:lnTo>
                  <a:lnTo>
                    <a:pt x="4704" y="4689"/>
                  </a:lnTo>
                  <a:lnTo>
                    <a:pt x="4704" y="4700"/>
                  </a:lnTo>
                  <a:lnTo>
                    <a:pt x="4704" y="4712"/>
                  </a:lnTo>
                  <a:lnTo>
                    <a:pt x="4704" y="4724"/>
                  </a:lnTo>
                  <a:lnTo>
                    <a:pt x="4704" y="4748"/>
                  </a:lnTo>
                  <a:lnTo>
                    <a:pt x="4704" y="4760"/>
                  </a:lnTo>
                  <a:lnTo>
                    <a:pt x="4704" y="4772"/>
                  </a:lnTo>
                  <a:lnTo>
                    <a:pt x="4704" y="4784"/>
                  </a:lnTo>
                  <a:lnTo>
                    <a:pt x="4704" y="4808"/>
                  </a:lnTo>
                  <a:lnTo>
                    <a:pt x="4704" y="4820"/>
                  </a:lnTo>
                  <a:lnTo>
                    <a:pt x="4704" y="4831"/>
                  </a:lnTo>
                  <a:cubicBezTo>
                    <a:pt x="4704" y="4843"/>
                    <a:pt x="4704" y="4843"/>
                    <a:pt x="4716" y="4867"/>
                  </a:cubicBezTo>
                  <a:lnTo>
                    <a:pt x="4871" y="5224"/>
                  </a:lnTo>
                  <a:cubicBezTo>
                    <a:pt x="4394" y="5224"/>
                    <a:pt x="4061" y="5236"/>
                    <a:pt x="3894" y="5296"/>
                  </a:cubicBezTo>
                  <a:cubicBezTo>
                    <a:pt x="3435" y="5449"/>
                    <a:pt x="3020" y="5525"/>
                    <a:pt x="2647" y="5525"/>
                  </a:cubicBezTo>
                  <a:cubicBezTo>
                    <a:pt x="2150" y="5525"/>
                    <a:pt x="1729" y="5389"/>
                    <a:pt x="1382" y="5117"/>
                  </a:cubicBezTo>
                  <a:cubicBezTo>
                    <a:pt x="1180" y="4951"/>
                    <a:pt x="1001" y="4748"/>
                    <a:pt x="846" y="4474"/>
                  </a:cubicBezTo>
                  <a:cubicBezTo>
                    <a:pt x="894" y="4450"/>
                    <a:pt x="1001" y="4403"/>
                    <a:pt x="1084" y="4391"/>
                  </a:cubicBezTo>
                  <a:cubicBezTo>
                    <a:pt x="1132" y="4367"/>
                    <a:pt x="1180" y="4343"/>
                    <a:pt x="1192" y="4308"/>
                  </a:cubicBezTo>
                  <a:cubicBezTo>
                    <a:pt x="1215" y="4272"/>
                    <a:pt x="1215" y="4224"/>
                    <a:pt x="1203" y="4177"/>
                  </a:cubicBezTo>
                  <a:cubicBezTo>
                    <a:pt x="1156" y="4046"/>
                    <a:pt x="1013" y="3891"/>
                    <a:pt x="775" y="3653"/>
                  </a:cubicBezTo>
                  <a:cubicBezTo>
                    <a:pt x="656" y="3534"/>
                    <a:pt x="441" y="3331"/>
                    <a:pt x="406" y="3236"/>
                  </a:cubicBezTo>
                  <a:cubicBezTo>
                    <a:pt x="441" y="3212"/>
                    <a:pt x="584" y="3200"/>
                    <a:pt x="668" y="3200"/>
                  </a:cubicBezTo>
                  <a:cubicBezTo>
                    <a:pt x="727" y="3200"/>
                    <a:pt x="787" y="3165"/>
                    <a:pt x="811" y="3105"/>
                  </a:cubicBezTo>
                  <a:cubicBezTo>
                    <a:pt x="846" y="3046"/>
                    <a:pt x="834" y="2974"/>
                    <a:pt x="787" y="2926"/>
                  </a:cubicBezTo>
                  <a:cubicBezTo>
                    <a:pt x="537" y="2641"/>
                    <a:pt x="406" y="2129"/>
                    <a:pt x="322" y="1736"/>
                  </a:cubicBezTo>
                  <a:close/>
                  <a:moveTo>
                    <a:pt x="10621" y="1736"/>
                  </a:moveTo>
                  <a:lnTo>
                    <a:pt x="10621" y="1736"/>
                  </a:lnTo>
                  <a:cubicBezTo>
                    <a:pt x="10550" y="2117"/>
                    <a:pt x="10419" y="2641"/>
                    <a:pt x="10169" y="2926"/>
                  </a:cubicBezTo>
                  <a:cubicBezTo>
                    <a:pt x="10121" y="2974"/>
                    <a:pt x="10109" y="3046"/>
                    <a:pt x="10133" y="3105"/>
                  </a:cubicBezTo>
                  <a:cubicBezTo>
                    <a:pt x="10169" y="3165"/>
                    <a:pt x="10228" y="3188"/>
                    <a:pt x="10288" y="3188"/>
                  </a:cubicBezTo>
                  <a:cubicBezTo>
                    <a:pt x="10383" y="3188"/>
                    <a:pt x="10502" y="3212"/>
                    <a:pt x="10550" y="3236"/>
                  </a:cubicBezTo>
                  <a:cubicBezTo>
                    <a:pt x="10526" y="3331"/>
                    <a:pt x="10324" y="3522"/>
                    <a:pt x="10205" y="3653"/>
                  </a:cubicBezTo>
                  <a:cubicBezTo>
                    <a:pt x="9966" y="3891"/>
                    <a:pt x="9824" y="4058"/>
                    <a:pt x="9776" y="4177"/>
                  </a:cubicBezTo>
                  <a:cubicBezTo>
                    <a:pt x="9764" y="4224"/>
                    <a:pt x="9764" y="4272"/>
                    <a:pt x="9788" y="4308"/>
                  </a:cubicBezTo>
                  <a:cubicBezTo>
                    <a:pt x="9824" y="4355"/>
                    <a:pt x="9847" y="4391"/>
                    <a:pt x="9895" y="4391"/>
                  </a:cubicBezTo>
                  <a:cubicBezTo>
                    <a:pt x="9978" y="4403"/>
                    <a:pt x="10086" y="4439"/>
                    <a:pt x="10133" y="4474"/>
                  </a:cubicBezTo>
                  <a:cubicBezTo>
                    <a:pt x="9978" y="4724"/>
                    <a:pt x="9800" y="4951"/>
                    <a:pt x="9597" y="5117"/>
                  </a:cubicBezTo>
                  <a:cubicBezTo>
                    <a:pt x="9257" y="5389"/>
                    <a:pt x="8835" y="5525"/>
                    <a:pt x="8336" y="5525"/>
                  </a:cubicBezTo>
                  <a:cubicBezTo>
                    <a:pt x="7962" y="5525"/>
                    <a:pt x="7544" y="5449"/>
                    <a:pt x="7085" y="5296"/>
                  </a:cubicBezTo>
                  <a:cubicBezTo>
                    <a:pt x="6930" y="5248"/>
                    <a:pt x="6633" y="5224"/>
                    <a:pt x="6204" y="5224"/>
                  </a:cubicBezTo>
                  <a:lnTo>
                    <a:pt x="6085" y="5224"/>
                  </a:lnTo>
                  <a:lnTo>
                    <a:pt x="6228" y="4867"/>
                  </a:lnTo>
                  <a:cubicBezTo>
                    <a:pt x="6228" y="4843"/>
                    <a:pt x="6228" y="4843"/>
                    <a:pt x="6252" y="4831"/>
                  </a:cubicBezTo>
                  <a:lnTo>
                    <a:pt x="6252" y="4820"/>
                  </a:lnTo>
                  <a:lnTo>
                    <a:pt x="6252" y="4808"/>
                  </a:lnTo>
                  <a:lnTo>
                    <a:pt x="6252" y="4784"/>
                  </a:lnTo>
                  <a:lnTo>
                    <a:pt x="6252" y="4772"/>
                  </a:lnTo>
                  <a:lnTo>
                    <a:pt x="6252" y="4760"/>
                  </a:lnTo>
                  <a:lnTo>
                    <a:pt x="6252" y="4736"/>
                  </a:lnTo>
                  <a:lnTo>
                    <a:pt x="6252" y="4724"/>
                  </a:lnTo>
                  <a:lnTo>
                    <a:pt x="6252" y="4712"/>
                  </a:lnTo>
                  <a:lnTo>
                    <a:pt x="6252" y="4700"/>
                  </a:lnTo>
                  <a:lnTo>
                    <a:pt x="6252" y="4677"/>
                  </a:lnTo>
                  <a:lnTo>
                    <a:pt x="6252" y="4665"/>
                  </a:lnTo>
                  <a:lnTo>
                    <a:pt x="6252" y="4653"/>
                  </a:lnTo>
                  <a:lnTo>
                    <a:pt x="6252" y="4641"/>
                  </a:lnTo>
                  <a:lnTo>
                    <a:pt x="6252" y="4617"/>
                  </a:lnTo>
                  <a:lnTo>
                    <a:pt x="6252" y="4605"/>
                  </a:lnTo>
                  <a:lnTo>
                    <a:pt x="6252" y="4593"/>
                  </a:lnTo>
                  <a:lnTo>
                    <a:pt x="6252" y="4581"/>
                  </a:lnTo>
                  <a:cubicBezTo>
                    <a:pt x="6252" y="4581"/>
                    <a:pt x="6252" y="4558"/>
                    <a:pt x="6228" y="4558"/>
                  </a:cubicBezTo>
                  <a:lnTo>
                    <a:pt x="6228" y="4546"/>
                  </a:lnTo>
                  <a:cubicBezTo>
                    <a:pt x="6228" y="4546"/>
                    <a:pt x="6228" y="4534"/>
                    <a:pt x="6216" y="4534"/>
                  </a:cubicBezTo>
                  <a:cubicBezTo>
                    <a:pt x="6216" y="4534"/>
                    <a:pt x="6216" y="4522"/>
                    <a:pt x="6204" y="4522"/>
                  </a:cubicBezTo>
                  <a:lnTo>
                    <a:pt x="6192" y="4498"/>
                  </a:lnTo>
                  <a:lnTo>
                    <a:pt x="6180" y="4486"/>
                  </a:lnTo>
                  <a:lnTo>
                    <a:pt x="6156" y="4474"/>
                  </a:lnTo>
                  <a:lnTo>
                    <a:pt x="6145" y="4462"/>
                  </a:lnTo>
                  <a:lnTo>
                    <a:pt x="6133" y="4439"/>
                  </a:lnTo>
                  <a:lnTo>
                    <a:pt x="6121" y="4427"/>
                  </a:lnTo>
                  <a:lnTo>
                    <a:pt x="6097" y="4415"/>
                  </a:lnTo>
                  <a:lnTo>
                    <a:pt x="6085" y="4415"/>
                  </a:lnTo>
                  <a:cubicBezTo>
                    <a:pt x="6478" y="3760"/>
                    <a:pt x="7109" y="2986"/>
                    <a:pt x="8097" y="2772"/>
                  </a:cubicBezTo>
                  <a:lnTo>
                    <a:pt x="9276" y="2593"/>
                  </a:lnTo>
                  <a:cubicBezTo>
                    <a:pt x="9657" y="2534"/>
                    <a:pt x="10014" y="2343"/>
                    <a:pt x="10324" y="2033"/>
                  </a:cubicBezTo>
                  <a:lnTo>
                    <a:pt x="10621" y="1736"/>
                  </a:lnTo>
                  <a:close/>
                  <a:moveTo>
                    <a:pt x="5525" y="4474"/>
                  </a:moveTo>
                  <a:lnTo>
                    <a:pt x="5918" y="4689"/>
                  </a:lnTo>
                  <a:cubicBezTo>
                    <a:pt x="5954" y="4712"/>
                    <a:pt x="5954" y="4724"/>
                    <a:pt x="5942" y="4748"/>
                  </a:cubicBezTo>
                  <a:lnTo>
                    <a:pt x="5490" y="5832"/>
                  </a:lnTo>
                  <a:lnTo>
                    <a:pt x="5049" y="4748"/>
                  </a:lnTo>
                  <a:lnTo>
                    <a:pt x="5049" y="4700"/>
                  </a:lnTo>
                  <a:lnTo>
                    <a:pt x="5061" y="4689"/>
                  </a:lnTo>
                  <a:lnTo>
                    <a:pt x="5466" y="4474"/>
                  </a:lnTo>
                  <a:close/>
                  <a:moveTo>
                    <a:pt x="1758" y="1"/>
                  </a:moveTo>
                  <a:cubicBezTo>
                    <a:pt x="1565" y="1"/>
                    <a:pt x="1375" y="19"/>
                    <a:pt x="1192" y="57"/>
                  </a:cubicBezTo>
                  <a:cubicBezTo>
                    <a:pt x="1132" y="69"/>
                    <a:pt x="1084" y="117"/>
                    <a:pt x="1073" y="176"/>
                  </a:cubicBezTo>
                  <a:cubicBezTo>
                    <a:pt x="1061" y="236"/>
                    <a:pt x="1073" y="295"/>
                    <a:pt x="1120" y="331"/>
                  </a:cubicBezTo>
                  <a:cubicBezTo>
                    <a:pt x="1382" y="605"/>
                    <a:pt x="1537" y="890"/>
                    <a:pt x="1680" y="1164"/>
                  </a:cubicBezTo>
                  <a:cubicBezTo>
                    <a:pt x="1894" y="1569"/>
                    <a:pt x="2108" y="1974"/>
                    <a:pt x="2608" y="2260"/>
                  </a:cubicBezTo>
                  <a:cubicBezTo>
                    <a:pt x="2631" y="2271"/>
                    <a:pt x="2656" y="2276"/>
                    <a:pt x="2682" y="2276"/>
                  </a:cubicBezTo>
                  <a:cubicBezTo>
                    <a:pt x="2739" y="2276"/>
                    <a:pt x="2798" y="2249"/>
                    <a:pt x="2823" y="2200"/>
                  </a:cubicBezTo>
                  <a:cubicBezTo>
                    <a:pt x="2870" y="2117"/>
                    <a:pt x="2847" y="2022"/>
                    <a:pt x="2763" y="1974"/>
                  </a:cubicBezTo>
                  <a:cubicBezTo>
                    <a:pt x="2346" y="1736"/>
                    <a:pt x="2168" y="1391"/>
                    <a:pt x="1965" y="1010"/>
                  </a:cubicBezTo>
                  <a:cubicBezTo>
                    <a:pt x="1846" y="783"/>
                    <a:pt x="1727" y="545"/>
                    <a:pt x="1549" y="319"/>
                  </a:cubicBezTo>
                  <a:cubicBezTo>
                    <a:pt x="1611" y="315"/>
                    <a:pt x="1675" y="312"/>
                    <a:pt x="1738" y="312"/>
                  </a:cubicBezTo>
                  <a:cubicBezTo>
                    <a:pt x="2531" y="312"/>
                    <a:pt x="3376" y="653"/>
                    <a:pt x="4037" y="1260"/>
                  </a:cubicBezTo>
                  <a:cubicBezTo>
                    <a:pt x="4573" y="1748"/>
                    <a:pt x="5002" y="2629"/>
                    <a:pt x="5228" y="3629"/>
                  </a:cubicBezTo>
                  <a:cubicBezTo>
                    <a:pt x="5002" y="3165"/>
                    <a:pt x="4704" y="2700"/>
                    <a:pt x="4359" y="2260"/>
                  </a:cubicBezTo>
                  <a:cubicBezTo>
                    <a:pt x="4324" y="2211"/>
                    <a:pt x="4281" y="2187"/>
                    <a:pt x="4235" y="2187"/>
                  </a:cubicBezTo>
                  <a:cubicBezTo>
                    <a:pt x="4202" y="2187"/>
                    <a:pt x="4167" y="2199"/>
                    <a:pt x="4132" y="2224"/>
                  </a:cubicBezTo>
                  <a:cubicBezTo>
                    <a:pt x="4061" y="2284"/>
                    <a:pt x="4049" y="2379"/>
                    <a:pt x="4109" y="2450"/>
                  </a:cubicBezTo>
                  <a:cubicBezTo>
                    <a:pt x="4490" y="2950"/>
                    <a:pt x="4835" y="3522"/>
                    <a:pt x="5061" y="4022"/>
                  </a:cubicBezTo>
                  <a:cubicBezTo>
                    <a:pt x="4632" y="3355"/>
                    <a:pt x="3954" y="2653"/>
                    <a:pt x="2966" y="2450"/>
                  </a:cubicBezTo>
                  <a:lnTo>
                    <a:pt x="2942" y="2450"/>
                  </a:lnTo>
                  <a:lnTo>
                    <a:pt x="1775" y="2272"/>
                  </a:lnTo>
                  <a:cubicBezTo>
                    <a:pt x="1454" y="2224"/>
                    <a:pt x="1156" y="2057"/>
                    <a:pt x="906" y="1795"/>
                  </a:cubicBezTo>
                  <a:lnTo>
                    <a:pt x="287" y="1141"/>
                  </a:lnTo>
                  <a:cubicBezTo>
                    <a:pt x="255" y="1109"/>
                    <a:pt x="213" y="1093"/>
                    <a:pt x="170" y="1093"/>
                  </a:cubicBezTo>
                  <a:cubicBezTo>
                    <a:pt x="149" y="1093"/>
                    <a:pt x="128" y="1097"/>
                    <a:pt x="108" y="1105"/>
                  </a:cubicBezTo>
                  <a:cubicBezTo>
                    <a:pt x="49" y="1141"/>
                    <a:pt x="1" y="1200"/>
                    <a:pt x="13" y="1271"/>
                  </a:cubicBezTo>
                  <a:cubicBezTo>
                    <a:pt x="13" y="1319"/>
                    <a:pt x="84" y="2272"/>
                    <a:pt x="441" y="2891"/>
                  </a:cubicBezTo>
                  <a:cubicBezTo>
                    <a:pt x="358" y="2926"/>
                    <a:pt x="251" y="2950"/>
                    <a:pt x="191" y="3034"/>
                  </a:cubicBezTo>
                  <a:cubicBezTo>
                    <a:pt x="132" y="3093"/>
                    <a:pt x="120" y="3176"/>
                    <a:pt x="132" y="3272"/>
                  </a:cubicBezTo>
                  <a:cubicBezTo>
                    <a:pt x="168" y="3415"/>
                    <a:pt x="322" y="3593"/>
                    <a:pt x="596" y="3879"/>
                  </a:cubicBezTo>
                  <a:cubicBezTo>
                    <a:pt x="668" y="3950"/>
                    <a:pt x="775" y="4058"/>
                    <a:pt x="846" y="4141"/>
                  </a:cubicBezTo>
                  <a:cubicBezTo>
                    <a:pt x="739" y="4189"/>
                    <a:pt x="620" y="4272"/>
                    <a:pt x="584" y="4367"/>
                  </a:cubicBezTo>
                  <a:cubicBezTo>
                    <a:pt x="537" y="4462"/>
                    <a:pt x="549" y="4546"/>
                    <a:pt x="596" y="4617"/>
                  </a:cubicBezTo>
                  <a:cubicBezTo>
                    <a:pt x="775" y="4939"/>
                    <a:pt x="977" y="5189"/>
                    <a:pt x="1215" y="5379"/>
                  </a:cubicBezTo>
                  <a:cubicBezTo>
                    <a:pt x="1620" y="5712"/>
                    <a:pt x="2108" y="5855"/>
                    <a:pt x="2680" y="5855"/>
                  </a:cubicBezTo>
                  <a:cubicBezTo>
                    <a:pt x="3097" y="5855"/>
                    <a:pt x="3537" y="5772"/>
                    <a:pt x="4037" y="5605"/>
                  </a:cubicBezTo>
                  <a:cubicBezTo>
                    <a:pt x="4146" y="5566"/>
                    <a:pt x="4418" y="5543"/>
                    <a:pt x="4806" y="5543"/>
                  </a:cubicBezTo>
                  <a:cubicBezTo>
                    <a:pt x="4886" y="5543"/>
                    <a:pt x="4971" y="5544"/>
                    <a:pt x="5061" y="5546"/>
                  </a:cubicBezTo>
                  <a:lnTo>
                    <a:pt x="5311" y="6141"/>
                  </a:lnTo>
                  <a:cubicBezTo>
                    <a:pt x="5347" y="6236"/>
                    <a:pt x="5430" y="6296"/>
                    <a:pt x="5537" y="6296"/>
                  </a:cubicBezTo>
                  <a:cubicBezTo>
                    <a:pt x="5621" y="6296"/>
                    <a:pt x="5716" y="6236"/>
                    <a:pt x="5764" y="6141"/>
                  </a:cubicBezTo>
                  <a:lnTo>
                    <a:pt x="6014" y="5546"/>
                  </a:lnTo>
                  <a:cubicBezTo>
                    <a:pt x="6103" y="5544"/>
                    <a:pt x="6189" y="5543"/>
                    <a:pt x="6269" y="5543"/>
                  </a:cubicBezTo>
                  <a:cubicBezTo>
                    <a:pt x="6657" y="5543"/>
                    <a:pt x="6929" y="5566"/>
                    <a:pt x="7038" y="5605"/>
                  </a:cubicBezTo>
                  <a:cubicBezTo>
                    <a:pt x="7526" y="5772"/>
                    <a:pt x="7990" y="5855"/>
                    <a:pt x="8395" y="5855"/>
                  </a:cubicBezTo>
                  <a:cubicBezTo>
                    <a:pt x="8954" y="5855"/>
                    <a:pt x="9455" y="5689"/>
                    <a:pt x="9847" y="5379"/>
                  </a:cubicBezTo>
                  <a:cubicBezTo>
                    <a:pt x="10086" y="5189"/>
                    <a:pt x="10300" y="4939"/>
                    <a:pt x="10478" y="4617"/>
                  </a:cubicBezTo>
                  <a:cubicBezTo>
                    <a:pt x="10526" y="4534"/>
                    <a:pt x="10538" y="4439"/>
                    <a:pt x="10490" y="4367"/>
                  </a:cubicBezTo>
                  <a:cubicBezTo>
                    <a:pt x="10443" y="4272"/>
                    <a:pt x="10324" y="4189"/>
                    <a:pt x="10228" y="4141"/>
                  </a:cubicBezTo>
                  <a:cubicBezTo>
                    <a:pt x="10300" y="4058"/>
                    <a:pt x="10407" y="3974"/>
                    <a:pt x="10478" y="3879"/>
                  </a:cubicBezTo>
                  <a:cubicBezTo>
                    <a:pt x="10740" y="3593"/>
                    <a:pt x="10907" y="3415"/>
                    <a:pt x="10943" y="3272"/>
                  </a:cubicBezTo>
                  <a:cubicBezTo>
                    <a:pt x="10955" y="3176"/>
                    <a:pt x="10943" y="3093"/>
                    <a:pt x="10883" y="3034"/>
                  </a:cubicBezTo>
                  <a:cubicBezTo>
                    <a:pt x="10776" y="2962"/>
                    <a:pt x="10681" y="2926"/>
                    <a:pt x="10586" y="2903"/>
                  </a:cubicBezTo>
                  <a:cubicBezTo>
                    <a:pt x="10943" y="2272"/>
                    <a:pt x="11014" y="1319"/>
                    <a:pt x="11014" y="1271"/>
                  </a:cubicBezTo>
                  <a:cubicBezTo>
                    <a:pt x="11014" y="1200"/>
                    <a:pt x="10979" y="1141"/>
                    <a:pt x="10919" y="1117"/>
                  </a:cubicBezTo>
                  <a:cubicBezTo>
                    <a:pt x="10895" y="1103"/>
                    <a:pt x="10870" y="1096"/>
                    <a:pt x="10845" y="1096"/>
                  </a:cubicBezTo>
                  <a:cubicBezTo>
                    <a:pt x="10807" y="1096"/>
                    <a:pt x="10769" y="1112"/>
                    <a:pt x="10740" y="1141"/>
                  </a:cubicBezTo>
                  <a:lnTo>
                    <a:pt x="10121" y="1795"/>
                  </a:lnTo>
                  <a:cubicBezTo>
                    <a:pt x="9871" y="2057"/>
                    <a:pt x="9574" y="2224"/>
                    <a:pt x="9252" y="2272"/>
                  </a:cubicBezTo>
                  <a:lnTo>
                    <a:pt x="8085" y="2450"/>
                  </a:lnTo>
                  <a:lnTo>
                    <a:pt x="8061" y="2450"/>
                  </a:lnTo>
                  <a:cubicBezTo>
                    <a:pt x="7038" y="2653"/>
                    <a:pt x="6359" y="3403"/>
                    <a:pt x="5918" y="4081"/>
                  </a:cubicBezTo>
                  <a:cubicBezTo>
                    <a:pt x="6145" y="3546"/>
                    <a:pt x="6502" y="2986"/>
                    <a:pt x="6918" y="2450"/>
                  </a:cubicBezTo>
                  <a:cubicBezTo>
                    <a:pt x="6978" y="2379"/>
                    <a:pt x="6966" y="2272"/>
                    <a:pt x="6895" y="2224"/>
                  </a:cubicBezTo>
                  <a:cubicBezTo>
                    <a:pt x="6859" y="2203"/>
                    <a:pt x="6821" y="2192"/>
                    <a:pt x="6785" y="2192"/>
                  </a:cubicBezTo>
                  <a:cubicBezTo>
                    <a:pt x="6738" y="2192"/>
                    <a:pt x="6696" y="2212"/>
                    <a:pt x="6668" y="2260"/>
                  </a:cubicBezTo>
                  <a:cubicBezTo>
                    <a:pt x="6323" y="2688"/>
                    <a:pt x="6026" y="3129"/>
                    <a:pt x="5799" y="3581"/>
                  </a:cubicBezTo>
                  <a:cubicBezTo>
                    <a:pt x="6026" y="2593"/>
                    <a:pt x="6454" y="1736"/>
                    <a:pt x="6978" y="1260"/>
                  </a:cubicBezTo>
                  <a:cubicBezTo>
                    <a:pt x="7639" y="653"/>
                    <a:pt x="8495" y="312"/>
                    <a:pt x="9279" y="312"/>
                  </a:cubicBezTo>
                  <a:cubicBezTo>
                    <a:pt x="9342" y="312"/>
                    <a:pt x="9405" y="315"/>
                    <a:pt x="9466" y="319"/>
                  </a:cubicBezTo>
                  <a:cubicBezTo>
                    <a:pt x="9288" y="545"/>
                    <a:pt x="9169" y="783"/>
                    <a:pt x="9050" y="1010"/>
                  </a:cubicBezTo>
                  <a:cubicBezTo>
                    <a:pt x="8835" y="1391"/>
                    <a:pt x="8657" y="1736"/>
                    <a:pt x="8240" y="1974"/>
                  </a:cubicBezTo>
                  <a:cubicBezTo>
                    <a:pt x="8169" y="2022"/>
                    <a:pt x="8145" y="2117"/>
                    <a:pt x="8181" y="2200"/>
                  </a:cubicBezTo>
                  <a:cubicBezTo>
                    <a:pt x="8213" y="2249"/>
                    <a:pt x="8275" y="2276"/>
                    <a:pt x="8333" y="2276"/>
                  </a:cubicBezTo>
                  <a:cubicBezTo>
                    <a:pt x="8359" y="2276"/>
                    <a:pt x="8385" y="2271"/>
                    <a:pt x="8407" y="2260"/>
                  </a:cubicBezTo>
                  <a:cubicBezTo>
                    <a:pt x="8895" y="1974"/>
                    <a:pt x="9121" y="1557"/>
                    <a:pt x="9335" y="1164"/>
                  </a:cubicBezTo>
                  <a:cubicBezTo>
                    <a:pt x="9478" y="890"/>
                    <a:pt x="9645" y="593"/>
                    <a:pt x="9895" y="331"/>
                  </a:cubicBezTo>
                  <a:cubicBezTo>
                    <a:pt x="9943" y="295"/>
                    <a:pt x="9955" y="236"/>
                    <a:pt x="9943" y="176"/>
                  </a:cubicBezTo>
                  <a:cubicBezTo>
                    <a:pt x="9931" y="117"/>
                    <a:pt x="9883" y="69"/>
                    <a:pt x="9824" y="57"/>
                  </a:cubicBezTo>
                  <a:cubicBezTo>
                    <a:pt x="9647" y="21"/>
                    <a:pt x="9463" y="4"/>
                    <a:pt x="9276" y="4"/>
                  </a:cubicBezTo>
                  <a:cubicBezTo>
                    <a:pt x="8910" y="4"/>
                    <a:pt x="8531" y="70"/>
                    <a:pt x="8169" y="188"/>
                  </a:cubicBezTo>
                  <a:cubicBezTo>
                    <a:pt x="7669" y="367"/>
                    <a:pt x="7169" y="652"/>
                    <a:pt x="6776" y="1021"/>
                  </a:cubicBezTo>
                  <a:cubicBezTo>
                    <a:pt x="6395" y="1367"/>
                    <a:pt x="6073" y="1867"/>
                    <a:pt x="5823" y="2474"/>
                  </a:cubicBezTo>
                  <a:cubicBezTo>
                    <a:pt x="5680" y="2795"/>
                    <a:pt x="5585" y="3117"/>
                    <a:pt x="5502" y="3462"/>
                  </a:cubicBezTo>
                  <a:cubicBezTo>
                    <a:pt x="5430" y="3117"/>
                    <a:pt x="5323" y="2795"/>
                    <a:pt x="5192" y="2474"/>
                  </a:cubicBezTo>
                  <a:cubicBezTo>
                    <a:pt x="4942" y="1867"/>
                    <a:pt x="4609" y="1367"/>
                    <a:pt x="4240" y="1021"/>
                  </a:cubicBezTo>
                  <a:cubicBezTo>
                    <a:pt x="3835" y="652"/>
                    <a:pt x="3347" y="367"/>
                    <a:pt x="2847" y="188"/>
                  </a:cubicBezTo>
                  <a:cubicBezTo>
                    <a:pt x="2483" y="64"/>
                    <a:pt x="2115" y="1"/>
                    <a:pt x="17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1660;p68">
              <a:extLst>
                <a:ext uri="{FF2B5EF4-FFF2-40B4-BE49-F238E27FC236}">
                  <a16:creationId xmlns:a16="http://schemas.microsoft.com/office/drawing/2014/main" id="{C9F839A3-5C0E-47CD-92AA-A90892E2DBF3}"/>
                </a:ext>
              </a:extLst>
            </p:cNvPr>
            <p:cNvSpPr/>
            <p:nvPr/>
          </p:nvSpPr>
          <p:spPr>
            <a:xfrm>
              <a:off x="7582298" y="2650998"/>
              <a:ext cx="86764" cy="50093"/>
            </a:xfrm>
            <a:custGeom>
              <a:avLst/>
              <a:gdLst/>
              <a:ahLst/>
              <a:cxnLst/>
              <a:rect l="l" t="t" r="r" b="b"/>
              <a:pathLst>
                <a:path w="2728" h="1575" extrusionOk="0">
                  <a:moveTo>
                    <a:pt x="1043" y="321"/>
                  </a:moveTo>
                  <a:cubicBezTo>
                    <a:pt x="1160" y="321"/>
                    <a:pt x="1280" y="339"/>
                    <a:pt x="1394" y="384"/>
                  </a:cubicBezTo>
                  <a:cubicBezTo>
                    <a:pt x="1763" y="539"/>
                    <a:pt x="2025" y="896"/>
                    <a:pt x="2168" y="1087"/>
                  </a:cubicBezTo>
                  <a:cubicBezTo>
                    <a:pt x="2017" y="1150"/>
                    <a:pt x="1771" y="1224"/>
                    <a:pt x="1518" y="1224"/>
                  </a:cubicBezTo>
                  <a:cubicBezTo>
                    <a:pt x="1391" y="1224"/>
                    <a:pt x="1263" y="1206"/>
                    <a:pt x="1144" y="1158"/>
                  </a:cubicBezTo>
                  <a:cubicBezTo>
                    <a:pt x="763" y="1015"/>
                    <a:pt x="524" y="658"/>
                    <a:pt x="405" y="468"/>
                  </a:cubicBezTo>
                  <a:cubicBezTo>
                    <a:pt x="552" y="403"/>
                    <a:pt x="792" y="321"/>
                    <a:pt x="1043" y="321"/>
                  </a:cubicBezTo>
                  <a:close/>
                  <a:moveTo>
                    <a:pt x="1055" y="0"/>
                  </a:moveTo>
                  <a:cubicBezTo>
                    <a:pt x="563" y="0"/>
                    <a:pt x="135" y="244"/>
                    <a:pt x="108" y="253"/>
                  </a:cubicBezTo>
                  <a:cubicBezTo>
                    <a:pt x="36" y="301"/>
                    <a:pt x="1" y="384"/>
                    <a:pt x="36" y="468"/>
                  </a:cubicBezTo>
                  <a:cubicBezTo>
                    <a:pt x="48" y="491"/>
                    <a:pt x="382" y="1206"/>
                    <a:pt x="1013" y="1480"/>
                  </a:cubicBezTo>
                  <a:cubicBezTo>
                    <a:pt x="1179" y="1539"/>
                    <a:pt x="1346" y="1563"/>
                    <a:pt x="1513" y="1563"/>
                  </a:cubicBezTo>
                  <a:cubicBezTo>
                    <a:pt x="1846" y="1563"/>
                    <a:pt x="2168" y="1456"/>
                    <a:pt x="2322" y="1384"/>
                  </a:cubicBezTo>
                  <a:lnTo>
                    <a:pt x="2406" y="1503"/>
                  </a:lnTo>
                  <a:cubicBezTo>
                    <a:pt x="2429" y="1551"/>
                    <a:pt x="2489" y="1575"/>
                    <a:pt x="2537" y="1575"/>
                  </a:cubicBezTo>
                  <a:cubicBezTo>
                    <a:pt x="2560" y="1575"/>
                    <a:pt x="2596" y="1575"/>
                    <a:pt x="2620" y="1551"/>
                  </a:cubicBezTo>
                  <a:cubicBezTo>
                    <a:pt x="2703" y="1492"/>
                    <a:pt x="2727" y="1396"/>
                    <a:pt x="2691" y="1325"/>
                  </a:cubicBezTo>
                  <a:lnTo>
                    <a:pt x="2549" y="1087"/>
                  </a:lnTo>
                  <a:cubicBezTo>
                    <a:pt x="2525" y="1015"/>
                    <a:pt x="2156" y="349"/>
                    <a:pt x="1525" y="87"/>
                  </a:cubicBezTo>
                  <a:cubicBezTo>
                    <a:pt x="1369" y="24"/>
                    <a:pt x="1208" y="0"/>
                    <a:pt x="10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661;p68">
              <a:extLst>
                <a:ext uri="{FF2B5EF4-FFF2-40B4-BE49-F238E27FC236}">
                  <a16:creationId xmlns:a16="http://schemas.microsoft.com/office/drawing/2014/main" id="{54D444AC-FC54-4962-B105-DD4395C293A6}"/>
                </a:ext>
              </a:extLst>
            </p:cNvPr>
            <p:cNvSpPr/>
            <p:nvPr/>
          </p:nvSpPr>
          <p:spPr>
            <a:xfrm>
              <a:off x="7729237" y="2650553"/>
              <a:ext cx="86732" cy="50156"/>
            </a:xfrm>
            <a:custGeom>
              <a:avLst/>
              <a:gdLst/>
              <a:ahLst/>
              <a:cxnLst/>
              <a:rect l="l" t="t" r="r" b="b"/>
              <a:pathLst>
                <a:path w="2727" h="1577" extrusionOk="0">
                  <a:moveTo>
                    <a:pt x="1672" y="335"/>
                  </a:moveTo>
                  <a:cubicBezTo>
                    <a:pt x="1924" y="335"/>
                    <a:pt x="2164" y="417"/>
                    <a:pt x="2310" y="482"/>
                  </a:cubicBezTo>
                  <a:cubicBezTo>
                    <a:pt x="2203" y="672"/>
                    <a:pt x="1953" y="1029"/>
                    <a:pt x="1584" y="1172"/>
                  </a:cubicBezTo>
                  <a:cubicBezTo>
                    <a:pt x="1461" y="1224"/>
                    <a:pt x="1330" y="1244"/>
                    <a:pt x="1201" y="1244"/>
                  </a:cubicBezTo>
                  <a:cubicBezTo>
                    <a:pt x="945" y="1244"/>
                    <a:pt x="699" y="1164"/>
                    <a:pt x="548" y="1101"/>
                  </a:cubicBezTo>
                  <a:cubicBezTo>
                    <a:pt x="691" y="898"/>
                    <a:pt x="953" y="553"/>
                    <a:pt x="1322" y="398"/>
                  </a:cubicBezTo>
                  <a:cubicBezTo>
                    <a:pt x="1435" y="353"/>
                    <a:pt x="1555" y="335"/>
                    <a:pt x="1672" y="335"/>
                  </a:cubicBezTo>
                  <a:close/>
                  <a:moveTo>
                    <a:pt x="1683" y="1"/>
                  </a:moveTo>
                  <a:cubicBezTo>
                    <a:pt x="1526" y="1"/>
                    <a:pt x="1362" y="25"/>
                    <a:pt x="1203" y="89"/>
                  </a:cubicBezTo>
                  <a:cubicBezTo>
                    <a:pt x="584" y="339"/>
                    <a:pt x="215" y="1029"/>
                    <a:pt x="179" y="1089"/>
                  </a:cubicBezTo>
                  <a:lnTo>
                    <a:pt x="48" y="1327"/>
                  </a:lnTo>
                  <a:cubicBezTo>
                    <a:pt x="0" y="1398"/>
                    <a:pt x="24" y="1506"/>
                    <a:pt x="107" y="1553"/>
                  </a:cubicBezTo>
                  <a:cubicBezTo>
                    <a:pt x="131" y="1565"/>
                    <a:pt x="167" y="1577"/>
                    <a:pt x="191" y="1577"/>
                  </a:cubicBezTo>
                  <a:cubicBezTo>
                    <a:pt x="250" y="1577"/>
                    <a:pt x="298" y="1553"/>
                    <a:pt x="322" y="1506"/>
                  </a:cubicBezTo>
                  <a:lnTo>
                    <a:pt x="405" y="1386"/>
                  </a:lnTo>
                  <a:cubicBezTo>
                    <a:pt x="584" y="1458"/>
                    <a:pt x="893" y="1565"/>
                    <a:pt x="1215" y="1565"/>
                  </a:cubicBezTo>
                  <a:cubicBezTo>
                    <a:pt x="1381" y="1565"/>
                    <a:pt x="1548" y="1529"/>
                    <a:pt x="1715" y="1470"/>
                  </a:cubicBezTo>
                  <a:cubicBezTo>
                    <a:pt x="2346" y="1220"/>
                    <a:pt x="2679" y="494"/>
                    <a:pt x="2691" y="458"/>
                  </a:cubicBezTo>
                  <a:cubicBezTo>
                    <a:pt x="2727" y="386"/>
                    <a:pt x="2691" y="303"/>
                    <a:pt x="2620" y="255"/>
                  </a:cubicBezTo>
                  <a:cubicBezTo>
                    <a:pt x="2602" y="237"/>
                    <a:pt x="2174" y="1"/>
                    <a:pt x="16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662;p68">
              <a:extLst>
                <a:ext uri="{FF2B5EF4-FFF2-40B4-BE49-F238E27FC236}">
                  <a16:creationId xmlns:a16="http://schemas.microsoft.com/office/drawing/2014/main" id="{1B33B243-485F-4A79-A17E-9DB64EACFF6D}"/>
                </a:ext>
              </a:extLst>
            </p:cNvPr>
            <p:cNvSpPr/>
            <p:nvPr/>
          </p:nvSpPr>
          <p:spPr>
            <a:xfrm>
              <a:off x="7667885" y="2456447"/>
              <a:ext cx="62147" cy="121209"/>
            </a:xfrm>
            <a:custGeom>
              <a:avLst/>
              <a:gdLst/>
              <a:ahLst/>
              <a:cxnLst/>
              <a:rect l="l" t="t" r="r" b="b"/>
              <a:pathLst>
                <a:path w="1954" h="3811" extrusionOk="0">
                  <a:moveTo>
                    <a:pt x="977" y="0"/>
                  </a:moveTo>
                  <a:cubicBezTo>
                    <a:pt x="917" y="0"/>
                    <a:pt x="858" y="48"/>
                    <a:pt x="834" y="108"/>
                  </a:cubicBezTo>
                  <a:cubicBezTo>
                    <a:pt x="798" y="179"/>
                    <a:pt x="36" y="1941"/>
                    <a:pt x="0" y="3632"/>
                  </a:cubicBezTo>
                  <a:cubicBezTo>
                    <a:pt x="0" y="3727"/>
                    <a:pt x="72" y="3799"/>
                    <a:pt x="155" y="3799"/>
                  </a:cubicBezTo>
                  <a:cubicBezTo>
                    <a:pt x="250" y="3799"/>
                    <a:pt x="322" y="3727"/>
                    <a:pt x="322" y="3632"/>
                  </a:cubicBezTo>
                  <a:cubicBezTo>
                    <a:pt x="358" y="2453"/>
                    <a:pt x="751" y="1203"/>
                    <a:pt x="977" y="596"/>
                  </a:cubicBezTo>
                  <a:cubicBezTo>
                    <a:pt x="1203" y="1203"/>
                    <a:pt x="1620" y="2453"/>
                    <a:pt x="1632" y="3644"/>
                  </a:cubicBezTo>
                  <a:cubicBezTo>
                    <a:pt x="1632" y="3739"/>
                    <a:pt x="1703" y="3810"/>
                    <a:pt x="1798" y="3810"/>
                  </a:cubicBezTo>
                  <a:cubicBezTo>
                    <a:pt x="1882" y="3810"/>
                    <a:pt x="1953" y="3739"/>
                    <a:pt x="1953" y="3644"/>
                  </a:cubicBezTo>
                  <a:cubicBezTo>
                    <a:pt x="1929" y="1953"/>
                    <a:pt x="1155" y="179"/>
                    <a:pt x="1132" y="108"/>
                  </a:cubicBezTo>
                  <a:cubicBezTo>
                    <a:pt x="1096" y="48"/>
                    <a:pt x="1036" y="0"/>
                    <a:pt x="9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1948;p68">
            <a:extLst>
              <a:ext uri="{FF2B5EF4-FFF2-40B4-BE49-F238E27FC236}">
                <a16:creationId xmlns:a16="http://schemas.microsoft.com/office/drawing/2014/main" id="{C17AE0A2-31B1-4E12-88D5-C420D5FEFD18}"/>
              </a:ext>
            </a:extLst>
          </p:cNvPr>
          <p:cNvGrpSpPr/>
          <p:nvPr/>
        </p:nvGrpSpPr>
        <p:grpSpPr>
          <a:xfrm rot="20658580">
            <a:off x="1193110" y="1006502"/>
            <a:ext cx="776882" cy="641663"/>
            <a:chOff x="6889712" y="3833413"/>
            <a:chExt cx="355230" cy="293401"/>
          </a:xfrm>
          <a:solidFill>
            <a:srgbClr val="266C9F"/>
          </a:solidFill>
        </p:grpSpPr>
        <p:sp>
          <p:nvSpPr>
            <p:cNvPr id="13" name="Google Shape;11949;p68">
              <a:extLst>
                <a:ext uri="{FF2B5EF4-FFF2-40B4-BE49-F238E27FC236}">
                  <a16:creationId xmlns:a16="http://schemas.microsoft.com/office/drawing/2014/main" id="{A95FECCA-C16D-42F3-83BE-61CB77C508C6}"/>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950;p68">
              <a:extLst>
                <a:ext uri="{FF2B5EF4-FFF2-40B4-BE49-F238E27FC236}">
                  <a16:creationId xmlns:a16="http://schemas.microsoft.com/office/drawing/2014/main" id="{1B967CD4-A13A-4AAA-8614-2D06B62C4A7F}"/>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1951;p68">
              <a:extLst>
                <a:ext uri="{FF2B5EF4-FFF2-40B4-BE49-F238E27FC236}">
                  <a16:creationId xmlns:a16="http://schemas.microsoft.com/office/drawing/2014/main" id="{DE1DDA40-F46B-48C4-B6DD-8DB26FA09DB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952;p68">
              <a:extLst>
                <a:ext uri="{FF2B5EF4-FFF2-40B4-BE49-F238E27FC236}">
                  <a16:creationId xmlns:a16="http://schemas.microsoft.com/office/drawing/2014/main" id="{1F18933C-42DA-46AF-A433-10CDD7EF029D}"/>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953;p68">
              <a:extLst>
                <a:ext uri="{FF2B5EF4-FFF2-40B4-BE49-F238E27FC236}">
                  <a16:creationId xmlns:a16="http://schemas.microsoft.com/office/drawing/2014/main" id="{BFD84E44-9BEA-4E32-97D3-7A7A4A01C6D9}"/>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791;p39">
            <a:extLst>
              <a:ext uri="{FF2B5EF4-FFF2-40B4-BE49-F238E27FC236}">
                <a16:creationId xmlns:a16="http://schemas.microsoft.com/office/drawing/2014/main" id="{B7123BD6-52C6-4E9F-8540-6DFA9580EEE2}"/>
              </a:ext>
            </a:extLst>
          </p:cNvPr>
          <p:cNvSpPr/>
          <p:nvPr/>
        </p:nvSpPr>
        <p:spPr>
          <a:xfrm rot="469412">
            <a:off x="9670511" y="5505542"/>
            <a:ext cx="735368" cy="553552"/>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4EA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22" name="Google Shape;858;p39">
            <a:extLst>
              <a:ext uri="{FF2B5EF4-FFF2-40B4-BE49-F238E27FC236}">
                <a16:creationId xmlns:a16="http://schemas.microsoft.com/office/drawing/2014/main" id="{51D511CE-6295-4FD2-BF5A-27F8A925B23D}"/>
              </a:ext>
            </a:extLst>
          </p:cNvPr>
          <p:cNvSpPr/>
          <p:nvPr/>
        </p:nvSpPr>
        <p:spPr>
          <a:xfrm>
            <a:off x="9576724" y="3411083"/>
            <a:ext cx="787268" cy="663075"/>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23" name="Google Shape;864;p39">
            <a:extLst>
              <a:ext uri="{FF2B5EF4-FFF2-40B4-BE49-F238E27FC236}">
                <a16:creationId xmlns:a16="http://schemas.microsoft.com/office/drawing/2014/main" id="{561D9335-A20C-40A4-A561-D6006158999E}"/>
              </a:ext>
            </a:extLst>
          </p:cNvPr>
          <p:cNvSpPr/>
          <p:nvPr/>
        </p:nvSpPr>
        <p:spPr>
          <a:xfrm rot="928340">
            <a:off x="347763" y="1379948"/>
            <a:ext cx="873899" cy="729090"/>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FF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Tree>
    <p:extLst>
      <p:ext uri="{BB962C8B-B14F-4D97-AF65-F5344CB8AC3E}">
        <p14:creationId xmlns:p14="http://schemas.microsoft.com/office/powerpoint/2010/main" val="118864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42A0A5-73A5-4BE2-9ED8-94A140132C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4802" y="2304831"/>
            <a:ext cx="4791042" cy="3196340"/>
          </a:xfrm>
          <a:prstGeom prst="rect">
            <a:avLst/>
          </a:prstGeom>
        </p:spPr>
      </p:pic>
      <p:sp>
        <p:nvSpPr>
          <p:cNvPr id="2" name="TextBox 1">
            <a:extLst>
              <a:ext uri="{FF2B5EF4-FFF2-40B4-BE49-F238E27FC236}">
                <a16:creationId xmlns:a16="http://schemas.microsoft.com/office/drawing/2014/main" id="{DF73336F-48F3-4F73-AEBB-72E3CD1D105C}"/>
              </a:ext>
            </a:extLst>
          </p:cNvPr>
          <p:cNvSpPr txBox="1"/>
          <p:nvPr/>
        </p:nvSpPr>
        <p:spPr>
          <a:xfrm>
            <a:off x="667050" y="1587781"/>
            <a:ext cx="4332071" cy="4247317"/>
          </a:xfrm>
          <a:prstGeom prst="rect">
            <a:avLst/>
          </a:prstGeom>
          <a:noFill/>
        </p:spPr>
        <p:txBody>
          <a:bodyPr wrap="square" rtlCol="0">
            <a:spAutoFit/>
          </a:bodyPr>
          <a:lstStyle/>
          <a:p>
            <a:r>
              <a:rPr lang="is-IS" sz="3600" dirty="0">
                <a:solidFill>
                  <a:srgbClr val="4EAE3A"/>
                </a:solidFill>
                <a:cs typeface="Calibri"/>
              </a:rPr>
              <a:t>Grants and funding</a:t>
            </a:r>
            <a:r>
              <a:rPr lang="en-US" sz="3600" dirty="0">
                <a:solidFill>
                  <a:srgbClr val="4EAE3A"/>
                </a:solidFill>
                <a:cs typeface="Calibri"/>
              </a:rPr>
              <a:t> </a:t>
            </a:r>
            <a:endParaRPr lang="en-US" sz="3600" dirty="0">
              <a:ea typeface="+mn-lt"/>
              <a:cs typeface="+mn-lt"/>
            </a:endParaRPr>
          </a:p>
          <a:p>
            <a:pPr algn="l" rtl="0" fontAlgn="base"/>
            <a:r>
              <a:rPr lang="en-GB" sz="2400" b="0" dirty="0">
                <a:effectLst/>
              </a:rPr>
              <a:t>Entrepreneurs can in many cases apply for grants for their projects. It is worth checking the availability for domestic, foreign and multinational funds. It is also important to be familiar with entrepreneurs´ rights and duties in terms of unions and tax authorities. </a:t>
            </a:r>
          </a:p>
          <a:p>
            <a:endParaRPr lang="en-SE" dirty="0"/>
          </a:p>
        </p:txBody>
      </p:sp>
      <p:sp>
        <p:nvSpPr>
          <p:cNvPr id="5" name="TextBox 4">
            <a:extLst>
              <a:ext uri="{FF2B5EF4-FFF2-40B4-BE49-F238E27FC236}">
                <a16:creationId xmlns:a16="http://schemas.microsoft.com/office/drawing/2014/main" id="{DAEF2635-8067-4222-80C9-D4CD0433D806}"/>
              </a:ext>
            </a:extLst>
          </p:cNvPr>
          <p:cNvSpPr txBox="1"/>
          <p:nvPr/>
        </p:nvSpPr>
        <p:spPr>
          <a:xfrm>
            <a:off x="2275151" y="117357"/>
            <a:ext cx="8645115" cy="984885"/>
          </a:xfrm>
          <a:prstGeom prst="rect">
            <a:avLst/>
          </a:prstGeom>
          <a:noFill/>
        </p:spPr>
        <p:txBody>
          <a:bodyPr wrap="square" rtlCol="0">
            <a:spAutoFit/>
          </a:bodyPr>
          <a:lstStyle/>
          <a:p>
            <a:r>
              <a:rPr lang="is-IS" sz="4000" b="1" dirty="0">
                <a:solidFill>
                  <a:srgbClr val="266C9F"/>
                </a:solidFill>
              </a:rPr>
              <a:t>2.3. Challenges – examples of strategies</a:t>
            </a:r>
            <a:endParaRPr lang="en-SE" sz="4000" dirty="0"/>
          </a:p>
          <a:p>
            <a:endParaRPr lang="en-SE" dirty="0"/>
          </a:p>
        </p:txBody>
      </p:sp>
      <p:pic>
        <p:nvPicPr>
          <p:cNvPr id="12" name="Picture 11" descr="Diagram&#10;&#10;Description automatically generated with low confidence">
            <a:extLst>
              <a:ext uri="{FF2B5EF4-FFF2-40B4-BE49-F238E27FC236}">
                <a16:creationId xmlns:a16="http://schemas.microsoft.com/office/drawing/2014/main" id="{CFC6FFE2-1505-45A1-AC92-902D7C6790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9726" y="4479601"/>
            <a:ext cx="2122149" cy="1766413"/>
          </a:xfrm>
          <a:prstGeom prst="rect">
            <a:avLst/>
          </a:prstGeom>
        </p:spPr>
      </p:pic>
    </p:spTree>
    <p:extLst>
      <p:ext uri="{BB962C8B-B14F-4D97-AF65-F5344CB8AC3E}">
        <p14:creationId xmlns:p14="http://schemas.microsoft.com/office/powerpoint/2010/main" val="1482070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77AEFB-CB4C-4896-B781-C15AEC7DCBAF}"/>
              </a:ext>
            </a:extLst>
          </p:cNvPr>
          <p:cNvSpPr txBox="1"/>
          <p:nvPr/>
        </p:nvSpPr>
        <p:spPr>
          <a:xfrm>
            <a:off x="5721504" y="1397844"/>
            <a:ext cx="4415481" cy="4985980"/>
          </a:xfrm>
          <a:prstGeom prst="rect">
            <a:avLst/>
          </a:prstGeom>
          <a:noFill/>
        </p:spPr>
        <p:txBody>
          <a:bodyPr wrap="square" rtlCol="0">
            <a:spAutoFit/>
          </a:bodyPr>
          <a:lstStyle/>
          <a:p>
            <a:pPr algn="l" rtl="0" fontAlgn="base"/>
            <a:r>
              <a:rPr lang="is-IS" sz="3600" dirty="0">
                <a:solidFill>
                  <a:srgbClr val="4EAE3A"/>
                </a:solidFill>
                <a:latin typeface="Calibri" panose="020F0502020204030204" pitchFamily="34" charset="0"/>
              </a:rPr>
              <a:t>Consultation</a:t>
            </a:r>
            <a:r>
              <a:rPr lang="is-IS" sz="3600" b="0" i="0" u="none" strike="noStrike" dirty="0">
                <a:solidFill>
                  <a:srgbClr val="4EAE3A"/>
                </a:solidFill>
                <a:effectLst/>
                <a:latin typeface="Calibri" panose="020F0502020204030204" pitchFamily="34" charset="0"/>
              </a:rPr>
              <a:t> </a:t>
            </a:r>
            <a:r>
              <a:rPr lang="en-US" sz="3600" b="0" i="0" dirty="0">
                <a:solidFill>
                  <a:srgbClr val="4EAE3A"/>
                </a:solidFill>
                <a:effectLst/>
                <a:latin typeface="Calibri" panose="020F0502020204030204" pitchFamily="34" charset="0"/>
              </a:rPr>
              <a:t>​</a:t>
            </a:r>
            <a:endParaRPr lang="en-US" sz="3600" b="0" i="0" dirty="0">
              <a:solidFill>
                <a:srgbClr val="4EAE3A"/>
              </a:solidFill>
              <a:effectLst/>
              <a:latin typeface="Arial" panose="020B0604020202020204" pitchFamily="34" charset="0"/>
            </a:endParaRPr>
          </a:p>
          <a:p>
            <a:pPr algn="l" rtl="0" fontAlgn="base"/>
            <a:r>
              <a:rPr lang="en-GB" sz="2400" b="0" i="0" u="none" strike="noStrike" dirty="0">
                <a:solidFill>
                  <a:srgbClr val="000000"/>
                </a:solidFill>
                <a:effectLst/>
                <a:latin typeface="Calibri" panose="020F0502020204030204" pitchFamily="34" charset="0"/>
              </a:rPr>
              <a:t>Entrepreneurs can seek advice widely, about for example company development, business and taxes. It is also worth mentioning the value of getting consultation in the field of each entrepreneur, in this case intangible cultural heritage. Such advice can in many cases be obtained from professional institutions and organizations.</a:t>
            </a:r>
            <a:endParaRPr lang="en-US" sz="2400" b="0" i="0" dirty="0">
              <a:effectLst/>
            </a:endParaRPr>
          </a:p>
          <a:p>
            <a:endParaRPr lang="en-SE" dirty="0"/>
          </a:p>
        </p:txBody>
      </p:sp>
      <p:pic>
        <p:nvPicPr>
          <p:cNvPr id="3" name="Picture 2">
            <a:extLst>
              <a:ext uri="{FF2B5EF4-FFF2-40B4-BE49-F238E27FC236}">
                <a16:creationId xmlns:a16="http://schemas.microsoft.com/office/drawing/2014/main" id="{1EBD8438-0FD9-4320-8BC2-86B9D269FB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882" y="2423984"/>
            <a:ext cx="4572000" cy="2933700"/>
          </a:xfrm>
          <a:prstGeom prst="rect">
            <a:avLst/>
          </a:prstGeom>
        </p:spPr>
      </p:pic>
      <p:sp>
        <p:nvSpPr>
          <p:cNvPr id="4" name="TextBox 3">
            <a:extLst>
              <a:ext uri="{FF2B5EF4-FFF2-40B4-BE49-F238E27FC236}">
                <a16:creationId xmlns:a16="http://schemas.microsoft.com/office/drawing/2014/main" id="{2C514A0E-7945-44F8-AACB-EF1C6A58DADA}"/>
              </a:ext>
            </a:extLst>
          </p:cNvPr>
          <p:cNvSpPr txBox="1"/>
          <p:nvPr/>
        </p:nvSpPr>
        <p:spPr>
          <a:xfrm>
            <a:off x="2434679" y="130388"/>
            <a:ext cx="8760941" cy="707886"/>
          </a:xfrm>
          <a:prstGeom prst="rect">
            <a:avLst/>
          </a:prstGeom>
          <a:noFill/>
        </p:spPr>
        <p:txBody>
          <a:bodyPr wrap="square" rtlCol="0">
            <a:spAutoFit/>
          </a:bodyPr>
          <a:lstStyle/>
          <a:p>
            <a:r>
              <a:rPr lang="is-IS" sz="4000" b="1" dirty="0">
                <a:solidFill>
                  <a:srgbClr val="266C9F"/>
                </a:solidFill>
              </a:rPr>
              <a:t>2.3. Challenges – examples of strategies</a:t>
            </a:r>
            <a:endParaRPr lang="en-SE" sz="4000" dirty="0"/>
          </a:p>
        </p:txBody>
      </p:sp>
    </p:spTree>
    <p:extLst>
      <p:ext uri="{BB962C8B-B14F-4D97-AF65-F5344CB8AC3E}">
        <p14:creationId xmlns:p14="http://schemas.microsoft.com/office/powerpoint/2010/main" val="297610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7685B9-39D2-4ED3-B9D6-402E03638A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9247" y="2923963"/>
            <a:ext cx="9373502" cy="1046911"/>
          </a:xfrm>
          <a:prstGeom prst="rect">
            <a:avLst/>
          </a:prstGeom>
        </p:spPr>
      </p:pic>
      <p:sp>
        <p:nvSpPr>
          <p:cNvPr id="3" name="TextBox 2">
            <a:extLst>
              <a:ext uri="{FF2B5EF4-FFF2-40B4-BE49-F238E27FC236}">
                <a16:creationId xmlns:a16="http://schemas.microsoft.com/office/drawing/2014/main" id="{D87995CD-823A-4FE0-A52D-654413B6B361}"/>
              </a:ext>
            </a:extLst>
          </p:cNvPr>
          <p:cNvSpPr txBox="1"/>
          <p:nvPr/>
        </p:nvSpPr>
        <p:spPr>
          <a:xfrm>
            <a:off x="2482174" y="1910048"/>
            <a:ext cx="7227651" cy="984885"/>
          </a:xfrm>
          <a:prstGeom prst="rect">
            <a:avLst/>
          </a:prstGeom>
          <a:noFill/>
        </p:spPr>
        <p:txBody>
          <a:bodyPr wrap="square" rtlCol="0">
            <a:spAutoFit/>
          </a:bodyPr>
          <a:lstStyle/>
          <a:p>
            <a:pPr algn="ctr"/>
            <a:r>
              <a:rPr lang="is-IS" sz="4000" b="1" dirty="0">
                <a:solidFill>
                  <a:srgbClr val="266C9F"/>
                </a:solidFill>
              </a:rPr>
              <a:t>I</a:t>
            </a:r>
            <a:r>
              <a:rPr lang="is-IS" sz="4000" b="1" i="0" u="none" strike="noStrike" dirty="0">
                <a:solidFill>
                  <a:srgbClr val="266C9F"/>
                </a:solidFill>
                <a:effectLst/>
              </a:rPr>
              <a:t>ntangible cultural heritage</a:t>
            </a:r>
            <a:endParaRPr lang="en-SE" sz="4000" dirty="0"/>
          </a:p>
          <a:p>
            <a:endParaRPr lang="en-SE" dirty="0"/>
          </a:p>
        </p:txBody>
      </p:sp>
      <p:sp>
        <p:nvSpPr>
          <p:cNvPr id="4" name="TextBox 3">
            <a:extLst>
              <a:ext uri="{FF2B5EF4-FFF2-40B4-BE49-F238E27FC236}">
                <a16:creationId xmlns:a16="http://schemas.microsoft.com/office/drawing/2014/main" id="{9C3D5CD8-3A38-4709-B5B5-8289E9C67DA2}"/>
              </a:ext>
            </a:extLst>
          </p:cNvPr>
          <p:cNvSpPr txBox="1"/>
          <p:nvPr/>
        </p:nvSpPr>
        <p:spPr>
          <a:xfrm>
            <a:off x="4197177" y="3970874"/>
            <a:ext cx="3797643" cy="371564"/>
          </a:xfrm>
          <a:prstGeom prst="rect">
            <a:avLst/>
          </a:prstGeom>
          <a:noFill/>
        </p:spPr>
        <p:txBody>
          <a:bodyPr wrap="square" rtlCol="0">
            <a:spAutoFit/>
          </a:bodyPr>
          <a:lstStyle/>
          <a:p>
            <a:pPr algn="ctr"/>
            <a:r>
              <a:rPr lang="is-IS" sz="1400" dirty="0"/>
              <a:t>UNESCO</a:t>
            </a:r>
            <a:r>
              <a:rPr lang="is-IS" dirty="0"/>
              <a:t> </a:t>
            </a:r>
            <a:endParaRPr lang="en-SE" dirty="0"/>
          </a:p>
        </p:txBody>
      </p:sp>
    </p:spTree>
    <p:extLst>
      <p:ext uri="{BB962C8B-B14F-4D97-AF65-F5344CB8AC3E}">
        <p14:creationId xmlns:p14="http://schemas.microsoft.com/office/powerpoint/2010/main" val="4067343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18BED3-5CC2-49C1-BE43-9D9154B0D7B8}"/>
              </a:ext>
            </a:extLst>
          </p:cNvPr>
          <p:cNvSpPr txBox="1"/>
          <p:nvPr/>
        </p:nvSpPr>
        <p:spPr>
          <a:xfrm>
            <a:off x="892601" y="1393975"/>
            <a:ext cx="4202774" cy="5232202"/>
          </a:xfrm>
          <a:prstGeom prst="rect">
            <a:avLst/>
          </a:prstGeom>
          <a:noFill/>
        </p:spPr>
        <p:txBody>
          <a:bodyPr wrap="square" lIns="91440" tIns="45720" rIns="91440" bIns="45720" rtlCol="0" anchor="t">
            <a:spAutoFit/>
          </a:bodyPr>
          <a:lstStyle/>
          <a:p>
            <a:pPr algn="l" rtl="0" fontAlgn="base"/>
            <a:r>
              <a:rPr lang="is-IS" sz="3600" b="0" i="0" u="none" strike="noStrike" dirty="0">
                <a:solidFill>
                  <a:srgbClr val="4EAE3A"/>
                </a:solidFill>
                <a:effectLst/>
                <a:latin typeface="Calibri" panose="020F0502020204030204" pitchFamily="34" charset="0"/>
              </a:rPr>
              <a:t>Network</a:t>
            </a:r>
            <a:endParaRPr lang="en-US" sz="3600" b="0" i="0" dirty="0">
              <a:solidFill>
                <a:srgbClr val="4EAE3A"/>
              </a:solidFill>
              <a:effectLst/>
              <a:latin typeface="Arial" panose="020B0604020202020204" pitchFamily="34" charset="0"/>
            </a:endParaRPr>
          </a:p>
          <a:p>
            <a:pPr algn="l"/>
            <a:r>
              <a:rPr lang="en-GB" sz="2400" b="0" i="0" dirty="0">
                <a:effectLst/>
                <a:cs typeface="Calibri"/>
              </a:rPr>
              <a:t>Research on the progress of entrepreneurships, in the field of intangible cultural heritage, often reveals the importance of a network. Networking can be done in various scales and formats, such as participation in collaborative projects, seminars or conferences, within a district or in an international context.</a:t>
            </a:r>
          </a:p>
          <a:p>
            <a:pPr algn="l"/>
            <a:endParaRPr lang="en-US" sz="2000" b="0" i="0" dirty="0">
              <a:effectLst/>
              <a:cs typeface="Calibri"/>
            </a:endParaRPr>
          </a:p>
          <a:p>
            <a:pPr algn="l" rtl="0" fontAlgn="base">
              <a:buFont typeface="Arial" panose="020B0604020202020204" pitchFamily="34" charset="0"/>
              <a:buChar char="•"/>
            </a:pPr>
            <a:endParaRPr lang="en-US" sz="2000" b="0" i="0" dirty="0">
              <a:effectLst/>
            </a:endParaRPr>
          </a:p>
          <a:p>
            <a:endParaRPr lang="en-SE" dirty="0"/>
          </a:p>
        </p:txBody>
      </p:sp>
      <p:sp>
        <p:nvSpPr>
          <p:cNvPr id="3" name="TextBox 2">
            <a:extLst>
              <a:ext uri="{FF2B5EF4-FFF2-40B4-BE49-F238E27FC236}">
                <a16:creationId xmlns:a16="http://schemas.microsoft.com/office/drawing/2014/main" id="{D36D86E3-3E79-40BF-93EE-3FA9C8ABA4A3}"/>
              </a:ext>
            </a:extLst>
          </p:cNvPr>
          <p:cNvSpPr txBox="1"/>
          <p:nvPr/>
        </p:nvSpPr>
        <p:spPr>
          <a:xfrm>
            <a:off x="2315740" y="79175"/>
            <a:ext cx="8529145" cy="984885"/>
          </a:xfrm>
          <a:prstGeom prst="rect">
            <a:avLst/>
          </a:prstGeom>
          <a:noFill/>
        </p:spPr>
        <p:txBody>
          <a:bodyPr wrap="square" rtlCol="0">
            <a:spAutoFit/>
          </a:bodyPr>
          <a:lstStyle/>
          <a:p>
            <a:pPr algn="ctr"/>
            <a:r>
              <a:rPr lang="is-IS" sz="4000" b="1" dirty="0">
                <a:solidFill>
                  <a:srgbClr val="266C9F"/>
                </a:solidFill>
              </a:rPr>
              <a:t>2.3. Challenges – examples of strategies</a:t>
            </a:r>
            <a:br>
              <a:rPr lang="is-IS" sz="3600" b="1" dirty="0">
                <a:solidFill>
                  <a:srgbClr val="266C9F"/>
                </a:solidFill>
              </a:rPr>
            </a:br>
            <a:endParaRPr lang="en-SE" dirty="0"/>
          </a:p>
        </p:txBody>
      </p:sp>
      <p:pic>
        <p:nvPicPr>
          <p:cNvPr id="5" name="Picture 4">
            <a:extLst>
              <a:ext uri="{FF2B5EF4-FFF2-40B4-BE49-F238E27FC236}">
                <a16:creationId xmlns:a16="http://schemas.microsoft.com/office/drawing/2014/main" id="{BF7DADFC-CDBE-486E-BB0D-17873B60F9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4530" y="1871216"/>
            <a:ext cx="3834716" cy="3767655"/>
          </a:xfrm>
          <a:prstGeom prst="rect">
            <a:avLst/>
          </a:prstGeom>
        </p:spPr>
      </p:pic>
    </p:spTree>
    <p:extLst>
      <p:ext uri="{BB962C8B-B14F-4D97-AF65-F5344CB8AC3E}">
        <p14:creationId xmlns:p14="http://schemas.microsoft.com/office/powerpoint/2010/main" val="3970546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8C589-CE7A-44EE-A520-0607444C7861}"/>
              </a:ext>
            </a:extLst>
          </p:cNvPr>
          <p:cNvSpPr txBox="1"/>
          <p:nvPr/>
        </p:nvSpPr>
        <p:spPr>
          <a:xfrm>
            <a:off x="546841" y="1328730"/>
            <a:ext cx="9827739" cy="2031325"/>
          </a:xfrm>
          <a:prstGeom prst="rect">
            <a:avLst/>
          </a:prstGeom>
          <a:noFill/>
        </p:spPr>
        <p:txBody>
          <a:bodyPr wrap="square" rtlCol="0">
            <a:spAutoFit/>
          </a:bodyPr>
          <a:lstStyle/>
          <a:p>
            <a:r>
              <a:rPr lang="is-IS" sz="3600" dirty="0">
                <a:solidFill>
                  <a:srgbClr val="4EAE3A"/>
                </a:solidFill>
                <a:latin typeface="Calibri" panose="020F0502020204030204"/>
                <a:cs typeface="Calibri" panose="020F0502020204030204"/>
              </a:rPr>
              <a:t>Core skills</a:t>
            </a:r>
            <a:endParaRPr lang="is-IS" sz="3600" dirty="0">
              <a:ea typeface="+mn-lt"/>
              <a:cs typeface="+mn-lt"/>
            </a:endParaRPr>
          </a:p>
          <a:p>
            <a:r>
              <a:rPr lang="en-GB" sz="2400" dirty="0">
                <a:solidFill>
                  <a:srgbClr val="000000"/>
                </a:solidFill>
                <a:latin typeface="Calibri" panose="020F0502020204030204"/>
                <a:cs typeface="Calibri" panose="020F0502020204030204"/>
              </a:rPr>
              <a:t>Competencies that sometimes are called soft skills. Different skills can be very useful when it comes to resolving issues. Organization, communication and patience are examples of such skills.</a:t>
            </a:r>
            <a:endParaRPr lang="en-US" sz="2400" dirty="0">
              <a:solidFill>
                <a:srgbClr val="000000"/>
              </a:solidFill>
              <a:latin typeface="Calibri" panose="020F0502020204030204"/>
              <a:cs typeface="Calibri" panose="020F0502020204030204"/>
            </a:endParaRPr>
          </a:p>
          <a:p>
            <a:endParaRPr lang="en-SE" dirty="0"/>
          </a:p>
        </p:txBody>
      </p:sp>
      <p:pic>
        <p:nvPicPr>
          <p:cNvPr id="3" name="Picture 2">
            <a:extLst>
              <a:ext uri="{FF2B5EF4-FFF2-40B4-BE49-F238E27FC236}">
                <a16:creationId xmlns:a16="http://schemas.microsoft.com/office/drawing/2014/main" id="{D4DE529E-18F6-45F4-8FA4-E8F34F04FC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9269" y="3302668"/>
            <a:ext cx="4912630" cy="2886170"/>
          </a:xfrm>
          <a:prstGeom prst="rect">
            <a:avLst/>
          </a:prstGeom>
        </p:spPr>
      </p:pic>
      <p:sp>
        <p:nvSpPr>
          <p:cNvPr id="4" name="TextBox 3">
            <a:extLst>
              <a:ext uri="{FF2B5EF4-FFF2-40B4-BE49-F238E27FC236}">
                <a16:creationId xmlns:a16="http://schemas.microsoft.com/office/drawing/2014/main" id="{09E60977-EAC1-461D-85F8-96F891D2C653}"/>
              </a:ext>
            </a:extLst>
          </p:cNvPr>
          <p:cNvSpPr txBox="1"/>
          <p:nvPr/>
        </p:nvSpPr>
        <p:spPr>
          <a:xfrm>
            <a:off x="2278883" y="95876"/>
            <a:ext cx="8857214" cy="707886"/>
          </a:xfrm>
          <a:prstGeom prst="rect">
            <a:avLst/>
          </a:prstGeom>
          <a:noFill/>
        </p:spPr>
        <p:txBody>
          <a:bodyPr wrap="square" rtlCol="0">
            <a:spAutoFit/>
          </a:bodyPr>
          <a:lstStyle/>
          <a:p>
            <a:r>
              <a:rPr lang="is-IS" sz="4000" b="1" dirty="0">
                <a:solidFill>
                  <a:srgbClr val="266C9F"/>
                </a:solidFill>
              </a:rPr>
              <a:t>2.3. Challenges – examples of strategies</a:t>
            </a:r>
            <a:endParaRPr lang="en-SE" sz="4000" dirty="0"/>
          </a:p>
        </p:txBody>
      </p:sp>
    </p:spTree>
    <p:extLst>
      <p:ext uri="{BB962C8B-B14F-4D97-AF65-F5344CB8AC3E}">
        <p14:creationId xmlns:p14="http://schemas.microsoft.com/office/powerpoint/2010/main" val="1535582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err="1">
                <a:solidFill>
                  <a:srgbClr val="266C9F"/>
                </a:solidFill>
                <a:latin typeface="+mn-lt"/>
              </a:rPr>
              <a:t>Summing</a:t>
            </a:r>
            <a:r>
              <a:rPr lang="es-ES" b="1" dirty="0">
                <a:solidFill>
                  <a:srgbClr val="266C9F"/>
                </a:solidFill>
                <a:latin typeface="+mn-lt"/>
              </a:rPr>
              <a:t> up</a:t>
            </a:r>
            <a:endParaRPr lang="es-ES" sz="3600" b="1" dirty="0">
              <a:solidFill>
                <a:srgbClr val="266C9F"/>
              </a:solidFill>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57419"/>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892721"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1187348" y="1146985"/>
            <a:ext cx="2575381" cy="1098543"/>
            <a:chOff x="452373" y="3072316"/>
            <a:chExt cx="2357243" cy="1098543"/>
          </a:xfrm>
        </p:grpSpPr>
        <p:sp>
          <p:nvSpPr>
            <p:cNvPr id="15" name="TextBox 10">
              <a:extLst>
                <a:ext uri="{FF2B5EF4-FFF2-40B4-BE49-F238E27FC236}">
                  <a16:creationId xmlns:a16="http://schemas.microsoft.com/office/drawing/2014/main" id="{8008F14C-7C2B-4FF8-9C52-42E821022212}"/>
                </a:ext>
              </a:extLst>
            </p:cNvPr>
            <p:cNvSpPr txBox="1"/>
            <p:nvPr/>
          </p:nvSpPr>
          <p:spPr>
            <a:xfrm>
              <a:off x="586188" y="3586084"/>
              <a:ext cx="2223428"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sz="1600" dirty="0"/>
                <a:t>Diverse values and various opportunities. </a:t>
              </a:r>
              <a:endParaRPr lang="en-US" altLang="ko-KR" sz="1600" dirty="0">
                <a:solidFill>
                  <a:schemeClr val="tx1">
                    <a:lumMod val="75000"/>
                    <a:lumOff val="25000"/>
                  </a:schemeClr>
                </a:solidFill>
                <a:cs typeface="Arial" pitchFamily="34" charset="0"/>
              </a:endParaRPr>
            </a:p>
          </p:txBody>
        </p:sp>
        <p:sp>
          <p:nvSpPr>
            <p:cNvPr id="16" name="TextBox 11">
              <a:extLst>
                <a:ext uri="{FF2B5EF4-FFF2-40B4-BE49-F238E27FC236}">
                  <a16:creationId xmlns:a16="http://schemas.microsoft.com/office/drawing/2014/main" id="{F2AB07F4-11AB-4778-A8F9-E0443326044C}"/>
                </a:ext>
              </a:extLst>
            </p:cNvPr>
            <p:cNvSpPr txBox="1"/>
            <p:nvPr/>
          </p:nvSpPr>
          <p:spPr>
            <a:xfrm>
              <a:off x="452373" y="3072316"/>
              <a:ext cx="2350711" cy="584775"/>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1600" b="1" dirty="0">
                  <a:solidFill>
                    <a:schemeClr val="tx1">
                      <a:lumMod val="75000"/>
                      <a:lumOff val="25000"/>
                    </a:schemeClr>
                  </a:solidFill>
                  <a:ea typeface="맑은 고딕"/>
                  <a:cs typeface="Arial"/>
                </a:rPr>
                <a:t>Entrepreneurship on intangible cultural heritage</a:t>
              </a:r>
              <a:endParaRPr lang="ko-KR" altLang="en-US" sz="1600" b="1" dirty="0">
                <a:solidFill>
                  <a:schemeClr val="tx1">
                    <a:lumMod val="75000"/>
                    <a:lumOff val="25000"/>
                  </a:schemeClr>
                </a:solidFill>
                <a:ea typeface="맑은 고딕"/>
                <a:cs typeface="Arial"/>
              </a:endParaRPr>
            </a:p>
          </p:txBody>
        </p:sp>
      </p:grpSp>
      <p:grpSp>
        <p:nvGrpSpPr>
          <p:cNvPr id="17" name="Group 27">
            <a:extLst>
              <a:ext uri="{FF2B5EF4-FFF2-40B4-BE49-F238E27FC236}">
                <a16:creationId xmlns:a16="http://schemas.microsoft.com/office/drawing/2014/main" id="{E3F67D8B-D86F-474C-BFA3-99048996C5B2}"/>
              </a:ext>
            </a:extLst>
          </p:cNvPr>
          <p:cNvGrpSpPr/>
          <p:nvPr/>
        </p:nvGrpSpPr>
        <p:grpSpPr>
          <a:xfrm>
            <a:off x="1194485" y="2872389"/>
            <a:ext cx="2568245" cy="1099062"/>
            <a:chOff x="512585" y="3201817"/>
            <a:chExt cx="2350712" cy="1099062"/>
          </a:xfrm>
        </p:grpSpPr>
        <p:sp>
          <p:nvSpPr>
            <p:cNvPr id="18" name="TextBox 10">
              <a:extLst>
                <a:ext uri="{FF2B5EF4-FFF2-40B4-BE49-F238E27FC236}">
                  <a16:creationId xmlns:a16="http://schemas.microsoft.com/office/drawing/2014/main" id="{31E3B2DC-9FF8-4F49-9BBB-078E842A163C}"/>
                </a:ext>
              </a:extLst>
            </p:cNvPr>
            <p:cNvSpPr txBox="1"/>
            <p:nvPr/>
          </p:nvSpPr>
          <p:spPr>
            <a:xfrm>
              <a:off x="512585" y="3469882"/>
              <a:ext cx="2350712" cy="830997"/>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altLang="ko-KR" sz="1600" dirty="0">
                  <a:solidFill>
                    <a:schemeClr val="tx1">
                      <a:lumMod val="75000"/>
                      <a:lumOff val="25000"/>
                    </a:schemeClr>
                  </a:solidFill>
                  <a:ea typeface="맑은 고딕"/>
                  <a:cs typeface="Arial"/>
                </a:rPr>
                <a:t>Can be shaped and developed by using different methods and theories</a:t>
              </a:r>
              <a:r>
                <a:rPr lang="en-US" altLang="ko-KR" sz="1600" dirty="0">
                  <a:solidFill>
                    <a:schemeClr val="tx1">
                      <a:lumMod val="75000"/>
                      <a:lumOff val="25000"/>
                    </a:schemeClr>
                  </a:solidFill>
                  <a:ea typeface="맑은 고딕"/>
                  <a:cs typeface="Arial"/>
                </a:rPr>
                <a:t>.</a:t>
              </a:r>
              <a:endParaRPr lang="ko-KR" altLang="en-US" sz="1600" dirty="0">
                <a:solidFill>
                  <a:schemeClr val="tx1">
                    <a:lumMod val="75000"/>
                    <a:lumOff val="25000"/>
                  </a:schemeClr>
                </a:solidFill>
                <a:cs typeface="Arial" pitchFamily="34" charset="0"/>
              </a:endParaRPr>
            </a:p>
          </p:txBody>
        </p:sp>
        <p:sp>
          <p:nvSpPr>
            <p:cNvPr id="19" name="TextBox 11">
              <a:extLst>
                <a:ext uri="{FF2B5EF4-FFF2-40B4-BE49-F238E27FC236}">
                  <a16:creationId xmlns:a16="http://schemas.microsoft.com/office/drawing/2014/main" id="{F39B1B3D-2730-4B08-9CB0-9B42728D65F3}"/>
                </a:ext>
              </a:extLst>
            </p:cNvPr>
            <p:cNvSpPr txBox="1"/>
            <p:nvPr/>
          </p:nvSpPr>
          <p:spPr>
            <a:xfrm>
              <a:off x="797108" y="3201817"/>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a:solidFill>
                    <a:schemeClr val="tx1">
                      <a:lumMod val="75000"/>
                      <a:lumOff val="25000"/>
                    </a:schemeClr>
                  </a:solidFill>
                  <a:cs typeface="Arial" pitchFamily="34" charset="0"/>
                </a:rPr>
                <a:t>Vision</a:t>
              </a:r>
              <a:endParaRPr lang="ko-KR" altLang="en-US" sz="1600" b="1" dirty="0">
                <a:solidFill>
                  <a:schemeClr val="tx1">
                    <a:lumMod val="75000"/>
                    <a:lumOff val="25000"/>
                  </a:schemeClr>
                </a:solidFill>
                <a:cs typeface="Arial" pitchFamily="34" charset="0"/>
              </a:endParaRPr>
            </a:p>
          </p:txBody>
        </p:sp>
      </p:grpSp>
      <p:grpSp>
        <p:nvGrpSpPr>
          <p:cNvPr id="20" name="Group 30">
            <a:extLst>
              <a:ext uri="{FF2B5EF4-FFF2-40B4-BE49-F238E27FC236}">
                <a16:creationId xmlns:a16="http://schemas.microsoft.com/office/drawing/2014/main" id="{62A94E3A-F856-4037-9B43-1C8CF4C4FEFD}"/>
              </a:ext>
            </a:extLst>
          </p:cNvPr>
          <p:cNvGrpSpPr/>
          <p:nvPr/>
        </p:nvGrpSpPr>
        <p:grpSpPr>
          <a:xfrm>
            <a:off x="1333546" y="4481714"/>
            <a:ext cx="2429186" cy="1355636"/>
            <a:chOff x="639867" y="3548821"/>
            <a:chExt cx="2223431" cy="1355636"/>
          </a:xfrm>
        </p:grpSpPr>
        <p:sp>
          <p:nvSpPr>
            <p:cNvPr id="21" name="TextBox 10">
              <a:extLst>
                <a:ext uri="{FF2B5EF4-FFF2-40B4-BE49-F238E27FC236}">
                  <a16:creationId xmlns:a16="http://schemas.microsoft.com/office/drawing/2014/main" id="{DE9987CC-ACD6-4DE1-A08A-5B6FD3594EE0}"/>
                </a:ext>
              </a:extLst>
            </p:cNvPr>
            <p:cNvSpPr txBox="1"/>
            <p:nvPr/>
          </p:nvSpPr>
          <p:spPr>
            <a:xfrm>
              <a:off x="639867" y="4073460"/>
              <a:ext cx="2223431"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 sz="1600" dirty="0"/>
                <a:t>Provide useful tools for </a:t>
              </a:r>
            </a:p>
            <a:p>
              <a:pPr algn="r"/>
              <a:r>
                <a:rPr lang="en" sz="1600" dirty="0"/>
                <a:t>shaping vision and </a:t>
              </a:r>
            </a:p>
            <a:p>
              <a:pPr algn="r"/>
              <a:r>
                <a:rPr lang="en" sz="1600" dirty="0"/>
                <a:t>promoting greater success.</a:t>
              </a:r>
              <a:endParaRPr lang="en-US" altLang="ko-KR" sz="1600" dirty="0">
                <a:solidFill>
                  <a:schemeClr val="tx1">
                    <a:lumMod val="75000"/>
                    <a:lumOff val="25000"/>
                  </a:schemeClr>
                </a:solidFill>
                <a:cs typeface="Arial" pitchFamily="34" charset="0"/>
              </a:endParaRPr>
            </a:p>
          </p:txBody>
        </p:sp>
        <p:sp>
          <p:nvSpPr>
            <p:cNvPr id="22" name="TextBox 11">
              <a:extLst>
                <a:ext uri="{FF2B5EF4-FFF2-40B4-BE49-F238E27FC236}">
                  <a16:creationId xmlns:a16="http://schemas.microsoft.com/office/drawing/2014/main" id="{C44A9D42-DB7E-4451-8BAB-5D17A1CDA3B7}"/>
                </a:ext>
              </a:extLst>
            </p:cNvPr>
            <p:cNvSpPr txBox="1"/>
            <p:nvPr/>
          </p:nvSpPr>
          <p:spPr>
            <a:xfrm>
              <a:off x="780467" y="3548821"/>
              <a:ext cx="2059657"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a:solidFill>
                    <a:schemeClr val="tx1">
                      <a:lumMod val="75000"/>
                      <a:lumOff val="25000"/>
                    </a:schemeClr>
                  </a:solidFill>
                  <a:cs typeface="Arial" pitchFamily="34" charset="0"/>
                </a:rPr>
                <a:t>Ideation and </a:t>
              </a:r>
              <a:br>
                <a:rPr lang="en-US" altLang="ko-KR" sz="1600" b="1" dirty="0">
                  <a:solidFill>
                    <a:schemeClr val="tx1">
                      <a:lumMod val="75000"/>
                      <a:lumOff val="25000"/>
                    </a:schemeClr>
                  </a:solidFill>
                  <a:cs typeface="Arial" pitchFamily="34" charset="0"/>
                </a:rPr>
              </a:br>
              <a:r>
                <a:rPr lang="en-US" altLang="ko-KR" sz="1600" b="1" dirty="0">
                  <a:solidFill>
                    <a:schemeClr val="tx1">
                      <a:lumMod val="75000"/>
                      <a:lumOff val="25000"/>
                    </a:schemeClr>
                  </a:solidFill>
                  <a:cs typeface="Arial" pitchFamily="34" charset="0"/>
                </a:rPr>
                <a:t>goal setting</a:t>
              </a:r>
              <a:endParaRPr lang="ko-KR" altLang="en-US" sz="1600" b="1" dirty="0">
                <a:solidFill>
                  <a:schemeClr val="tx1">
                    <a:lumMod val="75000"/>
                    <a:lumOff val="25000"/>
                  </a:schemeClr>
                </a:solidFill>
                <a:cs typeface="Arial" pitchFamily="34" charset="0"/>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571027" y="1211292"/>
            <a:ext cx="2257391" cy="1091206"/>
            <a:chOff x="746776" y="3096627"/>
            <a:chExt cx="2066188" cy="1091206"/>
          </a:xfrm>
        </p:grpSpPr>
        <p:sp>
          <p:nvSpPr>
            <p:cNvPr id="24" name="TextBox 10">
              <a:extLst>
                <a:ext uri="{FF2B5EF4-FFF2-40B4-BE49-F238E27FC236}">
                  <a16:creationId xmlns:a16="http://schemas.microsoft.com/office/drawing/2014/main" id="{D0CD8C55-162D-48B8-9989-822BD5B818EA}"/>
                </a:ext>
              </a:extLst>
            </p:cNvPr>
            <p:cNvSpPr txBox="1"/>
            <p:nvPr/>
          </p:nvSpPr>
          <p:spPr>
            <a:xfrm>
              <a:off x="753307" y="3356836"/>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1600" dirty="0">
                  <a:solidFill>
                    <a:schemeClr val="tx1">
                      <a:lumMod val="75000"/>
                      <a:lumOff val="25000"/>
                    </a:schemeClr>
                  </a:solidFill>
                  <a:cs typeface="Arial" pitchFamily="34" charset="0"/>
                </a:rPr>
                <a:t>Personal competences makes a difference at all levels of the project.</a:t>
              </a:r>
              <a:endParaRPr lang="en-US" altLang="ko-KR" sz="1600" dirty="0">
                <a:solidFill>
                  <a:schemeClr val="tx1">
                    <a:lumMod val="75000"/>
                    <a:lumOff val="25000"/>
                  </a:schemeClr>
                </a:solidFill>
                <a:cs typeface="Arial" pitchFamily="34" charset="0"/>
              </a:endParaRPr>
            </a:p>
          </p:txBody>
        </p:sp>
        <p:sp>
          <p:nvSpPr>
            <p:cNvPr id="25" name="TextBox 11">
              <a:extLst>
                <a:ext uri="{FF2B5EF4-FFF2-40B4-BE49-F238E27FC236}">
                  <a16:creationId xmlns:a16="http://schemas.microsoft.com/office/drawing/2014/main" id="{87A75F41-3CDC-4E10-A65C-157417C91A66}"/>
                </a:ext>
              </a:extLst>
            </p:cNvPr>
            <p:cNvSpPr txBox="1"/>
            <p:nvPr/>
          </p:nvSpPr>
          <p:spPr>
            <a:xfrm>
              <a:off x="746776" y="3096627"/>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Soft skills</a:t>
              </a:r>
              <a:endParaRPr lang="ko-KR" altLang="en-US" sz="1600" b="1" dirty="0">
                <a:solidFill>
                  <a:schemeClr val="tx1">
                    <a:lumMod val="75000"/>
                    <a:lumOff val="25000"/>
                  </a:schemeClr>
                </a:solidFill>
                <a:cs typeface="Arial" pitchFamily="34" charset="0"/>
              </a:endParaRPr>
            </a:p>
          </p:txBody>
        </p:sp>
      </p:grpSp>
      <p:grpSp>
        <p:nvGrpSpPr>
          <p:cNvPr id="26" name="Group 36">
            <a:extLst>
              <a:ext uri="{FF2B5EF4-FFF2-40B4-BE49-F238E27FC236}">
                <a16:creationId xmlns:a16="http://schemas.microsoft.com/office/drawing/2014/main" id="{4891CC7A-6C50-457D-B897-469FA10BB932}"/>
              </a:ext>
            </a:extLst>
          </p:cNvPr>
          <p:cNvGrpSpPr/>
          <p:nvPr/>
        </p:nvGrpSpPr>
        <p:grpSpPr>
          <a:xfrm>
            <a:off x="7633153" y="2781470"/>
            <a:ext cx="2250257" cy="1091193"/>
            <a:chOff x="803639" y="3139018"/>
            <a:chExt cx="2059658" cy="1091193"/>
          </a:xfrm>
        </p:grpSpPr>
        <p:sp>
          <p:nvSpPr>
            <p:cNvPr id="27" name="TextBox 10">
              <a:extLst>
                <a:ext uri="{FF2B5EF4-FFF2-40B4-BE49-F238E27FC236}">
                  <a16:creationId xmlns:a16="http://schemas.microsoft.com/office/drawing/2014/main" id="{30F86858-E96A-43BF-BCC8-CA796B301979}"/>
                </a:ext>
              </a:extLst>
            </p:cNvPr>
            <p:cNvSpPr txBox="1"/>
            <p:nvPr/>
          </p:nvSpPr>
          <p:spPr>
            <a:xfrm>
              <a:off x="803639" y="3399214"/>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1600" dirty="0">
                  <a:solidFill>
                    <a:schemeClr val="tx1">
                      <a:lumMod val="75000"/>
                      <a:lumOff val="25000"/>
                    </a:schemeClr>
                  </a:solidFill>
                  <a:cs typeface="Arial" pitchFamily="34" charset="0"/>
                </a:rPr>
                <a:t>By preparing, we can be better equipped to overcome obstacles.</a:t>
              </a:r>
              <a:endParaRPr lang="en-US" altLang="ko-KR" sz="1600" dirty="0">
                <a:solidFill>
                  <a:schemeClr val="tx1">
                    <a:lumMod val="75000"/>
                    <a:lumOff val="25000"/>
                  </a:schemeClr>
                </a:solidFill>
                <a:cs typeface="Arial" pitchFamily="34" charset="0"/>
              </a:endParaRPr>
            </a:p>
          </p:txBody>
        </p:sp>
        <p:sp>
          <p:nvSpPr>
            <p:cNvPr id="28" name="TextBox 11">
              <a:extLst>
                <a:ext uri="{FF2B5EF4-FFF2-40B4-BE49-F238E27FC236}">
                  <a16:creationId xmlns:a16="http://schemas.microsoft.com/office/drawing/2014/main" id="{BF1BCF66-1A28-44C2-9752-244CCFE8EBF4}"/>
                </a:ext>
              </a:extLst>
            </p:cNvPr>
            <p:cNvSpPr txBox="1"/>
            <p:nvPr/>
          </p:nvSpPr>
          <p:spPr>
            <a:xfrm>
              <a:off x="803640" y="3139018"/>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Challenges</a:t>
              </a:r>
              <a:endParaRPr lang="ko-KR" altLang="en-US" sz="1600" b="1" dirty="0">
                <a:solidFill>
                  <a:schemeClr val="tx1">
                    <a:lumMod val="75000"/>
                    <a:lumOff val="25000"/>
                  </a:schemeClr>
                </a:solidFill>
                <a:cs typeface="Arial" pitchFamily="34" charset="0"/>
              </a:endParaRPr>
            </a:p>
          </p:txBody>
        </p:sp>
      </p:grpSp>
      <p:grpSp>
        <p:nvGrpSpPr>
          <p:cNvPr id="29" name="Group 39">
            <a:extLst>
              <a:ext uri="{FF2B5EF4-FFF2-40B4-BE49-F238E27FC236}">
                <a16:creationId xmlns:a16="http://schemas.microsoft.com/office/drawing/2014/main" id="{5DF2543F-B0C5-46F7-B996-F57E8172837A}"/>
              </a:ext>
            </a:extLst>
          </p:cNvPr>
          <p:cNvGrpSpPr/>
          <p:nvPr/>
        </p:nvGrpSpPr>
        <p:grpSpPr>
          <a:xfrm>
            <a:off x="7633153" y="4481714"/>
            <a:ext cx="2795950" cy="1566504"/>
            <a:chOff x="803639" y="3132208"/>
            <a:chExt cx="2559130" cy="1566504"/>
          </a:xfrm>
        </p:grpSpPr>
        <p:sp>
          <p:nvSpPr>
            <p:cNvPr id="30" name="TextBox 10">
              <a:extLst>
                <a:ext uri="{FF2B5EF4-FFF2-40B4-BE49-F238E27FC236}">
                  <a16:creationId xmlns:a16="http://schemas.microsoft.com/office/drawing/2014/main" id="{B2B79803-83BB-4D2F-9AF3-FD0852C54A04}"/>
                </a:ext>
              </a:extLst>
            </p:cNvPr>
            <p:cNvSpPr txBox="1"/>
            <p:nvPr/>
          </p:nvSpPr>
          <p:spPr>
            <a:xfrm>
              <a:off x="803639" y="3375273"/>
              <a:ext cx="2559130"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1600" dirty="0">
                  <a:solidFill>
                    <a:schemeClr val="tx1">
                      <a:lumMod val="75000"/>
                      <a:lumOff val="25000"/>
                    </a:schemeClr>
                  </a:solidFill>
                  <a:cs typeface="Arial" pitchFamily="34" charset="0"/>
                </a:rPr>
                <a:t>Research demonstrates the importance of networking and collaboration of entrepreneurs in the field of intangible cultural heritage.</a:t>
              </a:r>
              <a:r>
                <a:rPr lang="en-US" altLang="ko-KR" sz="1600" dirty="0">
                  <a:solidFill>
                    <a:schemeClr val="tx1">
                      <a:lumMod val="75000"/>
                      <a:lumOff val="25000"/>
                    </a:schemeClr>
                  </a:solidFill>
                  <a:cs typeface="Arial" pitchFamily="34" charset="0"/>
                </a:rPr>
                <a:t> </a:t>
              </a:r>
            </a:p>
          </p:txBody>
        </p:sp>
        <p:sp>
          <p:nvSpPr>
            <p:cNvPr id="31" name="TextBox 11">
              <a:extLst>
                <a:ext uri="{FF2B5EF4-FFF2-40B4-BE49-F238E27FC236}">
                  <a16:creationId xmlns:a16="http://schemas.microsoft.com/office/drawing/2014/main" id="{BC2984ED-5344-45FE-BE4E-9B36EDEE59A1}"/>
                </a:ext>
              </a:extLst>
            </p:cNvPr>
            <p:cNvSpPr txBox="1"/>
            <p:nvPr/>
          </p:nvSpPr>
          <p:spPr>
            <a:xfrm>
              <a:off x="803639" y="3132208"/>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Resources </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68489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20751" y="2018916"/>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tx1">
                    <a:lumMod val="65000"/>
                    <a:lumOff val="35000"/>
                  </a:schemeClr>
                </a:solidFill>
              </a:rPr>
              <a:t>Entrepreneurship of intangible cultural heritage… </a:t>
            </a:r>
            <a:endParaRPr lang="ko-KR" altLang="en-US" sz="1400" dirty="0">
              <a:solidFill>
                <a:schemeClr val="tx1">
                  <a:lumMod val="65000"/>
                  <a:lumOff val="35000"/>
                </a:schemeClr>
              </a:solidFill>
              <a:cs typeface="Arial" pitchFamily="34" charset="0"/>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239308" y="2709313"/>
            <a:ext cx="2527035" cy="136100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400" dirty="0">
                <a:solidFill>
                  <a:schemeClr val="tx1">
                    <a:lumMod val="75000"/>
                    <a:lumOff val="25000"/>
                  </a:schemeClr>
                </a:solidFill>
                <a:cs typeface="Arial" pitchFamily="34" charset="0"/>
              </a:rPr>
              <a:t>…does not impact  economic growth.</a:t>
            </a:r>
          </a:p>
          <a:p>
            <a:pPr marL="285750" indent="-285750">
              <a:buFontTx/>
              <a:buChar char="-"/>
            </a:pPr>
            <a:r>
              <a:rPr lang="en-GB" altLang="ko-KR" sz="1400" dirty="0">
                <a:solidFill>
                  <a:schemeClr val="tx1">
                    <a:lumMod val="75000"/>
                    <a:lumOff val="25000"/>
                  </a:schemeClr>
                </a:solidFill>
                <a:cs typeface="Arial" pitchFamily="34" charset="0"/>
              </a:rPr>
              <a:t>…is limited to ancient traditions and history.</a:t>
            </a:r>
          </a:p>
          <a:p>
            <a:pPr marL="285750" indent="-285750">
              <a:buFontTx/>
              <a:buChar char="-"/>
            </a:pPr>
            <a:r>
              <a:rPr lang="en-GB" altLang="ko-KR" sz="1400" dirty="0">
                <a:solidFill>
                  <a:schemeClr val="tx1">
                    <a:lumMod val="75000"/>
                    <a:lumOff val="25000"/>
                  </a:schemeClr>
                </a:solidFill>
                <a:cs typeface="Arial" pitchFamily="34" charset="0"/>
              </a:rPr>
              <a:t>…is in line with many of the global goals of sustainable development.</a:t>
            </a:r>
            <a:endParaRPr lang="en-US" altLang="ko-KR" sz="1400" dirty="0">
              <a:solidFill>
                <a:schemeClr val="tx1">
                  <a:lumMod val="75000"/>
                  <a:lumOff val="25000"/>
                </a:schemeClr>
              </a:solidFill>
              <a:cs typeface="Arial" pitchFamily="34" charset="0"/>
            </a:endParaRPr>
          </a:p>
        </p:txBody>
      </p:sp>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2766343" y="2087363"/>
            <a:ext cx="2669312" cy="39862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dirty="0">
                <a:solidFill>
                  <a:schemeClr val="tx1">
                    <a:lumMod val="65000"/>
                    <a:lumOff val="35000"/>
                  </a:schemeClr>
                </a:solidFill>
                <a:cs typeface="Arial" pitchFamily="34" charset="0"/>
              </a:rPr>
              <a:t>Ideation is a process that…</a:t>
            </a:r>
            <a:endParaRPr lang="ko-KR" altLang="en-US" sz="1400" dirty="0">
              <a:solidFill>
                <a:schemeClr val="tx1">
                  <a:lumMod val="65000"/>
                  <a:lumOff val="35000"/>
                </a:schemeClr>
              </a:solidFill>
              <a:cs typeface="Arial" pitchFamily="34" charset="0"/>
            </a:endParaRPr>
          </a:p>
          <a:p>
            <a:endParaRPr lang="ko-KR" altLang="en-US" sz="1600" dirty="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2831761" y="2327748"/>
            <a:ext cx="2184488" cy="104934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400" dirty="0">
                <a:solidFill>
                  <a:schemeClr val="tx1">
                    <a:lumMod val="75000"/>
                    <a:lumOff val="25000"/>
                  </a:schemeClr>
                </a:solidFill>
                <a:cs typeface="Arial" pitchFamily="34" charset="0"/>
              </a:rPr>
              <a:t>…ends when one gets an idea.</a:t>
            </a:r>
          </a:p>
          <a:p>
            <a:pPr marL="285750" indent="-285750">
              <a:buFontTx/>
              <a:buChar char="-"/>
            </a:pPr>
            <a:r>
              <a:rPr lang="en-GB" altLang="ko-KR" sz="1400" dirty="0">
                <a:solidFill>
                  <a:schemeClr val="tx1">
                    <a:lumMod val="75000"/>
                    <a:lumOff val="25000"/>
                  </a:schemeClr>
                </a:solidFill>
                <a:cs typeface="Arial" pitchFamily="34" charset="0"/>
              </a:rPr>
              <a:t>…evokes ideas and develops them further.</a:t>
            </a:r>
          </a:p>
          <a:p>
            <a:pPr marL="285750" indent="-285750">
              <a:buFontTx/>
              <a:buChar char="-"/>
            </a:pPr>
            <a:r>
              <a:rPr lang="en-GB" altLang="ko-KR" sz="1400" dirty="0">
                <a:solidFill>
                  <a:schemeClr val="tx1">
                    <a:lumMod val="75000"/>
                    <a:lumOff val="25000"/>
                  </a:schemeClr>
                </a:solidFill>
                <a:cs typeface="Arial" pitchFamily="34" charset="0"/>
              </a:rPr>
              <a:t>…requires group work.</a:t>
            </a:r>
            <a:endParaRPr lang="en-US" altLang="ko-KR" sz="1400" dirty="0">
              <a:solidFill>
                <a:schemeClr val="tx1">
                  <a:lumMod val="75000"/>
                  <a:lumOff val="25000"/>
                </a:schemeClr>
              </a:solidFill>
              <a:cs typeface="Arial" pitchFamily="34" charset="0"/>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5434463" y="2063420"/>
            <a:ext cx="2160408" cy="22325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dirty="0">
                <a:solidFill>
                  <a:schemeClr val="tx1">
                    <a:lumMod val="65000"/>
                    <a:lumOff val="35000"/>
                  </a:schemeClr>
                </a:solidFill>
                <a:cs typeface="Arial" pitchFamily="34" charset="0"/>
              </a:rPr>
              <a:t>Goal setting…</a:t>
            </a:r>
            <a:endParaRPr lang="ko-KR" altLang="en-US" sz="14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5409192" y="2351311"/>
            <a:ext cx="2196000" cy="156352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400" dirty="0">
                <a:solidFill>
                  <a:schemeClr val="tx1">
                    <a:lumMod val="75000"/>
                    <a:lumOff val="25000"/>
                  </a:schemeClr>
                </a:solidFill>
                <a:cs typeface="Arial" pitchFamily="34" charset="0"/>
              </a:rPr>
              <a:t>…can pave the way to your achievement.</a:t>
            </a:r>
          </a:p>
          <a:p>
            <a:pPr marL="285750" indent="-285750">
              <a:buFontTx/>
              <a:buChar char="-"/>
            </a:pPr>
            <a:r>
              <a:rPr lang="en-GB" altLang="ko-KR" sz="1400" dirty="0">
                <a:solidFill>
                  <a:schemeClr val="tx1">
                    <a:lumMod val="75000"/>
                    <a:lumOff val="25000"/>
                  </a:schemeClr>
                </a:solidFill>
                <a:cs typeface="Arial" pitchFamily="34" charset="0"/>
              </a:rPr>
              <a:t>…only applies to product development.</a:t>
            </a:r>
          </a:p>
          <a:p>
            <a:pPr marL="285750" indent="-285750">
              <a:buFontTx/>
              <a:buChar char="-"/>
            </a:pPr>
            <a:r>
              <a:rPr lang="en-GB" altLang="ko-KR" sz="1400" dirty="0">
                <a:solidFill>
                  <a:schemeClr val="tx1">
                    <a:lumMod val="75000"/>
                    <a:lumOff val="25000"/>
                  </a:schemeClr>
                </a:solidFill>
                <a:cs typeface="Arial" pitchFamily="34" charset="0"/>
              </a:rPr>
              <a:t>…is based on global goals for sustainable development.</a:t>
            </a:r>
            <a:endParaRPr lang="en-US" altLang="ko-KR" sz="1400" dirty="0">
              <a:solidFill>
                <a:schemeClr val="tx1">
                  <a:lumMod val="75000"/>
                  <a:lumOff val="25000"/>
                </a:schemeClr>
              </a:solidFill>
              <a:cs typeface="Arial" pitchFamily="34"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nvGrpSpPr>
          <p:cNvPr id="9" name="Group 8">
            <a:extLst>
              <a:ext uri="{FF2B5EF4-FFF2-40B4-BE49-F238E27FC236}">
                <a16:creationId xmlns:a16="http://schemas.microsoft.com/office/drawing/2014/main" id="{BE5BC39F-0395-4C84-B280-2D040151FAD6}"/>
              </a:ext>
            </a:extLst>
          </p:cNvPr>
          <p:cNvGrpSpPr/>
          <p:nvPr/>
        </p:nvGrpSpPr>
        <p:grpSpPr>
          <a:xfrm>
            <a:off x="6025393" y="1286473"/>
            <a:ext cx="754393" cy="754393"/>
            <a:chOff x="6322938" y="1893045"/>
            <a:chExt cx="754393" cy="754393"/>
          </a:xfrm>
        </p:grpSpPr>
        <p:sp>
          <p:nvSpPr>
            <p:cNvPr id="26" name="Oval 18">
              <a:extLst>
                <a:ext uri="{FF2B5EF4-FFF2-40B4-BE49-F238E27FC236}">
                  <a16:creationId xmlns:a16="http://schemas.microsoft.com/office/drawing/2014/main" id="{43561C9B-6E88-4218-8661-CB86831A9A59}"/>
                </a:ext>
              </a:extLst>
            </p:cNvPr>
            <p:cNvSpPr/>
            <p:nvPr/>
          </p:nvSpPr>
          <p:spPr>
            <a:xfrm>
              <a:off x="6322938" y="1893045"/>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9" name="Donut 39">
              <a:extLst>
                <a:ext uri="{FF2B5EF4-FFF2-40B4-BE49-F238E27FC236}">
                  <a16:creationId xmlns:a16="http://schemas.microsoft.com/office/drawing/2014/main" id="{1FEB28B7-0D50-4EF1-8E68-CABB4BF3D4C9}"/>
                </a:ext>
              </a:extLst>
            </p:cNvPr>
            <p:cNvSpPr/>
            <p:nvPr/>
          </p:nvSpPr>
          <p:spPr>
            <a:xfrm>
              <a:off x="6516355" y="207934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grpSp>
        <p:nvGrpSpPr>
          <p:cNvPr id="8" name="Group 7">
            <a:extLst>
              <a:ext uri="{FF2B5EF4-FFF2-40B4-BE49-F238E27FC236}">
                <a16:creationId xmlns:a16="http://schemas.microsoft.com/office/drawing/2014/main" id="{738183B3-C574-4CDA-AA91-B3608263C937}"/>
              </a:ext>
            </a:extLst>
          </p:cNvPr>
          <p:cNvGrpSpPr/>
          <p:nvPr/>
        </p:nvGrpSpPr>
        <p:grpSpPr>
          <a:xfrm>
            <a:off x="3255083" y="1305944"/>
            <a:ext cx="754393" cy="754393"/>
            <a:chOff x="3479208" y="1942248"/>
            <a:chExt cx="754393" cy="754393"/>
          </a:xfrm>
        </p:grpSpPr>
        <p:sp>
          <p:nvSpPr>
            <p:cNvPr id="19" name="Oval 18">
              <a:extLst>
                <a:ext uri="{FF2B5EF4-FFF2-40B4-BE49-F238E27FC236}">
                  <a16:creationId xmlns:a16="http://schemas.microsoft.com/office/drawing/2014/main" id="{C5316071-172F-42AE-A310-69D62C5D0BAA}"/>
                </a:ext>
              </a:extLst>
            </p:cNvPr>
            <p:cNvSpPr/>
            <p:nvPr/>
          </p:nvSpPr>
          <p:spPr>
            <a:xfrm>
              <a:off x="3479208" y="1942248"/>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0" name="Rectangle 36">
              <a:extLst>
                <a:ext uri="{FF2B5EF4-FFF2-40B4-BE49-F238E27FC236}">
                  <a16:creationId xmlns:a16="http://schemas.microsoft.com/office/drawing/2014/main" id="{9A93015C-34CA-4C63-8641-4C46CFCB7B37}"/>
                </a:ext>
              </a:extLst>
            </p:cNvPr>
            <p:cNvSpPr/>
            <p:nvPr/>
          </p:nvSpPr>
          <p:spPr>
            <a:xfrm>
              <a:off x="3653712" y="212237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grpSp>
        <p:nvGrpSpPr>
          <p:cNvPr id="7" name="Group 6">
            <a:extLst>
              <a:ext uri="{FF2B5EF4-FFF2-40B4-BE49-F238E27FC236}">
                <a16:creationId xmlns:a16="http://schemas.microsoft.com/office/drawing/2014/main" id="{067DC6EC-287B-45F2-8C30-EBCC18EF0B62}"/>
              </a:ext>
            </a:extLst>
          </p:cNvPr>
          <p:cNvGrpSpPr/>
          <p:nvPr/>
        </p:nvGrpSpPr>
        <p:grpSpPr>
          <a:xfrm>
            <a:off x="688080" y="1264523"/>
            <a:ext cx="754393" cy="754393"/>
            <a:chOff x="646529" y="1892731"/>
            <a:chExt cx="754393" cy="754393"/>
          </a:xfrm>
        </p:grpSpPr>
        <p:sp>
          <p:nvSpPr>
            <p:cNvPr id="18" name="Oval 4">
              <a:extLst>
                <a:ext uri="{FF2B5EF4-FFF2-40B4-BE49-F238E27FC236}">
                  <a16:creationId xmlns:a16="http://schemas.microsoft.com/office/drawing/2014/main" id="{034D3887-F2CC-4ABF-B2CC-4C973D984D86}"/>
                </a:ext>
              </a:extLst>
            </p:cNvPr>
            <p:cNvSpPr/>
            <p:nvPr/>
          </p:nvSpPr>
          <p:spPr>
            <a:xfrm>
              <a:off x="646529" y="1892731"/>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801664" y="214047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2280616" y="100580"/>
            <a:ext cx="4127157"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266C9F"/>
                </a:solidFill>
                <a:latin typeface="+mn-lt"/>
              </a:rPr>
              <a:t>Self-assessment</a:t>
            </a:r>
            <a:r>
              <a:rPr lang="es-ES" sz="3600" b="1" dirty="0">
                <a:solidFill>
                  <a:srgbClr val="266C9F"/>
                </a:solidFill>
                <a:latin typeface="+mn-lt"/>
              </a:rPr>
              <a:t> test</a:t>
            </a:r>
          </a:p>
        </p:txBody>
      </p:sp>
      <p:pic>
        <p:nvPicPr>
          <p:cNvPr id="3" name="Imagen 2">
            <a:extLst>
              <a:ext uri="{FF2B5EF4-FFF2-40B4-BE49-F238E27FC236}">
                <a16:creationId xmlns:a16="http://schemas.microsoft.com/office/drawing/2014/main" id="{E3AC4BB2-5475-409C-A9B3-F42145693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9054" y="1137304"/>
            <a:ext cx="4493655" cy="4279525"/>
          </a:xfrm>
          <a:prstGeom prst="rect">
            <a:avLst/>
          </a:prstGeom>
          <a:ln>
            <a:noFill/>
          </a:ln>
          <a:effectLst>
            <a:glow rad="381000">
              <a:schemeClr val="accent1">
                <a:alpha val="40000"/>
              </a:schemeClr>
            </a:glow>
          </a:effectLst>
        </p:spPr>
      </p:pic>
      <p:sp>
        <p:nvSpPr>
          <p:cNvPr id="24" name="Rectángulo 23">
            <a:extLst>
              <a:ext uri="{FF2B5EF4-FFF2-40B4-BE49-F238E27FC236}">
                <a16:creationId xmlns:a16="http://schemas.microsoft.com/office/drawing/2014/main" id="{B0322E88-0DBE-4658-88D6-9A2B42EBFBED}"/>
              </a:ext>
            </a:extLst>
          </p:cNvPr>
          <p:cNvSpPr/>
          <p:nvPr/>
        </p:nvSpPr>
        <p:spPr>
          <a:xfrm>
            <a:off x="7689054" y="1137305"/>
            <a:ext cx="4502947" cy="4279524"/>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4"/>
          <p:cNvSpPr txBox="1">
            <a:spLocks/>
          </p:cNvSpPr>
          <p:nvPr/>
        </p:nvSpPr>
        <p:spPr>
          <a:xfrm>
            <a:off x="1288847" y="4961111"/>
            <a:ext cx="2725328"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dirty="0">
                <a:solidFill>
                  <a:schemeClr val="tx1">
                    <a:lumMod val="65000"/>
                    <a:lumOff val="35000"/>
                  </a:schemeClr>
                </a:solidFill>
                <a:cs typeface="Arial" pitchFamily="34" charset="0"/>
              </a:rPr>
              <a:t>Soft skills…</a:t>
            </a:r>
            <a:endParaRPr lang="ko-KR" altLang="en-US" sz="1400" dirty="0">
              <a:solidFill>
                <a:schemeClr val="tx1">
                  <a:lumMod val="65000"/>
                  <a:lumOff val="35000"/>
                </a:schemeClr>
              </a:solidFill>
              <a:cs typeface="Arial" pitchFamily="34" charset="0"/>
            </a:endParaRPr>
          </a:p>
        </p:txBody>
      </p:sp>
      <p:sp>
        <p:nvSpPr>
          <p:cNvPr id="27" name="Text Placeholder 5"/>
          <p:cNvSpPr txBox="1">
            <a:spLocks/>
          </p:cNvSpPr>
          <p:nvPr/>
        </p:nvSpPr>
        <p:spPr>
          <a:xfrm>
            <a:off x="1093104" y="5193878"/>
            <a:ext cx="2291099" cy="81143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400" dirty="0">
                <a:solidFill>
                  <a:schemeClr val="tx1">
                    <a:lumMod val="75000"/>
                    <a:lumOff val="25000"/>
                  </a:schemeClr>
                </a:solidFill>
                <a:cs typeface="Arial" pitchFamily="34" charset="0"/>
              </a:rPr>
              <a:t>…are entirely innate.</a:t>
            </a:r>
          </a:p>
          <a:p>
            <a:pPr marL="285750" indent="-285750">
              <a:buFontTx/>
              <a:buChar char="-"/>
            </a:pPr>
            <a:r>
              <a:rPr lang="en-GB" altLang="ko-KR" sz="1400" dirty="0">
                <a:solidFill>
                  <a:schemeClr val="tx1">
                    <a:lumMod val="75000"/>
                    <a:lumOff val="25000"/>
                  </a:schemeClr>
                </a:solidFill>
                <a:cs typeface="Arial" pitchFamily="34" charset="0"/>
              </a:rPr>
              <a:t>…are constantly evolving.</a:t>
            </a:r>
          </a:p>
          <a:p>
            <a:pPr marL="285750" indent="-285750">
              <a:buFontTx/>
              <a:buChar char="-"/>
            </a:pPr>
            <a:r>
              <a:rPr lang="en-GB" altLang="ko-KR" sz="1400" dirty="0">
                <a:solidFill>
                  <a:schemeClr val="tx1">
                    <a:lumMod val="75000"/>
                    <a:lumOff val="25000"/>
                  </a:schemeClr>
                </a:solidFill>
                <a:cs typeface="Arial" pitchFamily="34" charset="0"/>
              </a:rPr>
              <a:t>... does not include critical thinking.</a:t>
            </a:r>
            <a:endParaRPr lang="en-US" altLang="ko-KR" sz="1400" dirty="0">
              <a:solidFill>
                <a:schemeClr val="tx1">
                  <a:lumMod val="75000"/>
                  <a:lumOff val="25000"/>
                </a:schemeClr>
              </a:solidFill>
              <a:cs typeface="Arial" pitchFamily="34" charset="0"/>
            </a:endParaRPr>
          </a:p>
        </p:txBody>
      </p:sp>
      <p:sp>
        <p:nvSpPr>
          <p:cNvPr id="32" name="Text Placeholder 6"/>
          <p:cNvSpPr txBox="1">
            <a:spLocks/>
          </p:cNvSpPr>
          <p:nvPr/>
        </p:nvSpPr>
        <p:spPr>
          <a:xfrm>
            <a:off x="4134663" y="4638711"/>
            <a:ext cx="2196000" cy="70497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400" dirty="0">
                <a:solidFill>
                  <a:schemeClr val="tx1">
                    <a:lumMod val="65000"/>
                    <a:lumOff val="35000"/>
                  </a:schemeClr>
                </a:solidFill>
                <a:cs typeface="Arial" pitchFamily="34" charset="0"/>
              </a:rPr>
              <a:t>When dealing with challenges, it can be useful to...</a:t>
            </a:r>
            <a:endParaRPr lang="ko-KR" altLang="en-US" sz="1400" dirty="0">
              <a:solidFill>
                <a:schemeClr val="tx1">
                  <a:lumMod val="65000"/>
                  <a:lumOff val="35000"/>
                </a:schemeClr>
              </a:solidFill>
              <a:cs typeface="Arial" pitchFamily="34" charset="0"/>
            </a:endParaRPr>
          </a:p>
        </p:txBody>
      </p:sp>
      <p:sp>
        <p:nvSpPr>
          <p:cNvPr id="34" name="Text Placeholder 7"/>
          <p:cNvSpPr txBox="1">
            <a:spLocks/>
          </p:cNvSpPr>
          <p:nvPr/>
        </p:nvSpPr>
        <p:spPr>
          <a:xfrm>
            <a:off x="4134663" y="5270075"/>
            <a:ext cx="2196000" cy="828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GB" altLang="ko-KR" sz="1400" dirty="0">
                <a:solidFill>
                  <a:schemeClr val="tx1">
                    <a:lumMod val="75000"/>
                    <a:lumOff val="25000"/>
                  </a:schemeClr>
                </a:solidFill>
                <a:ea typeface="맑은 고딕"/>
                <a:cs typeface="Arial"/>
              </a:rPr>
              <a:t>…seek assistance from your network.</a:t>
            </a:r>
          </a:p>
          <a:p>
            <a:pPr marL="285750" indent="-285750">
              <a:buFontTx/>
              <a:buChar char="-"/>
            </a:pPr>
            <a:r>
              <a:rPr lang="en-GB" altLang="ko-KR" sz="1400" dirty="0">
                <a:solidFill>
                  <a:schemeClr val="tx1">
                    <a:lumMod val="75000"/>
                    <a:lumOff val="25000"/>
                  </a:schemeClr>
                </a:solidFill>
                <a:ea typeface="맑은 고딕"/>
                <a:cs typeface="Arial"/>
              </a:rPr>
              <a:t>…rely on luck.</a:t>
            </a:r>
          </a:p>
          <a:p>
            <a:pPr marL="285750" indent="-285750">
              <a:buFontTx/>
              <a:buChar char="-"/>
            </a:pPr>
            <a:r>
              <a:rPr lang="en-GB" altLang="ko-KR" sz="1400" dirty="0">
                <a:solidFill>
                  <a:schemeClr val="tx1">
                    <a:lumMod val="75000"/>
                    <a:lumOff val="25000"/>
                  </a:schemeClr>
                </a:solidFill>
                <a:ea typeface="맑은 고딕"/>
                <a:cs typeface="Arial"/>
              </a:rPr>
              <a:t>…deny cooperation.</a:t>
            </a:r>
            <a:endParaRPr lang="en-US" altLang="ko-KR" sz="1400" dirty="0">
              <a:solidFill>
                <a:schemeClr val="tx1">
                  <a:lumMod val="75000"/>
                  <a:lumOff val="25000"/>
                </a:schemeClr>
              </a:solidFill>
              <a:ea typeface="맑은 고딕"/>
              <a:cs typeface="Arial"/>
            </a:endParaRPr>
          </a:p>
        </p:txBody>
      </p:sp>
      <p:grpSp>
        <p:nvGrpSpPr>
          <p:cNvPr id="14" name="Group 13">
            <a:extLst>
              <a:ext uri="{FF2B5EF4-FFF2-40B4-BE49-F238E27FC236}">
                <a16:creationId xmlns:a16="http://schemas.microsoft.com/office/drawing/2014/main" id="{46F153DF-ED31-416A-96FF-DB0C0FF63223}"/>
              </a:ext>
            </a:extLst>
          </p:cNvPr>
          <p:cNvGrpSpPr/>
          <p:nvPr/>
        </p:nvGrpSpPr>
        <p:grpSpPr>
          <a:xfrm>
            <a:off x="4493780" y="3866382"/>
            <a:ext cx="754393" cy="754393"/>
            <a:chOff x="4875150" y="4103748"/>
            <a:chExt cx="754393" cy="754393"/>
          </a:xfrm>
        </p:grpSpPr>
        <p:sp>
          <p:nvSpPr>
            <p:cNvPr id="36" name="Oval 18"/>
            <p:cNvSpPr/>
            <p:nvPr/>
          </p:nvSpPr>
          <p:spPr>
            <a:xfrm>
              <a:off x="4875150" y="4103748"/>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38" name="Rectangle 36"/>
            <p:cNvSpPr/>
            <p:nvPr/>
          </p:nvSpPr>
          <p:spPr>
            <a:xfrm>
              <a:off x="5028098" y="432104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grpSp>
        <p:nvGrpSpPr>
          <p:cNvPr id="2" name="Group 1">
            <a:extLst>
              <a:ext uri="{FF2B5EF4-FFF2-40B4-BE49-F238E27FC236}">
                <a16:creationId xmlns:a16="http://schemas.microsoft.com/office/drawing/2014/main" id="{CF37A52D-1350-473D-BA94-30C77BEFDEAB}"/>
              </a:ext>
            </a:extLst>
          </p:cNvPr>
          <p:cNvGrpSpPr/>
          <p:nvPr/>
        </p:nvGrpSpPr>
        <p:grpSpPr>
          <a:xfrm>
            <a:off x="1879351" y="4245704"/>
            <a:ext cx="754393" cy="754393"/>
            <a:chOff x="2042471" y="4054231"/>
            <a:chExt cx="754393" cy="754393"/>
          </a:xfrm>
        </p:grpSpPr>
        <p:sp>
          <p:nvSpPr>
            <p:cNvPr id="35" name="Oval 4"/>
            <p:cNvSpPr/>
            <p:nvPr/>
          </p:nvSpPr>
          <p:spPr>
            <a:xfrm>
              <a:off x="2042471" y="4054231"/>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39" name="Rectangle 16"/>
            <p:cNvSpPr/>
            <p:nvPr/>
          </p:nvSpPr>
          <p:spPr>
            <a:xfrm>
              <a:off x="2197606" y="430197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spTree>
    <p:extLst>
      <p:ext uri="{BB962C8B-B14F-4D97-AF65-F5344CB8AC3E}">
        <p14:creationId xmlns:p14="http://schemas.microsoft.com/office/powerpoint/2010/main" val="1946341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err="1"/>
              <a:t>Thank</a:t>
            </a:r>
            <a:r>
              <a:rPr lang="es-ES" b="1" dirty="0"/>
              <a:t> </a:t>
            </a:r>
            <a:r>
              <a:rPr lang="es-ES" b="1" dirty="0" err="1"/>
              <a:t>you</a:t>
            </a:r>
            <a:endParaRPr lang="es-ES" b="1" dirty="0">
              <a:solidFill>
                <a:srgbClr val="266C9F"/>
              </a:solidFill>
              <a:cs typeface="Calibri Light"/>
            </a:endParaRPr>
          </a:p>
        </p:txBody>
      </p:sp>
    </p:spTree>
    <p:extLst>
      <p:ext uri="{BB962C8B-B14F-4D97-AF65-F5344CB8AC3E}">
        <p14:creationId xmlns:p14="http://schemas.microsoft.com/office/powerpoint/2010/main" val="79758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0E7550-487B-49F1-A8E3-3D27F5F3FE69}"/>
              </a:ext>
            </a:extLst>
          </p:cNvPr>
          <p:cNvSpPr txBox="1"/>
          <p:nvPr/>
        </p:nvSpPr>
        <p:spPr>
          <a:xfrm>
            <a:off x="654269" y="2388475"/>
            <a:ext cx="9112469" cy="2739211"/>
          </a:xfrm>
          <a:prstGeom prst="rect">
            <a:avLst/>
          </a:prstGeom>
          <a:noFill/>
        </p:spPr>
        <p:txBody>
          <a:bodyPr wrap="square" rtlCol="0">
            <a:spAutoFit/>
          </a:bodyPr>
          <a:lstStyle/>
          <a:p>
            <a:pPr algn="l" rtl="0" fontAlgn="base"/>
            <a:r>
              <a:rPr lang="is-IS" sz="2800" b="0" i="0" u="none" strike="noStrike" dirty="0">
                <a:solidFill>
                  <a:srgbClr val="266C9F"/>
                </a:solidFill>
                <a:effectLst/>
                <a:latin typeface="Calibri" panose="020F0502020204030204" pitchFamily="34" charset="0"/>
              </a:rPr>
              <a:t>Why entrepreneurship?</a:t>
            </a:r>
            <a:r>
              <a:rPr lang="is-IS" sz="2800" b="0" i="0" dirty="0">
                <a:solidFill>
                  <a:srgbClr val="266C9F"/>
                </a:solidFill>
                <a:effectLst/>
                <a:latin typeface="Calibri" panose="020F0502020204030204" pitchFamily="34" charset="0"/>
              </a:rPr>
              <a:t>​</a:t>
            </a:r>
          </a:p>
          <a:p>
            <a:pPr algn="l" rtl="0" fontAlgn="base"/>
            <a:endParaRPr lang="is-IS" sz="2400" b="0" i="0" dirty="0">
              <a:effectLst/>
              <a:latin typeface="Arial" panose="020B0604020202020204" pitchFamily="34" charset="0"/>
            </a:endParaRPr>
          </a:p>
          <a:p>
            <a:pPr marL="342900" indent="-342900" algn="l" rtl="0" fontAlgn="base">
              <a:buFont typeface="Arial" panose="020B0604020202020204" pitchFamily="34" charset="0"/>
              <a:buChar char="•"/>
            </a:pPr>
            <a:r>
              <a:rPr lang="en" sz="2400" dirty="0"/>
              <a:t>Entrepreneurship is an important contribution to the economy.</a:t>
            </a:r>
            <a:r>
              <a:rPr lang="is-IS" sz="2400" b="0" i="0" dirty="0">
                <a:effectLst/>
                <a:latin typeface="Calibri" panose="020F0502020204030204" pitchFamily="34" charset="0"/>
              </a:rPr>
              <a:t>​</a:t>
            </a:r>
            <a:endParaRPr lang="is-IS" sz="2400" b="0" i="0" dirty="0">
              <a:effectLst/>
              <a:latin typeface="Arial" panose="020B0604020202020204" pitchFamily="34" charset="0"/>
            </a:endParaRPr>
          </a:p>
          <a:p>
            <a:pPr marL="342900" indent="-342900" algn="l" rtl="0" fontAlgn="base">
              <a:buFont typeface="Arial" panose="020B0604020202020204" pitchFamily="34" charset="0"/>
              <a:buChar char="•"/>
            </a:pPr>
            <a:r>
              <a:rPr lang="en" sz="2400" dirty="0"/>
              <a:t>Ingenuity and innovation are an unlimited resource.</a:t>
            </a:r>
            <a:r>
              <a:rPr lang="is-IS" sz="2400" b="0" i="0" dirty="0">
                <a:effectLst/>
                <a:latin typeface="Calibri" panose="020F0502020204030204" pitchFamily="34" charset="0"/>
              </a:rPr>
              <a:t>​</a:t>
            </a:r>
            <a:endParaRPr lang="is-IS" sz="2400" b="0" i="0" dirty="0">
              <a:effectLst/>
              <a:latin typeface="Arial" panose="020B0604020202020204" pitchFamily="34" charset="0"/>
            </a:endParaRPr>
          </a:p>
          <a:p>
            <a:pPr marL="342900" indent="-342900" algn="l" rtl="0" fontAlgn="base">
              <a:buFont typeface="Arial" panose="020B0604020202020204" pitchFamily="34" charset="0"/>
              <a:buChar char="•"/>
            </a:pPr>
            <a:r>
              <a:rPr lang="en" sz="2400" dirty="0"/>
              <a:t>New jobs and value creation.</a:t>
            </a:r>
            <a:r>
              <a:rPr lang="is-IS" sz="2400" b="0" i="0" dirty="0">
                <a:effectLst/>
                <a:latin typeface="Calibri" panose="020F0502020204030204" pitchFamily="34" charset="0"/>
              </a:rPr>
              <a:t>​</a:t>
            </a:r>
            <a:endParaRPr lang="is-IS" sz="2400" b="0" i="0" dirty="0">
              <a:effectLst/>
              <a:latin typeface="Arial" panose="020B0604020202020204" pitchFamily="34" charset="0"/>
            </a:endParaRPr>
          </a:p>
          <a:p>
            <a:pPr marL="342900" indent="-342900" algn="l" rtl="0" fontAlgn="base">
              <a:buFont typeface="Arial" panose="020B0604020202020204" pitchFamily="34" charset="0"/>
              <a:buChar char="•"/>
            </a:pPr>
            <a:r>
              <a:rPr lang="en-GB" sz="2400" dirty="0"/>
              <a:t>Supports many of the United Nations‘ </a:t>
            </a:r>
            <a:br>
              <a:rPr lang="en-GB" sz="2400" dirty="0"/>
            </a:br>
            <a:r>
              <a:rPr lang="is-IS" sz="2400" dirty="0"/>
              <a:t>Sustainable Development Goals</a:t>
            </a:r>
            <a:endParaRPr lang="is-IS" sz="2400" b="0" i="0" dirty="0">
              <a:effectLst/>
              <a:latin typeface="Arial" panose="020B0604020202020204" pitchFamily="34" charset="0"/>
            </a:endParaRPr>
          </a:p>
        </p:txBody>
      </p:sp>
      <p:sp>
        <p:nvSpPr>
          <p:cNvPr id="5" name="TextBox 4">
            <a:extLst>
              <a:ext uri="{FF2B5EF4-FFF2-40B4-BE49-F238E27FC236}">
                <a16:creationId xmlns:a16="http://schemas.microsoft.com/office/drawing/2014/main" id="{AA6E066A-3B5B-4593-8F5E-A7D67C8276BF}"/>
              </a:ext>
            </a:extLst>
          </p:cNvPr>
          <p:cNvSpPr txBox="1"/>
          <p:nvPr/>
        </p:nvSpPr>
        <p:spPr>
          <a:xfrm>
            <a:off x="2438400" y="612171"/>
            <a:ext cx="7315200" cy="1200329"/>
          </a:xfrm>
          <a:prstGeom prst="rect">
            <a:avLst/>
          </a:prstGeom>
          <a:noFill/>
        </p:spPr>
        <p:txBody>
          <a:bodyPr wrap="square" rtlCol="0">
            <a:spAutoFit/>
          </a:bodyPr>
          <a:lstStyle/>
          <a:p>
            <a:pPr algn="ctr" rtl="0" fontAlgn="base"/>
            <a:r>
              <a:rPr lang="is-IS" sz="3600" b="1" i="0" u="none" strike="noStrike" dirty="0">
                <a:solidFill>
                  <a:srgbClr val="266C9F"/>
                </a:solidFill>
                <a:effectLst/>
              </a:rPr>
              <a:t>Entrepreneurship and </a:t>
            </a:r>
          </a:p>
          <a:p>
            <a:pPr algn="ctr" rtl="0" fontAlgn="base"/>
            <a:r>
              <a:rPr lang="is-IS" sz="3600" b="1" i="0" u="none" strike="noStrike" dirty="0">
                <a:solidFill>
                  <a:srgbClr val="266C9F"/>
                </a:solidFill>
                <a:effectLst/>
              </a:rPr>
              <a:t>intangible cultural heritage</a:t>
            </a:r>
            <a:r>
              <a:rPr lang="sv-SE" b="0" i="0" dirty="0">
                <a:effectLst/>
                <a:latin typeface="Calibri Light" panose="020F0302020204030204" pitchFamily="34" charset="0"/>
              </a:rPr>
              <a:t>​</a:t>
            </a:r>
            <a:endParaRPr lang="sv-SE" b="0" i="0" dirty="0">
              <a:effectLst/>
            </a:endParaRPr>
          </a:p>
        </p:txBody>
      </p:sp>
      <p:pic>
        <p:nvPicPr>
          <p:cNvPr id="3" name="Picture 2">
            <a:extLst>
              <a:ext uri="{FF2B5EF4-FFF2-40B4-BE49-F238E27FC236}">
                <a16:creationId xmlns:a16="http://schemas.microsoft.com/office/drawing/2014/main" id="{E22CA3B7-1799-4443-81DD-C694C7D8E7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4001364"/>
            <a:ext cx="4425108" cy="2252643"/>
          </a:xfrm>
          <a:prstGeom prst="rect">
            <a:avLst/>
          </a:prstGeom>
        </p:spPr>
      </p:pic>
    </p:spTree>
    <p:extLst>
      <p:ext uri="{BB962C8B-B14F-4D97-AF65-F5344CB8AC3E}">
        <p14:creationId xmlns:p14="http://schemas.microsoft.com/office/powerpoint/2010/main" val="195165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05CDA-5E25-4B87-876C-FABECB2045AB}"/>
              </a:ext>
            </a:extLst>
          </p:cNvPr>
          <p:cNvSpPr txBox="1"/>
          <p:nvPr/>
        </p:nvSpPr>
        <p:spPr>
          <a:xfrm>
            <a:off x="2120462" y="492109"/>
            <a:ext cx="7598979" cy="1200329"/>
          </a:xfrm>
          <a:prstGeom prst="rect">
            <a:avLst/>
          </a:prstGeom>
          <a:noFill/>
        </p:spPr>
        <p:txBody>
          <a:bodyPr wrap="square" rtlCol="0">
            <a:spAutoFit/>
          </a:bodyPr>
          <a:lstStyle/>
          <a:p>
            <a:pPr algn="ctr" rtl="0" fontAlgn="base"/>
            <a:r>
              <a:rPr lang="is-IS" sz="3600" b="1" i="0" u="none" strike="noStrike" dirty="0">
                <a:solidFill>
                  <a:srgbClr val="266C9F"/>
                </a:solidFill>
                <a:effectLst/>
              </a:rPr>
              <a:t>Entrepreneurship and </a:t>
            </a:r>
          </a:p>
          <a:p>
            <a:pPr algn="ctr" rtl="0" fontAlgn="base"/>
            <a:r>
              <a:rPr lang="is-IS" sz="3600" b="1" i="0" u="none" strike="noStrike" dirty="0">
                <a:solidFill>
                  <a:srgbClr val="266C9F"/>
                </a:solidFill>
                <a:effectLst/>
              </a:rPr>
              <a:t>intangible cultural heritage</a:t>
            </a:r>
            <a:endParaRPr lang="en-SE" sz="3600" dirty="0"/>
          </a:p>
        </p:txBody>
      </p:sp>
      <p:sp>
        <p:nvSpPr>
          <p:cNvPr id="3" name="TextBox 2">
            <a:extLst>
              <a:ext uri="{FF2B5EF4-FFF2-40B4-BE49-F238E27FC236}">
                <a16:creationId xmlns:a16="http://schemas.microsoft.com/office/drawing/2014/main" id="{B210A158-35D0-4B7F-AEB2-B8F2A152C8FF}"/>
              </a:ext>
            </a:extLst>
          </p:cNvPr>
          <p:cNvSpPr txBox="1"/>
          <p:nvPr/>
        </p:nvSpPr>
        <p:spPr>
          <a:xfrm>
            <a:off x="379882" y="2023429"/>
            <a:ext cx="9222826" cy="954107"/>
          </a:xfrm>
          <a:prstGeom prst="rect">
            <a:avLst/>
          </a:prstGeom>
          <a:noFill/>
        </p:spPr>
        <p:txBody>
          <a:bodyPr wrap="square" rtlCol="0">
            <a:spAutoFit/>
          </a:bodyPr>
          <a:lstStyle/>
          <a:p>
            <a:pPr fontAlgn="base"/>
            <a:r>
              <a:rPr lang="is-IS" sz="2800" b="0" i="0" u="none" strike="noStrike" dirty="0">
                <a:solidFill>
                  <a:srgbClr val="266C9F"/>
                </a:solidFill>
                <a:effectLst/>
                <a:latin typeface="Calibri" panose="020F0502020204030204" pitchFamily="34" charset="0"/>
              </a:rPr>
              <a:t>Why </a:t>
            </a:r>
            <a:r>
              <a:rPr lang="is-IS" sz="2800" i="0" u="none" strike="noStrike" dirty="0">
                <a:solidFill>
                  <a:srgbClr val="266C9F"/>
                </a:solidFill>
                <a:effectLst/>
              </a:rPr>
              <a:t>intangible cultural heritage</a:t>
            </a:r>
            <a:r>
              <a:rPr lang="is-IS" sz="2800" b="0" i="0" u="none" strike="noStrike" dirty="0">
                <a:solidFill>
                  <a:srgbClr val="266C9F"/>
                </a:solidFill>
                <a:effectLst/>
                <a:latin typeface="Calibri" panose="020F0502020204030204" pitchFamily="34" charset="0"/>
              </a:rPr>
              <a:t>?</a:t>
            </a:r>
            <a:r>
              <a:rPr lang="is-IS" sz="2800" b="0" i="0" dirty="0">
                <a:solidFill>
                  <a:srgbClr val="266C9F"/>
                </a:solidFill>
                <a:effectLst/>
                <a:latin typeface="Calibri" panose="020F0502020204030204" pitchFamily="34" charset="0"/>
              </a:rPr>
              <a:t>​</a:t>
            </a:r>
          </a:p>
          <a:p>
            <a:pPr algn="l" rtl="0" fontAlgn="base"/>
            <a:endParaRPr lang="is-IS" sz="2800" b="0" i="0" dirty="0">
              <a:effectLst/>
              <a:latin typeface="Arial" panose="020B0604020202020204" pitchFamily="34" charset="0"/>
            </a:endParaRPr>
          </a:p>
        </p:txBody>
      </p:sp>
      <p:pic>
        <p:nvPicPr>
          <p:cNvPr id="4" name="Picture 3">
            <a:extLst>
              <a:ext uri="{FF2B5EF4-FFF2-40B4-BE49-F238E27FC236}">
                <a16:creationId xmlns:a16="http://schemas.microsoft.com/office/drawing/2014/main" id="{E9777481-0EA7-4018-A1A0-4CF56555ED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985" y="2648045"/>
            <a:ext cx="3701173" cy="2464839"/>
          </a:xfrm>
          <a:prstGeom prst="rect">
            <a:avLst/>
          </a:prstGeom>
        </p:spPr>
      </p:pic>
      <p:sp>
        <p:nvSpPr>
          <p:cNvPr id="5" name="TextBox 4">
            <a:extLst>
              <a:ext uri="{FF2B5EF4-FFF2-40B4-BE49-F238E27FC236}">
                <a16:creationId xmlns:a16="http://schemas.microsoft.com/office/drawing/2014/main" id="{4E0FE81A-EE35-4774-8728-61B9E6AA3526}"/>
              </a:ext>
            </a:extLst>
          </p:cNvPr>
          <p:cNvSpPr txBox="1"/>
          <p:nvPr/>
        </p:nvSpPr>
        <p:spPr>
          <a:xfrm>
            <a:off x="4359261" y="2753870"/>
            <a:ext cx="6531664" cy="3170099"/>
          </a:xfrm>
          <a:prstGeom prst="rect">
            <a:avLst/>
          </a:prstGeom>
          <a:noFill/>
        </p:spPr>
        <p:txBody>
          <a:bodyPr wrap="square" lIns="91440" tIns="45720" rIns="91440" bIns="45720" rtlCol="0" anchor="t">
            <a:spAutoFit/>
          </a:bodyPr>
          <a:lstStyle/>
          <a:p>
            <a:pPr marL="342900" indent="-342900" rtl="0" fontAlgn="base">
              <a:buFont typeface="Arial" panose="020B0604020202020204" pitchFamily="34" charset="0"/>
              <a:buChar char="•"/>
            </a:pPr>
            <a:r>
              <a:rPr lang="en-GB" sz="2000" b="0" i="0" u="none" strike="noStrike" dirty="0">
                <a:solidFill>
                  <a:srgbClr val="000000"/>
                </a:solidFill>
                <a:effectLst/>
                <a:latin typeface="Calibri" panose="020F0502020204030204" pitchFamily="34" charset="0"/>
              </a:rPr>
              <a:t>Convention for the Safeguarding of the Intangible Cultural Heritage, UNESCO.</a:t>
            </a:r>
            <a:endParaRPr lang="is-IS" sz="2000" b="0" i="0" dirty="0">
              <a:effectLst/>
              <a:latin typeface="Arial" panose="020B0604020202020204" pitchFamily="34" charset="0"/>
            </a:endParaRPr>
          </a:p>
          <a:p>
            <a:pPr marL="342900" indent="-342900" fontAlgn="base">
              <a:buFont typeface="Arial" panose="020B0604020202020204" pitchFamily="34" charset="0"/>
              <a:buChar char="•"/>
            </a:pPr>
            <a:r>
              <a:rPr lang="en-GB" sz="2000" dirty="0">
                <a:solidFill>
                  <a:srgbClr val="000000"/>
                </a:solidFill>
                <a:latin typeface="Calibri" panose="020F0502020204030204" pitchFamily="34" charset="0"/>
              </a:rPr>
              <a:t>Increases understanding and respect for the environment and traditions</a:t>
            </a:r>
            <a:r>
              <a:rPr lang="is-IS" sz="2000" dirty="0">
                <a:solidFill>
                  <a:srgbClr val="000000"/>
                </a:solidFill>
                <a:latin typeface="Calibri" panose="020F0502020204030204" pitchFamily="34" charset="0"/>
              </a:rPr>
              <a:t>.</a:t>
            </a:r>
            <a:r>
              <a:rPr lang="is-IS" sz="2000" dirty="0">
                <a:latin typeface="Calibri" panose="020F0502020204030204" pitchFamily="34" charset="0"/>
              </a:rPr>
              <a:t>​</a:t>
            </a:r>
            <a:endParaRPr lang="is-IS" sz="2000" dirty="0">
              <a:latin typeface="Arial" panose="020B0604020202020204" pitchFamily="34" charset="0"/>
            </a:endParaRPr>
          </a:p>
          <a:p>
            <a:pPr marL="342900" indent="-342900" rtl="0" fontAlgn="base">
              <a:buFont typeface="Arial" panose="020B0604020202020204" pitchFamily="34" charset="0"/>
              <a:buChar char="•"/>
            </a:pPr>
            <a:r>
              <a:rPr lang="en" sz="2000" dirty="0"/>
              <a:t>Positive effects on identity and relationships, for example connection to area and communication between people with different backgrounds.</a:t>
            </a:r>
            <a:r>
              <a:rPr lang="is-IS" sz="2000" b="0" i="0" dirty="0">
                <a:effectLst/>
                <a:latin typeface="Calibri" panose="020F0502020204030204" pitchFamily="34" charset="0"/>
              </a:rPr>
              <a:t>​</a:t>
            </a:r>
          </a:p>
          <a:p>
            <a:pPr marL="342900" indent="-342900" fontAlgn="base">
              <a:buFont typeface="Arial" panose="020B0604020202020204" pitchFamily="34" charset="0"/>
              <a:buChar char="•"/>
            </a:pPr>
            <a:r>
              <a:rPr lang="en" sz="2000" dirty="0"/>
              <a:t>Economic benefits</a:t>
            </a:r>
            <a:r>
              <a:rPr lang="is-IS" sz="2000" dirty="0">
                <a:solidFill>
                  <a:srgbClr val="000000"/>
                </a:solidFill>
                <a:latin typeface="Calibri" panose="020F0502020204030204" pitchFamily="34" charset="0"/>
              </a:rPr>
              <a:t>.</a:t>
            </a:r>
            <a:r>
              <a:rPr lang="is-IS" sz="2000" dirty="0">
                <a:latin typeface="Calibri" panose="020F0502020204030204" pitchFamily="34" charset="0"/>
              </a:rPr>
              <a:t>​</a:t>
            </a:r>
            <a:endParaRPr lang="is-IS" sz="2000" dirty="0">
              <a:latin typeface="Arial" panose="020B0604020202020204" pitchFamily="34" charset="0"/>
            </a:endParaRPr>
          </a:p>
          <a:p>
            <a:pPr marL="342900" indent="-342900" rtl="0" fontAlgn="base">
              <a:buFont typeface="Arial" panose="020B0604020202020204" pitchFamily="34" charset="0"/>
              <a:buChar char="•"/>
            </a:pPr>
            <a:r>
              <a:rPr lang="en" sz="2000" dirty="0"/>
              <a:t>"Traditions live because they are passed on from person to person" </a:t>
            </a:r>
            <a:endParaRPr lang="is-IS" sz="2000" b="0" dirty="0">
              <a:effectLst/>
              <a:latin typeface="Arial" panose="020B0604020202020204" pitchFamily="34" charset="0"/>
            </a:endParaRPr>
          </a:p>
        </p:txBody>
      </p:sp>
    </p:spTree>
    <p:extLst>
      <p:ext uri="{BB962C8B-B14F-4D97-AF65-F5344CB8AC3E}">
        <p14:creationId xmlns:p14="http://schemas.microsoft.com/office/powerpoint/2010/main" val="174065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383E5D-EB5B-4890-A814-0BB6DEA6A641}"/>
              </a:ext>
            </a:extLst>
          </p:cNvPr>
          <p:cNvSpPr txBox="1"/>
          <p:nvPr/>
        </p:nvSpPr>
        <p:spPr>
          <a:xfrm>
            <a:off x="1817803" y="694441"/>
            <a:ext cx="69459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fontAlgn="base"/>
            <a:r>
              <a:rPr lang="is-IS" sz="3600" b="1" i="0" u="none" strike="noStrike" dirty="0">
                <a:solidFill>
                  <a:srgbClr val="266C9F"/>
                </a:solidFill>
                <a:effectLst/>
              </a:rPr>
              <a:t>Entrepreneurship and </a:t>
            </a:r>
          </a:p>
          <a:p>
            <a:pPr algn="ctr" rtl="0" fontAlgn="base"/>
            <a:r>
              <a:rPr lang="is-IS" sz="3600" b="1" i="0" u="none" strike="noStrike" dirty="0">
                <a:solidFill>
                  <a:srgbClr val="266C9F"/>
                </a:solidFill>
                <a:effectLst/>
              </a:rPr>
              <a:t>intangible cultural heritage</a:t>
            </a:r>
            <a:endParaRPr lang="en-SE" sz="3600" dirty="0"/>
          </a:p>
        </p:txBody>
      </p:sp>
      <p:sp>
        <p:nvSpPr>
          <p:cNvPr id="6" name="TextBox 5">
            <a:extLst>
              <a:ext uri="{FF2B5EF4-FFF2-40B4-BE49-F238E27FC236}">
                <a16:creationId xmlns:a16="http://schemas.microsoft.com/office/drawing/2014/main" id="{D49F64A9-A9D5-42A1-AE05-D23613A46C9F}"/>
              </a:ext>
            </a:extLst>
          </p:cNvPr>
          <p:cNvSpPr txBox="1"/>
          <p:nvPr/>
        </p:nvSpPr>
        <p:spPr>
          <a:xfrm>
            <a:off x="335731" y="2902893"/>
            <a:ext cx="991011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dirty="0"/>
              <a:t>The</a:t>
            </a:r>
            <a:r>
              <a:rPr lang="en-US" sz="2000" i="1" dirty="0">
                <a:ea typeface="+mn-lt"/>
                <a:cs typeface="+mn-lt"/>
              </a:rPr>
              <a:t> heritage is part of the local identity, and culture represents a driver of sustainable development. By developing a business in this domain, it is possible to revive the forgotten potential of the region that may offer unique products in the tourist market and complementary activities, to increase employment, with positive externalities on quality of life.</a:t>
            </a:r>
            <a:endParaRPr lang="en-US" sz="2000" i="1" dirty="0">
              <a:cs typeface="Calibri" panose="020F0502020204030204"/>
            </a:endParaRPr>
          </a:p>
        </p:txBody>
      </p:sp>
      <p:sp>
        <p:nvSpPr>
          <p:cNvPr id="10" name="TextBox 9">
            <a:extLst>
              <a:ext uri="{FF2B5EF4-FFF2-40B4-BE49-F238E27FC236}">
                <a16:creationId xmlns:a16="http://schemas.microsoft.com/office/drawing/2014/main" id="{1354E8ED-26EF-497C-8E47-05A47F1487B2}"/>
              </a:ext>
            </a:extLst>
          </p:cNvPr>
          <p:cNvSpPr txBox="1"/>
          <p:nvPr/>
        </p:nvSpPr>
        <p:spPr>
          <a:xfrm>
            <a:off x="788705" y="4226332"/>
            <a:ext cx="900416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ea typeface="+mn-lt"/>
                <a:cs typeface="+mn-lt"/>
              </a:rPr>
              <a:t>Vasile Valentina et al. / Procedia - Social and Behavioral Sciences 188 (2015) 16 – 26</a:t>
            </a:r>
            <a:endParaRPr lang="en-US" sz="1400" dirty="0">
              <a:cs typeface="Calibri"/>
            </a:endParaRPr>
          </a:p>
        </p:txBody>
      </p:sp>
    </p:spTree>
    <p:extLst>
      <p:ext uri="{BB962C8B-B14F-4D97-AF65-F5344CB8AC3E}">
        <p14:creationId xmlns:p14="http://schemas.microsoft.com/office/powerpoint/2010/main" val="304593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25" name="TextBox 2">
            <a:extLst>
              <a:ext uri="{FF2B5EF4-FFF2-40B4-BE49-F238E27FC236}">
                <a16:creationId xmlns:a16="http://schemas.microsoft.com/office/drawing/2014/main" id="{A9DC58F7-259F-4D1B-B01F-00E5E6930B17}"/>
              </a:ext>
            </a:extLst>
          </p:cNvPr>
          <p:cNvSpPr txBox="1"/>
          <p:nvPr/>
        </p:nvSpPr>
        <p:spPr>
          <a:xfrm>
            <a:off x="5938042" y="4317749"/>
            <a:ext cx="2502460" cy="523220"/>
          </a:xfrm>
          <a:prstGeom prst="rect">
            <a:avLst/>
          </a:prstGeom>
          <a:noFill/>
        </p:spPr>
        <p:txBody>
          <a:bodyPr wrap="square" rtlCol="0">
            <a:spAutoFit/>
          </a:bodyPr>
          <a:lstStyle/>
          <a:p>
            <a:r>
              <a:rPr lang="en-GB" altLang="ko-KR" sz="1400" dirty="0">
                <a:solidFill>
                  <a:schemeClr val="tx1">
                    <a:lumMod val="75000"/>
                    <a:lumOff val="25000"/>
                  </a:schemeClr>
                </a:solidFill>
              </a:rPr>
              <a:t>Introduction to the process of ideation to formulate a vision.</a:t>
            </a:r>
            <a:endParaRPr lang="en-US" altLang="ko-KR" sz="1400" dirty="0">
              <a:solidFill>
                <a:schemeClr val="tx1">
                  <a:lumMod val="75000"/>
                  <a:lumOff val="25000"/>
                </a:schemeClr>
              </a:solidFill>
            </a:endParaRPr>
          </a:p>
        </p:txBody>
      </p:sp>
      <p:sp>
        <p:nvSpPr>
          <p:cNvPr id="26" name="TextBox 3">
            <a:extLst>
              <a:ext uri="{FF2B5EF4-FFF2-40B4-BE49-F238E27FC236}">
                <a16:creationId xmlns:a16="http://schemas.microsoft.com/office/drawing/2014/main" id="{3CE78A98-FDA8-495A-986A-ED7DEF8E079C}"/>
              </a:ext>
            </a:extLst>
          </p:cNvPr>
          <p:cNvSpPr txBox="1"/>
          <p:nvPr/>
        </p:nvSpPr>
        <p:spPr>
          <a:xfrm>
            <a:off x="8869007" y="4307504"/>
            <a:ext cx="2974402" cy="523220"/>
          </a:xfrm>
          <a:prstGeom prst="rect">
            <a:avLst/>
          </a:prstGeom>
          <a:noFill/>
        </p:spPr>
        <p:txBody>
          <a:bodyPr wrap="square" lIns="91440" tIns="45720" rIns="91440" bIns="45720" rtlCol="0" anchor="t">
            <a:spAutoFit/>
          </a:bodyPr>
          <a:lstStyle/>
          <a:p>
            <a:r>
              <a:rPr lang="en-US" altLang="ko-KR" sz="1400" dirty="0">
                <a:solidFill>
                  <a:schemeClr val="tx1">
                    <a:lumMod val="75000"/>
                    <a:lumOff val="25000"/>
                  </a:schemeClr>
                </a:solidFill>
              </a:rPr>
              <a:t>How to discover and </a:t>
            </a:r>
            <a:r>
              <a:rPr lang="en-US" altLang="ko-KR" sz="1400" dirty="0" err="1">
                <a:solidFill>
                  <a:schemeClr val="tx1">
                    <a:lumMod val="75000"/>
                    <a:lumOff val="25000"/>
                  </a:schemeClr>
                </a:solidFill>
              </a:rPr>
              <a:t>analyse</a:t>
            </a:r>
            <a:r>
              <a:rPr lang="en-US" altLang="ko-KR" sz="1400" dirty="0">
                <a:solidFill>
                  <a:schemeClr val="tx1">
                    <a:lumMod val="75000"/>
                    <a:lumOff val="25000"/>
                  </a:schemeClr>
                </a:solidFill>
              </a:rPr>
              <a:t> opportunities. </a:t>
            </a:r>
          </a:p>
        </p:txBody>
      </p:sp>
      <p:sp>
        <p:nvSpPr>
          <p:cNvPr id="27" name="Rectangle 7">
            <a:extLst>
              <a:ext uri="{FF2B5EF4-FFF2-40B4-BE49-F238E27FC236}">
                <a16:creationId xmlns:a16="http://schemas.microsoft.com/office/drawing/2014/main" id="{421A13C1-A62F-42B7-BA0B-406294803411}"/>
              </a:ext>
            </a:extLst>
          </p:cNvPr>
          <p:cNvSpPr/>
          <p:nvPr/>
        </p:nvSpPr>
        <p:spPr>
          <a:xfrm>
            <a:off x="5874442" y="4170895"/>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928029" y="4041589"/>
            <a:ext cx="2021201" cy="400110"/>
          </a:xfrm>
          <a:prstGeom prst="rect">
            <a:avLst/>
          </a:prstGeom>
          <a:noFill/>
        </p:spPr>
        <p:txBody>
          <a:bodyPr wrap="square" rtlCol="0" anchor="ctr">
            <a:spAutoFit/>
          </a:bodyPr>
          <a:lstStyle/>
          <a:p>
            <a:r>
              <a:rPr lang="en-US" altLang="ko-KR" sz="2000" b="1" dirty="0">
                <a:solidFill>
                  <a:schemeClr val="tx1">
                    <a:lumMod val="75000"/>
                    <a:lumOff val="25000"/>
                  </a:schemeClr>
                </a:solidFill>
              </a:rPr>
              <a:t>Ideation</a:t>
            </a:r>
            <a:endParaRPr lang="ko-KR" altLang="en-US" sz="2000" b="1" dirty="0">
              <a:solidFill>
                <a:schemeClr val="tx1">
                  <a:lumMod val="75000"/>
                  <a:lumOff val="25000"/>
                </a:schemeClr>
              </a:solidFill>
            </a:endParaRPr>
          </a:p>
        </p:txBody>
      </p:sp>
      <p:sp>
        <p:nvSpPr>
          <p:cNvPr id="29" name="Rectangle 9">
            <a:extLst>
              <a:ext uri="{FF2B5EF4-FFF2-40B4-BE49-F238E27FC236}">
                <a16:creationId xmlns:a16="http://schemas.microsoft.com/office/drawing/2014/main" id="{71E25F96-0BB8-40E9-9E87-25332DB9EF95}"/>
              </a:ext>
            </a:extLst>
          </p:cNvPr>
          <p:cNvSpPr/>
          <p:nvPr/>
        </p:nvSpPr>
        <p:spPr>
          <a:xfrm>
            <a:off x="8819197" y="4164340"/>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30" name="TextBox 7">
            <a:extLst>
              <a:ext uri="{FF2B5EF4-FFF2-40B4-BE49-F238E27FC236}">
                <a16:creationId xmlns:a16="http://schemas.microsoft.com/office/drawing/2014/main" id="{CB356FD4-12DC-407E-A0B6-02CEE0B903B1}"/>
              </a:ext>
            </a:extLst>
          </p:cNvPr>
          <p:cNvSpPr txBox="1"/>
          <p:nvPr/>
        </p:nvSpPr>
        <p:spPr>
          <a:xfrm>
            <a:off x="8864655" y="4035320"/>
            <a:ext cx="2982400" cy="400110"/>
          </a:xfrm>
          <a:prstGeom prst="rect">
            <a:avLst/>
          </a:prstGeom>
          <a:noFill/>
        </p:spPr>
        <p:txBody>
          <a:bodyPr wrap="square" rtlCol="0" anchor="ctr">
            <a:spAutoFit/>
          </a:bodyPr>
          <a:lstStyle/>
          <a:p>
            <a:r>
              <a:rPr lang="en-US" altLang="ko-KR" sz="2000" b="1" dirty="0">
                <a:solidFill>
                  <a:schemeClr val="tx1">
                    <a:lumMod val="75000"/>
                    <a:lumOff val="25000"/>
                  </a:schemeClr>
                </a:solidFill>
              </a:rPr>
              <a:t>Identifying opportunities</a:t>
            </a:r>
            <a:endParaRPr lang="ko-KR" altLang="en-US" sz="2000" b="1" dirty="0">
              <a:solidFill>
                <a:schemeClr val="tx1">
                  <a:lumMod val="75000"/>
                  <a:lumOff val="25000"/>
                </a:schemeClr>
              </a:solidFill>
            </a:endParaRPr>
          </a:p>
        </p:txBody>
      </p:sp>
      <p:sp>
        <p:nvSpPr>
          <p:cNvPr id="12" name="TextBox 3"/>
          <p:cNvSpPr txBox="1"/>
          <p:nvPr/>
        </p:nvSpPr>
        <p:spPr>
          <a:xfrm>
            <a:off x="5071146" y="577349"/>
            <a:ext cx="5284709" cy="1569660"/>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 Imagine the future and identifying opportunities</a:t>
            </a:r>
          </a:p>
          <a:p>
            <a:r>
              <a:rPr lang="en-US" altLang="ko-KR" sz="3200" b="1" dirty="0">
                <a:solidFill>
                  <a:srgbClr val="FFC000"/>
                </a:solidFill>
                <a:latin typeface="+mj-lt"/>
                <a:cs typeface="Arial" pitchFamily="34" charset="0"/>
              </a:rPr>
              <a:t> </a:t>
            </a:r>
            <a:endParaRPr lang="en-US" altLang="ko-KR" sz="2400" b="1" dirty="0">
              <a:solidFill>
                <a:srgbClr val="FFC000"/>
              </a:solidFill>
              <a:latin typeface="+mj-lt"/>
              <a:cs typeface="Arial" pitchFamily="34" charset="0"/>
            </a:endParaRPr>
          </a:p>
        </p:txBody>
      </p:sp>
      <p:sp>
        <p:nvSpPr>
          <p:cNvPr id="13" name="CuadroTexto 12"/>
          <p:cNvSpPr txBox="1"/>
          <p:nvPr/>
        </p:nvSpPr>
        <p:spPr>
          <a:xfrm>
            <a:off x="5099249" y="1600530"/>
            <a:ext cx="6505710" cy="2585323"/>
          </a:xfrm>
          <a:prstGeom prst="rect">
            <a:avLst/>
          </a:prstGeom>
          <a:noFill/>
        </p:spPr>
        <p:txBody>
          <a:bodyPr wrap="square">
            <a:spAutoFit/>
          </a:bodyPr>
          <a:lstStyle/>
          <a:p>
            <a:pPr rtl="0" fontAlgn="base"/>
            <a:endParaRPr lang="is-IS" sz="1800" i="0" u="none" strike="noStrike" dirty="0">
              <a:solidFill>
                <a:srgbClr val="000000"/>
              </a:solidFill>
              <a:effectLst/>
              <a:latin typeface="Calibri" panose="020F0502020204030204" pitchFamily="34" charset="0"/>
            </a:endParaRPr>
          </a:p>
          <a:p>
            <a:r>
              <a:rPr lang="en-GB" dirty="0">
                <a:effectLst/>
                <a:latin typeface="Calibri" panose="020F0502020204030204" pitchFamily="34" charset="0"/>
                <a:ea typeface="Calibri" panose="020F0502020204030204" pitchFamily="34" charset="0"/>
                <a:cs typeface="Calibri" panose="020F0502020204030204" pitchFamily="34" charset="0"/>
              </a:rPr>
              <a:t>What are the opportunities for entrepreneurs in the field of intangible cultural heritage?</a:t>
            </a:r>
          </a:p>
          <a:p>
            <a:endParaRPr lang="en-GB" dirty="0">
              <a:effectLst/>
              <a:latin typeface="Calibri" panose="020F0502020204030204" pitchFamily="34" charset="0"/>
              <a:ea typeface="Calibri" panose="020F0502020204030204" pitchFamily="34" charset="0"/>
              <a:cs typeface="Calibri" panose="020F0502020204030204" pitchFamily="34" charset="0"/>
            </a:endParaRPr>
          </a:p>
          <a:p>
            <a:r>
              <a:rPr lang="en-GB" dirty="0">
                <a:effectLst/>
                <a:latin typeface="Calibri" panose="020F0502020204030204" pitchFamily="34" charset="0"/>
                <a:ea typeface="Calibri" panose="020F0502020204030204" pitchFamily="34" charset="0"/>
                <a:cs typeface="Calibri" panose="020F0502020204030204" pitchFamily="34" charset="0"/>
              </a:rPr>
              <a:t>The intangible cultural heritage spans a wide range and evolves constantly.</a:t>
            </a:r>
          </a:p>
          <a:p>
            <a:endParaRPr lang="en-GB"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dirty="0">
                <a:effectLst/>
                <a:latin typeface="Calibri" panose="020F0502020204030204" pitchFamily="34" charset="0"/>
                <a:ea typeface="Calibri" panose="020F0502020204030204" pitchFamily="34" charset="0"/>
                <a:cs typeface="Calibri" panose="020F0502020204030204" pitchFamily="34" charset="0"/>
              </a:rPr>
              <a:t>The opportunities can be found widely!</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 name="Picture 5" descr="A picture containing wall, indoor&#10;&#10;Description automatically generated">
            <a:extLst>
              <a:ext uri="{FF2B5EF4-FFF2-40B4-BE49-F238E27FC236}">
                <a16:creationId xmlns:a16="http://schemas.microsoft.com/office/drawing/2014/main" id="{C353A0D9-F91D-480C-9A58-E422B1C67D83}"/>
              </a:ext>
            </a:extLst>
          </p:cNvPr>
          <p:cNvPicPr>
            <a:picLocks noChangeAspect="1"/>
          </p:cNvPicPr>
          <p:nvPr/>
        </p:nvPicPr>
        <p:blipFill>
          <a:blip r:embed="rId4"/>
          <a:stretch>
            <a:fillRect/>
          </a:stretch>
        </p:blipFill>
        <p:spPr>
          <a:xfrm>
            <a:off x="3142" y="-1441"/>
            <a:ext cx="4872086" cy="6460241"/>
          </a:xfrm>
          <a:prstGeom prst="rect">
            <a:avLst/>
          </a:prstGeom>
        </p:spPr>
      </p:pic>
      <p:sp>
        <p:nvSpPr>
          <p:cNvPr id="19" name="Rectangle 9">
            <a:extLst>
              <a:ext uri="{FF2B5EF4-FFF2-40B4-BE49-F238E27FC236}">
                <a16:creationId xmlns:a16="http://schemas.microsoft.com/office/drawing/2014/main" id="{D3B5A51B-7FD6-4C3D-B24F-6F18AD53D816}"/>
              </a:ext>
            </a:extLst>
          </p:cNvPr>
          <p:cNvSpPr/>
          <p:nvPr/>
        </p:nvSpPr>
        <p:spPr>
          <a:xfrm>
            <a:off x="7737965" y="5102245"/>
            <a:ext cx="79072" cy="317649"/>
          </a:xfrm>
          <a:prstGeom prst="rect">
            <a:avLst/>
          </a:prstGeom>
          <a:solidFill>
            <a:srgbClr val="006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7" name="TextBox 6">
            <a:extLst>
              <a:ext uri="{FF2B5EF4-FFF2-40B4-BE49-F238E27FC236}">
                <a16:creationId xmlns:a16="http://schemas.microsoft.com/office/drawing/2014/main" id="{617569D5-7696-4803-A5BF-9571D2683F67}"/>
              </a:ext>
            </a:extLst>
          </p:cNvPr>
          <p:cNvSpPr txBox="1"/>
          <p:nvPr/>
        </p:nvSpPr>
        <p:spPr>
          <a:xfrm>
            <a:off x="7808986" y="4976213"/>
            <a:ext cx="2974403" cy="400110"/>
          </a:xfrm>
          <a:prstGeom prst="rect">
            <a:avLst/>
          </a:prstGeom>
          <a:noFill/>
        </p:spPr>
        <p:txBody>
          <a:bodyPr wrap="square" rtlCol="0">
            <a:spAutoFit/>
          </a:bodyPr>
          <a:lstStyle/>
          <a:p>
            <a:r>
              <a:rPr lang="en-US" altLang="ko-KR" sz="2000" b="1">
                <a:solidFill>
                  <a:schemeClr val="tx1">
                    <a:lumMod val="75000"/>
                    <a:lumOff val="25000"/>
                  </a:schemeClr>
                </a:solidFill>
              </a:rPr>
              <a:t>Goal setting</a:t>
            </a:r>
            <a:endParaRPr lang="ko-KR" altLang="en-US" sz="2000" b="1" dirty="0">
              <a:solidFill>
                <a:schemeClr val="tx1">
                  <a:lumMod val="75000"/>
                  <a:lumOff val="25000"/>
                </a:schemeClr>
              </a:solidFill>
            </a:endParaRPr>
          </a:p>
        </p:txBody>
      </p:sp>
      <p:sp>
        <p:nvSpPr>
          <p:cNvPr id="9" name="TextBox 8">
            <a:extLst>
              <a:ext uri="{FF2B5EF4-FFF2-40B4-BE49-F238E27FC236}">
                <a16:creationId xmlns:a16="http://schemas.microsoft.com/office/drawing/2014/main" id="{56B4EE1E-08FE-4891-A908-38A175906B2D}"/>
              </a:ext>
            </a:extLst>
          </p:cNvPr>
          <p:cNvSpPr txBox="1"/>
          <p:nvPr/>
        </p:nvSpPr>
        <p:spPr>
          <a:xfrm>
            <a:off x="7827483" y="5270765"/>
            <a:ext cx="2834159" cy="1015663"/>
          </a:xfrm>
          <a:prstGeom prst="rect">
            <a:avLst/>
          </a:prstGeom>
          <a:noFill/>
        </p:spPr>
        <p:txBody>
          <a:bodyPr wrap="square" rtlCol="0">
            <a:spAutoFit/>
          </a:bodyPr>
          <a:lstStyle/>
          <a:p>
            <a:r>
              <a:rPr lang="en-GB" altLang="ko-KR" sz="1400" dirty="0">
                <a:solidFill>
                  <a:schemeClr val="tx1">
                    <a:lumMod val="75000"/>
                    <a:lumOff val="25000"/>
                  </a:schemeClr>
                </a:solidFill>
              </a:rPr>
              <a:t>Methods for goal setting are presented as an important part of success.</a:t>
            </a:r>
            <a:endParaRPr lang="en-US" altLang="ko-KR" sz="1400" dirty="0">
              <a:solidFill>
                <a:schemeClr val="tx1">
                  <a:lumMod val="75000"/>
                  <a:lumOff val="25000"/>
                </a:schemeClr>
              </a:solidFill>
            </a:endParaRPr>
          </a:p>
          <a:p>
            <a:endParaRPr lang="en-SE" dirty="0"/>
          </a:p>
        </p:txBody>
      </p:sp>
    </p:spTree>
    <p:extLst>
      <p:ext uri="{BB962C8B-B14F-4D97-AF65-F5344CB8AC3E}">
        <p14:creationId xmlns:p14="http://schemas.microsoft.com/office/powerpoint/2010/main" val="265171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C214D1-BC5E-4B44-B18C-59780D28E323}"/>
              </a:ext>
            </a:extLst>
          </p:cNvPr>
          <p:cNvSpPr txBox="1"/>
          <p:nvPr/>
        </p:nvSpPr>
        <p:spPr>
          <a:xfrm>
            <a:off x="656600" y="30080"/>
            <a:ext cx="6928945" cy="769441"/>
          </a:xfrm>
          <a:prstGeom prst="rect">
            <a:avLst/>
          </a:prstGeom>
          <a:noFill/>
        </p:spPr>
        <p:txBody>
          <a:bodyPr wrap="square" rtlCol="0">
            <a:spAutoFit/>
          </a:bodyPr>
          <a:lstStyle/>
          <a:p>
            <a:pPr algn="ctr"/>
            <a:r>
              <a:rPr lang="is-IS" sz="4400" b="1" dirty="0">
                <a:solidFill>
                  <a:srgbClr val="266C9F"/>
                </a:solidFill>
              </a:rPr>
              <a:t>1.1. Ideation</a:t>
            </a:r>
            <a:endParaRPr lang="en-SE" sz="4400" b="1" dirty="0">
              <a:solidFill>
                <a:srgbClr val="266C9F"/>
              </a:solidFill>
            </a:endParaRPr>
          </a:p>
        </p:txBody>
      </p:sp>
      <p:sp>
        <p:nvSpPr>
          <p:cNvPr id="4" name="TextBox 3">
            <a:extLst>
              <a:ext uri="{FF2B5EF4-FFF2-40B4-BE49-F238E27FC236}">
                <a16:creationId xmlns:a16="http://schemas.microsoft.com/office/drawing/2014/main" id="{4655C709-0283-4E3D-859D-9F173F4E4066}"/>
              </a:ext>
            </a:extLst>
          </p:cNvPr>
          <p:cNvSpPr txBox="1"/>
          <p:nvPr/>
        </p:nvSpPr>
        <p:spPr>
          <a:xfrm>
            <a:off x="777062" y="1872714"/>
            <a:ext cx="9656379" cy="4154984"/>
          </a:xfrm>
          <a:prstGeom prst="rect">
            <a:avLst/>
          </a:prstGeom>
          <a:noFill/>
        </p:spPr>
        <p:txBody>
          <a:bodyPr wrap="square" lIns="91440" tIns="45720" rIns="91440" bIns="45720" rtlCol="0" anchor="t">
            <a:spAutoFit/>
          </a:bodyPr>
          <a:lstStyle/>
          <a:p>
            <a:pPr fontAlgn="base"/>
            <a:r>
              <a:rPr lang="en" sz="2400" dirty="0"/>
              <a:t>Ideation is a process that involves getting ideas, working on them, shaping and developing them. </a:t>
            </a:r>
          </a:p>
          <a:p>
            <a:pPr fontAlgn="base"/>
            <a:endParaRPr lang="en" sz="2400" dirty="0"/>
          </a:p>
          <a:p>
            <a:pPr fontAlgn="base"/>
            <a:r>
              <a:rPr lang="en" sz="2400" dirty="0"/>
              <a:t>The process is also about looking at ideas and trying to view at them from different perspectives. Attempts are made to examine all aspects of the case, including those that at first seem unpredictable. </a:t>
            </a:r>
          </a:p>
          <a:p>
            <a:pPr fontAlgn="base"/>
            <a:endParaRPr lang="en" sz="2400" dirty="0"/>
          </a:p>
          <a:p>
            <a:pPr fontAlgn="base"/>
            <a:r>
              <a:rPr lang="en" sz="2400" dirty="0"/>
              <a:t>You can start with no idea, many ideas or even ideas that have already been implemented.</a:t>
            </a:r>
            <a:r>
              <a:rPr lang="is-IS" sz="2800" b="0" dirty="0">
                <a:effectLst/>
                <a:latin typeface="Calibri" panose="020F0502020204030204" pitchFamily="34" charset="0"/>
              </a:rPr>
              <a:t>​</a:t>
            </a:r>
            <a:endParaRPr lang="is-IS" sz="2800" b="0" dirty="0">
              <a:effectLst/>
            </a:endParaRPr>
          </a:p>
          <a:p>
            <a:pPr algn="ctr" rtl="0" fontAlgn="base"/>
            <a:endParaRPr lang="is-IS" sz="2400" b="0" i="0" u="none" strike="noStrike" dirty="0">
              <a:solidFill>
                <a:srgbClr val="000000"/>
              </a:solidFill>
              <a:effectLst/>
              <a:latin typeface="Calibri" panose="020F0502020204030204" pitchFamily="34" charset="0"/>
            </a:endParaRPr>
          </a:p>
          <a:p>
            <a:pPr algn="ctr" rtl="0" fontAlgn="base"/>
            <a:endParaRPr lang="is-IS" sz="2000" b="0" i="0" dirty="0">
              <a:effectLst/>
              <a:latin typeface="Arial" panose="020B0604020202020204" pitchFamily="34" charset="0"/>
            </a:endParaRPr>
          </a:p>
        </p:txBody>
      </p:sp>
    </p:spTree>
    <p:extLst>
      <p:ext uri="{BB962C8B-B14F-4D97-AF65-F5344CB8AC3E}">
        <p14:creationId xmlns:p14="http://schemas.microsoft.com/office/powerpoint/2010/main" val="13481292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18A30D-F3CF-46F5-8AD5-D5A683C3D352}">
  <ds:schemaRefs>
    <ds:schemaRef ds:uri="http://schemas.microsoft.com/sharepoint/v3/contenttype/forms"/>
  </ds:schemaRefs>
</ds:datastoreItem>
</file>

<file path=customXml/itemProps2.xml><?xml version="1.0" encoding="utf-8"?>
<ds:datastoreItem xmlns:ds="http://schemas.openxmlformats.org/officeDocument/2006/customXml" ds:itemID="{972ECEC2-AB34-4BBF-9EB0-A88F5148D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60A070-82B2-43C2-9744-557123F1277F}">
  <ds:schemaRefs>
    <ds:schemaRef ds:uri="3c0ea9e4-dde0-4b4d-b657-195ec27ec70d"/>
    <ds:schemaRef ds:uri="http://purl.org/dc/terms/"/>
    <ds:schemaRef ds:uri="55154662-676a-405c-a9b6-a5b814f17753"/>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TM02900688[[fn=Faceta]]</Template>
  <TotalTime>7899</TotalTime>
  <Words>3187</Words>
  <Application>Microsoft Office PowerPoint</Application>
  <PresentationFormat>Panorámica</PresentationFormat>
  <Paragraphs>286</Paragraphs>
  <Slides>44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44</vt:i4>
      </vt:variant>
    </vt:vector>
  </HeadingPairs>
  <TitlesOfParts>
    <vt:vector size="48" baseType="lpstr">
      <vt:lpstr>Arial</vt:lpstr>
      <vt:lpstr>Calibri</vt:lpstr>
      <vt:lpstr>Calibri Light</vt:lpstr>
      <vt:lpstr>Tema de Office</vt:lpstr>
      <vt:lpstr>VISION DEVELOPMENT  PARTNER: NÝHEIMAR KNOWLEDGE CENTER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al iws</cp:lastModifiedBy>
  <cp:revision>348</cp:revision>
  <dcterms:created xsi:type="dcterms:W3CDTF">2021-01-21T12:20:00Z</dcterms:created>
  <dcterms:modified xsi:type="dcterms:W3CDTF">2022-01-24T15:36:24Z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