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8" r:id="rId43"/>
    <p:sldId id="299" r:id="rId44"/>
    <p:sldId id="301" r:id="rId45"/>
    <p:sldId id="300" r:id="rId4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ifcSi/jT6CsRL/hHfmBQH65NYH3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unwto.org/global-code-of-ethics-for-tourism"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e-unwto.org/doi/pdf/10.18111/9789284421671"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67" name="Google Shape;26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u="sng"/>
          </a:p>
        </p:txBody>
      </p:sp>
      <p:sp>
        <p:nvSpPr>
          <p:cNvPr id="308" name="Google Shape;30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61" name="Google Shape;36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73" name="Google Shape;37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03" name="Google Shape;40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u="sng"/>
          </a:p>
          <a:p>
            <a:pPr marL="0" lvl="0" indent="0" algn="l" rtl="0">
              <a:spcBef>
                <a:spcPts val="0"/>
              </a:spcBef>
              <a:spcAft>
                <a:spcPts val="0"/>
              </a:spcAft>
              <a:buNone/>
            </a:pPr>
            <a:endParaRPr u="sng"/>
          </a:p>
          <a:p>
            <a:pPr marL="0" lvl="0" indent="0" algn="l" rtl="0">
              <a:spcBef>
                <a:spcPts val="0"/>
              </a:spcBef>
              <a:spcAft>
                <a:spcPts val="0"/>
              </a:spcAft>
              <a:buNone/>
            </a:pPr>
            <a:endParaRPr/>
          </a:p>
        </p:txBody>
      </p:sp>
      <p:sp>
        <p:nvSpPr>
          <p:cNvPr id="415" name="Google Shape;41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27" name="Google Shape;42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39" name="Google Shape;43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0" name="Google Shape;45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u="sng">
                <a:solidFill>
                  <a:schemeClr val="hlink"/>
                </a:solidFill>
                <a:hlinkClick r:id="rId3"/>
              </a:rPr>
              <a:t>https://www.unwto.org/global-code-of-ethics-for-tourism</a:t>
            </a:r>
            <a:endParaRPr/>
          </a:p>
          <a:p>
            <a:pPr marL="0" lvl="0" indent="0" algn="l" rtl="0">
              <a:spcBef>
                <a:spcPts val="0"/>
              </a:spcBef>
              <a:spcAft>
                <a:spcPts val="0"/>
              </a:spcAft>
              <a:buNone/>
            </a:pPr>
            <a:r>
              <a:rPr lang="en-US" i="1" u="sng">
                <a:solidFill>
                  <a:schemeClr val="hlink"/>
                </a:solidFill>
                <a:hlinkClick r:id="rId4"/>
              </a:rPr>
              <a:t>UNWTO Framework Convention on Tourism Ethics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62" name="Google Shape;462;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473" name="Google Shape;47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92" name="Google Shape;49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5" name="Google Shape;53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7" name="Google Shape;54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8" name="Google Shape;558;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9" name="Google Shape;559;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0" name="Google Shape;57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9" name="Google Shape;57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7" name="Google Shape;587;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4" name="Google Shape;594;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595" name="Google Shape;595;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613" name="Google Shape;613;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29" name="Google Shape;629;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2" name="Google Shape;642;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4" name="Google Shape;714;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9" name="Google Shape;77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5" name="Google Shape;865;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6" name="Google Shape;866;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1" name="Google Shape;891;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2" name="Google Shape;892;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4" name="Google Shape;834;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5" name="Google Shape;835;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extLst>
      <p:ext uri="{BB962C8B-B14F-4D97-AF65-F5344CB8AC3E}">
        <p14:creationId xmlns:p14="http://schemas.microsoft.com/office/powerpoint/2010/main" val="25240008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1" name="Google Shape;911;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84" name="Google Shape;18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22" name="Google Shape;22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49" name="Google Shape;24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5"/>
        <p:cNvGrpSpPr/>
        <p:nvPr/>
      </p:nvGrpSpPr>
      <p:grpSpPr>
        <a:xfrm>
          <a:off x="0" y="0"/>
          <a:ext cx="0" cy="0"/>
          <a:chOff x="0" y="0"/>
          <a:chExt cx="0" cy="0"/>
        </a:xfrm>
      </p:grpSpPr>
      <p:sp>
        <p:nvSpPr>
          <p:cNvPr id="16" name="Google Shape;16;p47"/>
          <p:cNvSpPr txBox="1">
            <a:spLocks noGrp="1"/>
          </p:cNvSpPr>
          <p:nvPr>
            <p:ph type="ctrTitle"/>
          </p:nvPr>
        </p:nvSpPr>
        <p:spPr>
          <a:xfrm>
            <a:off x="7396246" y="1624226"/>
            <a:ext cx="4473369" cy="3031244"/>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2"/>
              </a:buClr>
              <a:buSzPts val="4800"/>
              <a:buFont typeface="Calibri"/>
              <a:buNone/>
              <a:defRPr sz="6400" b="0">
                <a:solidFill>
                  <a:srgbClr val="266C9F"/>
                </a:solidFill>
              </a:defRPr>
            </a:lvl1pPr>
            <a:lvl2pPr lvl="1" algn="r">
              <a:spcBef>
                <a:spcPts val="0"/>
              </a:spcBef>
              <a:spcAft>
                <a:spcPts val="0"/>
              </a:spcAft>
              <a:buClr>
                <a:schemeClr val="dk2"/>
              </a:buClr>
              <a:buSzPts val="4800"/>
              <a:buNone/>
              <a:defRPr sz="6400" b="0">
                <a:solidFill>
                  <a:schemeClr val="dk2"/>
                </a:solidFill>
              </a:defRPr>
            </a:lvl2pPr>
            <a:lvl3pPr lvl="2" algn="r">
              <a:spcBef>
                <a:spcPts val="0"/>
              </a:spcBef>
              <a:spcAft>
                <a:spcPts val="0"/>
              </a:spcAft>
              <a:buClr>
                <a:schemeClr val="dk2"/>
              </a:buClr>
              <a:buSzPts val="4800"/>
              <a:buNone/>
              <a:defRPr sz="6400" b="0">
                <a:solidFill>
                  <a:schemeClr val="dk2"/>
                </a:solidFill>
              </a:defRPr>
            </a:lvl3pPr>
            <a:lvl4pPr lvl="3" algn="r">
              <a:spcBef>
                <a:spcPts val="0"/>
              </a:spcBef>
              <a:spcAft>
                <a:spcPts val="0"/>
              </a:spcAft>
              <a:buClr>
                <a:schemeClr val="dk2"/>
              </a:buClr>
              <a:buSzPts val="4800"/>
              <a:buNone/>
              <a:defRPr sz="6400" b="0">
                <a:solidFill>
                  <a:schemeClr val="dk2"/>
                </a:solidFill>
              </a:defRPr>
            </a:lvl4pPr>
            <a:lvl5pPr lvl="4" algn="r">
              <a:spcBef>
                <a:spcPts val="0"/>
              </a:spcBef>
              <a:spcAft>
                <a:spcPts val="0"/>
              </a:spcAft>
              <a:buClr>
                <a:schemeClr val="dk2"/>
              </a:buClr>
              <a:buSzPts val="4800"/>
              <a:buNone/>
              <a:defRPr sz="6400" b="0">
                <a:solidFill>
                  <a:schemeClr val="dk2"/>
                </a:solidFill>
              </a:defRPr>
            </a:lvl5pPr>
            <a:lvl6pPr lvl="5" algn="r">
              <a:spcBef>
                <a:spcPts val="0"/>
              </a:spcBef>
              <a:spcAft>
                <a:spcPts val="0"/>
              </a:spcAft>
              <a:buClr>
                <a:schemeClr val="dk2"/>
              </a:buClr>
              <a:buSzPts val="4800"/>
              <a:buNone/>
              <a:defRPr sz="6400" b="0">
                <a:solidFill>
                  <a:schemeClr val="dk2"/>
                </a:solidFill>
              </a:defRPr>
            </a:lvl6pPr>
            <a:lvl7pPr lvl="6" algn="r">
              <a:spcBef>
                <a:spcPts val="0"/>
              </a:spcBef>
              <a:spcAft>
                <a:spcPts val="0"/>
              </a:spcAft>
              <a:buClr>
                <a:schemeClr val="dk2"/>
              </a:buClr>
              <a:buSzPts val="4800"/>
              <a:buNone/>
              <a:defRPr sz="6400" b="0">
                <a:solidFill>
                  <a:schemeClr val="dk2"/>
                </a:solidFill>
              </a:defRPr>
            </a:lvl7pPr>
            <a:lvl8pPr lvl="7" algn="r">
              <a:spcBef>
                <a:spcPts val="0"/>
              </a:spcBef>
              <a:spcAft>
                <a:spcPts val="0"/>
              </a:spcAft>
              <a:buClr>
                <a:schemeClr val="dk2"/>
              </a:buClr>
              <a:buSzPts val="4800"/>
              <a:buNone/>
              <a:defRPr sz="6400" b="0">
                <a:solidFill>
                  <a:schemeClr val="dk2"/>
                </a:solidFill>
              </a:defRPr>
            </a:lvl8pPr>
            <a:lvl9pPr lvl="8" algn="r">
              <a:spcBef>
                <a:spcPts val="0"/>
              </a:spcBef>
              <a:spcAft>
                <a:spcPts val="0"/>
              </a:spcAft>
              <a:buClr>
                <a:schemeClr val="dk2"/>
              </a:buClr>
              <a:buSzPts val="4800"/>
              <a:buNone/>
              <a:defRPr sz="6400" b="0">
                <a:solidFill>
                  <a:schemeClr val="dk2"/>
                </a:solidFill>
              </a:defRPr>
            </a:lvl9pPr>
          </a:lstStyle>
          <a:p>
            <a:endParaRPr/>
          </a:p>
        </p:txBody>
      </p:sp>
      <p:pic>
        <p:nvPicPr>
          <p:cNvPr id="17" name="Google Shape;17;p47"/>
          <p:cNvPicPr preferRelativeResize="0"/>
          <p:nvPr/>
        </p:nvPicPr>
        <p:blipFill rotWithShape="1">
          <a:blip r:embed="rId2">
            <a:alphaModFix/>
          </a:blip>
          <a:srcRect/>
          <a:stretch/>
        </p:blipFill>
        <p:spPr>
          <a:xfrm>
            <a:off x="9278062" y="81119"/>
            <a:ext cx="2913937" cy="1160584"/>
          </a:xfrm>
          <a:prstGeom prst="rect">
            <a:avLst/>
          </a:prstGeom>
          <a:noFill/>
          <a:ln>
            <a:noFill/>
          </a:ln>
        </p:spPr>
      </p:pic>
      <p:pic>
        <p:nvPicPr>
          <p:cNvPr id="18" name="Google Shape;18;p47"/>
          <p:cNvPicPr preferRelativeResize="0"/>
          <p:nvPr/>
        </p:nvPicPr>
        <p:blipFill rotWithShape="1">
          <a:blip r:embed="rId3">
            <a:alphaModFix/>
          </a:blip>
          <a:srcRect/>
          <a:stretch/>
        </p:blipFill>
        <p:spPr>
          <a:xfrm>
            <a:off x="9192545" y="6198577"/>
            <a:ext cx="2999455" cy="659423"/>
          </a:xfrm>
          <a:prstGeom prst="rect">
            <a:avLst/>
          </a:prstGeom>
          <a:noFill/>
          <a:ln>
            <a:noFill/>
          </a:ln>
        </p:spPr>
      </p:pic>
      <p:pic>
        <p:nvPicPr>
          <p:cNvPr id="19" name="Google Shape;19;p47"/>
          <p:cNvPicPr preferRelativeResize="0"/>
          <p:nvPr/>
        </p:nvPicPr>
        <p:blipFill rotWithShape="1">
          <a:blip r:embed="rId4">
            <a:alphaModFix/>
          </a:blip>
          <a:srcRect/>
          <a:stretch/>
        </p:blipFill>
        <p:spPr>
          <a:xfrm>
            <a:off x="1" y="1"/>
            <a:ext cx="7167646" cy="691954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0"/>
        <p:cNvGrpSpPr/>
        <p:nvPr/>
      </p:nvGrpSpPr>
      <p:grpSpPr>
        <a:xfrm>
          <a:off x="0" y="0"/>
          <a:ext cx="0" cy="0"/>
          <a:chOff x="0" y="0"/>
          <a:chExt cx="0" cy="0"/>
        </a:xfrm>
      </p:grpSpPr>
      <p:sp>
        <p:nvSpPr>
          <p:cNvPr id="61" name="Google Shape;61;p5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5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5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5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5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69"/>
        <p:cNvGrpSpPr/>
        <p:nvPr/>
      </p:nvGrpSpPr>
      <p:grpSpPr>
        <a:xfrm>
          <a:off x="0" y="0"/>
          <a:ext cx="0" cy="0"/>
          <a:chOff x="0" y="0"/>
          <a:chExt cx="0" cy="0"/>
        </a:xfrm>
      </p:grpSpPr>
      <p:sp>
        <p:nvSpPr>
          <p:cNvPr id="70" name="Google Shape;70;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74"/>
        <p:cNvGrpSpPr/>
        <p:nvPr/>
      </p:nvGrpSpPr>
      <p:grpSpPr>
        <a:xfrm>
          <a:off x="0" y="0"/>
          <a:ext cx="0" cy="0"/>
          <a:chOff x="0" y="0"/>
          <a:chExt cx="0" cy="0"/>
        </a:xfrm>
      </p:grpSpPr>
      <p:sp>
        <p:nvSpPr>
          <p:cNvPr id="75" name="Google Shape;75;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7" name="Google Shape;77;p5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81"/>
        <p:cNvGrpSpPr/>
        <p:nvPr/>
      </p:nvGrpSpPr>
      <p:grpSpPr>
        <a:xfrm>
          <a:off x="0" y="0"/>
          <a:ext cx="0" cy="0"/>
          <a:chOff x="0" y="0"/>
          <a:chExt cx="0" cy="0"/>
        </a:xfrm>
      </p:grpSpPr>
      <p:sp>
        <p:nvSpPr>
          <p:cNvPr id="82" name="Google Shape;82;p5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59"/>
          <p:cNvSpPr>
            <a:spLocks noGrp="1"/>
          </p:cNvSpPr>
          <p:nvPr>
            <p:ph type="pic" idx="2"/>
          </p:nvPr>
        </p:nvSpPr>
        <p:spPr>
          <a:xfrm>
            <a:off x="5183188" y="987425"/>
            <a:ext cx="6172200" cy="4873625"/>
          </a:xfrm>
          <a:prstGeom prst="rect">
            <a:avLst/>
          </a:prstGeom>
          <a:noFill/>
          <a:ln>
            <a:noFill/>
          </a:ln>
        </p:spPr>
      </p:sp>
      <p:sp>
        <p:nvSpPr>
          <p:cNvPr id="84" name="Google Shape;84;p5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 name="Google Shape;85;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88"/>
        <p:cNvGrpSpPr/>
        <p:nvPr/>
      </p:nvGrpSpPr>
      <p:grpSpPr>
        <a:xfrm>
          <a:off x="0" y="0"/>
          <a:ext cx="0" cy="0"/>
          <a:chOff x="0" y="0"/>
          <a:chExt cx="0" cy="0"/>
        </a:xfrm>
      </p:grpSpPr>
      <p:sp>
        <p:nvSpPr>
          <p:cNvPr id="89" name="Google Shape;89;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6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94"/>
        <p:cNvGrpSpPr/>
        <p:nvPr/>
      </p:nvGrpSpPr>
      <p:grpSpPr>
        <a:xfrm>
          <a:off x="0" y="0"/>
          <a:ext cx="0" cy="0"/>
          <a:chOff x="0" y="0"/>
          <a:chExt cx="0" cy="0"/>
        </a:xfrm>
      </p:grpSpPr>
      <p:sp>
        <p:nvSpPr>
          <p:cNvPr id="95" name="Google Shape;95;p6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6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yle slide layout">
  <p:cSld name="Style slide layout">
    <p:spTree>
      <p:nvGrpSpPr>
        <p:cNvPr id="1" name="Shape 2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1"/>
        <p:cNvGrpSpPr/>
        <p:nvPr/>
      </p:nvGrpSpPr>
      <p:grpSpPr>
        <a:xfrm>
          <a:off x="0" y="0"/>
          <a:ext cx="0" cy="0"/>
          <a:chOff x="0" y="0"/>
          <a:chExt cx="0" cy="0"/>
        </a:xfrm>
      </p:grpSpPr>
      <p:pic>
        <p:nvPicPr>
          <p:cNvPr id="22" name="Google Shape;22;p49"/>
          <p:cNvPicPr preferRelativeResize="0"/>
          <p:nvPr/>
        </p:nvPicPr>
        <p:blipFill rotWithShape="1">
          <a:blip r:embed="rId2">
            <a:alphaModFix/>
          </a:blip>
          <a:srcRect/>
          <a:stretch/>
        </p:blipFill>
        <p:spPr>
          <a:xfrm>
            <a:off x="9301470" y="6310796"/>
            <a:ext cx="2489015" cy="547204"/>
          </a:xfrm>
          <a:prstGeom prst="rect">
            <a:avLst/>
          </a:prstGeom>
          <a:noFill/>
          <a:ln>
            <a:noFill/>
          </a:ln>
        </p:spPr>
      </p:pic>
      <p:sp>
        <p:nvSpPr>
          <p:cNvPr id="23" name="Google Shape;23;p49"/>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24" name="Google Shape;24;p49"/>
          <p:cNvPicPr preferRelativeResize="0"/>
          <p:nvPr/>
        </p:nvPicPr>
        <p:blipFill rotWithShape="1">
          <a:blip r:embed="rId3">
            <a:alphaModFix/>
          </a:blip>
          <a:srcRect/>
          <a:stretch/>
        </p:blipFill>
        <p:spPr>
          <a:xfrm>
            <a:off x="0" y="0"/>
            <a:ext cx="2219417" cy="883966"/>
          </a:xfrm>
          <a:prstGeom prst="rect">
            <a:avLst/>
          </a:prstGeom>
          <a:noFill/>
          <a:ln>
            <a:noFill/>
          </a:ln>
        </p:spPr>
      </p:pic>
      <p:pic>
        <p:nvPicPr>
          <p:cNvPr id="25" name="Google Shape;25;p49"/>
          <p:cNvPicPr preferRelativeResize="0"/>
          <p:nvPr/>
        </p:nvPicPr>
        <p:blipFill rotWithShape="1">
          <a:blip r:embed="rId4" cstate="email">
            <a:alphaModFix/>
            <a:extLst>
              <a:ext uri="{28A0092B-C50C-407E-A947-70E740481C1C}">
                <a14:useLocalDpi xmlns:a14="http://schemas.microsoft.com/office/drawing/2010/main"/>
              </a:ext>
            </a:extLst>
          </a:blip>
          <a:srcRect l="-932" t="-885" b="-20"/>
          <a:stretch/>
        </p:blipFill>
        <p:spPr>
          <a:xfrm>
            <a:off x="10515599" y="-240631"/>
            <a:ext cx="1896879" cy="671100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6"/>
        <p:cNvGrpSpPr/>
        <p:nvPr/>
      </p:nvGrpSpPr>
      <p:grpSpPr>
        <a:xfrm>
          <a:off x="0" y="0"/>
          <a:ext cx="0" cy="0"/>
          <a:chOff x="0" y="0"/>
          <a:chExt cx="0" cy="0"/>
        </a:xfrm>
      </p:grpSpPr>
      <p:sp>
        <p:nvSpPr>
          <p:cNvPr id="27" name="Google Shape;27;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30"/>
        <p:cNvGrpSpPr/>
        <p:nvPr/>
      </p:nvGrpSpPr>
      <p:grpSpPr>
        <a:xfrm>
          <a:off x="0" y="0"/>
          <a:ext cx="0" cy="0"/>
          <a:chOff x="0" y="0"/>
          <a:chExt cx="0" cy="0"/>
        </a:xfrm>
      </p:grpSpPr>
      <p:sp>
        <p:nvSpPr>
          <p:cNvPr id="31" name="Google Shape;31;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36"/>
        <p:cNvGrpSpPr/>
        <p:nvPr/>
      </p:nvGrpSpPr>
      <p:grpSpPr>
        <a:xfrm>
          <a:off x="0" y="0"/>
          <a:ext cx="0" cy="0"/>
          <a:chOff x="0" y="0"/>
          <a:chExt cx="0" cy="0"/>
        </a:xfrm>
      </p:grpSpPr>
      <p:sp>
        <p:nvSpPr>
          <p:cNvPr id="37" name="Google Shape;37;p52"/>
          <p:cNvSpPr/>
          <p:nvPr/>
        </p:nvSpPr>
        <p:spPr>
          <a:xfrm rot="10800000">
            <a:off x="4606" y="-4432"/>
            <a:ext cx="4988375" cy="6679552"/>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rgbClr val="F5F7FC"/>
              </a:gs>
              <a:gs pos="74000">
                <a:srgbClr val="A9BEE4"/>
              </a:gs>
              <a:gs pos="83000">
                <a:srgbClr val="A9BEE4"/>
              </a:gs>
              <a:gs pos="100000">
                <a:srgbClr val="C5D3E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38;p52"/>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9" name="Google Shape;39;p52"/>
          <p:cNvPicPr preferRelativeResize="0"/>
          <p:nvPr/>
        </p:nvPicPr>
        <p:blipFill rotWithShape="1">
          <a:blip r:embed="rId2">
            <a:alphaModFix/>
          </a:blip>
          <a:srcRect/>
          <a:stretch/>
        </p:blipFill>
        <p:spPr>
          <a:xfrm>
            <a:off x="9957816" y="23000"/>
            <a:ext cx="2219417" cy="860965"/>
          </a:xfrm>
          <a:prstGeom prst="rect">
            <a:avLst/>
          </a:prstGeom>
          <a:noFill/>
          <a:ln>
            <a:noFill/>
          </a:ln>
        </p:spPr>
      </p:pic>
      <p:pic>
        <p:nvPicPr>
          <p:cNvPr id="40" name="Google Shape;40;p52"/>
          <p:cNvPicPr preferRelativeResize="0"/>
          <p:nvPr/>
        </p:nvPicPr>
        <p:blipFill rotWithShape="1">
          <a:blip r:embed="rId3">
            <a:alphaModFix/>
          </a:blip>
          <a:srcRect/>
          <a:stretch/>
        </p:blipFill>
        <p:spPr>
          <a:xfrm>
            <a:off x="9301470" y="6310796"/>
            <a:ext cx="2489015" cy="54720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41"/>
        <p:cNvGrpSpPr/>
        <p:nvPr/>
      </p:nvGrpSpPr>
      <p:grpSpPr>
        <a:xfrm>
          <a:off x="0" y="0"/>
          <a:ext cx="0" cy="0"/>
          <a:chOff x="0" y="0"/>
          <a:chExt cx="0" cy="0"/>
        </a:xfrm>
      </p:grpSpPr>
      <p:sp>
        <p:nvSpPr>
          <p:cNvPr id="42" name="Google Shape;42;p5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5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4" name="Google Shape;44;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47"/>
        <p:cNvGrpSpPr/>
        <p:nvPr/>
      </p:nvGrpSpPr>
      <p:grpSpPr>
        <a:xfrm>
          <a:off x="0" y="0"/>
          <a:ext cx="0" cy="0"/>
          <a:chOff x="0" y="0"/>
          <a:chExt cx="0" cy="0"/>
        </a:xfrm>
      </p:grpSpPr>
      <p:sp>
        <p:nvSpPr>
          <p:cNvPr id="48" name="Google Shape;48;p5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0" name="Google Shape;50;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3"/>
        <p:cNvGrpSpPr/>
        <p:nvPr/>
      </p:nvGrpSpPr>
      <p:grpSpPr>
        <a:xfrm>
          <a:off x="0" y="0"/>
          <a:ext cx="0" cy="0"/>
          <a:chOff x="0" y="0"/>
          <a:chExt cx="0" cy="0"/>
        </a:xfrm>
      </p:grpSpPr>
      <p:sp>
        <p:nvSpPr>
          <p:cNvPr id="54" name="Google Shape;54;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5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hyperlink" Target="http://null"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hyperlink" Target="http://null"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hyperlink" Target="http://null"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null"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null"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35.jpe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hyperlink" Target="http://null"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null"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41.jpeg"/></Relationships>
</file>

<file path=ppt/slides/_rels/slide39.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jpeg"/><Relationship Id="rId3" Type="http://schemas.openxmlformats.org/officeDocument/2006/relationships/image" Target="../media/image8.jpg"/><Relationship Id="rId7" Type="http://schemas.openxmlformats.org/officeDocument/2006/relationships/image" Target="../media/image44.jpeg"/><Relationship Id="rId12" Type="http://schemas.openxmlformats.org/officeDocument/2006/relationships/image" Target="../media/image49.jpeg"/><Relationship Id="rId2" Type="http://schemas.openxmlformats.org/officeDocument/2006/relationships/notesSlide" Target="../notesSlides/notesSlide39.xml"/><Relationship Id="rId16" Type="http://schemas.openxmlformats.org/officeDocument/2006/relationships/image" Target="../media/image53.jpeg"/><Relationship Id="rId1" Type="http://schemas.openxmlformats.org/officeDocument/2006/relationships/slideLayout" Target="../slideLayouts/slideLayout5.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5" Type="http://schemas.openxmlformats.org/officeDocument/2006/relationships/image" Target="../media/image52.jpeg"/><Relationship Id="rId10" Type="http://schemas.openxmlformats.org/officeDocument/2006/relationships/image" Target="../media/image47.jpeg"/><Relationship Id="rId4" Type="http://schemas.openxmlformats.org/officeDocument/2006/relationships/image" Target="../media/image5.png"/><Relationship Id="rId9" Type="http://schemas.openxmlformats.org/officeDocument/2006/relationships/image" Target="../media/image46.jpeg"/><Relationship Id="rId14" Type="http://schemas.openxmlformats.org/officeDocument/2006/relationships/image" Target="../media/image51.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image" Target="../media/image57.jpeg"/><Relationship Id="rId13" Type="http://schemas.openxmlformats.org/officeDocument/2006/relationships/image" Target="../media/image62.jpeg"/><Relationship Id="rId3" Type="http://schemas.openxmlformats.org/officeDocument/2006/relationships/image" Target="../media/image8.jpg"/><Relationship Id="rId7" Type="http://schemas.openxmlformats.org/officeDocument/2006/relationships/image" Target="../media/image56.jpeg"/><Relationship Id="rId12" Type="http://schemas.openxmlformats.org/officeDocument/2006/relationships/image" Target="../media/image61.jpe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55.jpeg"/><Relationship Id="rId11" Type="http://schemas.openxmlformats.org/officeDocument/2006/relationships/image" Target="../media/image60.jpeg"/><Relationship Id="rId5" Type="http://schemas.openxmlformats.org/officeDocument/2006/relationships/image" Target="../media/image54.jpeg"/><Relationship Id="rId15" Type="http://schemas.openxmlformats.org/officeDocument/2006/relationships/image" Target="../media/image64.jpeg"/><Relationship Id="rId10" Type="http://schemas.openxmlformats.org/officeDocument/2006/relationships/image" Target="../media/image59.jpeg"/><Relationship Id="rId4" Type="http://schemas.openxmlformats.org/officeDocument/2006/relationships/image" Target="../media/image5.png"/><Relationship Id="rId9" Type="http://schemas.openxmlformats.org/officeDocument/2006/relationships/image" Target="../media/image58.jpeg"/><Relationship Id="rId14" Type="http://schemas.openxmlformats.org/officeDocument/2006/relationships/image" Target="../media/image63.jpeg"/></Relationships>
</file>

<file path=ppt/slides/_rels/slide41.xml.rels><?xml version="1.0" encoding="UTF-8" standalone="yes"?>
<Relationships xmlns="http://schemas.openxmlformats.org/package/2006/relationships"><Relationship Id="rId8" Type="http://schemas.openxmlformats.org/officeDocument/2006/relationships/image" Target="../media/image68.jpeg"/><Relationship Id="rId13" Type="http://schemas.openxmlformats.org/officeDocument/2006/relationships/image" Target="../media/image73.jpg"/><Relationship Id="rId3" Type="http://schemas.openxmlformats.org/officeDocument/2006/relationships/image" Target="../media/image8.jpg"/><Relationship Id="rId7" Type="http://schemas.openxmlformats.org/officeDocument/2006/relationships/image" Target="../media/image67.jpeg"/><Relationship Id="rId12" Type="http://schemas.openxmlformats.org/officeDocument/2006/relationships/image" Target="../media/image72.jpeg"/><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openxmlformats.org/officeDocument/2006/relationships/image" Target="../media/image66.jpeg"/><Relationship Id="rId11" Type="http://schemas.openxmlformats.org/officeDocument/2006/relationships/image" Target="../media/image71.jpeg"/><Relationship Id="rId5" Type="http://schemas.openxmlformats.org/officeDocument/2006/relationships/image" Target="../media/image65.jpeg"/><Relationship Id="rId10" Type="http://schemas.openxmlformats.org/officeDocument/2006/relationships/image" Target="../media/image70.jpeg"/><Relationship Id="rId4" Type="http://schemas.openxmlformats.org/officeDocument/2006/relationships/image" Target="../media/image5.png"/><Relationship Id="rId9" Type="http://schemas.openxmlformats.org/officeDocument/2006/relationships/image" Target="../media/image69.jpeg"/></Relationships>
</file>

<file path=ppt/slides/_rels/slide4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2.xml"/><Relationship Id="rId1" Type="http://schemas.openxmlformats.org/officeDocument/2006/relationships/slideLayout" Target="../slideLayouts/slideLayout5.xml"/><Relationship Id="rId5" Type="http://schemas.openxmlformats.org/officeDocument/2006/relationships/image" Target="../media/image74.jp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3.xml"/><Relationship Id="rId1" Type="http://schemas.openxmlformats.org/officeDocument/2006/relationships/slideLayout" Target="../slideLayouts/slideLayout5.xml"/><Relationship Id="rId5" Type="http://schemas.openxmlformats.org/officeDocument/2006/relationships/image" Target="../media/image74.jp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hyperlink" Target="https://ich.unesco.org/en/dive"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
          <p:cNvSpPr txBox="1">
            <a:spLocks noGrp="1"/>
          </p:cNvSpPr>
          <p:nvPr>
            <p:ph type="ctrTitle"/>
          </p:nvPr>
        </p:nvSpPr>
        <p:spPr>
          <a:xfrm>
            <a:off x="7502765" y="1622151"/>
            <a:ext cx="4473369" cy="3031244"/>
          </a:xfrm>
          <a:prstGeom prst="rect">
            <a:avLst/>
          </a:prstGeom>
          <a:noFill/>
          <a:ln>
            <a:noFill/>
          </a:ln>
        </p:spPr>
        <p:txBody>
          <a:bodyPr spcFirstLastPara="1" wrap="square" lIns="121900" tIns="121900" rIns="121900" bIns="121900" anchor="ctr" anchorCtr="0">
            <a:noAutofit/>
          </a:bodyPr>
          <a:lstStyle/>
          <a:p>
            <a:pPr marL="0" lvl="0" indent="0" algn="l" rtl="0">
              <a:lnSpc>
                <a:spcPct val="90000"/>
              </a:lnSpc>
              <a:spcBef>
                <a:spcPts val="0"/>
              </a:spcBef>
              <a:spcAft>
                <a:spcPts val="0"/>
              </a:spcAft>
              <a:buSzPts val="4800"/>
              <a:buFont typeface="Calibri"/>
              <a:buNone/>
            </a:pPr>
            <a:br>
              <a:rPr lang="en-US" sz="5400" dirty="0"/>
            </a:br>
            <a:br>
              <a:rPr lang="en-US" sz="5400" dirty="0"/>
            </a:br>
            <a:r>
              <a:rPr lang="en-US" sz="4800" dirty="0"/>
              <a:t>Working with ICH - Developing and valuing your ideas </a:t>
            </a:r>
            <a:br>
              <a:rPr lang="en-US" sz="5400" strike="sngStrike" dirty="0"/>
            </a:br>
            <a:br>
              <a:rPr lang="en-US" sz="4800" strike="sngStrike" dirty="0"/>
            </a:br>
            <a:r>
              <a:rPr lang="en-US" sz="4800" dirty="0"/>
              <a:t>PARTNER: HAC</a:t>
            </a:r>
            <a:endParaRPr sz="4800" b="1" dirty="0">
              <a:solidFill>
                <a:srgbClr val="266C9F"/>
              </a:solidFill>
            </a:endParaRPr>
          </a:p>
        </p:txBody>
      </p:sp>
      <p:pic>
        <p:nvPicPr>
          <p:cNvPr id="105" name="Google Shape;105;p1"/>
          <p:cNvPicPr preferRelativeResize="0"/>
          <p:nvPr/>
        </p:nvPicPr>
        <p:blipFill rotWithShape="1">
          <a:blip r:embed="rId3">
            <a:alphaModFix/>
          </a:blip>
          <a:srcRect/>
          <a:stretch/>
        </p:blipFill>
        <p:spPr>
          <a:xfrm>
            <a:off x="9296195" y="6221364"/>
            <a:ext cx="2895805" cy="63663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10" descr="Chart&#10;&#10;Description automatically generated with medium confidence"/>
          <p:cNvPicPr preferRelativeResize="0"/>
          <p:nvPr/>
        </p:nvPicPr>
        <p:blipFill rotWithShape="1">
          <a:blip r:embed="rId3">
            <a:alphaModFix/>
          </a:blip>
          <a:srcRect/>
          <a:stretch/>
        </p:blipFill>
        <p:spPr>
          <a:xfrm>
            <a:off x="1" y="-408736"/>
            <a:ext cx="12421718" cy="748796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1"/>
          <p:cNvSpPr txBox="1"/>
          <p:nvPr/>
        </p:nvSpPr>
        <p:spPr>
          <a:xfrm>
            <a:off x="1029166" y="2159113"/>
            <a:ext cx="949796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The ‘Intangible Cultural Heritage’, as defined by UNESCO is manifested in the following domains: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70" name="Google Shape;270;p11"/>
          <p:cNvSpPr txBox="1"/>
          <p:nvPr/>
        </p:nvSpPr>
        <p:spPr>
          <a:xfrm>
            <a:off x="4678968" y="421262"/>
            <a:ext cx="5220929"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rgbClr val="2F5496"/>
                </a:solidFill>
                <a:latin typeface="Calibri"/>
                <a:ea typeface="Calibri"/>
                <a:cs typeface="Calibri"/>
                <a:sym typeface="Calibri"/>
              </a:rPr>
              <a:t>1.3. - 5 ICH Domains </a:t>
            </a:r>
            <a:endParaRPr dirty="0"/>
          </a:p>
          <a:p>
            <a:pPr marL="0" marR="0" lvl="0" indent="0" algn="l" rtl="0">
              <a:spcBef>
                <a:spcPts val="0"/>
              </a:spcBef>
              <a:spcAft>
                <a:spcPts val="0"/>
              </a:spcAft>
              <a:buNone/>
            </a:pPr>
            <a:endParaRPr sz="4400" dirty="0">
              <a:solidFill>
                <a:schemeClr val="dk1"/>
              </a:solidFill>
              <a:latin typeface="Calibri"/>
              <a:ea typeface="Calibri"/>
              <a:cs typeface="Calibri"/>
              <a:sym typeface="Calibri"/>
            </a:endParaRPr>
          </a:p>
        </p:txBody>
      </p:sp>
      <p:grpSp>
        <p:nvGrpSpPr>
          <p:cNvPr id="271" name="Google Shape;271;p11"/>
          <p:cNvGrpSpPr/>
          <p:nvPr/>
        </p:nvGrpSpPr>
        <p:grpSpPr>
          <a:xfrm>
            <a:off x="1752888" y="2620778"/>
            <a:ext cx="6649421" cy="3726070"/>
            <a:chOff x="0" y="0"/>
            <a:chExt cx="6649421" cy="3726070"/>
          </a:xfrm>
        </p:grpSpPr>
        <p:sp>
          <p:nvSpPr>
            <p:cNvPr id="272" name="Google Shape;272;p11"/>
            <p:cNvSpPr/>
            <p:nvPr/>
          </p:nvSpPr>
          <p:spPr>
            <a:xfrm>
              <a:off x="0" y="0"/>
              <a:ext cx="6649421" cy="690013"/>
            </a:xfrm>
            <a:prstGeom prst="roundRect">
              <a:avLst>
                <a:gd name="adj" fmla="val 10000"/>
              </a:avLst>
            </a:prstGeom>
            <a:solidFill>
              <a:srgbClr val="7F7F7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1"/>
            <p:cNvSpPr txBox="1"/>
            <p:nvPr/>
          </p:nvSpPr>
          <p:spPr>
            <a:xfrm>
              <a:off x="1398885" y="0"/>
              <a:ext cx="5250535" cy="690013"/>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dirty="0">
                  <a:solidFill>
                    <a:schemeClr val="lt1"/>
                  </a:solidFill>
                  <a:latin typeface="Calibri"/>
                  <a:ea typeface="Calibri"/>
                  <a:cs typeface="Calibri"/>
                  <a:sym typeface="Calibri"/>
                </a:rPr>
                <a:t>(a)  oral traditions and expressions, including language as a vehicle of the intangible cultural heritage</a:t>
              </a:r>
              <a:endParaRPr sz="1800" dirty="0">
                <a:solidFill>
                  <a:schemeClr val="lt1"/>
                </a:solidFill>
                <a:latin typeface="Calibri"/>
                <a:ea typeface="Calibri"/>
                <a:cs typeface="Calibri"/>
                <a:sym typeface="Calibri"/>
              </a:endParaRPr>
            </a:p>
          </p:txBody>
        </p:sp>
        <p:sp>
          <p:nvSpPr>
            <p:cNvPr id="274" name="Google Shape;274;p11"/>
            <p:cNvSpPr/>
            <p:nvPr/>
          </p:nvSpPr>
          <p:spPr>
            <a:xfrm>
              <a:off x="69001" y="69001"/>
              <a:ext cx="1329884" cy="552010"/>
            </a:xfrm>
            <a:prstGeom prst="roundRect">
              <a:avLst>
                <a:gd name="adj" fmla="val 10000"/>
              </a:avLst>
            </a:prstGeom>
            <a:blipFill rotWithShape="1">
              <a:blip r:embed="rId3"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a:off x="0" y="745759"/>
              <a:ext cx="6649421" cy="690013"/>
            </a:xfrm>
            <a:prstGeom prst="roundRect">
              <a:avLst>
                <a:gd name="adj" fmla="val 10000"/>
              </a:avLst>
            </a:prstGeom>
            <a:solidFill>
              <a:srgbClr val="7F7F7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txBox="1"/>
            <p:nvPr/>
          </p:nvSpPr>
          <p:spPr>
            <a:xfrm>
              <a:off x="1398885" y="745759"/>
              <a:ext cx="5250535" cy="690013"/>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dirty="0">
                  <a:solidFill>
                    <a:schemeClr val="lt1"/>
                  </a:solidFill>
                  <a:latin typeface="Calibri"/>
                  <a:ea typeface="Calibri"/>
                  <a:cs typeface="Calibri"/>
                  <a:sym typeface="Calibri"/>
                </a:rPr>
                <a:t>(b)  performing arts</a:t>
              </a:r>
              <a:endParaRPr sz="1800" dirty="0">
                <a:solidFill>
                  <a:schemeClr val="lt1"/>
                </a:solidFill>
                <a:latin typeface="Calibri"/>
                <a:ea typeface="Calibri"/>
                <a:cs typeface="Calibri"/>
                <a:sym typeface="Calibri"/>
              </a:endParaRPr>
            </a:p>
          </p:txBody>
        </p:sp>
        <p:sp>
          <p:nvSpPr>
            <p:cNvPr id="277" name="Google Shape;277;p11"/>
            <p:cNvSpPr/>
            <p:nvPr/>
          </p:nvSpPr>
          <p:spPr>
            <a:xfrm>
              <a:off x="69001" y="828015"/>
              <a:ext cx="1329884" cy="552010"/>
            </a:xfrm>
            <a:prstGeom prst="roundRect">
              <a:avLst>
                <a:gd name="adj" fmla="val 10000"/>
              </a:avLst>
            </a:prstGeom>
            <a:blipFill rotWithShape="1">
              <a:blip r:embed="rId3"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0" y="1518028"/>
              <a:ext cx="6649421" cy="690013"/>
            </a:xfrm>
            <a:prstGeom prst="roundRect">
              <a:avLst>
                <a:gd name="adj" fmla="val 10000"/>
              </a:avLst>
            </a:prstGeom>
            <a:solidFill>
              <a:srgbClr val="7F7F7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txBox="1"/>
            <p:nvPr/>
          </p:nvSpPr>
          <p:spPr>
            <a:xfrm>
              <a:off x="1398885" y="1518028"/>
              <a:ext cx="5250535" cy="690013"/>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dirty="0">
                  <a:solidFill>
                    <a:schemeClr val="lt1"/>
                  </a:solidFill>
                  <a:latin typeface="Calibri"/>
                  <a:ea typeface="Calibri"/>
                  <a:cs typeface="Calibri"/>
                  <a:sym typeface="Calibri"/>
                </a:rPr>
                <a:t>(c)  social practices, rituals and festive events </a:t>
              </a:r>
              <a:endParaRPr sz="1800" dirty="0">
                <a:solidFill>
                  <a:schemeClr val="lt1"/>
                </a:solidFill>
                <a:latin typeface="Calibri"/>
                <a:ea typeface="Calibri"/>
                <a:cs typeface="Calibri"/>
                <a:sym typeface="Calibri"/>
              </a:endParaRPr>
            </a:p>
          </p:txBody>
        </p:sp>
        <p:sp>
          <p:nvSpPr>
            <p:cNvPr id="280" name="Google Shape;280;p11"/>
            <p:cNvSpPr/>
            <p:nvPr/>
          </p:nvSpPr>
          <p:spPr>
            <a:xfrm>
              <a:off x="69001" y="1587030"/>
              <a:ext cx="1329884" cy="552010"/>
            </a:xfrm>
            <a:prstGeom prst="roundRect">
              <a:avLst>
                <a:gd name="adj" fmla="val 10000"/>
              </a:avLst>
            </a:prstGeom>
            <a:blipFill rotWithShape="1">
              <a:blip r:embed="rId3"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a:off x="0" y="2277043"/>
              <a:ext cx="6649421" cy="690013"/>
            </a:xfrm>
            <a:prstGeom prst="roundRect">
              <a:avLst>
                <a:gd name="adj" fmla="val 10000"/>
              </a:avLst>
            </a:prstGeom>
            <a:solidFill>
              <a:srgbClr val="7F7F7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txBox="1"/>
            <p:nvPr/>
          </p:nvSpPr>
          <p:spPr>
            <a:xfrm>
              <a:off x="1398885" y="2277043"/>
              <a:ext cx="5250535" cy="690013"/>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dirty="0">
                  <a:solidFill>
                    <a:schemeClr val="lt1"/>
                  </a:solidFill>
                  <a:latin typeface="Calibri"/>
                  <a:ea typeface="Calibri"/>
                  <a:cs typeface="Calibri"/>
                  <a:sym typeface="Calibri"/>
                </a:rPr>
                <a:t>(d)  knowledge and practices concerning nature and the universe </a:t>
              </a:r>
              <a:endParaRPr sz="1800" dirty="0">
                <a:solidFill>
                  <a:schemeClr val="lt1"/>
                </a:solidFill>
                <a:latin typeface="Calibri"/>
                <a:ea typeface="Calibri"/>
                <a:cs typeface="Calibri"/>
                <a:sym typeface="Calibri"/>
              </a:endParaRPr>
            </a:p>
          </p:txBody>
        </p:sp>
        <p:sp>
          <p:nvSpPr>
            <p:cNvPr id="283" name="Google Shape;283;p11"/>
            <p:cNvSpPr/>
            <p:nvPr/>
          </p:nvSpPr>
          <p:spPr>
            <a:xfrm>
              <a:off x="69001" y="2346044"/>
              <a:ext cx="1329884" cy="552010"/>
            </a:xfrm>
            <a:prstGeom prst="roundRect">
              <a:avLst>
                <a:gd name="adj" fmla="val 10000"/>
              </a:avLst>
            </a:prstGeom>
            <a:blipFill rotWithShape="1">
              <a:blip r:embed="rId3"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0" y="3036057"/>
              <a:ext cx="6649421" cy="690013"/>
            </a:xfrm>
            <a:prstGeom prst="roundRect">
              <a:avLst>
                <a:gd name="adj" fmla="val 10000"/>
              </a:avLst>
            </a:prstGeom>
            <a:solidFill>
              <a:srgbClr val="7F7F7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txBox="1"/>
            <p:nvPr/>
          </p:nvSpPr>
          <p:spPr>
            <a:xfrm>
              <a:off x="1398885" y="3036057"/>
              <a:ext cx="5250535" cy="690013"/>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1800" dirty="0">
                  <a:solidFill>
                    <a:schemeClr val="lt1"/>
                  </a:solidFill>
                  <a:latin typeface="Calibri"/>
                  <a:ea typeface="Calibri"/>
                  <a:cs typeface="Calibri"/>
                  <a:sym typeface="Calibri"/>
                </a:rPr>
                <a:t>(e)  traditional craftsmanship </a:t>
              </a:r>
              <a:endParaRPr sz="1800" dirty="0">
                <a:solidFill>
                  <a:schemeClr val="lt1"/>
                </a:solidFill>
                <a:latin typeface="Calibri"/>
                <a:ea typeface="Calibri"/>
                <a:cs typeface="Calibri"/>
                <a:sym typeface="Calibri"/>
              </a:endParaRPr>
            </a:p>
          </p:txBody>
        </p:sp>
        <p:sp>
          <p:nvSpPr>
            <p:cNvPr id="286" name="Google Shape;286;p11"/>
            <p:cNvSpPr/>
            <p:nvPr/>
          </p:nvSpPr>
          <p:spPr>
            <a:xfrm>
              <a:off x="69001" y="3105059"/>
              <a:ext cx="1329884" cy="552010"/>
            </a:xfrm>
            <a:prstGeom prst="roundRect">
              <a:avLst>
                <a:gd name="adj" fmla="val 10000"/>
              </a:avLst>
            </a:prstGeom>
            <a:blipFill rotWithShape="1">
              <a:blip r:embed="rId3"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 name="Google Shape;287;p11"/>
          <p:cNvGrpSpPr/>
          <p:nvPr/>
        </p:nvGrpSpPr>
        <p:grpSpPr>
          <a:xfrm>
            <a:off x="2908199" y="564104"/>
            <a:ext cx="1361571" cy="349188"/>
            <a:chOff x="10604072" y="448487"/>
            <a:chExt cx="1361571" cy="349188"/>
          </a:xfrm>
        </p:grpSpPr>
        <p:sp>
          <p:nvSpPr>
            <p:cNvPr id="288" name="Google Shape;288;p11"/>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89" name="Google Shape;289;p11"/>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90" name="Google Shape;290;p11"/>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2"/>
          <p:cNvSpPr/>
          <p:nvPr/>
        </p:nvSpPr>
        <p:spPr>
          <a:xfrm>
            <a:off x="4605562" y="0"/>
            <a:ext cx="7732900" cy="6898979"/>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 name="Google Shape;297;p12"/>
          <p:cNvSpPr txBox="1"/>
          <p:nvPr/>
        </p:nvSpPr>
        <p:spPr>
          <a:xfrm>
            <a:off x="6848163" y="2436398"/>
            <a:ext cx="5124925" cy="92333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An enormous variety of spoken forms. Some are common and can be used by entire communities while others are limited to particular social groups, </a:t>
            </a:r>
            <a:endParaRPr sz="1800" b="1" dirty="0">
              <a:solidFill>
                <a:schemeClr val="dk1"/>
              </a:solidFill>
              <a:latin typeface="Calibri"/>
              <a:ea typeface="Calibri"/>
              <a:cs typeface="Calibri"/>
              <a:sym typeface="Calibri"/>
            </a:endParaRPr>
          </a:p>
        </p:txBody>
      </p:sp>
      <p:sp>
        <p:nvSpPr>
          <p:cNvPr id="298" name="Google Shape;298;p12"/>
          <p:cNvSpPr txBox="1"/>
          <p:nvPr/>
        </p:nvSpPr>
        <p:spPr>
          <a:xfrm>
            <a:off x="6848163" y="3695644"/>
            <a:ext cx="5124925" cy="92333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Proverbs, riddles, tales, nursery rhymes, legends, myths, epic songs and poems, charms, prayers, chants, songs, dramatic performances and more</a:t>
            </a:r>
            <a:endParaRPr sz="1800" b="1" dirty="0">
              <a:solidFill>
                <a:schemeClr val="dk1"/>
              </a:solidFill>
              <a:latin typeface="Calibri"/>
              <a:ea typeface="Calibri"/>
              <a:cs typeface="Calibri"/>
              <a:sym typeface="Calibri"/>
            </a:endParaRPr>
          </a:p>
        </p:txBody>
      </p:sp>
      <p:sp>
        <p:nvSpPr>
          <p:cNvPr id="299" name="Google Shape;299;p12"/>
          <p:cNvSpPr txBox="1"/>
          <p:nvPr/>
        </p:nvSpPr>
        <p:spPr>
          <a:xfrm>
            <a:off x="6848163" y="5100401"/>
            <a:ext cx="5124925" cy="92333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Oral traditions and expressions are used to pass on knowledge, cultural and social values and collective memory.</a:t>
            </a:r>
            <a:endParaRPr sz="1800" b="1" dirty="0">
              <a:solidFill>
                <a:schemeClr val="dk1"/>
              </a:solidFill>
              <a:latin typeface="Calibri"/>
              <a:ea typeface="Calibri"/>
              <a:cs typeface="Calibri"/>
              <a:sym typeface="Calibri"/>
            </a:endParaRPr>
          </a:p>
        </p:txBody>
      </p:sp>
      <p:pic>
        <p:nvPicPr>
          <p:cNvPr id="300" name="Google Shape;300;p12"/>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301" name="Google Shape;301;p12"/>
          <p:cNvSpPr txBox="1"/>
          <p:nvPr/>
        </p:nvSpPr>
        <p:spPr>
          <a:xfrm>
            <a:off x="2546428" y="6511124"/>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02" name="Google Shape;302;p12"/>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303" name="Google Shape;303;p12"/>
          <p:cNvSpPr txBox="1"/>
          <p:nvPr/>
        </p:nvSpPr>
        <p:spPr>
          <a:xfrm>
            <a:off x="6379080" y="626916"/>
            <a:ext cx="5773399"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rgbClr val="266C9F"/>
                </a:solidFill>
                <a:latin typeface="Calibri"/>
                <a:ea typeface="Calibri"/>
                <a:cs typeface="Calibri"/>
                <a:sym typeface="Calibri"/>
              </a:rPr>
              <a:t>A. Oral Traditions And Expressions, Including Language As A Vehicle Of The Intangible Cultural Heritage </a:t>
            </a:r>
            <a:endParaRPr dirty="0"/>
          </a:p>
          <a:p>
            <a:pPr marL="0" marR="0" lvl="0" indent="0" algn="l" rtl="0">
              <a:spcBef>
                <a:spcPts val="0"/>
              </a:spcBef>
              <a:spcAft>
                <a:spcPts val="0"/>
              </a:spcAft>
              <a:buNone/>
            </a:pPr>
            <a:endParaRPr sz="2800" b="1" dirty="0">
              <a:solidFill>
                <a:srgbClr val="266C9F"/>
              </a:solidFill>
              <a:latin typeface="Calibri"/>
              <a:ea typeface="Calibri"/>
              <a:cs typeface="Calibri"/>
              <a:sym typeface="Calibri"/>
            </a:endParaRPr>
          </a:p>
        </p:txBody>
      </p:sp>
      <p:pic>
        <p:nvPicPr>
          <p:cNvPr id="304" name="Google Shape;304;p12" descr="Land-of-Legends programme, for revitalizing the art of storytelling in Kronoberg Region"/>
          <p:cNvPicPr preferRelativeResize="0"/>
          <p:nvPr/>
        </p:nvPicPr>
        <p:blipFill rotWithShape="1">
          <a:blip r:embed="rId5">
            <a:alphaModFix/>
          </a:blip>
          <a:srcRect/>
          <a:stretch/>
        </p:blipFill>
        <p:spPr>
          <a:xfrm>
            <a:off x="10160" y="1873190"/>
            <a:ext cx="4660218" cy="263302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fade">
                                      <p:cBhvr>
                                        <p:cTn id="7" dur="1"/>
                                        <p:tgtEl>
                                          <p:spTgt spid="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3"/>
          <p:cNvSpPr/>
          <p:nvPr/>
        </p:nvSpPr>
        <p:spPr>
          <a:xfrm>
            <a:off x="4670378" y="0"/>
            <a:ext cx="7583421" cy="6880995"/>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1" name="Google Shape;311;p13"/>
          <p:cNvSpPr txBox="1"/>
          <p:nvPr/>
        </p:nvSpPr>
        <p:spPr>
          <a:xfrm>
            <a:off x="7036911" y="3024341"/>
            <a:ext cx="4105190" cy="1477328"/>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They include numerous cultural expressions that reflect human creativity and that are also found, to some extent, in many other intangible cultural heritage domains.</a:t>
            </a:r>
            <a:endParaRPr sz="1800" b="1" dirty="0">
              <a:solidFill>
                <a:schemeClr val="dk1"/>
              </a:solidFill>
              <a:latin typeface="Calibri"/>
              <a:ea typeface="Calibri"/>
              <a:cs typeface="Calibri"/>
              <a:sym typeface="Calibri"/>
            </a:endParaRPr>
          </a:p>
        </p:txBody>
      </p:sp>
      <p:pic>
        <p:nvPicPr>
          <p:cNvPr id="312" name="Google Shape;312;p13"/>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313" name="Google Shape;313;p13"/>
          <p:cNvSpPr txBox="1"/>
          <p:nvPr/>
        </p:nvSpPr>
        <p:spPr>
          <a:xfrm>
            <a:off x="2546428" y="6511124"/>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14" name="Google Shape;314;p13"/>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315" name="Google Shape;315;p13"/>
          <p:cNvSpPr txBox="1"/>
          <p:nvPr/>
        </p:nvSpPr>
        <p:spPr>
          <a:xfrm>
            <a:off x="6729270" y="575602"/>
            <a:ext cx="5773399"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rgbClr val="266C9F"/>
                </a:solidFill>
                <a:latin typeface="Calibri"/>
                <a:ea typeface="Calibri"/>
                <a:cs typeface="Calibri"/>
                <a:sym typeface="Calibri"/>
              </a:rPr>
              <a:t>B. Performing Arts </a:t>
            </a:r>
            <a:endParaRPr dirty="0"/>
          </a:p>
          <a:p>
            <a:pPr marL="0" marR="0" lvl="0" indent="0" algn="l" rtl="0">
              <a:spcBef>
                <a:spcPts val="0"/>
              </a:spcBef>
              <a:spcAft>
                <a:spcPts val="0"/>
              </a:spcAft>
              <a:buNone/>
            </a:pPr>
            <a:endParaRPr sz="2800" b="1" dirty="0">
              <a:solidFill>
                <a:srgbClr val="266C9F"/>
              </a:solidFill>
              <a:latin typeface="Calibri"/>
              <a:ea typeface="Calibri"/>
              <a:cs typeface="Calibri"/>
              <a:sym typeface="Calibri"/>
            </a:endParaRPr>
          </a:p>
        </p:txBody>
      </p:sp>
      <p:pic>
        <p:nvPicPr>
          <p:cNvPr id="316" name="Google Shape;316;p13" descr="A person playing a violin&#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9713" y="1792828"/>
            <a:ext cx="4733066" cy="3058480"/>
          </a:xfrm>
          <a:prstGeom prst="rect">
            <a:avLst/>
          </a:prstGeom>
          <a:noFill/>
          <a:ln>
            <a:noFill/>
          </a:ln>
        </p:spPr>
      </p:pic>
      <p:sp>
        <p:nvSpPr>
          <p:cNvPr id="317" name="Google Shape;317;p13"/>
          <p:cNvSpPr txBox="1"/>
          <p:nvPr/>
        </p:nvSpPr>
        <p:spPr>
          <a:xfrm>
            <a:off x="6924367" y="1381432"/>
            <a:ext cx="4390103"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This can include music, dance and theatre, pantomime, songs and other forms of artistic expression that are passed down from generation to generation.</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4"/>
          <p:cNvSpPr/>
          <p:nvPr/>
        </p:nvSpPr>
        <p:spPr>
          <a:xfrm>
            <a:off x="4673785" y="-8322"/>
            <a:ext cx="7508055" cy="6858000"/>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4" name="Google Shape;324;p14"/>
          <p:cNvSpPr txBox="1"/>
          <p:nvPr/>
        </p:nvSpPr>
        <p:spPr>
          <a:xfrm>
            <a:off x="7075264" y="2369891"/>
            <a:ext cx="5124925" cy="1200329"/>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Social practices, rituals and festive events are habitual activities that structure the lives of communities and groups and that are shared by and relevant to many of their members.</a:t>
            </a:r>
            <a:endParaRPr sz="1800" b="1" dirty="0">
              <a:solidFill>
                <a:schemeClr val="dk1"/>
              </a:solidFill>
              <a:latin typeface="Calibri"/>
              <a:ea typeface="Calibri"/>
              <a:cs typeface="Calibri"/>
              <a:sym typeface="Calibri"/>
            </a:endParaRPr>
          </a:p>
        </p:txBody>
      </p:sp>
      <p:sp>
        <p:nvSpPr>
          <p:cNvPr id="325" name="Google Shape;325;p14"/>
          <p:cNvSpPr txBox="1"/>
          <p:nvPr/>
        </p:nvSpPr>
        <p:spPr>
          <a:xfrm>
            <a:off x="7093613" y="3703053"/>
            <a:ext cx="5124925" cy="92333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Rituals and festive events often take place at special times and places and remind a community of aspects of its worldview and history.</a:t>
            </a:r>
            <a:endParaRPr sz="1800" b="1" dirty="0">
              <a:solidFill>
                <a:schemeClr val="dk1"/>
              </a:solidFill>
              <a:latin typeface="Calibri"/>
              <a:ea typeface="Calibri"/>
              <a:cs typeface="Calibri"/>
              <a:sym typeface="Calibri"/>
            </a:endParaRPr>
          </a:p>
        </p:txBody>
      </p:sp>
      <p:sp>
        <p:nvSpPr>
          <p:cNvPr id="326" name="Google Shape;326;p14"/>
          <p:cNvSpPr txBox="1"/>
          <p:nvPr/>
        </p:nvSpPr>
        <p:spPr>
          <a:xfrm>
            <a:off x="7093613" y="4856006"/>
            <a:ext cx="5124925" cy="92333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Social practices shape everyday life and are familiar to all members of the community, even if not everybody participates in them.</a:t>
            </a:r>
            <a:endParaRPr sz="1800" b="1" dirty="0">
              <a:solidFill>
                <a:schemeClr val="dk1"/>
              </a:solidFill>
              <a:latin typeface="Calibri"/>
              <a:ea typeface="Calibri"/>
              <a:cs typeface="Calibri"/>
              <a:sym typeface="Calibri"/>
            </a:endParaRPr>
          </a:p>
        </p:txBody>
      </p:sp>
      <p:pic>
        <p:nvPicPr>
          <p:cNvPr id="327" name="Google Shape;327;p14"/>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328" name="Google Shape;328;p14"/>
          <p:cNvSpPr txBox="1"/>
          <p:nvPr/>
        </p:nvSpPr>
        <p:spPr>
          <a:xfrm>
            <a:off x="2613663" y="6421477"/>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29" name="Google Shape;329;p14"/>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330" name="Google Shape;330;p14"/>
          <p:cNvSpPr txBox="1"/>
          <p:nvPr/>
        </p:nvSpPr>
        <p:spPr>
          <a:xfrm>
            <a:off x="6298589" y="617660"/>
            <a:ext cx="5773399"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rgbClr val="266C9F"/>
                </a:solidFill>
                <a:latin typeface="Calibri"/>
                <a:ea typeface="Calibri"/>
                <a:cs typeface="Calibri"/>
                <a:sym typeface="Calibri"/>
              </a:rPr>
              <a:t>C.  Social Practices, Rituals And Festive Events</a:t>
            </a:r>
            <a:endParaRPr sz="2800" dirty="0">
              <a:solidFill>
                <a:srgbClr val="266C9F"/>
              </a:solidFill>
              <a:latin typeface="Calibri"/>
              <a:ea typeface="Calibri"/>
              <a:cs typeface="Calibri"/>
              <a:sym typeface="Calibri"/>
            </a:endParaRPr>
          </a:p>
        </p:txBody>
      </p:sp>
      <p:pic>
        <p:nvPicPr>
          <p:cNvPr id="331" name="Google Shape;331;p14" descr="A person wearing a colorful dress&#10;&#10;Description automatically generated with low confidenc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160" y="2099240"/>
            <a:ext cx="4620113" cy="301783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5"/>
          <p:cNvSpPr/>
          <p:nvPr/>
        </p:nvSpPr>
        <p:spPr>
          <a:xfrm>
            <a:off x="4745744" y="8322"/>
            <a:ext cx="7508055" cy="6858000"/>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8" name="Google Shape;338;p15"/>
          <p:cNvSpPr txBox="1"/>
          <p:nvPr/>
        </p:nvSpPr>
        <p:spPr>
          <a:xfrm>
            <a:off x="6786355" y="2357224"/>
            <a:ext cx="5124925" cy="92333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Knowledge, knowhow, skills, practices and representations developed by communities by interacting with the natural environment</a:t>
            </a:r>
            <a:endParaRPr sz="1800" b="1" dirty="0">
              <a:solidFill>
                <a:schemeClr val="dk1"/>
              </a:solidFill>
              <a:latin typeface="Calibri"/>
              <a:ea typeface="Calibri"/>
              <a:cs typeface="Calibri"/>
              <a:sym typeface="Calibri"/>
            </a:endParaRPr>
          </a:p>
        </p:txBody>
      </p:sp>
      <p:sp>
        <p:nvSpPr>
          <p:cNvPr id="339" name="Google Shape;339;p15"/>
          <p:cNvSpPr txBox="1"/>
          <p:nvPr/>
        </p:nvSpPr>
        <p:spPr>
          <a:xfrm>
            <a:off x="6724903" y="3703053"/>
            <a:ext cx="5124925" cy="1754326"/>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Numerous areas such as traditional ecological wisdom, indigenous knowledge, knowledge about local fauna and flora, traditional healing systems, rituals, beliefs, initiatory rites, cosmologies, shamanism, possession rites, social </a:t>
            </a:r>
            <a:r>
              <a:rPr lang="en-US" sz="1800" b="1" dirty="0" err="1">
                <a:solidFill>
                  <a:schemeClr val="dk1"/>
                </a:solidFill>
                <a:latin typeface="Calibri"/>
                <a:ea typeface="Calibri"/>
                <a:cs typeface="Calibri"/>
                <a:sym typeface="Calibri"/>
              </a:rPr>
              <a:t>organisations</a:t>
            </a:r>
            <a:r>
              <a:rPr lang="en-US" sz="1800" b="1" dirty="0">
                <a:solidFill>
                  <a:schemeClr val="dk1"/>
                </a:solidFill>
                <a:latin typeface="Calibri"/>
                <a:ea typeface="Calibri"/>
                <a:cs typeface="Calibri"/>
                <a:sym typeface="Calibri"/>
              </a:rPr>
              <a:t>, festivals, languages and visual arts.</a:t>
            </a:r>
            <a:endParaRPr sz="1800" b="1" dirty="0">
              <a:solidFill>
                <a:schemeClr val="dk1"/>
              </a:solidFill>
              <a:latin typeface="Calibri"/>
              <a:ea typeface="Calibri"/>
              <a:cs typeface="Calibri"/>
              <a:sym typeface="Calibri"/>
            </a:endParaRPr>
          </a:p>
        </p:txBody>
      </p:sp>
      <p:pic>
        <p:nvPicPr>
          <p:cNvPr id="340" name="Google Shape;340;p15"/>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341" name="Google Shape;341;p15"/>
          <p:cNvSpPr txBox="1"/>
          <p:nvPr/>
        </p:nvSpPr>
        <p:spPr>
          <a:xfrm>
            <a:off x="2546428" y="6511124"/>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42" name="Google Shape;342;p15"/>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343" name="Google Shape;343;p15"/>
          <p:cNvSpPr txBox="1"/>
          <p:nvPr/>
        </p:nvSpPr>
        <p:spPr>
          <a:xfrm>
            <a:off x="6340218" y="590196"/>
            <a:ext cx="5773399"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rgbClr val="266C9F"/>
                </a:solidFill>
                <a:latin typeface="Calibri"/>
                <a:ea typeface="Calibri"/>
                <a:cs typeface="Calibri"/>
                <a:sym typeface="Calibri"/>
              </a:rPr>
              <a:t>D.  Knowledge And Practices Concerning Nature And The Universe</a:t>
            </a:r>
            <a:endParaRPr sz="2800" dirty="0">
              <a:solidFill>
                <a:srgbClr val="266C9F"/>
              </a:solidFill>
              <a:latin typeface="Calibri"/>
              <a:ea typeface="Calibri"/>
              <a:cs typeface="Calibri"/>
              <a:sym typeface="Calibri"/>
            </a:endParaRPr>
          </a:p>
        </p:txBody>
      </p:sp>
      <p:pic>
        <p:nvPicPr>
          <p:cNvPr id="344" name="Google Shape;344;p15" descr="A person walking through tall grass&#10;&#10;Description automatically generated with medium confidenc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1668127"/>
            <a:ext cx="5066387" cy="337254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6"/>
          <p:cNvSpPr/>
          <p:nvPr/>
        </p:nvSpPr>
        <p:spPr>
          <a:xfrm>
            <a:off x="4670378" y="0"/>
            <a:ext cx="7583421" cy="6880995"/>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1" name="Google Shape;351;p16"/>
          <p:cNvSpPr txBox="1"/>
          <p:nvPr/>
        </p:nvSpPr>
        <p:spPr>
          <a:xfrm>
            <a:off x="6776178" y="1528396"/>
            <a:ext cx="5124925" cy="2308324"/>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There are numerous expressions of traditional craftsmanship: tools; clothing and </a:t>
            </a:r>
            <a:r>
              <a:rPr lang="en-US" sz="1800" b="1" dirty="0" err="1">
                <a:solidFill>
                  <a:schemeClr val="dk1"/>
                </a:solidFill>
                <a:latin typeface="Calibri"/>
                <a:ea typeface="Calibri"/>
                <a:cs typeface="Calibri"/>
                <a:sym typeface="Calibri"/>
              </a:rPr>
              <a:t>jewellery</a:t>
            </a:r>
            <a:r>
              <a:rPr lang="en-US" sz="1800" b="1" dirty="0">
                <a:solidFill>
                  <a:schemeClr val="dk1"/>
                </a:solidFill>
                <a:latin typeface="Calibri"/>
                <a:ea typeface="Calibri"/>
                <a:cs typeface="Calibri"/>
                <a:sym typeface="Calibri"/>
              </a:rPr>
              <a:t>; costumes and props for festivals and performing arts; storage containers, objects used for storage, transport and shelter; decorative art and ritual objects; musical instruments and household utensils, and toys, both for amusement and education.</a:t>
            </a:r>
            <a:endParaRPr dirty="0"/>
          </a:p>
        </p:txBody>
      </p:sp>
      <p:sp>
        <p:nvSpPr>
          <p:cNvPr id="352" name="Google Shape;352;p16"/>
          <p:cNvSpPr txBox="1"/>
          <p:nvPr/>
        </p:nvSpPr>
        <p:spPr>
          <a:xfrm>
            <a:off x="6776896" y="4279395"/>
            <a:ext cx="5124925" cy="1477328"/>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The skills involved in creating craft objects are as varied as the items themselves and range from delicate, detailed work such as producing paper votives to robust, rugged tasks like creating a sturdy basket or thick blanket.</a:t>
            </a:r>
            <a:endParaRPr sz="1800" b="1" dirty="0">
              <a:solidFill>
                <a:schemeClr val="dk1"/>
              </a:solidFill>
              <a:latin typeface="Calibri"/>
              <a:ea typeface="Calibri"/>
              <a:cs typeface="Calibri"/>
              <a:sym typeface="Calibri"/>
            </a:endParaRPr>
          </a:p>
        </p:txBody>
      </p:sp>
      <p:pic>
        <p:nvPicPr>
          <p:cNvPr id="353" name="Google Shape;353;p16"/>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354" name="Google Shape;354;p16"/>
          <p:cNvSpPr txBox="1"/>
          <p:nvPr/>
        </p:nvSpPr>
        <p:spPr>
          <a:xfrm>
            <a:off x="2546428" y="6511124"/>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55" name="Google Shape;355;p16"/>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356" name="Google Shape;356;p16"/>
          <p:cNvSpPr txBox="1"/>
          <p:nvPr/>
        </p:nvSpPr>
        <p:spPr>
          <a:xfrm>
            <a:off x="6340218" y="510325"/>
            <a:ext cx="577339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rgbClr val="266C9F"/>
                </a:solidFill>
                <a:latin typeface="Calibri"/>
                <a:ea typeface="Calibri"/>
                <a:cs typeface="Calibri"/>
                <a:sym typeface="Calibri"/>
              </a:rPr>
              <a:t>E.  Traditional Craftsmanship </a:t>
            </a:r>
            <a:endParaRPr dirty="0"/>
          </a:p>
        </p:txBody>
      </p:sp>
      <p:pic>
        <p:nvPicPr>
          <p:cNvPr id="357" name="Google Shape;357;p16" descr="A picture containing text&#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 y="2011165"/>
            <a:ext cx="4630273" cy="299115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7"/>
          <p:cNvSpPr/>
          <p:nvPr/>
        </p:nvSpPr>
        <p:spPr>
          <a:xfrm>
            <a:off x="4495915" y="306724"/>
            <a:ext cx="6391814"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rgbClr val="2F5496"/>
                </a:solidFill>
                <a:latin typeface="Calibri"/>
                <a:ea typeface="Calibri"/>
                <a:cs typeface="Calibri"/>
                <a:sym typeface="Calibri"/>
              </a:rPr>
              <a:t>1.4. Cultural heritage and intangible cultural heritage</a:t>
            </a:r>
            <a:endParaRPr sz="4000" dirty="0">
              <a:solidFill>
                <a:srgbClr val="2F5496"/>
              </a:solidFill>
              <a:latin typeface="Calibri"/>
              <a:ea typeface="Calibri"/>
              <a:cs typeface="Calibri"/>
              <a:sym typeface="Calibri"/>
            </a:endParaRPr>
          </a:p>
        </p:txBody>
      </p:sp>
      <p:sp>
        <p:nvSpPr>
          <p:cNvPr id="364" name="Google Shape;364;p17"/>
          <p:cNvSpPr txBox="1"/>
          <p:nvPr/>
        </p:nvSpPr>
        <p:spPr>
          <a:xfrm>
            <a:off x="4886419" y="2042672"/>
            <a:ext cx="4825792" cy="75713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The concepts often go hand in hand. Intangible cultural heritage consists of traditions, knowledge and customs that are passed down from person to person and are often intertwined with the tangible cultural heritage such as monuments, costumes, tools, houses.</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An example of this interplay are the Icelandic turf houses that are preserved by the National Museum of Iceland. The houses themselves are cultural heritage and the building technique, is intangible cultural heritage, skills that are learned from person to person.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br>
              <a:rPr lang="en-US" sz="18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b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365" name="Google Shape;365;p17" descr="A picture containing graphical user interface&#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19176" y="1753274"/>
            <a:ext cx="3576669" cy="2414434"/>
          </a:xfrm>
          <a:prstGeom prst="rect">
            <a:avLst/>
          </a:prstGeom>
          <a:noFill/>
          <a:ln>
            <a:noFill/>
          </a:ln>
        </p:spPr>
      </p:pic>
      <p:grpSp>
        <p:nvGrpSpPr>
          <p:cNvPr id="366" name="Google Shape;366;p17"/>
          <p:cNvGrpSpPr/>
          <p:nvPr/>
        </p:nvGrpSpPr>
        <p:grpSpPr>
          <a:xfrm>
            <a:off x="2964470" y="468942"/>
            <a:ext cx="1361571" cy="349188"/>
            <a:chOff x="10604072" y="448487"/>
            <a:chExt cx="1361571" cy="349188"/>
          </a:xfrm>
        </p:grpSpPr>
        <p:sp>
          <p:nvSpPr>
            <p:cNvPr id="367" name="Google Shape;367;p17"/>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68" name="Google Shape;368;p17"/>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69" name="Google Shape;369;p17"/>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18"/>
          <p:cNvSpPr txBox="1"/>
          <p:nvPr/>
        </p:nvSpPr>
        <p:spPr>
          <a:xfrm>
            <a:off x="2783541" y="1699708"/>
            <a:ext cx="7629438" cy="61863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The concept of safeguarding ICH and the work of UNESCO is not above criticism and interesting discussions. Here are a few examples: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R="0" lvl="0" algn="l" rtl="0">
              <a:spcBef>
                <a:spcPts val="0"/>
              </a:spcBef>
              <a:spcAft>
                <a:spcPts val="0"/>
              </a:spcAft>
              <a:buClr>
                <a:schemeClr val="dk1"/>
              </a:buClr>
              <a:buSzPts val="1800"/>
            </a:pPr>
            <a:r>
              <a:rPr lang="en-US" sz="1800" dirty="0">
                <a:solidFill>
                  <a:schemeClr val="dk1"/>
                </a:solidFill>
                <a:latin typeface="Calibri"/>
                <a:ea typeface="Calibri"/>
                <a:cs typeface="Calibri"/>
                <a:sym typeface="Calibri"/>
              </a:rPr>
              <a:t>It is natural for culture to develop and change, does the safeguarding of ICH prohibit this?</a:t>
            </a:r>
            <a:endParaRPr sz="1800" dirty="0">
              <a:solidFill>
                <a:schemeClr val="dk1"/>
              </a:solidFill>
              <a:latin typeface="Calibri"/>
              <a:ea typeface="Calibri"/>
              <a:cs typeface="Calibri"/>
              <a:sym typeface="Calibri"/>
            </a:endParaRPr>
          </a:p>
          <a:p>
            <a:pPr marR="0" lvl="0" algn="l" rtl="0">
              <a:spcBef>
                <a:spcPts val="0"/>
              </a:spcBef>
              <a:spcAft>
                <a:spcPts val="0"/>
              </a:spcAft>
              <a:buClr>
                <a:schemeClr val="dk1"/>
              </a:buClr>
              <a:buSzPts val="1800"/>
            </a:pPr>
            <a:r>
              <a:rPr lang="en-US" sz="1800" dirty="0">
                <a:solidFill>
                  <a:schemeClr val="dk1"/>
                </a:solidFill>
                <a:latin typeface="Calibri"/>
                <a:ea typeface="Calibri"/>
                <a:cs typeface="Calibri"/>
                <a:sym typeface="Calibri"/>
              </a:rPr>
              <a:t>If a custom/knowledge/skill needs safeguarding it does not have a role in the culture anymore, it is not sustainable.</a:t>
            </a:r>
            <a:endParaRPr dirty="0"/>
          </a:p>
          <a:p>
            <a:pPr marR="0" lvl="0" algn="l" rtl="0">
              <a:spcBef>
                <a:spcPts val="0"/>
              </a:spcBef>
              <a:spcAft>
                <a:spcPts val="0"/>
              </a:spcAft>
              <a:buClr>
                <a:schemeClr val="dk1"/>
              </a:buClr>
              <a:buSzPts val="1800"/>
            </a:pPr>
            <a:r>
              <a:rPr lang="en-US" sz="1800" dirty="0">
                <a:solidFill>
                  <a:schemeClr val="dk1"/>
                </a:solidFill>
                <a:latin typeface="Calibri"/>
                <a:ea typeface="Calibri"/>
                <a:cs typeface="Calibri"/>
                <a:sym typeface="Calibri"/>
              </a:rPr>
              <a:t>What is considered important enough to be considered intangible heritage and who will decide this?</a:t>
            </a:r>
            <a:endParaRPr dirty="0"/>
          </a:p>
          <a:p>
            <a:pPr marR="0" lvl="0" algn="l" rtl="0">
              <a:spcBef>
                <a:spcPts val="0"/>
              </a:spcBef>
              <a:spcAft>
                <a:spcPts val="0"/>
              </a:spcAft>
              <a:buClr>
                <a:schemeClr val="dk1"/>
              </a:buClr>
              <a:buSzPts val="1800"/>
            </a:pPr>
            <a:r>
              <a:rPr lang="en-US" sz="1800" dirty="0">
                <a:solidFill>
                  <a:schemeClr val="dk1"/>
                </a:solidFill>
                <a:latin typeface="Calibri"/>
                <a:ea typeface="Calibri"/>
                <a:cs typeface="Calibri"/>
                <a:sym typeface="Calibri"/>
              </a:rPr>
              <a:t>Does this discriminate between groups in the society?</a:t>
            </a:r>
            <a:endParaRPr dirty="0"/>
          </a:p>
          <a:p>
            <a:pPr marR="0" lvl="0" algn="l" rtl="0">
              <a:spcBef>
                <a:spcPts val="0"/>
              </a:spcBef>
              <a:spcAft>
                <a:spcPts val="0"/>
              </a:spcAft>
              <a:buClr>
                <a:schemeClr val="dk1"/>
              </a:buClr>
              <a:buSzPts val="1800"/>
            </a:pPr>
            <a:r>
              <a:rPr lang="en-US" sz="1800" dirty="0">
                <a:solidFill>
                  <a:schemeClr val="dk1"/>
                </a:solidFill>
                <a:latin typeface="Calibri"/>
                <a:ea typeface="Calibri"/>
                <a:cs typeface="Calibri"/>
                <a:sym typeface="Calibri"/>
              </a:rPr>
              <a:t>Is some ICH better forgotten?</a:t>
            </a:r>
            <a:endParaRPr dirty="0"/>
          </a:p>
          <a:p>
            <a:pPr marR="0" lvl="0" algn="l" rtl="0">
              <a:spcBef>
                <a:spcPts val="0"/>
              </a:spcBef>
              <a:spcAft>
                <a:spcPts val="0"/>
              </a:spcAft>
              <a:buClr>
                <a:schemeClr val="dk1"/>
              </a:buClr>
              <a:buSzPts val="1800"/>
            </a:pPr>
            <a:r>
              <a:rPr lang="en-US" sz="1800" dirty="0">
                <a:solidFill>
                  <a:schemeClr val="dk1"/>
                </a:solidFill>
                <a:latin typeface="Calibri"/>
                <a:ea typeface="Calibri"/>
                <a:cs typeface="Calibri"/>
                <a:sym typeface="Calibri"/>
              </a:rPr>
              <a:t>To document ICH is not the same as safeguarding it.</a:t>
            </a:r>
            <a:endParaRPr dirty="0"/>
          </a:p>
          <a:p>
            <a:pPr marR="0" lvl="0" algn="l" rtl="0">
              <a:spcBef>
                <a:spcPts val="0"/>
              </a:spcBef>
              <a:spcAft>
                <a:spcPts val="0"/>
              </a:spcAft>
              <a:buClr>
                <a:schemeClr val="dk1"/>
              </a:buClr>
              <a:buSzPts val="1800"/>
            </a:pPr>
            <a:r>
              <a:rPr lang="en-US" sz="1800" dirty="0">
                <a:solidFill>
                  <a:schemeClr val="dk1"/>
                </a:solidFill>
                <a:latin typeface="Calibri"/>
                <a:ea typeface="Calibri"/>
                <a:cs typeface="Calibri"/>
                <a:sym typeface="Calibri"/>
              </a:rPr>
              <a:t>Who decides what is the right way to do things when working with ICH?</a:t>
            </a:r>
            <a:endParaRPr dirty="0"/>
          </a:p>
          <a:p>
            <a:pPr marR="0" lvl="0" algn="l" rtl="0">
              <a:spcBef>
                <a:spcPts val="0"/>
              </a:spcBef>
              <a:spcAft>
                <a:spcPts val="0"/>
              </a:spcAft>
              <a:buClr>
                <a:schemeClr val="dk1"/>
              </a:buClr>
              <a:buSzPts val="1800"/>
            </a:pPr>
            <a:r>
              <a:rPr lang="en-US" sz="1800" dirty="0">
                <a:solidFill>
                  <a:schemeClr val="dk1"/>
                </a:solidFill>
                <a:latin typeface="Calibri"/>
                <a:ea typeface="Calibri"/>
                <a:cs typeface="Calibri"/>
                <a:sym typeface="Calibri"/>
              </a:rPr>
              <a:t>What about heritage that has been forgotten is it okey to revive it?</a:t>
            </a:r>
            <a:endParaRPr dirty="0"/>
          </a:p>
          <a:p>
            <a:pPr marR="0" lvl="0" algn="l" rtl="0">
              <a:spcBef>
                <a:spcPts val="0"/>
              </a:spcBef>
              <a:spcAft>
                <a:spcPts val="0"/>
              </a:spcAft>
              <a:buClr>
                <a:schemeClr val="dk1"/>
              </a:buClr>
              <a:buSzPts val="1800"/>
            </a:pPr>
            <a:r>
              <a:rPr lang="en-US" sz="1800" dirty="0">
                <a:solidFill>
                  <a:schemeClr val="dk1"/>
                </a:solidFill>
                <a:latin typeface="Calibri"/>
                <a:ea typeface="Calibri"/>
                <a:cs typeface="Calibri"/>
                <a:sym typeface="Calibri"/>
              </a:rPr>
              <a:t>Is it possible to own ICH and then what does that mean?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376" name="Google Shape;376;p18"/>
          <p:cNvSpPr txBox="1"/>
          <p:nvPr/>
        </p:nvSpPr>
        <p:spPr>
          <a:xfrm>
            <a:off x="4940061" y="209910"/>
            <a:ext cx="5733689"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dirty="0">
                <a:solidFill>
                  <a:srgbClr val="2F5496"/>
                </a:solidFill>
                <a:latin typeface="Calibri"/>
                <a:ea typeface="Calibri"/>
                <a:cs typeface="Calibri"/>
                <a:sym typeface="Calibri"/>
              </a:rPr>
              <a:t>1.5. Interesting points of discussion on ICH</a:t>
            </a:r>
            <a:endParaRPr dirty="0"/>
          </a:p>
        </p:txBody>
      </p:sp>
      <p:pic>
        <p:nvPicPr>
          <p:cNvPr id="377" name="Google Shape;377;p18" descr="A plate of food&#10;&#10;Description automatically generated with medium confidenc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2867" y="1879612"/>
            <a:ext cx="2185837" cy="1549388"/>
          </a:xfrm>
          <a:prstGeom prst="rect">
            <a:avLst/>
          </a:prstGeom>
          <a:noFill/>
          <a:ln>
            <a:noFill/>
          </a:ln>
        </p:spPr>
      </p:pic>
      <p:grpSp>
        <p:nvGrpSpPr>
          <p:cNvPr id="378" name="Google Shape;378;p18"/>
          <p:cNvGrpSpPr/>
          <p:nvPr/>
        </p:nvGrpSpPr>
        <p:grpSpPr>
          <a:xfrm>
            <a:off x="3380589" y="371283"/>
            <a:ext cx="1361571" cy="349188"/>
            <a:chOff x="10604072" y="448487"/>
            <a:chExt cx="1361571" cy="349188"/>
          </a:xfrm>
        </p:grpSpPr>
        <p:sp>
          <p:nvSpPr>
            <p:cNvPr id="379" name="Google Shape;379;p18"/>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80" name="Google Shape;380;p18"/>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81" name="Google Shape;381;p18"/>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Google Shape;386;p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205027" y="6290760"/>
            <a:ext cx="2580150" cy="567240"/>
          </a:xfrm>
          <a:prstGeom prst="rect">
            <a:avLst/>
          </a:prstGeom>
          <a:noFill/>
          <a:ln>
            <a:noFill/>
          </a:ln>
        </p:spPr>
      </p:pic>
      <p:sp>
        <p:nvSpPr>
          <p:cNvPr id="387" name="Google Shape;387;p19"/>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388" name="Google Shape;388;p19"/>
          <p:cNvPicPr preferRelativeResize="0"/>
          <p:nvPr/>
        </p:nvPicPr>
        <p:blipFill rotWithShape="1">
          <a:blip r:embed="rId4">
            <a:alphaModFix/>
          </a:blip>
          <a:srcRect/>
          <a:stretch/>
        </p:blipFill>
        <p:spPr>
          <a:xfrm>
            <a:off x="9957816" y="0"/>
            <a:ext cx="2219417" cy="883966"/>
          </a:xfrm>
          <a:prstGeom prst="rect">
            <a:avLst/>
          </a:prstGeom>
          <a:noFill/>
          <a:ln>
            <a:noFill/>
          </a:ln>
        </p:spPr>
      </p:pic>
      <p:sp>
        <p:nvSpPr>
          <p:cNvPr id="389" name="Google Shape;389;p19"/>
          <p:cNvSpPr/>
          <p:nvPr/>
        </p:nvSpPr>
        <p:spPr>
          <a:xfrm>
            <a:off x="5852224" y="3740649"/>
            <a:ext cx="79072" cy="317649"/>
          </a:xfrm>
          <a:prstGeom prst="rect">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390" name="Google Shape;390;p19"/>
          <p:cNvSpPr/>
          <p:nvPr/>
        </p:nvSpPr>
        <p:spPr>
          <a:xfrm>
            <a:off x="5852224" y="2985724"/>
            <a:ext cx="79072" cy="317649"/>
          </a:xfrm>
          <a:prstGeom prst="rect">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391" name="Google Shape;391;p19"/>
          <p:cNvSpPr txBox="1"/>
          <p:nvPr/>
        </p:nvSpPr>
        <p:spPr>
          <a:xfrm>
            <a:off x="5093125" y="577349"/>
            <a:ext cx="5650816"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FFC000"/>
                </a:solidFill>
                <a:latin typeface="Calibri"/>
                <a:ea typeface="Calibri"/>
                <a:cs typeface="Calibri"/>
                <a:sym typeface="Calibri"/>
              </a:rPr>
              <a:t>Unit II  Working with Intangible Cultural Heritage. </a:t>
            </a:r>
            <a:endParaRPr sz="3200" b="1" dirty="0">
              <a:solidFill>
                <a:srgbClr val="FFC000"/>
              </a:solidFill>
              <a:latin typeface="Calibri"/>
              <a:ea typeface="Calibri"/>
              <a:cs typeface="Calibri"/>
              <a:sym typeface="Calibri"/>
            </a:endParaRPr>
          </a:p>
          <a:p>
            <a:pPr marL="0" marR="0" lvl="0" indent="0" algn="l" rtl="0">
              <a:spcBef>
                <a:spcPts val="0"/>
              </a:spcBef>
              <a:spcAft>
                <a:spcPts val="0"/>
              </a:spcAft>
              <a:buNone/>
            </a:pPr>
            <a:endParaRPr sz="2400" b="1" dirty="0">
              <a:solidFill>
                <a:srgbClr val="2F5496"/>
              </a:solidFill>
              <a:latin typeface="Calibri"/>
              <a:ea typeface="Calibri"/>
              <a:cs typeface="Calibri"/>
              <a:sym typeface="Calibri"/>
            </a:endParaRPr>
          </a:p>
        </p:txBody>
      </p:sp>
      <p:sp>
        <p:nvSpPr>
          <p:cNvPr id="392" name="Google Shape;392;p19"/>
          <p:cNvSpPr txBox="1"/>
          <p:nvPr/>
        </p:nvSpPr>
        <p:spPr>
          <a:xfrm>
            <a:off x="6069478" y="2189724"/>
            <a:ext cx="6505710" cy="29546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2F5496"/>
                </a:solidFill>
                <a:latin typeface="Calibri"/>
                <a:ea typeface="Calibri"/>
                <a:cs typeface="Calibri"/>
                <a:sym typeface="Calibri"/>
              </a:rPr>
              <a:t>ICH - professional and pastime</a:t>
            </a:r>
            <a:endParaRPr sz="2400" b="1" dirty="0">
              <a:solidFill>
                <a:srgbClr val="2F5496"/>
              </a:solidFill>
              <a:latin typeface="Calibri"/>
              <a:ea typeface="Calibri"/>
              <a:cs typeface="Calibri"/>
              <a:sym typeface="Calibri"/>
            </a:endParaRPr>
          </a:p>
          <a:p>
            <a:pPr marL="0" marR="0" lvl="0" indent="0" algn="l" rtl="0">
              <a:spcBef>
                <a:spcPts val="0"/>
              </a:spcBef>
              <a:spcAft>
                <a:spcPts val="0"/>
              </a:spcAft>
              <a:buNone/>
            </a:pPr>
            <a:endParaRPr sz="2400" b="1" dirty="0">
              <a:solidFill>
                <a:srgbClr val="2F5496"/>
              </a:solidFill>
              <a:latin typeface="Calibri"/>
              <a:ea typeface="Calibri"/>
              <a:cs typeface="Calibri"/>
              <a:sym typeface="Calibri"/>
            </a:endParaRPr>
          </a:p>
          <a:p>
            <a:pPr marL="0" marR="0" lvl="0" indent="0" algn="l" rtl="0">
              <a:spcBef>
                <a:spcPts val="0"/>
              </a:spcBef>
              <a:spcAft>
                <a:spcPts val="0"/>
              </a:spcAft>
              <a:buNone/>
            </a:pPr>
            <a:r>
              <a:rPr lang="en-US" sz="2400" b="1" dirty="0">
                <a:solidFill>
                  <a:srgbClr val="2F5496"/>
                </a:solidFill>
                <a:latin typeface="Calibri"/>
                <a:ea typeface="Calibri"/>
                <a:cs typeface="Calibri"/>
                <a:sym typeface="Calibri"/>
              </a:rPr>
              <a:t>It´s alive </a:t>
            </a:r>
            <a:r>
              <a:rPr lang="en-US" sz="2400" b="1" dirty="0">
                <a:solidFill>
                  <a:srgbClr val="2F5496"/>
                </a:solidFill>
                <a:highlight>
                  <a:srgbClr val="FFFF00"/>
                </a:highlight>
                <a:latin typeface="Calibri"/>
                <a:ea typeface="Calibri"/>
                <a:cs typeface="Calibri"/>
                <a:sym typeface="Calibri"/>
              </a:rPr>
              <a:t> </a:t>
            </a:r>
            <a:endParaRPr dirty="0"/>
          </a:p>
          <a:p>
            <a:pPr marL="0" marR="0" lvl="0" indent="0" algn="l" rtl="0">
              <a:spcBef>
                <a:spcPts val="0"/>
              </a:spcBef>
              <a:spcAft>
                <a:spcPts val="0"/>
              </a:spcAft>
              <a:buNone/>
            </a:pPr>
            <a:endParaRPr sz="2400" b="1" dirty="0">
              <a:solidFill>
                <a:srgbClr val="2F5496"/>
              </a:solidFill>
              <a:latin typeface="Calibri"/>
              <a:ea typeface="Calibri"/>
              <a:cs typeface="Calibri"/>
              <a:sym typeface="Calibri"/>
            </a:endParaRPr>
          </a:p>
          <a:p>
            <a:pPr marL="0" marR="0" lvl="0" indent="0" algn="l" rtl="0">
              <a:spcBef>
                <a:spcPts val="0"/>
              </a:spcBef>
              <a:spcAft>
                <a:spcPts val="0"/>
              </a:spcAft>
              <a:buNone/>
            </a:pPr>
            <a:r>
              <a:rPr lang="en-US" sz="2400" b="1" dirty="0">
                <a:solidFill>
                  <a:srgbClr val="2F5496"/>
                </a:solidFill>
                <a:latin typeface="Calibri"/>
                <a:ea typeface="Calibri"/>
                <a:cs typeface="Calibri"/>
                <a:sym typeface="Calibri"/>
              </a:rPr>
              <a:t>Where do we start?</a:t>
            </a:r>
            <a:endParaRPr dirty="0"/>
          </a:p>
          <a:p>
            <a:pPr marL="0" marR="0" lvl="0" indent="0" algn="l" rtl="0">
              <a:spcBef>
                <a:spcPts val="0"/>
              </a:spcBef>
              <a:spcAft>
                <a:spcPts val="0"/>
              </a:spcAft>
              <a:buNone/>
            </a:pPr>
            <a:endParaRPr sz="2400" b="1" dirty="0">
              <a:solidFill>
                <a:srgbClr val="2F5496"/>
              </a:solidFill>
              <a:latin typeface="Calibri"/>
              <a:ea typeface="Calibri"/>
              <a:cs typeface="Calibri"/>
              <a:sym typeface="Calibri"/>
            </a:endParaRPr>
          </a:p>
          <a:p>
            <a:pPr marL="0" marR="0" lvl="0" indent="0" algn="l" rtl="0">
              <a:spcBef>
                <a:spcPts val="0"/>
              </a:spcBef>
              <a:spcAft>
                <a:spcPts val="0"/>
              </a:spcAft>
              <a:buNone/>
            </a:pPr>
            <a:r>
              <a:rPr lang="en-US" sz="2400" b="1" dirty="0">
                <a:solidFill>
                  <a:srgbClr val="2F5496"/>
                </a:solidFill>
                <a:latin typeface="Calibri"/>
                <a:ea typeface="Calibri"/>
                <a:cs typeface="Calibri"/>
                <a:sym typeface="Calibri"/>
              </a:rPr>
              <a:t>ICH and Tourism</a:t>
            </a:r>
            <a:endParaRPr sz="2400" b="1" dirty="0">
              <a:solidFill>
                <a:srgbClr val="2F5496"/>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393" name="Google Shape;393;p19"/>
          <p:cNvGrpSpPr/>
          <p:nvPr/>
        </p:nvGrpSpPr>
        <p:grpSpPr>
          <a:xfrm>
            <a:off x="4976735" y="141870"/>
            <a:ext cx="1361571" cy="349188"/>
            <a:chOff x="10604072" y="448487"/>
            <a:chExt cx="1361571" cy="349188"/>
          </a:xfrm>
        </p:grpSpPr>
        <p:sp>
          <p:nvSpPr>
            <p:cNvPr id="394" name="Google Shape;394;p19"/>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95" name="Google Shape;395;p19"/>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96" name="Google Shape;396;p19"/>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397" name="Google Shape;397;p19" descr="A picture containing outdoor, person&#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b="-169"/>
          <a:stretch/>
        </p:blipFill>
        <p:spPr>
          <a:xfrm>
            <a:off x="-3447" y="-21779"/>
            <a:ext cx="4709970" cy="6377602"/>
          </a:xfrm>
          <a:prstGeom prst="rect">
            <a:avLst/>
          </a:prstGeom>
          <a:noFill/>
          <a:ln>
            <a:noFill/>
          </a:ln>
        </p:spPr>
      </p:pic>
      <p:sp>
        <p:nvSpPr>
          <p:cNvPr id="398" name="Google Shape;398;p19"/>
          <p:cNvSpPr/>
          <p:nvPr/>
        </p:nvSpPr>
        <p:spPr>
          <a:xfrm>
            <a:off x="5854172" y="2250085"/>
            <a:ext cx="79072" cy="317649"/>
          </a:xfrm>
          <a:prstGeom prst="rect">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399" name="Google Shape;399;p19"/>
          <p:cNvSpPr/>
          <p:nvPr/>
        </p:nvSpPr>
        <p:spPr>
          <a:xfrm>
            <a:off x="5852224" y="4459738"/>
            <a:ext cx="79072" cy="317649"/>
          </a:xfrm>
          <a:prstGeom prst="rect">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
          <p:cNvSpPr/>
          <p:nvPr/>
        </p:nvSpPr>
        <p:spPr>
          <a:xfrm>
            <a:off x="4670378" y="22995"/>
            <a:ext cx="7508055" cy="6858000"/>
          </a:xfrm>
          <a:custGeom>
            <a:avLst/>
            <a:gdLst/>
            <a:ahLst/>
            <a:cxnLst/>
            <a:rect l="l" t="t" r="r" b="b"/>
            <a:pathLst>
              <a:path w="9548739" h="6858000" extrusionOk="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rgbClr val="F5F7FC"/>
              </a:gs>
              <a:gs pos="74000">
                <a:srgbClr val="A9BEE4"/>
              </a:gs>
              <a:gs pos="83000">
                <a:srgbClr val="A9BEE4"/>
              </a:gs>
              <a:gs pos="100000">
                <a:srgbClr val="C5D3E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11" name="Google Shape;111;p2"/>
          <p:cNvGrpSpPr/>
          <p:nvPr/>
        </p:nvGrpSpPr>
        <p:grpSpPr>
          <a:xfrm>
            <a:off x="6032435" y="2590740"/>
            <a:ext cx="6186103" cy="790507"/>
            <a:chOff x="4834470" y="1482096"/>
            <a:chExt cx="6186103" cy="790507"/>
          </a:xfrm>
        </p:grpSpPr>
        <p:grpSp>
          <p:nvGrpSpPr>
            <p:cNvPr id="112" name="Google Shape;112;p2"/>
            <p:cNvGrpSpPr/>
            <p:nvPr/>
          </p:nvGrpSpPr>
          <p:grpSpPr>
            <a:xfrm>
              <a:off x="5895648" y="1482096"/>
              <a:ext cx="5124925" cy="615553"/>
              <a:chOff x="6420994" y="1411926"/>
              <a:chExt cx="5124925" cy="615553"/>
            </a:xfrm>
          </p:grpSpPr>
          <p:sp>
            <p:nvSpPr>
              <p:cNvPr id="113" name="Google Shape;113;p2"/>
              <p:cNvSpPr txBox="1"/>
              <p:nvPr/>
            </p:nvSpPr>
            <p:spPr>
              <a:xfrm>
                <a:off x="6420994" y="1750480"/>
                <a:ext cx="51249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role of UNESCO and the different manifestation of ICH </a:t>
                </a:r>
                <a:endParaRPr/>
              </a:p>
            </p:txBody>
          </p:sp>
          <p:sp>
            <p:nvSpPr>
              <p:cNvPr id="114" name="Google Shape;114;p2"/>
              <p:cNvSpPr txBox="1"/>
              <p:nvPr/>
            </p:nvSpPr>
            <p:spPr>
              <a:xfrm>
                <a:off x="6420994" y="1411926"/>
                <a:ext cx="5124925" cy="369332"/>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Understand what ICH is</a:t>
                </a:r>
                <a:endParaRPr sz="1800" b="1">
                  <a:solidFill>
                    <a:schemeClr val="dk1"/>
                  </a:solidFill>
                  <a:latin typeface="Calibri"/>
                  <a:ea typeface="Calibri"/>
                  <a:cs typeface="Calibri"/>
                  <a:sym typeface="Calibri"/>
                </a:endParaRPr>
              </a:p>
            </p:txBody>
          </p:sp>
        </p:grpSp>
        <p:sp>
          <p:nvSpPr>
            <p:cNvPr id="115" name="Google Shape;115;p2"/>
            <p:cNvSpPr/>
            <p:nvPr/>
          </p:nvSpPr>
          <p:spPr>
            <a:xfrm>
              <a:off x="4834470" y="1491808"/>
              <a:ext cx="780795" cy="780795"/>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6" name="Google Shape;116;p2"/>
          <p:cNvGrpSpPr/>
          <p:nvPr/>
        </p:nvGrpSpPr>
        <p:grpSpPr>
          <a:xfrm>
            <a:off x="6032435" y="3703053"/>
            <a:ext cx="6186103" cy="790507"/>
            <a:chOff x="4834470" y="1482096"/>
            <a:chExt cx="6186103" cy="790507"/>
          </a:xfrm>
        </p:grpSpPr>
        <p:grpSp>
          <p:nvGrpSpPr>
            <p:cNvPr id="117" name="Google Shape;117;p2"/>
            <p:cNvGrpSpPr/>
            <p:nvPr/>
          </p:nvGrpSpPr>
          <p:grpSpPr>
            <a:xfrm>
              <a:off x="5895648" y="1482096"/>
              <a:ext cx="5124925" cy="615553"/>
              <a:chOff x="6420994" y="1411926"/>
              <a:chExt cx="5124925" cy="615553"/>
            </a:xfrm>
          </p:grpSpPr>
          <p:sp>
            <p:nvSpPr>
              <p:cNvPr id="118" name="Google Shape;118;p2"/>
              <p:cNvSpPr txBox="1"/>
              <p:nvPr/>
            </p:nvSpPr>
            <p:spPr>
              <a:xfrm>
                <a:off x="6420994" y="1750480"/>
                <a:ext cx="51249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Professional or pastime and useful questions</a:t>
                </a:r>
                <a:endParaRPr/>
              </a:p>
            </p:txBody>
          </p:sp>
          <p:sp>
            <p:nvSpPr>
              <p:cNvPr id="119" name="Google Shape;119;p2"/>
              <p:cNvSpPr txBox="1"/>
              <p:nvPr/>
            </p:nvSpPr>
            <p:spPr>
              <a:xfrm>
                <a:off x="6420994" y="1411926"/>
                <a:ext cx="5124925" cy="369332"/>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Understand different ways to work with ICH</a:t>
                </a:r>
                <a:endParaRPr sz="1800" b="1">
                  <a:solidFill>
                    <a:schemeClr val="dk1"/>
                  </a:solidFill>
                  <a:latin typeface="Calibri"/>
                  <a:ea typeface="Calibri"/>
                  <a:cs typeface="Calibri"/>
                  <a:sym typeface="Calibri"/>
                </a:endParaRPr>
              </a:p>
            </p:txBody>
          </p:sp>
        </p:grpSp>
        <p:sp>
          <p:nvSpPr>
            <p:cNvPr id="120" name="Google Shape;120;p2"/>
            <p:cNvSpPr/>
            <p:nvPr/>
          </p:nvSpPr>
          <p:spPr>
            <a:xfrm>
              <a:off x="4834470" y="1491808"/>
              <a:ext cx="780795" cy="780795"/>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21" name="Google Shape;121;p2"/>
          <p:cNvGrpSpPr/>
          <p:nvPr/>
        </p:nvGrpSpPr>
        <p:grpSpPr>
          <a:xfrm>
            <a:off x="6032435" y="4856006"/>
            <a:ext cx="6186103" cy="790507"/>
            <a:chOff x="4834470" y="1482096"/>
            <a:chExt cx="6186103" cy="790507"/>
          </a:xfrm>
        </p:grpSpPr>
        <p:grpSp>
          <p:nvGrpSpPr>
            <p:cNvPr id="122" name="Google Shape;122;p2"/>
            <p:cNvGrpSpPr/>
            <p:nvPr/>
          </p:nvGrpSpPr>
          <p:grpSpPr>
            <a:xfrm>
              <a:off x="5895648" y="1482096"/>
              <a:ext cx="5124925" cy="615553"/>
              <a:chOff x="6420994" y="1411926"/>
              <a:chExt cx="5124925" cy="615553"/>
            </a:xfrm>
          </p:grpSpPr>
          <p:sp>
            <p:nvSpPr>
              <p:cNvPr id="123" name="Google Shape;123;p2"/>
              <p:cNvSpPr txBox="1"/>
              <p:nvPr/>
            </p:nvSpPr>
            <p:spPr>
              <a:xfrm>
                <a:off x="6420994" y="1750480"/>
                <a:ext cx="51249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Generate ideas, improve and value them </a:t>
                </a:r>
                <a:endParaRPr sz="1800">
                  <a:solidFill>
                    <a:schemeClr val="dk1"/>
                  </a:solidFill>
                  <a:latin typeface="Calibri"/>
                  <a:ea typeface="Calibri"/>
                  <a:cs typeface="Calibri"/>
                  <a:sym typeface="Calibri"/>
                </a:endParaRPr>
              </a:p>
            </p:txBody>
          </p:sp>
          <p:sp>
            <p:nvSpPr>
              <p:cNvPr id="124" name="Google Shape;124;p2"/>
              <p:cNvSpPr txBox="1"/>
              <p:nvPr/>
            </p:nvSpPr>
            <p:spPr>
              <a:xfrm>
                <a:off x="6420994" y="1411926"/>
                <a:ext cx="5124925" cy="369332"/>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Value your ICH idea</a:t>
                </a:r>
                <a:endParaRPr sz="1800" b="1">
                  <a:solidFill>
                    <a:schemeClr val="dk1"/>
                  </a:solidFill>
                  <a:latin typeface="Calibri"/>
                  <a:ea typeface="Calibri"/>
                  <a:cs typeface="Calibri"/>
                  <a:sym typeface="Calibri"/>
                </a:endParaRPr>
              </a:p>
            </p:txBody>
          </p:sp>
        </p:grpSp>
        <p:sp>
          <p:nvSpPr>
            <p:cNvPr id="125" name="Google Shape;125;p2"/>
            <p:cNvSpPr/>
            <p:nvPr/>
          </p:nvSpPr>
          <p:spPr>
            <a:xfrm>
              <a:off x="4834470" y="1491808"/>
              <a:ext cx="780795" cy="780795"/>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126" name="Google Shape;126;p2"/>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127" name="Google Shape;127;p2"/>
          <p:cNvSpPr txBox="1"/>
          <p:nvPr/>
        </p:nvSpPr>
        <p:spPr>
          <a:xfrm>
            <a:off x="2546428" y="6511124"/>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128" name="Google Shape;128;p2"/>
          <p:cNvPicPr preferRelativeResize="0"/>
          <p:nvPr/>
        </p:nvPicPr>
        <p:blipFill rotWithShape="1">
          <a:blip r:embed="rId4">
            <a:alphaModFix/>
          </a:blip>
          <a:srcRect/>
          <a:stretch/>
        </p:blipFill>
        <p:spPr>
          <a:xfrm>
            <a:off x="10160" y="6331227"/>
            <a:ext cx="2396086" cy="526774"/>
          </a:xfrm>
          <a:prstGeom prst="rect">
            <a:avLst/>
          </a:prstGeom>
          <a:noFill/>
          <a:ln>
            <a:noFill/>
          </a:ln>
        </p:spPr>
      </p:pic>
      <p:sp>
        <p:nvSpPr>
          <p:cNvPr id="129" name="Google Shape;129;p2"/>
          <p:cNvSpPr txBox="1"/>
          <p:nvPr/>
        </p:nvSpPr>
        <p:spPr>
          <a:xfrm>
            <a:off x="5922072" y="439885"/>
            <a:ext cx="3030576"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266C9F"/>
                </a:solidFill>
                <a:latin typeface="Calibri"/>
                <a:ea typeface="Calibri"/>
                <a:cs typeface="Calibri"/>
                <a:sym typeface="Calibri"/>
              </a:rPr>
              <a:t>OBJECTIVES AND GOALS</a:t>
            </a:r>
            <a:endParaRPr dirty="0"/>
          </a:p>
        </p:txBody>
      </p:sp>
      <p:grpSp>
        <p:nvGrpSpPr>
          <p:cNvPr id="130" name="Google Shape;130;p2"/>
          <p:cNvGrpSpPr/>
          <p:nvPr/>
        </p:nvGrpSpPr>
        <p:grpSpPr>
          <a:xfrm>
            <a:off x="8975036" y="574708"/>
            <a:ext cx="894080" cy="833150"/>
            <a:chOff x="5961125" y="1623900"/>
            <a:chExt cx="427450" cy="448175"/>
          </a:xfrm>
        </p:grpSpPr>
        <p:sp>
          <p:nvSpPr>
            <p:cNvPr id="131" name="Google Shape;131;p2"/>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2" name="Google Shape;132;p2"/>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3" name="Google Shape;133;p2"/>
            <p:cNvSpPr/>
            <p:nvPr/>
          </p:nvSpPr>
          <p:spPr>
            <a:xfrm>
              <a:off x="6107250" y="1824849"/>
              <a:ext cx="79315" cy="7796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solidFill>
              <a:srgbClr val="266C9F"/>
            </a:solidFill>
            <a:ln w="76200"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4" name="Google Shape;134;p2"/>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266C9F"/>
            </a:solidFill>
            <a:ln w="2857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5" name="Google Shape;135;p2"/>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6" name="Google Shape;136;p2"/>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7" name="Google Shape;137;p2"/>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138" name="Google Shape;138;p2"/>
          <p:cNvSpPr/>
          <p:nvPr/>
        </p:nvSpPr>
        <p:spPr>
          <a:xfrm>
            <a:off x="6178758" y="1967591"/>
            <a:ext cx="4491294" cy="36933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a:solidFill>
                  <a:srgbClr val="266C9F"/>
                </a:solidFill>
                <a:latin typeface="Calibri"/>
                <a:ea typeface="Calibri"/>
                <a:cs typeface="Calibri"/>
                <a:sym typeface="Calibri"/>
              </a:rPr>
              <a:t>At the end of this module you will be able to:</a:t>
            </a:r>
            <a:endParaRPr/>
          </a:p>
        </p:txBody>
      </p:sp>
      <p:pic>
        <p:nvPicPr>
          <p:cNvPr id="139" name="Google Shape;139;p2" descr="A person doing a handstand&#10;&#10;Description automatically generated with medium confidenc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160" y="1868479"/>
            <a:ext cx="4513894" cy="302043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0"/>
          <p:cNvSpPr/>
          <p:nvPr/>
        </p:nvSpPr>
        <p:spPr>
          <a:xfrm>
            <a:off x="4380680" y="276743"/>
            <a:ext cx="6494163"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dirty="0">
                <a:solidFill>
                  <a:srgbClr val="2F5496"/>
                </a:solidFill>
                <a:latin typeface="Calibri"/>
                <a:ea typeface="Calibri"/>
                <a:cs typeface="Calibri"/>
                <a:sym typeface="Calibri"/>
              </a:rPr>
              <a:t>2.1. ICH – both professional and pastime activity</a:t>
            </a:r>
            <a:endParaRPr sz="4400" dirty="0">
              <a:solidFill>
                <a:srgbClr val="2F5496"/>
              </a:solidFill>
              <a:latin typeface="Calibri"/>
              <a:ea typeface="Calibri"/>
              <a:cs typeface="Calibri"/>
              <a:sym typeface="Calibri"/>
            </a:endParaRPr>
          </a:p>
        </p:txBody>
      </p:sp>
      <p:sp>
        <p:nvSpPr>
          <p:cNvPr id="406" name="Google Shape;406;p20"/>
          <p:cNvSpPr txBox="1"/>
          <p:nvPr/>
        </p:nvSpPr>
        <p:spPr>
          <a:xfrm>
            <a:off x="4079631" y="1953585"/>
            <a:ext cx="6143796" cy="812530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It can range from simple everyday traditions up to impressive advanced skills.</a:t>
            </a:r>
            <a:endParaRPr sz="1800" dirty="0">
              <a:solidFill>
                <a:schemeClr val="dk1"/>
              </a:solidFill>
              <a:latin typeface="Calibri"/>
              <a:ea typeface="Calibri"/>
              <a:cs typeface="Calibri"/>
              <a:sym typeface="Calibri"/>
            </a:endParaRPr>
          </a:p>
          <a:p>
            <a:pPr marL="285750" marR="0" lvl="0" indent="-285750" algn="just" rtl="0">
              <a:spcBef>
                <a:spcPts val="0"/>
              </a:spcBef>
              <a:spcAft>
                <a:spcPts val="0"/>
              </a:spcAft>
              <a:buFont typeface="Arial" panose="020B0604020202020204" pitchFamily="34" charset="0"/>
              <a:buChar char="•"/>
            </a:pPr>
            <a:endParaRPr sz="18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The skills and knowledge can be both used in the private life of individuals and publicly. It is both social and individual activity. </a:t>
            </a:r>
            <a:endParaRPr dirty="0"/>
          </a:p>
          <a:p>
            <a:pPr marL="400050" marR="0" lvl="0" indent="-285750" algn="just" rtl="0">
              <a:spcBef>
                <a:spcPts val="0"/>
              </a:spcBef>
              <a:spcAft>
                <a:spcPts val="0"/>
              </a:spcAft>
              <a:buClr>
                <a:schemeClr val="dk1"/>
              </a:buClr>
              <a:buSzPts val="1800"/>
              <a:buFont typeface="Arial" panose="020B0604020202020204" pitchFamily="34" charset="0"/>
              <a:buChar char="•"/>
            </a:pPr>
            <a:endParaRPr sz="18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ICH can also be  a part of other service, or the of making of a product. </a:t>
            </a:r>
            <a:endParaRPr dirty="0"/>
          </a:p>
          <a:p>
            <a:pPr marL="285750" marR="0" lvl="0" indent="-285750" algn="just" rtl="0">
              <a:spcBef>
                <a:spcPts val="0"/>
              </a:spcBef>
              <a:spcAft>
                <a:spcPts val="0"/>
              </a:spcAft>
              <a:buFont typeface="Arial" panose="020B0604020202020204" pitchFamily="34" charset="0"/>
              <a:buChar char="•"/>
            </a:pPr>
            <a:endParaRPr sz="18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ICH  has often the potential  to be a resource for community development.</a:t>
            </a:r>
            <a:endParaRPr dirty="0"/>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br>
              <a:rPr lang="en-US" sz="1800" dirty="0">
                <a:solidFill>
                  <a:schemeClr val="dk1"/>
                </a:solidFill>
                <a:latin typeface="Calibri"/>
                <a:ea typeface="Calibri"/>
                <a:cs typeface="Calibri"/>
                <a:sym typeface="Calibri"/>
              </a:rPr>
            </a:b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br>
              <a:rPr lang="en-US" sz="18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b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407" name="Google Shape;407;p20" descr="A group of people around a campfire&#10;&#10;Description automatically generated with medium confidence"/>
          <p:cNvPicPr preferRelativeResize="0"/>
          <p:nvPr/>
        </p:nvPicPr>
        <p:blipFill rotWithShape="1">
          <a:blip r:embed="rId4" cstate="email">
            <a:alphaModFix/>
            <a:extLst>
              <a:ext uri="{28A0092B-C50C-407E-A947-70E740481C1C}">
                <a14:useLocalDpi xmlns:a14="http://schemas.microsoft.com/office/drawing/2010/main"/>
              </a:ext>
            </a:extLst>
          </a:blip>
          <a:srcRect b="-1"/>
          <a:stretch/>
        </p:blipFill>
        <p:spPr>
          <a:xfrm>
            <a:off x="369277" y="1723293"/>
            <a:ext cx="3058937" cy="2602523"/>
          </a:xfrm>
          <a:prstGeom prst="rect">
            <a:avLst/>
          </a:prstGeom>
          <a:noFill/>
          <a:ln>
            <a:noFill/>
          </a:ln>
        </p:spPr>
      </p:pic>
      <p:grpSp>
        <p:nvGrpSpPr>
          <p:cNvPr id="408" name="Google Shape;408;p20"/>
          <p:cNvGrpSpPr/>
          <p:nvPr/>
        </p:nvGrpSpPr>
        <p:grpSpPr>
          <a:xfrm>
            <a:off x="2747429" y="530310"/>
            <a:ext cx="1361571" cy="349188"/>
            <a:chOff x="10604072" y="448487"/>
            <a:chExt cx="1361571" cy="349188"/>
          </a:xfrm>
        </p:grpSpPr>
        <p:sp>
          <p:nvSpPr>
            <p:cNvPr id="409" name="Google Shape;409;p20"/>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10" name="Google Shape;410;p20"/>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11" name="Google Shape;411;p20"/>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21"/>
          <p:cNvSpPr/>
          <p:nvPr/>
        </p:nvSpPr>
        <p:spPr>
          <a:xfrm>
            <a:off x="4774016" y="416533"/>
            <a:ext cx="6391814"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dirty="0">
                <a:solidFill>
                  <a:srgbClr val="2F5496"/>
                </a:solidFill>
                <a:latin typeface="Calibri"/>
                <a:ea typeface="Calibri"/>
                <a:cs typeface="Calibri"/>
                <a:sym typeface="Calibri"/>
              </a:rPr>
              <a:t>2.2. It´s alive</a:t>
            </a:r>
            <a:endParaRPr sz="4400" dirty="0">
              <a:solidFill>
                <a:srgbClr val="2F5496"/>
              </a:solidFill>
              <a:latin typeface="Calibri"/>
              <a:ea typeface="Calibri"/>
              <a:cs typeface="Calibri"/>
              <a:sym typeface="Calibri"/>
            </a:endParaRPr>
          </a:p>
        </p:txBody>
      </p:sp>
      <p:sp>
        <p:nvSpPr>
          <p:cNvPr id="418" name="Google Shape;418;p21"/>
          <p:cNvSpPr txBox="1"/>
          <p:nvPr/>
        </p:nvSpPr>
        <p:spPr>
          <a:xfrm>
            <a:off x="4141695" y="1791092"/>
            <a:ext cx="6067020" cy="646330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When working with ICH the term ‘safeguarding’ is used. The </a:t>
            </a:r>
            <a:r>
              <a:rPr lang="en-US" sz="1800" dirty="0" err="1">
                <a:solidFill>
                  <a:schemeClr val="dk1"/>
                </a:solidFill>
                <a:latin typeface="Calibri"/>
                <a:ea typeface="Calibri"/>
                <a:cs typeface="Calibri"/>
                <a:sym typeface="Calibri"/>
              </a:rPr>
              <a:t>emphasises</a:t>
            </a:r>
            <a:r>
              <a:rPr lang="en-US" sz="1800" dirty="0">
                <a:solidFill>
                  <a:schemeClr val="dk1"/>
                </a:solidFill>
                <a:latin typeface="Calibri"/>
                <a:ea typeface="Calibri"/>
                <a:cs typeface="Calibri"/>
                <a:sym typeface="Calibri"/>
              </a:rPr>
              <a:t> that the idea is to protect elements of ICH, without seeking to freeze them in some pure or authentic form.</a:t>
            </a: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Intangible Cultural Heritage is kept alive and relevant when </a:t>
            </a:r>
            <a:r>
              <a:rPr lang="en-US" sz="1800" dirty="0" err="1">
                <a:solidFill>
                  <a:schemeClr val="dk1"/>
                </a:solidFill>
                <a:latin typeface="Calibri"/>
                <a:ea typeface="Calibri"/>
                <a:cs typeface="Calibri"/>
                <a:sym typeface="Calibri"/>
              </a:rPr>
              <a:t>practised</a:t>
            </a:r>
            <a:r>
              <a:rPr lang="en-US" sz="1800" dirty="0">
                <a:solidFill>
                  <a:schemeClr val="dk1"/>
                </a:solidFill>
                <a:latin typeface="Calibri"/>
                <a:ea typeface="Calibri"/>
                <a:cs typeface="Calibri"/>
                <a:sym typeface="Calibri"/>
              </a:rPr>
              <a:t> and shared.</a:t>
            </a: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ICH is ever changing and evolving – it is not an item in a museum to admire.</a:t>
            </a:r>
            <a:endParaRPr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Every generation will influence it, both  with small adjustments or major changes. </a:t>
            </a: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i="1" dirty="0">
              <a:solidFill>
                <a:schemeClr val="dk1"/>
              </a:solidFill>
              <a:highlight>
                <a:srgbClr val="FFFF00"/>
              </a:highlight>
              <a:latin typeface="Calibri"/>
              <a:ea typeface="Calibri"/>
              <a:cs typeface="Calibri"/>
              <a:sym typeface="Calibri"/>
            </a:endParaRPr>
          </a:p>
          <a:p>
            <a:pPr marL="0" marR="0" lvl="0" indent="0" algn="l" rtl="0">
              <a:spcBef>
                <a:spcPts val="0"/>
              </a:spcBef>
              <a:spcAft>
                <a:spcPts val="0"/>
              </a:spcAft>
              <a:buNone/>
            </a:pPr>
            <a:endParaRPr sz="1800" i="1" dirty="0">
              <a:solidFill>
                <a:schemeClr val="dk1"/>
              </a:solidFill>
              <a:highlight>
                <a:srgbClr val="FFFF00"/>
              </a:highlight>
              <a:latin typeface="Calibri"/>
              <a:ea typeface="Calibri"/>
              <a:cs typeface="Calibri"/>
              <a:sym typeface="Calibri"/>
            </a:endParaRPr>
          </a:p>
          <a:p>
            <a:pPr marL="0" marR="0" lvl="0" indent="0" algn="l" rtl="0">
              <a:spcBef>
                <a:spcPts val="0"/>
              </a:spcBef>
              <a:spcAft>
                <a:spcPts val="0"/>
              </a:spcAft>
              <a:buNone/>
            </a:pPr>
            <a:endParaRPr sz="1800" i="1" dirty="0">
              <a:solidFill>
                <a:schemeClr val="dk1"/>
              </a:solidFill>
              <a:highlight>
                <a:srgbClr val="FFFF00"/>
              </a:highlight>
              <a:latin typeface="Calibri"/>
              <a:ea typeface="Calibri"/>
              <a:cs typeface="Calibri"/>
              <a:sym typeface="Calibri"/>
            </a:endParaRPr>
          </a:p>
          <a:p>
            <a:pPr marL="0" marR="0" lvl="0" indent="0" algn="l" rtl="0">
              <a:spcBef>
                <a:spcPts val="0"/>
              </a:spcBef>
              <a:spcAft>
                <a:spcPts val="0"/>
              </a:spcAft>
              <a:buNone/>
            </a:pPr>
            <a:endParaRPr sz="1800" u="sng" dirty="0">
              <a:solidFill>
                <a:schemeClr val="dk1"/>
              </a:solidFill>
              <a:latin typeface="Calibri"/>
              <a:ea typeface="Calibri"/>
              <a:cs typeface="Calibri"/>
              <a:sym typeface="Calibri"/>
            </a:endParaRPr>
          </a:p>
          <a:p>
            <a:pPr marL="0" marR="0" lvl="0" indent="0" algn="l" rtl="0">
              <a:spcBef>
                <a:spcPts val="0"/>
              </a:spcBef>
              <a:spcAft>
                <a:spcPts val="0"/>
              </a:spcAft>
              <a:buNone/>
            </a:pPr>
            <a:br>
              <a:rPr lang="en-US" sz="18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b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419" name="Google Shape;419;p21" descr="A group of people looking at fireworks&#10;&#10;Description automatically generated with low confidenc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56348" y="1414574"/>
            <a:ext cx="3295650" cy="4394200"/>
          </a:xfrm>
          <a:prstGeom prst="rect">
            <a:avLst/>
          </a:prstGeom>
          <a:noFill/>
          <a:ln>
            <a:noFill/>
          </a:ln>
        </p:spPr>
      </p:pic>
      <p:grpSp>
        <p:nvGrpSpPr>
          <p:cNvPr id="420" name="Google Shape;420;p21"/>
          <p:cNvGrpSpPr/>
          <p:nvPr/>
        </p:nvGrpSpPr>
        <p:grpSpPr>
          <a:xfrm>
            <a:off x="2971213" y="626659"/>
            <a:ext cx="1361571" cy="349188"/>
            <a:chOff x="10604072" y="448487"/>
            <a:chExt cx="1361571" cy="349188"/>
          </a:xfrm>
        </p:grpSpPr>
        <p:sp>
          <p:nvSpPr>
            <p:cNvPr id="421" name="Google Shape;421;p21"/>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22" name="Google Shape;422;p21"/>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23" name="Google Shape;423;p21"/>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29" name="Google Shape;429;p22" descr="A picture containing thread&#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5373" y="1702961"/>
            <a:ext cx="3466512" cy="3452077"/>
          </a:xfrm>
          <a:prstGeom prst="rect">
            <a:avLst/>
          </a:prstGeom>
          <a:noFill/>
          <a:ln>
            <a:noFill/>
          </a:ln>
        </p:spPr>
      </p:pic>
      <p:sp>
        <p:nvSpPr>
          <p:cNvPr id="430" name="Google Shape;430;p22"/>
          <p:cNvSpPr txBox="1"/>
          <p:nvPr/>
        </p:nvSpPr>
        <p:spPr>
          <a:xfrm>
            <a:off x="4558552" y="1862947"/>
            <a:ext cx="5782236" cy="3970318"/>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It is creative work but has its foundation in the knowledge that is passed down from generation to generation. Its safeguarding is based on the continuing activities of those with specific knowledge of traditions, skills and customs within communities. </a:t>
            </a:r>
            <a:endParaRPr dirty="0"/>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This can be controversial. Many believe in doing things as they have always been done while other believe in more freedom in working with ICH. </a:t>
            </a:r>
            <a:endParaRPr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Therefore both respect and openness can be an important part of working with ICH, for the past and for the diverse and vibrant culture of the present.</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431" name="Google Shape;431;p22"/>
          <p:cNvSpPr txBox="1"/>
          <p:nvPr/>
        </p:nvSpPr>
        <p:spPr>
          <a:xfrm>
            <a:off x="5634318" y="551329"/>
            <a:ext cx="3913094" cy="10464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rgbClr val="2F5496"/>
                </a:solidFill>
                <a:latin typeface="Calibri"/>
                <a:ea typeface="Calibri"/>
                <a:cs typeface="Calibri"/>
                <a:sym typeface="Calibri"/>
              </a:rPr>
              <a:t>2.2. It´s alive</a:t>
            </a:r>
            <a:endParaRPr sz="4400">
              <a:solidFill>
                <a:srgbClr val="2F5496"/>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32" name="Google Shape;432;p22"/>
          <p:cNvGrpSpPr/>
          <p:nvPr/>
        </p:nvGrpSpPr>
        <p:grpSpPr>
          <a:xfrm>
            <a:off x="3771750" y="725361"/>
            <a:ext cx="1361571" cy="349188"/>
            <a:chOff x="10604072" y="448487"/>
            <a:chExt cx="1361571" cy="349188"/>
          </a:xfrm>
        </p:grpSpPr>
        <p:sp>
          <p:nvSpPr>
            <p:cNvPr id="433" name="Google Shape;433;p22"/>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34" name="Google Shape;434;p22"/>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35" name="Google Shape;435;p22"/>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23"/>
          <p:cNvSpPr/>
          <p:nvPr/>
        </p:nvSpPr>
        <p:spPr>
          <a:xfrm>
            <a:off x="4422531" y="475812"/>
            <a:ext cx="6391814"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dirty="0">
                <a:solidFill>
                  <a:srgbClr val="2F5496"/>
                </a:solidFill>
                <a:latin typeface="Calibri"/>
                <a:ea typeface="Calibri"/>
                <a:cs typeface="Calibri"/>
                <a:sym typeface="Calibri"/>
              </a:rPr>
              <a:t>2.3. Where do we start?</a:t>
            </a:r>
            <a:endParaRPr sz="4400" dirty="0">
              <a:solidFill>
                <a:srgbClr val="2F5496"/>
              </a:solidFill>
              <a:latin typeface="Calibri"/>
              <a:ea typeface="Calibri"/>
              <a:cs typeface="Calibri"/>
              <a:sym typeface="Calibri"/>
            </a:endParaRPr>
          </a:p>
        </p:txBody>
      </p:sp>
      <p:sp>
        <p:nvSpPr>
          <p:cNvPr id="442" name="Google Shape;442;p23"/>
          <p:cNvSpPr txBox="1"/>
          <p:nvPr/>
        </p:nvSpPr>
        <p:spPr>
          <a:xfrm>
            <a:off x="4422531" y="1715900"/>
            <a:ext cx="5853825" cy="70173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Working with ICH gives the opportunity of verity of professions, part time as well as full time</a:t>
            </a:r>
            <a:endParaRPr dirty="0"/>
          </a:p>
          <a:p>
            <a:pPr marL="0" marR="0" lvl="0" indent="0" algn="l" rtl="0">
              <a:spcBef>
                <a:spcPts val="0"/>
              </a:spcBef>
              <a:spcAft>
                <a:spcPts val="0"/>
              </a:spcAft>
              <a:buNone/>
            </a:pPr>
            <a:endParaRPr sz="1800" dirty="0">
              <a:solidFill>
                <a:schemeClr val="dk1"/>
              </a:solidFill>
              <a:highlight>
                <a:srgbClr val="FFFF00"/>
              </a:highlight>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If you are already working with ICH these questions could be relevant to you: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How can you develop your ideas further?</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How can you support and encourage the passing on of knowledge and skills?</a:t>
            </a: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How can you reach people better, tell the story of your ICH?</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How can you improve your service and product?</a:t>
            </a:r>
            <a:endParaRPr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br>
              <a:rPr lang="en-US" sz="18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b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443" name="Google Shape;443;p2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49624" y="1573167"/>
            <a:ext cx="3452183" cy="2448917"/>
          </a:xfrm>
          <a:prstGeom prst="rect">
            <a:avLst/>
          </a:prstGeom>
          <a:noFill/>
          <a:ln>
            <a:noFill/>
          </a:ln>
        </p:spPr>
      </p:pic>
      <p:grpSp>
        <p:nvGrpSpPr>
          <p:cNvPr id="444" name="Google Shape;444;p23"/>
          <p:cNvGrpSpPr/>
          <p:nvPr/>
        </p:nvGrpSpPr>
        <p:grpSpPr>
          <a:xfrm>
            <a:off x="2704728" y="685938"/>
            <a:ext cx="1361571" cy="349188"/>
            <a:chOff x="10604072" y="448487"/>
            <a:chExt cx="1361571" cy="349188"/>
          </a:xfrm>
        </p:grpSpPr>
        <p:sp>
          <p:nvSpPr>
            <p:cNvPr id="445" name="Google Shape;445;p23"/>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46" name="Google Shape;446;p23"/>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47" name="Google Shape;447;p23"/>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24"/>
          <p:cNvSpPr txBox="1"/>
          <p:nvPr/>
        </p:nvSpPr>
        <p:spPr>
          <a:xfrm>
            <a:off x="3993777" y="1483023"/>
            <a:ext cx="6609372" cy="42473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If you are interested in working with ICH: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Compile a list of traditions, knowledge  and customs in your community.</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Identify the tradition-bearers and elders in your area.</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Think of how ICH can support your business idea. </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Think of how if you would become good at it could give you an opportunity of a part time or full-time work.</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Think of how it could give you an interesting pastime activity.</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It is possible to work locally or internationally, across many disciplines.</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Is documenting ICH in your community an interesting option? </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What about celebrating ICH with festivals and commemorations?</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br>
              <a:rPr lang="en-US" sz="1800" dirty="0">
                <a:solidFill>
                  <a:schemeClr val="dk1"/>
                </a:solidFill>
                <a:latin typeface="Calibri"/>
                <a:ea typeface="Calibri"/>
                <a:cs typeface="Calibri"/>
                <a:sym typeface="Calibri"/>
              </a:rPr>
            </a:br>
            <a:endParaRPr sz="1800" dirty="0">
              <a:solidFill>
                <a:schemeClr val="dk1"/>
              </a:solidFill>
              <a:latin typeface="Calibri"/>
              <a:ea typeface="Calibri"/>
              <a:cs typeface="Calibri"/>
              <a:sym typeface="Calibri"/>
            </a:endParaRPr>
          </a:p>
        </p:txBody>
      </p:sp>
      <p:sp>
        <p:nvSpPr>
          <p:cNvPr id="453" name="Google Shape;453;p24"/>
          <p:cNvSpPr txBox="1"/>
          <p:nvPr/>
        </p:nvSpPr>
        <p:spPr>
          <a:xfrm>
            <a:off x="3884909" y="436536"/>
            <a:ext cx="6158753"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rgbClr val="2F5496"/>
                </a:solidFill>
                <a:latin typeface="Calibri"/>
                <a:ea typeface="Calibri"/>
                <a:cs typeface="Calibri"/>
                <a:sym typeface="Calibri"/>
              </a:rPr>
              <a:t>2.3. Where do we start?​</a:t>
            </a:r>
            <a:endParaRPr/>
          </a:p>
        </p:txBody>
      </p:sp>
      <p:pic>
        <p:nvPicPr>
          <p:cNvPr id="454" name="Google Shape;454;p24" descr="A picture containing food, fruit, wooden, fresh&#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42047" y="1483023"/>
            <a:ext cx="3063138" cy="2172935"/>
          </a:xfrm>
          <a:prstGeom prst="rect">
            <a:avLst/>
          </a:prstGeom>
          <a:noFill/>
          <a:ln>
            <a:noFill/>
          </a:ln>
        </p:spPr>
      </p:pic>
      <p:grpSp>
        <p:nvGrpSpPr>
          <p:cNvPr id="455" name="Google Shape;455;p24"/>
          <p:cNvGrpSpPr/>
          <p:nvPr/>
        </p:nvGrpSpPr>
        <p:grpSpPr>
          <a:xfrm>
            <a:off x="2148339" y="646662"/>
            <a:ext cx="1361571" cy="349188"/>
            <a:chOff x="10604072" y="448487"/>
            <a:chExt cx="1361571" cy="349188"/>
          </a:xfrm>
        </p:grpSpPr>
        <p:sp>
          <p:nvSpPr>
            <p:cNvPr id="456" name="Google Shape;456;p24"/>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57" name="Google Shape;457;p24"/>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58" name="Google Shape;458;p24"/>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25"/>
          <p:cNvSpPr/>
          <p:nvPr/>
        </p:nvSpPr>
        <p:spPr>
          <a:xfrm>
            <a:off x="4787463" y="280219"/>
            <a:ext cx="6391814"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dirty="0">
                <a:solidFill>
                  <a:srgbClr val="2F5496"/>
                </a:solidFill>
                <a:latin typeface="Calibri"/>
                <a:ea typeface="Calibri"/>
                <a:cs typeface="Calibri"/>
                <a:sym typeface="Calibri"/>
              </a:rPr>
              <a:t>2.4. ICH and Tourism</a:t>
            </a:r>
            <a:endParaRPr sz="4400" dirty="0">
              <a:solidFill>
                <a:srgbClr val="2F5496"/>
              </a:solidFill>
              <a:latin typeface="Calibri"/>
              <a:ea typeface="Calibri"/>
              <a:cs typeface="Calibri"/>
              <a:sym typeface="Calibri"/>
            </a:endParaRPr>
          </a:p>
        </p:txBody>
      </p:sp>
      <p:sp>
        <p:nvSpPr>
          <p:cNvPr id="465" name="Google Shape;465;p25"/>
          <p:cNvSpPr txBox="1"/>
          <p:nvPr/>
        </p:nvSpPr>
        <p:spPr>
          <a:xfrm>
            <a:off x="951512" y="1207805"/>
            <a:ext cx="9022264" cy="64017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dirty="0">
                <a:solidFill>
                  <a:schemeClr val="dk1"/>
                </a:solidFill>
                <a:latin typeface="Calibri"/>
                <a:ea typeface="Calibri"/>
                <a:cs typeface="Calibri"/>
                <a:sym typeface="Calibri"/>
              </a:rPr>
              <a:t>" Tourism is a genuine driver of solidarity and development. Let us all fully harness its power to bring people and communities together, abiding by the Global Code of Ethics for Tourism. This way tourism can keep delivering better opportunities and sustainable development for millions across the globe. "</a:t>
            </a:r>
            <a:endParaRPr sz="1800" i="1" dirty="0">
              <a:solidFill>
                <a:schemeClr val="dk1"/>
              </a:solidFill>
              <a:latin typeface="Calibri"/>
              <a:ea typeface="Calibri"/>
              <a:cs typeface="Calibri"/>
              <a:sym typeface="Calibri"/>
            </a:endParaRPr>
          </a:p>
          <a:p>
            <a:pPr marL="0" marR="0" lvl="0" indent="0" algn="r" rtl="0">
              <a:spcBef>
                <a:spcPts val="0"/>
              </a:spcBef>
              <a:spcAft>
                <a:spcPts val="0"/>
              </a:spcAft>
              <a:buNone/>
            </a:pPr>
            <a:r>
              <a:rPr lang="en-US" sz="1000" dirty="0" err="1">
                <a:solidFill>
                  <a:schemeClr val="dk1"/>
                </a:solidFill>
                <a:latin typeface="Calibri"/>
                <a:ea typeface="Calibri"/>
                <a:cs typeface="Calibri"/>
                <a:sym typeface="Calibri"/>
              </a:rPr>
              <a:t>Zurab</a:t>
            </a:r>
            <a:r>
              <a:rPr lang="en-US" sz="1000" dirty="0">
                <a:solidFill>
                  <a:schemeClr val="dk1"/>
                </a:solidFill>
                <a:latin typeface="Calibri"/>
                <a:ea typeface="Calibri"/>
                <a:cs typeface="Calibri"/>
                <a:sym typeface="Calibri"/>
              </a:rPr>
              <a:t> </a:t>
            </a:r>
            <a:r>
              <a:rPr lang="en-US" sz="1000" dirty="0" err="1">
                <a:solidFill>
                  <a:schemeClr val="dk1"/>
                </a:solidFill>
                <a:latin typeface="Calibri"/>
                <a:ea typeface="Calibri"/>
                <a:cs typeface="Calibri"/>
                <a:sym typeface="Calibri"/>
              </a:rPr>
              <a:t>Pololikashvili</a:t>
            </a:r>
            <a:r>
              <a:rPr lang="en-US" sz="1000" dirty="0">
                <a:solidFill>
                  <a:schemeClr val="dk1"/>
                </a:solidFill>
                <a:latin typeface="Calibri"/>
                <a:ea typeface="Calibri"/>
                <a:cs typeface="Calibri"/>
                <a:sym typeface="Calibri"/>
              </a:rPr>
              <a:t>,</a:t>
            </a:r>
            <a:br>
              <a:rPr lang="en-US" sz="1000" dirty="0">
                <a:solidFill>
                  <a:schemeClr val="dk1"/>
                </a:solidFill>
                <a:latin typeface="Calibri"/>
                <a:ea typeface="Calibri"/>
                <a:cs typeface="Calibri"/>
                <a:sym typeface="Calibri"/>
              </a:rPr>
            </a:br>
            <a:r>
              <a:rPr lang="en-US" sz="1000" dirty="0">
                <a:solidFill>
                  <a:schemeClr val="dk1"/>
                </a:solidFill>
                <a:latin typeface="Calibri"/>
                <a:ea typeface="Calibri"/>
                <a:cs typeface="Calibri"/>
                <a:sym typeface="Calibri"/>
              </a:rPr>
              <a:t>UNWTO Secretary-General,</a:t>
            </a:r>
            <a:br>
              <a:rPr lang="en-US" sz="1000" dirty="0">
                <a:solidFill>
                  <a:schemeClr val="dk1"/>
                </a:solidFill>
                <a:latin typeface="Calibri"/>
                <a:ea typeface="Calibri"/>
                <a:cs typeface="Calibri"/>
                <a:sym typeface="Calibri"/>
              </a:rPr>
            </a:br>
            <a:r>
              <a:rPr lang="en-US" sz="1000" dirty="0">
                <a:solidFill>
                  <a:schemeClr val="dk1"/>
                </a:solidFill>
                <a:latin typeface="Calibri"/>
                <a:ea typeface="Calibri"/>
                <a:cs typeface="Calibri"/>
                <a:sym typeface="Calibri"/>
              </a:rPr>
              <a:t>August 2020</a:t>
            </a:r>
            <a:endParaRPr sz="1000" dirty="0">
              <a:solidFill>
                <a:schemeClr val="dk1"/>
              </a:solidFill>
              <a:latin typeface="Calibri"/>
              <a:ea typeface="Calibri"/>
              <a:cs typeface="Calibri"/>
              <a:sym typeface="Calibri"/>
            </a:endParaRPr>
          </a:p>
          <a:p>
            <a:pPr marL="0" marR="0" lvl="0" indent="0" algn="l" rtl="0">
              <a:spcBef>
                <a:spcPts val="0"/>
              </a:spcBef>
              <a:spcAft>
                <a:spcPts val="0"/>
              </a:spcAft>
              <a:buNone/>
            </a:pPr>
            <a:br>
              <a:rPr lang="en-US" sz="1000" i="1" dirty="0">
                <a:solidFill>
                  <a:schemeClr val="dk1"/>
                </a:solidFill>
                <a:latin typeface="Calibri"/>
                <a:ea typeface="Calibri"/>
                <a:cs typeface="Calibri"/>
                <a:sym typeface="Calibri"/>
              </a:rPr>
            </a:br>
            <a:endParaRPr sz="1000" i="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Tourism is an important option for many working with ICH. In the Global Code of Ethics for Tourism culture acknowledges this: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i="1" dirty="0">
                <a:solidFill>
                  <a:schemeClr val="dk1"/>
                </a:solidFill>
                <a:latin typeface="Calibri"/>
                <a:ea typeface="Calibri"/>
                <a:cs typeface="Calibri"/>
                <a:sym typeface="Calibri"/>
              </a:rPr>
              <a:t>“Tourism policies and activities should be conducted with respect for the artistic, archaeological and cultural heritage, which they should protect and pass on to future generations...”</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a:t>
            </a:r>
            <a:r>
              <a:rPr lang="en-US" sz="1800" i="1" dirty="0">
                <a:solidFill>
                  <a:schemeClr val="dk1"/>
                </a:solidFill>
                <a:latin typeface="Calibri"/>
                <a:ea typeface="Calibri"/>
                <a:cs typeface="Calibri"/>
                <a:sym typeface="Calibri"/>
              </a:rPr>
              <a:t>Tourism should be organized in such a way as to enable traditional goods, handicrafts and cultural heritage to flourish, rather than to cause decline and lead to homogeneity”</a:t>
            </a:r>
            <a:endParaRPr dirty="0"/>
          </a:p>
          <a:p>
            <a:pPr marL="0" marR="0" lvl="0" indent="0" algn="r" rtl="0">
              <a:spcBef>
                <a:spcPts val="0"/>
              </a:spcBef>
              <a:spcAft>
                <a:spcPts val="0"/>
              </a:spcAft>
              <a:buNone/>
            </a:pPr>
            <a:r>
              <a:rPr lang="en-US" sz="1800" i="1" dirty="0">
                <a:solidFill>
                  <a:schemeClr val="dk1"/>
                </a:solidFill>
                <a:latin typeface="Calibri"/>
                <a:ea typeface="Calibri"/>
                <a:cs typeface="Calibri"/>
                <a:sym typeface="Calibri"/>
              </a:rPr>
              <a:t> </a:t>
            </a:r>
            <a:r>
              <a:rPr lang="en-US" sz="1100" i="1" dirty="0">
                <a:solidFill>
                  <a:schemeClr val="dk1"/>
                </a:solidFill>
                <a:latin typeface="Calibri"/>
                <a:ea typeface="Calibri"/>
                <a:cs typeface="Calibri"/>
                <a:sym typeface="Calibri"/>
              </a:rPr>
              <a:t>(</a:t>
            </a:r>
            <a:r>
              <a:rPr lang="en-US" sz="1100" dirty="0">
                <a:solidFill>
                  <a:schemeClr val="dk1"/>
                </a:solidFill>
                <a:latin typeface="Calibri"/>
                <a:ea typeface="Calibri"/>
                <a:cs typeface="Calibri"/>
                <a:sym typeface="Calibri"/>
              </a:rPr>
              <a:t>Article 4, paragraph 2, 4. </a:t>
            </a:r>
            <a:r>
              <a:rPr lang="en-US" sz="1100" i="1" dirty="0">
                <a:solidFill>
                  <a:schemeClr val="dk1"/>
                </a:solidFill>
                <a:latin typeface="Calibri"/>
                <a:ea typeface="Calibri"/>
                <a:cs typeface="Calibri"/>
                <a:sym typeface="Calibri"/>
              </a:rPr>
              <a:t>UNWTO, 2017)</a:t>
            </a:r>
            <a:r>
              <a:rPr lang="en-US" sz="1100" dirty="0">
                <a:solidFill>
                  <a:schemeClr val="dk1"/>
                </a:solidFill>
                <a:latin typeface="Calibri"/>
                <a:ea typeface="Calibri"/>
                <a:cs typeface="Calibri"/>
                <a:sym typeface="Calibri"/>
              </a:rPr>
              <a:t> </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br>
              <a:rPr lang="en-US" sz="18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b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466" name="Google Shape;466;p25"/>
          <p:cNvGrpSpPr/>
          <p:nvPr/>
        </p:nvGrpSpPr>
        <p:grpSpPr>
          <a:xfrm>
            <a:off x="3089041" y="490345"/>
            <a:ext cx="1361571" cy="349188"/>
            <a:chOff x="10604072" y="448487"/>
            <a:chExt cx="1361571" cy="349188"/>
          </a:xfrm>
        </p:grpSpPr>
        <p:sp>
          <p:nvSpPr>
            <p:cNvPr id="467" name="Google Shape;467;p25"/>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68" name="Google Shape;468;p25"/>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69" name="Google Shape;469;p25"/>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pic>
        <p:nvPicPr>
          <p:cNvPr id="475" name="Google Shape;475;p2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205027" y="6290760"/>
            <a:ext cx="2580150" cy="567240"/>
          </a:xfrm>
          <a:prstGeom prst="rect">
            <a:avLst/>
          </a:prstGeom>
          <a:noFill/>
          <a:ln>
            <a:noFill/>
          </a:ln>
        </p:spPr>
      </p:pic>
      <p:sp>
        <p:nvSpPr>
          <p:cNvPr id="476" name="Google Shape;476;p26"/>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477" name="Google Shape;477;p26"/>
          <p:cNvPicPr preferRelativeResize="0"/>
          <p:nvPr/>
        </p:nvPicPr>
        <p:blipFill rotWithShape="1">
          <a:blip r:embed="rId4">
            <a:alphaModFix/>
          </a:blip>
          <a:srcRect/>
          <a:stretch/>
        </p:blipFill>
        <p:spPr>
          <a:xfrm>
            <a:off x="9957816" y="0"/>
            <a:ext cx="2219417" cy="883966"/>
          </a:xfrm>
          <a:prstGeom prst="rect">
            <a:avLst/>
          </a:prstGeom>
          <a:noFill/>
          <a:ln>
            <a:noFill/>
          </a:ln>
        </p:spPr>
      </p:pic>
      <p:sp>
        <p:nvSpPr>
          <p:cNvPr id="478" name="Google Shape;478;p26"/>
          <p:cNvSpPr txBox="1"/>
          <p:nvPr/>
        </p:nvSpPr>
        <p:spPr>
          <a:xfrm>
            <a:off x="5897787" y="1911836"/>
            <a:ext cx="5887390" cy="317009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000" b="1" dirty="0">
                <a:solidFill>
                  <a:srgbClr val="2F5496"/>
                </a:solidFill>
                <a:latin typeface="Calibri"/>
                <a:ea typeface="Calibri"/>
                <a:cs typeface="Calibri"/>
                <a:sym typeface="Calibri"/>
              </a:rPr>
              <a:t>Generating ideas </a:t>
            </a:r>
            <a:endParaRPr dirty="0"/>
          </a:p>
          <a:p>
            <a:pPr marL="0" marR="0" lvl="0" indent="0" algn="l" rtl="0">
              <a:spcBef>
                <a:spcPts val="0"/>
              </a:spcBef>
              <a:spcAft>
                <a:spcPts val="0"/>
              </a:spcAft>
              <a:buNone/>
            </a:pPr>
            <a:endParaRPr sz="2000" b="1" dirty="0">
              <a:solidFill>
                <a:srgbClr val="2F5496"/>
              </a:solidFill>
              <a:latin typeface="Calibri"/>
              <a:ea typeface="Calibri"/>
              <a:cs typeface="Calibri"/>
              <a:sym typeface="Calibri"/>
            </a:endParaRPr>
          </a:p>
          <a:p>
            <a:pPr marL="0" marR="0" lvl="0" indent="0" algn="l" rtl="0">
              <a:spcBef>
                <a:spcPts val="0"/>
              </a:spcBef>
              <a:spcAft>
                <a:spcPts val="0"/>
              </a:spcAft>
              <a:buNone/>
            </a:pPr>
            <a:r>
              <a:rPr lang="en-US" sz="2000" b="1" dirty="0">
                <a:solidFill>
                  <a:srgbClr val="2F5496"/>
                </a:solidFill>
                <a:latin typeface="Calibri"/>
                <a:ea typeface="Calibri"/>
                <a:cs typeface="Calibri"/>
                <a:sym typeface="Calibri"/>
              </a:rPr>
              <a:t>Ways to be more creative in your work with ICH</a:t>
            </a:r>
            <a:endParaRPr dirty="0"/>
          </a:p>
          <a:p>
            <a:pPr marL="0" marR="0" lvl="0" indent="0" algn="l" rtl="0">
              <a:spcBef>
                <a:spcPts val="0"/>
              </a:spcBef>
              <a:spcAft>
                <a:spcPts val="0"/>
              </a:spcAft>
              <a:buNone/>
            </a:pPr>
            <a:endParaRPr sz="2000" b="1" dirty="0">
              <a:solidFill>
                <a:srgbClr val="2F5496"/>
              </a:solidFill>
              <a:latin typeface="Calibri"/>
              <a:ea typeface="Calibri"/>
              <a:cs typeface="Calibri"/>
              <a:sym typeface="Calibri"/>
            </a:endParaRPr>
          </a:p>
          <a:p>
            <a:pPr marL="0" marR="0" lvl="0" indent="0" algn="l" rtl="0">
              <a:spcBef>
                <a:spcPts val="0"/>
              </a:spcBef>
              <a:spcAft>
                <a:spcPts val="0"/>
              </a:spcAft>
              <a:buNone/>
            </a:pPr>
            <a:r>
              <a:rPr lang="en-US" sz="2000" b="1" dirty="0">
                <a:solidFill>
                  <a:srgbClr val="2F5496"/>
                </a:solidFill>
                <a:latin typeface="Calibri"/>
                <a:ea typeface="Calibri"/>
                <a:cs typeface="Calibri"/>
                <a:sym typeface="Calibri"/>
              </a:rPr>
              <a:t>How to improve your ICH idea</a:t>
            </a:r>
            <a:endParaRPr dirty="0"/>
          </a:p>
          <a:p>
            <a:pPr marL="0" marR="0" lvl="0" indent="0" algn="l" rtl="0">
              <a:spcBef>
                <a:spcPts val="0"/>
              </a:spcBef>
              <a:spcAft>
                <a:spcPts val="0"/>
              </a:spcAft>
              <a:buNone/>
            </a:pPr>
            <a:endParaRPr sz="2000" b="1" dirty="0">
              <a:solidFill>
                <a:srgbClr val="2F5496"/>
              </a:solidFill>
              <a:latin typeface="Calibri"/>
              <a:ea typeface="Calibri"/>
              <a:cs typeface="Calibri"/>
              <a:sym typeface="Calibri"/>
            </a:endParaRPr>
          </a:p>
          <a:p>
            <a:pPr marL="0" marR="0" lvl="0" indent="0" algn="l" rtl="0">
              <a:spcBef>
                <a:spcPts val="0"/>
              </a:spcBef>
              <a:spcAft>
                <a:spcPts val="0"/>
              </a:spcAft>
              <a:buNone/>
            </a:pPr>
            <a:r>
              <a:rPr lang="en-US" sz="2000" b="1" dirty="0">
                <a:solidFill>
                  <a:srgbClr val="2F5496"/>
                </a:solidFill>
                <a:latin typeface="Calibri"/>
                <a:ea typeface="Calibri"/>
                <a:cs typeface="Calibri"/>
                <a:sym typeface="Calibri"/>
              </a:rPr>
              <a:t>How can an idea be ‘valuable’?</a:t>
            </a:r>
            <a:endParaRPr dirty="0"/>
          </a:p>
          <a:p>
            <a:pPr marL="0" marR="0" lvl="0" indent="0" algn="l" rtl="0">
              <a:spcBef>
                <a:spcPts val="0"/>
              </a:spcBef>
              <a:spcAft>
                <a:spcPts val="0"/>
              </a:spcAft>
              <a:buNone/>
            </a:pPr>
            <a:endParaRPr sz="2000" b="1" dirty="0">
              <a:solidFill>
                <a:srgbClr val="2F5496"/>
              </a:solidFill>
              <a:latin typeface="Calibri"/>
              <a:ea typeface="Calibri"/>
              <a:cs typeface="Calibri"/>
              <a:sym typeface="Calibri"/>
            </a:endParaRPr>
          </a:p>
          <a:p>
            <a:pPr marL="0" marR="0" lvl="0" indent="0" algn="l" rtl="0">
              <a:spcBef>
                <a:spcPts val="0"/>
              </a:spcBef>
              <a:spcAft>
                <a:spcPts val="0"/>
              </a:spcAft>
              <a:buNone/>
            </a:pPr>
            <a:r>
              <a:rPr lang="en-US" sz="2000" b="1" dirty="0">
                <a:solidFill>
                  <a:srgbClr val="2F5496"/>
                </a:solidFill>
                <a:latin typeface="Calibri"/>
                <a:ea typeface="Calibri"/>
                <a:cs typeface="Calibri"/>
                <a:sym typeface="Calibri"/>
              </a:rPr>
              <a:t>What is ‘value’ in social, cultural and economic terms?</a:t>
            </a:r>
            <a:endParaRPr sz="2000" b="1" dirty="0">
              <a:solidFill>
                <a:srgbClr val="2F5496"/>
              </a:solidFill>
              <a:latin typeface="Calibri"/>
              <a:ea typeface="Calibri"/>
              <a:cs typeface="Calibri"/>
              <a:sym typeface="Calibri"/>
            </a:endParaRPr>
          </a:p>
          <a:p>
            <a:pPr marL="0" marR="0" lvl="0" indent="0" algn="l" rtl="0">
              <a:spcBef>
                <a:spcPts val="0"/>
              </a:spcBef>
              <a:spcAft>
                <a:spcPts val="0"/>
              </a:spcAft>
              <a:buNone/>
            </a:pPr>
            <a:endParaRPr sz="2000" b="1" dirty="0">
              <a:solidFill>
                <a:schemeClr val="dk1"/>
              </a:solidFill>
              <a:latin typeface="Calibri"/>
              <a:ea typeface="Calibri"/>
              <a:cs typeface="Calibri"/>
              <a:sym typeface="Calibri"/>
            </a:endParaRPr>
          </a:p>
        </p:txBody>
      </p:sp>
      <p:sp>
        <p:nvSpPr>
          <p:cNvPr id="479" name="Google Shape;479;p26"/>
          <p:cNvSpPr txBox="1"/>
          <p:nvPr/>
        </p:nvSpPr>
        <p:spPr>
          <a:xfrm>
            <a:off x="5093125" y="577349"/>
            <a:ext cx="5650816"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FFC000"/>
                </a:solidFill>
                <a:latin typeface="Calibri"/>
                <a:ea typeface="Calibri"/>
                <a:cs typeface="Calibri"/>
                <a:sym typeface="Calibri"/>
              </a:rPr>
              <a:t>Unit III </a:t>
            </a:r>
            <a:r>
              <a:rPr lang="en-US" sz="3200" b="1" dirty="0">
                <a:solidFill>
                  <a:schemeClr val="dk1"/>
                </a:solidFill>
                <a:latin typeface="Calibri"/>
                <a:ea typeface="Calibri"/>
                <a:cs typeface="Calibri"/>
                <a:sym typeface="Calibri"/>
              </a:rPr>
              <a:t>Valuing Ideas </a:t>
            </a:r>
            <a:endParaRPr dirty="0"/>
          </a:p>
          <a:p>
            <a:pPr marL="0" marR="0" lvl="0" indent="0" algn="l" rtl="0">
              <a:spcBef>
                <a:spcPts val="0"/>
              </a:spcBef>
              <a:spcAft>
                <a:spcPts val="0"/>
              </a:spcAft>
              <a:buNone/>
            </a:pPr>
            <a:endParaRPr sz="3200" dirty="0">
              <a:solidFill>
                <a:srgbClr val="000000"/>
              </a:solidFill>
              <a:latin typeface="Calibri"/>
              <a:ea typeface="Calibri"/>
              <a:cs typeface="Calibri"/>
              <a:sym typeface="Calibri"/>
            </a:endParaRPr>
          </a:p>
          <a:p>
            <a:pPr marL="0" marR="0" lvl="0" indent="0" algn="l" rtl="0">
              <a:spcBef>
                <a:spcPts val="0"/>
              </a:spcBef>
              <a:spcAft>
                <a:spcPts val="0"/>
              </a:spcAft>
              <a:buNone/>
            </a:pPr>
            <a:endParaRPr sz="3200" b="1" dirty="0">
              <a:solidFill>
                <a:srgbClr val="FFC000"/>
              </a:solidFill>
              <a:latin typeface="Calibri"/>
              <a:ea typeface="Calibri"/>
              <a:cs typeface="Calibri"/>
              <a:sym typeface="Calibri"/>
            </a:endParaRPr>
          </a:p>
        </p:txBody>
      </p:sp>
      <p:grpSp>
        <p:nvGrpSpPr>
          <p:cNvPr id="480" name="Google Shape;480;p26"/>
          <p:cNvGrpSpPr/>
          <p:nvPr/>
        </p:nvGrpSpPr>
        <p:grpSpPr>
          <a:xfrm>
            <a:off x="4976735" y="141870"/>
            <a:ext cx="1361571" cy="349188"/>
            <a:chOff x="10604072" y="448487"/>
            <a:chExt cx="1361571" cy="349188"/>
          </a:xfrm>
        </p:grpSpPr>
        <p:sp>
          <p:nvSpPr>
            <p:cNvPr id="481" name="Google Shape;481;p26"/>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82" name="Google Shape;482;p26"/>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83" name="Google Shape;483;p26"/>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484" name="Google Shape;484;p2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0"/>
            <a:ext cx="4783902" cy="6396334"/>
          </a:xfrm>
          <a:prstGeom prst="rect">
            <a:avLst/>
          </a:prstGeom>
          <a:noFill/>
          <a:ln>
            <a:noFill/>
          </a:ln>
        </p:spPr>
      </p:pic>
      <p:sp>
        <p:nvSpPr>
          <p:cNvPr id="485" name="Google Shape;485;p26"/>
          <p:cNvSpPr/>
          <p:nvPr/>
        </p:nvSpPr>
        <p:spPr>
          <a:xfrm>
            <a:off x="5762280" y="4103910"/>
            <a:ext cx="79072" cy="317649"/>
          </a:xfrm>
          <a:prstGeom prst="rect">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486" name="Google Shape;486;p26"/>
          <p:cNvSpPr/>
          <p:nvPr/>
        </p:nvSpPr>
        <p:spPr>
          <a:xfrm>
            <a:off x="5730952" y="2847734"/>
            <a:ext cx="79072" cy="317649"/>
          </a:xfrm>
          <a:prstGeom prst="rect">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487" name="Google Shape;487;p26"/>
          <p:cNvSpPr/>
          <p:nvPr/>
        </p:nvSpPr>
        <p:spPr>
          <a:xfrm>
            <a:off x="5722744" y="2298679"/>
            <a:ext cx="79072" cy="317649"/>
          </a:xfrm>
          <a:prstGeom prst="rect">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488" name="Google Shape;488;p26"/>
          <p:cNvSpPr/>
          <p:nvPr/>
        </p:nvSpPr>
        <p:spPr>
          <a:xfrm>
            <a:off x="5725013" y="3523609"/>
            <a:ext cx="79072" cy="317649"/>
          </a:xfrm>
          <a:prstGeom prst="rect">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27"/>
          <p:cNvSpPr/>
          <p:nvPr/>
        </p:nvSpPr>
        <p:spPr>
          <a:xfrm>
            <a:off x="4787463" y="280219"/>
            <a:ext cx="6391814"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dirty="0">
                <a:solidFill>
                  <a:srgbClr val="2F5496"/>
                </a:solidFill>
                <a:latin typeface="Calibri"/>
                <a:ea typeface="Calibri"/>
                <a:cs typeface="Calibri"/>
                <a:sym typeface="Calibri"/>
              </a:rPr>
              <a:t>3.1. Generating ideas</a:t>
            </a:r>
            <a:endParaRPr sz="4400" dirty="0">
              <a:solidFill>
                <a:srgbClr val="2F5496"/>
              </a:solidFill>
              <a:latin typeface="Calibri"/>
              <a:ea typeface="Calibri"/>
              <a:cs typeface="Calibri"/>
              <a:sym typeface="Calibri"/>
            </a:endParaRPr>
          </a:p>
        </p:txBody>
      </p:sp>
      <p:sp>
        <p:nvSpPr>
          <p:cNvPr id="495" name="Google Shape;495;p27"/>
          <p:cNvSpPr txBox="1"/>
          <p:nvPr/>
        </p:nvSpPr>
        <p:spPr>
          <a:xfrm>
            <a:off x="1276413" y="1414574"/>
            <a:ext cx="9099755"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highlight>
                <a:srgbClr val="FFFF00"/>
              </a:highlight>
              <a:latin typeface="Calibri"/>
              <a:ea typeface="Calibri"/>
              <a:cs typeface="Calibri"/>
              <a:sym typeface="Calibri"/>
            </a:endParaRPr>
          </a:p>
          <a:p>
            <a:pPr marL="0" marR="0" lvl="0" indent="0" algn="l" rtl="0">
              <a:spcBef>
                <a:spcPts val="0"/>
              </a:spcBef>
              <a:spcAft>
                <a:spcPts val="0"/>
              </a:spcAft>
              <a:buNone/>
            </a:pPr>
            <a:br>
              <a:rPr lang="en-US" sz="18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b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6" name="Google Shape;496;p27"/>
          <p:cNvSpPr txBox="1"/>
          <p:nvPr/>
        </p:nvSpPr>
        <p:spPr>
          <a:xfrm>
            <a:off x="1265744" y="1075375"/>
            <a:ext cx="4533728" cy="5632311"/>
          </a:xfrm>
          <a:prstGeom prst="rect">
            <a:avLst/>
          </a:prstGeom>
          <a:noFill/>
          <a:ln>
            <a:noFill/>
          </a:ln>
        </p:spPr>
        <p:txBody>
          <a:bodyPr spcFirstLastPara="1" wrap="square" lIns="91425" tIns="45700" rIns="91425" bIns="45700" anchor="t" anchorCtr="0">
            <a:spAutoFit/>
          </a:bodyPr>
          <a:lstStyle/>
          <a:p>
            <a:pPr marL="285750" marR="0" lvl="0" indent="-17145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Calibri"/>
              <a:buChar char="•"/>
            </a:pPr>
            <a:r>
              <a:rPr lang="en-US" sz="1800" dirty="0">
                <a:solidFill>
                  <a:schemeClr val="dk1"/>
                </a:solidFill>
                <a:latin typeface="Calibri"/>
                <a:ea typeface="Calibri"/>
                <a:cs typeface="Calibri"/>
                <a:sym typeface="Calibri"/>
              </a:rPr>
              <a:t>When working with ICH generating ideas can be the first step in eventually picking and valuing a certain idea.</a:t>
            </a:r>
            <a:endParaRPr dirty="0"/>
          </a:p>
          <a:p>
            <a:pPr marL="285750" marR="0" lvl="0" indent="-17145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Calibri"/>
              <a:buChar char="•"/>
            </a:pPr>
            <a:r>
              <a:rPr lang="en-US" sz="1800" dirty="0">
                <a:solidFill>
                  <a:schemeClr val="dk1"/>
                </a:solidFill>
                <a:latin typeface="Calibri"/>
                <a:ea typeface="Calibri"/>
                <a:cs typeface="Calibri"/>
                <a:sym typeface="Calibri"/>
              </a:rPr>
              <a:t>Developing creative thinking will help generate ideas of value.</a:t>
            </a: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Calibri"/>
              <a:buChar char="•"/>
            </a:pPr>
            <a:r>
              <a:rPr lang="en-US" sz="1800" i="1" dirty="0">
                <a:solidFill>
                  <a:schemeClr val="dk1"/>
                </a:solidFill>
                <a:latin typeface="Calibri"/>
                <a:ea typeface="Calibri"/>
                <a:cs typeface="Calibri"/>
                <a:sym typeface="Calibri"/>
              </a:rPr>
              <a:t>"Creativity encompasses the ability to discover new and original ideas, connections, and solutions to problems. It’s a part of our drive as humans—fostering resilience, sparking joy, and providing opportunities for self-actualization. "</a:t>
            </a: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highlight>
                <a:srgbClr val="FFFF00"/>
              </a:highlight>
              <a:latin typeface="Calibri"/>
              <a:ea typeface="Calibri"/>
              <a:cs typeface="Calibri"/>
              <a:sym typeface="Calibri"/>
            </a:endParaRPr>
          </a:p>
          <a:p>
            <a:pPr marL="285750" marR="0" lvl="0" indent="-171450" algn="l" rtl="0">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497" name="Google Shape;497;p27" descr="A picture containing person, plant, colorful&#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b="-3840"/>
          <a:stretch/>
        </p:blipFill>
        <p:spPr>
          <a:xfrm>
            <a:off x="6377796" y="1535860"/>
            <a:ext cx="4009041" cy="3817887"/>
          </a:xfrm>
          <a:prstGeom prst="rect">
            <a:avLst/>
          </a:prstGeom>
          <a:noFill/>
          <a:ln>
            <a:noFill/>
          </a:ln>
        </p:spPr>
      </p:pic>
      <p:grpSp>
        <p:nvGrpSpPr>
          <p:cNvPr id="498" name="Google Shape;498;p27"/>
          <p:cNvGrpSpPr/>
          <p:nvPr/>
        </p:nvGrpSpPr>
        <p:grpSpPr>
          <a:xfrm>
            <a:off x="3363059" y="490345"/>
            <a:ext cx="1361571" cy="349188"/>
            <a:chOff x="10604072" y="448487"/>
            <a:chExt cx="1361571" cy="349188"/>
          </a:xfrm>
        </p:grpSpPr>
        <p:sp>
          <p:nvSpPr>
            <p:cNvPr id="499" name="Google Shape;499;p27"/>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00" name="Google Shape;500;p27"/>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01" name="Google Shape;501;p27"/>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28"/>
          <p:cNvSpPr txBox="1"/>
          <p:nvPr/>
        </p:nvSpPr>
        <p:spPr>
          <a:xfrm>
            <a:off x="3693517" y="333239"/>
            <a:ext cx="6925234"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rgbClr val="2F5496"/>
                </a:solidFill>
                <a:latin typeface="Calibri"/>
                <a:ea typeface="Calibri"/>
                <a:cs typeface="Calibri"/>
                <a:sym typeface="Calibri"/>
              </a:rPr>
              <a:t>3.2. Ways to be more creative in your work with ICH</a:t>
            </a:r>
            <a:endParaRPr sz="4000" dirty="0">
              <a:solidFill>
                <a:srgbClr val="2F5496"/>
              </a:solidFill>
              <a:latin typeface="Calibri"/>
              <a:ea typeface="Calibri"/>
              <a:cs typeface="Calibri"/>
              <a:sym typeface="Calibri"/>
            </a:endParaRPr>
          </a:p>
        </p:txBody>
      </p:sp>
      <p:sp>
        <p:nvSpPr>
          <p:cNvPr id="508" name="Google Shape;508;p28"/>
          <p:cNvSpPr txBox="1"/>
          <p:nvPr/>
        </p:nvSpPr>
        <p:spPr>
          <a:xfrm>
            <a:off x="997057" y="1762317"/>
            <a:ext cx="5586624" cy="70173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Make time for creativity and aim for output. Even if you do not feel inspired you have to continue working. </a:t>
            </a: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Play with prototypes​.</a:t>
            </a: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Keep learning.</a:t>
            </a: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Be open and playful.</a:t>
            </a: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Overcome your fear, failure is a part of creative work.</a:t>
            </a: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Find what works for you; listen to music​, take a walk​, get enough sleep ​etc.</a:t>
            </a: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Diverse feedback is very helpful , get others perspective.</a:t>
            </a: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Consider alternative scenarios.     </a:t>
            </a: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Be on the lookout for opportunities and unexpected </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connections.   </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Take a mental break to allow yourself to refocus.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509" name="Google Shape;509;p28" descr="A person standing in the snow&#10;&#10;Description automatically generated with medium confidenc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97169" y="1656678"/>
            <a:ext cx="2884170" cy="3845560"/>
          </a:xfrm>
          <a:prstGeom prst="rect">
            <a:avLst/>
          </a:prstGeom>
          <a:noFill/>
          <a:ln>
            <a:noFill/>
          </a:ln>
        </p:spPr>
      </p:pic>
      <p:grpSp>
        <p:nvGrpSpPr>
          <p:cNvPr id="510" name="Google Shape;510;p28"/>
          <p:cNvGrpSpPr/>
          <p:nvPr/>
        </p:nvGrpSpPr>
        <p:grpSpPr>
          <a:xfrm>
            <a:off x="2187892" y="424292"/>
            <a:ext cx="1361571" cy="349188"/>
            <a:chOff x="10604072" y="448487"/>
            <a:chExt cx="1361571" cy="349188"/>
          </a:xfrm>
        </p:grpSpPr>
        <p:sp>
          <p:nvSpPr>
            <p:cNvPr id="511" name="Google Shape;511;p28"/>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12" name="Google Shape;512;p28"/>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13" name="Google Shape;513;p28"/>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29"/>
          <p:cNvSpPr txBox="1"/>
          <p:nvPr/>
        </p:nvSpPr>
        <p:spPr>
          <a:xfrm>
            <a:off x="4489481" y="576260"/>
            <a:ext cx="585885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dirty="0">
                <a:solidFill>
                  <a:schemeClr val="dk1"/>
                </a:solidFill>
                <a:latin typeface="Calibri"/>
                <a:ea typeface="Calibri"/>
                <a:cs typeface="Calibri"/>
                <a:sym typeface="Calibri"/>
              </a:rPr>
              <a:t>“Creativity is inventing, experimenting, growing, taking risks, breaking rules, making mistakes, and having fun." -</a:t>
            </a:r>
            <a:r>
              <a:rPr lang="en-US" sz="1800"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rPr>
              <a:t>Mary Lou Cook​</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520" name="Google Shape;520;p29"/>
          <p:cNvGrpSpPr/>
          <p:nvPr/>
        </p:nvGrpSpPr>
        <p:grpSpPr>
          <a:xfrm>
            <a:off x="1675326" y="1819225"/>
            <a:ext cx="8123939" cy="4293782"/>
            <a:chOff x="0" y="42631"/>
            <a:chExt cx="7097623" cy="4293782"/>
          </a:xfrm>
        </p:grpSpPr>
        <p:sp>
          <p:nvSpPr>
            <p:cNvPr id="521" name="Google Shape;521;p29"/>
            <p:cNvSpPr/>
            <p:nvPr/>
          </p:nvSpPr>
          <p:spPr>
            <a:xfrm>
              <a:off x="0" y="367351"/>
              <a:ext cx="7097623" cy="554400"/>
            </a:xfrm>
            <a:prstGeom prst="rect">
              <a:avLst/>
            </a:prstGeom>
            <a:solidFill>
              <a:schemeClr val="lt1">
                <a:alpha val="89803"/>
              </a:scheme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9"/>
            <p:cNvSpPr/>
            <p:nvPr/>
          </p:nvSpPr>
          <p:spPr>
            <a:xfrm>
              <a:off x="354881" y="42631"/>
              <a:ext cx="4968336" cy="649440"/>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9"/>
            <p:cNvSpPr txBox="1"/>
            <p:nvPr/>
          </p:nvSpPr>
          <p:spPr>
            <a:xfrm>
              <a:off x="386584" y="74334"/>
              <a:ext cx="4904930" cy="586034"/>
            </a:xfrm>
            <a:prstGeom prst="rect">
              <a:avLst/>
            </a:prstGeom>
            <a:solidFill>
              <a:srgbClr val="990000"/>
            </a:solidFill>
            <a:ln>
              <a:noFill/>
            </a:ln>
          </p:spPr>
          <p:txBody>
            <a:bodyPr spcFirstLastPara="1" wrap="square" lIns="187775" tIns="0" rIns="187775"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US" sz="1800" dirty="0">
                  <a:solidFill>
                    <a:schemeClr val="lt1"/>
                  </a:solidFill>
                  <a:latin typeface="Calibri"/>
                  <a:ea typeface="Calibri"/>
                  <a:cs typeface="Calibri"/>
                  <a:sym typeface="Calibri"/>
                </a:rPr>
                <a:t>Associating  </a:t>
              </a:r>
              <a:endParaRPr sz="1600" dirty="0"/>
            </a:p>
            <a:p>
              <a:pPr marL="0" marR="0" lvl="0" indent="0" algn="l" rtl="0">
                <a:lnSpc>
                  <a:spcPct val="90000"/>
                </a:lnSpc>
                <a:spcBef>
                  <a:spcPts val="560"/>
                </a:spcBef>
                <a:spcAft>
                  <a:spcPts val="0"/>
                </a:spcAft>
                <a:buClr>
                  <a:schemeClr val="lt1"/>
                </a:buClr>
                <a:buSzPts val="1200"/>
                <a:buFont typeface="Calibri"/>
                <a:buNone/>
              </a:pPr>
              <a:r>
                <a:rPr lang="en-US" dirty="0">
                  <a:solidFill>
                    <a:schemeClr val="lt1"/>
                  </a:solidFill>
                  <a:latin typeface="Calibri"/>
                  <a:ea typeface="Calibri"/>
                  <a:cs typeface="Calibri"/>
                  <a:sym typeface="Calibri"/>
                </a:rPr>
                <a:t>Making connections between problems or ideas from unrelated fields</a:t>
              </a:r>
              <a:endParaRPr dirty="0">
                <a:solidFill>
                  <a:schemeClr val="lt1"/>
                </a:solidFill>
                <a:latin typeface="Calibri"/>
                <a:ea typeface="Calibri"/>
                <a:cs typeface="Calibri"/>
                <a:sym typeface="Calibri"/>
              </a:endParaRPr>
            </a:p>
          </p:txBody>
        </p:sp>
        <p:sp>
          <p:nvSpPr>
            <p:cNvPr id="524" name="Google Shape;524;p29"/>
            <p:cNvSpPr/>
            <p:nvPr/>
          </p:nvSpPr>
          <p:spPr>
            <a:xfrm>
              <a:off x="0" y="1365271"/>
              <a:ext cx="7097623" cy="554400"/>
            </a:xfrm>
            <a:prstGeom prst="rect">
              <a:avLst/>
            </a:prstGeom>
            <a:solidFill>
              <a:schemeClr val="lt1">
                <a:alpha val="89803"/>
              </a:scheme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9"/>
            <p:cNvSpPr/>
            <p:nvPr/>
          </p:nvSpPr>
          <p:spPr>
            <a:xfrm>
              <a:off x="354881" y="1040551"/>
              <a:ext cx="4968336" cy="649440"/>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9"/>
            <p:cNvSpPr txBox="1"/>
            <p:nvPr/>
          </p:nvSpPr>
          <p:spPr>
            <a:xfrm>
              <a:off x="386584" y="1072254"/>
              <a:ext cx="4904930" cy="586034"/>
            </a:xfrm>
            <a:prstGeom prst="rect">
              <a:avLst/>
            </a:prstGeom>
            <a:solidFill>
              <a:srgbClr val="990000"/>
            </a:solidFill>
            <a:ln>
              <a:noFill/>
            </a:ln>
          </p:spPr>
          <p:txBody>
            <a:bodyPr spcFirstLastPara="1" wrap="square" lIns="187775" tIns="0" rIns="187775"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US" sz="1800" dirty="0">
                  <a:solidFill>
                    <a:schemeClr val="lt1"/>
                  </a:solidFill>
                  <a:latin typeface="Calibri"/>
                  <a:ea typeface="Calibri"/>
                  <a:cs typeface="Calibri"/>
                  <a:sym typeface="Calibri"/>
                </a:rPr>
                <a:t>Questioning</a:t>
              </a:r>
              <a:endParaRPr sz="1800" dirty="0"/>
            </a:p>
            <a:p>
              <a:pPr marL="0" marR="0" lvl="0" indent="0" algn="l" rtl="0">
                <a:lnSpc>
                  <a:spcPct val="90000"/>
                </a:lnSpc>
                <a:spcBef>
                  <a:spcPts val="560"/>
                </a:spcBef>
                <a:spcAft>
                  <a:spcPts val="0"/>
                </a:spcAft>
                <a:buClr>
                  <a:schemeClr val="lt1"/>
                </a:buClr>
                <a:buSzPts val="1200"/>
                <a:buFont typeface="Calibri"/>
                <a:buNone/>
              </a:pPr>
              <a:r>
                <a:rPr lang="en-US" dirty="0">
                  <a:solidFill>
                    <a:schemeClr val="lt1"/>
                  </a:solidFill>
                  <a:latin typeface="Calibri"/>
                  <a:ea typeface="Calibri"/>
                  <a:cs typeface="Calibri"/>
                  <a:sym typeface="Calibri"/>
                </a:rPr>
                <a:t>Asking questions that challenge common knowledge  </a:t>
              </a:r>
              <a:endParaRPr dirty="0">
                <a:solidFill>
                  <a:schemeClr val="lt1"/>
                </a:solidFill>
                <a:latin typeface="Calibri"/>
                <a:ea typeface="Calibri"/>
                <a:cs typeface="Calibri"/>
                <a:sym typeface="Calibri"/>
              </a:endParaRPr>
            </a:p>
          </p:txBody>
        </p:sp>
        <p:sp>
          <p:nvSpPr>
            <p:cNvPr id="527" name="Google Shape;527;p29"/>
            <p:cNvSpPr/>
            <p:nvPr/>
          </p:nvSpPr>
          <p:spPr>
            <a:xfrm>
              <a:off x="0" y="2596587"/>
              <a:ext cx="7097623" cy="554400"/>
            </a:xfrm>
            <a:prstGeom prst="rect">
              <a:avLst/>
            </a:prstGeom>
            <a:solidFill>
              <a:schemeClr val="lt1">
                <a:alpha val="89803"/>
              </a:scheme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9"/>
            <p:cNvSpPr/>
            <p:nvPr/>
          </p:nvSpPr>
          <p:spPr>
            <a:xfrm>
              <a:off x="354881" y="2038471"/>
              <a:ext cx="4968336" cy="882835"/>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9"/>
            <p:cNvSpPr txBox="1"/>
            <p:nvPr/>
          </p:nvSpPr>
          <p:spPr>
            <a:xfrm>
              <a:off x="397977" y="2081567"/>
              <a:ext cx="4882144" cy="796643"/>
            </a:xfrm>
            <a:prstGeom prst="rect">
              <a:avLst/>
            </a:prstGeom>
            <a:solidFill>
              <a:srgbClr val="990000"/>
            </a:solidFill>
            <a:ln>
              <a:noFill/>
            </a:ln>
          </p:spPr>
          <p:txBody>
            <a:bodyPr spcFirstLastPara="1" wrap="square" lIns="187775" tIns="0" rIns="187775"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US" sz="1800" dirty="0">
                  <a:solidFill>
                    <a:schemeClr val="lt1"/>
                  </a:solidFill>
                  <a:latin typeface="Calibri"/>
                  <a:ea typeface="Calibri"/>
                  <a:cs typeface="Calibri"/>
                  <a:sym typeface="Calibri"/>
                </a:rPr>
                <a:t>Observing</a:t>
              </a:r>
              <a:endParaRPr sz="1800" dirty="0"/>
            </a:p>
            <a:p>
              <a:pPr marL="0" marR="0" lvl="0" indent="0" algn="l" rtl="0">
                <a:lnSpc>
                  <a:spcPct val="100000"/>
                </a:lnSpc>
                <a:spcBef>
                  <a:spcPts val="560"/>
                </a:spcBef>
                <a:spcAft>
                  <a:spcPts val="0"/>
                </a:spcAft>
                <a:buClr>
                  <a:schemeClr val="lt1"/>
                </a:buClr>
                <a:buSzPts val="1200"/>
                <a:buFont typeface="Calibri"/>
                <a:buNone/>
              </a:pPr>
              <a:r>
                <a:rPr lang="en-US" dirty="0" err="1">
                  <a:solidFill>
                    <a:schemeClr val="lt1"/>
                  </a:solidFill>
                  <a:latin typeface="Calibri"/>
                  <a:ea typeface="Calibri"/>
                  <a:cs typeface="Calibri"/>
                  <a:sym typeface="Calibri"/>
                </a:rPr>
                <a:t>Analyse</a:t>
              </a:r>
              <a:r>
                <a:rPr lang="en-US" dirty="0">
                  <a:solidFill>
                    <a:schemeClr val="lt1"/>
                  </a:solidFill>
                  <a:latin typeface="Calibri"/>
                  <a:ea typeface="Calibri"/>
                  <a:cs typeface="Calibri"/>
                  <a:sym typeface="Calibri"/>
                </a:rPr>
                <a:t> customers, suppliers and competitor's behavior to identify new ways of doing things  </a:t>
              </a:r>
              <a:endParaRPr dirty="0">
                <a:solidFill>
                  <a:schemeClr val="lt1"/>
                </a:solidFill>
                <a:latin typeface="Calibri"/>
                <a:ea typeface="Calibri"/>
                <a:cs typeface="Calibri"/>
                <a:sym typeface="Calibri"/>
              </a:endParaRPr>
            </a:p>
          </p:txBody>
        </p:sp>
        <p:sp>
          <p:nvSpPr>
            <p:cNvPr id="530" name="Google Shape;530;p29"/>
            <p:cNvSpPr/>
            <p:nvPr/>
          </p:nvSpPr>
          <p:spPr>
            <a:xfrm>
              <a:off x="0" y="3782013"/>
              <a:ext cx="7097623" cy="554400"/>
            </a:xfrm>
            <a:prstGeom prst="rect">
              <a:avLst/>
            </a:prstGeom>
            <a:solidFill>
              <a:schemeClr val="lt1">
                <a:alpha val="89803"/>
              </a:schemeClr>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9"/>
            <p:cNvSpPr/>
            <p:nvPr/>
          </p:nvSpPr>
          <p:spPr>
            <a:xfrm>
              <a:off x="354881" y="3269787"/>
              <a:ext cx="4968336" cy="836946"/>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9"/>
            <p:cNvSpPr txBox="1"/>
            <p:nvPr/>
          </p:nvSpPr>
          <p:spPr>
            <a:xfrm>
              <a:off x="395737" y="3310643"/>
              <a:ext cx="4886700" cy="755100"/>
            </a:xfrm>
            <a:prstGeom prst="rect">
              <a:avLst/>
            </a:prstGeom>
            <a:solidFill>
              <a:srgbClr val="990000"/>
            </a:solidFill>
            <a:ln>
              <a:noFill/>
            </a:ln>
          </p:spPr>
          <p:txBody>
            <a:bodyPr spcFirstLastPara="1" wrap="square" lIns="187775" tIns="0" rIns="187775" bIns="0" anchor="ctr" anchorCtr="0">
              <a:noAutofit/>
            </a:bodyPr>
            <a:lstStyle/>
            <a:p>
              <a:pPr marL="0" marR="0" lvl="0" indent="0" algn="l" rtl="0">
                <a:lnSpc>
                  <a:spcPct val="90000"/>
                </a:lnSpc>
                <a:spcBef>
                  <a:spcPts val="0"/>
                </a:spcBef>
                <a:spcAft>
                  <a:spcPts val="0"/>
                </a:spcAft>
                <a:buClr>
                  <a:schemeClr val="lt1"/>
                </a:buClr>
                <a:buSzPts val="1600"/>
                <a:buFont typeface="Calibri"/>
                <a:buNone/>
              </a:pPr>
              <a:r>
                <a:rPr lang="en-US" sz="1800" dirty="0">
                  <a:solidFill>
                    <a:schemeClr val="lt1"/>
                  </a:solidFill>
                  <a:latin typeface="Calibri"/>
                  <a:ea typeface="Calibri"/>
                  <a:cs typeface="Calibri"/>
                  <a:sym typeface="Calibri"/>
                </a:rPr>
                <a:t>Experimenting </a:t>
              </a:r>
              <a:endParaRPr sz="1800" dirty="0"/>
            </a:p>
            <a:p>
              <a:pPr marL="0" marR="0" lvl="0" indent="0" algn="l" rtl="0">
                <a:lnSpc>
                  <a:spcPct val="90000"/>
                </a:lnSpc>
                <a:spcBef>
                  <a:spcPts val="560"/>
                </a:spcBef>
                <a:spcAft>
                  <a:spcPts val="0"/>
                </a:spcAft>
                <a:buClr>
                  <a:schemeClr val="lt1"/>
                </a:buClr>
                <a:buSzPts val="1200"/>
                <a:buFont typeface="Calibri"/>
                <a:buNone/>
              </a:pPr>
              <a:r>
                <a:rPr lang="en-US" dirty="0">
                  <a:solidFill>
                    <a:schemeClr val="lt1"/>
                  </a:solidFill>
                  <a:latin typeface="Calibri"/>
                  <a:ea typeface="Calibri"/>
                  <a:cs typeface="Calibri"/>
                  <a:sym typeface="Calibri"/>
                </a:rPr>
                <a:t>Constructing interactive experiences and provoking unorthodox </a:t>
              </a:r>
              <a:endParaRPr dirty="0"/>
            </a:p>
            <a:p>
              <a:pPr marL="0" marR="0" lvl="0" indent="0" algn="l" rtl="0">
                <a:lnSpc>
                  <a:spcPct val="90000"/>
                </a:lnSpc>
                <a:spcBef>
                  <a:spcPts val="420"/>
                </a:spcBef>
                <a:spcAft>
                  <a:spcPts val="0"/>
                </a:spcAft>
                <a:buClr>
                  <a:schemeClr val="lt1"/>
                </a:buClr>
                <a:buSzPts val="1200"/>
                <a:buFont typeface="Calibri"/>
                <a:buNone/>
              </a:pPr>
              <a:r>
                <a:rPr lang="en-US" dirty="0">
                  <a:solidFill>
                    <a:schemeClr val="lt1"/>
                  </a:solidFill>
                  <a:latin typeface="Calibri"/>
                  <a:ea typeface="Calibri"/>
                  <a:cs typeface="Calibri"/>
                  <a:sym typeface="Calibri"/>
                </a:rPr>
                <a:t>responses to see what insights emerge </a:t>
              </a:r>
              <a:endParaRPr dirty="0">
                <a:solidFill>
                  <a:schemeClr val="lt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
          <p:cNvSpPr txBox="1"/>
          <p:nvPr/>
        </p:nvSpPr>
        <p:spPr>
          <a:xfrm>
            <a:off x="2823088" y="336847"/>
            <a:ext cx="7874855" cy="72424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4400"/>
              <a:buFont typeface="Arial"/>
              <a:buNone/>
            </a:pPr>
            <a:r>
              <a:rPr lang="en-US" sz="4400">
                <a:solidFill>
                  <a:schemeClr val="dk1"/>
                </a:solidFill>
                <a:latin typeface="Calibri"/>
                <a:ea typeface="Calibri"/>
                <a:cs typeface="Calibri"/>
                <a:sym typeface="Calibri"/>
              </a:rPr>
              <a:t>INDEX</a:t>
            </a:r>
            <a:endParaRPr/>
          </a:p>
          <a:p>
            <a:pPr marL="0" marR="0" lvl="0" indent="0" algn="ctr" rtl="0">
              <a:lnSpc>
                <a:spcPct val="90000"/>
              </a:lnSpc>
              <a:spcBef>
                <a:spcPts val="1000"/>
              </a:spcBef>
              <a:spcAft>
                <a:spcPts val="0"/>
              </a:spcAft>
              <a:buClr>
                <a:schemeClr val="dk1"/>
              </a:buClr>
              <a:buSzPts val="3600"/>
              <a:buFont typeface="Arial"/>
              <a:buNone/>
            </a:pPr>
            <a:endParaRPr sz="3600">
              <a:solidFill>
                <a:schemeClr val="dk1"/>
              </a:solidFill>
              <a:latin typeface="Calibri"/>
              <a:ea typeface="Calibri"/>
              <a:cs typeface="Calibri"/>
              <a:sym typeface="Calibri"/>
            </a:endParaRPr>
          </a:p>
        </p:txBody>
      </p:sp>
      <p:sp>
        <p:nvSpPr>
          <p:cNvPr id="146" name="Google Shape;146;p3"/>
          <p:cNvSpPr/>
          <p:nvPr/>
        </p:nvSpPr>
        <p:spPr>
          <a:xfrm>
            <a:off x="2616741" y="4514925"/>
            <a:ext cx="2160000" cy="108000"/>
          </a:xfrm>
          <a:prstGeom prst="roundRect">
            <a:avLst>
              <a:gd name="adj" fmla="val 50000"/>
            </a:avLst>
          </a:prstGeom>
          <a:solidFill>
            <a:srgbClr val="4EAE3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3"/>
          <p:cNvSpPr/>
          <p:nvPr/>
        </p:nvSpPr>
        <p:spPr>
          <a:xfrm>
            <a:off x="4458457" y="4306743"/>
            <a:ext cx="2160000" cy="108000"/>
          </a:xfrm>
          <a:prstGeom prst="roundRect">
            <a:avLst>
              <a:gd name="adj" fmla="val 50000"/>
            </a:avLst>
          </a:prstGeom>
          <a:solidFill>
            <a:srgbClr val="266C9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strike="sngStrike">
              <a:solidFill>
                <a:schemeClr val="lt1"/>
              </a:solidFill>
              <a:latin typeface="Calibri"/>
              <a:ea typeface="Calibri"/>
              <a:cs typeface="Calibri"/>
              <a:sym typeface="Calibri"/>
            </a:endParaRPr>
          </a:p>
        </p:txBody>
      </p:sp>
      <p:sp>
        <p:nvSpPr>
          <p:cNvPr id="148" name="Google Shape;148;p3"/>
          <p:cNvSpPr/>
          <p:nvPr/>
        </p:nvSpPr>
        <p:spPr>
          <a:xfrm>
            <a:off x="6300173" y="4108721"/>
            <a:ext cx="2160000" cy="108000"/>
          </a:xfrm>
          <a:prstGeom prst="roundRect">
            <a:avLst>
              <a:gd name="adj" fmla="val 50000"/>
            </a:avLst>
          </a:prstGeom>
          <a:solidFill>
            <a:srgbClr val="FFB5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strike="sngStrike">
              <a:solidFill>
                <a:schemeClr val="lt1"/>
              </a:solidFill>
              <a:latin typeface="Calibri"/>
              <a:ea typeface="Calibri"/>
              <a:cs typeface="Calibri"/>
              <a:sym typeface="Calibri"/>
            </a:endParaRPr>
          </a:p>
        </p:txBody>
      </p:sp>
      <p:sp>
        <p:nvSpPr>
          <p:cNvPr id="149" name="Google Shape;149;p3"/>
          <p:cNvSpPr txBox="1"/>
          <p:nvPr/>
        </p:nvSpPr>
        <p:spPr>
          <a:xfrm>
            <a:off x="4525198" y="2753296"/>
            <a:ext cx="1570802" cy="338554"/>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600" b="1">
                <a:solidFill>
                  <a:srgbClr val="3F3F3F"/>
                </a:solidFill>
                <a:latin typeface="Calibri"/>
                <a:ea typeface="Calibri"/>
                <a:cs typeface="Calibri"/>
                <a:sym typeface="Calibri"/>
              </a:rPr>
              <a:t>Unit 2</a:t>
            </a:r>
            <a:endParaRPr sz="1600" b="1">
              <a:solidFill>
                <a:srgbClr val="3F3F3F"/>
              </a:solidFill>
              <a:latin typeface="Calibri"/>
              <a:ea typeface="Calibri"/>
              <a:cs typeface="Calibri"/>
              <a:sym typeface="Calibri"/>
            </a:endParaRPr>
          </a:p>
        </p:txBody>
      </p:sp>
      <p:cxnSp>
        <p:nvCxnSpPr>
          <p:cNvPr id="150" name="Google Shape;150;p3"/>
          <p:cNvCxnSpPr/>
          <p:nvPr/>
        </p:nvCxnSpPr>
        <p:spPr>
          <a:xfrm>
            <a:off x="2616741" y="2779729"/>
            <a:ext cx="10011" cy="1513622"/>
          </a:xfrm>
          <a:prstGeom prst="straightConnector1">
            <a:avLst/>
          </a:prstGeom>
          <a:noFill/>
          <a:ln w="19050" cap="flat" cmpd="sng">
            <a:solidFill>
              <a:srgbClr val="3F3F3F"/>
            </a:solidFill>
            <a:prstDash val="dash"/>
            <a:miter lim="800000"/>
            <a:headEnd type="oval" w="med" len="med"/>
            <a:tailEnd type="oval" w="med" len="med"/>
          </a:ln>
        </p:spPr>
      </p:cxnSp>
      <p:grpSp>
        <p:nvGrpSpPr>
          <p:cNvPr id="151" name="Google Shape;151;p3"/>
          <p:cNvGrpSpPr/>
          <p:nvPr/>
        </p:nvGrpSpPr>
        <p:grpSpPr>
          <a:xfrm>
            <a:off x="2750214" y="3259723"/>
            <a:ext cx="1599687" cy="1430792"/>
            <a:chOff x="1827333" y="1730223"/>
            <a:chExt cx="1033475" cy="1430792"/>
          </a:xfrm>
        </p:grpSpPr>
        <p:sp>
          <p:nvSpPr>
            <p:cNvPr id="152" name="Google Shape;152;p3"/>
            <p:cNvSpPr txBox="1"/>
            <p:nvPr/>
          </p:nvSpPr>
          <p:spPr>
            <a:xfrm>
              <a:off x="1842376" y="1991464"/>
              <a:ext cx="1018432" cy="11695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Calibri"/>
                  <a:ea typeface="Calibri"/>
                  <a:cs typeface="Calibri"/>
                  <a:sym typeface="Calibri"/>
                </a:rPr>
                <a:t>What is Intangible Cultural Heritage?</a:t>
              </a:r>
              <a:endParaRPr dirty="0"/>
            </a:p>
            <a:p>
              <a:pPr marL="0" marR="0" lvl="0" indent="0" algn="l" rtl="0">
                <a:spcBef>
                  <a:spcPts val="0"/>
                </a:spcBef>
                <a:spcAft>
                  <a:spcPts val="0"/>
                </a:spcAft>
                <a:buNone/>
              </a:pPr>
              <a:endParaRPr sz="1400" dirty="0">
                <a:solidFill>
                  <a:schemeClr val="dk1"/>
                </a:solidFill>
                <a:latin typeface="Calibri"/>
                <a:ea typeface="Calibri"/>
                <a:cs typeface="Calibri"/>
                <a:sym typeface="Calibri"/>
              </a:endParaRPr>
            </a:p>
            <a:p>
              <a:pPr marL="0" marR="0" lvl="0" indent="0" algn="l" rtl="0">
                <a:spcBef>
                  <a:spcPts val="0"/>
                </a:spcBef>
                <a:spcAft>
                  <a:spcPts val="0"/>
                </a:spcAft>
                <a:buNone/>
              </a:pPr>
              <a:endParaRPr sz="1400" strike="sngStrike" dirty="0">
                <a:solidFill>
                  <a:srgbClr val="3F3F3F"/>
                </a:solidFill>
                <a:latin typeface="Calibri"/>
                <a:ea typeface="Calibri"/>
                <a:cs typeface="Calibri"/>
                <a:sym typeface="Calibri"/>
              </a:endParaRPr>
            </a:p>
          </p:txBody>
        </p:sp>
        <p:sp>
          <p:nvSpPr>
            <p:cNvPr id="153" name="Google Shape;153;p3"/>
            <p:cNvSpPr txBox="1"/>
            <p:nvPr/>
          </p:nvSpPr>
          <p:spPr>
            <a:xfrm>
              <a:off x="1827333" y="1730223"/>
              <a:ext cx="1023846" cy="338554"/>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600" b="1">
                  <a:solidFill>
                    <a:srgbClr val="3F3F3F"/>
                  </a:solidFill>
                  <a:latin typeface="Calibri"/>
                  <a:ea typeface="Calibri"/>
                  <a:cs typeface="Calibri"/>
                  <a:sym typeface="Calibri"/>
                </a:rPr>
                <a:t>Unit 1</a:t>
              </a:r>
              <a:endParaRPr sz="1600" b="1">
                <a:solidFill>
                  <a:srgbClr val="3F3F3F"/>
                </a:solidFill>
                <a:latin typeface="Calibri"/>
                <a:ea typeface="Calibri"/>
                <a:cs typeface="Calibri"/>
                <a:sym typeface="Calibri"/>
              </a:endParaRPr>
            </a:p>
          </p:txBody>
        </p:sp>
      </p:grpSp>
      <p:cxnSp>
        <p:nvCxnSpPr>
          <p:cNvPr id="154" name="Google Shape;154;p3"/>
          <p:cNvCxnSpPr/>
          <p:nvPr/>
        </p:nvCxnSpPr>
        <p:spPr>
          <a:xfrm>
            <a:off x="4458457" y="2582960"/>
            <a:ext cx="10011" cy="1513622"/>
          </a:xfrm>
          <a:prstGeom prst="straightConnector1">
            <a:avLst/>
          </a:prstGeom>
          <a:noFill/>
          <a:ln w="19050" cap="flat" cmpd="sng">
            <a:solidFill>
              <a:srgbClr val="3F3F3F"/>
            </a:solidFill>
            <a:prstDash val="dash"/>
            <a:miter lim="800000"/>
            <a:headEnd type="oval" w="med" len="med"/>
            <a:tailEnd type="oval" w="med" len="med"/>
          </a:ln>
        </p:spPr>
      </p:cxnSp>
      <p:grpSp>
        <p:nvGrpSpPr>
          <p:cNvPr id="155" name="Google Shape;155;p3"/>
          <p:cNvGrpSpPr/>
          <p:nvPr/>
        </p:nvGrpSpPr>
        <p:grpSpPr>
          <a:xfrm>
            <a:off x="6387268" y="2320226"/>
            <a:ext cx="1626968" cy="666367"/>
            <a:chOff x="1704484" y="1766707"/>
            <a:chExt cx="1051101" cy="666367"/>
          </a:xfrm>
        </p:grpSpPr>
        <p:sp>
          <p:nvSpPr>
            <p:cNvPr id="156" name="Google Shape;156;p3"/>
            <p:cNvSpPr txBox="1"/>
            <p:nvPr/>
          </p:nvSpPr>
          <p:spPr>
            <a:xfrm>
              <a:off x="1737153" y="2125297"/>
              <a:ext cx="10184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Valuing ideas. </a:t>
              </a:r>
              <a:endParaRPr sz="1800">
                <a:solidFill>
                  <a:schemeClr val="dk1"/>
                </a:solidFill>
                <a:latin typeface="Calibri"/>
                <a:ea typeface="Calibri"/>
                <a:cs typeface="Calibri"/>
                <a:sym typeface="Calibri"/>
              </a:endParaRPr>
            </a:p>
          </p:txBody>
        </p:sp>
        <p:sp>
          <p:nvSpPr>
            <p:cNvPr id="157" name="Google Shape;157;p3"/>
            <p:cNvSpPr txBox="1"/>
            <p:nvPr/>
          </p:nvSpPr>
          <p:spPr>
            <a:xfrm>
              <a:off x="1704484" y="1766707"/>
              <a:ext cx="1023846" cy="338554"/>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endParaRPr sz="1600" b="1">
                <a:solidFill>
                  <a:srgbClr val="3F3F3F"/>
                </a:solidFill>
                <a:latin typeface="Calibri"/>
                <a:ea typeface="Calibri"/>
                <a:cs typeface="Calibri"/>
                <a:sym typeface="Calibri"/>
              </a:endParaRPr>
            </a:p>
          </p:txBody>
        </p:sp>
      </p:grpSp>
      <p:cxnSp>
        <p:nvCxnSpPr>
          <p:cNvPr id="158" name="Google Shape;158;p3"/>
          <p:cNvCxnSpPr/>
          <p:nvPr/>
        </p:nvCxnSpPr>
        <p:spPr>
          <a:xfrm>
            <a:off x="6300173" y="2386189"/>
            <a:ext cx="10011" cy="1513622"/>
          </a:xfrm>
          <a:prstGeom prst="straightConnector1">
            <a:avLst/>
          </a:prstGeom>
          <a:noFill/>
          <a:ln w="19050" cap="flat" cmpd="sng">
            <a:solidFill>
              <a:srgbClr val="3F3F3F"/>
            </a:solidFill>
            <a:prstDash val="dash"/>
            <a:miter lim="800000"/>
            <a:headEnd type="oval" w="med" len="med"/>
            <a:tailEnd type="oval" w="med" len="med"/>
          </a:ln>
        </p:spPr>
      </p:cxnSp>
      <p:sp>
        <p:nvSpPr>
          <p:cNvPr id="159" name="Google Shape;159;p3"/>
          <p:cNvSpPr txBox="1"/>
          <p:nvPr/>
        </p:nvSpPr>
        <p:spPr>
          <a:xfrm>
            <a:off x="6418258" y="2388848"/>
            <a:ext cx="1584782" cy="338554"/>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600" b="1">
                <a:solidFill>
                  <a:srgbClr val="3F3F3F"/>
                </a:solidFill>
                <a:latin typeface="Calibri"/>
                <a:ea typeface="Calibri"/>
                <a:cs typeface="Calibri"/>
                <a:sym typeface="Calibri"/>
              </a:rPr>
              <a:t>Unit 3</a:t>
            </a:r>
            <a:endParaRPr sz="1600" b="1">
              <a:solidFill>
                <a:srgbClr val="3F3F3F"/>
              </a:solidFill>
              <a:latin typeface="Calibri"/>
              <a:ea typeface="Calibri"/>
              <a:cs typeface="Calibri"/>
              <a:sym typeface="Calibri"/>
            </a:endParaRPr>
          </a:p>
        </p:txBody>
      </p:sp>
      <p:cxnSp>
        <p:nvCxnSpPr>
          <p:cNvPr id="160" name="Google Shape;160;p3"/>
          <p:cNvCxnSpPr/>
          <p:nvPr/>
        </p:nvCxnSpPr>
        <p:spPr>
          <a:xfrm>
            <a:off x="8141889" y="2189418"/>
            <a:ext cx="10011" cy="1513622"/>
          </a:xfrm>
          <a:prstGeom prst="straightConnector1">
            <a:avLst/>
          </a:prstGeom>
          <a:noFill/>
          <a:ln w="19050" cap="flat" cmpd="sng">
            <a:solidFill>
              <a:srgbClr val="3F3F3F"/>
            </a:solidFill>
            <a:prstDash val="dash"/>
            <a:miter lim="800000"/>
            <a:headEnd type="oval" w="med" len="med"/>
            <a:tailEnd type="oval" w="med" len="med"/>
          </a:ln>
        </p:spPr>
      </p:cxnSp>
      <p:sp>
        <p:nvSpPr>
          <p:cNvPr id="161" name="Google Shape;161;p3"/>
          <p:cNvSpPr/>
          <p:nvPr/>
        </p:nvSpPr>
        <p:spPr>
          <a:xfrm>
            <a:off x="4550773" y="3027487"/>
            <a:ext cx="1664480"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Working with Intangible Cultural Heritage. </a:t>
            </a:r>
            <a:endParaRPr sz="14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30"/>
          <p:cNvSpPr txBox="1"/>
          <p:nvPr/>
        </p:nvSpPr>
        <p:spPr>
          <a:xfrm>
            <a:off x="2985245" y="497663"/>
            <a:ext cx="805478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rgbClr val="2F5496"/>
                </a:solidFill>
                <a:latin typeface="Calibri"/>
                <a:ea typeface="Calibri"/>
                <a:cs typeface="Calibri"/>
                <a:sym typeface="Calibri"/>
              </a:rPr>
              <a:t>3.3. How to improve your ICH idea</a:t>
            </a:r>
            <a:endParaRPr dirty="0"/>
          </a:p>
        </p:txBody>
      </p:sp>
      <p:pic>
        <p:nvPicPr>
          <p:cNvPr id="538" name="Google Shape;538;p30" descr="A person holding a sword&#10;&#10;Description automatically generated with low confidenc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68890" y="2157019"/>
            <a:ext cx="3894827" cy="2760772"/>
          </a:xfrm>
          <a:prstGeom prst="rect">
            <a:avLst/>
          </a:prstGeom>
          <a:noFill/>
          <a:ln>
            <a:noFill/>
          </a:ln>
        </p:spPr>
      </p:pic>
      <p:sp>
        <p:nvSpPr>
          <p:cNvPr id="539" name="Google Shape;539;p30"/>
          <p:cNvSpPr txBox="1"/>
          <p:nvPr/>
        </p:nvSpPr>
        <p:spPr>
          <a:xfrm>
            <a:off x="5179564" y="4809386"/>
            <a:ext cx="5015753"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dirty="0">
                <a:solidFill>
                  <a:schemeClr val="dk1"/>
                </a:solidFill>
                <a:latin typeface="Calibri"/>
                <a:ea typeface="Calibri"/>
                <a:cs typeface="Calibri"/>
                <a:sym typeface="Calibri"/>
              </a:rPr>
              <a:t>"Creativity doesn't wait for that perfect moment. It fashions its own perfect moments out of ordinary ones." - </a:t>
            </a:r>
            <a:r>
              <a:rPr lang="en-US" sz="1200" dirty="0">
                <a:solidFill>
                  <a:schemeClr val="dk1"/>
                </a:solidFill>
                <a:latin typeface="Calibri"/>
                <a:ea typeface="Calibri"/>
                <a:cs typeface="Calibri"/>
                <a:sym typeface="Calibri"/>
              </a:rPr>
              <a:t>Bruce </a:t>
            </a:r>
            <a:r>
              <a:rPr lang="en-US" sz="1200" dirty="0" err="1">
                <a:solidFill>
                  <a:schemeClr val="dk1"/>
                </a:solidFill>
                <a:latin typeface="Calibri"/>
                <a:ea typeface="Calibri"/>
                <a:cs typeface="Calibri"/>
                <a:sym typeface="Calibri"/>
              </a:rPr>
              <a:t>Garrabrandt</a:t>
            </a:r>
            <a:r>
              <a:rPr lang="en-US"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540" name="Google Shape;540;p30"/>
          <p:cNvSpPr txBox="1"/>
          <p:nvPr/>
        </p:nvSpPr>
        <p:spPr>
          <a:xfrm>
            <a:off x="5343377" y="2541371"/>
            <a:ext cx="4688128" cy="120032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Entrepreneurs working with ICH use many ways to spark their creativity. </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It´s important to find whatever works for you and use it to strengthen your work </a:t>
            </a:r>
            <a:endParaRPr sz="1800" dirty="0">
              <a:solidFill>
                <a:schemeClr val="dk1"/>
              </a:solidFill>
              <a:latin typeface="Calibri"/>
              <a:ea typeface="Calibri"/>
              <a:cs typeface="Calibri"/>
              <a:sym typeface="Calibri"/>
            </a:endParaRPr>
          </a:p>
        </p:txBody>
      </p:sp>
      <p:grpSp>
        <p:nvGrpSpPr>
          <p:cNvPr id="541" name="Google Shape;541;p30"/>
          <p:cNvGrpSpPr/>
          <p:nvPr/>
        </p:nvGrpSpPr>
        <p:grpSpPr>
          <a:xfrm>
            <a:off x="2985246" y="1332095"/>
            <a:ext cx="1361571" cy="349188"/>
            <a:chOff x="10604072" y="448487"/>
            <a:chExt cx="1361571" cy="349188"/>
          </a:xfrm>
        </p:grpSpPr>
        <p:sp>
          <p:nvSpPr>
            <p:cNvPr id="542" name="Google Shape;542;p30"/>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43" name="Google Shape;543;p30"/>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44" name="Google Shape;544;p30"/>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31"/>
          <p:cNvSpPr/>
          <p:nvPr/>
        </p:nvSpPr>
        <p:spPr>
          <a:xfrm>
            <a:off x="4168239" y="344384"/>
            <a:ext cx="6198919"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rgbClr val="2F5496"/>
                </a:solidFill>
                <a:latin typeface="Calibri"/>
                <a:ea typeface="Calibri"/>
                <a:cs typeface="Calibri"/>
                <a:sym typeface="Calibri"/>
              </a:rPr>
              <a:t>3.3.1. Systematic Inventive Thinking ​​</a:t>
            </a:r>
            <a:endParaRPr sz="3600" dirty="0">
              <a:solidFill>
                <a:srgbClr val="2F5496"/>
              </a:solidFill>
              <a:latin typeface="Calibri"/>
              <a:ea typeface="Calibri"/>
              <a:cs typeface="Calibri"/>
              <a:sym typeface="Calibri"/>
            </a:endParaRPr>
          </a:p>
        </p:txBody>
      </p:sp>
      <p:sp>
        <p:nvSpPr>
          <p:cNvPr id="550" name="Google Shape;550;p31"/>
          <p:cNvSpPr/>
          <p:nvPr/>
        </p:nvSpPr>
        <p:spPr>
          <a:xfrm>
            <a:off x="5330904" y="1853165"/>
            <a:ext cx="4353153" cy="3416320"/>
          </a:xfrm>
          <a:prstGeom prst="rect">
            <a:avLst/>
          </a:prstGeom>
          <a:noFill/>
          <a:ln>
            <a:noFill/>
          </a:ln>
        </p:spPr>
        <p:txBody>
          <a:bodyPr spcFirstLastPara="1" wrap="square" lIns="91425" tIns="45700" rIns="91425" bIns="45700" anchor="t" anchorCtr="0">
            <a:spAutoFit/>
          </a:bodyPr>
          <a:lstStyle/>
          <a:p>
            <a:pPr marL="0" marR="0" lvl="0" indent="-114300" algn="l" rtl="0">
              <a:spcBef>
                <a:spcPts val="0"/>
              </a:spcBef>
              <a:spcAft>
                <a:spcPts val="0"/>
              </a:spcAft>
              <a:buClr>
                <a:srgbClr val="000000"/>
              </a:buClr>
              <a:buSzPts val="1800"/>
              <a:buFont typeface="Arial"/>
              <a:buChar char="•"/>
            </a:pPr>
            <a:r>
              <a:rPr lang="en-US" sz="1800" dirty="0">
                <a:solidFill>
                  <a:srgbClr val="000000"/>
                </a:solidFill>
                <a:latin typeface="Calibri"/>
                <a:ea typeface="Calibri"/>
                <a:cs typeface="Calibri"/>
                <a:sym typeface="Calibri"/>
              </a:rPr>
              <a:t> Systematic inventive thinking is a technique to create new solutions by looking at an idea or a product from different perspectives​​</a:t>
            </a:r>
            <a:endParaRPr sz="1800" dirty="0">
              <a:solidFill>
                <a:srgbClr val="000000"/>
              </a:solidFill>
              <a:latin typeface="Arial"/>
              <a:ea typeface="Arial"/>
              <a:cs typeface="Arial"/>
              <a:sym typeface="Arial"/>
            </a:endParaRPr>
          </a:p>
          <a:p>
            <a:pPr marL="0" marR="0" lvl="0" indent="-114300" algn="l" rtl="0">
              <a:spcBef>
                <a:spcPts val="0"/>
              </a:spcBef>
              <a:spcAft>
                <a:spcPts val="0"/>
              </a:spcAft>
              <a:buClr>
                <a:srgbClr val="000000"/>
              </a:buClr>
              <a:buSzPts val="1800"/>
              <a:buFont typeface="Arial"/>
              <a:buChar char="•"/>
            </a:pPr>
            <a:r>
              <a:rPr lang="en-US" sz="1800" dirty="0">
                <a:solidFill>
                  <a:srgbClr val="000000"/>
                </a:solidFill>
                <a:latin typeface="Calibri"/>
                <a:ea typeface="Calibri"/>
                <a:cs typeface="Calibri"/>
                <a:sym typeface="Calibri"/>
              </a:rPr>
              <a:t> A part of it is the </a:t>
            </a:r>
            <a:r>
              <a:rPr lang="en-US" sz="1800" i="1" dirty="0" err="1">
                <a:solidFill>
                  <a:srgbClr val="000000"/>
                </a:solidFill>
                <a:latin typeface="Calibri"/>
                <a:ea typeface="Calibri"/>
                <a:cs typeface="Calibri"/>
                <a:sym typeface="Calibri"/>
              </a:rPr>
              <a:t>The</a:t>
            </a:r>
            <a:r>
              <a:rPr lang="en-US" sz="1800" i="1" dirty="0">
                <a:solidFill>
                  <a:srgbClr val="000000"/>
                </a:solidFill>
                <a:latin typeface="Calibri"/>
                <a:ea typeface="Calibri"/>
                <a:cs typeface="Calibri"/>
                <a:sym typeface="Calibri"/>
              </a:rPr>
              <a:t> Five Thinking Tools </a:t>
            </a:r>
            <a:r>
              <a:rPr lang="en-US" sz="1800" dirty="0">
                <a:solidFill>
                  <a:srgbClr val="000000"/>
                </a:solidFill>
                <a:latin typeface="Calibri"/>
                <a:ea typeface="Calibri"/>
                <a:cs typeface="Calibri"/>
                <a:sym typeface="Calibri"/>
              </a:rPr>
              <a:t>method​​: </a:t>
            </a:r>
            <a:endParaRPr dirty="0"/>
          </a:p>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742950" marR="0" lvl="1" indent="-285750" algn="l" rtl="0">
              <a:spcBef>
                <a:spcPts val="0"/>
              </a:spcBef>
              <a:spcAft>
                <a:spcPts val="0"/>
              </a:spcAft>
              <a:buClr>
                <a:srgbClr val="000000"/>
              </a:buClr>
              <a:buSzPts val="1800"/>
              <a:buFont typeface="Arial"/>
              <a:buChar char="•"/>
            </a:pPr>
            <a:r>
              <a:rPr lang="en-US" sz="1800" b="0" i="0" u="none" strike="noStrike" cap="none" dirty="0">
                <a:solidFill>
                  <a:srgbClr val="000000"/>
                </a:solidFill>
                <a:latin typeface="Calibri"/>
                <a:ea typeface="Calibri"/>
                <a:cs typeface="Calibri"/>
                <a:sym typeface="Calibri"/>
              </a:rPr>
              <a:t>Subtraction​</a:t>
            </a:r>
            <a:endParaRPr sz="1800" b="0" i="0" u="none" strike="noStrike" cap="none" dirty="0">
              <a:solidFill>
                <a:srgbClr val="000000"/>
              </a:solidFill>
              <a:latin typeface="Arial"/>
              <a:ea typeface="Arial"/>
              <a:cs typeface="Arial"/>
              <a:sym typeface="Arial"/>
            </a:endParaRPr>
          </a:p>
          <a:p>
            <a:pPr marL="742950" marR="0" lvl="1" indent="-285750" algn="l" rtl="0">
              <a:spcBef>
                <a:spcPts val="0"/>
              </a:spcBef>
              <a:spcAft>
                <a:spcPts val="0"/>
              </a:spcAft>
              <a:buClr>
                <a:srgbClr val="000000"/>
              </a:buClr>
              <a:buSzPts val="1800"/>
              <a:buFont typeface="Arial"/>
              <a:buChar char="•"/>
            </a:pPr>
            <a:r>
              <a:rPr lang="en-US" sz="1800" b="0" i="0" u="none" strike="noStrike" cap="none" dirty="0">
                <a:solidFill>
                  <a:srgbClr val="000000"/>
                </a:solidFill>
                <a:latin typeface="Calibri"/>
                <a:ea typeface="Calibri"/>
                <a:cs typeface="Calibri"/>
                <a:sym typeface="Calibri"/>
              </a:rPr>
              <a:t>Multiplication​</a:t>
            </a:r>
            <a:endParaRPr sz="1800" b="0" i="0" u="none" strike="noStrike" cap="none" dirty="0">
              <a:solidFill>
                <a:srgbClr val="000000"/>
              </a:solidFill>
              <a:latin typeface="Arial"/>
              <a:ea typeface="Arial"/>
              <a:cs typeface="Arial"/>
              <a:sym typeface="Arial"/>
            </a:endParaRPr>
          </a:p>
          <a:p>
            <a:pPr marL="742950" marR="0" lvl="1" indent="-285750" algn="l" rtl="0">
              <a:spcBef>
                <a:spcPts val="0"/>
              </a:spcBef>
              <a:spcAft>
                <a:spcPts val="0"/>
              </a:spcAft>
              <a:buClr>
                <a:srgbClr val="000000"/>
              </a:buClr>
              <a:buSzPts val="1800"/>
              <a:buFont typeface="Arial"/>
              <a:buChar char="•"/>
            </a:pPr>
            <a:r>
              <a:rPr lang="en-US" sz="1800" b="0" i="0" u="none" strike="noStrike" cap="none" dirty="0">
                <a:solidFill>
                  <a:srgbClr val="000000"/>
                </a:solidFill>
                <a:latin typeface="Calibri"/>
                <a:ea typeface="Calibri"/>
                <a:cs typeface="Calibri"/>
                <a:sym typeface="Calibri"/>
              </a:rPr>
              <a:t>Division​</a:t>
            </a:r>
            <a:endParaRPr sz="1800" b="0" i="0" u="none" strike="noStrike" cap="none" dirty="0">
              <a:solidFill>
                <a:srgbClr val="000000"/>
              </a:solidFill>
              <a:latin typeface="Arial"/>
              <a:ea typeface="Arial"/>
              <a:cs typeface="Arial"/>
              <a:sym typeface="Arial"/>
            </a:endParaRPr>
          </a:p>
          <a:p>
            <a:pPr marL="742950" marR="0" lvl="1" indent="-285750" algn="l" rtl="0">
              <a:spcBef>
                <a:spcPts val="0"/>
              </a:spcBef>
              <a:spcAft>
                <a:spcPts val="0"/>
              </a:spcAft>
              <a:buClr>
                <a:srgbClr val="000000"/>
              </a:buClr>
              <a:buSzPts val="1800"/>
              <a:buFont typeface="Arial"/>
              <a:buChar char="•"/>
            </a:pPr>
            <a:r>
              <a:rPr lang="en-US" sz="1800" b="0" i="0" u="none" strike="noStrike" cap="none" dirty="0">
                <a:solidFill>
                  <a:srgbClr val="000000"/>
                </a:solidFill>
                <a:latin typeface="Calibri"/>
                <a:ea typeface="Calibri"/>
                <a:cs typeface="Calibri"/>
                <a:sym typeface="Calibri"/>
              </a:rPr>
              <a:t>Task Unification​</a:t>
            </a:r>
            <a:endParaRPr sz="1800" b="0" i="0" u="none" strike="noStrike" cap="none" dirty="0">
              <a:solidFill>
                <a:srgbClr val="000000"/>
              </a:solidFill>
              <a:latin typeface="Arial"/>
              <a:ea typeface="Arial"/>
              <a:cs typeface="Arial"/>
              <a:sym typeface="Arial"/>
            </a:endParaRPr>
          </a:p>
          <a:p>
            <a:pPr marL="742950" marR="0" lvl="1" indent="-285750" algn="l" rtl="0">
              <a:spcBef>
                <a:spcPts val="0"/>
              </a:spcBef>
              <a:spcAft>
                <a:spcPts val="0"/>
              </a:spcAft>
              <a:buClr>
                <a:srgbClr val="000000"/>
              </a:buClr>
              <a:buSzPts val="1800"/>
              <a:buFont typeface="Arial"/>
              <a:buChar char="•"/>
            </a:pPr>
            <a:r>
              <a:rPr lang="en-US" sz="1800" b="0" i="0" u="none" strike="noStrike" cap="none" dirty="0">
                <a:solidFill>
                  <a:srgbClr val="000000"/>
                </a:solidFill>
                <a:latin typeface="Calibri"/>
                <a:ea typeface="Calibri"/>
                <a:cs typeface="Calibri"/>
                <a:sym typeface="Calibri"/>
              </a:rPr>
              <a:t>Attribute Dependency​</a:t>
            </a:r>
            <a:endParaRPr sz="1800" b="0" i="0" u="none" strike="noStrike" cap="none" dirty="0">
              <a:solidFill>
                <a:srgbClr val="000000"/>
              </a:solidFill>
              <a:latin typeface="Arial"/>
              <a:ea typeface="Arial"/>
              <a:cs typeface="Arial"/>
              <a:sym typeface="Arial"/>
            </a:endParaRPr>
          </a:p>
        </p:txBody>
      </p:sp>
      <p:pic>
        <p:nvPicPr>
          <p:cNvPr id="551" name="Google Shape;551;p31" descr="A picture containing grass, outdoor, sky, building&#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6430" y="1997839"/>
            <a:ext cx="4038091" cy="2862322"/>
          </a:xfrm>
          <a:prstGeom prst="rect">
            <a:avLst/>
          </a:prstGeom>
          <a:noFill/>
          <a:ln>
            <a:noFill/>
          </a:ln>
        </p:spPr>
      </p:pic>
      <p:grpSp>
        <p:nvGrpSpPr>
          <p:cNvPr id="552" name="Google Shape;552;p31"/>
          <p:cNvGrpSpPr/>
          <p:nvPr/>
        </p:nvGrpSpPr>
        <p:grpSpPr>
          <a:xfrm>
            <a:off x="2806668" y="595360"/>
            <a:ext cx="1361571" cy="349188"/>
            <a:chOff x="10604072" y="448487"/>
            <a:chExt cx="1361571" cy="349188"/>
          </a:xfrm>
        </p:grpSpPr>
        <p:sp>
          <p:nvSpPr>
            <p:cNvPr id="553" name="Google Shape;553;p31"/>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54" name="Google Shape;554;p31"/>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55" name="Google Shape;555;p31"/>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32"/>
          <p:cNvSpPr/>
          <p:nvPr/>
        </p:nvSpPr>
        <p:spPr>
          <a:xfrm>
            <a:off x="5919616" y="536760"/>
            <a:ext cx="27764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00"/>
                </a:solidFill>
                <a:latin typeface="Calibri"/>
                <a:ea typeface="Calibri"/>
                <a:cs typeface="Calibri"/>
                <a:sym typeface="Calibri"/>
              </a:rPr>
              <a:t> </a:t>
            </a:r>
            <a:endParaRPr sz="3200">
              <a:solidFill>
                <a:schemeClr val="dk1"/>
              </a:solidFill>
              <a:latin typeface="Calibri"/>
              <a:ea typeface="Calibri"/>
              <a:cs typeface="Calibri"/>
              <a:sym typeface="Calibri"/>
            </a:endParaRPr>
          </a:p>
        </p:txBody>
      </p:sp>
      <p:sp>
        <p:nvSpPr>
          <p:cNvPr id="562" name="Google Shape;562;p32"/>
          <p:cNvSpPr txBox="1"/>
          <p:nvPr/>
        </p:nvSpPr>
        <p:spPr>
          <a:xfrm>
            <a:off x="2363190" y="2372181"/>
            <a:ext cx="6096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63" name="Google Shape;563;p32"/>
          <p:cNvGrpSpPr/>
          <p:nvPr/>
        </p:nvGrpSpPr>
        <p:grpSpPr>
          <a:xfrm>
            <a:off x="2240465" y="829146"/>
            <a:ext cx="8119862" cy="5418667"/>
            <a:chOff x="4069" y="-1"/>
            <a:chExt cx="8119862" cy="5418667"/>
          </a:xfrm>
        </p:grpSpPr>
        <p:sp>
          <p:nvSpPr>
            <p:cNvPr id="564" name="Google Shape;564;p32"/>
            <p:cNvSpPr/>
            <p:nvPr/>
          </p:nvSpPr>
          <p:spPr>
            <a:xfrm rot="-5400000">
              <a:off x="-748671" y="752739"/>
              <a:ext cx="5418667" cy="3913187"/>
            </a:xfrm>
            <a:prstGeom prst="flowChartManualOperation">
              <a:avLst/>
            </a:prstGeom>
            <a:solidFill>
              <a:srgbClr val="FFF2C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2"/>
            <p:cNvSpPr txBox="1"/>
            <p:nvPr/>
          </p:nvSpPr>
          <p:spPr>
            <a:xfrm>
              <a:off x="4069" y="1083732"/>
              <a:ext cx="3913187" cy="3251201"/>
            </a:xfrm>
            <a:prstGeom prst="rect">
              <a:avLst/>
            </a:prstGeom>
            <a:noFill/>
            <a:ln>
              <a:noFill/>
            </a:ln>
          </p:spPr>
          <p:txBody>
            <a:bodyPr spcFirstLastPara="1" wrap="square" lIns="177800" tIns="0" rIns="177800" bIns="0" anchor="t" anchorCtr="0">
              <a:noAutofit/>
            </a:bodyPr>
            <a:lstStyle/>
            <a:p>
              <a:pPr marL="0" marR="0" lvl="0" indent="0" algn="l" rtl="0">
                <a:lnSpc>
                  <a:spcPct val="90000"/>
                </a:lnSpc>
                <a:spcBef>
                  <a:spcPts val="0"/>
                </a:spcBef>
                <a:spcAft>
                  <a:spcPts val="0"/>
                </a:spcAft>
                <a:buClr>
                  <a:srgbClr val="0C0C0C"/>
                </a:buClr>
                <a:buSzPts val="2800"/>
                <a:buFont typeface="Calibri"/>
                <a:buNone/>
              </a:pPr>
              <a:r>
                <a:rPr lang="en-US" sz="2800" b="0" dirty="0">
                  <a:solidFill>
                    <a:srgbClr val="0C0C0C"/>
                  </a:solidFill>
                  <a:latin typeface="Calibri"/>
                  <a:ea typeface="Calibri"/>
                  <a:cs typeface="Calibri"/>
                  <a:sym typeface="Calibri"/>
                </a:rPr>
                <a:t>Subtraction​</a:t>
              </a:r>
              <a:endParaRPr dirty="0"/>
            </a:p>
            <a:p>
              <a:pPr marL="0" marR="0" lvl="0" indent="0" algn="l" rtl="0">
                <a:lnSpc>
                  <a:spcPct val="90000"/>
                </a:lnSpc>
                <a:spcBef>
                  <a:spcPts val="980"/>
                </a:spcBef>
                <a:spcAft>
                  <a:spcPts val="0"/>
                </a:spcAft>
                <a:buClr>
                  <a:srgbClr val="0C0C0C"/>
                </a:buClr>
                <a:buSzPts val="1600"/>
                <a:buFont typeface="Calibri"/>
                <a:buNone/>
              </a:pPr>
              <a:r>
                <a:rPr lang="en-US" sz="1600" dirty="0">
                  <a:solidFill>
                    <a:srgbClr val="0C0C0C"/>
                  </a:solidFill>
                  <a:latin typeface="Calibri"/>
                  <a:ea typeface="Calibri"/>
                  <a:cs typeface="Calibri"/>
                  <a:sym typeface="Calibri"/>
                </a:rPr>
                <a:t>Remove an essential component from a product / idea and find uses for the newly envisioned arrangement of the existing components.​​</a:t>
              </a:r>
              <a:endParaRPr sz="1600" b="0" dirty="0">
                <a:solidFill>
                  <a:srgbClr val="0C0C0C"/>
                </a:solidFill>
                <a:latin typeface="Calibri"/>
                <a:ea typeface="Calibri"/>
                <a:cs typeface="Calibri"/>
                <a:sym typeface="Calibri"/>
              </a:endParaRPr>
            </a:p>
            <a:p>
              <a:pPr marL="171450" marR="0" lvl="1" indent="-69850" algn="l" rtl="0">
                <a:lnSpc>
                  <a:spcPct val="90000"/>
                </a:lnSpc>
                <a:spcBef>
                  <a:spcPts val="560"/>
                </a:spcBef>
                <a:spcAft>
                  <a:spcPts val="0"/>
                </a:spcAft>
                <a:buClr>
                  <a:schemeClr val="dk1"/>
                </a:buClr>
                <a:buSzPts val="1600"/>
                <a:buFont typeface="Calibri"/>
                <a:buNone/>
              </a:pPr>
              <a:endParaRPr sz="1600" b="0" i="0" u="none" strike="noStrike" cap="none" dirty="0">
                <a:solidFill>
                  <a:srgbClr val="0C0C0C"/>
                </a:solidFill>
                <a:latin typeface="Calibri"/>
                <a:ea typeface="Calibri"/>
                <a:cs typeface="Calibri"/>
                <a:sym typeface="Calibri"/>
              </a:endParaRPr>
            </a:p>
            <a:p>
              <a:pPr marL="171450" marR="0" lvl="1" indent="-171450" algn="l" rtl="0">
                <a:lnSpc>
                  <a:spcPct val="90000"/>
                </a:lnSpc>
                <a:spcBef>
                  <a:spcPts val="240"/>
                </a:spcBef>
                <a:spcAft>
                  <a:spcPts val="0"/>
                </a:spcAft>
                <a:buClr>
                  <a:srgbClr val="0C0C0C"/>
                </a:buClr>
                <a:buSzPts val="1600"/>
                <a:buFont typeface="Calibri"/>
                <a:buNone/>
              </a:pPr>
              <a:r>
                <a:rPr lang="en-US" sz="1600" b="0" i="0" u="sng" strike="noStrike" cap="none" dirty="0">
                  <a:solidFill>
                    <a:srgbClr val="0C0C0C"/>
                  </a:solidFill>
                  <a:latin typeface="Calibri"/>
                  <a:ea typeface="Calibri"/>
                  <a:cs typeface="Calibri"/>
                  <a:sym typeface="Calibri"/>
                </a:rPr>
                <a:t>Example</a:t>
              </a:r>
              <a:r>
                <a:rPr lang="en-US" sz="1600" b="0" i="0" u="none" strike="noStrike" cap="none" dirty="0">
                  <a:solidFill>
                    <a:srgbClr val="0C0C0C"/>
                  </a:solidFill>
                  <a:latin typeface="Calibri"/>
                  <a:ea typeface="Calibri"/>
                  <a:cs typeface="Calibri"/>
                  <a:sym typeface="Calibri"/>
                </a:rPr>
                <a:t>: ​​</a:t>
              </a:r>
              <a:endParaRPr sz="1600" b="0" i="0" u="none" strike="noStrike" cap="none" dirty="0">
                <a:solidFill>
                  <a:srgbClr val="0C0C0C"/>
                </a:solidFill>
                <a:latin typeface="Calibri"/>
                <a:ea typeface="Calibri"/>
                <a:cs typeface="Calibri"/>
                <a:sym typeface="Calibri"/>
              </a:endParaRPr>
            </a:p>
            <a:p>
              <a:pPr marL="171450" marR="0" lvl="1" indent="-171450" algn="l" rtl="0">
                <a:lnSpc>
                  <a:spcPct val="90000"/>
                </a:lnSpc>
                <a:spcBef>
                  <a:spcPts val="240"/>
                </a:spcBef>
                <a:spcAft>
                  <a:spcPts val="0"/>
                </a:spcAft>
                <a:buClr>
                  <a:srgbClr val="0C0C0C"/>
                </a:buClr>
                <a:buSzPts val="1600"/>
                <a:buFont typeface="Calibri"/>
                <a:buNone/>
              </a:pPr>
              <a:r>
                <a:rPr lang="en-US" sz="1600" b="0" i="0" u="none" strike="noStrike" cap="none" dirty="0">
                  <a:solidFill>
                    <a:srgbClr val="0C0C0C"/>
                  </a:solidFill>
                  <a:latin typeface="Calibri"/>
                  <a:ea typeface="Calibri"/>
                  <a:cs typeface="Calibri"/>
                  <a:sym typeface="Calibri"/>
                </a:rPr>
                <a:t>Removing the ear covers from</a:t>
              </a:r>
              <a:endParaRPr sz="1600" b="0" i="0" u="none" strike="noStrike" cap="none" dirty="0">
                <a:solidFill>
                  <a:srgbClr val="0C0C0C"/>
                </a:solidFill>
                <a:latin typeface="Calibri"/>
                <a:ea typeface="Calibri"/>
                <a:cs typeface="Calibri"/>
                <a:sym typeface="Calibri"/>
              </a:endParaRPr>
            </a:p>
            <a:p>
              <a:pPr marL="171450" marR="0" lvl="1" indent="-171450" algn="l" rtl="0">
                <a:lnSpc>
                  <a:spcPct val="90000"/>
                </a:lnSpc>
                <a:spcBef>
                  <a:spcPts val="240"/>
                </a:spcBef>
                <a:spcAft>
                  <a:spcPts val="0"/>
                </a:spcAft>
                <a:buClr>
                  <a:srgbClr val="0C0C0C"/>
                </a:buClr>
                <a:buSzPts val="1600"/>
                <a:buFont typeface="Calibri"/>
                <a:buNone/>
              </a:pPr>
              <a:r>
                <a:rPr lang="en-US" sz="1600" b="0" i="0" u="none" strike="noStrike" cap="none" dirty="0">
                  <a:solidFill>
                    <a:srgbClr val="0C0C0C"/>
                  </a:solidFill>
                  <a:latin typeface="Calibri"/>
                  <a:ea typeface="Calibri"/>
                  <a:cs typeface="Calibri"/>
                  <a:sym typeface="Calibri"/>
                </a:rPr>
                <a:t>traditional headphones resulted</a:t>
              </a:r>
              <a:endParaRPr sz="1600" b="0" i="0" u="none" strike="noStrike" cap="none" dirty="0">
                <a:solidFill>
                  <a:srgbClr val="0C0C0C"/>
                </a:solidFill>
                <a:latin typeface="Calibri"/>
                <a:ea typeface="Calibri"/>
                <a:cs typeface="Calibri"/>
                <a:sym typeface="Calibri"/>
              </a:endParaRPr>
            </a:p>
            <a:p>
              <a:pPr marL="171450" marR="0" lvl="1" indent="-171450" algn="l" rtl="0">
                <a:lnSpc>
                  <a:spcPct val="90000"/>
                </a:lnSpc>
                <a:spcBef>
                  <a:spcPts val="240"/>
                </a:spcBef>
                <a:spcAft>
                  <a:spcPts val="0"/>
                </a:spcAft>
                <a:buClr>
                  <a:srgbClr val="0C0C0C"/>
                </a:buClr>
                <a:buSzPts val="1600"/>
                <a:buFont typeface="Calibri"/>
                <a:buNone/>
              </a:pPr>
              <a:r>
                <a:rPr lang="en-US" sz="1600" b="0" i="0" u="none" strike="noStrike" cap="none" dirty="0">
                  <a:solidFill>
                    <a:srgbClr val="0C0C0C"/>
                  </a:solidFill>
                  <a:latin typeface="Calibri"/>
                  <a:ea typeface="Calibri"/>
                  <a:cs typeface="Calibri"/>
                  <a:sym typeface="Calibri"/>
                </a:rPr>
                <a:t>in “ear buds” that fits inside the ear.​​</a:t>
              </a:r>
              <a:endParaRPr sz="1600" b="0" i="0" u="none" strike="noStrike" cap="none" dirty="0">
                <a:solidFill>
                  <a:srgbClr val="0C0C0C"/>
                </a:solidFill>
                <a:latin typeface="Calibri"/>
                <a:ea typeface="Calibri"/>
                <a:cs typeface="Calibri"/>
                <a:sym typeface="Calibri"/>
              </a:endParaRPr>
            </a:p>
            <a:p>
              <a:pPr marL="171450" marR="0" lvl="1" indent="-63500" algn="l" rtl="0">
                <a:lnSpc>
                  <a:spcPct val="90000"/>
                </a:lnSpc>
                <a:spcBef>
                  <a:spcPts val="240"/>
                </a:spcBef>
                <a:spcAft>
                  <a:spcPts val="0"/>
                </a:spcAft>
                <a:buClr>
                  <a:schemeClr val="dk1"/>
                </a:buClr>
                <a:buSzPts val="1700"/>
                <a:buFont typeface="Calibri"/>
                <a:buNone/>
              </a:pPr>
              <a:endParaRPr sz="1700" b="0" i="0" u="none" strike="noStrike" cap="none" dirty="0">
                <a:solidFill>
                  <a:schemeClr val="lt1"/>
                </a:solidFill>
                <a:latin typeface="Calibri"/>
                <a:ea typeface="Calibri"/>
                <a:cs typeface="Calibri"/>
                <a:sym typeface="Calibri"/>
              </a:endParaRPr>
            </a:p>
          </p:txBody>
        </p:sp>
        <p:sp>
          <p:nvSpPr>
            <p:cNvPr id="566" name="Google Shape;566;p32"/>
            <p:cNvSpPr/>
            <p:nvPr/>
          </p:nvSpPr>
          <p:spPr>
            <a:xfrm rot="-5400000">
              <a:off x="3458004" y="752739"/>
              <a:ext cx="5418667" cy="3913187"/>
            </a:xfrm>
            <a:prstGeom prst="flowChartManualOperation">
              <a:avLst/>
            </a:prstGeom>
            <a:solidFill>
              <a:srgbClr val="FEE59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2"/>
            <p:cNvSpPr txBox="1"/>
            <p:nvPr/>
          </p:nvSpPr>
          <p:spPr>
            <a:xfrm>
              <a:off x="4210744" y="1083732"/>
              <a:ext cx="3913187" cy="3251201"/>
            </a:xfrm>
            <a:prstGeom prst="rect">
              <a:avLst/>
            </a:prstGeom>
            <a:noFill/>
            <a:ln>
              <a:noFill/>
            </a:ln>
          </p:spPr>
          <p:txBody>
            <a:bodyPr spcFirstLastPara="1" wrap="square" lIns="177800" tIns="0" rIns="177800" bIns="0" anchor="t" anchorCtr="0">
              <a:noAutofit/>
            </a:bodyPr>
            <a:lstStyle/>
            <a:p>
              <a:pPr marL="0" marR="0" lvl="0" indent="0" algn="l" rtl="0">
                <a:lnSpc>
                  <a:spcPct val="90000"/>
                </a:lnSpc>
                <a:spcBef>
                  <a:spcPts val="0"/>
                </a:spcBef>
                <a:spcAft>
                  <a:spcPts val="0"/>
                </a:spcAft>
                <a:buClr>
                  <a:srgbClr val="0C0C0C"/>
                </a:buClr>
                <a:buSzPts val="2800"/>
                <a:buFont typeface="Calibri"/>
                <a:buNone/>
              </a:pPr>
              <a:r>
                <a:rPr lang="en-US" sz="2800" b="0" dirty="0">
                  <a:solidFill>
                    <a:srgbClr val="0C0C0C"/>
                  </a:solidFill>
                  <a:latin typeface="Calibri"/>
                  <a:ea typeface="Calibri"/>
                  <a:cs typeface="Calibri"/>
                  <a:sym typeface="Calibri"/>
                </a:rPr>
                <a:t>Multiplication​</a:t>
              </a:r>
              <a:endParaRPr dirty="0"/>
            </a:p>
            <a:p>
              <a:pPr marL="0" marR="0" lvl="0" indent="0" algn="l" rtl="0">
                <a:lnSpc>
                  <a:spcPct val="90000"/>
                </a:lnSpc>
                <a:spcBef>
                  <a:spcPts val="980"/>
                </a:spcBef>
                <a:spcAft>
                  <a:spcPts val="0"/>
                </a:spcAft>
                <a:buClr>
                  <a:srgbClr val="0C0C0C"/>
                </a:buClr>
                <a:buSzPts val="1600"/>
                <a:buFont typeface="Calibri"/>
                <a:buNone/>
              </a:pPr>
              <a:r>
                <a:rPr lang="en-US" sz="1600" dirty="0">
                  <a:solidFill>
                    <a:srgbClr val="0C0C0C"/>
                  </a:solidFill>
                  <a:latin typeface="Calibri"/>
                  <a:ea typeface="Calibri"/>
                  <a:cs typeface="Calibri"/>
                  <a:sym typeface="Calibri"/>
                </a:rPr>
                <a:t>Add to a product / idea a component of the same type as an existing component. The added component should be changed in some way.​​</a:t>
              </a:r>
              <a:endParaRPr sz="1600" b="0" dirty="0">
                <a:solidFill>
                  <a:srgbClr val="0C0C0C"/>
                </a:solidFill>
                <a:latin typeface="Calibri"/>
                <a:ea typeface="Calibri"/>
                <a:cs typeface="Calibri"/>
                <a:sym typeface="Calibri"/>
              </a:endParaRPr>
            </a:p>
            <a:p>
              <a:pPr marL="171450" marR="0" lvl="1" indent="-69850" algn="l" rtl="0">
                <a:lnSpc>
                  <a:spcPct val="90000"/>
                </a:lnSpc>
                <a:spcBef>
                  <a:spcPts val="560"/>
                </a:spcBef>
                <a:spcAft>
                  <a:spcPts val="0"/>
                </a:spcAft>
                <a:buClr>
                  <a:schemeClr val="dk1"/>
                </a:buClr>
                <a:buSzPts val="1600"/>
                <a:buFont typeface="Calibri"/>
                <a:buNone/>
              </a:pPr>
              <a:endParaRPr sz="1600" b="0" i="0" u="none" strike="noStrike" cap="none" dirty="0">
                <a:solidFill>
                  <a:srgbClr val="0C0C0C"/>
                </a:solidFill>
                <a:latin typeface="Calibri"/>
                <a:ea typeface="Calibri"/>
                <a:cs typeface="Calibri"/>
                <a:sym typeface="Calibri"/>
              </a:endParaRPr>
            </a:p>
            <a:p>
              <a:pPr marL="171450" marR="0" lvl="1" indent="-171450" algn="l" rtl="0">
                <a:lnSpc>
                  <a:spcPct val="90000"/>
                </a:lnSpc>
                <a:spcBef>
                  <a:spcPts val="240"/>
                </a:spcBef>
                <a:spcAft>
                  <a:spcPts val="0"/>
                </a:spcAft>
                <a:buClr>
                  <a:srgbClr val="0C0C0C"/>
                </a:buClr>
                <a:buSzPts val="1600"/>
                <a:buFont typeface="Calibri"/>
                <a:buNone/>
              </a:pPr>
              <a:r>
                <a:rPr lang="en-US" sz="1600" b="0" i="0" u="sng" strike="noStrike" cap="none" dirty="0">
                  <a:solidFill>
                    <a:srgbClr val="0C0C0C"/>
                  </a:solidFill>
                  <a:latin typeface="Calibri"/>
                  <a:ea typeface="Calibri"/>
                  <a:cs typeface="Calibri"/>
                  <a:sym typeface="Calibri"/>
                </a:rPr>
                <a:t>Example</a:t>
              </a:r>
              <a:r>
                <a:rPr lang="en-US" sz="1600" b="0" i="0" u="none" strike="noStrike" cap="none" dirty="0">
                  <a:solidFill>
                    <a:srgbClr val="0C0C0C"/>
                  </a:solidFill>
                  <a:latin typeface="Calibri"/>
                  <a:ea typeface="Calibri"/>
                  <a:cs typeface="Calibri"/>
                  <a:sym typeface="Calibri"/>
                </a:rPr>
                <a:t>:​​</a:t>
              </a:r>
              <a:endParaRPr dirty="0"/>
            </a:p>
            <a:p>
              <a:pPr marL="171450" marR="0" lvl="1" indent="-171450" algn="l" rtl="0">
                <a:lnSpc>
                  <a:spcPct val="90000"/>
                </a:lnSpc>
                <a:spcBef>
                  <a:spcPts val="240"/>
                </a:spcBef>
                <a:spcAft>
                  <a:spcPts val="0"/>
                </a:spcAft>
                <a:buClr>
                  <a:srgbClr val="0C0C0C"/>
                </a:buClr>
                <a:buSzPts val="1600"/>
                <a:buFont typeface="Calibri"/>
                <a:buNone/>
              </a:pPr>
              <a:r>
                <a:rPr lang="en-US" sz="1600" b="0" i="0" u="none" strike="noStrike" cap="none" dirty="0">
                  <a:solidFill>
                    <a:srgbClr val="0C0C0C"/>
                  </a:solidFill>
                  <a:latin typeface="Calibri"/>
                  <a:ea typeface="Calibri"/>
                  <a:cs typeface="Calibri"/>
                  <a:sym typeface="Calibri"/>
                </a:rPr>
                <a:t>Training wheels for children's bicycles.</a:t>
              </a:r>
              <a:endParaRPr dirty="0"/>
            </a:p>
            <a:p>
              <a:pPr marL="171450" marR="0" lvl="1" indent="-171450" algn="l" rtl="0">
                <a:lnSpc>
                  <a:spcPct val="90000"/>
                </a:lnSpc>
                <a:spcBef>
                  <a:spcPts val="240"/>
                </a:spcBef>
                <a:spcAft>
                  <a:spcPts val="0"/>
                </a:spcAft>
                <a:buClr>
                  <a:srgbClr val="0C0C0C"/>
                </a:buClr>
                <a:buSzPts val="1600"/>
                <a:buFont typeface="Calibri"/>
                <a:buNone/>
              </a:pPr>
              <a:r>
                <a:rPr lang="en-US" sz="1600" b="0" i="0" u="none" strike="noStrike" cap="none" dirty="0">
                  <a:solidFill>
                    <a:srgbClr val="0C0C0C"/>
                  </a:solidFill>
                  <a:latin typeface="Calibri"/>
                  <a:ea typeface="Calibri"/>
                  <a:cs typeface="Calibri"/>
                  <a:sym typeface="Calibri"/>
                </a:rPr>
                <a:t>Wheels duplicated and modified to</a:t>
              </a:r>
              <a:endParaRPr dirty="0"/>
            </a:p>
            <a:p>
              <a:pPr marL="171450" marR="0" lvl="1" indent="-171450" algn="l" rtl="0">
                <a:lnSpc>
                  <a:spcPct val="90000"/>
                </a:lnSpc>
                <a:spcBef>
                  <a:spcPts val="240"/>
                </a:spcBef>
                <a:spcAft>
                  <a:spcPts val="0"/>
                </a:spcAft>
                <a:buClr>
                  <a:srgbClr val="0C0C0C"/>
                </a:buClr>
                <a:buSzPts val="1600"/>
                <a:buFont typeface="Calibri"/>
                <a:buNone/>
              </a:pPr>
              <a:r>
                <a:rPr lang="en-US" sz="1600" b="0" i="0" u="none" strike="noStrike" cap="none" dirty="0">
                  <a:solidFill>
                    <a:srgbClr val="0C0C0C"/>
                  </a:solidFill>
                  <a:latin typeface="Calibri"/>
                  <a:ea typeface="Calibri"/>
                  <a:cs typeface="Calibri"/>
                  <a:sym typeface="Calibri"/>
                </a:rPr>
                <a:t>create a new product.​</a:t>
              </a:r>
              <a:endParaRPr dirty="0"/>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grpSp>
        <p:nvGrpSpPr>
          <p:cNvPr id="572" name="Google Shape;572;p33"/>
          <p:cNvGrpSpPr/>
          <p:nvPr/>
        </p:nvGrpSpPr>
        <p:grpSpPr>
          <a:xfrm>
            <a:off x="1944629" y="876648"/>
            <a:ext cx="8119862" cy="5418667"/>
            <a:chOff x="4069" y="-1"/>
            <a:chExt cx="8119862" cy="5418667"/>
          </a:xfrm>
        </p:grpSpPr>
        <p:sp>
          <p:nvSpPr>
            <p:cNvPr id="573" name="Google Shape;573;p33"/>
            <p:cNvSpPr/>
            <p:nvPr/>
          </p:nvSpPr>
          <p:spPr>
            <a:xfrm rot="-5400000">
              <a:off x="-748671" y="752739"/>
              <a:ext cx="5418667" cy="3913187"/>
            </a:xfrm>
            <a:prstGeom prst="flowChartManualOperation">
              <a:avLst/>
            </a:prstGeom>
            <a:solidFill>
              <a:srgbClr val="FFF2C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3"/>
            <p:cNvSpPr txBox="1"/>
            <p:nvPr/>
          </p:nvSpPr>
          <p:spPr>
            <a:xfrm>
              <a:off x="4069" y="1083732"/>
              <a:ext cx="3913187" cy="3251201"/>
            </a:xfrm>
            <a:prstGeom prst="rect">
              <a:avLst/>
            </a:prstGeom>
            <a:noFill/>
            <a:ln>
              <a:noFill/>
            </a:ln>
          </p:spPr>
          <p:txBody>
            <a:bodyPr spcFirstLastPara="1" wrap="square" lIns="177800" tIns="0" rIns="177800" bIns="0" anchor="t" anchorCtr="0">
              <a:noAutofit/>
            </a:bodyPr>
            <a:lstStyle/>
            <a:p>
              <a:pPr marL="0" marR="0" lvl="0" indent="0" algn="l" rtl="0">
                <a:lnSpc>
                  <a:spcPct val="90000"/>
                </a:lnSpc>
                <a:spcBef>
                  <a:spcPts val="0"/>
                </a:spcBef>
                <a:spcAft>
                  <a:spcPts val="0"/>
                </a:spcAft>
                <a:buClr>
                  <a:srgbClr val="0C0C0C"/>
                </a:buClr>
                <a:buSzPts val="2800"/>
                <a:buFont typeface="Calibri"/>
                <a:buNone/>
              </a:pPr>
              <a:r>
                <a:rPr lang="en-US" sz="2800" b="0" dirty="0">
                  <a:solidFill>
                    <a:srgbClr val="0C0C0C"/>
                  </a:solidFill>
                  <a:latin typeface="Calibri"/>
                  <a:ea typeface="Calibri"/>
                  <a:cs typeface="Calibri"/>
                  <a:sym typeface="Calibri"/>
                </a:rPr>
                <a:t>Division</a:t>
              </a:r>
              <a:endParaRPr sz="2800" b="0" dirty="0">
                <a:solidFill>
                  <a:srgbClr val="0C0C0C"/>
                </a:solidFill>
                <a:latin typeface="Calibri"/>
                <a:ea typeface="Calibri"/>
                <a:cs typeface="Calibri"/>
                <a:sym typeface="Calibri"/>
              </a:endParaRPr>
            </a:p>
            <a:p>
              <a:pPr marL="171450" marR="0" lvl="1" indent="-171450" algn="l" rtl="0">
                <a:lnSpc>
                  <a:spcPct val="90000"/>
                </a:lnSpc>
                <a:spcBef>
                  <a:spcPts val="980"/>
                </a:spcBef>
                <a:spcAft>
                  <a:spcPts val="0"/>
                </a:spcAft>
                <a:buClr>
                  <a:srgbClr val="0C0C0C"/>
                </a:buClr>
                <a:buSzPts val="1600"/>
                <a:buFont typeface="Calibri"/>
                <a:buNone/>
              </a:pPr>
              <a:r>
                <a:rPr lang="en-US" sz="1600" b="0" i="0" u="none" strike="noStrike" cap="none" dirty="0">
                  <a:solidFill>
                    <a:srgbClr val="0C0C0C"/>
                  </a:solidFill>
                  <a:latin typeface="Calibri"/>
                  <a:ea typeface="Calibri"/>
                  <a:cs typeface="Calibri"/>
                  <a:sym typeface="Calibri"/>
                </a:rPr>
                <a:t>Divide the product / idea functionally or physically and then readjust it. Taking a full-sized product and dividing it into smaller versions of itself. ​​</a:t>
              </a:r>
              <a:endParaRPr sz="1600" b="0" i="0" u="none" strike="noStrike" cap="none" dirty="0">
                <a:solidFill>
                  <a:srgbClr val="0C0C0C"/>
                </a:solidFill>
                <a:latin typeface="Calibri"/>
                <a:ea typeface="Calibri"/>
                <a:cs typeface="Calibri"/>
                <a:sym typeface="Calibri"/>
              </a:endParaRPr>
            </a:p>
            <a:p>
              <a:pPr marL="171450" marR="0" lvl="1" indent="-69850" algn="l" rtl="0">
                <a:lnSpc>
                  <a:spcPct val="90000"/>
                </a:lnSpc>
                <a:spcBef>
                  <a:spcPts val="240"/>
                </a:spcBef>
                <a:spcAft>
                  <a:spcPts val="0"/>
                </a:spcAft>
                <a:buClr>
                  <a:schemeClr val="dk1"/>
                </a:buClr>
                <a:buSzPts val="1600"/>
                <a:buFont typeface="Calibri"/>
                <a:buNone/>
              </a:pPr>
              <a:endParaRPr sz="1600" b="0" i="0" u="none" strike="noStrike" cap="none" dirty="0">
                <a:solidFill>
                  <a:srgbClr val="0C0C0C"/>
                </a:solidFill>
                <a:latin typeface="Calibri"/>
                <a:ea typeface="Calibri"/>
                <a:cs typeface="Calibri"/>
                <a:sym typeface="Calibri"/>
              </a:endParaRPr>
            </a:p>
            <a:p>
              <a:pPr marL="171450" marR="0" lvl="1" indent="-171450" algn="l" rtl="0">
                <a:lnSpc>
                  <a:spcPct val="90000"/>
                </a:lnSpc>
                <a:spcBef>
                  <a:spcPts val="240"/>
                </a:spcBef>
                <a:spcAft>
                  <a:spcPts val="0"/>
                </a:spcAft>
                <a:buClr>
                  <a:srgbClr val="0C0C0C"/>
                </a:buClr>
                <a:buSzPts val="1600"/>
                <a:buFont typeface="Calibri"/>
                <a:buNone/>
              </a:pPr>
              <a:r>
                <a:rPr lang="en-US" sz="1600" b="0" i="0" u="sng" strike="noStrike" cap="none" dirty="0">
                  <a:solidFill>
                    <a:srgbClr val="0C0C0C"/>
                  </a:solidFill>
                  <a:latin typeface="Calibri"/>
                  <a:ea typeface="Calibri"/>
                  <a:cs typeface="Calibri"/>
                  <a:sym typeface="Calibri"/>
                </a:rPr>
                <a:t>Example</a:t>
              </a:r>
              <a:r>
                <a:rPr lang="en-US" sz="1600" b="0" i="0" u="none" strike="noStrike" cap="none" dirty="0">
                  <a:solidFill>
                    <a:srgbClr val="0C0C0C"/>
                  </a:solidFill>
                  <a:latin typeface="Calibri"/>
                  <a:ea typeface="Calibri"/>
                  <a:cs typeface="Calibri"/>
                  <a:sym typeface="Calibri"/>
                </a:rPr>
                <a:t>:​​</a:t>
              </a:r>
              <a:endParaRPr dirty="0"/>
            </a:p>
            <a:p>
              <a:pPr marL="171450" marR="0" lvl="1" indent="-171450" algn="l" rtl="0">
                <a:lnSpc>
                  <a:spcPct val="90000"/>
                </a:lnSpc>
                <a:spcBef>
                  <a:spcPts val="240"/>
                </a:spcBef>
                <a:spcAft>
                  <a:spcPts val="0"/>
                </a:spcAft>
                <a:buClr>
                  <a:srgbClr val="0C0C0C"/>
                </a:buClr>
                <a:buSzPts val="1600"/>
                <a:buFont typeface="Calibri"/>
                <a:buNone/>
              </a:pPr>
              <a:r>
                <a:rPr lang="en-US" sz="1600" b="0" i="0" u="none" strike="noStrike" cap="none" dirty="0">
                  <a:solidFill>
                    <a:srgbClr val="0C0C0C"/>
                  </a:solidFill>
                  <a:latin typeface="Calibri"/>
                  <a:ea typeface="Calibri"/>
                  <a:cs typeface="Calibri"/>
                  <a:sym typeface="Calibri"/>
                </a:rPr>
                <a:t>For example, cupcakes are smaller individual sized cakes.​​</a:t>
              </a:r>
              <a:endParaRPr dirty="0"/>
            </a:p>
          </p:txBody>
        </p:sp>
        <p:sp>
          <p:nvSpPr>
            <p:cNvPr id="575" name="Google Shape;575;p33"/>
            <p:cNvSpPr/>
            <p:nvPr/>
          </p:nvSpPr>
          <p:spPr>
            <a:xfrm rot="-5400000">
              <a:off x="3458004" y="752739"/>
              <a:ext cx="5418667" cy="3913187"/>
            </a:xfrm>
            <a:prstGeom prst="flowChartManualOperation">
              <a:avLst/>
            </a:prstGeom>
            <a:solidFill>
              <a:srgbClr val="FEE59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3"/>
            <p:cNvSpPr txBox="1"/>
            <p:nvPr/>
          </p:nvSpPr>
          <p:spPr>
            <a:xfrm>
              <a:off x="4210744" y="1083732"/>
              <a:ext cx="3913187" cy="3251201"/>
            </a:xfrm>
            <a:prstGeom prst="rect">
              <a:avLst/>
            </a:prstGeom>
            <a:noFill/>
            <a:ln>
              <a:noFill/>
            </a:ln>
          </p:spPr>
          <p:txBody>
            <a:bodyPr spcFirstLastPara="1" wrap="square" lIns="177800" tIns="0" rIns="177800" bIns="0" anchor="t" anchorCtr="0">
              <a:noAutofit/>
            </a:bodyPr>
            <a:lstStyle/>
            <a:p>
              <a:pPr marL="0" marR="0" lvl="0" indent="0" algn="l" rtl="0">
                <a:lnSpc>
                  <a:spcPct val="90000"/>
                </a:lnSpc>
                <a:spcBef>
                  <a:spcPts val="0"/>
                </a:spcBef>
                <a:spcAft>
                  <a:spcPts val="0"/>
                </a:spcAft>
                <a:buClr>
                  <a:srgbClr val="0C0C0C"/>
                </a:buClr>
                <a:buSzPts val="2800"/>
                <a:buFont typeface="Calibri"/>
                <a:buNone/>
              </a:pPr>
              <a:r>
                <a:rPr lang="en-US" sz="2800" dirty="0">
                  <a:solidFill>
                    <a:srgbClr val="0C0C0C"/>
                  </a:solidFill>
                  <a:latin typeface="Calibri"/>
                  <a:ea typeface="Calibri"/>
                  <a:cs typeface="Calibri"/>
                  <a:sym typeface="Calibri"/>
                </a:rPr>
                <a:t>Task Unification​​</a:t>
              </a:r>
              <a:endParaRPr dirty="0"/>
            </a:p>
            <a:p>
              <a:pPr marL="171450" marR="0" lvl="1" indent="-171450" algn="l" rtl="0">
                <a:lnSpc>
                  <a:spcPct val="90000"/>
                </a:lnSpc>
                <a:spcBef>
                  <a:spcPts val="980"/>
                </a:spcBef>
                <a:spcAft>
                  <a:spcPts val="0"/>
                </a:spcAft>
                <a:buClr>
                  <a:srgbClr val="0C0C0C"/>
                </a:buClr>
                <a:buSzPts val="1600"/>
                <a:buFont typeface="Calibri"/>
                <a:buNone/>
              </a:pPr>
              <a:r>
                <a:rPr lang="en-US" sz="1600" b="0" i="0" u="none" strike="noStrike" cap="none" dirty="0">
                  <a:solidFill>
                    <a:srgbClr val="0C0C0C"/>
                  </a:solidFill>
                  <a:latin typeface="Calibri"/>
                  <a:ea typeface="Calibri"/>
                  <a:cs typeface="Calibri"/>
                  <a:sym typeface="Calibri"/>
                </a:rPr>
                <a:t>Assign a new and additional task to an existing resource. The task may be previously thought to be unrelated. ​​</a:t>
              </a:r>
              <a:endParaRPr sz="1600" b="0" i="0" u="none" strike="noStrike" cap="none" dirty="0">
                <a:solidFill>
                  <a:srgbClr val="0C0C0C"/>
                </a:solidFill>
                <a:latin typeface="Calibri"/>
                <a:ea typeface="Calibri"/>
                <a:cs typeface="Calibri"/>
                <a:sym typeface="Calibri"/>
              </a:endParaRPr>
            </a:p>
            <a:p>
              <a:pPr marL="171450" marR="0" lvl="1" indent="-69850" algn="l" rtl="0">
                <a:lnSpc>
                  <a:spcPct val="90000"/>
                </a:lnSpc>
                <a:spcBef>
                  <a:spcPts val="240"/>
                </a:spcBef>
                <a:spcAft>
                  <a:spcPts val="0"/>
                </a:spcAft>
                <a:buClr>
                  <a:schemeClr val="dk1"/>
                </a:buClr>
                <a:buSzPts val="1600"/>
                <a:buFont typeface="Calibri"/>
                <a:buNone/>
              </a:pPr>
              <a:endParaRPr sz="1600" b="0" i="0" u="none" strike="noStrike" cap="none" dirty="0">
                <a:solidFill>
                  <a:srgbClr val="0C0C0C"/>
                </a:solidFill>
                <a:latin typeface="Calibri"/>
                <a:ea typeface="Calibri"/>
                <a:cs typeface="Calibri"/>
                <a:sym typeface="Calibri"/>
              </a:endParaRPr>
            </a:p>
            <a:p>
              <a:pPr marL="171450" marR="0" lvl="1" indent="-171450" algn="l" rtl="0">
                <a:lnSpc>
                  <a:spcPct val="90000"/>
                </a:lnSpc>
                <a:spcBef>
                  <a:spcPts val="240"/>
                </a:spcBef>
                <a:spcAft>
                  <a:spcPts val="0"/>
                </a:spcAft>
                <a:buClr>
                  <a:srgbClr val="0C0C0C"/>
                </a:buClr>
                <a:buSzPts val="1600"/>
                <a:buFont typeface="Calibri"/>
                <a:buNone/>
              </a:pPr>
              <a:r>
                <a:rPr lang="en-US" sz="1600" b="0" i="0" u="sng" strike="noStrike" cap="none" dirty="0">
                  <a:solidFill>
                    <a:srgbClr val="0C0C0C"/>
                  </a:solidFill>
                  <a:latin typeface="Calibri"/>
                  <a:ea typeface="Calibri"/>
                  <a:cs typeface="Calibri"/>
                  <a:sym typeface="Calibri"/>
                </a:rPr>
                <a:t>Example</a:t>
              </a:r>
              <a:r>
                <a:rPr lang="en-US" sz="1600" b="0" i="0" u="none" strike="noStrike" cap="none" dirty="0">
                  <a:solidFill>
                    <a:srgbClr val="0C0C0C"/>
                  </a:solidFill>
                  <a:latin typeface="Calibri"/>
                  <a:ea typeface="Calibri"/>
                  <a:cs typeface="Calibri"/>
                  <a:sym typeface="Calibri"/>
                </a:rPr>
                <a:t>:​​</a:t>
              </a:r>
              <a:endParaRPr dirty="0"/>
            </a:p>
            <a:p>
              <a:pPr marL="171450" marR="0" lvl="1" indent="-171450" algn="l" rtl="0">
                <a:lnSpc>
                  <a:spcPct val="90000"/>
                </a:lnSpc>
                <a:spcBef>
                  <a:spcPts val="240"/>
                </a:spcBef>
                <a:spcAft>
                  <a:spcPts val="0"/>
                </a:spcAft>
                <a:buClr>
                  <a:srgbClr val="0C0C0C"/>
                </a:buClr>
                <a:buSzPts val="1600"/>
                <a:buFont typeface="Calibri"/>
                <a:buNone/>
              </a:pPr>
              <a:r>
                <a:rPr lang="en-US" sz="1600" b="0" i="0" u="none" strike="noStrike" cap="none" dirty="0">
                  <a:solidFill>
                    <a:srgbClr val="0C0C0C"/>
                  </a:solidFill>
                  <a:latin typeface="Calibri"/>
                  <a:ea typeface="Calibri"/>
                  <a:cs typeface="Calibri"/>
                  <a:sym typeface="Calibri"/>
                </a:rPr>
                <a:t>A Facial moisturizer can additionally provide sunscreen protection</a:t>
              </a:r>
              <a:r>
                <a:rPr lang="en-US" sz="1600" b="0" i="0" u="none" strike="noStrike" cap="none" dirty="0">
                  <a:solidFill>
                    <a:schemeClr val="lt1"/>
                  </a:solidFill>
                  <a:latin typeface="Calibri"/>
                  <a:ea typeface="Calibri"/>
                  <a:cs typeface="Calibri"/>
                  <a:sym typeface="Calibri"/>
                </a:rPr>
                <a:t>.​​</a:t>
              </a:r>
              <a:endParaRPr dirty="0"/>
            </a:p>
            <a:p>
              <a:pPr marL="171450" marR="0" lvl="1" indent="-57150" algn="l" rtl="0">
                <a:lnSpc>
                  <a:spcPct val="90000"/>
                </a:lnSpc>
                <a:spcBef>
                  <a:spcPts val="240"/>
                </a:spcBef>
                <a:spcAft>
                  <a:spcPts val="0"/>
                </a:spcAft>
                <a:buClr>
                  <a:schemeClr val="dk1"/>
                </a:buClr>
                <a:buSzPts val="1800"/>
                <a:buFont typeface="Calibri"/>
                <a:buNone/>
              </a:pPr>
              <a:endParaRPr sz="1800" b="0" i="0" u="none" strike="noStrike" cap="none" dirty="0">
                <a:solidFill>
                  <a:schemeClr val="lt1"/>
                </a:solidFill>
                <a:latin typeface="Calibri"/>
                <a:ea typeface="Calibri"/>
                <a:cs typeface="Calibri"/>
                <a:sym typeface="Calibri"/>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grpSp>
        <p:nvGrpSpPr>
          <p:cNvPr id="581" name="Google Shape;581;p34"/>
          <p:cNvGrpSpPr/>
          <p:nvPr/>
        </p:nvGrpSpPr>
        <p:grpSpPr>
          <a:xfrm>
            <a:off x="2175432" y="719665"/>
            <a:ext cx="3920573" cy="5465981"/>
            <a:chOff x="143432" y="0"/>
            <a:chExt cx="3920573" cy="5465981"/>
          </a:xfrm>
        </p:grpSpPr>
        <p:sp>
          <p:nvSpPr>
            <p:cNvPr id="582" name="Google Shape;582;p34"/>
            <p:cNvSpPr/>
            <p:nvPr/>
          </p:nvSpPr>
          <p:spPr>
            <a:xfrm rot="-5400000">
              <a:off x="-629272" y="772704"/>
              <a:ext cx="5465981" cy="3920572"/>
            </a:xfrm>
            <a:prstGeom prst="flowChartManualOperation">
              <a:avLst/>
            </a:prstGeom>
            <a:solidFill>
              <a:srgbClr val="FEE59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4"/>
            <p:cNvSpPr txBox="1"/>
            <p:nvPr/>
          </p:nvSpPr>
          <p:spPr>
            <a:xfrm>
              <a:off x="143433" y="1093195"/>
              <a:ext cx="3920572" cy="3279589"/>
            </a:xfrm>
            <a:prstGeom prst="rect">
              <a:avLst/>
            </a:prstGeom>
            <a:noFill/>
            <a:ln>
              <a:noFill/>
            </a:ln>
          </p:spPr>
          <p:txBody>
            <a:bodyPr spcFirstLastPara="1" wrap="square" lIns="177800" tIns="0" rIns="177800" bIns="0" anchor="t" anchorCtr="0">
              <a:noAutofit/>
            </a:bodyPr>
            <a:lstStyle/>
            <a:p>
              <a:pPr marL="0" marR="0" lvl="0" indent="0" algn="l" rtl="0">
                <a:lnSpc>
                  <a:spcPct val="90000"/>
                </a:lnSpc>
                <a:spcBef>
                  <a:spcPts val="0"/>
                </a:spcBef>
                <a:spcAft>
                  <a:spcPts val="0"/>
                </a:spcAft>
                <a:buClr>
                  <a:srgbClr val="0C0C0C"/>
                </a:buClr>
                <a:buSzPts val="2800"/>
                <a:buFont typeface="Calibri"/>
                <a:buNone/>
              </a:pPr>
              <a:r>
                <a:rPr lang="en-US" sz="2800" b="0" dirty="0">
                  <a:solidFill>
                    <a:srgbClr val="0C0C0C"/>
                  </a:solidFill>
                  <a:latin typeface="Calibri"/>
                  <a:ea typeface="Calibri"/>
                  <a:cs typeface="Calibri"/>
                  <a:sym typeface="Calibri"/>
                </a:rPr>
                <a:t>Attribute Dependency​</a:t>
              </a:r>
              <a:endParaRPr dirty="0"/>
            </a:p>
            <a:p>
              <a:pPr marL="0" marR="0" lvl="0" indent="0" algn="l" rtl="0">
                <a:lnSpc>
                  <a:spcPct val="90000"/>
                </a:lnSpc>
                <a:spcBef>
                  <a:spcPts val="980"/>
                </a:spcBef>
                <a:spcAft>
                  <a:spcPts val="0"/>
                </a:spcAft>
                <a:buClr>
                  <a:srgbClr val="0C0C0C"/>
                </a:buClr>
                <a:buSzPts val="1600"/>
                <a:buFont typeface="Calibri"/>
                <a:buNone/>
              </a:pPr>
              <a:r>
                <a:rPr lang="en-US" sz="1600" b="0" dirty="0">
                  <a:solidFill>
                    <a:srgbClr val="0C0C0C"/>
                  </a:solidFill>
                  <a:latin typeface="Calibri"/>
                  <a:ea typeface="Calibri"/>
                  <a:cs typeface="Calibri"/>
                  <a:sym typeface="Calibri"/>
                </a:rPr>
                <a:t>Creating and breaking dependencies between variables of a product. As one attribute changes another does too.​​</a:t>
              </a:r>
              <a:endParaRPr sz="2300" b="0" dirty="0">
                <a:solidFill>
                  <a:srgbClr val="0C0C0C"/>
                </a:solidFill>
                <a:latin typeface="Calibri"/>
                <a:ea typeface="Calibri"/>
                <a:cs typeface="Calibri"/>
                <a:sym typeface="Calibri"/>
              </a:endParaRPr>
            </a:p>
            <a:p>
              <a:pPr marL="171450" marR="0" lvl="1" indent="-69850" algn="l" rtl="0">
                <a:lnSpc>
                  <a:spcPct val="90000"/>
                </a:lnSpc>
                <a:spcBef>
                  <a:spcPts val="560"/>
                </a:spcBef>
                <a:spcAft>
                  <a:spcPts val="0"/>
                </a:spcAft>
                <a:buClr>
                  <a:schemeClr val="dk1"/>
                </a:buClr>
                <a:buSzPts val="1600"/>
                <a:buFont typeface="Calibri"/>
                <a:buNone/>
              </a:pPr>
              <a:endParaRPr sz="1600" b="0" i="0" u="none" strike="noStrike" cap="none" dirty="0">
                <a:solidFill>
                  <a:srgbClr val="0C0C0C"/>
                </a:solidFill>
                <a:latin typeface="Calibri"/>
                <a:ea typeface="Calibri"/>
                <a:cs typeface="Calibri"/>
                <a:sym typeface="Calibri"/>
              </a:endParaRPr>
            </a:p>
            <a:p>
              <a:pPr marL="171450" marR="0" lvl="1" indent="-171450" algn="l" rtl="0">
                <a:lnSpc>
                  <a:spcPct val="90000"/>
                </a:lnSpc>
                <a:spcBef>
                  <a:spcPts val="240"/>
                </a:spcBef>
                <a:spcAft>
                  <a:spcPts val="0"/>
                </a:spcAft>
                <a:buClr>
                  <a:srgbClr val="0C0C0C"/>
                </a:buClr>
                <a:buSzPts val="1600"/>
                <a:buFont typeface="Calibri"/>
                <a:buNone/>
              </a:pPr>
              <a:r>
                <a:rPr lang="en-US" sz="1600" b="0" i="0" u="sng" strike="noStrike" cap="none" dirty="0">
                  <a:solidFill>
                    <a:srgbClr val="0C0C0C"/>
                  </a:solidFill>
                  <a:latin typeface="Calibri"/>
                  <a:ea typeface="Calibri"/>
                  <a:cs typeface="Calibri"/>
                  <a:sym typeface="Calibri"/>
                </a:rPr>
                <a:t>Example</a:t>
              </a:r>
              <a:r>
                <a:rPr lang="en-US" sz="1600" b="0" i="0" u="none" strike="noStrike" cap="none" dirty="0">
                  <a:solidFill>
                    <a:srgbClr val="0C0C0C"/>
                  </a:solidFill>
                  <a:latin typeface="Calibri"/>
                  <a:ea typeface="Calibri"/>
                  <a:cs typeface="Calibri"/>
                  <a:sym typeface="Calibri"/>
                </a:rPr>
                <a:t>:​​</a:t>
              </a:r>
              <a:endParaRPr dirty="0"/>
            </a:p>
            <a:p>
              <a:pPr marL="171450" marR="0" lvl="1" indent="-171450" algn="l" rtl="0">
                <a:lnSpc>
                  <a:spcPct val="90000"/>
                </a:lnSpc>
                <a:spcBef>
                  <a:spcPts val="240"/>
                </a:spcBef>
                <a:spcAft>
                  <a:spcPts val="0"/>
                </a:spcAft>
                <a:buClr>
                  <a:srgbClr val="0C0C0C"/>
                </a:buClr>
                <a:buSzPts val="1600"/>
                <a:buFont typeface="Arial"/>
                <a:buNone/>
              </a:pPr>
              <a:r>
                <a:rPr lang="en-US" sz="1600" b="0" i="0" u="none" strike="noStrike" cap="none" dirty="0">
                  <a:solidFill>
                    <a:srgbClr val="0C0C0C"/>
                  </a:solidFill>
                  <a:latin typeface="Calibri"/>
                  <a:ea typeface="Calibri"/>
                  <a:cs typeface="Calibri"/>
                  <a:sym typeface="Calibri"/>
                </a:rPr>
                <a:t>Transition sunglasses which get darker as the outside light gets brighter.​​</a:t>
              </a:r>
              <a:endParaRPr dirty="0"/>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35"/>
          <p:cNvSpPr/>
          <p:nvPr/>
        </p:nvSpPr>
        <p:spPr>
          <a:xfrm>
            <a:off x="6096000" y="472754"/>
            <a:ext cx="417614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rgbClr val="2F5496"/>
                </a:solidFill>
                <a:latin typeface="Calibri"/>
                <a:ea typeface="Calibri"/>
                <a:cs typeface="Calibri"/>
                <a:sym typeface="Calibri"/>
              </a:rPr>
              <a:t>3.3.2. Design thinking​</a:t>
            </a:r>
            <a:endParaRPr sz="3600" dirty="0">
              <a:solidFill>
                <a:srgbClr val="2F5496"/>
              </a:solidFill>
              <a:latin typeface="Calibri"/>
              <a:ea typeface="Calibri"/>
              <a:cs typeface="Calibri"/>
              <a:sym typeface="Calibri"/>
            </a:endParaRPr>
          </a:p>
        </p:txBody>
      </p:sp>
      <p:sp>
        <p:nvSpPr>
          <p:cNvPr id="590" name="Google Shape;590;p35"/>
          <p:cNvSpPr txBox="1"/>
          <p:nvPr/>
        </p:nvSpPr>
        <p:spPr>
          <a:xfrm>
            <a:off x="1085491" y="1814763"/>
            <a:ext cx="6395050" cy="424731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0000"/>
              </a:buClr>
              <a:buSzPts val="1800"/>
              <a:buFont typeface="Arial"/>
              <a:buChar char="•"/>
            </a:pPr>
            <a:r>
              <a:rPr lang="en-US" sz="1800" dirty="0">
                <a:solidFill>
                  <a:srgbClr val="000000"/>
                </a:solidFill>
                <a:latin typeface="Calibri"/>
                <a:ea typeface="Calibri"/>
                <a:cs typeface="Calibri"/>
                <a:sym typeface="Calibri"/>
              </a:rPr>
              <a:t>Design thinking is a process for creative problem solving.​ It is a way to value and improve your ideas.</a:t>
            </a: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rgbClr val="000000"/>
              </a:solidFill>
              <a:latin typeface="Arial"/>
              <a:ea typeface="Arial"/>
              <a:cs typeface="Arial"/>
              <a:sym typeface="Arial"/>
            </a:endParaRPr>
          </a:p>
          <a:p>
            <a:pPr marL="285750" marR="0" lvl="0" indent="-285750" algn="l" rtl="0">
              <a:spcBef>
                <a:spcPts val="0"/>
              </a:spcBef>
              <a:spcAft>
                <a:spcPts val="0"/>
              </a:spcAft>
              <a:buClr>
                <a:srgbClr val="000000"/>
              </a:buClr>
              <a:buSzPts val="1800"/>
              <a:buFont typeface="Arial"/>
              <a:buChar char="•"/>
            </a:pPr>
            <a:r>
              <a:rPr lang="en-US" sz="1800" dirty="0">
                <a:solidFill>
                  <a:srgbClr val="000000"/>
                </a:solidFill>
                <a:latin typeface="Calibri"/>
                <a:ea typeface="Calibri"/>
                <a:cs typeface="Calibri"/>
                <a:sym typeface="Calibri"/>
              </a:rPr>
              <a:t>It is human- centered, it puts the focus on the people the product or service is being made for. It asks the question </a:t>
            </a:r>
            <a:r>
              <a:rPr lang="en-US" sz="1800" b="1" dirty="0">
                <a:solidFill>
                  <a:srgbClr val="000000"/>
                </a:solidFill>
                <a:latin typeface="Calibri"/>
                <a:ea typeface="Calibri"/>
                <a:cs typeface="Calibri"/>
                <a:sym typeface="Calibri"/>
              </a:rPr>
              <a:t>What is the human need behind it?​</a:t>
            </a:r>
            <a:endParaRPr dirty="0"/>
          </a:p>
          <a:p>
            <a:pPr marL="0" marR="0" lvl="0" indent="0" algn="l" rtl="0">
              <a:spcBef>
                <a:spcPts val="0"/>
              </a:spcBef>
              <a:spcAft>
                <a:spcPts val="0"/>
              </a:spcAft>
              <a:buNone/>
            </a:pPr>
            <a:endParaRPr sz="1800" b="1" dirty="0">
              <a:solidFill>
                <a:srgbClr val="000000"/>
              </a:solidFill>
              <a:latin typeface="Arial"/>
              <a:ea typeface="Arial"/>
              <a:cs typeface="Arial"/>
              <a:sym typeface="Arial"/>
            </a:endParaRPr>
          </a:p>
          <a:p>
            <a:pPr marL="285750" marR="0" lvl="0" indent="-285750" algn="l" rtl="0">
              <a:spcBef>
                <a:spcPts val="0"/>
              </a:spcBef>
              <a:spcAft>
                <a:spcPts val="0"/>
              </a:spcAft>
              <a:buClr>
                <a:srgbClr val="000000"/>
              </a:buClr>
              <a:buSzPts val="1800"/>
              <a:buFont typeface="Arial"/>
              <a:buChar char="•"/>
            </a:pPr>
            <a:r>
              <a:rPr lang="en-US" sz="1800" dirty="0">
                <a:solidFill>
                  <a:srgbClr val="000000"/>
                </a:solidFill>
                <a:latin typeface="Calibri"/>
                <a:ea typeface="Calibri"/>
                <a:cs typeface="Calibri"/>
                <a:sym typeface="Calibri"/>
              </a:rPr>
              <a:t>It uses empathy and looks at how consumers engage with a product or service. This is in preference to how you or someone else </a:t>
            </a:r>
            <a:r>
              <a:rPr lang="en-US" sz="1800" b="1" dirty="0">
                <a:solidFill>
                  <a:srgbClr val="000000"/>
                </a:solidFill>
                <a:latin typeface="Calibri"/>
                <a:ea typeface="Calibri"/>
                <a:cs typeface="Calibri"/>
                <a:sym typeface="Calibri"/>
              </a:rPr>
              <a:t>believes</a:t>
            </a:r>
            <a:r>
              <a:rPr lang="en-US" sz="1800" dirty="0">
                <a:solidFill>
                  <a:srgbClr val="000000"/>
                </a:solidFill>
                <a:latin typeface="Calibri"/>
                <a:ea typeface="Calibri"/>
                <a:cs typeface="Calibri"/>
                <a:sym typeface="Calibri"/>
              </a:rPr>
              <a:t> they will engage with it.​</a:t>
            </a:r>
            <a:endParaRPr dirty="0"/>
          </a:p>
          <a:p>
            <a:pPr marL="285750" marR="0" lvl="0" indent="-171450" algn="l" rtl="0">
              <a:spcBef>
                <a:spcPts val="0"/>
              </a:spcBef>
              <a:spcAft>
                <a:spcPts val="0"/>
              </a:spcAft>
              <a:buClr>
                <a:schemeClr val="dk1"/>
              </a:buClr>
              <a:buSzPts val="1800"/>
              <a:buFont typeface="Arial"/>
              <a:buNone/>
            </a:pPr>
            <a:endParaRPr sz="1800" dirty="0">
              <a:solidFill>
                <a:srgbClr val="000000"/>
              </a:solidFill>
              <a:latin typeface="Arial"/>
              <a:ea typeface="Arial"/>
              <a:cs typeface="Arial"/>
              <a:sym typeface="Arial"/>
            </a:endParaRPr>
          </a:p>
          <a:p>
            <a:pPr marL="285750" marR="0" lvl="0" indent="-285750" algn="l" rtl="0">
              <a:spcBef>
                <a:spcPts val="0"/>
              </a:spcBef>
              <a:spcAft>
                <a:spcPts val="0"/>
              </a:spcAft>
              <a:buClr>
                <a:srgbClr val="000000"/>
              </a:buClr>
              <a:buSzPts val="1800"/>
              <a:buFont typeface="Arial"/>
              <a:buChar char="•"/>
            </a:pPr>
            <a:r>
              <a:rPr lang="en-US" sz="1800" dirty="0">
                <a:solidFill>
                  <a:srgbClr val="000000"/>
                </a:solidFill>
                <a:latin typeface="Calibri"/>
                <a:ea typeface="Calibri"/>
                <a:cs typeface="Calibri"/>
                <a:sym typeface="Calibri"/>
              </a:rPr>
              <a:t>It favors moving quickly to get prototypes out to test rather than brainstorm or long research. The product or service is then refined to fit the need of the consumer.​</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591" name="Google Shape;591;p35" descr="A picture containing perso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58664" y="1449596"/>
            <a:ext cx="2743200" cy="194597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grpSp>
        <p:nvGrpSpPr>
          <p:cNvPr id="597" name="Google Shape;597;p36"/>
          <p:cNvGrpSpPr/>
          <p:nvPr/>
        </p:nvGrpSpPr>
        <p:grpSpPr>
          <a:xfrm>
            <a:off x="1961460" y="1230564"/>
            <a:ext cx="7463450" cy="4785979"/>
            <a:chOff x="735088" y="4878"/>
            <a:chExt cx="7463450" cy="4785979"/>
          </a:xfrm>
        </p:grpSpPr>
        <p:sp>
          <p:nvSpPr>
            <p:cNvPr id="598" name="Google Shape;598;p36"/>
            <p:cNvSpPr/>
            <p:nvPr/>
          </p:nvSpPr>
          <p:spPr>
            <a:xfrm>
              <a:off x="4080127" y="963209"/>
              <a:ext cx="739172" cy="91440"/>
            </a:xfrm>
            <a:custGeom>
              <a:avLst/>
              <a:gdLst/>
              <a:ahLst/>
              <a:cxnLst/>
              <a:rect l="l" t="t" r="r" b="b"/>
              <a:pathLst>
                <a:path w="120000" h="120000" extrusionOk="0">
                  <a:moveTo>
                    <a:pt x="0" y="60000"/>
                  </a:moveTo>
                  <a:lnTo>
                    <a:pt x="120000" y="60000"/>
                  </a:lnTo>
                </a:path>
              </a:pathLst>
            </a:custGeom>
            <a:noFill/>
            <a:ln w="9525" cap="flat" cmpd="sng">
              <a:solidFill>
                <a:srgbClr val="4372C3"/>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6"/>
            <p:cNvSpPr txBox="1"/>
            <p:nvPr/>
          </p:nvSpPr>
          <p:spPr>
            <a:xfrm>
              <a:off x="4430469" y="1005077"/>
              <a:ext cx="38488" cy="770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600" name="Google Shape;600;p36"/>
            <p:cNvSpPr/>
            <p:nvPr/>
          </p:nvSpPr>
          <p:spPr>
            <a:xfrm>
              <a:off x="735088" y="4878"/>
              <a:ext cx="3346838" cy="2008103"/>
            </a:xfrm>
            <a:prstGeom prst="rect">
              <a:avLst/>
            </a:prstGeom>
            <a:solidFill>
              <a:srgbClr val="FFF2C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6"/>
            <p:cNvSpPr txBox="1"/>
            <p:nvPr/>
          </p:nvSpPr>
          <p:spPr>
            <a:xfrm>
              <a:off x="735088" y="4878"/>
              <a:ext cx="3346838" cy="2008103"/>
            </a:xfrm>
            <a:prstGeom prst="rect">
              <a:avLst/>
            </a:prstGeom>
            <a:noFill/>
            <a:ln>
              <a:noFill/>
            </a:ln>
          </p:spPr>
          <p:txBody>
            <a:bodyPr spcFirstLastPara="1" wrap="square" lIns="163975" tIns="172125" rIns="163975" bIns="17212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600" b="1" i="1" dirty="0">
                  <a:solidFill>
                    <a:schemeClr val="dk1"/>
                  </a:solidFill>
                  <a:latin typeface="Calibri"/>
                  <a:ea typeface="Calibri"/>
                  <a:cs typeface="Calibri"/>
                  <a:sym typeface="Calibri"/>
                </a:rPr>
                <a:t>Stage 1: Empathize</a:t>
              </a:r>
              <a:endParaRPr dirty="0"/>
            </a:p>
            <a:p>
              <a:pPr marL="0" marR="0" lvl="0" indent="0" algn="l" rtl="0">
                <a:lnSpc>
                  <a:spcPct val="90000"/>
                </a:lnSpc>
                <a:spcBef>
                  <a:spcPts val="560"/>
                </a:spcBef>
                <a:spcAft>
                  <a:spcPts val="0"/>
                </a:spcAft>
                <a:buClr>
                  <a:schemeClr val="dk1"/>
                </a:buClr>
                <a:buSzPts val="1400"/>
                <a:buFont typeface="Calibri"/>
                <a:buNone/>
              </a:pPr>
              <a:r>
                <a:rPr lang="en-US" sz="1400" b="1" i="1" dirty="0">
                  <a:solidFill>
                    <a:schemeClr val="dk1"/>
                  </a:solidFill>
                  <a:latin typeface="Calibri"/>
                  <a:ea typeface="Calibri"/>
                  <a:cs typeface="Calibri"/>
                  <a:sym typeface="Calibri"/>
                </a:rPr>
                <a:t>Research Your Users' Needs</a:t>
              </a:r>
              <a:r>
                <a:rPr lang="en-US" sz="1400" dirty="0">
                  <a:solidFill>
                    <a:schemeClr val="dk1"/>
                  </a:solidFill>
                  <a:latin typeface="Calibri"/>
                  <a:ea typeface="Calibri"/>
                  <a:cs typeface="Calibri"/>
                  <a:sym typeface="Calibri"/>
                </a:rPr>
                <a:t>​</a:t>
              </a:r>
              <a:endParaRPr dirty="0"/>
            </a:p>
            <a:p>
              <a:pPr marL="0" marR="0" lvl="0" indent="0" algn="l" rtl="0">
                <a:lnSpc>
                  <a:spcPct val="90000"/>
                </a:lnSpc>
                <a:spcBef>
                  <a:spcPts val="490"/>
                </a:spcBef>
                <a:spcAft>
                  <a:spcPts val="0"/>
                </a:spcAft>
                <a:buClr>
                  <a:schemeClr val="dk1"/>
                </a:buClr>
                <a:buSzPts val="1400"/>
                <a:buFont typeface="Calibri"/>
                <a:buNone/>
              </a:pPr>
              <a:r>
                <a:rPr lang="en-US" sz="1400" dirty="0">
                  <a:solidFill>
                    <a:schemeClr val="dk1"/>
                  </a:solidFill>
                  <a:latin typeface="Calibri"/>
                  <a:ea typeface="Calibri"/>
                  <a:cs typeface="Calibri"/>
                  <a:sym typeface="Calibri"/>
                </a:rPr>
                <a:t>Use your empathy to understand users needs</a:t>
              </a:r>
              <a:endParaRPr dirty="0"/>
            </a:p>
            <a:p>
              <a:pPr marL="0" marR="0" lvl="0" indent="0" algn="l" rtl="0">
                <a:lnSpc>
                  <a:spcPct val="90000"/>
                </a:lnSpc>
                <a:spcBef>
                  <a:spcPts val="490"/>
                </a:spcBef>
                <a:spcAft>
                  <a:spcPts val="0"/>
                </a:spcAft>
                <a:buClr>
                  <a:schemeClr val="dk1"/>
                </a:buClr>
                <a:buSzPts val="1400"/>
                <a:buFont typeface="Calibri"/>
                <a:buNone/>
              </a:pPr>
              <a:r>
                <a:rPr lang="en-US" sz="1400" dirty="0">
                  <a:solidFill>
                    <a:schemeClr val="dk1"/>
                  </a:solidFill>
                  <a:latin typeface="Calibri"/>
                  <a:ea typeface="Calibri"/>
                  <a:cs typeface="Calibri"/>
                  <a:sym typeface="Calibri"/>
                </a:rPr>
                <a:t>Gain real insight</a:t>
              </a:r>
              <a:endParaRPr dirty="0"/>
            </a:p>
            <a:p>
              <a:pPr marL="0" marR="0" lvl="0" indent="0" algn="l" rtl="0">
                <a:lnSpc>
                  <a:spcPct val="90000"/>
                </a:lnSpc>
                <a:spcBef>
                  <a:spcPts val="490"/>
                </a:spcBef>
                <a:spcAft>
                  <a:spcPts val="0"/>
                </a:spcAft>
                <a:buClr>
                  <a:schemeClr val="dk1"/>
                </a:buClr>
                <a:buSzPts val="1400"/>
                <a:buFont typeface="Calibri"/>
                <a:buNone/>
              </a:pPr>
              <a:r>
                <a:rPr lang="en-US" sz="1400" dirty="0">
                  <a:solidFill>
                    <a:schemeClr val="dk1"/>
                  </a:solidFill>
                  <a:latin typeface="Calibri"/>
                  <a:ea typeface="Calibri"/>
                  <a:cs typeface="Calibri"/>
                  <a:sym typeface="Calibri"/>
                </a:rPr>
                <a:t>Forget your assumptions</a:t>
              </a:r>
              <a:endParaRPr dirty="0"/>
            </a:p>
          </p:txBody>
        </p:sp>
        <p:sp>
          <p:nvSpPr>
            <p:cNvPr id="602" name="Google Shape;602;p36"/>
            <p:cNvSpPr/>
            <p:nvPr/>
          </p:nvSpPr>
          <p:spPr>
            <a:xfrm>
              <a:off x="2408508" y="2011181"/>
              <a:ext cx="4116611" cy="739172"/>
            </a:xfrm>
            <a:custGeom>
              <a:avLst/>
              <a:gdLst/>
              <a:ahLst/>
              <a:cxnLst/>
              <a:rect l="l" t="t" r="r" b="b"/>
              <a:pathLst>
                <a:path w="120000" h="120000" extrusionOk="0">
                  <a:moveTo>
                    <a:pt x="120000" y="0"/>
                  </a:moveTo>
                  <a:lnTo>
                    <a:pt x="120000" y="62776"/>
                  </a:lnTo>
                  <a:lnTo>
                    <a:pt x="0" y="62776"/>
                  </a:lnTo>
                  <a:lnTo>
                    <a:pt x="0" y="120000"/>
                  </a:lnTo>
                </a:path>
              </a:pathLst>
            </a:custGeom>
            <a:noFill/>
            <a:ln w="9525" cap="flat" cmpd="sng">
              <a:solidFill>
                <a:srgbClr val="4372C3"/>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6"/>
            <p:cNvSpPr txBox="1"/>
            <p:nvPr/>
          </p:nvSpPr>
          <p:spPr>
            <a:xfrm>
              <a:off x="4362114" y="2376915"/>
              <a:ext cx="209398" cy="770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604" name="Google Shape;604;p36"/>
            <p:cNvSpPr/>
            <p:nvPr/>
          </p:nvSpPr>
          <p:spPr>
            <a:xfrm>
              <a:off x="4851700" y="4878"/>
              <a:ext cx="3346838" cy="2008103"/>
            </a:xfrm>
            <a:prstGeom prst="rect">
              <a:avLst/>
            </a:prstGeom>
            <a:solidFill>
              <a:srgbClr val="FEE59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6"/>
            <p:cNvSpPr txBox="1"/>
            <p:nvPr/>
          </p:nvSpPr>
          <p:spPr>
            <a:xfrm>
              <a:off x="4851700" y="4878"/>
              <a:ext cx="3346838" cy="2008103"/>
            </a:xfrm>
            <a:prstGeom prst="rect">
              <a:avLst/>
            </a:prstGeom>
            <a:noFill/>
            <a:ln>
              <a:noFill/>
            </a:ln>
          </p:spPr>
          <p:txBody>
            <a:bodyPr spcFirstLastPara="1" wrap="square" lIns="163975" tIns="172125" rIns="163975" bIns="17212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600" b="1" i="1" dirty="0">
                  <a:solidFill>
                    <a:schemeClr val="dk1"/>
                  </a:solidFill>
                  <a:latin typeface="Calibri"/>
                  <a:ea typeface="Calibri"/>
                  <a:cs typeface="Calibri"/>
                  <a:sym typeface="Calibri"/>
                </a:rPr>
                <a:t>Stage 2: Define</a:t>
              </a:r>
              <a:endParaRPr dirty="0"/>
            </a:p>
            <a:p>
              <a:pPr marL="0" marR="0" lvl="0" indent="0" algn="l" rtl="0">
                <a:lnSpc>
                  <a:spcPct val="90000"/>
                </a:lnSpc>
                <a:spcBef>
                  <a:spcPts val="560"/>
                </a:spcBef>
                <a:spcAft>
                  <a:spcPts val="0"/>
                </a:spcAft>
                <a:buClr>
                  <a:schemeClr val="dk1"/>
                </a:buClr>
                <a:buSzPts val="1400"/>
                <a:buFont typeface="Calibri"/>
                <a:buNone/>
              </a:pPr>
              <a:r>
                <a:rPr lang="en-US" sz="1400" b="1" i="1" dirty="0">
                  <a:solidFill>
                    <a:schemeClr val="dk1"/>
                  </a:solidFill>
                  <a:latin typeface="Calibri"/>
                  <a:ea typeface="Calibri"/>
                  <a:cs typeface="Calibri"/>
                  <a:sym typeface="Calibri"/>
                </a:rPr>
                <a:t>State Your Users' Needs and Problems </a:t>
              </a:r>
              <a:endParaRPr dirty="0"/>
            </a:p>
            <a:p>
              <a:pPr marL="0" marR="0" lvl="0" indent="0" algn="l" rtl="0">
                <a:lnSpc>
                  <a:spcPct val="90000"/>
                </a:lnSpc>
                <a:spcBef>
                  <a:spcPts val="490"/>
                </a:spcBef>
                <a:spcAft>
                  <a:spcPts val="0"/>
                </a:spcAft>
                <a:buClr>
                  <a:schemeClr val="dk1"/>
                </a:buClr>
                <a:buSzPts val="1400"/>
                <a:buFont typeface="Calibri"/>
                <a:buNone/>
              </a:pPr>
              <a:r>
                <a:rPr lang="en-US" sz="1400" i="1" dirty="0">
                  <a:solidFill>
                    <a:schemeClr val="dk1"/>
                  </a:solidFill>
                  <a:latin typeface="Calibri"/>
                  <a:ea typeface="Calibri"/>
                  <a:cs typeface="Calibri"/>
                  <a:sym typeface="Calibri"/>
                </a:rPr>
                <a:t>Gather all the information </a:t>
              </a:r>
              <a:endParaRPr dirty="0"/>
            </a:p>
            <a:p>
              <a:pPr marL="0" marR="0" lvl="0" indent="0" algn="l" rtl="0">
                <a:lnSpc>
                  <a:spcPct val="90000"/>
                </a:lnSpc>
                <a:spcBef>
                  <a:spcPts val="490"/>
                </a:spcBef>
                <a:spcAft>
                  <a:spcPts val="0"/>
                </a:spcAft>
                <a:buClr>
                  <a:schemeClr val="dk1"/>
                </a:buClr>
                <a:buSzPts val="1400"/>
                <a:buFont typeface="Calibri"/>
                <a:buNone/>
              </a:pPr>
              <a:r>
                <a:rPr lang="en-US" sz="1400" i="1" dirty="0">
                  <a:solidFill>
                    <a:schemeClr val="dk1"/>
                  </a:solidFill>
                  <a:latin typeface="Calibri"/>
                  <a:ea typeface="Calibri"/>
                  <a:cs typeface="Calibri"/>
                  <a:sym typeface="Calibri"/>
                </a:rPr>
                <a:t>Analyze your observations and find out what are the core problems</a:t>
              </a:r>
              <a:endParaRPr dirty="0"/>
            </a:p>
            <a:p>
              <a:pPr marL="0" marR="0" lvl="0" indent="0" algn="l" rtl="0">
                <a:lnSpc>
                  <a:spcPct val="90000"/>
                </a:lnSpc>
                <a:spcBef>
                  <a:spcPts val="490"/>
                </a:spcBef>
                <a:spcAft>
                  <a:spcPts val="0"/>
                </a:spcAft>
                <a:buClr>
                  <a:schemeClr val="dk1"/>
                </a:buClr>
                <a:buSzPts val="1400"/>
                <a:buFont typeface="Calibri"/>
                <a:buNone/>
              </a:pPr>
              <a:r>
                <a:rPr lang="en-US" sz="1400" i="1" dirty="0">
                  <a:solidFill>
                    <a:schemeClr val="dk1"/>
                  </a:solidFill>
                  <a:latin typeface="Calibri"/>
                  <a:ea typeface="Calibri"/>
                  <a:cs typeface="Calibri"/>
                  <a:sym typeface="Calibri"/>
                </a:rPr>
                <a:t> You can create personas to help keep your efforts human-centered before proceeding to ideation.</a:t>
              </a:r>
              <a:r>
                <a:rPr lang="en-US" sz="1400" dirty="0">
                  <a:solidFill>
                    <a:schemeClr val="dk1"/>
                  </a:solidFill>
                  <a:latin typeface="Calibri"/>
                  <a:ea typeface="Calibri"/>
                  <a:cs typeface="Calibri"/>
                  <a:sym typeface="Calibri"/>
                </a:rPr>
                <a:t>​​</a:t>
              </a:r>
              <a:endParaRPr sz="1400" dirty="0">
                <a:solidFill>
                  <a:schemeClr val="dk1"/>
                </a:solidFill>
                <a:latin typeface="Calibri"/>
                <a:ea typeface="Calibri"/>
                <a:cs typeface="Calibri"/>
                <a:sym typeface="Calibri"/>
              </a:endParaRPr>
            </a:p>
          </p:txBody>
        </p:sp>
        <p:sp>
          <p:nvSpPr>
            <p:cNvPr id="606" name="Google Shape;606;p36"/>
            <p:cNvSpPr/>
            <p:nvPr/>
          </p:nvSpPr>
          <p:spPr>
            <a:xfrm>
              <a:off x="735088" y="2782754"/>
              <a:ext cx="3346838" cy="2008103"/>
            </a:xfrm>
            <a:prstGeom prst="rect">
              <a:avLst/>
            </a:prstGeom>
            <a:solidFill>
              <a:srgbClr val="FFD96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6"/>
            <p:cNvSpPr txBox="1"/>
            <p:nvPr/>
          </p:nvSpPr>
          <p:spPr>
            <a:xfrm>
              <a:off x="735088" y="2782754"/>
              <a:ext cx="3346838" cy="2008103"/>
            </a:xfrm>
            <a:prstGeom prst="rect">
              <a:avLst/>
            </a:prstGeom>
            <a:noFill/>
            <a:ln>
              <a:noFill/>
            </a:ln>
          </p:spPr>
          <p:txBody>
            <a:bodyPr spcFirstLastPara="1" wrap="square" lIns="163975" tIns="172125" rIns="163975" bIns="17212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600" b="1" i="1" dirty="0">
                  <a:solidFill>
                    <a:schemeClr val="dk1"/>
                  </a:solidFill>
                  <a:latin typeface="Calibri"/>
                  <a:ea typeface="Calibri"/>
                  <a:cs typeface="Calibri"/>
                  <a:sym typeface="Calibri"/>
                </a:rPr>
                <a:t>Stage 3: Ideate</a:t>
              </a:r>
              <a:endParaRPr dirty="0"/>
            </a:p>
            <a:p>
              <a:pPr marL="0" marR="0" lvl="0" indent="0" algn="l" rtl="0">
                <a:lnSpc>
                  <a:spcPct val="90000"/>
                </a:lnSpc>
                <a:spcBef>
                  <a:spcPts val="560"/>
                </a:spcBef>
                <a:spcAft>
                  <a:spcPts val="0"/>
                </a:spcAft>
                <a:buClr>
                  <a:schemeClr val="dk1"/>
                </a:buClr>
                <a:buSzPts val="1400"/>
                <a:buFont typeface="Calibri"/>
                <a:buNone/>
              </a:pPr>
              <a:r>
                <a:rPr lang="en-US" sz="1400" b="1" i="1" dirty="0">
                  <a:solidFill>
                    <a:schemeClr val="dk1"/>
                  </a:solidFill>
                  <a:latin typeface="Calibri"/>
                  <a:ea typeface="Calibri"/>
                  <a:cs typeface="Calibri"/>
                  <a:sym typeface="Calibri"/>
                </a:rPr>
                <a:t>Challenge Assumptions and Create Ideas</a:t>
              </a:r>
              <a:r>
                <a:rPr lang="en-US" sz="1400" dirty="0">
                  <a:solidFill>
                    <a:schemeClr val="dk1"/>
                  </a:solidFill>
                  <a:latin typeface="Calibri"/>
                  <a:ea typeface="Calibri"/>
                  <a:cs typeface="Calibri"/>
                  <a:sym typeface="Calibri"/>
                </a:rPr>
                <a:t>​ </a:t>
              </a:r>
              <a:endParaRPr dirty="0"/>
            </a:p>
            <a:p>
              <a:pPr marL="0" marR="0" lvl="0" indent="0" algn="l" rtl="0">
                <a:lnSpc>
                  <a:spcPct val="90000"/>
                </a:lnSpc>
                <a:spcBef>
                  <a:spcPts val="490"/>
                </a:spcBef>
                <a:spcAft>
                  <a:spcPts val="0"/>
                </a:spcAft>
                <a:buClr>
                  <a:schemeClr val="dk1"/>
                </a:buClr>
                <a:buSzPts val="1400"/>
                <a:buFont typeface="Calibri"/>
                <a:buNone/>
              </a:pPr>
              <a:r>
                <a:rPr lang="en-US" sz="1400" i="1" dirty="0">
                  <a:solidFill>
                    <a:schemeClr val="dk1"/>
                  </a:solidFill>
                  <a:latin typeface="Calibri"/>
                  <a:ea typeface="Calibri"/>
                  <a:cs typeface="Calibri"/>
                  <a:sym typeface="Calibri"/>
                </a:rPr>
                <a:t>Generate ideas </a:t>
              </a:r>
              <a:endParaRPr dirty="0"/>
            </a:p>
            <a:p>
              <a:pPr marL="0" marR="0" lvl="0" indent="0" algn="l" rtl="0">
                <a:lnSpc>
                  <a:spcPct val="90000"/>
                </a:lnSpc>
                <a:spcBef>
                  <a:spcPts val="490"/>
                </a:spcBef>
                <a:spcAft>
                  <a:spcPts val="0"/>
                </a:spcAft>
                <a:buClr>
                  <a:schemeClr val="dk1"/>
                </a:buClr>
                <a:buSzPts val="1400"/>
                <a:buFont typeface="Calibri"/>
                <a:buNone/>
              </a:pPr>
              <a:r>
                <a:rPr lang="en-US" sz="1400" i="1" dirty="0">
                  <a:solidFill>
                    <a:schemeClr val="dk1"/>
                  </a:solidFill>
                  <a:latin typeface="Calibri"/>
                  <a:ea typeface="Calibri"/>
                  <a:cs typeface="Calibri"/>
                  <a:sym typeface="Calibri"/>
                </a:rPr>
                <a:t>Look for alternative ways to view the problem </a:t>
              </a:r>
              <a:endParaRPr dirty="0"/>
            </a:p>
            <a:p>
              <a:pPr marL="0" marR="0" lvl="0" indent="0" algn="l" rtl="0">
                <a:lnSpc>
                  <a:spcPct val="90000"/>
                </a:lnSpc>
                <a:spcBef>
                  <a:spcPts val="490"/>
                </a:spcBef>
                <a:spcAft>
                  <a:spcPts val="0"/>
                </a:spcAft>
                <a:buClr>
                  <a:schemeClr val="dk1"/>
                </a:buClr>
                <a:buSzPts val="1400"/>
                <a:buFont typeface="Calibri"/>
                <a:buNone/>
              </a:pPr>
              <a:r>
                <a:rPr lang="en-US" sz="1400" i="1" dirty="0">
                  <a:solidFill>
                    <a:schemeClr val="dk1"/>
                  </a:solidFill>
                  <a:latin typeface="Calibri"/>
                  <a:ea typeface="Calibri"/>
                  <a:cs typeface="Calibri"/>
                  <a:sym typeface="Calibri"/>
                </a:rPr>
                <a:t>Identify innovative solutions </a:t>
              </a:r>
              <a:endParaRPr sz="1400" dirty="0">
                <a:solidFill>
                  <a:schemeClr val="dk1"/>
                </a:solidFill>
                <a:latin typeface="Calibri"/>
                <a:ea typeface="Calibri"/>
                <a:cs typeface="Calibri"/>
                <a:sym typeface="Calibri"/>
              </a:endParaRPr>
            </a:p>
          </p:txBody>
        </p:sp>
      </p:grpSp>
      <p:sp>
        <p:nvSpPr>
          <p:cNvPr id="608" name="Google Shape;608;p36"/>
          <p:cNvSpPr/>
          <p:nvPr/>
        </p:nvSpPr>
        <p:spPr>
          <a:xfrm>
            <a:off x="3664085" y="538357"/>
            <a:ext cx="7133615"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Design Thinking is not a linear process but there are 5 stages:  ​</a:t>
            </a:r>
            <a:endParaRPr/>
          </a:p>
          <a:p>
            <a:pPr marL="0" marR="0" lvl="0" indent="0" algn="l" rtl="0">
              <a:spcBef>
                <a:spcPts val="0"/>
              </a:spcBef>
              <a:spcAft>
                <a:spcPts val="0"/>
              </a:spcAft>
              <a:buNone/>
            </a:pPr>
            <a:endParaRPr sz="1800" b="1" i="1">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09" name="Google Shape;609;p36"/>
          <p:cNvCxnSpPr/>
          <p:nvPr/>
        </p:nvCxnSpPr>
        <p:spPr>
          <a:xfrm>
            <a:off x="5414513" y="5179164"/>
            <a:ext cx="3883511" cy="0"/>
          </a:xfrm>
          <a:prstGeom prst="straightConnector1">
            <a:avLst/>
          </a:prstGeom>
          <a:noFill/>
          <a:ln w="9525" cap="flat" cmpd="sng">
            <a:solidFill>
              <a:schemeClr val="accent1"/>
            </a:solidFill>
            <a:prstDash val="solid"/>
            <a:miter lim="800000"/>
            <a:headEnd type="none" w="sm" len="sm"/>
            <a:tailEnd type="triangle" w="med" len="med"/>
          </a:ln>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grpSp>
        <p:nvGrpSpPr>
          <p:cNvPr id="615" name="Google Shape;615;p37"/>
          <p:cNvGrpSpPr/>
          <p:nvPr/>
        </p:nvGrpSpPr>
        <p:grpSpPr>
          <a:xfrm>
            <a:off x="1228281" y="2254364"/>
            <a:ext cx="9038363" cy="2474317"/>
            <a:chOff x="1910" y="1382995"/>
            <a:chExt cx="9038363" cy="2474317"/>
          </a:xfrm>
        </p:grpSpPr>
        <p:sp>
          <p:nvSpPr>
            <p:cNvPr id="617" name="Google Shape;617;p37"/>
            <p:cNvSpPr txBox="1"/>
            <p:nvPr/>
          </p:nvSpPr>
          <p:spPr>
            <a:xfrm>
              <a:off x="4481994" y="2602135"/>
              <a:ext cx="43994" cy="938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618" name="Google Shape;618;p37"/>
            <p:cNvSpPr/>
            <p:nvPr/>
          </p:nvSpPr>
          <p:spPr>
            <a:xfrm>
              <a:off x="1910" y="1409650"/>
              <a:ext cx="4079438" cy="2447662"/>
            </a:xfrm>
            <a:prstGeom prst="rect">
              <a:avLst/>
            </a:prstGeom>
            <a:solidFill>
              <a:srgbClr val="FEE59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7"/>
            <p:cNvSpPr txBox="1"/>
            <p:nvPr/>
          </p:nvSpPr>
          <p:spPr>
            <a:xfrm>
              <a:off x="1910" y="1409650"/>
              <a:ext cx="4079438" cy="2447662"/>
            </a:xfrm>
            <a:prstGeom prst="rect">
              <a:avLst/>
            </a:prstGeom>
            <a:noFill/>
            <a:ln>
              <a:noFill/>
            </a:ln>
          </p:spPr>
          <p:txBody>
            <a:bodyPr spcFirstLastPara="1" wrap="square" lIns="199875" tIns="209825" rIns="199875" bIns="20982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600" b="1" i="1">
                  <a:solidFill>
                    <a:schemeClr val="dk1"/>
                  </a:solidFill>
                  <a:latin typeface="Calibri"/>
                  <a:ea typeface="Calibri"/>
                  <a:cs typeface="Calibri"/>
                  <a:sym typeface="Calibri"/>
                </a:rPr>
                <a:t>Stage 4: Prototype</a:t>
              </a:r>
              <a:endParaRPr/>
            </a:p>
            <a:p>
              <a:pPr marL="0" marR="0" lvl="0" indent="0" algn="l" rtl="0">
                <a:lnSpc>
                  <a:spcPct val="90000"/>
                </a:lnSpc>
                <a:spcBef>
                  <a:spcPts val="560"/>
                </a:spcBef>
                <a:spcAft>
                  <a:spcPts val="0"/>
                </a:spcAft>
                <a:buClr>
                  <a:schemeClr val="dk1"/>
                </a:buClr>
                <a:buSzPts val="1400"/>
                <a:buFont typeface="Calibri"/>
                <a:buNone/>
              </a:pPr>
              <a:r>
                <a:rPr lang="en-US" sz="1400" b="1" i="1">
                  <a:solidFill>
                    <a:schemeClr val="dk1"/>
                  </a:solidFill>
                  <a:latin typeface="Calibri"/>
                  <a:ea typeface="Calibri"/>
                  <a:cs typeface="Calibri"/>
                  <a:sym typeface="Calibri"/>
                </a:rPr>
                <a:t>Start to Create Solutions</a:t>
              </a:r>
              <a:endParaRPr sz="1400">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Calibri"/>
                <a:buNone/>
              </a:pPr>
              <a:r>
                <a:rPr lang="en-US" sz="1400" i="1">
                  <a:solidFill>
                    <a:schemeClr val="dk1"/>
                  </a:solidFill>
                  <a:latin typeface="Calibri"/>
                  <a:ea typeface="Calibri"/>
                  <a:cs typeface="Calibri"/>
                  <a:sym typeface="Calibri"/>
                </a:rPr>
                <a:t>The experimental phase</a:t>
              </a:r>
              <a:endParaRPr/>
            </a:p>
            <a:p>
              <a:pPr marL="0" marR="0" lvl="0" indent="0" algn="l" rtl="0">
                <a:lnSpc>
                  <a:spcPct val="90000"/>
                </a:lnSpc>
                <a:spcBef>
                  <a:spcPts val="490"/>
                </a:spcBef>
                <a:spcAft>
                  <a:spcPts val="0"/>
                </a:spcAft>
                <a:buClr>
                  <a:schemeClr val="dk1"/>
                </a:buClr>
                <a:buSzPts val="1400"/>
                <a:buFont typeface="Calibri"/>
                <a:buNone/>
              </a:pPr>
              <a:r>
                <a:rPr lang="en-US" sz="1400" i="1">
                  <a:solidFill>
                    <a:schemeClr val="dk1"/>
                  </a:solidFill>
                  <a:latin typeface="Calibri"/>
                  <a:ea typeface="Calibri"/>
                  <a:cs typeface="Calibri"/>
                  <a:sym typeface="Calibri"/>
                </a:rPr>
                <a:t>Identify the best possible solution </a:t>
              </a:r>
              <a:endParaRPr/>
            </a:p>
            <a:p>
              <a:pPr marL="0" marR="0" lvl="0" indent="0" algn="l" rtl="0">
                <a:lnSpc>
                  <a:spcPct val="90000"/>
                </a:lnSpc>
                <a:spcBef>
                  <a:spcPts val="490"/>
                </a:spcBef>
                <a:spcAft>
                  <a:spcPts val="0"/>
                </a:spcAft>
                <a:buClr>
                  <a:schemeClr val="dk1"/>
                </a:buClr>
                <a:buSzPts val="1400"/>
                <a:buFont typeface="Calibri"/>
                <a:buNone/>
              </a:pPr>
              <a:r>
                <a:rPr lang="en-US" sz="1400" i="1">
                  <a:solidFill>
                    <a:schemeClr val="dk1"/>
                  </a:solidFill>
                  <a:latin typeface="Calibri"/>
                  <a:ea typeface="Calibri"/>
                  <a:cs typeface="Calibri"/>
                  <a:sym typeface="Calibri"/>
                </a:rPr>
                <a:t>Make simple, inexpensive prototypes</a:t>
              </a:r>
              <a:endParaRPr sz="1400">
                <a:solidFill>
                  <a:schemeClr val="dk1"/>
                </a:solidFill>
                <a:latin typeface="Calibri"/>
                <a:ea typeface="Calibri"/>
                <a:cs typeface="Calibri"/>
                <a:sym typeface="Calibri"/>
              </a:endParaRPr>
            </a:p>
          </p:txBody>
        </p:sp>
        <p:sp>
          <p:nvSpPr>
            <p:cNvPr id="620" name="Google Shape;620;p37"/>
            <p:cNvSpPr/>
            <p:nvPr/>
          </p:nvSpPr>
          <p:spPr>
            <a:xfrm>
              <a:off x="4960835" y="1382995"/>
              <a:ext cx="4079438" cy="2447662"/>
            </a:xfrm>
            <a:prstGeom prst="rect">
              <a:avLst/>
            </a:prstGeom>
            <a:solidFill>
              <a:srgbClr val="FFD96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7"/>
            <p:cNvSpPr txBox="1"/>
            <p:nvPr/>
          </p:nvSpPr>
          <p:spPr>
            <a:xfrm>
              <a:off x="4960835" y="1382995"/>
              <a:ext cx="4079438" cy="2447662"/>
            </a:xfrm>
            <a:prstGeom prst="rect">
              <a:avLst/>
            </a:prstGeom>
            <a:noFill/>
            <a:ln>
              <a:noFill/>
            </a:ln>
          </p:spPr>
          <p:txBody>
            <a:bodyPr spcFirstLastPara="1" wrap="square" lIns="199875" tIns="209825" rIns="199875" bIns="20982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600" b="1" i="1" dirty="0">
                  <a:solidFill>
                    <a:schemeClr val="dk1"/>
                  </a:solidFill>
                  <a:latin typeface="Calibri"/>
                  <a:ea typeface="Calibri"/>
                  <a:cs typeface="Calibri"/>
                  <a:sym typeface="Calibri"/>
                </a:rPr>
                <a:t>Stage 5: Test</a:t>
              </a:r>
              <a:endParaRPr dirty="0"/>
            </a:p>
            <a:p>
              <a:pPr marL="0" marR="0" lvl="0" indent="0" algn="l" rtl="0">
                <a:lnSpc>
                  <a:spcPct val="90000"/>
                </a:lnSpc>
                <a:spcBef>
                  <a:spcPts val="560"/>
                </a:spcBef>
                <a:spcAft>
                  <a:spcPts val="0"/>
                </a:spcAft>
                <a:buClr>
                  <a:schemeClr val="dk1"/>
                </a:buClr>
                <a:buSzPts val="1400"/>
                <a:buFont typeface="Calibri"/>
                <a:buNone/>
              </a:pPr>
              <a:r>
                <a:rPr lang="en-US" sz="1400" b="1" i="1" dirty="0">
                  <a:solidFill>
                    <a:schemeClr val="dk1"/>
                  </a:solidFill>
                  <a:latin typeface="Calibri"/>
                  <a:ea typeface="Calibri"/>
                  <a:cs typeface="Calibri"/>
                  <a:sym typeface="Calibri"/>
                </a:rPr>
                <a:t>Try Your Solutions Out: </a:t>
              </a:r>
              <a:endParaRPr dirty="0"/>
            </a:p>
            <a:p>
              <a:pPr marL="0" marR="0" lvl="0" indent="0" algn="l" rtl="0">
                <a:lnSpc>
                  <a:spcPct val="90000"/>
                </a:lnSpc>
                <a:spcBef>
                  <a:spcPts val="490"/>
                </a:spcBef>
                <a:spcAft>
                  <a:spcPts val="0"/>
                </a:spcAft>
                <a:buClr>
                  <a:schemeClr val="dk1"/>
                </a:buClr>
                <a:buSzPts val="1200"/>
                <a:buFont typeface="Calibri"/>
                <a:buNone/>
              </a:pPr>
              <a:r>
                <a:rPr lang="en-US" sz="1200" i="1" dirty="0">
                  <a:solidFill>
                    <a:schemeClr val="dk1"/>
                  </a:solidFill>
                  <a:latin typeface="Calibri"/>
                  <a:ea typeface="Calibri"/>
                  <a:cs typeface="Calibri"/>
                  <a:sym typeface="Calibri"/>
                </a:rPr>
                <a:t>Test the prototypes</a:t>
              </a:r>
              <a:endParaRPr dirty="0"/>
            </a:p>
            <a:p>
              <a:pPr marL="0" marR="0" lvl="0" indent="0" algn="l" rtl="0">
                <a:lnSpc>
                  <a:spcPct val="90000"/>
                </a:lnSpc>
                <a:spcBef>
                  <a:spcPts val="420"/>
                </a:spcBef>
                <a:spcAft>
                  <a:spcPts val="0"/>
                </a:spcAft>
                <a:buClr>
                  <a:schemeClr val="dk1"/>
                </a:buClr>
                <a:buSzPts val="1200"/>
                <a:buFont typeface="Calibri"/>
                <a:buNone/>
              </a:pPr>
              <a:r>
                <a:rPr lang="en-US" sz="1200" i="1" dirty="0">
                  <a:solidFill>
                    <a:schemeClr val="dk1"/>
                  </a:solidFill>
                  <a:latin typeface="Calibri"/>
                  <a:ea typeface="Calibri"/>
                  <a:cs typeface="Calibri"/>
                  <a:sym typeface="Calibri"/>
                </a:rPr>
                <a:t>Refine</a:t>
              </a:r>
              <a:endParaRPr dirty="0"/>
            </a:p>
            <a:p>
              <a:pPr marL="0" marR="0" lvl="0" indent="0" algn="l" rtl="0">
                <a:lnSpc>
                  <a:spcPct val="90000"/>
                </a:lnSpc>
                <a:spcBef>
                  <a:spcPts val="420"/>
                </a:spcBef>
                <a:spcAft>
                  <a:spcPts val="0"/>
                </a:spcAft>
                <a:buClr>
                  <a:schemeClr val="dk1"/>
                </a:buClr>
                <a:buSzPts val="1200"/>
                <a:buFont typeface="Calibri"/>
                <a:buNone/>
              </a:pPr>
              <a:r>
                <a:rPr lang="en-US" sz="1200" i="1" dirty="0">
                  <a:solidFill>
                    <a:schemeClr val="dk1"/>
                  </a:solidFill>
                  <a:latin typeface="Calibri"/>
                  <a:ea typeface="Calibri"/>
                  <a:cs typeface="Calibri"/>
                  <a:sym typeface="Calibri"/>
                </a:rPr>
                <a:t>You can also return to previous stages to make further iterations, alterations and refinements</a:t>
              </a:r>
              <a:endParaRPr sz="1200" dirty="0">
                <a:solidFill>
                  <a:schemeClr val="dk1"/>
                </a:solidFill>
                <a:latin typeface="Calibri"/>
                <a:ea typeface="Calibri"/>
                <a:cs typeface="Calibri"/>
                <a:sym typeface="Calibri"/>
              </a:endParaRPr>
            </a:p>
          </p:txBody>
        </p:sp>
      </p:grpSp>
      <p:sp>
        <p:nvSpPr>
          <p:cNvPr id="622" name="Google Shape;622;p37"/>
          <p:cNvSpPr/>
          <p:nvPr/>
        </p:nvSpPr>
        <p:spPr>
          <a:xfrm>
            <a:off x="6250192" y="4367604"/>
            <a:ext cx="346549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b="1" i="1">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623" name="Google Shape;623;p37"/>
          <p:cNvGrpSpPr/>
          <p:nvPr/>
        </p:nvGrpSpPr>
        <p:grpSpPr>
          <a:xfrm>
            <a:off x="225445" y="3429000"/>
            <a:ext cx="811339" cy="178049"/>
            <a:chOff x="4044044" y="1057852"/>
            <a:chExt cx="811339" cy="91440"/>
          </a:xfrm>
        </p:grpSpPr>
        <p:sp>
          <p:nvSpPr>
            <p:cNvPr id="624" name="Google Shape;624;p37"/>
            <p:cNvSpPr/>
            <p:nvPr/>
          </p:nvSpPr>
          <p:spPr>
            <a:xfrm>
              <a:off x="4044044" y="1057852"/>
              <a:ext cx="811339" cy="91440"/>
            </a:xfrm>
            <a:custGeom>
              <a:avLst/>
              <a:gdLst/>
              <a:ahLst/>
              <a:cxnLst/>
              <a:rect l="l" t="t" r="r" b="b"/>
              <a:pathLst>
                <a:path w="120000" h="120000" extrusionOk="0">
                  <a:moveTo>
                    <a:pt x="0" y="60000"/>
                  </a:moveTo>
                  <a:lnTo>
                    <a:pt x="120000" y="60000"/>
                  </a:lnTo>
                </a:path>
              </a:pathLst>
            </a:custGeom>
            <a:noFill/>
            <a:ln w="9525" cap="flat" cmpd="sng">
              <a:solidFill>
                <a:srgbClr val="4372C3"/>
              </a:solidFill>
              <a:prstDash val="solid"/>
              <a:miter lim="800000"/>
              <a:headEnd type="none" w="sm" len="sm"/>
              <a:tailEnd type="stealth" w="med" len="med"/>
            </a:ln>
          </p:spPr>
        </p:sp>
        <p:sp>
          <p:nvSpPr>
            <p:cNvPr id="625" name="Google Shape;625;p37"/>
            <p:cNvSpPr txBox="1"/>
            <p:nvPr/>
          </p:nvSpPr>
          <p:spPr>
            <a:xfrm>
              <a:off x="4428665" y="1099359"/>
              <a:ext cx="42096" cy="842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grpSp>
      <p:grpSp>
        <p:nvGrpSpPr>
          <p:cNvPr id="16" name="Google Shape;615;p37">
            <a:extLst>
              <a:ext uri="{FF2B5EF4-FFF2-40B4-BE49-F238E27FC236}">
                <a16:creationId xmlns:a16="http://schemas.microsoft.com/office/drawing/2014/main" id="{1FFD49CE-092D-4245-BF81-612B1531A66D}"/>
              </a:ext>
            </a:extLst>
          </p:cNvPr>
          <p:cNvGrpSpPr/>
          <p:nvPr/>
        </p:nvGrpSpPr>
        <p:grpSpPr>
          <a:xfrm>
            <a:off x="1189183" y="2278450"/>
            <a:ext cx="9038363" cy="2474317"/>
            <a:chOff x="1910" y="1382995"/>
            <a:chExt cx="9038363" cy="2474317"/>
          </a:xfrm>
        </p:grpSpPr>
        <p:sp>
          <p:nvSpPr>
            <p:cNvPr id="17" name="Google Shape;617;p37">
              <a:extLst>
                <a:ext uri="{FF2B5EF4-FFF2-40B4-BE49-F238E27FC236}">
                  <a16:creationId xmlns:a16="http://schemas.microsoft.com/office/drawing/2014/main" id="{E66DCFAF-EB33-424E-A9A3-91C8447B2D43}"/>
                </a:ext>
              </a:extLst>
            </p:cNvPr>
            <p:cNvSpPr txBox="1"/>
            <p:nvPr/>
          </p:nvSpPr>
          <p:spPr>
            <a:xfrm>
              <a:off x="4481994" y="2602135"/>
              <a:ext cx="43994" cy="938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18" name="Google Shape;618;p37">
              <a:extLst>
                <a:ext uri="{FF2B5EF4-FFF2-40B4-BE49-F238E27FC236}">
                  <a16:creationId xmlns:a16="http://schemas.microsoft.com/office/drawing/2014/main" id="{3F6DBF7C-D25A-4B52-B1E8-B6B9FEA9E656}"/>
                </a:ext>
              </a:extLst>
            </p:cNvPr>
            <p:cNvSpPr/>
            <p:nvPr/>
          </p:nvSpPr>
          <p:spPr>
            <a:xfrm>
              <a:off x="1910" y="1409650"/>
              <a:ext cx="4079438" cy="2447662"/>
            </a:xfrm>
            <a:prstGeom prst="rect">
              <a:avLst/>
            </a:prstGeom>
            <a:solidFill>
              <a:srgbClr val="FEE59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9;p37">
              <a:extLst>
                <a:ext uri="{FF2B5EF4-FFF2-40B4-BE49-F238E27FC236}">
                  <a16:creationId xmlns:a16="http://schemas.microsoft.com/office/drawing/2014/main" id="{63F219F5-B654-4C9D-B201-3644364F2FD9}"/>
                </a:ext>
              </a:extLst>
            </p:cNvPr>
            <p:cNvSpPr txBox="1"/>
            <p:nvPr/>
          </p:nvSpPr>
          <p:spPr>
            <a:xfrm>
              <a:off x="1910" y="1409650"/>
              <a:ext cx="4079438" cy="2447662"/>
            </a:xfrm>
            <a:prstGeom prst="rect">
              <a:avLst/>
            </a:prstGeom>
            <a:noFill/>
            <a:ln>
              <a:noFill/>
            </a:ln>
          </p:spPr>
          <p:txBody>
            <a:bodyPr spcFirstLastPara="1" wrap="square" lIns="199875" tIns="209825" rIns="199875" bIns="20982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600" b="1" i="1" dirty="0">
                  <a:solidFill>
                    <a:schemeClr val="dk1"/>
                  </a:solidFill>
                  <a:latin typeface="Calibri"/>
                  <a:ea typeface="Calibri"/>
                  <a:cs typeface="Calibri"/>
                  <a:sym typeface="Calibri"/>
                </a:rPr>
                <a:t>Stage 4: Prototype</a:t>
              </a:r>
              <a:endParaRPr dirty="0"/>
            </a:p>
            <a:p>
              <a:pPr marL="0" marR="0" lvl="0" indent="0" algn="l" rtl="0">
                <a:lnSpc>
                  <a:spcPct val="90000"/>
                </a:lnSpc>
                <a:spcBef>
                  <a:spcPts val="560"/>
                </a:spcBef>
                <a:spcAft>
                  <a:spcPts val="0"/>
                </a:spcAft>
                <a:buClr>
                  <a:schemeClr val="dk1"/>
                </a:buClr>
                <a:buSzPts val="1400"/>
                <a:buFont typeface="Calibri"/>
                <a:buNone/>
              </a:pPr>
              <a:r>
                <a:rPr lang="en-US" sz="1400" b="1" i="1" dirty="0">
                  <a:solidFill>
                    <a:schemeClr val="dk1"/>
                  </a:solidFill>
                  <a:latin typeface="Calibri"/>
                  <a:ea typeface="Calibri"/>
                  <a:cs typeface="Calibri"/>
                  <a:sym typeface="Calibri"/>
                </a:rPr>
                <a:t>Start to Create Solutions</a:t>
              </a:r>
              <a:endParaRPr sz="1400" dirty="0">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Calibri"/>
                <a:buNone/>
              </a:pPr>
              <a:r>
                <a:rPr lang="en-US" sz="1400" i="1" dirty="0">
                  <a:solidFill>
                    <a:schemeClr val="dk1"/>
                  </a:solidFill>
                  <a:latin typeface="Calibri"/>
                  <a:ea typeface="Calibri"/>
                  <a:cs typeface="Calibri"/>
                  <a:sym typeface="Calibri"/>
                </a:rPr>
                <a:t>The experimental phase</a:t>
              </a:r>
              <a:endParaRPr dirty="0"/>
            </a:p>
            <a:p>
              <a:pPr marL="0" marR="0" lvl="0" indent="0" algn="l" rtl="0">
                <a:lnSpc>
                  <a:spcPct val="90000"/>
                </a:lnSpc>
                <a:spcBef>
                  <a:spcPts val="490"/>
                </a:spcBef>
                <a:spcAft>
                  <a:spcPts val="0"/>
                </a:spcAft>
                <a:buClr>
                  <a:schemeClr val="dk1"/>
                </a:buClr>
                <a:buSzPts val="1400"/>
                <a:buFont typeface="Calibri"/>
                <a:buNone/>
              </a:pPr>
              <a:r>
                <a:rPr lang="en-US" sz="1400" i="1" dirty="0">
                  <a:solidFill>
                    <a:schemeClr val="dk1"/>
                  </a:solidFill>
                  <a:latin typeface="Calibri"/>
                  <a:ea typeface="Calibri"/>
                  <a:cs typeface="Calibri"/>
                  <a:sym typeface="Calibri"/>
                </a:rPr>
                <a:t>Identify the best possible solution </a:t>
              </a:r>
              <a:endParaRPr dirty="0"/>
            </a:p>
            <a:p>
              <a:pPr marL="0" marR="0" lvl="0" indent="0" algn="l" rtl="0">
                <a:lnSpc>
                  <a:spcPct val="90000"/>
                </a:lnSpc>
                <a:spcBef>
                  <a:spcPts val="490"/>
                </a:spcBef>
                <a:spcAft>
                  <a:spcPts val="0"/>
                </a:spcAft>
                <a:buClr>
                  <a:schemeClr val="dk1"/>
                </a:buClr>
                <a:buSzPts val="1400"/>
                <a:buFont typeface="Calibri"/>
                <a:buNone/>
              </a:pPr>
              <a:r>
                <a:rPr lang="en-US" sz="1400" i="1" dirty="0">
                  <a:solidFill>
                    <a:schemeClr val="dk1"/>
                  </a:solidFill>
                  <a:latin typeface="Calibri"/>
                  <a:ea typeface="Calibri"/>
                  <a:cs typeface="Calibri"/>
                  <a:sym typeface="Calibri"/>
                </a:rPr>
                <a:t>Make simple, inexpensive prototypes</a:t>
              </a:r>
              <a:endParaRPr sz="1400" dirty="0">
                <a:solidFill>
                  <a:schemeClr val="dk1"/>
                </a:solidFill>
                <a:latin typeface="Calibri"/>
                <a:ea typeface="Calibri"/>
                <a:cs typeface="Calibri"/>
                <a:sym typeface="Calibri"/>
              </a:endParaRPr>
            </a:p>
          </p:txBody>
        </p:sp>
        <p:sp>
          <p:nvSpPr>
            <p:cNvPr id="20" name="Google Shape;620;p37">
              <a:extLst>
                <a:ext uri="{FF2B5EF4-FFF2-40B4-BE49-F238E27FC236}">
                  <a16:creationId xmlns:a16="http://schemas.microsoft.com/office/drawing/2014/main" id="{BA944DC7-75C9-4AF6-B5FD-F4A5881B360D}"/>
                </a:ext>
              </a:extLst>
            </p:cNvPr>
            <p:cNvSpPr/>
            <p:nvPr/>
          </p:nvSpPr>
          <p:spPr>
            <a:xfrm>
              <a:off x="4960835" y="1382995"/>
              <a:ext cx="4079438" cy="2447662"/>
            </a:xfrm>
            <a:prstGeom prst="rect">
              <a:avLst/>
            </a:prstGeom>
            <a:solidFill>
              <a:srgbClr val="FFD96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21;p37">
              <a:extLst>
                <a:ext uri="{FF2B5EF4-FFF2-40B4-BE49-F238E27FC236}">
                  <a16:creationId xmlns:a16="http://schemas.microsoft.com/office/drawing/2014/main" id="{DA799EA7-812A-49A2-8366-0470BCFDD8A3}"/>
                </a:ext>
              </a:extLst>
            </p:cNvPr>
            <p:cNvSpPr txBox="1"/>
            <p:nvPr/>
          </p:nvSpPr>
          <p:spPr>
            <a:xfrm>
              <a:off x="4960835" y="1382995"/>
              <a:ext cx="4079438" cy="2447662"/>
            </a:xfrm>
            <a:prstGeom prst="rect">
              <a:avLst/>
            </a:prstGeom>
            <a:noFill/>
            <a:ln>
              <a:noFill/>
            </a:ln>
          </p:spPr>
          <p:txBody>
            <a:bodyPr spcFirstLastPara="1" wrap="square" lIns="199875" tIns="209825" rIns="199875" bIns="20982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600" b="1" i="1" dirty="0">
                  <a:solidFill>
                    <a:schemeClr val="dk1"/>
                  </a:solidFill>
                  <a:latin typeface="Calibri"/>
                  <a:ea typeface="Calibri"/>
                  <a:cs typeface="Calibri"/>
                  <a:sym typeface="Calibri"/>
                </a:rPr>
                <a:t>Stage 5: Test</a:t>
              </a:r>
              <a:endParaRPr dirty="0"/>
            </a:p>
            <a:p>
              <a:pPr marL="0" marR="0" lvl="0" indent="0" algn="l" rtl="0">
                <a:lnSpc>
                  <a:spcPct val="90000"/>
                </a:lnSpc>
                <a:spcBef>
                  <a:spcPts val="560"/>
                </a:spcBef>
                <a:spcAft>
                  <a:spcPts val="0"/>
                </a:spcAft>
                <a:buClr>
                  <a:schemeClr val="dk1"/>
                </a:buClr>
                <a:buSzPts val="1400"/>
                <a:buFont typeface="Calibri"/>
                <a:buNone/>
              </a:pPr>
              <a:r>
                <a:rPr lang="en-US" sz="1400" b="1" i="1" dirty="0">
                  <a:solidFill>
                    <a:schemeClr val="dk1"/>
                  </a:solidFill>
                  <a:latin typeface="Calibri"/>
                  <a:ea typeface="Calibri"/>
                  <a:cs typeface="Calibri"/>
                  <a:sym typeface="Calibri"/>
                </a:rPr>
                <a:t>Try Your Solutions Out: </a:t>
              </a:r>
              <a:endParaRPr dirty="0"/>
            </a:p>
            <a:p>
              <a:pPr marL="0" marR="0" lvl="0" indent="0" algn="l" rtl="0">
                <a:lnSpc>
                  <a:spcPct val="90000"/>
                </a:lnSpc>
                <a:spcBef>
                  <a:spcPts val="490"/>
                </a:spcBef>
                <a:spcAft>
                  <a:spcPts val="0"/>
                </a:spcAft>
                <a:buClr>
                  <a:schemeClr val="dk1"/>
                </a:buClr>
                <a:buSzPts val="1200"/>
                <a:buFont typeface="Calibri"/>
                <a:buNone/>
              </a:pPr>
              <a:r>
                <a:rPr lang="en-US" sz="1200" i="1" dirty="0">
                  <a:solidFill>
                    <a:schemeClr val="dk1"/>
                  </a:solidFill>
                  <a:latin typeface="Calibri"/>
                  <a:ea typeface="Calibri"/>
                  <a:cs typeface="Calibri"/>
                  <a:sym typeface="Calibri"/>
                </a:rPr>
                <a:t>Test the prototypes</a:t>
              </a:r>
              <a:endParaRPr dirty="0"/>
            </a:p>
            <a:p>
              <a:pPr marL="0" marR="0" lvl="0" indent="0" algn="l" rtl="0">
                <a:lnSpc>
                  <a:spcPct val="90000"/>
                </a:lnSpc>
                <a:spcBef>
                  <a:spcPts val="420"/>
                </a:spcBef>
                <a:spcAft>
                  <a:spcPts val="0"/>
                </a:spcAft>
                <a:buClr>
                  <a:schemeClr val="dk1"/>
                </a:buClr>
                <a:buSzPts val="1200"/>
                <a:buFont typeface="Calibri"/>
                <a:buNone/>
              </a:pPr>
              <a:r>
                <a:rPr lang="en-US" sz="1200" i="1" dirty="0">
                  <a:solidFill>
                    <a:schemeClr val="dk1"/>
                  </a:solidFill>
                  <a:latin typeface="Calibri"/>
                  <a:ea typeface="Calibri"/>
                  <a:cs typeface="Calibri"/>
                  <a:sym typeface="Calibri"/>
                </a:rPr>
                <a:t>Refine</a:t>
              </a:r>
              <a:endParaRPr dirty="0"/>
            </a:p>
            <a:p>
              <a:pPr marL="0" marR="0" lvl="0" indent="0" algn="l" rtl="0">
                <a:lnSpc>
                  <a:spcPct val="90000"/>
                </a:lnSpc>
                <a:spcBef>
                  <a:spcPts val="420"/>
                </a:spcBef>
                <a:spcAft>
                  <a:spcPts val="0"/>
                </a:spcAft>
                <a:buClr>
                  <a:schemeClr val="dk1"/>
                </a:buClr>
                <a:buSzPts val="1200"/>
                <a:buFont typeface="Calibri"/>
                <a:buNone/>
              </a:pPr>
              <a:r>
                <a:rPr lang="en-US" sz="1200" i="1" dirty="0">
                  <a:solidFill>
                    <a:schemeClr val="dk1"/>
                  </a:solidFill>
                  <a:latin typeface="Calibri"/>
                  <a:ea typeface="Calibri"/>
                  <a:cs typeface="Calibri"/>
                  <a:sym typeface="Calibri"/>
                </a:rPr>
                <a:t>You can also return to previous stages to make further iterations, alterations and refinements</a:t>
              </a:r>
              <a:endParaRPr sz="1200" dirty="0">
                <a:solidFill>
                  <a:schemeClr val="dk1"/>
                </a:solidFill>
                <a:latin typeface="Calibri"/>
                <a:ea typeface="Calibri"/>
                <a:cs typeface="Calibri"/>
                <a:sym typeface="Calibri"/>
              </a:endParaRPr>
            </a:p>
          </p:txBody>
        </p:sp>
      </p:grpSp>
      <p:grpSp>
        <p:nvGrpSpPr>
          <p:cNvPr id="25" name="Google Shape;623;p37">
            <a:extLst>
              <a:ext uri="{FF2B5EF4-FFF2-40B4-BE49-F238E27FC236}">
                <a16:creationId xmlns:a16="http://schemas.microsoft.com/office/drawing/2014/main" id="{C4EDFB34-677F-43CC-8D81-DD494482CC33}"/>
              </a:ext>
            </a:extLst>
          </p:cNvPr>
          <p:cNvGrpSpPr/>
          <p:nvPr/>
        </p:nvGrpSpPr>
        <p:grpSpPr>
          <a:xfrm>
            <a:off x="5350635" y="3474613"/>
            <a:ext cx="811339" cy="91440"/>
            <a:chOff x="4044044" y="1057852"/>
            <a:chExt cx="811339" cy="91440"/>
          </a:xfrm>
        </p:grpSpPr>
        <p:sp>
          <p:nvSpPr>
            <p:cNvPr id="26" name="Google Shape;624;p37">
              <a:extLst>
                <a:ext uri="{FF2B5EF4-FFF2-40B4-BE49-F238E27FC236}">
                  <a16:creationId xmlns:a16="http://schemas.microsoft.com/office/drawing/2014/main" id="{9094B163-7434-4093-BAE6-272C7FC79B8E}"/>
                </a:ext>
              </a:extLst>
            </p:cNvPr>
            <p:cNvSpPr/>
            <p:nvPr/>
          </p:nvSpPr>
          <p:spPr>
            <a:xfrm>
              <a:off x="4044044" y="1057852"/>
              <a:ext cx="811339" cy="91440"/>
            </a:xfrm>
            <a:custGeom>
              <a:avLst/>
              <a:gdLst/>
              <a:ahLst/>
              <a:cxnLst/>
              <a:rect l="l" t="t" r="r" b="b"/>
              <a:pathLst>
                <a:path w="120000" h="120000" extrusionOk="0">
                  <a:moveTo>
                    <a:pt x="0" y="60000"/>
                  </a:moveTo>
                  <a:lnTo>
                    <a:pt x="120000" y="60000"/>
                  </a:lnTo>
                </a:path>
              </a:pathLst>
            </a:custGeom>
            <a:noFill/>
            <a:ln w="9525" cap="flat" cmpd="sng">
              <a:solidFill>
                <a:srgbClr val="4372C3"/>
              </a:solidFill>
              <a:prstDash val="solid"/>
              <a:miter lim="800000"/>
              <a:headEnd type="none" w="sm" len="sm"/>
              <a:tailEnd type="stealth" w="med" len="med"/>
            </a:ln>
          </p:spPr>
        </p:sp>
        <p:sp>
          <p:nvSpPr>
            <p:cNvPr id="27" name="Google Shape;625;p37">
              <a:extLst>
                <a:ext uri="{FF2B5EF4-FFF2-40B4-BE49-F238E27FC236}">
                  <a16:creationId xmlns:a16="http://schemas.microsoft.com/office/drawing/2014/main" id="{8222B603-063A-44DF-B82D-013F4625904C}"/>
                </a:ext>
              </a:extLst>
            </p:cNvPr>
            <p:cNvSpPr txBox="1"/>
            <p:nvPr/>
          </p:nvSpPr>
          <p:spPr>
            <a:xfrm>
              <a:off x="4428665" y="1099359"/>
              <a:ext cx="42096" cy="842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grpSp>
      <p:cxnSp>
        <p:nvCxnSpPr>
          <p:cNvPr id="5" name="Conector recto 4">
            <a:extLst>
              <a:ext uri="{FF2B5EF4-FFF2-40B4-BE49-F238E27FC236}">
                <a16:creationId xmlns:a16="http://schemas.microsoft.com/office/drawing/2014/main" id="{2C96B012-DF5D-4913-B129-112798CA9AFF}"/>
              </a:ext>
            </a:extLst>
          </p:cNvPr>
          <p:cNvCxnSpPr>
            <a:cxnSpLocks/>
          </p:cNvCxnSpPr>
          <p:nvPr/>
        </p:nvCxnSpPr>
        <p:spPr>
          <a:xfrm flipV="1">
            <a:off x="225445" y="2532185"/>
            <a:ext cx="0" cy="9747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38"/>
          <p:cNvSpPr/>
          <p:nvPr/>
        </p:nvSpPr>
        <p:spPr>
          <a:xfrm>
            <a:off x="2273032" y="305920"/>
            <a:ext cx="9363445"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dirty="0">
                <a:solidFill>
                  <a:srgbClr val="2F5496"/>
                </a:solidFill>
                <a:latin typeface="Calibri"/>
                <a:ea typeface="Calibri"/>
                <a:cs typeface="Calibri"/>
                <a:sym typeface="Calibri"/>
              </a:rPr>
              <a:t>3.4. How can an idea be ‘valuable’?</a:t>
            </a:r>
            <a:endParaRPr sz="1800" dirty="0">
              <a:solidFill>
                <a:srgbClr val="2F5496"/>
              </a:solidFill>
              <a:latin typeface="Calibri"/>
              <a:ea typeface="Calibri"/>
              <a:cs typeface="Calibri"/>
              <a:sym typeface="Calibri"/>
            </a:endParaRPr>
          </a:p>
        </p:txBody>
      </p:sp>
      <p:sp>
        <p:nvSpPr>
          <p:cNvPr id="632" name="Google Shape;632;p38"/>
          <p:cNvSpPr txBox="1"/>
          <p:nvPr/>
        </p:nvSpPr>
        <p:spPr>
          <a:xfrm>
            <a:off x="1276413" y="1414574"/>
            <a:ext cx="9099755"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highlight>
                <a:srgbClr val="FFFF00"/>
              </a:highlight>
              <a:latin typeface="Calibri"/>
              <a:ea typeface="Calibri"/>
              <a:cs typeface="Calibri"/>
              <a:sym typeface="Calibri"/>
            </a:endParaRPr>
          </a:p>
          <a:p>
            <a:pPr marL="0" marR="0" lvl="0" indent="0" algn="l" rtl="0">
              <a:spcBef>
                <a:spcPts val="0"/>
              </a:spcBef>
              <a:spcAft>
                <a:spcPts val="0"/>
              </a:spcAft>
              <a:buNone/>
            </a:pPr>
            <a:br>
              <a:rPr lang="en-US" sz="18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b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3" name="Google Shape;633;p38"/>
          <p:cNvSpPr txBox="1"/>
          <p:nvPr/>
        </p:nvSpPr>
        <p:spPr>
          <a:xfrm>
            <a:off x="4536831" y="1250496"/>
            <a:ext cx="5839337" cy="729430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Value is what is valuable to one person, may not be valuable to another person.</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Value depends on the time and place. </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We evaluate the ICH idea in context.</a:t>
            </a:r>
            <a:endParaRPr dirty="0"/>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Calibri"/>
                <a:ea typeface="Calibri"/>
                <a:cs typeface="Calibri"/>
                <a:sym typeface="Calibri"/>
              </a:rPr>
              <a:t>Consider the social, cultural and economic value of your ICH idea.</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When working with your ICH idea you could ask questions such as: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742950" marR="0" lvl="1" indent="-285750" algn="l" rtl="0">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Is this idea of value to me?</a:t>
            </a:r>
            <a:endParaRPr dirty="0"/>
          </a:p>
          <a:p>
            <a:pPr marL="742950" marR="0" lvl="1" indent="-285750" algn="l" rtl="0">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Does this idea have a market?</a:t>
            </a:r>
            <a:endParaRPr dirty="0"/>
          </a:p>
          <a:p>
            <a:pPr marL="742950" marR="0" lvl="1" indent="-285750" algn="l" rtl="0">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Does this idea solve a social problem?</a:t>
            </a:r>
            <a:endParaRPr dirty="0"/>
          </a:p>
          <a:p>
            <a:pPr marL="742950" marR="0" lvl="1" indent="-285750" algn="l" rtl="0">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Could this idea create profit?</a:t>
            </a:r>
            <a:endParaRPr dirty="0"/>
          </a:p>
          <a:p>
            <a:pPr marL="742950" marR="0" lvl="1" indent="-285750" algn="l" rtl="0">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Is this idea needed right now? </a:t>
            </a:r>
            <a:endParaRPr dirty="0"/>
          </a:p>
          <a:p>
            <a:pPr marL="742950" marR="0" lvl="1" indent="-285750" algn="l" rtl="0">
              <a:spcBef>
                <a:spcPts val="0"/>
              </a:spcBef>
              <a:spcAft>
                <a:spcPts val="0"/>
              </a:spcAft>
              <a:buClr>
                <a:schemeClr val="dk1"/>
              </a:buClr>
              <a:buSzPts val="1800"/>
              <a:buFont typeface="Arial"/>
              <a:buChar char="•"/>
            </a:pPr>
            <a:r>
              <a:rPr lang="en-US" sz="1800" b="0" i="0" u="none" strike="noStrike" cap="none" dirty="0">
                <a:solidFill>
                  <a:schemeClr val="dk1"/>
                </a:solidFill>
                <a:latin typeface="Calibri"/>
                <a:ea typeface="Calibri"/>
                <a:cs typeface="Calibri"/>
                <a:sym typeface="Calibri"/>
              </a:rPr>
              <a:t>What are the strengths/ weaknesses of the idea? </a:t>
            </a:r>
            <a:endParaRPr dirty="0"/>
          </a:p>
          <a:p>
            <a:pPr marL="285750" marR="0" lvl="0" indent="-171450" algn="l" rtl="0">
              <a:spcBef>
                <a:spcPts val="0"/>
              </a:spcBef>
              <a:spcAft>
                <a:spcPts val="0"/>
              </a:spcAft>
              <a:buClr>
                <a:schemeClr val="dk1"/>
              </a:buClr>
              <a:buSzPts val="1800"/>
              <a:buFont typeface="Arial"/>
              <a:buNone/>
            </a:pPr>
            <a:endParaRPr sz="1800" i="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i="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i="1"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1800" i="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i="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i="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br>
              <a:rPr lang="en-US" sz="1800" dirty="0">
                <a:solidFill>
                  <a:schemeClr val="dk1"/>
                </a:solidFill>
                <a:latin typeface="Calibri"/>
                <a:ea typeface="Calibri"/>
                <a:cs typeface="Calibri"/>
                <a:sym typeface="Calibri"/>
              </a:rPr>
            </a:b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p:txBody>
      </p:sp>
      <p:pic>
        <p:nvPicPr>
          <p:cNvPr id="634" name="Google Shape;634;p38" descr="A picture containing person, indoor&#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4074" y="2200275"/>
            <a:ext cx="3466908" cy="2457450"/>
          </a:xfrm>
          <a:prstGeom prst="rect">
            <a:avLst/>
          </a:prstGeom>
          <a:noFill/>
          <a:ln>
            <a:noFill/>
          </a:ln>
        </p:spPr>
      </p:pic>
      <p:grpSp>
        <p:nvGrpSpPr>
          <p:cNvPr id="635" name="Google Shape;635;p38"/>
          <p:cNvGrpSpPr/>
          <p:nvPr/>
        </p:nvGrpSpPr>
        <p:grpSpPr>
          <a:xfrm>
            <a:off x="3460101" y="131325"/>
            <a:ext cx="1361571" cy="349188"/>
            <a:chOff x="10604072" y="448487"/>
            <a:chExt cx="1361571" cy="349188"/>
          </a:xfrm>
        </p:grpSpPr>
        <p:sp>
          <p:nvSpPr>
            <p:cNvPr id="636" name="Google Shape;636;p38"/>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37" name="Google Shape;637;p38"/>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38" name="Google Shape;638;p38"/>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pic>
        <p:nvPicPr>
          <p:cNvPr id="644" name="Google Shape;644;p39"/>
          <p:cNvPicPr preferRelativeResize="0"/>
          <p:nvPr/>
        </p:nvPicPr>
        <p:blipFill rotWithShape="1">
          <a:blip r:embed="rId3">
            <a:alphaModFix/>
          </a:blip>
          <a:srcRect/>
          <a:stretch/>
        </p:blipFill>
        <p:spPr>
          <a:xfrm>
            <a:off x="9286035" y="6211204"/>
            <a:ext cx="2895805" cy="636636"/>
          </a:xfrm>
          <a:prstGeom prst="rect">
            <a:avLst/>
          </a:prstGeom>
          <a:noFill/>
          <a:ln>
            <a:noFill/>
          </a:ln>
        </p:spPr>
      </p:pic>
      <p:sp>
        <p:nvSpPr>
          <p:cNvPr id="645" name="Google Shape;645;p39"/>
          <p:cNvSpPr txBox="1"/>
          <p:nvPr/>
        </p:nvSpPr>
        <p:spPr>
          <a:xfrm>
            <a:off x="315655" y="6457890"/>
            <a:ext cx="956718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000">
              <a:solidFill>
                <a:schemeClr val="dk1"/>
              </a:solidFill>
              <a:latin typeface="Calibri"/>
              <a:ea typeface="Calibri"/>
              <a:cs typeface="Calibri"/>
              <a:sym typeface="Calibri"/>
            </a:endParaRPr>
          </a:p>
        </p:txBody>
      </p:sp>
      <p:pic>
        <p:nvPicPr>
          <p:cNvPr id="646" name="Google Shape;646;p39"/>
          <p:cNvPicPr preferRelativeResize="0"/>
          <p:nvPr/>
        </p:nvPicPr>
        <p:blipFill rotWithShape="1">
          <a:blip r:embed="rId4">
            <a:alphaModFix/>
          </a:blip>
          <a:srcRect/>
          <a:stretch/>
        </p:blipFill>
        <p:spPr>
          <a:xfrm>
            <a:off x="0" y="0"/>
            <a:ext cx="2219417" cy="883966"/>
          </a:xfrm>
          <a:prstGeom prst="rect">
            <a:avLst/>
          </a:prstGeom>
          <a:noFill/>
          <a:ln>
            <a:noFill/>
          </a:ln>
        </p:spPr>
      </p:pic>
      <p:sp>
        <p:nvSpPr>
          <p:cNvPr id="647" name="Google Shape;647;p39"/>
          <p:cNvSpPr txBox="1"/>
          <p:nvPr/>
        </p:nvSpPr>
        <p:spPr>
          <a:xfrm>
            <a:off x="4552307" y="5185622"/>
            <a:ext cx="2196000" cy="828000"/>
          </a:xfrm>
          <a:prstGeom prst="rect">
            <a:avLst/>
          </a:prstGeom>
          <a:noFill/>
          <a:ln>
            <a:noFill/>
          </a:ln>
        </p:spPr>
        <p:txBody>
          <a:bodyPr spcFirstLastPara="1" wrap="square" lIns="91425" tIns="45700" rIns="91425" bIns="45700" anchor="t" anchorCtr="0">
            <a:noAutofit/>
          </a:bodyPr>
          <a:lstStyle/>
          <a:p>
            <a:pPr marL="285750" marR="0" lvl="0" indent="-184150" algn="l" rtl="0">
              <a:spcBef>
                <a:spcPts val="0"/>
              </a:spcBef>
              <a:spcAft>
                <a:spcPts val="0"/>
              </a:spcAft>
              <a:buClr>
                <a:schemeClr val="dk1"/>
              </a:buClr>
              <a:buSzPts val="1600"/>
              <a:buFont typeface="Calibri"/>
              <a:buNone/>
            </a:pPr>
            <a:endParaRPr sz="1600">
              <a:solidFill>
                <a:srgbClr val="3F3F3F"/>
              </a:solidFill>
              <a:latin typeface="Calibri"/>
              <a:ea typeface="Calibri"/>
              <a:cs typeface="Calibri"/>
              <a:sym typeface="Calibri"/>
            </a:endParaRPr>
          </a:p>
        </p:txBody>
      </p:sp>
      <p:sp>
        <p:nvSpPr>
          <p:cNvPr id="648" name="Google Shape;648;p39"/>
          <p:cNvSpPr/>
          <p:nvPr/>
        </p:nvSpPr>
        <p:spPr>
          <a:xfrm>
            <a:off x="5464447" y="6436426"/>
            <a:ext cx="341413" cy="408098"/>
          </a:xfrm>
          <a:custGeom>
            <a:avLst/>
            <a:gdLst/>
            <a:ahLst/>
            <a:cxnLst/>
            <a:rect l="l" t="t" r="r" b="b"/>
            <a:pathLst>
              <a:path w="2688046" h="3213079" extrusionOk="0">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649" name="Google Shape;649;p39"/>
          <p:cNvSpPr txBox="1"/>
          <p:nvPr/>
        </p:nvSpPr>
        <p:spPr>
          <a:xfrm>
            <a:off x="3671047" y="244213"/>
            <a:ext cx="824304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rgbClr val="2F5496"/>
                </a:solidFill>
                <a:latin typeface="Calibri"/>
                <a:ea typeface="Calibri"/>
                <a:cs typeface="Calibri"/>
                <a:sym typeface="Calibri"/>
              </a:rPr>
              <a:t>3.4.1. Does your idea have cultural value?</a:t>
            </a:r>
            <a:endParaRPr dirty="0"/>
          </a:p>
        </p:txBody>
      </p:sp>
      <p:grpSp>
        <p:nvGrpSpPr>
          <p:cNvPr id="650" name="Google Shape;650;p39"/>
          <p:cNvGrpSpPr/>
          <p:nvPr/>
        </p:nvGrpSpPr>
        <p:grpSpPr>
          <a:xfrm>
            <a:off x="2032000" y="1339142"/>
            <a:ext cx="8128000" cy="4852537"/>
            <a:chOff x="0" y="283064"/>
            <a:chExt cx="8128000" cy="4852537"/>
          </a:xfrm>
        </p:grpSpPr>
        <p:sp>
          <p:nvSpPr>
            <p:cNvPr id="651" name="Google Shape;651;p39"/>
            <p:cNvSpPr/>
            <p:nvPr/>
          </p:nvSpPr>
          <p:spPr>
            <a:xfrm>
              <a:off x="996492" y="1934868"/>
              <a:ext cx="1158240" cy="994284"/>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9"/>
            <p:cNvSpPr txBox="1"/>
            <p:nvPr/>
          </p:nvSpPr>
          <p:spPr>
            <a:xfrm>
              <a:off x="1175869" y="2088853"/>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Clr>
                  <a:schemeClr val="lt1"/>
                </a:buClr>
                <a:buSzPts val="1000"/>
                <a:buFont typeface="Arial"/>
                <a:buNone/>
              </a:pPr>
              <a:r>
                <a:rPr lang="en-US" sz="1000" b="0" i="0" u="none">
                  <a:solidFill>
                    <a:schemeClr val="lt1"/>
                  </a:solidFill>
                  <a:latin typeface="Calibri"/>
                  <a:ea typeface="Calibri"/>
                  <a:cs typeface="Calibri"/>
                  <a:sym typeface="Calibri"/>
                </a:rPr>
                <a:t>Skills and knowledge </a:t>
              </a:r>
              <a:endParaRPr sz="1000">
                <a:solidFill>
                  <a:schemeClr val="lt1"/>
                </a:solidFill>
                <a:latin typeface="Calibri"/>
                <a:ea typeface="Calibri"/>
                <a:cs typeface="Calibri"/>
                <a:sym typeface="Calibri"/>
              </a:endParaRPr>
            </a:p>
          </p:txBody>
        </p:sp>
        <p:sp>
          <p:nvSpPr>
            <p:cNvPr id="653" name="Google Shape;653;p39"/>
            <p:cNvSpPr/>
            <p:nvPr/>
          </p:nvSpPr>
          <p:spPr>
            <a:xfrm>
              <a:off x="1024127" y="2379360"/>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9"/>
            <p:cNvSpPr/>
            <p:nvPr/>
          </p:nvSpPr>
          <p:spPr>
            <a:xfrm>
              <a:off x="0" y="1385561"/>
              <a:ext cx="1158240" cy="994284"/>
            </a:xfrm>
            <a:prstGeom prst="hexagon">
              <a:avLst>
                <a:gd name="adj" fmla="val 25000"/>
                <a:gd name="vf" fmla="val 115470"/>
              </a:avLst>
            </a:prstGeom>
            <a:blipFill rotWithShape="1">
              <a:blip r:embed="rId5"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9"/>
            <p:cNvSpPr/>
            <p:nvPr/>
          </p:nvSpPr>
          <p:spPr>
            <a:xfrm>
              <a:off x="793292" y="2247371"/>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9"/>
            <p:cNvSpPr/>
            <p:nvPr/>
          </p:nvSpPr>
          <p:spPr>
            <a:xfrm>
              <a:off x="1992985" y="1382164"/>
              <a:ext cx="1158240" cy="994284"/>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9"/>
            <p:cNvSpPr txBox="1"/>
            <p:nvPr/>
          </p:nvSpPr>
          <p:spPr>
            <a:xfrm>
              <a:off x="2172362" y="1536149"/>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000" b="0" i="0" u="none">
                  <a:solidFill>
                    <a:schemeClr val="lt1"/>
                  </a:solidFill>
                  <a:latin typeface="Calibri"/>
                  <a:ea typeface="Calibri"/>
                  <a:cs typeface="Calibri"/>
                  <a:sym typeface="Calibri"/>
                </a:rPr>
                <a:t>Transcends barriers of language, time, and generation</a:t>
              </a:r>
              <a:endParaRPr sz="1000">
                <a:solidFill>
                  <a:schemeClr val="lt1"/>
                </a:solidFill>
                <a:latin typeface="Calibri"/>
                <a:ea typeface="Calibri"/>
                <a:cs typeface="Calibri"/>
                <a:sym typeface="Calibri"/>
              </a:endParaRPr>
            </a:p>
          </p:txBody>
        </p:sp>
        <p:sp>
          <p:nvSpPr>
            <p:cNvPr id="658" name="Google Shape;658;p39"/>
            <p:cNvSpPr/>
            <p:nvPr/>
          </p:nvSpPr>
          <p:spPr>
            <a:xfrm>
              <a:off x="2789529" y="2242519"/>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9"/>
            <p:cNvSpPr/>
            <p:nvPr/>
          </p:nvSpPr>
          <p:spPr>
            <a:xfrm>
              <a:off x="2988665" y="1932927"/>
              <a:ext cx="1158240" cy="994284"/>
            </a:xfrm>
            <a:prstGeom prst="hexagon">
              <a:avLst>
                <a:gd name="adj" fmla="val 25000"/>
                <a:gd name="vf" fmla="val 115470"/>
              </a:avLst>
            </a:prstGeom>
            <a:blipFill rotWithShape="1">
              <a:blip r:embed="rId6"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9"/>
            <p:cNvSpPr/>
            <p:nvPr/>
          </p:nvSpPr>
          <p:spPr>
            <a:xfrm>
              <a:off x="3017113" y="2375478"/>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9"/>
            <p:cNvSpPr/>
            <p:nvPr/>
          </p:nvSpPr>
          <p:spPr>
            <a:xfrm>
              <a:off x="996492" y="835768"/>
              <a:ext cx="1158240" cy="994284"/>
            </a:xfrm>
            <a:prstGeom prst="hexagon">
              <a:avLst>
                <a:gd name="adj" fmla="val 25000"/>
                <a:gd name="vf" fmla="val 115470"/>
              </a:avLst>
            </a:prstGeom>
            <a:solidFill>
              <a:srgbClr val="C55A1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9"/>
            <p:cNvSpPr txBox="1"/>
            <p:nvPr/>
          </p:nvSpPr>
          <p:spPr>
            <a:xfrm>
              <a:off x="1175869" y="989753"/>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000" b="0" i="0" u="none">
                  <a:solidFill>
                    <a:schemeClr val="lt1"/>
                  </a:solidFill>
                  <a:latin typeface="Calibri"/>
                  <a:ea typeface="Calibri"/>
                  <a:cs typeface="Calibri"/>
                  <a:sym typeface="Calibri"/>
                </a:rPr>
                <a:t>Supports resilience</a:t>
              </a:r>
              <a:endParaRPr sz="1000">
                <a:solidFill>
                  <a:schemeClr val="lt1"/>
                </a:solidFill>
                <a:latin typeface="Calibri"/>
                <a:ea typeface="Calibri"/>
                <a:cs typeface="Calibri"/>
                <a:sym typeface="Calibri"/>
              </a:endParaRPr>
            </a:p>
          </p:txBody>
        </p:sp>
        <p:sp>
          <p:nvSpPr>
            <p:cNvPr id="663" name="Google Shape;663;p39"/>
            <p:cNvSpPr/>
            <p:nvPr/>
          </p:nvSpPr>
          <p:spPr>
            <a:xfrm>
              <a:off x="1784908" y="849355"/>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9"/>
            <p:cNvSpPr/>
            <p:nvPr/>
          </p:nvSpPr>
          <p:spPr>
            <a:xfrm>
              <a:off x="1992985" y="283064"/>
              <a:ext cx="1158240" cy="994284"/>
            </a:xfrm>
            <a:prstGeom prst="hexagon">
              <a:avLst>
                <a:gd name="adj" fmla="val 25000"/>
                <a:gd name="vf" fmla="val 115470"/>
              </a:avLst>
            </a:prstGeom>
            <a:blipFill rotWithShape="1">
              <a:blip r:embed="rId7"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9"/>
            <p:cNvSpPr/>
            <p:nvPr/>
          </p:nvSpPr>
          <p:spPr>
            <a:xfrm>
              <a:off x="2025497" y="723675"/>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9"/>
            <p:cNvSpPr/>
            <p:nvPr/>
          </p:nvSpPr>
          <p:spPr>
            <a:xfrm>
              <a:off x="2988665" y="833827"/>
              <a:ext cx="1158240" cy="994284"/>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9"/>
            <p:cNvSpPr txBox="1"/>
            <p:nvPr/>
          </p:nvSpPr>
          <p:spPr>
            <a:xfrm>
              <a:off x="3168042" y="987812"/>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000" b="0" i="0" u="none">
                  <a:solidFill>
                    <a:schemeClr val="lt1"/>
                  </a:solidFill>
                  <a:latin typeface="Calibri"/>
                  <a:ea typeface="Calibri"/>
                  <a:cs typeface="Calibri"/>
                  <a:sym typeface="Calibri"/>
                </a:rPr>
                <a:t>Brings us beyond words </a:t>
              </a:r>
              <a:endParaRPr sz="1000">
                <a:solidFill>
                  <a:schemeClr val="lt1"/>
                </a:solidFill>
                <a:latin typeface="Calibri"/>
                <a:ea typeface="Calibri"/>
                <a:cs typeface="Calibri"/>
                <a:sym typeface="Calibri"/>
              </a:endParaRPr>
            </a:p>
          </p:txBody>
        </p:sp>
        <p:sp>
          <p:nvSpPr>
            <p:cNvPr id="668" name="Google Shape;668;p39"/>
            <p:cNvSpPr/>
            <p:nvPr/>
          </p:nvSpPr>
          <p:spPr>
            <a:xfrm>
              <a:off x="3990848" y="1273952"/>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9"/>
            <p:cNvSpPr/>
            <p:nvPr/>
          </p:nvSpPr>
          <p:spPr>
            <a:xfrm>
              <a:off x="3985158" y="1392840"/>
              <a:ext cx="1158240" cy="994284"/>
            </a:xfrm>
            <a:prstGeom prst="hexagon">
              <a:avLst>
                <a:gd name="adj" fmla="val 25000"/>
                <a:gd name="vf" fmla="val 115470"/>
              </a:avLst>
            </a:prstGeom>
            <a:blipFill rotWithShape="1">
              <a:blip r:embed="rId8"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9"/>
            <p:cNvSpPr/>
            <p:nvPr/>
          </p:nvSpPr>
          <p:spPr>
            <a:xfrm>
              <a:off x="4211116" y="1410309"/>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9"/>
            <p:cNvSpPr/>
            <p:nvPr/>
          </p:nvSpPr>
          <p:spPr>
            <a:xfrm>
              <a:off x="3985158" y="293740"/>
              <a:ext cx="1158240" cy="994284"/>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9"/>
            <p:cNvSpPr txBox="1"/>
            <p:nvPr/>
          </p:nvSpPr>
          <p:spPr>
            <a:xfrm>
              <a:off x="4164535" y="447725"/>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000" b="0" i="0" u="none" dirty="0">
                  <a:solidFill>
                    <a:schemeClr val="lt1"/>
                  </a:solidFill>
                  <a:latin typeface="Calibri"/>
                  <a:ea typeface="Calibri"/>
                  <a:cs typeface="Calibri"/>
                  <a:sym typeface="Calibri"/>
                </a:rPr>
                <a:t>Fun</a:t>
              </a:r>
              <a:endParaRPr sz="1000" dirty="0">
                <a:solidFill>
                  <a:schemeClr val="lt1"/>
                </a:solidFill>
                <a:latin typeface="Calibri"/>
                <a:ea typeface="Calibri"/>
                <a:cs typeface="Calibri"/>
                <a:sym typeface="Calibri"/>
              </a:endParaRPr>
            </a:p>
          </p:txBody>
        </p:sp>
        <p:sp>
          <p:nvSpPr>
            <p:cNvPr id="673" name="Google Shape;673;p39"/>
            <p:cNvSpPr/>
            <p:nvPr/>
          </p:nvSpPr>
          <p:spPr>
            <a:xfrm>
              <a:off x="4987340" y="739203"/>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9"/>
            <p:cNvSpPr/>
            <p:nvPr/>
          </p:nvSpPr>
          <p:spPr>
            <a:xfrm>
              <a:off x="4981651" y="848385"/>
              <a:ext cx="1158240" cy="994284"/>
            </a:xfrm>
            <a:prstGeom prst="hexagon">
              <a:avLst>
                <a:gd name="adj" fmla="val 25000"/>
                <a:gd name="vf" fmla="val 115470"/>
              </a:avLst>
            </a:prstGeom>
            <a:blipFill rotWithShape="1">
              <a:blip r:embed="rId9"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9"/>
            <p:cNvSpPr/>
            <p:nvPr/>
          </p:nvSpPr>
          <p:spPr>
            <a:xfrm>
              <a:off x="5212486" y="870221"/>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9"/>
            <p:cNvSpPr/>
            <p:nvPr/>
          </p:nvSpPr>
          <p:spPr>
            <a:xfrm>
              <a:off x="4981651" y="1945544"/>
              <a:ext cx="1158240" cy="994284"/>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9"/>
            <p:cNvSpPr txBox="1"/>
            <p:nvPr/>
          </p:nvSpPr>
          <p:spPr>
            <a:xfrm>
              <a:off x="5161028" y="2099529"/>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000" b="0" i="0" u="none">
                  <a:solidFill>
                    <a:schemeClr val="lt1"/>
                  </a:solidFill>
                  <a:latin typeface="Calibri"/>
                  <a:ea typeface="Calibri"/>
                  <a:cs typeface="Calibri"/>
                  <a:sym typeface="Calibri"/>
                </a:rPr>
                <a:t>Opens the mind and heart</a:t>
              </a:r>
              <a:endParaRPr sz="1000">
                <a:solidFill>
                  <a:schemeClr val="lt1"/>
                </a:solidFill>
                <a:latin typeface="Calibri"/>
                <a:ea typeface="Calibri"/>
                <a:cs typeface="Calibri"/>
                <a:sym typeface="Calibri"/>
              </a:endParaRPr>
            </a:p>
          </p:txBody>
        </p:sp>
        <p:sp>
          <p:nvSpPr>
            <p:cNvPr id="678" name="Google Shape;678;p39"/>
            <p:cNvSpPr/>
            <p:nvPr/>
          </p:nvSpPr>
          <p:spPr>
            <a:xfrm>
              <a:off x="5210860" y="2816574"/>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9"/>
            <p:cNvSpPr/>
            <p:nvPr/>
          </p:nvSpPr>
          <p:spPr>
            <a:xfrm>
              <a:off x="3985158" y="2489998"/>
              <a:ext cx="1158240" cy="994284"/>
            </a:xfrm>
            <a:prstGeom prst="hexagon">
              <a:avLst>
                <a:gd name="adj" fmla="val 25000"/>
                <a:gd name="vf" fmla="val 115470"/>
              </a:avLst>
            </a:prstGeom>
            <a:blipFill rotWithShape="1">
              <a:blip r:embed="rId10"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9"/>
            <p:cNvSpPr/>
            <p:nvPr/>
          </p:nvSpPr>
          <p:spPr>
            <a:xfrm>
              <a:off x="4996281" y="2926241"/>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9"/>
            <p:cNvSpPr/>
            <p:nvPr/>
          </p:nvSpPr>
          <p:spPr>
            <a:xfrm>
              <a:off x="1992172" y="2483690"/>
              <a:ext cx="1158240" cy="994284"/>
            </a:xfrm>
            <a:prstGeom prst="hexagon">
              <a:avLst>
                <a:gd name="adj" fmla="val 25000"/>
                <a:gd name="vf" fmla="val 115470"/>
              </a:avLst>
            </a:prstGeom>
            <a:solidFill>
              <a:srgbClr val="C55A1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9"/>
            <p:cNvSpPr txBox="1"/>
            <p:nvPr/>
          </p:nvSpPr>
          <p:spPr>
            <a:xfrm>
              <a:off x="2171549" y="2637675"/>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000" b="0" i="0" u="none">
                  <a:solidFill>
                    <a:schemeClr val="lt1"/>
                  </a:solidFill>
                  <a:latin typeface="Calibri"/>
                  <a:ea typeface="Calibri"/>
                  <a:cs typeface="Calibri"/>
                  <a:sym typeface="Calibri"/>
                </a:rPr>
                <a:t>Stimulates and motivates</a:t>
              </a:r>
              <a:endParaRPr sz="1000">
                <a:solidFill>
                  <a:schemeClr val="lt1"/>
                </a:solidFill>
                <a:latin typeface="Calibri"/>
                <a:ea typeface="Calibri"/>
                <a:cs typeface="Calibri"/>
                <a:sym typeface="Calibri"/>
              </a:endParaRPr>
            </a:p>
          </p:txBody>
        </p:sp>
        <p:sp>
          <p:nvSpPr>
            <p:cNvPr id="683" name="Google Shape;683;p39"/>
            <p:cNvSpPr/>
            <p:nvPr/>
          </p:nvSpPr>
          <p:spPr>
            <a:xfrm>
              <a:off x="2024684" y="2924300"/>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9"/>
            <p:cNvSpPr/>
            <p:nvPr/>
          </p:nvSpPr>
          <p:spPr>
            <a:xfrm>
              <a:off x="995679" y="3036394"/>
              <a:ext cx="1158240" cy="994284"/>
            </a:xfrm>
            <a:prstGeom prst="hexagon">
              <a:avLst>
                <a:gd name="adj" fmla="val 25000"/>
                <a:gd name="vf" fmla="val 115470"/>
              </a:avLst>
            </a:prstGeom>
            <a:blipFill rotWithShape="1">
              <a:blip r:embed="rId11"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9"/>
            <p:cNvSpPr/>
            <p:nvPr/>
          </p:nvSpPr>
          <p:spPr>
            <a:xfrm>
              <a:off x="1784095" y="3050466"/>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9"/>
            <p:cNvSpPr/>
            <p:nvPr/>
          </p:nvSpPr>
          <p:spPr>
            <a:xfrm>
              <a:off x="5973267" y="2502615"/>
              <a:ext cx="1158240" cy="994284"/>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9"/>
            <p:cNvSpPr txBox="1"/>
            <p:nvPr/>
          </p:nvSpPr>
          <p:spPr>
            <a:xfrm>
              <a:off x="6152644" y="2656600"/>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000" b="0" i="0" u="none">
                  <a:solidFill>
                    <a:schemeClr val="lt1"/>
                  </a:solidFill>
                  <a:latin typeface="Calibri"/>
                  <a:ea typeface="Calibri"/>
                  <a:cs typeface="Calibri"/>
                  <a:sym typeface="Calibri"/>
                </a:rPr>
                <a:t>Instills curiosity </a:t>
              </a:r>
              <a:endParaRPr sz="1000">
                <a:solidFill>
                  <a:schemeClr val="lt1"/>
                </a:solidFill>
                <a:latin typeface="Calibri"/>
                <a:ea typeface="Calibri"/>
                <a:cs typeface="Calibri"/>
                <a:sym typeface="Calibri"/>
              </a:endParaRPr>
            </a:p>
          </p:txBody>
        </p:sp>
        <p:sp>
          <p:nvSpPr>
            <p:cNvPr id="688" name="Google Shape;688;p39"/>
            <p:cNvSpPr/>
            <p:nvPr/>
          </p:nvSpPr>
          <p:spPr>
            <a:xfrm>
              <a:off x="6202476" y="3373645"/>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9"/>
            <p:cNvSpPr/>
            <p:nvPr/>
          </p:nvSpPr>
          <p:spPr>
            <a:xfrm>
              <a:off x="4976774" y="3047070"/>
              <a:ext cx="1158240" cy="994284"/>
            </a:xfrm>
            <a:prstGeom prst="hexagon">
              <a:avLst>
                <a:gd name="adj" fmla="val 25000"/>
                <a:gd name="vf" fmla="val 115470"/>
              </a:avLst>
            </a:prstGeom>
            <a:blipFill rotWithShape="1">
              <a:blip r:embed="rId12"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9"/>
            <p:cNvSpPr/>
            <p:nvPr/>
          </p:nvSpPr>
          <p:spPr>
            <a:xfrm>
              <a:off x="5987897" y="3483313"/>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9"/>
            <p:cNvSpPr/>
            <p:nvPr/>
          </p:nvSpPr>
          <p:spPr>
            <a:xfrm>
              <a:off x="5977331" y="304416"/>
              <a:ext cx="1158240" cy="994284"/>
            </a:xfrm>
            <a:prstGeom prst="hexagon">
              <a:avLst>
                <a:gd name="adj" fmla="val 25000"/>
                <a:gd name="vf" fmla="val 115470"/>
              </a:avLst>
            </a:prstGeom>
            <a:solidFill>
              <a:srgbClr val="C55A1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9"/>
            <p:cNvSpPr txBox="1"/>
            <p:nvPr/>
          </p:nvSpPr>
          <p:spPr>
            <a:xfrm>
              <a:off x="6156708" y="458401"/>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000">
                  <a:solidFill>
                    <a:schemeClr val="lt1"/>
                  </a:solidFill>
                  <a:latin typeface="Calibri"/>
                  <a:ea typeface="Calibri"/>
                  <a:cs typeface="Calibri"/>
                  <a:sym typeface="Calibri"/>
                </a:rPr>
                <a:t>Personal and collective wellbeing</a:t>
              </a:r>
              <a:endParaRPr/>
            </a:p>
          </p:txBody>
        </p:sp>
        <p:sp>
          <p:nvSpPr>
            <p:cNvPr id="693" name="Google Shape;693;p39"/>
            <p:cNvSpPr/>
            <p:nvPr/>
          </p:nvSpPr>
          <p:spPr>
            <a:xfrm>
              <a:off x="6777939" y="1178843"/>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9"/>
            <p:cNvSpPr/>
            <p:nvPr/>
          </p:nvSpPr>
          <p:spPr>
            <a:xfrm>
              <a:off x="5977331" y="1402059"/>
              <a:ext cx="1158240" cy="994284"/>
            </a:xfrm>
            <a:prstGeom prst="hexagon">
              <a:avLst>
                <a:gd name="adj" fmla="val 25000"/>
                <a:gd name="vf" fmla="val 115470"/>
              </a:avLst>
            </a:prstGeom>
            <a:blipFill rotWithShape="1">
              <a:blip r:embed="rId13"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9"/>
            <p:cNvSpPr/>
            <p:nvPr/>
          </p:nvSpPr>
          <p:spPr>
            <a:xfrm>
              <a:off x="6777939" y="1407882"/>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9"/>
            <p:cNvSpPr/>
            <p:nvPr/>
          </p:nvSpPr>
          <p:spPr>
            <a:xfrm>
              <a:off x="2984601" y="3040761"/>
              <a:ext cx="1158240" cy="994284"/>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9"/>
            <p:cNvSpPr txBox="1"/>
            <p:nvPr/>
          </p:nvSpPr>
          <p:spPr>
            <a:xfrm>
              <a:off x="3163978" y="3194746"/>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000" b="0" i="0" u="none">
                  <a:solidFill>
                    <a:schemeClr val="lt1"/>
                  </a:solidFill>
                  <a:latin typeface="Calibri"/>
                  <a:ea typeface="Calibri"/>
                  <a:cs typeface="Calibri"/>
                  <a:sym typeface="Calibri"/>
                </a:rPr>
                <a:t>Empathy </a:t>
              </a:r>
              <a:endParaRPr sz="1000">
                <a:solidFill>
                  <a:schemeClr val="lt1"/>
                </a:solidFill>
                <a:latin typeface="Calibri"/>
                <a:ea typeface="Calibri"/>
                <a:cs typeface="Calibri"/>
                <a:sym typeface="Calibri"/>
              </a:endParaRPr>
            </a:p>
          </p:txBody>
        </p:sp>
        <p:sp>
          <p:nvSpPr>
            <p:cNvPr id="698" name="Google Shape;698;p39"/>
            <p:cNvSpPr/>
            <p:nvPr/>
          </p:nvSpPr>
          <p:spPr>
            <a:xfrm>
              <a:off x="3213811" y="3911792"/>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9"/>
            <p:cNvSpPr/>
            <p:nvPr/>
          </p:nvSpPr>
          <p:spPr>
            <a:xfrm>
              <a:off x="1988108" y="3585216"/>
              <a:ext cx="1158240" cy="994284"/>
            </a:xfrm>
            <a:prstGeom prst="hexagon">
              <a:avLst>
                <a:gd name="adj" fmla="val 25000"/>
                <a:gd name="vf" fmla="val 115470"/>
              </a:avLst>
            </a:prstGeom>
            <a:blipFill rotWithShape="1">
              <a:blip r:embed="rId14"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9"/>
            <p:cNvSpPr/>
            <p:nvPr/>
          </p:nvSpPr>
          <p:spPr>
            <a:xfrm>
              <a:off x="2999232" y="4021459"/>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9"/>
            <p:cNvSpPr/>
            <p:nvPr/>
          </p:nvSpPr>
          <p:spPr>
            <a:xfrm>
              <a:off x="4974335" y="4141317"/>
              <a:ext cx="1158240" cy="994284"/>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9"/>
            <p:cNvSpPr txBox="1"/>
            <p:nvPr/>
          </p:nvSpPr>
          <p:spPr>
            <a:xfrm>
              <a:off x="5153712" y="4295302"/>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000" b="0" i="0" u="none">
                  <a:solidFill>
                    <a:schemeClr val="lt1"/>
                  </a:solidFill>
                  <a:latin typeface="Calibri"/>
                  <a:ea typeface="Calibri"/>
                  <a:cs typeface="Calibri"/>
                  <a:sym typeface="Calibri"/>
                </a:rPr>
                <a:t>Alternative ways of thinking</a:t>
              </a:r>
              <a:endParaRPr sz="1000">
                <a:solidFill>
                  <a:schemeClr val="lt1"/>
                </a:solidFill>
                <a:latin typeface="Calibri"/>
                <a:ea typeface="Calibri"/>
                <a:cs typeface="Calibri"/>
                <a:sym typeface="Calibri"/>
              </a:endParaRPr>
            </a:p>
          </p:txBody>
        </p:sp>
        <p:sp>
          <p:nvSpPr>
            <p:cNvPr id="703" name="Google Shape;703;p39"/>
            <p:cNvSpPr/>
            <p:nvPr/>
          </p:nvSpPr>
          <p:spPr>
            <a:xfrm>
              <a:off x="5001971" y="4583868"/>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9"/>
            <p:cNvSpPr/>
            <p:nvPr/>
          </p:nvSpPr>
          <p:spPr>
            <a:xfrm>
              <a:off x="3977843" y="3590554"/>
              <a:ext cx="1158240" cy="994284"/>
            </a:xfrm>
            <a:prstGeom prst="hexagon">
              <a:avLst>
                <a:gd name="adj" fmla="val 25000"/>
                <a:gd name="vf" fmla="val 115470"/>
              </a:avLst>
            </a:prstGeom>
            <a:blipFill rotWithShape="1">
              <a:blip r:embed="rId15"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9"/>
            <p:cNvSpPr/>
            <p:nvPr/>
          </p:nvSpPr>
          <p:spPr>
            <a:xfrm>
              <a:off x="4774387" y="4450909"/>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9"/>
            <p:cNvSpPr/>
            <p:nvPr/>
          </p:nvSpPr>
          <p:spPr>
            <a:xfrm>
              <a:off x="5974080" y="3602200"/>
              <a:ext cx="1158240" cy="994284"/>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9"/>
            <p:cNvSpPr txBox="1"/>
            <p:nvPr/>
          </p:nvSpPr>
          <p:spPr>
            <a:xfrm>
              <a:off x="6153457" y="3756185"/>
              <a:ext cx="799486" cy="686314"/>
            </a:xfrm>
            <a:prstGeom prst="rect">
              <a:avLst/>
            </a:prstGeom>
            <a:noFill/>
            <a:ln>
              <a:noFill/>
            </a:ln>
          </p:spPr>
          <p:txBody>
            <a:bodyPr spcFirstLastPara="1" wrap="square" lIns="0" tIns="12700" rIns="0" bIns="12700" anchor="ctr" anchorCtr="0">
              <a:noAutofit/>
            </a:bodyPr>
            <a:lstStyle/>
            <a:p>
              <a:pPr marL="0" marR="0" lvl="0" indent="0" algn="ctr" rtl="0">
                <a:lnSpc>
                  <a:spcPct val="90000"/>
                </a:lnSpc>
                <a:spcBef>
                  <a:spcPts val="0"/>
                </a:spcBef>
                <a:spcAft>
                  <a:spcPts val="0"/>
                </a:spcAft>
                <a:buClr>
                  <a:schemeClr val="lt1"/>
                </a:buClr>
                <a:buSzPts val="1000"/>
                <a:buFont typeface="Calibri"/>
                <a:buNone/>
              </a:pPr>
              <a:r>
                <a:rPr lang="en-US" sz="1000" b="0" i="0" u="none">
                  <a:solidFill>
                    <a:schemeClr val="lt1"/>
                  </a:solidFill>
                  <a:latin typeface="Calibri"/>
                  <a:ea typeface="Calibri"/>
                  <a:cs typeface="Calibri"/>
                  <a:sym typeface="Calibri"/>
                </a:rPr>
                <a:t>Nurtures confidence</a:t>
              </a:r>
              <a:endParaRPr sz="1000">
                <a:solidFill>
                  <a:schemeClr val="lt1"/>
                </a:solidFill>
                <a:latin typeface="Calibri"/>
                <a:ea typeface="Calibri"/>
                <a:cs typeface="Calibri"/>
                <a:sym typeface="Calibri"/>
              </a:endParaRPr>
            </a:p>
          </p:txBody>
        </p:sp>
        <p:sp>
          <p:nvSpPr>
            <p:cNvPr id="708" name="Google Shape;708;p39"/>
            <p:cNvSpPr/>
            <p:nvPr/>
          </p:nvSpPr>
          <p:spPr>
            <a:xfrm>
              <a:off x="6985203" y="4038443"/>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9"/>
            <p:cNvSpPr/>
            <p:nvPr/>
          </p:nvSpPr>
          <p:spPr>
            <a:xfrm>
              <a:off x="6969760" y="3057745"/>
              <a:ext cx="1158240" cy="994284"/>
            </a:xfrm>
            <a:prstGeom prst="hexagon">
              <a:avLst>
                <a:gd name="adj" fmla="val 25000"/>
                <a:gd name="vf" fmla="val 115470"/>
              </a:avLst>
            </a:prstGeom>
            <a:blipFill rotWithShape="1">
              <a:blip r:embed="rId16"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9"/>
            <p:cNvSpPr/>
            <p:nvPr/>
          </p:nvSpPr>
          <p:spPr>
            <a:xfrm>
              <a:off x="7199782" y="3928776"/>
              <a:ext cx="134924" cy="116460"/>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205027" y="6290760"/>
            <a:ext cx="2580150" cy="567240"/>
          </a:xfrm>
          <a:prstGeom prst="rect">
            <a:avLst/>
          </a:prstGeom>
          <a:noFill/>
          <a:ln>
            <a:noFill/>
          </a:ln>
        </p:spPr>
      </p:pic>
      <p:sp>
        <p:nvSpPr>
          <p:cNvPr id="167" name="Google Shape;167;p4"/>
          <p:cNvSpPr txBox="1"/>
          <p:nvPr/>
        </p:nvSpPr>
        <p:spPr>
          <a:xfrm>
            <a:off x="315655" y="6457890"/>
            <a:ext cx="956718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75707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a:solidFill>
                <a:srgbClr val="757070"/>
              </a:solidFill>
              <a:latin typeface="Calibri"/>
              <a:ea typeface="Calibri"/>
              <a:cs typeface="Calibri"/>
              <a:sym typeface="Calibri"/>
            </a:endParaRPr>
          </a:p>
        </p:txBody>
      </p:sp>
      <p:pic>
        <p:nvPicPr>
          <p:cNvPr id="168" name="Google Shape;168;p4"/>
          <p:cNvPicPr preferRelativeResize="0"/>
          <p:nvPr/>
        </p:nvPicPr>
        <p:blipFill rotWithShape="1">
          <a:blip r:embed="rId4">
            <a:alphaModFix/>
          </a:blip>
          <a:srcRect/>
          <a:stretch/>
        </p:blipFill>
        <p:spPr>
          <a:xfrm>
            <a:off x="9957816" y="0"/>
            <a:ext cx="2219417" cy="883966"/>
          </a:xfrm>
          <a:prstGeom prst="rect">
            <a:avLst/>
          </a:prstGeom>
          <a:noFill/>
          <a:ln>
            <a:noFill/>
          </a:ln>
        </p:spPr>
      </p:pic>
      <p:sp>
        <p:nvSpPr>
          <p:cNvPr id="169" name="Google Shape;169;p4"/>
          <p:cNvSpPr/>
          <p:nvPr/>
        </p:nvSpPr>
        <p:spPr>
          <a:xfrm>
            <a:off x="5827120" y="4689679"/>
            <a:ext cx="79072" cy="317649"/>
          </a:xfrm>
          <a:prstGeom prst="rect">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170" name="Google Shape;170;p4"/>
          <p:cNvSpPr/>
          <p:nvPr/>
        </p:nvSpPr>
        <p:spPr>
          <a:xfrm>
            <a:off x="5827120" y="2787326"/>
            <a:ext cx="79072" cy="317649"/>
          </a:xfrm>
          <a:prstGeom prst="rect">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171" name="Google Shape;171;p4"/>
          <p:cNvSpPr txBox="1"/>
          <p:nvPr/>
        </p:nvSpPr>
        <p:spPr>
          <a:xfrm>
            <a:off x="5329636" y="625534"/>
            <a:ext cx="5662619" cy="16312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FFC000"/>
                </a:solidFill>
                <a:latin typeface="Calibri"/>
                <a:ea typeface="Calibri"/>
                <a:cs typeface="Calibri"/>
                <a:sym typeface="Calibri"/>
              </a:rPr>
              <a:t>Unit I What is Intangible </a:t>
            </a:r>
            <a:endParaRPr dirty="0"/>
          </a:p>
          <a:p>
            <a:pPr marL="0" marR="0" lvl="0" indent="0" algn="l" rtl="0">
              <a:spcBef>
                <a:spcPts val="0"/>
              </a:spcBef>
              <a:spcAft>
                <a:spcPts val="0"/>
              </a:spcAft>
              <a:buNone/>
            </a:pPr>
            <a:r>
              <a:rPr lang="en-US" sz="3200" b="1" dirty="0">
                <a:solidFill>
                  <a:srgbClr val="FFC000"/>
                </a:solidFill>
                <a:latin typeface="Calibri"/>
                <a:ea typeface="Calibri"/>
                <a:cs typeface="Calibri"/>
                <a:sym typeface="Calibri"/>
              </a:rPr>
              <a:t>Cultural Heritage?</a:t>
            </a:r>
            <a:endParaRPr sz="3200" b="1" dirty="0">
              <a:solidFill>
                <a:srgbClr val="FFC000"/>
              </a:solidFill>
              <a:latin typeface="Calibri"/>
              <a:ea typeface="Calibri"/>
              <a:cs typeface="Calibri"/>
              <a:sym typeface="Calibri"/>
            </a:endParaRPr>
          </a:p>
          <a:p>
            <a:pPr marL="0" marR="0" lvl="0" indent="0" algn="l" rtl="0">
              <a:spcBef>
                <a:spcPts val="0"/>
              </a:spcBef>
              <a:spcAft>
                <a:spcPts val="0"/>
              </a:spcAft>
              <a:buNone/>
            </a:pPr>
            <a:endParaRPr sz="3600" b="1" dirty="0">
              <a:solidFill>
                <a:srgbClr val="FFC000"/>
              </a:solidFill>
              <a:latin typeface="Calibri"/>
              <a:ea typeface="Calibri"/>
              <a:cs typeface="Calibri"/>
              <a:sym typeface="Calibri"/>
            </a:endParaRPr>
          </a:p>
        </p:txBody>
      </p:sp>
      <p:sp>
        <p:nvSpPr>
          <p:cNvPr id="172" name="Google Shape;172;p4"/>
          <p:cNvSpPr txBox="1"/>
          <p:nvPr/>
        </p:nvSpPr>
        <p:spPr>
          <a:xfrm>
            <a:off x="6279697" y="2179796"/>
            <a:ext cx="6505710" cy="46782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2F5496"/>
                </a:solidFill>
                <a:latin typeface="Calibri"/>
                <a:ea typeface="Calibri"/>
                <a:cs typeface="Calibri"/>
                <a:sym typeface="Calibri"/>
              </a:rPr>
              <a:t>Definitions of ICH</a:t>
            </a:r>
            <a:endParaRPr dirty="0"/>
          </a:p>
          <a:p>
            <a:pPr marL="0" marR="0" lvl="0" indent="0" algn="l" rtl="0">
              <a:spcBef>
                <a:spcPts val="0"/>
              </a:spcBef>
              <a:spcAft>
                <a:spcPts val="0"/>
              </a:spcAft>
              <a:buNone/>
            </a:pPr>
            <a:endParaRPr sz="2000" b="1" dirty="0">
              <a:solidFill>
                <a:srgbClr val="2F5496"/>
              </a:solidFill>
              <a:latin typeface="Calibri"/>
              <a:ea typeface="Calibri"/>
              <a:cs typeface="Calibri"/>
              <a:sym typeface="Calibri"/>
            </a:endParaRPr>
          </a:p>
          <a:p>
            <a:pPr marL="0" marR="0" lvl="0" indent="0" algn="l" rtl="0">
              <a:spcBef>
                <a:spcPts val="0"/>
              </a:spcBef>
              <a:spcAft>
                <a:spcPts val="0"/>
              </a:spcAft>
              <a:buNone/>
            </a:pPr>
            <a:r>
              <a:rPr lang="en-US" sz="2000" b="1" dirty="0">
                <a:solidFill>
                  <a:srgbClr val="2F5496"/>
                </a:solidFill>
                <a:latin typeface="Calibri"/>
                <a:ea typeface="Calibri"/>
                <a:cs typeface="Calibri"/>
                <a:sym typeface="Calibri"/>
              </a:rPr>
              <a:t>The role of UNESCO</a:t>
            </a:r>
            <a:endParaRPr dirty="0"/>
          </a:p>
          <a:p>
            <a:pPr marL="0" marR="0" lvl="0" indent="0" algn="l" rtl="0">
              <a:spcBef>
                <a:spcPts val="0"/>
              </a:spcBef>
              <a:spcAft>
                <a:spcPts val="0"/>
              </a:spcAft>
              <a:buNone/>
            </a:pPr>
            <a:endParaRPr sz="2000" b="1" dirty="0">
              <a:solidFill>
                <a:srgbClr val="2F5496"/>
              </a:solidFill>
              <a:latin typeface="Calibri"/>
              <a:ea typeface="Calibri"/>
              <a:cs typeface="Calibri"/>
              <a:sym typeface="Calibri"/>
            </a:endParaRPr>
          </a:p>
          <a:p>
            <a:pPr marL="0" marR="0" lvl="0" indent="0" algn="l" rtl="0">
              <a:spcBef>
                <a:spcPts val="0"/>
              </a:spcBef>
              <a:spcAft>
                <a:spcPts val="0"/>
              </a:spcAft>
              <a:buNone/>
            </a:pPr>
            <a:r>
              <a:rPr lang="en-US" sz="2000" b="1" dirty="0">
                <a:solidFill>
                  <a:srgbClr val="2F5496"/>
                </a:solidFill>
                <a:latin typeface="Calibri"/>
                <a:ea typeface="Calibri"/>
                <a:cs typeface="Calibri"/>
                <a:sym typeface="Calibri"/>
              </a:rPr>
              <a:t>5 ICH Domains </a:t>
            </a:r>
            <a:endParaRPr dirty="0"/>
          </a:p>
          <a:p>
            <a:pPr marL="0" marR="0" lvl="0" indent="0" algn="l" rtl="0">
              <a:spcBef>
                <a:spcPts val="0"/>
              </a:spcBef>
              <a:spcAft>
                <a:spcPts val="0"/>
              </a:spcAft>
              <a:buNone/>
            </a:pPr>
            <a:endParaRPr sz="2000" b="1" dirty="0">
              <a:solidFill>
                <a:srgbClr val="2F5496"/>
              </a:solidFill>
              <a:latin typeface="Calibri"/>
              <a:ea typeface="Calibri"/>
              <a:cs typeface="Calibri"/>
              <a:sym typeface="Calibri"/>
            </a:endParaRPr>
          </a:p>
          <a:p>
            <a:pPr marL="0" marR="0" lvl="0" indent="0" algn="l" rtl="0">
              <a:spcBef>
                <a:spcPts val="0"/>
              </a:spcBef>
              <a:spcAft>
                <a:spcPts val="0"/>
              </a:spcAft>
              <a:buNone/>
            </a:pPr>
            <a:r>
              <a:rPr lang="en-US" sz="2000" b="1" dirty="0">
                <a:solidFill>
                  <a:srgbClr val="2F5496"/>
                </a:solidFill>
                <a:latin typeface="Calibri"/>
                <a:ea typeface="Calibri"/>
                <a:cs typeface="Calibri"/>
                <a:sym typeface="Calibri"/>
              </a:rPr>
              <a:t>Cultural heritage and intangible cultural heritage</a:t>
            </a:r>
            <a:endParaRPr dirty="0"/>
          </a:p>
          <a:p>
            <a:pPr marL="0" marR="0" lvl="0" indent="0" algn="l" rtl="0">
              <a:spcBef>
                <a:spcPts val="0"/>
              </a:spcBef>
              <a:spcAft>
                <a:spcPts val="0"/>
              </a:spcAft>
              <a:buNone/>
            </a:pPr>
            <a:endParaRPr sz="2000" b="1" dirty="0">
              <a:solidFill>
                <a:srgbClr val="2F5496"/>
              </a:solidFill>
              <a:latin typeface="Calibri"/>
              <a:ea typeface="Calibri"/>
              <a:cs typeface="Calibri"/>
              <a:sym typeface="Calibri"/>
            </a:endParaRPr>
          </a:p>
          <a:p>
            <a:pPr marL="0" marR="0" lvl="0" indent="0" algn="l" rtl="0">
              <a:spcBef>
                <a:spcPts val="0"/>
              </a:spcBef>
              <a:spcAft>
                <a:spcPts val="0"/>
              </a:spcAft>
              <a:buNone/>
            </a:pPr>
            <a:r>
              <a:rPr lang="en-US" sz="2000" b="1" dirty="0">
                <a:solidFill>
                  <a:srgbClr val="2F5496"/>
                </a:solidFill>
                <a:latin typeface="Calibri"/>
                <a:ea typeface="Calibri"/>
                <a:cs typeface="Calibri"/>
                <a:sym typeface="Calibri"/>
              </a:rPr>
              <a:t>Interesting points of discussion on ICH</a:t>
            </a:r>
            <a:endParaRPr dirty="0"/>
          </a:p>
          <a:p>
            <a:pPr marL="0" marR="0" lvl="0" indent="0" algn="l" rtl="0">
              <a:spcBef>
                <a:spcPts val="0"/>
              </a:spcBef>
              <a:spcAft>
                <a:spcPts val="0"/>
              </a:spcAft>
              <a:buNone/>
            </a:pPr>
            <a:endParaRPr sz="2000" b="1" dirty="0">
              <a:solidFill>
                <a:srgbClr val="2F5496"/>
              </a:solidFill>
              <a:latin typeface="Calibri"/>
              <a:ea typeface="Calibri"/>
              <a:cs typeface="Calibri"/>
              <a:sym typeface="Calibri"/>
            </a:endParaRPr>
          </a:p>
          <a:p>
            <a:pPr marL="0" marR="0" lvl="0" indent="0" algn="l" rtl="0">
              <a:spcBef>
                <a:spcPts val="0"/>
              </a:spcBef>
              <a:spcAft>
                <a:spcPts val="0"/>
              </a:spcAft>
              <a:buNone/>
            </a:pPr>
            <a:endParaRPr sz="2000" b="1" dirty="0">
              <a:solidFill>
                <a:srgbClr val="2F5496"/>
              </a:solidFill>
              <a:latin typeface="Calibri"/>
              <a:ea typeface="Calibri"/>
              <a:cs typeface="Calibri"/>
              <a:sym typeface="Calibri"/>
            </a:endParaRPr>
          </a:p>
          <a:p>
            <a:pPr marL="0" marR="0" lvl="0" indent="0" algn="l" rtl="0">
              <a:spcBef>
                <a:spcPts val="0"/>
              </a:spcBef>
              <a:spcAft>
                <a:spcPts val="0"/>
              </a:spcAft>
              <a:buNone/>
            </a:pPr>
            <a:endParaRPr sz="2000" b="1" dirty="0">
              <a:solidFill>
                <a:srgbClr val="2F5496"/>
              </a:solidFill>
              <a:latin typeface="Calibri"/>
              <a:ea typeface="Calibri"/>
              <a:cs typeface="Calibri"/>
              <a:sym typeface="Calibri"/>
            </a:endParaRPr>
          </a:p>
          <a:p>
            <a:pPr marL="0" marR="0" lvl="0" indent="0" algn="l" rtl="0">
              <a:spcBef>
                <a:spcPts val="0"/>
              </a:spcBef>
              <a:spcAft>
                <a:spcPts val="0"/>
              </a:spcAft>
              <a:buNone/>
            </a:pPr>
            <a:endParaRPr sz="2000" b="1" dirty="0">
              <a:solidFill>
                <a:srgbClr val="2F5496"/>
              </a:solidFill>
              <a:latin typeface="Calibri"/>
              <a:ea typeface="Calibri"/>
              <a:cs typeface="Calibri"/>
              <a:sym typeface="Calibri"/>
            </a:endParaRPr>
          </a:p>
          <a:p>
            <a:pPr marL="0" marR="0" lvl="0" indent="0" algn="l" rtl="0">
              <a:spcBef>
                <a:spcPts val="0"/>
              </a:spcBef>
              <a:spcAft>
                <a:spcPts val="0"/>
              </a:spcAft>
              <a:buNone/>
            </a:pPr>
            <a:endParaRPr sz="2000" b="1" dirty="0">
              <a:solidFill>
                <a:srgbClr val="2F5496"/>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173" name="Google Shape;173;p4"/>
          <p:cNvGrpSpPr/>
          <p:nvPr/>
        </p:nvGrpSpPr>
        <p:grpSpPr>
          <a:xfrm>
            <a:off x="4976735" y="141870"/>
            <a:ext cx="1361571" cy="349188"/>
            <a:chOff x="10604072" y="448487"/>
            <a:chExt cx="1361571" cy="349188"/>
          </a:xfrm>
        </p:grpSpPr>
        <p:sp>
          <p:nvSpPr>
            <p:cNvPr id="174" name="Google Shape;174;p4"/>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175" name="Google Shape;175;p4"/>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6" name="Google Shape;176;p4"/>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177" name="Google Shape;177;p4" descr="A picture containing text&#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7325" y="-61556"/>
            <a:ext cx="4614774" cy="6457890"/>
          </a:xfrm>
          <a:prstGeom prst="rect">
            <a:avLst/>
          </a:prstGeom>
          <a:noFill/>
          <a:ln>
            <a:noFill/>
          </a:ln>
        </p:spPr>
      </p:pic>
      <p:sp>
        <p:nvSpPr>
          <p:cNvPr id="178" name="Google Shape;178;p4"/>
          <p:cNvSpPr/>
          <p:nvPr/>
        </p:nvSpPr>
        <p:spPr>
          <a:xfrm>
            <a:off x="5827120" y="4039607"/>
            <a:ext cx="79072" cy="317649"/>
          </a:xfrm>
          <a:prstGeom prst="rect">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179" name="Google Shape;179;p4"/>
          <p:cNvSpPr/>
          <p:nvPr/>
        </p:nvSpPr>
        <p:spPr>
          <a:xfrm>
            <a:off x="5833233" y="3349936"/>
            <a:ext cx="79072" cy="317649"/>
          </a:xfrm>
          <a:prstGeom prst="rect">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Calibri"/>
              <a:ea typeface="Calibri"/>
              <a:cs typeface="Calibri"/>
              <a:sym typeface="Calibri"/>
            </a:endParaRPr>
          </a:p>
        </p:txBody>
      </p:sp>
      <p:sp>
        <p:nvSpPr>
          <p:cNvPr id="180" name="Google Shape;180;p4"/>
          <p:cNvSpPr/>
          <p:nvPr/>
        </p:nvSpPr>
        <p:spPr>
          <a:xfrm>
            <a:off x="5827120" y="2221191"/>
            <a:ext cx="79072" cy="317649"/>
          </a:xfrm>
          <a:prstGeom prst="rect">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B050"/>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pic>
        <p:nvPicPr>
          <p:cNvPr id="716" name="Google Shape;716;p40"/>
          <p:cNvPicPr preferRelativeResize="0"/>
          <p:nvPr/>
        </p:nvPicPr>
        <p:blipFill rotWithShape="1">
          <a:blip r:embed="rId3">
            <a:alphaModFix/>
          </a:blip>
          <a:srcRect/>
          <a:stretch/>
        </p:blipFill>
        <p:spPr>
          <a:xfrm>
            <a:off x="9286035" y="6211204"/>
            <a:ext cx="2895805" cy="636636"/>
          </a:xfrm>
          <a:prstGeom prst="rect">
            <a:avLst/>
          </a:prstGeom>
          <a:noFill/>
          <a:ln>
            <a:noFill/>
          </a:ln>
        </p:spPr>
      </p:pic>
      <p:sp>
        <p:nvSpPr>
          <p:cNvPr id="717" name="Google Shape;717;p40"/>
          <p:cNvSpPr txBox="1"/>
          <p:nvPr/>
        </p:nvSpPr>
        <p:spPr>
          <a:xfrm>
            <a:off x="315655" y="6457890"/>
            <a:ext cx="956718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000">
              <a:solidFill>
                <a:schemeClr val="dk1"/>
              </a:solidFill>
              <a:latin typeface="Calibri"/>
              <a:ea typeface="Calibri"/>
              <a:cs typeface="Calibri"/>
              <a:sym typeface="Calibri"/>
            </a:endParaRPr>
          </a:p>
        </p:txBody>
      </p:sp>
      <p:pic>
        <p:nvPicPr>
          <p:cNvPr id="718" name="Google Shape;718;p40"/>
          <p:cNvPicPr preferRelativeResize="0"/>
          <p:nvPr/>
        </p:nvPicPr>
        <p:blipFill rotWithShape="1">
          <a:blip r:embed="rId4">
            <a:alphaModFix/>
          </a:blip>
          <a:srcRect/>
          <a:stretch/>
        </p:blipFill>
        <p:spPr>
          <a:xfrm>
            <a:off x="0" y="0"/>
            <a:ext cx="2219417" cy="883966"/>
          </a:xfrm>
          <a:prstGeom prst="rect">
            <a:avLst/>
          </a:prstGeom>
          <a:noFill/>
          <a:ln>
            <a:noFill/>
          </a:ln>
        </p:spPr>
      </p:pic>
      <p:sp>
        <p:nvSpPr>
          <p:cNvPr id="719" name="Google Shape;719;p40"/>
          <p:cNvSpPr txBox="1"/>
          <p:nvPr/>
        </p:nvSpPr>
        <p:spPr>
          <a:xfrm>
            <a:off x="4552307" y="5185622"/>
            <a:ext cx="2196000" cy="828000"/>
          </a:xfrm>
          <a:prstGeom prst="rect">
            <a:avLst/>
          </a:prstGeom>
          <a:noFill/>
          <a:ln>
            <a:noFill/>
          </a:ln>
        </p:spPr>
        <p:txBody>
          <a:bodyPr spcFirstLastPara="1" wrap="square" lIns="91425" tIns="45700" rIns="91425" bIns="45700" anchor="t" anchorCtr="0">
            <a:noAutofit/>
          </a:bodyPr>
          <a:lstStyle/>
          <a:p>
            <a:pPr marL="285750" marR="0" lvl="0" indent="-184150" algn="l" rtl="0">
              <a:spcBef>
                <a:spcPts val="0"/>
              </a:spcBef>
              <a:spcAft>
                <a:spcPts val="0"/>
              </a:spcAft>
              <a:buClr>
                <a:schemeClr val="dk1"/>
              </a:buClr>
              <a:buSzPts val="1600"/>
              <a:buFont typeface="Calibri"/>
              <a:buNone/>
            </a:pPr>
            <a:endParaRPr sz="1600">
              <a:solidFill>
                <a:srgbClr val="3F3F3F"/>
              </a:solidFill>
              <a:latin typeface="Calibri"/>
              <a:ea typeface="Calibri"/>
              <a:cs typeface="Calibri"/>
              <a:sym typeface="Calibri"/>
            </a:endParaRPr>
          </a:p>
        </p:txBody>
      </p:sp>
      <p:sp>
        <p:nvSpPr>
          <p:cNvPr id="720" name="Google Shape;720;p40"/>
          <p:cNvSpPr txBox="1"/>
          <p:nvPr/>
        </p:nvSpPr>
        <p:spPr>
          <a:xfrm>
            <a:off x="4083721" y="198047"/>
            <a:ext cx="773086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rgbClr val="2F5496"/>
                </a:solidFill>
                <a:latin typeface="Calibri"/>
                <a:ea typeface="Calibri"/>
                <a:cs typeface="Calibri"/>
                <a:sym typeface="Calibri"/>
              </a:rPr>
              <a:t>3.4.2. Does your idea have social value?</a:t>
            </a:r>
            <a:endParaRPr dirty="0"/>
          </a:p>
        </p:txBody>
      </p:sp>
      <p:grpSp>
        <p:nvGrpSpPr>
          <p:cNvPr id="721" name="Google Shape;721;p40"/>
          <p:cNvGrpSpPr/>
          <p:nvPr/>
        </p:nvGrpSpPr>
        <p:grpSpPr>
          <a:xfrm>
            <a:off x="2065700" y="945907"/>
            <a:ext cx="8060599" cy="5481908"/>
            <a:chOff x="1859512" y="0"/>
            <a:chExt cx="8060599" cy="5481908"/>
          </a:xfrm>
        </p:grpSpPr>
        <p:sp>
          <p:nvSpPr>
            <p:cNvPr id="722" name="Google Shape;722;p40"/>
            <p:cNvSpPr/>
            <p:nvPr/>
          </p:nvSpPr>
          <p:spPr>
            <a:xfrm>
              <a:off x="2984772" y="1866041"/>
              <a:ext cx="1308235" cy="1123243"/>
            </a:xfrm>
            <a:prstGeom prst="hexagon">
              <a:avLst>
                <a:gd name="adj" fmla="val 25000"/>
                <a:gd name="vf" fmla="val 115470"/>
              </a:avLst>
            </a:prstGeom>
            <a:solidFill>
              <a:srgbClr val="548135"/>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0"/>
            <p:cNvSpPr txBox="1"/>
            <p:nvPr/>
          </p:nvSpPr>
          <p:spPr>
            <a:xfrm>
              <a:off x="3187395" y="2040012"/>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Arial"/>
                <a:buNone/>
              </a:pPr>
              <a:r>
                <a:rPr lang="en-US" sz="1100" b="0" i="0" u="none">
                  <a:solidFill>
                    <a:schemeClr val="lt1"/>
                  </a:solidFill>
                  <a:latin typeface="Calibri"/>
                  <a:ea typeface="Calibri"/>
                  <a:cs typeface="Calibri"/>
                  <a:sym typeface="Calibri"/>
                </a:rPr>
                <a:t>Sense of place </a:t>
              </a:r>
              <a:endParaRPr/>
            </a:p>
          </p:txBody>
        </p:sp>
        <p:sp>
          <p:nvSpPr>
            <p:cNvPr id="724" name="Google Shape;724;p40"/>
            <p:cNvSpPr/>
            <p:nvPr/>
          </p:nvSpPr>
          <p:spPr>
            <a:xfrm>
              <a:off x="3016208" y="2368184"/>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0"/>
            <p:cNvSpPr/>
            <p:nvPr/>
          </p:nvSpPr>
          <p:spPr>
            <a:xfrm>
              <a:off x="1859512" y="1245489"/>
              <a:ext cx="1308235" cy="1123243"/>
            </a:xfrm>
            <a:prstGeom prst="hexagon">
              <a:avLst>
                <a:gd name="adj" fmla="val 25000"/>
                <a:gd name="vf" fmla="val 115470"/>
              </a:avLst>
            </a:prstGeom>
            <a:blipFill rotWithShape="1">
              <a:blip r:embed="rId5"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0"/>
            <p:cNvSpPr/>
            <p:nvPr/>
          </p:nvSpPr>
          <p:spPr>
            <a:xfrm>
              <a:off x="2755045" y="2219076"/>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0"/>
            <p:cNvSpPr/>
            <p:nvPr/>
          </p:nvSpPr>
          <p:spPr>
            <a:xfrm>
              <a:off x="4110837" y="1241652"/>
              <a:ext cx="1308235" cy="1123243"/>
            </a:xfrm>
            <a:prstGeom prst="hexagon">
              <a:avLst>
                <a:gd name="adj" fmla="val 25000"/>
                <a:gd name="vf" fmla="val 115470"/>
              </a:avLst>
            </a:prstGeom>
            <a:solidFill>
              <a:srgbClr val="548135"/>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0"/>
            <p:cNvSpPr txBox="1"/>
            <p:nvPr/>
          </p:nvSpPr>
          <p:spPr>
            <a:xfrm>
              <a:off x="4313460" y="1415623"/>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Arial"/>
                <a:buNone/>
              </a:pPr>
              <a:r>
                <a:rPr lang="en-US" sz="1100" b="0" i="0" u="none">
                  <a:solidFill>
                    <a:schemeClr val="lt1"/>
                  </a:solidFill>
                  <a:latin typeface="Calibri"/>
                  <a:ea typeface="Calibri"/>
                  <a:cs typeface="Calibri"/>
                  <a:sym typeface="Calibri"/>
                </a:rPr>
                <a:t>Social cohesion </a:t>
              </a:r>
              <a:endParaRPr/>
            </a:p>
          </p:txBody>
        </p:sp>
        <p:sp>
          <p:nvSpPr>
            <p:cNvPr id="729" name="Google Shape;729;p40"/>
            <p:cNvSpPr/>
            <p:nvPr/>
          </p:nvSpPr>
          <p:spPr>
            <a:xfrm>
              <a:off x="5011206" y="2213594"/>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0"/>
            <p:cNvSpPr/>
            <p:nvPr/>
          </p:nvSpPr>
          <p:spPr>
            <a:xfrm>
              <a:off x="5236097" y="1863849"/>
              <a:ext cx="1308235" cy="1123243"/>
            </a:xfrm>
            <a:prstGeom prst="hexagon">
              <a:avLst>
                <a:gd name="adj" fmla="val 25000"/>
                <a:gd name="vf" fmla="val 115470"/>
              </a:avLst>
            </a:prstGeom>
            <a:blipFill rotWithShape="1">
              <a:blip r:embed="rId6"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0"/>
            <p:cNvSpPr/>
            <p:nvPr/>
          </p:nvSpPr>
          <p:spPr>
            <a:xfrm>
              <a:off x="5267533" y="2363799"/>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0"/>
            <p:cNvSpPr/>
            <p:nvPr/>
          </p:nvSpPr>
          <p:spPr>
            <a:xfrm>
              <a:off x="2984772" y="624389"/>
              <a:ext cx="1308235" cy="1123243"/>
            </a:xfrm>
            <a:prstGeom prst="hexagon">
              <a:avLst>
                <a:gd name="adj" fmla="val 25000"/>
                <a:gd name="vf" fmla="val 115470"/>
              </a:avLst>
            </a:prstGeom>
            <a:solidFill>
              <a:srgbClr val="548135"/>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0"/>
            <p:cNvSpPr txBox="1"/>
            <p:nvPr/>
          </p:nvSpPr>
          <p:spPr>
            <a:xfrm>
              <a:off x="3187395" y="798360"/>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Arial"/>
                <a:buNone/>
              </a:pPr>
              <a:r>
                <a:rPr lang="en-US" sz="1100" b="0" i="0" u="none">
                  <a:solidFill>
                    <a:schemeClr val="lt1"/>
                  </a:solidFill>
                  <a:latin typeface="Calibri"/>
                  <a:ea typeface="Calibri"/>
                  <a:cs typeface="Calibri"/>
                  <a:sym typeface="Calibri"/>
                </a:rPr>
                <a:t>Community </a:t>
              </a:r>
              <a:endParaRPr/>
            </a:p>
            <a:p>
              <a:pPr marL="0" marR="0" lvl="0" indent="0" algn="ctr" rtl="0">
                <a:lnSpc>
                  <a:spcPct val="90000"/>
                </a:lnSpc>
                <a:spcBef>
                  <a:spcPts val="385"/>
                </a:spcBef>
                <a:spcAft>
                  <a:spcPts val="0"/>
                </a:spcAft>
                <a:buClr>
                  <a:schemeClr val="lt1"/>
                </a:buClr>
                <a:buSzPts val="1100"/>
                <a:buFont typeface="Arial"/>
                <a:buNone/>
              </a:pPr>
              <a:r>
                <a:rPr lang="en-US" sz="1100" b="0" i="0" u="none">
                  <a:solidFill>
                    <a:schemeClr val="lt1"/>
                  </a:solidFill>
                  <a:latin typeface="Calibri"/>
                  <a:ea typeface="Calibri"/>
                  <a:cs typeface="Calibri"/>
                  <a:sym typeface="Calibri"/>
                </a:rPr>
                <a:t>engagement </a:t>
              </a:r>
              <a:endParaRPr/>
            </a:p>
          </p:txBody>
        </p:sp>
        <p:sp>
          <p:nvSpPr>
            <p:cNvPr id="734" name="Google Shape;734;p40"/>
            <p:cNvSpPr/>
            <p:nvPr/>
          </p:nvSpPr>
          <p:spPr>
            <a:xfrm>
              <a:off x="3875468" y="639738"/>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0"/>
            <p:cNvSpPr/>
            <p:nvPr/>
          </p:nvSpPr>
          <p:spPr>
            <a:xfrm>
              <a:off x="4110837" y="0"/>
              <a:ext cx="1308235" cy="1123243"/>
            </a:xfrm>
            <a:prstGeom prst="hexagon">
              <a:avLst>
                <a:gd name="adj" fmla="val 25000"/>
                <a:gd name="vf" fmla="val 115470"/>
              </a:avLst>
            </a:prstGeom>
            <a:blipFill rotWithShape="1">
              <a:blip r:embed="rId7"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0"/>
            <p:cNvSpPr/>
            <p:nvPr/>
          </p:nvSpPr>
          <p:spPr>
            <a:xfrm>
              <a:off x="4147916" y="497757"/>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0"/>
            <p:cNvSpPr/>
            <p:nvPr/>
          </p:nvSpPr>
          <p:spPr>
            <a:xfrm>
              <a:off x="5236097" y="622196"/>
              <a:ext cx="1308235" cy="1123243"/>
            </a:xfrm>
            <a:prstGeom prst="hexagon">
              <a:avLst>
                <a:gd name="adj" fmla="val 25000"/>
                <a:gd name="vf" fmla="val 115470"/>
              </a:avLst>
            </a:prstGeom>
            <a:solidFill>
              <a:srgbClr val="548135"/>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0"/>
            <p:cNvSpPr txBox="1"/>
            <p:nvPr/>
          </p:nvSpPr>
          <p:spPr>
            <a:xfrm>
              <a:off x="5438720" y="796167"/>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Arial"/>
                <a:buNone/>
              </a:pPr>
              <a:r>
                <a:rPr lang="en-US" sz="1100" b="0" i="0" u="none">
                  <a:solidFill>
                    <a:schemeClr val="lt1"/>
                  </a:solidFill>
                  <a:latin typeface="Calibri"/>
                  <a:ea typeface="Calibri"/>
                  <a:cs typeface="Calibri"/>
                  <a:sym typeface="Calibri"/>
                </a:rPr>
                <a:t>Empowerment </a:t>
              </a:r>
              <a:endParaRPr/>
            </a:p>
          </p:txBody>
        </p:sp>
        <p:sp>
          <p:nvSpPr>
            <p:cNvPr id="739" name="Google Shape;739;p40"/>
            <p:cNvSpPr/>
            <p:nvPr/>
          </p:nvSpPr>
          <p:spPr>
            <a:xfrm>
              <a:off x="6367805" y="1119405"/>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0"/>
            <p:cNvSpPr/>
            <p:nvPr/>
          </p:nvSpPr>
          <p:spPr>
            <a:xfrm>
              <a:off x="6361357" y="1253712"/>
              <a:ext cx="1308235" cy="1123243"/>
            </a:xfrm>
            <a:prstGeom prst="hexagon">
              <a:avLst>
                <a:gd name="adj" fmla="val 25000"/>
                <a:gd name="vf" fmla="val 115470"/>
              </a:avLst>
            </a:prstGeom>
            <a:blipFill rotWithShape="1">
              <a:blip r:embed="rId8"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0"/>
            <p:cNvSpPr/>
            <p:nvPr/>
          </p:nvSpPr>
          <p:spPr>
            <a:xfrm>
              <a:off x="6616071" y="1273447"/>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0"/>
            <p:cNvSpPr/>
            <p:nvPr/>
          </p:nvSpPr>
          <p:spPr>
            <a:xfrm>
              <a:off x="6361357" y="12060"/>
              <a:ext cx="1308235" cy="1123243"/>
            </a:xfrm>
            <a:prstGeom prst="hexagon">
              <a:avLst>
                <a:gd name="adj" fmla="val 25000"/>
                <a:gd name="vf" fmla="val 115470"/>
              </a:avLst>
            </a:prstGeom>
            <a:solidFill>
              <a:srgbClr val="548135"/>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0"/>
            <p:cNvSpPr txBox="1"/>
            <p:nvPr/>
          </p:nvSpPr>
          <p:spPr>
            <a:xfrm>
              <a:off x="6563980" y="186031"/>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a:solidFill>
                    <a:schemeClr val="lt1"/>
                  </a:solidFill>
                  <a:latin typeface="Calibri"/>
                  <a:ea typeface="Calibri"/>
                  <a:cs typeface="Calibri"/>
                  <a:sym typeface="Calibri"/>
                </a:rPr>
                <a:t>Culture of innovation </a:t>
              </a:r>
              <a:endParaRPr/>
            </a:p>
          </p:txBody>
        </p:sp>
        <p:sp>
          <p:nvSpPr>
            <p:cNvPr id="744" name="Google Shape;744;p40"/>
            <p:cNvSpPr/>
            <p:nvPr/>
          </p:nvSpPr>
          <p:spPr>
            <a:xfrm>
              <a:off x="7493065" y="515299"/>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0"/>
            <p:cNvSpPr/>
            <p:nvPr/>
          </p:nvSpPr>
          <p:spPr>
            <a:xfrm>
              <a:off x="7487422" y="638642"/>
              <a:ext cx="1308235" cy="1123243"/>
            </a:xfrm>
            <a:prstGeom prst="hexagon">
              <a:avLst>
                <a:gd name="adj" fmla="val 25000"/>
                <a:gd name="vf" fmla="val 115470"/>
              </a:avLst>
            </a:prstGeom>
            <a:blipFill rotWithShape="1">
              <a:blip r:embed="rId9"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0"/>
            <p:cNvSpPr/>
            <p:nvPr/>
          </p:nvSpPr>
          <p:spPr>
            <a:xfrm>
              <a:off x="7747780" y="663310"/>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0"/>
            <p:cNvSpPr/>
            <p:nvPr/>
          </p:nvSpPr>
          <p:spPr>
            <a:xfrm>
              <a:off x="7487422" y="1878102"/>
              <a:ext cx="1308235" cy="1123243"/>
            </a:xfrm>
            <a:prstGeom prst="hexagon">
              <a:avLst>
                <a:gd name="adj" fmla="val 25000"/>
                <a:gd name="vf" fmla="val 115470"/>
              </a:avLst>
            </a:prstGeom>
            <a:solidFill>
              <a:srgbClr val="548135"/>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0"/>
            <p:cNvSpPr txBox="1"/>
            <p:nvPr/>
          </p:nvSpPr>
          <p:spPr>
            <a:xfrm>
              <a:off x="7690045" y="2052073"/>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Arial"/>
                <a:buNone/>
              </a:pPr>
              <a:r>
                <a:rPr lang="en-US" sz="1100" b="0" i="0" u="none">
                  <a:solidFill>
                    <a:schemeClr val="lt1"/>
                  </a:solidFill>
                  <a:latin typeface="Calibri"/>
                  <a:ea typeface="Calibri"/>
                  <a:cs typeface="Calibri"/>
                  <a:sym typeface="Calibri"/>
                </a:rPr>
                <a:t>Informed citizen </a:t>
              </a:r>
              <a:endParaRPr/>
            </a:p>
          </p:txBody>
        </p:sp>
        <p:sp>
          <p:nvSpPr>
            <p:cNvPr id="749" name="Google Shape;749;p40"/>
            <p:cNvSpPr/>
            <p:nvPr/>
          </p:nvSpPr>
          <p:spPr>
            <a:xfrm>
              <a:off x="7746167" y="2862104"/>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0"/>
            <p:cNvSpPr/>
            <p:nvPr/>
          </p:nvSpPr>
          <p:spPr>
            <a:xfrm>
              <a:off x="6361357" y="2493172"/>
              <a:ext cx="1308235" cy="1123243"/>
            </a:xfrm>
            <a:prstGeom prst="hexagon">
              <a:avLst>
                <a:gd name="adj" fmla="val 25000"/>
                <a:gd name="vf" fmla="val 115470"/>
              </a:avLst>
            </a:prstGeom>
            <a:blipFill rotWithShape="1">
              <a:blip r:embed="rId10"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0"/>
            <p:cNvSpPr/>
            <p:nvPr/>
          </p:nvSpPr>
          <p:spPr>
            <a:xfrm>
              <a:off x="7503543" y="2985995"/>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0"/>
            <p:cNvSpPr/>
            <p:nvPr/>
          </p:nvSpPr>
          <p:spPr>
            <a:xfrm>
              <a:off x="4110031" y="2486045"/>
              <a:ext cx="1308235" cy="1123243"/>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0"/>
            <p:cNvSpPr txBox="1"/>
            <p:nvPr/>
          </p:nvSpPr>
          <p:spPr>
            <a:xfrm>
              <a:off x="4312654" y="2660016"/>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a:solidFill>
                    <a:schemeClr val="lt1"/>
                  </a:solidFill>
                  <a:latin typeface="Calibri"/>
                  <a:ea typeface="Calibri"/>
                  <a:cs typeface="Calibri"/>
                  <a:sym typeface="Calibri"/>
                </a:rPr>
                <a:t>Long-term wellbeing and resilience of individuals</a:t>
              </a:r>
              <a:endParaRPr sz="1100">
                <a:solidFill>
                  <a:schemeClr val="lt1"/>
                </a:solidFill>
                <a:latin typeface="Calibri"/>
                <a:ea typeface="Calibri"/>
                <a:cs typeface="Calibri"/>
                <a:sym typeface="Calibri"/>
              </a:endParaRPr>
            </a:p>
          </p:txBody>
        </p:sp>
        <p:sp>
          <p:nvSpPr>
            <p:cNvPr id="754" name="Google Shape;754;p40"/>
            <p:cNvSpPr/>
            <p:nvPr/>
          </p:nvSpPr>
          <p:spPr>
            <a:xfrm>
              <a:off x="4147110" y="2983803"/>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0"/>
            <p:cNvSpPr/>
            <p:nvPr/>
          </p:nvSpPr>
          <p:spPr>
            <a:xfrm>
              <a:off x="2983966" y="3110435"/>
              <a:ext cx="1308235" cy="1123243"/>
            </a:xfrm>
            <a:prstGeom prst="hexagon">
              <a:avLst>
                <a:gd name="adj" fmla="val 25000"/>
                <a:gd name="vf" fmla="val 115470"/>
              </a:avLst>
            </a:prstGeom>
            <a:blipFill rotWithShape="1">
              <a:blip r:embed="rId11"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0"/>
            <p:cNvSpPr/>
            <p:nvPr/>
          </p:nvSpPr>
          <p:spPr>
            <a:xfrm>
              <a:off x="3874662" y="3126332"/>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0"/>
            <p:cNvSpPr/>
            <p:nvPr/>
          </p:nvSpPr>
          <p:spPr>
            <a:xfrm>
              <a:off x="8607039" y="2507425"/>
              <a:ext cx="1308235" cy="1123243"/>
            </a:xfrm>
            <a:prstGeom prst="hexagon">
              <a:avLst>
                <a:gd name="adj" fmla="val 25000"/>
                <a:gd name="vf" fmla="val 115470"/>
              </a:avLst>
            </a:prstGeom>
            <a:solidFill>
              <a:srgbClr val="548135"/>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0"/>
            <p:cNvSpPr txBox="1"/>
            <p:nvPr/>
          </p:nvSpPr>
          <p:spPr>
            <a:xfrm>
              <a:off x="8809662" y="2681396"/>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Arial"/>
                <a:buNone/>
              </a:pPr>
              <a:r>
                <a:rPr lang="en-US" sz="1100" b="0" i="0" u="none">
                  <a:solidFill>
                    <a:schemeClr val="lt1"/>
                  </a:solidFill>
                  <a:latin typeface="Calibri"/>
                  <a:ea typeface="Calibri"/>
                  <a:cs typeface="Calibri"/>
                  <a:sym typeface="Calibri"/>
                </a:rPr>
                <a:t>Social network </a:t>
              </a:r>
              <a:endParaRPr/>
            </a:p>
          </p:txBody>
        </p:sp>
        <p:sp>
          <p:nvSpPr>
            <p:cNvPr id="759" name="Google Shape;759;p40"/>
            <p:cNvSpPr/>
            <p:nvPr/>
          </p:nvSpPr>
          <p:spPr>
            <a:xfrm>
              <a:off x="8866591" y="3491427"/>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0"/>
            <p:cNvSpPr/>
            <p:nvPr/>
          </p:nvSpPr>
          <p:spPr>
            <a:xfrm>
              <a:off x="7481780" y="3122495"/>
              <a:ext cx="1308235" cy="1123243"/>
            </a:xfrm>
            <a:prstGeom prst="hexagon">
              <a:avLst>
                <a:gd name="adj" fmla="val 25000"/>
                <a:gd name="vf" fmla="val 115470"/>
              </a:avLst>
            </a:prstGeom>
            <a:blipFill rotWithShape="1">
              <a:blip r:embed="rId12"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0"/>
            <p:cNvSpPr/>
            <p:nvPr/>
          </p:nvSpPr>
          <p:spPr>
            <a:xfrm>
              <a:off x="8623967" y="3615318"/>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0"/>
            <p:cNvSpPr/>
            <p:nvPr/>
          </p:nvSpPr>
          <p:spPr>
            <a:xfrm>
              <a:off x="8611876" y="24120"/>
              <a:ext cx="1308235" cy="1123243"/>
            </a:xfrm>
            <a:prstGeom prst="hexagon">
              <a:avLst>
                <a:gd name="adj" fmla="val 25000"/>
                <a:gd name="vf" fmla="val 115470"/>
              </a:avLst>
            </a:prstGeom>
            <a:solidFill>
              <a:srgbClr val="548135"/>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0"/>
            <p:cNvSpPr txBox="1"/>
            <p:nvPr/>
          </p:nvSpPr>
          <p:spPr>
            <a:xfrm>
              <a:off x="8814499" y="198091"/>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a:solidFill>
                    <a:schemeClr val="lt1"/>
                  </a:solidFill>
                  <a:latin typeface="Calibri"/>
                  <a:ea typeface="Calibri"/>
                  <a:cs typeface="Calibri"/>
                  <a:sym typeface="Calibri"/>
                </a:rPr>
                <a:t>Bringing people together </a:t>
              </a:r>
              <a:endParaRPr sz="1100">
                <a:solidFill>
                  <a:schemeClr val="lt1"/>
                </a:solidFill>
                <a:latin typeface="Calibri"/>
                <a:ea typeface="Calibri"/>
                <a:cs typeface="Calibri"/>
                <a:sym typeface="Calibri"/>
              </a:endParaRPr>
            </a:p>
          </p:txBody>
        </p:sp>
        <p:sp>
          <p:nvSpPr>
            <p:cNvPr id="764" name="Google Shape;764;p40"/>
            <p:cNvSpPr/>
            <p:nvPr/>
          </p:nvSpPr>
          <p:spPr>
            <a:xfrm>
              <a:off x="9517081" y="1011960"/>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0"/>
            <p:cNvSpPr/>
            <p:nvPr/>
          </p:nvSpPr>
          <p:spPr>
            <a:xfrm>
              <a:off x="8611876" y="1264128"/>
              <a:ext cx="1308235" cy="1123243"/>
            </a:xfrm>
            <a:prstGeom prst="hexagon">
              <a:avLst>
                <a:gd name="adj" fmla="val 25000"/>
                <a:gd name="vf" fmla="val 115470"/>
              </a:avLst>
            </a:prstGeom>
            <a:blipFill rotWithShape="1">
              <a:blip r:embed="rId13"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0"/>
            <p:cNvSpPr/>
            <p:nvPr/>
          </p:nvSpPr>
          <p:spPr>
            <a:xfrm>
              <a:off x="9517081" y="1270706"/>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0"/>
            <p:cNvSpPr/>
            <p:nvPr/>
          </p:nvSpPr>
          <p:spPr>
            <a:xfrm>
              <a:off x="5231261" y="3115368"/>
              <a:ext cx="1308235" cy="1123243"/>
            </a:xfrm>
            <a:prstGeom prst="hexagon">
              <a:avLst>
                <a:gd name="adj" fmla="val 25000"/>
                <a:gd name="vf" fmla="val 115470"/>
              </a:avLst>
            </a:prstGeom>
            <a:solidFill>
              <a:srgbClr val="548135"/>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0"/>
            <p:cNvSpPr txBox="1"/>
            <p:nvPr/>
          </p:nvSpPr>
          <p:spPr>
            <a:xfrm>
              <a:off x="5433884" y="3289339"/>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a:solidFill>
                    <a:schemeClr val="lt1"/>
                  </a:solidFill>
                  <a:latin typeface="Calibri"/>
                  <a:ea typeface="Calibri"/>
                  <a:cs typeface="Calibri"/>
                  <a:sym typeface="Calibri"/>
                </a:rPr>
                <a:t>Solve a social problem</a:t>
              </a:r>
              <a:endParaRPr sz="1100">
                <a:solidFill>
                  <a:schemeClr val="lt1"/>
                </a:solidFill>
                <a:latin typeface="Calibri"/>
                <a:ea typeface="Calibri"/>
                <a:cs typeface="Calibri"/>
                <a:sym typeface="Calibri"/>
              </a:endParaRPr>
            </a:p>
          </p:txBody>
        </p:sp>
        <p:sp>
          <p:nvSpPr>
            <p:cNvPr id="769" name="Google Shape;769;p40"/>
            <p:cNvSpPr/>
            <p:nvPr/>
          </p:nvSpPr>
          <p:spPr>
            <a:xfrm>
              <a:off x="5490006" y="4099371"/>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0"/>
            <p:cNvSpPr/>
            <p:nvPr/>
          </p:nvSpPr>
          <p:spPr>
            <a:xfrm>
              <a:off x="4105195" y="3730439"/>
              <a:ext cx="1308235" cy="1123243"/>
            </a:xfrm>
            <a:prstGeom prst="hexagon">
              <a:avLst>
                <a:gd name="adj" fmla="val 25000"/>
                <a:gd name="vf" fmla="val 115470"/>
              </a:avLst>
            </a:prstGeom>
            <a:blipFill rotWithShape="1">
              <a:blip r:embed="rId14"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0"/>
            <p:cNvSpPr/>
            <p:nvPr/>
          </p:nvSpPr>
          <p:spPr>
            <a:xfrm>
              <a:off x="5247382" y="4223262"/>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0"/>
            <p:cNvSpPr/>
            <p:nvPr/>
          </p:nvSpPr>
          <p:spPr>
            <a:xfrm>
              <a:off x="7478556" y="4358665"/>
              <a:ext cx="1308235" cy="1123243"/>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0"/>
            <p:cNvSpPr txBox="1"/>
            <p:nvPr/>
          </p:nvSpPr>
          <p:spPr>
            <a:xfrm>
              <a:off x="7681179" y="4532636"/>
              <a:ext cx="902989" cy="775301"/>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a:solidFill>
                    <a:schemeClr val="lt1"/>
                  </a:solidFill>
                  <a:latin typeface="Calibri"/>
                  <a:ea typeface="Calibri"/>
                  <a:cs typeface="Calibri"/>
                  <a:sym typeface="Calibri"/>
                </a:rPr>
                <a:t>Understanding and drawing on the past</a:t>
              </a:r>
              <a:endParaRPr sz="1100">
                <a:solidFill>
                  <a:schemeClr val="lt1"/>
                </a:solidFill>
                <a:latin typeface="Calibri"/>
                <a:ea typeface="Calibri"/>
                <a:cs typeface="Calibri"/>
                <a:sym typeface="Calibri"/>
              </a:endParaRPr>
            </a:p>
          </p:txBody>
        </p:sp>
        <p:sp>
          <p:nvSpPr>
            <p:cNvPr id="774" name="Google Shape;774;p40"/>
            <p:cNvSpPr/>
            <p:nvPr/>
          </p:nvSpPr>
          <p:spPr>
            <a:xfrm>
              <a:off x="7509992" y="4858615"/>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0"/>
            <p:cNvSpPr/>
            <p:nvPr/>
          </p:nvSpPr>
          <p:spPr>
            <a:xfrm>
              <a:off x="6353296" y="3736469"/>
              <a:ext cx="1308235" cy="1123243"/>
            </a:xfrm>
            <a:prstGeom prst="hexagon">
              <a:avLst>
                <a:gd name="adj" fmla="val 25000"/>
                <a:gd name="vf" fmla="val 115470"/>
              </a:avLst>
            </a:prstGeom>
            <a:blipFill rotWithShape="1">
              <a:blip r:embed="rId15"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0"/>
            <p:cNvSpPr/>
            <p:nvPr/>
          </p:nvSpPr>
          <p:spPr>
            <a:xfrm>
              <a:off x="7253665" y="4708411"/>
              <a:ext cx="152345" cy="131565"/>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pic>
        <p:nvPicPr>
          <p:cNvPr id="781" name="Google Shape;781;p41"/>
          <p:cNvPicPr preferRelativeResize="0"/>
          <p:nvPr/>
        </p:nvPicPr>
        <p:blipFill rotWithShape="1">
          <a:blip r:embed="rId3">
            <a:alphaModFix/>
          </a:blip>
          <a:srcRect/>
          <a:stretch/>
        </p:blipFill>
        <p:spPr>
          <a:xfrm>
            <a:off x="9286035" y="6211204"/>
            <a:ext cx="2895805" cy="636636"/>
          </a:xfrm>
          <a:prstGeom prst="rect">
            <a:avLst/>
          </a:prstGeom>
          <a:noFill/>
          <a:ln>
            <a:noFill/>
          </a:ln>
        </p:spPr>
      </p:pic>
      <p:sp>
        <p:nvSpPr>
          <p:cNvPr id="782" name="Google Shape;782;p41"/>
          <p:cNvSpPr txBox="1"/>
          <p:nvPr/>
        </p:nvSpPr>
        <p:spPr>
          <a:xfrm>
            <a:off x="315655" y="6457890"/>
            <a:ext cx="956718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000">
              <a:solidFill>
                <a:schemeClr val="dk1"/>
              </a:solidFill>
              <a:latin typeface="Calibri"/>
              <a:ea typeface="Calibri"/>
              <a:cs typeface="Calibri"/>
              <a:sym typeface="Calibri"/>
            </a:endParaRPr>
          </a:p>
        </p:txBody>
      </p:sp>
      <p:pic>
        <p:nvPicPr>
          <p:cNvPr id="783" name="Google Shape;783;p41"/>
          <p:cNvPicPr preferRelativeResize="0"/>
          <p:nvPr/>
        </p:nvPicPr>
        <p:blipFill rotWithShape="1">
          <a:blip r:embed="rId4">
            <a:alphaModFix/>
          </a:blip>
          <a:srcRect/>
          <a:stretch/>
        </p:blipFill>
        <p:spPr>
          <a:xfrm>
            <a:off x="0" y="0"/>
            <a:ext cx="2219417" cy="883966"/>
          </a:xfrm>
          <a:prstGeom prst="rect">
            <a:avLst/>
          </a:prstGeom>
          <a:noFill/>
          <a:ln>
            <a:noFill/>
          </a:ln>
        </p:spPr>
      </p:pic>
      <p:sp>
        <p:nvSpPr>
          <p:cNvPr id="784" name="Google Shape;784;p41"/>
          <p:cNvSpPr txBox="1"/>
          <p:nvPr/>
        </p:nvSpPr>
        <p:spPr>
          <a:xfrm>
            <a:off x="4552307" y="5185622"/>
            <a:ext cx="2196000" cy="828000"/>
          </a:xfrm>
          <a:prstGeom prst="rect">
            <a:avLst/>
          </a:prstGeom>
          <a:noFill/>
          <a:ln>
            <a:noFill/>
          </a:ln>
        </p:spPr>
        <p:txBody>
          <a:bodyPr spcFirstLastPara="1" wrap="square" lIns="91425" tIns="45700" rIns="91425" bIns="45700" anchor="t" anchorCtr="0">
            <a:noAutofit/>
          </a:bodyPr>
          <a:lstStyle/>
          <a:p>
            <a:pPr marL="285750" marR="0" lvl="0" indent="-184150" algn="l" rtl="0">
              <a:spcBef>
                <a:spcPts val="0"/>
              </a:spcBef>
              <a:spcAft>
                <a:spcPts val="0"/>
              </a:spcAft>
              <a:buClr>
                <a:schemeClr val="dk1"/>
              </a:buClr>
              <a:buSzPts val="1600"/>
              <a:buFont typeface="Calibri"/>
              <a:buNone/>
            </a:pPr>
            <a:endParaRPr sz="1600">
              <a:solidFill>
                <a:srgbClr val="3F3F3F"/>
              </a:solidFill>
              <a:latin typeface="Calibri"/>
              <a:ea typeface="Calibri"/>
              <a:cs typeface="Calibri"/>
              <a:sym typeface="Calibri"/>
            </a:endParaRPr>
          </a:p>
        </p:txBody>
      </p:sp>
      <p:sp>
        <p:nvSpPr>
          <p:cNvPr id="785" name="Google Shape;785;p41"/>
          <p:cNvSpPr txBox="1"/>
          <p:nvPr/>
        </p:nvSpPr>
        <p:spPr>
          <a:xfrm>
            <a:off x="3160059" y="285206"/>
            <a:ext cx="848388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rgbClr val="2F5496"/>
                </a:solidFill>
                <a:latin typeface="Calibri"/>
                <a:ea typeface="Calibri"/>
                <a:cs typeface="Calibri"/>
                <a:sym typeface="Calibri"/>
              </a:rPr>
              <a:t>3.4.3. Does your idea have economic value?</a:t>
            </a:r>
            <a:endParaRPr dirty="0"/>
          </a:p>
        </p:txBody>
      </p:sp>
      <p:grpSp>
        <p:nvGrpSpPr>
          <p:cNvPr id="786" name="Google Shape;786;p41"/>
          <p:cNvGrpSpPr/>
          <p:nvPr/>
        </p:nvGrpSpPr>
        <p:grpSpPr>
          <a:xfrm>
            <a:off x="1675134" y="1234119"/>
            <a:ext cx="8261450" cy="4351337"/>
            <a:chOff x="1127074" y="0"/>
            <a:chExt cx="8261450" cy="4351337"/>
          </a:xfrm>
        </p:grpSpPr>
        <p:sp>
          <p:nvSpPr>
            <p:cNvPr id="787" name="Google Shape;787;p41"/>
            <p:cNvSpPr/>
            <p:nvPr/>
          </p:nvSpPr>
          <p:spPr>
            <a:xfrm>
              <a:off x="2280373" y="1912413"/>
              <a:ext cx="1340833" cy="1150928"/>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1"/>
            <p:cNvSpPr txBox="1"/>
            <p:nvPr/>
          </p:nvSpPr>
          <p:spPr>
            <a:xfrm>
              <a:off x="2488020" y="2090650"/>
              <a:ext cx="925539" cy="794454"/>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a:solidFill>
                    <a:schemeClr val="lt1"/>
                  </a:solidFill>
                  <a:latin typeface="Calibri"/>
                  <a:ea typeface="Calibri"/>
                  <a:cs typeface="Calibri"/>
                  <a:sym typeface="Calibri"/>
                </a:rPr>
                <a:t>Financially sustainable </a:t>
              </a:r>
              <a:endParaRPr/>
            </a:p>
          </p:txBody>
        </p:sp>
        <p:sp>
          <p:nvSpPr>
            <p:cNvPr id="789" name="Google Shape;789;p41"/>
            <p:cNvSpPr/>
            <p:nvPr/>
          </p:nvSpPr>
          <p:spPr>
            <a:xfrm>
              <a:off x="2312592" y="2427176"/>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1"/>
            <p:cNvSpPr/>
            <p:nvPr/>
          </p:nvSpPr>
          <p:spPr>
            <a:xfrm>
              <a:off x="1127074" y="1276247"/>
              <a:ext cx="1340833" cy="1150928"/>
            </a:xfrm>
            <a:prstGeom prst="hexagon">
              <a:avLst>
                <a:gd name="adj" fmla="val 25000"/>
                <a:gd name="vf" fmla="val 115470"/>
              </a:avLst>
            </a:prstGeom>
            <a:blipFill rotWithShape="1">
              <a:blip r:embed="rId5"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1"/>
            <p:cNvSpPr/>
            <p:nvPr/>
          </p:nvSpPr>
          <p:spPr>
            <a:xfrm>
              <a:off x="2044921" y="2274444"/>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1"/>
            <p:cNvSpPr/>
            <p:nvPr/>
          </p:nvSpPr>
          <p:spPr>
            <a:xfrm>
              <a:off x="3434497" y="1272766"/>
              <a:ext cx="1340833" cy="1150928"/>
            </a:xfrm>
            <a:prstGeom prst="hexagon">
              <a:avLst>
                <a:gd name="adj" fmla="val 25000"/>
                <a:gd name="vf" fmla="val 11547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1"/>
            <p:cNvSpPr txBox="1"/>
            <p:nvPr/>
          </p:nvSpPr>
          <p:spPr>
            <a:xfrm>
              <a:off x="3642144" y="1451003"/>
              <a:ext cx="925539" cy="794454"/>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a:solidFill>
                    <a:schemeClr val="lt1"/>
                  </a:solidFill>
                  <a:latin typeface="Calibri"/>
                  <a:ea typeface="Calibri"/>
                  <a:cs typeface="Calibri"/>
                  <a:sym typeface="Calibri"/>
                </a:rPr>
                <a:t>Supports other businesses such as tourism</a:t>
              </a:r>
              <a:endParaRPr/>
            </a:p>
          </p:txBody>
        </p:sp>
        <p:sp>
          <p:nvSpPr>
            <p:cNvPr id="794" name="Google Shape;794;p41"/>
            <p:cNvSpPr/>
            <p:nvPr/>
          </p:nvSpPr>
          <p:spPr>
            <a:xfrm>
              <a:off x="4357301" y="2268352"/>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1"/>
            <p:cNvSpPr/>
            <p:nvPr/>
          </p:nvSpPr>
          <p:spPr>
            <a:xfrm>
              <a:off x="4587796" y="1910237"/>
              <a:ext cx="1340833" cy="1150928"/>
            </a:xfrm>
            <a:prstGeom prst="hexagon">
              <a:avLst>
                <a:gd name="adj" fmla="val 25000"/>
                <a:gd name="vf" fmla="val 115470"/>
              </a:avLst>
            </a:prstGeom>
            <a:blipFill rotWithShape="1">
              <a:blip r:embed="rId6"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1"/>
            <p:cNvSpPr/>
            <p:nvPr/>
          </p:nvSpPr>
          <p:spPr>
            <a:xfrm>
              <a:off x="4620016" y="2422389"/>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1"/>
            <p:cNvSpPr/>
            <p:nvPr/>
          </p:nvSpPr>
          <p:spPr>
            <a:xfrm>
              <a:off x="2280373" y="640081"/>
              <a:ext cx="1340833" cy="1150928"/>
            </a:xfrm>
            <a:prstGeom prst="hexagon">
              <a:avLst>
                <a:gd name="adj" fmla="val 25000"/>
                <a:gd name="vf" fmla="val 115470"/>
              </a:avLst>
            </a:prstGeom>
            <a:solidFill>
              <a:srgbClr val="833C0B"/>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1"/>
            <p:cNvSpPr txBox="1"/>
            <p:nvPr/>
          </p:nvSpPr>
          <p:spPr>
            <a:xfrm>
              <a:off x="2488020" y="818318"/>
              <a:ext cx="925539" cy="794454"/>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a:solidFill>
                    <a:schemeClr val="lt1"/>
                  </a:solidFill>
                  <a:latin typeface="Calibri"/>
                  <a:ea typeface="Calibri"/>
                  <a:cs typeface="Calibri"/>
                  <a:sym typeface="Calibri"/>
                </a:rPr>
                <a:t>Stimulating local economies</a:t>
              </a:r>
              <a:endParaRPr sz="1100" b="0" i="0" u="none">
                <a:solidFill>
                  <a:schemeClr val="lt1"/>
                </a:solidFill>
                <a:latin typeface="Calibri"/>
                <a:ea typeface="Calibri"/>
                <a:cs typeface="Calibri"/>
                <a:sym typeface="Calibri"/>
              </a:endParaRPr>
            </a:p>
          </p:txBody>
        </p:sp>
        <p:sp>
          <p:nvSpPr>
            <p:cNvPr id="799" name="Google Shape;799;p41"/>
            <p:cNvSpPr/>
            <p:nvPr/>
          </p:nvSpPr>
          <p:spPr>
            <a:xfrm>
              <a:off x="3193263" y="655746"/>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1"/>
            <p:cNvSpPr/>
            <p:nvPr/>
          </p:nvSpPr>
          <p:spPr>
            <a:xfrm>
              <a:off x="3434497" y="0"/>
              <a:ext cx="1340833" cy="1150928"/>
            </a:xfrm>
            <a:prstGeom prst="hexagon">
              <a:avLst>
                <a:gd name="adj" fmla="val 25000"/>
                <a:gd name="vf" fmla="val 115470"/>
              </a:avLst>
            </a:prstGeom>
            <a:blipFill rotWithShape="1">
              <a:blip r:embed="rId7"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1"/>
            <p:cNvSpPr/>
            <p:nvPr/>
          </p:nvSpPr>
          <p:spPr>
            <a:xfrm>
              <a:off x="3472500" y="509976"/>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1"/>
            <p:cNvSpPr/>
            <p:nvPr/>
          </p:nvSpPr>
          <p:spPr>
            <a:xfrm>
              <a:off x="4587796" y="637471"/>
              <a:ext cx="1340833" cy="1150928"/>
            </a:xfrm>
            <a:prstGeom prst="hexagon">
              <a:avLst>
                <a:gd name="adj" fmla="val 25000"/>
                <a:gd name="vf" fmla="val 115470"/>
              </a:avLst>
            </a:prstGeom>
            <a:solidFill>
              <a:srgbClr val="833C0B"/>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1"/>
            <p:cNvSpPr txBox="1"/>
            <p:nvPr/>
          </p:nvSpPr>
          <p:spPr>
            <a:xfrm>
              <a:off x="4795443" y="815708"/>
              <a:ext cx="925539" cy="794454"/>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a:solidFill>
                    <a:schemeClr val="lt1"/>
                  </a:solidFill>
                  <a:latin typeface="Calibri"/>
                  <a:ea typeface="Calibri"/>
                  <a:cs typeface="Calibri"/>
                  <a:sym typeface="Calibri"/>
                </a:rPr>
                <a:t>Attracting investments</a:t>
              </a:r>
              <a:endParaRPr sz="1100">
                <a:solidFill>
                  <a:schemeClr val="lt1"/>
                </a:solidFill>
                <a:latin typeface="Calibri"/>
                <a:ea typeface="Calibri"/>
                <a:cs typeface="Calibri"/>
                <a:sym typeface="Calibri"/>
              </a:endParaRPr>
            </a:p>
          </p:txBody>
        </p:sp>
        <p:sp>
          <p:nvSpPr>
            <p:cNvPr id="804" name="Google Shape;804;p41"/>
            <p:cNvSpPr/>
            <p:nvPr/>
          </p:nvSpPr>
          <p:spPr>
            <a:xfrm>
              <a:off x="5747704" y="1147447"/>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1"/>
            <p:cNvSpPr/>
            <p:nvPr/>
          </p:nvSpPr>
          <p:spPr>
            <a:xfrm>
              <a:off x="5741094" y="1284514"/>
              <a:ext cx="1340833" cy="1150928"/>
            </a:xfrm>
            <a:prstGeom prst="hexagon">
              <a:avLst>
                <a:gd name="adj" fmla="val 25000"/>
                <a:gd name="vf" fmla="val 115470"/>
              </a:avLst>
            </a:prstGeom>
            <a:blipFill rotWithShape="1">
              <a:blip r:embed="rId8"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1"/>
            <p:cNvSpPr/>
            <p:nvPr/>
          </p:nvSpPr>
          <p:spPr>
            <a:xfrm>
              <a:off x="6002156" y="1305401"/>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1"/>
            <p:cNvSpPr/>
            <p:nvPr/>
          </p:nvSpPr>
          <p:spPr>
            <a:xfrm>
              <a:off x="5741094" y="12183"/>
              <a:ext cx="1340833" cy="1150928"/>
            </a:xfrm>
            <a:prstGeom prst="hexagon">
              <a:avLst>
                <a:gd name="adj" fmla="val 25000"/>
                <a:gd name="vf" fmla="val 115470"/>
              </a:avLst>
            </a:prstGeom>
            <a:solidFill>
              <a:srgbClr val="833C0B"/>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1"/>
            <p:cNvSpPr txBox="1"/>
            <p:nvPr/>
          </p:nvSpPr>
          <p:spPr>
            <a:xfrm>
              <a:off x="5948741" y="190420"/>
              <a:ext cx="925539" cy="794454"/>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a:solidFill>
                    <a:schemeClr val="lt1"/>
                  </a:solidFill>
                  <a:latin typeface="Calibri"/>
                  <a:ea typeface="Calibri"/>
                  <a:cs typeface="Calibri"/>
                  <a:sym typeface="Calibri"/>
                </a:rPr>
                <a:t>Employment outcomes </a:t>
              </a:r>
              <a:endParaRPr sz="1100">
                <a:solidFill>
                  <a:schemeClr val="lt1"/>
                </a:solidFill>
                <a:latin typeface="Calibri"/>
                <a:ea typeface="Calibri"/>
                <a:cs typeface="Calibri"/>
                <a:sym typeface="Calibri"/>
              </a:endParaRPr>
            </a:p>
          </p:txBody>
        </p:sp>
        <p:sp>
          <p:nvSpPr>
            <p:cNvPr id="809" name="Google Shape;809;p41"/>
            <p:cNvSpPr/>
            <p:nvPr/>
          </p:nvSpPr>
          <p:spPr>
            <a:xfrm>
              <a:off x="6901002" y="528252"/>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1"/>
            <p:cNvSpPr/>
            <p:nvPr/>
          </p:nvSpPr>
          <p:spPr>
            <a:xfrm>
              <a:off x="6895219" y="654441"/>
              <a:ext cx="1340833" cy="1150928"/>
            </a:xfrm>
            <a:prstGeom prst="hexagon">
              <a:avLst>
                <a:gd name="adj" fmla="val 25000"/>
                <a:gd name="vf" fmla="val 115470"/>
              </a:avLst>
            </a:prstGeom>
            <a:blipFill rotWithShape="1">
              <a:blip r:embed="rId9"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1"/>
            <p:cNvSpPr/>
            <p:nvPr/>
          </p:nvSpPr>
          <p:spPr>
            <a:xfrm>
              <a:off x="7162064" y="680114"/>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1"/>
            <p:cNvSpPr/>
            <p:nvPr/>
          </p:nvSpPr>
          <p:spPr>
            <a:xfrm>
              <a:off x="6895219" y="1925031"/>
              <a:ext cx="1340833" cy="1150928"/>
            </a:xfrm>
            <a:prstGeom prst="hexagon">
              <a:avLst>
                <a:gd name="adj" fmla="val 25000"/>
                <a:gd name="vf" fmla="val 115470"/>
              </a:avLst>
            </a:prstGeom>
            <a:solidFill>
              <a:srgbClr val="833C0B"/>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1"/>
            <p:cNvSpPr txBox="1"/>
            <p:nvPr/>
          </p:nvSpPr>
          <p:spPr>
            <a:xfrm>
              <a:off x="7102866" y="2103268"/>
              <a:ext cx="925539" cy="794454"/>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a:solidFill>
                    <a:schemeClr val="lt1"/>
                  </a:solidFill>
                  <a:latin typeface="Calibri"/>
                  <a:ea typeface="Calibri"/>
                  <a:cs typeface="Calibri"/>
                  <a:sym typeface="Calibri"/>
                </a:rPr>
                <a:t>Culture of innovation </a:t>
              </a:r>
              <a:endParaRPr/>
            </a:p>
          </p:txBody>
        </p:sp>
        <p:sp>
          <p:nvSpPr>
            <p:cNvPr id="814" name="Google Shape;814;p41"/>
            <p:cNvSpPr/>
            <p:nvPr/>
          </p:nvSpPr>
          <p:spPr>
            <a:xfrm>
              <a:off x="7160412" y="2933236"/>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1"/>
            <p:cNvSpPr/>
            <p:nvPr/>
          </p:nvSpPr>
          <p:spPr>
            <a:xfrm>
              <a:off x="5741094" y="2555105"/>
              <a:ext cx="1340833" cy="1150928"/>
            </a:xfrm>
            <a:prstGeom prst="hexagon">
              <a:avLst>
                <a:gd name="adj" fmla="val 25000"/>
                <a:gd name="vf" fmla="val 115470"/>
              </a:avLst>
            </a:prstGeom>
            <a:blipFill rotWithShape="1">
              <a:blip r:embed="rId10"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1"/>
            <p:cNvSpPr/>
            <p:nvPr/>
          </p:nvSpPr>
          <p:spPr>
            <a:xfrm>
              <a:off x="6911742" y="3060296"/>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1"/>
            <p:cNvSpPr/>
            <p:nvPr/>
          </p:nvSpPr>
          <p:spPr>
            <a:xfrm>
              <a:off x="3433671" y="2548143"/>
              <a:ext cx="1340833" cy="1150928"/>
            </a:xfrm>
            <a:prstGeom prst="hexagon">
              <a:avLst>
                <a:gd name="adj" fmla="val 25000"/>
                <a:gd name="vf" fmla="val 115470"/>
              </a:avLst>
            </a:prstGeom>
            <a:solidFill>
              <a:srgbClr val="833C0B"/>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1"/>
            <p:cNvSpPr txBox="1"/>
            <p:nvPr/>
          </p:nvSpPr>
          <p:spPr>
            <a:xfrm>
              <a:off x="3641318" y="2726380"/>
              <a:ext cx="925539" cy="794454"/>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a:solidFill>
                    <a:schemeClr val="lt1"/>
                  </a:solidFill>
                  <a:latin typeface="Calibri"/>
                  <a:ea typeface="Calibri"/>
                  <a:cs typeface="Calibri"/>
                  <a:sym typeface="Calibri"/>
                </a:rPr>
                <a:t>Generating tax revenues</a:t>
              </a:r>
              <a:endParaRPr sz="1100">
                <a:solidFill>
                  <a:schemeClr val="lt1"/>
                </a:solidFill>
                <a:latin typeface="Calibri"/>
                <a:ea typeface="Calibri"/>
                <a:cs typeface="Calibri"/>
                <a:sym typeface="Calibri"/>
              </a:endParaRPr>
            </a:p>
          </p:txBody>
        </p:sp>
        <p:sp>
          <p:nvSpPr>
            <p:cNvPr id="819" name="Google Shape;819;p41"/>
            <p:cNvSpPr/>
            <p:nvPr/>
          </p:nvSpPr>
          <p:spPr>
            <a:xfrm>
              <a:off x="3471674" y="3058120"/>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1"/>
            <p:cNvSpPr/>
            <p:nvPr/>
          </p:nvSpPr>
          <p:spPr>
            <a:xfrm>
              <a:off x="2279547" y="3187790"/>
              <a:ext cx="1340833" cy="1150928"/>
            </a:xfrm>
            <a:prstGeom prst="hexagon">
              <a:avLst>
                <a:gd name="adj" fmla="val 25000"/>
                <a:gd name="vf" fmla="val 115470"/>
              </a:avLst>
            </a:prstGeom>
            <a:blipFill rotWithShape="1">
              <a:blip r:embed="rId11"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1"/>
            <p:cNvSpPr/>
            <p:nvPr/>
          </p:nvSpPr>
          <p:spPr>
            <a:xfrm>
              <a:off x="3192437" y="3203890"/>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1"/>
            <p:cNvSpPr/>
            <p:nvPr/>
          </p:nvSpPr>
          <p:spPr>
            <a:xfrm>
              <a:off x="8042734" y="2569900"/>
              <a:ext cx="1340833" cy="1150928"/>
            </a:xfrm>
            <a:prstGeom prst="hexagon">
              <a:avLst>
                <a:gd name="adj" fmla="val 25000"/>
                <a:gd name="vf" fmla="val 115470"/>
              </a:avLst>
            </a:prstGeom>
            <a:solidFill>
              <a:srgbClr val="833C0B"/>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1"/>
            <p:cNvSpPr txBox="1"/>
            <p:nvPr/>
          </p:nvSpPr>
          <p:spPr>
            <a:xfrm>
              <a:off x="8250381" y="2748137"/>
              <a:ext cx="925539" cy="794454"/>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a:solidFill>
                    <a:schemeClr val="lt1"/>
                  </a:solidFill>
                  <a:latin typeface="Calibri"/>
                  <a:ea typeface="Calibri"/>
                  <a:cs typeface="Calibri"/>
                  <a:sym typeface="Calibri"/>
                </a:rPr>
                <a:t>Could create profit</a:t>
              </a:r>
              <a:endParaRPr sz="1100">
                <a:solidFill>
                  <a:schemeClr val="lt1"/>
                </a:solidFill>
                <a:latin typeface="Calibri"/>
                <a:ea typeface="Calibri"/>
                <a:cs typeface="Calibri"/>
                <a:sym typeface="Calibri"/>
              </a:endParaRPr>
            </a:p>
          </p:txBody>
        </p:sp>
        <p:sp>
          <p:nvSpPr>
            <p:cNvPr id="824" name="Google Shape;824;p41"/>
            <p:cNvSpPr/>
            <p:nvPr/>
          </p:nvSpPr>
          <p:spPr>
            <a:xfrm>
              <a:off x="8308753" y="3578105"/>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1"/>
            <p:cNvSpPr/>
            <p:nvPr/>
          </p:nvSpPr>
          <p:spPr>
            <a:xfrm>
              <a:off x="6889436" y="3200409"/>
              <a:ext cx="1340833" cy="1150928"/>
            </a:xfrm>
            <a:prstGeom prst="hexagon">
              <a:avLst>
                <a:gd name="adj" fmla="val 25000"/>
                <a:gd name="vf" fmla="val 115470"/>
              </a:avLst>
            </a:prstGeom>
            <a:blipFill rotWithShape="1">
              <a:blip r:embed="rId12" cstate="email">
                <a:alphaModFix/>
                <a:extLst>
                  <a:ext uri="{28A0092B-C50C-407E-A947-70E740481C1C}">
                    <a14:useLocalDpi xmlns:a14="http://schemas.microsoft.com/office/drawing/2010/main"/>
                  </a:ext>
                </a:extLst>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1"/>
            <p:cNvSpPr/>
            <p:nvPr/>
          </p:nvSpPr>
          <p:spPr>
            <a:xfrm>
              <a:off x="8060083" y="3705599"/>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1"/>
            <p:cNvSpPr/>
            <p:nvPr/>
          </p:nvSpPr>
          <p:spPr>
            <a:xfrm>
              <a:off x="8047691" y="24802"/>
              <a:ext cx="1340833" cy="1150928"/>
            </a:xfrm>
            <a:prstGeom prst="hexagon">
              <a:avLst>
                <a:gd name="adj" fmla="val 25000"/>
                <a:gd name="vf" fmla="val 115470"/>
              </a:avLst>
            </a:prstGeom>
            <a:solidFill>
              <a:srgbClr val="833C0B"/>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1"/>
            <p:cNvSpPr txBox="1"/>
            <p:nvPr/>
          </p:nvSpPr>
          <p:spPr>
            <a:xfrm>
              <a:off x="8255338" y="203039"/>
              <a:ext cx="925539" cy="794454"/>
            </a:xfrm>
            <a:prstGeom prst="rect">
              <a:avLst/>
            </a:prstGeom>
            <a:noFill/>
            <a:ln>
              <a:noFill/>
            </a:ln>
          </p:spPr>
          <p:txBody>
            <a:bodyPr spcFirstLastPara="1" wrap="square" lIns="0" tIns="13950" rIns="0" bIns="139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US" sz="1100" b="0" i="0" u="none">
                  <a:solidFill>
                    <a:schemeClr val="lt1"/>
                  </a:solidFill>
                  <a:latin typeface="Calibri"/>
                  <a:ea typeface="Calibri"/>
                  <a:cs typeface="Calibri"/>
                  <a:sym typeface="Calibri"/>
                </a:rPr>
                <a:t>An idea that has a market</a:t>
              </a:r>
              <a:endParaRPr sz="1100">
                <a:solidFill>
                  <a:schemeClr val="lt1"/>
                </a:solidFill>
                <a:latin typeface="Calibri"/>
                <a:ea typeface="Calibri"/>
                <a:cs typeface="Calibri"/>
                <a:sym typeface="Calibri"/>
              </a:endParaRPr>
            </a:p>
          </p:txBody>
        </p:sp>
        <p:sp>
          <p:nvSpPr>
            <p:cNvPr id="829" name="Google Shape;829;p41"/>
            <p:cNvSpPr/>
            <p:nvPr/>
          </p:nvSpPr>
          <p:spPr>
            <a:xfrm>
              <a:off x="8975452" y="1036923"/>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1"/>
            <p:cNvSpPr/>
            <p:nvPr/>
          </p:nvSpPr>
          <p:spPr>
            <a:xfrm>
              <a:off x="8047691" y="1295393"/>
              <a:ext cx="1340833" cy="1150928"/>
            </a:xfrm>
            <a:prstGeom prst="hexagon">
              <a:avLst>
                <a:gd name="adj" fmla="val 25000"/>
                <a:gd name="vf" fmla="val 115470"/>
              </a:avLst>
            </a:prstGeom>
            <a:blipFill rotWithShape="1">
              <a:blip r:embed="rId13">
                <a:alphaModFix/>
              </a:blip>
              <a:stretch>
                <a:fillRect/>
              </a:stretch>
            </a:blip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1"/>
            <p:cNvSpPr/>
            <p:nvPr/>
          </p:nvSpPr>
          <p:spPr>
            <a:xfrm>
              <a:off x="8975452" y="1302355"/>
              <a:ext cx="156141" cy="134891"/>
            </a:xfrm>
            <a:prstGeom prst="hexagon">
              <a:avLst>
                <a:gd name="adj" fmla="val 25000"/>
                <a:gd name="vf" fmla="val 115470"/>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pic>
        <p:nvPicPr>
          <p:cNvPr id="868" name="Google Shape;868;p43"/>
          <p:cNvPicPr preferRelativeResize="0"/>
          <p:nvPr/>
        </p:nvPicPr>
        <p:blipFill rotWithShape="1">
          <a:blip r:embed="rId3">
            <a:alphaModFix/>
          </a:blip>
          <a:srcRect/>
          <a:stretch/>
        </p:blipFill>
        <p:spPr>
          <a:xfrm>
            <a:off x="9286035" y="6211204"/>
            <a:ext cx="2895805" cy="636636"/>
          </a:xfrm>
          <a:prstGeom prst="rect">
            <a:avLst/>
          </a:prstGeom>
          <a:noFill/>
          <a:ln>
            <a:noFill/>
          </a:ln>
        </p:spPr>
      </p:pic>
      <p:sp>
        <p:nvSpPr>
          <p:cNvPr id="869" name="Google Shape;869;p43"/>
          <p:cNvSpPr txBox="1"/>
          <p:nvPr/>
        </p:nvSpPr>
        <p:spPr>
          <a:xfrm>
            <a:off x="315655" y="6457890"/>
            <a:ext cx="956718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000">
              <a:solidFill>
                <a:schemeClr val="dk1"/>
              </a:solidFill>
              <a:latin typeface="Calibri"/>
              <a:ea typeface="Calibri"/>
              <a:cs typeface="Calibri"/>
              <a:sym typeface="Calibri"/>
            </a:endParaRPr>
          </a:p>
        </p:txBody>
      </p:sp>
      <p:pic>
        <p:nvPicPr>
          <p:cNvPr id="870" name="Google Shape;870;p43"/>
          <p:cNvPicPr preferRelativeResize="0"/>
          <p:nvPr/>
        </p:nvPicPr>
        <p:blipFill rotWithShape="1">
          <a:blip r:embed="rId4">
            <a:alphaModFix/>
          </a:blip>
          <a:srcRect/>
          <a:stretch/>
        </p:blipFill>
        <p:spPr>
          <a:xfrm>
            <a:off x="0" y="0"/>
            <a:ext cx="2219417" cy="883966"/>
          </a:xfrm>
          <a:prstGeom prst="rect">
            <a:avLst/>
          </a:prstGeom>
          <a:noFill/>
          <a:ln>
            <a:noFill/>
          </a:ln>
        </p:spPr>
      </p:pic>
      <p:sp>
        <p:nvSpPr>
          <p:cNvPr id="871" name="Google Shape;871;p43"/>
          <p:cNvSpPr txBox="1"/>
          <p:nvPr/>
        </p:nvSpPr>
        <p:spPr>
          <a:xfrm>
            <a:off x="347331" y="2652582"/>
            <a:ext cx="2916730" cy="52230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rgbClr val="595959"/>
                </a:solidFill>
                <a:latin typeface="Calibri"/>
                <a:ea typeface="Calibri"/>
                <a:cs typeface="Calibri"/>
                <a:sym typeface="Calibri"/>
              </a:rPr>
              <a:t>1. When working with ICH : </a:t>
            </a:r>
            <a:endParaRPr sz="1600" dirty="0">
              <a:solidFill>
                <a:srgbClr val="595959"/>
              </a:solidFill>
              <a:latin typeface="Calibri"/>
              <a:ea typeface="Calibri"/>
              <a:cs typeface="Calibri"/>
              <a:sym typeface="Calibri"/>
            </a:endParaRPr>
          </a:p>
        </p:txBody>
      </p:sp>
      <p:sp>
        <p:nvSpPr>
          <p:cNvPr id="872" name="Google Shape;872;p43"/>
          <p:cNvSpPr txBox="1"/>
          <p:nvPr/>
        </p:nvSpPr>
        <p:spPr>
          <a:xfrm>
            <a:off x="347331" y="2935673"/>
            <a:ext cx="3721174" cy="828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3F3F3F"/>
              </a:buClr>
              <a:buSzPts val="1600"/>
              <a:buFont typeface="Calibri"/>
              <a:buAutoNum type="alphaLcParenR"/>
            </a:pPr>
            <a:r>
              <a:rPr lang="en-US" sz="1600" dirty="0">
                <a:solidFill>
                  <a:srgbClr val="3F3F3F"/>
                </a:solidFill>
                <a:latin typeface="Calibri"/>
                <a:ea typeface="Calibri"/>
                <a:cs typeface="Calibri"/>
                <a:sym typeface="Calibri"/>
              </a:rPr>
              <a:t>UNESCO has played a vital role worldwide in increasing people‘s awareness of ICH.</a:t>
            </a:r>
            <a:endParaRPr dirty="0"/>
          </a:p>
          <a:p>
            <a:pPr marL="342900" marR="0" lvl="0" indent="-342900" algn="l" rtl="0">
              <a:spcBef>
                <a:spcPts val="0"/>
              </a:spcBef>
              <a:spcAft>
                <a:spcPts val="0"/>
              </a:spcAft>
              <a:buClr>
                <a:srgbClr val="3F3F3F"/>
              </a:buClr>
              <a:buSzPts val="1600"/>
              <a:buFont typeface="Calibri"/>
              <a:buAutoNum type="alphaLcParenR"/>
            </a:pPr>
            <a:r>
              <a:rPr lang="en-US" sz="1600" dirty="0">
                <a:solidFill>
                  <a:srgbClr val="3F3F3F"/>
                </a:solidFill>
                <a:latin typeface="Calibri"/>
                <a:ea typeface="Calibri"/>
                <a:cs typeface="Calibri"/>
                <a:sym typeface="Calibri"/>
              </a:rPr>
              <a:t>It is always clear weather things are intangible or tangible heritage.</a:t>
            </a:r>
            <a:endParaRPr dirty="0"/>
          </a:p>
          <a:p>
            <a:pPr marL="342900" marR="0" lvl="0" indent="-342900" algn="l" rtl="0">
              <a:spcBef>
                <a:spcPts val="0"/>
              </a:spcBef>
              <a:spcAft>
                <a:spcPts val="0"/>
              </a:spcAft>
              <a:buClr>
                <a:srgbClr val="3F3F3F"/>
              </a:buClr>
              <a:buSzPts val="1600"/>
              <a:buFont typeface="Calibri"/>
              <a:buAutoNum type="alphaLcParenR"/>
            </a:pPr>
            <a:r>
              <a:rPr lang="en-US" sz="1600" dirty="0">
                <a:solidFill>
                  <a:srgbClr val="3F3F3F"/>
                </a:solidFill>
                <a:latin typeface="Calibri"/>
                <a:ea typeface="Calibri"/>
                <a:cs typeface="Calibri"/>
                <a:sym typeface="Calibri"/>
              </a:rPr>
              <a:t>People agree on how it is best to do it.</a:t>
            </a:r>
            <a:endParaRPr dirty="0"/>
          </a:p>
          <a:p>
            <a:pPr marL="342900" marR="0" lvl="0" indent="-241300" algn="l" rtl="0">
              <a:spcBef>
                <a:spcPts val="0"/>
              </a:spcBef>
              <a:spcAft>
                <a:spcPts val="0"/>
              </a:spcAft>
              <a:buClr>
                <a:schemeClr val="dk1"/>
              </a:buClr>
              <a:buSzPts val="1600"/>
              <a:buFont typeface="Calibri"/>
              <a:buNone/>
            </a:pPr>
            <a:endParaRPr sz="1600" dirty="0">
              <a:solidFill>
                <a:srgbClr val="3F3F3F"/>
              </a:solidFill>
              <a:latin typeface="Calibri"/>
              <a:ea typeface="Calibri"/>
              <a:cs typeface="Calibri"/>
              <a:sym typeface="Calibri"/>
            </a:endParaRPr>
          </a:p>
        </p:txBody>
      </p:sp>
      <p:sp>
        <p:nvSpPr>
          <p:cNvPr id="873" name="Google Shape;873;p43"/>
          <p:cNvSpPr/>
          <p:nvPr/>
        </p:nvSpPr>
        <p:spPr>
          <a:xfrm>
            <a:off x="629731" y="1864152"/>
            <a:ext cx="754393" cy="754393"/>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accent2"/>
              </a:solidFill>
              <a:latin typeface="Calibri"/>
              <a:ea typeface="Calibri"/>
              <a:cs typeface="Calibri"/>
              <a:sym typeface="Calibri"/>
            </a:endParaRPr>
          </a:p>
        </p:txBody>
      </p:sp>
      <p:sp>
        <p:nvSpPr>
          <p:cNvPr id="874" name="Google Shape;874;p43"/>
          <p:cNvSpPr txBox="1"/>
          <p:nvPr/>
        </p:nvSpPr>
        <p:spPr>
          <a:xfrm>
            <a:off x="4843730" y="2816720"/>
            <a:ext cx="2160408" cy="2232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rgbClr val="595959"/>
                </a:solidFill>
                <a:latin typeface="Calibri"/>
                <a:ea typeface="Calibri"/>
                <a:cs typeface="Calibri"/>
                <a:sym typeface="Calibri"/>
              </a:rPr>
              <a:t>3. When working with ICH it is important to:  </a:t>
            </a:r>
            <a:endParaRPr sz="1600" dirty="0">
              <a:solidFill>
                <a:srgbClr val="595959"/>
              </a:solidFill>
              <a:latin typeface="Calibri"/>
              <a:ea typeface="Calibri"/>
              <a:cs typeface="Calibri"/>
              <a:sym typeface="Calibri"/>
            </a:endParaRPr>
          </a:p>
        </p:txBody>
      </p:sp>
      <p:sp>
        <p:nvSpPr>
          <p:cNvPr id="875" name="Google Shape;875;p43"/>
          <p:cNvSpPr txBox="1"/>
          <p:nvPr/>
        </p:nvSpPr>
        <p:spPr>
          <a:xfrm>
            <a:off x="4801906" y="3519916"/>
            <a:ext cx="2659209" cy="828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3F3F3F"/>
              </a:buClr>
              <a:buSzPts val="1600"/>
              <a:buFont typeface="Calibri"/>
              <a:buAutoNum type="alphaLcParenR"/>
            </a:pPr>
            <a:r>
              <a:rPr lang="en-US" sz="1600" dirty="0">
                <a:solidFill>
                  <a:srgbClr val="3F3F3F"/>
                </a:solidFill>
                <a:latin typeface="Calibri"/>
                <a:ea typeface="Calibri"/>
                <a:cs typeface="Calibri"/>
                <a:sym typeface="Calibri"/>
              </a:rPr>
              <a:t>Never do anything new.</a:t>
            </a:r>
            <a:endParaRPr dirty="0"/>
          </a:p>
          <a:p>
            <a:pPr marL="342900" marR="0" lvl="0" indent="-342900" algn="l" rtl="0">
              <a:spcBef>
                <a:spcPts val="0"/>
              </a:spcBef>
              <a:spcAft>
                <a:spcPts val="0"/>
              </a:spcAft>
              <a:buClr>
                <a:srgbClr val="3F3F3F"/>
              </a:buClr>
              <a:buSzPts val="1600"/>
              <a:buFont typeface="Calibri"/>
              <a:buAutoNum type="alphaLcParenR"/>
            </a:pPr>
            <a:r>
              <a:rPr lang="en-US" sz="1600" dirty="0">
                <a:solidFill>
                  <a:srgbClr val="3F3F3F"/>
                </a:solidFill>
                <a:latin typeface="Calibri"/>
                <a:ea typeface="Calibri"/>
                <a:cs typeface="Calibri"/>
                <a:sym typeface="Calibri"/>
              </a:rPr>
              <a:t>Never to change anything.</a:t>
            </a:r>
            <a:endParaRPr dirty="0"/>
          </a:p>
          <a:p>
            <a:pPr marL="342900" marR="0" lvl="0" indent="-342900" algn="l" rtl="0">
              <a:spcBef>
                <a:spcPts val="0"/>
              </a:spcBef>
              <a:spcAft>
                <a:spcPts val="0"/>
              </a:spcAft>
              <a:buClr>
                <a:srgbClr val="3F3F3F"/>
              </a:buClr>
              <a:buSzPts val="1600"/>
              <a:buFont typeface="Calibri"/>
              <a:buAutoNum type="alphaLcParenR"/>
            </a:pPr>
            <a:r>
              <a:rPr lang="en-US" sz="1600" dirty="0">
                <a:solidFill>
                  <a:srgbClr val="3F3F3F"/>
                </a:solidFill>
                <a:latin typeface="Calibri"/>
                <a:ea typeface="Calibri"/>
                <a:cs typeface="Calibri"/>
                <a:sym typeface="Calibri"/>
              </a:rPr>
              <a:t>Respect the heritage but be creative.</a:t>
            </a:r>
            <a:endParaRPr dirty="0"/>
          </a:p>
        </p:txBody>
      </p:sp>
      <p:sp>
        <p:nvSpPr>
          <p:cNvPr id="876" name="Google Shape;876;p43"/>
          <p:cNvSpPr/>
          <p:nvPr/>
        </p:nvSpPr>
        <p:spPr>
          <a:xfrm>
            <a:off x="5142061" y="1762860"/>
            <a:ext cx="754393" cy="754393"/>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877" name="Google Shape;877;p43"/>
          <p:cNvSpPr/>
          <p:nvPr/>
        </p:nvSpPr>
        <p:spPr>
          <a:xfrm>
            <a:off x="1017731" y="4797272"/>
            <a:ext cx="341413" cy="408098"/>
          </a:xfrm>
          <a:custGeom>
            <a:avLst/>
            <a:gdLst/>
            <a:ahLst/>
            <a:cxnLst/>
            <a:rect l="l" t="t" r="r" b="b"/>
            <a:pathLst>
              <a:path w="2688046" h="3213079" extrusionOk="0">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878" name="Google Shape;878;p43"/>
          <p:cNvSpPr/>
          <p:nvPr/>
        </p:nvSpPr>
        <p:spPr>
          <a:xfrm>
            <a:off x="5339258" y="1977199"/>
            <a:ext cx="360000" cy="360000"/>
          </a:xfrm>
          <a:custGeom>
            <a:avLst/>
            <a:gdLst/>
            <a:ahLst/>
            <a:cxnLst/>
            <a:rect l="l" t="t" r="r" b="b"/>
            <a:pathLst>
              <a:path w="3240000" h="3240000" extrusionOk="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879" name="Google Shape;879;p43"/>
          <p:cNvSpPr/>
          <p:nvPr/>
        </p:nvSpPr>
        <p:spPr>
          <a:xfrm>
            <a:off x="801664" y="2140475"/>
            <a:ext cx="432135" cy="284005"/>
          </a:xfrm>
          <a:custGeom>
            <a:avLst/>
            <a:gdLst/>
            <a:ahLst/>
            <a:cxnLst/>
            <a:rect l="l" t="t" r="r" b="b"/>
            <a:pathLst>
              <a:path w="3240006" h="2129375" extrusionOk="0">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880" name="Google Shape;880;p43"/>
          <p:cNvSpPr/>
          <p:nvPr/>
        </p:nvSpPr>
        <p:spPr>
          <a:xfrm>
            <a:off x="1275027" y="4607197"/>
            <a:ext cx="334893" cy="337690"/>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881" name="Google Shape;881;p43"/>
          <p:cNvSpPr txBox="1"/>
          <p:nvPr/>
        </p:nvSpPr>
        <p:spPr>
          <a:xfrm>
            <a:off x="3048000" y="279083"/>
            <a:ext cx="8656320" cy="72516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2F5496"/>
              </a:buClr>
              <a:buSzPts val="3600"/>
              <a:buFont typeface="Calibri"/>
              <a:buNone/>
            </a:pPr>
            <a:r>
              <a:rPr lang="en-US" sz="3600" dirty="0">
                <a:solidFill>
                  <a:srgbClr val="2F5496"/>
                </a:solidFill>
                <a:latin typeface="Calibri"/>
                <a:ea typeface="Calibri"/>
                <a:cs typeface="Calibri"/>
                <a:sym typeface="Calibri"/>
              </a:rPr>
              <a:t>Self-assessment test</a:t>
            </a:r>
            <a:endParaRPr dirty="0"/>
          </a:p>
        </p:txBody>
      </p:sp>
      <p:pic>
        <p:nvPicPr>
          <p:cNvPr id="882" name="Google Shape;882;p43"/>
          <p:cNvPicPr preferRelativeResize="0"/>
          <p:nvPr/>
        </p:nvPicPr>
        <p:blipFill rotWithShape="1">
          <a:blip r:embed="rId5">
            <a:alphaModFix/>
          </a:blip>
          <a:srcRect/>
          <a:stretch/>
        </p:blipFill>
        <p:spPr>
          <a:xfrm>
            <a:off x="7689054" y="1137304"/>
            <a:ext cx="4493655" cy="4279525"/>
          </a:xfrm>
          <a:prstGeom prst="rect">
            <a:avLst/>
          </a:prstGeom>
          <a:noFill/>
          <a:ln>
            <a:noFill/>
          </a:ln>
        </p:spPr>
      </p:pic>
      <p:sp>
        <p:nvSpPr>
          <p:cNvPr id="883" name="Google Shape;883;p43"/>
          <p:cNvSpPr/>
          <p:nvPr/>
        </p:nvSpPr>
        <p:spPr>
          <a:xfrm>
            <a:off x="7689054" y="1137305"/>
            <a:ext cx="4502947" cy="4279524"/>
          </a:xfrm>
          <a:prstGeom prst="rect">
            <a:avLst/>
          </a:prstGeom>
          <a:solidFill>
            <a:schemeClr val="lt1">
              <a:alpha val="28627"/>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4" name="Google Shape;884;p43"/>
          <p:cNvSpPr txBox="1"/>
          <p:nvPr/>
        </p:nvSpPr>
        <p:spPr>
          <a:xfrm>
            <a:off x="1572383" y="4928170"/>
            <a:ext cx="2196000" cy="27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rgbClr val="595959"/>
                </a:solidFill>
                <a:latin typeface="Calibri"/>
                <a:ea typeface="Calibri"/>
                <a:cs typeface="Calibri"/>
                <a:sym typeface="Calibri"/>
              </a:rPr>
              <a:t>2. Value of an idea is:  </a:t>
            </a:r>
            <a:endParaRPr sz="1600" dirty="0">
              <a:solidFill>
                <a:srgbClr val="595959"/>
              </a:solidFill>
              <a:latin typeface="Calibri"/>
              <a:ea typeface="Calibri"/>
              <a:cs typeface="Calibri"/>
              <a:sym typeface="Calibri"/>
            </a:endParaRPr>
          </a:p>
        </p:txBody>
      </p:sp>
      <p:sp>
        <p:nvSpPr>
          <p:cNvPr id="885" name="Google Shape;885;p43"/>
          <p:cNvSpPr txBox="1"/>
          <p:nvPr/>
        </p:nvSpPr>
        <p:spPr>
          <a:xfrm>
            <a:off x="1743272" y="5216102"/>
            <a:ext cx="3449659" cy="828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3F3F3F"/>
              </a:buClr>
              <a:buSzPts val="1600"/>
              <a:buFont typeface="Calibri"/>
              <a:buAutoNum type="alphaLcParenR"/>
            </a:pPr>
            <a:r>
              <a:rPr lang="en-US" sz="1600" dirty="0">
                <a:solidFill>
                  <a:srgbClr val="3F3F3F"/>
                </a:solidFill>
                <a:latin typeface="Calibri"/>
                <a:ea typeface="Calibri"/>
                <a:cs typeface="Calibri"/>
                <a:sym typeface="Calibri"/>
              </a:rPr>
              <a:t>Depending on the time and place.</a:t>
            </a:r>
            <a:endParaRPr dirty="0"/>
          </a:p>
          <a:p>
            <a:pPr marL="342900" marR="0" lvl="0" indent="-342900" algn="l" rtl="0">
              <a:spcBef>
                <a:spcPts val="0"/>
              </a:spcBef>
              <a:spcAft>
                <a:spcPts val="0"/>
              </a:spcAft>
              <a:buClr>
                <a:srgbClr val="3F3F3F"/>
              </a:buClr>
              <a:buSzPts val="1600"/>
              <a:buFont typeface="Calibri"/>
              <a:buAutoNum type="alphaLcParenR"/>
            </a:pPr>
            <a:r>
              <a:rPr lang="en-US" sz="1600" dirty="0">
                <a:solidFill>
                  <a:srgbClr val="3F3F3F"/>
                </a:solidFill>
                <a:latin typeface="Calibri"/>
                <a:ea typeface="Calibri"/>
                <a:cs typeface="Calibri"/>
                <a:sym typeface="Calibri"/>
              </a:rPr>
              <a:t>Always fixed.</a:t>
            </a:r>
            <a:endParaRPr dirty="0"/>
          </a:p>
          <a:p>
            <a:pPr marL="342900" marR="0" lvl="0" indent="-342900" algn="l" rtl="0">
              <a:spcBef>
                <a:spcPts val="0"/>
              </a:spcBef>
              <a:spcAft>
                <a:spcPts val="0"/>
              </a:spcAft>
              <a:buClr>
                <a:srgbClr val="3F3F3F"/>
              </a:buClr>
              <a:buSzPts val="1600"/>
              <a:buFont typeface="Calibri"/>
              <a:buAutoNum type="alphaLcParenR"/>
            </a:pPr>
            <a:r>
              <a:rPr lang="en-US" sz="1600" dirty="0">
                <a:solidFill>
                  <a:srgbClr val="3F3F3F"/>
                </a:solidFill>
                <a:latin typeface="Calibri"/>
                <a:ea typeface="Calibri"/>
                <a:cs typeface="Calibri"/>
                <a:sym typeface="Calibri"/>
              </a:rPr>
              <a:t>Only economic.</a:t>
            </a:r>
            <a:endParaRPr dirty="0"/>
          </a:p>
          <a:p>
            <a:pPr marL="285750" marR="0" lvl="0" indent="-184150" algn="l" rtl="0">
              <a:spcBef>
                <a:spcPts val="0"/>
              </a:spcBef>
              <a:spcAft>
                <a:spcPts val="0"/>
              </a:spcAft>
              <a:buClr>
                <a:schemeClr val="dk1"/>
              </a:buClr>
              <a:buSzPts val="1600"/>
              <a:buFont typeface="Calibri"/>
              <a:buNone/>
            </a:pPr>
            <a:endParaRPr sz="1600" dirty="0">
              <a:solidFill>
                <a:srgbClr val="3F3F3F"/>
              </a:solidFill>
              <a:latin typeface="Calibri"/>
              <a:ea typeface="Calibri"/>
              <a:cs typeface="Calibri"/>
              <a:sym typeface="Calibri"/>
            </a:endParaRPr>
          </a:p>
          <a:p>
            <a:pPr marL="285750" marR="0" lvl="0" indent="-184150" algn="l" rtl="0">
              <a:spcBef>
                <a:spcPts val="0"/>
              </a:spcBef>
              <a:spcAft>
                <a:spcPts val="0"/>
              </a:spcAft>
              <a:buClr>
                <a:schemeClr val="dk1"/>
              </a:buClr>
              <a:buSzPts val="1600"/>
              <a:buFont typeface="Calibri"/>
              <a:buNone/>
            </a:pPr>
            <a:endParaRPr sz="1600" dirty="0">
              <a:solidFill>
                <a:srgbClr val="3F3F3F"/>
              </a:solidFill>
              <a:latin typeface="Calibri"/>
              <a:ea typeface="Calibri"/>
              <a:cs typeface="Calibri"/>
              <a:sym typeface="Calibri"/>
            </a:endParaRPr>
          </a:p>
        </p:txBody>
      </p:sp>
      <p:sp>
        <p:nvSpPr>
          <p:cNvPr id="886" name="Google Shape;886;p43"/>
          <p:cNvSpPr/>
          <p:nvPr/>
        </p:nvSpPr>
        <p:spPr>
          <a:xfrm>
            <a:off x="817990" y="4741500"/>
            <a:ext cx="754393" cy="754393"/>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887" name="Google Shape;887;p43"/>
          <p:cNvSpPr/>
          <p:nvPr/>
        </p:nvSpPr>
        <p:spPr>
          <a:xfrm>
            <a:off x="5464447" y="6436426"/>
            <a:ext cx="341413" cy="408098"/>
          </a:xfrm>
          <a:custGeom>
            <a:avLst/>
            <a:gdLst/>
            <a:ahLst/>
            <a:cxnLst/>
            <a:rect l="l" t="t" r="r" b="b"/>
            <a:pathLst>
              <a:path w="2688046" h="3213079" extrusionOk="0">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888" name="Google Shape;888;p43"/>
          <p:cNvSpPr/>
          <p:nvPr/>
        </p:nvSpPr>
        <p:spPr>
          <a:xfrm>
            <a:off x="992534" y="4977137"/>
            <a:ext cx="432135" cy="284005"/>
          </a:xfrm>
          <a:custGeom>
            <a:avLst/>
            <a:gdLst/>
            <a:ahLst/>
            <a:cxnLst/>
            <a:rect l="l" t="t" r="r" b="b"/>
            <a:pathLst>
              <a:path w="3240006" h="2129375" extrusionOk="0">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pic>
        <p:nvPicPr>
          <p:cNvPr id="894" name="Google Shape;894;p44"/>
          <p:cNvPicPr preferRelativeResize="0"/>
          <p:nvPr/>
        </p:nvPicPr>
        <p:blipFill rotWithShape="1">
          <a:blip r:embed="rId3">
            <a:alphaModFix/>
          </a:blip>
          <a:srcRect/>
          <a:stretch/>
        </p:blipFill>
        <p:spPr>
          <a:xfrm>
            <a:off x="9286035" y="6211204"/>
            <a:ext cx="2895805" cy="636636"/>
          </a:xfrm>
          <a:prstGeom prst="rect">
            <a:avLst/>
          </a:prstGeom>
          <a:noFill/>
          <a:ln>
            <a:noFill/>
          </a:ln>
        </p:spPr>
      </p:pic>
      <p:sp>
        <p:nvSpPr>
          <p:cNvPr id="895" name="Google Shape;895;p44"/>
          <p:cNvSpPr txBox="1"/>
          <p:nvPr/>
        </p:nvSpPr>
        <p:spPr>
          <a:xfrm>
            <a:off x="315655" y="6457890"/>
            <a:ext cx="956718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000">
              <a:solidFill>
                <a:schemeClr val="dk1"/>
              </a:solidFill>
              <a:latin typeface="Calibri"/>
              <a:ea typeface="Calibri"/>
              <a:cs typeface="Calibri"/>
              <a:sym typeface="Calibri"/>
            </a:endParaRPr>
          </a:p>
        </p:txBody>
      </p:sp>
      <p:pic>
        <p:nvPicPr>
          <p:cNvPr id="896" name="Google Shape;896;p44"/>
          <p:cNvPicPr preferRelativeResize="0"/>
          <p:nvPr/>
        </p:nvPicPr>
        <p:blipFill rotWithShape="1">
          <a:blip r:embed="rId4">
            <a:alphaModFix/>
          </a:blip>
          <a:srcRect/>
          <a:stretch/>
        </p:blipFill>
        <p:spPr>
          <a:xfrm>
            <a:off x="0" y="0"/>
            <a:ext cx="2219417" cy="883966"/>
          </a:xfrm>
          <a:prstGeom prst="rect">
            <a:avLst/>
          </a:prstGeom>
          <a:noFill/>
          <a:ln>
            <a:noFill/>
          </a:ln>
        </p:spPr>
      </p:pic>
      <p:sp>
        <p:nvSpPr>
          <p:cNvPr id="897" name="Google Shape;897;p44"/>
          <p:cNvSpPr txBox="1"/>
          <p:nvPr/>
        </p:nvSpPr>
        <p:spPr>
          <a:xfrm>
            <a:off x="2541229" y="2246694"/>
            <a:ext cx="2160408" cy="2232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rgbClr val="595959"/>
                </a:solidFill>
                <a:latin typeface="Calibri"/>
                <a:ea typeface="Calibri"/>
                <a:cs typeface="Calibri"/>
                <a:sym typeface="Calibri"/>
              </a:rPr>
              <a:t>4. Design thinking is:  </a:t>
            </a:r>
            <a:endParaRPr sz="1600" dirty="0">
              <a:solidFill>
                <a:srgbClr val="595959"/>
              </a:solidFill>
              <a:latin typeface="Calibri"/>
              <a:ea typeface="Calibri"/>
              <a:cs typeface="Calibri"/>
              <a:sym typeface="Calibri"/>
            </a:endParaRPr>
          </a:p>
        </p:txBody>
      </p:sp>
      <p:sp>
        <p:nvSpPr>
          <p:cNvPr id="898" name="Google Shape;898;p44"/>
          <p:cNvSpPr txBox="1"/>
          <p:nvPr/>
        </p:nvSpPr>
        <p:spPr>
          <a:xfrm>
            <a:off x="2541229" y="2804832"/>
            <a:ext cx="4345427" cy="828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3F3F3F"/>
              </a:buClr>
              <a:buSzPts val="1600"/>
              <a:buFont typeface="Calibri"/>
              <a:buAutoNum type="alphaLcParenR"/>
            </a:pPr>
            <a:r>
              <a:rPr lang="en-US" sz="1600" dirty="0">
                <a:solidFill>
                  <a:srgbClr val="3F3F3F"/>
                </a:solidFill>
                <a:latin typeface="Calibri"/>
                <a:ea typeface="Calibri"/>
                <a:cs typeface="Calibri"/>
                <a:sym typeface="Calibri"/>
              </a:rPr>
              <a:t>a way to make things look better </a:t>
            </a:r>
            <a:endParaRPr dirty="0"/>
          </a:p>
          <a:p>
            <a:pPr marL="342900" marR="0" lvl="0" indent="-342900" algn="l" rtl="0">
              <a:spcBef>
                <a:spcPts val="0"/>
              </a:spcBef>
              <a:spcAft>
                <a:spcPts val="0"/>
              </a:spcAft>
              <a:buClr>
                <a:srgbClr val="3F3F3F"/>
              </a:buClr>
              <a:buSzPts val="1600"/>
              <a:buFont typeface="Calibri"/>
              <a:buAutoNum type="alphaLcParenR"/>
            </a:pPr>
            <a:r>
              <a:rPr lang="en-US" sz="1600" dirty="0">
                <a:solidFill>
                  <a:srgbClr val="3F3F3F"/>
                </a:solidFill>
                <a:latin typeface="Calibri"/>
                <a:ea typeface="Calibri"/>
                <a:cs typeface="Calibri"/>
                <a:sym typeface="Calibri"/>
              </a:rPr>
              <a:t>a method to think more positive</a:t>
            </a:r>
            <a:r>
              <a:rPr lang="en-US" sz="1600" dirty="0">
                <a:solidFill>
                  <a:srgbClr val="000000"/>
                </a:solidFill>
                <a:latin typeface="Calibri"/>
                <a:ea typeface="Calibri"/>
                <a:cs typeface="Calibri"/>
                <a:sym typeface="Calibri"/>
              </a:rPr>
              <a:t> </a:t>
            </a:r>
            <a:endParaRPr dirty="0"/>
          </a:p>
          <a:p>
            <a:pPr marL="342900" marR="0" lvl="0" indent="-342900" algn="l" rtl="0">
              <a:spcBef>
                <a:spcPts val="0"/>
              </a:spcBef>
              <a:spcAft>
                <a:spcPts val="0"/>
              </a:spcAft>
              <a:buClr>
                <a:srgbClr val="3F3F3F"/>
              </a:buClr>
              <a:buSzPts val="1600"/>
              <a:buFont typeface="Calibri"/>
              <a:buAutoNum type="alphaLcParenR"/>
            </a:pPr>
            <a:r>
              <a:rPr lang="en-US" sz="1600" dirty="0">
                <a:solidFill>
                  <a:srgbClr val="3F3F3F"/>
                </a:solidFill>
                <a:latin typeface="Calibri"/>
                <a:ea typeface="Calibri"/>
                <a:cs typeface="Calibri"/>
                <a:sym typeface="Calibri"/>
              </a:rPr>
              <a:t>a process for creative problem solving</a:t>
            </a:r>
            <a:endParaRPr sz="1600" dirty="0">
              <a:solidFill>
                <a:srgbClr val="3F3F3F"/>
              </a:solidFill>
              <a:latin typeface="Calibri"/>
              <a:ea typeface="Calibri"/>
              <a:cs typeface="Calibri"/>
              <a:sym typeface="Calibri"/>
            </a:endParaRPr>
          </a:p>
        </p:txBody>
      </p:sp>
      <p:sp>
        <p:nvSpPr>
          <p:cNvPr id="899" name="Google Shape;899;p44"/>
          <p:cNvSpPr/>
          <p:nvPr/>
        </p:nvSpPr>
        <p:spPr>
          <a:xfrm>
            <a:off x="1638931" y="2004538"/>
            <a:ext cx="754393" cy="754393"/>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900" name="Google Shape;900;p44"/>
          <p:cNvSpPr/>
          <p:nvPr/>
        </p:nvSpPr>
        <p:spPr>
          <a:xfrm>
            <a:off x="4068505" y="4552023"/>
            <a:ext cx="341413" cy="408098"/>
          </a:xfrm>
          <a:custGeom>
            <a:avLst/>
            <a:gdLst/>
            <a:ahLst/>
            <a:cxnLst/>
            <a:rect l="l" t="t" r="r" b="b"/>
            <a:pathLst>
              <a:path w="2688046" h="3213079" extrusionOk="0">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901" name="Google Shape;901;p44"/>
          <p:cNvSpPr/>
          <p:nvPr/>
        </p:nvSpPr>
        <p:spPr>
          <a:xfrm>
            <a:off x="1354220" y="1884426"/>
            <a:ext cx="360000" cy="360000"/>
          </a:xfrm>
          <a:custGeom>
            <a:avLst/>
            <a:gdLst/>
            <a:ahLst/>
            <a:cxnLst/>
            <a:rect l="l" t="t" r="r" b="b"/>
            <a:pathLst>
              <a:path w="3240000" h="3240000" extrusionOk="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902" name="Google Shape;902;p44"/>
          <p:cNvSpPr/>
          <p:nvPr/>
        </p:nvSpPr>
        <p:spPr>
          <a:xfrm>
            <a:off x="1812838" y="2244426"/>
            <a:ext cx="406580" cy="302310"/>
          </a:xfrm>
          <a:custGeom>
            <a:avLst/>
            <a:gdLst/>
            <a:ahLst/>
            <a:cxnLst/>
            <a:rect l="l" t="t" r="r" b="b"/>
            <a:pathLst>
              <a:path w="3240006" h="2129375" extrusionOk="0">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903" name="Google Shape;903;p44"/>
          <p:cNvSpPr/>
          <p:nvPr/>
        </p:nvSpPr>
        <p:spPr>
          <a:xfrm>
            <a:off x="1275027" y="4607197"/>
            <a:ext cx="334893" cy="337690"/>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904" name="Google Shape;904;p44"/>
          <p:cNvSpPr txBox="1"/>
          <p:nvPr/>
        </p:nvSpPr>
        <p:spPr>
          <a:xfrm>
            <a:off x="3048000" y="279083"/>
            <a:ext cx="8656320" cy="72516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2F5496"/>
              </a:buClr>
              <a:buSzPts val="3600"/>
              <a:buFont typeface="Calibri"/>
              <a:buNone/>
            </a:pPr>
            <a:r>
              <a:rPr lang="en-US" sz="3600">
                <a:solidFill>
                  <a:srgbClr val="2F5496"/>
                </a:solidFill>
                <a:latin typeface="Calibri"/>
                <a:ea typeface="Calibri"/>
                <a:cs typeface="Calibri"/>
                <a:sym typeface="Calibri"/>
              </a:rPr>
              <a:t>Self-assessment test</a:t>
            </a:r>
            <a:endParaRPr/>
          </a:p>
        </p:txBody>
      </p:sp>
      <p:pic>
        <p:nvPicPr>
          <p:cNvPr id="905" name="Google Shape;905;p44"/>
          <p:cNvPicPr preferRelativeResize="0"/>
          <p:nvPr/>
        </p:nvPicPr>
        <p:blipFill rotWithShape="1">
          <a:blip r:embed="rId5">
            <a:alphaModFix/>
          </a:blip>
          <a:srcRect/>
          <a:stretch/>
        </p:blipFill>
        <p:spPr>
          <a:xfrm>
            <a:off x="7689054" y="1137304"/>
            <a:ext cx="4493655" cy="4279525"/>
          </a:xfrm>
          <a:prstGeom prst="rect">
            <a:avLst/>
          </a:prstGeom>
          <a:noFill/>
          <a:ln>
            <a:noFill/>
          </a:ln>
        </p:spPr>
      </p:pic>
      <p:sp>
        <p:nvSpPr>
          <p:cNvPr id="906" name="Google Shape;906;p44"/>
          <p:cNvSpPr/>
          <p:nvPr/>
        </p:nvSpPr>
        <p:spPr>
          <a:xfrm>
            <a:off x="7689054" y="1137305"/>
            <a:ext cx="4502947" cy="4279524"/>
          </a:xfrm>
          <a:prstGeom prst="rect">
            <a:avLst/>
          </a:prstGeom>
          <a:solidFill>
            <a:schemeClr val="lt1">
              <a:alpha val="28627"/>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7" name="Google Shape;907;p44"/>
          <p:cNvSpPr txBox="1"/>
          <p:nvPr/>
        </p:nvSpPr>
        <p:spPr>
          <a:xfrm>
            <a:off x="4552307" y="4908523"/>
            <a:ext cx="2196000" cy="27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a:solidFill>
                <a:srgbClr val="595959"/>
              </a:solidFill>
              <a:latin typeface="Calibri"/>
              <a:ea typeface="Calibri"/>
              <a:cs typeface="Calibri"/>
              <a:sym typeface="Calibri"/>
            </a:endParaRPr>
          </a:p>
        </p:txBody>
      </p:sp>
      <p:sp>
        <p:nvSpPr>
          <p:cNvPr id="908" name="Google Shape;908;p44"/>
          <p:cNvSpPr/>
          <p:nvPr/>
        </p:nvSpPr>
        <p:spPr>
          <a:xfrm>
            <a:off x="5049654" y="4283875"/>
            <a:ext cx="411575" cy="344044"/>
          </a:xfrm>
          <a:custGeom>
            <a:avLst/>
            <a:gdLst/>
            <a:ahLst/>
            <a:cxnLst/>
            <a:rect l="l" t="t" r="r" b="b"/>
            <a:pathLst>
              <a:path w="3186824" h="2663936" extrusionOk="0">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837" name="Google Shape;837;p42"/>
          <p:cNvPicPr preferRelativeResize="0"/>
          <p:nvPr/>
        </p:nvPicPr>
        <p:blipFill rotWithShape="1">
          <a:blip r:embed="rId3">
            <a:alphaModFix/>
          </a:blip>
          <a:srcRect/>
          <a:stretch/>
        </p:blipFill>
        <p:spPr>
          <a:xfrm>
            <a:off x="10160" y="0"/>
            <a:ext cx="2219417" cy="883966"/>
          </a:xfrm>
          <a:prstGeom prst="rect">
            <a:avLst/>
          </a:prstGeom>
          <a:noFill/>
          <a:ln>
            <a:noFill/>
          </a:ln>
        </p:spPr>
      </p:pic>
      <p:sp>
        <p:nvSpPr>
          <p:cNvPr id="838" name="Google Shape;838;p42"/>
          <p:cNvSpPr txBox="1"/>
          <p:nvPr/>
        </p:nvSpPr>
        <p:spPr>
          <a:xfrm>
            <a:off x="2620618" y="279083"/>
            <a:ext cx="6155634" cy="72516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2F5496"/>
              </a:buClr>
              <a:buSzPts val="4400"/>
              <a:buFont typeface="Calibri"/>
              <a:buNone/>
            </a:pPr>
            <a:r>
              <a:rPr lang="en-US" sz="4400">
                <a:solidFill>
                  <a:srgbClr val="2F5496"/>
                </a:solidFill>
                <a:latin typeface="Calibri"/>
                <a:ea typeface="Calibri"/>
                <a:cs typeface="Calibri"/>
                <a:sym typeface="Calibri"/>
              </a:rPr>
              <a:t>Summing Up</a:t>
            </a:r>
            <a:endParaRPr sz="3600">
              <a:solidFill>
                <a:srgbClr val="2F5496"/>
              </a:solidFill>
              <a:latin typeface="Calibri"/>
              <a:ea typeface="Calibri"/>
              <a:cs typeface="Calibri"/>
              <a:sym typeface="Calibri"/>
            </a:endParaRPr>
          </a:p>
        </p:txBody>
      </p:sp>
      <p:sp>
        <p:nvSpPr>
          <p:cNvPr id="839" name="Google Shape;839;p42"/>
          <p:cNvSpPr/>
          <p:nvPr/>
        </p:nvSpPr>
        <p:spPr>
          <a:xfrm>
            <a:off x="4534857" y="2768514"/>
            <a:ext cx="1728192" cy="1728192"/>
          </a:xfrm>
          <a:prstGeom prst="donut">
            <a:avLst>
              <a:gd name="adj" fmla="val 7299"/>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840" name="Google Shape;840;p42"/>
          <p:cNvSpPr/>
          <p:nvPr/>
        </p:nvSpPr>
        <p:spPr>
          <a:xfrm>
            <a:off x="5092919" y="4073742"/>
            <a:ext cx="612068" cy="612068"/>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841" name="Google Shape;841;p42"/>
          <p:cNvSpPr/>
          <p:nvPr/>
        </p:nvSpPr>
        <p:spPr>
          <a:xfrm rot="-5400000" flipH="1">
            <a:off x="5050446" y="3230223"/>
            <a:ext cx="706640" cy="665486"/>
          </a:xfrm>
          <a:custGeom>
            <a:avLst/>
            <a:gdLst/>
            <a:ahLst/>
            <a:cxnLst/>
            <a:rect l="l" t="t" r="r" b="b"/>
            <a:pathLst>
              <a:path w="2928608" h="2758049" extrusionOk="0">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sp>
        <p:nvSpPr>
          <p:cNvPr id="842" name="Google Shape;842;p42"/>
          <p:cNvSpPr/>
          <p:nvPr/>
        </p:nvSpPr>
        <p:spPr>
          <a:xfrm>
            <a:off x="5251307" y="4209789"/>
            <a:ext cx="284420" cy="339973"/>
          </a:xfrm>
          <a:custGeom>
            <a:avLst/>
            <a:gdLst/>
            <a:ahLst/>
            <a:cxnLst/>
            <a:rect l="l" t="t" r="r" b="b"/>
            <a:pathLst>
              <a:path w="2688046" h="3213079" extrusionOk="0">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cxnSp>
        <p:nvCxnSpPr>
          <p:cNvPr id="843" name="Google Shape;843;p42"/>
          <p:cNvCxnSpPr>
            <a:cxnSpLocks/>
          </p:cNvCxnSpPr>
          <p:nvPr/>
        </p:nvCxnSpPr>
        <p:spPr>
          <a:xfrm rot="10800000">
            <a:off x="3593317" y="2363146"/>
            <a:ext cx="1194628" cy="676052"/>
          </a:xfrm>
          <a:prstGeom prst="straightConnector1">
            <a:avLst/>
          </a:prstGeom>
          <a:noFill/>
          <a:ln w="12700" cap="flat" cmpd="sng">
            <a:solidFill>
              <a:srgbClr val="FFB500"/>
            </a:solidFill>
            <a:prstDash val="solid"/>
            <a:miter lim="800000"/>
            <a:headEnd type="none" w="sm" len="sm"/>
            <a:tailEnd type="triangle" w="med" len="med"/>
          </a:ln>
        </p:spPr>
      </p:cxnSp>
      <p:cxnSp>
        <p:nvCxnSpPr>
          <p:cNvPr id="844" name="Google Shape;844;p42"/>
          <p:cNvCxnSpPr>
            <a:cxnSpLocks/>
          </p:cNvCxnSpPr>
          <p:nvPr/>
        </p:nvCxnSpPr>
        <p:spPr>
          <a:xfrm rot="10800000" flipH="1">
            <a:off x="6011621" y="2568180"/>
            <a:ext cx="892411" cy="471018"/>
          </a:xfrm>
          <a:prstGeom prst="straightConnector1">
            <a:avLst/>
          </a:prstGeom>
          <a:noFill/>
          <a:ln w="12700" cap="flat" cmpd="sng">
            <a:solidFill>
              <a:srgbClr val="FFC000"/>
            </a:solidFill>
            <a:prstDash val="solid"/>
            <a:miter lim="800000"/>
            <a:headEnd type="none" w="sm" len="sm"/>
            <a:tailEnd type="triangle" w="med" len="med"/>
          </a:ln>
        </p:spPr>
      </p:cxnSp>
      <p:cxnSp>
        <p:nvCxnSpPr>
          <p:cNvPr id="845" name="Google Shape;845;p42"/>
          <p:cNvCxnSpPr>
            <a:cxnSpLocks/>
          </p:cNvCxnSpPr>
          <p:nvPr/>
        </p:nvCxnSpPr>
        <p:spPr>
          <a:xfrm>
            <a:off x="6015604" y="4211736"/>
            <a:ext cx="1194628" cy="676052"/>
          </a:xfrm>
          <a:prstGeom prst="straightConnector1">
            <a:avLst/>
          </a:prstGeom>
          <a:noFill/>
          <a:ln w="12700" cap="flat" cmpd="sng">
            <a:solidFill>
              <a:srgbClr val="FFB500"/>
            </a:solidFill>
            <a:prstDash val="solid"/>
            <a:miter lim="800000"/>
            <a:headEnd type="none" w="sm" len="sm"/>
            <a:tailEnd type="triangle" w="med" len="med"/>
          </a:ln>
        </p:spPr>
      </p:cxnSp>
      <p:cxnSp>
        <p:nvCxnSpPr>
          <p:cNvPr id="846" name="Google Shape;846;p42"/>
          <p:cNvCxnSpPr>
            <a:cxnSpLocks/>
          </p:cNvCxnSpPr>
          <p:nvPr/>
        </p:nvCxnSpPr>
        <p:spPr>
          <a:xfrm flipH="1">
            <a:off x="3884866" y="4171648"/>
            <a:ext cx="797680" cy="584775"/>
          </a:xfrm>
          <a:prstGeom prst="straightConnector1">
            <a:avLst/>
          </a:prstGeom>
          <a:noFill/>
          <a:ln w="12700" cap="flat" cmpd="sng">
            <a:solidFill>
              <a:srgbClr val="FFB500"/>
            </a:solidFill>
            <a:prstDash val="solid"/>
            <a:miter lim="800000"/>
            <a:headEnd type="none" w="sm" len="sm"/>
            <a:tailEnd type="triangle" w="med" len="med"/>
          </a:ln>
        </p:spPr>
      </p:cxnSp>
      <p:grpSp>
        <p:nvGrpSpPr>
          <p:cNvPr id="847" name="Google Shape;847;p42"/>
          <p:cNvGrpSpPr/>
          <p:nvPr/>
        </p:nvGrpSpPr>
        <p:grpSpPr>
          <a:xfrm>
            <a:off x="161195" y="1199868"/>
            <a:ext cx="3377610" cy="1295008"/>
            <a:chOff x="-528464" y="2996652"/>
            <a:chExt cx="3338080" cy="1295008"/>
          </a:xfrm>
        </p:grpSpPr>
        <p:sp>
          <p:nvSpPr>
            <p:cNvPr id="848" name="Google Shape;848;p42"/>
            <p:cNvSpPr txBox="1"/>
            <p:nvPr/>
          </p:nvSpPr>
          <p:spPr>
            <a:xfrm>
              <a:off x="-528464" y="3706885"/>
              <a:ext cx="3338079" cy="584775"/>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1600" dirty="0">
                  <a:solidFill>
                    <a:schemeClr val="dk1"/>
                  </a:solidFill>
                  <a:latin typeface="Calibri"/>
                  <a:ea typeface="Calibri"/>
                  <a:cs typeface="Calibri"/>
                  <a:sym typeface="Calibri"/>
                </a:rPr>
                <a:t>It can also be the tools, objects, artefacts and cultural spaces associated with them.</a:t>
              </a:r>
              <a:endParaRPr sz="1600" dirty="0">
                <a:solidFill>
                  <a:srgbClr val="3F3F3F"/>
                </a:solidFill>
                <a:latin typeface="Calibri"/>
                <a:ea typeface="Calibri"/>
                <a:cs typeface="Calibri"/>
                <a:sym typeface="Calibri"/>
              </a:endParaRPr>
            </a:p>
          </p:txBody>
        </p:sp>
        <p:sp>
          <p:nvSpPr>
            <p:cNvPr id="849" name="Google Shape;849;p42"/>
            <p:cNvSpPr txBox="1"/>
            <p:nvPr/>
          </p:nvSpPr>
          <p:spPr>
            <a:xfrm>
              <a:off x="-528463" y="2996652"/>
              <a:ext cx="3338079" cy="584775"/>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1600" b="1" dirty="0">
                  <a:solidFill>
                    <a:srgbClr val="3F3F3F"/>
                  </a:solidFill>
                  <a:latin typeface="Calibri"/>
                  <a:ea typeface="Calibri"/>
                  <a:cs typeface="Calibri"/>
                  <a:sym typeface="Calibri"/>
                </a:rPr>
                <a:t>ICH </a:t>
              </a:r>
              <a:r>
                <a:rPr lang="en-US" sz="1600" b="1" dirty="0">
                  <a:solidFill>
                    <a:schemeClr val="dk1"/>
                  </a:solidFill>
                  <a:latin typeface="Calibri"/>
                  <a:ea typeface="Calibri"/>
                  <a:cs typeface="Calibri"/>
                  <a:sym typeface="Calibri"/>
                </a:rPr>
                <a:t>includes e.g., practices, presentation, expression, knowledge, skills</a:t>
              </a:r>
              <a:r>
                <a:rPr lang="en-US" sz="1600" b="1" dirty="0">
                  <a:solidFill>
                    <a:srgbClr val="3F3F3F"/>
                  </a:solidFill>
                  <a:latin typeface="Calibri"/>
                  <a:ea typeface="Calibri"/>
                  <a:cs typeface="Calibri"/>
                  <a:sym typeface="Calibri"/>
                </a:rPr>
                <a:t> </a:t>
              </a:r>
              <a:endParaRPr sz="1600" b="1" dirty="0">
                <a:solidFill>
                  <a:srgbClr val="3F3F3F"/>
                </a:solidFill>
                <a:latin typeface="Calibri"/>
                <a:ea typeface="Calibri"/>
                <a:cs typeface="Calibri"/>
                <a:sym typeface="Calibri"/>
              </a:endParaRPr>
            </a:p>
          </p:txBody>
        </p:sp>
      </p:grpSp>
      <p:grpSp>
        <p:nvGrpSpPr>
          <p:cNvPr id="850" name="Google Shape;850;p42"/>
          <p:cNvGrpSpPr/>
          <p:nvPr/>
        </p:nvGrpSpPr>
        <p:grpSpPr>
          <a:xfrm>
            <a:off x="562708" y="3983402"/>
            <a:ext cx="5448914" cy="2346504"/>
            <a:chOff x="-332695" y="3819544"/>
            <a:chExt cx="5396429" cy="2346504"/>
          </a:xfrm>
        </p:grpSpPr>
        <p:sp>
          <p:nvSpPr>
            <p:cNvPr id="851" name="Google Shape;851;p42"/>
            <p:cNvSpPr txBox="1"/>
            <p:nvPr/>
          </p:nvSpPr>
          <p:spPr>
            <a:xfrm>
              <a:off x="-332695" y="4596388"/>
              <a:ext cx="5396429" cy="156966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600" dirty="0">
                  <a:solidFill>
                    <a:schemeClr val="dk1"/>
                  </a:solidFill>
                  <a:latin typeface="Calibri"/>
                  <a:ea typeface="Calibri"/>
                  <a:cs typeface="Calibri"/>
                  <a:sym typeface="Calibri"/>
                </a:rPr>
                <a:t>(a)  oral traditions and expressions</a:t>
              </a:r>
              <a:endParaRPr dirty="0"/>
            </a:p>
            <a:p>
              <a:pPr marL="0" marR="0" lvl="0" indent="0" algn="l" rtl="0">
                <a:spcBef>
                  <a:spcPts val="0"/>
                </a:spcBef>
                <a:spcAft>
                  <a:spcPts val="0"/>
                </a:spcAft>
                <a:buNone/>
              </a:pPr>
              <a:r>
                <a:rPr lang="en-US" sz="1600" dirty="0">
                  <a:solidFill>
                    <a:schemeClr val="dk1"/>
                  </a:solidFill>
                  <a:latin typeface="Calibri"/>
                  <a:ea typeface="Calibri"/>
                  <a:cs typeface="Calibri"/>
                  <a:sym typeface="Calibri"/>
                </a:rPr>
                <a:t>(b)  performing arts</a:t>
              </a: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dirty="0">
                  <a:solidFill>
                    <a:schemeClr val="dk1"/>
                  </a:solidFill>
                  <a:latin typeface="Calibri"/>
                  <a:ea typeface="Calibri"/>
                  <a:cs typeface="Calibri"/>
                  <a:sym typeface="Calibri"/>
                </a:rPr>
                <a:t>(c)  social practices, rituals and festive events </a:t>
              </a: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dirty="0">
                  <a:solidFill>
                    <a:schemeClr val="dk1"/>
                  </a:solidFill>
                  <a:latin typeface="Calibri"/>
                  <a:ea typeface="Calibri"/>
                  <a:cs typeface="Calibri"/>
                  <a:sym typeface="Calibri"/>
                </a:rPr>
                <a:t>(d)  knowledge and practices concerning nature and the universe </a:t>
              </a: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dirty="0">
                  <a:solidFill>
                    <a:schemeClr val="dk1"/>
                  </a:solidFill>
                  <a:latin typeface="Calibri"/>
                  <a:ea typeface="Calibri"/>
                  <a:cs typeface="Calibri"/>
                  <a:sym typeface="Calibri"/>
                </a:rPr>
                <a:t>(e)  traditional craftsmanship </a:t>
              </a:r>
              <a:endParaRPr sz="1600" dirty="0">
                <a:solidFill>
                  <a:schemeClr val="dk1"/>
                </a:solidFill>
                <a:latin typeface="Calibri"/>
                <a:ea typeface="Calibri"/>
                <a:cs typeface="Calibri"/>
                <a:sym typeface="Calibri"/>
              </a:endParaRPr>
            </a:p>
            <a:p>
              <a:pPr marL="0" marR="0" lvl="0" indent="0" algn="r" rtl="0">
                <a:spcBef>
                  <a:spcPts val="0"/>
                </a:spcBef>
                <a:spcAft>
                  <a:spcPts val="0"/>
                </a:spcAft>
                <a:buNone/>
              </a:pPr>
              <a:r>
                <a:rPr lang="en-US" sz="1600" dirty="0">
                  <a:solidFill>
                    <a:srgbClr val="3F3F3F"/>
                  </a:solidFill>
                  <a:latin typeface="Calibri"/>
                  <a:ea typeface="Calibri"/>
                  <a:cs typeface="Calibri"/>
                  <a:sym typeface="Calibri"/>
                </a:rPr>
                <a:t> </a:t>
              </a:r>
              <a:endParaRPr sz="1600" dirty="0">
                <a:solidFill>
                  <a:srgbClr val="3F3F3F"/>
                </a:solidFill>
                <a:latin typeface="Calibri"/>
                <a:ea typeface="Calibri"/>
                <a:cs typeface="Calibri"/>
                <a:sym typeface="Calibri"/>
              </a:endParaRPr>
            </a:p>
          </p:txBody>
        </p:sp>
        <p:sp>
          <p:nvSpPr>
            <p:cNvPr id="852" name="Google Shape;852;p42"/>
            <p:cNvSpPr txBox="1"/>
            <p:nvPr/>
          </p:nvSpPr>
          <p:spPr>
            <a:xfrm>
              <a:off x="-332695" y="3819544"/>
              <a:ext cx="3711193" cy="5847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600" b="1" dirty="0">
                  <a:solidFill>
                    <a:schemeClr val="dk1"/>
                  </a:solidFill>
                  <a:latin typeface="Calibri"/>
                  <a:ea typeface="Calibri"/>
                  <a:cs typeface="Calibri"/>
                  <a:sym typeface="Calibri"/>
                </a:rPr>
                <a:t>The ‘Intangible Cultural Heritage’, as defined by UNESCO is manifested in five domains:</a:t>
              </a:r>
              <a:endParaRPr dirty="0"/>
            </a:p>
          </p:txBody>
        </p:sp>
      </p:grpSp>
      <p:grpSp>
        <p:nvGrpSpPr>
          <p:cNvPr id="853" name="Google Shape;853;p42"/>
          <p:cNvGrpSpPr/>
          <p:nvPr/>
        </p:nvGrpSpPr>
        <p:grpSpPr>
          <a:xfrm>
            <a:off x="7066080" y="1181526"/>
            <a:ext cx="3484689" cy="2122210"/>
            <a:chOff x="585699" y="2998813"/>
            <a:chExt cx="2223920" cy="2122210"/>
          </a:xfrm>
        </p:grpSpPr>
        <p:sp>
          <p:nvSpPr>
            <p:cNvPr id="854" name="Google Shape;854;p42"/>
            <p:cNvSpPr txBox="1"/>
            <p:nvPr/>
          </p:nvSpPr>
          <p:spPr>
            <a:xfrm>
              <a:off x="585699" y="3797584"/>
              <a:ext cx="2223920" cy="132343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600" dirty="0">
                  <a:solidFill>
                    <a:schemeClr val="dk1"/>
                  </a:solidFill>
                  <a:latin typeface="Calibri"/>
                  <a:ea typeface="Calibri"/>
                  <a:cs typeface="Calibri"/>
                  <a:sym typeface="Calibri"/>
                </a:rPr>
                <a:t>Intangible Cultural Heritage is kept alive and relevant when </a:t>
              </a:r>
              <a:r>
                <a:rPr lang="en-US" sz="1600" dirty="0" err="1">
                  <a:solidFill>
                    <a:schemeClr val="dk1"/>
                  </a:solidFill>
                  <a:latin typeface="Calibri"/>
                  <a:ea typeface="Calibri"/>
                  <a:cs typeface="Calibri"/>
                  <a:sym typeface="Calibri"/>
                </a:rPr>
                <a:t>practised</a:t>
              </a:r>
              <a:r>
                <a:rPr lang="en-US" sz="1600" dirty="0">
                  <a:solidFill>
                    <a:schemeClr val="dk1"/>
                  </a:solidFill>
                  <a:latin typeface="Calibri"/>
                  <a:ea typeface="Calibri"/>
                  <a:cs typeface="Calibri"/>
                  <a:sym typeface="Calibri"/>
                </a:rPr>
                <a:t> and shared </a:t>
              </a:r>
              <a:endParaRPr dirty="0"/>
            </a:p>
            <a:p>
              <a:pPr marL="0" marR="0" lvl="0" indent="0" algn="l" rtl="0">
                <a:spcBef>
                  <a:spcPts val="0"/>
                </a:spcBef>
                <a:spcAft>
                  <a:spcPts val="0"/>
                </a:spcAft>
                <a:buNone/>
              </a:pPr>
              <a:r>
                <a:rPr lang="en-US" sz="1600" dirty="0">
                  <a:solidFill>
                    <a:schemeClr val="dk1"/>
                  </a:solidFill>
                  <a:latin typeface="Calibri"/>
                  <a:ea typeface="Calibri"/>
                  <a:cs typeface="Calibri"/>
                  <a:sym typeface="Calibri"/>
                </a:rPr>
                <a:t>Every generation will influence it, both  with small adjustments or major changes. </a:t>
              </a: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endParaRPr sz="1600" dirty="0">
                <a:solidFill>
                  <a:srgbClr val="3F3F3F"/>
                </a:solidFill>
                <a:latin typeface="Calibri"/>
                <a:ea typeface="Calibri"/>
                <a:cs typeface="Calibri"/>
                <a:sym typeface="Calibri"/>
              </a:endParaRPr>
            </a:p>
          </p:txBody>
        </p:sp>
        <p:sp>
          <p:nvSpPr>
            <p:cNvPr id="855" name="Google Shape;855;p42"/>
            <p:cNvSpPr txBox="1"/>
            <p:nvPr/>
          </p:nvSpPr>
          <p:spPr>
            <a:xfrm>
              <a:off x="585699" y="2998813"/>
              <a:ext cx="2059657" cy="5847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600" b="1">
                  <a:solidFill>
                    <a:srgbClr val="3F3F3F"/>
                  </a:solidFill>
                  <a:latin typeface="Calibri"/>
                  <a:ea typeface="Calibri"/>
                  <a:cs typeface="Calibri"/>
                  <a:sym typeface="Calibri"/>
                </a:rPr>
                <a:t>ICH – both professional and pastime activity</a:t>
              </a:r>
              <a:endParaRPr sz="1600" b="1">
                <a:solidFill>
                  <a:srgbClr val="3F3F3F"/>
                </a:solidFill>
                <a:latin typeface="Calibri"/>
                <a:ea typeface="Calibri"/>
                <a:cs typeface="Calibri"/>
                <a:sym typeface="Calibri"/>
              </a:endParaRPr>
            </a:p>
          </p:txBody>
        </p:sp>
      </p:grpSp>
      <p:grpSp>
        <p:nvGrpSpPr>
          <p:cNvPr id="856" name="Google Shape;856;p42"/>
          <p:cNvGrpSpPr/>
          <p:nvPr/>
        </p:nvGrpSpPr>
        <p:grpSpPr>
          <a:xfrm>
            <a:off x="7337733" y="4424481"/>
            <a:ext cx="2955650" cy="2154436"/>
            <a:chOff x="803640" y="3234742"/>
            <a:chExt cx="2059657" cy="2154436"/>
          </a:xfrm>
        </p:grpSpPr>
        <p:sp>
          <p:nvSpPr>
            <p:cNvPr id="857" name="Google Shape;857;p42"/>
            <p:cNvSpPr txBox="1"/>
            <p:nvPr/>
          </p:nvSpPr>
          <p:spPr>
            <a:xfrm>
              <a:off x="803640" y="4065739"/>
              <a:ext cx="2059657" cy="132343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600">
                  <a:solidFill>
                    <a:srgbClr val="3F3F3F"/>
                  </a:solidFill>
                  <a:latin typeface="Calibri"/>
                  <a:ea typeface="Calibri"/>
                  <a:cs typeface="Calibri"/>
                  <a:sym typeface="Calibri"/>
                </a:rPr>
                <a:t>Generate ideas, work on improving them and c</a:t>
              </a:r>
              <a:r>
                <a:rPr lang="en-US" sz="1600">
                  <a:solidFill>
                    <a:schemeClr val="dk1"/>
                  </a:solidFill>
                  <a:latin typeface="Calibri"/>
                  <a:ea typeface="Calibri"/>
                  <a:cs typeface="Calibri"/>
                  <a:sym typeface="Calibri"/>
                </a:rPr>
                <a:t>onsider the social, cultural and economic value of your ICH idea</a:t>
              </a:r>
              <a:endParaRPr/>
            </a:p>
            <a:p>
              <a:pPr marL="0" marR="0" lvl="0" indent="0" algn="l" rtl="0">
                <a:spcBef>
                  <a:spcPts val="0"/>
                </a:spcBef>
                <a:spcAft>
                  <a:spcPts val="0"/>
                </a:spcAft>
                <a:buNone/>
              </a:pPr>
              <a:endParaRPr sz="1600">
                <a:solidFill>
                  <a:srgbClr val="3F3F3F"/>
                </a:solidFill>
                <a:latin typeface="Calibri"/>
                <a:ea typeface="Calibri"/>
                <a:cs typeface="Calibri"/>
                <a:sym typeface="Calibri"/>
              </a:endParaRPr>
            </a:p>
          </p:txBody>
        </p:sp>
        <p:sp>
          <p:nvSpPr>
            <p:cNvPr id="858" name="Google Shape;858;p42"/>
            <p:cNvSpPr txBox="1"/>
            <p:nvPr/>
          </p:nvSpPr>
          <p:spPr>
            <a:xfrm>
              <a:off x="803640" y="3234742"/>
              <a:ext cx="2059657" cy="830997"/>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600" b="1" dirty="0">
                  <a:solidFill>
                    <a:srgbClr val="3F3F3F"/>
                  </a:solidFill>
                  <a:latin typeface="Calibri"/>
                  <a:ea typeface="Calibri"/>
                  <a:cs typeface="Calibri"/>
                  <a:sym typeface="Calibri"/>
                </a:rPr>
                <a:t>Entrepreneurs working with ICH use many ways to spark their creativity. </a:t>
              </a:r>
              <a:endParaRPr dirty="0"/>
            </a:p>
          </p:txBody>
        </p:sp>
      </p:grpSp>
      <p:grpSp>
        <p:nvGrpSpPr>
          <p:cNvPr id="859" name="Google Shape;859;p42"/>
          <p:cNvGrpSpPr/>
          <p:nvPr/>
        </p:nvGrpSpPr>
        <p:grpSpPr>
          <a:xfrm>
            <a:off x="9050307" y="414216"/>
            <a:ext cx="1361571" cy="349188"/>
            <a:chOff x="10604072" y="448487"/>
            <a:chExt cx="1361571" cy="349188"/>
          </a:xfrm>
        </p:grpSpPr>
        <p:sp>
          <p:nvSpPr>
            <p:cNvPr id="860" name="Google Shape;860;p42"/>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61" name="Google Shape;861;p42"/>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62" name="Google Shape;862;p42"/>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4820697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45"/>
          <p:cNvSpPr txBox="1">
            <a:spLocks noGrp="1"/>
          </p:cNvSpPr>
          <p:nvPr>
            <p:ph type="ctrTitle"/>
          </p:nvPr>
        </p:nvSpPr>
        <p:spPr>
          <a:xfrm>
            <a:off x="7396246" y="1624226"/>
            <a:ext cx="4473369" cy="3031244"/>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2"/>
              </a:buClr>
              <a:buSzPts val="4800"/>
              <a:buFont typeface="Calibri"/>
              <a:buNone/>
            </a:pPr>
            <a:r>
              <a:rPr lang="en-US" b="1">
                <a:solidFill>
                  <a:srgbClr val="266C9F"/>
                </a:solidFill>
              </a:rPr>
              <a:t>THANK</a:t>
            </a:r>
            <a:r>
              <a:rPr lang="en-US" b="1">
                <a:solidFill>
                  <a:srgbClr val="27969F"/>
                </a:solidFill>
              </a:rPr>
              <a:t> </a:t>
            </a:r>
            <a:r>
              <a:rPr lang="en-US" b="1">
                <a:solidFill>
                  <a:srgbClr val="266C9F"/>
                </a:solidFill>
              </a:rPr>
              <a:t>YOU</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5"/>
          <p:cNvSpPr txBox="1"/>
          <p:nvPr/>
        </p:nvSpPr>
        <p:spPr>
          <a:xfrm>
            <a:off x="2661723" y="547721"/>
            <a:ext cx="7246463" cy="72424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2F5496"/>
              </a:buClr>
              <a:buSzPts val="4400"/>
              <a:buFont typeface="Arial"/>
              <a:buNone/>
            </a:pPr>
            <a:r>
              <a:rPr lang="en-US" sz="4400" dirty="0">
                <a:solidFill>
                  <a:srgbClr val="2F5496"/>
                </a:solidFill>
                <a:latin typeface="Calibri"/>
                <a:ea typeface="Calibri"/>
                <a:cs typeface="Calibri"/>
                <a:sym typeface="Calibri"/>
              </a:rPr>
              <a:t>1.1. Definitions of ICH</a:t>
            </a:r>
            <a:endParaRPr dirty="0"/>
          </a:p>
          <a:p>
            <a:pPr marL="0" marR="0" lvl="0" indent="0" algn="ctr" rtl="0">
              <a:lnSpc>
                <a:spcPct val="90000"/>
              </a:lnSpc>
              <a:spcBef>
                <a:spcPts val="1000"/>
              </a:spcBef>
              <a:spcAft>
                <a:spcPts val="0"/>
              </a:spcAft>
              <a:buClr>
                <a:schemeClr val="dk1"/>
              </a:buClr>
              <a:buSzPts val="3600"/>
              <a:buFont typeface="Arial"/>
              <a:buNone/>
            </a:pPr>
            <a:endParaRPr sz="3600" dirty="0">
              <a:solidFill>
                <a:schemeClr val="dk1"/>
              </a:solidFill>
              <a:latin typeface="Calibri"/>
              <a:ea typeface="Calibri"/>
              <a:cs typeface="Calibri"/>
              <a:sym typeface="Calibri"/>
            </a:endParaRPr>
          </a:p>
        </p:txBody>
      </p:sp>
      <p:sp>
        <p:nvSpPr>
          <p:cNvPr id="187" name="Google Shape;187;p5"/>
          <p:cNvSpPr txBox="1"/>
          <p:nvPr/>
        </p:nvSpPr>
        <p:spPr>
          <a:xfrm>
            <a:off x="5239311" y="3250940"/>
            <a:ext cx="4772520"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“Intangible cultural heritage includes practices, presentation, expression, knowledge, skills – as well as tools, objects, artefacts and cultural spaces associated with them – that societies, groups and in some cases individuals consider to be their cultural heritage” </a:t>
            </a:r>
            <a:endParaRPr sz="1800" dirty="0">
              <a:solidFill>
                <a:schemeClr val="dk1"/>
              </a:solidFill>
              <a:latin typeface="Calibri"/>
              <a:ea typeface="Calibri"/>
              <a:cs typeface="Calibri"/>
              <a:sym typeface="Calibri"/>
            </a:endParaRPr>
          </a:p>
        </p:txBody>
      </p:sp>
      <p:sp>
        <p:nvSpPr>
          <p:cNvPr id="188" name="Google Shape;188;p5"/>
          <p:cNvSpPr txBox="1"/>
          <p:nvPr/>
        </p:nvSpPr>
        <p:spPr>
          <a:xfrm>
            <a:off x="6962512" y="5216700"/>
            <a:ext cx="39280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Definition of ICH from UNESCO</a:t>
            </a:r>
            <a:endParaRPr dirty="0"/>
          </a:p>
        </p:txBody>
      </p:sp>
      <p:pic>
        <p:nvPicPr>
          <p:cNvPr id="189" name="Google Shape;189;p5" descr="A picture containing text&#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36104" y="1965669"/>
            <a:ext cx="3851238" cy="2570542"/>
          </a:xfrm>
          <a:prstGeom prst="rect">
            <a:avLst/>
          </a:prstGeom>
          <a:noFill/>
          <a:ln>
            <a:noFill/>
          </a:ln>
        </p:spPr>
      </p:pic>
      <p:grpSp>
        <p:nvGrpSpPr>
          <p:cNvPr id="190" name="Google Shape;190;p5"/>
          <p:cNvGrpSpPr/>
          <p:nvPr/>
        </p:nvGrpSpPr>
        <p:grpSpPr>
          <a:xfrm>
            <a:off x="3225771" y="735249"/>
            <a:ext cx="1361571" cy="349188"/>
            <a:chOff x="10604072" y="448487"/>
            <a:chExt cx="1361571" cy="349188"/>
          </a:xfrm>
        </p:grpSpPr>
        <p:sp>
          <p:nvSpPr>
            <p:cNvPr id="191" name="Google Shape;191;p5"/>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92;p5"/>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93" name="Google Shape;193;p5"/>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6"/>
          <p:cNvSpPr txBox="1"/>
          <p:nvPr/>
        </p:nvSpPr>
        <p:spPr>
          <a:xfrm>
            <a:off x="2823088" y="336847"/>
            <a:ext cx="7246463" cy="72424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2F5496"/>
              </a:buClr>
              <a:buSzPts val="4400"/>
              <a:buFont typeface="Arial"/>
              <a:buNone/>
            </a:pPr>
            <a:r>
              <a:rPr lang="en-US" sz="4400" dirty="0">
                <a:solidFill>
                  <a:srgbClr val="2F5496"/>
                </a:solidFill>
                <a:latin typeface="Calibri"/>
                <a:ea typeface="Calibri"/>
                <a:cs typeface="Calibri"/>
                <a:sym typeface="Calibri"/>
              </a:rPr>
              <a:t>1.2. The role of UNESCO</a:t>
            </a:r>
            <a:endParaRPr dirty="0"/>
          </a:p>
          <a:p>
            <a:pPr marL="0" marR="0" lvl="0" indent="0" algn="ctr" rtl="0">
              <a:lnSpc>
                <a:spcPct val="90000"/>
              </a:lnSpc>
              <a:spcBef>
                <a:spcPts val="1000"/>
              </a:spcBef>
              <a:spcAft>
                <a:spcPts val="0"/>
              </a:spcAft>
              <a:buClr>
                <a:schemeClr val="dk1"/>
              </a:buClr>
              <a:buSzPts val="3600"/>
              <a:buFont typeface="Arial"/>
              <a:buNone/>
            </a:pPr>
            <a:endParaRPr sz="3600" dirty="0">
              <a:solidFill>
                <a:schemeClr val="dk1"/>
              </a:solidFill>
              <a:latin typeface="Calibri"/>
              <a:ea typeface="Calibri"/>
              <a:cs typeface="Calibri"/>
              <a:sym typeface="Calibri"/>
            </a:endParaRPr>
          </a:p>
        </p:txBody>
      </p:sp>
      <p:sp>
        <p:nvSpPr>
          <p:cNvPr id="200" name="Google Shape;200;p6"/>
          <p:cNvSpPr txBox="1"/>
          <p:nvPr/>
        </p:nvSpPr>
        <p:spPr>
          <a:xfrm>
            <a:off x="4272117" y="2782451"/>
            <a:ext cx="6069603"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UNESCO is the United Nations Educational, Scientific and Cultural Organization. It seeks to build peace through international cooperation in Education, the Sciences and Culture.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UNESCO has played a vital role worldwide in increasing people´s awareness of ICH.</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01" name="Google Shape;201;p6"/>
          <p:cNvSpPr txBox="1"/>
          <p:nvPr/>
        </p:nvSpPr>
        <p:spPr>
          <a:xfrm>
            <a:off x="4272117" y="1555110"/>
            <a:ext cx="591691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dirty="0">
                <a:solidFill>
                  <a:schemeClr val="dk1"/>
                </a:solidFill>
                <a:latin typeface="Calibri"/>
                <a:ea typeface="Calibri"/>
                <a:cs typeface="Calibri"/>
                <a:sym typeface="Calibri"/>
              </a:rPr>
              <a:t>“That since wars begin in the minds of men, it is in the minds of men that the </a:t>
            </a:r>
            <a:r>
              <a:rPr lang="en-US" sz="1800" i="1" dirty="0" err="1">
                <a:solidFill>
                  <a:schemeClr val="dk1"/>
                </a:solidFill>
                <a:latin typeface="Calibri"/>
                <a:ea typeface="Calibri"/>
                <a:cs typeface="Calibri"/>
                <a:sym typeface="Calibri"/>
              </a:rPr>
              <a:t>defences</a:t>
            </a:r>
            <a:r>
              <a:rPr lang="en-US" sz="1800" i="1" dirty="0">
                <a:solidFill>
                  <a:schemeClr val="dk1"/>
                </a:solidFill>
                <a:latin typeface="Calibri"/>
                <a:ea typeface="Calibri"/>
                <a:cs typeface="Calibri"/>
                <a:sym typeface="Calibri"/>
              </a:rPr>
              <a:t> of peace must be constructed; ”</a:t>
            </a:r>
            <a:endParaRPr sz="1800" i="1" dirty="0">
              <a:solidFill>
                <a:schemeClr val="dk1"/>
              </a:solidFill>
              <a:latin typeface="Calibri"/>
              <a:ea typeface="Calibri"/>
              <a:cs typeface="Calibri"/>
              <a:sym typeface="Calibri"/>
            </a:endParaRPr>
          </a:p>
        </p:txBody>
      </p:sp>
      <p:pic>
        <p:nvPicPr>
          <p:cNvPr id="202" name="Google Shape;202;p6" descr="A picture containing person, fruit&#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14922" y="1421843"/>
            <a:ext cx="2683685" cy="4014314"/>
          </a:xfrm>
          <a:prstGeom prst="rect">
            <a:avLst/>
          </a:prstGeom>
          <a:noFill/>
          <a:ln>
            <a:noFill/>
          </a:ln>
        </p:spPr>
      </p:pic>
      <p:grpSp>
        <p:nvGrpSpPr>
          <p:cNvPr id="203" name="Google Shape;203;p6"/>
          <p:cNvGrpSpPr/>
          <p:nvPr/>
        </p:nvGrpSpPr>
        <p:grpSpPr>
          <a:xfrm>
            <a:off x="2917822" y="524376"/>
            <a:ext cx="1361571" cy="349188"/>
            <a:chOff x="10604072" y="448487"/>
            <a:chExt cx="1361571" cy="349188"/>
          </a:xfrm>
        </p:grpSpPr>
        <p:sp>
          <p:nvSpPr>
            <p:cNvPr id="204" name="Google Shape;204;p6"/>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05" name="Google Shape;205;p6"/>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6"/>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7"/>
          <p:cNvSpPr txBox="1"/>
          <p:nvPr/>
        </p:nvSpPr>
        <p:spPr>
          <a:xfrm>
            <a:off x="2823088" y="336847"/>
            <a:ext cx="7246463" cy="724247"/>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2F5496"/>
              </a:buClr>
              <a:buSzPts val="4400"/>
              <a:buFont typeface="Arial"/>
              <a:buNone/>
            </a:pPr>
            <a:r>
              <a:rPr lang="en-US" sz="4400">
                <a:solidFill>
                  <a:srgbClr val="2F5496"/>
                </a:solidFill>
                <a:latin typeface="Calibri"/>
                <a:ea typeface="Calibri"/>
                <a:cs typeface="Calibri"/>
                <a:sym typeface="Calibri"/>
              </a:rPr>
              <a:t>1.2. The role of UNESCO</a:t>
            </a:r>
            <a:endParaRPr/>
          </a:p>
          <a:p>
            <a:pPr marL="0" marR="0" lvl="0" indent="0" algn="ctr" rtl="0">
              <a:lnSpc>
                <a:spcPct val="90000"/>
              </a:lnSpc>
              <a:spcBef>
                <a:spcPts val="1000"/>
              </a:spcBef>
              <a:spcAft>
                <a:spcPts val="0"/>
              </a:spcAft>
              <a:buClr>
                <a:schemeClr val="dk1"/>
              </a:buClr>
              <a:buSzPts val="3600"/>
              <a:buFont typeface="Arial"/>
              <a:buNone/>
            </a:pPr>
            <a:endParaRPr sz="3600">
              <a:solidFill>
                <a:schemeClr val="dk1"/>
              </a:solidFill>
              <a:latin typeface="Calibri"/>
              <a:ea typeface="Calibri"/>
              <a:cs typeface="Calibri"/>
              <a:sym typeface="Calibri"/>
            </a:endParaRPr>
          </a:p>
        </p:txBody>
      </p:sp>
      <p:sp>
        <p:nvSpPr>
          <p:cNvPr id="213" name="Google Shape;213;p7"/>
          <p:cNvSpPr txBox="1"/>
          <p:nvPr/>
        </p:nvSpPr>
        <p:spPr>
          <a:xfrm>
            <a:off x="3583311" y="1392916"/>
            <a:ext cx="6486240" cy="39703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Now over 180 STATES have ratified the UNESCO Convention for the Safeguarding of the Intangible Cultural Heritage from 2003. </a:t>
            </a:r>
            <a:br>
              <a:rPr lang="en-US" sz="1800" dirty="0">
                <a:solidFill>
                  <a:schemeClr val="dk1"/>
                </a:solidFill>
                <a:latin typeface="Calibri"/>
                <a:ea typeface="Calibri"/>
                <a:cs typeface="Calibri"/>
                <a:sym typeface="Calibri"/>
              </a:rPr>
            </a:b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The purposes of the 2003 Convention are: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800100" marR="0" lvl="1" indent="-342900" algn="l" rtl="0">
              <a:spcBef>
                <a:spcPts val="0"/>
              </a:spcBef>
              <a:spcAft>
                <a:spcPts val="0"/>
              </a:spcAft>
              <a:buClr>
                <a:schemeClr val="dk1"/>
              </a:buClr>
              <a:buSzPts val="1800"/>
              <a:buFont typeface="Calibri"/>
              <a:buAutoNum type="alphaLcParenR"/>
            </a:pPr>
            <a:r>
              <a:rPr lang="en-US" sz="1800" b="0" i="0" u="none" strike="noStrike" cap="none" dirty="0">
                <a:solidFill>
                  <a:schemeClr val="dk1"/>
                </a:solidFill>
                <a:latin typeface="Calibri"/>
                <a:ea typeface="Calibri"/>
                <a:cs typeface="Calibri"/>
                <a:sym typeface="Calibri"/>
              </a:rPr>
              <a:t>to safeguard the intangible cultural heritage; </a:t>
            </a:r>
            <a:endParaRPr sz="1800" b="0" i="0" u="none" strike="noStrike" cap="none" dirty="0">
              <a:solidFill>
                <a:schemeClr val="dk1"/>
              </a:solidFill>
              <a:latin typeface="Calibri"/>
              <a:ea typeface="Calibri"/>
              <a:cs typeface="Calibri"/>
              <a:sym typeface="Calibri"/>
            </a:endParaRPr>
          </a:p>
          <a:p>
            <a:pPr marL="800100" marR="0" lvl="1" indent="-342900" algn="l" rtl="0">
              <a:spcBef>
                <a:spcPts val="0"/>
              </a:spcBef>
              <a:spcAft>
                <a:spcPts val="0"/>
              </a:spcAft>
              <a:buClr>
                <a:schemeClr val="dk1"/>
              </a:buClr>
              <a:buSzPts val="1800"/>
              <a:buFont typeface="Calibri"/>
              <a:buAutoNum type="alphaLcParenR"/>
            </a:pPr>
            <a:r>
              <a:rPr lang="en-US" sz="1800" b="0" i="0" u="none" strike="noStrike" cap="none" dirty="0">
                <a:solidFill>
                  <a:schemeClr val="dk1"/>
                </a:solidFill>
                <a:latin typeface="Calibri"/>
                <a:ea typeface="Calibri"/>
                <a:cs typeface="Calibri"/>
                <a:sym typeface="Calibri"/>
              </a:rPr>
              <a:t>to ensure respect for the intangible cultural heritage of the communities, groups and individuals concerned; </a:t>
            </a:r>
            <a:endParaRPr sz="1800" b="0" i="0" u="none" strike="noStrike" cap="none" dirty="0">
              <a:solidFill>
                <a:schemeClr val="dk1"/>
              </a:solidFill>
              <a:latin typeface="Calibri"/>
              <a:ea typeface="Calibri"/>
              <a:cs typeface="Calibri"/>
              <a:sym typeface="Calibri"/>
            </a:endParaRPr>
          </a:p>
          <a:p>
            <a:pPr marL="800100" marR="0" lvl="1" indent="-342900" algn="l" rtl="0">
              <a:spcBef>
                <a:spcPts val="0"/>
              </a:spcBef>
              <a:spcAft>
                <a:spcPts val="0"/>
              </a:spcAft>
              <a:buClr>
                <a:schemeClr val="dk1"/>
              </a:buClr>
              <a:buSzPts val="1800"/>
              <a:buFont typeface="Calibri"/>
              <a:buAutoNum type="alphaLcParenR"/>
            </a:pPr>
            <a:r>
              <a:rPr lang="en-US" sz="1800" b="0" i="0" u="none" strike="noStrike" cap="none" dirty="0">
                <a:solidFill>
                  <a:schemeClr val="dk1"/>
                </a:solidFill>
                <a:latin typeface="Calibri"/>
                <a:ea typeface="Calibri"/>
                <a:cs typeface="Calibri"/>
                <a:sym typeface="Calibri"/>
              </a:rPr>
              <a:t>to raise awareness at the local, national and international levels of the importance of the intangible cultural heritage, and of ensuring mutual appreciation thereof; </a:t>
            </a:r>
            <a:endParaRPr sz="1800" b="0" i="0" u="none" strike="noStrike" cap="none" dirty="0">
              <a:solidFill>
                <a:schemeClr val="dk1"/>
              </a:solidFill>
              <a:latin typeface="Calibri"/>
              <a:ea typeface="Calibri"/>
              <a:cs typeface="Calibri"/>
              <a:sym typeface="Calibri"/>
            </a:endParaRPr>
          </a:p>
          <a:p>
            <a:pPr marL="800100" marR="0" lvl="1" indent="-342900" algn="l" rtl="0">
              <a:spcBef>
                <a:spcPts val="0"/>
              </a:spcBef>
              <a:spcAft>
                <a:spcPts val="0"/>
              </a:spcAft>
              <a:buClr>
                <a:schemeClr val="dk1"/>
              </a:buClr>
              <a:buSzPts val="1800"/>
              <a:buFont typeface="Calibri"/>
              <a:buAutoNum type="alphaLcParenR"/>
            </a:pPr>
            <a:r>
              <a:rPr lang="en-US" sz="1800" b="0" i="0" u="none" strike="noStrike" cap="none" dirty="0">
                <a:solidFill>
                  <a:schemeClr val="dk1"/>
                </a:solidFill>
                <a:latin typeface="Calibri"/>
                <a:ea typeface="Calibri"/>
                <a:cs typeface="Calibri"/>
                <a:sym typeface="Calibri"/>
              </a:rPr>
              <a:t>to provide for international cooperation and assistance. </a:t>
            </a:r>
            <a:endParaRPr sz="18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214" name="Google Shape;214;p7" descr="A person and person dancing on a stage&#10;&#10;Description automatically generated with medium confidenc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54167" y="1392916"/>
            <a:ext cx="2660650" cy="1885950"/>
          </a:xfrm>
          <a:prstGeom prst="rect">
            <a:avLst/>
          </a:prstGeom>
          <a:noFill/>
          <a:ln>
            <a:noFill/>
          </a:ln>
        </p:spPr>
      </p:pic>
      <p:grpSp>
        <p:nvGrpSpPr>
          <p:cNvPr id="215" name="Google Shape;215;p7"/>
          <p:cNvGrpSpPr/>
          <p:nvPr/>
        </p:nvGrpSpPr>
        <p:grpSpPr>
          <a:xfrm>
            <a:off x="2902526" y="524376"/>
            <a:ext cx="1361571" cy="349188"/>
            <a:chOff x="10604072" y="448487"/>
            <a:chExt cx="1361571" cy="349188"/>
          </a:xfrm>
        </p:grpSpPr>
        <p:sp>
          <p:nvSpPr>
            <p:cNvPr id="216" name="Google Shape;216;p7"/>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17" name="Google Shape;217;p7"/>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18" name="Google Shape;218;p7"/>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8"/>
          <p:cNvSpPr/>
          <p:nvPr/>
        </p:nvSpPr>
        <p:spPr>
          <a:xfrm>
            <a:off x="4787463" y="280219"/>
            <a:ext cx="6391814"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rgbClr val="2F5496"/>
                </a:solidFill>
                <a:latin typeface="Calibri"/>
                <a:ea typeface="Calibri"/>
                <a:cs typeface="Calibri"/>
                <a:sym typeface="Calibri"/>
              </a:rPr>
              <a:t>1.2. The role of UNESCO</a:t>
            </a:r>
            <a:endParaRPr/>
          </a:p>
        </p:txBody>
      </p:sp>
      <p:sp>
        <p:nvSpPr>
          <p:cNvPr id="225" name="Google Shape;225;p8"/>
          <p:cNvSpPr txBox="1"/>
          <p:nvPr/>
        </p:nvSpPr>
        <p:spPr>
          <a:xfrm>
            <a:off x="824593" y="1199422"/>
            <a:ext cx="9086324"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A part of the work of UNESCO in collaboration of the member states are done through the Convention Lists: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226" name="Google Shape;226;p8"/>
          <p:cNvGrpSpPr/>
          <p:nvPr/>
        </p:nvGrpSpPr>
        <p:grpSpPr>
          <a:xfrm>
            <a:off x="1273924" y="2085846"/>
            <a:ext cx="8981391" cy="3989286"/>
            <a:chOff x="52466" y="185794"/>
            <a:chExt cx="8981391" cy="3989286"/>
          </a:xfrm>
        </p:grpSpPr>
        <p:sp>
          <p:nvSpPr>
            <p:cNvPr id="227" name="Google Shape;227;p8"/>
            <p:cNvSpPr/>
            <p:nvPr/>
          </p:nvSpPr>
          <p:spPr>
            <a:xfrm rot="-5400000">
              <a:off x="-1410248" y="2225283"/>
              <a:ext cx="3362379" cy="4369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8"/>
            <p:cNvSpPr txBox="1"/>
            <p:nvPr/>
          </p:nvSpPr>
          <p:spPr>
            <a:xfrm rot="-5400000">
              <a:off x="-1410248" y="2225283"/>
              <a:ext cx="3362379" cy="436950"/>
            </a:xfrm>
            <a:prstGeom prst="rect">
              <a:avLst/>
            </a:prstGeom>
            <a:noFill/>
            <a:ln>
              <a:noFill/>
            </a:ln>
          </p:spPr>
          <p:txBody>
            <a:bodyPr spcFirstLastPara="1" wrap="square" lIns="0" tIns="0" rIns="385350" bIns="0" anchor="t" anchorCtr="0">
              <a:noAutofit/>
            </a:bodyPr>
            <a:lstStyle/>
            <a:p>
              <a:pPr marL="0" marR="0" lvl="0" indent="0" algn="r" rtl="0">
                <a:lnSpc>
                  <a:spcPct val="90000"/>
                </a:lnSpc>
                <a:spcBef>
                  <a:spcPts val="0"/>
                </a:spcBef>
                <a:spcAft>
                  <a:spcPts val="0"/>
                </a:spcAft>
                <a:buClr>
                  <a:schemeClr val="dk1"/>
                </a:buClr>
                <a:buSzPts val="3100"/>
                <a:buFont typeface="Calibri"/>
                <a:buNone/>
              </a:pPr>
              <a:r>
                <a:rPr lang="en-US" sz="3100" dirty="0">
                  <a:solidFill>
                    <a:schemeClr val="dk1"/>
                  </a:solidFill>
                  <a:latin typeface="Calibri"/>
                  <a:ea typeface="Calibri"/>
                  <a:cs typeface="Calibri"/>
                  <a:sym typeface="Calibri"/>
                </a:rPr>
                <a:t>1</a:t>
              </a:r>
              <a:endParaRPr dirty="0"/>
            </a:p>
          </p:txBody>
        </p:sp>
        <p:sp>
          <p:nvSpPr>
            <p:cNvPr id="229" name="Google Shape;229;p8"/>
            <p:cNvSpPr/>
            <p:nvPr/>
          </p:nvSpPr>
          <p:spPr>
            <a:xfrm>
              <a:off x="489416" y="762568"/>
              <a:ext cx="2176475" cy="3362379"/>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txBox="1"/>
            <p:nvPr/>
          </p:nvSpPr>
          <p:spPr>
            <a:xfrm>
              <a:off x="489416" y="762568"/>
              <a:ext cx="2176475" cy="3362379"/>
            </a:xfrm>
            <a:prstGeom prst="rect">
              <a:avLst/>
            </a:prstGeom>
            <a:noFill/>
            <a:ln>
              <a:noFill/>
            </a:ln>
          </p:spPr>
          <p:txBody>
            <a:bodyPr spcFirstLastPara="1" wrap="square" lIns="113775" tIns="385350" rIns="113775" bIns="113775" anchor="t" anchorCtr="0">
              <a:noAutofit/>
            </a:bodyPr>
            <a:lstStyle/>
            <a:p>
              <a:pPr marL="171450" marR="0" lvl="1" indent="-171450" algn="l" rtl="0">
                <a:lnSpc>
                  <a:spcPct val="90000"/>
                </a:lnSpc>
                <a:spcBef>
                  <a:spcPts val="0"/>
                </a:spcBef>
                <a:spcAft>
                  <a:spcPts val="0"/>
                </a:spcAft>
                <a:buClr>
                  <a:schemeClr val="dk1"/>
                </a:buClr>
                <a:buSzPts val="1600"/>
                <a:buFont typeface="Calibri"/>
                <a:buNone/>
              </a:pPr>
              <a:r>
                <a:rPr lang="en-US" sz="1600" b="1" i="0" u="none" strike="noStrike" cap="none" dirty="0">
                  <a:solidFill>
                    <a:schemeClr val="dk1"/>
                  </a:solidFill>
                  <a:latin typeface="Calibri"/>
                  <a:ea typeface="Calibri"/>
                  <a:cs typeface="Calibri"/>
                  <a:sym typeface="Calibri"/>
                </a:rPr>
                <a:t>List of Intangible Cultural Heritage in Need of Urgent Safeguarding</a:t>
              </a:r>
              <a:r>
                <a:rPr lang="en-US" sz="1600" b="0" i="0" u="none" strike="noStrike" cap="none" dirty="0">
                  <a:solidFill>
                    <a:schemeClr val="dk1"/>
                  </a:solidFill>
                  <a:latin typeface="Calibri"/>
                  <a:ea typeface="Calibri"/>
                  <a:cs typeface="Calibri"/>
                  <a:sym typeface="Calibri"/>
                </a:rPr>
                <a:t> : </a:t>
              </a:r>
              <a:endParaRPr sz="16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240"/>
                </a:spcBef>
                <a:spcAft>
                  <a:spcPts val="0"/>
                </a:spcAft>
                <a:buClr>
                  <a:schemeClr val="dk1"/>
                </a:buClr>
                <a:buSzPts val="1300"/>
                <a:buFont typeface="Calibri"/>
                <a:buNone/>
              </a:pPr>
              <a:endParaRPr lang="es-ES" sz="13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195"/>
                </a:spcBef>
                <a:spcAft>
                  <a:spcPts val="0"/>
                </a:spcAft>
                <a:buClr>
                  <a:schemeClr val="dk1"/>
                </a:buClr>
                <a:buSzPts val="1400"/>
                <a:buFont typeface="Noto Sans Symbols"/>
                <a:buChar char="▪"/>
              </a:pPr>
              <a:r>
                <a:rPr lang="en-US" sz="1400" b="0" i="0" u="none" strike="noStrike" cap="none" dirty="0">
                  <a:solidFill>
                    <a:schemeClr val="dk1"/>
                  </a:solidFill>
                  <a:latin typeface="Calibri"/>
                  <a:ea typeface="Calibri"/>
                  <a:cs typeface="Calibri"/>
                  <a:sym typeface="Calibri"/>
                </a:rPr>
                <a:t>composed of intangible heritage elements that concerned communities and States Parties consider require urgent measures to keep them alive. </a:t>
              </a:r>
            </a:p>
          </p:txBody>
        </p:sp>
        <p:sp>
          <p:nvSpPr>
            <p:cNvPr id="231" name="Google Shape;231;p8"/>
            <p:cNvSpPr/>
            <p:nvPr/>
          </p:nvSpPr>
          <p:spPr>
            <a:xfrm>
              <a:off x="52466" y="185794"/>
              <a:ext cx="873900" cy="873900"/>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232;p8"/>
            <p:cNvSpPr/>
            <p:nvPr/>
          </p:nvSpPr>
          <p:spPr>
            <a:xfrm rot="-5400000">
              <a:off x="1773734" y="2225283"/>
              <a:ext cx="3362379" cy="4369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txBox="1"/>
            <p:nvPr/>
          </p:nvSpPr>
          <p:spPr>
            <a:xfrm rot="-5400000">
              <a:off x="1773734" y="2225283"/>
              <a:ext cx="3362379" cy="436950"/>
            </a:xfrm>
            <a:prstGeom prst="rect">
              <a:avLst/>
            </a:prstGeom>
            <a:noFill/>
            <a:ln>
              <a:noFill/>
            </a:ln>
          </p:spPr>
          <p:txBody>
            <a:bodyPr spcFirstLastPara="1" wrap="square" lIns="0" tIns="0" rIns="385350" bIns="0" anchor="t" anchorCtr="0">
              <a:noAutofit/>
            </a:bodyPr>
            <a:lstStyle/>
            <a:p>
              <a:pPr marL="0" marR="0" lvl="0" indent="0" algn="r" rtl="0">
                <a:lnSpc>
                  <a:spcPct val="90000"/>
                </a:lnSpc>
                <a:spcBef>
                  <a:spcPts val="0"/>
                </a:spcBef>
                <a:spcAft>
                  <a:spcPts val="0"/>
                </a:spcAft>
                <a:buClr>
                  <a:schemeClr val="dk1"/>
                </a:buClr>
                <a:buSzPts val="3100"/>
                <a:buFont typeface="Calibri"/>
                <a:buNone/>
              </a:pPr>
              <a:r>
                <a:rPr lang="en-US" sz="3100">
                  <a:solidFill>
                    <a:schemeClr val="dk1"/>
                  </a:solidFill>
                  <a:latin typeface="Calibri"/>
                  <a:ea typeface="Calibri"/>
                  <a:cs typeface="Calibri"/>
                  <a:sym typeface="Calibri"/>
                </a:rPr>
                <a:t>2</a:t>
              </a:r>
              <a:endParaRPr/>
            </a:p>
          </p:txBody>
        </p:sp>
        <p:sp>
          <p:nvSpPr>
            <p:cNvPr id="234" name="Google Shape;234;p8"/>
            <p:cNvSpPr/>
            <p:nvPr/>
          </p:nvSpPr>
          <p:spPr>
            <a:xfrm>
              <a:off x="3735428" y="812701"/>
              <a:ext cx="2176475" cy="3362379"/>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txBox="1"/>
            <p:nvPr/>
          </p:nvSpPr>
          <p:spPr>
            <a:xfrm>
              <a:off x="3735428" y="812701"/>
              <a:ext cx="2176475" cy="3362379"/>
            </a:xfrm>
            <a:prstGeom prst="rect">
              <a:avLst/>
            </a:prstGeom>
            <a:solidFill>
              <a:srgbClr val="FFC000"/>
            </a:solidFill>
            <a:ln>
              <a:noFill/>
            </a:ln>
          </p:spPr>
          <p:txBody>
            <a:bodyPr spcFirstLastPara="1" wrap="square" lIns="113775" tIns="385350" rIns="113775" bIns="113775" anchor="t" anchorCtr="0">
              <a:noAutofit/>
            </a:bodyPr>
            <a:lstStyle/>
            <a:p>
              <a:pPr marL="171450" marR="0" lvl="1" indent="-171450" algn="l" rtl="0">
                <a:lnSpc>
                  <a:spcPct val="90000"/>
                </a:lnSpc>
                <a:spcBef>
                  <a:spcPts val="0"/>
                </a:spcBef>
                <a:spcAft>
                  <a:spcPts val="0"/>
                </a:spcAft>
                <a:buClr>
                  <a:schemeClr val="dk1"/>
                </a:buClr>
                <a:buSzPts val="1600"/>
                <a:buFont typeface="Calibri"/>
                <a:buNone/>
              </a:pPr>
              <a:r>
                <a:rPr lang="en-US" sz="1600" b="1" i="0" u="none" strike="noStrike" cap="none" dirty="0">
                  <a:solidFill>
                    <a:schemeClr val="dk1"/>
                  </a:solidFill>
                  <a:latin typeface="Calibri"/>
                  <a:ea typeface="Calibri"/>
                  <a:cs typeface="Calibri"/>
                  <a:sym typeface="Calibri"/>
                </a:rPr>
                <a:t>Representative List of the Intangible Cultural Heritage of Humanity:</a:t>
              </a:r>
              <a:r>
                <a:rPr lang="en-US" sz="1600" b="0" i="0" u="none" strike="noStrike" cap="none" dirty="0">
                  <a:solidFill>
                    <a:schemeClr val="dk1"/>
                  </a:solidFill>
                  <a:latin typeface="Calibri"/>
                  <a:ea typeface="Calibri"/>
                  <a:cs typeface="Calibri"/>
                  <a:sym typeface="Calibri"/>
                </a:rPr>
                <a:t> </a:t>
              </a:r>
              <a:endParaRPr dirty="0"/>
            </a:p>
            <a:p>
              <a:pPr marL="114300" marR="0" lvl="1" indent="-114300" algn="l" rtl="0">
                <a:lnSpc>
                  <a:spcPct val="90000"/>
                </a:lnSpc>
                <a:spcBef>
                  <a:spcPts val="240"/>
                </a:spcBef>
                <a:spcAft>
                  <a:spcPts val="0"/>
                </a:spcAft>
                <a:buClr>
                  <a:schemeClr val="dk1"/>
                </a:buClr>
                <a:buSzPts val="1300"/>
                <a:buFont typeface="Calibri"/>
                <a:buNone/>
              </a:pPr>
              <a:endParaRPr sz="13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195"/>
                </a:spcBef>
                <a:spcAft>
                  <a:spcPts val="0"/>
                </a:spcAft>
                <a:buClr>
                  <a:schemeClr val="dk1"/>
                </a:buClr>
                <a:buSzPts val="1400"/>
                <a:buFont typeface="Noto Sans Symbols"/>
                <a:buChar char="▪"/>
              </a:pPr>
              <a:r>
                <a:rPr lang="en-US" sz="1400" b="0" i="0" u="none" strike="noStrike" cap="none" dirty="0">
                  <a:solidFill>
                    <a:schemeClr val="dk1"/>
                  </a:solidFill>
                  <a:latin typeface="Calibri"/>
                  <a:ea typeface="Calibri"/>
                  <a:cs typeface="Calibri"/>
                  <a:sym typeface="Calibri"/>
                </a:rPr>
                <a:t>made up of those intangible heritage elements that help demonstrate the diversity of this heritage and raise awareness about its importance.</a:t>
              </a:r>
              <a:endParaRPr sz="1400" b="0" i="0" u="none" strike="noStrike" cap="none" dirty="0">
                <a:solidFill>
                  <a:schemeClr val="dk1"/>
                </a:solidFill>
                <a:latin typeface="Calibri"/>
                <a:ea typeface="Calibri"/>
                <a:cs typeface="Calibri"/>
                <a:sym typeface="Calibri"/>
              </a:endParaRPr>
            </a:p>
            <a:p>
              <a:pPr marL="114300" marR="0" lvl="1" indent="-31750" algn="l" rtl="0">
                <a:lnSpc>
                  <a:spcPct val="90000"/>
                </a:lnSpc>
                <a:spcBef>
                  <a:spcPts val="210"/>
                </a:spcBef>
                <a:spcAft>
                  <a:spcPts val="0"/>
                </a:spcAft>
                <a:buClr>
                  <a:schemeClr val="dk1"/>
                </a:buClr>
                <a:buSzPts val="1300"/>
                <a:buFont typeface="Calibri"/>
                <a:buNone/>
              </a:pPr>
              <a:endParaRPr sz="1300" b="0" i="0" u="none" strike="noStrike" cap="none" dirty="0">
                <a:solidFill>
                  <a:schemeClr val="lt1"/>
                </a:solidFill>
                <a:latin typeface="Calibri"/>
                <a:ea typeface="Calibri"/>
                <a:cs typeface="Calibri"/>
                <a:sym typeface="Calibri"/>
              </a:endParaRPr>
            </a:p>
          </p:txBody>
        </p:sp>
        <p:sp>
          <p:nvSpPr>
            <p:cNvPr id="236" name="Google Shape;236;p8"/>
            <p:cNvSpPr/>
            <p:nvPr/>
          </p:nvSpPr>
          <p:spPr>
            <a:xfrm>
              <a:off x="3236449" y="185794"/>
              <a:ext cx="873900" cy="873900"/>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8"/>
            <p:cNvSpPr/>
            <p:nvPr/>
          </p:nvSpPr>
          <p:spPr>
            <a:xfrm rot="-5400000">
              <a:off x="4957717" y="2225283"/>
              <a:ext cx="3362379" cy="4369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8"/>
            <p:cNvSpPr txBox="1"/>
            <p:nvPr/>
          </p:nvSpPr>
          <p:spPr>
            <a:xfrm rot="-5400000">
              <a:off x="4957717" y="2225283"/>
              <a:ext cx="3362379" cy="436950"/>
            </a:xfrm>
            <a:prstGeom prst="rect">
              <a:avLst/>
            </a:prstGeom>
            <a:noFill/>
            <a:ln>
              <a:noFill/>
            </a:ln>
          </p:spPr>
          <p:txBody>
            <a:bodyPr spcFirstLastPara="1" wrap="square" lIns="0" tIns="0" rIns="385350" bIns="0" anchor="t" anchorCtr="0">
              <a:noAutofit/>
            </a:bodyPr>
            <a:lstStyle/>
            <a:p>
              <a:pPr marL="0" marR="0" lvl="0" indent="0" algn="r" rtl="0">
                <a:lnSpc>
                  <a:spcPct val="90000"/>
                </a:lnSpc>
                <a:spcBef>
                  <a:spcPts val="0"/>
                </a:spcBef>
                <a:spcAft>
                  <a:spcPts val="0"/>
                </a:spcAft>
                <a:buClr>
                  <a:schemeClr val="dk1"/>
                </a:buClr>
                <a:buSzPts val="3100"/>
                <a:buFont typeface="Calibri"/>
                <a:buNone/>
              </a:pPr>
              <a:r>
                <a:rPr lang="en-US" sz="3100" dirty="0">
                  <a:solidFill>
                    <a:schemeClr val="dk1"/>
                  </a:solidFill>
                  <a:latin typeface="Calibri"/>
                  <a:ea typeface="Calibri"/>
                  <a:cs typeface="Calibri"/>
                  <a:sym typeface="Calibri"/>
                </a:rPr>
                <a:t>3</a:t>
              </a:r>
              <a:endParaRPr dirty="0"/>
            </a:p>
          </p:txBody>
        </p:sp>
        <p:sp>
          <p:nvSpPr>
            <p:cNvPr id="239" name="Google Shape;239;p8"/>
            <p:cNvSpPr/>
            <p:nvPr/>
          </p:nvSpPr>
          <p:spPr>
            <a:xfrm>
              <a:off x="6857382" y="762568"/>
              <a:ext cx="2176475" cy="3362379"/>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8"/>
            <p:cNvSpPr txBox="1"/>
            <p:nvPr/>
          </p:nvSpPr>
          <p:spPr>
            <a:xfrm>
              <a:off x="6857382" y="762568"/>
              <a:ext cx="2176475" cy="3362379"/>
            </a:xfrm>
            <a:prstGeom prst="rect">
              <a:avLst/>
            </a:prstGeom>
            <a:noFill/>
            <a:ln>
              <a:noFill/>
            </a:ln>
          </p:spPr>
          <p:txBody>
            <a:bodyPr spcFirstLastPara="1" wrap="square" lIns="113775" tIns="385350" rIns="113775" bIns="113775" anchor="t" anchorCtr="0">
              <a:noAutofit/>
            </a:bodyPr>
            <a:lstStyle/>
            <a:p>
              <a:pPr marL="171450" marR="0" lvl="1" indent="-171450" algn="l" rtl="0">
                <a:lnSpc>
                  <a:spcPct val="90000"/>
                </a:lnSpc>
                <a:spcBef>
                  <a:spcPts val="0"/>
                </a:spcBef>
                <a:spcAft>
                  <a:spcPts val="0"/>
                </a:spcAft>
                <a:buClr>
                  <a:schemeClr val="dk1"/>
                </a:buClr>
                <a:buSzPts val="1600"/>
                <a:buFont typeface="Calibri"/>
                <a:buNone/>
              </a:pPr>
              <a:r>
                <a:rPr lang="en-US" sz="1600" b="1" i="0" u="none" strike="noStrike" cap="none" dirty="0">
                  <a:solidFill>
                    <a:schemeClr val="dk1"/>
                  </a:solidFill>
                  <a:latin typeface="Calibri"/>
                  <a:ea typeface="Calibri"/>
                  <a:cs typeface="Calibri"/>
                  <a:sym typeface="Calibri"/>
                </a:rPr>
                <a:t>Register of Good Safeguarding Practices: </a:t>
              </a:r>
              <a:endParaRPr sz="16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240"/>
                </a:spcBef>
                <a:spcAft>
                  <a:spcPts val="0"/>
                </a:spcAft>
                <a:buClr>
                  <a:schemeClr val="dk1"/>
                </a:buClr>
                <a:buSzPts val="1500"/>
                <a:buFont typeface="Calibri"/>
                <a:buNone/>
              </a:pPr>
              <a:endParaRPr sz="1500" b="0" i="0" u="none" strike="noStrike" cap="none" dirty="0">
                <a:solidFill>
                  <a:schemeClr val="dk1"/>
                </a:solidFill>
                <a:latin typeface="Calibri"/>
                <a:ea typeface="Calibri"/>
                <a:cs typeface="Calibri"/>
                <a:sym typeface="Calibri"/>
              </a:endParaRPr>
            </a:p>
            <a:p>
              <a:pPr marL="114300" marR="0" lvl="1" indent="-114300" algn="l" rtl="0">
                <a:lnSpc>
                  <a:spcPct val="90000"/>
                </a:lnSpc>
                <a:spcBef>
                  <a:spcPts val="225"/>
                </a:spcBef>
                <a:spcAft>
                  <a:spcPts val="0"/>
                </a:spcAft>
                <a:buClr>
                  <a:schemeClr val="dk1"/>
                </a:buClr>
                <a:buSzPts val="1400"/>
                <a:buFont typeface="Noto Sans Symbols"/>
                <a:buChar char="▪"/>
              </a:pPr>
              <a:r>
                <a:rPr lang="en-US" sz="1400" b="0" i="0" u="none" strike="noStrike" cap="none" dirty="0">
                  <a:solidFill>
                    <a:schemeClr val="dk1"/>
                  </a:solidFill>
                  <a:latin typeface="Calibri"/>
                  <a:ea typeface="Calibri"/>
                  <a:cs typeface="Calibri"/>
                  <a:sym typeface="Calibri"/>
                </a:rPr>
                <a:t>contains programs, projects and activities that best reflect the principles and the objectives of the Convention.</a:t>
              </a:r>
              <a:endParaRPr sz="1400" b="0" i="0" u="none" strike="noStrike" cap="none" dirty="0">
                <a:solidFill>
                  <a:schemeClr val="dk1"/>
                </a:solidFill>
                <a:latin typeface="Calibri"/>
                <a:ea typeface="Calibri"/>
                <a:cs typeface="Calibri"/>
                <a:sym typeface="Calibri"/>
              </a:endParaRPr>
            </a:p>
          </p:txBody>
        </p:sp>
        <p:sp>
          <p:nvSpPr>
            <p:cNvPr id="241" name="Google Shape;241;p8"/>
            <p:cNvSpPr/>
            <p:nvPr/>
          </p:nvSpPr>
          <p:spPr>
            <a:xfrm>
              <a:off x="6420432" y="185794"/>
              <a:ext cx="873900" cy="873900"/>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242;p8"/>
          <p:cNvGrpSpPr/>
          <p:nvPr/>
        </p:nvGrpSpPr>
        <p:grpSpPr>
          <a:xfrm>
            <a:off x="3388137" y="499919"/>
            <a:ext cx="1361571" cy="349188"/>
            <a:chOff x="10604072" y="448487"/>
            <a:chExt cx="1361571" cy="349188"/>
          </a:xfrm>
        </p:grpSpPr>
        <p:sp>
          <p:nvSpPr>
            <p:cNvPr id="243" name="Google Shape;243;p8"/>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44" name="Google Shape;244;p8"/>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45" name="Google Shape;245;p8"/>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9"/>
          <p:cNvSpPr txBox="1"/>
          <p:nvPr/>
        </p:nvSpPr>
        <p:spPr>
          <a:xfrm>
            <a:off x="648929" y="1622323"/>
            <a:ext cx="10250129"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The Official website of UNESCO on Intangible Cultural Heritage has information about the work of UNESCO but also gives the possibility to see the listed Intangible Heritage in a visual and interactive way: </a:t>
            </a:r>
            <a:r>
              <a:rPr lang="en-US" sz="1800" u="sng" dirty="0">
                <a:solidFill>
                  <a:srgbClr val="2F5496"/>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Dive into Intangible Cultural Heritage</a:t>
            </a:r>
            <a:endParaRPr sz="1800" dirty="0">
              <a:solidFill>
                <a:srgbClr val="2F5496"/>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252" name="Google Shape;252;p9" descr="Invitation to Dive into Intangible Cultural Heritage"/>
          <p:cNvPicPr preferRelativeResize="0"/>
          <p:nvPr/>
        </p:nvPicPr>
        <p:blipFill rotWithShape="1">
          <a:blip r:embed="rId4">
            <a:alphaModFix/>
          </a:blip>
          <a:srcRect/>
          <a:stretch/>
        </p:blipFill>
        <p:spPr>
          <a:xfrm>
            <a:off x="2286000" y="3099651"/>
            <a:ext cx="5214310" cy="2946086"/>
          </a:xfrm>
          <a:prstGeom prst="rect">
            <a:avLst/>
          </a:prstGeom>
          <a:noFill/>
          <a:ln>
            <a:noFill/>
          </a:ln>
        </p:spPr>
      </p:pic>
      <p:sp>
        <p:nvSpPr>
          <p:cNvPr id="253" name="Google Shape;253;p9"/>
          <p:cNvSpPr/>
          <p:nvPr/>
        </p:nvSpPr>
        <p:spPr>
          <a:xfrm>
            <a:off x="4988136" y="247134"/>
            <a:ext cx="731604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2F5496"/>
                </a:solidFill>
                <a:latin typeface="Calibri"/>
                <a:ea typeface="Calibri"/>
                <a:cs typeface="Calibri"/>
                <a:sym typeface="Calibri"/>
              </a:rPr>
              <a:t>1.2. The role of UNESCO</a:t>
            </a:r>
            <a:endParaRPr/>
          </a:p>
        </p:txBody>
      </p:sp>
      <p:grpSp>
        <p:nvGrpSpPr>
          <p:cNvPr id="254" name="Google Shape;254;p9"/>
          <p:cNvGrpSpPr/>
          <p:nvPr/>
        </p:nvGrpSpPr>
        <p:grpSpPr>
          <a:xfrm>
            <a:off x="3531584" y="463075"/>
            <a:ext cx="1361571" cy="349188"/>
            <a:chOff x="10604072" y="448487"/>
            <a:chExt cx="1361571" cy="349188"/>
          </a:xfrm>
        </p:grpSpPr>
        <p:sp>
          <p:nvSpPr>
            <p:cNvPr id="255" name="Google Shape;255;p9"/>
            <p:cNvSpPr/>
            <p:nvPr/>
          </p:nvSpPr>
          <p:spPr>
            <a:xfrm rot="-5400000">
              <a:off x="10605928" y="446630"/>
              <a:ext cx="349188" cy="352901"/>
            </a:xfrm>
            <a:prstGeom prst="ellipse">
              <a:avLst/>
            </a:prstGeom>
            <a:solidFill>
              <a:srgbClr val="4EAE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9"/>
            <p:cNvSpPr/>
            <p:nvPr/>
          </p:nvSpPr>
          <p:spPr>
            <a:xfrm rot="-5400000">
              <a:off x="11117644" y="446630"/>
              <a:ext cx="349188" cy="352901"/>
            </a:xfrm>
            <a:prstGeom prst="ellipse">
              <a:avLst/>
            </a:prstGeom>
            <a:solidFill>
              <a:srgbClr val="FF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57" name="Google Shape;257;p9"/>
            <p:cNvSpPr/>
            <p:nvPr/>
          </p:nvSpPr>
          <p:spPr>
            <a:xfrm rot="-5400000">
              <a:off x="11614599" y="446630"/>
              <a:ext cx="349188" cy="352901"/>
            </a:xfrm>
            <a:prstGeom prst="ellipse">
              <a:avLst/>
            </a:prstGeom>
            <a:solidFill>
              <a:srgbClr val="266C9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fade">
                                      <p:cBhvr>
                                        <p:cTn id="7" dur="1"/>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4145</Words>
  <Application>Microsoft Office PowerPoint</Application>
  <PresentationFormat>Panorámica</PresentationFormat>
  <Paragraphs>526</Paragraphs>
  <Slides>45</Slides>
  <Notes>45</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45</vt:i4>
      </vt:variant>
    </vt:vector>
  </HeadingPairs>
  <TitlesOfParts>
    <vt:vector size="49" baseType="lpstr">
      <vt:lpstr>Noto Sans Symbols</vt:lpstr>
      <vt:lpstr>Arial</vt:lpstr>
      <vt:lpstr>Calibri</vt:lpstr>
      <vt:lpstr>Tema de Office</vt:lpstr>
      <vt:lpstr>  Working with ICH - Developing and valuing your ideas   PARTNER: HAC</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ICH - Developing and valuing your ideas   PARTNER: HAC</dc:title>
  <dc:creator>Dulce Rodriguez Ortiz</dc:creator>
  <cp:lastModifiedBy>al iws</cp:lastModifiedBy>
  <cp:revision>3</cp:revision>
  <dcterms:created xsi:type="dcterms:W3CDTF">2021-01-21T12:20:00Z</dcterms:created>
  <dcterms:modified xsi:type="dcterms:W3CDTF">2022-01-04T11:52:59Z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