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81" r:id="rId6"/>
    <p:sldId id="282" r:id="rId7"/>
    <p:sldId id="277" r:id="rId8"/>
    <p:sldId id="313" r:id="rId9"/>
    <p:sldId id="297" r:id="rId10"/>
    <p:sldId id="298" r:id="rId11"/>
    <p:sldId id="299" r:id="rId12"/>
    <p:sldId id="300" r:id="rId13"/>
    <p:sldId id="301" r:id="rId14"/>
    <p:sldId id="302" r:id="rId15"/>
    <p:sldId id="303" r:id="rId16"/>
    <p:sldId id="304" r:id="rId17"/>
    <p:sldId id="307" r:id="rId18"/>
    <p:sldId id="310" r:id="rId19"/>
    <p:sldId id="308" r:id="rId20"/>
    <p:sldId id="315" r:id="rId21"/>
    <p:sldId id="314" r:id="rId22"/>
    <p:sldId id="316" r:id="rId23"/>
    <p:sldId id="317" r:id="rId24"/>
    <p:sldId id="318" r:id="rId25"/>
    <p:sldId id="321" r:id="rId26"/>
    <p:sldId id="320" r:id="rId27"/>
    <p:sldId id="260"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D3A74-D68A-1592-C38F-8F4EF3B09C78}" v="4" dt="2021-11-19T09:47:15.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3" autoAdjust="0"/>
    <p:restoredTop sz="94660"/>
  </p:normalViewPr>
  <p:slideViewPr>
    <p:cSldViewPr snapToGrid="0">
      <p:cViewPr varScale="1">
        <p:scale>
          <a:sx n="68" d="100"/>
          <a:sy n="68" d="100"/>
        </p:scale>
        <p:origin x="7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S::arnthrudur@hac.is::84d497f4-3d2f-4dda-95c8-0f78e9fe738c" providerId="AD" clId="Web-{3EDD3A74-D68A-1592-C38F-8F4EF3B09C78}"/>
    <pc:docChg chg="">
      <pc:chgData name="Arnþrúður Dagsdóttir" userId="S::arnthrudur@hac.is::84d497f4-3d2f-4dda-95c8-0f78e9fe738c" providerId="AD" clId="Web-{3EDD3A74-D68A-1592-C38F-8F4EF3B09C78}" dt="2021-11-19T09:47:15.317" v="3"/>
      <pc:docMkLst>
        <pc:docMk/>
      </pc:docMkLst>
      <pc:sldChg chg="delCm">
        <pc:chgData name="Arnþrúður Dagsdóttir" userId="S::arnthrudur@hac.is::84d497f4-3d2f-4dda-95c8-0f78e9fe738c" providerId="AD" clId="Web-{3EDD3A74-D68A-1592-C38F-8F4EF3B09C78}" dt="2021-11-19T09:46:45.315" v="0"/>
        <pc:sldMkLst>
          <pc:docMk/>
          <pc:sldMk cId="1704020195" sldId="297"/>
        </pc:sldMkLst>
      </pc:sldChg>
      <pc:sldChg chg="delCm">
        <pc:chgData name="Arnþrúður Dagsdóttir" userId="S::arnthrudur@hac.is::84d497f4-3d2f-4dda-95c8-0f78e9fe738c" providerId="AD" clId="Web-{3EDD3A74-D68A-1592-C38F-8F4EF3B09C78}" dt="2021-11-19T09:46:56.925" v="1"/>
        <pc:sldMkLst>
          <pc:docMk/>
          <pc:sldMk cId="2312313102" sldId="298"/>
        </pc:sldMkLst>
      </pc:sldChg>
      <pc:sldChg chg="delCm">
        <pc:chgData name="Arnþrúður Dagsdóttir" userId="S::arnthrudur@hac.is::84d497f4-3d2f-4dda-95c8-0f78e9fe738c" providerId="AD" clId="Web-{3EDD3A74-D68A-1592-C38F-8F4EF3B09C78}" dt="2021-11-19T09:47:08.410" v="2"/>
        <pc:sldMkLst>
          <pc:docMk/>
          <pc:sldMk cId="3475313610" sldId="301"/>
        </pc:sldMkLst>
      </pc:sldChg>
      <pc:sldChg chg="delCm">
        <pc:chgData name="Arnþrúður Dagsdóttir" userId="S::arnthrudur@hac.is::84d497f4-3d2f-4dda-95c8-0f78e9fe738c" providerId="AD" clId="Web-{3EDD3A74-D68A-1592-C38F-8F4EF3B09C78}" dt="2021-11-19T09:47:15.317" v="3"/>
        <pc:sldMkLst>
          <pc:docMk/>
          <pc:sldMk cId="3027374753"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04/01/2022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315200" y="2234915"/>
            <a:ext cx="4610563" cy="3031244"/>
          </a:xfrm>
          <a:prstGeom prst="rect">
            <a:avLst/>
          </a:prstGeom>
        </p:spPr>
        <p:txBody>
          <a:bodyPr spcFirstLastPara="1" vert="horz" wrap="square" lIns="121900" tIns="121900" rIns="121900" bIns="121900" rtlCol="0" anchor="ctr" anchorCtr="0">
            <a:noAutofit/>
          </a:bodyPr>
          <a:lstStyle/>
          <a:p>
            <a:r>
              <a:rPr lang="en-US" altLang="es-ES" sz="5200" b="1" dirty="0">
                <a:cs typeface="Arial" pitchFamily="34" charset="0"/>
              </a:rPr>
              <a:t>KEY PRINCIPLES OF ICH SAFEGUARDING</a:t>
            </a:r>
            <a:br>
              <a:rPr lang="en-US" altLang="es-ES" sz="5400" b="1" dirty="0">
                <a:cs typeface="Arial" pitchFamily="34" charset="0"/>
              </a:rPr>
            </a:br>
            <a:br>
              <a:rPr lang="en-US" altLang="es-ES" sz="5400" b="1" dirty="0">
                <a:cs typeface="Arial" pitchFamily="34" charset="0"/>
              </a:rPr>
            </a:br>
            <a:r>
              <a:rPr lang="en-US" altLang="es-ES" sz="4800" b="1" dirty="0">
                <a:cs typeface="Arial" pitchFamily="34" charset="0"/>
              </a:rPr>
              <a:t>PARTNER: IWS</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ICH information sharing multimedia options </a:t>
            </a:r>
            <a:endParaRPr lang="es-ES" sz="3600" dirty="0">
              <a:latin typeface="+mn-lt"/>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79335" y="1124427"/>
            <a:ext cx="9849774" cy="1185453"/>
          </a:xfrm>
          <a:prstGeom prst="rect">
            <a:avLst/>
          </a:prstGeom>
          <a:noFill/>
        </p:spPr>
        <p:txBody>
          <a:bodyPr wrap="square">
            <a:spAutoFit/>
          </a:bodyPr>
          <a:lstStyle/>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Videos</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Videos are a great option for dynamic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interaction</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They allow to share traditional dances, ceremonies or even testimonies and interviews, making it more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entertaining</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graphic for people to understand and learn.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479335" y="2550341"/>
            <a:ext cx="6516269" cy="3543534"/>
          </a:xfrm>
          <a:prstGeom prst="rect">
            <a:avLst/>
          </a:prstGeom>
          <a:noFill/>
        </p:spPr>
        <p:txBody>
          <a:bodyPr wrap="square">
            <a:spAutoFit/>
          </a:bodyPr>
          <a:lstStyle/>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There are many platforms for video sharing, but the one par excellence is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YouTube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used by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millions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of users worldwide, hosting videos on any subject. Furthermore, it offers a subscription and opinion systems that allows interested people to know when new content is uploaded in your channel. </a:t>
            </a:r>
          </a:p>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Another option is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Vimeo</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platform is not as popular as YouTube, but offers a great visual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quality</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which is very important for ICH communication.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095F7DA-0460-4A73-914E-E9201E9695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2271" y="2003968"/>
            <a:ext cx="3098307" cy="4136048"/>
          </a:xfrm>
          <a:prstGeom prst="rect">
            <a:avLst/>
          </a:prstGeom>
        </p:spPr>
      </p:pic>
    </p:spTree>
    <p:extLst>
      <p:ext uri="{BB962C8B-B14F-4D97-AF65-F5344CB8AC3E}">
        <p14:creationId xmlns:p14="http://schemas.microsoft.com/office/powerpoint/2010/main" val="347531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2B3CBD04-51EA-4372-90A6-D75314956955}"/>
              </a:ext>
            </a:extLst>
          </p:cNvPr>
          <p:cNvSpPr/>
          <p:nvPr/>
        </p:nvSpPr>
        <p:spPr>
          <a:xfrm>
            <a:off x="610800" y="4646165"/>
            <a:ext cx="9152937" cy="1322773"/>
          </a:xfrm>
          <a:prstGeom prst="roundRect">
            <a:avLst/>
          </a:prstGeom>
          <a:solidFill>
            <a:srgbClr val="2796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ángulo: esquinas redondeadas 1">
            <a:extLst>
              <a:ext uri="{FF2B5EF4-FFF2-40B4-BE49-F238E27FC236}">
                <a16:creationId xmlns:a16="http://schemas.microsoft.com/office/drawing/2014/main" id="{349563F9-89ED-48C1-8F2D-A14C578C12D5}"/>
              </a:ext>
            </a:extLst>
          </p:cNvPr>
          <p:cNvSpPr/>
          <p:nvPr/>
        </p:nvSpPr>
        <p:spPr>
          <a:xfrm>
            <a:off x="610799" y="2925439"/>
            <a:ext cx="9152937" cy="1322773"/>
          </a:xfrm>
          <a:prstGeom prst="roundRect">
            <a:avLst/>
          </a:prstGeom>
          <a:solidFill>
            <a:srgbClr val="FF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70337" y="50516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ICH information sharing multimedia options </a:t>
            </a:r>
            <a:endParaRPr lang="es-ES" sz="3600" dirty="0">
              <a:latin typeface="+mn-lt"/>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568787" y="959179"/>
            <a:ext cx="9849774" cy="2148537"/>
          </a:xfrm>
          <a:prstGeom prst="rect">
            <a:avLst/>
          </a:prstGeom>
          <a:noFill/>
        </p:spPr>
        <p:txBody>
          <a:bodyPr wrap="square">
            <a:spAutoFit/>
          </a:bodyPr>
          <a:lstStyle/>
          <a:p>
            <a:pPr fontAlgn="base">
              <a:lnSpc>
                <a:spcPct val="115000"/>
              </a:lnSpc>
              <a:spcAft>
                <a:spcPts val="1000"/>
              </a:spcAft>
            </a:pPr>
            <a:r>
              <a:rPr lang="it-IT" sz="23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Images:</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 great option for transmitting first hand visual experiences. This way, people can see important cultural heritage elements that otherwise they would never get to see. This way, this intangible heritage can be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immortalised</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passed on for generations.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697995" y="2574272"/>
            <a:ext cx="9152937" cy="3152401"/>
          </a:xfrm>
          <a:prstGeom prst="rect">
            <a:avLst/>
          </a:prstGeom>
          <a:noFill/>
        </p:spPr>
        <p:txBody>
          <a:bodyPr wrap="square">
            <a:spAutoFit/>
          </a:bodyPr>
          <a:lstStyle/>
          <a:p>
            <a:pPr fontAlgn="base">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50" b="1"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Instagram</a:t>
            </a:r>
            <a:r>
              <a:rPr lang="it-IT"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is one of the main image and short video platforms. Very popular among young users, this social media is great for educational purposes. </a:t>
            </a:r>
          </a:p>
          <a:p>
            <a:pPr fontAlgn="base">
              <a:lnSpc>
                <a:spcPct val="115000"/>
              </a:lnSpc>
              <a:spcAft>
                <a:spcPts val="1000"/>
              </a:spcAft>
            </a:pP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50" b="1"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Pinterest</a:t>
            </a:r>
            <a:r>
              <a:rPr lang="it-IT" sz="225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allows users to “pin” their interests on virtual boards. This way other users can see your boards, take ideas and find new interesting content. </a:t>
            </a:r>
            <a:endParaRPr lang="en-GB" sz="225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13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ICH information sharing multimedia options </a:t>
            </a:r>
            <a:endParaRPr lang="es-ES" sz="3600" dirty="0">
              <a:latin typeface="+mn-lt"/>
            </a:endParaRPr>
          </a:p>
          <a:p>
            <a:endParaRPr lang="es-ES" sz="3600" dirty="0">
              <a:latin typeface="+mn-lt"/>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3373514" y="3299306"/>
            <a:ext cx="7270143" cy="2720938"/>
          </a:xfrm>
          <a:prstGeom prst="rect">
            <a:avLst/>
          </a:prstGeom>
          <a:noFill/>
        </p:spPr>
        <p:txBody>
          <a:bodyPr wrap="square">
            <a:spAutoFit/>
          </a:bodyPr>
          <a:lstStyle/>
          <a:p>
            <a:pPr fontAlgn="base">
              <a:lnSpc>
                <a:spcPct val="115000"/>
              </a:lnSpc>
              <a:spcAft>
                <a:spcPts val="1000"/>
              </a:spcAft>
            </a:pPr>
            <a:r>
              <a:rPr lang="it-IT"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As we have seen in the previous section, the Internet is constantly being updated and expanded. ICH is always an </a:t>
            </a:r>
            <a:r>
              <a:rPr lang="it-IT" sz="25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it-IT"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topic; new users discover different websites and platforms, which mean that news, photographs and information are added to them periodically.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25943D34-4D25-4B10-88F9-3E6FA91250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0688" y="3008008"/>
            <a:ext cx="2756516" cy="2945149"/>
          </a:xfrm>
          <a:prstGeom prst="rect">
            <a:avLst/>
          </a:prstGeom>
        </p:spPr>
      </p:pic>
      <p:sp>
        <p:nvSpPr>
          <p:cNvPr id="2" name="CuadroTexto 1">
            <a:extLst>
              <a:ext uri="{FF2B5EF4-FFF2-40B4-BE49-F238E27FC236}">
                <a16:creationId xmlns:a16="http://schemas.microsoft.com/office/drawing/2014/main" id="{5D466BB2-CB46-489A-BBA2-34B7340E8165}"/>
              </a:ext>
            </a:extLst>
          </p:cNvPr>
          <p:cNvSpPr txBox="1"/>
          <p:nvPr/>
        </p:nvSpPr>
        <p:spPr>
          <a:xfrm>
            <a:off x="674703" y="1106523"/>
            <a:ext cx="9968954" cy="2015936"/>
          </a:xfrm>
          <a:prstGeom prst="rect">
            <a:avLst/>
          </a:prstGeom>
          <a:noFill/>
        </p:spPr>
        <p:txBody>
          <a:bodyPr wrap="square" rtlCol="0">
            <a:spAutoFit/>
          </a:bodyPr>
          <a:lstStyle/>
          <a:p>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Information, newsletters and documents</a:t>
            </a:r>
            <a:r>
              <a:rPr lang="it-IT"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Information is a key factor for ICH transmission, and the Internet allows to </a:t>
            </a:r>
            <a:r>
              <a:rPr lang="it-IT" sz="25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spread</a:t>
            </a:r>
            <a:r>
              <a:rPr lang="it-IT"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information around the world. Making ICH known </a:t>
            </a:r>
            <a:r>
              <a:rPr lang="it-IT" sz="25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guarantees</a:t>
            </a:r>
            <a:r>
              <a:rPr lang="it-IT"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its safeguarding and legacy. Therefore, a good information organisation and dissemination system can be very helpful.</a:t>
            </a:r>
            <a:endParaRPr lang="en-GB" sz="2500" dirty="0"/>
          </a:p>
        </p:txBody>
      </p:sp>
    </p:spTree>
    <p:extLst>
      <p:ext uri="{BB962C8B-B14F-4D97-AF65-F5344CB8AC3E}">
        <p14:creationId xmlns:p14="http://schemas.microsoft.com/office/powerpoint/2010/main" val="42418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ICH information sharing multimedia options </a:t>
            </a:r>
            <a:endParaRPr lang="es-ES" sz="3600" dirty="0">
              <a:latin typeface="+mn-lt"/>
            </a:endParaRPr>
          </a:p>
          <a:p>
            <a:endParaRPr lang="es-ES" sz="3600" dirty="0">
              <a:latin typeface="+mn-lt"/>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4745" y="1155278"/>
            <a:ext cx="10076215" cy="2191049"/>
          </a:xfrm>
          <a:prstGeom prst="rect">
            <a:avLst/>
          </a:prstGeom>
          <a:noFill/>
        </p:spPr>
        <p:txBody>
          <a:bodyPr wrap="square">
            <a:spAutoFit/>
          </a:bodyPr>
          <a:lstStyle/>
          <a:p>
            <a:pPr fontAlgn="base">
              <a:lnSpc>
                <a:spcPct val="115000"/>
              </a:lnSpc>
              <a:spcAft>
                <a:spcPts val="1000"/>
              </a:spcAft>
            </a:pP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 very useful tool for </a:t>
            </a: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Intangible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Cultural Heritage </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dissemination are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websites</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which offer a centralised platform that makes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accessing</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information and media easy and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available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 a few clicks.  It is key to have a website for our project, aside from any external social media or platform. This will attract more users and will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enhance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our strategy and statistics.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D5DF628-F0BE-4B14-8B46-7FFE174D4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9357" y="3496435"/>
            <a:ext cx="3846990" cy="2564660"/>
          </a:xfrm>
          <a:prstGeom prst="rect">
            <a:avLst/>
          </a:prstGeom>
        </p:spPr>
      </p:pic>
    </p:spTree>
    <p:extLst>
      <p:ext uri="{BB962C8B-B14F-4D97-AF65-F5344CB8AC3E}">
        <p14:creationId xmlns:p14="http://schemas.microsoft.com/office/powerpoint/2010/main" val="302737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Tips for ICH dissemination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9619" y="1261822"/>
            <a:ext cx="7261764" cy="5176225"/>
          </a:xfrm>
          <a:prstGeom prst="rect">
            <a:avLst/>
          </a:prstGeom>
          <a:noFill/>
        </p:spPr>
        <p:txBody>
          <a:bodyPr wrap="square">
            <a:spAutoFit/>
          </a:bodyPr>
          <a:lstStyle/>
          <a:p>
            <a:pPr fontAlgn="base">
              <a:lnSpc>
                <a:spcPct val="115000"/>
              </a:lnSpc>
              <a:spcAft>
                <a:spcPts val="1000"/>
              </a:spcAft>
            </a:pP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As we have seen, ICT tools offer a great opportunity for cultural information dissemination. Nevertheless, a good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organisation</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strategy are necessary for our project to succeed. Here we present some tips for a good ICH project dissemination:</a:t>
            </a:r>
          </a:p>
          <a:p>
            <a:pPr fontAlgn="base">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Website organisation</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 good website organisation is a key factor in our strategy. Make sure all the contents are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accessible</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 a few clicks, and that the most interesting pages are easier to find, as this will attract more users. Arrange the contents coherently and intuitively.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Google Shape;170;p2">
            <a:extLst>
              <a:ext uri="{FF2B5EF4-FFF2-40B4-BE49-F238E27FC236}">
                <a16:creationId xmlns:a16="http://schemas.microsoft.com/office/drawing/2014/main" id="{4C39A34A-F267-4149-AC34-6A8C972FA546}"/>
              </a:ext>
            </a:extLst>
          </p:cNvPr>
          <p:cNvSpPr/>
          <p:nvPr/>
        </p:nvSpPr>
        <p:spPr>
          <a:xfrm>
            <a:off x="7914624" y="1635315"/>
            <a:ext cx="1226241" cy="126787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16" name="Google Shape;795;p39">
            <a:extLst>
              <a:ext uri="{FF2B5EF4-FFF2-40B4-BE49-F238E27FC236}">
                <a16:creationId xmlns:a16="http://schemas.microsoft.com/office/drawing/2014/main" id="{6EC2EB8C-AFB3-4CB7-BCC2-124A8A8AAF1F}"/>
              </a:ext>
            </a:extLst>
          </p:cNvPr>
          <p:cNvSpPr/>
          <p:nvPr/>
        </p:nvSpPr>
        <p:spPr>
          <a:xfrm rot="20035847">
            <a:off x="8106192" y="3963562"/>
            <a:ext cx="1317803" cy="11769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EAE3A"/>
          </a:solidFill>
          <a:ln>
            <a:solidFill>
              <a:srgbClr val="4EAE3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04197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Tips for </a:t>
            </a:r>
            <a:r>
              <a:rPr lang="it-IT" sz="30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dissemination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1092217" y="1280974"/>
            <a:ext cx="8824397" cy="2760692"/>
          </a:xfrm>
          <a:prstGeom prst="rect">
            <a:avLst/>
          </a:prstGeom>
          <a:noFill/>
        </p:spPr>
        <p:txBody>
          <a:bodyPr wrap="square">
            <a:spAutoFit/>
          </a:bodyPr>
          <a:lstStyle/>
          <a:p>
            <a:pPr fontAlgn="base">
              <a:lnSpc>
                <a:spcPct val="115000"/>
              </a:lnSpc>
              <a:spcAft>
                <a:spcPts val="1000"/>
              </a:spcAft>
            </a:pP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Networking strategy</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Social media </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are a great opportunity to make yourself known. They are a dynamic way to contact people and interact with them, as well as to know potential partners and references. Make your project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known</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create a follower community. As we have seen in previous sections, there are different social media with different purposes. Choose the ones that suit you better and design, schedule and publish content for your networking campaign.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D36405C-2A57-4F86-AFB9-ACDBB95102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4914" y="3987159"/>
            <a:ext cx="3167653" cy="2113418"/>
          </a:xfrm>
          <a:prstGeom prst="rect">
            <a:avLst/>
          </a:prstGeom>
        </p:spPr>
      </p:pic>
    </p:spTree>
    <p:extLst>
      <p:ext uri="{BB962C8B-B14F-4D97-AF65-F5344CB8AC3E}">
        <p14:creationId xmlns:p14="http://schemas.microsoft.com/office/powerpoint/2010/main" val="34780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Tips for </a:t>
            </a:r>
            <a:r>
              <a:rPr lang="it-IT" sz="30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dissemination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1161543"/>
            <a:ext cx="9357064" cy="5140831"/>
          </a:xfrm>
          <a:prstGeom prst="rect">
            <a:avLst/>
          </a:prstGeom>
          <a:noFill/>
        </p:spPr>
        <p:txBody>
          <a:bodyPr wrap="square">
            <a:spAutoFit/>
          </a:bodyPr>
          <a:lstStyle/>
          <a:p>
            <a:pPr fontAlgn="base">
              <a:lnSpc>
                <a:spcPct val="115000"/>
              </a:lnSpc>
              <a:spcAft>
                <a:spcPts val="1000"/>
              </a:spcAft>
            </a:pP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Multimedia</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content</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When it comes to ICH dissemination, audiovisual content is essential. Bear in mind that many of these cultural traditions or elements are better understood with visual support (for example, Spanish ‘Flamenco’ dance videos). Therefore, including these multimedia elements will </a:t>
            </a:r>
            <a:r>
              <a:rPr lang="it-IT"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attract </a:t>
            </a:r>
            <a:r>
              <a:rPr lang="it-IT" sz="20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interest</a:t>
            </a:r>
            <a:r>
              <a:rPr lang="it-IT"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to your project</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Nevertheless, we must assure videos and images have good quality; otherwise, the user’s experience will not be enjoyable.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Language</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options</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Our goal is to reach as many users as possible. A website with multiple language options can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bring</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more people from different countries to know your ICH project.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Subscription</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and</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Newsletters</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Subscription options help keep users updated and informed (</a:t>
            </a:r>
            <a:r>
              <a:rPr lang="it-IT" sz="2000" b="1" i="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if</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required</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Sending newsletters to subscribers allows to keep them interested and can bring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new users </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to our website.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16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486471" y="2604532"/>
            <a:ext cx="6094520" cy="1329146"/>
          </a:xfrm>
          <a:prstGeom prst="rect">
            <a:avLst/>
          </a:prstGeom>
          <a:noFill/>
        </p:spPr>
        <p:txBody>
          <a:bodyPr wrap="square">
            <a:spAutoFit/>
          </a:bodyPr>
          <a:lstStyle/>
          <a:p>
            <a:pPr marL="228600" fontAlgn="base">
              <a:lnSpc>
                <a:spcPct val="115000"/>
              </a:lnSpc>
              <a:spcAft>
                <a:spcPts val="1000"/>
              </a:spcAft>
            </a:pP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Cloud sharing to transfer and safeguard </a:t>
            </a:r>
            <a:r>
              <a:rPr lang="it-IT" sz="36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EFD18533-5716-423C-9C12-73EA65AA9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669654" cy="6290760"/>
          </a:xfrm>
          <a:prstGeom prst="rect">
            <a:avLst/>
          </a:prstGeom>
        </p:spPr>
      </p:pic>
    </p:spTree>
    <p:extLst>
      <p:ext uri="{BB962C8B-B14F-4D97-AF65-F5344CB8AC3E}">
        <p14:creationId xmlns:p14="http://schemas.microsoft.com/office/powerpoint/2010/main" val="143783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2.1: The Cloud and </a:t>
            </a:r>
            <a:r>
              <a:rPr lang="it-IT" sz="30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endParaRPr lang="en-GB" sz="3000" b="1" dirty="0">
              <a:solidFill>
                <a:srgbClr val="27969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919321"/>
            <a:ext cx="9357064" cy="2829749"/>
          </a:xfrm>
          <a:prstGeom prst="rect">
            <a:avLst/>
          </a:prstGeom>
          <a:noFill/>
        </p:spPr>
        <p:txBody>
          <a:bodyPr wrap="square">
            <a:spAutoFit/>
          </a:bodyPr>
          <a:lstStyle/>
          <a:p>
            <a:pPr marL="228600"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Cloud is an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online</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server hosting service that allows to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upload, store, share </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or</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modify </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multimedia files. This way, it is not necessary an external hard drive to store our information. </a:t>
            </a: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Furthermore, this data is accessible by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authorized</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users from any device or country, allowing complete versatility. Plus, the Cloud guarantees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secure</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file storing. A hard drive can deteriorate or be lost, and occupies a significant physical space. The Cloud is a virtual server’s system that can store several amounts of multimedia elements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without</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occupying physical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space</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for the user.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728FBC6C-F73E-46DF-9A0C-E78854760E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746" y="3949615"/>
            <a:ext cx="4288720" cy="2415261"/>
          </a:xfrm>
          <a:prstGeom prst="rect">
            <a:avLst/>
          </a:prstGeom>
        </p:spPr>
      </p:pic>
      <p:sp>
        <p:nvSpPr>
          <p:cNvPr id="12" name="CuadroTexto 11">
            <a:extLst>
              <a:ext uri="{FF2B5EF4-FFF2-40B4-BE49-F238E27FC236}">
                <a16:creationId xmlns:a16="http://schemas.microsoft.com/office/drawing/2014/main" id="{F31CFFEB-0A29-4F4B-91A1-E99DFA3052C2}"/>
              </a:ext>
            </a:extLst>
          </p:cNvPr>
          <p:cNvSpPr txBox="1"/>
          <p:nvPr/>
        </p:nvSpPr>
        <p:spPr>
          <a:xfrm>
            <a:off x="5485595" y="4261414"/>
            <a:ext cx="4688215" cy="1029256"/>
          </a:xfrm>
          <a:prstGeom prst="rect">
            <a:avLst/>
          </a:prstGeom>
          <a:noFill/>
        </p:spPr>
        <p:txBody>
          <a:bodyPr wrap="square">
            <a:spAutoFit/>
          </a:bodyPr>
          <a:lstStyle/>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 can use the Cloud to share, transfer and store different types of files and data, being a key part of your ICH project.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6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ICT Tools for cloud sharing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543310" y="1031451"/>
            <a:ext cx="8167456" cy="5006755"/>
          </a:xfrm>
          <a:prstGeom prst="rect">
            <a:avLst/>
          </a:prstGeom>
          <a:noFill/>
        </p:spPr>
        <p:txBody>
          <a:bodyPr wrap="square">
            <a:spAutoFit/>
          </a:bodyPr>
          <a:lstStyle/>
          <a:p>
            <a:pPr lvl="0" fontAlgn="base">
              <a:lnSpc>
                <a:spcPct val="115000"/>
              </a:lnSpc>
              <a:spcAft>
                <a:spcPts val="1000"/>
              </a:spcAft>
              <a:buSzPts val="1000"/>
              <a:tabLst>
                <a:tab pos="-15240" algn="l"/>
              </a:tabLst>
            </a:pP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There are many applications, webs and platforms that offer a file hosting service, with free and premium options. We present some of the most relevant tools for cloud storing and their main features, so you can choose the those that best suit your project:</a:t>
            </a:r>
          </a:p>
          <a:p>
            <a:pPr lvl="0" fontAlgn="base">
              <a:lnSpc>
                <a:spcPct val="115000"/>
              </a:lnSpc>
              <a:spcAft>
                <a:spcPts val="1000"/>
              </a:spcAft>
              <a:buSzPts val="1000"/>
              <a:tabLst>
                <a:tab pos="-15240" algn="l"/>
              </a:tabLs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Dropbox</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tool offers online synchronization thanks to an online server. It</a:t>
            </a:r>
            <a:r>
              <a:rPr lang="it-IT"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s</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free option offers a file storage of up to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10 GB</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fontAlgn="base">
              <a:lnSpc>
                <a:spcPct val="115000"/>
              </a:lnSpc>
              <a:spcAft>
                <a:spcPts val="1000"/>
              </a:spcAft>
            </a:pP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WeTransfer</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app is specially designed for file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transfer</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It is easy to use and effective, and does not require to create an account to use it. You can upload up to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2GB</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for free, or use their payment services.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091B049-AA75-4860-9CEB-E46ECD6552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7604" y="3265908"/>
            <a:ext cx="1309755" cy="1218155"/>
          </a:xfrm>
          <a:prstGeom prst="rect">
            <a:avLst/>
          </a:prstGeom>
        </p:spPr>
      </p:pic>
      <p:pic>
        <p:nvPicPr>
          <p:cNvPr id="16" name="Imagen 15">
            <a:extLst>
              <a:ext uri="{FF2B5EF4-FFF2-40B4-BE49-F238E27FC236}">
                <a16:creationId xmlns:a16="http://schemas.microsoft.com/office/drawing/2014/main" id="{0006DE02-CE2F-4FC3-AF54-59CCB7AE5C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598" t="6434" r="56866" b="20172"/>
          <a:stretch/>
        </p:blipFill>
        <p:spPr>
          <a:xfrm>
            <a:off x="8543873" y="4484063"/>
            <a:ext cx="1797219" cy="1501863"/>
          </a:xfrm>
          <a:prstGeom prst="rect">
            <a:avLst/>
          </a:prstGeom>
        </p:spPr>
      </p:pic>
    </p:spTree>
    <p:extLst>
      <p:ext uri="{BB962C8B-B14F-4D97-AF65-F5344CB8AC3E}">
        <p14:creationId xmlns:p14="http://schemas.microsoft.com/office/powerpoint/2010/main" val="373007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6715760" cy="923330"/>
          </a:xfrm>
          <a:prstGeom prst="rect">
            <a:avLst/>
          </a:prstGeom>
          <a:noFill/>
        </p:spPr>
        <p:txBody>
          <a:bodyPr wrap="square" rtlCol="0">
            <a:spAutoFit/>
          </a:bodyPr>
          <a:lstStyle/>
          <a:p>
            <a:r>
              <a:rPr lang="es-ES" sz="5400" dirty="0">
                <a:solidFill>
                  <a:srgbClr val="266C9F"/>
                </a:solidFill>
              </a:rPr>
              <a:t>GOALS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341360" y="477490"/>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1200329"/>
          </a:xfrm>
          <a:prstGeom prst="rect">
            <a:avLst/>
          </a:prstGeom>
          <a:noFill/>
        </p:spPr>
        <p:txBody>
          <a:bodyPr wrap="square">
            <a:spAutoFit/>
          </a:bodyPr>
          <a:lstStyle/>
          <a:p>
            <a:pPr algn="just"/>
            <a:r>
              <a:rPr lang="en-GB" sz="1800" dirty="0">
                <a:solidFill>
                  <a:srgbClr val="266C9F"/>
                </a:solidFill>
                <a:effectLst/>
                <a:ea typeface="Calibri" panose="020F0502020204030204" pitchFamily="34" charset="0"/>
              </a:rPr>
              <a:t>To use ICT Tools for ICH dissemination on the Internet and to enhance online skills among entrepreneurs in the Intangible Cultural Heritage Sector. </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20916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ICT Tools for cloud sharing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494190" y="1184276"/>
            <a:ext cx="8034291" cy="4954690"/>
          </a:xfrm>
          <a:prstGeom prst="rect">
            <a:avLst/>
          </a:prstGeom>
          <a:noFill/>
        </p:spPr>
        <p:txBody>
          <a:bodyPr wrap="square">
            <a:spAutoFit/>
          </a:bodyPr>
          <a:lstStyle/>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Google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Google service allows to upload different types of files in a virtual hard drive, with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full integration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with all Google services. Its free option allows to store up to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15 GB</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to edit them or download them online. </a:t>
            </a: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OneDrive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Micorsoft’s service that connects you with all your files. It allows to store, share, protect and access them from any device. Its free services include up to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5 GB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and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full integration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with other Microsoft products. </a:t>
            </a: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Mega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versatile platform that allows to share films, books, games, music, personal documents, images... in a safe way for the users and  the platform, with up to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20GB</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of storage space in its free version.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879B8C62-8A50-4D65-8B01-5E9605D6CE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1441" y="2920754"/>
            <a:ext cx="1651246" cy="1481735"/>
          </a:xfrm>
          <a:prstGeom prst="rect">
            <a:avLst/>
          </a:prstGeom>
        </p:spPr>
      </p:pic>
      <p:pic>
        <p:nvPicPr>
          <p:cNvPr id="7" name="Imagen 6">
            <a:extLst>
              <a:ext uri="{FF2B5EF4-FFF2-40B4-BE49-F238E27FC236}">
                <a16:creationId xmlns:a16="http://schemas.microsoft.com/office/drawing/2014/main" id="{3E15A03E-D73C-4B5D-9D39-1560A0CD7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0210" y="1236693"/>
            <a:ext cx="1331650" cy="1193493"/>
          </a:xfrm>
          <a:prstGeom prst="rect">
            <a:avLst/>
          </a:prstGeom>
        </p:spPr>
      </p:pic>
      <p:pic>
        <p:nvPicPr>
          <p:cNvPr id="9" name="Imagen 8">
            <a:extLst>
              <a:ext uri="{FF2B5EF4-FFF2-40B4-BE49-F238E27FC236}">
                <a16:creationId xmlns:a16="http://schemas.microsoft.com/office/drawing/2014/main" id="{D20E4509-A008-44AD-9081-E0E2FB1B11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8481" y="4694506"/>
            <a:ext cx="1654206" cy="1240655"/>
          </a:xfrm>
          <a:prstGeom prst="rect">
            <a:avLst/>
          </a:prstGeom>
        </p:spPr>
      </p:pic>
    </p:spTree>
    <p:extLst>
      <p:ext uri="{BB962C8B-B14F-4D97-AF65-F5344CB8AC3E}">
        <p14:creationId xmlns:p14="http://schemas.microsoft.com/office/powerpoint/2010/main" val="375390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1118846" y="204318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1. Which one is an image-</a:t>
            </a:r>
            <a:r>
              <a:rPr lang="en-GB" altLang="ko-KR" sz="1600" dirty="0" err="1">
                <a:solidFill>
                  <a:schemeClr val="tx1">
                    <a:lumMod val="65000"/>
                    <a:lumOff val="35000"/>
                  </a:schemeClr>
                </a:solidFill>
                <a:cs typeface="Arial" pitchFamily="34" charset="0"/>
              </a:rPr>
              <a:t>centered</a:t>
            </a:r>
            <a:r>
              <a:rPr lang="en-GB" altLang="ko-KR" sz="1600" dirty="0">
                <a:solidFill>
                  <a:schemeClr val="tx1">
                    <a:lumMod val="65000"/>
                    <a:lumOff val="35000"/>
                  </a:schemeClr>
                </a:solidFill>
                <a:cs typeface="Arial" pitchFamily="34" charset="0"/>
              </a:rPr>
              <a:t> Social Media?</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Instagram</a:t>
            </a:r>
          </a:p>
          <a:p>
            <a:pPr marL="285750" indent="-285750">
              <a:buFontTx/>
              <a:buChar char="-"/>
            </a:pPr>
            <a:r>
              <a:rPr lang="en-GB" altLang="ko-KR" sz="1600" dirty="0">
                <a:solidFill>
                  <a:schemeClr val="tx1">
                    <a:lumMod val="75000"/>
                    <a:lumOff val="25000"/>
                  </a:schemeClr>
                </a:solidFill>
                <a:cs typeface="Arial" pitchFamily="34" charset="0"/>
              </a:rPr>
              <a:t>Twitter</a:t>
            </a:r>
          </a:p>
          <a:p>
            <a:pPr marL="285750" indent="-285750">
              <a:buFontTx/>
              <a:buChar char="-"/>
            </a:pPr>
            <a:r>
              <a:rPr lang="en-GB" altLang="ko-KR" sz="1600" dirty="0">
                <a:solidFill>
                  <a:schemeClr val="tx1">
                    <a:lumMod val="75000"/>
                    <a:lumOff val="25000"/>
                  </a:schemeClr>
                </a:solidFill>
                <a:cs typeface="Arial" pitchFamily="34" charset="0"/>
              </a:rPr>
              <a:t>YouTube</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556494" y="2048784"/>
            <a:ext cx="2705565"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2. Which tip is recommended for online ICH dissemination?</a:t>
            </a: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556494" y="2703339"/>
            <a:ext cx="32174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An attractive brand.</a:t>
            </a:r>
          </a:p>
          <a:p>
            <a:pPr marL="285750" indent="-285750">
              <a:buFontTx/>
              <a:buChar char="-"/>
            </a:pPr>
            <a:r>
              <a:rPr lang="en-GB" altLang="ko-KR" sz="1600" dirty="0">
                <a:solidFill>
                  <a:schemeClr val="tx1">
                    <a:lumMod val="75000"/>
                    <a:lumOff val="25000"/>
                  </a:schemeClr>
                </a:solidFill>
                <a:cs typeface="Arial" pitchFamily="34" charset="0"/>
              </a:rPr>
              <a:t>An effective networking strategy.</a:t>
            </a:r>
          </a:p>
          <a:p>
            <a:pPr marL="285750" indent="-285750">
              <a:buFontTx/>
              <a:buChar char="-"/>
            </a:pPr>
            <a:r>
              <a:rPr lang="en-GB" altLang="ko-KR" sz="1600" dirty="0">
                <a:solidFill>
                  <a:schemeClr val="tx1">
                    <a:lumMod val="75000"/>
                    <a:lumOff val="25000"/>
                  </a:schemeClr>
                </a:solidFill>
                <a:cs typeface="Arial" pitchFamily="34" charset="0"/>
              </a:rPr>
              <a:t>Creating many accounts in different platforms. </a:t>
            </a:r>
          </a:p>
        </p:txBody>
      </p:sp>
      <p:sp>
        <p:nvSpPr>
          <p:cNvPr id="18" name="Oval 4">
            <a:extLst>
              <a:ext uri="{FF2B5EF4-FFF2-40B4-BE49-F238E27FC236}">
                <a16:creationId xmlns:a16="http://schemas.microsoft.com/office/drawing/2014/main"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9060724" y="2109152"/>
            <a:ext cx="2400348" cy="21002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3. Which of those truly helps spread ICH online?</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8997462" y="271295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Having a laptop</a:t>
            </a:r>
          </a:p>
          <a:p>
            <a:pPr marL="285750" indent="-285750">
              <a:buFontTx/>
              <a:buChar char="-"/>
            </a:pPr>
            <a:r>
              <a:rPr lang="en-US" altLang="ko-KR" sz="1600" dirty="0">
                <a:solidFill>
                  <a:schemeClr val="tx1">
                    <a:lumMod val="75000"/>
                    <a:lumOff val="25000"/>
                  </a:schemeClr>
                </a:solidFill>
                <a:cs typeface="Arial" pitchFamily="34" charset="0"/>
              </a:rPr>
              <a:t>Good multimedia content</a:t>
            </a:r>
          </a:p>
          <a:p>
            <a:pPr marL="285750" indent="-285750">
              <a:buFontTx/>
              <a:buChar char="-"/>
            </a:pPr>
            <a:r>
              <a:rPr lang="en-US" altLang="ko-KR" sz="1600" dirty="0">
                <a:solidFill>
                  <a:schemeClr val="tx1">
                    <a:lumMod val="75000"/>
                    <a:lumOff val="25000"/>
                  </a:schemeClr>
                </a:solidFill>
                <a:cs typeface="Arial" pitchFamily="34" charset="0"/>
              </a:rPr>
              <a:t>Good typewriting</a:t>
            </a:r>
          </a:p>
        </p:txBody>
      </p:sp>
      <p:sp>
        <p:nvSpPr>
          <p:cNvPr id="29" name="Donut 39">
            <a:extLst>
              <a:ext uri="{FF2B5EF4-FFF2-40B4-BE49-F238E27FC236}">
                <a16:creationId xmlns:a16="http://schemas.microsoft.com/office/drawing/2014/main"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164767" y="213383"/>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200" b="1" dirty="0">
                <a:solidFill>
                  <a:srgbClr val="266C9F"/>
                </a:solidFill>
                <a:latin typeface="+mn-lt"/>
              </a:rPr>
              <a:t>SELF-ASSESSMENT TEST</a:t>
            </a:r>
          </a:p>
        </p:txBody>
      </p:sp>
      <p:sp>
        <p:nvSpPr>
          <p:cNvPr id="25" name="Text Placeholder 4"/>
          <p:cNvSpPr txBox="1">
            <a:spLocks/>
          </p:cNvSpPr>
          <p:nvPr/>
        </p:nvSpPr>
        <p:spPr>
          <a:xfrm>
            <a:off x="1127938" y="4891229"/>
            <a:ext cx="3302000" cy="32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4. Which kind of storing space does the Cloud work with?</a:t>
            </a: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Online		</a:t>
            </a:r>
          </a:p>
          <a:p>
            <a:pPr marL="285750" indent="-285750">
              <a:buFontTx/>
              <a:buChar char="-"/>
            </a:pPr>
            <a:r>
              <a:rPr lang="en-GB" altLang="ko-KR" sz="1600" dirty="0">
                <a:solidFill>
                  <a:schemeClr val="tx1">
                    <a:lumMod val="75000"/>
                    <a:lumOff val="25000"/>
                  </a:schemeClr>
                </a:solidFill>
                <a:cs typeface="Arial" pitchFamily="34" charset="0"/>
              </a:rPr>
              <a:t>Offline</a:t>
            </a:r>
          </a:p>
          <a:p>
            <a:pPr marL="285750" indent="-285750">
              <a:buFontTx/>
              <a:buChar char="-"/>
            </a:pPr>
            <a:r>
              <a:rPr lang="en-GB" altLang="ko-KR" sz="1600" dirty="0">
                <a:solidFill>
                  <a:schemeClr val="tx1">
                    <a:lumMod val="75000"/>
                    <a:lumOff val="25000"/>
                  </a:schemeClr>
                </a:solidFill>
                <a:cs typeface="Arial" pitchFamily="34" charset="0"/>
              </a:rPr>
              <a:t>Physical</a:t>
            </a:r>
          </a:p>
        </p:txBody>
      </p:sp>
      <p:sp>
        <p:nvSpPr>
          <p:cNvPr id="32" name="Text Placeholder 6"/>
          <p:cNvSpPr txBox="1">
            <a:spLocks/>
          </p:cNvSpPr>
          <p:nvPr/>
        </p:nvSpPr>
        <p:spPr>
          <a:xfrm>
            <a:off x="6801462" y="4846270"/>
            <a:ext cx="3988000" cy="375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5. Which one is a Cloud file transfer platform?</a:t>
            </a:r>
          </a:p>
        </p:txBody>
      </p:sp>
      <p:sp>
        <p:nvSpPr>
          <p:cNvPr id="34" name="Text Placeholder 7"/>
          <p:cNvSpPr txBox="1">
            <a:spLocks/>
          </p:cNvSpPr>
          <p:nvPr/>
        </p:nvSpPr>
        <p:spPr>
          <a:xfrm>
            <a:off x="6864724" y="519789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Facebook </a:t>
            </a:r>
          </a:p>
          <a:p>
            <a:pPr marL="285750" indent="-285750">
              <a:buFontTx/>
              <a:buChar char="-"/>
            </a:pPr>
            <a:r>
              <a:rPr lang="en-GB" altLang="ko-KR" sz="1600" dirty="0">
                <a:solidFill>
                  <a:schemeClr val="tx1">
                    <a:lumMod val="75000"/>
                    <a:lumOff val="25000"/>
                  </a:schemeClr>
                </a:solidFill>
                <a:cs typeface="Arial" pitchFamily="34" charset="0"/>
              </a:rPr>
              <a:t>WordPress </a:t>
            </a:r>
          </a:p>
          <a:p>
            <a:pPr marL="285750" indent="-285750">
              <a:buFontTx/>
              <a:buChar char="-"/>
            </a:pPr>
            <a:r>
              <a:rPr lang="en-GB" altLang="ko-KR" sz="1600" dirty="0">
                <a:solidFill>
                  <a:schemeClr val="tx1">
                    <a:lumMod val="75000"/>
                    <a:lumOff val="25000"/>
                  </a:schemeClr>
                </a:solidFill>
                <a:cs typeface="Arial" pitchFamily="34" charset="0"/>
              </a:rPr>
              <a:t>OneDrive</a:t>
            </a: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62694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1118846" y="204318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1. Which one is an image-</a:t>
            </a:r>
            <a:r>
              <a:rPr lang="en-GB" altLang="ko-KR" sz="1600" dirty="0" err="1">
                <a:solidFill>
                  <a:schemeClr val="tx1">
                    <a:lumMod val="65000"/>
                    <a:lumOff val="35000"/>
                  </a:schemeClr>
                </a:solidFill>
                <a:cs typeface="Arial" pitchFamily="34" charset="0"/>
              </a:rPr>
              <a:t>centered</a:t>
            </a:r>
            <a:r>
              <a:rPr lang="en-GB" altLang="ko-KR" sz="1600" dirty="0">
                <a:solidFill>
                  <a:schemeClr val="tx1">
                    <a:lumMod val="65000"/>
                    <a:lumOff val="35000"/>
                  </a:schemeClr>
                </a:solidFill>
                <a:cs typeface="Arial" pitchFamily="34" charset="0"/>
              </a:rPr>
              <a:t> Social Media?</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Instagram</a:t>
            </a:r>
          </a:p>
          <a:p>
            <a:pPr marL="285750" indent="-285750">
              <a:buFontTx/>
              <a:buChar char="-"/>
            </a:pPr>
            <a:r>
              <a:rPr lang="en-GB" altLang="ko-KR" sz="1600" dirty="0">
                <a:solidFill>
                  <a:schemeClr val="tx1">
                    <a:lumMod val="75000"/>
                    <a:lumOff val="25000"/>
                  </a:schemeClr>
                </a:solidFill>
                <a:cs typeface="Arial" pitchFamily="34" charset="0"/>
              </a:rPr>
              <a:t>Twitter</a:t>
            </a:r>
          </a:p>
          <a:p>
            <a:pPr marL="285750" indent="-285750">
              <a:buFontTx/>
              <a:buChar char="-"/>
            </a:pPr>
            <a:r>
              <a:rPr lang="en-GB" altLang="ko-KR" sz="1600" dirty="0">
                <a:solidFill>
                  <a:schemeClr val="tx1">
                    <a:lumMod val="75000"/>
                    <a:lumOff val="25000"/>
                  </a:schemeClr>
                </a:solidFill>
                <a:cs typeface="Arial" pitchFamily="34" charset="0"/>
              </a:rPr>
              <a:t>YouTube</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556494" y="2048784"/>
            <a:ext cx="2705565"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2. Which tip is recommended for online ICH dissemination?</a:t>
            </a: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556494" y="2703339"/>
            <a:ext cx="32174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An attractive brand.</a:t>
            </a:r>
          </a:p>
          <a:p>
            <a:pPr marL="285750" indent="-285750">
              <a:buFontTx/>
              <a:buChar char="-"/>
            </a:pPr>
            <a:r>
              <a:rPr lang="en-GB" altLang="ko-KR" sz="1600" b="1" dirty="0">
                <a:solidFill>
                  <a:schemeClr val="tx1">
                    <a:lumMod val="75000"/>
                    <a:lumOff val="25000"/>
                  </a:schemeClr>
                </a:solidFill>
                <a:cs typeface="Arial" pitchFamily="34" charset="0"/>
              </a:rPr>
              <a:t>An effective networking strategy.</a:t>
            </a:r>
          </a:p>
          <a:p>
            <a:pPr marL="285750" indent="-285750">
              <a:buFontTx/>
              <a:buChar char="-"/>
            </a:pPr>
            <a:r>
              <a:rPr lang="en-GB" altLang="ko-KR" sz="1600" dirty="0">
                <a:solidFill>
                  <a:schemeClr val="tx1">
                    <a:lumMod val="75000"/>
                    <a:lumOff val="25000"/>
                  </a:schemeClr>
                </a:solidFill>
                <a:cs typeface="Arial" pitchFamily="34" charset="0"/>
              </a:rPr>
              <a:t>Creating many accounts in different platforms. </a:t>
            </a:r>
          </a:p>
        </p:txBody>
      </p:sp>
      <p:sp>
        <p:nvSpPr>
          <p:cNvPr id="18" name="Oval 4">
            <a:extLst>
              <a:ext uri="{FF2B5EF4-FFF2-40B4-BE49-F238E27FC236}">
                <a16:creationId xmlns:a16="http://schemas.microsoft.com/office/drawing/2014/main"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9060724" y="2109152"/>
            <a:ext cx="2400348" cy="21002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3. Which of those truly helps spread ICH online?</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8997462" y="271295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Having a laptop</a:t>
            </a:r>
          </a:p>
          <a:p>
            <a:pPr marL="285750" indent="-285750">
              <a:buFontTx/>
              <a:buChar char="-"/>
            </a:pPr>
            <a:r>
              <a:rPr lang="en-US" altLang="ko-KR" sz="1600" b="1" dirty="0">
                <a:solidFill>
                  <a:schemeClr val="tx1">
                    <a:lumMod val="75000"/>
                    <a:lumOff val="25000"/>
                  </a:schemeClr>
                </a:solidFill>
                <a:cs typeface="Arial" pitchFamily="34" charset="0"/>
              </a:rPr>
              <a:t>Good multimedia content</a:t>
            </a:r>
          </a:p>
          <a:p>
            <a:pPr marL="285750" indent="-285750">
              <a:buFontTx/>
              <a:buChar char="-"/>
            </a:pPr>
            <a:r>
              <a:rPr lang="en-US" altLang="ko-KR" sz="1600" dirty="0">
                <a:solidFill>
                  <a:schemeClr val="tx1">
                    <a:lumMod val="75000"/>
                    <a:lumOff val="25000"/>
                  </a:schemeClr>
                </a:solidFill>
                <a:cs typeface="Arial" pitchFamily="34" charset="0"/>
              </a:rPr>
              <a:t>Good typewriting</a:t>
            </a:r>
          </a:p>
        </p:txBody>
      </p:sp>
      <p:sp>
        <p:nvSpPr>
          <p:cNvPr id="29" name="Donut 39">
            <a:extLst>
              <a:ext uri="{FF2B5EF4-FFF2-40B4-BE49-F238E27FC236}">
                <a16:creationId xmlns:a16="http://schemas.microsoft.com/office/drawing/2014/main"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164767" y="213383"/>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200" b="1" dirty="0">
                <a:solidFill>
                  <a:srgbClr val="266C9F"/>
                </a:solidFill>
                <a:latin typeface="+mn-lt"/>
              </a:rPr>
              <a:t>SELF-ASSESSMENT TEST</a:t>
            </a:r>
          </a:p>
        </p:txBody>
      </p:sp>
      <p:sp>
        <p:nvSpPr>
          <p:cNvPr id="25" name="Text Placeholder 4"/>
          <p:cNvSpPr txBox="1">
            <a:spLocks/>
          </p:cNvSpPr>
          <p:nvPr/>
        </p:nvSpPr>
        <p:spPr>
          <a:xfrm>
            <a:off x="1127938" y="4891229"/>
            <a:ext cx="3302000" cy="32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4. Which kind of storing space does the Cloud work with?</a:t>
            </a: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Online		</a:t>
            </a:r>
          </a:p>
          <a:p>
            <a:pPr marL="285750" indent="-285750">
              <a:buFontTx/>
              <a:buChar char="-"/>
            </a:pPr>
            <a:r>
              <a:rPr lang="en-GB" altLang="ko-KR" sz="1600" dirty="0">
                <a:solidFill>
                  <a:schemeClr val="tx1">
                    <a:lumMod val="75000"/>
                    <a:lumOff val="25000"/>
                  </a:schemeClr>
                </a:solidFill>
                <a:cs typeface="Arial" pitchFamily="34" charset="0"/>
              </a:rPr>
              <a:t>Offline</a:t>
            </a:r>
          </a:p>
          <a:p>
            <a:pPr marL="285750" indent="-285750">
              <a:buFontTx/>
              <a:buChar char="-"/>
            </a:pPr>
            <a:r>
              <a:rPr lang="en-GB" altLang="ko-KR" sz="1600" dirty="0">
                <a:solidFill>
                  <a:schemeClr val="tx1">
                    <a:lumMod val="75000"/>
                    <a:lumOff val="25000"/>
                  </a:schemeClr>
                </a:solidFill>
                <a:cs typeface="Arial" pitchFamily="34" charset="0"/>
              </a:rPr>
              <a:t>Physical</a:t>
            </a:r>
          </a:p>
        </p:txBody>
      </p:sp>
      <p:sp>
        <p:nvSpPr>
          <p:cNvPr id="32" name="Text Placeholder 6"/>
          <p:cNvSpPr txBox="1">
            <a:spLocks/>
          </p:cNvSpPr>
          <p:nvPr/>
        </p:nvSpPr>
        <p:spPr>
          <a:xfrm>
            <a:off x="6801462" y="4846270"/>
            <a:ext cx="3988000" cy="375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5. Which one is a Cloud file transfer platform?</a:t>
            </a:r>
          </a:p>
        </p:txBody>
      </p:sp>
      <p:sp>
        <p:nvSpPr>
          <p:cNvPr id="34" name="Text Placeholder 7"/>
          <p:cNvSpPr txBox="1">
            <a:spLocks/>
          </p:cNvSpPr>
          <p:nvPr/>
        </p:nvSpPr>
        <p:spPr>
          <a:xfrm>
            <a:off x="6864724" y="519789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Facebook </a:t>
            </a:r>
          </a:p>
          <a:p>
            <a:pPr marL="285750" indent="-285750">
              <a:buFontTx/>
              <a:buChar char="-"/>
            </a:pPr>
            <a:r>
              <a:rPr lang="en-GB" altLang="ko-KR" sz="1600" dirty="0">
                <a:solidFill>
                  <a:schemeClr val="tx1">
                    <a:lumMod val="75000"/>
                    <a:lumOff val="25000"/>
                  </a:schemeClr>
                </a:solidFill>
                <a:cs typeface="Arial" pitchFamily="34" charset="0"/>
              </a:rPr>
              <a:t>WordPress </a:t>
            </a:r>
          </a:p>
          <a:p>
            <a:pPr marL="285750" indent="-285750">
              <a:buFontTx/>
              <a:buChar char="-"/>
            </a:pPr>
            <a:r>
              <a:rPr lang="en-GB" altLang="ko-KR" sz="1600" b="1" dirty="0">
                <a:solidFill>
                  <a:schemeClr val="tx1">
                    <a:lumMod val="75000"/>
                    <a:lumOff val="25000"/>
                  </a:schemeClr>
                </a:solidFill>
                <a:cs typeface="Arial" pitchFamily="34" charset="0"/>
              </a:rPr>
              <a:t>OneDrive</a:t>
            </a: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381288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400" b="1" dirty="0">
                <a:solidFill>
                  <a:srgbClr val="266C9F"/>
                </a:solidFill>
                <a:latin typeface="+mn-lt"/>
              </a:rPr>
              <a:t>SUMMING UP</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id="{8008F14C-7C2B-4FF8-9C52-42E821022212}"/>
              </a:ext>
            </a:extLst>
          </p:cNvPr>
          <p:cNvSpPr txBox="1"/>
          <p:nvPr/>
        </p:nvSpPr>
        <p:spPr>
          <a:xfrm>
            <a:off x="603682" y="1334443"/>
            <a:ext cx="3217696" cy="147117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Design a good website. This includes a good content organisation, publication strategy, user experience and positioning strategy.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r"/>
            <a:endParaRPr lang="en-US" altLang="ko-KR" sz="1600" dirty="0">
              <a:solidFill>
                <a:schemeClr val="tx1">
                  <a:lumMod val="75000"/>
                  <a:lumOff val="25000"/>
                </a:schemeClr>
              </a:solidFill>
              <a:cs typeface="Arial" pitchFamily="34" charset="0"/>
            </a:endParaRPr>
          </a:p>
        </p:txBody>
      </p:sp>
      <p:sp>
        <p:nvSpPr>
          <p:cNvPr id="18" name="TextBox 10">
            <a:extLst>
              <a:ext uri="{FF2B5EF4-FFF2-40B4-BE49-F238E27FC236}">
                <a16:creationId xmlns:a16="http://schemas.microsoft.com/office/drawing/2014/main" id="{31E3B2DC-9FF8-4F49-9BBB-078E842A163C}"/>
              </a:ext>
            </a:extLst>
          </p:cNvPr>
          <p:cNvSpPr txBox="1"/>
          <p:nvPr/>
        </p:nvSpPr>
        <p:spPr>
          <a:xfrm>
            <a:off x="603682" y="3123709"/>
            <a:ext cx="3159049" cy="11880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Choose the right social media for your project depending on the features and users.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r"/>
            <a:endParaRPr lang="ko-KR" altLang="en-US" sz="1600" dirty="0">
              <a:solidFill>
                <a:schemeClr val="tx1">
                  <a:lumMod val="75000"/>
                  <a:lumOff val="25000"/>
                </a:schemeClr>
              </a:solidFill>
              <a:cs typeface="Arial" pitchFamily="34" charset="0"/>
            </a:endParaRPr>
          </a:p>
        </p:txBody>
      </p:sp>
      <p:sp>
        <p:nvSpPr>
          <p:cNvPr id="21" name="TextBox 10">
            <a:extLst>
              <a:ext uri="{FF2B5EF4-FFF2-40B4-BE49-F238E27FC236}">
                <a16:creationId xmlns:a16="http://schemas.microsoft.com/office/drawing/2014/main" id="{DE9987CC-ACD6-4DE1-A08A-5B6FD3594EE0}"/>
              </a:ext>
            </a:extLst>
          </p:cNvPr>
          <p:cNvSpPr txBox="1"/>
          <p:nvPr/>
        </p:nvSpPr>
        <p:spPr>
          <a:xfrm>
            <a:off x="603682" y="4910184"/>
            <a:ext cx="3217696" cy="64197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Create a networking and positioning strategy on different social media.</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633154" y="1385054"/>
            <a:ext cx="3020050" cy="120827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Upload new contents to your webpage periodically  and make sure your subscribers can know when you publish new contents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633153" y="2980406"/>
            <a:ext cx="3020049" cy="120827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Create an account in a Cloud transfer platform and store different files for its storage and dissemination.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0">
            <a:extLst>
              <a:ext uri="{FF2B5EF4-FFF2-40B4-BE49-F238E27FC236}">
                <a16:creationId xmlns:a16="http://schemas.microsoft.com/office/drawing/2014/main" id="{B2B79803-83BB-4D2F-9AF3-FD0852C54A04}"/>
              </a:ext>
            </a:extLst>
          </p:cNvPr>
          <p:cNvSpPr txBox="1"/>
          <p:nvPr/>
        </p:nvSpPr>
        <p:spPr>
          <a:xfrm>
            <a:off x="7633153" y="4786918"/>
            <a:ext cx="3020048" cy="64197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1000"/>
              </a:spcAft>
              <a:buClrTx/>
              <a:buSzTx/>
              <a:buFont typeface="Arial" panose="020B0604020202020204" pitchFamily="34" charset="0"/>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Make sure your users have a grateful experience.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25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THANK</a:t>
            </a:r>
            <a:r>
              <a:rPr lang="es-ES" b="1" dirty="0">
                <a:solidFill>
                  <a:srgbClr val="27969F"/>
                </a:solidFill>
              </a:rPr>
              <a:t> </a:t>
            </a:r>
            <a:r>
              <a:rPr lang="es-ES" b="1" dirty="0">
                <a:solidFill>
                  <a:srgbClr val="266C9F"/>
                </a:solidFill>
              </a:rPr>
              <a:t>YOU</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732400" y="411243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769336" y="2233800"/>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769336" y="5983711"/>
            <a:ext cx="1440000" cy="108000"/>
          </a:xfrm>
          <a:prstGeom prst="roundRect">
            <a:avLst>
              <a:gd name="adj" fmla="val 50000"/>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773925"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535374"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750201" y="2478683"/>
            <a:ext cx="1734736" cy="1208279"/>
            <a:chOff x="1704484" y="1766707"/>
            <a:chExt cx="1038452" cy="1208279"/>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208279"/>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1: Use of ICTs for the safeguarding of ICH.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771606" y="242085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41180" y="4818659"/>
            <a:ext cx="1618694" cy="925125"/>
            <a:chOff x="1697181" y="1757851"/>
            <a:chExt cx="1045755" cy="92512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697181" y="1757851"/>
              <a:ext cx="1023846"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1.3: Tips for ICH dissemination online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552558" y="2478683"/>
            <a:ext cx="2097986" cy="1208279"/>
            <a:chOff x="1724504" y="1734152"/>
            <a:chExt cx="1355401" cy="1208279"/>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850702" y="1734152"/>
              <a:ext cx="1229203" cy="1208279"/>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Cloud sharing to transfer and safeguard  ICH.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769336"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650543" y="970655"/>
            <a:ext cx="1584780" cy="641971"/>
            <a:chOff x="1725530" y="1766707"/>
            <a:chExt cx="1093667" cy="641971"/>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641971"/>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The Cloud and ICH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790376"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641018" y="4857217"/>
            <a:ext cx="1694494" cy="925125"/>
            <a:chOff x="1648211" y="1765134"/>
            <a:chExt cx="1094725" cy="925125"/>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ICT Tools for cloud sharing</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501925"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535374"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541401"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737130"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941180" y="970655"/>
            <a:ext cx="1607390" cy="1077218"/>
            <a:chOff x="1704484" y="1766707"/>
            <a:chExt cx="1038452" cy="1077218"/>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1077218"/>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Benefits of using ICT tools for ICH safeguarding </a:t>
              </a:r>
              <a:endParaRPr lang="ko-KR" altLang="en-US" sz="1600" b="1" dirty="0">
                <a:solidFill>
                  <a:schemeClr val="tx1">
                    <a:lumMod val="75000"/>
                    <a:lumOff val="25000"/>
                  </a:schemeClr>
                </a:solidFill>
                <a:cs typeface="Arial" pitchFamily="34" charset="0"/>
              </a:endParaRPr>
            </a:p>
          </p:txBody>
        </p:sp>
      </p:grpSp>
      <p:sp>
        <p:nvSpPr>
          <p:cNvPr id="43" name="Rounded Rectangle 52">
            <a:extLst>
              <a:ext uri="{FF2B5EF4-FFF2-40B4-BE49-F238E27FC236}">
                <a16:creationId xmlns:a16="http://schemas.microsoft.com/office/drawing/2014/main" id="{20E2B306-7087-4EB1-BADB-291A0DE77D9B}"/>
              </a:ext>
            </a:extLst>
          </p:cNvPr>
          <p:cNvSpPr/>
          <p:nvPr/>
        </p:nvSpPr>
        <p:spPr>
          <a:xfrm>
            <a:off x="2769336" y="4086844"/>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solidFill>
                <a:srgbClr val="266C9F"/>
              </a:solidFill>
            </a:endParaRPr>
          </a:p>
        </p:txBody>
      </p:sp>
      <p:cxnSp>
        <p:nvCxnSpPr>
          <p:cNvPr id="55" name="Straight Connector 91">
            <a:extLst>
              <a:ext uri="{FF2B5EF4-FFF2-40B4-BE49-F238E27FC236}">
                <a16:creationId xmlns:a16="http://schemas.microsoft.com/office/drawing/2014/main" id="{42B913EA-4380-4FB9-85D3-BCFD84FF90FE}"/>
              </a:ext>
            </a:extLst>
          </p:cNvPr>
          <p:cNvCxnSpPr>
            <a:cxnSpLocks/>
          </p:cNvCxnSpPr>
          <p:nvPr/>
        </p:nvCxnSpPr>
        <p:spPr>
          <a:xfrm>
            <a:off x="2737130" y="2861708"/>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85">
            <a:extLst>
              <a:ext uri="{FF2B5EF4-FFF2-40B4-BE49-F238E27FC236}">
                <a16:creationId xmlns:a16="http://schemas.microsoft.com/office/drawing/2014/main" id="{22B8D180-6FBF-423A-A689-05B4BB89BFA9}"/>
              </a:ext>
            </a:extLst>
          </p:cNvPr>
          <p:cNvGrpSpPr/>
          <p:nvPr/>
        </p:nvGrpSpPr>
        <p:grpSpPr>
          <a:xfrm>
            <a:off x="2886515" y="2818561"/>
            <a:ext cx="1981811" cy="1491434"/>
            <a:chOff x="1704484" y="1766707"/>
            <a:chExt cx="1038452" cy="1491434"/>
          </a:xfrm>
        </p:grpSpPr>
        <p:sp>
          <p:nvSpPr>
            <p:cNvPr id="60" name="TextBox 37">
              <a:extLst>
                <a:ext uri="{FF2B5EF4-FFF2-40B4-BE49-F238E27FC236}">
                  <a16:creationId xmlns:a16="http://schemas.microsoft.com/office/drawing/2014/main" id="{CB40CA32-00D0-473D-A445-10F63DFABC71}"/>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4" name="TextBox 38">
              <a:extLst>
                <a:ext uri="{FF2B5EF4-FFF2-40B4-BE49-F238E27FC236}">
                  <a16:creationId xmlns:a16="http://schemas.microsoft.com/office/drawing/2014/main" id="{7E3995A9-0D21-41C2-8FE4-93BB2FE61A71}"/>
                </a:ext>
              </a:extLst>
            </p:cNvPr>
            <p:cNvSpPr txBox="1"/>
            <p:nvPr/>
          </p:nvSpPr>
          <p:spPr>
            <a:xfrm>
              <a:off x="1704484" y="1766707"/>
              <a:ext cx="1023846" cy="1491434"/>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ICH information sharing multimedia options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8935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B1CE93-973E-41A5-8DDD-0C204CA459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562804" cy="6382512"/>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1885091" y="212718"/>
            <a:ext cx="982717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b="1" dirty="0">
                <a:ln>
                  <a:solidFill>
                    <a:schemeClr val="tx1">
                      <a:lumMod val="50000"/>
                      <a:lumOff val="50000"/>
                    </a:schemeClr>
                  </a:solidFill>
                </a:ln>
                <a:solidFill>
                  <a:srgbClr val="266C9F"/>
                </a:solidFill>
                <a:effectLst/>
                <a:ea typeface="Times New Roman" panose="02020603050405020304" pitchFamily="18" charset="0"/>
                <a:cs typeface="Calibri Light" panose="020F0302020204030204" pitchFamily="34" charset="0"/>
              </a:rPr>
              <a:t>KEY PRIN</a:t>
            </a:r>
            <a:r>
              <a:rPr lang="en-GB" sz="4000" b="1" dirty="0">
                <a:ln>
                  <a:solidFill>
                    <a:schemeClr val="accent1"/>
                  </a:solidFill>
                </a:ln>
                <a:solidFill>
                  <a:srgbClr val="266C9F"/>
                </a:solidFill>
                <a:effectLst/>
                <a:ea typeface="Times New Roman" panose="02020603050405020304" pitchFamily="18" charset="0"/>
                <a:cs typeface="Calibri Light" panose="020F0302020204030204" pitchFamily="34" charset="0"/>
              </a:rPr>
              <a:t>CIPLES</a:t>
            </a:r>
            <a:r>
              <a:rPr lang="en-GB" sz="4000" b="1" dirty="0">
                <a:solidFill>
                  <a:srgbClr val="266C9F"/>
                </a:solidFill>
                <a:effectLst/>
                <a:ea typeface="Times New Roman" panose="02020603050405020304" pitchFamily="18" charset="0"/>
                <a:cs typeface="Calibri Light" panose="020F0302020204030204" pitchFamily="34" charset="0"/>
              </a:rPr>
              <a:t> OF </a:t>
            </a:r>
            <a:r>
              <a:rPr lang="en-GB" sz="4000" b="1" dirty="0">
                <a:solidFill>
                  <a:srgbClr val="27969F"/>
                </a:solidFill>
                <a:effectLst/>
                <a:ea typeface="Times New Roman" panose="02020603050405020304" pitchFamily="18" charset="0"/>
                <a:cs typeface="Calibri Light" panose="020F0302020204030204" pitchFamily="34" charset="0"/>
              </a:rPr>
              <a:t>ICH</a:t>
            </a:r>
            <a:r>
              <a:rPr lang="en-GB" sz="4000" b="1" dirty="0">
                <a:solidFill>
                  <a:srgbClr val="266C9F"/>
                </a:solidFill>
                <a:effectLst/>
                <a:ea typeface="Times New Roman" panose="02020603050405020304" pitchFamily="18" charset="0"/>
                <a:cs typeface="Calibri Light" panose="020F0302020204030204" pitchFamily="34" charset="0"/>
              </a:rPr>
              <a:t> SAFEGUARDING</a:t>
            </a:r>
            <a:endParaRPr lang="en-US" sz="3200"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825388" y="962928"/>
            <a:ext cx="5937049" cy="5379945"/>
          </a:xfrm>
          <a:prstGeom prst="rect">
            <a:avLst/>
          </a:prstGeom>
          <a:noFill/>
        </p:spPr>
        <p:txBody>
          <a:bodyPr wrap="square">
            <a:spAutoFit/>
          </a:bodyPr>
          <a:lstStyle/>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Intangible Cultural Heritage’s inmaterial nature makes it difficult to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preserve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but the online world and ICT tools can help provide useful platforms and methods to spread its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valuable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influence.</a:t>
            </a:r>
          </a:p>
          <a:p>
            <a:pPr fontAlgn="base">
              <a:lnSpc>
                <a:spcPct val="115000"/>
              </a:lnSpc>
              <a:spcAft>
                <a:spcPts val="1000"/>
              </a:spcAft>
            </a:pPr>
            <a:endParaRPr lang="en-GB" sz="8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We must bear in mind that ICH importance is not about the cultural manifestations themselves, but the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knowledge and abilities</a:t>
            </a: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transmitted from one generation to another. </a:t>
            </a:r>
          </a:p>
          <a:p>
            <a:pPr fontAlgn="base">
              <a:lnSpc>
                <a:spcPct val="115000"/>
              </a:lnSpc>
              <a:spcAft>
                <a:spcPts val="1000"/>
              </a:spcAft>
            </a:pP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This heritage is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fragile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its influence could be easily lost over the years with the increasing globalization and market competence. Hence the importance of its preservation. </a:t>
            </a:r>
            <a:endParaRPr lang="en-GB" sz="21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D3DB3306-4F67-4464-A922-EE91CC0DAD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02" y="5299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690657" y="1843416"/>
            <a:ext cx="6094520" cy="1200329"/>
          </a:xfrm>
          <a:prstGeom prst="rect">
            <a:avLst/>
          </a:prstGeom>
          <a:noFill/>
        </p:spPr>
        <p:txBody>
          <a:bodyPr wrap="square">
            <a:spAutoFit/>
          </a:bodyPr>
          <a:lstStyle/>
          <a:p>
            <a:pPr algn="ctr"/>
            <a:r>
              <a:rPr lang="en-GB" sz="3600" b="1" dirty="0">
                <a:solidFill>
                  <a:srgbClr val="266C9F"/>
                </a:solidFill>
                <a:effectLst/>
                <a:latin typeface="+mn-lt"/>
                <a:ea typeface="Times New Roman" panose="02020603050405020304" pitchFamily="18" charset="0"/>
                <a:cs typeface="Calibri" panose="020F0502020204030204" pitchFamily="34" charset="0"/>
              </a:rPr>
              <a:t>Unit 1: Use of ICTs for the safeguarding of </a:t>
            </a:r>
            <a:r>
              <a:rPr lang="en-GB" sz="3600" b="1" dirty="0">
                <a:solidFill>
                  <a:srgbClr val="27969F"/>
                </a:solidFill>
                <a:effectLst/>
                <a:latin typeface="+mn-lt"/>
                <a:ea typeface="Times New Roman" panose="02020603050405020304" pitchFamily="18" charset="0"/>
                <a:cs typeface="Calibri" panose="020F0502020204030204" pitchFamily="34" charset="0"/>
              </a:rPr>
              <a:t>ICH</a:t>
            </a:r>
            <a:r>
              <a:rPr lang="en-GB" sz="3600" b="1" dirty="0">
                <a:solidFill>
                  <a:srgbClr val="266C9F"/>
                </a:solidFill>
                <a:effectLst/>
                <a:latin typeface="+mn-lt"/>
                <a:ea typeface="Times New Roman" panose="02020603050405020304" pitchFamily="18" charset="0"/>
                <a:cs typeface="Calibri" panose="020F0502020204030204" pitchFamily="34" charset="0"/>
              </a:rPr>
              <a:t>.</a:t>
            </a:r>
          </a:p>
        </p:txBody>
      </p:sp>
      <p:sp>
        <p:nvSpPr>
          <p:cNvPr id="8" name="CuadroTexto 7">
            <a:extLst>
              <a:ext uri="{FF2B5EF4-FFF2-40B4-BE49-F238E27FC236}">
                <a16:creationId xmlns:a16="http://schemas.microsoft.com/office/drawing/2014/main" id="{14C4BC44-1360-46F1-9D9F-03CEFECAA66D}"/>
              </a:ext>
            </a:extLst>
          </p:cNvPr>
          <p:cNvSpPr txBox="1"/>
          <p:nvPr/>
        </p:nvSpPr>
        <p:spPr>
          <a:xfrm>
            <a:off x="5690657" y="3242181"/>
            <a:ext cx="6094520" cy="1936171"/>
          </a:xfrm>
          <a:prstGeom prst="rect">
            <a:avLst/>
          </a:prstGeom>
          <a:noFill/>
        </p:spPr>
        <p:txBody>
          <a:bodyPr wrap="square">
            <a:spAutoFit/>
          </a:bodyPr>
          <a:lstStyle/>
          <a:p>
            <a:pPr fontAlgn="base">
              <a:lnSpc>
                <a:spcPct val="115000"/>
              </a:lnSpc>
              <a:spcAft>
                <a:spcPts val="1000"/>
              </a:spcAft>
            </a:pP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main way of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preserving</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ICH is making it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known</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among different countries and generations. The online world is a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network</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that connects millions of people, making it a great medium for ICH dissemination.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495618A5-FDFF-4230-8AE5-F4910DE5CD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461986" cy="6290759"/>
          </a:xfrm>
          <a:prstGeom prst="rect">
            <a:avLst/>
          </a:prstGeom>
        </p:spPr>
      </p:pic>
    </p:spTree>
    <p:extLst>
      <p:ext uri="{BB962C8B-B14F-4D97-AF65-F5344CB8AC3E}">
        <p14:creationId xmlns:p14="http://schemas.microsoft.com/office/powerpoint/2010/main" val="191648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5" y="248070"/>
            <a:ext cx="787649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Benefits of using ICT tools for </a:t>
            </a:r>
            <a:r>
              <a:rPr lang="it-IT"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safeguarding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599087" y="1182368"/>
            <a:ext cx="9707887" cy="2533771"/>
          </a:xfrm>
          <a:prstGeom prst="rect">
            <a:avLst/>
          </a:prstGeom>
          <a:noFill/>
        </p:spPr>
        <p:txBody>
          <a:bodyPr wrap="square">
            <a:spAutoFit/>
          </a:bodyPr>
          <a:lstStyle/>
          <a:p>
            <a:pPr fontAlgn="base">
              <a:lnSpc>
                <a:spcPct val="115000"/>
              </a:lnSpc>
              <a:spcAft>
                <a:spcPts val="1000"/>
              </a:spcAft>
            </a:pP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ICT tools –which stands for“Information and Communication Technology”—are a series of platforms, resources and devices that can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transfer</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any type of information. This is why they play an important role on ICH safeguarding.</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As we have said before, the online world offers endless opportunities for sharing and saving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information</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 the following slides, some of the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benefits</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of using ICT tools for ICH preservation will be presented:</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69988204-CB7D-4E17-8B46-7C7FAD175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9" y="4006089"/>
            <a:ext cx="3362696" cy="2226034"/>
          </a:xfrm>
          <a:prstGeom prst="rect">
            <a:avLst/>
          </a:prstGeom>
        </p:spPr>
      </p:pic>
      <p:pic>
        <p:nvPicPr>
          <p:cNvPr id="8" name="Imagen 7">
            <a:extLst>
              <a:ext uri="{FF2B5EF4-FFF2-40B4-BE49-F238E27FC236}">
                <a16:creationId xmlns:a16="http://schemas.microsoft.com/office/drawing/2014/main" id="{B6A8A504-3906-40E9-BD92-7919B5A57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692" y="4006089"/>
            <a:ext cx="3305479" cy="2226034"/>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DFBE19-B7E6-4450-8B0F-DD6ECD5E584C}"/>
              </a:ext>
            </a:extLst>
          </p:cNvPr>
          <p:cNvSpPr txBox="1"/>
          <p:nvPr/>
        </p:nvSpPr>
        <p:spPr>
          <a:xfrm>
            <a:off x="1313897" y="1078190"/>
            <a:ext cx="8771136" cy="5709255"/>
          </a:xfrm>
          <a:prstGeom prst="rect">
            <a:avLst/>
          </a:prstGeom>
          <a:noFill/>
        </p:spPr>
        <p:txBody>
          <a:bodyPr wrap="square" rtlCol="0">
            <a:spAutoFit/>
          </a:bodyPr>
          <a:lstStyle/>
          <a:p>
            <a:pPr fontAlgn="base">
              <a:lnSpc>
                <a:spcPct val="115000"/>
              </a:lnSpc>
              <a:spcAft>
                <a:spcPts val="1000"/>
              </a:spcAft>
            </a:pP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Non-deteriorating nature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Just as ICH, the</a:t>
            </a: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online</a:t>
            </a: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world is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intangible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This allows to store information that does not deteriorate, unlike paper documents. Plus, is almost impossible that this information disappears, as it is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stored</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 the “Cloud”. </a:t>
            </a:r>
            <a:b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Accessible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The Internet offers a great medium for data, information and file sharing, making it easier to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spread</a:t>
            </a: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influence of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Cultural Heritage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b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 addition, we can share our own materials or allow users to add theirs, which after being approved, can help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increase</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the amount of information, testimonies and multimedia files, as well as updated news.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1">
            <a:extLst>
              <a:ext uri="{FF2B5EF4-FFF2-40B4-BE49-F238E27FC236}">
                <a16:creationId xmlns:a16="http://schemas.microsoft.com/office/drawing/2014/main" id="{26BAE84F-4F40-443B-ABF4-7EA3244C664A}"/>
              </a:ext>
            </a:extLst>
          </p:cNvPr>
          <p:cNvSpPr txBox="1">
            <a:spLocks/>
          </p:cNvSpPr>
          <p:nvPr/>
        </p:nvSpPr>
        <p:spPr>
          <a:xfrm>
            <a:off x="2341705" y="248070"/>
            <a:ext cx="77433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Benefits of using ICT tools for </a:t>
            </a:r>
            <a:r>
              <a:rPr lang="it-IT"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safeguarding </a:t>
            </a:r>
            <a:endParaRPr lang="en-US" sz="4800" dirty="0"/>
          </a:p>
        </p:txBody>
      </p:sp>
    </p:spTree>
    <p:extLst>
      <p:ext uri="{BB962C8B-B14F-4D97-AF65-F5344CB8AC3E}">
        <p14:creationId xmlns:p14="http://schemas.microsoft.com/office/powerpoint/2010/main" val="231231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7734BE-9AED-4DA0-BECE-6A6A73A222E4}"/>
              </a:ext>
            </a:extLst>
          </p:cNvPr>
          <p:cNvSpPr txBox="1"/>
          <p:nvPr/>
        </p:nvSpPr>
        <p:spPr>
          <a:xfrm>
            <a:off x="4199139" y="1130683"/>
            <a:ext cx="5761607" cy="5401479"/>
          </a:xfrm>
          <a:prstGeom prst="rect">
            <a:avLst/>
          </a:prstGeom>
          <a:noFill/>
        </p:spPr>
        <p:txBody>
          <a:bodyPr wrap="square" rtlCol="0">
            <a:spAutoFit/>
          </a:bodyPr>
          <a:lstStyle/>
          <a:p>
            <a:r>
              <a:rPr lang="it-IT" sz="23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Updatable and reviewable. </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As we have said,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everyone</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can access Cultural Heritage resources on the Internet and learn about them. This also includes constant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revision</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both by users and experts. This means this information can be updated, fixed and extended in a matter of seconds by people in every country.</a:t>
            </a:r>
          </a:p>
          <a:p>
            <a:endPar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Nevertheless, we must be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careful</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as users may add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fake or doubtful </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information. Therefore, we must constantly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review</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delete these, or only allow to add information to authorized users.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300" dirty="0"/>
          </a:p>
        </p:txBody>
      </p:sp>
      <p:grpSp>
        <p:nvGrpSpPr>
          <p:cNvPr id="3" name="Group 48">
            <a:extLst>
              <a:ext uri="{FF2B5EF4-FFF2-40B4-BE49-F238E27FC236}">
                <a16:creationId xmlns:a16="http://schemas.microsoft.com/office/drawing/2014/main" id="{E4FB1843-7349-40BD-BDF9-AB31F3FA725C}"/>
              </a:ext>
            </a:extLst>
          </p:cNvPr>
          <p:cNvGrpSpPr/>
          <p:nvPr/>
        </p:nvGrpSpPr>
        <p:grpSpPr>
          <a:xfrm>
            <a:off x="882902" y="1230279"/>
            <a:ext cx="1860298" cy="4783758"/>
            <a:chOff x="1271316" y="565937"/>
            <a:chExt cx="2664296" cy="6675320"/>
          </a:xfrm>
        </p:grpSpPr>
        <p:grpSp>
          <p:nvGrpSpPr>
            <p:cNvPr id="4" name="Group 49">
              <a:extLst>
                <a:ext uri="{FF2B5EF4-FFF2-40B4-BE49-F238E27FC236}">
                  <a16:creationId xmlns:a16="http://schemas.microsoft.com/office/drawing/2014/main" id="{B4EA4F56-B9F2-4374-A479-2860FBF6B279}"/>
                </a:ext>
              </a:extLst>
            </p:cNvPr>
            <p:cNvGrpSpPr/>
            <p:nvPr/>
          </p:nvGrpSpPr>
          <p:grpSpPr>
            <a:xfrm>
              <a:off x="1271316" y="565937"/>
              <a:ext cx="2664296" cy="4683693"/>
              <a:chOff x="8766546" y="1684865"/>
              <a:chExt cx="2664296" cy="4683693"/>
            </a:xfrm>
          </p:grpSpPr>
          <p:grpSp>
            <p:nvGrpSpPr>
              <p:cNvPr id="23" name="Group 4">
                <a:extLst>
                  <a:ext uri="{FF2B5EF4-FFF2-40B4-BE49-F238E27FC236}">
                    <a16:creationId xmlns:a16="http://schemas.microsoft.com/office/drawing/2014/main" id="{DEE257B0-9BB0-4476-AF39-FE9C31DAC754}"/>
                  </a:ext>
                </a:extLst>
              </p:cNvPr>
              <p:cNvGrpSpPr/>
              <p:nvPr/>
            </p:nvGrpSpPr>
            <p:grpSpPr>
              <a:xfrm>
                <a:off x="8766546" y="1684865"/>
                <a:ext cx="2664296" cy="4683693"/>
                <a:chOff x="445712" y="1449040"/>
                <a:chExt cx="2113018" cy="3924176"/>
              </a:xfrm>
            </p:grpSpPr>
            <p:sp>
              <p:nvSpPr>
                <p:cNvPr id="27" name="Rounded Rectangle 5">
                  <a:extLst>
                    <a:ext uri="{FF2B5EF4-FFF2-40B4-BE49-F238E27FC236}">
                      <a16:creationId xmlns:a16="http://schemas.microsoft.com/office/drawing/2014/main" id="{93F94C4B-BA63-4829-A6C1-CDC4C05A01A1}"/>
                    </a:ext>
                  </a:extLst>
                </p:cNvPr>
                <p:cNvSpPr/>
                <p:nvPr/>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28" name="Rectangle 6">
                  <a:extLst>
                    <a:ext uri="{FF2B5EF4-FFF2-40B4-BE49-F238E27FC236}">
                      <a16:creationId xmlns:a16="http://schemas.microsoft.com/office/drawing/2014/main" id="{D1254404-FDAA-4551-B7D2-FBBCE7E3B9CC}"/>
                    </a:ext>
                  </a:extLst>
                </p:cNvPr>
                <p:cNvSpPr/>
                <p:nvPr/>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nvGrpSpPr>
                <p:cNvPr id="29" name="Group 7">
                  <a:extLst>
                    <a:ext uri="{FF2B5EF4-FFF2-40B4-BE49-F238E27FC236}">
                      <a16:creationId xmlns:a16="http://schemas.microsoft.com/office/drawing/2014/main" id="{9F66EA9F-51BD-487C-9EE4-02765F3E0ECB}"/>
                    </a:ext>
                  </a:extLst>
                </p:cNvPr>
                <p:cNvGrpSpPr/>
                <p:nvPr/>
              </p:nvGrpSpPr>
              <p:grpSpPr>
                <a:xfrm>
                  <a:off x="1407705" y="5045834"/>
                  <a:ext cx="211967" cy="211967"/>
                  <a:chOff x="1549420" y="5712364"/>
                  <a:chExt cx="312583" cy="312583"/>
                </a:xfrm>
              </p:grpSpPr>
              <p:sp>
                <p:nvSpPr>
                  <p:cNvPr id="30" name="Oval 8">
                    <a:extLst>
                      <a:ext uri="{FF2B5EF4-FFF2-40B4-BE49-F238E27FC236}">
                        <a16:creationId xmlns:a16="http://schemas.microsoft.com/office/drawing/2014/main" id="{2142E62A-83C6-4EDC-AF72-C4E86FFD2EEE}"/>
                      </a:ext>
                    </a:extLst>
                  </p:cNvPr>
                  <p:cNvSpPr/>
                  <p:nvPr/>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31" name="Rounded Rectangle 10">
                    <a:extLst>
                      <a:ext uri="{FF2B5EF4-FFF2-40B4-BE49-F238E27FC236}">
                        <a16:creationId xmlns:a16="http://schemas.microsoft.com/office/drawing/2014/main" id="{AD8DEC73-1C51-4F1E-B5FA-36BA8D0A4E69}"/>
                      </a:ext>
                    </a:extLst>
                  </p:cNvPr>
                  <p:cNvSpPr/>
                  <p:nvPr/>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grpSp>
          <p:grpSp>
            <p:nvGrpSpPr>
              <p:cNvPr id="24" name="Group 69">
                <a:extLst>
                  <a:ext uri="{FF2B5EF4-FFF2-40B4-BE49-F238E27FC236}">
                    <a16:creationId xmlns:a16="http://schemas.microsoft.com/office/drawing/2014/main" id="{39727031-862C-464D-A282-C4AD6EE51C41}"/>
                  </a:ext>
                </a:extLst>
              </p:cNvPr>
              <p:cNvGrpSpPr/>
              <p:nvPr/>
            </p:nvGrpSpPr>
            <p:grpSpPr>
              <a:xfrm>
                <a:off x="8880469" y="2028885"/>
                <a:ext cx="2427309" cy="3811174"/>
                <a:chOff x="8880469" y="2071276"/>
                <a:chExt cx="3528017" cy="2167362"/>
              </a:xfrm>
            </p:grpSpPr>
            <p:sp>
              <p:nvSpPr>
                <p:cNvPr id="25" name="Freeform: Shape 70">
                  <a:extLst>
                    <a:ext uri="{FF2B5EF4-FFF2-40B4-BE49-F238E27FC236}">
                      <a16:creationId xmlns:a16="http://schemas.microsoft.com/office/drawing/2014/main" id="{95850C82-EBBD-4BD7-ADB2-0C4C433B19E9}"/>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71">
                  <a:extLst>
                    <a:ext uri="{FF2B5EF4-FFF2-40B4-BE49-F238E27FC236}">
                      <a16:creationId xmlns:a16="http://schemas.microsoft.com/office/drawing/2014/main" id="{881C666E-D25E-4FB9-B7A9-D4EDECC8F86C}"/>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5" name="Graphic 3">
              <a:extLst>
                <a:ext uri="{FF2B5EF4-FFF2-40B4-BE49-F238E27FC236}">
                  <a16:creationId xmlns:a16="http://schemas.microsoft.com/office/drawing/2014/main" id="{4F515109-9B7F-44B8-B7E7-6BFD48ABEFC5}"/>
                </a:ext>
              </a:extLst>
            </p:cNvPr>
            <p:cNvGrpSpPr/>
            <p:nvPr/>
          </p:nvGrpSpPr>
          <p:grpSpPr>
            <a:xfrm>
              <a:off x="1788232" y="1460008"/>
              <a:ext cx="1536422" cy="5781249"/>
              <a:chOff x="5184187" y="-8"/>
              <a:chExt cx="1822770" cy="6858728"/>
            </a:xfrm>
          </p:grpSpPr>
          <p:sp>
            <p:nvSpPr>
              <p:cNvPr id="6" name="Freeform: Shape 51">
                <a:extLst>
                  <a:ext uri="{FF2B5EF4-FFF2-40B4-BE49-F238E27FC236}">
                    <a16:creationId xmlns:a16="http://schemas.microsoft.com/office/drawing/2014/main" id="{AA667E11-4CCC-4BB3-B79E-83E6C28E1BE9}"/>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Shape 52">
                <a:extLst>
                  <a:ext uri="{FF2B5EF4-FFF2-40B4-BE49-F238E27FC236}">
                    <a16:creationId xmlns:a16="http://schemas.microsoft.com/office/drawing/2014/main" id="{B73A9F38-AAE5-48A6-8491-D9F7068785D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53">
                <a:extLst>
                  <a:ext uri="{FF2B5EF4-FFF2-40B4-BE49-F238E27FC236}">
                    <a16:creationId xmlns:a16="http://schemas.microsoft.com/office/drawing/2014/main" id="{859CF8C6-19CC-4FE5-B0F8-9BF6BBC173B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54">
                <a:extLst>
                  <a:ext uri="{FF2B5EF4-FFF2-40B4-BE49-F238E27FC236}">
                    <a16:creationId xmlns:a16="http://schemas.microsoft.com/office/drawing/2014/main" id="{A903B7A6-CFB6-43A3-B8AA-7477E0F12984}"/>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5">
                <a:extLst>
                  <a:ext uri="{FF2B5EF4-FFF2-40B4-BE49-F238E27FC236}">
                    <a16:creationId xmlns:a16="http://schemas.microsoft.com/office/drawing/2014/main" id="{2C8C57B9-ADED-43A8-BAC1-DB36F5250EC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56">
                <a:extLst>
                  <a:ext uri="{FF2B5EF4-FFF2-40B4-BE49-F238E27FC236}">
                    <a16:creationId xmlns:a16="http://schemas.microsoft.com/office/drawing/2014/main" id="{0C1E4ED8-7478-4DCE-B470-72DE67C5D72C}"/>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57">
                <a:extLst>
                  <a:ext uri="{FF2B5EF4-FFF2-40B4-BE49-F238E27FC236}">
                    <a16:creationId xmlns:a16="http://schemas.microsoft.com/office/drawing/2014/main" id="{5B7BD96D-002C-4E85-8A42-ACB17712E6DD}"/>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58">
                <a:extLst>
                  <a:ext uri="{FF2B5EF4-FFF2-40B4-BE49-F238E27FC236}">
                    <a16:creationId xmlns:a16="http://schemas.microsoft.com/office/drawing/2014/main" id="{1061927C-AE17-448C-A447-9C536277C5C0}"/>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59">
                <a:extLst>
                  <a:ext uri="{FF2B5EF4-FFF2-40B4-BE49-F238E27FC236}">
                    <a16:creationId xmlns:a16="http://schemas.microsoft.com/office/drawing/2014/main" id="{905A5D82-5A5D-4839-99CF-572C0CB133C1}"/>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60">
                <a:extLst>
                  <a:ext uri="{FF2B5EF4-FFF2-40B4-BE49-F238E27FC236}">
                    <a16:creationId xmlns:a16="http://schemas.microsoft.com/office/drawing/2014/main" id="{C3A7849F-E82E-430E-A4FB-655B977BC44C}"/>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61">
                <a:extLst>
                  <a:ext uri="{FF2B5EF4-FFF2-40B4-BE49-F238E27FC236}">
                    <a16:creationId xmlns:a16="http://schemas.microsoft.com/office/drawing/2014/main" id="{DFEA36A6-B485-4D39-9D71-C3791B7B531E}"/>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62">
                <a:extLst>
                  <a:ext uri="{FF2B5EF4-FFF2-40B4-BE49-F238E27FC236}">
                    <a16:creationId xmlns:a16="http://schemas.microsoft.com/office/drawing/2014/main" id="{0891B1AA-1216-417E-834F-0C676DA2EDD3}"/>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63">
                <a:extLst>
                  <a:ext uri="{FF2B5EF4-FFF2-40B4-BE49-F238E27FC236}">
                    <a16:creationId xmlns:a16="http://schemas.microsoft.com/office/drawing/2014/main" id="{E4FB3E25-A128-4905-AB84-970E40498F3D}"/>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64">
                <a:extLst>
                  <a:ext uri="{FF2B5EF4-FFF2-40B4-BE49-F238E27FC236}">
                    <a16:creationId xmlns:a16="http://schemas.microsoft.com/office/drawing/2014/main" id="{36A68FE2-E8C0-4834-BC2A-D4776E98B875}"/>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65">
                <a:extLst>
                  <a:ext uri="{FF2B5EF4-FFF2-40B4-BE49-F238E27FC236}">
                    <a16:creationId xmlns:a16="http://schemas.microsoft.com/office/drawing/2014/main" id="{6A05F2F7-D7B4-4F75-9B9A-D36A4F01174D}"/>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66">
                <a:extLst>
                  <a:ext uri="{FF2B5EF4-FFF2-40B4-BE49-F238E27FC236}">
                    <a16:creationId xmlns:a16="http://schemas.microsoft.com/office/drawing/2014/main" id="{BC9F37FD-F58E-4DE9-A95C-95F40C28B736}"/>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67">
                <a:extLst>
                  <a:ext uri="{FF2B5EF4-FFF2-40B4-BE49-F238E27FC236}">
                    <a16:creationId xmlns:a16="http://schemas.microsoft.com/office/drawing/2014/main" id="{4064F32A-3F50-4148-9A81-AB602E773287}"/>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 Placeholder 1">
            <a:extLst>
              <a:ext uri="{FF2B5EF4-FFF2-40B4-BE49-F238E27FC236}">
                <a16:creationId xmlns:a16="http://schemas.microsoft.com/office/drawing/2014/main" id="{E811802F-BBC7-48FD-BD81-3312E8E0198F}"/>
              </a:ext>
            </a:extLst>
          </p:cNvPr>
          <p:cNvSpPr txBox="1">
            <a:spLocks/>
          </p:cNvSpPr>
          <p:nvPr/>
        </p:nvSpPr>
        <p:spPr>
          <a:xfrm>
            <a:off x="2341705" y="248070"/>
            <a:ext cx="7752206"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Benefits of using ICT tools for </a:t>
            </a:r>
            <a:r>
              <a:rPr lang="it-IT"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safeguarding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18809" y="198560"/>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ICH information sharing multimedia options </a:t>
            </a:r>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1109708" y="1208493"/>
            <a:ext cx="9215021" cy="4612545"/>
          </a:xfrm>
          <a:prstGeom prst="rect">
            <a:avLst/>
          </a:prstGeom>
          <a:noFill/>
        </p:spPr>
        <p:txBody>
          <a:bodyPr wrap="square">
            <a:spAutoFit/>
          </a:bodyPr>
          <a:lstStyle/>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ICH has different types of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manifestation</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its diversity may cause some problems when it comes to spread and make its legacy known. To ensure it, we can use different types of files depending on the type of ICH we want to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preserve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 this section, we provide multimedia options for information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sharing</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online platforms for each one.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p:txBody>
      </p:sp>
      <p:pic>
        <p:nvPicPr>
          <p:cNvPr id="7" name="Imagen 6">
            <a:extLst>
              <a:ext uri="{FF2B5EF4-FFF2-40B4-BE49-F238E27FC236}">
                <a16:creationId xmlns:a16="http://schemas.microsoft.com/office/drawing/2014/main" id="{0B620BAD-1B0E-46E7-B340-FFB4AA2155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1871" y="3514766"/>
            <a:ext cx="7350711" cy="2577535"/>
          </a:xfrm>
          <a:prstGeom prst="rect">
            <a:avLst/>
          </a:prstGeom>
        </p:spPr>
      </p:pic>
    </p:spTree>
    <p:extLst>
      <p:ext uri="{BB962C8B-B14F-4D97-AF65-F5344CB8AC3E}">
        <p14:creationId xmlns:p14="http://schemas.microsoft.com/office/powerpoint/2010/main" val="107140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467B03-6FB7-41E9-83DA-3E07DC1CED19}">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3c0ea9e4-dde0-4b4d-b657-195ec27ec70d"/>
    <ds:schemaRef ds:uri="http://schemas.microsoft.com/office/infopath/2007/PartnerControls"/>
    <ds:schemaRef ds:uri="55154662-676a-405c-a9b6-a5b814f17753"/>
    <ds:schemaRef ds:uri="http://schemas.microsoft.com/office/2006/metadata/properties"/>
  </ds:schemaRefs>
</ds:datastoreItem>
</file>

<file path=customXml/itemProps2.xml><?xml version="1.0" encoding="utf-8"?>
<ds:datastoreItem xmlns:ds="http://schemas.openxmlformats.org/officeDocument/2006/customXml" ds:itemID="{C816BDE7-6439-4A8E-8F4E-A9D77D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FB99AE-82CB-4C21-B9E2-3DE9E270B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TM02900688[[fn=Faceta]]</Template>
  <TotalTime>1383</TotalTime>
  <Words>2329</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KEY PRINCIPLES OF ICH SAFEGUARDING  PARTNER: IWS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Matilla</dc:creator>
  <cp:lastModifiedBy>al iws</cp:lastModifiedBy>
  <cp:revision>77</cp:revision>
  <dcterms:created xsi:type="dcterms:W3CDTF">2021-01-21T12:20:00Z</dcterms:created>
  <dcterms:modified xsi:type="dcterms:W3CDTF">2022-01-04T13:01:34Z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