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0"/>
  </p:notesMasterIdLst>
  <p:sldIdLst>
    <p:sldId id="257" r:id="rId4"/>
    <p:sldId id="267" r:id="rId5"/>
    <p:sldId id="268" r:id="rId6"/>
    <p:sldId id="277" r:id="rId7"/>
    <p:sldId id="306" r:id="rId8"/>
    <p:sldId id="297" r:id="rId9"/>
    <p:sldId id="325" r:id="rId10"/>
    <p:sldId id="283" r:id="rId11"/>
    <p:sldId id="323" r:id="rId12"/>
    <p:sldId id="284" r:id="rId13"/>
    <p:sldId id="285" r:id="rId14"/>
    <p:sldId id="298" r:id="rId15"/>
    <p:sldId id="299" r:id="rId16"/>
    <p:sldId id="305" r:id="rId17"/>
    <p:sldId id="300" r:id="rId18"/>
    <p:sldId id="270" r:id="rId19"/>
    <p:sldId id="301" r:id="rId20"/>
    <p:sldId id="302" r:id="rId21"/>
    <p:sldId id="303" r:id="rId22"/>
    <p:sldId id="324" r:id="rId23"/>
    <p:sldId id="304" r:id="rId24"/>
    <p:sldId id="320" r:id="rId25"/>
    <p:sldId id="262" r:id="rId26"/>
    <p:sldId id="279" r:id="rId27"/>
    <p:sldId id="322" r:id="rId28"/>
    <p:sldId id="260"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4EAE3A"/>
    <a:srgbClr val="D69900"/>
    <a:srgbClr val="27969F"/>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A9C1-2284-99FC-6D86-63F4CE90EBEE}" v="1" dt="2021-11-02T13:47:14.235"/>
    <p1510:client id="{68024B1A-74B3-858F-CA34-F5F937761AB5}" v="6" dt="2021-11-19T09:46:14.966"/>
    <p1510:client id="{F8B9F655-84B0-714C-97C3-76B244767309}" v="2" dt="2021-10-26T12:09:53.6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82" d="100"/>
          <a:sy n="82" d="100"/>
        </p:scale>
        <p:origin x="600" y="17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F8B9F655-84B0-714C-97C3-76B244767309}"/>
    <pc:docChg chg="undo custSel modSld">
      <pc:chgData name="Arnþrúður Dagsdóttir" userId="84d497f4-3d2f-4dda-95c8-0f78e9fe738c" providerId="ADAL" clId="{F8B9F655-84B0-714C-97C3-76B244767309}" dt="2021-10-26T13:07:01.268" v="66"/>
      <pc:docMkLst>
        <pc:docMk/>
      </pc:docMkLst>
      <pc:sldChg chg="modSp mod">
        <pc:chgData name="Arnþrúður Dagsdóttir" userId="84d497f4-3d2f-4dda-95c8-0f78e9fe738c" providerId="ADAL" clId="{F8B9F655-84B0-714C-97C3-76B244767309}" dt="2021-10-26T12:09:05.646" v="37" actId="1076"/>
        <pc:sldMkLst>
          <pc:docMk/>
          <pc:sldMk cId="3118736096" sldId="277"/>
        </pc:sldMkLst>
        <pc:spChg chg="mod">
          <ac:chgData name="Arnþrúður Dagsdóttir" userId="84d497f4-3d2f-4dda-95c8-0f78e9fe738c" providerId="ADAL" clId="{F8B9F655-84B0-714C-97C3-76B244767309}" dt="2021-10-26T12:09:05.646" v="37" actId="1076"/>
          <ac:spMkLst>
            <pc:docMk/>
            <pc:sldMk cId="3118736096" sldId="277"/>
            <ac:spMk id="15" creationId="{D29692EE-39F6-4D26-A4BF-2C867896FA48}"/>
          </ac:spMkLst>
        </pc:spChg>
        <pc:spChg chg="mod">
          <ac:chgData name="Arnþrúður Dagsdóttir" userId="84d497f4-3d2f-4dda-95c8-0f78e9fe738c" providerId="ADAL" clId="{F8B9F655-84B0-714C-97C3-76B244767309}" dt="2021-10-26T12:04:29.982" v="0" actId="1076"/>
          <ac:spMkLst>
            <pc:docMk/>
            <pc:sldMk cId="3118736096" sldId="277"/>
            <ac:spMk id="17" creationId="{C9137408-FC8D-441E-90AA-B361B4B66499}"/>
          </ac:spMkLst>
        </pc:spChg>
      </pc:sldChg>
      <pc:sldChg chg="modSp mod">
        <pc:chgData name="Arnþrúður Dagsdóttir" userId="84d497f4-3d2f-4dda-95c8-0f78e9fe738c" providerId="ADAL" clId="{F8B9F655-84B0-714C-97C3-76B244767309}" dt="2021-10-26T12:10:11.142" v="44" actId="122"/>
        <pc:sldMkLst>
          <pc:docMk/>
          <pc:sldMk cId="1072121589" sldId="282"/>
        </pc:sldMkLst>
        <pc:spChg chg="mod">
          <ac:chgData name="Arnþrúður Dagsdóttir" userId="84d497f4-3d2f-4dda-95c8-0f78e9fe738c" providerId="ADAL" clId="{F8B9F655-84B0-714C-97C3-76B244767309}" dt="2021-10-26T12:10:11.142" v="44" actId="122"/>
          <ac:spMkLst>
            <pc:docMk/>
            <pc:sldMk cId="1072121589" sldId="282"/>
            <ac:spMk id="14" creationId="{6350DC66-E393-4BDB-AB9E-740773354C94}"/>
          </ac:spMkLst>
        </pc:spChg>
        <pc:graphicFrameChg chg="mod">
          <ac:chgData name="Arnþrúður Dagsdóttir" userId="84d497f4-3d2f-4dda-95c8-0f78e9fe738c" providerId="ADAL" clId="{F8B9F655-84B0-714C-97C3-76B244767309}" dt="2021-10-26T12:09:52.793" v="43" actId="1076"/>
          <ac:graphicFrameMkLst>
            <pc:docMk/>
            <pc:sldMk cId="1072121589" sldId="282"/>
            <ac:graphicFrameMk id="8" creationId="{E44B7F00-EAE0-4B9D-8504-A0255B4863E9}"/>
          </ac:graphicFrameMkLst>
        </pc:graphicFrameChg>
      </pc:sldChg>
      <pc:sldChg chg="modSp mod addCm">
        <pc:chgData name="Arnþrúður Dagsdóttir" userId="84d497f4-3d2f-4dda-95c8-0f78e9fe738c" providerId="ADAL" clId="{F8B9F655-84B0-714C-97C3-76B244767309}" dt="2021-10-26T12:11:36.869" v="47" actId="1076"/>
        <pc:sldMkLst>
          <pc:docMk/>
          <pc:sldMk cId="367510581" sldId="283"/>
        </pc:sldMkLst>
        <pc:spChg chg="mod">
          <ac:chgData name="Arnþrúður Dagsdóttir" userId="84d497f4-3d2f-4dda-95c8-0f78e9fe738c" providerId="ADAL" clId="{F8B9F655-84B0-714C-97C3-76B244767309}" dt="2021-10-26T12:11:36.869" v="47" actId="1076"/>
          <ac:spMkLst>
            <pc:docMk/>
            <pc:sldMk cId="367510581" sldId="283"/>
            <ac:spMk id="14" creationId="{6350DC66-E393-4BDB-AB9E-740773354C94}"/>
          </ac:spMkLst>
        </pc:spChg>
      </pc:sldChg>
      <pc:sldChg chg="modSp mod addCm">
        <pc:chgData name="Arnþrúður Dagsdóttir" userId="84d497f4-3d2f-4dda-95c8-0f78e9fe738c" providerId="ADAL" clId="{F8B9F655-84B0-714C-97C3-76B244767309}" dt="2021-10-26T12:13:31.069" v="49"/>
        <pc:sldMkLst>
          <pc:docMk/>
          <pc:sldMk cId="1469633756" sldId="284"/>
        </pc:sldMkLst>
        <pc:spChg chg="mod">
          <ac:chgData name="Arnþrúður Dagsdóttir" userId="84d497f4-3d2f-4dda-95c8-0f78e9fe738c" providerId="ADAL" clId="{F8B9F655-84B0-714C-97C3-76B244767309}" dt="2021-10-26T12:11:43.087" v="48" actId="122"/>
          <ac:spMkLst>
            <pc:docMk/>
            <pc:sldMk cId="1469633756" sldId="284"/>
            <ac:spMk id="14" creationId="{6350DC66-E393-4BDB-AB9E-740773354C94}"/>
          </ac:spMkLst>
        </pc:spChg>
      </pc:sldChg>
      <pc:sldChg chg="modSp mod">
        <pc:chgData name="Arnþrúður Dagsdóttir" userId="84d497f4-3d2f-4dda-95c8-0f78e9fe738c" providerId="ADAL" clId="{F8B9F655-84B0-714C-97C3-76B244767309}" dt="2021-10-26T12:14:02.537" v="50" actId="122"/>
        <pc:sldMkLst>
          <pc:docMk/>
          <pc:sldMk cId="107140393" sldId="285"/>
        </pc:sldMkLst>
        <pc:spChg chg="mod">
          <ac:chgData name="Arnþrúður Dagsdóttir" userId="84d497f4-3d2f-4dda-95c8-0f78e9fe738c" providerId="ADAL" clId="{F8B9F655-84B0-714C-97C3-76B244767309}" dt="2021-10-26T12:14:02.537" v="50" actId="122"/>
          <ac:spMkLst>
            <pc:docMk/>
            <pc:sldMk cId="107140393" sldId="285"/>
            <ac:spMk id="14" creationId="{6350DC66-E393-4BDB-AB9E-740773354C94}"/>
          </ac:spMkLst>
        </pc:spChg>
      </pc:sldChg>
      <pc:sldChg chg="modSp mod">
        <pc:chgData name="Arnþrúður Dagsdóttir" userId="84d497f4-3d2f-4dda-95c8-0f78e9fe738c" providerId="ADAL" clId="{F8B9F655-84B0-714C-97C3-76B244767309}" dt="2021-10-26T12:14:47.569" v="51" actId="122"/>
        <pc:sldMkLst>
          <pc:docMk/>
          <pc:sldMk cId="3475313610" sldId="298"/>
        </pc:sldMkLst>
        <pc:spChg chg="mod">
          <ac:chgData name="Arnþrúður Dagsdóttir" userId="84d497f4-3d2f-4dda-95c8-0f78e9fe738c" providerId="ADAL" clId="{F8B9F655-84B0-714C-97C3-76B244767309}" dt="2021-10-26T12:14:47.569" v="51" actId="122"/>
          <ac:spMkLst>
            <pc:docMk/>
            <pc:sldMk cId="3475313610" sldId="298"/>
            <ac:spMk id="14" creationId="{6350DC66-E393-4BDB-AB9E-740773354C94}"/>
          </ac:spMkLst>
        </pc:spChg>
      </pc:sldChg>
      <pc:sldChg chg="modSp mod">
        <pc:chgData name="Arnþrúður Dagsdóttir" userId="84d497f4-3d2f-4dda-95c8-0f78e9fe738c" providerId="ADAL" clId="{F8B9F655-84B0-714C-97C3-76B244767309}" dt="2021-10-26T12:15:23.584" v="52" actId="122"/>
        <pc:sldMkLst>
          <pc:docMk/>
          <pc:sldMk cId="3164758319" sldId="299"/>
        </pc:sldMkLst>
        <pc:spChg chg="mod">
          <ac:chgData name="Arnþrúður Dagsdóttir" userId="84d497f4-3d2f-4dda-95c8-0f78e9fe738c" providerId="ADAL" clId="{F8B9F655-84B0-714C-97C3-76B244767309}" dt="2021-10-26T12:15:23.584" v="52" actId="122"/>
          <ac:spMkLst>
            <pc:docMk/>
            <pc:sldMk cId="3164758319" sldId="299"/>
            <ac:spMk id="14" creationId="{6350DC66-E393-4BDB-AB9E-740773354C94}"/>
          </ac:spMkLst>
        </pc:spChg>
      </pc:sldChg>
      <pc:sldChg chg="modSp mod">
        <pc:chgData name="Arnþrúður Dagsdóttir" userId="84d497f4-3d2f-4dda-95c8-0f78e9fe738c" providerId="ADAL" clId="{F8B9F655-84B0-714C-97C3-76B244767309}" dt="2021-10-26T12:16:27.057" v="54" actId="122"/>
        <pc:sldMkLst>
          <pc:docMk/>
          <pc:sldMk cId="1953525806" sldId="300"/>
        </pc:sldMkLst>
        <pc:spChg chg="mod">
          <ac:chgData name="Arnþrúður Dagsdóttir" userId="84d497f4-3d2f-4dda-95c8-0f78e9fe738c" providerId="ADAL" clId="{F8B9F655-84B0-714C-97C3-76B244767309}" dt="2021-10-26T12:16:27.057" v="54" actId="122"/>
          <ac:spMkLst>
            <pc:docMk/>
            <pc:sldMk cId="1953525806" sldId="300"/>
            <ac:spMk id="14" creationId="{6350DC66-E393-4BDB-AB9E-740773354C94}"/>
          </ac:spMkLst>
        </pc:spChg>
      </pc:sldChg>
      <pc:sldChg chg="modSp mod addCm">
        <pc:chgData name="Arnþrúður Dagsdóttir" userId="84d497f4-3d2f-4dda-95c8-0f78e9fe738c" providerId="ADAL" clId="{F8B9F655-84B0-714C-97C3-76B244767309}" dt="2021-10-26T13:03:03.361" v="63"/>
        <pc:sldMkLst>
          <pc:docMk/>
          <pc:sldMk cId="1320259732" sldId="301"/>
        </pc:sldMkLst>
        <pc:spChg chg="mod">
          <ac:chgData name="Arnþrúður Dagsdóttir" userId="84d497f4-3d2f-4dda-95c8-0f78e9fe738c" providerId="ADAL" clId="{F8B9F655-84B0-714C-97C3-76B244767309}" dt="2021-10-26T12:53:36.970" v="56" actId="14100"/>
          <ac:spMkLst>
            <pc:docMk/>
            <pc:sldMk cId="1320259732" sldId="301"/>
            <ac:spMk id="14" creationId="{6350DC66-E393-4BDB-AB9E-740773354C94}"/>
          </ac:spMkLst>
        </pc:spChg>
      </pc:sldChg>
      <pc:sldChg chg="modSp mod addCm">
        <pc:chgData name="Arnþrúður Dagsdóttir" userId="84d497f4-3d2f-4dda-95c8-0f78e9fe738c" providerId="ADAL" clId="{F8B9F655-84B0-714C-97C3-76B244767309}" dt="2021-10-26T13:01:52.311" v="62"/>
        <pc:sldMkLst>
          <pc:docMk/>
          <pc:sldMk cId="2362887707" sldId="302"/>
        </pc:sldMkLst>
        <pc:spChg chg="mod">
          <ac:chgData name="Arnþrúður Dagsdóttir" userId="84d497f4-3d2f-4dda-95c8-0f78e9fe738c" providerId="ADAL" clId="{F8B9F655-84B0-714C-97C3-76B244767309}" dt="2021-10-26T12:58:27.200" v="58" actId="14100"/>
          <ac:spMkLst>
            <pc:docMk/>
            <pc:sldMk cId="2362887707" sldId="302"/>
            <ac:spMk id="12" creationId="{9E77C51C-B1FE-40E8-A798-736DECC37EC9}"/>
          </ac:spMkLst>
        </pc:spChg>
        <pc:picChg chg="mod">
          <ac:chgData name="Arnþrúður Dagsdóttir" userId="84d497f4-3d2f-4dda-95c8-0f78e9fe738c" providerId="ADAL" clId="{F8B9F655-84B0-714C-97C3-76B244767309}" dt="2021-10-26T13:01:15.741" v="61" actId="1076"/>
          <ac:picMkLst>
            <pc:docMk/>
            <pc:sldMk cId="2362887707" sldId="302"/>
            <ac:picMk id="7" creationId="{0991DA8C-92CA-4406-8D7C-DD6A752688B4}"/>
          </ac:picMkLst>
        </pc:picChg>
        <pc:picChg chg="mod">
          <ac:chgData name="Arnþrúður Dagsdóttir" userId="84d497f4-3d2f-4dda-95c8-0f78e9fe738c" providerId="ADAL" clId="{F8B9F655-84B0-714C-97C3-76B244767309}" dt="2021-10-26T12:59:57.746" v="59" actId="1076"/>
          <ac:picMkLst>
            <pc:docMk/>
            <pc:sldMk cId="2362887707" sldId="302"/>
            <ac:picMk id="15" creationId="{223838F8-53A6-4F00-B2C1-5F06D0E770F8}"/>
          </ac:picMkLst>
        </pc:picChg>
      </pc:sldChg>
      <pc:sldChg chg="addCm modCm">
        <pc:chgData name="Arnþrúður Dagsdóttir" userId="84d497f4-3d2f-4dda-95c8-0f78e9fe738c" providerId="ADAL" clId="{F8B9F655-84B0-714C-97C3-76B244767309}" dt="2021-10-26T13:07:01.268" v="66"/>
        <pc:sldMkLst>
          <pc:docMk/>
          <pc:sldMk cId="1464902655" sldId="303"/>
        </pc:sldMkLst>
      </pc:sldChg>
      <pc:sldChg chg="modSp mod">
        <pc:chgData name="Arnþrúður Dagsdóttir" userId="84d497f4-3d2f-4dda-95c8-0f78e9fe738c" providerId="ADAL" clId="{F8B9F655-84B0-714C-97C3-76B244767309}" dt="2021-10-26T12:15:41.706" v="53" actId="122"/>
        <pc:sldMkLst>
          <pc:docMk/>
          <pc:sldMk cId="1124935341" sldId="305"/>
        </pc:sldMkLst>
        <pc:spChg chg="mod">
          <ac:chgData name="Arnþrúður Dagsdóttir" userId="84d497f4-3d2f-4dda-95c8-0f78e9fe738c" providerId="ADAL" clId="{F8B9F655-84B0-714C-97C3-76B244767309}" dt="2021-10-26T12:15:41.706" v="53" actId="122"/>
          <ac:spMkLst>
            <pc:docMk/>
            <pc:sldMk cId="1124935341" sldId="305"/>
            <ac:spMk id="2" creationId="{F14149FC-DF0A-42A8-9004-05470959F92D}"/>
          </ac:spMkLst>
        </pc:spChg>
      </pc:sldChg>
    </pc:docChg>
  </pc:docChgLst>
  <pc:docChgLst>
    <pc:chgData name="Arnþrúður Dagsdóttir" userId="S::arnthrudur@hac.is::84d497f4-3d2f-4dda-95c8-0f78e9fe738c" providerId="AD" clId="Web-{2CEFA9C1-2284-99FC-6D86-63F4CE90EBEE}"/>
    <pc:docChg chg="modSld">
      <pc:chgData name="Arnþrúður Dagsdóttir" userId="S::arnthrudur@hac.is::84d497f4-3d2f-4dda-95c8-0f78e9fe738c" providerId="AD" clId="Web-{2CEFA9C1-2284-99FC-6D86-63F4CE90EBEE}" dt="2021-11-02T13:47:14.235" v="0" actId="14100"/>
      <pc:docMkLst>
        <pc:docMk/>
      </pc:docMkLst>
      <pc:sldChg chg="modSp">
        <pc:chgData name="Arnþrúður Dagsdóttir" userId="S::arnthrudur@hac.is::84d497f4-3d2f-4dda-95c8-0f78e9fe738c" providerId="AD" clId="Web-{2CEFA9C1-2284-99FC-6D86-63F4CE90EBEE}" dt="2021-11-02T13:47:14.235" v="0" actId="14100"/>
        <pc:sldMkLst>
          <pc:docMk/>
          <pc:sldMk cId="1464902655" sldId="303"/>
        </pc:sldMkLst>
        <pc:grpChg chg="mod">
          <ac:chgData name="Arnþrúður Dagsdóttir" userId="S::arnthrudur@hac.is::84d497f4-3d2f-4dda-95c8-0f78e9fe738c" providerId="AD" clId="Web-{2CEFA9C1-2284-99FC-6D86-63F4CE90EBEE}" dt="2021-11-02T13:47:14.235" v="0" actId="14100"/>
          <ac:grpSpMkLst>
            <pc:docMk/>
            <pc:sldMk cId="1464902655" sldId="303"/>
            <ac:grpSpMk id="8" creationId="{B01A6524-DBB5-45C3-A090-583FB926A133}"/>
          </ac:grpSpMkLst>
        </pc:grpChg>
      </pc:sldChg>
    </pc:docChg>
  </pc:docChgLst>
  <pc:docChgLst>
    <pc:chgData name="Arnþrúður Dagsdóttir" userId="S::arnthrudur@hac.is::84d497f4-3d2f-4dda-95c8-0f78e9fe738c" providerId="AD" clId="Web-{68024B1A-74B3-858F-CA34-F5F937761AB5}"/>
    <pc:docChg chg="">
      <pc:chgData name="Arnþrúður Dagsdóttir" userId="S::arnthrudur@hac.is::84d497f4-3d2f-4dda-95c8-0f78e9fe738c" providerId="AD" clId="Web-{68024B1A-74B3-858F-CA34-F5F937761AB5}" dt="2021-11-19T09:46:14.966" v="5"/>
      <pc:docMkLst>
        <pc:docMk/>
      </pc:docMkLst>
      <pc:sldChg chg="delCm">
        <pc:chgData name="Arnþrúður Dagsdóttir" userId="S::arnthrudur@hac.is::84d497f4-3d2f-4dda-95c8-0f78e9fe738c" providerId="AD" clId="Web-{68024B1A-74B3-858F-CA34-F5F937761AB5}" dt="2021-11-19T09:45:35.668" v="0"/>
        <pc:sldMkLst>
          <pc:docMk/>
          <pc:sldMk cId="367510581" sldId="283"/>
        </pc:sldMkLst>
      </pc:sldChg>
      <pc:sldChg chg="delCm">
        <pc:chgData name="Arnþrúður Dagsdóttir" userId="S::arnthrudur@hac.is::84d497f4-3d2f-4dda-95c8-0f78e9fe738c" providerId="AD" clId="Web-{68024B1A-74B3-858F-CA34-F5F937761AB5}" dt="2021-11-19T09:45:42.668" v="1"/>
        <pc:sldMkLst>
          <pc:docMk/>
          <pc:sldMk cId="1469633756" sldId="284"/>
        </pc:sldMkLst>
      </pc:sldChg>
      <pc:sldChg chg="delCm">
        <pc:chgData name="Arnþrúður Dagsdóttir" userId="S::arnthrudur@hac.is::84d497f4-3d2f-4dda-95c8-0f78e9fe738c" providerId="AD" clId="Web-{68024B1A-74B3-858F-CA34-F5F937761AB5}" dt="2021-11-19T09:45:49.762" v="2"/>
        <pc:sldMkLst>
          <pc:docMk/>
          <pc:sldMk cId="1320259732" sldId="301"/>
        </pc:sldMkLst>
      </pc:sldChg>
      <pc:sldChg chg="delCm">
        <pc:chgData name="Arnþrúður Dagsdóttir" userId="S::arnthrudur@hac.is::84d497f4-3d2f-4dda-95c8-0f78e9fe738c" providerId="AD" clId="Web-{68024B1A-74B3-858F-CA34-F5F937761AB5}" dt="2021-11-19T09:45:57.450" v="3"/>
        <pc:sldMkLst>
          <pc:docMk/>
          <pc:sldMk cId="2362887707" sldId="302"/>
        </pc:sldMkLst>
      </pc:sldChg>
      <pc:sldChg chg="delCm">
        <pc:chgData name="Arnþrúður Dagsdóttir" userId="S::arnthrudur@hac.is::84d497f4-3d2f-4dda-95c8-0f78e9fe738c" providerId="AD" clId="Web-{68024B1A-74B3-858F-CA34-F5F937761AB5}" dt="2021-11-19T09:46:14.966" v="5"/>
        <pc:sldMkLst>
          <pc:docMk/>
          <pc:sldMk cId="1464902655"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E9DAD-F505-4361-BB48-45A06D1C79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F4BADEF-1131-45A8-BF71-2CF9B3865C73}">
      <dgm:prSet custT="1"/>
      <dgm:spPr>
        <a:solidFill>
          <a:srgbClr val="4EAE3A"/>
        </a:solidFill>
      </dgm:spPr>
      <dgm:t>
        <a:bodyPr/>
        <a:lstStyle/>
        <a:p>
          <a:r>
            <a:rPr lang="el-GR" sz="1600" dirty="0"/>
            <a:t>Είναι σημαντικό να ορίσετε τους στόχους σας, το είδος του κοινού που στοχεύετε και να προσαρμόσετε το περιεχόμενο, τη γλώσσα και το σχεδιασμό στον τύπο του κοινού.</a:t>
          </a:r>
          <a:endParaRPr lang="es-ES" sz="1600" b="1" dirty="0"/>
        </a:p>
      </dgm:t>
    </dgm:pt>
    <dgm:pt modelId="{DBD0AC08-9C42-40E9-8F02-E2B56C04FA6B}" type="parTrans" cxnId="{D28FE897-E62A-4B6A-A836-DC3AF243D7E6}">
      <dgm:prSet/>
      <dgm:spPr/>
      <dgm:t>
        <a:bodyPr/>
        <a:lstStyle/>
        <a:p>
          <a:endParaRPr lang="es-ES" sz="1400"/>
        </a:p>
      </dgm:t>
    </dgm:pt>
    <dgm:pt modelId="{63700E2C-257E-49A3-840D-24E551AA4192}" type="sibTrans" cxnId="{D28FE897-E62A-4B6A-A836-DC3AF243D7E6}">
      <dgm:prSet/>
      <dgm:spPr/>
      <dgm:t>
        <a:bodyPr/>
        <a:lstStyle/>
        <a:p>
          <a:endParaRPr lang="es-ES" sz="1400"/>
        </a:p>
      </dgm:t>
    </dgm:pt>
    <dgm:pt modelId="{19333E1C-6D84-4C5D-9C3E-0A82B93B8A22}">
      <dgm:prSet custT="1"/>
      <dgm:spPr>
        <a:solidFill>
          <a:srgbClr val="266C9F"/>
        </a:solidFill>
      </dgm:spPr>
      <dgm:t>
        <a:bodyPr/>
        <a:lstStyle/>
        <a:p>
          <a:r>
            <a:rPr lang="el-GR" sz="1600" dirty="0"/>
            <a:t>Για να γίνει αυτό, θα πρέπει να φροντίσετε τη γλώσσα που χρησιμοποιείται (για να μην είναι πολύ τεχνική) και οι πληροφορίες θα πρέπει να είναι σαφείς και συνοπτικές, γραμμένες σε σύντομες παραγράφους και με τύπο γραμματοσειράς και μέγεθος κατάλληλο για το περιεχόμενο και το κοινό για το οποίο παρουσιάζεται.</a:t>
          </a:r>
          <a:endParaRPr lang="es-ES" sz="1600" dirty="0"/>
        </a:p>
      </dgm:t>
    </dgm:pt>
    <dgm:pt modelId="{B9563BEA-369C-4F18-960A-9BA2C77E612C}" type="parTrans" cxnId="{9B9AE3E4-EFB3-4289-A4EC-E6FA5FDEE7A1}">
      <dgm:prSet/>
      <dgm:spPr/>
      <dgm:t>
        <a:bodyPr/>
        <a:lstStyle/>
        <a:p>
          <a:endParaRPr lang="es-ES" sz="1400"/>
        </a:p>
      </dgm:t>
    </dgm:pt>
    <dgm:pt modelId="{BA8F1703-A1AD-41CC-B628-88BD418BE5C0}" type="sibTrans" cxnId="{9B9AE3E4-EFB3-4289-A4EC-E6FA5FDEE7A1}">
      <dgm:prSet/>
      <dgm:spPr/>
      <dgm:t>
        <a:bodyPr/>
        <a:lstStyle/>
        <a:p>
          <a:endParaRPr lang="es-ES" sz="1400"/>
        </a:p>
      </dgm:t>
    </dgm:pt>
    <dgm:pt modelId="{2095FFC3-04FC-4989-95CA-0CEEC062F97E}">
      <dgm:prSet custT="1"/>
      <dgm:spPr>
        <a:solidFill>
          <a:srgbClr val="FFB500"/>
        </a:solidFill>
      </dgm:spPr>
      <dgm:t>
        <a:bodyPr/>
        <a:lstStyle/>
        <a:p>
          <a:r>
            <a:rPr lang="el-GR" sz="1800" dirty="0"/>
            <a:t>Λαμβάνοντας υπόψη ότι μεταδίδουμε ΑΠΚ, οι εικόνες διαδραματίζουν πολύ σημαντικό ρόλο.</a:t>
          </a:r>
          <a:endParaRPr lang="es-ES" sz="1600" dirty="0"/>
        </a:p>
      </dgm:t>
    </dgm:pt>
    <dgm:pt modelId="{BCCDB9C2-ADE1-4687-AAC8-25EFF2E1D3F0}" type="parTrans" cxnId="{F1948355-20DA-46BA-B0BB-F2E04354EEF1}">
      <dgm:prSet/>
      <dgm:spPr/>
      <dgm:t>
        <a:bodyPr/>
        <a:lstStyle/>
        <a:p>
          <a:endParaRPr lang="es-ES" sz="1400"/>
        </a:p>
      </dgm:t>
    </dgm:pt>
    <dgm:pt modelId="{E075288D-0467-48B1-87F6-547B15561C3C}" type="sibTrans" cxnId="{F1948355-20DA-46BA-B0BB-F2E04354EEF1}">
      <dgm:prSet/>
      <dgm:spPr/>
      <dgm:t>
        <a:bodyPr/>
        <a:lstStyle/>
        <a:p>
          <a:endParaRPr lang="es-ES" sz="1400"/>
        </a:p>
      </dgm:t>
    </dgm:pt>
    <dgm:pt modelId="{5061D274-AB28-47A3-A742-B6EF66C77CC3}">
      <dgm:prSet custT="1"/>
      <dgm:spPr>
        <a:solidFill>
          <a:srgbClr val="27969F"/>
        </a:solidFill>
      </dgm:spPr>
      <dgm:t>
        <a:bodyPr/>
        <a:lstStyle/>
        <a:p>
          <a:r>
            <a:rPr lang="el-GR" sz="1600" dirty="0"/>
            <a:t>Θα πρέπει να είναι ελκυστικές, περιγραφικές και διαφωτιστικές και σε ποιότητα υψηλής ανάλυσης</a:t>
          </a:r>
          <a:r>
            <a:rPr lang="en-GB" sz="1600" dirty="0"/>
            <a:t>. </a:t>
          </a:r>
          <a:endParaRPr lang="es-ES" sz="1600" dirty="0"/>
        </a:p>
      </dgm:t>
    </dgm:pt>
    <dgm:pt modelId="{6551E9AE-33A4-4E8B-9EF6-732E954F67A7}" type="parTrans" cxnId="{8D220FA6-BFC9-48F8-BF74-241257DD18EF}">
      <dgm:prSet/>
      <dgm:spPr/>
      <dgm:t>
        <a:bodyPr/>
        <a:lstStyle/>
        <a:p>
          <a:endParaRPr lang="es-ES" sz="1400"/>
        </a:p>
      </dgm:t>
    </dgm:pt>
    <dgm:pt modelId="{62907E4C-5E47-4035-9BA6-76FA59BF0BF7}" type="sibTrans" cxnId="{8D220FA6-BFC9-48F8-BF74-241257DD18EF}">
      <dgm:prSet/>
      <dgm:spPr/>
      <dgm:t>
        <a:bodyPr/>
        <a:lstStyle/>
        <a:p>
          <a:endParaRPr lang="es-ES" sz="1400"/>
        </a:p>
      </dgm:t>
    </dgm:pt>
    <dgm:pt modelId="{3CE69A59-748E-49B0-BDF6-465E27E53A04}" type="pres">
      <dgm:prSet presAssocID="{92DE9DAD-F505-4361-BB48-45A06D1C79D8}" presName="linear" presStyleCnt="0">
        <dgm:presLayoutVars>
          <dgm:animLvl val="lvl"/>
          <dgm:resizeHandles val="exact"/>
        </dgm:presLayoutVars>
      </dgm:prSet>
      <dgm:spPr/>
    </dgm:pt>
    <dgm:pt modelId="{F02B38C2-ACDF-44DE-B44B-DAD1263D21E4}" type="pres">
      <dgm:prSet presAssocID="{2F4BADEF-1131-45A8-BF71-2CF9B3865C73}" presName="parentText" presStyleLbl="node1" presStyleIdx="0" presStyleCnt="4" custScaleY="236263" custLinFactY="1389" custLinFactNeighborY="100000">
        <dgm:presLayoutVars>
          <dgm:chMax val="0"/>
          <dgm:bulletEnabled val="1"/>
        </dgm:presLayoutVars>
      </dgm:prSet>
      <dgm:spPr/>
    </dgm:pt>
    <dgm:pt modelId="{C6414A2F-95A1-4BAF-B45F-39F073A31197}" type="pres">
      <dgm:prSet presAssocID="{63700E2C-257E-49A3-840D-24E551AA4192}" presName="spacer" presStyleCnt="0"/>
      <dgm:spPr/>
    </dgm:pt>
    <dgm:pt modelId="{7467AF99-D428-42CF-B5CB-9BFC730E6AE9}" type="pres">
      <dgm:prSet presAssocID="{19333E1C-6D84-4C5D-9C3E-0A82B93B8A22}" presName="parentText" presStyleLbl="node1" presStyleIdx="1" presStyleCnt="4" custScaleY="244391" custLinFactY="1607" custLinFactNeighborX="123" custLinFactNeighborY="100000">
        <dgm:presLayoutVars>
          <dgm:chMax val="0"/>
          <dgm:bulletEnabled val="1"/>
        </dgm:presLayoutVars>
      </dgm:prSet>
      <dgm:spPr/>
    </dgm:pt>
    <dgm:pt modelId="{FA22D648-315F-464B-8157-B172AF08B835}" type="pres">
      <dgm:prSet presAssocID="{BA8F1703-A1AD-41CC-B628-88BD418BE5C0}" presName="spacer" presStyleCnt="0"/>
      <dgm:spPr/>
    </dgm:pt>
    <dgm:pt modelId="{37260E4A-4D83-46AC-801C-53E1DB59A3BF}" type="pres">
      <dgm:prSet presAssocID="{2095FFC3-04FC-4989-95CA-0CEEC062F97E}" presName="parentText" presStyleLbl="node1" presStyleIdx="2" presStyleCnt="4" custScaleY="211111">
        <dgm:presLayoutVars>
          <dgm:chMax val="0"/>
          <dgm:bulletEnabled val="1"/>
        </dgm:presLayoutVars>
      </dgm:prSet>
      <dgm:spPr/>
    </dgm:pt>
    <dgm:pt modelId="{19708CAD-0121-4142-BF9F-1FB59D542AFA}" type="pres">
      <dgm:prSet presAssocID="{E075288D-0467-48B1-87F6-547B15561C3C}" presName="spacer" presStyleCnt="0"/>
      <dgm:spPr/>
    </dgm:pt>
    <dgm:pt modelId="{9A854B54-84E5-4F6C-935E-127734019ABB}" type="pres">
      <dgm:prSet presAssocID="{5061D274-AB28-47A3-A742-B6EF66C77CC3}" presName="parentText" presStyleLbl="node1" presStyleIdx="3" presStyleCnt="4" custScaleY="248345" custLinFactY="22273" custLinFactNeighborY="100000">
        <dgm:presLayoutVars>
          <dgm:chMax val="0"/>
          <dgm:bulletEnabled val="1"/>
        </dgm:presLayoutVars>
      </dgm:prSet>
      <dgm:spPr/>
    </dgm:pt>
  </dgm:ptLst>
  <dgm:cxnLst>
    <dgm:cxn modelId="{BA722202-4678-4751-A0FC-59A277DFF392}" type="presOf" srcId="{92DE9DAD-F505-4361-BB48-45A06D1C79D8}" destId="{3CE69A59-748E-49B0-BDF6-465E27E53A04}" srcOrd="0" destOrd="0" presId="urn:microsoft.com/office/officeart/2005/8/layout/vList2"/>
    <dgm:cxn modelId="{F1948355-20DA-46BA-B0BB-F2E04354EEF1}" srcId="{92DE9DAD-F505-4361-BB48-45A06D1C79D8}" destId="{2095FFC3-04FC-4989-95CA-0CEEC062F97E}" srcOrd="2" destOrd="0" parTransId="{BCCDB9C2-ADE1-4687-AAC8-25EFF2E1D3F0}" sibTransId="{E075288D-0467-48B1-87F6-547B15561C3C}"/>
    <dgm:cxn modelId="{D28FE897-E62A-4B6A-A836-DC3AF243D7E6}" srcId="{92DE9DAD-F505-4361-BB48-45A06D1C79D8}" destId="{2F4BADEF-1131-45A8-BF71-2CF9B3865C73}" srcOrd="0" destOrd="0" parTransId="{DBD0AC08-9C42-40E9-8F02-E2B56C04FA6B}" sibTransId="{63700E2C-257E-49A3-840D-24E551AA4192}"/>
    <dgm:cxn modelId="{8D220FA6-BFC9-48F8-BF74-241257DD18EF}" srcId="{92DE9DAD-F505-4361-BB48-45A06D1C79D8}" destId="{5061D274-AB28-47A3-A742-B6EF66C77CC3}" srcOrd="3" destOrd="0" parTransId="{6551E9AE-33A4-4E8B-9EF6-732E954F67A7}" sibTransId="{62907E4C-5E47-4035-9BA6-76FA59BF0BF7}"/>
    <dgm:cxn modelId="{A73C11AE-062A-4582-AA72-CB1F130647A5}" type="presOf" srcId="{5061D274-AB28-47A3-A742-B6EF66C77CC3}" destId="{9A854B54-84E5-4F6C-935E-127734019ABB}" srcOrd="0" destOrd="0" presId="urn:microsoft.com/office/officeart/2005/8/layout/vList2"/>
    <dgm:cxn modelId="{577EEBB0-833B-4D4E-B2C8-2B619BC35192}" type="presOf" srcId="{19333E1C-6D84-4C5D-9C3E-0A82B93B8A22}" destId="{7467AF99-D428-42CF-B5CB-9BFC730E6AE9}" srcOrd="0" destOrd="0" presId="urn:microsoft.com/office/officeart/2005/8/layout/vList2"/>
    <dgm:cxn modelId="{AFF52EC2-62D2-468F-B167-14E7D9EDB858}" type="presOf" srcId="{2F4BADEF-1131-45A8-BF71-2CF9B3865C73}" destId="{F02B38C2-ACDF-44DE-B44B-DAD1263D21E4}" srcOrd="0" destOrd="0" presId="urn:microsoft.com/office/officeart/2005/8/layout/vList2"/>
    <dgm:cxn modelId="{9B9AE3E4-EFB3-4289-A4EC-E6FA5FDEE7A1}" srcId="{92DE9DAD-F505-4361-BB48-45A06D1C79D8}" destId="{19333E1C-6D84-4C5D-9C3E-0A82B93B8A22}" srcOrd="1" destOrd="0" parTransId="{B9563BEA-369C-4F18-960A-9BA2C77E612C}" sibTransId="{BA8F1703-A1AD-41CC-B628-88BD418BE5C0}"/>
    <dgm:cxn modelId="{48DADBF6-38B5-4D3A-A322-AD1CDC949624}" type="presOf" srcId="{2095FFC3-04FC-4989-95CA-0CEEC062F97E}" destId="{37260E4A-4D83-46AC-801C-53E1DB59A3BF}" srcOrd="0" destOrd="0" presId="urn:microsoft.com/office/officeart/2005/8/layout/vList2"/>
    <dgm:cxn modelId="{35DB5443-514A-40F4-B2BA-7D28182D7973}" type="presParOf" srcId="{3CE69A59-748E-49B0-BDF6-465E27E53A04}" destId="{F02B38C2-ACDF-44DE-B44B-DAD1263D21E4}" srcOrd="0" destOrd="0" presId="urn:microsoft.com/office/officeart/2005/8/layout/vList2"/>
    <dgm:cxn modelId="{1E408EFA-0C3B-4006-9528-0DED4E8A82AF}" type="presParOf" srcId="{3CE69A59-748E-49B0-BDF6-465E27E53A04}" destId="{C6414A2F-95A1-4BAF-B45F-39F073A31197}" srcOrd="1" destOrd="0" presId="urn:microsoft.com/office/officeart/2005/8/layout/vList2"/>
    <dgm:cxn modelId="{B92B553F-4E91-456B-99CD-6A745837E90B}" type="presParOf" srcId="{3CE69A59-748E-49B0-BDF6-465E27E53A04}" destId="{7467AF99-D428-42CF-B5CB-9BFC730E6AE9}" srcOrd="2" destOrd="0" presId="urn:microsoft.com/office/officeart/2005/8/layout/vList2"/>
    <dgm:cxn modelId="{406BCD18-551B-46F1-B450-AE2EC0B86F43}" type="presParOf" srcId="{3CE69A59-748E-49B0-BDF6-465E27E53A04}" destId="{FA22D648-315F-464B-8157-B172AF08B835}" srcOrd="3" destOrd="0" presId="urn:microsoft.com/office/officeart/2005/8/layout/vList2"/>
    <dgm:cxn modelId="{90BE15D2-815D-4FD8-9EEB-50160B931C8A}" type="presParOf" srcId="{3CE69A59-748E-49B0-BDF6-465E27E53A04}" destId="{37260E4A-4D83-46AC-801C-53E1DB59A3BF}" srcOrd="4" destOrd="0" presId="urn:microsoft.com/office/officeart/2005/8/layout/vList2"/>
    <dgm:cxn modelId="{10C8F9C6-B632-40C3-9155-DE2F4D97E8A7}" type="presParOf" srcId="{3CE69A59-748E-49B0-BDF6-465E27E53A04}" destId="{19708CAD-0121-4142-BF9F-1FB59D542AFA}" srcOrd="5" destOrd="0" presId="urn:microsoft.com/office/officeart/2005/8/layout/vList2"/>
    <dgm:cxn modelId="{F281491E-F7B7-4F1C-9C58-9126FEF57D8A}" type="presParOf" srcId="{3CE69A59-748E-49B0-BDF6-465E27E53A04}" destId="{9A854B54-84E5-4F6C-935E-127734019AB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BAF7AF2-310D-452A-B75E-52BA34E39DE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F17150F2-5CAC-457D-AD3B-9E00ABE2C36F}">
      <dgm:prSet custT="1"/>
      <dgm:spPr>
        <a:solidFill>
          <a:srgbClr val="D69900"/>
        </a:solidFill>
      </dgm:spPr>
      <dgm:t>
        <a:bodyPr/>
        <a:lstStyle/>
        <a:p>
          <a:r>
            <a:rPr lang="en-GB" sz="1600" b="1" dirty="0"/>
            <a:t>WordPress. </a:t>
          </a:r>
          <a:r>
            <a:rPr lang="el-GR" sz="1600" b="1" dirty="0"/>
            <a:t>Αυτή η πλατφόρμα σας επιτρέπει να δημιουργήσετε </a:t>
          </a:r>
          <a:r>
            <a:rPr lang="el-GR" sz="1600" b="1" dirty="0" err="1"/>
            <a:t>ιστολόγια</a:t>
          </a:r>
          <a:r>
            <a:rPr lang="el-GR" sz="1600" b="1" dirty="0"/>
            <a:t>, </a:t>
          </a:r>
          <a:r>
            <a:rPr lang="el-GR" sz="1600" b="1" dirty="0" err="1"/>
            <a:t>ιστότοπους</a:t>
          </a:r>
          <a:r>
            <a:rPr lang="el-GR" sz="1600" b="1" dirty="0"/>
            <a:t> ή διαδικτυακές επιχειρήσεις δωρεάν. Είναι μια </a:t>
          </a:r>
          <a:r>
            <a:rPr lang="el-GR" sz="1600" b="1" dirty="0">
              <a:solidFill>
                <a:schemeClr val="bg1"/>
              </a:solidFill>
            </a:rPr>
            <a:t>από τις περισσότερο χρησιμοποιούμενες  πλατφόρμες</a:t>
          </a:r>
          <a:r>
            <a:rPr lang="el-GR" sz="1600" b="1" dirty="0">
              <a:solidFill>
                <a:srgbClr val="FF0000"/>
              </a:solidFill>
            </a:rPr>
            <a:t> </a:t>
          </a:r>
          <a:r>
            <a:rPr lang="el-GR" sz="1600" b="1" dirty="0"/>
            <a:t>και μπορείτε να επωφεληθείτε από διαφορετικά πρότυπα που θα δώσουν στον </a:t>
          </a:r>
          <a:r>
            <a:rPr lang="el-GR" sz="1600" b="1" dirty="0" err="1"/>
            <a:t>ιστότοπό</a:t>
          </a:r>
          <a:r>
            <a:rPr lang="el-GR" sz="1600" b="1" dirty="0"/>
            <a:t> σας το σχεδιασμό και την εμφάνιση που ταιριάζει καλύτερα στις ανάγκες σας.</a:t>
          </a:r>
          <a:endParaRPr lang="es-ES" sz="1600" b="1" dirty="0"/>
        </a:p>
      </dgm:t>
    </dgm:pt>
    <dgm:pt modelId="{FB4230B0-020A-48EF-ACA6-94A37033608B}" type="parTrans" cxnId="{FBC6A55C-FF79-4BD7-8071-4022D047D08D}">
      <dgm:prSet/>
      <dgm:spPr/>
      <dgm:t>
        <a:bodyPr/>
        <a:lstStyle/>
        <a:p>
          <a:endParaRPr lang="es-ES" sz="1400"/>
        </a:p>
      </dgm:t>
    </dgm:pt>
    <dgm:pt modelId="{73B274C1-6578-45D1-90EC-60E43BA4F676}" type="sibTrans" cxnId="{FBC6A55C-FF79-4BD7-8071-4022D047D08D}">
      <dgm:prSet/>
      <dgm:spPr>
        <a:solidFill>
          <a:srgbClr val="27969F"/>
        </a:solidFill>
      </dgm:spPr>
      <dgm:t>
        <a:bodyPr/>
        <a:lstStyle/>
        <a:p>
          <a:endParaRPr lang="es-ES" sz="1400"/>
        </a:p>
      </dgm:t>
    </dgm:pt>
    <dgm:pt modelId="{473D744B-CBE1-4A0A-AD18-B8B61D7187EE}">
      <dgm:prSet custT="1"/>
      <dgm:spPr>
        <a:solidFill>
          <a:srgbClr val="4EAE3A"/>
        </a:solidFill>
      </dgm:spPr>
      <dgm:t>
        <a:bodyPr/>
        <a:lstStyle/>
        <a:p>
          <a:r>
            <a:rPr lang="en-GB" sz="1600" b="1" dirty="0" err="1"/>
            <a:t>Wix</a:t>
          </a:r>
          <a:r>
            <a:rPr lang="el-GR" sz="1600" b="1" dirty="0"/>
            <a:t>. Με το </a:t>
          </a:r>
          <a:r>
            <a:rPr lang="el-GR" sz="1600" b="1" dirty="0" err="1"/>
            <a:t>Wix</a:t>
          </a:r>
          <a:r>
            <a:rPr lang="el-GR" sz="1600" b="1" dirty="0"/>
            <a:t> μπορείτε να δημιουργήσετε τον </a:t>
          </a:r>
          <a:r>
            <a:rPr lang="el-GR" sz="1600" b="1" dirty="0" err="1"/>
            <a:t>ιστότοπό</a:t>
          </a:r>
          <a:r>
            <a:rPr lang="el-GR" sz="1600" b="1" dirty="0"/>
            <a:t> σας με απλό και διαισθητικό τρόπο και μπορείτε να επιλέξετε από περισσότερα από 500 προσχεδιασμένα πρότυπα, τα οποία μπορείτε εύκολα να προσαρμόσετε ανάλογα με το κοινό σας, τους στόχους και τις ανάγκες σας.</a:t>
          </a:r>
          <a:endParaRPr lang="es-ES" sz="1600" b="1" dirty="0"/>
        </a:p>
      </dgm:t>
    </dgm:pt>
    <dgm:pt modelId="{58763748-6E02-40CC-BBA9-1AB84A5784F2}" type="parTrans" cxnId="{CD88FCE4-830C-4C5C-B5CF-6C88CADE9348}">
      <dgm:prSet/>
      <dgm:spPr/>
      <dgm:t>
        <a:bodyPr/>
        <a:lstStyle/>
        <a:p>
          <a:endParaRPr lang="es-ES" sz="1400"/>
        </a:p>
      </dgm:t>
    </dgm:pt>
    <dgm:pt modelId="{CA3A90A6-1D32-48B6-A0EC-EC8F8424E4F3}" type="sibTrans" cxnId="{CD88FCE4-830C-4C5C-B5CF-6C88CADE9348}">
      <dgm:prSet/>
      <dgm:spPr/>
      <dgm:t>
        <a:bodyPr/>
        <a:lstStyle/>
        <a:p>
          <a:endParaRPr lang="es-ES" sz="1400"/>
        </a:p>
      </dgm:t>
    </dgm:pt>
    <dgm:pt modelId="{EFC5BA1C-9A24-4DA9-8307-FBA6425F3334}">
      <dgm:prSet custT="1"/>
      <dgm:spPr>
        <a:solidFill>
          <a:srgbClr val="27969F"/>
        </a:solidFill>
      </dgm:spPr>
      <dgm:t>
        <a:bodyPr/>
        <a:lstStyle/>
        <a:p>
          <a:r>
            <a:rPr lang="en-GB" sz="1800" b="1" dirty="0"/>
            <a:t>Squarespace</a:t>
          </a:r>
          <a:r>
            <a:rPr lang="el-GR" sz="1800" b="1" dirty="0"/>
            <a:t>. Μπορείτε να σχεδιάσετε τη δική σας ιστοσελίδα και να επιλέξετε από σχέδια που θα του δώσουν μια πολύ επαγγελματική εμφάνιση.</a:t>
          </a:r>
          <a:endParaRPr lang="es-ES" sz="1800" b="1" dirty="0"/>
        </a:p>
      </dgm:t>
    </dgm:pt>
    <dgm:pt modelId="{76A6CD1A-71EA-4287-B571-2581AB46099E}" type="parTrans" cxnId="{3028E579-BEE8-49DA-829E-BD8B3E38D261}">
      <dgm:prSet/>
      <dgm:spPr/>
      <dgm:t>
        <a:bodyPr/>
        <a:lstStyle/>
        <a:p>
          <a:endParaRPr lang="es-ES" sz="1400"/>
        </a:p>
      </dgm:t>
    </dgm:pt>
    <dgm:pt modelId="{8D51C2DD-076E-409C-B9FA-616FD1FE27E5}" type="sibTrans" cxnId="{3028E579-BEE8-49DA-829E-BD8B3E38D261}">
      <dgm:prSet/>
      <dgm:spPr/>
      <dgm:t>
        <a:bodyPr/>
        <a:lstStyle/>
        <a:p>
          <a:endParaRPr lang="es-ES" sz="1400"/>
        </a:p>
      </dgm:t>
    </dgm:pt>
    <dgm:pt modelId="{7083D3F5-02CE-4164-80A8-ADED076DFB6F}" type="pres">
      <dgm:prSet presAssocID="{DBAF7AF2-310D-452A-B75E-52BA34E39DE6}" presName="Name0" presStyleCnt="0">
        <dgm:presLayoutVars>
          <dgm:chMax val="7"/>
          <dgm:chPref val="7"/>
          <dgm:dir/>
        </dgm:presLayoutVars>
      </dgm:prSet>
      <dgm:spPr/>
    </dgm:pt>
    <dgm:pt modelId="{EBB6121C-1024-4F9A-8CF2-88E99239BA0E}" type="pres">
      <dgm:prSet presAssocID="{DBAF7AF2-310D-452A-B75E-52BA34E39DE6}" presName="Name1" presStyleCnt="0"/>
      <dgm:spPr/>
    </dgm:pt>
    <dgm:pt modelId="{1EDDD906-0AF0-4328-9824-A81BD7794FBC}" type="pres">
      <dgm:prSet presAssocID="{DBAF7AF2-310D-452A-B75E-52BA34E39DE6}" presName="cycle" presStyleCnt="0"/>
      <dgm:spPr/>
    </dgm:pt>
    <dgm:pt modelId="{8968CBB5-507E-487A-B3D9-4934F945ADDD}" type="pres">
      <dgm:prSet presAssocID="{DBAF7AF2-310D-452A-B75E-52BA34E39DE6}" presName="srcNode" presStyleLbl="node1" presStyleIdx="0" presStyleCnt="3"/>
      <dgm:spPr/>
    </dgm:pt>
    <dgm:pt modelId="{F959D960-DCA8-4C6A-BB1E-CE33A7810EF4}" type="pres">
      <dgm:prSet presAssocID="{DBAF7AF2-310D-452A-B75E-52BA34E39DE6}" presName="conn" presStyleLbl="parChTrans1D2" presStyleIdx="0" presStyleCnt="1"/>
      <dgm:spPr/>
    </dgm:pt>
    <dgm:pt modelId="{868CB392-64DD-4526-A640-42077B08A57D}" type="pres">
      <dgm:prSet presAssocID="{DBAF7AF2-310D-452A-B75E-52BA34E39DE6}" presName="extraNode" presStyleLbl="node1" presStyleIdx="0" presStyleCnt="3"/>
      <dgm:spPr/>
    </dgm:pt>
    <dgm:pt modelId="{446AEE77-677A-454F-9EF5-D23C6C5BEC3E}" type="pres">
      <dgm:prSet presAssocID="{DBAF7AF2-310D-452A-B75E-52BA34E39DE6}" presName="dstNode" presStyleLbl="node1" presStyleIdx="0" presStyleCnt="3"/>
      <dgm:spPr/>
    </dgm:pt>
    <dgm:pt modelId="{1590F016-B243-47D6-A719-1BCC23F574E7}" type="pres">
      <dgm:prSet presAssocID="{F17150F2-5CAC-457D-AD3B-9E00ABE2C36F}" presName="text_1" presStyleLbl="node1" presStyleIdx="0" presStyleCnt="3" custScaleY="138888">
        <dgm:presLayoutVars>
          <dgm:bulletEnabled val="1"/>
        </dgm:presLayoutVars>
      </dgm:prSet>
      <dgm:spPr/>
    </dgm:pt>
    <dgm:pt modelId="{E65F1FB4-DE48-4E6E-837D-9D009FE236D0}" type="pres">
      <dgm:prSet presAssocID="{F17150F2-5CAC-457D-AD3B-9E00ABE2C36F}" presName="accent_1" presStyleCnt="0"/>
      <dgm:spPr/>
    </dgm:pt>
    <dgm:pt modelId="{4FF7EAD5-8569-4A47-96E5-D7DD1B2990E8}" type="pres">
      <dgm:prSet presAssocID="{F17150F2-5CAC-457D-AD3B-9E00ABE2C36F}" presName="accentRepeatNode" presStyleLbl="solidFgAcc1" presStyleIdx="0" presStyleCnt="3"/>
      <dgm:spPr/>
    </dgm:pt>
    <dgm:pt modelId="{2B224BAC-0B45-4079-BA2D-0DD4F4735280}" type="pres">
      <dgm:prSet presAssocID="{473D744B-CBE1-4A0A-AD18-B8B61D7187EE}" presName="text_2" presStyleLbl="node1" presStyleIdx="1" presStyleCnt="3" custScaleY="130829">
        <dgm:presLayoutVars>
          <dgm:bulletEnabled val="1"/>
        </dgm:presLayoutVars>
      </dgm:prSet>
      <dgm:spPr/>
    </dgm:pt>
    <dgm:pt modelId="{437EAF80-C5FE-420F-8A4E-716EE10115F5}" type="pres">
      <dgm:prSet presAssocID="{473D744B-CBE1-4A0A-AD18-B8B61D7187EE}" presName="accent_2" presStyleCnt="0"/>
      <dgm:spPr/>
    </dgm:pt>
    <dgm:pt modelId="{3D2CE101-79C0-4793-94F4-9F0185845136}" type="pres">
      <dgm:prSet presAssocID="{473D744B-CBE1-4A0A-AD18-B8B61D7187EE}" presName="accentRepeatNode" presStyleLbl="solidFgAcc1" presStyleIdx="1" presStyleCnt="3"/>
      <dgm:spPr/>
    </dgm:pt>
    <dgm:pt modelId="{C66A31A2-72FF-447A-B858-1FB4770088E9}" type="pres">
      <dgm:prSet presAssocID="{EFC5BA1C-9A24-4DA9-8307-FBA6425F3334}" presName="text_3" presStyleLbl="node1" presStyleIdx="2" presStyleCnt="3" custScaleY="119990" custLinFactNeighborX="364" custLinFactNeighborY="-7659">
        <dgm:presLayoutVars>
          <dgm:bulletEnabled val="1"/>
        </dgm:presLayoutVars>
      </dgm:prSet>
      <dgm:spPr/>
    </dgm:pt>
    <dgm:pt modelId="{184CB056-CFD8-4CC6-9577-4D12BBDF6E04}" type="pres">
      <dgm:prSet presAssocID="{EFC5BA1C-9A24-4DA9-8307-FBA6425F3334}" presName="accent_3" presStyleCnt="0"/>
      <dgm:spPr/>
    </dgm:pt>
    <dgm:pt modelId="{06DBE935-75C2-438C-90FF-17D234BF503D}" type="pres">
      <dgm:prSet presAssocID="{EFC5BA1C-9A24-4DA9-8307-FBA6425F3334}" presName="accentRepeatNode" presStyleLbl="solidFgAcc1" presStyleIdx="2" presStyleCnt="3" custLinFactNeighborX="3049" custLinFactNeighborY="-11583"/>
      <dgm:spPr/>
    </dgm:pt>
  </dgm:ptLst>
  <dgm:cxnLst>
    <dgm:cxn modelId="{FBC6A55C-FF79-4BD7-8071-4022D047D08D}" srcId="{DBAF7AF2-310D-452A-B75E-52BA34E39DE6}" destId="{F17150F2-5CAC-457D-AD3B-9E00ABE2C36F}" srcOrd="0" destOrd="0" parTransId="{FB4230B0-020A-48EF-ACA6-94A37033608B}" sibTransId="{73B274C1-6578-45D1-90EC-60E43BA4F676}"/>
    <dgm:cxn modelId="{07B17246-20E6-410F-86AF-F19C371D4486}" type="presOf" srcId="{EFC5BA1C-9A24-4DA9-8307-FBA6425F3334}" destId="{C66A31A2-72FF-447A-B858-1FB4770088E9}" srcOrd="0" destOrd="0" presId="urn:microsoft.com/office/officeart/2008/layout/VerticalCurvedList"/>
    <dgm:cxn modelId="{EA95F769-C1CA-4872-8700-739696C5D1D5}" type="presOf" srcId="{DBAF7AF2-310D-452A-B75E-52BA34E39DE6}" destId="{7083D3F5-02CE-4164-80A8-ADED076DFB6F}" srcOrd="0" destOrd="0" presId="urn:microsoft.com/office/officeart/2008/layout/VerticalCurvedList"/>
    <dgm:cxn modelId="{36E41F51-5531-4CB9-AACD-0CF6D0651559}" type="presOf" srcId="{473D744B-CBE1-4A0A-AD18-B8B61D7187EE}" destId="{2B224BAC-0B45-4079-BA2D-0DD4F4735280}" srcOrd="0" destOrd="0" presId="urn:microsoft.com/office/officeart/2008/layout/VerticalCurvedList"/>
    <dgm:cxn modelId="{3028E579-BEE8-49DA-829E-BD8B3E38D261}" srcId="{DBAF7AF2-310D-452A-B75E-52BA34E39DE6}" destId="{EFC5BA1C-9A24-4DA9-8307-FBA6425F3334}" srcOrd="2" destOrd="0" parTransId="{76A6CD1A-71EA-4287-B571-2581AB46099E}" sibTransId="{8D51C2DD-076E-409C-B9FA-616FD1FE27E5}"/>
    <dgm:cxn modelId="{C01A29CF-23C0-4EA1-8913-B1737BF1DB0E}" type="presOf" srcId="{F17150F2-5CAC-457D-AD3B-9E00ABE2C36F}" destId="{1590F016-B243-47D6-A719-1BCC23F574E7}" srcOrd="0" destOrd="0" presId="urn:microsoft.com/office/officeart/2008/layout/VerticalCurvedList"/>
    <dgm:cxn modelId="{CD88FCE4-830C-4C5C-B5CF-6C88CADE9348}" srcId="{DBAF7AF2-310D-452A-B75E-52BA34E39DE6}" destId="{473D744B-CBE1-4A0A-AD18-B8B61D7187EE}" srcOrd="1" destOrd="0" parTransId="{58763748-6E02-40CC-BBA9-1AB84A5784F2}" sibTransId="{CA3A90A6-1D32-48B6-A0EC-EC8F8424E4F3}"/>
    <dgm:cxn modelId="{D42EACE8-777A-4667-9113-C0C99769B95B}" type="presOf" srcId="{73B274C1-6578-45D1-90EC-60E43BA4F676}" destId="{F959D960-DCA8-4C6A-BB1E-CE33A7810EF4}" srcOrd="0" destOrd="0" presId="urn:microsoft.com/office/officeart/2008/layout/VerticalCurvedList"/>
    <dgm:cxn modelId="{15F25D66-8AD2-4BE1-A6E1-6A55D5B234F6}" type="presParOf" srcId="{7083D3F5-02CE-4164-80A8-ADED076DFB6F}" destId="{EBB6121C-1024-4F9A-8CF2-88E99239BA0E}" srcOrd="0" destOrd="0" presId="urn:microsoft.com/office/officeart/2008/layout/VerticalCurvedList"/>
    <dgm:cxn modelId="{BEAC45A4-A2F6-4FCF-802F-7BBEDEF3039F}" type="presParOf" srcId="{EBB6121C-1024-4F9A-8CF2-88E99239BA0E}" destId="{1EDDD906-0AF0-4328-9824-A81BD7794FBC}" srcOrd="0" destOrd="0" presId="urn:microsoft.com/office/officeart/2008/layout/VerticalCurvedList"/>
    <dgm:cxn modelId="{E9911941-8CCF-4B7E-89C3-952DA1C7908D}" type="presParOf" srcId="{1EDDD906-0AF0-4328-9824-A81BD7794FBC}" destId="{8968CBB5-507E-487A-B3D9-4934F945ADDD}" srcOrd="0" destOrd="0" presId="urn:microsoft.com/office/officeart/2008/layout/VerticalCurvedList"/>
    <dgm:cxn modelId="{7AA15564-6708-475B-8536-657562524EE8}" type="presParOf" srcId="{1EDDD906-0AF0-4328-9824-A81BD7794FBC}" destId="{F959D960-DCA8-4C6A-BB1E-CE33A7810EF4}" srcOrd="1" destOrd="0" presId="urn:microsoft.com/office/officeart/2008/layout/VerticalCurvedList"/>
    <dgm:cxn modelId="{D57A342B-8A8D-44A9-B906-1CA67DCBE591}" type="presParOf" srcId="{1EDDD906-0AF0-4328-9824-A81BD7794FBC}" destId="{868CB392-64DD-4526-A640-42077B08A57D}" srcOrd="2" destOrd="0" presId="urn:microsoft.com/office/officeart/2008/layout/VerticalCurvedList"/>
    <dgm:cxn modelId="{8BD4947C-950E-4911-A4D9-29E59BA3969D}" type="presParOf" srcId="{1EDDD906-0AF0-4328-9824-A81BD7794FBC}" destId="{446AEE77-677A-454F-9EF5-D23C6C5BEC3E}" srcOrd="3" destOrd="0" presId="urn:microsoft.com/office/officeart/2008/layout/VerticalCurvedList"/>
    <dgm:cxn modelId="{C3CEE244-0740-417E-8E08-94F56A2FCB2D}" type="presParOf" srcId="{EBB6121C-1024-4F9A-8CF2-88E99239BA0E}" destId="{1590F016-B243-47D6-A719-1BCC23F574E7}" srcOrd="1" destOrd="0" presId="urn:microsoft.com/office/officeart/2008/layout/VerticalCurvedList"/>
    <dgm:cxn modelId="{C2F4FA86-CCE4-44F8-BB56-91159054440F}" type="presParOf" srcId="{EBB6121C-1024-4F9A-8CF2-88E99239BA0E}" destId="{E65F1FB4-DE48-4E6E-837D-9D009FE236D0}" srcOrd="2" destOrd="0" presId="urn:microsoft.com/office/officeart/2008/layout/VerticalCurvedList"/>
    <dgm:cxn modelId="{37B00B1B-31CF-4260-BE9C-56C9979BB563}" type="presParOf" srcId="{E65F1FB4-DE48-4E6E-837D-9D009FE236D0}" destId="{4FF7EAD5-8569-4A47-96E5-D7DD1B2990E8}" srcOrd="0" destOrd="0" presId="urn:microsoft.com/office/officeart/2008/layout/VerticalCurvedList"/>
    <dgm:cxn modelId="{5CB6D451-F76E-42FB-A207-3111FA56E339}" type="presParOf" srcId="{EBB6121C-1024-4F9A-8CF2-88E99239BA0E}" destId="{2B224BAC-0B45-4079-BA2D-0DD4F4735280}" srcOrd="3" destOrd="0" presId="urn:microsoft.com/office/officeart/2008/layout/VerticalCurvedList"/>
    <dgm:cxn modelId="{134020D9-9E98-41A8-B088-612372CE5790}" type="presParOf" srcId="{EBB6121C-1024-4F9A-8CF2-88E99239BA0E}" destId="{437EAF80-C5FE-420F-8A4E-716EE10115F5}" srcOrd="4" destOrd="0" presId="urn:microsoft.com/office/officeart/2008/layout/VerticalCurvedList"/>
    <dgm:cxn modelId="{2D371B44-428B-4E9A-BD27-CD96F5FBAEAA}" type="presParOf" srcId="{437EAF80-C5FE-420F-8A4E-716EE10115F5}" destId="{3D2CE101-79C0-4793-94F4-9F0185845136}" srcOrd="0" destOrd="0" presId="urn:microsoft.com/office/officeart/2008/layout/VerticalCurvedList"/>
    <dgm:cxn modelId="{44BDA004-A52F-4203-ABFF-AD676BB311AD}" type="presParOf" srcId="{EBB6121C-1024-4F9A-8CF2-88E99239BA0E}" destId="{C66A31A2-72FF-447A-B858-1FB4770088E9}" srcOrd="5" destOrd="0" presId="urn:microsoft.com/office/officeart/2008/layout/VerticalCurvedList"/>
    <dgm:cxn modelId="{A43D6A06-61FF-4084-80C1-DA957900A614}" type="presParOf" srcId="{EBB6121C-1024-4F9A-8CF2-88E99239BA0E}" destId="{184CB056-CFD8-4CC6-9577-4D12BBDF6E04}" srcOrd="6" destOrd="0" presId="urn:microsoft.com/office/officeart/2008/layout/VerticalCurvedList"/>
    <dgm:cxn modelId="{85E910C3-D24F-4452-9BFA-F4EDF1D1DD26}" type="presParOf" srcId="{184CB056-CFD8-4CC6-9577-4D12BBDF6E04}" destId="{06DBE935-75C2-438C-90FF-17D234BF50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5EE7D-4892-48F1-84F6-0E2F2DE1AB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F9F7ED9-B663-4EB7-BD2A-36BDD7036B39}">
      <dgm:prSet custT="1"/>
      <dgm:spPr>
        <a:solidFill>
          <a:srgbClr val="D69900"/>
        </a:solidFill>
      </dgm:spPr>
      <dgm:t>
        <a:bodyPr/>
        <a:lstStyle/>
        <a:p>
          <a:r>
            <a:rPr lang="en-GB" sz="1400" b="1" dirty="0"/>
            <a:t>Semrush. </a:t>
          </a:r>
          <a:r>
            <a:rPr lang="el-GR" sz="1400" b="1" dirty="0"/>
            <a:t>Αυτό το εργαλείο μας επιτρέπει να αναλύσουμε τις λέξεις-κλειδιά και την τοποθέτηση της ιστοσελίδας μας και των ανταγωνιστών μας. Με αυτόν τον τρόπο, θα λάβουμε πολύτιμες πληροφορίες για να τροποποιήσουμε ή να βελτιώσουμε την ιστοσελίδα μας.</a:t>
          </a:r>
          <a:endParaRPr lang="es-ES" sz="1400" b="1" dirty="0"/>
        </a:p>
      </dgm:t>
    </dgm:pt>
    <dgm:pt modelId="{8E6285BF-A570-4A5E-B6B5-2D6AD02877A4}" type="parTrans" cxnId="{D7BF035D-6529-4E4A-9A83-043B3487295A}">
      <dgm:prSet/>
      <dgm:spPr/>
      <dgm:t>
        <a:bodyPr/>
        <a:lstStyle/>
        <a:p>
          <a:endParaRPr lang="es-ES" sz="1400"/>
        </a:p>
      </dgm:t>
    </dgm:pt>
    <dgm:pt modelId="{D4D76ADC-3048-4888-839C-B5C10C22938F}" type="sibTrans" cxnId="{D7BF035D-6529-4E4A-9A83-043B3487295A}">
      <dgm:prSet/>
      <dgm:spPr>
        <a:solidFill>
          <a:srgbClr val="266C9F"/>
        </a:solidFill>
        <a:ln>
          <a:solidFill>
            <a:srgbClr val="266C9F"/>
          </a:solidFill>
        </a:ln>
      </dgm:spPr>
      <dgm:t>
        <a:bodyPr/>
        <a:lstStyle/>
        <a:p>
          <a:endParaRPr lang="es-ES" sz="1400"/>
        </a:p>
      </dgm:t>
    </dgm:pt>
    <dgm:pt modelId="{18F29EC3-BB1E-4B7B-801D-A2BEBD859163}">
      <dgm:prSet custT="1"/>
      <dgm:spPr>
        <a:solidFill>
          <a:srgbClr val="4EAE3A"/>
        </a:solidFill>
      </dgm:spPr>
      <dgm:t>
        <a:bodyPr/>
        <a:lstStyle/>
        <a:p>
          <a:r>
            <a:rPr lang="en-GB" sz="1500" b="1" dirty="0"/>
            <a:t>Google Search Console and Google Analytics. </a:t>
          </a:r>
          <a:r>
            <a:rPr lang="el-GR" sz="1500" b="1" dirty="0"/>
            <a:t>Αυτά τα εργαλεία μας παρέχουν δεδομένα και στατιστικά στοιχεία σχετικά με τον </a:t>
          </a:r>
          <a:r>
            <a:rPr lang="el-GR" sz="1500" b="1" dirty="0" err="1"/>
            <a:t>ιστότοπό</a:t>
          </a:r>
          <a:r>
            <a:rPr lang="el-GR" sz="1500" b="1" dirty="0"/>
            <a:t> μας, όπως </a:t>
          </a:r>
          <a:r>
            <a:rPr lang="el-GR" sz="1500" b="1" dirty="0" err="1"/>
            <a:t>επισκεψιμότητα</a:t>
          </a:r>
          <a:r>
            <a:rPr lang="el-GR" sz="1500" b="1" dirty="0"/>
            <a:t> επισκεπτών ή χρήστες σε πραγματικό χρόνο</a:t>
          </a:r>
          <a:r>
            <a:rPr lang="en-GB" sz="1500" b="1" dirty="0"/>
            <a:t>.</a:t>
          </a:r>
          <a:endParaRPr lang="es-ES" sz="1500" b="1" dirty="0"/>
        </a:p>
      </dgm:t>
    </dgm:pt>
    <dgm:pt modelId="{31CDA559-3B12-4D30-B91D-187C3EE30061}" type="parTrans" cxnId="{B884C9F0-F40C-47FE-BD7D-3E4CE6449057}">
      <dgm:prSet/>
      <dgm:spPr/>
      <dgm:t>
        <a:bodyPr/>
        <a:lstStyle/>
        <a:p>
          <a:endParaRPr lang="es-ES" sz="1400"/>
        </a:p>
      </dgm:t>
    </dgm:pt>
    <dgm:pt modelId="{2AE3B02D-0539-485D-AEC0-51538779DD35}" type="sibTrans" cxnId="{B884C9F0-F40C-47FE-BD7D-3E4CE6449057}">
      <dgm:prSet/>
      <dgm:spPr/>
      <dgm:t>
        <a:bodyPr/>
        <a:lstStyle/>
        <a:p>
          <a:endParaRPr lang="es-ES" sz="1400"/>
        </a:p>
      </dgm:t>
    </dgm:pt>
    <dgm:pt modelId="{2ABF34C2-BE2F-4306-882D-28F831D2CF0A}">
      <dgm:prSet custT="1"/>
      <dgm:spPr>
        <a:solidFill>
          <a:srgbClr val="27969F"/>
        </a:solidFill>
      </dgm:spPr>
      <dgm:t>
        <a:bodyPr/>
        <a:lstStyle/>
        <a:p>
          <a:r>
            <a:rPr lang="en-GB" sz="1500" b="1" dirty="0" err="1"/>
            <a:t>MailChimp</a:t>
          </a:r>
          <a:r>
            <a:rPr lang="en-GB" sz="1500" b="1" dirty="0"/>
            <a:t> </a:t>
          </a:r>
          <a:r>
            <a:rPr lang="el-GR" sz="1500" b="1" dirty="0"/>
            <a:t>μας βοηθά να ξεκινήσουμε μια εκστρατεία μάρκετινγκ μέσω ηλεκτρονικού ταχυδρομείου, να τα στείλουμε αυτόματα και να επιτύχουμε αποτελέσματα σχετικά με τον αντίκτυπο της εκστρατείας.</a:t>
          </a:r>
          <a:endParaRPr lang="es-ES" sz="1500" b="1" dirty="0"/>
        </a:p>
      </dgm:t>
    </dgm:pt>
    <dgm:pt modelId="{E04FFE7D-4222-4053-8968-7C5C4F9FF45B}" type="parTrans" cxnId="{5528553E-D618-4513-A129-96EE595832BF}">
      <dgm:prSet/>
      <dgm:spPr/>
      <dgm:t>
        <a:bodyPr/>
        <a:lstStyle/>
        <a:p>
          <a:endParaRPr lang="es-ES" sz="1400"/>
        </a:p>
      </dgm:t>
    </dgm:pt>
    <dgm:pt modelId="{B5AEF964-9399-4E3C-9568-FB8D2C4B5635}" type="sibTrans" cxnId="{5528553E-D618-4513-A129-96EE595832BF}">
      <dgm:prSet/>
      <dgm:spPr/>
      <dgm:t>
        <a:bodyPr/>
        <a:lstStyle/>
        <a:p>
          <a:endParaRPr lang="es-ES" sz="1400"/>
        </a:p>
      </dgm:t>
    </dgm:pt>
    <dgm:pt modelId="{3174FDC3-9411-45A6-8273-837F75BC83FE}">
      <dgm:prSet custT="1"/>
      <dgm:spPr>
        <a:solidFill>
          <a:srgbClr val="266C9F"/>
        </a:solidFill>
      </dgm:spPr>
      <dgm:t>
        <a:bodyPr/>
        <a:lstStyle/>
        <a:p>
          <a:r>
            <a:rPr lang="en-GB" sz="1500" b="1" dirty="0"/>
            <a:t>SurveyMonkey. </a:t>
          </a:r>
          <a:r>
            <a:rPr lang="el-GR" sz="1500" b="1" dirty="0"/>
            <a:t>Δημιουργήστε διαδικτυακές έρευνες με τις οποίες μπορείτε να γνωρίζετε τη γνώμη του κοινού ή των καταναλωτών σας και, ως εκ τούτου, μπορείτε να βελτιώσετε και να προωθήσετε την εταιρεία, τα προϊόντα ή τις υπηρεσίες σας</a:t>
          </a:r>
          <a:r>
            <a:rPr lang="en-GB" sz="1500" b="1" dirty="0"/>
            <a:t>.</a:t>
          </a:r>
          <a:endParaRPr lang="es-ES" sz="1500" b="1" dirty="0"/>
        </a:p>
      </dgm:t>
    </dgm:pt>
    <dgm:pt modelId="{FBCE5E96-ED22-463A-873B-2FD1A980DB7E}" type="parTrans" cxnId="{4A8F77CC-3AB6-41A1-979E-42A7CF80559F}">
      <dgm:prSet/>
      <dgm:spPr/>
      <dgm:t>
        <a:bodyPr/>
        <a:lstStyle/>
        <a:p>
          <a:endParaRPr lang="es-ES" sz="1400"/>
        </a:p>
      </dgm:t>
    </dgm:pt>
    <dgm:pt modelId="{EAEC78C9-2FA1-4892-B82D-2F9DF7AD536A}" type="sibTrans" cxnId="{4A8F77CC-3AB6-41A1-979E-42A7CF80559F}">
      <dgm:prSet/>
      <dgm:spPr/>
      <dgm:t>
        <a:bodyPr/>
        <a:lstStyle/>
        <a:p>
          <a:endParaRPr lang="es-ES" sz="1400"/>
        </a:p>
      </dgm:t>
    </dgm:pt>
    <dgm:pt modelId="{FF0872FD-F0DD-41BF-84C8-1DBB27354F71}" type="pres">
      <dgm:prSet presAssocID="{1F95EE7D-4892-48F1-84F6-0E2F2DE1AB20}" presName="Name0" presStyleCnt="0">
        <dgm:presLayoutVars>
          <dgm:chMax val="7"/>
          <dgm:chPref val="7"/>
          <dgm:dir/>
        </dgm:presLayoutVars>
      </dgm:prSet>
      <dgm:spPr/>
    </dgm:pt>
    <dgm:pt modelId="{B453ACAC-BE7B-4E9A-A607-47496663FC84}" type="pres">
      <dgm:prSet presAssocID="{1F95EE7D-4892-48F1-84F6-0E2F2DE1AB20}" presName="Name1" presStyleCnt="0"/>
      <dgm:spPr/>
    </dgm:pt>
    <dgm:pt modelId="{A164E540-3162-487C-B272-A1C129090C04}" type="pres">
      <dgm:prSet presAssocID="{1F95EE7D-4892-48F1-84F6-0E2F2DE1AB20}" presName="cycle" presStyleCnt="0"/>
      <dgm:spPr/>
    </dgm:pt>
    <dgm:pt modelId="{E7B5CDBF-0680-4403-BE56-0EA38A648350}" type="pres">
      <dgm:prSet presAssocID="{1F95EE7D-4892-48F1-84F6-0E2F2DE1AB20}" presName="srcNode" presStyleLbl="node1" presStyleIdx="0" presStyleCnt="4"/>
      <dgm:spPr/>
    </dgm:pt>
    <dgm:pt modelId="{40A50FF2-3474-48D9-9567-D5A79B7645FC}" type="pres">
      <dgm:prSet presAssocID="{1F95EE7D-4892-48F1-84F6-0E2F2DE1AB20}" presName="conn" presStyleLbl="parChTrans1D2" presStyleIdx="0" presStyleCnt="1"/>
      <dgm:spPr/>
    </dgm:pt>
    <dgm:pt modelId="{8BCCFEB1-D7C7-490E-8DCB-565248CD8B08}" type="pres">
      <dgm:prSet presAssocID="{1F95EE7D-4892-48F1-84F6-0E2F2DE1AB20}" presName="extraNode" presStyleLbl="node1" presStyleIdx="0" presStyleCnt="4"/>
      <dgm:spPr/>
    </dgm:pt>
    <dgm:pt modelId="{EDC53E63-424B-43F6-B385-114E1D051433}" type="pres">
      <dgm:prSet presAssocID="{1F95EE7D-4892-48F1-84F6-0E2F2DE1AB20}" presName="dstNode" presStyleLbl="node1" presStyleIdx="0" presStyleCnt="4"/>
      <dgm:spPr/>
    </dgm:pt>
    <dgm:pt modelId="{1F295E72-7AC7-4516-980C-43C353B112CD}" type="pres">
      <dgm:prSet presAssocID="{0F9F7ED9-B663-4EB7-BD2A-36BDD7036B39}" presName="text_1" presStyleLbl="node1" presStyleIdx="0" presStyleCnt="4" custScaleY="120315">
        <dgm:presLayoutVars>
          <dgm:bulletEnabled val="1"/>
        </dgm:presLayoutVars>
      </dgm:prSet>
      <dgm:spPr/>
    </dgm:pt>
    <dgm:pt modelId="{C484C1A0-DF66-4AB0-80F3-706B6062CDD2}" type="pres">
      <dgm:prSet presAssocID="{0F9F7ED9-B663-4EB7-BD2A-36BDD7036B39}" presName="accent_1" presStyleCnt="0"/>
      <dgm:spPr/>
    </dgm:pt>
    <dgm:pt modelId="{627C1876-4DB9-473A-BE1E-D0E1EDFCADD3}" type="pres">
      <dgm:prSet presAssocID="{0F9F7ED9-B663-4EB7-BD2A-36BDD7036B39}" presName="accentRepeatNode" presStyleLbl="solidFgAcc1" presStyleIdx="0" presStyleCnt="4"/>
      <dgm:spPr/>
    </dgm:pt>
    <dgm:pt modelId="{78DF6AD2-097C-42E3-88D2-CB574639BD3A}" type="pres">
      <dgm:prSet presAssocID="{18F29EC3-BB1E-4B7B-801D-A2BEBD859163}" presName="text_2" presStyleLbl="node1" presStyleIdx="1" presStyleCnt="4" custScaleY="138880">
        <dgm:presLayoutVars>
          <dgm:bulletEnabled val="1"/>
        </dgm:presLayoutVars>
      </dgm:prSet>
      <dgm:spPr/>
    </dgm:pt>
    <dgm:pt modelId="{F6588275-05DB-48E2-A021-EFA076CAE5F3}" type="pres">
      <dgm:prSet presAssocID="{18F29EC3-BB1E-4B7B-801D-A2BEBD859163}" presName="accent_2" presStyleCnt="0"/>
      <dgm:spPr/>
    </dgm:pt>
    <dgm:pt modelId="{72B7E65A-FCFB-413D-8909-CC1BB1956D29}" type="pres">
      <dgm:prSet presAssocID="{18F29EC3-BB1E-4B7B-801D-A2BEBD859163}" presName="accentRepeatNode" presStyleLbl="solidFgAcc1" presStyleIdx="1" presStyleCnt="4"/>
      <dgm:spPr/>
    </dgm:pt>
    <dgm:pt modelId="{95812CE9-20C0-4397-A60F-1E33EDDE54E9}" type="pres">
      <dgm:prSet presAssocID="{2ABF34C2-BE2F-4306-882D-28F831D2CF0A}" presName="text_3" presStyleLbl="node1" presStyleIdx="2" presStyleCnt="4" custScaleY="139100">
        <dgm:presLayoutVars>
          <dgm:bulletEnabled val="1"/>
        </dgm:presLayoutVars>
      </dgm:prSet>
      <dgm:spPr/>
    </dgm:pt>
    <dgm:pt modelId="{FA22BCD1-A058-4217-BEC1-983A88649AD1}" type="pres">
      <dgm:prSet presAssocID="{2ABF34C2-BE2F-4306-882D-28F831D2CF0A}" presName="accent_3" presStyleCnt="0"/>
      <dgm:spPr/>
    </dgm:pt>
    <dgm:pt modelId="{F59A3CE7-DC0A-427B-87F8-01D6416B5CDA}" type="pres">
      <dgm:prSet presAssocID="{2ABF34C2-BE2F-4306-882D-28F831D2CF0A}" presName="accentRepeatNode" presStyleLbl="solidFgAcc1" presStyleIdx="2" presStyleCnt="4"/>
      <dgm:spPr/>
    </dgm:pt>
    <dgm:pt modelId="{2E6A6BC3-D611-4176-B0B9-5DCDAAD4412E}" type="pres">
      <dgm:prSet presAssocID="{3174FDC3-9411-45A6-8273-837F75BC83FE}" presName="text_4" presStyleLbl="node1" presStyleIdx="3" presStyleCnt="4" custScaleY="148376">
        <dgm:presLayoutVars>
          <dgm:bulletEnabled val="1"/>
        </dgm:presLayoutVars>
      </dgm:prSet>
      <dgm:spPr/>
    </dgm:pt>
    <dgm:pt modelId="{95CE1355-EC15-451E-8638-909E9247D71B}" type="pres">
      <dgm:prSet presAssocID="{3174FDC3-9411-45A6-8273-837F75BC83FE}" presName="accent_4" presStyleCnt="0"/>
      <dgm:spPr/>
    </dgm:pt>
    <dgm:pt modelId="{DB58ECF1-EEC0-42F1-A977-3696A88260E5}" type="pres">
      <dgm:prSet presAssocID="{3174FDC3-9411-45A6-8273-837F75BC83FE}" presName="accentRepeatNode" presStyleLbl="solidFgAcc1" presStyleIdx="3" presStyleCnt="4"/>
      <dgm:spPr/>
    </dgm:pt>
  </dgm:ptLst>
  <dgm:cxnLst>
    <dgm:cxn modelId="{D72D5223-B51A-47B0-8B0D-91635A204708}" type="presOf" srcId="{D4D76ADC-3048-4888-839C-B5C10C22938F}" destId="{40A50FF2-3474-48D9-9567-D5A79B7645FC}" srcOrd="0" destOrd="0" presId="urn:microsoft.com/office/officeart/2008/layout/VerticalCurvedList"/>
    <dgm:cxn modelId="{0F4CCB38-CFD4-4E76-99EE-F6A1E989E705}" type="presOf" srcId="{3174FDC3-9411-45A6-8273-837F75BC83FE}" destId="{2E6A6BC3-D611-4176-B0B9-5DCDAAD4412E}" srcOrd="0" destOrd="0" presId="urn:microsoft.com/office/officeart/2008/layout/VerticalCurvedList"/>
    <dgm:cxn modelId="{5528553E-D618-4513-A129-96EE595832BF}" srcId="{1F95EE7D-4892-48F1-84F6-0E2F2DE1AB20}" destId="{2ABF34C2-BE2F-4306-882D-28F831D2CF0A}" srcOrd="2" destOrd="0" parTransId="{E04FFE7D-4222-4053-8968-7C5C4F9FF45B}" sibTransId="{B5AEF964-9399-4E3C-9568-FB8D2C4B5635}"/>
    <dgm:cxn modelId="{D7BF035D-6529-4E4A-9A83-043B3487295A}" srcId="{1F95EE7D-4892-48F1-84F6-0E2F2DE1AB20}" destId="{0F9F7ED9-B663-4EB7-BD2A-36BDD7036B39}" srcOrd="0" destOrd="0" parTransId="{8E6285BF-A570-4A5E-B6B5-2D6AD02877A4}" sibTransId="{D4D76ADC-3048-4888-839C-B5C10C22938F}"/>
    <dgm:cxn modelId="{D1EB1460-0E01-4DB7-A87F-415FE898BD57}" type="presOf" srcId="{0F9F7ED9-B663-4EB7-BD2A-36BDD7036B39}" destId="{1F295E72-7AC7-4516-980C-43C353B112CD}" srcOrd="0" destOrd="0" presId="urn:microsoft.com/office/officeart/2008/layout/VerticalCurvedList"/>
    <dgm:cxn modelId="{8AD14AC1-885F-4C7B-A0BE-9DE1F67227A1}" type="presOf" srcId="{1F95EE7D-4892-48F1-84F6-0E2F2DE1AB20}" destId="{FF0872FD-F0DD-41BF-84C8-1DBB27354F71}" srcOrd="0" destOrd="0" presId="urn:microsoft.com/office/officeart/2008/layout/VerticalCurvedList"/>
    <dgm:cxn modelId="{5B45CFC4-4EB2-4F44-9619-8C20E6EC9CF1}" type="presOf" srcId="{2ABF34C2-BE2F-4306-882D-28F831D2CF0A}" destId="{95812CE9-20C0-4397-A60F-1E33EDDE54E9}" srcOrd="0" destOrd="0" presId="urn:microsoft.com/office/officeart/2008/layout/VerticalCurvedList"/>
    <dgm:cxn modelId="{4A8F77CC-3AB6-41A1-979E-42A7CF80559F}" srcId="{1F95EE7D-4892-48F1-84F6-0E2F2DE1AB20}" destId="{3174FDC3-9411-45A6-8273-837F75BC83FE}" srcOrd="3" destOrd="0" parTransId="{FBCE5E96-ED22-463A-873B-2FD1A980DB7E}" sibTransId="{EAEC78C9-2FA1-4892-B82D-2F9DF7AD536A}"/>
    <dgm:cxn modelId="{CEAF92E1-183B-4E2D-AD6B-4F64BB4803E0}" type="presOf" srcId="{18F29EC3-BB1E-4B7B-801D-A2BEBD859163}" destId="{78DF6AD2-097C-42E3-88D2-CB574639BD3A}" srcOrd="0" destOrd="0" presId="urn:microsoft.com/office/officeart/2008/layout/VerticalCurvedList"/>
    <dgm:cxn modelId="{B884C9F0-F40C-47FE-BD7D-3E4CE6449057}" srcId="{1F95EE7D-4892-48F1-84F6-0E2F2DE1AB20}" destId="{18F29EC3-BB1E-4B7B-801D-A2BEBD859163}" srcOrd="1" destOrd="0" parTransId="{31CDA559-3B12-4D30-B91D-187C3EE30061}" sibTransId="{2AE3B02D-0539-485D-AEC0-51538779DD35}"/>
    <dgm:cxn modelId="{49AC82A5-C052-4F31-8A5D-984B39D010DC}" type="presParOf" srcId="{FF0872FD-F0DD-41BF-84C8-1DBB27354F71}" destId="{B453ACAC-BE7B-4E9A-A607-47496663FC84}" srcOrd="0" destOrd="0" presId="urn:microsoft.com/office/officeart/2008/layout/VerticalCurvedList"/>
    <dgm:cxn modelId="{0AC0E5A4-94A1-4F38-8953-6BB8EFABFCB4}" type="presParOf" srcId="{B453ACAC-BE7B-4E9A-A607-47496663FC84}" destId="{A164E540-3162-487C-B272-A1C129090C04}" srcOrd="0" destOrd="0" presId="urn:microsoft.com/office/officeart/2008/layout/VerticalCurvedList"/>
    <dgm:cxn modelId="{637DA17F-8BCC-4692-B3B7-043807EBCB1D}" type="presParOf" srcId="{A164E540-3162-487C-B272-A1C129090C04}" destId="{E7B5CDBF-0680-4403-BE56-0EA38A648350}" srcOrd="0" destOrd="0" presId="urn:microsoft.com/office/officeart/2008/layout/VerticalCurvedList"/>
    <dgm:cxn modelId="{944BEECE-0778-42B0-BAC1-9D420E1C931E}" type="presParOf" srcId="{A164E540-3162-487C-B272-A1C129090C04}" destId="{40A50FF2-3474-48D9-9567-D5A79B7645FC}" srcOrd="1" destOrd="0" presId="urn:microsoft.com/office/officeart/2008/layout/VerticalCurvedList"/>
    <dgm:cxn modelId="{A955EA78-5D30-41D0-AFCC-07EFC4550C26}" type="presParOf" srcId="{A164E540-3162-487C-B272-A1C129090C04}" destId="{8BCCFEB1-D7C7-490E-8DCB-565248CD8B08}" srcOrd="2" destOrd="0" presId="urn:microsoft.com/office/officeart/2008/layout/VerticalCurvedList"/>
    <dgm:cxn modelId="{AD7F3498-EA2C-481B-9D75-1CB4D41717BF}" type="presParOf" srcId="{A164E540-3162-487C-B272-A1C129090C04}" destId="{EDC53E63-424B-43F6-B385-114E1D051433}" srcOrd="3" destOrd="0" presId="urn:microsoft.com/office/officeart/2008/layout/VerticalCurvedList"/>
    <dgm:cxn modelId="{8E6A3DB5-07AC-4AAB-B230-7FB5A84EC80F}" type="presParOf" srcId="{B453ACAC-BE7B-4E9A-A607-47496663FC84}" destId="{1F295E72-7AC7-4516-980C-43C353B112CD}" srcOrd="1" destOrd="0" presId="urn:microsoft.com/office/officeart/2008/layout/VerticalCurvedList"/>
    <dgm:cxn modelId="{76FA6C47-1E9D-40C3-9DE3-C7C345741BFC}" type="presParOf" srcId="{B453ACAC-BE7B-4E9A-A607-47496663FC84}" destId="{C484C1A0-DF66-4AB0-80F3-706B6062CDD2}" srcOrd="2" destOrd="0" presId="urn:microsoft.com/office/officeart/2008/layout/VerticalCurvedList"/>
    <dgm:cxn modelId="{6E0AF5E0-0B1B-487F-AB3C-A2DE83C5EB82}" type="presParOf" srcId="{C484C1A0-DF66-4AB0-80F3-706B6062CDD2}" destId="{627C1876-4DB9-473A-BE1E-D0E1EDFCADD3}" srcOrd="0" destOrd="0" presId="urn:microsoft.com/office/officeart/2008/layout/VerticalCurvedList"/>
    <dgm:cxn modelId="{C2AEEFE8-ADED-444B-A56C-66C90F8684F3}" type="presParOf" srcId="{B453ACAC-BE7B-4E9A-A607-47496663FC84}" destId="{78DF6AD2-097C-42E3-88D2-CB574639BD3A}" srcOrd="3" destOrd="0" presId="urn:microsoft.com/office/officeart/2008/layout/VerticalCurvedList"/>
    <dgm:cxn modelId="{7143D536-77A9-4131-9C05-8A586966B2A7}" type="presParOf" srcId="{B453ACAC-BE7B-4E9A-A607-47496663FC84}" destId="{F6588275-05DB-48E2-A021-EFA076CAE5F3}" srcOrd="4" destOrd="0" presId="urn:microsoft.com/office/officeart/2008/layout/VerticalCurvedList"/>
    <dgm:cxn modelId="{53DCC264-462D-4984-942B-DE642FB7AEB5}" type="presParOf" srcId="{F6588275-05DB-48E2-A021-EFA076CAE5F3}" destId="{72B7E65A-FCFB-413D-8909-CC1BB1956D29}" srcOrd="0" destOrd="0" presId="urn:microsoft.com/office/officeart/2008/layout/VerticalCurvedList"/>
    <dgm:cxn modelId="{B4BDB090-17B7-471C-AA81-100FAEC7AC99}" type="presParOf" srcId="{B453ACAC-BE7B-4E9A-A607-47496663FC84}" destId="{95812CE9-20C0-4397-A60F-1E33EDDE54E9}" srcOrd="5" destOrd="0" presId="urn:microsoft.com/office/officeart/2008/layout/VerticalCurvedList"/>
    <dgm:cxn modelId="{2854DA98-726A-40F3-B337-FD70C3EC8C09}" type="presParOf" srcId="{B453ACAC-BE7B-4E9A-A607-47496663FC84}" destId="{FA22BCD1-A058-4217-BEC1-983A88649AD1}" srcOrd="6" destOrd="0" presId="urn:microsoft.com/office/officeart/2008/layout/VerticalCurvedList"/>
    <dgm:cxn modelId="{4235BC44-8FA5-4155-BFB7-6A7CA8E0C661}" type="presParOf" srcId="{FA22BCD1-A058-4217-BEC1-983A88649AD1}" destId="{F59A3CE7-DC0A-427B-87F8-01D6416B5CDA}" srcOrd="0" destOrd="0" presId="urn:microsoft.com/office/officeart/2008/layout/VerticalCurvedList"/>
    <dgm:cxn modelId="{E52F4362-3187-4423-811C-19F1CEF80A48}" type="presParOf" srcId="{B453ACAC-BE7B-4E9A-A607-47496663FC84}" destId="{2E6A6BC3-D611-4176-B0B9-5DCDAAD4412E}" srcOrd="7" destOrd="0" presId="urn:microsoft.com/office/officeart/2008/layout/VerticalCurvedList"/>
    <dgm:cxn modelId="{16306A8B-5949-4685-89F8-848225A11CF9}" type="presParOf" srcId="{B453ACAC-BE7B-4E9A-A607-47496663FC84}" destId="{95CE1355-EC15-451E-8638-909E9247D71B}" srcOrd="8" destOrd="0" presId="urn:microsoft.com/office/officeart/2008/layout/VerticalCurvedList"/>
    <dgm:cxn modelId="{CC9E9E64-61FA-4AB3-8D31-8E625D9E8D33}" type="presParOf" srcId="{95CE1355-EC15-451E-8638-909E9247D71B}" destId="{DB58ECF1-EEC0-42F1-A977-3696A88260E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38C2-ACDF-44DE-B44B-DAD1263D21E4}">
      <dsp:nvSpPr>
        <dsp:cNvPr id="0" name=""/>
        <dsp:cNvSpPr/>
      </dsp:nvSpPr>
      <dsp:spPr>
        <a:xfrm>
          <a:off x="0" y="777544"/>
          <a:ext cx="9548666" cy="808551"/>
        </a:xfrm>
        <a:prstGeom prst="round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Είναι σημαντικό να ορίσετε τους στόχους σας, το είδος του κοινού που στοχεύετε και να προσαρμόσετε το περιεχόμενο, τη γλώσσα και το σχεδιασμό στον τύπο του κοινού.</a:t>
          </a:r>
          <a:endParaRPr lang="es-ES" sz="1600" b="1" kern="1200" dirty="0"/>
        </a:p>
      </dsp:txBody>
      <dsp:txXfrm>
        <a:off x="39470" y="817014"/>
        <a:ext cx="9469726" cy="729611"/>
      </dsp:txXfrm>
    </dsp:sp>
    <dsp:sp modelId="{7467AF99-D428-42CF-B5CB-9BFC730E6AE9}">
      <dsp:nvSpPr>
        <dsp:cNvPr id="0" name=""/>
        <dsp:cNvSpPr/>
      </dsp:nvSpPr>
      <dsp:spPr>
        <a:xfrm>
          <a:off x="0" y="1601241"/>
          <a:ext cx="9548666" cy="836367"/>
        </a:xfrm>
        <a:prstGeom prst="round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Για να γίνει αυτό, θα πρέπει να φροντίσετε τη γλώσσα που χρησιμοποιείται (για να μην είναι πολύ τεχνική) και οι πληροφορίες θα πρέπει να είναι σαφείς και συνοπτικές, γραμμένες σε σύντομες παραγράφους και με τύπο γραμματοσειράς και μέγεθος κατάλληλο για το περιεχόμενο και το κοινό για το οποίο παρουσιάζεται.</a:t>
          </a:r>
          <a:endParaRPr lang="es-ES" sz="1600" kern="1200" dirty="0"/>
        </a:p>
      </dsp:txBody>
      <dsp:txXfrm>
        <a:off x="40828" y="1642069"/>
        <a:ext cx="9467010" cy="754711"/>
      </dsp:txXfrm>
    </dsp:sp>
    <dsp:sp modelId="{37260E4A-4D83-46AC-801C-53E1DB59A3BF}">
      <dsp:nvSpPr>
        <dsp:cNvPr id="0" name=""/>
        <dsp:cNvSpPr/>
      </dsp:nvSpPr>
      <dsp:spPr>
        <a:xfrm>
          <a:off x="0" y="2432109"/>
          <a:ext cx="9548666" cy="722474"/>
        </a:xfrm>
        <a:prstGeom prst="roundRect">
          <a:avLst/>
        </a:prstGeom>
        <a:solidFill>
          <a:srgbClr val="FF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Λαμβάνοντας υπόψη ότι μεταδίδουμε ΑΠΚ, οι εικόνες διαδραματίζουν πολύ σημαντικό ρόλο.</a:t>
          </a:r>
          <a:endParaRPr lang="es-ES" sz="1600" kern="1200" dirty="0"/>
        </a:p>
      </dsp:txBody>
      <dsp:txXfrm>
        <a:off x="35268" y="2467377"/>
        <a:ext cx="9478130" cy="651938"/>
      </dsp:txXfrm>
    </dsp:sp>
    <dsp:sp modelId="{9A854B54-84E5-4F6C-935E-127734019ABB}">
      <dsp:nvSpPr>
        <dsp:cNvPr id="0" name=""/>
        <dsp:cNvSpPr/>
      </dsp:nvSpPr>
      <dsp:spPr>
        <a:xfrm>
          <a:off x="0" y="3259607"/>
          <a:ext cx="9548666" cy="849898"/>
        </a:xfrm>
        <a:prstGeom prst="round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Θα πρέπει να είναι ελκυστικές, περιγραφικές και διαφωτιστικές και σε ποιότητα υψηλής ανάλυσης</a:t>
          </a:r>
          <a:r>
            <a:rPr lang="en-GB" sz="1600" kern="1200" dirty="0"/>
            <a:t>. </a:t>
          </a:r>
          <a:endParaRPr lang="es-ES" sz="1600" kern="1200" dirty="0"/>
        </a:p>
      </dsp:txBody>
      <dsp:txXfrm>
        <a:off x="41489" y="3301096"/>
        <a:ext cx="9465688" cy="76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D960-DCA8-4C6A-BB1E-CE33A7810EF4}">
      <dsp:nvSpPr>
        <dsp:cNvPr id="0" name=""/>
        <dsp:cNvSpPr/>
      </dsp:nvSpPr>
      <dsp:spPr>
        <a:xfrm>
          <a:off x="-3748481" y="-575815"/>
          <a:ext cx="4468002" cy="4468002"/>
        </a:xfrm>
        <a:prstGeom prst="blockArc">
          <a:avLst>
            <a:gd name="adj1" fmla="val 18900000"/>
            <a:gd name="adj2" fmla="val 2700000"/>
            <a:gd name="adj3" fmla="val 483"/>
          </a:avLst>
        </a:prstGeom>
        <a:solidFill>
          <a:srgbClr val="27969F"/>
        </a:solid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F016-B243-47D6-A719-1BCC23F574E7}">
      <dsp:nvSpPr>
        <dsp:cNvPr id="0" name=""/>
        <dsp:cNvSpPr/>
      </dsp:nvSpPr>
      <dsp:spPr>
        <a:xfrm>
          <a:off x="462699" y="202670"/>
          <a:ext cx="8381950" cy="921208"/>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a:t>WordPress. </a:t>
          </a:r>
          <a:r>
            <a:rPr lang="el-GR" sz="1600" b="1" kern="1200" dirty="0"/>
            <a:t>Αυτή η πλατφόρμα σας επιτρέπει να δημιουργήσετε </a:t>
          </a:r>
          <a:r>
            <a:rPr lang="el-GR" sz="1600" b="1" kern="1200" dirty="0" err="1"/>
            <a:t>ιστολόγια</a:t>
          </a:r>
          <a:r>
            <a:rPr lang="el-GR" sz="1600" b="1" kern="1200" dirty="0"/>
            <a:t>, </a:t>
          </a:r>
          <a:r>
            <a:rPr lang="el-GR" sz="1600" b="1" kern="1200" dirty="0" err="1"/>
            <a:t>ιστότοπους</a:t>
          </a:r>
          <a:r>
            <a:rPr lang="el-GR" sz="1600" b="1" kern="1200" dirty="0"/>
            <a:t> ή διαδικτυακές επιχειρήσεις δωρεάν. Είναι μια </a:t>
          </a:r>
          <a:r>
            <a:rPr lang="el-GR" sz="1600" b="1" kern="1200" dirty="0">
              <a:solidFill>
                <a:schemeClr val="bg1"/>
              </a:solidFill>
            </a:rPr>
            <a:t>από τις περισσότερο χρησιμοποιούμενες  πλατφόρμες</a:t>
          </a:r>
          <a:r>
            <a:rPr lang="el-GR" sz="1600" b="1" kern="1200" dirty="0">
              <a:solidFill>
                <a:srgbClr val="FF0000"/>
              </a:solidFill>
            </a:rPr>
            <a:t> </a:t>
          </a:r>
          <a:r>
            <a:rPr lang="el-GR" sz="1600" b="1" kern="1200" dirty="0"/>
            <a:t>και μπορείτε να επωφεληθείτε από διαφορετικά πρότυπα που θα δώσουν στον </a:t>
          </a:r>
          <a:r>
            <a:rPr lang="el-GR" sz="1600" b="1" kern="1200" dirty="0" err="1"/>
            <a:t>ιστότοπό</a:t>
          </a:r>
          <a:r>
            <a:rPr lang="el-GR" sz="1600" b="1" kern="1200" dirty="0"/>
            <a:t> σας το σχεδιασμό και την εμφάνιση που ταιριάζει καλύτερα στις ανάγκες σας.</a:t>
          </a:r>
          <a:endParaRPr lang="es-ES" sz="1600" b="1" kern="1200" dirty="0"/>
        </a:p>
      </dsp:txBody>
      <dsp:txXfrm>
        <a:off x="462699" y="202670"/>
        <a:ext cx="8381950" cy="921208"/>
      </dsp:txXfrm>
    </dsp:sp>
    <dsp:sp modelId="{4FF7EAD5-8569-4A47-96E5-D7DD1B2990E8}">
      <dsp:nvSpPr>
        <dsp:cNvPr id="0" name=""/>
        <dsp:cNvSpPr/>
      </dsp:nvSpPr>
      <dsp:spPr>
        <a:xfrm>
          <a:off x="48153" y="248727"/>
          <a:ext cx="829092" cy="8290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24BAC-0B45-4079-BA2D-0DD4F4735280}">
      <dsp:nvSpPr>
        <dsp:cNvPr id="0" name=""/>
        <dsp:cNvSpPr/>
      </dsp:nvSpPr>
      <dsp:spPr>
        <a:xfrm>
          <a:off x="703799" y="1224307"/>
          <a:ext cx="8140850" cy="867755"/>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0640" rIns="40640" bIns="40640" numCol="1" spcCol="1270" anchor="ctr" anchorCtr="0">
          <a:noAutofit/>
        </a:bodyPr>
        <a:lstStyle/>
        <a:p>
          <a:pPr marL="0" lvl="0" indent="0" algn="l" defTabSz="711200">
            <a:lnSpc>
              <a:spcPct val="90000"/>
            </a:lnSpc>
            <a:spcBef>
              <a:spcPct val="0"/>
            </a:spcBef>
            <a:spcAft>
              <a:spcPct val="35000"/>
            </a:spcAft>
            <a:buNone/>
          </a:pPr>
          <a:r>
            <a:rPr lang="en-GB" sz="1600" b="1" kern="1200" dirty="0" err="1"/>
            <a:t>Wix</a:t>
          </a:r>
          <a:r>
            <a:rPr lang="el-GR" sz="1600" b="1" kern="1200" dirty="0"/>
            <a:t>. Με το </a:t>
          </a:r>
          <a:r>
            <a:rPr lang="el-GR" sz="1600" b="1" kern="1200" dirty="0" err="1"/>
            <a:t>Wix</a:t>
          </a:r>
          <a:r>
            <a:rPr lang="el-GR" sz="1600" b="1" kern="1200" dirty="0"/>
            <a:t> μπορείτε να δημιουργήσετε τον </a:t>
          </a:r>
          <a:r>
            <a:rPr lang="el-GR" sz="1600" b="1" kern="1200" dirty="0" err="1"/>
            <a:t>ιστότοπό</a:t>
          </a:r>
          <a:r>
            <a:rPr lang="el-GR" sz="1600" b="1" kern="1200" dirty="0"/>
            <a:t> σας με απλό και διαισθητικό τρόπο και μπορείτε να επιλέξετε από περισσότερα από 500 προσχεδιασμένα πρότυπα, τα οποία μπορείτε εύκολα να προσαρμόσετε ανάλογα με το κοινό σας, τους στόχους και τις ανάγκες σας.</a:t>
          </a:r>
          <a:endParaRPr lang="es-ES" sz="1600" b="1" kern="1200" dirty="0"/>
        </a:p>
      </dsp:txBody>
      <dsp:txXfrm>
        <a:off x="703799" y="1224307"/>
        <a:ext cx="8140850" cy="867755"/>
      </dsp:txXfrm>
    </dsp:sp>
    <dsp:sp modelId="{3D2CE101-79C0-4793-94F4-9F0185845136}">
      <dsp:nvSpPr>
        <dsp:cNvPr id="0" name=""/>
        <dsp:cNvSpPr/>
      </dsp:nvSpPr>
      <dsp:spPr>
        <a:xfrm>
          <a:off x="289253" y="1243639"/>
          <a:ext cx="829092" cy="829092"/>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A31A2-72FF-447A-B858-1FB4770088E9}">
      <dsp:nvSpPr>
        <dsp:cNvPr id="0" name=""/>
        <dsp:cNvSpPr/>
      </dsp:nvSpPr>
      <dsp:spPr>
        <a:xfrm>
          <a:off x="493209" y="2204365"/>
          <a:ext cx="8381950" cy="795862"/>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Squarespace</a:t>
          </a:r>
          <a:r>
            <a:rPr lang="el-GR" sz="1800" b="1" kern="1200" dirty="0"/>
            <a:t>. Μπορείτε να σχεδιάσετε τη δική σας ιστοσελίδα και να επιλέξετε από σχέδια που θα του δώσουν μια πολύ επαγγελματική εμφάνιση.</a:t>
          </a:r>
          <a:endParaRPr lang="es-ES" sz="1800" b="1" kern="1200" dirty="0"/>
        </a:p>
      </dsp:txBody>
      <dsp:txXfrm>
        <a:off x="493209" y="2204365"/>
        <a:ext cx="8381950" cy="795862"/>
      </dsp:txXfrm>
    </dsp:sp>
    <dsp:sp modelId="{06DBE935-75C2-438C-90FF-17D234BF503D}">
      <dsp:nvSpPr>
        <dsp:cNvPr id="0" name=""/>
        <dsp:cNvSpPr/>
      </dsp:nvSpPr>
      <dsp:spPr>
        <a:xfrm>
          <a:off x="73432" y="2142516"/>
          <a:ext cx="829092" cy="829092"/>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50FF2-3474-48D9-9567-D5A79B7645FC}">
      <dsp:nvSpPr>
        <dsp:cNvPr id="0" name=""/>
        <dsp:cNvSpPr/>
      </dsp:nvSpPr>
      <dsp:spPr>
        <a:xfrm>
          <a:off x="-3412243" y="-524698"/>
          <a:ext cx="4068575" cy="4068575"/>
        </a:xfrm>
        <a:prstGeom prst="blockArc">
          <a:avLst>
            <a:gd name="adj1" fmla="val 18900000"/>
            <a:gd name="adj2" fmla="val 2700000"/>
            <a:gd name="adj3" fmla="val 531"/>
          </a:avLst>
        </a:prstGeom>
        <a:solidFill>
          <a:srgbClr val="266C9F"/>
        </a:solidFill>
        <a:ln w="12700" cap="flat" cmpd="sng" algn="ctr">
          <a:solidFill>
            <a:srgbClr val="266C9F"/>
          </a:solidFill>
          <a:prstDash val="solid"/>
          <a:miter lim="800000"/>
        </a:ln>
        <a:effectLst/>
      </dsp:spPr>
      <dsp:style>
        <a:lnRef idx="2">
          <a:scrgbClr r="0" g="0" b="0"/>
        </a:lnRef>
        <a:fillRef idx="0">
          <a:scrgbClr r="0" g="0" b="0"/>
        </a:fillRef>
        <a:effectRef idx="0">
          <a:scrgbClr r="0" g="0" b="0"/>
        </a:effectRef>
        <a:fontRef idx="minor"/>
      </dsp:style>
    </dsp:sp>
    <dsp:sp modelId="{1F295E72-7AC7-4516-980C-43C353B112CD}">
      <dsp:nvSpPr>
        <dsp:cNvPr id="0" name=""/>
        <dsp:cNvSpPr/>
      </dsp:nvSpPr>
      <dsp:spPr>
        <a:xfrm>
          <a:off x="344147" y="184935"/>
          <a:ext cx="9349920" cy="558827"/>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5560" rIns="35560" bIns="35560" numCol="1" spcCol="1270" anchor="ctr" anchorCtr="0">
          <a:noAutofit/>
        </a:bodyPr>
        <a:lstStyle/>
        <a:p>
          <a:pPr marL="0" lvl="0" indent="0" algn="l" defTabSz="622300">
            <a:lnSpc>
              <a:spcPct val="90000"/>
            </a:lnSpc>
            <a:spcBef>
              <a:spcPct val="0"/>
            </a:spcBef>
            <a:spcAft>
              <a:spcPct val="35000"/>
            </a:spcAft>
            <a:buNone/>
          </a:pPr>
          <a:r>
            <a:rPr lang="en-GB" sz="1400" b="1" kern="1200" dirty="0"/>
            <a:t>Semrush. </a:t>
          </a:r>
          <a:r>
            <a:rPr lang="el-GR" sz="1400" b="1" kern="1200" dirty="0"/>
            <a:t>Αυτό το εργαλείο μας επιτρέπει να αναλύσουμε τις λέξεις-κλειδιά και την τοποθέτηση της ιστοσελίδας μας και των ανταγωνιστών μας. Με αυτόν τον τρόπο, θα λάβουμε πολύτιμες πληροφορίες για να τροποποιήσουμε ή να βελτιώσουμε την ιστοσελίδα μας.</a:t>
          </a:r>
          <a:endParaRPr lang="es-ES" sz="1400" b="1" kern="1200" dirty="0"/>
        </a:p>
      </dsp:txBody>
      <dsp:txXfrm>
        <a:off x="344147" y="184935"/>
        <a:ext cx="9349920" cy="558827"/>
      </dsp:txXfrm>
    </dsp:sp>
    <dsp:sp modelId="{627C1876-4DB9-473A-BE1E-D0E1EDFCADD3}">
      <dsp:nvSpPr>
        <dsp:cNvPr id="0" name=""/>
        <dsp:cNvSpPr/>
      </dsp:nvSpPr>
      <dsp:spPr>
        <a:xfrm>
          <a:off x="53853" y="174055"/>
          <a:ext cx="580587" cy="5805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F6AD2-097C-42E3-88D2-CB574639BD3A}">
      <dsp:nvSpPr>
        <dsp:cNvPr id="0" name=""/>
        <dsp:cNvSpPr/>
      </dsp:nvSpPr>
      <dsp:spPr>
        <a:xfrm>
          <a:off x="610438" y="838647"/>
          <a:ext cx="9083628" cy="645056"/>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Google Search Console and Google Analytics. </a:t>
          </a:r>
          <a:r>
            <a:rPr lang="el-GR" sz="1500" b="1" kern="1200" dirty="0"/>
            <a:t>Αυτά τα εργαλεία μας παρέχουν δεδομένα και στατιστικά στοιχεία σχετικά με τον </a:t>
          </a:r>
          <a:r>
            <a:rPr lang="el-GR" sz="1500" b="1" kern="1200" dirty="0" err="1"/>
            <a:t>ιστότοπό</a:t>
          </a:r>
          <a:r>
            <a:rPr lang="el-GR" sz="1500" b="1" kern="1200" dirty="0"/>
            <a:t> μας, όπως </a:t>
          </a:r>
          <a:r>
            <a:rPr lang="el-GR" sz="1500" b="1" kern="1200" dirty="0" err="1"/>
            <a:t>επισκεψιμότητα</a:t>
          </a:r>
          <a:r>
            <a:rPr lang="el-GR" sz="1500" b="1" kern="1200" dirty="0"/>
            <a:t> επισκεπτών ή χρήστες σε πραγματικό χρόνο</a:t>
          </a:r>
          <a:r>
            <a:rPr lang="en-GB" sz="1500" b="1" kern="1200" dirty="0"/>
            <a:t>.</a:t>
          </a:r>
          <a:endParaRPr lang="es-ES" sz="1500" b="1" kern="1200" dirty="0"/>
        </a:p>
      </dsp:txBody>
      <dsp:txXfrm>
        <a:off x="610438" y="838647"/>
        <a:ext cx="9083628" cy="645056"/>
      </dsp:txXfrm>
    </dsp:sp>
    <dsp:sp modelId="{72B7E65A-FCFB-413D-8909-CC1BB1956D29}">
      <dsp:nvSpPr>
        <dsp:cNvPr id="0" name=""/>
        <dsp:cNvSpPr/>
      </dsp:nvSpPr>
      <dsp:spPr>
        <a:xfrm>
          <a:off x="320144" y="870881"/>
          <a:ext cx="580587" cy="580587"/>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12CE9-20C0-4397-A60F-1E33EDDE54E9}">
      <dsp:nvSpPr>
        <dsp:cNvPr id="0" name=""/>
        <dsp:cNvSpPr/>
      </dsp:nvSpPr>
      <dsp:spPr>
        <a:xfrm>
          <a:off x="610438" y="1534963"/>
          <a:ext cx="9083628" cy="646078"/>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err="1"/>
            <a:t>MailChimp</a:t>
          </a:r>
          <a:r>
            <a:rPr lang="en-GB" sz="1500" b="1" kern="1200" dirty="0"/>
            <a:t> </a:t>
          </a:r>
          <a:r>
            <a:rPr lang="el-GR" sz="1500" b="1" kern="1200" dirty="0"/>
            <a:t>μας βοηθά να ξεκινήσουμε μια εκστρατεία μάρκετινγκ μέσω ηλεκτρονικού ταχυδρομείου, να τα στείλουμε αυτόματα και να επιτύχουμε αποτελέσματα σχετικά με τον αντίκτυπο της εκστρατείας.</a:t>
          </a:r>
          <a:endParaRPr lang="es-ES" sz="1500" b="1" kern="1200" dirty="0"/>
        </a:p>
      </dsp:txBody>
      <dsp:txXfrm>
        <a:off x="610438" y="1534963"/>
        <a:ext cx="9083628" cy="646078"/>
      </dsp:txXfrm>
    </dsp:sp>
    <dsp:sp modelId="{F59A3CE7-DC0A-427B-87F8-01D6416B5CDA}">
      <dsp:nvSpPr>
        <dsp:cNvPr id="0" name=""/>
        <dsp:cNvSpPr/>
      </dsp:nvSpPr>
      <dsp:spPr>
        <a:xfrm>
          <a:off x="320144" y="1567708"/>
          <a:ext cx="580587" cy="580587"/>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A6BC3-D611-4176-B0B9-5DCDAAD4412E}">
      <dsp:nvSpPr>
        <dsp:cNvPr id="0" name=""/>
        <dsp:cNvSpPr/>
      </dsp:nvSpPr>
      <dsp:spPr>
        <a:xfrm>
          <a:off x="344147" y="2210247"/>
          <a:ext cx="9349920" cy="689162"/>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SurveyMonkey. </a:t>
          </a:r>
          <a:r>
            <a:rPr lang="el-GR" sz="1500" b="1" kern="1200" dirty="0"/>
            <a:t>Δημιουργήστε διαδικτυακές έρευνες με τις οποίες μπορείτε να γνωρίζετε τη γνώμη του κοινού ή των καταναλωτών σας και, ως εκ τούτου, μπορείτε να βελτιώσετε και να προωθήσετε την εταιρεία, τα προϊόντα ή τις υπηρεσίες σας</a:t>
          </a:r>
          <a:r>
            <a:rPr lang="en-GB" sz="1500" b="1" kern="1200" dirty="0"/>
            <a:t>.</a:t>
          </a:r>
          <a:endParaRPr lang="es-ES" sz="1500" b="1" kern="1200" dirty="0"/>
        </a:p>
      </dsp:txBody>
      <dsp:txXfrm>
        <a:off x="344147" y="2210247"/>
        <a:ext cx="9349920" cy="689162"/>
      </dsp:txXfrm>
    </dsp:sp>
    <dsp:sp modelId="{DB58ECF1-EEC0-42F1-A977-3696A88260E5}">
      <dsp:nvSpPr>
        <dsp:cNvPr id="0" name=""/>
        <dsp:cNvSpPr/>
      </dsp:nvSpPr>
      <dsp:spPr>
        <a:xfrm>
          <a:off x="53853" y="2264534"/>
          <a:ext cx="580587" cy="580587"/>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03/02/2022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03/02/2022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03/02/2022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94339" y="1377853"/>
            <a:ext cx="4473369" cy="3031244"/>
          </a:xfrm>
          <a:prstGeom prst="rect">
            <a:avLst/>
          </a:prstGeom>
        </p:spPr>
        <p:txBody>
          <a:bodyPr spcFirstLastPara="1" vert="horz" wrap="square" lIns="121900" tIns="121900" rIns="121900" bIns="121900" rtlCol="0" anchor="ctr" anchorCtr="0">
            <a:noAutofit/>
          </a:bodyPr>
          <a:lstStyle/>
          <a:p>
            <a:pPr lvl="0" algn="just" fontAlgn="base">
              <a:lnSpc>
                <a:spcPct val="115000"/>
              </a:lnSpc>
              <a:spcAft>
                <a:spcPts val="1000"/>
              </a:spcAft>
            </a:pPr>
            <a:r>
              <a:rPr lang="el-GR" sz="4400" b="1" dirty="0">
                <a:solidFill>
                  <a:srgbClr val="266C9F"/>
                </a:solidFill>
                <a:effectLst/>
                <a:latin typeface="Calibri Light" panose="020F0302020204030204" pitchFamily="34" charset="0"/>
                <a:ea typeface="Times New Roman" panose="02020603050405020304" pitchFamily="18" charset="0"/>
                <a:cs typeface="Calibri Light" panose="020F0302020204030204" pitchFamily="34" charset="0"/>
              </a:rPr>
              <a:t>ΕΠΙΚΟΙΝΩΝΙΑ ΚΑΙ ΜΕΤΑΦΟΡΑ ΓΝΩΣΗΣ</a:t>
            </a:r>
            <a:endParaRPr lang="es-ES"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
        <p:nvSpPr>
          <p:cNvPr id="2" name="CuadroTexto 1">
            <a:extLst>
              <a:ext uri="{FF2B5EF4-FFF2-40B4-BE49-F238E27FC236}">
                <a16:creationId xmlns:a16="http://schemas.microsoft.com/office/drawing/2014/main" id="{1834F9FB-3BB9-4A9C-BA95-958148D2C1E2}"/>
              </a:ext>
            </a:extLst>
          </p:cNvPr>
          <p:cNvSpPr txBox="1"/>
          <p:nvPr/>
        </p:nvSpPr>
        <p:spPr>
          <a:xfrm>
            <a:off x="7980142" y="4992065"/>
            <a:ext cx="4907560" cy="769441"/>
          </a:xfrm>
          <a:prstGeom prst="rect">
            <a:avLst/>
          </a:prstGeom>
          <a:noFill/>
        </p:spPr>
        <p:txBody>
          <a:bodyPr wrap="square" rtlCol="0">
            <a:spAutoFit/>
          </a:bodyPr>
          <a:lstStyle/>
          <a:p>
            <a:r>
              <a:rPr lang="el-GR" sz="4400" b="1" dirty="0">
                <a:solidFill>
                  <a:srgbClr val="266C9F"/>
                </a:solidFill>
                <a:latin typeface="+mj-lt"/>
              </a:rPr>
              <a:t>ΕΤΑΙΡΟΣ</a:t>
            </a:r>
            <a:r>
              <a:rPr lang="en-GB" sz="4400" b="1" dirty="0">
                <a:solidFill>
                  <a:srgbClr val="266C9F"/>
                </a:solidFill>
                <a:latin typeface="+mj-lt"/>
              </a:rPr>
              <a:t>: IWS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476783" y="1405827"/>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es-ES" sz="3600" dirty="0">
              <a:latin typeface="+mn-lt"/>
            </a:endParaRPr>
          </a:p>
        </p:txBody>
      </p:sp>
      <p:sp>
        <p:nvSpPr>
          <p:cNvPr id="15" name="CuadroTexto 14">
            <a:extLst>
              <a:ext uri="{FF2B5EF4-FFF2-40B4-BE49-F238E27FC236}">
                <a16:creationId xmlns:a16="http://schemas.microsoft.com/office/drawing/2014/main" id="{31CDF80B-8A44-41BA-A2DB-090540A7ED0E}"/>
              </a:ext>
            </a:extLst>
          </p:cNvPr>
          <p:cNvSpPr txBox="1"/>
          <p:nvPr/>
        </p:nvSpPr>
        <p:spPr>
          <a:xfrm>
            <a:off x="501610" y="919142"/>
            <a:ext cx="8784425" cy="6024726"/>
          </a:xfrm>
          <a:prstGeom prst="rect">
            <a:avLst/>
          </a:prstGeom>
          <a:noFill/>
        </p:spPr>
        <p:txBody>
          <a:bodyPr wrap="square">
            <a:spAutoFit/>
          </a:bodyPr>
          <a:lstStyle/>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Αυτές είναι μερικές από τις πλατφόρμες που μπορείτε να χρησιμοποιήσετε για να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δημιουργήσετε</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τον δικό σας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Αυτές είναι μόνο μερικές από τις επιλογές, αν και υπάρχουν πολλές περισσότερες όπως το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site123</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ή το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JIMDO</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Μπορείτε επίσης να βρείτε δωρεάν και επί πληρωμή προγράμματα. Το σημαντικό είναι να κάνετε κάποια έρευνα και να βρείτε την πλατφόρμα που ταιριάζει καλύτερα και ανταποκρίνεται στις ανάγκες σας και στις ανάγκες του κοινού-στόχου σας.</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33AA8A3C-C574-4834-B019-CC90C707C727}"/>
              </a:ext>
            </a:extLst>
          </p:cNvPr>
          <p:cNvGraphicFramePr/>
          <p:nvPr>
            <p:extLst>
              <p:ext uri="{D42A27DB-BD31-4B8C-83A1-F6EECF244321}">
                <p14:modId xmlns:p14="http://schemas.microsoft.com/office/powerpoint/2010/main" val="2557271"/>
              </p:ext>
            </p:extLst>
          </p:nvPr>
        </p:nvGraphicFramePr>
        <p:xfrm>
          <a:off x="692850" y="1487163"/>
          <a:ext cx="8888029" cy="331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96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315655" y="1128396"/>
            <a:ext cx="9982442" cy="4494051"/>
          </a:xfrm>
          <a:prstGeom prst="rect">
            <a:avLst/>
          </a:prstGeom>
          <a:noFill/>
        </p:spPr>
        <p:txBody>
          <a:bodyPr wrap="square">
            <a:spAutoFit/>
          </a:bodyPr>
          <a:lstStyle/>
          <a:p>
            <a:pPr marL="228600"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rPr>
              <a:t>Όταν επιχειρείτε στον ψηφιακό κόσμο, πρέπει να υιοθετήσετε μια </a:t>
            </a:r>
            <a:r>
              <a:rPr lang="el-GR" sz="1800" b="1" dirty="0">
                <a:solidFill>
                  <a:srgbClr val="4EAE3A"/>
                </a:solidFill>
                <a:effectLst/>
                <a:latin typeface="Calibri" panose="020F0502020204030204" pitchFamily="34" charset="0"/>
                <a:ea typeface="Times New Roman" panose="02020603050405020304" pitchFamily="18" charset="0"/>
              </a:rPr>
              <a:t>στρατηγική ψηφιακού μάρκετινγκ </a:t>
            </a:r>
            <a:r>
              <a:rPr lang="el-GR" sz="1800" dirty="0">
                <a:solidFill>
                  <a:srgbClr val="266C9F"/>
                </a:solidFill>
                <a:effectLst/>
                <a:latin typeface="Calibri" panose="020F0502020204030204" pitchFamily="34" charset="0"/>
                <a:ea typeface="Times New Roman" panose="02020603050405020304" pitchFamily="18" charset="0"/>
              </a:rPr>
              <a:t>για να αξιοποιήσετε στο έπακρο τον </a:t>
            </a:r>
            <a:r>
              <a:rPr lang="el-GR" sz="1800" dirty="0" err="1">
                <a:solidFill>
                  <a:srgbClr val="266C9F"/>
                </a:solidFill>
                <a:effectLst/>
                <a:latin typeface="Calibri" panose="020F0502020204030204" pitchFamily="34" charset="0"/>
                <a:ea typeface="Times New Roman" panose="02020603050405020304" pitchFamily="18" charset="0"/>
              </a:rPr>
              <a:t>ιστότοπό</a:t>
            </a:r>
            <a:r>
              <a:rPr lang="el-GR" sz="1800" dirty="0">
                <a:solidFill>
                  <a:srgbClr val="266C9F"/>
                </a:solidFill>
                <a:effectLst/>
                <a:latin typeface="Calibri" panose="020F0502020204030204" pitchFamily="34" charset="0"/>
                <a:ea typeface="Times New Roman" panose="02020603050405020304" pitchFamily="18" charset="0"/>
              </a:rPr>
              <a:t> σας και </a:t>
            </a:r>
            <a:r>
              <a:rPr lang="el-GR" sz="1800" dirty="0" err="1">
                <a:solidFill>
                  <a:srgbClr val="266C9F"/>
                </a:solidFill>
                <a:effectLst/>
                <a:latin typeface="Calibri" panose="020F0502020204030204" pitchFamily="34" charset="0"/>
                <a:ea typeface="Times New Roman" panose="02020603050405020304" pitchFamily="18" charset="0"/>
              </a:rPr>
              <a:t>γι</a:t>
            </a:r>
            <a:r>
              <a:rPr lang="el-GR" sz="1800" dirty="0">
                <a:solidFill>
                  <a:srgbClr val="266C9F"/>
                </a:solidFill>
                <a:effectLst/>
                <a:latin typeface="Calibri" panose="020F0502020204030204" pitchFamily="34" charset="0"/>
                <a:ea typeface="Times New Roman" panose="02020603050405020304" pitchFamily="18" charset="0"/>
              </a:rPr>
              <a:t> 'αυτό, υπάρχουν διαφορετικά </a:t>
            </a:r>
            <a:r>
              <a:rPr lang="el-GR" sz="1800" b="1" dirty="0">
                <a:solidFill>
                  <a:srgbClr val="4EAE3A"/>
                </a:solidFill>
                <a:effectLst/>
                <a:latin typeface="Calibri" panose="020F0502020204030204" pitchFamily="34" charset="0"/>
                <a:ea typeface="Times New Roman" panose="02020603050405020304" pitchFamily="18" charset="0"/>
              </a:rPr>
              <a:t>εργαλεία</a:t>
            </a:r>
            <a:r>
              <a:rPr lang="el-GR" sz="1800" dirty="0">
                <a:solidFill>
                  <a:srgbClr val="266C9F"/>
                </a:solidFill>
                <a:effectLst/>
                <a:latin typeface="Calibri" panose="020F0502020204030204" pitchFamily="34" charset="0"/>
                <a:ea typeface="Times New Roman" panose="02020603050405020304" pitchFamily="18" charset="0"/>
              </a:rPr>
              <a:t> που αναπτύσσονται από ειδικούς που θα σας επιτρέψουν να</a:t>
            </a: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rPr>
              <a:t>Αυτό θα σας επιτρέψει να ενοποιήσετε την επωνυμία σας, την εικόνα και την ταυτότητα της εταιρείας σας (</a:t>
            </a:r>
            <a:r>
              <a:rPr lang="el-GR" sz="1800" dirty="0" err="1">
                <a:solidFill>
                  <a:srgbClr val="266C9F"/>
                </a:solidFill>
                <a:effectLst/>
                <a:latin typeface="Calibri" panose="020F0502020204030204" pitchFamily="34" charset="0"/>
                <a:ea typeface="Times New Roman" panose="02020603050405020304" pitchFamily="18" charset="0"/>
              </a:rPr>
              <a:t>branding</a:t>
            </a:r>
            <a:r>
              <a:rPr lang="el-GR" sz="1800" dirty="0">
                <a:solidFill>
                  <a:srgbClr val="266C9F"/>
                </a:solidFill>
                <a:effectLst/>
                <a:latin typeface="Calibri" panose="020F0502020204030204" pitchFamily="34" charset="0"/>
                <a:ea typeface="Times New Roman" panose="02020603050405020304" pitchFamily="18" charset="0"/>
              </a:rPr>
              <a:t>), η οποία μπορεί να γίνει γνωστή πέρα από τα φυσικά όρια του χώρου.</a:t>
            </a:r>
            <a:endParaRPr lang="es-ES" dirty="0"/>
          </a:p>
        </p:txBody>
      </p:sp>
      <p:grpSp>
        <p:nvGrpSpPr>
          <p:cNvPr id="9" name="Grupo 8">
            <a:extLst>
              <a:ext uri="{FF2B5EF4-FFF2-40B4-BE49-F238E27FC236}">
                <a16:creationId xmlns:a16="http://schemas.microsoft.com/office/drawing/2014/main" id="{EDE40739-8A45-4F63-8AD9-F7306CB3C069}"/>
              </a:ext>
            </a:extLst>
          </p:cNvPr>
          <p:cNvGrpSpPr/>
          <p:nvPr/>
        </p:nvGrpSpPr>
        <p:grpSpPr>
          <a:xfrm>
            <a:off x="2753366" y="2219306"/>
            <a:ext cx="5323834" cy="2725581"/>
            <a:chOff x="2753366" y="2219306"/>
            <a:chExt cx="4431819" cy="2457899"/>
          </a:xfrm>
          <a:solidFill>
            <a:srgbClr val="FFB500"/>
          </a:solidFill>
        </p:grpSpPr>
        <p:sp>
          <p:nvSpPr>
            <p:cNvPr id="10" name="Forma libre: forma 9">
              <a:extLst>
                <a:ext uri="{FF2B5EF4-FFF2-40B4-BE49-F238E27FC236}">
                  <a16:creationId xmlns:a16="http://schemas.microsoft.com/office/drawing/2014/main" id="{D1B5DE33-C34F-4D2E-B3CF-BE63E65D5A2F}"/>
                </a:ext>
              </a:extLst>
            </p:cNvPr>
            <p:cNvSpPr/>
            <p:nvPr/>
          </p:nvSpPr>
          <p:spPr>
            <a:xfrm rot="21600000">
              <a:off x="3094939" y="2220177"/>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1" numCol="1" spcCol="1270" anchor="ctr" anchorCtr="0">
              <a:noAutofit/>
            </a:bodyPr>
            <a:lstStyle/>
            <a:p>
              <a:pPr marL="0" lvl="0" indent="0" defTabSz="577850">
                <a:lnSpc>
                  <a:spcPct val="90000"/>
                </a:lnSpc>
                <a:spcBef>
                  <a:spcPct val="0"/>
                </a:spcBef>
                <a:spcAft>
                  <a:spcPct val="35000"/>
                </a:spcAft>
                <a:buNone/>
              </a:pPr>
              <a:r>
                <a:rPr lang="el-GR" b="1" kern="1200" dirty="0"/>
                <a:t>αυξήστε τις πιθανότητές σας</a:t>
              </a:r>
              <a:endParaRPr lang="es-ES" b="1" kern="1200" dirty="0"/>
            </a:p>
          </p:txBody>
        </p:sp>
        <p:sp>
          <p:nvSpPr>
            <p:cNvPr id="13" name="Elipse 12">
              <a:extLst>
                <a:ext uri="{FF2B5EF4-FFF2-40B4-BE49-F238E27FC236}">
                  <a16:creationId xmlns:a16="http://schemas.microsoft.com/office/drawing/2014/main" id="{54EADE86-6EBD-4033-99C5-88D1CF4375CB}"/>
                </a:ext>
              </a:extLst>
            </p:cNvPr>
            <p:cNvSpPr/>
            <p:nvPr/>
          </p:nvSpPr>
          <p:spPr>
            <a:xfrm>
              <a:off x="2753366" y="2219306"/>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70BC8628-0E52-4CC6-BCB5-7F460C24B35F}"/>
                </a:ext>
              </a:extLst>
            </p:cNvPr>
            <p:cNvSpPr/>
            <p:nvPr/>
          </p:nvSpPr>
          <p:spPr>
            <a:xfrm>
              <a:off x="3094939" y="3106073"/>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l-GR" b="1" kern="1200" dirty="0"/>
                <a:t>προσεγγίστε ένα ευρύτερο κοινό</a:t>
              </a:r>
              <a:endParaRPr lang="es-ES" b="1" kern="1200" dirty="0"/>
            </a:p>
          </p:txBody>
        </p:sp>
        <p:sp>
          <p:nvSpPr>
            <p:cNvPr id="17" name="Elipse 16">
              <a:extLst>
                <a:ext uri="{FF2B5EF4-FFF2-40B4-BE49-F238E27FC236}">
                  <a16:creationId xmlns:a16="http://schemas.microsoft.com/office/drawing/2014/main" id="{BEE4C951-55AF-4193-A9B5-B6D077BE8744}"/>
                </a:ext>
              </a:extLst>
            </p:cNvPr>
            <p:cNvSpPr/>
            <p:nvPr/>
          </p:nvSpPr>
          <p:spPr>
            <a:xfrm>
              <a:off x="2753366" y="3107119"/>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9EC2A79D-8F5E-4475-9C9B-24EB8BC09B27}"/>
                </a:ext>
              </a:extLst>
            </p:cNvPr>
            <p:cNvSpPr/>
            <p:nvPr/>
          </p:nvSpPr>
          <p:spPr>
            <a:xfrm>
              <a:off x="3094939" y="3887092"/>
              <a:ext cx="3984525" cy="790113"/>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l-GR" sz="1600" b="1" kern="1200" dirty="0"/>
                <a:t>μετατρέποντας τους χρήστες και τα άτομα που επισκέπτονται τον </a:t>
              </a:r>
              <a:r>
                <a:rPr lang="el-GR" sz="1600" b="1" kern="1200" dirty="0" err="1"/>
                <a:t>ιστότοπό</a:t>
              </a:r>
              <a:r>
                <a:rPr lang="el-GR" sz="1600" b="1" kern="1200" dirty="0"/>
                <a:t> σας σε πιθανούς πελάτες ή καταναλωτές πολιτισμού.</a:t>
              </a:r>
              <a:endParaRPr lang="es-ES" sz="1600" b="1" kern="1200" dirty="0"/>
            </a:p>
          </p:txBody>
        </p:sp>
        <p:sp>
          <p:nvSpPr>
            <p:cNvPr id="19" name="Elipse 18">
              <a:extLst>
                <a:ext uri="{FF2B5EF4-FFF2-40B4-BE49-F238E27FC236}">
                  <a16:creationId xmlns:a16="http://schemas.microsoft.com/office/drawing/2014/main" id="{2E88C2C3-D796-47BC-BAB8-21BAB619BE1E}"/>
                </a:ext>
              </a:extLst>
            </p:cNvPr>
            <p:cNvSpPr/>
            <p:nvPr/>
          </p:nvSpPr>
          <p:spPr>
            <a:xfrm>
              <a:off x="2753366" y="3994061"/>
              <a:ext cx="683144" cy="683144"/>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071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48225" y="1696984"/>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57200" y="1671229"/>
            <a:ext cx="9448800" cy="1101071"/>
          </a:xfrm>
          <a:prstGeom prst="rect">
            <a:avLst/>
          </a:prstGeom>
          <a:noFill/>
        </p:spPr>
        <p:txBody>
          <a:bodyPr wrap="square">
            <a:spAutoFit/>
          </a:bodyPr>
          <a:lstStyle/>
          <a:p>
            <a:pPr algn="just" fontAlgn="base">
              <a:lnSpc>
                <a:spcPct val="115000"/>
              </a:lnSpc>
              <a:spcAft>
                <a:spcPts val="1000"/>
              </a:spcAft>
            </a:pP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Προφανώς, πριν εισέλθετε στον ψηφιακό κόσμο πρέπει να δημιουργήσετε και να ορίσετε καλά την </a:t>
            </a:r>
            <a:r>
              <a:rPr lang="el-GR"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ταυτότητα και την εταιρική εικόνα </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της επιχείρησής σας, </a:t>
            </a:r>
            <a:r>
              <a:rPr lang="el-GR"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το όνομα της επωνυμίας </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σας και </a:t>
            </a:r>
            <a:r>
              <a:rPr lang="el-GR"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το προϊόν ή την υπηρεσία</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που προσφέρετε, χρειάζεστε μια στρατηγική επωνυμίας.</a:t>
            </a:r>
            <a:endPar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Imagen 6">
            <a:extLst>
              <a:ext uri="{FF2B5EF4-FFF2-40B4-BE49-F238E27FC236}">
                <a16:creationId xmlns:a16="http://schemas.microsoft.com/office/drawing/2014/main" id="{457D339F-16B0-4620-96FA-35F923CECB71}"/>
              </a:ext>
            </a:extLst>
          </p:cNvPr>
          <p:cNvPicPr>
            <a:picLocks noChangeAspect="1"/>
          </p:cNvPicPr>
          <p:nvPr/>
        </p:nvPicPr>
        <p:blipFill rotWithShape="1">
          <a:blip r:embed="rId4">
            <a:extLst>
              <a:ext uri="{28A0092B-C50C-407E-A947-70E740481C1C}">
                <a14:useLocalDpi xmlns:a14="http://schemas.microsoft.com/office/drawing/2010/main" val="0"/>
              </a:ext>
            </a:extLst>
          </a:blip>
          <a:srcRect l="14629" t="10000" r="11819" b="11415"/>
          <a:stretch/>
        </p:blipFill>
        <p:spPr>
          <a:xfrm>
            <a:off x="7568911" y="2772300"/>
            <a:ext cx="2756516" cy="2945149"/>
          </a:xfrm>
          <a:prstGeom prst="rect">
            <a:avLst/>
          </a:prstGeom>
        </p:spPr>
      </p:pic>
      <p:sp>
        <p:nvSpPr>
          <p:cNvPr id="15" name="CuadroTexto 14">
            <a:extLst>
              <a:ext uri="{FF2B5EF4-FFF2-40B4-BE49-F238E27FC236}">
                <a16:creationId xmlns:a16="http://schemas.microsoft.com/office/drawing/2014/main" id="{560B6DF2-DBD2-4CD6-B287-F3C804FB0754}"/>
              </a:ext>
            </a:extLst>
          </p:cNvPr>
          <p:cNvSpPr txBox="1"/>
          <p:nvPr/>
        </p:nvSpPr>
        <p:spPr>
          <a:xfrm>
            <a:off x="457200" y="2911414"/>
            <a:ext cx="7003164" cy="2195216"/>
          </a:xfrm>
          <a:prstGeom prst="rect">
            <a:avLst/>
          </a:prstGeom>
          <a:noFill/>
        </p:spPr>
        <p:txBody>
          <a:bodyPr wrap="square">
            <a:spAutoFit/>
          </a:bodyPr>
          <a:lstStyle/>
          <a:p>
            <a:pPr algn="just" fontAlgn="base">
              <a:lnSpc>
                <a:spcPct val="115000"/>
              </a:lnSpc>
              <a:spcAft>
                <a:spcPts val="1000"/>
              </a:spcAft>
            </a:pP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Branding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είναι η διαδικασία δημιουργίας της επωνυμίας σας και μέσω αυτής, μπορείτε να μεταφέρετε τις άυλες αξίες της εταιρείας σας, τις υπηρεσίες ή τα προϊόντα σας, ιδέες, συναισθήματα και αισθήσεις που θα κάνουν την επωνυμία σας διαφορετική από όλες τις άλλες και έτσι, θα αναγνωρίζεται εύκολα στο κοινό και τους καταναλωτές.</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3600" dirty="0">
              <a:latin typeface="+mn-lt"/>
            </a:endParaRPr>
          </a:p>
        </p:txBody>
      </p:sp>
      <p:sp>
        <p:nvSpPr>
          <p:cNvPr id="10" name="CuadroTexto 9">
            <a:extLst>
              <a:ext uri="{FF2B5EF4-FFF2-40B4-BE49-F238E27FC236}">
                <a16:creationId xmlns:a16="http://schemas.microsoft.com/office/drawing/2014/main" id="{C9016F7B-2D0C-4B70-A386-2AAD95F1351B}"/>
              </a:ext>
            </a:extLst>
          </p:cNvPr>
          <p:cNvSpPr txBox="1"/>
          <p:nvPr/>
        </p:nvSpPr>
        <p:spPr>
          <a:xfrm>
            <a:off x="585926" y="1696920"/>
            <a:ext cx="9951868" cy="3919022"/>
          </a:xfrm>
          <a:prstGeom prst="rect">
            <a:avLst/>
          </a:prstGeom>
          <a:noFill/>
        </p:spPr>
        <p:txBody>
          <a:bodyPr wrap="square">
            <a:spAutoFit/>
          </a:bodyPr>
          <a:lstStyle/>
          <a:p>
            <a:pPr algn="just" fontAlgn="base">
              <a:lnSpc>
                <a:spcPct val="115000"/>
              </a:lnSpc>
              <a:spcAft>
                <a:spcPts val="1000"/>
              </a:spcAft>
            </a:pP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Οι πτυχές που πρέπει να λάβετε υπόψη για να δημιουργήσετε την επωνυμία σας είναι:</a:t>
            </a:r>
            <a:endPar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l-GR"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Το όνομα</a:t>
            </a:r>
          </a:p>
          <a:p>
            <a:pPr marL="2114550" lvl="4" indent="-285750" algn="just" fontAlgn="base">
              <a:lnSpc>
                <a:spcPct val="115000"/>
              </a:lnSpc>
              <a:spcAft>
                <a:spcPts val="1000"/>
              </a:spcAft>
              <a:buFont typeface="Arial" panose="020B0604020202020204" pitchFamily="34" charset="0"/>
              <a:buChar char="•"/>
            </a:pPr>
            <a:r>
              <a:rPr lang="el-GR"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Το λογότυπο</a:t>
            </a:r>
            <a:endParaRPr lang="en-GB"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l-GR"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σύμβολα και οι αξίες που θέλετε να μεταδώσετε</a:t>
            </a:r>
          </a:p>
          <a:p>
            <a:pPr marL="2114550" lvl="4" indent="-285750" algn="just" fontAlgn="base">
              <a:lnSpc>
                <a:spcPct val="115000"/>
              </a:lnSpc>
              <a:spcAft>
                <a:spcPts val="1000"/>
              </a:spcAft>
              <a:buFont typeface="Arial" panose="020B0604020202020204" pitchFamily="34" charset="0"/>
              <a:buChar char="•"/>
            </a:pPr>
            <a:r>
              <a:rPr lang="el-GR"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σλόγκαν και την ονομασία του </a:t>
            </a:r>
            <a:r>
              <a:rPr lang="el-GR"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ιστότοπου</a:t>
            </a:r>
            <a:r>
              <a:rPr lang="el-GR"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σας</a:t>
            </a:r>
          </a:p>
          <a:p>
            <a:pPr marL="0" lvl="4" algn="just" fontAlgn="base">
              <a:lnSpc>
                <a:spcPct val="115000"/>
              </a:lnSpc>
              <a:spcAft>
                <a:spcPts val="1000"/>
              </a:spcAft>
            </a:pP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Θα πρέπει να προσπαθήσετε να φροντίσετε όλες αυτές τις λεπτομέρειες, να τις μελετήσετε και ακόμη και να τις ζητήσετε και να τις δείξετε στην οικογένεια και τους φίλους σας, προκειμένου να έχετε διαφορετικές απόψεις και ένα ευρύτερο όραμα της εικόνας που προβάλλεται από την επωνυμία σας και πώς την αντιλαμβάνονται οι άλλοι.</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FAB1F-A39F-4864-AEAF-8C0D6AB962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215" y="2117342"/>
            <a:ext cx="1955778" cy="1955778"/>
          </a:xfrm>
          <a:prstGeom prst="rect">
            <a:avLst/>
          </a:prstGeom>
        </p:spPr>
      </p:pic>
    </p:spTree>
    <p:extLst>
      <p:ext uri="{BB962C8B-B14F-4D97-AF65-F5344CB8AC3E}">
        <p14:creationId xmlns:p14="http://schemas.microsoft.com/office/powerpoint/2010/main" val="31647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149FC-DF0A-42A8-9004-05470959F92D}"/>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3600" dirty="0">
              <a:latin typeface="+mn-lt"/>
            </a:endParaRPr>
          </a:p>
        </p:txBody>
      </p:sp>
      <p:sp>
        <p:nvSpPr>
          <p:cNvPr id="4" name="CuadroTexto 3">
            <a:extLst>
              <a:ext uri="{FF2B5EF4-FFF2-40B4-BE49-F238E27FC236}">
                <a16:creationId xmlns:a16="http://schemas.microsoft.com/office/drawing/2014/main" id="{03579CCA-4139-47FD-B760-E23A6316AB7F}"/>
              </a:ext>
            </a:extLst>
          </p:cNvPr>
          <p:cNvSpPr txBox="1"/>
          <p:nvPr/>
        </p:nvSpPr>
        <p:spPr>
          <a:xfrm>
            <a:off x="630315" y="1303701"/>
            <a:ext cx="9422168" cy="5509200"/>
          </a:xfrm>
          <a:prstGeom prst="rect">
            <a:avLst/>
          </a:prstGeom>
          <a:noFill/>
        </p:spPr>
        <p:txBody>
          <a:bodyPr wrap="square">
            <a:spAutoFit/>
          </a:bodyPr>
          <a:lstStyle/>
          <a:p>
            <a:pPr algn="just"/>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Ωστόσο, το </a:t>
            </a:r>
            <a:r>
              <a:rPr lang="el-GR"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branding</a:t>
            </a:r>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δεν τελειώνει με τη δημιουργία του.   </a:t>
            </a:r>
          </a:p>
          <a:p>
            <a:pPr algn="just"/>
            <a:endParaRPr lang="el-GR" sz="2200"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algn="just"/>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a:t>
            </a:r>
            <a:r>
              <a:rPr lang="el-GR"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εικόνα και η ταυτότητα </a:t>
            </a:r>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της εταιρείας σας είναι κάτι που πρέπει να φροντίζεστε συνεχώς, να δημιουργείτε και να διατηρείτε καλή φήμη, καθώς και να αντιμετωπίζετε προσεκτικά τα δεδομένα και τις πληροφορίες που μεταδίδετε ή μοιράζεστε μέσω ψηφιακών μέσων.  </a:t>
            </a:r>
          </a:p>
          <a:p>
            <a:pPr algn="just"/>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Όταν εμφανίζετε στην ταυτότητά σας ή δημιουργείτε προφίλ μέσω διαφορετικών ψηφιακών μέσων ή κοινωνικών δικτύων, πρέπει να το κάνετε υπεύθυνα και να μεγιστοποιήσετε πάντα τα </a:t>
            </a:r>
            <a:r>
              <a:rPr lang="el-GR"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μέτρα ασφαλείας </a:t>
            </a:r>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κατά την περιήγηση στο Διαδίκτυο. Προσπαθήστε να διατηρείτε ενημερωμένο τόσο το λειτουργικό σας σύστημα όσο και το λογισμικό προστασίας σας από τους ιούς και ελέγχετε συχνά τις επιλογές απορρήτου και ασφάλειας των ψηφιακών προφίλ που διαχειρίζεστε</a:t>
            </a:r>
            <a:r>
              <a:rPr lang="el-GR"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Η φήμη μιας εταιρείας</a:t>
            </a:r>
            <a:r>
              <a:rPr lang="el-GR"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είναι κάτι που χρειάζεται πολύ χρόνο και προσπάθεια για να δημιουργηθεί, αλλά μπορεί να χαθεί εν ριπή οφθαλμού.</a:t>
            </a:r>
            <a:endParaRPr lang="es-ES" sz="2200" dirty="0"/>
          </a:p>
        </p:txBody>
      </p:sp>
    </p:spTree>
    <p:extLst>
      <p:ext uri="{BB962C8B-B14F-4D97-AF65-F5344CB8AC3E}">
        <p14:creationId xmlns:p14="http://schemas.microsoft.com/office/powerpoint/2010/main" val="1124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3600" dirty="0">
              <a:latin typeface="+mn-lt"/>
            </a:endParaRPr>
          </a:p>
        </p:txBody>
      </p:sp>
      <p:sp>
        <p:nvSpPr>
          <p:cNvPr id="10" name="CuadroTexto 9">
            <a:extLst>
              <a:ext uri="{FF2B5EF4-FFF2-40B4-BE49-F238E27FC236}">
                <a16:creationId xmlns:a16="http://schemas.microsoft.com/office/drawing/2014/main" id="{1A6045AB-75CC-4868-8D15-AF9C12487251}"/>
              </a:ext>
            </a:extLst>
          </p:cNvPr>
          <p:cNvSpPr txBox="1"/>
          <p:nvPr/>
        </p:nvSpPr>
        <p:spPr>
          <a:xfrm>
            <a:off x="568171" y="908422"/>
            <a:ext cx="10005134" cy="5577937"/>
          </a:xfrm>
          <a:prstGeom prst="rect">
            <a:avLst/>
          </a:prstGeom>
          <a:noFill/>
        </p:spPr>
        <p:txBody>
          <a:bodyPr wrap="square">
            <a:spAutoFit/>
          </a:bodyPr>
          <a:lstStyle/>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Αφού ορίσετε όλα αυτά τα στοιχεία, μπορείτε να ξεκινήσετε τη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στρατηγική μάρκετινγκ</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να κάνετε γνωστή την επωνυμία σας μέσω του ψηφιακού περιβάλλοντος.</a:t>
            </a: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ψηφιακό μάρκετινγκ καλύπτει πολλούς τομείς, αλλά σε αυτή την ενότητα, θα επικεντρωθούμε σε στρατηγικές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SEO, μάρκετινγκ ηλεκτρονικού ταχυδρομείου και κοινωνικών μέσων</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Ακολουθούν ορισμένα εργαλεία που μπορείτε να χρησιμοποιήσετε για να ξεκινήσετε τη στρατηγική ψηφιακού μάρκετινγκ:</a:t>
            </a: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κοινωνικά δίκτυα είναι ένα άλλο ισχυρό εργαλείο που θα σας βοηθήσει να προωθήσετε και να διατηρήσετε την ΑΠΚ. Στην επόμενη μονάδα θα σας δείξουμε πώς να το κάνετε.</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F3F64DB-9DB7-49AB-8E05-E11411C2B9EA}"/>
              </a:ext>
            </a:extLst>
          </p:cNvPr>
          <p:cNvGraphicFramePr/>
          <p:nvPr>
            <p:extLst>
              <p:ext uri="{D42A27DB-BD31-4B8C-83A1-F6EECF244321}">
                <p14:modId xmlns:p14="http://schemas.microsoft.com/office/powerpoint/2010/main" val="2381151242"/>
              </p:ext>
            </p:extLst>
          </p:nvPr>
        </p:nvGraphicFramePr>
        <p:xfrm>
          <a:off x="568171" y="2794458"/>
          <a:ext cx="9732752" cy="3019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5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0"/>
            <a:ext cx="4572000" cy="6457890"/>
          </a:xfrm>
          <a:prstGeom prst="rect">
            <a:avLst/>
          </a:prstGeom>
        </p:spPr>
      </p:pic>
      <p:sp>
        <p:nvSpPr>
          <p:cNvPr id="13" name="CuadroTexto 12">
            <a:extLst>
              <a:ext uri="{FF2B5EF4-FFF2-40B4-BE49-F238E27FC236}">
                <a16:creationId xmlns:a16="http://schemas.microsoft.com/office/drawing/2014/main" id="{86BA7FC9-4906-4021-9651-6E81B2F28542}"/>
              </a:ext>
            </a:extLst>
          </p:cNvPr>
          <p:cNvSpPr txBox="1"/>
          <p:nvPr/>
        </p:nvSpPr>
        <p:spPr>
          <a:xfrm>
            <a:off x="4692959" y="2374737"/>
            <a:ext cx="6789795" cy="1758045"/>
          </a:xfrm>
          <a:prstGeom prst="rect">
            <a:avLst/>
          </a:prstGeom>
          <a:noFill/>
        </p:spPr>
        <p:txBody>
          <a:bodyPr wrap="square">
            <a:spAutoFit/>
          </a:bodyPr>
          <a:lstStyle/>
          <a:p>
            <a:pPr marL="228600" fontAlgn="base">
              <a:lnSpc>
                <a:spcPct val="115000"/>
              </a:lnSpc>
              <a:spcAft>
                <a:spcPts val="1000"/>
              </a:spcAft>
            </a:pPr>
            <a:r>
              <a:rPr lang="el-GR"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Ενότητα 2: Διαχείριση κοινωνικών δικτύων: Συμβουλές για τη μεταφορά γνώσεων ΑΠΚ.</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1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29521" y="330049"/>
            <a:ext cx="820592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2.1: Μέσα κοινωνικής δικτύωσης</a:t>
            </a:r>
            <a:endParaRPr lang="es-ES" sz="3600" dirty="0">
              <a:latin typeface="+mn-lt"/>
            </a:endParaRPr>
          </a:p>
        </p:txBody>
      </p:sp>
      <p:sp>
        <p:nvSpPr>
          <p:cNvPr id="10" name="CuadroTexto 9">
            <a:extLst>
              <a:ext uri="{FF2B5EF4-FFF2-40B4-BE49-F238E27FC236}">
                <a16:creationId xmlns:a16="http://schemas.microsoft.com/office/drawing/2014/main" id="{307E8BDF-01E4-4981-8DAB-529DEF55C55C}"/>
              </a:ext>
            </a:extLst>
          </p:cNvPr>
          <p:cNvSpPr txBox="1"/>
          <p:nvPr/>
        </p:nvSpPr>
        <p:spPr>
          <a:xfrm>
            <a:off x="499024" y="1008780"/>
            <a:ext cx="10136424" cy="5520742"/>
          </a:xfrm>
          <a:prstGeom prst="rect">
            <a:avLst/>
          </a:prstGeom>
          <a:noFill/>
        </p:spPr>
        <p:txBody>
          <a:bodyPr wrap="square">
            <a:spAutoFit/>
          </a:bodyPr>
          <a:lstStyle/>
          <a:p>
            <a:pPr algn="just" fontAlgn="base">
              <a:lnSpc>
                <a:spcPct val="115000"/>
              </a:lnSpc>
              <a:spcAft>
                <a:spcPts val="1000"/>
              </a:spcAft>
            </a:pP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a:t>
            </a:r>
            <a:r>
              <a:rPr lang="el-GR"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μέσα κοινωνικής δικτύωσης </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έχουν γίνει το κύριο μέσο ψηφιακής επικοινωνίας. Υπάρχουν διαφορετικοί τύποι και προσανατολισμένοι σε διαφορετικούς χρήστες, αλλά όλοι τους θα χρησιμεύσουν ως εργαλείο μεταφοράς γνώσης, προώθησης και διάδοσης της ΑΠΚ, καθώς και των προϊόντων και των υπηρεσιών σας.</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Ανάλογα με τον στόχο σας, τον τύπο των πληροφοριών που θέλετε να μοιραστείτε και το κοινό-στόχο σας, μπορείτε να δημιουργήσετε ένα προφίλ στο κοινωνικό δίκτυο ή στα δίκτυα που ταιριάζουν καλύτερα στις ανάγκες σας.</a:t>
            </a:r>
          </a:p>
          <a:p>
            <a:pPr marL="292100" indent="228600" algn="just" fontAlgn="base">
              <a:lnSpc>
                <a:spcPct val="115000"/>
              </a:lnSpc>
              <a:spcAft>
                <a:spcPts val="1000"/>
              </a:spcAft>
              <a:buFontTx/>
              <a:buChar char="-"/>
              <a:tabLst>
                <a:tab pos="0" algn="l"/>
              </a:tabLst>
            </a:pP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a:t>
            </a:r>
            <a:r>
              <a:rPr lang="el-GR"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Facebook</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θα είναι πάντα μία από τις καλύτερες επιλογές, καθώς είναι το πιο ευρέως χρησιμοποιούμενο κοινωνικό δίκτυο από όλους τους τύπους χρηστών και επιχειρήσεων, όλων των ηλικιών και τμημάτων του κόσμου. Μέσω του Facebook, μπορείτε να μοιράζεστε περιεχόμενο, βίντεο, να αλληλεπιδράτε με το κοινό σας, να ξεκινάτε καμπάνιες μάρκετινγκ και πολλά άλλα.</a:t>
            </a:r>
          </a:p>
          <a:p>
            <a:pPr marL="292100" algn="just" fontAlgn="base">
              <a:lnSpc>
                <a:spcPct val="115000"/>
              </a:lnSpc>
              <a:spcAft>
                <a:spcPts val="1000"/>
              </a:spcAft>
            </a:pP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Το </a:t>
            </a:r>
            <a:r>
              <a:rPr lang="el-GR" sz="19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Instagram</a:t>
            </a:r>
            <a:r>
              <a:rPr lang="el-GR"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είναι ένα πιο οπτικό κοινωνικό δίκτυο και προσανατολίζεται σε ένα νεότερο κοινό, αν και σήμερα, χρησιμοποιείται όλο και περισσότερο από όλα τα είδη ενώσεων και εταιρειών για να παρουσιάσουν την επιχείρηση, τα προϊόντα και τις υπηρεσίες τους.</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62F17A0-DD12-4D54-9ABB-144F5F27A5BF}"/>
              </a:ext>
            </a:extLst>
          </p:cNvPr>
          <p:cNvPicPr>
            <a:picLocks noChangeAspect="1"/>
          </p:cNvPicPr>
          <p:nvPr/>
        </p:nvPicPr>
        <p:blipFill rotWithShape="1">
          <a:blip r:embed="rId4">
            <a:extLst>
              <a:ext uri="{28A0092B-C50C-407E-A947-70E740481C1C}">
                <a14:useLocalDpi xmlns:a14="http://schemas.microsoft.com/office/drawing/2010/main" val="0"/>
              </a:ext>
            </a:extLst>
          </a:blip>
          <a:srcRect l="12406" t="20551" r="64665" b="54143"/>
          <a:stretch/>
        </p:blipFill>
        <p:spPr>
          <a:xfrm>
            <a:off x="123502" y="3934043"/>
            <a:ext cx="751045" cy="828903"/>
          </a:xfrm>
          <a:prstGeom prst="rect">
            <a:avLst/>
          </a:prstGeom>
        </p:spPr>
      </p:pic>
      <p:pic>
        <p:nvPicPr>
          <p:cNvPr id="15" name="Imagen 14">
            <a:extLst>
              <a:ext uri="{FF2B5EF4-FFF2-40B4-BE49-F238E27FC236}">
                <a16:creationId xmlns:a16="http://schemas.microsoft.com/office/drawing/2014/main" id="{1FB44E8C-90BB-4D6E-804C-810EDD770941}"/>
              </a:ext>
            </a:extLst>
          </p:cNvPr>
          <p:cNvPicPr>
            <a:picLocks noChangeAspect="1"/>
          </p:cNvPicPr>
          <p:nvPr/>
        </p:nvPicPr>
        <p:blipFill rotWithShape="1">
          <a:blip r:embed="rId4">
            <a:extLst>
              <a:ext uri="{28A0092B-C50C-407E-A947-70E740481C1C}">
                <a14:useLocalDpi xmlns:a14="http://schemas.microsoft.com/office/drawing/2010/main" val="0"/>
              </a:ext>
            </a:extLst>
          </a:blip>
          <a:srcRect l="12406" t="44535" r="64665" b="30187"/>
          <a:stretch/>
        </p:blipFill>
        <p:spPr>
          <a:xfrm>
            <a:off x="139414" y="5218435"/>
            <a:ext cx="751044" cy="828001"/>
          </a:xfrm>
          <a:prstGeom prst="rect">
            <a:avLst/>
          </a:prstGeom>
        </p:spPr>
      </p:pic>
    </p:spTree>
    <p:extLst>
      <p:ext uri="{BB962C8B-B14F-4D97-AF65-F5344CB8AC3E}">
        <p14:creationId xmlns:p14="http://schemas.microsoft.com/office/powerpoint/2010/main" val="132025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337002" y="2346618"/>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0" name="CuadroTexto 9">
            <a:extLst>
              <a:ext uri="{FF2B5EF4-FFF2-40B4-BE49-F238E27FC236}">
                <a16:creationId xmlns:a16="http://schemas.microsoft.com/office/drawing/2014/main" id="{6EDFDF18-76FD-4A22-8D29-0E8FC22155D3}"/>
              </a:ext>
            </a:extLst>
          </p:cNvPr>
          <p:cNvSpPr txBox="1"/>
          <p:nvPr/>
        </p:nvSpPr>
        <p:spPr>
          <a:xfrm>
            <a:off x="1609920" y="1324116"/>
            <a:ext cx="9170375" cy="4618187"/>
          </a:xfrm>
          <a:prstGeom prst="rect">
            <a:avLst/>
          </a:prstGeom>
          <a:noFill/>
        </p:spPr>
        <p:txBody>
          <a:bodyPr wrap="square">
            <a:spAutoFit/>
          </a:bodyPr>
          <a:lstStyle/>
          <a:p>
            <a:pPr marL="285750" indent="-285750" algn="just" fontAlgn="base">
              <a:lnSpc>
                <a:spcPct val="115000"/>
              </a:lnSpc>
              <a:spcAft>
                <a:spcPts val="1000"/>
              </a:spcAft>
              <a:buFontTx/>
              <a:buChar char="-"/>
            </a:pPr>
            <a:r>
              <a:rPr lang="el-GR"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 </a:t>
            </a:r>
            <a:r>
              <a:rPr lang="el-GR"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YouTube</a:t>
            </a:r>
            <a:r>
              <a:rPr lang="el-GR"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μπορεί να είναι μία από τις καλύτερες επιλογές για την προώθηση του ICH, ειδικά αν ο επαγγελματικός μας χώρος σχετίζεται με εορτασμούς και έθιμα. Με τη δημιουργία βίντεο, μπορούμε να μοιραστούμε και να προωθήσουμε την ΑΠΚ με διασκεδαστικό και οπτικό τρόπο, συμβάλλοντας έτσι στη διάδοση, τη γνώση και τη διατήρησή του.</a:t>
            </a: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Υπάρχουν περισσότερα κοινωνικά δίκτυα όπως το </a:t>
            </a:r>
            <a:r>
              <a:rPr lang="el-GR"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Twitter</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ή το </a:t>
            </a:r>
            <a:r>
              <a:rPr lang="el-GR"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LinkedIn</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θα πρέπει μόνο να αναλύσετε το προφίλ του κοινού σας και να αποφασίσετε ποια ανταποκρίνονται καλύτερα στους στόχους και τους σκοπούς σας.</a:t>
            </a: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Ωστόσο, όπως και στον πραγματικό κόσμο οι κοινωνικές σχέσεις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διέπονται</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από κανόνες εθιμοτυπίας και συμπεριφοράς, ο ψηφιακός ή εικονικός κόσμος απαιτεί επίσης κανόνες αλληλεπίδρασης και συμπεριφοράς.</a:t>
            </a: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Αυτοί οι κανόνες είναι γνωστοί ως </a:t>
            </a:r>
            <a:r>
              <a:rPr lang="el-GR"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netiquette</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θα πρέπει να τους εξετάσετε μέσω όλων των ψηφιακών μέσων, είτε πρόκειται για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είτε για κοινωνικό δίκτυο.</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9E77C51C-B1FE-40E8-A798-736DECC37EC9}"/>
              </a:ext>
            </a:extLst>
          </p:cNvPr>
          <p:cNvSpPr txBox="1">
            <a:spLocks/>
          </p:cNvSpPr>
          <p:nvPr/>
        </p:nvSpPr>
        <p:spPr>
          <a:xfrm>
            <a:off x="2429522" y="330049"/>
            <a:ext cx="9003456"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2.1: Μέσα κοινωνικής δικτύωσης</a:t>
            </a:r>
            <a:endParaRPr lang="es-ES" sz="3600" dirty="0">
              <a:latin typeface="+mn-lt"/>
            </a:endParaRPr>
          </a:p>
        </p:txBody>
      </p:sp>
      <p:pic>
        <p:nvPicPr>
          <p:cNvPr id="7" name="Imagen 6">
            <a:extLst>
              <a:ext uri="{FF2B5EF4-FFF2-40B4-BE49-F238E27FC236}">
                <a16:creationId xmlns:a16="http://schemas.microsoft.com/office/drawing/2014/main" id="{0991DA8C-92CA-4406-8D7C-DD6A752688B4}"/>
              </a:ext>
            </a:extLst>
          </p:cNvPr>
          <p:cNvPicPr>
            <a:picLocks noChangeAspect="1"/>
          </p:cNvPicPr>
          <p:nvPr/>
        </p:nvPicPr>
        <p:blipFill rotWithShape="1">
          <a:blip r:embed="rId4">
            <a:extLst>
              <a:ext uri="{28A0092B-C50C-407E-A947-70E740481C1C}">
                <a14:useLocalDpi xmlns:a14="http://schemas.microsoft.com/office/drawing/2010/main" val="0"/>
              </a:ext>
            </a:extLst>
          </a:blip>
          <a:srcRect l="38509" t="46284" r="37044" b="30229"/>
          <a:stretch/>
        </p:blipFill>
        <p:spPr>
          <a:xfrm>
            <a:off x="579781" y="4223270"/>
            <a:ext cx="861823" cy="828000"/>
          </a:xfrm>
          <a:prstGeom prst="rect">
            <a:avLst/>
          </a:prstGeom>
        </p:spPr>
      </p:pic>
      <p:pic>
        <p:nvPicPr>
          <p:cNvPr id="15" name="Imagen 14">
            <a:extLst>
              <a:ext uri="{FF2B5EF4-FFF2-40B4-BE49-F238E27FC236}">
                <a16:creationId xmlns:a16="http://schemas.microsoft.com/office/drawing/2014/main" id="{223838F8-53A6-4F00-B2C1-5F06D0E770F8}"/>
              </a:ext>
            </a:extLst>
          </p:cNvPr>
          <p:cNvPicPr>
            <a:picLocks noChangeAspect="1"/>
          </p:cNvPicPr>
          <p:nvPr/>
        </p:nvPicPr>
        <p:blipFill rotWithShape="1">
          <a:blip r:embed="rId4">
            <a:extLst>
              <a:ext uri="{28A0092B-C50C-407E-A947-70E740481C1C}">
                <a14:useLocalDpi xmlns:a14="http://schemas.microsoft.com/office/drawing/2010/main" val="0"/>
              </a:ext>
            </a:extLst>
          </a:blip>
          <a:srcRect l="66250" t="20378" r="10588" b="55140"/>
          <a:stretch/>
        </p:blipFill>
        <p:spPr>
          <a:xfrm>
            <a:off x="618582" y="3007846"/>
            <a:ext cx="784222" cy="828903"/>
          </a:xfrm>
          <a:prstGeom prst="rect">
            <a:avLst/>
          </a:prstGeom>
        </p:spPr>
      </p:pic>
      <p:pic>
        <p:nvPicPr>
          <p:cNvPr id="13" name="Imagen 12">
            <a:extLst>
              <a:ext uri="{FF2B5EF4-FFF2-40B4-BE49-F238E27FC236}">
                <a16:creationId xmlns:a16="http://schemas.microsoft.com/office/drawing/2014/main" id="{50BE1C57-1265-4F0A-B13C-B92CF1B58F00}"/>
              </a:ext>
            </a:extLst>
          </p:cNvPr>
          <p:cNvPicPr>
            <a:picLocks noChangeAspect="1"/>
          </p:cNvPicPr>
          <p:nvPr/>
        </p:nvPicPr>
        <p:blipFill rotWithShape="1">
          <a:blip r:embed="rId4">
            <a:extLst>
              <a:ext uri="{28A0092B-C50C-407E-A947-70E740481C1C}">
                <a14:useLocalDpi xmlns:a14="http://schemas.microsoft.com/office/drawing/2010/main" val="0"/>
              </a:ext>
            </a:extLst>
          </a:blip>
          <a:srcRect l="65848" t="45369" r="10676" b="29240"/>
          <a:stretch/>
        </p:blipFill>
        <p:spPr>
          <a:xfrm>
            <a:off x="627506" y="1699284"/>
            <a:ext cx="766375" cy="828903"/>
          </a:xfrm>
          <a:prstGeom prst="rect">
            <a:avLst/>
          </a:prstGeom>
        </p:spPr>
      </p:pic>
    </p:spTree>
    <p:extLst>
      <p:ext uri="{BB962C8B-B14F-4D97-AF65-F5344CB8AC3E}">
        <p14:creationId xmlns:p14="http://schemas.microsoft.com/office/powerpoint/2010/main" val="23628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55821" y="1743559"/>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7D2504C9-64D4-4090-B306-22E1EC304A1A}"/>
              </a:ext>
            </a:extLst>
          </p:cNvPr>
          <p:cNvSpPr txBox="1"/>
          <p:nvPr/>
        </p:nvSpPr>
        <p:spPr>
          <a:xfrm>
            <a:off x="567579" y="1018392"/>
            <a:ext cx="9911918" cy="392159"/>
          </a:xfrm>
          <a:prstGeom prst="rect">
            <a:avLst/>
          </a:prstGeom>
          <a:noFill/>
        </p:spPr>
        <p:txBody>
          <a:bodyPr wrap="square">
            <a:spAutoFit/>
          </a:bodyPr>
          <a:lstStyle/>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Ακολουθούν </a:t>
            </a:r>
            <a:r>
              <a:rPr lang="el-GR"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οι 10 βασικοί κανόνες συμπεριφοράς στο Διαδίκτυο </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που πρότεινε η </a:t>
            </a:r>
            <a:r>
              <a:rPr lang="el-GR" sz="1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Virginia</a:t>
            </a:r>
            <a:r>
              <a:rPr lang="el-GR"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Shea</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B01A6524-DBB5-45C3-A090-583FB926A133}"/>
              </a:ext>
            </a:extLst>
          </p:cNvPr>
          <p:cNvGrpSpPr/>
          <p:nvPr/>
        </p:nvGrpSpPr>
        <p:grpSpPr>
          <a:xfrm>
            <a:off x="746597" y="2231443"/>
            <a:ext cx="9200364" cy="3045339"/>
            <a:chOff x="1991093" y="1566749"/>
            <a:chExt cx="5848183" cy="2495185"/>
          </a:xfrm>
          <a:solidFill>
            <a:srgbClr val="4EAE3A"/>
          </a:solidFill>
        </p:grpSpPr>
        <p:sp>
          <p:nvSpPr>
            <p:cNvPr id="10" name="Forma libre: forma 9">
              <a:extLst>
                <a:ext uri="{FF2B5EF4-FFF2-40B4-BE49-F238E27FC236}">
                  <a16:creationId xmlns:a16="http://schemas.microsoft.com/office/drawing/2014/main" id="{3ED8874A-2E08-4BFC-B10E-841402E689FD}"/>
                </a:ext>
              </a:extLst>
            </p:cNvPr>
            <p:cNvSpPr/>
            <p:nvPr/>
          </p:nvSpPr>
          <p:spPr>
            <a:xfrm>
              <a:off x="2314780" y="1566749"/>
              <a:ext cx="5524496"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l-GR" kern="1200" dirty="0"/>
                <a:t>Κανόνας 1: Θυμήσου τον άνθρωπο. (Να είστε ευγενικοί)</a:t>
              </a:r>
              <a:endParaRPr lang="es-ES" kern="1200" dirty="0"/>
            </a:p>
          </p:txBody>
        </p:sp>
        <p:sp>
          <p:nvSpPr>
            <p:cNvPr id="15" name="Elipse 14">
              <a:extLst>
                <a:ext uri="{FF2B5EF4-FFF2-40B4-BE49-F238E27FC236}">
                  <a16:creationId xmlns:a16="http://schemas.microsoft.com/office/drawing/2014/main" id="{C9512DCD-D531-4EF1-B499-32FF9E63061C}"/>
                </a:ext>
              </a:extLst>
            </p:cNvPr>
            <p:cNvSpPr/>
            <p:nvPr/>
          </p:nvSpPr>
          <p:spPr>
            <a:xfrm>
              <a:off x="1991093" y="1573961"/>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BFFF2578-6EF2-4CDB-8342-0934592C0854}"/>
                </a:ext>
              </a:extLst>
            </p:cNvPr>
            <p:cNvSpPr/>
            <p:nvPr/>
          </p:nvSpPr>
          <p:spPr>
            <a:xfrm>
              <a:off x="2366241" y="2484966"/>
              <a:ext cx="5473035"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1" numCol="1" spcCol="1270" anchor="ctr" anchorCtr="0">
              <a:noAutofit/>
            </a:bodyPr>
            <a:lstStyle/>
            <a:p>
              <a:pPr marL="0" lvl="0" indent="0" algn="l" defTabSz="622300">
                <a:lnSpc>
                  <a:spcPct val="90000"/>
                </a:lnSpc>
                <a:spcBef>
                  <a:spcPct val="0"/>
                </a:spcBef>
                <a:spcAft>
                  <a:spcPct val="35000"/>
                </a:spcAft>
                <a:buNone/>
              </a:pPr>
              <a:r>
                <a:rPr lang="el-GR" kern="1200" dirty="0"/>
                <a:t>Κανόνας 2: Τηρείτε τα ίδια πρότυπα συμπεριφοράς στο διαδίκτυο που ακολουθείτε στην πραγματική ζωή. (Να είστε ηθικοί και να μην παραβιάζετε το νόμο. Αναφέρετε όλα τα εισαγωγικά, τις αναφορές και τις πηγές)</a:t>
              </a:r>
              <a:endParaRPr lang="es-ES" kern="1200" dirty="0"/>
            </a:p>
          </p:txBody>
        </p:sp>
        <p:sp>
          <p:nvSpPr>
            <p:cNvPr id="17" name="Elipse 16">
              <a:extLst>
                <a:ext uri="{FF2B5EF4-FFF2-40B4-BE49-F238E27FC236}">
                  <a16:creationId xmlns:a16="http://schemas.microsoft.com/office/drawing/2014/main" id="{8C91DE28-D224-4FBD-A7F9-245C047BD479}"/>
                </a:ext>
              </a:extLst>
            </p:cNvPr>
            <p:cNvSpPr/>
            <p:nvPr/>
          </p:nvSpPr>
          <p:spPr>
            <a:xfrm>
              <a:off x="1991093" y="2472109"/>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27055C3B-65D2-4E75-B76E-F3083735834B}"/>
                </a:ext>
              </a:extLst>
            </p:cNvPr>
            <p:cNvSpPr/>
            <p:nvPr/>
          </p:nvSpPr>
          <p:spPr>
            <a:xfrm>
              <a:off x="2314780" y="3370256"/>
              <a:ext cx="5524496" cy="691678"/>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l-GR" kern="1200" dirty="0"/>
                <a:t>Κανόνας 3: Μάθετε πού βρίσκεστε στον κυβερνοχώρο. (Ελέγξτε τη συζήτηση συχνά και απαντήστε κατάλληλα και σχετικά με το θέμα/εργασία)</a:t>
              </a:r>
              <a:endParaRPr lang="es-ES" kern="1200" dirty="0"/>
            </a:p>
          </p:txBody>
        </p:sp>
        <p:sp>
          <p:nvSpPr>
            <p:cNvPr id="19" name="Elipse 18">
              <a:extLst>
                <a:ext uri="{FF2B5EF4-FFF2-40B4-BE49-F238E27FC236}">
                  <a16:creationId xmlns:a16="http://schemas.microsoft.com/office/drawing/2014/main" id="{DCC8BC10-B97D-4DFC-A3D8-FD4EEAEE6148}"/>
                </a:ext>
              </a:extLst>
            </p:cNvPr>
            <p:cNvSpPr/>
            <p:nvPr/>
          </p:nvSpPr>
          <p:spPr>
            <a:xfrm>
              <a:off x="1991093" y="3370257"/>
              <a:ext cx="604740" cy="691677"/>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4649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6715760" cy="923330"/>
          </a:xfrm>
          <a:prstGeom prst="rect">
            <a:avLst/>
          </a:prstGeom>
          <a:noFill/>
        </p:spPr>
        <p:txBody>
          <a:bodyPr wrap="square" rtlCol="0">
            <a:spAutoFit/>
          </a:bodyPr>
          <a:lstStyle/>
          <a:p>
            <a:r>
              <a:rPr lang="el-GR" sz="5400" dirty="0">
                <a:solidFill>
                  <a:srgbClr val="266C9F"/>
                </a:solidFill>
              </a:rPr>
              <a:t>ΣΤΟΧΟΙ</a:t>
            </a:r>
            <a:endParaRPr lang="es-ES" sz="5400" dirty="0">
              <a:solidFill>
                <a:srgbClr val="266C9F"/>
              </a:solidFill>
            </a:endParaRP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341360" y="477490"/>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923330"/>
          </a:xfrm>
          <a:prstGeom prst="rect">
            <a:avLst/>
          </a:prstGeom>
          <a:noFill/>
        </p:spPr>
        <p:txBody>
          <a:bodyPr wrap="square">
            <a:spAutoFit/>
          </a:bodyPr>
          <a:lstStyle/>
          <a:p>
            <a:pPr algn="just"/>
            <a:r>
              <a:rPr lang="el-GR" sz="1800" dirty="0">
                <a:solidFill>
                  <a:srgbClr val="266C9F"/>
                </a:solidFill>
                <a:effectLst/>
                <a:ea typeface="Calibri" panose="020F0502020204030204" pitchFamily="34" charset="0"/>
              </a:rPr>
              <a:t>Η </a:t>
            </a:r>
            <a:r>
              <a:rPr lang="el-GR" dirty="0">
                <a:solidFill>
                  <a:srgbClr val="266C9F"/>
                </a:solidFill>
                <a:ea typeface="Calibri" panose="020F0502020204030204" pitchFamily="34" charset="0"/>
              </a:rPr>
              <a:t>αποτ</a:t>
            </a:r>
            <a:r>
              <a:rPr lang="el-GR" sz="1800" dirty="0">
                <a:solidFill>
                  <a:srgbClr val="266C9F"/>
                </a:solidFill>
                <a:effectLst/>
                <a:ea typeface="Calibri" panose="020F0502020204030204" pitchFamily="34" charset="0"/>
              </a:rPr>
              <a:t>ελεσματική χρήση των </a:t>
            </a:r>
            <a:r>
              <a:rPr lang="el-GR" dirty="0">
                <a:solidFill>
                  <a:srgbClr val="266C9F"/>
                </a:solidFill>
                <a:ea typeface="Calibri" panose="020F0502020204030204" pitchFamily="34" charset="0"/>
              </a:rPr>
              <a:t>ΤΠΕ</a:t>
            </a:r>
            <a:r>
              <a:rPr lang="el-GR" sz="1800" dirty="0">
                <a:solidFill>
                  <a:srgbClr val="266C9F"/>
                </a:solidFill>
                <a:effectLst/>
                <a:ea typeface="Calibri" panose="020F0502020204030204" pitchFamily="34" charset="0"/>
              </a:rPr>
              <a:t> για την επικοινωνία και τη μεταφορά γνώσεων στον τομέα της Άυλης Πολιτιστικής Κληρονομιάς.</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4" name="Forma libre: forma 13">
            <a:extLst>
              <a:ext uri="{FF2B5EF4-FFF2-40B4-BE49-F238E27FC236}">
                <a16:creationId xmlns:a16="http://schemas.microsoft.com/office/drawing/2014/main" id="{5FD4A792-3425-4009-8046-E36C5C9DCCFB}"/>
              </a:ext>
            </a:extLst>
          </p:cNvPr>
          <p:cNvSpPr/>
          <p:nvPr/>
        </p:nvSpPr>
        <p:spPr>
          <a:xfrm>
            <a:off x="1123742" y="1404885"/>
            <a:ext cx="8691139" cy="844184"/>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l-GR" kern="1200" dirty="0"/>
              <a:t>Κανόνας 4: Σεβαστείτε το χρόνο των άλλων ατόμων (Όταν δημοσιεύετε ένα μακρύ μήνυμα, θεωρείται γενικά ευγενικό να προειδοποιείτε τους αναγνώστες στην αρχή του μηνύματος ότι είναι μια μακροσκελής ανάρτηση)</a:t>
            </a:r>
            <a:endParaRPr lang="es-ES" kern="1200" dirty="0"/>
          </a:p>
        </p:txBody>
      </p:sp>
      <p:sp>
        <p:nvSpPr>
          <p:cNvPr id="20" name="Elipse 19">
            <a:extLst>
              <a:ext uri="{FF2B5EF4-FFF2-40B4-BE49-F238E27FC236}">
                <a16:creationId xmlns:a16="http://schemas.microsoft.com/office/drawing/2014/main" id="{5D4953F7-27E7-4EF1-AB69-198037DE7F6E}"/>
              </a:ext>
            </a:extLst>
          </p:cNvPr>
          <p:cNvSpPr/>
          <p:nvPr/>
        </p:nvSpPr>
        <p:spPr>
          <a:xfrm>
            <a:off x="614517" y="1404887"/>
            <a:ext cx="951377" cy="844182"/>
          </a:xfrm>
          <a:prstGeom prst="ellipse">
            <a:avLst/>
          </a:prstGeom>
        </p:spPr>
        <p:style>
          <a:lnRef idx="2">
            <a:schemeClr val="accent4"/>
          </a:lnRef>
          <a:fillRef idx="1">
            <a:schemeClr val="lt1"/>
          </a:fillRef>
          <a:effectRef idx="0">
            <a:schemeClr val="accent4"/>
          </a:effectRef>
          <a:fontRef idx="minor">
            <a:schemeClr val="dk1"/>
          </a:fontRef>
        </p:style>
      </p:sp>
      <p:sp>
        <p:nvSpPr>
          <p:cNvPr id="21" name="Forma libre: forma 20">
            <a:extLst>
              <a:ext uri="{FF2B5EF4-FFF2-40B4-BE49-F238E27FC236}">
                <a16:creationId xmlns:a16="http://schemas.microsoft.com/office/drawing/2014/main" id="{D5D5E8D5-9C2D-4769-BBC4-DEC680530C62}"/>
              </a:ext>
            </a:extLst>
          </p:cNvPr>
          <p:cNvSpPr/>
          <p:nvPr/>
        </p:nvSpPr>
        <p:spPr>
          <a:xfrm>
            <a:off x="1289312" y="2462092"/>
            <a:ext cx="8525569" cy="844182"/>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l-GR" kern="1200" dirty="0"/>
              <a:t>Κανόνας 5: Κάντε τον εαυτό σας να φαίνεται καλός στο διαδίκτυο. (Ελέγξτε τη γραμματική και την ορθογραφία πριν δημοσιεύσετε)</a:t>
            </a:r>
            <a:endParaRPr lang="es-ES" kern="1200" dirty="0"/>
          </a:p>
        </p:txBody>
      </p:sp>
      <p:sp>
        <p:nvSpPr>
          <p:cNvPr id="22" name="Elipse 21">
            <a:extLst>
              <a:ext uri="{FF2B5EF4-FFF2-40B4-BE49-F238E27FC236}">
                <a16:creationId xmlns:a16="http://schemas.microsoft.com/office/drawing/2014/main" id="{2DE79145-4823-41BB-B801-17958E407D21}"/>
              </a:ext>
            </a:extLst>
          </p:cNvPr>
          <p:cNvSpPr/>
          <p:nvPr/>
        </p:nvSpPr>
        <p:spPr>
          <a:xfrm>
            <a:off x="614517" y="2442941"/>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3" name="Forma libre: forma 22">
            <a:extLst>
              <a:ext uri="{FF2B5EF4-FFF2-40B4-BE49-F238E27FC236}">
                <a16:creationId xmlns:a16="http://schemas.microsoft.com/office/drawing/2014/main" id="{3A23A3E1-CFCF-4CD3-8D0B-E5C7B081C241}"/>
              </a:ext>
            </a:extLst>
          </p:cNvPr>
          <p:cNvSpPr/>
          <p:nvPr/>
        </p:nvSpPr>
        <p:spPr>
          <a:xfrm>
            <a:off x="1372097" y="3519297"/>
            <a:ext cx="8442784" cy="79925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1" numCol="1" spcCol="1270" anchor="ctr" anchorCtr="0">
            <a:noAutofit/>
          </a:bodyPr>
          <a:lstStyle/>
          <a:p>
            <a:pPr marL="0" lvl="0" indent="0" defTabSz="533400">
              <a:lnSpc>
                <a:spcPct val="90000"/>
              </a:lnSpc>
              <a:spcBef>
                <a:spcPct val="0"/>
              </a:spcBef>
              <a:spcAft>
                <a:spcPct val="35000"/>
              </a:spcAft>
              <a:buNone/>
            </a:pPr>
            <a:r>
              <a:rPr lang="el-GR" kern="1200" dirty="0"/>
              <a:t>Κανόνας 6: Μοιραστείτε τις γνώσεις των ειδικών. (Προσφέρετε απαντήσεις και βοήθεια σε άτομα που κάνουν ερωτήσεις σε ομάδες συζήτησης)</a:t>
            </a:r>
            <a:endParaRPr lang="es-ES" kern="1200" dirty="0"/>
          </a:p>
        </p:txBody>
      </p:sp>
      <p:sp>
        <p:nvSpPr>
          <p:cNvPr id="24" name="Elipse 23">
            <a:extLst>
              <a:ext uri="{FF2B5EF4-FFF2-40B4-BE49-F238E27FC236}">
                <a16:creationId xmlns:a16="http://schemas.microsoft.com/office/drawing/2014/main" id="{0C824496-F61A-442D-86F2-BC8C384A4215}"/>
              </a:ext>
            </a:extLst>
          </p:cNvPr>
          <p:cNvSpPr/>
          <p:nvPr/>
        </p:nvSpPr>
        <p:spPr>
          <a:xfrm>
            <a:off x="671458" y="3469049"/>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5" name="Forma libre: forma 24">
            <a:extLst>
              <a:ext uri="{FF2B5EF4-FFF2-40B4-BE49-F238E27FC236}">
                <a16:creationId xmlns:a16="http://schemas.microsoft.com/office/drawing/2014/main" id="{7C278B39-AFB4-4F52-8C16-81C5E1DECABD}"/>
              </a:ext>
            </a:extLst>
          </p:cNvPr>
          <p:cNvSpPr/>
          <p:nvPr/>
        </p:nvSpPr>
        <p:spPr>
          <a:xfrm>
            <a:off x="1413490" y="4495157"/>
            <a:ext cx="8401391" cy="838864"/>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l-GR" kern="1200" dirty="0"/>
              <a:t>Κανόνας 7: Βοηθήστε να διατηρηθούν οι αντιδικίες υπό έλεγχο. (Μην </a:t>
            </a:r>
            <a:r>
              <a:rPr lang="el-GR" dirty="0"/>
              <a:t>αντιδικεί</a:t>
            </a:r>
            <a:r>
              <a:rPr lang="el-GR" kern="1200" dirty="0"/>
              <a:t>τε με άλλους, και εάν </a:t>
            </a:r>
            <a:r>
              <a:rPr lang="el-GR" dirty="0"/>
              <a:t>προκληθείτε </a:t>
            </a:r>
            <a:r>
              <a:rPr lang="el-GR" kern="1200" dirty="0"/>
              <a:t>, μην απαντήσετε)</a:t>
            </a:r>
            <a:endParaRPr lang="es-ES" kern="1200" dirty="0"/>
          </a:p>
        </p:txBody>
      </p:sp>
      <p:sp>
        <p:nvSpPr>
          <p:cNvPr id="26" name="Elipse 25">
            <a:extLst>
              <a:ext uri="{FF2B5EF4-FFF2-40B4-BE49-F238E27FC236}">
                <a16:creationId xmlns:a16="http://schemas.microsoft.com/office/drawing/2014/main" id="{EF89E0F8-691F-460C-81B0-81B6FE208E40}"/>
              </a:ext>
            </a:extLst>
          </p:cNvPr>
          <p:cNvSpPr/>
          <p:nvPr/>
        </p:nvSpPr>
        <p:spPr>
          <a:xfrm>
            <a:off x="676503" y="4489837"/>
            <a:ext cx="946332" cy="844184"/>
          </a:xfrm>
          <a:prstGeom prst="ellipse">
            <a:avLst/>
          </a:prstGeom>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247397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5F83-C2C4-400B-B53D-C8B6060E1474}"/>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grpSp>
        <p:nvGrpSpPr>
          <p:cNvPr id="6" name="Grupo 5">
            <a:extLst>
              <a:ext uri="{FF2B5EF4-FFF2-40B4-BE49-F238E27FC236}">
                <a16:creationId xmlns:a16="http://schemas.microsoft.com/office/drawing/2014/main" id="{E62D687B-BD37-4147-874A-0BEFD30705FE}"/>
              </a:ext>
            </a:extLst>
          </p:cNvPr>
          <p:cNvGrpSpPr/>
          <p:nvPr/>
        </p:nvGrpSpPr>
        <p:grpSpPr>
          <a:xfrm>
            <a:off x="619760" y="2147447"/>
            <a:ext cx="9418320" cy="3069410"/>
            <a:chOff x="1973263" y="2648176"/>
            <a:chExt cx="7111877" cy="2371494"/>
          </a:xfrm>
          <a:solidFill>
            <a:srgbClr val="4EAE3A"/>
          </a:solidFill>
        </p:grpSpPr>
        <p:sp>
          <p:nvSpPr>
            <p:cNvPr id="13" name="Forma libre: forma 12">
              <a:extLst>
                <a:ext uri="{FF2B5EF4-FFF2-40B4-BE49-F238E27FC236}">
                  <a16:creationId xmlns:a16="http://schemas.microsoft.com/office/drawing/2014/main" id="{A2CECCFE-17EF-4585-B4A2-2E03BF2BA024}"/>
                </a:ext>
              </a:extLst>
            </p:cNvPr>
            <p:cNvSpPr/>
            <p:nvPr/>
          </p:nvSpPr>
          <p:spPr>
            <a:xfrm>
              <a:off x="2579318" y="2648177"/>
              <a:ext cx="6505822" cy="627388"/>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l-GR" kern="1200" dirty="0"/>
                <a:t>Κανόνας 8: Σεβαστείτε την ιδιωτική ζωή των άλλων ανθρώπων. (Αν θέλετε να σας σέβονται, σεβαστείτε τους άλλους)</a:t>
              </a:r>
              <a:endParaRPr lang="es-ES" kern="1200" dirty="0"/>
            </a:p>
          </p:txBody>
        </p:sp>
        <p:sp>
          <p:nvSpPr>
            <p:cNvPr id="14" name="Elipse 13">
              <a:extLst>
                <a:ext uri="{FF2B5EF4-FFF2-40B4-BE49-F238E27FC236}">
                  <a16:creationId xmlns:a16="http://schemas.microsoft.com/office/drawing/2014/main" id="{5CFF02F7-E8B1-4731-9785-236421CD375D}"/>
                </a:ext>
              </a:extLst>
            </p:cNvPr>
            <p:cNvSpPr/>
            <p:nvPr/>
          </p:nvSpPr>
          <p:spPr>
            <a:xfrm>
              <a:off x="1973263" y="2648176"/>
              <a:ext cx="744683" cy="647128"/>
            </a:xfrm>
            <a:prstGeom prst="ellipse">
              <a:avLst/>
            </a:prstGeom>
          </p:spPr>
          <p:style>
            <a:lnRef idx="2">
              <a:schemeClr val="accent4"/>
            </a:lnRef>
            <a:fillRef idx="1">
              <a:schemeClr val="lt1"/>
            </a:fillRef>
            <a:effectRef idx="0">
              <a:schemeClr val="accent4"/>
            </a:effectRef>
            <a:fontRef idx="minor">
              <a:schemeClr val="dk1"/>
            </a:fontRef>
          </p:style>
        </p:sp>
        <p:sp>
          <p:nvSpPr>
            <p:cNvPr id="15" name="Forma libre: forma 14">
              <a:extLst>
                <a:ext uri="{FF2B5EF4-FFF2-40B4-BE49-F238E27FC236}">
                  <a16:creationId xmlns:a16="http://schemas.microsoft.com/office/drawing/2014/main" id="{2138654C-E204-411E-BC0F-EED26E8FB3FA}"/>
                </a:ext>
              </a:extLst>
            </p:cNvPr>
            <p:cNvSpPr/>
            <p:nvPr/>
          </p:nvSpPr>
          <p:spPr>
            <a:xfrm>
              <a:off x="2579318" y="3484243"/>
              <a:ext cx="6505822" cy="65771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l-GR" kern="1200" dirty="0"/>
                <a:t>Κανόνας 9: Μην καταχράστε τη δύναμή σας. (Γνωρίζοντας περισσότερα από άλλα δεν σας δίνει το δικαίωμα κατάχρησης)</a:t>
              </a:r>
              <a:endParaRPr lang="es-ES" kern="1200" dirty="0"/>
            </a:p>
          </p:txBody>
        </p:sp>
        <p:sp>
          <p:nvSpPr>
            <p:cNvPr id="16" name="Elipse 15">
              <a:extLst>
                <a:ext uri="{FF2B5EF4-FFF2-40B4-BE49-F238E27FC236}">
                  <a16:creationId xmlns:a16="http://schemas.microsoft.com/office/drawing/2014/main" id="{0B7A5F3E-A8A4-45DC-AC5B-4CEEB1460F4D}"/>
                </a:ext>
              </a:extLst>
            </p:cNvPr>
            <p:cNvSpPr/>
            <p:nvPr/>
          </p:nvSpPr>
          <p:spPr>
            <a:xfrm>
              <a:off x="1990538" y="3516734"/>
              <a:ext cx="744683" cy="647129"/>
            </a:xfrm>
            <a:prstGeom prst="ellipse">
              <a:avLst/>
            </a:prstGeom>
          </p:spPr>
          <p:style>
            <a:lnRef idx="2">
              <a:schemeClr val="accent4"/>
            </a:lnRef>
            <a:fillRef idx="1">
              <a:schemeClr val="lt1"/>
            </a:fillRef>
            <a:effectRef idx="0">
              <a:schemeClr val="accent4"/>
            </a:effectRef>
            <a:fontRef idx="minor">
              <a:schemeClr val="dk1"/>
            </a:fontRef>
          </p:style>
        </p:sp>
        <p:sp>
          <p:nvSpPr>
            <p:cNvPr id="17" name="Forma libre: forma 16">
              <a:extLst>
                <a:ext uri="{FF2B5EF4-FFF2-40B4-BE49-F238E27FC236}">
                  <a16:creationId xmlns:a16="http://schemas.microsoft.com/office/drawing/2014/main" id="{EA884E72-284E-4D41-B4B2-397A8AB4C9DD}"/>
                </a:ext>
              </a:extLst>
            </p:cNvPr>
            <p:cNvSpPr/>
            <p:nvPr/>
          </p:nvSpPr>
          <p:spPr>
            <a:xfrm>
              <a:off x="2579318" y="4322663"/>
              <a:ext cx="6505822" cy="647129"/>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l-GR" kern="1200" dirty="0"/>
                <a:t>Κανόνας 10: Να συγχωρείτε τα λάθη των άλλων ανθρώπων. (Να είστε ευγενικοί και ευγενικοί, μην κριτικάρετε)</a:t>
              </a:r>
              <a:endParaRPr lang="es-ES" kern="1200" dirty="0"/>
            </a:p>
          </p:txBody>
        </p:sp>
        <p:sp>
          <p:nvSpPr>
            <p:cNvPr id="18" name="Elipse 17">
              <a:extLst>
                <a:ext uri="{FF2B5EF4-FFF2-40B4-BE49-F238E27FC236}">
                  <a16:creationId xmlns:a16="http://schemas.microsoft.com/office/drawing/2014/main" id="{6C045D18-ACE5-42CE-BF80-601A5EE2C0E7}"/>
                </a:ext>
              </a:extLst>
            </p:cNvPr>
            <p:cNvSpPr/>
            <p:nvPr/>
          </p:nvSpPr>
          <p:spPr>
            <a:xfrm>
              <a:off x="1990538" y="4372541"/>
              <a:ext cx="744683" cy="647129"/>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32233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980356" y="2295990"/>
            <a:ext cx="4762717" cy="4792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altLang="ko-KR" dirty="0">
                <a:cs typeface="Arial" pitchFamily="34" charset="0"/>
              </a:rPr>
              <a:t>1. Ποιες είναι μερικές από τις προτεινόμενες από την UNESCO δράσεις για τη διασφάλιση της ΑΠΚ;</a:t>
            </a:r>
            <a:endParaRPr lang="en-GB" altLang="ko-KR" dirty="0">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74946" y="3225885"/>
            <a:ext cx="508897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07000"/>
              </a:lnSpc>
              <a:spcAft>
                <a:spcPts val="800"/>
              </a:spcAft>
              <a:buFontTx/>
              <a:buChar char="-"/>
            </a:pPr>
            <a:r>
              <a:rPr lang="el-GR" dirty="0">
                <a:latin typeface="Calibri" panose="020F0502020204030204" pitchFamily="34" charset="0"/>
                <a:ea typeface="Calibri" panose="020F0502020204030204" pitchFamily="34" charset="0"/>
                <a:cs typeface="Calibri" panose="020F0502020204030204" pitchFamily="34" charset="0"/>
              </a:rPr>
              <a:t>Δημιουργία ιστοσελίδας για τη διάδοση κάθε στοιχείου που αναγράφεται στον κατάλογο ΑΠΚ της UNESCO.</a:t>
            </a:r>
          </a:p>
          <a:p>
            <a:pPr marL="285750" lvl="0" indent="-285750" algn="just">
              <a:lnSpc>
                <a:spcPct val="107000"/>
              </a:lnSpc>
              <a:spcAft>
                <a:spcPts val="800"/>
              </a:spcAft>
              <a:buFontTx/>
              <a:buChar char="-"/>
            </a:pPr>
            <a:r>
              <a:rPr lang="el-GR" b="1" dirty="0">
                <a:effectLst/>
                <a:latin typeface="Calibri" panose="020F0502020204030204" pitchFamily="34" charset="0"/>
                <a:ea typeface="Calibri" panose="020F0502020204030204" pitchFamily="34" charset="0"/>
                <a:cs typeface="Calibri" panose="020F0502020204030204" pitchFamily="34" charset="0"/>
              </a:rPr>
              <a:t>Έρευνα και επαρκής τεκμηρίωση της κληρονομιάς (</a:t>
            </a:r>
            <a:r>
              <a:rPr lang="el-GR" b="1" dirty="0" err="1">
                <a:effectLst/>
                <a:latin typeface="Calibri" panose="020F0502020204030204" pitchFamily="34" charset="0"/>
                <a:ea typeface="Calibri" panose="020F0502020204030204" pitchFamily="34" charset="0"/>
                <a:cs typeface="Calibri" panose="020F0502020204030204" pitchFamily="34" charset="0"/>
              </a:rPr>
              <a:t>ψηφιοποίηση</a:t>
            </a:r>
            <a:r>
              <a:rPr lang="el-GR" b="1" dirty="0">
                <a:effectLst/>
                <a:latin typeface="Calibri" panose="020F0502020204030204" pitchFamily="34" charset="0"/>
                <a:ea typeface="Calibri" panose="020F0502020204030204" pitchFamily="34" charset="0"/>
                <a:cs typeface="Calibri" panose="020F0502020204030204" pitchFamily="34" charset="0"/>
              </a:rPr>
              <a:t> φωτογραφιών, δημιουργία υγιούς και οπτικοακουστικού υλικού), επικοινωνιακές στρατηγικές.</a:t>
            </a:r>
          </a:p>
          <a:p>
            <a:pPr marL="285750" lvl="0" indent="-285750" algn="just">
              <a:lnSpc>
                <a:spcPct val="107000"/>
              </a:lnSpc>
              <a:spcAft>
                <a:spcPts val="800"/>
              </a:spcAft>
              <a:buFontTx/>
              <a:buChar char="-"/>
            </a:pPr>
            <a:r>
              <a:rPr lang="el-GR" dirty="0">
                <a:effectLst/>
                <a:latin typeface="Calibri" panose="020F0502020204030204" pitchFamily="34" charset="0"/>
                <a:ea typeface="Calibri" panose="020F0502020204030204" pitchFamily="34" charset="0"/>
                <a:cs typeface="Calibri" panose="020F0502020204030204" pitchFamily="34" charset="0"/>
              </a:rPr>
              <a:t>Ο εορτασμός των συμβάσεων κάθε χρόνο για τη διασφάλιση της ευρωπαϊκής ΑΠΚ.</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3607" y="137849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07492" y="2292959"/>
            <a:ext cx="5196828" cy="48232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altLang="ko-KR" dirty="0">
                <a:cs typeface="Arial" pitchFamily="34" charset="0"/>
              </a:rPr>
              <a:t>2. Το διαδίκτυο, τα κοινωνικά δίκτυα και τα υφιστάμενα ψηφιακά εργαλεία διαδραματίζουν σημαντικό ρόλο στη διατήρηση, την προώθηση, την αναψυχή και τη διάδοση της ΑΠΚ και χρησιμοποιούνται στο πλαίσιο των επικοινωνιακών στρατηγικών που περιλαμβάνονται στα σχέδια διασφάλισης της ΑΠΚ που εφαρμόζονται από τα κράτη μέλη της ΕΕ.</a:t>
            </a:r>
            <a:endParaRPr lang="en-GB" altLang="ko-KR"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07492" y="476528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Tx/>
              <a:buChar char="-"/>
            </a:pPr>
            <a:r>
              <a:rPr lang="el-GR" altLang="ko-KR" b="1" dirty="0">
                <a:cs typeface="Arial" pitchFamily="34" charset="0"/>
              </a:rPr>
              <a:t>Σωστό</a:t>
            </a:r>
            <a:r>
              <a:rPr lang="en-US" altLang="ko-KR" dirty="0">
                <a:cs typeface="Arial" pitchFamily="34" charset="0"/>
              </a:rPr>
              <a:t> </a:t>
            </a:r>
          </a:p>
          <a:p>
            <a:pPr marL="285750" indent="-285750" algn="just">
              <a:buFontTx/>
              <a:buChar char="-"/>
            </a:pPr>
            <a:r>
              <a:rPr lang="el-GR" altLang="ko-KR" dirty="0">
                <a:cs typeface="Arial" pitchFamily="34" charset="0"/>
              </a:rPr>
              <a:t>Λάθος</a:t>
            </a:r>
            <a:endParaRPr lang="en-US" altLang="ko-KR" dirty="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dirty="0">
                <a:solidFill>
                  <a:srgbClr val="266C9F"/>
                </a:solidFill>
                <a:latin typeface="+mn-lt"/>
              </a:rPr>
              <a:t>ΑΣΚΗΣΗ ΑΥΤΟΑΞΙΟΛΟΓΗΣΗΣ</a:t>
            </a:r>
            <a:endParaRPr lang="es-ES" sz="3600" b="1" dirty="0">
              <a:solidFill>
                <a:srgbClr val="266C9F"/>
              </a:solidFill>
              <a:latin typeface="+mn-lt"/>
            </a:endParaRP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674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3597" y="1729698"/>
            <a:ext cx="4325793" cy="27281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altLang="ko-KR" sz="1600" dirty="0">
                <a:cs typeface="Arial" pitchFamily="34" charset="0"/>
              </a:rPr>
              <a:t>3. Για να δημιουργήσουμε τη δική μας ιστοσελίδα πρέπει να λάβουμε υπόψη και να εξετάσουμε τις ακόλουθες πτυχές:</a:t>
            </a:r>
            <a:endParaRPr lang="ko-KR" altLang="en-US" sz="1600"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83597" y="2516839"/>
            <a:ext cx="4612941"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Να έχουμε καλή γνώση του προγραμματισμού για να δημιουργήσουμε έναν </a:t>
            </a:r>
            <a:r>
              <a:rPr lang="el-GR" sz="1600" dirty="0" err="1">
                <a:effectLst/>
                <a:latin typeface="Calibri" panose="020F0502020204030204" pitchFamily="34" charset="0"/>
                <a:ea typeface="Calibri" panose="020F0502020204030204" pitchFamily="34" charset="0"/>
                <a:cs typeface="Times New Roman" panose="02020603050405020304" pitchFamily="18" charset="0"/>
              </a:rPr>
              <a:t>ιστότοπο</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κατάλληλο για τις ανάγκες της επιχείρησής μας και του κοινού ή των πελατών μας</a:t>
            </a:r>
            <a:r>
              <a:rPr lang="sk-SK"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l-GR" sz="1600" dirty="0">
                <a:effectLst/>
                <a:latin typeface="Calibri" panose="020F0502020204030204" pitchFamily="34" charset="0"/>
                <a:ea typeface="Calibri" panose="020F0502020204030204" pitchFamily="34" charset="0"/>
                <a:cs typeface="Times New Roman" panose="02020603050405020304" pitchFamily="18" charset="0"/>
              </a:rPr>
              <a:t>να κάνουμε καλή έρευνα σε ορισμένες επιτυχημένες επιχειρήσεις για να πάρουμε μια ιδέα και να σχεδιάσουμε την ιστοσελίδα μας με τον ίδιο τρόπο, επειδή θα ήταν εγγυημένη επιτυχία για την επιχείρησή μας</a:t>
            </a:r>
            <a:r>
              <a:rPr lang="es-ES" sz="1600" dirty="0">
                <a:effectLst/>
                <a:latin typeface="Calibri" panose="020F0502020204030204" pitchFamily="34" charset="0"/>
                <a:ea typeface="Calibri" panose="020F0502020204030204" pitchFamily="34" charset="0"/>
                <a:cs typeface="Times New Roman" panose="02020603050405020304" pitchFamily="18" charset="0"/>
              </a:rPr>
              <a:t>.</a:t>
            </a:r>
          </a:p>
          <a:p>
            <a:pPr lvl="0"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να καθορίσουμε τους στόχους μας, το είδος του κοινού και να προσαρμόσουμε το περιεχόμενο και τη γλώσσα που χρησιμοποιούνται σε αυτούς. Για να είμαστε σαφείς, συνοπτικοί και να χρησιμοποιούμε εικόνες υψηλής ανάλυσης.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6975003" y="847423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600" b="1" dirty="0">
                <a:solidFill>
                  <a:srgbClr val="266C9F"/>
                </a:solidFill>
                <a:latin typeface="+mn-lt"/>
              </a:rPr>
              <a:t>ΑΣΚΗΣΗ ΑΥΤΟΑΞΙΟΛΟΓΗΣΗΣ</a:t>
            </a:r>
            <a:endParaRPr lang="es-ES" sz="3600" b="1" dirty="0">
              <a:solidFill>
                <a:srgbClr val="266C9F"/>
              </a:solidFill>
              <a:latin typeface="+mn-lt"/>
            </a:endParaRPr>
          </a:p>
        </p:txBody>
      </p:sp>
      <p:sp>
        <p:nvSpPr>
          <p:cNvPr id="25" name="Text Placeholder 4"/>
          <p:cNvSpPr txBox="1">
            <a:spLocks/>
          </p:cNvSpPr>
          <p:nvPr/>
        </p:nvSpPr>
        <p:spPr>
          <a:xfrm>
            <a:off x="5099248" y="1783256"/>
            <a:ext cx="6467109" cy="33490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600" dirty="0">
                <a:cs typeface="Arial" pitchFamily="34" charset="0"/>
              </a:rPr>
              <a:t>4. Οι πτυχές που πρέπει να λάβετε υπόψη για την οικοδόμηση της επωνυμίας σας είναι:</a:t>
            </a:r>
            <a:endParaRPr lang="en-GB" altLang="ko-KR" sz="1600" dirty="0">
              <a:cs typeface="Arial" pitchFamily="34" charset="0"/>
            </a:endParaRPr>
          </a:p>
        </p:txBody>
      </p:sp>
      <p:sp>
        <p:nvSpPr>
          <p:cNvPr id="27" name="Text Placeholder 5"/>
          <p:cNvSpPr txBox="1">
            <a:spLocks/>
          </p:cNvSpPr>
          <p:nvPr/>
        </p:nvSpPr>
        <p:spPr>
          <a:xfrm>
            <a:off x="5150804" y="2229883"/>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b="1" dirty="0">
                <a:cs typeface="Arial" pitchFamily="34" charset="0"/>
              </a:rPr>
              <a:t>- </a:t>
            </a:r>
            <a:r>
              <a:rPr lang="el-GR" altLang="ko-KR" sz="1600" b="1" dirty="0">
                <a:cs typeface="Arial" pitchFamily="34" charset="0"/>
              </a:rPr>
              <a:t>Το όνομα, το λογότυπο, τα σύμβολα και οι τιμές που θέλετε να μεταδώσετε, το σλόγκαν και ο τομέας της ιστοσελίδας σας</a:t>
            </a:r>
            <a:r>
              <a:rPr lang="en-GB" altLang="ko-KR" sz="1600" b="1" dirty="0">
                <a:cs typeface="Arial" pitchFamily="34" charset="0"/>
              </a:rPr>
              <a:t>.</a:t>
            </a:r>
          </a:p>
          <a:p>
            <a:pPr algn="just"/>
            <a:r>
              <a:rPr lang="en-GB" altLang="ko-KR" sz="1600" dirty="0">
                <a:cs typeface="Arial" pitchFamily="34" charset="0"/>
              </a:rPr>
              <a:t>- </a:t>
            </a:r>
            <a:r>
              <a:rPr lang="el-GR" altLang="ko-KR" sz="1600" dirty="0">
                <a:cs typeface="Arial" pitchFamily="34" charset="0"/>
              </a:rPr>
              <a:t>Το όνομα, το λογότυπο, το εταιρικό προφίλ σε όλα τα κοινωνικά δίκτυα, ένα πολύ καλό κανάλι </a:t>
            </a:r>
            <a:r>
              <a:rPr lang="el-GR" altLang="ko-KR" sz="1600" dirty="0" err="1">
                <a:cs typeface="Arial" pitchFamily="34" charset="0"/>
              </a:rPr>
              <a:t>YouTube</a:t>
            </a:r>
            <a:r>
              <a:rPr lang="el-GR" altLang="ko-KR" sz="1600" dirty="0">
                <a:cs typeface="Arial" pitchFamily="34" charset="0"/>
              </a:rPr>
              <a:t> για την προώθηση της επωνυμίας σας</a:t>
            </a:r>
            <a:r>
              <a:rPr lang="en-GB" altLang="ko-KR" sz="1600" dirty="0">
                <a:cs typeface="Arial" pitchFamily="34" charset="0"/>
              </a:rPr>
              <a:t>.</a:t>
            </a:r>
          </a:p>
          <a:p>
            <a:pPr algn="just"/>
            <a:r>
              <a:rPr lang="en-GB" altLang="ko-KR" sz="1600" dirty="0">
                <a:cs typeface="Arial" pitchFamily="34" charset="0"/>
              </a:rPr>
              <a:t>- </a:t>
            </a:r>
            <a:r>
              <a:rPr lang="el-GR" altLang="ko-KR" sz="1600" dirty="0">
                <a:cs typeface="Arial" pitchFamily="34" charset="0"/>
              </a:rPr>
              <a:t>Μια καλή στρατηγική προώθησης, όπως το μάρκετινγκ μέσω ηλεκτρονικού ταχυδρομείου, το μάρκετινγκ τηλεόρασης (ο καλύτερος τρόπος προώθησης της επιχείρησής σας) και τα φυλλάδια χαρτιού με το λογότυπό σας για όσους δεν έχουν πρόσβαση στο διαδίκτυο.</a:t>
            </a:r>
            <a:endParaRPr lang="en-GB" altLang="ko-KR" sz="1600" dirty="0">
              <a:cs typeface="Arial" pitchFamily="34" charset="0"/>
            </a:endParaRPr>
          </a:p>
        </p:txBody>
      </p:sp>
      <p:sp>
        <p:nvSpPr>
          <p:cNvPr id="32" name="Text Placeholder 6"/>
          <p:cNvSpPr txBox="1">
            <a:spLocks/>
          </p:cNvSpPr>
          <p:nvPr/>
        </p:nvSpPr>
        <p:spPr>
          <a:xfrm>
            <a:off x="5096601" y="4847046"/>
            <a:ext cx="6266816" cy="23318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550" dirty="0">
                <a:cs typeface="Arial" pitchFamily="34" charset="0"/>
              </a:rPr>
              <a:t>5. Ο ψηφιακός ή εικονικός κόσμος δεν απαιτεί κανόνες αλληλεπίδρασης και συμπεριφοράς όπως αυτοί που διέπουν τις κοινωνικές σχέσεις στον πραγματικό κόσμο.</a:t>
            </a:r>
            <a:endParaRPr lang="ko-KR" altLang="en-US" sz="1550" dirty="0">
              <a:cs typeface="Arial" pitchFamily="34" charset="0"/>
            </a:endParaRPr>
          </a:p>
        </p:txBody>
      </p:sp>
      <p:sp>
        <p:nvSpPr>
          <p:cNvPr id="34" name="Text Placeholder 7"/>
          <p:cNvSpPr txBox="1">
            <a:spLocks/>
          </p:cNvSpPr>
          <p:nvPr/>
        </p:nvSpPr>
        <p:spPr>
          <a:xfrm>
            <a:off x="5411907" y="559746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cs typeface="Arial" pitchFamily="34" charset="0"/>
              </a:rPr>
              <a:t>- </a:t>
            </a:r>
            <a:r>
              <a:rPr lang="el-GR" altLang="ko-KR" sz="1600" dirty="0">
                <a:cs typeface="Arial" pitchFamily="34" charset="0"/>
              </a:rPr>
              <a:t>Σωστό</a:t>
            </a:r>
            <a:endParaRPr lang="en-US" altLang="ko-KR" sz="1600" dirty="0">
              <a:cs typeface="Arial" pitchFamily="34" charset="0"/>
            </a:endParaRPr>
          </a:p>
          <a:p>
            <a:r>
              <a:rPr lang="en-US" altLang="ko-KR" sz="1600" b="1" dirty="0">
                <a:cs typeface="Arial" pitchFamily="34" charset="0"/>
              </a:rPr>
              <a:t>- </a:t>
            </a:r>
            <a:r>
              <a:rPr lang="el-GR" altLang="ko-KR" sz="1600" b="1" dirty="0">
                <a:cs typeface="Arial" pitchFamily="34" charset="0"/>
              </a:rPr>
              <a:t>Λάθος</a:t>
            </a:r>
            <a:endParaRPr lang="en-US" altLang="ko-KR" sz="1600" b="1" dirty="0">
              <a:cs typeface="Arial" pitchFamily="34" charset="0"/>
            </a:endParaRPr>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346686" y="4248405"/>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7" name="Donut 8"/>
          <p:cNvSpPr/>
          <p:nvPr/>
        </p:nvSpPr>
        <p:spPr>
          <a:xfrm>
            <a:off x="5655554" y="79567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0" name="Oval 21"/>
          <p:cNvSpPr>
            <a:spLocks noChangeAspect="1"/>
          </p:cNvSpPr>
          <p:nvPr/>
        </p:nvSpPr>
        <p:spPr>
          <a:xfrm>
            <a:off x="6509907" y="7495218"/>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532023" y="4348216"/>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94634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400" b="1" dirty="0">
                <a:solidFill>
                  <a:srgbClr val="266C9F"/>
                </a:solidFill>
                <a:latin typeface="+mn-lt"/>
              </a:rPr>
              <a:t>ΑΝΑΚΕΦΑΛΑΙΩΣΗ</a:t>
            </a:r>
            <a:endParaRPr lang="es-ES" sz="44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414544" y="4041546"/>
            <a:ext cx="863793" cy="548732"/>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768592" y="2351338"/>
            <a:ext cx="525282" cy="47412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253423" y="2252532"/>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63033" y="4132587"/>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977896" y="4848533"/>
            <a:ext cx="3568832"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dirty="0">
                <a:cs typeface="Arial" pitchFamily="34" charset="0"/>
              </a:rPr>
              <a:t>Για να </a:t>
            </a:r>
            <a:r>
              <a:rPr lang="el-GR" altLang="ko-KR" b="1" dirty="0">
                <a:solidFill>
                  <a:srgbClr val="4EAE3A"/>
                </a:solidFill>
                <a:cs typeface="Arial" pitchFamily="34" charset="0"/>
              </a:rPr>
              <a:t>επικοινωνήσετε</a:t>
            </a:r>
            <a:r>
              <a:rPr lang="el-GR" altLang="ko-KR" dirty="0">
                <a:cs typeface="Arial" pitchFamily="34" charset="0"/>
              </a:rPr>
              <a:t> με ανθρώπους από όλο τον κόσμο και έτσι, να μεταφέρετε γνώσεις ΑΠΚ, η δημιουργία ενός </a:t>
            </a:r>
            <a:r>
              <a:rPr lang="el-GR" altLang="ko-KR" b="1" dirty="0" err="1">
                <a:solidFill>
                  <a:srgbClr val="4EAE3A"/>
                </a:solidFill>
                <a:cs typeface="Arial" pitchFamily="34" charset="0"/>
              </a:rPr>
              <a:t>ιστότοπου</a:t>
            </a:r>
            <a:r>
              <a:rPr lang="el-GR" altLang="ko-KR" dirty="0">
                <a:cs typeface="Arial" pitchFamily="34" charset="0"/>
              </a:rPr>
              <a:t> είναι μία από τις καλύτερες επιλογές.</a:t>
            </a:r>
            <a:endParaRPr lang="en-GB" altLang="ko-KR" dirty="0">
              <a:cs typeface="Arial" pitchFamily="34" charset="0"/>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123652" y="1043134"/>
            <a:ext cx="3881232" cy="286232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dirty="0">
                <a:solidFill>
                  <a:schemeClr val="tx1">
                    <a:lumMod val="75000"/>
                    <a:lumOff val="25000"/>
                  </a:schemeClr>
                </a:solidFill>
                <a:cs typeface="Arial" pitchFamily="34" charset="0"/>
              </a:rPr>
              <a:t>Μπορείτε να δημιουργήσετε τον δικό σας </a:t>
            </a:r>
            <a:r>
              <a:rPr lang="el-GR" altLang="ko-KR" b="1" dirty="0" err="1">
                <a:solidFill>
                  <a:srgbClr val="4EAE3A"/>
                </a:solidFill>
                <a:cs typeface="Arial" pitchFamily="34" charset="0"/>
              </a:rPr>
              <a:t>ιστότοπο</a:t>
            </a:r>
            <a:r>
              <a:rPr lang="el-GR" altLang="ko-KR" dirty="0">
                <a:solidFill>
                  <a:schemeClr val="tx1">
                    <a:lumMod val="75000"/>
                    <a:lumOff val="25000"/>
                  </a:schemeClr>
                </a:solidFill>
                <a:cs typeface="Arial" pitchFamily="34" charset="0"/>
              </a:rPr>
              <a:t> χρησιμοποιώντας ορισμένες υπάρχουσες πλατφόρμες.  Ωστόσο, θα πρέπει να δώσετε προσοχή και να αναλύσετε το κοινό-στόχο σας και να προσαρμόσετε τη γλώσσα, το περιεχόμενο και τις πληροφορίες που εμφανίζονται σε αυτήν την ομάδα-στόχο. Οι ελκυστικές εικόνες </a:t>
            </a:r>
            <a:r>
              <a:rPr lang="el-GR" altLang="ko-KR" b="1" dirty="0">
                <a:solidFill>
                  <a:srgbClr val="4EAE3A"/>
                </a:solidFill>
                <a:cs typeface="Arial" pitchFamily="34" charset="0"/>
              </a:rPr>
              <a:t>υψηλής ποιότητας</a:t>
            </a:r>
            <a:r>
              <a:rPr lang="el-GR" altLang="ko-KR" dirty="0">
                <a:solidFill>
                  <a:schemeClr val="tx1">
                    <a:lumMod val="75000"/>
                    <a:lumOff val="25000"/>
                  </a:schemeClr>
                </a:solidFill>
                <a:cs typeface="Arial" pitchFamily="34" charset="0"/>
              </a:rPr>
              <a:t> θα είναι απαραίτητες.</a:t>
            </a:r>
            <a:endParaRPr lang="en-GB" altLang="ko-KR" dirty="0">
              <a:solidFill>
                <a:schemeClr val="tx1">
                  <a:lumMod val="75000"/>
                  <a:lumOff val="25000"/>
                </a:schemeClr>
              </a:solidFill>
              <a:cs typeface="Arial" pitchFamily="34" charset="0"/>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278337" y="4310188"/>
            <a:ext cx="3534042" cy="18374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Για να δημιουργήσετε έναν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επιτυχημένο</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ιστότοπο</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πρέπει να εφαρμόσετε στρατηγικές SEO, όπως κατάλληλες λέξεις-κλειδιά, και να βεβαιωθείτε ότι ο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ιστότοπός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σας έχει έναν </a:t>
            </a:r>
            <a:r>
              <a:rPr lang="el-GR" b="1" dirty="0">
                <a:solidFill>
                  <a:srgbClr val="4EAE3A"/>
                </a:solidFill>
                <a:latin typeface="Calibri" panose="020F0502020204030204"/>
              </a:rPr>
              <a:t>προσαρμοστικό</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 σχεδιασμό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2079790" y="991064"/>
            <a:ext cx="3894247"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Ένας από τους τρόπους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διατήρησης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διάδοσης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της</a:t>
            </a:r>
            <a:r>
              <a:rPr kumimoji="0" lang="el-GR" sz="1800" b="0" i="0" u="none" strike="noStrike" kern="1200" cap="none" spc="0" normalizeH="0" noProof="0" dirty="0">
                <a:ln>
                  <a:noFill/>
                </a:ln>
                <a:solidFill>
                  <a:prstClr val="black"/>
                </a:solidFill>
                <a:effectLst/>
                <a:uLnTx/>
                <a:uFillTx/>
                <a:latin typeface="Calibri" panose="020F0502020204030204"/>
                <a:ea typeface="+mn-ea"/>
                <a:cs typeface="+mn-cs"/>
              </a:rPr>
              <a:t> ΑΠΚ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είναι η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δημιουργία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ψηφιακού, ηχητικού και οπτικοακουστικού υλικού και αρχείων των στοιχείων ΑΠΚ.</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701500" y="2271900"/>
            <a:ext cx="3286583" cy="258532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Για να γίνει αυτό, πρέπει να εφαρμοστούν ορισμένες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στρατηγικές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επικοινωνίας προκειμένου να διατηρηθούν και να μεταδοθεί η γνώση. Αυτό περιλαμβάνει τη χρήση του διαδικτύου, των κοινωνικών δικτύων και όλων των υφιστάμενων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ψηφιακών εργαλείων</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89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400" b="1" dirty="0">
                <a:solidFill>
                  <a:srgbClr val="266C9F"/>
                </a:solidFill>
                <a:latin typeface="+mn-lt"/>
              </a:rPr>
              <a:t>ΑΝΑΚΕΦΑΛΑΙΩΣΗ</a:t>
            </a:r>
            <a:endParaRPr lang="es-ES" sz="44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366556" y="4084709"/>
            <a:ext cx="749744" cy="61785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630258" y="2349815"/>
            <a:ext cx="644358" cy="502660"/>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402060" y="2379438"/>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75796" y="4168159"/>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87421" y="4734951"/>
            <a:ext cx="4624408"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Δημιουργήστε τη στρατηγική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ψηφιακού μάρκετινγκ</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Μπορείτε να χρησιμοποιήσετε εργαλεία SEO, μάρκετινγκ ηλεκτρονικού ταχυδρομείου και κοινωνικών μέσων για να </a:t>
            </a:r>
            <a:r>
              <a:rPr lang="el-GR" dirty="0" err="1">
                <a:solidFill>
                  <a:prstClr val="black"/>
                </a:solidFill>
                <a:latin typeface="Calibri" panose="020F0502020204030204"/>
              </a:rPr>
              <a:t>προωθή</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σετε</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στο έπακρο την επιχείρησή σας και τον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ιστότοπό</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σας.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116300" y="949231"/>
            <a:ext cx="4321721" cy="333322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Κατά την οικοδόμηση της επωνυμίας σας μπορείτε να μεταφέρετε τις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άυλες αξίες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της εταιρείας σας, τις υπηρεσίες ή τα προϊόντα σας, ιδέες, συναισθήματα και αισθήσεις που θα κάνουν την επωνυμία σας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διαφορετική</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από όλες τις άλλες και έτσι, θα αναγνωρίζεται εύκολα στο κοινό και τους καταναλωτές. Για να το κάνετε αυτό, αφιερώστε χρόνο για να σκεφτείτε και να δημιουργήσετε ένα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αναγνωρίσιμο</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όνομα, ένα λογότυπο, τα σύμβολα και τις αξίες που θέλετε να μεταδώσετε, το σλόγκαν και τον τομέα του </a:t>
            </a:r>
            <a:r>
              <a:rPr kumimoji="0" lang="el-GR" sz="1800" b="0" i="0" u="none" strike="noStrike" kern="1200" cap="none" spc="0" normalizeH="0" baseline="0" noProof="0" dirty="0" err="1">
                <a:ln>
                  <a:noFill/>
                </a:ln>
                <a:solidFill>
                  <a:prstClr val="black"/>
                </a:solidFill>
                <a:effectLst/>
                <a:uLnTx/>
                <a:uFillTx/>
                <a:latin typeface="Calibri" panose="020F0502020204030204"/>
                <a:ea typeface="+mn-ea"/>
                <a:cs typeface="+mn-cs"/>
              </a:rPr>
              <a:t>ιστότοπού</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σας.</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171027" y="4364571"/>
            <a:ext cx="3570176" cy="18374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Ακολουθήστε τους 10 βασικούς κανόνες του </a:t>
            </a:r>
            <a:r>
              <a:rPr kumimoji="0" lang="el-GR" sz="1800" b="1" i="0" u="none" strike="noStrike" kern="1200" cap="none" spc="0" normalizeH="0" baseline="0" noProof="0" dirty="0" err="1">
                <a:ln>
                  <a:noFill/>
                </a:ln>
                <a:solidFill>
                  <a:srgbClr val="4EAE3A"/>
                </a:solidFill>
                <a:effectLst/>
                <a:uLnTx/>
                <a:uFillTx/>
                <a:latin typeface="Calibri" panose="020F0502020204030204"/>
                <a:ea typeface="+mn-ea"/>
                <a:cs typeface="+mn-cs"/>
              </a:rPr>
              <a:t>netiquette</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όταν αλληλεπιδράτε στο διαδίκτυο. Αυτό θα είναι μέρος της ταυτότητας και της εικόνας που εσείς και η επιχείρησή σας προβάλλετε στο ψηφιακό περιβάλλον.</a:t>
            </a:r>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846555" y="866413"/>
            <a:ext cx="5131761"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Το ψηφιακό μάρκετινγκ και η επωνυμία αποτελούν μέρος της διαδικτυακής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επικοινωνίας</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και θα σας επιτρέψουν να εδραιωθεί η επωνυμία σας, η εικόνα και η ταυτότητα της εταιρείας σας (</a:t>
            </a:r>
            <a:r>
              <a:rPr kumimoji="0" lang="el-GR" sz="1800" b="1" i="0" u="none" strike="noStrike" kern="1200" cap="none" spc="0" normalizeH="0" baseline="0" noProof="0" dirty="0" err="1">
                <a:ln>
                  <a:noFill/>
                </a:ln>
                <a:solidFill>
                  <a:srgbClr val="4EAE3A"/>
                </a:solidFill>
                <a:effectLst/>
                <a:uLnTx/>
                <a:uFillTx/>
                <a:latin typeface="Calibri" panose="020F0502020204030204"/>
                <a:ea typeface="+mn-ea"/>
                <a:cs typeface="+mn-cs"/>
              </a:rPr>
              <a:t>branding</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η οποία μπορεί να γίνει γνωστή πέρα από τα φυσικά όρια του χώρου.</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300774" y="2491192"/>
            <a:ext cx="3484390" cy="23360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Φροντίστε την ψηφιακή σας </a:t>
            </a:r>
            <a:r>
              <a:rPr kumimoji="0" lang="el-GR" sz="1800" b="1" i="0" u="none" strike="noStrike" kern="1200" cap="none" spc="0" normalizeH="0" baseline="0" noProof="0" dirty="0">
                <a:ln>
                  <a:noFill/>
                </a:ln>
                <a:solidFill>
                  <a:srgbClr val="4EAE3A"/>
                </a:solidFill>
                <a:effectLst/>
                <a:uLnTx/>
                <a:uFillTx/>
                <a:latin typeface="Calibri" panose="020F0502020204030204"/>
                <a:ea typeface="+mn-ea"/>
                <a:cs typeface="+mn-cs"/>
              </a:rPr>
              <a:t>ταυτότητα και τη φήμη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σας. Να είστε προσεκτικοί με τα δεδομένα και τις πληροφορίες που μοιράζεστε στο διαδίκτυο και να είστε υπεύθυνοι όταν μοιράζεστε την ταυτότητά σας μέσω ψηφιακών μέσων και κοινωνικών δικτύων.</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7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l-GR" b="1">
                <a:solidFill>
                  <a:srgbClr val="266C9F"/>
                </a:solidFill>
              </a:rPr>
              <a:t>ΕΥΧΑΡΙΣΤΩ</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38261"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675859" y="2221377"/>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675859"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374650"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136099"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58870" y="2482425"/>
            <a:ext cx="1970079" cy="1569660"/>
            <a:chOff x="1704484" y="1766707"/>
            <a:chExt cx="1038452" cy="1569660"/>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569660"/>
            </a:xfrm>
            <a:prstGeom prst="rect">
              <a:avLst/>
            </a:prstGeom>
            <a:noFill/>
          </p:spPr>
          <p:txBody>
            <a:bodyPr wrap="square" lIns="108000" rIns="108000" rtlCol="0">
              <a:spAutoFit/>
            </a:bodyPr>
            <a:lstStyle/>
            <a:p>
              <a:r>
                <a:rPr lang="el-GR" sz="1600" b="1" dirty="0">
                  <a:solidFill>
                    <a:srgbClr val="266C9F"/>
                  </a:solidFill>
                  <a:effectLst/>
                  <a:latin typeface="+mn-lt"/>
                  <a:ea typeface="Times New Roman" panose="02020603050405020304" pitchFamily="18" charset="0"/>
                  <a:cs typeface="Calibri" panose="020F0502020204030204" pitchFamily="34" charset="0"/>
                </a:rPr>
                <a:t>Ενότητα 1. Διαδικτυακή επικοινωνία, ψηφιακό μάρκετινγκ και επωνυμία.</a:t>
              </a:r>
              <a:endParaRPr lang="es-ES" sz="1600" dirty="0">
                <a:effectLst/>
                <a:latin typeface="+mn-lt"/>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77467"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59007" y="4827515"/>
            <a:ext cx="1607390" cy="941796"/>
            <a:chOff x="1704484" y="1766707"/>
            <a:chExt cx="1038452" cy="941796"/>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941796"/>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l-GR"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Ψηφιακό μάρκετινγκ και επωνυμία</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226032" y="2486685"/>
            <a:ext cx="2408764" cy="1508105"/>
            <a:chOff x="1513552" y="1742154"/>
            <a:chExt cx="1308401" cy="1508105"/>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513552" y="1742154"/>
              <a:ext cx="1308401" cy="1508105"/>
            </a:xfrm>
            <a:prstGeom prst="rect">
              <a:avLst/>
            </a:prstGeom>
            <a:noFill/>
          </p:spPr>
          <p:txBody>
            <a:bodyPr wrap="square" lIns="108000" rIns="108000" rtlCol="0">
              <a:spAutoFit/>
            </a:bodyPr>
            <a:lstStyle/>
            <a:p>
              <a:pPr marL="228600" fontAlgn="base">
                <a:lnSpc>
                  <a:spcPct val="115000"/>
                </a:lnSpc>
                <a:spcAft>
                  <a:spcPts val="1000"/>
                </a:spcAft>
              </a:pPr>
              <a:r>
                <a:rPr lang="el-GR"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Ενότητα 2: Διαχείριση κοινωνικών δικτύων: Συμβουλές για τη μεταφορά γνώσεων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67585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251268" y="970655"/>
            <a:ext cx="1584780" cy="925125"/>
            <a:chOff x="1725530" y="1766707"/>
            <a:chExt cx="1093667" cy="925125"/>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l-GR"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2.1: Μέσα κοινωνικής δικτύωσης</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391101"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241743" y="4857217"/>
            <a:ext cx="1694494" cy="555571"/>
            <a:chOff x="1648211" y="1765134"/>
            <a:chExt cx="1094725" cy="555571"/>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358816"/>
            </a:xfrm>
            <a:prstGeom prst="rect">
              <a:avLst/>
            </a:prstGeom>
            <a:noFill/>
          </p:spPr>
          <p:txBody>
            <a:bodyPr wrap="square" lIns="108000" rIns="108000" rtlCol="0">
              <a:spAutoFit/>
            </a:bodyPr>
            <a:lstStyle/>
            <a:p>
              <a:pPr lvl="0" algn="just"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Netiquette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102650"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13609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142126"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643653"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7703" y="970655"/>
            <a:ext cx="1607390" cy="830997"/>
            <a:chOff x="1704484" y="1766707"/>
            <a:chExt cx="1038452" cy="830997"/>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830997"/>
            </a:xfrm>
            <a:prstGeom prst="rect">
              <a:avLst/>
            </a:prstGeom>
            <a:noFill/>
          </p:spPr>
          <p:txBody>
            <a:bodyPr wrap="square" lIns="108000" rIns="108000" rtlCol="0">
              <a:spAutoFit/>
            </a:bodyPr>
            <a:lstStyle/>
            <a:p>
              <a:r>
                <a:rPr lang="el-GR"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85E548-5C2E-4A45-AEEB-C1FBBBD0E1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14800" cy="6471138"/>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4188183" y="222923"/>
            <a:ext cx="9827173" cy="883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b="1" dirty="0">
                <a:ln>
                  <a:solidFill>
                    <a:schemeClr val="bg1"/>
                  </a:solidFill>
                </a:ln>
                <a:solidFill>
                  <a:srgbClr val="266C9F"/>
                </a:solidFill>
                <a:cs typeface="Calibri Light" panose="020F0302020204030204" pitchFamily="34" charset="0"/>
              </a:rPr>
              <a:t>ΕΠΙΚΟΙΝΩΝΙΑ &amp; ΜΕΤΑΦΟΡΑ ΓΝΩΣΗΣ</a:t>
            </a:r>
            <a:endParaRPr lang="en-US"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334608" y="1213013"/>
            <a:ext cx="6203730" cy="5017527"/>
          </a:xfrm>
          <a:prstGeom prst="rect">
            <a:avLst/>
          </a:prstGeom>
          <a:noFill/>
        </p:spPr>
        <p:txBody>
          <a:bodyPr wrap="square">
            <a:spAutoFit/>
          </a:bodyPr>
          <a:lstStyle/>
          <a:p>
            <a:pPr algn="just" fontAlgn="base">
              <a:lnSpc>
                <a:spcPct val="115000"/>
              </a:lnSpc>
              <a:spcAft>
                <a:spcPts val="1000"/>
              </a:spcAft>
            </a:pP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διατήρηση και η διαφύλαξη της </a:t>
            </a:r>
            <a:r>
              <a:rPr lang="el-GR" sz="16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Άυλης Πολιτιστικής Κληρονομιάς (ΑΠΚ)</a:t>
            </a: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αποτελούν ορισμένους από τους κύριους στόχους της Ευρωπαϊκής Ένωσης στον τομέα του πολιτισμού. Παρόλο που ο άυλος χαρακτήρας της καθιστά δύσκολη τη διατήρησή της, η Σύμβαση της UNESCO για τη διαφύλαξη της άυλης πολιτιστικής κληρονομιάς (2003) προβλέπει διάφορες δράσεις για την επίτευξη αυτού του στόχου. Αυτές περιλαμβάνουν την </a:t>
            </a:r>
            <a:r>
              <a:rPr lang="el-GR" sz="16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έρευνα</a:t>
            </a: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την επαρκή </a:t>
            </a:r>
            <a:r>
              <a:rPr lang="el-GR" sz="16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τεκμηρίωση</a:t>
            </a: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της κληρονομιάς, συμπεριλαμβανομένης της δημιουργίας καταλόγων και ψηφιοποίησης των φωτογραφικών αρχείων καθώς και της δημιουργίας ηχητικού και οπτικοακουστικού υλικού και αρχείων.  </a:t>
            </a:r>
          </a:p>
          <a:p>
            <a:pPr algn="just" fontAlgn="base">
              <a:lnSpc>
                <a:spcPct val="115000"/>
              </a:lnSpc>
              <a:spcAft>
                <a:spcPts val="1000"/>
              </a:spcAft>
            </a:pP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Τα σχέδια διασφάλισης της ΑΠΚ των διαφόρων κρατών μελών περιλαμβάνουν επίσης τις στρατηγικές επικοινωνίας ως έναν από τους κύριους άξονες δράσης για τη διατήρηση και τη μετάδοση της </a:t>
            </a:r>
            <a:r>
              <a:rPr lang="el-GR" sz="16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γνώσης</a:t>
            </a: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και της </a:t>
            </a:r>
            <a:r>
              <a:rPr lang="el-GR" sz="16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κληρονομιάς</a:t>
            </a:r>
            <a:r>
              <a:rPr lang="el-GR" sz="16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αυτή την έννοια, το Διαδίκτυο, τα μέσα κοινωνικής δικτύωσης και όλα τα υφιστάμενα ψηφιακά εργαλεία διαδραματίζουν πολύ σημαντικό ρόλο στη διατήρηση, την προώθηση, την ανασυγκρότηση και τη διάδοση της ΑΠΚ.</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B9372179-4EAC-4EA6-B425-BD20D5991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3" y="8915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7" name="Imagen 6">
            <a:extLst>
              <a:ext uri="{FF2B5EF4-FFF2-40B4-BE49-F238E27FC236}">
                <a16:creationId xmlns:a16="http://schemas.microsoft.com/office/drawing/2014/main" id="{78A0B5A1-4C76-4B0E-B5D0-FCDF6CBBD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7721"/>
          <a:stretch/>
        </p:blipFill>
        <p:spPr>
          <a:xfrm>
            <a:off x="0" y="0"/>
            <a:ext cx="5292969" cy="6229204"/>
          </a:xfrm>
          <a:prstGeom prst="rect">
            <a:avLst/>
          </a:prstGeom>
          <a:ln>
            <a:noFill/>
          </a:ln>
          <a:effectLst>
            <a:glow>
              <a:schemeClr val="accent1">
                <a:alpha val="40000"/>
              </a:schemeClr>
            </a:glow>
          </a:effectLst>
        </p:spPr>
      </p:pic>
      <p:sp>
        <p:nvSpPr>
          <p:cNvPr id="10" name="CuadroTexto 9">
            <a:extLst>
              <a:ext uri="{FF2B5EF4-FFF2-40B4-BE49-F238E27FC236}">
                <a16:creationId xmlns:a16="http://schemas.microsoft.com/office/drawing/2014/main" id="{7602AE83-BAA4-4BA3-8036-25FCBEFDB39D}"/>
              </a:ext>
            </a:extLst>
          </p:cNvPr>
          <p:cNvSpPr txBox="1"/>
          <p:nvPr/>
        </p:nvSpPr>
        <p:spPr>
          <a:xfrm>
            <a:off x="5692109" y="1546876"/>
            <a:ext cx="6093068" cy="1569660"/>
          </a:xfrm>
          <a:prstGeom prst="rect">
            <a:avLst/>
          </a:prstGeom>
          <a:noFill/>
        </p:spPr>
        <p:txBody>
          <a:bodyPr wrap="square">
            <a:spAutoFit/>
          </a:bodyPr>
          <a:lstStyle/>
          <a:p>
            <a:r>
              <a:rPr lang="el-GR" sz="3200" b="1" dirty="0">
                <a:solidFill>
                  <a:srgbClr val="266C9F"/>
                </a:solidFill>
                <a:effectLst/>
                <a:latin typeface="+mn-lt"/>
                <a:ea typeface="Times New Roman" panose="02020603050405020304" pitchFamily="18" charset="0"/>
                <a:cs typeface="Calibri" panose="020F0502020204030204" pitchFamily="34" charset="0"/>
              </a:rPr>
              <a:t>Ενότητα 1. Διαδικτυακή επικοινωνία, ψηφιακό μάρκετινγκ και επωνυμία.</a:t>
            </a:r>
            <a:endParaRPr lang="es-ES" sz="32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434DB69A-02A3-45C5-9BE9-ACCD9BCD6BB4}"/>
              </a:ext>
            </a:extLst>
          </p:cNvPr>
          <p:cNvSpPr txBox="1"/>
          <p:nvPr/>
        </p:nvSpPr>
        <p:spPr>
          <a:xfrm>
            <a:off x="5692109" y="3105086"/>
            <a:ext cx="6093068" cy="1984902"/>
          </a:xfrm>
          <a:prstGeom prst="rect">
            <a:avLst/>
          </a:prstGeom>
          <a:noFill/>
        </p:spPr>
        <p:txBody>
          <a:bodyPr wrap="square">
            <a:spAutoFit/>
          </a:bodyPr>
          <a:lstStyle/>
          <a:p>
            <a:pPr algn="just" fontAlgn="base">
              <a:lnSpc>
                <a:spcPct val="115000"/>
              </a:lnSpc>
              <a:spcAft>
                <a:spcPts val="1000"/>
              </a:spcAft>
            </a:pPr>
            <a:r>
              <a:rPr lang="el-GR"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ισχύς και οι δυνατότητες που προσφέρει το Διαδίκτυο είναι </a:t>
            </a:r>
            <a:r>
              <a:rPr lang="el-GR"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αναρίθμητες</a:t>
            </a:r>
            <a:r>
              <a:rPr lang="el-GR"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Ως εκ τούτου, καθίσταται μία από τις καταλληλότερες επιλογές για τη διασφάλιση της ΑΠΚ. Σε αυτή την ενότητα, θα σας δώσουμε συμβουλές για το πώς να χρησιμοποιήσετε αποτελεσματικά το διαδίκτυο και τους ψηφιακούς πόρους για την </a:t>
            </a:r>
            <a:r>
              <a:rPr lang="el-GR"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προώθηση</a:t>
            </a:r>
            <a:r>
              <a:rPr lang="el-GR"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της ΑΠΚ.</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7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4" y="277146"/>
            <a:ext cx="750858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1715565" y="1334196"/>
            <a:ext cx="8760865" cy="1862048"/>
          </a:xfrm>
          <a:prstGeom prst="rect">
            <a:avLst/>
          </a:prstGeom>
          <a:noFill/>
        </p:spPr>
        <p:txBody>
          <a:bodyPr wrap="square">
            <a:spAutoFit/>
          </a:bodyPr>
          <a:lstStyle/>
          <a:p>
            <a:pPr algn="just" fontAlgn="base">
              <a:lnSpc>
                <a:spcPct val="115000"/>
              </a:lnSpc>
              <a:spcAft>
                <a:spcPts val="1000"/>
              </a:spcAft>
            </a:pP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Η δημιουργία ενός </a:t>
            </a:r>
            <a:r>
              <a:rPr lang="el-GR"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ιστότοπου</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είναι μια από τις καλύτερες επιλογές για την διαδικτυακή </a:t>
            </a:r>
            <a:r>
              <a:rPr lang="el-GR" sz="20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επικοινωνία</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με άτομα από οπουδήποτε στον κόσμο. Ως εκ τούτου, θα πρέπει να χρησιμοποιείται ως μέθοδος μετάδοσης της άυλης κουλτούρας για την προώθηση και τη διατήρηση της παραδοσιακής γνώσης, της </a:t>
            </a:r>
            <a:r>
              <a:rPr lang="el-GR"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λαϊκής τέχνης</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των εθίμων κ.λπ.</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5DAF5B0A-BDF7-414E-AA49-CCF1E5EF9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299" y="3020607"/>
            <a:ext cx="4257400" cy="2836000"/>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75506" y="1455671"/>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78030" y="4781227"/>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84552" y="483640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es-ES" sz="3600" dirty="0">
              <a:latin typeface="+mn-lt"/>
            </a:endParaRPr>
          </a:p>
        </p:txBody>
      </p:sp>
      <p:sp>
        <p:nvSpPr>
          <p:cNvPr id="16" name="CuadroTexto 15">
            <a:extLst>
              <a:ext uri="{FF2B5EF4-FFF2-40B4-BE49-F238E27FC236}">
                <a16:creationId xmlns:a16="http://schemas.microsoft.com/office/drawing/2014/main" id="{77CACE05-3FA8-45E1-98C2-47EEF651D08D}"/>
              </a:ext>
            </a:extLst>
          </p:cNvPr>
          <p:cNvSpPr txBox="1"/>
          <p:nvPr/>
        </p:nvSpPr>
        <p:spPr>
          <a:xfrm>
            <a:off x="598104" y="1314722"/>
            <a:ext cx="9732752" cy="1685077"/>
          </a:xfrm>
          <a:prstGeom prst="rect">
            <a:avLst/>
          </a:prstGeom>
          <a:noFill/>
        </p:spPr>
        <p:txBody>
          <a:bodyPr wrap="square">
            <a:spAutoFit/>
          </a:bodyPr>
          <a:lstStyle/>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Σήμερα, μπορούμε να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δημιουργήσουμε</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τη δική μας ιστοσελίδα χωρίς να χρειάζεται να έχουμε γνώσεις υπολογιστών ή προγραμματισμού. Υπάρχουν διαφορετικές πλατφόρμες που προσφέρουν προσχεδιασμένα πρότυπα που θα σας επιτρέψουν να δημιουργήσετε έναν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σύμφωνα με τις ανάγκες και τους στόχους σας. Ωστόσο, πρέπει να δώσετε προσοχή και να ορίσετε ορισμένες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λεπτομέρειες</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πριν τη δημιουργήσετε.</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7">
            <a:extLst>
              <a:ext uri="{FF2B5EF4-FFF2-40B4-BE49-F238E27FC236}">
                <a16:creationId xmlns:a16="http://schemas.microsoft.com/office/drawing/2014/main" id="{E44B7F00-EAE0-4B9D-8504-A0255B4863E9}"/>
              </a:ext>
            </a:extLst>
          </p:cNvPr>
          <p:cNvGraphicFramePr/>
          <p:nvPr>
            <p:extLst>
              <p:ext uri="{D42A27DB-BD31-4B8C-83A1-F6EECF244321}">
                <p14:modId xmlns:p14="http://schemas.microsoft.com/office/powerpoint/2010/main" val="2420963910"/>
              </p:ext>
            </p:extLst>
          </p:nvPr>
        </p:nvGraphicFramePr>
        <p:xfrm>
          <a:off x="690147" y="2283671"/>
          <a:ext cx="9548666" cy="4777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985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es-ES" sz="3600" dirty="0">
              <a:latin typeface="+mn-lt"/>
            </a:endParaRPr>
          </a:p>
        </p:txBody>
      </p:sp>
      <p:sp>
        <p:nvSpPr>
          <p:cNvPr id="15" name="CuadroTexto 14">
            <a:extLst>
              <a:ext uri="{FF2B5EF4-FFF2-40B4-BE49-F238E27FC236}">
                <a16:creationId xmlns:a16="http://schemas.microsoft.com/office/drawing/2014/main" id="{CA9EDB05-3255-429E-915A-0B1D9163EA86}"/>
              </a:ext>
            </a:extLst>
          </p:cNvPr>
          <p:cNvSpPr txBox="1"/>
          <p:nvPr/>
        </p:nvSpPr>
        <p:spPr>
          <a:xfrm>
            <a:off x="5105061" y="1640467"/>
            <a:ext cx="5176859" cy="4024435"/>
          </a:xfrm>
          <a:prstGeom prst="rect">
            <a:avLst/>
          </a:prstGeom>
          <a:noFill/>
        </p:spPr>
        <p:txBody>
          <a:bodyPr wrap="square">
            <a:spAutoFit/>
          </a:bodyPr>
          <a:lstStyle/>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Μια άλλη πτυχή που πρέπει να λάβετε υπόψη είναι η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βελτιστοποίηση και η διάταξη </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του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ιστότοπού</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σας στις μηχανές αναζήτησης. Είναι ανώφελο να έχετε μια δημιουργική, εντυπωσιακή και επαγγελματική ιστοσελίδα αν κανείς δεν την επισκέπτεται επειδή δεν εμφανίζεται στις κύριες μηχανές αναζήτησης.  </a:t>
            </a:r>
          </a:p>
          <a:p>
            <a:pPr algn="just" fontAlgn="base">
              <a:lnSpc>
                <a:spcPct val="115000"/>
              </a:lnSpc>
              <a:spcAft>
                <a:spcPts val="1000"/>
              </a:spcAft>
            </a:pP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Για να βελτιώσετε τη θέση και την προβολή στο διαδίκτυο, θα πρέπει να λάβετε υπόψη το </a:t>
            </a:r>
            <a:r>
              <a:rPr lang="el-GR"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SEO</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Search Engine Optimization</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της ιστοσελίδας σας, δηλαδή το περιεχόμενο και τις λέξεις-κλειδιά, καθώς και την ποιότητα των συνδέσμων και την ταχύτητα λήψης του </a:t>
            </a:r>
            <a:r>
              <a:rPr lang="el-GR"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ιστότοπου</a:t>
            </a:r>
            <a:r>
              <a:rPr lang="el-GR"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Imagen 2">
            <a:extLst>
              <a:ext uri="{FF2B5EF4-FFF2-40B4-BE49-F238E27FC236}">
                <a16:creationId xmlns:a16="http://schemas.microsoft.com/office/drawing/2014/main" id="{CB10FB26-1612-419D-936C-2735D91C8D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59" y="1832871"/>
            <a:ext cx="4185921" cy="3419850"/>
          </a:xfrm>
          <a:prstGeom prst="rect">
            <a:avLst/>
          </a:prstGeom>
        </p:spPr>
      </p:pic>
    </p:spTree>
    <p:extLst>
      <p:ext uri="{BB962C8B-B14F-4D97-AF65-F5344CB8AC3E}">
        <p14:creationId xmlns:p14="http://schemas.microsoft.com/office/powerpoint/2010/main" val="3675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l-GR"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Σχεδιασμός και δημιουργία ιστοσελίδας.</a:t>
            </a:r>
            <a:endParaRPr lang="es-ES" sz="3600" dirty="0">
              <a:latin typeface="+mn-lt"/>
            </a:endParaRPr>
          </a:p>
        </p:txBody>
      </p:sp>
      <p:pic>
        <p:nvPicPr>
          <p:cNvPr id="7" name="Imagen 6">
            <a:extLst>
              <a:ext uri="{FF2B5EF4-FFF2-40B4-BE49-F238E27FC236}">
                <a16:creationId xmlns:a16="http://schemas.microsoft.com/office/drawing/2014/main" id="{5A2C6655-3F24-445F-A6DE-9983804D179C}"/>
              </a:ext>
            </a:extLst>
          </p:cNvPr>
          <p:cNvPicPr>
            <a:picLocks noChangeAspect="1"/>
          </p:cNvPicPr>
          <p:nvPr/>
        </p:nvPicPr>
        <p:blipFill rotWithShape="1">
          <a:blip r:embed="rId4">
            <a:extLst>
              <a:ext uri="{28A0092B-C50C-407E-A947-70E740481C1C}">
                <a14:useLocalDpi xmlns:a14="http://schemas.microsoft.com/office/drawing/2010/main" val="0"/>
              </a:ext>
            </a:extLst>
          </a:blip>
          <a:srcRect r="28510" b="9600"/>
          <a:stretch/>
        </p:blipFill>
        <p:spPr>
          <a:xfrm>
            <a:off x="822103" y="2026419"/>
            <a:ext cx="3541777" cy="3128776"/>
          </a:xfrm>
          <a:prstGeom prst="rect">
            <a:avLst/>
          </a:prstGeom>
        </p:spPr>
      </p:pic>
      <p:sp>
        <p:nvSpPr>
          <p:cNvPr id="16" name="CuadroTexto 15">
            <a:extLst>
              <a:ext uri="{FF2B5EF4-FFF2-40B4-BE49-F238E27FC236}">
                <a16:creationId xmlns:a16="http://schemas.microsoft.com/office/drawing/2014/main" id="{B7728EDE-1E21-4542-A1E2-A13F12F7A08E}"/>
              </a:ext>
            </a:extLst>
          </p:cNvPr>
          <p:cNvSpPr txBox="1"/>
          <p:nvPr/>
        </p:nvSpPr>
        <p:spPr>
          <a:xfrm>
            <a:off x="4627783" y="1608341"/>
            <a:ext cx="5847015" cy="5026761"/>
          </a:xfrm>
          <a:prstGeom prst="rect">
            <a:avLst/>
          </a:prstGeom>
          <a:noFill/>
        </p:spPr>
        <p:txBody>
          <a:bodyPr wrap="square">
            <a:spAutoFit/>
          </a:bodyPr>
          <a:lstStyle/>
          <a:p>
            <a:pPr algn="just" fontAlgn="base">
              <a:lnSpc>
                <a:spcPct val="115000"/>
              </a:lnSpc>
              <a:spcAft>
                <a:spcPts val="1000"/>
              </a:spcAft>
            </a:pP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Οι </a:t>
            </a:r>
            <a:r>
              <a:rPr lang="el-GR"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λέξεις-κλειδιά</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θα είναι αυτές που οι καταναλωτές του άυλου </a:t>
            </a:r>
            <a:r>
              <a:rPr lang="el-GR"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πολιτισμού</a:t>
            </a:r>
            <a:r>
              <a:rPr lang="el-GR"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θα εισέλθουν στις μηχανές αναζήτησης στο Διαδίκτυο για να λάβουν τις πληροφορίες που χρειάζονται. Αυτός είναι ο λόγος για τον οποίο είναι σημαντικό να αναλύσετε ποιες είναι οι πιο κατάλληλες λέξεις-κλειδιά, τις οποίες θα πρέπει να χρησιμοποιήσετε όσες περισσότερες φορές μπορείτε στο περιεχόμενο του </a:t>
            </a:r>
            <a:r>
              <a:rPr lang="el-GR"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ιστότοπού</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σας, αλλά πάντα με συνεκτικό τρόπο και χωρίς να είστε πολύ επαναλαμβανόμενοι. Θα πρέπει επίσης να βεβαιωθείτε ότι ο </a:t>
            </a:r>
            <a:r>
              <a:rPr lang="el-GR"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ιστότοπός</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σας έχει προσαρμοστικό σχεδιασμό, δηλαδή ότι μπορεί να προβληθεί από οποιαδήποτε ψηφιακή συσκευή (υπολογιστή, έξυπνο τηλέφωνο, </a:t>
            </a:r>
            <a:r>
              <a:rPr lang="el-GR"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tablet</a:t>
            </a:r>
            <a:r>
              <a:rPr lang="el-GR"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κ.λπ.).</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532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5E2FD-1EB3-475E-A713-50766B2BFF63}">
  <ds:schemaRefs>
    <ds:schemaRef ds:uri="http://schemas.microsoft.com/sharepoint/v3/contenttype/forms"/>
  </ds:schemaRefs>
</ds:datastoreItem>
</file>

<file path=customXml/itemProps2.xml><?xml version="1.0" encoding="utf-8"?>
<ds:datastoreItem xmlns:ds="http://schemas.openxmlformats.org/officeDocument/2006/customXml" ds:itemID="{BB625E38-DD45-4A53-98D1-DD6BD5C8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2422</TotalTime>
  <Words>3318</Words>
  <Application>Microsoft Office PowerPoint</Application>
  <PresentationFormat>Panorámica</PresentationFormat>
  <Paragraphs>148</Paragraphs>
  <Slides>26</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Calibri Light</vt:lpstr>
      <vt:lpstr>Tema de Office</vt:lpstr>
      <vt:lpstr>ΕΠΙΚΟΙΝΩΝΙΑ ΚΑΙ ΜΕΤΑΦΟΡΑ ΓΝΩΣΗΣ</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114</cp:revision>
  <dcterms:created xsi:type="dcterms:W3CDTF">2021-01-21T12:20:00Z</dcterms:created>
  <dcterms:modified xsi:type="dcterms:W3CDTF">2022-02-03T12:57:11Z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