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2"/>
  </p:notesMasterIdLst>
  <p:sldIdLst>
    <p:sldId id="257" r:id="rId4"/>
    <p:sldId id="267" r:id="rId5"/>
    <p:sldId id="268" r:id="rId6"/>
    <p:sldId id="277" r:id="rId7"/>
    <p:sldId id="306" r:id="rId8"/>
    <p:sldId id="297" r:id="rId9"/>
    <p:sldId id="282" r:id="rId10"/>
    <p:sldId id="283" r:id="rId11"/>
    <p:sldId id="323" r:id="rId12"/>
    <p:sldId id="284" r:id="rId13"/>
    <p:sldId id="285" r:id="rId14"/>
    <p:sldId id="298" r:id="rId15"/>
    <p:sldId id="299" r:id="rId16"/>
    <p:sldId id="305" r:id="rId17"/>
    <p:sldId id="300" r:id="rId18"/>
    <p:sldId id="270" r:id="rId19"/>
    <p:sldId id="301" r:id="rId20"/>
    <p:sldId id="302" r:id="rId21"/>
    <p:sldId id="303" r:id="rId22"/>
    <p:sldId id="324" r:id="rId23"/>
    <p:sldId id="304" r:id="rId24"/>
    <p:sldId id="320" r:id="rId25"/>
    <p:sldId id="325" r:id="rId26"/>
    <p:sldId id="326" r:id="rId27"/>
    <p:sldId id="327" r:id="rId28"/>
    <p:sldId id="279" r:id="rId29"/>
    <p:sldId id="322" r:id="rId30"/>
    <p:sldId id="260"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E3A"/>
    <a:srgbClr val="266C9F"/>
    <a:srgbClr val="27969F"/>
    <a:srgbClr val="FFB500"/>
    <a:srgbClr val="D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EFA9C1-2284-99FC-6D86-63F4CE90EBEE}" v="1" dt="2021-11-02T13:47:14.235"/>
    <p1510:client id="{68024B1A-74B3-858F-CA34-F5F937761AB5}" v="6" dt="2021-11-19T09:46:14.966"/>
    <p1510:client id="{F8B9F655-84B0-714C-97C3-76B244767309}" v="2" dt="2021-10-26T12:09:53.67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3" autoAdjust="0"/>
    <p:restoredTop sz="94660"/>
  </p:normalViewPr>
  <p:slideViewPr>
    <p:cSldViewPr snapToGrid="0">
      <p:cViewPr varScale="1">
        <p:scale>
          <a:sx n="82" d="100"/>
          <a:sy n="82" d="100"/>
        </p:scale>
        <p:origin x="6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8/10/relationships/authors" Target="authors.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þrúður Dagsdóttir" userId="84d497f4-3d2f-4dda-95c8-0f78e9fe738c" providerId="ADAL" clId="{F8B9F655-84B0-714C-97C3-76B244767309}"/>
    <pc:docChg chg="undo custSel modSld">
      <pc:chgData name="Arnþrúður Dagsdóttir" userId="84d497f4-3d2f-4dda-95c8-0f78e9fe738c" providerId="ADAL" clId="{F8B9F655-84B0-714C-97C3-76B244767309}" dt="2021-10-26T13:07:01.268" v="66"/>
      <pc:docMkLst>
        <pc:docMk/>
      </pc:docMkLst>
      <pc:sldChg chg="modSp mod">
        <pc:chgData name="Arnþrúður Dagsdóttir" userId="84d497f4-3d2f-4dda-95c8-0f78e9fe738c" providerId="ADAL" clId="{F8B9F655-84B0-714C-97C3-76B244767309}" dt="2021-10-26T12:09:05.646" v="37" actId="1076"/>
        <pc:sldMkLst>
          <pc:docMk/>
          <pc:sldMk cId="3118736096" sldId="277"/>
        </pc:sldMkLst>
        <pc:spChg chg="mod">
          <ac:chgData name="Arnþrúður Dagsdóttir" userId="84d497f4-3d2f-4dda-95c8-0f78e9fe738c" providerId="ADAL" clId="{F8B9F655-84B0-714C-97C3-76B244767309}" dt="2021-10-26T12:09:05.646" v="37" actId="1076"/>
          <ac:spMkLst>
            <pc:docMk/>
            <pc:sldMk cId="3118736096" sldId="277"/>
            <ac:spMk id="15" creationId="{D29692EE-39F6-4D26-A4BF-2C867896FA48}"/>
          </ac:spMkLst>
        </pc:spChg>
        <pc:spChg chg="mod">
          <ac:chgData name="Arnþrúður Dagsdóttir" userId="84d497f4-3d2f-4dda-95c8-0f78e9fe738c" providerId="ADAL" clId="{F8B9F655-84B0-714C-97C3-76B244767309}" dt="2021-10-26T12:04:29.982" v="0" actId="1076"/>
          <ac:spMkLst>
            <pc:docMk/>
            <pc:sldMk cId="3118736096" sldId="277"/>
            <ac:spMk id="17" creationId="{C9137408-FC8D-441E-90AA-B361B4B66499}"/>
          </ac:spMkLst>
        </pc:spChg>
      </pc:sldChg>
      <pc:sldChg chg="modSp mod">
        <pc:chgData name="Arnþrúður Dagsdóttir" userId="84d497f4-3d2f-4dda-95c8-0f78e9fe738c" providerId="ADAL" clId="{F8B9F655-84B0-714C-97C3-76B244767309}" dt="2021-10-26T12:10:11.142" v="44" actId="122"/>
        <pc:sldMkLst>
          <pc:docMk/>
          <pc:sldMk cId="1072121589" sldId="282"/>
        </pc:sldMkLst>
        <pc:spChg chg="mod">
          <ac:chgData name="Arnþrúður Dagsdóttir" userId="84d497f4-3d2f-4dda-95c8-0f78e9fe738c" providerId="ADAL" clId="{F8B9F655-84B0-714C-97C3-76B244767309}" dt="2021-10-26T12:10:11.142" v="44" actId="122"/>
          <ac:spMkLst>
            <pc:docMk/>
            <pc:sldMk cId="1072121589" sldId="282"/>
            <ac:spMk id="14" creationId="{6350DC66-E393-4BDB-AB9E-740773354C94}"/>
          </ac:spMkLst>
        </pc:spChg>
        <pc:graphicFrameChg chg="mod">
          <ac:chgData name="Arnþrúður Dagsdóttir" userId="84d497f4-3d2f-4dda-95c8-0f78e9fe738c" providerId="ADAL" clId="{F8B9F655-84B0-714C-97C3-76B244767309}" dt="2021-10-26T12:09:52.793" v="43" actId="1076"/>
          <ac:graphicFrameMkLst>
            <pc:docMk/>
            <pc:sldMk cId="1072121589" sldId="282"/>
            <ac:graphicFrameMk id="8" creationId="{E44B7F00-EAE0-4B9D-8504-A0255B4863E9}"/>
          </ac:graphicFrameMkLst>
        </pc:graphicFrameChg>
      </pc:sldChg>
      <pc:sldChg chg="modSp mod addCm">
        <pc:chgData name="Arnþrúður Dagsdóttir" userId="84d497f4-3d2f-4dda-95c8-0f78e9fe738c" providerId="ADAL" clId="{F8B9F655-84B0-714C-97C3-76B244767309}" dt="2021-10-26T12:11:36.869" v="47" actId="1076"/>
        <pc:sldMkLst>
          <pc:docMk/>
          <pc:sldMk cId="367510581" sldId="283"/>
        </pc:sldMkLst>
        <pc:spChg chg="mod">
          <ac:chgData name="Arnþrúður Dagsdóttir" userId="84d497f4-3d2f-4dda-95c8-0f78e9fe738c" providerId="ADAL" clId="{F8B9F655-84B0-714C-97C3-76B244767309}" dt="2021-10-26T12:11:36.869" v="47" actId="1076"/>
          <ac:spMkLst>
            <pc:docMk/>
            <pc:sldMk cId="367510581" sldId="283"/>
            <ac:spMk id="14" creationId="{6350DC66-E393-4BDB-AB9E-740773354C94}"/>
          </ac:spMkLst>
        </pc:spChg>
      </pc:sldChg>
      <pc:sldChg chg="modSp mod addCm">
        <pc:chgData name="Arnþrúður Dagsdóttir" userId="84d497f4-3d2f-4dda-95c8-0f78e9fe738c" providerId="ADAL" clId="{F8B9F655-84B0-714C-97C3-76B244767309}" dt="2021-10-26T12:13:31.069" v="49"/>
        <pc:sldMkLst>
          <pc:docMk/>
          <pc:sldMk cId="1469633756" sldId="284"/>
        </pc:sldMkLst>
        <pc:spChg chg="mod">
          <ac:chgData name="Arnþrúður Dagsdóttir" userId="84d497f4-3d2f-4dda-95c8-0f78e9fe738c" providerId="ADAL" clId="{F8B9F655-84B0-714C-97C3-76B244767309}" dt="2021-10-26T12:11:43.087" v="48" actId="122"/>
          <ac:spMkLst>
            <pc:docMk/>
            <pc:sldMk cId="1469633756" sldId="284"/>
            <ac:spMk id="14" creationId="{6350DC66-E393-4BDB-AB9E-740773354C94}"/>
          </ac:spMkLst>
        </pc:spChg>
      </pc:sldChg>
      <pc:sldChg chg="modSp mod">
        <pc:chgData name="Arnþrúður Dagsdóttir" userId="84d497f4-3d2f-4dda-95c8-0f78e9fe738c" providerId="ADAL" clId="{F8B9F655-84B0-714C-97C3-76B244767309}" dt="2021-10-26T12:14:02.537" v="50" actId="122"/>
        <pc:sldMkLst>
          <pc:docMk/>
          <pc:sldMk cId="107140393" sldId="285"/>
        </pc:sldMkLst>
        <pc:spChg chg="mod">
          <ac:chgData name="Arnþrúður Dagsdóttir" userId="84d497f4-3d2f-4dda-95c8-0f78e9fe738c" providerId="ADAL" clId="{F8B9F655-84B0-714C-97C3-76B244767309}" dt="2021-10-26T12:14:02.537" v="50" actId="122"/>
          <ac:spMkLst>
            <pc:docMk/>
            <pc:sldMk cId="107140393" sldId="285"/>
            <ac:spMk id="14" creationId="{6350DC66-E393-4BDB-AB9E-740773354C94}"/>
          </ac:spMkLst>
        </pc:spChg>
      </pc:sldChg>
      <pc:sldChg chg="modSp mod">
        <pc:chgData name="Arnþrúður Dagsdóttir" userId="84d497f4-3d2f-4dda-95c8-0f78e9fe738c" providerId="ADAL" clId="{F8B9F655-84B0-714C-97C3-76B244767309}" dt="2021-10-26T12:14:47.569" v="51" actId="122"/>
        <pc:sldMkLst>
          <pc:docMk/>
          <pc:sldMk cId="3475313610" sldId="298"/>
        </pc:sldMkLst>
        <pc:spChg chg="mod">
          <ac:chgData name="Arnþrúður Dagsdóttir" userId="84d497f4-3d2f-4dda-95c8-0f78e9fe738c" providerId="ADAL" clId="{F8B9F655-84B0-714C-97C3-76B244767309}" dt="2021-10-26T12:14:47.569" v="51" actId="122"/>
          <ac:spMkLst>
            <pc:docMk/>
            <pc:sldMk cId="3475313610" sldId="298"/>
            <ac:spMk id="14" creationId="{6350DC66-E393-4BDB-AB9E-740773354C94}"/>
          </ac:spMkLst>
        </pc:spChg>
      </pc:sldChg>
      <pc:sldChg chg="modSp mod">
        <pc:chgData name="Arnþrúður Dagsdóttir" userId="84d497f4-3d2f-4dda-95c8-0f78e9fe738c" providerId="ADAL" clId="{F8B9F655-84B0-714C-97C3-76B244767309}" dt="2021-10-26T12:15:23.584" v="52" actId="122"/>
        <pc:sldMkLst>
          <pc:docMk/>
          <pc:sldMk cId="3164758319" sldId="299"/>
        </pc:sldMkLst>
        <pc:spChg chg="mod">
          <ac:chgData name="Arnþrúður Dagsdóttir" userId="84d497f4-3d2f-4dda-95c8-0f78e9fe738c" providerId="ADAL" clId="{F8B9F655-84B0-714C-97C3-76B244767309}" dt="2021-10-26T12:15:23.584" v="52" actId="122"/>
          <ac:spMkLst>
            <pc:docMk/>
            <pc:sldMk cId="3164758319" sldId="299"/>
            <ac:spMk id="14" creationId="{6350DC66-E393-4BDB-AB9E-740773354C94}"/>
          </ac:spMkLst>
        </pc:spChg>
      </pc:sldChg>
      <pc:sldChg chg="modSp mod">
        <pc:chgData name="Arnþrúður Dagsdóttir" userId="84d497f4-3d2f-4dda-95c8-0f78e9fe738c" providerId="ADAL" clId="{F8B9F655-84B0-714C-97C3-76B244767309}" dt="2021-10-26T12:16:27.057" v="54" actId="122"/>
        <pc:sldMkLst>
          <pc:docMk/>
          <pc:sldMk cId="1953525806" sldId="300"/>
        </pc:sldMkLst>
        <pc:spChg chg="mod">
          <ac:chgData name="Arnþrúður Dagsdóttir" userId="84d497f4-3d2f-4dda-95c8-0f78e9fe738c" providerId="ADAL" clId="{F8B9F655-84B0-714C-97C3-76B244767309}" dt="2021-10-26T12:16:27.057" v="54" actId="122"/>
          <ac:spMkLst>
            <pc:docMk/>
            <pc:sldMk cId="1953525806" sldId="300"/>
            <ac:spMk id="14" creationId="{6350DC66-E393-4BDB-AB9E-740773354C94}"/>
          </ac:spMkLst>
        </pc:spChg>
      </pc:sldChg>
      <pc:sldChg chg="modSp mod addCm">
        <pc:chgData name="Arnþrúður Dagsdóttir" userId="84d497f4-3d2f-4dda-95c8-0f78e9fe738c" providerId="ADAL" clId="{F8B9F655-84B0-714C-97C3-76B244767309}" dt="2021-10-26T13:03:03.361" v="63"/>
        <pc:sldMkLst>
          <pc:docMk/>
          <pc:sldMk cId="1320259732" sldId="301"/>
        </pc:sldMkLst>
        <pc:spChg chg="mod">
          <ac:chgData name="Arnþrúður Dagsdóttir" userId="84d497f4-3d2f-4dda-95c8-0f78e9fe738c" providerId="ADAL" clId="{F8B9F655-84B0-714C-97C3-76B244767309}" dt="2021-10-26T12:53:36.970" v="56" actId="14100"/>
          <ac:spMkLst>
            <pc:docMk/>
            <pc:sldMk cId="1320259732" sldId="301"/>
            <ac:spMk id="14" creationId="{6350DC66-E393-4BDB-AB9E-740773354C94}"/>
          </ac:spMkLst>
        </pc:spChg>
      </pc:sldChg>
      <pc:sldChg chg="modSp mod addCm">
        <pc:chgData name="Arnþrúður Dagsdóttir" userId="84d497f4-3d2f-4dda-95c8-0f78e9fe738c" providerId="ADAL" clId="{F8B9F655-84B0-714C-97C3-76B244767309}" dt="2021-10-26T13:01:52.311" v="62"/>
        <pc:sldMkLst>
          <pc:docMk/>
          <pc:sldMk cId="2362887707" sldId="302"/>
        </pc:sldMkLst>
        <pc:spChg chg="mod">
          <ac:chgData name="Arnþrúður Dagsdóttir" userId="84d497f4-3d2f-4dda-95c8-0f78e9fe738c" providerId="ADAL" clId="{F8B9F655-84B0-714C-97C3-76B244767309}" dt="2021-10-26T12:58:27.200" v="58" actId="14100"/>
          <ac:spMkLst>
            <pc:docMk/>
            <pc:sldMk cId="2362887707" sldId="302"/>
            <ac:spMk id="12" creationId="{9E77C51C-B1FE-40E8-A798-736DECC37EC9}"/>
          </ac:spMkLst>
        </pc:spChg>
        <pc:picChg chg="mod">
          <ac:chgData name="Arnþrúður Dagsdóttir" userId="84d497f4-3d2f-4dda-95c8-0f78e9fe738c" providerId="ADAL" clId="{F8B9F655-84B0-714C-97C3-76B244767309}" dt="2021-10-26T13:01:15.741" v="61" actId="1076"/>
          <ac:picMkLst>
            <pc:docMk/>
            <pc:sldMk cId="2362887707" sldId="302"/>
            <ac:picMk id="7" creationId="{0991DA8C-92CA-4406-8D7C-DD6A752688B4}"/>
          </ac:picMkLst>
        </pc:picChg>
        <pc:picChg chg="mod">
          <ac:chgData name="Arnþrúður Dagsdóttir" userId="84d497f4-3d2f-4dda-95c8-0f78e9fe738c" providerId="ADAL" clId="{F8B9F655-84B0-714C-97C3-76B244767309}" dt="2021-10-26T12:59:57.746" v="59" actId="1076"/>
          <ac:picMkLst>
            <pc:docMk/>
            <pc:sldMk cId="2362887707" sldId="302"/>
            <ac:picMk id="15" creationId="{223838F8-53A6-4F00-B2C1-5F06D0E770F8}"/>
          </ac:picMkLst>
        </pc:picChg>
      </pc:sldChg>
      <pc:sldChg chg="addCm modCm">
        <pc:chgData name="Arnþrúður Dagsdóttir" userId="84d497f4-3d2f-4dda-95c8-0f78e9fe738c" providerId="ADAL" clId="{F8B9F655-84B0-714C-97C3-76B244767309}" dt="2021-10-26T13:07:01.268" v="66"/>
        <pc:sldMkLst>
          <pc:docMk/>
          <pc:sldMk cId="1464902655" sldId="303"/>
        </pc:sldMkLst>
      </pc:sldChg>
      <pc:sldChg chg="modSp mod">
        <pc:chgData name="Arnþrúður Dagsdóttir" userId="84d497f4-3d2f-4dda-95c8-0f78e9fe738c" providerId="ADAL" clId="{F8B9F655-84B0-714C-97C3-76B244767309}" dt="2021-10-26T12:15:41.706" v="53" actId="122"/>
        <pc:sldMkLst>
          <pc:docMk/>
          <pc:sldMk cId="1124935341" sldId="305"/>
        </pc:sldMkLst>
        <pc:spChg chg="mod">
          <ac:chgData name="Arnþrúður Dagsdóttir" userId="84d497f4-3d2f-4dda-95c8-0f78e9fe738c" providerId="ADAL" clId="{F8B9F655-84B0-714C-97C3-76B244767309}" dt="2021-10-26T12:15:41.706" v="53" actId="122"/>
          <ac:spMkLst>
            <pc:docMk/>
            <pc:sldMk cId="1124935341" sldId="305"/>
            <ac:spMk id="2" creationId="{F14149FC-DF0A-42A8-9004-05470959F92D}"/>
          </ac:spMkLst>
        </pc:spChg>
      </pc:sldChg>
    </pc:docChg>
  </pc:docChgLst>
  <pc:docChgLst>
    <pc:chgData name="Arnþrúður Dagsdóttir" userId="S::arnthrudur@hac.is::84d497f4-3d2f-4dda-95c8-0f78e9fe738c" providerId="AD" clId="Web-{2CEFA9C1-2284-99FC-6D86-63F4CE90EBEE}"/>
    <pc:docChg chg="modSld">
      <pc:chgData name="Arnþrúður Dagsdóttir" userId="S::arnthrudur@hac.is::84d497f4-3d2f-4dda-95c8-0f78e9fe738c" providerId="AD" clId="Web-{2CEFA9C1-2284-99FC-6D86-63F4CE90EBEE}" dt="2021-11-02T13:47:14.235" v="0" actId="14100"/>
      <pc:docMkLst>
        <pc:docMk/>
      </pc:docMkLst>
      <pc:sldChg chg="modSp">
        <pc:chgData name="Arnþrúður Dagsdóttir" userId="S::arnthrudur@hac.is::84d497f4-3d2f-4dda-95c8-0f78e9fe738c" providerId="AD" clId="Web-{2CEFA9C1-2284-99FC-6D86-63F4CE90EBEE}" dt="2021-11-02T13:47:14.235" v="0" actId="14100"/>
        <pc:sldMkLst>
          <pc:docMk/>
          <pc:sldMk cId="1464902655" sldId="303"/>
        </pc:sldMkLst>
        <pc:grpChg chg="mod">
          <ac:chgData name="Arnþrúður Dagsdóttir" userId="S::arnthrudur@hac.is::84d497f4-3d2f-4dda-95c8-0f78e9fe738c" providerId="AD" clId="Web-{2CEFA9C1-2284-99FC-6D86-63F4CE90EBEE}" dt="2021-11-02T13:47:14.235" v="0" actId="14100"/>
          <ac:grpSpMkLst>
            <pc:docMk/>
            <pc:sldMk cId="1464902655" sldId="303"/>
            <ac:grpSpMk id="8" creationId="{B01A6524-DBB5-45C3-A090-583FB926A133}"/>
          </ac:grpSpMkLst>
        </pc:grpChg>
      </pc:sldChg>
    </pc:docChg>
  </pc:docChgLst>
  <pc:docChgLst>
    <pc:chgData name="Arnþrúður Dagsdóttir" userId="S::arnthrudur@hac.is::84d497f4-3d2f-4dda-95c8-0f78e9fe738c" providerId="AD" clId="Web-{68024B1A-74B3-858F-CA34-F5F937761AB5}"/>
    <pc:docChg chg="">
      <pc:chgData name="Arnþrúður Dagsdóttir" userId="S::arnthrudur@hac.is::84d497f4-3d2f-4dda-95c8-0f78e9fe738c" providerId="AD" clId="Web-{68024B1A-74B3-858F-CA34-F5F937761AB5}" dt="2021-11-19T09:46:14.966" v="5"/>
      <pc:docMkLst>
        <pc:docMk/>
      </pc:docMkLst>
      <pc:sldChg chg="delCm">
        <pc:chgData name="Arnþrúður Dagsdóttir" userId="S::arnthrudur@hac.is::84d497f4-3d2f-4dda-95c8-0f78e9fe738c" providerId="AD" clId="Web-{68024B1A-74B3-858F-CA34-F5F937761AB5}" dt="2021-11-19T09:45:35.668" v="0"/>
        <pc:sldMkLst>
          <pc:docMk/>
          <pc:sldMk cId="367510581" sldId="283"/>
        </pc:sldMkLst>
      </pc:sldChg>
      <pc:sldChg chg="delCm">
        <pc:chgData name="Arnþrúður Dagsdóttir" userId="S::arnthrudur@hac.is::84d497f4-3d2f-4dda-95c8-0f78e9fe738c" providerId="AD" clId="Web-{68024B1A-74B3-858F-CA34-F5F937761AB5}" dt="2021-11-19T09:45:42.668" v="1"/>
        <pc:sldMkLst>
          <pc:docMk/>
          <pc:sldMk cId="1469633756" sldId="284"/>
        </pc:sldMkLst>
      </pc:sldChg>
      <pc:sldChg chg="delCm">
        <pc:chgData name="Arnþrúður Dagsdóttir" userId="S::arnthrudur@hac.is::84d497f4-3d2f-4dda-95c8-0f78e9fe738c" providerId="AD" clId="Web-{68024B1A-74B3-858F-CA34-F5F937761AB5}" dt="2021-11-19T09:45:49.762" v="2"/>
        <pc:sldMkLst>
          <pc:docMk/>
          <pc:sldMk cId="1320259732" sldId="301"/>
        </pc:sldMkLst>
      </pc:sldChg>
      <pc:sldChg chg="delCm">
        <pc:chgData name="Arnþrúður Dagsdóttir" userId="S::arnthrudur@hac.is::84d497f4-3d2f-4dda-95c8-0f78e9fe738c" providerId="AD" clId="Web-{68024B1A-74B3-858F-CA34-F5F937761AB5}" dt="2021-11-19T09:45:57.450" v="3"/>
        <pc:sldMkLst>
          <pc:docMk/>
          <pc:sldMk cId="2362887707" sldId="302"/>
        </pc:sldMkLst>
      </pc:sldChg>
      <pc:sldChg chg="delCm">
        <pc:chgData name="Arnþrúður Dagsdóttir" userId="S::arnthrudur@hac.is::84d497f4-3d2f-4dda-95c8-0f78e9fe738c" providerId="AD" clId="Web-{68024B1A-74B3-858F-CA34-F5F937761AB5}" dt="2021-11-19T09:46:14.966" v="5"/>
        <pc:sldMkLst>
          <pc:docMk/>
          <pc:sldMk cId="1464902655" sldId="30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6936F-41A6-4E9C-85DB-6AF0ABF5CF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671DABC-C4BB-4E30-BCD4-AEE524C194FD}">
      <dgm:prSet custT="1"/>
      <dgm:spPr>
        <a:solidFill>
          <a:srgbClr val="4EAE3A"/>
        </a:solidFill>
      </dgm:spPr>
      <dgm:t>
        <a:bodyPr/>
        <a:lstStyle/>
        <a:p>
          <a:r>
            <a:rPr lang="es-ES_tradnl" sz="1600" dirty="0"/>
            <a:t>Es importante definir tus </a:t>
          </a:r>
          <a:r>
            <a:rPr lang="es-ES_tradnl" sz="1600" b="1" dirty="0"/>
            <a:t>objetivos</a:t>
          </a:r>
          <a:r>
            <a:rPr lang="es-ES_tradnl" sz="1600" dirty="0"/>
            <a:t>, la audiencia a la cual te diriges y </a:t>
          </a:r>
          <a:r>
            <a:rPr lang="es-ES_tradnl" sz="1600" b="1" dirty="0"/>
            <a:t>adaptar el contenido, lenguaje y diseño a dicha audiencia.</a:t>
          </a:r>
          <a:endParaRPr lang="es-ES" sz="1600" b="1" dirty="0"/>
        </a:p>
      </dgm:t>
    </dgm:pt>
    <dgm:pt modelId="{067270F5-723F-4C0C-8D64-3B5E28A5A44F}" type="parTrans" cxnId="{CC911E07-54EB-425C-B87E-773974DD3CAB}">
      <dgm:prSet/>
      <dgm:spPr/>
      <dgm:t>
        <a:bodyPr/>
        <a:lstStyle/>
        <a:p>
          <a:endParaRPr lang="es-ES"/>
        </a:p>
      </dgm:t>
    </dgm:pt>
    <dgm:pt modelId="{BB0368B1-C192-4568-B621-67B45CFB9CC3}" type="sibTrans" cxnId="{CC911E07-54EB-425C-B87E-773974DD3CAB}">
      <dgm:prSet/>
      <dgm:spPr/>
      <dgm:t>
        <a:bodyPr/>
        <a:lstStyle/>
        <a:p>
          <a:endParaRPr lang="es-ES"/>
        </a:p>
      </dgm:t>
    </dgm:pt>
    <dgm:pt modelId="{77252CD0-A20E-4095-86C6-E60F39EE0EAA}">
      <dgm:prSet/>
      <dgm:spPr/>
      <dgm:t>
        <a:bodyPr/>
        <a:lstStyle/>
        <a:p>
          <a:r>
            <a:rPr lang="es-ES_tradnl" dirty="0"/>
            <a:t>Para hacerlo deberías </a:t>
          </a:r>
          <a:r>
            <a:rPr lang="es-ES_tradnl" b="1" dirty="0"/>
            <a:t>tener en cuenta el lenguaje usado </a:t>
          </a:r>
          <a:r>
            <a:rPr lang="es-ES_tradnl" dirty="0"/>
            <a:t>(no demasiado técnico) y la información, que debería ser clara y concisa, escrita en párrafos cortos y con un tipo de fuente y tamaño adecuados para el contenido y la audiencia a la que se presenta.</a:t>
          </a:r>
          <a:endParaRPr lang="es-ES" dirty="0"/>
        </a:p>
      </dgm:t>
    </dgm:pt>
    <dgm:pt modelId="{7FB4F126-3A99-417C-A673-61DA51A1AADA}" type="parTrans" cxnId="{22380BB0-9BAA-445A-951D-B767701703C4}">
      <dgm:prSet/>
      <dgm:spPr/>
      <dgm:t>
        <a:bodyPr/>
        <a:lstStyle/>
        <a:p>
          <a:endParaRPr lang="es-ES"/>
        </a:p>
      </dgm:t>
    </dgm:pt>
    <dgm:pt modelId="{F30A8E4A-5B25-4419-9EA8-3E60995C3955}" type="sibTrans" cxnId="{22380BB0-9BAA-445A-951D-B767701703C4}">
      <dgm:prSet/>
      <dgm:spPr/>
      <dgm:t>
        <a:bodyPr/>
        <a:lstStyle/>
        <a:p>
          <a:endParaRPr lang="es-ES"/>
        </a:p>
      </dgm:t>
    </dgm:pt>
    <dgm:pt modelId="{F23C8FDD-4E04-450B-95AA-D7E8441F655C}">
      <dgm:prSet custT="1"/>
      <dgm:spPr>
        <a:solidFill>
          <a:srgbClr val="FFB500"/>
        </a:solidFill>
        <a:ln>
          <a:solidFill>
            <a:srgbClr val="FFB500"/>
          </a:solidFill>
        </a:ln>
      </dgm:spPr>
      <dgm:t>
        <a:bodyPr/>
        <a:lstStyle/>
        <a:p>
          <a:r>
            <a:rPr lang="es-ES_tradnl" sz="1600" dirty="0"/>
            <a:t>Teniendo en cuenta que estamos transmitiendo el PCI, las </a:t>
          </a:r>
          <a:r>
            <a:rPr lang="es-ES_tradnl" sz="1600" b="1" dirty="0"/>
            <a:t>imágenes juegan un papel muy importante</a:t>
          </a:r>
          <a:r>
            <a:rPr lang="es-ES_tradnl" sz="1600" dirty="0"/>
            <a:t>. </a:t>
          </a:r>
          <a:endParaRPr lang="es-ES" sz="1600" dirty="0"/>
        </a:p>
      </dgm:t>
    </dgm:pt>
    <dgm:pt modelId="{DE6E1BB3-AF3E-4D2E-A3D5-5CED0C5F0F47}" type="parTrans" cxnId="{31B13F8F-297D-4B27-9EFA-7DEB91D37829}">
      <dgm:prSet/>
      <dgm:spPr/>
      <dgm:t>
        <a:bodyPr/>
        <a:lstStyle/>
        <a:p>
          <a:endParaRPr lang="es-ES"/>
        </a:p>
      </dgm:t>
    </dgm:pt>
    <dgm:pt modelId="{2D24B8AA-B710-4D46-9E97-9C17D5F72D51}" type="sibTrans" cxnId="{31B13F8F-297D-4B27-9EFA-7DEB91D37829}">
      <dgm:prSet/>
      <dgm:spPr/>
      <dgm:t>
        <a:bodyPr/>
        <a:lstStyle/>
        <a:p>
          <a:endParaRPr lang="es-ES"/>
        </a:p>
      </dgm:t>
    </dgm:pt>
    <dgm:pt modelId="{5B17423D-57C1-4384-B935-31110C8057D6}">
      <dgm:prSet custT="1"/>
      <dgm:spPr>
        <a:solidFill>
          <a:srgbClr val="27969F"/>
        </a:solidFill>
        <a:ln>
          <a:solidFill>
            <a:srgbClr val="27969F"/>
          </a:solidFill>
        </a:ln>
      </dgm:spPr>
      <dgm:t>
        <a:bodyPr/>
        <a:lstStyle/>
        <a:p>
          <a:r>
            <a:rPr lang="es-ES_tradnl" sz="1600" dirty="0"/>
            <a:t>Deben ser </a:t>
          </a:r>
          <a:r>
            <a:rPr lang="es-ES_tradnl" sz="1600" b="1" dirty="0"/>
            <a:t>atractivas, descriptivas, esclarecedoras </a:t>
          </a:r>
          <a:r>
            <a:rPr lang="es-ES_tradnl" sz="1600" dirty="0"/>
            <a:t>y estar en </a:t>
          </a:r>
          <a:r>
            <a:rPr lang="es-ES_tradnl" sz="1600" b="1" dirty="0"/>
            <a:t>alta resolución</a:t>
          </a:r>
          <a:r>
            <a:rPr lang="es-ES_tradnl" sz="1600" dirty="0"/>
            <a:t>.</a:t>
          </a:r>
          <a:endParaRPr lang="es-ES" sz="1600" dirty="0"/>
        </a:p>
      </dgm:t>
    </dgm:pt>
    <dgm:pt modelId="{0365A8BF-1701-40EA-BFB0-36CA4C57D311}" type="parTrans" cxnId="{727113BD-2955-487C-8C27-E70E2F14C78B}">
      <dgm:prSet/>
      <dgm:spPr/>
      <dgm:t>
        <a:bodyPr/>
        <a:lstStyle/>
        <a:p>
          <a:endParaRPr lang="es-ES"/>
        </a:p>
      </dgm:t>
    </dgm:pt>
    <dgm:pt modelId="{2F7C90CB-6642-4130-99A6-0941ECFB0C7B}" type="sibTrans" cxnId="{727113BD-2955-487C-8C27-E70E2F14C78B}">
      <dgm:prSet/>
      <dgm:spPr/>
      <dgm:t>
        <a:bodyPr/>
        <a:lstStyle/>
        <a:p>
          <a:endParaRPr lang="es-ES"/>
        </a:p>
      </dgm:t>
    </dgm:pt>
    <dgm:pt modelId="{59E5D45A-96CC-4268-A43E-828C3DAC6E83}" type="pres">
      <dgm:prSet presAssocID="{78E6936F-41A6-4E9C-85DB-6AF0ABF5CF63}" presName="linear" presStyleCnt="0">
        <dgm:presLayoutVars>
          <dgm:animLvl val="lvl"/>
          <dgm:resizeHandles val="exact"/>
        </dgm:presLayoutVars>
      </dgm:prSet>
      <dgm:spPr/>
    </dgm:pt>
    <dgm:pt modelId="{85703649-77A7-473E-A726-EA34567F0FCC}" type="pres">
      <dgm:prSet presAssocID="{9671DABC-C4BB-4E30-BCD4-AEE524C194FD}" presName="parentText" presStyleLbl="node1" presStyleIdx="0" presStyleCnt="4" custScaleY="139563">
        <dgm:presLayoutVars>
          <dgm:chMax val="0"/>
          <dgm:bulletEnabled val="1"/>
        </dgm:presLayoutVars>
      </dgm:prSet>
      <dgm:spPr/>
    </dgm:pt>
    <dgm:pt modelId="{461D8955-C02E-4EE8-9E51-142EFA4328FE}" type="pres">
      <dgm:prSet presAssocID="{BB0368B1-C192-4568-B621-67B45CFB9CC3}" presName="spacer" presStyleCnt="0"/>
      <dgm:spPr/>
    </dgm:pt>
    <dgm:pt modelId="{BCEBBF32-2116-4C54-A925-B11A6FDE4A65}" type="pres">
      <dgm:prSet presAssocID="{77252CD0-A20E-4095-86C6-E60F39EE0EAA}" presName="parentText" presStyleLbl="node1" presStyleIdx="1" presStyleCnt="4">
        <dgm:presLayoutVars>
          <dgm:chMax val="0"/>
          <dgm:bulletEnabled val="1"/>
        </dgm:presLayoutVars>
      </dgm:prSet>
      <dgm:spPr/>
    </dgm:pt>
    <dgm:pt modelId="{B69994CE-6292-4A60-A3AC-5FF80F1928CE}" type="pres">
      <dgm:prSet presAssocID="{F30A8E4A-5B25-4419-9EA8-3E60995C3955}" presName="spacer" presStyleCnt="0"/>
      <dgm:spPr/>
    </dgm:pt>
    <dgm:pt modelId="{80D0F5F3-59F6-4A88-AD16-ECF1954E787E}" type="pres">
      <dgm:prSet presAssocID="{F23C8FDD-4E04-450B-95AA-D7E8441F655C}" presName="parentText" presStyleLbl="node1" presStyleIdx="2" presStyleCnt="4">
        <dgm:presLayoutVars>
          <dgm:chMax val="0"/>
          <dgm:bulletEnabled val="1"/>
        </dgm:presLayoutVars>
      </dgm:prSet>
      <dgm:spPr/>
    </dgm:pt>
    <dgm:pt modelId="{306C6AEF-C70A-48A6-A268-F61A7C102538}" type="pres">
      <dgm:prSet presAssocID="{2D24B8AA-B710-4D46-9E97-9C17D5F72D51}" presName="spacer" presStyleCnt="0"/>
      <dgm:spPr/>
    </dgm:pt>
    <dgm:pt modelId="{2C90750D-D3E0-4CF9-8E0B-A2B27BFD2052}" type="pres">
      <dgm:prSet presAssocID="{5B17423D-57C1-4384-B935-31110C8057D6}" presName="parentText" presStyleLbl="node1" presStyleIdx="3" presStyleCnt="4">
        <dgm:presLayoutVars>
          <dgm:chMax val="0"/>
          <dgm:bulletEnabled val="1"/>
        </dgm:presLayoutVars>
      </dgm:prSet>
      <dgm:spPr/>
    </dgm:pt>
  </dgm:ptLst>
  <dgm:cxnLst>
    <dgm:cxn modelId="{CC911E07-54EB-425C-B87E-773974DD3CAB}" srcId="{78E6936F-41A6-4E9C-85DB-6AF0ABF5CF63}" destId="{9671DABC-C4BB-4E30-BCD4-AEE524C194FD}" srcOrd="0" destOrd="0" parTransId="{067270F5-723F-4C0C-8D64-3B5E28A5A44F}" sibTransId="{BB0368B1-C192-4568-B621-67B45CFB9CC3}"/>
    <dgm:cxn modelId="{45FDB91B-71A9-4E93-AA7A-5E065B170C5F}" type="presOf" srcId="{77252CD0-A20E-4095-86C6-E60F39EE0EAA}" destId="{BCEBBF32-2116-4C54-A925-B11A6FDE4A65}" srcOrd="0" destOrd="0" presId="urn:microsoft.com/office/officeart/2005/8/layout/vList2"/>
    <dgm:cxn modelId="{DD006723-8119-4859-BBB3-C127016E3015}" type="presOf" srcId="{F23C8FDD-4E04-450B-95AA-D7E8441F655C}" destId="{80D0F5F3-59F6-4A88-AD16-ECF1954E787E}" srcOrd="0" destOrd="0" presId="urn:microsoft.com/office/officeart/2005/8/layout/vList2"/>
    <dgm:cxn modelId="{75FD098C-1750-4831-A31A-280D95526FBF}" type="presOf" srcId="{9671DABC-C4BB-4E30-BCD4-AEE524C194FD}" destId="{85703649-77A7-473E-A726-EA34567F0FCC}" srcOrd="0" destOrd="0" presId="urn:microsoft.com/office/officeart/2005/8/layout/vList2"/>
    <dgm:cxn modelId="{31B13F8F-297D-4B27-9EFA-7DEB91D37829}" srcId="{78E6936F-41A6-4E9C-85DB-6AF0ABF5CF63}" destId="{F23C8FDD-4E04-450B-95AA-D7E8441F655C}" srcOrd="2" destOrd="0" parTransId="{DE6E1BB3-AF3E-4D2E-A3D5-5CED0C5F0F47}" sibTransId="{2D24B8AA-B710-4D46-9E97-9C17D5F72D51}"/>
    <dgm:cxn modelId="{F6516291-58FE-4031-A5CA-820C7C8D5BD4}" type="presOf" srcId="{5B17423D-57C1-4384-B935-31110C8057D6}" destId="{2C90750D-D3E0-4CF9-8E0B-A2B27BFD2052}" srcOrd="0" destOrd="0" presId="urn:microsoft.com/office/officeart/2005/8/layout/vList2"/>
    <dgm:cxn modelId="{22380BB0-9BAA-445A-951D-B767701703C4}" srcId="{78E6936F-41A6-4E9C-85DB-6AF0ABF5CF63}" destId="{77252CD0-A20E-4095-86C6-E60F39EE0EAA}" srcOrd="1" destOrd="0" parTransId="{7FB4F126-3A99-417C-A673-61DA51A1AADA}" sibTransId="{F30A8E4A-5B25-4419-9EA8-3E60995C3955}"/>
    <dgm:cxn modelId="{727113BD-2955-487C-8C27-E70E2F14C78B}" srcId="{78E6936F-41A6-4E9C-85DB-6AF0ABF5CF63}" destId="{5B17423D-57C1-4384-B935-31110C8057D6}" srcOrd="3" destOrd="0" parTransId="{0365A8BF-1701-40EA-BFB0-36CA4C57D311}" sibTransId="{2F7C90CB-6642-4130-99A6-0941ECFB0C7B}"/>
    <dgm:cxn modelId="{44E635D7-689E-4F92-A87D-A66EE8C6E0F8}" type="presOf" srcId="{78E6936F-41A6-4E9C-85DB-6AF0ABF5CF63}" destId="{59E5D45A-96CC-4268-A43E-828C3DAC6E83}" srcOrd="0" destOrd="0" presId="urn:microsoft.com/office/officeart/2005/8/layout/vList2"/>
    <dgm:cxn modelId="{0942FEE9-DD58-40C8-A6DC-92A23F32A556}" type="presParOf" srcId="{59E5D45A-96CC-4268-A43E-828C3DAC6E83}" destId="{85703649-77A7-473E-A726-EA34567F0FCC}" srcOrd="0" destOrd="0" presId="urn:microsoft.com/office/officeart/2005/8/layout/vList2"/>
    <dgm:cxn modelId="{E49D519E-7176-4515-81E7-D1DFFF464967}" type="presParOf" srcId="{59E5D45A-96CC-4268-A43E-828C3DAC6E83}" destId="{461D8955-C02E-4EE8-9E51-142EFA4328FE}" srcOrd="1" destOrd="0" presId="urn:microsoft.com/office/officeart/2005/8/layout/vList2"/>
    <dgm:cxn modelId="{B4BB786A-5484-4D46-AC5E-2F0474450807}" type="presParOf" srcId="{59E5D45A-96CC-4268-A43E-828C3DAC6E83}" destId="{BCEBBF32-2116-4C54-A925-B11A6FDE4A65}" srcOrd="2" destOrd="0" presId="urn:microsoft.com/office/officeart/2005/8/layout/vList2"/>
    <dgm:cxn modelId="{8E729003-A038-4B50-BDC7-C75968CB1EBA}" type="presParOf" srcId="{59E5D45A-96CC-4268-A43E-828C3DAC6E83}" destId="{B69994CE-6292-4A60-A3AC-5FF80F1928CE}" srcOrd="3" destOrd="0" presId="urn:microsoft.com/office/officeart/2005/8/layout/vList2"/>
    <dgm:cxn modelId="{98EBC41B-5E88-47B8-861E-E4E561619A21}" type="presParOf" srcId="{59E5D45A-96CC-4268-A43E-828C3DAC6E83}" destId="{80D0F5F3-59F6-4A88-AD16-ECF1954E787E}" srcOrd="4" destOrd="0" presId="urn:microsoft.com/office/officeart/2005/8/layout/vList2"/>
    <dgm:cxn modelId="{C9FCD5E3-005F-4E4D-B02B-C8000D265599}" type="presParOf" srcId="{59E5D45A-96CC-4268-A43E-828C3DAC6E83}" destId="{306C6AEF-C70A-48A6-A268-F61A7C102538}" srcOrd="5" destOrd="0" presId="urn:microsoft.com/office/officeart/2005/8/layout/vList2"/>
    <dgm:cxn modelId="{5B71ACDE-F499-4695-8A53-E5BD68DFA4BD}" type="presParOf" srcId="{59E5D45A-96CC-4268-A43E-828C3DAC6E83}" destId="{2C90750D-D3E0-4CF9-8E0B-A2B27BFD205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AF7AF2-310D-452A-B75E-52BA34E39DE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F17150F2-5CAC-457D-AD3B-9E00ABE2C36F}">
      <dgm:prSet custT="1"/>
      <dgm:spPr>
        <a:solidFill>
          <a:srgbClr val="D69900"/>
        </a:solidFill>
      </dgm:spPr>
      <dgm:t>
        <a:bodyPr/>
        <a:lstStyle/>
        <a:p>
          <a:r>
            <a:rPr lang="es-ES_tradnl" sz="1600" b="1" dirty="0"/>
            <a:t>WordPress</a:t>
          </a:r>
          <a:r>
            <a:rPr lang="es-ES_tradnl" sz="1600" dirty="0"/>
            <a:t>. Esta plataforma te permite crear blogs, páginas web o negocios </a:t>
          </a:r>
          <a:r>
            <a:rPr lang="es-ES_tradnl" sz="1600" i="1" dirty="0"/>
            <a:t>online</a:t>
          </a:r>
          <a:r>
            <a:rPr lang="es-ES_tradnl" sz="1600" dirty="0"/>
            <a:t> de forma gratuita. Es una de las más utilizadas y podrás ayudarte de diferentes plantillas para darle a tu página web el diseño y apariencia que mejor se adapte a tus necesidades. </a:t>
          </a:r>
          <a:endParaRPr lang="es-ES" sz="1600" b="1" dirty="0"/>
        </a:p>
      </dgm:t>
    </dgm:pt>
    <dgm:pt modelId="{FB4230B0-020A-48EF-ACA6-94A37033608B}" type="parTrans" cxnId="{FBC6A55C-FF79-4BD7-8071-4022D047D08D}">
      <dgm:prSet/>
      <dgm:spPr/>
      <dgm:t>
        <a:bodyPr/>
        <a:lstStyle/>
        <a:p>
          <a:endParaRPr lang="es-ES" sz="1400"/>
        </a:p>
      </dgm:t>
    </dgm:pt>
    <dgm:pt modelId="{73B274C1-6578-45D1-90EC-60E43BA4F676}" type="sibTrans" cxnId="{FBC6A55C-FF79-4BD7-8071-4022D047D08D}">
      <dgm:prSet/>
      <dgm:spPr>
        <a:solidFill>
          <a:srgbClr val="27969F"/>
        </a:solidFill>
      </dgm:spPr>
      <dgm:t>
        <a:bodyPr/>
        <a:lstStyle/>
        <a:p>
          <a:endParaRPr lang="es-ES" sz="1400"/>
        </a:p>
      </dgm:t>
    </dgm:pt>
    <dgm:pt modelId="{406FCA3D-1AB9-4528-B6BB-CF19B519DEE3}">
      <dgm:prSet custT="1"/>
      <dgm:spPr>
        <a:solidFill>
          <a:srgbClr val="4EAE3A"/>
        </a:solidFill>
      </dgm:spPr>
      <dgm:t>
        <a:bodyPr/>
        <a:lstStyle/>
        <a:p>
          <a:r>
            <a:rPr lang="es-ES_tradnl" sz="1600" b="1" dirty="0"/>
            <a:t>Wix</a:t>
          </a:r>
          <a:r>
            <a:rPr lang="es-ES_tradnl" sz="1600" dirty="0"/>
            <a:t>. Con Wix puedes crear tu página web de una manera simple e intuitiva y puedes elegir entre más de 500 plantillas prediseñadas, que puedes personalizar fácilmente para adaptarse a tu audiencia, tus objetivos y necesidades.</a:t>
          </a:r>
          <a:endParaRPr lang="es-ES" sz="1600" dirty="0"/>
        </a:p>
      </dgm:t>
    </dgm:pt>
    <dgm:pt modelId="{6D5187BF-1CB3-4C09-B72D-34DF323A9D91}" type="parTrans" cxnId="{92F54F0F-8BA9-404F-B666-BFB5CEBB761C}">
      <dgm:prSet/>
      <dgm:spPr/>
      <dgm:t>
        <a:bodyPr/>
        <a:lstStyle/>
        <a:p>
          <a:endParaRPr lang="es-ES"/>
        </a:p>
      </dgm:t>
    </dgm:pt>
    <dgm:pt modelId="{E4900E84-C049-4C96-A52E-877DDB912D52}" type="sibTrans" cxnId="{92F54F0F-8BA9-404F-B666-BFB5CEBB761C}">
      <dgm:prSet/>
      <dgm:spPr/>
      <dgm:t>
        <a:bodyPr/>
        <a:lstStyle/>
        <a:p>
          <a:endParaRPr lang="es-ES"/>
        </a:p>
      </dgm:t>
    </dgm:pt>
    <dgm:pt modelId="{CFEC8A63-68BB-418C-9C67-F965054DC604}">
      <dgm:prSet custT="1"/>
      <dgm:spPr>
        <a:solidFill>
          <a:srgbClr val="266C9F"/>
        </a:solidFill>
      </dgm:spPr>
      <dgm:t>
        <a:bodyPr/>
        <a:lstStyle/>
        <a:p>
          <a:r>
            <a:rPr lang="es-ES_tradnl" sz="1600" b="1" dirty="0" err="1"/>
            <a:t>Squarespace</a:t>
          </a:r>
          <a:r>
            <a:rPr lang="es-ES_tradnl" sz="1600" dirty="0"/>
            <a:t>. Puedes diseñar tu propia página web y elegir entre varios diseños que le darán un aspecto muy profesional.</a:t>
          </a:r>
          <a:endParaRPr lang="es-ES" sz="1600" dirty="0"/>
        </a:p>
      </dgm:t>
    </dgm:pt>
    <dgm:pt modelId="{84E7D91C-9491-4C28-80C6-0BA5CC875867}" type="parTrans" cxnId="{7529B8DB-95AE-4239-B4A5-E627FDA3D778}">
      <dgm:prSet/>
      <dgm:spPr/>
      <dgm:t>
        <a:bodyPr/>
        <a:lstStyle/>
        <a:p>
          <a:endParaRPr lang="es-ES"/>
        </a:p>
      </dgm:t>
    </dgm:pt>
    <dgm:pt modelId="{03AA17B7-96A1-46F5-B916-9A3D42FD958F}" type="sibTrans" cxnId="{7529B8DB-95AE-4239-B4A5-E627FDA3D778}">
      <dgm:prSet/>
      <dgm:spPr/>
      <dgm:t>
        <a:bodyPr/>
        <a:lstStyle/>
        <a:p>
          <a:endParaRPr lang="es-ES"/>
        </a:p>
      </dgm:t>
    </dgm:pt>
    <dgm:pt modelId="{7083D3F5-02CE-4164-80A8-ADED076DFB6F}" type="pres">
      <dgm:prSet presAssocID="{DBAF7AF2-310D-452A-B75E-52BA34E39DE6}" presName="Name0" presStyleCnt="0">
        <dgm:presLayoutVars>
          <dgm:chMax val="7"/>
          <dgm:chPref val="7"/>
          <dgm:dir/>
        </dgm:presLayoutVars>
      </dgm:prSet>
      <dgm:spPr/>
    </dgm:pt>
    <dgm:pt modelId="{EBB6121C-1024-4F9A-8CF2-88E99239BA0E}" type="pres">
      <dgm:prSet presAssocID="{DBAF7AF2-310D-452A-B75E-52BA34E39DE6}" presName="Name1" presStyleCnt="0"/>
      <dgm:spPr/>
    </dgm:pt>
    <dgm:pt modelId="{1EDDD906-0AF0-4328-9824-A81BD7794FBC}" type="pres">
      <dgm:prSet presAssocID="{DBAF7AF2-310D-452A-B75E-52BA34E39DE6}" presName="cycle" presStyleCnt="0"/>
      <dgm:spPr/>
    </dgm:pt>
    <dgm:pt modelId="{8968CBB5-507E-487A-B3D9-4934F945ADDD}" type="pres">
      <dgm:prSet presAssocID="{DBAF7AF2-310D-452A-B75E-52BA34E39DE6}" presName="srcNode" presStyleLbl="node1" presStyleIdx="0" presStyleCnt="3"/>
      <dgm:spPr/>
    </dgm:pt>
    <dgm:pt modelId="{F959D960-DCA8-4C6A-BB1E-CE33A7810EF4}" type="pres">
      <dgm:prSet presAssocID="{DBAF7AF2-310D-452A-B75E-52BA34E39DE6}" presName="conn" presStyleLbl="parChTrans1D2" presStyleIdx="0" presStyleCnt="1"/>
      <dgm:spPr/>
    </dgm:pt>
    <dgm:pt modelId="{868CB392-64DD-4526-A640-42077B08A57D}" type="pres">
      <dgm:prSet presAssocID="{DBAF7AF2-310D-452A-B75E-52BA34E39DE6}" presName="extraNode" presStyleLbl="node1" presStyleIdx="0" presStyleCnt="3"/>
      <dgm:spPr/>
    </dgm:pt>
    <dgm:pt modelId="{446AEE77-677A-454F-9EF5-D23C6C5BEC3E}" type="pres">
      <dgm:prSet presAssocID="{DBAF7AF2-310D-452A-B75E-52BA34E39DE6}" presName="dstNode" presStyleLbl="node1" presStyleIdx="0" presStyleCnt="3"/>
      <dgm:spPr/>
    </dgm:pt>
    <dgm:pt modelId="{1590F016-B243-47D6-A719-1BCC23F574E7}" type="pres">
      <dgm:prSet presAssocID="{F17150F2-5CAC-457D-AD3B-9E00ABE2C36F}" presName="text_1" presStyleLbl="node1" presStyleIdx="0" presStyleCnt="3" custScaleY="116440">
        <dgm:presLayoutVars>
          <dgm:bulletEnabled val="1"/>
        </dgm:presLayoutVars>
      </dgm:prSet>
      <dgm:spPr/>
    </dgm:pt>
    <dgm:pt modelId="{E65F1FB4-DE48-4E6E-837D-9D009FE236D0}" type="pres">
      <dgm:prSet presAssocID="{F17150F2-5CAC-457D-AD3B-9E00ABE2C36F}" presName="accent_1" presStyleCnt="0"/>
      <dgm:spPr/>
    </dgm:pt>
    <dgm:pt modelId="{4FF7EAD5-8569-4A47-96E5-D7DD1B2990E8}" type="pres">
      <dgm:prSet presAssocID="{F17150F2-5CAC-457D-AD3B-9E00ABE2C36F}" presName="accentRepeatNode" presStyleLbl="solidFgAcc1" presStyleIdx="0" presStyleCnt="3"/>
      <dgm:spPr/>
    </dgm:pt>
    <dgm:pt modelId="{EA8453EE-E2B7-453E-868D-7FEA51919903}" type="pres">
      <dgm:prSet presAssocID="{406FCA3D-1AB9-4528-B6BB-CF19B519DEE3}" presName="text_2" presStyleLbl="node1" presStyleIdx="1" presStyleCnt="3" custScaleY="137285">
        <dgm:presLayoutVars>
          <dgm:bulletEnabled val="1"/>
        </dgm:presLayoutVars>
      </dgm:prSet>
      <dgm:spPr/>
    </dgm:pt>
    <dgm:pt modelId="{E57AB13C-517F-43AB-9DFA-5334FC9F95DF}" type="pres">
      <dgm:prSet presAssocID="{406FCA3D-1AB9-4528-B6BB-CF19B519DEE3}" presName="accent_2" presStyleCnt="0"/>
      <dgm:spPr/>
    </dgm:pt>
    <dgm:pt modelId="{AAF5E6B2-2A02-441F-B475-2202BF090A98}" type="pres">
      <dgm:prSet presAssocID="{406FCA3D-1AB9-4528-B6BB-CF19B519DEE3}" presName="accentRepeatNode" presStyleLbl="solidFgAcc1" presStyleIdx="1" presStyleCnt="3"/>
      <dgm:spPr/>
    </dgm:pt>
    <dgm:pt modelId="{32A00BBB-1991-4D5D-B3A1-6FF12777EB1B}" type="pres">
      <dgm:prSet presAssocID="{CFEC8A63-68BB-418C-9C67-F965054DC604}" presName="text_3" presStyleLbl="node1" presStyleIdx="2" presStyleCnt="3">
        <dgm:presLayoutVars>
          <dgm:bulletEnabled val="1"/>
        </dgm:presLayoutVars>
      </dgm:prSet>
      <dgm:spPr/>
    </dgm:pt>
    <dgm:pt modelId="{A9781C2F-D7BC-4CC3-B089-73F6644B5BEB}" type="pres">
      <dgm:prSet presAssocID="{CFEC8A63-68BB-418C-9C67-F965054DC604}" presName="accent_3" presStyleCnt="0"/>
      <dgm:spPr/>
    </dgm:pt>
    <dgm:pt modelId="{5A23E96E-8088-4FA6-B4C2-19443AAB226B}" type="pres">
      <dgm:prSet presAssocID="{CFEC8A63-68BB-418C-9C67-F965054DC604}" presName="accentRepeatNode" presStyleLbl="solidFgAcc1" presStyleIdx="2" presStyleCnt="3"/>
      <dgm:spPr/>
    </dgm:pt>
  </dgm:ptLst>
  <dgm:cxnLst>
    <dgm:cxn modelId="{92F54F0F-8BA9-404F-B666-BFB5CEBB761C}" srcId="{DBAF7AF2-310D-452A-B75E-52BA34E39DE6}" destId="{406FCA3D-1AB9-4528-B6BB-CF19B519DEE3}" srcOrd="1" destOrd="0" parTransId="{6D5187BF-1CB3-4C09-B72D-34DF323A9D91}" sibTransId="{E4900E84-C049-4C96-A52E-877DDB912D52}"/>
    <dgm:cxn modelId="{0D2E781D-8B9A-48A6-89BE-2352719B3D55}" type="presOf" srcId="{406FCA3D-1AB9-4528-B6BB-CF19B519DEE3}" destId="{EA8453EE-E2B7-453E-868D-7FEA51919903}" srcOrd="0" destOrd="0" presId="urn:microsoft.com/office/officeart/2008/layout/VerticalCurvedList"/>
    <dgm:cxn modelId="{1F26BC34-6F94-4727-834A-782E1D93BD4C}" type="presOf" srcId="{CFEC8A63-68BB-418C-9C67-F965054DC604}" destId="{32A00BBB-1991-4D5D-B3A1-6FF12777EB1B}" srcOrd="0" destOrd="0" presId="urn:microsoft.com/office/officeart/2008/layout/VerticalCurvedList"/>
    <dgm:cxn modelId="{FBC6A55C-FF79-4BD7-8071-4022D047D08D}" srcId="{DBAF7AF2-310D-452A-B75E-52BA34E39DE6}" destId="{F17150F2-5CAC-457D-AD3B-9E00ABE2C36F}" srcOrd="0" destOrd="0" parTransId="{FB4230B0-020A-48EF-ACA6-94A37033608B}" sibTransId="{73B274C1-6578-45D1-90EC-60E43BA4F676}"/>
    <dgm:cxn modelId="{EA95F769-C1CA-4872-8700-739696C5D1D5}" type="presOf" srcId="{DBAF7AF2-310D-452A-B75E-52BA34E39DE6}" destId="{7083D3F5-02CE-4164-80A8-ADED076DFB6F}" srcOrd="0" destOrd="0" presId="urn:microsoft.com/office/officeart/2008/layout/VerticalCurvedList"/>
    <dgm:cxn modelId="{C01A29CF-23C0-4EA1-8913-B1737BF1DB0E}" type="presOf" srcId="{F17150F2-5CAC-457D-AD3B-9E00ABE2C36F}" destId="{1590F016-B243-47D6-A719-1BCC23F574E7}" srcOrd="0" destOrd="0" presId="urn:microsoft.com/office/officeart/2008/layout/VerticalCurvedList"/>
    <dgm:cxn modelId="{7529B8DB-95AE-4239-B4A5-E627FDA3D778}" srcId="{DBAF7AF2-310D-452A-B75E-52BA34E39DE6}" destId="{CFEC8A63-68BB-418C-9C67-F965054DC604}" srcOrd="2" destOrd="0" parTransId="{84E7D91C-9491-4C28-80C6-0BA5CC875867}" sibTransId="{03AA17B7-96A1-46F5-B916-9A3D42FD958F}"/>
    <dgm:cxn modelId="{D42EACE8-777A-4667-9113-C0C99769B95B}" type="presOf" srcId="{73B274C1-6578-45D1-90EC-60E43BA4F676}" destId="{F959D960-DCA8-4C6A-BB1E-CE33A7810EF4}" srcOrd="0" destOrd="0" presId="urn:microsoft.com/office/officeart/2008/layout/VerticalCurvedList"/>
    <dgm:cxn modelId="{15F25D66-8AD2-4BE1-A6E1-6A55D5B234F6}" type="presParOf" srcId="{7083D3F5-02CE-4164-80A8-ADED076DFB6F}" destId="{EBB6121C-1024-4F9A-8CF2-88E99239BA0E}" srcOrd="0" destOrd="0" presId="urn:microsoft.com/office/officeart/2008/layout/VerticalCurvedList"/>
    <dgm:cxn modelId="{BEAC45A4-A2F6-4FCF-802F-7BBEDEF3039F}" type="presParOf" srcId="{EBB6121C-1024-4F9A-8CF2-88E99239BA0E}" destId="{1EDDD906-0AF0-4328-9824-A81BD7794FBC}" srcOrd="0" destOrd="0" presId="urn:microsoft.com/office/officeart/2008/layout/VerticalCurvedList"/>
    <dgm:cxn modelId="{E9911941-8CCF-4B7E-89C3-952DA1C7908D}" type="presParOf" srcId="{1EDDD906-0AF0-4328-9824-A81BD7794FBC}" destId="{8968CBB5-507E-487A-B3D9-4934F945ADDD}" srcOrd="0" destOrd="0" presId="urn:microsoft.com/office/officeart/2008/layout/VerticalCurvedList"/>
    <dgm:cxn modelId="{7AA15564-6708-475B-8536-657562524EE8}" type="presParOf" srcId="{1EDDD906-0AF0-4328-9824-A81BD7794FBC}" destId="{F959D960-DCA8-4C6A-BB1E-CE33A7810EF4}" srcOrd="1" destOrd="0" presId="urn:microsoft.com/office/officeart/2008/layout/VerticalCurvedList"/>
    <dgm:cxn modelId="{D57A342B-8A8D-44A9-B906-1CA67DCBE591}" type="presParOf" srcId="{1EDDD906-0AF0-4328-9824-A81BD7794FBC}" destId="{868CB392-64DD-4526-A640-42077B08A57D}" srcOrd="2" destOrd="0" presId="urn:microsoft.com/office/officeart/2008/layout/VerticalCurvedList"/>
    <dgm:cxn modelId="{8BD4947C-950E-4911-A4D9-29E59BA3969D}" type="presParOf" srcId="{1EDDD906-0AF0-4328-9824-A81BD7794FBC}" destId="{446AEE77-677A-454F-9EF5-D23C6C5BEC3E}" srcOrd="3" destOrd="0" presId="urn:microsoft.com/office/officeart/2008/layout/VerticalCurvedList"/>
    <dgm:cxn modelId="{C3CEE244-0740-417E-8E08-94F56A2FCB2D}" type="presParOf" srcId="{EBB6121C-1024-4F9A-8CF2-88E99239BA0E}" destId="{1590F016-B243-47D6-A719-1BCC23F574E7}" srcOrd="1" destOrd="0" presId="urn:microsoft.com/office/officeart/2008/layout/VerticalCurvedList"/>
    <dgm:cxn modelId="{C2F4FA86-CCE4-44F8-BB56-91159054440F}" type="presParOf" srcId="{EBB6121C-1024-4F9A-8CF2-88E99239BA0E}" destId="{E65F1FB4-DE48-4E6E-837D-9D009FE236D0}" srcOrd="2" destOrd="0" presId="urn:microsoft.com/office/officeart/2008/layout/VerticalCurvedList"/>
    <dgm:cxn modelId="{37B00B1B-31CF-4260-BE9C-56C9979BB563}" type="presParOf" srcId="{E65F1FB4-DE48-4E6E-837D-9D009FE236D0}" destId="{4FF7EAD5-8569-4A47-96E5-D7DD1B2990E8}" srcOrd="0" destOrd="0" presId="urn:microsoft.com/office/officeart/2008/layout/VerticalCurvedList"/>
    <dgm:cxn modelId="{B0D5F00B-2EAD-4571-AAF4-F54F364CA251}" type="presParOf" srcId="{EBB6121C-1024-4F9A-8CF2-88E99239BA0E}" destId="{EA8453EE-E2B7-453E-868D-7FEA51919903}" srcOrd="3" destOrd="0" presId="urn:microsoft.com/office/officeart/2008/layout/VerticalCurvedList"/>
    <dgm:cxn modelId="{6293A0DB-F9DE-4852-ACD4-A44FD8F99136}" type="presParOf" srcId="{EBB6121C-1024-4F9A-8CF2-88E99239BA0E}" destId="{E57AB13C-517F-43AB-9DFA-5334FC9F95DF}" srcOrd="4" destOrd="0" presId="urn:microsoft.com/office/officeart/2008/layout/VerticalCurvedList"/>
    <dgm:cxn modelId="{483B1528-9A5C-47BA-89FB-9F1C9A14F3A7}" type="presParOf" srcId="{E57AB13C-517F-43AB-9DFA-5334FC9F95DF}" destId="{AAF5E6B2-2A02-441F-B475-2202BF090A98}" srcOrd="0" destOrd="0" presId="urn:microsoft.com/office/officeart/2008/layout/VerticalCurvedList"/>
    <dgm:cxn modelId="{23C461EF-79BB-4988-8AA1-6CD247914BE5}" type="presParOf" srcId="{EBB6121C-1024-4F9A-8CF2-88E99239BA0E}" destId="{32A00BBB-1991-4D5D-B3A1-6FF12777EB1B}" srcOrd="5" destOrd="0" presId="urn:microsoft.com/office/officeart/2008/layout/VerticalCurvedList"/>
    <dgm:cxn modelId="{7A97598D-EC15-4E1E-A32E-9A9B29DA3DD0}" type="presParOf" srcId="{EBB6121C-1024-4F9A-8CF2-88E99239BA0E}" destId="{A9781C2F-D7BC-4CC3-B089-73F6644B5BEB}" srcOrd="6" destOrd="0" presId="urn:microsoft.com/office/officeart/2008/layout/VerticalCurvedList"/>
    <dgm:cxn modelId="{C13A1E13-605A-45D1-9EBA-2D7E667B3E4F}" type="presParOf" srcId="{A9781C2F-D7BC-4CC3-B089-73F6644B5BEB}" destId="{5A23E96E-8088-4FA6-B4C2-19443AAB226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95EE7D-4892-48F1-84F6-0E2F2DE1AB20}"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0F9F7ED9-B663-4EB7-BD2A-36BDD7036B39}">
      <dgm:prSet custT="1"/>
      <dgm:spPr>
        <a:solidFill>
          <a:srgbClr val="D69900"/>
        </a:solidFill>
      </dgm:spPr>
      <dgm:t>
        <a:bodyPr/>
        <a:lstStyle/>
        <a:p>
          <a:r>
            <a:rPr lang="es-ES_tradnl" sz="1600" b="1" dirty="0" err="1"/>
            <a:t>Semrush</a:t>
          </a:r>
          <a:r>
            <a:rPr lang="es-ES_tradnl" sz="1600" dirty="0"/>
            <a:t>. Esta herramienta nos permite analizar las palabras clave, el posicionamiento de nuestra página web y el de nuestros competidores. De esta forma, obtendremos información valiosa para modificar o mejorar nuestra página web.</a:t>
          </a:r>
          <a:endParaRPr lang="es-ES" sz="1600" b="1" dirty="0"/>
        </a:p>
      </dgm:t>
    </dgm:pt>
    <dgm:pt modelId="{8E6285BF-A570-4A5E-B6B5-2D6AD02877A4}" type="parTrans" cxnId="{D7BF035D-6529-4E4A-9A83-043B3487295A}">
      <dgm:prSet/>
      <dgm:spPr/>
      <dgm:t>
        <a:bodyPr/>
        <a:lstStyle/>
        <a:p>
          <a:endParaRPr lang="es-ES" sz="1400"/>
        </a:p>
      </dgm:t>
    </dgm:pt>
    <dgm:pt modelId="{D4D76ADC-3048-4888-839C-B5C10C22938F}" type="sibTrans" cxnId="{D7BF035D-6529-4E4A-9A83-043B3487295A}">
      <dgm:prSet/>
      <dgm:spPr>
        <a:solidFill>
          <a:srgbClr val="266C9F"/>
        </a:solidFill>
        <a:ln>
          <a:solidFill>
            <a:srgbClr val="266C9F"/>
          </a:solidFill>
        </a:ln>
      </dgm:spPr>
      <dgm:t>
        <a:bodyPr/>
        <a:lstStyle/>
        <a:p>
          <a:endParaRPr lang="es-ES" sz="1400"/>
        </a:p>
      </dgm:t>
    </dgm:pt>
    <dgm:pt modelId="{1C9075F4-7A4F-47F2-A37D-4FFEE85972B9}">
      <dgm:prSet/>
      <dgm:spPr>
        <a:solidFill>
          <a:srgbClr val="4EAE3A"/>
        </a:solidFill>
      </dgm:spPr>
      <dgm:t>
        <a:bodyPr/>
        <a:lstStyle/>
        <a:p>
          <a:pPr>
            <a:buFont typeface="Symbol" panose="05050102010706020507" pitchFamily="18" charset="2"/>
            <a:buChar char=""/>
          </a:pPr>
          <a:r>
            <a:rPr lang="es-ES_tradnl" b="1" dirty="0"/>
            <a:t>Google </a:t>
          </a:r>
          <a:r>
            <a:rPr lang="es-ES_tradnl" b="1" dirty="0" err="1"/>
            <a:t>Search</a:t>
          </a:r>
          <a:r>
            <a:rPr lang="es-ES_tradnl" b="1" dirty="0"/>
            <a:t> </a:t>
          </a:r>
          <a:r>
            <a:rPr lang="es-ES_tradnl" b="1" dirty="0" err="1"/>
            <a:t>Console</a:t>
          </a:r>
          <a:r>
            <a:rPr lang="es-ES_tradnl" b="1" dirty="0"/>
            <a:t> and Google </a:t>
          </a:r>
          <a:r>
            <a:rPr lang="es-ES_tradnl" b="1" dirty="0" err="1"/>
            <a:t>Analytics</a:t>
          </a:r>
          <a:r>
            <a:rPr lang="es-ES_tradnl" dirty="0"/>
            <a:t>. Estas herramientas nos proveen de datos y estadísticas sobre nuestra web, como el tráfico de visitas o usuarios en tiempo real. </a:t>
          </a:r>
          <a:endParaRPr lang="es-ES" dirty="0"/>
        </a:p>
      </dgm:t>
    </dgm:pt>
    <dgm:pt modelId="{72E06129-02EA-47D5-A547-D7CA72D658FC}" type="parTrans" cxnId="{8536446C-D335-4E53-A4A7-D5527B4DD92E}">
      <dgm:prSet/>
      <dgm:spPr/>
      <dgm:t>
        <a:bodyPr/>
        <a:lstStyle/>
        <a:p>
          <a:endParaRPr lang="es-ES"/>
        </a:p>
      </dgm:t>
    </dgm:pt>
    <dgm:pt modelId="{E0D002B4-FC0A-4F42-A599-215AB382A003}" type="sibTrans" cxnId="{8536446C-D335-4E53-A4A7-D5527B4DD92E}">
      <dgm:prSet/>
      <dgm:spPr/>
      <dgm:t>
        <a:bodyPr/>
        <a:lstStyle/>
        <a:p>
          <a:endParaRPr lang="es-ES"/>
        </a:p>
      </dgm:t>
    </dgm:pt>
    <dgm:pt modelId="{87700B79-57B8-48B7-B795-CDD9181A6967}">
      <dgm:prSet/>
      <dgm:spPr>
        <a:solidFill>
          <a:srgbClr val="27969F"/>
        </a:solidFill>
      </dgm:spPr>
      <dgm:t>
        <a:bodyPr/>
        <a:lstStyle/>
        <a:p>
          <a:pPr>
            <a:buFont typeface="Symbol" panose="05050102010706020507" pitchFamily="18" charset="2"/>
            <a:buChar char=""/>
          </a:pPr>
          <a:r>
            <a:rPr lang="es-ES_tradnl" b="1" dirty="0"/>
            <a:t>MailChimp</a:t>
          </a:r>
          <a:r>
            <a:rPr lang="es-ES_tradnl" dirty="0"/>
            <a:t> nos ayuda a crear una campaña de marketing </a:t>
          </a:r>
          <a:r>
            <a:rPr lang="es-ES_tradnl" dirty="0" err="1"/>
            <a:t>via</a:t>
          </a:r>
          <a:r>
            <a:rPr lang="es-ES_tradnl" dirty="0"/>
            <a:t> email, enviando los correos automáticamente y obteniendo resultados del impacto de la campaña. </a:t>
          </a:r>
          <a:endParaRPr lang="es-ES" dirty="0"/>
        </a:p>
      </dgm:t>
    </dgm:pt>
    <dgm:pt modelId="{402D2155-8D4E-464F-9A84-96D9CF49874C}" type="parTrans" cxnId="{C9BAF095-25B4-4D19-893B-7A8254442399}">
      <dgm:prSet/>
      <dgm:spPr/>
      <dgm:t>
        <a:bodyPr/>
        <a:lstStyle/>
        <a:p>
          <a:endParaRPr lang="es-ES"/>
        </a:p>
      </dgm:t>
    </dgm:pt>
    <dgm:pt modelId="{32ED86F3-259D-46B5-AEBE-578E92D5688E}" type="sibTrans" cxnId="{C9BAF095-25B4-4D19-893B-7A8254442399}">
      <dgm:prSet/>
      <dgm:spPr/>
      <dgm:t>
        <a:bodyPr/>
        <a:lstStyle/>
        <a:p>
          <a:endParaRPr lang="es-ES"/>
        </a:p>
      </dgm:t>
    </dgm:pt>
    <dgm:pt modelId="{392272F9-A123-4243-922B-EC1BAC04DBE2}">
      <dgm:prSet/>
      <dgm:spPr>
        <a:solidFill>
          <a:srgbClr val="266C9F"/>
        </a:solidFill>
      </dgm:spPr>
      <dgm:t>
        <a:bodyPr/>
        <a:lstStyle/>
        <a:p>
          <a:pPr>
            <a:buFont typeface="Symbol" panose="05050102010706020507" pitchFamily="18" charset="2"/>
            <a:buChar char=""/>
          </a:pPr>
          <a:r>
            <a:rPr lang="es-ES_tradnl" b="1" dirty="0"/>
            <a:t>SurveyMonkey</a:t>
          </a:r>
          <a:r>
            <a:rPr lang="es-ES_tradnl" dirty="0"/>
            <a:t> crea encuestas online con las que podrás conocer la opinión de tu audiencia o consumidores y así, podrás mejorar y promocionar tu empresa, productos o servicios. </a:t>
          </a:r>
          <a:endParaRPr lang="es-ES" dirty="0"/>
        </a:p>
      </dgm:t>
    </dgm:pt>
    <dgm:pt modelId="{212E144F-A72D-457B-9DEA-036C83668459}" type="parTrans" cxnId="{D55130CE-CBF5-4F15-A63A-1007AEA7A48C}">
      <dgm:prSet/>
      <dgm:spPr/>
      <dgm:t>
        <a:bodyPr/>
        <a:lstStyle/>
        <a:p>
          <a:endParaRPr lang="es-ES"/>
        </a:p>
      </dgm:t>
    </dgm:pt>
    <dgm:pt modelId="{2B99AEF9-0729-4EB2-AF77-79AB8305DC3D}" type="sibTrans" cxnId="{D55130CE-CBF5-4F15-A63A-1007AEA7A48C}">
      <dgm:prSet/>
      <dgm:spPr/>
      <dgm:t>
        <a:bodyPr/>
        <a:lstStyle/>
        <a:p>
          <a:endParaRPr lang="es-ES"/>
        </a:p>
      </dgm:t>
    </dgm:pt>
    <dgm:pt modelId="{FF0872FD-F0DD-41BF-84C8-1DBB27354F71}" type="pres">
      <dgm:prSet presAssocID="{1F95EE7D-4892-48F1-84F6-0E2F2DE1AB20}" presName="Name0" presStyleCnt="0">
        <dgm:presLayoutVars>
          <dgm:chMax val="7"/>
          <dgm:chPref val="7"/>
          <dgm:dir/>
        </dgm:presLayoutVars>
      </dgm:prSet>
      <dgm:spPr/>
    </dgm:pt>
    <dgm:pt modelId="{B453ACAC-BE7B-4E9A-A607-47496663FC84}" type="pres">
      <dgm:prSet presAssocID="{1F95EE7D-4892-48F1-84F6-0E2F2DE1AB20}" presName="Name1" presStyleCnt="0"/>
      <dgm:spPr/>
    </dgm:pt>
    <dgm:pt modelId="{A164E540-3162-487C-B272-A1C129090C04}" type="pres">
      <dgm:prSet presAssocID="{1F95EE7D-4892-48F1-84F6-0E2F2DE1AB20}" presName="cycle" presStyleCnt="0"/>
      <dgm:spPr/>
    </dgm:pt>
    <dgm:pt modelId="{E7B5CDBF-0680-4403-BE56-0EA38A648350}" type="pres">
      <dgm:prSet presAssocID="{1F95EE7D-4892-48F1-84F6-0E2F2DE1AB20}" presName="srcNode" presStyleLbl="node1" presStyleIdx="0" presStyleCnt="4"/>
      <dgm:spPr/>
    </dgm:pt>
    <dgm:pt modelId="{40A50FF2-3474-48D9-9567-D5A79B7645FC}" type="pres">
      <dgm:prSet presAssocID="{1F95EE7D-4892-48F1-84F6-0E2F2DE1AB20}" presName="conn" presStyleLbl="parChTrans1D2" presStyleIdx="0" presStyleCnt="1"/>
      <dgm:spPr/>
    </dgm:pt>
    <dgm:pt modelId="{8BCCFEB1-D7C7-490E-8DCB-565248CD8B08}" type="pres">
      <dgm:prSet presAssocID="{1F95EE7D-4892-48F1-84F6-0E2F2DE1AB20}" presName="extraNode" presStyleLbl="node1" presStyleIdx="0" presStyleCnt="4"/>
      <dgm:spPr/>
    </dgm:pt>
    <dgm:pt modelId="{EDC53E63-424B-43F6-B385-114E1D051433}" type="pres">
      <dgm:prSet presAssocID="{1F95EE7D-4892-48F1-84F6-0E2F2DE1AB20}" presName="dstNode" presStyleLbl="node1" presStyleIdx="0" presStyleCnt="4"/>
      <dgm:spPr/>
    </dgm:pt>
    <dgm:pt modelId="{1F295E72-7AC7-4516-980C-43C353B112CD}" type="pres">
      <dgm:prSet presAssocID="{0F9F7ED9-B663-4EB7-BD2A-36BDD7036B39}" presName="text_1" presStyleLbl="node1" presStyleIdx="0" presStyleCnt="4" custScaleY="138634">
        <dgm:presLayoutVars>
          <dgm:bulletEnabled val="1"/>
        </dgm:presLayoutVars>
      </dgm:prSet>
      <dgm:spPr/>
    </dgm:pt>
    <dgm:pt modelId="{C484C1A0-DF66-4AB0-80F3-706B6062CDD2}" type="pres">
      <dgm:prSet presAssocID="{0F9F7ED9-B663-4EB7-BD2A-36BDD7036B39}" presName="accent_1" presStyleCnt="0"/>
      <dgm:spPr/>
    </dgm:pt>
    <dgm:pt modelId="{627C1876-4DB9-473A-BE1E-D0E1EDFCADD3}" type="pres">
      <dgm:prSet presAssocID="{0F9F7ED9-B663-4EB7-BD2A-36BDD7036B39}" presName="accentRepeatNode" presStyleLbl="solidFgAcc1" presStyleIdx="0" presStyleCnt="4"/>
      <dgm:spPr/>
    </dgm:pt>
    <dgm:pt modelId="{47264E43-8C5F-4F00-B2CC-D9C982499152}" type="pres">
      <dgm:prSet presAssocID="{1C9075F4-7A4F-47F2-A37D-4FFEE85972B9}" presName="text_2" presStyleLbl="node1" presStyleIdx="1" presStyleCnt="4" custScaleY="157683">
        <dgm:presLayoutVars>
          <dgm:bulletEnabled val="1"/>
        </dgm:presLayoutVars>
      </dgm:prSet>
      <dgm:spPr/>
    </dgm:pt>
    <dgm:pt modelId="{D53126AD-7EF5-4ABE-B211-5A190843F266}" type="pres">
      <dgm:prSet presAssocID="{1C9075F4-7A4F-47F2-A37D-4FFEE85972B9}" presName="accent_2" presStyleCnt="0"/>
      <dgm:spPr/>
    </dgm:pt>
    <dgm:pt modelId="{400FDDB8-2028-4503-A768-9DF6929742B7}" type="pres">
      <dgm:prSet presAssocID="{1C9075F4-7A4F-47F2-A37D-4FFEE85972B9}" presName="accentRepeatNode" presStyleLbl="solidFgAcc1" presStyleIdx="1" presStyleCnt="4"/>
      <dgm:spPr/>
    </dgm:pt>
    <dgm:pt modelId="{AED75100-1346-400D-A00B-BA412703CE59}" type="pres">
      <dgm:prSet presAssocID="{87700B79-57B8-48B7-B795-CDD9181A6967}" presName="text_3" presStyleLbl="node1" presStyleIdx="2" presStyleCnt="4" custScaleY="128917">
        <dgm:presLayoutVars>
          <dgm:bulletEnabled val="1"/>
        </dgm:presLayoutVars>
      </dgm:prSet>
      <dgm:spPr/>
    </dgm:pt>
    <dgm:pt modelId="{E990D0FE-6EE9-4F3B-B86A-3383A69160C7}" type="pres">
      <dgm:prSet presAssocID="{87700B79-57B8-48B7-B795-CDD9181A6967}" presName="accent_3" presStyleCnt="0"/>
      <dgm:spPr/>
    </dgm:pt>
    <dgm:pt modelId="{8FCE336C-8A89-48EA-A85F-BD138CCAC0DD}" type="pres">
      <dgm:prSet presAssocID="{87700B79-57B8-48B7-B795-CDD9181A6967}" presName="accentRepeatNode" presStyleLbl="solidFgAcc1" presStyleIdx="2" presStyleCnt="4"/>
      <dgm:spPr/>
    </dgm:pt>
    <dgm:pt modelId="{BEC0D6CE-549C-4175-B0B6-9A2C4A947C60}" type="pres">
      <dgm:prSet presAssocID="{392272F9-A123-4243-922B-EC1BAC04DBE2}" presName="text_4" presStyleLbl="node1" presStyleIdx="3" presStyleCnt="4" custScaleY="138322">
        <dgm:presLayoutVars>
          <dgm:bulletEnabled val="1"/>
        </dgm:presLayoutVars>
      </dgm:prSet>
      <dgm:spPr/>
    </dgm:pt>
    <dgm:pt modelId="{6AA00130-E82B-4F7F-AC03-CC3D3804D6B9}" type="pres">
      <dgm:prSet presAssocID="{392272F9-A123-4243-922B-EC1BAC04DBE2}" presName="accent_4" presStyleCnt="0"/>
      <dgm:spPr/>
    </dgm:pt>
    <dgm:pt modelId="{1B8A1D52-B95F-427D-94DD-6843F5CD6750}" type="pres">
      <dgm:prSet presAssocID="{392272F9-A123-4243-922B-EC1BAC04DBE2}" presName="accentRepeatNode" presStyleLbl="solidFgAcc1" presStyleIdx="3" presStyleCnt="4"/>
      <dgm:spPr/>
    </dgm:pt>
  </dgm:ptLst>
  <dgm:cxnLst>
    <dgm:cxn modelId="{D72D5223-B51A-47B0-8B0D-91635A204708}" type="presOf" srcId="{D4D76ADC-3048-4888-839C-B5C10C22938F}" destId="{40A50FF2-3474-48D9-9567-D5A79B7645FC}" srcOrd="0" destOrd="0" presId="urn:microsoft.com/office/officeart/2008/layout/VerticalCurvedList"/>
    <dgm:cxn modelId="{D7BF035D-6529-4E4A-9A83-043B3487295A}" srcId="{1F95EE7D-4892-48F1-84F6-0E2F2DE1AB20}" destId="{0F9F7ED9-B663-4EB7-BD2A-36BDD7036B39}" srcOrd="0" destOrd="0" parTransId="{8E6285BF-A570-4A5E-B6B5-2D6AD02877A4}" sibTransId="{D4D76ADC-3048-4888-839C-B5C10C22938F}"/>
    <dgm:cxn modelId="{D1EB1460-0E01-4DB7-A87F-415FE898BD57}" type="presOf" srcId="{0F9F7ED9-B663-4EB7-BD2A-36BDD7036B39}" destId="{1F295E72-7AC7-4516-980C-43C353B112CD}" srcOrd="0" destOrd="0" presId="urn:microsoft.com/office/officeart/2008/layout/VerticalCurvedList"/>
    <dgm:cxn modelId="{8536446C-D335-4E53-A4A7-D5527B4DD92E}" srcId="{1F95EE7D-4892-48F1-84F6-0E2F2DE1AB20}" destId="{1C9075F4-7A4F-47F2-A37D-4FFEE85972B9}" srcOrd="1" destOrd="0" parTransId="{72E06129-02EA-47D5-A547-D7CA72D658FC}" sibTransId="{E0D002B4-FC0A-4F42-A599-215AB382A003}"/>
    <dgm:cxn modelId="{C9BAF095-25B4-4D19-893B-7A8254442399}" srcId="{1F95EE7D-4892-48F1-84F6-0E2F2DE1AB20}" destId="{87700B79-57B8-48B7-B795-CDD9181A6967}" srcOrd="2" destOrd="0" parTransId="{402D2155-8D4E-464F-9A84-96D9CF49874C}" sibTransId="{32ED86F3-259D-46B5-AEBE-578E92D5688E}"/>
    <dgm:cxn modelId="{61617C97-3179-4CE8-A4B7-5DC3866AFB34}" type="presOf" srcId="{392272F9-A123-4243-922B-EC1BAC04DBE2}" destId="{BEC0D6CE-549C-4175-B0B6-9A2C4A947C60}" srcOrd="0" destOrd="0" presId="urn:microsoft.com/office/officeart/2008/layout/VerticalCurvedList"/>
    <dgm:cxn modelId="{8AD14AC1-885F-4C7B-A0BE-9DE1F67227A1}" type="presOf" srcId="{1F95EE7D-4892-48F1-84F6-0E2F2DE1AB20}" destId="{FF0872FD-F0DD-41BF-84C8-1DBB27354F71}" srcOrd="0" destOrd="0" presId="urn:microsoft.com/office/officeart/2008/layout/VerticalCurvedList"/>
    <dgm:cxn modelId="{D55130CE-CBF5-4F15-A63A-1007AEA7A48C}" srcId="{1F95EE7D-4892-48F1-84F6-0E2F2DE1AB20}" destId="{392272F9-A123-4243-922B-EC1BAC04DBE2}" srcOrd="3" destOrd="0" parTransId="{212E144F-A72D-457B-9DEA-036C83668459}" sibTransId="{2B99AEF9-0729-4EB2-AF77-79AB8305DC3D}"/>
    <dgm:cxn modelId="{91360BE2-55FF-47C8-BA97-6D91AAF81E13}" type="presOf" srcId="{1C9075F4-7A4F-47F2-A37D-4FFEE85972B9}" destId="{47264E43-8C5F-4F00-B2CC-D9C982499152}" srcOrd="0" destOrd="0" presId="urn:microsoft.com/office/officeart/2008/layout/VerticalCurvedList"/>
    <dgm:cxn modelId="{401B83FD-8A9E-49C0-B56E-6BA13D8F5E91}" type="presOf" srcId="{87700B79-57B8-48B7-B795-CDD9181A6967}" destId="{AED75100-1346-400D-A00B-BA412703CE59}" srcOrd="0" destOrd="0" presId="urn:microsoft.com/office/officeart/2008/layout/VerticalCurvedList"/>
    <dgm:cxn modelId="{49AC82A5-C052-4F31-8A5D-984B39D010DC}" type="presParOf" srcId="{FF0872FD-F0DD-41BF-84C8-1DBB27354F71}" destId="{B453ACAC-BE7B-4E9A-A607-47496663FC84}" srcOrd="0" destOrd="0" presId="urn:microsoft.com/office/officeart/2008/layout/VerticalCurvedList"/>
    <dgm:cxn modelId="{0AC0E5A4-94A1-4F38-8953-6BB8EFABFCB4}" type="presParOf" srcId="{B453ACAC-BE7B-4E9A-A607-47496663FC84}" destId="{A164E540-3162-487C-B272-A1C129090C04}" srcOrd="0" destOrd="0" presId="urn:microsoft.com/office/officeart/2008/layout/VerticalCurvedList"/>
    <dgm:cxn modelId="{637DA17F-8BCC-4692-B3B7-043807EBCB1D}" type="presParOf" srcId="{A164E540-3162-487C-B272-A1C129090C04}" destId="{E7B5CDBF-0680-4403-BE56-0EA38A648350}" srcOrd="0" destOrd="0" presId="urn:microsoft.com/office/officeart/2008/layout/VerticalCurvedList"/>
    <dgm:cxn modelId="{944BEECE-0778-42B0-BAC1-9D420E1C931E}" type="presParOf" srcId="{A164E540-3162-487C-B272-A1C129090C04}" destId="{40A50FF2-3474-48D9-9567-D5A79B7645FC}" srcOrd="1" destOrd="0" presId="urn:microsoft.com/office/officeart/2008/layout/VerticalCurvedList"/>
    <dgm:cxn modelId="{A955EA78-5D30-41D0-AFCC-07EFC4550C26}" type="presParOf" srcId="{A164E540-3162-487C-B272-A1C129090C04}" destId="{8BCCFEB1-D7C7-490E-8DCB-565248CD8B08}" srcOrd="2" destOrd="0" presId="urn:microsoft.com/office/officeart/2008/layout/VerticalCurvedList"/>
    <dgm:cxn modelId="{AD7F3498-EA2C-481B-9D75-1CB4D41717BF}" type="presParOf" srcId="{A164E540-3162-487C-B272-A1C129090C04}" destId="{EDC53E63-424B-43F6-B385-114E1D051433}" srcOrd="3" destOrd="0" presId="urn:microsoft.com/office/officeart/2008/layout/VerticalCurvedList"/>
    <dgm:cxn modelId="{8E6A3DB5-07AC-4AAB-B230-7FB5A84EC80F}" type="presParOf" srcId="{B453ACAC-BE7B-4E9A-A607-47496663FC84}" destId="{1F295E72-7AC7-4516-980C-43C353B112CD}" srcOrd="1" destOrd="0" presId="urn:microsoft.com/office/officeart/2008/layout/VerticalCurvedList"/>
    <dgm:cxn modelId="{76FA6C47-1E9D-40C3-9DE3-C7C345741BFC}" type="presParOf" srcId="{B453ACAC-BE7B-4E9A-A607-47496663FC84}" destId="{C484C1A0-DF66-4AB0-80F3-706B6062CDD2}" srcOrd="2" destOrd="0" presId="urn:microsoft.com/office/officeart/2008/layout/VerticalCurvedList"/>
    <dgm:cxn modelId="{6E0AF5E0-0B1B-487F-AB3C-A2DE83C5EB82}" type="presParOf" srcId="{C484C1A0-DF66-4AB0-80F3-706B6062CDD2}" destId="{627C1876-4DB9-473A-BE1E-D0E1EDFCADD3}" srcOrd="0" destOrd="0" presId="urn:microsoft.com/office/officeart/2008/layout/VerticalCurvedList"/>
    <dgm:cxn modelId="{D9260AA9-F221-4DFD-9021-E25CB7A817EE}" type="presParOf" srcId="{B453ACAC-BE7B-4E9A-A607-47496663FC84}" destId="{47264E43-8C5F-4F00-B2CC-D9C982499152}" srcOrd="3" destOrd="0" presId="urn:microsoft.com/office/officeart/2008/layout/VerticalCurvedList"/>
    <dgm:cxn modelId="{5CC80C11-0067-4727-852C-3EE7B36C6A4A}" type="presParOf" srcId="{B453ACAC-BE7B-4E9A-A607-47496663FC84}" destId="{D53126AD-7EF5-4ABE-B211-5A190843F266}" srcOrd="4" destOrd="0" presId="urn:microsoft.com/office/officeart/2008/layout/VerticalCurvedList"/>
    <dgm:cxn modelId="{CA8E9F36-2295-4749-942D-E77589624657}" type="presParOf" srcId="{D53126AD-7EF5-4ABE-B211-5A190843F266}" destId="{400FDDB8-2028-4503-A768-9DF6929742B7}" srcOrd="0" destOrd="0" presId="urn:microsoft.com/office/officeart/2008/layout/VerticalCurvedList"/>
    <dgm:cxn modelId="{E4D443C3-51F6-4CB8-8571-540DC3C87AA2}" type="presParOf" srcId="{B453ACAC-BE7B-4E9A-A607-47496663FC84}" destId="{AED75100-1346-400D-A00B-BA412703CE59}" srcOrd="5" destOrd="0" presId="urn:microsoft.com/office/officeart/2008/layout/VerticalCurvedList"/>
    <dgm:cxn modelId="{2686E5CA-B2D0-4BBF-B6AF-636C5DB42664}" type="presParOf" srcId="{B453ACAC-BE7B-4E9A-A607-47496663FC84}" destId="{E990D0FE-6EE9-4F3B-B86A-3383A69160C7}" srcOrd="6" destOrd="0" presId="urn:microsoft.com/office/officeart/2008/layout/VerticalCurvedList"/>
    <dgm:cxn modelId="{3161F796-A535-488B-8C18-376FE36FD980}" type="presParOf" srcId="{E990D0FE-6EE9-4F3B-B86A-3383A69160C7}" destId="{8FCE336C-8A89-48EA-A85F-BD138CCAC0DD}" srcOrd="0" destOrd="0" presId="urn:microsoft.com/office/officeart/2008/layout/VerticalCurvedList"/>
    <dgm:cxn modelId="{C2DEB7AB-42FC-4F1B-879B-A0162F772CFC}" type="presParOf" srcId="{B453ACAC-BE7B-4E9A-A607-47496663FC84}" destId="{BEC0D6CE-549C-4175-B0B6-9A2C4A947C60}" srcOrd="7" destOrd="0" presId="urn:microsoft.com/office/officeart/2008/layout/VerticalCurvedList"/>
    <dgm:cxn modelId="{DA8FE31B-D952-4677-902D-C954FB660443}" type="presParOf" srcId="{B453ACAC-BE7B-4E9A-A607-47496663FC84}" destId="{6AA00130-E82B-4F7F-AC03-CC3D3804D6B9}" srcOrd="8" destOrd="0" presId="urn:microsoft.com/office/officeart/2008/layout/VerticalCurvedList"/>
    <dgm:cxn modelId="{455F453E-7C8A-4CD0-A5D4-64566CFCA8E3}" type="presParOf" srcId="{6AA00130-E82B-4F7F-AC03-CC3D3804D6B9}" destId="{1B8A1D52-B95F-427D-94DD-6843F5CD675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03649-77A7-473E-A726-EA34567F0FCC}">
      <dsp:nvSpPr>
        <dsp:cNvPr id="0" name=""/>
        <dsp:cNvSpPr/>
      </dsp:nvSpPr>
      <dsp:spPr>
        <a:xfrm>
          <a:off x="0" y="115449"/>
          <a:ext cx="8128000" cy="1003000"/>
        </a:xfrm>
        <a:prstGeom prst="roundRect">
          <a:avLst/>
        </a:prstGeom>
        <a:solidFill>
          <a:srgbClr val="4EAE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_tradnl" sz="1600" kern="1200" dirty="0"/>
            <a:t>Es importante definir tus </a:t>
          </a:r>
          <a:r>
            <a:rPr lang="es-ES_tradnl" sz="1600" b="1" kern="1200" dirty="0"/>
            <a:t>objetivos</a:t>
          </a:r>
          <a:r>
            <a:rPr lang="es-ES_tradnl" sz="1600" kern="1200" dirty="0"/>
            <a:t>, la audiencia a la cual te diriges y </a:t>
          </a:r>
          <a:r>
            <a:rPr lang="es-ES_tradnl" sz="1600" b="1" kern="1200" dirty="0"/>
            <a:t>adaptar el contenido, lenguaje y diseño a dicha audiencia.</a:t>
          </a:r>
          <a:endParaRPr lang="es-ES" sz="1600" b="1" kern="1200" dirty="0"/>
        </a:p>
      </dsp:txBody>
      <dsp:txXfrm>
        <a:off x="48962" y="164411"/>
        <a:ext cx="8030076" cy="905076"/>
      </dsp:txXfrm>
    </dsp:sp>
    <dsp:sp modelId="{BCEBBF32-2116-4C54-A925-B11A6FDE4A65}">
      <dsp:nvSpPr>
        <dsp:cNvPr id="0" name=""/>
        <dsp:cNvSpPr/>
      </dsp:nvSpPr>
      <dsp:spPr>
        <a:xfrm>
          <a:off x="0" y="1155890"/>
          <a:ext cx="8128000" cy="7186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S_tradnl" sz="1300" kern="1200" dirty="0"/>
            <a:t>Para hacerlo deberías </a:t>
          </a:r>
          <a:r>
            <a:rPr lang="es-ES_tradnl" sz="1300" b="1" kern="1200" dirty="0"/>
            <a:t>tener en cuenta el lenguaje usado </a:t>
          </a:r>
          <a:r>
            <a:rPr lang="es-ES_tradnl" sz="1300" kern="1200" dirty="0"/>
            <a:t>(no demasiado técnico) y la información, que debería ser clara y concisa, escrita en párrafos cortos y con un tipo de fuente y tamaño adecuados para el contenido y la audiencia a la que se presenta.</a:t>
          </a:r>
          <a:endParaRPr lang="es-ES" sz="1300" kern="1200" dirty="0"/>
        </a:p>
      </dsp:txBody>
      <dsp:txXfrm>
        <a:off x="35083" y="1190973"/>
        <a:ext cx="8057834" cy="648506"/>
      </dsp:txXfrm>
    </dsp:sp>
    <dsp:sp modelId="{80D0F5F3-59F6-4A88-AD16-ECF1954E787E}">
      <dsp:nvSpPr>
        <dsp:cNvPr id="0" name=""/>
        <dsp:cNvSpPr/>
      </dsp:nvSpPr>
      <dsp:spPr>
        <a:xfrm>
          <a:off x="0" y="1912002"/>
          <a:ext cx="8128000" cy="718672"/>
        </a:xfrm>
        <a:prstGeom prst="roundRect">
          <a:avLst/>
        </a:prstGeom>
        <a:solidFill>
          <a:srgbClr val="FFB500"/>
        </a:solidFill>
        <a:ln w="12700" cap="flat" cmpd="sng" algn="ctr">
          <a:solidFill>
            <a:srgbClr val="FFB5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_tradnl" sz="1600" kern="1200" dirty="0"/>
            <a:t>Teniendo en cuenta que estamos transmitiendo el PCI, las </a:t>
          </a:r>
          <a:r>
            <a:rPr lang="es-ES_tradnl" sz="1600" b="1" kern="1200" dirty="0"/>
            <a:t>imágenes juegan un papel muy importante</a:t>
          </a:r>
          <a:r>
            <a:rPr lang="es-ES_tradnl" sz="1600" kern="1200" dirty="0"/>
            <a:t>. </a:t>
          </a:r>
          <a:endParaRPr lang="es-ES" sz="1600" kern="1200" dirty="0"/>
        </a:p>
      </dsp:txBody>
      <dsp:txXfrm>
        <a:off x="35083" y="1947085"/>
        <a:ext cx="8057834" cy="648506"/>
      </dsp:txXfrm>
    </dsp:sp>
    <dsp:sp modelId="{2C90750D-D3E0-4CF9-8E0B-A2B27BFD2052}">
      <dsp:nvSpPr>
        <dsp:cNvPr id="0" name=""/>
        <dsp:cNvSpPr/>
      </dsp:nvSpPr>
      <dsp:spPr>
        <a:xfrm>
          <a:off x="0" y="2668115"/>
          <a:ext cx="8128000" cy="718672"/>
        </a:xfrm>
        <a:prstGeom prst="roundRect">
          <a:avLst/>
        </a:prstGeom>
        <a:solidFill>
          <a:srgbClr val="27969F"/>
        </a:solidFill>
        <a:ln w="12700" cap="flat" cmpd="sng" algn="ctr">
          <a:solidFill>
            <a:srgbClr val="2796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_tradnl" sz="1600" kern="1200" dirty="0"/>
            <a:t>Deben ser </a:t>
          </a:r>
          <a:r>
            <a:rPr lang="es-ES_tradnl" sz="1600" b="1" kern="1200" dirty="0"/>
            <a:t>atractivas, descriptivas, esclarecedoras </a:t>
          </a:r>
          <a:r>
            <a:rPr lang="es-ES_tradnl" sz="1600" kern="1200" dirty="0"/>
            <a:t>y estar en </a:t>
          </a:r>
          <a:r>
            <a:rPr lang="es-ES_tradnl" sz="1600" b="1" kern="1200" dirty="0"/>
            <a:t>alta resolución</a:t>
          </a:r>
          <a:r>
            <a:rPr lang="es-ES_tradnl" sz="1600" kern="1200" dirty="0"/>
            <a:t>.</a:t>
          </a:r>
          <a:endParaRPr lang="es-ES" sz="1600" kern="1200" dirty="0"/>
        </a:p>
      </dsp:txBody>
      <dsp:txXfrm>
        <a:off x="35083" y="2703198"/>
        <a:ext cx="8057834" cy="648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9D960-DCA8-4C6A-BB1E-CE33A7810EF4}">
      <dsp:nvSpPr>
        <dsp:cNvPr id="0" name=""/>
        <dsp:cNvSpPr/>
      </dsp:nvSpPr>
      <dsp:spPr>
        <a:xfrm>
          <a:off x="-3748481" y="-575815"/>
          <a:ext cx="4468002" cy="4468002"/>
        </a:xfrm>
        <a:prstGeom prst="blockArc">
          <a:avLst>
            <a:gd name="adj1" fmla="val 18900000"/>
            <a:gd name="adj2" fmla="val 2700000"/>
            <a:gd name="adj3" fmla="val 483"/>
          </a:avLst>
        </a:prstGeom>
        <a:solidFill>
          <a:srgbClr val="27969F"/>
        </a:solid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0F016-B243-47D6-A719-1BCC23F574E7}">
      <dsp:nvSpPr>
        <dsp:cNvPr id="0" name=""/>
        <dsp:cNvSpPr/>
      </dsp:nvSpPr>
      <dsp:spPr>
        <a:xfrm>
          <a:off x="462699" y="277115"/>
          <a:ext cx="8381950" cy="772316"/>
        </a:xfrm>
        <a:prstGeom prst="rect">
          <a:avLst/>
        </a:prstGeom>
        <a:solidFill>
          <a:srgbClr val="D6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0640" rIns="40640" bIns="40640" numCol="1" spcCol="1270" anchor="ctr" anchorCtr="0">
          <a:noAutofit/>
        </a:bodyPr>
        <a:lstStyle/>
        <a:p>
          <a:pPr marL="0" lvl="0" indent="0" algn="l" defTabSz="711200">
            <a:lnSpc>
              <a:spcPct val="90000"/>
            </a:lnSpc>
            <a:spcBef>
              <a:spcPct val="0"/>
            </a:spcBef>
            <a:spcAft>
              <a:spcPct val="35000"/>
            </a:spcAft>
            <a:buNone/>
          </a:pPr>
          <a:r>
            <a:rPr lang="es-ES_tradnl" sz="1600" b="1" kern="1200" dirty="0"/>
            <a:t>WordPress</a:t>
          </a:r>
          <a:r>
            <a:rPr lang="es-ES_tradnl" sz="1600" kern="1200" dirty="0"/>
            <a:t>. Esta plataforma te permite crear blogs, páginas web o negocios </a:t>
          </a:r>
          <a:r>
            <a:rPr lang="es-ES_tradnl" sz="1600" i="1" kern="1200" dirty="0"/>
            <a:t>online</a:t>
          </a:r>
          <a:r>
            <a:rPr lang="es-ES_tradnl" sz="1600" kern="1200" dirty="0"/>
            <a:t> de forma gratuita. Es una de las más utilizadas y podrás ayudarte de diferentes plantillas para darle a tu página web el diseño y apariencia que mejor se adapte a tus necesidades. </a:t>
          </a:r>
          <a:endParaRPr lang="es-ES" sz="1600" b="1" kern="1200" dirty="0"/>
        </a:p>
      </dsp:txBody>
      <dsp:txXfrm>
        <a:off x="462699" y="277115"/>
        <a:ext cx="8381950" cy="772316"/>
      </dsp:txXfrm>
    </dsp:sp>
    <dsp:sp modelId="{4FF7EAD5-8569-4A47-96E5-D7DD1B2990E8}">
      <dsp:nvSpPr>
        <dsp:cNvPr id="0" name=""/>
        <dsp:cNvSpPr/>
      </dsp:nvSpPr>
      <dsp:spPr>
        <a:xfrm>
          <a:off x="48153" y="248727"/>
          <a:ext cx="829092" cy="82909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453EE-E2B7-453E-868D-7FEA51919903}">
      <dsp:nvSpPr>
        <dsp:cNvPr id="0" name=""/>
        <dsp:cNvSpPr/>
      </dsp:nvSpPr>
      <dsp:spPr>
        <a:xfrm>
          <a:off x="703799" y="1202897"/>
          <a:ext cx="8140850" cy="910575"/>
        </a:xfrm>
        <a:prstGeom prst="rect">
          <a:avLst/>
        </a:prstGeom>
        <a:solidFill>
          <a:srgbClr val="4EAE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0640" rIns="40640" bIns="40640" numCol="1" spcCol="1270" anchor="ctr" anchorCtr="0">
          <a:noAutofit/>
        </a:bodyPr>
        <a:lstStyle/>
        <a:p>
          <a:pPr marL="0" lvl="0" indent="0" algn="l" defTabSz="711200">
            <a:lnSpc>
              <a:spcPct val="90000"/>
            </a:lnSpc>
            <a:spcBef>
              <a:spcPct val="0"/>
            </a:spcBef>
            <a:spcAft>
              <a:spcPct val="35000"/>
            </a:spcAft>
            <a:buNone/>
          </a:pPr>
          <a:r>
            <a:rPr lang="es-ES_tradnl" sz="1600" b="1" kern="1200" dirty="0"/>
            <a:t>Wix</a:t>
          </a:r>
          <a:r>
            <a:rPr lang="es-ES_tradnl" sz="1600" kern="1200" dirty="0"/>
            <a:t>. Con Wix puedes crear tu página web de una manera simple e intuitiva y puedes elegir entre más de 500 plantillas prediseñadas, que puedes personalizar fácilmente para adaptarse a tu audiencia, tus objetivos y necesidades.</a:t>
          </a:r>
          <a:endParaRPr lang="es-ES" sz="1600" kern="1200" dirty="0"/>
        </a:p>
      </dsp:txBody>
      <dsp:txXfrm>
        <a:off x="703799" y="1202897"/>
        <a:ext cx="8140850" cy="910575"/>
      </dsp:txXfrm>
    </dsp:sp>
    <dsp:sp modelId="{AAF5E6B2-2A02-441F-B475-2202BF090A98}">
      <dsp:nvSpPr>
        <dsp:cNvPr id="0" name=""/>
        <dsp:cNvSpPr/>
      </dsp:nvSpPr>
      <dsp:spPr>
        <a:xfrm>
          <a:off x="289253" y="1243639"/>
          <a:ext cx="829092" cy="829092"/>
        </a:xfrm>
        <a:prstGeom prst="ellipse">
          <a:avLst/>
        </a:prstGeom>
        <a:solidFill>
          <a:schemeClr val="lt1">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A00BBB-1991-4D5D-B3A1-6FF12777EB1B}">
      <dsp:nvSpPr>
        <dsp:cNvPr id="0" name=""/>
        <dsp:cNvSpPr/>
      </dsp:nvSpPr>
      <dsp:spPr>
        <a:xfrm>
          <a:off x="462699" y="2321459"/>
          <a:ext cx="8381950" cy="663274"/>
        </a:xfrm>
        <a:prstGeom prst="rect">
          <a:avLst/>
        </a:prstGeom>
        <a:solidFill>
          <a:srgbClr val="266C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0640" rIns="40640" bIns="40640" numCol="1" spcCol="1270" anchor="ctr" anchorCtr="0">
          <a:noAutofit/>
        </a:bodyPr>
        <a:lstStyle/>
        <a:p>
          <a:pPr marL="0" lvl="0" indent="0" algn="l" defTabSz="711200">
            <a:lnSpc>
              <a:spcPct val="90000"/>
            </a:lnSpc>
            <a:spcBef>
              <a:spcPct val="0"/>
            </a:spcBef>
            <a:spcAft>
              <a:spcPct val="35000"/>
            </a:spcAft>
            <a:buNone/>
          </a:pPr>
          <a:r>
            <a:rPr lang="es-ES_tradnl" sz="1600" b="1" kern="1200" dirty="0" err="1"/>
            <a:t>Squarespace</a:t>
          </a:r>
          <a:r>
            <a:rPr lang="es-ES_tradnl" sz="1600" kern="1200" dirty="0"/>
            <a:t>. Puedes diseñar tu propia página web y elegir entre varios diseños que le darán un aspecto muy profesional.</a:t>
          </a:r>
          <a:endParaRPr lang="es-ES" sz="1600" kern="1200" dirty="0"/>
        </a:p>
      </dsp:txBody>
      <dsp:txXfrm>
        <a:off x="462699" y="2321459"/>
        <a:ext cx="8381950" cy="663274"/>
      </dsp:txXfrm>
    </dsp:sp>
    <dsp:sp modelId="{5A23E96E-8088-4FA6-B4C2-19443AAB226B}">
      <dsp:nvSpPr>
        <dsp:cNvPr id="0" name=""/>
        <dsp:cNvSpPr/>
      </dsp:nvSpPr>
      <dsp:spPr>
        <a:xfrm>
          <a:off x="48153" y="2238550"/>
          <a:ext cx="829092" cy="829092"/>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50FF2-3474-48D9-9567-D5A79B7645FC}">
      <dsp:nvSpPr>
        <dsp:cNvPr id="0" name=""/>
        <dsp:cNvSpPr/>
      </dsp:nvSpPr>
      <dsp:spPr>
        <a:xfrm>
          <a:off x="-3659612" y="-562305"/>
          <a:ext cx="4362432" cy="4362432"/>
        </a:xfrm>
        <a:prstGeom prst="blockArc">
          <a:avLst>
            <a:gd name="adj1" fmla="val 18900000"/>
            <a:gd name="adj2" fmla="val 2700000"/>
            <a:gd name="adj3" fmla="val 495"/>
          </a:avLst>
        </a:prstGeom>
        <a:solidFill>
          <a:srgbClr val="266C9F"/>
        </a:solidFill>
        <a:ln w="12700" cap="flat" cmpd="sng" algn="ctr">
          <a:solidFill>
            <a:srgbClr val="266C9F"/>
          </a:solidFill>
          <a:prstDash val="solid"/>
          <a:miter lim="800000"/>
        </a:ln>
        <a:effectLst/>
      </dsp:spPr>
      <dsp:style>
        <a:lnRef idx="2">
          <a:scrgbClr r="0" g="0" b="0"/>
        </a:lnRef>
        <a:fillRef idx="0">
          <a:scrgbClr r="0" g="0" b="0"/>
        </a:fillRef>
        <a:effectRef idx="0">
          <a:scrgbClr r="0" g="0" b="0"/>
        </a:effectRef>
        <a:fontRef idx="minor"/>
      </dsp:style>
    </dsp:sp>
    <dsp:sp modelId="{1F295E72-7AC7-4516-980C-43C353B112CD}">
      <dsp:nvSpPr>
        <dsp:cNvPr id="0" name=""/>
        <dsp:cNvSpPr/>
      </dsp:nvSpPr>
      <dsp:spPr>
        <a:xfrm>
          <a:off x="368417" y="152704"/>
          <a:ext cx="9322196" cy="690545"/>
        </a:xfrm>
        <a:prstGeom prst="rect">
          <a:avLst/>
        </a:prstGeom>
        <a:solidFill>
          <a:srgbClr val="D6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372" tIns="40640" rIns="40640" bIns="40640" numCol="1" spcCol="1270" anchor="ctr" anchorCtr="0">
          <a:noAutofit/>
        </a:bodyPr>
        <a:lstStyle/>
        <a:p>
          <a:pPr marL="0" lvl="0" indent="0" algn="l" defTabSz="711200">
            <a:lnSpc>
              <a:spcPct val="90000"/>
            </a:lnSpc>
            <a:spcBef>
              <a:spcPct val="0"/>
            </a:spcBef>
            <a:spcAft>
              <a:spcPct val="35000"/>
            </a:spcAft>
            <a:buNone/>
          </a:pPr>
          <a:r>
            <a:rPr lang="es-ES_tradnl" sz="1600" b="1" kern="1200" dirty="0" err="1"/>
            <a:t>Semrush</a:t>
          </a:r>
          <a:r>
            <a:rPr lang="es-ES_tradnl" sz="1600" kern="1200" dirty="0"/>
            <a:t>. Esta herramienta nos permite analizar las palabras clave, el posicionamiento de nuestra página web y el de nuestros competidores. De esta forma, obtendremos información valiosa para modificar o mejorar nuestra página web.</a:t>
          </a:r>
          <a:endParaRPr lang="es-ES" sz="1600" b="1" kern="1200" dirty="0"/>
        </a:p>
      </dsp:txBody>
      <dsp:txXfrm>
        <a:off x="368417" y="152704"/>
        <a:ext cx="9322196" cy="690545"/>
      </dsp:txXfrm>
    </dsp:sp>
    <dsp:sp modelId="{627C1876-4DB9-473A-BE1E-D0E1EDFCADD3}">
      <dsp:nvSpPr>
        <dsp:cNvPr id="0" name=""/>
        <dsp:cNvSpPr/>
      </dsp:nvSpPr>
      <dsp:spPr>
        <a:xfrm>
          <a:off x="57101" y="186660"/>
          <a:ext cx="622633" cy="622633"/>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264E43-8C5F-4F00-B2CC-D9C982499152}">
      <dsp:nvSpPr>
        <dsp:cNvPr id="0" name=""/>
        <dsp:cNvSpPr/>
      </dsp:nvSpPr>
      <dsp:spPr>
        <a:xfrm>
          <a:off x="653993" y="852551"/>
          <a:ext cx="9036620" cy="785429"/>
        </a:xfrm>
        <a:prstGeom prst="rect">
          <a:avLst/>
        </a:prstGeom>
        <a:solidFill>
          <a:srgbClr val="4EAE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372" tIns="43180" rIns="43180" bIns="43180" numCol="1" spcCol="1270" anchor="ctr" anchorCtr="0">
          <a:noAutofit/>
        </a:bodyPr>
        <a:lstStyle/>
        <a:p>
          <a:pPr marL="0" lvl="0" indent="0" algn="l" defTabSz="755650">
            <a:lnSpc>
              <a:spcPct val="90000"/>
            </a:lnSpc>
            <a:spcBef>
              <a:spcPct val="0"/>
            </a:spcBef>
            <a:spcAft>
              <a:spcPct val="35000"/>
            </a:spcAft>
            <a:buFont typeface="Symbol" panose="05050102010706020507" pitchFamily="18" charset="2"/>
            <a:buNone/>
          </a:pPr>
          <a:r>
            <a:rPr lang="es-ES_tradnl" sz="1700" b="1" kern="1200" dirty="0"/>
            <a:t>Google </a:t>
          </a:r>
          <a:r>
            <a:rPr lang="es-ES_tradnl" sz="1700" b="1" kern="1200" dirty="0" err="1"/>
            <a:t>Search</a:t>
          </a:r>
          <a:r>
            <a:rPr lang="es-ES_tradnl" sz="1700" b="1" kern="1200" dirty="0"/>
            <a:t> </a:t>
          </a:r>
          <a:r>
            <a:rPr lang="es-ES_tradnl" sz="1700" b="1" kern="1200" dirty="0" err="1"/>
            <a:t>Console</a:t>
          </a:r>
          <a:r>
            <a:rPr lang="es-ES_tradnl" sz="1700" b="1" kern="1200" dirty="0"/>
            <a:t> and Google </a:t>
          </a:r>
          <a:r>
            <a:rPr lang="es-ES_tradnl" sz="1700" b="1" kern="1200" dirty="0" err="1"/>
            <a:t>Analytics</a:t>
          </a:r>
          <a:r>
            <a:rPr lang="es-ES_tradnl" sz="1700" kern="1200" dirty="0"/>
            <a:t>. Estas herramientas nos proveen de datos y estadísticas sobre nuestra web, como el tráfico de visitas o usuarios en tiempo real. </a:t>
          </a:r>
          <a:endParaRPr lang="es-ES" sz="1700" kern="1200" dirty="0"/>
        </a:p>
      </dsp:txBody>
      <dsp:txXfrm>
        <a:off x="653993" y="852551"/>
        <a:ext cx="9036620" cy="785429"/>
      </dsp:txXfrm>
    </dsp:sp>
    <dsp:sp modelId="{400FDDB8-2028-4503-A768-9DF6929742B7}">
      <dsp:nvSpPr>
        <dsp:cNvPr id="0" name=""/>
        <dsp:cNvSpPr/>
      </dsp:nvSpPr>
      <dsp:spPr>
        <a:xfrm>
          <a:off x="342677" y="933949"/>
          <a:ext cx="622633" cy="622633"/>
        </a:xfrm>
        <a:prstGeom prst="ellipse">
          <a:avLst/>
        </a:prstGeom>
        <a:solidFill>
          <a:schemeClr val="lt1">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D75100-1346-400D-A00B-BA412703CE59}">
      <dsp:nvSpPr>
        <dsp:cNvPr id="0" name=""/>
        <dsp:cNvSpPr/>
      </dsp:nvSpPr>
      <dsp:spPr>
        <a:xfrm>
          <a:off x="653993" y="1671483"/>
          <a:ext cx="9036620" cy="642144"/>
        </a:xfrm>
        <a:prstGeom prst="rect">
          <a:avLst/>
        </a:prstGeom>
        <a:solidFill>
          <a:srgbClr val="2796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372" tIns="40640" rIns="40640" bIns="4064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_tradnl" sz="1600" b="1" kern="1200" dirty="0"/>
            <a:t>MailChimp</a:t>
          </a:r>
          <a:r>
            <a:rPr lang="es-ES_tradnl" sz="1600" kern="1200" dirty="0"/>
            <a:t> nos ayuda a crear una campaña de marketing </a:t>
          </a:r>
          <a:r>
            <a:rPr lang="es-ES_tradnl" sz="1600" kern="1200" dirty="0" err="1"/>
            <a:t>via</a:t>
          </a:r>
          <a:r>
            <a:rPr lang="es-ES_tradnl" sz="1600" kern="1200" dirty="0"/>
            <a:t> email, enviando los correos automáticamente y obteniendo resultados del impacto de la campaña. </a:t>
          </a:r>
          <a:endParaRPr lang="es-ES" sz="1600" kern="1200" dirty="0"/>
        </a:p>
      </dsp:txBody>
      <dsp:txXfrm>
        <a:off x="653993" y="1671483"/>
        <a:ext cx="9036620" cy="642144"/>
      </dsp:txXfrm>
    </dsp:sp>
    <dsp:sp modelId="{8FCE336C-8A89-48EA-A85F-BD138CCAC0DD}">
      <dsp:nvSpPr>
        <dsp:cNvPr id="0" name=""/>
        <dsp:cNvSpPr/>
      </dsp:nvSpPr>
      <dsp:spPr>
        <a:xfrm>
          <a:off x="342677" y="1681239"/>
          <a:ext cx="622633" cy="622633"/>
        </a:xfrm>
        <a:prstGeom prst="ellipse">
          <a:avLst/>
        </a:prstGeom>
        <a:solidFill>
          <a:schemeClr val="lt1">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C0D6CE-549C-4175-B0B6-9A2C4A947C60}">
      <dsp:nvSpPr>
        <dsp:cNvPr id="0" name=""/>
        <dsp:cNvSpPr/>
      </dsp:nvSpPr>
      <dsp:spPr>
        <a:xfrm>
          <a:off x="368417" y="2395349"/>
          <a:ext cx="9322196" cy="688990"/>
        </a:xfrm>
        <a:prstGeom prst="rect">
          <a:avLst/>
        </a:prstGeom>
        <a:solidFill>
          <a:srgbClr val="266C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5372" tIns="38100" rIns="38100" bIns="38100" numCol="1" spcCol="1270" anchor="ctr" anchorCtr="0">
          <a:noAutofit/>
        </a:bodyPr>
        <a:lstStyle/>
        <a:p>
          <a:pPr marL="0" lvl="0" indent="0" algn="l" defTabSz="666750">
            <a:lnSpc>
              <a:spcPct val="90000"/>
            </a:lnSpc>
            <a:spcBef>
              <a:spcPct val="0"/>
            </a:spcBef>
            <a:spcAft>
              <a:spcPct val="35000"/>
            </a:spcAft>
            <a:buFont typeface="Symbol" panose="05050102010706020507" pitchFamily="18" charset="2"/>
            <a:buNone/>
          </a:pPr>
          <a:r>
            <a:rPr lang="es-ES_tradnl" sz="1500" b="1" kern="1200" dirty="0"/>
            <a:t>SurveyMonkey</a:t>
          </a:r>
          <a:r>
            <a:rPr lang="es-ES_tradnl" sz="1500" kern="1200" dirty="0"/>
            <a:t> crea encuestas online con las que podrás conocer la opinión de tu audiencia o consumidores y así, podrás mejorar y promocionar tu empresa, productos o servicios. </a:t>
          </a:r>
          <a:endParaRPr lang="es-ES" sz="1500" kern="1200" dirty="0"/>
        </a:p>
      </dsp:txBody>
      <dsp:txXfrm>
        <a:off x="368417" y="2395349"/>
        <a:ext cx="9322196" cy="688990"/>
      </dsp:txXfrm>
    </dsp:sp>
    <dsp:sp modelId="{1B8A1D52-B95F-427D-94DD-6843F5CD6750}">
      <dsp:nvSpPr>
        <dsp:cNvPr id="0" name=""/>
        <dsp:cNvSpPr/>
      </dsp:nvSpPr>
      <dsp:spPr>
        <a:xfrm>
          <a:off x="57101" y="2428528"/>
          <a:ext cx="622633" cy="622633"/>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27/01/2022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27/01/2022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27/01/2022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27/01/2022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27/01/2022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27/01/2022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27/01/2022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27/01/2022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27/01/2022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27/01/2022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27/01/2022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27/01/2022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27/01/2022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494339" y="1377853"/>
            <a:ext cx="4473369" cy="3031244"/>
          </a:xfrm>
          <a:prstGeom prst="rect">
            <a:avLst/>
          </a:prstGeom>
        </p:spPr>
        <p:txBody>
          <a:bodyPr spcFirstLastPara="1" vert="horz" wrap="square" lIns="121900" tIns="121900" rIns="121900" bIns="121900" rtlCol="0" anchor="ctr" anchorCtr="0">
            <a:noAutofit/>
          </a:bodyPr>
          <a:lstStyle/>
          <a:p>
            <a:pPr lvl="0" algn="just" fontAlgn="base">
              <a:lnSpc>
                <a:spcPct val="115000"/>
              </a:lnSpc>
              <a:spcAft>
                <a:spcPts val="1000"/>
              </a:spcAft>
            </a:pPr>
            <a:r>
              <a:rPr lang="es-ES" sz="4200" b="1" dirty="0">
                <a:solidFill>
                  <a:srgbClr val="266C9F"/>
                </a:solidFill>
                <a:effectLst/>
                <a:latin typeface="Calibri Light" panose="020F0302020204030204" pitchFamily="34" charset="0"/>
                <a:ea typeface="Times New Roman" panose="02020603050405020304" pitchFamily="18" charset="0"/>
                <a:cs typeface="Calibri Light" panose="020F0302020204030204" pitchFamily="34" charset="0"/>
              </a:rPr>
              <a:t>COMUNICACIÓN Y TRANSFERENCIA DE CONOCIMIENTO</a:t>
            </a:r>
            <a:endParaRPr lang="es-ES" sz="42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
        <p:nvSpPr>
          <p:cNvPr id="2" name="CuadroTexto 1">
            <a:extLst>
              <a:ext uri="{FF2B5EF4-FFF2-40B4-BE49-F238E27FC236}">
                <a16:creationId xmlns:a16="http://schemas.microsoft.com/office/drawing/2014/main" id="{1834F9FB-3BB9-4A9C-BA95-958148D2C1E2}"/>
              </a:ext>
            </a:extLst>
          </p:cNvPr>
          <p:cNvSpPr txBox="1"/>
          <p:nvPr/>
        </p:nvSpPr>
        <p:spPr>
          <a:xfrm>
            <a:off x="7980142" y="4992065"/>
            <a:ext cx="4907560" cy="769441"/>
          </a:xfrm>
          <a:prstGeom prst="rect">
            <a:avLst/>
          </a:prstGeom>
          <a:noFill/>
        </p:spPr>
        <p:txBody>
          <a:bodyPr wrap="square" rtlCol="0">
            <a:spAutoFit/>
          </a:bodyPr>
          <a:lstStyle/>
          <a:p>
            <a:r>
              <a:rPr lang="en-GB" sz="4400" b="1" dirty="0">
                <a:solidFill>
                  <a:srgbClr val="266C9F"/>
                </a:solidFill>
                <a:latin typeface="+mj-lt"/>
              </a:rPr>
              <a:t>SOCIO: IWS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476783" y="1405827"/>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Diseño</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creación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web.</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5" name="CuadroTexto 14">
            <a:extLst>
              <a:ext uri="{FF2B5EF4-FFF2-40B4-BE49-F238E27FC236}">
                <a16:creationId xmlns:a16="http://schemas.microsoft.com/office/drawing/2014/main" id="{31CDF80B-8A44-41BA-A2DB-090540A7ED0E}"/>
              </a:ext>
            </a:extLst>
          </p:cNvPr>
          <p:cNvSpPr txBox="1"/>
          <p:nvPr/>
        </p:nvSpPr>
        <p:spPr>
          <a:xfrm>
            <a:off x="501610" y="919142"/>
            <a:ext cx="8784425" cy="5943935"/>
          </a:xfrm>
          <a:prstGeom prst="rect">
            <a:avLst/>
          </a:prstGeom>
          <a:noFill/>
        </p:spPr>
        <p:txBody>
          <a:bodyPr wrap="square">
            <a:spAutoFit/>
          </a:bodyPr>
          <a:lstStyle/>
          <a:p>
            <a:pPr algn="just" fontAlgn="base">
              <a:lnSpc>
                <a:spcPct val="115000"/>
              </a:lnSpc>
              <a:spcAft>
                <a:spcPts val="1000"/>
              </a:spcAft>
            </a:pP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Estas son algunas de las plataformas en las que puedes </a:t>
            </a:r>
            <a:r>
              <a:rPr lang="es-ES_tradnl"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crear</a:t>
            </a: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tu página web: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15000"/>
              </a:lnSpc>
              <a:spcAft>
                <a:spcPts val="1000"/>
              </a:spcAft>
            </a:pP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Estas son solo algunas de las opciones, aunque hay muchas más como </a:t>
            </a:r>
            <a:r>
              <a:rPr lang="es-ES_tradnl"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Site123</a:t>
            </a: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 </a:t>
            </a:r>
            <a:r>
              <a:rPr lang="es-ES_tradnl"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JIMDO</a:t>
            </a: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También hay planes gratuitos y de pago; lo importante es investigar un poco y encontrar la plataforma que mejor se adapte y satisfaga tus </a:t>
            </a:r>
            <a:r>
              <a:rPr lang="es-ES_tradnl"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necesidades</a:t>
            </a: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las de tu público </a:t>
            </a:r>
            <a:r>
              <a:rPr lang="es-ES_tradnl"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objetivo</a:t>
            </a: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fontAlgn="base">
              <a:lnSpc>
                <a:spcPct val="115000"/>
              </a:lnSpc>
              <a:spcAft>
                <a:spcPts val="1000"/>
              </a:spcAft>
              <a:buFontTx/>
              <a:buChar cha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15000"/>
              </a:lnSpc>
              <a:spcAft>
                <a:spcPts val="1000"/>
              </a:spcAft>
            </a:pP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Diagrama 9">
            <a:extLst>
              <a:ext uri="{FF2B5EF4-FFF2-40B4-BE49-F238E27FC236}">
                <a16:creationId xmlns:a16="http://schemas.microsoft.com/office/drawing/2014/main" id="{33AA8A3C-C574-4834-B019-CC90C707C727}"/>
              </a:ext>
            </a:extLst>
          </p:cNvPr>
          <p:cNvGraphicFramePr/>
          <p:nvPr>
            <p:extLst>
              <p:ext uri="{D42A27DB-BD31-4B8C-83A1-F6EECF244321}">
                <p14:modId xmlns:p14="http://schemas.microsoft.com/office/powerpoint/2010/main" val="3817620099"/>
              </p:ext>
            </p:extLst>
          </p:nvPr>
        </p:nvGraphicFramePr>
        <p:xfrm>
          <a:off x="692850" y="1487163"/>
          <a:ext cx="8888029" cy="33163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963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Marketing digital y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2" name="CuadroTexto 11">
            <a:extLst>
              <a:ext uri="{FF2B5EF4-FFF2-40B4-BE49-F238E27FC236}">
                <a16:creationId xmlns:a16="http://schemas.microsoft.com/office/drawing/2014/main" id="{F9228AFF-8B4F-482A-93CB-F85E164D5BE7}"/>
              </a:ext>
            </a:extLst>
          </p:cNvPr>
          <p:cNvSpPr txBox="1"/>
          <p:nvPr/>
        </p:nvSpPr>
        <p:spPr>
          <a:xfrm>
            <a:off x="324534" y="1200712"/>
            <a:ext cx="9982442" cy="4475328"/>
          </a:xfrm>
          <a:prstGeom prst="rect">
            <a:avLst/>
          </a:prstGeom>
          <a:noFill/>
        </p:spPr>
        <p:txBody>
          <a:bodyPr wrap="square">
            <a:spAutoFit/>
          </a:bodyPr>
          <a:lstStyle/>
          <a:p>
            <a:pPr marL="228600" algn="just" fontAlgn="base">
              <a:lnSpc>
                <a:spcPct val="115000"/>
              </a:lnSpc>
              <a:spcAft>
                <a:spcPts val="1000"/>
              </a:spcAft>
            </a:pPr>
            <a:r>
              <a:rPr lang="es-ES_tradnl" sz="1800" dirty="0">
                <a:solidFill>
                  <a:srgbClr val="266C9F"/>
                </a:solidFill>
                <a:effectLst/>
                <a:latin typeface="Calibri" panose="020F0502020204030204" pitchFamily="34" charset="0"/>
                <a:ea typeface="Times New Roman" panose="02020603050405020304" pitchFamily="18" charset="0"/>
              </a:rPr>
              <a:t>Cuando te adentras en el mundo digital, necesitas adoptar una </a:t>
            </a:r>
            <a:r>
              <a:rPr lang="es-ES_tradnl" sz="1800" b="1" dirty="0">
                <a:solidFill>
                  <a:srgbClr val="4EAE3A"/>
                </a:solidFill>
                <a:effectLst/>
                <a:latin typeface="Calibri" panose="020F0502020204030204" pitchFamily="34" charset="0"/>
                <a:ea typeface="Times New Roman" panose="02020603050405020304" pitchFamily="18" charset="0"/>
              </a:rPr>
              <a:t>estrategia de marketing digital</a:t>
            </a:r>
            <a:r>
              <a:rPr lang="es-ES_tradnl" sz="1800" dirty="0">
                <a:solidFill>
                  <a:srgbClr val="266C9F"/>
                </a:solidFill>
                <a:effectLst/>
                <a:latin typeface="Calibri" panose="020F0502020204030204" pitchFamily="34" charset="0"/>
                <a:ea typeface="Times New Roman" panose="02020603050405020304" pitchFamily="18" charset="0"/>
              </a:rPr>
              <a:t> para sacarle el máximo partido a tu página web, y para ello, existen diferentes </a:t>
            </a:r>
            <a:r>
              <a:rPr lang="es-ES_tradnl" sz="1800" b="1" dirty="0">
                <a:solidFill>
                  <a:srgbClr val="4EAE3A"/>
                </a:solidFill>
                <a:effectLst/>
                <a:latin typeface="Calibri" panose="020F0502020204030204" pitchFamily="34" charset="0"/>
                <a:ea typeface="Times New Roman" panose="02020603050405020304" pitchFamily="18" charset="0"/>
              </a:rPr>
              <a:t>herramientas</a:t>
            </a:r>
            <a:r>
              <a:rPr lang="es-ES_tradnl" sz="1800" dirty="0">
                <a:solidFill>
                  <a:srgbClr val="266C9F"/>
                </a:solidFill>
                <a:effectLst/>
                <a:latin typeface="Calibri" panose="020F0502020204030204" pitchFamily="34" charset="0"/>
                <a:ea typeface="Times New Roman" panose="02020603050405020304" pitchFamily="18" charset="0"/>
              </a:rPr>
              <a:t> desarrolladas por expertos que te:</a:t>
            </a:r>
          </a:p>
          <a:p>
            <a:pPr marL="228600" algn="just" fontAlgn="base">
              <a:lnSpc>
                <a:spcPct val="115000"/>
              </a:lnSpc>
              <a:spcAft>
                <a:spcPts val="1000"/>
              </a:spcAft>
            </a:pPr>
            <a:endPar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s-ES_tradnl"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s-ES_tradnl"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s-ES_tradnl"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Esto te permitirá consolidar tu marca, la imagen e identidad de tu empresa (</a:t>
            </a:r>
            <a:r>
              <a:rPr lang="es-ES_tradnl" sz="1800" i="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branding</a:t>
            </a: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que puede ser   conocida más allá de los límites físicos del espacio.</a:t>
            </a:r>
            <a:endParaRPr lang="en-GB" dirty="0">
              <a:solidFill>
                <a:srgbClr val="266C9F"/>
              </a:solidFill>
              <a:latin typeface="Calibri" panose="020F0502020204030204" pitchFamily="34" charset="0"/>
              <a:ea typeface="Times New Roman" panose="02020603050405020304" pitchFamily="18" charset="0"/>
            </a:endParaRPr>
          </a:p>
        </p:txBody>
      </p:sp>
      <p:grpSp>
        <p:nvGrpSpPr>
          <p:cNvPr id="9" name="Grupo 8">
            <a:extLst>
              <a:ext uri="{FF2B5EF4-FFF2-40B4-BE49-F238E27FC236}">
                <a16:creationId xmlns:a16="http://schemas.microsoft.com/office/drawing/2014/main" id="{EDE40739-8A45-4F63-8AD9-F7306CB3C069}"/>
              </a:ext>
            </a:extLst>
          </p:cNvPr>
          <p:cNvGrpSpPr/>
          <p:nvPr/>
        </p:nvGrpSpPr>
        <p:grpSpPr>
          <a:xfrm>
            <a:off x="2753366" y="2219306"/>
            <a:ext cx="5176859" cy="2457899"/>
            <a:chOff x="2753366" y="2219306"/>
            <a:chExt cx="4431819" cy="2457899"/>
          </a:xfrm>
          <a:solidFill>
            <a:srgbClr val="FFB500"/>
          </a:solidFill>
        </p:grpSpPr>
        <p:sp>
          <p:nvSpPr>
            <p:cNvPr id="10" name="Forma libre: forma 9">
              <a:extLst>
                <a:ext uri="{FF2B5EF4-FFF2-40B4-BE49-F238E27FC236}">
                  <a16:creationId xmlns:a16="http://schemas.microsoft.com/office/drawing/2014/main" id="{D1B5DE33-C34F-4D2E-B3CF-BE63E65D5A2F}"/>
                </a:ext>
              </a:extLst>
            </p:cNvPr>
            <p:cNvSpPr/>
            <p:nvPr/>
          </p:nvSpPr>
          <p:spPr>
            <a:xfrm rot="21600000">
              <a:off x="3094939" y="2220177"/>
              <a:ext cx="4090246" cy="683146"/>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1" numCol="1" spcCol="1270" anchor="ctr" anchorCtr="0">
              <a:noAutofit/>
            </a:bodyPr>
            <a:lstStyle/>
            <a:p>
              <a:pPr marL="0" lvl="0" indent="0" defTabSz="577850">
                <a:lnSpc>
                  <a:spcPct val="90000"/>
                </a:lnSpc>
                <a:spcBef>
                  <a:spcPct val="0"/>
                </a:spcBef>
                <a:spcAft>
                  <a:spcPct val="35000"/>
                </a:spcAft>
                <a:buNone/>
              </a:pPr>
              <a:r>
                <a:rPr lang="en-GB" b="1" kern="1200" dirty="0" err="1"/>
                <a:t>Aumentar</a:t>
              </a:r>
              <a:r>
                <a:rPr lang="en-GB" b="1" kern="1200" dirty="0"/>
                <a:t> </a:t>
              </a:r>
              <a:r>
                <a:rPr lang="en-GB" b="1" kern="1200" dirty="0" err="1"/>
                <a:t>tus</a:t>
              </a:r>
              <a:r>
                <a:rPr lang="en-GB" b="1" kern="1200" dirty="0"/>
                <a:t> </a:t>
              </a:r>
              <a:r>
                <a:rPr lang="en-GB" b="1" kern="1200" dirty="0" err="1"/>
                <a:t>posibilidades</a:t>
              </a:r>
              <a:endParaRPr lang="es-ES" b="1" kern="1200" dirty="0"/>
            </a:p>
          </p:txBody>
        </p:sp>
        <p:sp>
          <p:nvSpPr>
            <p:cNvPr id="13" name="Elipse 12">
              <a:extLst>
                <a:ext uri="{FF2B5EF4-FFF2-40B4-BE49-F238E27FC236}">
                  <a16:creationId xmlns:a16="http://schemas.microsoft.com/office/drawing/2014/main" id="{54EADE86-6EBD-4033-99C5-88D1CF4375CB}"/>
                </a:ext>
              </a:extLst>
            </p:cNvPr>
            <p:cNvSpPr/>
            <p:nvPr/>
          </p:nvSpPr>
          <p:spPr>
            <a:xfrm>
              <a:off x="2753366" y="2219306"/>
              <a:ext cx="683144" cy="683144"/>
            </a:xfrm>
            <a:prstGeom prst="ellipse">
              <a:avLst/>
            </a:prstGeom>
          </p:spPr>
          <p:style>
            <a:lnRef idx="2">
              <a:schemeClr val="accent4"/>
            </a:lnRef>
            <a:fillRef idx="1">
              <a:schemeClr val="lt1"/>
            </a:fillRef>
            <a:effectRef idx="0">
              <a:schemeClr val="accent4"/>
            </a:effectRef>
            <a:fontRef idx="minor">
              <a:schemeClr val="dk1"/>
            </a:fontRef>
          </p:style>
        </p:sp>
        <p:sp>
          <p:nvSpPr>
            <p:cNvPr id="16" name="Forma libre: forma 15">
              <a:extLst>
                <a:ext uri="{FF2B5EF4-FFF2-40B4-BE49-F238E27FC236}">
                  <a16:creationId xmlns:a16="http://schemas.microsoft.com/office/drawing/2014/main" id="{70BC8628-0E52-4CC6-BCB5-7F460C24B35F}"/>
                </a:ext>
              </a:extLst>
            </p:cNvPr>
            <p:cNvSpPr/>
            <p:nvPr/>
          </p:nvSpPr>
          <p:spPr>
            <a:xfrm>
              <a:off x="3094939" y="3106073"/>
              <a:ext cx="4090246" cy="683146"/>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0" numCol="1" spcCol="1270" anchor="ctr" anchorCtr="0">
              <a:noAutofit/>
            </a:bodyPr>
            <a:lstStyle/>
            <a:p>
              <a:pPr marL="0" lvl="0" indent="0" defTabSz="577850">
                <a:lnSpc>
                  <a:spcPct val="90000"/>
                </a:lnSpc>
                <a:spcBef>
                  <a:spcPct val="0"/>
                </a:spcBef>
                <a:spcAft>
                  <a:spcPct val="35000"/>
                </a:spcAft>
                <a:buNone/>
              </a:pPr>
              <a:r>
                <a:rPr lang="es-ES" b="1" dirty="0"/>
                <a:t>L</a:t>
              </a:r>
              <a:r>
                <a:rPr lang="es-ES" b="1" kern="1200" dirty="0"/>
                <a:t>legar a un público más amplio</a:t>
              </a:r>
            </a:p>
          </p:txBody>
        </p:sp>
        <p:sp>
          <p:nvSpPr>
            <p:cNvPr id="17" name="Elipse 16">
              <a:extLst>
                <a:ext uri="{FF2B5EF4-FFF2-40B4-BE49-F238E27FC236}">
                  <a16:creationId xmlns:a16="http://schemas.microsoft.com/office/drawing/2014/main" id="{BEE4C951-55AF-4193-A9B5-B6D077BE8744}"/>
                </a:ext>
              </a:extLst>
            </p:cNvPr>
            <p:cNvSpPr/>
            <p:nvPr/>
          </p:nvSpPr>
          <p:spPr>
            <a:xfrm>
              <a:off x="2753366" y="3107119"/>
              <a:ext cx="683144" cy="683144"/>
            </a:xfrm>
            <a:prstGeom prst="ellipse">
              <a:avLst/>
            </a:prstGeom>
          </p:spPr>
          <p:style>
            <a:lnRef idx="2">
              <a:schemeClr val="accent4"/>
            </a:lnRef>
            <a:fillRef idx="1">
              <a:schemeClr val="lt1"/>
            </a:fillRef>
            <a:effectRef idx="0">
              <a:schemeClr val="accent4"/>
            </a:effectRef>
            <a:fontRef idx="minor">
              <a:schemeClr val="dk1"/>
            </a:fontRef>
          </p:style>
        </p:sp>
        <p:sp>
          <p:nvSpPr>
            <p:cNvPr id="18" name="Forma libre: forma 17">
              <a:extLst>
                <a:ext uri="{FF2B5EF4-FFF2-40B4-BE49-F238E27FC236}">
                  <a16:creationId xmlns:a16="http://schemas.microsoft.com/office/drawing/2014/main" id="{9EC2A79D-8F5E-4475-9C9B-24EB8BC09B27}"/>
                </a:ext>
              </a:extLst>
            </p:cNvPr>
            <p:cNvSpPr/>
            <p:nvPr/>
          </p:nvSpPr>
          <p:spPr>
            <a:xfrm>
              <a:off x="3094939" y="3994060"/>
              <a:ext cx="4090246" cy="683145"/>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0" numCol="1" spcCol="1270" anchor="ctr" anchorCtr="0">
              <a:noAutofit/>
            </a:bodyPr>
            <a:lstStyle/>
            <a:p>
              <a:pPr marL="0" lvl="0" indent="0" defTabSz="577850">
                <a:lnSpc>
                  <a:spcPct val="90000"/>
                </a:lnSpc>
                <a:spcBef>
                  <a:spcPct val="0"/>
                </a:spcBef>
                <a:spcAft>
                  <a:spcPct val="35000"/>
                </a:spcAft>
                <a:buNone/>
              </a:pPr>
              <a:r>
                <a:rPr lang="es-ES" sz="1600" b="1" kern="1200" dirty="0"/>
                <a:t>convertir a los usuarios y personas que visitan tu página web en clientes potenciales o consumidores de cultura</a:t>
              </a:r>
            </a:p>
          </p:txBody>
        </p:sp>
        <p:sp>
          <p:nvSpPr>
            <p:cNvPr id="19" name="Elipse 18">
              <a:extLst>
                <a:ext uri="{FF2B5EF4-FFF2-40B4-BE49-F238E27FC236}">
                  <a16:creationId xmlns:a16="http://schemas.microsoft.com/office/drawing/2014/main" id="{2E88C2C3-D796-47BC-BAB8-21BAB619BE1E}"/>
                </a:ext>
              </a:extLst>
            </p:cNvPr>
            <p:cNvSpPr/>
            <p:nvPr/>
          </p:nvSpPr>
          <p:spPr>
            <a:xfrm>
              <a:off x="2753366" y="3994061"/>
              <a:ext cx="683144" cy="683144"/>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10714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48225" y="1696984"/>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Marketing digital y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0" name="CuadroTexto 9">
            <a:extLst>
              <a:ext uri="{FF2B5EF4-FFF2-40B4-BE49-F238E27FC236}">
                <a16:creationId xmlns:a16="http://schemas.microsoft.com/office/drawing/2014/main" id="{EE3402DC-ED4E-432E-A418-B5A768254A81}"/>
              </a:ext>
            </a:extLst>
          </p:cNvPr>
          <p:cNvSpPr txBox="1"/>
          <p:nvPr/>
        </p:nvSpPr>
        <p:spPr>
          <a:xfrm>
            <a:off x="457200" y="1671229"/>
            <a:ext cx="9849774" cy="1133387"/>
          </a:xfrm>
          <a:prstGeom prst="rect">
            <a:avLst/>
          </a:prstGeom>
          <a:noFill/>
        </p:spPr>
        <p:txBody>
          <a:bodyPr wrap="square">
            <a:spAutoFit/>
          </a:bodyPr>
          <a:lstStyle/>
          <a:p>
            <a:pPr algn="just" fontAlgn="base">
              <a:lnSpc>
                <a:spcPct val="115000"/>
              </a:lnSpc>
              <a:spcAft>
                <a:spcPts val="1000"/>
              </a:spcAft>
            </a:pP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Obviamente, antes de ingresar al mundo digital necesitas establecer y definir bien la </a:t>
            </a:r>
            <a:r>
              <a:rPr lang="es-ES"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identidad e imagen corporativa de tu empresa</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el </a:t>
            </a:r>
            <a:r>
              <a:rPr lang="es-ES"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nombre de tu marca </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y el </a:t>
            </a:r>
            <a:r>
              <a:rPr lang="es-ES"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producto o servicio </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que ofreces, es decir, necesitas una </a:t>
            </a:r>
            <a:r>
              <a:rPr lang="es-ES"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estrategia de </a:t>
            </a:r>
            <a:r>
              <a:rPr lang="es-ES" sz="2000" b="1" i="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branding</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Imagen 6">
            <a:extLst>
              <a:ext uri="{FF2B5EF4-FFF2-40B4-BE49-F238E27FC236}">
                <a16:creationId xmlns:a16="http://schemas.microsoft.com/office/drawing/2014/main" id="{457D339F-16B0-4620-96FA-35F923CECB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05411" y="2411435"/>
            <a:ext cx="2756516" cy="2945149"/>
          </a:xfrm>
          <a:prstGeom prst="rect">
            <a:avLst/>
          </a:prstGeom>
        </p:spPr>
      </p:pic>
      <p:sp>
        <p:nvSpPr>
          <p:cNvPr id="15" name="CuadroTexto 14">
            <a:extLst>
              <a:ext uri="{FF2B5EF4-FFF2-40B4-BE49-F238E27FC236}">
                <a16:creationId xmlns:a16="http://schemas.microsoft.com/office/drawing/2014/main" id="{560B6DF2-DBD2-4CD6-B287-F3C804FB0754}"/>
              </a:ext>
            </a:extLst>
          </p:cNvPr>
          <p:cNvSpPr txBox="1"/>
          <p:nvPr/>
        </p:nvSpPr>
        <p:spPr>
          <a:xfrm>
            <a:off x="457200" y="2991555"/>
            <a:ext cx="7003164" cy="2195216"/>
          </a:xfrm>
          <a:prstGeom prst="rect">
            <a:avLst/>
          </a:prstGeom>
          <a:noFill/>
        </p:spPr>
        <p:txBody>
          <a:bodyPr wrap="square">
            <a:spAutoFit/>
          </a:bodyPr>
          <a:lstStyle/>
          <a:p>
            <a:pPr algn="just" fontAlgn="base">
              <a:lnSpc>
                <a:spcPct val="115000"/>
              </a:lnSpc>
              <a:spcAft>
                <a:spcPts val="1000"/>
              </a:spcAft>
            </a:pPr>
            <a:r>
              <a:rPr lang="es-ES_tradnl" sz="2000" dirty="0">
                <a:solidFill>
                  <a:srgbClr val="266C9F"/>
                </a:solidFill>
                <a:effectLst/>
                <a:latin typeface="Calibri" panose="020F0502020204030204" pitchFamily="34" charset="0"/>
                <a:ea typeface="Times New Roman" panose="02020603050405020304" pitchFamily="18" charset="0"/>
              </a:rPr>
              <a:t>El </a:t>
            </a:r>
            <a:r>
              <a:rPr lang="es-ES_tradnl" sz="2000" b="1" i="1" dirty="0">
                <a:solidFill>
                  <a:srgbClr val="266C9F"/>
                </a:solidFill>
                <a:effectLst/>
                <a:latin typeface="Calibri" panose="020F0502020204030204" pitchFamily="34" charset="0"/>
                <a:ea typeface="Times New Roman" panose="02020603050405020304" pitchFamily="18" charset="0"/>
              </a:rPr>
              <a:t>branding</a:t>
            </a:r>
            <a:r>
              <a:rPr lang="es-ES_tradnl" sz="2000" dirty="0">
                <a:solidFill>
                  <a:srgbClr val="266C9F"/>
                </a:solidFill>
                <a:effectLst/>
                <a:latin typeface="Calibri" panose="020F0502020204030204" pitchFamily="34" charset="0"/>
                <a:ea typeface="Times New Roman" panose="02020603050405020304" pitchFamily="18" charset="0"/>
              </a:rPr>
              <a:t> es el proceso de construcción y creación de tu marca y a través de él puedes transmitir los valores intangibles de tu empresa, tus servicios o productos, ideas, sentimientos y sensaciones que harán que tu marca sea diferente a todas las demás y así, será fácil reconocida entre el público y los consumidores.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531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Marketing digital y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0" name="CuadroTexto 9">
            <a:extLst>
              <a:ext uri="{FF2B5EF4-FFF2-40B4-BE49-F238E27FC236}">
                <a16:creationId xmlns:a16="http://schemas.microsoft.com/office/drawing/2014/main" id="{C9016F7B-2D0C-4B70-A386-2AAD95F1351B}"/>
              </a:ext>
            </a:extLst>
          </p:cNvPr>
          <p:cNvSpPr txBox="1"/>
          <p:nvPr/>
        </p:nvSpPr>
        <p:spPr>
          <a:xfrm>
            <a:off x="585926" y="1696920"/>
            <a:ext cx="9951868" cy="3544304"/>
          </a:xfrm>
          <a:prstGeom prst="rect">
            <a:avLst/>
          </a:prstGeom>
          <a:noFill/>
        </p:spPr>
        <p:txBody>
          <a:bodyPr wrap="square">
            <a:spAutoFit/>
          </a:bodyPr>
          <a:lstStyle/>
          <a:p>
            <a:pPr algn="just" fontAlgn="base">
              <a:lnSpc>
                <a:spcPct val="115000"/>
              </a:lnSpc>
              <a:spcAft>
                <a:spcPts val="1000"/>
              </a:spcAft>
            </a:pPr>
            <a:r>
              <a:rPr lang="es-ES_tradnl" sz="2000" dirty="0">
                <a:solidFill>
                  <a:srgbClr val="266C9F"/>
                </a:solidFill>
                <a:effectLst/>
                <a:latin typeface="Calibri" panose="020F0502020204030204" pitchFamily="34" charset="0"/>
                <a:ea typeface="Times New Roman" panose="02020603050405020304" pitchFamily="18" charset="0"/>
              </a:rPr>
              <a:t>Los aspectos que debes tener en cuenta para construir tu </a:t>
            </a:r>
            <a:r>
              <a:rPr lang="es-ES_tradnl" sz="2000" i="1" dirty="0">
                <a:solidFill>
                  <a:srgbClr val="266C9F"/>
                </a:solidFill>
                <a:effectLst/>
                <a:latin typeface="Calibri" panose="020F0502020204030204" pitchFamily="34" charset="0"/>
                <a:ea typeface="Times New Roman" panose="02020603050405020304" pitchFamily="18" charset="0"/>
              </a:rPr>
              <a:t>branding</a:t>
            </a:r>
            <a:r>
              <a:rPr lang="es-ES_tradnl" sz="2000" dirty="0">
                <a:solidFill>
                  <a:srgbClr val="266C9F"/>
                </a:solidFill>
                <a:effectLst/>
                <a:latin typeface="Calibri" panose="020F0502020204030204" pitchFamily="34" charset="0"/>
                <a:ea typeface="Times New Roman" panose="02020603050405020304" pitchFamily="18" charset="0"/>
              </a:rPr>
              <a:t> son: </a:t>
            </a:r>
          </a:p>
          <a:p>
            <a:pPr marL="285750" indent="-285750" algn="just" fontAlgn="base">
              <a:lnSpc>
                <a:spcPct val="115000"/>
              </a:lnSpc>
              <a:spcAft>
                <a:spcPts val="1000"/>
              </a:spcAft>
              <a:buFont typeface="Arial" panose="020B0604020202020204" pitchFamily="34" charset="0"/>
              <a:buChar char="•"/>
            </a:pPr>
            <a:r>
              <a:rPr lang="es-ES_tradnl" sz="2000" b="1" dirty="0">
                <a:solidFill>
                  <a:srgbClr val="266C9F"/>
                </a:solidFill>
              </a:rPr>
              <a:t>el nombre</a:t>
            </a:r>
          </a:p>
          <a:p>
            <a:pPr marL="285750" indent="-285750" algn="just" fontAlgn="base">
              <a:lnSpc>
                <a:spcPct val="115000"/>
              </a:lnSpc>
              <a:spcAft>
                <a:spcPts val="1000"/>
              </a:spcAft>
              <a:buFont typeface="Arial" panose="020B0604020202020204" pitchFamily="34" charset="0"/>
              <a:buChar char="•"/>
            </a:pPr>
            <a:r>
              <a:rPr lang="es-ES_tradnl" sz="2000" b="1" dirty="0">
                <a:solidFill>
                  <a:srgbClr val="266C9F"/>
                </a:solidFill>
              </a:rPr>
              <a:t>el logo</a:t>
            </a:r>
          </a:p>
          <a:p>
            <a:pPr marL="285750" indent="-285750" algn="just" fontAlgn="base">
              <a:lnSpc>
                <a:spcPct val="115000"/>
              </a:lnSpc>
              <a:spcAft>
                <a:spcPts val="1000"/>
              </a:spcAft>
              <a:buFont typeface="Arial" panose="020B0604020202020204" pitchFamily="34" charset="0"/>
              <a:buChar char="•"/>
            </a:pPr>
            <a:r>
              <a:rPr lang="es-ES_tradnl" sz="2000" b="1" dirty="0">
                <a:solidFill>
                  <a:srgbClr val="266C9F"/>
                </a:solidFill>
              </a:rPr>
              <a:t>los símbolos y valores que quieres transmitir</a:t>
            </a:r>
          </a:p>
          <a:p>
            <a:pPr marL="285750" indent="-285750" algn="just" fontAlgn="base">
              <a:lnSpc>
                <a:spcPct val="115000"/>
              </a:lnSpc>
              <a:spcAft>
                <a:spcPts val="1000"/>
              </a:spcAft>
              <a:buFont typeface="Arial" panose="020B0604020202020204" pitchFamily="34" charset="0"/>
              <a:buChar char="•"/>
            </a:pPr>
            <a:r>
              <a:rPr lang="es-ES_tradnl" sz="2000" b="1" dirty="0">
                <a:solidFill>
                  <a:srgbClr val="266C9F"/>
                </a:solidFill>
              </a:rPr>
              <a:t>el eslogan y el dominio de tu web. </a:t>
            </a:r>
          </a:p>
          <a:p>
            <a:pPr algn="just" fontAlgn="base">
              <a:lnSpc>
                <a:spcPct val="115000"/>
              </a:lnSpc>
              <a:spcAft>
                <a:spcPts val="1000"/>
              </a:spcAft>
            </a:pPr>
            <a:r>
              <a:rPr lang="es-ES_tradnl" sz="2000" dirty="0">
                <a:solidFill>
                  <a:srgbClr val="266C9F"/>
                </a:solidFill>
                <a:effectLst/>
                <a:latin typeface="Calibri" panose="020F0502020204030204" pitchFamily="34" charset="0"/>
                <a:ea typeface="Times New Roman" panose="02020603050405020304" pitchFamily="18" charset="0"/>
              </a:rPr>
              <a:t>Debes tratar de cuidar todos estos detalles, estudiarlos con atención e incluso consultar y mostrárselos a familiares y amigos, con el fin de tener opiniones diferentes y una visión más amplia de la imagen que proyecta tu marca y cómo la perciben los demás.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FF2FAB1F-A39F-4864-AEAF-8C0D6AB962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50314" y="1984893"/>
            <a:ext cx="1955778" cy="1955778"/>
          </a:xfrm>
          <a:prstGeom prst="rect">
            <a:avLst/>
          </a:prstGeom>
        </p:spPr>
      </p:pic>
    </p:spTree>
    <p:extLst>
      <p:ext uri="{BB962C8B-B14F-4D97-AF65-F5344CB8AC3E}">
        <p14:creationId xmlns:p14="http://schemas.microsoft.com/office/powerpoint/2010/main" val="316475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149FC-DF0A-42A8-9004-05470959F92D}"/>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Marketing digital y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4" name="CuadroTexto 3">
            <a:extLst>
              <a:ext uri="{FF2B5EF4-FFF2-40B4-BE49-F238E27FC236}">
                <a16:creationId xmlns:a16="http://schemas.microsoft.com/office/drawing/2014/main" id="{03579CCA-4139-47FD-B760-E23A6316AB7F}"/>
              </a:ext>
            </a:extLst>
          </p:cNvPr>
          <p:cNvSpPr txBox="1"/>
          <p:nvPr/>
        </p:nvSpPr>
        <p:spPr>
          <a:xfrm>
            <a:off x="689950" y="1229157"/>
            <a:ext cx="9422168" cy="4608698"/>
          </a:xfrm>
          <a:prstGeom prst="rect">
            <a:avLst/>
          </a:prstGeom>
          <a:noFill/>
        </p:spPr>
        <p:txBody>
          <a:bodyPr wrap="square">
            <a:spAutoFit/>
          </a:bodyPr>
          <a:lstStyle/>
          <a:p>
            <a:pPr algn="just" fontAlgn="base">
              <a:lnSpc>
                <a:spcPct val="115000"/>
              </a:lnSpc>
              <a:spcAft>
                <a:spcPts val="1000"/>
              </a:spcAft>
            </a:pPr>
            <a:r>
              <a:rPr lang="es-ES_tradnl"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Sin embargo, el proceso no termina con la creación de la marca.</a:t>
            </a:r>
          </a:p>
          <a:p>
            <a:pPr algn="just" fontAlgn="base">
              <a:lnSpc>
                <a:spcPct val="115000"/>
              </a:lnSpc>
              <a:spcAft>
                <a:spcPts val="1000"/>
              </a:spcAft>
            </a:pPr>
            <a:r>
              <a:rPr lang="es-ES_tradnl"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 </a:t>
            </a:r>
            <a:r>
              <a:rPr lang="es-ES_tradnl"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imagen e identidad </a:t>
            </a:r>
            <a:r>
              <a:rPr lang="es-ES_tradnl"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de tu empresa es algo que debes cuidar constantemente, crear y mantener una buena reputación, así como tratar con esmero los datos e información que transmites o compartes a través de los medios digitales. </a:t>
            </a:r>
          </a:p>
          <a:p>
            <a:pPr algn="just" fontAlgn="base">
              <a:lnSpc>
                <a:spcPct val="115000"/>
              </a:lnSpc>
              <a:spcAft>
                <a:spcPts val="1000"/>
              </a:spcAft>
            </a:pPr>
            <a:r>
              <a:rPr lang="es-ES_tradnl"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Cuando muestres tu identidad o crees perfiles a través de diferentes medios digitales o redes sociales, debes hacerlo de manera responsable y maximizar siempre las </a:t>
            </a:r>
            <a:r>
              <a:rPr lang="es-ES_tradnl"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medidas de seguridad </a:t>
            </a:r>
            <a:r>
              <a:rPr lang="es-ES_tradnl"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al navegar por Internet. Intenta mantener actualizados tanto su sistema operativo como tu antivirus y revisa con frecuencia las opciones de privacidad y seguridad de los perfiles digitales que administras. La </a:t>
            </a:r>
            <a:r>
              <a:rPr lang="es-ES_tradnl" sz="22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reputación de una empresa </a:t>
            </a:r>
            <a:r>
              <a:rPr lang="es-ES_tradnl"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es algo que requiere mucho tiempo y esfuerzo para crear, pero que se puede perder en un abrir y cerrar de ojos.</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493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Marketing digital y branding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0" name="CuadroTexto 9">
            <a:extLst>
              <a:ext uri="{FF2B5EF4-FFF2-40B4-BE49-F238E27FC236}">
                <a16:creationId xmlns:a16="http://schemas.microsoft.com/office/drawing/2014/main" id="{1A6045AB-75CC-4868-8D15-AF9C12487251}"/>
              </a:ext>
            </a:extLst>
          </p:cNvPr>
          <p:cNvSpPr txBox="1"/>
          <p:nvPr/>
        </p:nvSpPr>
        <p:spPr>
          <a:xfrm>
            <a:off x="568171" y="892505"/>
            <a:ext cx="10005134" cy="6134243"/>
          </a:xfrm>
          <a:prstGeom prst="rect">
            <a:avLst/>
          </a:prstGeom>
          <a:noFill/>
        </p:spPr>
        <p:txBody>
          <a:bodyPr wrap="square">
            <a:spAutoFit/>
          </a:bodyPr>
          <a:lstStyle/>
          <a:p>
            <a:pPr algn="just" fontAlgn="base">
              <a:lnSpc>
                <a:spcPct val="115000"/>
              </a:lnSpc>
              <a:spcAft>
                <a:spcPts val="1000"/>
              </a:spcAft>
            </a:pPr>
            <a:r>
              <a:rPr lang="es-ES_tradnl"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Una vez has definido todos estos elementos, puedes empezar tu </a:t>
            </a:r>
            <a:r>
              <a:rPr lang="es-ES_tradnl"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estrategia de </a:t>
            </a:r>
            <a:r>
              <a:rPr lang="es-ES_tradnl" b="1" i="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marketing</a:t>
            </a:r>
            <a:r>
              <a:rPr lang="es-ES_tradnl"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 </a:t>
            </a:r>
            <a:r>
              <a:rPr lang="es-ES_tradnl"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y dar a conocer tu marca a lo largo y ancho del mundo virtual.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pPr>
            <a:r>
              <a:rPr lang="es-ES_tradnl"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El marketing digital cubre muchos campos, pero en este módulo, nos concentraremos en el </a:t>
            </a:r>
            <a:r>
              <a:rPr lang="es-ES_tradnl"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SEO, marketing por correo electrónico y estrategias para las redes sociales</a:t>
            </a:r>
            <a:r>
              <a:rPr lang="es-ES_tradnl"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Aquí tienes algunas herramientas que puedes usar para comenzar tu estrategia de marketing digital: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15000"/>
              </a:lnSpc>
              <a:spcAft>
                <a:spcPts val="1000"/>
              </a:spcAft>
            </a:pP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Las redes sociales son otra poderosa herramienta que nos ayuda a promover y preservar el PCI. En la próxima unidad, te enseñaremos cómo hacerlo.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fontAlgn="base">
              <a:lnSpc>
                <a:spcPct val="115000"/>
              </a:lnSpc>
              <a:spcAft>
                <a:spcPts val="1000"/>
              </a:spcAft>
              <a:buFontTx/>
              <a:buChar cha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Diagrama 6">
            <a:extLst>
              <a:ext uri="{FF2B5EF4-FFF2-40B4-BE49-F238E27FC236}">
                <a16:creationId xmlns:a16="http://schemas.microsoft.com/office/drawing/2014/main" id="{3F3F64DB-9DB7-49AB-8E05-E11411C2B9EA}"/>
              </a:ext>
            </a:extLst>
          </p:cNvPr>
          <p:cNvGraphicFramePr/>
          <p:nvPr>
            <p:extLst>
              <p:ext uri="{D42A27DB-BD31-4B8C-83A1-F6EECF244321}">
                <p14:modId xmlns:p14="http://schemas.microsoft.com/office/powerpoint/2010/main" val="622824485"/>
              </p:ext>
            </p:extLst>
          </p:nvPr>
        </p:nvGraphicFramePr>
        <p:xfrm>
          <a:off x="704362" y="2646144"/>
          <a:ext cx="9732752" cy="32378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3525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9" name="Imagen 8">
            <a:extLst>
              <a:ext uri="{FF2B5EF4-FFF2-40B4-BE49-F238E27FC236}">
                <a16:creationId xmlns:a16="http://schemas.microsoft.com/office/drawing/2014/main" id="{36C527B8-C9BD-4D72-9294-1C7D56D4CE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6" y="0"/>
            <a:ext cx="4572000" cy="6457890"/>
          </a:xfrm>
          <a:prstGeom prst="rect">
            <a:avLst/>
          </a:prstGeom>
        </p:spPr>
      </p:pic>
      <p:sp>
        <p:nvSpPr>
          <p:cNvPr id="13" name="CuadroTexto 12">
            <a:extLst>
              <a:ext uri="{FF2B5EF4-FFF2-40B4-BE49-F238E27FC236}">
                <a16:creationId xmlns:a16="http://schemas.microsoft.com/office/drawing/2014/main" id="{86BA7FC9-4906-4021-9651-6E81B2F28542}"/>
              </a:ext>
            </a:extLst>
          </p:cNvPr>
          <p:cNvSpPr txBox="1"/>
          <p:nvPr/>
        </p:nvSpPr>
        <p:spPr>
          <a:xfrm>
            <a:off x="4692959" y="2374737"/>
            <a:ext cx="6789795" cy="1758045"/>
          </a:xfrm>
          <a:prstGeom prst="rect">
            <a:avLst/>
          </a:prstGeom>
          <a:noFill/>
        </p:spPr>
        <p:txBody>
          <a:bodyPr wrap="square">
            <a:spAutoFit/>
          </a:bodyPr>
          <a:lstStyle/>
          <a:p>
            <a:pPr marL="228600" fontAlgn="base">
              <a:lnSpc>
                <a:spcPct val="115000"/>
              </a:lnSpc>
              <a:spcAft>
                <a:spcPts val="1000"/>
              </a:spcAft>
            </a:pPr>
            <a: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Unit 2: </a:t>
            </a:r>
            <a:r>
              <a:rPr lang="es-ES"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Gestión de las redes sociales: consejos para la transmisión del conocimiento del </a:t>
            </a:r>
            <a:r>
              <a:rPr lang="es-ES" sz="3200" b="1" dirty="0">
                <a:solidFill>
                  <a:srgbClr val="27969F"/>
                </a:solidFill>
                <a:effectLst/>
                <a:latin typeface="Calibri" panose="020F0502020204030204" pitchFamily="34" charset="0"/>
                <a:ea typeface="Times New Roman" panose="02020603050405020304" pitchFamily="18" charset="0"/>
                <a:cs typeface="Calibri" panose="020F0502020204030204" pitchFamily="34" charset="0"/>
              </a:rPr>
              <a:t>PCI</a:t>
            </a:r>
            <a:r>
              <a:rPr lang="es-ES"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71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29521" y="330049"/>
            <a:ext cx="8205927"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Redes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sociales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S" sz="3600" dirty="0">
              <a:latin typeface="+mn-lt"/>
            </a:endParaRPr>
          </a:p>
        </p:txBody>
      </p:sp>
      <p:sp>
        <p:nvSpPr>
          <p:cNvPr id="10" name="CuadroTexto 9">
            <a:extLst>
              <a:ext uri="{FF2B5EF4-FFF2-40B4-BE49-F238E27FC236}">
                <a16:creationId xmlns:a16="http://schemas.microsoft.com/office/drawing/2014/main" id="{307E8BDF-01E4-4981-8DAB-529DEF55C55C}"/>
              </a:ext>
            </a:extLst>
          </p:cNvPr>
          <p:cNvSpPr txBox="1"/>
          <p:nvPr/>
        </p:nvSpPr>
        <p:spPr>
          <a:xfrm>
            <a:off x="514936" y="1173300"/>
            <a:ext cx="9845040" cy="4828566"/>
          </a:xfrm>
          <a:prstGeom prst="rect">
            <a:avLst/>
          </a:prstGeom>
          <a:noFill/>
        </p:spPr>
        <p:txBody>
          <a:bodyPr wrap="square">
            <a:spAutoFit/>
          </a:bodyPr>
          <a:lstStyle/>
          <a:p>
            <a:pPr algn="just" fontAlgn="base">
              <a:lnSpc>
                <a:spcPct val="115000"/>
              </a:lnSpc>
              <a:spcAft>
                <a:spcPts val="1000"/>
              </a:spcAft>
            </a:pPr>
            <a:r>
              <a:rPr lang="es-ES_tradnl"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Las redes sociales se han convertido en el principal medio de comunicación digital. Las hay de tipos diferentes y orientadas a usuarios diferentes, pero todas ellas servirán como herramienta para la transmisión, promoción y difusión del conocimiento del PCI, así como de sus productos y servicios.</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pPr>
            <a:r>
              <a:rPr lang="es-ES_tradnl"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Dependiendo de tu objetivo, el tipo de información que quieras compartir y tu público objetivo, puedes crear un perfil en la red o redes sociales que mejor se adapte a tus necesidades.</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algn="just" fontAlgn="base">
              <a:lnSpc>
                <a:spcPct val="115000"/>
              </a:lnSpc>
              <a:spcAft>
                <a:spcPts val="1000"/>
              </a:spcAft>
            </a:pPr>
            <a:r>
              <a:rPr lang="en-GB" sz="19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Facebook</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siempre será una de las mejores opciones ya que es la red social más utilizada por todo tipo de usuarios y empresas, de todas las edades y partes del mundo. Con Facebook puedes compartir contenido, videos, interactuar con tu audiencia, lanzar campañas de marketing y mucho más.</a:t>
            </a:r>
          </a:p>
          <a:p>
            <a:pPr marL="685800" lvl="1" algn="just" fontAlgn="base">
              <a:lnSpc>
                <a:spcPct val="115000"/>
              </a:lnSpc>
              <a:spcAft>
                <a:spcPts val="1000"/>
              </a:spcAft>
            </a:pP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_tradnl" sz="1900" b="1" dirty="0">
                <a:solidFill>
                  <a:srgbClr val="266C9F"/>
                </a:solidFill>
                <a:effectLst/>
                <a:latin typeface="Calibri" panose="020F0502020204030204" pitchFamily="34" charset="0"/>
                <a:ea typeface="Times New Roman" panose="02020603050405020304" pitchFamily="18" charset="0"/>
              </a:rPr>
              <a:t>Instagram</a:t>
            </a:r>
            <a:r>
              <a:rPr lang="es-ES_tradnl" sz="1900" dirty="0">
                <a:solidFill>
                  <a:srgbClr val="266C9F"/>
                </a:solidFill>
                <a:effectLst/>
                <a:latin typeface="Calibri" panose="020F0502020204030204" pitchFamily="34" charset="0"/>
                <a:ea typeface="Times New Roman" panose="02020603050405020304" pitchFamily="18" charset="0"/>
              </a:rPr>
              <a:t> es una red social más visual y está orientada a un público más joven, aunque hoy en día es cada vez más utilizada por todo tipo de asociaciones y empresas para mostrar sus negocios, productos y servicios.</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062F17A0-DD12-4D54-9ABB-144F5F27A5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4936" y="3429000"/>
            <a:ext cx="751045" cy="828903"/>
          </a:xfrm>
          <a:prstGeom prst="rect">
            <a:avLst/>
          </a:prstGeom>
        </p:spPr>
      </p:pic>
      <p:pic>
        <p:nvPicPr>
          <p:cNvPr id="15" name="Imagen 14">
            <a:extLst>
              <a:ext uri="{FF2B5EF4-FFF2-40B4-BE49-F238E27FC236}">
                <a16:creationId xmlns:a16="http://schemas.microsoft.com/office/drawing/2014/main" id="{1FB44E8C-90BB-4D6E-804C-810EDD7709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4937" y="4795509"/>
            <a:ext cx="751044" cy="828001"/>
          </a:xfrm>
          <a:prstGeom prst="rect">
            <a:avLst/>
          </a:prstGeom>
        </p:spPr>
      </p:pic>
    </p:spTree>
    <p:extLst>
      <p:ext uri="{BB962C8B-B14F-4D97-AF65-F5344CB8AC3E}">
        <p14:creationId xmlns:p14="http://schemas.microsoft.com/office/powerpoint/2010/main" val="132025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337002" y="2346618"/>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0" name="CuadroTexto 9">
            <a:extLst>
              <a:ext uri="{FF2B5EF4-FFF2-40B4-BE49-F238E27FC236}">
                <a16:creationId xmlns:a16="http://schemas.microsoft.com/office/drawing/2014/main" id="{6EDFDF18-76FD-4A22-8D29-0E8FC22155D3}"/>
              </a:ext>
            </a:extLst>
          </p:cNvPr>
          <p:cNvSpPr txBox="1"/>
          <p:nvPr/>
        </p:nvSpPr>
        <p:spPr>
          <a:xfrm>
            <a:off x="1609920" y="1547634"/>
            <a:ext cx="8621200" cy="4492320"/>
          </a:xfrm>
          <a:prstGeom prst="rect">
            <a:avLst/>
          </a:prstGeom>
          <a:noFill/>
        </p:spPr>
        <p:txBody>
          <a:bodyPr wrap="square">
            <a:spAutoFit/>
          </a:bodyPr>
          <a:lstStyle/>
          <a:p>
            <a:pPr marL="228600" algn="just" fontAlgn="base">
              <a:lnSpc>
                <a:spcPct val="115000"/>
              </a:lnSpc>
              <a:spcAft>
                <a:spcPts val="1000"/>
              </a:spcAft>
            </a:pPr>
            <a:r>
              <a:rPr lang="es-ES_tradnl" sz="19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YouTube</a:t>
            </a:r>
            <a:r>
              <a:rPr lang="es-ES_tradnl"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puede ser una de las mejores opciones para la promoción del PCI, sobre todo si nuestra área profesional está relacionada con fiestas y costumbres. Mediante la creación de videos, podemos compartir y promover el PCI de una manera entretenida y visual, contribuyendo así a su difusión, conocimiento y conservación.</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15000"/>
              </a:lnSpc>
              <a:spcAft>
                <a:spcPts val="1000"/>
              </a:spcAft>
            </a:pPr>
            <a:r>
              <a:rPr lang="es-ES_tradnl"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Hay más redes sociales como Twitter o LinkedIn, solo tendrás que analizar el perfil de tu audiencia y decidir cuáles cumplen mejor tus objetivos y propósitos. </a:t>
            </a:r>
          </a:p>
          <a:p>
            <a:pPr marL="228600" algn="just" fontAlgn="base">
              <a:lnSpc>
                <a:spcPct val="115000"/>
              </a:lnSpc>
              <a:spcAft>
                <a:spcPts val="1000"/>
              </a:spcAft>
            </a:pPr>
            <a:r>
              <a:rPr lang="es-ES_tradnl"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Sin embargo, así como en las relaciones sociales del mundo real nos regimos por normas de etiqueta y comportamiento, el mundo digital o virtual también requiere unas reglas de interacción y comportamiento. </a:t>
            </a:r>
          </a:p>
          <a:p>
            <a:pPr marL="228600" algn="just" fontAlgn="base">
              <a:lnSpc>
                <a:spcPct val="115000"/>
              </a:lnSpc>
              <a:spcAft>
                <a:spcPts val="1000"/>
              </a:spcAft>
            </a:pPr>
            <a:r>
              <a:rPr lang="es-ES_tradnl"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Estas reglas se conocen como </a:t>
            </a:r>
            <a:r>
              <a:rPr lang="es-ES_tradnl" sz="19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netiqueta</a:t>
            </a:r>
            <a:r>
              <a:rPr lang="es-ES_tradnl"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debes tenerlas en cuenta en todos los medios digitales, ya sea una página web o una red social.</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ítulo 1">
            <a:extLst>
              <a:ext uri="{FF2B5EF4-FFF2-40B4-BE49-F238E27FC236}">
                <a16:creationId xmlns:a16="http://schemas.microsoft.com/office/drawing/2014/main" id="{9E77C51C-B1FE-40E8-A798-736DECC37EC9}"/>
              </a:ext>
            </a:extLst>
          </p:cNvPr>
          <p:cNvSpPr txBox="1">
            <a:spLocks/>
          </p:cNvSpPr>
          <p:nvPr/>
        </p:nvSpPr>
        <p:spPr>
          <a:xfrm>
            <a:off x="2429522" y="330049"/>
            <a:ext cx="9003456"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Redes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sociales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pic>
        <p:nvPicPr>
          <p:cNvPr id="7" name="Imagen 6">
            <a:extLst>
              <a:ext uri="{FF2B5EF4-FFF2-40B4-BE49-F238E27FC236}">
                <a16:creationId xmlns:a16="http://schemas.microsoft.com/office/drawing/2014/main" id="{0991DA8C-92CA-4406-8D7C-DD6A752688B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2058" y="4599837"/>
            <a:ext cx="861823" cy="828000"/>
          </a:xfrm>
          <a:prstGeom prst="rect">
            <a:avLst/>
          </a:prstGeom>
        </p:spPr>
      </p:pic>
      <p:pic>
        <p:nvPicPr>
          <p:cNvPr id="15" name="Imagen 14">
            <a:extLst>
              <a:ext uri="{FF2B5EF4-FFF2-40B4-BE49-F238E27FC236}">
                <a16:creationId xmlns:a16="http://schemas.microsoft.com/office/drawing/2014/main" id="{223838F8-53A6-4F00-B2C1-5F06D0E770F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0859" y="3343505"/>
            <a:ext cx="784222" cy="828903"/>
          </a:xfrm>
          <a:prstGeom prst="rect">
            <a:avLst/>
          </a:prstGeom>
        </p:spPr>
      </p:pic>
      <p:pic>
        <p:nvPicPr>
          <p:cNvPr id="13" name="Imagen 12">
            <a:extLst>
              <a:ext uri="{FF2B5EF4-FFF2-40B4-BE49-F238E27FC236}">
                <a16:creationId xmlns:a16="http://schemas.microsoft.com/office/drawing/2014/main" id="{50BE1C57-1265-4F0A-B13C-B92CF1B58F0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8706" y="2087173"/>
            <a:ext cx="766375" cy="828903"/>
          </a:xfrm>
          <a:prstGeom prst="rect">
            <a:avLst/>
          </a:prstGeom>
        </p:spPr>
      </p:pic>
    </p:spTree>
    <p:extLst>
      <p:ext uri="{BB962C8B-B14F-4D97-AF65-F5344CB8AC3E}">
        <p14:creationId xmlns:p14="http://schemas.microsoft.com/office/powerpoint/2010/main" val="2362887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55821" y="1743559"/>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ítulo 1">
            <a:extLst>
              <a:ext uri="{FF2B5EF4-FFF2-40B4-BE49-F238E27FC236}">
                <a16:creationId xmlns:a16="http://schemas.microsoft.com/office/drawing/2014/main" id="{E216CC6D-3C8E-4AAD-B028-2FFAED6F2EDA}"/>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Netiqueta</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2" name="CuadroTexto 11">
            <a:extLst>
              <a:ext uri="{FF2B5EF4-FFF2-40B4-BE49-F238E27FC236}">
                <a16:creationId xmlns:a16="http://schemas.microsoft.com/office/drawing/2014/main" id="{7D2504C9-64D4-4090-B306-22E1EC304A1A}"/>
              </a:ext>
            </a:extLst>
          </p:cNvPr>
          <p:cNvSpPr txBox="1"/>
          <p:nvPr/>
        </p:nvSpPr>
        <p:spPr>
          <a:xfrm>
            <a:off x="746597" y="1239490"/>
            <a:ext cx="9911918" cy="392159"/>
          </a:xfrm>
          <a:prstGeom prst="rect">
            <a:avLst/>
          </a:prstGeom>
          <a:noFill/>
        </p:spPr>
        <p:txBody>
          <a:bodyPr wrap="square">
            <a:spAutoFit/>
          </a:bodyPr>
          <a:lstStyle/>
          <a:p>
            <a:pPr algn="just" fontAlgn="base">
              <a:lnSpc>
                <a:spcPct val="115000"/>
              </a:lnSpc>
              <a:spcAft>
                <a:spcPts val="1000"/>
              </a:spcAft>
            </a:pPr>
            <a:r>
              <a:rPr lang="es-ES_tradnl" sz="1800" dirty="0">
                <a:solidFill>
                  <a:srgbClr val="266C9F"/>
                </a:solidFill>
                <a:effectLst/>
                <a:latin typeface="Calibri" panose="020F0502020204030204" pitchFamily="34" charset="0"/>
                <a:ea typeface="Times New Roman" panose="02020603050405020304" pitchFamily="18" charset="0"/>
              </a:rPr>
              <a:t>Estas son las </a:t>
            </a:r>
            <a:r>
              <a:rPr lang="es-ES_tradnl" sz="1800" b="1" dirty="0">
                <a:solidFill>
                  <a:srgbClr val="266C9F"/>
                </a:solidFill>
                <a:effectLst/>
                <a:latin typeface="Calibri" panose="020F0502020204030204" pitchFamily="34" charset="0"/>
                <a:ea typeface="Times New Roman" panose="02020603050405020304" pitchFamily="18" charset="0"/>
              </a:rPr>
              <a:t>10 reglas básicas de comportamiento </a:t>
            </a:r>
            <a:r>
              <a:rPr lang="es-ES_tradnl" sz="1800" dirty="0">
                <a:solidFill>
                  <a:srgbClr val="266C9F"/>
                </a:solidFill>
                <a:effectLst/>
                <a:latin typeface="Calibri" panose="020F0502020204030204" pitchFamily="34" charset="0"/>
                <a:ea typeface="Times New Roman" panose="02020603050405020304" pitchFamily="18" charset="0"/>
              </a:rPr>
              <a:t>en Internet propuestas por </a:t>
            </a:r>
            <a:r>
              <a:rPr lang="es-ES_tradnl" sz="1800" b="1" dirty="0" err="1">
                <a:solidFill>
                  <a:srgbClr val="266C9F"/>
                </a:solidFill>
                <a:effectLst/>
                <a:latin typeface="Calibri" panose="020F0502020204030204" pitchFamily="34" charset="0"/>
                <a:ea typeface="Times New Roman" panose="02020603050405020304" pitchFamily="18" charset="0"/>
              </a:rPr>
              <a:t>Virgina</a:t>
            </a:r>
            <a:r>
              <a:rPr lang="es-ES_tradnl" sz="1800" b="1" dirty="0">
                <a:solidFill>
                  <a:srgbClr val="266C9F"/>
                </a:solidFill>
                <a:effectLst/>
                <a:latin typeface="Calibri" panose="020F0502020204030204" pitchFamily="34" charset="0"/>
                <a:ea typeface="Times New Roman" panose="02020603050405020304" pitchFamily="18" charset="0"/>
              </a:rPr>
              <a:t> </a:t>
            </a:r>
            <a:r>
              <a:rPr lang="es-ES_tradnl" sz="1800" b="1" dirty="0" err="1">
                <a:solidFill>
                  <a:srgbClr val="266C9F"/>
                </a:solidFill>
                <a:effectLst/>
                <a:latin typeface="Calibri" panose="020F0502020204030204" pitchFamily="34" charset="0"/>
                <a:ea typeface="Times New Roman" panose="02020603050405020304" pitchFamily="18" charset="0"/>
              </a:rPr>
              <a:t>Shea</a:t>
            </a:r>
            <a:r>
              <a:rPr lang="es-ES_tradnl" sz="1800" b="1" dirty="0">
                <a:solidFill>
                  <a:srgbClr val="266C9F"/>
                </a:solidFill>
                <a:effectLst/>
                <a:latin typeface="Calibri" panose="020F0502020204030204" pitchFamily="34" charset="0"/>
                <a:ea typeface="Times New Roman" panose="02020603050405020304" pitchFamily="18" charset="0"/>
              </a:rPr>
              <a:t> </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upo 7">
            <a:extLst>
              <a:ext uri="{FF2B5EF4-FFF2-40B4-BE49-F238E27FC236}">
                <a16:creationId xmlns:a16="http://schemas.microsoft.com/office/drawing/2014/main" id="{B01A6524-DBB5-45C3-A090-583FB926A133}"/>
              </a:ext>
            </a:extLst>
          </p:cNvPr>
          <p:cNvGrpSpPr/>
          <p:nvPr/>
        </p:nvGrpSpPr>
        <p:grpSpPr>
          <a:xfrm>
            <a:off x="746597" y="2231443"/>
            <a:ext cx="9200364" cy="3045339"/>
            <a:chOff x="1991093" y="1566749"/>
            <a:chExt cx="5848183" cy="2495185"/>
          </a:xfrm>
          <a:solidFill>
            <a:srgbClr val="4EAE3A"/>
          </a:solidFill>
        </p:grpSpPr>
        <p:sp>
          <p:nvSpPr>
            <p:cNvPr id="10" name="Forma libre: forma 9">
              <a:extLst>
                <a:ext uri="{FF2B5EF4-FFF2-40B4-BE49-F238E27FC236}">
                  <a16:creationId xmlns:a16="http://schemas.microsoft.com/office/drawing/2014/main" id="{3ED8874A-2E08-4BFC-B10E-841402E689FD}"/>
                </a:ext>
              </a:extLst>
            </p:cNvPr>
            <p:cNvSpPr/>
            <p:nvPr/>
          </p:nvSpPr>
          <p:spPr>
            <a:xfrm>
              <a:off x="2314780" y="1566749"/>
              <a:ext cx="5524496" cy="691679"/>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marL="0" lvl="0" indent="0" algn="l" defTabSz="622300">
                <a:lnSpc>
                  <a:spcPct val="90000"/>
                </a:lnSpc>
                <a:spcBef>
                  <a:spcPct val="0"/>
                </a:spcBef>
                <a:spcAft>
                  <a:spcPct val="35000"/>
                </a:spcAft>
                <a:buNone/>
              </a:pPr>
              <a:r>
                <a:rPr lang="es-ES" kern="1200" dirty="0"/>
                <a:t>Regla 1: Recuerda a la persona detrás de la pantalla. (Sé educado)</a:t>
              </a:r>
            </a:p>
          </p:txBody>
        </p:sp>
        <p:sp>
          <p:nvSpPr>
            <p:cNvPr id="15" name="Elipse 14">
              <a:extLst>
                <a:ext uri="{FF2B5EF4-FFF2-40B4-BE49-F238E27FC236}">
                  <a16:creationId xmlns:a16="http://schemas.microsoft.com/office/drawing/2014/main" id="{C9512DCD-D531-4EF1-B499-32FF9E63061C}"/>
                </a:ext>
              </a:extLst>
            </p:cNvPr>
            <p:cNvSpPr/>
            <p:nvPr/>
          </p:nvSpPr>
          <p:spPr>
            <a:xfrm>
              <a:off x="1991093" y="1573961"/>
              <a:ext cx="604740" cy="691677"/>
            </a:xfrm>
            <a:prstGeom prst="ellipse">
              <a:avLst/>
            </a:prstGeom>
          </p:spPr>
          <p:style>
            <a:lnRef idx="2">
              <a:schemeClr val="accent4"/>
            </a:lnRef>
            <a:fillRef idx="1">
              <a:schemeClr val="lt1"/>
            </a:fillRef>
            <a:effectRef idx="0">
              <a:schemeClr val="accent4"/>
            </a:effectRef>
            <a:fontRef idx="minor">
              <a:schemeClr val="dk1"/>
            </a:fontRef>
          </p:style>
        </p:sp>
        <p:sp>
          <p:nvSpPr>
            <p:cNvPr id="16" name="Forma libre: forma 15">
              <a:extLst>
                <a:ext uri="{FF2B5EF4-FFF2-40B4-BE49-F238E27FC236}">
                  <a16:creationId xmlns:a16="http://schemas.microsoft.com/office/drawing/2014/main" id="{BFFF2578-6EF2-4CDB-8342-0934592C0854}"/>
                </a:ext>
              </a:extLst>
            </p:cNvPr>
            <p:cNvSpPr/>
            <p:nvPr/>
          </p:nvSpPr>
          <p:spPr>
            <a:xfrm>
              <a:off x="2366241" y="2484966"/>
              <a:ext cx="5473035" cy="691679"/>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1" numCol="1" spcCol="1270" anchor="ctr" anchorCtr="0">
              <a:noAutofit/>
            </a:bodyPr>
            <a:lstStyle/>
            <a:p>
              <a:pPr marL="0" lvl="0" indent="0" algn="l" defTabSz="622300">
                <a:lnSpc>
                  <a:spcPct val="90000"/>
                </a:lnSpc>
                <a:spcBef>
                  <a:spcPct val="0"/>
                </a:spcBef>
                <a:spcAft>
                  <a:spcPct val="35000"/>
                </a:spcAft>
                <a:buNone/>
              </a:pPr>
              <a:r>
                <a:rPr lang="es-ES" kern="1200" dirty="0"/>
                <a:t>Regla 2: Sigue los mismos estándares de comportamiento online que en la vida real. (Sé ético y no infrinjas la ley. Cita todas las citas, referencias y fuentes)</a:t>
              </a:r>
            </a:p>
          </p:txBody>
        </p:sp>
        <p:sp>
          <p:nvSpPr>
            <p:cNvPr id="17" name="Elipse 16">
              <a:extLst>
                <a:ext uri="{FF2B5EF4-FFF2-40B4-BE49-F238E27FC236}">
                  <a16:creationId xmlns:a16="http://schemas.microsoft.com/office/drawing/2014/main" id="{8C91DE28-D224-4FBD-A7F9-245C047BD479}"/>
                </a:ext>
              </a:extLst>
            </p:cNvPr>
            <p:cNvSpPr/>
            <p:nvPr/>
          </p:nvSpPr>
          <p:spPr>
            <a:xfrm>
              <a:off x="1991093" y="2472109"/>
              <a:ext cx="604740" cy="691677"/>
            </a:xfrm>
            <a:prstGeom prst="ellipse">
              <a:avLst/>
            </a:prstGeom>
          </p:spPr>
          <p:style>
            <a:lnRef idx="2">
              <a:schemeClr val="accent4"/>
            </a:lnRef>
            <a:fillRef idx="1">
              <a:schemeClr val="lt1"/>
            </a:fillRef>
            <a:effectRef idx="0">
              <a:schemeClr val="accent4"/>
            </a:effectRef>
            <a:fontRef idx="minor">
              <a:schemeClr val="dk1"/>
            </a:fontRef>
          </p:style>
        </p:sp>
        <p:sp>
          <p:nvSpPr>
            <p:cNvPr id="18" name="Forma libre: forma 17">
              <a:extLst>
                <a:ext uri="{FF2B5EF4-FFF2-40B4-BE49-F238E27FC236}">
                  <a16:creationId xmlns:a16="http://schemas.microsoft.com/office/drawing/2014/main" id="{27055C3B-65D2-4E75-B76E-F3083735834B}"/>
                </a:ext>
              </a:extLst>
            </p:cNvPr>
            <p:cNvSpPr/>
            <p:nvPr/>
          </p:nvSpPr>
          <p:spPr>
            <a:xfrm>
              <a:off x="2314780" y="3370256"/>
              <a:ext cx="5524496" cy="691678"/>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marL="0" lvl="0" indent="0" algn="l" defTabSz="622300">
                <a:lnSpc>
                  <a:spcPct val="90000"/>
                </a:lnSpc>
                <a:spcBef>
                  <a:spcPct val="0"/>
                </a:spcBef>
                <a:spcAft>
                  <a:spcPct val="35000"/>
                </a:spcAft>
                <a:buNone/>
              </a:pPr>
              <a:r>
                <a:rPr lang="es-ES" kern="1200" dirty="0"/>
                <a:t>Regla 3: Conoce dónde te encuentras en el ciberespacio. (Revisa la discusión con frecuencia y responde apropiadamente y sobre el tema/tarea)</a:t>
              </a:r>
            </a:p>
          </p:txBody>
        </p:sp>
        <p:sp>
          <p:nvSpPr>
            <p:cNvPr id="19" name="Elipse 18">
              <a:extLst>
                <a:ext uri="{FF2B5EF4-FFF2-40B4-BE49-F238E27FC236}">
                  <a16:creationId xmlns:a16="http://schemas.microsoft.com/office/drawing/2014/main" id="{DCC8BC10-B97D-4DFC-A3D8-FD4EEAEE6148}"/>
                </a:ext>
              </a:extLst>
            </p:cNvPr>
            <p:cNvSpPr/>
            <p:nvPr/>
          </p:nvSpPr>
          <p:spPr>
            <a:xfrm>
              <a:off x="1991093" y="3370257"/>
              <a:ext cx="604740" cy="691677"/>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146490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719465" y="8322"/>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96000" y="2982086"/>
            <a:ext cx="6186103" cy="790507"/>
            <a:chOff x="4834470" y="1482096"/>
            <a:chExt cx="6186103" cy="790507"/>
          </a:xfrm>
        </p:grpSpPr>
        <p:sp>
          <p:nvSpPr>
            <p:cNvPr id="9" name="TextBox 8"/>
            <p:cNvSpPr txBox="1"/>
            <p:nvPr/>
          </p:nvSpPr>
          <p:spPr>
            <a:xfrm>
              <a:off x="5895648" y="1482096"/>
              <a:ext cx="5124925" cy="369332"/>
            </a:xfrm>
            <a:prstGeom prst="rect">
              <a:avLst/>
            </a:prstGeom>
            <a:noFill/>
          </p:spPr>
          <p:txBody>
            <a:bodyPr wrap="square" lIns="108000" rIns="108000" rtlCol="0">
              <a:spAutoFit/>
            </a:bodyPr>
            <a:lstStyle/>
            <a:p>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6715760" cy="923330"/>
          </a:xfrm>
          <a:prstGeom prst="rect">
            <a:avLst/>
          </a:prstGeom>
          <a:noFill/>
        </p:spPr>
        <p:txBody>
          <a:bodyPr wrap="square" rtlCol="0">
            <a:spAutoFit/>
          </a:bodyPr>
          <a:lstStyle/>
          <a:p>
            <a:r>
              <a:rPr lang="es-ES" sz="5400" dirty="0">
                <a:solidFill>
                  <a:srgbClr val="266C9F"/>
                </a:solidFill>
              </a:rPr>
              <a:t>OBJETIVOS</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9344536" y="440711"/>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D1D4943A-93D9-427F-8BCA-8569077E361B}"/>
              </a:ext>
            </a:extLst>
          </p:cNvPr>
          <p:cNvSpPr txBox="1"/>
          <p:nvPr/>
        </p:nvSpPr>
        <p:spPr>
          <a:xfrm>
            <a:off x="7330022" y="2915675"/>
            <a:ext cx="4328621" cy="1200329"/>
          </a:xfrm>
          <a:prstGeom prst="rect">
            <a:avLst/>
          </a:prstGeom>
          <a:noFill/>
        </p:spPr>
        <p:txBody>
          <a:bodyPr wrap="square">
            <a:spAutoFit/>
          </a:bodyPr>
          <a:lstStyle/>
          <a:p>
            <a:pPr algn="just"/>
            <a:r>
              <a:rPr lang="es-ES" sz="1800" dirty="0">
                <a:solidFill>
                  <a:srgbClr val="266C9F"/>
                </a:solidFill>
                <a:effectLst/>
                <a:ea typeface="Calibri" panose="020F0502020204030204" pitchFamily="34" charset="0"/>
              </a:rPr>
              <a:t>Usar eficientemente las TIC para la comunicación y la transferencia de conocimiento en el campo del patrimonio cultural inmaterial. </a:t>
            </a:r>
            <a:endParaRPr lang="ko-KR" altLang="en-US" dirty="0">
              <a:solidFill>
                <a:srgbClr val="266C9F"/>
              </a:solidFill>
              <a:cs typeface="Arial" pitchFamily="34" charset="0"/>
            </a:endParaRP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9" name="Título 1">
            <a:extLst>
              <a:ext uri="{FF2B5EF4-FFF2-40B4-BE49-F238E27FC236}">
                <a16:creationId xmlns:a16="http://schemas.microsoft.com/office/drawing/2014/main" id="{E216CC6D-3C8E-4AAD-B028-2FFAED6F2EDA}"/>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Netiqueta</a:t>
            </a:r>
            <a:endParaRPr lang="es-ES" sz="3600" dirty="0">
              <a:latin typeface="+mn-lt"/>
            </a:endParaRPr>
          </a:p>
        </p:txBody>
      </p:sp>
      <p:sp>
        <p:nvSpPr>
          <p:cNvPr id="14" name="Forma libre: forma 13">
            <a:extLst>
              <a:ext uri="{FF2B5EF4-FFF2-40B4-BE49-F238E27FC236}">
                <a16:creationId xmlns:a16="http://schemas.microsoft.com/office/drawing/2014/main" id="{5FD4A792-3425-4009-8046-E36C5C9DCCFB}"/>
              </a:ext>
            </a:extLst>
          </p:cNvPr>
          <p:cNvSpPr/>
          <p:nvPr/>
        </p:nvSpPr>
        <p:spPr>
          <a:xfrm>
            <a:off x="1123742" y="1404885"/>
            <a:ext cx="8691139" cy="844184"/>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marL="0" lvl="0" indent="0" algn="l" defTabSz="622300">
              <a:lnSpc>
                <a:spcPct val="90000"/>
              </a:lnSpc>
              <a:spcBef>
                <a:spcPct val="0"/>
              </a:spcBef>
              <a:spcAft>
                <a:spcPct val="35000"/>
              </a:spcAft>
              <a:buNone/>
            </a:pPr>
            <a:r>
              <a:rPr lang="en-GB" kern="1200" dirty="0" err="1"/>
              <a:t>Regla</a:t>
            </a:r>
            <a:r>
              <a:rPr lang="en-GB" kern="1200" dirty="0"/>
              <a:t> 4: </a:t>
            </a:r>
            <a:r>
              <a:rPr lang="es-ES" kern="1200" dirty="0"/>
              <a:t>Respeta el tiempo y el ancho de banda de otras personas. (Al publicar un mensaje largo o publicar muchos archivos juntos, generalmente se considera cortés advertir a los lectores al comienzo del mensaje que es una publicación extensa)</a:t>
            </a:r>
          </a:p>
        </p:txBody>
      </p:sp>
      <p:sp>
        <p:nvSpPr>
          <p:cNvPr id="20" name="Elipse 19">
            <a:extLst>
              <a:ext uri="{FF2B5EF4-FFF2-40B4-BE49-F238E27FC236}">
                <a16:creationId xmlns:a16="http://schemas.microsoft.com/office/drawing/2014/main" id="{5D4953F7-27E7-4EF1-AB69-198037DE7F6E}"/>
              </a:ext>
            </a:extLst>
          </p:cNvPr>
          <p:cNvSpPr/>
          <p:nvPr/>
        </p:nvSpPr>
        <p:spPr>
          <a:xfrm>
            <a:off x="614517" y="1404887"/>
            <a:ext cx="951377" cy="844182"/>
          </a:xfrm>
          <a:prstGeom prst="ellipse">
            <a:avLst/>
          </a:prstGeom>
        </p:spPr>
        <p:style>
          <a:lnRef idx="2">
            <a:schemeClr val="accent4"/>
          </a:lnRef>
          <a:fillRef idx="1">
            <a:schemeClr val="lt1"/>
          </a:fillRef>
          <a:effectRef idx="0">
            <a:schemeClr val="accent4"/>
          </a:effectRef>
          <a:fontRef idx="minor">
            <a:schemeClr val="dk1"/>
          </a:fontRef>
        </p:style>
      </p:sp>
      <p:sp>
        <p:nvSpPr>
          <p:cNvPr id="21" name="Forma libre: forma 20">
            <a:extLst>
              <a:ext uri="{FF2B5EF4-FFF2-40B4-BE49-F238E27FC236}">
                <a16:creationId xmlns:a16="http://schemas.microsoft.com/office/drawing/2014/main" id="{D5D5E8D5-9C2D-4769-BBC4-DEC680530C62}"/>
              </a:ext>
            </a:extLst>
          </p:cNvPr>
          <p:cNvSpPr/>
          <p:nvPr/>
        </p:nvSpPr>
        <p:spPr>
          <a:xfrm>
            <a:off x="1289312" y="2462092"/>
            <a:ext cx="8525569" cy="844182"/>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marL="0" lvl="0" indent="0" defTabSz="533400">
              <a:lnSpc>
                <a:spcPct val="90000"/>
              </a:lnSpc>
              <a:spcBef>
                <a:spcPct val="0"/>
              </a:spcBef>
              <a:spcAft>
                <a:spcPct val="35000"/>
              </a:spcAft>
              <a:buNone/>
            </a:pPr>
            <a:r>
              <a:rPr lang="es-ES" kern="1200" dirty="0"/>
              <a:t>Regla 5: Ten una buena presencia online. (Revisa la gramática y la ortografía antes de publicar)</a:t>
            </a:r>
          </a:p>
        </p:txBody>
      </p:sp>
      <p:sp>
        <p:nvSpPr>
          <p:cNvPr id="22" name="Elipse 21">
            <a:extLst>
              <a:ext uri="{FF2B5EF4-FFF2-40B4-BE49-F238E27FC236}">
                <a16:creationId xmlns:a16="http://schemas.microsoft.com/office/drawing/2014/main" id="{2DE79145-4823-41BB-B801-17958E407D21}"/>
              </a:ext>
            </a:extLst>
          </p:cNvPr>
          <p:cNvSpPr/>
          <p:nvPr/>
        </p:nvSpPr>
        <p:spPr>
          <a:xfrm>
            <a:off x="614517" y="2442941"/>
            <a:ext cx="951377" cy="844184"/>
          </a:xfrm>
          <a:prstGeom prst="ellipse">
            <a:avLst/>
          </a:prstGeom>
        </p:spPr>
        <p:style>
          <a:lnRef idx="2">
            <a:schemeClr val="accent4"/>
          </a:lnRef>
          <a:fillRef idx="1">
            <a:schemeClr val="lt1"/>
          </a:fillRef>
          <a:effectRef idx="0">
            <a:schemeClr val="accent4"/>
          </a:effectRef>
          <a:fontRef idx="minor">
            <a:schemeClr val="dk1"/>
          </a:fontRef>
        </p:style>
      </p:sp>
      <p:sp>
        <p:nvSpPr>
          <p:cNvPr id="23" name="Forma libre: forma 22">
            <a:extLst>
              <a:ext uri="{FF2B5EF4-FFF2-40B4-BE49-F238E27FC236}">
                <a16:creationId xmlns:a16="http://schemas.microsoft.com/office/drawing/2014/main" id="{3A23A3E1-CFCF-4CD3-8D0B-E5C7B081C241}"/>
              </a:ext>
            </a:extLst>
          </p:cNvPr>
          <p:cNvSpPr/>
          <p:nvPr/>
        </p:nvSpPr>
        <p:spPr>
          <a:xfrm>
            <a:off x="1372097" y="3519297"/>
            <a:ext cx="8442784" cy="799256"/>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1" numCol="1" spcCol="1270" anchor="ctr" anchorCtr="0">
            <a:noAutofit/>
          </a:bodyPr>
          <a:lstStyle/>
          <a:p>
            <a:pPr marL="0" lvl="0" indent="0" defTabSz="533400">
              <a:lnSpc>
                <a:spcPct val="90000"/>
              </a:lnSpc>
              <a:spcBef>
                <a:spcPct val="0"/>
              </a:spcBef>
              <a:spcAft>
                <a:spcPct val="35000"/>
              </a:spcAft>
              <a:buNone/>
            </a:pPr>
            <a:r>
              <a:rPr lang="es-ES" kern="1200" dirty="0"/>
              <a:t>Regla 6: Comparte el conocimiento experto. (Ofrece respuestas y ayuda a quien pregunte en los foros de discusión)</a:t>
            </a:r>
          </a:p>
        </p:txBody>
      </p:sp>
      <p:sp>
        <p:nvSpPr>
          <p:cNvPr id="24" name="Elipse 23">
            <a:extLst>
              <a:ext uri="{FF2B5EF4-FFF2-40B4-BE49-F238E27FC236}">
                <a16:creationId xmlns:a16="http://schemas.microsoft.com/office/drawing/2014/main" id="{0C824496-F61A-442D-86F2-BC8C384A4215}"/>
              </a:ext>
            </a:extLst>
          </p:cNvPr>
          <p:cNvSpPr/>
          <p:nvPr/>
        </p:nvSpPr>
        <p:spPr>
          <a:xfrm>
            <a:off x="671458" y="3469049"/>
            <a:ext cx="951377" cy="844184"/>
          </a:xfrm>
          <a:prstGeom prst="ellipse">
            <a:avLst/>
          </a:prstGeom>
        </p:spPr>
        <p:style>
          <a:lnRef idx="2">
            <a:schemeClr val="accent4"/>
          </a:lnRef>
          <a:fillRef idx="1">
            <a:schemeClr val="lt1"/>
          </a:fillRef>
          <a:effectRef idx="0">
            <a:schemeClr val="accent4"/>
          </a:effectRef>
          <a:fontRef idx="minor">
            <a:schemeClr val="dk1"/>
          </a:fontRef>
        </p:style>
      </p:sp>
      <p:sp>
        <p:nvSpPr>
          <p:cNvPr id="25" name="Forma libre: forma 24">
            <a:extLst>
              <a:ext uri="{FF2B5EF4-FFF2-40B4-BE49-F238E27FC236}">
                <a16:creationId xmlns:a16="http://schemas.microsoft.com/office/drawing/2014/main" id="{7C278B39-AFB4-4F52-8C16-81C5E1DECABD}"/>
              </a:ext>
            </a:extLst>
          </p:cNvPr>
          <p:cNvSpPr/>
          <p:nvPr/>
        </p:nvSpPr>
        <p:spPr>
          <a:xfrm>
            <a:off x="1392793" y="4495157"/>
            <a:ext cx="8401391" cy="838864"/>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0" rIns="85344" bIns="45721" numCol="1" spcCol="1270" anchor="ctr" anchorCtr="0">
            <a:noAutofit/>
          </a:bodyPr>
          <a:lstStyle/>
          <a:p>
            <a:pPr marL="0" lvl="0" indent="0" defTabSz="533400">
              <a:lnSpc>
                <a:spcPct val="90000"/>
              </a:lnSpc>
              <a:spcBef>
                <a:spcPct val="0"/>
              </a:spcBef>
              <a:spcAft>
                <a:spcPct val="35000"/>
              </a:spcAft>
              <a:buNone/>
            </a:pPr>
            <a:r>
              <a:rPr lang="es-ES" kern="1200" dirty="0"/>
              <a:t>Regla 7: Ayuda a mantener la convivencia. (No seas hostil, y si te sientes aludido, no respondas)</a:t>
            </a:r>
          </a:p>
        </p:txBody>
      </p:sp>
      <p:sp>
        <p:nvSpPr>
          <p:cNvPr id="26" name="Elipse 25">
            <a:extLst>
              <a:ext uri="{FF2B5EF4-FFF2-40B4-BE49-F238E27FC236}">
                <a16:creationId xmlns:a16="http://schemas.microsoft.com/office/drawing/2014/main" id="{EF89E0F8-691F-460C-81B0-81B6FE208E40}"/>
              </a:ext>
            </a:extLst>
          </p:cNvPr>
          <p:cNvSpPr/>
          <p:nvPr/>
        </p:nvSpPr>
        <p:spPr>
          <a:xfrm>
            <a:off x="676503" y="4489837"/>
            <a:ext cx="946332" cy="844184"/>
          </a:xfrm>
          <a:prstGeom prst="ellipse">
            <a:avLst/>
          </a:prstGeom>
        </p:spPr>
        <p:style>
          <a:lnRef idx="2">
            <a:schemeClr val="accent4"/>
          </a:lnRef>
          <a:fillRef idx="1">
            <a:schemeClr val="lt1"/>
          </a:fillRef>
          <a:effectRef idx="0">
            <a:schemeClr val="accent4"/>
          </a:effectRef>
          <a:fontRef idx="minor">
            <a:schemeClr val="dk1"/>
          </a:fontRef>
        </p:style>
      </p:sp>
    </p:spTree>
    <p:extLst>
      <p:ext uri="{BB962C8B-B14F-4D97-AF65-F5344CB8AC3E}">
        <p14:creationId xmlns:p14="http://schemas.microsoft.com/office/powerpoint/2010/main" val="2473970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B5F83-C2C4-400B-B53D-C8B6060E1474}"/>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Netiqueta</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grpSp>
        <p:nvGrpSpPr>
          <p:cNvPr id="6" name="Grupo 5">
            <a:extLst>
              <a:ext uri="{FF2B5EF4-FFF2-40B4-BE49-F238E27FC236}">
                <a16:creationId xmlns:a16="http://schemas.microsoft.com/office/drawing/2014/main" id="{E62D687B-BD37-4147-874A-0BEFD30705FE}"/>
              </a:ext>
            </a:extLst>
          </p:cNvPr>
          <p:cNvGrpSpPr/>
          <p:nvPr/>
        </p:nvGrpSpPr>
        <p:grpSpPr>
          <a:xfrm>
            <a:off x="619760" y="2147447"/>
            <a:ext cx="9418320" cy="3069410"/>
            <a:chOff x="1973263" y="2648176"/>
            <a:chExt cx="7111877" cy="2371494"/>
          </a:xfrm>
          <a:solidFill>
            <a:srgbClr val="4EAE3A"/>
          </a:solidFill>
        </p:grpSpPr>
        <p:sp>
          <p:nvSpPr>
            <p:cNvPr id="13" name="Forma libre: forma 12">
              <a:extLst>
                <a:ext uri="{FF2B5EF4-FFF2-40B4-BE49-F238E27FC236}">
                  <a16:creationId xmlns:a16="http://schemas.microsoft.com/office/drawing/2014/main" id="{A2CECCFE-17EF-4585-B4A2-2E03BF2BA024}"/>
                </a:ext>
              </a:extLst>
            </p:cNvPr>
            <p:cNvSpPr/>
            <p:nvPr/>
          </p:nvSpPr>
          <p:spPr>
            <a:xfrm>
              <a:off x="2579318" y="2648177"/>
              <a:ext cx="6505822" cy="627388"/>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0" rIns="85344" bIns="45721" numCol="1" spcCol="1270" anchor="ctr" anchorCtr="0">
              <a:noAutofit/>
            </a:bodyPr>
            <a:lstStyle/>
            <a:p>
              <a:pPr marL="0" lvl="0" indent="0" defTabSz="533400">
                <a:lnSpc>
                  <a:spcPct val="90000"/>
                </a:lnSpc>
                <a:spcBef>
                  <a:spcPct val="0"/>
                </a:spcBef>
                <a:spcAft>
                  <a:spcPct val="35000"/>
                </a:spcAft>
                <a:buNone/>
              </a:pPr>
              <a:r>
                <a:rPr lang="es-ES" kern="1200" dirty="0"/>
                <a:t>Regla 8: Respeta la privacidad de otras personas. (Si quieres ser respetado, respeta a los demás)</a:t>
              </a:r>
            </a:p>
          </p:txBody>
        </p:sp>
        <p:sp>
          <p:nvSpPr>
            <p:cNvPr id="14" name="Elipse 13">
              <a:extLst>
                <a:ext uri="{FF2B5EF4-FFF2-40B4-BE49-F238E27FC236}">
                  <a16:creationId xmlns:a16="http://schemas.microsoft.com/office/drawing/2014/main" id="{5CFF02F7-E8B1-4731-9785-236421CD375D}"/>
                </a:ext>
              </a:extLst>
            </p:cNvPr>
            <p:cNvSpPr/>
            <p:nvPr/>
          </p:nvSpPr>
          <p:spPr>
            <a:xfrm>
              <a:off x="1973263" y="2648176"/>
              <a:ext cx="744683" cy="647128"/>
            </a:xfrm>
            <a:prstGeom prst="ellipse">
              <a:avLst/>
            </a:prstGeom>
          </p:spPr>
          <p:style>
            <a:lnRef idx="2">
              <a:schemeClr val="accent4"/>
            </a:lnRef>
            <a:fillRef idx="1">
              <a:schemeClr val="lt1"/>
            </a:fillRef>
            <a:effectRef idx="0">
              <a:schemeClr val="accent4"/>
            </a:effectRef>
            <a:fontRef idx="minor">
              <a:schemeClr val="dk1"/>
            </a:fontRef>
          </p:style>
        </p:sp>
        <p:sp>
          <p:nvSpPr>
            <p:cNvPr id="15" name="Forma libre: forma 14">
              <a:extLst>
                <a:ext uri="{FF2B5EF4-FFF2-40B4-BE49-F238E27FC236}">
                  <a16:creationId xmlns:a16="http://schemas.microsoft.com/office/drawing/2014/main" id="{2138654C-E204-411E-BC0F-EED26E8FB3FA}"/>
                </a:ext>
              </a:extLst>
            </p:cNvPr>
            <p:cNvSpPr/>
            <p:nvPr/>
          </p:nvSpPr>
          <p:spPr>
            <a:xfrm>
              <a:off x="2579318" y="3484243"/>
              <a:ext cx="6505822" cy="657716"/>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marL="0" lvl="0" indent="0" defTabSz="533400">
                <a:lnSpc>
                  <a:spcPct val="90000"/>
                </a:lnSpc>
                <a:spcBef>
                  <a:spcPct val="0"/>
                </a:spcBef>
                <a:spcAft>
                  <a:spcPct val="35000"/>
                </a:spcAft>
                <a:buNone/>
              </a:pPr>
              <a:r>
                <a:rPr lang="es-ES" kern="1200" dirty="0"/>
                <a:t>Regla 9: No abuses de tu poder. (Saber más que otros no te da derecho a abusar)</a:t>
              </a:r>
            </a:p>
          </p:txBody>
        </p:sp>
        <p:sp>
          <p:nvSpPr>
            <p:cNvPr id="16" name="Elipse 15">
              <a:extLst>
                <a:ext uri="{FF2B5EF4-FFF2-40B4-BE49-F238E27FC236}">
                  <a16:creationId xmlns:a16="http://schemas.microsoft.com/office/drawing/2014/main" id="{0B7A5F3E-A8A4-45DC-AC5B-4CEEB1460F4D}"/>
                </a:ext>
              </a:extLst>
            </p:cNvPr>
            <p:cNvSpPr/>
            <p:nvPr/>
          </p:nvSpPr>
          <p:spPr>
            <a:xfrm>
              <a:off x="1990538" y="3516734"/>
              <a:ext cx="744683" cy="647129"/>
            </a:xfrm>
            <a:prstGeom prst="ellipse">
              <a:avLst/>
            </a:prstGeom>
          </p:spPr>
          <p:style>
            <a:lnRef idx="2">
              <a:schemeClr val="accent4"/>
            </a:lnRef>
            <a:fillRef idx="1">
              <a:schemeClr val="lt1"/>
            </a:fillRef>
            <a:effectRef idx="0">
              <a:schemeClr val="accent4"/>
            </a:effectRef>
            <a:fontRef idx="minor">
              <a:schemeClr val="dk1"/>
            </a:fontRef>
          </p:style>
        </p:sp>
        <p:sp>
          <p:nvSpPr>
            <p:cNvPr id="17" name="Forma libre: forma 16">
              <a:extLst>
                <a:ext uri="{FF2B5EF4-FFF2-40B4-BE49-F238E27FC236}">
                  <a16:creationId xmlns:a16="http://schemas.microsoft.com/office/drawing/2014/main" id="{EA884E72-284E-4D41-B4B2-397A8AB4C9DD}"/>
                </a:ext>
              </a:extLst>
            </p:cNvPr>
            <p:cNvSpPr/>
            <p:nvPr/>
          </p:nvSpPr>
          <p:spPr>
            <a:xfrm>
              <a:off x="2579318" y="4322663"/>
              <a:ext cx="6505822" cy="647129"/>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marL="0" lvl="0" indent="0" defTabSz="533400">
                <a:lnSpc>
                  <a:spcPct val="90000"/>
                </a:lnSpc>
                <a:spcBef>
                  <a:spcPct val="0"/>
                </a:spcBef>
                <a:spcAft>
                  <a:spcPct val="35000"/>
                </a:spcAft>
                <a:buNone/>
              </a:pPr>
              <a:r>
                <a:rPr lang="es-ES" kern="1200" dirty="0"/>
                <a:t>Regla 10: Perdona los errores de otras personas. (Sé amable y educado, no critiques)</a:t>
              </a:r>
            </a:p>
          </p:txBody>
        </p:sp>
        <p:sp>
          <p:nvSpPr>
            <p:cNvPr id="18" name="Elipse 17">
              <a:extLst>
                <a:ext uri="{FF2B5EF4-FFF2-40B4-BE49-F238E27FC236}">
                  <a16:creationId xmlns:a16="http://schemas.microsoft.com/office/drawing/2014/main" id="{6C045D18-ACE5-42CE-BF80-601A5EE2C0E7}"/>
                </a:ext>
              </a:extLst>
            </p:cNvPr>
            <p:cNvSpPr/>
            <p:nvPr/>
          </p:nvSpPr>
          <p:spPr>
            <a:xfrm>
              <a:off x="1990538" y="4372541"/>
              <a:ext cx="744683" cy="647129"/>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3223301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974946" y="2272605"/>
            <a:ext cx="4310734" cy="46903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 altLang="ko-KR" dirty="0">
                <a:cs typeface="Arial" pitchFamily="34" charset="0"/>
              </a:rPr>
              <a:t>1. ¿Cuáles son algunas de las acciones propuestas por la UNESCO para el mantenimiento del PCI? </a:t>
            </a:r>
            <a:endParaRPr lang="en-GB" altLang="ko-KR" dirty="0">
              <a:cs typeface="Arial" pitchFamily="34" charset="0"/>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974946" y="3182065"/>
            <a:ext cx="412430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lnSpc>
                <a:spcPct val="107000"/>
              </a:lnSpc>
              <a:spcAft>
                <a:spcPts val="800"/>
              </a:spcAft>
              <a:buFontTx/>
              <a:buChar char="-"/>
            </a:pPr>
            <a:r>
              <a:rPr lang="es-ES" dirty="0">
                <a:effectLst/>
                <a:latin typeface="Calibri" panose="020F0502020204030204" pitchFamily="34" charset="0"/>
                <a:ea typeface="Calibri" panose="020F0502020204030204" pitchFamily="34" charset="0"/>
                <a:cs typeface="Calibri" panose="020F0502020204030204" pitchFamily="34" charset="0"/>
              </a:rPr>
              <a:t>La creación de una página web para la difusión de todos los elementos inscritos en la lista UNESCO de PCI.</a:t>
            </a:r>
          </a:p>
          <a:p>
            <a:pPr marL="285750" lvl="0" indent="-285750" algn="just">
              <a:lnSpc>
                <a:spcPct val="107000"/>
              </a:lnSpc>
              <a:spcAft>
                <a:spcPts val="800"/>
              </a:spcAft>
              <a:buFontTx/>
              <a:buChar char="-"/>
            </a:pPr>
            <a:r>
              <a:rPr lang="es-ES" dirty="0">
                <a:effectLst/>
                <a:latin typeface="Calibri" panose="020F0502020204030204" pitchFamily="34" charset="0"/>
                <a:ea typeface="Calibri" panose="020F0502020204030204" pitchFamily="34" charset="0"/>
                <a:cs typeface="Calibri" panose="020F0502020204030204" pitchFamily="34" charset="0"/>
              </a:rPr>
              <a:t>Investigación y documentación adecuada del patrimonio (digitalización de fotografías, creación de material sonoro y audiovisual), estrategias de comunicación.</a:t>
            </a:r>
          </a:p>
          <a:p>
            <a:pPr marL="285750" lvl="0" indent="-285750" algn="just">
              <a:lnSpc>
                <a:spcPct val="107000"/>
              </a:lnSpc>
              <a:spcAft>
                <a:spcPts val="800"/>
              </a:spcAft>
              <a:buFontTx/>
              <a:buChar char="-"/>
            </a:pPr>
            <a:r>
              <a:rPr lang="es-ES" dirty="0">
                <a:latin typeface="Calibri" panose="020F0502020204030204" pitchFamily="34" charset="0"/>
                <a:ea typeface="Calibri" panose="020F0502020204030204" pitchFamily="34" charset="0"/>
                <a:cs typeface="Calibri" panose="020F0502020204030204" pitchFamily="34" charset="0"/>
              </a:rPr>
              <a:t>La celebración de convenciones cada año para salvaguardar el PCI europeo.</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C5316071-172F-42AE-A310-69D62C5D0BAA}"/>
              </a:ext>
            </a:extLst>
          </p:cNvPr>
          <p:cNvSpPr/>
          <p:nvPr/>
        </p:nvSpPr>
        <p:spPr>
          <a:xfrm>
            <a:off x="2293607" y="1378490"/>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6507492" y="2292959"/>
            <a:ext cx="4195883" cy="18492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dirty="0">
                <a:cs typeface="Arial" pitchFamily="34" charset="0"/>
              </a:rPr>
              <a:t>2. </a:t>
            </a:r>
            <a:r>
              <a:rPr lang="es-ES" altLang="ko-KR" dirty="0">
                <a:cs typeface="Arial" pitchFamily="34" charset="0"/>
              </a:rPr>
              <a:t>Internet, las redes sociales y las herramientas digitales ya existentes juegan un papel importante en la conservación, promoción, recreación y difusión del PCI y se utilizan como parte de las estrategias de comunicación incluidas en los Planes de Salvaguarda del PCI implementados por los estados miembros de la UE.</a:t>
            </a:r>
            <a:endParaRPr lang="en-GB" altLang="ko-KR" dirty="0">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6507492" y="4570260"/>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Tx/>
              <a:buChar char="-"/>
            </a:pPr>
            <a:r>
              <a:rPr lang="en-US" altLang="ko-KR" dirty="0" err="1">
                <a:cs typeface="Arial" pitchFamily="34" charset="0"/>
              </a:rPr>
              <a:t>Verdadero</a:t>
            </a:r>
            <a:r>
              <a:rPr lang="en-US" altLang="ko-KR" dirty="0">
                <a:cs typeface="Arial" pitchFamily="34" charset="0"/>
              </a:rPr>
              <a:t> </a:t>
            </a:r>
          </a:p>
          <a:p>
            <a:pPr marL="285750" indent="-285750" algn="just">
              <a:buFontTx/>
              <a:buChar char="-"/>
            </a:pPr>
            <a:r>
              <a:rPr lang="en-US" altLang="ko-KR" dirty="0" err="1">
                <a:cs typeface="Arial" pitchFamily="34" charset="0"/>
              </a:rPr>
              <a:t>Falso</a:t>
            </a:r>
            <a:endParaRPr lang="en-US" altLang="ko-KR" dirty="0">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7949099" y="1380941"/>
            <a:ext cx="754393" cy="754393"/>
          </a:xfrm>
          <a:prstGeom prst="ellipse">
            <a:avLst/>
          </a:prstGeom>
          <a:solidFill>
            <a:srgbClr val="27969F"/>
          </a:solidFill>
          <a:ln w="12700">
            <a:solidFill>
              <a:srgbClr val="2796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0" name="Rectangle 36">
            <a:extLst>
              <a:ext uri="{FF2B5EF4-FFF2-40B4-BE49-F238E27FC236}">
                <a16:creationId xmlns:a16="http://schemas.microsoft.com/office/drawing/2014/main" id="{9A93015C-34CA-4C63-8641-4C46CFCB7B37}"/>
              </a:ext>
            </a:extLst>
          </p:cNvPr>
          <p:cNvSpPr/>
          <p:nvPr/>
        </p:nvSpPr>
        <p:spPr>
          <a:xfrm>
            <a:off x="2468111" y="155861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266C9F"/>
                </a:solidFill>
                <a:latin typeface="+mn-lt"/>
              </a:rPr>
              <a:t>SELF-ASSESSMENT TEST</a:t>
            </a:r>
          </a:p>
        </p:txBody>
      </p:sp>
      <p:sp>
        <p:nvSpPr>
          <p:cNvPr id="40" name="Oval 21"/>
          <p:cNvSpPr>
            <a:spLocks noChangeAspect="1"/>
          </p:cNvSpPr>
          <p:nvPr/>
        </p:nvSpPr>
        <p:spPr>
          <a:xfrm>
            <a:off x="8158848" y="1582670"/>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667448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974946" y="2272605"/>
            <a:ext cx="4310734" cy="46903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 altLang="ko-KR" dirty="0">
                <a:cs typeface="Arial" pitchFamily="34" charset="0"/>
              </a:rPr>
              <a:t>1. ¿Cuáles son algunas de las acciones propuestas por la UNESCO para el mantenimiento del PCI? </a:t>
            </a:r>
            <a:endParaRPr lang="en-GB" altLang="ko-KR" dirty="0">
              <a:cs typeface="Arial" pitchFamily="34" charset="0"/>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974946" y="3182065"/>
            <a:ext cx="412430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lnSpc>
                <a:spcPct val="107000"/>
              </a:lnSpc>
              <a:spcAft>
                <a:spcPts val="800"/>
              </a:spcAft>
              <a:buFontTx/>
              <a:buChar char="-"/>
            </a:pPr>
            <a:r>
              <a:rPr lang="es-ES" dirty="0">
                <a:effectLst/>
                <a:latin typeface="Calibri" panose="020F0502020204030204" pitchFamily="34" charset="0"/>
                <a:ea typeface="Calibri" panose="020F0502020204030204" pitchFamily="34" charset="0"/>
                <a:cs typeface="Calibri" panose="020F0502020204030204" pitchFamily="34" charset="0"/>
              </a:rPr>
              <a:t>La creación de una página web para la difusión de todos los elementos inscritos en la lista UNESCO de PCI.</a:t>
            </a:r>
          </a:p>
          <a:p>
            <a:pPr marL="285750" lvl="0" indent="-285750" algn="just">
              <a:lnSpc>
                <a:spcPct val="107000"/>
              </a:lnSpc>
              <a:spcAft>
                <a:spcPts val="800"/>
              </a:spcAft>
              <a:buFontTx/>
              <a:buChar char="-"/>
            </a:pPr>
            <a:r>
              <a:rPr lang="es-ES" b="1" dirty="0">
                <a:effectLst/>
                <a:latin typeface="Calibri" panose="020F0502020204030204" pitchFamily="34" charset="0"/>
                <a:ea typeface="Calibri" panose="020F0502020204030204" pitchFamily="34" charset="0"/>
                <a:cs typeface="Calibri" panose="020F0502020204030204" pitchFamily="34" charset="0"/>
              </a:rPr>
              <a:t>Investigación y documentación adecuada del patrimonio (digitalización de fotografías, creación de material sonoro y audiovisual), estrategias de comunicación.</a:t>
            </a:r>
          </a:p>
          <a:p>
            <a:pPr marL="285750" lvl="0" indent="-285750" algn="just">
              <a:lnSpc>
                <a:spcPct val="107000"/>
              </a:lnSpc>
              <a:spcAft>
                <a:spcPts val="800"/>
              </a:spcAft>
              <a:buFontTx/>
              <a:buChar char="-"/>
            </a:pPr>
            <a:r>
              <a:rPr lang="es-ES" dirty="0">
                <a:latin typeface="Calibri" panose="020F0502020204030204" pitchFamily="34" charset="0"/>
                <a:ea typeface="Calibri" panose="020F0502020204030204" pitchFamily="34" charset="0"/>
                <a:cs typeface="Calibri" panose="020F0502020204030204" pitchFamily="34" charset="0"/>
              </a:rPr>
              <a:t>La celebración de convenciones cada año para salvaguardar el PCI europeo.</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C5316071-172F-42AE-A310-69D62C5D0BAA}"/>
              </a:ext>
            </a:extLst>
          </p:cNvPr>
          <p:cNvSpPr/>
          <p:nvPr/>
        </p:nvSpPr>
        <p:spPr>
          <a:xfrm>
            <a:off x="2293607" y="1378490"/>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6507492" y="2292959"/>
            <a:ext cx="4195883" cy="18492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dirty="0">
                <a:cs typeface="Arial" pitchFamily="34" charset="0"/>
              </a:rPr>
              <a:t>2. </a:t>
            </a:r>
            <a:r>
              <a:rPr lang="es-ES" altLang="ko-KR" dirty="0">
                <a:cs typeface="Arial" pitchFamily="34" charset="0"/>
              </a:rPr>
              <a:t>Internet, las redes sociales y las herramientas digitales ya existentes juegan un papel importante en la conservación, promoción, recreación y difusión del PCI y se utilizan como parte de las estrategias de comunicación incluidas en los Planes de Salvaguarda del PCI implementados por los estados miembros de la UE.</a:t>
            </a:r>
            <a:endParaRPr lang="en-GB" altLang="ko-KR" dirty="0">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6507492" y="4570260"/>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Tx/>
              <a:buChar char="-"/>
            </a:pPr>
            <a:r>
              <a:rPr lang="en-US" altLang="ko-KR" b="1" dirty="0" err="1">
                <a:cs typeface="Arial" pitchFamily="34" charset="0"/>
              </a:rPr>
              <a:t>Verdadero</a:t>
            </a:r>
            <a:r>
              <a:rPr lang="en-US" altLang="ko-KR" dirty="0">
                <a:cs typeface="Arial" pitchFamily="34" charset="0"/>
              </a:rPr>
              <a:t> </a:t>
            </a:r>
          </a:p>
          <a:p>
            <a:pPr marL="285750" indent="-285750" algn="just">
              <a:buFontTx/>
              <a:buChar char="-"/>
            </a:pPr>
            <a:r>
              <a:rPr lang="en-US" altLang="ko-KR" dirty="0" err="1">
                <a:cs typeface="Arial" pitchFamily="34" charset="0"/>
              </a:rPr>
              <a:t>Falso</a:t>
            </a:r>
            <a:endParaRPr lang="en-US" altLang="ko-KR" dirty="0">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7949099" y="1380941"/>
            <a:ext cx="754393" cy="754393"/>
          </a:xfrm>
          <a:prstGeom prst="ellipse">
            <a:avLst/>
          </a:prstGeom>
          <a:solidFill>
            <a:srgbClr val="27969F"/>
          </a:solidFill>
          <a:ln w="12700">
            <a:solidFill>
              <a:srgbClr val="2796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0" name="Rectangle 36">
            <a:extLst>
              <a:ext uri="{FF2B5EF4-FFF2-40B4-BE49-F238E27FC236}">
                <a16:creationId xmlns:a16="http://schemas.microsoft.com/office/drawing/2014/main" id="{9A93015C-34CA-4C63-8641-4C46CFCB7B37}"/>
              </a:ext>
            </a:extLst>
          </p:cNvPr>
          <p:cNvSpPr/>
          <p:nvPr/>
        </p:nvSpPr>
        <p:spPr>
          <a:xfrm>
            <a:off x="2468111" y="155861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266C9F"/>
                </a:solidFill>
                <a:latin typeface="+mn-lt"/>
              </a:rPr>
              <a:t>SELF-ASSESSMENT TEST</a:t>
            </a:r>
          </a:p>
        </p:txBody>
      </p:sp>
      <p:sp>
        <p:nvSpPr>
          <p:cNvPr id="40" name="Oval 21"/>
          <p:cNvSpPr>
            <a:spLocks noChangeAspect="1"/>
          </p:cNvSpPr>
          <p:nvPr/>
        </p:nvSpPr>
        <p:spPr>
          <a:xfrm>
            <a:off x="8158848" y="1582670"/>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1623772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94709" y="1826609"/>
            <a:ext cx="3846472" cy="43859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sz="1600" dirty="0">
                <a:cs typeface="Arial" pitchFamily="34" charset="0"/>
              </a:rPr>
              <a:t>3. </a:t>
            </a:r>
            <a:r>
              <a:rPr lang="es-ES" altLang="ko-KR" sz="1600" dirty="0">
                <a:cs typeface="Arial" pitchFamily="34" charset="0"/>
              </a:rPr>
              <a:t>Para crear nuestro propia página web debemos tener en cuenta y considerar los siguientes aspectos:</a:t>
            </a:r>
          </a:p>
          <a:p>
            <a:pPr algn="just"/>
            <a:endParaRPr lang="ko-KR" altLang="en-US" sz="1600" dirty="0">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94708" y="2757363"/>
            <a:ext cx="444503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7000"/>
              </a:lnSpc>
              <a:spcAft>
                <a:spcPts val="800"/>
              </a:spcAft>
            </a:pPr>
            <a:r>
              <a:rPr lang="es-ES_tradnl" sz="155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rPr>
              <a:t>- </a:t>
            </a:r>
            <a:r>
              <a:rPr lang="es-ES_tradnl" sz="155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Tener buenos conocimientos de programación para crear una página web adecuado a las necesidades de tu negocio y de tu público o clientes.</a:t>
            </a:r>
            <a:endParaRPr lang="es-ES" sz="155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s-ES_tradnl" sz="155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Hacer una buena investigación de algunos negocios exitosos con el fin de tener una idea y diseñar nuestra página web de la misma manera, porque sería un éxito garantizado para nuestra página web, y por lo tanto, para nuestro negocio u organización.</a:t>
            </a:r>
          </a:p>
          <a:p>
            <a:pPr lvl="0">
              <a:lnSpc>
                <a:spcPct val="107000"/>
              </a:lnSpc>
              <a:spcAft>
                <a:spcPts val="800"/>
              </a:spcAft>
            </a:pPr>
            <a:r>
              <a:rPr lang="es-ES_tradnl" sz="155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Definir nuestros objetivos, tipo de audiencia, y adecuar el contenido y lenguaje que se utiliza a ellos. Ser claro, conciso y utilizar imágenes atractivas de alta resolución.</a:t>
            </a:r>
            <a:endParaRPr lang="es-ES" sz="155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1849637" y="1004250"/>
            <a:ext cx="754393" cy="754393"/>
          </a:xfrm>
          <a:prstGeom prst="ellipse">
            <a:avLst/>
          </a:prstGeom>
          <a:solidFill>
            <a:srgbClr val="2796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28" name="Donut 8">
            <a:extLst>
              <a:ext uri="{FF2B5EF4-FFF2-40B4-BE49-F238E27FC236}">
                <a16:creationId xmlns:a16="http://schemas.microsoft.com/office/drawing/2014/main" id="{49222F3C-3564-4ADC-BEEB-3CC1694D832E}"/>
              </a:ext>
            </a:extLst>
          </p:cNvPr>
          <p:cNvSpPr/>
          <p:nvPr/>
        </p:nvSpPr>
        <p:spPr>
          <a:xfrm>
            <a:off x="4809391" y="5535461"/>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2046834" y="120294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266C9F"/>
                </a:solidFill>
                <a:latin typeface="+mn-lt"/>
              </a:rPr>
              <a:t>SELF-ASSESSMENT TEST</a:t>
            </a:r>
          </a:p>
        </p:txBody>
      </p:sp>
      <p:sp>
        <p:nvSpPr>
          <p:cNvPr id="25" name="Text Placeholder 4"/>
          <p:cNvSpPr txBox="1">
            <a:spLocks/>
          </p:cNvSpPr>
          <p:nvPr/>
        </p:nvSpPr>
        <p:spPr>
          <a:xfrm>
            <a:off x="5099249" y="1783255"/>
            <a:ext cx="5882348" cy="34404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cs typeface="Arial" pitchFamily="34" charset="0"/>
              </a:rPr>
              <a:t>4. Los aspectos a tener en cuenta para componer tu branding son:</a:t>
            </a:r>
            <a:endParaRPr lang="en-GB" altLang="ko-KR" sz="1600" dirty="0">
              <a:cs typeface="Arial" pitchFamily="34" charset="0"/>
            </a:endParaRPr>
          </a:p>
        </p:txBody>
      </p:sp>
      <p:sp>
        <p:nvSpPr>
          <p:cNvPr id="27" name="Text Placeholder 5"/>
          <p:cNvSpPr txBox="1">
            <a:spLocks/>
          </p:cNvSpPr>
          <p:nvPr/>
        </p:nvSpPr>
        <p:spPr>
          <a:xfrm>
            <a:off x="5150804" y="2229883"/>
            <a:ext cx="621261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sz="1600" dirty="0">
                <a:cs typeface="Arial" pitchFamily="34" charset="0"/>
              </a:rPr>
              <a:t>- </a:t>
            </a:r>
            <a:r>
              <a:rPr lang="es-ES" altLang="ko-KR" sz="1600" dirty="0">
                <a:cs typeface="Arial" pitchFamily="34" charset="0"/>
              </a:rPr>
              <a:t>El nombre, el logo, los símbolos y valores que quieres transmitir, el eslogan y el dominio de tu web.</a:t>
            </a:r>
          </a:p>
          <a:p>
            <a:pPr algn="just"/>
            <a:r>
              <a:rPr lang="es-ES" altLang="ko-KR" sz="1600" dirty="0">
                <a:cs typeface="Arial" pitchFamily="34" charset="0"/>
              </a:rPr>
              <a:t>- El nombre, el logo, perfil comercial en todas las redes sociales, un muy buen canal de YouTube para promocionar tu marca.</a:t>
            </a:r>
          </a:p>
          <a:p>
            <a:pPr algn="just"/>
            <a:r>
              <a:rPr lang="es-ES" altLang="ko-KR" sz="1600" dirty="0">
                <a:cs typeface="Arial" pitchFamily="34" charset="0"/>
              </a:rPr>
              <a:t>- Una buena estrategia de promoción, que incluya marketing por email, por televisión (ya que es la mejor forma de promocionar su negocio), además de folletos en papel con tu logo para aquellas personas que no tienen acceso a internet.</a:t>
            </a:r>
          </a:p>
        </p:txBody>
      </p:sp>
      <p:sp>
        <p:nvSpPr>
          <p:cNvPr id="32" name="Text Placeholder 6"/>
          <p:cNvSpPr txBox="1">
            <a:spLocks/>
          </p:cNvSpPr>
          <p:nvPr/>
        </p:nvSpPr>
        <p:spPr>
          <a:xfrm>
            <a:off x="5150804" y="4950336"/>
            <a:ext cx="5900659" cy="20694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550" dirty="0">
                <a:cs typeface="Arial" pitchFamily="34" charset="0"/>
              </a:rPr>
              <a:t>5. El mundo digital o virtual no requiere reglas de interacción y comportamiento como las normas de etiqueta y comportamiento que gobiernan las relaciones sociales en el mundo real.</a:t>
            </a:r>
            <a:endParaRPr lang="ko-KR" altLang="en-US" sz="1550" dirty="0">
              <a:cs typeface="Arial" pitchFamily="34" charset="0"/>
            </a:endParaRPr>
          </a:p>
        </p:txBody>
      </p:sp>
      <p:sp>
        <p:nvSpPr>
          <p:cNvPr id="34" name="Text Placeholder 7"/>
          <p:cNvSpPr txBox="1">
            <a:spLocks/>
          </p:cNvSpPr>
          <p:nvPr/>
        </p:nvSpPr>
        <p:spPr>
          <a:xfrm>
            <a:off x="5150804" y="5776245"/>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cs typeface="Arial" pitchFamily="34" charset="0"/>
              </a:rPr>
              <a:t>- </a:t>
            </a:r>
            <a:r>
              <a:rPr lang="en-US" altLang="ko-KR" sz="1600" dirty="0" err="1">
                <a:cs typeface="Arial" pitchFamily="34" charset="0"/>
              </a:rPr>
              <a:t>Verdadero</a:t>
            </a:r>
            <a:endParaRPr lang="en-US" altLang="ko-KR" sz="1600" dirty="0">
              <a:cs typeface="Arial" pitchFamily="34" charset="0"/>
            </a:endParaRPr>
          </a:p>
          <a:p>
            <a:r>
              <a:rPr lang="en-US" altLang="ko-KR" sz="1600" dirty="0">
                <a:cs typeface="Arial" pitchFamily="34" charset="0"/>
              </a:rPr>
              <a:t>- </a:t>
            </a:r>
            <a:r>
              <a:rPr lang="en-US" altLang="ko-KR" sz="1600" dirty="0" err="1">
                <a:cs typeface="Arial" pitchFamily="34" charset="0"/>
              </a:rPr>
              <a:t>Falso</a:t>
            </a:r>
            <a:endParaRPr lang="en-US" altLang="ko-KR" sz="1600" dirty="0">
              <a:cs typeface="Arial" pitchFamily="34" charset="0"/>
            </a:endParaRPr>
          </a:p>
        </p:txBody>
      </p:sp>
      <p:sp>
        <p:nvSpPr>
          <p:cNvPr id="35" name="Oval 4"/>
          <p:cNvSpPr/>
          <p:nvPr/>
        </p:nvSpPr>
        <p:spPr>
          <a:xfrm>
            <a:off x="7292538" y="979152"/>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solidFill>
                <a:schemeClr val="accent2"/>
              </a:solidFill>
            </a:endParaRPr>
          </a:p>
        </p:txBody>
      </p:sp>
      <p:sp>
        <p:nvSpPr>
          <p:cNvPr id="36" name="Oval 18"/>
          <p:cNvSpPr/>
          <p:nvPr/>
        </p:nvSpPr>
        <p:spPr>
          <a:xfrm>
            <a:off x="7292538" y="4249859"/>
            <a:ext cx="712089" cy="68004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9" name="Rectangle 16"/>
          <p:cNvSpPr/>
          <p:nvPr/>
        </p:nvSpPr>
        <p:spPr>
          <a:xfrm>
            <a:off x="7453666" y="1196940"/>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1" name="Donut 8">
            <a:extLst>
              <a:ext uri="{FF2B5EF4-FFF2-40B4-BE49-F238E27FC236}">
                <a16:creationId xmlns:a16="http://schemas.microsoft.com/office/drawing/2014/main" id="{7791B229-FEBB-4019-BFE6-D25FD1C01853}"/>
              </a:ext>
            </a:extLst>
          </p:cNvPr>
          <p:cNvSpPr/>
          <p:nvPr/>
        </p:nvSpPr>
        <p:spPr>
          <a:xfrm>
            <a:off x="7477875" y="4351950"/>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2192476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83598" y="1857981"/>
            <a:ext cx="3846472" cy="43859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sz="1600" dirty="0">
                <a:cs typeface="Arial" pitchFamily="34" charset="0"/>
              </a:rPr>
              <a:t>3. </a:t>
            </a:r>
            <a:r>
              <a:rPr lang="es-ES" altLang="ko-KR" sz="1600" dirty="0">
                <a:cs typeface="Arial" pitchFamily="34" charset="0"/>
              </a:rPr>
              <a:t>Para crear nuestro propia página web debemos tener en cuenta y considerar los siguientes aspectos:</a:t>
            </a:r>
          </a:p>
          <a:p>
            <a:pPr algn="just"/>
            <a:endParaRPr lang="ko-KR" altLang="en-US" sz="1600" dirty="0">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94709" y="2793850"/>
            <a:ext cx="444503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7000"/>
              </a:lnSpc>
              <a:spcAft>
                <a:spcPts val="800"/>
              </a:spcAft>
            </a:pPr>
            <a:r>
              <a:rPr lang="es-ES_tradnl" sz="1550" dirty="0">
                <a:solidFill>
                  <a:srgbClr val="266C9F"/>
                </a:solidFill>
                <a:effectLst/>
                <a:latin typeface="Calibri" panose="020F0502020204030204" pitchFamily="34" charset="0"/>
                <a:ea typeface="Calibri" panose="020F0502020204030204" pitchFamily="34" charset="0"/>
                <a:cs typeface="Times New Roman" panose="02020603050405020304" pitchFamily="18" charset="0"/>
              </a:rPr>
              <a:t>- </a:t>
            </a:r>
            <a:r>
              <a:rPr lang="es-ES_tradnl" sz="155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Tener buenos conocimientos de programación para crear una página web adecuado a las necesidades de tu negocio y de tu público o clientes.</a:t>
            </a:r>
            <a:endParaRPr lang="es-ES" sz="155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s-ES_tradnl" sz="155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Hacer una buena investigación de algunos negocios exitosos con el fin de tener una idea y diseñar nuestro página web de la misma manera, porque sería un éxito garantizado para nuestra página web, y por lo tanto, para nuestro negocio u organización.</a:t>
            </a:r>
          </a:p>
          <a:p>
            <a:pPr lvl="0">
              <a:lnSpc>
                <a:spcPct val="107000"/>
              </a:lnSpc>
              <a:spcAft>
                <a:spcPts val="800"/>
              </a:spcAft>
            </a:pPr>
            <a:r>
              <a:rPr lang="es-ES_tradnl" sz="155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Definir nuestros objetivos, tipo de audiencia, y adecuar el contenido y lenguaje que se utiliza a ellos. Ser claro, conciso y utilizar imágenes atractivas de alta resolución.</a:t>
            </a:r>
            <a:endParaRPr lang="es-ES" sz="155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1849637" y="1004250"/>
            <a:ext cx="754393" cy="754393"/>
          </a:xfrm>
          <a:prstGeom prst="ellipse">
            <a:avLst/>
          </a:prstGeom>
          <a:solidFill>
            <a:srgbClr val="2796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28" name="Donut 8">
            <a:extLst>
              <a:ext uri="{FF2B5EF4-FFF2-40B4-BE49-F238E27FC236}">
                <a16:creationId xmlns:a16="http://schemas.microsoft.com/office/drawing/2014/main" id="{49222F3C-3564-4ADC-BEEB-3CC1694D832E}"/>
              </a:ext>
            </a:extLst>
          </p:cNvPr>
          <p:cNvSpPr/>
          <p:nvPr/>
        </p:nvSpPr>
        <p:spPr>
          <a:xfrm>
            <a:off x="4809391" y="5535461"/>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2046834" y="120294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048000" y="27908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266C9F"/>
                </a:solidFill>
                <a:latin typeface="+mn-lt"/>
              </a:rPr>
              <a:t>SELF-ASSESSMENT TEST</a:t>
            </a:r>
          </a:p>
        </p:txBody>
      </p:sp>
      <p:sp>
        <p:nvSpPr>
          <p:cNvPr id="25" name="Text Placeholder 4"/>
          <p:cNvSpPr txBox="1">
            <a:spLocks/>
          </p:cNvSpPr>
          <p:nvPr/>
        </p:nvSpPr>
        <p:spPr>
          <a:xfrm>
            <a:off x="5099249" y="1783255"/>
            <a:ext cx="5882348" cy="34404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600" dirty="0">
                <a:cs typeface="Arial" pitchFamily="34" charset="0"/>
              </a:rPr>
              <a:t>4. Los aspectos a tener en cuenta para componer tu branding son:</a:t>
            </a:r>
            <a:endParaRPr lang="en-GB" altLang="ko-KR" sz="1600" dirty="0">
              <a:cs typeface="Arial" pitchFamily="34" charset="0"/>
            </a:endParaRPr>
          </a:p>
        </p:txBody>
      </p:sp>
      <p:sp>
        <p:nvSpPr>
          <p:cNvPr id="27" name="Text Placeholder 5"/>
          <p:cNvSpPr txBox="1">
            <a:spLocks/>
          </p:cNvSpPr>
          <p:nvPr/>
        </p:nvSpPr>
        <p:spPr>
          <a:xfrm>
            <a:off x="5150804" y="2229883"/>
            <a:ext cx="621261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sz="1600" b="1" dirty="0">
                <a:cs typeface="Arial" pitchFamily="34" charset="0"/>
              </a:rPr>
              <a:t>- </a:t>
            </a:r>
            <a:r>
              <a:rPr lang="es-ES" altLang="ko-KR" sz="1600" b="1" dirty="0">
                <a:cs typeface="Arial" pitchFamily="34" charset="0"/>
              </a:rPr>
              <a:t>El nombre, el logo, los símbolos y valores que quieres transmitir, el eslogan y el dominio de tu web.</a:t>
            </a:r>
          </a:p>
          <a:p>
            <a:pPr algn="just"/>
            <a:r>
              <a:rPr lang="es-ES" altLang="ko-KR" sz="1600" dirty="0">
                <a:cs typeface="Arial" pitchFamily="34" charset="0"/>
              </a:rPr>
              <a:t>- El nombre, el logo, perfil comercial en todas las redes sociales, un muy buen canal de YouTube para promocionar tu marca.</a:t>
            </a:r>
          </a:p>
          <a:p>
            <a:pPr algn="just"/>
            <a:r>
              <a:rPr lang="es-ES" altLang="ko-KR" sz="1600" dirty="0">
                <a:cs typeface="Arial" pitchFamily="34" charset="0"/>
              </a:rPr>
              <a:t>- Una buena estrategia de promoción, que incluya marketing por email, por televisión (ya que es la mejor forma de promocionar su negocio), además de folletos en papel con tu logo para aquellas personas que no tienen acceso a internet.</a:t>
            </a:r>
          </a:p>
        </p:txBody>
      </p:sp>
      <p:sp>
        <p:nvSpPr>
          <p:cNvPr id="32" name="Text Placeholder 6"/>
          <p:cNvSpPr txBox="1">
            <a:spLocks/>
          </p:cNvSpPr>
          <p:nvPr/>
        </p:nvSpPr>
        <p:spPr>
          <a:xfrm>
            <a:off x="5150804" y="4950336"/>
            <a:ext cx="5900659" cy="20694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ko-KR" sz="1550" dirty="0">
                <a:cs typeface="Arial" pitchFamily="34" charset="0"/>
              </a:rPr>
              <a:t>5. El mundo digital o virtual no requiere reglas de interacción y comportamiento como las normas de etiqueta y comportamiento que gobiernan las relaciones sociales en el mundo real.</a:t>
            </a:r>
            <a:endParaRPr lang="ko-KR" altLang="en-US" sz="1550" dirty="0">
              <a:cs typeface="Arial" pitchFamily="34" charset="0"/>
            </a:endParaRPr>
          </a:p>
        </p:txBody>
      </p:sp>
      <p:sp>
        <p:nvSpPr>
          <p:cNvPr id="34" name="Text Placeholder 7"/>
          <p:cNvSpPr txBox="1">
            <a:spLocks/>
          </p:cNvSpPr>
          <p:nvPr/>
        </p:nvSpPr>
        <p:spPr>
          <a:xfrm>
            <a:off x="5150804" y="5776245"/>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cs typeface="Arial" pitchFamily="34" charset="0"/>
              </a:rPr>
              <a:t>- </a:t>
            </a:r>
            <a:r>
              <a:rPr lang="en-US" altLang="ko-KR" sz="1600" dirty="0" err="1">
                <a:cs typeface="Arial" pitchFamily="34" charset="0"/>
              </a:rPr>
              <a:t>Verdadero</a:t>
            </a:r>
            <a:endParaRPr lang="en-US" altLang="ko-KR" sz="1600" dirty="0">
              <a:cs typeface="Arial" pitchFamily="34" charset="0"/>
            </a:endParaRPr>
          </a:p>
          <a:p>
            <a:r>
              <a:rPr lang="en-US" altLang="ko-KR" sz="1600" b="1" dirty="0">
                <a:cs typeface="Arial" pitchFamily="34" charset="0"/>
              </a:rPr>
              <a:t>- </a:t>
            </a:r>
            <a:r>
              <a:rPr lang="en-US" altLang="ko-KR" sz="1600" b="1" dirty="0" err="1">
                <a:cs typeface="Arial" pitchFamily="34" charset="0"/>
              </a:rPr>
              <a:t>Falso</a:t>
            </a:r>
            <a:endParaRPr lang="en-US" altLang="ko-KR" sz="1600" b="1" dirty="0">
              <a:cs typeface="Arial" pitchFamily="34" charset="0"/>
            </a:endParaRPr>
          </a:p>
        </p:txBody>
      </p:sp>
      <p:sp>
        <p:nvSpPr>
          <p:cNvPr id="35" name="Oval 4"/>
          <p:cNvSpPr/>
          <p:nvPr/>
        </p:nvSpPr>
        <p:spPr>
          <a:xfrm>
            <a:off x="7292538" y="979152"/>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solidFill>
                <a:schemeClr val="accent2"/>
              </a:solidFill>
            </a:endParaRPr>
          </a:p>
        </p:txBody>
      </p:sp>
      <p:sp>
        <p:nvSpPr>
          <p:cNvPr id="36" name="Oval 18"/>
          <p:cNvSpPr/>
          <p:nvPr/>
        </p:nvSpPr>
        <p:spPr>
          <a:xfrm>
            <a:off x="7292538" y="4249859"/>
            <a:ext cx="712089" cy="68004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9" name="Rectangle 16"/>
          <p:cNvSpPr/>
          <p:nvPr/>
        </p:nvSpPr>
        <p:spPr>
          <a:xfrm>
            <a:off x="7453666" y="1196940"/>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1" name="Donut 8">
            <a:extLst>
              <a:ext uri="{FF2B5EF4-FFF2-40B4-BE49-F238E27FC236}">
                <a16:creationId xmlns:a16="http://schemas.microsoft.com/office/drawing/2014/main" id="{7791B229-FEBB-4019-BFE6-D25FD1C01853}"/>
              </a:ext>
            </a:extLst>
          </p:cNvPr>
          <p:cNvSpPr/>
          <p:nvPr/>
        </p:nvSpPr>
        <p:spPr>
          <a:xfrm>
            <a:off x="7477875" y="4351950"/>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2355347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3757157" y="186285"/>
            <a:ext cx="3475382"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400" b="1" dirty="0">
                <a:solidFill>
                  <a:srgbClr val="266C9F"/>
                </a:solidFill>
                <a:latin typeface="+mn-lt"/>
              </a:rPr>
              <a:t>SUMMING UP</a:t>
            </a: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a:cxnSpLocks/>
          </p:cNvCxnSpPr>
          <p:nvPr/>
        </p:nvCxnSpPr>
        <p:spPr>
          <a:xfrm flipH="1">
            <a:off x="4163033" y="3564562"/>
            <a:ext cx="667245"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a:cxnSpLocks/>
          </p:cNvCxnSpPr>
          <p:nvPr/>
        </p:nvCxnSpPr>
        <p:spPr>
          <a:xfrm>
            <a:off x="6414544" y="4041546"/>
            <a:ext cx="863793" cy="548732"/>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a:cxnSpLocks/>
          </p:cNvCxnSpPr>
          <p:nvPr/>
        </p:nvCxnSpPr>
        <p:spPr>
          <a:xfrm flipH="1" flipV="1">
            <a:off x="4768592" y="2351338"/>
            <a:ext cx="525282" cy="474125"/>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a:cxnSpLocks/>
          </p:cNvCxnSpPr>
          <p:nvPr/>
        </p:nvCxnSpPr>
        <p:spPr>
          <a:xfrm flipV="1">
            <a:off x="6253423" y="2252532"/>
            <a:ext cx="733465" cy="66544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a:cxnSpLocks/>
          </p:cNvCxnSpPr>
          <p:nvPr/>
        </p:nvCxnSpPr>
        <p:spPr>
          <a:xfrm flipH="1">
            <a:off x="4163033" y="4132587"/>
            <a:ext cx="868200" cy="645199"/>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10">
            <a:extLst>
              <a:ext uri="{FF2B5EF4-FFF2-40B4-BE49-F238E27FC236}">
                <a16:creationId xmlns:a16="http://schemas.microsoft.com/office/drawing/2014/main" id="{DE9987CC-ACD6-4DE1-A08A-5B6FD3594EE0}"/>
              </a:ext>
            </a:extLst>
          </p:cNvPr>
          <p:cNvSpPr txBox="1"/>
          <p:nvPr/>
        </p:nvSpPr>
        <p:spPr>
          <a:xfrm>
            <a:off x="1657691" y="4871687"/>
            <a:ext cx="3142857" cy="14773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s-ES" altLang="ko-KR" dirty="0">
                <a:cs typeface="Arial" pitchFamily="34" charset="0"/>
              </a:rPr>
              <a:t>Para </a:t>
            </a:r>
            <a:r>
              <a:rPr lang="es-ES" altLang="ko-KR" b="1" dirty="0">
                <a:solidFill>
                  <a:srgbClr val="4EAE3A"/>
                </a:solidFill>
                <a:cs typeface="Arial" pitchFamily="34" charset="0"/>
              </a:rPr>
              <a:t>comunicarse</a:t>
            </a:r>
            <a:r>
              <a:rPr lang="es-ES" altLang="ko-KR" dirty="0">
                <a:cs typeface="Arial" pitchFamily="34" charset="0"/>
              </a:rPr>
              <a:t> con personas de todo el mundo y así, transmitir el PCI, la creación de una </a:t>
            </a:r>
            <a:r>
              <a:rPr lang="es-ES" altLang="ko-KR" b="1" dirty="0">
                <a:solidFill>
                  <a:srgbClr val="4EAE3A"/>
                </a:solidFill>
                <a:cs typeface="Arial" pitchFamily="34" charset="0"/>
              </a:rPr>
              <a:t>página web </a:t>
            </a:r>
            <a:r>
              <a:rPr lang="es-ES" altLang="ko-KR" dirty="0">
                <a:cs typeface="Arial" pitchFamily="34" charset="0"/>
              </a:rPr>
              <a:t>es una de las mejores opciones.</a:t>
            </a:r>
            <a:endParaRPr lang="en-GB" altLang="ko-KR" dirty="0">
              <a:cs typeface="Arial" pitchFamily="34" charset="0"/>
            </a:endParaRPr>
          </a:p>
        </p:txBody>
      </p:sp>
      <p:sp>
        <p:nvSpPr>
          <p:cNvPr id="24" name="TextBox 10">
            <a:extLst>
              <a:ext uri="{FF2B5EF4-FFF2-40B4-BE49-F238E27FC236}">
                <a16:creationId xmlns:a16="http://schemas.microsoft.com/office/drawing/2014/main" id="{D0CD8C55-162D-48B8-9989-822BD5B818EA}"/>
              </a:ext>
            </a:extLst>
          </p:cNvPr>
          <p:cNvSpPr txBox="1"/>
          <p:nvPr/>
        </p:nvSpPr>
        <p:spPr>
          <a:xfrm>
            <a:off x="7123652" y="1181633"/>
            <a:ext cx="3660305" cy="258532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lgn="just" fontAlgn="base" latinLnBrk="0">
              <a:spcAft>
                <a:spcPts val="1000"/>
              </a:spcAft>
            </a:pPr>
            <a:r>
              <a:rPr lang="es-ES_tradnl" sz="1800" dirty="0">
                <a:effectLst/>
                <a:latin typeface="Calibri" panose="020F0502020204030204" pitchFamily="34" charset="0"/>
                <a:ea typeface="Times New Roman" panose="02020603050405020304" pitchFamily="18" charset="0"/>
                <a:cs typeface="Calibri" panose="020F0502020204030204" pitchFamily="34" charset="0"/>
              </a:rPr>
              <a:t>Puedes crear tu propia </a:t>
            </a:r>
            <a:r>
              <a:rPr lang="es-ES_tradnl"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página web </a:t>
            </a:r>
            <a:r>
              <a:rPr lang="es-ES_tradnl" sz="1800" dirty="0">
                <a:effectLst/>
                <a:latin typeface="Calibri" panose="020F0502020204030204" pitchFamily="34" charset="0"/>
                <a:ea typeface="Times New Roman" panose="02020603050405020304" pitchFamily="18" charset="0"/>
                <a:cs typeface="Calibri" panose="020F0502020204030204" pitchFamily="34" charset="0"/>
              </a:rPr>
              <a:t>utilizando algunas plataformas ya existentes. Sin embargo, deberá prestar atención y analizar a su público objetivo, y adaptar el idioma, los contenidos y la información mostrada a este grupo objetivo. Las imágenes atractivas de </a:t>
            </a:r>
            <a:r>
              <a:rPr lang="es-ES_tradnl"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alta calidad </a:t>
            </a:r>
            <a:r>
              <a:rPr lang="es-ES_tradnl" sz="1800" dirty="0">
                <a:effectLst/>
                <a:latin typeface="Calibri" panose="020F0502020204030204" pitchFamily="34" charset="0"/>
                <a:ea typeface="Times New Roman" panose="02020603050405020304" pitchFamily="18" charset="0"/>
                <a:cs typeface="Calibri" panose="020F0502020204030204" pitchFamily="34" charset="0"/>
              </a:rPr>
              <a:t>son esenciales.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10">
            <a:extLst>
              <a:ext uri="{FF2B5EF4-FFF2-40B4-BE49-F238E27FC236}">
                <a16:creationId xmlns:a16="http://schemas.microsoft.com/office/drawing/2014/main" id="{30F86858-E96A-43BF-BCC8-CA796B301979}"/>
              </a:ext>
            </a:extLst>
          </p:cNvPr>
          <p:cNvSpPr txBox="1"/>
          <p:nvPr/>
        </p:nvSpPr>
        <p:spPr>
          <a:xfrm>
            <a:off x="7278337" y="4164507"/>
            <a:ext cx="3255972" cy="212878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lgn="just" fontAlgn="base" latinLnBrk="0">
              <a:spcAft>
                <a:spcPts val="1000"/>
              </a:spcAft>
            </a:pPr>
            <a:r>
              <a:rPr lang="es-ES_tradnl" sz="1800" dirty="0">
                <a:effectLst/>
                <a:latin typeface="Calibri" panose="020F0502020204030204" pitchFamily="34" charset="0"/>
                <a:ea typeface="Times New Roman" panose="02020603050405020304" pitchFamily="18" charset="0"/>
                <a:cs typeface="Calibri" panose="020F0502020204030204" pitchFamily="34" charset="0"/>
              </a:rPr>
              <a:t>Para crear una página web </a:t>
            </a:r>
            <a:r>
              <a:rPr lang="es-ES_tradnl"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exitosa</a:t>
            </a:r>
            <a:r>
              <a:rPr lang="es-ES_tradnl" sz="1800" dirty="0">
                <a:effectLst/>
                <a:latin typeface="Calibri" panose="020F0502020204030204" pitchFamily="34" charset="0"/>
                <a:ea typeface="Times New Roman" panose="02020603050405020304" pitchFamily="18" charset="0"/>
                <a:cs typeface="Calibri" panose="020F0502020204030204" pitchFamily="34" charset="0"/>
              </a:rPr>
              <a:t>, debe implementar estrategias de SEO, como palabras clave adecuadas, y asegurarse de que tu página web tenga un </a:t>
            </a:r>
            <a:r>
              <a:rPr lang="es-ES_tradnl"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diseño adaptativo</a:t>
            </a:r>
            <a:r>
              <a:rPr lang="es-ES_tradnl" sz="1800" dirty="0">
                <a:effectLst/>
                <a:latin typeface="Calibri" panose="020F0502020204030204" pitchFamily="34" charset="0"/>
                <a:ea typeface="Times New Roman" panose="02020603050405020304" pitchFamily="18" charset="0"/>
                <a:cs typeface="Calibri" panose="020F0502020204030204" pitchFamily="34"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ko-KR" sz="1600" dirty="0">
              <a:solidFill>
                <a:schemeClr val="tx1">
                  <a:lumMod val="75000"/>
                  <a:lumOff val="25000"/>
                </a:schemeClr>
              </a:solidFill>
              <a:cs typeface="Arial" pitchFamily="34" charset="0"/>
            </a:endParaRPr>
          </a:p>
        </p:txBody>
      </p:sp>
      <p:sp>
        <p:nvSpPr>
          <p:cNvPr id="32" name="TextBox 10">
            <a:extLst>
              <a:ext uri="{FF2B5EF4-FFF2-40B4-BE49-F238E27FC236}">
                <a16:creationId xmlns:a16="http://schemas.microsoft.com/office/drawing/2014/main" id="{8567201C-71E2-4837-B158-190871B94D33}"/>
              </a:ext>
            </a:extLst>
          </p:cNvPr>
          <p:cNvSpPr txBox="1"/>
          <p:nvPr/>
        </p:nvSpPr>
        <p:spPr>
          <a:xfrm>
            <a:off x="2079790" y="921814"/>
            <a:ext cx="3894247" cy="14773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Una de las formas de </a:t>
            </a:r>
            <a:r>
              <a:rPr kumimoji="0" lang="es-ES" sz="1800" b="1" i="0" u="none" strike="noStrike" kern="1200" cap="none" spc="0" normalizeH="0" baseline="0" noProof="0" dirty="0">
                <a:ln>
                  <a:noFill/>
                </a:ln>
                <a:solidFill>
                  <a:srgbClr val="4EAE3A"/>
                </a:solidFill>
                <a:effectLst/>
                <a:uLnTx/>
                <a:uFillTx/>
                <a:latin typeface="Calibri" panose="020F0502020204030204"/>
                <a:ea typeface="+mn-ea"/>
                <a:cs typeface="+mn-cs"/>
              </a:rPr>
              <a:t>preservar</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y </a:t>
            </a:r>
            <a:r>
              <a:rPr kumimoji="0" lang="es-ES" sz="1800" b="1" i="0" u="none" strike="noStrike" kern="1200" cap="none" spc="0" normalizeH="0" baseline="0" noProof="0" dirty="0">
                <a:ln>
                  <a:noFill/>
                </a:ln>
                <a:solidFill>
                  <a:srgbClr val="4EAE3A"/>
                </a:solidFill>
                <a:effectLst/>
                <a:uLnTx/>
                <a:uFillTx/>
                <a:latin typeface="Calibri" panose="020F0502020204030204"/>
                <a:ea typeface="+mn-ea"/>
                <a:cs typeface="+mn-cs"/>
              </a:rPr>
              <a:t>difundir</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el PCI es </a:t>
            </a:r>
            <a:r>
              <a:rPr kumimoji="0" lang="es-ES" sz="1800" b="1" i="0" u="none" strike="noStrike" kern="1200" cap="none" spc="0" normalizeH="0" baseline="0" noProof="0" dirty="0">
                <a:ln>
                  <a:noFill/>
                </a:ln>
                <a:solidFill>
                  <a:srgbClr val="4EAE3A"/>
                </a:solidFill>
                <a:effectLst/>
                <a:uLnTx/>
                <a:uFillTx/>
                <a:latin typeface="Calibri" panose="020F0502020204030204"/>
                <a:ea typeface="+mn-ea"/>
                <a:cs typeface="+mn-cs"/>
              </a:rPr>
              <a:t>crear</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material y archivos digitales, sonoros y audiovisuales de los elementos que componen el PCI.</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10">
            <a:extLst>
              <a:ext uri="{FF2B5EF4-FFF2-40B4-BE49-F238E27FC236}">
                <a16:creationId xmlns:a16="http://schemas.microsoft.com/office/drawing/2014/main" id="{B2A04583-5DDD-4D94-A00F-21422E6C416D}"/>
              </a:ext>
            </a:extLst>
          </p:cNvPr>
          <p:cNvSpPr txBox="1"/>
          <p:nvPr/>
        </p:nvSpPr>
        <p:spPr>
          <a:xfrm>
            <a:off x="390973" y="2692660"/>
            <a:ext cx="3661346" cy="175432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algn="just" fontAlgn="base" latinLnBrk="0">
              <a:spcAft>
                <a:spcPts val="1000"/>
              </a:spcAft>
            </a:pPr>
            <a:r>
              <a:rPr lang="es-ES_tradnl"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Para ello, se deben implementar algunas </a:t>
            </a:r>
            <a:r>
              <a:rPr lang="es-ES_tradnl"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estrategias</a:t>
            </a:r>
            <a:r>
              <a:rPr lang="es-ES_tradnl"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 de comunicación con el fin de preservar y transmitir el conocimiento. Esto incluye el uso de Internet, las redes sociales y todas las </a:t>
            </a:r>
            <a:r>
              <a:rPr lang="es-ES_tradnl"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herramientas digitales </a:t>
            </a:r>
            <a:r>
              <a:rPr lang="es-ES_tradnl" sz="1800" dirty="0">
                <a:solidFill>
                  <a:schemeClr val="tx1">
                    <a:lumMod val="95000"/>
                    <a:lumOff val="5000"/>
                  </a:schemeClr>
                </a:solidFill>
                <a:effectLst/>
                <a:latin typeface="Calibri" panose="020F0502020204030204" pitchFamily="34" charset="0"/>
                <a:ea typeface="Times New Roman" panose="02020603050405020304" pitchFamily="18" charset="0"/>
                <a:cs typeface="Calibri" panose="020F0502020204030204" pitchFamily="34" charset="0"/>
              </a:rPr>
              <a:t>existentes.</a:t>
            </a:r>
            <a:endParaRPr lang="es-E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4892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3757157" y="186285"/>
            <a:ext cx="3475382"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400" b="1" dirty="0">
                <a:solidFill>
                  <a:srgbClr val="266C9F"/>
                </a:solidFill>
                <a:latin typeface="+mn-lt"/>
              </a:rPr>
              <a:t>SUMMING UP</a:t>
            </a: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a:cxnSpLocks/>
          </p:cNvCxnSpPr>
          <p:nvPr/>
        </p:nvCxnSpPr>
        <p:spPr>
          <a:xfrm>
            <a:off x="6366556" y="4084709"/>
            <a:ext cx="749744" cy="617857"/>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a:cxnSpLocks/>
          </p:cNvCxnSpPr>
          <p:nvPr/>
        </p:nvCxnSpPr>
        <p:spPr>
          <a:xfrm flipH="1" flipV="1">
            <a:off x="4630258" y="2349815"/>
            <a:ext cx="644358" cy="502660"/>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a:cxnSpLocks/>
          </p:cNvCxnSpPr>
          <p:nvPr/>
        </p:nvCxnSpPr>
        <p:spPr>
          <a:xfrm flipV="1">
            <a:off x="6402060" y="2379438"/>
            <a:ext cx="733465" cy="66544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a:cxnSpLocks/>
          </p:cNvCxnSpPr>
          <p:nvPr/>
        </p:nvCxnSpPr>
        <p:spPr>
          <a:xfrm flipH="1">
            <a:off x="4175796" y="4168159"/>
            <a:ext cx="868200" cy="645199"/>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10">
            <a:extLst>
              <a:ext uri="{FF2B5EF4-FFF2-40B4-BE49-F238E27FC236}">
                <a16:creationId xmlns:a16="http://schemas.microsoft.com/office/drawing/2014/main" id="{DE9987CC-ACD6-4DE1-A08A-5B6FD3594EE0}"/>
              </a:ext>
            </a:extLst>
          </p:cNvPr>
          <p:cNvSpPr txBox="1"/>
          <p:nvPr/>
        </p:nvSpPr>
        <p:spPr>
          <a:xfrm>
            <a:off x="1212575" y="4734951"/>
            <a:ext cx="3617704" cy="158812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Desarrolla tu estrategia de </a:t>
            </a:r>
            <a:r>
              <a:rPr kumimoji="0" lang="es-ES" sz="1800" b="1" i="1" u="none" strike="noStrike" kern="1200" cap="none" spc="0" normalizeH="0" baseline="0" noProof="0" dirty="0">
                <a:ln>
                  <a:noFill/>
                </a:ln>
                <a:solidFill>
                  <a:srgbClr val="4EAE3A"/>
                </a:solidFill>
                <a:effectLst/>
                <a:uLnTx/>
                <a:uFillTx/>
                <a:latin typeface="Calibri" panose="020F0502020204030204"/>
                <a:ea typeface="+mn-ea"/>
                <a:cs typeface="+mn-cs"/>
              </a:rPr>
              <a:t>marketing</a:t>
            </a:r>
            <a:r>
              <a:rPr kumimoji="0" lang="es-ES" sz="1800" b="1" i="0" u="none" strike="noStrike" kern="1200" cap="none" spc="0" normalizeH="0" baseline="0" noProof="0" dirty="0">
                <a:ln>
                  <a:noFill/>
                </a:ln>
                <a:solidFill>
                  <a:srgbClr val="4EAE3A"/>
                </a:solidFill>
                <a:effectLst/>
                <a:uLnTx/>
                <a:uFillTx/>
                <a:latin typeface="Calibri" panose="020F0502020204030204"/>
                <a:ea typeface="+mn-ea"/>
                <a:cs typeface="+mn-cs"/>
              </a:rPr>
              <a:t> digital</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Puedes utilizar herramientas de SEO, marketing por correo electrónico y redes sociales para aprovechar al máximo tu negocio y tu página web.</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10">
            <a:extLst>
              <a:ext uri="{FF2B5EF4-FFF2-40B4-BE49-F238E27FC236}">
                <a16:creationId xmlns:a16="http://schemas.microsoft.com/office/drawing/2014/main" id="{D0CD8C55-162D-48B8-9989-822BD5B818EA}"/>
              </a:ext>
            </a:extLst>
          </p:cNvPr>
          <p:cNvSpPr txBox="1"/>
          <p:nvPr/>
        </p:nvSpPr>
        <p:spPr>
          <a:xfrm>
            <a:off x="7116300" y="970788"/>
            <a:ext cx="3627900" cy="333322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Al construir tu marca puedes transmitir los </a:t>
            </a:r>
            <a:r>
              <a:rPr kumimoji="0" lang="es-ES" sz="1800" b="1" i="0" u="none" strike="noStrike" kern="1200" cap="none" spc="0" normalizeH="0" baseline="0" noProof="0" dirty="0">
                <a:ln>
                  <a:noFill/>
                </a:ln>
                <a:solidFill>
                  <a:srgbClr val="4EAE3A"/>
                </a:solidFill>
                <a:effectLst/>
                <a:uLnTx/>
                <a:uFillTx/>
                <a:latin typeface="Calibri" panose="020F0502020204030204"/>
                <a:ea typeface="+mn-ea"/>
                <a:cs typeface="+mn-cs"/>
              </a:rPr>
              <a:t>valores intangibles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de tu empresa, tus servicios o productos, ideas, sentimientos y sensaciones que harán que tu marca sea </a:t>
            </a:r>
            <a:r>
              <a:rPr kumimoji="0" lang="es-ES" sz="1800" b="1" i="0" u="none" strike="noStrike" kern="1200" cap="none" spc="0" normalizeH="0" baseline="0" noProof="0" dirty="0">
                <a:ln>
                  <a:noFill/>
                </a:ln>
                <a:solidFill>
                  <a:srgbClr val="4EAE3A"/>
                </a:solidFill>
                <a:effectLst/>
                <a:uLnTx/>
                <a:uFillTx/>
                <a:latin typeface="Calibri" panose="020F0502020204030204"/>
                <a:ea typeface="+mn-ea"/>
                <a:cs typeface="+mn-cs"/>
              </a:rPr>
              <a:t>diferente</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a todas las demás y así, ser fácilmente </a:t>
            </a:r>
            <a:r>
              <a:rPr kumimoji="0" lang="es-ES" sz="1800" b="1" i="0" u="none" strike="noStrike" kern="1200" cap="none" spc="0" normalizeH="0" baseline="0" noProof="0" dirty="0">
                <a:ln>
                  <a:noFill/>
                </a:ln>
                <a:solidFill>
                  <a:srgbClr val="4EAE3A"/>
                </a:solidFill>
                <a:effectLst/>
                <a:uLnTx/>
                <a:uFillTx/>
                <a:latin typeface="Calibri" panose="020F0502020204030204"/>
                <a:ea typeface="+mn-ea"/>
                <a:cs typeface="+mn-cs"/>
              </a:rPr>
              <a:t>reconocida</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entre el público y los consumidores. Para ello, tómate tu tiempo para pensar y crear un nombre destacable, un logo, los símbolos y valores que quieres transmitir, el eslogan y el dominio de tu web.</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10">
            <a:extLst>
              <a:ext uri="{FF2B5EF4-FFF2-40B4-BE49-F238E27FC236}">
                <a16:creationId xmlns:a16="http://schemas.microsoft.com/office/drawing/2014/main" id="{30F86858-E96A-43BF-BCC8-CA796B301979}"/>
              </a:ext>
            </a:extLst>
          </p:cNvPr>
          <p:cNvSpPr txBox="1"/>
          <p:nvPr/>
        </p:nvSpPr>
        <p:spPr>
          <a:xfrm>
            <a:off x="7148006" y="4734951"/>
            <a:ext cx="3333552" cy="158812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Sigue las 10 reglas básicas de la </a:t>
            </a:r>
            <a:r>
              <a:rPr kumimoji="0" lang="es-ES" sz="1800" b="1" i="0" u="none" strike="noStrike" kern="1200" cap="none" spc="0" normalizeH="0" baseline="0" noProof="0" dirty="0">
                <a:ln>
                  <a:noFill/>
                </a:ln>
                <a:solidFill>
                  <a:srgbClr val="4EAE3A"/>
                </a:solidFill>
                <a:effectLst/>
                <a:uLnTx/>
                <a:uFillTx/>
                <a:latin typeface="Calibri" panose="020F0502020204030204"/>
                <a:ea typeface="+mn-ea"/>
                <a:cs typeface="+mn-cs"/>
              </a:rPr>
              <a:t>netiqueta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al interactuar online. Esto será parte de la identidad e imagen que tú y tu proyecto empresarial proyectaréis en el entorno digital.</a:t>
            </a:r>
            <a:endParaRPr lang="en-US" altLang="ko-KR" sz="1600" dirty="0">
              <a:solidFill>
                <a:schemeClr val="tx1">
                  <a:lumMod val="75000"/>
                  <a:lumOff val="25000"/>
                </a:schemeClr>
              </a:solidFill>
              <a:cs typeface="Arial" pitchFamily="34" charset="0"/>
            </a:endParaRPr>
          </a:p>
        </p:txBody>
      </p:sp>
      <p:sp>
        <p:nvSpPr>
          <p:cNvPr id="32" name="TextBox 10">
            <a:extLst>
              <a:ext uri="{FF2B5EF4-FFF2-40B4-BE49-F238E27FC236}">
                <a16:creationId xmlns:a16="http://schemas.microsoft.com/office/drawing/2014/main" id="{8567201C-71E2-4837-B158-190871B94D33}"/>
              </a:ext>
            </a:extLst>
          </p:cNvPr>
          <p:cNvSpPr txBox="1"/>
          <p:nvPr/>
        </p:nvSpPr>
        <p:spPr>
          <a:xfrm>
            <a:off x="1846555" y="991063"/>
            <a:ext cx="4772359" cy="13388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El marketing digital y el branding son parte de </a:t>
            </a:r>
            <a: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t>la </a:t>
            </a:r>
            <a:r>
              <a:rPr kumimoji="0" lang="es-ES" sz="1800" b="1" i="0" u="none" strike="noStrike" kern="1200" cap="none" spc="0" normalizeH="0" baseline="0" noProof="0">
                <a:ln>
                  <a:noFill/>
                </a:ln>
                <a:solidFill>
                  <a:srgbClr val="4EAE3A"/>
                </a:solidFill>
                <a:effectLst/>
                <a:uLnTx/>
                <a:uFillTx/>
                <a:latin typeface="Calibri" panose="020F0502020204030204"/>
                <a:ea typeface="+mn-ea"/>
                <a:cs typeface="+mn-cs"/>
              </a:rPr>
              <a:t>comunicación</a:t>
            </a:r>
            <a: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online y te permitirán consolidar tu marca, la imagen e identidad de tu </a:t>
            </a:r>
            <a: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t>empresa (</a:t>
            </a:r>
            <a:r>
              <a:rPr kumimoji="0" lang="es-ES" sz="1800" b="1" i="0" u="none" strike="noStrike" kern="1200" cap="none" spc="0" normalizeH="0" baseline="0" noProof="0">
                <a:ln>
                  <a:noFill/>
                </a:ln>
                <a:solidFill>
                  <a:srgbClr val="4EAE3A"/>
                </a:solidFill>
                <a:effectLst/>
                <a:uLnTx/>
                <a:uFillTx/>
                <a:latin typeface="Calibri" panose="020F0502020204030204"/>
                <a:ea typeface="+mn-ea"/>
                <a:cs typeface="+mn-cs"/>
              </a:rPr>
              <a:t>branding</a:t>
            </a:r>
            <a: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que puede ser conocida más allá de los límites físicos del espacio.</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10">
            <a:extLst>
              <a:ext uri="{FF2B5EF4-FFF2-40B4-BE49-F238E27FC236}">
                <a16:creationId xmlns:a16="http://schemas.microsoft.com/office/drawing/2014/main" id="{B2A04583-5DDD-4D94-A00F-21422E6C416D}"/>
              </a:ext>
            </a:extLst>
          </p:cNvPr>
          <p:cNvSpPr txBox="1"/>
          <p:nvPr/>
        </p:nvSpPr>
        <p:spPr>
          <a:xfrm>
            <a:off x="733748" y="2661189"/>
            <a:ext cx="3084928" cy="183742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Cuida </a:t>
            </a:r>
            <a:r>
              <a:rPr kumimoji="0" lang="es-ES" sz="1800" b="1" i="0" u="none" strike="noStrike" kern="1200" cap="none" spc="0" normalizeH="0" baseline="0" noProof="0" dirty="0">
                <a:ln>
                  <a:noFill/>
                </a:ln>
                <a:solidFill>
                  <a:srgbClr val="4EAE3A"/>
                </a:solidFill>
                <a:effectLst/>
                <a:uLnTx/>
                <a:uFillTx/>
                <a:latin typeface="Calibri" panose="020F0502020204030204"/>
                <a:ea typeface="+mn-ea"/>
                <a:cs typeface="+mn-cs"/>
              </a:rPr>
              <a:t>tu identidad y reputación digital</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Ten cuidado con los datos y la información que comparte online y sé responsable al compartir tu identidad a través de medios digitales y redes sociales.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274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t>GRACIAS</a:t>
            </a:r>
            <a:endParaRPr lang="es-ES" b="1" dirty="0">
              <a:solidFill>
                <a:srgbClr val="266C9F"/>
              </a:solidFill>
            </a:endParaRPr>
          </a:p>
        </p:txBody>
      </p:sp>
    </p:spTree>
    <p:extLst>
      <p:ext uri="{BB962C8B-B14F-4D97-AF65-F5344CB8AC3E}">
        <p14:creationId xmlns:p14="http://schemas.microsoft.com/office/powerpoint/2010/main" val="7975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ÍNDICE</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938261" y="410817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2675859" y="2221377"/>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id="{73C64904-51EF-4658-9182-40B458CA0E4D}"/>
              </a:ext>
            </a:extLst>
          </p:cNvPr>
          <p:cNvSpPr/>
          <p:nvPr/>
        </p:nvSpPr>
        <p:spPr>
          <a:xfrm>
            <a:off x="2675859"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4" name="Rounded Rectangle 54">
            <a:extLst>
              <a:ext uri="{FF2B5EF4-FFF2-40B4-BE49-F238E27FC236}">
                <a16:creationId xmlns:a16="http://schemas.microsoft.com/office/drawing/2014/main" id="{6754E01B-1D81-452E-9BE1-D1DBC1236493}"/>
              </a:ext>
            </a:extLst>
          </p:cNvPr>
          <p:cNvSpPr/>
          <p:nvPr/>
        </p:nvSpPr>
        <p:spPr>
          <a:xfrm>
            <a:off x="5374650" y="410817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5" name="Rounded Rectangle 55">
            <a:extLst>
              <a:ext uri="{FF2B5EF4-FFF2-40B4-BE49-F238E27FC236}">
                <a16:creationId xmlns:a16="http://schemas.microsoft.com/office/drawing/2014/main" id="{08945C5A-B1F0-4CB2-99B9-727A1D16E471}"/>
              </a:ext>
            </a:extLst>
          </p:cNvPr>
          <p:cNvSpPr/>
          <p:nvPr/>
        </p:nvSpPr>
        <p:spPr>
          <a:xfrm>
            <a:off x="7136099" y="2217673"/>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1032221" y="2486685"/>
            <a:ext cx="1996728" cy="1077218"/>
            <a:chOff x="1690437" y="1770967"/>
            <a:chExt cx="1052499" cy="1077218"/>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307777"/>
            </a:xfrm>
            <a:prstGeom prst="rect">
              <a:avLst/>
            </a:prstGeom>
            <a:noFill/>
          </p:spPr>
          <p:txBody>
            <a:bodyPr wrap="square" rtlCol="0">
              <a:spAutoFit/>
            </a:bodyPr>
            <a:lstStyle/>
            <a:p>
              <a:endParaRPr lang="es-ES" sz="1400" dirty="0">
                <a:effectLst/>
                <a:latin typeface="+mn-lt"/>
                <a:ea typeface="Calibri" panose="020F0502020204030204" pitchFamily="34" charset="0"/>
                <a:cs typeface="Times New Roman" panose="02020603050405020304" pitchFamily="18"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690437" y="1770967"/>
              <a:ext cx="1023846" cy="1077218"/>
            </a:xfrm>
            <a:prstGeom prst="rect">
              <a:avLst/>
            </a:prstGeom>
            <a:noFill/>
          </p:spPr>
          <p:txBody>
            <a:bodyPr wrap="square" lIns="108000" rIns="108000" rtlCol="0">
              <a:spAutoFit/>
            </a:bodyPr>
            <a:lstStyle/>
            <a:p>
              <a:r>
                <a:rPr lang="es-ES" sz="1600" b="1" dirty="0">
                  <a:solidFill>
                    <a:srgbClr val="266C9F"/>
                  </a:solidFill>
                  <a:effectLst/>
                  <a:latin typeface="+mn-lt"/>
                  <a:ea typeface="Times New Roman" panose="02020603050405020304" pitchFamily="18" charset="0"/>
                  <a:cs typeface="Calibri" panose="020F0502020204030204" pitchFamily="34" charset="0"/>
                </a:rPr>
                <a:t>Unidad 1. Comunicación </a:t>
              </a:r>
              <a:r>
                <a:rPr lang="es-ES" sz="1600" b="1" i="1" dirty="0">
                  <a:solidFill>
                    <a:srgbClr val="266C9F"/>
                  </a:solidFill>
                  <a:effectLst/>
                  <a:latin typeface="+mn-lt"/>
                  <a:ea typeface="Times New Roman" panose="02020603050405020304" pitchFamily="18" charset="0"/>
                  <a:cs typeface="Calibri" panose="020F0502020204030204" pitchFamily="34" charset="0"/>
                </a:rPr>
                <a:t>online, marketing digital </a:t>
              </a:r>
              <a:r>
                <a:rPr lang="es-ES" sz="1600" b="1" dirty="0">
                  <a:solidFill>
                    <a:srgbClr val="266C9F"/>
                  </a:solidFill>
                  <a:effectLst/>
                  <a:latin typeface="+mn-lt"/>
                  <a:ea typeface="Times New Roman" panose="02020603050405020304" pitchFamily="18" charset="0"/>
                  <a:cs typeface="Calibri" panose="020F0502020204030204" pitchFamily="34" charset="0"/>
                </a:rPr>
                <a:t>y</a:t>
              </a:r>
              <a:r>
                <a:rPr lang="es-ES" sz="1600" b="1" i="1" dirty="0">
                  <a:solidFill>
                    <a:srgbClr val="266C9F"/>
                  </a:solidFill>
                  <a:effectLst/>
                  <a:latin typeface="+mn-lt"/>
                  <a:ea typeface="Times New Roman" panose="02020603050405020304" pitchFamily="18" charset="0"/>
                  <a:cs typeface="Calibri" panose="020F0502020204030204" pitchFamily="34" charset="0"/>
                </a:rPr>
                <a:t> branding</a:t>
              </a:r>
              <a:r>
                <a:rPr lang="es-ES" sz="1600" b="1" dirty="0">
                  <a:solidFill>
                    <a:srgbClr val="266C9F"/>
                  </a:solidFill>
                  <a:effectLst/>
                  <a:latin typeface="+mn-lt"/>
                  <a:ea typeface="Times New Roman" panose="02020603050405020304" pitchFamily="18" charset="0"/>
                  <a:cs typeface="Calibri" panose="020F0502020204030204" pitchFamily="34" charset="0"/>
                </a:rPr>
                <a:t>. </a:t>
              </a:r>
              <a:endParaRPr lang="es-ES" sz="1600" dirty="0">
                <a:effectLst/>
                <a:latin typeface="+mn-lt"/>
                <a:ea typeface="Calibri" panose="020F0502020204030204" pitchFamily="34" charset="0"/>
                <a:cs typeface="Times New Roman" panose="02020603050405020304" pitchFamily="18"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977467"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2859007" y="4827515"/>
            <a:ext cx="1607390" cy="925125"/>
            <a:chOff x="1704484" y="1766707"/>
            <a:chExt cx="1038452" cy="925125"/>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704484" y="1766707"/>
              <a:ext cx="1023846" cy="925125"/>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n-GB" sz="1600" b="1" i="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Marketing</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digital y </a:t>
              </a:r>
              <a:r>
                <a:rPr lang="en-GB" sz="1600" b="1" i="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branding</a:t>
              </a:r>
              <a:endParaRPr lang="es-ES" sz="1600" i="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4" name="Group 90">
            <a:extLst>
              <a:ext uri="{FF2B5EF4-FFF2-40B4-BE49-F238E27FC236}">
                <a16:creationId xmlns:a16="http://schemas.microsoft.com/office/drawing/2014/main" id="{63EF93D9-56BE-472A-831C-5347F642691E}"/>
              </a:ext>
            </a:extLst>
          </p:cNvPr>
          <p:cNvGrpSpPr/>
          <p:nvPr/>
        </p:nvGrpSpPr>
        <p:grpSpPr>
          <a:xfrm>
            <a:off x="5226030" y="2486685"/>
            <a:ext cx="2426521" cy="1774588"/>
            <a:chOff x="1513551" y="1742154"/>
            <a:chExt cx="1424264" cy="1774588"/>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6" name="TextBox 42">
              <a:extLst>
                <a:ext uri="{FF2B5EF4-FFF2-40B4-BE49-F238E27FC236}">
                  <a16:creationId xmlns:a16="http://schemas.microsoft.com/office/drawing/2014/main" id="{9F78E581-D6AF-4324-87DE-BD95BED60EB0}"/>
                </a:ext>
              </a:extLst>
            </p:cNvPr>
            <p:cNvSpPr txBox="1"/>
            <p:nvPr/>
          </p:nvSpPr>
          <p:spPr>
            <a:xfrm>
              <a:off x="1513551" y="1742154"/>
              <a:ext cx="1424264" cy="1774588"/>
            </a:xfrm>
            <a:prstGeom prst="rect">
              <a:avLst/>
            </a:prstGeom>
            <a:noFill/>
          </p:spPr>
          <p:txBody>
            <a:bodyPr wrap="square" lIns="108000" rIns="108000" rtlCol="0">
              <a:spAutoFit/>
            </a:bodyPr>
            <a:lstStyle/>
            <a:p>
              <a:pPr marL="228600" fontAlgn="base">
                <a:lnSpc>
                  <a:spcPct val="115000"/>
                </a:lnSpc>
                <a:spcAft>
                  <a:spcPts val="1000"/>
                </a:spcAf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Unit 2: </a:t>
              </a:r>
              <a:r>
                <a:rPr lang="es-ES"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Gestión de las redes sociales: consejos para la transmisión del conocimiento del PCI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a:cxnSpLocks/>
          </p:cNvCxnSpPr>
          <p:nvPr/>
        </p:nvCxnSpPr>
        <p:spPr>
          <a:xfrm>
            <a:off x="2675859"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8" name="Group 95">
            <a:extLst>
              <a:ext uri="{FF2B5EF4-FFF2-40B4-BE49-F238E27FC236}">
                <a16:creationId xmlns:a16="http://schemas.microsoft.com/office/drawing/2014/main" id="{0350BB59-1ACF-4A1A-8433-85537FD5EBD9}"/>
              </a:ext>
            </a:extLst>
          </p:cNvPr>
          <p:cNvGrpSpPr/>
          <p:nvPr/>
        </p:nvGrpSpPr>
        <p:grpSpPr>
          <a:xfrm>
            <a:off x="7251268" y="970655"/>
            <a:ext cx="1584780" cy="641971"/>
            <a:chOff x="1725530" y="1766707"/>
            <a:chExt cx="1093667" cy="641971"/>
          </a:xfrm>
        </p:grpSpPr>
        <p:sp>
          <p:nvSpPr>
            <p:cNvPr id="49" name="TextBox 45">
              <a:extLst>
                <a:ext uri="{FF2B5EF4-FFF2-40B4-BE49-F238E27FC236}">
                  <a16:creationId xmlns:a16="http://schemas.microsoft.com/office/drawing/2014/main" id="{1DF2BDFE-CFDA-45B4-AED9-85F1718BDD23}"/>
                </a:ext>
              </a:extLst>
            </p:cNvPr>
            <p:cNvSpPr txBox="1"/>
            <p:nvPr/>
          </p:nvSpPr>
          <p:spPr>
            <a:xfrm>
              <a:off x="1779719"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0" name="TextBox 46">
              <a:extLst>
                <a:ext uri="{FF2B5EF4-FFF2-40B4-BE49-F238E27FC236}">
                  <a16:creationId xmlns:a16="http://schemas.microsoft.com/office/drawing/2014/main" id="{D65F5347-D906-462A-9694-1CC1F4C12379}"/>
                </a:ext>
              </a:extLst>
            </p:cNvPr>
            <p:cNvSpPr txBox="1"/>
            <p:nvPr/>
          </p:nvSpPr>
          <p:spPr>
            <a:xfrm>
              <a:off x="1725530" y="1766707"/>
              <a:ext cx="1093667" cy="641971"/>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a:t>
              </a: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Redes </a:t>
              </a:r>
              <a:r>
                <a:rPr lang="en-GB" sz="16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sociales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51" name="Straight Connector 96">
            <a:extLst>
              <a:ext uri="{FF2B5EF4-FFF2-40B4-BE49-F238E27FC236}">
                <a16:creationId xmlns:a16="http://schemas.microsoft.com/office/drawing/2014/main" id="{1C3D4BBD-A86E-4135-A4FF-55A92D834BA0}"/>
              </a:ext>
            </a:extLst>
          </p:cNvPr>
          <p:cNvCxnSpPr/>
          <p:nvPr/>
        </p:nvCxnSpPr>
        <p:spPr>
          <a:xfrm>
            <a:off x="5391101"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2" name="Group 100">
            <a:extLst>
              <a:ext uri="{FF2B5EF4-FFF2-40B4-BE49-F238E27FC236}">
                <a16:creationId xmlns:a16="http://schemas.microsoft.com/office/drawing/2014/main" id="{293870D1-185D-46CE-8BE4-B543E665FBFB}"/>
              </a:ext>
            </a:extLst>
          </p:cNvPr>
          <p:cNvGrpSpPr/>
          <p:nvPr/>
        </p:nvGrpSpPr>
        <p:grpSpPr>
          <a:xfrm>
            <a:off x="7241743" y="4857217"/>
            <a:ext cx="1694494" cy="555571"/>
            <a:chOff x="1648211" y="1765134"/>
            <a:chExt cx="1094725" cy="555571"/>
          </a:xfrm>
        </p:grpSpPr>
        <p:sp>
          <p:nvSpPr>
            <p:cNvPr id="53" name="TextBox 49">
              <a:extLst>
                <a:ext uri="{FF2B5EF4-FFF2-40B4-BE49-F238E27FC236}">
                  <a16:creationId xmlns:a16="http://schemas.microsoft.com/office/drawing/2014/main" id="{8585420C-381C-4DCC-9F0C-5861EE60FD48}"/>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4" name="TextBox 50">
              <a:extLst>
                <a:ext uri="{FF2B5EF4-FFF2-40B4-BE49-F238E27FC236}">
                  <a16:creationId xmlns:a16="http://schemas.microsoft.com/office/drawing/2014/main" id="{FB7877EA-D746-4114-81CE-93021EE96BCC}"/>
                </a:ext>
              </a:extLst>
            </p:cNvPr>
            <p:cNvSpPr txBox="1"/>
            <p:nvPr/>
          </p:nvSpPr>
          <p:spPr>
            <a:xfrm>
              <a:off x="1648211" y="1765134"/>
              <a:ext cx="1023846" cy="358816"/>
            </a:xfrm>
            <a:prstGeom prst="rect">
              <a:avLst/>
            </a:prstGeom>
            <a:noFill/>
          </p:spPr>
          <p:txBody>
            <a:bodyPr wrap="square" lIns="108000" rIns="108000" rtlCol="0">
              <a:spAutoFit/>
            </a:bodyPr>
            <a:lstStyle/>
            <a:p>
              <a:pPr lvl="0" algn="just"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Netiqueta</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Rounded Rectangle 53">
            <a:extLst>
              <a:ext uri="{FF2B5EF4-FFF2-40B4-BE49-F238E27FC236}">
                <a16:creationId xmlns:a16="http://schemas.microsoft.com/office/drawing/2014/main" id="{1C441F43-1DE4-4382-B5C4-6B0D1622E0EA}"/>
              </a:ext>
            </a:extLst>
          </p:cNvPr>
          <p:cNvSpPr/>
          <p:nvPr/>
        </p:nvSpPr>
        <p:spPr>
          <a:xfrm>
            <a:off x="7102650"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cxnSp>
        <p:nvCxnSpPr>
          <p:cNvPr id="57" name="Straight Connector 91">
            <a:extLst>
              <a:ext uri="{FF2B5EF4-FFF2-40B4-BE49-F238E27FC236}">
                <a16:creationId xmlns:a16="http://schemas.microsoft.com/office/drawing/2014/main" id="{3E9F0211-7496-4B8F-AB77-ECCF0F8501EF}"/>
              </a:ext>
            </a:extLst>
          </p:cNvPr>
          <p:cNvCxnSpPr>
            <a:cxnSpLocks/>
          </p:cNvCxnSpPr>
          <p:nvPr/>
        </p:nvCxnSpPr>
        <p:spPr>
          <a:xfrm>
            <a:off x="7136099"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91">
            <a:extLst>
              <a:ext uri="{FF2B5EF4-FFF2-40B4-BE49-F238E27FC236}">
                <a16:creationId xmlns:a16="http://schemas.microsoft.com/office/drawing/2014/main" id="{66D27AC2-B7AB-4981-A248-E3C29464E026}"/>
              </a:ext>
            </a:extLst>
          </p:cNvPr>
          <p:cNvCxnSpPr>
            <a:cxnSpLocks/>
          </p:cNvCxnSpPr>
          <p:nvPr/>
        </p:nvCxnSpPr>
        <p:spPr>
          <a:xfrm>
            <a:off x="7142126"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91">
            <a:extLst>
              <a:ext uri="{FF2B5EF4-FFF2-40B4-BE49-F238E27FC236}">
                <a16:creationId xmlns:a16="http://schemas.microsoft.com/office/drawing/2014/main" id="{D4BD9836-9057-4550-8AB3-D0A6741F7409}"/>
              </a:ext>
            </a:extLst>
          </p:cNvPr>
          <p:cNvCxnSpPr>
            <a:cxnSpLocks/>
          </p:cNvCxnSpPr>
          <p:nvPr/>
        </p:nvCxnSpPr>
        <p:spPr>
          <a:xfrm>
            <a:off x="2643653"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61" name="Group 85">
            <a:extLst>
              <a:ext uri="{FF2B5EF4-FFF2-40B4-BE49-F238E27FC236}">
                <a16:creationId xmlns:a16="http://schemas.microsoft.com/office/drawing/2014/main" id="{0DE5453B-EEA3-43CF-9B2A-5BC1C0D30B95}"/>
              </a:ext>
            </a:extLst>
          </p:cNvPr>
          <p:cNvGrpSpPr/>
          <p:nvPr/>
        </p:nvGrpSpPr>
        <p:grpSpPr>
          <a:xfrm>
            <a:off x="2847703" y="970655"/>
            <a:ext cx="1607390" cy="584775"/>
            <a:chOff x="1704484" y="1766707"/>
            <a:chExt cx="1038452" cy="584775"/>
          </a:xfrm>
        </p:grpSpPr>
        <p:sp>
          <p:nvSpPr>
            <p:cNvPr id="62" name="TextBox 37">
              <a:extLst>
                <a:ext uri="{FF2B5EF4-FFF2-40B4-BE49-F238E27FC236}">
                  <a16:creationId xmlns:a16="http://schemas.microsoft.com/office/drawing/2014/main" id="{F2FB1040-B505-4D6A-9A4A-3423F7F346E0}"/>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3" name="TextBox 38">
              <a:extLst>
                <a:ext uri="{FF2B5EF4-FFF2-40B4-BE49-F238E27FC236}">
                  <a16:creationId xmlns:a16="http://schemas.microsoft.com/office/drawing/2014/main" id="{4C5C4575-A078-4092-9049-8F4AA51DBB65}"/>
                </a:ext>
              </a:extLst>
            </p:cNvPr>
            <p:cNvSpPr txBox="1"/>
            <p:nvPr/>
          </p:nvSpPr>
          <p:spPr>
            <a:xfrm>
              <a:off x="1704484" y="1766707"/>
              <a:ext cx="1023846" cy="584775"/>
            </a:xfrm>
            <a:prstGeom prst="rect">
              <a:avLst/>
            </a:prstGeom>
            <a:noFill/>
          </p:spPr>
          <p:txBody>
            <a:bodyPr wrap="square" lIns="108000" rIns="108000" rtlCol="0">
              <a:spAutoFit/>
            </a:bodyPr>
            <a:lstStyle/>
            <a:p>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Diseño</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creación</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web. </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78034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085E548-5C2E-4A45-AEEB-C1FBBBD0E1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114800" cy="6471138"/>
          </a:xfrm>
          <a:prstGeom prst="rect">
            <a:avLst/>
          </a:prstGeom>
        </p:spPr>
      </p:pic>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4188184" y="222923"/>
            <a:ext cx="7390904" cy="8839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b="1" dirty="0">
                <a:ln>
                  <a:solidFill>
                    <a:schemeClr val="bg1"/>
                  </a:solidFill>
                </a:ln>
                <a:solidFill>
                  <a:srgbClr val="266C9F"/>
                </a:solidFill>
                <a:cs typeface="Calibri Light" panose="020F0302020204030204" pitchFamily="34" charset="0"/>
              </a:rPr>
              <a:t>COMUNICACIÓN Y TRANSFERENCIA DE CONOCIMIENTO</a:t>
            </a:r>
            <a:endParaRPr lang="en-US" dirty="0"/>
          </a:p>
        </p:txBody>
      </p:sp>
      <p:sp>
        <p:nvSpPr>
          <p:cNvPr id="17" name="CuadroTexto 16">
            <a:extLst>
              <a:ext uri="{FF2B5EF4-FFF2-40B4-BE49-F238E27FC236}">
                <a16:creationId xmlns:a16="http://schemas.microsoft.com/office/drawing/2014/main" id="{C9137408-FC8D-441E-90AA-B361B4B66499}"/>
              </a:ext>
            </a:extLst>
          </p:cNvPr>
          <p:cNvSpPr txBox="1"/>
          <p:nvPr/>
        </p:nvSpPr>
        <p:spPr>
          <a:xfrm>
            <a:off x="4188182" y="1189419"/>
            <a:ext cx="6496383" cy="5144806"/>
          </a:xfrm>
          <a:prstGeom prst="rect">
            <a:avLst/>
          </a:prstGeom>
          <a:noFill/>
        </p:spPr>
        <p:txBody>
          <a:bodyPr wrap="square">
            <a:spAutoFit/>
          </a:bodyPr>
          <a:lstStyle/>
          <a:p>
            <a:pPr algn="just" fontAlgn="base">
              <a:lnSpc>
                <a:spcPct val="115000"/>
              </a:lnSpc>
              <a:spcAft>
                <a:spcPts val="1000"/>
              </a:spcAft>
            </a:pPr>
            <a:r>
              <a:rPr lang="es-ES" sz="17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 conservación y salvaguardia del </a:t>
            </a:r>
            <a:r>
              <a:rPr lang="es-ES" sz="17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Patrimonio Cultural Intangible </a:t>
            </a:r>
            <a:r>
              <a:rPr lang="es-ES" sz="17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(PCI) conforman varios de los objetivos principales de la Unión Europea en el campo de la cultura, debido a la difícil preservación del mismo por su naturaleza intangible. Sin embargo, la Convención por la Salvaguardia del Patrimonio Cultural Intangible de la UNESCO (2003) prevé una serie de acciones para lograr esta meta. Éstas incluyen </a:t>
            </a:r>
            <a:r>
              <a:rPr lang="es-ES" sz="17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investigación</a:t>
            </a:r>
            <a:r>
              <a:rPr lang="es-ES" sz="17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a:t>
            </a:r>
            <a:r>
              <a:rPr lang="es-ES" sz="17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documentación</a:t>
            </a:r>
            <a:r>
              <a:rPr lang="es-ES" sz="17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adecuada del patrimonio, incluir la catalogación y digitalización de los archivos fotográficos y la creación de material y archivos audiovisuales y de sonido.</a:t>
            </a:r>
          </a:p>
          <a:p>
            <a:pPr algn="just" fontAlgn="base">
              <a:lnSpc>
                <a:spcPct val="115000"/>
              </a:lnSpc>
              <a:spcAft>
                <a:spcPts val="1000"/>
              </a:spcAft>
            </a:pPr>
            <a:endParaRPr lang="es-ES" sz="17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15000"/>
              </a:lnSpc>
              <a:spcAft>
                <a:spcPts val="1000"/>
              </a:spcAft>
            </a:pPr>
            <a:r>
              <a:rPr lang="es-ES" sz="17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Los planes de salvaguardia del PCI de los diversos estados miembro también incluyen estrategias de comunicación como una de las líneas de acción principal para la conservación y </a:t>
            </a:r>
            <a:r>
              <a:rPr lang="es-ES" sz="17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transmisión</a:t>
            </a:r>
            <a:r>
              <a:rPr lang="es-ES" sz="17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del conocimiento y </a:t>
            </a:r>
            <a:r>
              <a:rPr lang="es-ES" sz="17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patrimonio</a:t>
            </a:r>
            <a:r>
              <a:rPr lang="es-ES" sz="17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En este sentido, Internet, las redes sociales y las herramientas digitales existentes juegan un papel muy importante en la conservación, promoción, recreación y diseminación del PCI.</a:t>
            </a:r>
          </a:p>
        </p:txBody>
      </p:sp>
      <p:pic>
        <p:nvPicPr>
          <p:cNvPr id="8" name="Imagen 7">
            <a:extLst>
              <a:ext uri="{FF2B5EF4-FFF2-40B4-BE49-F238E27FC236}">
                <a16:creationId xmlns:a16="http://schemas.microsoft.com/office/drawing/2014/main" id="{B9372179-4EAC-4EA6-B425-BD20D5991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83" y="89159"/>
            <a:ext cx="2219417" cy="883966"/>
          </a:xfrm>
          <a:prstGeom prst="rect">
            <a:avLst/>
          </a:prstGeom>
        </p:spPr>
      </p:pic>
    </p:spTree>
    <p:extLst>
      <p:ext uri="{BB962C8B-B14F-4D97-AF65-F5344CB8AC3E}">
        <p14:creationId xmlns:p14="http://schemas.microsoft.com/office/powerpoint/2010/main" val="311873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7" name="Imagen 6">
            <a:extLst>
              <a:ext uri="{FF2B5EF4-FFF2-40B4-BE49-F238E27FC236}">
                <a16:creationId xmlns:a16="http://schemas.microsoft.com/office/drawing/2014/main" id="{78A0B5A1-4C76-4B0E-B5D0-FCDF6CBBD0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5292969" cy="6229204"/>
          </a:xfrm>
          <a:prstGeom prst="rect">
            <a:avLst/>
          </a:prstGeom>
          <a:ln>
            <a:noFill/>
          </a:ln>
          <a:effectLst>
            <a:glow>
              <a:schemeClr val="accent1">
                <a:alpha val="40000"/>
              </a:schemeClr>
            </a:glow>
          </a:effectLst>
        </p:spPr>
      </p:pic>
      <p:sp>
        <p:nvSpPr>
          <p:cNvPr id="10" name="CuadroTexto 9">
            <a:extLst>
              <a:ext uri="{FF2B5EF4-FFF2-40B4-BE49-F238E27FC236}">
                <a16:creationId xmlns:a16="http://schemas.microsoft.com/office/drawing/2014/main" id="{7602AE83-BAA4-4BA3-8036-25FCBEFDB39D}"/>
              </a:ext>
            </a:extLst>
          </p:cNvPr>
          <p:cNvSpPr txBox="1"/>
          <p:nvPr/>
        </p:nvSpPr>
        <p:spPr>
          <a:xfrm>
            <a:off x="5692109" y="1546876"/>
            <a:ext cx="6093068" cy="1077218"/>
          </a:xfrm>
          <a:prstGeom prst="rect">
            <a:avLst/>
          </a:prstGeom>
          <a:noFill/>
        </p:spPr>
        <p:txBody>
          <a:bodyPr wrap="square">
            <a:spAutoFit/>
          </a:bodyPr>
          <a:lstStyle/>
          <a:p>
            <a:r>
              <a:rPr lang="en-GB" sz="3200" b="1" dirty="0">
                <a:solidFill>
                  <a:srgbClr val="266C9F"/>
                </a:solidFill>
                <a:effectLst/>
                <a:latin typeface="+mn-lt"/>
                <a:ea typeface="Times New Roman" panose="02020603050405020304" pitchFamily="18" charset="0"/>
                <a:cs typeface="Calibri" panose="020F0502020204030204" pitchFamily="34" charset="0"/>
              </a:rPr>
              <a:t>Unit 1. </a:t>
            </a:r>
            <a:r>
              <a:rPr lang="es-ES" sz="3200" b="1" dirty="0">
                <a:solidFill>
                  <a:srgbClr val="266C9F"/>
                </a:solidFill>
                <a:effectLst/>
                <a:latin typeface="+mn-lt"/>
                <a:ea typeface="Times New Roman" panose="02020603050405020304" pitchFamily="18" charset="0"/>
                <a:cs typeface="Calibri" panose="020F0502020204030204" pitchFamily="34" charset="0"/>
              </a:rPr>
              <a:t>Comunicación online, marketing digital y branding</a:t>
            </a:r>
            <a:r>
              <a:rPr lang="en-GB" sz="3200" b="1" dirty="0">
                <a:solidFill>
                  <a:srgbClr val="266C9F"/>
                </a:solidFill>
                <a:effectLst/>
                <a:latin typeface="+mn-lt"/>
                <a:ea typeface="Times New Roman" panose="02020603050405020304" pitchFamily="18" charset="0"/>
                <a:cs typeface="Calibri" panose="020F0502020204030204" pitchFamily="34" charset="0"/>
              </a:rPr>
              <a:t>.</a:t>
            </a:r>
            <a:endParaRPr lang="es-ES" sz="3200" dirty="0">
              <a:effectLst/>
              <a:latin typeface="+mn-lt"/>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434DB69A-02A3-45C5-9BE9-ACCD9BCD6BB4}"/>
              </a:ext>
            </a:extLst>
          </p:cNvPr>
          <p:cNvSpPr txBox="1"/>
          <p:nvPr/>
        </p:nvSpPr>
        <p:spPr>
          <a:xfrm>
            <a:off x="5692109" y="3105086"/>
            <a:ext cx="6093068" cy="2113143"/>
          </a:xfrm>
          <a:prstGeom prst="rect">
            <a:avLst/>
          </a:prstGeom>
          <a:noFill/>
        </p:spPr>
        <p:txBody>
          <a:bodyPr wrap="square">
            <a:spAutoFit/>
          </a:bodyPr>
          <a:lstStyle/>
          <a:p>
            <a:pPr algn="just" fontAlgn="base">
              <a:lnSpc>
                <a:spcPct val="115000"/>
              </a:lnSpc>
              <a:spcAft>
                <a:spcPts val="1000"/>
              </a:spcAft>
            </a:pPr>
            <a:r>
              <a:rPr lang="es-ES_tradnl"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El poder y las posibilidades que ofrece internet son </a:t>
            </a:r>
            <a:r>
              <a:rPr lang="es-ES_tradnl"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innumerables</a:t>
            </a: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Por tanto, se ha convertido en una de las opciones más apropiadas para la salvaguardia del PCI.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pP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En este módulo, recibirás indicaciones sobre cómo usar internet y los recursos digitales de manera efectiva para </a:t>
            </a:r>
            <a:r>
              <a:rPr lang="es-ES_tradnl"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fomentar</a:t>
            </a:r>
            <a:r>
              <a:rPr lang="es-ES_tradnl"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promover el PCI.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179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2341704" y="277146"/>
            <a:ext cx="7508589"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Diseño</a:t>
            </a: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a:t>
            </a:r>
            <a:r>
              <a:rPr lang="en-GB"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creación</a:t>
            </a: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web.</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4400" dirty="0"/>
          </a:p>
          <a:p>
            <a:pPr marL="0" indent="0" algn="ctr">
              <a:buNone/>
            </a:pPr>
            <a:endParaRPr lang="en-US" sz="3600" dirty="0"/>
          </a:p>
        </p:txBody>
      </p:sp>
      <p:sp>
        <p:nvSpPr>
          <p:cNvPr id="16" name="CuadroTexto 15">
            <a:extLst>
              <a:ext uri="{FF2B5EF4-FFF2-40B4-BE49-F238E27FC236}">
                <a16:creationId xmlns:a16="http://schemas.microsoft.com/office/drawing/2014/main" id="{6A32CCFD-95A4-49CF-BB0E-BF8FB80E13A9}"/>
              </a:ext>
            </a:extLst>
          </p:cNvPr>
          <p:cNvSpPr txBox="1"/>
          <p:nvPr/>
        </p:nvSpPr>
        <p:spPr>
          <a:xfrm>
            <a:off x="1715565" y="1334196"/>
            <a:ext cx="8760865" cy="1487330"/>
          </a:xfrm>
          <a:prstGeom prst="rect">
            <a:avLst/>
          </a:prstGeom>
          <a:noFill/>
        </p:spPr>
        <p:txBody>
          <a:bodyPr wrap="square">
            <a:spAutoFit/>
          </a:bodyPr>
          <a:lstStyle/>
          <a:p>
            <a:pPr algn="just" fontAlgn="base">
              <a:lnSpc>
                <a:spcPct val="115000"/>
              </a:lnSpc>
              <a:spcAft>
                <a:spcPts val="1000"/>
              </a:spcAft>
            </a:pPr>
            <a:r>
              <a:rPr lang="es-ES_tradnl"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 creación de una web es una las mejores opciones para </a:t>
            </a:r>
            <a:r>
              <a:rPr lang="es-ES_tradnl"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comunicarse</a:t>
            </a:r>
            <a:r>
              <a:rPr lang="es-ES_tradnl"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_tradnl" sz="2000" i="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online</a:t>
            </a:r>
            <a:r>
              <a:rPr lang="es-ES_tradnl"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con gente de todo el mundo. Por tanto, debería ser usada como método de transmisión de la cultura intangible para promover y preservar sabiduría tradicional, artesanía, costumbres, etc.</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5DAF5B0A-BDF7-414E-AA49-CCF1E5EF93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7299" y="3020607"/>
            <a:ext cx="4257400" cy="2836000"/>
          </a:xfrm>
          <a:prstGeom prst="rect">
            <a:avLst/>
          </a:prstGeom>
        </p:spPr>
      </p:pic>
    </p:spTree>
    <p:extLst>
      <p:ext uri="{BB962C8B-B14F-4D97-AF65-F5344CB8AC3E}">
        <p14:creationId xmlns:p14="http://schemas.microsoft.com/office/powerpoint/2010/main" val="170402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75506" y="1455671"/>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78030" y="4781227"/>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84552" y="483640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Diseño</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creación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web.</a:t>
            </a:r>
          </a:p>
          <a:p>
            <a:endParaRPr lang="es-ES" sz="3600" dirty="0">
              <a:latin typeface="+mn-lt"/>
            </a:endParaRPr>
          </a:p>
        </p:txBody>
      </p:sp>
      <p:sp>
        <p:nvSpPr>
          <p:cNvPr id="16" name="CuadroTexto 15">
            <a:extLst>
              <a:ext uri="{FF2B5EF4-FFF2-40B4-BE49-F238E27FC236}">
                <a16:creationId xmlns:a16="http://schemas.microsoft.com/office/drawing/2014/main" id="{77CACE05-3FA8-45E1-98C2-47EEF651D08D}"/>
              </a:ext>
            </a:extLst>
          </p:cNvPr>
          <p:cNvSpPr txBox="1"/>
          <p:nvPr/>
        </p:nvSpPr>
        <p:spPr>
          <a:xfrm>
            <a:off x="598104" y="1314722"/>
            <a:ext cx="9732752" cy="1347805"/>
          </a:xfrm>
          <a:prstGeom prst="rect">
            <a:avLst/>
          </a:prstGeom>
          <a:noFill/>
        </p:spPr>
        <p:txBody>
          <a:bodyPr wrap="square">
            <a:spAutoFit/>
          </a:bodyPr>
          <a:lstStyle/>
          <a:p>
            <a:pPr algn="just" fontAlgn="base">
              <a:lnSpc>
                <a:spcPct val="115000"/>
              </a:lnSpc>
              <a:spcAft>
                <a:spcPts val="1000"/>
              </a:spcAft>
            </a:pPr>
            <a:r>
              <a:rPr lang="es-ES_tradnl" sz="1800" dirty="0">
                <a:solidFill>
                  <a:srgbClr val="266C9F"/>
                </a:solidFill>
                <a:effectLst/>
                <a:latin typeface="Calibri" panose="020F0502020204030204" pitchFamily="34" charset="0"/>
                <a:ea typeface="Times New Roman" panose="02020603050405020304" pitchFamily="18" charset="0"/>
              </a:rPr>
              <a:t>Hoy en día, podemos </a:t>
            </a:r>
            <a:r>
              <a:rPr lang="es-ES_tradnl" sz="1800" b="1" dirty="0">
                <a:solidFill>
                  <a:srgbClr val="4EAE3A"/>
                </a:solidFill>
                <a:effectLst/>
                <a:latin typeface="Calibri" panose="020F0502020204030204" pitchFamily="34" charset="0"/>
                <a:ea typeface="Times New Roman" panose="02020603050405020304" pitchFamily="18" charset="0"/>
              </a:rPr>
              <a:t>crear</a:t>
            </a:r>
            <a:r>
              <a:rPr lang="es-ES_tradnl" sz="1800" dirty="0">
                <a:solidFill>
                  <a:srgbClr val="266C9F"/>
                </a:solidFill>
                <a:effectLst/>
                <a:latin typeface="Calibri" panose="020F0502020204030204" pitchFamily="34" charset="0"/>
                <a:ea typeface="Times New Roman" panose="02020603050405020304" pitchFamily="18" charset="0"/>
              </a:rPr>
              <a:t> nuestra propia página web sin la necesidad de tener conocimiento de ordenadores o de programación. Hay diferentes plataformas que ofrecen plantillas prediseñadas que te permitirán crear tu página de acuerdo a tus necesidades y objetivos. Sin embargo, debes prestar atención y definir algunos </a:t>
            </a:r>
            <a:r>
              <a:rPr lang="es-ES_tradnl" sz="1800" b="1" dirty="0">
                <a:solidFill>
                  <a:srgbClr val="4EAE3A"/>
                </a:solidFill>
                <a:effectLst/>
                <a:latin typeface="Calibri" panose="020F0502020204030204" pitchFamily="34" charset="0"/>
                <a:ea typeface="Times New Roman" panose="02020603050405020304" pitchFamily="18" charset="0"/>
              </a:rPr>
              <a:t>detalles</a:t>
            </a:r>
            <a:r>
              <a:rPr lang="es-ES_tradnl" sz="1800" dirty="0">
                <a:solidFill>
                  <a:srgbClr val="266C9F"/>
                </a:solidFill>
                <a:effectLst/>
                <a:latin typeface="Calibri" panose="020F0502020204030204" pitchFamily="34" charset="0"/>
                <a:ea typeface="Times New Roman" panose="02020603050405020304" pitchFamily="18" charset="0"/>
              </a:rPr>
              <a:t> antes de crearla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agrama 2">
            <a:extLst>
              <a:ext uri="{FF2B5EF4-FFF2-40B4-BE49-F238E27FC236}">
                <a16:creationId xmlns:a16="http://schemas.microsoft.com/office/drawing/2014/main" id="{A1AD1DFA-5735-48B2-911B-4EA9A9AD2F28}"/>
              </a:ext>
            </a:extLst>
          </p:cNvPr>
          <p:cNvGraphicFramePr/>
          <p:nvPr>
            <p:extLst>
              <p:ext uri="{D42A27DB-BD31-4B8C-83A1-F6EECF244321}">
                <p14:modId xmlns:p14="http://schemas.microsoft.com/office/powerpoint/2010/main" val="3285613574"/>
              </p:ext>
            </p:extLst>
          </p:nvPr>
        </p:nvGraphicFramePr>
        <p:xfrm>
          <a:off x="1109708" y="2803476"/>
          <a:ext cx="8128000" cy="3502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212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441983"/>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Diseño</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creación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web.</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5" name="CuadroTexto 14">
            <a:extLst>
              <a:ext uri="{FF2B5EF4-FFF2-40B4-BE49-F238E27FC236}">
                <a16:creationId xmlns:a16="http://schemas.microsoft.com/office/drawing/2014/main" id="{CA9EDB05-3255-429E-915A-0B1D9163EA86}"/>
              </a:ext>
            </a:extLst>
          </p:cNvPr>
          <p:cNvSpPr txBox="1"/>
          <p:nvPr/>
        </p:nvSpPr>
        <p:spPr>
          <a:xfrm>
            <a:off x="5105061" y="1640467"/>
            <a:ext cx="5176859" cy="4447115"/>
          </a:xfrm>
          <a:prstGeom prst="rect">
            <a:avLst/>
          </a:prstGeom>
          <a:noFill/>
        </p:spPr>
        <p:txBody>
          <a:bodyPr wrap="square">
            <a:spAutoFit/>
          </a:bodyPr>
          <a:lstStyle/>
          <a:p>
            <a:pPr algn="just" fontAlgn="base">
              <a:lnSpc>
                <a:spcPct val="115000"/>
              </a:lnSpc>
              <a:spcAft>
                <a:spcPts val="1000"/>
              </a:spcAft>
            </a:pPr>
            <a:r>
              <a:rPr lang="es-ES_tradnl" sz="2000" dirty="0">
                <a:solidFill>
                  <a:srgbClr val="266C9F"/>
                </a:solidFill>
                <a:effectLst/>
                <a:latin typeface="Calibri" panose="020F0502020204030204" pitchFamily="34" charset="0"/>
                <a:ea typeface="Times New Roman" panose="02020603050405020304" pitchFamily="18" charset="0"/>
              </a:rPr>
              <a:t>Otro aspecto a tener en cuenta es la </a:t>
            </a:r>
            <a:r>
              <a:rPr lang="es-ES_tradnl" sz="2000" b="1" dirty="0">
                <a:solidFill>
                  <a:srgbClr val="4EAE3A"/>
                </a:solidFill>
                <a:effectLst/>
                <a:latin typeface="Calibri" panose="020F0502020204030204" pitchFamily="34" charset="0"/>
                <a:ea typeface="Times New Roman" panose="02020603050405020304" pitchFamily="18" charset="0"/>
              </a:rPr>
              <a:t>optimización</a:t>
            </a:r>
            <a:r>
              <a:rPr lang="es-ES_tradnl" sz="2000" dirty="0">
                <a:solidFill>
                  <a:srgbClr val="266C9F"/>
                </a:solidFill>
                <a:effectLst/>
                <a:latin typeface="Calibri" panose="020F0502020204030204" pitchFamily="34" charset="0"/>
                <a:ea typeface="Times New Roman" panose="02020603050405020304" pitchFamily="18" charset="0"/>
              </a:rPr>
              <a:t> y </a:t>
            </a:r>
            <a:r>
              <a:rPr lang="es-ES_tradnl" sz="2000" b="1" dirty="0">
                <a:solidFill>
                  <a:srgbClr val="4EAE3A"/>
                </a:solidFill>
                <a:effectLst/>
                <a:latin typeface="Calibri" panose="020F0502020204030204" pitchFamily="34" charset="0"/>
                <a:ea typeface="Times New Roman" panose="02020603050405020304" pitchFamily="18" charset="0"/>
              </a:rPr>
              <a:t>posicionamiento</a:t>
            </a:r>
            <a:r>
              <a:rPr lang="es-ES_tradnl" sz="2000" dirty="0">
                <a:solidFill>
                  <a:srgbClr val="266C9F"/>
                </a:solidFill>
                <a:effectLst/>
                <a:latin typeface="Calibri" panose="020F0502020204030204" pitchFamily="34" charset="0"/>
                <a:ea typeface="Times New Roman" panose="02020603050405020304" pitchFamily="18" charset="0"/>
              </a:rPr>
              <a:t> de tu página web en los buscadores. De nada sirve tener una web creativa, llamativa y profesional si nadie la visita porque no aparece en los principales buscadores. </a:t>
            </a:r>
          </a:p>
          <a:p>
            <a:pPr algn="just" fontAlgn="base">
              <a:lnSpc>
                <a:spcPct val="115000"/>
              </a:lnSpc>
              <a:spcAft>
                <a:spcPts val="1000"/>
              </a:spcAft>
            </a:pPr>
            <a:r>
              <a:rPr lang="es-ES_tradnl" sz="2000" dirty="0">
                <a:solidFill>
                  <a:srgbClr val="266C9F"/>
                </a:solidFill>
                <a:effectLst/>
                <a:latin typeface="Calibri" panose="020F0502020204030204" pitchFamily="34" charset="0"/>
                <a:ea typeface="Times New Roman" panose="02020603050405020304" pitchFamily="18" charset="0"/>
              </a:rPr>
              <a:t>Para mejorar el posicionamiento y la visibilidad </a:t>
            </a:r>
            <a:r>
              <a:rPr lang="es-ES_tradnl" sz="2000" i="1" dirty="0">
                <a:solidFill>
                  <a:srgbClr val="266C9F"/>
                </a:solidFill>
                <a:effectLst/>
                <a:latin typeface="Calibri" panose="020F0502020204030204" pitchFamily="34" charset="0"/>
                <a:ea typeface="Times New Roman" panose="02020603050405020304" pitchFamily="18" charset="0"/>
              </a:rPr>
              <a:t>online</a:t>
            </a:r>
            <a:r>
              <a:rPr lang="es-ES_tradnl" sz="2000" dirty="0">
                <a:solidFill>
                  <a:srgbClr val="266C9F"/>
                </a:solidFill>
                <a:effectLst/>
                <a:latin typeface="Calibri" panose="020F0502020204030204" pitchFamily="34" charset="0"/>
                <a:ea typeface="Times New Roman" panose="02020603050405020304" pitchFamily="18" charset="0"/>
              </a:rPr>
              <a:t>, tendrás que tener en cuenta el </a:t>
            </a:r>
            <a:r>
              <a:rPr lang="es-ES_tradnl" sz="2000" b="1" dirty="0">
                <a:solidFill>
                  <a:srgbClr val="4EAE3A"/>
                </a:solidFill>
                <a:effectLst/>
                <a:latin typeface="Calibri" panose="020F0502020204030204" pitchFamily="34" charset="0"/>
                <a:ea typeface="Times New Roman" panose="02020603050405020304" pitchFamily="18" charset="0"/>
              </a:rPr>
              <a:t>SEO</a:t>
            </a:r>
            <a:r>
              <a:rPr lang="es-ES_tradnl" sz="2000" dirty="0">
                <a:solidFill>
                  <a:srgbClr val="266C9F"/>
                </a:solidFill>
                <a:effectLst/>
                <a:latin typeface="Calibri" panose="020F0502020204030204" pitchFamily="34" charset="0"/>
                <a:ea typeface="Times New Roman" panose="02020603050405020304" pitchFamily="18" charset="0"/>
              </a:rPr>
              <a:t> (</a:t>
            </a:r>
            <a:r>
              <a:rPr lang="es-ES_tradnl" sz="2000" i="1" dirty="0" err="1">
                <a:solidFill>
                  <a:srgbClr val="266C9F"/>
                </a:solidFill>
                <a:effectLst/>
                <a:latin typeface="Calibri" panose="020F0502020204030204" pitchFamily="34" charset="0"/>
                <a:ea typeface="Times New Roman" panose="02020603050405020304" pitchFamily="18" charset="0"/>
              </a:rPr>
              <a:t>Search</a:t>
            </a:r>
            <a:r>
              <a:rPr lang="es-ES_tradnl" sz="2000" i="1" dirty="0">
                <a:solidFill>
                  <a:srgbClr val="266C9F"/>
                </a:solidFill>
                <a:effectLst/>
                <a:latin typeface="Calibri" panose="020F0502020204030204" pitchFamily="34" charset="0"/>
                <a:ea typeface="Times New Roman" panose="02020603050405020304" pitchFamily="18" charset="0"/>
              </a:rPr>
              <a:t> </a:t>
            </a:r>
            <a:r>
              <a:rPr lang="es-ES_tradnl" sz="2000" i="1" dirty="0" err="1">
                <a:solidFill>
                  <a:srgbClr val="266C9F"/>
                </a:solidFill>
                <a:effectLst/>
                <a:latin typeface="Calibri" panose="020F0502020204030204" pitchFamily="34" charset="0"/>
                <a:ea typeface="Times New Roman" panose="02020603050405020304" pitchFamily="18" charset="0"/>
              </a:rPr>
              <a:t>Engine</a:t>
            </a:r>
            <a:r>
              <a:rPr lang="es-ES_tradnl" sz="2000" i="1" dirty="0">
                <a:solidFill>
                  <a:srgbClr val="266C9F"/>
                </a:solidFill>
                <a:effectLst/>
                <a:latin typeface="Calibri" panose="020F0502020204030204" pitchFamily="34" charset="0"/>
                <a:ea typeface="Times New Roman" panose="02020603050405020304" pitchFamily="18" charset="0"/>
              </a:rPr>
              <a:t> </a:t>
            </a:r>
            <a:r>
              <a:rPr lang="es-ES_tradnl" sz="2000" i="1" dirty="0" err="1">
                <a:solidFill>
                  <a:srgbClr val="266C9F"/>
                </a:solidFill>
                <a:effectLst/>
                <a:latin typeface="Calibri" panose="020F0502020204030204" pitchFamily="34" charset="0"/>
                <a:ea typeface="Times New Roman" panose="02020603050405020304" pitchFamily="18" charset="0"/>
              </a:rPr>
              <a:t>Optimization</a:t>
            </a:r>
            <a:r>
              <a:rPr lang="es-ES_tradnl" sz="2000" dirty="0">
                <a:solidFill>
                  <a:srgbClr val="266C9F"/>
                </a:solidFill>
                <a:effectLst/>
                <a:latin typeface="Calibri" panose="020F0502020204030204" pitchFamily="34" charset="0"/>
                <a:ea typeface="Times New Roman" panose="02020603050405020304" pitchFamily="18" charset="0"/>
              </a:rPr>
              <a:t>) de tu página web, es decir, el contenido y las palabras clave, así como la calidad de los enlaces y la velocidad de descarga de la página web</a:t>
            </a:r>
            <a:endPar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Imagen 2">
            <a:extLst>
              <a:ext uri="{FF2B5EF4-FFF2-40B4-BE49-F238E27FC236}">
                <a16:creationId xmlns:a16="http://schemas.microsoft.com/office/drawing/2014/main" id="{CB10FB26-1612-419D-936C-2735D91C8D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59" y="1832871"/>
            <a:ext cx="4185921" cy="3419850"/>
          </a:xfrm>
          <a:prstGeom prst="rect">
            <a:avLst/>
          </a:prstGeom>
        </p:spPr>
      </p:pic>
    </p:spTree>
    <p:extLst>
      <p:ext uri="{BB962C8B-B14F-4D97-AF65-F5344CB8AC3E}">
        <p14:creationId xmlns:p14="http://schemas.microsoft.com/office/powerpoint/2010/main" val="36751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441983"/>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Diseño</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y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creación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web.</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pic>
        <p:nvPicPr>
          <p:cNvPr id="7" name="Imagen 6">
            <a:extLst>
              <a:ext uri="{FF2B5EF4-FFF2-40B4-BE49-F238E27FC236}">
                <a16:creationId xmlns:a16="http://schemas.microsoft.com/office/drawing/2014/main" id="{5A2C6655-3F24-445F-A6DE-9983804D17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2103" y="2026419"/>
            <a:ext cx="3541777" cy="3128776"/>
          </a:xfrm>
          <a:prstGeom prst="rect">
            <a:avLst/>
          </a:prstGeom>
        </p:spPr>
      </p:pic>
      <p:sp>
        <p:nvSpPr>
          <p:cNvPr id="16" name="CuadroTexto 15">
            <a:extLst>
              <a:ext uri="{FF2B5EF4-FFF2-40B4-BE49-F238E27FC236}">
                <a16:creationId xmlns:a16="http://schemas.microsoft.com/office/drawing/2014/main" id="{B7728EDE-1E21-4542-A1E2-A13F12F7A08E}"/>
              </a:ext>
            </a:extLst>
          </p:cNvPr>
          <p:cNvSpPr txBox="1"/>
          <p:nvPr/>
        </p:nvSpPr>
        <p:spPr>
          <a:xfrm>
            <a:off x="4627783" y="1608341"/>
            <a:ext cx="5847015" cy="4318875"/>
          </a:xfrm>
          <a:prstGeom prst="rect">
            <a:avLst/>
          </a:prstGeom>
          <a:noFill/>
        </p:spPr>
        <p:txBody>
          <a:bodyPr wrap="square">
            <a:spAutoFit/>
          </a:bodyPr>
          <a:lstStyle/>
          <a:p>
            <a:pPr algn="just" fontAlgn="base">
              <a:lnSpc>
                <a:spcPct val="115000"/>
              </a:lnSpc>
              <a:spcAft>
                <a:spcPts val="1000"/>
              </a:spcAft>
            </a:pP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Las </a:t>
            </a:r>
            <a:r>
              <a:rPr lang="es-ES" sz="20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palabras clave </a:t>
            </a:r>
            <a:r>
              <a:rPr lang="es-ES"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serán lo que los consumidores de patrimonio intangible introducirán en los motores de búsqueda de Internet para obtener la información que necesitan. Por eso es importante analizar cuáles son las palabras clave más adecuadas, las cuales debes utilizar tantas veces como puedas en el contenido de tu página, pero siempre de forma coherente y sin ser demasiado repetitivo. También debes asegurarte de que tu página web tenga un diseño adaptativo, es decir, que se pueda ver desde cualquier dispositivo digital (computadora, teléfono inteligente, tableta, etc.).</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75325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625E38-DD45-4A53-98D1-DD6BD5C8F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85E2FD-1EB3-475E-A713-50766B2BFF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TM02900688[[fn=Faceta]]</Template>
  <TotalTime>0</TotalTime>
  <Words>3766</Words>
  <Application>Microsoft Office PowerPoint</Application>
  <PresentationFormat>Panorámica</PresentationFormat>
  <Paragraphs>173</Paragraphs>
  <Slides>28</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Calibri Light</vt:lpstr>
      <vt:lpstr>Symbol</vt:lpstr>
      <vt:lpstr>Tema de Office</vt:lpstr>
      <vt:lpstr>COMUNICACIÓN Y TRANSFERENCIA DE CONOCIMIENTO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Miriam Internet Web Solutions</cp:lastModifiedBy>
  <cp:revision>106</cp:revision>
  <dcterms:created xsi:type="dcterms:W3CDTF">2021-01-21T12:20:00Z</dcterms:created>
  <dcterms:modified xsi:type="dcterms:W3CDTF">2022-01-27T16:35:26Z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