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67" r:id="rId6"/>
    <p:sldId id="268"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8" r:id="rId23"/>
    <p:sldId id="327" r:id="rId24"/>
    <p:sldId id="329" r:id="rId25"/>
    <p:sldId id="330" r:id="rId26"/>
    <p:sldId id="331" r:id="rId27"/>
    <p:sldId id="332" r:id="rId28"/>
    <p:sldId id="333" r:id="rId29"/>
    <p:sldId id="334" r:id="rId30"/>
    <p:sldId id="260"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60"/>
  </p:normalViewPr>
  <p:slideViewPr>
    <p:cSldViewPr snapToGrid="0">
      <p:cViewPr>
        <p:scale>
          <a:sx n="100" d="100"/>
          <a:sy n="100" d="100"/>
        </p:scale>
        <p:origin x="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7B402-80F9-4549-ADBB-36C38558AF63}"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it-IT"/>
        </a:p>
      </dgm:t>
    </dgm:pt>
    <dgm:pt modelId="{8F5AF73F-57A0-4C55-9EDC-CC42E299E455}">
      <dgm:prSet phldrT="[Testo]"/>
      <dgm:spPr/>
      <dgm:t>
        <a:bodyPr/>
        <a:lstStyle/>
        <a:p>
          <a:r>
            <a:rPr lang="it-IT" dirty="0"/>
            <a:t>Plan</a:t>
          </a:r>
        </a:p>
      </dgm:t>
    </dgm:pt>
    <dgm:pt modelId="{0DEC8596-F3A0-4869-851F-7DBEA668CA1F}" type="parTrans" cxnId="{82B8991D-EDA3-481E-8ECC-DC04036CBD75}">
      <dgm:prSet/>
      <dgm:spPr/>
      <dgm:t>
        <a:bodyPr/>
        <a:lstStyle/>
        <a:p>
          <a:endParaRPr lang="it-IT"/>
        </a:p>
      </dgm:t>
    </dgm:pt>
    <dgm:pt modelId="{FDD6902F-DC99-41D9-A058-7AFA9CF17D2B}" type="sibTrans" cxnId="{82B8991D-EDA3-481E-8ECC-DC04036CBD75}">
      <dgm:prSet/>
      <dgm:spPr/>
      <dgm:t>
        <a:bodyPr/>
        <a:lstStyle/>
        <a:p>
          <a:endParaRPr lang="it-IT"/>
        </a:p>
      </dgm:t>
    </dgm:pt>
    <dgm:pt modelId="{5A5E46AA-2E88-4F2E-8EB9-E7AA1C4FD39C}">
      <dgm:prSet phldrT="[Testo]"/>
      <dgm:spPr/>
      <dgm:t>
        <a:bodyPr/>
        <a:lstStyle/>
        <a:p>
          <a:r>
            <a:rPr lang="it-IT" dirty="0"/>
            <a:t>Do</a:t>
          </a:r>
        </a:p>
      </dgm:t>
    </dgm:pt>
    <dgm:pt modelId="{86B9FC41-8AFC-4617-85B5-FC28E4FB589E}" type="parTrans" cxnId="{A2D09127-EEED-4384-A6AD-BDCD978BEC65}">
      <dgm:prSet/>
      <dgm:spPr/>
      <dgm:t>
        <a:bodyPr/>
        <a:lstStyle/>
        <a:p>
          <a:endParaRPr lang="it-IT"/>
        </a:p>
      </dgm:t>
    </dgm:pt>
    <dgm:pt modelId="{20C9050A-6441-48FA-8C71-C433FED7843D}" type="sibTrans" cxnId="{A2D09127-EEED-4384-A6AD-BDCD978BEC65}">
      <dgm:prSet/>
      <dgm:spPr/>
      <dgm:t>
        <a:bodyPr/>
        <a:lstStyle/>
        <a:p>
          <a:endParaRPr lang="it-IT"/>
        </a:p>
      </dgm:t>
    </dgm:pt>
    <dgm:pt modelId="{562968DA-EEEF-4E73-9380-B7BF4B2B167A}">
      <dgm:prSet phldrT="[Testo]"/>
      <dgm:spPr/>
      <dgm:t>
        <a:bodyPr/>
        <a:lstStyle/>
        <a:p>
          <a:r>
            <a:rPr lang="it-IT" dirty="0"/>
            <a:t>Check</a:t>
          </a:r>
        </a:p>
      </dgm:t>
    </dgm:pt>
    <dgm:pt modelId="{84415F6D-6A50-42E7-A2B2-D119010CD749}" type="parTrans" cxnId="{FA6671F3-A24E-454C-9900-27B8BF867E8E}">
      <dgm:prSet/>
      <dgm:spPr/>
      <dgm:t>
        <a:bodyPr/>
        <a:lstStyle/>
        <a:p>
          <a:endParaRPr lang="it-IT"/>
        </a:p>
      </dgm:t>
    </dgm:pt>
    <dgm:pt modelId="{8DBF1E32-AD1F-40A0-A69D-71FBA7F35B82}" type="sibTrans" cxnId="{FA6671F3-A24E-454C-9900-27B8BF867E8E}">
      <dgm:prSet/>
      <dgm:spPr/>
      <dgm:t>
        <a:bodyPr/>
        <a:lstStyle/>
        <a:p>
          <a:endParaRPr lang="it-IT"/>
        </a:p>
      </dgm:t>
    </dgm:pt>
    <dgm:pt modelId="{7874994D-E305-4C7B-98AB-35C270A7809E}">
      <dgm:prSet phldrT="[Testo]"/>
      <dgm:spPr/>
      <dgm:t>
        <a:bodyPr/>
        <a:lstStyle/>
        <a:p>
          <a:r>
            <a:rPr lang="it-IT" dirty="0"/>
            <a:t>Act</a:t>
          </a:r>
        </a:p>
      </dgm:t>
    </dgm:pt>
    <dgm:pt modelId="{42CC463B-3E9B-4665-94FC-29BEA29B35F5}" type="parTrans" cxnId="{D367FD95-0696-4A78-A86B-FB39BFB058AC}">
      <dgm:prSet/>
      <dgm:spPr/>
      <dgm:t>
        <a:bodyPr/>
        <a:lstStyle/>
        <a:p>
          <a:endParaRPr lang="it-IT"/>
        </a:p>
      </dgm:t>
    </dgm:pt>
    <dgm:pt modelId="{ECDE9E7C-FA0D-40B6-84DA-48658990C269}" type="sibTrans" cxnId="{D367FD95-0696-4A78-A86B-FB39BFB058AC}">
      <dgm:prSet/>
      <dgm:spPr/>
      <dgm:t>
        <a:bodyPr/>
        <a:lstStyle/>
        <a:p>
          <a:endParaRPr lang="it-IT"/>
        </a:p>
      </dgm:t>
    </dgm:pt>
    <dgm:pt modelId="{2B7E34C2-EE0C-497E-A887-B9F74F7F6790}" type="pres">
      <dgm:prSet presAssocID="{88E7B402-80F9-4549-ADBB-36C38558AF63}" presName="cycle" presStyleCnt="0">
        <dgm:presLayoutVars>
          <dgm:dir/>
          <dgm:resizeHandles val="exact"/>
        </dgm:presLayoutVars>
      </dgm:prSet>
      <dgm:spPr/>
    </dgm:pt>
    <dgm:pt modelId="{BEC2F9C2-70BD-415E-8A56-E7503AB55B13}" type="pres">
      <dgm:prSet presAssocID="{8F5AF73F-57A0-4C55-9EDC-CC42E299E455}" presName="node" presStyleLbl="node1" presStyleIdx="0" presStyleCnt="4">
        <dgm:presLayoutVars>
          <dgm:bulletEnabled val="1"/>
        </dgm:presLayoutVars>
      </dgm:prSet>
      <dgm:spPr/>
    </dgm:pt>
    <dgm:pt modelId="{FCD40C4D-0D13-4D14-BBC7-27C031E90997}" type="pres">
      <dgm:prSet presAssocID="{8F5AF73F-57A0-4C55-9EDC-CC42E299E455}" presName="spNode" presStyleCnt="0"/>
      <dgm:spPr/>
    </dgm:pt>
    <dgm:pt modelId="{F7D1B68D-FA7F-43E9-8927-870F6CE2CAAE}" type="pres">
      <dgm:prSet presAssocID="{FDD6902F-DC99-41D9-A058-7AFA9CF17D2B}" presName="sibTrans" presStyleLbl="sibTrans1D1" presStyleIdx="0" presStyleCnt="4"/>
      <dgm:spPr/>
    </dgm:pt>
    <dgm:pt modelId="{A33CE11A-04F5-4310-B1F0-C89C6628E640}" type="pres">
      <dgm:prSet presAssocID="{5A5E46AA-2E88-4F2E-8EB9-E7AA1C4FD39C}" presName="node" presStyleLbl="node1" presStyleIdx="1" presStyleCnt="4">
        <dgm:presLayoutVars>
          <dgm:bulletEnabled val="1"/>
        </dgm:presLayoutVars>
      </dgm:prSet>
      <dgm:spPr/>
    </dgm:pt>
    <dgm:pt modelId="{D1BCD8D3-4F8C-4AA0-B0DE-44F697D6ADDB}" type="pres">
      <dgm:prSet presAssocID="{5A5E46AA-2E88-4F2E-8EB9-E7AA1C4FD39C}" presName="spNode" presStyleCnt="0"/>
      <dgm:spPr/>
    </dgm:pt>
    <dgm:pt modelId="{0F64D183-DB70-40AB-87E8-AD1AFC501457}" type="pres">
      <dgm:prSet presAssocID="{20C9050A-6441-48FA-8C71-C433FED7843D}" presName="sibTrans" presStyleLbl="sibTrans1D1" presStyleIdx="1" presStyleCnt="4"/>
      <dgm:spPr/>
    </dgm:pt>
    <dgm:pt modelId="{FB831430-7FFE-4A22-92DD-0D42536B2E57}" type="pres">
      <dgm:prSet presAssocID="{562968DA-EEEF-4E73-9380-B7BF4B2B167A}" presName="node" presStyleLbl="node1" presStyleIdx="2" presStyleCnt="4">
        <dgm:presLayoutVars>
          <dgm:bulletEnabled val="1"/>
        </dgm:presLayoutVars>
      </dgm:prSet>
      <dgm:spPr/>
    </dgm:pt>
    <dgm:pt modelId="{E5DAF2B8-B07B-48CA-B2CC-5C142C4C7CF8}" type="pres">
      <dgm:prSet presAssocID="{562968DA-EEEF-4E73-9380-B7BF4B2B167A}" presName="spNode" presStyleCnt="0"/>
      <dgm:spPr/>
    </dgm:pt>
    <dgm:pt modelId="{21EC559E-8836-4A6D-893E-B71432B2B7FB}" type="pres">
      <dgm:prSet presAssocID="{8DBF1E32-AD1F-40A0-A69D-71FBA7F35B82}" presName="sibTrans" presStyleLbl="sibTrans1D1" presStyleIdx="2" presStyleCnt="4"/>
      <dgm:spPr/>
    </dgm:pt>
    <dgm:pt modelId="{9FD6B7CE-1898-4718-A6EA-01BF5342DD32}" type="pres">
      <dgm:prSet presAssocID="{7874994D-E305-4C7B-98AB-35C270A7809E}" presName="node" presStyleLbl="node1" presStyleIdx="3" presStyleCnt="4">
        <dgm:presLayoutVars>
          <dgm:bulletEnabled val="1"/>
        </dgm:presLayoutVars>
      </dgm:prSet>
      <dgm:spPr/>
    </dgm:pt>
    <dgm:pt modelId="{E9DDD808-8A8C-4E6B-8998-568E27B54D69}" type="pres">
      <dgm:prSet presAssocID="{7874994D-E305-4C7B-98AB-35C270A7809E}" presName="spNode" presStyleCnt="0"/>
      <dgm:spPr/>
    </dgm:pt>
    <dgm:pt modelId="{D9A3E253-EA29-41B5-A109-13C406D0648A}" type="pres">
      <dgm:prSet presAssocID="{ECDE9E7C-FA0D-40B6-84DA-48658990C269}" presName="sibTrans" presStyleLbl="sibTrans1D1" presStyleIdx="3" presStyleCnt="4"/>
      <dgm:spPr/>
    </dgm:pt>
  </dgm:ptLst>
  <dgm:cxnLst>
    <dgm:cxn modelId="{82B8991D-EDA3-481E-8ECC-DC04036CBD75}" srcId="{88E7B402-80F9-4549-ADBB-36C38558AF63}" destId="{8F5AF73F-57A0-4C55-9EDC-CC42E299E455}" srcOrd="0" destOrd="0" parTransId="{0DEC8596-F3A0-4869-851F-7DBEA668CA1F}" sibTransId="{FDD6902F-DC99-41D9-A058-7AFA9CF17D2B}"/>
    <dgm:cxn modelId="{490CCF25-E156-4FD8-990E-F467C8F9E24D}" type="presOf" srcId="{7874994D-E305-4C7B-98AB-35C270A7809E}" destId="{9FD6B7CE-1898-4718-A6EA-01BF5342DD32}" srcOrd="0" destOrd="0" presId="urn:microsoft.com/office/officeart/2005/8/layout/cycle5"/>
    <dgm:cxn modelId="{A2D09127-EEED-4384-A6AD-BDCD978BEC65}" srcId="{88E7B402-80F9-4549-ADBB-36C38558AF63}" destId="{5A5E46AA-2E88-4F2E-8EB9-E7AA1C4FD39C}" srcOrd="1" destOrd="0" parTransId="{86B9FC41-8AFC-4617-85B5-FC28E4FB589E}" sibTransId="{20C9050A-6441-48FA-8C71-C433FED7843D}"/>
    <dgm:cxn modelId="{0D38CC34-7BD9-4A9D-A81A-646C572279BE}" type="presOf" srcId="{20C9050A-6441-48FA-8C71-C433FED7843D}" destId="{0F64D183-DB70-40AB-87E8-AD1AFC501457}" srcOrd="0" destOrd="0" presId="urn:microsoft.com/office/officeart/2005/8/layout/cycle5"/>
    <dgm:cxn modelId="{91D27E5C-8745-4311-96FE-8A358380FD77}" type="presOf" srcId="{8F5AF73F-57A0-4C55-9EDC-CC42E299E455}" destId="{BEC2F9C2-70BD-415E-8A56-E7503AB55B13}" srcOrd="0" destOrd="0" presId="urn:microsoft.com/office/officeart/2005/8/layout/cycle5"/>
    <dgm:cxn modelId="{25994748-F77C-403F-8D22-AD91C4A5FF46}" type="presOf" srcId="{88E7B402-80F9-4549-ADBB-36C38558AF63}" destId="{2B7E34C2-EE0C-497E-A887-B9F74F7F6790}" srcOrd="0" destOrd="0" presId="urn:microsoft.com/office/officeart/2005/8/layout/cycle5"/>
    <dgm:cxn modelId="{86A1EC53-8686-409B-9D85-21BC28AA28D3}" type="presOf" srcId="{8DBF1E32-AD1F-40A0-A69D-71FBA7F35B82}" destId="{21EC559E-8836-4A6D-893E-B71432B2B7FB}" srcOrd="0" destOrd="0" presId="urn:microsoft.com/office/officeart/2005/8/layout/cycle5"/>
    <dgm:cxn modelId="{3B961A8B-6EB3-4912-A9AB-2CD2E2D1DC8A}" type="presOf" srcId="{ECDE9E7C-FA0D-40B6-84DA-48658990C269}" destId="{D9A3E253-EA29-41B5-A109-13C406D0648A}" srcOrd="0" destOrd="0" presId="urn:microsoft.com/office/officeart/2005/8/layout/cycle5"/>
    <dgm:cxn modelId="{D367FD95-0696-4A78-A86B-FB39BFB058AC}" srcId="{88E7B402-80F9-4549-ADBB-36C38558AF63}" destId="{7874994D-E305-4C7B-98AB-35C270A7809E}" srcOrd="3" destOrd="0" parTransId="{42CC463B-3E9B-4665-94FC-29BEA29B35F5}" sibTransId="{ECDE9E7C-FA0D-40B6-84DA-48658990C269}"/>
    <dgm:cxn modelId="{88BDACC7-CE16-40BC-A52F-CE01C0A4AF58}" type="presOf" srcId="{562968DA-EEEF-4E73-9380-B7BF4B2B167A}" destId="{FB831430-7FFE-4A22-92DD-0D42536B2E57}" srcOrd="0" destOrd="0" presId="urn:microsoft.com/office/officeart/2005/8/layout/cycle5"/>
    <dgm:cxn modelId="{65EC53F2-AF78-4D33-BD26-5D99D55A4BF8}" type="presOf" srcId="{FDD6902F-DC99-41D9-A058-7AFA9CF17D2B}" destId="{F7D1B68D-FA7F-43E9-8927-870F6CE2CAAE}" srcOrd="0" destOrd="0" presId="urn:microsoft.com/office/officeart/2005/8/layout/cycle5"/>
    <dgm:cxn modelId="{FA6671F3-A24E-454C-9900-27B8BF867E8E}" srcId="{88E7B402-80F9-4549-ADBB-36C38558AF63}" destId="{562968DA-EEEF-4E73-9380-B7BF4B2B167A}" srcOrd="2" destOrd="0" parTransId="{84415F6D-6A50-42E7-A2B2-D119010CD749}" sibTransId="{8DBF1E32-AD1F-40A0-A69D-71FBA7F35B82}"/>
    <dgm:cxn modelId="{C70DFEF8-135E-43E5-B9C1-B421E008C724}" type="presOf" srcId="{5A5E46AA-2E88-4F2E-8EB9-E7AA1C4FD39C}" destId="{A33CE11A-04F5-4310-B1F0-C89C6628E640}" srcOrd="0" destOrd="0" presId="urn:microsoft.com/office/officeart/2005/8/layout/cycle5"/>
    <dgm:cxn modelId="{48214B5F-853D-43AE-897A-CDC6089DBB0F}" type="presParOf" srcId="{2B7E34C2-EE0C-497E-A887-B9F74F7F6790}" destId="{BEC2F9C2-70BD-415E-8A56-E7503AB55B13}" srcOrd="0" destOrd="0" presId="urn:microsoft.com/office/officeart/2005/8/layout/cycle5"/>
    <dgm:cxn modelId="{2959EC8B-B773-4F20-80F1-FB3F4A42A05A}" type="presParOf" srcId="{2B7E34C2-EE0C-497E-A887-B9F74F7F6790}" destId="{FCD40C4D-0D13-4D14-BBC7-27C031E90997}" srcOrd="1" destOrd="0" presId="urn:microsoft.com/office/officeart/2005/8/layout/cycle5"/>
    <dgm:cxn modelId="{98D40294-B684-4479-97C5-3924C607D7E3}" type="presParOf" srcId="{2B7E34C2-EE0C-497E-A887-B9F74F7F6790}" destId="{F7D1B68D-FA7F-43E9-8927-870F6CE2CAAE}" srcOrd="2" destOrd="0" presId="urn:microsoft.com/office/officeart/2005/8/layout/cycle5"/>
    <dgm:cxn modelId="{BC3AA498-D4CC-4FE8-A48D-1A8F4BB067C3}" type="presParOf" srcId="{2B7E34C2-EE0C-497E-A887-B9F74F7F6790}" destId="{A33CE11A-04F5-4310-B1F0-C89C6628E640}" srcOrd="3" destOrd="0" presId="urn:microsoft.com/office/officeart/2005/8/layout/cycle5"/>
    <dgm:cxn modelId="{0A781E1C-17E3-4258-BB70-5D482806D42F}" type="presParOf" srcId="{2B7E34C2-EE0C-497E-A887-B9F74F7F6790}" destId="{D1BCD8D3-4F8C-4AA0-B0DE-44F697D6ADDB}" srcOrd="4" destOrd="0" presId="urn:microsoft.com/office/officeart/2005/8/layout/cycle5"/>
    <dgm:cxn modelId="{5AE81C1B-0E69-4A34-B4F6-D8EA3575EA5D}" type="presParOf" srcId="{2B7E34C2-EE0C-497E-A887-B9F74F7F6790}" destId="{0F64D183-DB70-40AB-87E8-AD1AFC501457}" srcOrd="5" destOrd="0" presId="urn:microsoft.com/office/officeart/2005/8/layout/cycle5"/>
    <dgm:cxn modelId="{0BB70F60-733C-4A8C-A7C6-660599DD84E6}" type="presParOf" srcId="{2B7E34C2-EE0C-497E-A887-B9F74F7F6790}" destId="{FB831430-7FFE-4A22-92DD-0D42536B2E57}" srcOrd="6" destOrd="0" presId="urn:microsoft.com/office/officeart/2005/8/layout/cycle5"/>
    <dgm:cxn modelId="{F53636C8-E8B0-40A5-B72B-58EDF33B5A06}" type="presParOf" srcId="{2B7E34C2-EE0C-497E-A887-B9F74F7F6790}" destId="{E5DAF2B8-B07B-48CA-B2CC-5C142C4C7CF8}" srcOrd="7" destOrd="0" presId="urn:microsoft.com/office/officeart/2005/8/layout/cycle5"/>
    <dgm:cxn modelId="{8C66C674-2CF1-44ED-81EB-0C2761C4A7A2}" type="presParOf" srcId="{2B7E34C2-EE0C-497E-A887-B9F74F7F6790}" destId="{21EC559E-8836-4A6D-893E-B71432B2B7FB}" srcOrd="8" destOrd="0" presId="urn:microsoft.com/office/officeart/2005/8/layout/cycle5"/>
    <dgm:cxn modelId="{32F88E4F-0B49-4330-BF59-75AFE49C4D38}" type="presParOf" srcId="{2B7E34C2-EE0C-497E-A887-B9F74F7F6790}" destId="{9FD6B7CE-1898-4718-A6EA-01BF5342DD32}" srcOrd="9" destOrd="0" presId="urn:microsoft.com/office/officeart/2005/8/layout/cycle5"/>
    <dgm:cxn modelId="{555B2762-B676-4F08-8719-93157A917216}" type="presParOf" srcId="{2B7E34C2-EE0C-497E-A887-B9F74F7F6790}" destId="{E9DDD808-8A8C-4E6B-8998-568E27B54D69}" srcOrd="10" destOrd="0" presId="urn:microsoft.com/office/officeart/2005/8/layout/cycle5"/>
    <dgm:cxn modelId="{8C1C786D-272E-4F0F-A39F-2EB164BB8B21}" type="presParOf" srcId="{2B7E34C2-EE0C-497E-A887-B9F74F7F6790}" destId="{D9A3E253-EA29-41B5-A109-13C406D0648A}"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2F9C2-70BD-415E-8A56-E7503AB55B13}">
      <dsp:nvSpPr>
        <dsp:cNvPr id="0" name=""/>
        <dsp:cNvSpPr/>
      </dsp:nvSpPr>
      <dsp:spPr>
        <a:xfrm>
          <a:off x="2398037" y="1217"/>
          <a:ext cx="1369877" cy="8904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Plan</a:t>
          </a:r>
        </a:p>
      </dsp:txBody>
      <dsp:txXfrm>
        <a:off x="2441504" y="44684"/>
        <a:ext cx="1282943" cy="803486"/>
      </dsp:txXfrm>
    </dsp:sp>
    <dsp:sp modelId="{F7D1B68D-FA7F-43E9-8927-870F6CE2CAAE}">
      <dsp:nvSpPr>
        <dsp:cNvPr id="0" name=""/>
        <dsp:cNvSpPr/>
      </dsp:nvSpPr>
      <dsp:spPr>
        <a:xfrm>
          <a:off x="1612919" y="446427"/>
          <a:ext cx="2940113" cy="2940113"/>
        </a:xfrm>
        <a:custGeom>
          <a:avLst/>
          <a:gdLst/>
          <a:ahLst/>
          <a:cxnLst/>
          <a:rect l="0" t="0" r="0" b="0"/>
          <a:pathLst>
            <a:path>
              <a:moveTo>
                <a:pt x="2343795" y="287835"/>
              </a:moveTo>
              <a:arcTo wR="1470056" hR="1470056" stAng="18388011" swAng="16324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33CE11A-04F5-4310-B1F0-C89C6628E640}">
      <dsp:nvSpPr>
        <dsp:cNvPr id="0" name=""/>
        <dsp:cNvSpPr/>
      </dsp:nvSpPr>
      <dsp:spPr>
        <a:xfrm>
          <a:off x="3868094" y="1471274"/>
          <a:ext cx="1369877" cy="8904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Do</a:t>
          </a:r>
        </a:p>
      </dsp:txBody>
      <dsp:txXfrm>
        <a:off x="3911561" y="1514741"/>
        <a:ext cx="1282943" cy="803486"/>
      </dsp:txXfrm>
    </dsp:sp>
    <dsp:sp modelId="{0F64D183-DB70-40AB-87E8-AD1AFC501457}">
      <dsp:nvSpPr>
        <dsp:cNvPr id="0" name=""/>
        <dsp:cNvSpPr/>
      </dsp:nvSpPr>
      <dsp:spPr>
        <a:xfrm>
          <a:off x="1612919" y="446427"/>
          <a:ext cx="2940113" cy="2940113"/>
        </a:xfrm>
        <a:custGeom>
          <a:avLst/>
          <a:gdLst/>
          <a:ahLst/>
          <a:cxnLst/>
          <a:rect l="0" t="0" r="0" b="0"/>
          <a:pathLst>
            <a:path>
              <a:moveTo>
                <a:pt x="2787650" y="2121986"/>
              </a:moveTo>
              <a:arcTo wR="1470056" hR="1470056" stAng="1579538" swAng="16324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B831430-7FFE-4A22-92DD-0D42536B2E57}">
      <dsp:nvSpPr>
        <dsp:cNvPr id="0" name=""/>
        <dsp:cNvSpPr/>
      </dsp:nvSpPr>
      <dsp:spPr>
        <a:xfrm>
          <a:off x="2398037" y="2941331"/>
          <a:ext cx="1369877" cy="8904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Check</a:t>
          </a:r>
        </a:p>
      </dsp:txBody>
      <dsp:txXfrm>
        <a:off x="2441504" y="2984798"/>
        <a:ext cx="1282943" cy="803486"/>
      </dsp:txXfrm>
    </dsp:sp>
    <dsp:sp modelId="{21EC559E-8836-4A6D-893E-B71432B2B7FB}">
      <dsp:nvSpPr>
        <dsp:cNvPr id="0" name=""/>
        <dsp:cNvSpPr/>
      </dsp:nvSpPr>
      <dsp:spPr>
        <a:xfrm>
          <a:off x="1612919" y="446427"/>
          <a:ext cx="2940113" cy="2940113"/>
        </a:xfrm>
        <a:custGeom>
          <a:avLst/>
          <a:gdLst/>
          <a:ahLst/>
          <a:cxnLst/>
          <a:rect l="0" t="0" r="0" b="0"/>
          <a:pathLst>
            <a:path>
              <a:moveTo>
                <a:pt x="596317" y="2652277"/>
              </a:moveTo>
              <a:arcTo wR="1470056" hR="1470056" stAng="7588011" swAng="16324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FD6B7CE-1898-4718-A6EA-01BF5342DD32}">
      <dsp:nvSpPr>
        <dsp:cNvPr id="0" name=""/>
        <dsp:cNvSpPr/>
      </dsp:nvSpPr>
      <dsp:spPr>
        <a:xfrm>
          <a:off x="927980" y="1471274"/>
          <a:ext cx="1369877" cy="8904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Act</a:t>
          </a:r>
        </a:p>
      </dsp:txBody>
      <dsp:txXfrm>
        <a:off x="971447" y="1514741"/>
        <a:ext cx="1282943" cy="803486"/>
      </dsp:txXfrm>
    </dsp:sp>
    <dsp:sp modelId="{D9A3E253-EA29-41B5-A109-13C406D0648A}">
      <dsp:nvSpPr>
        <dsp:cNvPr id="0" name=""/>
        <dsp:cNvSpPr/>
      </dsp:nvSpPr>
      <dsp:spPr>
        <a:xfrm>
          <a:off x="1612919" y="446427"/>
          <a:ext cx="2940113" cy="2940113"/>
        </a:xfrm>
        <a:custGeom>
          <a:avLst/>
          <a:gdLst/>
          <a:ahLst/>
          <a:cxnLst/>
          <a:rect l="0" t="0" r="0" b="0"/>
          <a:pathLst>
            <a:path>
              <a:moveTo>
                <a:pt x="152462" y="818127"/>
              </a:moveTo>
              <a:arcTo wR="1470056" hR="1470056" stAng="12379538" swAng="16324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13/01/2022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hyperlink" Target="https://hbr.org/1979/03/how-competitive-forces-shape-strateg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hyperlink" Target="https://www.oecd.org/financial/education/launch-eu-financial-competence-framework.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s-ES" altLang="es-ES" sz="3800" b="1" dirty="0">
                <a:cs typeface="Arial" pitchFamily="34" charset="0"/>
              </a:rPr>
              <a:t>Educación financiera y conocimientos de gestión para los operadores del PCI</a:t>
            </a:r>
            <a:br>
              <a:rPr lang="en-US" altLang="es-ES" sz="5400" dirty="0">
                <a:cs typeface="Arial" pitchFamily="34" charset="0"/>
              </a:rPr>
            </a:br>
            <a:br>
              <a:rPr lang="en-US" altLang="es-ES" sz="5400" dirty="0">
                <a:cs typeface="Arial" pitchFamily="34" charset="0"/>
              </a:rPr>
            </a:br>
            <a:r>
              <a:rPr lang="en-US" altLang="es-ES" sz="3200" b="1" dirty="0">
                <a:cs typeface="Arial" pitchFamily="34" charset="0"/>
              </a:rPr>
              <a:t>IDP European Consultants</a:t>
            </a:r>
            <a:endParaRPr sz="32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4199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Alfabetización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económico-financiera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s-ES" altLang="es-ES" sz="2000" b="1" i="1" dirty="0">
                <a:solidFill>
                  <a:schemeClr val="accent1">
                    <a:lumMod val="75000"/>
                  </a:schemeClr>
                </a:solidFill>
                <a:latin typeface="Calibri" panose="020F0502020204030204" pitchFamily="34" charset="0"/>
                <a:cs typeface="Calibri" panose="020F0502020204030204" pitchFamily="34" charset="0"/>
              </a:rPr>
              <a:t>Comprender los conceptos económicos y financieros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Esta competencia consiste realmente en familiarizarse con la terminología común utilizada en los negocios y la gestión: </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KPI</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Punto de equilibrio</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Oferta, demanda y precio de mercado</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Acciones VS bonos</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Elasticidad del precio de la demanda </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Economías de escala</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Economías de aprendizaje</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Unidad estratégica de negocio</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Estrategia de diversificación</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Cadena de valor</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etc.</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9880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4900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Alfabetización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económica-financiera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Presupuestos</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Presupuestar consiste en poder prever las necesidades de tesorería por cada categoría de costes.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Cada función requiere una determinada cantidad de recursos económicos para realizar sus tareas: el presupuesto final asignado a cada función/proceso/equipo (dependiendo de la etiqueta de la categoría de costes) será el resultado de estimaciones fiables y sólidas basadas, por ejemplo, en la comparación con datos históricos.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habilidad presupuestaria viene con la experiencia: a medida que las actividades avanzan en el tiempo, los empresarios reúnen una masa crítica de referencias y experiencia que les ayudará a orientar mejor sus futuras decisiones relacionadas con el presupuesto.</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Existen varias metodologías que pueden aplicarse para la planificación y previsión presupuestaria, que repasaremos en la segunda unidad de este módulo. </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9347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632765"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78592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Alfabetización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económica-financiera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Encontrar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financiación</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...es decir, encontrar personas dispuestas a invertir en la organización/idea empresarial a cambio de un tipo de interés.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fuente de financiación "tradicional" está representada por el sistema bancario. Sin embargo, hoy en día existe una cohorte muy amplia de actores, tanto del sector público como del privado, que pueden ser de interés para estas tareas específicas: </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Súper ángeles</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Ángeles</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Capitalistas de riesgo</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Crowdfunding</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Oportunidades de financiación de la UE</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Fondos estructurales</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Programas de la UE</a:t>
            </a:r>
          </a:p>
          <a:p>
            <a:pPr algn="just">
              <a:defRPr/>
            </a:pPr>
            <a:endParaRPr lang="en-GB" sz="1500"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Para más detalles, consulte la Unidad</a:t>
            </a:r>
            <a:r>
              <a:rPr lang="en-GB" dirty="0">
                <a:latin typeface="Calibri" panose="020F0502020204030204" pitchFamily="34" charset="0"/>
                <a:cs typeface="Calibri" panose="020F0502020204030204" pitchFamily="34" charset="0"/>
              </a:rPr>
              <a:t> 2.</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3710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19483"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15655" y="1285831"/>
            <a:ext cx="11213541" cy="954107"/>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Alfabetización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económica-financira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Entender</a:t>
            </a:r>
            <a:r>
              <a:rPr lang="en-GB" altLang="es-ES" sz="2000" b="1" i="1" dirty="0">
                <a:solidFill>
                  <a:schemeClr val="accent1">
                    <a:lumMod val="75000"/>
                  </a:schemeClr>
                </a:solidFill>
                <a:latin typeface="Calibri" panose="020F0502020204030204" pitchFamily="34" charset="0"/>
                <a:cs typeface="Calibri" panose="020F0502020204030204" pitchFamily="34" charset="0"/>
              </a:rPr>
              <a:t> la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fiscalidad</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Según el marco de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la comprensión de la fiscalidad consiste en </a:t>
            </a:r>
            <a:r>
              <a:rPr lang="en-GB"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74CD8566-42EF-4B48-B7E4-89DFB4E96E2E}"/>
              </a:ext>
            </a:extLst>
          </p:cNvPr>
          <p:cNvGraphicFramePr>
            <a:graphicFrameLocks noGrp="1"/>
          </p:cNvGraphicFramePr>
          <p:nvPr>
            <p:extLst>
              <p:ext uri="{D42A27DB-BD31-4B8C-83A1-F6EECF244321}">
                <p14:modId xmlns:p14="http://schemas.microsoft.com/office/powerpoint/2010/main" val="978274908"/>
              </p:ext>
            </p:extLst>
          </p:nvPr>
        </p:nvGraphicFramePr>
        <p:xfrm>
          <a:off x="363315" y="2349742"/>
          <a:ext cx="11213544" cy="3916680"/>
        </p:xfrm>
        <a:graphic>
          <a:graphicData uri="http://schemas.openxmlformats.org/drawingml/2006/table">
            <a:tbl>
              <a:tblPr firstRow="1" bandRow="1">
                <a:tableStyleId>{5C22544A-7EE6-4342-B048-85BDC9FD1C3A}</a:tableStyleId>
              </a:tblPr>
              <a:tblGrid>
                <a:gridCol w="1401693">
                  <a:extLst>
                    <a:ext uri="{9D8B030D-6E8A-4147-A177-3AD203B41FA5}">
                      <a16:colId xmlns:a16="http://schemas.microsoft.com/office/drawing/2014/main" val="414805210"/>
                    </a:ext>
                  </a:extLst>
                </a:gridCol>
                <a:gridCol w="1401693">
                  <a:extLst>
                    <a:ext uri="{9D8B030D-6E8A-4147-A177-3AD203B41FA5}">
                      <a16:colId xmlns:a16="http://schemas.microsoft.com/office/drawing/2014/main" val="2583722988"/>
                    </a:ext>
                  </a:extLst>
                </a:gridCol>
                <a:gridCol w="1401693">
                  <a:extLst>
                    <a:ext uri="{9D8B030D-6E8A-4147-A177-3AD203B41FA5}">
                      <a16:colId xmlns:a16="http://schemas.microsoft.com/office/drawing/2014/main" val="3442029451"/>
                    </a:ext>
                  </a:extLst>
                </a:gridCol>
                <a:gridCol w="1401693">
                  <a:extLst>
                    <a:ext uri="{9D8B030D-6E8A-4147-A177-3AD203B41FA5}">
                      <a16:colId xmlns:a16="http://schemas.microsoft.com/office/drawing/2014/main" val="3599296151"/>
                    </a:ext>
                  </a:extLst>
                </a:gridCol>
                <a:gridCol w="1401693">
                  <a:extLst>
                    <a:ext uri="{9D8B030D-6E8A-4147-A177-3AD203B41FA5}">
                      <a16:colId xmlns:a16="http://schemas.microsoft.com/office/drawing/2014/main" val="3549105305"/>
                    </a:ext>
                  </a:extLst>
                </a:gridCol>
                <a:gridCol w="1401693">
                  <a:extLst>
                    <a:ext uri="{9D8B030D-6E8A-4147-A177-3AD203B41FA5}">
                      <a16:colId xmlns:a16="http://schemas.microsoft.com/office/drawing/2014/main" val="2973949631"/>
                    </a:ext>
                  </a:extLst>
                </a:gridCol>
                <a:gridCol w="1401693">
                  <a:extLst>
                    <a:ext uri="{9D8B030D-6E8A-4147-A177-3AD203B41FA5}">
                      <a16:colId xmlns:a16="http://schemas.microsoft.com/office/drawing/2014/main" val="1436346978"/>
                    </a:ext>
                  </a:extLst>
                </a:gridCol>
                <a:gridCol w="1401693">
                  <a:extLst>
                    <a:ext uri="{9D8B030D-6E8A-4147-A177-3AD203B41FA5}">
                      <a16:colId xmlns:a16="http://schemas.microsoft.com/office/drawing/2014/main" val="1937824920"/>
                    </a:ext>
                  </a:extLst>
                </a:gridCol>
              </a:tblGrid>
              <a:tr h="185893">
                <a:tc gridSpan="2">
                  <a:txBody>
                    <a:bodyPr/>
                    <a:lstStyle/>
                    <a:p>
                      <a:pPr algn="ctr"/>
                      <a:r>
                        <a:rPr lang="en-US" sz="1500" i="1" dirty="0" err="1">
                          <a:solidFill>
                            <a:schemeClr val="tx1"/>
                          </a:solidFill>
                        </a:rPr>
                        <a:t>Básico</a:t>
                      </a:r>
                      <a:endParaRPr lang="en-US" sz="15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500" i="1" dirty="0" err="1">
                          <a:solidFill>
                            <a:schemeClr val="tx1"/>
                          </a:solidFill>
                        </a:rPr>
                        <a:t>Intermedio</a:t>
                      </a:r>
                      <a:endParaRPr lang="en-US" sz="15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500" i="1" dirty="0" err="1">
                          <a:solidFill>
                            <a:schemeClr val="tx1"/>
                          </a:solidFill>
                        </a:rPr>
                        <a:t>Advanzado</a:t>
                      </a:r>
                      <a:endParaRPr lang="en-US" sz="15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500" i="1" dirty="0" err="1">
                          <a:solidFill>
                            <a:schemeClr val="tx1"/>
                          </a:solidFill>
                        </a:rPr>
                        <a:t>Experto</a:t>
                      </a:r>
                      <a:endParaRPr lang="en-US" sz="15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73470390"/>
                  </a:ext>
                </a:extLst>
              </a:tr>
              <a:tr h="245182">
                <a:tc gridSpan="2">
                  <a:txBody>
                    <a:bodyPr/>
                    <a:lstStyle/>
                    <a:p>
                      <a:pPr algn="ctr"/>
                      <a:r>
                        <a:rPr lang="es-ES" sz="1000" b="1" dirty="0"/>
                        <a:t>Depender del apoyo de los demás</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000" b="1" dirty="0" err="1"/>
                        <a:t>Construir</a:t>
                      </a:r>
                      <a:r>
                        <a:rPr lang="en-GB" sz="1000" b="1" dirty="0"/>
                        <a:t> </a:t>
                      </a:r>
                      <a:r>
                        <a:rPr lang="en-GB" sz="1000" b="1" dirty="0" err="1"/>
                        <a:t>independencia</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000" b="1" dirty="0" err="1"/>
                        <a:t>Tomar</a:t>
                      </a:r>
                      <a:r>
                        <a:rPr lang="en-GB" sz="1000" b="1" dirty="0"/>
                        <a:t> </a:t>
                      </a:r>
                      <a:r>
                        <a:rPr lang="en-GB" sz="1000" b="1" dirty="0" err="1"/>
                        <a:t>responsibilidad</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000" b="1" dirty="0" err="1"/>
                        <a:t>Conducir</a:t>
                      </a:r>
                      <a:r>
                        <a:rPr lang="en-GB" sz="1000" b="1" dirty="0"/>
                        <a:t> </a:t>
                      </a:r>
                      <a:r>
                        <a:rPr lang="en-GB" sz="1000" b="1" dirty="0" err="1"/>
                        <a:t>hacia</a:t>
                      </a:r>
                      <a:r>
                        <a:rPr lang="en-GB" sz="1000" b="1" dirty="0"/>
                        <a:t> la </a:t>
                      </a:r>
                      <a:r>
                        <a:rPr lang="en-GB" sz="1000" b="1" dirty="0" err="1"/>
                        <a:t>transformación</a:t>
                      </a:r>
                      <a:r>
                        <a:rPr lang="en-GB" sz="1000" b="1" dirty="0"/>
                        <a:t>, </a:t>
                      </a:r>
                      <a:r>
                        <a:rPr lang="en-GB" sz="1000" b="1" dirty="0" err="1"/>
                        <a:t>innovación</a:t>
                      </a:r>
                      <a:r>
                        <a:rPr lang="en-GB" sz="1000" b="1" dirty="0"/>
                        <a:t> y </a:t>
                      </a:r>
                      <a:r>
                        <a:rPr lang="en-GB" sz="1000" b="1" dirty="0" err="1"/>
                        <a:t>crecimiento</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78563662"/>
                  </a:ext>
                </a:extLst>
              </a:tr>
              <a:tr h="1010341">
                <a:tc>
                  <a:txBody>
                    <a:bodyPr/>
                    <a:lstStyle/>
                    <a:p>
                      <a:r>
                        <a:rPr lang="en-GB" sz="1200" dirty="0"/>
                        <a:t>Bajo </a:t>
                      </a:r>
                      <a:r>
                        <a:rPr lang="en-GB" sz="1200" dirty="0" err="1"/>
                        <a:t>supervisión</a:t>
                      </a:r>
                      <a:r>
                        <a:rPr lang="en-GB" sz="1200" dirty="0"/>
                        <a:t> </a:t>
                      </a:r>
                      <a:r>
                        <a:rPr lang="en-GB" sz="1200" dirty="0" err="1"/>
                        <a:t>directa</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Con un apoyo reducido de los demás, cierta autonomía y junto a mis compañeros.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Por mi cuenta y junto a mis compañeros.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Asumir y compartir algunas responsabilidades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Con un poco de orientación y junto con otros</a:t>
                      </a:r>
                      <a:r>
                        <a:rPr lang="en-GB" sz="1200" dirty="0"/>
                        <a:t>.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Asumir la responsabilidad de tomar decisiones y trabajar con otros</a:t>
                      </a:r>
                      <a:r>
                        <a:rPr lang="en-GB" sz="1200" dirty="0"/>
                        <a: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Asumir la responsabilidad de contribuir a desarrollos complejos en un campo específico.</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dirty="0"/>
                        <a:t>Contribuir sustancialmente al desarrollo de un campo específico.</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691182"/>
                  </a:ext>
                </a:extLst>
              </a:tr>
              <a:tr h="233156">
                <a:tc>
                  <a:txBody>
                    <a:bodyPr/>
                    <a:lstStyle/>
                    <a:p>
                      <a:pPr algn="ctr"/>
                      <a:r>
                        <a:rPr lang="en-GB" sz="1200" b="1" dirty="0" err="1">
                          <a:solidFill>
                            <a:srgbClr val="002060"/>
                          </a:solidFill>
                        </a:rPr>
                        <a:t>Descubrir</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Explorar</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Experimentar</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Atreverse</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Mejorar</a:t>
                      </a:r>
                      <a:r>
                        <a:rPr lang="en-GB" sz="1200" b="1" dirty="0">
                          <a:solidFill>
                            <a:srgbClr val="002060"/>
                          </a:solidFill>
                        </a:rPr>
                        <a:t> </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Reforzar</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Expandir</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err="1">
                          <a:solidFill>
                            <a:srgbClr val="002060"/>
                          </a:solidFill>
                        </a:rPr>
                        <a:t>Transformar</a:t>
                      </a:r>
                      <a:endParaRPr lang="en-GB"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400073"/>
                  </a:ext>
                </a:extLst>
              </a:tr>
              <a:tr h="1165778">
                <a:tc>
                  <a:txBody>
                    <a:bodyPr/>
                    <a:lstStyle/>
                    <a:p>
                      <a:pPr algn="l"/>
                      <a:r>
                        <a:rPr lang="es-ES" sz="1200" dirty="0"/>
                        <a:t>Puedo esbozar la finalidad de los impuestos</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s-ES" sz="1200" dirty="0"/>
                        <a:t>Puedo explicar cómo la fiscalidad financia las actividades de un país y su papel en el suministro de bienes y servicios públicos</a:t>
                      </a:r>
                      <a:r>
                        <a:rPr lang="en-GB" sz="1200" dirty="0"/>
                        <a:t>.</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a:r>
                        <a:rPr lang="es-ES" sz="1200" dirty="0"/>
                        <a:t>Puedo estimar las principales obligaciones contables y fiscales que debo cumplir para satisfacer los requisitos fiscales de mis actividades</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l"/>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es-ES" sz="1200" dirty="0"/>
                        <a:t>Puedo estimar cómo mis decisiones financieras (inversiones, compra de activos, bienes, etc.) afectan a mis impuestos</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s-ES" sz="1200" dirty="0"/>
                        <a:t>Puedo tomar decisiones financieras en función de los regímenes fiscales actuales.</a:t>
                      </a: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s-ES" sz="1200" dirty="0">
                          <a:solidFill>
                            <a:schemeClr val="bg1"/>
                          </a:solidFill>
                        </a:rPr>
                        <a:t>Puedo tomar decisiones financieras basadas en los regímenes fiscales de diferentes países y territorios.</a:t>
                      </a:r>
                      <a:endParaRPr 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a:endParaRPr lang="en-GB"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4294885"/>
                  </a:ext>
                </a:extLst>
              </a:tr>
            </a:tbl>
          </a:graphicData>
        </a:graphic>
      </p:graphicFrame>
      <p:sp>
        <p:nvSpPr>
          <p:cNvPr id="5" name="Freccia a destra 4">
            <a:extLst>
              <a:ext uri="{FF2B5EF4-FFF2-40B4-BE49-F238E27FC236}">
                <a16:creationId xmlns:a16="http://schemas.microsoft.com/office/drawing/2014/main" id="{A2681716-99A6-4AEE-BDCF-2A7A77C4476F}"/>
              </a:ext>
            </a:extLst>
          </p:cNvPr>
          <p:cNvSpPr/>
          <p:nvPr/>
        </p:nvSpPr>
        <p:spPr>
          <a:xfrm>
            <a:off x="10482470" y="5473148"/>
            <a:ext cx="1094386" cy="19878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35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2219417"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a:t>
            </a:r>
            <a:r>
              <a:rPr lang="es-ES" altLang="es-ES" sz="2000" b="1" dirty="0">
                <a:solidFill>
                  <a:schemeClr val="accent1">
                    <a:lumMod val="75000"/>
                  </a:schemeClr>
                </a:solidFill>
                <a:latin typeface="Calibri" panose="020F0502020204030204" pitchFamily="34" charset="0"/>
                <a:cs typeface="Calibri" panose="020F0502020204030204" pitchFamily="34" charset="0"/>
              </a:rPr>
              <a:t>La caja de herramientas para la gestión empresarial y estratégica: introducción a la unidad </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En el transcurso de esta unidad, queremos proporcionar a los usuarios herramientas y modelos consolidados en los que puedan basarse para elaborar estrategias para sus organizaciones.</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Las herramientas que van a conocer representan los elementos esenciales de su alfabetización en gestión y les ayudarán a</a:t>
            </a:r>
          </a:p>
          <a:p>
            <a:pPr algn="just">
              <a:defRPr/>
            </a:pPr>
            <a:endParaRPr lang="es-ES"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dirty="0">
                <a:latin typeface="Calibri" panose="020F0502020204030204" pitchFamily="34" charset="0"/>
                <a:cs typeface="Calibri" panose="020F0502020204030204" pitchFamily="34" charset="0"/>
              </a:rPr>
              <a:t>Comprender mejor las potencialidades concretas de su negocio</a:t>
            </a:r>
          </a:p>
          <a:p>
            <a:pPr marL="285750" indent="-285750" algn="just">
              <a:buFont typeface="Arial" panose="020B0604020202020204" pitchFamily="34" charset="0"/>
              <a:buChar char="•"/>
              <a:defRPr/>
            </a:pPr>
            <a:r>
              <a:rPr lang="es-ES" altLang="es-ES" dirty="0">
                <a:latin typeface="Calibri" panose="020F0502020204030204" pitchFamily="34" charset="0"/>
                <a:cs typeface="Calibri" panose="020F0502020204030204" pitchFamily="34" charset="0"/>
              </a:rPr>
              <a:t>Determinar nuevas oportunidades y formas de reducir la brecha con el mercado</a:t>
            </a:r>
          </a:p>
          <a:p>
            <a:pPr marL="285750" indent="-285750" algn="just">
              <a:buFont typeface="Arial" panose="020B0604020202020204" pitchFamily="34" charset="0"/>
              <a:buChar char="•"/>
              <a:defRPr/>
            </a:pPr>
            <a:r>
              <a:rPr lang="es-ES" altLang="es-ES" dirty="0">
                <a:latin typeface="Calibri" panose="020F0502020204030204" pitchFamily="34" charset="0"/>
                <a:cs typeface="Calibri" panose="020F0502020204030204" pitchFamily="34" charset="0"/>
              </a:rPr>
              <a:t>Alcanzar una ventaja competitiva y un mayor nivel de rendimiento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Ten en cuenta que estas herramientas no se han desarrollado en referencia a un sector o industria específicos. Como tales, se adaptan perfectamente al Patrimonio Cultural Inmaterial y a los mercados en los que operas normalmente. </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2165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57490"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Modelo</a:t>
            </a:r>
            <a:r>
              <a:rPr lang="en-GB" altLang="es-ES" sz="2000" b="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negocios</a:t>
            </a:r>
            <a:r>
              <a:rPr lang="en-GB" altLang="es-ES" sz="2000" b="1" dirty="0">
                <a:solidFill>
                  <a:schemeClr val="accent1">
                    <a:lumMod val="75000"/>
                  </a:schemeClr>
                </a:solidFill>
                <a:latin typeface="Calibri" panose="020F0502020204030204" pitchFamily="34" charset="0"/>
                <a:cs typeface="Calibri" panose="020F0502020204030204" pitchFamily="34" charset="0"/>
              </a:rPr>
              <a:t> Canvas, BMC (1)</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8278E935-3F35-4BB0-AA55-D15F118C3AB0}"/>
              </a:ext>
            </a:extLst>
          </p:cNvPr>
          <p:cNvPicPr>
            <a:picLocks noChangeAspect="1"/>
          </p:cNvPicPr>
          <p:nvPr/>
        </p:nvPicPr>
        <p:blipFill>
          <a:blip r:embed="rId4"/>
          <a:stretch>
            <a:fillRect/>
          </a:stretch>
        </p:blipFill>
        <p:spPr>
          <a:xfrm>
            <a:off x="2400549" y="1976381"/>
            <a:ext cx="7139071" cy="3996553"/>
          </a:xfrm>
          <a:prstGeom prst="rect">
            <a:avLst/>
          </a:prstGeom>
        </p:spPr>
      </p:pic>
      <p:sp>
        <p:nvSpPr>
          <p:cNvPr id="7" name="CasellaDiTesto 6">
            <a:extLst>
              <a:ext uri="{FF2B5EF4-FFF2-40B4-BE49-F238E27FC236}">
                <a16:creationId xmlns:a16="http://schemas.microsoft.com/office/drawing/2014/main" id="{2C1462FD-DB7D-457A-9987-EF3F9EC8534D}"/>
              </a:ext>
            </a:extLst>
          </p:cNvPr>
          <p:cNvSpPr txBox="1"/>
          <p:nvPr/>
        </p:nvSpPr>
        <p:spPr>
          <a:xfrm>
            <a:off x="2819676" y="5947181"/>
            <a:ext cx="6552647" cy="646331"/>
          </a:xfrm>
          <a:prstGeom prst="rect">
            <a:avLst/>
          </a:prstGeom>
          <a:noFill/>
        </p:spPr>
        <p:txBody>
          <a:bodyPr wrap="square" rtlCol="0">
            <a:spAutoFit/>
          </a:bodyPr>
          <a:lstStyle/>
          <a:p>
            <a:r>
              <a:rPr lang="en-GB" dirty="0"/>
              <a:t>Fuente: Osterwalder, Alexander (2005). “¿</a:t>
            </a:r>
            <a:r>
              <a:rPr lang="en-GB" dirty="0" err="1"/>
              <a:t>Qué</a:t>
            </a:r>
            <a:r>
              <a:rPr lang="en-GB" dirty="0"/>
              <a:t> es un </a:t>
            </a:r>
            <a:r>
              <a:rPr lang="en-GB" dirty="0" err="1"/>
              <a:t>modelo</a:t>
            </a:r>
            <a:r>
              <a:rPr lang="en-GB" dirty="0"/>
              <a:t> de </a:t>
            </a:r>
            <a:r>
              <a:rPr lang="en-GB" dirty="0" err="1"/>
              <a:t>negocio</a:t>
            </a:r>
            <a:r>
              <a:rPr lang="en-GB" dirty="0"/>
              <a:t>?”</a:t>
            </a:r>
            <a:endParaRPr lang="en-US" dirty="0"/>
          </a:p>
        </p:txBody>
      </p:sp>
    </p:spTree>
    <p:extLst>
      <p:ext uri="{BB962C8B-B14F-4D97-AF65-F5344CB8AC3E}">
        <p14:creationId xmlns:p14="http://schemas.microsoft.com/office/powerpoint/2010/main" val="293854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03985"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832092"/>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Modelo</a:t>
            </a:r>
            <a:r>
              <a:rPr lang="en-GB" altLang="es-ES" sz="2000" b="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negocios</a:t>
            </a:r>
            <a:r>
              <a:rPr lang="en-GB" altLang="es-ES" sz="2000" b="1" dirty="0">
                <a:solidFill>
                  <a:schemeClr val="accent1">
                    <a:lumMod val="75000"/>
                  </a:schemeClr>
                </a:solidFill>
                <a:latin typeface="Calibri" panose="020F0502020204030204" pitchFamily="34" charset="0"/>
                <a:cs typeface="Calibri" panose="020F0502020204030204" pitchFamily="34" charset="0"/>
              </a:rPr>
              <a:t> Canvas, BMC (2)</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A día de hoy, el BMC sigue siendo la herramienta favorita de los aspirantes a empresarios y de los ya establecidos para enmarcar y conceptualizar el modelo de negocio de su organización.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Por modelo de negocio nos referimos a la forma en que una organización o empresa genera valor y persigue la sostenibilidad económica.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El BMC está pensado para que los participantes lo impriman y lo rellenen con notas adhesivas, gráficos, dibujos... lo que consideren que puede generar una contribución. Por lo general, es una actividad de trabajo en equipo, pero no hay límites reales para su uso. Los participantes realizan una lluvia de ideas conjunta sobre los elementos fundamentales que contribuyen a la definición del modelo de negocio.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El BMC incluye nueve grupos de recursos a los que pueden referirse estos elementos centrales. Como los usuarios pueden notar, el diseño de las herramientas no sugiere un orden de llenado estándar... de hecho, los usuarios pueden proceder como mejor deseen para sí mismos, de todos modos aquí hay una pauta tentativa para su consideración (siguiente diapositiva):</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8485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4273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Modelo</a:t>
            </a:r>
            <a:r>
              <a:rPr lang="en-GB" altLang="es-ES" sz="2000" b="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negocios</a:t>
            </a:r>
            <a:r>
              <a:rPr lang="en-GB" altLang="es-ES" sz="2000" b="1" dirty="0">
                <a:solidFill>
                  <a:schemeClr val="accent1">
                    <a:lumMod val="75000"/>
                  </a:schemeClr>
                </a:solidFill>
                <a:latin typeface="Calibri" panose="020F0502020204030204" pitchFamily="34" charset="0"/>
                <a:cs typeface="Calibri" panose="020F0502020204030204" pitchFamily="34" charset="0"/>
              </a:rPr>
              <a:t> Canvas, BMC (3)</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5" name="Tabella 7">
            <a:extLst>
              <a:ext uri="{FF2B5EF4-FFF2-40B4-BE49-F238E27FC236}">
                <a16:creationId xmlns:a16="http://schemas.microsoft.com/office/drawing/2014/main" id="{B1089291-67E9-4D38-AC57-F0AA060D8125}"/>
              </a:ext>
            </a:extLst>
          </p:cNvPr>
          <p:cNvGraphicFramePr>
            <a:graphicFrameLocks noGrp="1"/>
          </p:cNvGraphicFramePr>
          <p:nvPr>
            <p:extLst>
              <p:ext uri="{D42A27DB-BD31-4B8C-83A1-F6EECF244321}">
                <p14:modId xmlns:p14="http://schemas.microsoft.com/office/powerpoint/2010/main" val="1606918575"/>
              </p:ext>
            </p:extLst>
          </p:nvPr>
        </p:nvGraphicFramePr>
        <p:xfrm>
          <a:off x="315655" y="2143511"/>
          <a:ext cx="11745936" cy="3947160"/>
        </p:xfrm>
        <a:graphic>
          <a:graphicData uri="http://schemas.openxmlformats.org/drawingml/2006/table">
            <a:tbl>
              <a:tblPr firstRow="1" bandRow="1">
                <a:tableStyleId>{5C22544A-7EE6-4342-B048-85BDC9FD1C3A}</a:tableStyleId>
              </a:tblPr>
              <a:tblGrid>
                <a:gridCol w="1305104">
                  <a:extLst>
                    <a:ext uri="{9D8B030D-6E8A-4147-A177-3AD203B41FA5}">
                      <a16:colId xmlns:a16="http://schemas.microsoft.com/office/drawing/2014/main" val="3323925039"/>
                    </a:ext>
                  </a:extLst>
                </a:gridCol>
                <a:gridCol w="1305104">
                  <a:extLst>
                    <a:ext uri="{9D8B030D-6E8A-4147-A177-3AD203B41FA5}">
                      <a16:colId xmlns:a16="http://schemas.microsoft.com/office/drawing/2014/main" val="1717135620"/>
                    </a:ext>
                  </a:extLst>
                </a:gridCol>
                <a:gridCol w="1305104">
                  <a:extLst>
                    <a:ext uri="{9D8B030D-6E8A-4147-A177-3AD203B41FA5}">
                      <a16:colId xmlns:a16="http://schemas.microsoft.com/office/drawing/2014/main" val="3743545146"/>
                    </a:ext>
                  </a:extLst>
                </a:gridCol>
                <a:gridCol w="1305104">
                  <a:extLst>
                    <a:ext uri="{9D8B030D-6E8A-4147-A177-3AD203B41FA5}">
                      <a16:colId xmlns:a16="http://schemas.microsoft.com/office/drawing/2014/main" val="3539076340"/>
                    </a:ext>
                  </a:extLst>
                </a:gridCol>
                <a:gridCol w="1305104">
                  <a:extLst>
                    <a:ext uri="{9D8B030D-6E8A-4147-A177-3AD203B41FA5}">
                      <a16:colId xmlns:a16="http://schemas.microsoft.com/office/drawing/2014/main" val="2940729153"/>
                    </a:ext>
                  </a:extLst>
                </a:gridCol>
                <a:gridCol w="1305104">
                  <a:extLst>
                    <a:ext uri="{9D8B030D-6E8A-4147-A177-3AD203B41FA5}">
                      <a16:colId xmlns:a16="http://schemas.microsoft.com/office/drawing/2014/main" val="1309259914"/>
                    </a:ext>
                  </a:extLst>
                </a:gridCol>
                <a:gridCol w="1305104">
                  <a:extLst>
                    <a:ext uri="{9D8B030D-6E8A-4147-A177-3AD203B41FA5}">
                      <a16:colId xmlns:a16="http://schemas.microsoft.com/office/drawing/2014/main" val="2041373270"/>
                    </a:ext>
                  </a:extLst>
                </a:gridCol>
                <a:gridCol w="1305104">
                  <a:extLst>
                    <a:ext uri="{9D8B030D-6E8A-4147-A177-3AD203B41FA5}">
                      <a16:colId xmlns:a16="http://schemas.microsoft.com/office/drawing/2014/main" val="4200710870"/>
                    </a:ext>
                  </a:extLst>
                </a:gridCol>
                <a:gridCol w="1305104">
                  <a:extLst>
                    <a:ext uri="{9D8B030D-6E8A-4147-A177-3AD203B41FA5}">
                      <a16:colId xmlns:a16="http://schemas.microsoft.com/office/drawing/2014/main" val="3241102596"/>
                    </a:ext>
                  </a:extLst>
                </a:gridCol>
              </a:tblGrid>
              <a:tr h="3812990">
                <a:tc>
                  <a:txBody>
                    <a:bodyPr/>
                    <a:lstStyle/>
                    <a:p>
                      <a:pPr lvl="0" algn="l"/>
                      <a:r>
                        <a:rPr lang="en-GB" sz="1100" b="1" kern="1200" dirty="0">
                          <a:solidFill>
                            <a:schemeClr val="tx1"/>
                          </a:solidFill>
                          <a:effectLst/>
                          <a:latin typeface="+mn-lt"/>
                          <a:ea typeface="+mn-ea"/>
                          <a:cs typeface="+mn-cs"/>
                        </a:rPr>
                        <a:t>1. </a:t>
                      </a:r>
                      <a:r>
                        <a:rPr lang="en-GB" sz="1100" b="1" kern="1200" dirty="0" err="1">
                          <a:solidFill>
                            <a:schemeClr val="tx1"/>
                          </a:solidFill>
                          <a:effectLst/>
                          <a:latin typeface="+mn-lt"/>
                          <a:ea typeface="+mn-ea"/>
                          <a:cs typeface="+mn-cs"/>
                        </a:rPr>
                        <a:t>Socios</a:t>
                      </a:r>
                      <a:r>
                        <a:rPr lang="en-GB" sz="1100" b="1" kern="1200" dirty="0">
                          <a:solidFill>
                            <a:schemeClr val="tx1"/>
                          </a:solidFill>
                          <a:effectLst/>
                          <a:latin typeface="+mn-lt"/>
                          <a:ea typeface="+mn-ea"/>
                          <a:cs typeface="+mn-cs"/>
                        </a:rPr>
                        <a:t> clave</a:t>
                      </a:r>
                    </a:p>
                    <a:p>
                      <a:pPr lvl="0" algn="l"/>
                      <a:endParaRPr lang="en-GB" sz="1100" b="0" kern="1200" dirty="0">
                        <a:solidFill>
                          <a:schemeClr val="tx1"/>
                        </a:solidFill>
                        <a:effectLst/>
                        <a:latin typeface="+mn-lt"/>
                        <a:ea typeface="+mn-ea"/>
                        <a:cs typeface="+mn-cs"/>
                      </a:endParaRPr>
                    </a:p>
                    <a:p>
                      <a:pPr lvl="0" algn="l"/>
                      <a:r>
                        <a:rPr lang="es-ES" sz="1100" b="0" i="0" kern="1200" dirty="0">
                          <a:solidFill>
                            <a:schemeClr val="tx1"/>
                          </a:solidFill>
                          <a:effectLst/>
                          <a:latin typeface="+mn-lt"/>
                          <a:ea typeface="+mn-ea"/>
                          <a:cs typeface="+mn-cs"/>
                        </a:rPr>
                        <a:t>¿Quiénes son sus principales socios?</a:t>
                      </a:r>
                    </a:p>
                    <a:p>
                      <a:pPr lvl="0" algn="l"/>
                      <a:endParaRPr lang="es-ES" sz="1100" b="0" i="0" kern="1200" dirty="0">
                        <a:solidFill>
                          <a:schemeClr val="tx1"/>
                        </a:solidFill>
                        <a:effectLst/>
                        <a:latin typeface="+mn-lt"/>
                        <a:ea typeface="+mn-ea"/>
                        <a:cs typeface="+mn-cs"/>
                      </a:endParaRPr>
                    </a:p>
                    <a:p>
                      <a:pPr lvl="0" algn="l"/>
                      <a:r>
                        <a:rPr lang="es-ES" sz="1100" b="0" i="0" kern="1200" dirty="0">
                          <a:solidFill>
                            <a:schemeClr val="tx1"/>
                          </a:solidFill>
                          <a:effectLst/>
                          <a:latin typeface="+mn-lt"/>
                          <a:ea typeface="+mn-ea"/>
                          <a:cs typeface="+mn-cs"/>
                        </a:rPr>
                        <a:t>¿Quiénes son sus principales proveedores?</a:t>
                      </a:r>
                    </a:p>
                    <a:p>
                      <a:pPr lvl="0" algn="l"/>
                      <a:endParaRPr lang="es-ES" sz="1100" b="0" i="0" kern="1200" dirty="0">
                        <a:solidFill>
                          <a:schemeClr val="tx1"/>
                        </a:solidFill>
                        <a:effectLst/>
                        <a:latin typeface="+mn-lt"/>
                        <a:ea typeface="+mn-ea"/>
                        <a:cs typeface="+mn-cs"/>
                      </a:endParaRPr>
                    </a:p>
                    <a:p>
                      <a:pPr lvl="0" algn="l"/>
                      <a:r>
                        <a:rPr lang="es-ES" sz="1100" b="0" i="0" kern="1200" dirty="0">
                          <a:solidFill>
                            <a:schemeClr val="tx1"/>
                          </a:solidFill>
                          <a:effectLst/>
                          <a:latin typeface="+mn-lt"/>
                          <a:ea typeface="+mn-ea"/>
                          <a:cs typeface="+mn-cs"/>
                        </a:rPr>
                        <a:t>¿Qué recursos clave adquirimos de los socios?</a:t>
                      </a:r>
                    </a:p>
                    <a:p>
                      <a:pPr lvl="0" algn="l"/>
                      <a:endParaRPr lang="es-ES" sz="1100" b="0" i="0" kern="1200" dirty="0">
                        <a:solidFill>
                          <a:schemeClr val="tx1"/>
                        </a:solidFill>
                        <a:effectLst/>
                        <a:latin typeface="+mn-lt"/>
                        <a:ea typeface="+mn-ea"/>
                        <a:cs typeface="+mn-cs"/>
                      </a:endParaRPr>
                    </a:p>
                    <a:p>
                      <a:pPr lvl="0" algn="l"/>
                      <a:r>
                        <a:rPr lang="es-ES" sz="1100" b="0" i="0" kern="1200" dirty="0">
                          <a:solidFill>
                            <a:schemeClr val="tx1"/>
                          </a:solidFill>
                          <a:effectLst/>
                          <a:latin typeface="+mn-lt"/>
                          <a:ea typeface="+mn-ea"/>
                          <a:cs typeface="+mn-cs"/>
                        </a:rPr>
                        <a:t>¿Qué actividades clave realizan los socios?</a:t>
                      </a:r>
                    </a:p>
                    <a:p>
                      <a:pPr algn="l"/>
                      <a:endParaRPr lang="en-US" sz="11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2. </a:t>
                      </a:r>
                      <a:r>
                        <a:rPr lang="en-GB" sz="1100" b="1" dirty="0" err="1">
                          <a:solidFill>
                            <a:schemeClr val="tx1"/>
                          </a:solidFill>
                        </a:rPr>
                        <a:t>Actividades</a:t>
                      </a:r>
                      <a:r>
                        <a:rPr lang="en-GB" sz="1100" b="1" dirty="0">
                          <a:solidFill>
                            <a:schemeClr val="tx1"/>
                          </a:solidFill>
                        </a:rPr>
                        <a:t> clave</a:t>
                      </a:r>
                    </a:p>
                    <a:p>
                      <a:pPr algn="l"/>
                      <a:endParaRPr lang="en-GB" sz="1100" b="0" dirty="0">
                        <a:solidFill>
                          <a:schemeClr val="tx1"/>
                        </a:solidFill>
                      </a:endParaRPr>
                    </a:p>
                    <a:p>
                      <a:pPr algn="l"/>
                      <a:r>
                        <a:rPr lang="es-ES" sz="1100" b="0" dirty="0">
                          <a:solidFill>
                            <a:schemeClr val="tx1"/>
                          </a:solidFill>
                        </a:rPr>
                        <a:t>¿Qué actividades clave requiere nuestra propuesta de valor?</a:t>
                      </a:r>
                    </a:p>
                    <a:p>
                      <a:pPr algn="l"/>
                      <a:endParaRPr lang="es-ES" sz="1100" b="0" dirty="0">
                        <a:solidFill>
                          <a:schemeClr val="tx1"/>
                        </a:solidFill>
                      </a:endParaRPr>
                    </a:p>
                    <a:p>
                      <a:pPr algn="l"/>
                      <a:r>
                        <a:rPr lang="es-ES" sz="1100" b="0" dirty="0">
                          <a:solidFill>
                            <a:schemeClr val="tx1"/>
                          </a:solidFill>
                        </a:rPr>
                        <a:t>¿Qué pasa con nuestros canales de distribución?</a:t>
                      </a:r>
                    </a:p>
                    <a:p>
                      <a:pPr algn="l"/>
                      <a:endParaRPr lang="es-ES" sz="1100" b="0" dirty="0">
                        <a:solidFill>
                          <a:schemeClr val="tx1"/>
                        </a:solidFill>
                      </a:endParaRPr>
                    </a:p>
                    <a:p>
                      <a:pPr algn="l"/>
                      <a:r>
                        <a:rPr lang="es-ES" sz="1100" b="0" dirty="0">
                          <a:solidFill>
                            <a:schemeClr val="tx1"/>
                          </a:solidFill>
                        </a:rPr>
                        <a:t>¿Qué pasa con nuestra relación con los clientes?</a:t>
                      </a:r>
                    </a:p>
                    <a:p>
                      <a:pPr algn="l"/>
                      <a:endParaRPr lang="es-ES" sz="1100" b="0" dirty="0">
                        <a:solidFill>
                          <a:schemeClr val="tx1"/>
                        </a:solidFill>
                      </a:endParaRPr>
                    </a:p>
                    <a:p>
                      <a:pPr algn="l"/>
                      <a:r>
                        <a:rPr lang="es-ES" sz="1100" b="0" dirty="0">
                          <a:solidFill>
                            <a:schemeClr val="tx1"/>
                          </a:solidFill>
                        </a:rPr>
                        <a:t>¿Qué pasa con nuestros flujos de ingresos?</a:t>
                      </a:r>
                    </a:p>
                    <a:p>
                      <a:pPr algn="l"/>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3. </a:t>
                      </a:r>
                      <a:r>
                        <a:rPr lang="en-GB" sz="1100" b="1" dirty="0" err="1">
                          <a:solidFill>
                            <a:schemeClr val="tx1"/>
                          </a:solidFill>
                        </a:rPr>
                        <a:t>Recursos</a:t>
                      </a:r>
                      <a:r>
                        <a:rPr lang="en-GB" sz="1100" b="1" dirty="0">
                          <a:solidFill>
                            <a:schemeClr val="tx1"/>
                          </a:solidFill>
                        </a:rPr>
                        <a:t> clave</a:t>
                      </a:r>
                    </a:p>
                    <a:p>
                      <a:pPr algn="l"/>
                      <a:endParaRPr lang="en-GB" sz="1100" b="0" dirty="0">
                        <a:solidFill>
                          <a:schemeClr val="tx1"/>
                        </a:solidFill>
                      </a:endParaRPr>
                    </a:p>
                    <a:p>
                      <a:pPr algn="l"/>
                      <a:r>
                        <a:rPr lang="es-ES" sz="1100" b="0" dirty="0">
                          <a:solidFill>
                            <a:schemeClr val="tx1"/>
                          </a:solidFill>
                        </a:rPr>
                        <a:t>¿Qué recursos clave requiere nuestra propuesta de valor?</a:t>
                      </a:r>
                    </a:p>
                    <a:p>
                      <a:pPr algn="l"/>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4. </a:t>
                      </a:r>
                      <a:r>
                        <a:rPr lang="en-GB" sz="1100" b="1" dirty="0" err="1">
                          <a:solidFill>
                            <a:schemeClr val="tx1"/>
                          </a:solidFill>
                        </a:rPr>
                        <a:t>Propuesta</a:t>
                      </a:r>
                      <a:r>
                        <a:rPr lang="en-GB" sz="1100" b="1" dirty="0">
                          <a:solidFill>
                            <a:schemeClr val="tx1"/>
                          </a:solidFill>
                        </a:rPr>
                        <a:t> de </a:t>
                      </a:r>
                      <a:r>
                        <a:rPr lang="en-GB" sz="1100" b="1" dirty="0" err="1">
                          <a:solidFill>
                            <a:schemeClr val="tx1"/>
                          </a:solidFill>
                        </a:rPr>
                        <a:t>valor</a:t>
                      </a:r>
                      <a:endParaRPr lang="en-GB" sz="1100" b="1" dirty="0">
                        <a:solidFill>
                          <a:schemeClr val="tx1"/>
                        </a:solidFill>
                      </a:endParaRPr>
                    </a:p>
                    <a:p>
                      <a:pPr algn="l"/>
                      <a:endParaRPr lang="en-GB" sz="1100" b="0" dirty="0">
                        <a:solidFill>
                          <a:schemeClr val="tx1"/>
                        </a:solidFill>
                      </a:endParaRPr>
                    </a:p>
                    <a:p>
                      <a:pPr algn="l"/>
                      <a:r>
                        <a:rPr lang="es-ES" sz="1100" b="0" dirty="0">
                          <a:solidFill>
                            <a:schemeClr val="tx1"/>
                          </a:solidFill>
                        </a:rPr>
                        <a:t>¿Qué valor aportamos a los clientes?</a:t>
                      </a:r>
                    </a:p>
                    <a:p>
                      <a:pPr algn="l"/>
                      <a:endParaRPr lang="es-ES" sz="1100" b="0" dirty="0">
                        <a:solidFill>
                          <a:schemeClr val="tx1"/>
                        </a:solidFill>
                      </a:endParaRPr>
                    </a:p>
                    <a:p>
                      <a:pPr algn="l"/>
                      <a:r>
                        <a:rPr lang="es-ES" sz="1100" b="0" dirty="0">
                          <a:solidFill>
                            <a:schemeClr val="tx1"/>
                          </a:solidFill>
                        </a:rPr>
                        <a:t>¿Qué problemas de nuestros clientes estamos ayudando a resolver?</a:t>
                      </a:r>
                    </a:p>
                    <a:p>
                      <a:pPr algn="l"/>
                      <a:endParaRPr lang="es-ES" sz="1100" b="0" dirty="0">
                        <a:solidFill>
                          <a:schemeClr val="tx1"/>
                        </a:solidFill>
                      </a:endParaRPr>
                    </a:p>
                    <a:p>
                      <a:pPr algn="l"/>
                      <a:r>
                        <a:rPr lang="es-ES" sz="1100" b="0" dirty="0">
                          <a:solidFill>
                            <a:schemeClr val="tx1"/>
                          </a:solidFill>
                        </a:rPr>
                        <a:t>¿Qué paquetes de productos y servicios estamos ofreciendo a cada segmento de clientes?</a:t>
                      </a:r>
                    </a:p>
                    <a:p>
                      <a:pPr algn="l"/>
                      <a:endParaRPr lang="es-ES" sz="1100" b="0" dirty="0">
                        <a:solidFill>
                          <a:schemeClr val="tx1"/>
                        </a:solidFill>
                      </a:endParaRPr>
                    </a:p>
                    <a:p>
                      <a:pPr algn="l"/>
                      <a:r>
                        <a:rPr lang="es-ES" sz="1100" b="0" dirty="0">
                          <a:solidFill>
                            <a:schemeClr val="tx1"/>
                          </a:solidFill>
                        </a:rPr>
                        <a:t>¿Qué necesidades de los clientes estamos satisfaciendo?</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5. </a:t>
                      </a:r>
                      <a:r>
                        <a:rPr lang="en-GB" sz="1100" b="1" dirty="0" err="1">
                          <a:solidFill>
                            <a:schemeClr val="tx1"/>
                          </a:solidFill>
                        </a:rPr>
                        <a:t>Relación</a:t>
                      </a:r>
                      <a:r>
                        <a:rPr lang="en-GB" sz="1100" b="1" dirty="0">
                          <a:solidFill>
                            <a:schemeClr val="tx1"/>
                          </a:solidFill>
                        </a:rPr>
                        <a:t> con </a:t>
                      </a:r>
                      <a:r>
                        <a:rPr lang="en-GB" sz="1100" b="1" dirty="0" err="1">
                          <a:solidFill>
                            <a:schemeClr val="tx1"/>
                          </a:solidFill>
                        </a:rPr>
                        <a:t>el</a:t>
                      </a:r>
                      <a:r>
                        <a:rPr lang="en-GB" sz="1100" b="1" dirty="0">
                          <a:solidFill>
                            <a:schemeClr val="tx1"/>
                          </a:solidFill>
                        </a:rPr>
                        <a:t> </a:t>
                      </a:r>
                      <a:r>
                        <a:rPr lang="en-GB" sz="1100" b="1" dirty="0" err="1">
                          <a:solidFill>
                            <a:schemeClr val="tx1"/>
                          </a:solidFill>
                        </a:rPr>
                        <a:t>cliente</a:t>
                      </a:r>
                      <a:endParaRPr lang="en-GB" sz="1100" b="1" dirty="0">
                        <a:solidFill>
                          <a:schemeClr val="tx1"/>
                        </a:solidFill>
                      </a:endParaRPr>
                    </a:p>
                    <a:p>
                      <a:pPr algn="l"/>
                      <a:endParaRPr lang="en-GB" sz="1100" b="0" dirty="0">
                        <a:solidFill>
                          <a:schemeClr val="tx1"/>
                        </a:solidFill>
                      </a:endParaRPr>
                    </a:p>
                    <a:p>
                      <a:pPr algn="l"/>
                      <a:r>
                        <a:rPr lang="es-ES" sz="1100" b="0" dirty="0">
                          <a:solidFill>
                            <a:schemeClr val="tx1"/>
                          </a:solidFill>
                        </a:rPr>
                        <a:t>¿Qué tipo de relación espera cada uno de nuestros segmentos de clientes que establezcamos y mantengamos con ellos? </a:t>
                      </a:r>
                    </a:p>
                    <a:p>
                      <a:pPr algn="l"/>
                      <a:endParaRPr lang="es-ES" sz="1100" b="0" dirty="0">
                        <a:solidFill>
                          <a:schemeClr val="tx1"/>
                        </a:solidFill>
                      </a:endParaRPr>
                    </a:p>
                    <a:p>
                      <a:pPr algn="l"/>
                      <a:r>
                        <a:rPr lang="es-ES" sz="1100" b="0" dirty="0">
                          <a:solidFill>
                            <a:schemeClr val="tx1"/>
                          </a:solidFill>
                        </a:rPr>
                        <a:t>¿Cuáles hemos establecido?</a:t>
                      </a:r>
                    </a:p>
                    <a:p>
                      <a:pPr algn="l"/>
                      <a:endParaRPr lang="es-ES" sz="1100" b="0" dirty="0">
                        <a:solidFill>
                          <a:schemeClr val="tx1"/>
                        </a:solidFill>
                      </a:endParaRPr>
                    </a:p>
                    <a:p>
                      <a:pPr algn="l"/>
                      <a:r>
                        <a:rPr lang="es-ES" sz="1100" b="0" dirty="0">
                          <a:solidFill>
                            <a:schemeClr val="tx1"/>
                          </a:solidFill>
                        </a:rPr>
                        <a:t>¿Cómo se integran con el resto de nuestro modelo de negocio?</a:t>
                      </a:r>
                    </a:p>
                    <a:p>
                      <a:pPr algn="l"/>
                      <a:endParaRPr lang="es-ES" sz="1100" b="0" dirty="0">
                        <a:solidFill>
                          <a:schemeClr val="tx1"/>
                        </a:solidFill>
                      </a:endParaRPr>
                    </a:p>
                    <a:p>
                      <a:pPr algn="l"/>
                      <a:r>
                        <a:rPr lang="es-ES" sz="1100" b="0" dirty="0">
                          <a:solidFill>
                            <a:schemeClr val="tx1"/>
                          </a:solidFill>
                        </a:rPr>
                        <a:t>¿Qué coste tienen? (¿o podrían serlo?)</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6. </a:t>
                      </a:r>
                      <a:r>
                        <a:rPr lang="en-GB" sz="1100" b="1" dirty="0" err="1">
                          <a:solidFill>
                            <a:schemeClr val="tx1"/>
                          </a:solidFill>
                        </a:rPr>
                        <a:t>Segmento</a:t>
                      </a:r>
                      <a:r>
                        <a:rPr lang="en-GB" sz="1100" b="1" dirty="0">
                          <a:solidFill>
                            <a:schemeClr val="tx1"/>
                          </a:solidFill>
                        </a:rPr>
                        <a:t> (s) de </a:t>
                      </a:r>
                      <a:r>
                        <a:rPr lang="en-GB" sz="1100" b="1" dirty="0" err="1">
                          <a:solidFill>
                            <a:schemeClr val="tx1"/>
                          </a:solidFill>
                        </a:rPr>
                        <a:t>clientes</a:t>
                      </a:r>
                      <a:endParaRPr lang="en-GB" sz="1100" b="1" dirty="0">
                        <a:solidFill>
                          <a:schemeClr val="tx1"/>
                        </a:solidFill>
                      </a:endParaRPr>
                    </a:p>
                    <a:p>
                      <a:pPr algn="l"/>
                      <a:endParaRPr lang="en-GB" sz="1100" b="0" dirty="0">
                        <a:solidFill>
                          <a:schemeClr val="tx1"/>
                        </a:solidFill>
                      </a:endParaRPr>
                    </a:p>
                    <a:p>
                      <a:pPr algn="l"/>
                      <a:r>
                        <a:rPr lang="es-ES" sz="1100" b="0" dirty="0">
                          <a:solidFill>
                            <a:schemeClr val="tx1"/>
                          </a:solidFill>
                        </a:rPr>
                        <a:t>¿Para quién creamos valor?</a:t>
                      </a:r>
                    </a:p>
                    <a:p>
                      <a:pPr algn="l"/>
                      <a:endParaRPr lang="es-ES" sz="1100" b="0" dirty="0">
                        <a:solidFill>
                          <a:schemeClr val="tx1"/>
                        </a:solidFill>
                      </a:endParaRPr>
                    </a:p>
                    <a:p>
                      <a:pPr algn="l"/>
                      <a:r>
                        <a:rPr lang="es-ES" sz="1100" b="0" dirty="0">
                          <a:solidFill>
                            <a:schemeClr val="tx1"/>
                          </a:solidFill>
                        </a:rPr>
                        <a:t>¿Quiénes son nuestros clientes más importantes?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7. Canales</a:t>
                      </a:r>
                    </a:p>
                    <a:p>
                      <a:pPr algn="l"/>
                      <a:endParaRPr lang="en-GB" sz="1100" b="0" dirty="0">
                        <a:solidFill>
                          <a:schemeClr val="tx1"/>
                        </a:solidFill>
                      </a:endParaRPr>
                    </a:p>
                    <a:p>
                      <a:pPr algn="l"/>
                      <a:r>
                        <a:rPr lang="es-ES" sz="1100" b="0" dirty="0">
                          <a:solidFill>
                            <a:schemeClr val="tx1"/>
                          </a:solidFill>
                        </a:rPr>
                        <a:t>¿A través de qué canales quieren llegar nuestros segmentos de clientes?</a:t>
                      </a:r>
                    </a:p>
                    <a:p>
                      <a:pPr algn="l"/>
                      <a:endParaRPr lang="es-ES" sz="1100" b="0" dirty="0">
                        <a:solidFill>
                          <a:schemeClr val="tx1"/>
                        </a:solidFill>
                      </a:endParaRPr>
                    </a:p>
                    <a:p>
                      <a:pPr algn="l"/>
                      <a:r>
                        <a:rPr lang="es-ES" sz="1100" b="0" dirty="0">
                          <a:solidFill>
                            <a:schemeClr val="tx1"/>
                          </a:solidFill>
                        </a:rPr>
                        <a:t>¿Cómo vamos a llegar a ellos?</a:t>
                      </a:r>
                    </a:p>
                    <a:p>
                      <a:pPr algn="l"/>
                      <a:endParaRPr lang="es-ES" sz="1100" b="0" dirty="0">
                        <a:solidFill>
                          <a:schemeClr val="tx1"/>
                        </a:solidFill>
                      </a:endParaRPr>
                    </a:p>
                    <a:p>
                      <a:pPr algn="l"/>
                      <a:r>
                        <a:rPr lang="es-ES" sz="1100" b="0" dirty="0">
                          <a:solidFill>
                            <a:schemeClr val="tx1"/>
                          </a:solidFill>
                        </a:rPr>
                        <a:t>¿Cómo se pueden integrar nuestros canales?</a:t>
                      </a:r>
                    </a:p>
                    <a:p>
                      <a:pPr algn="l"/>
                      <a:endParaRPr lang="es-ES" sz="1100" b="0" dirty="0">
                        <a:solidFill>
                          <a:schemeClr val="tx1"/>
                        </a:solidFill>
                      </a:endParaRPr>
                    </a:p>
                    <a:p>
                      <a:pPr algn="l"/>
                      <a:r>
                        <a:rPr lang="es-ES" sz="1100" b="0" dirty="0">
                          <a:solidFill>
                            <a:schemeClr val="tx1"/>
                          </a:solidFill>
                        </a:rPr>
                        <a:t>¿Cuáles son más rentables?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8. </a:t>
                      </a:r>
                      <a:r>
                        <a:rPr lang="en-GB" sz="1100" b="1" dirty="0" err="1">
                          <a:solidFill>
                            <a:schemeClr val="tx1"/>
                          </a:solidFill>
                        </a:rPr>
                        <a:t>Estructura</a:t>
                      </a:r>
                      <a:r>
                        <a:rPr lang="en-GB" sz="1100" b="1" dirty="0">
                          <a:solidFill>
                            <a:schemeClr val="tx1"/>
                          </a:solidFill>
                        </a:rPr>
                        <a:t> de </a:t>
                      </a:r>
                      <a:r>
                        <a:rPr lang="en-GB" sz="1100" b="1" dirty="0" err="1">
                          <a:solidFill>
                            <a:schemeClr val="tx1"/>
                          </a:solidFill>
                        </a:rPr>
                        <a:t>costes</a:t>
                      </a:r>
                      <a:endParaRPr lang="en-GB" sz="1100" b="1" dirty="0">
                        <a:solidFill>
                          <a:schemeClr val="tx1"/>
                        </a:solidFill>
                      </a:endParaRPr>
                    </a:p>
                    <a:p>
                      <a:pPr algn="l"/>
                      <a:endParaRPr lang="en-GB" sz="1100" b="0" dirty="0">
                        <a:solidFill>
                          <a:schemeClr val="tx1"/>
                        </a:solidFill>
                      </a:endParaRPr>
                    </a:p>
                    <a:p>
                      <a:pPr algn="l"/>
                      <a:r>
                        <a:rPr lang="es-ES" sz="1100" b="0" dirty="0">
                          <a:solidFill>
                            <a:schemeClr val="tx1"/>
                          </a:solidFill>
                        </a:rPr>
                        <a:t>¿Cuáles son los costes más importantes inherentes a nuestro modelo de negocio?</a:t>
                      </a:r>
                    </a:p>
                    <a:p>
                      <a:pPr algn="l"/>
                      <a:endParaRPr lang="es-ES" sz="1100" b="0" dirty="0">
                        <a:solidFill>
                          <a:schemeClr val="tx1"/>
                        </a:solidFill>
                      </a:endParaRPr>
                    </a:p>
                    <a:p>
                      <a:pPr algn="l"/>
                      <a:r>
                        <a:rPr lang="es-ES" sz="1100" b="0" dirty="0">
                          <a:solidFill>
                            <a:schemeClr val="tx1"/>
                          </a:solidFill>
                        </a:rPr>
                        <a:t>¿Qué recursos y actividades clave son más caros?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GB" sz="1100" b="1" dirty="0">
                          <a:solidFill>
                            <a:schemeClr val="tx1"/>
                          </a:solidFill>
                        </a:rPr>
                        <a:t>9. </a:t>
                      </a:r>
                      <a:r>
                        <a:rPr lang="en-GB" sz="1100" b="1" dirty="0" err="1">
                          <a:solidFill>
                            <a:schemeClr val="tx1"/>
                          </a:solidFill>
                        </a:rPr>
                        <a:t>Flujo</a:t>
                      </a:r>
                      <a:r>
                        <a:rPr lang="en-GB" sz="1100" b="1" dirty="0">
                          <a:solidFill>
                            <a:schemeClr val="tx1"/>
                          </a:solidFill>
                        </a:rPr>
                        <a:t> de </a:t>
                      </a:r>
                      <a:r>
                        <a:rPr lang="en-GB" sz="1100" b="1" dirty="0" err="1">
                          <a:solidFill>
                            <a:schemeClr val="tx1"/>
                          </a:solidFill>
                        </a:rPr>
                        <a:t>ingresos</a:t>
                      </a:r>
                      <a:endParaRPr lang="en-GB" sz="1100" b="1" dirty="0">
                        <a:solidFill>
                          <a:schemeClr val="tx1"/>
                        </a:solidFill>
                      </a:endParaRPr>
                    </a:p>
                    <a:p>
                      <a:pPr algn="l"/>
                      <a:endParaRPr lang="en-GB" sz="1100" b="0" dirty="0">
                        <a:solidFill>
                          <a:schemeClr val="tx1"/>
                        </a:solidFill>
                      </a:endParaRPr>
                    </a:p>
                    <a:p>
                      <a:pPr algn="l"/>
                      <a:r>
                        <a:rPr lang="es-ES" sz="1100" b="0" dirty="0">
                          <a:solidFill>
                            <a:schemeClr val="tx1"/>
                          </a:solidFill>
                        </a:rPr>
                        <a:t>¿Por qué valor están realmente dispuestos a pagar nuestros clientes? </a:t>
                      </a:r>
                    </a:p>
                    <a:p>
                      <a:pPr algn="l"/>
                      <a:endParaRPr lang="es-ES" sz="1100" b="0" dirty="0">
                        <a:solidFill>
                          <a:schemeClr val="tx1"/>
                        </a:solidFill>
                      </a:endParaRPr>
                    </a:p>
                    <a:p>
                      <a:pPr algn="l"/>
                      <a:r>
                        <a:rPr lang="es-ES" sz="1100" b="0" dirty="0">
                          <a:solidFill>
                            <a:schemeClr val="tx1"/>
                          </a:solidFill>
                        </a:rPr>
                        <a:t>¿Cuánto preferirían pagar?</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21481916"/>
                  </a:ext>
                </a:extLst>
              </a:tr>
            </a:tbl>
          </a:graphicData>
        </a:graphic>
      </p:graphicFrame>
      <p:sp>
        <p:nvSpPr>
          <p:cNvPr id="18" name="Freccia a destra 17">
            <a:extLst>
              <a:ext uri="{FF2B5EF4-FFF2-40B4-BE49-F238E27FC236}">
                <a16:creationId xmlns:a16="http://schemas.microsoft.com/office/drawing/2014/main" id="{9C25358D-D4E4-4676-9477-760B34E37410}"/>
              </a:ext>
            </a:extLst>
          </p:cNvPr>
          <p:cNvSpPr/>
          <p:nvPr/>
        </p:nvSpPr>
        <p:spPr>
          <a:xfrm>
            <a:off x="1409097" y="6061002"/>
            <a:ext cx="9373806" cy="12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91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5326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s-ES" altLang="es-ES" sz="2000" b="1" dirty="0">
                <a:solidFill>
                  <a:schemeClr val="accent1">
                    <a:lumMod val="75000"/>
                  </a:schemeClr>
                </a:solidFill>
                <a:latin typeface="Calibri" panose="020F0502020204030204" pitchFamily="34" charset="0"/>
                <a:cs typeface="Calibri" panose="020F0502020204030204" pitchFamily="34" charset="0"/>
              </a:rPr>
              <a:t>Presupuestos y estructura de costes </a:t>
            </a:r>
            <a:r>
              <a:rPr lang="en-GB" altLang="es-ES" sz="2000" b="1" dirty="0">
                <a:solidFill>
                  <a:schemeClr val="accent1">
                    <a:lumMod val="75000"/>
                  </a:schemeClr>
                </a:solidFill>
                <a:latin typeface="Calibri" panose="020F0502020204030204" pitchFamily="34" charset="0"/>
                <a:cs typeface="Calibri" panose="020F0502020204030204" pitchFamily="34" charset="0"/>
              </a:rPr>
              <a:t>(1)</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Hablando de 8. Estructura de costes y 9. Fuentes de ingresos. Aprovechamos la ocasión para retomar el hilo de </a:t>
            </a:r>
            <a:r>
              <a:rPr lang="es-ES" altLang="es-ES" dirty="0" err="1">
                <a:latin typeface="Calibri" panose="020F0502020204030204" pitchFamily="34" charset="0"/>
                <a:cs typeface="Calibri" panose="020F0502020204030204" pitchFamily="34" charset="0"/>
              </a:rPr>
              <a:t>EntreComp</a:t>
            </a:r>
            <a:r>
              <a:rPr lang="es-ES" altLang="es-ES" dirty="0">
                <a:latin typeface="Calibri" panose="020F0502020204030204" pitchFamily="34" charset="0"/>
                <a:cs typeface="Calibri" panose="020F0502020204030204" pitchFamily="34" charset="0"/>
              </a:rPr>
              <a:t> sobre el Presupuesto para presentar las metodologías más comunes de estructuración de costes y previsión presupuestaria:</a:t>
            </a:r>
          </a:p>
          <a:p>
            <a:pPr algn="just">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b="1" dirty="0">
                <a:latin typeface="Calibri" panose="020F0502020204030204" pitchFamily="34" charset="0"/>
                <a:cs typeface="Calibri" panose="020F0502020204030204" pitchFamily="34" charset="0"/>
              </a:rPr>
              <a:t>ANALÓGICA: </a:t>
            </a:r>
            <a:r>
              <a:rPr lang="es-ES" altLang="es-ES" dirty="0">
                <a:latin typeface="Calibri" panose="020F0502020204030204" pitchFamily="34" charset="0"/>
                <a:cs typeface="Calibri" panose="020F0502020204030204" pitchFamily="34" charset="0"/>
              </a:rPr>
              <a:t>se hace una evaluación comparativa a partir de experiencias pasadas (¡y similares!)</a:t>
            </a:r>
          </a:p>
          <a:p>
            <a:pPr marL="285750" indent="-285750" algn="just">
              <a:buFont typeface="Arial" panose="020B0604020202020204" pitchFamily="34" charset="0"/>
              <a:buChar char="•"/>
              <a:defRPr/>
            </a:pPr>
            <a:endParaRPr lang="es-ES"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b="1" dirty="0">
                <a:latin typeface="Calibri" panose="020F0502020204030204" pitchFamily="34" charset="0"/>
                <a:cs typeface="Calibri" panose="020F0502020204030204" pitchFamily="34" charset="0"/>
              </a:rPr>
              <a:t>PARAMÉTRICO: </a:t>
            </a:r>
            <a:r>
              <a:rPr lang="es-ES" altLang="es-ES" dirty="0">
                <a:latin typeface="Calibri" panose="020F0502020204030204" pitchFamily="34" charset="0"/>
                <a:cs typeface="Calibri" panose="020F0502020204030204" pitchFamily="34" charset="0"/>
              </a:rPr>
              <a:t>los datos históricos se recalculan en función de las circunstancias actuales</a:t>
            </a:r>
          </a:p>
          <a:p>
            <a:pPr marL="285750" indent="-285750" algn="just">
              <a:buFont typeface="Arial" panose="020B0604020202020204" pitchFamily="34" charset="0"/>
              <a:buChar char="•"/>
              <a:defRPr/>
            </a:pPr>
            <a:endParaRPr lang="es-ES"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b="1" dirty="0">
                <a:latin typeface="Calibri" panose="020F0502020204030204" pitchFamily="34" charset="0"/>
                <a:cs typeface="Calibri" panose="020F0502020204030204" pitchFamily="34" charset="0"/>
              </a:rPr>
              <a:t>TOP-DOWN: </a:t>
            </a:r>
            <a:r>
              <a:rPr lang="es-ES" altLang="es-ES" dirty="0">
                <a:latin typeface="Calibri" panose="020F0502020204030204" pitchFamily="34" charset="0"/>
                <a:cs typeface="Calibri" panose="020F0502020204030204" pitchFamily="34" charset="0"/>
              </a:rPr>
              <a:t>a partir del importe global, distribuir el presupuesto en cada categoría de costes específica</a:t>
            </a:r>
          </a:p>
          <a:p>
            <a:pPr marL="285750" indent="-285750" algn="just">
              <a:buFont typeface="Arial" panose="020B0604020202020204" pitchFamily="34" charset="0"/>
              <a:buChar char="•"/>
              <a:defRPr/>
            </a:pPr>
            <a:endParaRPr lang="es-ES"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b="1" dirty="0">
                <a:latin typeface="Calibri" panose="020F0502020204030204" pitchFamily="34" charset="0"/>
                <a:cs typeface="Calibri" panose="020F0502020204030204" pitchFamily="34" charset="0"/>
              </a:rPr>
              <a:t>BOTTOM-UP: </a:t>
            </a:r>
            <a:r>
              <a:rPr lang="es-ES" altLang="es-ES" dirty="0">
                <a:latin typeface="Calibri" panose="020F0502020204030204" pitchFamily="34" charset="0"/>
                <a:cs typeface="Calibri" panose="020F0502020204030204" pitchFamily="34" charset="0"/>
              </a:rPr>
              <a:t>a partir del presupuesto asignado a cada categoría de costes, se genera el presupuesto global (y se discute sobre él)</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18695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285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s-ES" altLang="es-ES" sz="2000" b="1" dirty="0">
                <a:solidFill>
                  <a:schemeClr val="accent1">
                    <a:lumMod val="75000"/>
                  </a:schemeClr>
                </a:solidFill>
                <a:latin typeface="Calibri" panose="020F0502020204030204" pitchFamily="34" charset="0"/>
                <a:cs typeface="Calibri" panose="020F0502020204030204" pitchFamily="34" charset="0"/>
              </a:rPr>
              <a:t>Presupuestos y estructura de costes </a:t>
            </a:r>
            <a:r>
              <a:rPr lang="en-GB" altLang="es-ES" sz="2000" b="1" dirty="0">
                <a:solidFill>
                  <a:schemeClr val="accent1">
                    <a:lumMod val="75000"/>
                  </a:schemeClr>
                </a:solidFill>
                <a:latin typeface="Calibri" panose="020F0502020204030204" pitchFamily="34" charset="0"/>
                <a:cs typeface="Calibri" panose="020F0502020204030204" pitchFamily="34" charset="0"/>
              </a:rPr>
              <a:t>(2)</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¿Existe una metodología presupuestaria mejor que la otra? ...no, no la hay.</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La metodología aplicada depende realmente del contexto dado - por ejemplo, en el caso de que dispongamos de datos e información históricos sólidos y fiables, la metodología ANALÓGICA representa sin duda el camino a seguir...</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En general, la asignación del presupuesto debe ajustarse a tres criterios rectores: </a:t>
            </a: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altLang="es-ES" dirty="0" err="1">
                <a:latin typeface="Calibri" panose="020F0502020204030204" pitchFamily="34" charset="0"/>
                <a:cs typeface="Calibri" panose="020F0502020204030204" pitchFamily="34" charset="0"/>
              </a:rPr>
              <a:t>Consistencia</a:t>
            </a: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altLang="es-ES" dirty="0" err="1">
                <a:latin typeface="Calibri" panose="020F0502020204030204" pitchFamily="34" charset="0"/>
                <a:cs typeface="Calibri" panose="020F0502020204030204" pitchFamily="34" charset="0"/>
              </a:rPr>
              <a:t>Impacto</a:t>
            </a: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altLang="es-ES" dirty="0" err="1">
                <a:latin typeface="Calibri" panose="020F0502020204030204" pitchFamily="34" charset="0"/>
                <a:cs typeface="Calibri" panose="020F0502020204030204" pitchFamily="34" charset="0"/>
              </a:rPr>
              <a:t>Sostenibilidad</a:t>
            </a: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En otras palabras, ¿el presupuesto asignado es coherente con los recursos que absorbe la </a:t>
            </a:r>
            <a:r>
              <a:rPr lang="es-ES" altLang="es-ES" b="1" dirty="0">
                <a:latin typeface="Calibri" panose="020F0502020204030204" pitchFamily="34" charset="0"/>
                <a:cs typeface="Calibri" panose="020F0502020204030204" pitchFamily="34" charset="0"/>
              </a:rPr>
              <a:t>tarea/proceso/grupo de trabajo determinado, etc.?</a:t>
            </a:r>
            <a:endParaRPr lang="en-GB" altLang="es-ES" b="1" i="1"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0280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94082" cy="1046600"/>
            <a:chOff x="4834470" y="1482096"/>
            <a:chExt cx="6194082" cy="1046600"/>
          </a:xfrm>
        </p:grpSpPr>
        <p:grpSp>
          <p:nvGrpSpPr>
            <p:cNvPr id="4" name="Group 3"/>
            <p:cNvGrpSpPr/>
            <p:nvPr/>
          </p:nvGrpSpPr>
          <p:grpSpPr>
            <a:xfrm>
              <a:off x="5895648" y="1482096"/>
              <a:ext cx="5132904" cy="1046600"/>
              <a:chOff x="6420994" y="1411926"/>
              <a:chExt cx="5132904" cy="1046600"/>
            </a:xfrm>
          </p:grpSpPr>
          <p:sp>
            <p:nvSpPr>
              <p:cNvPr id="8" name="TextBox 7"/>
              <p:cNvSpPr txBox="1"/>
              <p:nvPr/>
            </p:nvSpPr>
            <p:spPr>
              <a:xfrm>
                <a:off x="6428973" y="1996861"/>
                <a:ext cx="5124925" cy="461665"/>
              </a:xfrm>
              <a:prstGeom prst="rect">
                <a:avLst/>
              </a:prstGeom>
              <a:noFill/>
            </p:spPr>
            <p:txBody>
              <a:bodyPr wrap="square" rtlCol="0">
                <a:spAutoFit/>
              </a:bodyPr>
              <a:lstStyle/>
              <a:p>
                <a:r>
                  <a:rPr lang="es-ES" altLang="ko-KR" sz="1200" dirty="0">
                    <a:cs typeface="Arial" pitchFamily="34" charset="0"/>
                  </a:rPr>
                  <a:t>Escribir una referencia específica a las competencias y </a:t>
                </a:r>
                <a:r>
                  <a:rPr lang="es-ES" altLang="ko-KR" sz="1200" dirty="0" err="1">
                    <a:cs typeface="Arial" pitchFamily="34" charset="0"/>
                  </a:rPr>
                  <a:t>subcompetencias</a:t>
                </a:r>
                <a:r>
                  <a:rPr lang="es-ES" altLang="ko-KR" sz="1200" dirty="0">
                    <a:cs typeface="Arial" pitchFamily="34" charset="0"/>
                  </a:rPr>
                  <a:t> previstas por </a:t>
                </a:r>
                <a:r>
                  <a:rPr lang="es-ES" altLang="ko-KR" sz="1200" dirty="0" err="1">
                    <a:cs typeface="Arial" pitchFamily="34" charset="0"/>
                  </a:rPr>
                  <a:t>EntreComp</a:t>
                </a:r>
                <a:r>
                  <a:rPr lang="es-ES" altLang="ko-KR" sz="1200" dirty="0">
                    <a:cs typeface="Arial" pitchFamily="34" charset="0"/>
                  </a:rPr>
                  <a:t> e instrumentales para la alfabetización financiera</a:t>
                </a:r>
                <a:endParaRPr lang="en-US" altLang="ko-KR" sz="1200" dirty="0">
                  <a:cs typeface="Arial" pitchFamily="34" charset="0"/>
                </a:endParaRPr>
              </a:p>
            </p:txBody>
          </p:sp>
          <p:sp>
            <p:nvSpPr>
              <p:cNvPr id="9" name="TextBox 8"/>
              <p:cNvSpPr txBox="1"/>
              <p:nvPr/>
            </p:nvSpPr>
            <p:spPr>
              <a:xfrm>
                <a:off x="6420994" y="1411926"/>
                <a:ext cx="5124925" cy="646331"/>
              </a:xfrm>
              <a:prstGeom prst="rect">
                <a:avLst/>
              </a:prstGeom>
              <a:noFill/>
            </p:spPr>
            <p:txBody>
              <a:bodyPr wrap="square" lIns="108000" rIns="108000" rtlCol="0">
                <a:spAutoFit/>
              </a:bodyPr>
              <a:lstStyle/>
              <a:p>
                <a:r>
                  <a:rPr lang="es-ES" altLang="ko-KR" b="1" dirty="0">
                    <a:cs typeface="Arial" pitchFamily="34" charset="0"/>
                  </a:rPr>
                  <a:t>Acercarte a la alfabetización de la gestión desde el punto de vista de </a:t>
                </a:r>
                <a:r>
                  <a:rPr lang="es-ES" altLang="ko-KR" b="1" dirty="0" err="1">
                    <a:cs typeface="Arial" pitchFamily="34" charset="0"/>
                  </a:rPr>
                  <a:t>EntreComp</a:t>
                </a:r>
                <a:endParaRPr lang="es-ES" altLang="ko-KR"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529535"/>
            <a:ext cx="6194082" cy="1170866"/>
            <a:chOff x="4834470" y="1308578"/>
            <a:chExt cx="6194082" cy="1170866"/>
          </a:xfrm>
        </p:grpSpPr>
        <p:grpSp>
          <p:nvGrpSpPr>
            <p:cNvPr id="56" name="Group 55"/>
            <p:cNvGrpSpPr/>
            <p:nvPr/>
          </p:nvGrpSpPr>
          <p:grpSpPr>
            <a:xfrm>
              <a:off x="5903627" y="1308578"/>
              <a:ext cx="5124925" cy="1170866"/>
              <a:chOff x="6428973" y="1238408"/>
              <a:chExt cx="5124925" cy="1170866"/>
            </a:xfrm>
          </p:grpSpPr>
          <p:sp>
            <p:nvSpPr>
              <p:cNvPr id="60" name="TextBox 59"/>
              <p:cNvSpPr txBox="1"/>
              <p:nvPr/>
            </p:nvSpPr>
            <p:spPr>
              <a:xfrm>
                <a:off x="6428973" y="1762943"/>
                <a:ext cx="5124925" cy="646331"/>
              </a:xfrm>
              <a:prstGeom prst="rect">
                <a:avLst/>
              </a:prstGeom>
              <a:noFill/>
            </p:spPr>
            <p:txBody>
              <a:bodyPr wrap="square" rtlCol="0">
                <a:spAutoFit/>
              </a:bodyPr>
              <a:lstStyle/>
              <a:p>
                <a:r>
                  <a:rPr lang="es-ES" altLang="ko-KR" sz="1200" dirty="0">
                    <a:cs typeface="Arial" pitchFamily="34" charset="0"/>
                  </a:rPr>
                  <a:t>En el contexto de esta unidad, encontrarás un modelo de progresión de 8 niveles que puedes utilizar para autoevaluar tus nuevos conocimientos sobre la materia</a:t>
                </a:r>
                <a:endParaRPr lang="en-US" altLang="ko-KR" sz="1200" dirty="0">
                  <a:cs typeface="Arial" pitchFamily="34" charset="0"/>
                </a:endParaRPr>
              </a:p>
            </p:txBody>
          </p:sp>
          <p:sp>
            <p:nvSpPr>
              <p:cNvPr id="61" name="TextBox 60"/>
              <p:cNvSpPr txBox="1"/>
              <p:nvPr/>
            </p:nvSpPr>
            <p:spPr>
              <a:xfrm>
                <a:off x="6428973" y="1238408"/>
                <a:ext cx="5124925" cy="646331"/>
              </a:xfrm>
              <a:prstGeom prst="rect">
                <a:avLst/>
              </a:prstGeom>
              <a:noFill/>
            </p:spPr>
            <p:txBody>
              <a:bodyPr wrap="square" lIns="108000" rIns="108000" rtlCol="0">
                <a:spAutoFit/>
              </a:bodyPr>
              <a:lstStyle/>
              <a:p>
                <a:r>
                  <a:rPr lang="en-US" altLang="ko-KR" b="1" dirty="0" err="1">
                    <a:cs typeface="Arial" pitchFamily="34" charset="0"/>
                  </a:rPr>
                  <a:t>Evaluar</a:t>
                </a:r>
                <a:r>
                  <a:rPr lang="en-US" altLang="ko-KR" b="1" dirty="0">
                    <a:cs typeface="Arial" pitchFamily="34" charset="0"/>
                  </a:rPr>
                  <a:t> </a:t>
                </a:r>
                <a:r>
                  <a:rPr lang="en-US" altLang="ko-KR" b="1" dirty="0" err="1">
                    <a:cs typeface="Arial" pitchFamily="34" charset="0"/>
                  </a:rPr>
                  <a:t>tus</a:t>
                </a:r>
                <a:r>
                  <a:rPr lang="en-US" altLang="ko-KR" b="1" dirty="0">
                    <a:cs typeface="Arial" pitchFamily="34" charset="0"/>
                  </a:rPr>
                  <a:t> </a:t>
                </a:r>
                <a:r>
                  <a:rPr lang="en-US" altLang="ko-KR" b="1" dirty="0" err="1">
                    <a:cs typeface="Arial" pitchFamily="34" charset="0"/>
                  </a:rPr>
                  <a:t>progresos</a:t>
                </a:r>
                <a:r>
                  <a:rPr lang="en-US" altLang="ko-KR" b="1" dirty="0">
                    <a:cs typeface="Arial" pitchFamily="34" charset="0"/>
                  </a:rPr>
                  <a:t> </a:t>
                </a:r>
                <a:r>
                  <a:rPr lang="en-US" altLang="ko-KR" b="1" dirty="0" err="1">
                    <a:cs typeface="Arial" pitchFamily="34" charset="0"/>
                  </a:rPr>
                  <a:t>en</a:t>
                </a:r>
                <a:r>
                  <a:rPr lang="en-US" altLang="ko-KR" b="1" dirty="0">
                    <a:cs typeface="Arial" pitchFamily="34" charset="0"/>
                  </a:rPr>
                  <a:t> la gestion de la </a:t>
                </a:r>
                <a:r>
                  <a:rPr lang="en-US" altLang="ko-KR" b="1" dirty="0" err="1">
                    <a:cs typeface="Arial" pitchFamily="34" charset="0"/>
                  </a:rPr>
                  <a:t>alfabetización</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1216837"/>
            <a:chOff x="4834470" y="1482096"/>
            <a:chExt cx="6186103" cy="1216837"/>
          </a:xfrm>
        </p:grpSpPr>
        <p:grpSp>
          <p:nvGrpSpPr>
            <p:cNvPr id="63" name="Group 62"/>
            <p:cNvGrpSpPr/>
            <p:nvPr/>
          </p:nvGrpSpPr>
          <p:grpSpPr>
            <a:xfrm>
              <a:off x="5895648" y="1482096"/>
              <a:ext cx="5124925" cy="1216837"/>
              <a:chOff x="6420994" y="1411926"/>
              <a:chExt cx="5124925" cy="1216837"/>
            </a:xfrm>
          </p:grpSpPr>
          <p:sp>
            <p:nvSpPr>
              <p:cNvPr id="67" name="TextBox 66"/>
              <p:cNvSpPr txBox="1"/>
              <p:nvPr/>
            </p:nvSpPr>
            <p:spPr>
              <a:xfrm>
                <a:off x="6420994" y="1982432"/>
                <a:ext cx="5124925" cy="646331"/>
              </a:xfrm>
              <a:prstGeom prst="rect">
                <a:avLst/>
              </a:prstGeom>
              <a:noFill/>
            </p:spPr>
            <p:txBody>
              <a:bodyPr wrap="square" rtlCol="0">
                <a:spAutoFit/>
              </a:bodyPr>
              <a:lstStyle/>
              <a:p>
                <a:r>
                  <a:rPr lang="en-US" altLang="ko-KR" sz="1200" dirty="0">
                    <a:cs typeface="Arial" pitchFamily="34" charset="0"/>
                  </a:rPr>
                  <a:t>A final del </a:t>
                </a:r>
                <a:r>
                  <a:rPr lang="en-US" altLang="ko-KR" sz="1200" dirty="0" err="1">
                    <a:cs typeface="Arial" pitchFamily="34" charset="0"/>
                  </a:rPr>
                  <a:t>módulo</a:t>
                </a:r>
                <a:r>
                  <a:rPr lang="en-US" altLang="ko-KR" sz="1200" dirty="0">
                    <a:cs typeface="Arial" pitchFamily="34" charset="0"/>
                  </a:rPr>
                  <a:t>, </a:t>
                </a:r>
                <a:r>
                  <a:rPr lang="es-ES" altLang="ko-KR" sz="1200" dirty="0">
                    <a:cs typeface="Arial" pitchFamily="34" charset="0"/>
                  </a:rPr>
                  <a:t>presentaremos a los lectores marcos de gestión sólidos y consolidados para las empresas y las operaciones que pueden aplicarse fácilmente en los sectores del PCI.</a:t>
                </a:r>
                <a:endParaRPr lang="en-US" altLang="ko-KR" sz="1200" dirty="0">
                  <a:cs typeface="Arial" pitchFamily="34" charset="0"/>
                </a:endParaRPr>
              </a:p>
            </p:txBody>
          </p:sp>
          <p:sp>
            <p:nvSpPr>
              <p:cNvPr id="68" name="TextBox 67"/>
              <p:cNvSpPr txBox="1"/>
              <p:nvPr/>
            </p:nvSpPr>
            <p:spPr>
              <a:xfrm>
                <a:off x="6420994" y="1411926"/>
                <a:ext cx="5124925" cy="646331"/>
              </a:xfrm>
              <a:prstGeom prst="rect">
                <a:avLst/>
              </a:prstGeom>
              <a:noFill/>
            </p:spPr>
            <p:txBody>
              <a:bodyPr wrap="square" lIns="108000" rIns="108000" rtlCol="0">
                <a:spAutoFit/>
              </a:bodyPr>
              <a:lstStyle/>
              <a:p>
                <a:r>
                  <a:rPr lang="en-US" altLang="ko-KR" b="1" dirty="0" err="1">
                    <a:cs typeface="Arial" pitchFamily="34" charset="0"/>
                  </a:rPr>
                  <a:t>Explota</a:t>
                </a:r>
                <a:r>
                  <a:rPr lang="en-US" altLang="ko-KR" b="1" dirty="0">
                    <a:cs typeface="Arial" pitchFamily="34" charset="0"/>
                  </a:rPr>
                  <a:t> </a:t>
                </a:r>
                <a:r>
                  <a:rPr lang="en-US" altLang="ko-KR" b="1" dirty="0" err="1">
                    <a:cs typeface="Arial" pitchFamily="34" charset="0"/>
                  </a:rPr>
                  <a:t>nuevas</a:t>
                </a:r>
                <a:r>
                  <a:rPr lang="en-US" altLang="ko-KR" b="1" dirty="0">
                    <a:cs typeface="Arial" pitchFamily="34" charset="0"/>
                  </a:rPr>
                  <a:t> </a:t>
                </a:r>
                <a:r>
                  <a:rPr lang="en-US" altLang="ko-KR" b="1" dirty="0" err="1">
                    <a:cs typeface="Arial" pitchFamily="34" charset="0"/>
                  </a:rPr>
                  <a:t>herramientas</a:t>
                </a:r>
                <a:r>
                  <a:rPr lang="en-US" altLang="ko-KR" b="1" dirty="0">
                    <a:cs typeface="Arial" pitchFamily="34" charset="0"/>
                  </a:rPr>
                  <a:t>, </a:t>
                </a:r>
                <a:r>
                  <a:rPr lang="en-US" altLang="ko-KR" b="1" dirty="0" err="1">
                    <a:cs typeface="Arial" pitchFamily="34" charset="0"/>
                  </a:rPr>
                  <a:t>marcos</a:t>
                </a:r>
                <a:r>
                  <a:rPr lang="en-US" altLang="ko-KR" b="1" dirty="0">
                    <a:cs typeface="Arial" pitchFamily="34" charset="0"/>
                  </a:rPr>
                  <a:t> de </a:t>
                </a:r>
                <a:r>
                  <a:rPr lang="en-US" altLang="ko-KR" b="1" dirty="0" err="1">
                    <a:cs typeface="Arial" pitchFamily="34" charset="0"/>
                  </a:rPr>
                  <a:t>trabajo</a:t>
                </a:r>
                <a:r>
                  <a:rPr lang="en-US" altLang="ko-KR" b="1" dirty="0">
                    <a:cs typeface="Arial" pitchFamily="34" charset="0"/>
                  </a:rPr>
                  <a:t> y </a:t>
                </a:r>
                <a:r>
                  <a:rPr lang="en-US" altLang="ko-KR" b="1" dirty="0" err="1">
                    <a:cs typeface="Arial" pitchFamily="34" charset="0"/>
                  </a:rPr>
                  <a:t>técnicas</a:t>
                </a:r>
                <a:r>
                  <a:rPr lang="en-US" altLang="ko-KR" b="1" dirty="0">
                    <a:cs typeface="Arial" pitchFamily="34" charset="0"/>
                  </a:rPr>
                  <a:t> para gestion </a:t>
                </a:r>
                <a:r>
                  <a:rPr lang="en-US" altLang="ko-KR" b="1" dirty="0" err="1">
                    <a:cs typeface="Arial" pitchFamily="34" charset="0"/>
                  </a:rPr>
                  <a:t>estratégica</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OBJETIVOS Y METAS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486508" y="1967591"/>
            <a:ext cx="3875805"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Al final de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este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módulo</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serás</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capaz</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de:</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285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La Cadena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valor</a:t>
            </a:r>
            <a:r>
              <a:rPr lang="en-GB" altLang="es-ES" sz="2000" b="1" dirty="0">
                <a:solidFill>
                  <a:schemeClr val="accent1">
                    <a:lumMod val="75000"/>
                  </a:schemeClr>
                </a:solidFill>
                <a:latin typeface="Calibri" panose="020F0502020204030204" pitchFamily="34" charset="0"/>
                <a:cs typeface="Calibri" panose="020F0502020204030204" pitchFamily="34" charset="0"/>
              </a:rPr>
              <a:t> de Porter(1)</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A3F94D38-23BA-4D3B-9309-BF006455AC11}"/>
              </a:ext>
            </a:extLst>
          </p:cNvPr>
          <p:cNvPicPr>
            <a:picLocks noChangeAspect="1"/>
          </p:cNvPicPr>
          <p:nvPr/>
        </p:nvPicPr>
        <p:blipFill>
          <a:blip r:embed="rId4"/>
          <a:stretch>
            <a:fillRect/>
          </a:stretch>
        </p:blipFill>
        <p:spPr>
          <a:xfrm>
            <a:off x="2643705" y="1887833"/>
            <a:ext cx="6904589" cy="4122143"/>
          </a:xfrm>
          <a:prstGeom prst="rect">
            <a:avLst/>
          </a:prstGeom>
        </p:spPr>
      </p:pic>
      <p:sp>
        <p:nvSpPr>
          <p:cNvPr id="18" name="CasellaDiTesto 17">
            <a:extLst>
              <a:ext uri="{FF2B5EF4-FFF2-40B4-BE49-F238E27FC236}">
                <a16:creationId xmlns:a16="http://schemas.microsoft.com/office/drawing/2014/main" id="{6C8B52DB-7BAE-4F5F-AF42-7FDF31F2DCD2}"/>
              </a:ext>
            </a:extLst>
          </p:cNvPr>
          <p:cNvSpPr txBox="1"/>
          <p:nvPr/>
        </p:nvSpPr>
        <p:spPr>
          <a:xfrm>
            <a:off x="3013331" y="5921428"/>
            <a:ext cx="5913507" cy="369332"/>
          </a:xfrm>
          <a:prstGeom prst="rect">
            <a:avLst/>
          </a:prstGeom>
          <a:noFill/>
        </p:spPr>
        <p:txBody>
          <a:bodyPr wrap="square" rtlCol="0">
            <a:spAutoFit/>
          </a:bodyPr>
          <a:lstStyle/>
          <a:p>
            <a:r>
              <a:rPr lang="en-GB" dirty="0"/>
              <a:t>Fuente: Michael E. Porter, </a:t>
            </a:r>
            <a:r>
              <a:rPr lang="en-GB" dirty="0" err="1"/>
              <a:t>Ventaja</a:t>
            </a:r>
            <a:r>
              <a:rPr lang="en-GB" dirty="0"/>
              <a:t> </a:t>
            </a:r>
            <a:r>
              <a:rPr lang="en-GB" dirty="0" err="1"/>
              <a:t>Competitiva</a:t>
            </a:r>
            <a:r>
              <a:rPr lang="en-GB" dirty="0"/>
              <a:t>, 1985, p.87</a:t>
            </a:r>
            <a:endParaRPr lang="en-US" dirty="0"/>
          </a:p>
        </p:txBody>
      </p:sp>
    </p:spTree>
    <p:extLst>
      <p:ext uri="{BB962C8B-B14F-4D97-AF65-F5344CB8AC3E}">
        <p14:creationId xmlns:p14="http://schemas.microsoft.com/office/powerpoint/2010/main" val="155950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608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La Cadena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valor</a:t>
            </a:r>
            <a:r>
              <a:rPr lang="en-GB" altLang="es-ES" sz="2000" b="1" dirty="0">
                <a:solidFill>
                  <a:schemeClr val="accent1">
                    <a:lumMod val="75000"/>
                  </a:schemeClr>
                </a:solidFill>
                <a:latin typeface="Calibri" panose="020F0502020204030204" pitchFamily="34" charset="0"/>
                <a:cs typeface="Calibri" panose="020F0502020204030204" pitchFamily="34" charset="0"/>
              </a:rPr>
              <a:t> de Porter (2)</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Otro modelo aclamado para "visualizar" la ecuación de valor de una empresa es la llamada Cadena de Valor. Según este marco, una organización es un proceso continuo de actividades que transforman las materias primas en bienes y servicios para el público.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Las actividades de la empresa se dividen en dos categorías:</a:t>
            </a:r>
          </a:p>
          <a:p>
            <a:pPr algn="just">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b="1" dirty="0">
                <a:latin typeface="Calibri" panose="020F0502020204030204" pitchFamily="34" charset="0"/>
                <a:cs typeface="Calibri" panose="020F0502020204030204" pitchFamily="34" charset="0"/>
              </a:rPr>
              <a:t>Actividades primarias (básicas): </a:t>
            </a:r>
            <a:r>
              <a:rPr lang="es-ES" altLang="es-ES" dirty="0">
                <a:latin typeface="Calibri" panose="020F0502020204030204" pitchFamily="34" charset="0"/>
                <a:cs typeface="Calibri" panose="020F0502020204030204" pitchFamily="34" charset="0"/>
              </a:rPr>
              <a:t>las que contribuyen directamente a la generación de productos (outputs)</a:t>
            </a:r>
            <a:r>
              <a:rPr lang="es-ES" altLang="es-ES" b="1" dirty="0">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defRPr/>
            </a:pPr>
            <a:endParaRPr lang="es-ES"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altLang="es-ES" b="1" dirty="0">
                <a:latin typeface="Calibri" panose="020F0502020204030204" pitchFamily="34" charset="0"/>
                <a:cs typeface="Calibri" panose="020F0502020204030204" pitchFamily="34" charset="0"/>
              </a:rPr>
              <a:t>Actividades de apoyo: </a:t>
            </a:r>
            <a:r>
              <a:rPr lang="es-ES" altLang="es-ES" dirty="0">
                <a:latin typeface="Calibri" panose="020F0502020204030204" pitchFamily="34" charset="0"/>
                <a:cs typeface="Calibri" panose="020F0502020204030204" pitchFamily="34" charset="0"/>
              </a:rPr>
              <a:t>aquellas que son instrumentales para el procesamiento de inputs, y sin las cuales los outputs no podrían ser generados por las Primarias.</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90305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205806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67710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a:t>
            </a:r>
            <a:r>
              <a:rPr lang="es-ES" altLang="es-ES" sz="2000" b="1" dirty="0">
                <a:solidFill>
                  <a:schemeClr val="accent1">
                    <a:lumMod val="75000"/>
                  </a:schemeClr>
                </a:solidFill>
                <a:latin typeface="Calibri" panose="020F0502020204030204" pitchFamily="34" charset="0"/>
                <a:cs typeface="Calibri" panose="020F0502020204030204" pitchFamily="34" charset="0"/>
              </a:rPr>
              <a:t>Las cinco fuerzas de Porter</a:t>
            </a:r>
            <a:r>
              <a:rPr lang="en-GB" altLang="es-ES" sz="2000" b="1" dirty="0">
                <a:solidFill>
                  <a:schemeClr val="accent1">
                    <a:lumMod val="75000"/>
                  </a:schemeClr>
                </a:solidFill>
                <a:latin typeface="Calibri" panose="020F0502020204030204" pitchFamily="34" charset="0"/>
                <a:cs typeface="Calibri" panose="020F0502020204030204" pitchFamily="34" charset="0"/>
              </a:rPr>
              <a:t>(1)</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p>
          <a:p>
            <a:pPr algn="just">
              <a:defRPr/>
            </a:pP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054" name="Picture 6">
            <a:extLst>
              <a:ext uri="{FF2B5EF4-FFF2-40B4-BE49-F238E27FC236}">
                <a16:creationId xmlns:a16="http://schemas.microsoft.com/office/drawing/2014/main" id="{015EFBC2-2DA2-426B-8A8A-C702081FB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537" y="1914825"/>
            <a:ext cx="6348926" cy="4048680"/>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F4FFFFAE-BC1D-41DF-B746-E4756803CF9D}"/>
              </a:ext>
            </a:extLst>
          </p:cNvPr>
          <p:cNvSpPr txBox="1"/>
          <p:nvPr/>
        </p:nvSpPr>
        <p:spPr>
          <a:xfrm>
            <a:off x="1696578" y="5891746"/>
            <a:ext cx="8798844" cy="276999"/>
          </a:xfrm>
          <a:prstGeom prst="rect">
            <a:avLst/>
          </a:prstGeom>
          <a:noFill/>
        </p:spPr>
        <p:txBody>
          <a:bodyPr wrap="square" rtlCol="0">
            <a:spAutoFit/>
          </a:bodyPr>
          <a:lstStyle/>
          <a:p>
            <a:r>
              <a:rPr lang="en-GB" sz="1200" dirty="0"/>
              <a:t>Source: Michael E. Porter, “How Competitive Forces Shape Strategy”, Harvard Business Review, May 1979 (Vol. 57, No. 2), pp. 137–145.</a:t>
            </a:r>
            <a:endParaRPr lang="en-US" sz="1200" dirty="0"/>
          </a:p>
        </p:txBody>
      </p:sp>
    </p:spTree>
    <p:extLst>
      <p:ext uri="{BB962C8B-B14F-4D97-AF65-F5344CB8AC3E}">
        <p14:creationId xmlns:p14="http://schemas.microsoft.com/office/powerpoint/2010/main" val="59732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904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5109091"/>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a:t>
            </a:r>
            <a:r>
              <a:rPr lang="es-ES" altLang="es-ES" sz="2000" b="1" dirty="0">
                <a:solidFill>
                  <a:schemeClr val="accent1">
                    <a:lumMod val="75000"/>
                  </a:schemeClr>
                </a:solidFill>
                <a:latin typeface="Calibri" panose="020F0502020204030204" pitchFamily="34" charset="0"/>
                <a:cs typeface="Calibri" panose="020F0502020204030204" pitchFamily="34" charset="0"/>
              </a:rPr>
              <a:t>Las cinco fuerzas de Porter</a:t>
            </a:r>
            <a:r>
              <a:rPr lang="en-GB" altLang="es-ES" sz="2000" b="1" dirty="0">
                <a:solidFill>
                  <a:schemeClr val="accent1">
                    <a:lumMod val="75000"/>
                  </a:schemeClr>
                </a:solidFill>
                <a:latin typeface="Calibri" panose="020F0502020204030204" pitchFamily="34" charset="0"/>
                <a:cs typeface="Calibri" panose="020F0502020204030204" pitchFamily="34" charset="0"/>
              </a:rPr>
              <a:t>(2)</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También debemos a Michael Porter otra piedra angular de la gestión estratégica de empresas.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El modelo de las cinco fuerzas es un marco de referencia para analizar y evaluar la dinámica competitiva de una industria/sector específico. El marco incluye cinco variables ("fuerzas") que configuran la competencia y los retos competitivos a los que se enfrenta una organización. </a:t>
            </a:r>
          </a:p>
          <a:p>
            <a:pPr algn="just">
              <a:defRPr/>
            </a:pPr>
            <a:endParaRPr lang="en-GB" alt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altLang="es-ES" dirty="0">
                <a:latin typeface="Calibri" panose="020F0502020204030204" pitchFamily="34" charset="0"/>
                <a:cs typeface="Calibri" panose="020F0502020204030204" pitchFamily="34" charset="0"/>
              </a:rPr>
              <a:t>Nuevos participantes</a:t>
            </a:r>
          </a:p>
          <a:p>
            <a:pPr marL="342900" indent="-342900" algn="just">
              <a:buFont typeface="+mj-lt"/>
              <a:buAutoNum type="arabicPeriod"/>
              <a:defRPr/>
            </a:pPr>
            <a:r>
              <a:rPr lang="es-ES" altLang="es-ES" dirty="0">
                <a:latin typeface="Calibri" panose="020F0502020204030204" pitchFamily="34" charset="0"/>
                <a:cs typeface="Calibri" panose="020F0502020204030204" pitchFamily="34" charset="0"/>
              </a:rPr>
              <a:t>Poder de negociación de los proveedores</a:t>
            </a:r>
          </a:p>
          <a:p>
            <a:pPr marL="342900" indent="-342900" algn="just">
              <a:buFont typeface="+mj-lt"/>
              <a:buAutoNum type="arabicPeriod"/>
              <a:defRPr/>
            </a:pPr>
            <a:r>
              <a:rPr lang="es-ES" altLang="es-ES" dirty="0">
                <a:latin typeface="Calibri" panose="020F0502020204030204" pitchFamily="34" charset="0"/>
                <a:cs typeface="Calibri" panose="020F0502020204030204" pitchFamily="34" charset="0"/>
              </a:rPr>
              <a:t>Poder de negociación de los compradores</a:t>
            </a:r>
          </a:p>
          <a:p>
            <a:pPr marL="342900" indent="-342900" algn="just">
              <a:buFont typeface="+mj-lt"/>
              <a:buAutoNum type="arabicPeriod"/>
              <a:defRPr/>
            </a:pPr>
            <a:r>
              <a:rPr lang="es-ES" altLang="es-ES" dirty="0">
                <a:latin typeface="Calibri" panose="020F0502020204030204" pitchFamily="34" charset="0"/>
                <a:cs typeface="Calibri" panose="020F0502020204030204" pitchFamily="34" charset="0"/>
              </a:rPr>
              <a:t>Productos (o servicios) sustitutivos</a:t>
            </a:r>
          </a:p>
          <a:p>
            <a:pPr marL="342900" indent="-342900" algn="just">
              <a:buFont typeface="+mj-lt"/>
              <a:buAutoNum type="arabicPeriod"/>
              <a:defRPr/>
            </a:pPr>
            <a:r>
              <a:rPr lang="es-ES" altLang="es-ES" dirty="0">
                <a:latin typeface="Calibri" panose="020F0502020204030204" pitchFamily="34" charset="0"/>
                <a:cs typeface="Calibri" panose="020F0502020204030204" pitchFamily="34" charset="0"/>
              </a:rPr>
              <a:t>Los propios competidores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Para más detalles sobre el marco, visita </a:t>
            </a:r>
            <a:r>
              <a:rPr lang="en-GB" altLang="es-ES" dirty="0">
                <a:latin typeface="Calibri" panose="020F0502020204030204" pitchFamily="34" charset="0"/>
                <a:cs typeface="Calibri" panose="020F0502020204030204" pitchFamily="34" charset="0"/>
              </a:rPr>
              <a:t>: </a:t>
            </a:r>
            <a:r>
              <a:rPr lang="en-GB" altLang="es-ES" dirty="0">
                <a:latin typeface="Calibri" panose="020F0502020204030204" pitchFamily="34" charset="0"/>
                <a:cs typeface="Calibri" panose="020F0502020204030204" pitchFamily="34" charset="0"/>
                <a:hlinkClick r:id="rId4"/>
              </a:rPr>
              <a:t>How Competitive Forces Shape Strategy</a:t>
            </a:r>
            <a:r>
              <a:rPr lang="en-GB" altLang="es-ES" dirty="0">
                <a:latin typeface="Calibri" panose="020F0502020204030204" pitchFamily="34" charset="0"/>
                <a:cs typeface="Calibri" panose="020F0502020204030204" pitchFamily="34" charset="0"/>
              </a:rPr>
              <a:t>, HBR</a:t>
            </a:r>
          </a:p>
          <a:p>
            <a:pPr algn="just">
              <a:defRPr/>
            </a:pPr>
            <a:r>
              <a:rPr lang="en-GB" altLang="es-ES" dirty="0">
                <a:latin typeface="Calibri" panose="020F0502020204030204" pitchFamily="34" charset="0"/>
                <a:cs typeface="Calibri" panose="020F0502020204030204" pitchFamily="34" charset="0"/>
              </a:rPr>
              <a:t>by Michael E. Porter</a:t>
            </a:r>
          </a:p>
          <a:p>
            <a:pPr marL="342900" indent="-342900" algn="just">
              <a:buFont typeface="+mj-lt"/>
              <a:buAutoNum type="arabicPeriod"/>
              <a:defRPr/>
            </a:pPr>
            <a:endParaRPr lang="en-GB" altLang="es-ES" dirty="0">
              <a:latin typeface="Calibri" panose="020F0502020204030204" pitchFamily="34" charset="0"/>
              <a:cs typeface="Calibri" panose="020F0502020204030204" pitchFamily="34" charset="0"/>
            </a:endParaRPr>
          </a:p>
          <a:p>
            <a:pPr marL="342900" indent="-342900" algn="just">
              <a:buFont typeface="+mj-lt"/>
              <a:buAutoNum type="arabicPeriod"/>
              <a:defRPr/>
            </a:pP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6278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761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832092"/>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a:t>
            </a:r>
            <a:r>
              <a:rPr lang="es-ES" altLang="es-ES" sz="2000" b="1" dirty="0">
                <a:solidFill>
                  <a:schemeClr val="accent1">
                    <a:lumMod val="75000"/>
                  </a:schemeClr>
                </a:solidFill>
                <a:latin typeface="Calibri" panose="020F0502020204030204" pitchFamily="34" charset="0"/>
                <a:cs typeface="Calibri" panose="020F0502020204030204" pitchFamily="34" charset="0"/>
              </a:rPr>
              <a:t>Nuevas fuerzas en el horizonte: integración del modelo de Porter</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Otros autores integraron los esfuerzos de Porter con nuevas aportaciones e identificaron otras fuentes capaces de influir en los potenciales competidores de una organización: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b="1" dirty="0">
                <a:latin typeface="Calibri" panose="020F0502020204030204" pitchFamily="34" charset="0"/>
                <a:cs typeface="Calibri" panose="020F0502020204030204" pitchFamily="34" charset="0"/>
              </a:rPr>
              <a:t>La tasa de crecimiento de la industria</a:t>
            </a:r>
            <a:r>
              <a:rPr lang="es-ES" altLang="es-ES" dirty="0">
                <a:latin typeface="Calibri" panose="020F0502020204030204" pitchFamily="34" charset="0"/>
                <a:cs typeface="Calibri" panose="020F0502020204030204" pitchFamily="34" charset="0"/>
              </a:rPr>
              <a:t>. Se ha observado que las industrias que crecen rápidamente aceleran y "magnifican" la dinámica competitiva al atraer nuevas organizaciones y nuevas inversiones</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b="1" dirty="0">
                <a:latin typeface="Calibri" panose="020F0502020204030204" pitchFamily="34" charset="0"/>
                <a:cs typeface="Calibri" panose="020F0502020204030204" pitchFamily="34" charset="0"/>
              </a:rPr>
              <a:t>Tecnología e innovación</a:t>
            </a:r>
            <a:r>
              <a:rPr lang="es-ES" altLang="es-ES" dirty="0">
                <a:latin typeface="Calibri" panose="020F0502020204030204" pitchFamily="34" charset="0"/>
                <a:cs typeface="Calibri" panose="020F0502020204030204" pitchFamily="34" charset="0"/>
              </a:rPr>
              <a:t>. Las nuevas tecnologías tienden a proporcionar mayores márgenes competitivos (es decir, mejor experiencia del cliente, mejor usabilidad del producto o, más en general, mayor eficiencia y eficacia = reducción de costes = mayores márgenes de beneficio)</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b="1" dirty="0">
                <a:latin typeface="Calibri" panose="020F0502020204030204" pitchFamily="34" charset="0"/>
                <a:cs typeface="Calibri" panose="020F0502020204030204" pitchFamily="34" charset="0"/>
              </a:rPr>
              <a:t>Gobierno</a:t>
            </a:r>
            <a:r>
              <a:rPr lang="es-ES" altLang="es-ES" dirty="0">
                <a:latin typeface="Calibri" panose="020F0502020204030204" pitchFamily="34" charset="0"/>
                <a:cs typeface="Calibri" panose="020F0502020204030204" pitchFamily="34" charset="0"/>
              </a:rPr>
              <a:t>. Una fuerza independiente, ya que puede influir en gran medida en el curso de la ventaja competitiva de muchas industrias (defensa, sanidad, energía, etc.).</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b="1" dirty="0">
                <a:latin typeface="Calibri" panose="020F0502020204030204" pitchFamily="34" charset="0"/>
                <a:cs typeface="Calibri" panose="020F0502020204030204" pitchFamily="34" charset="0"/>
              </a:rPr>
              <a:t>Productos y servicios complementarios</a:t>
            </a:r>
            <a:r>
              <a:rPr lang="es-ES" altLang="es-ES" dirty="0">
                <a:latin typeface="Calibri" panose="020F0502020204030204" pitchFamily="34" charset="0"/>
                <a:cs typeface="Calibri" panose="020F0502020204030204" pitchFamily="34" charset="0"/>
              </a:rPr>
              <a:t>. Imaginemos que toda la industria del automóvil se vuelve "eléctrica", ¿cuál sería el impacto para las compañías petroleras?</a:t>
            </a:r>
            <a:endParaRPr lang="en-GB" altLang="es-ES" b="1"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8849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79586"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6 – El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ciclo</a:t>
            </a:r>
            <a:r>
              <a:rPr lang="en-GB" altLang="es-ES" sz="2000" b="1" dirty="0">
                <a:solidFill>
                  <a:schemeClr val="accent1">
                    <a:lumMod val="75000"/>
                  </a:schemeClr>
                </a:solidFill>
                <a:latin typeface="Calibri" panose="020F0502020204030204" pitchFamily="34" charset="0"/>
                <a:cs typeface="Calibri" panose="020F0502020204030204" pitchFamily="34" charset="0"/>
              </a:rPr>
              <a:t> DEMING (1)</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Diagramma 10">
            <a:extLst>
              <a:ext uri="{FF2B5EF4-FFF2-40B4-BE49-F238E27FC236}">
                <a16:creationId xmlns:a16="http://schemas.microsoft.com/office/drawing/2014/main" id="{BC209BC3-B98E-4272-AB73-25E8FDF3BC28}"/>
              </a:ext>
            </a:extLst>
          </p:cNvPr>
          <p:cNvGraphicFramePr/>
          <p:nvPr>
            <p:extLst>
              <p:ext uri="{D42A27DB-BD31-4B8C-83A1-F6EECF244321}">
                <p14:modId xmlns:p14="http://schemas.microsoft.com/office/powerpoint/2010/main" val="3321096500"/>
              </p:ext>
            </p:extLst>
          </p:nvPr>
        </p:nvGraphicFramePr>
        <p:xfrm>
          <a:off x="2887109" y="1976381"/>
          <a:ext cx="6165952" cy="3832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CasellaDiTesto 17">
            <a:extLst>
              <a:ext uri="{FF2B5EF4-FFF2-40B4-BE49-F238E27FC236}">
                <a16:creationId xmlns:a16="http://schemas.microsoft.com/office/drawing/2014/main" id="{4C3F2AAE-59DF-44B1-81F7-D70261794001}"/>
              </a:ext>
            </a:extLst>
          </p:cNvPr>
          <p:cNvSpPr txBox="1"/>
          <p:nvPr/>
        </p:nvSpPr>
        <p:spPr>
          <a:xfrm>
            <a:off x="2060862" y="5921428"/>
            <a:ext cx="8393777" cy="369332"/>
          </a:xfrm>
          <a:prstGeom prst="rect">
            <a:avLst/>
          </a:prstGeom>
          <a:noFill/>
        </p:spPr>
        <p:txBody>
          <a:bodyPr wrap="square" rtlCol="0">
            <a:spAutoFit/>
          </a:bodyPr>
          <a:lstStyle/>
          <a:p>
            <a:r>
              <a:rPr lang="en-GB" dirty="0"/>
              <a:t>Deming, W.E., 1950. </a:t>
            </a:r>
            <a:r>
              <a:rPr lang="es-ES" dirty="0"/>
              <a:t>Principios elementales del control estadístico de la calidad</a:t>
            </a:r>
            <a:r>
              <a:rPr lang="en-GB" dirty="0"/>
              <a:t>, JUSE.</a:t>
            </a:r>
            <a:endParaRPr lang="it-IT" dirty="0"/>
          </a:p>
        </p:txBody>
      </p:sp>
    </p:spTree>
    <p:extLst>
      <p:ext uri="{BB962C8B-B14F-4D97-AF65-F5344CB8AC3E}">
        <p14:creationId xmlns:p14="http://schemas.microsoft.com/office/powerpoint/2010/main" val="386524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989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6 – El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ciclo</a:t>
            </a:r>
            <a:r>
              <a:rPr lang="en-GB" altLang="es-ES" sz="2000" b="1" dirty="0">
                <a:solidFill>
                  <a:schemeClr val="accent1">
                    <a:lumMod val="75000"/>
                  </a:schemeClr>
                </a:solidFill>
                <a:latin typeface="Calibri" panose="020F0502020204030204" pitchFamily="34" charset="0"/>
                <a:cs typeface="Calibri" panose="020F0502020204030204" pitchFamily="34" charset="0"/>
              </a:rPr>
              <a:t> DEMING (2)</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Si ha leído recientemente algún manual de gestión, es muy posible que se haya topado con conceptos como Lean </a:t>
            </a:r>
            <a:r>
              <a:rPr lang="es-ES" altLang="es-ES" dirty="0" err="1">
                <a:latin typeface="Calibri" panose="020F0502020204030204" pitchFamily="34" charset="0"/>
                <a:cs typeface="Calibri" panose="020F0502020204030204" pitchFamily="34" charset="0"/>
              </a:rPr>
              <a:t>Manufacturing</a:t>
            </a:r>
            <a:r>
              <a:rPr lang="es-ES" altLang="es-ES" dirty="0">
                <a:latin typeface="Calibri" panose="020F0502020204030204" pitchFamily="34" charset="0"/>
                <a:cs typeface="Calibri" panose="020F0502020204030204" pitchFamily="34" charset="0"/>
              </a:rPr>
              <a:t>, Total </a:t>
            </a:r>
            <a:r>
              <a:rPr lang="es-ES" altLang="es-ES" dirty="0" err="1">
                <a:latin typeface="Calibri" panose="020F0502020204030204" pitchFamily="34" charset="0"/>
                <a:cs typeface="Calibri" panose="020F0502020204030204" pitchFamily="34" charset="0"/>
              </a:rPr>
              <a:t>Quality</a:t>
            </a:r>
            <a:r>
              <a:rPr lang="es-ES" altLang="es-ES" dirty="0">
                <a:latin typeface="Calibri" panose="020F0502020204030204" pitchFamily="34" charset="0"/>
                <a:cs typeface="Calibri" panose="020F0502020204030204" pitchFamily="34" charset="0"/>
              </a:rPr>
              <a:t> Management (TQM) o Just In Time (JIT): marcos de auditoría aplicados en la industria japonesa desde la segunda mitad del siglo pasado.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En realidad, todos ellos se inspiran en un autor estadounidense, W. Edwards Deming, que entró en contacto con la industria japonesa después de la segunda guerra mundial.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A día de hoy, el ciclo DEMING sigue siendo uno de los marcos más consolidados, robustos y fiables para evaluar los procesos organizativos y su conformidad con las normas de control interno. </a:t>
            </a:r>
          </a:p>
          <a:p>
            <a:pPr algn="just">
              <a:defRPr/>
            </a:pPr>
            <a:endParaRPr lang="es-ES"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El modelo debe su difusión a gran escala a su gran facilidad de aplicación, facilidad de uso y linealidad.</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505796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a:solidFill>
                  <a:srgbClr val="266C9F"/>
                </a:solidFill>
              </a:rPr>
              <a:t>GRACIAS</a:t>
            </a:r>
            <a:endParaRPr lang="es-ES" b="1" dirty="0">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3733295"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5575011"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3820392" y="2335697"/>
            <a:ext cx="1764630" cy="984885"/>
            <a:chOff x="1704484" y="1766707"/>
            <a:chExt cx="1038452" cy="984885"/>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738664"/>
            </a:xfrm>
            <a:prstGeom prst="rect">
              <a:avLst/>
            </a:prstGeom>
            <a:noFill/>
          </p:spPr>
          <p:txBody>
            <a:bodyPr wrap="square" rtlCol="0">
              <a:spAutoFit/>
            </a:bodyPr>
            <a:lstStyle/>
            <a:p>
              <a:r>
                <a:rPr lang="es-ES" altLang="ko-KR" sz="1400" dirty="0">
                  <a:solidFill>
                    <a:schemeClr val="tx1">
                      <a:lumMod val="75000"/>
                      <a:lumOff val="25000"/>
                    </a:schemeClr>
                  </a:solidFill>
                  <a:cs typeface="Arial" pitchFamily="34" charset="0"/>
                </a:rPr>
                <a:t>Educación financiera y conocimientos de gestión </a:t>
              </a: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3733295"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5662107" y="2134531"/>
            <a:ext cx="2072903" cy="984885"/>
            <a:chOff x="1704484" y="1766707"/>
            <a:chExt cx="1038452" cy="98488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738664"/>
            </a:xfrm>
            <a:prstGeom prst="rect">
              <a:avLst/>
            </a:prstGeom>
            <a:noFill/>
          </p:spPr>
          <p:txBody>
            <a:bodyPr wrap="square" rtlCol="0">
              <a:spAutoFit/>
            </a:bodyPr>
            <a:lstStyle/>
            <a:p>
              <a:r>
                <a:rPr lang="es-ES" altLang="ko-KR" sz="1400" dirty="0">
                  <a:solidFill>
                    <a:schemeClr val="tx1">
                      <a:lumMod val="75000"/>
                      <a:lumOff val="25000"/>
                    </a:schemeClr>
                  </a:solidFill>
                  <a:cs typeface="Arial" pitchFamily="34" charset="0"/>
                </a:rPr>
                <a:t>La caja de herramientas para la gestión estratégica en el PCI </a:t>
              </a:r>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5575011"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49998"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a:t>
            </a:r>
            <a:r>
              <a:rPr lang="es-ES" altLang="es-ES" sz="2000" b="1" dirty="0">
                <a:solidFill>
                  <a:schemeClr val="accent1">
                    <a:lumMod val="75000"/>
                  </a:schemeClr>
                </a:solidFill>
                <a:latin typeface="Calibri" panose="020F0502020204030204" pitchFamily="34" charset="0"/>
                <a:cs typeface="Calibri" panose="020F0502020204030204" pitchFamily="34" charset="0"/>
              </a:rPr>
              <a:t>Educación financiera y conocimientos de gestión: notas de introducción </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tema de la educación y la alfabetización financiera es extremadamente relevante y muy debatido. Todas las organizaciones internacionales más importantes parecen ser especialmente proactivas en esta área de formación específica.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Banco Mundial, la OCDE, la Organización Internacional del Trabajo y las Naciones Unidas han puesto en marcha sus propias iniciativas a escala internacional con el objetivo de reforzar la educación financiera, con especial referencia a las comunidades marginadas y desfavorecidas, los países en desarrollo, las zonas rurales, las mujeres y otros objetivos con alto riesgo de marginación socioeconómica. Y los esfuerzos continúan...</a:t>
            </a: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t>
            </a:r>
            <a:r>
              <a:rPr lang="es-ES" dirty="0">
                <a:latin typeface="Calibri" panose="020F0502020204030204" pitchFamily="34" charset="0"/>
                <a:cs typeface="Calibri" panose="020F0502020204030204" pitchFamily="34" charset="0"/>
              </a:rPr>
              <a:t> Por ejemplo, mientras hablamos, la Comisión Europea está colaborando con la OCDE para desarrollar un Marco de Competencia Financiera </a:t>
            </a:r>
            <a:r>
              <a:rPr lang="en-GB" dirty="0">
                <a:latin typeface="Calibri" panose="020F0502020204030204" pitchFamily="34" charset="0"/>
                <a:cs typeface="Calibri" panose="020F0502020204030204" pitchFamily="34" charset="0"/>
                <a:hlinkClick r:id="rId4"/>
              </a:rPr>
              <a:t>Financial Competence Framework for the EU</a:t>
            </a:r>
            <a:r>
              <a:rPr lang="en-GB"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75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79999"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a:t>
            </a:r>
            <a:r>
              <a:rPr lang="es-ES" altLang="es-ES" sz="2000" b="1" dirty="0">
                <a:solidFill>
                  <a:schemeClr val="accent1">
                    <a:lumMod val="75000"/>
                  </a:schemeClr>
                </a:solidFill>
                <a:latin typeface="Calibri" panose="020F0502020204030204" pitchFamily="34" charset="0"/>
                <a:cs typeface="Calibri" panose="020F0502020204030204" pitchFamily="34" charset="0"/>
              </a:rPr>
              <a:t>Educación financiera y formación en gestión: un enfoque de </a:t>
            </a:r>
            <a:r>
              <a:rPr lang="es-ES" altLang="es-ES" sz="2000" b="1" dirty="0" err="1">
                <a:solidFill>
                  <a:schemeClr val="accent1">
                    <a:lumMod val="75000"/>
                  </a:schemeClr>
                </a:solidFill>
                <a:latin typeface="Calibri" panose="020F0502020204030204" pitchFamily="34" charset="0"/>
                <a:cs typeface="Calibri" panose="020F0502020204030204" pitchFamily="34" charset="0"/>
              </a:rPr>
              <a:t>EntreComp</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marco de competencias empresariales desarrollado por el CCI de la Comisión Europea incluye la "alfabetización financiera y económica" como una competencia independiente para alimentar, desarrollar y reforzar el sentido de la iniciativa y el espíritu empresarial.</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alfabetización financiera y económica pertenece a la segunda área de formación del marco, la relacionada con los RECURSOS, junto con: </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Autoconciencia y autoeficacia</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Motivación y perseverancia</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Movilización de recursos</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Movilización de los demás </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77677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95497"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2.4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Alfabetización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económico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financiera</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elección de la Comisión Europea de reunir esta competencia con las demás enumeradas en la diapositiva anterior es muy interesante: mientras que todas las demás competencias de este ámbito se refieren a las actitudes y la mentalidad, la 2.4 es la única de alto coeficiente técnico.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opinión de la Comisión Europea, dominar los fundamentos de las finanzas y la economía es un recurso estratégico para la excelencia y el rendimiento tan importante como estar motivado, centrado e inspirado.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última instancia, debe tenerlo presente cuando se enfrente a circunstancias difíciles que desafíen su espíritu, pero también sus conocimientos técnicos y sectoriales...</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37054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18005"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954107"/>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Una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mirada</a:t>
            </a:r>
            <a:r>
              <a:rPr lang="en-GB" altLang="es-ES" sz="2000" b="1" dirty="0">
                <a:solidFill>
                  <a:schemeClr val="accent1">
                    <a:lumMod val="75000"/>
                  </a:schemeClr>
                </a:solidFill>
                <a:latin typeface="Calibri" panose="020F0502020204030204" pitchFamily="34" charset="0"/>
                <a:cs typeface="Calibri" panose="020F0502020204030204" pitchFamily="34" charset="0"/>
              </a:rPr>
              <a:t> profunda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hacia</a:t>
            </a:r>
            <a:r>
              <a:rPr lang="en-GB" altLang="es-ES" sz="2000" b="1" dirty="0">
                <a:solidFill>
                  <a:schemeClr val="accent1">
                    <a:lumMod val="75000"/>
                  </a:schemeClr>
                </a:solidFill>
                <a:latin typeface="Calibri" panose="020F0502020204030204" pitchFamily="34" charset="0"/>
                <a:cs typeface="Calibri" panose="020F0502020204030204" pitchFamily="34" charset="0"/>
              </a:rPr>
              <a:t> 2.4 (1)</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Según el marco, la competencia se describe como sigue </a:t>
            </a:r>
            <a:r>
              <a:rPr lang="en-GB"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BC91A228-9457-4760-8B47-55CD3CF639F8}"/>
              </a:ext>
            </a:extLst>
          </p:cNvPr>
          <p:cNvGraphicFramePr>
            <a:graphicFrameLocks noGrp="1"/>
          </p:cNvGraphicFramePr>
          <p:nvPr>
            <p:extLst>
              <p:ext uri="{D42A27DB-BD31-4B8C-83A1-F6EECF244321}">
                <p14:modId xmlns:p14="http://schemas.microsoft.com/office/powerpoint/2010/main" val="1914792064"/>
              </p:ext>
            </p:extLst>
          </p:nvPr>
        </p:nvGraphicFramePr>
        <p:xfrm>
          <a:off x="363315" y="2599344"/>
          <a:ext cx="11213541" cy="2103120"/>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err="1">
                          <a:solidFill>
                            <a:schemeClr val="tx1"/>
                          </a:solidFill>
                        </a:rPr>
                        <a:t>Competencia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Pista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Descripción</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397160">
                <a:tc>
                  <a:txBody>
                    <a:bodyPr/>
                    <a:lstStyle/>
                    <a:p>
                      <a:pPr algn="l"/>
                      <a:r>
                        <a:rPr lang="en-US" sz="1800" b="1" dirty="0">
                          <a:solidFill>
                            <a:schemeClr val="tx1"/>
                          </a:solidFill>
                        </a:rPr>
                        <a:t>2.4 </a:t>
                      </a:r>
                      <a:r>
                        <a:rPr lang="en-US" sz="1800" b="1" dirty="0" err="1">
                          <a:solidFill>
                            <a:schemeClr val="tx1"/>
                          </a:solidFill>
                        </a:rPr>
                        <a:t>Alfabetización</a:t>
                      </a:r>
                      <a:r>
                        <a:rPr lang="en-US" sz="1800" b="1" dirty="0">
                          <a:solidFill>
                            <a:schemeClr val="tx1"/>
                          </a:solidFill>
                        </a:rPr>
                        <a:t> </a:t>
                      </a:r>
                      <a:r>
                        <a:rPr lang="en-US" sz="1800" b="1" dirty="0" err="1">
                          <a:solidFill>
                            <a:schemeClr val="tx1"/>
                          </a:solidFill>
                        </a:rPr>
                        <a:t>económica</a:t>
                      </a:r>
                      <a:r>
                        <a:rPr lang="en-US" sz="1800" b="1" dirty="0">
                          <a:solidFill>
                            <a:schemeClr val="tx1"/>
                          </a:solidFill>
                        </a:rPr>
                        <a:t>- </a:t>
                      </a:r>
                      <a:r>
                        <a:rPr lang="en-US" sz="1800" b="1" dirty="0" err="1">
                          <a:solidFill>
                            <a:schemeClr val="tx1"/>
                          </a:solidFill>
                        </a:rPr>
                        <a:t>financiera</a:t>
                      </a:r>
                      <a:endParaRPr lang="en-US" sz="18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es-ES" sz="1800" i="1" dirty="0">
                          <a:solidFill>
                            <a:schemeClr val="tx1"/>
                          </a:solidFill>
                        </a:rPr>
                        <a:t>Desarrollar conocimientos financieros y económicos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s-ES" sz="1800" dirty="0"/>
                        <a:t>Estimar el coste de convertir una idea en una actividad creadora de valor</a:t>
                      </a:r>
                    </a:p>
                    <a:p>
                      <a:pPr marL="171450" indent="-171450" algn="l">
                        <a:buFont typeface="Arial" panose="020B0604020202020204" pitchFamily="34" charset="0"/>
                        <a:buChar char="•"/>
                      </a:pPr>
                      <a:r>
                        <a:rPr lang="es-ES" sz="1800" dirty="0"/>
                        <a:t>Planificar, poner en marcha y evaluar las decisiones financieras a lo largo del tiempo</a:t>
                      </a:r>
                    </a:p>
                    <a:p>
                      <a:pPr marL="171450" indent="-171450" algn="l">
                        <a:buFont typeface="Arial" panose="020B0604020202020204" pitchFamily="34" charset="0"/>
                        <a:buChar char="•"/>
                      </a:pPr>
                      <a:r>
                        <a:rPr lang="es-ES" sz="1800" dirty="0"/>
                        <a:t>Gestionar la financiación para asegurarse de que su actividad de creación de valor pueda durar a largo plazo</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bl>
          </a:graphicData>
        </a:graphic>
      </p:graphicFrame>
    </p:spTree>
    <p:extLst>
      <p:ext uri="{BB962C8B-B14F-4D97-AF65-F5344CB8AC3E}">
        <p14:creationId xmlns:p14="http://schemas.microsoft.com/office/powerpoint/2010/main" val="416612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57490"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Una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mirada</a:t>
            </a:r>
            <a:r>
              <a:rPr lang="en-GB" altLang="es-ES" sz="2000" b="1" dirty="0">
                <a:solidFill>
                  <a:schemeClr val="accent1">
                    <a:lumMod val="75000"/>
                  </a:schemeClr>
                </a:solidFill>
                <a:latin typeface="Calibri" panose="020F0502020204030204" pitchFamily="34" charset="0"/>
                <a:cs typeface="Calibri" panose="020F0502020204030204" pitchFamily="34" charset="0"/>
              </a:rPr>
              <a:t> profunda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hacia</a:t>
            </a:r>
            <a:r>
              <a:rPr lang="en-GB" altLang="es-ES" sz="2000" b="1" dirty="0">
                <a:solidFill>
                  <a:schemeClr val="accent1">
                    <a:lumMod val="75000"/>
                  </a:schemeClr>
                </a:solidFill>
                <a:latin typeface="Calibri" panose="020F0502020204030204" pitchFamily="34" charset="0"/>
                <a:cs typeface="Calibri" panose="020F0502020204030204" pitchFamily="34" charset="0"/>
              </a:rPr>
              <a:t> 2.4 (2)</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Al evaluar el cuadro anterior, podemos observar que 2.4 es una competencia con un enfoque tridimensional</a:t>
            </a:r>
            <a:r>
              <a:rPr lang="en-GB" dirty="0">
                <a:latin typeface="Calibri" panose="020F0502020204030204" pitchFamily="34" charset="0"/>
                <a:cs typeface="Calibri" panose="020F0502020204030204" pitchFamily="34" charset="0"/>
              </a:rPr>
              <a:t>: </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Presupuestos y estructuración de costes</a:t>
            </a: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Toma de decisiones financieras</a:t>
            </a: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Sostenibilidad operativa</a:t>
            </a:r>
          </a:p>
          <a:p>
            <a:pPr algn="just">
              <a:defRPr/>
            </a:pPr>
            <a:endParaRPr lang="en-GB"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otras palabras, el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parece vincular bajo las mismas áreas de formación tanto las aspiraciones empresariales como la resiliencia , a la rentabilidad concreta y real de la idea: un agudo sentido de la iniciativa y una ardiente motivación podrían conducir a un desastre si los números (es decir, los euros) no se ponderan racionalmente...</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Una gran idea puede no ser necesariamente viable desde el punto de vista financiero (debido a inversiones prohibitivas o márgenes de beneficio insostenibles). Por otro lado, una idea rentable siempre es una gran idea para considerar y trabajar...</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21869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72988"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90338"/>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Alfabetización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económico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financiera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hilos</a:t>
            </a:r>
            <a:r>
              <a:rPr lang="en-GB" altLang="es-ES" sz="2000" b="1" dirty="0">
                <a:solidFill>
                  <a:schemeClr val="accent1">
                    <a:lumMod val="75000"/>
                  </a:schemeClr>
                </a:solidFill>
                <a:latin typeface="Calibri" panose="020F0502020204030204" pitchFamily="34" charset="0"/>
                <a:cs typeface="Calibri" panose="020F0502020204030204" pitchFamily="34" charset="0"/>
              </a:rPr>
              <a:t>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subcompetencias</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marco de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enumera cuatro hilos detallados vinculados a la competencia </a:t>
            </a:r>
            <a:r>
              <a:rPr lang="es-ES" dirty="0" err="1">
                <a:latin typeface="Calibri" panose="020F0502020204030204" pitchFamily="34" charset="0"/>
                <a:cs typeface="Calibri" panose="020F0502020204030204" pitchFamily="34" charset="0"/>
              </a:rPr>
              <a:t>nº</a:t>
            </a:r>
            <a:r>
              <a:rPr lang="es-ES" dirty="0">
                <a:latin typeface="Calibri" panose="020F0502020204030204" pitchFamily="34" charset="0"/>
                <a:cs typeface="Calibri" panose="020F0502020204030204" pitchFamily="34" charset="0"/>
              </a:rPr>
              <a:t> 2.4 que son fundamentales para dominar al menos lo esencial de las finanzas y la economía: </a:t>
            </a:r>
          </a:p>
          <a:p>
            <a:pPr algn="just">
              <a:defRPr/>
            </a:pP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Comprender los conceptos económicos y financieros</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Presupuestar</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Encontrar financiación</a:t>
            </a: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Comprender la fiscalidad</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Para cada uno de estos hilos, los usuarios pueden autoevaluar su nivel de competencia refiriéndose al modelo de progresión de 8 dimensiones desarrollado por el marco y aplicado generalmente a cada hilo de cada competencia. </a:t>
            </a:r>
            <a:endParaRPr lang="en-GB" dirty="0">
              <a:latin typeface="Calibri" panose="020F0502020204030204" pitchFamily="34" charset="0"/>
              <a:cs typeface="Calibri" panose="020F0502020204030204" pitchFamily="34" charset="0"/>
            </a:endParaRP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803470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F6A68C-B4BA-40B3-942B-597815B89C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60D4B0D-3C4B-4FBB-9FB9-3117F692F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1C0AC-4FFA-4653-AD3C-85F5A955EB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4147</Words>
  <Application>Microsoft Office PowerPoint</Application>
  <PresentationFormat>Panorámica</PresentationFormat>
  <Paragraphs>349</Paragraphs>
  <Slides>27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Calibri Light</vt:lpstr>
      <vt:lpstr>Tema de Office</vt:lpstr>
      <vt:lpstr>Educación financiera y conocimientos de gestión para los operadores del PCI  IDP European Consultants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María del  Mar Castillo</cp:lastModifiedBy>
  <cp:revision>61</cp:revision>
  <dcterms:created xsi:type="dcterms:W3CDTF">2021-01-21T12:20:00Z</dcterms:created>
  <dcterms:modified xsi:type="dcterms:W3CDTF">2022-01-13T16:20:36Z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