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7" r:id="rId5"/>
    <p:sldId id="267" r:id="rId6"/>
    <p:sldId id="284" r:id="rId7"/>
    <p:sldId id="268" r:id="rId8"/>
    <p:sldId id="312" r:id="rId9"/>
    <p:sldId id="313" r:id="rId10"/>
    <p:sldId id="314" r:id="rId11"/>
    <p:sldId id="344" r:id="rId12"/>
    <p:sldId id="345" r:id="rId13"/>
    <p:sldId id="347" r:id="rId14"/>
    <p:sldId id="348" r:id="rId15"/>
    <p:sldId id="349" r:id="rId16"/>
    <p:sldId id="341" r:id="rId17"/>
    <p:sldId id="340" r:id="rId18"/>
    <p:sldId id="339" r:id="rId19"/>
    <p:sldId id="338" r:id="rId20"/>
    <p:sldId id="337" r:id="rId21"/>
    <p:sldId id="336" r:id="rId22"/>
    <p:sldId id="335" r:id="rId23"/>
    <p:sldId id="334" r:id="rId24"/>
    <p:sldId id="333" r:id="rId25"/>
    <p:sldId id="332" r:id="rId26"/>
    <p:sldId id="351" r:id="rId27"/>
    <p:sldId id="331" r:id="rId28"/>
    <p:sldId id="330" r:id="rId29"/>
    <p:sldId id="350" r:id="rId30"/>
    <p:sldId id="329" r:id="rId31"/>
    <p:sldId id="328" r:id="rId32"/>
    <p:sldId id="327" r:id="rId33"/>
    <p:sldId id="326" r:id="rId34"/>
    <p:sldId id="325" r:id="rId35"/>
    <p:sldId id="324" r:id="rId36"/>
    <p:sldId id="323" r:id="rId37"/>
    <p:sldId id="322" r:id="rId38"/>
    <p:sldId id="321" r:id="rId39"/>
    <p:sldId id="320" r:id="rId40"/>
    <p:sldId id="319" r:id="rId41"/>
    <p:sldId id="352" r:id="rId42"/>
    <p:sldId id="353" r:id="rId43"/>
    <p:sldId id="318"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69F"/>
    <a:srgbClr val="4EAE3A"/>
    <a:srgbClr val="266C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1" autoAdjust="0"/>
    <p:restoredTop sz="94660"/>
  </p:normalViewPr>
  <p:slideViewPr>
    <p:cSldViewPr snapToGrid="0">
      <p:cViewPr varScale="1">
        <p:scale>
          <a:sx n="78" d="100"/>
          <a:sy n="78" d="100"/>
        </p:scale>
        <p:origin x="7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C9B54-49A3-40D7-9618-DE8E4A00C19E}"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l-GR"/>
        </a:p>
      </dgm:t>
    </dgm:pt>
    <dgm:pt modelId="{069C6CA6-C858-4D8E-B0F3-C90820E36BA7}">
      <dgm:prSet phldrT="[Κείμενο]" custT="1"/>
      <dgm:spPr/>
      <dgm:t>
        <a:bodyPr/>
        <a:lstStyle/>
        <a:p>
          <a:r>
            <a:rPr lang="en-US" sz="1600" b="1" dirty="0" err="1"/>
            <a:t>Controlador</a:t>
          </a:r>
          <a:r>
            <a:rPr lang="en-US" sz="1600" b="1" dirty="0"/>
            <a:t> de </a:t>
          </a:r>
          <a:r>
            <a:rPr lang="en-US" sz="1600" b="1" dirty="0" err="1"/>
            <a:t>datos</a:t>
          </a:r>
          <a:endParaRPr lang="en-US" sz="1600" b="1" dirty="0"/>
        </a:p>
        <a:p>
          <a:r>
            <a:rPr lang="es-ES" altLang="ko-KR" sz="1200" dirty="0"/>
            <a:t>decide la finalidad y el modo de tratamiento de los datos personales</a:t>
          </a:r>
        </a:p>
        <a:p>
          <a:endParaRPr lang="el-GR" sz="1200" dirty="0"/>
        </a:p>
      </dgm:t>
    </dgm:pt>
    <dgm:pt modelId="{5B69143F-ECF0-4713-A64B-E229D6323097}" type="parTrans" cxnId="{C73FF443-3014-4EB9-8231-33A183D361CB}">
      <dgm:prSet/>
      <dgm:spPr/>
      <dgm:t>
        <a:bodyPr/>
        <a:lstStyle/>
        <a:p>
          <a:endParaRPr lang="el-GR"/>
        </a:p>
      </dgm:t>
    </dgm:pt>
    <dgm:pt modelId="{CAA05908-6942-430A-996D-E999EFB8FA7F}" type="sibTrans" cxnId="{C73FF443-3014-4EB9-8231-33A183D361CB}">
      <dgm:prSet/>
      <dgm:spPr/>
      <dgm:t>
        <a:bodyPr/>
        <a:lstStyle/>
        <a:p>
          <a:endParaRPr lang="el-GR"/>
        </a:p>
      </dgm:t>
    </dgm:pt>
    <dgm:pt modelId="{7AC5439B-BC16-4555-B749-C432BD46020B}">
      <dgm:prSet phldrT="[Κείμενο]" custT="1"/>
      <dgm:spPr/>
      <dgm:t>
        <a:bodyPr/>
        <a:lstStyle/>
        <a:p>
          <a:r>
            <a:rPr lang="en-US" sz="1600" b="1" dirty="0" err="1"/>
            <a:t>Procesador</a:t>
          </a:r>
          <a:r>
            <a:rPr lang="en-US" sz="1600" b="1" dirty="0"/>
            <a:t> de </a:t>
          </a:r>
          <a:r>
            <a:rPr lang="en-US" sz="1600" b="1" dirty="0" err="1"/>
            <a:t>datos</a:t>
          </a:r>
          <a:endParaRPr lang="en-US" sz="1600" b="1" dirty="0"/>
        </a:p>
        <a:p>
          <a:r>
            <a:rPr lang="es-ES" altLang="ko-KR" sz="1200" dirty="0"/>
            <a:t>tiene y trata los datos por cuenta de un responsable del tratamiento</a:t>
          </a:r>
        </a:p>
        <a:p>
          <a:endParaRPr lang="el-GR" sz="1200" dirty="0"/>
        </a:p>
      </dgm:t>
    </dgm:pt>
    <dgm:pt modelId="{FE621B02-A572-4D93-AE7F-A4522880D9E0}" type="parTrans" cxnId="{8833DB54-F8BB-48FB-94C0-AFCC7D76256F}">
      <dgm:prSet/>
      <dgm:spPr/>
      <dgm:t>
        <a:bodyPr/>
        <a:lstStyle/>
        <a:p>
          <a:endParaRPr lang="el-GR"/>
        </a:p>
      </dgm:t>
    </dgm:pt>
    <dgm:pt modelId="{DFB9CDCE-0512-4D90-93F5-A143D8AF4E3A}" type="sibTrans" cxnId="{8833DB54-F8BB-48FB-94C0-AFCC7D76256F}">
      <dgm:prSet/>
      <dgm:spPr/>
      <dgm:t>
        <a:bodyPr/>
        <a:lstStyle/>
        <a:p>
          <a:endParaRPr lang="el-GR"/>
        </a:p>
      </dgm:t>
    </dgm:pt>
    <dgm:pt modelId="{BA6C195B-8A7C-4CF2-9B72-B6D88406E0A9}">
      <dgm:prSet phldrT="[Κείμενο]" custT="1"/>
      <dgm:spPr/>
      <dgm:t>
        <a:bodyPr/>
        <a:lstStyle/>
        <a:p>
          <a:r>
            <a:rPr lang="en-US" sz="1600" b="1" dirty="0" err="1"/>
            <a:t>Destinatario</a:t>
          </a:r>
          <a:endParaRPr lang="en-US" sz="1600" b="1" dirty="0"/>
        </a:p>
        <a:p>
          <a:r>
            <a:rPr lang="en-US" sz="1200" b="0" dirty="0" err="1"/>
            <a:t>Recibe</a:t>
          </a:r>
          <a:r>
            <a:rPr lang="en-US" sz="1200" b="0" dirty="0"/>
            <a:t> </a:t>
          </a:r>
          <a:r>
            <a:rPr lang="en-US" sz="1200" b="0" dirty="0" err="1"/>
            <a:t>datos</a:t>
          </a:r>
          <a:r>
            <a:rPr lang="en-US" sz="1200" b="0" dirty="0"/>
            <a:t> </a:t>
          </a:r>
          <a:r>
            <a:rPr lang="en-US" sz="1200" b="0" dirty="0" err="1"/>
            <a:t>personales</a:t>
          </a:r>
          <a:endParaRPr lang="el-GR" sz="1200" b="0" dirty="0"/>
        </a:p>
      </dgm:t>
    </dgm:pt>
    <dgm:pt modelId="{B317AF35-FF52-4059-810F-40C14217721E}" type="parTrans" cxnId="{FCAFEDAA-E9AE-46E5-B110-1918598FB6D1}">
      <dgm:prSet/>
      <dgm:spPr/>
      <dgm:t>
        <a:bodyPr/>
        <a:lstStyle/>
        <a:p>
          <a:endParaRPr lang="el-GR"/>
        </a:p>
      </dgm:t>
    </dgm:pt>
    <dgm:pt modelId="{DCC448B0-3E7E-4FA9-B9D1-2A0691515390}" type="sibTrans" cxnId="{FCAFEDAA-E9AE-46E5-B110-1918598FB6D1}">
      <dgm:prSet/>
      <dgm:spPr/>
      <dgm:t>
        <a:bodyPr/>
        <a:lstStyle/>
        <a:p>
          <a:endParaRPr lang="el-GR"/>
        </a:p>
      </dgm:t>
    </dgm:pt>
    <dgm:pt modelId="{7DE8E04E-3292-4BCA-BD35-6A34B005C438}">
      <dgm:prSet custT="1"/>
      <dgm:spPr/>
      <dgm:t>
        <a:bodyPr/>
        <a:lstStyle/>
        <a:p>
          <a:r>
            <a:rPr lang="en-US" sz="1600" b="1" dirty="0" err="1"/>
            <a:t>Datos</a:t>
          </a:r>
          <a:r>
            <a:rPr lang="en-US" sz="1600" b="1" dirty="0"/>
            <a:t> de la persona</a:t>
          </a:r>
        </a:p>
        <a:p>
          <a:r>
            <a:rPr lang="es-ES" sz="1200" b="0" dirty="0"/>
            <a:t>persona física a la que se tratan los datos personales</a:t>
          </a:r>
        </a:p>
        <a:p>
          <a:endParaRPr lang="el-GR" sz="1200" b="0" dirty="0"/>
        </a:p>
      </dgm:t>
    </dgm:pt>
    <dgm:pt modelId="{047E5BC0-6092-46B2-AAF6-9A1AC2CEB9DF}" type="parTrans" cxnId="{5F966593-8EDD-4340-B777-F5BA86A6585C}">
      <dgm:prSet/>
      <dgm:spPr/>
      <dgm:t>
        <a:bodyPr/>
        <a:lstStyle/>
        <a:p>
          <a:endParaRPr lang="el-GR"/>
        </a:p>
      </dgm:t>
    </dgm:pt>
    <dgm:pt modelId="{F47C2F2F-CD64-4038-B19E-9BDBA631CFD2}" type="sibTrans" cxnId="{5F966593-8EDD-4340-B777-F5BA86A6585C}">
      <dgm:prSet/>
      <dgm:spPr/>
      <dgm:t>
        <a:bodyPr/>
        <a:lstStyle/>
        <a:p>
          <a:endParaRPr lang="el-GR"/>
        </a:p>
      </dgm:t>
    </dgm:pt>
    <dgm:pt modelId="{03A481F7-8E01-43D4-AD44-C6405CE50571}">
      <dgm:prSet custT="1"/>
      <dgm:spPr/>
      <dgm:t>
        <a:bodyPr/>
        <a:lstStyle/>
        <a:p>
          <a:r>
            <a:rPr lang="es-ES" sz="1600" b="1" dirty="0"/>
            <a:t>Responsable de la protección de datos (DPO)</a:t>
          </a:r>
        </a:p>
        <a:p>
          <a:r>
            <a:rPr lang="es-ES" sz="1200" dirty="0"/>
            <a:t>se encarga de supervisar el tratamiento de los datos personales y de informar y asesorar a los empleados que tratan datos personales sobre sus obligaciones. El RPD también coopera con la Autoridad de Protección de Datos (APD), sirviendo de punto de contacto hacia la APD y los particulares.</a:t>
          </a:r>
        </a:p>
        <a:p>
          <a:endParaRPr lang="el-GR" sz="1200" b="1" dirty="0"/>
        </a:p>
      </dgm:t>
    </dgm:pt>
    <dgm:pt modelId="{149C35BB-FD28-47A0-9444-0CE0E633420E}" type="parTrans" cxnId="{EF5C0CD2-0FA9-42DF-AEAC-F97E5B4DF32B}">
      <dgm:prSet/>
      <dgm:spPr/>
      <dgm:t>
        <a:bodyPr/>
        <a:lstStyle/>
        <a:p>
          <a:endParaRPr lang="el-GR"/>
        </a:p>
      </dgm:t>
    </dgm:pt>
    <dgm:pt modelId="{621B1F8D-5193-46E6-89D2-76DE5987F1FC}" type="sibTrans" cxnId="{EF5C0CD2-0FA9-42DF-AEAC-F97E5B4DF32B}">
      <dgm:prSet/>
      <dgm:spPr/>
      <dgm:t>
        <a:bodyPr/>
        <a:lstStyle/>
        <a:p>
          <a:endParaRPr lang="el-GR"/>
        </a:p>
      </dgm:t>
    </dgm:pt>
    <dgm:pt modelId="{0CCF40C7-9CED-48B5-8238-EB08E8F95A55}" type="pres">
      <dgm:prSet presAssocID="{8CBC9B54-49A3-40D7-9618-DE8E4A00C19E}" presName="Name0" presStyleCnt="0">
        <dgm:presLayoutVars>
          <dgm:dir/>
          <dgm:resizeHandles val="exact"/>
        </dgm:presLayoutVars>
      </dgm:prSet>
      <dgm:spPr/>
    </dgm:pt>
    <dgm:pt modelId="{CB2E07CD-5CA3-4716-8373-1A7642E3D6DA}" type="pres">
      <dgm:prSet presAssocID="{069C6CA6-C858-4D8E-B0F3-C90820E36BA7}" presName="node" presStyleLbl="node1" presStyleIdx="0" presStyleCnt="5" custScaleX="139624" custScaleY="193897" custRadScaleRad="85012" custRadScaleInc="-2725">
        <dgm:presLayoutVars>
          <dgm:bulletEnabled val="1"/>
        </dgm:presLayoutVars>
      </dgm:prSet>
      <dgm:spPr/>
    </dgm:pt>
    <dgm:pt modelId="{FE7FBAC4-1FB4-4B9E-8BCF-09A0240872A4}" type="pres">
      <dgm:prSet presAssocID="{CAA05908-6942-430A-996D-E999EFB8FA7F}" presName="sibTrans" presStyleLbl="sibTrans2D1" presStyleIdx="0" presStyleCnt="5"/>
      <dgm:spPr/>
    </dgm:pt>
    <dgm:pt modelId="{361A2F68-2582-42CB-A9D9-C13BC43A2351}" type="pres">
      <dgm:prSet presAssocID="{CAA05908-6942-430A-996D-E999EFB8FA7F}" presName="connectorText" presStyleLbl="sibTrans2D1" presStyleIdx="0" presStyleCnt="5"/>
      <dgm:spPr/>
    </dgm:pt>
    <dgm:pt modelId="{79585D56-A70D-43C6-B787-90B9E195487C}" type="pres">
      <dgm:prSet presAssocID="{7AC5439B-BC16-4555-B749-C432BD46020B}" presName="node" presStyleLbl="node1" presStyleIdx="1" presStyleCnt="5" custScaleX="141677" custScaleY="148661" custRadScaleRad="126116" custRadScaleInc="35075">
        <dgm:presLayoutVars>
          <dgm:bulletEnabled val="1"/>
        </dgm:presLayoutVars>
      </dgm:prSet>
      <dgm:spPr/>
    </dgm:pt>
    <dgm:pt modelId="{4253D9EB-7678-49EC-811E-316482E505B3}" type="pres">
      <dgm:prSet presAssocID="{DFB9CDCE-0512-4D90-93F5-A143D8AF4E3A}" presName="sibTrans" presStyleLbl="sibTrans2D1" presStyleIdx="1" presStyleCnt="5"/>
      <dgm:spPr/>
    </dgm:pt>
    <dgm:pt modelId="{C41A6436-B2B9-415A-AB23-D90AE45A5A9E}" type="pres">
      <dgm:prSet presAssocID="{DFB9CDCE-0512-4D90-93F5-A143D8AF4E3A}" presName="connectorText" presStyleLbl="sibTrans2D1" presStyleIdx="1" presStyleCnt="5"/>
      <dgm:spPr/>
    </dgm:pt>
    <dgm:pt modelId="{839F40F7-1F39-4A3A-B75D-D336EF83B00F}" type="pres">
      <dgm:prSet presAssocID="{BA6C195B-8A7C-4CF2-9B72-B6D88406E0A9}" presName="node" presStyleLbl="node1" presStyleIdx="2" presStyleCnt="5" custScaleX="177630" custScaleY="122995" custRadScaleRad="123196" custRadScaleInc="-33626">
        <dgm:presLayoutVars>
          <dgm:bulletEnabled val="1"/>
        </dgm:presLayoutVars>
      </dgm:prSet>
      <dgm:spPr/>
    </dgm:pt>
    <dgm:pt modelId="{1E3BB106-7092-4968-96DE-C277D3ED5DB7}" type="pres">
      <dgm:prSet presAssocID="{DCC448B0-3E7E-4FA9-B9D1-2A0691515390}" presName="sibTrans" presStyleLbl="sibTrans2D1" presStyleIdx="2" presStyleCnt="5"/>
      <dgm:spPr/>
    </dgm:pt>
    <dgm:pt modelId="{35D8215A-FD7A-49A0-B6B6-F84650243A17}" type="pres">
      <dgm:prSet presAssocID="{DCC448B0-3E7E-4FA9-B9D1-2A0691515390}" presName="connectorText" presStyleLbl="sibTrans2D1" presStyleIdx="2" presStyleCnt="5"/>
      <dgm:spPr/>
    </dgm:pt>
    <dgm:pt modelId="{CE379C34-0630-4A11-BB17-EEFA3F6A8E71}" type="pres">
      <dgm:prSet presAssocID="{7DE8E04E-3292-4BCA-BD35-6A34B005C438}" presName="node" presStyleLbl="node1" presStyleIdx="3" presStyleCnt="5" custScaleX="129978" custScaleY="162607" custRadScaleRad="122426" custRadScaleInc="27871">
        <dgm:presLayoutVars>
          <dgm:bulletEnabled val="1"/>
        </dgm:presLayoutVars>
      </dgm:prSet>
      <dgm:spPr/>
    </dgm:pt>
    <dgm:pt modelId="{229A8AC3-4ABC-4A30-9B3C-D75AC9EF2727}" type="pres">
      <dgm:prSet presAssocID="{F47C2F2F-CD64-4038-B19E-9BDBA631CFD2}" presName="sibTrans" presStyleLbl="sibTrans2D1" presStyleIdx="3" presStyleCnt="5"/>
      <dgm:spPr/>
    </dgm:pt>
    <dgm:pt modelId="{855979D4-926A-4DF9-81A5-20A5C24451D0}" type="pres">
      <dgm:prSet presAssocID="{F47C2F2F-CD64-4038-B19E-9BDBA631CFD2}" presName="connectorText" presStyleLbl="sibTrans2D1" presStyleIdx="3" presStyleCnt="5"/>
      <dgm:spPr/>
    </dgm:pt>
    <dgm:pt modelId="{E2C23F85-E0F9-4322-9945-91CA8DBD3E08}" type="pres">
      <dgm:prSet presAssocID="{03A481F7-8E01-43D4-AD44-C6405CE50571}" presName="node" presStyleLbl="node1" presStyleIdx="4" presStyleCnt="5" custScaleX="208347" custScaleY="311311" custRadScaleRad="154776" custRadScaleInc="-44897">
        <dgm:presLayoutVars>
          <dgm:bulletEnabled val="1"/>
        </dgm:presLayoutVars>
      </dgm:prSet>
      <dgm:spPr/>
    </dgm:pt>
    <dgm:pt modelId="{1DA1B576-4760-45EC-9931-B7B33D6E46C5}" type="pres">
      <dgm:prSet presAssocID="{621B1F8D-5193-46E6-89D2-76DE5987F1FC}" presName="sibTrans" presStyleLbl="sibTrans2D1" presStyleIdx="4" presStyleCnt="5"/>
      <dgm:spPr/>
    </dgm:pt>
    <dgm:pt modelId="{9E5A5C03-6D0D-459B-BE4D-023A3BFED778}" type="pres">
      <dgm:prSet presAssocID="{621B1F8D-5193-46E6-89D2-76DE5987F1FC}" presName="connectorText" presStyleLbl="sibTrans2D1" presStyleIdx="4" presStyleCnt="5"/>
      <dgm:spPr/>
    </dgm:pt>
  </dgm:ptLst>
  <dgm:cxnLst>
    <dgm:cxn modelId="{AE7F2106-56EA-4D22-A1AA-2F4B70ABFAD1}" type="presOf" srcId="{DFB9CDCE-0512-4D90-93F5-A143D8AF4E3A}" destId="{C41A6436-B2B9-415A-AB23-D90AE45A5A9E}" srcOrd="1" destOrd="0" presId="urn:microsoft.com/office/officeart/2005/8/layout/cycle7"/>
    <dgm:cxn modelId="{577FE316-956C-4DDF-BEC0-6434D7E75A05}" type="presOf" srcId="{DFB9CDCE-0512-4D90-93F5-A143D8AF4E3A}" destId="{4253D9EB-7678-49EC-811E-316482E505B3}" srcOrd="0" destOrd="0" presId="urn:microsoft.com/office/officeart/2005/8/layout/cycle7"/>
    <dgm:cxn modelId="{E14A9A1E-4FB4-480F-87A7-DCA605675187}" type="presOf" srcId="{069C6CA6-C858-4D8E-B0F3-C90820E36BA7}" destId="{CB2E07CD-5CA3-4716-8373-1A7642E3D6DA}" srcOrd="0" destOrd="0" presId="urn:microsoft.com/office/officeart/2005/8/layout/cycle7"/>
    <dgm:cxn modelId="{55B30B36-6A51-4A92-BBD7-24A750A4A7CF}" type="presOf" srcId="{CAA05908-6942-430A-996D-E999EFB8FA7F}" destId="{FE7FBAC4-1FB4-4B9E-8BCF-09A0240872A4}" srcOrd="0" destOrd="0" presId="urn:microsoft.com/office/officeart/2005/8/layout/cycle7"/>
    <dgm:cxn modelId="{AFB9D360-26B8-4218-AF2B-508F74FE7D11}" type="presOf" srcId="{DCC448B0-3E7E-4FA9-B9D1-2A0691515390}" destId="{1E3BB106-7092-4968-96DE-C277D3ED5DB7}" srcOrd="0" destOrd="0" presId="urn:microsoft.com/office/officeart/2005/8/layout/cycle7"/>
    <dgm:cxn modelId="{C73FF443-3014-4EB9-8231-33A183D361CB}" srcId="{8CBC9B54-49A3-40D7-9618-DE8E4A00C19E}" destId="{069C6CA6-C858-4D8E-B0F3-C90820E36BA7}" srcOrd="0" destOrd="0" parTransId="{5B69143F-ECF0-4713-A64B-E229D6323097}" sibTransId="{CAA05908-6942-430A-996D-E999EFB8FA7F}"/>
    <dgm:cxn modelId="{A7F0C144-4B5D-4A2E-A658-F8A950442CBB}" type="presOf" srcId="{8CBC9B54-49A3-40D7-9618-DE8E4A00C19E}" destId="{0CCF40C7-9CED-48B5-8238-EB08E8F95A55}" srcOrd="0" destOrd="0" presId="urn:microsoft.com/office/officeart/2005/8/layout/cycle7"/>
    <dgm:cxn modelId="{D08E8745-F9D9-4737-8F2B-9BC06DF576B1}" type="presOf" srcId="{F47C2F2F-CD64-4038-B19E-9BDBA631CFD2}" destId="{229A8AC3-4ABC-4A30-9B3C-D75AC9EF2727}" srcOrd="0" destOrd="0" presId="urn:microsoft.com/office/officeart/2005/8/layout/cycle7"/>
    <dgm:cxn modelId="{0D445E74-6A9F-4BC6-B042-7F496E51AD0F}" type="presOf" srcId="{621B1F8D-5193-46E6-89D2-76DE5987F1FC}" destId="{1DA1B576-4760-45EC-9931-B7B33D6E46C5}" srcOrd="0" destOrd="0" presId="urn:microsoft.com/office/officeart/2005/8/layout/cycle7"/>
    <dgm:cxn modelId="{8833DB54-F8BB-48FB-94C0-AFCC7D76256F}" srcId="{8CBC9B54-49A3-40D7-9618-DE8E4A00C19E}" destId="{7AC5439B-BC16-4555-B749-C432BD46020B}" srcOrd="1" destOrd="0" parTransId="{FE621B02-A572-4D93-AE7F-A4522880D9E0}" sibTransId="{DFB9CDCE-0512-4D90-93F5-A143D8AF4E3A}"/>
    <dgm:cxn modelId="{5F966593-8EDD-4340-B777-F5BA86A6585C}" srcId="{8CBC9B54-49A3-40D7-9618-DE8E4A00C19E}" destId="{7DE8E04E-3292-4BCA-BD35-6A34B005C438}" srcOrd="3" destOrd="0" parTransId="{047E5BC0-6092-46B2-AAF6-9A1AC2CEB9DF}" sibTransId="{F47C2F2F-CD64-4038-B19E-9BDBA631CFD2}"/>
    <dgm:cxn modelId="{CFD03C96-67D5-4A65-B7F1-513B73B9CDB0}" type="presOf" srcId="{DCC448B0-3E7E-4FA9-B9D1-2A0691515390}" destId="{35D8215A-FD7A-49A0-B6B6-F84650243A17}" srcOrd="1" destOrd="0" presId="urn:microsoft.com/office/officeart/2005/8/layout/cycle7"/>
    <dgm:cxn modelId="{FCAFEDAA-E9AE-46E5-B110-1918598FB6D1}" srcId="{8CBC9B54-49A3-40D7-9618-DE8E4A00C19E}" destId="{BA6C195B-8A7C-4CF2-9B72-B6D88406E0A9}" srcOrd="2" destOrd="0" parTransId="{B317AF35-FF52-4059-810F-40C14217721E}" sibTransId="{DCC448B0-3E7E-4FA9-B9D1-2A0691515390}"/>
    <dgm:cxn modelId="{0077AEAB-EBE2-493E-BE38-B2A71EC87A19}" type="presOf" srcId="{03A481F7-8E01-43D4-AD44-C6405CE50571}" destId="{E2C23F85-E0F9-4322-9945-91CA8DBD3E08}" srcOrd="0" destOrd="0" presId="urn:microsoft.com/office/officeart/2005/8/layout/cycle7"/>
    <dgm:cxn modelId="{25A977BE-9046-4774-91E3-88CB881DB0E8}" type="presOf" srcId="{7AC5439B-BC16-4555-B749-C432BD46020B}" destId="{79585D56-A70D-43C6-B787-90B9E195487C}" srcOrd="0" destOrd="0" presId="urn:microsoft.com/office/officeart/2005/8/layout/cycle7"/>
    <dgm:cxn modelId="{EF5C0CD2-0FA9-42DF-AEAC-F97E5B4DF32B}" srcId="{8CBC9B54-49A3-40D7-9618-DE8E4A00C19E}" destId="{03A481F7-8E01-43D4-AD44-C6405CE50571}" srcOrd="4" destOrd="0" parTransId="{149C35BB-FD28-47A0-9444-0CE0E633420E}" sibTransId="{621B1F8D-5193-46E6-89D2-76DE5987F1FC}"/>
    <dgm:cxn modelId="{A93150D9-225E-4F79-AF33-D8227EA07A02}" type="presOf" srcId="{621B1F8D-5193-46E6-89D2-76DE5987F1FC}" destId="{9E5A5C03-6D0D-459B-BE4D-023A3BFED778}" srcOrd="1" destOrd="0" presId="urn:microsoft.com/office/officeart/2005/8/layout/cycle7"/>
    <dgm:cxn modelId="{4D6733ED-4ADD-4BA9-AB44-1E1B7F2989BF}" type="presOf" srcId="{CAA05908-6942-430A-996D-E999EFB8FA7F}" destId="{361A2F68-2582-42CB-A9D9-C13BC43A2351}" srcOrd="1" destOrd="0" presId="urn:microsoft.com/office/officeart/2005/8/layout/cycle7"/>
    <dgm:cxn modelId="{219BF5EF-927E-4250-8E66-BC975CF206C7}" type="presOf" srcId="{F47C2F2F-CD64-4038-B19E-9BDBA631CFD2}" destId="{855979D4-926A-4DF9-81A5-20A5C24451D0}" srcOrd="1" destOrd="0" presId="urn:microsoft.com/office/officeart/2005/8/layout/cycle7"/>
    <dgm:cxn modelId="{5CFAC0F1-DA89-4641-9759-A519F1027330}" type="presOf" srcId="{7DE8E04E-3292-4BCA-BD35-6A34B005C438}" destId="{CE379C34-0630-4A11-BB17-EEFA3F6A8E71}" srcOrd="0" destOrd="0" presId="urn:microsoft.com/office/officeart/2005/8/layout/cycle7"/>
    <dgm:cxn modelId="{A8C8CEF5-28EB-4DD0-802A-AE4A75E2E8E1}" type="presOf" srcId="{BA6C195B-8A7C-4CF2-9B72-B6D88406E0A9}" destId="{839F40F7-1F39-4A3A-B75D-D336EF83B00F}" srcOrd="0" destOrd="0" presId="urn:microsoft.com/office/officeart/2005/8/layout/cycle7"/>
    <dgm:cxn modelId="{C5ED0F81-AEAC-4223-843E-39434382DA3D}" type="presParOf" srcId="{0CCF40C7-9CED-48B5-8238-EB08E8F95A55}" destId="{CB2E07CD-5CA3-4716-8373-1A7642E3D6DA}" srcOrd="0" destOrd="0" presId="urn:microsoft.com/office/officeart/2005/8/layout/cycle7"/>
    <dgm:cxn modelId="{01449B72-9DDA-4B98-96FB-0C7A5CA0B1C0}" type="presParOf" srcId="{0CCF40C7-9CED-48B5-8238-EB08E8F95A55}" destId="{FE7FBAC4-1FB4-4B9E-8BCF-09A0240872A4}" srcOrd="1" destOrd="0" presId="urn:microsoft.com/office/officeart/2005/8/layout/cycle7"/>
    <dgm:cxn modelId="{8056CBC9-49FB-4148-84A9-5E4CF98C27BF}" type="presParOf" srcId="{FE7FBAC4-1FB4-4B9E-8BCF-09A0240872A4}" destId="{361A2F68-2582-42CB-A9D9-C13BC43A2351}" srcOrd="0" destOrd="0" presId="urn:microsoft.com/office/officeart/2005/8/layout/cycle7"/>
    <dgm:cxn modelId="{1B181B4D-15C2-4947-9CC6-CF951D779911}" type="presParOf" srcId="{0CCF40C7-9CED-48B5-8238-EB08E8F95A55}" destId="{79585D56-A70D-43C6-B787-90B9E195487C}" srcOrd="2" destOrd="0" presId="urn:microsoft.com/office/officeart/2005/8/layout/cycle7"/>
    <dgm:cxn modelId="{EDF47FC3-1AA1-4618-BA93-5F67FDD8BE8A}" type="presParOf" srcId="{0CCF40C7-9CED-48B5-8238-EB08E8F95A55}" destId="{4253D9EB-7678-49EC-811E-316482E505B3}" srcOrd="3" destOrd="0" presId="urn:microsoft.com/office/officeart/2005/8/layout/cycle7"/>
    <dgm:cxn modelId="{7C9A2970-2242-479C-9603-C8DCB10F1543}" type="presParOf" srcId="{4253D9EB-7678-49EC-811E-316482E505B3}" destId="{C41A6436-B2B9-415A-AB23-D90AE45A5A9E}" srcOrd="0" destOrd="0" presId="urn:microsoft.com/office/officeart/2005/8/layout/cycle7"/>
    <dgm:cxn modelId="{486C9221-AC91-48CC-9783-7B8DE701BEA8}" type="presParOf" srcId="{0CCF40C7-9CED-48B5-8238-EB08E8F95A55}" destId="{839F40F7-1F39-4A3A-B75D-D336EF83B00F}" srcOrd="4" destOrd="0" presId="urn:microsoft.com/office/officeart/2005/8/layout/cycle7"/>
    <dgm:cxn modelId="{160BB711-3481-41CE-917C-5DE4BABBC5B7}" type="presParOf" srcId="{0CCF40C7-9CED-48B5-8238-EB08E8F95A55}" destId="{1E3BB106-7092-4968-96DE-C277D3ED5DB7}" srcOrd="5" destOrd="0" presId="urn:microsoft.com/office/officeart/2005/8/layout/cycle7"/>
    <dgm:cxn modelId="{8025D0B8-C5D2-4A0A-AB71-C8369B37F02B}" type="presParOf" srcId="{1E3BB106-7092-4968-96DE-C277D3ED5DB7}" destId="{35D8215A-FD7A-49A0-B6B6-F84650243A17}" srcOrd="0" destOrd="0" presId="urn:microsoft.com/office/officeart/2005/8/layout/cycle7"/>
    <dgm:cxn modelId="{69FFFDD8-96C1-4D6B-BAEB-863172800659}" type="presParOf" srcId="{0CCF40C7-9CED-48B5-8238-EB08E8F95A55}" destId="{CE379C34-0630-4A11-BB17-EEFA3F6A8E71}" srcOrd="6" destOrd="0" presId="urn:microsoft.com/office/officeart/2005/8/layout/cycle7"/>
    <dgm:cxn modelId="{C6E3D38D-7FAA-4E32-80E4-3F62D0335BD7}" type="presParOf" srcId="{0CCF40C7-9CED-48B5-8238-EB08E8F95A55}" destId="{229A8AC3-4ABC-4A30-9B3C-D75AC9EF2727}" srcOrd="7" destOrd="0" presId="urn:microsoft.com/office/officeart/2005/8/layout/cycle7"/>
    <dgm:cxn modelId="{D0CEF9C6-8010-4796-9F76-5CA9D4B683E1}" type="presParOf" srcId="{229A8AC3-4ABC-4A30-9B3C-D75AC9EF2727}" destId="{855979D4-926A-4DF9-81A5-20A5C24451D0}" srcOrd="0" destOrd="0" presId="urn:microsoft.com/office/officeart/2005/8/layout/cycle7"/>
    <dgm:cxn modelId="{A43C9544-F406-460B-B559-B9884A8408D3}" type="presParOf" srcId="{0CCF40C7-9CED-48B5-8238-EB08E8F95A55}" destId="{E2C23F85-E0F9-4322-9945-91CA8DBD3E08}" srcOrd="8" destOrd="0" presId="urn:microsoft.com/office/officeart/2005/8/layout/cycle7"/>
    <dgm:cxn modelId="{2961F578-BFEF-4D47-B6B8-D03E96BDF8BE}" type="presParOf" srcId="{0CCF40C7-9CED-48B5-8238-EB08E8F95A55}" destId="{1DA1B576-4760-45EC-9931-B7B33D6E46C5}" srcOrd="9" destOrd="0" presId="urn:microsoft.com/office/officeart/2005/8/layout/cycle7"/>
    <dgm:cxn modelId="{735B3B9F-E332-4C25-935D-526486E6C824}" type="presParOf" srcId="{1DA1B576-4760-45EC-9931-B7B33D6E46C5}" destId="{9E5A5C03-6D0D-459B-BE4D-023A3BFED77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07CD-5CA3-4716-8373-1A7642E3D6DA}">
      <dsp:nvSpPr>
        <dsp:cNvPr id="0" name=""/>
        <dsp:cNvSpPr/>
      </dsp:nvSpPr>
      <dsp:spPr>
        <a:xfrm>
          <a:off x="3721953" y="22976"/>
          <a:ext cx="2082257" cy="14458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Controlador</a:t>
          </a:r>
          <a:r>
            <a:rPr lang="en-US" sz="1600" b="1" kern="1200" dirty="0"/>
            <a:t> de </a:t>
          </a:r>
          <a:r>
            <a:rPr lang="en-US" sz="1600" b="1" kern="1200" dirty="0" err="1"/>
            <a:t>datos</a:t>
          </a:r>
          <a:endParaRPr lang="en-US" sz="1600" b="1" kern="1200" dirty="0"/>
        </a:p>
        <a:p>
          <a:pPr marL="0" lvl="0" indent="0" algn="ctr" defTabSz="711200">
            <a:lnSpc>
              <a:spcPct val="90000"/>
            </a:lnSpc>
            <a:spcBef>
              <a:spcPct val="0"/>
            </a:spcBef>
            <a:spcAft>
              <a:spcPct val="35000"/>
            </a:spcAft>
            <a:buNone/>
          </a:pPr>
          <a:r>
            <a:rPr lang="es-ES" altLang="ko-KR" sz="1200" kern="1200" dirty="0"/>
            <a:t>decide la finalidad y el modo de tratamiento de los datos personales</a:t>
          </a:r>
        </a:p>
        <a:p>
          <a:pPr marL="0" lvl="0" indent="0" algn="ctr" defTabSz="711200">
            <a:lnSpc>
              <a:spcPct val="90000"/>
            </a:lnSpc>
            <a:spcBef>
              <a:spcPct val="0"/>
            </a:spcBef>
            <a:spcAft>
              <a:spcPct val="35000"/>
            </a:spcAft>
            <a:buNone/>
          </a:pPr>
          <a:endParaRPr lang="el-GR" sz="1200" kern="1200" dirty="0"/>
        </a:p>
      </dsp:txBody>
      <dsp:txXfrm>
        <a:off x="3764300" y="65323"/>
        <a:ext cx="1997563" cy="1361130"/>
      </dsp:txXfrm>
    </dsp:sp>
    <dsp:sp modelId="{FE7FBAC4-1FB4-4B9E-8BCF-09A0240872A4}">
      <dsp:nvSpPr>
        <dsp:cNvPr id="0" name=""/>
        <dsp:cNvSpPr/>
      </dsp:nvSpPr>
      <dsp:spPr>
        <a:xfrm rot="1797089">
          <a:off x="6117141" y="1405037"/>
          <a:ext cx="32634" cy="26098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6126931" y="1457234"/>
        <a:ext cx="13054" cy="156589"/>
      </dsp:txXfrm>
    </dsp:sp>
    <dsp:sp modelId="{79585D56-A70D-43C6-B787-90B9E195487C}">
      <dsp:nvSpPr>
        <dsp:cNvPr id="0" name=""/>
        <dsp:cNvSpPr/>
      </dsp:nvSpPr>
      <dsp:spPr>
        <a:xfrm>
          <a:off x="6368151" y="1725248"/>
          <a:ext cx="2112874" cy="11085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Procesador</a:t>
          </a:r>
          <a:r>
            <a:rPr lang="en-US" sz="1600" b="1" kern="1200" dirty="0"/>
            <a:t> de </a:t>
          </a:r>
          <a:r>
            <a:rPr lang="en-US" sz="1600" b="1" kern="1200" dirty="0" err="1"/>
            <a:t>datos</a:t>
          </a:r>
          <a:endParaRPr lang="en-US" sz="1600" b="1" kern="1200" dirty="0"/>
        </a:p>
        <a:p>
          <a:pPr marL="0" lvl="0" indent="0" algn="ctr" defTabSz="711200">
            <a:lnSpc>
              <a:spcPct val="90000"/>
            </a:lnSpc>
            <a:spcBef>
              <a:spcPct val="0"/>
            </a:spcBef>
            <a:spcAft>
              <a:spcPct val="35000"/>
            </a:spcAft>
            <a:buNone/>
          </a:pPr>
          <a:r>
            <a:rPr lang="es-ES" altLang="ko-KR" sz="1200" kern="1200" dirty="0"/>
            <a:t>tiene y trata los datos por cuenta de un responsable del tratamiento</a:t>
          </a:r>
        </a:p>
        <a:p>
          <a:pPr marL="0" lvl="0" indent="0" algn="ctr" defTabSz="711200">
            <a:lnSpc>
              <a:spcPct val="90000"/>
            </a:lnSpc>
            <a:spcBef>
              <a:spcPct val="0"/>
            </a:spcBef>
            <a:spcAft>
              <a:spcPct val="35000"/>
            </a:spcAft>
            <a:buNone/>
          </a:pPr>
          <a:endParaRPr lang="el-GR" sz="1200" kern="1200" dirty="0"/>
        </a:p>
      </dsp:txBody>
      <dsp:txXfrm>
        <a:off x="6400618" y="1757715"/>
        <a:ext cx="2047940" cy="1043580"/>
      </dsp:txXfrm>
    </dsp:sp>
    <dsp:sp modelId="{4253D9EB-7678-49EC-811E-316482E505B3}">
      <dsp:nvSpPr>
        <dsp:cNvPr id="0" name=""/>
        <dsp:cNvSpPr/>
      </dsp:nvSpPr>
      <dsp:spPr>
        <a:xfrm rot="6603728">
          <a:off x="7036070" y="3168189"/>
          <a:ext cx="32634" cy="26098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7045860" y="3220386"/>
        <a:ext cx="13054" cy="156589"/>
      </dsp:txXfrm>
    </dsp:sp>
    <dsp:sp modelId="{839F40F7-1F39-4A3A-B75D-D336EF83B00F}">
      <dsp:nvSpPr>
        <dsp:cNvPr id="0" name=""/>
        <dsp:cNvSpPr/>
      </dsp:nvSpPr>
      <dsp:spPr>
        <a:xfrm>
          <a:off x="5390606" y="3763597"/>
          <a:ext cx="2649053" cy="9171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Destinatario</a:t>
          </a:r>
          <a:endParaRPr lang="en-US" sz="1600" b="1" kern="1200" dirty="0"/>
        </a:p>
        <a:p>
          <a:pPr marL="0" lvl="0" indent="0" algn="ctr" defTabSz="711200">
            <a:lnSpc>
              <a:spcPct val="90000"/>
            </a:lnSpc>
            <a:spcBef>
              <a:spcPct val="0"/>
            </a:spcBef>
            <a:spcAft>
              <a:spcPct val="35000"/>
            </a:spcAft>
            <a:buNone/>
          </a:pPr>
          <a:r>
            <a:rPr lang="en-US" sz="1200" b="0" kern="1200" dirty="0" err="1"/>
            <a:t>Recibe</a:t>
          </a:r>
          <a:r>
            <a:rPr lang="en-US" sz="1200" b="0" kern="1200" dirty="0"/>
            <a:t> </a:t>
          </a:r>
          <a:r>
            <a:rPr lang="en-US" sz="1200" b="0" kern="1200" dirty="0" err="1"/>
            <a:t>datos</a:t>
          </a:r>
          <a:r>
            <a:rPr lang="en-US" sz="1200" b="0" kern="1200" dirty="0"/>
            <a:t> </a:t>
          </a:r>
          <a:r>
            <a:rPr lang="en-US" sz="1200" b="0" kern="1200" dirty="0" err="1"/>
            <a:t>personales</a:t>
          </a:r>
          <a:endParaRPr lang="el-GR" sz="1200" b="0" kern="1200" dirty="0"/>
        </a:p>
      </dsp:txBody>
      <dsp:txXfrm>
        <a:off x="5417468" y="3790459"/>
        <a:ext cx="2595329" cy="863408"/>
      </dsp:txXfrm>
    </dsp:sp>
    <dsp:sp modelId="{1E3BB106-7092-4968-96DE-C277D3ED5DB7}">
      <dsp:nvSpPr>
        <dsp:cNvPr id="0" name=""/>
        <dsp:cNvSpPr/>
      </dsp:nvSpPr>
      <dsp:spPr>
        <a:xfrm rot="10800000">
          <a:off x="4637194" y="4091672"/>
          <a:ext cx="32634" cy="26098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4646984" y="4143869"/>
        <a:ext cx="13054" cy="156589"/>
      </dsp:txXfrm>
    </dsp:sp>
    <dsp:sp modelId="{CE379C34-0630-4A11-BB17-EEFA3F6A8E71}">
      <dsp:nvSpPr>
        <dsp:cNvPr id="0" name=""/>
        <dsp:cNvSpPr/>
      </dsp:nvSpPr>
      <dsp:spPr>
        <a:xfrm>
          <a:off x="1978012" y="3615910"/>
          <a:ext cx="1938403" cy="12125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Datos</a:t>
          </a:r>
          <a:r>
            <a:rPr lang="en-US" sz="1600" b="1" kern="1200" dirty="0"/>
            <a:t> de la persona</a:t>
          </a:r>
        </a:p>
        <a:p>
          <a:pPr marL="0" lvl="0" indent="0" algn="ctr" defTabSz="711200">
            <a:lnSpc>
              <a:spcPct val="90000"/>
            </a:lnSpc>
            <a:spcBef>
              <a:spcPct val="0"/>
            </a:spcBef>
            <a:spcAft>
              <a:spcPct val="35000"/>
            </a:spcAft>
            <a:buNone/>
          </a:pPr>
          <a:r>
            <a:rPr lang="es-ES" sz="1200" b="0" kern="1200" dirty="0"/>
            <a:t>persona física a la que se tratan los datos personales</a:t>
          </a:r>
        </a:p>
        <a:p>
          <a:pPr marL="0" lvl="0" indent="0" algn="ctr" defTabSz="711200">
            <a:lnSpc>
              <a:spcPct val="90000"/>
            </a:lnSpc>
            <a:spcBef>
              <a:spcPct val="0"/>
            </a:spcBef>
            <a:spcAft>
              <a:spcPct val="35000"/>
            </a:spcAft>
            <a:buNone/>
          </a:pPr>
          <a:endParaRPr lang="el-GR" sz="1200" b="0" kern="1200" dirty="0"/>
        </a:p>
      </dsp:txBody>
      <dsp:txXfrm>
        <a:off x="2013525" y="3651423"/>
        <a:ext cx="1867377" cy="1141479"/>
      </dsp:txXfrm>
    </dsp:sp>
    <dsp:sp modelId="{229A8AC3-4ABC-4A30-9B3C-D75AC9EF2727}">
      <dsp:nvSpPr>
        <dsp:cNvPr id="0" name=""/>
        <dsp:cNvSpPr/>
      </dsp:nvSpPr>
      <dsp:spPr>
        <a:xfrm rot="13934315">
          <a:off x="2448802" y="3469294"/>
          <a:ext cx="32634" cy="26098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2458592" y="3521491"/>
        <a:ext cx="13054" cy="156589"/>
      </dsp:txXfrm>
    </dsp:sp>
    <dsp:sp modelId="{E2C23F85-E0F9-4322-9945-91CA8DBD3E08}">
      <dsp:nvSpPr>
        <dsp:cNvPr id="0" name=""/>
        <dsp:cNvSpPr/>
      </dsp:nvSpPr>
      <dsp:spPr>
        <a:xfrm>
          <a:off x="0" y="1262320"/>
          <a:ext cx="3107145" cy="23213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Responsable de la protección de datos (DPO)</a:t>
          </a:r>
        </a:p>
        <a:p>
          <a:pPr marL="0" lvl="0" indent="0" algn="ctr" defTabSz="711200">
            <a:lnSpc>
              <a:spcPct val="90000"/>
            </a:lnSpc>
            <a:spcBef>
              <a:spcPct val="0"/>
            </a:spcBef>
            <a:spcAft>
              <a:spcPct val="35000"/>
            </a:spcAft>
            <a:buNone/>
          </a:pPr>
          <a:r>
            <a:rPr lang="es-ES" sz="1200" kern="1200" dirty="0"/>
            <a:t>se encarga de supervisar el tratamiento de los datos personales y de informar y asesorar a los empleados que tratan datos personales sobre sus obligaciones. El RPD también coopera con la Autoridad de Protección de Datos (APD), sirviendo de punto de contacto hacia la APD y los particulares.</a:t>
          </a:r>
        </a:p>
        <a:p>
          <a:pPr marL="0" lvl="0" indent="0" algn="ctr" defTabSz="711200">
            <a:lnSpc>
              <a:spcPct val="90000"/>
            </a:lnSpc>
            <a:spcBef>
              <a:spcPct val="0"/>
            </a:spcBef>
            <a:spcAft>
              <a:spcPct val="35000"/>
            </a:spcAft>
            <a:buNone/>
          </a:pPr>
          <a:endParaRPr lang="el-GR" sz="1200" b="1" kern="1200" dirty="0"/>
        </a:p>
      </dsp:txBody>
      <dsp:txXfrm>
        <a:off x="67990" y="1330310"/>
        <a:ext cx="2971165" cy="2185360"/>
      </dsp:txXfrm>
    </dsp:sp>
    <dsp:sp modelId="{1DA1B576-4760-45EC-9931-B7B33D6E46C5}">
      <dsp:nvSpPr>
        <dsp:cNvPr id="0" name=""/>
        <dsp:cNvSpPr/>
      </dsp:nvSpPr>
      <dsp:spPr>
        <a:xfrm rot="19944663">
          <a:off x="3398232" y="1320061"/>
          <a:ext cx="32634" cy="260983"/>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3408022" y="1372258"/>
        <a:ext cx="13054" cy="15658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12/01/2022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85C3C-CA4C-4372-B5BE-2EFB0AC5C75C}" type="slidenum">
              <a:rPr lang="es-ES" smtClean="0"/>
              <a:t>13</a:t>
            </a:fld>
            <a:endParaRPr lang="es-ES"/>
          </a:p>
        </p:txBody>
      </p:sp>
    </p:spTree>
    <p:extLst>
      <p:ext uri="{BB962C8B-B14F-4D97-AF65-F5344CB8AC3E}">
        <p14:creationId xmlns:p14="http://schemas.microsoft.com/office/powerpoint/2010/main" val="335583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12/01/2022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12/01/2022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yMT08mD7Ds" TargetMode="External"/><Relationship Id="rId5" Type="http://schemas.openxmlformats.org/officeDocument/2006/relationships/hyperlink" Target="https://youtu.be/EyMT08mD7Ds"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esearchgate.net/publication/327221006_Digital_Preservation_Strategies_An_Overvie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5334/bcj" TargetMode="External"/><Relationship Id="rId3" Type="http://schemas.openxmlformats.org/officeDocument/2006/relationships/hyperlink" Target="https://researchguides.ben.edu/source-evaluation" TargetMode="External"/><Relationship Id="rId7" Type="http://schemas.openxmlformats.org/officeDocument/2006/relationships/hyperlink" Target="https://www.youtube.com/watch?v=nrbpOmNC_mM" TargetMode="External"/><Relationship Id="rId2" Type="http://schemas.openxmlformats.org/officeDocument/2006/relationships/hyperlink" Target="https://natlib.govt.nz/schools/digital-literacy/strategies-for-developing-digital-literacy/digital-content-finding-evaluating-using-and-creating-it" TargetMode="External"/><Relationship Id="rId1" Type="http://schemas.openxmlformats.org/officeDocument/2006/relationships/slideLayout" Target="../slideLayouts/slideLayout2.xml"/><Relationship Id="rId6" Type="http://schemas.openxmlformats.org/officeDocument/2006/relationships/hyperlink" Target="https://drexel.edu/cci/academics/graduate-programs/digital-content-management/" TargetMode="External"/><Relationship Id="rId5" Type="http://schemas.openxmlformats.org/officeDocument/2006/relationships/hyperlink" Target="https://www.youtube.com/watch?v=fhbMXNyqb7g" TargetMode="External"/><Relationship Id="rId4" Type="http://schemas.openxmlformats.org/officeDocument/2006/relationships/hyperlink" Target="https://www.youtube.com/watch?v=WvVdkKHkBx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s.unesco.org/"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uroparl.europa.eu/RegData/etudes/BRIE/2018/621876/EPRS_BRI(2018)621876_EN.pdf" TargetMode="External"/><Relationship Id="rId2" Type="http://schemas.openxmlformats.org/officeDocument/2006/relationships/hyperlink" Target="https://europa.eu/youreurope/business/dealing-with-customers/data-protection/data-protection-gdpr/index_en.htm" TargetMode="External"/><Relationship Id="rId1" Type="http://schemas.openxmlformats.org/officeDocument/2006/relationships/slideLayout" Target="../slideLayouts/slideLayout2.xml"/><Relationship Id="rId6" Type="http://schemas.openxmlformats.org/officeDocument/2006/relationships/hyperlink" Target="https://www.unesco.de/en/privacy-policy" TargetMode="External"/><Relationship Id="rId5" Type="http://schemas.openxmlformats.org/officeDocument/2006/relationships/hyperlink" Target="https://www.ichandmuseums.eu/en/privacy-cookie-policy" TargetMode="External"/><Relationship Id="rId4" Type="http://schemas.openxmlformats.org/officeDocument/2006/relationships/hyperlink" Target="https://ec.europa.eu/info/sites/default/files/data-protection-factsheet-sme-obligations_en.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scovered.ed.ac.uk/" TargetMode="External"/><Relationship Id="rId7" Type="http://schemas.openxmlformats.org/officeDocument/2006/relationships/image" Target="../media/image15.jpeg"/><Relationship Id="rId2" Type="http://schemas.openxmlformats.org/officeDocument/2006/relationships/hyperlink" Target="https://www.oerafrica.org/creators/folksemantic" TargetMode="External"/><Relationship Id="rId1" Type="http://schemas.openxmlformats.org/officeDocument/2006/relationships/slideLayout" Target="../slideLayouts/slideLayout2.xml"/><Relationship Id="rId6" Type="http://schemas.openxmlformats.org/officeDocument/2006/relationships/hyperlink" Target="https://ocw.mit.edu/index.htm" TargetMode="External"/><Relationship Id="rId5" Type="http://schemas.openxmlformats.org/officeDocument/2006/relationships/hyperlink" Target="http://www.open.edu/openlearn/" TargetMode="External"/><Relationship Id="rId4" Type="http://schemas.openxmlformats.org/officeDocument/2006/relationships/hyperlink" Target="http://www.oeconsortium.org/courses/searc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501555" y="2096691"/>
            <a:ext cx="4473369" cy="3031244"/>
          </a:xfrm>
          <a:prstGeom prst="rect">
            <a:avLst/>
          </a:prstGeom>
        </p:spPr>
        <p:txBody>
          <a:bodyPr spcFirstLastPara="1" vert="horz" wrap="square" lIns="121900" tIns="121900" rIns="121900" bIns="121900" rtlCol="0" anchor="ctr" anchorCtr="0">
            <a:noAutofit/>
          </a:bodyPr>
          <a:lstStyle/>
          <a:p>
            <a:r>
              <a:rPr lang="es-ES" altLang="es-ES" sz="4800" b="1" dirty="0">
                <a:cs typeface="Arial" pitchFamily="34" charset="0"/>
              </a:rPr>
              <a:t>Alfabetización digital y protección de datos para profesionales del PCI</a:t>
            </a:r>
            <a:br>
              <a:rPr lang="en-US" altLang="es-ES" sz="5400" dirty="0">
                <a:cs typeface="Arial" pitchFamily="34" charset="0"/>
              </a:rPr>
            </a:br>
            <a:r>
              <a:rPr lang="en-US" altLang="es-ES" sz="5400" dirty="0">
                <a:cs typeface="Arial" pitchFamily="34" charset="0"/>
              </a:rPr>
              <a:t>SOCIO: HOU</a:t>
            </a:r>
            <a:endParaRPr sz="54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a:t>
            </a:r>
            <a:r>
              <a:rPr lang="es-ES" altLang="ko-KR" sz="3200" b="1" dirty="0">
                <a:solidFill>
                  <a:schemeClr val="accent1"/>
                </a:solidFill>
              </a:rPr>
              <a:t>El sistema AAOCC (Autoridad, Precisión, Objetividad, Actualidad y Cobertura)</a:t>
            </a:r>
          </a:p>
          <a:p>
            <a:pPr marL="0" indent="0" algn="r">
              <a:buNone/>
            </a:pP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658215" y="1631139"/>
            <a:ext cx="7353656" cy="584775"/>
          </a:xfrm>
          <a:prstGeom prst="rect">
            <a:avLst/>
          </a:prstGeom>
          <a:noFill/>
        </p:spPr>
        <p:txBody>
          <a:bodyPr wrap="square" rtlCol="0">
            <a:spAutoFit/>
          </a:bodyPr>
          <a:lstStyle/>
          <a:p>
            <a:r>
              <a:rPr lang="en-US" sz="3200" b="1" dirty="0" err="1">
                <a:solidFill>
                  <a:schemeClr val="accent6">
                    <a:lumMod val="75000"/>
                  </a:schemeClr>
                </a:solidFill>
              </a:rPr>
              <a:t>Criterio</a:t>
            </a:r>
            <a:r>
              <a:rPr lang="en-US" sz="3200" b="1" dirty="0">
                <a:solidFill>
                  <a:schemeClr val="accent6">
                    <a:lumMod val="75000"/>
                  </a:schemeClr>
                </a:solidFill>
              </a:rPr>
              <a:t> para </a:t>
            </a:r>
            <a:r>
              <a:rPr lang="en-US" sz="3200" b="1" dirty="0" err="1">
                <a:solidFill>
                  <a:schemeClr val="accent6">
                    <a:lumMod val="75000"/>
                  </a:schemeClr>
                </a:solidFill>
              </a:rPr>
              <a:t>evaluar</a:t>
            </a:r>
            <a:r>
              <a:rPr lang="en-US" sz="3200" b="1" dirty="0">
                <a:solidFill>
                  <a:schemeClr val="accent6">
                    <a:lumMod val="75000"/>
                  </a:schemeClr>
                </a:solidFill>
              </a:rPr>
              <a:t> </a:t>
            </a:r>
            <a:r>
              <a:rPr lang="en-US" sz="3200" b="1" dirty="0" err="1">
                <a:solidFill>
                  <a:schemeClr val="accent6">
                    <a:lumMod val="75000"/>
                  </a:schemeClr>
                </a:solidFill>
              </a:rPr>
              <a:t>contenido</a:t>
            </a:r>
            <a:r>
              <a:rPr lang="en-US" sz="3200" b="1" dirty="0">
                <a:solidFill>
                  <a:schemeClr val="accent6">
                    <a:lumMod val="75000"/>
                  </a:schemeClr>
                </a:solidFill>
              </a:rPr>
              <a:t> digital</a:t>
            </a:r>
            <a:endParaRPr lang="is-IS" sz="3200"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3667174610"/>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1. </a:t>
                      </a:r>
                      <a:r>
                        <a:rPr lang="es-ES" sz="1600" b="1" kern="0" dirty="0">
                          <a:effectLst/>
                        </a:rPr>
                        <a:t>Exactitud y autoridad de los documentos web</a:t>
                      </a:r>
                      <a:r>
                        <a:rPr lang="el-GR" sz="1600" b="1" kern="0" dirty="0">
                          <a:effectLst/>
                        </a:rPr>
                        <a:t> (2/2)</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Pregunta</a:t>
                      </a:r>
                      <a:r>
                        <a:rPr lang="en-US" sz="1600" b="1" dirty="0">
                          <a:effectLst/>
                        </a:rPr>
                        <a:t> </a:t>
                      </a:r>
                      <a:r>
                        <a:rPr lang="en-US" sz="1600" b="1" dirty="0" err="1">
                          <a:effectLst/>
                        </a:rPr>
                        <a:t>tú</a:t>
                      </a:r>
                      <a:r>
                        <a:rPr lang="en-US" sz="1600" b="1" dirty="0">
                          <a:effectLst/>
                        </a:rPr>
                        <a:t> </a:t>
                      </a:r>
                      <a:r>
                        <a:rPr lang="en-US" sz="1600" b="1" dirty="0" err="1">
                          <a:effectLst/>
                        </a:rPr>
                        <a:t>mismo</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s-ES" sz="1500" dirty="0">
                          <a:effectLst/>
                        </a:rPr>
                        <a:t>Una vez que sepa quién es el responsable, compruebe que sus credenciales le dan autoridad para publicar la información. ¿Cuáles son las cualificaciones que posee esta persona u organización y son lo suficientemente destacadas como para confiar en ellas? </a:t>
                      </a:r>
                    </a:p>
                    <a:p>
                      <a:pPr marL="285750" lvl="0" indent="-285750" algn="l">
                        <a:spcAft>
                          <a:spcPts val="0"/>
                        </a:spcAft>
                        <a:buFont typeface="Arial" panose="020B0604020202020204" pitchFamily="34" charset="0"/>
                        <a:buChar char="•"/>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La finalidad del documento debe estar clara. ¿Por qué se ha elaborado?</a:t>
                      </a:r>
                    </a:p>
                    <a:p>
                      <a:pPr marL="285750" lvl="0" indent="-285750" algn="l">
                        <a:spcAft>
                          <a:spcPts val="0"/>
                        </a:spcAft>
                        <a:buFont typeface="Arial" panose="020B0604020202020204" pitchFamily="34" charset="0"/>
                        <a:buChar char="•"/>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La información tiene que tener sentido y debe ser algo que se pueda verificar. El texto debe estar libre de errores y parecer fiable.</a:t>
                      </a:r>
                      <a:endParaRPr lang="en-US" sz="1500" dirty="0">
                        <a:effectLst/>
                      </a:endParaRP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¿Qué calificaciones tiene el autor? ¿O qué califica al grupo para publicar dicha información?</a:t>
                      </a:r>
                    </a:p>
                    <a:p>
                      <a:pPr marL="285750" lvl="0" indent="-285750" algn="l">
                        <a:spcAft>
                          <a:spcPts val="0"/>
                        </a:spcAft>
                        <a:buFont typeface="Arial" panose="020B0604020202020204" pitchFamily="34" charset="0"/>
                        <a:buChar char="•"/>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¿Es la información verificable?</a:t>
                      </a:r>
                    </a:p>
                    <a:p>
                      <a:pPr marL="285750" lvl="0" indent="-285750" algn="l">
                        <a:spcAft>
                          <a:spcPts val="0"/>
                        </a:spcAft>
                        <a:buFont typeface="Arial" panose="020B0604020202020204" pitchFamily="34" charset="0"/>
                        <a:buChar char="•"/>
                        <a:tabLst>
                          <a:tab pos="457200" algn="l"/>
                        </a:tabLst>
                      </a:pPr>
                      <a:r>
                        <a:rPr lang="es-ES" sz="1500" dirty="0">
                          <a:effectLst/>
                        </a:rPr>
                        <a:t> </a:t>
                      </a:r>
                    </a:p>
                    <a:p>
                      <a:pPr marL="285750" lvl="0" indent="-285750" algn="l">
                        <a:spcAft>
                          <a:spcPts val="0"/>
                        </a:spcAft>
                        <a:buFont typeface="Arial" panose="020B0604020202020204" pitchFamily="34" charset="0"/>
                        <a:buChar char="•"/>
                        <a:tabLst>
                          <a:tab pos="457200" algn="l"/>
                        </a:tabLst>
                      </a:pPr>
                      <a:r>
                        <a:rPr lang="es-ES" sz="1500" dirty="0">
                          <a:effectLst/>
                        </a:rPr>
                        <a:t>¿Está el texto libre de errores, bien escrito y citado correctamente?</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117264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a:t>
            </a:r>
            <a:r>
              <a:rPr lang="es-ES" altLang="ko-KR" sz="3200" b="1" dirty="0">
                <a:solidFill>
                  <a:schemeClr val="accent1"/>
                </a:solidFill>
              </a:rPr>
              <a:t>El sistema AAOCC (Autoridad, Precisión, Objetividad, Actualidad y Cobertura)</a:t>
            </a:r>
          </a:p>
          <a:p>
            <a:pPr marL="0" indent="0" algn="r">
              <a:buNone/>
            </a:pP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709797"/>
            <a:ext cx="7353656" cy="584775"/>
          </a:xfrm>
          <a:prstGeom prst="rect">
            <a:avLst/>
          </a:prstGeom>
          <a:noFill/>
        </p:spPr>
        <p:txBody>
          <a:bodyPr wrap="square" rtlCol="0">
            <a:spAutoFit/>
          </a:bodyPr>
          <a:lstStyle/>
          <a:p>
            <a:r>
              <a:rPr lang="en-US" sz="3200" b="1" dirty="0" err="1">
                <a:solidFill>
                  <a:schemeClr val="accent6">
                    <a:lumMod val="75000"/>
                  </a:schemeClr>
                </a:solidFill>
              </a:rPr>
              <a:t>Criterio</a:t>
            </a:r>
            <a:r>
              <a:rPr lang="en-US" sz="3200" b="1" dirty="0">
                <a:solidFill>
                  <a:schemeClr val="accent6">
                    <a:lumMod val="75000"/>
                  </a:schemeClr>
                </a:solidFill>
              </a:rPr>
              <a:t> para </a:t>
            </a:r>
            <a:r>
              <a:rPr lang="en-US" sz="3200" b="1" dirty="0" err="1">
                <a:solidFill>
                  <a:schemeClr val="accent6">
                    <a:lumMod val="75000"/>
                  </a:schemeClr>
                </a:solidFill>
              </a:rPr>
              <a:t>evaluar</a:t>
            </a:r>
            <a:r>
              <a:rPr lang="en-US" sz="3200" b="1" dirty="0">
                <a:solidFill>
                  <a:schemeClr val="accent6">
                    <a:lumMod val="75000"/>
                  </a:schemeClr>
                </a:solidFill>
              </a:rPr>
              <a:t> </a:t>
            </a:r>
            <a:r>
              <a:rPr lang="en-US" sz="3200" b="1" dirty="0" err="1">
                <a:solidFill>
                  <a:schemeClr val="accent6">
                    <a:lumMod val="75000"/>
                  </a:schemeClr>
                </a:solidFill>
              </a:rPr>
              <a:t>contenido</a:t>
            </a:r>
            <a:r>
              <a:rPr lang="en-US" sz="3200" b="1" dirty="0">
                <a:solidFill>
                  <a:schemeClr val="accent6">
                    <a:lumMod val="75000"/>
                  </a:schemeClr>
                </a:solidFill>
              </a:rPr>
              <a:t> digital</a:t>
            </a:r>
            <a:endParaRPr lang="is-IS" sz="3200"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3291897922"/>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2. </a:t>
                      </a:r>
                      <a:r>
                        <a:rPr lang="es-ES" sz="1600" b="1" kern="0" dirty="0">
                          <a:effectLst/>
                        </a:rPr>
                        <a:t>Objetividad de los documentos web</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Pregunta</a:t>
                      </a:r>
                      <a:r>
                        <a:rPr lang="en-US" sz="1600" b="1" dirty="0">
                          <a:effectLst/>
                        </a:rPr>
                        <a:t> </a:t>
                      </a:r>
                      <a:r>
                        <a:rPr lang="en-US" sz="1600" b="1" dirty="0" err="1">
                          <a:effectLst/>
                        </a:rPr>
                        <a:t>tú</a:t>
                      </a:r>
                      <a:r>
                        <a:rPr lang="en-US" sz="1600" b="1" dirty="0">
                          <a:effectLst/>
                        </a:rPr>
                        <a:t> </a:t>
                      </a:r>
                      <a:r>
                        <a:rPr lang="en-US" sz="1600" b="1" dirty="0" err="1">
                          <a:effectLst/>
                        </a:rPr>
                        <a:t>mismo</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s-ES" sz="1500" dirty="0">
                          <a:effectLst/>
                        </a:rPr>
                        <a:t>Las metas y objetivos del documento deben quedar claros.</a:t>
                      </a:r>
                    </a:p>
                    <a:p>
                      <a:pPr marL="285750" lvl="0" indent="-285750" algn="l">
                        <a:spcAft>
                          <a:spcPts val="0"/>
                        </a:spcAft>
                        <a:buFont typeface="Arial" panose="020B0604020202020204" pitchFamily="34" charset="0"/>
                        <a:buChar char="•"/>
                        <a:tabLst>
                          <a:tab pos="457200" algn="l"/>
                        </a:tabLst>
                      </a:pPr>
                      <a:r>
                        <a:rPr lang="es-ES" sz="1500" dirty="0">
                          <a:effectLst/>
                        </a:rPr>
                        <a:t>La página debe ser objetiva o imparcial sobre el tema tratado. La parcialidad debe indicarse como tal.</a:t>
                      </a:r>
                    </a:p>
                    <a:p>
                      <a:pPr marL="285750" lvl="0" indent="-285750" algn="l">
                        <a:spcAft>
                          <a:spcPts val="0"/>
                        </a:spcAft>
                        <a:buFont typeface="Arial" panose="020B0604020202020204" pitchFamily="34" charset="0"/>
                        <a:buChar char="•"/>
                        <a:tabLst>
                          <a:tab pos="457200" algn="l"/>
                        </a:tabLst>
                      </a:pPr>
                      <a:r>
                        <a:rPr lang="es-ES" sz="1500" dirty="0">
                          <a:effectLst/>
                        </a:rPr>
                        <a:t>Si se exponen las opiniones del autor, deben estar bien fundamentadas y no deben presentarse como hechos.</a:t>
                      </a:r>
                    </a:p>
                    <a:p>
                      <a:pPr marL="285750" lvl="0" indent="-285750" algn="l">
                        <a:spcAft>
                          <a:spcPts val="0"/>
                        </a:spcAft>
                        <a:buFont typeface="Arial" panose="020B0604020202020204" pitchFamily="34" charset="0"/>
                        <a:buChar char="•"/>
                        <a:tabLst>
                          <a:tab pos="457200" algn="l"/>
                        </a:tabLst>
                      </a:pPr>
                      <a:r>
                        <a:rPr lang="es-ES" sz="1500" dirty="0">
                          <a:effectLst/>
                        </a:rPr>
                        <a:t>Los motivos del artículo deben ser transparentes. </a:t>
                      </a:r>
                    </a:p>
                    <a:p>
                      <a:pPr marL="285750" lvl="0" indent="-285750" algn="l">
                        <a:spcAft>
                          <a:spcPts val="0"/>
                        </a:spcAft>
                        <a:buFont typeface="Arial" panose="020B0604020202020204" pitchFamily="34" charset="0"/>
                        <a:buChar char="•"/>
                        <a:tabLst>
                          <a:tab pos="457200" algn="l"/>
                        </a:tabLst>
                      </a:pPr>
                      <a:r>
                        <a:rPr lang="es-ES" sz="1500" dirty="0">
                          <a:effectLst/>
                        </a:rPr>
                        <a:t>Vea cada página web como si se tratara de un anuncio publicitario en la televisión: sea escéptico.</a:t>
                      </a:r>
                      <a:endParaRPr lang="en-US" sz="1500" dirty="0">
                        <a:effectLst/>
                      </a:endParaRP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¿Es la página una máscara publicitaria; si es así, cómo puede estar sesgada la información?</a:t>
                      </a:r>
                    </a:p>
                    <a:p>
                      <a:pPr marL="0" lvl="0" indent="0" algn="l">
                        <a:spcAft>
                          <a:spcPts val="0"/>
                        </a:spcAft>
                        <a:buFont typeface="Arial" panose="020B0604020202020204" pitchFamily="34" charset="0"/>
                        <a:buNone/>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¿Por qué se escribió la página (motivos)?</a:t>
                      </a:r>
                    </a:p>
                    <a:p>
                      <a:pPr marL="0" lvl="0" indent="0" algn="l">
                        <a:spcAft>
                          <a:spcPts val="0"/>
                        </a:spcAft>
                        <a:buFont typeface="Arial" panose="020B0604020202020204" pitchFamily="34" charset="0"/>
                        <a:buNone/>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¿A quién va dirigida?</a:t>
                      </a:r>
                    </a:p>
                    <a:p>
                      <a:pPr marL="0" lvl="0" indent="0" algn="l">
                        <a:spcAft>
                          <a:spcPts val="0"/>
                        </a:spcAft>
                        <a:buFont typeface="Arial" panose="020B0604020202020204" pitchFamily="34" charset="0"/>
                        <a:buNone/>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¿Están las opiniones respaldadas por hechos e información precisos? </a:t>
                      </a:r>
                      <a:endParaRPr lang="en-US" sz="1500" dirty="0">
                        <a:effectLst/>
                      </a:endParaRP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322441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a:t>
            </a:r>
            <a:r>
              <a:rPr lang="es-ES" altLang="ko-KR" sz="3200" b="1" dirty="0">
                <a:solidFill>
                  <a:schemeClr val="accent1"/>
                </a:solidFill>
              </a:rPr>
              <a:t>El sistema AAOCC (Autoridad, Precisión, Objetividad, Actualidad y Cobertura)</a:t>
            </a: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709797"/>
            <a:ext cx="7353656" cy="584775"/>
          </a:xfrm>
          <a:prstGeom prst="rect">
            <a:avLst/>
          </a:prstGeom>
          <a:noFill/>
        </p:spPr>
        <p:txBody>
          <a:bodyPr wrap="square" rtlCol="0">
            <a:spAutoFit/>
          </a:bodyPr>
          <a:lstStyle/>
          <a:p>
            <a:r>
              <a:rPr lang="en-US" sz="3200" b="1" dirty="0" err="1">
                <a:solidFill>
                  <a:schemeClr val="accent6">
                    <a:lumMod val="75000"/>
                  </a:schemeClr>
                </a:solidFill>
              </a:rPr>
              <a:t>Criterio</a:t>
            </a:r>
            <a:r>
              <a:rPr lang="en-US" sz="3200" b="1" dirty="0">
                <a:solidFill>
                  <a:schemeClr val="accent6">
                    <a:lumMod val="75000"/>
                  </a:schemeClr>
                </a:solidFill>
              </a:rPr>
              <a:t> para </a:t>
            </a:r>
            <a:r>
              <a:rPr lang="en-US" sz="3200" b="1" dirty="0" err="1">
                <a:solidFill>
                  <a:schemeClr val="accent6">
                    <a:lumMod val="75000"/>
                  </a:schemeClr>
                </a:solidFill>
              </a:rPr>
              <a:t>evaluar</a:t>
            </a:r>
            <a:r>
              <a:rPr lang="en-US" sz="3200" b="1" dirty="0">
                <a:solidFill>
                  <a:schemeClr val="accent6">
                    <a:lumMod val="75000"/>
                  </a:schemeClr>
                </a:solidFill>
              </a:rPr>
              <a:t> </a:t>
            </a:r>
            <a:r>
              <a:rPr lang="en-US" sz="3200" b="1" dirty="0" err="1">
                <a:solidFill>
                  <a:schemeClr val="accent6">
                    <a:lumMod val="75000"/>
                  </a:schemeClr>
                </a:solidFill>
              </a:rPr>
              <a:t>contenido</a:t>
            </a:r>
            <a:r>
              <a:rPr lang="en-US" sz="3200" b="1" dirty="0">
                <a:solidFill>
                  <a:schemeClr val="accent6">
                    <a:lumMod val="75000"/>
                  </a:schemeClr>
                </a:solidFill>
              </a:rPr>
              <a:t> digital</a:t>
            </a:r>
            <a:endParaRPr lang="is-IS" sz="3200"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1434546873"/>
              </p:ext>
            </p:extLst>
          </p:nvPr>
        </p:nvGraphicFramePr>
        <p:xfrm>
          <a:off x="256021" y="2362200"/>
          <a:ext cx="10431385" cy="2072156"/>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434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3. </a:t>
                      </a:r>
                      <a:r>
                        <a:rPr lang="es-ES" sz="1600" b="1" kern="0" dirty="0">
                          <a:effectLst/>
                        </a:rPr>
                        <a:t>Actualidad de los documentos web</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Pregunta</a:t>
                      </a:r>
                      <a:r>
                        <a:rPr lang="en-US" sz="1600" b="1" dirty="0">
                          <a:effectLst/>
                        </a:rPr>
                        <a:t> </a:t>
                      </a:r>
                      <a:r>
                        <a:rPr lang="en-US" sz="1600" b="1" dirty="0" err="1">
                          <a:effectLst/>
                        </a:rPr>
                        <a:t>tú</a:t>
                      </a:r>
                      <a:r>
                        <a:rPr lang="en-US" sz="1600" b="1" dirty="0">
                          <a:effectLst/>
                        </a:rPr>
                        <a:t> </a:t>
                      </a:r>
                      <a:r>
                        <a:rPr lang="en-US" sz="1600" b="1" dirty="0" err="1">
                          <a:effectLst/>
                        </a:rPr>
                        <a:t>mismo</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15844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s-ES" sz="1500" dirty="0">
                          <a:effectLst/>
                        </a:rPr>
                        <a:t>La información debe estar actualizada y debe haber un indicio de que alguien se ocupa del sitio. Por ejemplo, si algunos de los enlaces ya no funcionan, es una forma de saberlo.</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¿Cuándo se produjo? ¿Última actualización?</a:t>
                      </a:r>
                    </a:p>
                    <a:p>
                      <a:pPr marL="285750" lvl="0" indent="-285750" algn="l">
                        <a:spcAft>
                          <a:spcPts val="0"/>
                        </a:spcAft>
                        <a:buFont typeface="Arial" panose="020B0604020202020204" pitchFamily="34" charset="0"/>
                        <a:buChar char="•"/>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¿Cuántos enlaces muertos hay?</a:t>
                      </a:r>
                    </a:p>
                    <a:p>
                      <a:pPr marL="285750" lvl="0" indent="-285750" algn="l">
                        <a:spcAft>
                          <a:spcPts val="0"/>
                        </a:spcAft>
                        <a:buFont typeface="Arial" panose="020B0604020202020204" pitchFamily="34" charset="0"/>
                        <a:buChar char="•"/>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¿Está anticuada la información? </a:t>
                      </a:r>
                      <a:endParaRPr lang="en-US" sz="1500" dirty="0">
                        <a:effectLst/>
                      </a:endParaRP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graphicFrame>
        <p:nvGraphicFramePr>
          <p:cNvPr id="6"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3597172386"/>
              </p:ext>
            </p:extLst>
          </p:nvPr>
        </p:nvGraphicFramePr>
        <p:xfrm>
          <a:off x="256021" y="4289707"/>
          <a:ext cx="10431385" cy="2130195"/>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478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4. </a:t>
                      </a:r>
                      <a:r>
                        <a:rPr lang="en-US" sz="1600" b="1" kern="0" dirty="0" err="1">
                          <a:effectLst/>
                        </a:rPr>
                        <a:t>Cobertura</a:t>
                      </a:r>
                      <a:r>
                        <a:rPr lang="en-US" sz="1600" b="1" kern="0" dirty="0">
                          <a:effectLst/>
                        </a:rPr>
                        <a:t> de los </a:t>
                      </a:r>
                      <a:r>
                        <a:rPr lang="en-US" sz="1600" b="1" kern="0" dirty="0" err="1">
                          <a:effectLst/>
                        </a:rPr>
                        <a:t>documentos</a:t>
                      </a:r>
                      <a:r>
                        <a:rPr lang="en-US" sz="1600" b="1" kern="0" dirty="0">
                          <a:effectLst/>
                        </a:rPr>
                        <a:t> web</a:t>
                      </a: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Pregunta</a:t>
                      </a:r>
                      <a:r>
                        <a:rPr lang="en-US" sz="1600" b="1" dirty="0">
                          <a:effectLst/>
                        </a:rPr>
                        <a:t> </a:t>
                      </a:r>
                      <a:r>
                        <a:rPr lang="en-US" sz="1600" b="1" dirty="0" err="1">
                          <a:effectLst/>
                        </a:rPr>
                        <a:t>tú</a:t>
                      </a:r>
                      <a:r>
                        <a:rPr lang="en-US" sz="1600" b="1" dirty="0">
                          <a:effectLst/>
                        </a:rPr>
                        <a:t> </a:t>
                      </a:r>
                      <a:r>
                        <a:rPr lang="en-US" sz="1600" b="1" dirty="0" err="1">
                          <a:effectLst/>
                        </a:rPr>
                        <a:t>mismo</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1642515">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s-ES" sz="1500" dirty="0">
                          <a:effectLst/>
                        </a:rPr>
                        <a:t>Los temas tratados son amplios y/o profundos.</a:t>
                      </a:r>
                    </a:p>
                    <a:p>
                      <a:pPr marL="285750" lvl="0" indent="-285750" algn="l">
                        <a:spcAft>
                          <a:spcPts val="0"/>
                        </a:spcAft>
                        <a:buFont typeface="Arial" panose="020B0604020202020204" pitchFamily="34" charset="0"/>
                        <a:buChar char="•"/>
                        <a:tabLst>
                          <a:tab pos="457200" algn="l"/>
                        </a:tabLst>
                      </a:pPr>
                      <a:r>
                        <a:rPr lang="es-ES" sz="1500" dirty="0">
                          <a:effectLst/>
                        </a:rPr>
                        <a:t>No debería tener problemas para ver la información correctamente, sin limitarse a las tarifas, la tecnología del navegador o los requisitos de software.</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¿Hay amplitud y/o profundidad en los temas tratados?</a:t>
                      </a:r>
                    </a:p>
                    <a:p>
                      <a:pPr marL="285750" lvl="0" indent="-285750" algn="l">
                        <a:spcAft>
                          <a:spcPts val="0"/>
                        </a:spcAft>
                        <a:buFont typeface="Arial" panose="020B0604020202020204" pitchFamily="34" charset="0"/>
                        <a:buChar char="•"/>
                        <a:tabLst>
                          <a:tab pos="457200" algn="l"/>
                        </a:tabLst>
                      </a:pPr>
                      <a:r>
                        <a:rPr lang="es-ES" sz="1500" dirty="0">
                          <a:effectLst/>
                        </a:rPr>
                        <a:t>¿La información es gratuita o hay que pagar para obtenerla?</a:t>
                      </a:r>
                    </a:p>
                    <a:p>
                      <a:pPr marL="285750" lvl="0" indent="-285750" algn="l">
                        <a:spcAft>
                          <a:spcPts val="0"/>
                        </a:spcAft>
                        <a:buFont typeface="Arial" panose="020B0604020202020204" pitchFamily="34" charset="0"/>
                        <a:buChar char="•"/>
                        <a:tabLst>
                          <a:tab pos="457200" algn="l"/>
                        </a:tabLst>
                      </a:pPr>
                      <a:r>
                        <a:rPr lang="es-ES" sz="1500" dirty="0">
                          <a:effectLst/>
                        </a:rPr>
                        <a:t>¿Se puede ver la página o falta un software? ¿Ese software es gratuito? </a:t>
                      </a:r>
                      <a:endParaRPr lang="en-US" sz="1500" dirty="0">
                        <a:effectLst/>
                      </a:endParaRP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253734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467366" y="1368088"/>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571436" y="1289919"/>
            <a:ext cx="6073854" cy="461665"/>
          </a:xfrm>
          <a:prstGeom prst="rect">
            <a:avLst/>
          </a:prstGeom>
          <a:noFill/>
        </p:spPr>
        <p:txBody>
          <a:bodyPr wrap="square" rtlCol="0" anchor="ctr">
            <a:spAutoFit/>
          </a:bodyPr>
          <a:lstStyle/>
          <a:p>
            <a:r>
              <a:rPr lang="en-US" sz="2400" b="1" dirty="0" err="1"/>
              <a:t>C</a:t>
            </a:r>
            <a:r>
              <a:rPr lang="en-US" sz="2400" dirty="0" err="1"/>
              <a:t>urrency</a:t>
            </a:r>
            <a:r>
              <a:rPr lang="en-US" sz="2400" b="1" dirty="0" err="1"/>
              <a:t>R</a:t>
            </a:r>
            <a:r>
              <a:rPr lang="en-US" sz="2400" dirty="0" err="1"/>
              <a:t>elevance</a:t>
            </a:r>
            <a:r>
              <a:rPr lang="en-US" sz="2400" b="1" dirty="0" err="1"/>
              <a:t>A</a:t>
            </a:r>
            <a:r>
              <a:rPr lang="en-US" sz="2400" dirty="0" err="1"/>
              <a:t>uthority</a:t>
            </a:r>
            <a:r>
              <a:rPr lang="en-US" sz="2400" b="1" dirty="0" err="1"/>
              <a:t>A</a:t>
            </a:r>
            <a:r>
              <a:rPr lang="en-US" sz="2400" dirty="0" err="1"/>
              <a:t>ccuracy</a:t>
            </a:r>
            <a:r>
              <a:rPr lang="en-US" sz="2400" b="1" dirty="0" err="1"/>
              <a:t>P</a:t>
            </a:r>
            <a:r>
              <a:rPr lang="en-US" sz="2400" dirty="0" err="1"/>
              <a:t>urpose</a:t>
            </a:r>
            <a:r>
              <a:rPr lang="en-US" sz="2400" dirty="0"/>
              <a:t> </a:t>
            </a:r>
            <a:endParaRPr lang="en-US" sz="2400" b="1" dirty="0"/>
          </a:p>
        </p:txBody>
      </p:sp>
      <p:pic>
        <p:nvPicPr>
          <p:cNvPr id="5" name="EyMT08mD7Ds"/>
          <p:cNvPicPr>
            <a:picLocks noRot="1" noChangeAspect="1"/>
          </p:cNvPicPr>
          <p:nvPr>
            <a:videoFile r:link="rId1"/>
          </p:nvPr>
        </p:nvPicPr>
        <p:blipFill>
          <a:blip r:embed="rId4"/>
          <a:stretch>
            <a:fillRect/>
          </a:stretch>
        </p:blipFill>
        <p:spPr>
          <a:xfrm>
            <a:off x="2676177" y="1956157"/>
            <a:ext cx="5594482" cy="3516772"/>
          </a:xfrm>
          <a:prstGeom prst="rect">
            <a:avLst/>
          </a:prstGeom>
        </p:spPr>
      </p:pic>
      <p:sp>
        <p:nvSpPr>
          <p:cNvPr id="31"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Test CRAAP: </a:t>
            </a:r>
            <a:r>
              <a:rPr lang="es-ES" altLang="ko-KR" sz="3200" b="1" dirty="0">
                <a:solidFill>
                  <a:schemeClr val="accent1"/>
                </a:solidFill>
              </a:rPr>
              <a:t>una herramienta para evaluar las fuentes</a:t>
            </a:r>
            <a:endParaRPr lang="en-US" altLang="ko-KR" sz="3200" b="1" dirty="0">
              <a:solidFill>
                <a:schemeClr val="accent1"/>
              </a:solidFill>
            </a:endParaRPr>
          </a:p>
        </p:txBody>
      </p:sp>
      <p:sp>
        <p:nvSpPr>
          <p:cNvPr id="2" name="TextBox 1">
            <a:extLst>
              <a:ext uri="{FF2B5EF4-FFF2-40B4-BE49-F238E27FC236}">
                <a16:creationId xmlns:a16="http://schemas.microsoft.com/office/drawing/2014/main" id="{2C69A5D5-2D7C-4814-AFF0-8F60F303297A}"/>
              </a:ext>
            </a:extLst>
          </p:cNvPr>
          <p:cNvSpPr txBox="1"/>
          <p:nvPr/>
        </p:nvSpPr>
        <p:spPr>
          <a:xfrm>
            <a:off x="3554185" y="5595256"/>
            <a:ext cx="369569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000" dirty="0">
                <a:cs typeface="Calibri"/>
              </a:rPr>
              <a:t>Retrieved from </a:t>
            </a:r>
            <a:r>
              <a:rPr lang="el-GR" sz="1000" dirty="0">
                <a:ea typeface="+mn-lt"/>
                <a:cs typeface="+mn-lt"/>
                <a:hlinkClick r:id="rId5"/>
              </a:rPr>
              <a:t>https://youtu.be/EyMT08mD7Ds</a:t>
            </a:r>
            <a:r>
              <a:rPr lang="el-GR" sz="1000">
                <a:ea typeface="+mn-lt"/>
                <a:cs typeface="+mn-lt"/>
              </a:rPr>
              <a:t> , November 2021.</a:t>
            </a:r>
            <a:endParaRPr lang="el-GR" sz="1000" dirty="0">
              <a:cs typeface="Calibri"/>
            </a:endParaRPr>
          </a:p>
        </p:txBody>
      </p:sp>
    </p:spTree>
    <p:extLst>
      <p:ext uri="{BB962C8B-B14F-4D97-AF65-F5344CB8AC3E}">
        <p14:creationId xmlns:p14="http://schemas.microsoft.com/office/powerpoint/2010/main" val="409796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4">
            <a:extLst>
              <a:ext uri="{FF2B5EF4-FFF2-40B4-BE49-F238E27FC236}">
                <a16:creationId xmlns:a16="http://schemas.microsoft.com/office/drawing/2014/main" id="{0C71D673-9E80-43B8-B23E-548E705F5F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956" y="1871961"/>
            <a:ext cx="2826299" cy="1884199"/>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593204" cy="461665"/>
          </a:xfrm>
          <a:prstGeom prst="rect">
            <a:avLst/>
          </a:prstGeom>
          <a:noFill/>
        </p:spPr>
        <p:txBody>
          <a:bodyPr wrap="square" rtlCol="0" anchor="ctr">
            <a:spAutoFit/>
          </a:bodyPr>
          <a:lstStyle/>
          <a:p>
            <a:r>
              <a:rPr lang="en-US" sz="2400" b="1" dirty="0" err="1"/>
              <a:t>C</a:t>
            </a:r>
            <a:r>
              <a:rPr lang="en-US" sz="2400" dirty="0" err="1"/>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4627204" cy="2462213"/>
          </a:xfrm>
          <a:prstGeom prst="rect">
            <a:avLst/>
          </a:prstGeom>
          <a:noFill/>
        </p:spPr>
        <p:txBody>
          <a:bodyPr wrap="square" rtlCol="0">
            <a:spAutoFit/>
          </a:bodyPr>
          <a:lstStyle/>
          <a:p>
            <a:r>
              <a:rPr lang="es-ES" dirty="0"/>
              <a:t>la actualidad de la información:</a:t>
            </a:r>
          </a:p>
          <a:p>
            <a:pPr marL="285750" indent="-285750">
              <a:buFont typeface="Arial" panose="020B0604020202020204" pitchFamily="34" charset="0"/>
              <a:buChar char="•"/>
            </a:pPr>
            <a:r>
              <a:rPr lang="es-ES" dirty="0"/>
              <a:t>¿Cuándo se publicó la información? </a:t>
            </a:r>
          </a:p>
          <a:p>
            <a:pPr marL="285750" indent="-285750">
              <a:buFont typeface="Arial" panose="020B0604020202020204" pitchFamily="34" charset="0"/>
              <a:buChar char="•"/>
            </a:pPr>
            <a:r>
              <a:rPr lang="es-ES" dirty="0"/>
              <a:t>¿Se ha revisado o actualizado la información? </a:t>
            </a:r>
          </a:p>
          <a:p>
            <a:pPr marL="285750" indent="-285750">
              <a:buFont typeface="Arial" panose="020B0604020202020204" pitchFamily="34" charset="0"/>
              <a:buChar char="•"/>
            </a:pPr>
            <a:r>
              <a:rPr lang="es-ES" dirty="0"/>
              <a:t>¿La información es actual o está desactualizada para tu tema? </a:t>
            </a:r>
          </a:p>
          <a:p>
            <a:pPr marL="285750" indent="-285750">
              <a:buFont typeface="Arial" panose="020B0604020202020204" pitchFamily="34" charset="0"/>
              <a:buChar char="•"/>
            </a:pPr>
            <a:r>
              <a:rPr lang="es-ES" dirty="0"/>
              <a:t>¿Son funcionales los enlaces? </a:t>
            </a:r>
          </a:p>
          <a:p>
            <a:endParaRPr lang="en-US" sz="1400" dirty="0"/>
          </a:p>
          <a:p>
            <a:pPr marL="285750" indent="-285750">
              <a:buFont typeface="Arial" panose="020B0604020202020204" pitchFamily="34" charset="0"/>
              <a:buChar char="•"/>
            </a:pPr>
            <a:endParaRPr lang="en-US" altLang="ko-KR" sz="1400" dirty="0">
              <a:solidFill>
                <a:schemeClr val="tx1">
                  <a:lumMod val="75000"/>
                  <a:lumOff val="25000"/>
                </a:schemeClr>
              </a:solidFill>
            </a:endParaRPr>
          </a:p>
        </p:txBody>
      </p:sp>
      <p:grpSp>
        <p:nvGrpSpPr>
          <p:cNvPr id="23" name="Google Shape;12481;p70">
            <a:extLst>
              <a:ext uri="{FF2B5EF4-FFF2-40B4-BE49-F238E27FC236}">
                <a16:creationId xmlns:a16="http://schemas.microsoft.com/office/drawing/2014/main" id="{D6B02854-9B2C-4733-997E-203E237C6FB1}"/>
              </a:ext>
            </a:extLst>
          </p:cNvPr>
          <p:cNvGrpSpPr/>
          <p:nvPr/>
        </p:nvGrpSpPr>
        <p:grpSpPr>
          <a:xfrm>
            <a:off x="9603938" y="4981343"/>
            <a:ext cx="985015" cy="797944"/>
            <a:chOff x="7957483" y="3350848"/>
            <a:chExt cx="357387" cy="357387"/>
          </a:xfrm>
          <a:solidFill>
            <a:srgbClr val="4EAE3A"/>
          </a:solidFill>
        </p:grpSpPr>
        <p:sp>
          <p:nvSpPr>
            <p:cNvPr id="24" name="Google Shape;12482;p70">
              <a:extLst>
                <a:ext uri="{FF2B5EF4-FFF2-40B4-BE49-F238E27FC236}">
                  <a16:creationId xmlns:a16="http://schemas.microsoft.com/office/drawing/2014/main" id="{358490AC-B553-423A-A166-7469E0157B9A}"/>
                </a:ext>
              </a:extLst>
            </p:cNvPr>
            <p:cNvSpPr/>
            <p:nvPr/>
          </p:nvSpPr>
          <p:spPr>
            <a:xfrm>
              <a:off x="8025312" y="3410721"/>
              <a:ext cx="71649" cy="71267"/>
            </a:xfrm>
            <a:custGeom>
              <a:avLst/>
              <a:gdLst/>
              <a:ahLst/>
              <a:cxnLst/>
              <a:rect l="l" t="t" r="r" b="b"/>
              <a:pathLst>
                <a:path w="2251" h="2239" extrusionOk="0">
                  <a:moveTo>
                    <a:pt x="1120" y="0"/>
                  </a:moveTo>
                  <a:cubicBezTo>
                    <a:pt x="489" y="0"/>
                    <a:pt x="1" y="500"/>
                    <a:pt x="1" y="1120"/>
                  </a:cubicBezTo>
                  <a:cubicBezTo>
                    <a:pt x="1" y="1727"/>
                    <a:pt x="513" y="2239"/>
                    <a:pt x="1120" y="2239"/>
                  </a:cubicBezTo>
                  <a:cubicBezTo>
                    <a:pt x="1739" y="2239"/>
                    <a:pt x="2239" y="1727"/>
                    <a:pt x="2239" y="1120"/>
                  </a:cubicBezTo>
                  <a:cubicBezTo>
                    <a:pt x="2251" y="1048"/>
                    <a:pt x="2156" y="953"/>
                    <a:pt x="2072" y="953"/>
                  </a:cubicBezTo>
                  <a:lnTo>
                    <a:pt x="1358" y="953"/>
                  </a:lnTo>
                  <a:cubicBezTo>
                    <a:pt x="1251" y="953"/>
                    <a:pt x="1179" y="1024"/>
                    <a:pt x="1179" y="1131"/>
                  </a:cubicBezTo>
                  <a:cubicBezTo>
                    <a:pt x="1179" y="1239"/>
                    <a:pt x="1251" y="1310"/>
                    <a:pt x="1358" y="1310"/>
                  </a:cubicBezTo>
                  <a:lnTo>
                    <a:pt x="1858" y="1310"/>
                  </a:lnTo>
                  <a:cubicBezTo>
                    <a:pt x="1787" y="1655"/>
                    <a:pt x="1477" y="1905"/>
                    <a:pt x="1120" y="1905"/>
                  </a:cubicBezTo>
                  <a:cubicBezTo>
                    <a:pt x="703" y="1905"/>
                    <a:pt x="346" y="1560"/>
                    <a:pt x="346" y="1131"/>
                  </a:cubicBezTo>
                  <a:cubicBezTo>
                    <a:pt x="346" y="715"/>
                    <a:pt x="691" y="358"/>
                    <a:pt x="1120" y="358"/>
                  </a:cubicBezTo>
                  <a:cubicBezTo>
                    <a:pt x="1310" y="358"/>
                    <a:pt x="1489" y="429"/>
                    <a:pt x="1620" y="548"/>
                  </a:cubicBezTo>
                  <a:cubicBezTo>
                    <a:pt x="1660" y="576"/>
                    <a:pt x="1702" y="591"/>
                    <a:pt x="1745" y="591"/>
                  </a:cubicBezTo>
                  <a:cubicBezTo>
                    <a:pt x="1791" y="591"/>
                    <a:pt x="1838" y="573"/>
                    <a:pt x="1882" y="536"/>
                  </a:cubicBezTo>
                  <a:cubicBezTo>
                    <a:pt x="1953" y="465"/>
                    <a:pt x="1941" y="358"/>
                    <a:pt x="1858" y="286"/>
                  </a:cubicBezTo>
                  <a:cubicBezTo>
                    <a:pt x="1656" y="108"/>
                    <a:pt x="1406" y="0"/>
                    <a:pt x="1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83;p70">
              <a:extLst>
                <a:ext uri="{FF2B5EF4-FFF2-40B4-BE49-F238E27FC236}">
                  <a16:creationId xmlns:a16="http://schemas.microsoft.com/office/drawing/2014/main" id="{4407164E-B09E-4E7F-97C2-08BAF8AAB759}"/>
                </a:ext>
              </a:extLst>
            </p:cNvPr>
            <p:cNvSpPr/>
            <p:nvPr/>
          </p:nvSpPr>
          <p:spPr>
            <a:xfrm>
              <a:off x="8191306" y="3380768"/>
              <a:ext cx="70917" cy="71299"/>
            </a:xfrm>
            <a:custGeom>
              <a:avLst/>
              <a:gdLst/>
              <a:ahLst/>
              <a:cxnLst/>
              <a:rect l="l" t="t" r="r" b="b"/>
              <a:pathLst>
                <a:path w="2228" h="2240" extrusionOk="0">
                  <a:moveTo>
                    <a:pt x="1108" y="346"/>
                  </a:moveTo>
                  <a:cubicBezTo>
                    <a:pt x="1548" y="346"/>
                    <a:pt x="1882" y="691"/>
                    <a:pt x="1882" y="1120"/>
                  </a:cubicBezTo>
                  <a:cubicBezTo>
                    <a:pt x="1870" y="1549"/>
                    <a:pt x="1525" y="1894"/>
                    <a:pt x="1108" y="1894"/>
                  </a:cubicBezTo>
                  <a:cubicBezTo>
                    <a:pt x="691" y="1894"/>
                    <a:pt x="334" y="1549"/>
                    <a:pt x="334" y="1120"/>
                  </a:cubicBezTo>
                  <a:cubicBezTo>
                    <a:pt x="334" y="703"/>
                    <a:pt x="679" y="346"/>
                    <a:pt x="1108" y="346"/>
                  </a:cubicBezTo>
                  <a:close/>
                  <a:moveTo>
                    <a:pt x="1108" y="1"/>
                  </a:moveTo>
                  <a:cubicBezTo>
                    <a:pt x="489" y="1"/>
                    <a:pt x="1" y="513"/>
                    <a:pt x="1" y="1120"/>
                  </a:cubicBezTo>
                  <a:cubicBezTo>
                    <a:pt x="1" y="1751"/>
                    <a:pt x="501" y="2239"/>
                    <a:pt x="1108" y="2239"/>
                  </a:cubicBezTo>
                  <a:cubicBezTo>
                    <a:pt x="1739" y="2239"/>
                    <a:pt x="2227" y="1727"/>
                    <a:pt x="2227" y="1120"/>
                  </a:cubicBezTo>
                  <a:cubicBezTo>
                    <a:pt x="2227" y="513"/>
                    <a:pt x="1727" y="1"/>
                    <a:pt x="11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84;p70">
              <a:extLst>
                <a:ext uri="{FF2B5EF4-FFF2-40B4-BE49-F238E27FC236}">
                  <a16:creationId xmlns:a16="http://schemas.microsoft.com/office/drawing/2014/main" id="{E298BACE-92D4-4F87-AB3E-8074CC96F732}"/>
                </a:ext>
              </a:extLst>
            </p:cNvPr>
            <p:cNvSpPr/>
            <p:nvPr/>
          </p:nvSpPr>
          <p:spPr>
            <a:xfrm>
              <a:off x="7957483" y="3350848"/>
              <a:ext cx="357387" cy="357387"/>
            </a:xfrm>
            <a:custGeom>
              <a:avLst/>
              <a:gdLst/>
              <a:ahLst/>
              <a:cxnLst/>
              <a:rect l="l" t="t" r="r" b="b"/>
              <a:pathLst>
                <a:path w="11228" h="11228" extrusionOk="0">
                  <a:moveTo>
                    <a:pt x="8454" y="369"/>
                  </a:moveTo>
                  <a:cubicBezTo>
                    <a:pt x="9525" y="369"/>
                    <a:pt x="10406" y="1238"/>
                    <a:pt x="10406" y="2310"/>
                  </a:cubicBezTo>
                  <a:cubicBezTo>
                    <a:pt x="10406" y="3167"/>
                    <a:pt x="9097" y="4691"/>
                    <a:pt x="8454" y="5370"/>
                  </a:cubicBezTo>
                  <a:cubicBezTo>
                    <a:pt x="7823" y="4691"/>
                    <a:pt x="6513" y="3143"/>
                    <a:pt x="6513" y="2310"/>
                  </a:cubicBezTo>
                  <a:cubicBezTo>
                    <a:pt x="6513" y="1227"/>
                    <a:pt x="7370" y="369"/>
                    <a:pt x="8454" y="369"/>
                  </a:cubicBezTo>
                  <a:close/>
                  <a:moveTo>
                    <a:pt x="5620" y="369"/>
                  </a:moveTo>
                  <a:cubicBezTo>
                    <a:pt x="6073" y="369"/>
                    <a:pt x="6537" y="429"/>
                    <a:pt x="6989" y="548"/>
                  </a:cubicBezTo>
                  <a:cubicBezTo>
                    <a:pt x="6477" y="965"/>
                    <a:pt x="6156" y="1596"/>
                    <a:pt x="6156" y="2310"/>
                  </a:cubicBezTo>
                  <a:cubicBezTo>
                    <a:pt x="6156" y="2524"/>
                    <a:pt x="6215" y="2751"/>
                    <a:pt x="6299" y="2989"/>
                  </a:cubicBezTo>
                  <a:lnTo>
                    <a:pt x="536" y="6977"/>
                  </a:lnTo>
                  <a:cubicBezTo>
                    <a:pt x="417" y="6537"/>
                    <a:pt x="358" y="6084"/>
                    <a:pt x="358" y="5620"/>
                  </a:cubicBezTo>
                  <a:cubicBezTo>
                    <a:pt x="358" y="2715"/>
                    <a:pt x="2715" y="369"/>
                    <a:pt x="5620" y="369"/>
                  </a:cubicBezTo>
                  <a:close/>
                  <a:moveTo>
                    <a:pt x="10359" y="3417"/>
                  </a:moveTo>
                  <a:cubicBezTo>
                    <a:pt x="10668" y="4096"/>
                    <a:pt x="10835" y="4858"/>
                    <a:pt x="10835" y="5620"/>
                  </a:cubicBezTo>
                  <a:cubicBezTo>
                    <a:pt x="10871" y="7418"/>
                    <a:pt x="9966" y="9013"/>
                    <a:pt x="8561" y="9966"/>
                  </a:cubicBezTo>
                  <a:lnTo>
                    <a:pt x="5358" y="5394"/>
                  </a:lnTo>
                  <a:lnTo>
                    <a:pt x="7001" y="4191"/>
                  </a:lnTo>
                  <a:cubicBezTo>
                    <a:pt x="7585" y="4989"/>
                    <a:pt x="8263" y="5679"/>
                    <a:pt x="8311" y="5739"/>
                  </a:cubicBezTo>
                  <a:cubicBezTo>
                    <a:pt x="8335" y="5763"/>
                    <a:pt x="8382" y="5799"/>
                    <a:pt x="8430" y="5799"/>
                  </a:cubicBezTo>
                  <a:cubicBezTo>
                    <a:pt x="8478" y="5799"/>
                    <a:pt x="8513" y="5775"/>
                    <a:pt x="8549" y="5739"/>
                  </a:cubicBezTo>
                  <a:cubicBezTo>
                    <a:pt x="8609" y="5679"/>
                    <a:pt x="9764" y="4513"/>
                    <a:pt x="10359" y="3417"/>
                  </a:cubicBezTo>
                  <a:close/>
                  <a:moveTo>
                    <a:pt x="5096" y="5608"/>
                  </a:moveTo>
                  <a:lnTo>
                    <a:pt x="8275" y="10156"/>
                  </a:lnTo>
                  <a:cubicBezTo>
                    <a:pt x="8025" y="10287"/>
                    <a:pt x="7775" y="10406"/>
                    <a:pt x="7525" y="10513"/>
                  </a:cubicBezTo>
                  <a:lnTo>
                    <a:pt x="4430" y="6096"/>
                  </a:lnTo>
                  <a:lnTo>
                    <a:pt x="5096" y="5608"/>
                  </a:lnTo>
                  <a:close/>
                  <a:moveTo>
                    <a:pt x="6466" y="3310"/>
                  </a:moveTo>
                  <a:cubicBezTo>
                    <a:pt x="6573" y="3501"/>
                    <a:pt x="6692" y="3715"/>
                    <a:pt x="6823" y="3905"/>
                  </a:cubicBezTo>
                  <a:lnTo>
                    <a:pt x="3215" y="6537"/>
                  </a:lnTo>
                  <a:cubicBezTo>
                    <a:pt x="3132" y="6596"/>
                    <a:pt x="3132" y="6739"/>
                    <a:pt x="3203" y="6811"/>
                  </a:cubicBezTo>
                  <a:cubicBezTo>
                    <a:pt x="3236" y="6843"/>
                    <a:pt x="3283" y="6862"/>
                    <a:pt x="3329" y="6862"/>
                  </a:cubicBezTo>
                  <a:cubicBezTo>
                    <a:pt x="3366" y="6862"/>
                    <a:pt x="3403" y="6849"/>
                    <a:pt x="3429" y="6822"/>
                  </a:cubicBezTo>
                  <a:lnTo>
                    <a:pt x="4144" y="6299"/>
                  </a:lnTo>
                  <a:lnTo>
                    <a:pt x="7180" y="10632"/>
                  </a:lnTo>
                  <a:cubicBezTo>
                    <a:pt x="6668" y="10799"/>
                    <a:pt x="6156" y="10871"/>
                    <a:pt x="5620" y="10871"/>
                  </a:cubicBezTo>
                  <a:cubicBezTo>
                    <a:pt x="3751" y="10871"/>
                    <a:pt x="2132" y="9906"/>
                    <a:pt x="1191" y="8442"/>
                  </a:cubicBezTo>
                  <a:lnTo>
                    <a:pt x="2727" y="7334"/>
                  </a:lnTo>
                  <a:cubicBezTo>
                    <a:pt x="2822" y="7275"/>
                    <a:pt x="2822" y="7132"/>
                    <a:pt x="2739" y="7061"/>
                  </a:cubicBezTo>
                  <a:cubicBezTo>
                    <a:pt x="2706" y="7028"/>
                    <a:pt x="2663" y="7010"/>
                    <a:pt x="2620" y="7010"/>
                  </a:cubicBezTo>
                  <a:cubicBezTo>
                    <a:pt x="2585" y="7010"/>
                    <a:pt x="2551" y="7022"/>
                    <a:pt x="2525" y="7049"/>
                  </a:cubicBezTo>
                  <a:lnTo>
                    <a:pt x="1012" y="8144"/>
                  </a:lnTo>
                  <a:cubicBezTo>
                    <a:pt x="870" y="7894"/>
                    <a:pt x="751" y="7608"/>
                    <a:pt x="655" y="7334"/>
                  </a:cubicBezTo>
                  <a:lnTo>
                    <a:pt x="6466" y="3310"/>
                  </a:lnTo>
                  <a:close/>
                  <a:moveTo>
                    <a:pt x="5608" y="0"/>
                  </a:moveTo>
                  <a:cubicBezTo>
                    <a:pt x="4108" y="0"/>
                    <a:pt x="2715" y="584"/>
                    <a:pt x="1643" y="1643"/>
                  </a:cubicBezTo>
                  <a:cubicBezTo>
                    <a:pt x="584" y="2703"/>
                    <a:pt x="0" y="4120"/>
                    <a:pt x="0" y="5620"/>
                  </a:cubicBezTo>
                  <a:cubicBezTo>
                    <a:pt x="0" y="7120"/>
                    <a:pt x="584" y="8525"/>
                    <a:pt x="1643" y="9597"/>
                  </a:cubicBezTo>
                  <a:cubicBezTo>
                    <a:pt x="2691" y="10644"/>
                    <a:pt x="4108" y="11228"/>
                    <a:pt x="5608" y="11228"/>
                  </a:cubicBezTo>
                  <a:cubicBezTo>
                    <a:pt x="7120" y="11228"/>
                    <a:pt x="8513" y="10644"/>
                    <a:pt x="9585" y="9597"/>
                  </a:cubicBezTo>
                  <a:cubicBezTo>
                    <a:pt x="10645" y="8537"/>
                    <a:pt x="11228" y="7120"/>
                    <a:pt x="11228" y="5620"/>
                  </a:cubicBezTo>
                  <a:cubicBezTo>
                    <a:pt x="11228" y="4715"/>
                    <a:pt x="11002" y="3822"/>
                    <a:pt x="10585" y="3012"/>
                  </a:cubicBezTo>
                  <a:cubicBezTo>
                    <a:pt x="10692" y="2762"/>
                    <a:pt x="10752" y="2524"/>
                    <a:pt x="10752" y="2310"/>
                  </a:cubicBezTo>
                  <a:cubicBezTo>
                    <a:pt x="10752" y="1048"/>
                    <a:pt x="9716" y="0"/>
                    <a:pt x="8442" y="0"/>
                  </a:cubicBezTo>
                  <a:cubicBezTo>
                    <a:pt x="8037" y="0"/>
                    <a:pt x="7668" y="107"/>
                    <a:pt x="7358" y="286"/>
                  </a:cubicBezTo>
                  <a:cubicBezTo>
                    <a:pt x="6787" y="107"/>
                    <a:pt x="6204" y="0"/>
                    <a:pt x="5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Test CRAAP: </a:t>
            </a:r>
            <a:r>
              <a:rPr lang="es-ES" altLang="ko-KR" sz="3200" b="1" dirty="0">
                <a:solidFill>
                  <a:schemeClr val="accent1"/>
                </a:solidFill>
              </a:rPr>
              <a:t>una herramienta para evaluar las fuentes</a:t>
            </a:r>
            <a:endParaRPr lang="en-US" altLang="ko-KR" sz="3200" b="1" dirty="0">
              <a:solidFill>
                <a:schemeClr val="accent1"/>
              </a:solidFill>
            </a:endParaRPr>
          </a:p>
        </p:txBody>
      </p:sp>
    </p:spTree>
    <p:extLst>
      <p:ext uri="{BB962C8B-B14F-4D97-AF65-F5344CB8AC3E}">
        <p14:creationId xmlns:p14="http://schemas.microsoft.com/office/powerpoint/2010/main" val="220047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2" y="2274942"/>
            <a:ext cx="6904777"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t>R</a:t>
            </a:r>
            <a:r>
              <a:rPr lang="en-US" sz="2400" dirty="0" err="1"/>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3" y="3009298"/>
            <a:ext cx="6672341" cy="3139321"/>
          </a:xfrm>
          <a:prstGeom prst="rect">
            <a:avLst/>
          </a:prstGeom>
          <a:noFill/>
        </p:spPr>
        <p:txBody>
          <a:bodyPr wrap="square" rtlCol="0">
            <a:spAutoFit/>
          </a:bodyPr>
          <a:lstStyle/>
          <a:p>
            <a:r>
              <a:rPr lang="es-ES" dirty="0"/>
              <a:t>la importancia de la información para tus necesidades:</a:t>
            </a:r>
          </a:p>
          <a:p>
            <a:pPr marL="285750" indent="-285750">
              <a:buFont typeface="Arial" panose="020B0604020202020204" pitchFamily="34" charset="0"/>
              <a:buChar char="•"/>
            </a:pPr>
            <a:r>
              <a:rPr lang="es-ES" dirty="0"/>
              <a:t>¿La información está relacionada con el tema o responde a la pregunta?</a:t>
            </a:r>
          </a:p>
          <a:p>
            <a:pPr marL="285750" indent="-285750">
              <a:buFont typeface="Arial" panose="020B0604020202020204" pitchFamily="34" charset="0"/>
              <a:buChar char="•"/>
            </a:pPr>
            <a:r>
              <a:rPr lang="es-ES" dirty="0"/>
              <a:t>¿A qué público va dirigida?</a:t>
            </a:r>
          </a:p>
          <a:p>
            <a:pPr marL="285750" indent="-285750">
              <a:buFont typeface="Arial" panose="020B0604020202020204" pitchFamily="34" charset="0"/>
              <a:buChar char="•"/>
            </a:pPr>
            <a:r>
              <a:rPr lang="es-ES" dirty="0"/>
              <a:t>¿Está la información a un nivel adecuado (es decir, no es demasiado elemental o avanzada para sus necesidades)?</a:t>
            </a:r>
          </a:p>
          <a:p>
            <a:pPr marL="285750" indent="-285750">
              <a:buFont typeface="Arial" panose="020B0604020202020204" pitchFamily="34" charset="0"/>
              <a:buChar char="•"/>
            </a:pPr>
            <a:r>
              <a:rPr lang="es-ES" dirty="0"/>
              <a:t>¿Has consultado varias fuentes antes de decidir que ésta es la que vas a utilizar?</a:t>
            </a:r>
          </a:p>
          <a:p>
            <a:pPr marL="285750" indent="-285750">
              <a:buFont typeface="Arial" panose="020B0604020202020204" pitchFamily="34" charset="0"/>
              <a:buChar char="•"/>
            </a:pPr>
            <a:r>
              <a:rPr lang="es-ES" dirty="0"/>
              <a:t>¿Te sentirías cómodo utilizando esta fuente para un trabajo de investigación?</a:t>
            </a:r>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795;p39">
            <a:extLst>
              <a:ext uri="{FF2B5EF4-FFF2-40B4-BE49-F238E27FC236}">
                <a16:creationId xmlns:a16="http://schemas.microsoft.com/office/drawing/2014/main" id="{FF76FFCD-B052-4DA8-AB61-99B400D100F2}"/>
              </a:ext>
            </a:extLst>
          </p:cNvPr>
          <p:cNvSpPr/>
          <p:nvPr/>
        </p:nvSpPr>
        <p:spPr>
          <a:xfrm rot="20599070">
            <a:off x="8617552" y="5572951"/>
            <a:ext cx="711938" cy="628857"/>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pic>
        <p:nvPicPr>
          <p:cNvPr id="23" name="Imagen 9">
            <a:extLst>
              <a:ext uri="{FF2B5EF4-FFF2-40B4-BE49-F238E27FC236}">
                <a16:creationId xmlns:a16="http://schemas.microsoft.com/office/drawing/2014/main" id="{524FA455-95D2-4950-925A-8CBF256AD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461" y="2193821"/>
            <a:ext cx="3441112" cy="1935626"/>
          </a:xfrm>
          <a:prstGeom prst="rect">
            <a:avLst/>
          </a:prstGeom>
        </p:spPr>
      </p:pic>
      <p:sp>
        <p:nvSpPr>
          <p:cNvPr id="24"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Test CRAAP: </a:t>
            </a:r>
            <a:r>
              <a:rPr lang="es-ES" altLang="ko-KR" sz="3200" b="1" dirty="0">
                <a:solidFill>
                  <a:schemeClr val="accent1"/>
                </a:solidFill>
              </a:rPr>
              <a:t>una herramienta para evaluar las fuentes</a:t>
            </a:r>
            <a:endParaRPr lang="en-US" altLang="ko-KR" sz="3200" b="1" dirty="0">
              <a:solidFill>
                <a:schemeClr val="accent1"/>
              </a:solidFill>
            </a:endParaRPr>
          </a:p>
        </p:txBody>
      </p:sp>
    </p:spTree>
    <p:extLst>
      <p:ext uri="{BB962C8B-B14F-4D97-AF65-F5344CB8AC3E}">
        <p14:creationId xmlns:p14="http://schemas.microsoft.com/office/powerpoint/2010/main" val="385478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2" y="2274943"/>
            <a:ext cx="6085627"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t>A</a:t>
            </a:r>
            <a:r>
              <a:rPr lang="en-US" sz="2400" dirty="0" err="1"/>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3" y="3009298"/>
            <a:ext cx="6996191" cy="3970318"/>
          </a:xfrm>
          <a:prstGeom prst="rect">
            <a:avLst/>
          </a:prstGeom>
          <a:noFill/>
        </p:spPr>
        <p:txBody>
          <a:bodyPr wrap="square" rtlCol="0">
            <a:spAutoFit/>
          </a:bodyPr>
          <a:lstStyle/>
          <a:p>
            <a:r>
              <a:rPr lang="en-US" dirty="0"/>
              <a:t>La </a:t>
            </a:r>
            <a:r>
              <a:rPr lang="en-US" dirty="0" err="1"/>
              <a:t>fuente</a:t>
            </a:r>
            <a:r>
              <a:rPr lang="en-US" dirty="0"/>
              <a:t> de </a:t>
            </a:r>
            <a:r>
              <a:rPr lang="en-US" dirty="0" err="1"/>
              <a:t>informacion</a:t>
            </a:r>
            <a:r>
              <a:rPr lang="en-US" dirty="0"/>
              <a:t>:</a:t>
            </a:r>
          </a:p>
          <a:p>
            <a:pPr marL="285750" indent="-285750">
              <a:buFont typeface="Arial" panose="020B0604020202020204" pitchFamily="34" charset="0"/>
              <a:buChar char="•"/>
            </a:pPr>
            <a:r>
              <a:rPr lang="es-ES" dirty="0"/>
              <a:t>¿Quién es el autor/editor/fuente/patrocinador?</a:t>
            </a:r>
          </a:p>
          <a:p>
            <a:pPr marL="285750" indent="-285750">
              <a:buFont typeface="Arial" panose="020B0604020202020204" pitchFamily="34" charset="0"/>
              <a:buChar char="•"/>
            </a:pPr>
            <a:r>
              <a:rPr lang="es-ES" dirty="0"/>
              <a:t>¿Se indican las credenciales o afiliaciones organizativas del autor?</a:t>
            </a:r>
          </a:p>
          <a:p>
            <a:pPr marL="285750" indent="-285750">
              <a:buFont typeface="Arial" panose="020B0604020202020204" pitchFamily="34" charset="0"/>
              <a:buChar char="•"/>
            </a:pPr>
            <a:r>
              <a:rPr lang="es-ES" dirty="0"/>
              <a:t>¿Qué credenciales o afiliaciones organizativas presenta el autor?</a:t>
            </a:r>
          </a:p>
          <a:p>
            <a:pPr marL="285750" indent="-285750">
              <a:buFont typeface="Arial" panose="020B0604020202020204" pitchFamily="34" charset="0"/>
              <a:buChar char="•"/>
            </a:pPr>
            <a:r>
              <a:rPr lang="es-ES" dirty="0"/>
              <a:t>¿Qué calificaciones tiene el autor para escribir sobre el tema?</a:t>
            </a:r>
          </a:p>
          <a:p>
            <a:pPr marL="285750" indent="-285750">
              <a:buFont typeface="Arial" panose="020B0604020202020204" pitchFamily="34" charset="0"/>
              <a:buChar char="•"/>
            </a:pPr>
            <a:r>
              <a:rPr lang="es-ES" dirty="0"/>
              <a:t>¿Hay información de contacto, como un editor o una dirección de correo electrónico?</a:t>
            </a:r>
          </a:p>
          <a:p>
            <a:pPr marL="285750" indent="-285750">
              <a:buFont typeface="Arial" panose="020B0604020202020204" pitchFamily="34" charset="0"/>
              <a:buChar char="•"/>
            </a:pPr>
            <a:r>
              <a:rPr lang="es-ES" dirty="0"/>
              <a:t>¿Revela la URL algo sobre el autor o la fuente?</a:t>
            </a:r>
            <a:endParaRPr lang="en-US" dirty="0"/>
          </a:p>
          <a:p>
            <a:pPr marL="742950" lvl="1" indent="-285750">
              <a:buFont typeface="Courier New" panose="02070309020205020404" pitchFamily="49" charset="0"/>
              <a:buChar char="o"/>
            </a:pPr>
            <a:r>
              <a:rPr lang="en-US" dirty="0" err="1"/>
              <a:t>ejemplos</a:t>
            </a:r>
            <a:r>
              <a:rPr lang="en-US" dirty="0"/>
              <a:t>:</a:t>
            </a:r>
          </a:p>
          <a:p>
            <a:pPr marL="1200150" lvl="2" indent="-285750">
              <a:buFont typeface="Wingdings" panose="05000000000000000000" pitchFamily="2" charset="2"/>
              <a:buChar char="Ø"/>
            </a:pPr>
            <a:r>
              <a:rPr lang="en-US" dirty="0"/>
              <a:t>.com (</a:t>
            </a:r>
            <a:r>
              <a:rPr lang="en-US" dirty="0" err="1"/>
              <a:t>comercial</a:t>
            </a:r>
            <a:r>
              <a:rPr lang="en-US" dirty="0"/>
              <a:t>), .</a:t>
            </a:r>
            <a:r>
              <a:rPr lang="en-US" dirty="0" err="1"/>
              <a:t>edu</a:t>
            </a:r>
            <a:r>
              <a:rPr lang="en-US" dirty="0"/>
              <a:t> (</a:t>
            </a:r>
            <a:r>
              <a:rPr lang="en-US" dirty="0" err="1"/>
              <a:t>educacional</a:t>
            </a:r>
            <a:r>
              <a:rPr lang="en-US" dirty="0"/>
              <a:t>), .gov (</a:t>
            </a:r>
            <a:r>
              <a:rPr lang="en-US" dirty="0" err="1"/>
              <a:t>gubernamental</a:t>
            </a:r>
            <a:r>
              <a:rPr lang="en-US" dirty="0"/>
              <a:t>)</a:t>
            </a:r>
          </a:p>
          <a:p>
            <a:pPr marL="1200150" lvl="2" indent="-285750">
              <a:buFont typeface="Wingdings" panose="05000000000000000000" pitchFamily="2" charset="2"/>
              <a:buChar char="Ø"/>
            </a:pPr>
            <a:r>
              <a:rPr lang="en-US" dirty="0"/>
              <a:t>.org (</a:t>
            </a:r>
            <a:r>
              <a:rPr lang="en-US" dirty="0" err="1"/>
              <a:t>organización</a:t>
            </a:r>
            <a:r>
              <a:rPr lang="en-US" dirty="0"/>
              <a:t> sin </a:t>
            </a:r>
            <a:r>
              <a:rPr lang="en-US" dirty="0" err="1"/>
              <a:t>lucro</a:t>
            </a:r>
            <a:r>
              <a:rPr lang="en-US" dirty="0"/>
              <a:t>), o</a:t>
            </a:r>
          </a:p>
          <a:p>
            <a:pPr marL="1200150" lvl="2" indent="-285750">
              <a:buFont typeface="Wingdings" panose="05000000000000000000" pitchFamily="2" charset="2"/>
              <a:buChar char="Ø"/>
            </a:pPr>
            <a:r>
              <a:rPr lang="en-US" dirty="0" err="1"/>
              <a:t>.net</a:t>
            </a:r>
            <a:r>
              <a:rPr lang="en-US" dirty="0"/>
              <a:t> (red, </a:t>
            </a:r>
            <a:r>
              <a:rPr lang="en-US" dirty="0" err="1"/>
              <a:t>comunidad</a:t>
            </a:r>
            <a:r>
              <a:rPr lang="en-US" dirty="0"/>
              <a:t>)</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grpSp>
        <p:nvGrpSpPr>
          <p:cNvPr id="19" name="Google Shape;12811;p70">
            <a:extLst>
              <a:ext uri="{FF2B5EF4-FFF2-40B4-BE49-F238E27FC236}">
                <a16:creationId xmlns:a16="http://schemas.microsoft.com/office/drawing/2014/main" id="{687809D1-BFE9-4C9A-A4DA-5271C3E89209}"/>
              </a:ext>
            </a:extLst>
          </p:cNvPr>
          <p:cNvGrpSpPr/>
          <p:nvPr/>
        </p:nvGrpSpPr>
        <p:grpSpPr>
          <a:xfrm>
            <a:off x="9697457" y="5568851"/>
            <a:ext cx="977918" cy="695516"/>
            <a:chOff x="2770052" y="2009628"/>
            <a:chExt cx="327085" cy="277080"/>
          </a:xfrm>
          <a:solidFill>
            <a:srgbClr val="FFB500"/>
          </a:solidFill>
        </p:grpSpPr>
        <p:sp>
          <p:nvSpPr>
            <p:cNvPr id="20" name="Google Shape;12812;p70">
              <a:extLst>
                <a:ext uri="{FF2B5EF4-FFF2-40B4-BE49-F238E27FC236}">
                  <a16:creationId xmlns:a16="http://schemas.microsoft.com/office/drawing/2014/main" id="{FBFA3BED-6E03-4186-954B-1A9EFAA597A9}"/>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13;p70">
              <a:extLst>
                <a:ext uri="{FF2B5EF4-FFF2-40B4-BE49-F238E27FC236}">
                  <a16:creationId xmlns:a16="http://schemas.microsoft.com/office/drawing/2014/main" id="{5716B0EC-E94E-43CB-94CA-FAA011C56AE1}"/>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agen 3">
            <a:extLst>
              <a:ext uri="{FF2B5EF4-FFF2-40B4-BE49-F238E27FC236}">
                <a16:creationId xmlns:a16="http://schemas.microsoft.com/office/drawing/2014/main" id="{7854B181-63AD-4FB5-96D3-2AB50D8D1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03" y="2002910"/>
            <a:ext cx="3319854" cy="2235715"/>
          </a:xfrm>
          <a:prstGeom prst="rect">
            <a:avLst/>
          </a:prstGeom>
        </p:spPr>
      </p:pic>
      <p:sp>
        <p:nvSpPr>
          <p:cNvPr id="28"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Test CRAAP: </a:t>
            </a:r>
            <a:r>
              <a:rPr lang="es-ES" altLang="ko-KR" sz="3200" b="1" dirty="0">
                <a:solidFill>
                  <a:schemeClr val="accent1"/>
                </a:solidFill>
              </a:rPr>
              <a:t>una herramienta para evaluar las fuentes</a:t>
            </a:r>
            <a:endParaRPr lang="en-US" altLang="ko-KR" sz="3200" b="1" dirty="0">
              <a:solidFill>
                <a:schemeClr val="accent1"/>
              </a:solidFill>
            </a:endParaRPr>
          </a:p>
        </p:txBody>
      </p:sp>
    </p:spTree>
    <p:extLst>
      <p:ext uri="{BB962C8B-B14F-4D97-AF65-F5344CB8AC3E}">
        <p14:creationId xmlns:p14="http://schemas.microsoft.com/office/powerpoint/2010/main" val="260956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038002"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t>A</a:t>
            </a:r>
            <a:r>
              <a:rPr lang="en-US" sz="2400" dirty="0" err="1"/>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6078198" cy="2585323"/>
          </a:xfrm>
          <a:prstGeom prst="rect">
            <a:avLst/>
          </a:prstGeom>
          <a:noFill/>
        </p:spPr>
        <p:txBody>
          <a:bodyPr wrap="square" rtlCol="0">
            <a:spAutoFit/>
          </a:bodyPr>
          <a:lstStyle/>
          <a:p>
            <a:r>
              <a:rPr lang="es-ES" dirty="0"/>
              <a:t>la fiabilidad, veracidad y corrección del contenido:</a:t>
            </a:r>
          </a:p>
          <a:p>
            <a:pPr marL="285750" indent="-285750">
              <a:buFont typeface="Arial" panose="020B0604020202020204" pitchFamily="34" charset="0"/>
              <a:buChar char="•"/>
            </a:pPr>
            <a:r>
              <a:rPr lang="es-ES" dirty="0"/>
              <a:t>¿De dónde procede la información?</a:t>
            </a:r>
          </a:p>
          <a:p>
            <a:pPr marL="285750" indent="-285750">
              <a:buFont typeface="Arial" panose="020B0604020202020204" pitchFamily="34" charset="0"/>
              <a:buChar char="•"/>
            </a:pPr>
            <a:r>
              <a:rPr lang="es-ES" dirty="0"/>
              <a:t>¿Está la información respaldada por pruebas?</a:t>
            </a:r>
          </a:p>
          <a:p>
            <a:pPr marL="285750" indent="-285750">
              <a:buFont typeface="Arial" panose="020B0604020202020204" pitchFamily="34" charset="0"/>
              <a:buChar char="•"/>
            </a:pPr>
            <a:r>
              <a:rPr lang="es-ES" dirty="0"/>
              <a:t>¿Ha sido revisada o arbitrada la información?</a:t>
            </a:r>
          </a:p>
          <a:p>
            <a:pPr marL="285750" indent="-285750">
              <a:buFont typeface="Arial" panose="020B0604020202020204" pitchFamily="34" charset="0"/>
              <a:buChar char="•"/>
            </a:pPr>
            <a:r>
              <a:rPr lang="es-ES" dirty="0"/>
              <a:t>¿Puedes verificar la información en otra fuente o por conocimiento personal?</a:t>
            </a:r>
          </a:p>
          <a:p>
            <a:pPr marL="285750" indent="-285750">
              <a:buFont typeface="Arial" panose="020B0604020202020204" pitchFamily="34" charset="0"/>
              <a:buChar char="•"/>
            </a:pPr>
            <a:r>
              <a:rPr lang="es-ES" dirty="0"/>
              <a:t>¿Parece el lenguaje o el tono sesgado y libre de emociones?</a:t>
            </a:r>
          </a:p>
          <a:p>
            <a:pPr marL="285750" indent="-285750">
              <a:buFont typeface="Arial" panose="020B0604020202020204" pitchFamily="34" charset="0"/>
              <a:buChar char="•"/>
            </a:pPr>
            <a:r>
              <a:rPr lang="es-ES" dirty="0"/>
              <a:t>¿Hay errores ortográficos, gramaticales o tipográficos?</a:t>
            </a:r>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12510;p70">
            <a:extLst>
              <a:ext uri="{FF2B5EF4-FFF2-40B4-BE49-F238E27FC236}">
                <a16:creationId xmlns:a16="http://schemas.microsoft.com/office/drawing/2014/main" id="{3EECDC11-2E0B-4809-B8E4-B9D78E8B8225}"/>
              </a:ext>
            </a:extLst>
          </p:cNvPr>
          <p:cNvSpPr/>
          <p:nvPr/>
        </p:nvSpPr>
        <p:spPr>
          <a:xfrm>
            <a:off x="7610876" y="5573596"/>
            <a:ext cx="809914" cy="646094"/>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Test CRAAP: </a:t>
            </a:r>
            <a:r>
              <a:rPr lang="es-ES" altLang="ko-KR" sz="3200" b="1" dirty="0">
                <a:solidFill>
                  <a:schemeClr val="accent1"/>
                </a:solidFill>
              </a:rPr>
              <a:t>una herramienta para evaluar las fuentes</a:t>
            </a:r>
            <a:endParaRPr lang="en-US" altLang="ko-KR" sz="3200" b="1" dirty="0">
              <a:solidFill>
                <a:schemeClr val="accent1"/>
              </a:solidFill>
            </a:endParaRPr>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274" y="2102458"/>
            <a:ext cx="3743325" cy="2495550"/>
          </a:xfrm>
          <a:prstGeom prst="rect">
            <a:avLst/>
          </a:prstGeom>
        </p:spPr>
      </p:pic>
    </p:spTree>
    <p:extLst>
      <p:ext uri="{BB962C8B-B14F-4D97-AF65-F5344CB8AC3E}">
        <p14:creationId xmlns:p14="http://schemas.microsoft.com/office/powerpoint/2010/main" val="59532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076102" cy="461665"/>
          </a:xfrm>
          <a:prstGeom prst="rect">
            <a:avLst/>
          </a:prstGeom>
          <a:noFill/>
        </p:spPr>
        <p:txBody>
          <a:bodyPr wrap="square" rtlCol="0" anchor="ctr">
            <a:spAutoFit/>
          </a:bodyPr>
          <a:lstStyle/>
          <a:p>
            <a:r>
              <a:rPr lang="en-US" sz="2400" b="1" err="1">
                <a:solidFill>
                  <a:schemeClr val="bg2">
                    <a:lumMod val="75000"/>
                  </a:schemeClr>
                </a:solidFill>
              </a:rPr>
              <a:t>C</a:t>
            </a:r>
            <a:r>
              <a:rPr lang="en-US" sz="2400" err="1">
                <a:solidFill>
                  <a:schemeClr val="bg2">
                    <a:lumMod val="75000"/>
                  </a:schemeClr>
                </a:solidFill>
              </a:rPr>
              <a:t>urrency</a:t>
            </a:r>
            <a:r>
              <a:rPr lang="en-US" sz="2400" b="1" err="1">
                <a:solidFill>
                  <a:schemeClr val="bg2">
                    <a:lumMod val="75000"/>
                  </a:schemeClr>
                </a:solidFill>
              </a:rPr>
              <a:t>R</a:t>
            </a:r>
            <a:r>
              <a:rPr lang="en-US" sz="2400" err="1">
                <a:solidFill>
                  <a:schemeClr val="bg2">
                    <a:lumMod val="75000"/>
                  </a:schemeClr>
                </a:solidFill>
              </a:rPr>
              <a:t>elevance</a:t>
            </a:r>
            <a:r>
              <a:rPr lang="en-US" sz="2400" b="1" err="1">
                <a:solidFill>
                  <a:schemeClr val="bg2">
                    <a:lumMod val="75000"/>
                  </a:schemeClr>
                </a:solidFill>
              </a:rPr>
              <a:t>A</a:t>
            </a:r>
            <a:r>
              <a:rPr lang="en-US" sz="2400" err="1">
                <a:solidFill>
                  <a:schemeClr val="bg2">
                    <a:lumMod val="75000"/>
                  </a:schemeClr>
                </a:solidFill>
              </a:rPr>
              <a:t>uthority</a:t>
            </a:r>
            <a:r>
              <a:rPr lang="en-US" sz="2400" b="1" err="1">
                <a:solidFill>
                  <a:schemeClr val="bg2">
                    <a:lumMod val="75000"/>
                  </a:schemeClr>
                </a:solidFill>
              </a:rPr>
              <a:t>A</a:t>
            </a:r>
            <a:r>
              <a:rPr lang="en-US" sz="2400" err="1">
                <a:solidFill>
                  <a:schemeClr val="bg2">
                    <a:lumMod val="75000"/>
                  </a:schemeClr>
                </a:solidFill>
              </a:rPr>
              <a:t>ccuracy</a:t>
            </a:r>
            <a:r>
              <a:rPr lang="en-US" sz="2400" b="1" err="1"/>
              <a:t>P</a:t>
            </a:r>
            <a:r>
              <a:rPr lang="en-US" sz="2400" err="1"/>
              <a:t>urpose</a:t>
            </a:r>
            <a:endParaRPr lang="en-US" sz="2400" b="1"/>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6078198" cy="2862322"/>
          </a:xfrm>
          <a:prstGeom prst="rect">
            <a:avLst/>
          </a:prstGeom>
          <a:noFill/>
        </p:spPr>
        <p:txBody>
          <a:bodyPr wrap="square" rtlCol="0">
            <a:spAutoFit/>
          </a:bodyPr>
          <a:lstStyle/>
          <a:p>
            <a:r>
              <a:rPr lang="es-ES" dirty="0"/>
              <a:t>la razón de ser de la información:</a:t>
            </a:r>
          </a:p>
          <a:p>
            <a:pPr marL="285750" indent="-285750">
              <a:buFont typeface="Arial" panose="020B0604020202020204" pitchFamily="34" charset="0"/>
              <a:buChar char="•"/>
            </a:pPr>
            <a:r>
              <a:rPr lang="es-ES" dirty="0"/>
              <a:t>¿Cuál es el objetivo de la información? ¿Informar? enseñar? vender? entretener? persuadir?</a:t>
            </a:r>
          </a:p>
          <a:p>
            <a:pPr marL="285750" indent="-285750">
              <a:buFont typeface="Arial" panose="020B0604020202020204" pitchFamily="34" charset="0"/>
              <a:buChar char="•"/>
            </a:pPr>
            <a:r>
              <a:rPr lang="es-ES" dirty="0"/>
              <a:t>¿Los autores/patrocinadores dejan claras sus intenciones o propósitos?</a:t>
            </a:r>
          </a:p>
          <a:p>
            <a:pPr marL="285750" indent="-285750">
              <a:buFont typeface="Arial" panose="020B0604020202020204" pitchFamily="34" charset="0"/>
              <a:buChar char="•"/>
            </a:pPr>
            <a:r>
              <a:rPr lang="es-ES" dirty="0"/>
              <a:t>¿Es la información un hecho, una opinión, una propaganda?</a:t>
            </a:r>
          </a:p>
          <a:p>
            <a:pPr marL="285750" indent="-285750">
              <a:buFont typeface="Arial" panose="020B0604020202020204" pitchFamily="34" charset="0"/>
              <a:buChar char="•"/>
            </a:pPr>
            <a:r>
              <a:rPr lang="es-ES" dirty="0"/>
              <a:t>¿Parece el punto de vista objetivo e imparcial?</a:t>
            </a:r>
          </a:p>
          <a:p>
            <a:pPr marL="285750" indent="-285750">
              <a:buFont typeface="Arial" panose="020B0604020202020204" pitchFamily="34" charset="0"/>
              <a:buChar char="•"/>
            </a:pPr>
            <a:r>
              <a:rPr lang="es-ES" dirty="0"/>
              <a:t>¿Existen sesgos políticos, ideológicos, culturales, religiosos, institucionales o personales?</a:t>
            </a:r>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858;p39">
            <a:extLst>
              <a:ext uri="{FF2B5EF4-FFF2-40B4-BE49-F238E27FC236}">
                <a16:creationId xmlns:a16="http://schemas.microsoft.com/office/drawing/2014/main" id="{76747812-F959-43D8-A0F6-6839407FE042}"/>
              </a:ext>
            </a:extLst>
          </p:cNvPr>
          <p:cNvSpPr/>
          <p:nvPr/>
        </p:nvSpPr>
        <p:spPr>
          <a:xfrm>
            <a:off x="9205027" y="5426702"/>
            <a:ext cx="568917" cy="56183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Test CRAAP: </a:t>
            </a:r>
            <a:r>
              <a:rPr lang="es-ES" altLang="ko-KR" sz="3200" b="1" dirty="0">
                <a:solidFill>
                  <a:schemeClr val="accent1"/>
                </a:solidFill>
              </a:rPr>
              <a:t>una herramienta para evaluar las fuentes</a:t>
            </a:r>
            <a:endParaRPr lang="en-US" altLang="ko-KR" sz="3200" b="1" dirty="0">
              <a:solidFill>
                <a:schemeClr val="accent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5862" y="2274943"/>
            <a:ext cx="2357438" cy="3143250"/>
          </a:xfrm>
          <a:prstGeom prst="rect">
            <a:avLst/>
          </a:prstGeom>
        </p:spPr>
      </p:pic>
    </p:spTree>
    <p:extLst>
      <p:ext uri="{BB962C8B-B14F-4D97-AF65-F5344CB8AC3E}">
        <p14:creationId xmlns:p14="http://schemas.microsoft.com/office/powerpoint/2010/main" val="93863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421A13C1-A62F-42B7-BA0B-406294803411}"/>
              </a:ext>
            </a:extLst>
          </p:cNvPr>
          <p:cNvSpPr/>
          <p:nvPr/>
        </p:nvSpPr>
        <p:spPr>
          <a:xfrm>
            <a:off x="4678328" y="1747817"/>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5">
            <a:extLst>
              <a:ext uri="{FF2B5EF4-FFF2-40B4-BE49-F238E27FC236}">
                <a16:creationId xmlns:a16="http://schemas.microsoft.com/office/drawing/2014/main" id="{662BB6CD-5D85-4A31-819C-3555ABAB7BDE}"/>
              </a:ext>
            </a:extLst>
          </p:cNvPr>
          <p:cNvSpPr txBox="1"/>
          <p:nvPr/>
        </p:nvSpPr>
        <p:spPr>
          <a:xfrm>
            <a:off x="4782398" y="1669648"/>
            <a:ext cx="5112822" cy="461665"/>
          </a:xfrm>
          <a:prstGeom prst="rect">
            <a:avLst/>
          </a:prstGeom>
          <a:noFill/>
        </p:spPr>
        <p:txBody>
          <a:bodyPr wrap="square" rtlCol="0" anchor="ctr">
            <a:spAutoFit/>
          </a:bodyPr>
          <a:lstStyle/>
          <a:p>
            <a:r>
              <a:rPr lang="en-US" sz="2400" b="1" dirty="0" err="1"/>
              <a:t>Gestión</a:t>
            </a:r>
            <a:r>
              <a:rPr lang="en-US" sz="2400" b="1" dirty="0"/>
              <a:t> de </a:t>
            </a:r>
            <a:r>
              <a:rPr lang="en-US" sz="2400" b="1" dirty="0" err="1"/>
              <a:t>Contenido</a:t>
            </a:r>
            <a:r>
              <a:rPr lang="en-US" sz="2400" b="1" dirty="0"/>
              <a:t> Digital</a:t>
            </a:r>
          </a:p>
        </p:txBody>
      </p:sp>
      <p:sp>
        <p:nvSpPr>
          <p:cNvPr id="23" name="TextBox 2">
            <a:extLst>
              <a:ext uri="{FF2B5EF4-FFF2-40B4-BE49-F238E27FC236}">
                <a16:creationId xmlns:a16="http://schemas.microsoft.com/office/drawing/2014/main" id="{A9DC58F7-259F-4D1B-B01F-00E5E6930B17}"/>
              </a:ext>
            </a:extLst>
          </p:cNvPr>
          <p:cNvSpPr txBox="1"/>
          <p:nvPr/>
        </p:nvSpPr>
        <p:spPr>
          <a:xfrm>
            <a:off x="4567159" y="2118253"/>
            <a:ext cx="6078198" cy="1754326"/>
          </a:xfrm>
          <a:prstGeom prst="rect">
            <a:avLst/>
          </a:prstGeom>
          <a:noFill/>
        </p:spPr>
        <p:txBody>
          <a:bodyPr wrap="square" rtlCol="0">
            <a:spAutoFit/>
          </a:bodyPr>
          <a:lstStyle/>
          <a:p>
            <a:pPr marL="285750" indent="-285750">
              <a:buFont typeface="Arial" panose="020B0604020202020204" pitchFamily="34" charset="0"/>
              <a:buChar char="•"/>
            </a:pPr>
            <a:r>
              <a:rPr lang="es-ES" dirty="0"/>
              <a:t>se ocupa del almacenamiento, la organización, la indexación y la conservación de los contenidos digitales utilizados por una organización. </a:t>
            </a:r>
          </a:p>
          <a:p>
            <a:pPr marL="285750" indent="-285750">
              <a:buFont typeface="Arial" panose="020B0604020202020204" pitchFamily="34" charset="0"/>
              <a:buChar char="•"/>
            </a:pPr>
            <a:r>
              <a:rPr lang="es-ES" dirty="0"/>
              <a:t>Los contenidos digitales pueden adoptar muchas formas, como archivos de texto, documentos, gráficos, imágenes, animaciones y archivos de audio y vídeo</a:t>
            </a:r>
            <a:endParaRPr lang="en-US" altLang="ko-KR" dirty="0">
              <a:solidFill>
                <a:schemeClr val="tx1">
                  <a:lumMod val="75000"/>
                  <a:lumOff val="25000"/>
                </a:schemeClr>
              </a:solidFill>
            </a:endParaRPr>
          </a:p>
        </p:txBody>
      </p:sp>
      <p:sp>
        <p:nvSpPr>
          <p:cNvPr id="26" name="Google Shape;9687;p65">
            <a:extLst>
              <a:ext uri="{FF2B5EF4-FFF2-40B4-BE49-F238E27FC236}">
                <a16:creationId xmlns:a16="http://schemas.microsoft.com/office/drawing/2014/main" id="{29E30947-D32B-4711-9DBA-D38981D8D5A2}"/>
              </a:ext>
            </a:extLst>
          </p:cNvPr>
          <p:cNvSpPr/>
          <p:nvPr/>
        </p:nvSpPr>
        <p:spPr>
          <a:xfrm>
            <a:off x="7187649" y="379526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Hands rolling dough out with a wooden rolling pin">
            <a:extLst>
              <a:ext uri="{FF2B5EF4-FFF2-40B4-BE49-F238E27FC236}">
                <a16:creationId xmlns:a16="http://schemas.microsoft.com/office/drawing/2014/main" id="{5EC9CC10-BDF1-5349-976A-E5308B3AA7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075" y="2249667"/>
            <a:ext cx="3253042" cy="2168165"/>
          </a:xfrm>
          <a:prstGeom prst="rect">
            <a:avLst/>
          </a:prstGeom>
        </p:spPr>
      </p:pic>
      <p:sp>
        <p:nvSpPr>
          <p:cNvPr id="18"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1.4. </a:t>
            </a:r>
            <a:r>
              <a:rPr lang="es-ES" altLang="ko-KR" sz="3200" b="1" dirty="0">
                <a:solidFill>
                  <a:schemeClr val="accent1"/>
                </a:solidFill>
              </a:rPr>
              <a:t>Gestión de material digital y bases de datos</a:t>
            </a:r>
            <a:endParaRPr lang="en-US" altLang="ko-KR" sz="3200" b="1" dirty="0">
              <a:solidFill>
                <a:schemeClr val="accent1"/>
              </a:solidFill>
            </a:endParaRPr>
          </a:p>
        </p:txBody>
      </p:sp>
    </p:spTree>
    <p:extLst>
      <p:ext uri="{BB962C8B-B14F-4D97-AF65-F5344CB8AC3E}">
        <p14:creationId xmlns:p14="http://schemas.microsoft.com/office/powerpoint/2010/main" val="161259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6032435" y="2590740"/>
            <a:ext cx="6186103" cy="790507"/>
            <a:chOff x="4834470" y="1482096"/>
            <a:chExt cx="6186103" cy="790507"/>
          </a:xfrm>
        </p:grpSpPr>
        <p:sp>
          <p:nvSpPr>
            <p:cNvPr id="9" name="TextBox 8"/>
            <p:cNvSpPr txBox="1"/>
            <p:nvPr/>
          </p:nvSpPr>
          <p:spPr>
            <a:xfrm>
              <a:off x="5895648" y="1482096"/>
              <a:ext cx="5124925" cy="646331"/>
            </a:xfrm>
            <a:prstGeom prst="rect">
              <a:avLst/>
            </a:prstGeom>
            <a:noFill/>
          </p:spPr>
          <p:txBody>
            <a:bodyPr wrap="square" lIns="108000" rIns="108000" rtlCol="0">
              <a:spAutoFit/>
            </a:bodyPr>
            <a:lstStyle/>
            <a:p>
              <a:r>
                <a:rPr lang="es-ES" altLang="ko-KR" b="1" dirty="0">
                  <a:cs typeface="Arial" pitchFamily="34" charset="0"/>
                </a:rPr>
                <a:t>Elegir el mejor método para planificar y realizar la búsqueda de datos</a:t>
              </a: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1" name="TextBox 60"/>
          <p:cNvSpPr txBox="1"/>
          <p:nvPr/>
        </p:nvSpPr>
        <p:spPr>
          <a:xfrm>
            <a:off x="7093613" y="3703053"/>
            <a:ext cx="5124925" cy="646331"/>
          </a:xfrm>
          <a:prstGeom prst="rect">
            <a:avLst/>
          </a:prstGeom>
          <a:noFill/>
        </p:spPr>
        <p:txBody>
          <a:bodyPr wrap="square" lIns="108000" rIns="108000" rtlCol="0">
            <a:spAutoFit/>
          </a:bodyPr>
          <a:lstStyle/>
          <a:p>
            <a:r>
              <a:rPr lang="es-ES" altLang="ko-KR" b="1" dirty="0">
                <a:cs typeface="Arial" pitchFamily="34" charset="0"/>
              </a:rPr>
              <a:t>Enumerar algunas herramientas y criterios para evaluar los contenidos y las fuentes digitales</a:t>
            </a:r>
          </a:p>
        </p:txBody>
      </p:sp>
      <p:sp>
        <p:nvSpPr>
          <p:cNvPr id="58" name="Oval 57"/>
          <p:cNvSpPr/>
          <p:nvPr/>
        </p:nvSpPr>
        <p:spPr>
          <a:xfrm>
            <a:off x="6032435" y="3712765"/>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2" name="Group 61"/>
          <p:cNvGrpSpPr/>
          <p:nvPr/>
        </p:nvGrpSpPr>
        <p:grpSpPr>
          <a:xfrm>
            <a:off x="6032435" y="4856006"/>
            <a:ext cx="6186103" cy="923330"/>
            <a:chOff x="4834470" y="1482096"/>
            <a:chExt cx="6186103" cy="923330"/>
          </a:xfrm>
        </p:grpSpPr>
        <p:sp>
          <p:nvSpPr>
            <p:cNvPr id="68" name="TextBox 67"/>
            <p:cNvSpPr txBox="1"/>
            <p:nvPr/>
          </p:nvSpPr>
          <p:spPr>
            <a:xfrm>
              <a:off x="5895648" y="1482096"/>
              <a:ext cx="5124925" cy="923330"/>
            </a:xfrm>
            <a:prstGeom prst="rect">
              <a:avLst/>
            </a:prstGeom>
            <a:noFill/>
          </p:spPr>
          <p:txBody>
            <a:bodyPr wrap="square" lIns="108000" rIns="108000" rtlCol="0">
              <a:spAutoFit/>
            </a:bodyPr>
            <a:lstStyle/>
            <a:p>
              <a:r>
                <a:rPr lang="es-ES" altLang="ko-KR" b="1" dirty="0">
                  <a:cs typeface="Arial" pitchFamily="34" charset="0"/>
                </a:rPr>
                <a:t>Examinar el uso de aplicaciones informáticas relativas a la gestión de datos, información y contenidos digitales</a:t>
              </a:r>
            </a:p>
          </p:txBody>
        </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a:solidFill>
                  <a:srgbClr val="266C9F"/>
                </a:solidFill>
              </a:rPr>
              <a:t>OBJETIVOS Y METAS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139618" y="1875846"/>
            <a:ext cx="4490655" cy="31042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7" name="Rectángulo 6"/>
          <p:cNvSpPr/>
          <p:nvPr/>
        </p:nvSpPr>
        <p:spPr>
          <a:xfrm>
            <a:off x="6683389" y="1967591"/>
            <a:ext cx="3482043" cy="369332"/>
          </a:xfrm>
          <a:prstGeom prst="rect">
            <a:avLst/>
          </a:prstGeom>
        </p:spPr>
        <p:txBody>
          <a:bodyPr wrap="none">
            <a:spAutoFit/>
          </a:bodyPr>
          <a:lstStyle/>
          <a:p>
            <a:pPr algn="just"/>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Al final del modulo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serás</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capaz</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de:</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421A13C1-A62F-42B7-BA0B-406294803411}"/>
              </a:ext>
            </a:extLst>
          </p:cNvPr>
          <p:cNvSpPr/>
          <p:nvPr/>
        </p:nvSpPr>
        <p:spPr>
          <a:xfrm>
            <a:off x="2382803" y="1710243"/>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5">
            <a:extLst>
              <a:ext uri="{FF2B5EF4-FFF2-40B4-BE49-F238E27FC236}">
                <a16:creationId xmlns:a16="http://schemas.microsoft.com/office/drawing/2014/main" id="{662BB6CD-5D85-4A31-819C-3555ABAB7BDE}"/>
              </a:ext>
            </a:extLst>
          </p:cNvPr>
          <p:cNvSpPr txBox="1"/>
          <p:nvPr/>
        </p:nvSpPr>
        <p:spPr>
          <a:xfrm>
            <a:off x="2486872" y="1272089"/>
            <a:ext cx="6700176" cy="830997"/>
          </a:xfrm>
          <a:prstGeom prst="rect">
            <a:avLst/>
          </a:prstGeom>
          <a:noFill/>
        </p:spPr>
        <p:txBody>
          <a:bodyPr wrap="square" rtlCol="0" anchor="ctr">
            <a:spAutoFit/>
          </a:bodyPr>
          <a:lstStyle/>
          <a:p>
            <a:r>
              <a:rPr lang="en-US" sz="2400" b="1" dirty="0" err="1"/>
              <a:t>Herramientas</a:t>
            </a:r>
            <a:r>
              <a:rPr lang="en-US" sz="2400" b="1" dirty="0"/>
              <a:t> de gestion de </a:t>
            </a:r>
            <a:r>
              <a:rPr lang="en-US" sz="2400" b="1" dirty="0" err="1"/>
              <a:t>contenido</a:t>
            </a:r>
            <a:r>
              <a:rPr lang="en-US" sz="2400" b="1" dirty="0"/>
              <a:t> digital y </a:t>
            </a:r>
            <a:r>
              <a:rPr lang="en-US" sz="2400" b="1" dirty="0" err="1"/>
              <a:t>tecnológico</a:t>
            </a:r>
            <a:endParaRPr lang="en-US" sz="2400" b="1" dirty="0"/>
          </a:p>
        </p:txBody>
      </p:sp>
      <p:sp>
        <p:nvSpPr>
          <p:cNvPr id="23" name="TextBox 2">
            <a:extLst>
              <a:ext uri="{FF2B5EF4-FFF2-40B4-BE49-F238E27FC236}">
                <a16:creationId xmlns:a16="http://schemas.microsoft.com/office/drawing/2014/main" id="{A9DC58F7-259F-4D1B-B01F-00E5E6930B17}"/>
              </a:ext>
            </a:extLst>
          </p:cNvPr>
          <p:cNvSpPr txBox="1"/>
          <p:nvPr/>
        </p:nvSpPr>
        <p:spPr>
          <a:xfrm>
            <a:off x="2382802" y="2080679"/>
            <a:ext cx="5967029"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Sistema de </a:t>
            </a:r>
            <a:r>
              <a:rPr lang="en-US" b="1" dirty="0" err="1"/>
              <a:t>gestión</a:t>
            </a:r>
            <a:r>
              <a:rPr lang="en-US" b="1" dirty="0"/>
              <a:t> de </a:t>
            </a:r>
            <a:r>
              <a:rPr lang="en-US" b="1" dirty="0" err="1"/>
              <a:t>contenido</a:t>
            </a:r>
            <a:r>
              <a:rPr lang="en-US" b="1" dirty="0"/>
              <a:t> (CMS)</a:t>
            </a:r>
            <a:endParaRPr lang="en-US" dirty="0"/>
          </a:p>
          <a:p>
            <a:pPr marL="742950" lvl="1" indent="-285750">
              <a:buFont typeface="Wingdings" panose="05000000000000000000" pitchFamily="2" charset="2"/>
              <a:buChar char="ü"/>
            </a:pPr>
            <a:r>
              <a:rPr lang="es-ES" dirty="0"/>
              <a:t>para organizar y publicar contenidos, normalmente en un sitio web o en un sitio de Internet orientado al cliente</a:t>
            </a:r>
          </a:p>
          <a:p>
            <a:pPr marL="742950" lvl="1" indent="-285750">
              <a:buFont typeface="Wingdings" panose="05000000000000000000" pitchFamily="2" charset="2"/>
              <a:buChar char="ü"/>
            </a:pPr>
            <a:r>
              <a:rPr lang="es-ES" dirty="0"/>
              <a:t>para el comercio electrónico</a:t>
            </a:r>
          </a:p>
          <a:p>
            <a:pPr marL="742950" lvl="1" indent="-285750">
              <a:buFont typeface="Wingdings" panose="05000000000000000000" pitchFamily="2" charset="2"/>
              <a:buChar char="ü"/>
            </a:pPr>
            <a:r>
              <a:rPr lang="es-ES" dirty="0"/>
              <a:t>para automatizar tareas de marketing como la programación de correos electrónicos y la publicación de contenidos en el blog</a:t>
            </a:r>
          </a:p>
          <a:p>
            <a:pPr marL="285750" indent="-285750">
              <a:buFont typeface="Arial" panose="020B0604020202020204" pitchFamily="34" charset="0"/>
              <a:buChar char="•"/>
            </a:pPr>
            <a:r>
              <a:rPr lang="es-ES" b="1" dirty="0"/>
              <a:t>Sistema de gestión de activos digitales </a:t>
            </a:r>
            <a:r>
              <a:rPr lang="en-US" b="1" dirty="0"/>
              <a:t>(DAM)</a:t>
            </a:r>
            <a:r>
              <a:rPr lang="en-US" dirty="0"/>
              <a:t> </a:t>
            </a:r>
          </a:p>
          <a:p>
            <a:pPr marL="742950" lvl="1" indent="-285750">
              <a:buFont typeface="Wingdings" panose="05000000000000000000" pitchFamily="2" charset="2"/>
              <a:buChar char="ü"/>
            </a:pPr>
            <a:r>
              <a:rPr lang="es-ES" dirty="0"/>
              <a:t>para almacenar y organizar los contenidos internamente</a:t>
            </a:r>
          </a:p>
          <a:p>
            <a:pPr marL="742950" lvl="1" indent="-285750">
              <a:buFont typeface="Wingdings" panose="05000000000000000000" pitchFamily="2" charset="2"/>
              <a:buChar char="ü"/>
            </a:pPr>
            <a:r>
              <a:rPr lang="es-ES" dirty="0"/>
              <a:t>para gestionar archivos multimedia originales que requieren más memoria, almacenar archivos relacionados con un proyecto específico o facilitar la colaboración entre equipos</a:t>
            </a:r>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26" name="Google Shape;9687;p65">
            <a:extLst>
              <a:ext uri="{FF2B5EF4-FFF2-40B4-BE49-F238E27FC236}">
                <a16:creationId xmlns:a16="http://schemas.microsoft.com/office/drawing/2014/main" id="{29E30947-D32B-4711-9DBA-D38981D8D5A2}"/>
              </a:ext>
            </a:extLst>
          </p:cNvPr>
          <p:cNvSpPr/>
          <p:nvPr/>
        </p:nvSpPr>
        <p:spPr>
          <a:xfrm>
            <a:off x="8349831" y="435620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1.4. </a:t>
            </a:r>
            <a:r>
              <a:rPr lang="es-ES" altLang="ko-KR" sz="3200" b="1" dirty="0">
                <a:solidFill>
                  <a:schemeClr val="accent1"/>
                </a:solidFill>
              </a:rPr>
              <a:t>Gestión de material digital y bases de datos</a:t>
            </a:r>
            <a:endParaRPr lang="en-US" altLang="ko-KR" sz="3200" b="1" dirty="0">
              <a:solidFill>
                <a:schemeClr val="accent1"/>
              </a:solidFill>
            </a:endParaRPr>
          </a:p>
        </p:txBody>
      </p:sp>
    </p:spTree>
    <p:extLst>
      <p:ext uri="{BB962C8B-B14F-4D97-AF65-F5344CB8AC3E}">
        <p14:creationId xmlns:p14="http://schemas.microsoft.com/office/powerpoint/2010/main" val="201422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268377" y="1219637"/>
            <a:ext cx="110459"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372447" y="1141468"/>
            <a:ext cx="8190215" cy="461665"/>
          </a:xfrm>
          <a:prstGeom prst="rect">
            <a:avLst/>
          </a:prstGeom>
          <a:noFill/>
        </p:spPr>
        <p:txBody>
          <a:bodyPr wrap="square" rtlCol="0" anchor="ctr">
            <a:spAutoFit/>
          </a:bodyPr>
          <a:lstStyle/>
          <a:p>
            <a:r>
              <a:rPr lang="en-US" sz="2400" b="1" dirty="0" err="1"/>
              <a:t>Estrategias</a:t>
            </a:r>
            <a:r>
              <a:rPr lang="en-US" sz="2400" b="1" dirty="0"/>
              <a:t> de </a:t>
            </a:r>
            <a:r>
              <a:rPr lang="en-US" sz="2400" b="1" dirty="0" err="1"/>
              <a:t>conservación</a:t>
            </a:r>
            <a:r>
              <a:rPr lang="en-US" sz="2400" b="1" dirty="0"/>
              <a:t> digital</a:t>
            </a:r>
          </a:p>
        </p:txBody>
      </p:sp>
      <p:sp>
        <p:nvSpPr>
          <p:cNvPr id="29" name="TextBox 2">
            <a:extLst>
              <a:ext uri="{FF2B5EF4-FFF2-40B4-BE49-F238E27FC236}">
                <a16:creationId xmlns:a16="http://schemas.microsoft.com/office/drawing/2014/main" id="{A9DC58F7-259F-4D1B-B01F-00E5E6930B17}"/>
              </a:ext>
            </a:extLst>
          </p:cNvPr>
          <p:cNvSpPr txBox="1"/>
          <p:nvPr/>
        </p:nvSpPr>
        <p:spPr>
          <a:xfrm>
            <a:off x="1157208" y="1590073"/>
            <a:ext cx="9586992" cy="4619854"/>
          </a:xfrm>
          <a:prstGeom prst="rect">
            <a:avLst/>
          </a:prstGeom>
          <a:noFill/>
        </p:spPr>
        <p:txBody>
          <a:bodyPr wrap="square" rtlCol="0">
            <a:spAutoFit/>
          </a:bodyPr>
          <a:lstStyle/>
          <a:p>
            <a:pPr marL="285750" indent="-285750">
              <a:buFont typeface="Arial" panose="020B0604020202020204" pitchFamily="34" charset="0"/>
              <a:buChar char="•"/>
            </a:pPr>
            <a:r>
              <a:rPr lang="es-ES" dirty="0"/>
              <a:t>un método de documentación debidamente deliberado para la conservación de los contenidos digitales</a:t>
            </a:r>
          </a:p>
          <a:p>
            <a:pPr marL="285750" indent="-285750">
              <a:buFont typeface="Arial" panose="020B0604020202020204" pitchFamily="34" charset="0"/>
              <a:buChar char="•"/>
            </a:pPr>
            <a:r>
              <a:rPr lang="es-ES" dirty="0" err="1"/>
              <a:t>Thibodeau</a:t>
            </a:r>
            <a:r>
              <a:rPr lang="es-ES" dirty="0"/>
              <a:t>, (2002) sugiere cuatro medidas a la hora de elegir una estrategia de conservación </a:t>
            </a:r>
            <a:r>
              <a:rPr lang="en-US" dirty="0"/>
              <a:t>: </a:t>
            </a:r>
          </a:p>
          <a:p>
            <a:pPr marL="800100" lvl="1" indent="-342900">
              <a:lnSpc>
                <a:spcPct val="150000"/>
              </a:lnSpc>
              <a:buFont typeface="Wingdings" panose="05000000000000000000" pitchFamily="2" charset="2"/>
              <a:buChar char="Ø"/>
            </a:pPr>
            <a:r>
              <a:rPr lang="es-ES" b="1" dirty="0"/>
              <a:t>Viabilidad</a:t>
            </a:r>
            <a:r>
              <a:rPr lang="es-ES" dirty="0"/>
              <a:t>: propiedad de los dispositivos de software y hardware de la aplicación, que sean capaces de cumplir con el esquema seleccionado para la conservación.  </a:t>
            </a:r>
          </a:p>
          <a:p>
            <a:pPr marL="800100" lvl="1" indent="-342900">
              <a:lnSpc>
                <a:spcPct val="150000"/>
              </a:lnSpc>
              <a:buFont typeface="Wingdings" panose="05000000000000000000" pitchFamily="2" charset="2"/>
              <a:buChar char="Ø"/>
            </a:pPr>
            <a:r>
              <a:rPr lang="es-ES" b="1" dirty="0"/>
              <a:t>Sostenibilidad</a:t>
            </a:r>
            <a:r>
              <a:rPr lang="es-ES" dirty="0"/>
              <a:t>: el esquema seleccionado debe ser lo suficientemente competente como para aplicarse indistintamente en el futuro, o debe haber una ruta alternativa si los métodos seleccionados dejan de funcionar.</a:t>
            </a:r>
          </a:p>
          <a:p>
            <a:pPr marL="800100" lvl="1" indent="-342900">
              <a:lnSpc>
                <a:spcPct val="150000"/>
              </a:lnSpc>
              <a:buFont typeface="Wingdings" panose="05000000000000000000" pitchFamily="2" charset="2"/>
              <a:buChar char="Ø"/>
            </a:pPr>
            <a:r>
              <a:rPr lang="es-ES" b="1" dirty="0"/>
              <a:t>Practicidad</a:t>
            </a:r>
            <a:r>
              <a:rPr lang="es-ES" dirty="0"/>
              <a:t>: el método seleccionado debe ser racional con respecto a la dificultad de aplicación y el rendimiento de la inversión. </a:t>
            </a:r>
          </a:p>
          <a:p>
            <a:pPr marL="800100" lvl="1" indent="-342900">
              <a:lnSpc>
                <a:spcPct val="150000"/>
              </a:lnSpc>
              <a:buFont typeface="Wingdings" panose="05000000000000000000" pitchFamily="2" charset="2"/>
              <a:buChar char="Ø"/>
            </a:pPr>
            <a:r>
              <a:rPr lang="es-ES" b="1" dirty="0"/>
              <a:t>Adecuación</a:t>
            </a:r>
            <a:r>
              <a:rPr lang="es-ES" dirty="0"/>
              <a:t>: el método seleccionado debe ser apropiado para las formas específicas de los elementos digitales que se van a salvaguardar y preservar</a:t>
            </a:r>
            <a:endParaRPr lang="en-US" altLang="ko-KR" sz="1400" dirty="0">
              <a:solidFill>
                <a:schemeClr val="tx1">
                  <a:lumMod val="75000"/>
                  <a:lumOff val="25000"/>
                </a:schemeClr>
              </a:solidFill>
            </a:endParaRPr>
          </a:p>
        </p:txBody>
      </p:sp>
      <p:sp>
        <p:nvSpPr>
          <p:cNvPr id="44"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a:t>
            </a:r>
            <a:r>
              <a:rPr lang="es-ES" altLang="ko-KR" sz="3200" b="1" dirty="0">
                <a:solidFill>
                  <a:schemeClr val="accent1"/>
                </a:solidFill>
              </a:rPr>
              <a:t>Conservación y actualización de los contenidos digitales</a:t>
            </a:r>
            <a:endParaRPr lang="en-US" altLang="ko-KR" sz="3200" b="1" dirty="0">
              <a:solidFill>
                <a:schemeClr val="accent1"/>
              </a:solidFill>
            </a:endParaRPr>
          </a:p>
        </p:txBody>
      </p:sp>
    </p:spTree>
    <p:extLst>
      <p:ext uri="{BB962C8B-B14F-4D97-AF65-F5344CB8AC3E}">
        <p14:creationId xmlns:p14="http://schemas.microsoft.com/office/powerpoint/2010/main" val="257017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17">
            <a:extLst>
              <a:ext uri="{FF2B5EF4-FFF2-40B4-BE49-F238E27FC236}">
                <a16:creationId xmlns:a16="http://schemas.microsoft.com/office/drawing/2014/main" id="{6E6D21EB-C2FA-4327-AA5A-2A5925EE20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090" y="2524125"/>
            <a:ext cx="1876136" cy="1250757"/>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2563778" y="163912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667847" y="1560956"/>
            <a:ext cx="6985261" cy="461665"/>
          </a:xfrm>
          <a:prstGeom prst="rect">
            <a:avLst/>
          </a:prstGeom>
          <a:noFill/>
        </p:spPr>
        <p:txBody>
          <a:bodyPr wrap="square" rtlCol="0" anchor="ctr">
            <a:spAutoFit/>
          </a:bodyPr>
          <a:lstStyle/>
          <a:p>
            <a:r>
              <a:rPr lang="es-ES" altLang="ko-KR" sz="2400" b="1" dirty="0">
                <a:solidFill>
                  <a:schemeClr val="tx1">
                    <a:lumMod val="75000"/>
                    <a:lumOff val="25000"/>
                  </a:schemeClr>
                </a:solidFill>
                <a:cs typeface="Arial" pitchFamily="34" charset="0"/>
              </a:rPr>
              <a:t>Métodos de gestión y conservación eficaces</a:t>
            </a:r>
          </a:p>
        </p:txBody>
      </p:sp>
      <p:sp>
        <p:nvSpPr>
          <p:cNvPr id="29" name="TextBox 2">
            <a:extLst>
              <a:ext uri="{FF2B5EF4-FFF2-40B4-BE49-F238E27FC236}">
                <a16:creationId xmlns:a16="http://schemas.microsoft.com/office/drawing/2014/main" id="{A9DC58F7-259F-4D1B-B01F-00E5E6930B17}"/>
              </a:ext>
            </a:extLst>
          </p:cNvPr>
          <p:cNvSpPr txBox="1"/>
          <p:nvPr/>
        </p:nvSpPr>
        <p:spPr>
          <a:xfrm>
            <a:off x="2449005" y="1991843"/>
            <a:ext cx="8152319"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err="1"/>
              <a:t>Estrategias</a:t>
            </a:r>
            <a:r>
              <a:rPr lang="en-US" b="1" dirty="0"/>
              <a:t> de </a:t>
            </a:r>
            <a:r>
              <a:rPr lang="en-US" b="1" dirty="0" err="1"/>
              <a:t>inversión</a:t>
            </a:r>
            <a:r>
              <a:rPr lang="en-US" b="1" dirty="0"/>
              <a:t> </a:t>
            </a:r>
            <a:r>
              <a:rPr lang="en-US" dirty="0"/>
              <a:t>: </a:t>
            </a:r>
          </a:p>
          <a:p>
            <a:pPr marL="800100" lvl="1" indent="-342900">
              <a:buFont typeface="Wingdings" panose="05000000000000000000" pitchFamily="2" charset="2"/>
              <a:buChar char="Ø"/>
            </a:pPr>
            <a:r>
              <a:rPr lang="es-ES" dirty="0"/>
              <a:t>Utilización de normas: incluye el uso de normas universalmente aceptadas</a:t>
            </a:r>
          </a:p>
          <a:p>
            <a:pPr marL="800100" lvl="1" indent="-342900">
              <a:buFont typeface="Wingdings" panose="05000000000000000000" pitchFamily="2" charset="2"/>
              <a:buChar char="Ø"/>
            </a:pPr>
            <a:r>
              <a:rPr lang="es-ES" dirty="0"/>
              <a:t>Abstracción y estructuración de datos: consiste en examinar y etiquetar los datos para permitir funciones, relaciones y organización de elementos específicos que puedan ser etiquetados</a:t>
            </a:r>
          </a:p>
          <a:p>
            <a:pPr marL="800100" lvl="1" indent="-342900">
              <a:buFont typeface="Wingdings" panose="05000000000000000000" pitchFamily="2" charset="2"/>
              <a:buChar char="Ø"/>
            </a:pPr>
            <a:r>
              <a:rPr lang="es-ES" dirty="0"/>
              <a:t>Encapsulación: reunir todos los objetos digitales y metadatos esenciales para definir y proporcionar acceso a un objeto reunido</a:t>
            </a:r>
          </a:p>
          <a:p>
            <a:pPr marL="800100" lvl="1" indent="-342900">
              <a:buFont typeface="Wingdings" panose="05000000000000000000" pitchFamily="2" charset="2"/>
              <a:buChar char="Ø"/>
            </a:pPr>
            <a:r>
              <a:rPr lang="es-ES" dirty="0"/>
              <a:t>Restricción de formatos: almacenar un conjunto restringido de formatos</a:t>
            </a:r>
          </a:p>
          <a:p>
            <a:pPr marL="800100" lvl="1" indent="-342900">
              <a:buFont typeface="Wingdings" panose="05000000000000000000" pitchFamily="2" charset="2"/>
              <a:buChar char="Ø"/>
            </a:pPr>
            <a:r>
              <a:rPr lang="es-ES" dirty="0"/>
              <a:t>Ordenador virtual universal (UVC): realiza el programa decodificador de archivos para leer los contenidos archivados y emitir los resultados en un programa restaurado</a:t>
            </a:r>
            <a:endParaRPr lang="en-US" dirty="0"/>
          </a:p>
        </p:txBody>
      </p:sp>
      <p:grpSp>
        <p:nvGrpSpPr>
          <p:cNvPr id="30" name="Google Shape;12866;p70">
            <a:extLst>
              <a:ext uri="{FF2B5EF4-FFF2-40B4-BE49-F238E27FC236}">
                <a16:creationId xmlns:a16="http://schemas.microsoft.com/office/drawing/2014/main" id="{FEE5F57E-D8BF-4D29-AB12-20C035A7FCD2}"/>
              </a:ext>
            </a:extLst>
          </p:cNvPr>
          <p:cNvGrpSpPr/>
          <p:nvPr/>
        </p:nvGrpSpPr>
        <p:grpSpPr>
          <a:xfrm>
            <a:off x="9561652" y="5022789"/>
            <a:ext cx="842049" cy="722876"/>
            <a:chOff x="6558300" y="1538193"/>
            <a:chExt cx="382788" cy="328613"/>
          </a:xfrm>
          <a:solidFill>
            <a:srgbClr val="4EAE3A"/>
          </a:solidFill>
        </p:grpSpPr>
        <p:sp>
          <p:nvSpPr>
            <p:cNvPr id="31" name="Google Shape;12867;p70">
              <a:extLst>
                <a:ext uri="{FF2B5EF4-FFF2-40B4-BE49-F238E27FC236}">
                  <a16:creationId xmlns:a16="http://schemas.microsoft.com/office/drawing/2014/main" id="{9D82E01C-8084-426C-A44C-E95F0ECD109A}"/>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68;p70">
              <a:extLst>
                <a:ext uri="{FF2B5EF4-FFF2-40B4-BE49-F238E27FC236}">
                  <a16:creationId xmlns:a16="http://schemas.microsoft.com/office/drawing/2014/main" id="{AA7B644B-2A40-41E7-BC62-D170C50BA8B2}"/>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a:t>
            </a:r>
            <a:r>
              <a:rPr lang="es-ES" altLang="ko-KR" sz="3200" b="1" dirty="0">
                <a:solidFill>
                  <a:schemeClr val="accent1"/>
                </a:solidFill>
              </a:rPr>
              <a:t>Conservación y actualización de los contenidos digitales</a:t>
            </a:r>
            <a:endParaRPr lang="en-US" altLang="ko-KR" sz="3200" b="1" dirty="0">
              <a:solidFill>
                <a:schemeClr val="accent1"/>
              </a:solidFill>
            </a:endParaRPr>
          </a:p>
        </p:txBody>
      </p:sp>
    </p:spTree>
    <p:extLst>
      <p:ext uri="{BB962C8B-B14F-4D97-AF65-F5344CB8AC3E}">
        <p14:creationId xmlns:p14="http://schemas.microsoft.com/office/powerpoint/2010/main" val="153436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2649503" y="1875371"/>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753572" y="1797202"/>
            <a:ext cx="6985261" cy="461665"/>
          </a:xfrm>
          <a:prstGeom prst="rect">
            <a:avLst/>
          </a:prstGeom>
          <a:noFill/>
        </p:spPr>
        <p:txBody>
          <a:bodyPr wrap="square" rtlCol="0" anchor="ctr">
            <a:spAutoFit/>
          </a:bodyPr>
          <a:lstStyle/>
          <a:p>
            <a:r>
              <a:rPr lang="es-ES" altLang="ko-KR" sz="2400" b="1" dirty="0">
                <a:solidFill>
                  <a:schemeClr val="tx1">
                    <a:lumMod val="75000"/>
                    <a:lumOff val="25000"/>
                  </a:schemeClr>
                </a:solidFill>
                <a:cs typeface="Arial" pitchFamily="34" charset="0"/>
              </a:rPr>
              <a:t>Métodos de gestión y conservación eficaces</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534730" y="2228089"/>
            <a:ext cx="8152319" cy="2031325"/>
          </a:xfrm>
          <a:prstGeom prst="rect">
            <a:avLst/>
          </a:prstGeom>
          <a:noFill/>
        </p:spPr>
        <p:txBody>
          <a:bodyPr wrap="square" rtlCol="0">
            <a:spAutoFit/>
          </a:bodyPr>
          <a:lstStyle/>
          <a:p>
            <a:pPr marL="342900" indent="-342900">
              <a:buFont typeface="Arial" panose="020B0604020202020204" pitchFamily="34" charset="0"/>
              <a:buChar char="•"/>
            </a:pPr>
            <a:r>
              <a:rPr lang="es-ES" b="1" dirty="0"/>
              <a:t>Estrategias de conservación digital a corto plazo</a:t>
            </a:r>
          </a:p>
          <a:p>
            <a:pPr marL="800100" lvl="1" indent="-342900">
              <a:buFont typeface="Wingdings" panose="05000000000000000000" pitchFamily="2" charset="2"/>
              <a:buChar char="Ø"/>
            </a:pPr>
            <a:r>
              <a:rPr lang="es-ES" dirty="0"/>
              <a:t>Conservación de la tecnología: mantenimiento de sistemas operativos y aplicaciones antiguas que no funcionan en la plataforma actual.</a:t>
            </a:r>
          </a:p>
          <a:p>
            <a:pPr marL="800100" lvl="1" indent="-342900">
              <a:buFont typeface="Wingdings" panose="05000000000000000000" pitchFamily="2" charset="2"/>
              <a:buChar char="Ø"/>
            </a:pPr>
            <a:r>
              <a:rPr lang="es-ES" dirty="0"/>
              <a:t>Compatibilidad con versiones anteriores: construcción de software o hardware capaz de leer versiones antiguas de documentos</a:t>
            </a:r>
          </a:p>
          <a:p>
            <a:pPr marL="800100" lvl="1" indent="-342900">
              <a:buFont typeface="Wingdings" panose="05000000000000000000" pitchFamily="2" charset="2"/>
              <a:buChar char="Ø"/>
            </a:pPr>
            <a:r>
              <a:rPr lang="es-ES" dirty="0"/>
              <a:t>Migración: transformar los datos de un formato que se está quedando obsoleto a otro más nuevo </a:t>
            </a:r>
            <a:r>
              <a:rPr lang="en-US" dirty="0"/>
              <a:t>	</a:t>
            </a:r>
            <a:endParaRPr lang="en-US" altLang="ko-KR" dirty="0">
              <a:solidFill>
                <a:schemeClr val="tx1">
                  <a:lumMod val="75000"/>
                  <a:lumOff val="25000"/>
                </a:schemeClr>
              </a:solidFill>
            </a:endParaRPr>
          </a:p>
        </p:txBody>
      </p:sp>
      <p:grpSp>
        <p:nvGrpSpPr>
          <p:cNvPr id="30" name="Google Shape;12866;p70">
            <a:extLst>
              <a:ext uri="{FF2B5EF4-FFF2-40B4-BE49-F238E27FC236}">
                <a16:creationId xmlns:a16="http://schemas.microsoft.com/office/drawing/2014/main" id="{FEE5F57E-D8BF-4D29-AB12-20C035A7FCD2}"/>
              </a:ext>
            </a:extLst>
          </p:cNvPr>
          <p:cNvGrpSpPr/>
          <p:nvPr/>
        </p:nvGrpSpPr>
        <p:grpSpPr>
          <a:xfrm>
            <a:off x="9561652" y="4196044"/>
            <a:ext cx="842049" cy="722876"/>
            <a:chOff x="6558300" y="1538193"/>
            <a:chExt cx="382788" cy="328613"/>
          </a:xfrm>
          <a:solidFill>
            <a:srgbClr val="4EAE3A"/>
          </a:solidFill>
        </p:grpSpPr>
        <p:sp>
          <p:nvSpPr>
            <p:cNvPr id="31" name="Google Shape;12867;p70">
              <a:extLst>
                <a:ext uri="{FF2B5EF4-FFF2-40B4-BE49-F238E27FC236}">
                  <a16:creationId xmlns:a16="http://schemas.microsoft.com/office/drawing/2014/main" id="{9D82E01C-8084-426C-A44C-E95F0ECD109A}"/>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68;p70">
              <a:extLst>
                <a:ext uri="{FF2B5EF4-FFF2-40B4-BE49-F238E27FC236}">
                  <a16:creationId xmlns:a16="http://schemas.microsoft.com/office/drawing/2014/main" id="{AA7B644B-2A40-41E7-BC62-D170C50BA8B2}"/>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a:t>
            </a:r>
            <a:r>
              <a:rPr lang="en-US" altLang="ko-KR" sz="3200" b="1" dirty="0" err="1">
                <a:solidFill>
                  <a:schemeClr val="accent1"/>
                </a:solidFill>
              </a:rPr>
              <a:t>Conservación</a:t>
            </a:r>
            <a:r>
              <a:rPr lang="en-US" altLang="ko-KR" sz="3200" b="1" dirty="0">
                <a:solidFill>
                  <a:schemeClr val="accent1"/>
                </a:solidFill>
              </a:rPr>
              <a:t> y </a:t>
            </a:r>
            <a:r>
              <a:rPr lang="en-US" altLang="ko-KR" sz="3200" b="1" dirty="0" err="1">
                <a:solidFill>
                  <a:schemeClr val="accent1"/>
                </a:solidFill>
              </a:rPr>
              <a:t>actualización</a:t>
            </a:r>
            <a:r>
              <a:rPr lang="en-US" altLang="ko-KR" sz="3200" b="1" dirty="0">
                <a:solidFill>
                  <a:schemeClr val="accent1"/>
                </a:solidFill>
              </a:rPr>
              <a:t> de </a:t>
            </a:r>
            <a:r>
              <a:rPr lang="en-US" altLang="ko-KR" sz="3200" b="1" dirty="0" err="1">
                <a:solidFill>
                  <a:schemeClr val="accent1"/>
                </a:solidFill>
              </a:rPr>
              <a:t>contenidos</a:t>
            </a:r>
            <a:r>
              <a:rPr lang="en-US" altLang="ko-KR" sz="3200" b="1" dirty="0">
                <a:solidFill>
                  <a:schemeClr val="accent1"/>
                </a:solidFill>
              </a:rPr>
              <a:t> </a:t>
            </a:r>
            <a:r>
              <a:rPr lang="en-US" altLang="ko-KR" sz="3200" b="1" dirty="0" err="1">
                <a:solidFill>
                  <a:schemeClr val="accent1"/>
                </a:solidFill>
              </a:rPr>
              <a:t>ditigales</a:t>
            </a:r>
            <a:endParaRPr lang="en-US" altLang="ko-KR" sz="3200" b="1" dirty="0">
              <a:solidFill>
                <a:schemeClr val="accent1"/>
              </a:solidFill>
            </a:endParaRPr>
          </a:p>
        </p:txBody>
      </p:sp>
      <p:pic>
        <p:nvPicPr>
          <p:cNvPr id="10" name="Imagen 11">
            <a:extLst>
              <a:ext uri="{FF2B5EF4-FFF2-40B4-BE49-F238E27FC236}">
                <a16:creationId xmlns:a16="http://schemas.microsoft.com/office/drawing/2014/main" id="{A93C82C5-B7DA-4A08-B53E-E9EF3BBFA7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848" y="4438675"/>
            <a:ext cx="2429257" cy="1613178"/>
          </a:xfrm>
          <a:prstGeom prst="rect">
            <a:avLst/>
          </a:prstGeom>
        </p:spPr>
      </p:pic>
    </p:spTree>
    <p:extLst>
      <p:ext uri="{BB962C8B-B14F-4D97-AF65-F5344CB8AC3E}">
        <p14:creationId xmlns:p14="http://schemas.microsoft.com/office/powerpoint/2010/main" val="303390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630328" y="1352987"/>
            <a:ext cx="92688"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734397" y="1274818"/>
            <a:ext cx="8188073" cy="461665"/>
          </a:xfrm>
          <a:prstGeom prst="rect">
            <a:avLst/>
          </a:prstGeom>
          <a:noFill/>
        </p:spPr>
        <p:txBody>
          <a:bodyPr wrap="square" rtlCol="0" anchor="ctr">
            <a:spAutoFit/>
          </a:bodyPr>
          <a:lstStyle/>
          <a:p>
            <a:r>
              <a:rPr lang="es-ES" altLang="ko-KR" sz="2400" b="1" dirty="0">
                <a:solidFill>
                  <a:schemeClr val="tx1">
                    <a:lumMod val="75000"/>
                    <a:lumOff val="25000"/>
                  </a:schemeClr>
                </a:solidFill>
                <a:cs typeface="Arial" pitchFamily="34" charset="0"/>
              </a:rPr>
              <a:t>Métodos de gestión y conservación eficaces</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1515556" y="1705705"/>
            <a:ext cx="9466769" cy="4431983"/>
          </a:xfrm>
          <a:prstGeom prst="rect">
            <a:avLst/>
          </a:prstGeom>
          <a:noFill/>
        </p:spPr>
        <p:txBody>
          <a:bodyPr wrap="square" rtlCol="0">
            <a:spAutoFit/>
          </a:bodyPr>
          <a:lstStyle/>
          <a:p>
            <a:pPr marL="285750" indent="-285750">
              <a:buFont typeface="Arial" panose="020B0604020202020204" pitchFamily="34" charset="0"/>
              <a:buChar char="•"/>
            </a:pPr>
            <a:r>
              <a:rPr lang="es-ES" b="1" dirty="0"/>
              <a:t>Estrategias de conservación digital a medio y largo plazo </a:t>
            </a:r>
            <a:r>
              <a:rPr lang="en-US" dirty="0"/>
              <a:t>: </a:t>
            </a:r>
          </a:p>
          <a:p>
            <a:pPr marL="800100" lvl="1" indent="-342900">
              <a:buFont typeface="Wingdings" panose="05000000000000000000" pitchFamily="2" charset="2"/>
              <a:buChar char="Ø"/>
            </a:pPr>
            <a:r>
              <a:rPr lang="es-ES" dirty="0"/>
              <a:t>Visores y migración: proporciona acceso a la herramienta de software mediante un flujo de datos original</a:t>
            </a:r>
          </a:p>
          <a:p>
            <a:pPr marL="800100" lvl="1" indent="-342900">
              <a:buFont typeface="Wingdings" panose="05000000000000000000" pitchFamily="2" charset="2"/>
              <a:buChar char="Ø"/>
            </a:pPr>
            <a:r>
              <a:rPr lang="es-ES" dirty="0"/>
              <a:t>Emulación: es el proceso de creación del entorno virtual en el que se crean los archivos de los documentos originales</a:t>
            </a:r>
          </a:p>
          <a:p>
            <a:pPr marL="285750" indent="-285750">
              <a:buFont typeface="Arial" panose="020B0604020202020204" pitchFamily="34" charset="0"/>
              <a:buChar char="•"/>
            </a:pPr>
            <a:r>
              <a:rPr lang="en-US" b="1" dirty="0" err="1"/>
              <a:t>Estrategias</a:t>
            </a:r>
            <a:r>
              <a:rPr lang="en-US" b="1" dirty="0"/>
              <a:t> </a:t>
            </a:r>
            <a:r>
              <a:rPr lang="en-US" b="1" dirty="0" err="1"/>
              <a:t>alternativas</a:t>
            </a:r>
            <a:r>
              <a:rPr lang="en-US" dirty="0"/>
              <a:t>: </a:t>
            </a:r>
          </a:p>
          <a:p>
            <a:pPr marL="800100" lvl="1" indent="-342900">
              <a:buFont typeface="Wingdings" panose="05000000000000000000" pitchFamily="2" charset="2"/>
              <a:buChar char="Ø"/>
            </a:pPr>
            <a:r>
              <a:rPr lang="es-ES" dirty="0"/>
              <a:t>Métodos analógicos: "imprimir" los elementos en soportes analógicos comparativamente constantes, es decir, papel y microfilm</a:t>
            </a:r>
          </a:p>
          <a:p>
            <a:pPr marL="800100" lvl="1" indent="-342900">
              <a:buFont typeface="Wingdings" panose="05000000000000000000" pitchFamily="2" charset="2"/>
              <a:buChar char="Ø"/>
            </a:pPr>
            <a:r>
              <a:rPr lang="es-ES" dirty="0"/>
              <a:t>Arqueología de datos: conversión de datos en forma de bits a partir de soportes físicos, acompañada de medidas para restablecer la accesibilidad de los datos recuperados</a:t>
            </a:r>
            <a:endParaRPr lang="en-US" dirty="0"/>
          </a:p>
          <a:p>
            <a:pPr marL="342900" indent="-342900">
              <a:buFont typeface="Arial" panose="020B0604020202020204" pitchFamily="34" charset="0"/>
              <a:buChar char="•"/>
            </a:pPr>
            <a:r>
              <a:rPr lang="en-US" b="1" dirty="0" err="1"/>
              <a:t>Combinaciones</a:t>
            </a:r>
            <a:r>
              <a:rPr lang="en-US" b="1" dirty="0"/>
              <a:t>: </a:t>
            </a:r>
          </a:p>
          <a:p>
            <a:pPr marL="800100" lvl="1" indent="-342900">
              <a:buFont typeface="Wingdings" panose="05000000000000000000" pitchFamily="2" charset="2"/>
              <a:buChar char="Ø"/>
            </a:pPr>
            <a:r>
              <a:rPr lang="en-US" altLang="ko-KR" dirty="0"/>
              <a:t>De los </a:t>
            </a:r>
            <a:r>
              <a:rPr lang="en-US" altLang="ko-KR" dirty="0" err="1"/>
              <a:t>métodos</a:t>
            </a:r>
            <a:endParaRPr lang="en-US" altLang="ko-KR" dirty="0"/>
          </a:p>
          <a:p>
            <a:pPr marL="342900" indent="-342900">
              <a:buFont typeface="Arial" panose="020B0604020202020204" pitchFamily="34" charset="0"/>
              <a:buChar char="•"/>
            </a:pPr>
            <a:endParaRPr lang="en-US" altLang="ko-KR" b="1" dirty="0"/>
          </a:p>
          <a:p>
            <a:pPr marL="342900" indent="-342900">
              <a:buFont typeface="Arial" panose="020B0604020202020204" pitchFamily="34" charset="0"/>
              <a:buChar char="•"/>
            </a:pPr>
            <a:endParaRPr lang="en-US" altLang="ko-KR" b="1" dirty="0"/>
          </a:p>
          <a:p>
            <a:pPr marL="342900" indent="-342900">
              <a:buFont typeface="Arial" panose="020B0604020202020204" pitchFamily="34" charset="0"/>
              <a:buChar char="•"/>
            </a:pPr>
            <a:endParaRPr lang="en-US" altLang="ko-KR" b="1" dirty="0"/>
          </a:p>
          <a:p>
            <a:pPr algn="r"/>
            <a:r>
              <a:rPr lang="en-US" altLang="ko-KR" sz="1200" dirty="0">
                <a:hlinkClick r:id="rId2"/>
              </a:rPr>
              <a:t>Shimray, Somipam &amp; Ramaiah, Chennupati. (2018). Digital Preservation Strategies: An Overview.</a:t>
            </a:r>
            <a:endParaRPr lang="en-US" altLang="ko-KR" sz="1200" dirty="0"/>
          </a:p>
        </p:txBody>
      </p:sp>
      <p:sp>
        <p:nvSpPr>
          <p:cNvPr id="30" name="Google Shape;191;p2">
            <a:extLst>
              <a:ext uri="{FF2B5EF4-FFF2-40B4-BE49-F238E27FC236}">
                <a16:creationId xmlns:a16="http://schemas.microsoft.com/office/drawing/2014/main" id="{60CE71BC-B058-482E-8250-EF0FDF62DD0F}"/>
              </a:ext>
            </a:extLst>
          </p:cNvPr>
          <p:cNvSpPr/>
          <p:nvPr/>
        </p:nvSpPr>
        <p:spPr>
          <a:xfrm>
            <a:off x="7829352" y="2968107"/>
            <a:ext cx="48210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31" name="Google Shape;9692;p65">
            <a:extLst>
              <a:ext uri="{FF2B5EF4-FFF2-40B4-BE49-F238E27FC236}">
                <a16:creationId xmlns:a16="http://schemas.microsoft.com/office/drawing/2014/main" id="{049A60A7-F28C-41BD-A5D8-64E6AD25FA1A}"/>
              </a:ext>
            </a:extLst>
          </p:cNvPr>
          <p:cNvSpPr/>
          <p:nvPr/>
        </p:nvSpPr>
        <p:spPr>
          <a:xfrm>
            <a:off x="5227026" y="5018956"/>
            <a:ext cx="1052099" cy="50554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a:t>
            </a:r>
            <a:r>
              <a:rPr lang="en-US" altLang="ko-KR" sz="3200" b="1" dirty="0" err="1">
                <a:solidFill>
                  <a:schemeClr val="accent1"/>
                </a:solidFill>
              </a:rPr>
              <a:t>Conservación</a:t>
            </a:r>
            <a:r>
              <a:rPr lang="en-US" altLang="ko-KR" sz="3200" b="1" dirty="0">
                <a:solidFill>
                  <a:schemeClr val="accent1"/>
                </a:solidFill>
              </a:rPr>
              <a:t> y </a:t>
            </a:r>
            <a:r>
              <a:rPr lang="en-US" altLang="ko-KR" sz="3200" b="1" dirty="0" err="1">
                <a:solidFill>
                  <a:schemeClr val="accent1"/>
                </a:solidFill>
              </a:rPr>
              <a:t>actualización</a:t>
            </a:r>
            <a:r>
              <a:rPr lang="en-US" altLang="ko-KR" sz="3200" b="1" dirty="0">
                <a:solidFill>
                  <a:schemeClr val="accent1"/>
                </a:solidFill>
              </a:rPr>
              <a:t> de </a:t>
            </a:r>
            <a:r>
              <a:rPr lang="en-US" altLang="ko-KR" sz="3200" b="1" dirty="0" err="1">
                <a:solidFill>
                  <a:schemeClr val="accent1"/>
                </a:solidFill>
              </a:rPr>
              <a:t>contenido</a:t>
            </a:r>
            <a:r>
              <a:rPr lang="en-US" altLang="ko-KR" sz="3200" b="1" dirty="0">
                <a:solidFill>
                  <a:schemeClr val="accent1"/>
                </a:solidFill>
              </a:rPr>
              <a:t> digital</a:t>
            </a:r>
          </a:p>
        </p:txBody>
      </p:sp>
    </p:spTree>
    <p:extLst>
      <p:ext uri="{BB962C8B-B14F-4D97-AF65-F5344CB8AC3E}">
        <p14:creationId xmlns:p14="http://schemas.microsoft.com/office/powerpoint/2010/main" val="3763395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2526861" y="1655334"/>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630930" y="1577165"/>
            <a:ext cx="5862959" cy="461665"/>
          </a:xfrm>
          <a:prstGeom prst="rect">
            <a:avLst/>
          </a:prstGeom>
          <a:noFill/>
        </p:spPr>
        <p:txBody>
          <a:bodyPr wrap="square" rtlCol="0" anchor="ctr">
            <a:spAutoFit/>
          </a:bodyPr>
          <a:lstStyle/>
          <a:p>
            <a:r>
              <a:rPr lang="en-US" altLang="ko-KR" sz="2400" b="1" dirty="0">
                <a:solidFill>
                  <a:schemeClr val="tx1">
                    <a:lumMod val="75000"/>
                    <a:lumOff val="25000"/>
                  </a:schemeClr>
                </a:solidFill>
                <a:cs typeface="Arial" pitchFamily="34" charset="0"/>
              </a:rPr>
              <a:t>Fuentes</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412090" y="2008052"/>
            <a:ext cx="7932060" cy="3154710"/>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hlinkClick r:id="rId2"/>
              </a:rPr>
              <a:t>https://natlib.govt.nz/schools/digital-literacy/strategies-for-developing-digital-literacy/digital-content-finding-evaluating-using-and-creating-it</a:t>
            </a:r>
            <a:endParaRPr lang="en-US" altLang="ko-KR" sz="1600" dirty="0"/>
          </a:p>
          <a:p>
            <a:pPr marL="285750" indent="-285750">
              <a:buFont typeface="Arial" panose="020B0604020202020204" pitchFamily="34" charset="0"/>
              <a:buChar char="•"/>
            </a:pPr>
            <a:r>
              <a:rPr lang="en-US" altLang="ko-KR" sz="1600" dirty="0">
                <a:hlinkClick r:id="rId3"/>
              </a:rPr>
              <a:t>https://researchguides.ben.edu/source-evaluation</a:t>
            </a:r>
            <a:endParaRPr lang="en-US" altLang="ko-KR" sz="1600" dirty="0"/>
          </a:p>
          <a:p>
            <a:pPr marL="285750" indent="-285750">
              <a:buFont typeface="Arial" panose="020B0604020202020204" pitchFamily="34" charset="0"/>
              <a:buChar char="•"/>
            </a:pPr>
            <a:r>
              <a:rPr lang="en-US" altLang="ko-KR" sz="1600" dirty="0">
                <a:hlinkClick r:id="rId4"/>
              </a:rPr>
              <a:t>https://www.youtube.com/watch?v=WvVdkKHkBxw</a:t>
            </a:r>
            <a:endParaRPr lang="en-US" altLang="ko-KR" sz="1600" dirty="0"/>
          </a:p>
          <a:p>
            <a:pPr marL="285750" indent="-285750">
              <a:buFont typeface="Arial" panose="020B0604020202020204" pitchFamily="34" charset="0"/>
              <a:buChar char="•"/>
            </a:pPr>
            <a:r>
              <a:rPr lang="en-US" altLang="ko-KR" sz="1600" dirty="0">
                <a:hlinkClick r:id="rId5"/>
              </a:rPr>
              <a:t>https://www.youtube.com/watch?v=fhbMXNyqb7g</a:t>
            </a:r>
            <a:endParaRPr lang="en-US" altLang="ko-KR" sz="1600" dirty="0"/>
          </a:p>
          <a:p>
            <a:pPr marL="285750" indent="-285750">
              <a:buFont typeface="Arial" panose="020B0604020202020204" pitchFamily="34" charset="0"/>
              <a:buChar char="•"/>
            </a:pPr>
            <a:r>
              <a:rPr lang="en-US" altLang="ko-KR" sz="1600" dirty="0">
                <a:hlinkClick r:id="rId6"/>
              </a:rPr>
              <a:t>https://drexel.edu/cci/academics/graduate-programs/digital-content-management/</a:t>
            </a:r>
            <a:endParaRPr lang="en-US" altLang="ko-KR" sz="1600" dirty="0"/>
          </a:p>
          <a:p>
            <a:pPr marL="285750" indent="-285750">
              <a:buFont typeface="Arial" panose="020B0604020202020204" pitchFamily="34" charset="0"/>
              <a:buChar char="•"/>
            </a:pPr>
            <a:r>
              <a:rPr lang="en-US" altLang="ko-KR" sz="1600" dirty="0">
                <a:hlinkClick r:id="rId7"/>
              </a:rPr>
              <a:t>https://www.youtube.com/watch?v=nrbpOmNC_mM</a:t>
            </a:r>
            <a:endParaRPr lang="en-US" altLang="ko-KR" sz="1600" dirty="0"/>
          </a:p>
          <a:p>
            <a:pPr marL="285750" indent="-285750">
              <a:buFont typeface="Arial" panose="020B0604020202020204" pitchFamily="34" charset="0"/>
              <a:buChar char="•"/>
            </a:pPr>
            <a:r>
              <a:rPr lang="en-US" altLang="ko-KR" sz="1600" dirty="0" err="1"/>
              <a:t>Lekakis</a:t>
            </a:r>
            <a:r>
              <a:rPr lang="en-US" altLang="ko-KR" sz="1600" dirty="0"/>
              <a:t>, S. (2020). Cultural heritage in the realm of the commons. London: Ubiquity Press. DOI: </a:t>
            </a:r>
            <a:r>
              <a:rPr lang="en-US" altLang="ko-KR" sz="1600" dirty="0">
                <a:hlinkClick r:id="rId8"/>
              </a:rPr>
              <a:t>https://doi.org/10.5334/bcj</a:t>
            </a:r>
            <a:r>
              <a:rPr lang="en-US" altLang="ko-KR" sz="1600" dirty="0"/>
              <a:t> </a:t>
            </a:r>
          </a:p>
          <a:p>
            <a:pPr marL="285750" indent="-285750">
              <a:buFont typeface="Arial" panose="020B0604020202020204" pitchFamily="34" charset="0"/>
              <a:buChar char="•"/>
            </a:pPr>
            <a:endParaRPr lang="en-US" altLang="ko-KR" sz="1100" dirty="0"/>
          </a:p>
          <a:p>
            <a:endParaRPr lang="en-US" altLang="ko-KR" sz="1100" dirty="0"/>
          </a:p>
          <a:p>
            <a:pPr marL="285750" indent="-285750">
              <a:buFont typeface="Arial" panose="020B0604020202020204" pitchFamily="34" charset="0"/>
              <a:buChar char="•"/>
            </a:pPr>
            <a:endParaRPr lang="en-US" altLang="ko-KR" sz="1100" dirty="0"/>
          </a:p>
          <a:p>
            <a:pPr marL="285750" indent="-285750">
              <a:buFont typeface="Arial" panose="020B0604020202020204" pitchFamily="34" charset="0"/>
              <a:buChar char="•"/>
            </a:pPr>
            <a:endParaRPr lang="en-US" altLang="ko-KR" sz="1100" dirty="0"/>
          </a:p>
          <a:p>
            <a:pPr marL="285750" indent="-285750">
              <a:buFont typeface="Arial" panose="020B0604020202020204" pitchFamily="34" charset="0"/>
              <a:buChar char="•"/>
            </a:pPr>
            <a:endParaRPr lang="en-US" altLang="ko-KR" sz="1100" b="1" dirty="0"/>
          </a:p>
        </p:txBody>
      </p:sp>
      <p:sp>
        <p:nvSpPr>
          <p:cNvPr id="18" name="Google Shape;11536;p68">
            <a:extLst>
              <a:ext uri="{FF2B5EF4-FFF2-40B4-BE49-F238E27FC236}">
                <a16:creationId xmlns:a16="http://schemas.microsoft.com/office/drawing/2014/main" id="{8B55976A-DC80-4812-A86B-097A21F912C2}"/>
              </a:ext>
            </a:extLst>
          </p:cNvPr>
          <p:cNvSpPr/>
          <p:nvPr/>
        </p:nvSpPr>
        <p:spPr>
          <a:xfrm rot="611098">
            <a:off x="8772915" y="4383085"/>
            <a:ext cx="539426" cy="570921"/>
          </a:xfrm>
          <a:custGeom>
            <a:avLst/>
            <a:gdLst/>
            <a:ahLst/>
            <a:cxnLst/>
            <a:rect l="l" t="t" r="r" b="b"/>
            <a:pathLst>
              <a:path w="10396" h="11003" extrusionOk="0">
                <a:moveTo>
                  <a:pt x="9740" y="2406"/>
                </a:moveTo>
                <a:cubicBezTo>
                  <a:pt x="9764" y="2418"/>
                  <a:pt x="9788" y="2442"/>
                  <a:pt x="9800" y="2466"/>
                </a:cubicBezTo>
                <a:cubicBezTo>
                  <a:pt x="9919" y="2620"/>
                  <a:pt x="9883" y="2847"/>
                  <a:pt x="9728" y="2966"/>
                </a:cubicBezTo>
                <a:lnTo>
                  <a:pt x="9740" y="2406"/>
                </a:lnTo>
                <a:close/>
                <a:moveTo>
                  <a:pt x="9728" y="3656"/>
                </a:moveTo>
                <a:cubicBezTo>
                  <a:pt x="9764" y="3680"/>
                  <a:pt x="9812" y="3716"/>
                  <a:pt x="9847" y="3751"/>
                </a:cubicBezTo>
                <a:cubicBezTo>
                  <a:pt x="9967" y="3918"/>
                  <a:pt x="9931" y="4144"/>
                  <a:pt x="9764" y="4275"/>
                </a:cubicBezTo>
                <a:lnTo>
                  <a:pt x="9705" y="4323"/>
                </a:lnTo>
                <a:lnTo>
                  <a:pt x="9728" y="3656"/>
                </a:lnTo>
                <a:close/>
                <a:moveTo>
                  <a:pt x="9705" y="4883"/>
                </a:moveTo>
                <a:cubicBezTo>
                  <a:pt x="9788" y="4906"/>
                  <a:pt x="9847" y="4942"/>
                  <a:pt x="9895" y="5025"/>
                </a:cubicBezTo>
                <a:cubicBezTo>
                  <a:pt x="9967" y="5109"/>
                  <a:pt x="9990" y="5216"/>
                  <a:pt x="9978" y="5299"/>
                </a:cubicBezTo>
                <a:cubicBezTo>
                  <a:pt x="9967" y="5406"/>
                  <a:pt x="9919" y="5478"/>
                  <a:pt x="9847" y="5537"/>
                </a:cubicBezTo>
                <a:lnTo>
                  <a:pt x="9705" y="5633"/>
                </a:lnTo>
                <a:lnTo>
                  <a:pt x="9705" y="4883"/>
                </a:lnTo>
                <a:close/>
                <a:moveTo>
                  <a:pt x="8835" y="8490"/>
                </a:moveTo>
                <a:lnTo>
                  <a:pt x="8835" y="8847"/>
                </a:lnTo>
                <a:lnTo>
                  <a:pt x="5264" y="8847"/>
                </a:lnTo>
                <a:lnTo>
                  <a:pt x="5264" y="8490"/>
                </a:lnTo>
                <a:close/>
                <a:moveTo>
                  <a:pt x="2299" y="6061"/>
                </a:moveTo>
                <a:lnTo>
                  <a:pt x="2323" y="6109"/>
                </a:lnTo>
                <a:lnTo>
                  <a:pt x="3894" y="8145"/>
                </a:lnTo>
                <a:lnTo>
                  <a:pt x="4466" y="8907"/>
                </a:lnTo>
                <a:lnTo>
                  <a:pt x="4192" y="9109"/>
                </a:lnTo>
                <a:lnTo>
                  <a:pt x="2013" y="6287"/>
                </a:lnTo>
                <a:lnTo>
                  <a:pt x="2299" y="6061"/>
                </a:lnTo>
                <a:close/>
                <a:moveTo>
                  <a:pt x="1656" y="6335"/>
                </a:moveTo>
                <a:lnTo>
                  <a:pt x="4037" y="9443"/>
                </a:lnTo>
                <a:lnTo>
                  <a:pt x="2858" y="10443"/>
                </a:lnTo>
                <a:lnTo>
                  <a:pt x="382" y="7192"/>
                </a:lnTo>
                <a:lnTo>
                  <a:pt x="1656" y="6335"/>
                </a:lnTo>
                <a:close/>
                <a:moveTo>
                  <a:pt x="8978" y="9169"/>
                </a:moveTo>
                <a:lnTo>
                  <a:pt x="9085" y="10705"/>
                </a:lnTo>
                <a:lnTo>
                  <a:pt x="5002" y="10705"/>
                </a:lnTo>
                <a:lnTo>
                  <a:pt x="5097" y="9169"/>
                </a:lnTo>
                <a:close/>
                <a:moveTo>
                  <a:pt x="6895" y="1"/>
                </a:moveTo>
                <a:cubicBezTo>
                  <a:pt x="6716" y="1"/>
                  <a:pt x="6538" y="84"/>
                  <a:pt x="6407" y="215"/>
                </a:cubicBezTo>
                <a:cubicBezTo>
                  <a:pt x="6276" y="346"/>
                  <a:pt x="6192" y="513"/>
                  <a:pt x="6192" y="703"/>
                </a:cubicBezTo>
                <a:lnTo>
                  <a:pt x="6192" y="727"/>
                </a:lnTo>
                <a:cubicBezTo>
                  <a:pt x="6073" y="656"/>
                  <a:pt x="5942" y="632"/>
                  <a:pt x="5811" y="632"/>
                </a:cubicBezTo>
                <a:cubicBezTo>
                  <a:pt x="5442" y="644"/>
                  <a:pt x="5144" y="953"/>
                  <a:pt x="5144" y="1323"/>
                </a:cubicBezTo>
                <a:lnTo>
                  <a:pt x="5144" y="3751"/>
                </a:lnTo>
                <a:lnTo>
                  <a:pt x="4680" y="4109"/>
                </a:lnTo>
                <a:lnTo>
                  <a:pt x="4811" y="3192"/>
                </a:lnTo>
                <a:cubicBezTo>
                  <a:pt x="4859" y="2811"/>
                  <a:pt x="4609" y="2466"/>
                  <a:pt x="4216" y="2418"/>
                </a:cubicBezTo>
                <a:cubicBezTo>
                  <a:pt x="4174" y="2411"/>
                  <a:pt x="4135" y="2408"/>
                  <a:pt x="4097" y="2408"/>
                </a:cubicBezTo>
                <a:cubicBezTo>
                  <a:pt x="3664" y="2408"/>
                  <a:pt x="3509" y="2823"/>
                  <a:pt x="3454" y="2966"/>
                </a:cubicBezTo>
                <a:lnTo>
                  <a:pt x="3180" y="3728"/>
                </a:lnTo>
                <a:cubicBezTo>
                  <a:pt x="3144" y="3811"/>
                  <a:pt x="3192" y="3906"/>
                  <a:pt x="3263" y="3930"/>
                </a:cubicBezTo>
                <a:cubicBezTo>
                  <a:pt x="3286" y="3938"/>
                  <a:pt x="3307" y="3942"/>
                  <a:pt x="3328" y="3942"/>
                </a:cubicBezTo>
                <a:cubicBezTo>
                  <a:pt x="3395" y="3942"/>
                  <a:pt x="3450" y="3901"/>
                  <a:pt x="3478" y="3847"/>
                </a:cubicBezTo>
                <a:lnTo>
                  <a:pt x="3751" y="3085"/>
                </a:lnTo>
                <a:cubicBezTo>
                  <a:pt x="3875" y="2775"/>
                  <a:pt x="3999" y="2725"/>
                  <a:pt x="4116" y="2725"/>
                </a:cubicBezTo>
                <a:cubicBezTo>
                  <a:pt x="4133" y="2725"/>
                  <a:pt x="4151" y="2726"/>
                  <a:pt x="4168" y="2728"/>
                </a:cubicBezTo>
                <a:cubicBezTo>
                  <a:pt x="4371" y="2751"/>
                  <a:pt x="4513" y="2930"/>
                  <a:pt x="4490" y="3144"/>
                </a:cubicBezTo>
                <a:lnTo>
                  <a:pt x="4335" y="4204"/>
                </a:lnTo>
                <a:cubicBezTo>
                  <a:pt x="4323" y="4299"/>
                  <a:pt x="4371" y="4406"/>
                  <a:pt x="4466" y="4466"/>
                </a:cubicBezTo>
                <a:cubicBezTo>
                  <a:pt x="4514" y="4493"/>
                  <a:pt x="4562" y="4505"/>
                  <a:pt x="4608" y="4505"/>
                </a:cubicBezTo>
                <a:cubicBezTo>
                  <a:pt x="4665" y="4505"/>
                  <a:pt x="4718" y="4487"/>
                  <a:pt x="4763" y="4454"/>
                </a:cubicBezTo>
                <a:lnTo>
                  <a:pt x="5144" y="4168"/>
                </a:lnTo>
                <a:lnTo>
                  <a:pt x="5144" y="5383"/>
                </a:lnTo>
                <a:lnTo>
                  <a:pt x="4490" y="4704"/>
                </a:lnTo>
                <a:cubicBezTo>
                  <a:pt x="4353" y="4573"/>
                  <a:pt x="4177" y="4507"/>
                  <a:pt x="4001" y="4507"/>
                </a:cubicBezTo>
                <a:cubicBezTo>
                  <a:pt x="3826" y="4507"/>
                  <a:pt x="3650" y="4573"/>
                  <a:pt x="3513" y="4704"/>
                </a:cubicBezTo>
                <a:lnTo>
                  <a:pt x="3490" y="4740"/>
                </a:lnTo>
                <a:cubicBezTo>
                  <a:pt x="3370" y="4871"/>
                  <a:pt x="3311" y="5014"/>
                  <a:pt x="3311" y="5204"/>
                </a:cubicBezTo>
                <a:cubicBezTo>
                  <a:pt x="3311" y="5347"/>
                  <a:pt x="3359" y="5502"/>
                  <a:pt x="3454" y="5621"/>
                </a:cubicBezTo>
                <a:cubicBezTo>
                  <a:pt x="3454" y="5633"/>
                  <a:pt x="3478" y="5633"/>
                  <a:pt x="3478" y="5645"/>
                </a:cubicBezTo>
                <a:cubicBezTo>
                  <a:pt x="3478" y="5656"/>
                  <a:pt x="3490" y="5656"/>
                  <a:pt x="3501" y="5680"/>
                </a:cubicBezTo>
                <a:lnTo>
                  <a:pt x="5025" y="8073"/>
                </a:lnTo>
                <a:lnTo>
                  <a:pt x="5037" y="8085"/>
                </a:lnTo>
                <a:cubicBezTo>
                  <a:pt x="5037" y="8097"/>
                  <a:pt x="5049" y="8121"/>
                  <a:pt x="5049" y="8133"/>
                </a:cubicBezTo>
                <a:lnTo>
                  <a:pt x="5049" y="8145"/>
                </a:lnTo>
                <a:lnTo>
                  <a:pt x="5049" y="8157"/>
                </a:lnTo>
                <a:cubicBezTo>
                  <a:pt x="5025" y="8181"/>
                  <a:pt x="4990" y="8192"/>
                  <a:pt x="4966" y="8216"/>
                </a:cubicBezTo>
                <a:cubicBezTo>
                  <a:pt x="4942" y="8240"/>
                  <a:pt x="4918" y="8264"/>
                  <a:pt x="4906" y="8300"/>
                </a:cubicBezTo>
                <a:cubicBezTo>
                  <a:pt x="4799" y="8335"/>
                  <a:pt x="4692" y="8383"/>
                  <a:pt x="4621" y="8443"/>
                </a:cubicBezTo>
                <a:lnTo>
                  <a:pt x="4537" y="8502"/>
                </a:lnTo>
                <a:lnTo>
                  <a:pt x="2870" y="6311"/>
                </a:lnTo>
                <a:lnTo>
                  <a:pt x="2608" y="5978"/>
                </a:lnTo>
                <a:cubicBezTo>
                  <a:pt x="2668" y="5895"/>
                  <a:pt x="2728" y="5811"/>
                  <a:pt x="2751" y="5740"/>
                </a:cubicBezTo>
                <a:lnTo>
                  <a:pt x="3204" y="4525"/>
                </a:lnTo>
                <a:cubicBezTo>
                  <a:pt x="3239" y="4442"/>
                  <a:pt x="3192" y="4347"/>
                  <a:pt x="3120" y="4323"/>
                </a:cubicBezTo>
                <a:cubicBezTo>
                  <a:pt x="3098" y="4315"/>
                  <a:pt x="3077" y="4311"/>
                  <a:pt x="3056" y="4311"/>
                </a:cubicBezTo>
                <a:cubicBezTo>
                  <a:pt x="2989" y="4311"/>
                  <a:pt x="2933" y="4352"/>
                  <a:pt x="2906" y="4406"/>
                </a:cubicBezTo>
                <a:lnTo>
                  <a:pt x="2454" y="5621"/>
                </a:lnTo>
                <a:lnTo>
                  <a:pt x="2454" y="5633"/>
                </a:lnTo>
                <a:cubicBezTo>
                  <a:pt x="2454" y="5645"/>
                  <a:pt x="2442" y="5680"/>
                  <a:pt x="2394" y="5716"/>
                </a:cubicBezTo>
                <a:cubicBezTo>
                  <a:pt x="2357" y="5693"/>
                  <a:pt x="2313" y="5682"/>
                  <a:pt x="2267" y="5682"/>
                </a:cubicBezTo>
                <a:cubicBezTo>
                  <a:pt x="2197" y="5682"/>
                  <a:pt x="2124" y="5708"/>
                  <a:pt x="2073" y="5752"/>
                </a:cubicBezTo>
                <a:lnTo>
                  <a:pt x="1739" y="6002"/>
                </a:lnTo>
                <a:cubicBezTo>
                  <a:pt x="1698" y="5981"/>
                  <a:pt x="1653" y="5970"/>
                  <a:pt x="1607" y="5970"/>
                </a:cubicBezTo>
                <a:cubicBezTo>
                  <a:pt x="1546" y="5970"/>
                  <a:pt x="1484" y="5990"/>
                  <a:pt x="1430" y="6037"/>
                </a:cubicBezTo>
                <a:lnTo>
                  <a:pt x="156" y="6907"/>
                </a:lnTo>
                <a:cubicBezTo>
                  <a:pt x="72" y="6954"/>
                  <a:pt x="37" y="7026"/>
                  <a:pt x="13" y="7121"/>
                </a:cubicBezTo>
                <a:cubicBezTo>
                  <a:pt x="1" y="7204"/>
                  <a:pt x="37" y="7300"/>
                  <a:pt x="72" y="7359"/>
                </a:cubicBezTo>
                <a:lnTo>
                  <a:pt x="2561" y="10621"/>
                </a:lnTo>
                <a:cubicBezTo>
                  <a:pt x="2620" y="10693"/>
                  <a:pt x="2704" y="10740"/>
                  <a:pt x="2787" y="10740"/>
                </a:cubicBezTo>
                <a:lnTo>
                  <a:pt x="2823" y="10740"/>
                </a:lnTo>
                <a:cubicBezTo>
                  <a:pt x="2894" y="10740"/>
                  <a:pt x="2966" y="10705"/>
                  <a:pt x="3025" y="10657"/>
                </a:cubicBezTo>
                <a:lnTo>
                  <a:pt x="4204" y="9645"/>
                </a:lnTo>
                <a:cubicBezTo>
                  <a:pt x="4287" y="9574"/>
                  <a:pt x="4323" y="9455"/>
                  <a:pt x="4311" y="9347"/>
                </a:cubicBezTo>
                <a:lnTo>
                  <a:pt x="4633" y="9097"/>
                </a:lnTo>
                <a:cubicBezTo>
                  <a:pt x="4692" y="9050"/>
                  <a:pt x="4740" y="8978"/>
                  <a:pt x="4752" y="8895"/>
                </a:cubicBezTo>
                <a:cubicBezTo>
                  <a:pt x="4752" y="8847"/>
                  <a:pt x="4752" y="8800"/>
                  <a:pt x="4740" y="8752"/>
                </a:cubicBezTo>
                <a:lnTo>
                  <a:pt x="4823" y="8681"/>
                </a:lnTo>
                <a:cubicBezTo>
                  <a:pt x="4847" y="8669"/>
                  <a:pt x="4859" y="8657"/>
                  <a:pt x="4883" y="8657"/>
                </a:cubicBezTo>
                <a:lnTo>
                  <a:pt x="4883" y="8847"/>
                </a:lnTo>
                <a:cubicBezTo>
                  <a:pt x="4799" y="8895"/>
                  <a:pt x="4728" y="8990"/>
                  <a:pt x="4728" y="9109"/>
                </a:cubicBezTo>
                <a:lnTo>
                  <a:pt x="4633" y="10657"/>
                </a:lnTo>
                <a:cubicBezTo>
                  <a:pt x="4633" y="10752"/>
                  <a:pt x="4668" y="10836"/>
                  <a:pt x="4728" y="10895"/>
                </a:cubicBezTo>
                <a:cubicBezTo>
                  <a:pt x="4787" y="10955"/>
                  <a:pt x="4871" y="11002"/>
                  <a:pt x="4942" y="11002"/>
                </a:cubicBezTo>
                <a:lnTo>
                  <a:pt x="9038" y="11002"/>
                </a:lnTo>
                <a:cubicBezTo>
                  <a:pt x="9133" y="11002"/>
                  <a:pt x="9205" y="10979"/>
                  <a:pt x="9264" y="10895"/>
                </a:cubicBezTo>
                <a:cubicBezTo>
                  <a:pt x="9324" y="10836"/>
                  <a:pt x="9347" y="10752"/>
                  <a:pt x="9347" y="10657"/>
                </a:cubicBezTo>
                <a:lnTo>
                  <a:pt x="9264" y="9109"/>
                </a:lnTo>
                <a:cubicBezTo>
                  <a:pt x="9264" y="8990"/>
                  <a:pt x="9193" y="8907"/>
                  <a:pt x="9097" y="8847"/>
                </a:cubicBezTo>
                <a:lnTo>
                  <a:pt x="9097" y="8431"/>
                </a:lnTo>
                <a:cubicBezTo>
                  <a:pt x="9097" y="8359"/>
                  <a:pt x="9074" y="8264"/>
                  <a:pt x="9014" y="8216"/>
                </a:cubicBezTo>
                <a:cubicBezTo>
                  <a:pt x="8978" y="8192"/>
                  <a:pt x="8931" y="8157"/>
                  <a:pt x="8907" y="8145"/>
                </a:cubicBezTo>
                <a:lnTo>
                  <a:pt x="8907" y="8026"/>
                </a:lnTo>
                <a:cubicBezTo>
                  <a:pt x="8907" y="7919"/>
                  <a:pt x="8966" y="7728"/>
                  <a:pt x="9038" y="7490"/>
                </a:cubicBezTo>
                <a:cubicBezTo>
                  <a:pt x="9074" y="7407"/>
                  <a:pt x="9026" y="7311"/>
                  <a:pt x="8954" y="7288"/>
                </a:cubicBezTo>
                <a:cubicBezTo>
                  <a:pt x="8932" y="7279"/>
                  <a:pt x="8911" y="7275"/>
                  <a:pt x="8890" y="7275"/>
                </a:cubicBezTo>
                <a:cubicBezTo>
                  <a:pt x="8823" y="7275"/>
                  <a:pt x="8768" y="7316"/>
                  <a:pt x="8740" y="7371"/>
                </a:cubicBezTo>
                <a:cubicBezTo>
                  <a:pt x="8669" y="7561"/>
                  <a:pt x="8573" y="7835"/>
                  <a:pt x="8573" y="8014"/>
                </a:cubicBezTo>
                <a:lnTo>
                  <a:pt x="8573" y="8121"/>
                </a:lnTo>
                <a:lnTo>
                  <a:pt x="5406" y="8121"/>
                </a:lnTo>
                <a:cubicBezTo>
                  <a:pt x="5395" y="8014"/>
                  <a:pt x="5347" y="7919"/>
                  <a:pt x="5323" y="7859"/>
                </a:cubicBezTo>
                <a:lnTo>
                  <a:pt x="3787" y="5454"/>
                </a:lnTo>
                <a:cubicBezTo>
                  <a:pt x="3787" y="5442"/>
                  <a:pt x="3775" y="5442"/>
                  <a:pt x="3751" y="5418"/>
                </a:cubicBezTo>
                <a:cubicBezTo>
                  <a:pt x="3609" y="5275"/>
                  <a:pt x="3609" y="5049"/>
                  <a:pt x="3751" y="4906"/>
                </a:cubicBezTo>
                <a:cubicBezTo>
                  <a:pt x="3829" y="4829"/>
                  <a:pt x="3924" y="4790"/>
                  <a:pt x="4018" y="4790"/>
                </a:cubicBezTo>
                <a:cubicBezTo>
                  <a:pt x="4112" y="4790"/>
                  <a:pt x="4204" y="4829"/>
                  <a:pt x="4275" y="4906"/>
                </a:cubicBezTo>
                <a:lnTo>
                  <a:pt x="5025" y="5656"/>
                </a:lnTo>
                <a:cubicBezTo>
                  <a:pt x="5072" y="5711"/>
                  <a:pt x="5140" y="5740"/>
                  <a:pt x="5211" y="5740"/>
                </a:cubicBezTo>
                <a:cubicBezTo>
                  <a:pt x="5248" y="5740"/>
                  <a:pt x="5286" y="5732"/>
                  <a:pt x="5323" y="5716"/>
                </a:cubicBezTo>
                <a:cubicBezTo>
                  <a:pt x="5418" y="5680"/>
                  <a:pt x="5478" y="5585"/>
                  <a:pt x="5478" y="5466"/>
                </a:cubicBezTo>
                <a:lnTo>
                  <a:pt x="5478" y="3799"/>
                </a:lnTo>
                <a:lnTo>
                  <a:pt x="5478" y="1287"/>
                </a:lnTo>
                <a:cubicBezTo>
                  <a:pt x="5478" y="1073"/>
                  <a:pt x="5645" y="918"/>
                  <a:pt x="5835" y="918"/>
                </a:cubicBezTo>
                <a:cubicBezTo>
                  <a:pt x="5942" y="918"/>
                  <a:pt x="6037" y="942"/>
                  <a:pt x="6109" y="1013"/>
                </a:cubicBezTo>
                <a:cubicBezTo>
                  <a:pt x="6180" y="1096"/>
                  <a:pt x="6216" y="1180"/>
                  <a:pt x="6216" y="1287"/>
                </a:cubicBezTo>
                <a:lnTo>
                  <a:pt x="6216" y="4454"/>
                </a:lnTo>
                <a:cubicBezTo>
                  <a:pt x="6216" y="4549"/>
                  <a:pt x="6287" y="4621"/>
                  <a:pt x="6371" y="4621"/>
                </a:cubicBezTo>
                <a:cubicBezTo>
                  <a:pt x="6466" y="4621"/>
                  <a:pt x="6538" y="4549"/>
                  <a:pt x="6538" y="4454"/>
                </a:cubicBezTo>
                <a:lnTo>
                  <a:pt x="6538" y="1287"/>
                </a:lnTo>
                <a:lnTo>
                  <a:pt x="6538" y="680"/>
                </a:lnTo>
                <a:cubicBezTo>
                  <a:pt x="6538" y="572"/>
                  <a:pt x="6585" y="477"/>
                  <a:pt x="6645" y="418"/>
                </a:cubicBezTo>
                <a:cubicBezTo>
                  <a:pt x="6716" y="346"/>
                  <a:pt x="6811" y="322"/>
                  <a:pt x="6895" y="322"/>
                </a:cubicBezTo>
                <a:cubicBezTo>
                  <a:pt x="7002" y="322"/>
                  <a:pt x="7085" y="358"/>
                  <a:pt x="7145" y="418"/>
                </a:cubicBezTo>
                <a:cubicBezTo>
                  <a:pt x="7228" y="501"/>
                  <a:pt x="7252" y="584"/>
                  <a:pt x="7252" y="680"/>
                </a:cubicBezTo>
                <a:lnTo>
                  <a:pt x="7252" y="4454"/>
                </a:lnTo>
                <a:cubicBezTo>
                  <a:pt x="7252" y="4549"/>
                  <a:pt x="7323" y="4621"/>
                  <a:pt x="7419" y="4621"/>
                </a:cubicBezTo>
                <a:cubicBezTo>
                  <a:pt x="7502" y="4621"/>
                  <a:pt x="7585" y="4549"/>
                  <a:pt x="7585" y="4454"/>
                </a:cubicBezTo>
                <a:lnTo>
                  <a:pt x="7585" y="1430"/>
                </a:lnTo>
                <a:cubicBezTo>
                  <a:pt x="7585" y="1334"/>
                  <a:pt x="7621" y="1239"/>
                  <a:pt x="7681" y="1180"/>
                </a:cubicBezTo>
                <a:cubicBezTo>
                  <a:pt x="7740" y="1120"/>
                  <a:pt x="7847" y="1073"/>
                  <a:pt x="7942" y="1073"/>
                </a:cubicBezTo>
                <a:cubicBezTo>
                  <a:pt x="8038" y="1073"/>
                  <a:pt x="8133" y="1120"/>
                  <a:pt x="8192" y="1180"/>
                </a:cubicBezTo>
                <a:cubicBezTo>
                  <a:pt x="8264" y="1251"/>
                  <a:pt x="8300" y="1346"/>
                  <a:pt x="8300" y="1430"/>
                </a:cubicBezTo>
                <a:lnTo>
                  <a:pt x="8300" y="4454"/>
                </a:lnTo>
                <a:cubicBezTo>
                  <a:pt x="8300" y="4549"/>
                  <a:pt x="8371" y="4621"/>
                  <a:pt x="8454" y="4621"/>
                </a:cubicBezTo>
                <a:cubicBezTo>
                  <a:pt x="8550" y="4621"/>
                  <a:pt x="8621" y="4549"/>
                  <a:pt x="8621" y="4454"/>
                </a:cubicBezTo>
                <a:lnTo>
                  <a:pt x="8621" y="2168"/>
                </a:lnTo>
                <a:cubicBezTo>
                  <a:pt x="8621" y="1954"/>
                  <a:pt x="8788" y="1787"/>
                  <a:pt x="8990" y="1787"/>
                </a:cubicBezTo>
                <a:cubicBezTo>
                  <a:pt x="9097" y="1787"/>
                  <a:pt x="9193" y="1835"/>
                  <a:pt x="9252" y="1894"/>
                </a:cubicBezTo>
                <a:cubicBezTo>
                  <a:pt x="9324" y="1966"/>
                  <a:pt x="9347" y="2061"/>
                  <a:pt x="9347" y="2144"/>
                </a:cubicBezTo>
                <a:lnTo>
                  <a:pt x="9324" y="5883"/>
                </a:lnTo>
                <a:lnTo>
                  <a:pt x="9324" y="5918"/>
                </a:lnTo>
                <a:cubicBezTo>
                  <a:pt x="9312" y="6180"/>
                  <a:pt x="9228" y="6430"/>
                  <a:pt x="9085" y="6657"/>
                </a:cubicBezTo>
                <a:cubicBezTo>
                  <a:pt x="9038" y="6728"/>
                  <a:pt x="9050" y="6835"/>
                  <a:pt x="9133" y="6883"/>
                </a:cubicBezTo>
                <a:cubicBezTo>
                  <a:pt x="9158" y="6900"/>
                  <a:pt x="9188" y="6908"/>
                  <a:pt x="9218" y="6908"/>
                </a:cubicBezTo>
                <a:cubicBezTo>
                  <a:pt x="9271" y="6908"/>
                  <a:pt x="9324" y="6881"/>
                  <a:pt x="9347" y="6835"/>
                </a:cubicBezTo>
                <a:cubicBezTo>
                  <a:pt x="9526" y="6585"/>
                  <a:pt x="9621" y="6299"/>
                  <a:pt x="9645" y="6002"/>
                </a:cubicBezTo>
                <a:lnTo>
                  <a:pt x="9978" y="5752"/>
                </a:lnTo>
                <a:cubicBezTo>
                  <a:pt x="10336" y="5573"/>
                  <a:pt x="10395" y="5144"/>
                  <a:pt x="10157" y="4847"/>
                </a:cubicBezTo>
                <a:cubicBezTo>
                  <a:pt x="10086" y="4740"/>
                  <a:pt x="9967" y="4668"/>
                  <a:pt x="9847" y="4621"/>
                </a:cubicBezTo>
                <a:lnTo>
                  <a:pt x="9967" y="4525"/>
                </a:lnTo>
                <a:cubicBezTo>
                  <a:pt x="10109" y="4406"/>
                  <a:pt x="10205" y="4263"/>
                  <a:pt x="10228" y="4073"/>
                </a:cubicBezTo>
                <a:cubicBezTo>
                  <a:pt x="10264" y="3894"/>
                  <a:pt x="10205" y="3716"/>
                  <a:pt x="10097" y="3561"/>
                </a:cubicBezTo>
                <a:cubicBezTo>
                  <a:pt x="10026" y="3454"/>
                  <a:pt x="9907" y="3382"/>
                  <a:pt x="9788" y="3335"/>
                </a:cubicBezTo>
                <a:lnTo>
                  <a:pt x="9919" y="3239"/>
                </a:lnTo>
                <a:cubicBezTo>
                  <a:pt x="10062" y="3120"/>
                  <a:pt x="10157" y="2966"/>
                  <a:pt x="10181" y="2775"/>
                </a:cubicBezTo>
                <a:cubicBezTo>
                  <a:pt x="10217" y="2597"/>
                  <a:pt x="10157" y="2418"/>
                  <a:pt x="10050" y="2263"/>
                </a:cubicBezTo>
                <a:cubicBezTo>
                  <a:pt x="9967" y="2144"/>
                  <a:pt x="9847" y="2073"/>
                  <a:pt x="9705" y="2025"/>
                </a:cubicBezTo>
                <a:cubicBezTo>
                  <a:pt x="9681" y="1906"/>
                  <a:pt x="9621" y="1811"/>
                  <a:pt x="9526" y="1715"/>
                </a:cubicBezTo>
                <a:cubicBezTo>
                  <a:pt x="9395" y="1585"/>
                  <a:pt x="9228" y="1513"/>
                  <a:pt x="9038" y="1513"/>
                </a:cubicBezTo>
                <a:cubicBezTo>
                  <a:pt x="8907" y="1513"/>
                  <a:pt x="8788" y="1549"/>
                  <a:pt x="8669" y="1608"/>
                </a:cubicBezTo>
                <a:lnTo>
                  <a:pt x="8669" y="1465"/>
                </a:lnTo>
                <a:cubicBezTo>
                  <a:pt x="8669" y="1287"/>
                  <a:pt x="8597" y="1108"/>
                  <a:pt x="8454" y="977"/>
                </a:cubicBezTo>
                <a:cubicBezTo>
                  <a:pt x="8323" y="834"/>
                  <a:pt x="8157" y="763"/>
                  <a:pt x="7966" y="763"/>
                </a:cubicBezTo>
                <a:cubicBezTo>
                  <a:pt x="7835" y="763"/>
                  <a:pt x="7716" y="799"/>
                  <a:pt x="7597" y="870"/>
                </a:cubicBezTo>
                <a:lnTo>
                  <a:pt x="7597" y="703"/>
                </a:lnTo>
                <a:cubicBezTo>
                  <a:pt x="7597" y="525"/>
                  <a:pt x="7526" y="346"/>
                  <a:pt x="7383" y="215"/>
                </a:cubicBezTo>
                <a:cubicBezTo>
                  <a:pt x="7252" y="84"/>
                  <a:pt x="7085" y="1"/>
                  <a:pt x="6895" y="1"/>
                </a:cubicBez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1948;p68">
            <a:extLst>
              <a:ext uri="{FF2B5EF4-FFF2-40B4-BE49-F238E27FC236}">
                <a16:creationId xmlns:a16="http://schemas.microsoft.com/office/drawing/2014/main" id="{3DAF02D9-94EC-44AD-8DAA-A4FA0F605BB0}"/>
              </a:ext>
            </a:extLst>
          </p:cNvPr>
          <p:cNvGrpSpPr/>
          <p:nvPr/>
        </p:nvGrpSpPr>
        <p:grpSpPr>
          <a:xfrm rot="20658580">
            <a:off x="2763693" y="4792448"/>
            <a:ext cx="776882" cy="641663"/>
            <a:chOff x="6889712" y="3833413"/>
            <a:chExt cx="355230" cy="293401"/>
          </a:xfrm>
          <a:solidFill>
            <a:srgbClr val="266C9F"/>
          </a:solidFill>
        </p:grpSpPr>
        <p:sp>
          <p:nvSpPr>
            <p:cNvPr id="20"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2966;p70">
            <a:extLst>
              <a:ext uri="{FF2B5EF4-FFF2-40B4-BE49-F238E27FC236}">
                <a16:creationId xmlns:a16="http://schemas.microsoft.com/office/drawing/2014/main" id="{373BB6DF-C92F-41C8-8A30-1BDC047A79BF}"/>
              </a:ext>
            </a:extLst>
          </p:cNvPr>
          <p:cNvGrpSpPr/>
          <p:nvPr/>
        </p:nvGrpSpPr>
        <p:grpSpPr>
          <a:xfrm rot="1955742">
            <a:off x="8053769" y="1163271"/>
            <a:ext cx="736986" cy="659914"/>
            <a:chOff x="3716358" y="1544655"/>
            <a:chExt cx="361971" cy="314958"/>
          </a:xfrm>
          <a:solidFill>
            <a:srgbClr val="4EAE3A"/>
          </a:solidFill>
        </p:grpSpPr>
        <p:sp>
          <p:nvSpPr>
            <p:cNvPr id="33" name="Google Shape;12967;p70">
              <a:extLst>
                <a:ext uri="{FF2B5EF4-FFF2-40B4-BE49-F238E27FC236}">
                  <a16:creationId xmlns:a16="http://schemas.microsoft.com/office/drawing/2014/main" id="{96AA2A94-DA1F-4E21-A0B1-BD1B983A02C1}"/>
                </a:ext>
              </a:extLst>
            </p:cNvPr>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68;p70">
              <a:extLst>
                <a:ext uri="{FF2B5EF4-FFF2-40B4-BE49-F238E27FC236}">
                  <a16:creationId xmlns:a16="http://schemas.microsoft.com/office/drawing/2014/main" id="{477DA36B-4AF6-4685-AE72-B384BE5496F8}"/>
                </a:ext>
              </a:extLst>
            </p:cNvPr>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969;p70">
              <a:extLst>
                <a:ext uri="{FF2B5EF4-FFF2-40B4-BE49-F238E27FC236}">
                  <a16:creationId xmlns:a16="http://schemas.microsoft.com/office/drawing/2014/main" id="{6630461C-5454-4044-A7DE-CAE98A4E0B63}"/>
                </a:ext>
              </a:extLst>
            </p:cNvPr>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970;p70">
              <a:extLst>
                <a:ext uri="{FF2B5EF4-FFF2-40B4-BE49-F238E27FC236}">
                  <a16:creationId xmlns:a16="http://schemas.microsoft.com/office/drawing/2014/main" id="{76914D66-A2D2-4A80-BAEA-8EB1A2D9A8BE}"/>
                </a:ext>
              </a:extLst>
            </p:cNvPr>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971;p70">
              <a:extLst>
                <a:ext uri="{FF2B5EF4-FFF2-40B4-BE49-F238E27FC236}">
                  <a16:creationId xmlns:a16="http://schemas.microsoft.com/office/drawing/2014/main" id="{EB046BC6-C6E6-4E7B-85D3-A58FDE422754}"/>
                </a:ext>
              </a:extLst>
            </p:cNvPr>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2972;p70">
              <a:extLst>
                <a:ext uri="{FF2B5EF4-FFF2-40B4-BE49-F238E27FC236}">
                  <a16:creationId xmlns:a16="http://schemas.microsoft.com/office/drawing/2014/main" id="{A0DB92DE-6C4F-4261-86F1-23360657C8F0}"/>
                </a:ext>
              </a:extLst>
            </p:cNvPr>
            <p:cNvGrpSpPr/>
            <p:nvPr/>
          </p:nvGrpSpPr>
          <p:grpSpPr>
            <a:xfrm>
              <a:off x="3716358" y="1544655"/>
              <a:ext cx="361971" cy="314958"/>
              <a:chOff x="3716358" y="1544655"/>
              <a:chExt cx="361971" cy="314958"/>
            </a:xfrm>
            <a:grpFill/>
          </p:grpSpPr>
          <p:sp>
            <p:nvSpPr>
              <p:cNvPr id="39" name="Google Shape;12973;p70">
                <a:extLst>
                  <a:ext uri="{FF2B5EF4-FFF2-40B4-BE49-F238E27FC236}">
                    <a16:creationId xmlns:a16="http://schemas.microsoft.com/office/drawing/2014/main" id="{498E1758-CFAB-4C9B-9100-CB6ED09D6A67}"/>
                  </a:ext>
                </a:extLst>
              </p:cNvPr>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974;p70">
                <a:extLst>
                  <a:ext uri="{FF2B5EF4-FFF2-40B4-BE49-F238E27FC236}">
                    <a16:creationId xmlns:a16="http://schemas.microsoft.com/office/drawing/2014/main" id="{5682280F-2E07-4CD9-8F33-4067D143D0DB}"/>
                  </a:ext>
                </a:extLst>
              </p:cNvPr>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975;p70">
                <a:extLst>
                  <a:ext uri="{FF2B5EF4-FFF2-40B4-BE49-F238E27FC236}">
                    <a16:creationId xmlns:a16="http://schemas.microsoft.com/office/drawing/2014/main" id="{93695588-CA90-401E-AAB5-2C7A79B9F531}"/>
                  </a:ext>
                </a:extLst>
              </p:cNvPr>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976;p70">
                <a:extLst>
                  <a:ext uri="{FF2B5EF4-FFF2-40B4-BE49-F238E27FC236}">
                    <a16:creationId xmlns:a16="http://schemas.microsoft.com/office/drawing/2014/main" id="{B1057A54-0339-4BF7-BDF8-E31331A6E14B}"/>
                  </a:ext>
                </a:extLst>
              </p:cNvPr>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977;p70">
                <a:extLst>
                  <a:ext uri="{FF2B5EF4-FFF2-40B4-BE49-F238E27FC236}">
                    <a16:creationId xmlns:a16="http://schemas.microsoft.com/office/drawing/2014/main" id="{F61780C7-94E7-4F02-A79B-7E344018AADC}"/>
                  </a:ext>
                </a:extLst>
              </p:cNvPr>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ES" altLang="ko-KR" sz="3200" b="1" dirty="0">
                <a:solidFill>
                  <a:schemeClr val="accent1"/>
                </a:solidFill>
              </a:rPr>
              <a:t>Alfabetización digital y comunicación empresarial</a:t>
            </a:r>
            <a:endParaRPr lang="en-US" altLang="ko-KR" sz="3200" b="1" dirty="0">
              <a:solidFill>
                <a:schemeClr val="accent1"/>
              </a:solidFill>
            </a:endParaRPr>
          </a:p>
        </p:txBody>
      </p:sp>
    </p:spTree>
    <p:extLst>
      <p:ext uri="{BB962C8B-B14F-4D97-AF65-F5344CB8AC3E}">
        <p14:creationId xmlns:p14="http://schemas.microsoft.com/office/powerpoint/2010/main" val="340513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a:extLst>
              <a:ext uri="{FF2B5EF4-FFF2-40B4-BE49-F238E27FC236}">
                <a16:creationId xmlns:a16="http://schemas.microsoft.com/office/drawing/2014/main" id="{86A80A1C-FD55-D044-8ACC-AA31B9966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18" name="Imagen 1">
            <a:extLst>
              <a:ext uri="{FF2B5EF4-FFF2-40B4-BE49-F238E27FC236}">
                <a16:creationId xmlns:a16="http://schemas.microsoft.com/office/drawing/2014/main" id="{F00F6EDE-3644-1840-815B-1508B7A9C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596" y="6290760"/>
            <a:ext cx="2580150" cy="567240"/>
          </a:xfrm>
          <a:prstGeom prst="rect">
            <a:avLst/>
          </a:prstGeom>
        </p:spPr>
      </p:pic>
      <p:sp>
        <p:nvSpPr>
          <p:cNvPr id="19" name="CuadroTexto 2">
            <a:extLst>
              <a:ext uri="{FF2B5EF4-FFF2-40B4-BE49-F238E27FC236}">
                <a16:creationId xmlns:a16="http://schemas.microsoft.com/office/drawing/2014/main" id="{D7CCCCBE-8974-874E-A8FF-474A9633A87B}"/>
              </a:ext>
            </a:extLst>
          </p:cNvPr>
          <p:cNvSpPr txBox="1"/>
          <p:nvPr/>
        </p:nvSpPr>
        <p:spPr>
          <a:xfrm>
            <a:off x="503224"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sp>
        <p:nvSpPr>
          <p:cNvPr id="22" name="TextBox 3">
            <a:extLst>
              <a:ext uri="{FF2B5EF4-FFF2-40B4-BE49-F238E27FC236}">
                <a16:creationId xmlns:a16="http://schemas.microsoft.com/office/drawing/2014/main" id="{24E19829-6FC0-0745-876E-8BE3C3C42F3B}"/>
              </a:ext>
            </a:extLst>
          </p:cNvPr>
          <p:cNvSpPr txBox="1"/>
          <p:nvPr/>
        </p:nvSpPr>
        <p:spPr>
          <a:xfrm>
            <a:off x="5517204" y="625534"/>
            <a:ext cx="6255695" cy="2554545"/>
          </a:xfrm>
          <a:prstGeom prst="rect">
            <a:avLst/>
          </a:prstGeom>
          <a:noFill/>
        </p:spPr>
        <p:txBody>
          <a:bodyPr wrap="square" lIns="91440" tIns="45720" rIns="91440" bIns="45720" rtlCol="0" anchor="t">
            <a:spAutoFit/>
          </a:bodyPr>
          <a:lstStyle/>
          <a:p>
            <a:r>
              <a:rPr lang="en-US" altLang="ko-KR" sz="3200" b="1" dirty="0">
                <a:solidFill>
                  <a:srgbClr val="FFC000"/>
                </a:solidFill>
                <a:latin typeface="+mj-lt"/>
                <a:ea typeface="맑은 고딕"/>
                <a:cs typeface="Arial"/>
              </a:rPr>
              <a:t>Unidad 2: </a:t>
            </a:r>
            <a:r>
              <a:rPr lang="en-US" altLang="ko-KR" sz="3200" b="1" dirty="0" err="1">
                <a:solidFill>
                  <a:srgbClr val="FFC000"/>
                </a:solidFill>
                <a:latin typeface="+mj-lt"/>
                <a:ea typeface="맑은 고딕"/>
                <a:cs typeface="Arial"/>
              </a:rPr>
              <a:t>Protección</a:t>
            </a:r>
            <a:r>
              <a:rPr lang="en-US" altLang="ko-KR" sz="3200" b="1" dirty="0">
                <a:solidFill>
                  <a:srgbClr val="FFC000"/>
                </a:solidFill>
                <a:latin typeface="+mj-lt"/>
                <a:ea typeface="맑은 고딕"/>
                <a:cs typeface="Arial"/>
              </a:rPr>
              <a:t> de </a:t>
            </a:r>
            <a:r>
              <a:rPr lang="en-US" altLang="ko-KR" sz="3200" b="1" dirty="0" err="1">
                <a:solidFill>
                  <a:srgbClr val="FFC000"/>
                </a:solidFill>
                <a:latin typeface="+mj-lt"/>
                <a:ea typeface="맑은 고딕"/>
                <a:cs typeface="Arial"/>
              </a:rPr>
              <a:t>datos</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sostenibilidad</a:t>
            </a:r>
            <a:r>
              <a:rPr lang="en-US" altLang="ko-KR" sz="3200" b="1" dirty="0">
                <a:solidFill>
                  <a:srgbClr val="FFC000"/>
                </a:solidFill>
                <a:latin typeface="+mj-lt"/>
                <a:ea typeface="맑은 고딕"/>
                <a:cs typeface="Arial"/>
              </a:rPr>
              <a:t> and </a:t>
            </a:r>
            <a:r>
              <a:rPr lang="en-US" altLang="ko-KR" sz="3200" b="1" dirty="0" err="1">
                <a:solidFill>
                  <a:srgbClr val="FFC000"/>
                </a:solidFill>
                <a:latin typeface="+mj-lt"/>
                <a:ea typeface="맑은 고딕"/>
                <a:cs typeface="Arial"/>
              </a:rPr>
              <a:t>transferencia</a:t>
            </a:r>
            <a:r>
              <a:rPr lang="en-US" altLang="ko-KR" sz="3200" b="1" dirty="0">
                <a:solidFill>
                  <a:srgbClr val="FFC000"/>
                </a:solidFill>
                <a:latin typeface="+mj-lt"/>
                <a:ea typeface="맑은 고딕"/>
                <a:cs typeface="Arial"/>
              </a:rPr>
              <a:t> del </a:t>
            </a:r>
            <a:r>
              <a:rPr lang="en-US" altLang="ko-KR" sz="3200" b="1" dirty="0" err="1">
                <a:solidFill>
                  <a:srgbClr val="FFC000"/>
                </a:solidFill>
                <a:latin typeface="+mj-lt"/>
                <a:ea typeface="맑은 고딕"/>
                <a:cs typeface="Arial"/>
              </a:rPr>
              <a:t>conocimiento</a:t>
            </a:r>
            <a:r>
              <a:rPr lang="en-US" altLang="ko-KR" sz="3200" b="1" dirty="0">
                <a:solidFill>
                  <a:srgbClr val="FFC000"/>
                </a:solidFill>
                <a:latin typeface="+mj-lt"/>
                <a:ea typeface="맑은 고딕"/>
                <a:cs typeface="Arial"/>
              </a:rPr>
              <a:t> </a:t>
            </a:r>
          </a:p>
          <a:p>
            <a:endParaRPr lang="en-US" sz="2800" dirty="0">
              <a:solidFill>
                <a:srgbClr val="000000"/>
              </a:solidFill>
              <a:latin typeface="Calibri"/>
              <a:ea typeface="맑은 고딕"/>
              <a:cs typeface="Calibri"/>
            </a:endParaRPr>
          </a:p>
          <a:p>
            <a:endParaRPr lang="en-US" altLang="ko-KR" sz="3600" b="1" dirty="0">
              <a:solidFill>
                <a:srgbClr val="FFC000"/>
              </a:solidFill>
              <a:latin typeface="+mj-lt"/>
              <a:ea typeface="맑은 고딕"/>
              <a:cs typeface="Arial"/>
            </a:endParaRPr>
          </a:p>
        </p:txBody>
      </p:sp>
      <p:sp>
        <p:nvSpPr>
          <p:cNvPr id="23" name="CuadroTexto 12">
            <a:extLst>
              <a:ext uri="{FF2B5EF4-FFF2-40B4-BE49-F238E27FC236}">
                <a16:creationId xmlns:a16="http://schemas.microsoft.com/office/drawing/2014/main" id="{6A93BF76-1F1E-0B47-B4A5-FC98A0077255}"/>
              </a:ext>
            </a:extLst>
          </p:cNvPr>
          <p:cNvSpPr txBox="1"/>
          <p:nvPr/>
        </p:nvSpPr>
        <p:spPr>
          <a:xfrm>
            <a:off x="5467036" y="2092872"/>
            <a:ext cx="6505710" cy="2215991"/>
          </a:xfrm>
          <a:prstGeom prst="rect">
            <a:avLst/>
          </a:prstGeom>
          <a:noFill/>
        </p:spPr>
        <p:txBody>
          <a:bodyPr wrap="square" lIns="91440" tIns="45720" rIns="91440" bIns="45720" anchor="t">
            <a:spAutoFit/>
          </a:bodyPr>
          <a:lstStyle/>
          <a:p>
            <a:pPr>
              <a:defRPr/>
            </a:pPr>
            <a:r>
              <a:rPr lang="es-ES" sz="2000" b="1" dirty="0">
                <a:solidFill>
                  <a:schemeClr val="accent1">
                    <a:lumMod val="75000"/>
                  </a:schemeClr>
                </a:solidFill>
                <a:ea typeface="+mn-lt"/>
                <a:cs typeface="+mn-lt"/>
              </a:rPr>
              <a:t>2.1. Garantizar el cumplimiento del GDPR</a:t>
            </a:r>
          </a:p>
          <a:p>
            <a:pPr>
              <a:defRPr/>
            </a:pPr>
            <a:endParaRPr lang="es-ES" sz="2000" b="1" dirty="0">
              <a:solidFill>
                <a:schemeClr val="accent1">
                  <a:lumMod val="75000"/>
                </a:schemeClr>
              </a:solidFill>
              <a:ea typeface="+mn-lt"/>
              <a:cs typeface="+mn-lt"/>
            </a:endParaRPr>
          </a:p>
          <a:p>
            <a:pPr>
              <a:defRPr/>
            </a:pPr>
            <a:r>
              <a:rPr lang="es-ES" sz="2000" b="1" dirty="0">
                <a:solidFill>
                  <a:schemeClr val="accent1">
                    <a:lumMod val="75000"/>
                  </a:schemeClr>
                </a:solidFill>
                <a:ea typeface="+mn-lt"/>
                <a:cs typeface="+mn-lt"/>
              </a:rPr>
              <a:t>2.2. Tener en cuenta el trato justo de las personas</a:t>
            </a:r>
            <a:endParaRPr lang="en-GB" sz="2000" b="1" dirty="0">
              <a:solidFill>
                <a:schemeClr val="accent1">
                  <a:lumMod val="75000"/>
                </a:schemeClr>
              </a:solidFill>
            </a:endParaRPr>
          </a:p>
          <a:p>
            <a:pPr>
              <a:defRPr/>
            </a:pPr>
            <a:endParaRPr lang="en-US" sz="2000" b="1" dirty="0">
              <a:solidFill>
                <a:schemeClr val="accent1">
                  <a:lumMod val="75000"/>
                </a:schemeClr>
              </a:solidFill>
            </a:endParaRPr>
          </a:p>
          <a:p>
            <a:pPr>
              <a:defRPr/>
            </a:pPr>
            <a:endParaRPr lang="en-US" sz="2000" b="1" dirty="0">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dirty="0">
              <a:solidFill>
                <a:schemeClr val="accent1">
                  <a:lumMod val="75000"/>
                </a:schemeClr>
              </a:solidFill>
              <a:effectLst/>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24" name="Grupo 13">
            <a:extLst>
              <a:ext uri="{FF2B5EF4-FFF2-40B4-BE49-F238E27FC236}">
                <a16:creationId xmlns:a16="http://schemas.microsoft.com/office/drawing/2014/main" id="{3B86B3F4-0C62-914F-903D-B338EFF9C6F3}"/>
              </a:ext>
            </a:extLst>
          </p:cNvPr>
          <p:cNvGrpSpPr/>
          <p:nvPr/>
        </p:nvGrpSpPr>
        <p:grpSpPr>
          <a:xfrm>
            <a:off x="5164303" y="141870"/>
            <a:ext cx="1361572" cy="349188"/>
            <a:chOff x="10604071" y="448487"/>
            <a:chExt cx="1361572" cy="349188"/>
          </a:xfrm>
        </p:grpSpPr>
        <p:sp>
          <p:nvSpPr>
            <p:cNvPr id="25" name="Oval 5">
              <a:extLst>
                <a:ext uri="{FF2B5EF4-FFF2-40B4-BE49-F238E27FC236}">
                  <a16:creationId xmlns:a16="http://schemas.microsoft.com/office/drawing/2014/main" id="{3315B702-FD70-414A-86A0-6038B2C62658}"/>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57">
              <a:extLst>
                <a:ext uri="{FF2B5EF4-FFF2-40B4-BE49-F238E27FC236}">
                  <a16:creationId xmlns:a16="http://schemas.microsoft.com/office/drawing/2014/main" id="{0CD90E56-183F-3843-8385-4D8D7506556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64">
              <a:extLst>
                <a:ext uri="{FF2B5EF4-FFF2-40B4-BE49-F238E27FC236}">
                  <a16:creationId xmlns:a16="http://schemas.microsoft.com/office/drawing/2014/main" id="{E5DF758D-0F61-E845-9E13-7247F42FAE24}"/>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Imagen 15">
            <a:extLst>
              <a:ext uri="{FF2B5EF4-FFF2-40B4-BE49-F238E27FC236}">
                <a16:creationId xmlns:a16="http://schemas.microsoft.com/office/drawing/2014/main" id="{C754B620-EE4A-4492-BD64-D827D22962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994" y="1975158"/>
            <a:ext cx="3959131" cy="2641482"/>
          </a:xfrm>
          <a:prstGeom prst="rect">
            <a:avLst/>
          </a:prstGeom>
        </p:spPr>
      </p:pic>
    </p:spTree>
    <p:extLst>
      <p:ext uri="{BB962C8B-B14F-4D97-AF65-F5344CB8AC3E}">
        <p14:creationId xmlns:p14="http://schemas.microsoft.com/office/powerpoint/2010/main" val="192851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7">
            <a:extLst>
              <a:ext uri="{FF2B5EF4-FFF2-40B4-BE49-F238E27FC236}">
                <a16:creationId xmlns:a16="http://schemas.microsoft.com/office/drawing/2014/main" id="{D5EEC791-0051-488A-A1A0-B6EDC51D5C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280" y="1591901"/>
            <a:ext cx="3834641" cy="2538452"/>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4678328" y="1639293"/>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782397" y="1376458"/>
            <a:ext cx="5862959" cy="830997"/>
          </a:xfrm>
          <a:prstGeom prst="rect">
            <a:avLst/>
          </a:prstGeom>
          <a:noFill/>
        </p:spPr>
        <p:txBody>
          <a:bodyPr wrap="square" rtlCol="0" anchor="ctr">
            <a:spAutoFit/>
          </a:bodyPr>
          <a:lstStyle/>
          <a:p>
            <a:r>
              <a:rPr lang="en-US" sz="2400" dirty="0" err="1"/>
              <a:t>Reglamento</a:t>
            </a:r>
            <a:r>
              <a:rPr lang="en-US" sz="2400" dirty="0"/>
              <a:t> General de </a:t>
            </a:r>
            <a:r>
              <a:rPr lang="en-US" sz="2400" dirty="0" err="1"/>
              <a:t>Protección</a:t>
            </a:r>
            <a:r>
              <a:rPr lang="en-US" sz="2400" dirty="0"/>
              <a:t> de </a:t>
            </a:r>
            <a:r>
              <a:rPr lang="en-US" sz="2400" dirty="0" err="1"/>
              <a:t>datos</a:t>
            </a:r>
            <a:r>
              <a:rPr lang="en-US" sz="2400" dirty="0"/>
              <a:t> </a:t>
            </a:r>
            <a:r>
              <a:rPr lang="en-US" sz="2400" b="1" dirty="0"/>
              <a:t>G</a:t>
            </a:r>
            <a:r>
              <a:rPr lang="en-US" sz="2400" dirty="0"/>
              <a:t>eneral</a:t>
            </a:r>
            <a:r>
              <a:rPr lang="en-US" sz="2400" b="1" dirty="0"/>
              <a:t> D</a:t>
            </a:r>
            <a:r>
              <a:rPr lang="en-US" sz="2400" dirty="0"/>
              <a:t>ata</a:t>
            </a:r>
            <a:r>
              <a:rPr lang="en-US" sz="2400" b="1" dirty="0"/>
              <a:t> P</a:t>
            </a:r>
            <a:r>
              <a:rPr lang="en-US" sz="2400" dirty="0"/>
              <a:t>rotection</a:t>
            </a:r>
            <a:r>
              <a:rPr lang="en-US" sz="2400" b="1" dirty="0"/>
              <a:t> R</a:t>
            </a:r>
            <a:r>
              <a:rPr lang="en-US" sz="2400" dirty="0"/>
              <a:t>egulation</a:t>
            </a:r>
            <a:r>
              <a:rPr lang="el-GR" sz="2400" dirty="0"/>
              <a:t> (</a:t>
            </a:r>
            <a:r>
              <a:rPr lang="en-US" sz="2400" b="1" dirty="0"/>
              <a:t>GDPR</a:t>
            </a:r>
            <a:r>
              <a:rPr lang="en-US" sz="2400" dirty="0"/>
              <a:t>)</a:t>
            </a:r>
          </a:p>
        </p:txBody>
      </p:sp>
      <p:sp>
        <p:nvSpPr>
          <p:cNvPr id="27" name="TextBox 2">
            <a:extLst>
              <a:ext uri="{FF2B5EF4-FFF2-40B4-BE49-F238E27FC236}">
                <a16:creationId xmlns:a16="http://schemas.microsoft.com/office/drawing/2014/main" id="{A9DC58F7-259F-4D1B-B01F-00E5E6930B17}"/>
              </a:ext>
            </a:extLst>
          </p:cNvPr>
          <p:cNvSpPr txBox="1"/>
          <p:nvPr/>
        </p:nvSpPr>
        <p:spPr>
          <a:xfrm>
            <a:off x="4531218" y="2289916"/>
            <a:ext cx="6078198" cy="3070071"/>
          </a:xfrm>
          <a:prstGeom prst="rect">
            <a:avLst/>
          </a:prstGeom>
          <a:noFill/>
        </p:spPr>
        <p:txBody>
          <a:bodyPr wrap="square" rtlCol="0">
            <a:spAutoFit/>
          </a:bodyPr>
          <a:lstStyle/>
          <a:p>
            <a:pPr marL="285750" indent="-285750" algn="just">
              <a:buFont typeface="Arial" panose="020B0604020202020204" pitchFamily="34" charset="0"/>
              <a:buChar char="•"/>
            </a:pPr>
            <a:r>
              <a:rPr lang="es-ES" altLang="ko-KR" dirty="0"/>
              <a:t>El RGPD establece requisitos detallados para las empresas y organizaciones sobre </a:t>
            </a:r>
          </a:p>
          <a:p>
            <a:pPr marL="742950" lvl="1" indent="-285750" algn="just">
              <a:buFont typeface="Wingdings" panose="05000000000000000000" pitchFamily="2" charset="2"/>
              <a:buChar char="v"/>
            </a:pPr>
            <a:r>
              <a:rPr lang="es-ES" altLang="ko-KR" dirty="0"/>
              <a:t>recoger, </a:t>
            </a:r>
          </a:p>
          <a:p>
            <a:pPr marL="742950" lvl="1" indent="-285750" algn="just">
              <a:buFont typeface="Wingdings" panose="05000000000000000000" pitchFamily="2" charset="2"/>
              <a:buChar char="v"/>
            </a:pPr>
            <a:r>
              <a:rPr lang="es-ES" altLang="ko-KR" dirty="0"/>
              <a:t>almacenamiento y</a:t>
            </a:r>
          </a:p>
          <a:p>
            <a:pPr marL="742950" lvl="1" indent="-285750" algn="just">
              <a:buFont typeface="Wingdings" panose="05000000000000000000" pitchFamily="2" charset="2"/>
              <a:buChar char="v"/>
            </a:pPr>
            <a:r>
              <a:rPr lang="es-ES" altLang="ko-KR" dirty="0"/>
              <a:t>gestión de datos personales.</a:t>
            </a:r>
          </a:p>
          <a:p>
            <a:pPr lvl="1" algn="just"/>
            <a:endParaRPr lang="es-ES" altLang="ko-KR" dirty="0"/>
          </a:p>
          <a:p>
            <a:pPr algn="just"/>
            <a:r>
              <a:rPr lang="es-ES" altLang="ko-KR" dirty="0"/>
              <a:t>Se aplica tanto a las organizaciones europeas que tratan datos personales de personas en la UE, como a las organizaciones de fuera de la UE que se dirigen a personas que viven en la UE.</a:t>
            </a: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7234541" y="4880893"/>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s-ES" altLang="ko-KR" sz="3200" b="1" dirty="0">
                <a:solidFill>
                  <a:schemeClr val="accent1"/>
                </a:solidFill>
              </a:rPr>
              <a:t>Garantizar el cumplimiento del GDPR</a:t>
            </a:r>
            <a:endParaRPr lang="en-US" altLang="ko-KR" sz="3200" b="1" dirty="0">
              <a:solidFill>
                <a:schemeClr val="accent1"/>
              </a:solidFill>
            </a:endParaRPr>
          </a:p>
        </p:txBody>
      </p:sp>
    </p:spTree>
    <p:extLst>
      <p:ext uri="{BB962C8B-B14F-4D97-AF65-F5344CB8AC3E}">
        <p14:creationId xmlns:p14="http://schemas.microsoft.com/office/powerpoint/2010/main" val="889005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039902" y="1490231"/>
            <a:ext cx="96761"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143972" y="1412062"/>
            <a:ext cx="7174553" cy="461665"/>
          </a:xfrm>
          <a:prstGeom prst="rect">
            <a:avLst/>
          </a:prstGeom>
          <a:noFill/>
        </p:spPr>
        <p:txBody>
          <a:bodyPr wrap="square" rtlCol="0" anchor="ctr">
            <a:spAutoFit/>
          </a:bodyPr>
          <a:lstStyle/>
          <a:p>
            <a:r>
              <a:rPr lang="en-US" sz="2400" b="1" dirty="0" err="1"/>
              <a:t>Datos</a:t>
            </a:r>
            <a:r>
              <a:rPr lang="en-US" sz="2400" b="1" dirty="0"/>
              <a:t> </a:t>
            </a:r>
            <a:r>
              <a:rPr lang="en-US" sz="2400" b="1" dirty="0" err="1"/>
              <a:t>personales</a:t>
            </a:r>
            <a:endParaRPr lang="en-US" sz="2400" dirty="0"/>
          </a:p>
        </p:txBody>
      </p:sp>
      <p:sp>
        <p:nvSpPr>
          <p:cNvPr id="27" name="TextBox 2">
            <a:extLst>
              <a:ext uri="{FF2B5EF4-FFF2-40B4-BE49-F238E27FC236}">
                <a16:creationId xmlns:a16="http://schemas.microsoft.com/office/drawing/2014/main" id="{A9DC58F7-259F-4D1B-B01F-00E5E6930B17}"/>
              </a:ext>
            </a:extLst>
          </p:cNvPr>
          <p:cNvSpPr txBox="1"/>
          <p:nvPr/>
        </p:nvSpPr>
        <p:spPr>
          <a:xfrm>
            <a:off x="1925131" y="1842949"/>
            <a:ext cx="7437943" cy="4247317"/>
          </a:xfrm>
          <a:prstGeom prst="rect">
            <a:avLst/>
          </a:prstGeom>
          <a:noFill/>
        </p:spPr>
        <p:txBody>
          <a:bodyPr wrap="square" rtlCol="0">
            <a:spAutoFit/>
          </a:bodyPr>
          <a:lstStyle/>
          <a:p>
            <a:pPr marL="285750" indent="-285750" algn="just">
              <a:buFont typeface="Arial" panose="020B0604020202020204" pitchFamily="34" charset="0"/>
              <a:buChar char="•"/>
            </a:pPr>
            <a:r>
              <a:rPr lang="es-ES" dirty="0"/>
              <a:t>cualquier información sobre una persona identificada o identificable, también conocida como el </a:t>
            </a:r>
            <a:r>
              <a:rPr lang="es-ES" b="1" dirty="0"/>
              <a:t>sujeto de los datos </a:t>
            </a:r>
          </a:p>
          <a:p>
            <a:pPr algn="just"/>
            <a:endParaRPr lang="en-US" altLang="ko-KR" b="1" dirty="0"/>
          </a:p>
          <a:p>
            <a:pPr marL="285750" indent="-285750" algn="just">
              <a:buFont typeface="Wingdings" panose="05000000000000000000" pitchFamily="2" charset="2"/>
              <a:buChar char="q"/>
            </a:pPr>
            <a:r>
              <a:rPr lang="en-US" altLang="ko-KR" dirty="0" err="1"/>
              <a:t>Nombre</a:t>
            </a:r>
            <a:r>
              <a:rPr lang="en-US" altLang="ko-KR" dirty="0"/>
              <a:t> (</a:t>
            </a:r>
            <a:r>
              <a:rPr lang="en-US" altLang="ko-KR" dirty="0" err="1"/>
              <a:t>e.g</a:t>
            </a:r>
            <a:r>
              <a:rPr lang="en-US" altLang="ko-KR" dirty="0"/>
              <a:t> George Papadopoulos)</a:t>
            </a:r>
          </a:p>
          <a:p>
            <a:pPr marL="285750" indent="-285750" algn="just">
              <a:buFont typeface="Wingdings" panose="05000000000000000000" pitchFamily="2" charset="2"/>
              <a:buChar char="q"/>
            </a:pPr>
            <a:r>
              <a:rPr lang="en-US" altLang="ko-KR" dirty="0" err="1"/>
              <a:t>Dirección</a:t>
            </a:r>
            <a:r>
              <a:rPr lang="en-US" altLang="ko-KR" dirty="0"/>
              <a:t> (e.g. Spring, 23, Post Code 26335)</a:t>
            </a:r>
          </a:p>
          <a:p>
            <a:pPr marL="285750" indent="-285750" algn="just">
              <a:buFont typeface="Wingdings" panose="05000000000000000000" pitchFamily="2" charset="2"/>
              <a:buChar char="q"/>
            </a:pPr>
            <a:r>
              <a:rPr lang="en-US" altLang="ko-KR" dirty="0"/>
              <a:t>NIE /</a:t>
            </a:r>
            <a:r>
              <a:rPr lang="en-US" altLang="ko-KR" dirty="0" err="1"/>
              <a:t>número</a:t>
            </a:r>
            <a:r>
              <a:rPr lang="en-US" altLang="ko-KR" dirty="0"/>
              <a:t> de </a:t>
            </a:r>
            <a:r>
              <a:rPr lang="en-US" altLang="ko-KR" dirty="0" err="1"/>
              <a:t>pasaporte</a:t>
            </a:r>
            <a:r>
              <a:rPr lang="en-US" altLang="ko-KR" dirty="0"/>
              <a:t> (e.g. 36000020)</a:t>
            </a:r>
          </a:p>
          <a:p>
            <a:pPr marL="285750" indent="-285750" algn="just">
              <a:buFont typeface="Wingdings" panose="05000000000000000000" pitchFamily="2" charset="2"/>
              <a:buChar char="q"/>
            </a:pPr>
            <a:r>
              <a:rPr lang="en-US" altLang="ko-KR" dirty="0" err="1"/>
              <a:t>Ingresos</a:t>
            </a:r>
            <a:r>
              <a:rPr lang="en-US" altLang="ko-KR" dirty="0"/>
              <a:t> (e.g. $5000)</a:t>
            </a:r>
          </a:p>
          <a:p>
            <a:pPr marL="285750" indent="-285750" algn="just">
              <a:buFont typeface="Wingdings" panose="05000000000000000000" pitchFamily="2" charset="2"/>
              <a:buChar char="q"/>
            </a:pPr>
            <a:r>
              <a:rPr lang="en-US" altLang="ko-KR" dirty="0" err="1"/>
              <a:t>Perfil</a:t>
            </a:r>
            <a:r>
              <a:rPr lang="en-US" altLang="ko-KR" dirty="0"/>
              <a:t> cultural(e.g. </a:t>
            </a:r>
            <a:r>
              <a:rPr lang="en-US" altLang="ko-KR" dirty="0" err="1"/>
              <a:t>roma</a:t>
            </a:r>
            <a:r>
              <a:rPr lang="en-US" altLang="ko-KR" dirty="0"/>
              <a:t>)</a:t>
            </a:r>
          </a:p>
          <a:p>
            <a:pPr marL="285750" indent="-285750" algn="just">
              <a:buFont typeface="Wingdings" panose="05000000000000000000" pitchFamily="2" charset="2"/>
              <a:buChar char="q"/>
            </a:pPr>
            <a:r>
              <a:rPr lang="en-US" altLang="ko-KR" dirty="0" err="1"/>
              <a:t>Protocolo</a:t>
            </a:r>
            <a:r>
              <a:rPr lang="en-US" altLang="ko-KR" dirty="0"/>
              <a:t> de Internet. </a:t>
            </a:r>
            <a:r>
              <a:rPr lang="en-US" altLang="ko-KR" dirty="0" err="1"/>
              <a:t>Dirección</a:t>
            </a:r>
            <a:r>
              <a:rPr lang="en-US" altLang="ko-KR" dirty="0"/>
              <a:t> (IP)  (192.168.20.10)</a:t>
            </a:r>
          </a:p>
          <a:p>
            <a:pPr marL="285750" indent="-285750" algn="just">
              <a:buFont typeface="Wingdings" panose="05000000000000000000" pitchFamily="2" charset="2"/>
              <a:buChar char="q"/>
            </a:pPr>
            <a:r>
              <a:rPr lang="es-ES" altLang="ko-KR" dirty="0"/>
              <a:t>datos en poder de un hospital o un médico (que identifican a una persona de forma exclusiva con fines sanitarios) (por ejemplo, la presión arterial) .</a:t>
            </a:r>
          </a:p>
          <a:p>
            <a:endParaRPr lang="en-US"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4707336" y="5400185"/>
            <a:ext cx="900930"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s-ES" altLang="ko-KR" sz="3200" b="1" dirty="0">
                <a:solidFill>
                  <a:schemeClr val="accent1"/>
                </a:solidFill>
              </a:rPr>
              <a:t>Garantizar el cumplimiento del GDPR</a:t>
            </a:r>
            <a:endParaRPr lang="en-US" altLang="ko-KR" sz="3200" b="1" dirty="0">
              <a:solidFill>
                <a:schemeClr val="accent1"/>
              </a:solidFill>
            </a:endParaRPr>
          </a:p>
        </p:txBody>
      </p:sp>
    </p:spTree>
    <p:extLst>
      <p:ext uri="{BB962C8B-B14F-4D97-AF65-F5344CB8AC3E}">
        <p14:creationId xmlns:p14="http://schemas.microsoft.com/office/powerpoint/2010/main" val="229720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4605487" y="1758618"/>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684559" y="1334182"/>
            <a:ext cx="6158469" cy="830997"/>
          </a:xfrm>
          <a:prstGeom prst="rect">
            <a:avLst/>
          </a:prstGeom>
          <a:noFill/>
        </p:spPr>
        <p:txBody>
          <a:bodyPr wrap="square" rtlCol="0" anchor="ctr">
            <a:spAutoFit/>
          </a:bodyPr>
          <a:lstStyle/>
          <a:p>
            <a:r>
              <a:rPr lang="es-ES" sz="2400" b="1" dirty="0"/>
              <a:t>Categorías especiales (sensibles) de datos personales</a:t>
            </a:r>
          </a:p>
        </p:txBody>
      </p:sp>
      <p:sp>
        <p:nvSpPr>
          <p:cNvPr id="27" name="TextBox 2">
            <a:extLst>
              <a:ext uri="{FF2B5EF4-FFF2-40B4-BE49-F238E27FC236}">
                <a16:creationId xmlns:a16="http://schemas.microsoft.com/office/drawing/2014/main" id="{A9DC58F7-259F-4D1B-B01F-00E5E6930B17}"/>
              </a:ext>
            </a:extLst>
          </p:cNvPr>
          <p:cNvSpPr txBox="1"/>
          <p:nvPr/>
        </p:nvSpPr>
        <p:spPr>
          <a:xfrm>
            <a:off x="4490716" y="2111336"/>
            <a:ext cx="6078198" cy="3185487"/>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dirty="0" err="1"/>
              <a:t>Información</a:t>
            </a:r>
            <a:r>
              <a:rPr lang="en-US" altLang="ko-KR" dirty="0"/>
              <a:t> </a:t>
            </a:r>
            <a:r>
              <a:rPr lang="en-US" altLang="ko-KR" dirty="0" err="1"/>
              <a:t>sobre</a:t>
            </a:r>
            <a:r>
              <a:rPr lang="en-US" altLang="ko-KR" dirty="0"/>
              <a:t>:</a:t>
            </a:r>
          </a:p>
          <a:p>
            <a:pPr marL="285750" indent="-285750" algn="just">
              <a:buFont typeface="Wingdings" panose="05000000000000000000" pitchFamily="2" charset="2"/>
              <a:buChar char="q"/>
            </a:pPr>
            <a:r>
              <a:rPr lang="en-US" altLang="ko-KR" dirty="0" err="1"/>
              <a:t>Salud</a:t>
            </a:r>
            <a:r>
              <a:rPr lang="en-US" altLang="ko-KR" dirty="0"/>
              <a:t> </a:t>
            </a:r>
          </a:p>
          <a:p>
            <a:pPr marL="285750" indent="-285750" algn="just">
              <a:buFont typeface="Wingdings" panose="05000000000000000000" pitchFamily="2" charset="2"/>
              <a:buChar char="q"/>
            </a:pPr>
            <a:r>
              <a:rPr lang="en-US" altLang="ko-KR" dirty="0" err="1"/>
              <a:t>raza</a:t>
            </a:r>
            <a:r>
              <a:rPr lang="en-US" altLang="ko-KR" dirty="0"/>
              <a:t> </a:t>
            </a:r>
          </a:p>
          <a:p>
            <a:pPr marL="285750" indent="-285750" algn="just">
              <a:buFont typeface="Wingdings" panose="05000000000000000000" pitchFamily="2" charset="2"/>
              <a:buChar char="q"/>
            </a:pPr>
            <a:r>
              <a:rPr lang="en-US" altLang="ko-KR" dirty="0" err="1"/>
              <a:t>orientación</a:t>
            </a:r>
            <a:r>
              <a:rPr lang="en-US" altLang="ko-KR" dirty="0"/>
              <a:t> sexual </a:t>
            </a:r>
          </a:p>
          <a:p>
            <a:pPr marL="285750" indent="-285750" algn="just">
              <a:buFont typeface="Wingdings" panose="05000000000000000000" pitchFamily="2" charset="2"/>
              <a:buChar char="q"/>
            </a:pPr>
            <a:r>
              <a:rPr lang="en-US" altLang="ko-KR" dirty="0"/>
              <a:t>religion </a:t>
            </a:r>
          </a:p>
          <a:p>
            <a:pPr marL="285750" indent="-285750" algn="just">
              <a:buFont typeface="Wingdings" panose="05000000000000000000" pitchFamily="2" charset="2"/>
              <a:buChar char="q"/>
            </a:pPr>
            <a:r>
              <a:rPr lang="en-US" altLang="ko-KR" dirty="0" err="1"/>
              <a:t>Creencias</a:t>
            </a:r>
            <a:r>
              <a:rPr lang="en-US" altLang="ko-KR" dirty="0"/>
              <a:t> </a:t>
            </a:r>
            <a:r>
              <a:rPr lang="en-US" altLang="ko-KR" dirty="0" err="1"/>
              <a:t>políticas</a:t>
            </a:r>
            <a:r>
              <a:rPr lang="en-US" altLang="ko-KR" dirty="0"/>
              <a:t> </a:t>
            </a:r>
          </a:p>
          <a:p>
            <a:pPr marL="285750" indent="-285750" algn="just">
              <a:buFont typeface="Wingdings" panose="05000000000000000000" pitchFamily="2" charset="2"/>
              <a:buChar char="q"/>
            </a:pPr>
            <a:endParaRPr lang="en-US" altLang="ko-KR" dirty="0"/>
          </a:p>
          <a:p>
            <a:pPr marL="285750" indent="-285750" algn="just">
              <a:buFont typeface="Arial" panose="020B0604020202020204" pitchFamily="34" charset="0"/>
              <a:buChar char="•"/>
            </a:pPr>
            <a:r>
              <a:rPr lang="es-ES" altLang="ko-KR" dirty="0"/>
              <a:t>Estos datos pueden tratarse en condiciones específicas y con garantías adicionales, como el cifrado que puede ser necesario aplicar</a:t>
            </a: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7272920" y="5520383"/>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s-ES" altLang="ko-KR" sz="3200" b="1" dirty="0">
                <a:solidFill>
                  <a:schemeClr val="accent1"/>
                </a:solidFill>
              </a:rPr>
              <a:t>Garantizar el cumplimiento del GDPR</a:t>
            </a:r>
            <a:endParaRPr lang="en-US" altLang="ko-KR" sz="3200" b="1" dirty="0">
              <a:solidFill>
                <a:schemeClr val="accent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524" y="1911281"/>
            <a:ext cx="1730255" cy="2215643"/>
          </a:xfrm>
          <a:prstGeom prst="rect">
            <a:avLst/>
          </a:prstGeom>
        </p:spPr>
      </p:pic>
    </p:spTree>
    <p:extLst>
      <p:ext uri="{BB962C8B-B14F-4D97-AF65-F5344CB8AC3E}">
        <p14:creationId xmlns:p14="http://schemas.microsoft.com/office/powerpoint/2010/main" val="301099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923330"/>
            <a:chOff x="4834470" y="1482096"/>
            <a:chExt cx="6186103" cy="923330"/>
          </a:xfrm>
        </p:grpSpPr>
        <p:sp>
          <p:nvSpPr>
            <p:cNvPr id="9" name="TextBox 8"/>
            <p:cNvSpPr txBox="1"/>
            <p:nvPr/>
          </p:nvSpPr>
          <p:spPr>
            <a:xfrm>
              <a:off x="5895648" y="1482096"/>
              <a:ext cx="5124925" cy="923330"/>
            </a:xfrm>
            <a:prstGeom prst="rect">
              <a:avLst/>
            </a:prstGeom>
            <a:noFill/>
          </p:spPr>
          <p:txBody>
            <a:bodyPr wrap="square" lIns="108000" rIns="108000" rtlCol="0">
              <a:spAutoFit/>
            </a:bodyPr>
            <a:lstStyle/>
            <a:p>
              <a:r>
                <a:rPr lang="es-ES" altLang="ko-KR" b="1" dirty="0">
                  <a:cs typeface="Arial" pitchFamily="34" charset="0"/>
                </a:rPr>
                <a:t>Explorar métodos eficaces de gestión de la información y de conservación de los contenidos digitales</a:t>
              </a: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5" y="3703053"/>
            <a:ext cx="6186103" cy="790507"/>
            <a:chOff x="4834470" y="1482096"/>
            <a:chExt cx="6186103" cy="790507"/>
          </a:xfrm>
        </p:grpSpPr>
        <p:sp>
          <p:nvSpPr>
            <p:cNvPr id="61" name="TextBox 60"/>
            <p:cNvSpPr txBox="1"/>
            <p:nvPr/>
          </p:nvSpPr>
          <p:spPr>
            <a:xfrm>
              <a:off x="5895648" y="1482096"/>
              <a:ext cx="5124925" cy="646331"/>
            </a:xfrm>
            <a:prstGeom prst="rect">
              <a:avLst/>
            </a:prstGeom>
            <a:noFill/>
          </p:spPr>
          <p:txBody>
            <a:bodyPr wrap="square" lIns="108000" rIns="108000" rtlCol="0">
              <a:spAutoFit/>
            </a:bodyPr>
            <a:lstStyle/>
            <a:p>
              <a:r>
                <a:rPr lang="es-ES" altLang="ko-KR" b="1" dirty="0">
                  <a:cs typeface="Arial" pitchFamily="34" charset="0"/>
                </a:rPr>
                <a:t>Comprender las políticas de privacidad y la normativa de protección de datos</a:t>
              </a:r>
            </a:p>
          </p:txBody>
        </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5" y="4856006"/>
            <a:ext cx="6186103" cy="923330"/>
            <a:chOff x="4834470" y="1482096"/>
            <a:chExt cx="6186103" cy="923330"/>
          </a:xfrm>
        </p:grpSpPr>
        <p:sp>
          <p:nvSpPr>
            <p:cNvPr id="68" name="TextBox 67"/>
            <p:cNvSpPr txBox="1"/>
            <p:nvPr/>
          </p:nvSpPr>
          <p:spPr>
            <a:xfrm>
              <a:off x="5895648" y="1482096"/>
              <a:ext cx="5124925" cy="923330"/>
            </a:xfrm>
            <a:prstGeom prst="rect">
              <a:avLst/>
            </a:prstGeom>
            <a:noFill/>
          </p:spPr>
          <p:txBody>
            <a:bodyPr wrap="square" lIns="108000" rIns="108000" rtlCol="0">
              <a:spAutoFit/>
            </a:bodyPr>
            <a:lstStyle/>
            <a:p>
              <a:r>
                <a:rPr lang="es-ES" altLang="ko-KR" b="1" dirty="0">
                  <a:cs typeface="Arial" pitchFamily="34" charset="0"/>
                </a:rPr>
                <a:t>Identificar los principios, derechos y obligaciones en referencia al enfoque del PCI sobre cuestiones de privacidad y tratamiento de datos personales</a:t>
              </a:r>
            </a:p>
          </p:txBody>
        </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a:solidFill>
                  <a:srgbClr val="266C9F"/>
                </a:solidFill>
              </a:rPr>
              <a:t>OBJETIVOS Y METAS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Rectángulo 6"/>
          <p:cNvSpPr/>
          <p:nvPr/>
        </p:nvSpPr>
        <p:spPr>
          <a:xfrm>
            <a:off x="6683387" y="1967591"/>
            <a:ext cx="3482043" cy="369332"/>
          </a:xfrm>
          <a:prstGeom prst="rect">
            <a:avLst/>
          </a:prstGeom>
        </p:spPr>
        <p:txBody>
          <a:bodyPr wrap="none">
            <a:spAutoFit/>
          </a:bodyPr>
          <a:lstStyle/>
          <a:p>
            <a:pPr algn="just"/>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Al final del modulo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serás</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capaz</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de:</a:t>
            </a:r>
          </a:p>
        </p:txBody>
      </p:sp>
      <p:pic>
        <p:nvPicPr>
          <p:cNvPr id="32" name="Imagen 1">
            <a:extLst>
              <a:ext uri="{FF2B5EF4-FFF2-40B4-BE49-F238E27FC236}">
                <a16:creationId xmlns:a16="http://schemas.microsoft.com/office/drawing/2014/main" id="{4285D921-77BC-4B3F-9707-B6204D86D37A}"/>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162675" y="1992534"/>
            <a:ext cx="4507702" cy="30051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2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542914" y="1334491"/>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646983" y="1256322"/>
            <a:ext cx="5862959" cy="461665"/>
          </a:xfrm>
          <a:prstGeom prst="rect">
            <a:avLst/>
          </a:prstGeom>
          <a:noFill/>
        </p:spPr>
        <p:txBody>
          <a:bodyPr wrap="square" rtlCol="0" anchor="ctr">
            <a:spAutoFit/>
          </a:bodyPr>
          <a:lstStyle/>
          <a:p>
            <a:r>
              <a:rPr lang="es-ES" sz="2400" b="1" dirty="0"/>
              <a:t>Quién trata y controla los datos personales</a:t>
            </a:r>
          </a:p>
        </p:txBody>
      </p:sp>
      <p:sp>
        <p:nvSpPr>
          <p:cNvPr id="29"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s-ES" altLang="ko-KR" sz="3200" b="1" dirty="0">
                <a:solidFill>
                  <a:schemeClr val="accent1"/>
                </a:solidFill>
              </a:rPr>
              <a:t>Garantizar el cumplimiento del GDPR</a:t>
            </a:r>
            <a:endParaRPr lang="en-US" altLang="ko-KR" sz="3200" b="1" dirty="0">
              <a:solidFill>
                <a:schemeClr val="accent1"/>
              </a:solidFill>
            </a:endParaRPr>
          </a:p>
        </p:txBody>
      </p:sp>
      <p:graphicFrame>
        <p:nvGraphicFramePr>
          <p:cNvPr id="8" name="Διάγραμμα 7"/>
          <p:cNvGraphicFramePr/>
          <p:nvPr>
            <p:extLst>
              <p:ext uri="{D42A27DB-BD31-4B8C-83A1-F6EECF244321}">
                <p14:modId xmlns:p14="http://schemas.microsoft.com/office/powerpoint/2010/main" val="3199819747"/>
              </p:ext>
            </p:extLst>
          </p:nvPr>
        </p:nvGraphicFramePr>
        <p:xfrm>
          <a:off x="606424" y="1717987"/>
          <a:ext cx="90900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14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1895181" y="143373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1999250" y="1170897"/>
            <a:ext cx="5862959" cy="830997"/>
          </a:xfrm>
          <a:prstGeom prst="rect">
            <a:avLst/>
          </a:prstGeom>
          <a:noFill/>
        </p:spPr>
        <p:txBody>
          <a:bodyPr wrap="square" rtlCol="0" anchor="ctr">
            <a:spAutoFit/>
          </a:bodyPr>
          <a:lstStyle/>
          <a:p>
            <a:r>
              <a:rPr lang="es-ES" sz="2400" b="1" dirty="0"/>
              <a:t>¿Cuándo se permite el tratamiento de datos?</a:t>
            </a:r>
          </a:p>
        </p:txBody>
      </p:sp>
      <p:sp>
        <p:nvSpPr>
          <p:cNvPr id="27" name="TextBox 2">
            <a:extLst>
              <a:ext uri="{FF2B5EF4-FFF2-40B4-BE49-F238E27FC236}">
                <a16:creationId xmlns:a16="http://schemas.microsoft.com/office/drawing/2014/main" id="{A9DC58F7-259F-4D1B-B01F-00E5E6930B17}"/>
              </a:ext>
            </a:extLst>
          </p:cNvPr>
          <p:cNvSpPr txBox="1"/>
          <p:nvPr/>
        </p:nvSpPr>
        <p:spPr>
          <a:xfrm>
            <a:off x="1752775" y="1953972"/>
            <a:ext cx="8095169" cy="3970318"/>
          </a:xfrm>
          <a:prstGeom prst="rect">
            <a:avLst/>
          </a:prstGeom>
          <a:noFill/>
        </p:spPr>
        <p:txBody>
          <a:bodyPr wrap="square" rtlCol="0">
            <a:spAutoFit/>
          </a:bodyPr>
          <a:lstStyle/>
          <a:p>
            <a:pPr marL="285750" indent="-285750" algn="just">
              <a:buFont typeface="Arial" panose="020B0604020202020204" pitchFamily="34" charset="0"/>
              <a:buChar char="•"/>
            </a:pPr>
            <a:r>
              <a:rPr lang="es-ES" altLang="ko-KR" dirty="0"/>
              <a:t>Según el GDPR, una empresa sólo puede procesar datos personales bajo ciertas condiciones. La empresa debe garantizar una de las siguientes: </a:t>
            </a:r>
          </a:p>
          <a:p>
            <a:pPr algn="just"/>
            <a:endParaRPr lang="en-US" altLang="ko-KR" dirty="0"/>
          </a:p>
          <a:p>
            <a:pPr marL="285750" indent="-285750" algn="just">
              <a:buFont typeface="Wingdings" panose="05000000000000000000" pitchFamily="2" charset="2"/>
              <a:buChar char="q"/>
            </a:pPr>
            <a:r>
              <a:rPr lang="es-ES" altLang="ko-KR" dirty="0"/>
              <a:t>ha recibido el consentimiento de la persona interesada</a:t>
            </a:r>
          </a:p>
          <a:p>
            <a:pPr marL="285750" indent="-285750" algn="just">
              <a:buFont typeface="Wingdings" panose="05000000000000000000" pitchFamily="2" charset="2"/>
              <a:buChar char="q"/>
            </a:pPr>
            <a:r>
              <a:rPr lang="es-ES" altLang="ko-KR" dirty="0"/>
              <a:t>necesita los datos personales para cumplir una obligación contractual con el individuo</a:t>
            </a:r>
          </a:p>
          <a:p>
            <a:pPr marL="285750" indent="-285750" algn="just">
              <a:buFont typeface="Wingdings" panose="05000000000000000000" pitchFamily="2" charset="2"/>
              <a:buChar char="q"/>
            </a:pPr>
            <a:r>
              <a:rPr lang="es-ES" altLang="ko-KR" dirty="0"/>
              <a:t>necesita los datos personales para cumplir una obligación legal</a:t>
            </a:r>
          </a:p>
          <a:p>
            <a:pPr marL="285750" indent="-285750" algn="just">
              <a:buFont typeface="Wingdings" panose="05000000000000000000" pitchFamily="2" charset="2"/>
              <a:buChar char="q"/>
            </a:pPr>
            <a:r>
              <a:rPr lang="es-ES" altLang="ko-KR" dirty="0"/>
              <a:t>necesita los datos personales para proteger los intereses vitales de la persona</a:t>
            </a:r>
          </a:p>
          <a:p>
            <a:pPr marL="285750" indent="-285750" algn="just">
              <a:buFont typeface="Wingdings" panose="05000000000000000000" pitchFamily="2" charset="2"/>
              <a:buChar char="q"/>
            </a:pPr>
            <a:r>
              <a:rPr lang="es-ES" altLang="ko-KR" dirty="0"/>
              <a:t>trata los datos personales para llevar a cabo una tarea en interés del público</a:t>
            </a:r>
          </a:p>
          <a:p>
            <a:pPr marL="285750" indent="-285750" algn="just">
              <a:buFont typeface="Wingdings" panose="05000000000000000000" pitchFamily="2" charset="2"/>
              <a:buChar char="q"/>
            </a:pPr>
            <a:r>
              <a:rPr lang="es-ES" altLang="ko-KR" dirty="0"/>
              <a:t>actúa en su interés legítimo, siempre que los derechos y libertades fundamentales de la persona cuyos datos se tratan no se vean gravemente afectados. Si los derechos de la persona prevalecen sobre los intereses de su empresa, entonces no puede tratar los datos personales.</a:t>
            </a:r>
            <a:endParaRPr lang="en-US" altLang="ko-KR" dirty="0"/>
          </a:p>
          <a:p>
            <a:pPr marL="285750" indent="-285750">
              <a:buFont typeface="Arial" panose="020B0604020202020204" pitchFamily="34" charset="0"/>
              <a:buChar char="•"/>
            </a:pPr>
            <a:endParaRPr lang="en-US" altLang="ko-KR"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954189" y="5018948"/>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s-ES" altLang="ko-KR" sz="3200" b="1" dirty="0">
                <a:solidFill>
                  <a:schemeClr val="accent1"/>
                </a:solidFill>
              </a:rPr>
              <a:t>Garantizar el cumplimiento del GDPR</a:t>
            </a:r>
            <a:endParaRPr lang="en-US" altLang="ko-KR" sz="3200" b="1" dirty="0">
              <a:solidFill>
                <a:schemeClr val="accent1"/>
              </a:solidFill>
            </a:endParaRPr>
          </a:p>
        </p:txBody>
      </p:sp>
    </p:spTree>
    <p:extLst>
      <p:ext uri="{BB962C8B-B14F-4D97-AF65-F5344CB8AC3E}">
        <p14:creationId xmlns:p14="http://schemas.microsoft.com/office/powerpoint/2010/main" val="11930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5087903" y="263886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191972" y="2560693"/>
            <a:ext cx="5862959" cy="461665"/>
          </a:xfrm>
          <a:prstGeom prst="rect">
            <a:avLst/>
          </a:prstGeom>
          <a:noFill/>
        </p:spPr>
        <p:txBody>
          <a:bodyPr wrap="square" rtlCol="0" anchor="ctr">
            <a:spAutoFit/>
          </a:bodyPr>
          <a:lstStyle/>
          <a:p>
            <a:r>
              <a:rPr lang="en-US" sz="2400" b="1" dirty="0" err="1"/>
              <a:t>Obligaciones</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4973132" y="2991580"/>
            <a:ext cx="6078198" cy="2192908"/>
          </a:xfrm>
          <a:prstGeom prst="rect">
            <a:avLst/>
          </a:prstGeom>
          <a:noFill/>
        </p:spPr>
        <p:txBody>
          <a:bodyPr wrap="square" rtlCol="0">
            <a:spAutoFit/>
          </a:bodyPr>
          <a:lstStyle/>
          <a:p>
            <a:pPr marL="285750" indent="-285750" algn="just">
              <a:buFont typeface="Wingdings" panose="05000000000000000000" pitchFamily="2" charset="2"/>
              <a:buChar char="q"/>
            </a:pPr>
            <a:r>
              <a:rPr lang="es-ES" altLang="ko-KR" dirty="0"/>
              <a:t>proporcionar información transparente</a:t>
            </a:r>
          </a:p>
          <a:p>
            <a:pPr marL="285750" indent="-285750" algn="just">
              <a:buFont typeface="Wingdings" panose="05000000000000000000" pitchFamily="2" charset="2"/>
              <a:buChar char="q"/>
            </a:pPr>
            <a:r>
              <a:rPr lang="es-ES" altLang="ko-KR" dirty="0"/>
              <a:t>derecho de acceso y derecho a la portabilidad de los datos</a:t>
            </a:r>
          </a:p>
          <a:p>
            <a:pPr marL="285750" indent="-285750" algn="just">
              <a:buFont typeface="Wingdings" panose="05000000000000000000" pitchFamily="2" charset="2"/>
              <a:buChar char="q"/>
            </a:pPr>
            <a:r>
              <a:rPr lang="es-ES" altLang="ko-KR" dirty="0"/>
              <a:t>derecho de supresión (derecho al olvido)</a:t>
            </a:r>
          </a:p>
          <a:p>
            <a:pPr marL="285750" indent="-285750" algn="just">
              <a:buFont typeface="Wingdings" panose="05000000000000000000" pitchFamily="2" charset="2"/>
              <a:buChar char="q"/>
            </a:pPr>
            <a:r>
              <a:rPr lang="es-ES" altLang="ko-KR" dirty="0"/>
              <a:t>derecho de rectificación y derecho de oposición</a:t>
            </a:r>
          </a:p>
          <a:p>
            <a:pPr marL="285750" indent="-285750" algn="just">
              <a:buFont typeface="Wingdings" panose="05000000000000000000" pitchFamily="2" charset="2"/>
              <a:buChar char="q"/>
            </a:pPr>
            <a:r>
              <a:rPr lang="es-ES" altLang="ko-KR" dirty="0"/>
              <a:t>nombrar un responsable de la protección de datos (RPD)</a:t>
            </a:r>
          </a:p>
          <a:p>
            <a:pPr marL="285750" indent="-285750" algn="just">
              <a:buFont typeface="Wingdings" panose="05000000000000000000" pitchFamily="2" charset="2"/>
              <a:buChar char="q"/>
            </a:pPr>
            <a:r>
              <a:rPr lang="es-ES" altLang="ko-KR" dirty="0"/>
              <a:t>protección de datos por diseño y por defecto</a:t>
            </a:r>
          </a:p>
          <a:p>
            <a:pPr marL="285750" indent="-285750" algn="just">
              <a:buFont typeface="Wingdings" panose="05000000000000000000" pitchFamily="2" charset="2"/>
              <a:buChar char="q"/>
            </a:pPr>
            <a:r>
              <a:rPr lang="es-ES" altLang="ko-KR" dirty="0"/>
              <a:t>notificación adecuada en caso de violación de los datos</a:t>
            </a:r>
            <a:endParaRPr lang="en-US" altLang="ko-KR" sz="1050" dirty="0"/>
          </a:p>
          <a:p>
            <a:pPr marL="285750" indent="-285750">
              <a:buFont typeface="Arial" panose="020B0604020202020204" pitchFamily="34" charset="0"/>
              <a:buChar char="•"/>
            </a:pPr>
            <a:endParaRPr lang="en-US" altLang="ko-KR" sz="1050" b="1"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7623790" y="5109365"/>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2.2. </a:t>
            </a:r>
            <a:r>
              <a:rPr lang="es-ES" altLang="ko-KR" sz="3200" b="1" dirty="0">
                <a:solidFill>
                  <a:schemeClr val="accent1"/>
                </a:solidFill>
              </a:rPr>
              <a:t>Teniendo en cuenta el trato justo de las personas</a:t>
            </a:r>
            <a:endParaRPr lang="en-US" altLang="ko-KR" sz="3200" b="1" dirty="0">
              <a:solidFill>
                <a:schemeClr val="accent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183" y="2165528"/>
            <a:ext cx="2264569" cy="3019425"/>
          </a:xfrm>
          <a:prstGeom prst="rect">
            <a:avLst/>
          </a:prstGeom>
        </p:spPr>
      </p:pic>
    </p:spTree>
    <p:extLst>
      <p:ext uri="{BB962C8B-B14F-4D97-AF65-F5344CB8AC3E}">
        <p14:creationId xmlns:p14="http://schemas.microsoft.com/office/powerpoint/2010/main" val="279100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1">
            <a:extLst>
              <a:ext uri="{FF2B5EF4-FFF2-40B4-BE49-F238E27FC236}">
                <a16:creationId xmlns:a16="http://schemas.microsoft.com/office/drawing/2014/main" id="{4285D921-77BC-4B3F-9707-B6204D86D3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185" y="2166181"/>
            <a:ext cx="3543340" cy="2362226"/>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5087903" y="263886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191972" y="2560693"/>
            <a:ext cx="5862959" cy="461665"/>
          </a:xfrm>
          <a:prstGeom prst="rect">
            <a:avLst/>
          </a:prstGeom>
          <a:noFill/>
        </p:spPr>
        <p:txBody>
          <a:bodyPr wrap="square" rtlCol="0" anchor="ctr">
            <a:spAutoFit/>
          </a:bodyPr>
          <a:lstStyle/>
          <a:p>
            <a:r>
              <a:rPr lang="en-US" sz="2400" b="1" dirty="0"/>
              <a:t>Política de </a:t>
            </a:r>
            <a:r>
              <a:rPr lang="en-US" sz="2400" b="1" dirty="0" err="1"/>
              <a:t>privacidad</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4973132" y="2991580"/>
            <a:ext cx="6078198" cy="2862322"/>
          </a:xfrm>
          <a:prstGeom prst="rect">
            <a:avLst/>
          </a:prstGeom>
          <a:noFill/>
        </p:spPr>
        <p:txBody>
          <a:bodyPr wrap="square" rtlCol="0">
            <a:spAutoFit/>
          </a:bodyPr>
          <a:lstStyle/>
          <a:p>
            <a:pPr algn="just"/>
            <a:r>
              <a:rPr lang="es-ES" dirty="0"/>
              <a:t>Una </a:t>
            </a:r>
            <a:r>
              <a:rPr lang="es-ES" b="1" dirty="0"/>
              <a:t>política de privacidad </a:t>
            </a:r>
            <a:r>
              <a:rPr lang="es-ES" dirty="0"/>
              <a:t>es una declaración o un documento legal que revela algunas o todas las formas en que una parte recopila, utiliza, divulga y gestiona los datos de un cliente. derecho de acceso y derecho a la portabilidad de datos</a:t>
            </a:r>
          </a:p>
          <a:p>
            <a:pPr algn="just"/>
            <a:endParaRPr lang="en-US" altLang="ko-KR" dirty="0"/>
          </a:p>
          <a:p>
            <a:pPr algn="just"/>
            <a:r>
              <a:rPr lang="es-ES" altLang="ko-KR" dirty="0"/>
              <a:t>Ejemplo: la política de privacidad de la </a:t>
            </a:r>
            <a:r>
              <a:rPr lang="es-ES" altLang="ko-KR" dirty="0">
                <a:hlinkClick r:id="rId3"/>
              </a:rPr>
              <a:t>UNESCO</a:t>
            </a:r>
            <a:r>
              <a:rPr lang="es-ES" altLang="ko-KR" dirty="0"/>
              <a:t> se refiere a una visión general de lo que sucederá con sus datos personales cuando visite el sitio web de la organización</a:t>
            </a:r>
            <a:r>
              <a:rPr lang="en-US" dirty="0"/>
              <a:t>.</a:t>
            </a:r>
          </a:p>
          <a:p>
            <a:pPr algn="just"/>
            <a:endParaRPr lang="en-US" dirty="0"/>
          </a:p>
          <a:p>
            <a:pPr algn="just"/>
            <a:endParaRPr lang="en-US"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7623790" y="5109365"/>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2.2. </a:t>
            </a:r>
            <a:r>
              <a:rPr lang="es-ES" altLang="ko-KR" sz="3200" b="1" dirty="0">
                <a:solidFill>
                  <a:schemeClr val="accent1"/>
                </a:solidFill>
              </a:rPr>
              <a:t>Teniendo en cuenta el trato justo de las personas</a:t>
            </a:r>
            <a:endParaRPr lang="en-US" altLang="ko-KR" sz="3200" b="1" dirty="0">
              <a:solidFill>
                <a:schemeClr val="accent1"/>
              </a:solidFill>
            </a:endParaRP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68820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754153" y="1791137"/>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858222" y="1712968"/>
            <a:ext cx="5862959" cy="461665"/>
          </a:xfrm>
          <a:prstGeom prst="rect">
            <a:avLst/>
          </a:prstGeom>
          <a:noFill/>
        </p:spPr>
        <p:txBody>
          <a:bodyPr wrap="square" rtlCol="0" anchor="ctr">
            <a:spAutoFit/>
          </a:bodyPr>
          <a:lstStyle/>
          <a:p>
            <a:r>
              <a:rPr lang="en-US" sz="2400" b="1" dirty="0" err="1"/>
              <a:t>Recursos</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1639381" y="2143855"/>
            <a:ext cx="7609393" cy="2585323"/>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hlinkClick r:id="rId2"/>
              </a:rPr>
              <a:t>https://europa.eu/youreurope/business/dealing-with-customers/data-protection/data-protection-gdpr/index_en.htm</a:t>
            </a:r>
            <a:endParaRPr lang="en-US" altLang="ko-KR" dirty="0"/>
          </a:p>
          <a:p>
            <a:pPr marL="285750" indent="-285750">
              <a:buFont typeface="Arial" panose="020B0604020202020204" pitchFamily="34" charset="0"/>
              <a:buChar char="•"/>
            </a:pPr>
            <a:r>
              <a:rPr lang="en-US" altLang="ko-KR" dirty="0">
                <a:hlinkClick r:id="rId3"/>
              </a:rPr>
              <a:t>https://www.europarl.europa.eu/RegData/etudes/BRIE/2018/621876/EPRS_BRI(2018)621876_EN.pdf</a:t>
            </a:r>
            <a:r>
              <a:rPr lang="en-US" altLang="ko-KR" dirty="0"/>
              <a:t> </a:t>
            </a:r>
          </a:p>
          <a:p>
            <a:pPr marL="285750" indent="-285750">
              <a:buFont typeface="Arial" panose="020B0604020202020204" pitchFamily="34" charset="0"/>
              <a:buChar char="•"/>
            </a:pPr>
            <a:r>
              <a:rPr lang="en-US" altLang="ko-KR" dirty="0">
                <a:hlinkClick r:id="rId4"/>
              </a:rPr>
              <a:t>https://ec.europa.eu/info/sites/default/files/data-protection-factsheet-sme-obligations_en.pdf</a:t>
            </a:r>
            <a:r>
              <a:rPr lang="en-US" altLang="ko-KR" dirty="0"/>
              <a:t> </a:t>
            </a:r>
          </a:p>
          <a:p>
            <a:pPr marL="285750" indent="-285750">
              <a:buFont typeface="Arial" panose="020B0604020202020204" pitchFamily="34" charset="0"/>
              <a:buChar char="•"/>
            </a:pPr>
            <a:r>
              <a:rPr lang="en-US" altLang="ko-KR" dirty="0">
                <a:hlinkClick r:id="rId5"/>
              </a:rPr>
              <a:t>https://www.ichandmuseums.eu/en/privacy-cookie-policy</a:t>
            </a:r>
            <a:endParaRPr lang="en-US" altLang="ko-KR" dirty="0"/>
          </a:p>
          <a:p>
            <a:pPr marL="285750" indent="-285750">
              <a:buFont typeface="Arial" panose="020B0604020202020204" pitchFamily="34" charset="0"/>
              <a:buChar char="•"/>
            </a:pPr>
            <a:r>
              <a:rPr lang="en-US" altLang="ko-KR" dirty="0">
                <a:hlinkClick r:id="rId6"/>
              </a:rPr>
              <a:t>https://www.unesco.de/en/privacy-policy</a:t>
            </a:r>
            <a:endParaRPr lang="en-US" altLang="ko-KR" dirty="0"/>
          </a:p>
          <a:p>
            <a:endParaRPr lang="en-US" altLang="ko-KR"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4290039" y="4685346"/>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err="1">
                <a:solidFill>
                  <a:schemeClr val="accent1"/>
                </a:solidFill>
              </a:rPr>
              <a:t>Protección</a:t>
            </a:r>
            <a:r>
              <a:rPr lang="en-US" altLang="ko-KR" sz="3200" b="1" dirty="0">
                <a:solidFill>
                  <a:schemeClr val="accent1"/>
                </a:solidFill>
              </a:rPr>
              <a:t> de </a:t>
            </a:r>
            <a:r>
              <a:rPr lang="en-US" altLang="ko-KR" sz="3200" b="1" dirty="0" err="1">
                <a:solidFill>
                  <a:schemeClr val="accent1"/>
                </a:solidFill>
              </a:rPr>
              <a:t>datos</a:t>
            </a:r>
            <a:r>
              <a:rPr lang="en-US" altLang="ko-KR" sz="3200" b="1" dirty="0">
                <a:solidFill>
                  <a:schemeClr val="accent1"/>
                </a:solidFill>
              </a:rPr>
              <a:t>, </a:t>
            </a:r>
            <a:r>
              <a:rPr lang="en-US" altLang="ko-KR" sz="3200" b="1" dirty="0" err="1">
                <a:solidFill>
                  <a:schemeClr val="accent1"/>
                </a:solidFill>
              </a:rPr>
              <a:t>sosteniblidad</a:t>
            </a:r>
            <a:r>
              <a:rPr lang="en-US" altLang="ko-KR" sz="3200" b="1" dirty="0">
                <a:solidFill>
                  <a:schemeClr val="accent1"/>
                </a:solidFill>
              </a:rPr>
              <a:t> y </a:t>
            </a:r>
            <a:r>
              <a:rPr lang="en-US" altLang="ko-KR" sz="3200" b="1" dirty="0" err="1">
                <a:solidFill>
                  <a:schemeClr val="accent1"/>
                </a:solidFill>
              </a:rPr>
              <a:t>transferencia</a:t>
            </a:r>
            <a:r>
              <a:rPr lang="en-US" altLang="ko-KR" sz="3200" b="1" dirty="0">
                <a:solidFill>
                  <a:schemeClr val="accent1"/>
                </a:solidFill>
              </a:rPr>
              <a:t> del </a:t>
            </a:r>
            <a:r>
              <a:rPr lang="en-US" altLang="ko-KR" sz="3200" b="1" dirty="0" err="1">
                <a:solidFill>
                  <a:schemeClr val="accent1"/>
                </a:solidFill>
              </a:rPr>
              <a:t>conocimiento</a:t>
            </a:r>
            <a:endParaRPr lang="en-US" altLang="ko-KR" sz="3200" b="1" dirty="0">
              <a:solidFill>
                <a:schemeClr val="accent1"/>
              </a:solidFill>
            </a:endParaRP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283524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a:latin typeface="+mn-lt"/>
              </a:rPr>
              <a:t>Resumiendo</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80455"/>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207503" cy="684946"/>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635650" y="4005694"/>
            <a:ext cx="1234570" cy="345291"/>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333500" y="1071321"/>
            <a:ext cx="2487878" cy="1167985"/>
            <a:chOff x="586145" y="2996652"/>
            <a:chExt cx="2277152" cy="1167985"/>
          </a:xfrm>
        </p:grpSpPr>
        <p:sp>
          <p:nvSpPr>
            <p:cNvPr id="15" name="TextBox 10">
              <a:extLst>
                <a:ext uri="{FF2B5EF4-FFF2-40B4-BE49-F238E27FC236}">
                  <a16:creationId xmlns:a16="http://schemas.microsoft.com/office/drawing/2014/main" id="{8008F14C-7C2B-4FF8-9C52-42E821022212}"/>
                </a:ext>
              </a:extLst>
            </p:cNvPr>
            <p:cNvSpPr txBox="1"/>
            <p:nvPr/>
          </p:nvSpPr>
          <p:spPr>
            <a:xfrm>
              <a:off x="803640" y="3826083"/>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a:solidFill>
                    <a:schemeClr val="tx1">
                      <a:lumMod val="75000"/>
                      <a:lumOff val="25000"/>
                    </a:schemeClr>
                  </a:solidFill>
                  <a:cs typeface="Arial" pitchFamily="34" charset="0"/>
                </a:rPr>
                <a:t>Test CRAAP</a:t>
              </a:r>
            </a:p>
          </p:txBody>
        </p:sp>
        <p:sp>
          <p:nvSpPr>
            <p:cNvPr id="16" name="TextBox 11">
              <a:extLst>
                <a:ext uri="{FF2B5EF4-FFF2-40B4-BE49-F238E27FC236}">
                  <a16:creationId xmlns:a16="http://schemas.microsoft.com/office/drawing/2014/main" id="{F2AB07F4-11AB-4778-A8F9-E0443326044C}"/>
                </a:ext>
              </a:extLst>
            </p:cNvPr>
            <p:cNvSpPr txBox="1"/>
            <p:nvPr/>
          </p:nvSpPr>
          <p:spPr>
            <a:xfrm>
              <a:off x="586145" y="2996652"/>
              <a:ext cx="2223471"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1600" b="1" dirty="0">
                  <a:solidFill>
                    <a:schemeClr val="tx1">
                      <a:lumMod val="75000"/>
                      <a:lumOff val="25000"/>
                    </a:schemeClr>
                  </a:solidFill>
                  <a:cs typeface="Arial" pitchFamily="34" charset="0"/>
                </a:rPr>
                <a:t>Herramientas de evaluación de contenidos</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679870" y="2952530"/>
            <a:ext cx="3037548" cy="2452159"/>
            <a:chOff x="378306" y="2337211"/>
            <a:chExt cx="2448466" cy="1888828"/>
          </a:xfrm>
        </p:grpSpPr>
        <p:sp>
          <p:nvSpPr>
            <p:cNvPr id="21" name="TextBox 10">
              <a:extLst>
                <a:ext uri="{FF2B5EF4-FFF2-40B4-BE49-F238E27FC236}">
                  <a16:creationId xmlns:a16="http://schemas.microsoft.com/office/drawing/2014/main" id="{DE9987CC-ACD6-4DE1-A08A-5B6FD3594EE0}"/>
                </a:ext>
              </a:extLst>
            </p:cNvPr>
            <p:cNvSpPr txBox="1"/>
            <p:nvPr/>
          </p:nvSpPr>
          <p:spPr>
            <a:xfrm>
              <a:off x="378306" y="3206632"/>
              <a:ext cx="2364855" cy="10194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1600" dirty="0">
                  <a:solidFill>
                    <a:schemeClr val="tx1">
                      <a:lumMod val="75000"/>
                      <a:lumOff val="25000"/>
                    </a:schemeClr>
                  </a:solidFill>
                  <a:cs typeface="Arial" pitchFamily="34" charset="0"/>
                </a:rPr>
                <a:t>Autoridad</a:t>
              </a:r>
            </a:p>
            <a:p>
              <a:pPr algn="r"/>
              <a:r>
                <a:rPr lang="es-ES" altLang="ko-KR" sz="1600" dirty="0">
                  <a:solidFill>
                    <a:schemeClr val="tx1">
                      <a:lumMod val="75000"/>
                      <a:lumOff val="25000"/>
                    </a:schemeClr>
                  </a:solidFill>
                  <a:cs typeface="Arial" pitchFamily="34" charset="0"/>
                </a:rPr>
                <a:t>Precisión</a:t>
              </a:r>
            </a:p>
            <a:p>
              <a:pPr algn="r"/>
              <a:r>
                <a:rPr lang="es-ES" altLang="ko-KR" sz="1600" dirty="0">
                  <a:solidFill>
                    <a:schemeClr val="tx1">
                      <a:lumMod val="75000"/>
                      <a:lumOff val="25000"/>
                    </a:schemeClr>
                  </a:solidFill>
                  <a:cs typeface="Arial" pitchFamily="34" charset="0"/>
                </a:rPr>
                <a:t>Objetividad</a:t>
              </a:r>
            </a:p>
            <a:p>
              <a:pPr algn="r"/>
              <a:r>
                <a:rPr lang="es-ES" altLang="ko-KR" sz="1600" dirty="0">
                  <a:solidFill>
                    <a:schemeClr val="tx1">
                      <a:lumMod val="75000"/>
                      <a:lumOff val="25000"/>
                    </a:schemeClr>
                  </a:solidFill>
                  <a:cs typeface="Arial" pitchFamily="34" charset="0"/>
                </a:rPr>
                <a:t>Actualidad</a:t>
              </a:r>
            </a:p>
            <a:p>
              <a:pPr algn="r"/>
              <a:r>
                <a:rPr lang="es-ES" altLang="ko-KR" sz="1600" dirty="0">
                  <a:solidFill>
                    <a:schemeClr val="tx1">
                      <a:lumMod val="75000"/>
                      <a:lumOff val="25000"/>
                    </a:schemeClr>
                  </a:solidFill>
                  <a:cs typeface="Arial" pitchFamily="34" charset="0"/>
                </a:rPr>
                <a:t>Cobertura</a:t>
              </a: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446372" y="2337211"/>
              <a:ext cx="2380400" cy="82975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1600" b="1" dirty="0">
                  <a:solidFill>
                    <a:schemeClr val="tx1">
                      <a:lumMod val="75000"/>
                      <a:lumOff val="25000"/>
                    </a:schemeClr>
                  </a:solidFill>
                  <a:cs typeface="Arial" pitchFamily="34" charset="0"/>
                </a:rPr>
                <a:t>Criterios de evaluación del contenido</a:t>
              </a:r>
            </a:p>
            <a:p>
              <a:pPr algn="r"/>
              <a:r>
                <a:rPr lang="es-ES" altLang="ko-KR" sz="1600" b="1" dirty="0">
                  <a:solidFill>
                    <a:schemeClr val="tx1">
                      <a:lumMod val="75000"/>
                      <a:lumOff val="25000"/>
                    </a:schemeClr>
                  </a:solidFill>
                  <a:cs typeface="Arial" pitchFamily="34" charset="0"/>
                </a:rPr>
                <a:t>y Credibilidad de una fuente de información</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67554" y="704936"/>
            <a:ext cx="3157595" cy="2040174"/>
            <a:chOff x="743597" y="2590271"/>
            <a:chExt cx="2890144" cy="2040174"/>
          </a:xfrm>
        </p:grpSpPr>
        <p:sp>
          <p:nvSpPr>
            <p:cNvPr id="24" name="TextBox 10">
              <a:extLst>
                <a:ext uri="{FF2B5EF4-FFF2-40B4-BE49-F238E27FC236}">
                  <a16:creationId xmlns:a16="http://schemas.microsoft.com/office/drawing/2014/main" id="{D0CD8C55-162D-48B8-9989-822BD5B818EA}"/>
                </a:ext>
              </a:extLst>
            </p:cNvPr>
            <p:cNvSpPr txBox="1"/>
            <p:nvPr/>
          </p:nvSpPr>
          <p:spPr>
            <a:xfrm>
              <a:off x="803639" y="3307006"/>
              <a:ext cx="2830102"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1600" dirty="0">
                  <a:solidFill>
                    <a:schemeClr val="tx1">
                      <a:lumMod val="75000"/>
                      <a:lumOff val="25000"/>
                    </a:schemeClr>
                  </a:solidFill>
                  <a:cs typeface="Arial" pitchFamily="34" charset="0"/>
                </a:rPr>
                <a:t>CMS:</a:t>
              </a:r>
            </a:p>
            <a:p>
              <a:pPr marL="285750" indent="-285750">
                <a:buFont typeface="Arial" panose="020B0604020202020204" pitchFamily="34" charset="0"/>
                <a:buChar char="•"/>
              </a:pPr>
              <a:r>
                <a:rPr lang="es-ES" altLang="ko-KR" sz="1600" dirty="0">
                  <a:solidFill>
                    <a:schemeClr val="tx1">
                      <a:lumMod val="75000"/>
                      <a:lumOff val="25000"/>
                    </a:schemeClr>
                  </a:solidFill>
                  <a:cs typeface="Arial" pitchFamily="34" charset="0"/>
                </a:rPr>
                <a:t>organizar y publicar contenidos</a:t>
              </a:r>
            </a:p>
            <a:p>
              <a:pPr marL="285750" indent="-285750">
                <a:buFont typeface="Arial" panose="020B0604020202020204" pitchFamily="34" charset="0"/>
                <a:buChar char="•"/>
              </a:pPr>
              <a:r>
                <a:rPr lang="es-ES" altLang="ko-KR" sz="1600" dirty="0">
                  <a:solidFill>
                    <a:schemeClr val="tx1">
                      <a:lumMod val="75000"/>
                      <a:lumOff val="25000"/>
                    </a:schemeClr>
                  </a:solidFill>
                  <a:cs typeface="Arial" pitchFamily="34" charset="0"/>
                </a:rPr>
                <a:t>comercio electrónico</a:t>
              </a:r>
            </a:p>
            <a:p>
              <a:pPr marL="285750" indent="-285750">
                <a:buFont typeface="Arial" panose="020B0604020202020204" pitchFamily="34" charset="0"/>
                <a:buChar char="•"/>
              </a:pPr>
              <a:r>
                <a:rPr lang="es-ES" altLang="ko-KR" sz="1600" dirty="0">
                  <a:solidFill>
                    <a:schemeClr val="tx1">
                      <a:lumMod val="75000"/>
                      <a:lumOff val="25000"/>
                    </a:schemeClr>
                  </a:solidFill>
                  <a:cs typeface="Arial" pitchFamily="34" charset="0"/>
                </a:rPr>
                <a:t>automatización de las tareas de marketing </a:t>
              </a:r>
              <a:endParaRPr lang="en-US" altLang="ko-KR" sz="1600" dirty="0">
                <a:solidFill>
                  <a:schemeClr val="tx1">
                    <a:lumMod val="75000"/>
                    <a:lumOff val="25000"/>
                  </a:schemeClr>
                </a:solidFill>
                <a:cs typeface="Arial" pitchFamily="34" charset="0"/>
              </a:endParaRPr>
            </a:p>
          </p:txBody>
        </p:sp>
        <p:sp>
          <p:nvSpPr>
            <p:cNvPr id="25" name="TextBox 11">
              <a:extLst>
                <a:ext uri="{FF2B5EF4-FFF2-40B4-BE49-F238E27FC236}">
                  <a16:creationId xmlns:a16="http://schemas.microsoft.com/office/drawing/2014/main" id="{87A75F41-3CDC-4E10-A65C-157417C91A66}"/>
                </a:ext>
              </a:extLst>
            </p:cNvPr>
            <p:cNvSpPr txBox="1"/>
            <p:nvPr/>
          </p:nvSpPr>
          <p:spPr>
            <a:xfrm>
              <a:off x="743597" y="259027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Herramientas</a:t>
              </a:r>
              <a:r>
                <a:rPr lang="en-US" altLang="ko-KR" sz="1600" b="1" dirty="0">
                  <a:solidFill>
                    <a:schemeClr val="tx1">
                      <a:lumMod val="75000"/>
                      <a:lumOff val="25000"/>
                    </a:schemeClr>
                  </a:solidFill>
                  <a:cs typeface="Arial" pitchFamily="34" charset="0"/>
                </a:rPr>
                <a:t> para la </a:t>
              </a:r>
              <a:r>
                <a:rPr lang="en-US" altLang="ko-KR" sz="1600" b="1" dirty="0" err="1">
                  <a:solidFill>
                    <a:schemeClr val="tx1">
                      <a:lumMod val="75000"/>
                      <a:lumOff val="25000"/>
                    </a:schemeClr>
                  </a:solidFill>
                  <a:cs typeface="Arial" pitchFamily="34" charset="0"/>
                </a:rPr>
                <a:t>gestión</a:t>
              </a:r>
              <a:r>
                <a:rPr lang="en-US" altLang="ko-KR" sz="1600" b="1" dirty="0">
                  <a:solidFill>
                    <a:schemeClr val="tx1">
                      <a:lumMod val="75000"/>
                      <a:lumOff val="25000"/>
                    </a:schemeClr>
                  </a:solidFill>
                  <a:cs typeface="Arial" pitchFamily="34" charset="0"/>
                </a:rPr>
                <a:t> de </a:t>
              </a:r>
              <a:r>
                <a:rPr lang="en-US" altLang="ko-KR" sz="1600" b="1" dirty="0" err="1">
                  <a:solidFill>
                    <a:schemeClr val="tx1">
                      <a:lumMod val="75000"/>
                      <a:lumOff val="25000"/>
                    </a:schemeClr>
                  </a:solidFill>
                  <a:cs typeface="Arial" pitchFamily="34" charset="0"/>
                </a:rPr>
                <a:t>contenido</a:t>
              </a:r>
              <a:r>
                <a:rPr lang="en-US" altLang="ko-KR" sz="1600" b="1" dirty="0">
                  <a:solidFill>
                    <a:schemeClr val="tx1">
                      <a:lumMod val="75000"/>
                      <a:lumOff val="25000"/>
                    </a:schemeClr>
                  </a:solidFill>
                  <a:cs typeface="Arial" pitchFamily="34" charset="0"/>
                </a:rPr>
                <a:t> digital </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567554" y="2839801"/>
            <a:ext cx="4329171" cy="2250601"/>
            <a:chOff x="212552" y="3066325"/>
            <a:chExt cx="4319165" cy="1467986"/>
          </a:xfrm>
        </p:grpSpPr>
        <p:sp>
          <p:nvSpPr>
            <p:cNvPr id="27" name="TextBox 10">
              <a:extLst>
                <a:ext uri="{FF2B5EF4-FFF2-40B4-BE49-F238E27FC236}">
                  <a16:creationId xmlns:a16="http://schemas.microsoft.com/office/drawing/2014/main" id="{30F86858-E96A-43BF-BCC8-CA796B301979}"/>
                </a:ext>
              </a:extLst>
            </p:cNvPr>
            <p:cNvSpPr txBox="1"/>
            <p:nvPr/>
          </p:nvSpPr>
          <p:spPr>
            <a:xfrm>
              <a:off x="216198" y="3349877"/>
              <a:ext cx="4315519" cy="118443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s-ES" altLang="ko-KR" sz="1600" dirty="0">
                  <a:solidFill>
                    <a:schemeClr val="tx1">
                      <a:lumMod val="75000"/>
                      <a:lumOff val="25000"/>
                    </a:schemeClr>
                  </a:solidFill>
                  <a:cs typeface="Arial" pitchFamily="34" charset="0"/>
                </a:rPr>
                <a:t>Estrategias de inversión</a:t>
              </a:r>
            </a:p>
            <a:p>
              <a:pPr marL="285750" indent="-285750">
                <a:buFont typeface="Arial" panose="020B0604020202020204" pitchFamily="34" charset="0"/>
                <a:buChar char="•"/>
              </a:pPr>
              <a:r>
                <a:rPr lang="es-ES" altLang="ko-KR" sz="1600" dirty="0">
                  <a:solidFill>
                    <a:schemeClr val="tx1">
                      <a:lumMod val="75000"/>
                      <a:lumOff val="25000"/>
                    </a:schemeClr>
                  </a:solidFill>
                  <a:cs typeface="Arial" pitchFamily="34" charset="0"/>
                </a:rPr>
                <a:t>Estrategias de preservación digital a corto plazo</a:t>
              </a:r>
            </a:p>
            <a:p>
              <a:pPr marL="285750" indent="-285750">
                <a:buFont typeface="Arial" panose="020B0604020202020204" pitchFamily="34" charset="0"/>
                <a:buChar char="•"/>
              </a:pPr>
              <a:r>
                <a:rPr lang="es-ES" altLang="ko-KR" sz="1600" dirty="0">
                  <a:solidFill>
                    <a:schemeClr val="tx1">
                      <a:lumMod val="75000"/>
                      <a:lumOff val="25000"/>
                    </a:schemeClr>
                  </a:solidFill>
                  <a:cs typeface="Arial" pitchFamily="34" charset="0"/>
                </a:rPr>
                <a:t>Estrategias de preservación digital a medio y largo plazo</a:t>
              </a:r>
            </a:p>
            <a:p>
              <a:pPr marL="285750" indent="-285750">
                <a:buFont typeface="Arial" panose="020B0604020202020204" pitchFamily="34" charset="0"/>
                <a:buChar char="•"/>
              </a:pPr>
              <a:r>
                <a:rPr lang="es-ES" altLang="ko-KR" sz="1600" dirty="0">
                  <a:solidFill>
                    <a:schemeClr val="tx1">
                      <a:lumMod val="75000"/>
                      <a:lumOff val="25000"/>
                    </a:schemeClr>
                  </a:solidFill>
                  <a:cs typeface="Arial" pitchFamily="34" charset="0"/>
                </a:rPr>
                <a:t>Estrategias alternativas</a:t>
              </a:r>
            </a:p>
            <a:p>
              <a:pPr marL="285750" indent="-285750">
                <a:buFont typeface="Arial" panose="020B0604020202020204" pitchFamily="34" charset="0"/>
                <a:buChar char="•"/>
              </a:pPr>
              <a:r>
                <a:rPr lang="es-ES" altLang="ko-KR" sz="1600" dirty="0">
                  <a:solidFill>
                    <a:schemeClr val="tx1">
                      <a:lumMod val="75000"/>
                      <a:lumOff val="25000"/>
                    </a:schemeClr>
                  </a:solidFill>
                  <a:cs typeface="Arial" pitchFamily="34" charset="0"/>
                </a:rPr>
                <a:t>Combinaciones</a:t>
              </a:r>
              <a:endParaRPr lang="en-US" altLang="ko-KR" sz="1600" dirty="0">
                <a:solidFill>
                  <a:schemeClr val="tx1">
                    <a:lumMod val="75000"/>
                    <a:lumOff val="25000"/>
                  </a:schemeClr>
                </a:solidFill>
                <a:cs typeface="Arial" pitchFamily="34" charset="0"/>
              </a:endParaRPr>
            </a:p>
          </p:txBody>
        </p:sp>
        <p:sp>
          <p:nvSpPr>
            <p:cNvPr id="28" name="TextBox 11">
              <a:extLst>
                <a:ext uri="{FF2B5EF4-FFF2-40B4-BE49-F238E27FC236}">
                  <a16:creationId xmlns:a16="http://schemas.microsoft.com/office/drawing/2014/main" id="{BF1BCF66-1A28-44C2-9752-244CCFE8EBF4}"/>
                </a:ext>
              </a:extLst>
            </p:cNvPr>
            <p:cNvSpPr txBox="1"/>
            <p:nvPr/>
          </p:nvSpPr>
          <p:spPr>
            <a:xfrm>
              <a:off x="212552" y="3066325"/>
              <a:ext cx="2655736" cy="3814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Metodos</a:t>
              </a:r>
              <a:r>
                <a:rPr lang="en-US" altLang="ko-KR" sz="1600" b="1" dirty="0">
                  <a:solidFill>
                    <a:schemeClr val="tx1">
                      <a:lumMod val="75000"/>
                      <a:lumOff val="25000"/>
                    </a:schemeClr>
                  </a:solidFill>
                  <a:cs typeface="Arial" pitchFamily="34" charset="0"/>
                </a:rPr>
                <a:t> para la </a:t>
              </a:r>
              <a:r>
                <a:rPr lang="en-US" altLang="ko-KR" sz="1600" b="1" dirty="0" err="1">
                  <a:solidFill>
                    <a:schemeClr val="tx1">
                      <a:lumMod val="75000"/>
                      <a:lumOff val="25000"/>
                    </a:schemeClr>
                  </a:solidFill>
                  <a:cs typeface="Arial" pitchFamily="34" charset="0"/>
                </a:rPr>
                <a:t>efectiva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conservación</a:t>
              </a:r>
              <a:r>
                <a:rPr lang="en-US" altLang="ko-KR" sz="1600" b="1" dirty="0">
                  <a:solidFill>
                    <a:schemeClr val="tx1">
                      <a:lumMod val="75000"/>
                      <a:lumOff val="25000"/>
                    </a:schemeClr>
                  </a:solidFill>
                  <a:cs typeface="Arial" pitchFamily="34" charset="0"/>
                </a:rPr>
                <a:t> y </a:t>
              </a:r>
              <a:r>
                <a:rPr lang="en-US" altLang="ko-KR" sz="1600" b="1" dirty="0" err="1">
                  <a:solidFill>
                    <a:schemeClr val="tx1">
                      <a:lumMod val="75000"/>
                      <a:lumOff val="25000"/>
                    </a:schemeClr>
                  </a:solidFill>
                  <a:cs typeface="Arial" pitchFamily="34" charset="0"/>
                </a:rPr>
                <a:t>gestión</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4823358" y="4767794"/>
            <a:ext cx="4399300" cy="1629821"/>
            <a:chOff x="803639" y="3208948"/>
            <a:chExt cx="4026673" cy="1629821"/>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761551"/>
              <a:ext cx="4026672"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tx1">
                      <a:lumMod val="75000"/>
                      <a:lumOff val="25000"/>
                    </a:schemeClr>
                  </a:solidFill>
                  <a:cs typeface="Arial" pitchFamily="34" charset="0"/>
                </a:rPr>
                <a:t>GDPR </a:t>
              </a:r>
              <a:r>
                <a:rPr lang="en-US" altLang="ko-KR" sz="1600" dirty="0" err="1">
                  <a:solidFill>
                    <a:schemeClr val="tx1">
                      <a:lumMod val="75000"/>
                      <a:lumOff val="25000"/>
                    </a:schemeClr>
                  </a:solidFill>
                  <a:cs typeface="Arial" pitchFamily="34" charset="0"/>
                </a:rPr>
                <a:t>significa</a:t>
              </a:r>
              <a:r>
                <a:rPr lang="en-US" altLang="ko-KR" sz="1600" dirty="0">
                  <a:solidFill>
                    <a:schemeClr val="tx1">
                      <a:lumMod val="75000"/>
                      <a:lumOff val="25000"/>
                    </a:schemeClr>
                  </a:solidFill>
                  <a:cs typeface="Arial" pitchFamily="34" charset="0"/>
                </a:rPr>
                <a:t> </a:t>
              </a:r>
              <a:r>
                <a:rPr lang="en-US" sz="1600" b="1" dirty="0"/>
                <a:t>G</a:t>
              </a:r>
              <a:r>
                <a:rPr lang="en-US" sz="1600" dirty="0"/>
                <a:t>eneral</a:t>
              </a:r>
              <a:r>
                <a:rPr lang="en-US" sz="1600" b="1" dirty="0"/>
                <a:t> D</a:t>
              </a:r>
              <a:r>
                <a:rPr lang="en-US" sz="1600" dirty="0"/>
                <a:t>ata</a:t>
              </a:r>
              <a:r>
                <a:rPr lang="en-US" sz="1600" b="1" dirty="0"/>
                <a:t> P</a:t>
              </a:r>
              <a:r>
                <a:rPr lang="en-US" sz="1600" dirty="0"/>
                <a:t>rotection</a:t>
              </a:r>
              <a:r>
                <a:rPr lang="en-US" sz="1600" b="1" dirty="0"/>
                <a:t> R</a:t>
              </a:r>
              <a:r>
                <a:rPr lang="en-US" sz="1600" dirty="0"/>
                <a:t>egulation</a:t>
              </a:r>
              <a:r>
                <a:rPr lang="el-GR" sz="1600" dirty="0"/>
                <a:t> </a:t>
              </a:r>
              <a:r>
                <a:rPr lang="es-ES" sz="1600" dirty="0"/>
                <a:t>(Reglamento General de Protección de datos)</a:t>
              </a:r>
              <a:endParaRPr lang="en-US" altLang="ko-KR" sz="1600" dirty="0">
                <a:solidFill>
                  <a:schemeClr val="tx1">
                    <a:lumMod val="75000"/>
                    <a:lumOff val="25000"/>
                  </a:schemeClr>
                </a:solidFill>
                <a:cs typeface="Arial" pitchFamily="34" charset="0"/>
              </a:endParaRPr>
            </a:p>
            <a:p>
              <a:r>
                <a:rPr lang="es-ES" altLang="ko-KR" sz="1600" dirty="0">
                  <a:solidFill>
                    <a:schemeClr val="tx1">
                      <a:lumMod val="75000"/>
                      <a:lumOff val="25000"/>
                    </a:schemeClr>
                  </a:solidFill>
                  <a:cs typeface="Arial" pitchFamily="34" charset="0"/>
                </a:rPr>
                <a:t>Las políticas de privacidad se utilizan para informar sobre el cumplimiento del GDPR</a:t>
              </a:r>
              <a:endParaRPr lang="en-US" altLang="ko-KR" sz="1600" dirty="0">
                <a:solidFill>
                  <a:schemeClr val="tx1">
                    <a:lumMod val="75000"/>
                    <a:lumOff val="25000"/>
                  </a:schemeClr>
                </a:solidFill>
                <a:cs typeface="Arial" pitchFamily="34" charset="0"/>
              </a:endParaRPr>
            </a:p>
          </p:txBody>
        </p:sp>
        <p:sp>
          <p:nvSpPr>
            <p:cNvPr id="31" name="TextBox 11">
              <a:extLst>
                <a:ext uri="{FF2B5EF4-FFF2-40B4-BE49-F238E27FC236}">
                  <a16:creationId xmlns:a16="http://schemas.microsoft.com/office/drawing/2014/main" id="{BC2984ED-5344-45FE-BE4E-9B36EDEE59A1}"/>
                </a:ext>
              </a:extLst>
            </p:cNvPr>
            <p:cNvSpPr txBox="1"/>
            <p:nvPr/>
          </p:nvSpPr>
          <p:spPr>
            <a:xfrm>
              <a:off x="803639" y="3208948"/>
              <a:ext cx="2245980"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GDPR y Política de </a:t>
              </a:r>
              <a:r>
                <a:rPr lang="en-US" altLang="ko-KR" sz="1600" b="1" dirty="0" err="1">
                  <a:solidFill>
                    <a:schemeClr val="tx1">
                      <a:lumMod val="75000"/>
                      <a:lumOff val="25000"/>
                    </a:schemeClr>
                  </a:solidFill>
                  <a:cs typeface="Arial" pitchFamily="34" charset="0"/>
                </a:rPr>
                <a:t>privacidad</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44222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20275"/>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406085" y="4278716"/>
            <a:ext cx="3473938" cy="2073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3. Elija de la lista los cuatro criterios para evaluar las fuentes de Internet </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442627" y="4793598"/>
            <a:ext cx="293353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s-ES" altLang="ko-KR" sz="1600" dirty="0">
                <a:solidFill>
                  <a:schemeClr val="tx1">
                    <a:lumMod val="75000"/>
                    <a:lumOff val="25000"/>
                  </a:schemeClr>
                </a:solidFill>
                <a:cs typeface="Arial" pitchFamily="34" charset="0"/>
              </a:rPr>
              <a:t>Precisión y autoridad</a:t>
            </a:r>
          </a:p>
          <a:p>
            <a:pPr marL="285750" indent="-285750">
              <a:buFontTx/>
              <a:buChar char="-"/>
            </a:pPr>
            <a:r>
              <a:rPr lang="es-ES" altLang="ko-KR" sz="1600" dirty="0">
                <a:solidFill>
                  <a:schemeClr val="tx1">
                    <a:lumMod val="75000"/>
                    <a:lumOff val="25000"/>
                  </a:schemeClr>
                </a:solidFill>
                <a:cs typeface="Arial" pitchFamily="34" charset="0"/>
              </a:rPr>
              <a:t>Responsabilidad</a:t>
            </a:r>
          </a:p>
          <a:p>
            <a:pPr marL="285750" indent="-285750">
              <a:buFontTx/>
              <a:buChar char="-"/>
            </a:pPr>
            <a:r>
              <a:rPr lang="es-ES" altLang="ko-KR" sz="1600" dirty="0">
                <a:solidFill>
                  <a:schemeClr val="tx1">
                    <a:lumMod val="75000"/>
                    <a:lumOff val="25000"/>
                  </a:schemeClr>
                </a:solidFill>
                <a:cs typeface="Arial" pitchFamily="34" charset="0"/>
              </a:rPr>
              <a:t>Objetividad</a:t>
            </a:r>
          </a:p>
          <a:p>
            <a:pPr marL="285750" indent="-285750">
              <a:buFontTx/>
              <a:buChar char="-"/>
            </a:pPr>
            <a:r>
              <a:rPr lang="es-ES" altLang="ko-KR" sz="1600" dirty="0">
                <a:solidFill>
                  <a:schemeClr val="tx1">
                    <a:lumMod val="75000"/>
                    <a:lumOff val="25000"/>
                  </a:schemeClr>
                </a:solidFill>
                <a:cs typeface="Arial" pitchFamily="34" charset="0"/>
              </a:rPr>
              <a:t>Actualidad</a:t>
            </a:r>
          </a:p>
          <a:p>
            <a:pPr marL="285750" indent="-285750">
              <a:buFontTx/>
              <a:buChar char="-"/>
            </a:pPr>
            <a:r>
              <a:rPr lang="es-ES" altLang="ko-KR" sz="1600" dirty="0">
                <a:solidFill>
                  <a:schemeClr val="tx1">
                    <a:lumMod val="75000"/>
                    <a:lumOff val="25000"/>
                  </a:schemeClr>
                </a:solidFill>
                <a:cs typeface="Arial" pitchFamily="34" charset="0"/>
              </a:rPr>
              <a:t>Finalidad</a:t>
            </a:r>
          </a:p>
          <a:p>
            <a:pPr marL="285750" indent="-285750">
              <a:buFontTx/>
              <a:buChar char="-"/>
            </a:pPr>
            <a:r>
              <a:rPr lang="es-ES" altLang="ko-KR" sz="1600" dirty="0">
                <a:solidFill>
                  <a:schemeClr val="tx1">
                    <a:lumMod val="75000"/>
                    <a:lumOff val="25000"/>
                  </a:schemeClr>
                </a:solidFill>
                <a:cs typeface="Arial" pitchFamily="34" charset="0"/>
              </a:rPr>
              <a:t>Cobertura</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14853" y="1120465"/>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3372632" y="4796690"/>
            <a:ext cx="760176"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453747" y="1965998"/>
            <a:ext cx="3173632" cy="38883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2. Las letras CRAAP significan las palabras </a:t>
            </a:r>
            <a:r>
              <a:rPr lang="es-ES" altLang="ko-KR" sz="1600" dirty="0" err="1">
                <a:solidFill>
                  <a:schemeClr val="tx1">
                    <a:lumMod val="65000"/>
                    <a:lumOff val="35000"/>
                  </a:schemeClr>
                </a:solidFill>
                <a:cs typeface="Arial" pitchFamily="34" charset="0"/>
              </a:rPr>
              <a:t>Current</a:t>
            </a:r>
            <a:r>
              <a:rPr lang="es-ES" altLang="ko-KR" sz="1600" dirty="0">
                <a:solidFill>
                  <a:schemeClr val="tx1">
                    <a:lumMod val="65000"/>
                    <a:lumOff val="35000"/>
                  </a:schemeClr>
                </a:solidFill>
                <a:cs typeface="Arial" pitchFamily="34" charset="0"/>
              </a:rPr>
              <a:t>, </a:t>
            </a:r>
            <a:r>
              <a:rPr lang="es-ES" altLang="ko-KR" sz="1600" dirty="0" err="1">
                <a:solidFill>
                  <a:schemeClr val="tx1">
                    <a:lumMod val="65000"/>
                    <a:lumOff val="35000"/>
                  </a:schemeClr>
                </a:solidFill>
                <a:cs typeface="Arial" pitchFamily="34" charset="0"/>
              </a:rPr>
              <a:t>Relevant</a:t>
            </a:r>
            <a:r>
              <a:rPr lang="es-ES" altLang="ko-KR" sz="1600" dirty="0">
                <a:solidFill>
                  <a:schemeClr val="tx1">
                    <a:lumMod val="65000"/>
                    <a:lumOff val="35000"/>
                  </a:schemeClr>
                </a:solidFill>
                <a:cs typeface="Arial" pitchFamily="34" charset="0"/>
              </a:rPr>
              <a:t>, </a:t>
            </a:r>
            <a:r>
              <a:rPr lang="es-ES" altLang="ko-KR" sz="1600" dirty="0" err="1">
                <a:solidFill>
                  <a:schemeClr val="tx1">
                    <a:lumMod val="65000"/>
                    <a:lumOff val="35000"/>
                  </a:schemeClr>
                </a:solidFill>
                <a:cs typeface="Arial" pitchFamily="34" charset="0"/>
              </a:rPr>
              <a:t>Authority</a:t>
            </a:r>
            <a:r>
              <a:rPr lang="es-ES" altLang="ko-KR" sz="1600" dirty="0">
                <a:solidFill>
                  <a:schemeClr val="tx1">
                    <a:lumMod val="65000"/>
                    <a:lumOff val="35000"/>
                  </a:schemeClr>
                </a:solidFill>
                <a:cs typeface="Arial" pitchFamily="34" charset="0"/>
              </a:rPr>
              <a:t>, </a:t>
            </a:r>
            <a:r>
              <a:rPr lang="es-ES" altLang="ko-KR" sz="1600" dirty="0" err="1">
                <a:solidFill>
                  <a:schemeClr val="tx1">
                    <a:lumMod val="65000"/>
                    <a:lumOff val="35000"/>
                  </a:schemeClr>
                </a:solidFill>
                <a:cs typeface="Arial" pitchFamily="34" charset="0"/>
              </a:rPr>
              <a:t>Accuracy</a:t>
            </a:r>
            <a:r>
              <a:rPr lang="es-ES" altLang="ko-KR" sz="1600" dirty="0">
                <a:solidFill>
                  <a:schemeClr val="tx1">
                    <a:lumMod val="65000"/>
                    <a:lumOff val="35000"/>
                  </a:schemeClr>
                </a:solidFill>
                <a:cs typeface="Arial" pitchFamily="34" charset="0"/>
              </a:rPr>
              <a:t>, </a:t>
            </a:r>
            <a:r>
              <a:rPr lang="es-ES" altLang="ko-KR" sz="1600" dirty="0" err="1">
                <a:solidFill>
                  <a:schemeClr val="tx1">
                    <a:lumMod val="65000"/>
                    <a:lumOff val="35000"/>
                  </a:schemeClr>
                </a:solidFill>
                <a:cs typeface="Arial" pitchFamily="34" charset="0"/>
              </a:rPr>
              <a:t>Purpose</a:t>
            </a:r>
            <a:r>
              <a:rPr lang="es-ES" altLang="ko-KR" sz="1600" dirty="0">
                <a:solidFill>
                  <a:schemeClr val="tx1">
                    <a:lumMod val="65000"/>
                    <a:lumOff val="35000"/>
                  </a:schemeClr>
                </a:solidFill>
                <a:cs typeface="Arial" pitchFamily="34" charset="0"/>
              </a:rPr>
              <a:t> (actual, pertinente, con autoridad y propósito). ¿Es Verdadero o Falso?</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496704" y="321765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Verdadero</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Falso</a:t>
            </a:r>
            <a:endParaRPr lang="en-US" altLang="ko-KR" sz="1600" dirty="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4764746" y="1137304"/>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4069363" y="430450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4958163" y="132360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3547136" y="4976817"/>
            <a:ext cx="414730"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769988" y="136820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latin typeface="+mn-lt"/>
              </a:rPr>
              <a:t>Test de autoevaluación</a:t>
            </a: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7007" y="1120465"/>
            <a:ext cx="4066627" cy="3872846"/>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911774" y="1120465"/>
            <a:ext cx="4071152" cy="3872845"/>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 Placeholder 4">
            <a:extLst>
              <a:ext uri="{FF2B5EF4-FFF2-40B4-BE49-F238E27FC236}">
                <a16:creationId xmlns:a16="http://schemas.microsoft.com/office/drawing/2014/main" id="{16659400-A06D-4D28-89A7-75595A2F692F}"/>
              </a:ext>
            </a:extLst>
          </p:cNvPr>
          <p:cNvSpPr txBox="1">
            <a:spLocks/>
          </p:cNvSpPr>
          <p:nvPr/>
        </p:nvSpPr>
        <p:spPr>
          <a:xfrm>
            <a:off x="315655" y="1974856"/>
            <a:ext cx="3601461" cy="3442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ea typeface="맑은 고딕"/>
                <a:cs typeface="Arial"/>
              </a:rPr>
              <a:t>1. Elija uno o varios aspectos que deben tenerse en cuenta al planificar una búsqueda de datos:</a:t>
            </a:r>
            <a:endParaRPr lang="ko-KR" altLang="en-US" sz="1600" dirty="0">
              <a:solidFill>
                <a:schemeClr val="tx1">
                  <a:lumMod val="65000"/>
                  <a:lumOff val="35000"/>
                </a:schemeClr>
              </a:solidFill>
              <a:ea typeface="맑은 고딕"/>
              <a:cs typeface="Arial"/>
            </a:endParaRPr>
          </a:p>
        </p:txBody>
      </p:sp>
      <p:sp>
        <p:nvSpPr>
          <p:cNvPr id="7" name="Text Placeholder 5">
            <a:extLst>
              <a:ext uri="{FF2B5EF4-FFF2-40B4-BE49-F238E27FC236}">
                <a16:creationId xmlns:a16="http://schemas.microsoft.com/office/drawing/2014/main" id="{7B1AFF59-AEC2-4633-9CA4-9B878E389B01}"/>
              </a:ext>
            </a:extLst>
          </p:cNvPr>
          <p:cNvSpPr txBox="1">
            <a:spLocks/>
          </p:cNvSpPr>
          <p:nvPr/>
        </p:nvSpPr>
        <p:spPr>
          <a:xfrm>
            <a:off x="315655" y="2751217"/>
            <a:ext cx="399917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s-ES" altLang="ko-KR" sz="1600" dirty="0">
                <a:solidFill>
                  <a:schemeClr val="tx1">
                    <a:lumMod val="75000"/>
                    <a:lumOff val="25000"/>
                  </a:schemeClr>
                </a:solidFill>
                <a:ea typeface="맑은 고딕"/>
                <a:cs typeface="Arial"/>
              </a:rPr>
              <a:t>pregunta de investigación a la que hay que responder</a:t>
            </a:r>
          </a:p>
          <a:p>
            <a:pPr marL="285750" indent="-285750">
              <a:buFontTx/>
              <a:buChar char="-"/>
            </a:pPr>
            <a:r>
              <a:rPr lang="es-ES" altLang="ko-KR" sz="1600" dirty="0">
                <a:solidFill>
                  <a:schemeClr val="tx1">
                    <a:lumMod val="75000"/>
                    <a:lumOff val="25000"/>
                  </a:schemeClr>
                </a:solidFill>
                <a:ea typeface="맑은 고딕"/>
                <a:cs typeface="Arial"/>
              </a:rPr>
              <a:t>fuentes necesarias</a:t>
            </a:r>
          </a:p>
          <a:p>
            <a:pPr marL="285750" indent="-285750">
              <a:buFontTx/>
              <a:buChar char="-"/>
            </a:pPr>
            <a:r>
              <a:rPr lang="es-ES" altLang="ko-KR" sz="1600" dirty="0">
                <a:solidFill>
                  <a:schemeClr val="tx1">
                    <a:lumMod val="75000"/>
                    <a:lumOff val="25000"/>
                  </a:schemeClr>
                </a:solidFill>
                <a:ea typeface="맑은 고딕"/>
                <a:cs typeface="Arial"/>
              </a:rPr>
              <a:t>la información que ya se tiene</a:t>
            </a:r>
          </a:p>
          <a:p>
            <a:pPr marL="285750" indent="-285750">
              <a:buFontTx/>
              <a:buChar char="-"/>
            </a:pPr>
            <a:r>
              <a:rPr lang="es-ES" altLang="ko-KR" sz="1600" dirty="0">
                <a:solidFill>
                  <a:schemeClr val="tx1">
                    <a:lumMod val="75000"/>
                    <a:lumOff val="25000"/>
                  </a:schemeClr>
                </a:solidFill>
                <a:ea typeface="맑은 고딕"/>
                <a:cs typeface="Arial"/>
              </a:rPr>
              <a:t>información necesaria</a:t>
            </a:r>
          </a:p>
          <a:p>
            <a:pPr marL="285750" indent="-285750">
              <a:buFontTx/>
              <a:buChar char="-"/>
            </a:pPr>
            <a:r>
              <a:rPr lang="es-ES" altLang="ko-KR" sz="1600" dirty="0">
                <a:solidFill>
                  <a:schemeClr val="tx1">
                    <a:lumMod val="75000"/>
                    <a:lumOff val="25000"/>
                  </a:schemeClr>
                </a:solidFill>
                <a:ea typeface="맑은 고딕"/>
                <a:cs typeface="Arial"/>
              </a:rPr>
              <a:t>quién puede ayudarle en su búsqueda</a:t>
            </a:r>
            <a:endParaRPr lang="en-US" altLang="ko-KR" sz="1600" dirty="0">
              <a:solidFill>
                <a:schemeClr val="tx1">
                  <a:lumMod val="75000"/>
                  <a:lumOff val="25000"/>
                </a:schemeClr>
              </a:solidFill>
              <a:ea typeface="맑은 고딕"/>
              <a:cs typeface="Arial"/>
            </a:endParaRPr>
          </a:p>
        </p:txBody>
      </p:sp>
    </p:spTree>
    <p:extLst>
      <p:ext uri="{BB962C8B-B14F-4D97-AF65-F5344CB8AC3E}">
        <p14:creationId xmlns:p14="http://schemas.microsoft.com/office/powerpoint/2010/main" val="212609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76467" y="1863689"/>
            <a:ext cx="4675684" cy="39673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4. ¿Cuál de los cinco criterios para evaluar la credibilidad de una fuente de información, según el sistema AAOCC, corresponde a la pregunta</a:t>
            </a:r>
          </a:p>
          <a:p>
            <a:r>
              <a:rPr lang="es-ES" altLang="ko-KR" sz="1600" dirty="0">
                <a:solidFill>
                  <a:schemeClr val="tx1">
                    <a:lumMod val="65000"/>
                    <a:lumOff val="35000"/>
                  </a:schemeClr>
                </a:solidFill>
                <a:cs typeface="Arial" pitchFamily="34" charset="0"/>
              </a:rPr>
              <a:t>¿Está anticuada la información?</a:t>
            </a:r>
            <a:endParaRPr lang="en-US" altLang="ko-KR" sz="16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76467" y="284292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s-ES" altLang="ko-KR" sz="1600" dirty="0">
                <a:solidFill>
                  <a:schemeClr val="tx1">
                    <a:lumMod val="75000"/>
                    <a:lumOff val="25000"/>
                  </a:schemeClr>
                </a:solidFill>
                <a:cs typeface="Arial" pitchFamily="34" charset="0"/>
              </a:rPr>
              <a:t>Autoridad</a:t>
            </a:r>
          </a:p>
          <a:p>
            <a:pPr marL="285750" indent="-285750">
              <a:buFontTx/>
              <a:buChar char="-"/>
            </a:pPr>
            <a:r>
              <a:rPr lang="es-ES" altLang="ko-KR" sz="1600" dirty="0">
                <a:solidFill>
                  <a:schemeClr val="tx1">
                    <a:lumMod val="75000"/>
                    <a:lumOff val="25000"/>
                  </a:schemeClr>
                </a:solidFill>
                <a:cs typeface="Arial" pitchFamily="34" charset="0"/>
              </a:rPr>
              <a:t>Precisión</a:t>
            </a:r>
          </a:p>
          <a:p>
            <a:pPr marL="285750" indent="-285750">
              <a:buFontTx/>
              <a:buChar char="-"/>
            </a:pPr>
            <a:r>
              <a:rPr lang="es-ES" altLang="ko-KR" sz="1600" dirty="0">
                <a:solidFill>
                  <a:schemeClr val="tx1">
                    <a:lumMod val="75000"/>
                    <a:lumOff val="25000"/>
                  </a:schemeClr>
                </a:solidFill>
                <a:cs typeface="Arial" pitchFamily="34" charset="0"/>
              </a:rPr>
              <a:t>Objetividad</a:t>
            </a:r>
          </a:p>
          <a:p>
            <a:pPr marL="285750" indent="-285750">
              <a:buFontTx/>
              <a:buChar char="-"/>
            </a:pPr>
            <a:r>
              <a:rPr lang="es-ES" altLang="ko-KR" sz="1600" dirty="0">
                <a:solidFill>
                  <a:schemeClr val="tx1">
                    <a:lumMod val="75000"/>
                    <a:lumOff val="25000"/>
                  </a:schemeClr>
                </a:solidFill>
                <a:cs typeface="Arial" pitchFamily="34" charset="0"/>
              </a:rPr>
              <a:t>Actualidad</a:t>
            </a:r>
          </a:p>
          <a:p>
            <a:pPr marL="285750" indent="-285750">
              <a:buFontTx/>
              <a:buChar char="-"/>
            </a:pPr>
            <a:r>
              <a:rPr lang="es-ES" altLang="ko-KR" sz="1600" dirty="0">
                <a:solidFill>
                  <a:schemeClr val="tx1">
                    <a:lumMod val="75000"/>
                    <a:lumOff val="25000"/>
                  </a:schemeClr>
                </a:solidFill>
                <a:cs typeface="Arial" pitchFamily="34" charset="0"/>
              </a:rPr>
              <a:t>Cobertura</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75665" y="1009298"/>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853732" y="1892927"/>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5. Las letras CMS significan la Supervisión de la Gestión de Contenidos. ¿Es Verdadero o Falso?</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828504" y="296707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Verdadero</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Falso</a:t>
            </a:r>
            <a:endParaRPr lang="en-US" altLang="ko-KR" sz="1600" dirty="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5172111" y="1004250"/>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5365528" y="11905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30800" y="125704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latin typeface="+mn-lt"/>
              </a:rPr>
              <a:t>Test de autoevaluación</a:t>
            </a:r>
          </a:p>
        </p:txBody>
      </p:sp>
      <p:sp>
        <p:nvSpPr>
          <p:cNvPr id="32" name="Text Placeholder 6"/>
          <p:cNvSpPr txBox="1">
            <a:spLocks/>
          </p:cNvSpPr>
          <p:nvPr/>
        </p:nvSpPr>
        <p:spPr>
          <a:xfrm>
            <a:off x="2176675" y="3901409"/>
            <a:ext cx="6029471" cy="26097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6. </a:t>
            </a:r>
            <a:r>
              <a:rPr lang="es-ES" altLang="ko-KR" sz="1600" dirty="0" err="1">
                <a:solidFill>
                  <a:schemeClr val="tx1">
                    <a:lumMod val="65000"/>
                    <a:lumOff val="35000"/>
                  </a:schemeClr>
                </a:solidFill>
                <a:cs typeface="Arial" pitchFamily="34" charset="0"/>
              </a:rPr>
              <a:t>Thibodeau</a:t>
            </a:r>
            <a:r>
              <a:rPr lang="es-ES" altLang="ko-KR" sz="1600" dirty="0">
                <a:solidFill>
                  <a:schemeClr val="tx1">
                    <a:lumMod val="65000"/>
                    <a:lumOff val="35000"/>
                  </a:schemeClr>
                </a:solidFill>
                <a:cs typeface="Arial" pitchFamily="34" charset="0"/>
              </a:rPr>
              <a:t>, (2002) sugiere que la preservación digital debe tener en cuenta las cuatro medidas siguientes al elegir una estrategia de preservación. ¿Qué medida se refiere al esquema seleccionado que debe ser lo suficientemente competente para aplicarse indistintamente en la perspectiva futura?</a:t>
            </a:r>
            <a:endParaRPr lang="ko-KR" altLang="en-US"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2176675" y="5358798"/>
            <a:ext cx="311632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Viabilidad</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Sostenibilidad</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Practicidad</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Adecuación</a:t>
            </a:r>
            <a:endParaRPr lang="en-US" altLang="ko-KR" sz="1600" dirty="0">
              <a:solidFill>
                <a:schemeClr val="tx1">
                  <a:lumMod val="75000"/>
                  <a:lumOff val="25000"/>
                </a:schemeClr>
              </a:solidFill>
              <a:cs typeface="Arial" pitchFamily="34" charset="0"/>
            </a:endParaRPr>
          </a:p>
        </p:txBody>
      </p:sp>
      <p:sp>
        <p:nvSpPr>
          <p:cNvPr id="36" name="Oval 18"/>
          <p:cNvSpPr/>
          <p:nvPr/>
        </p:nvSpPr>
        <p:spPr>
          <a:xfrm>
            <a:off x="2499519" y="3096634"/>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2674023" y="3276761"/>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9" name="Rectangle 16"/>
          <p:cNvSpPr/>
          <p:nvPr/>
        </p:nvSpPr>
        <p:spPr>
          <a:xfrm>
            <a:off x="2055292" y="32179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Text Placeholder 6">
            <a:extLst>
              <a:ext uri="{FF2B5EF4-FFF2-40B4-BE49-F238E27FC236}">
                <a16:creationId xmlns:a16="http://schemas.microsoft.com/office/drawing/2014/main" id="{FD4DEAD9-FFD6-48C0-B515-3D5EF888DCC5}"/>
              </a:ext>
            </a:extLst>
          </p:cNvPr>
          <p:cNvSpPr txBox="1">
            <a:spLocks/>
          </p:cNvSpPr>
          <p:nvPr/>
        </p:nvSpPr>
        <p:spPr>
          <a:xfrm>
            <a:off x="8590459" y="4749158"/>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7. Las letras GDPR significan Realidad General de Privacidad de Datos. ¿Es Verdadero o Falso?</a:t>
            </a:r>
            <a:endParaRPr lang="ko-KR" altLang="en-US" sz="1600" dirty="0">
              <a:solidFill>
                <a:schemeClr val="tx1">
                  <a:lumMod val="65000"/>
                  <a:lumOff val="35000"/>
                </a:schemeClr>
              </a:solidFill>
              <a:cs typeface="Arial" pitchFamily="34" charset="0"/>
            </a:endParaRPr>
          </a:p>
        </p:txBody>
      </p:sp>
      <p:sp>
        <p:nvSpPr>
          <p:cNvPr id="42" name="Text Placeholder 7">
            <a:extLst>
              <a:ext uri="{FF2B5EF4-FFF2-40B4-BE49-F238E27FC236}">
                <a16:creationId xmlns:a16="http://schemas.microsoft.com/office/drawing/2014/main" id="{8B829E9F-3F52-42FD-B2C9-14992DCE9C65}"/>
              </a:ext>
            </a:extLst>
          </p:cNvPr>
          <p:cNvSpPr txBox="1">
            <a:spLocks/>
          </p:cNvSpPr>
          <p:nvPr/>
        </p:nvSpPr>
        <p:spPr>
          <a:xfrm>
            <a:off x="8565231" y="553816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Verdadero</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Falso</a:t>
            </a:r>
            <a:endParaRPr lang="en-US" altLang="ko-KR" sz="1600" dirty="0">
              <a:solidFill>
                <a:schemeClr val="tx1">
                  <a:lumMod val="75000"/>
                  <a:lumOff val="25000"/>
                </a:schemeClr>
              </a:solidFill>
              <a:cs typeface="Arial" pitchFamily="34" charset="0"/>
            </a:endParaRPr>
          </a:p>
        </p:txBody>
      </p:sp>
      <p:sp>
        <p:nvSpPr>
          <p:cNvPr id="43" name="Oval 18">
            <a:extLst>
              <a:ext uri="{FF2B5EF4-FFF2-40B4-BE49-F238E27FC236}">
                <a16:creationId xmlns:a16="http://schemas.microsoft.com/office/drawing/2014/main" id="{43561C9B-6E88-4218-8661-CB86831A9A59}"/>
              </a:ext>
            </a:extLst>
          </p:cNvPr>
          <p:cNvSpPr/>
          <p:nvPr/>
        </p:nvSpPr>
        <p:spPr>
          <a:xfrm>
            <a:off x="8908838" y="3860481"/>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44" name="Donut 39">
            <a:extLst>
              <a:ext uri="{FF2B5EF4-FFF2-40B4-BE49-F238E27FC236}">
                <a16:creationId xmlns:a16="http://schemas.microsoft.com/office/drawing/2014/main" id="{1FEB28B7-0D50-4EF1-8E68-CABB4BF3D4C9}"/>
              </a:ext>
            </a:extLst>
          </p:cNvPr>
          <p:cNvSpPr/>
          <p:nvPr/>
        </p:nvSpPr>
        <p:spPr>
          <a:xfrm>
            <a:off x="9102255" y="4046785"/>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pic>
        <p:nvPicPr>
          <p:cNvPr id="45" name="Imagen 9">
            <a:extLst>
              <a:ext uri="{FF2B5EF4-FFF2-40B4-BE49-F238E27FC236}">
                <a16:creationId xmlns:a16="http://schemas.microsoft.com/office/drawing/2014/main" id="{524FA455-95D2-4950-925A-8CBF256ADD42}"/>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7778759" y="526380"/>
            <a:ext cx="4178353" cy="2350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1587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20275"/>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406085" y="4278716"/>
            <a:ext cx="3473938" cy="2073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3. Elija de la lista los cuatro criterios para evaluar las fuentes de Internet </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442627" y="4793598"/>
            <a:ext cx="293353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s-ES" altLang="ko-KR" sz="1600" dirty="0">
                <a:solidFill>
                  <a:schemeClr val="tx1">
                    <a:lumMod val="75000"/>
                    <a:lumOff val="25000"/>
                  </a:schemeClr>
                </a:solidFill>
                <a:cs typeface="Arial" pitchFamily="34" charset="0"/>
              </a:rPr>
              <a:t>Precisión y autoridad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cs typeface="Arial" pitchFamily="34" charset="0"/>
            </a:endParaRPr>
          </a:p>
          <a:p>
            <a:pPr marL="285750" indent="-285750">
              <a:buFontTx/>
              <a:buChar char="-"/>
            </a:pPr>
            <a:r>
              <a:rPr lang="es-ES" altLang="ko-KR" sz="1600" dirty="0">
                <a:solidFill>
                  <a:schemeClr val="tx1">
                    <a:lumMod val="75000"/>
                    <a:lumOff val="25000"/>
                  </a:schemeClr>
                </a:solidFill>
                <a:cs typeface="Arial" pitchFamily="34" charset="0"/>
              </a:rPr>
              <a:t>Responsabilidad</a:t>
            </a:r>
          </a:p>
          <a:p>
            <a:pPr marL="285750" indent="-285750">
              <a:buFontTx/>
              <a:buChar char="-"/>
            </a:pPr>
            <a:r>
              <a:rPr lang="es-ES" altLang="ko-KR" sz="1600" dirty="0">
                <a:solidFill>
                  <a:schemeClr val="tx1">
                    <a:lumMod val="75000"/>
                    <a:lumOff val="25000"/>
                  </a:schemeClr>
                </a:solidFill>
                <a:cs typeface="Arial" pitchFamily="34" charset="0"/>
              </a:rPr>
              <a:t>Objetividad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cs typeface="Arial" pitchFamily="34" charset="0"/>
            </a:endParaRPr>
          </a:p>
          <a:p>
            <a:pPr marL="285750" indent="-285750">
              <a:buFontTx/>
              <a:buChar char="-"/>
            </a:pPr>
            <a:r>
              <a:rPr lang="es-ES" altLang="ko-KR" sz="1600" dirty="0">
                <a:solidFill>
                  <a:schemeClr val="tx1">
                    <a:lumMod val="75000"/>
                    <a:lumOff val="25000"/>
                  </a:schemeClr>
                </a:solidFill>
                <a:cs typeface="Arial" pitchFamily="34" charset="0"/>
              </a:rPr>
              <a:t>Actualidad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cs typeface="Arial" pitchFamily="34" charset="0"/>
            </a:endParaRPr>
          </a:p>
          <a:p>
            <a:pPr marL="285750" indent="-285750">
              <a:buFontTx/>
              <a:buChar char="-"/>
            </a:pPr>
            <a:r>
              <a:rPr lang="es-ES" altLang="ko-KR" sz="1600" dirty="0">
                <a:solidFill>
                  <a:schemeClr val="tx1">
                    <a:lumMod val="75000"/>
                    <a:lumOff val="25000"/>
                  </a:schemeClr>
                </a:solidFill>
                <a:cs typeface="Arial" pitchFamily="34" charset="0"/>
              </a:rPr>
              <a:t>Finalidad</a:t>
            </a:r>
          </a:p>
          <a:p>
            <a:pPr marL="285750" indent="-285750">
              <a:buFontTx/>
              <a:buChar char="-"/>
            </a:pPr>
            <a:r>
              <a:rPr lang="es-ES" altLang="ko-KR" sz="1600" dirty="0">
                <a:solidFill>
                  <a:schemeClr val="tx1">
                    <a:lumMod val="75000"/>
                    <a:lumOff val="25000"/>
                  </a:schemeClr>
                </a:solidFill>
                <a:cs typeface="Arial" pitchFamily="34" charset="0"/>
              </a:rPr>
              <a:t>Cobertura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ea typeface="맑은 고딕"/>
              <a:cs typeface="Arial"/>
            </a:endParaRPr>
          </a:p>
        </p:txBody>
      </p:sp>
      <p:sp>
        <p:nvSpPr>
          <p:cNvPr id="18" name="Oval 4">
            <a:extLst>
              <a:ext uri="{FF2B5EF4-FFF2-40B4-BE49-F238E27FC236}">
                <a16:creationId xmlns:a16="http://schemas.microsoft.com/office/drawing/2014/main" id="{034D3887-F2CC-4ABF-B2CC-4C973D984D86}"/>
              </a:ext>
            </a:extLst>
          </p:cNvPr>
          <p:cNvSpPr/>
          <p:nvPr/>
        </p:nvSpPr>
        <p:spPr>
          <a:xfrm>
            <a:off x="614853" y="1120465"/>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3372632" y="4796690"/>
            <a:ext cx="760176"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453747" y="1965998"/>
            <a:ext cx="3173632" cy="38883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2. Las letras CRAAP significan las palabras </a:t>
            </a:r>
            <a:r>
              <a:rPr lang="es-ES" altLang="ko-KR" sz="1600" dirty="0" err="1">
                <a:solidFill>
                  <a:schemeClr val="tx1">
                    <a:lumMod val="65000"/>
                    <a:lumOff val="35000"/>
                  </a:schemeClr>
                </a:solidFill>
                <a:cs typeface="Arial" pitchFamily="34" charset="0"/>
              </a:rPr>
              <a:t>Current</a:t>
            </a:r>
            <a:r>
              <a:rPr lang="es-ES" altLang="ko-KR" sz="1600" dirty="0">
                <a:solidFill>
                  <a:schemeClr val="tx1">
                    <a:lumMod val="65000"/>
                    <a:lumOff val="35000"/>
                  </a:schemeClr>
                </a:solidFill>
                <a:cs typeface="Arial" pitchFamily="34" charset="0"/>
              </a:rPr>
              <a:t>, </a:t>
            </a:r>
            <a:r>
              <a:rPr lang="es-ES" altLang="ko-KR" sz="1600" dirty="0" err="1">
                <a:solidFill>
                  <a:schemeClr val="tx1">
                    <a:lumMod val="65000"/>
                    <a:lumOff val="35000"/>
                  </a:schemeClr>
                </a:solidFill>
                <a:cs typeface="Arial" pitchFamily="34" charset="0"/>
              </a:rPr>
              <a:t>Relevant</a:t>
            </a:r>
            <a:r>
              <a:rPr lang="es-ES" altLang="ko-KR" sz="1600" dirty="0">
                <a:solidFill>
                  <a:schemeClr val="tx1">
                    <a:lumMod val="65000"/>
                    <a:lumOff val="35000"/>
                  </a:schemeClr>
                </a:solidFill>
                <a:cs typeface="Arial" pitchFamily="34" charset="0"/>
              </a:rPr>
              <a:t>, </a:t>
            </a:r>
            <a:r>
              <a:rPr lang="es-ES" altLang="ko-KR" sz="1600" dirty="0" err="1">
                <a:solidFill>
                  <a:schemeClr val="tx1">
                    <a:lumMod val="65000"/>
                    <a:lumOff val="35000"/>
                  </a:schemeClr>
                </a:solidFill>
                <a:cs typeface="Arial" pitchFamily="34" charset="0"/>
              </a:rPr>
              <a:t>Authority</a:t>
            </a:r>
            <a:r>
              <a:rPr lang="es-ES" altLang="ko-KR" sz="1600" dirty="0">
                <a:solidFill>
                  <a:schemeClr val="tx1">
                    <a:lumMod val="65000"/>
                    <a:lumOff val="35000"/>
                  </a:schemeClr>
                </a:solidFill>
                <a:cs typeface="Arial" pitchFamily="34" charset="0"/>
              </a:rPr>
              <a:t>, </a:t>
            </a:r>
            <a:r>
              <a:rPr lang="es-ES" altLang="ko-KR" sz="1600" dirty="0" err="1">
                <a:solidFill>
                  <a:schemeClr val="tx1">
                    <a:lumMod val="65000"/>
                    <a:lumOff val="35000"/>
                  </a:schemeClr>
                </a:solidFill>
                <a:cs typeface="Arial" pitchFamily="34" charset="0"/>
              </a:rPr>
              <a:t>Accuracy</a:t>
            </a:r>
            <a:r>
              <a:rPr lang="es-ES" altLang="ko-KR" sz="1600" dirty="0">
                <a:solidFill>
                  <a:schemeClr val="tx1">
                    <a:lumMod val="65000"/>
                    <a:lumOff val="35000"/>
                  </a:schemeClr>
                </a:solidFill>
                <a:cs typeface="Arial" pitchFamily="34" charset="0"/>
              </a:rPr>
              <a:t>, </a:t>
            </a:r>
            <a:r>
              <a:rPr lang="es-ES" altLang="ko-KR" sz="1600" dirty="0" err="1">
                <a:solidFill>
                  <a:schemeClr val="tx1">
                    <a:lumMod val="65000"/>
                    <a:lumOff val="35000"/>
                  </a:schemeClr>
                </a:solidFill>
                <a:cs typeface="Arial" pitchFamily="34" charset="0"/>
              </a:rPr>
              <a:t>Purpose</a:t>
            </a:r>
            <a:r>
              <a:rPr lang="es-ES" altLang="ko-KR" sz="1600" dirty="0">
                <a:solidFill>
                  <a:schemeClr val="tx1">
                    <a:lumMod val="65000"/>
                    <a:lumOff val="35000"/>
                  </a:schemeClr>
                </a:solidFill>
                <a:cs typeface="Arial" pitchFamily="34" charset="0"/>
              </a:rPr>
              <a:t> (actual, pertinente, con autoridad y propósito). ¿Es Verdadero o Falso?</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496704" y="321765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Verdadero</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Falso</a:t>
            </a:r>
            <a:endParaRPr lang="en-US" altLang="ko-KR" sz="1600" dirty="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4764746" y="1137304"/>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4069363" y="430450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4958163" y="132360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3547136" y="4976817"/>
            <a:ext cx="414730"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769988" y="136820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latin typeface="+mn-lt"/>
              </a:rPr>
              <a:t>Test de autoevaluación (respuestas)</a:t>
            </a:r>
          </a:p>
        </p:txBody>
      </p:sp>
      <p:sp>
        <p:nvSpPr>
          <p:cNvPr id="2" name="Text Placeholder 4">
            <a:extLst>
              <a:ext uri="{FF2B5EF4-FFF2-40B4-BE49-F238E27FC236}">
                <a16:creationId xmlns:a16="http://schemas.microsoft.com/office/drawing/2014/main" id="{16659400-A06D-4D28-89A7-75595A2F692F}"/>
              </a:ext>
            </a:extLst>
          </p:cNvPr>
          <p:cNvSpPr txBox="1">
            <a:spLocks/>
          </p:cNvSpPr>
          <p:nvPr/>
        </p:nvSpPr>
        <p:spPr>
          <a:xfrm>
            <a:off x="315655" y="1974856"/>
            <a:ext cx="3601461" cy="3442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ea typeface="맑은 고딕"/>
                <a:cs typeface="Arial"/>
              </a:rPr>
              <a:t>1. Elija uno o varios aspectos que deben tenerse en cuenta al planificar una búsqueda de datos:</a:t>
            </a:r>
            <a:endParaRPr lang="ko-KR" altLang="en-US" sz="1600" dirty="0">
              <a:solidFill>
                <a:schemeClr val="tx1">
                  <a:lumMod val="65000"/>
                  <a:lumOff val="35000"/>
                </a:schemeClr>
              </a:solidFill>
              <a:ea typeface="맑은 고딕"/>
              <a:cs typeface="Arial"/>
            </a:endParaRPr>
          </a:p>
        </p:txBody>
      </p:sp>
      <p:sp>
        <p:nvSpPr>
          <p:cNvPr id="7" name="Text Placeholder 5">
            <a:extLst>
              <a:ext uri="{FF2B5EF4-FFF2-40B4-BE49-F238E27FC236}">
                <a16:creationId xmlns:a16="http://schemas.microsoft.com/office/drawing/2014/main" id="{7B1AFF59-AEC2-4633-9CA4-9B878E389B01}"/>
              </a:ext>
            </a:extLst>
          </p:cNvPr>
          <p:cNvSpPr txBox="1">
            <a:spLocks/>
          </p:cNvSpPr>
          <p:nvPr/>
        </p:nvSpPr>
        <p:spPr>
          <a:xfrm>
            <a:off x="315655" y="2751217"/>
            <a:ext cx="399917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s-ES" altLang="ko-KR" sz="1600" dirty="0">
                <a:solidFill>
                  <a:schemeClr val="tx1">
                    <a:lumMod val="75000"/>
                    <a:lumOff val="25000"/>
                  </a:schemeClr>
                </a:solidFill>
                <a:ea typeface="맑은 고딕"/>
                <a:cs typeface="Arial"/>
              </a:rPr>
              <a:t>pregunta de investigación a la que hay que responder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ea typeface="맑은 고딕"/>
              <a:cs typeface="Arial"/>
            </a:endParaRPr>
          </a:p>
          <a:p>
            <a:pPr marL="285750" indent="-285750">
              <a:buFontTx/>
              <a:buChar char="-"/>
            </a:pPr>
            <a:r>
              <a:rPr lang="es-ES" altLang="ko-KR" sz="1600" dirty="0">
                <a:solidFill>
                  <a:schemeClr val="tx1">
                    <a:lumMod val="75000"/>
                    <a:lumOff val="25000"/>
                  </a:schemeClr>
                </a:solidFill>
                <a:ea typeface="맑은 고딕"/>
                <a:cs typeface="Arial"/>
              </a:rPr>
              <a:t>fuentes necesarias	</a:t>
            </a:r>
          </a:p>
          <a:p>
            <a:pPr marL="285750" indent="-285750">
              <a:buFontTx/>
              <a:buChar char="-"/>
            </a:pPr>
            <a:r>
              <a:rPr lang="es-ES" altLang="ko-KR" sz="1600" dirty="0">
                <a:solidFill>
                  <a:schemeClr val="tx1">
                    <a:lumMod val="75000"/>
                    <a:lumOff val="25000"/>
                  </a:schemeClr>
                </a:solidFill>
                <a:ea typeface="맑은 고딕"/>
                <a:cs typeface="Arial"/>
              </a:rPr>
              <a:t>la información que ya se tiene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ea typeface="맑은 고딕"/>
              <a:cs typeface="Arial"/>
            </a:endParaRPr>
          </a:p>
          <a:p>
            <a:pPr marL="285750" indent="-285750">
              <a:buFontTx/>
              <a:buChar char="-"/>
            </a:pPr>
            <a:r>
              <a:rPr lang="es-ES" altLang="ko-KR" sz="1600" dirty="0">
                <a:solidFill>
                  <a:schemeClr val="tx1">
                    <a:lumMod val="75000"/>
                    <a:lumOff val="25000"/>
                  </a:schemeClr>
                </a:solidFill>
                <a:ea typeface="맑은 고딕"/>
                <a:cs typeface="Arial"/>
              </a:rPr>
              <a:t>información necesaria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ea typeface="맑은 고딕"/>
              <a:cs typeface="Arial"/>
            </a:endParaRPr>
          </a:p>
          <a:p>
            <a:pPr marL="285750" indent="-285750">
              <a:buFontTx/>
              <a:buChar char="-"/>
            </a:pPr>
            <a:r>
              <a:rPr lang="es-ES" altLang="ko-KR" sz="1600" dirty="0">
                <a:solidFill>
                  <a:schemeClr val="tx1">
                    <a:lumMod val="75000"/>
                    <a:lumOff val="25000"/>
                  </a:schemeClr>
                </a:solidFill>
                <a:ea typeface="맑은 고딕"/>
                <a:cs typeface="Arial"/>
              </a:rPr>
              <a:t>quién puede ayudarle en su búsqueda</a:t>
            </a:r>
            <a:endParaRPr lang="en-US" altLang="ko-KR" sz="1600" dirty="0">
              <a:solidFill>
                <a:schemeClr val="tx1">
                  <a:lumMod val="75000"/>
                  <a:lumOff val="25000"/>
                </a:schemeClr>
              </a:solidFill>
              <a:ea typeface="맑은 고딕"/>
              <a:cs typeface="Arial"/>
            </a:endParaRPr>
          </a:p>
        </p:txBody>
      </p:sp>
    </p:spTree>
    <p:extLst>
      <p:ext uri="{BB962C8B-B14F-4D97-AF65-F5344CB8AC3E}">
        <p14:creationId xmlns:p14="http://schemas.microsoft.com/office/powerpoint/2010/main" val="2430776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76467" y="1863689"/>
            <a:ext cx="4675684" cy="39673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4. ¿Cuál de los cinco criterios para evaluar la credibilidad de una fuente de información, según el sistema AAOCC, corresponde a la pregunta</a:t>
            </a:r>
          </a:p>
          <a:p>
            <a:r>
              <a:rPr lang="es-ES" altLang="ko-KR" sz="1600" dirty="0">
                <a:solidFill>
                  <a:schemeClr val="tx1">
                    <a:lumMod val="65000"/>
                    <a:lumOff val="35000"/>
                  </a:schemeClr>
                </a:solidFill>
                <a:cs typeface="Arial" pitchFamily="34" charset="0"/>
              </a:rPr>
              <a:t>¿Está anticuada la información?</a:t>
            </a:r>
            <a:endParaRPr lang="en-US" altLang="ko-KR" sz="16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76467" y="284292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s-ES" altLang="ko-KR" sz="1600" dirty="0">
                <a:solidFill>
                  <a:schemeClr val="tx1">
                    <a:lumMod val="75000"/>
                    <a:lumOff val="25000"/>
                  </a:schemeClr>
                </a:solidFill>
                <a:cs typeface="Arial" pitchFamily="34" charset="0"/>
              </a:rPr>
              <a:t>Autoridad</a:t>
            </a:r>
          </a:p>
          <a:p>
            <a:pPr marL="285750" indent="-285750">
              <a:buFontTx/>
              <a:buChar char="-"/>
            </a:pPr>
            <a:r>
              <a:rPr lang="es-ES" altLang="ko-KR" sz="1600" dirty="0">
                <a:solidFill>
                  <a:schemeClr val="tx1">
                    <a:lumMod val="75000"/>
                    <a:lumOff val="25000"/>
                  </a:schemeClr>
                </a:solidFill>
                <a:cs typeface="Arial" pitchFamily="34" charset="0"/>
              </a:rPr>
              <a:t>Precisión</a:t>
            </a:r>
          </a:p>
          <a:p>
            <a:pPr marL="285750" indent="-285750">
              <a:buFontTx/>
              <a:buChar char="-"/>
            </a:pPr>
            <a:r>
              <a:rPr lang="es-ES" altLang="ko-KR" sz="1600" dirty="0">
                <a:solidFill>
                  <a:schemeClr val="tx1">
                    <a:lumMod val="75000"/>
                    <a:lumOff val="25000"/>
                  </a:schemeClr>
                </a:solidFill>
                <a:cs typeface="Arial" pitchFamily="34" charset="0"/>
              </a:rPr>
              <a:t>Objetividad</a:t>
            </a:r>
          </a:p>
          <a:p>
            <a:pPr marL="285750" indent="-285750">
              <a:buFontTx/>
              <a:buChar char="-"/>
            </a:pPr>
            <a:r>
              <a:rPr lang="es-ES" altLang="ko-KR" sz="1600" dirty="0">
                <a:solidFill>
                  <a:schemeClr val="tx1">
                    <a:lumMod val="75000"/>
                    <a:lumOff val="25000"/>
                  </a:schemeClr>
                </a:solidFill>
                <a:cs typeface="Arial" pitchFamily="34" charset="0"/>
              </a:rPr>
              <a:t>Actualidad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cs typeface="Arial" pitchFamily="34" charset="0"/>
            </a:endParaRPr>
          </a:p>
          <a:p>
            <a:pPr marL="285750" indent="-285750">
              <a:buFontTx/>
              <a:buChar char="-"/>
            </a:pPr>
            <a:r>
              <a:rPr lang="es-ES" altLang="ko-KR" sz="1600" dirty="0">
                <a:solidFill>
                  <a:schemeClr val="tx1">
                    <a:lumMod val="75000"/>
                    <a:lumOff val="25000"/>
                  </a:schemeClr>
                </a:solidFill>
                <a:cs typeface="Arial" pitchFamily="34" charset="0"/>
              </a:rPr>
              <a:t>Cobertura</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75665" y="1009298"/>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853732" y="1892927"/>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5. Las letras CMS significan la Supervisión de la Gestión de Contenidos. ¿Es Verdadero o Falso?</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828504" y="296707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Verdadero</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Falso</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ea typeface="맑은 고딕"/>
              <a:cs typeface="Arial"/>
            </a:endParaRPr>
          </a:p>
        </p:txBody>
      </p:sp>
      <p:sp>
        <p:nvSpPr>
          <p:cNvPr id="26" name="Oval 18">
            <a:extLst>
              <a:ext uri="{FF2B5EF4-FFF2-40B4-BE49-F238E27FC236}">
                <a16:creationId xmlns:a16="http://schemas.microsoft.com/office/drawing/2014/main" id="{43561C9B-6E88-4218-8661-CB86831A9A59}"/>
              </a:ext>
            </a:extLst>
          </p:cNvPr>
          <p:cNvSpPr/>
          <p:nvPr/>
        </p:nvSpPr>
        <p:spPr>
          <a:xfrm>
            <a:off x="5172111" y="1004250"/>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5365528" y="11905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30800" y="125704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latin typeface="+mn-lt"/>
              </a:rPr>
              <a:t>Test de autoevaluación</a:t>
            </a:r>
          </a:p>
        </p:txBody>
      </p:sp>
      <p:sp>
        <p:nvSpPr>
          <p:cNvPr id="32" name="Text Placeholder 6"/>
          <p:cNvSpPr txBox="1">
            <a:spLocks/>
          </p:cNvSpPr>
          <p:nvPr/>
        </p:nvSpPr>
        <p:spPr>
          <a:xfrm>
            <a:off x="2176675" y="3901409"/>
            <a:ext cx="6029471" cy="26097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6. </a:t>
            </a:r>
            <a:r>
              <a:rPr lang="es-ES" altLang="ko-KR" sz="1600" dirty="0" err="1">
                <a:solidFill>
                  <a:schemeClr val="tx1">
                    <a:lumMod val="65000"/>
                    <a:lumOff val="35000"/>
                  </a:schemeClr>
                </a:solidFill>
                <a:cs typeface="Arial" pitchFamily="34" charset="0"/>
              </a:rPr>
              <a:t>Thibodeau</a:t>
            </a:r>
            <a:r>
              <a:rPr lang="es-ES" altLang="ko-KR" sz="1600" dirty="0">
                <a:solidFill>
                  <a:schemeClr val="tx1">
                    <a:lumMod val="65000"/>
                    <a:lumOff val="35000"/>
                  </a:schemeClr>
                </a:solidFill>
                <a:cs typeface="Arial" pitchFamily="34" charset="0"/>
              </a:rPr>
              <a:t>, (2002) sugiere que la preservación digital debe tener en cuenta las cuatro medidas siguientes al elegir una estrategia de preservación. ¿Qué medida se refiere al esquema seleccionado que debe ser lo suficientemente competente para aplicarse indistintamente en la perspectiva futura?</a:t>
            </a:r>
            <a:endParaRPr lang="ko-KR" altLang="en-US"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2176675" y="5358798"/>
            <a:ext cx="311632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Viabilidad</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Sostenibilidad</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Practicidad</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Adecuación</a:t>
            </a:r>
            <a:endParaRPr lang="en-US" altLang="ko-KR" sz="1600" dirty="0">
              <a:solidFill>
                <a:schemeClr val="tx1">
                  <a:lumMod val="75000"/>
                  <a:lumOff val="25000"/>
                </a:schemeClr>
              </a:solidFill>
              <a:cs typeface="Arial" pitchFamily="34" charset="0"/>
            </a:endParaRPr>
          </a:p>
        </p:txBody>
      </p:sp>
      <p:sp>
        <p:nvSpPr>
          <p:cNvPr id="36" name="Oval 18"/>
          <p:cNvSpPr/>
          <p:nvPr/>
        </p:nvSpPr>
        <p:spPr>
          <a:xfrm>
            <a:off x="2499519" y="3096634"/>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2674023" y="3276761"/>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9" name="Rectangle 16"/>
          <p:cNvSpPr/>
          <p:nvPr/>
        </p:nvSpPr>
        <p:spPr>
          <a:xfrm>
            <a:off x="2055292" y="32179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Text Placeholder 6">
            <a:extLst>
              <a:ext uri="{FF2B5EF4-FFF2-40B4-BE49-F238E27FC236}">
                <a16:creationId xmlns:a16="http://schemas.microsoft.com/office/drawing/2014/main" id="{FD4DEAD9-FFD6-48C0-B515-3D5EF888DCC5}"/>
              </a:ext>
            </a:extLst>
          </p:cNvPr>
          <p:cNvSpPr txBox="1">
            <a:spLocks/>
          </p:cNvSpPr>
          <p:nvPr/>
        </p:nvSpPr>
        <p:spPr>
          <a:xfrm>
            <a:off x="8590459" y="4749158"/>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solidFill>
                  <a:schemeClr val="tx1">
                    <a:lumMod val="65000"/>
                    <a:lumOff val="35000"/>
                  </a:schemeClr>
                </a:solidFill>
                <a:cs typeface="Arial" pitchFamily="34" charset="0"/>
              </a:rPr>
              <a:t>7. Las letras GDPR significan Realidad General de Privacidad de Datos. ¿Es Verdadero o Falso?</a:t>
            </a:r>
            <a:endParaRPr lang="ko-KR" altLang="en-US" sz="1600" dirty="0">
              <a:solidFill>
                <a:schemeClr val="tx1">
                  <a:lumMod val="65000"/>
                  <a:lumOff val="35000"/>
                </a:schemeClr>
              </a:solidFill>
              <a:cs typeface="Arial" pitchFamily="34" charset="0"/>
            </a:endParaRPr>
          </a:p>
        </p:txBody>
      </p:sp>
      <p:sp>
        <p:nvSpPr>
          <p:cNvPr id="42" name="Text Placeholder 7">
            <a:extLst>
              <a:ext uri="{FF2B5EF4-FFF2-40B4-BE49-F238E27FC236}">
                <a16:creationId xmlns:a16="http://schemas.microsoft.com/office/drawing/2014/main" id="{8B829E9F-3F52-42FD-B2C9-14992DCE9C65}"/>
              </a:ext>
            </a:extLst>
          </p:cNvPr>
          <p:cNvSpPr txBox="1">
            <a:spLocks/>
          </p:cNvSpPr>
          <p:nvPr/>
        </p:nvSpPr>
        <p:spPr>
          <a:xfrm>
            <a:off x="8565231" y="553816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Verdadero</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Falso</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endParaRPr lang="es-ES" altLang="ko-KR" sz="1600" dirty="0">
              <a:solidFill>
                <a:schemeClr val="tx1">
                  <a:lumMod val="75000"/>
                  <a:lumOff val="25000"/>
                </a:schemeClr>
              </a:solidFill>
              <a:ea typeface="맑은 고딕"/>
              <a:cs typeface="Arial"/>
            </a:endParaRPr>
          </a:p>
        </p:txBody>
      </p:sp>
      <p:sp>
        <p:nvSpPr>
          <p:cNvPr id="43" name="Oval 18">
            <a:extLst>
              <a:ext uri="{FF2B5EF4-FFF2-40B4-BE49-F238E27FC236}">
                <a16:creationId xmlns:a16="http://schemas.microsoft.com/office/drawing/2014/main" id="{43561C9B-6E88-4218-8661-CB86831A9A59}"/>
              </a:ext>
            </a:extLst>
          </p:cNvPr>
          <p:cNvSpPr/>
          <p:nvPr/>
        </p:nvSpPr>
        <p:spPr>
          <a:xfrm>
            <a:off x="8908838" y="3860481"/>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44" name="Donut 39">
            <a:extLst>
              <a:ext uri="{FF2B5EF4-FFF2-40B4-BE49-F238E27FC236}">
                <a16:creationId xmlns:a16="http://schemas.microsoft.com/office/drawing/2014/main" id="{1FEB28B7-0D50-4EF1-8E68-CABB4BF3D4C9}"/>
              </a:ext>
            </a:extLst>
          </p:cNvPr>
          <p:cNvSpPr/>
          <p:nvPr/>
        </p:nvSpPr>
        <p:spPr>
          <a:xfrm>
            <a:off x="9102255" y="4046785"/>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67687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2031351" y="5353072"/>
            <a:ext cx="2446273"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6129150" y="3765351"/>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2155683" y="1723289"/>
            <a:ext cx="3791308" cy="3761939"/>
            <a:chOff x="1704484" y="1766707"/>
            <a:chExt cx="1158951" cy="1066100"/>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819879"/>
            </a:xfrm>
            <a:prstGeom prst="rect">
              <a:avLst/>
            </a:prstGeom>
            <a:noFill/>
          </p:spPr>
          <p:txBody>
            <a:bodyPr wrap="square" rtlCol="0">
              <a:spAutoFit/>
            </a:bodyPr>
            <a:lstStyle/>
            <a:p>
              <a:pPr marL="285750" indent="-285750">
                <a:buFont typeface="Arial" panose="020B0604020202020204" pitchFamily="34" charset="0"/>
                <a:buChar char="•"/>
              </a:pPr>
              <a:r>
                <a:rPr lang="es-ES" sz="1400" dirty="0"/>
                <a:t>Métodos de análisis y evaluación crítica de los datos, la información y los contenidos digitales</a:t>
              </a:r>
            </a:p>
            <a:p>
              <a:pPr marL="285750" indent="-285750">
                <a:buFont typeface="Arial" panose="020B0604020202020204" pitchFamily="34" charset="0"/>
                <a:buChar char="•"/>
              </a:pPr>
              <a:r>
                <a:rPr lang="es-ES" sz="1400" dirty="0"/>
                <a:t>El sistema AAOCC (Autoridad, Precisión, Objetividad, Actualidad y Cobertura)</a:t>
              </a:r>
            </a:p>
            <a:p>
              <a:pPr marL="285750" indent="-285750">
                <a:buFont typeface="Arial" panose="020B0604020202020204" pitchFamily="34" charset="0"/>
                <a:buChar char="•"/>
              </a:pPr>
              <a:r>
                <a:rPr lang="es-ES" sz="1400" dirty="0"/>
                <a:t>El test CRAAP: una herramienta para evaluar las fuentes</a:t>
              </a:r>
            </a:p>
            <a:p>
              <a:pPr marL="285750" indent="-285750">
                <a:buFont typeface="Arial" panose="020B0604020202020204" pitchFamily="34" charset="0"/>
                <a:buChar char="•"/>
              </a:pPr>
              <a:r>
                <a:rPr lang="es-ES" sz="1400" dirty="0"/>
                <a:t>Gestión de material digital y bases de datos</a:t>
              </a:r>
            </a:p>
            <a:p>
              <a:pPr marL="285750" indent="-285750">
                <a:buFont typeface="Arial" panose="020B0604020202020204" pitchFamily="34" charset="0"/>
                <a:buChar char="•"/>
              </a:pPr>
              <a:r>
                <a:rPr lang="es-ES" sz="1400" dirty="0"/>
                <a:t>Conservación y actualización de los contenidos digitales</a:t>
              </a:r>
            </a:p>
            <a:p>
              <a:pPr marL="285750" indent="-285750">
                <a:buFont typeface="Arial" panose="020B0604020202020204" pitchFamily="34" charset="0"/>
                <a:buChar char="•"/>
              </a:pPr>
              <a:endParaRPr lang="en-US" altLang="ko-KR" sz="1400" dirty="0">
                <a:solidFill>
                  <a:schemeClr val="tx1">
                    <a:lumMod val="75000"/>
                    <a:lumOff val="25000"/>
                  </a:schemeClr>
                </a:solidFill>
                <a:cs typeface="Arial" pitchFamily="34"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158951" cy="165720"/>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Unidad 1: </a:t>
              </a:r>
              <a:r>
                <a:rPr lang="es-ES" altLang="ko-KR" sz="1600" b="1" dirty="0">
                  <a:solidFill>
                    <a:schemeClr val="tx1">
                      <a:lumMod val="75000"/>
                      <a:lumOff val="25000"/>
                    </a:schemeClr>
                  </a:solidFill>
                  <a:cs typeface="Arial" pitchFamily="34" charset="0"/>
                </a:rPr>
                <a:t>Alfabetización digital y comunicación empresarial</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2031352" y="1723295"/>
            <a:ext cx="0" cy="3331047"/>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56">
            <a:extLst>
              <a:ext uri="{FF2B5EF4-FFF2-40B4-BE49-F238E27FC236}">
                <a16:creationId xmlns:a16="http://schemas.microsoft.com/office/drawing/2014/main" id="{BDCD2AA1-3D8B-4385-A998-7896B87F5B72}"/>
              </a:ext>
            </a:extLst>
          </p:cNvPr>
          <p:cNvGrpSpPr/>
          <p:nvPr/>
        </p:nvGrpSpPr>
        <p:grpSpPr>
          <a:xfrm>
            <a:off x="6237224" y="1369928"/>
            <a:ext cx="3668775" cy="1822952"/>
            <a:chOff x="1704484" y="1766707"/>
            <a:chExt cx="1270130" cy="516609"/>
          </a:xfrm>
        </p:grpSpPr>
        <p:sp>
          <p:nvSpPr>
            <p:cNvPr id="19" name="TextBox 33">
              <a:extLst>
                <a:ext uri="{FF2B5EF4-FFF2-40B4-BE49-F238E27FC236}">
                  <a16:creationId xmlns:a16="http://schemas.microsoft.com/office/drawing/2014/main" id="{C7ACB41D-6E4A-4DEC-B4A5-E3F59A081365}"/>
                </a:ext>
              </a:extLst>
            </p:cNvPr>
            <p:cNvSpPr txBox="1"/>
            <p:nvPr/>
          </p:nvSpPr>
          <p:spPr>
            <a:xfrm>
              <a:off x="1724504" y="2012930"/>
              <a:ext cx="1250110" cy="270386"/>
            </a:xfrm>
            <a:prstGeom prst="rect">
              <a:avLst/>
            </a:prstGeom>
            <a:noFill/>
          </p:spPr>
          <p:txBody>
            <a:bodyPr wrap="square" rtlCol="0">
              <a:spAutoFit/>
            </a:bodyPr>
            <a:lstStyle/>
            <a:p>
              <a:pPr marL="285750" lvl="0" indent="-285750">
                <a:buFont typeface="Arial" panose="020B0604020202020204" pitchFamily="34" charset="0"/>
                <a:buChar char="•"/>
              </a:pPr>
              <a:r>
                <a:rPr lang="es-ES" sz="1400" dirty="0"/>
                <a:t>Garantizar el cumplimiento del GDPR</a:t>
              </a:r>
            </a:p>
            <a:p>
              <a:pPr marL="285750" lvl="0" indent="-285750">
                <a:buFont typeface="Arial" panose="020B0604020202020204" pitchFamily="34" charset="0"/>
                <a:buChar char="•"/>
              </a:pPr>
              <a:r>
                <a:rPr lang="es-ES" sz="1400" dirty="0"/>
                <a:t>Tener en cuenta el trato justo de las personas</a:t>
              </a:r>
            </a:p>
            <a:p>
              <a:pPr lvl="0"/>
              <a:endParaRPr lang="en-US" sz="1400" dirty="0"/>
            </a:p>
          </p:txBody>
        </p:sp>
        <p:sp>
          <p:nvSpPr>
            <p:cNvPr id="20" name="TextBox 34">
              <a:extLst>
                <a:ext uri="{FF2B5EF4-FFF2-40B4-BE49-F238E27FC236}">
                  <a16:creationId xmlns:a16="http://schemas.microsoft.com/office/drawing/2014/main" id="{5C4429A7-1AAF-4C1C-99EC-7C6BC4BC6A0A}"/>
                </a:ext>
              </a:extLst>
            </p:cNvPr>
            <p:cNvSpPr txBox="1"/>
            <p:nvPr/>
          </p:nvSpPr>
          <p:spPr>
            <a:xfrm>
              <a:off x="1704484" y="1766707"/>
              <a:ext cx="1214072" cy="235497"/>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Unidad 2: </a:t>
              </a:r>
              <a:r>
                <a:rPr lang="en-US" altLang="ko-KR" sz="1600" b="1" dirty="0" err="1">
                  <a:solidFill>
                    <a:schemeClr val="tx1">
                      <a:lumMod val="75000"/>
                      <a:lumOff val="25000"/>
                    </a:schemeClr>
                  </a:solidFill>
                  <a:cs typeface="Arial" pitchFamily="34" charset="0"/>
                </a:rPr>
                <a:t>Protección</a:t>
              </a:r>
              <a:r>
                <a:rPr lang="en-US" altLang="ko-KR" sz="1600" b="1" dirty="0">
                  <a:solidFill>
                    <a:schemeClr val="tx1">
                      <a:lumMod val="75000"/>
                      <a:lumOff val="25000"/>
                    </a:schemeClr>
                  </a:solidFill>
                  <a:cs typeface="Arial" pitchFamily="34" charset="0"/>
                </a:rPr>
                <a:t> de </a:t>
              </a:r>
              <a:r>
                <a:rPr lang="en-US" altLang="ko-KR" sz="1600" b="1" dirty="0" err="1">
                  <a:solidFill>
                    <a:schemeClr val="tx1">
                      <a:lumMod val="75000"/>
                      <a:lumOff val="25000"/>
                    </a:schemeClr>
                  </a:solidFill>
                  <a:cs typeface="Arial" pitchFamily="34" charset="0"/>
                </a:rPr>
                <a:t>datos</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sostenibilidad</a:t>
              </a:r>
              <a:r>
                <a:rPr lang="en-US" altLang="ko-KR" sz="1600" b="1" dirty="0">
                  <a:solidFill>
                    <a:schemeClr val="tx1">
                      <a:lumMod val="75000"/>
                      <a:lumOff val="25000"/>
                    </a:schemeClr>
                  </a:solidFill>
                  <a:cs typeface="Arial" pitchFamily="34" charset="0"/>
                </a:rPr>
                <a:t>  y </a:t>
              </a:r>
              <a:r>
                <a:rPr lang="en-US" altLang="ko-KR" sz="1600" b="1" dirty="0" err="1">
                  <a:solidFill>
                    <a:schemeClr val="tx1">
                      <a:lumMod val="75000"/>
                      <a:lumOff val="25000"/>
                    </a:schemeClr>
                  </a:solidFill>
                  <a:cs typeface="Arial" pitchFamily="34" charset="0"/>
                </a:rPr>
                <a:t>transferencia</a:t>
              </a:r>
              <a:r>
                <a:rPr lang="en-US" altLang="ko-KR" sz="1600" b="1" dirty="0">
                  <a:solidFill>
                    <a:schemeClr val="tx1">
                      <a:lumMod val="75000"/>
                      <a:lumOff val="25000"/>
                    </a:schemeClr>
                  </a:solidFill>
                  <a:cs typeface="Arial" pitchFamily="34" charset="0"/>
                </a:rPr>
                <a:t> del </a:t>
              </a:r>
              <a:r>
                <a:rPr lang="en-US" altLang="ko-KR" sz="1600" b="1" dirty="0" err="1">
                  <a:solidFill>
                    <a:schemeClr val="tx1">
                      <a:lumMod val="75000"/>
                      <a:lumOff val="25000"/>
                    </a:schemeClr>
                  </a:solidFill>
                  <a:cs typeface="Arial" pitchFamily="34" charset="0"/>
                </a:rPr>
                <a:t>conocimiento</a:t>
              </a:r>
              <a:endParaRPr lang="ko-KR" altLang="en-US" sz="1600" b="1" dirty="0">
                <a:solidFill>
                  <a:schemeClr val="tx1">
                    <a:lumMod val="75000"/>
                    <a:lumOff val="25000"/>
                  </a:schemeClr>
                </a:solidFill>
                <a:cs typeface="Arial" pitchFamily="34" charset="0"/>
              </a:endParaRPr>
            </a:p>
          </p:txBody>
        </p:sp>
      </p:grpSp>
      <p:cxnSp>
        <p:nvCxnSpPr>
          <p:cNvPr id="21" name="Straight Connector 60">
            <a:extLst>
              <a:ext uri="{FF2B5EF4-FFF2-40B4-BE49-F238E27FC236}">
                <a16:creationId xmlns:a16="http://schemas.microsoft.com/office/drawing/2014/main" id="{49CD06F6-4189-4D2C-A7F6-14092B32641D}"/>
              </a:ext>
            </a:extLst>
          </p:cNvPr>
          <p:cNvCxnSpPr/>
          <p:nvPr/>
        </p:nvCxnSpPr>
        <p:spPr>
          <a:xfrm>
            <a:off x="6112893" y="1369940"/>
            <a:ext cx="16257" cy="194197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GRACIAS</a:t>
            </a:r>
          </a:p>
        </p:txBody>
      </p:sp>
    </p:spTree>
    <p:extLst>
      <p:ext uri="{BB962C8B-B14F-4D97-AF65-F5344CB8AC3E}">
        <p14:creationId xmlns:p14="http://schemas.microsoft.com/office/powerpoint/2010/main" val="156141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a:extLst>
              <a:ext uri="{FF2B5EF4-FFF2-40B4-BE49-F238E27FC236}">
                <a16:creationId xmlns:a16="http://schemas.microsoft.com/office/drawing/2014/main" id="{86A80A1C-FD55-D044-8ACC-AA31B9966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18" name="Imagen 1">
            <a:extLst>
              <a:ext uri="{FF2B5EF4-FFF2-40B4-BE49-F238E27FC236}">
                <a16:creationId xmlns:a16="http://schemas.microsoft.com/office/drawing/2014/main" id="{F00F6EDE-3644-1840-815B-1508B7A9C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596" y="6290760"/>
            <a:ext cx="2580150" cy="567240"/>
          </a:xfrm>
          <a:prstGeom prst="rect">
            <a:avLst/>
          </a:prstGeom>
        </p:spPr>
      </p:pic>
      <p:sp>
        <p:nvSpPr>
          <p:cNvPr id="19" name="CuadroTexto 2">
            <a:extLst>
              <a:ext uri="{FF2B5EF4-FFF2-40B4-BE49-F238E27FC236}">
                <a16:creationId xmlns:a16="http://schemas.microsoft.com/office/drawing/2014/main" id="{D7CCCCBE-8974-874E-A8FF-474A9633A87B}"/>
              </a:ext>
            </a:extLst>
          </p:cNvPr>
          <p:cNvSpPr txBox="1"/>
          <p:nvPr/>
        </p:nvSpPr>
        <p:spPr>
          <a:xfrm>
            <a:off x="503224"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sp>
        <p:nvSpPr>
          <p:cNvPr id="22" name="TextBox 3">
            <a:extLst>
              <a:ext uri="{FF2B5EF4-FFF2-40B4-BE49-F238E27FC236}">
                <a16:creationId xmlns:a16="http://schemas.microsoft.com/office/drawing/2014/main" id="{24E19829-6FC0-0745-876E-8BE3C3C42F3B}"/>
              </a:ext>
            </a:extLst>
          </p:cNvPr>
          <p:cNvSpPr txBox="1"/>
          <p:nvPr/>
        </p:nvSpPr>
        <p:spPr>
          <a:xfrm>
            <a:off x="5517205" y="625534"/>
            <a:ext cx="5232416" cy="2062103"/>
          </a:xfrm>
          <a:prstGeom prst="rect">
            <a:avLst/>
          </a:prstGeom>
          <a:noFill/>
        </p:spPr>
        <p:txBody>
          <a:bodyPr wrap="square" lIns="91440" tIns="45720" rIns="91440" bIns="45720" rtlCol="0" anchor="t">
            <a:spAutoFit/>
          </a:bodyPr>
          <a:lstStyle/>
          <a:p>
            <a:r>
              <a:rPr lang="en-US" altLang="ko-KR" sz="3200" b="1" dirty="0">
                <a:solidFill>
                  <a:srgbClr val="FFC000"/>
                </a:solidFill>
                <a:latin typeface="+mj-lt"/>
                <a:ea typeface="맑은 고딕"/>
                <a:cs typeface="Arial"/>
              </a:rPr>
              <a:t>Unidad 1: </a:t>
            </a:r>
            <a:r>
              <a:rPr lang="es-ES" altLang="ko-KR" sz="3200" b="1" dirty="0">
                <a:solidFill>
                  <a:srgbClr val="FFC000"/>
                </a:solidFill>
                <a:latin typeface="+mj-lt"/>
                <a:ea typeface="맑은 고딕"/>
                <a:cs typeface="Arial"/>
              </a:rPr>
              <a:t>Alfabetización digital y comunicación empresarial</a:t>
            </a:r>
          </a:p>
          <a:p>
            <a:endParaRPr lang="en-US" sz="2800" dirty="0">
              <a:solidFill>
                <a:srgbClr val="000000"/>
              </a:solidFill>
              <a:latin typeface="Calibri"/>
              <a:ea typeface="맑은 고딕"/>
              <a:cs typeface="Calibri"/>
            </a:endParaRPr>
          </a:p>
          <a:p>
            <a:endParaRPr lang="en-US" altLang="ko-KR" sz="3600" b="1" dirty="0">
              <a:solidFill>
                <a:srgbClr val="FFC000"/>
              </a:solidFill>
              <a:latin typeface="+mj-lt"/>
              <a:ea typeface="맑은 고딕"/>
              <a:cs typeface="Arial"/>
            </a:endParaRPr>
          </a:p>
        </p:txBody>
      </p:sp>
      <p:sp>
        <p:nvSpPr>
          <p:cNvPr id="23" name="CuadroTexto 12">
            <a:extLst>
              <a:ext uri="{FF2B5EF4-FFF2-40B4-BE49-F238E27FC236}">
                <a16:creationId xmlns:a16="http://schemas.microsoft.com/office/drawing/2014/main" id="{6A93BF76-1F1E-0B47-B4A5-FC98A0077255}"/>
              </a:ext>
            </a:extLst>
          </p:cNvPr>
          <p:cNvSpPr txBox="1"/>
          <p:nvPr/>
        </p:nvSpPr>
        <p:spPr>
          <a:xfrm>
            <a:off x="5467036" y="2092872"/>
            <a:ext cx="6505710" cy="5293757"/>
          </a:xfrm>
          <a:prstGeom prst="rect">
            <a:avLst/>
          </a:prstGeom>
          <a:noFill/>
        </p:spPr>
        <p:txBody>
          <a:bodyPr wrap="square" lIns="91440" tIns="45720" rIns="91440" bIns="45720" anchor="t">
            <a:spAutoFit/>
          </a:bodyPr>
          <a:lstStyle/>
          <a:p>
            <a:pPr>
              <a:defRPr/>
            </a:pPr>
            <a:r>
              <a:rPr lang="es-ES" sz="2000" b="1" dirty="0">
                <a:solidFill>
                  <a:schemeClr val="accent1">
                    <a:lumMod val="75000"/>
                  </a:schemeClr>
                </a:solidFill>
                <a:ea typeface="+mn-lt"/>
                <a:cs typeface="+mn-lt"/>
              </a:rPr>
              <a:t>1.1. Métodos de análisis y evaluación crítica de los datos, la información y los contenidos digitales</a:t>
            </a:r>
          </a:p>
          <a:p>
            <a:pPr>
              <a:defRPr/>
            </a:pPr>
            <a:endParaRPr lang="es-ES" sz="2000" b="1" dirty="0">
              <a:solidFill>
                <a:schemeClr val="accent1">
                  <a:lumMod val="75000"/>
                </a:schemeClr>
              </a:solidFill>
              <a:ea typeface="+mn-lt"/>
              <a:cs typeface="+mn-lt"/>
            </a:endParaRPr>
          </a:p>
          <a:p>
            <a:pPr>
              <a:defRPr/>
            </a:pPr>
            <a:r>
              <a:rPr lang="es-ES" sz="2000" b="1" dirty="0">
                <a:solidFill>
                  <a:schemeClr val="accent1">
                    <a:lumMod val="75000"/>
                  </a:schemeClr>
                </a:solidFill>
                <a:ea typeface="+mn-lt"/>
                <a:cs typeface="+mn-lt"/>
              </a:rPr>
              <a:t>1.2. El sistema AAOCC (Autoridad, Exactitud, Objetividad, Actualidad y Cobertura)</a:t>
            </a:r>
          </a:p>
          <a:p>
            <a:pPr>
              <a:defRPr/>
            </a:pPr>
            <a:endParaRPr lang="es-ES" sz="2000" b="1" dirty="0">
              <a:solidFill>
                <a:schemeClr val="accent1">
                  <a:lumMod val="75000"/>
                </a:schemeClr>
              </a:solidFill>
              <a:ea typeface="+mn-lt"/>
              <a:cs typeface="+mn-lt"/>
            </a:endParaRPr>
          </a:p>
          <a:p>
            <a:pPr>
              <a:defRPr/>
            </a:pPr>
            <a:r>
              <a:rPr lang="es-ES" sz="2000" b="1" dirty="0">
                <a:solidFill>
                  <a:schemeClr val="accent1">
                    <a:lumMod val="75000"/>
                  </a:schemeClr>
                </a:solidFill>
                <a:ea typeface="+mn-lt"/>
                <a:cs typeface="+mn-lt"/>
              </a:rPr>
              <a:t>1.3. El test CRAAP: una herramienta para evaluar las fuentes</a:t>
            </a:r>
          </a:p>
          <a:p>
            <a:pPr>
              <a:defRPr/>
            </a:pPr>
            <a:endParaRPr lang="es-ES" sz="2000" b="1" dirty="0">
              <a:solidFill>
                <a:schemeClr val="accent1">
                  <a:lumMod val="75000"/>
                </a:schemeClr>
              </a:solidFill>
              <a:ea typeface="+mn-lt"/>
              <a:cs typeface="+mn-lt"/>
            </a:endParaRPr>
          </a:p>
          <a:p>
            <a:pPr>
              <a:defRPr/>
            </a:pPr>
            <a:r>
              <a:rPr lang="es-ES" sz="2000" b="1" dirty="0">
                <a:solidFill>
                  <a:schemeClr val="accent1">
                    <a:lumMod val="75000"/>
                  </a:schemeClr>
                </a:solidFill>
                <a:ea typeface="+mn-lt"/>
                <a:cs typeface="+mn-lt"/>
              </a:rPr>
              <a:t>1.4. Gestión del material digital y de las bases de datos</a:t>
            </a:r>
          </a:p>
          <a:p>
            <a:pPr>
              <a:defRPr/>
            </a:pPr>
            <a:endParaRPr lang="es-ES" sz="2000" b="1" dirty="0">
              <a:solidFill>
                <a:schemeClr val="accent1">
                  <a:lumMod val="75000"/>
                </a:schemeClr>
              </a:solidFill>
              <a:ea typeface="+mn-lt"/>
              <a:cs typeface="+mn-lt"/>
            </a:endParaRPr>
          </a:p>
          <a:p>
            <a:pPr>
              <a:defRPr/>
            </a:pPr>
            <a:r>
              <a:rPr lang="es-ES" sz="2000" b="1" dirty="0">
                <a:solidFill>
                  <a:schemeClr val="accent1">
                    <a:lumMod val="75000"/>
                  </a:schemeClr>
                </a:solidFill>
                <a:ea typeface="+mn-lt"/>
                <a:cs typeface="+mn-lt"/>
              </a:rPr>
              <a:t>1.5. Conservación y actualización de contenidos digitales</a:t>
            </a:r>
            <a:endParaRPr lang="en-US" sz="2000" b="1" dirty="0">
              <a:solidFill>
                <a:schemeClr val="accent1">
                  <a:lumMod val="75000"/>
                </a:schemeClr>
              </a:solidFill>
              <a:ea typeface="+mn-lt"/>
              <a:cs typeface="+mn-lt"/>
            </a:endParaRPr>
          </a:p>
          <a:p>
            <a:pPr>
              <a:defRPr/>
            </a:pPr>
            <a:endParaRPr lang="en-GB" sz="2000" b="1" dirty="0">
              <a:solidFill>
                <a:schemeClr val="accent1">
                  <a:lumMod val="75000"/>
                </a:schemeClr>
              </a:solidFill>
            </a:endParaRPr>
          </a:p>
          <a:p>
            <a:pPr>
              <a:defRPr/>
            </a:pPr>
            <a:endParaRPr lang="en-US" sz="2000" b="1" dirty="0">
              <a:solidFill>
                <a:schemeClr val="accent1">
                  <a:lumMod val="75000"/>
                </a:schemeClr>
              </a:solidFill>
            </a:endParaRPr>
          </a:p>
          <a:p>
            <a:pPr>
              <a:defRPr/>
            </a:pPr>
            <a:endParaRPr lang="en-US" sz="2000" b="1" dirty="0">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dirty="0">
              <a:solidFill>
                <a:schemeClr val="accent1">
                  <a:lumMod val="75000"/>
                </a:schemeClr>
              </a:solidFill>
              <a:effectLst/>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24" name="Grupo 13">
            <a:extLst>
              <a:ext uri="{FF2B5EF4-FFF2-40B4-BE49-F238E27FC236}">
                <a16:creationId xmlns:a16="http://schemas.microsoft.com/office/drawing/2014/main" id="{3B86B3F4-0C62-914F-903D-B338EFF9C6F3}"/>
              </a:ext>
            </a:extLst>
          </p:cNvPr>
          <p:cNvGrpSpPr/>
          <p:nvPr/>
        </p:nvGrpSpPr>
        <p:grpSpPr>
          <a:xfrm>
            <a:off x="5164303" y="141870"/>
            <a:ext cx="1361572" cy="349188"/>
            <a:chOff x="10604071" y="448487"/>
            <a:chExt cx="1361572" cy="349188"/>
          </a:xfrm>
        </p:grpSpPr>
        <p:sp>
          <p:nvSpPr>
            <p:cNvPr id="25" name="Oval 5">
              <a:extLst>
                <a:ext uri="{FF2B5EF4-FFF2-40B4-BE49-F238E27FC236}">
                  <a16:creationId xmlns:a16="http://schemas.microsoft.com/office/drawing/2014/main" id="{3315B702-FD70-414A-86A0-6038B2C62658}"/>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57">
              <a:extLst>
                <a:ext uri="{FF2B5EF4-FFF2-40B4-BE49-F238E27FC236}">
                  <a16:creationId xmlns:a16="http://schemas.microsoft.com/office/drawing/2014/main" id="{0CD90E56-183F-3843-8385-4D8D7506556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64">
              <a:extLst>
                <a:ext uri="{FF2B5EF4-FFF2-40B4-BE49-F238E27FC236}">
                  <a16:creationId xmlns:a16="http://schemas.microsoft.com/office/drawing/2014/main" id="{E5DF758D-0F61-E845-9E13-7247F42FAE24}"/>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Picture 31" descr="Folk art for day of the dead">
            <a:extLst>
              <a:ext uri="{FF2B5EF4-FFF2-40B4-BE49-F238E27FC236}">
                <a16:creationId xmlns:a16="http://schemas.microsoft.com/office/drawing/2014/main" id="{2BFB707F-F669-7740-B33A-2DA976E2CE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7550"/>
          <a:stretch/>
        </p:blipFill>
        <p:spPr>
          <a:xfrm>
            <a:off x="0" y="0"/>
            <a:ext cx="4797933" cy="7641953"/>
          </a:xfrm>
          <a:prstGeom prst="rect">
            <a:avLst/>
          </a:prstGeom>
        </p:spPr>
      </p:pic>
    </p:spTree>
    <p:extLst>
      <p:ext uri="{BB962C8B-B14F-4D97-AF65-F5344CB8AC3E}">
        <p14:creationId xmlns:p14="http://schemas.microsoft.com/office/powerpoint/2010/main" val="94346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s-ES" altLang="ko-KR" sz="3200" b="1" dirty="0">
                <a:solidFill>
                  <a:schemeClr val="accent1"/>
                </a:solidFill>
              </a:rPr>
              <a:t>Métodos de análisis y evaluación crítica de los datos, la información y los contenidos digitales </a:t>
            </a: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920862" y="1669523"/>
            <a:ext cx="5549017" cy="4801314"/>
          </a:xfrm>
          <a:prstGeom prst="rect">
            <a:avLst/>
          </a:prstGeom>
          <a:noFill/>
        </p:spPr>
        <p:txBody>
          <a:bodyPr wrap="square" rtlCol="0">
            <a:spAutoFit/>
          </a:bodyPr>
          <a:lstStyle/>
          <a:p>
            <a:r>
              <a:rPr lang="en-US" altLang="ko-KR" sz="3200" b="1" dirty="0" err="1">
                <a:solidFill>
                  <a:schemeClr val="accent6">
                    <a:lumMod val="75000"/>
                  </a:schemeClr>
                </a:solidFill>
              </a:rPr>
              <a:t>Encontrar</a:t>
            </a:r>
            <a:r>
              <a:rPr lang="en-US" altLang="ko-KR" sz="3200" b="1" dirty="0">
                <a:solidFill>
                  <a:schemeClr val="accent6">
                    <a:lumMod val="75000"/>
                  </a:schemeClr>
                </a:solidFill>
              </a:rPr>
              <a:t> </a:t>
            </a:r>
            <a:r>
              <a:rPr lang="en-US" altLang="ko-KR" sz="3200" b="1" dirty="0" err="1">
                <a:solidFill>
                  <a:schemeClr val="accent6">
                    <a:lumMod val="75000"/>
                  </a:schemeClr>
                </a:solidFill>
              </a:rPr>
              <a:t>contenido</a:t>
            </a:r>
            <a:r>
              <a:rPr lang="en-US" altLang="ko-KR" sz="3200" b="1" dirty="0">
                <a:solidFill>
                  <a:schemeClr val="accent6">
                    <a:lumMod val="75000"/>
                  </a:schemeClr>
                </a:solidFill>
              </a:rPr>
              <a:t> digital de </a:t>
            </a:r>
            <a:r>
              <a:rPr lang="en-US" altLang="ko-KR" sz="3200" b="1" dirty="0" err="1">
                <a:solidFill>
                  <a:schemeClr val="accent6">
                    <a:lumMod val="75000"/>
                  </a:schemeClr>
                </a:solidFill>
              </a:rPr>
              <a:t>calidad</a:t>
            </a:r>
            <a:endParaRPr lang="ko-KR" altLang="en-US" sz="3200" b="1" dirty="0">
              <a:solidFill>
                <a:schemeClr val="accent6">
                  <a:lumMod val="75000"/>
                </a:schemeClr>
              </a:solidFill>
            </a:endParaRPr>
          </a:p>
          <a:p>
            <a:pPr algn="r"/>
            <a:endParaRPr lang="en-US" sz="2000" dirty="0"/>
          </a:p>
          <a:p>
            <a:r>
              <a:rPr lang="es-ES" sz="2000" dirty="0"/>
              <a:t>Cuando se planifica la búsqueda hay que tener en cuenta algunas cosas:</a:t>
            </a:r>
          </a:p>
          <a:p>
            <a:endParaRPr lang="en-US" altLang="ko-KR" sz="2000" dirty="0">
              <a:solidFill>
                <a:schemeClr val="tx1">
                  <a:lumMod val="75000"/>
                  <a:lumOff val="25000"/>
                </a:schemeClr>
              </a:solidFill>
            </a:endParaRPr>
          </a:p>
          <a:p>
            <a:pPr marL="285750" indent="-285750">
              <a:buFont typeface="Arial" panose="020B0604020202020204" pitchFamily="34" charset="0"/>
              <a:buChar char="•"/>
            </a:pPr>
            <a:r>
              <a:rPr lang="es-ES" dirty="0"/>
              <a:t>Cuál es la pregunta de investigación que intenta responder o el tema que está explorando</a:t>
            </a:r>
          </a:p>
          <a:p>
            <a:pPr marL="285750" indent="-285750">
              <a:buFont typeface="Arial" panose="020B0604020202020204" pitchFamily="34" charset="0"/>
              <a:buChar char="•"/>
            </a:pPr>
            <a:r>
              <a:rPr lang="es-ES" dirty="0"/>
              <a:t>La información que ya tiene</a:t>
            </a:r>
          </a:p>
          <a:p>
            <a:pPr marL="285750" indent="-285750">
              <a:buFont typeface="Arial" panose="020B0604020202020204" pitchFamily="34" charset="0"/>
              <a:buChar char="•"/>
            </a:pPr>
            <a:r>
              <a:rPr lang="es-ES" dirty="0"/>
              <a:t>Qué información necesita</a:t>
            </a:r>
          </a:p>
          <a:p>
            <a:pPr marL="285750" indent="-285750">
              <a:buFont typeface="Arial" panose="020B0604020202020204" pitchFamily="34" charset="0"/>
              <a:buChar char="•"/>
            </a:pPr>
            <a:r>
              <a:rPr lang="es-ES" dirty="0"/>
              <a:t>El tipo de información que necesita, por ejemplo, una visión general, un análisis/investigación detallada o estadísticas</a:t>
            </a:r>
          </a:p>
          <a:p>
            <a:pPr marL="285750" indent="-285750">
              <a:buFont typeface="Arial" panose="020B0604020202020204" pitchFamily="34" charset="0"/>
              <a:buChar char="•"/>
            </a:pPr>
            <a:r>
              <a:rPr lang="es-ES" dirty="0"/>
              <a:t>La cantidad de información que necesita, es decir, las lagunas en sus conocimientos</a:t>
            </a:r>
            <a:endParaRPr lang="is-IS" dirty="0"/>
          </a:p>
        </p:txBody>
      </p:sp>
      <p:pic>
        <p:nvPicPr>
          <p:cNvPr id="10" name="Picture 9" descr="Basket of marigold flowers">
            <a:extLst>
              <a:ext uri="{FF2B5EF4-FFF2-40B4-BE49-F238E27FC236}">
                <a16:creationId xmlns:a16="http://schemas.microsoft.com/office/drawing/2014/main" id="{746530B8-91C2-7440-A13C-73B5993B41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390" y="1894787"/>
            <a:ext cx="3803320" cy="2535810"/>
          </a:xfrm>
          <a:prstGeom prst="rect">
            <a:avLst/>
          </a:prstGeom>
        </p:spPr>
      </p:pic>
      <p:grpSp>
        <p:nvGrpSpPr>
          <p:cNvPr id="4" name="Google Shape;12892;p70">
            <a:extLst>
              <a:ext uri="{FF2B5EF4-FFF2-40B4-BE49-F238E27FC236}">
                <a16:creationId xmlns:a16="http://schemas.microsoft.com/office/drawing/2014/main" id="{FCE49C98-CF04-42C3-97CC-BDA409B311A2}"/>
              </a:ext>
            </a:extLst>
          </p:cNvPr>
          <p:cNvGrpSpPr/>
          <p:nvPr/>
        </p:nvGrpSpPr>
        <p:grpSpPr>
          <a:xfrm rot="20422247">
            <a:off x="9010344" y="5502817"/>
            <a:ext cx="578049" cy="683489"/>
            <a:chOff x="855096" y="1504485"/>
            <a:chExt cx="380909" cy="339594"/>
          </a:xfrm>
          <a:solidFill>
            <a:srgbClr val="266C9F"/>
          </a:solidFill>
        </p:grpSpPr>
        <p:sp>
          <p:nvSpPr>
            <p:cNvPr id="14" name="Google Shape;12893;p70">
              <a:extLst>
                <a:ext uri="{FF2B5EF4-FFF2-40B4-BE49-F238E27FC236}">
                  <a16:creationId xmlns:a16="http://schemas.microsoft.com/office/drawing/2014/main" id="{96EA39BA-CF9B-4934-9707-C9CD267FFFA7}"/>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94;p70">
              <a:extLst>
                <a:ext uri="{FF2B5EF4-FFF2-40B4-BE49-F238E27FC236}">
                  <a16:creationId xmlns:a16="http://schemas.microsoft.com/office/drawing/2014/main" id="{33F4DAEB-5909-4359-8EF4-515E2688612E}"/>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95;p70">
              <a:extLst>
                <a:ext uri="{FF2B5EF4-FFF2-40B4-BE49-F238E27FC236}">
                  <a16:creationId xmlns:a16="http://schemas.microsoft.com/office/drawing/2014/main" id="{3C3BBAB3-FB6D-49EF-BAF3-3EC93A55D896}"/>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96;p70">
              <a:extLst>
                <a:ext uri="{FF2B5EF4-FFF2-40B4-BE49-F238E27FC236}">
                  <a16:creationId xmlns:a16="http://schemas.microsoft.com/office/drawing/2014/main" id="{95F084DA-22CA-48C4-838D-D2059F55C030}"/>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97;p70">
              <a:extLst>
                <a:ext uri="{FF2B5EF4-FFF2-40B4-BE49-F238E27FC236}">
                  <a16:creationId xmlns:a16="http://schemas.microsoft.com/office/drawing/2014/main" id="{D0E830DC-DB0D-4FC9-9AA8-02E25B45B0AE}"/>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678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s-ES" altLang="ko-KR" sz="3200" b="1" dirty="0">
                <a:solidFill>
                  <a:schemeClr val="accent1"/>
                </a:solidFill>
              </a:rPr>
              <a:t>Métodos de análisis y evaluación crítica de los datos, la información y los contenidos digitales </a:t>
            </a: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308409" y="1748909"/>
            <a:ext cx="6202017" cy="5386090"/>
          </a:xfrm>
          <a:prstGeom prst="rect">
            <a:avLst/>
          </a:prstGeom>
          <a:noFill/>
        </p:spPr>
        <p:txBody>
          <a:bodyPr wrap="square" rtlCol="0">
            <a:spAutoFit/>
          </a:bodyPr>
          <a:lstStyle/>
          <a:p>
            <a:r>
              <a:rPr lang="en-US" sz="3200" b="1" dirty="0" err="1">
                <a:solidFill>
                  <a:schemeClr val="accent6">
                    <a:lumMod val="75000"/>
                  </a:schemeClr>
                </a:solidFill>
              </a:rPr>
              <a:t>Dónde</a:t>
            </a:r>
            <a:r>
              <a:rPr lang="en-US" sz="3200" b="1" dirty="0">
                <a:solidFill>
                  <a:schemeClr val="accent6">
                    <a:lumMod val="75000"/>
                  </a:schemeClr>
                </a:solidFill>
              </a:rPr>
              <a:t> </a:t>
            </a:r>
            <a:r>
              <a:rPr lang="en-US" sz="3200" b="1" dirty="0" err="1">
                <a:solidFill>
                  <a:schemeClr val="accent6">
                    <a:lumMod val="75000"/>
                  </a:schemeClr>
                </a:solidFill>
              </a:rPr>
              <a:t>buscar</a:t>
            </a:r>
            <a:r>
              <a:rPr lang="en-US" sz="3200" b="1" dirty="0">
                <a:solidFill>
                  <a:schemeClr val="accent6">
                    <a:lumMod val="75000"/>
                  </a:schemeClr>
                </a:solidFill>
              </a:rPr>
              <a:t> </a:t>
            </a:r>
            <a:r>
              <a:rPr lang="en-US" sz="3200" b="1" dirty="0" err="1">
                <a:solidFill>
                  <a:schemeClr val="accent6">
                    <a:lumMod val="75000"/>
                  </a:schemeClr>
                </a:solidFill>
              </a:rPr>
              <a:t>contenido</a:t>
            </a:r>
            <a:r>
              <a:rPr lang="en-US" sz="3200" b="1" dirty="0">
                <a:solidFill>
                  <a:schemeClr val="accent6">
                    <a:lumMod val="75000"/>
                  </a:schemeClr>
                </a:solidFill>
              </a:rPr>
              <a:t> digital</a:t>
            </a:r>
          </a:p>
          <a:p>
            <a:endParaRPr lang="en-US" sz="3200" b="1" dirty="0">
              <a:solidFill>
                <a:schemeClr val="accent6">
                  <a:lumMod val="75000"/>
                </a:schemeClr>
              </a:solidFill>
            </a:endParaRPr>
          </a:p>
          <a:p>
            <a:r>
              <a:rPr lang="en-US" altLang="ko-KR" dirty="0">
                <a:solidFill>
                  <a:schemeClr val="tx1">
                    <a:lumMod val="75000"/>
                    <a:lumOff val="25000"/>
                  </a:schemeClr>
                </a:solidFill>
              </a:rPr>
              <a:t>Hay </a:t>
            </a:r>
            <a:r>
              <a:rPr lang="en-US" altLang="ko-KR" dirty="0" err="1">
                <a:solidFill>
                  <a:schemeClr val="tx1">
                    <a:lumMod val="75000"/>
                    <a:lumOff val="25000"/>
                  </a:schemeClr>
                </a:solidFill>
              </a:rPr>
              <a:t>varias</a:t>
            </a:r>
            <a:r>
              <a:rPr lang="en-US" altLang="ko-KR" dirty="0">
                <a:solidFill>
                  <a:schemeClr val="tx1">
                    <a:lumMod val="75000"/>
                    <a:lumOff val="25000"/>
                  </a:schemeClr>
                </a:solidFill>
              </a:rPr>
              <a:t> </a:t>
            </a:r>
            <a:r>
              <a:rPr lang="en-US" altLang="ko-KR" dirty="0" err="1">
                <a:solidFill>
                  <a:schemeClr val="tx1">
                    <a:lumMod val="75000"/>
                    <a:lumOff val="25000"/>
                  </a:schemeClr>
                </a:solidFill>
              </a:rPr>
              <a:t>fuentes</a:t>
            </a:r>
            <a:r>
              <a:rPr lang="en-US" altLang="ko-KR" dirty="0">
                <a:solidFill>
                  <a:schemeClr val="tx1">
                    <a:lumMod val="75000"/>
                    <a:lumOff val="25000"/>
                  </a:schemeClr>
                </a:solidFill>
              </a:rPr>
              <a:t> de </a:t>
            </a:r>
            <a:r>
              <a:rPr lang="en-US" altLang="ko-KR" dirty="0" err="1">
                <a:solidFill>
                  <a:schemeClr val="tx1">
                    <a:lumMod val="75000"/>
                    <a:lumOff val="25000"/>
                  </a:schemeClr>
                </a:solidFill>
              </a:rPr>
              <a:t>contenidos</a:t>
            </a:r>
            <a:r>
              <a:rPr lang="en-US" altLang="ko-KR" dirty="0">
                <a:solidFill>
                  <a:schemeClr val="tx1">
                    <a:lumMod val="75000"/>
                    <a:lumOff val="25000"/>
                  </a:schemeClr>
                </a:solidFill>
              </a:rPr>
              <a:t> de </a:t>
            </a:r>
            <a:r>
              <a:rPr lang="en-US" altLang="ko-KR" dirty="0" err="1">
                <a:solidFill>
                  <a:schemeClr val="tx1">
                    <a:lumMod val="75000"/>
                    <a:lumOff val="25000"/>
                  </a:schemeClr>
                </a:solidFill>
              </a:rPr>
              <a:t>calidad</a:t>
            </a:r>
            <a:r>
              <a:rPr lang="en-US" altLang="ko-KR" dirty="0">
                <a:solidFill>
                  <a:schemeClr val="tx1">
                    <a:lumMod val="75000"/>
                    <a:lumOff val="25000"/>
                  </a:schemeClr>
                </a:solidFill>
              </a:rPr>
              <a:t>:</a:t>
            </a:r>
          </a:p>
          <a:p>
            <a:pPr marL="285750" indent="-285750">
              <a:buFont typeface="Arial" panose="020B0604020202020204" pitchFamily="34" charset="0"/>
              <a:buChar char="•"/>
            </a:pPr>
            <a:r>
              <a:rPr lang="en-US" altLang="ko-KR" dirty="0" err="1">
                <a:solidFill>
                  <a:schemeClr val="tx1">
                    <a:lumMod val="75000"/>
                    <a:lumOff val="25000"/>
                  </a:schemeClr>
                </a:solidFill>
              </a:rPr>
              <a:t>Bibliotecas</a:t>
            </a:r>
            <a:r>
              <a:rPr lang="en-US" altLang="ko-KR" dirty="0">
                <a:solidFill>
                  <a:schemeClr val="tx1">
                    <a:lumMod val="75000"/>
                    <a:lumOff val="25000"/>
                  </a:schemeClr>
                </a:solidFill>
              </a:rPr>
              <a:t> </a:t>
            </a:r>
            <a:r>
              <a:rPr lang="en-US" altLang="ko-KR" dirty="0" err="1">
                <a:solidFill>
                  <a:schemeClr val="tx1">
                    <a:lumMod val="75000"/>
                    <a:lumOff val="25000"/>
                  </a:schemeClr>
                </a:solidFill>
              </a:rPr>
              <a:t>nacionales</a:t>
            </a:r>
            <a:endParaRPr lang="en-US" altLang="ko-KR" dirty="0">
              <a:solidFill>
                <a:schemeClr val="tx1">
                  <a:lumMod val="75000"/>
                  <a:lumOff val="25000"/>
                </a:schemeClr>
              </a:solidFill>
            </a:endParaRPr>
          </a:p>
          <a:p>
            <a:pPr marL="285750" indent="-285750">
              <a:buFont typeface="Arial" panose="020B0604020202020204" pitchFamily="34" charset="0"/>
              <a:buChar char="•"/>
            </a:pPr>
            <a:r>
              <a:rPr lang="en-US" altLang="ko-KR" dirty="0" err="1">
                <a:solidFill>
                  <a:schemeClr val="tx1">
                    <a:lumMod val="75000"/>
                    <a:lumOff val="25000"/>
                  </a:schemeClr>
                </a:solidFill>
              </a:rPr>
              <a:t>Recursos</a:t>
            </a:r>
            <a:r>
              <a:rPr lang="en-US" altLang="ko-KR" dirty="0">
                <a:solidFill>
                  <a:schemeClr val="tx1">
                    <a:lumMod val="75000"/>
                    <a:lumOff val="25000"/>
                  </a:schemeClr>
                </a:solidFill>
              </a:rPr>
              <a:t> </a:t>
            </a:r>
            <a:r>
              <a:rPr lang="en-US" altLang="ko-KR" dirty="0" err="1">
                <a:solidFill>
                  <a:schemeClr val="tx1">
                    <a:lumMod val="75000"/>
                    <a:lumOff val="25000"/>
                  </a:schemeClr>
                </a:solidFill>
              </a:rPr>
              <a:t>educativos</a:t>
            </a:r>
            <a:r>
              <a:rPr lang="en-US" altLang="ko-KR" dirty="0">
                <a:solidFill>
                  <a:schemeClr val="tx1">
                    <a:lumMod val="75000"/>
                    <a:lumOff val="25000"/>
                  </a:schemeClr>
                </a:solidFill>
              </a:rPr>
              <a:t> </a:t>
            </a:r>
            <a:r>
              <a:rPr lang="en-US" altLang="ko-KR" dirty="0" err="1">
                <a:solidFill>
                  <a:schemeClr val="tx1">
                    <a:lumMod val="75000"/>
                    <a:lumOff val="25000"/>
                  </a:schemeClr>
                </a:solidFill>
              </a:rPr>
              <a:t>abiertos</a:t>
            </a:r>
            <a:r>
              <a:rPr lang="en-US" altLang="ko-KR" dirty="0">
                <a:solidFill>
                  <a:schemeClr val="tx1">
                    <a:lumMod val="75000"/>
                    <a:lumOff val="25000"/>
                  </a:schemeClr>
                </a:solidFill>
              </a:rPr>
              <a:t> (REA)</a:t>
            </a:r>
          </a:p>
          <a:p>
            <a:endParaRPr lang="en-US" dirty="0"/>
          </a:p>
          <a:p>
            <a:pPr marL="742950" lvl="1" indent="-285750">
              <a:buFont typeface="Arial" panose="020B0604020202020204" pitchFamily="34" charset="0"/>
              <a:buChar char="•"/>
            </a:pPr>
            <a:r>
              <a:rPr lang="en-US" dirty="0" err="1"/>
              <a:t>Folksemantic</a:t>
            </a:r>
            <a:r>
              <a:rPr lang="en-US" dirty="0"/>
              <a:t>: </a:t>
            </a:r>
            <a:r>
              <a:rPr lang="en-US" dirty="0">
                <a:hlinkClick r:id="rId2"/>
              </a:rPr>
              <a:t>https://www.oerafrica.org/creators/folksemantic</a:t>
            </a:r>
            <a:r>
              <a:rPr lang="en-US" dirty="0"/>
              <a:t> </a:t>
            </a:r>
          </a:p>
          <a:p>
            <a:pPr marL="742950" lvl="1" indent="-285750">
              <a:buFont typeface="Arial" panose="020B0604020202020204" pitchFamily="34" charset="0"/>
              <a:buChar char="•"/>
            </a:pPr>
            <a:r>
              <a:rPr lang="en-US" dirty="0" err="1"/>
              <a:t>DiscoverEd</a:t>
            </a:r>
            <a:r>
              <a:rPr lang="en-US" dirty="0"/>
              <a:t>: </a:t>
            </a:r>
            <a:r>
              <a:rPr lang="en-US" dirty="0">
                <a:hlinkClick r:id="rId3"/>
              </a:rPr>
              <a:t>https://discovered.ed.ac.uk/</a:t>
            </a:r>
            <a:r>
              <a:rPr lang="en-US" dirty="0"/>
              <a:t>  </a:t>
            </a:r>
          </a:p>
          <a:p>
            <a:pPr marL="742950" lvl="1" indent="-285750">
              <a:buFont typeface="Arial" panose="020B0604020202020204" pitchFamily="34" charset="0"/>
              <a:buChar char="•"/>
            </a:pPr>
            <a:r>
              <a:rPr lang="en-US" dirty="0"/>
              <a:t>Open Courseware Consortium: </a:t>
            </a:r>
            <a:r>
              <a:rPr lang="en-US" dirty="0">
                <a:hlinkClick r:id="rId4"/>
              </a:rPr>
              <a:t>http://www.oeconsortium.org/courses/search/</a:t>
            </a:r>
            <a:endParaRPr lang="en-US" dirty="0"/>
          </a:p>
          <a:p>
            <a:pPr marL="742950" lvl="1" indent="-285750">
              <a:buFont typeface="Arial" panose="020B0604020202020204" pitchFamily="34" charset="0"/>
              <a:buChar char="•"/>
            </a:pPr>
            <a:r>
              <a:rPr lang="de-DE" dirty="0" err="1"/>
              <a:t>OpenLearn</a:t>
            </a:r>
            <a:r>
              <a:rPr lang="de-DE" dirty="0"/>
              <a:t>: </a:t>
            </a:r>
            <a:r>
              <a:rPr lang="de-DE" dirty="0">
                <a:hlinkClick r:id="rId5"/>
              </a:rPr>
              <a:t>http://www.open.edu/openlearn/</a:t>
            </a:r>
            <a:r>
              <a:rPr lang="de-DE" dirty="0"/>
              <a:t> </a:t>
            </a:r>
          </a:p>
          <a:p>
            <a:pPr marL="742950" lvl="1" indent="-285750">
              <a:buFont typeface="Arial" panose="020B0604020202020204" pitchFamily="34" charset="0"/>
              <a:buChar char="•"/>
            </a:pPr>
            <a:r>
              <a:rPr lang="de-DE" dirty="0"/>
              <a:t>MIT OCW: </a:t>
            </a:r>
            <a:r>
              <a:rPr lang="de-DE" dirty="0">
                <a:hlinkClick r:id="rId6"/>
              </a:rPr>
              <a:t>https://ocw.mit.edu/index.htm</a:t>
            </a:r>
            <a:r>
              <a:rPr lang="de-DE" dirty="0"/>
              <a:t> </a:t>
            </a:r>
          </a:p>
          <a:p>
            <a:endParaRPr lang="en-US" sz="3200" b="1" dirty="0">
              <a:solidFill>
                <a:schemeClr val="accent6">
                  <a:lumMod val="75000"/>
                </a:schemeClr>
              </a:solidFill>
            </a:endParaRPr>
          </a:p>
          <a:p>
            <a:endParaRPr lang="en-US" sz="3200" b="1" dirty="0">
              <a:solidFill>
                <a:schemeClr val="accent6">
                  <a:lumMod val="75000"/>
                </a:schemeClr>
              </a:solidFill>
            </a:endParaRPr>
          </a:p>
          <a:p>
            <a:endParaRPr lang="is-IS" dirty="0"/>
          </a:p>
        </p:txBody>
      </p:sp>
      <p:pic>
        <p:nvPicPr>
          <p:cNvPr id="4" name="Picture 3" descr="Stacks of barrels">
            <a:extLst>
              <a:ext uri="{FF2B5EF4-FFF2-40B4-BE49-F238E27FC236}">
                <a16:creationId xmlns:a16="http://schemas.microsoft.com/office/drawing/2014/main" id="{EB6F6C9F-154E-7940-93BF-06D9D31101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670" y="1819373"/>
            <a:ext cx="3004794" cy="2003196"/>
          </a:xfrm>
          <a:prstGeom prst="rect">
            <a:avLst/>
          </a:prstGeom>
        </p:spPr>
      </p:pic>
    </p:spTree>
    <p:extLst>
      <p:ext uri="{BB962C8B-B14F-4D97-AF65-F5344CB8AC3E}">
        <p14:creationId xmlns:p14="http://schemas.microsoft.com/office/powerpoint/2010/main" val="131187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s-ES" altLang="ko-KR" sz="3200" b="1" dirty="0">
                <a:solidFill>
                  <a:schemeClr val="accent1"/>
                </a:solidFill>
              </a:rPr>
              <a:t>Métodos de análisis y evaluación crítica de los datos, la información y los contenidos digitales </a:t>
            </a:r>
            <a:endParaRPr lang="en-US" altLang="ko-KR" sz="3200" b="1" dirty="0">
              <a:solidFill>
                <a:schemeClr val="accent1"/>
              </a:solidFill>
            </a:endParaRPr>
          </a:p>
          <a:p>
            <a:pPr marL="0" indent="0" algn="r">
              <a:buNone/>
            </a:pP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485389" y="1748909"/>
            <a:ext cx="6202017" cy="3847207"/>
          </a:xfrm>
          <a:prstGeom prst="rect">
            <a:avLst/>
          </a:prstGeom>
          <a:noFill/>
        </p:spPr>
        <p:txBody>
          <a:bodyPr wrap="square" rtlCol="0">
            <a:spAutoFit/>
          </a:bodyPr>
          <a:lstStyle/>
          <a:p>
            <a:r>
              <a:rPr lang="en-US" sz="3200" b="1" dirty="0" err="1">
                <a:solidFill>
                  <a:schemeClr val="accent6">
                    <a:lumMod val="75000"/>
                  </a:schemeClr>
                </a:solidFill>
              </a:rPr>
              <a:t>Evaluación</a:t>
            </a:r>
            <a:endParaRPr lang="en-US" sz="3200" b="1" dirty="0">
              <a:solidFill>
                <a:schemeClr val="accent6">
                  <a:lumMod val="75000"/>
                </a:schemeClr>
              </a:solidFill>
            </a:endParaRPr>
          </a:p>
          <a:p>
            <a:endParaRPr lang="en-US" sz="3200" b="1" dirty="0">
              <a:solidFill>
                <a:schemeClr val="accent6">
                  <a:lumMod val="75000"/>
                </a:schemeClr>
              </a:solidFill>
            </a:endParaRPr>
          </a:p>
          <a:p>
            <a:r>
              <a:rPr lang="es-ES" altLang="ko-KR" dirty="0">
                <a:solidFill>
                  <a:schemeClr val="tx1">
                    <a:lumMod val="75000"/>
                    <a:lumOff val="25000"/>
                  </a:schemeClr>
                </a:solidFill>
              </a:rPr>
              <a:t>Garantizar que los contenidos digitales tengan sentido </a:t>
            </a:r>
            <a:r>
              <a:rPr lang="en-US" altLang="ko-KR" dirty="0">
                <a:solidFill>
                  <a:schemeClr val="tx1">
                    <a:lumMod val="75000"/>
                    <a:lumOff val="25000"/>
                  </a:schemeClr>
                </a:solidFill>
              </a:rPr>
              <a:t>:</a:t>
            </a:r>
          </a:p>
          <a:p>
            <a:pPr marL="285750" indent="-285750">
              <a:buFont typeface="Arial" panose="020B0604020202020204" pitchFamily="34" charset="0"/>
              <a:buChar char="•"/>
            </a:pPr>
            <a:r>
              <a:rPr lang="es-ES" dirty="0"/>
              <a:t>examinar críticamente la información para determinar su pertinencia, idoneidad y fiabilidad</a:t>
            </a:r>
          </a:p>
          <a:p>
            <a:pPr marL="285750" indent="-285750">
              <a:buFont typeface="Arial" panose="020B0604020202020204" pitchFamily="34" charset="0"/>
              <a:buChar char="•"/>
            </a:pPr>
            <a:r>
              <a:rPr lang="es-ES" dirty="0"/>
              <a:t>ser crítico y escéptico con las fuentes y la información para garantizar su autenticidad</a:t>
            </a:r>
          </a:p>
          <a:p>
            <a:pPr marL="285750" indent="-285750">
              <a:buFont typeface="Arial" panose="020B0604020202020204" pitchFamily="34" charset="0"/>
              <a:buChar char="•"/>
            </a:pPr>
            <a:r>
              <a:rPr lang="es-ES" dirty="0"/>
              <a:t>comprobar la exactitud, la validez y la actualidad como medidas de la calidad de la información</a:t>
            </a:r>
          </a:p>
          <a:p>
            <a:pPr marL="285750" indent="-285750">
              <a:buFont typeface="Arial" panose="020B0604020202020204" pitchFamily="34" charset="0"/>
              <a:buChar char="•"/>
            </a:pPr>
            <a:r>
              <a:rPr lang="es-ES" dirty="0"/>
              <a:t>asegurarse de que toda la información y los recursos son adecuados para su finalidad</a:t>
            </a:r>
            <a:endParaRPr lang="en-US" sz="3200" b="1" dirty="0">
              <a:solidFill>
                <a:schemeClr val="accent6">
                  <a:lumMod val="75000"/>
                </a:schemeClr>
              </a:solidFill>
            </a:endParaRPr>
          </a:p>
          <a:p>
            <a:endParaRPr lang="is-IS" dirty="0"/>
          </a:p>
        </p:txBody>
      </p:sp>
      <p:pic>
        <p:nvPicPr>
          <p:cNvPr id="6" name="Imagen 8">
            <a:extLst>
              <a:ext uri="{FF2B5EF4-FFF2-40B4-BE49-F238E27FC236}">
                <a16:creationId xmlns:a16="http://schemas.microsoft.com/office/drawing/2014/main" id="{36C527B8-C9BD-4D72-9294-1C7D56D4C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143" y="1748909"/>
            <a:ext cx="2630966" cy="3716205"/>
          </a:xfrm>
          <a:prstGeom prst="rect">
            <a:avLst/>
          </a:prstGeom>
        </p:spPr>
      </p:pic>
    </p:spTree>
    <p:extLst>
      <p:ext uri="{BB962C8B-B14F-4D97-AF65-F5344CB8AC3E}">
        <p14:creationId xmlns:p14="http://schemas.microsoft.com/office/powerpoint/2010/main" val="339736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a:t>
            </a:r>
            <a:r>
              <a:rPr lang="es-ES" altLang="ko-KR" sz="3200" b="1" dirty="0">
                <a:solidFill>
                  <a:schemeClr val="accent1"/>
                </a:solidFill>
              </a:rPr>
              <a:t>El sistema AAOCC (Autoridad, Precisión, Objetividad, Actualidad y Cobertura)</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709797"/>
            <a:ext cx="7353656" cy="584775"/>
          </a:xfrm>
          <a:prstGeom prst="rect">
            <a:avLst/>
          </a:prstGeom>
          <a:noFill/>
        </p:spPr>
        <p:txBody>
          <a:bodyPr wrap="square" rtlCol="0">
            <a:spAutoFit/>
          </a:bodyPr>
          <a:lstStyle/>
          <a:p>
            <a:r>
              <a:rPr lang="en-US" sz="3200" b="1" dirty="0" err="1">
                <a:solidFill>
                  <a:schemeClr val="accent6">
                    <a:lumMod val="75000"/>
                  </a:schemeClr>
                </a:solidFill>
              </a:rPr>
              <a:t>Criterio</a:t>
            </a:r>
            <a:r>
              <a:rPr lang="en-US" sz="3200" b="1" dirty="0">
                <a:solidFill>
                  <a:schemeClr val="accent6">
                    <a:lumMod val="75000"/>
                  </a:schemeClr>
                </a:solidFill>
              </a:rPr>
              <a:t> para </a:t>
            </a:r>
            <a:r>
              <a:rPr lang="en-US" sz="3200" b="1" dirty="0" err="1">
                <a:solidFill>
                  <a:schemeClr val="accent6">
                    <a:lumMod val="75000"/>
                  </a:schemeClr>
                </a:solidFill>
              </a:rPr>
              <a:t>evaluar</a:t>
            </a:r>
            <a:r>
              <a:rPr lang="en-US" sz="3200" b="1" dirty="0">
                <a:solidFill>
                  <a:schemeClr val="accent6">
                    <a:lumMod val="75000"/>
                  </a:schemeClr>
                </a:solidFill>
              </a:rPr>
              <a:t> </a:t>
            </a:r>
            <a:r>
              <a:rPr lang="en-US" sz="3200" b="1" dirty="0" err="1">
                <a:solidFill>
                  <a:schemeClr val="accent6">
                    <a:lumMod val="75000"/>
                  </a:schemeClr>
                </a:solidFill>
              </a:rPr>
              <a:t>contenido</a:t>
            </a:r>
            <a:r>
              <a:rPr lang="en-US" sz="3200" b="1" dirty="0">
                <a:solidFill>
                  <a:schemeClr val="accent6">
                    <a:lumMod val="75000"/>
                  </a:schemeClr>
                </a:solidFill>
              </a:rPr>
              <a:t> digital</a:t>
            </a:r>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2881579268"/>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1. </a:t>
                      </a:r>
                      <a:r>
                        <a:rPr lang="es-ES" sz="1600" b="1" kern="0" dirty="0">
                          <a:effectLst/>
                        </a:rPr>
                        <a:t>Exactitud y autoridad de los documentos web</a:t>
                      </a:r>
                      <a:r>
                        <a:rPr lang="el-GR" sz="1600" b="1" kern="0" dirty="0">
                          <a:effectLst/>
                        </a:rPr>
                        <a:t> (1/2)</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Pregunta</a:t>
                      </a:r>
                      <a:r>
                        <a:rPr lang="en-US" sz="1600" b="1" dirty="0">
                          <a:effectLst/>
                        </a:rPr>
                        <a:t> </a:t>
                      </a:r>
                      <a:r>
                        <a:rPr lang="en-US" sz="1600" b="1" dirty="0" err="1">
                          <a:effectLst/>
                        </a:rPr>
                        <a:t>tú</a:t>
                      </a:r>
                      <a:r>
                        <a:rPr lang="en-US" sz="1600" b="1" dirty="0">
                          <a:effectLst/>
                        </a:rPr>
                        <a:t> </a:t>
                      </a:r>
                      <a:r>
                        <a:rPr lang="en-US" sz="1600" b="1" dirty="0" err="1">
                          <a:effectLst/>
                        </a:rPr>
                        <a:t>mismo</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s-ES" sz="1500" dirty="0">
                          <a:effectLst/>
                        </a:rPr>
                        <a:t>Si el autor o el editor asumen la responsabilidad de la información, se comprueba su exactitud. Si el autor proporciona información de contacto como el correo electrónico, la dirección y/o el número de teléfono, asume la responsabilidad.</a:t>
                      </a:r>
                    </a:p>
                    <a:p>
                      <a:pPr marL="285750" lvl="0" indent="-285750" algn="l">
                        <a:spcAft>
                          <a:spcPts val="0"/>
                        </a:spcAft>
                        <a:buFont typeface="Arial" panose="020B0604020202020204" pitchFamily="34" charset="0"/>
                        <a:buChar char="•"/>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Si se utiliza la investigación, el autor debe proporcionar una bibliografía que apoye lo que está diciendo; esto también ayuda al lector a determinar la exactitud</a:t>
                      </a:r>
                    </a:p>
                    <a:p>
                      <a:pPr marL="285750" lvl="0" indent="-285750" algn="l">
                        <a:spcAft>
                          <a:spcPts val="0"/>
                        </a:spcAft>
                        <a:buFont typeface="Arial" panose="020B0604020202020204" pitchFamily="34" charset="0"/>
                        <a:buChar char="•"/>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Si no se indica el autor, determine si la página está asociada o es publicada por un grupo u organización que asume la responsabilidad. El nombre del dominio puede dar pistas al respecto.</a:t>
                      </a:r>
                    </a:p>
                    <a:p>
                      <a:pPr marL="0" lvl="0" indent="0" algn="l">
                        <a:spcAft>
                          <a:spcPts val="0"/>
                        </a:spcAft>
                        <a:buFont typeface="Arial" panose="020B0604020202020204" pitchFamily="34" charset="0"/>
                        <a:buNone/>
                        <a:tabLst>
                          <a:tab pos="457200" algn="l"/>
                        </a:tabLst>
                      </a:pPr>
                      <a:endParaRPr lang="en-US" sz="1500" dirty="0">
                        <a:effectLst/>
                      </a:endParaRPr>
                    </a:p>
                  </a:txBody>
                  <a:tcPr marL="42813" marR="42813" marT="0" marB="0">
                    <a:solidFill>
                      <a:schemeClr val="bg1">
                        <a:lumMod val="95000"/>
                      </a:schemeClr>
                    </a:solidFill>
                  </a:tcPr>
                </a:tc>
                <a:tc>
                  <a:txBody>
                    <a:bodyPr/>
                    <a:lstStyle/>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¿Quién es el autor?</a:t>
                      </a:r>
                    </a:p>
                    <a:p>
                      <a:pPr marL="0" lvl="0" indent="0" algn="l">
                        <a:spcAft>
                          <a:spcPts val="0"/>
                        </a:spcAft>
                        <a:buFont typeface="Arial" panose="020B0604020202020204" pitchFamily="34" charset="0"/>
                        <a:buNone/>
                        <a:tabLst>
                          <a:tab pos="457200" algn="l"/>
                        </a:tabLst>
                      </a:pPr>
                      <a:r>
                        <a:rPr lang="es-ES" sz="1500" dirty="0">
                          <a:effectLst/>
                        </a:rPr>
                        <a:t> </a:t>
                      </a:r>
                    </a:p>
                    <a:p>
                      <a:pPr marL="285750" lvl="0" indent="-285750" algn="l">
                        <a:spcAft>
                          <a:spcPts val="0"/>
                        </a:spcAft>
                        <a:buFont typeface="Arial" panose="020B0604020202020204" pitchFamily="34" charset="0"/>
                        <a:buChar char="•"/>
                        <a:tabLst>
                          <a:tab pos="457200" algn="l"/>
                        </a:tabLst>
                      </a:pPr>
                      <a:r>
                        <a:rPr lang="es-ES" sz="1500" dirty="0">
                          <a:effectLst/>
                        </a:rPr>
                        <a:t>¿Hay alguna dirección, número de teléfono o correo electrónico? (Alguna forma de contactar con el autor) </a:t>
                      </a:r>
                    </a:p>
                    <a:p>
                      <a:pPr marL="0" lvl="0" indent="0" algn="l">
                        <a:spcAft>
                          <a:spcPts val="0"/>
                        </a:spcAft>
                        <a:buFont typeface="Arial" panose="020B0604020202020204" pitchFamily="34" charset="0"/>
                        <a:buNone/>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¿Quién publica el sitio web? ¿Una editorial? ¿Una organización? ¿Un grupo con un punto de vista parcial?</a:t>
                      </a:r>
                    </a:p>
                    <a:p>
                      <a:pPr marL="0" lvl="0" indent="0" algn="l">
                        <a:spcAft>
                          <a:spcPts val="0"/>
                        </a:spcAft>
                        <a:buFont typeface="Arial" panose="020B0604020202020204" pitchFamily="34" charset="0"/>
                        <a:buNone/>
                        <a:tabLst>
                          <a:tab pos="457200" algn="l"/>
                        </a:tabLst>
                      </a:pPr>
                      <a:endParaRPr lang="es-ES" sz="1500" dirty="0">
                        <a:effectLst/>
                      </a:endParaRPr>
                    </a:p>
                    <a:p>
                      <a:pPr marL="285750" lvl="0" indent="-285750" algn="l">
                        <a:spcAft>
                          <a:spcPts val="0"/>
                        </a:spcAft>
                        <a:buFont typeface="Arial" panose="020B0604020202020204" pitchFamily="34" charset="0"/>
                        <a:buChar char="•"/>
                        <a:tabLst>
                          <a:tab pos="457200" algn="l"/>
                        </a:tabLst>
                      </a:pPr>
                      <a:r>
                        <a:rPr lang="es-ES" sz="1500" dirty="0">
                          <a:effectLst/>
                        </a:rPr>
                        <a:t>¿Cuál es la URL y qué le dice esto sobre el editor del sitio? ¿.</a:t>
                      </a:r>
                      <a:r>
                        <a:rPr lang="es-ES" sz="1500" dirty="0" err="1">
                          <a:effectLst/>
                        </a:rPr>
                        <a:t>gov</a:t>
                      </a:r>
                      <a:r>
                        <a:rPr lang="es-ES" sz="1500" dirty="0">
                          <a:effectLst/>
                        </a:rPr>
                        <a:t>? ¿.</a:t>
                      </a:r>
                      <a:r>
                        <a:rPr lang="es-ES" sz="1500" dirty="0" err="1">
                          <a:effectLst/>
                        </a:rPr>
                        <a:t>org</a:t>
                      </a:r>
                      <a:r>
                        <a:rPr lang="es-ES" sz="1500" dirty="0">
                          <a:effectLst/>
                        </a:rPr>
                        <a:t>? ¿</a:t>
                      </a:r>
                      <a:r>
                        <a:rPr lang="es-ES" sz="1500" dirty="0" err="1">
                          <a:effectLst/>
                        </a:rPr>
                        <a:t>.net</a:t>
                      </a:r>
                      <a:r>
                        <a:rPr lang="es-ES" sz="1500" dirty="0">
                          <a:effectLst/>
                        </a:rPr>
                        <a:t>? ¿.</a:t>
                      </a:r>
                      <a:r>
                        <a:rPr lang="es-ES" sz="1500" dirty="0" err="1">
                          <a:effectLst/>
                        </a:rPr>
                        <a:t>edu</a:t>
                      </a:r>
                      <a:r>
                        <a:rPr lang="es-ES" sz="1500" dirty="0">
                          <a:effectLst/>
                        </a:rPr>
                        <a:t>? </a:t>
                      </a:r>
                      <a:endParaRPr lang="en-US" sz="1500" dirty="0">
                        <a:effectLst/>
                      </a:endParaRP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683253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019145-D0B8-4495-8B27-D9F60ABF8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64E5A1-6011-424F-9A30-A42653992253}">
  <ds:schemaRefs>
    <ds:schemaRef ds:uri="http://schemas.microsoft.com/sharepoint/v3/contenttype/forms"/>
  </ds:schemaRefs>
</ds:datastoreItem>
</file>

<file path=customXml/itemProps3.xml><?xml version="1.0" encoding="utf-8"?>
<ds:datastoreItem xmlns:ds="http://schemas.openxmlformats.org/officeDocument/2006/customXml" ds:itemID="{A9169B46-439E-4B3C-BD07-5FA640A1793D}">
  <ds:schemaRefs>
    <ds:schemaRef ds:uri="http://purl.org/dc/dcmitype/"/>
    <ds:schemaRef ds:uri="3c0ea9e4-dde0-4b4d-b657-195ec27ec70d"/>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55154662-676a-405c-a9b6-a5b814f177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4340</Words>
  <Application>Microsoft Office PowerPoint</Application>
  <PresentationFormat>Panorámica</PresentationFormat>
  <Paragraphs>444</Paragraphs>
  <Slides>40</Slides>
  <Notes>2</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Calibri Light</vt:lpstr>
      <vt:lpstr>Courier New</vt:lpstr>
      <vt:lpstr>Times New Roman</vt:lpstr>
      <vt:lpstr>Wingdings</vt:lpstr>
      <vt:lpstr>Tema de Office</vt:lpstr>
      <vt:lpstr>Alfabetización digital y protección de datos para profesionales del PCI SOCIO: HOU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María del  Mar Castillo</cp:lastModifiedBy>
  <cp:revision>250</cp:revision>
  <dcterms:created xsi:type="dcterms:W3CDTF">2021-01-21T12:20:00Z</dcterms:created>
  <dcterms:modified xsi:type="dcterms:W3CDTF">2022-01-12T16:00:00Z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