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7" r:id="rId5"/>
    <p:sldId id="267" r:id="rId6"/>
    <p:sldId id="268" r:id="rId7"/>
    <p:sldId id="270" r:id="rId8"/>
    <p:sldId id="281" r:id="rId9"/>
    <p:sldId id="282" r:id="rId10"/>
    <p:sldId id="284" r:id="rId11"/>
    <p:sldId id="283" r:id="rId12"/>
    <p:sldId id="285" r:id="rId13"/>
    <p:sldId id="286" r:id="rId14"/>
    <p:sldId id="287" r:id="rId15"/>
    <p:sldId id="288" r:id="rId16"/>
    <p:sldId id="289" r:id="rId17"/>
    <p:sldId id="291" r:id="rId18"/>
    <p:sldId id="290" r:id="rId19"/>
    <p:sldId id="293" r:id="rId20"/>
    <p:sldId id="292"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279" r:id="rId42"/>
    <p:sldId id="260"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60"/>
  </p:normalViewPr>
  <p:slideViewPr>
    <p:cSldViewPr snapToGrid="0">
      <p:cViewPr varScale="1">
        <p:scale>
          <a:sx n="82" d="100"/>
          <a:sy n="82" d="100"/>
        </p:scale>
        <p:origin x="59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13/01/2022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13/01/2022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13/01/2022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publications.jrc.ec.europa.eu/repository/handle/JRC1091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dschool.stanford.edu/" TargetMode="External"/><Relationship Id="rId5" Type="http://schemas.openxmlformats.org/officeDocument/2006/relationships/image" Target="../media/image19.png"/><Relationship Id="rId4" Type="http://schemas.openxmlformats.org/officeDocument/2006/relationships/hyperlink" Target="https://dschool.stanford.edu/abou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hyperlink" Target="https://publications.jrc.ec.europa.eu/repository/handle/JRC1015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eur-lex.europa.eu/legal-content/EN/TXT/PDF/?uri=CELEX:32006H0962&amp;from=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publications.jrc.ec.europa.eu/repository/handle/JRC120911" TargetMode="External"/><Relationship Id="rId5" Type="http://schemas.openxmlformats.org/officeDocument/2006/relationships/image" Target="../media/image14.jpeg"/><Relationship Id="rId4" Type="http://schemas.openxmlformats.org/officeDocument/2006/relationships/hyperlink" Target="https://publications.jrc.ec.europa.eu/repository/handle/JRC1062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3800" b="1" dirty="0">
                <a:cs typeface="Arial" pitchFamily="34" charset="0"/>
              </a:rPr>
              <a:t>El </a:t>
            </a:r>
            <a:r>
              <a:rPr lang="en-US" altLang="es-ES" sz="3800" b="1" dirty="0" err="1">
                <a:cs typeface="Arial" pitchFamily="34" charset="0"/>
              </a:rPr>
              <a:t>marco</a:t>
            </a:r>
            <a:r>
              <a:rPr lang="en-US" altLang="es-ES" sz="3800" b="1" dirty="0">
                <a:cs typeface="Arial" pitchFamily="34" charset="0"/>
              </a:rPr>
              <a:t> </a:t>
            </a:r>
            <a:r>
              <a:rPr lang="en-US" altLang="es-ES" sz="3800" b="1" dirty="0" err="1">
                <a:cs typeface="Arial" pitchFamily="34" charset="0"/>
              </a:rPr>
              <a:t>EntreComp</a:t>
            </a:r>
            <a:r>
              <a:rPr lang="en-US" altLang="es-ES" sz="3800" b="1" dirty="0">
                <a:cs typeface="Arial" pitchFamily="34" charset="0"/>
              </a:rPr>
              <a:t> para </a:t>
            </a:r>
            <a:r>
              <a:rPr lang="en-US" altLang="es-ES" sz="3800" b="1" dirty="0" err="1">
                <a:cs typeface="Arial" pitchFamily="34" charset="0"/>
              </a:rPr>
              <a:t>el</a:t>
            </a:r>
            <a:r>
              <a:rPr lang="en-US" altLang="es-ES" sz="3800" b="1" dirty="0">
                <a:cs typeface="Arial" pitchFamily="34" charset="0"/>
              </a:rPr>
              <a:t> </a:t>
            </a:r>
            <a:r>
              <a:rPr lang="en-US" altLang="es-ES" sz="3800" b="1" dirty="0" err="1">
                <a:cs typeface="Arial" pitchFamily="34" charset="0"/>
              </a:rPr>
              <a:t>Patrimonio</a:t>
            </a:r>
            <a:r>
              <a:rPr lang="en-US" altLang="es-ES" sz="3800" b="1" dirty="0">
                <a:cs typeface="Arial" pitchFamily="34" charset="0"/>
              </a:rPr>
              <a:t> </a:t>
            </a:r>
            <a:r>
              <a:rPr lang="en-US" altLang="es-ES" sz="3800" b="1" dirty="0" err="1">
                <a:cs typeface="Arial" pitchFamily="34" charset="0"/>
              </a:rPr>
              <a:t>inmaterial</a:t>
            </a:r>
            <a:br>
              <a:rPr lang="en-US" altLang="es-ES" sz="5400" dirty="0">
                <a:cs typeface="Arial" pitchFamily="34" charset="0"/>
              </a:rPr>
            </a:br>
            <a:br>
              <a:rPr lang="en-US" altLang="es-ES" sz="5400" dirty="0">
                <a:cs typeface="Arial" pitchFamily="34" charset="0"/>
              </a:rPr>
            </a:br>
            <a:r>
              <a:rPr lang="en-US" altLang="es-ES" sz="3200" b="1" dirty="0">
                <a:cs typeface="Arial" pitchFamily="34" charset="0"/>
              </a:rPr>
              <a:t>IHF asbl</a:t>
            </a:r>
            <a:endParaRPr sz="32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6740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571636" y="1151290"/>
            <a:ext cx="11213541" cy="2339102"/>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Un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seguimiento</a:t>
            </a:r>
            <a:r>
              <a:rPr lang="en-GB" altLang="es-ES" sz="2000" b="1" dirty="0">
                <a:solidFill>
                  <a:schemeClr val="accent1">
                    <a:lumMod val="75000"/>
                  </a:schemeClr>
                </a:solidFill>
                <a:latin typeface="Calibri" panose="020F0502020204030204" pitchFamily="34" charset="0"/>
                <a:cs typeface="Calibri" panose="020F0502020204030204" pitchFamily="34" charset="0"/>
              </a:rPr>
              <a:t> 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A </a:t>
            </a:r>
            <a:r>
              <a:rPr lang="en-US" dirty="0" err="1">
                <a:latin typeface="Calibri" panose="020F0502020204030204" pitchFamily="34" charset="0"/>
                <a:cs typeface="Calibri" panose="020F0502020204030204" pitchFamily="34" charset="0"/>
              </a:rPr>
              <a:t>diferencia</a:t>
            </a:r>
            <a:r>
              <a:rPr lang="en-US" dirty="0">
                <a:latin typeface="Calibri" panose="020F0502020204030204" pitchFamily="34" charset="0"/>
                <a:cs typeface="Calibri" panose="020F0502020204030204" pitchFamily="34" charset="0"/>
              </a:rPr>
              <a:t> del </a:t>
            </a:r>
            <a:r>
              <a:rPr lang="en-US" dirty="0" err="1">
                <a:latin typeface="Calibri" panose="020F0502020204030204" pitchFamily="34" charset="0"/>
                <a:cs typeface="Calibri" panose="020F0502020204030204" pitchFamily="34" charset="0"/>
              </a:rPr>
              <a:t>DigComp</a:t>
            </a:r>
            <a:r>
              <a:rPr lang="en-US" dirty="0">
                <a:latin typeface="Calibri" panose="020F0502020204030204" pitchFamily="34" charset="0"/>
                <a:cs typeface="Calibri" panose="020F0502020204030204" pitchFamily="34" charset="0"/>
              </a:rPr>
              <a:t> (El Marco de la </a:t>
            </a:r>
            <a:r>
              <a:rPr lang="en-US" dirty="0" err="1">
                <a:latin typeface="Calibri" panose="020F0502020204030204" pitchFamily="34" charset="0"/>
                <a:cs typeface="Calibri" panose="020F0502020204030204" pitchFamily="34" charset="0"/>
              </a:rPr>
              <a:t>Comptencia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Ditital</a:t>
            </a:r>
            <a:r>
              <a:rPr lang="en-US" dirty="0">
                <a:latin typeface="Calibri" panose="020F0502020204030204" pitchFamily="34" charset="0"/>
                <a:cs typeface="Calibri" panose="020F0502020204030204" pitchFamily="34" charset="0"/>
              </a:rPr>
              <a:t> para los </a:t>
            </a:r>
            <a:r>
              <a:rPr lang="en-US" dirty="0" err="1">
                <a:latin typeface="Calibri" panose="020F0502020204030204" pitchFamily="34" charset="0"/>
                <a:cs typeface="Calibri" panose="020F0502020204030204" pitchFamily="34" charset="0"/>
              </a:rPr>
              <a:t>Ciudadanos</a:t>
            </a:r>
            <a:r>
              <a:rPr lang="en-US" dirty="0">
                <a:latin typeface="Calibri" panose="020F0502020204030204" pitchFamily="34" charset="0"/>
                <a:cs typeface="Calibri" panose="020F0502020204030204" pitchFamily="34" charset="0"/>
              </a:rPr>
              <a:t>) que es </a:t>
            </a:r>
            <a:r>
              <a:rPr lang="en-US" dirty="0" err="1">
                <a:latin typeface="Calibri" panose="020F0502020204030204" pitchFamily="34" charset="0"/>
                <a:cs typeface="Calibri" panose="020F0502020204030204" pitchFamily="34" charset="0"/>
              </a:rPr>
              <a:t>rivisado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periódicamente</a:t>
            </a:r>
            <a:r>
              <a:rPr lang="en-US" dirty="0">
                <a:latin typeface="Calibri" panose="020F0502020204030204" pitchFamily="34" charset="0"/>
                <a:cs typeface="Calibri" panose="020F0502020204030204" pitchFamily="34" charset="0"/>
              </a:rPr>
              <a:t> por La JRC de la </a:t>
            </a:r>
            <a:r>
              <a:rPr lang="en-US" dirty="0" err="1">
                <a:latin typeface="Calibri" panose="020F0502020204030204" pitchFamily="34" charset="0"/>
                <a:cs typeface="Calibri" panose="020F0502020204030204" pitchFamily="34" charset="0"/>
              </a:rPr>
              <a:t>Comisión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Europea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después</a:t>
            </a:r>
            <a:r>
              <a:rPr lang="en-GB" dirty="0">
                <a:latin typeface="Calibri" panose="020F0502020204030204" pitchFamily="34" charset="0"/>
                <a:cs typeface="Calibri" panose="020F0502020204030204" pitchFamily="34" charset="0"/>
              </a:rPr>
              <a:t> de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publicación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EntreComp</a:t>
            </a:r>
            <a:r>
              <a:rPr lang="en-GB" dirty="0">
                <a:latin typeface="Calibri" panose="020F0502020204030204" pitchFamily="34" charset="0"/>
                <a:cs typeface="Calibri" panose="020F0502020204030204" pitchFamily="34" charset="0"/>
              </a:rPr>
              <a:t> no ha </a:t>
            </a:r>
            <a:r>
              <a:rPr lang="en-GB" dirty="0" err="1">
                <a:latin typeface="Calibri" panose="020F0502020204030204" pitchFamily="34" charset="0"/>
                <a:cs typeface="Calibri" panose="020F0502020204030204" pitchFamily="34" charset="0"/>
              </a:rPr>
              <a:t>sufrido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cambios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significativos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cuanto</a:t>
            </a:r>
            <a:r>
              <a:rPr lang="en-GB" dirty="0">
                <a:latin typeface="Calibri" panose="020F0502020204030204" pitchFamily="34" charset="0"/>
                <a:cs typeface="Calibri" panose="020F0502020204030204" pitchFamily="34" charset="0"/>
              </a:rPr>
              <a:t> a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estructura</a:t>
            </a:r>
            <a:r>
              <a:rPr lang="en-GB" dirty="0">
                <a:latin typeface="Calibri" panose="020F0502020204030204" pitchFamily="34" charset="0"/>
                <a:cs typeface="Calibri" panose="020F0502020204030204" pitchFamily="34" charset="0"/>
              </a:rPr>
              <a:t> y </a:t>
            </a:r>
            <a:r>
              <a:rPr lang="en-GB" dirty="0" err="1">
                <a:latin typeface="Calibri" panose="020F0502020204030204" pitchFamily="34" charset="0"/>
                <a:cs typeface="Calibri" panose="020F0502020204030204" pitchFamily="34" charset="0"/>
              </a:rPr>
              <a:t>contenido</a:t>
            </a:r>
            <a:r>
              <a:rPr lang="en-GB" dirty="0">
                <a:latin typeface="Calibri" panose="020F0502020204030204" pitchFamily="34" charset="0"/>
                <a:cs typeface="Calibri" panose="020F0502020204030204" pitchFamily="34" charset="0"/>
              </a:rPr>
              <a:t>.</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Sin embargo, no </a:t>
            </a:r>
            <a:r>
              <a:rPr lang="en-GB" dirty="0" err="1">
                <a:latin typeface="Calibri" panose="020F0502020204030204" pitchFamily="34" charset="0"/>
                <a:cs typeface="Calibri" panose="020F0502020204030204" pitchFamily="34" charset="0"/>
              </a:rPr>
              <a:t>podemos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dejar</a:t>
            </a:r>
            <a:r>
              <a:rPr lang="en-GB" dirty="0">
                <a:latin typeface="Calibri" panose="020F0502020204030204" pitchFamily="34" charset="0"/>
                <a:cs typeface="Calibri" panose="020F0502020204030204" pitchFamily="34" charset="0"/>
              </a:rPr>
              <a:t> de </a:t>
            </a:r>
            <a:r>
              <a:rPr lang="en-GB" dirty="0" err="1">
                <a:latin typeface="Calibri" panose="020F0502020204030204" pitchFamily="34" charset="0"/>
                <a:cs typeface="Calibri" panose="020F0502020204030204" pitchFamily="34" charset="0"/>
              </a:rPr>
              <a:t>mencionar</a:t>
            </a:r>
            <a:r>
              <a:rPr lang="en-GB" dirty="0">
                <a:latin typeface="Calibri" panose="020F0502020204030204" pitchFamily="34" charset="0"/>
                <a:cs typeface="Calibri" panose="020F0502020204030204" pitchFamily="34" charset="0"/>
              </a:rPr>
              <a:t> dos </a:t>
            </a:r>
            <a:r>
              <a:rPr lang="en-GB" dirty="0" err="1">
                <a:latin typeface="Calibri" panose="020F0502020204030204" pitchFamily="34" charset="0"/>
                <a:cs typeface="Calibri" panose="020F0502020204030204" pitchFamily="34" charset="0"/>
              </a:rPr>
              <a:t>interesantes</a:t>
            </a:r>
            <a:r>
              <a:rPr lang="en-GB" dirty="0">
                <a:latin typeface="Calibri" panose="020F0502020204030204" pitchFamily="34" charset="0"/>
                <a:cs typeface="Calibri" panose="020F0502020204030204" pitchFamily="34" charset="0"/>
              </a:rPr>
              <a:t> y </a:t>
            </a:r>
            <a:r>
              <a:rPr lang="en-GB" dirty="0" err="1">
                <a:latin typeface="Calibri" panose="020F0502020204030204" pitchFamily="34" charset="0"/>
                <a:cs typeface="Calibri" panose="020F0502020204030204" pitchFamily="34" charset="0"/>
              </a:rPr>
              <a:t>relevantes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publicaciones</a:t>
            </a:r>
            <a:r>
              <a:rPr lang="en-GB" dirty="0">
                <a:latin typeface="Calibri" panose="020F0502020204030204" pitchFamily="34" charset="0"/>
                <a:cs typeface="Calibri" panose="020F0502020204030204" pitchFamily="34" charset="0"/>
              </a:rPr>
              <a:t> de </a:t>
            </a:r>
            <a:r>
              <a:rPr lang="en-GB" dirty="0" err="1">
                <a:latin typeface="Calibri" panose="020F0502020204030204" pitchFamily="34" charset="0"/>
                <a:cs typeface="Calibri" panose="020F0502020204030204" pitchFamily="34" charset="0"/>
              </a:rPr>
              <a:t>seguimiento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respectivametne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en</a:t>
            </a:r>
            <a:r>
              <a:rPr lang="en-GB" dirty="0">
                <a:latin typeface="Calibri" panose="020F0502020204030204" pitchFamily="34" charset="0"/>
                <a:cs typeface="Calibri" panose="020F0502020204030204" pitchFamily="34" charset="0"/>
              </a:rPr>
              <a:t> 2018 y 2020:</a:t>
            </a:r>
            <a:r>
              <a:rPr lang="es-ES"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 name="Immagine 4">
            <a:hlinkClick r:id="rId4"/>
            <a:extLst>
              <a:ext uri="{FF2B5EF4-FFF2-40B4-BE49-F238E27FC236}">
                <a16:creationId xmlns:a16="http://schemas.microsoft.com/office/drawing/2014/main" id="{F0CA6C1E-EFCE-44BB-8CF1-143BCE262C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1687" y="3819878"/>
            <a:ext cx="3598453" cy="2545873"/>
          </a:xfrm>
          <a:prstGeom prst="rect">
            <a:avLst/>
          </a:prstGeom>
          <a:ln w="28575">
            <a:solidFill>
              <a:srgbClr val="002060"/>
            </a:solidFill>
          </a:ln>
        </p:spPr>
      </p:pic>
      <p:pic>
        <p:nvPicPr>
          <p:cNvPr id="3074" name="Picture 2" descr="cover">
            <a:extLst>
              <a:ext uri="{FF2B5EF4-FFF2-40B4-BE49-F238E27FC236}">
                <a16:creationId xmlns:a16="http://schemas.microsoft.com/office/drawing/2014/main" id="{B34545E6-D465-4CA7-BAB9-827EC8D05F5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0" y="3819877"/>
            <a:ext cx="3598453" cy="2545874"/>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2744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Obtén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inspiración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haz</a:t>
            </a:r>
            <a:r>
              <a:rPr lang="en-GB" altLang="es-ES" sz="2000" b="1" dirty="0">
                <a:solidFill>
                  <a:schemeClr val="accent1">
                    <a:lumMod val="75000"/>
                  </a:schemeClr>
                </a:solidFill>
                <a:latin typeface="Calibri" panose="020F0502020204030204" pitchFamily="34" charset="0"/>
                <a:cs typeface="Calibri" panose="020F0502020204030204" pitchFamily="34" charset="0"/>
              </a:rPr>
              <a:t> que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ocurra</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El </a:t>
            </a:r>
            <a:r>
              <a:rPr lang="en-US" b="1" dirty="0" err="1">
                <a:latin typeface="Calibri" panose="020F0502020204030204" pitchFamily="34" charset="0"/>
                <a:cs typeface="Calibri" panose="020F0502020204030204" pitchFamily="34" charset="0"/>
              </a:rPr>
              <a:t>EntreComp</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en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acción</a:t>
            </a:r>
            <a:r>
              <a:rPr lang="en-US" b="1"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se produjo dos años después de la publicación original del marco y pretende ser una especie de manual para que los interesados en el ámbito de la educación y la formación apliquen el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en su contexto operativo. </a:t>
            </a:r>
            <a:endParaRPr lang="en-US" dirty="0">
              <a:latin typeface="Calibri" panose="020F0502020204030204" pitchFamily="34" charset="0"/>
              <a:cs typeface="Calibri" panose="020F0502020204030204" pitchFamily="34" charset="0"/>
            </a:endParaRPr>
          </a:p>
          <a:p>
            <a:pPr algn="just">
              <a:defRPr/>
            </a:pPr>
            <a:endParaRPr lang="en-U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Incluye directrices detalladas sobre el marco y sus oportunidades de replicabilidad y transferencia a entornos educativos -educación escolar y secundaria, ecosistemas de ES, FP y formación de adultos- y abarca una serie muy diversa de objetivos.</a:t>
            </a:r>
          </a:p>
          <a:p>
            <a:pPr algn="just">
              <a:defRPr/>
            </a:pPr>
            <a:endParaRPr lang="en-U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Además,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en Acción enumera una amplia serie de iniciativas puestas en marcha a nivel comunitario y transnacional que la Comisión Europea seleccionó como casos de estudio para su aplicación. Los usuarios pueden aprovechar la experiencia de otros para buscar mejores prácticas y más material de inspiración.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1421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2070038"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Patrimonio</a:t>
            </a:r>
            <a:r>
              <a:rPr lang="en-GB" altLang="es-ES" sz="2000" b="1" dirty="0">
                <a:solidFill>
                  <a:schemeClr val="accent1">
                    <a:lumMod val="75000"/>
                  </a:schemeClr>
                </a:solidFill>
                <a:latin typeface="Calibri" panose="020F0502020204030204" pitchFamily="34" charset="0"/>
                <a:cs typeface="Calibri" panose="020F0502020204030204" pitchFamily="34" charset="0"/>
              </a:rPr>
              <a:t> Cultural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Inmaterial</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tiene muchas, una de las cuales está ciertamente representada por el hecho de que el marco puede aplicarse independientemente de la industria objetivo del contexto social.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Al rediseñar el espíritu empresarial, el marco puede navegar potencialmente por todos los ámbitos de las sociedades, incluidos el patrimonio inmaterial y la cultura.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perfiles que operan en estos sectores pueden apoyarse en el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para autoevaluar y valorar sus competencias profesionales con el fin de ser más eficaces y eficientes en sus actividades, tareas y rendimiento general, es decir, para ser más "emprendedores".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este contexto concreto, nos centraremos en la planificación y la ejecución de las ideas de negocio y lo haremos analizando un ángulo específico del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IDEAS Y OPORTUNIDADES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0484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30079"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Una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guía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resumen</a:t>
            </a:r>
            <a:r>
              <a:rPr lang="en-GB" altLang="es-ES" sz="2000" b="1" dirty="0">
                <a:solidFill>
                  <a:schemeClr val="accent1">
                    <a:lumMod val="75000"/>
                  </a:schemeClr>
                </a:solidFill>
                <a:latin typeface="Calibri" panose="020F0502020204030204" pitchFamily="34" charset="0"/>
                <a:cs typeface="Calibri" panose="020F0502020204030204" pitchFamily="34" charset="0"/>
              </a:rPr>
              <a:t> 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través</a:t>
            </a:r>
            <a:r>
              <a:rPr lang="en-GB" altLang="es-ES" sz="2000" b="1" dirty="0">
                <a:solidFill>
                  <a:schemeClr val="accent1">
                    <a:lumMod val="75000"/>
                  </a:schemeClr>
                </a:solidFill>
                <a:latin typeface="Calibri" panose="020F0502020204030204" pitchFamily="34" charset="0"/>
                <a:cs typeface="Calibri" panose="020F0502020204030204" pitchFamily="34" charset="0"/>
              </a:rPr>
              <a:t> del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marco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(1)</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err="1">
                <a:latin typeface="Calibri" panose="020F0502020204030204" pitchFamily="34" charset="0"/>
                <a:cs typeface="Calibri" panose="020F0502020204030204" pitchFamily="34" charset="0"/>
              </a:rPr>
              <a:t>Renombrando</a:t>
            </a:r>
            <a:r>
              <a:rPr lang="en-US" dirty="0">
                <a:latin typeface="Calibri" panose="020F0502020204030204" pitchFamily="34" charset="0"/>
                <a:cs typeface="Calibri" panose="020F0502020204030204" pitchFamily="34" charset="0"/>
              </a:rPr>
              <a:t> la </a:t>
            </a:r>
            <a:r>
              <a:rPr lang="en-US" dirty="0" err="1">
                <a:latin typeface="Calibri" panose="020F0502020204030204" pitchFamily="34" charset="0"/>
                <a:cs typeface="Calibri" panose="020F0502020204030204" pitchFamily="34" charset="0"/>
              </a:rPr>
              <a:t>séptima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competencia</a:t>
            </a:r>
            <a:r>
              <a:rPr lang="en-US" dirty="0">
                <a:latin typeface="Calibri" panose="020F0502020204030204" pitchFamily="34" charset="0"/>
                <a:cs typeface="Calibri" panose="020F0502020204030204" pitchFamily="34" charset="0"/>
              </a:rPr>
              <a:t> del </a:t>
            </a:r>
            <a:r>
              <a:rPr lang="en-US" dirty="0" err="1">
                <a:latin typeface="Calibri" panose="020F0502020204030204" pitchFamily="34" charset="0"/>
                <a:cs typeface="Calibri" panose="020F0502020204030204" pitchFamily="34" charset="0"/>
              </a:rPr>
              <a:t>marco</a:t>
            </a:r>
            <a:r>
              <a:rPr lang="en-US" dirty="0">
                <a:latin typeface="Calibri" panose="020F0502020204030204" pitchFamily="34" charset="0"/>
                <a:cs typeface="Calibri" panose="020F0502020204030204" pitchFamily="34" charset="0"/>
              </a:rPr>
              <a:t> LLL (</a:t>
            </a:r>
            <a:r>
              <a:rPr lang="en-US" dirty="0" err="1">
                <a:latin typeface="Calibri" panose="020F0502020204030204" pitchFamily="34" charset="0"/>
                <a:cs typeface="Calibri" panose="020F0502020204030204" pitchFamily="34" charset="0"/>
              </a:rPr>
              <a:t>LongLife</a:t>
            </a:r>
            <a:r>
              <a:rPr lang="en-US" dirty="0">
                <a:latin typeface="Calibri" panose="020F0502020204030204" pitchFamily="34" charset="0"/>
                <a:cs typeface="Calibri" panose="020F0502020204030204" pitchFamily="34" charset="0"/>
              </a:rPr>
              <a:t> Learning) </a:t>
            </a:r>
            <a:r>
              <a:rPr lang="en-US" dirty="0" err="1">
                <a:latin typeface="Calibri" panose="020F0502020204030204" pitchFamily="34" charset="0"/>
                <a:cs typeface="Calibri" panose="020F0502020204030204" pitchFamily="34" charset="0"/>
              </a:rPr>
              <a:t>recomendado</a:t>
            </a:r>
            <a:r>
              <a:rPr lang="en-US" dirty="0">
                <a:latin typeface="Calibri" panose="020F0502020204030204" pitchFamily="34" charset="0"/>
                <a:cs typeface="Calibri" panose="020F0502020204030204" pitchFamily="34" charset="0"/>
              </a:rPr>
              <a:t> por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Council y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Parlamento</a:t>
            </a:r>
            <a:r>
              <a:rPr lang="en-US" dirty="0">
                <a:latin typeface="Calibri" panose="020F0502020204030204" pitchFamily="34" charset="0"/>
                <a:cs typeface="Calibri" panose="020F0502020204030204" pitchFamily="34" charset="0"/>
              </a:rPr>
              <a:t> de la UE,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papel</a:t>
            </a:r>
            <a:r>
              <a:rPr lang="en-US" dirty="0">
                <a:latin typeface="Calibri" panose="020F0502020204030204" pitchFamily="34" charset="0"/>
                <a:cs typeface="Calibri" panose="020F0502020204030204" pitchFamily="34" charset="0"/>
              </a:rPr>
              <a:t> de la </a:t>
            </a:r>
            <a:r>
              <a:rPr lang="en-US" dirty="0" err="1">
                <a:latin typeface="Calibri" panose="020F0502020204030204" pitchFamily="34" charset="0"/>
                <a:cs typeface="Calibri" panose="020F0502020204030204" pitchFamily="34" charset="0"/>
              </a:rPr>
              <a:t>política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prevé</a:t>
            </a:r>
            <a:r>
              <a:rPr lang="en-US" dirty="0">
                <a:latin typeface="Calibri" panose="020F0502020204030204" pitchFamily="34" charset="0"/>
                <a:cs typeface="Calibri" panose="020F0502020204030204" pitchFamily="34" charset="0"/>
              </a:rPr>
              <a:t> un mayor </a:t>
            </a:r>
            <a:r>
              <a:rPr lang="en-US" dirty="0" err="1">
                <a:latin typeface="Calibri" panose="020F0502020204030204" pitchFamily="34" charset="0"/>
                <a:cs typeface="Calibri" panose="020F0502020204030204" pitchFamily="34" charset="0"/>
              </a:rPr>
              <a:t>desglose</a:t>
            </a:r>
            <a:r>
              <a:rPr lang="en-US" dirty="0">
                <a:latin typeface="Calibri" panose="020F0502020204030204" pitchFamily="34" charset="0"/>
                <a:cs typeface="Calibri" panose="020F0502020204030204" pitchFamily="34" charset="0"/>
              </a:rPr>
              <a:t> del </a:t>
            </a:r>
            <a:r>
              <a:rPr lang="en-US" dirty="0" err="1">
                <a:latin typeface="Calibri" panose="020F0502020204030204" pitchFamily="34" charset="0"/>
                <a:cs typeface="Calibri" panose="020F0502020204030204" pitchFamily="34" charset="0"/>
              </a:rPr>
              <a:t>Sentido</a:t>
            </a:r>
            <a:r>
              <a:rPr lang="en-US" dirty="0">
                <a:latin typeface="Calibri" panose="020F0502020204030204" pitchFamily="34" charset="0"/>
                <a:cs typeface="Calibri" panose="020F0502020204030204" pitchFamily="34" charset="0"/>
              </a:rPr>
              <a:t> de la </a:t>
            </a:r>
            <a:r>
              <a:rPr lang="en-US" dirty="0" err="1">
                <a:latin typeface="Calibri" panose="020F0502020204030204" pitchFamily="34" charset="0"/>
                <a:cs typeface="Calibri" panose="020F0502020204030204" pitchFamily="34" charset="0"/>
              </a:rPr>
              <a:t>Iniciativa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Emprendedora</a:t>
            </a:r>
            <a:r>
              <a:rPr lang="en-US" dirty="0">
                <a:latin typeface="Calibri" panose="020F0502020204030204" pitchFamily="34" charset="0"/>
                <a:cs typeface="Calibri" panose="020F0502020204030204" pitchFamily="34" charset="0"/>
              </a:rPr>
              <a:t>. </a:t>
            </a:r>
          </a:p>
          <a:p>
            <a:pPr algn="just">
              <a:defRPr/>
            </a:pPr>
            <a:endParaRPr lang="en-U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comentarios indican que el núcleo de esta competencia tiene que ver con la capacidad de </a:t>
            </a:r>
            <a:r>
              <a:rPr lang="es-ES" i="1" dirty="0">
                <a:latin typeface="Calibri" panose="020F0502020204030204" pitchFamily="34" charset="0"/>
                <a:cs typeface="Calibri" panose="020F0502020204030204" pitchFamily="34" charset="0"/>
              </a:rPr>
              <a:t>identificar las oportunidades disponibles para las actividades personales, profesionales y/o empresariales, incluidas las cuestiones "más amplias" que proporcionan el contexto en el que las personas viven y trabajan.</a:t>
            </a:r>
          </a:p>
          <a:p>
            <a:pPr algn="just">
              <a:defRPr/>
            </a:pPr>
            <a:endParaRPr lang="en-GB"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Diez años después, esta capacidad pasa a ser reconducida a 15 competencias clave distribuidas en tres áreas clave de la formación (véase la siguiente diapositiva):</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9495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5543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Una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guía</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resumen</a:t>
            </a:r>
            <a:r>
              <a:rPr lang="en-GB" altLang="es-ES" sz="2000" b="1" dirty="0">
                <a:solidFill>
                  <a:schemeClr val="accent1">
                    <a:lumMod val="75000"/>
                  </a:schemeClr>
                </a:solidFill>
                <a:latin typeface="Calibri" panose="020F0502020204030204" pitchFamily="34" charset="0"/>
                <a:cs typeface="Calibri" panose="020F0502020204030204" pitchFamily="34" charset="0"/>
              </a:rPr>
              <a:t> 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través</a:t>
            </a:r>
            <a:r>
              <a:rPr lang="en-GB" altLang="es-ES" sz="2000" b="1" dirty="0">
                <a:solidFill>
                  <a:schemeClr val="accent1">
                    <a:lumMod val="75000"/>
                  </a:schemeClr>
                </a:solidFill>
                <a:latin typeface="Calibri" panose="020F0502020204030204" pitchFamily="34" charset="0"/>
                <a:cs typeface="Calibri" panose="020F0502020204030204" pitchFamily="34" charset="0"/>
              </a:rPr>
              <a:t> del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marco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(2)</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altLang="es-ES" dirty="0">
                <a:latin typeface="Calibri" panose="020F0502020204030204" pitchFamily="34" charset="0"/>
                <a:cs typeface="Calibri" panose="020F0502020204030204" pitchFamily="34" charset="0"/>
              </a:rPr>
              <a:t>Más en detalle, el anterior "Sentido de la iniciativa y el espíritu empresarial" está ahora representado por: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 </a:t>
            </a:r>
            <a:r>
              <a:rPr lang="en-GB" altLang="es-ES" b="1" dirty="0">
                <a:solidFill>
                  <a:srgbClr val="0070C0"/>
                </a:solidFill>
                <a:latin typeface="Calibri" panose="020F0502020204030204" pitchFamily="34" charset="0"/>
                <a:cs typeface="Calibri" panose="020F0502020204030204" pitchFamily="34" charset="0"/>
              </a:rPr>
              <a:t>3</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Áreas</a:t>
            </a:r>
            <a:r>
              <a:rPr lang="en-GB" altLang="es-ES" dirty="0">
                <a:latin typeface="Calibri" panose="020F0502020204030204" pitchFamily="34" charset="0"/>
                <a:cs typeface="Calibri" panose="020F0502020204030204" pitchFamily="34" charset="0"/>
              </a:rPr>
              <a:t> de </a:t>
            </a:r>
            <a:r>
              <a:rPr lang="en-GB" altLang="es-ES" dirty="0" err="1">
                <a:latin typeface="Calibri" panose="020F0502020204030204" pitchFamily="34" charset="0"/>
                <a:cs typeface="Calibri" panose="020F0502020204030204" pitchFamily="34" charset="0"/>
              </a:rPr>
              <a:t>formación</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a:t>
            </a:r>
            <a:r>
              <a:rPr lang="es-ES" altLang="es-ES" dirty="0">
                <a:latin typeface="Calibri" panose="020F0502020204030204" pitchFamily="34" charset="0"/>
                <a:cs typeface="Calibri" panose="020F0502020204030204" pitchFamily="34" charset="0"/>
              </a:rPr>
              <a:t> cada una de las cuales incluye cinco competencias </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para un total de </a:t>
            </a:r>
            <a:r>
              <a:rPr lang="en-GB" altLang="es-ES" b="1" dirty="0">
                <a:solidFill>
                  <a:srgbClr val="0070C0"/>
                </a:solidFill>
                <a:latin typeface="Calibri" panose="020F0502020204030204" pitchFamily="34" charset="0"/>
                <a:cs typeface="Calibri" panose="020F0502020204030204" pitchFamily="34" charset="0"/>
              </a:rPr>
              <a:t>60 </a:t>
            </a:r>
            <a:r>
              <a:rPr lang="en-GB" altLang="es-ES" b="1" dirty="0" err="1">
                <a:solidFill>
                  <a:srgbClr val="0070C0"/>
                </a:solidFill>
                <a:latin typeface="Calibri" panose="020F0502020204030204" pitchFamily="34" charset="0"/>
                <a:cs typeface="Calibri" panose="020F0502020204030204" pitchFamily="34" charset="0"/>
              </a:rPr>
              <a:t>hilos</a:t>
            </a:r>
            <a:r>
              <a:rPr lang="en-GB" altLang="es-ES" b="1" dirty="0">
                <a:solidFill>
                  <a:srgbClr val="0070C0"/>
                </a:solidFill>
                <a:latin typeface="Calibri" panose="020F0502020204030204" pitchFamily="34" charset="0"/>
                <a:cs typeface="Calibri" panose="020F0502020204030204" pitchFamily="34" charset="0"/>
              </a:rPr>
              <a:t> </a:t>
            </a:r>
            <a:r>
              <a:rPr lang="en-GB" altLang="es-ES" b="1" dirty="0" err="1">
                <a:solidFill>
                  <a:srgbClr val="0070C0"/>
                </a:solidFill>
                <a:latin typeface="Calibri" panose="020F0502020204030204" pitchFamily="34" charset="0"/>
                <a:cs typeface="Calibri" panose="020F0502020204030204" pitchFamily="34" charset="0"/>
              </a:rPr>
              <a:t>conductores</a:t>
            </a:r>
            <a:r>
              <a:rPr lang="en-GB" altLang="es-ES" b="1" dirty="0">
                <a:solidFill>
                  <a:srgbClr val="0070C0"/>
                </a:solidFill>
                <a:latin typeface="Calibri" panose="020F0502020204030204" pitchFamily="34" charset="0"/>
                <a:cs typeface="Calibri" panose="020F0502020204030204" pitchFamily="34" charset="0"/>
              </a:rPr>
              <a:t> </a:t>
            </a:r>
            <a:r>
              <a:rPr lang="en-GB" altLang="es-ES" dirty="0">
                <a:latin typeface="Calibri" panose="020F0502020204030204" pitchFamily="34" charset="0"/>
                <a:cs typeface="Calibri" panose="020F0502020204030204" pitchFamily="34" charset="0"/>
              </a:rPr>
              <a:t>entre </a:t>
            </a:r>
            <a:r>
              <a:rPr lang="en-GB" altLang="es-ES" dirty="0" err="1">
                <a:latin typeface="Calibri" panose="020F0502020204030204" pitchFamily="34" charset="0"/>
                <a:cs typeface="Calibri" panose="020F0502020204030204" pitchFamily="34" charset="0"/>
              </a:rPr>
              <a:t>todas</a:t>
            </a:r>
            <a:r>
              <a:rPr lang="en-GB" altLang="es-ES" dirty="0">
                <a:latin typeface="Calibri" panose="020F0502020204030204" pitchFamily="34" charset="0"/>
                <a:cs typeface="Calibri" panose="020F0502020204030204" pitchFamily="34" charset="0"/>
              </a:rPr>
              <a:t> las </a:t>
            </a:r>
            <a:r>
              <a:rPr lang="en-GB" altLang="es-ES" dirty="0" err="1">
                <a:latin typeface="Calibri" panose="020F0502020204030204" pitchFamily="34" charset="0"/>
                <a:cs typeface="Calibri" panose="020F0502020204030204" pitchFamily="34" charset="0"/>
              </a:rPr>
              <a:t>competencias</a:t>
            </a:r>
            <a:r>
              <a:rPr lang="en-GB" altLang="es-ES" dirty="0">
                <a:latin typeface="Calibri" panose="020F0502020204030204" pitchFamily="34" charset="0"/>
                <a:cs typeface="Calibri" panose="020F0502020204030204" pitchFamily="34" charset="0"/>
              </a:rPr>
              <a:t> (</a:t>
            </a:r>
            <a:r>
              <a:rPr lang="es-ES" altLang="es-ES" dirty="0">
                <a:latin typeface="Calibri" panose="020F0502020204030204" pitchFamily="34" charset="0"/>
                <a:cs typeface="Calibri" panose="020F0502020204030204" pitchFamily="34" charset="0"/>
              </a:rPr>
              <a:t>lo que significa esa competencia en la práctica</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a:t>
            </a:r>
            <a:r>
              <a:rPr lang="es-ES" altLang="es-ES" dirty="0">
                <a:latin typeface="Calibri" panose="020F0502020204030204" pitchFamily="34" charset="0"/>
                <a:cs typeface="Calibri" panose="020F0502020204030204" pitchFamily="34" charset="0"/>
              </a:rPr>
              <a:t>que puede evaluarse en función de </a:t>
            </a:r>
            <a:r>
              <a:rPr lang="en-GB" altLang="es-ES" b="1" dirty="0">
                <a:solidFill>
                  <a:srgbClr val="0070C0"/>
                </a:solidFill>
                <a:latin typeface="Calibri" panose="020F0502020204030204" pitchFamily="34" charset="0"/>
                <a:cs typeface="Calibri" panose="020F0502020204030204" pitchFamily="34" charset="0"/>
              </a:rPr>
              <a:t>8-dimensiones del </a:t>
            </a:r>
            <a:r>
              <a:rPr lang="en-GB" altLang="es-ES" b="1" dirty="0" err="1">
                <a:solidFill>
                  <a:srgbClr val="0070C0"/>
                </a:solidFill>
                <a:latin typeface="Calibri" panose="020F0502020204030204" pitchFamily="34" charset="0"/>
                <a:cs typeface="Calibri" panose="020F0502020204030204" pitchFamily="34" charset="0"/>
              </a:rPr>
              <a:t>nivel</a:t>
            </a:r>
            <a:r>
              <a:rPr lang="en-GB" altLang="es-ES" b="1" dirty="0">
                <a:solidFill>
                  <a:srgbClr val="0070C0"/>
                </a:solidFill>
                <a:latin typeface="Calibri" panose="020F0502020204030204" pitchFamily="34" charset="0"/>
                <a:cs typeface="Calibri" panose="020F0502020204030204" pitchFamily="34" charset="0"/>
              </a:rPr>
              <a:t> de </a:t>
            </a:r>
            <a:r>
              <a:rPr lang="en-GB" altLang="es-ES" b="1" dirty="0" err="1">
                <a:solidFill>
                  <a:srgbClr val="0070C0"/>
                </a:solidFill>
                <a:latin typeface="Calibri" panose="020F0502020204030204" pitchFamily="34" charset="0"/>
                <a:cs typeface="Calibri" panose="020F0502020204030204" pitchFamily="34" charset="0"/>
              </a:rPr>
              <a:t>competencia</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 </a:t>
            </a:r>
            <a:r>
              <a:rPr lang="en-GB" altLang="es-ES" b="1" dirty="0">
                <a:solidFill>
                  <a:srgbClr val="0070C0"/>
                </a:solidFill>
                <a:latin typeface="Calibri" panose="020F0502020204030204" pitchFamily="34" charset="0"/>
                <a:cs typeface="Calibri" panose="020F0502020204030204" pitchFamily="34" charset="0"/>
              </a:rPr>
              <a:t>442</a:t>
            </a:r>
            <a:r>
              <a:rPr lang="en-GB" altLang="es-ES" dirty="0">
                <a:latin typeface="Calibri" panose="020F0502020204030204" pitchFamily="34" charset="0"/>
                <a:cs typeface="Calibri" panose="020F0502020204030204" pitchFamily="34" charset="0"/>
              </a:rPr>
              <a:t> </a:t>
            </a:r>
            <a:r>
              <a:rPr lang="en-GB" altLang="es-ES" dirty="0" err="1">
                <a:latin typeface="Calibri" panose="020F0502020204030204" pitchFamily="34" charset="0"/>
                <a:cs typeface="Calibri" panose="020F0502020204030204" pitchFamily="34" charset="0"/>
              </a:rPr>
              <a:t>resultados</a:t>
            </a:r>
            <a:r>
              <a:rPr lang="en-GB" altLang="es-ES" dirty="0">
                <a:latin typeface="Calibri" panose="020F0502020204030204" pitchFamily="34" charset="0"/>
                <a:cs typeface="Calibri" panose="020F0502020204030204" pitchFamily="34" charset="0"/>
              </a:rPr>
              <a:t> de </a:t>
            </a:r>
            <a:r>
              <a:rPr lang="en-GB" altLang="es-ES" dirty="0" err="1">
                <a:latin typeface="Calibri" panose="020F0502020204030204" pitchFamily="34" charset="0"/>
                <a:cs typeface="Calibri" panose="020F0502020204030204" pitchFamily="34" charset="0"/>
              </a:rPr>
              <a:t>aprendizaje</a:t>
            </a:r>
            <a:endParaRPr lang="en-GB" alt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4357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34136"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Immagine 7">
            <a:extLst>
              <a:ext uri="{FF2B5EF4-FFF2-40B4-BE49-F238E27FC236}">
                <a16:creationId xmlns:a16="http://schemas.microsoft.com/office/drawing/2014/main" id="{9CE3D2D6-3DCA-4E41-B320-775008FACC9B}"/>
              </a:ext>
            </a:extLst>
          </p:cNvPr>
          <p:cNvPicPr>
            <a:picLocks noChangeAspect="1"/>
          </p:cNvPicPr>
          <p:nvPr/>
        </p:nvPicPr>
        <p:blipFill>
          <a:blip r:embed="rId4"/>
          <a:stretch>
            <a:fillRect/>
          </a:stretch>
        </p:blipFill>
        <p:spPr>
          <a:xfrm>
            <a:off x="2258821" y="222413"/>
            <a:ext cx="7165061" cy="5564238"/>
          </a:xfrm>
          <a:prstGeom prst="rect">
            <a:avLst/>
          </a:prstGeom>
        </p:spPr>
      </p:pic>
      <p:sp>
        <p:nvSpPr>
          <p:cNvPr id="9" name="CasellaDiTesto 8">
            <a:extLst>
              <a:ext uri="{FF2B5EF4-FFF2-40B4-BE49-F238E27FC236}">
                <a16:creationId xmlns:a16="http://schemas.microsoft.com/office/drawing/2014/main" id="{D5875ADB-A5AB-4312-A272-8AA1D203AB99}"/>
              </a:ext>
            </a:extLst>
          </p:cNvPr>
          <p:cNvSpPr txBox="1"/>
          <p:nvPr/>
        </p:nvSpPr>
        <p:spPr>
          <a:xfrm>
            <a:off x="2258821" y="5837863"/>
            <a:ext cx="7230412" cy="369332"/>
          </a:xfrm>
          <a:prstGeom prst="rect">
            <a:avLst/>
          </a:prstGeom>
          <a:noFill/>
        </p:spPr>
        <p:txBody>
          <a:bodyPr wrap="square" rtlCol="0">
            <a:spAutoFit/>
          </a:bodyPr>
          <a:lstStyle/>
          <a:p>
            <a:pPr algn="ctr"/>
            <a:r>
              <a:rPr lang="es-ES" b="1" dirty="0"/>
              <a:t>Áreas de formación de </a:t>
            </a:r>
            <a:r>
              <a:rPr lang="es-ES" b="1" dirty="0" err="1"/>
              <a:t>EntreComp</a:t>
            </a:r>
            <a:r>
              <a:rPr lang="es-ES" b="1" dirty="0"/>
              <a:t> y competencias asociadas a las mismas</a:t>
            </a:r>
            <a:endParaRPr lang="en-US" b="1" dirty="0"/>
          </a:p>
        </p:txBody>
      </p:sp>
    </p:spTree>
    <p:extLst>
      <p:ext uri="{BB962C8B-B14F-4D97-AF65-F5344CB8AC3E}">
        <p14:creationId xmlns:p14="http://schemas.microsoft.com/office/powerpoint/2010/main" val="297659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92757"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–Las 8-dimensiones del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modelo</a:t>
            </a:r>
            <a:r>
              <a:rPr lang="en-GB" altLang="es-ES" sz="2000" b="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competencias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9" name="Tabella 5">
            <a:extLst>
              <a:ext uri="{FF2B5EF4-FFF2-40B4-BE49-F238E27FC236}">
                <a16:creationId xmlns:a16="http://schemas.microsoft.com/office/drawing/2014/main" id="{CDCF2859-C624-4859-BB75-97F7477DA65B}"/>
              </a:ext>
            </a:extLst>
          </p:cNvPr>
          <p:cNvGraphicFramePr>
            <a:graphicFrameLocks noGrp="1"/>
          </p:cNvGraphicFramePr>
          <p:nvPr>
            <p:extLst>
              <p:ext uri="{D42A27DB-BD31-4B8C-83A1-F6EECF244321}">
                <p14:modId xmlns:p14="http://schemas.microsoft.com/office/powerpoint/2010/main" val="3259607021"/>
              </p:ext>
            </p:extLst>
          </p:nvPr>
        </p:nvGraphicFramePr>
        <p:xfrm>
          <a:off x="124360" y="2614648"/>
          <a:ext cx="11943280" cy="2603087"/>
        </p:xfrm>
        <a:graphic>
          <a:graphicData uri="http://schemas.openxmlformats.org/drawingml/2006/table">
            <a:tbl>
              <a:tblPr firstRow="1" bandRow="1">
                <a:tableStyleId>{5C22544A-7EE6-4342-B048-85BDC9FD1C3A}</a:tableStyleId>
              </a:tblPr>
              <a:tblGrid>
                <a:gridCol w="1492910">
                  <a:extLst>
                    <a:ext uri="{9D8B030D-6E8A-4147-A177-3AD203B41FA5}">
                      <a16:colId xmlns:a16="http://schemas.microsoft.com/office/drawing/2014/main" val="414805210"/>
                    </a:ext>
                  </a:extLst>
                </a:gridCol>
                <a:gridCol w="1492910">
                  <a:extLst>
                    <a:ext uri="{9D8B030D-6E8A-4147-A177-3AD203B41FA5}">
                      <a16:colId xmlns:a16="http://schemas.microsoft.com/office/drawing/2014/main" val="2583722988"/>
                    </a:ext>
                  </a:extLst>
                </a:gridCol>
                <a:gridCol w="1492910">
                  <a:extLst>
                    <a:ext uri="{9D8B030D-6E8A-4147-A177-3AD203B41FA5}">
                      <a16:colId xmlns:a16="http://schemas.microsoft.com/office/drawing/2014/main" val="3442029451"/>
                    </a:ext>
                  </a:extLst>
                </a:gridCol>
                <a:gridCol w="1492910">
                  <a:extLst>
                    <a:ext uri="{9D8B030D-6E8A-4147-A177-3AD203B41FA5}">
                      <a16:colId xmlns:a16="http://schemas.microsoft.com/office/drawing/2014/main" val="3599296151"/>
                    </a:ext>
                  </a:extLst>
                </a:gridCol>
                <a:gridCol w="1492910">
                  <a:extLst>
                    <a:ext uri="{9D8B030D-6E8A-4147-A177-3AD203B41FA5}">
                      <a16:colId xmlns:a16="http://schemas.microsoft.com/office/drawing/2014/main" val="3549105305"/>
                    </a:ext>
                  </a:extLst>
                </a:gridCol>
                <a:gridCol w="1492910">
                  <a:extLst>
                    <a:ext uri="{9D8B030D-6E8A-4147-A177-3AD203B41FA5}">
                      <a16:colId xmlns:a16="http://schemas.microsoft.com/office/drawing/2014/main" val="2973949631"/>
                    </a:ext>
                  </a:extLst>
                </a:gridCol>
                <a:gridCol w="1492910">
                  <a:extLst>
                    <a:ext uri="{9D8B030D-6E8A-4147-A177-3AD203B41FA5}">
                      <a16:colId xmlns:a16="http://schemas.microsoft.com/office/drawing/2014/main" val="1436346978"/>
                    </a:ext>
                  </a:extLst>
                </a:gridCol>
                <a:gridCol w="1492910">
                  <a:extLst>
                    <a:ext uri="{9D8B030D-6E8A-4147-A177-3AD203B41FA5}">
                      <a16:colId xmlns:a16="http://schemas.microsoft.com/office/drawing/2014/main" val="1937824920"/>
                    </a:ext>
                  </a:extLst>
                </a:gridCol>
              </a:tblGrid>
              <a:tr h="363223">
                <a:tc gridSpan="2">
                  <a:txBody>
                    <a:bodyPr/>
                    <a:lstStyle/>
                    <a:p>
                      <a:pPr algn="ctr"/>
                      <a:r>
                        <a:rPr lang="en-US" sz="1800" i="1" dirty="0" err="1">
                          <a:solidFill>
                            <a:schemeClr val="tx1"/>
                          </a:solidFill>
                        </a:rPr>
                        <a:t>Básico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err="1">
                          <a:solidFill>
                            <a:schemeClr val="tx1"/>
                          </a:solidFill>
                        </a:rPr>
                        <a:t>Intermedio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err="1">
                          <a:solidFill>
                            <a:schemeClr val="tx1"/>
                          </a:solidFill>
                        </a:rPr>
                        <a:t>Advanzado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err="1">
                          <a:solidFill>
                            <a:schemeClr val="tx1"/>
                          </a:solidFill>
                        </a:rPr>
                        <a:t>Experto</a:t>
                      </a:r>
                      <a:endParaRPr lang="en-US" sz="1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73470390"/>
                  </a:ext>
                </a:extLst>
              </a:tr>
              <a:tr h="544835">
                <a:tc gridSpan="2">
                  <a:txBody>
                    <a:bodyPr/>
                    <a:lstStyle/>
                    <a:p>
                      <a:pPr algn="ctr"/>
                      <a:r>
                        <a:rPr lang="es-ES" sz="1400" b="1" dirty="0">
                          <a:solidFill>
                            <a:srgbClr val="002060"/>
                          </a:solidFill>
                        </a:rPr>
                        <a:t>Depender del apoyo de los demás</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err="1">
                          <a:solidFill>
                            <a:srgbClr val="002060"/>
                          </a:solidFill>
                        </a:rPr>
                        <a:t>Construir</a:t>
                      </a:r>
                      <a:r>
                        <a:rPr lang="en-GB" sz="1400" b="1" dirty="0">
                          <a:solidFill>
                            <a:srgbClr val="002060"/>
                          </a:solidFill>
                        </a:rPr>
                        <a:t> </a:t>
                      </a:r>
                      <a:r>
                        <a:rPr lang="en-GB" sz="1400" b="1" dirty="0" err="1">
                          <a:solidFill>
                            <a:srgbClr val="002060"/>
                          </a:solidFill>
                        </a:rPr>
                        <a:t>independencia</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err="1">
                          <a:solidFill>
                            <a:srgbClr val="002060"/>
                          </a:solidFill>
                        </a:rPr>
                        <a:t>Tomar</a:t>
                      </a:r>
                      <a:r>
                        <a:rPr lang="en-GB" sz="1400" b="1" dirty="0">
                          <a:solidFill>
                            <a:srgbClr val="002060"/>
                          </a:solidFill>
                        </a:rPr>
                        <a:t> </a:t>
                      </a:r>
                      <a:r>
                        <a:rPr lang="en-GB" sz="1400" b="1" dirty="0" err="1">
                          <a:solidFill>
                            <a:srgbClr val="002060"/>
                          </a:solidFill>
                        </a:rPr>
                        <a:t>responsabilidad</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err="1">
                          <a:solidFill>
                            <a:srgbClr val="002060"/>
                          </a:solidFill>
                        </a:rPr>
                        <a:t>Hacia</a:t>
                      </a:r>
                      <a:r>
                        <a:rPr lang="en-GB" sz="1400" b="1" dirty="0">
                          <a:solidFill>
                            <a:srgbClr val="002060"/>
                          </a:solidFill>
                        </a:rPr>
                        <a:t> la </a:t>
                      </a:r>
                      <a:r>
                        <a:rPr lang="en-GB" sz="1400" b="1" dirty="0" err="1">
                          <a:solidFill>
                            <a:srgbClr val="002060"/>
                          </a:solidFill>
                        </a:rPr>
                        <a:t>transformación</a:t>
                      </a:r>
                      <a:r>
                        <a:rPr lang="en-GB" sz="1400" b="1" dirty="0">
                          <a:solidFill>
                            <a:srgbClr val="002060"/>
                          </a:solidFill>
                        </a:rPr>
                        <a:t>, la </a:t>
                      </a:r>
                      <a:r>
                        <a:rPr lang="en-GB" sz="1400" b="1" dirty="0" err="1">
                          <a:solidFill>
                            <a:srgbClr val="002060"/>
                          </a:solidFill>
                        </a:rPr>
                        <a:t>innovación</a:t>
                      </a:r>
                      <a:r>
                        <a:rPr lang="en-GB" sz="1400" b="1" dirty="0">
                          <a:solidFill>
                            <a:srgbClr val="002060"/>
                          </a:solidFill>
                        </a:rPr>
                        <a:t> y </a:t>
                      </a:r>
                      <a:r>
                        <a:rPr lang="en-GB" sz="1400" b="1" dirty="0" err="1">
                          <a:solidFill>
                            <a:srgbClr val="002060"/>
                          </a:solidFill>
                        </a:rPr>
                        <a:t>el</a:t>
                      </a:r>
                      <a:r>
                        <a:rPr lang="en-GB" sz="1400" b="1" dirty="0">
                          <a:solidFill>
                            <a:srgbClr val="002060"/>
                          </a:solidFill>
                        </a:rPr>
                        <a:t> </a:t>
                      </a:r>
                      <a:r>
                        <a:rPr lang="en-GB" sz="1400" b="1" dirty="0" err="1">
                          <a:solidFill>
                            <a:srgbClr val="002060"/>
                          </a:solidFill>
                        </a:rPr>
                        <a:t>crecimiento</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78563662"/>
                  </a:ext>
                </a:extLst>
              </a:tr>
              <a:tr h="1326732">
                <a:tc>
                  <a:txBody>
                    <a:bodyPr/>
                    <a:lstStyle/>
                    <a:p>
                      <a:pPr algn="l"/>
                      <a:r>
                        <a:rPr lang="en-GB" sz="1300" dirty="0"/>
                        <a:t>Bajo supervision </a:t>
                      </a:r>
                      <a:r>
                        <a:rPr lang="en-GB" sz="1300" dirty="0" err="1"/>
                        <a:t>directa</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Con </a:t>
                      </a:r>
                      <a:r>
                        <a:rPr lang="en-GB" sz="1300" dirty="0" err="1"/>
                        <a:t>el</a:t>
                      </a:r>
                      <a:r>
                        <a:rPr lang="en-GB" sz="1300" dirty="0"/>
                        <a:t> </a:t>
                      </a:r>
                      <a:r>
                        <a:rPr lang="en-GB" sz="1300" dirty="0" err="1"/>
                        <a:t>soporte</a:t>
                      </a:r>
                      <a:r>
                        <a:rPr lang="en-GB" sz="1300" dirty="0"/>
                        <a:t> </a:t>
                      </a:r>
                      <a:r>
                        <a:rPr lang="en-GB" sz="1300" dirty="0" err="1"/>
                        <a:t>reducido</a:t>
                      </a:r>
                      <a:r>
                        <a:rPr lang="en-GB" sz="1300" dirty="0"/>
                        <a:t> de </a:t>
                      </a:r>
                      <a:r>
                        <a:rPr lang="en-GB" sz="1300" dirty="0" err="1"/>
                        <a:t>otros</a:t>
                      </a:r>
                      <a:r>
                        <a:rPr lang="en-GB" sz="1300" dirty="0"/>
                        <a:t> , </a:t>
                      </a:r>
                      <a:r>
                        <a:rPr lang="en-GB" sz="1300" dirty="0" err="1"/>
                        <a:t>alguna</a:t>
                      </a:r>
                      <a:r>
                        <a:rPr lang="en-GB" sz="1300" dirty="0"/>
                        <a:t> </a:t>
                      </a:r>
                      <a:r>
                        <a:rPr lang="en-GB" sz="1300" dirty="0" err="1"/>
                        <a:t>autonomía</a:t>
                      </a:r>
                      <a:r>
                        <a:rPr lang="en-GB" sz="1300" dirty="0"/>
                        <a:t> y junto a </a:t>
                      </a:r>
                      <a:r>
                        <a:rPr lang="en-GB" sz="1300" dirty="0" err="1"/>
                        <a:t>compañeros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Por mi </a:t>
                      </a:r>
                      <a:r>
                        <a:rPr lang="en-GB" sz="1300" dirty="0" err="1"/>
                        <a:t>cuenta</a:t>
                      </a:r>
                      <a:r>
                        <a:rPr lang="en-GB" sz="1300" dirty="0"/>
                        <a:t> y junto a </a:t>
                      </a:r>
                      <a:r>
                        <a:rPr lang="en-GB" sz="1300" dirty="0" err="1"/>
                        <a:t>compañeros</a:t>
                      </a:r>
                      <a:r>
                        <a:rPr lang="en-GB" sz="1300" dirty="0"/>
                        <a:t>.</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err="1"/>
                        <a:t>Tomando</a:t>
                      </a:r>
                      <a:r>
                        <a:rPr lang="en-GB" sz="1300" dirty="0"/>
                        <a:t> y </a:t>
                      </a:r>
                      <a:r>
                        <a:rPr lang="en-GB" sz="1300" dirty="0" err="1"/>
                        <a:t>compartiendo</a:t>
                      </a:r>
                      <a:r>
                        <a:rPr lang="en-GB" sz="1300" dirty="0"/>
                        <a:t> </a:t>
                      </a:r>
                      <a:r>
                        <a:rPr lang="en-GB" sz="1300" dirty="0" err="1"/>
                        <a:t>responsabilidad</a:t>
                      </a:r>
                      <a:r>
                        <a:rPr lang="en-GB" sz="1300" dirty="0"/>
                        <a:t>.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With some guidance and together with others.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responsibility for making decisions and working with others.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err="1"/>
                        <a:t>Tomar</a:t>
                      </a:r>
                      <a:r>
                        <a:rPr lang="en-GB" sz="1300" dirty="0"/>
                        <a:t> </a:t>
                      </a:r>
                      <a:r>
                        <a:rPr lang="en-GB" sz="1300" dirty="0" err="1"/>
                        <a:t>responsabilid</a:t>
                      </a:r>
                      <a:r>
                        <a:rPr lang="en-GB" sz="1300" dirty="0"/>
                        <a:t> para </a:t>
                      </a:r>
                      <a:r>
                        <a:rPr lang="en-GB" sz="1300" dirty="0" err="1"/>
                        <a:t>contribuir</a:t>
                      </a:r>
                      <a:r>
                        <a:rPr lang="en-GB" sz="1300" dirty="0"/>
                        <a:t> a </a:t>
                      </a:r>
                      <a:r>
                        <a:rPr lang="en-GB" sz="1300" dirty="0" err="1"/>
                        <a:t>complejos</a:t>
                      </a:r>
                      <a:r>
                        <a:rPr lang="en-GB" sz="1300" dirty="0"/>
                        <a:t> </a:t>
                      </a:r>
                      <a:r>
                        <a:rPr lang="en-GB" sz="1300" dirty="0" err="1"/>
                        <a:t>desarrollos</a:t>
                      </a:r>
                      <a:r>
                        <a:rPr lang="en-GB" sz="1300" dirty="0"/>
                        <a:t> </a:t>
                      </a:r>
                      <a:r>
                        <a:rPr lang="en-GB" sz="1300" dirty="0" err="1"/>
                        <a:t>en</a:t>
                      </a:r>
                      <a:r>
                        <a:rPr lang="en-GB" sz="1300" dirty="0"/>
                        <a:t> un campo </a:t>
                      </a:r>
                      <a:r>
                        <a:rPr lang="en-GB" sz="1300" dirty="0" err="1"/>
                        <a:t>específico</a:t>
                      </a:r>
                      <a:r>
                        <a:rPr lang="en-GB" sz="1300" dirty="0"/>
                        <a:t>.</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err="1"/>
                        <a:t>Contribuir</a:t>
                      </a:r>
                      <a:r>
                        <a:rPr lang="en-GB" sz="1300" dirty="0"/>
                        <a:t> </a:t>
                      </a:r>
                      <a:r>
                        <a:rPr lang="en-GB" sz="1300" dirty="0" err="1"/>
                        <a:t>sustancialmente</a:t>
                      </a:r>
                      <a:r>
                        <a:rPr lang="en-GB" sz="1300" dirty="0"/>
                        <a:t> al </a:t>
                      </a:r>
                      <a:r>
                        <a:rPr lang="en-GB" sz="1300" dirty="0" err="1"/>
                        <a:t>desarrollo</a:t>
                      </a:r>
                      <a:r>
                        <a:rPr lang="en-GB" sz="1300" dirty="0"/>
                        <a:t> de un campo </a:t>
                      </a:r>
                      <a:r>
                        <a:rPr lang="en-GB" sz="1300" dirty="0" err="1"/>
                        <a:t>específico</a:t>
                      </a:r>
                      <a:r>
                        <a:rPr lang="en-GB" sz="1300" dirty="0"/>
                        <a:t>.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691182"/>
                  </a:ext>
                </a:extLst>
              </a:tr>
              <a:tr h="363223">
                <a:tc>
                  <a:txBody>
                    <a:bodyPr/>
                    <a:lstStyle/>
                    <a:p>
                      <a:pPr algn="ctr"/>
                      <a:r>
                        <a:rPr lang="en-GB" sz="1800" b="1" dirty="0" err="1">
                          <a:solidFill>
                            <a:srgbClr val="002060"/>
                          </a:solidFill>
                        </a:rPr>
                        <a:t>Descubrir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Explorar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Experimentar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Atreverse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Mejorar</a:t>
                      </a:r>
                      <a:r>
                        <a:rPr lang="en-GB" sz="1800" b="1" dirty="0">
                          <a:solidFill>
                            <a:srgbClr val="002060"/>
                          </a:solidFill>
                        </a:rPr>
                        <a:t>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Reforzar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Expandir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err="1">
                          <a:solidFill>
                            <a:srgbClr val="002060"/>
                          </a:solidFill>
                        </a:rPr>
                        <a:t>Transformar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400073"/>
                  </a:ext>
                </a:extLst>
              </a:tr>
            </a:tbl>
          </a:graphicData>
        </a:graphic>
      </p:graphicFrame>
      <p:sp>
        <p:nvSpPr>
          <p:cNvPr id="20" name="CasellaDiTesto 19">
            <a:extLst>
              <a:ext uri="{FF2B5EF4-FFF2-40B4-BE49-F238E27FC236}">
                <a16:creationId xmlns:a16="http://schemas.microsoft.com/office/drawing/2014/main" id="{7A48F7A3-2D5A-4121-95A4-597A22AD260E}"/>
              </a:ext>
            </a:extLst>
          </p:cNvPr>
          <p:cNvSpPr txBox="1"/>
          <p:nvPr/>
        </p:nvSpPr>
        <p:spPr>
          <a:xfrm>
            <a:off x="3824418" y="5682380"/>
            <a:ext cx="4543163" cy="646331"/>
          </a:xfrm>
          <a:prstGeom prst="rect">
            <a:avLst/>
          </a:prstGeom>
          <a:noFill/>
        </p:spPr>
        <p:txBody>
          <a:bodyPr wrap="square" rtlCol="0">
            <a:spAutoFit/>
          </a:bodyPr>
          <a:lstStyle/>
          <a:p>
            <a:r>
              <a:rPr lang="en-US" dirty="0"/>
              <a:t>Fuente: </a:t>
            </a:r>
            <a:r>
              <a:rPr lang="en-US" dirty="0" err="1"/>
              <a:t>Modelo</a:t>
            </a:r>
            <a:r>
              <a:rPr lang="en-US" dirty="0"/>
              <a:t> de </a:t>
            </a:r>
            <a:r>
              <a:rPr lang="en-US" dirty="0" err="1"/>
              <a:t>Progresión</a:t>
            </a:r>
            <a:r>
              <a:rPr lang="en-US" dirty="0"/>
              <a:t> </a:t>
            </a:r>
            <a:r>
              <a:rPr lang="en-US" dirty="0" err="1"/>
              <a:t>EntreComp</a:t>
            </a:r>
            <a:r>
              <a:rPr lang="en-US" dirty="0"/>
              <a:t> Progression. </a:t>
            </a:r>
            <a:r>
              <a:rPr lang="en-US" dirty="0" err="1"/>
              <a:t>Pág</a:t>
            </a:r>
            <a:r>
              <a:rPr lang="en-US" dirty="0"/>
              <a:t>. 16</a:t>
            </a:r>
          </a:p>
        </p:txBody>
      </p:sp>
      <p:sp>
        <p:nvSpPr>
          <p:cNvPr id="6" name="Freccia a destra 5">
            <a:extLst>
              <a:ext uri="{FF2B5EF4-FFF2-40B4-BE49-F238E27FC236}">
                <a16:creationId xmlns:a16="http://schemas.microsoft.com/office/drawing/2014/main" id="{F2A4BFDA-82D8-4015-947D-6428476F1AFD}"/>
              </a:ext>
            </a:extLst>
          </p:cNvPr>
          <p:cNvSpPr/>
          <p:nvPr/>
        </p:nvSpPr>
        <p:spPr>
          <a:xfrm>
            <a:off x="1283182" y="5389993"/>
            <a:ext cx="9373806" cy="12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0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2014055"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IDEAS &amp; OPORTUNIDADES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801864362"/>
              </p:ext>
            </p:extLst>
          </p:nvPr>
        </p:nvGraphicFramePr>
        <p:xfrm>
          <a:off x="363315" y="2143511"/>
          <a:ext cx="11213541" cy="3870960"/>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err="1">
                          <a:solidFill>
                            <a:schemeClr val="tx1"/>
                          </a:solidFill>
                        </a:rPr>
                        <a:t>Competencia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Pista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Descripción</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1.1 </a:t>
                      </a:r>
                      <a:r>
                        <a:rPr lang="en-US" sz="1300" b="1" dirty="0" err="1">
                          <a:solidFill>
                            <a:schemeClr val="tx1"/>
                          </a:solidFill>
                        </a:rPr>
                        <a:t>Detectar</a:t>
                      </a:r>
                      <a:r>
                        <a:rPr lang="en-US" sz="1300" b="1" dirty="0">
                          <a:solidFill>
                            <a:schemeClr val="tx1"/>
                          </a:solidFill>
                        </a:rPr>
                        <a:t> opportunities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s-ES" sz="1100" i="1" dirty="0">
                          <a:solidFill>
                            <a:schemeClr val="tx1"/>
                          </a:solidFill>
                        </a:rPr>
                        <a:t>Utiliza tu imaginación y tus habilidades para identificar oportunidades de creación de valor</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Identificar y aprovechar las oportunidades de crear valor explorando el panorama social, cultural y económico</a:t>
                      </a:r>
                    </a:p>
                    <a:p>
                      <a:pPr marL="171450" indent="-171450" algn="just">
                        <a:buFont typeface="Arial" panose="020B0604020202020204" pitchFamily="34" charset="0"/>
                        <a:buChar char="•"/>
                      </a:pPr>
                      <a:r>
                        <a:rPr lang="es-ES" sz="1000" dirty="0"/>
                        <a:t>Identificar las necesidades y los retos a los que hay que hacer frente</a:t>
                      </a:r>
                    </a:p>
                    <a:p>
                      <a:pPr marL="171450" indent="-171450" algn="just">
                        <a:buFont typeface="Arial" panose="020B0604020202020204" pitchFamily="34" charset="0"/>
                        <a:buChar char="•"/>
                      </a:pPr>
                      <a:r>
                        <a:rPr lang="es-ES" sz="1000" dirty="0"/>
                        <a:t>Establecer nuevas conexiones y reunir elementos dispersos del paisaje para crear oportunidades de crear valor</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1.2 </a:t>
                      </a:r>
                      <a:r>
                        <a:rPr lang="en-US" sz="1300" b="1" dirty="0" err="1">
                          <a:solidFill>
                            <a:schemeClr val="tx1"/>
                          </a:solidFill>
                        </a:rPr>
                        <a:t>Creatividad</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s-ES" sz="1100" i="1" dirty="0">
                          <a:solidFill>
                            <a:schemeClr val="tx1"/>
                          </a:solidFill>
                        </a:rPr>
                        <a:t>Desarrollar ideas creativas y proactivas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Desarrollar varias ideas y oportunidades para crear valor, incluyendo mejores soluciones para los desafíos existentes y nuevos</a:t>
                      </a:r>
                    </a:p>
                    <a:p>
                      <a:pPr marL="171450" indent="-171450" algn="just">
                        <a:buFont typeface="Arial" panose="020B0604020202020204" pitchFamily="34" charset="0"/>
                        <a:buChar char="•"/>
                      </a:pPr>
                      <a:r>
                        <a:rPr lang="es-ES" sz="1000" dirty="0"/>
                        <a:t>Explorar y experimentar con enfoques innovadores</a:t>
                      </a:r>
                    </a:p>
                    <a:p>
                      <a:pPr marL="171450" indent="-171450" algn="just">
                        <a:buFont typeface="Arial" panose="020B0604020202020204" pitchFamily="34" charset="0"/>
                        <a:buChar char="•"/>
                      </a:pPr>
                      <a:r>
                        <a:rPr lang="es-ES" sz="1000" dirty="0"/>
                        <a:t>Combinar conocimientos y recursos para lograr efectos valiosos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1.3 Vision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err="1">
                          <a:solidFill>
                            <a:schemeClr val="tx1"/>
                          </a:solidFill>
                        </a:rPr>
                        <a:t>Trabaja</a:t>
                      </a:r>
                      <a:r>
                        <a:rPr lang="en-US" sz="1100" i="1" dirty="0">
                          <a:solidFill>
                            <a:schemeClr val="tx1"/>
                          </a:solidFill>
                        </a:rPr>
                        <a:t> </a:t>
                      </a:r>
                      <a:r>
                        <a:rPr lang="en-US" sz="1100" i="1" dirty="0" err="1">
                          <a:solidFill>
                            <a:schemeClr val="tx1"/>
                          </a:solidFill>
                        </a:rPr>
                        <a:t>en</a:t>
                      </a:r>
                      <a:r>
                        <a:rPr lang="en-US" sz="1100" i="1" dirty="0">
                          <a:solidFill>
                            <a:schemeClr val="tx1"/>
                          </a:solidFill>
                        </a:rPr>
                        <a:t> </a:t>
                      </a:r>
                      <a:r>
                        <a:rPr lang="en-US" sz="1100" i="1" dirty="0" err="1">
                          <a:solidFill>
                            <a:schemeClr val="tx1"/>
                          </a:solidFill>
                        </a:rPr>
                        <a:t>tu</a:t>
                      </a:r>
                      <a:r>
                        <a:rPr lang="en-US" sz="1100" i="1" dirty="0">
                          <a:solidFill>
                            <a:schemeClr val="tx1"/>
                          </a:solidFill>
                        </a:rPr>
                        <a:t> vision de </a:t>
                      </a:r>
                      <a:r>
                        <a:rPr lang="en-US" sz="1100" i="1" dirty="0" err="1">
                          <a:solidFill>
                            <a:schemeClr val="tx1"/>
                          </a:solidFill>
                        </a:rPr>
                        <a:t>futuro</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Imaginar el futuro</a:t>
                      </a:r>
                    </a:p>
                    <a:p>
                      <a:pPr marL="171450" indent="-171450" algn="just">
                        <a:buFont typeface="Arial" panose="020B0604020202020204" pitchFamily="34" charset="0"/>
                        <a:buChar char="•"/>
                      </a:pPr>
                      <a:r>
                        <a:rPr lang="es-ES" sz="1000" dirty="0"/>
                        <a:t>Desarrollar una visión para convertir las ideas en acción</a:t>
                      </a:r>
                    </a:p>
                    <a:p>
                      <a:pPr marL="171450" indent="-171450" algn="just">
                        <a:buFont typeface="Arial" panose="020B0604020202020204" pitchFamily="34" charset="0"/>
                        <a:buChar char="•"/>
                      </a:pPr>
                      <a:r>
                        <a:rPr lang="es-ES" sz="1000" dirty="0"/>
                        <a:t>Visualizar escenarios futuros para ayudar a guiar los esfuerzos y la acción</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1.4 </a:t>
                      </a:r>
                      <a:r>
                        <a:rPr lang="en-US" sz="1300" b="1" dirty="0" err="1">
                          <a:solidFill>
                            <a:schemeClr val="tx1"/>
                          </a:solidFill>
                        </a:rPr>
                        <a:t>Valorar</a:t>
                      </a:r>
                      <a:r>
                        <a:rPr lang="en-US" sz="1300" b="1" dirty="0">
                          <a:solidFill>
                            <a:schemeClr val="tx1"/>
                          </a:solidFill>
                        </a:rPr>
                        <a:t> Ideas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s-ES" sz="1100" i="1" dirty="0">
                          <a:solidFill>
                            <a:schemeClr val="tx1"/>
                          </a:solidFill>
                        </a:rPr>
                        <a:t>Aprovechar las ideas y las oportunidades</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Juzgar qué es el valor en términos sociales, culturales y económicos</a:t>
                      </a:r>
                    </a:p>
                    <a:p>
                      <a:pPr marL="171450" indent="-171450" algn="just">
                        <a:buFont typeface="Arial" panose="020B0604020202020204" pitchFamily="34" charset="0"/>
                        <a:buChar char="•"/>
                      </a:pPr>
                      <a:r>
                        <a:rPr lang="es-ES" sz="1000" dirty="0"/>
                        <a:t>Reconocer el potencial de creación de valor de una idea e identificar los medios adecuados para sacarle el máximo partido.</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1.5 </a:t>
                      </a:r>
                      <a:r>
                        <a:rPr lang="en-US" sz="1300" b="1" dirty="0" err="1">
                          <a:solidFill>
                            <a:schemeClr val="tx1"/>
                          </a:solidFill>
                        </a:rPr>
                        <a:t>Pensamiento</a:t>
                      </a:r>
                      <a:r>
                        <a:rPr lang="en-US" sz="1300" b="1" dirty="0">
                          <a:solidFill>
                            <a:schemeClr val="tx1"/>
                          </a:solidFill>
                        </a:rPr>
                        <a:t> </a:t>
                      </a:r>
                      <a:r>
                        <a:rPr lang="en-US" sz="1300" b="1" dirty="0" err="1">
                          <a:solidFill>
                            <a:schemeClr val="tx1"/>
                          </a:solidFill>
                        </a:rPr>
                        <a:t>ético</a:t>
                      </a:r>
                      <a:r>
                        <a:rPr lang="en-US" sz="1300" b="1" dirty="0">
                          <a:solidFill>
                            <a:schemeClr val="tx1"/>
                          </a:solidFill>
                        </a:rPr>
                        <a:t> y </a:t>
                      </a:r>
                      <a:r>
                        <a:rPr lang="en-US" sz="1300" b="1" dirty="0" err="1">
                          <a:solidFill>
                            <a:schemeClr val="tx1"/>
                          </a:solidFill>
                        </a:rPr>
                        <a:t>sostenible</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s-ES" sz="1100" i="1" dirty="0">
                          <a:solidFill>
                            <a:schemeClr val="tx1"/>
                          </a:solidFill>
                        </a:rPr>
                        <a:t>Evaluar las consecuencias y el impacto de las ideas, oportunidades y acciones</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Evaluar las consecuencias de las ideas que aportan valor y el efecto de la acción empresarial en la comunidad objetivo, el mercado, la sociedad y el medio ambiente</a:t>
                      </a:r>
                    </a:p>
                    <a:p>
                      <a:pPr marL="171450" indent="-171450" algn="just">
                        <a:buFont typeface="Arial" panose="020B0604020202020204" pitchFamily="34" charset="0"/>
                        <a:buChar char="•"/>
                      </a:pPr>
                      <a:r>
                        <a:rPr lang="es-ES" sz="1000" dirty="0"/>
                        <a:t>Reflexionar sobre la sostenibilidad de los objetivos sociales, culturales y económicos a largo plazo y el curso de acción elegido</a:t>
                      </a:r>
                    </a:p>
                    <a:p>
                      <a:pPr marL="171450" indent="-171450" algn="just">
                        <a:buFont typeface="Arial" panose="020B0604020202020204" pitchFamily="34" charset="0"/>
                        <a:buChar char="•"/>
                      </a:pPr>
                      <a:r>
                        <a:rPr lang="es-ES" sz="1000" dirty="0"/>
                        <a:t>Actuar con responsabilidad</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50141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142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RECURSOS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87058168"/>
              </p:ext>
            </p:extLst>
          </p:nvPr>
        </p:nvGraphicFramePr>
        <p:xfrm>
          <a:off x="363315" y="2143511"/>
          <a:ext cx="11213541" cy="3802435"/>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err="1">
                          <a:solidFill>
                            <a:schemeClr val="tx1"/>
                          </a:solidFill>
                        </a:rPr>
                        <a:t>Competencia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Pista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Descripción</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2.1 </a:t>
                      </a:r>
                      <a:r>
                        <a:rPr lang="en-US" sz="1300" b="1" dirty="0" err="1">
                          <a:solidFill>
                            <a:schemeClr val="tx1"/>
                          </a:solidFill>
                        </a:rPr>
                        <a:t>Autoconciencia</a:t>
                      </a:r>
                      <a:r>
                        <a:rPr lang="en-US" sz="1300" b="1" dirty="0">
                          <a:solidFill>
                            <a:schemeClr val="tx1"/>
                          </a:solidFill>
                        </a:rPr>
                        <a:t> y </a:t>
                      </a:r>
                      <a:r>
                        <a:rPr lang="en-US" sz="1300" b="1" dirty="0" err="1">
                          <a:solidFill>
                            <a:schemeClr val="tx1"/>
                          </a:solidFill>
                        </a:rPr>
                        <a:t>autoeficacia</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s-ES" sz="1100" i="1" dirty="0">
                          <a:solidFill>
                            <a:schemeClr val="tx1"/>
                          </a:solidFill>
                        </a:rPr>
                        <a:t>Creer en uno mismo y seguir desarrollándose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Reflexionar sobre tus necesidades, aspiraciones y deseos a corto, medio y largo plazo</a:t>
                      </a:r>
                    </a:p>
                    <a:p>
                      <a:pPr marL="171450" indent="-171450" algn="just">
                        <a:buFont typeface="Arial" panose="020B0604020202020204" pitchFamily="34" charset="0"/>
                        <a:buChar char="•"/>
                      </a:pPr>
                      <a:r>
                        <a:rPr lang="es-ES" sz="1000" dirty="0"/>
                        <a:t>Identifica y evalúa tus puntos fuertes y débiles, tanto individuales como de grupo.</a:t>
                      </a:r>
                    </a:p>
                    <a:p>
                      <a:pPr marL="171450" indent="-171450" algn="just">
                        <a:buFont typeface="Arial" panose="020B0604020202020204" pitchFamily="34" charset="0"/>
                        <a:buChar char="•"/>
                      </a:pPr>
                      <a:r>
                        <a:rPr lang="es-ES" sz="1000" dirty="0"/>
                        <a:t>Creer en tu capacidad para influir en el curso de los acontecimientos, a pesar de la incertidumbre, los contratiempos y los fracasos temporales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2.2 </a:t>
                      </a:r>
                      <a:r>
                        <a:rPr lang="en-US" sz="1300" b="1" dirty="0" err="1">
                          <a:solidFill>
                            <a:schemeClr val="tx1"/>
                          </a:solidFill>
                        </a:rPr>
                        <a:t>Motivación</a:t>
                      </a:r>
                      <a:r>
                        <a:rPr lang="en-US" sz="1300" b="1" dirty="0">
                          <a:solidFill>
                            <a:schemeClr val="tx1"/>
                          </a:solidFill>
                        </a:rPr>
                        <a:t> y </a:t>
                      </a:r>
                      <a:r>
                        <a:rPr lang="en-US" sz="1300" b="1" dirty="0" err="1">
                          <a:solidFill>
                            <a:schemeClr val="tx1"/>
                          </a:solidFill>
                        </a:rPr>
                        <a:t>perseverancia</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err="1">
                          <a:solidFill>
                            <a:schemeClr val="tx1"/>
                          </a:solidFill>
                        </a:rPr>
                        <a:t>Focalizarse</a:t>
                      </a:r>
                      <a:r>
                        <a:rPr lang="en-US" sz="1100" i="1" dirty="0">
                          <a:solidFill>
                            <a:schemeClr val="tx1"/>
                          </a:solidFill>
                        </a:rPr>
                        <a:t> y no </a:t>
                      </a:r>
                      <a:r>
                        <a:rPr lang="en-US" sz="1100" i="1" dirty="0" err="1">
                          <a:solidFill>
                            <a:schemeClr val="tx1"/>
                          </a:solidFill>
                        </a:rPr>
                        <a:t>rendirse</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Estar decidido a convertir las ideas en acción y satisfacer su necesidad de logro</a:t>
                      </a:r>
                    </a:p>
                    <a:p>
                      <a:pPr marL="171450" indent="-171450" algn="just">
                        <a:buFont typeface="Arial" panose="020B0604020202020204" pitchFamily="34" charset="0"/>
                        <a:buChar char="•"/>
                      </a:pPr>
                      <a:r>
                        <a:rPr lang="es-ES" sz="1000" dirty="0"/>
                        <a:t>Estar preparado para ser paciente y seguir intentando alcanzar los objetivos individuales o de grupo a largo plazo</a:t>
                      </a:r>
                    </a:p>
                    <a:p>
                      <a:pPr marL="171450" indent="-171450" algn="just">
                        <a:buFont typeface="Arial" panose="020B0604020202020204" pitchFamily="34" charset="0"/>
                        <a:buChar char="•"/>
                      </a:pPr>
                      <a:r>
                        <a:rPr lang="es-ES" sz="1000" dirty="0"/>
                        <a:t>Ser resistente a la presión, la adversidad y el fracaso temporal</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2.3 </a:t>
                      </a:r>
                      <a:r>
                        <a:rPr lang="en-US" sz="1300" b="1" noProof="0" dirty="0" err="1">
                          <a:solidFill>
                            <a:schemeClr val="tx1"/>
                          </a:solidFill>
                        </a:rPr>
                        <a:t>Movilizar</a:t>
                      </a:r>
                      <a:r>
                        <a:rPr lang="en-US" sz="1300" b="1" noProof="0" dirty="0">
                          <a:solidFill>
                            <a:schemeClr val="tx1"/>
                          </a:solidFill>
                        </a:rPr>
                        <a:t> </a:t>
                      </a:r>
                      <a:r>
                        <a:rPr lang="en-US" sz="1300" b="1" noProof="0" dirty="0" err="1">
                          <a:solidFill>
                            <a:schemeClr val="tx1"/>
                          </a:solidFill>
                        </a:rPr>
                        <a:t>recursos</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s-ES" sz="1100" i="1" dirty="0">
                          <a:solidFill>
                            <a:schemeClr val="tx1"/>
                          </a:solidFill>
                        </a:rPr>
                        <a:t>Reunir y gestionar los recursos necesarios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Conseguir y gestionar los recursos materiales, inmateriales y digitales necesarios para convertir las ideas en acción </a:t>
                      </a:r>
                    </a:p>
                    <a:p>
                      <a:pPr marL="171450" indent="-171450" algn="just">
                        <a:buFont typeface="Arial" panose="020B0604020202020204" pitchFamily="34" charset="0"/>
                        <a:buChar char="•"/>
                      </a:pPr>
                      <a:r>
                        <a:rPr lang="es-ES" sz="1000" dirty="0"/>
                        <a:t>Aprovechar al máximo los recursos limitados</a:t>
                      </a:r>
                    </a:p>
                    <a:p>
                      <a:pPr marL="171450" indent="-171450" algn="just">
                        <a:buFont typeface="Arial" panose="020B0604020202020204" pitchFamily="34" charset="0"/>
                        <a:buChar char="•"/>
                      </a:pPr>
                      <a:r>
                        <a:rPr lang="es-ES" sz="1000" dirty="0"/>
                        <a:t>Conseguir y gestionar las competencias necesarias en cualquier fase, incluidas las técnicas, jurídicas, fiscales y digitales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2.4 </a:t>
                      </a:r>
                      <a:r>
                        <a:rPr lang="en-US" sz="1300" b="1" dirty="0" err="1">
                          <a:solidFill>
                            <a:schemeClr val="tx1"/>
                          </a:solidFill>
                        </a:rPr>
                        <a:t>Alfabetización</a:t>
                      </a:r>
                      <a:r>
                        <a:rPr lang="en-US" sz="1300" b="1" dirty="0">
                          <a:solidFill>
                            <a:schemeClr val="tx1"/>
                          </a:solidFill>
                        </a:rPr>
                        <a:t> </a:t>
                      </a:r>
                      <a:r>
                        <a:rPr lang="en-US" sz="1300" b="1" dirty="0" err="1">
                          <a:solidFill>
                            <a:schemeClr val="tx1"/>
                          </a:solidFill>
                        </a:rPr>
                        <a:t>financiera</a:t>
                      </a:r>
                      <a:r>
                        <a:rPr lang="en-US" sz="1300" b="1" dirty="0">
                          <a:solidFill>
                            <a:schemeClr val="tx1"/>
                          </a:solidFill>
                        </a:rPr>
                        <a:t> y </a:t>
                      </a:r>
                      <a:r>
                        <a:rPr lang="en-US" sz="1300" b="1" dirty="0" err="1">
                          <a:solidFill>
                            <a:schemeClr val="tx1"/>
                          </a:solidFill>
                        </a:rPr>
                        <a:t>económica</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s-ES" sz="1100" i="1" dirty="0">
                          <a:solidFill>
                            <a:schemeClr val="tx1"/>
                          </a:solidFill>
                        </a:rPr>
                        <a:t>Desarrollar conocimientos financieros y económicos</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Estimar el coste de convertir una idea en una actividad creadora de valor</a:t>
                      </a:r>
                    </a:p>
                    <a:p>
                      <a:pPr marL="171450" indent="-171450" algn="just">
                        <a:buFont typeface="Arial" panose="020B0604020202020204" pitchFamily="34" charset="0"/>
                        <a:buChar char="•"/>
                      </a:pPr>
                      <a:r>
                        <a:rPr lang="es-ES" sz="1000" dirty="0"/>
                        <a:t>Planificar, poner en marcha y evaluar las decisiones financieras a lo largo del tiempo</a:t>
                      </a:r>
                    </a:p>
                    <a:p>
                      <a:pPr marL="171450" indent="-171450" algn="just">
                        <a:buFont typeface="Arial" panose="020B0604020202020204" pitchFamily="34" charset="0"/>
                        <a:buChar char="•"/>
                      </a:pPr>
                      <a:r>
                        <a:rPr lang="es-ES" sz="1000" dirty="0"/>
                        <a:t>Gestionar la financiación para asegurar de que la actividad de creación de valor pueda durar a largo plazo</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2.5 </a:t>
                      </a:r>
                      <a:r>
                        <a:rPr lang="en-US" sz="1300" b="1" dirty="0" err="1">
                          <a:solidFill>
                            <a:schemeClr val="tx1"/>
                          </a:solidFill>
                        </a:rPr>
                        <a:t>Movilizar</a:t>
                      </a:r>
                      <a:r>
                        <a:rPr lang="en-US" sz="1300" b="1" dirty="0">
                          <a:solidFill>
                            <a:schemeClr val="tx1"/>
                          </a:solidFill>
                        </a:rPr>
                        <a:t> a </a:t>
                      </a:r>
                      <a:r>
                        <a:rPr lang="en-US" sz="1300" b="1" dirty="0" err="1">
                          <a:solidFill>
                            <a:schemeClr val="tx1"/>
                          </a:solidFill>
                        </a:rPr>
                        <a:t>otros</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s-ES" sz="1100" i="1" dirty="0">
                          <a:solidFill>
                            <a:schemeClr val="tx1"/>
                          </a:solidFill>
                        </a:rPr>
                        <a:t>Inspirar, entusiasmar y hacer que otros se sumen</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Inspirar y entusiasmar a las partes interesadas</a:t>
                      </a:r>
                    </a:p>
                    <a:p>
                      <a:pPr marL="171450" indent="-171450" algn="just">
                        <a:buFont typeface="Arial" panose="020B0604020202020204" pitchFamily="34" charset="0"/>
                        <a:buChar char="•"/>
                      </a:pPr>
                      <a:r>
                        <a:rPr lang="es-ES" sz="1000" dirty="0"/>
                        <a:t>Conseguir el apoyo necesario para lograr resultados valiosos</a:t>
                      </a:r>
                    </a:p>
                    <a:p>
                      <a:pPr marL="171450" indent="-171450" algn="just">
                        <a:buFont typeface="Arial" panose="020B0604020202020204" pitchFamily="34" charset="0"/>
                        <a:buChar char="•"/>
                      </a:pPr>
                      <a:r>
                        <a:rPr lang="es-ES" sz="1000" dirty="0"/>
                        <a:t>Demostrar una comunicación, persuasión, negociación y liderazgo eficaces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8847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761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EN ACCIÓN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3011073051"/>
              </p:ext>
            </p:extLst>
          </p:nvPr>
        </p:nvGraphicFramePr>
        <p:xfrm>
          <a:off x="363315" y="2143511"/>
          <a:ext cx="11213541" cy="3650035"/>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err="1">
                          <a:solidFill>
                            <a:schemeClr val="tx1"/>
                          </a:solidFill>
                        </a:rPr>
                        <a:t>Competencia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Pista</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a:solidFill>
                            <a:schemeClr val="tx1"/>
                          </a:solidFill>
                        </a:rPr>
                        <a:t>Descripción</a:t>
                      </a:r>
                      <a:endParaRPr lang="en-US"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3.1  </a:t>
                      </a:r>
                      <a:r>
                        <a:rPr lang="en-US" sz="1300" b="1" dirty="0" err="1">
                          <a:solidFill>
                            <a:schemeClr val="tx1"/>
                          </a:solidFill>
                        </a:rPr>
                        <a:t>Tomar</a:t>
                      </a:r>
                      <a:r>
                        <a:rPr lang="en-US" sz="1300" b="1" dirty="0">
                          <a:solidFill>
                            <a:schemeClr val="tx1"/>
                          </a:solidFill>
                        </a:rPr>
                        <a:t> la </a:t>
                      </a:r>
                      <a:r>
                        <a:rPr lang="en-US" sz="1300" b="1" dirty="0" err="1">
                          <a:solidFill>
                            <a:schemeClr val="tx1"/>
                          </a:solidFill>
                        </a:rPr>
                        <a:t>iniciativa</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err="1">
                          <a:solidFill>
                            <a:schemeClr val="tx1"/>
                          </a:solidFill>
                        </a:rPr>
                        <a:t>Ir</a:t>
                      </a:r>
                      <a:r>
                        <a:rPr lang="en-US" sz="1100" i="1" dirty="0">
                          <a:solidFill>
                            <a:schemeClr val="tx1"/>
                          </a:solidFill>
                        </a:rPr>
                        <a:t> a por </a:t>
                      </a:r>
                      <a:r>
                        <a:rPr lang="en-US" sz="1100" i="1" dirty="0" err="1">
                          <a:solidFill>
                            <a:schemeClr val="tx1"/>
                          </a:solidFill>
                        </a:rPr>
                        <a:t>ello</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solidFill>
                            <a:schemeClr val="tx1"/>
                          </a:solidFill>
                        </a:rPr>
                        <a:t>Iniciar procesos que creen valor</a:t>
                      </a:r>
                    </a:p>
                    <a:p>
                      <a:pPr marL="171450" indent="-171450" algn="just">
                        <a:buFont typeface="Arial" panose="020B0604020202020204" pitchFamily="34" charset="0"/>
                        <a:buChar char="•"/>
                      </a:pPr>
                      <a:r>
                        <a:rPr lang="es-ES" sz="1000" dirty="0">
                          <a:solidFill>
                            <a:schemeClr val="tx1"/>
                          </a:solidFill>
                        </a:rPr>
                        <a:t>Asumir retos</a:t>
                      </a:r>
                    </a:p>
                    <a:p>
                      <a:pPr marL="171450" indent="-171450" algn="just">
                        <a:buFont typeface="Arial" panose="020B0604020202020204" pitchFamily="34" charset="0"/>
                        <a:buChar char="•"/>
                      </a:pPr>
                      <a:r>
                        <a:rPr lang="es-ES" sz="1000" dirty="0">
                          <a:solidFill>
                            <a:schemeClr val="tx1"/>
                          </a:solidFill>
                        </a:rPr>
                        <a:t>Actuar y trabajar de forma autónoma para alcanzar los objetivos, atenerse a las intenciones y llevar a cabo las tareas planificadas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3.2  </a:t>
                      </a:r>
                      <a:r>
                        <a:rPr lang="en-US" sz="1300" b="1" dirty="0" err="1">
                          <a:solidFill>
                            <a:schemeClr val="tx1"/>
                          </a:solidFill>
                        </a:rPr>
                        <a:t>Planificación</a:t>
                      </a:r>
                      <a:r>
                        <a:rPr lang="en-US" sz="1300" b="1" dirty="0">
                          <a:solidFill>
                            <a:schemeClr val="tx1"/>
                          </a:solidFill>
                        </a:rPr>
                        <a:t> y </a:t>
                      </a:r>
                      <a:r>
                        <a:rPr lang="en-US" sz="1300" b="1" dirty="0" err="1">
                          <a:solidFill>
                            <a:schemeClr val="tx1"/>
                          </a:solidFill>
                        </a:rPr>
                        <a:t>gestión</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err="1">
                          <a:solidFill>
                            <a:schemeClr val="tx1"/>
                          </a:solidFill>
                        </a:rPr>
                        <a:t>Prioridades</a:t>
                      </a:r>
                      <a:r>
                        <a:rPr lang="en-US" sz="1100" i="1" dirty="0">
                          <a:solidFill>
                            <a:schemeClr val="tx1"/>
                          </a:solidFill>
                        </a:rPr>
                        <a:t>, </a:t>
                      </a:r>
                      <a:r>
                        <a:rPr lang="en-US" sz="1100" i="1" dirty="0" err="1">
                          <a:solidFill>
                            <a:schemeClr val="tx1"/>
                          </a:solidFill>
                        </a:rPr>
                        <a:t>organización</a:t>
                      </a:r>
                      <a:r>
                        <a:rPr lang="en-US" sz="1100" i="1" dirty="0">
                          <a:solidFill>
                            <a:schemeClr val="tx1"/>
                          </a:solidFill>
                        </a:rPr>
                        <a:t> y </a:t>
                      </a:r>
                      <a:r>
                        <a:rPr lang="en-US" sz="1100" i="1" dirty="0" err="1">
                          <a:solidFill>
                            <a:schemeClr val="tx1"/>
                          </a:solidFill>
                        </a:rPr>
                        <a:t>seguimiento</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solidFill>
                            <a:schemeClr val="tx1"/>
                          </a:solidFill>
                        </a:rPr>
                        <a:t>Establecer objetivos a largo, medio y corto plazo</a:t>
                      </a:r>
                    </a:p>
                    <a:p>
                      <a:pPr marL="171450" indent="-171450" algn="just">
                        <a:buFont typeface="Arial" panose="020B0604020202020204" pitchFamily="34" charset="0"/>
                        <a:buChar char="•"/>
                      </a:pPr>
                      <a:r>
                        <a:rPr lang="es-ES" sz="1000" dirty="0">
                          <a:solidFill>
                            <a:schemeClr val="tx1"/>
                          </a:solidFill>
                        </a:rPr>
                        <a:t>Definir prioridades y planes de acción</a:t>
                      </a:r>
                    </a:p>
                    <a:p>
                      <a:pPr marL="171450" indent="-171450" algn="just">
                        <a:buFont typeface="Arial" panose="020B0604020202020204" pitchFamily="34" charset="0"/>
                        <a:buChar char="•"/>
                      </a:pPr>
                      <a:r>
                        <a:rPr lang="es-ES" sz="1000" dirty="0">
                          <a:solidFill>
                            <a:schemeClr val="tx1"/>
                          </a:solidFill>
                        </a:rPr>
                        <a:t>Adaptarse a los cambios imprevistos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3.3 </a:t>
                      </a:r>
                      <a:r>
                        <a:rPr lang="es-ES" sz="1300" b="1" dirty="0">
                          <a:solidFill>
                            <a:schemeClr val="tx1"/>
                          </a:solidFill>
                        </a:rPr>
                        <a:t>Afrontar la incertidumbre, la ambigüedad y el riesgo</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s-ES" sz="1100" i="1" dirty="0">
                          <a:solidFill>
                            <a:schemeClr val="tx1"/>
                          </a:solidFill>
                        </a:rPr>
                        <a:t>Tomar decisiones con incertidumbre, ambigüedad y riesgo</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solidFill>
                            <a:schemeClr val="tx1"/>
                          </a:solidFill>
                        </a:rPr>
                        <a:t>Tomar decisiones cuando el resultado de esa decisión es incierto, cuando la información disponible es parcial o ambigua, o cuando existe el riesgo de resultados no deseados</a:t>
                      </a:r>
                    </a:p>
                    <a:p>
                      <a:pPr marL="171450" indent="-171450" algn="just">
                        <a:buFont typeface="Arial" panose="020B0604020202020204" pitchFamily="34" charset="0"/>
                        <a:buChar char="•"/>
                      </a:pPr>
                      <a:r>
                        <a:rPr lang="es-ES" sz="1000" dirty="0">
                          <a:solidFill>
                            <a:schemeClr val="tx1"/>
                          </a:solidFill>
                        </a:rPr>
                        <a:t>Dentro del proceso de creación de valor, incluir formas estructuradas de probar ideas y prototipos desde las primeras etapas, para reducir los riesgos de fracaso</a:t>
                      </a:r>
                    </a:p>
                    <a:p>
                      <a:pPr marL="171450" indent="-171450" algn="just">
                        <a:buFont typeface="Arial" panose="020B0604020202020204" pitchFamily="34" charset="0"/>
                        <a:buChar char="•"/>
                      </a:pPr>
                      <a:r>
                        <a:rPr lang="es-ES" sz="1000" dirty="0">
                          <a:solidFill>
                            <a:schemeClr val="tx1"/>
                          </a:solidFill>
                        </a:rPr>
                        <a:t>Manejar con prontitud y flexibilidad las situaciones que cambian rápidamente.</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3.4   </a:t>
                      </a:r>
                      <a:r>
                        <a:rPr lang="en-US" sz="1300" b="1" dirty="0" err="1">
                          <a:solidFill>
                            <a:schemeClr val="tx1"/>
                          </a:solidFill>
                        </a:rPr>
                        <a:t>Trabajar</a:t>
                      </a:r>
                      <a:r>
                        <a:rPr lang="en-US" sz="1300" b="1" dirty="0">
                          <a:solidFill>
                            <a:schemeClr val="tx1"/>
                          </a:solidFill>
                        </a:rPr>
                        <a:t> con </a:t>
                      </a:r>
                      <a:r>
                        <a:rPr lang="en-US" sz="1300" b="1" dirty="0" err="1">
                          <a:solidFill>
                            <a:schemeClr val="tx1"/>
                          </a:solidFill>
                        </a:rPr>
                        <a:t>otros</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s-ES" sz="1100" i="1" dirty="0">
                          <a:solidFill>
                            <a:schemeClr val="tx1"/>
                          </a:solidFill>
                        </a:rPr>
                        <a:t>Trabajar en equipo, colaborar y crear redes</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Trabajar juntos y cooperar con otros para desarrollar ideas y convertirlas en acción</a:t>
                      </a:r>
                    </a:p>
                    <a:p>
                      <a:pPr marL="171450" indent="-171450" algn="just">
                        <a:buFont typeface="Arial" panose="020B0604020202020204" pitchFamily="34" charset="0"/>
                        <a:buChar char="•"/>
                      </a:pPr>
                      <a:r>
                        <a:rPr lang="es-ES" sz="1000" dirty="0"/>
                        <a:t>Trabajar en red </a:t>
                      </a:r>
                    </a:p>
                    <a:p>
                      <a:pPr marL="171450" indent="-171450" algn="just">
                        <a:buFont typeface="Arial" panose="020B0604020202020204" pitchFamily="34" charset="0"/>
                        <a:buChar char="•"/>
                      </a:pPr>
                      <a:r>
                        <a:rPr lang="es-ES" sz="1000" dirty="0"/>
                        <a:t>Resolver conflictos y enfrentarse a la competencia de forma positiva cuando sea necesario</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3.5 </a:t>
                      </a:r>
                      <a:r>
                        <a:rPr lang="en-US" sz="1300" b="1" dirty="0" err="1">
                          <a:solidFill>
                            <a:schemeClr val="tx1"/>
                          </a:solidFill>
                        </a:rPr>
                        <a:t>Aprender</a:t>
                      </a:r>
                      <a:r>
                        <a:rPr lang="en-US" sz="1300" b="1" dirty="0">
                          <a:solidFill>
                            <a:schemeClr val="tx1"/>
                          </a:solidFill>
                        </a:rPr>
                        <a:t> a </a:t>
                      </a:r>
                      <a:r>
                        <a:rPr lang="en-US" sz="1300" b="1" dirty="0" err="1">
                          <a:solidFill>
                            <a:schemeClr val="tx1"/>
                          </a:solidFill>
                        </a:rPr>
                        <a:t>través</a:t>
                      </a:r>
                      <a:r>
                        <a:rPr lang="en-US" sz="1300" b="1" dirty="0">
                          <a:solidFill>
                            <a:schemeClr val="tx1"/>
                          </a:solidFill>
                        </a:rPr>
                        <a:t> de la </a:t>
                      </a:r>
                      <a:r>
                        <a:rPr lang="en-US" sz="1300" b="1" dirty="0" err="1">
                          <a:solidFill>
                            <a:schemeClr val="tx1"/>
                          </a:solidFill>
                        </a:rPr>
                        <a:t>experiencia</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err="1">
                          <a:solidFill>
                            <a:schemeClr val="tx1"/>
                          </a:solidFill>
                        </a:rPr>
                        <a:t>Aprender</a:t>
                      </a:r>
                      <a:r>
                        <a:rPr lang="en-US" sz="1100" i="1" dirty="0">
                          <a:solidFill>
                            <a:schemeClr val="tx1"/>
                          </a:solidFill>
                        </a:rPr>
                        <a:t> </a:t>
                      </a:r>
                      <a:r>
                        <a:rPr lang="en-US" sz="1100" i="1" dirty="0" err="1">
                          <a:solidFill>
                            <a:schemeClr val="tx1"/>
                          </a:solidFill>
                        </a:rPr>
                        <a:t>haciendo</a:t>
                      </a:r>
                      <a:endParaRPr lang="en-US" sz="11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s-ES" sz="1000" dirty="0"/>
                        <a:t>Utilizar cualquier iniciativa de creación de valor como una oportunidad de aprendizaje</a:t>
                      </a:r>
                    </a:p>
                    <a:p>
                      <a:pPr marL="171450" indent="-171450" algn="just">
                        <a:buFont typeface="Arial" panose="020B0604020202020204" pitchFamily="34" charset="0"/>
                        <a:buChar char="•"/>
                      </a:pPr>
                      <a:r>
                        <a:rPr lang="es-ES" sz="1000" dirty="0"/>
                        <a:t>Aprender con los demás, incluidos los compañeros y los mentores </a:t>
                      </a:r>
                    </a:p>
                    <a:p>
                      <a:pPr marL="171450" indent="-171450" algn="just">
                        <a:buFont typeface="Arial" panose="020B0604020202020204" pitchFamily="34" charset="0"/>
                        <a:buChar char="•"/>
                      </a:pPr>
                      <a:r>
                        <a:rPr lang="es-ES" sz="1000" dirty="0"/>
                        <a:t>Reflexionar y aprender tanto de los éxitos como de los fracasos (propios y ajenos)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677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984885"/>
            <a:chOff x="4834470" y="1482096"/>
            <a:chExt cx="6186103" cy="984885"/>
          </a:xfrm>
        </p:grpSpPr>
        <p:grpSp>
          <p:nvGrpSpPr>
            <p:cNvPr id="4" name="Group 3"/>
            <p:cNvGrpSpPr/>
            <p:nvPr/>
          </p:nvGrpSpPr>
          <p:grpSpPr>
            <a:xfrm>
              <a:off x="5895648" y="1482096"/>
              <a:ext cx="5124925" cy="984885"/>
              <a:chOff x="6420994" y="1411926"/>
              <a:chExt cx="5124925" cy="984885"/>
            </a:xfrm>
          </p:grpSpPr>
          <p:sp>
            <p:nvSpPr>
              <p:cNvPr id="8" name="TextBox 7"/>
              <p:cNvSpPr txBox="1"/>
              <p:nvPr/>
            </p:nvSpPr>
            <p:spPr>
              <a:xfrm>
                <a:off x="6420994" y="1750480"/>
                <a:ext cx="5124925" cy="646331"/>
              </a:xfrm>
              <a:prstGeom prst="rect">
                <a:avLst/>
              </a:prstGeom>
              <a:noFill/>
            </p:spPr>
            <p:txBody>
              <a:bodyPr wrap="square" rtlCol="0">
                <a:spAutoFit/>
              </a:bodyPr>
              <a:lstStyle/>
              <a:p>
                <a:pPr algn="just"/>
                <a:r>
                  <a:rPr lang="es-ES" altLang="ko-KR" sz="1200" dirty="0">
                    <a:cs typeface="Arial" pitchFamily="34" charset="0"/>
                  </a:rPr>
                  <a:t>El Marco de Competencias Empresariales representa el modelo más sólido y fiable para la educación y la formación en materia de capacidades empresariales</a:t>
                </a:r>
                <a:endParaRPr lang="en-US" altLang="ko-KR" sz="1200" dirty="0">
                  <a:cs typeface="Arial" pitchFamily="34" charset="0"/>
                </a:endParaRP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s-ES" altLang="ko-KR" b="1" dirty="0">
                    <a:cs typeface="Arial" pitchFamily="34" charset="0"/>
                  </a:rPr>
                  <a:t>Obtener experiencia con el marco </a:t>
                </a:r>
                <a:r>
                  <a:rPr lang="es-ES" altLang="ko-KR" b="1" dirty="0" err="1">
                    <a:cs typeface="Arial" pitchFamily="34" charset="0"/>
                  </a:rPr>
                  <a:t>EntreComp</a:t>
                </a:r>
                <a:endParaRPr lang="es-ES" altLang="ko-KR"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1346836"/>
            <a:chOff x="4834470" y="1482096"/>
            <a:chExt cx="6186103" cy="1346836"/>
          </a:xfrm>
        </p:grpSpPr>
        <p:grpSp>
          <p:nvGrpSpPr>
            <p:cNvPr id="56" name="Group 55"/>
            <p:cNvGrpSpPr/>
            <p:nvPr/>
          </p:nvGrpSpPr>
          <p:grpSpPr>
            <a:xfrm>
              <a:off x="5895648" y="1482096"/>
              <a:ext cx="5124925" cy="1346836"/>
              <a:chOff x="6420994" y="1411926"/>
              <a:chExt cx="5124925" cy="1346836"/>
            </a:xfrm>
          </p:grpSpPr>
          <p:sp>
            <p:nvSpPr>
              <p:cNvPr id="60" name="TextBox 59"/>
              <p:cNvSpPr txBox="1"/>
              <p:nvPr/>
            </p:nvSpPr>
            <p:spPr>
              <a:xfrm>
                <a:off x="6420994" y="1927765"/>
                <a:ext cx="5124925" cy="830997"/>
              </a:xfrm>
              <a:prstGeom prst="rect">
                <a:avLst/>
              </a:prstGeom>
              <a:noFill/>
            </p:spPr>
            <p:txBody>
              <a:bodyPr wrap="square" rtlCol="0">
                <a:spAutoFit/>
              </a:bodyPr>
              <a:lstStyle/>
              <a:p>
                <a:pPr algn="just"/>
                <a:r>
                  <a:rPr lang="es-ES" altLang="ko-KR" sz="1200" dirty="0">
                    <a:cs typeface="Arial" pitchFamily="34" charset="0"/>
                  </a:rPr>
                  <a:t>Este módulo de formación se centra en el primer pilar de las áreas de formación de </a:t>
                </a:r>
                <a:r>
                  <a:rPr lang="es-ES" altLang="ko-KR" sz="1200" dirty="0" err="1">
                    <a:cs typeface="Arial" pitchFamily="34" charset="0"/>
                  </a:rPr>
                  <a:t>EntreComp</a:t>
                </a:r>
                <a:r>
                  <a:rPr lang="es-ES" altLang="ko-KR" sz="1200" dirty="0">
                    <a:cs typeface="Arial" pitchFamily="34" charset="0"/>
                  </a:rPr>
                  <a:t>: IDEAS Y OPORTUNIDADES. Los lectores pueden encontrar nuevas e interesantes fuentes de inspiración para dar valor a tu negocio de PCI</a:t>
                </a:r>
                <a:endParaRPr lang="en-US" altLang="ko-KR" sz="1200" dirty="0">
                  <a:cs typeface="Arial" pitchFamily="34" charset="0"/>
                </a:endParaRPr>
              </a:p>
            </p:txBody>
          </p:sp>
          <p:sp>
            <p:nvSpPr>
              <p:cNvPr id="61" name="TextBox 60"/>
              <p:cNvSpPr txBox="1"/>
              <p:nvPr/>
            </p:nvSpPr>
            <p:spPr>
              <a:xfrm>
                <a:off x="6420994" y="1411926"/>
                <a:ext cx="5124925" cy="646331"/>
              </a:xfrm>
              <a:prstGeom prst="rect">
                <a:avLst/>
              </a:prstGeom>
              <a:noFill/>
            </p:spPr>
            <p:txBody>
              <a:bodyPr wrap="square" lIns="108000" rIns="108000" rtlCol="0">
                <a:spAutoFit/>
              </a:bodyPr>
              <a:lstStyle/>
              <a:p>
                <a:r>
                  <a:rPr lang="es-ES" altLang="ko-KR" b="1" dirty="0">
                    <a:cs typeface="Arial" pitchFamily="34" charset="0"/>
                  </a:rPr>
                  <a:t>Adquirir nuevas ideas para las oportunidades en el PCI </a:t>
                </a: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65718"/>
            <a:ext cx="6195434" cy="1171121"/>
            <a:chOff x="4834470" y="1491808"/>
            <a:chExt cx="6195434" cy="1171121"/>
          </a:xfrm>
        </p:grpSpPr>
        <p:grpSp>
          <p:nvGrpSpPr>
            <p:cNvPr id="63" name="Group 62"/>
            <p:cNvGrpSpPr/>
            <p:nvPr/>
          </p:nvGrpSpPr>
          <p:grpSpPr>
            <a:xfrm>
              <a:off x="5895648" y="1715367"/>
              <a:ext cx="5134256" cy="947562"/>
              <a:chOff x="6420994" y="1645197"/>
              <a:chExt cx="5134256" cy="947562"/>
            </a:xfrm>
          </p:grpSpPr>
          <p:sp>
            <p:nvSpPr>
              <p:cNvPr id="67" name="TextBox 66"/>
              <p:cNvSpPr txBox="1"/>
              <p:nvPr/>
            </p:nvSpPr>
            <p:spPr>
              <a:xfrm>
                <a:off x="6430325" y="1946428"/>
                <a:ext cx="5124925" cy="646331"/>
              </a:xfrm>
              <a:prstGeom prst="rect">
                <a:avLst/>
              </a:prstGeom>
              <a:noFill/>
            </p:spPr>
            <p:txBody>
              <a:bodyPr wrap="square" rtlCol="0">
                <a:spAutoFit/>
              </a:bodyPr>
              <a:lstStyle/>
              <a:p>
                <a:r>
                  <a:rPr lang="es-ES" altLang="ko-KR" sz="1200" dirty="0">
                    <a:cs typeface="Arial" pitchFamily="34" charset="0"/>
                  </a:rPr>
                  <a:t>En la última sección de este módulo de formación, aprenderás conocimientos prácticos con los que poder experimentar para potenciar tus conocimientos de los recursos creativos para el PCI </a:t>
                </a:r>
                <a:endParaRPr lang="en-US" altLang="ko-KR" sz="1200" dirty="0">
                  <a:cs typeface="Arial" pitchFamily="34" charset="0"/>
                </a:endParaRPr>
              </a:p>
            </p:txBody>
          </p:sp>
          <p:sp>
            <p:nvSpPr>
              <p:cNvPr id="68" name="TextBox 67"/>
              <p:cNvSpPr txBox="1"/>
              <p:nvPr/>
            </p:nvSpPr>
            <p:spPr>
              <a:xfrm>
                <a:off x="6420994" y="1645197"/>
                <a:ext cx="5124925" cy="369332"/>
              </a:xfrm>
              <a:prstGeom prst="rect">
                <a:avLst/>
              </a:prstGeom>
              <a:noFill/>
            </p:spPr>
            <p:txBody>
              <a:bodyPr wrap="square" lIns="108000" rIns="108000" rtlCol="0">
                <a:spAutoFit/>
              </a:bodyPr>
              <a:lstStyle/>
              <a:p>
                <a:r>
                  <a:rPr lang="es-ES" altLang="ko-KR" b="1" dirty="0">
                    <a:cs typeface="Arial" pitchFamily="34" charset="0"/>
                  </a:rPr>
                  <a:t>Competencias para reactivar la innovación en el PCI</a:t>
                </a: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OBJETIVOS Y METAS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486507" y="1967591"/>
            <a:ext cx="3875805"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Al final de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este</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módulo</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serás</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266C9F"/>
                </a:solidFill>
                <a:latin typeface="Calibri" panose="020F0502020204030204" pitchFamily="34" charset="0"/>
                <a:ea typeface="Calibri" panose="020F0502020204030204" pitchFamily="34" charset="0"/>
                <a:cs typeface="Times New Roman" panose="02020603050405020304" pitchFamily="18" charset="0"/>
              </a:rPr>
              <a:t>capaz</a:t>
            </a:r>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 de:</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227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El pilar de “LAS IDEAS Y OPORTUNIDADES”: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desglose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detallado</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el contexto de la última unidad de este módulo, nos centraremos en la primera área de formación del marco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Repasaremos cada competencia y cada hilo conductor de la misma para ayudar a los destinatarios a adoptar un nuevo sentido de la iniciativa que comience con el pensamiento crítico de nuevas oportunidades creativas para el PCI.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Para obtener más información sobre otras competencias, se recomienda a los usuarios que consulten la Parte D de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en Acción (página 178).</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03726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3040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1.1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Detectando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oportunidades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Identificar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crear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y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aprovechar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oportunidades</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identificación y creación de oportunidades se traduce en el desarrollo de un sentido crítico sobre el entorno que nos rodea, siendo capaces de aplicar diferentes enfoques para generar valor para la organización.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Las oportunidades no son sólo lucrativas, ya que en el sentido de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las oportunidades se conciben también como paisaje social, cultural y económico al que se le saca partido para generar beneficios y resultados positivos para la comunidad de pertenencia.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metodología debe ser muy analítica, práctica y orientada a los objetivos. Sin embargo, se anima a experimentar con la creatividad y el pensamiento lateral para estar mejor preparados en el fomento de la innovación y el desarrollo para el retorno social y económico de todas las partes interesadas.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254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4376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1.1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Detectando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oportunidades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Centrarse</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en</a:t>
            </a:r>
            <a:r>
              <a:rPr lang="en-GB" altLang="es-ES" sz="2000" b="1" i="1" dirty="0">
                <a:solidFill>
                  <a:schemeClr val="accent1">
                    <a:lumMod val="75000"/>
                  </a:schemeClr>
                </a:solidFill>
                <a:latin typeface="Calibri" panose="020F0502020204030204" pitchFamily="34" charset="0"/>
                <a:cs typeface="Calibri" panose="020F0502020204030204" pitchFamily="34" charset="0"/>
              </a:rPr>
              <a:t> los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retos</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sentido de las iniciativas y los espíritus emprendedores pueden no coincidir necesariamente con una oportunidad en la que apoyarse... por el contrario, pueden surgir en respuesta a desafíos (económicos, sociales y culturales).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el caso de las </a:t>
            </a:r>
            <a:r>
              <a:rPr lang="es-ES" b="1" dirty="0">
                <a:latin typeface="Calibri" panose="020F0502020204030204" pitchFamily="34" charset="0"/>
                <a:cs typeface="Calibri" panose="020F0502020204030204" pitchFamily="34" charset="0"/>
              </a:rPr>
              <a:t>oportunidades</a:t>
            </a:r>
            <a:r>
              <a:rPr lang="es-ES" dirty="0">
                <a:latin typeface="Calibri" panose="020F0502020204030204" pitchFamily="34" charset="0"/>
                <a:cs typeface="Calibri" panose="020F0502020204030204" pitchFamily="34" charset="0"/>
              </a:rPr>
              <a:t>, los emprendedores encuentran soluciones creativas/innovadoras que impulsan y fomentan aún más los potenciales intrínsecos de la propia oportunidad.</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el caso de los </a:t>
            </a:r>
            <a:r>
              <a:rPr lang="es-ES" b="1" dirty="0">
                <a:latin typeface="Calibri" panose="020F0502020204030204" pitchFamily="34" charset="0"/>
                <a:cs typeface="Calibri" panose="020F0502020204030204" pitchFamily="34" charset="0"/>
              </a:rPr>
              <a:t>retos</a:t>
            </a:r>
            <a:r>
              <a:rPr lang="es-ES" dirty="0">
                <a:latin typeface="Calibri" panose="020F0502020204030204" pitchFamily="34" charset="0"/>
                <a:cs typeface="Calibri" panose="020F0502020204030204" pitchFamily="34" charset="0"/>
              </a:rPr>
              <a:t>, los emprendedores encuentran soluciones creativas/innovadoras que contengan y eviten los efectos negativos que podrían generarse a partir del propio reto si no se aborda de forma adecuada y oportuna.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Finalmente, los emprendedores con visión de futuro son capaces de convertir los retos en oportunidades para valorizar aún más el ecosistema socioeconómico y cultural en el que operan.</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547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142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1.1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Detectando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oportunidades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Necesidades</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encubiertas</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Según la definición, las "necesidades" están a medio camino entre las oportunidades y los retos, dependiendo de su naturaleza específica y su escala.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Por lo general, los emprendedores tratan las necesidades como oportunidades, ya que tienen la capacidad única de abordar esa área de interés descubierta con nuevas soluciones sofisticadas, pegadizas, atractivas y fáciles de usar. El descubrimiento de las necesidades requiere un análisis profundo del mercado/sector/industria que es habitual en la caja de herramientas del marketing.</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general, los empresarios buscan a diario necesidades no cubiertas/insatisfechas que puedan cubrir con su oferta antes (y mejor) que cualquier otro competidor del mercado.</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ventaja competitiva de muchas empresas y grandes organizaciones reside en el hecho de haber sido los "primeros" en un sector concreto, arriesgándose a experimentar con lo desconocido sin poder contar con las lecciones y buenas prácticas de otros aplicadas al mismo contexto.</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75107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380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1.1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Detectando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oportunidades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Analizar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el</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contexto</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Independientemente de los orígenes y las "raíces" de la iniciativa empresarial (oportunidades, retos, necesidades), la creación de valor para la organización y las personas que giran en torno a ella es, ante todo, una cuestión de adoptar una cultura abierta y muy sensible y receptiva a las debilidades internas y las amenazas externas.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Definir los puntos fuertes y las oportunidades es relativamente fácil en comparación con los dos anteriores, ya que el análisis de las amenazas y los puntos débiles enfrenta a los empresarios a sus miedos y prejuicios comunes, y a los que tienen la tentación de permanecer subestimados o completamente ignorados.</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análisis de contexto hábiles tienen en cuenta el nivel meso, micro y macro del contexto, con gran atención a los detalles, así como a la "imagen general" que surge de sus sinergias e interrelaciones.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23861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894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1.2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Creatividad</a:t>
            </a:r>
            <a:r>
              <a:rPr lang="en-GB" altLang="es-ES" sz="2000" b="1" dirty="0">
                <a:solidFill>
                  <a:schemeClr val="accent1">
                    <a:lumMod val="75000"/>
                  </a:schemeClr>
                </a:solidFill>
                <a:latin typeface="Calibri" panose="020F0502020204030204" pitchFamily="34" charset="0"/>
                <a:cs typeface="Calibri" panose="020F0502020204030204" pitchFamily="34" charset="0"/>
              </a:rPr>
              <a:t>: Ser curioso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abierto</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i="1" dirty="0">
                <a:latin typeface="Calibri" panose="020F0502020204030204" pitchFamily="34" charset="0"/>
                <a:cs typeface="Calibri" panose="020F0502020204030204" pitchFamily="34" charset="0"/>
              </a:rPr>
              <a:t>Lo importante es no dejar de cuestionar. La curiosidad tiene su propia razón de ser. Uno no puede dejar de asombrarse cuando contempla los misterios de la eternidad, de la vida, de la maravillosa estructura de la realidad. Basta con intentar comprender cada día sólo un poco de este misterio.</a:t>
            </a:r>
          </a:p>
          <a:p>
            <a:pPr algn="just">
              <a:defRPr/>
            </a:pPr>
            <a:r>
              <a:rPr lang="es-ES" sz="1400" i="1" dirty="0">
                <a:latin typeface="Calibri" panose="020F0502020204030204" pitchFamily="34" charset="0"/>
                <a:cs typeface="Calibri" panose="020F0502020204030204" pitchFamily="34" charset="0"/>
              </a:rPr>
              <a:t>A. Einstein</a:t>
            </a:r>
            <a:r>
              <a:rPr lang="es-ES" i="1" dirty="0">
                <a:latin typeface="Calibri" panose="020F0502020204030204" pitchFamily="34" charset="0"/>
                <a:cs typeface="Calibri" panose="020F0502020204030204" pitchFamily="34" charset="0"/>
              </a:rPr>
              <a:t>. </a:t>
            </a:r>
          </a:p>
          <a:p>
            <a:pPr algn="just">
              <a:defRPr/>
            </a:pPr>
            <a:endParaRPr lang="es-ES" i="1" dirty="0">
              <a:latin typeface="Calibri" panose="020F0502020204030204" pitchFamily="34" charset="0"/>
              <a:cs typeface="Calibri" panose="020F0502020204030204" pitchFamily="34" charset="0"/>
            </a:endParaRPr>
          </a:p>
          <a:p>
            <a:pPr algn="just">
              <a:defRPr/>
            </a:pPr>
            <a:r>
              <a:rPr lang="es-ES" i="1" dirty="0">
                <a:latin typeface="Calibri" panose="020F0502020204030204" pitchFamily="34" charset="0"/>
                <a:cs typeface="Calibri" panose="020F0502020204030204" pitchFamily="34" charset="0"/>
              </a:rPr>
              <a:t>Los emprendedores nunca podrán encontrar nuevas formas de generar valor a partir de las oportunidades, los retos y las necesidades si no están dispuestos a abrirse al entorno que les rodea. </a:t>
            </a:r>
          </a:p>
          <a:p>
            <a:pPr algn="just">
              <a:defRPr/>
            </a:pPr>
            <a:endParaRPr lang="es-ES" i="1" dirty="0">
              <a:latin typeface="Calibri" panose="020F0502020204030204" pitchFamily="34" charset="0"/>
              <a:cs typeface="Calibri" panose="020F0502020204030204" pitchFamily="34" charset="0"/>
            </a:endParaRPr>
          </a:p>
          <a:p>
            <a:pPr algn="just">
              <a:defRPr/>
            </a:pPr>
            <a:r>
              <a:rPr lang="es-ES" i="1" dirty="0">
                <a:latin typeface="Calibri" panose="020F0502020204030204" pitchFamily="34" charset="0"/>
                <a:cs typeface="Calibri" panose="020F0502020204030204" pitchFamily="34" charset="0"/>
              </a:rPr>
              <a:t>Tómate un tiempo para familiarizarte con las nuevas tendencias "pop" que apasionan a la gente, lo que despierta el interés de tu comunidad de referencia, más en general, lo que está ocurriendo ahí fuera...</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3740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227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1.2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Creatividad</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Desarrollar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una idea</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Nuestra especie tiene unos 200.000 años. Está en nuestro ADN idear soluciones alternativas e innovadoras para progresar y desarrollarnos como seres vivos.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Desde el descubrimiento de la rueda hasta la conquista del espacio, nunca hemos dejado de desarrollar nuevas ideas para ampliar los horizontes de nuestras oportunidades.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espíritu empresarial consiste en probar, pilotar y validar nuevas ideas para generar valor y así sostener el desarrollo tecnológico y social de nuestras sociedades. Al final, fracasarán en el proceso, pero más que una amenaza, el fracaso es la oportunidad de recuperar valiosos comentarios y lecciones clave aprendidas que fortalecen las habilidades, la experiencia y la confianza.</a:t>
            </a:r>
          </a:p>
          <a:p>
            <a:pPr algn="just">
              <a:defRPr/>
            </a:pPr>
            <a:endParaRPr lang="en-GB" dirty="0">
              <a:latin typeface="Calibri" panose="020F0502020204030204" pitchFamily="34" charset="0"/>
              <a:cs typeface="Calibri" panose="020F0502020204030204" pitchFamily="34" charset="0"/>
            </a:endParaRPr>
          </a:p>
          <a:p>
            <a:pPr algn="just">
              <a:defRPr/>
            </a:pPr>
            <a:r>
              <a:rPr lang="es-ES" i="1" dirty="0">
                <a:latin typeface="Calibri" panose="020F0502020204030204" pitchFamily="34" charset="0"/>
                <a:cs typeface="Calibri" panose="020F0502020204030204" pitchFamily="34" charset="0"/>
              </a:rPr>
              <a:t>No he fracasado dos mil veces en la fabricación de una bombilla; simplemente he encontrado diecinueve-noventa-nueve maneras de cómo no se debe hacer una bombilla</a:t>
            </a:r>
          </a:p>
          <a:p>
            <a:pPr algn="just">
              <a:defRPr/>
            </a:pPr>
            <a:r>
              <a:rPr lang="en-GB" sz="1400" i="1" dirty="0">
                <a:latin typeface="Calibri" panose="020F0502020204030204" pitchFamily="34" charset="0"/>
                <a:cs typeface="Calibri" panose="020F0502020204030204" pitchFamily="34" charset="0"/>
              </a:rPr>
              <a:t>T. Edison</a:t>
            </a:r>
            <a:r>
              <a:rPr lang="en-GB"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892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3040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1.2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Creatividad</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Define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problemas</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Se dice que con sólo conocer la naturaleza del problema, ya se está a medio camino de su solución.</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empresarios no pueden aportar soluciones innovadoras a problemas desconocidos, sino que deben conocer bien "a qué se enfrentan" antes de abordar las contramedidas adecuadas. Cualquier malentendido del fenómeno subyacente puede suponer una costosa pérdida de tiempo y recursos.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También es muy relevante el enfoque que los empresarios ponen en práctica para abordar el "problema". Los problemas y desafíos tienen forma de prisma tridimensional, cada superficie tiene sus propias propiedades, que acumuladas contribuyen a la complejidad del fenómeno.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pensamiento sistémico es el antídoto contra cualquier posible error de apreciación que pueda llevar a los empresarios a alejarse de la solución más adecuada y completa</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76692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65420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450438"/>
            <a:ext cx="5027007" cy="5109091"/>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1.2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Creatividad</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Diseñando</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valor</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Últimamente, el "pensamiento de diseño" parece ser una palabra de moda muy recurrente entre académicos y profesionales.</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su definición más simplificada, el pensamiento de diseño se refiere a los procesos/tareas cognitivas, técnicas y estratégicas que conducen al diseño/ingeniería de infraestructuras, productos y servicios.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pensamiento de diseño puede aplicarse también a las "ideas que generan valores". El modelo de referencia del pensamiento de diseño en el que muchos se inspiran es el propuesto por el </a:t>
            </a:r>
            <a:r>
              <a:rPr lang="es-ES" dirty="0" err="1">
                <a:latin typeface="Calibri" panose="020F0502020204030204" pitchFamily="34" charset="0"/>
                <a:cs typeface="Calibri" panose="020F0502020204030204" pitchFamily="34" charset="0"/>
              </a:rPr>
              <a:t>Design</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Thinking</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Lab</a:t>
            </a:r>
            <a:r>
              <a:rPr lang="es-ES" dirty="0">
                <a:latin typeface="Calibri" panose="020F0502020204030204" pitchFamily="34" charset="0"/>
                <a:cs typeface="Calibri" panose="020F0502020204030204" pitchFamily="34" charset="0"/>
              </a:rPr>
              <a:t> de la Universidad de Stanford</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comunmente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referido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como</a:t>
            </a:r>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hlinkClick r:id="rId4"/>
              </a:rPr>
              <a:t>d.school</a:t>
            </a:r>
            <a:r>
              <a:rPr lang="en-GB"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6AFDC2E8-5FC6-4432-91F3-FD38ACC741D8}"/>
              </a:ext>
            </a:extLst>
          </p:cNvPr>
          <p:cNvPicPr>
            <a:picLocks noChangeAspect="1"/>
          </p:cNvPicPr>
          <p:nvPr/>
        </p:nvPicPr>
        <p:blipFill>
          <a:blip r:embed="rId5"/>
          <a:stretch>
            <a:fillRect/>
          </a:stretch>
        </p:blipFill>
        <p:spPr>
          <a:xfrm>
            <a:off x="5597763" y="1576271"/>
            <a:ext cx="6137037" cy="4333246"/>
          </a:xfrm>
          <a:prstGeom prst="rect">
            <a:avLst/>
          </a:prstGeom>
        </p:spPr>
      </p:pic>
      <p:sp>
        <p:nvSpPr>
          <p:cNvPr id="7" name="CasellaDiTesto 6">
            <a:extLst>
              <a:ext uri="{FF2B5EF4-FFF2-40B4-BE49-F238E27FC236}">
                <a16:creationId xmlns:a16="http://schemas.microsoft.com/office/drawing/2014/main" id="{080CA3F3-570E-4A1C-B4B5-9886728F1F46}"/>
              </a:ext>
            </a:extLst>
          </p:cNvPr>
          <p:cNvSpPr txBox="1"/>
          <p:nvPr/>
        </p:nvSpPr>
        <p:spPr>
          <a:xfrm>
            <a:off x="6374296" y="5814473"/>
            <a:ext cx="4439478" cy="369332"/>
          </a:xfrm>
          <a:prstGeom prst="rect">
            <a:avLst/>
          </a:prstGeom>
          <a:noFill/>
        </p:spPr>
        <p:txBody>
          <a:bodyPr wrap="square" rtlCol="0">
            <a:spAutoFit/>
          </a:bodyPr>
          <a:lstStyle/>
          <a:p>
            <a:pPr algn="ctr"/>
            <a:r>
              <a:rPr lang="en-US" dirty="0"/>
              <a:t>Source: </a:t>
            </a:r>
            <a:r>
              <a:rPr lang="en-US" dirty="0">
                <a:hlinkClick r:id="rId6"/>
              </a:rPr>
              <a:t>https://dschool.stanford.edu/</a:t>
            </a:r>
            <a:r>
              <a:rPr lang="en-US" dirty="0"/>
              <a:t> </a:t>
            </a:r>
          </a:p>
        </p:txBody>
      </p:sp>
    </p:spTree>
    <p:extLst>
      <p:ext uri="{BB962C8B-B14F-4D97-AF65-F5344CB8AC3E}">
        <p14:creationId xmlns:p14="http://schemas.microsoft.com/office/powerpoint/2010/main" val="410537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69230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1.2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Creatividad</a:t>
            </a:r>
            <a:r>
              <a:rPr lang="en-GB" altLang="es-ES" sz="2000" b="1" dirty="0">
                <a:solidFill>
                  <a:schemeClr val="accent1">
                    <a:lumMod val="75000"/>
                  </a:schemeClr>
                </a:solidFill>
                <a:latin typeface="Calibri" panose="020F0502020204030204" pitchFamily="34" charset="0"/>
                <a:cs typeface="Calibri" panose="020F0502020204030204" pitchFamily="34" charset="0"/>
              </a:rPr>
              <a:t>: Ser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innovador</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la teoría y en la práctica, es muy común hablar de cuatro tipos principales de innovación:</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INCREMENTAL: es la forma más común de innovación que se puede observar. Consiste en tecnologías ya conocidas -aplicadas a un mercado ya conocido- pero actualizadas con nuevas prestaciones y características</a:t>
            </a:r>
            <a:r>
              <a:rPr lang="en-GB" dirty="0">
                <a:latin typeface="Calibri" panose="020F0502020204030204" pitchFamily="34" charset="0"/>
                <a:cs typeface="Calibri" panose="020F0502020204030204" pitchFamily="34" charset="0"/>
              </a:rPr>
              <a:t>.</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DISRUPTIVA: las tecnologías disruptivas no son tan comunes e incrementales, pero siguen siendo muy frecuentes. Consisten en nuevas tecnologías aplicadas a mercados ya conocidos.</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ARQUITECTÓNICA: las tecnologías arquitectónicas son un poco más sofisticadas en comparación con las incrementales y las disruptivas, ya que el concepto implica la aplicación y explotación de tecnologías existentes a nuevos mercados para aprovechar las economías de escala, el alcance y la experiencia</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RADICAL: innovación y por definición. Nuevas tecnologías aplicadas a nuevos mercados</a:t>
            </a:r>
            <a:endParaRPr lang="en-GB" dirty="0">
              <a:latin typeface="Calibri" panose="020F0502020204030204" pitchFamily="34" charset="0"/>
              <a:cs typeface="Calibri" panose="020F0502020204030204" pitchFamily="34" charset="0"/>
            </a:endParaRP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8752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3027901"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4869617"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6711333" y="3721860"/>
            <a:ext cx="216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3114998" y="2335697"/>
            <a:ext cx="1607390" cy="1200328"/>
            <a:chOff x="1704484" y="1766707"/>
            <a:chExt cx="1038452" cy="120032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954107"/>
            </a:xfrm>
            <a:prstGeom prst="rect">
              <a:avLst/>
            </a:prstGeom>
            <a:noFill/>
          </p:spPr>
          <p:txBody>
            <a:bodyPr wrap="square" rtlCol="0">
              <a:spAutoFit/>
            </a:bodyPr>
            <a:lstStyle/>
            <a:p>
              <a:r>
                <a:rPr lang="en-US" altLang="ko-KR" sz="1400" dirty="0" err="1">
                  <a:solidFill>
                    <a:schemeClr val="tx1">
                      <a:lumMod val="75000"/>
                      <a:lumOff val="25000"/>
                    </a:schemeClr>
                  </a:solidFill>
                  <a:cs typeface="Arial" pitchFamily="34" charset="0"/>
                </a:rPr>
                <a:t>Antecedentes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políticos</a:t>
              </a:r>
              <a:r>
                <a:rPr lang="en-US" altLang="ko-KR" sz="1400" dirty="0">
                  <a:solidFill>
                    <a:schemeClr val="tx1">
                      <a:lumMod val="75000"/>
                      <a:lumOff val="25000"/>
                    </a:schemeClr>
                  </a:solidFill>
                  <a:cs typeface="Arial" pitchFamily="34" charset="0"/>
                </a:rPr>
                <a:t> e </a:t>
              </a:r>
              <a:r>
                <a:rPr lang="en-US" altLang="ko-KR" sz="1400" dirty="0" err="1">
                  <a:solidFill>
                    <a:schemeClr val="tx1">
                      <a:lumMod val="75000"/>
                      <a:lumOff val="25000"/>
                    </a:schemeClr>
                  </a:solidFill>
                  <a:cs typeface="Arial" pitchFamily="34" charset="0"/>
                </a:rPr>
                <a:t>introducción</a:t>
              </a:r>
              <a:r>
                <a:rPr lang="en-US" altLang="ko-KR" sz="1400" dirty="0">
                  <a:solidFill>
                    <a:schemeClr val="tx1">
                      <a:lumMod val="75000"/>
                      <a:lumOff val="25000"/>
                    </a:schemeClr>
                  </a:solidFill>
                  <a:cs typeface="Arial" pitchFamily="34" charset="0"/>
                </a:rPr>
                <a:t> a </a:t>
              </a:r>
              <a:r>
                <a:rPr lang="en-US" altLang="ko-KR" sz="1400" dirty="0" err="1">
                  <a:solidFill>
                    <a:schemeClr val="tx1">
                      <a:lumMod val="75000"/>
                      <a:lumOff val="25000"/>
                    </a:schemeClr>
                  </a:solidFill>
                  <a:cs typeface="Arial" pitchFamily="34" charset="0"/>
                </a:rPr>
                <a:t>EntreComp</a:t>
              </a:r>
              <a:r>
                <a:rPr lang="en-US" altLang="ko-KR" sz="1400" dirty="0">
                  <a:solidFill>
                    <a:schemeClr val="tx1">
                      <a:lumMod val="75000"/>
                      <a:lumOff val="25000"/>
                    </a:schemeClr>
                  </a:solidFill>
                  <a:cs typeface="Arial" pitchFamily="34" charset="0"/>
                </a:rPr>
                <a:t> </a:t>
              </a: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3027901"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4956715" y="2134531"/>
            <a:ext cx="1764631" cy="984885"/>
            <a:chOff x="1704484" y="1766707"/>
            <a:chExt cx="1140037" cy="98488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120017" cy="738664"/>
            </a:xfrm>
            <a:prstGeom prst="rect">
              <a:avLst/>
            </a:prstGeom>
            <a:noFill/>
          </p:spPr>
          <p:txBody>
            <a:bodyPr wrap="square" rtlCol="0">
              <a:spAutoFit/>
            </a:bodyPr>
            <a:lstStyle/>
            <a:p>
              <a:r>
                <a:rPr lang="es-ES" altLang="ko-KR" sz="1400" dirty="0">
                  <a:solidFill>
                    <a:schemeClr val="tx1">
                      <a:lumMod val="75000"/>
                      <a:lumOff val="25000"/>
                    </a:schemeClr>
                  </a:solidFill>
                  <a:cs typeface="Arial" pitchFamily="34" charset="0"/>
                </a:rPr>
                <a:t>Guía de </a:t>
              </a:r>
              <a:r>
                <a:rPr lang="es-ES" altLang="ko-KR" sz="1400" dirty="0" err="1">
                  <a:solidFill>
                    <a:schemeClr val="tx1">
                      <a:lumMod val="75000"/>
                      <a:lumOff val="25000"/>
                    </a:schemeClr>
                  </a:solidFill>
                  <a:cs typeface="Arial" pitchFamily="34" charset="0"/>
                </a:rPr>
                <a:t>EntreComp</a:t>
              </a:r>
              <a:r>
                <a:rPr lang="es-ES" altLang="ko-KR" sz="1400" dirty="0">
                  <a:solidFill>
                    <a:schemeClr val="tx1">
                      <a:lumMod val="75000"/>
                      <a:lumOff val="25000"/>
                    </a:schemeClr>
                  </a:solidFill>
                  <a:cs typeface="Arial" pitchFamily="34" charset="0"/>
                </a:rPr>
                <a:t>: estructura y contenido </a:t>
              </a:r>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4869617"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6798429" y="1933365"/>
            <a:ext cx="2450073" cy="984885"/>
            <a:chOff x="1704484" y="1766707"/>
            <a:chExt cx="1038452" cy="984885"/>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El pilar de “LAS IDEAS Y  OPORTUNIDADES”:  </a:t>
              </a:r>
              <a:r>
                <a:rPr lang="en-US" altLang="ko-KR" sz="1400" dirty="0" err="1">
                  <a:solidFill>
                    <a:schemeClr val="tx1">
                      <a:lumMod val="75000"/>
                      <a:lumOff val="25000"/>
                    </a:schemeClr>
                  </a:solidFill>
                  <a:cs typeface="Arial" pitchFamily="34" charset="0"/>
                </a:rPr>
                <a:t>desglose</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detallado</a:t>
              </a:r>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Unidad 3</a:t>
              </a:r>
              <a:endParaRPr lang="ko-KR" altLang="en-US" sz="1600" b="1" dirty="0">
                <a:solidFill>
                  <a:schemeClr val="tx1">
                    <a:lumMod val="75000"/>
                    <a:lumOff val="25000"/>
                  </a:schemeClr>
                </a:solidFill>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p:nvPr/>
        </p:nvCxnSpPr>
        <p:spPr>
          <a:xfrm>
            <a:off x="6711333" y="199932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608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1.3 Vision: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Imaginar</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Como dicen algunos, la imaginación es más importante que el conocimiento...</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Hay un sinfín de formas en las que la imaginación se aplica al espíritu empresarial y a la gestión de empresas. La imaginación abarca muchas de las competencias e hilos conductores incluidos en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a:t>
            </a:r>
          </a:p>
          <a:p>
            <a:pPr algn="just">
              <a:defRPr/>
            </a:pPr>
            <a:endParaRPr lang="en-GB"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Tomada individualmente, la imaginación puede interpretarse como la capacidad de:</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Crear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escenarios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futuros</a:t>
            </a:r>
            <a:r>
              <a:rPr lang="en-GB" dirty="0">
                <a:latin typeface="Calibri" panose="020F0502020204030204" pitchFamily="34" charset="0"/>
                <a:cs typeface="Calibri" panose="020F0502020204030204" pitchFamily="34" charset="0"/>
              </a:rPr>
              <a:t> que son </a:t>
            </a:r>
            <a:r>
              <a:rPr lang="en-GB" dirty="0" err="1">
                <a:latin typeface="Calibri" panose="020F0502020204030204" pitchFamily="34" charset="0"/>
                <a:cs typeface="Calibri" panose="020F0502020204030204" pitchFamily="34" charset="0"/>
              </a:rPr>
              <a:t>deseables</a:t>
            </a:r>
            <a:r>
              <a:rPr lang="en-GB" dirty="0">
                <a:latin typeface="Calibri" panose="020F0502020204030204" pitchFamily="34" charset="0"/>
                <a:cs typeface="Calibri" panose="020F0502020204030204" pitchFamily="34" charset="0"/>
              </a:rPr>
              <a:t> tanto para la </a:t>
            </a:r>
            <a:r>
              <a:rPr lang="en-GB" dirty="0" err="1">
                <a:latin typeface="Calibri" panose="020F0502020204030204" pitchFamily="34" charset="0"/>
                <a:cs typeface="Calibri" panose="020F0502020204030204" pitchFamily="34" charset="0"/>
              </a:rPr>
              <a:t>organización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como</a:t>
            </a:r>
            <a:r>
              <a:rPr lang="en-GB" dirty="0">
                <a:latin typeface="Calibri" panose="020F0502020204030204" pitchFamily="34" charset="0"/>
                <a:cs typeface="Calibri" panose="020F0502020204030204" pitchFamily="34" charset="0"/>
              </a:rPr>
              <a:t> para las </a:t>
            </a:r>
            <a:r>
              <a:rPr lang="en-GB" dirty="0" err="1">
                <a:latin typeface="Calibri" panose="020F0502020204030204" pitchFamily="34" charset="0"/>
                <a:cs typeface="Calibri" panose="020F0502020204030204" pitchFamily="34" charset="0"/>
              </a:rPr>
              <a:t>comunidades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vecinas</a:t>
            </a:r>
            <a:r>
              <a:rPr lang="en-GB" dirty="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Define una vision </a:t>
            </a:r>
            <a:r>
              <a:rPr lang="en-GB" dirty="0" err="1">
                <a:latin typeface="Calibri" panose="020F0502020204030204" pitchFamily="34" charset="0"/>
                <a:cs typeface="Calibri" panose="020F0502020204030204" pitchFamily="34" charset="0"/>
              </a:rPr>
              <a:t>estratégica</a:t>
            </a:r>
            <a:r>
              <a:rPr lang="en-GB" dirty="0">
                <a:latin typeface="Calibri" panose="020F0502020204030204" pitchFamily="34" charset="0"/>
                <a:cs typeface="Calibri" panose="020F0502020204030204" pitchFamily="34" charset="0"/>
              </a:rPr>
              <a:t> para la </a:t>
            </a:r>
            <a:r>
              <a:rPr lang="en-GB" dirty="0" err="1">
                <a:latin typeface="Calibri" panose="020F0502020204030204" pitchFamily="34" charset="0"/>
                <a:cs typeface="Calibri" panose="020F0502020204030204" pitchFamily="34" charset="0"/>
              </a:rPr>
              <a:t>organización</a:t>
            </a:r>
            <a:r>
              <a:rPr lang="en-GB" dirty="0">
                <a:latin typeface="Calibri" panose="020F0502020204030204" pitchFamily="34" charset="0"/>
                <a:cs typeface="Calibri" panose="020F0502020204030204" pitchFamily="34" charset="0"/>
              </a:rPr>
              <a:t> y </a:t>
            </a:r>
            <a:r>
              <a:rPr lang="en-GB" dirty="0" err="1">
                <a:latin typeface="Calibri" panose="020F0502020204030204" pitchFamily="34" charset="0"/>
                <a:cs typeface="Calibri" panose="020F0502020204030204" pitchFamily="34" charset="0"/>
              </a:rPr>
              <a:t>el</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valor</a:t>
            </a:r>
            <a:r>
              <a:rPr lang="en-GB" dirty="0">
                <a:latin typeface="Calibri" panose="020F0502020204030204" pitchFamily="34" charset="0"/>
                <a:cs typeface="Calibri" panose="020F0502020204030204" pitchFamily="34" charset="0"/>
              </a:rPr>
              <a:t> que </a:t>
            </a:r>
            <a:r>
              <a:rPr lang="en-GB" dirty="0" err="1">
                <a:latin typeface="Calibri" panose="020F0502020204030204" pitchFamily="34" charset="0"/>
                <a:cs typeface="Calibri" panose="020F0502020204030204" pitchFamily="34" charset="0"/>
              </a:rPr>
              <a:t>ofrece</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Prever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el</a:t>
            </a:r>
            <a:r>
              <a:rPr lang="en-GB" dirty="0">
                <a:latin typeface="Calibri" panose="020F0502020204030204" pitchFamily="34" charset="0"/>
                <a:cs typeface="Calibri" panose="020F0502020204030204" pitchFamily="34" charset="0"/>
              </a:rPr>
              <a:t> largo </a:t>
            </a:r>
            <a:r>
              <a:rPr lang="en-GB" dirty="0" err="1">
                <a:latin typeface="Calibri" panose="020F0502020204030204" pitchFamily="34" charset="0"/>
                <a:cs typeface="Calibri" panose="020F0502020204030204" pitchFamily="34" charset="0"/>
              </a:rPr>
              <a:t>plazo</a:t>
            </a:r>
            <a:r>
              <a:rPr lang="en-GB" dirty="0">
                <a:latin typeface="Calibri" panose="020F0502020204030204" pitchFamily="34" charset="0"/>
                <a:cs typeface="Calibri" panose="020F0502020204030204" pitchFamily="34" charset="0"/>
              </a:rPr>
              <a:t> del </a:t>
            </a:r>
            <a:r>
              <a:rPr lang="en-GB" dirty="0" err="1">
                <a:latin typeface="Calibri" panose="020F0502020204030204" pitchFamily="34" charset="0"/>
                <a:cs typeface="Calibri" panose="020F0502020204030204" pitchFamily="34" charset="0"/>
              </a:rPr>
              <a:t>impacto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en</a:t>
            </a:r>
            <a:r>
              <a:rPr lang="en-GB" dirty="0">
                <a:latin typeface="Calibri" panose="020F0502020204030204" pitchFamily="34" charset="0"/>
                <a:cs typeface="Calibri" panose="020F0502020204030204" pitchFamily="34" charset="0"/>
              </a:rPr>
              <a:t> las </a:t>
            </a:r>
            <a:r>
              <a:rPr lang="en-GB" dirty="0" err="1">
                <a:latin typeface="Calibri" panose="020F0502020204030204" pitchFamily="34" charset="0"/>
                <a:cs typeface="Calibri" panose="020F0502020204030204" pitchFamily="34" charset="0"/>
              </a:rPr>
              <a:t>actividades</a:t>
            </a:r>
            <a:r>
              <a:rPr lang="en-GB" dirty="0">
                <a:latin typeface="Calibri" panose="020F0502020204030204" pitchFamily="34" charset="0"/>
                <a:cs typeface="Calibri" panose="020F0502020204030204" pitchFamily="34" charset="0"/>
              </a:rPr>
              <a:t> y </a:t>
            </a:r>
            <a:r>
              <a:rPr lang="en-GB" dirty="0" err="1">
                <a:latin typeface="Calibri" panose="020F0502020204030204" pitchFamily="34" charset="0"/>
                <a:cs typeface="Calibri" panose="020F0502020204030204" pitchFamily="34" charset="0"/>
              </a:rPr>
              <a:t>procesos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propios</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Evaluar</a:t>
            </a:r>
            <a:r>
              <a:rPr lang="en-GB" dirty="0">
                <a:latin typeface="Calibri" panose="020F0502020204030204" pitchFamily="34" charset="0"/>
                <a:cs typeface="Calibri" panose="020F0502020204030204" pitchFamily="34" charset="0"/>
              </a:rPr>
              <a:t> y </a:t>
            </a:r>
            <a:r>
              <a:rPr lang="en-GB" dirty="0" err="1">
                <a:latin typeface="Calibri" panose="020F0502020204030204" pitchFamily="34" charset="0"/>
                <a:cs typeface="Calibri" panose="020F0502020204030204" pitchFamily="34" charset="0"/>
              </a:rPr>
              <a:t>referenciar</a:t>
            </a:r>
            <a:r>
              <a:rPr lang="en-GB" dirty="0">
                <a:latin typeface="Calibri" panose="020F0502020204030204" pitchFamily="34" charset="0"/>
                <a:cs typeface="Calibri" panose="020F0502020204030204" pitchFamily="34" charset="0"/>
              </a:rPr>
              <a:t> al </a:t>
            </a:r>
            <a:r>
              <a:rPr lang="en-GB" dirty="0" err="1">
                <a:latin typeface="Calibri" panose="020F0502020204030204" pitchFamily="34" charset="0"/>
                <a:cs typeface="Calibri" panose="020F0502020204030204" pitchFamily="34" charset="0"/>
              </a:rPr>
              <a:t>mismo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tiempo</a:t>
            </a:r>
            <a:r>
              <a:rPr lang="en-GB" dirty="0">
                <a:latin typeface="Calibri" panose="020F0502020204030204" pitchFamily="34" charset="0"/>
                <a:cs typeface="Calibri" panose="020F0502020204030204" pitchFamily="34" charset="0"/>
              </a:rPr>
              <a:t> dos o </a:t>
            </a:r>
            <a:r>
              <a:rPr lang="en-GB" dirty="0" err="1">
                <a:latin typeface="Calibri" panose="020F0502020204030204" pitchFamily="34" charset="0"/>
                <a:cs typeface="Calibri" panose="020F0502020204030204" pitchFamily="34" charset="0"/>
              </a:rPr>
              <a:t>múltiples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posibles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escenarios</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s-ES" dirty="0">
                <a:latin typeface="Calibri" panose="020F0502020204030204" pitchFamily="34" charset="0"/>
                <a:cs typeface="Calibri" panose="020F0502020204030204" pitchFamily="34" charset="0"/>
              </a:rPr>
              <a:t>Elaborar planes de gestión de riesgos y contramedidas coherentes</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5559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227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1.3 Vision: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Pensamiento</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estratégico</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De nuevo, como en el caso de la imaginación, el pensamiento estratégico puede aplicarse potencialmente a todas las competencias de </a:t>
            </a:r>
            <a:r>
              <a:rPr lang="es-ES" dirty="0" err="1">
                <a:latin typeface="Calibri" panose="020F0502020204030204" pitchFamily="34" charset="0"/>
                <a:cs typeface="Calibri" panose="020F0502020204030204" pitchFamily="34" charset="0"/>
              </a:rPr>
              <a:t>EntreComp</a:t>
            </a:r>
            <a:r>
              <a:rPr lang="es-ES" dirty="0">
                <a:latin typeface="Calibri" panose="020F0502020204030204" pitchFamily="34" charset="0"/>
                <a:cs typeface="Calibri" panose="020F0502020204030204" pitchFamily="34" charset="0"/>
              </a:rPr>
              <a:t>, ya que es una de las habilidades más transversales y </a:t>
            </a:r>
            <a:r>
              <a:rPr lang="es-ES" dirty="0" err="1">
                <a:latin typeface="Calibri" panose="020F0502020204030204" pitchFamily="34" charset="0"/>
                <a:cs typeface="Calibri" panose="020F0502020204030204" pitchFamily="34" charset="0"/>
              </a:rPr>
              <a:t>transfuncionales</a:t>
            </a:r>
            <a:r>
              <a:rPr lang="es-ES" dirty="0">
                <a:latin typeface="Calibri" panose="020F0502020204030204" pitchFamily="34" charset="0"/>
                <a:cs typeface="Calibri" panose="020F0502020204030204" pitchFamily="34" charset="0"/>
              </a:rPr>
              <a:t> que se pueden desarrollar.</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Una visión estratégica se diseña de manera que ofrezca valores para todos, genere consenso y sentido de pertenencia a la causa, y una percepción inclusiva del ecosistema circundante.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Pensar estratégicamente significa ser capaz de orientar las acciones para contribuir proactivamente a la aparición de los resultados deseados. En palabras más sencillas, se traduce en el desarrollo de un plan de trabajo coherente capaz de generar los resultados esperados.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Desde el punto de vista de la empresa, significa también no dejar nada al azar: establecer objetivos que sean realistas y alcanzables, así como desafiantes y motivadores, medir su rendimiento, comparar sus resultados con estándares cualitativos, aplicar los ajustes adecuados (si son necesarios)</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3063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5326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4 – 1.3 Vision: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Guía</a:t>
            </a:r>
            <a:r>
              <a:rPr lang="en-GB" altLang="es-ES" sz="2000" b="1" i="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acción</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realidad, se trata de preparar el terreno para convertir los planes y las visiones en acciones concretas.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esta etapa, los emprendedores vuelven a su tablero de dibujo y promueven cambios, revisiones y exámenes de lo discutido previamente, basándose en los resultados de un ciclo continuo de pensamiento de diseño. Los emprendedores se toman su tiempo para finalizar la hoja de ruta de su actuación y se abren a los comentarios constructivos desde el punto de vista externo.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No sólo identifican cualquier cambio que pueda ser necesario, sino que se aplican para que estos cambios se apliquen realmente, siempre con una visión muy clara de hacia dónde se dirigen y por qué.</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0703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5232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1.4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Valorar</a:t>
            </a:r>
            <a:r>
              <a:rPr lang="en-GB" altLang="es-ES" sz="2000" b="1" dirty="0">
                <a:solidFill>
                  <a:schemeClr val="accent1">
                    <a:lumMod val="75000"/>
                  </a:schemeClr>
                </a:solidFill>
                <a:latin typeface="Calibri" panose="020F0502020204030204" pitchFamily="34" charset="0"/>
                <a:cs typeface="Calibri" panose="020F0502020204030204" pitchFamily="34" charset="0"/>
              </a:rPr>
              <a:t> ideas: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Reconocer</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el</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valor</a:t>
            </a:r>
            <a:r>
              <a:rPr lang="en-GB" altLang="es-ES" sz="2000" b="1" i="1" dirty="0">
                <a:solidFill>
                  <a:schemeClr val="accent1">
                    <a:lumMod val="75000"/>
                  </a:schemeClr>
                </a:solidFill>
                <a:latin typeface="Calibri" panose="020F0502020204030204" pitchFamily="34" charset="0"/>
                <a:cs typeface="Calibri" panose="020F0502020204030204" pitchFamily="34" charset="0"/>
              </a:rPr>
              <a:t> de las ideas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Esta etapa representa el "punto de venta" de la idea de negocio y la oferta de valor.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empresarios pueden hablar de su organización para generar un gran entusiasmo en los demás. Este ejercicio de </a:t>
            </a:r>
            <a:r>
              <a:rPr lang="es-ES" dirty="0" err="1">
                <a:latin typeface="Calibri" panose="020F0502020204030204" pitchFamily="34" charset="0"/>
                <a:cs typeface="Calibri" panose="020F0502020204030204" pitchFamily="34" charset="0"/>
              </a:rPr>
              <a:t>storytelling</a:t>
            </a:r>
            <a:r>
              <a:rPr lang="es-ES" dirty="0">
                <a:latin typeface="Calibri" panose="020F0502020204030204" pitchFamily="34" charset="0"/>
                <a:cs typeface="Calibri" panose="020F0502020204030204" pitchFamily="34" charset="0"/>
              </a:rPr>
              <a:t> tiene en realidad unas implicaciones muy impactantes cuando, por ejemplo, los emprendedores se reúnen en persona con importantes actores públicos y/o inversores privados.</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valor de las ideas radica en cómo éstas pueden generar valor, tanto para la organización como para todas las personas implicadas (es decir, los empleados y la sociedad en general).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rentabilidad de la organización no detiene su valor final: es el modelo de negocio el que, al configurar y valorizar la oferta de la organización, contribuye a su rendimiento medido en términos de eficacia de los procesos, efectividad de los resultados, beneficios sociales.</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4495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4470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5 – 1.4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Valorar</a:t>
            </a:r>
            <a:r>
              <a:rPr lang="en-GB" altLang="es-ES" sz="2000" b="1" dirty="0">
                <a:solidFill>
                  <a:schemeClr val="accent1">
                    <a:lumMod val="75000"/>
                  </a:schemeClr>
                </a:solidFill>
                <a:latin typeface="Calibri" panose="020F0502020204030204" pitchFamily="34" charset="0"/>
                <a:cs typeface="Calibri" panose="020F0502020204030204" pitchFamily="34" charset="0"/>
              </a:rPr>
              <a:t> ideas: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Compartir</a:t>
            </a:r>
            <a:r>
              <a:rPr lang="en-GB" altLang="es-ES" sz="2000" b="1" i="1" dirty="0">
                <a:solidFill>
                  <a:schemeClr val="accent1">
                    <a:lumMod val="75000"/>
                  </a:schemeClr>
                </a:solidFill>
                <a:latin typeface="Calibri" panose="020F0502020204030204" pitchFamily="34" charset="0"/>
                <a:cs typeface="Calibri" panose="020F0502020204030204" pitchFamily="34" charset="0"/>
              </a:rPr>
              <a:t> y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proteger</a:t>
            </a:r>
            <a:r>
              <a:rPr lang="en-GB" altLang="es-ES" sz="2000" b="1" i="1" dirty="0">
                <a:solidFill>
                  <a:schemeClr val="accent1">
                    <a:lumMod val="75000"/>
                  </a:schemeClr>
                </a:solidFill>
                <a:latin typeface="Calibri" panose="020F0502020204030204" pitchFamily="34" charset="0"/>
                <a:cs typeface="Calibri" panose="020F0502020204030204" pitchFamily="34" charset="0"/>
              </a:rPr>
              <a:t> ideas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En teoría, es posible desglosar la competencia en dos partes, una para "compartir" y otra para "proteger": </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b="1" dirty="0">
                <a:latin typeface="Calibri" panose="020F0502020204030204" pitchFamily="34" charset="0"/>
                <a:cs typeface="Calibri" panose="020F0502020204030204" pitchFamily="34" charset="0"/>
              </a:rPr>
              <a:t>Compartir: </a:t>
            </a:r>
            <a:r>
              <a:rPr lang="es-ES" dirty="0">
                <a:latin typeface="Calibri" panose="020F0502020204030204" pitchFamily="34" charset="0"/>
                <a:cs typeface="Calibri" panose="020F0502020204030204" pitchFamily="34" charset="0"/>
              </a:rPr>
              <a:t>relaciones públicas, creación de redes. En otras palabras, comunicar los valores de la marca al exterior. El primer objetivo lo representan, por supuesto, los clientes (potenciales), pero los empresarios nunca olvidan la importancia de establecer su marca -y el valor de su oferta- ante terceras partes relevantes que pueden tener un impacto muy significativo en el rendimiento de la organización, como las autoridades públicas, los intermediarios financieros, la sociedad civil en general, los grupos de interés del tercer sector, etc.</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b="1" dirty="0">
                <a:latin typeface="Calibri" panose="020F0502020204030204" pitchFamily="34" charset="0"/>
                <a:cs typeface="Calibri" panose="020F0502020204030204" pitchFamily="34" charset="0"/>
              </a:rPr>
              <a:t>Proteger: </a:t>
            </a:r>
            <a:r>
              <a:rPr lang="es-ES" dirty="0">
                <a:latin typeface="Calibri" panose="020F0502020204030204" pitchFamily="34" charset="0"/>
                <a:cs typeface="Calibri" panose="020F0502020204030204" pitchFamily="34" charset="0"/>
              </a:rPr>
              <a:t>los empresarios deben familiarizarse al menos con los fundamentos de los derechos de autor y las múltiples formas de licencia que se aplican en el mercado privado.</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785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5326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6 – 1.5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Pensamiento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ético</a:t>
            </a:r>
            <a:r>
              <a:rPr lang="en-GB" altLang="es-ES" sz="2000" b="1" dirty="0">
                <a:solidFill>
                  <a:schemeClr val="accent1">
                    <a:lumMod val="75000"/>
                  </a:schemeClr>
                </a:solidFill>
                <a:latin typeface="Calibri" panose="020F0502020204030204" pitchFamily="34" charset="0"/>
                <a:cs typeface="Calibri" panose="020F0502020204030204" pitchFamily="34" charset="0"/>
              </a:rPr>
              <a:t>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sostenible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Comportarse</a:t>
            </a:r>
            <a:r>
              <a:rPr lang="en-GB" altLang="es-ES" sz="2000" b="1" dirty="0">
                <a:solidFill>
                  <a:schemeClr val="accent1">
                    <a:lumMod val="75000"/>
                  </a:schemeClr>
                </a:solidFill>
                <a:latin typeface="Calibri" panose="020F0502020204030204" pitchFamily="34" charset="0"/>
                <a:cs typeface="Calibri" panose="020F0502020204030204" pitchFamily="34" charset="0"/>
              </a:rPr>
              <a:t> de forma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ética</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La ética es un tema omnipresente en la gestión empresarial. No hay una sola función/dimensión de la actividad empresarial que pueda ser ajena a la ética. En este contexto, el pensamiento ético se traduce en actuar de acuerdo con los principios morales, antepuestos incluso a cualquier lógica orientada al beneficio.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procesos de toma de decisiones basados en la ética siempre prevalecerán sobre cualquier razonamiento basado en los ingresos. Hoy en día, los debates centrados en la responsabilidad social de las empresas son más pertinentes que nunca, ya que las sociedades son cada vez más sensibles a muchas cuestiones sociales diversas:</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Desigualdades</a:t>
            </a:r>
            <a:r>
              <a:rPr lang="en-GB" dirty="0">
                <a:latin typeface="Calibri" panose="020F0502020204030204" pitchFamily="34" charset="0"/>
                <a:cs typeface="Calibri" panose="020F0502020204030204" pitchFamily="34" charset="0"/>
              </a:rPr>
              <a:t> de </a:t>
            </a:r>
            <a:r>
              <a:rPr lang="en-GB" dirty="0" err="1">
                <a:latin typeface="Calibri" panose="020F0502020204030204" pitchFamily="34" charset="0"/>
                <a:cs typeface="Calibri" panose="020F0502020204030204" pitchFamily="34" charset="0"/>
              </a:rPr>
              <a:t>género</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Medio </a:t>
            </a:r>
            <a:r>
              <a:rPr lang="en-GB" dirty="0" err="1">
                <a:latin typeface="Calibri" panose="020F0502020204030204" pitchFamily="34" charset="0"/>
                <a:cs typeface="Calibri" panose="020F0502020204030204" pitchFamily="34" charset="0"/>
              </a:rPr>
              <a:t>ambiente</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Derechos</a:t>
            </a:r>
            <a:r>
              <a:rPr lang="en-GB" dirty="0">
                <a:latin typeface="Calibri" panose="020F0502020204030204" pitchFamily="34" charset="0"/>
                <a:cs typeface="Calibri" panose="020F0502020204030204" pitchFamily="34" charset="0"/>
              </a:rPr>
              <a:t> de los </a:t>
            </a:r>
            <a:r>
              <a:rPr lang="en-GB" dirty="0" err="1">
                <a:latin typeface="Calibri" panose="020F0502020204030204" pitchFamily="34" charset="0"/>
                <a:cs typeface="Calibri" panose="020F0502020204030204" pitchFamily="34" charset="0"/>
              </a:rPr>
              <a:t>animales</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err="1">
                <a:latin typeface="Calibri" panose="020F0502020204030204" pitchFamily="34" charset="0"/>
                <a:cs typeface="Calibri" panose="020F0502020204030204" pitchFamily="34" charset="0"/>
              </a:rPr>
              <a:t>Desigualdades</a:t>
            </a:r>
            <a:r>
              <a:rPr lang="en-GB" dirty="0">
                <a:latin typeface="Calibri" panose="020F0502020204030204" pitchFamily="34" charset="0"/>
                <a:cs typeface="Calibri" panose="020F0502020204030204" pitchFamily="34" charset="0"/>
              </a:rPr>
              <a:t> de </a:t>
            </a:r>
            <a:r>
              <a:rPr lang="en-GB" dirty="0" err="1">
                <a:latin typeface="Calibri" panose="020F0502020204030204" pitchFamily="34" charset="0"/>
                <a:cs typeface="Calibri" panose="020F0502020204030204" pitchFamily="34" charset="0"/>
              </a:rPr>
              <a:t>riqueza</a:t>
            </a: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Etc.</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0428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71516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6 – 1.5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Pensamiento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ético</a:t>
            </a:r>
            <a:r>
              <a:rPr lang="en-GB" altLang="es-ES" sz="2000" b="1" dirty="0">
                <a:solidFill>
                  <a:schemeClr val="accent1">
                    <a:lumMod val="75000"/>
                  </a:schemeClr>
                </a:solidFill>
                <a:latin typeface="Calibri" panose="020F0502020204030204" pitchFamily="34" charset="0"/>
                <a:cs typeface="Calibri" panose="020F0502020204030204" pitchFamily="34" charset="0"/>
              </a:rPr>
              <a:t>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sostenible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Evaluar</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el</a:t>
            </a:r>
            <a:r>
              <a:rPr lang="en-GB" altLang="es-ES" sz="2000" b="1" i="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impacto</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Hoy en día es muy común que las organizaciones presenten anualmente su informe social, junto con los estados financieros y económicos anuales "tradicionales".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El informe social se presenta de forma voluntaria y pone en valor los esfuerzos de la organización en materia de responsabilidad social y sostenibilidad medioambiental. Con este documento, los empresarios ponen a disposición de la opinión pública su compromiso de abordar e intervenir en cuestiones sociales que puedan ser de especial interés para terceros y para las partes interesadas del público.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De este modo, la organización da prueba de su coherencia con los valores que promueve activamente. Desde otra perspectiva, el informe social establece la fiabilidad y confiabilidad de la organización entre el público, y genera grandes resultados positivos para su reputación.</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7547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37084"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6 – 1.5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Pensamiento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ético</a:t>
            </a:r>
            <a:r>
              <a:rPr lang="en-GB" altLang="es-ES" sz="2000" b="1" dirty="0">
                <a:solidFill>
                  <a:schemeClr val="accent1">
                    <a:lumMod val="75000"/>
                  </a:schemeClr>
                </a:solidFill>
                <a:latin typeface="Calibri" panose="020F0502020204030204" pitchFamily="34" charset="0"/>
                <a:cs typeface="Calibri" panose="020F0502020204030204" pitchFamily="34" charset="0"/>
              </a:rPr>
              <a:t>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sostenible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i="1" dirty="0">
                <a:solidFill>
                  <a:schemeClr val="accent1">
                    <a:lumMod val="75000"/>
                  </a:schemeClr>
                </a:solidFill>
                <a:latin typeface="Calibri" panose="020F0502020204030204" pitchFamily="34" charset="0"/>
                <a:cs typeface="Calibri" panose="020F0502020204030204" pitchFamily="34" charset="0"/>
              </a:rPr>
              <a:t>Ser </a:t>
            </a:r>
            <a:r>
              <a:rPr lang="en-GB" altLang="es-ES" sz="2000" b="1" i="1" dirty="0" err="1">
                <a:solidFill>
                  <a:schemeClr val="accent1">
                    <a:lumMod val="75000"/>
                  </a:schemeClr>
                </a:solidFill>
                <a:latin typeface="Calibri" panose="020F0502020204030204" pitchFamily="34" charset="0"/>
                <a:cs typeface="Calibri" panose="020F0502020204030204" pitchFamily="34" charset="0"/>
              </a:rPr>
              <a:t>responsable</a:t>
            </a:r>
            <a:endParaRPr lang="en-GB" altLang="es-ES" sz="2000" b="1" i="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Esto está estrictamente relacionado con la evaluación de los impactos, ya que la propia rendición de cuentas de los emprendedores refuerza los canales de comunicación directa con los grupos de interés que puedan estar interesados en la sostenibilidad y la responsabilidad social de la organización. </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 que sigue es el refuerzo de una relación basada en la confianza que facilita el intercambio de información y la transparencia mutua, el compromiso bilateral y la fiabilidad.</a:t>
            </a:r>
          </a:p>
          <a:p>
            <a:pPr algn="just">
              <a:defRPr/>
            </a:pPr>
            <a:endParaRPr 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Los empresarios son plenamente conscientes de las implicaciones que conlleva la distinción entre producto, resultado e impacto, al tiempo que son capaces de discernir a qué nivel se refieren sus actividades y retos.</a:t>
            </a: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5188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a:latin typeface="+mn-lt"/>
              </a:rPr>
              <a:t>Resumiendo</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2130" y="1561829"/>
            <a:ext cx="3824875" cy="1020411"/>
            <a:chOff x="-512726" y="2844314"/>
            <a:chExt cx="3330916" cy="1020411"/>
          </a:xfrm>
        </p:grpSpPr>
        <p:sp>
          <p:nvSpPr>
            <p:cNvPr id="15" name="TextBox 10">
              <a:extLst>
                <a:ext uri="{FF2B5EF4-FFF2-40B4-BE49-F238E27FC236}">
                  <a16:creationId xmlns:a16="http://schemas.microsoft.com/office/drawing/2014/main" id="{8008F14C-7C2B-4FF8-9C52-42E821022212}"/>
                </a:ext>
              </a:extLst>
            </p:cNvPr>
            <p:cNvSpPr txBox="1"/>
            <p:nvPr/>
          </p:nvSpPr>
          <p:spPr>
            <a:xfrm>
              <a:off x="-512726" y="3279950"/>
              <a:ext cx="3322342"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8 </a:t>
              </a:r>
              <a:r>
                <a:rPr lang="en-US" altLang="ko-KR" sz="1600" dirty="0" err="1">
                  <a:solidFill>
                    <a:schemeClr val="tx1">
                      <a:lumMod val="75000"/>
                      <a:lumOff val="25000"/>
                    </a:schemeClr>
                  </a:solidFill>
                  <a:cs typeface="Arial" pitchFamily="34" charset="0"/>
                </a:rPr>
                <a:t>competencias</a:t>
              </a:r>
              <a:r>
                <a:rPr lang="en-US" altLang="ko-KR" sz="1600" dirty="0">
                  <a:solidFill>
                    <a:schemeClr val="tx1">
                      <a:lumMod val="75000"/>
                      <a:lumOff val="25000"/>
                    </a:schemeClr>
                  </a:solidFill>
                  <a:cs typeface="Arial" pitchFamily="34" charset="0"/>
                </a:rPr>
                <a:t> clave para </a:t>
              </a:r>
              <a:r>
                <a:rPr lang="en-US" altLang="ko-KR" sz="1600" dirty="0" err="1">
                  <a:solidFill>
                    <a:schemeClr val="tx1">
                      <a:lumMod val="75000"/>
                      <a:lumOff val="25000"/>
                    </a:schemeClr>
                  </a:solidFill>
                  <a:cs typeface="Arial" pitchFamily="34" charset="0"/>
                </a:rPr>
                <a:t>el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aprendizaje</a:t>
              </a:r>
              <a:r>
                <a:rPr lang="en-US" altLang="ko-KR" sz="1600" dirty="0">
                  <a:solidFill>
                    <a:schemeClr val="tx1">
                      <a:lumMod val="75000"/>
                      <a:lumOff val="25000"/>
                    </a:schemeClr>
                  </a:solidFill>
                  <a:cs typeface="Arial" pitchFamily="34" charset="0"/>
                </a:rPr>
                <a:t> a lo largo de la </a:t>
              </a:r>
              <a:r>
                <a:rPr lang="en-US" altLang="ko-KR" sz="1600" dirty="0" err="1">
                  <a:solidFill>
                    <a:schemeClr val="tx1">
                      <a:lumMod val="75000"/>
                      <a:lumOff val="25000"/>
                    </a:schemeClr>
                  </a:solidFill>
                  <a:cs typeface="Arial" pitchFamily="34" charset="0"/>
                </a:rPr>
                <a:t>vida</a:t>
              </a:r>
              <a:endParaRPr lang="en-US" altLang="ko-KR" sz="1600" dirty="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504152" y="2844314"/>
              <a:ext cx="3322342"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err="1">
                  <a:solidFill>
                    <a:schemeClr val="tx1">
                      <a:lumMod val="75000"/>
                      <a:lumOff val="25000"/>
                    </a:schemeClr>
                  </a:solidFill>
                  <a:cs typeface="Arial" pitchFamily="34" charset="0"/>
                </a:rPr>
                <a:t>Antecedentes</a:t>
              </a:r>
              <a:r>
                <a:rPr lang="en-US" altLang="ko-KR" sz="1600" b="1" dirty="0">
                  <a:solidFill>
                    <a:schemeClr val="tx1">
                      <a:lumMod val="75000"/>
                      <a:lumOff val="25000"/>
                    </a:schemeClr>
                  </a:solidFill>
                  <a:cs typeface="Arial" pitchFamily="34" charset="0"/>
                </a:rPr>
                <a:t> de la </a:t>
              </a:r>
              <a:r>
                <a:rPr lang="en-US" altLang="ko-KR" sz="1600" b="1" dirty="0" err="1">
                  <a:solidFill>
                    <a:schemeClr val="tx1">
                      <a:lumMod val="75000"/>
                      <a:lumOff val="25000"/>
                    </a:schemeClr>
                  </a:solidFill>
                  <a:cs typeface="Arial" pitchFamily="34" charset="0"/>
                </a:rPr>
                <a:t>política</a:t>
              </a:r>
              <a:r>
                <a:rPr lang="en-US" altLang="ko-KR" sz="1600" b="1" dirty="0">
                  <a:solidFill>
                    <a:schemeClr val="tx1">
                      <a:lumMod val="75000"/>
                      <a:lumOff val="25000"/>
                    </a:schemeClr>
                  </a:solidFill>
                  <a:cs typeface="Arial" pitchFamily="34" charset="0"/>
                </a:rPr>
                <a:t> de </a:t>
              </a:r>
              <a:r>
                <a:rPr lang="en-US" altLang="ko-KR" sz="1600" b="1" dirty="0" err="1">
                  <a:solidFill>
                    <a:schemeClr val="tx1">
                      <a:lumMod val="75000"/>
                      <a:lumOff val="25000"/>
                    </a:schemeClr>
                  </a:solidFill>
                  <a:cs typeface="Arial" pitchFamily="34" charset="0"/>
                </a:rPr>
                <a:t>EntreComp</a:t>
              </a:r>
              <a:endParaRPr lang="ko-KR" altLang="en-US" sz="1600" b="1" dirty="0">
                <a:solidFill>
                  <a:schemeClr val="tx1">
                    <a:lumMod val="75000"/>
                    <a:lumOff val="25000"/>
                  </a:schemeClr>
                </a:solidFill>
                <a:cs typeface="Arial" pitchFamily="34" charset="0"/>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635943" y="2706818"/>
            <a:ext cx="3170547" cy="1324134"/>
            <a:chOff x="1351" y="3036246"/>
            <a:chExt cx="2901998" cy="1324134"/>
          </a:xfrm>
        </p:grpSpPr>
        <p:sp>
          <p:nvSpPr>
            <p:cNvPr id="18" name="TextBox 10">
              <a:extLst>
                <a:ext uri="{FF2B5EF4-FFF2-40B4-BE49-F238E27FC236}">
                  <a16:creationId xmlns:a16="http://schemas.microsoft.com/office/drawing/2014/main" id="{31E3B2DC-9FF8-4F49-9BBB-078E842A163C}"/>
                </a:ext>
              </a:extLst>
            </p:cNvPr>
            <p:cNvSpPr txBox="1"/>
            <p:nvPr/>
          </p:nvSpPr>
          <p:spPr>
            <a:xfrm>
              <a:off x="1351" y="3529383"/>
              <a:ext cx="2901998"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s-ES" altLang="ko-KR" sz="1600" dirty="0">
                  <a:solidFill>
                    <a:schemeClr val="tx1">
                      <a:lumMod val="75000"/>
                      <a:lumOff val="25000"/>
                    </a:schemeClr>
                  </a:solidFill>
                  <a:cs typeface="Arial" pitchFamily="34" charset="0"/>
                </a:rPr>
                <a:t>Tres áreas de formación clave para mejorar tu espíritu emprendedor y tu sentido de la iniciativa en el PCI </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56950" y="3036246"/>
              <a:ext cx="2790802"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it-IT" altLang="ko-KR" sz="1600" b="1" dirty="0" err="1">
                  <a:solidFill>
                    <a:schemeClr val="tx1">
                      <a:lumMod val="75000"/>
                      <a:lumOff val="25000"/>
                    </a:schemeClr>
                  </a:solidFill>
                  <a:cs typeface="Arial" pitchFamily="34" charset="0"/>
                </a:rPr>
                <a:t>EnteComp</a:t>
              </a:r>
              <a:r>
                <a:rPr lang="it-IT" altLang="ko-KR" sz="1600" b="1" dirty="0">
                  <a:solidFill>
                    <a:schemeClr val="tx1">
                      <a:lumMod val="75000"/>
                      <a:lumOff val="25000"/>
                    </a:schemeClr>
                  </a:solidFill>
                  <a:cs typeface="Arial" pitchFamily="34" charset="0"/>
                </a:rPr>
                <a:t>: </a:t>
              </a:r>
              <a:r>
                <a:rPr lang="it-IT" altLang="ko-KR" sz="1600" b="1" dirty="0" err="1">
                  <a:solidFill>
                    <a:schemeClr val="tx1">
                      <a:lumMod val="75000"/>
                      <a:lumOff val="25000"/>
                    </a:schemeClr>
                  </a:solidFill>
                  <a:cs typeface="Arial" pitchFamily="34" charset="0"/>
                </a:rPr>
                <a:t>contenido</a:t>
              </a:r>
              <a:r>
                <a:rPr lang="it-IT" altLang="ko-KR" sz="1600" b="1" dirty="0">
                  <a:solidFill>
                    <a:schemeClr val="tx1">
                      <a:lumMod val="75000"/>
                      <a:lumOff val="25000"/>
                    </a:schemeClr>
                  </a:solidFill>
                  <a:cs typeface="Arial" pitchFamily="34" charset="0"/>
                </a:rPr>
                <a:t> y </a:t>
              </a:r>
              <a:r>
                <a:rPr lang="it-IT" altLang="ko-KR" sz="1600" b="1" dirty="0" err="1">
                  <a:solidFill>
                    <a:schemeClr val="tx1">
                      <a:lumMod val="75000"/>
                      <a:lumOff val="25000"/>
                    </a:schemeClr>
                  </a:solidFill>
                  <a:cs typeface="Arial" pitchFamily="34" charset="0"/>
                </a:rPr>
                <a:t>estructura</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454329" y="4458029"/>
            <a:ext cx="2802410" cy="1623595"/>
            <a:chOff x="750421" y="3525136"/>
            <a:chExt cx="2565044" cy="1623595"/>
          </a:xfrm>
        </p:grpSpPr>
        <p:sp>
          <p:nvSpPr>
            <p:cNvPr id="21" name="TextBox 10">
              <a:extLst>
                <a:ext uri="{FF2B5EF4-FFF2-40B4-BE49-F238E27FC236}">
                  <a16:creationId xmlns:a16="http://schemas.microsoft.com/office/drawing/2014/main" id="{DE9987CC-ACD6-4DE1-A08A-5B6FD3594EE0}"/>
                </a:ext>
              </a:extLst>
            </p:cNvPr>
            <p:cNvSpPr txBox="1"/>
            <p:nvPr/>
          </p:nvSpPr>
          <p:spPr>
            <a:xfrm>
              <a:off x="957669" y="3886847"/>
              <a:ext cx="2357796" cy="126188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ctr" latinLnBrk="0"/>
              <a:r>
                <a:rPr lang="en-US" sz="1200" dirty="0"/>
                <a:t>1.1 </a:t>
              </a:r>
              <a:r>
                <a:rPr lang="en-US" sz="1200" dirty="0" err="1"/>
                <a:t>Detectando</a:t>
              </a:r>
              <a:r>
                <a:rPr lang="en-US" sz="1200" dirty="0"/>
                <a:t> </a:t>
              </a:r>
              <a:r>
                <a:rPr lang="en-US" sz="1200" dirty="0" err="1"/>
                <a:t>oportunidades</a:t>
              </a:r>
              <a:endParaRPr lang="en-GB" sz="1200" dirty="0"/>
            </a:p>
            <a:p>
              <a:pPr fontAlgn="ctr" latinLnBrk="0"/>
              <a:r>
                <a:rPr lang="en-US" sz="1200" dirty="0"/>
                <a:t>1.2 </a:t>
              </a:r>
              <a:r>
                <a:rPr lang="en-US" sz="1200" dirty="0" err="1"/>
                <a:t>Creatividad</a:t>
              </a:r>
              <a:endParaRPr lang="en-GB" sz="1200" dirty="0"/>
            </a:p>
            <a:p>
              <a:pPr fontAlgn="ctr" latinLnBrk="0"/>
              <a:r>
                <a:rPr lang="en-US" sz="1200" dirty="0"/>
                <a:t>1.3 Vision</a:t>
              </a:r>
              <a:endParaRPr lang="en-GB" sz="1200" dirty="0"/>
            </a:p>
            <a:p>
              <a:pPr fontAlgn="ctr" latinLnBrk="0"/>
              <a:r>
                <a:rPr lang="en-US" sz="1200" dirty="0"/>
                <a:t>1.4 </a:t>
              </a:r>
              <a:r>
                <a:rPr lang="en-US" sz="1200" dirty="0" err="1"/>
                <a:t>Valorar</a:t>
              </a:r>
              <a:r>
                <a:rPr lang="en-US" sz="1200" dirty="0"/>
                <a:t> ideas</a:t>
              </a:r>
              <a:endParaRPr lang="en-GB" sz="1200" dirty="0"/>
            </a:p>
            <a:p>
              <a:pPr fontAlgn="ctr" latinLnBrk="0"/>
              <a:r>
                <a:rPr lang="en-US" sz="1200" dirty="0"/>
                <a:t>1.5 </a:t>
              </a:r>
              <a:r>
                <a:rPr lang="en-US" sz="1200" dirty="0" err="1"/>
                <a:t>Pensamiento</a:t>
              </a:r>
              <a:r>
                <a:rPr lang="en-US" sz="1200" dirty="0"/>
                <a:t> </a:t>
              </a:r>
              <a:r>
                <a:rPr lang="en-US" sz="1200" dirty="0" err="1"/>
                <a:t>ético</a:t>
              </a:r>
              <a:r>
                <a:rPr lang="en-US" sz="1200" dirty="0"/>
                <a:t> y </a:t>
              </a:r>
              <a:r>
                <a:rPr lang="en-US" sz="1200" dirty="0" err="1"/>
                <a:t>sostenible</a:t>
              </a:r>
              <a:endParaRPr lang="en-GB" sz="1200" dirty="0"/>
            </a:p>
            <a:p>
              <a:pPr algn="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50421" y="3525136"/>
              <a:ext cx="228168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b="1" dirty="0">
                  <a:solidFill>
                    <a:schemeClr val="tx1">
                      <a:lumMod val="75000"/>
                      <a:lumOff val="25000"/>
                    </a:schemeClr>
                  </a:solidFill>
                  <a:cs typeface="Arial" pitchFamily="34" charset="0"/>
                </a:rPr>
                <a:t>IDEAS Y OPORTUNIDADES </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01670" y="1276302"/>
            <a:ext cx="2340690" cy="1590031"/>
            <a:chOff x="729878" y="3097269"/>
            <a:chExt cx="2142431" cy="1590031"/>
          </a:xfrm>
        </p:grpSpPr>
        <p:sp>
          <p:nvSpPr>
            <p:cNvPr id="24" name="TextBox 10">
              <a:extLst>
                <a:ext uri="{FF2B5EF4-FFF2-40B4-BE49-F238E27FC236}">
                  <a16:creationId xmlns:a16="http://schemas.microsoft.com/office/drawing/2014/main" id="{D0CD8C55-162D-48B8-9989-822BD5B818EA}"/>
                </a:ext>
              </a:extLst>
            </p:cNvPr>
            <p:cNvSpPr txBox="1"/>
            <p:nvPr/>
          </p:nvSpPr>
          <p:spPr>
            <a:xfrm>
              <a:off x="812652" y="361008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s-ES" altLang="ko-KR" sz="1600" dirty="0">
                  <a:solidFill>
                    <a:schemeClr val="tx1">
                      <a:lumMod val="75000"/>
                      <a:lumOff val="25000"/>
                    </a:schemeClr>
                  </a:solidFill>
                  <a:cs typeface="Arial" pitchFamily="34" charset="0"/>
                </a:rPr>
                <a:t>Otros dos marcos de educación y formación sobre el aprendizaje permanente</a:t>
              </a:r>
              <a:endParaRPr lang="en-US" altLang="ko-KR" sz="1600"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29878" y="3097269"/>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Seguimiento</a:t>
              </a:r>
              <a:r>
                <a:rPr lang="en-US" altLang="ko-KR" sz="1600" b="1" dirty="0">
                  <a:solidFill>
                    <a:schemeClr val="tx1">
                      <a:lumMod val="75000"/>
                      <a:lumOff val="25000"/>
                    </a:schemeClr>
                  </a:solidFill>
                  <a:cs typeface="Arial" pitchFamily="34" charset="0"/>
                </a:rPr>
                <a:t> de </a:t>
              </a:r>
              <a:r>
                <a:rPr lang="en-US" altLang="ko-KR" sz="1600" b="1" dirty="0" err="1">
                  <a:solidFill>
                    <a:schemeClr val="tx1">
                      <a:lumMod val="75000"/>
                      <a:lumOff val="25000"/>
                    </a:schemeClr>
                  </a:solidFill>
                  <a:cs typeface="Arial" pitchFamily="34" charset="0"/>
                </a:rPr>
                <a:t>EntreComp</a:t>
              </a:r>
              <a:endParaRPr lang="en-US" altLang="ko-KR"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4" y="2999205"/>
            <a:ext cx="2897686" cy="1133579"/>
            <a:chOff x="803641" y="3356753"/>
            <a:chExt cx="2202723" cy="1133579"/>
          </a:xfrm>
        </p:grpSpPr>
        <p:sp>
          <p:nvSpPr>
            <p:cNvPr id="27" name="TextBox 10">
              <a:extLst>
                <a:ext uri="{FF2B5EF4-FFF2-40B4-BE49-F238E27FC236}">
                  <a16:creationId xmlns:a16="http://schemas.microsoft.com/office/drawing/2014/main" id="{30F86858-E96A-43BF-BCC8-CA796B301979}"/>
                </a:ext>
              </a:extLst>
            </p:cNvPr>
            <p:cNvSpPr txBox="1"/>
            <p:nvPr/>
          </p:nvSpPr>
          <p:spPr>
            <a:xfrm>
              <a:off x="803641" y="3659335"/>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18 </a:t>
              </a:r>
              <a:r>
                <a:rPr lang="en-US" altLang="ko-KR" sz="1600" dirty="0" err="1">
                  <a:solidFill>
                    <a:schemeClr val="tx1">
                      <a:lumMod val="75000"/>
                      <a:lumOff val="25000"/>
                    </a:schemeClr>
                  </a:solidFill>
                  <a:cs typeface="Arial" pitchFamily="34" charset="0"/>
                </a:rPr>
                <a:t>subcompetencias</a:t>
              </a:r>
              <a:r>
                <a:rPr lang="en-US" altLang="ko-KR" sz="1600" dirty="0">
                  <a:solidFill>
                    <a:schemeClr val="tx1">
                      <a:lumMod val="75000"/>
                      <a:lumOff val="25000"/>
                    </a:schemeClr>
                  </a:solidFill>
                  <a:cs typeface="Arial" pitchFamily="34" charset="0"/>
                </a:rPr>
                <a:t> para la </a:t>
              </a:r>
              <a:r>
                <a:rPr lang="en-US" altLang="ko-KR" sz="1600" dirty="0" err="1">
                  <a:solidFill>
                    <a:schemeClr val="tx1">
                      <a:lumMod val="75000"/>
                      <a:lumOff val="25000"/>
                    </a:schemeClr>
                  </a:solidFill>
                  <a:cs typeface="Arial" pitchFamily="34" charset="0"/>
                </a:rPr>
                <a:t>excelencia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emprendedora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el</a:t>
              </a:r>
              <a:r>
                <a:rPr lang="en-US" altLang="ko-KR" sz="1600" dirty="0">
                  <a:solidFill>
                    <a:schemeClr val="tx1">
                      <a:lumMod val="75000"/>
                      <a:lumOff val="25000"/>
                    </a:schemeClr>
                  </a:solidFill>
                  <a:cs typeface="Arial" pitchFamily="34" charset="0"/>
                </a:rPr>
                <a:t> PCI</a:t>
              </a:r>
            </a:p>
          </p:txBody>
        </p:sp>
        <p:sp>
          <p:nvSpPr>
            <p:cNvPr id="28" name="TextBox 11">
              <a:extLst>
                <a:ext uri="{FF2B5EF4-FFF2-40B4-BE49-F238E27FC236}">
                  <a16:creationId xmlns:a16="http://schemas.microsoft.com/office/drawing/2014/main" id="{BF1BCF66-1A28-44C2-9752-244CCFE8EBF4}"/>
                </a:ext>
              </a:extLst>
            </p:cNvPr>
            <p:cNvSpPr txBox="1"/>
            <p:nvPr/>
          </p:nvSpPr>
          <p:spPr>
            <a:xfrm>
              <a:off x="812652" y="3356753"/>
              <a:ext cx="2193712"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Hilos</a:t>
              </a:r>
              <a:r>
                <a:rPr lang="en-US" altLang="ko-KR" sz="1600" b="1" dirty="0">
                  <a:solidFill>
                    <a:schemeClr val="tx1">
                      <a:lumMod val="75000"/>
                      <a:lumOff val="25000"/>
                    </a:schemeClr>
                  </a:solidFill>
                  <a:cs typeface="Arial" pitchFamily="34" charset="0"/>
                </a:rPr>
                <a:t> conductors de </a:t>
              </a:r>
              <a:r>
                <a:rPr lang="en-US" altLang="ko-KR" sz="1600" b="1" dirty="0" err="1">
                  <a:solidFill>
                    <a:schemeClr val="tx1">
                      <a:lumMod val="75000"/>
                      <a:lumOff val="25000"/>
                    </a:schemeClr>
                  </a:solidFill>
                  <a:cs typeface="Arial" pitchFamily="34" charset="0"/>
                </a:rPr>
                <a:t>EntreComp</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4" y="4453749"/>
            <a:ext cx="2250256" cy="1415772"/>
            <a:chOff x="803640" y="3332058"/>
            <a:chExt cx="2059657" cy="1415772"/>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67061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tx1">
                      <a:lumMod val="75000"/>
                      <a:lumOff val="25000"/>
                    </a:schemeClr>
                  </a:solidFill>
                  <a:cs typeface="Arial" pitchFamily="34" charset="0"/>
                </a:rPr>
                <a:t>EntreComp</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Acción</a:t>
              </a:r>
              <a:r>
                <a:rPr lang="en-US" altLang="ko-KR" sz="1600" dirty="0">
                  <a:solidFill>
                    <a:schemeClr val="tx1">
                      <a:lumMod val="75000"/>
                      <a:lumOff val="25000"/>
                    </a:schemeClr>
                  </a:solidFill>
                  <a:cs typeface="Arial" pitchFamily="34" charset="0"/>
                </a:rPr>
                <a:t> y </a:t>
              </a:r>
              <a:r>
                <a:rPr lang="en-US" altLang="ko-KR" sz="1600" dirty="0" err="1">
                  <a:solidFill>
                    <a:schemeClr val="tx1">
                      <a:lumMod val="75000"/>
                      <a:lumOff val="25000"/>
                    </a:schemeClr>
                  </a:solidFill>
                  <a:cs typeface="Arial" pitchFamily="34" charset="0"/>
                </a:rPr>
                <a:t>EntreComp</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trabajo</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casos</a:t>
              </a:r>
              <a:r>
                <a:rPr lang="en-US" altLang="ko-KR" sz="1600" dirty="0">
                  <a:solidFill>
                    <a:schemeClr val="tx1">
                      <a:lumMod val="75000"/>
                      <a:lumOff val="25000"/>
                    </a:schemeClr>
                  </a:solidFill>
                  <a:cs typeface="Arial" pitchFamily="34" charset="0"/>
                </a:rPr>
                <a:t> de studio y </a:t>
              </a:r>
              <a:r>
                <a:rPr lang="en-US" altLang="ko-KR" sz="1600" dirty="0" err="1">
                  <a:solidFill>
                    <a:schemeClr val="tx1">
                      <a:lumMod val="75000"/>
                      <a:lumOff val="25000"/>
                    </a:schemeClr>
                  </a:solidFill>
                  <a:cs typeface="Arial" pitchFamily="34" charset="0"/>
                </a:rPr>
                <a:t>buenas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prácticas</a:t>
              </a:r>
              <a:endParaRPr lang="en-US" altLang="ko-KR" sz="1600" dirty="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333205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err="1">
                  <a:solidFill>
                    <a:schemeClr val="tx1">
                      <a:lumMod val="75000"/>
                      <a:lumOff val="25000"/>
                    </a:schemeClr>
                  </a:solidFill>
                  <a:cs typeface="Arial" pitchFamily="34" charset="0"/>
                </a:rPr>
                <a:t>Recursos</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adicionales</a:t>
              </a:r>
              <a:r>
                <a:rPr lang="en-US" altLang="ko-KR" sz="1600" b="1" dirty="0">
                  <a:solidFill>
                    <a:schemeClr val="tx1">
                      <a:lumMod val="75000"/>
                      <a:lumOff val="25000"/>
                    </a:schemeClr>
                  </a:solidFill>
                  <a:cs typeface="Arial" pitchFamily="34" charset="0"/>
                </a:rPr>
                <a:t> </a:t>
              </a:r>
            </a:p>
          </p:txBody>
        </p:sp>
      </p:grpSp>
    </p:spTree>
    <p:extLst>
      <p:ext uri="{BB962C8B-B14F-4D97-AF65-F5344CB8AC3E}">
        <p14:creationId xmlns:p14="http://schemas.microsoft.com/office/powerpoint/2010/main" val="368489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t>GRACIAS</a:t>
            </a:r>
            <a:endParaRPr lang="es-ES" b="1" dirty="0">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5071146" y="577349"/>
            <a:ext cx="1814846"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5071146" y="1576271"/>
            <a:ext cx="6505710" cy="3170099"/>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a:t>
            </a:r>
            <a:r>
              <a:rPr lang="es-ES" altLang="es-ES" sz="2000" b="1" dirty="0">
                <a:solidFill>
                  <a:schemeClr val="accent1">
                    <a:lumMod val="75000"/>
                  </a:schemeClr>
                </a:solidFill>
                <a:latin typeface="Calibri" panose="020F0502020204030204" pitchFamily="34" charset="0"/>
                <a:cs typeface="Calibri" panose="020F0502020204030204" pitchFamily="34" charset="0"/>
              </a:rPr>
              <a:t>El marco de competencias emprendedoras</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effectLst/>
                <a:latin typeface="Calibri" panose="020F0502020204030204" pitchFamily="34" charset="0"/>
                <a:ea typeface="Calibri" panose="020F0502020204030204" pitchFamily="34" charset="0"/>
                <a:cs typeface="Calibri" panose="020F0502020204030204" pitchFamily="34" charset="0"/>
              </a:rPr>
              <a:t>Ya en 2016, el Centro Común de Investigación de la Comisión Europea publicó el informe oficial </a:t>
            </a:r>
            <a:r>
              <a:rPr lang="en-US" dirty="0">
                <a:latin typeface="Calibri" panose="020F0502020204030204" pitchFamily="34" charset="0"/>
                <a:ea typeface="Calibri" panose="020F0502020204030204" pitchFamily="34" charset="0"/>
                <a:cs typeface="Calibri" panose="020F0502020204030204" pitchFamily="34" charset="0"/>
                <a:hlinkClick r:id="rId4"/>
              </a:rPr>
              <a:t>European Framework for Entrepreneurial Competences</a:t>
            </a:r>
            <a:r>
              <a:rPr lang="en-US" dirty="0">
                <a:latin typeface="Calibri" panose="020F0502020204030204" pitchFamily="34" charset="0"/>
                <a:ea typeface="Calibri" panose="020F0502020204030204" pitchFamily="34" charset="0"/>
                <a:cs typeface="Calibri" panose="020F0502020204030204" pitchFamily="34" charset="0"/>
              </a:rPr>
              <a:t>. </a:t>
            </a: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El marco se ha desarrollado en estrecha colaboración con la Dirección General de Empleo, Asuntos Sociales e Inclusión y, a día de hoy, representa el mayor esfuerzo a nivel internacional para proponer una definición "comúnmente compartida" del espíritu empresarial como </a:t>
            </a:r>
            <a:r>
              <a:rPr lang="es-ES" b="1" dirty="0">
                <a:latin typeface="Calibri" panose="020F0502020204030204" pitchFamily="34" charset="0"/>
                <a:ea typeface="Calibri" panose="020F0502020204030204" pitchFamily="34" charset="0"/>
                <a:cs typeface="Calibri" panose="020F0502020204030204" pitchFamily="34" charset="0"/>
              </a:rPr>
              <a:t>competencia</a:t>
            </a:r>
            <a:r>
              <a:rPr lang="es-ES" dirty="0">
                <a:latin typeface="Calibri" panose="020F0502020204030204" pitchFamily="34" charset="0"/>
                <a:ea typeface="Calibri" panose="020F0502020204030204" pitchFamily="34" charset="0"/>
                <a:cs typeface="Calibri" panose="020F0502020204030204" pitchFamily="34" charset="0"/>
              </a:rPr>
              <a:t>. </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026" name="Picture 2" descr="cover">
            <a:extLst>
              <a:ext uri="{FF2B5EF4-FFF2-40B4-BE49-F238E27FC236}">
                <a16:creationId xmlns:a16="http://schemas.microsoft.com/office/drawing/2014/main" id="{F4CBD06B-C142-44E9-8497-3BA453C6497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439" y="127281"/>
            <a:ext cx="4438481" cy="629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7673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1 –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Emprendimiento</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como</a:t>
            </a:r>
            <a:r>
              <a:rPr lang="en-GB" altLang="es-ES" sz="2000" b="1" dirty="0">
                <a:solidFill>
                  <a:schemeClr val="accent1">
                    <a:lumMod val="75000"/>
                  </a:schemeClr>
                </a:solidFill>
                <a:latin typeface="Calibri" panose="020F0502020204030204" pitchFamily="34" charset="0"/>
                <a:cs typeface="Calibri" panose="020F0502020204030204" pitchFamily="34" charset="0"/>
              </a:rPr>
              <a:t> una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competencia</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El hecho de que el espíritu emprendedor se enmarque como una "competencia", en lugar de como una "profesión", tiene una implicación muy particular en la aplicación concreta y la valoración del marco a nivel de la UE. </a:t>
            </a:r>
          </a:p>
          <a:p>
            <a:pPr algn="just">
              <a:defRPr/>
            </a:pPr>
            <a:endParaRPr lang="es-E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De hecho, el marco diseñado puede ser de gran utilidad no sólo para los emprendedores y aspirantes a empresarios, sino también para los ciudadanos de a pie, ya que el </a:t>
            </a:r>
            <a:r>
              <a:rPr lang="es-ES" dirty="0" err="1">
                <a:latin typeface="Calibri" panose="020F0502020204030204" pitchFamily="34" charset="0"/>
                <a:ea typeface="Calibri" panose="020F0502020204030204" pitchFamily="34" charset="0"/>
                <a:cs typeface="Calibri" panose="020F0502020204030204" pitchFamily="34" charset="0"/>
              </a:rPr>
              <a:t>EntreComp</a:t>
            </a:r>
            <a:r>
              <a:rPr lang="es-ES" dirty="0">
                <a:latin typeface="Calibri" panose="020F0502020204030204" pitchFamily="34" charset="0"/>
                <a:ea typeface="Calibri" panose="020F0502020204030204" pitchFamily="34" charset="0"/>
                <a:cs typeface="Calibri" panose="020F0502020204030204" pitchFamily="34" charset="0"/>
              </a:rPr>
              <a:t> aborda las oportunidades de aprendizaje a lo largo de la vida en un sentido mucho más amplio, empezando por el sentido de la iniciativa, la autoconfianza, el pensamiento ético y mucho más. </a:t>
            </a:r>
          </a:p>
          <a:p>
            <a:pPr algn="just">
              <a:defRPr/>
            </a:pPr>
            <a:endParaRPr lang="es-E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En este sentido, </a:t>
            </a:r>
            <a:r>
              <a:rPr lang="es-ES" dirty="0" err="1">
                <a:latin typeface="Calibri" panose="020F0502020204030204" pitchFamily="34" charset="0"/>
                <a:ea typeface="Calibri" panose="020F0502020204030204" pitchFamily="34" charset="0"/>
                <a:cs typeface="Calibri" panose="020F0502020204030204" pitchFamily="34" charset="0"/>
              </a:rPr>
              <a:t>EntreComp</a:t>
            </a:r>
            <a:r>
              <a:rPr lang="es-ES" dirty="0">
                <a:latin typeface="Calibri" panose="020F0502020204030204" pitchFamily="34" charset="0"/>
                <a:ea typeface="Calibri" panose="020F0502020204030204" pitchFamily="34" charset="0"/>
                <a:cs typeface="Calibri" panose="020F0502020204030204" pitchFamily="34" charset="0"/>
              </a:rPr>
              <a:t> amplía su radio de impacto más allá de los negocios, la economía y el espíritu empresarial, generando resultados sociales concretos incluso desde el lado de la ciudadanía activa, la inclusión y la empleabilidad. </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89053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7673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Los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antecedentes</a:t>
            </a:r>
            <a:r>
              <a:rPr lang="en-GB" altLang="es-ES" sz="2000" b="1" dirty="0">
                <a:solidFill>
                  <a:schemeClr val="accent1">
                    <a:lumMod val="75000"/>
                  </a:schemeClr>
                </a:solidFill>
                <a:latin typeface="Calibri" panose="020F0502020204030204" pitchFamily="34" charset="0"/>
                <a:cs typeface="Calibri" panose="020F0502020204030204" pitchFamily="34" charset="0"/>
              </a:rPr>
              <a:t> politicos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La primera semilla de </a:t>
            </a:r>
            <a:r>
              <a:rPr lang="es-ES" dirty="0" err="1">
                <a:latin typeface="Calibri" panose="020F0502020204030204" pitchFamily="34" charset="0"/>
                <a:ea typeface="Calibri" panose="020F0502020204030204" pitchFamily="34" charset="0"/>
                <a:cs typeface="Calibri" panose="020F0502020204030204" pitchFamily="34" charset="0"/>
              </a:rPr>
              <a:t>EntreComp</a:t>
            </a:r>
            <a:r>
              <a:rPr lang="es-ES" dirty="0">
                <a:latin typeface="Calibri" panose="020F0502020204030204" pitchFamily="34" charset="0"/>
                <a:ea typeface="Calibri" panose="020F0502020204030204" pitchFamily="34" charset="0"/>
                <a:cs typeface="Calibri" panose="020F0502020204030204" pitchFamily="34" charset="0"/>
              </a:rPr>
              <a:t> se remonta a mucho antes de 2016. </a:t>
            </a:r>
          </a:p>
          <a:p>
            <a:pPr algn="just">
              <a:defRPr/>
            </a:pPr>
            <a:endParaRPr lang="es-E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A finales de 2006, el Diario Oficial de la Unión Europea publicó una recomendación clave del Parlamento Europeo y del Consejo de Europa destinada a todos los Estados miembros, con especial atención a la provisión de competencias clave para todos como parte de sus estrategias de aprendizaje permanente.</a:t>
            </a:r>
          </a:p>
          <a:p>
            <a:pPr algn="just">
              <a:defRPr/>
            </a:pPr>
            <a:endParaRPr lang="es-E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Las estrategias nacionales deberían ajustarse a un "marco de competencias clave para el aprendizaje permanente", tal como se describe inicialmente en el propio documento político.</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hlinkClick r:id="rId4"/>
            <a:extLst>
              <a:ext uri="{FF2B5EF4-FFF2-40B4-BE49-F238E27FC236}">
                <a16:creationId xmlns:a16="http://schemas.microsoft.com/office/drawing/2014/main" id="{F66E0DA8-72F7-4165-8547-FD5FBEF53748}"/>
              </a:ext>
            </a:extLst>
          </p:cNvPr>
          <p:cNvPicPr>
            <a:picLocks noChangeAspect="1"/>
          </p:cNvPicPr>
          <p:nvPr/>
        </p:nvPicPr>
        <p:blipFill>
          <a:blip r:embed="rId5"/>
          <a:stretch>
            <a:fillRect/>
          </a:stretch>
        </p:blipFill>
        <p:spPr>
          <a:xfrm>
            <a:off x="2031141" y="4464191"/>
            <a:ext cx="8129717" cy="1910134"/>
          </a:xfrm>
          <a:prstGeom prst="rect">
            <a:avLst/>
          </a:prstGeom>
          <a:ln w="28575">
            <a:solidFill>
              <a:srgbClr val="002060"/>
            </a:solidFill>
          </a:ln>
        </p:spPr>
      </p:pic>
    </p:spTree>
    <p:extLst>
      <p:ext uri="{BB962C8B-B14F-4D97-AF65-F5344CB8AC3E}">
        <p14:creationId xmlns:p14="http://schemas.microsoft.com/office/powerpoint/2010/main" val="32187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95393"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406823" y="1231798"/>
            <a:ext cx="11213541" cy="5293757"/>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Los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antecedentes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políticos</a:t>
            </a:r>
            <a:r>
              <a:rPr lang="en-GB" altLang="es-ES" sz="2000" b="1" dirty="0">
                <a:solidFill>
                  <a:schemeClr val="accent1">
                    <a:lumMod val="75000"/>
                  </a:schemeClr>
                </a:solidFill>
                <a:latin typeface="Calibri" panose="020F0502020204030204" pitchFamily="34" charset="0"/>
                <a:cs typeface="Calibri" panose="020F0502020204030204" pitchFamily="34" charset="0"/>
              </a:rPr>
              <a:t> del EntreComp: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Competencias</a:t>
            </a:r>
            <a:r>
              <a:rPr lang="en-GB" altLang="es-ES" sz="2000" b="1" dirty="0">
                <a:solidFill>
                  <a:schemeClr val="accent1">
                    <a:lumMod val="75000"/>
                  </a:schemeClr>
                </a:solidFill>
                <a:latin typeface="Calibri" panose="020F0502020204030204" pitchFamily="34" charset="0"/>
                <a:cs typeface="Calibri" panose="020F0502020204030204" pitchFamily="34" charset="0"/>
              </a:rPr>
              <a:t> para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el</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marco</a:t>
            </a:r>
            <a:r>
              <a:rPr lang="en-GB" altLang="es-ES" sz="2000" b="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aprendizaje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permanente</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ea typeface="Calibri" panose="020F0502020204030204" pitchFamily="34" charset="0"/>
                <a:cs typeface="Calibri" panose="020F0502020204030204" pitchFamily="34" charset="0"/>
              </a:rPr>
              <a:t>El Marco de Competencias Clave para el Aprendizaje Permanente aborda esencialmente cuatro áreas principales de interés:</a:t>
            </a: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Identificación y valoración de las competencias/capacidades para el empoderamiento de las personas (es decir, empleabilidad, inclusión social, ciudadanía activa) en las economías y sociedades impulsadas por el conocimiento.</a:t>
            </a:r>
          </a:p>
          <a:p>
            <a:pPr marL="342900" indent="-342900" algn="just">
              <a:buFont typeface="+mj-lt"/>
              <a:buAutoNum type="arabicPeriod"/>
              <a:defRPr/>
            </a:pPr>
            <a:endParaRPr 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Apoyar a los Estados miembros para que garanticen la eficacia y el impacto de los planes de estudio nacionales, facilitando al mismo tiempo la transición de los jóvenes al mercado laboral, y fomentando las oportunidades de formación continua para los mayores y los adultos con el fin de </a:t>
            </a:r>
            <a:r>
              <a:rPr lang="es-ES" dirty="0" err="1">
                <a:latin typeface="Calibri" panose="020F0502020204030204" pitchFamily="34" charset="0"/>
                <a:cs typeface="Calibri" panose="020F0502020204030204" pitchFamily="34" charset="0"/>
              </a:rPr>
              <a:t>recualificarlos</a:t>
            </a:r>
            <a:r>
              <a:rPr lang="es-ES" dirty="0">
                <a:latin typeface="Calibri" panose="020F0502020204030204" pitchFamily="34" charset="0"/>
                <a:cs typeface="Calibri" panose="020F0502020204030204" pitchFamily="34" charset="0"/>
              </a:rPr>
              <a:t>, mejorar sus competencias, su desarrollo profesional y su inclusión social.</a:t>
            </a:r>
          </a:p>
          <a:p>
            <a:pPr marL="342900" indent="-3429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Proporcionar un modelo de referencia a nivel europeo para las partes interesadas nacionales, los profesionales en el ámbito de la educación y los objetivos finales para difundir una base común de referencia que sea reconocible independientemente del contexto geográfico de aplicación.</a:t>
            </a:r>
          </a:p>
          <a:p>
            <a:pPr marL="342900" indent="-342900" algn="just">
              <a:buFont typeface="+mj-lt"/>
              <a:buAutoNum type="arabicPeriod"/>
              <a:defRPr/>
            </a:pPr>
            <a:endParaRPr lang="es-E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Trabajar en pro de los programas de educación y formación de 2010 y proporcionar un marco para nuevas acciones correlativas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063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97673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2 – Los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antecedentes</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políticos</a:t>
            </a:r>
            <a:r>
              <a:rPr lang="en-GB" altLang="es-ES" sz="2000" b="1" dirty="0">
                <a:solidFill>
                  <a:schemeClr val="accent1">
                    <a:lumMod val="75000"/>
                  </a:schemeClr>
                </a:solidFill>
                <a:latin typeface="Calibri" panose="020F0502020204030204" pitchFamily="34" charset="0"/>
                <a:cs typeface="Calibri" panose="020F0502020204030204" pitchFamily="34" charset="0"/>
              </a:rPr>
              <a:t> del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Sentido</a:t>
            </a:r>
            <a:r>
              <a:rPr lang="en-GB" altLang="es-ES" sz="2000" b="1" dirty="0">
                <a:solidFill>
                  <a:schemeClr val="accent1">
                    <a:lumMod val="75000"/>
                  </a:schemeClr>
                </a:solidFill>
                <a:latin typeface="Calibri" panose="020F0502020204030204" pitchFamily="34" charset="0"/>
                <a:cs typeface="Calibri" panose="020F0502020204030204" pitchFamily="34" charset="0"/>
              </a:rPr>
              <a:t> de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iniciativa</a:t>
            </a:r>
            <a:r>
              <a:rPr lang="en-GB" altLang="es-ES" sz="2000" b="1" dirty="0">
                <a:solidFill>
                  <a:schemeClr val="accent1">
                    <a:lumMod val="75000"/>
                  </a:schemeClr>
                </a:solidFill>
                <a:latin typeface="Calibri" panose="020F0502020204030204" pitchFamily="34" charset="0"/>
                <a:cs typeface="Calibri" panose="020F0502020204030204" pitchFamily="34" charset="0"/>
              </a:rPr>
              <a:t> y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emprendimiento</a:t>
            </a:r>
            <a:endParaRPr lang="en-GB" altLang="es-ES" sz="2000" b="1" dirty="0">
              <a:solidFill>
                <a:schemeClr val="accent1">
                  <a:lumMod val="75000"/>
                </a:schemeClr>
              </a:solidFill>
              <a:latin typeface="Calibri" panose="020F0502020204030204" pitchFamily="34" charset="0"/>
              <a:cs typeface="Calibri" panose="020F0502020204030204" pitchFamily="34" charset="0"/>
            </a:endParaRPr>
          </a:p>
          <a:p>
            <a:pPr algn="just">
              <a:defRPr/>
            </a:pPr>
            <a:endParaRPr lang="en-GB" altLang="es-ES" dirty="0">
              <a:latin typeface="Calibri" panose="020F0502020204030204" pitchFamily="34" charset="0"/>
              <a:cs typeface="Calibri" panose="020F0502020204030204" pitchFamily="34" charset="0"/>
            </a:endParaRPr>
          </a:p>
          <a:p>
            <a:pPr algn="just">
              <a:defRPr/>
            </a:pPr>
            <a:r>
              <a:rPr lang="es-ES" dirty="0">
                <a:latin typeface="Calibri" panose="020F0502020204030204" pitchFamily="34" charset="0"/>
                <a:cs typeface="Calibri" panose="020F0502020204030204" pitchFamily="34" charset="0"/>
              </a:rPr>
              <a:t>Sobre la base de los objetivos mencionados, el Parlamento y el Consejo proponen ocho competencias clave a las que se aplica el marco LLL (</a:t>
            </a:r>
            <a:r>
              <a:rPr lang="es-ES" dirty="0" err="1">
                <a:latin typeface="Calibri" panose="020F0502020204030204" pitchFamily="34" charset="0"/>
                <a:cs typeface="Calibri" panose="020F0502020204030204" pitchFamily="34" charset="0"/>
              </a:rPr>
              <a:t>LongLife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Learning</a:t>
            </a:r>
            <a:r>
              <a:rPr lang="es-ES" dirty="0">
                <a:latin typeface="Calibri" panose="020F0502020204030204" pitchFamily="34" charset="0"/>
                <a:cs typeface="Calibri" panose="020F0502020204030204" pitchFamily="34" charset="0"/>
              </a:rPr>
              <a:t>): </a:t>
            </a:r>
          </a:p>
          <a:p>
            <a:pPr algn="just">
              <a:defRPr/>
            </a:pPr>
            <a:endParaRPr lang="en-U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t>Comunicación en la lengua materna</a:t>
            </a:r>
          </a:p>
          <a:p>
            <a:pPr marL="342900" indent="-342900" algn="just">
              <a:buFont typeface="+mj-lt"/>
              <a:buAutoNum type="arabicPeriod"/>
              <a:defRPr/>
            </a:pPr>
            <a:r>
              <a:rPr lang="es-ES" dirty="0"/>
              <a:t>Comunicación en lenguas extranjeras</a:t>
            </a:r>
          </a:p>
          <a:p>
            <a:pPr marL="342900" indent="-342900" algn="just">
              <a:buFont typeface="+mj-lt"/>
              <a:buAutoNum type="arabicPeriod"/>
              <a:defRPr/>
            </a:pPr>
            <a:r>
              <a:rPr lang="es-ES" dirty="0"/>
              <a:t>Competencia matemática y competencias básicas en ciencia y tecnología</a:t>
            </a:r>
          </a:p>
          <a:p>
            <a:pPr marL="342900" indent="-342900" algn="just">
              <a:buFont typeface="+mj-lt"/>
              <a:buAutoNum type="arabicPeriod"/>
              <a:defRPr/>
            </a:pPr>
            <a:r>
              <a:rPr lang="es-ES" dirty="0"/>
              <a:t>Competencia digital</a:t>
            </a:r>
          </a:p>
          <a:p>
            <a:pPr marL="342900" indent="-342900" algn="just">
              <a:buFont typeface="+mj-lt"/>
              <a:buAutoNum type="arabicPeriod"/>
              <a:defRPr/>
            </a:pPr>
            <a:r>
              <a:rPr lang="es-ES" dirty="0"/>
              <a:t>Aprender a aprender</a:t>
            </a:r>
          </a:p>
          <a:p>
            <a:pPr marL="342900" indent="-342900" algn="just">
              <a:buFont typeface="+mj-lt"/>
              <a:buAutoNum type="arabicPeriod"/>
              <a:defRPr/>
            </a:pPr>
            <a:r>
              <a:rPr lang="es-ES" dirty="0"/>
              <a:t>Competencias sociales y cívicas</a:t>
            </a:r>
          </a:p>
          <a:p>
            <a:pPr marL="342900" indent="-342900" algn="just">
              <a:buFont typeface="+mj-lt"/>
              <a:buAutoNum type="arabicPeriod"/>
              <a:defRPr/>
            </a:pPr>
            <a:r>
              <a:rPr lang="es-ES" b="1" dirty="0">
                <a:solidFill>
                  <a:schemeClr val="accent1"/>
                </a:solidFill>
              </a:rPr>
              <a:t>Sentido de la iniciativa y espíritu emprendedor</a:t>
            </a:r>
          </a:p>
          <a:p>
            <a:pPr marL="342900" indent="-342900" algn="just">
              <a:buFont typeface="+mj-lt"/>
              <a:buAutoNum type="arabicPeriod"/>
              <a:defRPr/>
            </a:pPr>
            <a:r>
              <a:rPr lang="es-ES" dirty="0"/>
              <a:t>Conciencia y expresión cultural</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096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818112"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Unidad 1</a:t>
            </a:r>
            <a:endParaRPr lang="en-US" altLang="ko-KR" sz="2400" b="1" dirty="0">
              <a:solidFill>
                <a:srgbClr val="FFC000"/>
              </a:solidFill>
              <a:latin typeface="+mj-lt"/>
              <a:cs typeface="Arial" pitchFamily="34" charset="0"/>
            </a:endParaRPr>
          </a:p>
        </p:txBody>
      </p:sp>
      <p:sp>
        <p:nvSpPr>
          <p:cNvPr id="13" name="CuadroTexto 12"/>
          <p:cNvSpPr txBox="1"/>
          <p:nvPr/>
        </p:nvSpPr>
        <p:spPr>
          <a:xfrm>
            <a:off x="489229" y="1196329"/>
            <a:ext cx="11213541" cy="2062103"/>
          </a:xfrm>
          <a:prstGeom prst="rect">
            <a:avLst/>
          </a:prstGeom>
          <a:noFill/>
        </p:spPr>
        <p:txBody>
          <a:bodyPr wrap="square">
            <a:spAutoFit/>
          </a:bodyPr>
          <a:lstStyle/>
          <a:p>
            <a:pPr algn="just">
              <a:defRPr/>
            </a:pPr>
            <a:r>
              <a:rPr lang="en-GB" altLang="es-ES" sz="2000" b="1" dirty="0" err="1">
                <a:solidFill>
                  <a:schemeClr val="accent1">
                    <a:lumMod val="75000"/>
                  </a:schemeClr>
                </a:solidFill>
                <a:latin typeface="Calibri" panose="020F0502020204030204" pitchFamily="34" charset="0"/>
                <a:cs typeface="Calibri" panose="020F0502020204030204" pitchFamily="34" charset="0"/>
              </a:rPr>
              <a:t>Sección</a:t>
            </a:r>
            <a:r>
              <a:rPr lang="en-GB" altLang="es-ES" sz="2000" b="1" dirty="0">
                <a:solidFill>
                  <a:schemeClr val="accent1">
                    <a:lumMod val="75000"/>
                  </a:schemeClr>
                </a:solidFill>
                <a:latin typeface="Calibri" panose="020F0502020204030204" pitchFamily="34" charset="0"/>
                <a:cs typeface="Calibri" panose="020F0502020204030204" pitchFamily="34" charset="0"/>
              </a:rPr>
              <a:t> 3 – </a:t>
            </a:r>
            <a:r>
              <a:rPr lang="es-ES" altLang="es-ES" sz="2000" b="1" dirty="0">
                <a:solidFill>
                  <a:schemeClr val="accent1">
                    <a:lumMod val="75000"/>
                  </a:schemeClr>
                </a:solidFill>
                <a:latin typeface="Calibri" panose="020F0502020204030204" pitchFamily="34" charset="0"/>
                <a:cs typeface="Calibri" panose="020F0502020204030204" pitchFamily="34" charset="0"/>
              </a:rPr>
              <a:t>Los actuales marcos de la UE para la educación y la formación</a:t>
            </a:r>
          </a:p>
          <a:p>
            <a:pPr algn="just">
              <a:defRPr/>
            </a:pPr>
            <a:endParaRPr lang="en-US" dirty="0">
              <a:latin typeface="Calibri" panose="020F0502020204030204" pitchFamily="34" charset="0"/>
              <a:cs typeface="Calibri" panose="020F0502020204030204" pitchFamily="34" charset="0"/>
            </a:endParaRPr>
          </a:p>
          <a:p>
            <a:pPr algn="just">
              <a:defRPr/>
            </a:pPr>
            <a:r>
              <a:rPr lang="en-US" dirty="0" err="1">
                <a:latin typeface="Calibri" panose="020F0502020204030204" pitchFamily="34" charset="0"/>
                <a:cs typeface="Calibri" panose="020F0502020204030204" pitchFamily="34" charset="0"/>
              </a:rPr>
              <a:t>Basado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la </a:t>
            </a:r>
            <a:r>
              <a:rPr lang="en-US" dirty="0" err="1">
                <a:latin typeface="Calibri" panose="020F0502020204030204" pitchFamily="34" charset="0"/>
                <a:cs typeface="Calibri" panose="020F0502020204030204" pitchFamily="34" charset="0"/>
              </a:rPr>
              <a:t>tercera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área</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interés</a:t>
            </a:r>
            <a:r>
              <a:rPr lang="en-US" dirty="0">
                <a:latin typeface="Calibri" panose="020F0502020204030204" pitchFamily="34" charset="0"/>
                <a:cs typeface="Calibri" panose="020F0502020204030204" pitchFamily="34" charset="0"/>
              </a:rPr>
              <a:t> del Marco de </a:t>
            </a:r>
            <a:r>
              <a:rPr lang="en-US" dirty="0" err="1">
                <a:latin typeface="Calibri" panose="020F0502020204030204" pitchFamily="34" charset="0"/>
                <a:cs typeface="Calibri" panose="020F0502020204030204" pitchFamily="34" charset="0"/>
              </a:rPr>
              <a:t>Aprendizaje</a:t>
            </a:r>
            <a:r>
              <a:rPr lang="en-US" dirty="0">
                <a:latin typeface="Calibri" panose="020F0502020204030204" pitchFamily="34" charset="0"/>
                <a:cs typeface="Calibri" panose="020F0502020204030204" pitchFamily="34" charset="0"/>
              </a:rPr>
              <a:t> a lo largo de la </a:t>
            </a:r>
            <a:r>
              <a:rPr lang="en-US" dirty="0" err="1">
                <a:latin typeface="Calibri" panose="020F0502020204030204" pitchFamily="34" charset="0"/>
                <a:cs typeface="Calibri" panose="020F0502020204030204" pitchFamily="34" charset="0"/>
              </a:rPr>
              <a:t>vida</a:t>
            </a:r>
            <a:r>
              <a:rPr lang="en-US" dirty="0">
                <a:latin typeface="Calibri" panose="020F0502020204030204" pitchFamily="34" charset="0"/>
                <a:cs typeface="Calibri" panose="020F0502020204030204" pitchFamily="34" charset="0"/>
              </a:rPr>
              <a:t> (LLL=</a:t>
            </a:r>
            <a:r>
              <a:rPr lang="en-US" dirty="0" err="1">
                <a:latin typeface="Calibri" panose="020F0502020204030204" pitchFamily="34" charset="0"/>
                <a:cs typeface="Calibri" panose="020F0502020204030204" pitchFamily="34" charset="0"/>
              </a:rPr>
              <a:t>Longlife</a:t>
            </a:r>
            <a:r>
              <a:rPr lang="en-US" dirty="0">
                <a:latin typeface="Calibri" panose="020F0502020204030204" pitchFamily="34" charset="0"/>
                <a:cs typeface="Calibri" panose="020F0502020204030204" pitchFamily="34" charset="0"/>
              </a:rPr>
              <a:t> Learning) (</a:t>
            </a:r>
            <a:r>
              <a:rPr lang="en-US" dirty="0" err="1">
                <a:latin typeface="Calibri" panose="020F0502020204030204" pitchFamily="34" charset="0"/>
                <a:cs typeface="Calibri" panose="020F0502020204030204" pitchFamily="34" charset="0"/>
              </a:rPr>
              <a:t>p.e.</a:t>
            </a:r>
            <a:r>
              <a:rPr lang="en-US"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de un modelo de referencia a nivel europeo), a día de hoy, sí tenemos otros dos marcos principales para la educación, la formación y el aprendizaje a lo largo de la vida</a:t>
            </a:r>
            <a:r>
              <a:rPr lang="en-US" dirty="0">
                <a:latin typeface="Calibri" panose="020F0502020204030204" pitchFamily="34" charset="0"/>
                <a:cs typeface="Calibri" panose="020F0502020204030204" pitchFamily="34" charset="0"/>
              </a:rPr>
              <a:t>:</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050" name="Picture 2" descr="cover">
            <a:hlinkClick r:id="rId4"/>
            <a:extLst>
              <a:ext uri="{FF2B5EF4-FFF2-40B4-BE49-F238E27FC236}">
                <a16:creationId xmlns:a16="http://schemas.microsoft.com/office/drawing/2014/main" id="{2B403CE0-298C-4AF1-9CB5-00965AD570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8188" y="2865812"/>
            <a:ext cx="2541061" cy="3605053"/>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cover">
            <a:hlinkClick r:id="rId6"/>
            <a:extLst>
              <a:ext uri="{FF2B5EF4-FFF2-40B4-BE49-F238E27FC236}">
                <a16:creationId xmlns:a16="http://schemas.microsoft.com/office/drawing/2014/main" id="{C066A054-A85E-47D9-ACCE-78596BBF15E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2865813"/>
            <a:ext cx="2541062" cy="3592077"/>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39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F6FD2-08FA-441A-AB29-AB911836C79D}">
  <ds:schemaRefs>
    <ds:schemaRef ds:uri="http://schemas.microsoft.com/sharepoint/v3/contenttype/forms"/>
  </ds:schemaRefs>
</ds:datastoreItem>
</file>

<file path=customXml/itemProps2.xml><?xml version="1.0" encoding="utf-8"?>
<ds:datastoreItem xmlns:ds="http://schemas.openxmlformats.org/officeDocument/2006/customXml" ds:itemID="{3ABE062D-28BC-4A83-9BA6-D66276583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CC8678-170B-4A63-B45F-CA05BC185C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6846</Words>
  <Application>Microsoft Office PowerPoint</Application>
  <PresentationFormat>Panorámica</PresentationFormat>
  <Paragraphs>454</Paragraphs>
  <Slides>39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Calibri</vt:lpstr>
      <vt:lpstr>Calibri Light</vt:lpstr>
      <vt:lpstr>Tema de Office</vt:lpstr>
      <vt:lpstr>El marco EntreComp para el Patrimonio inmaterial  IHF asbl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María del  Mar Castillo</cp:lastModifiedBy>
  <cp:revision>69</cp:revision>
  <dcterms:created xsi:type="dcterms:W3CDTF">2021-01-21T12:20:00Z</dcterms:created>
  <dcterms:modified xsi:type="dcterms:W3CDTF">2022-01-13T16:39:09Z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