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Uvoe64vXrmpvwV319rvjez7XRd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5B9BD5"/>
    <a:srgbClr val="ED7D31"/>
    <a:srgbClr val="70AD47"/>
    <a:srgbClr val="49BF64"/>
    <a:srgbClr val="52CAB8"/>
    <a:srgbClr val="00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159419-2A66-42FC-9247-FC7A4718A22C}">
  <a:tblStyle styleId="{C7159419-2A66-42FC-9247-FC7A4718A2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E2705CA-31BF-4C55-9952-D9B8AC8976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31"/>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a:alphaModFix/>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0"/>
        <p:cNvGrpSpPr/>
        <p:nvPr/>
      </p:nvGrpSpPr>
      <p:grpSpPr>
        <a:xfrm>
          <a:off x="0" y="0"/>
          <a:ext cx="0" cy="0"/>
          <a:chOff x="0" y="0"/>
          <a:chExt cx="0" cy="0"/>
        </a:xfrm>
      </p:grpSpPr>
      <p:sp>
        <p:nvSpPr>
          <p:cNvPr id="31" name="Google Shape;31;p35"/>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5"/>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 name="Google Shape;33;p35"/>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34" name="Google Shape;34;p35"/>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5"/>
        <p:cNvGrpSpPr/>
        <p:nvPr/>
      </p:nvGrpSpPr>
      <p:grpSpPr>
        <a:xfrm>
          <a:off x="0" y="0"/>
          <a:ext cx="0" cy="0"/>
          <a:chOff x="0" y="0"/>
          <a:chExt cx="0" cy="0"/>
        </a:xfrm>
      </p:grpSpPr>
      <p:sp>
        <p:nvSpPr>
          <p:cNvPr id="36" name="Google Shape;3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madonnadegliangeli.com/" TargetMode="External"/><Relationship Id="rId5" Type="http://schemas.openxmlformats.org/officeDocument/2006/relationships/image" Target="../media/image2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345680" y="2042122"/>
            <a:ext cx="4602480" cy="3031244"/>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s-ES" sz="4000" b="1"/>
              <a:t>Interactuar </a:t>
            </a:r>
            <a:r>
              <a:rPr lang="es-ES" sz="4000" b="1" dirty="0"/>
              <a:t>a través de las TIC: comunicación y colaboración</a:t>
            </a:r>
            <a:br>
              <a:rPr lang="en-GB" sz="5400" dirty="0"/>
            </a:br>
            <a:br>
              <a:rPr lang="en-GB" sz="4000" dirty="0"/>
            </a:br>
            <a:r>
              <a:rPr lang="en-GB" sz="3200" b="1" dirty="0" err="1"/>
              <a:t>Ayuntamiento</a:t>
            </a:r>
            <a:r>
              <a:rPr lang="en-GB" sz="3200" b="1" dirty="0"/>
              <a:t> de Pescara</a:t>
            </a:r>
            <a:endParaRPr sz="32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0"/>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255" name="Google Shape;255;p10"/>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6" name="Google Shape;256;p10"/>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57" name="Google Shape;257;p10"/>
          <p:cNvSpPr txBox="1"/>
          <p:nvPr/>
        </p:nvSpPr>
        <p:spPr>
          <a:xfrm>
            <a:off x="281276" y="591578"/>
            <a:ext cx="171547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258" name="Google Shape;258;p10"/>
          <p:cNvSpPr txBox="1"/>
          <p:nvPr/>
        </p:nvSpPr>
        <p:spPr>
          <a:xfrm>
            <a:off x="363315" y="1576271"/>
            <a:ext cx="11213541" cy="40010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1 – </a:t>
            </a:r>
            <a:r>
              <a:rPr lang="es-ES" sz="2000" b="1" dirty="0">
                <a:solidFill>
                  <a:srgbClr val="2F5496"/>
                </a:solidFill>
                <a:latin typeface="Calibri"/>
                <a:ea typeface="Calibri"/>
                <a:cs typeface="Calibri"/>
                <a:sym typeface="Calibri"/>
              </a:rPr>
              <a:t>Recursos y recomendaciones adicionales para interactuar a través de las TIC</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En primer lugar, es esencial entender y ser perfectamente consciente de con quién está interactuando tu organización y por qué…</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Una interacción basada en datos implica la competencia de decodificar datos e información digitales para estar mejor equipados para navegar en el ecosistema digital y orientar la visión estratégica a largo plazo de la organización en consecuencia.</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Las funciones comerciales más críticas ahora están totalmente basadas en los datos: finanzas, ventas y publicidad dependen de intercambios de comunicación, aportes y conocimientos basados en la web, además de muchos otros parámetros para monitorear y evaluar el desempeño de la organización y cómo su ecuación de valor es percibida entre los clientes (potenciales).</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59" name="Google Shape;259;p10"/>
          <p:cNvGrpSpPr/>
          <p:nvPr/>
        </p:nvGrpSpPr>
        <p:grpSpPr>
          <a:xfrm>
            <a:off x="363316" y="222414"/>
            <a:ext cx="1361571" cy="349188"/>
            <a:chOff x="10604072" y="448487"/>
            <a:chExt cx="1361571" cy="349188"/>
          </a:xfrm>
        </p:grpSpPr>
        <p:sp>
          <p:nvSpPr>
            <p:cNvPr id="260" name="Google Shape;260;p1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1"/>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268" name="Google Shape;268;p1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69" name="Google Shape;269;p11"/>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70" name="Google Shape;270;p11"/>
          <p:cNvSpPr txBox="1"/>
          <p:nvPr/>
        </p:nvSpPr>
        <p:spPr>
          <a:xfrm>
            <a:off x="281276" y="591578"/>
            <a:ext cx="175072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271" name="Google Shape;271;p11"/>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1 – Por </a:t>
            </a:r>
            <a:r>
              <a:rPr lang="en-GB" sz="2000" b="1" dirty="0" err="1">
                <a:solidFill>
                  <a:srgbClr val="2F5496"/>
                </a:solidFill>
                <a:latin typeface="Calibri"/>
                <a:ea typeface="Calibri"/>
                <a:cs typeface="Calibri"/>
                <a:sym typeface="Calibri"/>
              </a:rPr>
              <a:t>ejemplo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en</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el</a:t>
            </a:r>
            <a:r>
              <a:rPr lang="en-GB" sz="2000" b="1" dirty="0">
                <a:solidFill>
                  <a:srgbClr val="2F5496"/>
                </a:solidFill>
                <a:latin typeface="Calibri"/>
                <a:ea typeface="Calibri"/>
                <a:cs typeface="Calibri"/>
                <a:sym typeface="Calibri"/>
              </a:rPr>
              <a:t> </a:t>
            </a:r>
            <a:r>
              <a:rPr lang="en-GB" sz="2000" b="1" i="1" dirty="0">
                <a:solidFill>
                  <a:srgbClr val="2F5496"/>
                </a:solidFill>
                <a:latin typeface="Calibri"/>
                <a:ea typeface="Calibri"/>
                <a:cs typeface="Calibri"/>
                <a:sym typeface="Calibri"/>
              </a:rPr>
              <a:t>branding</a:t>
            </a:r>
            <a:r>
              <a:rPr lang="en-GB" sz="2000" b="1" dirty="0">
                <a:solidFill>
                  <a:srgbClr val="2F5496"/>
                </a:solidFill>
                <a:latin typeface="Calibri"/>
                <a:ea typeface="Calibri"/>
                <a:cs typeface="Calibri"/>
                <a:sym typeface="Calibri"/>
              </a:rPr>
              <a:t>: </a:t>
            </a:r>
            <a:endParaRPr dirty="0"/>
          </a:p>
        </p:txBody>
      </p:sp>
      <p:grpSp>
        <p:nvGrpSpPr>
          <p:cNvPr id="272" name="Google Shape;272;p11"/>
          <p:cNvGrpSpPr/>
          <p:nvPr/>
        </p:nvGrpSpPr>
        <p:grpSpPr>
          <a:xfrm>
            <a:off x="363316" y="222414"/>
            <a:ext cx="1361571" cy="349188"/>
            <a:chOff x="10604072" y="448487"/>
            <a:chExt cx="1361571" cy="349188"/>
          </a:xfrm>
        </p:grpSpPr>
        <p:sp>
          <p:nvSpPr>
            <p:cNvPr id="273" name="Google Shape;273;p1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6" name="Google Shape;276;p11"/>
          <p:cNvPicPr preferRelativeResize="0"/>
          <p:nvPr/>
        </p:nvPicPr>
        <p:blipFill rotWithShape="1">
          <a:blip r:embed="rId5">
            <a:alphaModFix/>
          </a:blip>
          <a:srcRect/>
          <a:stretch/>
        </p:blipFill>
        <p:spPr>
          <a:xfrm>
            <a:off x="1954192" y="2529113"/>
            <a:ext cx="4141808" cy="3086053"/>
          </a:xfrm>
          <a:prstGeom prst="rect">
            <a:avLst/>
          </a:prstGeom>
          <a:noFill/>
          <a:ln>
            <a:noFill/>
          </a:ln>
        </p:spPr>
      </p:pic>
      <p:pic>
        <p:nvPicPr>
          <p:cNvPr id="277" name="Google Shape;277;p11"/>
          <p:cNvPicPr preferRelativeResize="0"/>
          <p:nvPr/>
        </p:nvPicPr>
        <p:blipFill rotWithShape="1">
          <a:blip r:embed="rId6">
            <a:alphaModFix/>
          </a:blip>
          <a:srcRect/>
          <a:stretch/>
        </p:blipFill>
        <p:spPr>
          <a:xfrm>
            <a:off x="6956014" y="3029846"/>
            <a:ext cx="2618046" cy="2585320"/>
          </a:xfrm>
          <a:prstGeom prst="rect">
            <a:avLst/>
          </a:prstGeom>
          <a:noFill/>
          <a:ln>
            <a:noFill/>
          </a:ln>
        </p:spPr>
      </p:pic>
      <p:graphicFrame>
        <p:nvGraphicFramePr>
          <p:cNvPr id="278" name="Google Shape;278;p11"/>
          <p:cNvGraphicFramePr/>
          <p:nvPr>
            <p:extLst>
              <p:ext uri="{D42A27DB-BD31-4B8C-83A1-F6EECF244321}">
                <p14:modId xmlns:p14="http://schemas.microsoft.com/office/powerpoint/2010/main" val="1435153681"/>
              </p:ext>
            </p:extLst>
          </p:nvPr>
        </p:nvGraphicFramePr>
        <p:xfrm>
          <a:off x="2032000" y="2281135"/>
          <a:ext cx="8128000" cy="370850"/>
        </p:xfrm>
        <a:graphic>
          <a:graphicData uri="http://schemas.openxmlformats.org/drawingml/2006/table">
            <a:tbl>
              <a:tblPr firstRow="1" bandRow="1">
                <a:noFill/>
                <a:tableStyleId>{C7159419-2A66-42FC-9247-FC7A4718A22C}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GB" sz="1800" dirty="0">
                          <a:solidFill>
                            <a:schemeClr val="dk1"/>
                          </a:solidFill>
                        </a:rPr>
                        <a:t>De…</a:t>
                      </a:r>
                      <a:endParaRPr dirty="0"/>
                    </a:p>
                  </a:txBody>
                  <a:tcPr marL="91450" marR="91450" marT="45725" marB="45725"/>
                </a:tc>
                <a:tc>
                  <a:txBody>
                    <a:bodyPr/>
                    <a:lstStyle/>
                    <a:p>
                      <a:pPr marL="0" marR="0" lvl="0" indent="0" algn="ctr" rtl="0">
                        <a:spcBef>
                          <a:spcPts val="0"/>
                        </a:spcBef>
                        <a:spcAft>
                          <a:spcPts val="0"/>
                        </a:spcAft>
                        <a:buNone/>
                      </a:pPr>
                      <a:r>
                        <a:rPr lang="en-GB" sz="1800" dirty="0">
                          <a:solidFill>
                            <a:schemeClr val="dk1"/>
                          </a:solidFill>
                        </a:rPr>
                        <a:t>…a</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2"/>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284" name="Google Shape;284;p1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85" name="Google Shape;285;p12"/>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86" name="Google Shape;286;p12"/>
          <p:cNvSpPr txBox="1"/>
          <p:nvPr/>
        </p:nvSpPr>
        <p:spPr>
          <a:xfrm>
            <a:off x="281276" y="591578"/>
            <a:ext cx="17341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287" name="Google Shape;287;p12"/>
          <p:cNvSpPr txBox="1"/>
          <p:nvPr/>
        </p:nvSpPr>
        <p:spPr>
          <a:xfrm>
            <a:off x="363315" y="1576271"/>
            <a:ext cx="11213541"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La </a:t>
            </a:r>
            <a:r>
              <a:rPr lang="en-GB" sz="2000" b="1" dirty="0" err="1">
                <a:solidFill>
                  <a:srgbClr val="2F5496"/>
                </a:solidFill>
                <a:latin typeface="Calibri"/>
                <a:ea typeface="Calibri"/>
                <a:cs typeface="Calibri"/>
                <a:sym typeface="Calibri"/>
              </a:rPr>
              <a:t>hoja</a:t>
            </a:r>
            <a:r>
              <a:rPr lang="en-GB" sz="2000" b="1" dirty="0">
                <a:solidFill>
                  <a:srgbClr val="2F5496"/>
                </a:solidFill>
                <a:latin typeface="Calibri"/>
                <a:ea typeface="Calibri"/>
                <a:cs typeface="Calibri"/>
                <a:sym typeface="Calibri"/>
              </a:rPr>
              <a:t> de </a:t>
            </a:r>
            <a:r>
              <a:rPr lang="en-GB" sz="2000" b="1" dirty="0" err="1">
                <a:solidFill>
                  <a:srgbClr val="2F5496"/>
                </a:solidFill>
                <a:latin typeface="Calibri"/>
                <a:ea typeface="Calibri"/>
                <a:cs typeface="Calibri"/>
                <a:sym typeface="Calibri"/>
              </a:rPr>
              <a:t>ruta</a:t>
            </a:r>
            <a:r>
              <a:rPr lang="en-GB" sz="2000" b="1" dirty="0">
                <a:solidFill>
                  <a:srgbClr val="2F5496"/>
                </a:solidFill>
                <a:latin typeface="Calibri"/>
                <a:ea typeface="Calibri"/>
                <a:cs typeface="Calibri"/>
                <a:sym typeface="Calibri"/>
              </a:rPr>
              <a:t> de las </a:t>
            </a:r>
            <a:r>
              <a:rPr lang="en-GB" sz="2000" b="1" dirty="0" err="1">
                <a:solidFill>
                  <a:srgbClr val="2F5496"/>
                </a:solidFill>
                <a:latin typeface="Calibri"/>
                <a:ea typeface="Calibri"/>
                <a:cs typeface="Calibri"/>
                <a:sym typeface="Calibri"/>
              </a:rPr>
              <a:t>interacciones</a:t>
            </a:r>
            <a:r>
              <a:rPr lang="en-GB" sz="2000" b="1" dirty="0">
                <a:solidFill>
                  <a:srgbClr val="2F5496"/>
                </a:solidFill>
                <a:latin typeface="Calibri"/>
                <a:ea typeface="Calibri"/>
                <a:cs typeface="Calibri"/>
                <a:sym typeface="Calibri"/>
              </a:rPr>
              <a:t> </a:t>
            </a:r>
            <a:r>
              <a:rPr lang="en-GB" sz="2000" b="1" i="1" dirty="0">
                <a:solidFill>
                  <a:srgbClr val="2F5496"/>
                </a:solidFill>
                <a:latin typeface="Calibri"/>
                <a:ea typeface="Calibri"/>
                <a:cs typeface="Calibri"/>
                <a:sym typeface="Calibri"/>
              </a:rPr>
              <a:t>online</a:t>
            </a:r>
            <a:r>
              <a:rPr lang="en-GB" sz="2000" b="1" dirty="0">
                <a:solidFill>
                  <a:srgbClr val="2F5496"/>
                </a:solidFill>
                <a:latin typeface="Calibri"/>
                <a:ea typeface="Calibri"/>
                <a:cs typeface="Calibri"/>
                <a:sym typeface="Calibri"/>
              </a:rPr>
              <a:t> con </a:t>
            </a:r>
            <a:r>
              <a:rPr lang="en-GB" sz="2000" b="1" dirty="0" err="1">
                <a:solidFill>
                  <a:srgbClr val="2F5496"/>
                </a:solidFill>
                <a:latin typeface="Calibri"/>
                <a:ea typeface="Calibri"/>
                <a:cs typeface="Calibri"/>
                <a:sym typeface="Calibri"/>
              </a:rPr>
              <a:t>el</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público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externo</a:t>
            </a:r>
            <a:endParaRPr sz="1800" dirty="0">
              <a:solidFill>
                <a:schemeClr val="dk1"/>
              </a:solidFill>
              <a:latin typeface="Calibri"/>
              <a:ea typeface="Calibri"/>
              <a:cs typeface="Calibri"/>
              <a:sym typeface="Calibri"/>
            </a:endParaRPr>
          </a:p>
        </p:txBody>
      </p:sp>
      <p:grpSp>
        <p:nvGrpSpPr>
          <p:cNvPr id="288" name="Google Shape;288;p12"/>
          <p:cNvGrpSpPr/>
          <p:nvPr/>
        </p:nvGrpSpPr>
        <p:grpSpPr>
          <a:xfrm>
            <a:off x="363316" y="222414"/>
            <a:ext cx="1361571" cy="349188"/>
            <a:chOff x="10604072" y="448487"/>
            <a:chExt cx="1361571" cy="349188"/>
          </a:xfrm>
        </p:grpSpPr>
        <p:sp>
          <p:nvSpPr>
            <p:cNvPr id="289" name="Google Shape;289;p1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92" name="Google Shape;292;p12"/>
          <p:cNvPicPr preferRelativeResize="0"/>
          <p:nvPr/>
        </p:nvPicPr>
        <p:blipFill rotWithShape="1">
          <a:blip r:embed="rId5">
            <a:alphaModFix/>
          </a:blip>
          <a:srcRect/>
          <a:stretch/>
        </p:blipFill>
        <p:spPr>
          <a:xfrm>
            <a:off x="716217" y="3173157"/>
            <a:ext cx="2015277" cy="2015277"/>
          </a:xfrm>
          <a:prstGeom prst="rect">
            <a:avLst/>
          </a:prstGeom>
          <a:noFill/>
          <a:ln>
            <a:noFill/>
          </a:ln>
        </p:spPr>
      </p:pic>
      <p:pic>
        <p:nvPicPr>
          <p:cNvPr id="293" name="Google Shape;293;p12"/>
          <p:cNvPicPr preferRelativeResize="0"/>
          <p:nvPr/>
        </p:nvPicPr>
        <p:blipFill rotWithShape="1">
          <a:blip r:embed="rId6">
            <a:alphaModFix/>
          </a:blip>
          <a:srcRect/>
          <a:stretch/>
        </p:blipFill>
        <p:spPr>
          <a:xfrm>
            <a:off x="3094023" y="3173157"/>
            <a:ext cx="3116746" cy="2227986"/>
          </a:xfrm>
          <a:prstGeom prst="rect">
            <a:avLst/>
          </a:prstGeom>
          <a:noFill/>
          <a:ln>
            <a:noFill/>
          </a:ln>
        </p:spPr>
      </p:pic>
      <p:sp>
        <p:nvSpPr>
          <p:cNvPr id="294" name="Google Shape;294;p12"/>
          <p:cNvSpPr txBox="1"/>
          <p:nvPr/>
        </p:nvSpPr>
        <p:spPr>
          <a:xfrm>
            <a:off x="654896" y="2412837"/>
            <a:ext cx="242701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1. </a:t>
            </a:r>
            <a:r>
              <a:rPr lang="en-GB" sz="1800" b="1" dirty="0" err="1">
                <a:solidFill>
                  <a:schemeClr val="dk1"/>
                </a:solidFill>
                <a:latin typeface="Calibri"/>
                <a:ea typeface="Calibri"/>
                <a:cs typeface="Calibri"/>
                <a:sym typeface="Calibri"/>
              </a:rPr>
              <a:t>Establece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el</a:t>
            </a:r>
            <a:r>
              <a:rPr lang="en-GB" sz="1800" b="1" dirty="0">
                <a:solidFill>
                  <a:schemeClr val="dk1"/>
                </a:solidFill>
                <a:latin typeface="Calibri"/>
                <a:ea typeface="Calibri"/>
                <a:cs typeface="Calibri"/>
                <a:sym typeface="Calibri"/>
              </a:rPr>
              <a:t>/los </a:t>
            </a:r>
            <a:r>
              <a:rPr lang="en-GB" sz="1800" b="1" dirty="0" err="1">
                <a:solidFill>
                  <a:schemeClr val="dk1"/>
                </a:solidFill>
                <a:latin typeface="Calibri"/>
                <a:ea typeface="Calibri"/>
                <a:cs typeface="Calibri"/>
                <a:sym typeface="Calibri"/>
              </a:rPr>
              <a:t>objetivo</a:t>
            </a:r>
            <a:r>
              <a:rPr lang="en-GB" sz="1800" b="1" dirty="0">
                <a:solidFill>
                  <a:schemeClr val="dk1"/>
                </a:solidFill>
                <a:latin typeface="Calibri"/>
                <a:ea typeface="Calibri"/>
                <a:cs typeface="Calibri"/>
                <a:sym typeface="Calibri"/>
              </a:rPr>
              <a:t>/s</a:t>
            </a:r>
            <a:endParaRPr dirty="0"/>
          </a:p>
        </p:txBody>
      </p:sp>
      <p:sp>
        <p:nvSpPr>
          <p:cNvPr id="295" name="Google Shape;295;p12"/>
          <p:cNvSpPr txBox="1"/>
          <p:nvPr/>
        </p:nvSpPr>
        <p:spPr>
          <a:xfrm>
            <a:off x="3343698" y="2412837"/>
            <a:ext cx="26589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2. </a:t>
            </a:r>
            <a:r>
              <a:rPr lang="en-GB" sz="1800" b="1" dirty="0" err="1">
                <a:solidFill>
                  <a:schemeClr val="dk1"/>
                </a:solidFill>
                <a:latin typeface="Calibri"/>
                <a:ea typeface="Calibri"/>
                <a:cs typeface="Calibri"/>
                <a:sym typeface="Calibri"/>
              </a:rPr>
              <a:t>Adáptate</a:t>
            </a:r>
            <a:r>
              <a:rPr lang="en-GB" sz="1800" b="1" dirty="0">
                <a:solidFill>
                  <a:schemeClr val="dk1"/>
                </a:solidFill>
                <a:latin typeface="Calibri"/>
                <a:ea typeface="Calibri"/>
                <a:cs typeface="Calibri"/>
                <a:sym typeface="Calibri"/>
              </a:rPr>
              <a:t> a la audiencia</a:t>
            </a:r>
            <a:endParaRPr dirty="0"/>
          </a:p>
        </p:txBody>
      </p:sp>
      <p:sp>
        <p:nvSpPr>
          <p:cNvPr id="296" name="Google Shape;296;p12"/>
          <p:cNvSpPr txBox="1"/>
          <p:nvPr/>
        </p:nvSpPr>
        <p:spPr>
          <a:xfrm>
            <a:off x="6360969" y="2415832"/>
            <a:ext cx="24270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3. Define </a:t>
            </a:r>
            <a:r>
              <a:rPr lang="en-GB" sz="1800" b="1" dirty="0" err="1">
                <a:solidFill>
                  <a:schemeClr val="dk1"/>
                </a:solidFill>
                <a:latin typeface="Calibri"/>
                <a:ea typeface="Calibri"/>
                <a:cs typeface="Calibri"/>
                <a:sym typeface="Calibri"/>
              </a:rPr>
              <a:t>el</a:t>
            </a:r>
            <a:r>
              <a:rPr lang="en-GB" sz="1800" b="1" dirty="0">
                <a:solidFill>
                  <a:schemeClr val="dk1"/>
                </a:solidFill>
                <a:latin typeface="Calibri"/>
                <a:ea typeface="Calibri"/>
                <a:cs typeface="Calibri"/>
                <a:sym typeface="Calibri"/>
              </a:rPr>
              <a:t>/los </a:t>
            </a:r>
            <a:r>
              <a:rPr lang="en-GB" sz="1800" b="1" dirty="0" err="1">
                <a:solidFill>
                  <a:schemeClr val="dk1"/>
                </a:solidFill>
                <a:latin typeface="Calibri"/>
                <a:ea typeface="Calibri"/>
                <a:cs typeface="Calibri"/>
                <a:sym typeface="Calibri"/>
              </a:rPr>
              <a:t>pilares</a:t>
            </a:r>
            <a:endParaRPr dirty="0"/>
          </a:p>
        </p:txBody>
      </p:sp>
      <p:sp>
        <p:nvSpPr>
          <p:cNvPr id="297" name="Google Shape;297;p12"/>
          <p:cNvSpPr txBox="1"/>
          <p:nvPr/>
        </p:nvSpPr>
        <p:spPr>
          <a:xfrm>
            <a:off x="8923353" y="2412837"/>
            <a:ext cx="273058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4. </a:t>
            </a:r>
            <a:r>
              <a:rPr lang="en-GB" sz="1800" b="1" dirty="0" err="1">
                <a:solidFill>
                  <a:schemeClr val="dk1"/>
                </a:solidFill>
                <a:latin typeface="Calibri"/>
                <a:ea typeface="Calibri"/>
                <a:cs typeface="Calibri"/>
                <a:sym typeface="Calibri"/>
              </a:rPr>
              <a:t>Programa</a:t>
            </a:r>
            <a:r>
              <a:rPr lang="en-GB" sz="1800" b="1" dirty="0">
                <a:solidFill>
                  <a:schemeClr val="dk1"/>
                </a:solidFill>
                <a:latin typeface="Calibri"/>
                <a:ea typeface="Calibri"/>
                <a:cs typeface="Calibri"/>
                <a:sym typeface="Calibri"/>
              </a:rPr>
              <a:t> un </a:t>
            </a:r>
            <a:r>
              <a:rPr lang="en-GB" sz="1800" b="1" dirty="0" err="1">
                <a:solidFill>
                  <a:schemeClr val="dk1"/>
                </a:solidFill>
                <a:latin typeface="Calibri"/>
                <a:ea typeface="Calibri"/>
                <a:cs typeface="Calibri"/>
                <a:sym typeface="Calibri"/>
              </a:rPr>
              <a:t>calendario</a:t>
            </a:r>
            <a:endParaRPr dirty="0"/>
          </a:p>
        </p:txBody>
      </p:sp>
      <p:pic>
        <p:nvPicPr>
          <p:cNvPr id="298" name="Google Shape;298;p12"/>
          <p:cNvPicPr preferRelativeResize="0"/>
          <p:nvPr/>
        </p:nvPicPr>
        <p:blipFill rotWithShape="1">
          <a:blip r:embed="rId7">
            <a:alphaModFix/>
          </a:blip>
          <a:srcRect/>
          <a:stretch/>
        </p:blipFill>
        <p:spPr>
          <a:xfrm>
            <a:off x="8998575" y="3220560"/>
            <a:ext cx="2351793" cy="1894653"/>
          </a:xfrm>
          <a:prstGeom prst="rect">
            <a:avLst/>
          </a:prstGeom>
          <a:noFill/>
          <a:ln>
            <a:noFill/>
          </a:ln>
        </p:spPr>
      </p:pic>
      <p:pic>
        <p:nvPicPr>
          <p:cNvPr id="299" name="Google Shape;299;p12" descr="Building Pillar Silhouette PNG HD Quality | PNG Play"/>
          <p:cNvPicPr preferRelativeResize="0"/>
          <p:nvPr/>
        </p:nvPicPr>
        <p:blipFill rotWithShape="1">
          <a:blip r:embed="rId8">
            <a:alphaModFix/>
          </a:blip>
          <a:srcRect/>
          <a:stretch/>
        </p:blipFill>
        <p:spPr>
          <a:xfrm>
            <a:off x="6573299" y="3224615"/>
            <a:ext cx="1848156" cy="18905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3"/>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305" name="Google Shape;305;p1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6" name="Google Shape;306;p13"/>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07" name="Google Shape;307;p13"/>
          <p:cNvSpPr txBox="1"/>
          <p:nvPr/>
        </p:nvSpPr>
        <p:spPr>
          <a:xfrm>
            <a:off x="281276" y="591578"/>
            <a:ext cx="177126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08" name="Google Shape;308;p13"/>
          <p:cNvSpPr txBox="1"/>
          <p:nvPr/>
        </p:nvSpPr>
        <p:spPr>
          <a:xfrm>
            <a:off x="363315" y="1576271"/>
            <a:ext cx="3757715" cy="34470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Con los </a:t>
            </a:r>
            <a:r>
              <a:rPr lang="en-GB" sz="2000" b="1" dirty="0" err="1">
                <a:solidFill>
                  <a:srgbClr val="2F5496"/>
                </a:solidFill>
                <a:latin typeface="Calibri"/>
                <a:ea typeface="Calibri"/>
                <a:cs typeface="Calibri"/>
                <a:sym typeface="Calibri"/>
              </a:rPr>
              <a:t>objetivos</a:t>
            </a:r>
            <a:r>
              <a:rPr lang="en-GB" sz="2000" b="1" dirty="0">
                <a:solidFill>
                  <a:srgbClr val="2F5496"/>
                </a:solidFill>
                <a:latin typeface="Calibri"/>
                <a:ea typeface="Calibri"/>
                <a:cs typeface="Calibri"/>
                <a:sym typeface="Calibri"/>
              </a:rPr>
              <a:t>…</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a:t>
            </a:r>
            <a:r>
              <a:rPr lang="en-GB" sz="1800" dirty="0" err="1">
                <a:solidFill>
                  <a:schemeClr val="dk1"/>
                </a:solidFill>
                <a:latin typeface="Calibri"/>
                <a:ea typeface="Calibri"/>
                <a:cs typeface="Calibri"/>
                <a:sym typeface="Calibri"/>
              </a:rPr>
              <a:t>nos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referimos</a:t>
            </a:r>
            <a:r>
              <a:rPr lang="en-GB" sz="1800" dirty="0">
                <a:solidFill>
                  <a:schemeClr val="dk1"/>
                </a:solidFill>
                <a:latin typeface="Calibri"/>
                <a:ea typeface="Calibri"/>
                <a:cs typeface="Calibri"/>
                <a:sym typeface="Calibri"/>
              </a:rPr>
              <a:t> al </a:t>
            </a:r>
            <a:r>
              <a:rPr lang="en-GB" sz="1800" dirty="0" err="1">
                <a:solidFill>
                  <a:schemeClr val="dk1"/>
                </a:solidFill>
                <a:latin typeface="Calibri"/>
                <a:ea typeface="Calibri"/>
                <a:cs typeface="Calibri"/>
                <a:sym typeface="Calibri"/>
              </a:rPr>
              <a:t>grupo</a:t>
            </a:r>
            <a:r>
              <a:rPr lang="en-GB" sz="1800" dirty="0">
                <a:solidFill>
                  <a:schemeClr val="dk1"/>
                </a:solidFill>
                <a:latin typeface="Calibri"/>
                <a:ea typeface="Calibri"/>
                <a:cs typeface="Calibri"/>
                <a:sym typeface="Calibri"/>
              </a:rPr>
              <a:t> general de actors </a:t>
            </a:r>
            <a:r>
              <a:rPr lang="en-GB" sz="1800" dirty="0" err="1">
                <a:solidFill>
                  <a:schemeClr val="dk1"/>
                </a:solidFill>
                <a:latin typeface="Calibri"/>
                <a:ea typeface="Calibri"/>
                <a:cs typeface="Calibri"/>
                <a:sym typeface="Calibri"/>
              </a:rPr>
              <a:t>sociales</a:t>
            </a:r>
            <a:r>
              <a:rPr lang="en-GB" sz="1800" dirty="0">
                <a:solidFill>
                  <a:schemeClr val="dk1"/>
                </a:solidFill>
                <a:latin typeface="Calibri"/>
                <a:ea typeface="Calibri"/>
                <a:cs typeface="Calibri"/>
                <a:sym typeface="Calibri"/>
              </a:rPr>
              <a:t> y </a:t>
            </a:r>
            <a:r>
              <a:rPr lang="en-GB" sz="1800" dirty="0" err="1">
                <a:solidFill>
                  <a:schemeClr val="dk1"/>
                </a:solidFill>
                <a:latin typeface="Calibri"/>
                <a:ea typeface="Calibri"/>
                <a:cs typeface="Calibri"/>
                <a:sym typeface="Calibri"/>
              </a:rPr>
              <a:t>económicos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identificados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Grupos</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Interés</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partes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interesadas</a:t>
            </a:r>
            <a:r>
              <a:rPr lang="en-GB" sz="1800" dirty="0">
                <a:solidFill>
                  <a:schemeClr val="dk1"/>
                </a:solidFill>
                <a:latin typeface="Calibri"/>
                <a:ea typeface="Calibri"/>
                <a:cs typeface="Calibri"/>
                <a:sym typeface="Calibri"/>
              </a:rPr>
              <a:t>) que:</a:t>
            </a:r>
            <a:br>
              <a:rPr lang="en-GB"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Pueden</a:t>
            </a:r>
            <a:r>
              <a:rPr lang="en-GB" sz="1800" dirty="0">
                <a:solidFill>
                  <a:schemeClr val="dk1"/>
                </a:solidFill>
                <a:latin typeface="Calibri"/>
                <a:ea typeface="Calibri"/>
                <a:cs typeface="Calibri"/>
                <a:sym typeface="Calibri"/>
              </a:rPr>
              <a:t> </a:t>
            </a:r>
            <a:r>
              <a:rPr lang="en-GB" sz="1800" b="1" dirty="0">
                <a:solidFill>
                  <a:schemeClr val="dk1"/>
                </a:solidFill>
                <a:latin typeface="Calibri"/>
                <a:ea typeface="Calibri"/>
                <a:cs typeface="Calibri"/>
                <a:sym typeface="Calibri"/>
              </a:rPr>
              <a:t>ser</a:t>
            </a:r>
            <a:r>
              <a:rPr lang="en-GB" sz="1800"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afectadas</a:t>
            </a:r>
            <a:r>
              <a:rPr lang="en-GB" sz="1800" dirty="0">
                <a:solidFill>
                  <a:schemeClr val="dk1"/>
                </a:solidFill>
                <a:latin typeface="Calibri"/>
                <a:ea typeface="Calibri"/>
                <a:cs typeface="Calibri"/>
                <a:sym typeface="Calibri"/>
              </a:rPr>
              <a:t> por las </a:t>
            </a:r>
            <a:r>
              <a:rPr lang="en-GB" sz="1800" dirty="0" err="1">
                <a:solidFill>
                  <a:schemeClr val="dk1"/>
                </a:solidFill>
                <a:latin typeface="Calibri"/>
                <a:ea typeface="Calibri"/>
                <a:cs typeface="Calibri"/>
                <a:sym typeface="Calibri"/>
              </a:rPr>
              <a:t>actividades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económicas</a:t>
            </a:r>
            <a:endParaRPr dirty="0"/>
          </a:p>
          <a:p>
            <a:pPr marL="285750" marR="0" lvl="0" indent="-28575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Pueden</a:t>
            </a:r>
            <a:r>
              <a:rPr lang="en-GB" sz="1800"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afectar</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tener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interés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en</a:t>
            </a:r>
            <a:r>
              <a:rPr lang="en-GB" sz="1800" dirty="0">
                <a:solidFill>
                  <a:schemeClr val="dk1"/>
                </a:solidFill>
                <a:latin typeface="Calibri"/>
                <a:ea typeface="Calibri"/>
                <a:cs typeface="Calibri"/>
                <a:sym typeface="Calibri"/>
              </a:rPr>
              <a:t> las </a:t>
            </a:r>
            <a:r>
              <a:rPr lang="en-GB" sz="1800" dirty="0" err="1">
                <a:solidFill>
                  <a:schemeClr val="dk1"/>
                </a:solidFill>
                <a:latin typeface="Calibri"/>
                <a:ea typeface="Calibri"/>
                <a:cs typeface="Calibri"/>
                <a:sym typeface="Calibri"/>
              </a:rPr>
              <a:t>actividades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económicas</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09" name="Google Shape;309;p13"/>
          <p:cNvGrpSpPr/>
          <p:nvPr/>
        </p:nvGrpSpPr>
        <p:grpSpPr>
          <a:xfrm>
            <a:off x="363316" y="222414"/>
            <a:ext cx="1361571" cy="349188"/>
            <a:chOff x="10604072" y="448487"/>
            <a:chExt cx="1361571" cy="349188"/>
          </a:xfrm>
        </p:grpSpPr>
        <p:sp>
          <p:nvSpPr>
            <p:cNvPr id="310" name="Google Shape;310;p1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14" name="Google Shape;314;p13"/>
          <p:cNvSpPr txBox="1"/>
          <p:nvPr/>
        </p:nvSpPr>
        <p:spPr>
          <a:xfrm>
            <a:off x="6347477" y="5416912"/>
            <a:ext cx="57151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La </a:t>
            </a:r>
            <a:r>
              <a:rPr lang="en-GB" sz="1800" dirty="0" err="1">
                <a:solidFill>
                  <a:schemeClr val="dk1"/>
                </a:solidFill>
                <a:latin typeface="Calibri"/>
                <a:ea typeface="Calibri"/>
                <a:cs typeface="Calibri"/>
                <a:sym typeface="Calibri"/>
              </a:rPr>
              <a:t>matriz</a:t>
            </a:r>
            <a:r>
              <a:rPr lang="en-GB" sz="1800" dirty="0">
                <a:solidFill>
                  <a:schemeClr val="dk1"/>
                </a:solidFill>
                <a:latin typeface="Calibri"/>
                <a:ea typeface="Calibri"/>
                <a:cs typeface="Calibri"/>
                <a:sym typeface="Calibri"/>
              </a:rPr>
              <a:t> PODER-INTERÉS (Johnson y Scholes; 1999)</a:t>
            </a:r>
            <a:endParaRPr dirty="0"/>
          </a:p>
        </p:txBody>
      </p:sp>
      <p:graphicFrame>
        <p:nvGraphicFramePr>
          <p:cNvPr id="2" name="Tabla 2">
            <a:extLst>
              <a:ext uri="{FF2B5EF4-FFF2-40B4-BE49-F238E27FC236}">
                <a16:creationId xmlns:a16="http://schemas.microsoft.com/office/drawing/2014/main" id="{AE0489E3-D274-4C7F-B845-ED7C2E46473A}"/>
              </a:ext>
            </a:extLst>
          </p:cNvPr>
          <p:cNvGraphicFramePr>
            <a:graphicFrameLocks noGrp="1"/>
          </p:cNvGraphicFramePr>
          <p:nvPr>
            <p:extLst>
              <p:ext uri="{D42A27DB-BD31-4B8C-83A1-F6EECF244321}">
                <p14:modId xmlns:p14="http://schemas.microsoft.com/office/powerpoint/2010/main" val="3575220984"/>
              </p:ext>
            </p:extLst>
          </p:nvPr>
        </p:nvGraphicFramePr>
        <p:xfrm>
          <a:off x="6550089" y="1668755"/>
          <a:ext cx="4776238" cy="2371400"/>
        </p:xfrm>
        <a:graphic>
          <a:graphicData uri="http://schemas.openxmlformats.org/drawingml/2006/table">
            <a:tbl>
              <a:tblPr firstRow="1" bandRow="1">
                <a:tableStyleId>{2E2705CA-31BF-4C55-9952-D9B8AC89766A}</a:tableStyleId>
              </a:tblPr>
              <a:tblGrid>
                <a:gridCol w="2407299">
                  <a:extLst>
                    <a:ext uri="{9D8B030D-6E8A-4147-A177-3AD203B41FA5}">
                      <a16:colId xmlns:a16="http://schemas.microsoft.com/office/drawing/2014/main" val="2104301216"/>
                    </a:ext>
                  </a:extLst>
                </a:gridCol>
                <a:gridCol w="2368939">
                  <a:extLst>
                    <a:ext uri="{9D8B030D-6E8A-4147-A177-3AD203B41FA5}">
                      <a16:colId xmlns:a16="http://schemas.microsoft.com/office/drawing/2014/main" val="2970768787"/>
                    </a:ext>
                  </a:extLst>
                </a:gridCol>
              </a:tblGrid>
              <a:tr h="1185700">
                <a:tc>
                  <a:txBody>
                    <a:bodyPr/>
                    <a:lstStyle/>
                    <a:p>
                      <a:pPr algn="ctr"/>
                      <a:r>
                        <a:rPr lang="es-ES" sz="1700" b="1" dirty="0">
                          <a:solidFill>
                            <a:srgbClr val="002060"/>
                          </a:solidFill>
                        </a:rPr>
                        <a:t>Pasajeros Pasivos (mantener satisfechos)</a:t>
                      </a:r>
                    </a:p>
                  </a:txBody>
                  <a:tcPr anchor="ctr"/>
                </a:tc>
                <a:tc>
                  <a:txBody>
                    <a:bodyPr/>
                    <a:lstStyle/>
                    <a:p>
                      <a:pPr algn="ctr"/>
                      <a:r>
                        <a:rPr lang="es-ES" sz="1700" b="1" dirty="0">
                          <a:solidFill>
                            <a:srgbClr val="002060"/>
                          </a:solidFill>
                        </a:rPr>
                        <a:t>Actores clave (gestionar con atención)</a:t>
                      </a:r>
                    </a:p>
                  </a:txBody>
                  <a:tcPr anchor="ctr"/>
                </a:tc>
                <a:extLst>
                  <a:ext uri="{0D108BD9-81ED-4DB2-BD59-A6C34878D82A}">
                    <a16:rowId xmlns:a16="http://schemas.microsoft.com/office/drawing/2014/main" val="780471446"/>
                  </a:ext>
                </a:extLst>
              </a:tr>
              <a:tr h="1185700">
                <a:tc>
                  <a:txBody>
                    <a:bodyPr/>
                    <a:lstStyle/>
                    <a:p>
                      <a:pPr algn="ctr"/>
                      <a:r>
                        <a:rPr lang="es-ES" sz="1700" b="1" dirty="0">
                          <a:solidFill>
                            <a:srgbClr val="002060"/>
                          </a:solidFill>
                        </a:rPr>
                        <a:t>Primos lejanos (monitorear)</a:t>
                      </a:r>
                    </a:p>
                  </a:txBody>
                  <a:tcPr anchor="ctr"/>
                </a:tc>
                <a:tc>
                  <a:txBody>
                    <a:bodyPr/>
                    <a:lstStyle/>
                    <a:p>
                      <a:pPr algn="ctr"/>
                      <a:r>
                        <a:rPr lang="es-ES" sz="1700" b="1" dirty="0">
                          <a:solidFill>
                            <a:srgbClr val="002060"/>
                          </a:solidFill>
                        </a:rPr>
                        <a:t>Expertos (ventaja)</a:t>
                      </a:r>
                    </a:p>
                  </a:txBody>
                  <a:tcPr anchor="ctr"/>
                </a:tc>
                <a:extLst>
                  <a:ext uri="{0D108BD9-81ED-4DB2-BD59-A6C34878D82A}">
                    <a16:rowId xmlns:a16="http://schemas.microsoft.com/office/drawing/2014/main" val="603387545"/>
                  </a:ext>
                </a:extLst>
              </a:tr>
            </a:tbl>
          </a:graphicData>
        </a:graphic>
      </p:graphicFrame>
      <p:sp>
        <p:nvSpPr>
          <p:cNvPr id="5" name="Flecha: a la derecha 4">
            <a:extLst>
              <a:ext uri="{FF2B5EF4-FFF2-40B4-BE49-F238E27FC236}">
                <a16:creationId xmlns:a16="http://schemas.microsoft.com/office/drawing/2014/main" id="{BD80D173-5D44-4D58-8317-FB69A32C7409}"/>
              </a:ext>
            </a:extLst>
          </p:cNvPr>
          <p:cNvSpPr/>
          <p:nvPr/>
        </p:nvSpPr>
        <p:spPr>
          <a:xfrm>
            <a:off x="7792432" y="4164062"/>
            <a:ext cx="2291551" cy="25670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a la derecha 16">
            <a:extLst>
              <a:ext uri="{FF2B5EF4-FFF2-40B4-BE49-F238E27FC236}">
                <a16:creationId xmlns:a16="http://schemas.microsoft.com/office/drawing/2014/main" id="{D6F15B75-8615-4808-AD31-C344DEC0BF39}"/>
              </a:ext>
            </a:extLst>
          </p:cNvPr>
          <p:cNvSpPr/>
          <p:nvPr/>
        </p:nvSpPr>
        <p:spPr>
          <a:xfrm rot="16200000">
            <a:off x="5283705" y="2712523"/>
            <a:ext cx="1843682" cy="28386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BC421706-67F2-42E1-9843-D5D4A33102CB}"/>
              </a:ext>
            </a:extLst>
          </p:cNvPr>
          <p:cNvSpPr txBox="1"/>
          <p:nvPr/>
        </p:nvSpPr>
        <p:spPr>
          <a:xfrm>
            <a:off x="4963886" y="2687216"/>
            <a:ext cx="1132114" cy="646331"/>
          </a:xfrm>
          <a:prstGeom prst="rect">
            <a:avLst/>
          </a:prstGeom>
          <a:noFill/>
        </p:spPr>
        <p:txBody>
          <a:bodyPr wrap="square" rtlCol="0">
            <a:spAutoFit/>
          </a:bodyPr>
          <a:lstStyle/>
          <a:p>
            <a:r>
              <a:rPr lang="es-ES" sz="1800" b="1" dirty="0">
                <a:solidFill>
                  <a:srgbClr val="002060"/>
                </a:solidFill>
                <a:latin typeface="Calibri" panose="020F0502020204030204" pitchFamily="34" charset="0"/>
                <a:cs typeface="Calibri" panose="020F0502020204030204" pitchFamily="34" charset="0"/>
              </a:rPr>
              <a:t>Nivel de IMPACTO</a:t>
            </a:r>
          </a:p>
        </p:txBody>
      </p:sp>
      <p:sp>
        <p:nvSpPr>
          <p:cNvPr id="19" name="CuadroTexto 18">
            <a:extLst>
              <a:ext uri="{FF2B5EF4-FFF2-40B4-BE49-F238E27FC236}">
                <a16:creationId xmlns:a16="http://schemas.microsoft.com/office/drawing/2014/main" id="{5F8B672C-CF83-40DD-83D4-65F26606F016}"/>
              </a:ext>
            </a:extLst>
          </p:cNvPr>
          <p:cNvSpPr txBox="1"/>
          <p:nvPr/>
        </p:nvSpPr>
        <p:spPr>
          <a:xfrm>
            <a:off x="8032111" y="4526387"/>
            <a:ext cx="1812192" cy="369332"/>
          </a:xfrm>
          <a:prstGeom prst="rect">
            <a:avLst/>
          </a:prstGeom>
          <a:noFill/>
        </p:spPr>
        <p:txBody>
          <a:bodyPr wrap="square" rtlCol="0">
            <a:spAutoFit/>
          </a:bodyPr>
          <a:lstStyle/>
          <a:p>
            <a:r>
              <a:rPr lang="es-ES" sz="1800" b="1" dirty="0">
                <a:solidFill>
                  <a:srgbClr val="002060"/>
                </a:solidFill>
                <a:latin typeface="Calibri" panose="020F0502020204030204" pitchFamily="34" charset="0"/>
                <a:cs typeface="Calibri" panose="020F0502020204030204" pitchFamily="34" charset="0"/>
              </a:rPr>
              <a:t>Nivel de INTERÉS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4"/>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320" name="Google Shape;320;p1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1" name="Google Shape;321;p1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22" name="Google Shape;322;p14"/>
          <p:cNvSpPr txBox="1"/>
          <p:nvPr/>
        </p:nvSpPr>
        <p:spPr>
          <a:xfrm>
            <a:off x="281276" y="591578"/>
            <a:ext cx="179945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23" name="Google Shape;323;p14"/>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About targets…a monitoring tool</a:t>
            </a:r>
            <a:endParaRPr dirty="0"/>
          </a:p>
        </p:txBody>
      </p:sp>
      <p:grpSp>
        <p:nvGrpSpPr>
          <p:cNvPr id="324" name="Google Shape;324;p14"/>
          <p:cNvGrpSpPr/>
          <p:nvPr/>
        </p:nvGrpSpPr>
        <p:grpSpPr>
          <a:xfrm>
            <a:off x="363316" y="222414"/>
            <a:ext cx="1361571" cy="349188"/>
            <a:chOff x="10604072" y="448487"/>
            <a:chExt cx="1361571" cy="349188"/>
          </a:xfrm>
        </p:grpSpPr>
        <p:sp>
          <p:nvSpPr>
            <p:cNvPr id="325" name="Google Shape;325;p1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4"/>
          <p:cNvSpPr txBox="1"/>
          <p:nvPr/>
        </p:nvSpPr>
        <p:spPr>
          <a:xfrm>
            <a:off x="363315" y="5055066"/>
            <a:ext cx="11213541"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Keep track and record the progresses you make in communication and engagement per each od the identified stakeholder category: what is their current (C) level of </a:t>
            </a:r>
            <a:r>
              <a:rPr lang="en-GB" sz="1800">
                <a:solidFill>
                  <a:schemeClr val="dk1"/>
                </a:solidFill>
                <a:latin typeface="Calibri"/>
                <a:ea typeface="Calibri"/>
                <a:cs typeface="Calibri"/>
                <a:sym typeface="Calibri"/>
              </a:rPr>
              <a:t>involvement compared </a:t>
            </a:r>
            <a:r>
              <a:rPr lang="en-GB" sz="1800" dirty="0">
                <a:solidFill>
                  <a:schemeClr val="dk1"/>
                </a:solidFill>
                <a:latin typeface="Calibri"/>
                <a:ea typeface="Calibri"/>
                <a:cs typeface="Calibri"/>
                <a:sym typeface="Calibri"/>
              </a:rPr>
              <a:t>to the desired (D) status?</a:t>
            </a:r>
            <a:endParaRPr sz="1800" dirty="0">
              <a:solidFill>
                <a:schemeClr val="dk1"/>
              </a:solidFill>
              <a:latin typeface="Calibri"/>
              <a:ea typeface="Calibri"/>
              <a:cs typeface="Calibri"/>
              <a:sym typeface="Calibri"/>
            </a:endParaRPr>
          </a:p>
        </p:txBody>
      </p:sp>
      <p:graphicFrame>
        <p:nvGraphicFramePr>
          <p:cNvPr id="3" name="Tabla 3">
            <a:extLst>
              <a:ext uri="{FF2B5EF4-FFF2-40B4-BE49-F238E27FC236}">
                <a16:creationId xmlns:a16="http://schemas.microsoft.com/office/drawing/2014/main" id="{75A97CA8-E64A-4BF3-8DE1-7BB1546BE168}"/>
              </a:ext>
            </a:extLst>
          </p:cNvPr>
          <p:cNvGraphicFramePr>
            <a:graphicFrameLocks noGrp="1"/>
          </p:cNvGraphicFramePr>
          <p:nvPr>
            <p:extLst>
              <p:ext uri="{D42A27DB-BD31-4B8C-83A1-F6EECF244321}">
                <p14:modId xmlns:p14="http://schemas.microsoft.com/office/powerpoint/2010/main" val="3423405592"/>
              </p:ext>
            </p:extLst>
          </p:nvPr>
        </p:nvGraphicFramePr>
        <p:xfrm>
          <a:off x="445796" y="2143511"/>
          <a:ext cx="11021526" cy="2966720"/>
        </p:xfrm>
        <a:graphic>
          <a:graphicData uri="http://schemas.openxmlformats.org/drawingml/2006/table">
            <a:tbl>
              <a:tblPr firstRow="1" bandRow="1">
                <a:tableStyleId>{2E2705CA-31BF-4C55-9952-D9B8AC89766A}</a:tableStyleId>
              </a:tblPr>
              <a:tblGrid>
                <a:gridCol w="1836921">
                  <a:extLst>
                    <a:ext uri="{9D8B030D-6E8A-4147-A177-3AD203B41FA5}">
                      <a16:colId xmlns:a16="http://schemas.microsoft.com/office/drawing/2014/main" val="2391966380"/>
                    </a:ext>
                  </a:extLst>
                </a:gridCol>
                <a:gridCol w="1836921">
                  <a:extLst>
                    <a:ext uri="{9D8B030D-6E8A-4147-A177-3AD203B41FA5}">
                      <a16:colId xmlns:a16="http://schemas.microsoft.com/office/drawing/2014/main" val="3191080660"/>
                    </a:ext>
                  </a:extLst>
                </a:gridCol>
                <a:gridCol w="1836921">
                  <a:extLst>
                    <a:ext uri="{9D8B030D-6E8A-4147-A177-3AD203B41FA5}">
                      <a16:colId xmlns:a16="http://schemas.microsoft.com/office/drawing/2014/main" val="1509902799"/>
                    </a:ext>
                  </a:extLst>
                </a:gridCol>
                <a:gridCol w="1836921">
                  <a:extLst>
                    <a:ext uri="{9D8B030D-6E8A-4147-A177-3AD203B41FA5}">
                      <a16:colId xmlns:a16="http://schemas.microsoft.com/office/drawing/2014/main" val="1089425117"/>
                    </a:ext>
                  </a:extLst>
                </a:gridCol>
                <a:gridCol w="1836921">
                  <a:extLst>
                    <a:ext uri="{9D8B030D-6E8A-4147-A177-3AD203B41FA5}">
                      <a16:colId xmlns:a16="http://schemas.microsoft.com/office/drawing/2014/main" val="1280755533"/>
                    </a:ext>
                  </a:extLst>
                </a:gridCol>
                <a:gridCol w="1836921">
                  <a:extLst>
                    <a:ext uri="{9D8B030D-6E8A-4147-A177-3AD203B41FA5}">
                      <a16:colId xmlns:a16="http://schemas.microsoft.com/office/drawing/2014/main" val="3109100146"/>
                    </a:ext>
                  </a:extLst>
                </a:gridCol>
              </a:tblGrid>
              <a:tr h="370840">
                <a:tc>
                  <a:txBody>
                    <a:bodyPr/>
                    <a:lstStyle/>
                    <a:p>
                      <a:pPr algn="ctr"/>
                      <a:r>
                        <a:rPr lang="es-ES" sz="1600" b="1" dirty="0">
                          <a:solidFill>
                            <a:srgbClr val="002060"/>
                          </a:solidFill>
                        </a:rPr>
                        <a:t>STAKEHOLDER</a:t>
                      </a:r>
                    </a:p>
                  </a:txBody>
                  <a:tcPr>
                    <a:solidFill>
                      <a:schemeClr val="bg1">
                        <a:lumMod val="85000"/>
                      </a:schemeClr>
                    </a:solidFill>
                  </a:tcPr>
                </a:tc>
                <a:tc>
                  <a:txBody>
                    <a:bodyPr/>
                    <a:lstStyle/>
                    <a:p>
                      <a:pPr algn="ctr"/>
                      <a:r>
                        <a:rPr lang="es-ES" sz="1600" b="1" dirty="0" err="1">
                          <a:solidFill>
                            <a:srgbClr val="002060"/>
                          </a:solidFill>
                        </a:rPr>
                        <a:t>Unaware</a:t>
                      </a:r>
                      <a:endParaRPr lang="es-ES" sz="1600" b="1" dirty="0">
                        <a:solidFill>
                          <a:srgbClr val="002060"/>
                        </a:solidFill>
                      </a:endParaRPr>
                    </a:p>
                  </a:txBody>
                  <a:tcPr/>
                </a:tc>
                <a:tc>
                  <a:txBody>
                    <a:bodyPr/>
                    <a:lstStyle/>
                    <a:p>
                      <a:pPr algn="ctr"/>
                      <a:r>
                        <a:rPr lang="es-ES" sz="1600" b="1" dirty="0" err="1">
                          <a:solidFill>
                            <a:srgbClr val="002060"/>
                          </a:solidFill>
                        </a:rPr>
                        <a:t>Resistant</a:t>
                      </a:r>
                      <a:endParaRPr lang="es-ES" sz="1600" b="1" dirty="0">
                        <a:solidFill>
                          <a:srgbClr val="002060"/>
                        </a:solidFill>
                      </a:endParaRPr>
                    </a:p>
                  </a:txBody>
                  <a:tcPr/>
                </a:tc>
                <a:tc>
                  <a:txBody>
                    <a:bodyPr/>
                    <a:lstStyle/>
                    <a:p>
                      <a:pPr algn="ctr"/>
                      <a:r>
                        <a:rPr lang="es-ES" sz="1600" b="1" dirty="0">
                          <a:solidFill>
                            <a:srgbClr val="002060"/>
                          </a:solidFill>
                        </a:rPr>
                        <a:t>Neutral</a:t>
                      </a:r>
                    </a:p>
                  </a:txBody>
                  <a:tcPr/>
                </a:tc>
                <a:tc>
                  <a:txBody>
                    <a:bodyPr/>
                    <a:lstStyle/>
                    <a:p>
                      <a:pPr algn="ctr"/>
                      <a:r>
                        <a:rPr lang="es-ES" sz="1600" b="1" dirty="0" err="1">
                          <a:solidFill>
                            <a:srgbClr val="002060"/>
                          </a:solidFill>
                        </a:rPr>
                        <a:t>Supportive</a:t>
                      </a:r>
                      <a:endParaRPr lang="es-ES" sz="1600" b="1" dirty="0">
                        <a:solidFill>
                          <a:srgbClr val="002060"/>
                        </a:solidFill>
                      </a:endParaRPr>
                    </a:p>
                  </a:txBody>
                  <a:tcPr/>
                </a:tc>
                <a:tc>
                  <a:txBody>
                    <a:bodyPr/>
                    <a:lstStyle/>
                    <a:p>
                      <a:pPr algn="ctr"/>
                      <a:r>
                        <a:rPr lang="es-ES" sz="1600" b="1" dirty="0" err="1">
                          <a:solidFill>
                            <a:srgbClr val="002060"/>
                          </a:solidFill>
                        </a:rPr>
                        <a:t>Leading</a:t>
                      </a:r>
                      <a:endParaRPr lang="es-ES" sz="1600" b="1" dirty="0">
                        <a:solidFill>
                          <a:srgbClr val="002060"/>
                        </a:solidFill>
                      </a:endParaRPr>
                    </a:p>
                  </a:txBody>
                  <a:tcPr/>
                </a:tc>
                <a:extLst>
                  <a:ext uri="{0D108BD9-81ED-4DB2-BD59-A6C34878D82A}">
                    <a16:rowId xmlns:a16="http://schemas.microsoft.com/office/drawing/2014/main" val="918504099"/>
                  </a:ext>
                </a:extLst>
              </a:tr>
              <a:tr h="370840">
                <a:tc>
                  <a:txBody>
                    <a:bodyPr/>
                    <a:lstStyle/>
                    <a:p>
                      <a:pPr algn="ctr"/>
                      <a:r>
                        <a:rPr lang="es-ES" b="1" dirty="0">
                          <a:solidFill>
                            <a:srgbClr val="002060"/>
                          </a:solidFill>
                        </a:rPr>
                        <a:t>STKH 1</a:t>
                      </a:r>
                    </a:p>
                  </a:txBody>
                  <a:tcPr>
                    <a:solidFill>
                      <a:schemeClr val="bg1">
                        <a:lumMod val="85000"/>
                      </a:schemeClr>
                    </a:solidFill>
                  </a:tcPr>
                </a:tc>
                <a:tc>
                  <a:txBody>
                    <a:bodyPr/>
                    <a:lstStyle/>
                    <a:p>
                      <a:pPr algn="ctr"/>
                      <a:endParaRPr lang="es-ES" b="1" dirty="0">
                        <a:solidFill>
                          <a:srgbClr val="002060"/>
                        </a:solidFill>
                      </a:endParaRPr>
                    </a:p>
                  </a:txBody>
                  <a:tcPr/>
                </a:tc>
                <a:tc>
                  <a:txBody>
                    <a:bodyPr/>
                    <a:lstStyle/>
                    <a:p>
                      <a:pPr algn="ctr"/>
                      <a:r>
                        <a:rPr lang="es-ES" b="1" dirty="0">
                          <a:solidFill>
                            <a:srgbClr val="002060"/>
                          </a:solidFill>
                        </a:rPr>
                        <a:t>C</a:t>
                      </a:r>
                    </a:p>
                  </a:txBody>
                  <a:tcPr/>
                </a:tc>
                <a:tc>
                  <a:txBody>
                    <a:bodyPr/>
                    <a:lstStyle/>
                    <a:p>
                      <a:pPr algn="ctr"/>
                      <a:endParaRPr lang="es-ES" b="1">
                        <a:solidFill>
                          <a:srgbClr val="002060"/>
                        </a:solidFill>
                      </a:endParaRPr>
                    </a:p>
                  </a:txBody>
                  <a:tcPr/>
                </a:tc>
                <a:tc>
                  <a:txBody>
                    <a:bodyPr/>
                    <a:lstStyle/>
                    <a:p>
                      <a:pPr algn="ctr"/>
                      <a:r>
                        <a:rPr lang="es-ES" b="1" dirty="0">
                          <a:solidFill>
                            <a:srgbClr val="002060"/>
                          </a:solidFill>
                        </a:rPr>
                        <a:t>D</a:t>
                      </a:r>
                    </a:p>
                  </a:txBody>
                  <a:tcPr/>
                </a:tc>
                <a:tc>
                  <a:txBody>
                    <a:bodyPr/>
                    <a:lstStyle/>
                    <a:p>
                      <a:pPr algn="ctr"/>
                      <a:endParaRPr lang="es-ES" b="1">
                        <a:solidFill>
                          <a:srgbClr val="002060"/>
                        </a:solidFill>
                      </a:endParaRPr>
                    </a:p>
                  </a:txBody>
                  <a:tcPr/>
                </a:tc>
                <a:extLst>
                  <a:ext uri="{0D108BD9-81ED-4DB2-BD59-A6C34878D82A}">
                    <a16:rowId xmlns:a16="http://schemas.microsoft.com/office/drawing/2014/main" val="2773377926"/>
                  </a:ext>
                </a:extLst>
              </a:tr>
              <a:tr h="370840">
                <a:tc>
                  <a:txBody>
                    <a:bodyPr/>
                    <a:lstStyle/>
                    <a:p>
                      <a:pPr algn="ctr"/>
                      <a:r>
                        <a:rPr lang="es-ES" b="1" dirty="0">
                          <a:solidFill>
                            <a:srgbClr val="002060"/>
                          </a:solidFill>
                        </a:rPr>
                        <a:t>STKH 2</a:t>
                      </a:r>
                    </a:p>
                  </a:txBody>
                  <a:tcPr>
                    <a:solidFill>
                      <a:schemeClr val="bg1">
                        <a:lumMod val="85000"/>
                      </a:schemeClr>
                    </a:solidFill>
                  </a:tcPr>
                </a:tc>
                <a:tc>
                  <a:txBody>
                    <a:bodyPr/>
                    <a:lstStyle/>
                    <a:p>
                      <a:pPr algn="ctr"/>
                      <a:endParaRPr lang="es-ES" b="1" dirty="0">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r>
                        <a:rPr lang="es-ES" b="1" dirty="0">
                          <a:solidFill>
                            <a:srgbClr val="002060"/>
                          </a:solidFill>
                        </a:rPr>
                        <a:t>D/C</a:t>
                      </a:r>
                    </a:p>
                  </a:txBody>
                  <a:tcPr/>
                </a:tc>
                <a:tc>
                  <a:txBody>
                    <a:bodyPr/>
                    <a:lstStyle/>
                    <a:p>
                      <a:pPr algn="ctr"/>
                      <a:endParaRPr lang="es-ES" b="1">
                        <a:solidFill>
                          <a:srgbClr val="002060"/>
                        </a:solidFill>
                      </a:endParaRPr>
                    </a:p>
                  </a:txBody>
                  <a:tcPr/>
                </a:tc>
                <a:extLst>
                  <a:ext uri="{0D108BD9-81ED-4DB2-BD59-A6C34878D82A}">
                    <a16:rowId xmlns:a16="http://schemas.microsoft.com/office/drawing/2014/main" val="728977611"/>
                  </a:ext>
                </a:extLst>
              </a:tr>
              <a:tr h="370840">
                <a:tc>
                  <a:txBody>
                    <a:bodyPr/>
                    <a:lstStyle/>
                    <a:p>
                      <a:pPr algn="ctr"/>
                      <a:r>
                        <a:rPr lang="es-ES" b="1" dirty="0">
                          <a:solidFill>
                            <a:srgbClr val="002060"/>
                          </a:solidFill>
                        </a:rPr>
                        <a:t>STKH 3</a:t>
                      </a:r>
                    </a:p>
                  </a:txBody>
                  <a:tcPr>
                    <a:solidFill>
                      <a:schemeClr val="bg1">
                        <a:lumMod val="85000"/>
                      </a:schemeClr>
                    </a:solidFill>
                  </a:tcPr>
                </a:tc>
                <a:tc>
                  <a:txBody>
                    <a:bodyPr/>
                    <a:lstStyle/>
                    <a:p>
                      <a:pPr algn="ctr"/>
                      <a:r>
                        <a:rPr lang="es-ES" b="1" dirty="0">
                          <a:solidFill>
                            <a:srgbClr val="002060"/>
                          </a:solidFill>
                        </a:rPr>
                        <a:t>C</a:t>
                      </a: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r>
                        <a:rPr lang="es-ES" b="1" dirty="0">
                          <a:solidFill>
                            <a:srgbClr val="002060"/>
                          </a:solidFill>
                        </a:rPr>
                        <a:t>D</a:t>
                      </a:r>
                    </a:p>
                  </a:txBody>
                  <a:tcPr/>
                </a:tc>
                <a:tc>
                  <a:txBody>
                    <a:bodyPr/>
                    <a:lstStyle/>
                    <a:p>
                      <a:pPr algn="ctr"/>
                      <a:endParaRPr lang="es-ES" b="1">
                        <a:solidFill>
                          <a:srgbClr val="002060"/>
                        </a:solidFill>
                      </a:endParaRPr>
                    </a:p>
                  </a:txBody>
                  <a:tcPr/>
                </a:tc>
                <a:extLst>
                  <a:ext uri="{0D108BD9-81ED-4DB2-BD59-A6C34878D82A}">
                    <a16:rowId xmlns:a16="http://schemas.microsoft.com/office/drawing/2014/main" val="1463922758"/>
                  </a:ext>
                </a:extLst>
              </a:tr>
              <a:tr h="370840">
                <a:tc>
                  <a:txBody>
                    <a:bodyPr/>
                    <a:lstStyle/>
                    <a:p>
                      <a:pPr algn="ctr"/>
                      <a:r>
                        <a:rPr lang="es-ES" b="1" dirty="0">
                          <a:solidFill>
                            <a:srgbClr val="002060"/>
                          </a:solidFill>
                        </a:rPr>
                        <a:t>…</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2060"/>
                          </a:solidFill>
                        </a:rPr>
                        <a:t>…</a:t>
                      </a: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extLst>
                  <a:ext uri="{0D108BD9-81ED-4DB2-BD59-A6C34878D82A}">
                    <a16:rowId xmlns:a16="http://schemas.microsoft.com/office/drawing/2014/main" val="88642427"/>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2060"/>
                          </a:solidFill>
                        </a:rPr>
                        <a:t>…</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2060"/>
                          </a:solidFill>
                        </a:rPr>
                        <a:t>…</a:t>
                      </a: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extLst>
                  <a:ext uri="{0D108BD9-81ED-4DB2-BD59-A6C34878D82A}">
                    <a16:rowId xmlns:a16="http://schemas.microsoft.com/office/drawing/2014/main" val="3128246566"/>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2060"/>
                          </a:solidFill>
                        </a:rPr>
                        <a:t>…</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2060"/>
                          </a:solidFill>
                        </a:rPr>
                        <a:t>…</a:t>
                      </a: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extLst>
                  <a:ext uri="{0D108BD9-81ED-4DB2-BD59-A6C34878D82A}">
                    <a16:rowId xmlns:a16="http://schemas.microsoft.com/office/drawing/2014/main" val="2571030730"/>
                  </a:ext>
                </a:extLst>
              </a:tr>
              <a:tr h="370840">
                <a:tc>
                  <a:txBody>
                    <a:bodyPr/>
                    <a:lstStyle/>
                    <a:p>
                      <a:pPr algn="ctr"/>
                      <a:r>
                        <a:rPr lang="es-ES" b="1" dirty="0">
                          <a:solidFill>
                            <a:srgbClr val="002060"/>
                          </a:solidFill>
                        </a:rPr>
                        <a:t>STKH </a:t>
                      </a:r>
                      <a:r>
                        <a:rPr lang="es-ES" b="1" i="1" dirty="0">
                          <a:solidFill>
                            <a:srgbClr val="002060"/>
                          </a:solidFill>
                        </a:rPr>
                        <a:t>n</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2060"/>
                          </a:solidFill>
                        </a:rPr>
                        <a:t>…</a:t>
                      </a: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a:solidFill>
                          <a:srgbClr val="002060"/>
                        </a:solidFill>
                      </a:endParaRPr>
                    </a:p>
                  </a:txBody>
                  <a:tcPr/>
                </a:tc>
                <a:tc>
                  <a:txBody>
                    <a:bodyPr/>
                    <a:lstStyle/>
                    <a:p>
                      <a:pPr algn="ctr"/>
                      <a:endParaRPr lang="es-ES" b="1" dirty="0">
                        <a:solidFill>
                          <a:srgbClr val="002060"/>
                        </a:solidFill>
                      </a:endParaRPr>
                    </a:p>
                  </a:txBody>
                  <a:tcPr/>
                </a:tc>
                <a:extLst>
                  <a:ext uri="{0D108BD9-81ED-4DB2-BD59-A6C34878D82A}">
                    <a16:rowId xmlns:a16="http://schemas.microsoft.com/office/drawing/2014/main" val="9332027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5"/>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335" name="Google Shape;335;p15"/>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6" name="Google Shape;336;p15"/>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37" name="Google Shape;337;p15"/>
          <p:cNvSpPr txBox="1"/>
          <p:nvPr/>
        </p:nvSpPr>
        <p:spPr>
          <a:xfrm>
            <a:off x="281276" y="591578"/>
            <a:ext cx="186476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38" name="Google Shape;338;p15"/>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a:t>
            </a:r>
            <a:r>
              <a:rPr lang="en-GB" sz="2000" b="1" dirty="0" err="1">
                <a:solidFill>
                  <a:srgbClr val="2F5496"/>
                </a:solidFill>
                <a:latin typeface="Calibri"/>
                <a:ea typeface="Calibri"/>
                <a:cs typeface="Calibri"/>
                <a:sym typeface="Calibri"/>
              </a:rPr>
              <a:t>Sobre</a:t>
            </a:r>
            <a:r>
              <a:rPr lang="en-GB" sz="2000" b="1" dirty="0">
                <a:solidFill>
                  <a:srgbClr val="2F5496"/>
                </a:solidFill>
                <a:latin typeface="Calibri"/>
                <a:ea typeface="Calibri"/>
                <a:cs typeface="Calibri"/>
                <a:sym typeface="Calibri"/>
              </a:rPr>
              <a:t> la audiencia…</a:t>
            </a:r>
            <a:endParaRPr sz="1800" dirty="0">
              <a:solidFill>
                <a:schemeClr val="dk1"/>
              </a:solidFill>
              <a:latin typeface="Calibri"/>
              <a:ea typeface="Calibri"/>
              <a:cs typeface="Calibri"/>
              <a:sym typeface="Calibri"/>
            </a:endParaRPr>
          </a:p>
        </p:txBody>
      </p:sp>
      <p:grpSp>
        <p:nvGrpSpPr>
          <p:cNvPr id="339" name="Google Shape;339;p15"/>
          <p:cNvGrpSpPr/>
          <p:nvPr/>
        </p:nvGrpSpPr>
        <p:grpSpPr>
          <a:xfrm>
            <a:off x="363316" y="222414"/>
            <a:ext cx="1361571" cy="349188"/>
            <a:chOff x="10604072" y="448487"/>
            <a:chExt cx="1361571" cy="349188"/>
          </a:xfrm>
        </p:grpSpPr>
        <p:sp>
          <p:nvSpPr>
            <p:cNvPr id="340" name="Google Shape;340;p1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43" name="Google Shape;343;p15"/>
          <p:cNvPicPr preferRelativeResize="0"/>
          <p:nvPr/>
        </p:nvPicPr>
        <p:blipFill rotWithShape="1">
          <a:blip r:embed="rId5">
            <a:alphaModFix/>
          </a:blip>
          <a:srcRect/>
          <a:stretch/>
        </p:blipFill>
        <p:spPr>
          <a:xfrm>
            <a:off x="3564048" y="2272951"/>
            <a:ext cx="5424765" cy="3829735"/>
          </a:xfrm>
          <a:prstGeom prst="rect">
            <a:avLst/>
          </a:prstGeom>
          <a:noFill/>
          <a:ln>
            <a:noFill/>
          </a:ln>
        </p:spPr>
      </p:pic>
      <p:sp>
        <p:nvSpPr>
          <p:cNvPr id="344" name="Google Shape;344;p15"/>
          <p:cNvSpPr/>
          <p:nvPr/>
        </p:nvSpPr>
        <p:spPr>
          <a:xfrm>
            <a:off x="3564048" y="2296842"/>
            <a:ext cx="2976763" cy="160417"/>
          </a:xfrm>
          <a:prstGeom prst="rect">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5"/>
          <p:cNvSpPr/>
          <p:nvPr/>
        </p:nvSpPr>
        <p:spPr>
          <a:xfrm>
            <a:off x="3564048" y="4500971"/>
            <a:ext cx="2976763" cy="160417"/>
          </a:xfrm>
          <a:prstGeom prst="rect">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15"/>
          <p:cNvSpPr/>
          <p:nvPr/>
        </p:nvSpPr>
        <p:spPr>
          <a:xfrm>
            <a:off x="3564048" y="5399222"/>
            <a:ext cx="3458036" cy="160417"/>
          </a:xfrm>
          <a:prstGeom prst="rect">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9BCFF566-1029-41E2-B65D-9F9CD3344F9E}"/>
              </a:ext>
            </a:extLst>
          </p:cNvPr>
          <p:cNvSpPr txBox="1"/>
          <p:nvPr/>
        </p:nvSpPr>
        <p:spPr>
          <a:xfrm>
            <a:off x="7022085" y="2296842"/>
            <a:ext cx="2429440" cy="276999"/>
          </a:xfrm>
          <a:prstGeom prst="rect">
            <a:avLst/>
          </a:prstGeom>
          <a:solidFill>
            <a:schemeClr val="bg1"/>
          </a:solidFill>
        </p:spPr>
        <p:txBody>
          <a:bodyPr wrap="square" rtlCol="0">
            <a:spAutoFit/>
          </a:bodyPr>
          <a:lstStyle/>
          <a:p>
            <a:r>
              <a:rPr lang="es-ES" sz="1200" b="1" dirty="0"/>
              <a:t>USUARIOS ACTIVOS AL MES</a:t>
            </a:r>
          </a:p>
        </p:txBody>
      </p:sp>
      <p:sp>
        <p:nvSpPr>
          <p:cNvPr id="17" name="CuadroTexto 16">
            <a:extLst>
              <a:ext uri="{FF2B5EF4-FFF2-40B4-BE49-F238E27FC236}">
                <a16:creationId xmlns:a16="http://schemas.microsoft.com/office/drawing/2014/main" id="{F33EF9F2-C73D-47B3-9825-BC4BCE9979CD}"/>
              </a:ext>
            </a:extLst>
          </p:cNvPr>
          <p:cNvSpPr txBox="1"/>
          <p:nvPr/>
        </p:nvSpPr>
        <p:spPr>
          <a:xfrm>
            <a:off x="7398623" y="3571033"/>
            <a:ext cx="1760681" cy="276999"/>
          </a:xfrm>
          <a:prstGeom prst="rect">
            <a:avLst/>
          </a:prstGeom>
          <a:solidFill>
            <a:schemeClr val="bg1"/>
          </a:solidFill>
        </p:spPr>
        <p:txBody>
          <a:bodyPr wrap="square" rtlCol="0">
            <a:spAutoFit/>
          </a:bodyPr>
          <a:lstStyle/>
          <a:p>
            <a:r>
              <a:rPr lang="es-ES" sz="1200" b="1" dirty="0"/>
              <a:t>millones</a:t>
            </a:r>
          </a:p>
        </p:txBody>
      </p:sp>
      <p:sp>
        <p:nvSpPr>
          <p:cNvPr id="19" name="CuadroTexto 18">
            <a:extLst>
              <a:ext uri="{FF2B5EF4-FFF2-40B4-BE49-F238E27FC236}">
                <a16:creationId xmlns:a16="http://schemas.microsoft.com/office/drawing/2014/main" id="{262009E0-CE02-4376-B925-D3BE5BCC5736}"/>
              </a:ext>
            </a:extLst>
          </p:cNvPr>
          <p:cNvSpPr txBox="1"/>
          <p:nvPr/>
        </p:nvSpPr>
        <p:spPr>
          <a:xfrm>
            <a:off x="7398623" y="3995909"/>
            <a:ext cx="926063" cy="276999"/>
          </a:xfrm>
          <a:prstGeom prst="rect">
            <a:avLst/>
          </a:prstGeom>
          <a:solidFill>
            <a:schemeClr val="bg1"/>
          </a:solidFill>
        </p:spPr>
        <p:txBody>
          <a:bodyPr wrap="square">
            <a:spAutoFit/>
          </a:bodyPr>
          <a:lstStyle/>
          <a:p>
            <a:r>
              <a:rPr lang="es-ES" sz="1200" b="1" dirty="0"/>
              <a:t>millones</a:t>
            </a:r>
            <a:endParaRPr lang="es-ES" sz="1200" dirty="0"/>
          </a:p>
        </p:txBody>
      </p:sp>
      <p:sp>
        <p:nvSpPr>
          <p:cNvPr id="21" name="CuadroTexto 20">
            <a:extLst>
              <a:ext uri="{FF2B5EF4-FFF2-40B4-BE49-F238E27FC236}">
                <a16:creationId xmlns:a16="http://schemas.microsoft.com/office/drawing/2014/main" id="{B2D8C0CD-CFD4-4F87-AD77-9C2AC765375B}"/>
              </a:ext>
            </a:extLst>
          </p:cNvPr>
          <p:cNvSpPr txBox="1"/>
          <p:nvPr/>
        </p:nvSpPr>
        <p:spPr>
          <a:xfrm>
            <a:off x="7393957" y="4894160"/>
            <a:ext cx="935393" cy="276999"/>
          </a:xfrm>
          <a:prstGeom prst="rect">
            <a:avLst/>
          </a:prstGeom>
          <a:solidFill>
            <a:schemeClr val="bg1"/>
          </a:solidFill>
        </p:spPr>
        <p:txBody>
          <a:bodyPr wrap="square">
            <a:spAutoFit/>
          </a:bodyPr>
          <a:lstStyle/>
          <a:p>
            <a:r>
              <a:rPr lang="es-ES" sz="1200" b="1" dirty="0"/>
              <a:t>millones</a:t>
            </a:r>
            <a:endParaRPr lang="es-ES" dirty="0"/>
          </a:p>
        </p:txBody>
      </p:sp>
      <p:sp>
        <p:nvSpPr>
          <p:cNvPr id="23" name="CuadroTexto 22">
            <a:extLst>
              <a:ext uri="{FF2B5EF4-FFF2-40B4-BE49-F238E27FC236}">
                <a16:creationId xmlns:a16="http://schemas.microsoft.com/office/drawing/2014/main" id="{0D12569B-FE80-46AD-96D8-26CE6323B215}"/>
              </a:ext>
            </a:extLst>
          </p:cNvPr>
          <p:cNvSpPr txBox="1"/>
          <p:nvPr/>
        </p:nvSpPr>
        <p:spPr>
          <a:xfrm>
            <a:off x="7372285" y="2670838"/>
            <a:ext cx="1616528" cy="276999"/>
          </a:xfrm>
          <a:prstGeom prst="rect">
            <a:avLst/>
          </a:prstGeom>
          <a:solidFill>
            <a:schemeClr val="bg1"/>
          </a:solidFill>
        </p:spPr>
        <p:txBody>
          <a:bodyPr wrap="square">
            <a:spAutoFit/>
          </a:bodyPr>
          <a:lstStyle/>
          <a:p>
            <a:r>
              <a:rPr lang="es-ES" sz="1200" b="1" dirty="0"/>
              <a:t>miles de millones</a:t>
            </a:r>
          </a:p>
        </p:txBody>
      </p:sp>
      <p:sp>
        <p:nvSpPr>
          <p:cNvPr id="24" name="CuadroTexto 23">
            <a:extLst>
              <a:ext uri="{FF2B5EF4-FFF2-40B4-BE49-F238E27FC236}">
                <a16:creationId xmlns:a16="http://schemas.microsoft.com/office/drawing/2014/main" id="{F00386FA-9A07-4D3B-AE17-DC91FB09E389}"/>
              </a:ext>
            </a:extLst>
          </p:cNvPr>
          <p:cNvSpPr txBox="1"/>
          <p:nvPr/>
        </p:nvSpPr>
        <p:spPr>
          <a:xfrm>
            <a:off x="7244766" y="5787412"/>
            <a:ext cx="1616528" cy="276999"/>
          </a:xfrm>
          <a:prstGeom prst="rect">
            <a:avLst/>
          </a:prstGeom>
          <a:solidFill>
            <a:schemeClr val="bg1"/>
          </a:solidFill>
        </p:spPr>
        <p:txBody>
          <a:bodyPr wrap="square">
            <a:spAutoFit/>
          </a:bodyPr>
          <a:lstStyle/>
          <a:p>
            <a:r>
              <a:rPr lang="es-ES" sz="1200" b="1" dirty="0"/>
              <a:t>miles de millones</a:t>
            </a:r>
          </a:p>
        </p:txBody>
      </p:sp>
      <p:sp>
        <p:nvSpPr>
          <p:cNvPr id="25" name="CuadroTexto 24">
            <a:extLst>
              <a:ext uri="{FF2B5EF4-FFF2-40B4-BE49-F238E27FC236}">
                <a16:creationId xmlns:a16="http://schemas.microsoft.com/office/drawing/2014/main" id="{768C59F0-C92A-4515-B251-EA361363955C}"/>
              </a:ext>
            </a:extLst>
          </p:cNvPr>
          <p:cNvSpPr txBox="1"/>
          <p:nvPr/>
        </p:nvSpPr>
        <p:spPr>
          <a:xfrm>
            <a:off x="7022084" y="3158594"/>
            <a:ext cx="1616528" cy="276999"/>
          </a:xfrm>
          <a:prstGeom prst="rect">
            <a:avLst/>
          </a:prstGeom>
          <a:solidFill>
            <a:schemeClr val="bg1"/>
          </a:solidFill>
        </p:spPr>
        <p:txBody>
          <a:bodyPr wrap="square">
            <a:spAutoFit/>
          </a:bodyPr>
          <a:lstStyle/>
          <a:p>
            <a:r>
              <a:rPr lang="es-ES" sz="1200" b="1" dirty="0"/>
              <a:t>1000 millones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6"/>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352" name="Google Shape;352;p1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3" name="Google Shape;353;p1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54" name="Google Shape;354;p16"/>
          <p:cNvSpPr txBox="1"/>
          <p:nvPr/>
        </p:nvSpPr>
        <p:spPr>
          <a:xfrm>
            <a:off x="281276" y="591578"/>
            <a:ext cx="175279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55" name="Google Shape;355;p16"/>
          <p:cNvSpPr txBox="1"/>
          <p:nvPr/>
        </p:nvSpPr>
        <p:spPr>
          <a:xfrm>
            <a:off x="363315" y="1576271"/>
            <a:ext cx="11213541" cy="37240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a:t>
            </a:r>
            <a:r>
              <a:rPr lang="en-GB" sz="2000" b="1" dirty="0" err="1">
                <a:solidFill>
                  <a:srgbClr val="2F5496"/>
                </a:solidFill>
                <a:latin typeface="Calibri"/>
                <a:ea typeface="Calibri"/>
                <a:cs typeface="Calibri"/>
                <a:sym typeface="Calibri"/>
              </a:rPr>
              <a:t>Sobre</a:t>
            </a:r>
            <a:r>
              <a:rPr lang="en-GB" sz="2000" b="1" dirty="0">
                <a:solidFill>
                  <a:srgbClr val="2F5496"/>
                </a:solidFill>
                <a:latin typeface="Calibri"/>
                <a:ea typeface="Calibri"/>
                <a:cs typeface="Calibri"/>
                <a:sym typeface="Calibri"/>
              </a:rPr>
              <a:t> la audiencia…y </a:t>
            </a:r>
            <a:r>
              <a:rPr lang="en-GB" sz="2000" b="1" dirty="0" err="1">
                <a:solidFill>
                  <a:srgbClr val="2F5496"/>
                </a:solidFill>
                <a:latin typeface="Calibri"/>
                <a:ea typeface="Calibri"/>
                <a:cs typeface="Calibri"/>
                <a:sym typeface="Calibri"/>
              </a:rPr>
              <a:t>medios</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congruentes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Estilo</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vida</a:t>
            </a:r>
            <a:r>
              <a:rPr lang="en-GB" sz="1800" dirty="0">
                <a:solidFill>
                  <a:schemeClr val="dk1"/>
                </a:solidFill>
                <a:latin typeface="Calibri"/>
                <a:ea typeface="Calibri"/>
                <a:cs typeface="Calibri"/>
                <a:sym typeface="Calibri"/>
              </a:rPr>
              <a:t>, comida u </a:t>
            </a:r>
            <a:r>
              <a:rPr lang="en-GB" sz="1800" dirty="0" err="1">
                <a:solidFill>
                  <a:schemeClr val="dk1"/>
                </a:solidFill>
                <a:latin typeface="Calibri"/>
                <a:ea typeface="Calibri"/>
                <a:cs typeface="Calibri"/>
                <a:sym typeface="Calibri"/>
              </a:rPr>
              <a:t>hogar</a:t>
            </a:r>
            <a:r>
              <a:rPr lang="en-GB" sz="1800" dirty="0">
                <a:solidFill>
                  <a:schemeClr val="dk1"/>
                </a:solidFill>
                <a:latin typeface="Calibri"/>
                <a:ea typeface="Calibri"/>
                <a:cs typeface="Calibri"/>
                <a:sym typeface="Calibri"/>
              </a:rPr>
              <a:t> 	Facebook, Pinterest e Instagram</a:t>
            </a:r>
            <a:endParaRPr dirty="0"/>
          </a:p>
          <a:p>
            <a:pPr marL="457200" marR="0" lvl="0" indent="-457200" algn="just"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TIC, </a:t>
            </a:r>
            <a:r>
              <a:rPr lang="en-GB" sz="1800" dirty="0" err="1">
                <a:solidFill>
                  <a:schemeClr val="dk1"/>
                </a:solidFill>
                <a:latin typeface="Calibri"/>
                <a:ea typeface="Calibri"/>
                <a:cs typeface="Calibri"/>
                <a:sym typeface="Calibri"/>
              </a:rPr>
              <a:t>negocios</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industria</a:t>
            </a:r>
            <a:r>
              <a:rPr lang="en-GB" sz="1800" dirty="0">
                <a:solidFill>
                  <a:schemeClr val="dk1"/>
                </a:solidFill>
                <a:latin typeface="Calibri"/>
                <a:ea typeface="Calibri"/>
                <a:cs typeface="Calibri"/>
                <a:sym typeface="Calibri"/>
              </a:rPr>
              <a:t> 	LinkedIn y Twitter</a:t>
            </a:r>
            <a:endParaRPr dirty="0"/>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Publicar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vídeos</a:t>
            </a:r>
            <a:r>
              <a:rPr lang="en-GB" sz="1800" dirty="0">
                <a:solidFill>
                  <a:schemeClr val="dk1"/>
                </a:solidFill>
                <a:latin typeface="Calibri"/>
                <a:ea typeface="Calibri"/>
                <a:cs typeface="Calibri"/>
                <a:sym typeface="Calibri"/>
              </a:rPr>
              <a:t> 		YouTube, Facebook, Instagram</a:t>
            </a:r>
            <a:endParaRPr dirty="0"/>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Publicar</a:t>
            </a:r>
            <a:r>
              <a:rPr lang="en-GB" sz="1800" dirty="0">
                <a:solidFill>
                  <a:schemeClr val="dk1"/>
                </a:solidFill>
                <a:latin typeface="Calibri"/>
                <a:ea typeface="Calibri"/>
                <a:cs typeface="Calibri"/>
                <a:sym typeface="Calibri"/>
              </a:rPr>
              <a:t> una </a:t>
            </a:r>
            <a:r>
              <a:rPr lang="en-GB" sz="1800" dirty="0" err="1">
                <a:solidFill>
                  <a:schemeClr val="dk1"/>
                </a:solidFill>
                <a:latin typeface="Calibri"/>
                <a:ea typeface="Calibri"/>
                <a:cs typeface="Calibri"/>
                <a:sym typeface="Calibri"/>
              </a:rPr>
              <a:t>encuesta</a:t>
            </a:r>
            <a:r>
              <a:rPr lang="en-GB" sz="1800" dirty="0">
                <a:solidFill>
                  <a:schemeClr val="dk1"/>
                </a:solidFill>
                <a:latin typeface="Calibri"/>
                <a:ea typeface="Calibri"/>
                <a:cs typeface="Calibri"/>
                <a:sym typeface="Calibri"/>
              </a:rPr>
              <a:t>		Facebook, Twitter e Instagram</a:t>
            </a:r>
            <a:endParaRPr dirty="0"/>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Imágenes</a:t>
            </a:r>
            <a:r>
              <a:rPr lang="en-GB" sz="1800" dirty="0">
                <a:solidFill>
                  <a:schemeClr val="dk1"/>
                </a:solidFill>
                <a:latin typeface="Calibri"/>
                <a:ea typeface="Calibri"/>
                <a:cs typeface="Calibri"/>
                <a:sym typeface="Calibri"/>
              </a:rPr>
              <a:t>			Instagram y Pinterest</a:t>
            </a:r>
            <a:endParaRPr dirty="0"/>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Estudios</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piezas</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opinión</a:t>
            </a:r>
            <a:r>
              <a:rPr lang="en-GB" sz="1800" dirty="0">
                <a:solidFill>
                  <a:schemeClr val="dk1"/>
                </a:solidFill>
                <a:latin typeface="Calibri"/>
                <a:ea typeface="Calibri"/>
                <a:cs typeface="Calibri"/>
                <a:sym typeface="Calibri"/>
              </a:rPr>
              <a:t> 	Facebook y LinkedIn</a:t>
            </a:r>
            <a:endParaRPr dirty="0"/>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Imágenes</a:t>
            </a:r>
            <a:r>
              <a:rPr lang="en-GB" sz="1800" dirty="0">
                <a:solidFill>
                  <a:schemeClr val="dk1"/>
                </a:solidFill>
                <a:latin typeface="Calibri"/>
                <a:ea typeface="Calibri"/>
                <a:cs typeface="Calibri"/>
                <a:sym typeface="Calibri"/>
              </a:rPr>
              <a:t> con </a:t>
            </a:r>
            <a:r>
              <a:rPr lang="en-GB" sz="1800" dirty="0" err="1">
                <a:solidFill>
                  <a:schemeClr val="dk1"/>
                </a:solidFill>
                <a:latin typeface="Calibri"/>
                <a:ea typeface="Calibri"/>
                <a:cs typeface="Calibri"/>
                <a:sym typeface="Calibri"/>
              </a:rPr>
              <a:t>citas</a:t>
            </a:r>
            <a:r>
              <a:rPr lang="en-GB" sz="1800" dirty="0">
                <a:solidFill>
                  <a:schemeClr val="dk1"/>
                </a:solidFill>
                <a:latin typeface="Calibri"/>
                <a:ea typeface="Calibri"/>
                <a:cs typeface="Calibri"/>
                <a:sym typeface="Calibri"/>
              </a:rPr>
              <a:t> 		Facebook e Instagram</a:t>
            </a:r>
            <a:endParaRPr dirty="0"/>
          </a:p>
          <a:p>
            <a:pPr marL="457200" marR="0" lvl="0" indent="-457200" algn="just" rtl="0">
              <a:spcBef>
                <a:spcPts val="0"/>
              </a:spcBef>
              <a:spcAft>
                <a:spcPts val="0"/>
              </a:spcAft>
              <a:buClr>
                <a:schemeClr val="dk1"/>
              </a:buClr>
              <a:buSzPts val="1800"/>
              <a:buFont typeface="Arial"/>
              <a:buChar char="•"/>
            </a:pPr>
            <a:r>
              <a:rPr lang="en-GB" sz="1800" dirty="0" err="1">
                <a:solidFill>
                  <a:schemeClr val="dk1"/>
                </a:solidFill>
                <a:latin typeface="Calibri"/>
                <a:ea typeface="Calibri"/>
                <a:cs typeface="Calibri"/>
                <a:sym typeface="Calibri"/>
              </a:rPr>
              <a:t>Infografías</a:t>
            </a:r>
            <a:r>
              <a:rPr lang="en-GB" sz="1800" dirty="0">
                <a:solidFill>
                  <a:schemeClr val="dk1"/>
                </a:solidFill>
                <a:latin typeface="Calibri"/>
                <a:ea typeface="Calibri"/>
                <a:cs typeface="Calibri"/>
                <a:sym typeface="Calibri"/>
              </a:rPr>
              <a:t>			Pinterest</a:t>
            </a:r>
            <a:endParaRPr dirty="0"/>
          </a:p>
          <a:p>
            <a:pPr marL="457200" marR="0" lvl="0" indent="-457200" algn="just"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Collages de </a:t>
            </a:r>
            <a:r>
              <a:rPr lang="en-GB" sz="1800" dirty="0" err="1">
                <a:solidFill>
                  <a:schemeClr val="dk1"/>
                </a:solidFill>
                <a:latin typeface="Calibri"/>
                <a:ea typeface="Calibri"/>
                <a:cs typeface="Calibri"/>
                <a:sym typeface="Calibri"/>
              </a:rPr>
              <a:t>fotos</a:t>
            </a:r>
            <a:r>
              <a:rPr lang="en-GB" sz="1800" dirty="0">
                <a:solidFill>
                  <a:schemeClr val="dk1"/>
                </a:solidFill>
                <a:latin typeface="Calibri"/>
                <a:ea typeface="Calibri"/>
                <a:cs typeface="Calibri"/>
                <a:sym typeface="Calibri"/>
              </a:rPr>
              <a:t>		Pinterest</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56" name="Google Shape;356;p16"/>
          <p:cNvGrpSpPr/>
          <p:nvPr/>
        </p:nvGrpSpPr>
        <p:grpSpPr>
          <a:xfrm>
            <a:off x="363316" y="222414"/>
            <a:ext cx="1361571" cy="349188"/>
            <a:chOff x="10604072" y="448487"/>
            <a:chExt cx="1361571" cy="349188"/>
          </a:xfrm>
        </p:grpSpPr>
        <p:sp>
          <p:nvSpPr>
            <p:cNvPr id="357" name="Google Shape;357;p1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7"/>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365" name="Google Shape;365;p17"/>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66" name="Google Shape;366;p17"/>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67" name="Google Shape;367;p17"/>
          <p:cNvSpPr txBox="1"/>
          <p:nvPr/>
        </p:nvSpPr>
        <p:spPr>
          <a:xfrm>
            <a:off x="281276" y="591578"/>
            <a:ext cx="176212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68" name="Google Shape;368;p17"/>
          <p:cNvSpPr txBox="1"/>
          <p:nvPr/>
        </p:nvSpPr>
        <p:spPr>
          <a:xfrm>
            <a:off x="363315" y="1576271"/>
            <a:ext cx="9051273"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3 – </a:t>
            </a:r>
            <a:r>
              <a:rPr lang="es-ES" sz="2000" b="1" dirty="0">
                <a:solidFill>
                  <a:srgbClr val="2F5496"/>
                </a:solidFill>
                <a:latin typeface="Calibri"/>
                <a:ea typeface="Calibri"/>
                <a:cs typeface="Calibri"/>
                <a:sym typeface="Calibri"/>
              </a:rPr>
              <a:t>Interactuar y comunicarse a través de las TIC, </a:t>
            </a:r>
            <a:r>
              <a:rPr lang="es-ES" sz="2000" b="1" u="sng" dirty="0">
                <a:solidFill>
                  <a:srgbClr val="2F5496"/>
                </a:solidFill>
                <a:latin typeface="Calibri"/>
                <a:ea typeface="Calibri"/>
                <a:cs typeface="Calibri"/>
                <a:sym typeface="Calibri"/>
              </a:rPr>
              <a:t>comunicación interna</a:t>
            </a:r>
            <a:endParaRPr u="sng" dirty="0"/>
          </a:p>
        </p:txBody>
      </p:sp>
      <p:grpSp>
        <p:nvGrpSpPr>
          <p:cNvPr id="369" name="Google Shape;369;p17"/>
          <p:cNvGrpSpPr/>
          <p:nvPr/>
        </p:nvGrpSpPr>
        <p:grpSpPr>
          <a:xfrm>
            <a:off x="363316" y="222414"/>
            <a:ext cx="1361571" cy="349188"/>
            <a:chOff x="10604072" y="448487"/>
            <a:chExt cx="1361571" cy="349188"/>
          </a:xfrm>
        </p:grpSpPr>
        <p:sp>
          <p:nvSpPr>
            <p:cNvPr id="370" name="Google Shape;370;p1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3" name="Google Shape;373;p17"/>
          <p:cNvGrpSpPr/>
          <p:nvPr/>
        </p:nvGrpSpPr>
        <p:grpSpPr>
          <a:xfrm>
            <a:off x="3928086" y="2208908"/>
            <a:ext cx="4083995" cy="4083995"/>
            <a:chOff x="1684960" y="0"/>
            <a:chExt cx="4083995" cy="4083995"/>
          </a:xfrm>
        </p:grpSpPr>
        <p:sp>
          <p:nvSpPr>
            <p:cNvPr id="374" name="Google Shape;374;p17"/>
            <p:cNvSpPr/>
            <p:nvPr/>
          </p:nvSpPr>
          <p:spPr>
            <a:xfrm>
              <a:off x="1684960" y="0"/>
              <a:ext cx="4083995" cy="4083995"/>
            </a:xfrm>
            <a:prstGeom prst="ellipse">
              <a:avLst/>
            </a:prstGeom>
            <a:solidFill>
              <a:srgbClr val="3A66B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txBox="1"/>
            <p:nvPr/>
          </p:nvSpPr>
          <p:spPr>
            <a:xfrm>
              <a:off x="3156015" y="204199"/>
              <a:ext cx="1141885" cy="612599"/>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376" name="Google Shape;376;p17"/>
            <p:cNvSpPr/>
            <p:nvPr/>
          </p:nvSpPr>
          <p:spPr>
            <a:xfrm>
              <a:off x="2093360" y="816798"/>
              <a:ext cx="3267196" cy="3267196"/>
            </a:xfrm>
            <a:prstGeom prst="ellipse">
              <a:avLst/>
            </a:prstGeom>
            <a:solidFill>
              <a:srgbClr val="567A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txBox="1"/>
            <p:nvPr/>
          </p:nvSpPr>
          <p:spPr>
            <a:xfrm>
              <a:off x="3156015" y="1012830"/>
              <a:ext cx="1141885" cy="588095"/>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7"/>
            <p:cNvSpPr/>
            <p:nvPr/>
          </p:nvSpPr>
          <p:spPr>
            <a:xfrm>
              <a:off x="2501759" y="1633597"/>
              <a:ext cx="2450397" cy="2450397"/>
            </a:xfrm>
            <a:prstGeom prst="ellipse">
              <a:avLst/>
            </a:prstGeom>
            <a:solidFill>
              <a:srgbClr val="7992C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txBox="1"/>
            <p:nvPr/>
          </p:nvSpPr>
          <p:spPr>
            <a:xfrm>
              <a:off x="3156015" y="1817377"/>
              <a:ext cx="1141885" cy="551339"/>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endParaRPr sz="1900">
                <a:solidFill>
                  <a:schemeClr val="lt1"/>
                </a:solidFill>
                <a:latin typeface="Calibri"/>
                <a:ea typeface="Calibri"/>
                <a:cs typeface="Calibri"/>
                <a:sym typeface="Calibri"/>
              </a:endParaRPr>
            </a:p>
          </p:txBody>
        </p:sp>
        <p:sp>
          <p:nvSpPr>
            <p:cNvPr id="380" name="Google Shape;380;p17"/>
            <p:cNvSpPr/>
            <p:nvPr/>
          </p:nvSpPr>
          <p:spPr>
            <a:xfrm>
              <a:off x="2910159" y="2450397"/>
              <a:ext cx="1633598" cy="1633598"/>
            </a:xfrm>
            <a:prstGeom prst="ellipse">
              <a:avLst/>
            </a:prstGeom>
            <a:solidFill>
              <a:srgbClr val="9BABD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txBox="1"/>
            <p:nvPr/>
          </p:nvSpPr>
          <p:spPr>
            <a:xfrm>
              <a:off x="3149394" y="2858796"/>
              <a:ext cx="1155128" cy="816799"/>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None/>
              </a:pPr>
              <a:endParaRPr sz="2800">
                <a:solidFill>
                  <a:schemeClr val="lt1"/>
                </a:solidFill>
                <a:latin typeface="Calibri"/>
                <a:ea typeface="Calibri"/>
                <a:cs typeface="Calibri"/>
                <a:sym typeface="Calibri"/>
              </a:endParaRPr>
            </a:p>
          </p:txBody>
        </p:sp>
      </p:grpSp>
      <p:sp>
        <p:nvSpPr>
          <p:cNvPr id="382" name="Google Shape;382;p17"/>
          <p:cNvSpPr txBox="1"/>
          <p:nvPr/>
        </p:nvSpPr>
        <p:spPr>
          <a:xfrm>
            <a:off x="5099249" y="2376339"/>
            <a:ext cx="18399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err="1">
                <a:solidFill>
                  <a:schemeClr val="dk1"/>
                </a:solidFill>
                <a:latin typeface="Calibri"/>
                <a:ea typeface="Calibri"/>
                <a:cs typeface="Calibri"/>
                <a:sym typeface="Calibri"/>
              </a:rPr>
              <a:t>Patrocinador</a:t>
            </a:r>
            <a:endParaRPr sz="1200" dirty="0"/>
          </a:p>
        </p:txBody>
      </p:sp>
      <p:sp>
        <p:nvSpPr>
          <p:cNvPr id="383" name="Google Shape;383;p17"/>
          <p:cNvSpPr txBox="1"/>
          <p:nvPr/>
        </p:nvSpPr>
        <p:spPr>
          <a:xfrm>
            <a:off x="4873106" y="3216306"/>
            <a:ext cx="221802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err="1">
                <a:solidFill>
                  <a:schemeClr val="dk1"/>
                </a:solidFill>
                <a:latin typeface="Calibri"/>
                <a:ea typeface="Calibri"/>
                <a:cs typeface="Calibri"/>
                <a:sym typeface="Calibri"/>
              </a:rPr>
              <a:t>Socios</a:t>
            </a:r>
            <a:endParaRPr dirty="0"/>
          </a:p>
        </p:txBody>
      </p:sp>
      <p:sp>
        <p:nvSpPr>
          <p:cNvPr id="384" name="Google Shape;384;p17"/>
          <p:cNvSpPr txBox="1"/>
          <p:nvPr/>
        </p:nvSpPr>
        <p:spPr>
          <a:xfrm>
            <a:off x="5099249" y="4091470"/>
            <a:ext cx="184224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err="1">
                <a:solidFill>
                  <a:schemeClr val="dk1"/>
                </a:solidFill>
                <a:latin typeface="Calibri"/>
                <a:ea typeface="Calibri"/>
                <a:cs typeface="Calibri"/>
                <a:sym typeface="Calibri"/>
              </a:rPr>
              <a:t>Organización</a:t>
            </a:r>
            <a:endParaRPr dirty="0"/>
          </a:p>
        </p:txBody>
      </p:sp>
      <p:sp>
        <p:nvSpPr>
          <p:cNvPr id="385" name="Google Shape;385;p17"/>
          <p:cNvSpPr txBox="1"/>
          <p:nvPr/>
        </p:nvSpPr>
        <p:spPr>
          <a:xfrm>
            <a:off x="5240794" y="5161409"/>
            <a:ext cx="14388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dirty="0" err="1">
                <a:solidFill>
                  <a:schemeClr val="dk1"/>
                </a:solidFill>
                <a:latin typeface="Calibri"/>
                <a:ea typeface="Calibri"/>
                <a:cs typeface="Calibri"/>
                <a:sym typeface="Calibri"/>
              </a:rPr>
              <a:t>Equipo</a:t>
            </a:r>
            <a:endParaRPr sz="18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18"/>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391" name="Google Shape;391;p1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2" name="Google Shape;392;p18"/>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93" name="Google Shape;393;p18"/>
          <p:cNvSpPr txBox="1"/>
          <p:nvPr/>
        </p:nvSpPr>
        <p:spPr>
          <a:xfrm>
            <a:off x="281276" y="591578"/>
            <a:ext cx="154041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94" name="Google Shape;394;p18"/>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3 – </a:t>
            </a:r>
            <a:r>
              <a:rPr lang="es-ES" sz="2000" b="1" dirty="0">
                <a:solidFill>
                  <a:srgbClr val="2F5496"/>
                </a:solidFill>
                <a:latin typeface="Calibri"/>
                <a:ea typeface="Calibri"/>
                <a:cs typeface="Calibri"/>
                <a:sym typeface="Calibri"/>
              </a:rPr>
              <a:t>Interactuar y comunicarse a través de las TIC, </a:t>
            </a:r>
            <a:r>
              <a:rPr lang="es-ES" sz="2000" b="1" u="sng" dirty="0">
                <a:solidFill>
                  <a:srgbClr val="2F5496"/>
                </a:solidFill>
                <a:latin typeface="Calibri"/>
                <a:ea typeface="Calibri"/>
                <a:cs typeface="Calibri"/>
                <a:sym typeface="Calibri"/>
              </a:rPr>
              <a:t>comunicación externa</a:t>
            </a:r>
            <a:endParaRPr dirty="0"/>
          </a:p>
        </p:txBody>
      </p:sp>
      <p:grpSp>
        <p:nvGrpSpPr>
          <p:cNvPr id="395" name="Google Shape;395;p18"/>
          <p:cNvGrpSpPr/>
          <p:nvPr/>
        </p:nvGrpSpPr>
        <p:grpSpPr>
          <a:xfrm>
            <a:off x="363316" y="222414"/>
            <a:ext cx="1361571" cy="349188"/>
            <a:chOff x="10604072" y="448487"/>
            <a:chExt cx="1361571" cy="349188"/>
          </a:xfrm>
        </p:grpSpPr>
        <p:sp>
          <p:nvSpPr>
            <p:cNvPr id="396" name="Google Shape;396;p1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1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1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9" name="Google Shape;399;p18"/>
          <p:cNvGrpSpPr/>
          <p:nvPr/>
        </p:nvGrpSpPr>
        <p:grpSpPr>
          <a:xfrm>
            <a:off x="3928086" y="2208908"/>
            <a:ext cx="4083995" cy="4083995"/>
            <a:chOff x="1684960" y="0"/>
            <a:chExt cx="4083995" cy="4083995"/>
          </a:xfrm>
        </p:grpSpPr>
        <p:sp>
          <p:nvSpPr>
            <p:cNvPr id="400" name="Google Shape;400;p18"/>
            <p:cNvSpPr/>
            <p:nvPr/>
          </p:nvSpPr>
          <p:spPr>
            <a:xfrm>
              <a:off x="1684960" y="0"/>
              <a:ext cx="4083995" cy="4083995"/>
            </a:xfrm>
            <a:prstGeom prst="ellipse">
              <a:avLst/>
            </a:prstGeom>
            <a:solidFill>
              <a:srgbClr val="D66E2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txBox="1"/>
            <p:nvPr/>
          </p:nvSpPr>
          <p:spPr>
            <a:xfrm>
              <a:off x="3156015" y="204199"/>
              <a:ext cx="1141885" cy="612599"/>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402" name="Google Shape;402;p18"/>
            <p:cNvSpPr/>
            <p:nvPr/>
          </p:nvSpPr>
          <p:spPr>
            <a:xfrm>
              <a:off x="2093360" y="816798"/>
              <a:ext cx="3267196" cy="3267196"/>
            </a:xfrm>
            <a:prstGeom prst="ellipse">
              <a:avLst/>
            </a:prstGeom>
            <a:solidFill>
              <a:srgbClr val="E081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txBox="1"/>
            <p:nvPr/>
          </p:nvSpPr>
          <p:spPr>
            <a:xfrm>
              <a:off x="3156015" y="1012830"/>
              <a:ext cx="1141885" cy="588095"/>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18"/>
            <p:cNvSpPr/>
            <p:nvPr/>
          </p:nvSpPr>
          <p:spPr>
            <a:xfrm>
              <a:off x="2501759" y="1633597"/>
              <a:ext cx="2450397" cy="2450397"/>
            </a:xfrm>
            <a:prstGeom prst="ellipse">
              <a:avLst/>
            </a:prstGeom>
            <a:solidFill>
              <a:srgbClr val="E9977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txBox="1"/>
            <p:nvPr/>
          </p:nvSpPr>
          <p:spPr>
            <a:xfrm>
              <a:off x="3156015" y="1817377"/>
              <a:ext cx="1141885" cy="551339"/>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endParaRPr sz="1900">
                <a:solidFill>
                  <a:schemeClr val="lt1"/>
                </a:solidFill>
                <a:latin typeface="Calibri"/>
                <a:ea typeface="Calibri"/>
                <a:cs typeface="Calibri"/>
                <a:sym typeface="Calibri"/>
              </a:endParaRPr>
            </a:p>
          </p:txBody>
        </p:sp>
        <p:sp>
          <p:nvSpPr>
            <p:cNvPr id="406" name="Google Shape;406;p18"/>
            <p:cNvSpPr/>
            <p:nvPr/>
          </p:nvSpPr>
          <p:spPr>
            <a:xfrm>
              <a:off x="2910159" y="2450397"/>
              <a:ext cx="1633598" cy="1633598"/>
            </a:xfrm>
            <a:prstGeom prst="ellipse">
              <a:avLst/>
            </a:prstGeom>
            <a:solidFill>
              <a:srgbClr val="F1B09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txBox="1"/>
            <p:nvPr/>
          </p:nvSpPr>
          <p:spPr>
            <a:xfrm>
              <a:off x="3087523" y="2857199"/>
              <a:ext cx="1278868" cy="816799"/>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None/>
              </a:pPr>
              <a:r>
                <a:rPr lang="en-GB" sz="2100" dirty="0" err="1">
                  <a:solidFill>
                    <a:schemeClr val="dk1"/>
                  </a:solidFill>
                  <a:latin typeface="Calibri"/>
                  <a:ea typeface="Calibri"/>
                  <a:cs typeface="Calibri"/>
                  <a:sym typeface="Calibri"/>
                </a:rPr>
                <a:t>Proceso</a:t>
              </a:r>
              <a:endParaRPr sz="2100" dirty="0">
                <a:solidFill>
                  <a:schemeClr val="lt1"/>
                </a:solidFill>
                <a:latin typeface="Calibri"/>
                <a:ea typeface="Calibri"/>
                <a:cs typeface="Calibri"/>
                <a:sym typeface="Calibri"/>
              </a:endParaRPr>
            </a:p>
          </p:txBody>
        </p:sp>
      </p:grpSp>
      <p:sp>
        <p:nvSpPr>
          <p:cNvPr id="408" name="Google Shape;408;p18"/>
          <p:cNvSpPr txBox="1"/>
          <p:nvPr/>
        </p:nvSpPr>
        <p:spPr>
          <a:xfrm>
            <a:off x="4958660" y="2437853"/>
            <a:ext cx="21784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err="1">
                <a:solidFill>
                  <a:schemeClr val="dk1"/>
                </a:solidFill>
                <a:latin typeface="Calibri"/>
                <a:ea typeface="Calibri"/>
                <a:cs typeface="Calibri"/>
                <a:sym typeface="Calibri"/>
              </a:rPr>
              <a:t>Público</a:t>
            </a:r>
            <a:r>
              <a:rPr lang="en-GB" sz="2400" dirty="0">
                <a:solidFill>
                  <a:schemeClr val="dk1"/>
                </a:solidFill>
                <a:latin typeface="Calibri"/>
                <a:ea typeface="Calibri"/>
                <a:cs typeface="Calibri"/>
                <a:sym typeface="Calibri"/>
              </a:rPr>
              <a:t> general</a:t>
            </a:r>
            <a:endParaRPr dirty="0"/>
          </a:p>
        </p:txBody>
      </p:sp>
      <p:sp>
        <p:nvSpPr>
          <p:cNvPr id="409" name="Google Shape;409;p18"/>
          <p:cNvSpPr txBox="1"/>
          <p:nvPr/>
        </p:nvSpPr>
        <p:spPr>
          <a:xfrm>
            <a:off x="5122918" y="3211408"/>
            <a:ext cx="193637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err="1">
                <a:solidFill>
                  <a:schemeClr val="dk1"/>
                </a:solidFill>
                <a:latin typeface="Calibri"/>
                <a:ea typeface="Calibri"/>
                <a:cs typeface="Calibri"/>
                <a:sym typeface="Calibri"/>
              </a:rPr>
              <a:t>Parte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interesada</a:t>
            </a:r>
            <a:endParaRPr sz="1200" dirty="0"/>
          </a:p>
        </p:txBody>
      </p:sp>
      <p:sp>
        <p:nvSpPr>
          <p:cNvPr id="410" name="Google Shape;410;p18"/>
          <p:cNvSpPr txBox="1"/>
          <p:nvPr/>
        </p:nvSpPr>
        <p:spPr>
          <a:xfrm>
            <a:off x="5001895" y="4134545"/>
            <a:ext cx="19363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err="1">
                <a:solidFill>
                  <a:schemeClr val="dk1"/>
                </a:solidFill>
                <a:latin typeface="Calibri"/>
                <a:ea typeface="Calibri"/>
                <a:cs typeface="Calibri"/>
                <a:sym typeface="Calibri"/>
              </a:rPr>
              <a:t>Clientes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9"/>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416" name="Google Shape;416;p1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17" name="Google Shape;417;p1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18" name="Google Shape;418;p19"/>
          <p:cNvSpPr txBox="1"/>
          <p:nvPr/>
        </p:nvSpPr>
        <p:spPr>
          <a:xfrm>
            <a:off x="281276" y="591578"/>
            <a:ext cx="175279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419" name="Google Shape;419;p19"/>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3 – </a:t>
            </a:r>
            <a:r>
              <a:rPr lang="es-ES" sz="2000" b="1" dirty="0">
                <a:solidFill>
                  <a:srgbClr val="2F5496"/>
                </a:solidFill>
                <a:latin typeface="Calibri"/>
                <a:ea typeface="Calibri"/>
                <a:cs typeface="Calibri"/>
                <a:sym typeface="Calibri"/>
              </a:rPr>
              <a:t>Interactuar y comunicarse a través de las TIC, </a:t>
            </a:r>
            <a:r>
              <a:rPr lang="es-ES" sz="2000" b="1" u="sng" dirty="0">
                <a:solidFill>
                  <a:srgbClr val="2F5496"/>
                </a:solidFill>
                <a:latin typeface="Calibri"/>
                <a:ea typeface="Calibri"/>
                <a:cs typeface="Calibri"/>
                <a:sym typeface="Calibri"/>
              </a:rPr>
              <a:t>medios de comunicación</a:t>
            </a:r>
            <a:endParaRPr dirty="0"/>
          </a:p>
        </p:txBody>
      </p:sp>
      <p:grpSp>
        <p:nvGrpSpPr>
          <p:cNvPr id="420" name="Google Shape;420;p19"/>
          <p:cNvGrpSpPr/>
          <p:nvPr/>
        </p:nvGrpSpPr>
        <p:grpSpPr>
          <a:xfrm>
            <a:off x="363316" y="222414"/>
            <a:ext cx="1361571" cy="349188"/>
            <a:chOff x="10604072" y="448487"/>
            <a:chExt cx="1361571" cy="349188"/>
          </a:xfrm>
        </p:grpSpPr>
        <p:sp>
          <p:nvSpPr>
            <p:cNvPr id="421" name="Google Shape;421;p1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24" name="Google Shape;424;p19"/>
          <p:cNvPicPr preferRelativeResize="0"/>
          <p:nvPr/>
        </p:nvPicPr>
        <p:blipFill rotWithShape="1">
          <a:blip r:embed="rId5">
            <a:alphaModFix/>
          </a:blip>
          <a:srcRect/>
          <a:stretch/>
        </p:blipFill>
        <p:spPr>
          <a:xfrm>
            <a:off x="875031" y="1917371"/>
            <a:ext cx="4685738" cy="4540519"/>
          </a:xfrm>
          <a:prstGeom prst="rect">
            <a:avLst/>
          </a:prstGeom>
          <a:solidFill>
            <a:srgbClr val="5B9BD5"/>
          </a:solidFill>
          <a:ln>
            <a:noFill/>
          </a:ln>
        </p:spPr>
      </p:pic>
      <p:sp>
        <p:nvSpPr>
          <p:cNvPr id="425" name="Google Shape;425;p19"/>
          <p:cNvSpPr txBox="1"/>
          <p:nvPr/>
        </p:nvSpPr>
        <p:spPr>
          <a:xfrm>
            <a:off x="5641910" y="2063971"/>
            <a:ext cx="5934945" cy="4216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a:solidFill>
                  <a:srgbClr val="5B9BD5"/>
                </a:solidFill>
                <a:latin typeface="Calibri"/>
                <a:ea typeface="Calibri"/>
                <a:cs typeface="Calibri"/>
                <a:sym typeface="Calibri"/>
              </a:rPr>
              <a:t>Redes sociales</a:t>
            </a:r>
            <a:endParaRPr sz="1800" dirty="0"/>
          </a:p>
          <a:p>
            <a:pPr marL="0" marR="0" lvl="0" indent="0" algn="l" rtl="0">
              <a:spcBef>
                <a:spcPts val="0"/>
              </a:spcBef>
              <a:spcAft>
                <a:spcPts val="0"/>
              </a:spcAft>
              <a:buNone/>
            </a:pPr>
            <a:r>
              <a:rPr lang="en-GB" sz="1800" b="1" dirty="0">
                <a:solidFill>
                  <a:srgbClr val="5B9BD5"/>
                </a:solidFill>
                <a:latin typeface="Calibri"/>
                <a:ea typeface="Calibri"/>
                <a:cs typeface="Calibri"/>
                <a:sym typeface="Calibri"/>
              </a:rPr>
              <a:t>Internet</a:t>
            </a:r>
            <a:endParaRPr sz="1800" dirty="0"/>
          </a:p>
          <a:p>
            <a:pPr marL="0" marR="0" lvl="0" indent="0" algn="l" rtl="0">
              <a:spcBef>
                <a:spcPts val="0"/>
              </a:spcBef>
              <a:spcAft>
                <a:spcPts val="0"/>
              </a:spcAft>
              <a:buNone/>
            </a:pPr>
            <a:r>
              <a:rPr lang="es-ES" sz="1800" b="1" dirty="0">
                <a:solidFill>
                  <a:srgbClr val="5B9BD5"/>
                </a:solidFill>
                <a:latin typeface="Calibri"/>
                <a:ea typeface="Calibri"/>
                <a:cs typeface="Calibri"/>
                <a:sym typeface="Calibri"/>
              </a:rPr>
              <a:t>Medios de masas</a:t>
            </a:r>
            <a:endParaRPr sz="1800" dirty="0"/>
          </a:p>
          <a:p>
            <a:pPr marL="0" marR="0" lvl="0" indent="0" algn="l" rtl="0">
              <a:spcBef>
                <a:spcPts val="0"/>
              </a:spcBef>
              <a:spcAft>
                <a:spcPts val="0"/>
              </a:spcAft>
              <a:buNone/>
            </a:pPr>
            <a:endParaRPr sz="1800" dirty="0">
              <a:solidFill>
                <a:srgbClr val="52CAB8"/>
              </a:solidFill>
              <a:latin typeface="Calibri"/>
              <a:ea typeface="Calibri"/>
              <a:cs typeface="Calibri"/>
              <a:sym typeface="Calibri"/>
            </a:endParaRPr>
          </a:p>
          <a:p>
            <a:pPr marL="0" marR="0" lvl="0" indent="0" algn="l" rtl="0">
              <a:spcBef>
                <a:spcPts val="0"/>
              </a:spcBef>
              <a:spcAft>
                <a:spcPts val="0"/>
              </a:spcAft>
              <a:buNone/>
            </a:pPr>
            <a:r>
              <a:rPr lang="en-GB" sz="1800" b="1" dirty="0" err="1">
                <a:solidFill>
                  <a:srgbClr val="52CAB8"/>
                </a:solidFill>
                <a:latin typeface="Calibri"/>
                <a:ea typeface="Calibri"/>
                <a:cs typeface="Calibri"/>
                <a:sym typeface="Calibri"/>
              </a:rPr>
              <a:t>Eventos</a:t>
            </a:r>
            <a:r>
              <a:rPr lang="en-GB" sz="1800" b="1" dirty="0">
                <a:solidFill>
                  <a:srgbClr val="52CAB8"/>
                </a:solidFill>
                <a:latin typeface="Calibri"/>
                <a:ea typeface="Calibri"/>
                <a:cs typeface="Calibri"/>
                <a:sym typeface="Calibri"/>
              </a:rPr>
              <a:t>, </a:t>
            </a:r>
            <a:r>
              <a:rPr lang="en-GB" sz="1800" b="1" dirty="0" err="1">
                <a:solidFill>
                  <a:srgbClr val="52CAB8"/>
                </a:solidFill>
                <a:latin typeface="Calibri"/>
                <a:ea typeface="Calibri"/>
                <a:cs typeface="Calibri"/>
                <a:sym typeface="Calibri"/>
              </a:rPr>
              <a:t>conferencias</a:t>
            </a:r>
            <a:r>
              <a:rPr lang="en-GB" sz="1800" b="1" dirty="0">
                <a:solidFill>
                  <a:srgbClr val="52CAB8"/>
                </a:solidFill>
                <a:latin typeface="Calibri"/>
                <a:ea typeface="Calibri"/>
                <a:cs typeface="Calibri"/>
                <a:sym typeface="Calibri"/>
              </a:rPr>
              <a:t> y </a:t>
            </a:r>
            <a:r>
              <a:rPr lang="en-GB" sz="1800" b="1" dirty="0" err="1">
                <a:solidFill>
                  <a:srgbClr val="52CAB8"/>
                </a:solidFill>
                <a:latin typeface="Calibri"/>
                <a:ea typeface="Calibri"/>
                <a:cs typeface="Calibri"/>
                <a:sym typeface="Calibri"/>
              </a:rPr>
              <a:t>seminarios</a:t>
            </a:r>
            <a:endParaRPr sz="1800" dirty="0"/>
          </a:p>
          <a:p>
            <a:pPr marL="0" marR="0" lvl="0" indent="0" algn="l" rtl="0">
              <a:spcBef>
                <a:spcPts val="0"/>
              </a:spcBef>
              <a:spcAft>
                <a:spcPts val="0"/>
              </a:spcAft>
              <a:buNone/>
            </a:pPr>
            <a:r>
              <a:rPr lang="en-GB" sz="1800" b="1" dirty="0" err="1">
                <a:solidFill>
                  <a:srgbClr val="52CAB8"/>
                </a:solidFill>
                <a:latin typeface="Calibri"/>
                <a:ea typeface="Calibri"/>
                <a:cs typeface="Calibri"/>
                <a:sym typeface="Calibri"/>
              </a:rPr>
              <a:t>Prensa</a:t>
            </a:r>
            <a:r>
              <a:rPr lang="en-GB" sz="1800" b="1" dirty="0">
                <a:solidFill>
                  <a:srgbClr val="52CAB8"/>
                </a:solidFill>
                <a:latin typeface="Calibri"/>
                <a:ea typeface="Calibri"/>
                <a:cs typeface="Calibri"/>
                <a:sym typeface="Calibri"/>
              </a:rPr>
              <a:t> </a:t>
            </a:r>
            <a:r>
              <a:rPr lang="en-GB" sz="1800" b="1" dirty="0" err="1">
                <a:solidFill>
                  <a:srgbClr val="52CAB8"/>
                </a:solidFill>
                <a:latin typeface="Calibri"/>
                <a:ea typeface="Calibri"/>
                <a:cs typeface="Calibri"/>
                <a:sym typeface="Calibri"/>
              </a:rPr>
              <a:t>especializada</a:t>
            </a:r>
            <a:r>
              <a:rPr lang="en-GB" sz="1800" b="1" dirty="0">
                <a:solidFill>
                  <a:srgbClr val="52CAB8"/>
                </a:solidFill>
                <a:latin typeface="Calibri"/>
                <a:ea typeface="Calibri"/>
                <a:cs typeface="Calibri"/>
                <a:sym typeface="Calibri"/>
              </a:rPr>
              <a:t> (impresa)</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dirty="0" err="1">
                <a:solidFill>
                  <a:srgbClr val="49BF64"/>
                </a:solidFill>
                <a:latin typeface="Calibri"/>
                <a:ea typeface="Calibri"/>
                <a:cs typeface="Calibri"/>
                <a:sym typeface="Calibri"/>
              </a:rPr>
              <a:t>Formación</a:t>
            </a:r>
            <a:r>
              <a:rPr lang="en-GB" sz="1800" b="1" dirty="0">
                <a:solidFill>
                  <a:srgbClr val="49BF64"/>
                </a:solidFill>
                <a:latin typeface="Calibri"/>
                <a:ea typeface="Calibri"/>
                <a:cs typeface="Calibri"/>
                <a:sym typeface="Calibri"/>
              </a:rPr>
              <a:t>	</a:t>
            </a:r>
            <a:endParaRPr sz="1800" dirty="0"/>
          </a:p>
          <a:p>
            <a:pPr marL="0" marR="0" lvl="0" indent="0" algn="l" rtl="0">
              <a:spcBef>
                <a:spcPts val="0"/>
              </a:spcBef>
              <a:spcAft>
                <a:spcPts val="0"/>
              </a:spcAft>
              <a:buNone/>
            </a:pPr>
            <a:r>
              <a:rPr lang="en-GB" sz="1800" b="1" dirty="0" err="1">
                <a:solidFill>
                  <a:srgbClr val="49BF64"/>
                </a:solidFill>
                <a:latin typeface="Calibri"/>
                <a:ea typeface="Calibri"/>
                <a:cs typeface="Calibri"/>
                <a:sym typeface="Calibri"/>
              </a:rPr>
              <a:t>Correos</a:t>
            </a:r>
            <a:r>
              <a:rPr lang="en-GB" sz="1800" b="1" dirty="0">
                <a:solidFill>
                  <a:srgbClr val="49BF64"/>
                </a:solidFill>
                <a:latin typeface="Calibri"/>
                <a:ea typeface="Calibri"/>
                <a:cs typeface="Calibri"/>
                <a:sym typeface="Calibri"/>
              </a:rPr>
              <a:t> </a:t>
            </a:r>
            <a:r>
              <a:rPr lang="en-GB" sz="1800" b="1" dirty="0" err="1">
                <a:solidFill>
                  <a:srgbClr val="49BF64"/>
                </a:solidFill>
                <a:latin typeface="Calibri"/>
                <a:ea typeface="Calibri"/>
                <a:cs typeface="Calibri"/>
                <a:sym typeface="Calibri"/>
              </a:rPr>
              <a:t>directos</a:t>
            </a:r>
            <a:r>
              <a:rPr lang="en-GB" sz="1800" b="1" dirty="0">
                <a:solidFill>
                  <a:srgbClr val="49BF64"/>
                </a:solidFill>
                <a:latin typeface="Calibri"/>
                <a:ea typeface="Calibri"/>
                <a:cs typeface="Calibri"/>
                <a:sym typeface="Calibri"/>
              </a:rPr>
              <a:t> y </a:t>
            </a:r>
            <a:r>
              <a:rPr lang="en-GB" sz="1800" b="1" dirty="0" err="1">
                <a:solidFill>
                  <a:srgbClr val="49BF64"/>
                </a:solidFill>
                <a:latin typeface="Calibri"/>
                <a:ea typeface="Calibri"/>
                <a:cs typeface="Calibri"/>
                <a:sym typeface="Calibri"/>
              </a:rPr>
              <a:t>comunicación</a:t>
            </a:r>
            <a:r>
              <a:rPr lang="en-GB" sz="1800" b="1" dirty="0">
                <a:solidFill>
                  <a:srgbClr val="49BF64"/>
                </a:solidFill>
                <a:latin typeface="Calibri"/>
                <a:ea typeface="Calibri"/>
                <a:cs typeface="Calibri"/>
                <a:sym typeface="Calibri"/>
              </a:rPr>
              <a:t> </a:t>
            </a:r>
            <a:r>
              <a:rPr lang="en-GB" sz="1800" b="1" dirty="0" err="1">
                <a:solidFill>
                  <a:srgbClr val="49BF64"/>
                </a:solidFill>
                <a:latin typeface="Calibri"/>
                <a:ea typeface="Calibri"/>
                <a:cs typeface="Calibri"/>
                <a:sym typeface="Calibri"/>
              </a:rPr>
              <a:t>dirigida</a:t>
            </a:r>
            <a:r>
              <a:rPr lang="en-GB" sz="1800" b="1" dirty="0">
                <a:solidFill>
                  <a:srgbClr val="49BF64"/>
                </a:solidFill>
                <a:latin typeface="Calibri"/>
                <a:ea typeface="Calibri"/>
                <a:cs typeface="Calibri"/>
                <a:sym typeface="Calibri"/>
              </a:rPr>
              <a:t> (</a:t>
            </a:r>
            <a:r>
              <a:rPr lang="es-ES" sz="1800" b="1" i="1" dirty="0" err="1">
                <a:solidFill>
                  <a:srgbClr val="49BF64"/>
                </a:solidFill>
                <a:latin typeface="Calibri"/>
                <a:ea typeface="Calibri"/>
                <a:cs typeface="Calibri"/>
                <a:sym typeface="Calibri"/>
              </a:rPr>
              <a:t>newsletter</a:t>
            </a:r>
            <a:r>
              <a:rPr lang="es-ES" sz="1800" b="1" dirty="0">
                <a:solidFill>
                  <a:srgbClr val="49BF64"/>
                </a:solidFill>
                <a:latin typeface="Calibri"/>
                <a:ea typeface="Calibri"/>
                <a:cs typeface="Calibri"/>
                <a:sym typeface="Calibri"/>
              </a:rPr>
              <a:t>)</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b="1" dirty="0">
                <a:solidFill>
                  <a:srgbClr val="ED7D31"/>
                </a:solidFill>
                <a:latin typeface="Calibri"/>
                <a:ea typeface="Calibri"/>
                <a:cs typeface="Calibri"/>
                <a:sym typeface="Calibri"/>
              </a:rPr>
              <a:t>Informes</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dirty="0" err="1">
                <a:solidFill>
                  <a:srgbClr val="A5A5A5"/>
                </a:solidFill>
                <a:latin typeface="Calibri"/>
                <a:ea typeface="Calibri"/>
                <a:cs typeface="Calibri"/>
                <a:sym typeface="Calibri"/>
              </a:rPr>
              <a:t>Correo</a:t>
            </a:r>
            <a:r>
              <a:rPr lang="en-GB" sz="1800" b="1" dirty="0">
                <a:solidFill>
                  <a:srgbClr val="A5A5A5"/>
                </a:solidFill>
                <a:latin typeface="Calibri"/>
                <a:ea typeface="Calibri"/>
                <a:cs typeface="Calibri"/>
                <a:sym typeface="Calibri"/>
              </a:rPr>
              <a:t> </a:t>
            </a:r>
            <a:r>
              <a:rPr lang="en-GB" sz="1800" b="1" dirty="0" err="1">
                <a:solidFill>
                  <a:srgbClr val="A5A5A5"/>
                </a:solidFill>
                <a:latin typeface="Calibri"/>
                <a:ea typeface="Calibri"/>
                <a:cs typeface="Calibri"/>
                <a:sym typeface="Calibri"/>
              </a:rPr>
              <a:t>electrónico</a:t>
            </a:r>
            <a:r>
              <a:rPr lang="en-GB" sz="1800" b="1" dirty="0">
                <a:solidFill>
                  <a:srgbClr val="A5A5A5"/>
                </a:solidFill>
                <a:latin typeface="Calibri"/>
                <a:ea typeface="Calibri"/>
                <a:cs typeface="Calibri"/>
                <a:sym typeface="Calibri"/>
              </a:rPr>
              <a:t> + </a:t>
            </a:r>
            <a:r>
              <a:rPr lang="en-GB" sz="1800" b="1" dirty="0" err="1">
                <a:solidFill>
                  <a:srgbClr val="A5A5A5"/>
                </a:solidFill>
                <a:latin typeface="Calibri"/>
                <a:ea typeface="Calibri"/>
                <a:cs typeface="Calibri"/>
                <a:sym typeface="Calibri"/>
              </a:rPr>
              <a:t>reuniones</a:t>
            </a:r>
            <a:r>
              <a:rPr lang="en-GB" sz="1800" b="1" dirty="0">
                <a:solidFill>
                  <a:srgbClr val="A5A5A5"/>
                </a:solidFill>
                <a:latin typeface="Calibri"/>
                <a:ea typeface="Calibri"/>
                <a:cs typeface="Calibri"/>
                <a:sym typeface="Calibri"/>
              </a:rPr>
              <a:t> + telecom.</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dirty="0" err="1">
                <a:solidFill>
                  <a:srgbClr val="FFC000"/>
                </a:solidFill>
                <a:latin typeface="Calibri"/>
                <a:ea typeface="Calibri"/>
                <a:cs typeface="Calibri"/>
                <a:sym typeface="Calibri"/>
              </a:rPr>
              <a:t>Correos</a:t>
            </a:r>
            <a:r>
              <a:rPr lang="en-GB" sz="1800" b="1" dirty="0">
                <a:solidFill>
                  <a:srgbClr val="FFC000"/>
                </a:solidFill>
                <a:latin typeface="Calibri"/>
                <a:ea typeface="Calibri"/>
                <a:cs typeface="Calibri"/>
                <a:sym typeface="Calibri"/>
              </a:rPr>
              <a:t> pers. + </a:t>
            </a:r>
            <a:r>
              <a:rPr lang="en-GB" sz="1800" b="1" dirty="0" err="1">
                <a:solidFill>
                  <a:srgbClr val="FFC000"/>
                </a:solidFill>
                <a:latin typeface="Calibri"/>
                <a:ea typeface="Calibri"/>
                <a:cs typeface="Calibri"/>
                <a:sym typeface="Calibri"/>
              </a:rPr>
              <a:t>reuniones</a:t>
            </a:r>
            <a:r>
              <a:rPr lang="en-GB" sz="1800" b="1" dirty="0">
                <a:solidFill>
                  <a:srgbClr val="FFC000"/>
                </a:solidFill>
                <a:latin typeface="Calibri"/>
                <a:ea typeface="Calibri"/>
                <a:cs typeface="Calibri"/>
                <a:sym typeface="Calibri"/>
              </a:rPr>
              <a:t> pers. + </a:t>
            </a:r>
            <a:r>
              <a:rPr lang="en-GB" sz="1800" b="1" dirty="0" err="1">
                <a:solidFill>
                  <a:srgbClr val="FFC000"/>
                </a:solidFill>
                <a:latin typeface="Calibri"/>
                <a:ea typeface="Calibri"/>
                <a:cs typeface="Calibri"/>
                <a:sym typeface="Calibri"/>
              </a:rPr>
              <a:t>comunicación</a:t>
            </a:r>
            <a:r>
              <a:rPr lang="en-GB" sz="1800" b="1" dirty="0">
                <a:solidFill>
                  <a:srgbClr val="FFC000"/>
                </a:solidFill>
                <a:latin typeface="Calibri"/>
                <a:ea typeface="Calibri"/>
                <a:cs typeface="Calibri"/>
                <a:sym typeface="Calibri"/>
              </a:rPr>
              <a:t> informal</a:t>
            </a:r>
            <a:endParaRPr sz="1800" dirty="0"/>
          </a:p>
        </p:txBody>
      </p:sp>
      <p:sp>
        <p:nvSpPr>
          <p:cNvPr id="2" name="CuadroTexto 1">
            <a:extLst>
              <a:ext uri="{FF2B5EF4-FFF2-40B4-BE49-F238E27FC236}">
                <a16:creationId xmlns:a16="http://schemas.microsoft.com/office/drawing/2014/main" id="{28EFD54F-AC91-49F8-AF2D-91CF69D11FBD}"/>
              </a:ext>
            </a:extLst>
          </p:cNvPr>
          <p:cNvSpPr txBox="1"/>
          <p:nvPr/>
        </p:nvSpPr>
        <p:spPr>
          <a:xfrm>
            <a:off x="2591226" y="2253779"/>
            <a:ext cx="1203649" cy="523220"/>
          </a:xfrm>
          <a:prstGeom prst="rect">
            <a:avLst/>
          </a:prstGeom>
          <a:solidFill>
            <a:srgbClr val="5B9BD5"/>
          </a:solidFill>
        </p:spPr>
        <p:txBody>
          <a:bodyPr wrap="square" rtlCol="0">
            <a:spAutoFit/>
          </a:bodyPr>
          <a:lstStyle/>
          <a:p>
            <a:pPr algn="ctr"/>
            <a:r>
              <a:rPr lang="es-ES" dirty="0"/>
              <a:t>Público en general</a:t>
            </a:r>
          </a:p>
        </p:txBody>
      </p:sp>
      <p:sp>
        <p:nvSpPr>
          <p:cNvPr id="3" name="CuadroTexto 2">
            <a:extLst>
              <a:ext uri="{FF2B5EF4-FFF2-40B4-BE49-F238E27FC236}">
                <a16:creationId xmlns:a16="http://schemas.microsoft.com/office/drawing/2014/main" id="{D24A7407-3769-40BE-9FED-3095A4BFFE1F}"/>
              </a:ext>
            </a:extLst>
          </p:cNvPr>
          <p:cNvSpPr txBox="1"/>
          <p:nvPr/>
        </p:nvSpPr>
        <p:spPr>
          <a:xfrm>
            <a:off x="2580522" y="3176711"/>
            <a:ext cx="1203649" cy="523220"/>
          </a:xfrm>
          <a:prstGeom prst="rect">
            <a:avLst/>
          </a:prstGeom>
          <a:solidFill>
            <a:srgbClr val="52CAB8"/>
          </a:solidFill>
        </p:spPr>
        <p:txBody>
          <a:bodyPr wrap="square" rtlCol="0">
            <a:spAutoFit/>
          </a:bodyPr>
          <a:lstStyle/>
          <a:p>
            <a:pPr algn="ctr"/>
            <a:r>
              <a:rPr lang="es-ES" dirty="0"/>
              <a:t>Partes interesadas</a:t>
            </a:r>
          </a:p>
        </p:txBody>
      </p:sp>
      <p:sp>
        <p:nvSpPr>
          <p:cNvPr id="4" name="CuadroTexto 3">
            <a:extLst>
              <a:ext uri="{FF2B5EF4-FFF2-40B4-BE49-F238E27FC236}">
                <a16:creationId xmlns:a16="http://schemas.microsoft.com/office/drawing/2014/main" id="{E27CF9CC-62DF-4CE7-861A-3D3829B20646}"/>
              </a:ext>
            </a:extLst>
          </p:cNvPr>
          <p:cNvSpPr txBox="1"/>
          <p:nvPr/>
        </p:nvSpPr>
        <p:spPr>
          <a:xfrm>
            <a:off x="2453950" y="4182075"/>
            <a:ext cx="1427584" cy="307777"/>
          </a:xfrm>
          <a:prstGeom prst="rect">
            <a:avLst/>
          </a:prstGeom>
          <a:solidFill>
            <a:srgbClr val="49BF64"/>
          </a:solidFill>
        </p:spPr>
        <p:txBody>
          <a:bodyPr wrap="square" rtlCol="0">
            <a:spAutoFit/>
          </a:bodyPr>
          <a:lstStyle/>
          <a:p>
            <a:pPr algn="ctr"/>
            <a:r>
              <a:rPr lang="es-ES" dirty="0"/>
              <a:t>Grupo objetivo</a:t>
            </a:r>
          </a:p>
        </p:txBody>
      </p:sp>
      <p:sp>
        <p:nvSpPr>
          <p:cNvPr id="5" name="CuadroTexto 4">
            <a:extLst>
              <a:ext uri="{FF2B5EF4-FFF2-40B4-BE49-F238E27FC236}">
                <a16:creationId xmlns:a16="http://schemas.microsoft.com/office/drawing/2014/main" id="{BDC0CF59-71D6-426A-A14D-FCB149BEBC30}"/>
              </a:ext>
            </a:extLst>
          </p:cNvPr>
          <p:cNvSpPr txBox="1"/>
          <p:nvPr/>
        </p:nvSpPr>
        <p:spPr>
          <a:xfrm>
            <a:off x="2891133" y="4710386"/>
            <a:ext cx="553218" cy="200055"/>
          </a:xfrm>
          <a:prstGeom prst="rect">
            <a:avLst/>
          </a:prstGeom>
          <a:solidFill>
            <a:srgbClr val="70AD47"/>
          </a:solidFill>
        </p:spPr>
        <p:txBody>
          <a:bodyPr wrap="square" rtlCol="0">
            <a:spAutoFit/>
          </a:bodyPr>
          <a:lstStyle/>
          <a:p>
            <a:r>
              <a:rPr lang="es-ES" sz="700" dirty="0"/>
              <a:t>Proyecto</a:t>
            </a:r>
          </a:p>
        </p:txBody>
      </p:sp>
      <p:sp>
        <p:nvSpPr>
          <p:cNvPr id="6" name="CuadroTexto 5">
            <a:extLst>
              <a:ext uri="{FF2B5EF4-FFF2-40B4-BE49-F238E27FC236}">
                <a16:creationId xmlns:a16="http://schemas.microsoft.com/office/drawing/2014/main" id="{26BBCDF2-AE4A-4EF4-A9A1-A7986C932124}"/>
              </a:ext>
            </a:extLst>
          </p:cNvPr>
          <p:cNvSpPr txBox="1"/>
          <p:nvPr/>
        </p:nvSpPr>
        <p:spPr>
          <a:xfrm>
            <a:off x="2813746" y="5017753"/>
            <a:ext cx="707992" cy="200055"/>
          </a:xfrm>
          <a:prstGeom prst="rect">
            <a:avLst/>
          </a:prstGeom>
          <a:solidFill>
            <a:srgbClr val="ED7D31"/>
          </a:solidFill>
        </p:spPr>
        <p:txBody>
          <a:bodyPr wrap="square" rtlCol="0">
            <a:spAutoFit/>
          </a:bodyPr>
          <a:lstStyle/>
          <a:p>
            <a:r>
              <a:rPr lang="es-ES" sz="700" dirty="0"/>
              <a:t>Patrocinador</a:t>
            </a:r>
          </a:p>
        </p:txBody>
      </p:sp>
      <p:sp>
        <p:nvSpPr>
          <p:cNvPr id="7" name="CuadroTexto 6">
            <a:extLst>
              <a:ext uri="{FF2B5EF4-FFF2-40B4-BE49-F238E27FC236}">
                <a16:creationId xmlns:a16="http://schemas.microsoft.com/office/drawing/2014/main" id="{9ACCEBB6-A120-4C08-9406-D7AAE6CDA44E}"/>
              </a:ext>
            </a:extLst>
          </p:cNvPr>
          <p:cNvSpPr txBox="1"/>
          <p:nvPr/>
        </p:nvSpPr>
        <p:spPr>
          <a:xfrm>
            <a:off x="2941751" y="6034697"/>
            <a:ext cx="502600" cy="200055"/>
          </a:xfrm>
          <a:prstGeom prst="rect">
            <a:avLst/>
          </a:prstGeom>
          <a:solidFill>
            <a:srgbClr val="5B9BD5"/>
          </a:solidFill>
        </p:spPr>
        <p:txBody>
          <a:bodyPr wrap="square" rtlCol="0">
            <a:spAutoFit/>
          </a:bodyPr>
          <a:lstStyle/>
          <a:p>
            <a:r>
              <a:rPr lang="es-ES" sz="700" dirty="0"/>
              <a:t>Equipo</a:t>
            </a:r>
            <a:endParaRPr lang="es-ES" sz="500" dirty="0"/>
          </a:p>
        </p:txBody>
      </p:sp>
      <p:sp>
        <p:nvSpPr>
          <p:cNvPr id="8" name="CuadroTexto 7">
            <a:extLst>
              <a:ext uri="{FF2B5EF4-FFF2-40B4-BE49-F238E27FC236}">
                <a16:creationId xmlns:a16="http://schemas.microsoft.com/office/drawing/2014/main" id="{5C30BD8E-4A2E-4BEE-94D5-F4CFC9255DD9}"/>
              </a:ext>
            </a:extLst>
          </p:cNvPr>
          <p:cNvSpPr txBox="1"/>
          <p:nvPr/>
        </p:nvSpPr>
        <p:spPr>
          <a:xfrm>
            <a:off x="2891134" y="5308312"/>
            <a:ext cx="616020" cy="200055"/>
          </a:xfrm>
          <a:prstGeom prst="rect">
            <a:avLst/>
          </a:prstGeom>
          <a:solidFill>
            <a:srgbClr val="A5A5A5"/>
          </a:solidFill>
          <a:ln>
            <a:solidFill>
              <a:srgbClr val="A5A5A5"/>
            </a:solidFill>
          </a:ln>
        </p:spPr>
        <p:txBody>
          <a:bodyPr wrap="square" rtlCol="0">
            <a:spAutoFit/>
          </a:bodyPr>
          <a:lstStyle/>
          <a:p>
            <a:r>
              <a:rPr lang="es-ES" sz="700" dirty="0"/>
              <a:t>Socios</a:t>
            </a:r>
            <a:endParaRPr lang="es-ES" sz="900" dirty="0"/>
          </a:p>
        </p:txBody>
      </p:sp>
      <p:sp>
        <p:nvSpPr>
          <p:cNvPr id="9" name="CuadroTexto 8">
            <a:extLst>
              <a:ext uri="{FF2B5EF4-FFF2-40B4-BE49-F238E27FC236}">
                <a16:creationId xmlns:a16="http://schemas.microsoft.com/office/drawing/2014/main" id="{8A61A304-EF4E-4B46-AFCF-6DA45D592DFC}"/>
              </a:ext>
            </a:extLst>
          </p:cNvPr>
          <p:cNvSpPr txBox="1"/>
          <p:nvPr/>
        </p:nvSpPr>
        <p:spPr>
          <a:xfrm>
            <a:off x="2842957" y="5658876"/>
            <a:ext cx="678781" cy="184666"/>
          </a:xfrm>
          <a:prstGeom prst="rect">
            <a:avLst/>
          </a:prstGeom>
          <a:solidFill>
            <a:srgbClr val="FFC000"/>
          </a:solidFill>
        </p:spPr>
        <p:txBody>
          <a:bodyPr wrap="square" rtlCol="0">
            <a:spAutoFit/>
          </a:bodyPr>
          <a:lstStyle/>
          <a:p>
            <a:r>
              <a:rPr lang="es-ES" sz="600" dirty="0"/>
              <a:t>Organización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33087"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5742903" y="2486878"/>
            <a:ext cx="6468374" cy="1254360"/>
            <a:chOff x="4834470" y="1406706"/>
            <a:chExt cx="6468374" cy="1254360"/>
          </a:xfrm>
        </p:grpSpPr>
        <p:grpSp>
          <p:nvGrpSpPr>
            <p:cNvPr id="112" name="Google Shape;112;p2"/>
            <p:cNvGrpSpPr/>
            <p:nvPr/>
          </p:nvGrpSpPr>
          <p:grpSpPr>
            <a:xfrm>
              <a:off x="5892734" y="1406706"/>
              <a:ext cx="5410110" cy="1254360"/>
              <a:chOff x="6418080" y="1336536"/>
              <a:chExt cx="5410110" cy="1254360"/>
            </a:xfrm>
          </p:grpSpPr>
          <p:sp>
            <p:nvSpPr>
              <p:cNvPr id="113" name="Google Shape;113;p2"/>
              <p:cNvSpPr txBox="1"/>
              <p:nvPr/>
            </p:nvSpPr>
            <p:spPr>
              <a:xfrm>
                <a:off x="6418080" y="1944565"/>
                <a:ext cx="51249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0" i="0" u="none" strike="noStrike" cap="none" dirty="0">
                    <a:solidFill>
                      <a:schemeClr val="dk1"/>
                    </a:solidFill>
                    <a:latin typeface="Calibri"/>
                    <a:ea typeface="Calibri"/>
                    <a:cs typeface="Calibri"/>
                    <a:sym typeface="Calibri"/>
                  </a:rPr>
                  <a:t>En la primera unidad, los lectores tendrán la oportunidad de familiarizarse con el marco </a:t>
                </a:r>
                <a:r>
                  <a:rPr lang="es-ES" sz="1200" b="0" i="0" u="none" strike="noStrike" cap="none" dirty="0" err="1">
                    <a:solidFill>
                      <a:schemeClr val="dk1"/>
                    </a:solidFill>
                    <a:latin typeface="Calibri"/>
                    <a:ea typeface="Calibri"/>
                    <a:cs typeface="Calibri"/>
                    <a:sym typeface="Calibri"/>
                  </a:rPr>
                  <a:t>DigComp</a:t>
                </a:r>
                <a:r>
                  <a:rPr lang="es-ES" sz="1200" b="0" i="0" u="none" strike="noStrike" cap="none" dirty="0">
                    <a:solidFill>
                      <a:schemeClr val="dk1"/>
                    </a:solidFill>
                    <a:latin typeface="Calibri"/>
                    <a:ea typeface="Calibri"/>
                    <a:cs typeface="Calibri"/>
                    <a:sym typeface="Calibri"/>
                  </a:rPr>
                  <a:t>, el modelo de referencia oficial de la UE para la formación y la educación en habilidades informáticas.</a:t>
                </a:r>
                <a:endParaRPr sz="1200" dirty="0">
                  <a:solidFill>
                    <a:schemeClr val="dk1"/>
                  </a:solidFill>
                  <a:latin typeface="Calibri"/>
                  <a:ea typeface="Calibri"/>
                  <a:cs typeface="Calibri"/>
                  <a:sym typeface="Calibri"/>
                </a:endParaRPr>
              </a:p>
            </p:txBody>
          </p:sp>
          <p:sp>
            <p:nvSpPr>
              <p:cNvPr id="114" name="Google Shape;114;p2"/>
              <p:cNvSpPr txBox="1"/>
              <p:nvPr/>
            </p:nvSpPr>
            <p:spPr>
              <a:xfrm>
                <a:off x="6418080" y="1336536"/>
                <a:ext cx="5410110" cy="64629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dirty="0" err="1">
                    <a:solidFill>
                      <a:schemeClr val="dk1"/>
                    </a:solidFill>
                    <a:latin typeface="Calibri"/>
                    <a:ea typeface="Calibri"/>
                    <a:cs typeface="Calibri"/>
                    <a:sym typeface="Calibri"/>
                  </a:rPr>
                  <a:t>Familiarizarte</a:t>
                </a:r>
                <a:r>
                  <a:rPr lang="en-GB" sz="1800" b="1" dirty="0">
                    <a:solidFill>
                      <a:schemeClr val="dk1"/>
                    </a:solidFill>
                    <a:latin typeface="Calibri"/>
                    <a:ea typeface="Calibri"/>
                    <a:cs typeface="Calibri"/>
                    <a:sym typeface="Calibri"/>
                  </a:rPr>
                  <a:t> con </a:t>
                </a:r>
                <a:r>
                  <a:rPr lang="en-GB" sz="1800" b="1" dirty="0" err="1">
                    <a:solidFill>
                      <a:schemeClr val="dk1"/>
                    </a:solidFill>
                    <a:latin typeface="Calibri"/>
                    <a:ea typeface="Calibri"/>
                    <a:cs typeface="Calibri"/>
                    <a:sym typeface="Calibri"/>
                  </a:rPr>
                  <a:t>el</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marco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europeo</a:t>
                </a:r>
                <a:r>
                  <a:rPr lang="en-GB" sz="1800" b="1" dirty="0">
                    <a:solidFill>
                      <a:schemeClr val="dk1"/>
                    </a:solidFill>
                    <a:latin typeface="Calibri"/>
                    <a:ea typeface="Calibri"/>
                    <a:cs typeface="Calibri"/>
                    <a:sym typeface="Calibri"/>
                  </a:rPr>
                  <a:t> para las </a:t>
                </a:r>
                <a:r>
                  <a:rPr lang="en-GB" sz="1800" b="1" dirty="0" err="1">
                    <a:solidFill>
                      <a:schemeClr val="dk1"/>
                    </a:solidFill>
                    <a:latin typeface="Calibri"/>
                    <a:ea typeface="Calibri"/>
                    <a:cs typeface="Calibri"/>
                    <a:sym typeface="Calibri"/>
                  </a:rPr>
                  <a:t>habilidades</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digitales</a:t>
                </a:r>
                <a:endParaRPr sz="1800" b="1" dirty="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5742903" y="3829216"/>
            <a:ext cx="6194082" cy="1250957"/>
            <a:chOff x="4834470" y="1482096"/>
            <a:chExt cx="6194082" cy="1250957"/>
          </a:xfrm>
        </p:grpSpPr>
        <p:grpSp>
          <p:nvGrpSpPr>
            <p:cNvPr id="117" name="Google Shape;117;p2"/>
            <p:cNvGrpSpPr/>
            <p:nvPr/>
          </p:nvGrpSpPr>
          <p:grpSpPr>
            <a:xfrm>
              <a:off x="5895648" y="1482096"/>
              <a:ext cx="5132904" cy="1250957"/>
              <a:chOff x="6420994" y="1411926"/>
              <a:chExt cx="5132904" cy="1250957"/>
            </a:xfrm>
          </p:grpSpPr>
          <p:sp>
            <p:nvSpPr>
              <p:cNvPr id="118" name="Google Shape;118;p2"/>
              <p:cNvSpPr txBox="1"/>
              <p:nvPr/>
            </p:nvSpPr>
            <p:spPr>
              <a:xfrm>
                <a:off x="6428973" y="2016552"/>
                <a:ext cx="51249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El pilar de cooperación y colaboración de los marcos </a:t>
                </a:r>
                <a:r>
                  <a:rPr lang="es-ES" sz="1200" dirty="0" err="1">
                    <a:solidFill>
                      <a:schemeClr val="dk1"/>
                    </a:solidFill>
                    <a:latin typeface="Calibri"/>
                    <a:ea typeface="Calibri"/>
                    <a:cs typeface="Calibri"/>
                    <a:sym typeface="Calibri"/>
                  </a:rPr>
                  <a:t>DigComp</a:t>
                </a:r>
                <a:r>
                  <a:rPr lang="es-ES" sz="1200" dirty="0">
                    <a:solidFill>
                      <a:schemeClr val="dk1"/>
                    </a:solidFill>
                    <a:latin typeface="Calibri"/>
                    <a:ea typeface="Calibri"/>
                    <a:cs typeface="Calibri"/>
                    <a:sym typeface="Calibri"/>
                  </a:rPr>
                  <a:t> proporciona competencias clave para una dinámica de cooperación eficaz y eficiente en entornos digitales.</a:t>
                </a:r>
                <a:endParaRPr sz="1200" dirty="0">
                  <a:solidFill>
                    <a:schemeClr val="dk1"/>
                  </a:solidFill>
                  <a:latin typeface="Calibri"/>
                  <a:ea typeface="Calibri"/>
                  <a:cs typeface="Calibri"/>
                  <a:sym typeface="Calibri"/>
                </a:endParaRPr>
              </a:p>
            </p:txBody>
          </p:sp>
          <p:sp>
            <p:nvSpPr>
              <p:cNvPr id="119" name="Google Shape;119;p2"/>
              <p:cNvSpPr txBox="1"/>
              <p:nvPr/>
            </p:nvSpPr>
            <p:spPr>
              <a:xfrm>
                <a:off x="6420994" y="1411926"/>
                <a:ext cx="5124925" cy="64629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Comprender los elementos esenciales de la cooperación y la colaboración en entornos digitales</a:t>
                </a:r>
                <a:endParaRPr sz="1800" b="1" dirty="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5742903" y="5138682"/>
            <a:ext cx="6370713" cy="1172574"/>
            <a:chOff x="4834470" y="1491808"/>
            <a:chExt cx="6370713" cy="1172574"/>
          </a:xfrm>
        </p:grpSpPr>
        <p:grpSp>
          <p:nvGrpSpPr>
            <p:cNvPr id="122" name="Google Shape;122;p2"/>
            <p:cNvGrpSpPr/>
            <p:nvPr/>
          </p:nvGrpSpPr>
          <p:grpSpPr>
            <a:xfrm>
              <a:off x="5949554" y="1498088"/>
              <a:ext cx="5255629" cy="1166294"/>
              <a:chOff x="6474900" y="1427918"/>
              <a:chExt cx="5255629" cy="1166294"/>
            </a:xfrm>
          </p:grpSpPr>
          <p:sp>
            <p:nvSpPr>
              <p:cNvPr id="123" name="Google Shape;123;p2"/>
              <p:cNvSpPr txBox="1"/>
              <p:nvPr/>
            </p:nvSpPr>
            <p:spPr>
              <a:xfrm>
                <a:off x="6474901" y="1947881"/>
                <a:ext cx="51249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Al final de este módulo, los lectores pueden encontrar para su uso buenas prácticas consolidadas y sólidas para una comunicación segura y basada en la confianza con partes externas, actores interesados y miembros del equipo.</a:t>
                </a:r>
                <a:endParaRPr sz="1200" dirty="0">
                  <a:solidFill>
                    <a:schemeClr val="dk1"/>
                  </a:solidFill>
                  <a:latin typeface="Calibri"/>
                  <a:ea typeface="Calibri"/>
                  <a:cs typeface="Calibri"/>
                  <a:sym typeface="Calibri"/>
                </a:endParaRPr>
              </a:p>
            </p:txBody>
          </p:sp>
          <p:sp>
            <p:nvSpPr>
              <p:cNvPr id="124" name="Google Shape;124;p2"/>
              <p:cNvSpPr txBox="1"/>
              <p:nvPr/>
            </p:nvSpPr>
            <p:spPr>
              <a:xfrm>
                <a:off x="6474900" y="1427918"/>
                <a:ext cx="5255629" cy="55395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500" b="1" dirty="0">
                    <a:solidFill>
                      <a:schemeClr val="dk1"/>
                    </a:solidFill>
                    <a:latin typeface="Calibri"/>
                    <a:ea typeface="Calibri"/>
                    <a:cs typeface="Calibri"/>
                    <a:sym typeface="Calibri"/>
                  </a:rPr>
                  <a:t>Adquirir nuevas buenas prácticas para la gestión de equipos y la participación de las partes interesadas en contextos virtuales</a:t>
                </a:r>
                <a:endParaRPr sz="1500" b="1" dirty="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rgbClr val="266C9F"/>
                </a:solidFill>
                <a:latin typeface="Calibri"/>
                <a:ea typeface="Calibri"/>
                <a:cs typeface="Calibri"/>
                <a:sym typeface="Calibri"/>
              </a:rPr>
              <a:t>OBJETIVOS Y METAS</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2"/>
          <p:cNvSpPr/>
          <p:nvPr/>
        </p:nvSpPr>
        <p:spPr>
          <a:xfrm>
            <a:off x="6178758" y="1967591"/>
            <a:ext cx="449129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dirty="0">
                <a:solidFill>
                  <a:srgbClr val="266C9F"/>
                </a:solidFill>
                <a:latin typeface="Calibri"/>
                <a:ea typeface="Calibri"/>
                <a:cs typeface="Calibri"/>
                <a:sym typeface="Calibri"/>
              </a:rPr>
              <a:t>Al final de </a:t>
            </a:r>
            <a:r>
              <a:rPr lang="en-GB" sz="1800" b="1" dirty="0" err="1">
                <a:solidFill>
                  <a:srgbClr val="266C9F"/>
                </a:solidFill>
                <a:latin typeface="Calibri"/>
                <a:ea typeface="Calibri"/>
                <a:cs typeface="Calibri"/>
                <a:sym typeface="Calibri"/>
              </a:rPr>
              <a:t>este</a:t>
            </a:r>
            <a:r>
              <a:rPr lang="en-GB" sz="1800" b="1" dirty="0">
                <a:solidFill>
                  <a:srgbClr val="266C9F"/>
                </a:solidFill>
                <a:latin typeface="Calibri"/>
                <a:ea typeface="Calibri"/>
                <a:cs typeface="Calibri"/>
                <a:sym typeface="Calibri"/>
              </a:rPr>
              <a:t> modulo </a:t>
            </a:r>
            <a:r>
              <a:rPr lang="en-GB" sz="1800" b="1" dirty="0" err="1">
                <a:solidFill>
                  <a:srgbClr val="266C9F"/>
                </a:solidFill>
                <a:latin typeface="Calibri"/>
                <a:ea typeface="Calibri"/>
                <a:cs typeface="Calibri"/>
                <a:sym typeface="Calibri"/>
              </a:rPr>
              <a:t>podrás</a:t>
            </a:r>
            <a:r>
              <a:rPr lang="en-GB" sz="1800" b="1" dirty="0">
                <a:solidFill>
                  <a:srgbClr val="266C9F"/>
                </a:solidFill>
                <a:latin typeface="Calibri"/>
                <a:ea typeface="Calibri"/>
                <a:cs typeface="Calibri"/>
                <a:sym typeface="Calibri"/>
              </a:rPr>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20"/>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431" name="Google Shape;431;p20"/>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32" name="Google Shape;432;p20"/>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33" name="Google Shape;433;p20"/>
          <p:cNvSpPr txBox="1"/>
          <p:nvPr/>
        </p:nvSpPr>
        <p:spPr>
          <a:xfrm>
            <a:off x="281276" y="591578"/>
            <a:ext cx="174447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434" name="Google Shape;434;p20"/>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4 – A </a:t>
            </a:r>
            <a:r>
              <a:rPr lang="en-GB" sz="2000" b="1" dirty="0" err="1">
                <a:solidFill>
                  <a:srgbClr val="2F5496"/>
                </a:solidFill>
                <a:latin typeface="Calibri"/>
                <a:ea typeface="Calibri"/>
                <a:cs typeface="Calibri"/>
                <a:sym typeface="Calibri"/>
              </a:rPr>
              <a:t>dónde</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lleva</a:t>
            </a:r>
            <a:r>
              <a:rPr lang="en-GB" sz="2000" b="1" dirty="0">
                <a:solidFill>
                  <a:srgbClr val="2F5496"/>
                </a:solidFill>
                <a:latin typeface="Calibri"/>
                <a:ea typeface="Calibri"/>
                <a:cs typeface="Calibri"/>
                <a:sym typeface="Calibri"/>
              </a:rPr>
              <a:t> la mala </a:t>
            </a:r>
            <a:r>
              <a:rPr lang="en-GB" sz="2000" b="1" dirty="0" err="1">
                <a:solidFill>
                  <a:srgbClr val="2F5496"/>
                </a:solidFill>
                <a:latin typeface="Calibri"/>
                <a:ea typeface="Calibri"/>
                <a:cs typeface="Calibri"/>
                <a:sym typeface="Calibri"/>
              </a:rPr>
              <a:t>interacción</a:t>
            </a:r>
            <a:endParaRPr dirty="0"/>
          </a:p>
        </p:txBody>
      </p:sp>
      <p:grpSp>
        <p:nvGrpSpPr>
          <p:cNvPr id="435" name="Google Shape;435;p20"/>
          <p:cNvGrpSpPr/>
          <p:nvPr/>
        </p:nvGrpSpPr>
        <p:grpSpPr>
          <a:xfrm>
            <a:off x="363316" y="222414"/>
            <a:ext cx="1361571" cy="349188"/>
            <a:chOff x="10604072" y="448487"/>
            <a:chExt cx="1361571" cy="349188"/>
          </a:xfrm>
        </p:grpSpPr>
        <p:sp>
          <p:nvSpPr>
            <p:cNvPr id="436" name="Google Shape;436;p2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2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2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39" name="Google Shape;439;p20"/>
          <p:cNvGraphicFramePr/>
          <p:nvPr>
            <p:extLst>
              <p:ext uri="{D42A27DB-BD31-4B8C-83A1-F6EECF244321}">
                <p14:modId xmlns:p14="http://schemas.microsoft.com/office/powerpoint/2010/main" val="3840474690"/>
              </p:ext>
            </p:extLst>
          </p:nvPr>
        </p:nvGraphicFramePr>
        <p:xfrm>
          <a:off x="154121" y="2265958"/>
          <a:ext cx="11805250" cy="3665777"/>
        </p:xfrm>
        <a:graphic>
          <a:graphicData uri="http://schemas.openxmlformats.org/drawingml/2006/table">
            <a:tbl>
              <a:tblPr>
                <a:noFill/>
                <a:tableStyleId>{2E2705CA-31BF-4C55-9952-D9B8AC89766A}</a:tableStyleId>
              </a:tblPr>
              <a:tblGrid>
                <a:gridCol w="5902625">
                  <a:extLst>
                    <a:ext uri="{9D8B030D-6E8A-4147-A177-3AD203B41FA5}">
                      <a16:colId xmlns:a16="http://schemas.microsoft.com/office/drawing/2014/main" val="20000"/>
                    </a:ext>
                  </a:extLst>
                </a:gridCol>
                <a:gridCol w="5902625">
                  <a:extLst>
                    <a:ext uri="{9D8B030D-6E8A-4147-A177-3AD203B41FA5}">
                      <a16:colId xmlns:a16="http://schemas.microsoft.com/office/drawing/2014/main" val="20001"/>
                    </a:ext>
                  </a:extLst>
                </a:gridCol>
              </a:tblGrid>
              <a:tr h="276175">
                <a:tc>
                  <a:txBody>
                    <a:bodyPr/>
                    <a:lstStyle/>
                    <a:p>
                      <a:pPr marL="0" marR="0" lvl="0" indent="0" algn="ctr" rtl="0">
                        <a:lnSpc>
                          <a:spcPct val="107000"/>
                        </a:lnSpc>
                        <a:spcBef>
                          <a:spcPts val="0"/>
                        </a:spcBef>
                        <a:spcAft>
                          <a:spcPts val="0"/>
                        </a:spcAft>
                        <a:buNone/>
                      </a:pPr>
                      <a:r>
                        <a:rPr lang="en-GB" sz="1800" b="1" dirty="0">
                          <a:solidFill>
                            <a:schemeClr val="dk1"/>
                          </a:solidFill>
                          <a:latin typeface="Calibri"/>
                          <a:ea typeface="Calibri"/>
                          <a:cs typeface="Calibri"/>
                          <a:sym typeface="Calibri"/>
                        </a:rPr>
                        <a:t>Malas </a:t>
                      </a:r>
                      <a:r>
                        <a:rPr lang="en-GB" sz="1800" b="1" dirty="0" err="1">
                          <a:solidFill>
                            <a:schemeClr val="dk1"/>
                          </a:solidFill>
                          <a:latin typeface="Calibri"/>
                          <a:ea typeface="Calibri"/>
                          <a:cs typeface="Calibri"/>
                          <a:sym typeface="Calibri"/>
                        </a:rPr>
                        <a:t>comunicaciones</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en</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el</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equipo</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s-ES" sz="1800" b="1" dirty="0">
                          <a:solidFill>
                            <a:schemeClr val="dk1"/>
                          </a:solidFill>
                          <a:latin typeface="Calibri"/>
                          <a:ea typeface="Calibri"/>
                          <a:cs typeface="Calibri"/>
                          <a:sym typeface="Calibri"/>
                        </a:rPr>
                        <a:t>Comunicaciones deficientes con las partes interesadas</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05875">
                <a:tc>
                  <a:txBody>
                    <a:bodyPr/>
                    <a:lstStyle/>
                    <a:p>
                      <a:pPr marL="285750" marR="0" lvl="0" indent="-285750" algn="just"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Malentendidos en torno a las metas y objetivos del proyecto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Falta de aceptación y compromiso con el proyecto o limitado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20300">
                <a:tc>
                  <a:txBody>
                    <a:bodyPr/>
                    <a:lstStyle/>
                    <a:p>
                      <a:pPr marL="285750" marR="0" lvl="0" indent="-285750" algn="just"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Plazos incumplidos y conflictos entre los miembros del equipo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Malentendidos en torno a las expectativas de las partes interesadas sobre lo que se considera el éxito del proyecto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20300">
                <a:tc>
                  <a:txBody>
                    <a:bodyPr/>
                    <a:lstStyle/>
                    <a:p>
                      <a:pPr marL="285750" marR="0" lvl="0" indent="-285750" algn="just"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Miembros del equipo moviéndose en diferentes direcciones</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Conflictos entre el equipo del proyecto y las partes interesadas, o entre grupos de partes interesadas</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20300">
                <a:tc>
                  <a:txBody>
                    <a:bodyPr/>
                    <a:lstStyle/>
                    <a:p>
                      <a:pPr marL="285750" marR="0" lvl="0" indent="-285750" algn="just"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Disminución de la productividad en el proyecto, lo que conduce a mayores plazos y a un exceso de presupuesto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600"/>
                        <a:buFont typeface="Arial"/>
                        <a:buChar char="•"/>
                      </a:pPr>
                      <a:r>
                        <a:rPr lang="en-GB" sz="1600" dirty="0" err="1">
                          <a:solidFill>
                            <a:schemeClr val="dk1"/>
                          </a:solidFill>
                          <a:latin typeface="Calibri"/>
                          <a:ea typeface="Calibri"/>
                          <a:cs typeface="Calibri"/>
                          <a:sym typeface="Calibri"/>
                        </a:rPr>
                        <a:t>Procesos</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fallidos</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720300">
                <a:tc>
                  <a:txBody>
                    <a:bodyPr/>
                    <a:lstStyle/>
                    <a:p>
                      <a:pPr marL="285750" marR="0" lvl="0" indent="-285750" algn="just"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Falta de compromiso por parte de los miembros del equipo del proyecto para llevar a cabo el trabajo del proyecto.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600"/>
                        <a:buFont typeface="Arial"/>
                        <a:buChar char="•"/>
                      </a:pPr>
                      <a:r>
                        <a:rPr lang="es-ES" sz="1600" dirty="0">
                          <a:solidFill>
                            <a:schemeClr val="dk1"/>
                          </a:solidFill>
                          <a:latin typeface="Calibri"/>
                          <a:ea typeface="Calibri"/>
                          <a:cs typeface="Calibri"/>
                          <a:sym typeface="Calibri"/>
                        </a:rPr>
                        <a:t>Partes interesadas que pueden trabajar activamente en contra de la realización del proyecto</a:t>
                      </a:r>
                      <a:endParaRPr sz="1600"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21"/>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445" name="Google Shape;445;p2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46" name="Google Shape;446;p21"/>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47" name="Google Shape;447;p21"/>
          <p:cNvSpPr txBox="1"/>
          <p:nvPr/>
        </p:nvSpPr>
        <p:spPr>
          <a:xfrm>
            <a:off x="281276" y="591578"/>
            <a:ext cx="174346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448" name="Google Shape;448;p21"/>
          <p:cNvSpPr txBox="1"/>
          <p:nvPr/>
        </p:nvSpPr>
        <p:spPr>
          <a:xfrm>
            <a:off x="363315" y="1602397"/>
            <a:ext cx="11213541" cy="46166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5 – </a:t>
            </a:r>
            <a:r>
              <a:rPr lang="es-ES" sz="2000" b="1" dirty="0">
                <a:solidFill>
                  <a:srgbClr val="2F5496"/>
                </a:solidFill>
                <a:latin typeface="Calibri"/>
                <a:ea typeface="Calibri"/>
                <a:cs typeface="Calibri"/>
                <a:sym typeface="Calibri"/>
              </a:rPr>
              <a:t>Preparando el terreno para la interacción </a:t>
            </a:r>
            <a:r>
              <a:rPr lang="es-ES" sz="2000" b="1" i="1" dirty="0">
                <a:solidFill>
                  <a:srgbClr val="2F5496"/>
                </a:solidFill>
                <a:latin typeface="Calibri"/>
                <a:ea typeface="Calibri"/>
                <a:cs typeface="Calibri"/>
                <a:sym typeface="Calibri"/>
              </a:rPr>
              <a:t>online</a:t>
            </a:r>
            <a:r>
              <a:rPr lang="es-ES" sz="2000" b="1" dirty="0">
                <a:solidFill>
                  <a:srgbClr val="2F5496"/>
                </a:solidFill>
                <a:latin typeface="Calibri"/>
                <a:ea typeface="Calibri"/>
                <a:cs typeface="Calibri"/>
                <a:sym typeface="Calibri"/>
              </a:rPr>
              <a:t>: comentarios finales sobre la netiqueta</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Escribir y recibir correo electrónico se ha convertido en una de las actividades más recurrentes de nuestro día a día. No olvides seguir algunas reglas de (n)etiqueta comerciales específicas que te permitan ser efectivo y claro.</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Define un Asunto claro: asegúrate de que la línea de asunto sea simple, específica, pero atractiva.</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Comienza tu correo electrónico con saludos.</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Escribir y recibir correo electrónico se ha convertido en una de las actividades más recurrentes de nuestro día a día. No olvides seguir algunas reglas de (n)etiqueta comerciales específicas que te permitan ser efectivo y claro.</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Define un asunto claro: asegúrate de que la línea de asunto sea simple, específica, pero atractiva.</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Comienza tu correo electrónico con saludos.</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Sé </a:t>
            </a:r>
            <a:r>
              <a:rPr lang="es-ES" sz="1600" b="1" dirty="0">
                <a:solidFill>
                  <a:schemeClr val="dk1"/>
                </a:solidFill>
                <a:latin typeface="Calibri"/>
                <a:ea typeface="Calibri"/>
                <a:cs typeface="Calibri"/>
                <a:sym typeface="Calibri"/>
              </a:rPr>
              <a:t>claro y preciso</a:t>
            </a:r>
            <a:r>
              <a:rPr lang="es-ES" sz="1600" dirty="0">
                <a:solidFill>
                  <a:schemeClr val="dk1"/>
                </a:solidFill>
                <a:latin typeface="Calibri"/>
                <a:ea typeface="Calibri"/>
                <a:cs typeface="Calibri"/>
                <a:sym typeface="Calibri"/>
              </a:rPr>
              <a:t>: ¡ahorra tiempo a los demás! Pasamos 13 horas a la semana o el 28 % de la semana laboral administrando correos electrónicos (McKinsey).</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Informal vs. Formal: elige tu estilo de comunicación en función de tu destinatario.</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Usa (si es necesario) </a:t>
            </a:r>
            <a:r>
              <a:rPr lang="es-ES" sz="1600" b="1" dirty="0">
                <a:solidFill>
                  <a:schemeClr val="dk1"/>
                </a:solidFill>
                <a:latin typeface="Calibri"/>
                <a:ea typeface="Calibri"/>
                <a:cs typeface="Calibri"/>
                <a:sym typeface="Calibri"/>
              </a:rPr>
              <a:t>archivos adjuntos</a:t>
            </a:r>
            <a:r>
              <a:rPr lang="es-ES" sz="1600" dirty="0">
                <a:solidFill>
                  <a:schemeClr val="dk1"/>
                </a:solidFill>
                <a:latin typeface="Calibri"/>
                <a:ea typeface="Calibri"/>
                <a:cs typeface="Calibri"/>
                <a:sym typeface="Calibri"/>
              </a:rPr>
              <a:t>, sé claro al explicar lo que contienen y el formato del archivo.</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No evites </a:t>
            </a:r>
            <a:r>
              <a:rPr lang="es-ES" sz="1600" b="1" dirty="0">
                <a:solidFill>
                  <a:schemeClr val="dk1"/>
                </a:solidFill>
                <a:latin typeface="Calibri"/>
                <a:ea typeface="Calibri"/>
                <a:cs typeface="Calibri"/>
                <a:sym typeface="Calibri"/>
              </a:rPr>
              <a:t>comunicar malas noticias</a:t>
            </a:r>
            <a:r>
              <a:rPr lang="es-ES" sz="1600" dirty="0">
                <a:solidFill>
                  <a:schemeClr val="dk1"/>
                </a:solidFill>
                <a:latin typeface="Calibri"/>
                <a:ea typeface="Calibri"/>
                <a:cs typeface="Calibri"/>
                <a:sym typeface="Calibri"/>
              </a:rPr>
              <a:t>: intenta proponer soluciones después de una explicación clara del problema.</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Escribe un cierre para su correo electrónico: elige la frase más adecuada antes de escribir tu nombre.</a:t>
            </a:r>
          </a:p>
          <a:p>
            <a:pPr marL="342900" marR="0" lvl="0" indent="-342900" algn="just" rtl="0">
              <a:spcBef>
                <a:spcPts val="0"/>
              </a:spcBef>
              <a:spcAft>
                <a:spcPts val="0"/>
              </a:spcAft>
              <a:buFont typeface="+mj-lt"/>
              <a:buAutoNum type="arabicPeriod"/>
            </a:pPr>
            <a:r>
              <a:rPr lang="es-ES" sz="1600" dirty="0">
                <a:solidFill>
                  <a:schemeClr val="dk1"/>
                </a:solidFill>
                <a:latin typeface="Calibri"/>
                <a:ea typeface="Calibri"/>
                <a:cs typeface="Calibri"/>
                <a:sym typeface="Calibri"/>
              </a:rPr>
              <a:t>Antes de enviarlo, lee </a:t>
            </a:r>
            <a:r>
              <a:rPr lang="es-ES" sz="1600" b="1" dirty="0">
                <a:solidFill>
                  <a:schemeClr val="dk1"/>
                </a:solidFill>
                <a:latin typeface="Calibri"/>
                <a:ea typeface="Calibri"/>
                <a:cs typeface="Calibri"/>
                <a:sym typeface="Calibri"/>
              </a:rPr>
              <a:t>nuevamente </a:t>
            </a:r>
            <a:r>
              <a:rPr lang="es-ES" sz="1600" dirty="0">
                <a:solidFill>
                  <a:schemeClr val="dk1"/>
                </a:solidFill>
                <a:latin typeface="Calibri"/>
                <a:ea typeface="Calibri"/>
                <a:cs typeface="Calibri"/>
                <a:sym typeface="Calibri"/>
              </a:rPr>
              <a:t>tu correo electrónico: la mayoría de los errores o errores tipográficos comunes se pueden evitar mediante una relectura cuidadosa y atenta a los detalles.</a:t>
            </a:r>
            <a:endParaRPr sz="1600" dirty="0">
              <a:solidFill>
                <a:schemeClr val="dk1"/>
              </a:solidFill>
              <a:latin typeface="Calibri"/>
              <a:ea typeface="Calibri"/>
              <a:cs typeface="Calibri"/>
              <a:sym typeface="Calibri"/>
            </a:endParaRPr>
          </a:p>
        </p:txBody>
      </p:sp>
      <p:grpSp>
        <p:nvGrpSpPr>
          <p:cNvPr id="449" name="Google Shape;449;p21"/>
          <p:cNvGrpSpPr/>
          <p:nvPr/>
        </p:nvGrpSpPr>
        <p:grpSpPr>
          <a:xfrm>
            <a:off x="363316" y="222414"/>
            <a:ext cx="1361571" cy="349188"/>
            <a:chOff x="10604072" y="448487"/>
            <a:chExt cx="1361571" cy="349188"/>
          </a:xfrm>
        </p:grpSpPr>
        <p:sp>
          <p:nvSpPr>
            <p:cNvPr id="450" name="Google Shape;450;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22"/>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458" name="Google Shape;458;p2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59" name="Google Shape;459;p22"/>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60" name="Google Shape;460;p22"/>
          <p:cNvSpPr txBox="1"/>
          <p:nvPr/>
        </p:nvSpPr>
        <p:spPr>
          <a:xfrm>
            <a:off x="281276" y="591578"/>
            <a:ext cx="17248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461" name="Google Shape;461;p22"/>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5 – un mal </a:t>
            </a:r>
            <a:r>
              <a:rPr lang="en-GB" sz="2000" b="1" dirty="0" err="1">
                <a:solidFill>
                  <a:srgbClr val="2F5496"/>
                </a:solidFill>
                <a:latin typeface="Calibri"/>
                <a:ea typeface="Calibri"/>
                <a:cs typeface="Calibri"/>
                <a:sym typeface="Calibri"/>
              </a:rPr>
              <a:t>correo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electrónico</a:t>
            </a:r>
            <a:r>
              <a:rPr lang="en-GB" sz="2000" b="1" dirty="0">
                <a:solidFill>
                  <a:srgbClr val="2F5496"/>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grpSp>
        <p:nvGrpSpPr>
          <p:cNvPr id="462" name="Google Shape;462;p22"/>
          <p:cNvGrpSpPr/>
          <p:nvPr/>
        </p:nvGrpSpPr>
        <p:grpSpPr>
          <a:xfrm>
            <a:off x="363316" y="222414"/>
            <a:ext cx="1361571" cy="349188"/>
            <a:chOff x="10604072" y="448487"/>
            <a:chExt cx="1361571" cy="349188"/>
          </a:xfrm>
        </p:grpSpPr>
        <p:sp>
          <p:nvSpPr>
            <p:cNvPr id="463" name="Google Shape;463;p2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2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6" name="Google Shape;466;p22"/>
          <p:cNvPicPr preferRelativeResize="0"/>
          <p:nvPr/>
        </p:nvPicPr>
        <p:blipFill rotWithShape="1">
          <a:blip r:embed="rId5">
            <a:alphaModFix/>
          </a:blip>
          <a:srcRect/>
          <a:stretch/>
        </p:blipFill>
        <p:spPr>
          <a:xfrm>
            <a:off x="1412122" y="2076866"/>
            <a:ext cx="9367756" cy="4130329"/>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3"/>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472" name="Google Shape;472;p2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3" name="Google Shape;473;p23"/>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74" name="Google Shape;474;p23"/>
          <p:cNvSpPr txBox="1"/>
          <p:nvPr/>
        </p:nvSpPr>
        <p:spPr>
          <a:xfrm>
            <a:off x="281276" y="591578"/>
            <a:ext cx="178078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475" name="Google Shape;475;p23"/>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5 – …y un </a:t>
            </a:r>
            <a:r>
              <a:rPr lang="en-GB" sz="2000" b="1" dirty="0" err="1">
                <a:solidFill>
                  <a:srgbClr val="2F5496"/>
                </a:solidFill>
                <a:latin typeface="Calibri"/>
                <a:ea typeface="Calibri"/>
                <a:cs typeface="Calibri"/>
                <a:sym typeface="Calibri"/>
              </a:rPr>
              <a:t>buen</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correo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electrónico</a:t>
            </a:r>
            <a:endParaRPr sz="1800" dirty="0">
              <a:solidFill>
                <a:schemeClr val="dk1"/>
              </a:solidFill>
              <a:latin typeface="Calibri"/>
              <a:ea typeface="Calibri"/>
              <a:cs typeface="Calibri"/>
              <a:sym typeface="Calibri"/>
            </a:endParaRPr>
          </a:p>
        </p:txBody>
      </p:sp>
      <p:grpSp>
        <p:nvGrpSpPr>
          <p:cNvPr id="476" name="Google Shape;476;p23"/>
          <p:cNvGrpSpPr/>
          <p:nvPr/>
        </p:nvGrpSpPr>
        <p:grpSpPr>
          <a:xfrm>
            <a:off x="363316" y="222414"/>
            <a:ext cx="1361571" cy="349188"/>
            <a:chOff x="10604072" y="448487"/>
            <a:chExt cx="1361571" cy="349188"/>
          </a:xfrm>
        </p:grpSpPr>
        <p:sp>
          <p:nvSpPr>
            <p:cNvPr id="477" name="Google Shape;477;p2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2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80" name="Google Shape;480;p23"/>
          <p:cNvPicPr preferRelativeResize="0"/>
          <p:nvPr/>
        </p:nvPicPr>
        <p:blipFill rotWithShape="1">
          <a:blip r:embed="rId5">
            <a:alphaModFix/>
          </a:blip>
          <a:srcRect/>
          <a:stretch/>
        </p:blipFill>
        <p:spPr>
          <a:xfrm>
            <a:off x="2228698" y="1933092"/>
            <a:ext cx="7734604" cy="4441233"/>
          </a:xfrm>
          <a:prstGeom prst="rect">
            <a:avLst/>
          </a:prstGeom>
          <a:noFill/>
          <a:ln w="9525" cap="flat" cmpd="sng">
            <a:solidFill>
              <a:srgbClr val="002060"/>
            </a:solidFill>
            <a:prstDash val="solid"/>
            <a:round/>
            <a:headEnd type="none" w="sm" len="sm"/>
            <a:tailEnd type="none" w="sm" len="sm"/>
          </a:ln>
        </p:spPr>
      </p:pic>
      <p:sp>
        <p:nvSpPr>
          <p:cNvPr id="481" name="Google Shape;481;p23"/>
          <p:cNvSpPr/>
          <p:nvPr/>
        </p:nvSpPr>
        <p:spPr>
          <a:xfrm>
            <a:off x="2415654" y="2702257"/>
            <a:ext cx="7467190" cy="4001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24"/>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487" name="Google Shape;487;p2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88" name="Google Shape;488;p2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89" name="Google Shape;489;p24"/>
          <p:cNvSpPr txBox="1"/>
          <p:nvPr/>
        </p:nvSpPr>
        <p:spPr>
          <a:xfrm>
            <a:off x="281276" y="591578"/>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EXTRA</a:t>
            </a:r>
            <a:endParaRPr sz="2400" b="1">
              <a:solidFill>
                <a:srgbClr val="FFC000"/>
              </a:solidFill>
              <a:latin typeface="Calibri"/>
              <a:ea typeface="Calibri"/>
              <a:cs typeface="Calibri"/>
              <a:sym typeface="Calibri"/>
            </a:endParaRPr>
          </a:p>
        </p:txBody>
      </p:sp>
      <p:sp>
        <p:nvSpPr>
          <p:cNvPr id="490" name="Google Shape;490;p24"/>
          <p:cNvSpPr txBox="1"/>
          <p:nvPr/>
        </p:nvSpPr>
        <p:spPr>
          <a:xfrm>
            <a:off x="363315" y="1576271"/>
            <a:ext cx="11213541" cy="17850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900" b="1" dirty="0">
                <a:solidFill>
                  <a:srgbClr val="2F5496"/>
                </a:solidFill>
                <a:latin typeface="Calibri"/>
                <a:ea typeface="Calibri"/>
                <a:cs typeface="Calibri"/>
                <a:sym typeface="Calibri"/>
              </a:rPr>
              <a:t>¿Cómo se combina el espíritu empresarial con el patrimonio cultural? Estableciendo una identidad digital…</a:t>
            </a:r>
          </a:p>
          <a:p>
            <a:pPr marL="0" marR="0" lvl="0" indent="0" algn="just" rtl="0">
              <a:spcBef>
                <a:spcPts val="0"/>
              </a:spcBef>
              <a:spcAft>
                <a:spcPts val="0"/>
              </a:spcAft>
              <a:buNone/>
            </a:pPr>
            <a:endParaRPr sz="19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En las siguientes diapositivas, presentaremos a los lectores un escenario de buenas prácticas que demuestra cómo los empresarios y las organizaciones que operan en el campo del patrimonio cultural pueden formular y diseñar sus estrategias de comunicación (</a:t>
            </a:r>
            <a:r>
              <a:rPr lang="es-ES" sz="1800" i="1" dirty="0">
                <a:solidFill>
                  <a:schemeClr val="dk1"/>
                </a:solidFill>
                <a:latin typeface="Calibri"/>
                <a:ea typeface="Calibri"/>
                <a:cs typeface="Calibri"/>
                <a:sym typeface="Calibri"/>
              </a:rPr>
              <a:t>online</a:t>
            </a:r>
            <a:r>
              <a:rPr lang="es-ES" sz="1800" dirty="0">
                <a:solidFill>
                  <a:schemeClr val="dk1"/>
                </a:solidFill>
                <a:latin typeface="Calibri"/>
                <a:ea typeface="Calibri"/>
                <a:cs typeface="Calibri"/>
                <a:sym typeface="Calibri"/>
              </a:rPr>
              <a:t>) y su identidad digital general para poner en valor de mejor manera su oferta y sus valores – inspirados en la promoción y salvaguardia del patrimonio cultural inmaterial.</a:t>
            </a:r>
            <a:endParaRPr sz="1800" dirty="0">
              <a:solidFill>
                <a:schemeClr val="dk1"/>
              </a:solidFill>
              <a:latin typeface="Calibri"/>
              <a:ea typeface="Calibri"/>
              <a:cs typeface="Calibri"/>
              <a:sym typeface="Calibri"/>
            </a:endParaRPr>
          </a:p>
        </p:txBody>
      </p:sp>
      <p:grpSp>
        <p:nvGrpSpPr>
          <p:cNvPr id="491" name="Google Shape;491;p24"/>
          <p:cNvGrpSpPr/>
          <p:nvPr/>
        </p:nvGrpSpPr>
        <p:grpSpPr>
          <a:xfrm>
            <a:off x="363316" y="222414"/>
            <a:ext cx="1361571" cy="349188"/>
            <a:chOff x="10604072" y="448487"/>
            <a:chExt cx="1361571" cy="349188"/>
          </a:xfrm>
        </p:grpSpPr>
        <p:sp>
          <p:nvSpPr>
            <p:cNvPr id="492" name="Google Shape;492;p2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2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95" name="Google Shape;495;p24"/>
          <p:cNvSpPr txBox="1"/>
          <p:nvPr/>
        </p:nvSpPr>
        <p:spPr>
          <a:xfrm>
            <a:off x="363315" y="3536352"/>
            <a:ext cx="6586125"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Los alojamientos rurales en Europa representan una industria de mercado vibrante con un potencial increíblemente alto para la integración y exhibición del patrimonio cultural local y las tradiciones agroalimentarias.</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Su comunicación (en línea) suele ser muy atractiva para la gran mayoría del público en línea y se basa en promociones sofisticadas de "experiencias inmersivas", en lugar de bienes y/o servicios...</a:t>
            </a:r>
            <a:endParaRPr dirty="0"/>
          </a:p>
        </p:txBody>
      </p:sp>
      <p:pic>
        <p:nvPicPr>
          <p:cNvPr id="496" name="Google Shape;496;p24"/>
          <p:cNvPicPr preferRelativeResize="0"/>
          <p:nvPr/>
        </p:nvPicPr>
        <p:blipFill rotWithShape="1">
          <a:blip r:embed="rId5">
            <a:alphaModFix/>
          </a:blip>
          <a:srcRect/>
          <a:stretch/>
        </p:blipFill>
        <p:spPr>
          <a:xfrm>
            <a:off x="7076768" y="3638374"/>
            <a:ext cx="4905156" cy="1226289"/>
          </a:xfrm>
          <a:prstGeom prst="rect">
            <a:avLst/>
          </a:prstGeom>
          <a:noFill/>
          <a:ln>
            <a:noFill/>
          </a:ln>
        </p:spPr>
      </p:pic>
      <p:sp>
        <p:nvSpPr>
          <p:cNvPr id="497" name="Google Shape;497;p24"/>
          <p:cNvSpPr/>
          <p:nvPr/>
        </p:nvSpPr>
        <p:spPr>
          <a:xfrm>
            <a:off x="8167803" y="4783825"/>
            <a:ext cx="3867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http://www.madonnadegliangeli.com/</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25"/>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503" name="Google Shape;503;p25"/>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04" name="Google Shape;504;p25"/>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505" name="Google Shape;505;p25"/>
          <p:cNvSpPr txBox="1"/>
          <p:nvPr/>
        </p:nvSpPr>
        <p:spPr>
          <a:xfrm>
            <a:off x="281276" y="591578"/>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EXTRA</a:t>
            </a:r>
            <a:endParaRPr sz="2400" b="1">
              <a:solidFill>
                <a:srgbClr val="FFC000"/>
              </a:solidFill>
              <a:latin typeface="Calibri"/>
              <a:ea typeface="Calibri"/>
              <a:cs typeface="Calibri"/>
              <a:sym typeface="Calibri"/>
            </a:endParaRPr>
          </a:p>
        </p:txBody>
      </p:sp>
      <p:sp>
        <p:nvSpPr>
          <p:cNvPr id="506" name="Google Shape;506;p25"/>
          <p:cNvSpPr txBox="1"/>
          <p:nvPr/>
        </p:nvSpPr>
        <p:spPr>
          <a:xfrm>
            <a:off x="363315" y="1293394"/>
            <a:ext cx="11213541" cy="25237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b="1" dirty="0">
                <a:solidFill>
                  <a:srgbClr val="2F5496"/>
                </a:solidFill>
                <a:latin typeface="Calibri"/>
                <a:ea typeface="Calibri"/>
                <a:cs typeface="Calibri"/>
                <a:sym typeface="Calibri"/>
              </a:rPr>
              <a:t>Estética sobria, simple y agradable para el usuario</a:t>
            </a:r>
          </a:p>
          <a:p>
            <a:pPr marL="0" marR="0" lvl="0" indent="0" algn="just" rtl="0">
              <a:spcBef>
                <a:spcPts val="0"/>
              </a:spcBef>
              <a:spcAft>
                <a:spcPts val="0"/>
              </a:spcAft>
              <a:buNone/>
            </a:pPr>
            <a:endParaRPr lang="es-ES" sz="2000" b="1" dirty="0">
              <a:solidFill>
                <a:srgbClr val="2F5496"/>
              </a:solidFill>
              <a:latin typeface="Calibri"/>
              <a:cs typeface="Calibri"/>
              <a:sym typeface="Calibri"/>
            </a:endParaRPr>
          </a:p>
          <a:p>
            <a:pPr marL="0" marR="0" lvl="0" indent="0" algn="just" rtl="0">
              <a:spcBef>
                <a:spcPts val="0"/>
              </a:spcBef>
              <a:spcAft>
                <a:spcPts val="0"/>
              </a:spcAft>
              <a:buNone/>
            </a:pPr>
            <a:r>
              <a:rPr lang="es-ES" sz="2000" dirty="0">
                <a:latin typeface="Calibri" panose="020F0502020204030204" pitchFamily="34" charset="0"/>
                <a:cs typeface="Calibri" panose="020F0502020204030204" pitchFamily="34" charset="0"/>
              </a:rPr>
              <a:t>El sitio web de </a:t>
            </a:r>
            <a:r>
              <a:rPr lang="es-ES" sz="2000" i="1" dirty="0">
                <a:latin typeface="Calibri" panose="020F0502020204030204" pitchFamily="34" charset="0"/>
                <a:cs typeface="Calibri" panose="020F0502020204030204" pitchFamily="34" charset="0"/>
              </a:rPr>
              <a:t>Madonna </a:t>
            </a:r>
            <a:r>
              <a:rPr lang="es-ES" sz="2000" i="1" dirty="0" err="1">
                <a:latin typeface="Calibri" panose="020F0502020204030204" pitchFamily="34" charset="0"/>
                <a:cs typeface="Calibri" panose="020F0502020204030204" pitchFamily="34" charset="0"/>
              </a:rPr>
              <a:t>degli</a:t>
            </a:r>
            <a:r>
              <a:rPr lang="es-ES" sz="2000" i="1" dirty="0">
                <a:latin typeface="Calibri" panose="020F0502020204030204" pitchFamily="34" charset="0"/>
                <a:cs typeface="Calibri" panose="020F0502020204030204" pitchFamily="34" charset="0"/>
              </a:rPr>
              <a:t> </a:t>
            </a:r>
            <a:r>
              <a:rPr lang="es-ES" sz="2000" i="1" dirty="0" err="1">
                <a:latin typeface="Calibri" panose="020F0502020204030204" pitchFamily="34" charset="0"/>
                <a:cs typeface="Calibri" panose="020F0502020204030204" pitchFamily="34" charset="0"/>
              </a:rPr>
              <a:t>Angeli</a:t>
            </a:r>
            <a:r>
              <a:rPr lang="es-ES" sz="2000" i="1" dirty="0">
                <a:latin typeface="Calibri" panose="020F0502020204030204" pitchFamily="34" charset="0"/>
                <a:cs typeface="Calibri" panose="020F0502020204030204" pitchFamily="34" charset="0"/>
              </a:rPr>
              <a:t> </a:t>
            </a:r>
            <a:r>
              <a:rPr lang="es-ES" sz="2000" dirty="0">
                <a:latin typeface="Calibri" panose="020F0502020204030204" pitchFamily="34" charset="0"/>
                <a:cs typeface="Calibri" panose="020F0502020204030204" pitchFamily="34" charset="0"/>
              </a:rPr>
              <a:t>se ajusta exactamente a esta visión: el diseño general de la página web da la bienvenida a los usuarios con un diseño intuitivo y cálido.</a:t>
            </a:r>
          </a:p>
          <a:p>
            <a:pPr marL="0" marR="0" lvl="0" indent="0" algn="just" rtl="0">
              <a:spcBef>
                <a:spcPts val="0"/>
              </a:spcBef>
              <a:spcAft>
                <a:spcPts val="0"/>
              </a:spcAft>
              <a:buNone/>
            </a:pPr>
            <a:endParaRPr lang="es-ES" sz="2000" dirty="0">
              <a:latin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es-ES" sz="2000" dirty="0">
                <a:latin typeface="Calibri" panose="020F0502020204030204" pitchFamily="34" charset="0"/>
                <a:cs typeface="Calibri" panose="020F0502020204030204" pitchFamily="34" charset="0"/>
              </a:rPr>
              <a:t>Desde el primer vistazo, los usuarios pueden acceder a toda la información que necesitan: desde las instalaciones del alojamiento, hasta el entorno natural…</a:t>
            </a:r>
            <a:endParaRPr sz="2000" dirty="0">
              <a:latin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507" name="Google Shape;507;p25"/>
          <p:cNvGrpSpPr/>
          <p:nvPr/>
        </p:nvGrpSpPr>
        <p:grpSpPr>
          <a:xfrm>
            <a:off x="363316" y="222414"/>
            <a:ext cx="1361571" cy="349188"/>
            <a:chOff x="10604072" y="448487"/>
            <a:chExt cx="1361571" cy="349188"/>
          </a:xfrm>
        </p:grpSpPr>
        <p:sp>
          <p:nvSpPr>
            <p:cNvPr id="508" name="Google Shape;508;p2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2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511" name="Google Shape;511;p25" descr="IMG_0009"/>
          <p:cNvPicPr preferRelativeResize="0"/>
          <p:nvPr/>
        </p:nvPicPr>
        <p:blipFill rotWithShape="1">
          <a:blip r:embed="rId5">
            <a:alphaModFix/>
          </a:blip>
          <a:srcRect/>
          <a:stretch/>
        </p:blipFill>
        <p:spPr>
          <a:xfrm>
            <a:off x="4572021" y="3688642"/>
            <a:ext cx="2264208" cy="2264208"/>
          </a:xfrm>
          <a:prstGeom prst="rect">
            <a:avLst/>
          </a:prstGeom>
          <a:noFill/>
          <a:ln>
            <a:noFill/>
          </a:ln>
        </p:spPr>
      </p:pic>
      <p:pic>
        <p:nvPicPr>
          <p:cNvPr id="512" name="Google Shape;512;p25"/>
          <p:cNvPicPr preferRelativeResize="0"/>
          <p:nvPr/>
        </p:nvPicPr>
        <p:blipFill rotWithShape="1">
          <a:blip r:embed="rId6">
            <a:alphaModFix/>
          </a:blip>
          <a:srcRect/>
          <a:stretch/>
        </p:blipFill>
        <p:spPr>
          <a:xfrm>
            <a:off x="7763280" y="3731897"/>
            <a:ext cx="2194536" cy="2194536"/>
          </a:xfrm>
          <a:prstGeom prst="rect">
            <a:avLst/>
          </a:prstGeom>
          <a:noFill/>
          <a:ln>
            <a:noFill/>
          </a:ln>
        </p:spPr>
      </p:pic>
      <p:pic>
        <p:nvPicPr>
          <p:cNvPr id="513" name="Google Shape;513;p25" descr="IMG_0030"/>
          <p:cNvPicPr preferRelativeResize="0"/>
          <p:nvPr/>
        </p:nvPicPr>
        <p:blipFill rotWithShape="1">
          <a:blip r:embed="rId7">
            <a:alphaModFix/>
          </a:blip>
          <a:srcRect/>
          <a:stretch/>
        </p:blipFill>
        <p:spPr>
          <a:xfrm>
            <a:off x="1149553" y="3688642"/>
            <a:ext cx="2264208" cy="22642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26"/>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519" name="Google Shape;519;p2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20" name="Google Shape;520;p2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521" name="Google Shape;521;p26"/>
          <p:cNvSpPr txBox="1"/>
          <p:nvPr/>
        </p:nvSpPr>
        <p:spPr>
          <a:xfrm>
            <a:off x="281276" y="591578"/>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EXTRA</a:t>
            </a:r>
            <a:endParaRPr sz="2400" b="1">
              <a:solidFill>
                <a:srgbClr val="FFC000"/>
              </a:solidFill>
              <a:latin typeface="Calibri"/>
              <a:ea typeface="Calibri"/>
              <a:cs typeface="Calibri"/>
              <a:sym typeface="Calibri"/>
            </a:endParaRPr>
          </a:p>
        </p:txBody>
      </p:sp>
      <p:sp>
        <p:nvSpPr>
          <p:cNvPr id="522" name="Google Shape;522;p26"/>
          <p:cNvSpPr txBox="1"/>
          <p:nvPr/>
        </p:nvSpPr>
        <p:spPr>
          <a:xfrm>
            <a:off x="363316" y="1576271"/>
            <a:ext cx="7465690" cy="34470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b="1" dirty="0">
                <a:solidFill>
                  <a:srgbClr val="2F5496"/>
                </a:solidFill>
                <a:latin typeface="Calibri"/>
                <a:ea typeface="Calibri"/>
                <a:cs typeface="Calibri"/>
                <a:sym typeface="Calibri"/>
              </a:rPr>
              <a:t>La fórmula de las “experiencias”</a:t>
            </a:r>
          </a:p>
          <a:p>
            <a:pPr marL="0" marR="0" lvl="0" indent="0" algn="just" rtl="0">
              <a:spcBef>
                <a:spcPts val="0"/>
              </a:spcBef>
              <a:spcAft>
                <a:spcPts val="0"/>
              </a:spcAft>
              <a:buNone/>
            </a:pPr>
            <a:endParaRPr lang="es-ES" sz="1800" dirty="0">
              <a:solidFill>
                <a:srgbClr val="002060"/>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tx1"/>
                </a:solidFill>
                <a:latin typeface="Calibri"/>
                <a:ea typeface="Calibri"/>
                <a:cs typeface="Calibri"/>
                <a:sym typeface="Calibri"/>
              </a:rPr>
              <a:t>Como muchas otras organizaciones y empresas que operan en el ámbito del patrimonio cultural, los alojamientos rurales no se limitan a la autopercepción como lugar de vacaciones sino que, como entornos sugerentes y acogedores integrados en el paisaje, contribuyen a definir su identidad tradicional, favoreciendo el descanso de las personas. de la tumultuosa vida de las ciudades, transcurrida en su mayor parte a ritmos frenéticos en interiores. En este caso, los pilares de comunicación (</a:t>
            </a:r>
            <a:r>
              <a:rPr lang="es-ES" sz="1800" i="1" dirty="0">
                <a:solidFill>
                  <a:schemeClr val="tx1"/>
                </a:solidFill>
                <a:latin typeface="Calibri"/>
                <a:ea typeface="Calibri"/>
                <a:cs typeface="Calibri"/>
                <a:sym typeface="Calibri"/>
              </a:rPr>
              <a:t>online</a:t>
            </a:r>
            <a:r>
              <a:rPr lang="es-ES" sz="1800" dirty="0">
                <a:solidFill>
                  <a:schemeClr val="tx1"/>
                </a:solidFill>
                <a:latin typeface="Calibri"/>
                <a:ea typeface="Calibri"/>
                <a:cs typeface="Calibri"/>
                <a:sym typeface="Calibri"/>
              </a:rPr>
              <a:t>) explotan una sensación de tranquilidad tan buscada por los hombres y mujeres “de la ciudad”, alienados por sus rutinas diarias entre el tráfico, las reuniones y las citas de trabajo…</a:t>
            </a:r>
            <a:endParaRPr sz="1800" dirty="0">
              <a:solidFill>
                <a:schemeClr val="tx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523" name="Google Shape;523;p26"/>
          <p:cNvGrpSpPr/>
          <p:nvPr/>
        </p:nvGrpSpPr>
        <p:grpSpPr>
          <a:xfrm>
            <a:off x="363316" y="222414"/>
            <a:ext cx="1361571" cy="349188"/>
            <a:chOff x="10604072" y="448487"/>
            <a:chExt cx="1361571" cy="349188"/>
          </a:xfrm>
        </p:grpSpPr>
        <p:sp>
          <p:nvSpPr>
            <p:cNvPr id="524" name="Google Shape;524;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527" name="Google Shape;527;p26"/>
          <p:cNvPicPr preferRelativeResize="0"/>
          <p:nvPr/>
        </p:nvPicPr>
        <p:blipFill rotWithShape="1">
          <a:blip r:embed="rId5">
            <a:alphaModFix/>
          </a:blip>
          <a:srcRect/>
          <a:stretch/>
        </p:blipFill>
        <p:spPr>
          <a:xfrm>
            <a:off x="9331897" y="1576271"/>
            <a:ext cx="2326410" cy="2326410"/>
          </a:xfrm>
          <a:prstGeom prst="rect">
            <a:avLst/>
          </a:prstGeom>
          <a:noFill/>
          <a:ln>
            <a:noFill/>
          </a:ln>
        </p:spPr>
      </p:pic>
      <p:pic>
        <p:nvPicPr>
          <p:cNvPr id="528" name="Google Shape;528;p26"/>
          <p:cNvPicPr preferRelativeResize="0"/>
          <p:nvPr/>
        </p:nvPicPr>
        <p:blipFill rotWithShape="1">
          <a:blip r:embed="rId6">
            <a:alphaModFix/>
          </a:blip>
          <a:srcRect/>
          <a:stretch/>
        </p:blipFill>
        <p:spPr>
          <a:xfrm>
            <a:off x="8159931" y="3987781"/>
            <a:ext cx="2302979" cy="23029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27"/>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534" name="Google Shape;534;p27"/>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35" name="Google Shape;535;p27"/>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536" name="Google Shape;536;p27"/>
          <p:cNvSpPr txBox="1"/>
          <p:nvPr/>
        </p:nvSpPr>
        <p:spPr>
          <a:xfrm>
            <a:off x="281276" y="591578"/>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EXTRA</a:t>
            </a:r>
            <a:endParaRPr sz="2400" b="1">
              <a:solidFill>
                <a:srgbClr val="FFC000"/>
              </a:solidFill>
              <a:latin typeface="Calibri"/>
              <a:ea typeface="Calibri"/>
              <a:cs typeface="Calibri"/>
              <a:sym typeface="Calibri"/>
            </a:endParaRPr>
          </a:p>
        </p:txBody>
      </p:sp>
      <p:sp>
        <p:nvSpPr>
          <p:cNvPr id="537" name="Google Shape;537;p27"/>
          <p:cNvSpPr txBox="1"/>
          <p:nvPr/>
        </p:nvSpPr>
        <p:spPr>
          <a:xfrm>
            <a:off x="363315" y="1576271"/>
            <a:ext cx="11213541" cy="34470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b="1" dirty="0">
                <a:solidFill>
                  <a:srgbClr val="2F5496"/>
                </a:solidFill>
                <a:latin typeface="Calibri"/>
                <a:ea typeface="Calibri"/>
                <a:cs typeface="Calibri"/>
                <a:sym typeface="Calibri"/>
              </a:rPr>
              <a:t>El poder del mensaje</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Para obtener resultados positivos en opiniones y fidelización de los clientes, ha sido fundamental el papel de mediación cultural que vienen desempeñando los dueños de los negocios, personas capaces de empatizar con los comensales transmitiendo tanto la autenticidad de la historia como la pasión de aquellos que participan en ella.</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La fase de acomodación siempre se contextualiza en referencia a la visión análoga del territorio, para así construir una “marca” única que los defina mutuamente.</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A los viajeros se les ofrecen itinerarios integradores de experiencias muy variados, brindándoles un valor agregado que caracteriza la estancia en la estructura, invitando al turista a permanecer por varios días y no solo los fines de semana.</a:t>
            </a:r>
            <a:endParaRPr sz="1800" dirty="0">
              <a:solidFill>
                <a:schemeClr val="dk1"/>
              </a:solidFill>
              <a:latin typeface="Calibri"/>
              <a:ea typeface="Calibri"/>
              <a:cs typeface="Calibri"/>
              <a:sym typeface="Calibri"/>
            </a:endParaRPr>
          </a:p>
        </p:txBody>
      </p:sp>
      <p:grpSp>
        <p:nvGrpSpPr>
          <p:cNvPr id="538" name="Google Shape;538;p27"/>
          <p:cNvGrpSpPr/>
          <p:nvPr/>
        </p:nvGrpSpPr>
        <p:grpSpPr>
          <a:xfrm>
            <a:off x="363316" y="222414"/>
            <a:ext cx="1361571" cy="349188"/>
            <a:chOff x="10604072" y="448487"/>
            <a:chExt cx="1361571" cy="349188"/>
          </a:xfrm>
        </p:grpSpPr>
        <p:sp>
          <p:nvSpPr>
            <p:cNvPr id="539" name="Google Shape;539;p2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2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28"/>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547" name="Google Shape;547;p2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548" name="Google Shape;548;p28"/>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549" name="Google Shape;549;p28"/>
          <p:cNvSpPr txBox="1"/>
          <p:nvPr/>
        </p:nvSpPr>
        <p:spPr>
          <a:xfrm>
            <a:off x="281276" y="591578"/>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EXTRA</a:t>
            </a:r>
            <a:endParaRPr sz="2400" b="1">
              <a:solidFill>
                <a:srgbClr val="FFC000"/>
              </a:solidFill>
              <a:latin typeface="Calibri"/>
              <a:ea typeface="Calibri"/>
              <a:cs typeface="Calibri"/>
              <a:sym typeface="Calibri"/>
            </a:endParaRPr>
          </a:p>
        </p:txBody>
      </p:sp>
      <p:sp>
        <p:nvSpPr>
          <p:cNvPr id="550" name="Google Shape;550;p28"/>
          <p:cNvSpPr txBox="1"/>
          <p:nvPr/>
        </p:nvSpPr>
        <p:spPr>
          <a:xfrm>
            <a:off x="363315" y="1343483"/>
            <a:ext cx="7796616" cy="34470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dirty="0">
                <a:solidFill>
                  <a:srgbClr val="2F5496"/>
                </a:solidFill>
                <a:latin typeface="Calibri"/>
                <a:ea typeface="Calibri"/>
                <a:cs typeface="Calibri"/>
                <a:sym typeface="Calibri"/>
              </a:rPr>
              <a:t>Por </a:t>
            </a:r>
            <a:r>
              <a:rPr lang="en-US" sz="2000" b="1" dirty="0" err="1">
                <a:solidFill>
                  <a:srgbClr val="2F5496"/>
                </a:solidFill>
                <a:latin typeface="Calibri"/>
                <a:ea typeface="Calibri"/>
                <a:cs typeface="Calibri"/>
                <a:sym typeface="Calibri"/>
              </a:rPr>
              <a:t>último</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pero</a:t>
            </a:r>
            <a:r>
              <a:rPr lang="en-US" sz="2000" b="1" dirty="0">
                <a:solidFill>
                  <a:srgbClr val="2F5496"/>
                </a:solidFill>
                <a:latin typeface="Calibri"/>
                <a:ea typeface="Calibri"/>
                <a:cs typeface="Calibri"/>
                <a:sym typeface="Calibri"/>
              </a:rPr>
              <a:t> no por </a:t>
            </a:r>
            <a:r>
              <a:rPr lang="en-US" sz="2000" b="1" dirty="0" err="1">
                <a:solidFill>
                  <a:srgbClr val="2F5496"/>
                </a:solidFill>
                <a:latin typeface="Calibri"/>
                <a:ea typeface="Calibri"/>
                <a:cs typeface="Calibri"/>
                <a:sym typeface="Calibri"/>
              </a:rPr>
              <a:t>ello</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menos</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importante</a:t>
            </a:r>
            <a:endParaRPr lang="en-US" dirty="0"/>
          </a:p>
          <a:p>
            <a:pPr marL="0" marR="0" lvl="0" indent="0" algn="just"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Es habitual que los alojamientos rurales, y otros negocios del ámbito del PCI, nutran, fortalezcan y fomenten una red local de actores y otros operadores del sector que promuevan transversalmente sus servicios y oferta global.</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Si la intención (es decir, el objetivo) es proporcionar al cliente y a los clientes una experiencia integral, esta debe ser lo más inclusiva y diversa posible, arraigada en las tradiciones y valorando lo mejor que el territorio local tiene por ofrecer.</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De esa forma, las empresas con PCI contribuyen a generar un ciclo económico del que se pueden beneficiar todos: empresas, personas y comunidades locales.</a:t>
            </a:r>
            <a:endParaRPr lang="en-US" sz="1800" dirty="0">
              <a:solidFill>
                <a:schemeClr val="dk1"/>
              </a:solidFill>
              <a:latin typeface="Calibri"/>
              <a:ea typeface="Calibri"/>
              <a:cs typeface="Calibri"/>
              <a:sym typeface="Calibri"/>
            </a:endParaRPr>
          </a:p>
        </p:txBody>
      </p:sp>
      <p:grpSp>
        <p:nvGrpSpPr>
          <p:cNvPr id="551" name="Google Shape;551;p28"/>
          <p:cNvGrpSpPr/>
          <p:nvPr/>
        </p:nvGrpSpPr>
        <p:grpSpPr>
          <a:xfrm>
            <a:off x="363316" y="222414"/>
            <a:ext cx="1361571" cy="349188"/>
            <a:chOff x="10604072" y="448487"/>
            <a:chExt cx="1361571" cy="349188"/>
          </a:xfrm>
        </p:grpSpPr>
        <p:sp>
          <p:nvSpPr>
            <p:cNvPr id="552" name="Google Shape;552;p2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55" name="Google Shape;555;p28"/>
          <p:cNvSpPr/>
          <p:nvPr/>
        </p:nvSpPr>
        <p:spPr>
          <a:xfrm>
            <a:off x="7528561" y="3677784"/>
            <a:ext cx="513805" cy="139337"/>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6" name="Google Shape;556;p28"/>
          <p:cNvPicPr preferRelativeResize="0"/>
          <p:nvPr/>
        </p:nvPicPr>
        <p:blipFill rotWithShape="1">
          <a:blip r:embed="rId5">
            <a:alphaModFix/>
          </a:blip>
          <a:srcRect/>
          <a:stretch/>
        </p:blipFill>
        <p:spPr>
          <a:xfrm>
            <a:off x="8203542" y="2073483"/>
            <a:ext cx="3756872" cy="26901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dirty="0">
                <a:solidFill>
                  <a:srgbClr val="266C9F"/>
                </a:solidFill>
              </a:rPr>
              <a:t>GRACIAS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580491" y="262261"/>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s-ES" sz="4400" dirty="0">
                <a:solidFill>
                  <a:schemeClr val="dk1"/>
                </a:solidFill>
                <a:latin typeface="Calibri"/>
                <a:ea typeface="Calibri"/>
                <a:cs typeface="Calibri"/>
                <a:sym typeface="Calibri"/>
              </a:rPr>
              <a:t>ÍNDICE</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46" name="Google Shape;146;p3"/>
          <p:cNvSpPr/>
          <p:nvPr/>
        </p:nvSpPr>
        <p:spPr>
          <a:xfrm>
            <a:off x="2043828" y="4128064"/>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3885544" y="3919882"/>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8" name="Google Shape;148;p3"/>
          <p:cNvSpPr/>
          <p:nvPr/>
        </p:nvSpPr>
        <p:spPr>
          <a:xfrm>
            <a:off x="5727260" y="3721860"/>
            <a:ext cx="2160000" cy="108000"/>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9" name="Google Shape;149;p3"/>
          <p:cNvSpPr/>
          <p:nvPr/>
        </p:nvSpPr>
        <p:spPr>
          <a:xfrm>
            <a:off x="7568976" y="3498500"/>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grpSp>
        <p:nvGrpSpPr>
          <p:cNvPr id="150" name="Google Shape;150;p3"/>
          <p:cNvGrpSpPr/>
          <p:nvPr/>
        </p:nvGrpSpPr>
        <p:grpSpPr>
          <a:xfrm>
            <a:off x="2130925" y="2335697"/>
            <a:ext cx="1607390" cy="707845"/>
            <a:chOff x="1704484" y="1766707"/>
            <a:chExt cx="1038452" cy="707845"/>
          </a:xfrm>
        </p:grpSpPr>
        <p:sp>
          <p:nvSpPr>
            <p:cNvPr id="151" name="Google Shape;151;p3"/>
            <p:cNvSpPr txBox="1"/>
            <p:nvPr/>
          </p:nvSpPr>
          <p:spPr>
            <a:xfrm>
              <a:off x="1724504" y="2012928"/>
              <a:ext cx="101843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rgbClr val="3F3F3F"/>
                  </a:solidFill>
                  <a:latin typeface="Calibri"/>
                  <a:ea typeface="Calibri"/>
                  <a:cs typeface="Calibri"/>
                  <a:sym typeface="Calibri"/>
                </a:rPr>
                <a:t>Breve </a:t>
              </a:r>
              <a:r>
                <a:rPr lang="en-GB" sz="1200" dirty="0" err="1">
                  <a:solidFill>
                    <a:srgbClr val="3F3F3F"/>
                  </a:solidFill>
                  <a:latin typeface="Calibri"/>
                  <a:ea typeface="Calibri"/>
                  <a:cs typeface="Calibri"/>
                  <a:sym typeface="Calibri"/>
                </a:rPr>
                <a:t>introducción</a:t>
              </a:r>
              <a:r>
                <a:rPr lang="en-GB" sz="1200" dirty="0">
                  <a:solidFill>
                    <a:srgbClr val="3F3F3F"/>
                  </a:solidFill>
                  <a:latin typeface="Calibri"/>
                  <a:ea typeface="Calibri"/>
                  <a:cs typeface="Calibri"/>
                  <a:sym typeface="Calibri"/>
                </a:rPr>
                <a:t> a </a:t>
              </a:r>
              <a:r>
                <a:rPr lang="en-GB" sz="1200" dirty="0" err="1">
                  <a:solidFill>
                    <a:srgbClr val="3F3F3F"/>
                  </a:solidFill>
                  <a:latin typeface="Calibri"/>
                  <a:ea typeface="Calibri"/>
                  <a:cs typeface="Calibri"/>
                  <a:sym typeface="Calibri"/>
                </a:rPr>
                <a:t>DigComp</a:t>
              </a:r>
              <a:r>
                <a:rPr lang="en-GB" sz="1200" dirty="0">
                  <a:solidFill>
                    <a:srgbClr val="3F3F3F"/>
                  </a:solidFill>
                  <a:latin typeface="Calibri"/>
                  <a:ea typeface="Calibri"/>
                  <a:cs typeface="Calibri"/>
                  <a:sym typeface="Calibri"/>
                </a:rPr>
                <a:t> 2.1  </a:t>
              </a:r>
              <a:endParaRPr sz="1200" dirty="0">
                <a:solidFill>
                  <a:srgbClr val="3F3F3F"/>
                </a:solidFill>
                <a:latin typeface="Calibri"/>
                <a:ea typeface="Calibri"/>
                <a:cs typeface="Calibri"/>
                <a:sym typeface="Calibri"/>
              </a:endParaRPr>
            </a:p>
          </p:txBody>
        </p:sp>
        <p:sp>
          <p:nvSpPr>
            <p:cNvPr id="152" name="Google Shape;152;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Unidad 1</a:t>
              </a:r>
              <a:endParaRPr sz="1600" b="1" dirty="0">
                <a:solidFill>
                  <a:srgbClr val="3F3F3F"/>
                </a:solidFill>
                <a:latin typeface="Calibri"/>
                <a:ea typeface="Calibri"/>
                <a:cs typeface="Calibri"/>
                <a:sym typeface="Calibri"/>
              </a:endParaRPr>
            </a:p>
          </p:txBody>
        </p:sp>
      </p:grpSp>
      <p:cxnSp>
        <p:nvCxnSpPr>
          <p:cNvPr id="153" name="Google Shape;153;p3"/>
          <p:cNvCxnSpPr/>
          <p:nvPr/>
        </p:nvCxnSpPr>
        <p:spPr>
          <a:xfrm>
            <a:off x="2043828"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4" name="Google Shape;154;p3"/>
          <p:cNvGrpSpPr/>
          <p:nvPr/>
        </p:nvGrpSpPr>
        <p:grpSpPr>
          <a:xfrm>
            <a:off x="3972641" y="2134531"/>
            <a:ext cx="1607390" cy="892511"/>
            <a:chOff x="1704484" y="1766707"/>
            <a:chExt cx="1038452" cy="892511"/>
          </a:xfrm>
        </p:grpSpPr>
        <p:sp>
          <p:nvSpPr>
            <p:cNvPr id="155" name="Google Shape;155;p3"/>
            <p:cNvSpPr txBox="1"/>
            <p:nvPr/>
          </p:nvSpPr>
          <p:spPr>
            <a:xfrm>
              <a:off x="1724504" y="2012928"/>
              <a:ext cx="10184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rgbClr val="3F3F3F"/>
                  </a:solidFill>
                  <a:latin typeface="Calibri"/>
                  <a:ea typeface="Calibri"/>
                  <a:cs typeface="Calibri"/>
                  <a:sym typeface="Calibri"/>
                </a:rPr>
                <a:t>El pilar de la </a:t>
              </a:r>
              <a:r>
                <a:rPr lang="en-GB" sz="1200" dirty="0" err="1">
                  <a:solidFill>
                    <a:srgbClr val="3F3F3F"/>
                  </a:solidFill>
                  <a:latin typeface="Calibri"/>
                  <a:ea typeface="Calibri"/>
                  <a:cs typeface="Calibri"/>
                  <a:sym typeface="Calibri"/>
                </a:rPr>
                <a:t>comunicación</a:t>
              </a:r>
              <a:r>
                <a:rPr lang="en-GB" sz="1200" dirty="0">
                  <a:solidFill>
                    <a:srgbClr val="3F3F3F"/>
                  </a:solidFill>
                  <a:latin typeface="Calibri"/>
                  <a:ea typeface="Calibri"/>
                  <a:cs typeface="Calibri"/>
                  <a:sym typeface="Calibri"/>
                </a:rPr>
                <a:t> y la </a:t>
              </a:r>
              <a:r>
                <a:rPr lang="en-GB" sz="1200" dirty="0" err="1">
                  <a:solidFill>
                    <a:srgbClr val="3F3F3F"/>
                  </a:solidFill>
                  <a:latin typeface="Calibri"/>
                  <a:ea typeface="Calibri"/>
                  <a:cs typeface="Calibri"/>
                  <a:sym typeface="Calibri"/>
                </a:rPr>
                <a:t>colaboración</a:t>
              </a:r>
              <a:endParaRPr sz="1200" dirty="0">
                <a:solidFill>
                  <a:srgbClr val="3F3F3F"/>
                </a:solidFill>
                <a:latin typeface="Calibri"/>
                <a:ea typeface="Calibri"/>
                <a:cs typeface="Calibri"/>
                <a:sym typeface="Calibri"/>
              </a:endParaRPr>
            </a:p>
          </p:txBody>
        </p:sp>
        <p:sp>
          <p:nvSpPr>
            <p:cNvPr id="156" name="Google Shape;156;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Unidad 2</a:t>
              </a:r>
              <a:endParaRPr sz="1600" b="1" dirty="0">
                <a:solidFill>
                  <a:srgbClr val="3F3F3F"/>
                </a:solidFill>
                <a:latin typeface="Calibri"/>
                <a:ea typeface="Calibri"/>
                <a:cs typeface="Calibri"/>
                <a:sym typeface="Calibri"/>
              </a:endParaRPr>
            </a:p>
          </p:txBody>
        </p:sp>
      </p:grpSp>
      <p:cxnSp>
        <p:nvCxnSpPr>
          <p:cNvPr id="157" name="Google Shape;157;p3"/>
          <p:cNvCxnSpPr/>
          <p:nvPr/>
        </p:nvCxnSpPr>
        <p:spPr>
          <a:xfrm>
            <a:off x="3885544" y="2196099"/>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8" name="Google Shape;158;p3"/>
          <p:cNvGrpSpPr/>
          <p:nvPr/>
        </p:nvGrpSpPr>
        <p:grpSpPr>
          <a:xfrm>
            <a:off x="5814357" y="1933365"/>
            <a:ext cx="1607390" cy="892511"/>
            <a:chOff x="1704484" y="1766707"/>
            <a:chExt cx="1038452" cy="892511"/>
          </a:xfrm>
        </p:grpSpPr>
        <p:sp>
          <p:nvSpPr>
            <p:cNvPr id="159" name="Google Shape;159;p3"/>
            <p:cNvSpPr txBox="1"/>
            <p:nvPr/>
          </p:nvSpPr>
          <p:spPr>
            <a:xfrm>
              <a:off x="1724504" y="2012928"/>
              <a:ext cx="10184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err="1">
                  <a:solidFill>
                    <a:srgbClr val="3F3F3F"/>
                  </a:solidFill>
                  <a:latin typeface="Calibri"/>
                  <a:ea typeface="Calibri"/>
                  <a:cs typeface="Calibri"/>
                  <a:sym typeface="Calibri"/>
                </a:rPr>
                <a:t>Buenas</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prácticas</a:t>
              </a:r>
              <a:r>
                <a:rPr lang="en-GB" sz="1200" dirty="0">
                  <a:solidFill>
                    <a:srgbClr val="3F3F3F"/>
                  </a:solidFill>
                  <a:latin typeface="Calibri"/>
                  <a:ea typeface="Calibri"/>
                  <a:cs typeface="Calibri"/>
                  <a:sym typeface="Calibri"/>
                </a:rPr>
                <a:t> para la </a:t>
              </a:r>
              <a:r>
                <a:rPr lang="en-GB" sz="1200" dirty="0" err="1">
                  <a:solidFill>
                    <a:srgbClr val="3F3F3F"/>
                  </a:solidFill>
                  <a:latin typeface="Calibri"/>
                  <a:ea typeface="Calibri"/>
                  <a:cs typeface="Calibri"/>
                  <a:sym typeface="Calibri"/>
                </a:rPr>
                <a:t>interacción</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usando</a:t>
              </a:r>
              <a:r>
                <a:rPr lang="en-GB" sz="1200" dirty="0">
                  <a:solidFill>
                    <a:srgbClr val="3F3F3F"/>
                  </a:solidFill>
                  <a:latin typeface="Calibri"/>
                  <a:ea typeface="Calibri"/>
                  <a:cs typeface="Calibri"/>
                  <a:sym typeface="Calibri"/>
                </a:rPr>
                <a:t> las TIC</a:t>
              </a:r>
              <a:endParaRPr sz="1200" dirty="0">
                <a:solidFill>
                  <a:srgbClr val="3F3F3F"/>
                </a:solidFill>
                <a:latin typeface="Calibri"/>
                <a:ea typeface="Calibri"/>
                <a:cs typeface="Calibri"/>
                <a:sym typeface="Calibri"/>
              </a:endParaRPr>
            </a:p>
          </p:txBody>
        </p:sp>
        <p:sp>
          <p:nvSpPr>
            <p:cNvPr id="160" name="Google Shape;160;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Unidad 3</a:t>
              </a:r>
              <a:endParaRPr sz="1600" b="1" dirty="0">
                <a:solidFill>
                  <a:srgbClr val="3F3F3F"/>
                </a:solidFill>
                <a:latin typeface="Calibri"/>
                <a:ea typeface="Calibri"/>
                <a:cs typeface="Calibri"/>
                <a:sym typeface="Calibri"/>
              </a:endParaRPr>
            </a:p>
          </p:txBody>
        </p:sp>
      </p:grpSp>
      <p:cxnSp>
        <p:nvCxnSpPr>
          <p:cNvPr id="161" name="Google Shape;161;p3"/>
          <p:cNvCxnSpPr/>
          <p:nvPr/>
        </p:nvCxnSpPr>
        <p:spPr>
          <a:xfrm>
            <a:off x="5727260" y="199932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62" name="Google Shape;162;p3"/>
          <p:cNvGrpSpPr/>
          <p:nvPr/>
        </p:nvGrpSpPr>
        <p:grpSpPr>
          <a:xfrm>
            <a:off x="7656073" y="1732199"/>
            <a:ext cx="1607390" cy="523220"/>
            <a:chOff x="1704484" y="1766707"/>
            <a:chExt cx="1038452" cy="523220"/>
          </a:xfrm>
        </p:grpSpPr>
        <p:sp>
          <p:nvSpPr>
            <p:cNvPr id="163" name="Google Shape;163;p3"/>
            <p:cNvSpPr txBox="1"/>
            <p:nvPr/>
          </p:nvSpPr>
          <p:spPr>
            <a:xfrm>
              <a:off x="1724504" y="2012928"/>
              <a:ext cx="101843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rgbClr val="3F3F3F"/>
                  </a:solidFill>
                  <a:latin typeface="Calibri"/>
                  <a:ea typeface="Calibri"/>
                  <a:cs typeface="Calibri"/>
                  <a:sym typeface="Calibri"/>
                </a:rPr>
                <a:t>Caso </a:t>
              </a:r>
              <a:r>
                <a:rPr lang="en-GB" sz="1200" dirty="0" err="1">
                  <a:solidFill>
                    <a:srgbClr val="3F3F3F"/>
                  </a:solidFill>
                  <a:latin typeface="Calibri"/>
                  <a:ea typeface="Calibri"/>
                  <a:cs typeface="Calibri"/>
                  <a:sym typeface="Calibri"/>
                </a:rPr>
                <a:t>práctico</a:t>
              </a:r>
              <a:endParaRPr sz="1200" dirty="0">
                <a:solidFill>
                  <a:srgbClr val="3F3F3F"/>
                </a:solidFill>
                <a:latin typeface="Calibri"/>
                <a:ea typeface="Calibri"/>
                <a:cs typeface="Calibri"/>
                <a:sym typeface="Calibri"/>
              </a:endParaRPr>
            </a:p>
          </p:txBody>
        </p:sp>
        <p:sp>
          <p:nvSpPr>
            <p:cNvPr id="164" name="Google Shape;164;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EXTRA</a:t>
              </a:r>
              <a:endParaRPr sz="1600" b="1">
                <a:solidFill>
                  <a:srgbClr val="3F3F3F"/>
                </a:solidFill>
                <a:latin typeface="Calibri"/>
                <a:ea typeface="Calibri"/>
                <a:cs typeface="Calibri"/>
                <a:sym typeface="Calibri"/>
              </a:endParaRPr>
            </a:p>
          </p:txBody>
        </p:sp>
      </p:grpSp>
      <p:cxnSp>
        <p:nvCxnSpPr>
          <p:cNvPr id="165" name="Google Shape;165;p3"/>
          <p:cNvCxnSpPr/>
          <p:nvPr/>
        </p:nvCxnSpPr>
        <p:spPr>
          <a:xfrm>
            <a:off x="7568976" y="1802557"/>
            <a:ext cx="10011" cy="1513622"/>
          </a:xfrm>
          <a:prstGeom prst="straightConnector1">
            <a:avLst/>
          </a:prstGeom>
          <a:noFill/>
          <a:ln w="19050" cap="flat" cmpd="sng">
            <a:solidFill>
              <a:srgbClr val="3F3F3F"/>
            </a:solidFill>
            <a:prstDash val="dash"/>
            <a:miter lim="800000"/>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4"/>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171" name="Google Shape;171;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72" name="Google Shape;172;p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73" name="Google Shape;173;p4"/>
          <p:cNvSpPr txBox="1"/>
          <p:nvPr/>
        </p:nvSpPr>
        <p:spPr>
          <a:xfrm>
            <a:off x="281276" y="591578"/>
            <a:ext cx="174346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1</a:t>
            </a:r>
            <a:endParaRPr sz="2400" b="1" dirty="0">
              <a:solidFill>
                <a:srgbClr val="FFC000"/>
              </a:solidFill>
              <a:latin typeface="Calibri"/>
              <a:ea typeface="Calibri"/>
              <a:cs typeface="Calibri"/>
              <a:sym typeface="Calibri"/>
            </a:endParaRPr>
          </a:p>
        </p:txBody>
      </p:sp>
      <p:sp>
        <p:nvSpPr>
          <p:cNvPr id="174" name="Google Shape;174;p4"/>
          <p:cNvSpPr txBox="1"/>
          <p:nvPr/>
        </p:nvSpPr>
        <p:spPr>
          <a:xfrm>
            <a:off x="363315" y="1576271"/>
            <a:ext cx="11213541" cy="43088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1 – </a:t>
            </a:r>
            <a:r>
              <a:rPr lang="en-GB" sz="2000" b="1" dirty="0" err="1">
                <a:solidFill>
                  <a:srgbClr val="2F5496"/>
                </a:solidFill>
                <a:latin typeface="Calibri"/>
                <a:ea typeface="Calibri"/>
                <a:cs typeface="Calibri"/>
                <a:sym typeface="Calibri"/>
              </a:rPr>
              <a:t>DigComp</a:t>
            </a:r>
            <a:r>
              <a:rPr lang="en-GB" sz="2000" b="1" dirty="0">
                <a:solidFill>
                  <a:srgbClr val="2F5496"/>
                </a:solidFill>
                <a:latin typeface="Calibri"/>
                <a:ea typeface="Calibri"/>
                <a:cs typeface="Calibri"/>
                <a:sym typeface="Calibri"/>
              </a:rPr>
              <a:t> 2.1: </a:t>
            </a:r>
            <a:r>
              <a:rPr lang="es-ES" sz="2000" b="1" dirty="0">
                <a:solidFill>
                  <a:srgbClr val="2F5496"/>
                </a:solidFill>
                <a:latin typeface="Calibri"/>
                <a:ea typeface="Calibri"/>
                <a:cs typeface="Calibri"/>
                <a:sym typeface="Calibri"/>
              </a:rPr>
              <a:t>¿Cuáles son las oportunidades de aprovechamiento?</a:t>
            </a:r>
          </a:p>
          <a:p>
            <a:pPr marL="0" marR="0" lvl="0" indent="0" algn="just" rtl="0">
              <a:spcBef>
                <a:spcPts val="0"/>
              </a:spcBef>
              <a:spcAft>
                <a:spcPts val="0"/>
              </a:spcAft>
              <a:buNone/>
            </a:pPr>
            <a:endParaRPr lang="es-ES" sz="2000" b="1" dirty="0">
              <a:solidFill>
                <a:srgbClr val="2F5496"/>
              </a:solidFill>
              <a:latin typeface="Calibri"/>
              <a:cs typeface="Calibri"/>
              <a:sym typeface="Calibri"/>
            </a:endParaRPr>
          </a:p>
          <a:p>
            <a:pPr marL="0" marR="0" lvl="0" indent="0" algn="just" rtl="0">
              <a:spcBef>
                <a:spcPts val="0"/>
              </a:spcBef>
              <a:spcAft>
                <a:spcPts val="0"/>
              </a:spcAft>
              <a:buNone/>
            </a:pPr>
            <a:r>
              <a:rPr lang="es-ES" sz="1800" dirty="0">
                <a:latin typeface="Calibri" panose="020F0502020204030204" pitchFamily="34" charset="0"/>
                <a:cs typeface="Calibri" panose="020F0502020204030204" pitchFamily="34" charset="0"/>
              </a:rPr>
              <a:t>El siguiente contenido está enfocado en la </a:t>
            </a:r>
            <a:r>
              <a:rPr lang="es-ES" sz="1800" b="1" dirty="0">
                <a:latin typeface="Calibri" panose="020F0502020204030204" pitchFamily="34" charset="0"/>
                <a:cs typeface="Calibri" panose="020F0502020204030204" pitchFamily="34" charset="0"/>
              </a:rPr>
              <a:t>interacción a través de las TIC </a:t>
            </a:r>
            <a:r>
              <a:rPr lang="es-ES" sz="1800" dirty="0">
                <a:latin typeface="Calibri" panose="020F0502020204030204" pitchFamily="34" charset="0"/>
                <a:cs typeface="Calibri" panose="020F0502020204030204" pitchFamily="34" charset="0"/>
              </a:rPr>
              <a:t>(tecnologías de la información y comunicación), un área de capacitación y competencias que resultaron particularmente importantes a partir del </a:t>
            </a:r>
            <a:r>
              <a:rPr lang="es-ES" sz="1800" u="sng" dirty="0">
                <a:latin typeface="Calibri" panose="020F0502020204030204" pitchFamily="34" charset="0"/>
                <a:cs typeface="Calibri" panose="020F0502020204030204" pitchFamily="34" charset="0"/>
              </a:rPr>
              <a:t>análisis</a:t>
            </a:r>
            <a:r>
              <a:rPr lang="es-ES" sz="1800" dirty="0">
                <a:latin typeface="Calibri" panose="020F0502020204030204" pitchFamily="34" charset="0"/>
                <a:cs typeface="Calibri" panose="020F0502020204030204" pitchFamily="34" charset="0"/>
              </a:rPr>
              <a:t> de evaluación de necesidades y brechas de habilidad realizado por los socios durante el primer ciclo de implementación de NICHE.</a:t>
            </a:r>
          </a:p>
          <a:p>
            <a:pPr marL="0" marR="0" lvl="0" indent="0" algn="just" rtl="0">
              <a:spcBef>
                <a:spcPts val="0"/>
              </a:spcBef>
              <a:spcAft>
                <a:spcPts val="0"/>
              </a:spcAft>
              <a:buNone/>
            </a:pPr>
            <a:endParaRPr lang="es-ES" sz="1800" dirty="0">
              <a:latin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es-ES" sz="1800" dirty="0">
                <a:latin typeface="Calibri" panose="020F0502020204030204" pitchFamily="34" charset="0"/>
                <a:cs typeface="Calibri" panose="020F0502020204030204" pitchFamily="34" charset="0"/>
              </a:rPr>
              <a:t>La Red está inundada de materiales sobre cómo ser más competente usando las tecnologías digitales desde una perspectiva de colaboración y comunicación remota. Pero en el contexto de este módulo de formación, nuestra principal fuente de referencia estará representada por la última versión del Marco de Competencias Digitales para los Ciudadanos publicado por el Centro Común de Investigación de la Comisión de la UE en 2016.</a:t>
            </a:r>
          </a:p>
          <a:p>
            <a:pPr marL="0" marR="0" lvl="0" indent="0" algn="just" rtl="0">
              <a:spcBef>
                <a:spcPts val="0"/>
              </a:spcBef>
              <a:spcAft>
                <a:spcPts val="0"/>
              </a:spcAft>
              <a:buNone/>
            </a:pPr>
            <a:endParaRPr lang="es-ES" sz="1800" dirty="0">
              <a:latin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es-ES" sz="1800" dirty="0">
                <a:latin typeface="Calibri" panose="020F0502020204030204" pitchFamily="34" charset="0"/>
                <a:cs typeface="Calibri" panose="020F0502020204030204" pitchFamily="34" charset="0"/>
              </a:rPr>
              <a:t>Más concretamente, nos adentraremos en el área competencial </a:t>
            </a:r>
            <a:r>
              <a:rPr lang="es-ES" sz="1800" dirty="0" err="1">
                <a:latin typeface="Calibri" panose="020F0502020204030204" pitchFamily="34" charset="0"/>
                <a:cs typeface="Calibri" panose="020F0502020204030204" pitchFamily="34" charset="0"/>
              </a:rPr>
              <a:t>nº</a:t>
            </a:r>
            <a:r>
              <a:rPr lang="es-ES" sz="1800" dirty="0">
                <a:latin typeface="Calibri" panose="020F0502020204030204" pitchFamily="34" charset="0"/>
                <a:cs typeface="Calibri" panose="020F0502020204030204" pitchFamily="34" charset="0"/>
              </a:rPr>
              <a:t> 2: </a:t>
            </a:r>
            <a:r>
              <a:rPr lang="es-ES" sz="1800" b="1" dirty="0">
                <a:latin typeface="Calibri" panose="020F0502020204030204" pitchFamily="34" charset="0"/>
                <a:cs typeface="Calibri" panose="020F0502020204030204" pitchFamily="34" charset="0"/>
              </a:rPr>
              <a:t>Comunicación y Colaboración</a:t>
            </a:r>
            <a:r>
              <a:rPr lang="es-ES" sz="1800" dirty="0">
                <a:latin typeface="Calibri" panose="020F0502020204030204" pitchFamily="34" charset="0"/>
                <a:cs typeface="Calibri" panose="020F0502020204030204" pitchFamily="34" charset="0"/>
              </a:rPr>
              <a:t>, a la que pertenece formalmente “Interactuar a través de las tecnologías digitales”.</a:t>
            </a:r>
            <a:endParaRPr sz="1800" dirty="0">
              <a:latin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5" name="Google Shape;175;p4"/>
          <p:cNvGrpSpPr/>
          <p:nvPr/>
        </p:nvGrpSpPr>
        <p:grpSpPr>
          <a:xfrm>
            <a:off x="363316" y="222414"/>
            <a:ext cx="1361571" cy="349188"/>
            <a:chOff x="10604072" y="448487"/>
            <a:chExt cx="1361571" cy="349188"/>
          </a:xfrm>
        </p:grpSpPr>
        <p:sp>
          <p:nvSpPr>
            <p:cNvPr id="176" name="Google Shape;176;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184" name="Google Shape;184;p5"/>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85" name="Google Shape;185;p5"/>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86" name="Google Shape;186;p5"/>
          <p:cNvSpPr txBox="1"/>
          <p:nvPr/>
        </p:nvSpPr>
        <p:spPr>
          <a:xfrm>
            <a:off x="281276" y="591578"/>
            <a:ext cx="17248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1</a:t>
            </a:r>
            <a:endParaRPr sz="2400" b="1" dirty="0">
              <a:solidFill>
                <a:srgbClr val="FFC000"/>
              </a:solidFill>
              <a:latin typeface="Calibri"/>
              <a:ea typeface="Calibri"/>
              <a:cs typeface="Calibri"/>
              <a:sym typeface="Calibri"/>
            </a:endParaRPr>
          </a:p>
        </p:txBody>
      </p:sp>
      <p:sp>
        <p:nvSpPr>
          <p:cNvPr id="187" name="Google Shape;187;p5"/>
          <p:cNvSpPr txBox="1"/>
          <p:nvPr/>
        </p:nvSpPr>
        <p:spPr>
          <a:xfrm>
            <a:off x="363315" y="1576271"/>
            <a:ext cx="11213541" cy="289305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El </a:t>
            </a:r>
            <a:r>
              <a:rPr lang="en-GB" sz="2000" b="1" dirty="0" err="1">
                <a:solidFill>
                  <a:srgbClr val="2F5496"/>
                </a:solidFill>
                <a:latin typeface="Calibri"/>
                <a:ea typeface="Calibri"/>
                <a:cs typeface="Calibri"/>
                <a:sym typeface="Calibri"/>
              </a:rPr>
              <a:t>marco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europeo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oficial</a:t>
            </a:r>
            <a:r>
              <a:rPr lang="en-GB" sz="2000" b="1" dirty="0">
                <a:solidFill>
                  <a:srgbClr val="2F5496"/>
                </a:solidFill>
                <a:latin typeface="Calibri"/>
                <a:ea typeface="Calibri"/>
                <a:cs typeface="Calibri"/>
                <a:sym typeface="Calibri"/>
              </a:rPr>
              <a:t> para la </a:t>
            </a:r>
            <a:r>
              <a:rPr lang="en-GB" sz="2000" b="1" dirty="0" err="1">
                <a:solidFill>
                  <a:srgbClr val="2F5496"/>
                </a:solidFill>
                <a:latin typeface="Calibri"/>
                <a:ea typeface="Calibri"/>
                <a:cs typeface="Calibri"/>
                <a:sym typeface="Calibri"/>
              </a:rPr>
              <a:t>formación</a:t>
            </a:r>
            <a:r>
              <a:rPr lang="en-GB" sz="2000" b="1" dirty="0">
                <a:solidFill>
                  <a:srgbClr val="2F5496"/>
                </a:solidFill>
                <a:latin typeface="Calibri"/>
                <a:ea typeface="Calibri"/>
                <a:cs typeface="Calibri"/>
                <a:sym typeface="Calibri"/>
              </a:rPr>
              <a:t> y la </a:t>
            </a:r>
            <a:r>
              <a:rPr lang="en-GB" sz="2000" b="1" dirty="0" err="1">
                <a:solidFill>
                  <a:srgbClr val="2F5496"/>
                </a:solidFill>
                <a:latin typeface="Calibri"/>
                <a:ea typeface="Calibri"/>
                <a:cs typeface="Calibri"/>
                <a:sym typeface="Calibri"/>
              </a:rPr>
              <a:t>educación</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en</a:t>
            </a:r>
            <a:r>
              <a:rPr lang="en-GB" sz="2000" b="1" dirty="0">
                <a:solidFill>
                  <a:srgbClr val="2F5496"/>
                </a:solidFill>
                <a:latin typeface="Calibri"/>
                <a:ea typeface="Calibri"/>
                <a:cs typeface="Calibri"/>
                <a:sym typeface="Calibri"/>
              </a:rPr>
              <a:t> las </a:t>
            </a:r>
            <a:r>
              <a:rPr lang="en-GB" sz="2000" b="1" dirty="0" err="1">
                <a:solidFill>
                  <a:srgbClr val="2F5496"/>
                </a:solidFill>
                <a:latin typeface="Calibri"/>
                <a:ea typeface="Calibri"/>
                <a:cs typeface="Calibri"/>
                <a:sym typeface="Calibri"/>
              </a:rPr>
              <a:t>habilidades</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digitales</a:t>
            </a:r>
            <a:endParaRPr sz="2000" b="1" dirty="0">
              <a:solidFill>
                <a:srgbClr val="2F5496"/>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El primer marco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salió en 2013. La última versión es el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2.1, pero pronto será reemplazada por el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2.2 (disponible más adelante, en 2022).</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El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2.1 incluye 21 competencias digitales distribuidas en 5 áreas (formativas) de competencia.</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Para cada competencia específica, hay disponible un modelo de competencia en 8 niveles en el que los usuarios finales/profesores pueden confiar para realizar un seguimiento de los progresos en la adquisición de una habilidad más sólida en las competencias dadas.</a:t>
            </a:r>
            <a:endParaRPr dirty="0"/>
          </a:p>
        </p:txBody>
      </p:sp>
      <p:grpSp>
        <p:nvGrpSpPr>
          <p:cNvPr id="188" name="Google Shape;188;p5"/>
          <p:cNvGrpSpPr/>
          <p:nvPr/>
        </p:nvGrpSpPr>
        <p:grpSpPr>
          <a:xfrm>
            <a:off x="363316" y="222414"/>
            <a:ext cx="1361571" cy="349188"/>
            <a:chOff x="10604072" y="448487"/>
            <a:chExt cx="1361571" cy="349188"/>
          </a:xfrm>
        </p:grpSpPr>
        <p:sp>
          <p:nvSpPr>
            <p:cNvPr id="189" name="Google Shape;189;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6"/>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197" name="Google Shape;197;p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98" name="Google Shape;198;p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99" name="Google Shape;199;p6"/>
          <p:cNvSpPr txBox="1"/>
          <p:nvPr/>
        </p:nvSpPr>
        <p:spPr>
          <a:xfrm>
            <a:off x="281276" y="591578"/>
            <a:ext cx="177145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1</a:t>
            </a:r>
            <a:endParaRPr sz="2400" b="1" dirty="0">
              <a:solidFill>
                <a:srgbClr val="FFC000"/>
              </a:solidFill>
              <a:latin typeface="Calibri"/>
              <a:ea typeface="Calibri"/>
              <a:cs typeface="Calibri"/>
              <a:sym typeface="Calibri"/>
            </a:endParaRPr>
          </a:p>
        </p:txBody>
      </p:sp>
      <p:sp>
        <p:nvSpPr>
          <p:cNvPr id="200" name="Google Shape;200;p6"/>
          <p:cNvSpPr txBox="1"/>
          <p:nvPr/>
        </p:nvSpPr>
        <p:spPr>
          <a:xfrm>
            <a:off x="363315" y="1576271"/>
            <a:ext cx="11213541" cy="12311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3 – La </a:t>
            </a:r>
            <a:r>
              <a:rPr lang="en-GB" sz="2000" b="1" dirty="0" err="1">
                <a:solidFill>
                  <a:srgbClr val="2F5496"/>
                </a:solidFill>
                <a:latin typeface="Calibri"/>
                <a:ea typeface="Calibri"/>
                <a:cs typeface="Calibri"/>
                <a:sym typeface="Calibri"/>
              </a:rPr>
              <a:t>bibliografía</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ampliada</a:t>
            </a:r>
            <a:r>
              <a:rPr lang="en-GB" sz="2000" b="1" dirty="0">
                <a:solidFill>
                  <a:srgbClr val="2F5496"/>
                </a:solidFill>
                <a:latin typeface="Calibri"/>
                <a:ea typeface="Calibri"/>
                <a:cs typeface="Calibri"/>
                <a:sym typeface="Calibri"/>
              </a:rPr>
              <a:t> del </a:t>
            </a:r>
            <a:r>
              <a:rPr lang="en-GB" sz="2000" b="1" dirty="0" err="1">
                <a:solidFill>
                  <a:srgbClr val="2F5496"/>
                </a:solidFill>
                <a:latin typeface="Calibri"/>
                <a:ea typeface="Calibri"/>
                <a:cs typeface="Calibri"/>
                <a:sym typeface="Calibri"/>
              </a:rPr>
              <a:t>DigComp</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A día de hoy, entre la publicación oficial del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2.1 y el lanzamiento de la versión 2.2, la Comisión Europea ha ampliado la bibliografía del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con tres recursos adicionales:</a:t>
            </a:r>
            <a:endParaRPr dirty="0"/>
          </a:p>
        </p:txBody>
      </p:sp>
      <p:grpSp>
        <p:nvGrpSpPr>
          <p:cNvPr id="201" name="Google Shape;201;p6"/>
          <p:cNvGrpSpPr/>
          <p:nvPr/>
        </p:nvGrpSpPr>
        <p:grpSpPr>
          <a:xfrm>
            <a:off x="363316" y="222414"/>
            <a:ext cx="1361571" cy="349188"/>
            <a:chOff x="10604072" y="448487"/>
            <a:chExt cx="1361571" cy="349188"/>
          </a:xfrm>
        </p:grpSpPr>
        <p:sp>
          <p:nvSpPr>
            <p:cNvPr id="202" name="Google Shape;202;p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05" name="Google Shape;205;p6"/>
          <p:cNvPicPr preferRelativeResize="0"/>
          <p:nvPr/>
        </p:nvPicPr>
        <p:blipFill rotWithShape="1">
          <a:blip r:embed="rId5">
            <a:alphaModFix/>
          </a:blip>
          <a:srcRect/>
          <a:stretch/>
        </p:blipFill>
        <p:spPr>
          <a:xfrm>
            <a:off x="539766" y="3347516"/>
            <a:ext cx="3231723" cy="2286415"/>
          </a:xfrm>
          <a:prstGeom prst="rect">
            <a:avLst/>
          </a:prstGeom>
          <a:noFill/>
          <a:ln w="9525" cap="flat" cmpd="sng">
            <a:solidFill>
              <a:srgbClr val="002060"/>
            </a:solidFill>
            <a:prstDash val="solid"/>
            <a:round/>
            <a:headEnd type="none" w="sm" len="sm"/>
            <a:tailEnd type="none" w="sm" len="sm"/>
          </a:ln>
        </p:spPr>
      </p:pic>
      <p:pic>
        <p:nvPicPr>
          <p:cNvPr id="206" name="Google Shape;206;p6" descr="cover"/>
          <p:cNvPicPr preferRelativeResize="0"/>
          <p:nvPr/>
        </p:nvPicPr>
        <p:blipFill rotWithShape="1">
          <a:blip r:embed="rId6">
            <a:alphaModFix/>
          </a:blip>
          <a:srcRect/>
          <a:stretch/>
        </p:blipFill>
        <p:spPr>
          <a:xfrm>
            <a:off x="8666236" y="2803554"/>
            <a:ext cx="2423330" cy="3425650"/>
          </a:xfrm>
          <a:prstGeom prst="rect">
            <a:avLst/>
          </a:prstGeom>
          <a:noFill/>
          <a:ln w="9525" cap="flat" cmpd="sng">
            <a:solidFill>
              <a:srgbClr val="002060"/>
            </a:solidFill>
            <a:prstDash val="solid"/>
            <a:round/>
            <a:headEnd type="none" w="sm" len="sm"/>
            <a:tailEnd type="none" w="sm" len="sm"/>
          </a:ln>
        </p:spPr>
      </p:pic>
      <p:pic>
        <p:nvPicPr>
          <p:cNvPr id="207" name="Google Shape;207;p6" descr="cover"/>
          <p:cNvPicPr preferRelativeResize="0"/>
          <p:nvPr/>
        </p:nvPicPr>
        <p:blipFill rotWithShape="1">
          <a:blip r:embed="rId7">
            <a:alphaModFix/>
          </a:blip>
          <a:srcRect/>
          <a:stretch/>
        </p:blipFill>
        <p:spPr>
          <a:xfrm>
            <a:off x="4603001" y="3347515"/>
            <a:ext cx="3231723" cy="2286416"/>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7"/>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213" name="Google Shape;213;p7"/>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14" name="Google Shape;214;p7"/>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15" name="Google Shape;215;p7"/>
          <p:cNvSpPr txBox="1"/>
          <p:nvPr/>
        </p:nvSpPr>
        <p:spPr>
          <a:xfrm>
            <a:off x="281276" y="591578"/>
            <a:ext cx="185543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2</a:t>
            </a:r>
            <a:endParaRPr sz="2400" b="1" dirty="0">
              <a:solidFill>
                <a:srgbClr val="FFC000"/>
              </a:solidFill>
              <a:latin typeface="Calibri"/>
              <a:ea typeface="Calibri"/>
              <a:cs typeface="Calibri"/>
              <a:sym typeface="Calibri"/>
            </a:endParaRPr>
          </a:p>
        </p:txBody>
      </p:sp>
      <p:sp>
        <p:nvSpPr>
          <p:cNvPr id="216" name="Google Shape;216;p7"/>
          <p:cNvSpPr txBox="1"/>
          <p:nvPr/>
        </p:nvSpPr>
        <p:spPr>
          <a:xfrm>
            <a:off x="363315" y="1530479"/>
            <a:ext cx="11213541" cy="17850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1 – </a:t>
            </a:r>
            <a:r>
              <a:rPr lang="en-GB" sz="2000" b="1" dirty="0" err="1">
                <a:solidFill>
                  <a:srgbClr val="2F5496"/>
                </a:solidFill>
                <a:latin typeface="Calibri"/>
                <a:ea typeface="Calibri"/>
                <a:cs typeface="Calibri"/>
                <a:sym typeface="Calibri"/>
              </a:rPr>
              <a:t>En</a:t>
            </a:r>
            <a:r>
              <a:rPr lang="en-GB" sz="2000" b="1" dirty="0">
                <a:solidFill>
                  <a:srgbClr val="2F5496"/>
                </a:solidFill>
                <a:latin typeface="Calibri"/>
                <a:ea typeface="Calibri"/>
                <a:cs typeface="Calibri"/>
                <a:sym typeface="Calibri"/>
              </a:rPr>
              <a:t> primer </a:t>
            </a:r>
            <a:r>
              <a:rPr lang="en-GB" sz="2000" b="1" dirty="0" err="1">
                <a:solidFill>
                  <a:srgbClr val="2F5496"/>
                </a:solidFill>
                <a:latin typeface="Calibri"/>
                <a:ea typeface="Calibri"/>
                <a:cs typeface="Calibri"/>
                <a:sym typeface="Calibri"/>
              </a:rPr>
              <a:t>plano</a:t>
            </a:r>
            <a:r>
              <a:rPr lang="en-GB" sz="2000" b="1" dirty="0">
                <a:solidFill>
                  <a:srgbClr val="2F5496"/>
                </a:solidFill>
                <a:latin typeface="Calibri"/>
                <a:ea typeface="Calibri"/>
                <a:cs typeface="Calibri"/>
                <a:sym typeface="Calibri"/>
              </a:rPr>
              <a:t>: El </a:t>
            </a:r>
            <a:r>
              <a:rPr lang="en-GB" sz="2000" b="1" dirty="0" err="1">
                <a:solidFill>
                  <a:srgbClr val="2F5496"/>
                </a:solidFill>
                <a:latin typeface="Calibri"/>
                <a:ea typeface="Calibri"/>
                <a:cs typeface="Calibri"/>
                <a:sym typeface="Calibri"/>
              </a:rPr>
              <a:t>área</a:t>
            </a:r>
            <a:r>
              <a:rPr lang="en-GB" sz="2000" b="1" dirty="0">
                <a:solidFill>
                  <a:srgbClr val="2F5496"/>
                </a:solidFill>
                <a:latin typeface="Calibri"/>
                <a:ea typeface="Calibri"/>
                <a:cs typeface="Calibri"/>
                <a:sym typeface="Calibri"/>
              </a:rPr>
              <a:t> de </a:t>
            </a:r>
            <a:r>
              <a:rPr lang="en-GB" sz="2000" b="1" dirty="0" err="1">
                <a:solidFill>
                  <a:srgbClr val="2F5496"/>
                </a:solidFill>
                <a:latin typeface="Calibri"/>
                <a:ea typeface="Calibri"/>
                <a:cs typeface="Calibri"/>
                <a:sym typeface="Calibri"/>
              </a:rPr>
              <a:t>formación</a:t>
            </a:r>
            <a:r>
              <a:rPr lang="en-GB" sz="2000" b="1" dirty="0">
                <a:solidFill>
                  <a:srgbClr val="2F5496"/>
                </a:solidFill>
                <a:latin typeface="Calibri"/>
                <a:ea typeface="Calibri"/>
                <a:cs typeface="Calibri"/>
                <a:sym typeface="Calibri"/>
              </a:rPr>
              <a:t> nº2 del </a:t>
            </a:r>
            <a:r>
              <a:rPr lang="en-GB" sz="2000" b="1" dirty="0" err="1">
                <a:solidFill>
                  <a:srgbClr val="2F5496"/>
                </a:solidFill>
                <a:latin typeface="Calibri"/>
                <a:ea typeface="Calibri"/>
                <a:cs typeface="Calibri"/>
                <a:sym typeface="Calibri"/>
              </a:rPr>
              <a:t>DigComp</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En la Unidad 1, se les ha presentado a los lectores los antecedentes y el esquema general del marco del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para presentarles mejor el contenido que vendrá a continuación.</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El pilar de la Comunicación y colaboración se divide a su vez en las siguientes competencias:</a:t>
            </a:r>
            <a:endParaRPr dirty="0"/>
          </a:p>
        </p:txBody>
      </p:sp>
      <p:grpSp>
        <p:nvGrpSpPr>
          <p:cNvPr id="217" name="Google Shape;217;p7"/>
          <p:cNvGrpSpPr/>
          <p:nvPr/>
        </p:nvGrpSpPr>
        <p:grpSpPr>
          <a:xfrm>
            <a:off x="363316" y="222414"/>
            <a:ext cx="1361571" cy="349188"/>
            <a:chOff x="10604072" y="448487"/>
            <a:chExt cx="1361571" cy="349188"/>
          </a:xfrm>
        </p:grpSpPr>
        <p:sp>
          <p:nvSpPr>
            <p:cNvPr id="218" name="Google Shape;218;p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221" name="Google Shape;221;p7"/>
          <p:cNvGraphicFramePr/>
          <p:nvPr>
            <p:extLst>
              <p:ext uri="{D42A27DB-BD31-4B8C-83A1-F6EECF244321}">
                <p14:modId xmlns:p14="http://schemas.microsoft.com/office/powerpoint/2010/main" val="4281112823"/>
              </p:ext>
            </p:extLst>
          </p:nvPr>
        </p:nvGraphicFramePr>
        <p:xfrm>
          <a:off x="217722" y="3486801"/>
          <a:ext cx="11756550" cy="1441590"/>
        </p:xfrm>
        <a:graphic>
          <a:graphicData uri="http://schemas.openxmlformats.org/drawingml/2006/table">
            <a:tbl>
              <a:tblPr firstRow="1" bandRow="1">
                <a:noFill/>
                <a:tableStyleId>{C7159419-2A66-42FC-9247-FC7A4718A22C}</a:tableStyleId>
              </a:tblPr>
              <a:tblGrid>
                <a:gridCol w="1959425">
                  <a:extLst>
                    <a:ext uri="{9D8B030D-6E8A-4147-A177-3AD203B41FA5}">
                      <a16:colId xmlns:a16="http://schemas.microsoft.com/office/drawing/2014/main" val="20000"/>
                    </a:ext>
                  </a:extLst>
                </a:gridCol>
                <a:gridCol w="1959425">
                  <a:extLst>
                    <a:ext uri="{9D8B030D-6E8A-4147-A177-3AD203B41FA5}">
                      <a16:colId xmlns:a16="http://schemas.microsoft.com/office/drawing/2014/main" val="20001"/>
                    </a:ext>
                  </a:extLst>
                </a:gridCol>
                <a:gridCol w="1959425">
                  <a:extLst>
                    <a:ext uri="{9D8B030D-6E8A-4147-A177-3AD203B41FA5}">
                      <a16:colId xmlns:a16="http://schemas.microsoft.com/office/drawing/2014/main" val="20002"/>
                    </a:ext>
                  </a:extLst>
                </a:gridCol>
                <a:gridCol w="1959425">
                  <a:extLst>
                    <a:ext uri="{9D8B030D-6E8A-4147-A177-3AD203B41FA5}">
                      <a16:colId xmlns:a16="http://schemas.microsoft.com/office/drawing/2014/main" val="20003"/>
                    </a:ext>
                  </a:extLst>
                </a:gridCol>
                <a:gridCol w="1959425">
                  <a:extLst>
                    <a:ext uri="{9D8B030D-6E8A-4147-A177-3AD203B41FA5}">
                      <a16:colId xmlns:a16="http://schemas.microsoft.com/office/drawing/2014/main" val="20004"/>
                    </a:ext>
                  </a:extLst>
                </a:gridCol>
                <a:gridCol w="1959425">
                  <a:extLst>
                    <a:ext uri="{9D8B030D-6E8A-4147-A177-3AD203B41FA5}">
                      <a16:colId xmlns:a16="http://schemas.microsoft.com/office/drawing/2014/main" val="20005"/>
                    </a:ext>
                  </a:extLst>
                </a:gridCol>
              </a:tblGrid>
              <a:tr h="345281">
                <a:tc gridSpan="6">
                  <a:txBody>
                    <a:bodyPr/>
                    <a:lstStyle/>
                    <a:p>
                      <a:pPr marL="0" marR="0" lvl="0" indent="0" algn="ctr" rtl="0">
                        <a:spcBef>
                          <a:spcPts val="0"/>
                        </a:spcBef>
                        <a:spcAft>
                          <a:spcPts val="0"/>
                        </a:spcAft>
                        <a:buNone/>
                      </a:pPr>
                      <a:r>
                        <a:rPr lang="en-GB" sz="1800" u="none" strike="noStrike" cap="none" dirty="0">
                          <a:solidFill>
                            <a:srgbClr val="000000"/>
                          </a:solidFill>
                        </a:rPr>
                        <a:t>2. </a:t>
                      </a:r>
                      <a:r>
                        <a:rPr lang="en-GB" sz="1800" u="none" strike="noStrike" cap="none" dirty="0" err="1">
                          <a:solidFill>
                            <a:srgbClr val="000000"/>
                          </a:solidFill>
                        </a:rPr>
                        <a:t>Comunicación</a:t>
                      </a:r>
                      <a:r>
                        <a:rPr lang="en-GB" sz="1800" u="none" strike="noStrike" cap="none" dirty="0">
                          <a:solidFill>
                            <a:srgbClr val="000000"/>
                          </a:solidFill>
                        </a:rPr>
                        <a:t> and </a:t>
                      </a:r>
                      <a:r>
                        <a:rPr lang="en-GB" sz="1800" u="none" strike="noStrike" cap="none" dirty="0" err="1">
                          <a:solidFill>
                            <a:srgbClr val="000000"/>
                          </a:solidFill>
                        </a:rPr>
                        <a:t>Colaboración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075820">
                <a:tc>
                  <a:txBody>
                    <a:bodyPr/>
                    <a:lstStyle/>
                    <a:p>
                      <a:pPr marL="0" marR="0" lvl="0" indent="0" algn="l" rtl="0">
                        <a:spcBef>
                          <a:spcPts val="0"/>
                        </a:spcBef>
                        <a:spcAft>
                          <a:spcPts val="0"/>
                        </a:spcAft>
                        <a:buNone/>
                      </a:pPr>
                      <a:r>
                        <a:rPr lang="en-GB" sz="1600" b="0" u="none" strike="noStrike" cap="none" dirty="0"/>
                        <a:t>2.1 </a:t>
                      </a:r>
                      <a:r>
                        <a:rPr lang="en-GB" sz="1600" b="0" u="none" strike="noStrike" cap="none" dirty="0" err="1"/>
                        <a:t>Interacción</a:t>
                      </a:r>
                      <a:r>
                        <a:rPr lang="en-GB" sz="1600" b="0" u="none" strike="noStrike" cap="none" dirty="0"/>
                        <a:t> a </a:t>
                      </a:r>
                      <a:r>
                        <a:rPr lang="en-GB" sz="1600" b="0" u="none" strike="noStrike" cap="none" dirty="0" err="1"/>
                        <a:t>través</a:t>
                      </a:r>
                      <a:r>
                        <a:rPr lang="en-GB" sz="1600" b="0" u="none" strike="noStrike" cap="none" dirty="0"/>
                        <a:t> de las </a:t>
                      </a:r>
                      <a:r>
                        <a:rPr lang="en-GB" sz="1600" b="0" u="none" strike="noStrike" cap="none" dirty="0" err="1"/>
                        <a:t>tecnologías</a:t>
                      </a:r>
                      <a:r>
                        <a:rPr lang="en-GB" sz="1600" b="0" u="none" strike="noStrike" cap="none" dirty="0"/>
                        <a:t> </a:t>
                      </a:r>
                      <a:r>
                        <a:rPr lang="en-GB" sz="1600" b="0" u="none" strike="noStrike" cap="none" dirty="0" err="1"/>
                        <a:t>digitales</a:t>
                      </a:r>
                      <a:endParaRPr sz="1600" b="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dirty="0"/>
                        <a:t>2.2 </a:t>
                      </a:r>
                      <a:r>
                        <a:rPr lang="en-GB" sz="1600" b="0" dirty="0" err="1"/>
                        <a:t>Intercambio</a:t>
                      </a:r>
                      <a:r>
                        <a:rPr lang="en-GB" sz="1600" b="0" dirty="0"/>
                        <a:t> a </a:t>
                      </a:r>
                      <a:r>
                        <a:rPr lang="en-GB" sz="1600" b="0" dirty="0" err="1"/>
                        <a:t>través</a:t>
                      </a:r>
                      <a:r>
                        <a:rPr lang="en-GB" sz="1600" b="0" dirty="0"/>
                        <a:t> de las TIC</a:t>
                      </a:r>
                      <a:endParaRPr sz="1600" b="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dirty="0"/>
                        <a:t>2.3 </a:t>
                      </a:r>
                      <a:r>
                        <a:rPr lang="en-GB" sz="1600" b="0" dirty="0" err="1"/>
                        <a:t>Compromiso</a:t>
                      </a:r>
                      <a:r>
                        <a:rPr lang="en-GB" sz="1600" b="0" dirty="0"/>
                        <a:t> con la </a:t>
                      </a:r>
                      <a:r>
                        <a:rPr lang="en-GB" sz="1600" b="0" dirty="0" err="1"/>
                        <a:t>ciudadanía</a:t>
                      </a:r>
                      <a:r>
                        <a:rPr lang="en-GB" sz="1600" b="0" dirty="0"/>
                        <a:t> a </a:t>
                      </a:r>
                      <a:r>
                        <a:rPr lang="en-GB" sz="1600" b="0" dirty="0" err="1"/>
                        <a:t>través</a:t>
                      </a:r>
                      <a:r>
                        <a:rPr lang="en-GB" sz="1600" b="0" dirty="0"/>
                        <a:t> de las TIC</a:t>
                      </a:r>
                      <a:endParaRPr sz="1600" b="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dirty="0"/>
                        <a:t>2.4 </a:t>
                      </a:r>
                      <a:r>
                        <a:rPr lang="en-GB" sz="1600" b="0" dirty="0" err="1"/>
                        <a:t>Colaboración</a:t>
                      </a:r>
                      <a:r>
                        <a:rPr lang="en-GB" sz="1600" b="0" dirty="0"/>
                        <a:t> a </a:t>
                      </a:r>
                      <a:r>
                        <a:rPr lang="en-GB" sz="1600" b="0" dirty="0" err="1"/>
                        <a:t>través</a:t>
                      </a:r>
                      <a:r>
                        <a:rPr lang="en-GB" sz="1600" b="0" dirty="0"/>
                        <a:t> de las TIC</a:t>
                      </a:r>
                      <a:endParaRPr sz="1600" b="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dirty="0"/>
                        <a:t>2.5 </a:t>
                      </a:r>
                      <a:r>
                        <a:rPr lang="en-GB" sz="1600" b="0" dirty="0" err="1"/>
                        <a:t>Netiqueta</a:t>
                      </a:r>
                      <a:endParaRPr sz="1600" b="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dirty="0"/>
                        <a:t>2.6 </a:t>
                      </a:r>
                      <a:r>
                        <a:rPr lang="en-GB" sz="1600" b="0" dirty="0" err="1"/>
                        <a:t>Gestión</a:t>
                      </a:r>
                      <a:r>
                        <a:rPr lang="en-GB" sz="1600" b="0" dirty="0"/>
                        <a:t> de la </a:t>
                      </a:r>
                      <a:r>
                        <a:rPr lang="en-GB" sz="1600" b="0" dirty="0" err="1"/>
                        <a:t>identidad</a:t>
                      </a:r>
                      <a:r>
                        <a:rPr lang="en-GB" sz="1600" b="0" dirty="0"/>
                        <a:t> digital</a:t>
                      </a:r>
                      <a:endParaRPr sz="1600" b="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2" name="Google Shape;222;p7"/>
          <p:cNvSpPr txBox="1"/>
          <p:nvPr/>
        </p:nvSpPr>
        <p:spPr>
          <a:xfrm>
            <a:off x="3578086" y="5178634"/>
            <a:ext cx="49828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Fuente: </a:t>
            </a:r>
            <a:r>
              <a:rPr lang="en-GB" sz="1800" dirty="0" err="1">
                <a:solidFill>
                  <a:schemeClr val="dk1"/>
                </a:solidFill>
                <a:latin typeface="Calibri"/>
                <a:ea typeface="Calibri"/>
                <a:cs typeface="Calibri"/>
                <a:sym typeface="Calibri"/>
              </a:rPr>
              <a:t>DigComp</a:t>
            </a:r>
            <a:r>
              <a:rPr lang="en-GB" sz="1800" dirty="0">
                <a:solidFill>
                  <a:schemeClr val="dk1"/>
                </a:solidFill>
                <a:latin typeface="Calibri"/>
                <a:ea typeface="Calibri"/>
                <a:cs typeface="Calibri"/>
                <a:sym typeface="Calibri"/>
              </a:rPr>
              <a:t> 2.1, </a:t>
            </a:r>
            <a:r>
              <a:rPr lang="en-GB" sz="1800" dirty="0" err="1">
                <a:solidFill>
                  <a:schemeClr val="dk1"/>
                </a:solidFill>
                <a:latin typeface="Calibri"/>
                <a:ea typeface="Calibri"/>
                <a:cs typeface="Calibri"/>
                <a:sym typeface="Calibri"/>
              </a:rPr>
              <a:t>página</a:t>
            </a:r>
            <a:r>
              <a:rPr lang="en-GB" sz="1800" dirty="0">
                <a:solidFill>
                  <a:schemeClr val="dk1"/>
                </a:solidFill>
                <a:latin typeface="Calibri"/>
                <a:ea typeface="Calibri"/>
                <a:cs typeface="Calibri"/>
                <a:sym typeface="Calibri"/>
              </a:rPr>
              <a:t> 11</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8"/>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228" name="Google Shape;228;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29" name="Google Shape;229;p8"/>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30" name="Google Shape;230;p8"/>
          <p:cNvSpPr txBox="1"/>
          <p:nvPr/>
        </p:nvSpPr>
        <p:spPr>
          <a:xfrm>
            <a:off x="281276" y="591578"/>
            <a:ext cx="185543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2</a:t>
            </a:r>
            <a:endParaRPr sz="2400" b="1" dirty="0">
              <a:solidFill>
                <a:srgbClr val="FFC000"/>
              </a:solidFill>
              <a:latin typeface="Calibri"/>
              <a:ea typeface="Calibri"/>
              <a:cs typeface="Calibri"/>
              <a:sym typeface="Calibri"/>
            </a:endParaRPr>
          </a:p>
        </p:txBody>
      </p:sp>
      <p:sp>
        <p:nvSpPr>
          <p:cNvPr id="231" name="Google Shape;231;p8"/>
          <p:cNvSpPr txBox="1"/>
          <p:nvPr/>
        </p:nvSpPr>
        <p:spPr>
          <a:xfrm>
            <a:off x="363315" y="1576271"/>
            <a:ext cx="11213541"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2 – </a:t>
            </a:r>
            <a:r>
              <a:rPr lang="en-GB" sz="2000" b="1" dirty="0" err="1">
                <a:solidFill>
                  <a:srgbClr val="2F5496"/>
                </a:solidFill>
                <a:latin typeface="Calibri"/>
                <a:ea typeface="Calibri"/>
                <a:cs typeface="Calibri"/>
                <a:sym typeface="Calibri"/>
              </a:rPr>
              <a:t>En</a:t>
            </a:r>
            <a:r>
              <a:rPr lang="en-GB" sz="2000" b="1" dirty="0">
                <a:solidFill>
                  <a:srgbClr val="2F5496"/>
                </a:solidFill>
                <a:latin typeface="Calibri"/>
                <a:ea typeface="Calibri"/>
                <a:cs typeface="Calibri"/>
                <a:sym typeface="Calibri"/>
              </a:rPr>
              <a:t> primer </a:t>
            </a:r>
            <a:r>
              <a:rPr lang="en-GB" sz="2000" b="1" dirty="0" err="1">
                <a:solidFill>
                  <a:srgbClr val="2F5496"/>
                </a:solidFill>
                <a:latin typeface="Calibri"/>
                <a:ea typeface="Calibri"/>
                <a:cs typeface="Calibri"/>
                <a:sym typeface="Calibri"/>
              </a:rPr>
              <a:t>plano</a:t>
            </a:r>
            <a:r>
              <a:rPr lang="en-GB" sz="2000" b="1" dirty="0">
                <a:solidFill>
                  <a:srgbClr val="2F5496"/>
                </a:solidFill>
                <a:latin typeface="Calibri"/>
                <a:ea typeface="Calibri"/>
                <a:cs typeface="Calibri"/>
                <a:sym typeface="Calibri"/>
              </a:rPr>
              <a:t>: La </a:t>
            </a:r>
            <a:r>
              <a:rPr lang="en-GB" sz="2000" b="1" dirty="0" err="1">
                <a:solidFill>
                  <a:srgbClr val="2F5496"/>
                </a:solidFill>
                <a:latin typeface="Calibri"/>
                <a:ea typeface="Calibri"/>
                <a:cs typeface="Calibri"/>
                <a:sym typeface="Calibri"/>
              </a:rPr>
              <a:t>competencia</a:t>
            </a:r>
            <a:r>
              <a:rPr lang="en-GB" sz="2000" b="1" dirty="0">
                <a:solidFill>
                  <a:srgbClr val="2F5496"/>
                </a:solidFill>
                <a:latin typeface="Calibri"/>
                <a:ea typeface="Calibri"/>
                <a:cs typeface="Calibri"/>
                <a:sym typeface="Calibri"/>
              </a:rPr>
              <a:t> 2.1 del </a:t>
            </a:r>
            <a:r>
              <a:rPr lang="en-GB" sz="2000" b="1" dirty="0" err="1">
                <a:solidFill>
                  <a:srgbClr val="2F5496"/>
                </a:solidFill>
                <a:latin typeface="Calibri"/>
                <a:ea typeface="Calibri"/>
                <a:cs typeface="Calibri"/>
                <a:sym typeface="Calibri"/>
              </a:rPr>
              <a:t>DigComp</a:t>
            </a:r>
            <a:r>
              <a:rPr lang="en-GB" sz="2000" b="1" dirty="0">
                <a:solidFill>
                  <a:srgbClr val="2F5496"/>
                </a:solidFill>
                <a:latin typeface="Calibri"/>
                <a:ea typeface="Calibri"/>
                <a:cs typeface="Calibri"/>
                <a:sym typeface="Calibri"/>
              </a:rPr>
              <a:t> </a:t>
            </a:r>
          </a:p>
          <a:p>
            <a:pPr marL="0" marR="0" lvl="0" indent="0" algn="just" rtl="0">
              <a:spcBef>
                <a:spcPts val="0"/>
              </a:spcBef>
              <a:spcAft>
                <a:spcPts val="0"/>
              </a:spcAft>
              <a:buNone/>
            </a:pPr>
            <a:endParaRPr lang="en-GB" sz="2000" b="1" dirty="0">
              <a:solidFill>
                <a:srgbClr val="2F5496"/>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Como podemos ver, las seis competencias enumeradas en la segunda área de competencia están estrechamente relacionadas entre sí:</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285750" marR="0" lvl="0" indent="-285750" algn="just"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Compartir, participar y colaborar no sería posible sin interactuar primero a través de las tecnologías digitales.</a:t>
            </a:r>
          </a:p>
          <a:p>
            <a:pPr marL="285750" marR="0" lvl="0" indent="-285750" algn="just" rtl="0">
              <a:spcBef>
                <a:spcPts val="0"/>
              </a:spcBef>
              <a:spcAft>
                <a:spcPts val="0"/>
              </a:spcAft>
              <a:buFont typeface="Arial" panose="020B0604020202020204" pitchFamily="34" charset="0"/>
              <a:buChar char="•"/>
            </a:pPr>
            <a:r>
              <a:rPr lang="es-ES" sz="1800" dirty="0">
                <a:solidFill>
                  <a:schemeClr val="dk1"/>
                </a:solidFill>
                <a:latin typeface="Calibri"/>
                <a:ea typeface="Calibri"/>
                <a:cs typeface="Calibri"/>
                <a:sym typeface="Calibri"/>
              </a:rPr>
              <a:t>La netiqueta te ayuda a gestionar (y establecer) tu identidad digital</a:t>
            </a:r>
          </a:p>
          <a:p>
            <a:pPr marL="285750" marR="0" lvl="0" indent="-285750" algn="just" rtl="0">
              <a:spcBef>
                <a:spcPts val="0"/>
              </a:spcBef>
              <a:spcAft>
                <a:spcPts val="0"/>
              </a:spcAft>
              <a:buFont typeface="Arial" panose="020B0604020202020204" pitchFamily="34" charset="0"/>
              <a:buChar char="•"/>
            </a:pPr>
            <a:r>
              <a:rPr lang="es-ES" sz="1800" dirty="0" err="1">
                <a:solidFill>
                  <a:schemeClr val="dk1"/>
                </a:solidFill>
                <a:latin typeface="Calibri"/>
                <a:ea typeface="Calibri"/>
                <a:cs typeface="Calibri"/>
                <a:sym typeface="Calibri"/>
              </a:rPr>
              <a:t>Etc</a:t>
            </a: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En otras palabras, entre estas competencias no existe un orden jerárquico “estricto” sino un efecto de contaminación mutua, en el que fortaleciendo tu competencia con una de ellas, fortaleces tu experiencia con todas las demás.</a:t>
            </a:r>
          </a:p>
          <a:p>
            <a:pPr marL="0" marR="0" lvl="0" indent="0" algn="just" rtl="0">
              <a:spcBef>
                <a:spcPts val="0"/>
              </a:spcBef>
              <a:spcAft>
                <a:spcPts val="0"/>
              </a:spcAft>
              <a:buNone/>
            </a:pPr>
            <a:endParaRPr lang="es-ES"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En cuanto a competencia, </a:t>
            </a:r>
            <a:r>
              <a:rPr lang="es-ES" sz="1800" dirty="0" err="1">
                <a:solidFill>
                  <a:schemeClr val="dk1"/>
                </a:solidFill>
                <a:latin typeface="Calibri"/>
                <a:ea typeface="Calibri"/>
                <a:cs typeface="Calibri"/>
                <a:sym typeface="Calibri"/>
              </a:rPr>
              <a:t>DigComp</a:t>
            </a:r>
            <a:r>
              <a:rPr lang="es-ES" sz="1800" dirty="0">
                <a:solidFill>
                  <a:schemeClr val="dk1"/>
                </a:solidFill>
                <a:latin typeface="Calibri"/>
                <a:ea typeface="Calibri"/>
                <a:cs typeface="Calibri"/>
                <a:sym typeface="Calibri"/>
              </a:rPr>
              <a:t> 2.1 vino con un modelo de progresión muy claro que ayuda a los usuarios a adquirir una mayor conciencia sobre su experiencia y saber hacer.</a:t>
            </a:r>
            <a:endParaRPr dirty="0"/>
          </a:p>
        </p:txBody>
      </p:sp>
      <p:grpSp>
        <p:nvGrpSpPr>
          <p:cNvPr id="232" name="Google Shape;232;p8"/>
          <p:cNvGrpSpPr/>
          <p:nvPr/>
        </p:nvGrpSpPr>
        <p:grpSpPr>
          <a:xfrm>
            <a:off x="363316" y="222414"/>
            <a:ext cx="1361571" cy="349188"/>
            <a:chOff x="10604072" y="448487"/>
            <a:chExt cx="1361571" cy="349188"/>
          </a:xfrm>
        </p:grpSpPr>
        <p:sp>
          <p:nvSpPr>
            <p:cNvPr id="233" name="Google Shape;233;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9"/>
          <p:cNvPicPr preferRelativeResize="0"/>
          <p:nvPr/>
        </p:nvPicPr>
        <p:blipFill rotWithShape="1">
          <a:blip r:embed="rId3">
            <a:alphaModFix/>
          </a:blip>
          <a:srcRect/>
          <a:stretch/>
        </p:blipFill>
        <p:spPr>
          <a:xfrm>
            <a:off x="9205027" y="6290760"/>
            <a:ext cx="2580150" cy="567240"/>
          </a:xfrm>
          <a:prstGeom prst="rect">
            <a:avLst/>
          </a:prstGeom>
          <a:noFill/>
          <a:ln>
            <a:noFill/>
          </a:ln>
        </p:spPr>
      </p:pic>
      <p:sp>
        <p:nvSpPr>
          <p:cNvPr id="241" name="Google Shape;241;p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2" name="Google Shape;242;p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43" name="Google Shape;243;p9"/>
          <p:cNvSpPr txBox="1"/>
          <p:nvPr/>
        </p:nvSpPr>
        <p:spPr>
          <a:xfrm>
            <a:off x="281276" y="591578"/>
            <a:ext cx="18461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2</a:t>
            </a:r>
            <a:endParaRPr sz="2400" b="1" dirty="0">
              <a:solidFill>
                <a:srgbClr val="FFC000"/>
              </a:solidFill>
              <a:latin typeface="Calibri"/>
              <a:ea typeface="Calibri"/>
              <a:cs typeface="Calibri"/>
              <a:sym typeface="Calibri"/>
            </a:endParaRPr>
          </a:p>
        </p:txBody>
      </p:sp>
      <p:sp>
        <p:nvSpPr>
          <p:cNvPr id="244" name="Google Shape;244;p9"/>
          <p:cNvSpPr txBox="1"/>
          <p:nvPr/>
        </p:nvSpPr>
        <p:spPr>
          <a:xfrm>
            <a:off x="363315" y="1576271"/>
            <a:ext cx="112135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1" dirty="0" err="1">
                <a:solidFill>
                  <a:srgbClr val="2F5496"/>
                </a:solidFill>
                <a:latin typeface="Calibri"/>
                <a:ea typeface="Calibri"/>
                <a:cs typeface="Calibri"/>
                <a:sym typeface="Calibri"/>
              </a:rPr>
              <a:t>Sección</a:t>
            </a:r>
            <a:r>
              <a:rPr lang="en-GB" sz="2000" b="1" dirty="0">
                <a:solidFill>
                  <a:srgbClr val="2F5496"/>
                </a:solidFill>
                <a:latin typeface="Calibri"/>
                <a:ea typeface="Calibri"/>
                <a:cs typeface="Calibri"/>
                <a:sym typeface="Calibri"/>
              </a:rPr>
              <a:t> 3 – La </a:t>
            </a:r>
            <a:r>
              <a:rPr lang="en-GB" sz="2000" b="1" dirty="0" err="1">
                <a:solidFill>
                  <a:srgbClr val="2F5496"/>
                </a:solidFill>
                <a:latin typeface="Calibri"/>
                <a:ea typeface="Calibri"/>
                <a:cs typeface="Calibri"/>
                <a:sym typeface="Calibri"/>
              </a:rPr>
              <a:t>Interacción</a:t>
            </a:r>
            <a:r>
              <a:rPr lang="en-GB" sz="2000" b="1" dirty="0">
                <a:solidFill>
                  <a:srgbClr val="2F5496"/>
                </a:solidFill>
                <a:latin typeface="Calibri"/>
                <a:ea typeface="Calibri"/>
                <a:cs typeface="Calibri"/>
                <a:sym typeface="Calibri"/>
              </a:rPr>
              <a:t> a </a:t>
            </a:r>
            <a:r>
              <a:rPr lang="en-GB" sz="2000" b="1" dirty="0" err="1">
                <a:solidFill>
                  <a:srgbClr val="2F5496"/>
                </a:solidFill>
                <a:latin typeface="Calibri"/>
                <a:ea typeface="Calibri"/>
                <a:cs typeface="Calibri"/>
                <a:sym typeface="Calibri"/>
              </a:rPr>
              <a:t>través</a:t>
            </a:r>
            <a:r>
              <a:rPr lang="en-GB" sz="2000" b="1" dirty="0">
                <a:solidFill>
                  <a:srgbClr val="2F5496"/>
                </a:solidFill>
                <a:latin typeface="Calibri"/>
                <a:ea typeface="Calibri"/>
                <a:cs typeface="Calibri"/>
                <a:sym typeface="Calibri"/>
              </a:rPr>
              <a:t> de las TIC</a:t>
            </a:r>
            <a:endParaRPr dirty="0"/>
          </a:p>
        </p:txBody>
      </p:sp>
      <p:grpSp>
        <p:nvGrpSpPr>
          <p:cNvPr id="245" name="Google Shape;245;p9"/>
          <p:cNvGrpSpPr/>
          <p:nvPr/>
        </p:nvGrpSpPr>
        <p:grpSpPr>
          <a:xfrm>
            <a:off x="363316" y="222414"/>
            <a:ext cx="1361571" cy="349188"/>
            <a:chOff x="10604072" y="448487"/>
            <a:chExt cx="1361571" cy="349188"/>
          </a:xfrm>
        </p:grpSpPr>
        <p:sp>
          <p:nvSpPr>
            <p:cNvPr id="246" name="Google Shape;246;p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 name="Imagen 2">
            <a:extLst>
              <a:ext uri="{FF2B5EF4-FFF2-40B4-BE49-F238E27FC236}">
                <a16:creationId xmlns:a16="http://schemas.microsoft.com/office/drawing/2014/main" id="{8E3956BB-8542-427F-9758-B389934DE679}"/>
              </a:ext>
            </a:extLst>
          </p:cNvPr>
          <p:cNvPicPr>
            <a:picLocks noChangeAspect="1"/>
          </p:cNvPicPr>
          <p:nvPr/>
        </p:nvPicPr>
        <p:blipFill>
          <a:blip r:embed="rId5"/>
          <a:stretch>
            <a:fillRect/>
          </a:stretch>
        </p:blipFill>
        <p:spPr>
          <a:xfrm>
            <a:off x="40432" y="2143511"/>
            <a:ext cx="12111135" cy="3144393"/>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3704</Words>
  <Application>Microsoft Office PowerPoint</Application>
  <PresentationFormat>Panorámica</PresentationFormat>
  <Paragraphs>275</Paragraphs>
  <Slides>29</Slides>
  <Notes>29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29</vt:i4>
      </vt:variant>
    </vt:vector>
  </HeadingPairs>
  <TitlesOfParts>
    <vt:vector size="32" baseType="lpstr">
      <vt:lpstr>Arial</vt:lpstr>
      <vt:lpstr>Calibri</vt:lpstr>
      <vt:lpstr>Tema de Office</vt:lpstr>
      <vt:lpstr>Interactuar a través de las TIC: comunicación y colaboración  Ayuntamiento de Pescara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Interacting through digital technologies: communication &amp; collaboration   Municipality of Pescara</dc:title>
  <dc:creator>Dulce Rodriguez Ortiz</dc:creator>
  <cp:lastModifiedBy>al iws</cp:lastModifiedBy>
  <cp:revision>25</cp:revision>
  <dcterms:created xsi:type="dcterms:W3CDTF">2021-01-21T12:20:00Z</dcterms:created>
  <dcterms:modified xsi:type="dcterms:W3CDTF">2022-01-11T17:04:35Z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