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Lmq3gxqNUrEZw4ECdzwVWZ12u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4800"/>
              <a:buFont typeface="Calibri"/>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endParaRPr/>
          </a:p>
        </p:txBody>
      </p:sp>
      <p:pic>
        <p:nvPicPr>
          <p:cNvPr id="17" name="Google Shape;17;p31"/>
          <p:cNvPicPr preferRelativeResize="0"/>
          <p:nvPr/>
        </p:nvPicPr>
        <p:blipFill rotWithShape="1">
          <a:blip r:embed="rId2">
            <a:alphaModFix/>
          </a:blip>
          <a:srcRect/>
          <a:stretch/>
        </p:blipFill>
        <p:spPr>
          <a:xfrm>
            <a:off x="9278062" y="81119"/>
            <a:ext cx="2913937" cy="1160584"/>
          </a:xfrm>
          <a:prstGeom prst="rect">
            <a:avLst/>
          </a:prstGeom>
          <a:noFill/>
          <a:ln>
            <a:noFill/>
          </a:ln>
        </p:spPr>
      </p:pic>
      <p:pic>
        <p:nvPicPr>
          <p:cNvPr id="18" name="Google Shape;18;p31"/>
          <p:cNvPicPr preferRelativeResize="0"/>
          <p:nvPr/>
        </p:nvPicPr>
        <p:blipFill rotWithShape="1">
          <a:blip r:embed="rId3">
            <a:alphaModFix/>
          </a:blip>
          <a:srcRect/>
          <a:stretch/>
        </p:blipFill>
        <p:spPr>
          <a:xfrm>
            <a:off x="9192545" y="6198577"/>
            <a:ext cx="2999455" cy="659423"/>
          </a:xfrm>
          <a:prstGeom prst="rect">
            <a:avLst/>
          </a:prstGeom>
          <a:noFill/>
          <a:ln>
            <a:noFill/>
          </a:ln>
        </p:spPr>
      </p:pic>
      <p:pic>
        <p:nvPicPr>
          <p:cNvPr id="19" name="Google Shape;19;p31"/>
          <p:cNvPicPr preferRelativeResize="0"/>
          <p:nvPr/>
        </p:nvPicPr>
        <p:blipFill rotWithShape="1">
          <a:blip r:embed="rId4">
            <a:alphaModFix/>
          </a:blip>
          <a:srcRect/>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3"/>
          <p:cNvSpPr>
            <a:spLocks noGrp="1"/>
          </p:cNvSpPr>
          <p:nvPr>
            <p:ph type="pic" idx="2"/>
          </p:nvPr>
        </p:nvSpPr>
        <p:spPr>
          <a:xfrm>
            <a:off x="5183188" y="987425"/>
            <a:ext cx="6172200" cy="4873625"/>
          </a:xfrm>
          <a:prstGeom prst="rect">
            <a:avLst/>
          </a:prstGeom>
          <a:noFill/>
          <a:ln>
            <a:noFill/>
          </a:ln>
        </p:spPr>
      </p:sp>
      <p:sp>
        <p:nvSpPr>
          <p:cNvPr id="84" name="Google Shape;8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8"/>
        <p:cNvGrpSpPr/>
        <p:nvPr/>
      </p:nvGrpSpPr>
      <p:grpSpPr>
        <a:xfrm>
          <a:off x="0" y="0"/>
          <a:ext cx="0" cy="0"/>
          <a:chOff x="0" y="0"/>
          <a:chExt cx="0" cy="0"/>
        </a:xfrm>
      </p:grpSpPr>
      <p:sp>
        <p:nvSpPr>
          <p:cNvPr id="89" name="Google Shape;8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4"/>
        <p:cNvGrpSpPr/>
        <p:nvPr/>
      </p:nvGrpSpPr>
      <p:grpSpPr>
        <a:xfrm>
          <a:off x="0" y="0"/>
          <a:ext cx="0" cy="0"/>
          <a:chOff x="0" y="0"/>
          <a:chExt cx="0" cy="0"/>
        </a:xfrm>
      </p:grpSpPr>
      <p:sp>
        <p:nvSpPr>
          <p:cNvPr id="95" name="Google Shape;9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yle slide layout">
  <p:cSld name="Style slide layout">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a:stretch/>
        </p:blipFill>
        <p:spPr>
          <a:xfrm>
            <a:off x="9301470" y="6310796"/>
            <a:ext cx="2489015" cy="547204"/>
          </a:xfrm>
          <a:prstGeom prst="rect">
            <a:avLst/>
          </a:prstGeom>
          <a:noFill/>
          <a:ln>
            <a:noFill/>
          </a:ln>
        </p:spPr>
      </p:pic>
      <p:sp>
        <p:nvSpPr>
          <p:cNvPr id="23" name="Google Shape;23;p33"/>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 name="Google Shape;24;p33"/>
          <p:cNvPicPr preferRelativeResize="0"/>
          <p:nvPr/>
        </p:nvPicPr>
        <p:blipFill rotWithShape="1">
          <a:blip r:embed="rId3">
            <a:alphaModFix/>
          </a:blip>
          <a:srcRect/>
          <a:stretch/>
        </p:blipFill>
        <p:spPr>
          <a:xfrm>
            <a:off x="0" y="0"/>
            <a:ext cx="2219417" cy="883966"/>
          </a:xfrm>
          <a:prstGeom prst="rect">
            <a:avLst/>
          </a:prstGeom>
          <a:noFill/>
          <a:ln>
            <a:noFill/>
          </a:ln>
        </p:spPr>
      </p:pic>
      <p:pic>
        <p:nvPicPr>
          <p:cNvPr id="25" name="Google Shape;25;p33"/>
          <p:cNvPicPr preferRelativeResize="0"/>
          <p:nvPr/>
        </p:nvPicPr>
        <p:blipFill rotWithShape="1">
          <a:blip r:embed="rId4" cstate="email">
            <a:alphaModFix/>
            <a:extLst>
              <a:ext uri="{28A0092B-C50C-407E-A947-70E740481C1C}">
                <a14:useLocalDpi xmlns:a14="http://schemas.microsoft.com/office/drawing/2010/main"/>
              </a:ext>
            </a:extLst>
          </a:blip>
          <a:srcRect l="-932" t="-885" b="-20"/>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6"/>
        <p:cNvGrpSpPr/>
        <p:nvPr/>
      </p:nvGrpSpPr>
      <p:grpSpPr>
        <a:xfrm>
          <a:off x="0" y="0"/>
          <a:ext cx="0" cy="0"/>
          <a:chOff x="0" y="0"/>
          <a:chExt cx="0" cy="0"/>
        </a:xfrm>
      </p:grpSpPr>
      <p:sp>
        <p:nvSpPr>
          <p:cNvPr id="27" name="Google Shape;27;p34"/>
          <p:cNvSpPr/>
          <p:nvPr/>
        </p:nvSpPr>
        <p:spPr>
          <a:xfrm rot="10800000">
            <a:off x="4606" y="-4432"/>
            <a:ext cx="4988375" cy="6679552"/>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3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9" name="Google Shape;29;p34"/>
          <p:cNvPicPr preferRelativeResize="0"/>
          <p:nvPr/>
        </p:nvPicPr>
        <p:blipFill rotWithShape="1">
          <a:blip r:embed="rId2">
            <a:alphaModFix/>
          </a:blip>
          <a:srcRect/>
          <a:stretch/>
        </p:blipFill>
        <p:spPr>
          <a:xfrm>
            <a:off x="9957816" y="23000"/>
            <a:ext cx="2219417" cy="860965"/>
          </a:xfrm>
          <a:prstGeom prst="rect">
            <a:avLst/>
          </a:prstGeom>
          <a:noFill/>
          <a:ln>
            <a:noFill/>
          </a:ln>
        </p:spPr>
      </p:pic>
      <p:pic>
        <p:nvPicPr>
          <p:cNvPr id="30" name="Google Shape;30;p34"/>
          <p:cNvPicPr preferRelativeResize="0"/>
          <p:nvPr/>
        </p:nvPicPr>
        <p:blipFill rotWithShape="1">
          <a:blip r:embed="rId3">
            <a:alphaModFix/>
          </a:blip>
          <a:srcRect/>
          <a:stretch/>
        </p:blipFill>
        <p:spPr>
          <a:xfrm>
            <a:off x="9301470" y="6310796"/>
            <a:ext cx="2489015" cy="5472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1"/>
        <p:cNvGrpSpPr/>
        <p:nvPr/>
      </p:nvGrpSpPr>
      <p:grpSpPr>
        <a:xfrm>
          <a:off x="0" y="0"/>
          <a:ext cx="0" cy="0"/>
          <a:chOff x="0" y="0"/>
          <a:chExt cx="0" cy="0"/>
        </a:xfrm>
      </p:grpSpPr>
      <p:sp>
        <p:nvSpPr>
          <p:cNvPr id="32" name="Google Shape;3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5"/>
        <p:cNvGrpSpPr/>
        <p:nvPr/>
      </p:nvGrpSpPr>
      <p:grpSpPr>
        <a:xfrm>
          <a:off x="0" y="0"/>
          <a:ext cx="0" cy="0"/>
          <a:chOff x="0" y="0"/>
          <a:chExt cx="0" cy="0"/>
        </a:xfrm>
      </p:grpSpPr>
      <p:sp>
        <p:nvSpPr>
          <p:cNvPr id="36" name="Google Shape;3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1"/>
        <p:cNvGrpSpPr/>
        <p:nvPr/>
      </p:nvGrpSpPr>
      <p:grpSpPr>
        <a:xfrm>
          <a:off x="0" y="0"/>
          <a:ext cx="0" cy="0"/>
          <a:chOff x="0" y="0"/>
          <a:chExt cx="0" cy="0"/>
        </a:xfrm>
      </p:grpSpPr>
      <p:sp>
        <p:nvSpPr>
          <p:cNvPr id="42" name="Google Shape;42;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ich.unesco.org/en/list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7452394" y="2057362"/>
            <a:ext cx="4473369" cy="3031244"/>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dk2"/>
              </a:buClr>
              <a:buSzPts val="4800"/>
              <a:buFont typeface="Calibri"/>
              <a:buNone/>
            </a:pPr>
            <a:r>
              <a:rPr lang="es-ES" sz="4800" b="1" dirty="0"/>
              <a:t>Intercambio de conocimiento y aprendizaje entre pares </a:t>
            </a:r>
            <a:r>
              <a:rPr lang="en-GB" sz="5400" dirty="0"/>
              <a:t>Irish Rural Link</a:t>
            </a:r>
            <a:endParaRPr sz="5400" b="1" dirty="0">
              <a:solidFill>
                <a:srgbClr val="266C9F"/>
              </a:solidFill>
            </a:endParaRPr>
          </a:p>
        </p:txBody>
      </p:sp>
      <p:pic>
        <p:nvPicPr>
          <p:cNvPr id="105" name="Google Shape;105;p1"/>
          <p:cNvPicPr preferRelativeResize="0"/>
          <p:nvPr/>
        </p:nvPicPr>
        <p:blipFill rotWithShape="1">
          <a:blip r:embed="rId3">
            <a:alphaModFix/>
          </a:blip>
          <a:srcRect/>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0"/>
          <p:cNvSpPr txBox="1">
            <a:spLocks noGrp="1"/>
          </p:cNvSpPr>
          <p:nvPr>
            <p:ph type="title" idx="4294967295"/>
          </p:nvPr>
        </p:nvSpPr>
        <p:spPr>
          <a:xfrm>
            <a:off x="-631596"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dirty="0">
                <a:solidFill>
                  <a:srgbClr val="266C9F"/>
                </a:solidFill>
              </a:rPr>
              <a:t>2.1. </a:t>
            </a:r>
            <a:r>
              <a:rPr lang="en-GB" b="1" i="1" dirty="0">
                <a:solidFill>
                  <a:srgbClr val="266C9F"/>
                </a:solidFill>
              </a:rPr>
              <a:t>Networking</a:t>
            </a:r>
            <a:endParaRPr i="1" dirty="0"/>
          </a:p>
        </p:txBody>
      </p:sp>
      <p:sp>
        <p:nvSpPr>
          <p:cNvPr id="218" name="Google Shape;218;p10"/>
          <p:cNvSpPr txBox="1">
            <a:spLocks noGrp="1"/>
          </p:cNvSpPr>
          <p:nvPr>
            <p:ph type="body" idx="4294967295"/>
          </p:nvPr>
        </p:nvSpPr>
        <p:spPr>
          <a:xfrm>
            <a:off x="2894028" y="2070723"/>
            <a:ext cx="8790495"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s-ES" sz="2400" dirty="0"/>
              <a:t>El </a:t>
            </a:r>
            <a:r>
              <a:rPr lang="es-ES" sz="2400" i="1" dirty="0" err="1"/>
              <a:t>networking</a:t>
            </a:r>
            <a:r>
              <a:rPr lang="es-ES" sz="2400" i="1" dirty="0"/>
              <a:t> </a:t>
            </a:r>
            <a:r>
              <a:rPr lang="es-ES" sz="2400" dirty="0"/>
              <a:t>es un componente importante de los servicios comunitarios. El </a:t>
            </a:r>
            <a:r>
              <a:rPr lang="es-ES" sz="2400" i="1" dirty="0" err="1"/>
              <a:t>networking</a:t>
            </a:r>
            <a:r>
              <a:rPr lang="es-ES" sz="2400" i="1" dirty="0"/>
              <a:t> </a:t>
            </a:r>
            <a:r>
              <a:rPr lang="es-ES" sz="2400" dirty="0"/>
              <a:t>puede producirse entre miembros de una sola organización o grupo social, entre personas de diferentes comunidades y entre organizaciones. </a:t>
            </a:r>
            <a:br>
              <a:rPr lang="es-ES" sz="2400" dirty="0"/>
            </a:br>
            <a:br>
              <a:rPr lang="es-ES" sz="2400" dirty="0"/>
            </a:br>
            <a:r>
              <a:rPr lang="es-ES" sz="2400" dirty="0"/>
              <a:t>Ayuda a forjar conexiones con grupos que enfrentan problemas o problemas similares para trabajar en soluciones compartiendo herramientas de acceso, sabiduría práctica, estrategias de colaboración. Ayuda a diseñar una agenda compartiendo fuentes e información y participando en acciones colectivas con la sociedad.</a:t>
            </a:r>
            <a:br>
              <a:rPr lang="es-ES" sz="2400" dirty="0"/>
            </a:br>
            <a:br>
              <a:rPr lang="es-ES" sz="2400" dirty="0"/>
            </a:br>
            <a:r>
              <a:rPr lang="es-ES" sz="2400" dirty="0"/>
              <a:t>Es importante que las organizaciones hagan contactos con otros grupos, agencias e individuos que puedan brindar apoyo y ayuda de manera directa e indirecta.</a:t>
            </a:r>
            <a:endParaRPr sz="2400" dirty="0"/>
          </a:p>
        </p:txBody>
      </p:sp>
      <p:pic>
        <p:nvPicPr>
          <p:cNvPr id="219" name="Google Shape;219;p10" descr="Connections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5245" y="156075"/>
            <a:ext cx="2678783" cy="26787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txBox="1">
            <a:spLocks noGrp="1"/>
          </p:cNvSpPr>
          <p:nvPr>
            <p:ph type="title" idx="4294967295"/>
          </p:nvPr>
        </p:nvSpPr>
        <p:spPr>
          <a:xfrm>
            <a:off x="838200" y="153192"/>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dirty="0">
                <a:solidFill>
                  <a:srgbClr val="266C9F"/>
                </a:solidFill>
              </a:rPr>
              <a:t>2.1.1. </a:t>
            </a:r>
            <a:r>
              <a:rPr lang="en-GB" b="1" dirty="0" err="1">
                <a:solidFill>
                  <a:srgbClr val="266C9F"/>
                </a:solidFill>
              </a:rPr>
              <a:t>Creación</a:t>
            </a:r>
            <a:r>
              <a:rPr lang="en-GB" b="1" dirty="0">
                <a:solidFill>
                  <a:srgbClr val="266C9F"/>
                </a:solidFill>
              </a:rPr>
              <a:t> de REDES </a:t>
            </a:r>
            <a:r>
              <a:rPr lang="en-GB" dirty="0"/>
              <a:t>		</a:t>
            </a:r>
            <a:endParaRPr dirty="0"/>
          </a:p>
        </p:txBody>
      </p:sp>
      <p:sp>
        <p:nvSpPr>
          <p:cNvPr id="225" name="Google Shape;225;p11"/>
          <p:cNvSpPr txBox="1">
            <a:spLocks noGrp="1"/>
          </p:cNvSpPr>
          <p:nvPr>
            <p:ph type="body" idx="4294967295"/>
          </p:nvPr>
        </p:nvSpPr>
        <p:spPr>
          <a:xfrm>
            <a:off x="3148552" y="1690688"/>
            <a:ext cx="878106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s-ES" sz="2400" dirty="0"/>
              <a:t>Las redes son una parte importante para compartir ideas y desarrollar activos locales.</a:t>
            </a:r>
          </a:p>
          <a:p>
            <a:pPr marL="228600" lvl="0" indent="-228600" algn="l" rtl="0">
              <a:lnSpc>
                <a:spcPct val="90000"/>
              </a:lnSpc>
              <a:spcBef>
                <a:spcPts val="0"/>
              </a:spcBef>
              <a:spcAft>
                <a:spcPts val="0"/>
              </a:spcAft>
              <a:buClr>
                <a:schemeClr val="dk1"/>
              </a:buClr>
              <a:buSzPts val="2400"/>
              <a:buChar char="•"/>
            </a:pPr>
            <a:endParaRPr lang="es-ES" sz="2400" dirty="0"/>
          </a:p>
          <a:p>
            <a:pPr marL="228600" lvl="0" indent="-228600" algn="l" rtl="0">
              <a:lnSpc>
                <a:spcPct val="90000"/>
              </a:lnSpc>
              <a:spcBef>
                <a:spcPts val="0"/>
              </a:spcBef>
              <a:spcAft>
                <a:spcPts val="0"/>
              </a:spcAft>
              <a:buClr>
                <a:schemeClr val="dk1"/>
              </a:buClr>
              <a:buSzPts val="2400"/>
              <a:buChar char="•"/>
            </a:pPr>
            <a:r>
              <a:rPr lang="es-ES" sz="2400" dirty="0"/>
              <a:t>Las redes pueden estar formadas por grupos con ideas iguales o similares, pero también pueden incluir partes interesadas externas que pueden brindar asesoramiento o dirección en términos de financiación, conocimiento, etc.</a:t>
            </a:r>
          </a:p>
          <a:p>
            <a:pPr marL="228600" lvl="0" indent="-228600" algn="l" rtl="0">
              <a:lnSpc>
                <a:spcPct val="90000"/>
              </a:lnSpc>
              <a:spcBef>
                <a:spcPts val="0"/>
              </a:spcBef>
              <a:spcAft>
                <a:spcPts val="0"/>
              </a:spcAft>
              <a:buClr>
                <a:schemeClr val="dk1"/>
              </a:buClr>
              <a:buSzPts val="2400"/>
              <a:buChar char="•"/>
            </a:pPr>
            <a:endParaRPr lang="es-ES" sz="2400" dirty="0"/>
          </a:p>
          <a:p>
            <a:pPr marL="228600" lvl="0" indent="-228600" algn="l" rtl="0">
              <a:lnSpc>
                <a:spcPct val="90000"/>
              </a:lnSpc>
              <a:spcBef>
                <a:spcPts val="0"/>
              </a:spcBef>
              <a:spcAft>
                <a:spcPts val="0"/>
              </a:spcAft>
              <a:buClr>
                <a:schemeClr val="dk1"/>
              </a:buClr>
              <a:buSzPts val="2400"/>
              <a:buChar char="•"/>
            </a:pPr>
            <a:r>
              <a:rPr lang="es-ES" sz="2400" dirty="0"/>
              <a:t>Hay algunos ejemplos de donde existen Redes en el sector PCI. En Irlanda hay una red para la construcción con piedra seca, pero también hay una red a nivel europeo donde Grecia, España e Italia tienen las suyas propias.</a:t>
            </a:r>
            <a:endParaRPr dirty="0"/>
          </a:p>
        </p:txBody>
      </p:sp>
      <p:pic>
        <p:nvPicPr>
          <p:cNvPr id="226" name="Google Shape;226;p11" descr="Person standing close to shorn sheep eating grass in pasture, with palm held to furthest sheep’s mouth"/>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2380" y="550214"/>
            <a:ext cx="2783092" cy="18570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title" idx="4294967295"/>
          </p:nvPr>
        </p:nvSpPr>
        <p:spPr>
          <a:xfrm>
            <a:off x="970961" y="4028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6C9F"/>
              </a:buClr>
              <a:buSzPts val="4400"/>
              <a:buFont typeface="Calibri"/>
              <a:buNone/>
            </a:pPr>
            <a:r>
              <a:rPr lang="en-GB" b="1" dirty="0">
                <a:solidFill>
                  <a:srgbClr val="266C9F"/>
                </a:solidFill>
              </a:rPr>
              <a:t>2.1.2.Beneficios del </a:t>
            </a:r>
            <a:r>
              <a:rPr lang="en-GB" b="1" i="1" dirty="0">
                <a:solidFill>
                  <a:srgbClr val="266C9F"/>
                </a:solidFill>
              </a:rPr>
              <a:t>networking</a:t>
            </a:r>
            <a:r>
              <a:rPr lang="en-GB" b="1" dirty="0">
                <a:solidFill>
                  <a:srgbClr val="266C9F"/>
                </a:solidFill>
              </a:rPr>
              <a:t> y las redes </a:t>
            </a:r>
            <a:r>
              <a:rPr lang="en-GB" dirty="0"/>
              <a:t>	</a:t>
            </a:r>
            <a:endParaRPr dirty="0"/>
          </a:p>
        </p:txBody>
      </p:sp>
      <p:sp>
        <p:nvSpPr>
          <p:cNvPr id="232" name="Google Shape;232;p12"/>
          <p:cNvSpPr txBox="1">
            <a:spLocks noGrp="1"/>
          </p:cNvSpPr>
          <p:nvPr>
            <p:ph type="body" idx="4294967295"/>
          </p:nvPr>
        </p:nvSpPr>
        <p:spPr>
          <a:xfrm>
            <a:off x="2507529" y="1576895"/>
            <a:ext cx="9337249" cy="456938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s-ES" sz="2400" dirty="0"/>
              <a:t>Hay una serie de beneficios de las redes y las redes. A continuación se presentan cinco de los principales beneficios:</a:t>
            </a:r>
            <a:br>
              <a:rPr lang="es-ES" sz="2400" dirty="0"/>
            </a:br>
            <a:endParaRPr lang="es-ES" sz="2400" dirty="0"/>
          </a:p>
          <a:p>
            <a:pPr marL="342900" indent="-342900">
              <a:spcBef>
                <a:spcPts val="0"/>
              </a:spcBef>
              <a:buSzPts val="2400"/>
            </a:pPr>
            <a:r>
              <a:rPr lang="es-ES" sz="2400" b="1" dirty="0"/>
              <a:t>Intercambio de conocimientos</a:t>
            </a:r>
            <a:r>
              <a:rPr lang="es-ES" sz="2400" dirty="0"/>
              <a:t>: las redes son excelentes para compartir ideas y conocimientos. Proporciona un espacio para el aprendizaje, para recibir comentarios sobre sus ideas y para ver cómo otros abordan el desarrollo de sus ideas.</a:t>
            </a:r>
          </a:p>
          <a:p>
            <a:pPr marL="342900" indent="-342900">
              <a:spcBef>
                <a:spcPts val="0"/>
              </a:spcBef>
              <a:buSzPts val="2400"/>
            </a:pPr>
            <a:r>
              <a:rPr lang="es-ES" sz="2400" b="1" dirty="0"/>
              <a:t>Crea oportunidades</a:t>
            </a:r>
            <a:r>
              <a:rPr lang="es-ES" sz="2400" dirty="0"/>
              <a:t>: puede haber personas influyentes dentro de la red o asesores que puedan indicarle a dónde ir para iniciar el proceso de desarrollo de una idea de PCI.</a:t>
            </a:r>
          </a:p>
          <a:p>
            <a:pPr marL="342900" indent="-342900">
              <a:spcBef>
                <a:spcPts val="0"/>
              </a:spcBef>
              <a:buSzPts val="2400"/>
            </a:pPr>
            <a:r>
              <a:rPr lang="es-ES" sz="2400" b="1" dirty="0"/>
              <a:t>Conexiones</a:t>
            </a:r>
            <a:r>
              <a:rPr lang="es-ES" sz="2400" dirty="0"/>
              <a:t>: te conecta a ti y a tu grupo comunitario con otros miembros del grupo. Esto a su vez te ayuda a conectarte con otras conexiones que tienen.</a:t>
            </a:r>
            <a:endParaRPr lang="es-ES" dirty="0"/>
          </a:p>
        </p:txBody>
      </p:sp>
      <p:pic>
        <p:nvPicPr>
          <p:cNvPr id="233" name="Google Shape;233;p12" descr="Network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5097" y="1490743"/>
            <a:ext cx="1904215" cy="19042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idx="4294967295"/>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dirty="0">
                <a:solidFill>
                  <a:srgbClr val="266C9F"/>
                </a:solidFill>
              </a:rPr>
              <a:t>2.1.2.Beneficios del </a:t>
            </a:r>
            <a:r>
              <a:rPr lang="en-GB" b="1" i="1" dirty="0">
                <a:solidFill>
                  <a:srgbClr val="266C9F"/>
                </a:solidFill>
              </a:rPr>
              <a:t>networking</a:t>
            </a:r>
            <a:r>
              <a:rPr lang="en-GB" b="1" dirty="0">
                <a:solidFill>
                  <a:srgbClr val="266C9F"/>
                </a:solidFill>
              </a:rPr>
              <a:t> y las redes </a:t>
            </a:r>
            <a:r>
              <a:rPr lang="en-GB" dirty="0"/>
              <a:t>	</a:t>
            </a:r>
            <a:endParaRPr dirty="0"/>
          </a:p>
        </p:txBody>
      </p:sp>
      <p:sp>
        <p:nvSpPr>
          <p:cNvPr id="239" name="Google Shape;239;p13"/>
          <p:cNvSpPr txBox="1">
            <a:spLocks noGrp="1"/>
          </p:cNvSpPr>
          <p:nvPr>
            <p:ph type="body" idx="4294967295"/>
          </p:nvPr>
        </p:nvSpPr>
        <p:spPr>
          <a:xfrm>
            <a:off x="3525624" y="1650477"/>
            <a:ext cx="8253167" cy="47037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s-ES" sz="2400" b="1" dirty="0"/>
              <a:t>Puesta en valor: </a:t>
            </a:r>
            <a:r>
              <a:rPr lang="es-ES" sz="2400" dirty="0"/>
              <a:t>ayuda a realzar el valor de la actividad del PCI y también del área local. Esto, a su vez, puede traer otras oportunidades al área local, como el turismo y las oportunidades de empleo.  </a:t>
            </a:r>
          </a:p>
          <a:p>
            <a:pPr marL="228600" lvl="0" indent="-228600" algn="l" rtl="0">
              <a:lnSpc>
                <a:spcPct val="90000"/>
              </a:lnSpc>
              <a:spcBef>
                <a:spcPts val="0"/>
              </a:spcBef>
              <a:spcAft>
                <a:spcPts val="0"/>
              </a:spcAft>
              <a:buClr>
                <a:schemeClr val="dk1"/>
              </a:buClr>
              <a:buSzPts val="2400"/>
              <a:buChar char="•"/>
            </a:pPr>
            <a:r>
              <a:rPr lang="es-ES" sz="2400" b="1" dirty="0"/>
              <a:t>Compartir recursos: </a:t>
            </a:r>
            <a:r>
              <a:rPr lang="es-ES" sz="2400" dirty="0"/>
              <a:t>ser parte de una red puede brindarte acceso a recursos a los que puede ser más difícil acceder por tu cuenta.</a:t>
            </a:r>
            <a:endParaRPr lang="en-US" dirty="0"/>
          </a:p>
        </p:txBody>
      </p:sp>
      <p:pic>
        <p:nvPicPr>
          <p:cNvPr id="240" name="Google Shape;240;p13" descr="Netwo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5757" y="1650477"/>
            <a:ext cx="2631649" cy="2631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p:nvPr/>
        </p:nvSpPr>
        <p:spPr>
          <a:xfrm>
            <a:off x="4658894" y="9809"/>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6" name="Google Shape;246;p14"/>
          <p:cNvGrpSpPr/>
          <p:nvPr/>
        </p:nvGrpSpPr>
        <p:grpSpPr>
          <a:xfrm>
            <a:off x="6003782" y="2746326"/>
            <a:ext cx="6013253" cy="3046948"/>
            <a:chOff x="4834470" y="1482096"/>
            <a:chExt cx="6186103" cy="3184142"/>
          </a:xfrm>
        </p:grpSpPr>
        <p:grpSp>
          <p:nvGrpSpPr>
            <p:cNvPr id="247" name="Google Shape;247;p14"/>
            <p:cNvGrpSpPr/>
            <p:nvPr/>
          </p:nvGrpSpPr>
          <p:grpSpPr>
            <a:xfrm>
              <a:off x="5895648" y="1482096"/>
              <a:ext cx="5124925" cy="3184142"/>
              <a:chOff x="6420994" y="1411926"/>
              <a:chExt cx="5124925" cy="3184142"/>
            </a:xfrm>
          </p:grpSpPr>
          <p:sp>
            <p:nvSpPr>
              <p:cNvPr id="248" name="Google Shape;248;p14"/>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9" name="Google Shape;249;p14"/>
              <p:cNvSpPr txBox="1"/>
              <p:nvPr/>
            </p:nvSpPr>
            <p:spPr>
              <a:xfrm>
                <a:off x="6420994" y="1411926"/>
                <a:ext cx="5124925" cy="318414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000" b="1" dirty="0">
                    <a:solidFill>
                      <a:schemeClr val="dk1"/>
                    </a:solidFill>
                    <a:latin typeface="Calibri"/>
                    <a:ea typeface="Calibri"/>
                    <a:cs typeface="Calibri"/>
                    <a:sym typeface="Calibri"/>
                  </a:rPr>
                  <a:t>Identificar desafío/oportunidad</a:t>
                </a:r>
                <a:endParaRPr dirty="0"/>
              </a:p>
              <a:p>
                <a:pPr marL="0" marR="0" lvl="0" indent="0" algn="l" rtl="0">
                  <a:spcBef>
                    <a:spcPts val="0"/>
                  </a:spcBef>
                  <a:spcAft>
                    <a:spcPts val="0"/>
                  </a:spcAft>
                  <a:buNone/>
                </a:pPr>
                <a:r>
                  <a:rPr lang="es-ES" sz="2000" dirty="0">
                    <a:solidFill>
                      <a:schemeClr val="dk1"/>
                    </a:solidFill>
                    <a:latin typeface="Calibri"/>
                    <a:ea typeface="Calibri"/>
                    <a:cs typeface="Calibri"/>
                    <a:sym typeface="Calibri"/>
                  </a:rPr>
                  <a:t>¿Cuál es la razón para querer crear una red?¿Cuál es su objetivo principal (crear conciencia, fortalecer la comunidad local, el pueblo, la región, etc.)? ¿Realmente mejoraría la situación una cooperación? Participar en un análisis de las fortalezas y debilidades de la comunidad/actividad.</a:t>
                </a:r>
                <a:br>
                  <a:rPr lang="es-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i="1" dirty="0">
                    <a:solidFill>
                      <a:schemeClr val="dk1"/>
                    </a:solidFill>
                    <a:latin typeface="Calibri"/>
                    <a:ea typeface="Calibri"/>
                    <a:cs typeface="Calibri"/>
                    <a:sym typeface="Calibri"/>
                  </a:rPr>
                  <a:t>Fuente: RUBIZMO Cooperation Tool: www.rubizmo.eu</a:t>
                </a:r>
                <a:endParaRPr sz="1200" i="1" dirty="0">
                  <a:solidFill>
                    <a:schemeClr val="dk1"/>
                  </a:solidFill>
                  <a:latin typeface="Calibri"/>
                  <a:ea typeface="Calibri"/>
                  <a:cs typeface="Calibri"/>
                  <a:sym typeface="Calibri"/>
                </a:endParaRPr>
              </a:p>
            </p:txBody>
          </p:sp>
        </p:grpSp>
        <p:sp>
          <p:nvSpPr>
            <p:cNvPr id="250" name="Google Shape;250;p14"/>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51" name="Google Shape;251;p14"/>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252" name="Google Shape;252;p14"/>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53" name="Google Shape;253;p14"/>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254" name="Google Shape;254;p14"/>
          <p:cNvSpPr txBox="1"/>
          <p:nvPr/>
        </p:nvSpPr>
        <p:spPr>
          <a:xfrm>
            <a:off x="5922072" y="439885"/>
            <a:ext cx="315661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rgbClr val="2F5496"/>
                </a:solidFill>
                <a:latin typeface="Calibri"/>
                <a:ea typeface="Calibri"/>
                <a:cs typeface="Calibri"/>
                <a:sym typeface="Calibri"/>
              </a:rPr>
              <a:t>Crear</a:t>
            </a:r>
            <a:r>
              <a:rPr lang="en-GB" sz="4000" b="1" dirty="0">
                <a:solidFill>
                  <a:srgbClr val="2F5496"/>
                </a:solidFill>
                <a:latin typeface="Calibri"/>
                <a:ea typeface="Calibri"/>
                <a:cs typeface="Calibri"/>
                <a:sym typeface="Calibri"/>
              </a:rPr>
              <a:t> una red</a:t>
            </a:r>
            <a:endParaRPr dirty="0"/>
          </a:p>
        </p:txBody>
      </p:sp>
      <p:sp>
        <p:nvSpPr>
          <p:cNvPr id="255" name="Google Shape;255;p14"/>
          <p:cNvSpPr/>
          <p:nvPr/>
        </p:nvSpPr>
        <p:spPr>
          <a:xfrm>
            <a:off x="6160167" y="1757076"/>
            <a:ext cx="4635895" cy="36929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b="1" dirty="0">
                <a:solidFill>
                  <a:srgbClr val="2F5496"/>
                </a:solidFill>
                <a:latin typeface="Calibri"/>
                <a:ea typeface="Calibri"/>
                <a:cs typeface="Calibri"/>
                <a:sym typeface="Calibri"/>
              </a:rPr>
              <a:t>Antes de crear una red deberías considerar:</a:t>
            </a:r>
            <a:endParaRPr lang="es-ES" dirty="0"/>
          </a:p>
        </p:txBody>
      </p:sp>
      <p:grpSp>
        <p:nvGrpSpPr>
          <p:cNvPr id="256" name="Google Shape;256;p14"/>
          <p:cNvGrpSpPr/>
          <p:nvPr/>
        </p:nvGrpSpPr>
        <p:grpSpPr>
          <a:xfrm>
            <a:off x="466780" y="1846315"/>
            <a:ext cx="4057274" cy="3247269"/>
            <a:chOff x="2770052" y="2009628"/>
            <a:chExt cx="327085" cy="277079"/>
          </a:xfrm>
        </p:grpSpPr>
        <p:sp>
          <p:nvSpPr>
            <p:cNvPr id="257" name="Google Shape;257;p14"/>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8" name="Google Shape;258;p14"/>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59" name="Google Shape;259;p14"/>
          <p:cNvGrpSpPr/>
          <p:nvPr/>
        </p:nvGrpSpPr>
        <p:grpSpPr>
          <a:xfrm>
            <a:off x="8849209" y="622810"/>
            <a:ext cx="1474228" cy="893713"/>
            <a:chOff x="5776798" y="3409778"/>
            <a:chExt cx="346379" cy="264518"/>
          </a:xfrm>
        </p:grpSpPr>
        <p:sp>
          <p:nvSpPr>
            <p:cNvPr id="260" name="Google Shape;260;p14"/>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1" name="Google Shape;261;p14"/>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2" name="Google Shape;262;p14"/>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3" name="Google Shape;263;p14"/>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4" name="Google Shape;264;p14"/>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5" name="Google Shape;265;p14"/>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66" name="Google Shape;266;p14"/>
          <p:cNvSpPr/>
          <p:nvPr/>
        </p:nvSpPr>
        <p:spPr>
          <a:xfrm>
            <a:off x="3048000" y="2690336"/>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p:nvPr/>
        </p:nvSpPr>
        <p:spPr>
          <a:xfrm>
            <a:off x="4658894" y="9809"/>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2" name="Google Shape;272;p15"/>
          <p:cNvGrpSpPr/>
          <p:nvPr/>
        </p:nvGrpSpPr>
        <p:grpSpPr>
          <a:xfrm>
            <a:off x="5854695" y="2609304"/>
            <a:ext cx="5651245" cy="3712755"/>
            <a:chOff x="4804236" y="1427555"/>
            <a:chExt cx="6216337" cy="2371413"/>
          </a:xfrm>
        </p:grpSpPr>
        <p:grpSp>
          <p:nvGrpSpPr>
            <p:cNvPr id="273" name="Google Shape;273;p15"/>
            <p:cNvGrpSpPr/>
            <p:nvPr/>
          </p:nvGrpSpPr>
          <p:grpSpPr>
            <a:xfrm>
              <a:off x="5895648" y="1479311"/>
              <a:ext cx="5124925" cy="2319657"/>
              <a:chOff x="6420994" y="1409141"/>
              <a:chExt cx="5124925" cy="2319657"/>
            </a:xfrm>
          </p:grpSpPr>
          <p:sp>
            <p:nvSpPr>
              <p:cNvPr id="274" name="Google Shape;274;p15"/>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5" name="Google Shape;275;p15"/>
              <p:cNvSpPr txBox="1"/>
              <p:nvPr/>
            </p:nvSpPr>
            <p:spPr>
              <a:xfrm>
                <a:off x="6420994" y="1409141"/>
                <a:ext cx="5124925" cy="231965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000" b="1" dirty="0">
                    <a:solidFill>
                      <a:schemeClr val="dk1"/>
                    </a:solidFill>
                    <a:latin typeface="Calibri"/>
                    <a:ea typeface="Calibri"/>
                    <a:cs typeface="Calibri"/>
                    <a:sym typeface="Calibri"/>
                  </a:rPr>
                  <a:t>Identificar Socios</a:t>
                </a:r>
                <a:endParaRPr dirty="0"/>
              </a:p>
              <a:p>
                <a:pPr marL="0" marR="0" lvl="0" indent="0" algn="l" rtl="0">
                  <a:spcBef>
                    <a:spcPts val="0"/>
                  </a:spcBef>
                  <a:spcAft>
                    <a:spcPts val="0"/>
                  </a:spcAft>
                  <a:buNone/>
                </a:pPr>
                <a:r>
                  <a:rPr lang="es-ES" sz="2000" dirty="0">
                    <a:solidFill>
                      <a:schemeClr val="dk1"/>
                    </a:solidFill>
                    <a:latin typeface="Calibri"/>
                    <a:ea typeface="Calibri"/>
                    <a:cs typeface="Calibri"/>
                    <a:sym typeface="Calibri"/>
                  </a:rPr>
                  <a:t>¿Con quién quieres cooperar? ¿Están otros grupos comunitarios/individuos involucrados en actividades similares?¿Se trata de personas locales u otras comunidades locales que participan en actividades similares en otros lugares, ya sea en el propio país o en otro país?¿Qué valor le aportarán a la red?</a:t>
                </a: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i="1" dirty="0">
                    <a:solidFill>
                      <a:schemeClr val="dk1"/>
                    </a:solidFill>
                    <a:latin typeface="Calibri"/>
                    <a:ea typeface="Calibri"/>
                    <a:cs typeface="Calibri"/>
                    <a:sym typeface="Calibri"/>
                  </a:rPr>
                  <a:t>Fuente: RUBIZMO Cooperation Tool: www.rubizmo.eu</a:t>
                </a:r>
                <a:endParaRPr sz="12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p:txBody>
          </p:sp>
        </p:grpSp>
        <p:sp>
          <p:nvSpPr>
            <p:cNvPr id="276" name="Google Shape;276;p15"/>
            <p:cNvSpPr/>
            <p:nvPr/>
          </p:nvSpPr>
          <p:spPr>
            <a:xfrm>
              <a:off x="4804236" y="1427555"/>
              <a:ext cx="1061178" cy="65428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77" name="Google Shape;277;p1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278" name="Google Shape;278;p15"/>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79" name="Google Shape;279;p15"/>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280" name="Google Shape;280;p15"/>
          <p:cNvSpPr txBox="1"/>
          <p:nvPr/>
        </p:nvSpPr>
        <p:spPr>
          <a:xfrm>
            <a:off x="5922071" y="439885"/>
            <a:ext cx="327229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rgbClr val="2F5496"/>
                </a:solidFill>
                <a:latin typeface="Calibri"/>
                <a:ea typeface="Calibri"/>
                <a:cs typeface="Calibri"/>
                <a:sym typeface="Calibri"/>
              </a:rPr>
              <a:t>Crear</a:t>
            </a:r>
            <a:r>
              <a:rPr lang="en-GB" sz="4000" b="1" dirty="0">
                <a:solidFill>
                  <a:srgbClr val="2F5496"/>
                </a:solidFill>
                <a:latin typeface="Calibri"/>
                <a:ea typeface="Calibri"/>
                <a:cs typeface="Calibri"/>
                <a:sym typeface="Calibri"/>
              </a:rPr>
              <a:t> una red</a:t>
            </a:r>
            <a:endParaRPr lang="en-GB" sz="4000" dirty="0"/>
          </a:p>
        </p:txBody>
      </p:sp>
      <p:sp>
        <p:nvSpPr>
          <p:cNvPr id="281" name="Google Shape;281;p15"/>
          <p:cNvSpPr/>
          <p:nvPr/>
        </p:nvSpPr>
        <p:spPr>
          <a:xfrm>
            <a:off x="6160167" y="1757076"/>
            <a:ext cx="4635895" cy="36929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b="1" dirty="0">
                <a:solidFill>
                  <a:srgbClr val="2F5496"/>
                </a:solidFill>
                <a:latin typeface="Calibri"/>
                <a:ea typeface="Calibri"/>
                <a:cs typeface="Calibri"/>
                <a:sym typeface="Calibri"/>
              </a:rPr>
              <a:t>Antes de crear una red deberías considerar:</a:t>
            </a:r>
            <a:endParaRPr lang="es-ES" sz="1800" dirty="0"/>
          </a:p>
        </p:txBody>
      </p:sp>
      <p:grpSp>
        <p:nvGrpSpPr>
          <p:cNvPr id="282" name="Google Shape;282;p15"/>
          <p:cNvGrpSpPr/>
          <p:nvPr/>
        </p:nvGrpSpPr>
        <p:grpSpPr>
          <a:xfrm>
            <a:off x="466780" y="1846315"/>
            <a:ext cx="4057274" cy="3247269"/>
            <a:chOff x="2770052" y="2009628"/>
            <a:chExt cx="327085" cy="277079"/>
          </a:xfrm>
        </p:grpSpPr>
        <p:sp>
          <p:nvSpPr>
            <p:cNvPr id="283" name="Google Shape;283;p15"/>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4" name="Google Shape;284;p15"/>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85" name="Google Shape;285;p15"/>
          <p:cNvGrpSpPr/>
          <p:nvPr/>
        </p:nvGrpSpPr>
        <p:grpSpPr>
          <a:xfrm>
            <a:off x="8849209" y="622810"/>
            <a:ext cx="1474228" cy="893713"/>
            <a:chOff x="5776798" y="3409778"/>
            <a:chExt cx="346379" cy="264518"/>
          </a:xfrm>
        </p:grpSpPr>
        <p:sp>
          <p:nvSpPr>
            <p:cNvPr id="286" name="Google Shape;286;p15"/>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7" name="Google Shape;287;p15"/>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8" name="Google Shape;288;p15"/>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9" name="Google Shape;289;p15"/>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0" name="Google Shape;290;p15"/>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1" name="Google Shape;291;p15"/>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92" name="Google Shape;292;p15"/>
          <p:cNvSpPr/>
          <p:nvPr/>
        </p:nvSpPr>
        <p:spPr>
          <a:xfrm>
            <a:off x="3048000" y="2690336"/>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p:nvPr/>
        </p:nvSpPr>
        <p:spPr>
          <a:xfrm>
            <a:off x="4658894" y="9809"/>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8" name="Google Shape;298;p16"/>
          <p:cNvGrpSpPr/>
          <p:nvPr/>
        </p:nvGrpSpPr>
        <p:grpSpPr>
          <a:xfrm>
            <a:off x="6115686" y="2711726"/>
            <a:ext cx="6186103" cy="3445541"/>
            <a:chOff x="4834470" y="1491808"/>
            <a:chExt cx="6186103" cy="3236096"/>
          </a:xfrm>
        </p:grpSpPr>
        <p:grpSp>
          <p:nvGrpSpPr>
            <p:cNvPr id="299" name="Google Shape;299;p16"/>
            <p:cNvGrpSpPr/>
            <p:nvPr/>
          </p:nvGrpSpPr>
          <p:grpSpPr>
            <a:xfrm>
              <a:off x="5825896" y="1519291"/>
              <a:ext cx="5194677" cy="3208613"/>
              <a:chOff x="6351242" y="1449121"/>
              <a:chExt cx="5194677" cy="3208613"/>
            </a:xfrm>
          </p:grpSpPr>
          <p:sp>
            <p:nvSpPr>
              <p:cNvPr id="300" name="Google Shape;300;p16"/>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1" name="Google Shape;301;p16"/>
              <p:cNvSpPr txBox="1"/>
              <p:nvPr/>
            </p:nvSpPr>
            <p:spPr>
              <a:xfrm>
                <a:off x="6351242" y="1449121"/>
                <a:ext cx="5124925" cy="3208613"/>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000" b="1" dirty="0" err="1">
                    <a:solidFill>
                      <a:schemeClr val="dk1"/>
                    </a:solidFill>
                    <a:latin typeface="Calibri"/>
                    <a:ea typeface="Calibri"/>
                    <a:cs typeface="Calibri"/>
                    <a:sym typeface="Calibri"/>
                  </a:rPr>
                  <a:t>Identificar</a:t>
                </a:r>
                <a:r>
                  <a:rPr lang="en-GB" sz="2000" b="1" dirty="0">
                    <a:solidFill>
                      <a:schemeClr val="dk1"/>
                    </a:solidFill>
                    <a:latin typeface="Calibri"/>
                    <a:ea typeface="Calibri"/>
                    <a:cs typeface="Calibri"/>
                    <a:sym typeface="Calibri"/>
                  </a:rPr>
                  <a:t> la </a:t>
                </a:r>
                <a:r>
                  <a:rPr lang="en-GB" sz="2000" b="1" dirty="0" err="1">
                    <a:solidFill>
                      <a:schemeClr val="dk1"/>
                    </a:solidFill>
                    <a:latin typeface="Calibri"/>
                    <a:ea typeface="Calibri"/>
                    <a:cs typeface="Calibri"/>
                    <a:sym typeface="Calibri"/>
                  </a:rPr>
                  <a:t>localización</a:t>
                </a:r>
                <a:r>
                  <a:rPr lang="en-GB" sz="2000" b="1" dirty="0">
                    <a:solidFill>
                      <a:schemeClr val="dk1"/>
                    </a:solidFill>
                    <a:latin typeface="Calibri"/>
                    <a:ea typeface="Calibri"/>
                    <a:cs typeface="Calibri"/>
                    <a:sym typeface="Calibri"/>
                  </a:rPr>
                  <a:t> y los </a:t>
                </a:r>
                <a:r>
                  <a:rPr lang="en-GB" sz="2000" b="1" dirty="0" err="1">
                    <a:solidFill>
                      <a:schemeClr val="dk1"/>
                    </a:solidFill>
                    <a:latin typeface="Calibri"/>
                    <a:ea typeface="Calibri"/>
                    <a:cs typeface="Calibri"/>
                    <a:sym typeface="Calibri"/>
                  </a:rPr>
                  <a:t>recursos</a:t>
                </a:r>
                <a:br>
                  <a:rPr lang="en-GB" sz="2000" dirty="0">
                    <a:solidFill>
                      <a:schemeClr val="dk1"/>
                    </a:solidFill>
                    <a:latin typeface="Calibri"/>
                    <a:ea typeface="Calibri"/>
                    <a:cs typeface="Calibri"/>
                    <a:sym typeface="Calibri"/>
                  </a:rPr>
                </a:br>
                <a:r>
                  <a:rPr lang="es-ES" sz="2000" dirty="0">
                    <a:solidFill>
                      <a:schemeClr val="dk1"/>
                    </a:solidFill>
                    <a:latin typeface="Calibri"/>
                    <a:ea typeface="Calibri"/>
                    <a:cs typeface="Calibri"/>
                    <a:sym typeface="Calibri"/>
                  </a:rPr>
                  <a:t>¿Debe haber un límite regional? </a:t>
                </a:r>
                <a:br>
                  <a:rPr lang="es-ES" sz="2000" dirty="0">
                    <a:solidFill>
                      <a:schemeClr val="dk1"/>
                    </a:solidFill>
                    <a:latin typeface="Calibri"/>
                    <a:ea typeface="Calibri"/>
                    <a:cs typeface="Calibri"/>
                    <a:sym typeface="Calibri"/>
                  </a:rPr>
                </a:br>
                <a:r>
                  <a:rPr lang="es-ES" sz="2000" dirty="0">
                    <a:solidFill>
                      <a:schemeClr val="dk1"/>
                    </a:solidFill>
                    <a:latin typeface="Calibri"/>
                    <a:ea typeface="Calibri"/>
                    <a:cs typeface="Calibri"/>
                    <a:sym typeface="Calibri"/>
                  </a:rPr>
                  <a:t>¿Necesita una ubicación central y, en caso afirmativo, dónde? </a:t>
                </a:r>
                <a:br>
                  <a:rPr lang="es-ES" sz="2000" dirty="0">
                    <a:solidFill>
                      <a:schemeClr val="dk1"/>
                    </a:solidFill>
                    <a:latin typeface="Calibri"/>
                    <a:ea typeface="Calibri"/>
                    <a:cs typeface="Calibri"/>
                    <a:sym typeface="Calibri"/>
                  </a:rPr>
                </a:br>
                <a:r>
                  <a:rPr lang="es-ES" sz="2000" dirty="0">
                    <a:solidFill>
                      <a:schemeClr val="dk1"/>
                    </a:solidFill>
                    <a:latin typeface="Calibri"/>
                    <a:ea typeface="Calibri"/>
                    <a:cs typeface="Calibri"/>
                    <a:sym typeface="Calibri"/>
                  </a:rPr>
                  <a:t>¿Qué tipo de recursos se necesitan para la iniciación y el funcionamiento de la red? </a:t>
                </a:r>
                <a:br>
                  <a:rPr lang="es-ES" sz="2000" dirty="0">
                    <a:solidFill>
                      <a:schemeClr val="dk1"/>
                    </a:solidFill>
                    <a:latin typeface="Calibri"/>
                    <a:ea typeface="Calibri"/>
                    <a:cs typeface="Calibri"/>
                    <a:sym typeface="Calibri"/>
                  </a:rPr>
                </a:br>
                <a:r>
                  <a:rPr lang="es-ES" sz="2000" dirty="0">
                    <a:solidFill>
                      <a:schemeClr val="dk1"/>
                    </a:solidFill>
                    <a:latin typeface="Calibri"/>
                    <a:ea typeface="Calibri"/>
                    <a:cs typeface="Calibri"/>
                    <a:sym typeface="Calibri"/>
                  </a:rPr>
                  <a:t>¿De dónde podrían provenir los recursos? ¿Cuánto se necesita para la iniciación y el funcionamiento de la red?</a:t>
                </a:r>
                <a:br>
                  <a:rPr lang="es-ES" sz="20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i="1" dirty="0">
                    <a:solidFill>
                      <a:schemeClr val="dk1"/>
                    </a:solidFill>
                    <a:latin typeface="Calibri"/>
                    <a:ea typeface="Calibri"/>
                    <a:cs typeface="Calibri"/>
                    <a:sym typeface="Calibri"/>
                  </a:rPr>
                  <a:t>Fuente: RUBIZMO Cooperation Tool: www.rubizmo.eu</a:t>
                </a:r>
                <a:endParaRPr sz="2400" dirty="0">
                  <a:solidFill>
                    <a:schemeClr val="dk1"/>
                  </a:solidFill>
                  <a:latin typeface="Calibri"/>
                  <a:ea typeface="Calibri"/>
                  <a:cs typeface="Calibri"/>
                  <a:sym typeface="Calibri"/>
                </a:endParaRPr>
              </a:p>
            </p:txBody>
          </p:sp>
        </p:grpSp>
        <p:sp>
          <p:nvSpPr>
            <p:cNvPr id="302" name="Google Shape;302;p16"/>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303" name="Google Shape;303;p16"/>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04" name="Google Shape;304;p16"/>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05" name="Google Shape;305;p16"/>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06" name="Google Shape;306;p16"/>
          <p:cNvSpPr txBox="1"/>
          <p:nvPr/>
        </p:nvSpPr>
        <p:spPr>
          <a:xfrm>
            <a:off x="5922072" y="439885"/>
            <a:ext cx="322192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rgbClr val="2F5496"/>
                </a:solidFill>
                <a:latin typeface="Calibri"/>
                <a:ea typeface="Calibri"/>
                <a:cs typeface="Calibri"/>
                <a:sym typeface="Calibri"/>
              </a:rPr>
              <a:t>Crear</a:t>
            </a:r>
            <a:r>
              <a:rPr lang="en-GB" sz="4000" b="1" dirty="0">
                <a:solidFill>
                  <a:srgbClr val="2F5496"/>
                </a:solidFill>
                <a:latin typeface="Calibri"/>
                <a:ea typeface="Calibri"/>
                <a:cs typeface="Calibri"/>
                <a:sym typeface="Calibri"/>
              </a:rPr>
              <a:t> una red</a:t>
            </a:r>
            <a:endParaRPr dirty="0"/>
          </a:p>
        </p:txBody>
      </p:sp>
      <p:sp>
        <p:nvSpPr>
          <p:cNvPr id="307" name="Google Shape;307;p16"/>
          <p:cNvSpPr/>
          <p:nvPr/>
        </p:nvSpPr>
        <p:spPr>
          <a:xfrm>
            <a:off x="6160167" y="1757076"/>
            <a:ext cx="4635895" cy="36929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b="1" dirty="0">
                <a:solidFill>
                  <a:srgbClr val="2F5496"/>
                </a:solidFill>
                <a:latin typeface="Calibri"/>
                <a:ea typeface="Calibri"/>
                <a:cs typeface="Calibri"/>
                <a:sym typeface="Calibri"/>
              </a:rPr>
              <a:t>Antes de crear una red deberías considerar:</a:t>
            </a:r>
            <a:endParaRPr lang="es-ES" sz="1800" dirty="0"/>
          </a:p>
        </p:txBody>
      </p:sp>
      <p:grpSp>
        <p:nvGrpSpPr>
          <p:cNvPr id="308" name="Google Shape;308;p16"/>
          <p:cNvGrpSpPr/>
          <p:nvPr/>
        </p:nvGrpSpPr>
        <p:grpSpPr>
          <a:xfrm>
            <a:off x="466780" y="1846315"/>
            <a:ext cx="4057274" cy="3247269"/>
            <a:chOff x="2770052" y="2009628"/>
            <a:chExt cx="327085" cy="277079"/>
          </a:xfrm>
        </p:grpSpPr>
        <p:sp>
          <p:nvSpPr>
            <p:cNvPr id="309" name="Google Shape;309;p16"/>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0" name="Google Shape;310;p16"/>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311" name="Google Shape;311;p16"/>
          <p:cNvGrpSpPr/>
          <p:nvPr/>
        </p:nvGrpSpPr>
        <p:grpSpPr>
          <a:xfrm>
            <a:off x="8849209" y="622810"/>
            <a:ext cx="1474228" cy="893713"/>
            <a:chOff x="5776798" y="3409778"/>
            <a:chExt cx="346379" cy="264518"/>
          </a:xfrm>
        </p:grpSpPr>
        <p:sp>
          <p:nvSpPr>
            <p:cNvPr id="312" name="Google Shape;312;p16"/>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3" name="Google Shape;313;p16"/>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4" name="Google Shape;314;p16"/>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5" name="Google Shape;315;p16"/>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6" name="Google Shape;316;p16"/>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7" name="Google Shape;317;p16"/>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318" name="Google Shape;318;p16"/>
          <p:cNvSpPr/>
          <p:nvPr/>
        </p:nvSpPr>
        <p:spPr>
          <a:xfrm>
            <a:off x="3048000" y="2690336"/>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7"/>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sz="5000" b="1" dirty="0">
                <a:solidFill>
                  <a:srgbClr val="2F5496"/>
                </a:solidFill>
              </a:rPr>
              <a:t>2.2. </a:t>
            </a:r>
            <a:r>
              <a:rPr lang="es-ES" sz="5000" b="1" dirty="0">
                <a:solidFill>
                  <a:srgbClr val="2F5496"/>
                </a:solidFill>
              </a:rPr>
              <a:t>Aprendizaje entre pares y </a:t>
            </a:r>
            <a:r>
              <a:rPr lang="es-ES" sz="5000" b="1" i="1" dirty="0" err="1">
                <a:solidFill>
                  <a:srgbClr val="2F5496"/>
                </a:solidFill>
              </a:rPr>
              <a:t>Mentoring</a:t>
            </a:r>
            <a:endParaRPr lang="en-GB" sz="5000"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8"/>
          <p:cNvSpPr txBox="1">
            <a:spLocks noGrp="1"/>
          </p:cNvSpPr>
          <p:nvPr>
            <p:ph type="title" idx="4294967295"/>
          </p:nvPr>
        </p:nvSpPr>
        <p:spPr>
          <a:xfrm>
            <a:off x="1225485" y="166353"/>
            <a:ext cx="887023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F5496"/>
              </a:buClr>
              <a:buSzPts val="4400"/>
              <a:buFont typeface="Calibri"/>
              <a:buNone/>
            </a:pPr>
            <a:r>
              <a:rPr lang="en-GB" b="1" dirty="0">
                <a:solidFill>
                  <a:srgbClr val="2F5496"/>
                </a:solidFill>
              </a:rPr>
              <a:t>2.2.1. </a:t>
            </a:r>
            <a:r>
              <a:rPr lang="en-GB" b="1" dirty="0" err="1">
                <a:solidFill>
                  <a:srgbClr val="2F5496"/>
                </a:solidFill>
              </a:rPr>
              <a:t>Aprendizaje</a:t>
            </a:r>
            <a:r>
              <a:rPr lang="en-GB" b="1" dirty="0">
                <a:solidFill>
                  <a:srgbClr val="2F5496"/>
                </a:solidFill>
              </a:rPr>
              <a:t> entre pares y </a:t>
            </a:r>
            <a:r>
              <a:rPr lang="en-GB" b="1" i="1" dirty="0">
                <a:solidFill>
                  <a:srgbClr val="2F5496"/>
                </a:solidFill>
              </a:rPr>
              <a:t>Mentoring</a:t>
            </a:r>
            <a:r>
              <a:rPr lang="en-GB" dirty="0"/>
              <a:t>	</a:t>
            </a:r>
            <a:endParaRPr dirty="0"/>
          </a:p>
        </p:txBody>
      </p:sp>
      <p:sp>
        <p:nvSpPr>
          <p:cNvPr id="329" name="Google Shape;329;p18"/>
          <p:cNvSpPr txBox="1">
            <a:spLocks noGrp="1"/>
          </p:cNvSpPr>
          <p:nvPr>
            <p:ph type="body" idx="4294967295"/>
          </p:nvPr>
        </p:nvSpPr>
        <p:spPr>
          <a:xfrm>
            <a:off x="2592370" y="1491916"/>
            <a:ext cx="9073299" cy="486223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dirty="0"/>
              <a:t>Las redes y </a:t>
            </a:r>
            <a:r>
              <a:rPr lang="en-GB" sz="2400" dirty="0" err="1"/>
              <a:t>el</a:t>
            </a:r>
            <a:r>
              <a:rPr lang="en-GB" sz="2400" dirty="0"/>
              <a:t> </a:t>
            </a:r>
            <a:r>
              <a:rPr lang="en-GB" sz="2400" i="1" dirty="0"/>
              <a:t>networking </a:t>
            </a:r>
            <a:r>
              <a:rPr lang="en-GB" sz="2400" dirty="0" err="1"/>
              <a:t>dejan</a:t>
            </a:r>
            <a:r>
              <a:rPr lang="en-GB" sz="2400" dirty="0"/>
              <a:t> paso al </a:t>
            </a:r>
            <a:r>
              <a:rPr lang="en-GB" sz="2400" dirty="0" err="1"/>
              <a:t>aprendizaje</a:t>
            </a:r>
            <a:r>
              <a:rPr lang="en-GB" sz="2400" dirty="0"/>
              <a:t> entre pares y </a:t>
            </a:r>
            <a:r>
              <a:rPr lang="en-GB" sz="2400" dirty="0" err="1"/>
              <a:t>el</a:t>
            </a:r>
            <a:r>
              <a:rPr lang="en-GB" sz="2400" dirty="0"/>
              <a:t> </a:t>
            </a:r>
            <a:r>
              <a:rPr lang="en-GB" sz="2400" i="1" dirty="0"/>
              <a:t> mentoring. </a:t>
            </a:r>
            <a:br>
              <a:rPr lang="en-GB" sz="2400" i="1" dirty="0"/>
            </a:br>
            <a:endParaRPr sz="2400" dirty="0"/>
          </a:p>
          <a:p>
            <a:pPr marL="228600" lvl="0" indent="-228600" algn="l" rtl="0">
              <a:lnSpc>
                <a:spcPct val="90000"/>
              </a:lnSpc>
              <a:spcBef>
                <a:spcPts val="1000"/>
              </a:spcBef>
              <a:spcAft>
                <a:spcPts val="0"/>
              </a:spcAft>
              <a:buClr>
                <a:schemeClr val="dk1"/>
              </a:buClr>
              <a:buSzPts val="2400"/>
              <a:buChar char="•"/>
            </a:pPr>
            <a:r>
              <a:rPr lang="es-ES" sz="2400" dirty="0"/>
              <a:t>El aprendizaje entre pares se refiere esencialmente a los estudiantes que aprenden con y unos de otros de manera formal e informal como compañeros de aprendizaje sin ninguna autoridad implícita para ningún individuo.</a:t>
            </a:r>
            <a:br>
              <a:rPr lang="es-ES" sz="2400" dirty="0"/>
            </a:br>
            <a:endParaRPr sz="2400" dirty="0"/>
          </a:p>
          <a:p>
            <a:pPr marL="228600" lvl="0" indent="-228600" algn="l" rtl="0">
              <a:lnSpc>
                <a:spcPct val="90000"/>
              </a:lnSpc>
              <a:spcBef>
                <a:spcPts val="1000"/>
              </a:spcBef>
              <a:spcAft>
                <a:spcPts val="0"/>
              </a:spcAft>
              <a:buClr>
                <a:schemeClr val="dk1"/>
              </a:buClr>
              <a:buSzPts val="2400"/>
              <a:buChar char="•"/>
            </a:pPr>
            <a:r>
              <a:rPr lang="es-ES" sz="2400" dirty="0"/>
              <a:t>Sin embargo, se puede aplicar a redes donde los grupos comunitarios o los empresarios se encuentran en diferentes etapas de desarrollo.</a:t>
            </a:r>
            <a:br>
              <a:rPr lang="es-ES" sz="2400" dirty="0"/>
            </a:br>
            <a:endParaRPr sz="2400" dirty="0"/>
          </a:p>
          <a:p>
            <a:pPr marL="228600" lvl="0" indent="-228600" algn="l" rtl="0">
              <a:lnSpc>
                <a:spcPct val="90000"/>
              </a:lnSpc>
              <a:spcBef>
                <a:spcPts val="1000"/>
              </a:spcBef>
              <a:spcAft>
                <a:spcPts val="0"/>
              </a:spcAft>
              <a:buClr>
                <a:schemeClr val="dk1"/>
              </a:buClr>
              <a:buSzPts val="2400"/>
              <a:buChar char="•"/>
            </a:pPr>
            <a:r>
              <a:rPr lang="es-ES" sz="2400" dirty="0"/>
              <a:t>Permite que los grupos al comienzo de un proyecto aprendan de otros que han pasado por la experiencia.</a:t>
            </a:r>
            <a:endParaRPr dirty="0"/>
          </a:p>
        </p:txBody>
      </p:sp>
      <p:pic>
        <p:nvPicPr>
          <p:cNvPr id="330" name="Google Shape;330;p18" descr="Idea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8365" y="1240411"/>
            <a:ext cx="2188589" cy="218858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9"/>
          <p:cNvSpPr txBox="1">
            <a:spLocks noGrp="1"/>
          </p:cNvSpPr>
          <p:nvPr>
            <p:ph type="title" idx="4294967295"/>
          </p:nvPr>
        </p:nvSpPr>
        <p:spPr>
          <a:xfrm>
            <a:off x="1178158" y="96148"/>
            <a:ext cx="902953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F5496"/>
              </a:buClr>
              <a:buSzPts val="4400"/>
              <a:buFont typeface="Calibri"/>
              <a:buNone/>
            </a:pPr>
            <a:r>
              <a:rPr lang="en-GB" b="1" dirty="0">
                <a:solidFill>
                  <a:srgbClr val="2F5496"/>
                </a:solidFill>
              </a:rPr>
              <a:t>2.2.1. </a:t>
            </a:r>
            <a:r>
              <a:rPr lang="en-GB" b="1" dirty="0" err="1">
                <a:solidFill>
                  <a:srgbClr val="2F5496"/>
                </a:solidFill>
              </a:rPr>
              <a:t>Aprendizaje</a:t>
            </a:r>
            <a:r>
              <a:rPr lang="en-GB" b="1" dirty="0">
                <a:solidFill>
                  <a:srgbClr val="2F5496"/>
                </a:solidFill>
              </a:rPr>
              <a:t> entre pares y </a:t>
            </a:r>
            <a:r>
              <a:rPr lang="en-GB" b="1" i="1" dirty="0">
                <a:solidFill>
                  <a:srgbClr val="2F5496"/>
                </a:solidFill>
              </a:rPr>
              <a:t>Mentoring</a:t>
            </a:r>
            <a:r>
              <a:rPr lang="en-GB" dirty="0"/>
              <a:t>	</a:t>
            </a:r>
            <a:endParaRPr dirty="0"/>
          </a:p>
        </p:txBody>
      </p:sp>
      <p:sp>
        <p:nvSpPr>
          <p:cNvPr id="336" name="Google Shape;336;p19"/>
          <p:cNvSpPr txBox="1">
            <a:spLocks noGrp="1"/>
          </p:cNvSpPr>
          <p:nvPr>
            <p:ph type="body" idx="4294967295"/>
          </p:nvPr>
        </p:nvSpPr>
        <p:spPr>
          <a:xfrm>
            <a:off x="2875176" y="1473062"/>
            <a:ext cx="8903616" cy="46850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dirty="0" err="1"/>
              <a:t>Esto</a:t>
            </a:r>
            <a:r>
              <a:rPr lang="en-GB" sz="2400" dirty="0"/>
              <a:t> </a:t>
            </a:r>
            <a:r>
              <a:rPr lang="en-GB" sz="2400" dirty="0" err="1"/>
              <a:t>puede</a:t>
            </a:r>
            <a:r>
              <a:rPr lang="en-GB" sz="2400" dirty="0"/>
              <a:t> </a:t>
            </a:r>
            <a:r>
              <a:rPr lang="en-GB" sz="2400" dirty="0" err="1"/>
              <a:t>hacerse</a:t>
            </a:r>
            <a:r>
              <a:rPr lang="en-GB" sz="2400" dirty="0"/>
              <a:t>:</a:t>
            </a:r>
            <a:endParaRPr dirty="0"/>
          </a:p>
          <a:p>
            <a:pPr marL="0" lvl="0" indent="0" algn="l" rtl="0">
              <a:lnSpc>
                <a:spcPct val="90000"/>
              </a:lnSpc>
              <a:spcBef>
                <a:spcPts val="1000"/>
              </a:spcBef>
              <a:spcAft>
                <a:spcPts val="0"/>
              </a:spcAft>
              <a:buClr>
                <a:schemeClr val="dk1"/>
              </a:buClr>
              <a:buSzPts val="2400"/>
              <a:buNone/>
            </a:pPr>
            <a:endParaRPr sz="2400" dirty="0"/>
          </a:p>
          <a:p>
            <a:pPr marL="685800" lvl="1" indent="-228600" algn="l" rtl="0">
              <a:lnSpc>
                <a:spcPct val="90000"/>
              </a:lnSpc>
              <a:spcBef>
                <a:spcPts val="500"/>
              </a:spcBef>
              <a:spcAft>
                <a:spcPts val="0"/>
              </a:spcAft>
              <a:buClr>
                <a:schemeClr val="dk1"/>
              </a:buClr>
              <a:buSzPts val="2400"/>
              <a:buChar char="•"/>
            </a:pPr>
            <a:r>
              <a:rPr lang="es-ES" dirty="0"/>
              <a:t>Escuchar sobre su experiencia en reuniones grupales o reuniones individuales.</a:t>
            </a:r>
            <a:br>
              <a:rPr lang="es-ES" dirty="0"/>
            </a:br>
            <a:endParaRPr lang="es-ES" dirty="0"/>
          </a:p>
          <a:p>
            <a:pPr marL="685800" lvl="1" indent="-228600" algn="l" rtl="0">
              <a:lnSpc>
                <a:spcPct val="90000"/>
              </a:lnSpc>
              <a:spcBef>
                <a:spcPts val="500"/>
              </a:spcBef>
              <a:spcAft>
                <a:spcPts val="0"/>
              </a:spcAft>
              <a:buClr>
                <a:schemeClr val="dk1"/>
              </a:buClr>
              <a:buSzPts val="2400"/>
              <a:buChar char="•"/>
            </a:pPr>
            <a:r>
              <a:rPr lang="es-ES" dirty="0"/>
              <a:t>Grupos más experimentados haciendo una presentación sobre su proyecto/actividad.</a:t>
            </a:r>
            <a:br>
              <a:rPr lang="es-ES" dirty="0"/>
            </a:br>
            <a:endParaRPr lang="es-ES" dirty="0"/>
          </a:p>
          <a:p>
            <a:pPr marL="685800" lvl="1" indent="-228600" algn="l" rtl="0">
              <a:lnSpc>
                <a:spcPct val="90000"/>
              </a:lnSpc>
              <a:spcBef>
                <a:spcPts val="500"/>
              </a:spcBef>
              <a:spcAft>
                <a:spcPts val="0"/>
              </a:spcAft>
              <a:buClr>
                <a:schemeClr val="dk1"/>
              </a:buClr>
              <a:buSzPts val="2400"/>
              <a:buChar char="•"/>
            </a:pPr>
            <a:r>
              <a:rPr lang="es-ES" dirty="0"/>
              <a:t>Ver el proyecto/actividad y cómo se hace o se lleva a cabo y probar la actividad en persona. Esto también podría hacerse virtualmente si en persona no es posible.</a:t>
            </a:r>
            <a:endParaRPr sz="3600" dirty="0"/>
          </a:p>
        </p:txBody>
      </p:sp>
      <p:pic>
        <p:nvPicPr>
          <p:cNvPr id="337" name="Google Shape;337;p19" descr="Voice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6903" y="1292257"/>
            <a:ext cx="2136743" cy="21367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p:nvPr/>
        </p:nvSpPr>
        <p:spPr>
          <a:xfrm>
            <a:off x="3592864" y="0"/>
            <a:ext cx="8625674" cy="709267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1" name="Google Shape;111;p2"/>
          <p:cNvGrpSpPr/>
          <p:nvPr/>
        </p:nvGrpSpPr>
        <p:grpSpPr>
          <a:xfrm>
            <a:off x="6032435" y="2590740"/>
            <a:ext cx="6186103" cy="923289"/>
            <a:chOff x="4834470" y="1482096"/>
            <a:chExt cx="6186103" cy="923289"/>
          </a:xfrm>
        </p:grpSpPr>
        <p:grpSp>
          <p:nvGrpSpPr>
            <p:cNvPr id="112" name="Google Shape;112;p2"/>
            <p:cNvGrpSpPr/>
            <p:nvPr/>
          </p:nvGrpSpPr>
          <p:grpSpPr>
            <a:xfrm>
              <a:off x="5895648" y="1482096"/>
              <a:ext cx="5124925" cy="923289"/>
              <a:chOff x="6420994" y="1411926"/>
              <a:chExt cx="5124925" cy="923289"/>
            </a:xfrm>
          </p:grpSpPr>
          <p:sp>
            <p:nvSpPr>
              <p:cNvPr id="113" name="Google Shape;11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4" name="Google Shape;114;p2"/>
              <p:cNvSpPr txBox="1"/>
              <p:nvPr/>
            </p:nvSpPr>
            <p:spPr>
              <a:xfrm>
                <a:off x="6420994" y="1411926"/>
                <a:ext cx="5124925" cy="92328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Identificar ideas y oportunidades de PCI en tu área</a:t>
                </a:r>
              </a:p>
              <a:p>
                <a:pPr marL="0" marR="0" lvl="0" indent="0" algn="l" rtl="0">
                  <a:spcBef>
                    <a:spcPts val="0"/>
                  </a:spcBef>
                  <a:spcAft>
                    <a:spcPts val="0"/>
                  </a:spcAft>
                  <a:buNone/>
                </a:pPr>
                <a:r>
                  <a:rPr lang="en-US" sz="1200" dirty="0" err="1">
                    <a:solidFill>
                      <a:schemeClr val="dk1"/>
                    </a:solidFill>
                    <a:latin typeface="Calibri"/>
                    <a:ea typeface="Calibri"/>
                    <a:cs typeface="Calibri"/>
                    <a:sym typeface="Calibri"/>
                  </a:rPr>
                  <a:t>Llevar</a:t>
                </a:r>
                <a:r>
                  <a:rPr lang="en-US" sz="1200" dirty="0">
                    <a:solidFill>
                      <a:schemeClr val="dk1"/>
                    </a:solidFill>
                    <a:latin typeface="Calibri"/>
                    <a:ea typeface="Calibri"/>
                    <a:cs typeface="Calibri"/>
                    <a:sym typeface="Calibri"/>
                  </a:rPr>
                  <a:t> a </a:t>
                </a:r>
                <a:r>
                  <a:rPr lang="en-US" sz="1200" dirty="0" err="1">
                    <a:solidFill>
                      <a:schemeClr val="dk1"/>
                    </a:solidFill>
                    <a:latin typeface="Calibri"/>
                    <a:ea typeface="Calibri"/>
                    <a:cs typeface="Calibri"/>
                    <a:sym typeface="Calibri"/>
                  </a:rPr>
                  <a:t>cabo</a:t>
                </a:r>
                <a:r>
                  <a:rPr lang="en-US" sz="1200" dirty="0">
                    <a:solidFill>
                      <a:schemeClr val="dk1"/>
                    </a:solidFill>
                    <a:latin typeface="Calibri"/>
                    <a:ea typeface="Calibri"/>
                    <a:cs typeface="Calibri"/>
                    <a:sym typeface="Calibri"/>
                  </a:rPr>
                  <a:t> una auditoria </a:t>
                </a:r>
                <a:r>
                  <a:rPr lang="en-US" sz="1200" dirty="0" err="1">
                    <a:solidFill>
                      <a:schemeClr val="dk1"/>
                    </a:solidFill>
                    <a:latin typeface="Calibri"/>
                    <a:ea typeface="Calibri"/>
                    <a:cs typeface="Calibri"/>
                    <a:sym typeface="Calibri"/>
                  </a:rPr>
                  <a:t>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tu</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área</a:t>
                </a:r>
                <a:r>
                  <a:rPr lang="en-US" sz="1200" dirty="0">
                    <a:solidFill>
                      <a:schemeClr val="dk1"/>
                    </a:solidFill>
                    <a:latin typeface="Calibri"/>
                    <a:ea typeface="Calibri"/>
                    <a:cs typeface="Calibri"/>
                    <a:sym typeface="Calibri"/>
                  </a:rPr>
                  <a:t> para </a:t>
                </a:r>
                <a:r>
                  <a:rPr lang="en-US" sz="1200" dirty="0" err="1">
                    <a:solidFill>
                      <a:schemeClr val="dk1"/>
                    </a:solidFill>
                    <a:latin typeface="Calibri"/>
                    <a:ea typeface="Calibri"/>
                    <a:cs typeface="Calibri"/>
                    <a:sym typeface="Calibri"/>
                  </a:rPr>
                  <a:t>identificar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qué</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actividades</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culturales</a:t>
                </a:r>
                <a:r>
                  <a:rPr lang="en-US" sz="1200" dirty="0">
                    <a:solidFill>
                      <a:schemeClr val="dk1"/>
                    </a:solidFill>
                    <a:latin typeface="Calibri"/>
                    <a:ea typeface="Calibri"/>
                    <a:cs typeface="Calibri"/>
                    <a:sym typeface="Calibri"/>
                  </a:rPr>
                  <a:t> y de </a:t>
                </a:r>
                <a:r>
                  <a:rPr lang="en-US" sz="1200" dirty="0" err="1">
                    <a:solidFill>
                      <a:schemeClr val="dk1"/>
                    </a:solidFill>
                    <a:latin typeface="Calibri"/>
                    <a:ea typeface="Calibri"/>
                    <a:cs typeface="Calibri"/>
                    <a:sym typeface="Calibri"/>
                  </a:rPr>
                  <a:t>patrimonio</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están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disponibles</a:t>
                </a:r>
                <a:r>
                  <a:rPr lang="en-US" sz="1200" dirty="0">
                    <a:solidFill>
                      <a:schemeClr val="dk1"/>
                    </a:solidFill>
                    <a:latin typeface="Calibri"/>
                    <a:ea typeface="Calibri"/>
                    <a:cs typeface="Calibri"/>
                    <a:sym typeface="Calibri"/>
                  </a:rPr>
                  <a:t> y </a:t>
                </a:r>
                <a:r>
                  <a:rPr lang="en-US" sz="1200" dirty="0" err="1">
                    <a:solidFill>
                      <a:schemeClr val="dk1"/>
                    </a:solidFill>
                    <a:latin typeface="Calibri"/>
                    <a:ea typeface="Calibri"/>
                    <a:cs typeface="Calibri"/>
                    <a:sym typeface="Calibri"/>
                  </a:rPr>
                  <a:t>como</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incorporarlas</a:t>
                </a:r>
                <a:r>
                  <a:rPr lang="en-US" sz="1200" dirty="0">
                    <a:solidFill>
                      <a:schemeClr val="dk1"/>
                    </a:solidFill>
                    <a:latin typeface="Calibri"/>
                    <a:ea typeface="Calibri"/>
                    <a:cs typeface="Calibri"/>
                    <a:sym typeface="Calibri"/>
                  </a:rPr>
                  <a:t> a la </a:t>
                </a:r>
                <a:r>
                  <a:rPr lang="en-US" sz="1200" dirty="0" err="1">
                    <a:solidFill>
                      <a:schemeClr val="dk1"/>
                    </a:solidFill>
                    <a:latin typeface="Calibri"/>
                    <a:ea typeface="Calibri"/>
                    <a:cs typeface="Calibri"/>
                    <a:sym typeface="Calibri"/>
                  </a:rPr>
                  <a:t>comunidad</a:t>
                </a:r>
                <a:r>
                  <a:rPr lang="en-US" sz="1200" dirty="0">
                    <a:solidFill>
                      <a:schemeClr val="dk1"/>
                    </a:solidFill>
                    <a:latin typeface="Calibri"/>
                    <a:ea typeface="Calibri"/>
                    <a:cs typeface="Calibri"/>
                    <a:sym typeface="Calibri"/>
                  </a:rPr>
                  <a:t>.  </a:t>
                </a:r>
              </a:p>
            </p:txBody>
          </p:sp>
        </p:grpSp>
        <p:sp>
          <p:nvSpPr>
            <p:cNvPr id="115" name="Google Shape;11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6" name="Google Shape;116;p2"/>
          <p:cNvGrpSpPr/>
          <p:nvPr/>
        </p:nvGrpSpPr>
        <p:grpSpPr>
          <a:xfrm>
            <a:off x="6032435" y="3830066"/>
            <a:ext cx="6186103" cy="1354176"/>
            <a:chOff x="4834470" y="1482096"/>
            <a:chExt cx="6186103" cy="1354176"/>
          </a:xfrm>
        </p:grpSpPr>
        <p:grpSp>
          <p:nvGrpSpPr>
            <p:cNvPr id="117" name="Google Shape;117;p2"/>
            <p:cNvGrpSpPr/>
            <p:nvPr/>
          </p:nvGrpSpPr>
          <p:grpSpPr>
            <a:xfrm>
              <a:off x="5895648" y="1482096"/>
              <a:ext cx="5124925" cy="1354176"/>
              <a:chOff x="6420994" y="1411926"/>
              <a:chExt cx="5124925" cy="1354176"/>
            </a:xfrm>
          </p:grpSpPr>
          <p:sp>
            <p:nvSpPr>
              <p:cNvPr id="118" name="Google Shape;118;p2"/>
              <p:cNvSpPr txBox="1"/>
              <p:nvPr/>
            </p:nvSpPr>
            <p:spPr>
              <a:xfrm>
                <a:off x="6420994" y="1750480"/>
                <a:ext cx="5124925"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s-ES"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200" dirty="0">
                    <a:solidFill>
                      <a:schemeClr val="dk1"/>
                    </a:solidFill>
                    <a:latin typeface="Calibri"/>
                    <a:ea typeface="Calibri"/>
                    <a:cs typeface="Calibri"/>
                    <a:sym typeface="Calibri"/>
                  </a:rPr>
                  <a:t>Identificar las partes interesadas clave en las redes, pero también para trabajar </a:t>
                </a:r>
                <a:r>
                  <a:rPr lang="es-ES" sz="1200" i="1" dirty="0">
                    <a:solidFill>
                      <a:schemeClr val="dk1"/>
                    </a:solidFill>
                    <a:latin typeface="Calibri"/>
                    <a:ea typeface="Calibri"/>
                    <a:cs typeface="Calibri"/>
                    <a:sym typeface="Calibri"/>
                  </a:rPr>
                  <a:t>online </a:t>
                </a:r>
                <a:r>
                  <a:rPr lang="es-ES" sz="1200" dirty="0">
                    <a:solidFill>
                      <a:schemeClr val="dk1"/>
                    </a:solidFill>
                    <a:latin typeface="Calibri"/>
                    <a:ea typeface="Calibri"/>
                    <a:cs typeface="Calibri"/>
                    <a:sym typeface="Calibri"/>
                  </a:rPr>
                  <a:t>con grupos involucrados en las mismas o similares actividades y ampliarlo a nivel europeo. Cómo se puede desarrollar el aprendizaje y la tutoría entre pares a partir del </a:t>
                </a:r>
                <a:r>
                  <a:rPr lang="es-ES" sz="1200" i="1" dirty="0" err="1">
                    <a:solidFill>
                      <a:schemeClr val="dk1"/>
                    </a:solidFill>
                    <a:latin typeface="Calibri"/>
                    <a:ea typeface="Calibri"/>
                    <a:cs typeface="Calibri"/>
                    <a:sym typeface="Calibri"/>
                  </a:rPr>
                  <a:t>networking</a:t>
                </a:r>
                <a:r>
                  <a:rPr lang="es-ES" sz="1200" i="1" dirty="0">
                    <a:solidFill>
                      <a:schemeClr val="dk1"/>
                    </a:solidFill>
                    <a:latin typeface="Calibri"/>
                    <a:ea typeface="Calibri"/>
                    <a:cs typeface="Calibri"/>
                    <a:sym typeface="Calibri"/>
                  </a:rPr>
                  <a:t> </a:t>
                </a:r>
                <a:r>
                  <a:rPr lang="es-ES" sz="1200" dirty="0">
                    <a:solidFill>
                      <a:schemeClr val="dk1"/>
                    </a:solidFill>
                    <a:latin typeface="Calibri"/>
                    <a:ea typeface="Calibri"/>
                    <a:cs typeface="Calibri"/>
                    <a:sym typeface="Calibri"/>
                  </a:rPr>
                  <a:t>y las redes</a:t>
                </a:r>
                <a:endParaRPr dirty="0"/>
              </a:p>
            </p:txBody>
          </p:sp>
          <p:sp>
            <p:nvSpPr>
              <p:cNvPr id="119" name="Google Shape;119;p2"/>
              <p:cNvSpPr txBox="1"/>
              <p:nvPr/>
            </p:nvSpPr>
            <p:spPr>
              <a:xfrm>
                <a:off x="6420994" y="1411926"/>
                <a:ext cx="5124925" cy="58473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600" b="1" dirty="0">
                    <a:solidFill>
                      <a:schemeClr val="dk1"/>
                    </a:solidFill>
                    <a:latin typeface="Calibri"/>
                    <a:ea typeface="Calibri"/>
                    <a:cs typeface="Calibri"/>
                    <a:sym typeface="Calibri"/>
                  </a:rPr>
                  <a:t>Crear redes para compartir conocimientos y proporcionar </a:t>
                </a:r>
              </a:p>
              <a:p>
                <a:pPr marL="0" marR="0" lvl="0" indent="0" algn="l" rtl="0">
                  <a:spcBef>
                    <a:spcPts val="0"/>
                  </a:spcBef>
                  <a:spcAft>
                    <a:spcPts val="0"/>
                  </a:spcAft>
                  <a:buNone/>
                </a:pPr>
                <a:r>
                  <a:rPr lang="es-ES" sz="1600" b="1" dirty="0">
                    <a:solidFill>
                      <a:schemeClr val="dk1"/>
                    </a:solidFill>
                    <a:latin typeface="Calibri"/>
                    <a:ea typeface="Calibri"/>
                    <a:cs typeface="Calibri"/>
                    <a:sym typeface="Calibri"/>
                  </a:rPr>
                  <a:t>un espacio para el aprendizaje entre pares y el </a:t>
                </a:r>
                <a:r>
                  <a:rPr lang="es-ES" sz="1600" b="1" i="1" dirty="0" err="1">
                    <a:solidFill>
                      <a:schemeClr val="dk1"/>
                    </a:solidFill>
                    <a:latin typeface="Calibri"/>
                    <a:ea typeface="Calibri"/>
                    <a:cs typeface="Calibri"/>
                    <a:sym typeface="Calibri"/>
                  </a:rPr>
                  <a:t>mentoring</a:t>
                </a:r>
                <a:endParaRPr sz="1600" b="1" dirty="0">
                  <a:solidFill>
                    <a:schemeClr val="dk1"/>
                  </a:solidFill>
                  <a:latin typeface="Calibri"/>
                  <a:ea typeface="Calibri"/>
                  <a:cs typeface="Calibri"/>
                  <a:sym typeface="Calibri"/>
                </a:endParaRPr>
              </a:p>
            </p:txBody>
          </p:sp>
        </p:grpSp>
        <p:sp>
          <p:nvSpPr>
            <p:cNvPr id="120" name="Google Shape;120;p2"/>
            <p:cNvSpPr/>
            <p:nvPr/>
          </p:nvSpPr>
          <p:spPr>
            <a:xfrm>
              <a:off x="4834470" y="1491808"/>
              <a:ext cx="780795" cy="780795"/>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2"/>
          <p:cNvGrpSpPr/>
          <p:nvPr/>
        </p:nvGrpSpPr>
        <p:grpSpPr>
          <a:xfrm>
            <a:off x="6032435" y="5122181"/>
            <a:ext cx="6186103" cy="1227771"/>
            <a:chOff x="4834470" y="1491808"/>
            <a:chExt cx="6186103" cy="1227771"/>
          </a:xfrm>
        </p:grpSpPr>
        <p:grpSp>
          <p:nvGrpSpPr>
            <p:cNvPr id="122" name="Google Shape;122;p2"/>
            <p:cNvGrpSpPr/>
            <p:nvPr/>
          </p:nvGrpSpPr>
          <p:grpSpPr>
            <a:xfrm>
              <a:off x="5825896" y="1519291"/>
              <a:ext cx="5194677" cy="1200288"/>
              <a:chOff x="6351242" y="1449121"/>
              <a:chExt cx="5194677" cy="1200288"/>
            </a:xfrm>
          </p:grpSpPr>
          <p:sp>
            <p:nvSpPr>
              <p:cNvPr id="123" name="Google Shape;12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4" name="Google Shape;124;p2"/>
              <p:cNvSpPr txBox="1"/>
              <p:nvPr/>
            </p:nvSpPr>
            <p:spPr>
              <a:xfrm>
                <a:off x="6351242" y="1449121"/>
                <a:ext cx="5124925" cy="120028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Desarrollo de capacidades y participación comunitaria</a:t>
                </a:r>
              </a:p>
              <a:p>
                <a:pPr marL="0" marR="0" lvl="0" indent="0" algn="l" rtl="0">
                  <a:spcBef>
                    <a:spcPts val="0"/>
                  </a:spcBef>
                  <a:spcAft>
                    <a:spcPts val="0"/>
                  </a:spcAft>
                  <a:buNone/>
                </a:pPr>
                <a:r>
                  <a:rPr lang="es-ES" sz="1200" dirty="0">
                    <a:solidFill>
                      <a:schemeClr val="dk1"/>
                    </a:solidFill>
                    <a:latin typeface="Calibri"/>
                    <a:ea typeface="Calibri"/>
                    <a:cs typeface="Calibri"/>
                    <a:sym typeface="Calibri"/>
                  </a:rPr>
                  <a:t>Desarrollar e involucrar a la comunidad local para alentar a más personas a involucrarse en las actividades culturales y patrimoniales del área y ayudar a desarrollar actividades en beneficio de toda la comunidad.</a:t>
                </a:r>
                <a:endParaRPr lang="en-US" dirty="0"/>
              </a:p>
            </p:txBody>
          </p:sp>
        </p:grpSp>
        <p:sp>
          <p:nvSpPr>
            <p:cNvPr id="125" name="Google Shape;12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129" name="Google Shape;129;p2"/>
          <p:cNvSpPr txBox="1"/>
          <p:nvPr/>
        </p:nvSpPr>
        <p:spPr>
          <a:xfrm>
            <a:off x="5922072" y="439885"/>
            <a:ext cx="303057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rgbClr val="266C9F"/>
                </a:solidFill>
                <a:latin typeface="Calibri"/>
                <a:ea typeface="Calibri"/>
                <a:cs typeface="Calibri"/>
                <a:sym typeface="Calibri"/>
              </a:rPr>
              <a:t>OBJETIVOS Y METAS</a:t>
            </a:r>
            <a:endParaRPr dirty="0"/>
          </a:p>
        </p:txBody>
      </p:sp>
      <p:grpSp>
        <p:nvGrpSpPr>
          <p:cNvPr id="130" name="Google Shape;130;p2"/>
          <p:cNvGrpSpPr/>
          <p:nvPr/>
        </p:nvGrpSpPr>
        <p:grpSpPr>
          <a:xfrm>
            <a:off x="8975036" y="574708"/>
            <a:ext cx="894080" cy="833150"/>
            <a:chOff x="5961125" y="1623900"/>
            <a:chExt cx="427450" cy="448175"/>
          </a:xfrm>
        </p:grpSpPr>
        <p:sp>
          <p:nvSpPr>
            <p:cNvPr id="131" name="Google Shape;131;p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138" name="Google Shape;138;p2"/>
          <p:cNvPicPr preferRelativeResize="0"/>
          <p:nvPr/>
        </p:nvPicPr>
        <p:blipFill rotWithShape="1">
          <a:blip r:embed="rId5">
            <a:alphaModFix/>
          </a:blip>
          <a:srcRect/>
          <a:stretch/>
        </p:blipFill>
        <p:spPr>
          <a:xfrm>
            <a:off x="65646" y="1759334"/>
            <a:ext cx="4681199" cy="3236012"/>
          </a:xfrm>
          <a:prstGeom prst="rect">
            <a:avLst/>
          </a:prstGeom>
          <a:gradFill>
            <a:gsLst>
              <a:gs pos="0">
                <a:srgbClr val="F5F7FC"/>
              </a:gs>
              <a:gs pos="74000">
                <a:srgbClr val="A9BEE4"/>
              </a:gs>
              <a:gs pos="83000">
                <a:srgbClr val="A9BEE4"/>
              </a:gs>
              <a:gs pos="100000">
                <a:srgbClr val="C5D3ED"/>
              </a:gs>
            </a:gsLst>
            <a:lin ang="5400000" scaled="0"/>
          </a:gradFill>
          <a:ln>
            <a:noFill/>
          </a:ln>
          <a:effectLst>
            <a:outerShdw blurRad="50800" dist="50800" dir="5400000" algn="ctr" rotWithShape="0">
              <a:srgbClr val="000000"/>
            </a:outerShdw>
          </a:effectLst>
        </p:spPr>
      </p:pic>
      <p:sp>
        <p:nvSpPr>
          <p:cNvPr id="139" name="Google Shape;139;p2"/>
          <p:cNvSpPr/>
          <p:nvPr/>
        </p:nvSpPr>
        <p:spPr>
          <a:xfrm>
            <a:off x="65646" y="1749398"/>
            <a:ext cx="4681199" cy="3262211"/>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2"/>
          <p:cNvSpPr/>
          <p:nvPr/>
        </p:nvSpPr>
        <p:spPr>
          <a:xfrm>
            <a:off x="6178758" y="1967591"/>
            <a:ext cx="4491294"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b="1" dirty="0">
                <a:solidFill>
                  <a:srgbClr val="266C9F"/>
                </a:solidFill>
                <a:latin typeface="Calibri"/>
                <a:ea typeface="Calibri"/>
                <a:cs typeface="Calibri"/>
                <a:sym typeface="Calibri"/>
              </a:rPr>
              <a:t>Al final de </a:t>
            </a:r>
            <a:r>
              <a:rPr lang="en-GB" sz="1800" b="1" dirty="0" err="1">
                <a:solidFill>
                  <a:srgbClr val="266C9F"/>
                </a:solidFill>
                <a:latin typeface="Calibri"/>
                <a:ea typeface="Calibri"/>
                <a:cs typeface="Calibri"/>
                <a:sym typeface="Calibri"/>
              </a:rPr>
              <a:t>esta</a:t>
            </a:r>
            <a:r>
              <a:rPr lang="en-GB" sz="1800" b="1" dirty="0">
                <a:solidFill>
                  <a:srgbClr val="266C9F"/>
                </a:solidFill>
                <a:latin typeface="Calibri"/>
                <a:ea typeface="Calibri"/>
                <a:cs typeface="Calibri"/>
                <a:sym typeface="Calibri"/>
              </a:rPr>
              <a:t> </a:t>
            </a:r>
            <a:r>
              <a:rPr lang="en-GB" sz="1800" b="1" dirty="0" err="1">
                <a:solidFill>
                  <a:srgbClr val="266C9F"/>
                </a:solidFill>
                <a:latin typeface="Calibri"/>
                <a:ea typeface="Calibri"/>
                <a:cs typeface="Calibri"/>
                <a:sym typeface="Calibri"/>
              </a:rPr>
              <a:t>unidad</a:t>
            </a:r>
            <a:r>
              <a:rPr lang="en-GB" sz="1800" b="1" dirty="0">
                <a:solidFill>
                  <a:srgbClr val="266C9F"/>
                </a:solidFill>
                <a:latin typeface="Calibri"/>
                <a:ea typeface="Calibri"/>
                <a:cs typeface="Calibri"/>
                <a:sym typeface="Calibri"/>
              </a:rPr>
              <a:t> </a:t>
            </a:r>
            <a:r>
              <a:rPr lang="en-GB" sz="1800" b="1" dirty="0" err="1">
                <a:solidFill>
                  <a:srgbClr val="266C9F"/>
                </a:solidFill>
                <a:latin typeface="Calibri"/>
                <a:ea typeface="Calibri"/>
                <a:cs typeface="Calibri"/>
                <a:sym typeface="Calibri"/>
              </a:rPr>
              <a:t>podrás</a:t>
            </a:r>
            <a:r>
              <a:rPr lang="en-GB" sz="1800" b="1" dirty="0">
                <a:solidFill>
                  <a:srgbClr val="266C9F"/>
                </a:solidFill>
                <a:latin typeface="Calibri"/>
                <a:ea typeface="Calibri"/>
                <a:cs typeface="Calibri"/>
                <a:sym typeface="Calibri"/>
              </a:rPr>
              <a: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0"/>
          <p:cNvSpPr txBox="1">
            <a:spLocks noGrp="1"/>
          </p:cNvSpPr>
          <p:nvPr>
            <p:ph type="title" idx="4294967295"/>
          </p:nvPr>
        </p:nvSpPr>
        <p:spPr>
          <a:xfrm>
            <a:off x="838200" y="166353"/>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dirty="0">
                <a:solidFill>
                  <a:srgbClr val="2F5496"/>
                </a:solidFill>
              </a:rPr>
              <a:t>2.2.2. </a:t>
            </a:r>
            <a:r>
              <a:rPr lang="en-GB" b="1" i="1" dirty="0">
                <a:solidFill>
                  <a:srgbClr val="2F5496"/>
                </a:solidFill>
              </a:rPr>
              <a:t>Mentoring</a:t>
            </a:r>
            <a:r>
              <a:rPr lang="en-GB" dirty="0"/>
              <a:t>		</a:t>
            </a:r>
            <a:endParaRPr dirty="0"/>
          </a:p>
        </p:txBody>
      </p:sp>
      <p:sp>
        <p:nvSpPr>
          <p:cNvPr id="343" name="Google Shape;343;p20"/>
          <p:cNvSpPr txBox="1">
            <a:spLocks noGrp="1"/>
          </p:cNvSpPr>
          <p:nvPr>
            <p:ph type="body" idx="4294967295"/>
          </p:nvPr>
        </p:nvSpPr>
        <p:spPr>
          <a:xfrm>
            <a:off x="2858285" y="1491916"/>
            <a:ext cx="8998352" cy="4685047"/>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en-GB" sz="3400" dirty="0"/>
              <a:t>Similar al </a:t>
            </a:r>
            <a:r>
              <a:rPr lang="en-GB" sz="3400" dirty="0" err="1"/>
              <a:t>aprendizaje</a:t>
            </a:r>
            <a:r>
              <a:rPr lang="en-GB" sz="3400" dirty="0"/>
              <a:t> entre pares </a:t>
            </a:r>
            <a:r>
              <a:rPr lang="en-GB" sz="3400" dirty="0" err="1"/>
              <a:t>pero</a:t>
            </a:r>
            <a:r>
              <a:rPr lang="en-GB" sz="3400" dirty="0"/>
              <a:t>;</a:t>
            </a:r>
            <a:endParaRPr dirty="0"/>
          </a:p>
          <a:p>
            <a:pPr marL="0" lvl="0" indent="0" algn="l" rtl="0">
              <a:lnSpc>
                <a:spcPct val="90000"/>
              </a:lnSpc>
              <a:spcBef>
                <a:spcPts val="1000"/>
              </a:spcBef>
              <a:spcAft>
                <a:spcPts val="0"/>
              </a:spcAft>
              <a:buClr>
                <a:schemeClr val="dk1"/>
              </a:buClr>
              <a:buSzPct val="100000"/>
              <a:buNone/>
            </a:pPr>
            <a:endParaRPr sz="3400" dirty="0"/>
          </a:p>
          <a:p>
            <a:pPr marL="685800" lvl="1" indent="-228600" algn="l" rtl="0">
              <a:lnSpc>
                <a:spcPct val="90000"/>
              </a:lnSpc>
              <a:spcBef>
                <a:spcPts val="500"/>
              </a:spcBef>
              <a:spcAft>
                <a:spcPts val="0"/>
              </a:spcAft>
              <a:buClr>
                <a:schemeClr val="dk1"/>
              </a:buClr>
              <a:buSzPct val="100000"/>
              <a:buChar char="•"/>
            </a:pPr>
            <a:r>
              <a:rPr lang="en-GB" sz="3400" dirty="0"/>
              <a:t>Más </a:t>
            </a:r>
            <a:r>
              <a:rPr lang="en-GB" sz="3400" dirty="0" err="1"/>
              <a:t>centrado</a:t>
            </a:r>
            <a:r>
              <a:rPr lang="en-GB" sz="3400" dirty="0"/>
              <a:t> </a:t>
            </a:r>
            <a:r>
              <a:rPr lang="en-GB" sz="3400" dirty="0" err="1"/>
              <a:t>en</a:t>
            </a:r>
            <a:r>
              <a:rPr lang="en-GB" sz="3400" dirty="0"/>
              <a:t> </a:t>
            </a:r>
            <a:r>
              <a:rPr lang="en-GB" sz="3400" dirty="0" err="1"/>
              <a:t>el</a:t>
            </a:r>
            <a:r>
              <a:rPr lang="en-GB" sz="3400" dirty="0"/>
              <a:t> </a:t>
            </a:r>
            <a:r>
              <a:rPr lang="en-GB" sz="3400" dirty="0" err="1"/>
              <a:t>aprendizaje</a:t>
            </a:r>
            <a:r>
              <a:rPr lang="en-GB" sz="3400" dirty="0"/>
              <a:t> individual. </a:t>
            </a:r>
          </a:p>
          <a:p>
            <a:pPr marL="685800" lvl="1" indent="-228600" algn="l" rtl="0">
              <a:lnSpc>
                <a:spcPct val="90000"/>
              </a:lnSpc>
              <a:spcBef>
                <a:spcPts val="500"/>
              </a:spcBef>
              <a:spcAft>
                <a:spcPts val="0"/>
              </a:spcAft>
              <a:buClr>
                <a:schemeClr val="dk1"/>
              </a:buClr>
              <a:buSzPct val="100000"/>
              <a:buChar char="•"/>
            </a:pPr>
            <a:r>
              <a:rPr lang="es-ES" sz="3400" dirty="0"/>
              <a:t>Grupos de parejas/emprendedor que empiezan con gente más experimentada en la red. (Es posible que el mentor se empareje con más de un grupo/empresario si no hay suficientes mentores).</a:t>
            </a:r>
            <a:br>
              <a:rPr lang="es-ES" sz="3400" dirty="0"/>
            </a:br>
            <a:endParaRPr sz="3400" dirty="0"/>
          </a:p>
          <a:p>
            <a:pPr marL="685800" lvl="1" indent="-228600" algn="l" rtl="0">
              <a:lnSpc>
                <a:spcPct val="90000"/>
              </a:lnSpc>
              <a:spcBef>
                <a:spcPts val="500"/>
              </a:spcBef>
              <a:spcAft>
                <a:spcPts val="0"/>
              </a:spcAft>
              <a:buClr>
                <a:schemeClr val="dk1"/>
              </a:buClr>
              <a:buSzPct val="100000"/>
              <a:buChar char="•"/>
            </a:pPr>
            <a:r>
              <a:rPr lang="es-ES" sz="3400" dirty="0"/>
              <a:t>El mentor debe brindar apoyo y asesoramiento en cuanto a</a:t>
            </a:r>
            <a:r>
              <a:rPr lang="en-GB" sz="3400" dirty="0"/>
              <a:t>:</a:t>
            </a:r>
            <a:endParaRPr dirty="0"/>
          </a:p>
          <a:p>
            <a:pPr marL="1143000" lvl="2" indent="-228600" algn="l" rtl="0">
              <a:lnSpc>
                <a:spcPct val="90000"/>
              </a:lnSpc>
              <a:spcBef>
                <a:spcPts val="500"/>
              </a:spcBef>
              <a:spcAft>
                <a:spcPts val="0"/>
              </a:spcAft>
              <a:buClr>
                <a:schemeClr val="dk1"/>
              </a:buClr>
              <a:buSzPct val="100000"/>
              <a:buFont typeface="Noto Sans Symbols"/>
              <a:buChar char="✔"/>
            </a:pPr>
            <a:r>
              <a:rPr lang="es-ES" sz="2600" dirty="0"/>
              <a:t>Financiamiento y apoyo con la solicitud: qué documentos se necesitan, período de tiempo para presentar la solicitud, etc.</a:t>
            </a:r>
          </a:p>
          <a:p>
            <a:pPr marL="1143000" lvl="2" indent="-228600" algn="l" rtl="0">
              <a:lnSpc>
                <a:spcPct val="90000"/>
              </a:lnSpc>
              <a:spcBef>
                <a:spcPts val="500"/>
              </a:spcBef>
              <a:spcAft>
                <a:spcPts val="0"/>
              </a:spcAft>
              <a:buClr>
                <a:schemeClr val="dk1"/>
              </a:buClr>
              <a:buSzPct val="100000"/>
              <a:buFont typeface="Noto Sans Symbols"/>
              <a:buChar char="✔"/>
            </a:pPr>
            <a:r>
              <a:rPr lang="es-ES" sz="2600" dirty="0"/>
              <a:t>Qué departamentos gubernamentales, agencias estatales o agencias locales están disponibles y qué apoyo brindan. Un mentor puede tener los datos de contacto de la persona con la que trabaja en estas agencias con las que puede ponerse en contacto directamente.</a:t>
            </a:r>
          </a:p>
          <a:p>
            <a:pPr marL="1143000" lvl="2" indent="-228600" algn="l" rtl="0">
              <a:lnSpc>
                <a:spcPct val="90000"/>
              </a:lnSpc>
              <a:spcBef>
                <a:spcPts val="500"/>
              </a:spcBef>
              <a:spcAft>
                <a:spcPts val="0"/>
              </a:spcAft>
              <a:buClr>
                <a:schemeClr val="dk1"/>
              </a:buClr>
              <a:buSzPct val="100000"/>
              <a:buFont typeface="Noto Sans Symbols"/>
              <a:buChar char="✔"/>
            </a:pPr>
            <a:r>
              <a:rPr lang="es-ES" sz="2600" dirty="0"/>
              <a:t>Apoyar y asesorar al grupo/emprendedor a través de cualquier desafío o   problema que encuentren.</a:t>
            </a:r>
            <a:endParaRPr lang="es-ES" sz="3600" dirty="0"/>
          </a:p>
        </p:txBody>
      </p:sp>
      <p:pic>
        <p:nvPicPr>
          <p:cNvPr id="344" name="Google Shape;344;p20" descr="Two men in work T-shirts standing outdoors, with grass, shrubs, and trees behind, looking at folder contents held by one ma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0075" y="339365"/>
            <a:ext cx="2559377" cy="17062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350" name="Google Shape;350;p21"/>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51" name="Google Shape;351;p21"/>
          <p:cNvPicPr preferRelativeResize="0"/>
          <p:nvPr/>
        </p:nvPicPr>
        <p:blipFill rotWithShape="1">
          <a:blip r:embed="rId4">
            <a:alphaModFix/>
          </a:blip>
          <a:srcRect/>
          <a:stretch/>
        </p:blipFill>
        <p:spPr>
          <a:xfrm>
            <a:off x="9957816" y="0"/>
            <a:ext cx="2219417" cy="883966"/>
          </a:xfrm>
          <a:prstGeom prst="rect">
            <a:avLst/>
          </a:prstGeom>
          <a:noFill/>
          <a:ln>
            <a:noFill/>
          </a:ln>
        </p:spPr>
      </p:pic>
      <p:pic>
        <p:nvPicPr>
          <p:cNvPr id="352" name="Google Shape;352;p21"/>
          <p:cNvPicPr preferRelativeResize="0"/>
          <p:nvPr/>
        </p:nvPicPr>
        <p:blipFill rotWithShape="1">
          <a:blip r:embed="rId5">
            <a:alphaModFix/>
          </a:blip>
          <a:srcRect/>
          <a:stretch/>
        </p:blipFill>
        <p:spPr>
          <a:xfrm>
            <a:off x="-6616" y="-18473"/>
            <a:ext cx="4572000" cy="6457890"/>
          </a:xfrm>
          <a:prstGeom prst="rect">
            <a:avLst/>
          </a:prstGeom>
          <a:noFill/>
          <a:ln>
            <a:noFill/>
          </a:ln>
        </p:spPr>
      </p:pic>
      <p:sp>
        <p:nvSpPr>
          <p:cNvPr id="353" name="Google Shape;353;p21"/>
          <p:cNvSpPr txBox="1"/>
          <p:nvPr/>
        </p:nvSpPr>
        <p:spPr>
          <a:xfrm>
            <a:off x="5071146" y="577349"/>
            <a:ext cx="186149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3</a:t>
            </a:r>
            <a:endParaRPr sz="2400" b="1" dirty="0">
              <a:solidFill>
                <a:srgbClr val="FFC000"/>
              </a:solidFill>
              <a:latin typeface="Calibri"/>
              <a:ea typeface="Calibri"/>
              <a:cs typeface="Calibri"/>
              <a:sym typeface="Calibri"/>
            </a:endParaRPr>
          </a:p>
        </p:txBody>
      </p:sp>
      <p:sp>
        <p:nvSpPr>
          <p:cNvPr id="354" name="Google Shape;354;p21"/>
          <p:cNvSpPr txBox="1"/>
          <p:nvPr/>
        </p:nvSpPr>
        <p:spPr>
          <a:xfrm>
            <a:off x="5153185" y="1679529"/>
            <a:ext cx="6505710"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dirty="0">
                <a:solidFill>
                  <a:srgbClr val="2F5496"/>
                </a:solidFill>
                <a:latin typeface="Calibri"/>
                <a:ea typeface="Calibri"/>
                <a:cs typeface="Calibri"/>
                <a:sym typeface="Calibri"/>
              </a:rPr>
              <a:t>Desarrollo de capacidades y participación comunitaria </a:t>
            </a: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2000" dirty="0">
                <a:solidFill>
                  <a:schemeClr val="dk1"/>
                </a:solidFill>
                <a:latin typeface="Calibri"/>
                <a:ea typeface="Calibri"/>
                <a:cs typeface="Calibri"/>
                <a:sym typeface="Calibri"/>
              </a:rPr>
              <a:t>Al final de esta unidad podrás:</a:t>
            </a:r>
            <a:endParaRPr dirty="0"/>
          </a:p>
          <a:p>
            <a:pPr marL="285750" marR="0" lvl="0" indent="-285750" algn="l" rtl="0">
              <a:spcBef>
                <a:spcPts val="0"/>
              </a:spcBef>
              <a:spcAft>
                <a:spcPts val="0"/>
              </a:spcAft>
              <a:buClr>
                <a:schemeClr val="dk1"/>
              </a:buClr>
              <a:buSzPts val="2000"/>
              <a:buFont typeface="Arial"/>
              <a:buChar char="•"/>
            </a:pPr>
            <a:r>
              <a:rPr lang="es-ES" sz="2000" dirty="0">
                <a:solidFill>
                  <a:schemeClr val="dk1"/>
                </a:solidFill>
                <a:latin typeface="Calibri"/>
                <a:ea typeface="Calibri"/>
                <a:cs typeface="Calibri"/>
                <a:sym typeface="Calibri"/>
              </a:rPr>
              <a:t>Comprender mejor qué es el desarrollo de capacidades y la participación de la comunidad.</a:t>
            </a:r>
          </a:p>
          <a:p>
            <a:pPr marL="285750" marR="0" lvl="0" indent="-285750" algn="l" rtl="0">
              <a:spcBef>
                <a:spcPts val="0"/>
              </a:spcBef>
              <a:spcAft>
                <a:spcPts val="0"/>
              </a:spcAft>
              <a:buClr>
                <a:schemeClr val="dk1"/>
              </a:buClr>
              <a:buSzPts val="2000"/>
              <a:buFont typeface="Arial"/>
              <a:buChar char="•"/>
            </a:pPr>
            <a:r>
              <a:rPr lang="es-ES" sz="2000" dirty="0">
                <a:solidFill>
                  <a:schemeClr val="dk1"/>
                </a:solidFill>
                <a:latin typeface="Calibri"/>
                <a:ea typeface="Calibri"/>
                <a:cs typeface="Calibri"/>
                <a:sym typeface="Calibri"/>
              </a:rPr>
              <a:t>Comprender el valor de la participación y el compromiso de la comunidad.</a:t>
            </a:r>
          </a:p>
          <a:p>
            <a:pPr marL="285750" marR="0" lvl="0" indent="-285750" algn="l" rtl="0">
              <a:spcBef>
                <a:spcPts val="0"/>
              </a:spcBef>
              <a:spcAft>
                <a:spcPts val="0"/>
              </a:spcAft>
              <a:buClr>
                <a:schemeClr val="dk1"/>
              </a:buClr>
              <a:buSzPts val="2000"/>
              <a:buFont typeface="Arial"/>
              <a:buChar char="•"/>
            </a:pPr>
            <a:r>
              <a:rPr lang="es-ES" sz="2000" dirty="0">
                <a:solidFill>
                  <a:schemeClr val="dk1"/>
                </a:solidFill>
                <a:latin typeface="Calibri"/>
                <a:ea typeface="Calibri"/>
                <a:cs typeface="Calibri"/>
                <a:sym typeface="Calibri"/>
              </a:rPr>
              <a:t>Comprender mejor el proceso de participación y compromiso comunitario. </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355" name="Google Shape;355;p21"/>
          <p:cNvGrpSpPr/>
          <p:nvPr/>
        </p:nvGrpSpPr>
        <p:grpSpPr>
          <a:xfrm>
            <a:off x="4976735" y="141870"/>
            <a:ext cx="1361571" cy="349188"/>
            <a:chOff x="10604072" y="448487"/>
            <a:chExt cx="1361571" cy="349188"/>
          </a:xfrm>
        </p:grpSpPr>
        <p:sp>
          <p:nvSpPr>
            <p:cNvPr id="356" name="Google Shape;356;p2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2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2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2"/>
          <p:cNvSpPr txBox="1">
            <a:spLocks noGrp="1"/>
          </p:cNvSpPr>
          <p:nvPr>
            <p:ph type="title" idx="4294967295"/>
          </p:nvPr>
        </p:nvSpPr>
        <p:spPr>
          <a:xfrm>
            <a:off x="989815" y="120028"/>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dirty="0">
                <a:solidFill>
                  <a:srgbClr val="2F5496"/>
                </a:solidFill>
              </a:rPr>
              <a:t>3.1. Desarrollo de </a:t>
            </a:r>
            <a:r>
              <a:rPr lang="en-GB" b="1" dirty="0" err="1">
                <a:solidFill>
                  <a:srgbClr val="2F5496"/>
                </a:solidFill>
              </a:rPr>
              <a:t>capacidades</a:t>
            </a:r>
            <a:r>
              <a:rPr lang="en-GB" b="1" dirty="0">
                <a:solidFill>
                  <a:srgbClr val="2F5496"/>
                </a:solidFill>
              </a:rPr>
              <a:t> </a:t>
            </a:r>
            <a:r>
              <a:rPr lang="en-GB" dirty="0"/>
              <a:t>		</a:t>
            </a:r>
            <a:endParaRPr dirty="0"/>
          </a:p>
        </p:txBody>
      </p:sp>
      <p:sp>
        <p:nvSpPr>
          <p:cNvPr id="364" name="Google Shape;364;p22"/>
          <p:cNvSpPr txBox="1">
            <a:spLocks noGrp="1"/>
          </p:cNvSpPr>
          <p:nvPr>
            <p:ph type="body" idx="4294967295"/>
          </p:nvPr>
        </p:nvSpPr>
        <p:spPr>
          <a:xfrm>
            <a:off x="3289955" y="1605847"/>
            <a:ext cx="8422849" cy="44438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s-ES" sz="2400" dirty="0"/>
              <a:t>El desarrollo de capacidades puede definirse como:</a:t>
            </a:r>
            <a:endParaRPr dirty="0"/>
          </a:p>
          <a:p>
            <a:pPr marL="457200" lvl="1" indent="0" algn="l" rtl="0">
              <a:lnSpc>
                <a:spcPct val="90000"/>
              </a:lnSpc>
              <a:spcBef>
                <a:spcPts val="500"/>
              </a:spcBef>
              <a:spcAft>
                <a:spcPts val="0"/>
              </a:spcAft>
              <a:buClr>
                <a:schemeClr val="dk1"/>
              </a:buClr>
              <a:buSzPts val="2400"/>
              <a:buNone/>
            </a:pPr>
            <a:r>
              <a:rPr lang="es-ES" i="1" dirty="0"/>
              <a:t>“Un proceso continuo en el que los miembros de una comunidad comparten habilidades, talentos, conocimientos y experiencias que los fortalecen o desarrollan a sí mismos y a la comunidad”.</a:t>
            </a:r>
            <a:endParaRPr i="1" dirty="0"/>
          </a:p>
          <a:p>
            <a:pPr marL="457200" lvl="1" indent="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dk1"/>
              </a:buClr>
              <a:buSzPts val="2400"/>
              <a:buNone/>
            </a:pPr>
            <a:r>
              <a:rPr lang="en-GB" sz="2400" dirty="0"/>
              <a:t>El </a:t>
            </a:r>
            <a:r>
              <a:rPr lang="en-GB" sz="2400" dirty="0" err="1"/>
              <a:t>desarrollo</a:t>
            </a:r>
            <a:r>
              <a:rPr lang="en-GB" sz="2400" dirty="0"/>
              <a:t> de </a:t>
            </a:r>
            <a:r>
              <a:rPr lang="en-GB" sz="2400" dirty="0" err="1"/>
              <a:t>capacidades</a:t>
            </a:r>
            <a:r>
              <a:rPr lang="en-GB" sz="2400" dirty="0"/>
              <a:t> es un “</a:t>
            </a:r>
            <a:r>
              <a:rPr lang="en-GB" sz="2400" dirty="0" err="1"/>
              <a:t>movimiento</a:t>
            </a:r>
            <a:r>
              <a:rPr lang="en-GB" sz="2400" dirty="0"/>
              <a:t> </a:t>
            </a:r>
            <a:r>
              <a:rPr lang="en-GB" sz="2400" dirty="0" err="1"/>
              <a:t>comunitario</a:t>
            </a:r>
            <a:r>
              <a:rPr lang="en-GB" sz="2400" dirty="0"/>
              <a:t>” que </a:t>
            </a:r>
            <a:r>
              <a:rPr lang="en-GB" sz="2400" dirty="0" err="1"/>
              <a:t>permite</a:t>
            </a:r>
            <a:r>
              <a:rPr lang="en-GB" sz="2400" dirty="0"/>
              <a:t> a las </a:t>
            </a:r>
            <a:r>
              <a:rPr lang="en-GB" sz="2400" dirty="0" err="1"/>
              <a:t>comunidades</a:t>
            </a:r>
            <a:r>
              <a:rPr lang="en-GB" sz="2400" dirty="0"/>
              <a:t> </a:t>
            </a:r>
            <a:r>
              <a:rPr lang="en-GB" sz="2400" dirty="0" err="1"/>
              <a:t>desarrollar</a:t>
            </a:r>
            <a:r>
              <a:rPr lang="en-GB" sz="2400" dirty="0"/>
              <a:t> </a:t>
            </a:r>
            <a:r>
              <a:rPr lang="en-GB" sz="2400" dirty="0" err="1"/>
              <a:t>hablidades</a:t>
            </a:r>
            <a:r>
              <a:rPr lang="en-GB" sz="2400" dirty="0"/>
              <a:t> para:</a:t>
            </a:r>
            <a:endParaRPr sz="3600" i="1" dirty="0"/>
          </a:p>
        </p:txBody>
      </p:sp>
      <p:pic>
        <p:nvPicPr>
          <p:cNvPr id="365" name="Google Shape;365;p22" descr="Person woodworking"/>
          <p:cNvPicPr preferRelativeResize="0"/>
          <p:nvPr/>
        </p:nvPicPr>
        <p:blipFill rotWithShape="1">
          <a:blip r:embed="rId3" cstate="email">
            <a:alphaModFix/>
            <a:extLst>
              <a:ext uri="{28A0092B-C50C-407E-A947-70E740481C1C}">
                <a14:useLocalDpi xmlns:a14="http://schemas.microsoft.com/office/drawing/2010/main"/>
              </a:ext>
            </a:extLst>
          </a:blip>
          <a:srcRect t="-7538"/>
          <a:stretch/>
        </p:blipFill>
        <p:spPr>
          <a:xfrm>
            <a:off x="0" y="-490193"/>
            <a:ext cx="2665679" cy="69758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3"/>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71" name="Google Shape;371;p23"/>
          <p:cNvSpPr txBox="1"/>
          <p:nvPr/>
        </p:nvSpPr>
        <p:spPr>
          <a:xfrm>
            <a:off x="2620618" y="279083"/>
            <a:ext cx="6155634" cy="725167"/>
          </a:xfrm>
          <a:prstGeom prst="rect">
            <a:avLst/>
          </a:prstGeom>
          <a:noFill/>
          <a:ln>
            <a:noFill/>
          </a:ln>
        </p:spPr>
        <p:txBody>
          <a:bodyPr spcFirstLastPara="1" wrap="square" lIns="91425" tIns="45700" rIns="91425" bIns="45700" anchor="t" anchorCtr="0">
            <a:normAutofit fontScale="32500" lnSpcReduction="20000"/>
          </a:bodyPr>
          <a:lstStyle/>
          <a:p>
            <a:pPr marL="0" marR="0" lvl="0" indent="0" algn="ctr" rtl="0">
              <a:lnSpc>
                <a:spcPct val="90000"/>
              </a:lnSpc>
              <a:spcBef>
                <a:spcPts val="0"/>
              </a:spcBef>
              <a:spcAft>
                <a:spcPts val="0"/>
              </a:spcAft>
              <a:buClr>
                <a:srgbClr val="266C9F"/>
              </a:buClr>
              <a:buSzPts val="3600"/>
              <a:buFont typeface="Calibri"/>
              <a:buNone/>
            </a:pPr>
            <a:r>
              <a:rPr lang="en-GB" sz="8800" b="1" dirty="0">
                <a:solidFill>
                  <a:srgbClr val="2F5496"/>
                </a:solidFill>
              </a:rPr>
              <a:t>3.1. Desarrollo de </a:t>
            </a:r>
            <a:r>
              <a:rPr lang="en-GB" sz="8800" b="1" dirty="0" err="1">
                <a:solidFill>
                  <a:srgbClr val="2F5496"/>
                </a:solidFill>
              </a:rPr>
              <a:t>capacidades</a:t>
            </a:r>
            <a:endParaRPr sz="3600" b="1" dirty="0">
              <a:solidFill>
                <a:srgbClr val="266C9F"/>
              </a:solidFill>
              <a:latin typeface="Calibri"/>
              <a:ea typeface="Calibri"/>
              <a:cs typeface="Calibri"/>
              <a:sym typeface="Calibri"/>
            </a:endParaRPr>
          </a:p>
        </p:txBody>
      </p:sp>
      <p:sp>
        <p:nvSpPr>
          <p:cNvPr id="372" name="Google Shape;372;p23"/>
          <p:cNvSpPr/>
          <p:nvPr/>
        </p:nvSpPr>
        <p:spPr>
          <a:xfrm>
            <a:off x="4830278" y="2700466"/>
            <a:ext cx="1728192" cy="1728192"/>
          </a:xfrm>
          <a:prstGeom prst="donut">
            <a:avLst>
              <a:gd name="adj" fmla="val 7299"/>
            </a:avLst>
          </a:prstGeom>
          <a:solidFill>
            <a:schemeClr val="accent6"/>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73" name="Google Shape;373;p23"/>
          <p:cNvSpPr/>
          <p:nvPr/>
        </p:nvSpPr>
        <p:spPr>
          <a:xfrm>
            <a:off x="5388340" y="4005694"/>
            <a:ext cx="612068" cy="612068"/>
          </a:xfrm>
          <a:prstGeom prst="ellipse">
            <a:avLst/>
          </a:prstGeom>
          <a:solidFill>
            <a:schemeClr val="accent6"/>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74" name="Google Shape;374;p23"/>
          <p:cNvSpPr/>
          <p:nvPr/>
        </p:nvSpPr>
        <p:spPr>
          <a:xfrm>
            <a:off x="5546728" y="4141741"/>
            <a:ext cx="284420" cy="339973"/>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375" name="Google Shape;375;p23"/>
          <p:cNvCxnSpPr/>
          <p:nvPr/>
        </p:nvCxnSpPr>
        <p:spPr>
          <a:xfrm rot="10800000">
            <a:off x="3888738" y="3564562"/>
            <a:ext cx="941540" cy="0"/>
          </a:xfrm>
          <a:prstGeom prst="straightConnector1">
            <a:avLst/>
          </a:prstGeom>
          <a:noFill/>
          <a:ln w="12700" cap="flat" cmpd="sng">
            <a:solidFill>
              <a:srgbClr val="4EAE3A"/>
            </a:solidFill>
            <a:prstDash val="solid"/>
            <a:miter lim="800000"/>
            <a:headEnd type="none" w="sm" len="sm"/>
            <a:tailEnd type="triangle" w="med" len="med"/>
          </a:ln>
        </p:spPr>
      </p:cxnSp>
      <p:cxnSp>
        <p:nvCxnSpPr>
          <p:cNvPr id="376" name="Google Shape;376;p23"/>
          <p:cNvCxnSpPr/>
          <p:nvPr/>
        </p:nvCxnSpPr>
        <p:spPr>
          <a:xfrm>
            <a:off x="6558470" y="3557419"/>
            <a:ext cx="943200" cy="0"/>
          </a:xfrm>
          <a:prstGeom prst="straightConnector1">
            <a:avLst/>
          </a:prstGeom>
          <a:noFill/>
          <a:ln w="12700" cap="flat" cmpd="sng">
            <a:solidFill>
              <a:srgbClr val="4EAE3A"/>
            </a:solidFill>
            <a:prstDash val="solid"/>
            <a:miter lim="800000"/>
            <a:headEnd type="none" w="sm" len="sm"/>
            <a:tailEnd type="triangle" w="med" len="med"/>
          </a:ln>
        </p:spPr>
      </p:cxnSp>
      <p:cxnSp>
        <p:nvCxnSpPr>
          <p:cNvPr id="377" name="Google Shape;377;p23"/>
          <p:cNvCxnSpPr/>
          <p:nvPr/>
        </p:nvCxnSpPr>
        <p:spPr>
          <a:xfrm rot="10800000">
            <a:off x="3888738" y="2295098"/>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378" name="Google Shape;378;p23"/>
          <p:cNvCxnSpPr/>
          <p:nvPr/>
        </p:nvCxnSpPr>
        <p:spPr>
          <a:xfrm rot="10800000" flipH="1">
            <a:off x="6307042" y="2295098"/>
            <a:ext cx="1194628" cy="676052"/>
          </a:xfrm>
          <a:prstGeom prst="straightConnector1">
            <a:avLst/>
          </a:prstGeom>
          <a:noFill/>
          <a:ln w="12700" cap="flat" cmpd="sng">
            <a:solidFill>
              <a:srgbClr val="FFC000"/>
            </a:solidFill>
            <a:prstDash val="solid"/>
            <a:miter lim="800000"/>
            <a:headEnd type="none" w="sm" len="sm"/>
            <a:tailEnd type="triangle" w="med" len="med"/>
          </a:ln>
        </p:spPr>
      </p:cxnSp>
      <p:cxnSp>
        <p:nvCxnSpPr>
          <p:cNvPr id="379" name="Google Shape;379;p23"/>
          <p:cNvCxnSpPr/>
          <p:nvPr/>
        </p:nvCxnSpPr>
        <p:spPr>
          <a:xfrm>
            <a:off x="6311025" y="4143688"/>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380" name="Google Shape;380;p23"/>
          <p:cNvCxnSpPr/>
          <p:nvPr/>
        </p:nvCxnSpPr>
        <p:spPr>
          <a:xfrm flipH="1">
            <a:off x="3892721" y="4143688"/>
            <a:ext cx="1194628" cy="676052"/>
          </a:xfrm>
          <a:prstGeom prst="straightConnector1">
            <a:avLst/>
          </a:prstGeom>
          <a:noFill/>
          <a:ln w="12700" cap="flat" cmpd="sng">
            <a:solidFill>
              <a:srgbClr val="FFB500"/>
            </a:solidFill>
            <a:prstDash val="solid"/>
            <a:miter lim="800000"/>
            <a:headEnd type="none" w="sm" len="sm"/>
            <a:tailEnd type="triangle" w="med" len="med"/>
          </a:ln>
        </p:spPr>
      </p:cxnSp>
      <p:grpSp>
        <p:nvGrpSpPr>
          <p:cNvPr id="381" name="Google Shape;381;p23"/>
          <p:cNvGrpSpPr/>
          <p:nvPr/>
        </p:nvGrpSpPr>
        <p:grpSpPr>
          <a:xfrm>
            <a:off x="1512474" y="394234"/>
            <a:ext cx="2308904" cy="1938952"/>
            <a:chOff x="749960" y="2319565"/>
            <a:chExt cx="2113337" cy="1938952"/>
          </a:xfrm>
        </p:grpSpPr>
        <p:sp>
          <p:nvSpPr>
            <p:cNvPr id="382" name="Google Shape;382;p23"/>
            <p:cNvSpPr txBox="1"/>
            <p:nvPr/>
          </p:nvSpPr>
          <p:spPr>
            <a:xfrm>
              <a:off x="803640" y="3826083"/>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a:solidFill>
                  <a:srgbClr val="3F3F3F"/>
                </a:solidFill>
                <a:latin typeface="Calibri"/>
                <a:ea typeface="Calibri"/>
                <a:cs typeface="Calibri"/>
                <a:sym typeface="Calibri"/>
              </a:endParaRPr>
            </a:p>
          </p:txBody>
        </p:sp>
        <p:sp>
          <p:nvSpPr>
            <p:cNvPr id="383" name="Google Shape;383;p23"/>
            <p:cNvSpPr txBox="1"/>
            <p:nvPr/>
          </p:nvSpPr>
          <p:spPr>
            <a:xfrm>
              <a:off x="749960" y="2319565"/>
              <a:ext cx="2059657" cy="1938952"/>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r"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r"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r"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r"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r" rtl="0">
                <a:spcBef>
                  <a:spcPts val="0"/>
                </a:spcBef>
                <a:spcAft>
                  <a:spcPts val="0"/>
                </a:spcAft>
                <a:buNone/>
              </a:pPr>
              <a:r>
                <a:rPr lang="en-GB" sz="2000" b="1" dirty="0">
                  <a:solidFill>
                    <a:srgbClr val="3F3F3F"/>
                  </a:solidFill>
                  <a:latin typeface="Calibri"/>
                  <a:ea typeface="Calibri"/>
                  <a:cs typeface="Calibri"/>
                  <a:sym typeface="Calibri"/>
                </a:rPr>
                <a:t>Ser </a:t>
              </a:r>
              <a:r>
                <a:rPr lang="en-GB" sz="2000" b="1" dirty="0" err="1">
                  <a:solidFill>
                    <a:srgbClr val="3F3F3F"/>
                  </a:solidFill>
                  <a:latin typeface="Calibri"/>
                  <a:ea typeface="Calibri"/>
                  <a:cs typeface="Calibri"/>
                  <a:sym typeface="Calibri"/>
                </a:rPr>
                <a:t>más</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responsable</a:t>
              </a:r>
              <a:endParaRPr sz="2000" b="1" dirty="0">
                <a:solidFill>
                  <a:srgbClr val="3F3F3F"/>
                </a:solidFill>
                <a:latin typeface="Calibri"/>
                <a:ea typeface="Calibri"/>
                <a:cs typeface="Calibri"/>
                <a:sym typeface="Calibri"/>
              </a:endParaRPr>
            </a:p>
          </p:txBody>
        </p:sp>
      </p:grpSp>
      <p:grpSp>
        <p:nvGrpSpPr>
          <p:cNvPr id="384" name="Google Shape;384;p23"/>
          <p:cNvGrpSpPr/>
          <p:nvPr/>
        </p:nvGrpSpPr>
        <p:grpSpPr>
          <a:xfrm>
            <a:off x="1495491" y="2901847"/>
            <a:ext cx="2267240" cy="1313038"/>
            <a:chOff x="788095" y="3159356"/>
            <a:chExt cx="2075202" cy="1313038"/>
          </a:xfrm>
        </p:grpSpPr>
        <p:sp>
          <p:nvSpPr>
            <p:cNvPr id="385" name="Google Shape;385;p23"/>
            <p:cNvSpPr txBox="1"/>
            <p:nvPr/>
          </p:nvSpPr>
          <p:spPr>
            <a:xfrm>
              <a:off x="803640" y="3518327"/>
              <a:ext cx="2059657" cy="95406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GB" sz="1600" dirty="0">
                  <a:solidFill>
                    <a:srgbClr val="3F3F3F"/>
                  </a:solidFill>
                  <a:latin typeface="Calibri"/>
                  <a:ea typeface="Calibri"/>
                  <a:cs typeface="Calibri"/>
                  <a:sym typeface="Calibri"/>
                </a:rPr>
                <a:t>.</a:t>
              </a:r>
              <a:endParaRPr dirty="0"/>
            </a:p>
            <a:p>
              <a:pPr marL="0" marR="0" lvl="0" indent="0" algn="r" rtl="0">
                <a:spcBef>
                  <a:spcPts val="0"/>
                </a:spcBef>
                <a:spcAft>
                  <a:spcPts val="0"/>
                </a:spcAft>
                <a:buNone/>
              </a:pPr>
              <a:r>
                <a:rPr lang="en-GB" sz="1600"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Organizarse</a:t>
              </a:r>
              <a:r>
                <a:rPr lang="en-GB" sz="2000" b="1" dirty="0">
                  <a:solidFill>
                    <a:srgbClr val="3F3F3F"/>
                  </a:solidFill>
                  <a:latin typeface="Calibri"/>
                  <a:ea typeface="Calibri"/>
                  <a:cs typeface="Calibri"/>
                  <a:sym typeface="Calibri"/>
                </a:rPr>
                <a:t> y </a:t>
              </a:r>
              <a:r>
                <a:rPr lang="en-GB" sz="2000" b="1" dirty="0" err="1">
                  <a:solidFill>
                    <a:srgbClr val="3F3F3F"/>
                  </a:solidFill>
                  <a:latin typeface="Calibri"/>
                  <a:ea typeface="Calibri"/>
                  <a:cs typeface="Calibri"/>
                  <a:sym typeface="Calibri"/>
                </a:rPr>
                <a:t>planear</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juntos</a:t>
              </a:r>
              <a:endParaRPr lang="en-GB" sz="2000" b="1" dirty="0">
                <a:solidFill>
                  <a:srgbClr val="3F3F3F"/>
                </a:solidFill>
                <a:latin typeface="Calibri"/>
                <a:ea typeface="Calibri"/>
                <a:cs typeface="Calibri"/>
                <a:sym typeface="Calibri"/>
              </a:endParaRPr>
            </a:p>
          </p:txBody>
        </p:sp>
        <p:sp>
          <p:nvSpPr>
            <p:cNvPr id="386" name="Google Shape;386;p23"/>
            <p:cNvSpPr txBox="1"/>
            <p:nvPr/>
          </p:nvSpPr>
          <p:spPr>
            <a:xfrm>
              <a:off x="788095" y="3159356"/>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87" name="Google Shape;387;p23"/>
          <p:cNvGrpSpPr/>
          <p:nvPr/>
        </p:nvGrpSpPr>
        <p:grpSpPr>
          <a:xfrm>
            <a:off x="1512474" y="4458029"/>
            <a:ext cx="2281699" cy="1013830"/>
            <a:chOff x="803640" y="3525136"/>
            <a:chExt cx="2088437" cy="1013830"/>
          </a:xfrm>
        </p:grpSpPr>
        <p:sp>
          <p:nvSpPr>
            <p:cNvPr id="388" name="Google Shape;388;p23"/>
            <p:cNvSpPr txBox="1"/>
            <p:nvPr/>
          </p:nvSpPr>
          <p:spPr>
            <a:xfrm>
              <a:off x="832420" y="4138897"/>
              <a:ext cx="2059657" cy="400069"/>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GB" sz="2000" b="1" dirty="0" err="1">
                  <a:solidFill>
                    <a:srgbClr val="3F3F3F"/>
                  </a:solidFill>
                  <a:latin typeface="Calibri"/>
                  <a:ea typeface="Calibri"/>
                  <a:cs typeface="Calibri"/>
                  <a:sym typeface="Calibri"/>
                </a:rPr>
                <a:t>Empoderarse</a:t>
              </a:r>
              <a:endParaRPr dirty="0"/>
            </a:p>
          </p:txBody>
        </p:sp>
        <p:sp>
          <p:nvSpPr>
            <p:cNvPr id="389" name="Google Shape;389;p23"/>
            <p:cNvSpPr txBox="1"/>
            <p:nvPr/>
          </p:nvSpPr>
          <p:spPr>
            <a:xfrm>
              <a:off x="803640" y="3525136"/>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90" name="Google Shape;390;p23"/>
          <p:cNvGrpSpPr/>
          <p:nvPr/>
        </p:nvGrpSpPr>
        <p:grpSpPr>
          <a:xfrm>
            <a:off x="7574507" y="1179841"/>
            <a:ext cx="2308902" cy="1411362"/>
            <a:chOff x="749961" y="3065176"/>
            <a:chExt cx="2113336" cy="1411362"/>
          </a:xfrm>
        </p:grpSpPr>
        <p:sp>
          <p:nvSpPr>
            <p:cNvPr id="391" name="Google Shape;391;p23"/>
            <p:cNvSpPr txBox="1"/>
            <p:nvPr/>
          </p:nvSpPr>
          <p:spPr>
            <a:xfrm>
              <a:off x="803640" y="3460916"/>
              <a:ext cx="2059657" cy="101562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000" b="1" dirty="0" err="1">
                  <a:solidFill>
                    <a:srgbClr val="3F3F3F"/>
                  </a:solidFill>
                  <a:latin typeface="Calibri"/>
                  <a:ea typeface="Calibri"/>
                  <a:cs typeface="Calibri"/>
                  <a:sym typeface="Calibri"/>
                </a:rPr>
                <a:t>Crear</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oportunidades</a:t>
              </a:r>
              <a:r>
                <a:rPr lang="en-GB" sz="2000" b="1" dirty="0">
                  <a:solidFill>
                    <a:srgbClr val="3F3F3F"/>
                  </a:solidFill>
                  <a:latin typeface="Calibri"/>
                  <a:ea typeface="Calibri"/>
                  <a:cs typeface="Calibri"/>
                  <a:sym typeface="Calibri"/>
                </a:rPr>
                <a:t> de </a:t>
              </a:r>
              <a:r>
                <a:rPr lang="en-GB" sz="2000" b="1" dirty="0" err="1">
                  <a:solidFill>
                    <a:srgbClr val="3F3F3F"/>
                  </a:solidFill>
                  <a:latin typeface="Calibri"/>
                  <a:ea typeface="Calibri"/>
                  <a:cs typeface="Calibri"/>
                  <a:sym typeface="Calibri"/>
                </a:rPr>
                <a:t>empleo</a:t>
              </a:r>
              <a:endParaRPr dirty="0"/>
            </a:p>
          </p:txBody>
        </p:sp>
        <p:sp>
          <p:nvSpPr>
            <p:cNvPr id="392" name="Google Shape;392;p23"/>
            <p:cNvSpPr txBox="1"/>
            <p:nvPr/>
          </p:nvSpPr>
          <p:spPr>
            <a:xfrm>
              <a:off x="749961" y="3065176"/>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93" name="Google Shape;393;p23"/>
          <p:cNvGrpSpPr/>
          <p:nvPr/>
        </p:nvGrpSpPr>
        <p:grpSpPr>
          <a:xfrm>
            <a:off x="7633154" y="2781470"/>
            <a:ext cx="2250256" cy="1003129"/>
            <a:chOff x="803640" y="3139018"/>
            <a:chExt cx="2059657" cy="1003129"/>
          </a:xfrm>
        </p:grpSpPr>
        <p:sp>
          <p:nvSpPr>
            <p:cNvPr id="394" name="Google Shape;394;p23"/>
            <p:cNvSpPr txBox="1"/>
            <p:nvPr/>
          </p:nvSpPr>
          <p:spPr>
            <a:xfrm>
              <a:off x="803640" y="3742037"/>
              <a:ext cx="2059657" cy="40011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000" b="1" dirty="0" err="1">
                  <a:solidFill>
                    <a:srgbClr val="3F3F3F"/>
                  </a:solidFill>
                  <a:latin typeface="Calibri"/>
                  <a:ea typeface="Calibri"/>
                  <a:cs typeface="Calibri"/>
                  <a:sym typeface="Calibri"/>
                </a:rPr>
                <a:t>Reducir</a:t>
              </a:r>
              <a:r>
                <a:rPr lang="en-GB" sz="2000" b="1" dirty="0">
                  <a:solidFill>
                    <a:srgbClr val="3F3F3F"/>
                  </a:solidFill>
                  <a:latin typeface="Calibri"/>
                  <a:ea typeface="Calibri"/>
                  <a:cs typeface="Calibri"/>
                  <a:sym typeface="Calibri"/>
                </a:rPr>
                <a:t> la </a:t>
              </a:r>
              <a:r>
                <a:rPr lang="en-GB" sz="2000" b="1" dirty="0" err="1">
                  <a:solidFill>
                    <a:srgbClr val="3F3F3F"/>
                  </a:solidFill>
                  <a:latin typeface="Calibri"/>
                  <a:ea typeface="Calibri"/>
                  <a:cs typeface="Calibri"/>
                  <a:sym typeface="Calibri"/>
                </a:rPr>
                <a:t>pobreza</a:t>
              </a:r>
              <a:endParaRPr dirty="0"/>
            </a:p>
          </p:txBody>
        </p:sp>
        <p:sp>
          <p:nvSpPr>
            <p:cNvPr id="395" name="Google Shape;395;p23"/>
            <p:cNvSpPr txBox="1"/>
            <p:nvPr/>
          </p:nvSpPr>
          <p:spPr>
            <a:xfrm>
              <a:off x="803640" y="3139018"/>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96" name="Google Shape;396;p23"/>
          <p:cNvGrpSpPr/>
          <p:nvPr/>
        </p:nvGrpSpPr>
        <p:grpSpPr>
          <a:xfrm>
            <a:off x="7633154" y="4453749"/>
            <a:ext cx="2250256" cy="1906802"/>
            <a:chOff x="803640" y="3332058"/>
            <a:chExt cx="2059657" cy="1906802"/>
          </a:xfrm>
        </p:grpSpPr>
        <p:sp>
          <p:nvSpPr>
            <p:cNvPr id="397" name="Google Shape;397;p23"/>
            <p:cNvSpPr txBox="1"/>
            <p:nvPr/>
          </p:nvSpPr>
          <p:spPr>
            <a:xfrm>
              <a:off x="803640" y="3361463"/>
              <a:ext cx="2059657" cy="18773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000" b="1" dirty="0" err="1">
                  <a:solidFill>
                    <a:srgbClr val="3F3F3F"/>
                  </a:solidFill>
                  <a:latin typeface="Calibri"/>
                  <a:ea typeface="Calibri"/>
                  <a:cs typeface="Calibri"/>
                  <a:sym typeface="Calibri"/>
                </a:rPr>
                <a:t>Lograr</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metas</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sociales</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económicas</a:t>
              </a:r>
              <a:r>
                <a:rPr lang="en-GB" sz="2000" b="1" dirty="0">
                  <a:solidFill>
                    <a:srgbClr val="3F3F3F"/>
                  </a:solidFill>
                  <a:latin typeface="Calibri"/>
                  <a:ea typeface="Calibri"/>
                  <a:cs typeface="Calibri"/>
                  <a:sym typeface="Calibri"/>
                </a:rPr>
                <a:t>, </a:t>
              </a:r>
              <a:r>
                <a:rPr lang="en-GB" sz="2000" b="1" dirty="0" err="1">
                  <a:solidFill>
                    <a:srgbClr val="3F3F3F"/>
                  </a:solidFill>
                  <a:latin typeface="Calibri"/>
                  <a:ea typeface="Calibri"/>
                  <a:cs typeface="Calibri"/>
                  <a:sym typeface="Calibri"/>
                </a:rPr>
                <a:t>culturales</a:t>
              </a:r>
              <a:r>
                <a:rPr lang="en-GB" sz="2000" b="1" dirty="0">
                  <a:solidFill>
                    <a:srgbClr val="3F3F3F"/>
                  </a:solidFill>
                  <a:latin typeface="Calibri"/>
                  <a:ea typeface="Calibri"/>
                  <a:cs typeface="Calibri"/>
                  <a:sym typeface="Calibri"/>
                </a:rPr>
                <a:t> y </a:t>
              </a:r>
              <a:r>
                <a:rPr lang="en-GB" sz="2000" b="1" dirty="0" err="1">
                  <a:solidFill>
                    <a:srgbClr val="3F3F3F"/>
                  </a:solidFill>
                  <a:latin typeface="Calibri"/>
                  <a:ea typeface="Calibri"/>
                  <a:cs typeface="Calibri"/>
                  <a:sym typeface="Calibri"/>
                </a:rPr>
                <a:t>medioambientales</a:t>
              </a:r>
              <a:endParaRPr dirty="0"/>
            </a:p>
            <a:p>
              <a:pPr marL="0" marR="0" lvl="0" indent="0" algn="l" rtl="0">
                <a:spcBef>
                  <a:spcPts val="0"/>
                </a:spcBef>
                <a:spcAft>
                  <a:spcPts val="0"/>
                </a:spcAft>
                <a:buNone/>
              </a:pPr>
              <a:endParaRPr sz="1600" dirty="0">
                <a:solidFill>
                  <a:srgbClr val="3F3F3F"/>
                </a:solidFill>
                <a:latin typeface="Calibri"/>
                <a:ea typeface="Calibri"/>
                <a:cs typeface="Calibri"/>
                <a:sym typeface="Calibri"/>
              </a:endParaRPr>
            </a:p>
          </p:txBody>
        </p:sp>
        <p:sp>
          <p:nvSpPr>
            <p:cNvPr id="398" name="Google Shape;398;p23"/>
            <p:cNvSpPr txBox="1"/>
            <p:nvPr/>
          </p:nvSpPr>
          <p:spPr>
            <a:xfrm>
              <a:off x="803640" y="3332058"/>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pic>
        <p:nvPicPr>
          <p:cNvPr id="399" name="Google Shape;399;p23" descr="Social network out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52612" y="3058797"/>
            <a:ext cx="914400" cy="91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4"/>
          <p:cNvSpPr txBox="1">
            <a:spLocks noGrp="1"/>
          </p:cNvSpPr>
          <p:nvPr>
            <p:ph type="title" idx="4294967295"/>
          </p:nvPr>
        </p:nvSpPr>
        <p:spPr>
          <a:xfrm>
            <a:off x="989815" y="120028"/>
            <a:ext cx="10552152"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sz="3600" b="1" dirty="0">
                <a:solidFill>
                  <a:srgbClr val="2F5496"/>
                </a:solidFill>
              </a:rPr>
              <a:t>3.1. Desarrollo de </a:t>
            </a:r>
            <a:r>
              <a:rPr lang="en-GB" sz="3600" b="1" dirty="0" err="1">
                <a:solidFill>
                  <a:srgbClr val="2F5496"/>
                </a:solidFill>
              </a:rPr>
              <a:t>capacidades</a:t>
            </a:r>
            <a:r>
              <a:rPr lang="en-GB" sz="3600" b="1" dirty="0">
                <a:solidFill>
                  <a:srgbClr val="2F5496"/>
                </a:solidFill>
              </a:rPr>
              <a:t> </a:t>
            </a:r>
            <a:r>
              <a:rPr lang="en-GB" sz="3600" dirty="0"/>
              <a:t>		</a:t>
            </a:r>
            <a:endParaRPr sz="3600" dirty="0"/>
          </a:p>
        </p:txBody>
      </p:sp>
      <p:sp>
        <p:nvSpPr>
          <p:cNvPr id="405" name="Google Shape;405;p24"/>
          <p:cNvSpPr txBox="1">
            <a:spLocks noGrp="1"/>
          </p:cNvSpPr>
          <p:nvPr>
            <p:ph type="body" idx="4294967295"/>
          </p:nvPr>
        </p:nvSpPr>
        <p:spPr>
          <a:xfrm>
            <a:off x="5062193" y="1552248"/>
            <a:ext cx="6443221" cy="4351338"/>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1"/>
              </a:buClr>
              <a:buSzPts val="2400"/>
              <a:buNone/>
            </a:pPr>
            <a:endParaRPr sz="2400" dirty="0"/>
          </a:p>
          <a:p>
            <a:pPr marL="228600" lvl="0" indent="-228600" algn="l" rtl="0">
              <a:lnSpc>
                <a:spcPct val="90000"/>
              </a:lnSpc>
              <a:spcBef>
                <a:spcPts val="1000"/>
              </a:spcBef>
              <a:spcAft>
                <a:spcPts val="0"/>
              </a:spcAft>
              <a:buClr>
                <a:schemeClr val="dk1"/>
              </a:buClr>
              <a:buSzPts val="2400"/>
              <a:buChar char="•"/>
            </a:pPr>
            <a:r>
              <a:rPr lang="es-ES" sz="2400" dirty="0"/>
              <a:t>Hay una serie de factores que pueden afectar el desarrollo de la capacidad dentro de una comunidad.</a:t>
            </a:r>
            <a:br>
              <a:rPr lang="es-ES" sz="2400" dirty="0"/>
            </a:br>
            <a:endParaRPr lang="es-ES" sz="2400" dirty="0"/>
          </a:p>
          <a:p>
            <a:pPr marL="228600" lvl="0" indent="-228600" algn="l" rtl="0">
              <a:lnSpc>
                <a:spcPct val="90000"/>
              </a:lnSpc>
              <a:spcBef>
                <a:spcPts val="1000"/>
              </a:spcBef>
              <a:spcAft>
                <a:spcPts val="0"/>
              </a:spcAft>
              <a:buClr>
                <a:schemeClr val="dk1"/>
              </a:buClr>
              <a:buSzPts val="2400"/>
              <a:buChar char="•"/>
            </a:pPr>
            <a:r>
              <a:rPr lang="es-ES" sz="2400" dirty="0"/>
              <a:t>Estos factores deben ser considerados cuando se lleve a cabo el desarrollo de capacidades en una comunidad.</a:t>
            </a:r>
            <a:br>
              <a:rPr lang="es-ES" sz="2400" dirty="0"/>
            </a:br>
            <a:endParaRPr lang="es-ES" sz="2400" dirty="0"/>
          </a:p>
          <a:p>
            <a:pPr marL="228600" lvl="0" indent="-228600" algn="l" rtl="0">
              <a:lnSpc>
                <a:spcPct val="90000"/>
              </a:lnSpc>
              <a:spcBef>
                <a:spcPts val="1000"/>
              </a:spcBef>
              <a:spcAft>
                <a:spcPts val="0"/>
              </a:spcAft>
              <a:buClr>
                <a:schemeClr val="dk1"/>
              </a:buClr>
              <a:buSzPts val="2400"/>
              <a:buChar char="•"/>
            </a:pPr>
            <a:r>
              <a:rPr lang="es-ES" sz="2400" dirty="0"/>
              <a:t>Incluyen:</a:t>
            </a:r>
            <a:endParaRPr sz="3600" i="1" dirty="0"/>
          </a:p>
        </p:txBody>
      </p:sp>
      <p:pic>
        <p:nvPicPr>
          <p:cNvPr id="406" name="Google Shape;406;p24" descr="Full frame view of patterned mosaic materia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3289954" cy="641965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2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412" name="Google Shape;412;p25"/>
          <p:cNvSpPr txBox="1"/>
          <p:nvPr/>
        </p:nvSpPr>
        <p:spPr>
          <a:xfrm>
            <a:off x="2620618" y="279083"/>
            <a:ext cx="6155634" cy="7251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600"/>
              <a:buFont typeface="Calibri"/>
              <a:buNone/>
            </a:pPr>
            <a:endParaRPr sz="3600" b="1">
              <a:solidFill>
                <a:schemeClr val="dk1"/>
              </a:solidFill>
              <a:latin typeface="Calibri"/>
              <a:ea typeface="Calibri"/>
              <a:cs typeface="Calibri"/>
              <a:sym typeface="Calibri"/>
            </a:endParaRPr>
          </a:p>
        </p:txBody>
      </p:sp>
      <p:sp>
        <p:nvSpPr>
          <p:cNvPr id="413" name="Google Shape;413;p25"/>
          <p:cNvSpPr/>
          <p:nvPr/>
        </p:nvSpPr>
        <p:spPr>
          <a:xfrm>
            <a:off x="4830278" y="2700466"/>
            <a:ext cx="1728192" cy="1728192"/>
          </a:xfrm>
          <a:prstGeom prst="donut">
            <a:avLst>
              <a:gd name="adj" fmla="val 7299"/>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414" name="Google Shape;414;p25"/>
          <p:cNvCxnSpPr>
            <a:cxnSpLocks/>
            <a:endCxn id="415" idx="3"/>
          </p:cNvCxnSpPr>
          <p:nvPr/>
        </p:nvCxnSpPr>
        <p:spPr>
          <a:xfrm flipH="1">
            <a:off x="3544543" y="3876796"/>
            <a:ext cx="1374438" cy="144601"/>
          </a:xfrm>
          <a:prstGeom prst="straightConnector1">
            <a:avLst/>
          </a:prstGeom>
          <a:noFill/>
          <a:ln w="12700" cap="flat" cmpd="sng">
            <a:solidFill>
              <a:srgbClr val="4EAE3A"/>
            </a:solidFill>
            <a:prstDash val="solid"/>
            <a:miter lim="800000"/>
            <a:headEnd type="none" w="sm" len="sm"/>
            <a:tailEnd type="triangle" w="med" len="med"/>
          </a:ln>
        </p:spPr>
      </p:cxnSp>
      <p:cxnSp>
        <p:nvCxnSpPr>
          <p:cNvPr id="416" name="Google Shape;416;p25"/>
          <p:cNvCxnSpPr/>
          <p:nvPr/>
        </p:nvCxnSpPr>
        <p:spPr>
          <a:xfrm>
            <a:off x="6518680" y="3876932"/>
            <a:ext cx="1012810" cy="300573"/>
          </a:xfrm>
          <a:prstGeom prst="straightConnector1">
            <a:avLst/>
          </a:prstGeom>
          <a:noFill/>
          <a:ln w="12700" cap="flat" cmpd="sng">
            <a:solidFill>
              <a:srgbClr val="4EAE3A"/>
            </a:solidFill>
            <a:prstDash val="solid"/>
            <a:miter lim="800000"/>
            <a:headEnd type="none" w="sm" len="sm"/>
            <a:tailEnd type="triangle" w="med" len="med"/>
          </a:ln>
        </p:spPr>
      </p:cxnSp>
      <p:cxnSp>
        <p:nvCxnSpPr>
          <p:cNvPr id="417" name="Google Shape;417;p25"/>
          <p:cNvCxnSpPr/>
          <p:nvPr/>
        </p:nvCxnSpPr>
        <p:spPr>
          <a:xfrm rot="10800000">
            <a:off x="3345581" y="1879333"/>
            <a:ext cx="1737785" cy="1091817"/>
          </a:xfrm>
          <a:prstGeom prst="straightConnector1">
            <a:avLst/>
          </a:prstGeom>
          <a:noFill/>
          <a:ln w="12700" cap="flat" cmpd="sng">
            <a:solidFill>
              <a:srgbClr val="FFB500"/>
            </a:solidFill>
            <a:prstDash val="solid"/>
            <a:miter lim="800000"/>
            <a:headEnd type="none" w="sm" len="sm"/>
            <a:tailEnd type="triangle" w="med" len="med"/>
          </a:ln>
        </p:spPr>
      </p:cxnSp>
      <p:cxnSp>
        <p:nvCxnSpPr>
          <p:cNvPr id="418" name="Google Shape;418;p25"/>
          <p:cNvCxnSpPr>
            <a:stCxn id="413" idx="0"/>
          </p:cNvCxnSpPr>
          <p:nvPr/>
        </p:nvCxnSpPr>
        <p:spPr>
          <a:xfrm rot="10800000" flipH="1">
            <a:off x="5694374" y="1734166"/>
            <a:ext cx="4200" cy="966300"/>
          </a:xfrm>
          <a:prstGeom prst="straightConnector1">
            <a:avLst/>
          </a:prstGeom>
          <a:noFill/>
          <a:ln w="12700" cap="flat" cmpd="sng">
            <a:solidFill>
              <a:srgbClr val="FFC000"/>
            </a:solidFill>
            <a:prstDash val="solid"/>
            <a:miter lim="800000"/>
            <a:headEnd type="none" w="sm" len="sm"/>
            <a:tailEnd type="triangle" w="med" len="med"/>
          </a:ln>
        </p:spPr>
      </p:cxnSp>
      <p:cxnSp>
        <p:nvCxnSpPr>
          <p:cNvPr id="419" name="Google Shape;419;p25"/>
          <p:cNvCxnSpPr>
            <a:stCxn id="413" idx="4"/>
          </p:cNvCxnSpPr>
          <p:nvPr/>
        </p:nvCxnSpPr>
        <p:spPr>
          <a:xfrm flipH="1">
            <a:off x="5686874" y="4428658"/>
            <a:ext cx="7500" cy="883800"/>
          </a:xfrm>
          <a:prstGeom prst="straightConnector1">
            <a:avLst/>
          </a:prstGeom>
          <a:noFill/>
          <a:ln w="12700" cap="flat" cmpd="sng">
            <a:solidFill>
              <a:srgbClr val="FFB500"/>
            </a:solidFill>
            <a:prstDash val="solid"/>
            <a:miter lim="800000"/>
            <a:headEnd type="none" w="sm" len="sm"/>
            <a:tailEnd type="triangle" w="med" len="med"/>
          </a:ln>
        </p:spPr>
      </p:cxnSp>
      <p:cxnSp>
        <p:nvCxnSpPr>
          <p:cNvPr id="420" name="Google Shape;420;p25"/>
          <p:cNvCxnSpPr/>
          <p:nvPr/>
        </p:nvCxnSpPr>
        <p:spPr>
          <a:xfrm flipH="1">
            <a:off x="4015313" y="4311727"/>
            <a:ext cx="1194628" cy="676052"/>
          </a:xfrm>
          <a:prstGeom prst="straightConnector1">
            <a:avLst/>
          </a:prstGeom>
          <a:noFill/>
          <a:ln w="12700" cap="flat" cmpd="sng">
            <a:solidFill>
              <a:srgbClr val="FFB500"/>
            </a:solidFill>
            <a:prstDash val="solid"/>
            <a:miter lim="800000"/>
            <a:headEnd type="none" w="sm" len="sm"/>
            <a:tailEnd type="triangle" w="med" len="med"/>
          </a:ln>
        </p:spPr>
      </p:cxnSp>
      <p:sp>
        <p:nvSpPr>
          <p:cNvPr id="422" name="Google Shape;422;p25"/>
          <p:cNvSpPr txBox="1"/>
          <p:nvPr/>
        </p:nvSpPr>
        <p:spPr>
          <a:xfrm>
            <a:off x="1320150" y="1433344"/>
            <a:ext cx="2537107" cy="206206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1600" b="1" dirty="0">
                <a:solidFill>
                  <a:schemeClr val="dk1"/>
                </a:solidFill>
                <a:latin typeface="Calibri"/>
                <a:ea typeface="Calibri"/>
                <a:cs typeface="Calibri"/>
                <a:sym typeface="Calibri"/>
              </a:rPr>
              <a:t>Participación comunitaria y percepción del gobierno/instituciones</a:t>
            </a:r>
            <a:endParaRPr sz="16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r>
              <a:rPr lang="es-ES" sz="1600" b="1" dirty="0">
                <a:solidFill>
                  <a:srgbClr val="3F3F3F"/>
                </a:solidFill>
                <a:latin typeface="Calibri"/>
                <a:ea typeface="Calibri"/>
                <a:cs typeface="Calibri"/>
                <a:sym typeface="Calibri"/>
              </a:rPr>
              <a:t>Presencia y papel de los líderes y constructores comunitarios</a:t>
            </a:r>
            <a:br>
              <a:rPr lang="en-GB" sz="1600" dirty="0">
                <a:solidFill>
                  <a:schemeClr val="dk1"/>
                </a:solidFill>
                <a:latin typeface="Calibri"/>
                <a:ea typeface="Calibri"/>
                <a:cs typeface="Calibri"/>
                <a:sym typeface="Calibri"/>
              </a:rPr>
            </a:br>
            <a:endParaRPr sz="1600" dirty="0">
              <a:solidFill>
                <a:srgbClr val="3F3F3F"/>
              </a:solidFill>
              <a:latin typeface="Calibri"/>
              <a:ea typeface="Calibri"/>
              <a:cs typeface="Calibri"/>
              <a:sym typeface="Calibri"/>
            </a:endParaRPr>
          </a:p>
        </p:txBody>
      </p:sp>
      <p:grpSp>
        <p:nvGrpSpPr>
          <p:cNvPr id="424" name="Google Shape;424;p25"/>
          <p:cNvGrpSpPr/>
          <p:nvPr/>
        </p:nvGrpSpPr>
        <p:grpSpPr>
          <a:xfrm>
            <a:off x="1416295" y="3359697"/>
            <a:ext cx="2214650" cy="2598046"/>
            <a:chOff x="715608" y="2200633"/>
            <a:chExt cx="2166959" cy="3640826"/>
          </a:xfrm>
        </p:grpSpPr>
        <p:sp>
          <p:nvSpPr>
            <p:cNvPr id="425" name="Google Shape;425;p25"/>
            <p:cNvSpPr txBox="1"/>
            <p:nvPr/>
          </p:nvSpPr>
          <p:spPr>
            <a:xfrm>
              <a:off x="822910" y="3641783"/>
              <a:ext cx="2059657" cy="2199676"/>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dirty="0">
                <a:solidFill>
                  <a:srgbClr val="3F3F3F"/>
                </a:solidFill>
                <a:latin typeface="Calibri"/>
                <a:ea typeface="Calibri"/>
                <a:cs typeface="Calibri"/>
                <a:sym typeface="Calibri"/>
              </a:endParaRPr>
            </a:p>
            <a:p>
              <a:pPr marL="0" marR="0" lvl="0" indent="0" algn="r" rtl="0">
                <a:spcBef>
                  <a:spcPts val="0"/>
                </a:spcBef>
                <a:spcAft>
                  <a:spcPts val="0"/>
                </a:spcAft>
                <a:buNone/>
              </a:pPr>
              <a:endParaRPr sz="1600" dirty="0">
                <a:solidFill>
                  <a:srgbClr val="3F3F3F"/>
                </a:solidFill>
                <a:latin typeface="Calibri"/>
                <a:ea typeface="Calibri"/>
                <a:cs typeface="Calibri"/>
                <a:sym typeface="Calibri"/>
              </a:endParaRPr>
            </a:p>
            <a:p>
              <a:pPr marL="0" marR="0" lvl="0" indent="0" algn="r" rtl="0">
                <a:spcBef>
                  <a:spcPts val="0"/>
                </a:spcBef>
                <a:spcAft>
                  <a:spcPts val="0"/>
                </a:spcAft>
                <a:buNone/>
              </a:pPr>
              <a:r>
                <a:rPr lang="es-ES" sz="1600" b="1" dirty="0">
                  <a:solidFill>
                    <a:srgbClr val="3F3F3F"/>
                  </a:solidFill>
                  <a:latin typeface="Calibri"/>
                  <a:ea typeface="Calibri"/>
                  <a:cs typeface="Calibri"/>
                  <a:sym typeface="Calibri"/>
                </a:rPr>
                <a:t>Voluntad de respetar diferentes puntos de vista e ideas y resolver conflictos.</a:t>
              </a:r>
              <a:endParaRPr dirty="0"/>
            </a:p>
          </p:txBody>
        </p:sp>
        <p:sp>
          <p:nvSpPr>
            <p:cNvPr id="415" name="Google Shape;415;p25"/>
            <p:cNvSpPr txBox="1"/>
            <p:nvPr/>
          </p:nvSpPr>
          <p:spPr>
            <a:xfrm>
              <a:off x="715608" y="2200633"/>
              <a:ext cx="2082418" cy="1854573"/>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s-ES" sz="1600" b="1" dirty="0">
                  <a:solidFill>
                    <a:srgbClr val="3F3F3F"/>
                  </a:solidFill>
                  <a:latin typeface="Calibri"/>
                  <a:ea typeface="Calibri"/>
                  <a:cs typeface="Calibri"/>
                  <a:sym typeface="Calibri"/>
                </a:rPr>
                <a:t>Presencia y uso de instalaciones comunitarias, servicios públicos y espacios abiertos</a:t>
              </a:r>
              <a:endParaRPr dirty="0"/>
            </a:p>
          </p:txBody>
        </p:sp>
      </p:grpSp>
      <p:grpSp>
        <p:nvGrpSpPr>
          <p:cNvPr id="426" name="Google Shape;426;p25"/>
          <p:cNvGrpSpPr/>
          <p:nvPr/>
        </p:nvGrpSpPr>
        <p:grpSpPr>
          <a:xfrm>
            <a:off x="7274920" y="1667914"/>
            <a:ext cx="2608489" cy="830956"/>
            <a:chOff x="475749" y="3553249"/>
            <a:chExt cx="2387548" cy="830956"/>
          </a:xfrm>
        </p:grpSpPr>
        <p:sp>
          <p:nvSpPr>
            <p:cNvPr id="427" name="Google Shape;427;p25"/>
            <p:cNvSpPr txBox="1"/>
            <p:nvPr/>
          </p:nvSpPr>
          <p:spPr>
            <a:xfrm>
              <a:off x="803640" y="3553249"/>
              <a:ext cx="2059657"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lang="es-ES" sz="1600" b="1" dirty="0">
                <a:solidFill>
                  <a:srgbClr val="3F3F3F"/>
                </a:solidFill>
                <a:latin typeface="Calibri"/>
                <a:ea typeface="Calibri"/>
                <a:cs typeface="Calibri"/>
                <a:sym typeface="Calibri"/>
              </a:endParaRPr>
            </a:p>
            <a:p>
              <a:pPr marL="0" marR="0" lvl="0" indent="0" algn="l" rtl="0">
                <a:spcBef>
                  <a:spcPts val="0"/>
                </a:spcBef>
                <a:spcAft>
                  <a:spcPts val="0"/>
                </a:spcAft>
                <a:buNone/>
              </a:pPr>
              <a:r>
                <a:rPr lang="es-ES" sz="1600" b="1" dirty="0">
                  <a:solidFill>
                    <a:srgbClr val="3F3F3F"/>
                  </a:solidFill>
                  <a:latin typeface="Calibri"/>
                  <a:ea typeface="Calibri"/>
                  <a:cs typeface="Calibri"/>
                  <a:sym typeface="Calibri"/>
                </a:rPr>
                <a:t>Fuerza de las redes locales</a:t>
              </a:r>
              <a:endParaRPr dirty="0"/>
            </a:p>
          </p:txBody>
        </p:sp>
        <p:sp>
          <p:nvSpPr>
            <p:cNvPr id="428" name="Google Shape;428;p25"/>
            <p:cNvSpPr txBox="1"/>
            <p:nvPr/>
          </p:nvSpPr>
          <p:spPr>
            <a:xfrm>
              <a:off x="475749" y="3939376"/>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sp>
        <p:nvSpPr>
          <p:cNvPr id="429" name="Google Shape;429;p25"/>
          <p:cNvSpPr txBox="1"/>
          <p:nvPr/>
        </p:nvSpPr>
        <p:spPr>
          <a:xfrm>
            <a:off x="7531490" y="2600786"/>
            <a:ext cx="2553410" cy="21236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lang="es-ES" sz="1600" b="1" dirty="0">
              <a:solidFill>
                <a:srgbClr val="3F3F3F"/>
              </a:solidFill>
              <a:latin typeface="Calibri"/>
              <a:ea typeface="Calibri"/>
              <a:cs typeface="Calibri"/>
              <a:sym typeface="Calibri"/>
            </a:endParaRPr>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r>
              <a:rPr lang="es-ES" sz="1600" b="1" dirty="0">
                <a:solidFill>
                  <a:srgbClr val="3F3F3F"/>
                </a:solidFill>
                <a:latin typeface="Calibri"/>
                <a:ea typeface="Calibri"/>
                <a:cs typeface="Calibri"/>
                <a:sym typeface="Calibri"/>
              </a:rPr>
              <a:t>Alcance y salud de la comunidad/Organizaciones</a:t>
            </a:r>
          </a:p>
          <a:p>
            <a:pPr marL="0" marR="0" lvl="0" indent="0" algn="l" rtl="0">
              <a:spcBef>
                <a:spcPts val="0"/>
              </a:spcBef>
              <a:spcAft>
                <a:spcPts val="0"/>
              </a:spcAft>
              <a:buNone/>
            </a:pPr>
            <a:br>
              <a:rPr lang="es-ES" sz="2000" b="1" dirty="0">
                <a:solidFill>
                  <a:srgbClr val="3F3F3F"/>
                </a:solidFill>
                <a:latin typeface="Calibri"/>
                <a:ea typeface="Calibri"/>
                <a:cs typeface="Calibri"/>
                <a:sym typeface="Calibri"/>
              </a:rPr>
            </a:br>
            <a:r>
              <a:rPr lang="es-ES" sz="1600" b="1" dirty="0">
                <a:solidFill>
                  <a:srgbClr val="3F3F3F"/>
                </a:solidFill>
                <a:latin typeface="Calibri"/>
                <a:ea typeface="Calibri"/>
                <a:cs typeface="Calibri"/>
                <a:sym typeface="Calibri"/>
              </a:rPr>
              <a:t>Uso y satisfacción de los servicios públicos locales</a:t>
            </a: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p:txBody>
      </p:sp>
      <p:grpSp>
        <p:nvGrpSpPr>
          <p:cNvPr id="430" name="Google Shape;430;p25"/>
          <p:cNvGrpSpPr/>
          <p:nvPr/>
        </p:nvGrpSpPr>
        <p:grpSpPr>
          <a:xfrm>
            <a:off x="7633154" y="4453749"/>
            <a:ext cx="2250256" cy="1383581"/>
            <a:chOff x="803640" y="3332058"/>
            <a:chExt cx="2059657" cy="1383581"/>
          </a:xfrm>
        </p:grpSpPr>
        <p:sp>
          <p:nvSpPr>
            <p:cNvPr id="431" name="Google Shape;431;p25"/>
            <p:cNvSpPr txBox="1"/>
            <p:nvPr/>
          </p:nvSpPr>
          <p:spPr>
            <a:xfrm>
              <a:off x="803640" y="3884683"/>
              <a:ext cx="2059657"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1600" b="1" dirty="0">
                  <a:solidFill>
                    <a:srgbClr val="3F3F3F"/>
                  </a:solidFill>
                  <a:latin typeface="Calibri"/>
                  <a:ea typeface="Calibri"/>
                  <a:cs typeface="Calibri"/>
                  <a:sym typeface="Calibri"/>
                </a:rPr>
                <a:t>Capacidad de unirse para enfrentar una crisis o amenaza común</a:t>
              </a:r>
              <a:endParaRPr sz="1600" dirty="0">
                <a:solidFill>
                  <a:srgbClr val="3F3F3F"/>
                </a:solidFill>
                <a:latin typeface="Calibri"/>
                <a:ea typeface="Calibri"/>
                <a:cs typeface="Calibri"/>
                <a:sym typeface="Calibri"/>
              </a:endParaRPr>
            </a:p>
          </p:txBody>
        </p:sp>
        <p:sp>
          <p:nvSpPr>
            <p:cNvPr id="432" name="Google Shape;432;p25"/>
            <p:cNvSpPr txBox="1"/>
            <p:nvPr/>
          </p:nvSpPr>
          <p:spPr>
            <a:xfrm>
              <a:off x="803640" y="3332058"/>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cxnSp>
        <p:nvCxnSpPr>
          <p:cNvPr id="433" name="Google Shape;433;p25"/>
          <p:cNvCxnSpPr>
            <a:stCxn id="413" idx="7"/>
          </p:cNvCxnSpPr>
          <p:nvPr/>
        </p:nvCxnSpPr>
        <p:spPr>
          <a:xfrm rot="10800000" flipH="1">
            <a:off x="6305382" y="2309454"/>
            <a:ext cx="1156500" cy="644100"/>
          </a:xfrm>
          <a:prstGeom prst="straightConnector1">
            <a:avLst/>
          </a:prstGeom>
          <a:noFill/>
          <a:ln w="12700" cap="flat" cmpd="sng">
            <a:solidFill>
              <a:srgbClr val="FFC000"/>
            </a:solidFill>
            <a:prstDash val="solid"/>
            <a:miter lim="800000"/>
            <a:headEnd type="none" w="sm" len="sm"/>
            <a:tailEnd type="triangle" w="med" len="med"/>
          </a:ln>
        </p:spPr>
      </p:cxnSp>
      <p:cxnSp>
        <p:nvCxnSpPr>
          <p:cNvPr id="434" name="Google Shape;434;p25"/>
          <p:cNvCxnSpPr/>
          <p:nvPr/>
        </p:nvCxnSpPr>
        <p:spPr>
          <a:xfrm>
            <a:off x="6264845" y="4223554"/>
            <a:ext cx="1266645" cy="772215"/>
          </a:xfrm>
          <a:prstGeom prst="straightConnector1">
            <a:avLst/>
          </a:prstGeom>
          <a:noFill/>
          <a:ln w="12700" cap="flat" cmpd="sng">
            <a:solidFill>
              <a:srgbClr val="FFC000"/>
            </a:solidFill>
            <a:prstDash val="solid"/>
            <a:miter lim="800000"/>
            <a:headEnd type="none" w="sm" len="sm"/>
            <a:tailEnd type="triangle" w="med" len="med"/>
          </a:ln>
        </p:spPr>
      </p:cxnSp>
      <p:cxnSp>
        <p:nvCxnSpPr>
          <p:cNvPr id="435" name="Google Shape;435;p25"/>
          <p:cNvCxnSpPr/>
          <p:nvPr/>
        </p:nvCxnSpPr>
        <p:spPr>
          <a:xfrm rot="10800000">
            <a:off x="3544543" y="2997065"/>
            <a:ext cx="1285735" cy="431935"/>
          </a:xfrm>
          <a:prstGeom prst="straightConnector1">
            <a:avLst/>
          </a:prstGeom>
          <a:noFill/>
          <a:ln w="12700" cap="flat" cmpd="sng">
            <a:solidFill>
              <a:srgbClr val="4EAE3A"/>
            </a:solidFill>
            <a:prstDash val="solid"/>
            <a:miter lim="800000"/>
            <a:headEnd type="none" w="sm" len="sm"/>
            <a:tailEnd type="triangle" w="med" len="med"/>
          </a:ln>
        </p:spPr>
      </p:cxnSp>
      <p:cxnSp>
        <p:nvCxnSpPr>
          <p:cNvPr id="436" name="Google Shape;436;p25"/>
          <p:cNvCxnSpPr/>
          <p:nvPr/>
        </p:nvCxnSpPr>
        <p:spPr>
          <a:xfrm rot="10800000" flipH="1">
            <a:off x="6518680" y="3292157"/>
            <a:ext cx="943200" cy="4427"/>
          </a:xfrm>
          <a:prstGeom prst="straightConnector1">
            <a:avLst/>
          </a:prstGeom>
          <a:noFill/>
          <a:ln w="12700" cap="flat" cmpd="sng">
            <a:solidFill>
              <a:srgbClr val="4EAE3A"/>
            </a:solidFill>
            <a:prstDash val="solid"/>
            <a:miter lim="800000"/>
            <a:headEnd type="none" w="sm" len="sm"/>
            <a:tailEnd type="triangle" w="med" len="med"/>
          </a:ln>
        </p:spPr>
      </p:cxnSp>
      <p:sp>
        <p:nvSpPr>
          <p:cNvPr id="437" name="Google Shape;437;p25"/>
          <p:cNvSpPr txBox="1"/>
          <p:nvPr/>
        </p:nvSpPr>
        <p:spPr>
          <a:xfrm>
            <a:off x="4134436" y="5355628"/>
            <a:ext cx="3063476"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1600" b="1" dirty="0">
                <a:solidFill>
                  <a:srgbClr val="3F3F3F"/>
                </a:solidFill>
                <a:latin typeface="Calibri"/>
                <a:ea typeface="Calibri"/>
                <a:cs typeface="Calibri"/>
                <a:sym typeface="Calibri"/>
              </a:rPr>
              <a:t>Voluntad de aquellos que están en una etapa más avanzada de desarrollo para ayudar a los que están comenzando.</a:t>
            </a:r>
            <a:endParaRPr dirty="0"/>
          </a:p>
        </p:txBody>
      </p:sp>
      <p:sp>
        <p:nvSpPr>
          <p:cNvPr id="438" name="Google Shape;438;p25"/>
          <p:cNvSpPr/>
          <p:nvPr/>
        </p:nvSpPr>
        <p:spPr>
          <a:xfrm>
            <a:off x="3762730" y="1280768"/>
            <a:ext cx="279574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b="1" dirty="0">
                <a:solidFill>
                  <a:srgbClr val="3F3F3F"/>
                </a:solidFill>
                <a:latin typeface="Calibri"/>
                <a:ea typeface="Calibri"/>
                <a:cs typeface="Calibri"/>
                <a:sym typeface="Calibri"/>
              </a:rPr>
              <a:t>Nivel de capital social</a:t>
            </a:r>
            <a:endParaRPr dirty="0"/>
          </a:p>
        </p:txBody>
      </p:sp>
      <p:pic>
        <p:nvPicPr>
          <p:cNvPr id="439" name="Google Shape;439;p25" descr="Chat out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02043" y="3185946"/>
            <a:ext cx="914400" cy="914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6"/>
          <p:cNvSpPr txBox="1">
            <a:spLocks noGrp="1"/>
          </p:cNvSpPr>
          <p:nvPr>
            <p:ph type="title" idx="4294967295"/>
          </p:nvPr>
        </p:nvSpPr>
        <p:spPr>
          <a:xfrm>
            <a:off x="1018095" y="261347"/>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dirty="0">
                <a:solidFill>
                  <a:srgbClr val="2F5496"/>
                </a:solidFill>
              </a:rPr>
              <a:t>3.2. </a:t>
            </a:r>
            <a:r>
              <a:rPr lang="en-GB" b="1" dirty="0" err="1">
                <a:solidFill>
                  <a:srgbClr val="2F5496"/>
                </a:solidFill>
              </a:rPr>
              <a:t>Participación</a:t>
            </a:r>
            <a:r>
              <a:rPr lang="en-GB" b="1" dirty="0">
                <a:solidFill>
                  <a:srgbClr val="2F5496"/>
                </a:solidFill>
              </a:rPr>
              <a:t> </a:t>
            </a:r>
            <a:r>
              <a:rPr lang="en-GB" b="1" dirty="0" err="1">
                <a:solidFill>
                  <a:srgbClr val="2F5496"/>
                </a:solidFill>
              </a:rPr>
              <a:t>comunitaria</a:t>
            </a:r>
            <a:r>
              <a:rPr lang="en-GB" b="1" dirty="0">
                <a:solidFill>
                  <a:srgbClr val="266C9F"/>
                </a:solidFill>
              </a:rPr>
              <a:t>	</a:t>
            </a:r>
            <a:r>
              <a:rPr lang="en-GB" dirty="0"/>
              <a:t>	</a:t>
            </a:r>
            <a:endParaRPr dirty="0"/>
          </a:p>
        </p:txBody>
      </p:sp>
      <p:sp>
        <p:nvSpPr>
          <p:cNvPr id="445" name="Google Shape;445;p26"/>
          <p:cNvSpPr txBox="1">
            <a:spLocks noGrp="1"/>
          </p:cNvSpPr>
          <p:nvPr>
            <p:ph type="body" idx="4294967295"/>
          </p:nvPr>
        </p:nvSpPr>
        <p:spPr>
          <a:xfrm>
            <a:off x="4939646" y="2001773"/>
            <a:ext cx="694755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dirty="0"/>
              <a:t>La </a:t>
            </a:r>
            <a:r>
              <a:rPr lang="en-GB" sz="2400" dirty="0" err="1"/>
              <a:t>participación</a:t>
            </a:r>
            <a:r>
              <a:rPr lang="en-GB" sz="2400" dirty="0"/>
              <a:t> </a:t>
            </a:r>
            <a:r>
              <a:rPr lang="en-GB" sz="2400" dirty="0" err="1"/>
              <a:t>comunitaria</a:t>
            </a:r>
            <a:r>
              <a:rPr lang="en-GB" sz="2400" dirty="0"/>
              <a:t> se </a:t>
            </a:r>
            <a:r>
              <a:rPr lang="en-GB" sz="2400" dirty="0" err="1"/>
              <a:t>puede</a:t>
            </a:r>
            <a:r>
              <a:rPr lang="en-GB" sz="2400" dirty="0"/>
              <a:t> </a:t>
            </a:r>
            <a:r>
              <a:rPr lang="en-GB" sz="2400" dirty="0" err="1"/>
              <a:t>definir</a:t>
            </a:r>
            <a:r>
              <a:rPr lang="en-GB" sz="2400" dirty="0"/>
              <a:t> </a:t>
            </a:r>
            <a:r>
              <a:rPr lang="en-GB" sz="2400" dirty="0" err="1"/>
              <a:t>como</a:t>
            </a:r>
            <a:r>
              <a:rPr lang="en-GB" sz="2400" dirty="0"/>
              <a:t>:</a:t>
            </a:r>
            <a:endParaRPr dirty="0"/>
          </a:p>
          <a:p>
            <a:pPr marL="457200" lvl="1" indent="0" algn="l" rtl="0">
              <a:lnSpc>
                <a:spcPct val="90000"/>
              </a:lnSpc>
              <a:spcBef>
                <a:spcPts val="500"/>
              </a:spcBef>
              <a:spcAft>
                <a:spcPts val="0"/>
              </a:spcAft>
              <a:buClr>
                <a:schemeClr val="dk1"/>
              </a:buClr>
              <a:buSzPts val="2400"/>
              <a:buNone/>
            </a:pPr>
            <a:r>
              <a:rPr lang="es-ES" i="1" dirty="0"/>
              <a:t>“el proceso de trabajar en colaboración con y a través de grupos de personas unidas por proximidad geográfica, intereses especiales o situaciones similares para abordar problemas que afectan el bienestar de esas personas. Es un vehículo poderoso para generar cambios ambientales y de comportamiento que mejorarán la salud de la comunidad y sus miembros”</a:t>
            </a:r>
            <a:endParaRPr i="1" dirty="0"/>
          </a:p>
        </p:txBody>
      </p:sp>
      <p:pic>
        <p:nvPicPr>
          <p:cNvPr id="446" name="Google Shape;446;p26" descr="Baker adding blueberries to a cak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705493" cy="64385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7"/>
          <p:cNvSpPr txBox="1">
            <a:spLocks noGrp="1"/>
          </p:cNvSpPr>
          <p:nvPr>
            <p:ph type="title" idx="4294967295"/>
          </p:nvPr>
        </p:nvSpPr>
        <p:spPr>
          <a:xfrm>
            <a:off x="-367645" y="374553"/>
            <a:ext cx="10515600" cy="8575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ct val="100000"/>
              <a:buFont typeface="Calibri"/>
              <a:buNone/>
            </a:pPr>
            <a:r>
              <a:rPr lang="en-GB" b="1" dirty="0">
                <a:solidFill>
                  <a:srgbClr val="2F5496"/>
                </a:solidFill>
              </a:rPr>
              <a:t>3.2. </a:t>
            </a:r>
            <a:r>
              <a:rPr lang="en-GB" b="1" dirty="0" err="1">
                <a:solidFill>
                  <a:srgbClr val="2F5496"/>
                </a:solidFill>
              </a:rPr>
              <a:t>Participación</a:t>
            </a:r>
            <a:r>
              <a:rPr lang="en-GB" b="1" dirty="0">
                <a:solidFill>
                  <a:srgbClr val="2F5496"/>
                </a:solidFill>
              </a:rPr>
              <a:t> </a:t>
            </a:r>
            <a:r>
              <a:rPr lang="en-GB" b="1" dirty="0" err="1">
                <a:solidFill>
                  <a:srgbClr val="2F5496"/>
                </a:solidFill>
              </a:rPr>
              <a:t>comunitaria</a:t>
            </a:r>
            <a:endParaRPr dirty="0"/>
          </a:p>
        </p:txBody>
      </p:sp>
      <p:sp>
        <p:nvSpPr>
          <p:cNvPr id="452" name="Google Shape;452;p27"/>
          <p:cNvSpPr txBox="1">
            <a:spLocks noGrp="1"/>
          </p:cNvSpPr>
          <p:nvPr>
            <p:ph type="body" idx="4294967295"/>
          </p:nvPr>
        </p:nvSpPr>
        <p:spPr>
          <a:xfrm>
            <a:off x="3052809" y="1101694"/>
            <a:ext cx="8136904" cy="529910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s-ES" sz="2400" dirty="0"/>
              <a:t>El compromiso es la clave para la participación y se logra cuando la comunidad es y se siente parte de la toma de decisiones en general.</a:t>
            </a:r>
          </a:p>
          <a:p>
            <a:pPr marL="228600" lvl="0" indent="-228600" algn="l" rtl="0">
              <a:lnSpc>
                <a:spcPct val="90000"/>
              </a:lnSpc>
              <a:spcBef>
                <a:spcPts val="0"/>
              </a:spcBef>
              <a:spcAft>
                <a:spcPts val="0"/>
              </a:spcAft>
              <a:buClr>
                <a:schemeClr val="dk1"/>
              </a:buClr>
              <a:buSzPts val="2400"/>
              <a:buChar char="•"/>
            </a:pPr>
            <a:r>
              <a:rPr lang="es-ES" sz="2400" dirty="0"/>
              <a:t>Así, la comunidad está informada, conectada y siente que tiene un papel que desempeñar.</a:t>
            </a:r>
          </a:p>
          <a:p>
            <a:pPr marL="228600" lvl="0" indent="-228600" algn="l" rtl="0">
              <a:lnSpc>
                <a:spcPct val="90000"/>
              </a:lnSpc>
              <a:spcBef>
                <a:spcPts val="0"/>
              </a:spcBef>
              <a:spcAft>
                <a:spcPts val="0"/>
              </a:spcAft>
              <a:buClr>
                <a:schemeClr val="dk1"/>
              </a:buClr>
              <a:buSzPts val="2400"/>
              <a:buChar char="•"/>
            </a:pPr>
            <a:r>
              <a:rPr lang="es-ES" sz="2400" dirty="0"/>
              <a:t>Garantizar que los grupos marginados tengan la oportunidad de participar y comprometerse es un componente clave de la participación comunitaria.</a:t>
            </a:r>
          </a:p>
          <a:p>
            <a:pPr marL="228600" lvl="0" indent="-228600" algn="l" rtl="0">
              <a:lnSpc>
                <a:spcPct val="90000"/>
              </a:lnSpc>
              <a:spcBef>
                <a:spcPts val="0"/>
              </a:spcBef>
              <a:spcAft>
                <a:spcPts val="0"/>
              </a:spcAft>
              <a:buClr>
                <a:schemeClr val="dk1"/>
              </a:buClr>
              <a:buSzPts val="2400"/>
              <a:buChar char="•"/>
            </a:pPr>
            <a:r>
              <a:rPr lang="es-ES" sz="2400" dirty="0"/>
              <a:t>La participación de la comunidad tiene un papel importante que desempeñar en el desarrollo del sector del patrimonio cultural inmaterial y garantizar que el desarrollo de una actividad o actividades del patrimonio cultural inmaterial beneficien a la comunidad, económica, social y medioambientalmente.</a:t>
            </a:r>
          </a:p>
          <a:p>
            <a:pPr marL="228600" lvl="0" indent="-228600" algn="l" rtl="0">
              <a:lnSpc>
                <a:spcPct val="90000"/>
              </a:lnSpc>
              <a:spcBef>
                <a:spcPts val="0"/>
              </a:spcBef>
              <a:spcAft>
                <a:spcPts val="0"/>
              </a:spcAft>
              <a:buClr>
                <a:schemeClr val="dk1"/>
              </a:buClr>
              <a:buSzPts val="2400"/>
              <a:buChar char="•"/>
            </a:pPr>
            <a:r>
              <a:rPr lang="es-ES" sz="2400" dirty="0"/>
              <a:t>También debe garantizar que no se pierda la singularidad de la actividad para esa comunidad.</a:t>
            </a:r>
            <a:endParaRPr dirty="0"/>
          </a:p>
        </p:txBody>
      </p:sp>
      <p:pic>
        <p:nvPicPr>
          <p:cNvPr id="453" name="Google Shape;453;p27" descr="Close up of carpenter varnishing a piece of woo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931710" cy="6400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28"/>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459" name="Google Shape;459;p28"/>
          <p:cNvSpPr txBox="1"/>
          <p:nvPr/>
        </p:nvSpPr>
        <p:spPr>
          <a:xfrm>
            <a:off x="266059" y="639101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dirty="0">
              <a:solidFill>
                <a:schemeClr val="dk1"/>
              </a:solidFill>
              <a:latin typeface="Calibri"/>
              <a:ea typeface="Calibri"/>
              <a:cs typeface="Calibri"/>
              <a:sym typeface="Calibri"/>
            </a:endParaRPr>
          </a:p>
        </p:txBody>
      </p:sp>
      <p:pic>
        <p:nvPicPr>
          <p:cNvPr id="460" name="Google Shape;460;p28"/>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461" name="Google Shape;461;p28"/>
          <p:cNvSpPr txBox="1"/>
          <p:nvPr/>
        </p:nvSpPr>
        <p:spPr>
          <a:xfrm>
            <a:off x="347331" y="2747123"/>
            <a:ext cx="2196000" cy="2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600" dirty="0">
                <a:solidFill>
                  <a:schemeClr val="dk1"/>
                </a:solidFill>
                <a:latin typeface="Calibri"/>
                <a:ea typeface="Calibri"/>
                <a:cs typeface="Calibri"/>
                <a:sym typeface="Calibri"/>
              </a:rPr>
              <a:t>Tarea: Realiza una auditoría en tu área local. ¿Existen oportunidades de PCI en tu comunidad que se puedan desarrollar?</a:t>
            </a:r>
            <a:endParaRPr lang="en-US" sz="1600" dirty="0">
              <a:solidFill>
                <a:srgbClr val="595959"/>
              </a:solidFill>
              <a:latin typeface="Calibri"/>
              <a:ea typeface="Calibri"/>
              <a:cs typeface="Calibri"/>
              <a:sym typeface="Calibri"/>
            </a:endParaRPr>
          </a:p>
        </p:txBody>
      </p:sp>
      <p:sp>
        <p:nvSpPr>
          <p:cNvPr id="462" name="Google Shape;462;p28"/>
          <p:cNvSpPr txBox="1"/>
          <p:nvPr/>
        </p:nvSpPr>
        <p:spPr>
          <a:xfrm>
            <a:off x="347331" y="305460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63" name="Google Shape;463;p28"/>
          <p:cNvSpPr txBox="1"/>
          <p:nvPr/>
        </p:nvSpPr>
        <p:spPr>
          <a:xfrm>
            <a:off x="3156365" y="2747023"/>
            <a:ext cx="2196000" cy="2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600" dirty="0">
                <a:solidFill>
                  <a:schemeClr val="dk1"/>
                </a:solidFill>
                <a:latin typeface="Calibri"/>
                <a:ea typeface="Calibri"/>
                <a:cs typeface="Calibri"/>
                <a:sym typeface="Calibri"/>
              </a:rPr>
              <a:t>¿Cuáles son los beneficios del </a:t>
            </a:r>
            <a:r>
              <a:rPr lang="es-ES" sz="1600" i="1" dirty="0" err="1">
                <a:solidFill>
                  <a:schemeClr val="dk1"/>
                </a:solidFill>
                <a:latin typeface="Calibri"/>
                <a:ea typeface="Calibri"/>
                <a:cs typeface="Calibri"/>
                <a:sym typeface="Calibri"/>
              </a:rPr>
              <a:t>Networking</a:t>
            </a:r>
            <a:r>
              <a:rPr lang="es-ES" sz="1600" dirty="0">
                <a:solidFill>
                  <a:schemeClr val="dk1"/>
                </a:solidFill>
                <a:latin typeface="Calibri"/>
                <a:ea typeface="Calibri"/>
                <a:cs typeface="Calibri"/>
                <a:sym typeface="Calibri"/>
              </a:rPr>
              <a:t> y ser parte de una red? ¿Hay otros beneficios que se te ocurran?</a:t>
            </a:r>
            <a:r>
              <a:rPr lang="en-GB" sz="1600" dirty="0">
                <a:solidFill>
                  <a:srgbClr val="595959"/>
                </a:solidFill>
                <a:latin typeface="Calibri"/>
                <a:ea typeface="Calibri"/>
                <a:cs typeface="Calibri"/>
                <a:sym typeface="Calibri"/>
              </a:rPr>
              <a:t>	</a:t>
            </a:r>
            <a:endParaRPr sz="1600" dirty="0">
              <a:solidFill>
                <a:srgbClr val="595959"/>
              </a:solidFill>
              <a:latin typeface="Calibri"/>
              <a:ea typeface="Calibri"/>
              <a:cs typeface="Calibri"/>
              <a:sym typeface="Calibri"/>
            </a:endParaRPr>
          </a:p>
        </p:txBody>
      </p:sp>
      <p:sp>
        <p:nvSpPr>
          <p:cNvPr id="464" name="Google Shape;464;p28"/>
          <p:cNvSpPr txBox="1"/>
          <p:nvPr/>
        </p:nvSpPr>
        <p:spPr>
          <a:xfrm>
            <a:off x="3197608" y="2809936"/>
            <a:ext cx="2196000" cy="646332"/>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65" name="Google Shape;465;p28"/>
          <p:cNvSpPr/>
          <p:nvPr/>
        </p:nvSpPr>
        <p:spPr>
          <a:xfrm>
            <a:off x="646529" y="1892731"/>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466" name="Google Shape;466;p28"/>
          <p:cNvSpPr/>
          <p:nvPr/>
        </p:nvSpPr>
        <p:spPr>
          <a:xfrm>
            <a:off x="3479208" y="1942248"/>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467" name="Google Shape;467;p28"/>
          <p:cNvSpPr txBox="1"/>
          <p:nvPr/>
        </p:nvSpPr>
        <p:spPr>
          <a:xfrm>
            <a:off x="5805860" y="2760742"/>
            <a:ext cx="1774330" cy="13996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600" dirty="0">
                <a:solidFill>
                  <a:schemeClr val="dk1"/>
                </a:solidFill>
                <a:latin typeface="Calibri"/>
                <a:ea typeface="Calibri"/>
                <a:cs typeface="Calibri"/>
                <a:sym typeface="Calibri"/>
              </a:rPr>
              <a:t>¿Qué factores deben considerar antes de unirse o crear una red?</a:t>
            </a:r>
            <a:endParaRPr lang="en-US" sz="1600" dirty="0">
              <a:solidFill>
                <a:srgbClr val="595959"/>
              </a:solidFill>
              <a:latin typeface="Calibri"/>
              <a:ea typeface="Calibri"/>
              <a:cs typeface="Calibri"/>
              <a:sym typeface="Calibri"/>
            </a:endParaRPr>
          </a:p>
        </p:txBody>
      </p:sp>
      <p:sp>
        <p:nvSpPr>
          <p:cNvPr id="469" name="Google Shape;469;p28"/>
          <p:cNvSpPr/>
          <p:nvPr/>
        </p:nvSpPr>
        <p:spPr>
          <a:xfrm>
            <a:off x="6322938" y="1893045"/>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470" name="Google Shape;470;p28"/>
          <p:cNvSpPr/>
          <p:nvPr/>
        </p:nvSpPr>
        <p:spPr>
          <a:xfrm>
            <a:off x="4068505" y="4552023"/>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471" name="Google Shape;471;p28"/>
          <p:cNvSpPr/>
          <p:nvPr/>
        </p:nvSpPr>
        <p:spPr>
          <a:xfrm>
            <a:off x="6516355" y="2079349"/>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472" name="Google Shape;472;p28"/>
          <p:cNvSpPr/>
          <p:nvPr/>
        </p:nvSpPr>
        <p:spPr>
          <a:xfrm>
            <a:off x="3653712" y="21223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73" name="Google Shape;473;p28"/>
          <p:cNvSpPr/>
          <p:nvPr/>
        </p:nvSpPr>
        <p:spPr>
          <a:xfrm>
            <a:off x="801664" y="2140475"/>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74" name="Google Shape;474;p28"/>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75" name="Google Shape;475;p28"/>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Calibri"/>
              <a:buNone/>
            </a:pPr>
            <a:r>
              <a:rPr lang="en-GB" sz="3600" dirty="0">
                <a:solidFill>
                  <a:schemeClr val="dk1"/>
                </a:solidFill>
                <a:latin typeface="Calibri"/>
                <a:ea typeface="Calibri"/>
                <a:cs typeface="Calibri"/>
                <a:sym typeface="Calibri"/>
              </a:rPr>
              <a:t>Self-assessment test</a:t>
            </a:r>
            <a:endParaRPr dirty="0"/>
          </a:p>
        </p:txBody>
      </p:sp>
      <p:pic>
        <p:nvPicPr>
          <p:cNvPr id="476" name="Google Shape;476;p28"/>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477" name="Google Shape;477;p28"/>
          <p:cNvSpPr/>
          <p:nvPr/>
        </p:nvSpPr>
        <p:spPr>
          <a:xfrm>
            <a:off x="7689054" y="1137305"/>
            <a:ext cx="4502947" cy="4279524"/>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28"/>
          <p:cNvSpPr txBox="1"/>
          <p:nvPr/>
        </p:nvSpPr>
        <p:spPr>
          <a:xfrm>
            <a:off x="1743273" y="4908422"/>
            <a:ext cx="1413092" cy="1873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595959"/>
              </a:solidFill>
              <a:latin typeface="Calibri"/>
              <a:ea typeface="Calibri"/>
              <a:cs typeface="Calibri"/>
              <a:sym typeface="Calibri"/>
            </a:endParaRPr>
          </a:p>
        </p:txBody>
      </p:sp>
      <p:sp>
        <p:nvSpPr>
          <p:cNvPr id="479" name="Google Shape;479;p28"/>
          <p:cNvSpPr txBox="1"/>
          <p:nvPr/>
        </p:nvSpPr>
        <p:spPr>
          <a:xfrm>
            <a:off x="1743273" y="521610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82" name="Google Shape;482;p28"/>
          <p:cNvSpPr/>
          <p:nvPr/>
        </p:nvSpPr>
        <p:spPr>
          <a:xfrm>
            <a:off x="5049654" y="42838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84" name="Google Shape;484;p28"/>
          <p:cNvSpPr/>
          <p:nvPr/>
        </p:nvSpPr>
        <p:spPr>
          <a:xfrm>
            <a:off x="1823003" y="4608933"/>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485" name="Google Shape;485;p28"/>
          <p:cNvSpPr/>
          <p:nvPr/>
        </p:nvSpPr>
        <p:spPr>
          <a:xfrm>
            <a:off x="1996802" y="4844126"/>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86" name="Google Shape;486;p28"/>
          <p:cNvSpPr/>
          <p:nvPr/>
        </p:nvSpPr>
        <p:spPr>
          <a:xfrm>
            <a:off x="1461453" y="5478958"/>
            <a:ext cx="325492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dirty="0">
                <a:solidFill>
                  <a:schemeClr val="dk1"/>
                </a:solidFill>
                <a:latin typeface="Calibri"/>
                <a:ea typeface="Calibri"/>
                <a:cs typeface="Calibri"/>
                <a:sym typeface="Calibri"/>
              </a:rPr>
              <a:t>¿Cómo puede ayudar el compromiso con las comunidades a desarrollar el PCI?</a:t>
            </a:r>
            <a:endParaRPr lang="en-US" sz="1600"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9"/>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b="1" dirty="0">
                <a:solidFill>
                  <a:srgbClr val="266C9F"/>
                </a:solidFill>
              </a:rPr>
              <a:t>GRACIAS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p:nvPr/>
        </p:nvSpPr>
        <p:spPr>
          <a:xfrm>
            <a:off x="2823088" y="336847"/>
            <a:ext cx="7874855"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GB" sz="4400">
                <a:solidFill>
                  <a:schemeClr val="dk1"/>
                </a:solidFill>
                <a:latin typeface="Calibri"/>
                <a:ea typeface="Calibri"/>
                <a:cs typeface="Calibri"/>
                <a:sym typeface="Calibri"/>
              </a:rPr>
              <a:t>INDEX</a:t>
            </a:r>
            <a:endParaRPr/>
          </a:p>
          <a:p>
            <a:pPr marL="0" marR="0" lvl="0" indent="0" algn="ctr" rtl="0">
              <a:lnSpc>
                <a:spcPct val="90000"/>
              </a:lnSpc>
              <a:spcBef>
                <a:spcPts val="1000"/>
              </a:spcBef>
              <a:spcAft>
                <a:spcPts val="0"/>
              </a:spcAft>
              <a:buClr>
                <a:schemeClr val="dk1"/>
              </a:buClr>
              <a:buSzPts val="3600"/>
              <a:buFont typeface="Arial"/>
              <a:buNone/>
            </a:pPr>
            <a:endParaRPr sz="3600">
              <a:solidFill>
                <a:schemeClr val="dk1"/>
              </a:solidFill>
              <a:latin typeface="Calibri"/>
              <a:ea typeface="Calibri"/>
              <a:cs typeface="Calibri"/>
              <a:sym typeface="Calibri"/>
            </a:endParaRPr>
          </a:p>
        </p:txBody>
      </p:sp>
      <p:sp>
        <p:nvSpPr>
          <p:cNvPr id="146" name="Google Shape;146;p3"/>
          <p:cNvSpPr/>
          <p:nvPr/>
        </p:nvSpPr>
        <p:spPr>
          <a:xfrm>
            <a:off x="807658" y="4003755"/>
            <a:ext cx="2160000" cy="108000"/>
          </a:xfrm>
          <a:prstGeom prst="roundRect">
            <a:avLst>
              <a:gd name="adj" fmla="val 50000"/>
            </a:avLst>
          </a:prstGeom>
          <a:solidFill>
            <a:srgbClr val="4EAE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3"/>
          <p:cNvSpPr/>
          <p:nvPr/>
        </p:nvSpPr>
        <p:spPr>
          <a:xfrm>
            <a:off x="2941173" y="3772014"/>
            <a:ext cx="2160000" cy="108000"/>
          </a:xfrm>
          <a:prstGeom prst="roundRect">
            <a:avLst>
              <a:gd name="adj" fmla="val 50000"/>
            </a:avLst>
          </a:prstGeom>
          <a:solidFill>
            <a:srgbClr val="266C9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148" name="Google Shape;148;p3"/>
          <p:cNvSpPr/>
          <p:nvPr/>
        </p:nvSpPr>
        <p:spPr>
          <a:xfrm>
            <a:off x="5251453" y="3576387"/>
            <a:ext cx="2160000" cy="104883"/>
          </a:xfrm>
          <a:prstGeom prst="roundRect">
            <a:avLst>
              <a:gd name="adj" fmla="val 50000"/>
            </a:avLst>
          </a:prstGeom>
          <a:solidFill>
            <a:srgbClr val="FFB5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149" name="Google Shape;149;p3"/>
          <p:cNvSpPr txBox="1"/>
          <p:nvPr/>
        </p:nvSpPr>
        <p:spPr>
          <a:xfrm>
            <a:off x="1145900" y="2222690"/>
            <a:ext cx="1560593"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262626"/>
                </a:solidFill>
                <a:latin typeface="Calibri"/>
                <a:ea typeface="Calibri"/>
                <a:cs typeface="Calibri"/>
                <a:sym typeface="Calibri"/>
              </a:rPr>
              <a:t>Unidad 1 </a:t>
            </a:r>
            <a:endParaRPr dirty="0"/>
          </a:p>
          <a:p>
            <a:pPr marL="0" marR="0" lvl="0" indent="0" algn="l" rtl="0">
              <a:spcBef>
                <a:spcPts val="0"/>
              </a:spcBef>
              <a:spcAft>
                <a:spcPts val="0"/>
              </a:spcAft>
              <a:buNone/>
            </a:pPr>
            <a:r>
              <a:rPr lang="es-ES" sz="1600" b="1" dirty="0">
                <a:solidFill>
                  <a:srgbClr val="262626"/>
                </a:solidFill>
                <a:latin typeface="Calibri"/>
                <a:ea typeface="Calibri"/>
                <a:cs typeface="Calibri"/>
                <a:sym typeface="Calibri"/>
              </a:rPr>
              <a:t>Identificar nuevas ideas de PCI y oportunidades en nuestra área </a:t>
            </a:r>
            <a:endParaRPr lang="en-US" dirty="0"/>
          </a:p>
        </p:txBody>
      </p:sp>
      <p:cxnSp>
        <p:nvCxnSpPr>
          <p:cNvPr id="150" name="Google Shape;150;p3"/>
          <p:cNvCxnSpPr/>
          <p:nvPr/>
        </p:nvCxnSpPr>
        <p:spPr>
          <a:xfrm>
            <a:off x="981372" y="2392868"/>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1" name="Google Shape;151;p3"/>
          <p:cNvGrpSpPr/>
          <p:nvPr/>
        </p:nvGrpSpPr>
        <p:grpSpPr>
          <a:xfrm>
            <a:off x="3001684" y="2098308"/>
            <a:ext cx="1787019" cy="1323399"/>
            <a:chOff x="1561856" y="1730484"/>
            <a:chExt cx="1392323" cy="1323399"/>
          </a:xfrm>
        </p:grpSpPr>
        <p:sp>
          <p:nvSpPr>
            <p:cNvPr id="152" name="Google Shape;152;p3"/>
            <p:cNvSpPr txBox="1"/>
            <p:nvPr/>
          </p:nvSpPr>
          <p:spPr>
            <a:xfrm>
              <a:off x="1697936" y="1990366"/>
              <a:ext cx="1045001" cy="330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3F3F3F"/>
                </a:solidFill>
                <a:latin typeface="Calibri"/>
                <a:ea typeface="Calibri"/>
                <a:cs typeface="Calibri"/>
                <a:sym typeface="Calibri"/>
              </a:endParaRPr>
            </a:p>
          </p:txBody>
        </p:sp>
        <p:sp>
          <p:nvSpPr>
            <p:cNvPr id="153" name="Google Shape;153;p3"/>
            <p:cNvSpPr txBox="1"/>
            <p:nvPr/>
          </p:nvSpPr>
          <p:spPr>
            <a:xfrm>
              <a:off x="1561856" y="1730484"/>
              <a:ext cx="1392323" cy="132339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600" b="1" dirty="0">
                  <a:solidFill>
                    <a:srgbClr val="3F3F3F"/>
                  </a:solidFill>
                  <a:latin typeface="Calibri"/>
                  <a:ea typeface="Calibri"/>
                  <a:cs typeface="Calibri"/>
                  <a:sym typeface="Calibri"/>
                </a:rPr>
                <a:t>Unidad 2 </a:t>
              </a:r>
              <a:endParaRPr dirty="0"/>
            </a:p>
            <a:p>
              <a:pPr marL="0" marR="0" lvl="0" indent="0" algn="l" rtl="0">
                <a:spcBef>
                  <a:spcPts val="0"/>
                </a:spcBef>
                <a:spcAft>
                  <a:spcPts val="0"/>
                </a:spcAft>
                <a:buNone/>
              </a:pPr>
              <a:r>
                <a:rPr lang="es-ES" sz="1600" b="1" i="1" dirty="0" err="1">
                  <a:solidFill>
                    <a:srgbClr val="3F3F3F"/>
                  </a:solidFill>
                  <a:latin typeface="Calibri"/>
                  <a:ea typeface="Calibri"/>
                  <a:cs typeface="Calibri"/>
                  <a:sym typeface="Calibri"/>
                </a:rPr>
                <a:t>Networking</a:t>
              </a:r>
              <a:r>
                <a:rPr lang="es-ES" sz="1600" b="1" dirty="0">
                  <a:solidFill>
                    <a:srgbClr val="3F3F3F"/>
                  </a:solidFill>
                  <a:latin typeface="Calibri"/>
                  <a:ea typeface="Calibri"/>
                  <a:cs typeface="Calibri"/>
                  <a:sym typeface="Calibri"/>
                </a:rPr>
                <a:t> y creación de redes. Aprendizaje entre pares y </a:t>
              </a:r>
              <a:r>
                <a:rPr lang="es-ES" sz="1600" b="1" i="1" dirty="0" err="1">
                  <a:solidFill>
                    <a:srgbClr val="3F3F3F"/>
                  </a:solidFill>
                  <a:latin typeface="Calibri"/>
                  <a:ea typeface="Calibri"/>
                  <a:cs typeface="Calibri"/>
                  <a:sym typeface="Calibri"/>
                </a:rPr>
                <a:t>Mentoring</a:t>
              </a:r>
              <a:endParaRPr lang="es-ES" sz="1600" b="1" i="1" dirty="0">
                <a:solidFill>
                  <a:srgbClr val="3F3F3F"/>
                </a:solidFill>
                <a:latin typeface="Calibri"/>
                <a:ea typeface="Calibri"/>
                <a:cs typeface="Calibri"/>
                <a:sym typeface="Calibri"/>
              </a:endParaRPr>
            </a:p>
          </p:txBody>
        </p:sp>
      </p:grpSp>
      <p:cxnSp>
        <p:nvCxnSpPr>
          <p:cNvPr id="154" name="Google Shape;154;p3"/>
          <p:cNvCxnSpPr/>
          <p:nvPr/>
        </p:nvCxnSpPr>
        <p:spPr>
          <a:xfrm>
            <a:off x="2871138" y="2201640"/>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5" name="Google Shape;155;p3"/>
          <p:cNvGrpSpPr/>
          <p:nvPr/>
        </p:nvGrpSpPr>
        <p:grpSpPr>
          <a:xfrm>
            <a:off x="5251452" y="1934676"/>
            <a:ext cx="1900119" cy="1323399"/>
            <a:chOff x="1724504" y="1768017"/>
            <a:chExt cx="1018432" cy="2352536"/>
          </a:xfrm>
        </p:grpSpPr>
        <p:sp>
          <p:nvSpPr>
            <p:cNvPr id="156" name="Google Shape;156;p3"/>
            <p:cNvSpPr txBox="1"/>
            <p:nvPr/>
          </p:nvSpPr>
          <p:spPr>
            <a:xfrm>
              <a:off x="1724504" y="2012928"/>
              <a:ext cx="10184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3F3F3F"/>
                </a:solidFill>
                <a:latin typeface="Calibri"/>
                <a:ea typeface="Calibri"/>
                <a:cs typeface="Calibri"/>
                <a:sym typeface="Calibri"/>
              </a:endParaRPr>
            </a:p>
          </p:txBody>
        </p:sp>
        <p:sp>
          <p:nvSpPr>
            <p:cNvPr id="157" name="Google Shape;157;p3"/>
            <p:cNvSpPr txBox="1"/>
            <p:nvPr/>
          </p:nvSpPr>
          <p:spPr>
            <a:xfrm>
              <a:off x="1760832" y="1768017"/>
              <a:ext cx="967498" cy="2352536"/>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1600" b="1" dirty="0">
                  <a:solidFill>
                    <a:srgbClr val="3F3F3F"/>
                  </a:solidFill>
                  <a:latin typeface="Calibri"/>
                  <a:ea typeface="Calibri"/>
                  <a:cs typeface="Calibri"/>
                  <a:sym typeface="Calibri"/>
                </a:rPr>
                <a:t>Unidad 3</a:t>
              </a:r>
              <a:endParaRPr dirty="0"/>
            </a:p>
            <a:p>
              <a:pPr marL="0" marR="0" lvl="0" indent="0" algn="l" rtl="0">
                <a:spcBef>
                  <a:spcPts val="0"/>
                </a:spcBef>
                <a:spcAft>
                  <a:spcPts val="0"/>
                </a:spcAft>
                <a:buNone/>
              </a:pPr>
              <a:r>
                <a:rPr lang="es-ES" sz="1600" b="1" dirty="0">
                  <a:solidFill>
                    <a:srgbClr val="3F3F3F"/>
                  </a:solidFill>
                  <a:latin typeface="Calibri"/>
                  <a:ea typeface="Calibri"/>
                  <a:cs typeface="Calibri"/>
                  <a:sym typeface="Calibri"/>
                </a:rPr>
                <a:t>Desarrollo de capacidades y participación comunitaria </a:t>
              </a:r>
              <a:endParaRPr lang="en-US" sz="1600" b="1" dirty="0">
                <a:solidFill>
                  <a:srgbClr val="3F3F3F"/>
                </a:solidFill>
                <a:latin typeface="Calibri"/>
                <a:ea typeface="Calibri"/>
                <a:cs typeface="Calibri"/>
                <a:sym typeface="Calibri"/>
              </a:endParaRPr>
            </a:p>
          </p:txBody>
        </p:sp>
      </p:grpSp>
      <p:cxnSp>
        <p:nvCxnSpPr>
          <p:cNvPr id="158" name="Google Shape;158;p3"/>
          <p:cNvCxnSpPr/>
          <p:nvPr/>
        </p:nvCxnSpPr>
        <p:spPr>
          <a:xfrm>
            <a:off x="4963361" y="1996601"/>
            <a:ext cx="10011" cy="1513622"/>
          </a:xfrm>
          <a:prstGeom prst="straightConnector1">
            <a:avLst/>
          </a:prstGeom>
          <a:noFill/>
          <a:ln w="19050" cap="flat" cmpd="sng">
            <a:solidFill>
              <a:srgbClr val="3F3F3F"/>
            </a:solidFill>
            <a:prstDash val="dash"/>
            <a:miter lim="800000"/>
            <a:headEnd type="oval" w="med" len="med"/>
            <a:tailEnd type="oval" w="med" len="med"/>
          </a:ln>
        </p:spPr>
      </p:cxnSp>
      <p:cxnSp>
        <p:nvCxnSpPr>
          <p:cNvPr id="159" name="Google Shape;159;p3"/>
          <p:cNvCxnSpPr/>
          <p:nvPr/>
        </p:nvCxnSpPr>
        <p:spPr>
          <a:xfrm>
            <a:off x="7411453" y="1838425"/>
            <a:ext cx="0" cy="1674525"/>
          </a:xfrm>
          <a:prstGeom prst="straightConnector1">
            <a:avLst/>
          </a:prstGeom>
          <a:noFill/>
          <a:ln w="19050" cap="flat" cmpd="sng">
            <a:solidFill>
              <a:srgbClr val="3F3F3F"/>
            </a:solidFill>
            <a:prstDash val="dash"/>
            <a:miter lim="800000"/>
            <a:headEnd type="oval" w="med" len="med"/>
            <a:tailEnd type="oval"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165" name="Google Shape;165;p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66" name="Google Shape;166;p4"/>
          <p:cNvPicPr preferRelativeResize="0"/>
          <p:nvPr/>
        </p:nvPicPr>
        <p:blipFill rotWithShape="1">
          <a:blip r:embed="rId4">
            <a:alphaModFix/>
          </a:blip>
          <a:srcRect/>
          <a:stretch/>
        </p:blipFill>
        <p:spPr>
          <a:xfrm>
            <a:off x="9957816" y="0"/>
            <a:ext cx="2219417" cy="883966"/>
          </a:xfrm>
          <a:prstGeom prst="rect">
            <a:avLst/>
          </a:prstGeom>
          <a:noFill/>
          <a:ln>
            <a:noFill/>
          </a:ln>
        </p:spPr>
      </p:pic>
      <p:pic>
        <p:nvPicPr>
          <p:cNvPr id="167" name="Google Shape;167;p4"/>
          <p:cNvPicPr preferRelativeResize="0"/>
          <p:nvPr/>
        </p:nvPicPr>
        <p:blipFill rotWithShape="1">
          <a:blip r:embed="rId5">
            <a:alphaModFix/>
          </a:blip>
          <a:srcRect/>
          <a:stretch/>
        </p:blipFill>
        <p:spPr>
          <a:xfrm>
            <a:off x="-6616" y="-36946"/>
            <a:ext cx="4572000" cy="6457890"/>
          </a:xfrm>
          <a:prstGeom prst="rect">
            <a:avLst/>
          </a:prstGeom>
          <a:noFill/>
          <a:ln>
            <a:noFill/>
          </a:ln>
        </p:spPr>
      </p:pic>
      <p:sp>
        <p:nvSpPr>
          <p:cNvPr id="168" name="Google Shape;168;p4"/>
          <p:cNvSpPr txBox="1"/>
          <p:nvPr/>
        </p:nvSpPr>
        <p:spPr>
          <a:xfrm>
            <a:off x="5071146" y="577349"/>
            <a:ext cx="173087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 1 </a:t>
            </a:r>
            <a:endParaRPr sz="2400" b="1" dirty="0">
              <a:solidFill>
                <a:srgbClr val="FFC000"/>
              </a:solidFill>
              <a:latin typeface="Calibri"/>
              <a:ea typeface="Calibri"/>
              <a:cs typeface="Calibri"/>
              <a:sym typeface="Calibri"/>
            </a:endParaRPr>
          </a:p>
        </p:txBody>
      </p:sp>
      <p:sp>
        <p:nvSpPr>
          <p:cNvPr id="169" name="Google Shape;169;p4"/>
          <p:cNvSpPr txBox="1"/>
          <p:nvPr/>
        </p:nvSpPr>
        <p:spPr>
          <a:xfrm>
            <a:off x="5071146" y="1455517"/>
            <a:ext cx="4738776"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800" dirty="0">
                <a:solidFill>
                  <a:schemeClr val="dk1"/>
                </a:solidFill>
                <a:latin typeface="Calibri"/>
                <a:ea typeface="Calibri"/>
                <a:cs typeface="Calibri"/>
                <a:sym typeface="Calibri"/>
              </a:rPr>
              <a:t>Al final de esta unidad, tendrás las herramientas para realizar una auditoría de tu área local para ayudarte a identificar ideas y oportunidades de ICH.</a:t>
            </a:r>
            <a:r>
              <a:rPr lang="en-US" sz="1800" dirty="0">
                <a:solidFill>
                  <a:schemeClr val="dk1"/>
                </a:solidFill>
                <a:latin typeface="Calibri"/>
                <a:ea typeface="Calibri"/>
                <a:cs typeface="Calibri"/>
                <a:sym typeface="Calibri"/>
              </a:rPr>
              <a:t> </a:t>
            </a:r>
            <a:endParaRPr lang="en-US"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70" name="Google Shape;170;p4"/>
          <p:cNvGrpSpPr/>
          <p:nvPr/>
        </p:nvGrpSpPr>
        <p:grpSpPr>
          <a:xfrm>
            <a:off x="4976735" y="141870"/>
            <a:ext cx="1361571" cy="349188"/>
            <a:chOff x="10604072" y="448487"/>
            <a:chExt cx="1361571" cy="349188"/>
          </a:xfrm>
        </p:grpSpPr>
        <p:sp>
          <p:nvSpPr>
            <p:cNvPr id="171" name="Google Shape;171;p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title" idx="4294967295"/>
          </p:nvPr>
        </p:nvSpPr>
        <p:spPr>
          <a:xfrm>
            <a:off x="-509798"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dirty="0">
                <a:solidFill>
                  <a:srgbClr val="266C9F"/>
                </a:solidFill>
              </a:rPr>
              <a:t>1.1. Community Audit</a:t>
            </a:r>
            <a:r>
              <a:rPr lang="en-GB" dirty="0"/>
              <a:t>	</a:t>
            </a:r>
            <a:endParaRPr dirty="0"/>
          </a:p>
        </p:txBody>
      </p:sp>
      <p:sp>
        <p:nvSpPr>
          <p:cNvPr id="179" name="Google Shape;179;p5"/>
          <p:cNvSpPr txBox="1">
            <a:spLocks noGrp="1"/>
          </p:cNvSpPr>
          <p:nvPr>
            <p:ph type="body" idx="4294967295"/>
          </p:nvPr>
        </p:nvSpPr>
        <p:spPr>
          <a:xfrm>
            <a:off x="3416417" y="1827511"/>
            <a:ext cx="8310527"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GB" sz="2400" dirty="0" err="1"/>
              <a:t>Esta</a:t>
            </a:r>
            <a:r>
              <a:rPr lang="en-GB" sz="2400" dirty="0"/>
              <a:t> </a:t>
            </a:r>
            <a:r>
              <a:rPr lang="en-GB" sz="2400" dirty="0" err="1"/>
              <a:t>sección</a:t>
            </a:r>
            <a:r>
              <a:rPr lang="en-GB" sz="2400" dirty="0"/>
              <a:t> </a:t>
            </a:r>
            <a:r>
              <a:rPr lang="en-GB" sz="2400" dirty="0" err="1"/>
              <a:t>ayudará</a:t>
            </a:r>
            <a:r>
              <a:rPr lang="en-GB" sz="2400" dirty="0"/>
              <a:t> a las </a:t>
            </a:r>
            <a:r>
              <a:rPr lang="en-GB" sz="2400" dirty="0" err="1"/>
              <a:t>comunidades</a:t>
            </a:r>
            <a:r>
              <a:rPr lang="en-GB" sz="2400" dirty="0"/>
              <a:t> a </a:t>
            </a:r>
            <a:r>
              <a:rPr lang="en-GB" sz="2400" dirty="0" err="1"/>
              <a:t>identificar</a:t>
            </a:r>
            <a:r>
              <a:rPr lang="en-GB" sz="2400" dirty="0"/>
              <a:t> </a:t>
            </a:r>
            <a:r>
              <a:rPr lang="en-GB" sz="2400" dirty="0" err="1"/>
              <a:t>oportunidades</a:t>
            </a:r>
            <a:r>
              <a:rPr lang="en-GB" sz="2400" dirty="0"/>
              <a:t> de PCI </a:t>
            </a:r>
            <a:r>
              <a:rPr lang="en-GB" sz="2400" dirty="0" err="1"/>
              <a:t>en</a:t>
            </a:r>
            <a:r>
              <a:rPr lang="en-GB" sz="2400" dirty="0"/>
              <a:t> </a:t>
            </a:r>
            <a:r>
              <a:rPr lang="en-GB" sz="2400" dirty="0" err="1"/>
              <a:t>su</a:t>
            </a:r>
            <a:r>
              <a:rPr lang="en-GB" sz="2400" dirty="0"/>
              <a:t> </a:t>
            </a:r>
            <a:r>
              <a:rPr lang="en-GB" sz="2400" dirty="0" err="1"/>
              <a:t>área</a:t>
            </a:r>
            <a:r>
              <a:rPr lang="en-GB" sz="2400" dirty="0"/>
              <a:t> local</a:t>
            </a:r>
            <a:r>
              <a:rPr lang="en-US" sz="2400" dirty="0"/>
              <a:t>.</a:t>
            </a:r>
            <a:endParaRPr lang="en-US" dirty="0"/>
          </a:p>
          <a:p>
            <a:pPr marL="228600" lvl="0" indent="-228600" algn="l" rtl="0">
              <a:lnSpc>
                <a:spcPct val="90000"/>
              </a:lnSpc>
              <a:spcBef>
                <a:spcPts val="1000"/>
              </a:spcBef>
              <a:spcAft>
                <a:spcPts val="0"/>
              </a:spcAft>
              <a:buClr>
                <a:schemeClr val="dk1"/>
              </a:buClr>
              <a:buSzPts val="2400"/>
              <a:buChar char="•"/>
            </a:pPr>
            <a:r>
              <a:rPr lang="en-US" sz="2400" dirty="0" err="1"/>
              <a:t>Unir</a:t>
            </a:r>
            <a:r>
              <a:rPr lang="en-US" sz="2400" dirty="0"/>
              <a:t> a los </a:t>
            </a:r>
            <a:r>
              <a:rPr lang="en-US" sz="2400" dirty="0" err="1"/>
              <a:t>miembros</a:t>
            </a:r>
            <a:r>
              <a:rPr lang="en-US" sz="2400" dirty="0"/>
              <a:t> de la </a:t>
            </a:r>
            <a:r>
              <a:rPr lang="en-US" sz="2400" dirty="0" err="1"/>
              <a:t>comunidad</a:t>
            </a:r>
            <a:r>
              <a:rPr lang="en-US" sz="2400" dirty="0"/>
              <a:t> </a:t>
            </a:r>
            <a:r>
              <a:rPr lang="en-US" sz="2400" dirty="0" err="1"/>
              <a:t>ayudará</a:t>
            </a:r>
            <a:r>
              <a:rPr lang="en-US" sz="2400" dirty="0"/>
              <a:t> a que las ideas den </a:t>
            </a:r>
            <a:r>
              <a:rPr lang="en-US" sz="2400" dirty="0" err="1"/>
              <a:t>fruto</a:t>
            </a:r>
            <a:r>
              <a:rPr lang="en-US" sz="2400" dirty="0"/>
              <a:t>. </a:t>
            </a:r>
          </a:p>
          <a:p>
            <a:pPr marL="228600" lvl="0" indent="-228600" algn="l" rtl="0">
              <a:lnSpc>
                <a:spcPct val="90000"/>
              </a:lnSpc>
              <a:spcBef>
                <a:spcPts val="1000"/>
              </a:spcBef>
              <a:spcAft>
                <a:spcPts val="0"/>
              </a:spcAft>
              <a:buClr>
                <a:schemeClr val="dk1"/>
              </a:buClr>
              <a:buSzPts val="2400"/>
              <a:buChar char="•"/>
            </a:pPr>
            <a:r>
              <a:rPr lang="es-ES" sz="2400" dirty="0"/>
              <a:t>Esto se puede hacer realizando una auditoría de la comunidad local para identificar la historia, la cultura, los activos naturales y construidos que pueden desarrollarse como un activo de interés para otros.</a:t>
            </a:r>
          </a:p>
          <a:p>
            <a:pPr marL="228600" lvl="0" indent="-228600" algn="l" rtl="0">
              <a:lnSpc>
                <a:spcPct val="90000"/>
              </a:lnSpc>
              <a:spcBef>
                <a:spcPts val="1000"/>
              </a:spcBef>
              <a:spcAft>
                <a:spcPts val="0"/>
              </a:spcAft>
              <a:buClr>
                <a:schemeClr val="dk1"/>
              </a:buClr>
              <a:buSzPts val="2400"/>
              <a:buChar char="•"/>
            </a:pPr>
            <a:r>
              <a:rPr lang="es-ES" sz="2400" dirty="0"/>
              <a:t>La auditoría debe realizarse colectivamente como grupo y, cuando sea posible, incorporar a otras partes interesadas, como funcionarios locales de patrimonio o cultura, funcionarios de turismo, historiadores, narradores, etc.</a:t>
            </a:r>
            <a:endParaRPr dirty="0"/>
          </a:p>
        </p:txBody>
      </p:sp>
      <p:pic>
        <p:nvPicPr>
          <p:cNvPr id="180" name="Google Shape;180;p5" descr="Hands holding each oth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481" y="320511"/>
            <a:ext cx="2445636" cy="16307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title" idx="4294967295"/>
          </p:nvPr>
        </p:nvSpPr>
        <p:spPr>
          <a:xfrm>
            <a:off x="75414"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a:solidFill>
                  <a:srgbClr val="266C9F"/>
                </a:solidFill>
              </a:rPr>
              <a:t>1.1. Community Audit Continued</a:t>
            </a:r>
            <a:r>
              <a:rPr lang="en-GB"/>
              <a:t>	</a:t>
            </a:r>
            <a:endParaRPr/>
          </a:p>
        </p:txBody>
      </p:sp>
      <p:sp>
        <p:nvSpPr>
          <p:cNvPr id="186" name="Google Shape;186;p6"/>
          <p:cNvSpPr txBox="1">
            <a:spLocks noGrp="1"/>
          </p:cNvSpPr>
          <p:nvPr>
            <p:ph type="body" idx="4294967295"/>
          </p:nvPr>
        </p:nvSpPr>
        <p:spPr>
          <a:xfrm>
            <a:off x="1951349" y="1674797"/>
            <a:ext cx="9770882"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s-ES" dirty="0"/>
              <a:t>La </a:t>
            </a:r>
            <a:r>
              <a:rPr lang="es-ES" i="1" dirty="0" err="1"/>
              <a:t>checklist</a:t>
            </a:r>
            <a:r>
              <a:rPr lang="es-ES" i="1" dirty="0"/>
              <a:t> </a:t>
            </a:r>
            <a:r>
              <a:rPr lang="es-ES" dirty="0"/>
              <a:t>enumera los activos potenciales que una comunidad puede tener y que se pueden explotar para el bien de la comunidad.</a:t>
            </a:r>
          </a:p>
          <a:p>
            <a:pPr marL="228600" lvl="0" indent="-228600" algn="l" rtl="0">
              <a:lnSpc>
                <a:spcPct val="90000"/>
              </a:lnSpc>
              <a:spcBef>
                <a:spcPts val="0"/>
              </a:spcBef>
              <a:spcAft>
                <a:spcPts val="0"/>
              </a:spcAft>
              <a:buClr>
                <a:schemeClr val="dk1"/>
              </a:buClr>
              <a:buSzPct val="100000"/>
              <a:buChar char="•"/>
            </a:pPr>
            <a:r>
              <a:rPr lang="en-US" dirty="0" err="1"/>
              <a:t>Auditoría</a:t>
            </a:r>
            <a:endParaRPr lang="en-US" dirty="0"/>
          </a:p>
          <a:p>
            <a:pPr marL="685800" lvl="1" indent="-228600" algn="l" rtl="0">
              <a:lnSpc>
                <a:spcPct val="90000"/>
              </a:lnSpc>
              <a:spcBef>
                <a:spcPts val="500"/>
              </a:spcBef>
              <a:spcAft>
                <a:spcPts val="0"/>
              </a:spcAft>
              <a:buClr>
                <a:schemeClr val="dk1"/>
              </a:buClr>
              <a:buSzPct val="100000"/>
              <a:buChar char="•"/>
            </a:pPr>
            <a:r>
              <a:rPr lang="es-ES" dirty="0"/>
              <a:t>Enumera cualquier evento histórico o cultural importante asociado con el área.</a:t>
            </a:r>
          </a:p>
          <a:p>
            <a:pPr marL="685800" lvl="1" indent="-228600" algn="l" rtl="0">
              <a:lnSpc>
                <a:spcPct val="90000"/>
              </a:lnSpc>
              <a:spcBef>
                <a:spcPts val="500"/>
              </a:spcBef>
              <a:spcAft>
                <a:spcPts val="0"/>
              </a:spcAft>
              <a:buClr>
                <a:schemeClr val="dk1"/>
              </a:buClr>
              <a:buSzPct val="100000"/>
              <a:buChar char="•"/>
            </a:pPr>
            <a:r>
              <a:rPr lang="es-ES" dirty="0"/>
              <a:t>Enumera las personas y los bienes relacionados con la cultura en el área, como la música, la danza, el teatro, la poesía, la literatura, la narración de cuentos, la artesanía.</a:t>
            </a:r>
          </a:p>
          <a:p>
            <a:pPr marL="685800" lvl="1" indent="-228600" algn="l" rtl="0">
              <a:lnSpc>
                <a:spcPct val="90000"/>
              </a:lnSpc>
              <a:spcBef>
                <a:spcPts val="500"/>
              </a:spcBef>
              <a:spcAft>
                <a:spcPts val="0"/>
              </a:spcAft>
              <a:buClr>
                <a:schemeClr val="dk1"/>
              </a:buClr>
              <a:buSzPct val="100000"/>
              <a:buChar char="•"/>
            </a:pPr>
            <a:r>
              <a:rPr lang="es-ES" dirty="0"/>
              <a:t>Haz una lista de los festivales, eventos que se llevan a cabo actualmente y que reflejen asociaciones históricas/culturales con la comunidad.</a:t>
            </a:r>
          </a:p>
          <a:p>
            <a:pPr marL="685800" lvl="1" indent="-228600" algn="l" rtl="0">
              <a:lnSpc>
                <a:spcPct val="90000"/>
              </a:lnSpc>
              <a:spcBef>
                <a:spcPts val="500"/>
              </a:spcBef>
              <a:spcAft>
                <a:spcPts val="0"/>
              </a:spcAft>
              <a:buClr>
                <a:schemeClr val="dk1"/>
              </a:buClr>
              <a:buSzPct val="100000"/>
              <a:buChar char="•"/>
            </a:pPr>
            <a:r>
              <a:rPr lang="es-ES" dirty="0"/>
              <a:t>Haz una lista de personas conocidas asociadas con el área.</a:t>
            </a:r>
          </a:p>
          <a:p>
            <a:pPr marL="685800" lvl="1" indent="-228600" algn="l" rtl="0">
              <a:lnSpc>
                <a:spcPct val="90000"/>
              </a:lnSpc>
              <a:spcBef>
                <a:spcPts val="500"/>
              </a:spcBef>
              <a:spcAft>
                <a:spcPts val="0"/>
              </a:spcAft>
              <a:buClr>
                <a:schemeClr val="dk1"/>
              </a:buClr>
              <a:buSzPct val="100000"/>
              <a:buChar char="•"/>
            </a:pPr>
            <a:r>
              <a:rPr lang="es-ES" dirty="0"/>
              <a:t>Qué activos naturales hay en el área: estos pueden incluir lagos, ríos, bosques, bosques, turberas, humedales, montañas, senderos para caminar, senderos para bicicletas.</a:t>
            </a:r>
          </a:p>
          <a:p>
            <a:pPr marL="685800" lvl="1" indent="-228600" algn="l" rtl="0">
              <a:lnSpc>
                <a:spcPct val="90000"/>
              </a:lnSpc>
              <a:spcBef>
                <a:spcPts val="500"/>
              </a:spcBef>
              <a:spcAft>
                <a:spcPts val="0"/>
              </a:spcAft>
              <a:buClr>
                <a:schemeClr val="dk1"/>
              </a:buClr>
              <a:buSzPct val="100000"/>
              <a:buChar char="•"/>
            </a:pPr>
            <a:r>
              <a:rPr lang="es-ES" dirty="0"/>
              <a:t>Qué edificios, monumentos, casas históricas, jardines en su área tienen potencial. Cualquier práctica tradicional que tuviera lugar en la zona.</a:t>
            </a:r>
            <a:r>
              <a:rPr lang="en-US" dirty="0"/>
              <a:t>	</a:t>
            </a:r>
            <a:br>
              <a:rPr lang="en-US" dirty="0"/>
            </a:br>
            <a:r>
              <a:rPr lang="en-US" dirty="0"/>
              <a:t>	</a:t>
            </a:r>
            <a:r>
              <a:rPr lang="en-US" sz="1600" b="1" i="1" dirty="0"/>
              <a:t>Source: Cooke, S. (2018) “The Enterprising Community”</a:t>
            </a:r>
            <a:endParaRPr lang="en-US" dirty="0"/>
          </a:p>
        </p:txBody>
      </p:sp>
      <p:pic>
        <p:nvPicPr>
          <p:cNvPr id="187" name="Google Shape;187;p6" descr="Chat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9768" y="1042979"/>
            <a:ext cx="1247733" cy="12477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body" idx="4294967295"/>
          </p:nvPr>
        </p:nvSpPr>
        <p:spPr>
          <a:xfrm>
            <a:off x="4317380" y="1121188"/>
            <a:ext cx="7383207" cy="461562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s-ES" sz="2300" dirty="0"/>
              <a:t>Mira también las Listas de PCI del Inventario Nacional, comunícate e interactúa con otros que puedan tener tradiciones similares.</a:t>
            </a:r>
            <a:br>
              <a:rPr lang="es-ES" sz="2300" dirty="0"/>
            </a:br>
            <a:endParaRPr lang="es-ES" sz="2300" dirty="0"/>
          </a:p>
          <a:p>
            <a:pPr marL="228600" lvl="0" indent="-228600" algn="l" rtl="0">
              <a:lnSpc>
                <a:spcPct val="90000"/>
              </a:lnSpc>
              <a:spcBef>
                <a:spcPts val="0"/>
              </a:spcBef>
              <a:spcAft>
                <a:spcPts val="0"/>
              </a:spcAft>
              <a:buClr>
                <a:schemeClr val="dk1"/>
              </a:buClr>
              <a:buSzPts val="2400"/>
              <a:buChar char="•"/>
            </a:pPr>
            <a:r>
              <a:rPr lang="es-ES" sz="2300" dirty="0"/>
              <a:t>El PCI de cada país se puede encontrar en </a:t>
            </a:r>
            <a:r>
              <a:rPr lang="es-ES" sz="2300" dirty="0">
                <a:hlinkClick r:id="rId3"/>
              </a:rPr>
              <a:t>https://ich.unesco.org/en/lists</a:t>
            </a:r>
            <a:br>
              <a:rPr lang="es-ES" sz="2300" dirty="0"/>
            </a:br>
            <a:endParaRPr lang="es-ES" sz="2300" dirty="0"/>
          </a:p>
          <a:p>
            <a:pPr marL="228600" lvl="0" indent="-228600" algn="l" rtl="0">
              <a:lnSpc>
                <a:spcPct val="90000"/>
              </a:lnSpc>
              <a:spcBef>
                <a:spcPts val="0"/>
              </a:spcBef>
              <a:spcAft>
                <a:spcPts val="0"/>
              </a:spcAft>
              <a:buClr>
                <a:schemeClr val="dk1"/>
              </a:buClr>
              <a:buSzPts val="2400"/>
              <a:buChar char="•"/>
            </a:pPr>
            <a:r>
              <a:rPr lang="es-ES" sz="2300" dirty="0"/>
              <a:t>¿Cómo pueden participar o ayudar las empresas locales y las agencias estatales locales? Comunícate con las empresas locales, especialmente con organizaciones más grandes que puedan estar en condiciones de patrocinar un evento.</a:t>
            </a:r>
            <a:br>
              <a:rPr lang="es-ES" sz="2300" dirty="0"/>
            </a:br>
            <a:endParaRPr lang="es-ES" sz="2300" dirty="0"/>
          </a:p>
          <a:p>
            <a:pPr marL="228600" lvl="0" indent="-228600" algn="l" rtl="0">
              <a:lnSpc>
                <a:spcPct val="90000"/>
              </a:lnSpc>
              <a:spcBef>
                <a:spcPts val="0"/>
              </a:spcBef>
              <a:spcAft>
                <a:spcPts val="0"/>
              </a:spcAft>
              <a:buClr>
                <a:schemeClr val="dk1"/>
              </a:buClr>
              <a:buSzPts val="2400"/>
              <a:buChar char="•"/>
            </a:pPr>
            <a:r>
              <a:rPr lang="es-ES" sz="2300" dirty="0"/>
              <a:t>Comunícate con grupos representativos locales o agencias estatales para conocer los fondos públicos disponibles.</a:t>
            </a:r>
          </a:p>
        </p:txBody>
      </p:sp>
      <p:pic>
        <p:nvPicPr>
          <p:cNvPr id="193" name="Google Shape;193;p7" descr="Stacks of barrels"/>
          <p:cNvPicPr preferRelativeResize="0"/>
          <p:nvPr/>
        </p:nvPicPr>
        <p:blipFill rotWithShape="1">
          <a:blip r:embed="rId4" cstate="email">
            <a:alphaModFix/>
            <a:extLst>
              <a:ext uri="{28A0092B-C50C-407E-A947-70E740481C1C}">
                <a14:useLocalDpi xmlns:a14="http://schemas.microsoft.com/office/drawing/2010/main"/>
              </a:ext>
            </a:extLst>
          </a:blip>
          <a:srcRect b="-1046"/>
          <a:stretch/>
        </p:blipFill>
        <p:spPr>
          <a:xfrm>
            <a:off x="0" y="0"/>
            <a:ext cx="3026004" cy="64736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199" name="Google Shape;199;p8"/>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00" name="Google Shape;200;p8"/>
          <p:cNvPicPr preferRelativeResize="0"/>
          <p:nvPr/>
        </p:nvPicPr>
        <p:blipFill rotWithShape="1">
          <a:blip r:embed="rId4">
            <a:alphaModFix/>
          </a:blip>
          <a:srcRect/>
          <a:stretch/>
        </p:blipFill>
        <p:spPr>
          <a:xfrm>
            <a:off x="9957816" y="0"/>
            <a:ext cx="2219417" cy="883966"/>
          </a:xfrm>
          <a:prstGeom prst="rect">
            <a:avLst/>
          </a:prstGeom>
          <a:noFill/>
          <a:ln>
            <a:noFill/>
          </a:ln>
        </p:spPr>
      </p:pic>
      <p:pic>
        <p:nvPicPr>
          <p:cNvPr id="201" name="Google Shape;201;p8"/>
          <p:cNvPicPr preferRelativeResize="0"/>
          <p:nvPr/>
        </p:nvPicPr>
        <p:blipFill rotWithShape="1">
          <a:blip r:embed="rId5">
            <a:alphaModFix/>
          </a:blip>
          <a:srcRect/>
          <a:stretch/>
        </p:blipFill>
        <p:spPr>
          <a:xfrm>
            <a:off x="-6616" y="-36946"/>
            <a:ext cx="4572000" cy="6457890"/>
          </a:xfrm>
          <a:prstGeom prst="rect">
            <a:avLst/>
          </a:prstGeom>
          <a:noFill/>
          <a:ln>
            <a:noFill/>
          </a:ln>
        </p:spPr>
      </p:pic>
      <p:sp>
        <p:nvSpPr>
          <p:cNvPr id="202" name="Google Shape;202;p8"/>
          <p:cNvSpPr txBox="1"/>
          <p:nvPr/>
        </p:nvSpPr>
        <p:spPr>
          <a:xfrm>
            <a:off x="5071146" y="577349"/>
            <a:ext cx="176819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rgbClr val="FFC000"/>
                </a:solidFill>
                <a:latin typeface="Calibri"/>
                <a:ea typeface="Calibri"/>
                <a:cs typeface="Calibri"/>
                <a:sym typeface="Calibri"/>
              </a:rPr>
              <a:t>Unidad2 </a:t>
            </a:r>
            <a:endParaRPr sz="2400" b="1" dirty="0">
              <a:solidFill>
                <a:srgbClr val="FFC000"/>
              </a:solidFill>
              <a:latin typeface="Calibri"/>
              <a:ea typeface="Calibri"/>
              <a:cs typeface="Calibri"/>
              <a:sym typeface="Calibri"/>
            </a:endParaRPr>
          </a:p>
        </p:txBody>
      </p:sp>
      <p:sp>
        <p:nvSpPr>
          <p:cNvPr id="203" name="Google Shape;203;p8"/>
          <p:cNvSpPr txBox="1"/>
          <p:nvPr/>
        </p:nvSpPr>
        <p:spPr>
          <a:xfrm>
            <a:off x="5071146" y="1576271"/>
            <a:ext cx="5166158"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2F5496"/>
                </a:solidFill>
                <a:latin typeface="Calibri"/>
                <a:ea typeface="Calibri"/>
                <a:cs typeface="Calibri"/>
                <a:sym typeface="Calibri"/>
              </a:rPr>
              <a:t>2.1. </a:t>
            </a:r>
            <a:r>
              <a:rPr lang="en-US" sz="2000" b="1" i="1" dirty="0">
                <a:solidFill>
                  <a:srgbClr val="2F5496"/>
                </a:solidFill>
                <a:latin typeface="Calibri"/>
                <a:ea typeface="Calibri"/>
                <a:cs typeface="Calibri"/>
                <a:sym typeface="Calibri"/>
              </a:rPr>
              <a:t>Networking</a:t>
            </a:r>
            <a:r>
              <a:rPr lang="en-US" sz="2000" b="1" dirty="0">
                <a:solidFill>
                  <a:srgbClr val="2F5496"/>
                </a:solidFill>
                <a:latin typeface="Calibri"/>
                <a:ea typeface="Calibri"/>
                <a:cs typeface="Calibri"/>
                <a:sym typeface="Calibri"/>
              </a:rPr>
              <a:t> y </a:t>
            </a:r>
            <a:r>
              <a:rPr lang="en-US" sz="2000" b="1" dirty="0" err="1">
                <a:solidFill>
                  <a:srgbClr val="2F5496"/>
                </a:solidFill>
                <a:latin typeface="Calibri"/>
                <a:ea typeface="Calibri"/>
                <a:cs typeface="Calibri"/>
                <a:sym typeface="Calibri"/>
              </a:rPr>
              <a:t>creación</a:t>
            </a:r>
            <a:r>
              <a:rPr lang="en-US" sz="2000" b="1" dirty="0">
                <a:solidFill>
                  <a:srgbClr val="2F5496"/>
                </a:solidFill>
                <a:latin typeface="Calibri"/>
                <a:ea typeface="Calibri"/>
                <a:cs typeface="Calibri"/>
                <a:sym typeface="Calibri"/>
              </a:rPr>
              <a:t> de redes</a:t>
            </a:r>
            <a:endParaRPr lang="en-US" i="1"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2000" dirty="0">
                <a:solidFill>
                  <a:schemeClr val="dk1"/>
                </a:solidFill>
                <a:latin typeface="Calibri"/>
                <a:ea typeface="Calibri"/>
                <a:cs typeface="Calibri"/>
                <a:sym typeface="Calibri"/>
              </a:rPr>
              <a:t>Esta sección se centra en los beneficios de las redes y el </a:t>
            </a:r>
            <a:r>
              <a:rPr lang="es-ES" sz="2000" i="1" dirty="0" err="1">
                <a:solidFill>
                  <a:schemeClr val="dk1"/>
                </a:solidFill>
                <a:latin typeface="Calibri"/>
                <a:ea typeface="Calibri"/>
                <a:cs typeface="Calibri"/>
                <a:sym typeface="Calibri"/>
              </a:rPr>
              <a:t>networking</a:t>
            </a:r>
            <a:r>
              <a:rPr lang="es-ES" sz="2000" dirty="0">
                <a:solidFill>
                  <a:schemeClr val="dk1"/>
                </a:solidFill>
                <a:latin typeface="Calibri"/>
                <a:ea typeface="Calibri"/>
                <a:cs typeface="Calibri"/>
                <a:sym typeface="Calibri"/>
              </a:rPr>
              <a:t> y los factores a considerar cuando se crea una red. También incluye un caso de estudio de una red en el sector del PCI. </a:t>
            </a:r>
            <a:br>
              <a:rPr lang="es-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dirty="0">
                <a:solidFill>
                  <a:srgbClr val="2F5496"/>
                </a:solidFill>
                <a:latin typeface="Calibri"/>
                <a:ea typeface="Calibri"/>
                <a:cs typeface="Calibri"/>
                <a:sym typeface="Calibri"/>
              </a:rPr>
              <a:t>2.2. Peer Learning and Mentoring </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s-ES" sz="2000" dirty="0">
                <a:solidFill>
                  <a:schemeClr val="dk1"/>
                </a:solidFill>
                <a:latin typeface="Calibri"/>
                <a:ea typeface="Calibri"/>
                <a:cs typeface="Calibri"/>
                <a:sym typeface="Calibri"/>
              </a:rPr>
              <a:t>Esta sección versa sobre el aprendizaje entre pares y el </a:t>
            </a:r>
            <a:r>
              <a:rPr lang="es-ES" sz="2000" i="1" dirty="0" err="1">
                <a:solidFill>
                  <a:schemeClr val="dk1"/>
                </a:solidFill>
                <a:latin typeface="Calibri"/>
                <a:ea typeface="Calibri"/>
                <a:cs typeface="Calibri"/>
                <a:sym typeface="Calibri"/>
              </a:rPr>
              <a:t>mentoring</a:t>
            </a:r>
            <a:r>
              <a:rPr lang="es-ES" sz="2000" dirty="0">
                <a:solidFill>
                  <a:schemeClr val="dk1"/>
                </a:solidFill>
                <a:latin typeface="Calibri"/>
                <a:ea typeface="Calibri"/>
                <a:cs typeface="Calibri"/>
                <a:sym typeface="Calibri"/>
              </a:rPr>
              <a:t> y como se puede aplicar al sector PCI. </a:t>
            </a:r>
            <a:endParaRPr sz="2400" b="1" dirty="0">
              <a:solidFill>
                <a:srgbClr val="2F5496"/>
              </a:solidFill>
              <a:latin typeface="Calibri"/>
              <a:ea typeface="Calibri"/>
              <a:cs typeface="Calibri"/>
              <a:sym typeface="Calibri"/>
            </a:endParaRPr>
          </a:p>
        </p:txBody>
      </p:sp>
      <p:grpSp>
        <p:nvGrpSpPr>
          <p:cNvPr id="204" name="Google Shape;204;p8"/>
          <p:cNvGrpSpPr/>
          <p:nvPr/>
        </p:nvGrpSpPr>
        <p:grpSpPr>
          <a:xfrm>
            <a:off x="4976735" y="141870"/>
            <a:ext cx="1361571" cy="349188"/>
            <a:chOff x="10604072" y="448487"/>
            <a:chExt cx="1361571" cy="349188"/>
          </a:xfrm>
        </p:grpSpPr>
        <p:sp>
          <p:nvSpPr>
            <p:cNvPr id="205" name="Google Shape;205;p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b="1" dirty="0">
                <a:solidFill>
                  <a:srgbClr val="2F5496"/>
                </a:solidFill>
              </a:rPr>
              <a:t>2.1.Creación de redes</a:t>
            </a:r>
            <a:endParaRPr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2658</Words>
  <Application>Microsoft Office PowerPoint</Application>
  <PresentationFormat>Panorámica</PresentationFormat>
  <Paragraphs>168</Paragraphs>
  <Slides>29</Slides>
  <Notes>29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Noto Sans Symbols</vt:lpstr>
      <vt:lpstr>Tema de Office</vt:lpstr>
      <vt:lpstr>Intercambio de conocimiento y aprendizaje entre pares Irish Rural Link</vt:lpstr>
      <vt:lpstr>Presentación de PowerPoint</vt:lpstr>
      <vt:lpstr>Presentación de PowerPoint</vt:lpstr>
      <vt:lpstr>Presentación de PowerPoint</vt:lpstr>
      <vt:lpstr>1.1. Community Audit </vt:lpstr>
      <vt:lpstr>1.1. Community Audit Continued </vt:lpstr>
      <vt:lpstr>Presentación de PowerPoint</vt:lpstr>
      <vt:lpstr>Presentación de PowerPoint</vt:lpstr>
      <vt:lpstr>2.1.Creación de redes</vt:lpstr>
      <vt:lpstr>2.1. Networking</vt:lpstr>
      <vt:lpstr>2.1.1. Creación de REDES   </vt:lpstr>
      <vt:lpstr>2.1.2.Beneficios del networking y las redes  </vt:lpstr>
      <vt:lpstr>2.1.2.Beneficios del networking y las redes  </vt:lpstr>
      <vt:lpstr>Presentación de PowerPoint</vt:lpstr>
      <vt:lpstr>Presentación de PowerPoint</vt:lpstr>
      <vt:lpstr>Presentación de PowerPoint</vt:lpstr>
      <vt:lpstr>2.2. Aprendizaje entre pares y Mentoring</vt:lpstr>
      <vt:lpstr>2.2.1. Aprendizaje entre pares y Mentoring </vt:lpstr>
      <vt:lpstr>2.2.1. Aprendizaje entre pares y Mentoring </vt:lpstr>
      <vt:lpstr>2.2.2. Mentoring  </vt:lpstr>
      <vt:lpstr>Presentación de PowerPoint</vt:lpstr>
      <vt:lpstr>3.1. Desarrollo de capacidades   </vt:lpstr>
      <vt:lpstr>Presentación de PowerPoint</vt:lpstr>
      <vt:lpstr>3.1. Desarrollo de capacidades   </vt:lpstr>
      <vt:lpstr>Presentación de PowerPoint</vt:lpstr>
      <vt:lpstr>3.2. Participación comunitaria  </vt:lpstr>
      <vt:lpstr>3.2. Participación comunitaria</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Sharing &amp; Peer Learning Irish Rural Link</dc:title>
  <dc:creator>Dulce Rodriguez Ortiz</dc:creator>
  <cp:lastModifiedBy>Miriam Internet Web Solutions</cp:lastModifiedBy>
  <cp:revision>26</cp:revision>
  <dcterms:created xsi:type="dcterms:W3CDTF">2021-01-21T12:20:00Z</dcterms:created>
  <dcterms:modified xsi:type="dcterms:W3CDTF">2022-01-27T12:26:09Z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