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4" roundtripDataSignature="AMtx7mhLmq3gxqNUrEZw4ECdzwVWZ12uR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41" autoAdjust="0"/>
    <p:restoredTop sz="94660"/>
  </p:normalViewPr>
  <p:slideViewPr>
    <p:cSldViewPr snapToGrid="0" showGuides="1">
      <p:cViewPr varScale="1">
        <p:scale>
          <a:sx n="68" d="100"/>
          <a:sy n="68" d="100"/>
        </p:scale>
        <p:origin x="1002"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3159384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3" name="Google Shape;33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0" name="Google Shape;34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7" name="Google Shape;34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8" name="Google Shape;36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2" name="Google Shape;402;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9" name="Google Shape;409;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2" name="Google Shape;442;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9" name="Google Shape;449;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6" name="Google Shape;45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9" name="Google Shape;489;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5"/>
        <p:cNvGrpSpPr/>
        <p:nvPr/>
      </p:nvGrpSpPr>
      <p:grpSpPr>
        <a:xfrm>
          <a:off x="0" y="0"/>
          <a:ext cx="0" cy="0"/>
          <a:chOff x="0" y="0"/>
          <a:chExt cx="0" cy="0"/>
        </a:xfrm>
      </p:grpSpPr>
      <p:sp>
        <p:nvSpPr>
          <p:cNvPr id="16" name="Google Shape;16;p31"/>
          <p:cNvSpPr txBox="1">
            <a:spLocks noGrp="1"/>
          </p:cNvSpPr>
          <p:nvPr>
            <p:ph type="ctrTitle"/>
          </p:nvPr>
        </p:nvSpPr>
        <p:spPr>
          <a:xfrm>
            <a:off x="7396246" y="1624226"/>
            <a:ext cx="4473369" cy="3031244"/>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Clr>
                <a:schemeClr val="dk2"/>
              </a:buClr>
              <a:buSzPts val="4800"/>
              <a:buFont typeface="Calibri"/>
              <a:buNone/>
              <a:defRPr sz="6400" b="0">
                <a:solidFill>
                  <a:srgbClr val="266C9F"/>
                </a:solidFill>
              </a:defRPr>
            </a:lvl1pPr>
            <a:lvl2pPr lvl="1" algn="r">
              <a:spcBef>
                <a:spcPts val="0"/>
              </a:spcBef>
              <a:spcAft>
                <a:spcPts val="0"/>
              </a:spcAft>
              <a:buClr>
                <a:schemeClr val="dk2"/>
              </a:buClr>
              <a:buSzPts val="4800"/>
              <a:buNone/>
              <a:defRPr sz="6400" b="0">
                <a:solidFill>
                  <a:schemeClr val="dk2"/>
                </a:solidFill>
              </a:defRPr>
            </a:lvl2pPr>
            <a:lvl3pPr lvl="2" algn="r">
              <a:spcBef>
                <a:spcPts val="0"/>
              </a:spcBef>
              <a:spcAft>
                <a:spcPts val="0"/>
              </a:spcAft>
              <a:buClr>
                <a:schemeClr val="dk2"/>
              </a:buClr>
              <a:buSzPts val="4800"/>
              <a:buNone/>
              <a:defRPr sz="6400" b="0">
                <a:solidFill>
                  <a:schemeClr val="dk2"/>
                </a:solidFill>
              </a:defRPr>
            </a:lvl3pPr>
            <a:lvl4pPr lvl="3" algn="r">
              <a:spcBef>
                <a:spcPts val="0"/>
              </a:spcBef>
              <a:spcAft>
                <a:spcPts val="0"/>
              </a:spcAft>
              <a:buClr>
                <a:schemeClr val="dk2"/>
              </a:buClr>
              <a:buSzPts val="4800"/>
              <a:buNone/>
              <a:defRPr sz="6400" b="0">
                <a:solidFill>
                  <a:schemeClr val="dk2"/>
                </a:solidFill>
              </a:defRPr>
            </a:lvl4pPr>
            <a:lvl5pPr lvl="4" algn="r">
              <a:spcBef>
                <a:spcPts val="0"/>
              </a:spcBef>
              <a:spcAft>
                <a:spcPts val="0"/>
              </a:spcAft>
              <a:buClr>
                <a:schemeClr val="dk2"/>
              </a:buClr>
              <a:buSzPts val="4800"/>
              <a:buNone/>
              <a:defRPr sz="6400" b="0">
                <a:solidFill>
                  <a:schemeClr val="dk2"/>
                </a:solidFill>
              </a:defRPr>
            </a:lvl5pPr>
            <a:lvl6pPr lvl="5" algn="r">
              <a:spcBef>
                <a:spcPts val="0"/>
              </a:spcBef>
              <a:spcAft>
                <a:spcPts val="0"/>
              </a:spcAft>
              <a:buClr>
                <a:schemeClr val="dk2"/>
              </a:buClr>
              <a:buSzPts val="4800"/>
              <a:buNone/>
              <a:defRPr sz="6400" b="0">
                <a:solidFill>
                  <a:schemeClr val="dk2"/>
                </a:solidFill>
              </a:defRPr>
            </a:lvl6pPr>
            <a:lvl7pPr lvl="6" algn="r">
              <a:spcBef>
                <a:spcPts val="0"/>
              </a:spcBef>
              <a:spcAft>
                <a:spcPts val="0"/>
              </a:spcAft>
              <a:buClr>
                <a:schemeClr val="dk2"/>
              </a:buClr>
              <a:buSzPts val="4800"/>
              <a:buNone/>
              <a:defRPr sz="6400" b="0">
                <a:solidFill>
                  <a:schemeClr val="dk2"/>
                </a:solidFill>
              </a:defRPr>
            </a:lvl7pPr>
            <a:lvl8pPr lvl="7" algn="r">
              <a:spcBef>
                <a:spcPts val="0"/>
              </a:spcBef>
              <a:spcAft>
                <a:spcPts val="0"/>
              </a:spcAft>
              <a:buClr>
                <a:schemeClr val="dk2"/>
              </a:buClr>
              <a:buSzPts val="4800"/>
              <a:buNone/>
              <a:defRPr sz="6400" b="0">
                <a:solidFill>
                  <a:schemeClr val="dk2"/>
                </a:solidFill>
              </a:defRPr>
            </a:lvl8pPr>
            <a:lvl9pPr lvl="8" algn="r">
              <a:spcBef>
                <a:spcPts val="0"/>
              </a:spcBef>
              <a:spcAft>
                <a:spcPts val="0"/>
              </a:spcAft>
              <a:buClr>
                <a:schemeClr val="dk2"/>
              </a:buClr>
              <a:buSzPts val="4800"/>
              <a:buNone/>
              <a:defRPr sz="6400" b="0">
                <a:solidFill>
                  <a:schemeClr val="dk2"/>
                </a:solidFill>
              </a:defRPr>
            </a:lvl9pPr>
          </a:lstStyle>
          <a:p>
            <a:endParaRPr/>
          </a:p>
        </p:txBody>
      </p:sp>
      <p:pic>
        <p:nvPicPr>
          <p:cNvPr id="17" name="Google Shape;17;p31"/>
          <p:cNvPicPr preferRelativeResize="0"/>
          <p:nvPr/>
        </p:nvPicPr>
        <p:blipFill rotWithShape="1">
          <a:blip r:embed="rId2">
            <a:alphaModFix/>
          </a:blip>
          <a:srcRect/>
          <a:stretch/>
        </p:blipFill>
        <p:spPr>
          <a:xfrm>
            <a:off x="9278062" y="81119"/>
            <a:ext cx="2913937" cy="1160584"/>
          </a:xfrm>
          <a:prstGeom prst="rect">
            <a:avLst/>
          </a:prstGeom>
          <a:noFill/>
          <a:ln>
            <a:noFill/>
          </a:ln>
        </p:spPr>
      </p:pic>
      <p:pic>
        <p:nvPicPr>
          <p:cNvPr id="18" name="Google Shape;18;p31"/>
          <p:cNvPicPr preferRelativeResize="0"/>
          <p:nvPr/>
        </p:nvPicPr>
        <p:blipFill rotWithShape="1">
          <a:blip r:embed="rId3">
            <a:alphaModFix/>
          </a:blip>
          <a:srcRect/>
          <a:stretch/>
        </p:blipFill>
        <p:spPr>
          <a:xfrm>
            <a:off x="9192545" y="6198577"/>
            <a:ext cx="2999455" cy="659423"/>
          </a:xfrm>
          <a:prstGeom prst="rect">
            <a:avLst/>
          </a:prstGeom>
          <a:noFill/>
          <a:ln>
            <a:noFill/>
          </a:ln>
        </p:spPr>
      </p:pic>
      <p:pic>
        <p:nvPicPr>
          <p:cNvPr id="19" name="Google Shape;19;p31"/>
          <p:cNvPicPr preferRelativeResize="0"/>
          <p:nvPr/>
        </p:nvPicPr>
        <p:blipFill rotWithShape="1">
          <a:blip r:embed="rId4">
            <a:alphaModFix/>
          </a:blip>
          <a:srcRect/>
          <a:stretch/>
        </p:blipFill>
        <p:spPr>
          <a:xfrm>
            <a:off x="1" y="1"/>
            <a:ext cx="7167646" cy="691954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60"/>
        <p:cNvGrpSpPr/>
        <p:nvPr/>
      </p:nvGrpSpPr>
      <p:grpSpPr>
        <a:xfrm>
          <a:off x="0" y="0"/>
          <a:ext cx="0" cy="0"/>
          <a:chOff x="0" y="0"/>
          <a:chExt cx="0" cy="0"/>
        </a:xfrm>
      </p:grpSpPr>
      <p:sp>
        <p:nvSpPr>
          <p:cNvPr id="61" name="Google Shape;6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3" name="Google Shape;6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5" name="Google Shape;6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69"/>
        <p:cNvGrpSpPr/>
        <p:nvPr/>
      </p:nvGrpSpPr>
      <p:grpSpPr>
        <a:xfrm>
          <a:off x="0" y="0"/>
          <a:ext cx="0" cy="0"/>
          <a:chOff x="0" y="0"/>
          <a:chExt cx="0" cy="0"/>
        </a:xfrm>
      </p:grpSpPr>
      <p:sp>
        <p:nvSpPr>
          <p:cNvPr id="70" name="Google Shape;7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74"/>
        <p:cNvGrpSpPr/>
        <p:nvPr/>
      </p:nvGrpSpPr>
      <p:grpSpPr>
        <a:xfrm>
          <a:off x="0" y="0"/>
          <a:ext cx="0" cy="0"/>
          <a:chOff x="0" y="0"/>
          <a:chExt cx="0" cy="0"/>
        </a:xfrm>
      </p:grpSpPr>
      <p:sp>
        <p:nvSpPr>
          <p:cNvPr id="75" name="Google Shape;7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7" name="Google Shape;7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8" name="Google Shape;7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81"/>
        <p:cNvGrpSpPr/>
        <p:nvPr/>
      </p:nvGrpSpPr>
      <p:grpSpPr>
        <a:xfrm>
          <a:off x="0" y="0"/>
          <a:ext cx="0" cy="0"/>
          <a:chOff x="0" y="0"/>
          <a:chExt cx="0" cy="0"/>
        </a:xfrm>
      </p:grpSpPr>
      <p:sp>
        <p:nvSpPr>
          <p:cNvPr id="82" name="Google Shape;8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43"/>
          <p:cNvSpPr>
            <a:spLocks noGrp="1"/>
          </p:cNvSpPr>
          <p:nvPr>
            <p:ph type="pic" idx="2"/>
          </p:nvPr>
        </p:nvSpPr>
        <p:spPr>
          <a:xfrm>
            <a:off x="5183188" y="987425"/>
            <a:ext cx="6172200" cy="4873625"/>
          </a:xfrm>
          <a:prstGeom prst="rect">
            <a:avLst/>
          </a:prstGeom>
          <a:noFill/>
          <a:ln>
            <a:noFill/>
          </a:ln>
        </p:spPr>
      </p:sp>
      <p:sp>
        <p:nvSpPr>
          <p:cNvPr id="84" name="Google Shape;8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5" name="Google Shape;8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88"/>
        <p:cNvGrpSpPr/>
        <p:nvPr/>
      </p:nvGrpSpPr>
      <p:grpSpPr>
        <a:xfrm>
          <a:off x="0" y="0"/>
          <a:ext cx="0" cy="0"/>
          <a:chOff x="0" y="0"/>
          <a:chExt cx="0" cy="0"/>
        </a:xfrm>
      </p:grpSpPr>
      <p:sp>
        <p:nvSpPr>
          <p:cNvPr id="89" name="Google Shape;8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94"/>
        <p:cNvGrpSpPr/>
        <p:nvPr/>
      </p:nvGrpSpPr>
      <p:grpSpPr>
        <a:xfrm>
          <a:off x="0" y="0"/>
          <a:ext cx="0" cy="0"/>
          <a:chOff x="0" y="0"/>
          <a:chExt cx="0" cy="0"/>
        </a:xfrm>
      </p:grpSpPr>
      <p:sp>
        <p:nvSpPr>
          <p:cNvPr id="95" name="Google Shape;9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tyle slide layout">
  <p:cSld name="Style slide layout">
    <p:spTree>
      <p:nvGrpSpPr>
        <p:cNvPr id="1" name="Shape 20"/>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seño personalizado">
  <p:cSld name="Diseño personalizado">
    <p:spTree>
      <p:nvGrpSpPr>
        <p:cNvPr id="1" name="Shape 21"/>
        <p:cNvGrpSpPr/>
        <p:nvPr/>
      </p:nvGrpSpPr>
      <p:grpSpPr>
        <a:xfrm>
          <a:off x="0" y="0"/>
          <a:ext cx="0" cy="0"/>
          <a:chOff x="0" y="0"/>
          <a:chExt cx="0" cy="0"/>
        </a:xfrm>
      </p:grpSpPr>
      <p:pic>
        <p:nvPicPr>
          <p:cNvPr id="22" name="Google Shape;22;p33"/>
          <p:cNvPicPr preferRelativeResize="0"/>
          <p:nvPr/>
        </p:nvPicPr>
        <p:blipFill rotWithShape="1">
          <a:blip r:embed="rId2">
            <a:alphaModFix/>
          </a:blip>
          <a:srcRect/>
          <a:stretch/>
        </p:blipFill>
        <p:spPr>
          <a:xfrm>
            <a:off x="9301470" y="6310796"/>
            <a:ext cx="2489015" cy="547204"/>
          </a:xfrm>
          <a:prstGeom prst="rect">
            <a:avLst/>
          </a:prstGeom>
          <a:noFill/>
          <a:ln>
            <a:noFill/>
          </a:ln>
        </p:spPr>
      </p:pic>
      <p:sp>
        <p:nvSpPr>
          <p:cNvPr id="23" name="Google Shape;23;p33"/>
          <p:cNvSpPr txBox="1"/>
          <p:nvPr/>
        </p:nvSpPr>
        <p:spPr>
          <a:xfrm>
            <a:off x="315655" y="6457890"/>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24" name="Google Shape;24;p33"/>
          <p:cNvPicPr preferRelativeResize="0"/>
          <p:nvPr/>
        </p:nvPicPr>
        <p:blipFill rotWithShape="1">
          <a:blip r:embed="rId3">
            <a:alphaModFix/>
          </a:blip>
          <a:srcRect/>
          <a:stretch/>
        </p:blipFill>
        <p:spPr>
          <a:xfrm>
            <a:off x="0" y="0"/>
            <a:ext cx="2219417" cy="883966"/>
          </a:xfrm>
          <a:prstGeom prst="rect">
            <a:avLst/>
          </a:prstGeom>
          <a:noFill/>
          <a:ln>
            <a:noFill/>
          </a:ln>
        </p:spPr>
      </p:pic>
      <p:pic>
        <p:nvPicPr>
          <p:cNvPr id="25" name="Google Shape;25;p33"/>
          <p:cNvPicPr preferRelativeResize="0"/>
          <p:nvPr/>
        </p:nvPicPr>
        <p:blipFill rotWithShape="1">
          <a:blip r:embed="rId4" cstate="email">
            <a:alphaModFix/>
            <a:extLst>
              <a:ext uri="{28A0092B-C50C-407E-A947-70E740481C1C}">
                <a14:useLocalDpi xmlns:a14="http://schemas.microsoft.com/office/drawing/2010/main"/>
              </a:ext>
            </a:extLst>
          </a:blip>
          <a:srcRect l="-932" t="-885" b="-20"/>
          <a:stretch/>
        </p:blipFill>
        <p:spPr>
          <a:xfrm>
            <a:off x="10515599" y="-240631"/>
            <a:ext cx="1896879" cy="671100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Diseño personalizado">
  <p:cSld name="1_Diseño personalizado">
    <p:spTree>
      <p:nvGrpSpPr>
        <p:cNvPr id="1" name="Shape 26"/>
        <p:cNvGrpSpPr/>
        <p:nvPr/>
      </p:nvGrpSpPr>
      <p:grpSpPr>
        <a:xfrm>
          <a:off x="0" y="0"/>
          <a:ext cx="0" cy="0"/>
          <a:chOff x="0" y="0"/>
          <a:chExt cx="0" cy="0"/>
        </a:xfrm>
      </p:grpSpPr>
      <p:sp>
        <p:nvSpPr>
          <p:cNvPr id="27" name="Google Shape;27;p34"/>
          <p:cNvSpPr/>
          <p:nvPr/>
        </p:nvSpPr>
        <p:spPr>
          <a:xfrm rot="10800000">
            <a:off x="4606" y="-4432"/>
            <a:ext cx="4988375" cy="6679552"/>
          </a:xfrm>
          <a:custGeom>
            <a:avLst/>
            <a:gdLst/>
            <a:ahLst/>
            <a:cxnLst/>
            <a:rect l="l" t="t" r="r" b="b"/>
            <a:pathLst>
              <a:path w="9548739" h="6858000" extrusionOk="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gradFill>
            <a:gsLst>
              <a:gs pos="0">
                <a:srgbClr val="F5F7FC"/>
              </a:gs>
              <a:gs pos="74000">
                <a:srgbClr val="A9BEE4"/>
              </a:gs>
              <a:gs pos="83000">
                <a:srgbClr val="A9BEE4"/>
              </a:gs>
              <a:gs pos="100000">
                <a:srgbClr val="C5D3ED"/>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 name="Google Shape;28;p34"/>
          <p:cNvSpPr txBox="1"/>
          <p:nvPr/>
        </p:nvSpPr>
        <p:spPr>
          <a:xfrm>
            <a:off x="315655" y="6457890"/>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29" name="Google Shape;29;p34"/>
          <p:cNvPicPr preferRelativeResize="0"/>
          <p:nvPr/>
        </p:nvPicPr>
        <p:blipFill rotWithShape="1">
          <a:blip r:embed="rId2">
            <a:alphaModFix/>
          </a:blip>
          <a:srcRect/>
          <a:stretch/>
        </p:blipFill>
        <p:spPr>
          <a:xfrm>
            <a:off x="9957816" y="23000"/>
            <a:ext cx="2219417" cy="860965"/>
          </a:xfrm>
          <a:prstGeom prst="rect">
            <a:avLst/>
          </a:prstGeom>
          <a:noFill/>
          <a:ln>
            <a:noFill/>
          </a:ln>
        </p:spPr>
      </p:pic>
      <p:pic>
        <p:nvPicPr>
          <p:cNvPr id="30" name="Google Shape;30;p34"/>
          <p:cNvPicPr preferRelativeResize="0"/>
          <p:nvPr/>
        </p:nvPicPr>
        <p:blipFill rotWithShape="1">
          <a:blip r:embed="rId3">
            <a:alphaModFix/>
          </a:blip>
          <a:srcRect/>
          <a:stretch/>
        </p:blipFill>
        <p:spPr>
          <a:xfrm>
            <a:off x="9301470" y="6310796"/>
            <a:ext cx="2489015" cy="54720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31"/>
        <p:cNvGrpSpPr/>
        <p:nvPr/>
      </p:nvGrpSpPr>
      <p:grpSpPr>
        <a:xfrm>
          <a:off x="0" y="0"/>
          <a:ext cx="0" cy="0"/>
          <a:chOff x="0" y="0"/>
          <a:chExt cx="0" cy="0"/>
        </a:xfrm>
      </p:grpSpPr>
      <p:sp>
        <p:nvSpPr>
          <p:cNvPr id="32" name="Google Shape;3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35"/>
        <p:cNvGrpSpPr/>
        <p:nvPr/>
      </p:nvGrpSpPr>
      <p:grpSpPr>
        <a:xfrm>
          <a:off x="0" y="0"/>
          <a:ext cx="0" cy="0"/>
          <a:chOff x="0" y="0"/>
          <a:chExt cx="0" cy="0"/>
        </a:xfrm>
      </p:grpSpPr>
      <p:sp>
        <p:nvSpPr>
          <p:cNvPr id="36" name="Google Shape;36;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3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41"/>
        <p:cNvGrpSpPr/>
        <p:nvPr/>
      </p:nvGrpSpPr>
      <p:grpSpPr>
        <a:xfrm>
          <a:off x="0" y="0"/>
          <a:ext cx="0" cy="0"/>
          <a:chOff x="0" y="0"/>
          <a:chExt cx="0" cy="0"/>
        </a:xfrm>
      </p:grpSpPr>
      <p:sp>
        <p:nvSpPr>
          <p:cNvPr id="42" name="Google Shape;42;p3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3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4" name="Google Shape;4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47"/>
        <p:cNvGrpSpPr/>
        <p:nvPr/>
      </p:nvGrpSpPr>
      <p:grpSpPr>
        <a:xfrm>
          <a:off x="0" y="0"/>
          <a:ext cx="0" cy="0"/>
          <a:chOff x="0" y="0"/>
          <a:chExt cx="0" cy="0"/>
        </a:xfrm>
      </p:grpSpPr>
      <p:sp>
        <p:nvSpPr>
          <p:cNvPr id="48" name="Google Shape;4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0" name="Google Shape;5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53"/>
        <p:cNvGrpSpPr/>
        <p:nvPr/>
      </p:nvGrpSpPr>
      <p:grpSpPr>
        <a:xfrm>
          <a:off x="0" y="0"/>
          <a:ext cx="0" cy="0"/>
          <a:chOff x="0" y="0"/>
          <a:chExt cx="0" cy="0"/>
        </a:xfrm>
      </p:grpSpPr>
      <p:sp>
        <p:nvSpPr>
          <p:cNvPr id="54" name="Google Shape;5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12.jp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29.jp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2.jp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ich.unesco.org/en/lists"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2.jp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
          <p:cNvSpPr txBox="1">
            <a:spLocks noGrp="1"/>
          </p:cNvSpPr>
          <p:nvPr>
            <p:ph type="ctrTitle"/>
          </p:nvPr>
        </p:nvSpPr>
        <p:spPr>
          <a:xfrm>
            <a:off x="7452394" y="2057362"/>
            <a:ext cx="4473369" cy="3031244"/>
          </a:xfrm>
          <a:prstGeom prst="rect">
            <a:avLst/>
          </a:prstGeom>
          <a:noFill/>
          <a:ln>
            <a:noFill/>
          </a:ln>
        </p:spPr>
        <p:txBody>
          <a:bodyPr spcFirstLastPara="1" wrap="square" lIns="121900" tIns="121900" rIns="121900" bIns="121900" anchor="ctr" anchorCtr="0">
            <a:noAutofit/>
          </a:bodyPr>
          <a:lstStyle/>
          <a:p>
            <a:pPr lvl="0"/>
            <a:r>
              <a:rPr lang="el-GR" sz="5400" b="1" dirty="0"/>
              <a:t>Ανταλλαγή γνώσεων και μάθηση από </a:t>
            </a:r>
            <a:r>
              <a:rPr lang="el-GR" sz="5400" b="1" dirty="0" err="1"/>
              <a:t>ομοτίμους</a:t>
            </a:r>
            <a:br>
              <a:rPr lang="en-GB" sz="5400" dirty="0"/>
            </a:br>
            <a:br>
              <a:rPr lang="el-GR" sz="5400" dirty="0"/>
            </a:br>
            <a:r>
              <a:rPr lang="el-GR" sz="5400" dirty="0"/>
              <a:t>ΕΤΑΙΡΟΣ</a:t>
            </a:r>
            <a:r>
              <a:rPr lang="en-GB" sz="5400"/>
              <a:t>: IRL</a:t>
            </a:r>
            <a:endParaRPr sz="5400" b="1" dirty="0">
              <a:solidFill>
                <a:srgbClr val="266C9F"/>
              </a:solidFill>
            </a:endParaRPr>
          </a:p>
        </p:txBody>
      </p:sp>
      <p:pic>
        <p:nvPicPr>
          <p:cNvPr id="105" name="Google Shape;105;p1"/>
          <p:cNvPicPr preferRelativeResize="0"/>
          <p:nvPr/>
        </p:nvPicPr>
        <p:blipFill rotWithShape="1">
          <a:blip r:embed="rId3">
            <a:alphaModFix/>
          </a:blip>
          <a:srcRect/>
          <a:stretch/>
        </p:blipFill>
        <p:spPr>
          <a:xfrm>
            <a:off x="9296195" y="6221364"/>
            <a:ext cx="2895805" cy="63663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0"/>
          <p:cNvSpPr txBox="1">
            <a:spLocks noGrp="1"/>
          </p:cNvSpPr>
          <p:nvPr>
            <p:ph type="title" idx="4294967295"/>
          </p:nvPr>
        </p:nvSpPr>
        <p:spPr>
          <a:xfrm>
            <a:off x="-631596" y="0"/>
            <a:ext cx="10515600"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266C9F"/>
              </a:buClr>
              <a:buSzPts val="4400"/>
              <a:buFont typeface="Calibri"/>
              <a:buNone/>
            </a:pPr>
            <a:r>
              <a:rPr lang="en-GB" b="1" dirty="0">
                <a:solidFill>
                  <a:srgbClr val="266C9F"/>
                </a:solidFill>
              </a:rPr>
              <a:t>2.1. </a:t>
            </a:r>
            <a:r>
              <a:rPr lang="el-GR" b="1" dirty="0">
                <a:solidFill>
                  <a:srgbClr val="266C9F"/>
                </a:solidFill>
              </a:rPr>
              <a:t>Δικτύωση</a:t>
            </a:r>
            <a:endParaRPr dirty="0"/>
          </a:p>
        </p:txBody>
      </p:sp>
      <p:sp>
        <p:nvSpPr>
          <p:cNvPr id="218" name="Google Shape;218;p10"/>
          <p:cNvSpPr txBox="1">
            <a:spLocks noGrp="1"/>
          </p:cNvSpPr>
          <p:nvPr>
            <p:ph type="body" idx="4294967295"/>
          </p:nvPr>
        </p:nvSpPr>
        <p:spPr>
          <a:xfrm>
            <a:off x="2894028" y="2070723"/>
            <a:ext cx="8790495" cy="4351338"/>
          </a:xfrm>
          <a:prstGeom prst="rect">
            <a:avLst/>
          </a:prstGeom>
          <a:noFill/>
          <a:ln>
            <a:noFill/>
          </a:ln>
        </p:spPr>
        <p:txBody>
          <a:bodyPr spcFirstLastPara="1" wrap="square" lIns="91425" tIns="45700" rIns="91425" bIns="45700" anchor="t" anchorCtr="0">
            <a:normAutofit lnSpcReduction="10000"/>
          </a:bodyPr>
          <a:lstStyle/>
          <a:p>
            <a:pPr marL="228600" lvl="0" indent="-228600" algn="just" rtl="0">
              <a:lnSpc>
                <a:spcPct val="90000"/>
              </a:lnSpc>
              <a:spcBef>
                <a:spcPts val="0"/>
              </a:spcBef>
              <a:spcAft>
                <a:spcPts val="0"/>
              </a:spcAft>
              <a:buClr>
                <a:schemeClr val="dk1"/>
              </a:buClr>
              <a:buSzPts val="2400"/>
              <a:buChar char="•"/>
            </a:pPr>
            <a:r>
              <a:rPr lang="el-GR" sz="2400" dirty="0"/>
              <a:t>Η δικτύωση είναι ένα σημαντικό στοιχείο των κοινοτικών υπηρεσιών. Η δικτύωση μπορεί να προκύψει μεταξύ των μελών μιας ενιαίας οργάνωσης ή κοινωνικής ομάδας, μεταξύ ατόμων από διαφορετικές κοινότητες και μεταξύ οργανισμών. Βοηθά στη σφυρηλάτηση συνδέσεων με ομάδες που αντιμετωπίζουν παρόμοια ζητήματα ή προβλήματα για να εργαστούν προς την κατεύθυνση λύσεων, μοιράζοντας εργαλεία πρόσβασης, πρακτική σοφία, συνεργατικές στρατηγικές. Βοηθά στη χάραξη ενός θεματολογίου με την ανταλλαγή πηγών και πληροφοριών και τη συμμετοχή σε συλλογική δράση με την κοινωνία. Είναι σημαντικό για τους οργανισμούς να πραγματοποιούν επαφές με άλλες ομάδες, οργανισμούς και άτομα που μπορούν να παρέχουν υποστήριξη και βοήθεια με άμεσους και έμμεσους τρόπους</a:t>
            </a:r>
            <a:r>
              <a:rPr lang="en-GB" sz="2400" dirty="0"/>
              <a:t>.</a:t>
            </a:r>
            <a:endParaRPr sz="2400" dirty="0"/>
          </a:p>
        </p:txBody>
      </p:sp>
      <p:pic>
        <p:nvPicPr>
          <p:cNvPr id="219" name="Google Shape;219;p10" descr="Connections outlin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15245" y="156075"/>
            <a:ext cx="2678783" cy="267878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1"/>
          <p:cNvSpPr txBox="1">
            <a:spLocks noGrp="1"/>
          </p:cNvSpPr>
          <p:nvPr>
            <p:ph type="title" idx="4294967295"/>
          </p:nvPr>
        </p:nvSpPr>
        <p:spPr>
          <a:xfrm>
            <a:off x="838200" y="153192"/>
            <a:ext cx="10515600"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266C9F"/>
              </a:buClr>
              <a:buSzPts val="4400"/>
              <a:buFont typeface="Calibri"/>
              <a:buNone/>
            </a:pPr>
            <a:r>
              <a:rPr lang="en-GB" b="1" dirty="0">
                <a:solidFill>
                  <a:srgbClr val="266C9F"/>
                </a:solidFill>
              </a:rPr>
              <a:t>2.1.1. </a:t>
            </a:r>
            <a:r>
              <a:rPr lang="el-GR" b="1" dirty="0">
                <a:solidFill>
                  <a:srgbClr val="266C9F"/>
                </a:solidFill>
              </a:rPr>
              <a:t>Δημιουργία Δικτύου</a:t>
            </a:r>
            <a:r>
              <a:rPr lang="en-GB" dirty="0"/>
              <a:t>		</a:t>
            </a:r>
            <a:endParaRPr dirty="0"/>
          </a:p>
        </p:txBody>
      </p:sp>
      <p:sp>
        <p:nvSpPr>
          <p:cNvPr id="225" name="Google Shape;225;p11"/>
          <p:cNvSpPr txBox="1">
            <a:spLocks noGrp="1"/>
          </p:cNvSpPr>
          <p:nvPr>
            <p:ph type="body" idx="4294967295"/>
          </p:nvPr>
        </p:nvSpPr>
        <p:spPr>
          <a:xfrm>
            <a:off x="3148552" y="1690688"/>
            <a:ext cx="8781068" cy="4351338"/>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chemeClr val="dk1"/>
              </a:buClr>
              <a:buSzPts val="2400"/>
              <a:buChar char="•"/>
            </a:pPr>
            <a:r>
              <a:rPr lang="el-GR" sz="2400" dirty="0"/>
              <a:t>Τα δίκτυα αποτελούν σημαντικό μέρος της ανταλλαγής ιδεών και της ανάπτυξης τοπικών περιουσιακών στοιχείων</a:t>
            </a:r>
            <a:r>
              <a:rPr lang="en-GB" sz="2400" dirty="0"/>
              <a:t>.</a:t>
            </a:r>
            <a:endParaRPr dirty="0"/>
          </a:p>
          <a:p>
            <a:pPr marL="0" lvl="0" indent="0" algn="l" rtl="0">
              <a:lnSpc>
                <a:spcPct val="90000"/>
              </a:lnSpc>
              <a:spcBef>
                <a:spcPts val="1000"/>
              </a:spcBef>
              <a:spcAft>
                <a:spcPts val="0"/>
              </a:spcAft>
              <a:buClr>
                <a:schemeClr val="dk1"/>
              </a:buClr>
              <a:buSzPts val="2400"/>
              <a:buNone/>
            </a:pPr>
            <a:endParaRPr sz="2400" dirty="0"/>
          </a:p>
          <a:p>
            <a:pPr marL="228600" lvl="0" indent="-228600" algn="l" rtl="0">
              <a:lnSpc>
                <a:spcPct val="90000"/>
              </a:lnSpc>
              <a:spcBef>
                <a:spcPts val="1000"/>
              </a:spcBef>
              <a:spcAft>
                <a:spcPts val="0"/>
              </a:spcAft>
              <a:buClr>
                <a:schemeClr val="dk1"/>
              </a:buClr>
              <a:buSzPts val="2400"/>
              <a:buChar char="•"/>
            </a:pPr>
            <a:r>
              <a:rPr lang="el-GR" sz="2400" dirty="0"/>
              <a:t>Τα δίκτυα μπορούν να αποτελούνται από ομάδες με ίδιες ή παρόμοιες ιδέες, αλλά μπορούν επίσης να περιλαμβάνουν εξωτερικούς ενδιαφερόμενους φορείς που μπορούν να παρέχουν συμβουλές ή καθοδήγηση όσον αφορά τη χρηματοδότηση, τη γνώση κ.λπ.</a:t>
            </a:r>
            <a:r>
              <a:rPr lang="en-GB" sz="2400" dirty="0"/>
              <a:t>.</a:t>
            </a:r>
            <a:endParaRPr dirty="0"/>
          </a:p>
          <a:p>
            <a:pPr marL="0" lvl="0" indent="0" algn="l" rtl="0">
              <a:lnSpc>
                <a:spcPct val="90000"/>
              </a:lnSpc>
              <a:spcBef>
                <a:spcPts val="1000"/>
              </a:spcBef>
              <a:spcAft>
                <a:spcPts val="0"/>
              </a:spcAft>
              <a:buClr>
                <a:schemeClr val="dk1"/>
              </a:buClr>
              <a:buSzPts val="2400"/>
              <a:buNone/>
            </a:pPr>
            <a:endParaRPr sz="2400" dirty="0"/>
          </a:p>
          <a:p>
            <a:pPr marL="228600" lvl="0" indent="-228600" algn="l" rtl="0">
              <a:lnSpc>
                <a:spcPct val="90000"/>
              </a:lnSpc>
              <a:spcBef>
                <a:spcPts val="1000"/>
              </a:spcBef>
              <a:spcAft>
                <a:spcPts val="0"/>
              </a:spcAft>
              <a:buClr>
                <a:schemeClr val="dk1"/>
              </a:buClr>
              <a:buSzPts val="2400"/>
              <a:buChar char="•"/>
            </a:pPr>
            <a:r>
              <a:rPr lang="el-GR" sz="2400" dirty="0"/>
              <a:t>Υπάρχουν ορισμένα παραδείγματα για το πού υπάρχουν δίκτυα στον τομέα της ΑΠΚ.  Στην Ιρλανδία υπάρχει ένα δίκτυο για την Κατασκευή με Ξερολιθιά ( </a:t>
            </a:r>
            <a:r>
              <a:rPr lang="en-US" sz="2400" dirty="0"/>
              <a:t>Dry Stone Construction</a:t>
            </a:r>
            <a:r>
              <a:rPr lang="el-GR" sz="2400" dirty="0"/>
              <a:t>), αλλά υπάρχει επίσης ένα δίκτυο για αυτό σε ευρωπαϊκό επίπεδο με συμμετέχοντες την Ελλάδα, την Ισπανία και την Ιταλία</a:t>
            </a:r>
            <a:r>
              <a:rPr lang="en-GB" sz="2400" dirty="0"/>
              <a:t>.</a:t>
            </a:r>
            <a:endParaRPr dirty="0"/>
          </a:p>
        </p:txBody>
      </p:sp>
      <p:pic>
        <p:nvPicPr>
          <p:cNvPr id="226" name="Google Shape;226;p11" descr="Person standing close to shorn sheep eating grass in pasture, with palm held to furthest sheep’s mouth"/>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62380" y="550214"/>
            <a:ext cx="2783092" cy="185708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2"/>
          <p:cNvSpPr txBox="1">
            <a:spLocks noGrp="1"/>
          </p:cNvSpPr>
          <p:nvPr>
            <p:ph type="title" idx="4294967295"/>
          </p:nvPr>
        </p:nvSpPr>
        <p:spPr>
          <a:xfrm>
            <a:off x="970961" y="40283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6C9F"/>
              </a:buClr>
              <a:buSzPts val="4400"/>
              <a:buFont typeface="Calibri"/>
              <a:buNone/>
            </a:pPr>
            <a:r>
              <a:rPr lang="en-GB" b="1" dirty="0">
                <a:solidFill>
                  <a:srgbClr val="266C9F"/>
                </a:solidFill>
              </a:rPr>
              <a:t>2.1.2. </a:t>
            </a:r>
            <a:r>
              <a:rPr lang="el-GR" b="1" dirty="0">
                <a:solidFill>
                  <a:srgbClr val="266C9F"/>
                </a:solidFill>
              </a:rPr>
              <a:t>Οφέλη από τη δικτύωση και τα δίκτυα</a:t>
            </a:r>
            <a:r>
              <a:rPr lang="en-GB" dirty="0"/>
              <a:t>	</a:t>
            </a:r>
            <a:endParaRPr dirty="0"/>
          </a:p>
        </p:txBody>
      </p:sp>
      <p:sp>
        <p:nvSpPr>
          <p:cNvPr id="232" name="Google Shape;232;p12"/>
          <p:cNvSpPr txBox="1">
            <a:spLocks noGrp="1"/>
          </p:cNvSpPr>
          <p:nvPr>
            <p:ph type="body" idx="4294967295"/>
          </p:nvPr>
        </p:nvSpPr>
        <p:spPr>
          <a:xfrm>
            <a:off x="2507529" y="1576895"/>
            <a:ext cx="9337249" cy="456938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2400"/>
              <a:buNone/>
            </a:pPr>
            <a:r>
              <a:rPr lang="el-GR" sz="2400" dirty="0"/>
              <a:t>Υπάρχουν πολλά οφέλη από τη δικτύωση και τα δίκτυα. Παρακάτω είναι πέντε από τα κύρια οφέλη</a:t>
            </a:r>
            <a:r>
              <a:rPr lang="en-GB" sz="2400" dirty="0"/>
              <a:t>: </a:t>
            </a:r>
            <a:endParaRPr dirty="0"/>
          </a:p>
          <a:p>
            <a:pPr marL="228600" lvl="0" indent="-228600" algn="l" rtl="0">
              <a:lnSpc>
                <a:spcPct val="90000"/>
              </a:lnSpc>
              <a:spcBef>
                <a:spcPts val="1000"/>
              </a:spcBef>
              <a:spcAft>
                <a:spcPts val="0"/>
              </a:spcAft>
              <a:buClr>
                <a:schemeClr val="dk1"/>
              </a:buClr>
              <a:buSzPts val="2400"/>
              <a:buChar char="•"/>
            </a:pPr>
            <a:r>
              <a:rPr lang="el-GR" sz="2400" b="1" dirty="0"/>
              <a:t>Διαμοιρασμός Γνώσης</a:t>
            </a:r>
            <a:r>
              <a:rPr lang="en-GB" sz="2400" b="1" dirty="0"/>
              <a:t> - </a:t>
            </a:r>
            <a:r>
              <a:rPr lang="el-GR" sz="2400" dirty="0"/>
              <a:t>Τα δίκτυα είναι ιδανικά για την ανταλλαγή ιδεών και γνώσεων.  Παρέχει ένα χώρο για μάθηση, για να λάβετε σχόλια σχετικά με τις ιδέες σας και να δείτε πώς οι άλλοι προσεγγίζουν την ανάπτυξη των ιδεών τους</a:t>
            </a:r>
            <a:r>
              <a:rPr lang="en-GB" sz="2400" dirty="0"/>
              <a:t>. </a:t>
            </a:r>
            <a:endParaRPr dirty="0"/>
          </a:p>
          <a:p>
            <a:pPr marL="228600" lvl="0" indent="-228600" algn="l" rtl="0">
              <a:lnSpc>
                <a:spcPct val="90000"/>
              </a:lnSpc>
              <a:spcBef>
                <a:spcPts val="1000"/>
              </a:spcBef>
              <a:spcAft>
                <a:spcPts val="0"/>
              </a:spcAft>
              <a:buClr>
                <a:schemeClr val="dk1"/>
              </a:buClr>
              <a:buSzPts val="2400"/>
              <a:buChar char="•"/>
            </a:pPr>
            <a:r>
              <a:rPr lang="el-GR" sz="2400" b="1" dirty="0"/>
              <a:t>Δημιουργία Ευκαιριών</a:t>
            </a:r>
            <a:r>
              <a:rPr lang="en-GB" sz="2400" b="1" dirty="0"/>
              <a:t> </a:t>
            </a:r>
            <a:r>
              <a:rPr lang="en-GB" sz="2400" dirty="0"/>
              <a:t>– </a:t>
            </a:r>
            <a:r>
              <a:rPr lang="el-GR" sz="2400" dirty="0"/>
              <a:t>Μπορεί να υπάρχουν άτομα με επιρροή στο δίκτυο ή σύμβουλοι που μπορεί να είναι σε θέση να σας κατευθύνουν στο πού να πάτε ξεκινώντας τη διαδικασία για να αναπτύξετε μια ιδέα ΑΠΚ</a:t>
            </a:r>
            <a:r>
              <a:rPr lang="en-GB" sz="2400" dirty="0"/>
              <a:t>.  </a:t>
            </a:r>
            <a:endParaRPr dirty="0"/>
          </a:p>
          <a:p>
            <a:pPr marL="228600" lvl="0" indent="-228600" algn="l" rtl="0">
              <a:lnSpc>
                <a:spcPct val="90000"/>
              </a:lnSpc>
              <a:spcBef>
                <a:spcPts val="1000"/>
              </a:spcBef>
              <a:spcAft>
                <a:spcPts val="0"/>
              </a:spcAft>
              <a:buClr>
                <a:schemeClr val="dk1"/>
              </a:buClr>
              <a:buSzPts val="2400"/>
              <a:buChar char="•"/>
            </a:pPr>
            <a:r>
              <a:rPr lang="el-GR" sz="2400" b="1" dirty="0"/>
              <a:t>Συνδέσεις</a:t>
            </a:r>
            <a:r>
              <a:rPr lang="en-GB" sz="2400" b="1" dirty="0"/>
              <a:t> </a:t>
            </a:r>
            <a:r>
              <a:rPr lang="en-GB" sz="2400" dirty="0"/>
              <a:t>– </a:t>
            </a:r>
            <a:r>
              <a:rPr lang="el-GR" sz="2400" dirty="0"/>
              <a:t>συνδέει εσάς και την ομάδα κοινότητάς σας με άλλα μέλη της ομάδας.  Αυτό με τη σειρά του σας βοηθά να αξιοποιήσετε  άλλες συνδέσεις που έχουν</a:t>
            </a:r>
            <a:r>
              <a:rPr lang="en-GB" sz="2400" dirty="0"/>
              <a:t>.</a:t>
            </a:r>
            <a:endParaRPr dirty="0"/>
          </a:p>
          <a:p>
            <a:pPr marL="0" lvl="0" indent="0" algn="l" rtl="0">
              <a:lnSpc>
                <a:spcPct val="90000"/>
              </a:lnSpc>
              <a:spcBef>
                <a:spcPts val="1000"/>
              </a:spcBef>
              <a:spcAft>
                <a:spcPts val="0"/>
              </a:spcAft>
              <a:buClr>
                <a:schemeClr val="dk1"/>
              </a:buClr>
              <a:buSzPts val="2800"/>
              <a:buNone/>
            </a:pPr>
            <a:endParaRPr dirty="0"/>
          </a:p>
        </p:txBody>
      </p:sp>
      <p:pic>
        <p:nvPicPr>
          <p:cNvPr id="233" name="Google Shape;233;p12" descr="Network outlin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45097" y="1490743"/>
            <a:ext cx="1904215" cy="190421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3"/>
          <p:cNvSpPr txBox="1">
            <a:spLocks noGrp="1"/>
          </p:cNvSpPr>
          <p:nvPr>
            <p:ph type="title" idx="4294967295"/>
          </p:nvPr>
        </p:nvSpPr>
        <p:spPr>
          <a:xfrm>
            <a:off x="0" y="0"/>
            <a:ext cx="10515600"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266C9F"/>
              </a:buClr>
              <a:buSzPts val="4400"/>
              <a:buFont typeface="Calibri"/>
              <a:buNone/>
            </a:pPr>
            <a:r>
              <a:rPr lang="en-GB" b="1">
                <a:solidFill>
                  <a:srgbClr val="266C9F"/>
                </a:solidFill>
              </a:rPr>
              <a:t>2.1.2. Benefits of Networking &amp; Networks</a:t>
            </a:r>
            <a:r>
              <a:rPr lang="en-GB"/>
              <a:t>	</a:t>
            </a:r>
            <a:endParaRPr/>
          </a:p>
        </p:txBody>
      </p:sp>
      <p:sp>
        <p:nvSpPr>
          <p:cNvPr id="239" name="Google Shape;239;p13"/>
          <p:cNvSpPr txBox="1">
            <a:spLocks noGrp="1"/>
          </p:cNvSpPr>
          <p:nvPr>
            <p:ph type="body" idx="4294967295"/>
          </p:nvPr>
        </p:nvSpPr>
        <p:spPr>
          <a:xfrm>
            <a:off x="3525624" y="1650477"/>
            <a:ext cx="8253167" cy="470376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l-GR" sz="2400" b="1" dirty="0"/>
              <a:t>Εμπλουτισμός του προφίλ </a:t>
            </a:r>
            <a:r>
              <a:rPr lang="en-GB" sz="2400" dirty="0"/>
              <a:t>– </a:t>
            </a:r>
            <a:r>
              <a:rPr lang="el-GR" sz="2400" dirty="0"/>
              <a:t>συμβάλλει στον εμπλουτισμό του προφίλ της δραστηριότητας ΑΠΚ , καθώς και της περιοχής.  Αυτό με τη σειρά του μπορεί να φέρει άλλες ευκαιρίες στην περιοχή, όπως ο τουρισμός και οι ευκαιρίες απασχόλησης</a:t>
            </a:r>
            <a:r>
              <a:rPr lang="en-GB" sz="2400" dirty="0"/>
              <a:t>. </a:t>
            </a:r>
            <a:endParaRPr dirty="0"/>
          </a:p>
          <a:p>
            <a:pPr marL="228600" lvl="0" indent="-228600" algn="l" rtl="0">
              <a:lnSpc>
                <a:spcPct val="90000"/>
              </a:lnSpc>
              <a:spcBef>
                <a:spcPts val="1000"/>
              </a:spcBef>
              <a:spcAft>
                <a:spcPts val="0"/>
              </a:spcAft>
              <a:buClr>
                <a:schemeClr val="dk1"/>
              </a:buClr>
              <a:buSzPts val="2400"/>
              <a:buChar char="•"/>
            </a:pPr>
            <a:r>
              <a:rPr lang="en-GB" sz="2400" dirty="0"/>
              <a:t> </a:t>
            </a:r>
            <a:r>
              <a:rPr lang="el-GR" sz="2400" b="1" dirty="0"/>
              <a:t>Κοινή χρήση πόρων </a:t>
            </a:r>
            <a:r>
              <a:rPr lang="en-GB" sz="2400" b="1" dirty="0"/>
              <a:t>– </a:t>
            </a:r>
            <a:r>
              <a:rPr lang="el-GR" sz="2400" dirty="0"/>
              <a:t>Η συμμετοχή σε ένα δίκτυο μπορεί να σας δώσει πρόσβαση σε πόρους που μπορεί να είναι πιο δύσκολο να αποκτήσετε πρόσβαση μόνοι σας</a:t>
            </a:r>
            <a:r>
              <a:rPr lang="en-GB" sz="2400" dirty="0"/>
              <a:t>.  </a:t>
            </a:r>
            <a:endParaRPr sz="2400" b="1" dirty="0"/>
          </a:p>
          <a:p>
            <a:pPr marL="228600" lvl="0" indent="-50800" algn="l" rtl="0">
              <a:lnSpc>
                <a:spcPct val="90000"/>
              </a:lnSpc>
              <a:spcBef>
                <a:spcPts val="1000"/>
              </a:spcBef>
              <a:spcAft>
                <a:spcPts val="0"/>
              </a:spcAft>
              <a:buClr>
                <a:schemeClr val="dk1"/>
              </a:buClr>
              <a:buSzPts val="2800"/>
              <a:buNone/>
            </a:pPr>
            <a:endParaRPr dirty="0"/>
          </a:p>
        </p:txBody>
      </p:sp>
      <p:pic>
        <p:nvPicPr>
          <p:cNvPr id="240" name="Google Shape;240;p13" descr="Network with solid fil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35757" y="1650477"/>
            <a:ext cx="2631649" cy="263164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4"/>
          <p:cNvSpPr/>
          <p:nvPr/>
        </p:nvSpPr>
        <p:spPr>
          <a:xfrm>
            <a:off x="4658894" y="9809"/>
            <a:ext cx="7508055" cy="6858000"/>
          </a:xfrm>
          <a:custGeom>
            <a:avLst/>
            <a:gdLst/>
            <a:ahLst/>
            <a:cxnLst/>
            <a:rect l="l" t="t" r="r" b="b"/>
            <a:pathLst>
              <a:path w="9548739" h="6858000" extrusionOk="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gradFill>
            <a:gsLst>
              <a:gs pos="0">
                <a:srgbClr val="F5F7FC"/>
              </a:gs>
              <a:gs pos="74000">
                <a:srgbClr val="A9BEE4"/>
              </a:gs>
              <a:gs pos="83000">
                <a:srgbClr val="A9BEE4"/>
              </a:gs>
              <a:gs pos="100000">
                <a:srgbClr val="C5D3ED"/>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46" name="Google Shape;246;p14"/>
          <p:cNvGrpSpPr/>
          <p:nvPr/>
        </p:nvGrpSpPr>
        <p:grpSpPr>
          <a:xfrm>
            <a:off x="6003782" y="2725472"/>
            <a:ext cx="6013253" cy="3970277"/>
            <a:chOff x="4834470" y="1482096"/>
            <a:chExt cx="6186103" cy="4149045"/>
          </a:xfrm>
        </p:grpSpPr>
        <p:grpSp>
          <p:nvGrpSpPr>
            <p:cNvPr id="247" name="Google Shape;247;p14"/>
            <p:cNvGrpSpPr/>
            <p:nvPr/>
          </p:nvGrpSpPr>
          <p:grpSpPr>
            <a:xfrm>
              <a:off x="5895648" y="1482096"/>
              <a:ext cx="5124925" cy="4149045"/>
              <a:chOff x="6420994" y="1411926"/>
              <a:chExt cx="5124925" cy="4149045"/>
            </a:xfrm>
          </p:grpSpPr>
          <p:sp>
            <p:nvSpPr>
              <p:cNvPr id="248" name="Google Shape;248;p14"/>
              <p:cNvSpPr txBox="1"/>
              <p:nvPr/>
            </p:nvSpPr>
            <p:spPr>
              <a:xfrm>
                <a:off x="6420994" y="1750480"/>
                <a:ext cx="512492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49" name="Google Shape;249;p14"/>
              <p:cNvSpPr txBox="1"/>
              <p:nvPr/>
            </p:nvSpPr>
            <p:spPr>
              <a:xfrm>
                <a:off x="6420994" y="1411926"/>
                <a:ext cx="5124925" cy="4149045"/>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l-GR" sz="2000" b="1" dirty="0">
                    <a:solidFill>
                      <a:schemeClr val="dk1"/>
                    </a:solidFill>
                    <a:latin typeface="Calibri"/>
                    <a:ea typeface="Calibri"/>
                    <a:cs typeface="Calibri"/>
                    <a:sym typeface="Calibri"/>
                  </a:rPr>
                  <a:t>Προσδιορισμός πρόκλησης/ ευκαιρίας</a:t>
                </a:r>
                <a:r>
                  <a:rPr lang="en-GB" sz="2000" b="1" dirty="0">
                    <a:solidFill>
                      <a:schemeClr val="dk1"/>
                    </a:solidFill>
                    <a:latin typeface="Calibri"/>
                    <a:ea typeface="Calibri"/>
                    <a:cs typeface="Calibri"/>
                    <a:sym typeface="Calibri"/>
                  </a:rPr>
                  <a:t> </a:t>
                </a:r>
                <a:endParaRPr dirty="0"/>
              </a:p>
              <a:p>
                <a:pPr marL="0" marR="0" lvl="0" indent="0" algn="l" rtl="0">
                  <a:spcBef>
                    <a:spcPts val="0"/>
                  </a:spcBef>
                  <a:spcAft>
                    <a:spcPts val="0"/>
                  </a:spcAft>
                  <a:buNone/>
                </a:pPr>
                <a:r>
                  <a:rPr lang="el-GR" sz="2000" dirty="0">
                    <a:solidFill>
                      <a:schemeClr val="dk1"/>
                    </a:solidFill>
                    <a:latin typeface="Calibri"/>
                    <a:ea typeface="Calibri"/>
                    <a:cs typeface="Calibri"/>
                    <a:sym typeface="Calibri"/>
                  </a:rPr>
                  <a:t>Ποιος είναι ο λόγος που θέλετε να δημιουργήσετε ένα δίκτυο; </a:t>
                </a:r>
              </a:p>
              <a:p>
                <a:pPr marL="0" marR="0" lvl="0" indent="0" algn="l" rtl="0">
                  <a:spcBef>
                    <a:spcPts val="0"/>
                  </a:spcBef>
                  <a:spcAft>
                    <a:spcPts val="0"/>
                  </a:spcAft>
                  <a:buNone/>
                </a:pPr>
                <a:r>
                  <a:rPr lang="el-GR" sz="2000" dirty="0">
                    <a:solidFill>
                      <a:schemeClr val="dk1"/>
                    </a:solidFill>
                    <a:latin typeface="Calibri"/>
                    <a:ea typeface="Calibri"/>
                    <a:cs typeface="Calibri"/>
                    <a:sym typeface="Calibri"/>
                  </a:rPr>
                  <a:t>Ποιος είναι ο κύριος στόχος σας (ευαισθητοποίηση, ενίσχυση της τοπικής κοινωνίας, χωριό, περιοχή κ.λπ.); </a:t>
                </a:r>
              </a:p>
              <a:p>
                <a:pPr marL="0" marR="0" lvl="0" indent="0" algn="l" rtl="0">
                  <a:spcBef>
                    <a:spcPts val="0"/>
                  </a:spcBef>
                  <a:spcAft>
                    <a:spcPts val="0"/>
                  </a:spcAft>
                  <a:buNone/>
                </a:pPr>
                <a:r>
                  <a:rPr lang="el-GR" sz="2000" dirty="0">
                    <a:solidFill>
                      <a:schemeClr val="dk1"/>
                    </a:solidFill>
                    <a:latin typeface="Calibri"/>
                    <a:ea typeface="Calibri"/>
                    <a:cs typeface="Calibri"/>
                    <a:sym typeface="Calibri"/>
                  </a:rPr>
                  <a:t>Θα βελτίωνε πραγματικά η συνεργασία την κατάσταση; </a:t>
                </a:r>
              </a:p>
              <a:p>
                <a:pPr marL="0" marR="0" lvl="0" indent="0" algn="l" rtl="0">
                  <a:spcBef>
                    <a:spcPts val="0"/>
                  </a:spcBef>
                  <a:spcAft>
                    <a:spcPts val="0"/>
                  </a:spcAft>
                  <a:buNone/>
                </a:pPr>
                <a:r>
                  <a:rPr lang="el-GR" sz="2000" dirty="0">
                    <a:solidFill>
                      <a:schemeClr val="dk1"/>
                    </a:solidFill>
                    <a:latin typeface="Calibri"/>
                    <a:ea typeface="Calibri"/>
                    <a:cs typeface="Calibri"/>
                    <a:sym typeface="Calibri"/>
                  </a:rPr>
                  <a:t>Συμμετοχή σε ανάλυση των πλεονεκτημάτων και των αδυναμιών της κοινότητας/δραστηριότητας</a:t>
                </a:r>
                <a:r>
                  <a:rPr lang="en-GB" sz="2000" dirty="0">
                    <a:solidFill>
                      <a:schemeClr val="dk1"/>
                    </a:solidFill>
                    <a:latin typeface="Calibri"/>
                    <a:ea typeface="Calibri"/>
                    <a:cs typeface="Calibri"/>
                    <a:sym typeface="Calibri"/>
                  </a:rPr>
                  <a:t>. </a:t>
                </a:r>
                <a:endParaRPr dirty="0"/>
              </a:p>
              <a:p>
                <a:pPr marL="0" marR="0" lvl="0" indent="0" algn="l" rtl="0">
                  <a:spcBef>
                    <a:spcPts val="0"/>
                  </a:spcBef>
                  <a:spcAft>
                    <a:spcPts val="0"/>
                  </a:spcAft>
                  <a:buNone/>
                </a:pP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r>
                  <a:rPr lang="el-GR" sz="1200" i="1" dirty="0">
                    <a:solidFill>
                      <a:schemeClr val="dk1"/>
                    </a:solidFill>
                    <a:latin typeface="Calibri"/>
                    <a:ea typeface="Calibri"/>
                    <a:cs typeface="Calibri"/>
                    <a:sym typeface="Calibri"/>
                  </a:rPr>
                  <a:t>Πηγή</a:t>
                </a:r>
                <a:r>
                  <a:rPr lang="en-GB" sz="1200" i="1" dirty="0">
                    <a:solidFill>
                      <a:schemeClr val="dk1"/>
                    </a:solidFill>
                    <a:latin typeface="Calibri"/>
                    <a:ea typeface="Calibri"/>
                    <a:cs typeface="Calibri"/>
                    <a:sym typeface="Calibri"/>
                  </a:rPr>
                  <a:t>: RUBIZMO Cooperation Tool: www.rubizmo.eu</a:t>
                </a:r>
                <a:endParaRPr sz="1200" i="1" dirty="0">
                  <a:solidFill>
                    <a:schemeClr val="dk1"/>
                  </a:solidFill>
                  <a:latin typeface="Calibri"/>
                  <a:ea typeface="Calibri"/>
                  <a:cs typeface="Calibri"/>
                  <a:sym typeface="Calibri"/>
                </a:endParaRPr>
              </a:p>
            </p:txBody>
          </p:sp>
        </p:grpSp>
        <p:sp>
          <p:nvSpPr>
            <p:cNvPr id="250" name="Google Shape;250;p14"/>
            <p:cNvSpPr/>
            <p:nvPr/>
          </p:nvSpPr>
          <p:spPr>
            <a:xfrm>
              <a:off x="4834470" y="1491808"/>
              <a:ext cx="780795" cy="780795"/>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pic>
        <p:nvPicPr>
          <p:cNvPr id="251" name="Google Shape;251;p14"/>
          <p:cNvPicPr preferRelativeResize="0"/>
          <p:nvPr/>
        </p:nvPicPr>
        <p:blipFill rotWithShape="1">
          <a:blip r:embed="rId3">
            <a:alphaModFix/>
          </a:blip>
          <a:srcRect/>
          <a:stretch/>
        </p:blipFill>
        <p:spPr>
          <a:xfrm>
            <a:off x="10160" y="0"/>
            <a:ext cx="2219417" cy="883966"/>
          </a:xfrm>
          <a:prstGeom prst="rect">
            <a:avLst/>
          </a:prstGeom>
          <a:noFill/>
          <a:ln>
            <a:noFill/>
          </a:ln>
        </p:spPr>
      </p:pic>
      <p:sp>
        <p:nvSpPr>
          <p:cNvPr id="252" name="Google Shape;252;p14"/>
          <p:cNvSpPr txBox="1"/>
          <p:nvPr/>
        </p:nvSpPr>
        <p:spPr>
          <a:xfrm>
            <a:off x="2546428" y="6511124"/>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253" name="Google Shape;253;p14"/>
          <p:cNvPicPr preferRelativeResize="0"/>
          <p:nvPr/>
        </p:nvPicPr>
        <p:blipFill rotWithShape="1">
          <a:blip r:embed="rId4">
            <a:alphaModFix/>
          </a:blip>
          <a:srcRect/>
          <a:stretch/>
        </p:blipFill>
        <p:spPr>
          <a:xfrm>
            <a:off x="10160" y="6331227"/>
            <a:ext cx="2396086" cy="526774"/>
          </a:xfrm>
          <a:prstGeom prst="rect">
            <a:avLst/>
          </a:prstGeom>
          <a:noFill/>
          <a:ln>
            <a:noFill/>
          </a:ln>
        </p:spPr>
      </p:pic>
      <p:sp>
        <p:nvSpPr>
          <p:cNvPr id="254" name="Google Shape;254;p14"/>
          <p:cNvSpPr txBox="1"/>
          <p:nvPr/>
        </p:nvSpPr>
        <p:spPr>
          <a:xfrm>
            <a:off x="5922072" y="439885"/>
            <a:ext cx="3030576"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4000" b="1" dirty="0">
                <a:solidFill>
                  <a:srgbClr val="2F5496"/>
                </a:solidFill>
                <a:latin typeface="Calibri"/>
                <a:ea typeface="Calibri"/>
                <a:cs typeface="Calibri"/>
                <a:sym typeface="Calibri"/>
              </a:rPr>
              <a:t>Δημιουργία δικτύου</a:t>
            </a:r>
            <a:endParaRPr dirty="0"/>
          </a:p>
        </p:txBody>
      </p:sp>
      <p:sp>
        <p:nvSpPr>
          <p:cNvPr id="255" name="Google Shape;255;p14"/>
          <p:cNvSpPr/>
          <p:nvPr/>
        </p:nvSpPr>
        <p:spPr>
          <a:xfrm>
            <a:off x="6160167" y="1757076"/>
            <a:ext cx="4635895" cy="64633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l-GR" sz="1800" b="1" dirty="0">
                <a:solidFill>
                  <a:srgbClr val="2F5496"/>
                </a:solidFill>
                <a:latin typeface="Calibri"/>
                <a:ea typeface="Calibri"/>
                <a:cs typeface="Calibri"/>
                <a:sym typeface="Calibri"/>
              </a:rPr>
              <a:t>Πριν δημιουργήσετε ένα δίκτυο, θα πρέπει να λάβετε υπόψη</a:t>
            </a:r>
            <a:r>
              <a:rPr lang="en-GB" sz="1800" b="1" dirty="0">
                <a:solidFill>
                  <a:srgbClr val="2F5496"/>
                </a:solidFill>
                <a:latin typeface="Calibri"/>
                <a:ea typeface="Calibri"/>
                <a:cs typeface="Calibri"/>
                <a:sym typeface="Calibri"/>
              </a:rPr>
              <a:t>: </a:t>
            </a:r>
            <a:endParaRPr dirty="0"/>
          </a:p>
        </p:txBody>
      </p:sp>
      <p:grpSp>
        <p:nvGrpSpPr>
          <p:cNvPr id="256" name="Google Shape;256;p14"/>
          <p:cNvGrpSpPr/>
          <p:nvPr/>
        </p:nvGrpSpPr>
        <p:grpSpPr>
          <a:xfrm>
            <a:off x="466780" y="1846315"/>
            <a:ext cx="4057274" cy="3247269"/>
            <a:chOff x="2770052" y="2009628"/>
            <a:chExt cx="327085" cy="277079"/>
          </a:xfrm>
        </p:grpSpPr>
        <p:sp>
          <p:nvSpPr>
            <p:cNvPr id="257" name="Google Shape;257;p14"/>
            <p:cNvSpPr/>
            <p:nvPr/>
          </p:nvSpPr>
          <p:spPr>
            <a:xfrm>
              <a:off x="2770052" y="2023537"/>
              <a:ext cx="327085" cy="263170"/>
            </a:xfrm>
            <a:custGeom>
              <a:avLst/>
              <a:gdLst/>
              <a:ahLst/>
              <a:cxnLst/>
              <a:rect l="l" t="t" r="r" b="b"/>
              <a:pathLst>
                <a:path w="10276" h="8268" extrusionOk="0">
                  <a:moveTo>
                    <a:pt x="6251" y="2267"/>
                  </a:moveTo>
                  <a:lnTo>
                    <a:pt x="7061" y="2541"/>
                  </a:lnTo>
                  <a:cubicBezTo>
                    <a:pt x="7073" y="2544"/>
                    <a:pt x="7086" y="2545"/>
                    <a:pt x="7098" y="2545"/>
                  </a:cubicBezTo>
                  <a:cubicBezTo>
                    <a:pt x="7136" y="2545"/>
                    <a:pt x="7174" y="2532"/>
                    <a:pt x="7192" y="2505"/>
                  </a:cubicBezTo>
                  <a:lnTo>
                    <a:pt x="7454" y="2314"/>
                  </a:lnTo>
                  <a:lnTo>
                    <a:pt x="9240" y="4660"/>
                  </a:lnTo>
                  <a:lnTo>
                    <a:pt x="8978" y="4874"/>
                  </a:lnTo>
                  <a:cubicBezTo>
                    <a:pt x="8966" y="4862"/>
                    <a:pt x="8942" y="4839"/>
                    <a:pt x="8930" y="4839"/>
                  </a:cubicBezTo>
                  <a:lnTo>
                    <a:pt x="5811" y="3148"/>
                  </a:lnTo>
                  <a:lnTo>
                    <a:pt x="5930" y="2969"/>
                  </a:lnTo>
                  <a:cubicBezTo>
                    <a:pt x="5978" y="2898"/>
                    <a:pt x="5966" y="2803"/>
                    <a:pt x="5894" y="2755"/>
                  </a:cubicBezTo>
                  <a:cubicBezTo>
                    <a:pt x="5864" y="2742"/>
                    <a:pt x="5834" y="2735"/>
                    <a:pt x="5806" y="2735"/>
                  </a:cubicBezTo>
                  <a:cubicBezTo>
                    <a:pt x="5756" y="2735"/>
                    <a:pt x="5710" y="2757"/>
                    <a:pt x="5680" y="2803"/>
                  </a:cubicBezTo>
                  <a:lnTo>
                    <a:pt x="5358" y="3326"/>
                  </a:lnTo>
                  <a:cubicBezTo>
                    <a:pt x="5335" y="3350"/>
                    <a:pt x="5323" y="3374"/>
                    <a:pt x="5323" y="3398"/>
                  </a:cubicBezTo>
                  <a:lnTo>
                    <a:pt x="5323" y="4684"/>
                  </a:lnTo>
                  <a:cubicBezTo>
                    <a:pt x="5323" y="4946"/>
                    <a:pt x="5097" y="5172"/>
                    <a:pt x="4835" y="5172"/>
                  </a:cubicBezTo>
                  <a:cubicBezTo>
                    <a:pt x="4561" y="5172"/>
                    <a:pt x="4346" y="4946"/>
                    <a:pt x="4346" y="4684"/>
                  </a:cubicBezTo>
                  <a:lnTo>
                    <a:pt x="4346" y="3410"/>
                  </a:lnTo>
                  <a:lnTo>
                    <a:pt x="4620" y="2267"/>
                  </a:lnTo>
                  <a:close/>
                  <a:moveTo>
                    <a:pt x="2680" y="1767"/>
                  </a:moveTo>
                  <a:lnTo>
                    <a:pt x="2918" y="1898"/>
                  </a:lnTo>
                  <a:lnTo>
                    <a:pt x="941" y="5303"/>
                  </a:lnTo>
                  <a:lnTo>
                    <a:pt x="703" y="5172"/>
                  </a:lnTo>
                  <a:lnTo>
                    <a:pt x="2680" y="1767"/>
                  </a:lnTo>
                  <a:close/>
                  <a:moveTo>
                    <a:pt x="3180" y="4743"/>
                  </a:moveTo>
                  <a:cubicBezTo>
                    <a:pt x="3287" y="4743"/>
                    <a:pt x="3370" y="4779"/>
                    <a:pt x="3442" y="4874"/>
                  </a:cubicBezTo>
                  <a:cubicBezTo>
                    <a:pt x="3561" y="5017"/>
                    <a:pt x="3525" y="5231"/>
                    <a:pt x="3370" y="5339"/>
                  </a:cubicBezTo>
                  <a:lnTo>
                    <a:pt x="2322" y="6112"/>
                  </a:lnTo>
                  <a:cubicBezTo>
                    <a:pt x="2262" y="6150"/>
                    <a:pt x="2194" y="6169"/>
                    <a:pt x="2127" y="6169"/>
                  </a:cubicBezTo>
                  <a:cubicBezTo>
                    <a:pt x="2023" y="6169"/>
                    <a:pt x="1923" y="6123"/>
                    <a:pt x="1858" y="6029"/>
                  </a:cubicBezTo>
                  <a:cubicBezTo>
                    <a:pt x="1751" y="5886"/>
                    <a:pt x="1787" y="5672"/>
                    <a:pt x="1929" y="5565"/>
                  </a:cubicBezTo>
                  <a:lnTo>
                    <a:pt x="2989" y="4803"/>
                  </a:lnTo>
                  <a:cubicBezTo>
                    <a:pt x="3049" y="4755"/>
                    <a:pt x="3120" y="4743"/>
                    <a:pt x="3180" y="4743"/>
                  </a:cubicBezTo>
                  <a:close/>
                  <a:moveTo>
                    <a:pt x="3775" y="5493"/>
                  </a:moveTo>
                  <a:cubicBezTo>
                    <a:pt x="3870" y="5493"/>
                    <a:pt x="3954" y="5553"/>
                    <a:pt x="4013" y="5636"/>
                  </a:cubicBezTo>
                  <a:cubicBezTo>
                    <a:pt x="4132" y="5779"/>
                    <a:pt x="4085" y="5993"/>
                    <a:pt x="3942" y="6089"/>
                  </a:cubicBezTo>
                  <a:lnTo>
                    <a:pt x="3132" y="6708"/>
                  </a:lnTo>
                  <a:cubicBezTo>
                    <a:pt x="3076" y="6745"/>
                    <a:pt x="3013" y="6764"/>
                    <a:pt x="2949" y="6764"/>
                  </a:cubicBezTo>
                  <a:cubicBezTo>
                    <a:pt x="2851" y="6764"/>
                    <a:pt x="2752" y="6718"/>
                    <a:pt x="2680" y="6624"/>
                  </a:cubicBezTo>
                  <a:cubicBezTo>
                    <a:pt x="2572" y="6482"/>
                    <a:pt x="2596" y="6255"/>
                    <a:pt x="2751" y="6148"/>
                  </a:cubicBezTo>
                  <a:lnTo>
                    <a:pt x="3537" y="5589"/>
                  </a:lnTo>
                  <a:cubicBezTo>
                    <a:pt x="3573" y="5565"/>
                    <a:pt x="3596" y="5541"/>
                    <a:pt x="3620" y="5529"/>
                  </a:cubicBezTo>
                  <a:cubicBezTo>
                    <a:pt x="3668" y="5517"/>
                    <a:pt x="3715" y="5493"/>
                    <a:pt x="3775" y="5493"/>
                  </a:cubicBezTo>
                  <a:close/>
                  <a:moveTo>
                    <a:pt x="4359" y="6281"/>
                  </a:moveTo>
                  <a:cubicBezTo>
                    <a:pt x="4454" y="6281"/>
                    <a:pt x="4550" y="6321"/>
                    <a:pt x="4620" y="6398"/>
                  </a:cubicBezTo>
                  <a:cubicBezTo>
                    <a:pt x="4739" y="6553"/>
                    <a:pt x="4704" y="6755"/>
                    <a:pt x="4549" y="6863"/>
                  </a:cubicBezTo>
                  <a:lnTo>
                    <a:pt x="3954" y="7303"/>
                  </a:lnTo>
                  <a:cubicBezTo>
                    <a:pt x="3898" y="7331"/>
                    <a:pt x="3829" y="7358"/>
                    <a:pt x="3767" y="7358"/>
                  </a:cubicBezTo>
                  <a:cubicBezTo>
                    <a:pt x="3749" y="7358"/>
                    <a:pt x="3732" y="7356"/>
                    <a:pt x="3715" y="7351"/>
                  </a:cubicBezTo>
                  <a:cubicBezTo>
                    <a:pt x="3620" y="7339"/>
                    <a:pt x="3549" y="7303"/>
                    <a:pt x="3513" y="7220"/>
                  </a:cubicBezTo>
                  <a:cubicBezTo>
                    <a:pt x="3406" y="7077"/>
                    <a:pt x="3430" y="6863"/>
                    <a:pt x="3584" y="6755"/>
                  </a:cubicBezTo>
                  <a:lnTo>
                    <a:pt x="4144" y="6363"/>
                  </a:lnTo>
                  <a:lnTo>
                    <a:pt x="4168" y="6339"/>
                  </a:lnTo>
                  <a:cubicBezTo>
                    <a:pt x="4226" y="6300"/>
                    <a:pt x="4292" y="6281"/>
                    <a:pt x="4359" y="6281"/>
                  </a:cubicBezTo>
                  <a:close/>
                  <a:moveTo>
                    <a:pt x="2870" y="2553"/>
                  </a:moveTo>
                  <a:lnTo>
                    <a:pt x="3156" y="2707"/>
                  </a:lnTo>
                  <a:cubicBezTo>
                    <a:pt x="3173" y="2725"/>
                    <a:pt x="3197" y="2736"/>
                    <a:pt x="3218" y="2736"/>
                  </a:cubicBezTo>
                  <a:cubicBezTo>
                    <a:pt x="3226" y="2736"/>
                    <a:pt x="3233" y="2734"/>
                    <a:pt x="3239" y="2731"/>
                  </a:cubicBezTo>
                  <a:lnTo>
                    <a:pt x="3942" y="2636"/>
                  </a:lnTo>
                  <a:lnTo>
                    <a:pt x="4192" y="2743"/>
                  </a:lnTo>
                  <a:lnTo>
                    <a:pt x="4049" y="3338"/>
                  </a:lnTo>
                  <a:lnTo>
                    <a:pt x="4049" y="3362"/>
                  </a:lnTo>
                  <a:lnTo>
                    <a:pt x="4049" y="4648"/>
                  </a:lnTo>
                  <a:cubicBezTo>
                    <a:pt x="4049" y="5077"/>
                    <a:pt x="4406" y="5434"/>
                    <a:pt x="4835" y="5434"/>
                  </a:cubicBezTo>
                  <a:cubicBezTo>
                    <a:pt x="5263" y="5434"/>
                    <a:pt x="5620" y="5077"/>
                    <a:pt x="5620" y="4648"/>
                  </a:cubicBezTo>
                  <a:lnTo>
                    <a:pt x="5620" y="3410"/>
                  </a:lnTo>
                  <a:lnTo>
                    <a:pt x="5656" y="3362"/>
                  </a:lnTo>
                  <a:lnTo>
                    <a:pt x="8776" y="5065"/>
                  </a:lnTo>
                  <a:cubicBezTo>
                    <a:pt x="8942" y="5184"/>
                    <a:pt x="9002" y="5374"/>
                    <a:pt x="8907" y="5541"/>
                  </a:cubicBezTo>
                  <a:cubicBezTo>
                    <a:pt x="8850" y="5654"/>
                    <a:pt x="8745" y="5717"/>
                    <a:pt x="8631" y="5717"/>
                  </a:cubicBezTo>
                  <a:cubicBezTo>
                    <a:pt x="8576" y="5717"/>
                    <a:pt x="8520" y="5703"/>
                    <a:pt x="8466" y="5672"/>
                  </a:cubicBezTo>
                  <a:lnTo>
                    <a:pt x="6740" y="4743"/>
                  </a:lnTo>
                  <a:cubicBezTo>
                    <a:pt x="6711" y="4727"/>
                    <a:pt x="6682" y="4719"/>
                    <a:pt x="6655" y="4719"/>
                  </a:cubicBezTo>
                  <a:cubicBezTo>
                    <a:pt x="6603" y="4719"/>
                    <a:pt x="6557" y="4748"/>
                    <a:pt x="6525" y="4803"/>
                  </a:cubicBezTo>
                  <a:cubicBezTo>
                    <a:pt x="6490" y="4874"/>
                    <a:pt x="6513" y="4958"/>
                    <a:pt x="6585" y="5005"/>
                  </a:cubicBezTo>
                  <a:lnTo>
                    <a:pt x="8037" y="5791"/>
                  </a:lnTo>
                  <a:cubicBezTo>
                    <a:pt x="8192" y="5886"/>
                    <a:pt x="8252" y="6077"/>
                    <a:pt x="8168" y="6243"/>
                  </a:cubicBezTo>
                  <a:cubicBezTo>
                    <a:pt x="8104" y="6356"/>
                    <a:pt x="7996" y="6415"/>
                    <a:pt x="7881" y="6415"/>
                  </a:cubicBezTo>
                  <a:cubicBezTo>
                    <a:pt x="7826" y="6415"/>
                    <a:pt x="7770" y="6401"/>
                    <a:pt x="7716" y="6374"/>
                  </a:cubicBezTo>
                  <a:lnTo>
                    <a:pt x="6251" y="5565"/>
                  </a:lnTo>
                  <a:cubicBezTo>
                    <a:pt x="6226" y="5554"/>
                    <a:pt x="6200" y="5548"/>
                    <a:pt x="6175" y="5548"/>
                  </a:cubicBezTo>
                  <a:cubicBezTo>
                    <a:pt x="6120" y="5548"/>
                    <a:pt x="6070" y="5575"/>
                    <a:pt x="6037" y="5624"/>
                  </a:cubicBezTo>
                  <a:cubicBezTo>
                    <a:pt x="5990" y="5708"/>
                    <a:pt x="6025" y="5791"/>
                    <a:pt x="6097" y="5839"/>
                  </a:cubicBezTo>
                  <a:lnTo>
                    <a:pt x="7287" y="6493"/>
                  </a:lnTo>
                  <a:cubicBezTo>
                    <a:pt x="7454" y="6577"/>
                    <a:pt x="7514" y="6779"/>
                    <a:pt x="7418" y="6934"/>
                  </a:cubicBezTo>
                  <a:cubicBezTo>
                    <a:pt x="7360" y="7050"/>
                    <a:pt x="7250" y="7114"/>
                    <a:pt x="7132" y="7114"/>
                  </a:cubicBezTo>
                  <a:cubicBezTo>
                    <a:pt x="7081" y="7114"/>
                    <a:pt x="7028" y="7102"/>
                    <a:pt x="6978" y="7077"/>
                  </a:cubicBezTo>
                  <a:lnTo>
                    <a:pt x="5728" y="6386"/>
                  </a:lnTo>
                  <a:cubicBezTo>
                    <a:pt x="5705" y="6371"/>
                    <a:pt x="5680" y="6365"/>
                    <a:pt x="5655" y="6365"/>
                  </a:cubicBezTo>
                  <a:cubicBezTo>
                    <a:pt x="5601" y="6365"/>
                    <a:pt x="5546" y="6397"/>
                    <a:pt x="5513" y="6446"/>
                  </a:cubicBezTo>
                  <a:cubicBezTo>
                    <a:pt x="5478" y="6517"/>
                    <a:pt x="5501" y="6613"/>
                    <a:pt x="5573" y="6660"/>
                  </a:cubicBezTo>
                  <a:lnTo>
                    <a:pt x="6549" y="7172"/>
                  </a:lnTo>
                  <a:cubicBezTo>
                    <a:pt x="6704" y="7267"/>
                    <a:pt x="6763" y="7458"/>
                    <a:pt x="6680" y="7625"/>
                  </a:cubicBezTo>
                  <a:cubicBezTo>
                    <a:pt x="6616" y="7737"/>
                    <a:pt x="6508" y="7801"/>
                    <a:pt x="6393" y="7801"/>
                  </a:cubicBezTo>
                  <a:cubicBezTo>
                    <a:pt x="6338" y="7801"/>
                    <a:pt x="6282" y="7786"/>
                    <a:pt x="6228" y="7756"/>
                  </a:cubicBezTo>
                  <a:lnTo>
                    <a:pt x="5549" y="7386"/>
                  </a:lnTo>
                  <a:cubicBezTo>
                    <a:pt x="5549" y="7255"/>
                    <a:pt x="5501" y="7101"/>
                    <a:pt x="5406" y="6994"/>
                  </a:cubicBezTo>
                  <a:cubicBezTo>
                    <a:pt x="5299" y="6851"/>
                    <a:pt x="5132" y="6755"/>
                    <a:pt x="4954" y="6744"/>
                  </a:cubicBezTo>
                  <a:lnTo>
                    <a:pt x="4954" y="6696"/>
                  </a:lnTo>
                  <a:cubicBezTo>
                    <a:pt x="4977" y="6541"/>
                    <a:pt x="4930" y="6363"/>
                    <a:pt x="4835" y="6220"/>
                  </a:cubicBezTo>
                  <a:cubicBezTo>
                    <a:pt x="4716" y="6077"/>
                    <a:pt x="4549" y="5982"/>
                    <a:pt x="4370" y="5970"/>
                  </a:cubicBezTo>
                  <a:lnTo>
                    <a:pt x="4370" y="5922"/>
                  </a:lnTo>
                  <a:cubicBezTo>
                    <a:pt x="4406" y="5767"/>
                    <a:pt x="4358" y="5589"/>
                    <a:pt x="4251" y="5446"/>
                  </a:cubicBezTo>
                  <a:cubicBezTo>
                    <a:pt x="4132" y="5303"/>
                    <a:pt x="3965" y="5208"/>
                    <a:pt x="3787" y="5196"/>
                  </a:cubicBezTo>
                  <a:lnTo>
                    <a:pt x="3787" y="5148"/>
                  </a:lnTo>
                  <a:cubicBezTo>
                    <a:pt x="3823" y="4993"/>
                    <a:pt x="3775" y="4815"/>
                    <a:pt x="3668" y="4672"/>
                  </a:cubicBezTo>
                  <a:cubicBezTo>
                    <a:pt x="3547" y="4516"/>
                    <a:pt x="3359" y="4432"/>
                    <a:pt x="3172" y="4432"/>
                  </a:cubicBezTo>
                  <a:cubicBezTo>
                    <a:pt x="3044" y="4432"/>
                    <a:pt x="2917" y="4471"/>
                    <a:pt x="2811" y="4553"/>
                  </a:cubicBezTo>
                  <a:lnTo>
                    <a:pt x="1763" y="5315"/>
                  </a:lnTo>
                  <a:lnTo>
                    <a:pt x="1394" y="5112"/>
                  </a:lnTo>
                  <a:lnTo>
                    <a:pt x="2870" y="2553"/>
                  </a:lnTo>
                  <a:close/>
                  <a:moveTo>
                    <a:pt x="4936" y="7026"/>
                  </a:moveTo>
                  <a:cubicBezTo>
                    <a:pt x="5036" y="7026"/>
                    <a:pt x="5132" y="7070"/>
                    <a:pt x="5204" y="7148"/>
                  </a:cubicBezTo>
                  <a:cubicBezTo>
                    <a:pt x="5251" y="7244"/>
                    <a:pt x="5275" y="7315"/>
                    <a:pt x="5263" y="7398"/>
                  </a:cubicBezTo>
                  <a:cubicBezTo>
                    <a:pt x="5251" y="7494"/>
                    <a:pt x="5204" y="7565"/>
                    <a:pt x="5132" y="7625"/>
                  </a:cubicBezTo>
                  <a:lnTo>
                    <a:pt x="4787" y="7875"/>
                  </a:lnTo>
                  <a:cubicBezTo>
                    <a:pt x="4729" y="7918"/>
                    <a:pt x="4658" y="7940"/>
                    <a:pt x="4588" y="7940"/>
                  </a:cubicBezTo>
                  <a:cubicBezTo>
                    <a:pt x="4487" y="7940"/>
                    <a:pt x="4386" y="7895"/>
                    <a:pt x="4323" y="7803"/>
                  </a:cubicBezTo>
                  <a:cubicBezTo>
                    <a:pt x="4215" y="7660"/>
                    <a:pt x="4251" y="7446"/>
                    <a:pt x="4406" y="7339"/>
                  </a:cubicBezTo>
                  <a:lnTo>
                    <a:pt x="4727" y="7101"/>
                  </a:lnTo>
                  <a:lnTo>
                    <a:pt x="4739" y="7089"/>
                  </a:lnTo>
                  <a:cubicBezTo>
                    <a:pt x="4802" y="7046"/>
                    <a:pt x="4870" y="7026"/>
                    <a:pt x="4936" y="7026"/>
                  </a:cubicBezTo>
                  <a:close/>
                  <a:moveTo>
                    <a:pt x="180" y="0"/>
                  </a:moveTo>
                  <a:cubicBezTo>
                    <a:pt x="125" y="0"/>
                    <a:pt x="69" y="27"/>
                    <a:pt x="36" y="76"/>
                  </a:cubicBezTo>
                  <a:cubicBezTo>
                    <a:pt x="1" y="159"/>
                    <a:pt x="24" y="243"/>
                    <a:pt x="96" y="290"/>
                  </a:cubicBezTo>
                  <a:lnTo>
                    <a:pt x="2382" y="1600"/>
                  </a:lnTo>
                  <a:lnTo>
                    <a:pt x="405" y="5005"/>
                  </a:lnTo>
                  <a:lnTo>
                    <a:pt x="251" y="4922"/>
                  </a:lnTo>
                  <a:cubicBezTo>
                    <a:pt x="221" y="4905"/>
                    <a:pt x="192" y="4897"/>
                    <a:pt x="164" y="4897"/>
                  </a:cubicBezTo>
                  <a:cubicBezTo>
                    <a:pt x="113" y="4897"/>
                    <a:pt x="67" y="4923"/>
                    <a:pt x="36" y="4969"/>
                  </a:cubicBezTo>
                  <a:cubicBezTo>
                    <a:pt x="1" y="5053"/>
                    <a:pt x="24" y="5136"/>
                    <a:pt x="96" y="5184"/>
                  </a:cubicBezTo>
                  <a:lnTo>
                    <a:pt x="882" y="5648"/>
                  </a:lnTo>
                  <a:cubicBezTo>
                    <a:pt x="908" y="5663"/>
                    <a:pt x="934" y="5670"/>
                    <a:pt x="959" y="5670"/>
                  </a:cubicBezTo>
                  <a:cubicBezTo>
                    <a:pt x="1014" y="5670"/>
                    <a:pt x="1063" y="5638"/>
                    <a:pt x="1096" y="5589"/>
                  </a:cubicBezTo>
                  <a:lnTo>
                    <a:pt x="1215" y="5398"/>
                  </a:lnTo>
                  <a:lnTo>
                    <a:pt x="1537" y="5565"/>
                  </a:lnTo>
                  <a:cubicBezTo>
                    <a:pt x="1441" y="5779"/>
                    <a:pt x="1453" y="6029"/>
                    <a:pt x="1584" y="6220"/>
                  </a:cubicBezTo>
                  <a:cubicBezTo>
                    <a:pt x="1703" y="6386"/>
                    <a:pt x="1894" y="6482"/>
                    <a:pt x="2096" y="6482"/>
                  </a:cubicBezTo>
                  <a:cubicBezTo>
                    <a:pt x="2156" y="6482"/>
                    <a:pt x="2227" y="6458"/>
                    <a:pt x="2287" y="6446"/>
                  </a:cubicBezTo>
                  <a:cubicBezTo>
                    <a:pt x="2287" y="6577"/>
                    <a:pt x="2334" y="6720"/>
                    <a:pt x="2406" y="6815"/>
                  </a:cubicBezTo>
                  <a:cubicBezTo>
                    <a:pt x="2525" y="6982"/>
                    <a:pt x="2715" y="7077"/>
                    <a:pt x="2906" y="7077"/>
                  </a:cubicBezTo>
                  <a:cubicBezTo>
                    <a:pt x="2965" y="7077"/>
                    <a:pt x="3049" y="7053"/>
                    <a:pt x="3108" y="7041"/>
                  </a:cubicBezTo>
                  <a:cubicBezTo>
                    <a:pt x="3108" y="7160"/>
                    <a:pt x="3144" y="7291"/>
                    <a:pt x="3227" y="7398"/>
                  </a:cubicBezTo>
                  <a:cubicBezTo>
                    <a:pt x="3323" y="7529"/>
                    <a:pt x="3465" y="7625"/>
                    <a:pt x="3644" y="7648"/>
                  </a:cubicBezTo>
                  <a:cubicBezTo>
                    <a:pt x="3668" y="7648"/>
                    <a:pt x="3715" y="7672"/>
                    <a:pt x="3739" y="7672"/>
                  </a:cubicBezTo>
                  <a:cubicBezTo>
                    <a:pt x="3799" y="7672"/>
                    <a:pt x="3882" y="7648"/>
                    <a:pt x="3942" y="7636"/>
                  </a:cubicBezTo>
                  <a:cubicBezTo>
                    <a:pt x="3942" y="7767"/>
                    <a:pt x="3977" y="7886"/>
                    <a:pt x="4061" y="7994"/>
                  </a:cubicBezTo>
                  <a:cubicBezTo>
                    <a:pt x="4156" y="8125"/>
                    <a:pt x="4299" y="8220"/>
                    <a:pt x="4477" y="8244"/>
                  </a:cubicBezTo>
                  <a:cubicBezTo>
                    <a:pt x="4501" y="8244"/>
                    <a:pt x="4549" y="8267"/>
                    <a:pt x="4573" y="8267"/>
                  </a:cubicBezTo>
                  <a:cubicBezTo>
                    <a:pt x="4716" y="8267"/>
                    <a:pt x="4835" y="8220"/>
                    <a:pt x="4954" y="8148"/>
                  </a:cubicBezTo>
                  <a:lnTo>
                    <a:pt x="5287" y="7886"/>
                  </a:lnTo>
                  <a:cubicBezTo>
                    <a:pt x="5370" y="7827"/>
                    <a:pt x="5430" y="7767"/>
                    <a:pt x="5466" y="7684"/>
                  </a:cubicBezTo>
                  <a:lnTo>
                    <a:pt x="6085" y="8029"/>
                  </a:lnTo>
                  <a:cubicBezTo>
                    <a:pt x="6168" y="8077"/>
                    <a:pt x="6275" y="8101"/>
                    <a:pt x="6382" y="8101"/>
                  </a:cubicBezTo>
                  <a:cubicBezTo>
                    <a:pt x="6442" y="8101"/>
                    <a:pt x="6501" y="8089"/>
                    <a:pt x="6561" y="8077"/>
                  </a:cubicBezTo>
                  <a:cubicBezTo>
                    <a:pt x="6716" y="8029"/>
                    <a:pt x="6859" y="7922"/>
                    <a:pt x="6930" y="7779"/>
                  </a:cubicBezTo>
                  <a:cubicBezTo>
                    <a:pt x="6990" y="7648"/>
                    <a:pt x="7013" y="7529"/>
                    <a:pt x="7002" y="7398"/>
                  </a:cubicBezTo>
                  <a:cubicBezTo>
                    <a:pt x="7049" y="7398"/>
                    <a:pt x="7073" y="7422"/>
                    <a:pt x="7121" y="7422"/>
                  </a:cubicBezTo>
                  <a:cubicBezTo>
                    <a:pt x="7347" y="7422"/>
                    <a:pt x="7573" y="7303"/>
                    <a:pt x="7668" y="7089"/>
                  </a:cubicBezTo>
                  <a:cubicBezTo>
                    <a:pt x="7728" y="6970"/>
                    <a:pt x="7764" y="6839"/>
                    <a:pt x="7752" y="6720"/>
                  </a:cubicBezTo>
                  <a:cubicBezTo>
                    <a:pt x="7787" y="6720"/>
                    <a:pt x="7823" y="6732"/>
                    <a:pt x="7871" y="6732"/>
                  </a:cubicBezTo>
                  <a:cubicBezTo>
                    <a:pt x="8085" y="6732"/>
                    <a:pt x="8311" y="6613"/>
                    <a:pt x="8418" y="6410"/>
                  </a:cubicBezTo>
                  <a:cubicBezTo>
                    <a:pt x="8478" y="6291"/>
                    <a:pt x="8502" y="6172"/>
                    <a:pt x="8490" y="6029"/>
                  </a:cubicBezTo>
                  <a:cubicBezTo>
                    <a:pt x="8537" y="6029"/>
                    <a:pt x="8561" y="6053"/>
                    <a:pt x="8609" y="6053"/>
                  </a:cubicBezTo>
                  <a:cubicBezTo>
                    <a:pt x="8668" y="6053"/>
                    <a:pt x="8728" y="6029"/>
                    <a:pt x="8787" y="6017"/>
                  </a:cubicBezTo>
                  <a:cubicBezTo>
                    <a:pt x="8954" y="5970"/>
                    <a:pt x="9085" y="5874"/>
                    <a:pt x="9157" y="5720"/>
                  </a:cubicBezTo>
                  <a:cubicBezTo>
                    <a:pt x="9240" y="5577"/>
                    <a:pt x="9264" y="5410"/>
                    <a:pt x="9204" y="5243"/>
                  </a:cubicBezTo>
                  <a:cubicBezTo>
                    <a:pt x="9192" y="5196"/>
                    <a:pt x="9180" y="5172"/>
                    <a:pt x="9157" y="5136"/>
                  </a:cubicBezTo>
                  <a:lnTo>
                    <a:pt x="9430" y="4946"/>
                  </a:lnTo>
                  <a:lnTo>
                    <a:pt x="9561" y="5124"/>
                  </a:lnTo>
                  <a:cubicBezTo>
                    <a:pt x="9591" y="5161"/>
                    <a:pt x="9644" y="5180"/>
                    <a:pt x="9694" y="5180"/>
                  </a:cubicBezTo>
                  <a:cubicBezTo>
                    <a:pt x="9724" y="5180"/>
                    <a:pt x="9753" y="5173"/>
                    <a:pt x="9776" y="5160"/>
                  </a:cubicBezTo>
                  <a:lnTo>
                    <a:pt x="10192" y="4827"/>
                  </a:lnTo>
                  <a:cubicBezTo>
                    <a:pt x="10264" y="4743"/>
                    <a:pt x="10276" y="4648"/>
                    <a:pt x="10240" y="4577"/>
                  </a:cubicBezTo>
                  <a:cubicBezTo>
                    <a:pt x="10210" y="4539"/>
                    <a:pt x="10157" y="4521"/>
                    <a:pt x="10107" y="4521"/>
                  </a:cubicBezTo>
                  <a:cubicBezTo>
                    <a:pt x="10077" y="4521"/>
                    <a:pt x="10048" y="4527"/>
                    <a:pt x="10026" y="4541"/>
                  </a:cubicBezTo>
                  <a:lnTo>
                    <a:pt x="9728" y="4779"/>
                  </a:lnTo>
                  <a:lnTo>
                    <a:pt x="7347" y="1671"/>
                  </a:lnTo>
                  <a:lnTo>
                    <a:pt x="8704" y="790"/>
                  </a:lnTo>
                  <a:cubicBezTo>
                    <a:pt x="8776" y="755"/>
                    <a:pt x="8787" y="659"/>
                    <a:pt x="8752" y="588"/>
                  </a:cubicBezTo>
                  <a:cubicBezTo>
                    <a:pt x="8721" y="542"/>
                    <a:pt x="8670" y="516"/>
                    <a:pt x="8619" y="516"/>
                  </a:cubicBezTo>
                  <a:cubicBezTo>
                    <a:pt x="8591" y="516"/>
                    <a:pt x="8563" y="523"/>
                    <a:pt x="8537" y="540"/>
                  </a:cubicBezTo>
                  <a:lnTo>
                    <a:pt x="7049" y="1493"/>
                  </a:lnTo>
                  <a:cubicBezTo>
                    <a:pt x="6978" y="1540"/>
                    <a:pt x="6966" y="1648"/>
                    <a:pt x="7002" y="1719"/>
                  </a:cubicBezTo>
                  <a:lnTo>
                    <a:pt x="7275" y="2076"/>
                  </a:lnTo>
                  <a:lnTo>
                    <a:pt x="7085" y="2219"/>
                  </a:lnTo>
                  <a:lnTo>
                    <a:pt x="6311" y="1969"/>
                  </a:lnTo>
                  <a:cubicBezTo>
                    <a:pt x="6287" y="1969"/>
                    <a:pt x="6275" y="1957"/>
                    <a:pt x="6263" y="1957"/>
                  </a:cubicBezTo>
                  <a:lnTo>
                    <a:pt x="4501" y="1957"/>
                  </a:lnTo>
                  <a:cubicBezTo>
                    <a:pt x="4430" y="1957"/>
                    <a:pt x="4370" y="2005"/>
                    <a:pt x="4358" y="2076"/>
                  </a:cubicBezTo>
                  <a:lnTo>
                    <a:pt x="4251" y="2481"/>
                  </a:lnTo>
                  <a:lnTo>
                    <a:pt x="4001" y="2374"/>
                  </a:lnTo>
                  <a:cubicBezTo>
                    <a:pt x="3965" y="2362"/>
                    <a:pt x="3954" y="2362"/>
                    <a:pt x="3930" y="2362"/>
                  </a:cubicBezTo>
                  <a:lnTo>
                    <a:pt x="3227" y="2433"/>
                  </a:lnTo>
                  <a:lnTo>
                    <a:pt x="2989" y="2302"/>
                  </a:lnTo>
                  <a:lnTo>
                    <a:pt x="3215" y="1910"/>
                  </a:lnTo>
                  <a:cubicBezTo>
                    <a:pt x="3251" y="1838"/>
                    <a:pt x="3227" y="1743"/>
                    <a:pt x="3156" y="1707"/>
                  </a:cubicBezTo>
                  <a:lnTo>
                    <a:pt x="251" y="16"/>
                  </a:lnTo>
                  <a:cubicBezTo>
                    <a:pt x="229" y="5"/>
                    <a:pt x="204" y="0"/>
                    <a:pt x="180" y="0"/>
                  </a:cubicBezTo>
                  <a:close/>
                </a:path>
              </a:pathLst>
            </a:custGeom>
            <a:solidFill>
              <a:srgbClr val="FFB5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58" name="Google Shape;258;p14"/>
            <p:cNvSpPr/>
            <p:nvPr/>
          </p:nvSpPr>
          <p:spPr>
            <a:xfrm>
              <a:off x="3059960" y="2009628"/>
              <a:ext cx="37177" cy="26960"/>
            </a:xfrm>
            <a:custGeom>
              <a:avLst/>
              <a:gdLst/>
              <a:ahLst/>
              <a:cxnLst/>
              <a:rect l="l" t="t" r="r" b="b"/>
              <a:pathLst>
                <a:path w="1168" h="847" extrusionOk="0">
                  <a:moveTo>
                    <a:pt x="999" y="0"/>
                  </a:moveTo>
                  <a:cubicBezTo>
                    <a:pt x="971" y="0"/>
                    <a:pt x="943" y="8"/>
                    <a:pt x="918" y="25"/>
                  </a:cubicBezTo>
                  <a:lnTo>
                    <a:pt x="84" y="561"/>
                  </a:lnTo>
                  <a:cubicBezTo>
                    <a:pt x="13" y="608"/>
                    <a:pt x="1" y="692"/>
                    <a:pt x="37" y="775"/>
                  </a:cubicBezTo>
                  <a:cubicBezTo>
                    <a:pt x="72" y="811"/>
                    <a:pt x="120" y="846"/>
                    <a:pt x="156" y="846"/>
                  </a:cubicBezTo>
                  <a:cubicBezTo>
                    <a:pt x="191" y="846"/>
                    <a:pt x="215" y="823"/>
                    <a:pt x="239" y="811"/>
                  </a:cubicBezTo>
                  <a:lnTo>
                    <a:pt x="1073" y="275"/>
                  </a:lnTo>
                  <a:cubicBezTo>
                    <a:pt x="1156" y="239"/>
                    <a:pt x="1168" y="144"/>
                    <a:pt x="1132" y="72"/>
                  </a:cubicBezTo>
                  <a:cubicBezTo>
                    <a:pt x="1101" y="26"/>
                    <a:pt x="1051" y="0"/>
                    <a:pt x="999" y="0"/>
                  </a:cubicBezTo>
                  <a:close/>
                </a:path>
              </a:pathLst>
            </a:custGeom>
            <a:solidFill>
              <a:srgbClr val="FFB5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grpSp>
        <p:nvGrpSpPr>
          <p:cNvPr id="259" name="Google Shape;259;p14"/>
          <p:cNvGrpSpPr/>
          <p:nvPr/>
        </p:nvGrpSpPr>
        <p:grpSpPr>
          <a:xfrm>
            <a:off x="8849209" y="622810"/>
            <a:ext cx="1474228" cy="893713"/>
            <a:chOff x="5776798" y="3409778"/>
            <a:chExt cx="346379" cy="264518"/>
          </a:xfrm>
        </p:grpSpPr>
        <p:sp>
          <p:nvSpPr>
            <p:cNvPr id="260" name="Google Shape;260;p14"/>
            <p:cNvSpPr/>
            <p:nvPr/>
          </p:nvSpPr>
          <p:spPr>
            <a:xfrm>
              <a:off x="5890104" y="3642055"/>
              <a:ext cx="10248" cy="32241"/>
            </a:xfrm>
            <a:custGeom>
              <a:avLst/>
              <a:gdLst/>
              <a:ahLst/>
              <a:cxnLst/>
              <a:rect l="l" t="t" r="r" b="b"/>
              <a:pathLst>
                <a:path w="322" h="1013" extrusionOk="0">
                  <a:moveTo>
                    <a:pt x="167" y="1"/>
                  </a:moveTo>
                  <a:cubicBezTo>
                    <a:pt x="71" y="1"/>
                    <a:pt x="0" y="72"/>
                    <a:pt x="0" y="155"/>
                  </a:cubicBezTo>
                  <a:lnTo>
                    <a:pt x="0" y="846"/>
                  </a:lnTo>
                  <a:cubicBezTo>
                    <a:pt x="0" y="929"/>
                    <a:pt x="71" y="1013"/>
                    <a:pt x="167" y="1013"/>
                  </a:cubicBezTo>
                  <a:cubicBezTo>
                    <a:pt x="250" y="1013"/>
                    <a:pt x="321" y="929"/>
                    <a:pt x="321" y="846"/>
                  </a:cubicBezTo>
                  <a:lnTo>
                    <a:pt x="321" y="143"/>
                  </a:lnTo>
                  <a:cubicBezTo>
                    <a:pt x="321" y="60"/>
                    <a:pt x="250"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61" name="Google Shape;261;p14"/>
            <p:cNvSpPr/>
            <p:nvPr/>
          </p:nvSpPr>
          <p:spPr>
            <a:xfrm>
              <a:off x="5998094" y="3642055"/>
              <a:ext cx="10248" cy="32241"/>
            </a:xfrm>
            <a:custGeom>
              <a:avLst/>
              <a:gdLst/>
              <a:ahLst/>
              <a:cxnLst/>
              <a:rect l="l" t="t" r="r" b="b"/>
              <a:pathLst>
                <a:path w="322" h="1013" extrusionOk="0">
                  <a:moveTo>
                    <a:pt x="167" y="1"/>
                  </a:moveTo>
                  <a:cubicBezTo>
                    <a:pt x="72" y="1"/>
                    <a:pt x="0" y="72"/>
                    <a:pt x="0" y="155"/>
                  </a:cubicBezTo>
                  <a:lnTo>
                    <a:pt x="0" y="846"/>
                  </a:lnTo>
                  <a:cubicBezTo>
                    <a:pt x="0" y="929"/>
                    <a:pt x="72" y="1013"/>
                    <a:pt x="167" y="1013"/>
                  </a:cubicBezTo>
                  <a:cubicBezTo>
                    <a:pt x="250" y="1013"/>
                    <a:pt x="322" y="929"/>
                    <a:pt x="322" y="846"/>
                  </a:cubicBezTo>
                  <a:lnTo>
                    <a:pt x="322" y="143"/>
                  </a:lnTo>
                  <a:cubicBezTo>
                    <a:pt x="310" y="60"/>
                    <a:pt x="250"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62" name="Google Shape;262;p14"/>
            <p:cNvSpPr/>
            <p:nvPr/>
          </p:nvSpPr>
          <p:spPr>
            <a:xfrm>
              <a:off x="5814673" y="3528367"/>
              <a:ext cx="43222" cy="15564"/>
            </a:xfrm>
            <a:custGeom>
              <a:avLst/>
              <a:gdLst/>
              <a:ahLst/>
              <a:cxnLst/>
              <a:rect l="l" t="t" r="r" b="b"/>
              <a:pathLst>
                <a:path w="1358" h="489" extrusionOk="0">
                  <a:moveTo>
                    <a:pt x="167" y="1"/>
                  </a:moveTo>
                  <a:cubicBezTo>
                    <a:pt x="72" y="1"/>
                    <a:pt x="1" y="72"/>
                    <a:pt x="1" y="156"/>
                  </a:cubicBezTo>
                  <a:cubicBezTo>
                    <a:pt x="1" y="251"/>
                    <a:pt x="72" y="322"/>
                    <a:pt x="167" y="322"/>
                  </a:cubicBezTo>
                  <a:cubicBezTo>
                    <a:pt x="346" y="322"/>
                    <a:pt x="870" y="358"/>
                    <a:pt x="1120" y="477"/>
                  </a:cubicBezTo>
                  <a:cubicBezTo>
                    <a:pt x="1144" y="489"/>
                    <a:pt x="1167" y="489"/>
                    <a:pt x="1191" y="489"/>
                  </a:cubicBezTo>
                  <a:cubicBezTo>
                    <a:pt x="1251" y="489"/>
                    <a:pt x="1310" y="453"/>
                    <a:pt x="1346" y="394"/>
                  </a:cubicBezTo>
                  <a:cubicBezTo>
                    <a:pt x="1358" y="322"/>
                    <a:pt x="1322" y="239"/>
                    <a:pt x="1251" y="191"/>
                  </a:cubicBezTo>
                  <a:cubicBezTo>
                    <a:pt x="882" y="13"/>
                    <a:pt x="191"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63" name="Google Shape;263;p14"/>
            <p:cNvSpPr/>
            <p:nvPr/>
          </p:nvSpPr>
          <p:spPr>
            <a:xfrm>
              <a:off x="5797995" y="3631074"/>
              <a:ext cx="10662" cy="42458"/>
            </a:xfrm>
            <a:custGeom>
              <a:avLst/>
              <a:gdLst/>
              <a:ahLst/>
              <a:cxnLst/>
              <a:rect l="l" t="t" r="r" b="b"/>
              <a:pathLst>
                <a:path w="335" h="1334" extrusionOk="0">
                  <a:moveTo>
                    <a:pt x="167" y="0"/>
                  </a:moveTo>
                  <a:cubicBezTo>
                    <a:pt x="84" y="0"/>
                    <a:pt x="1" y="72"/>
                    <a:pt x="1" y="167"/>
                  </a:cubicBezTo>
                  <a:lnTo>
                    <a:pt x="1" y="1179"/>
                  </a:lnTo>
                  <a:cubicBezTo>
                    <a:pt x="1" y="1262"/>
                    <a:pt x="84" y="1334"/>
                    <a:pt x="167" y="1334"/>
                  </a:cubicBezTo>
                  <a:cubicBezTo>
                    <a:pt x="251" y="1334"/>
                    <a:pt x="334" y="1262"/>
                    <a:pt x="334" y="1179"/>
                  </a:cubicBezTo>
                  <a:lnTo>
                    <a:pt x="334" y="167"/>
                  </a:lnTo>
                  <a:cubicBezTo>
                    <a:pt x="334" y="72"/>
                    <a:pt x="263" y="0"/>
                    <a:pt x="16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64" name="Google Shape;264;p14"/>
            <p:cNvSpPr/>
            <p:nvPr/>
          </p:nvSpPr>
          <p:spPr>
            <a:xfrm>
              <a:off x="5776798" y="3409778"/>
              <a:ext cx="346379" cy="264136"/>
            </a:xfrm>
            <a:custGeom>
              <a:avLst/>
              <a:gdLst/>
              <a:ahLst/>
              <a:cxnLst/>
              <a:rect l="l" t="t" r="r" b="b"/>
              <a:pathLst>
                <a:path w="10883" h="8299" extrusionOk="0">
                  <a:moveTo>
                    <a:pt x="9144" y="2512"/>
                  </a:moveTo>
                  <a:cubicBezTo>
                    <a:pt x="9418" y="2512"/>
                    <a:pt x="9656" y="2715"/>
                    <a:pt x="9656" y="2953"/>
                  </a:cubicBezTo>
                  <a:lnTo>
                    <a:pt x="9656" y="2977"/>
                  </a:lnTo>
                  <a:cubicBezTo>
                    <a:pt x="9501" y="2917"/>
                    <a:pt x="9335" y="2869"/>
                    <a:pt x="9144" y="2869"/>
                  </a:cubicBezTo>
                  <a:cubicBezTo>
                    <a:pt x="8965" y="2869"/>
                    <a:pt x="8787" y="2905"/>
                    <a:pt x="8620" y="2977"/>
                  </a:cubicBezTo>
                  <a:lnTo>
                    <a:pt x="8620" y="2953"/>
                  </a:lnTo>
                  <a:cubicBezTo>
                    <a:pt x="8620" y="2727"/>
                    <a:pt x="8858" y="2512"/>
                    <a:pt x="9144" y="2512"/>
                  </a:cubicBezTo>
                  <a:close/>
                  <a:moveTo>
                    <a:pt x="2869" y="3203"/>
                  </a:moveTo>
                  <a:lnTo>
                    <a:pt x="2869" y="3858"/>
                  </a:lnTo>
                  <a:cubicBezTo>
                    <a:pt x="2869" y="3965"/>
                    <a:pt x="2846" y="4060"/>
                    <a:pt x="2798" y="4167"/>
                  </a:cubicBezTo>
                  <a:lnTo>
                    <a:pt x="2727" y="4334"/>
                  </a:lnTo>
                  <a:cubicBezTo>
                    <a:pt x="2715" y="4346"/>
                    <a:pt x="2715" y="4382"/>
                    <a:pt x="2715" y="4405"/>
                  </a:cubicBezTo>
                  <a:lnTo>
                    <a:pt x="2715" y="4751"/>
                  </a:lnTo>
                  <a:cubicBezTo>
                    <a:pt x="2715" y="4989"/>
                    <a:pt x="2619" y="5191"/>
                    <a:pt x="2441" y="5358"/>
                  </a:cubicBezTo>
                  <a:cubicBezTo>
                    <a:pt x="2298" y="5525"/>
                    <a:pt x="2072" y="5596"/>
                    <a:pt x="1834" y="5596"/>
                  </a:cubicBezTo>
                  <a:cubicBezTo>
                    <a:pt x="1369" y="5584"/>
                    <a:pt x="1000" y="5179"/>
                    <a:pt x="1000" y="4703"/>
                  </a:cubicBezTo>
                  <a:lnTo>
                    <a:pt x="1000" y="4405"/>
                  </a:lnTo>
                  <a:cubicBezTo>
                    <a:pt x="1000" y="4382"/>
                    <a:pt x="1000" y="4358"/>
                    <a:pt x="988" y="4334"/>
                  </a:cubicBezTo>
                  <a:lnTo>
                    <a:pt x="881" y="4143"/>
                  </a:lnTo>
                  <a:cubicBezTo>
                    <a:pt x="845" y="4060"/>
                    <a:pt x="822" y="3989"/>
                    <a:pt x="822" y="3905"/>
                  </a:cubicBezTo>
                  <a:lnTo>
                    <a:pt x="822" y="3882"/>
                  </a:lnTo>
                  <a:cubicBezTo>
                    <a:pt x="822" y="3501"/>
                    <a:pt x="1131" y="3203"/>
                    <a:pt x="1500" y="3203"/>
                  </a:cubicBezTo>
                  <a:close/>
                  <a:moveTo>
                    <a:pt x="9144" y="3215"/>
                  </a:moveTo>
                  <a:cubicBezTo>
                    <a:pt x="9704" y="3215"/>
                    <a:pt x="10168" y="3679"/>
                    <a:pt x="10168" y="4239"/>
                  </a:cubicBezTo>
                  <a:cubicBezTo>
                    <a:pt x="10168" y="4346"/>
                    <a:pt x="10156" y="4465"/>
                    <a:pt x="10108" y="4572"/>
                  </a:cubicBezTo>
                  <a:cubicBezTo>
                    <a:pt x="9656" y="4108"/>
                    <a:pt x="8870" y="3929"/>
                    <a:pt x="8823" y="3929"/>
                  </a:cubicBezTo>
                  <a:cubicBezTo>
                    <a:pt x="8814" y="3926"/>
                    <a:pt x="8804" y="3925"/>
                    <a:pt x="8794" y="3925"/>
                  </a:cubicBezTo>
                  <a:cubicBezTo>
                    <a:pt x="8763" y="3925"/>
                    <a:pt x="8727" y="3938"/>
                    <a:pt x="8692" y="3965"/>
                  </a:cubicBezTo>
                  <a:cubicBezTo>
                    <a:pt x="8644" y="3989"/>
                    <a:pt x="8632" y="4036"/>
                    <a:pt x="8632" y="4084"/>
                  </a:cubicBezTo>
                  <a:cubicBezTo>
                    <a:pt x="8632" y="4084"/>
                    <a:pt x="8632" y="4179"/>
                    <a:pt x="8513" y="4298"/>
                  </a:cubicBezTo>
                  <a:cubicBezTo>
                    <a:pt x="8453" y="4358"/>
                    <a:pt x="8453" y="4465"/>
                    <a:pt x="8513" y="4524"/>
                  </a:cubicBezTo>
                  <a:cubicBezTo>
                    <a:pt x="8543" y="4554"/>
                    <a:pt x="8584" y="4569"/>
                    <a:pt x="8626" y="4569"/>
                  </a:cubicBezTo>
                  <a:cubicBezTo>
                    <a:pt x="8668" y="4569"/>
                    <a:pt x="8709" y="4554"/>
                    <a:pt x="8739" y="4524"/>
                  </a:cubicBezTo>
                  <a:cubicBezTo>
                    <a:pt x="8823" y="4441"/>
                    <a:pt x="8882" y="4346"/>
                    <a:pt x="8918" y="4274"/>
                  </a:cubicBezTo>
                  <a:cubicBezTo>
                    <a:pt x="9180" y="4346"/>
                    <a:pt x="9739" y="4560"/>
                    <a:pt x="9989" y="4894"/>
                  </a:cubicBezTo>
                  <a:cubicBezTo>
                    <a:pt x="9906" y="5298"/>
                    <a:pt x="9573" y="5596"/>
                    <a:pt x="9144" y="5596"/>
                  </a:cubicBezTo>
                  <a:cubicBezTo>
                    <a:pt x="8704" y="5596"/>
                    <a:pt x="8334" y="5275"/>
                    <a:pt x="8287" y="4834"/>
                  </a:cubicBezTo>
                  <a:cubicBezTo>
                    <a:pt x="8287" y="4810"/>
                    <a:pt x="8275" y="4798"/>
                    <a:pt x="8263" y="4774"/>
                  </a:cubicBezTo>
                  <a:cubicBezTo>
                    <a:pt x="8156" y="4620"/>
                    <a:pt x="8108" y="4441"/>
                    <a:pt x="8108" y="4239"/>
                  </a:cubicBezTo>
                  <a:cubicBezTo>
                    <a:pt x="8108" y="3679"/>
                    <a:pt x="8573" y="3215"/>
                    <a:pt x="9144" y="3215"/>
                  </a:cubicBezTo>
                  <a:close/>
                  <a:moveTo>
                    <a:pt x="5441" y="298"/>
                  </a:moveTo>
                  <a:cubicBezTo>
                    <a:pt x="6013" y="298"/>
                    <a:pt x="6489" y="488"/>
                    <a:pt x="6858" y="845"/>
                  </a:cubicBezTo>
                  <a:cubicBezTo>
                    <a:pt x="7227" y="1226"/>
                    <a:pt x="7453" y="1738"/>
                    <a:pt x="7501" y="2369"/>
                  </a:cubicBezTo>
                  <a:cubicBezTo>
                    <a:pt x="7620" y="4060"/>
                    <a:pt x="7763" y="5001"/>
                    <a:pt x="7822" y="5334"/>
                  </a:cubicBezTo>
                  <a:lnTo>
                    <a:pt x="7822" y="5346"/>
                  </a:lnTo>
                  <a:cubicBezTo>
                    <a:pt x="7632" y="5453"/>
                    <a:pt x="7310" y="5632"/>
                    <a:pt x="6787" y="5763"/>
                  </a:cubicBezTo>
                  <a:lnTo>
                    <a:pt x="6525" y="5644"/>
                  </a:lnTo>
                  <a:cubicBezTo>
                    <a:pt x="6453" y="5608"/>
                    <a:pt x="6418" y="5548"/>
                    <a:pt x="6418" y="5477"/>
                  </a:cubicBezTo>
                  <a:lnTo>
                    <a:pt x="6418" y="4929"/>
                  </a:lnTo>
                  <a:cubicBezTo>
                    <a:pt x="6918" y="4596"/>
                    <a:pt x="7263" y="4024"/>
                    <a:pt x="7263" y="3370"/>
                  </a:cubicBezTo>
                  <a:lnTo>
                    <a:pt x="7263" y="3072"/>
                  </a:lnTo>
                  <a:cubicBezTo>
                    <a:pt x="7263" y="2869"/>
                    <a:pt x="7180" y="2691"/>
                    <a:pt x="7037" y="2560"/>
                  </a:cubicBezTo>
                  <a:cubicBezTo>
                    <a:pt x="6727" y="2274"/>
                    <a:pt x="6001" y="1798"/>
                    <a:pt x="4751" y="1667"/>
                  </a:cubicBezTo>
                  <a:cubicBezTo>
                    <a:pt x="4744" y="1666"/>
                    <a:pt x="4737" y="1666"/>
                    <a:pt x="4730" y="1666"/>
                  </a:cubicBezTo>
                  <a:cubicBezTo>
                    <a:pt x="4645" y="1666"/>
                    <a:pt x="4583" y="1733"/>
                    <a:pt x="4572" y="1822"/>
                  </a:cubicBezTo>
                  <a:cubicBezTo>
                    <a:pt x="4548" y="1905"/>
                    <a:pt x="4632" y="1977"/>
                    <a:pt x="4715" y="2000"/>
                  </a:cubicBezTo>
                  <a:cubicBezTo>
                    <a:pt x="5882" y="2119"/>
                    <a:pt x="6537" y="2548"/>
                    <a:pt x="6834" y="2798"/>
                  </a:cubicBezTo>
                  <a:cubicBezTo>
                    <a:pt x="6906" y="2858"/>
                    <a:pt x="6953" y="2965"/>
                    <a:pt x="6953" y="3072"/>
                  </a:cubicBezTo>
                  <a:lnTo>
                    <a:pt x="6953" y="3370"/>
                  </a:lnTo>
                  <a:cubicBezTo>
                    <a:pt x="6953" y="4215"/>
                    <a:pt x="6263" y="4894"/>
                    <a:pt x="5417" y="4894"/>
                  </a:cubicBezTo>
                  <a:cubicBezTo>
                    <a:pt x="4572" y="4894"/>
                    <a:pt x="3881" y="4215"/>
                    <a:pt x="3881" y="3370"/>
                  </a:cubicBezTo>
                  <a:lnTo>
                    <a:pt x="3881" y="3227"/>
                  </a:lnTo>
                  <a:cubicBezTo>
                    <a:pt x="3881" y="3167"/>
                    <a:pt x="3917" y="3108"/>
                    <a:pt x="3977" y="3084"/>
                  </a:cubicBezTo>
                  <a:cubicBezTo>
                    <a:pt x="4167" y="2965"/>
                    <a:pt x="4429" y="2750"/>
                    <a:pt x="4548" y="2393"/>
                  </a:cubicBezTo>
                  <a:cubicBezTo>
                    <a:pt x="4584" y="2310"/>
                    <a:pt x="4536" y="2215"/>
                    <a:pt x="4453" y="2203"/>
                  </a:cubicBezTo>
                  <a:cubicBezTo>
                    <a:pt x="4434" y="2198"/>
                    <a:pt x="4415" y="2196"/>
                    <a:pt x="4398" y="2196"/>
                  </a:cubicBezTo>
                  <a:cubicBezTo>
                    <a:pt x="4327" y="2196"/>
                    <a:pt x="4270" y="2234"/>
                    <a:pt x="4251" y="2310"/>
                  </a:cubicBezTo>
                  <a:cubicBezTo>
                    <a:pt x="4167" y="2572"/>
                    <a:pt x="3977" y="2727"/>
                    <a:pt x="3822" y="2810"/>
                  </a:cubicBezTo>
                  <a:cubicBezTo>
                    <a:pt x="3679" y="2905"/>
                    <a:pt x="3572" y="3072"/>
                    <a:pt x="3572" y="3227"/>
                  </a:cubicBezTo>
                  <a:lnTo>
                    <a:pt x="3572" y="3370"/>
                  </a:lnTo>
                  <a:cubicBezTo>
                    <a:pt x="3572" y="4024"/>
                    <a:pt x="3917" y="4584"/>
                    <a:pt x="4417" y="4929"/>
                  </a:cubicBezTo>
                  <a:lnTo>
                    <a:pt x="4417" y="5477"/>
                  </a:lnTo>
                  <a:cubicBezTo>
                    <a:pt x="4417" y="5548"/>
                    <a:pt x="4370" y="5608"/>
                    <a:pt x="4310" y="5644"/>
                  </a:cubicBezTo>
                  <a:lnTo>
                    <a:pt x="4048" y="5763"/>
                  </a:lnTo>
                  <a:cubicBezTo>
                    <a:pt x="3536" y="5632"/>
                    <a:pt x="3215" y="5453"/>
                    <a:pt x="3060" y="5346"/>
                  </a:cubicBezTo>
                  <a:lnTo>
                    <a:pt x="3060" y="5334"/>
                  </a:lnTo>
                  <a:cubicBezTo>
                    <a:pt x="3131" y="5001"/>
                    <a:pt x="3262" y="4060"/>
                    <a:pt x="3393" y="2369"/>
                  </a:cubicBezTo>
                  <a:cubicBezTo>
                    <a:pt x="3441" y="1738"/>
                    <a:pt x="3655" y="1226"/>
                    <a:pt x="4036" y="845"/>
                  </a:cubicBezTo>
                  <a:cubicBezTo>
                    <a:pt x="4393" y="488"/>
                    <a:pt x="4882" y="298"/>
                    <a:pt x="5441" y="298"/>
                  </a:cubicBezTo>
                  <a:close/>
                  <a:moveTo>
                    <a:pt x="2750" y="5465"/>
                  </a:moveTo>
                  <a:cubicBezTo>
                    <a:pt x="2786" y="5501"/>
                    <a:pt x="2810" y="5572"/>
                    <a:pt x="2869" y="5596"/>
                  </a:cubicBezTo>
                  <a:cubicBezTo>
                    <a:pt x="3000" y="5691"/>
                    <a:pt x="3239" y="5822"/>
                    <a:pt x="3584" y="5941"/>
                  </a:cubicBezTo>
                  <a:lnTo>
                    <a:pt x="3155" y="6144"/>
                  </a:lnTo>
                  <a:lnTo>
                    <a:pt x="2655" y="6001"/>
                  </a:lnTo>
                  <a:cubicBezTo>
                    <a:pt x="2512" y="5953"/>
                    <a:pt x="2512" y="5953"/>
                    <a:pt x="2512" y="5906"/>
                  </a:cubicBezTo>
                  <a:lnTo>
                    <a:pt x="2512" y="5691"/>
                  </a:lnTo>
                  <a:cubicBezTo>
                    <a:pt x="2572" y="5656"/>
                    <a:pt x="2619" y="5608"/>
                    <a:pt x="2667" y="5572"/>
                  </a:cubicBezTo>
                  <a:cubicBezTo>
                    <a:pt x="2691" y="5536"/>
                    <a:pt x="2727" y="5513"/>
                    <a:pt x="2750" y="5465"/>
                  </a:cubicBezTo>
                  <a:close/>
                  <a:moveTo>
                    <a:pt x="8096" y="5239"/>
                  </a:moveTo>
                  <a:cubicBezTo>
                    <a:pt x="8180" y="5417"/>
                    <a:pt x="8323" y="5572"/>
                    <a:pt x="8477" y="5691"/>
                  </a:cubicBezTo>
                  <a:lnTo>
                    <a:pt x="8477" y="6025"/>
                  </a:lnTo>
                  <a:lnTo>
                    <a:pt x="8489" y="6025"/>
                  </a:lnTo>
                  <a:lnTo>
                    <a:pt x="7977" y="6287"/>
                  </a:lnTo>
                  <a:cubicBezTo>
                    <a:pt x="7977" y="6287"/>
                    <a:pt x="7965" y="6287"/>
                    <a:pt x="7965" y="6263"/>
                  </a:cubicBezTo>
                  <a:lnTo>
                    <a:pt x="7227" y="5941"/>
                  </a:lnTo>
                  <a:cubicBezTo>
                    <a:pt x="7596" y="5822"/>
                    <a:pt x="7822" y="5667"/>
                    <a:pt x="7942" y="5596"/>
                  </a:cubicBezTo>
                  <a:cubicBezTo>
                    <a:pt x="8049" y="5525"/>
                    <a:pt x="8108" y="5406"/>
                    <a:pt x="8096" y="5275"/>
                  </a:cubicBezTo>
                  <a:lnTo>
                    <a:pt x="8096" y="5239"/>
                  </a:lnTo>
                  <a:close/>
                  <a:moveTo>
                    <a:pt x="2203" y="5870"/>
                  </a:moveTo>
                  <a:lnTo>
                    <a:pt x="2203" y="5929"/>
                  </a:lnTo>
                  <a:cubicBezTo>
                    <a:pt x="2203" y="5953"/>
                    <a:pt x="2203" y="5989"/>
                    <a:pt x="2215" y="6013"/>
                  </a:cubicBezTo>
                  <a:lnTo>
                    <a:pt x="1857" y="6370"/>
                  </a:lnTo>
                  <a:lnTo>
                    <a:pt x="1500" y="6013"/>
                  </a:lnTo>
                  <a:cubicBezTo>
                    <a:pt x="1512" y="5989"/>
                    <a:pt x="1512" y="5953"/>
                    <a:pt x="1512" y="5929"/>
                  </a:cubicBezTo>
                  <a:lnTo>
                    <a:pt x="1512" y="5870"/>
                  </a:lnTo>
                  <a:cubicBezTo>
                    <a:pt x="1619" y="5894"/>
                    <a:pt x="1726" y="5929"/>
                    <a:pt x="1834" y="5929"/>
                  </a:cubicBezTo>
                  <a:lnTo>
                    <a:pt x="1857" y="5929"/>
                  </a:lnTo>
                  <a:cubicBezTo>
                    <a:pt x="1976" y="5929"/>
                    <a:pt x="2096" y="5906"/>
                    <a:pt x="2203" y="5870"/>
                  </a:cubicBezTo>
                  <a:close/>
                  <a:moveTo>
                    <a:pt x="9525" y="5882"/>
                  </a:moveTo>
                  <a:lnTo>
                    <a:pt x="9525" y="6048"/>
                  </a:lnTo>
                  <a:cubicBezTo>
                    <a:pt x="9525" y="6108"/>
                    <a:pt x="9537" y="6144"/>
                    <a:pt x="9573" y="6191"/>
                  </a:cubicBezTo>
                  <a:lnTo>
                    <a:pt x="9394" y="6322"/>
                  </a:lnTo>
                  <a:cubicBezTo>
                    <a:pt x="9323" y="6394"/>
                    <a:pt x="9236" y="6429"/>
                    <a:pt x="9151" y="6429"/>
                  </a:cubicBezTo>
                  <a:cubicBezTo>
                    <a:pt x="9067" y="6429"/>
                    <a:pt x="8983" y="6394"/>
                    <a:pt x="8918" y="6322"/>
                  </a:cubicBezTo>
                  <a:lnTo>
                    <a:pt x="8763" y="6191"/>
                  </a:lnTo>
                  <a:cubicBezTo>
                    <a:pt x="8799" y="6144"/>
                    <a:pt x="8811" y="6084"/>
                    <a:pt x="8811" y="6048"/>
                  </a:cubicBezTo>
                  <a:lnTo>
                    <a:pt x="8811" y="5882"/>
                  </a:lnTo>
                  <a:cubicBezTo>
                    <a:pt x="8918" y="5906"/>
                    <a:pt x="9037" y="5941"/>
                    <a:pt x="9168" y="5941"/>
                  </a:cubicBezTo>
                  <a:cubicBezTo>
                    <a:pt x="9287" y="5941"/>
                    <a:pt x="9406" y="5929"/>
                    <a:pt x="9525" y="5882"/>
                  </a:cubicBezTo>
                  <a:close/>
                  <a:moveTo>
                    <a:pt x="6096" y="5096"/>
                  </a:moveTo>
                  <a:lnTo>
                    <a:pt x="6096" y="5477"/>
                  </a:lnTo>
                  <a:cubicBezTo>
                    <a:pt x="6096" y="5667"/>
                    <a:pt x="6215" y="5846"/>
                    <a:pt x="6394" y="5941"/>
                  </a:cubicBezTo>
                  <a:lnTo>
                    <a:pt x="6632" y="6048"/>
                  </a:lnTo>
                  <a:cubicBezTo>
                    <a:pt x="6406" y="6489"/>
                    <a:pt x="5941" y="6787"/>
                    <a:pt x="5417" y="6787"/>
                  </a:cubicBezTo>
                  <a:cubicBezTo>
                    <a:pt x="4894" y="6787"/>
                    <a:pt x="4441" y="6501"/>
                    <a:pt x="4203" y="6048"/>
                  </a:cubicBezTo>
                  <a:lnTo>
                    <a:pt x="4441" y="5941"/>
                  </a:lnTo>
                  <a:cubicBezTo>
                    <a:pt x="4620" y="5870"/>
                    <a:pt x="4739" y="5691"/>
                    <a:pt x="4739" y="5477"/>
                  </a:cubicBezTo>
                  <a:lnTo>
                    <a:pt x="4739" y="5096"/>
                  </a:lnTo>
                  <a:cubicBezTo>
                    <a:pt x="4941" y="5179"/>
                    <a:pt x="5179" y="5227"/>
                    <a:pt x="5417" y="5227"/>
                  </a:cubicBezTo>
                  <a:cubicBezTo>
                    <a:pt x="5656" y="5227"/>
                    <a:pt x="5894" y="5179"/>
                    <a:pt x="6096" y="5096"/>
                  </a:cubicBezTo>
                  <a:close/>
                  <a:moveTo>
                    <a:pt x="5417" y="0"/>
                  </a:moveTo>
                  <a:cubicBezTo>
                    <a:pt x="4763" y="0"/>
                    <a:pt x="4215" y="226"/>
                    <a:pt x="3786" y="643"/>
                  </a:cubicBezTo>
                  <a:cubicBezTo>
                    <a:pt x="3346" y="1060"/>
                    <a:pt x="3096" y="1655"/>
                    <a:pt x="3048" y="2346"/>
                  </a:cubicBezTo>
                  <a:cubicBezTo>
                    <a:pt x="3036" y="2548"/>
                    <a:pt x="3024" y="2703"/>
                    <a:pt x="3012" y="2881"/>
                  </a:cubicBezTo>
                  <a:lnTo>
                    <a:pt x="1524" y="2881"/>
                  </a:lnTo>
                  <a:cubicBezTo>
                    <a:pt x="964" y="2881"/>
                    <a:pt x="512" y="3334"/>
                    <a:pt x="512" y="3893"/>
                  </a:cubicBezTo>
                  <a:lnTo>
                    <a:pt x="512" y="3917"/>
                  </a:lnTo>
                  <a:cubicBezTo>
                    <a:pt x="512" y="4048"/>
                    <a:pt x="536" y="4167"/>
                    <a:pt x="595" y="4286"/>
                  </a:cubicBezTo>
                  <a:lnTo>
                    <a:pt x="667" y="4453"/>
                  </a:lnTo>
                  <a:lnTo>
                    <a:pt x="667" y="4703"/>
                  </a:lnTo>
                  <a:cubicBezTo>
                    <a:pt x="667" y="5120"/>
                    <a:pt x="881" y="5477"/>
                    <a:pt x="1179" y="5703"/>
                  </a:cubicBezTo>
                  <a:lnTo>
                    <a:pt x="1179" y="5929"/>
                  </a:lnTo>
                  <a:cubicBezTo>
                    <a:pt x="1179" y="5953"/>
                    <a:pt x="1167" y="5989"/>
                    <a:pt x="1131" y="5989"/>
                  </a:cubicBezTo>
                  <a:lnTo>
                    <a:pt x="476" y="6179"/>
                  </a:lnTo>
                  <a:cubicBezTo>
                    <a:pt x="191" y="6251"/>
                    <a:pt x="0" y="6513"/>
                    <a:pt x="0" y="6810"/>
                  </a:cubicBezTo>
                  <a:lnTo>
                    <a:pt x="0" y="8120"/>
                  </a:lnTo>
                  <a:cubicBezTo>
                    <a:pt x="0" y="8215"/>
                    <a:pt x="71" y="8287"/>
                    <a:pt x="167" y="8287"/>
                  </a:cubicBezTo>
                  <a:cubicBezTo>
                    <a:pt x="250" y="8287"/>
                    <a:pt x="333" y="8215"/>
                    <a:pt x="333" y="8120"/>
                  </a:cubicBezTo>
                  <a:lnTo>
                    <a:pt x="333" y="6810"/>
                  </a:lnTo>
                  <a:cubicBezTo>
                    <a:pt x="333" y="6668"/>
                    <a:pt x="429" y="6513"/>
                    <a:pt x="583" y="6477"/>
                  </a:cubicBezTo>
                  <a:lnTo>
                    <a:pt x="1238" y="6287"/>
                  </a:lnTo>
                  <a:cubicBezTo>
                    <a:pt x="1262" y="6287"/>
                    <a:pt x="1286" y="6263"/>
                    <a:pt x="1310" y="6251"/>
                  </a:cubicBezTo>
                  <a:lnTo>
                    <a:pt x="1715" y="6656"/>
                  </a:lnTo>
                  <a:lnTo>
                    <a:pt x="1715" y="8108"/>
                  </a:lnTo>
                  <a:cubicBezTo>
                    <a:pt x="1715" y="8203"/>
                    <a:pt x="1786" y="8275"/>
                    <a:pt x="1881" y="8275"/>
                  </a:cubicBezTo>
                  <a:cubicBezTo>
                    <a:pt x="1965" y="8275"/>
                    <a:pt x="2036" y="8203"/>
                    <a:pt x="2036" y="8108"/>
                  </a:cubicBezTo>
                  <a:lnTo>
                    <a:pt x="2036" y="6656"/>
                  </a:lnTo>
                  <a:lnTo>
                    <a:pt x="2441" y="6251"/>
                  </a:lnTo>
                  <a:cubicBezTo>
                    <a:pt x="2500" y="6287"/>
                    <a:pt x="2548" y="6298"/>
                    <a:pt x="2596" y="6310"/>
                  </a:cubicBezTo>
                  <a:lnTo>
                    <a:pt x="2750" y="6358"/>
                  </a:lnTo>
                  <a:cubicBezTo>
                    <a:pt x="2536" y="6501"/>
                    <a:pt x="2393" y="6751"/>
                    <a:pt x="2393" y="7037"/>
                  </a:cubicBezTo>
                  <a:lnTo>
                    <a:pt x="2393" y="8120"/>
                  </a:lnTo>
                  <a:cubicBezTo>
                    <a:pt x="2393" y="8215"/>
                    <a:pt x="2465" y="8287"/>
                    <a:pt x="2560" y="8287"/>
                  </a:cubicBezTo>
                  <a:cubicBezTo>
                    <a:pt x="2643" y="8287"/>
                    <a:pt x="2727" y="8215"/>
                    <a:pt x="2727" y="8120"/>
                  </a:cubicBezTo>
                  <a:lnTo>
                    <a:pt x="2727" y="7037"/>
                  </a:lnTo>
                  <a:cubicBezTo>
                    <a:pt x="2727" y="6834"/>
                    <a:pt x="2846" y="6656"/>
                    <a:pt x="3036" y="6560"/>
                  </a:cubicBezTo>
                  <a:lnTo>
                    <a:pt x="3941" y="6156"/>
                  </a:lnTo>
                  <a:cubicBezTo>
                    <a:pt x="4227" y="6727"/>
                    <a:pt x="4810" y="7096"/>
                    <a:pt x="5441" y="7096"/>
                  </a:cubicBezTo>
                  <a:cubicBezTo>
                    <a:pt x="6084" y="7096"/>
                    <a:pt x="6668" y="6739"/>
                    <a:pt x="6953" y="6156"/>
                  </a:cubicBezTo>
                  <a:lnTo>
                    <a:pt x="7858" y="6560"/>
                  </a:lnTo>
                  <a:cubicBezTo>
                    <a:pt x="8049" y="6656"/>
                    <a:pt x="8168" y="6834"/>
                    <a:pt x="8168" y="7037"/>
                  </a:cubicBezTo>
                  <a:lnTo>
                    <a:pt x="8168" y="8120"/>
                  </a:lnTo>
                  <a:cubicBezTo>
                    <a:pt x="8168" y="8215"/>
                    <a:pt x="8239" y="8287"/>
                    <a:pt x="8334" y="8287"/>
                  </a:cubicBezTo>
                  <a:cubicBezTo>
                    <a:pt x="8418" y="8287"/>
                    <a:pt x="8501" y="8215"/>
                    <a:pt x="8501" y="8120"/>
                  </a:cubicBezTo>
                  <a:lnTo>
                    <a:pt x="8501" y="7037"/>
                  </a:lnTo>
                  <a:cubicBezTo>
                    <a:pt x="8501" y="6834"/>
                    <a:pt x="8418" y="6656"/>
                    <a:pt x="8299" y="6501"/>
                  </a:cubicBezTo>
                  <a:lnTo>
                    <a:pt x="8537" y="6382"/>
                  </a:lnTo>
                  <a:lnTo>
                    <a:pt x="8715" y="6560"/>
                  </a:lnTo>
                  <a:cubicBezTo>
                    <a:pt x="8858" y="6679"/>
                    <a:pt x="9013" y="6739"/>
                    <a:pt x="9180" y="6739"/>
                  </a:cubicBezTo>
                  <a:cubicBezTo>
                    <a:pt x="9346" y="6739"/>
                    <a:pt x="9513" y="6679"/>
                    <a:pt x="9644" y="6560"/>
                  </a:cubicBezTo>
                  <a:lnTo>
                    <a:pt x="9823" y="6382"/>
                  </a:lnTo>
                  <a:lnTo>
                    <a:pt x="10358" y="6656"/>
                  </a:lnTo>
                  <a:cubicBezTo>
                    <a:pt x="10478" y="6715"/>
                    <a:pt x="10549" y="6834"/>
                    <a:pt x="10549" y="6965"/>
                  </a:cubicBezTo>
                  <a:lnTo>
                    <a:pt x="10549" y="8144"/>
                  </a:lnTo>
                  <a:cubicBezTo>
                    <a:pt x="10549" y="8227"/>
                    <a:pt x="10620" y="8299"/>
                    <a:pt x="10716" y="8299"/>
                  </a:cubicBezTo>
                  <a:cubicBezTo>
                    <a:pt x="10799" y="8299"/>
                    <a:pt x="10882" y="8227"/>
                    <a:pt x="10882" y="8144"/>
                  </a:cubicBezTo>
                  <a:lnTo>
                    <a:pt x="10882" y="6965"/>
                  </a:lnTo>
                  <a:cubicBezTo>
                    <a:pt x="10823" y="6703"/>
                    <a:pt x="10692" y="6477"/>
                    <a:pt x="10466" y="6358"/>
                  </a:cubicBezTo>
                  <a:lnTo>
                    <a:pt x="9823" y="6025"/>
                  </a:lnTo>
                  <a:lnTo>
                    <a:pt x="9823" y="6013"/>
                  </a:lnTo>
                  <a:lnTo>
                    <a:pt x="9823" y="5691"/>
                  </a:lnTo>
                  <a:cubicBezTo>
                    <a:pt x="10097" y="5501"/>
                    <a:pt x="10275" y="5227"/>
                    <a:pt x="10311" y="4882"/>
                  </a:cubicBezTo>
                  <a:cubicBezTo>
                    <a:pt x="10430" y="4679"/>
                    <a:pt x="10489" y="4453"/>
                    <a:pt x="10489" y="4215"/>
                  </a:cubicBezTo>
                  <a:cubicBezTo>
                    <a:pt x="10489" y="3786"/>
                    <a:pt x="10287" y="3381"/>
                    <a:pt x="9954" y="3143"/>
                  </a:cubicBezTo>
                  <a:cubicBezTo>
                    <a:pt x="9977" y="3084"/>
                    <a:pt x="9989" y="3012"/>
                    <a:pt x="9989" y="2953"/>
                  </a:cubicBezTo>
                  <a:cubicBezTo>
                    <a:pt x="9989" y="2536"/>
                    <a:pt x="9620" y="2191"/>
                    <a:pt x="9156" y="2191"/>
                  </a:cubicBezTo>
                  <a:cubicBezTo>
                    <a:pt x="8692" y="2191"/>
                    <a:pt x="8323" y="2524"/>
                    <a:pt x="8323" y="2953"/>
                  </a:cubicBezTo>
                  <a:cubicBezTo>
                    <a:pt x="8323" y="3024"/>
                    <a:pt x="8334" y="3084"/>
                    <a:pt x="8346" y="3143"/>
                  </a:cubicBezTo>
                  <a:cubicBezTo>
                    <a:pt x="8156" y="3286"/>
                    <a:pt x="8013" y="3477"/>
                    <a:pt x="7906" y="3715"/>
                  </a:cubicBezTo>
                  <a:cubicBezTo>
                    <a:pt x="7858" y="3334"/>
                    <a:pt x="7834" y="2869"/>
                    <a:pt x="7787" y="2346"/>
                  </a:cubicBezTo>
                  <a:cubicBezTo>
                    <a:pt x="7739" y="1655"/>
                    <a:pt x="7489" y="1060"/>
                    <a:pt x="7060" y="643"/>
                  </a:cubicBezTo>
                  <a:cubicBezTo>
                    <a:pt x="6644" y="226"/>
                    <a:pt x="6072" y="0"/>
                    <a:pt x="541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65" name="Google Shape;265;p14"/>
            <p:cNvSpPr/>
            <p:nvPr/>
          </p:nvSpPr>
          <p:spPr>
            <a:xfrm>
              <a:off x="6089408" y="3637503"/>
              <a:ext cx="10662" cy="36029"/>
            </a:xfrm>
            <a:custGeom>
              <a:avLst/>
              <a:gdLst/>
              <a:ahLst/>
              <a:cxnLst/>
              <a:rect l="l" t="t" r="r" b="b"/>
              <a:pathLst>
                <a:path w="335" h="1132" extrusionOk="0">
                  <a:moveTo>
                    <a:pt x="167" y="1"/>
                  </a:moveTo>
                  <a:cubicBezTo>
                    <a:pt x="72" y="1"/>
                    <a:pt x="1" y="84"/>
                    <a:pt x="1" y="167"/>
                  </a:cubicBezTo>
                  <a:lnTo>
                    <a:pt x="1" y="977"/>
                  </a:lnTo>
                  <a:cubicBezTo>
                    <a:pt x="1" y="1060"/>
                    <a:pt x="72" y="1132"/>
                    <a:pt x="167" y="1132"/>
                  </a:cubicBezTo>
                  <a:cubicBezTo>
                    <a:pt x="251" y="1132"/>
                    <a:pt x="322" y="1060"/>
                    <a:pt x="322" y="977"/>
                  </a:cubicBezTo>
                  <a:lnTo>
                    <a:pt x="322" y="167"/>
                  </a:lnTo>
                  <a:cubicBezTo>
                    <a:pt x="334" y="84"/>
                    <a:pt x="251"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sp>
        <p:nvSpPr>
          <p:cNvPr id="266" name="Google Shape;266;p14"/>
          <p:cNvSpPr/>
          <p:nvPr/>
        </p:nvSpPr>
        <p:spPr>
          <a:xfrm>
            <a:off x="3048000" y="2690336"/>
            <a:ext cx="609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15"/>
          <p:cNvSpPr/>
          <p:nvPr/>
        </p:nvSpPr>
        <p:spPr>
          <a:xfrm>
            <a:off x="4658894" y="9809"/>
            <a:ext cx="7508055" cy="6858000"/>
          </a:xfrm>
          <a:custGeom>
            <a:avLst/>
            <a:gdLst/>
            <a:ahLst/>
            <a:cxnLst/>
            <a:rect l="l" t="t" r="r" b="b"/>
            <a:pathLst>
              <a:path w="9548739" h="6858000" extrusionOk="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gradFill>
            <a:gsLst>
              <a:gs pos="0">
                <a:srgbClr val="F5F7FC"/>
              </a:gs>
              <a:gs pos="74000">
                <a:srgbClr val="A9BEE4"/>
              </a:gs>
              <a:gs pos="83000">
                <a:srgbClr val="A9BEE4"/>
              </a:gs>
              <a:gs pos="100000">
                <a:srgbClr val="C5D3ED"/>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72" name="Google Shape;272;p15"/>
          <p:cNvGrpSpPr/>
          <p:nvPr/>
        </p:nvGrpSpPr>
        <p:grpSpPr>
          <a:xfrm>
            <a:off x="5854695" y="2609305"/>
            <a:ext cx="5651245" cy="3712754"/>
            <a:chOff x="4804236" y="1427555"/>
            <a:chExt cx="6216337" cy="2371412"/>
          </a:xfrm>
        </p:grpSpPr>
        <p:grpSp>
          <p:nvGrpSpPr>
            <p:cNvPr id="273" name="Google Shape;273;p15"/>
            <p:cNvGrpSpPr/>
            <p:nvPr/>
          </p:nvGrpSpPr>
          <p:grpSpPr>
            <a:xfrm>
              <a:off x="5895648" y="1479311"/>
              <a:ext cx="5124925" cy="2319656"/>
              <a:chOff x="6420994" y="1409141"/>
              <a:chExt cx="5124925" cy="2319656"/>
            </a:xfrm>
          </p:grpSpPr>
          <p:sp>
            <p:nvSpPr>
              <p:cNvPr id="274" name="Google Shape;274;p15"/>
              <p:cNvSpPr txBox="1"/>
              <p:nvPr/>
            </p:nvSpPr>
            <p:spPr>
              <a:xfrm>
                <a:off x="6420994" y="1750480"/>
                <a:ext cx="512492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75" name="Google Shape;275;p15"/>
              <p:cNvSpPr txBox="1"/>
              <p:nvPr/>
            </p:nvSpPr>
            <p:spPr>
              <a:xfrm>
                <a:off x="6420994" y="1409141"/>
                <a:ext cx="5124925" cy="2319656"/>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l-GR" sz="2000" b="1" dirty="0">
                    <a:solidFill>
                      <a:schemeClr val="dk1"/>
                    </a:solidFill>
                    <a:latin typeface="Calibri"/>
                    <a:ea typeface="Calibri"/>
                    <a:cs typeface="Calibri"/>
                    <a:sym typeface="Calibri"/>
                  </a:rPr>
                  <a:t>Προσδιορισμός συνεργατών</a:t>
                </a:r>
              </a:p>
              <a:p>
                <a:pPr marL="0" marR="0" lvl="0" indent="0" algn="l" rtl="0">
                  <a:spcBef>
                    <a:spcPts val="0"/>
                  </a:spcBef>
                  <a:spcAft>
                    <a:spcPts val="0"/>
                  </a:spcAft>
                  <a:buNone/>
                </a:pPr>
                <a:r>
                  <a:rPr lang="el-GR" sz="2000" dirty="0">
                    <a:solidFill>
                      <a:schemeClr val="dk1"/>
                    </a:solidFill>
                    <a:latin typeface="Calibri"/>
                    <a:ea typeface="Calibri"/>
                    <a:cs typeface="Calibri"/>
                    <a:sym typeface="Calibri"/>
                  </a:rPr>
                  <a:t>Με ποιον θέλεις να συνεργαστείς; </a:t>
                </a:r>
              </a:p>
              <a:p>
                <a:pPr marL="0" marR="0" lvl="0" indent="0" algn="l" rtl="0">
                  <a:spcBef>
                    <a:spcPts val="0"/>
                  </a:spcBef>
                  <a:spcAft>
                    <a:spcPts val="0"/>
                  </a:spcAft>
                  <a:buNone/>
                </a:pPr>
                <a:r>
                  <a:rPr lang="el-GR" sz="2000" dirty="0">
                    <a:solidFill>
                      <a:schemeClr val="dk1"/>
                    </a:solidFill>
                    <a:latin typeface="Calibri"/>
                    <a:ea typeface="Calibri"/>
                    <a:cs typeface="Calibri"/>
                    <a:sym typeface="Calibri"/>
                  </a:rPr>
                  <a:t>Είναι άλλες κοινοτικές ομάδες / άτομα που εμπλέκονται σε παρόμοιες δραστηριότητες; </a:t>
                </a:r>
              </a:p>
              <a:p>
                <a:pPr marL="0" marR="0" lvl="0" indent="0" algn="l" rtl="0">
                  <a:spcBef>
                    <a:spcPts val="0"/>
                  </a:spcBef>
                  <a:spcAft>
                    <a:spcPts val="0"/>
                  </a:spcAft>
                  <a:buNone/>
                </a:pPr>
                <a:r>
                  <a:rPr lang="el-GR" sz="2000" dirty="0">
                    <a:solidFill>
                      <a:schemeClr val="dk1"/>
                    </a:solidFill>
                    <a:latin typeface="Calibri"/>
                    <a:ea typeface="Calibri"/>
                    <a:cs typeface="Calibri"/>
                    <a:sym typeface="Calibri"/>
                  </a:rPr>
                  <a:t>Είναι ντόπιοι ή άλλες τοπικές ομάδες που ασχολούνται με παρόμοιες δραστηριότητες σε άλλες τοποθεσίες - είτε στη χώρα τους είτε σε άλλη χώρα.  </a:t>
                </a:r>
              </a:p>
              <a:p>
                <a:pPr marL="0" marR="0" lvl="0" indent="0" algn="l" rtl="0">
                  <a:spcBef>
                    <a:spcPts val="0"/>
                  </a:spcBef>
                  <a:spcAft>
                    <a:spcPts val="0"/>
                  </a:spcAft>
                  <a:buNone/>
                </a:pPr>
                <a:r>
                  <a:rPr lang="el-GR" sz="2000" dirty="0">
                    <a:solidFill>
                      <a:schemeClr val="dk1"/>
                    </a:solidFill>
                    <a:latin typeface="Calibri"/>
                    <a:ea typeface="Calibri"/>
                    <a:cs typeface="Calibri"/>
                    <a:sym typeface="Calibri"/>
                  </a:rPr>
                  <a:t>Τι αξία θα αποφέρουν αυτά στο δίκτυο;</a:t>
                </a: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r>
                  <a:rPr lang="el-GR" sz="1200" i="1" dirty="0">
                    <a:solidFill>
                      <a:schemeClr val="dk1"/>
                    </a:solidFill>
                    <a:latin typeface="Calibri"/>
                    <a:ea typeface="Calibri"/>
                    <a:cs typeface="Calibri"/>
                    <a:sym typeface="Calibri"/>
                  </a:rPr>
                  <a:t>Πηγή</a:t>
                </a:r>
                <a:r>
                  <a:rPr lang="en-GB" sz="1200" i="1" dirty="0">
                    <a:solidFill>
                      <a:schemeClr val="dk1"/>
                    </a:solidFill>
                    <a:latin typeface="Calibri"/>
                    <a:ea typeface="Calibri"/>
                    <a:cs typeface="Calibri"/>
                    <a:sym typeface="Calibri"/>
                  </a:rPr>
                  <a:t>: RUBIZMO Cooperation Tool: www.rubizmo.eu</a:t>
                </a:r>
                <a:endParaRPr sz="1200" i="1"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b="1" dirty="0">
                  <a:solidFill>
                    <a:schemeClr val="dk1"/>
                  </a:solidFill>
                  <a:latin typeface="Calibri"/>
                  <a:ea typeface="Calibri"/>
                  <a:cs typeface="Calibri"/>
                  <a:sym typeface="Calibri"/>
                </a:endParaRPr>
              </a:p>
            </p:txBody>
          </p:sp>
        </p:grpSp>
        <p:sp>
          <p:nvSpPr>
            <p:cNvPr id="276" name="Google Shape;276;p15"/>
            <p:cNvSpPr/>
            <p:nvPr/>
          </p:nvSpPr>
          <p:spPr>
            <a:xfrm>
              <a:off x="4804236" y="1427555"/>
              <a:ext cx="1061178" cy="65428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pic>
        <p:nvPicPr>
          <p:cNvPr id="277" name="Google Shape;277;p15"/>
          <p:cNvPicPr preferRelativeResize="0"/>
          <p:nvPr/>
        </p:nvPicPr>
        <p:blipFill rotWithShape="1">
          <a:blip r:embed="rId3">
            <a:alphaModFix/>
          </a:blip>
          <a:srcRect/>
          <a:stretch/>
        </p:blipFill>
        <p:spPr>
          <a:xfrm>
            <a:off x="10160" y="0"/>
            <a:ext cx="2219417" cy="883966"/>
          </a:xfrm>
          <a:prstGeom prst="rect">
            <a:avLst/>
          </a:prstGeom>
          <a:noFill/>
          <a:ln>
            <a:noFill/>
          </a:ln>
        </p:spPr>
      </p:pic>
      <p:sp>
        <p:nvSpPr>
          <p:cNvPr id="278" name="Google Shape;278;p15"/>
          <p:cNvSpPr txBox="1"/>
          <p:nvPr/>
        </p:nvSpPr>
        <p:spPr>
          <a:xfrm>
            <a:off x="2546428" y="6511124"/>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279" name="Google Shape;279;p15"/>
          <p:cNvPicPr preferRelativeResize="0"/>
          <p:nvPr/>
        </p:nvPicPr>
        <p:blipFill rotWithShape="1">
          <a:blip r:embed="rId4">
            <a:alphaModFix/>
          </a:blip>
          <a:srcRect/>
          <a:stretch/>
        </p:blipFill>
        <p:spPr>
          <a:xfrm>
            <a:off x="10160" y="6331227"/>
            <a:ext cx="2396086" cy="526774"/>
          </a:xfrm>
          <a:prstGeom prst="rect">
            <a:avLst/>
          </a:prstGeom>
          <a:noFill/>
          <a:ln>
            <a:noFill/>
          </a:ln>
        </p:spPr>
      </p:pic>
      <p:sp>
        <p:nvSpPr>
          <p:cNvPr id="280" name="Google Shape;280;p15"/>
          <p:cNvSpPr txBox="1"/>
          <p:nvPr/>
        </p:nvSpPr>
        <p:spPr>
          <a:xfrm>
            <a:off x="5922072" y="439885"/>
            <a:ext cx="3030576"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4000" b="1" dirty="0">
                <a:solidFill>
                  <a:srgbClr val="2F5496"/>
                </a:solidFill>
                <a:latin typeface="Calibri"/>
                <a:ea typeface="Calibri"/>
                <a:cs typeface="Calibri"/>
                <a:sym typeface="Calibri"/>
              </a:rPr>
              <a:t>Δημιουργία δικτύου</a:t>
            </a:r>
            <a:endParaRPr dirty="0"/>
          </a:p>
        </p:txBody>
      </p:sp>
      <p:sp>
        <p:nvSpPr>
          <p:cNvPr id="281" name="Google Shape;281;p15"/>
          <p:cNvSpPr/>
          <p:nvPr/>
        </p:nvSpPr>
        <p:spPr>
          <a:xfrm>
            <a:off x="6160167" y="1757076"/>
            <a:ext cx="4635895" cy="64633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l-GR" sz="1800" b="1" dirty="0">
                <a:solidFill>
                  <a:srgbClr val="2F5496"/>
                </a:solidFill>
                <a:latin typeface="Calibri"/>
                <a:ea typeface="Calibri"/>
                <a:cs typeface="Calibri"/>
                <a:sym typeface="Calibri"/>
              </a:rPr>
              <a:t>Πριν δημιουργήσετε ένα δίκτυο, θα πρέπει να λάβετε υπόψη</a:t>
            </a:r>
            <a:r>
              <a:rPr lang="en-GB" sz="1800" b="1" dirty="0">
                <a:solidFill>
                  <a:srgbClr val="2F5496"/>
                </a:solidFill>
                <a:latin typeface="Calibri"/>
                <a:ea typeface="Calibri"/>
                <a:cs typeface="Calibri"/>
                <a:sym typeface="Calibri"/>
              </a:rPr>
              <a:t>: </a:t>
            </a:r>
            <a:endParaRPr dirty="0"/>
          </a:p>
        </p:txBody>
      </p:sp>
      <p:grpSp>
        <p:nvGrpSpPr>
          <p:cNvPr id="282" name="Google Shape;282;p15"/>
          <p:cNvGrpSpPr/>
          <p:nvPr/>
        </p:nvGrpSpPr>
        <p:grpSpPr>
          <a:xfrm>
            <a:off x="466780" y="1846315"/>
            <a:ext cx="4057274" cy="3247269"/>
            <a:chOff x="2770052" y="2009628"/>
            <a:chExt cx="327085" cy="277079"/>
          </a:xfrm>
        </p:grpSpPr>
        <p:sp>
          <p:nvSpPr>
            <p:cNvPr id="283" name="Google Shape;283;p15"/>
            <p:cNvSpPr/>
            <p:nvPr/>
          </p:nvSpPr>
          <p:spPr>
            <a:xfrm>
              <a:off x="2770052" y="2023537"/>
              <a:ext cx="327085" cy="263170"/>
            </a:xfrm>
            <a:custGeom>
              <a:avLst/>
              <a:gdLst/>
              <a:ahLst/>
              <a:cxnLst/>
              <a:rect l="l" t="t" r="r" b="b"/>
              <a:pathLst>
                <a:path w="10276" h="8268" extrusionOk="0">
                  <a:moveTo>
                    <a:pt x="6251" y="2267"/>
                  </a:moveTo>
                  <a:lnTo>
                    <a:pt x="7061" y="2541"/>
                  </a:lnTo>
                  <a:cubicBezTo>
                    <a:pt x="7073" y="2544"/>
                    <a:pt x="7086" y="2545"/>
                    <a:pt x="7098" y="2545"/>
                  </a:cubicBezTo>
                  <a:cubicBezTo>
                    <a:pt x="7136" y="2545"/>
                    <a:pt x="7174" y="2532"/>
                    <a:pt x="7192" y="2505"/>
                  </a:cubicBezTo>
                  <a:lnTo>
                    <a:pt x="7454" y="2314"/>
                  </a:lnTo>
                  <a:lnTo>
                    <a:pt x="9240" y="4660"/>
                  </a:lnTo>
                  <a:lnTo>
                    <a:pt x="8978" y="4874"/>
                  </a:lnTo>
                  <a:cubicBezTo>
                    <a:pt x="8966" y="4862"/>
                    <a:pt x="8942" y="4839"/>
                    <a:pt x="8930" y="4839"/>
                  </a:cubicBezTo>
                  <a:lnTo>
                    <a:pt x="5811" y="3148"/>
                  </a:lnTo>
                  <a:lnTo>
                    <a:pt x="5930" y="2969"/>
                  </a:lnTo>
                  <a:cubicBezTo>
                    <a:pt x="5978" y="2898"/>
                    <a:pt x="5966" y="2803"/>
                    <a:pt x="5894" y="2755"/>
                  </a:cubicBezTo>
                  <a:cubicBezTo>
                    <a:pt x="5864" y="2742"/>
                    <a:pt x="5834" y="2735"/>
                    <a:pt x="5806" y="2735"/>
                  </a:cubicBezTo>
                  <a:cubicBezTo>
                    <a:pt x="5756" y="2735"/>
                    <a:pt x="5710" y="2757"/>
                    <a:pt x="5680" y="2803"/>
                  </a:cubicBezTo>
                  <a:lnTo>
                    <a:pt x="5358" y="3326"/>
                  </a:lnTo>
                  <a:cubicBezTo>
                    <a:pt x="5335" y="3350"/>
                    <a:pt x="5323" y="3374"/>
                    <a:pt x="5323" y="3398"/>
                  </a:cubicBezTo>
                  <a:lnTo>
                    <a:pt x="5323" y="4684"/>
                  </a:lnTo>
                  <a:cubicBezTo>
                    <a:pt x="5323" y="4946"/>
                    <a:pt x="5097" y="5172"/>
                    <a:pt x="4835" y="5172"/>
                  </a:cubicBezTo>
                  <a:cubicBezTo>
                    <a:pt x="4561" y="5172"/>
                    <a:pt x="4346" y="4946"/>
                    <a:pt x="4346" y="4684"/>
                  </a:cubicBezTo>
                  <a:lnTo>
                    <a:pt x="4346" y="3410"/>
                  </a:lnTo>
                  <a:lnTo>
                    <a:pt x="4620" y="2267"/>
                  </a:lnTo>
                  <a:close/>
                  <a:moveTo>
                    <a:pt x="2680" y="1767"/>
                  </a:moveTo>
                  <a:lnTo>
                    <a:pt x="2918" y="1898"/>
                  </a:lnTo>
                  <a:lnTo>
                    <a:pt x="941" y="5303"/>
                  </a:lnTo>
                  <a:lnTo>
                    <a:pt x="703" y="5172"/>
                  </a:lnTo>
                  <a:lnTo>
                    <a:pt x="2680" y="1767"/>
                  </a:lnTo>
                  <a:close/>
                  <a:moveTo>
                    <a:pt x="3180" y="4743"/>
                  </a:moveTo>
                  <a:cubicBezTo>
                    <a:pt x="3287" y="4743"/>
                    <a:pt x="3370" y="4779"/>
                    <a:pt x="3442" y="4874"/>
                  </a:cubicBezTo>
                  <a:cubicBezTo>
                    <a:pt x="3561" y="5017"/>
                    <a:pt x="3525" y="5231"/>
                    <a:pt x="3370" y="5339"/>
                  </a:cubicBezTo>
                  <a:lnTo>
                    <a:pt x="2322" y="6112"/>
                  </a:lnTo>
                  <a:cubicBezTo>
                    <a:pt x="2262" y="6150"/>
                    <a:pt x="2194" y="6169"/>
                    <a:pt x="2127" y="6169"/>
                  </a:cubicBezTo>
                  <a:cubicBezTo>
                    <a:pt x="2023" y="6169"/>
                    <a:pt x="1923" y="6123"/>
                    <a:pt x="1858" y="6029"/>
                  </a:cubicBezTo>
                  <a:cubicBezTo>
                    <a:pt x="1751" y="5886"/>
                    <a:pt x="1787" y="5672"/>
                    <a:pt x="1929" y="5565"/>
                  </a:cubicBezTo>
                  <a:lnTo>
                    <a:pt x="2989" y="4803"/>
                  </a:lnTo>
                  <a:cubicBezTo>
                    <a:pt x="3049" y="4755"/>
                    <a:pt x="3120" y="4743"/>
                    <a:pt x="3180" y="4743"/>
                  </a:cubicBezTo>
                  <a:close/>
                  <a:moveTo>
                    <a:pt x="3775" y="5493"/>
                  </a:moveTo>
                  <a:cubicBezTo>
                    <a:pt x="3870" y="5493"/>
                    <a:pt x="3954" y="5553"/>
                    <a:pt x="4013" y="5636"/>
                  </a:cubicBezTo>
                  <a:cubicBezTo>
                    <a:pt x="4132" y="5779"/>
                    <a:pt x="4085" y="5993"/>
                    <a:pt x="3942" y="6089"/>
                  </a:cubicBezTo>
                  <a:lnTo>
                    <a:pt x="3132" y="6708"/>
                  </a:lnTo>
                  <a:cubicBezTo>
                    <a:pt x="3076" y="6745"/>
                    <a:pt x="3013" y="6764"/>
                    <a:pt x="2949" y="6764"/>
                  </a:cubicBezTo>
                  <a:cubicBezTo>
                    <a:pt x="2851" y="6764"/>
                    <a:pt x="2752" y="6718"/>
                    <a:pt x="2680" y="6624"/>
                  </a:cubicBezTo>
                  <a:cubicBezTo>
                    <a:pt x="2572" y="6482"/>
                    <a:pt x="2596" y="6255"/>
                    <a:pt x="2751" y="6148"/>
                  </a:cubicBezTo>
                  <a:lnTo>
                    <a:pt x="3537" y="5589"/>
                  </a:lnTo>
                  <a:cubicBezTo>
                    <a:pt x="3573" y="5565"/>
                    <a:pt x="3596" y="5541"/>
                    <a:pt x="3620" y="5529"/>
                  </a:cubicBezTo>
                  <a:cubicBezTo>
                    <a:pt x="3668" y="5517"/>
                    <a:pt x="3715" y="5493"/>
                    <a:pt x="3775" y="5493"/>
                  </a:cubicBezTo>
                  <a:close/>
                  <a:moveTo>
                    <a:pt x="4359" y="6281"/>
                  </a:moveTo>
                  <a:cubicBezTo>
                    <a:pt x="4454" y="6281"/>
                    <a:pt x="4550" y="6321"/>
                    <a:pt x="4620" y="6398"/>
                  </a:cubicBezTo>
                  <a:cubicBezTo>
                    <a:pt x="4739" y="6553"/>
                    <a:pt x="4704" y="6755"/>
                    <a:pt x="4549" y="6863"/>
                  </a:cubicBezTo>
                  <a:lnTo>
                    <a:pt x="3954" y="7303"/>
                  </a:lnTo>
                  <a:cubicBezTo>
                    <a:pt x="3898" y="7331"/>
                    <a:pt x="3829" y="7358"/>
                    <a:pt x="3767" y="7358"/>
                  </a:cubicBezTo>
                  <a:cubicBezTo>
                    <a:pt x="3749" y="7358"/>
                    <a:pt x="3732" y="7356"/>
                    <a:pt x="3715" y="7351"/>
                  </a:cubicBezTo>
                  <a:cubicBezTo>
                    <a:pt x="3620" y="7339"/>
                    <a:pt x="3549" y="7303"/>
                    <a:pt x="3513" y="7220"/>
                  </a:cubicBezTo>
                  <a:cubicBezTo>
                    <a:pt x="3406" y="7077"/>
                    <a:pt x="3430" y="6863"/>
                    <a:pt x="3584" y="6755"/>
                  </a:cubicBezTo>
                  <a:lnTo>
                    <a:pt x="4144" y="6363"/>
                  </a:lnTo>
                  <a:lnTo>
                    <a:pt x="4168" y="6339"/>
                  </a:lnTo>
                  <a:cubicBezTo>
                    <a:pt x="4226" y="6300"/>
                    <a:pt x="4292" y="6281"/>
                    <a:pt x="4359" y="6281"/>
                  </a:cubicBezTo>
                  <a:close/>
                  <a:moveTo>
                    <a:pt x="2870" y="2553"/>
                  </a:moveTo>
                  <a:lnTo>
                    <a:pt x="3156" y="2707"/>
                  </a:lnTo>
                  <a:cubicBezTo>
                    <a:pt x="3173" y="2725"/>
                    <a:pt x="3197" y="2736"/>
                    <a:pt x="3218" y="2736"/>
                  </a:cubicBezTo>
                  <a:cubicBezTo>
                    <a:pt x="3226" y="2736"/>
                    <a:pt x="3233" y="2734"/>
                    <a:pt x="3239" y="2731"/>
                  </a:cubicBezTo>
                  <a:lnTo>
                    <a:pt x="3942" y="2636"/>
                  </a:lnTo>
                  <a:lnTo>
                    <a:pt x="4192" y="2743"/>
                  </a:lnTo>
                  <a:lnTo>
                    <a:pt x="4049" y="3338"/>
                  </a:lnTo>
                  <a:lnTo>
                    <a:pt x="4049" y="3362"/>
                  </a:lnTo>
                  <a:lnTo>
                    <a:pt x="4049" y="4648"/>
                  </a:lnTo>
                  <a:cubicBezTo>
                    <a:pt x="4049" y="5077"/>
                    <a:pt x="4406" y="5434"/>
                    <a:pt x="4835" y="5434"/>
                  </a:cubicBezTo>
                  <a:cubicBezTo>
                    <a:pt x="5263" y="5434"/>
                    <a:pt x="5620" y="5077"/>
                    <a:pt x="5620" y="4648"/>
                  </a:cubicBezTo>
                  <a:lnTo>
                    <a:pt x="5620" y="3410"/>
                  </a:lnTo>
                  <a:lnTo>
                    <a:pt x="5656" y="3362"/>
                  </a:lnTo>
                  <a:lnTo>
                    <a:pt x="8776" y="5065"/>
                  </a:lnTo>
                  <a:cubicBezTo>
                    <a:pt x="8942" y="5184"/>
                    <a:pt x="9002" y="5374"/>
                    <a:pt x="8907" y="5541"/>
                  </a:cubicBezTo>
                  <a:cubicBezTo>
                    <a:pt x="8850" y="5654"/>
                    <a:pt x="8745" y="5717"/>
                    <a:pt x="8631" y="5717"/>
                  </a:cubicBezTo>
                  <a:cubicBezTo>
                    <a:pt x="8576" y="5717"/>
                    <a:pt x="8520" y="5703"/>
                    <a:pt x="8466" y="5672"/>
                  </a:cubicBezTo>
                  <a:lnTo>
                    <a:pt x="6740" y="4743"/>
                  </a:lnTo>
                  <a:cubicBezTo>
                    <a:pt x="6711" y="4727"/>
                    <a:pt x="6682" y="4719"/>
                    <a:pt x="6655" y="4719"/>
                  </a:cubicBezTo>
                  <a:cubicBezTo>
                    <a:pt x="6603" y="4719"/>
                    <a:pt x="6557" y="4748"/>
                    <a:pt x="6525" y="4803"/>
                  </a:cubicBezTo>
                  <a:cubicBezTo>
                    <a:pt x="6490" y="4874"/>
                    <a:pt x="6513" y="4958"/>
                    <a:pt x="6585" y="5005"/>
                  </a:cubicBezTo>
                  <a:lnTo>
                    <a:pt x="8037" y="5791"/>
                  </a:lnTo>
                  <a:cubicBezTo>
                    <a:pt x="8192" y="5886"/>
                    <a:pt x="8252" y="6077"/>
                    <a:pt x="8168" y="6243"/>
                  </a:cubicBezTo>
                  <a:cubicBezTo>
                    <a:pt x="8104" y="6356"/>
                    <a:pt x="7996" y="6415"/>
                    <a:pt x="7881" y="6415"/>
                  </a:cubicBezTo>
                  <a:cubicBezTo>
                    <a:pt x="7826" y="6415"/>
                    <a:pt x="7770" y="6401"/>
                    <a:pt x="7716" y="6374"/>
                  </a:cubicBezTo>
                  <a:lnTo>
                    <a:pt x="6251" y="5565"/>
                  </a:lnTo>
                  <a:cubicBezTo>
                    <a:pt x="6226" y="5554"/>
                    <a:pt x="6200" y="5548"/>
                    <a:pt x="6175" y="5548"/>
                  </a:cubicBezTo>
                  <a:cubicBezTo>
                    <a:pt x="6120" y="5548"/>
                    <a:pt x="6070" y="5575"/>
                    <a:pt x="6037" y="5624"/>
                  </a:cubicBezTo>
                  <a:cubicBezTo>
                    <a:pt x="5990" y="5708"/>
                    <a:pt x="6025" y="5791"/>
                    <a:pt x="6097" y="5839"/>
                  </a:cubicBezTo>
                  <a:lnTo>
                    <a:pt x="7287" y="6493"/>
                  </a:lnTo>
                  <a:cubicBezTo>
                    <a:pt x="7454" y="6577"/>
                    <a:pt x="7514" y="6779"/>
                    <a:pt x="7418" y="6934"/>
                  </a:cubicBezTo>
                  <a:cubicBezTo>
                    <a:pt x="7360" y="7050"/>
                    <a:pt x="7250" y="7114"/>
                    <a:pt x="7132" y="7114"/>
                  </a:cubicBezTo>
                  <a:cubicBezTo>
                    <a:pt x="7081" y="7114"/>
                    <a:pt x="7028" y="7102"/>
                    <a:pt x="6978" y="7077"/>
                  </a:cubicBezTo>
                  <a:lnTo>
                    <a:pt x="5728" y="6386"/>
                  </a:lnTo>
                  <a:cubicBezTo>
                    <a:pt x="5705" y="6371"/>
                    <a:pt x="5680" y="6365"/>
                    <a:pt x="5655" y="6365"/>
                  </a:cubicBezTo>
                  <a:cubicBezTo>
                    <a:pt x="5601" y="6365"/>
                    <a:pt x="5546" y="6397"/>
                    <a:pt x="5513" y="6446"/>
                  </a:cubicBezTo>
                  <a:cubicBezTo>
                    <a:pt x="5478" y="6517"/>
                    <a:pt x="5501" y="6613"/>
                    <a:pt x="5573" y="6660"/>
                  </a:cubicBezTo>
                  <a:lnTo>
                    <a:pt x="6549" y="7172"/>
                  </a:lnTo>
                  <a:cubicBezTo>
                    <a:pt x="6704" y="7267"/>
                    <a:pt x="6763" y="7458"/>
                    <a:pt x="6680" y="7625"/>
                  </a:cubicBezTo>
                  <a:cubicBezTo>
                    <a:pt x="6616" y="7737"/>
                    <a:pt x="6508" y="7801"/>
                    <a:pt x="6393" y="7801"/>
                  </a:cubicBezTo>
                  <a:cubicBezTo>
                    <a:pt x="6338" y="7801"/>
                    <a:pt x="6282" y="7786"/>
                    <a:pt x="6228" y="7756"/>
                  </a:cubicBezTo>
                  <a:lnTo>
                    <a:pt x="5549" y="7386"/>
                  </a:lnTo>
                  <a:cubicBezTo>
                    <a:pt x="5549" y="7255"/>
                    <a:pt x="5501" y="7101"/>
                    <a:pt x="5406" y="6994"/>
                  </a:cubicBezTo>
                  <a:cubicBezTo>
                    <a:pt x="5299" y="6851"/>
                    <a:pt x="5132" y="6755"/>
                    <a:pt x="4954" y="6744"/>
                  </a:cubicBezTo>
                  <a:lnTo>
                    <a:pt x="4954" y="6696"/>
                  </a:lnTo>
                  <a:cubicBezTo>
                    <a:pt x="4977" y="6541"/>
                    <a:pt x="4930" y="6363"/>
                    <a:pt x="4835" y="6220"/>
                  </a:cubicBezTo>
                  <a:cubicBezTo>
                    <a:pt x="4716" y="6077"/>
                    <a:pt x="4549" y="5982"/>
                    <a:pt x="4370" y="5970"/>
                  </a:cubicBezTo>
                  <a:lnTo>
                    <a:pt x="4370" y="5922"/>
                  </a:lnTo>
                  <a:cubicBezTo>
                    <a:pt x="4406" y="5767"/>
                    <a:pt x="4358" y="5589"/>
                    <a:pt x="4251" y="5446"/>
                  </a:cubicBezTo>
                  <a:cubicBezTo>
                    <a:pt x="4132" y="5303"/>
                    <a:pt x="3965" y="5208"/>
                    <a:pt x="3787" y="5196"/>
                  </a:cubicBezTo>
                  <a:lnTo>
                    <a:pt x="3787" y="5148"/>
                  </a:lnTo>
                  <a:cubicBezTo>
                    <a:pt x="3823" y="4993"/>
                    <a:pt x="3775" y="4815"/>
                    <a:pt x="3668" y="4672"/>
                  </a:cubicBezTo>
                  <a:cubicBezTo>
                    <a:pt x="3547" y="4516"/>
                    <a:pt x="3359" y="4432"/>
                    <a:pt x="3172" y="4432"/>
                  </a:cubicBezTo>
                  <a:cubicBezTo>
                    <a:pt x="3044" y="4432"/>
                    <a:pt x="2917" y="4471"/>
                    <a:pt x="2811" y="4553"/>
                  </a:cubicBezTo>
                  <a:lnTo>
                    <a:pt x="1763" y="5315"/>
                  </a:lnTo>
                  <a:lnTo>
                    <a:pt x="1394" y="5112"/>
                  </a:lnTo>
                  <a:lnTo>
                    <a:pt x="2870" y="2553"/>
                  </a:lnTo>
                  <a:close/>
                  <a:moveTo>
                    <a:pt x="4936" y="7026"/>
                  </a:moveTo>
                  <a:cubicBezTo>
                    <a:pt x="5036" y="7026"/>
                    <a:pt x="5132" y="7070"/>
                    <a:pt x="5204" y="7148"/>
                  </a:cubicBezTo>
                  <a:cubicBezTo>
                    <a:pt x="5251" y="7244"/>
                    <a:pt x="5275" y="7315"/>
                    <a:pt x="5263" y="7398"/>
                  </a:cubicBezTo>
                  <a:cubicBezTo>
                    <a:pt x="5251" y="7494"/>
                    <a:pt x="5204" y="7565"/>
                    <a:pt x="5132" y="7625"/>
                  </a:cubicBezTo>
                  <a:lnTo>
                    <a:pt x="4787" y="7875"/>
                  </a:lnTo>
                  <a:cubicBezTo>
                    <a:pt x="4729" y="7918"/>
                    <a:pt x="4658" y="7940"/>
                    <a:pt x="4588" y="7940"/>
                  </a:cubicBezTo>
                  <a:cubicBezTo>
                    <a:pt x="4487" y="7940"/>
                    <a:pt x="4386" y="7895"/>
                    <a:pt x="4323" y="7803"/>
                  </a:cubicBezTo>
                  <a:cubicBezTo>
                    <a:pt x="4215" y="7660"/>
                    <a:pt x="4251" y="7446"/>
                    <a:pt x="4406" y="7339"/>
                  </a:cubicBezTo>
                  <a:lnTo>
                    <a:pt x="4727" y="7101"/>
                  </a:lnTo>
                  <a:lnTo>
                    <a:pt x="4739" y="7089"/>
                  </a:lnTo>
                  <a:cubicBezTo>
                    <a:pt x="4802" y="7046"/>
                    <a:pt x="4870" y="7026"/>
                    <a:pt x="4936" y="7026"/>
                  </a:cubicBezTo>
                  <a:close/>
                  <a:moveTo>
                    <a:pt x="180" y="0"/>
                  </a:moveTo>
                  <a:cubicBezTo>
                    <a:pt x="125" y="0"/>
                    <a:pt x="69" y="27"/>
                    <a:pt x="36" y="76"/>
                  </a:cubicBezTo>
                  <a:cubicBezTo>
                    <a:pt x="1" y="159"/>
                    <a:pt x="24" y="243"/>
                    <a:pt x="96" y="290"/>
                  </a:cubicBezTo>
                  <a:lnTo>
                    <a:pt x="2382" y="1600"/>
                  </a:lnTo>
                  <a:lnTo>
                    <a:pt x="405" y="5005"/>
                  </a:lnTo>
                  <a:lnTo>
                    <a:pt x="251" y="4922"/>
                  </a:lnTo>
                  <a:cubicBezTo>
                    <a:pt x="221" y="4905"/>
                    <a:pt x="192" y="4897"/>
                    <a:pt x="164" y="4897"/>
                  </a:cubicBezTo>
                  <a:cubicBezTo>
                    <a:pt x="113" y="4897"/>
                    <a:pt x="67" y="4923"/>
                    <a:pt x="36" y="4969"/>
                  </a:cubicBezTo>
                  <a:cubicBezTo>
                    <a:pt x="1" y="5053"/>
                    <a:pt x="24" y="5136"/>
                    <a:pt x="96" y="5184"/>
                  </a:cubicBezTo>
                  <a:lnTo>
                    <a:pt x="882" y="5648"/>
                  </a:lnTo>
                  <a:cubicBezTo>
                    <a:pt x="908" y="5663"/>
                    <a:pt x="934" y="5670"/>
                    <a:pt x="959" y="5670"/>
                  </a:cubicBezTo>
                  <a:cubicBezTo>
                    <a:pt x="1014" y="5670"/>
                    <a:pt x="1063" y="5638"/>
                    <a:pt x="1096" y="5589"/>
                  </a:cubicBezTo>
                  <a:lnTo>
                    <a:pt x="1215" y="5398"/>
                  </a:lnTo>
                  <a:lnTo>
                    <a:pt x="1537" y="5565"/>
                  </a:lnTo>
                  <a:cubicBezTo>
                    <a:pt x="1441" y="5779"/>
                    <a:pt x="1453" y="6029"/>
                    <a:pt x="1584" y="6220"/>
                  </a:cubicBezTo>
                  <a:cubicBezTo>
                    <a:pt x="1703" y="6386"/>
                    <a:pt x="1894" y="6482"/>
                    <a:pt x="2096" y="6482"/>
                  </a:cubicBezTo>
                  <a:cubicBezTo>
                    <a:pt x="2156" y="6482"/>
                    <a:pt x="2227" y="6458"/>
                    <a:pt x="2287" y="6446"/>
                  </a:cubicBezTo>
                  <a:cubicBezTo>
                    <a:pt x="2287" y="6577"/>
                    <a:pt x="2334" y="6720"/>
                    <a:pt x="2406" y="6815"/>
                  </a:cubicBezTo>
                  <a:cubicBezTo>
                    <a:pt x="2525" y="6982"/>
                    <a:pt x="2715" y="7077"/>
                    <a:pt x="2906" y="7077"/>
                  </a:cubicBezTo>
                  <a:cubicBezTo>
                    <a:pt x="2965" y="7077"/>
                    <a:pt x="3049" y="7053"/>
                    <a:pt x="3108" y="7041"/>
                  </a:cubicBezTo>
                  <a:cubicBezTo>
                    <a:pt x="3108" y="7160"/>
                    <a:pt x="3144" y="7291"/>
                    <a:pt x="3227" y="7398"/>
                  </a:cubicBezTo>
                  <a:cubicBezTo>
                    <a:pt x="3323" y="7529"/>
                    <a:pt x="3465" y="7625"/>
                    <a:pt x="3644" y="7648"/>
                  </a:cubicBezTo>
                  <a:cubicBezTo>
                    <a:pt x="3668" y="7648"/>
                    <a:pt x="3715" y="7672"/>
                    <a:pt x="3739" y="7672"/>
                  </a:cubicBezTo>
                  <a:cubicBezTo>
                    <a:pt x="3799" y="7672"/>
                    <a:pt x="3882" y="7648"/>
                    <a:pt x="3942" y="7636"/>
                  </a:cubicBezTo>
                  <a:cubicBezTo>
                    <a:pt x="3942" y="7767"/>
                    <a:pt x="3977" y="7886"/>
                    <a:pt x="4061" y="7994"/>
                  </a:cubicBezTo>
                  <a:cubicBezTo>
                    <a:pt x="4156" y="8125"/>
                    <a:pt x="4299" y="8220"/>
                    <a:pt x="4477" y="8244"/>
                  </a:cubicBezTo>
                  <a:cubicBezTo>
                    <a:pt x="4501" y="8244"/>
                    <a:pt x="4549" y="8267"/>
                    <a:pt x="4573" y="8267"/>
                  </a:cubicBezTo>
                  <a:cubicBezTo>
                    <a:pt x="4716" y="8267"/>
                    <a:pt x="4835" y="8220"/>
                    <a:pt x="4954" y="8148"/>
                  </a:cubicBezTo>
                  <a:lnTo>
                    <a:pt x="5287" y="7886"/>
                  </a:lnTo>
                  <a:cubicBezTo>
                    <a:pt x="5370" y="7827"/>
                    <a:pt x="5430" y="7767"/>
                    <a:pt x="5466" y="7684"/>
                  </a:cubicBezTo>
                  <a:lnTo>
                    <a:pt x="6085" y="8029"/>
                  </a:lnTo>
                  <a:cubicBezTo>
                    <a:pt x="6168" y="8077"/>
                    <a:pt x="6275" y="8101"/>
                    <a:pt x="6382" y="8101"/>
                  </a:cubicBezTo>
                  <a:cubicBezTo>
                    <a:pt x="6442" y="8101"/>
                    <a:pt x="6501" y="8089"/>
                    <a:pt x="6561" y="8077"/>
                  </a:cubicBezTo>
                  <a:cubicBezTo>
                    <a:pt x="6716" y="8029"/>
                    <a:pt x="6859" y="7922"/>
                    <a:pt x="6930" y="7779"/>
                  </a:cubicBezTo>
                  <a:cubicBezTo>
                    <a:pt x="6990" y="7648"/>
                    <a:pt x="7013" y="7529"/>
                    <a:pt x="7002" y="7398"/>
                  </a:cubicBezTo>
                  <a:cubicBezTo>
                    <a:pt x="7049" y="7398"/>
                    <a:pt x="7073" y="7422"/>
                    <a:pt x="7121" y="7422"/>
                  </a:cubicBezTo>
                  <a:cubicBezTo>
                    <a:pt x="7347" y="7422"/>
                    <a:pt x="7573" y="7303"/>
                    <a:pt x="7668" y="7089"/>
                  </a:cubicBezTo>
                  <a:cubicBezTo>
                    <a:pt x="7728" y="6970"/>
                    <a:pt x="7764" y="6839"/>
                    <a:pt x="7752" y="6720"/>
                  </a:cubicBezTo>
                  <a:cubicBezTo>
                    <a:pt x="7787" y="6720"/>
                    <a:pt x="7823" y="6732"/>
                    <a:pt x="7871" y="6732"/>
                  </a:cubicBezTo>
                  <a:cubicBezTo>
                    <a:pt x="8085" y="6732"/>
                    <a:pt x="8311" y="6613"/>
                    <a:pt x="8418" y="6410"/>
                  </a:cubicBezTo>
                  <a:cubicBezTo>
                    <a:pt x="8478" y="6291"/>
                    <a:pt x="8502" y="6172"/>
                    <a:pt x="8490" y="6029"/>
                  </a:cubicBezTo>
                  <a:cubicBezTo>
                    <a:pt x="8537" y="6029"/>
                    <a:pt x="8561" y="6053"/>
                    <a:pt x="8609" y="6053"/>
                  </a:cubicBezTo>
                  <a:cubicBezTo>
                    <a:pt x="8668" y="6053"/>
                    <a:pt x="8728" y="6029"/>
                    <a:pt x="8787" y="6017"/>
                  </a:cubicBezTo>
                  <a:cubicBezTo>
                    <a:pt x="8954" y="5970"/>
                    <a:pt x="9085" y="5874"/>
                    <a:pt x="9157" y="5720"/>
                  </a:cubicBezTo>
                  <a:cubicBezTo>
                    <a:pt x="9240" y="5577"/>
                    <a:pt x="9264" y="5410"/>
                    <a:pt x="9204" y="5243"/>
                  </a:cubicBezTo>
                  <a:cubicBezTo>
                    <a:pt x="9192" y="5196"/>
                    <a:pt x="9180" y="5172"/>
                    <a:pt x="9157" y="5136"/>
                  </a:cubicBezTo>
                  <a:lnTo>
                    <a:pt x="9430" y="4946"/>
                  </a:lnTo>
                  <a:lnTo>
                    <a:pt x="9561" y="5124"/>
                  </a:lnTo>
                  <a:cubicBezTo>
                    <a:pt x="9591" y="5161"/>
                    <a:pt x="9644" y="5180"/>
                    <a:pt x="9694" y="5180"/>
                  </a:cubicBezTo>
                  <a:cubicBezTo>
                    <a:pt x="9724" y="5180"/>
                    <a:pt x="9753" y="5173"/>
                    <a:pt x="9776" y="5160"/>
                  </a:cubicBezTo>
                  <a:lnTo>
                    <a:pt x="10192" y="4827"/>
                  </a:lnTo>
                  <a:cubicBezTo>
                    <a:pt x="10264" y="4743"/>
                    <a:pt x="10276" y="4648"/>
                    <a:pt x="10240" y="4577"/>
                  </a:cubicBezTo>
                  <a:cubicBezTo>
                    <a:pt x="10210" y="4539"/>
                    <a:pt x="10157" y="4521"/>
                    <a:pt x="10107" y="4521"/>
                  </a:cubicBezTo>
                  <a:cubicBezTo>
                    <a:pt x="10077" y="4521"/>
                    <a:pt x="10048" y="4527"/>
                    <a:pt x="10026" y="4541"/>
                  </a:cubicBezTo>
                  <a:lnTo>
                    <a:pt x="9728" y="4779"/>
                  </a:lnTo>
                  <a:lnTo>
                    <a:pt x="7347" y="1671"/>
                  </a:lnTo>
                  <a:lnTo>
                    <a:pt x="8704" y="790"/>
                  </a:lnTo>
                  <a:cubicBezTo>
                    <a:pt x="8776" y="755"/>
                    <a:pt x="8787" y="659"/>
                    <a:pt x="8752" y="588"/>
                  </a:cubicBezTo>
                  <a:cubicBezTo>
                    <a:pt x="8721" y="542"/>
                    <a:pt x="8670" y="516"/>
                    <a:pt x="8619" y="516"/>
                  </a:cubicBezTo>
                  <a:cubicBezTo>
                    <a:pt x="8591" y="516"/>
                    <a:pt x="8563" y="523"/>
                    <a:pt x="8537" y="540"/>
                  </a:cubicBezTo>
                  <a:lnTo>
                    <a:pt x="7049" y="1493"/>
                  </a:lnTo>
                  <a:cubicBezTo>
                    <a:pt x="6978" y="1540"/>
                    <a:pt x="6966" y="1648"/>
                    <a:pt x="7002" y="1719"/>
                  </a:cubicBezTo>
                  <a:lnTo>
                    <a:pt x="7275" y="2076"/>
                  </a:lnTo>
                  <a:lnTo>
                    <a:pt x="7085" y="2219"/>
                  </a:lnTo>
                  <a:lnTo>
                    <a:pt x="6311" y="1969"/>
                  </a:lnTo>
                  <a:cubicBezTo>
                    <a:pt x="6287" y="1969"/>
                    <a:pt x="6275" y="1957"/>
                    <a:pt x="6263" y="1957"/>
                  </a:cubicBezTo>
                  <a:lnTo>
                    <a:pt x="4501" y="1957"/>
                  </a:lnTo>
                  <a:cubicBezTo>
                    <a:pt x="4430" y="1957"/>
                    <a:pt x="4370" y="2005"/>
                    <a:pt x="4358" y="2076"/>
                  </a:cubicBezTo>
                  <a:lnTo>
                    <a:pt x="4251" y="2481"/>
                  </a:lnTo>
                  <a:lnTo>
                    <a:pt x="4001" y="2374"/>
                  </a:lnTo>
                  <a:cubicBezTo>
                    <a:pt x="3965" y="2362"/>
                    <a:pt x="3954" y="2362"/>
                    <a:pt x="3930" y="2362"/>
                  </a:cubicBezTo>
                  <a:lnTo>
                    <a:pt x="3227" y="2433"/>
                  </a:lnTo>
                  <a:lnTo>
                    <a:pt x="2989" y="2302"/>
                  </a:lnTo>
                  <a:lnTo>
                    <a:pt x="3215" y="1910"/>
                  </a:lnTo>
                  <a:cubicBezTo>
                    <a:pt x="3251" y="1838"/>
                    <a:pt x="3227" y="1743"/>
                    <a:pt x="3156" y="1707"/>
                  </a:cubicBezTo>
                  <a:lnTo>
                    <a:pt x="251" y="16"/>
                  </a:lnTo>
                  <a:cubicBezTo>
                    <a:pt x="229" y="5"/>
                    <a:pt x="204" y="0"/>
                    <a:pt x="180" y="0"/>
                  </a:cubicBezTo>
                  <a:close/>
                </a:path>
              </a:pathLst>
            </a:custGeom>
            <a:solidFill>
              <a:srgbClr val="FFB5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84" name="Google Shape;284;p15"/>
            <p:cNvSpPr/>
            <p:nvPr/>
          </p:nvSpPr>
          <p:spPr>
            <a:xfrm>
              <a:off x="3059960" y="2009628"/>
              <a:ext cx="37177" cy="26960"/>
            </a:xfrm>
            <a:custGeom>
              <a:avLst/>
              <a:gdLst/>
              <a:ahLst/>
              <a:cxnLst/>
              <a:rect l="l" t="t" r="r" b="b"/>
              <a:pathLst>
                <a:path w="1168" h="847" extrusionOk="0">
                  <a:moveTo>
                    <a:pt x="999" y="0"/>
                  </a:moveTo>
                  <a:cubicBezTo>
                    <a:pt x="971" y="0"/>
                    <a:pt x="943" y="8"/>
                    <a:pt x="918" y="25"/>
                  </a:cubicBezTo>
                  <a:lnTo>
                    <a:pt x="84" y="561"/>
                  </a:lnTo>
                  <a:cubicBezTo>
                    <a:pt x="13" y="608"/>
                    <a:pt x="1" y="692"/>
                    <a:pt x="37" y="775"/>
                  </a:cubicBezTo>
                  <a:cubicBezTo>
                    <a:pt x="72" y="811"/>
                    <a:pt x="120" y="846"/>
                    <a:pt x="156" y="846"/>
                  </a:cubicBezTo>
                  <a:cubicBezTo>
                    <a:pt x="191" y="846"/>
                    <a:pt x="215" y="823"/>
                    <a:pt x="239" y="811"/>
                  </a:cubicBezTo>
                  <a:lnTo>
                    <a:pt x="1073" y="275"/>
                  </a:lnTo>
                  <a:cubicBezTo>
                    <a:pt x="1156" y="239"/>
                    <a:pt x="1168" y="144"/>
                    <a:pt x="1132" y="72"/>
                  </a:cubicBezTo>
                  <a:cubicBezTo>
                    <a:pt x="1101" y="26"/>
                    <a:pt x="1051" y="0"/>
                    <a:pt x="999" y="0"/>
                  </a:cubicBezTo>
                  <a:close/>
                </a:path>
              </a:pathLst>
            </a:custGeom>
            <a:solidFill>
              <a:srgbClr val="FFB5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grpSp>
        <p:nvGrpSpPr>
          <p:cNvPr id="285" name="Google Shape;285;p15"/>
          <p:cNvGrpSpPr/>
          <p:nvPr/>
        </p:nvGrpSpPr>
        <p:grpSpPr>
          <a:xfrm>
            <a:off x="8849209" y="622810"/>
            <a:ext cx="1474228" cy="893713"/>
            <a:chOff x="5776798" y="3409778"/>
            <a:chExt cx="346379" cy="264518"/>
          </a:xfrm>
        </p:grpSpPr>
        <p:sp>
          <p:nvSpPr>
            <p:cNvPr id="286" name="Google Shape;286;p15"/>
            <p:cNvSpPr/>
            <p:nvPr/>
          </p:nvSpPr>
          <p:spPr>
            <a:xfrm>
              <a:off x="5890104" y="3642055"/>
              <a:ext cx="10248" cy="32241"/>
            </a:xfrm>
            <a:custGeom>
              <a:avLst/>
              <a:gdLst/>
              <a:ahLst/>
              <a:cxnLst/>
              <a:rect l="l" t="t" r="r" b="b"/>
              <a:pathLst>
                <a:path w="322" h="1013" extrusionOk="0">
                  <a:moveTo>
                    <a:pt x="167" y="1"/>
                  </a:moveTo>
                  <a:cubicBezTo>
                    <a:pt x="71" y="1"/>
                    <a:pt x="0" y="72"/>
                    <a:pt x="0" y="155"/>
                  </a:cubicBezTo>
                  <a:lnTo>
                    <a:pt x="0" y="846"/>
                  </a:lnTo>
                  <a:cubicBezTo>
                    <a:pt x="0" y="929"/>
                    <a:pt x="71" y="1013"/>
                    <a:pt x="167" y="1013"/>
                  </a:cubicBezTo>
                  <a:cubicBezTo>
                    <a:pt x="250" y="1013"/>
                    <a:pt x="321" y="929"/>
                    <a:pt x="321" y="846"/>
                  </a:cubicBezTo>
                  <a:lnTo>
                    <a:pt x="321" y="143"/>
                  </a:lnTo>
                  <a:cubicBezTo>
                    <a:pt x="321" y="60"/>
                    <a:pt x="250"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87" name="Google Shape;287;p15"/>
            <p:cNvSpPr/>
            <p:nvPr/>
          </p:nvSpPr>
          <p:spPr>
            <a:xfrm>
              <a:off x="5998094" y="3642055"/>
              <a:ext cx="10248" cy="32241"/>
            </a:xfrm>
            <a:custGeom>
              <a:avLst/>
              <a:gdLst/>
              <a:ahLst/>
              <a:cxnLst/>
              <a:rect l="l" t="t" r="r" b="b"/>
              <a:pathLst>
                <a:path w="322" h="1013" extrusionOk="0">
                  <a:moveTo>
                    <a:pt x="167" y="1"/>
                  </a:moveTo>
                  <a:cubicBezTo>
                    <a:pt x="72" y="1"/>
                    <a:pt x="0" y="72"/>
                    <a:pt x="0" y="155"/>
                  </a:cubicBezTo>
                  <a:lnTo>
                    <a:pt x="0" y="846"/>
                  </a:lnTo>
                  <a:cubicBezTo>
                    <a:pt x="0" y="929"/>
                    <a:pt x="72" y="1013"/>
                    <a:pt x="167" y="1013"/>
                  </a:cubicBezTo>
                  <a:cubicBezTo>
                    <a:pt x="250" y="1013"/>
                    <a:pt x="322" y="929"/>
                    <a:pt x="322" y="846"/>
                  </a:cubicBezTo>
                  <a:lnTo>
                    <a:pt x="322" y="143"/>
                  </a:lnTo>
                  <a:cubicBezTo>
                    <a:pt x="310" y="60"/>
                    <a:pt x="250"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88" name="Google Shape;288;p15"/>
            <p:cNvSpPr/>
            <p:nvPr/>
          </p:nvSpPr>
          <p:spPr>
            <a:xfrm>
              <a:off x="5814673" y="3528367"/>
              <a:ext cx="43222" cy="15564"/>
            </a:xfrm>
            <a:custGeom>
              <a:avLst/>
              <a:gdLst/>
              <a:ahLst/>
              <a:cxnLst/>
              <a:rect l="l" t="t" r="r" b="b"/>
              <a:pathLst>
                <a:path w="1358" h="489" extrusionOk="0">
                  <a:moveTo>
                    <a:pt x="167" y="1"/>
                  </a:moveTo>
                  <a:cubicBezTo>
                    <a:pt x="72" y="1"/>
                    <a:pt x="1" y="72"/>
                    <a:pt x="1" y="156"/>
                  </a:cubicBezTo>
                  <a:cubicBezTo>
                    <a:pt x="1" y="251"/>
                    <a:pt x="72" y="322"/>
                    <a:pt x="167" y="322"/>
                  </a:cubicBezTo>
                  <a:cubicBezTo>
                    <a:pt x="346" y="322"/>
                    <a:pt x="870" y="358"/>
                    <a:pt x="1120" y="477"/>
                  </a:cubicBezTo>
                  <a:cubicBezTo>
                    <a:pt x="1144" y="489"/>
                    <a:pt x="1167" y="489"/>
                    <a:pt x="1191" y="489"/>
                  </a:cubicBezTo>
                  <a:cubicBezTo>
                    <a:pt x="1251" y="489"/>
                    <a:pt x="1310" y="453"/>
                    <a:pt x="1346" y="394"/>
                  </a:cubicBezTo>
                  <a:cubicBezTo>
                    <a:pt x="1358" y="322"/>
                    <a:pt x="1322" y="239"/>
                    <a:pt x="1251" y="191"/>
                  </a:cubicBezTo>
                  <a:cubicBezTo>
                    <a:pt x="882" y="13"/>
                    <a:pt x="191"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89" name="Google Shape;289;p15"/>
            <p:cNvSpPr/>
            <p:nvPr/>
          </p:nvSpPr>
          <p:spPr>
            <a:xfrm>
              <a:off x="5797995" y="3631074"/>
              <a:ext cx="10662" cy="42458"/>
            </a:xfrm>
            <a:custGeom>
              <a:avLst/>
              <a:gdLst/>
              <a:ahLst/>
              <a:cxnLst/>
              <a:rect l="l" t="t" r="r" b="b"/>
              <a:pathLst>
                <a:path w="335" h="1334" extrusionOk="0">
                  <a:moveTo>
                    <a:pt x="167" y="0"/>
                  </a:moveTo>
                  <a:cubicBezTo>
                    <a:pt x="84" y="0"/>
                    <a:pt x="1" y="72"/>
                    <a:pt x="1" y="167"/>
                  </a:cubicBezTo>
                  <a:lnTo>
                    <a:pt x="1" y="1179"/>
                  </a:lnTo>
                  <a:cubicBezTo>
                    <a:pt x="1" y="1262"/>
                    <a:pt x="84" y="1334"/>
                    <a:pt x="167" y="1334"/>
                  </a:cubicBezTo>
                  <a:cubicBezTo>
                    <a:pt x="251" y="1334"/>
                    <a:pt x="334" y="1262"/>
                    <a:pt x="334" y="1179"/>
                  </a:cubicBezTo>
                  <a:lnTo>
                    <a:pt x="334" y="167"/>
                  </a:lnTo>
                  <a:cubicBezTo>
                    <a:pt x="334" y="72"/>
                    <a:pt x="263" y="0"/>
                    <a:pt x="16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90" name="Google Shape;290;p15"/>
            <p:cNvSpPr/>
            <p:nvPr/>
          </p:nvSpPr>
          <p:spPr>
            <a:xfrm>
              <a:off x="5776798" y="3409778"/>
              <a:ext cx="346379" cy="264136"/>
            </a:xfrm>
            <a:custGeom>
              <a:avLst/>
              <a:gdLst/>
              <a:ahLst/>
              <a:cxnLst/>
              <a:rect l="l" t="t" r="r" b="b"/>
              <a:pathLst>
                <a:path w="10883" h="8299" extrusionOk="0">
                  <a:moveTo>
                    <a:pt x="9144" y="2512"/>
                  </a:moveTo>
                  <a:cubicBezTo>
                    <a:pt x="9418" y="2512"/>
                    <a:pt x="9656" y="2715"/>
                    <a:pt x="9656" y="2953"/>
                  </a:cubicBezTo>
                  <a:lnTo>
                    <a:pt x="9656" y="2977"/>
                  </a:lnTo>
                  <a:cubicBezTo>
                    <a:pt x="9501" y="2917"/>
                    <a:pt x="9335" y="2869"/>
                    <a:pt x="9144" y="2869"/>
                  </a:cubicBezTo>
                  <a:cubicBezTo>
                    <a:pt x="8965" y="2869"/>
                    <a:pt x="8787" y="2905"/>
                    <a:pt x="8620" y="2977"/>
                  </a:cubicBezTo>
                  <a:lnTo>
                    <a:pt x="8620" y="2953"/>
                  </a:lnTo>
                  <a:cubicBezTo>
                    <a:pt x="8620" y="2727"/>
                    <a:pt x="8858" y="2512"/>
                    <a:pt x="9144" y="2512"/>
                  </a:cubicBezTo>
                  <a:close/>
                  <a:moveTo>
                    <a:pt x="2869" y="3203"/>
                  </a:moveTo>
                  <a:lnTo>
                    <a:pt x="2869" y="3858"/>
                  </a:lnTo>
                  <a:cubicBezTo>
                    <a:pt x="2869" y="3965"/>
                    <a:pt x="2846" y="4060"/>
                    <a:pt x="2798" y="4167"/>
                  </a:cubicBezTo>
                  <a:lnTo>
                    <a:pt x="2727" y="4334"/>
                  </a:lnTo>
                  <a:cubicBezTo>
                    <a:pt x="2715" y="4346"/>
                    <a:pt x="2715" y="4382"/>
                    <a:pt x="2715" y="4405"/>
                  </a:cubicBezTo>
                  <a:lnTo>
                    <a:pt x="2715" y="4751"/>
                  </a:lnTo>
                  <a:cubicBezTo>
                    <a:pt x="2715" y="4989"/>
                    <a:pt x="2619" y="5191"/>
                    <a:pt x="2441" y="5358"/>
                  </a:cubicBezTo>
                  <a:cubicBezTo>
                    <a:pt x="2298" y="5525"/>
                    <a:pt x="2072" y="5596"/>
                    <a:pt x="1834" y="5596"/>
                  </a:cubicBezTo>
                  <a:cubicBezTo>
                    <a:pt x="1369" y="5584"/>
                    <a:pt x="1000" y="5179"/>
                    <a:pt x="1000" y="4703"/>
                  </a:cubicBezTo>
                  <a:lnTo>
                    <a:pt x="1000" y="4405"/>
                  </a:lnTo>
                  <a:cubicBezTo>
                    <a:pt x="1000" y="4382"/>
                    <a:pt x="1000" y="4358"/>
                    <a:pt x="988" y="4334"/>
                  </a:cubicBezTo>
                  <a:lnTo>
                    <a:pt x="881" y="4143"/>
                  </a:lnTo>
                  <a:cubicBezTo>
                    <a:pt x="845" y="4060"/>
                    <a:pt x="822" y="3989"/>
                    <a:pt x="822" y="3905"/>
                  </a:cubicBezTo>
                  <a:lnTo>
                    <a:pt x="822" y="3882"/>
                  </a:lnTo>
                  <a:cubicBezTo>
                    <a:pt x="822" y="3501"/>
                    <a:pt x="1131" y="3203"/>
                    <a:pt x="1500" y="3203"/>
                  </a:cubicBezTo>
                  <a:close/>
                  <a:moveTo>
                    <a:pt x="9144" y="3215"/>
                  </a:moveTo>
                  <a:cubicBezTo>
                    <a:pt x="9704" y="3215"/>
                    <a:pt x="10168" y="3679"/>
                    <a:pt x="10168" y="4239"/>
                  </a:cubicBezTo>
                  <a:cubicBezTo>
                    <a:pt x="10168" y="4346"/>
                    <a:pt x="10156" y="4465"/>
                    <a:pt x="10108" y="4572"/>
                  </a:cubicBezTo>
                  <a:cubicBezTo>
                    <a:pt x="9656" y="4108"/>
                    <a:pt x="8870" y="3929"/>
                    <a:pt x="8823" y="3929"/>
                  </a:cubicBezTo>
                  <a:cubicBezTo>
                    <a:pt x="8814" y="3926"/>
                    <a:pt x="8804" y="3925"/>
                    <a:pt x="8794" y="3925"/>
                  </a:cubicBezTo>
                  <a:cubicBezTo>
                    <a:pt x="8763" y="3925"/>
                    <a:pt x="8727" y="3938"/>
                    <a:pt x="8692" y="3965"/>
                  </a:cubicBezTo>
                  <a:cubicBezTo>
                    <a:pt x="8644" y="3989"/>
                    <a:pt x="8632" y="4036"/>
                    <a:pt x="8632" y="4084"/>
                  </a:cubicBezTo>
                  <a:cubicBezTo>
                    <a:pt x="8632" y="4084"/>
                    <a:pt x="8632" y="4179"/>
                    <a:pt x="8513" y="4298"/>
                  </a:cubicBezTo>
                  <a:cubicBezTo>
                    <a:pt x="8453" y="4358"/>
                    <a:pt x="8453" y="4465"/>
                    <a:pt x="8513" y="4524"/>
                  </a:cubicBezTo>
                  <a:cubicBezTo>
                    <a:pt x="8543" y="4554"/>
                    <a:pt x="8584" y="4569"/>
                    <a:pt x="8626" y="4569"/>
                  </a:cubicBezTo>
                  <a:cubicBezTo>
                    <a:pt x="8668" y="4569"/>
                    <a:pt x="8709" y="4554"/>
                    <a:pt x="8739" y="4524"/>
                  </a:cubicBezTo>
                  <a:cubicBezTo>
                    <a:pt x="8823" y="4441"/>
                    <a:pt x="8882" y="4346"/>
                    <a:pt x="8918" y="4274"/>
                  </a:cubicBezTo>
                  <a:cubicBezTo>
                    <a:pt x="9180" y="4346"/>
                    <a:pt x="9739" y="4560"/>
                    <a:pt x="9989" y="4894"/>
                  </a:cubicBezTo>
                  <a:cubicBezTo>
                    <a:pt x="9906" y="5298"/>
                    <a:pt x="9573" y="5596"/>
                    <a:pt x="9144" y="5596"/>
                  </a:cubicBezTo>
                  <a:cubicBezTo>
                    <a:pt x="8704" y="5596"/>
                    <a:pt x="8334" y="5275"/>
                    <a:pt x="8287" y="4834"/>
                  </a:cubicBezTo>
                  <a:cubicBezTo>
                    <a:pt x="8287" y="4810"/>
                    <a:pt x="8275" y="4798"/>
                    <a:pt x="8263" y="4774"/>
                  </a:cubicBezTo>
                  <a:cubicBezTo>
                    <a:pt x="8156" y="4620"/>
                    <a:pt x="8108" y="4441"/>
                    <a:pt x="8108" y="4239"/>
                  </a:cubicBezTo>
                  <a:cubicBezTo>
                    <a:pt x="8108" y="3679"/>
                    <a:pt x="8573" y="3215"/>
                    <a:pt x="9144" y="3215"/>
                  </a:cubicBezTo>
                  <a:close/>
                  <a:moveTo>
                    <a:pt x="5441" y="298"/>
                  </a:moveTo>
                  <a:cubicBezTo>
                    <a:pt x="6013" y="298"/>
                    <a:pt x="6489" y="488"/>
                    <a:pt x="6858" y="845"/>
                  </a:cubicBezTo>
                  <a:cubicBezTo>
                    <a:pt x="7227" y="1226"/>
                    <a:pt x="7453" y="1738"/>
                    <a:pt x="7501" y="2369"/>
                  </a:cubicBezTo>
                  <a:cubicBezTo>
                    <a:pt x="7620" y="4060"/>
                    <a:pt x="7763" y="5001"/>
                    <a:pt x="7822" y="5334"/>
                  </a:cubicBezTo>
                  <a:lnTo>
                    <a:pt x="7822" y="5346"/>
                  </a:lnTo>
                  <a:cubicBezTo>
                    <a:pt x="7632" y="5453"/>
                    <a:pt x="7310" y="5632"/>
                    <a:pt x="6787" y="5763"/>
                  </a:cubicBezTo>
                  <a:lnTo>
                    <a:pt x="6525" y="5644"/>
                  </a:lnTo>
                  <a:cubicBezTo>
                    <a:pt x="6453" y="5608"/>
                    <a:pt x="6418" y="5548"/>
                    <a:pt x="6418" y="5477"/>
                  </a:cubicBezTo>
                  <a:lnTo>
                    <a:pt x="6418" y="4929"/>
                  </a:lnTo>
                  <a:cubicBezTo>
                    <a:pt x="6918" y="4596"/>
                    <a:pt x="7263" y="4024"/>
                    <a:pt x="7263" y="3370"/>
                  </a:cubicBezTo>
                  <a:lnTo>
                    <a:pt x="7263" y="3072"/>
                  </a:lnTo>
                  <a:cubicBezTo>
                    <a:pt x="7263" y="2869"/>
                    <a:pt x="7180" y="2691"/>
                    <a:pt x="7037" y="2560"/>
                  </a:cubicBezTo>
                  <a:cubicBezTo>
                    <a:pt x="6727" y="2274"/>
                    <a:pt x="6001" y="1798"/>
                    <a:pt x="4751" y="1667"/>
                  </a:cubicBezTo>
                  <a:cubicBezTo>
                    <a:pt x="4744" y="1666"/>
                    <a:pt x="4737" y="1666"/>
                    <a:pt x="4730" y="1666"/>
                  </a:cubicBezTo>
                  <a:cubicBezTo>
                    <a:pt x="4645" y="1666"/>
                    <a:pt x="4583" y="1733"/>
                    <a:pt x="4572" y="1822"/>
                  </a:cubicBezTo>
                  <a:cubicBezTo>
                    <a:pt x="4548" y="1905"/>
                    <a:pt x="4632" y="1977"/>
                    <a:pt x="4715" y="2000"/>
                  </a:cubicBezTo>
                  <a:cubicBezTo>
                    <a:pt x="5882" y="2119"/>
                    <a:pt x="6537" y="2548"/>
                    <a:pt x="6834" y="2798"/>
                  </a:cubicBezTo>
                  <a:cubicBezTo>
                    <a:pt x="6906" y="2858"/>
                    <a:pt x="6953" y="2965"/>
                    <a:pt x="6953" y="3072"/>
                  </a:cubicBezTo>
                  <a:lnTo>
                    <a:pt x="6953" y="3370"/>
                  </a:lnTo>
                  <a:cubicBezTo>
                    <a:pt x="6953" y="4215"/>
                    <a:pt x="6263" y="4894"/>
                    <a:pt x="5417" y="4894"/>
                  </a:cubicBezTo>
                  <a:cubicBezTo>
                    <a:pt x="4572" y="4894"/>
                    <a:pt x="3881" y="4215"/>
                    <a:pt x="3881" y="3370"/>
                  </a:cubicBezTo>
                  <a:lnTo>
                    <a:pt x="3881" y="3227"/>
                  </a:lnTo>
                  <a:cubicBezTo>
                    <a:pt x="3881" y="3167"/>
                    <a:pt x="3917" y="3108"/>
                    <a:pt x="3977" y="3084"/>
                  </a:cubicBezTo>
                  <a:cubicBezTo>
                    <a:pt x="4167" y="2965"/>
                    <a:pt x="4429" y="2750"/>
                    <a:pt x="4548" y="2393"/>
                  </a:cubicBezTo>
                  <a:cubicBezTo>
                    <a:pt x="4584" y="2310"/>
                    <a:pt x="4536" y="2215"/>
                    <a:pt x="4453" y="2203"/>
                  </a:cubicBezTo>
                  <a:cubicBezTo>
                    <a:pt x="4434" y="2198"/>
                    <a:pt x="4415" y="2196"/>
                    <a:pt x="4398" y="2196"/>
                  </a:cubicBezTo>
                  <a:cubicBezTo>
                    <a:pt x="4327" y="2196"/>
                    <a:pt x="4270" y="2234"/>
                    <a:pt x="4251" y="2310"/>
                  </a:cubicBezTo>
                  <a:cubicBezTo>
                    <a:pt x="4167" y="2572"/>
                    <a:pt x="3977" y="2727"/>
                    <a:pt x="3822" y="2810"/>
                  </a:cubicBezTo>
                  <a:cubicBezTo>
                    <a:pt x="3679" y="2905"/>
                    <a:pt x="3572" y="3072"/>
                    <a:pt x="3572" y="3227"/>
                  </a:cubicBezTo>
                  <a:lnTo>
                    <a:pt x="3572" y="3370"/>
                  </a:lnTo>
                  <a:cubicBezTo>
                    <a:pt x="3572" y="4024"/>
                    <a:pt x="3917" y="4584"/>
                    <a:pt x="4417" y="4929"/>
                  </a:cubicBezTo>
                  <a:lnTo>
                    <a:pt x="4417" y="5477"/>
                  </a:lnTo>
                  <a:cubicBezTo>
                    <a:pt x="4417" y="5548"/>
                    <a:pt x="4370" y="5608"/>
                    <a:pt x="4310" y="5644"/>
                  </a:cubicBezTo>
                  <a:lnTo>
                    <a:pt x="4048" y="5763"/>
                  </a:lnTo>
                  <a:cubicBezTo>
                    <a:pt x="3536" y="5632"/>
                    <a:pt x="3215" y="5453"/>
                    <a:pt x="3060" y="5346"/>
                  </a:cubicBezTo>
                  <a:lnTo>
                    <a:pt x="3060" y="5334"/>
                  </a:lnTo>
                  <a:cubicBezTo>
                    <a:pt x="3131" y="5001"/>
                    <a:pt x="3262" y="4060"/>
                    <a:pt x="3393" y="2369"/>
                  </a:cubicBezTo>
                  <a:cubicBezTo>
                    <a:pt x="3441" y="1738"/>
                    <a:pt x="3655" y="1226"/>
                    <a:pt x="4036" y="845"/>
                  </a:cubicBezTo>
                  <a:cubicBezTo>
                    <a:pt x="4393" y="488"/>
                    <a:pt x="4882" y="298"/>
                    <a:pt x="5441" y="298"/>
                  </a:cubicBezTo>
                  <a:close/>
                  <a:moveTo>
                    <a:pt x="2750" y="5465"/>
                  </a:moveTo>
                  <a:cubicBezTo>
                    <a:pt x="2786" y="5501"/>
                    <a:pt x="2810" y="5572"/>
                    <a:pt x="2869" y="5596"/>
                  </a:cubicBezTo>
                  <a:cubicBezTo>
                    <a:pt x="3000" y="5691"/>
                    <a:pt x="3239" y="5822"/>
                    <a:pt x="3584" y="5941"/>
                  </a:cubicBezTo>
                  <a:lnTo>
                    <a:pt x="3155" y="6144"/>
                  </a:lnTo>
                  <a:lnTo>
                    <a:pt x="2655" y="6001"/>
                  </a:lnTo>
                  <a:cubicBezTo>
                    <a:pt x="2512" y="5953"/>
                    <a:pt x="2512" y="5953"/>
                    <a:pt x="2512" y="5906"/>
                  </a:cubicBezTo>
                  <a:lnTo>
                    <a:pt x="2512" y="5691"/>
                  </a:lnTo>
                  <a:cubicBezTo>
                    <a:pt x="2572" y="5656"/>
                    <a:pt x="2619" y="5608"/>
                    <a:pt x="2667" y="5572"/>
                  </a:cubicBezTo>
                  <a:cubicBezTo>
                    <a:pt x="2691" y="5536"/>
                    <a:pt x="2727" y="5513"/>
                    <a:pt x="2750" y="5465"/>
                  </a:cubicBezTo>
                  <a:close/>
                  <a:moveTo>
                    <a:pt x="8096" y="5239"/>
                  </a:moveTo>
                  <a:cubicBezTo>
                    <a:pt x="8180" y="5417"/>
                    <a:pt x="8323" y="5572"/>
                    <a:pt x="8477" y="5691"/>
                  </a:cubicBezTo>
                  <a:lnTo>
                    <a:pt x="8477" y="6025"/>
                  </a:lnTo>
                  <a:lnTo>
                    <a:pt x="8489" y="6025"/>
                  </a:lnTo>
                  <a:lnTo>
                    <a:pt x="7977" y="6287"/>
                  </a:lnTo>
                  <a:cubicBezTo>
                    <a:pt x="7977" y="6287"/>
                    <a:pt x="7965" y="6287"/>
                    <a:pt x="7965" y="6263"/>
                  </a:cubicBezTo>
                  <a:lnTo>
                    <a:pt x="7227" y="5941"/>
                  </a:lnTo>
                  <a:cubicBezTo>
                    <a:pt x="7596" y="5822"/>
                    <a:pt x="7822" y="5667"/>
                    <a:pt x="7942" y="5596"/>
                  </a:cubicBezTo>
                  <a:cubicBezTo>
                    <a:pt x="8049" y="5525"/>
                    <a:pt x="8108" y="5406"/>
                    <a:pt x="8096" y="5275"/>
                  </a:cubicBezTo>
                  <a:lnTo>
                    <a:pt x="8096" y="5239"/>
                  </a:lnTo>
                  <a:close/>
                  <a:moveTo>
                    <a:pt x="2203" y="5870"/>
                  </a:moveTo>
                  <a:lnTo>
                    <a:pt x="2203" y="5929"/>
                  </a:lnTo>
                  <a:cubicBezTo>
                    <a:pt x="2203" y="5953"/>
                    <a:pt x="2203" y="5989"/>
                    <a:pt x="2215" y="6013"/>
                  </a:cubicBezTo>
                  <a:lnTo>
                    <a:pt x="1857" y="6370"/>
                  </a:lnTo>
                  <a:lnTo>
                    <a:pt x="1500" y="6013"/>
                  </a:lnTo>
                  <a:cubicBezTo>
                    <a:pt x="1512" y="5989"/>
                    <a:pt x="1512" y="5953"/>
                    <a:pt x="1512" y="5929"/>
                  </a:cubicBezTo>
                  <a:lnTo>
                    <a:pt x="1512" y="5870"/>
                  </a:lnTo>
                  <a:cubicBezTo>
                    <a:pt x="1619" y="5894"/>
                    <a:pt x="1726" y="5929"/>
                    <a:pt x="1834" y="5929"/>
                  </a:cubicBezTo>
                  <a:lnTo>
                    <a:pt x="1857" y="5929"/>
                  </a:lnTo>
                  <a:cubicBezTo>
                    <a:pt x="1976" y="5929"/>
                    <a:pt x="2096" y="5906"/>
                    <a:pt x="2203" y="5870"/>
                  </a:cubicBezTo>
                  <a:close/>
                  <a:moveTo>
                    <a:pt x="9525" y="5882"/>
                  </a:moveTo>
                  <a:lnTo>
                    <a:pt x="9525" y="6048"/>
                  </a:lnTo>
                  <a:cubicBezTo>
                    <a:pt x="9525" y="6108"/>
                    <a:pt x="9537" y="6144"/>
                    <a:pt x="9573" y="6191"/>
                  </a:cubicBezTo>
                  <a:lnTo>
                    <a:pt x="9394" y="6322"/>
                  </a:lnTo>
                  <a:cubicBezTo>
                    <a:pt x="9323" y="6394"/>
                    <a:pt x="9236" y="6429"/>
                    <a:pt x="9151" y="6429"/>
                  </a:cubicBezTo>
                  <a:cubicBezTo>
                    <a:pt x="9067" y="6429"/>
                    <a:pt x="8983" y="6394"/>
                    <a:pt x="8918" y="6322"/>
                  </a:cubicBezTo>
                  <a:lnTo>
                    <a:pt x="8763" y="6191"/>
                  </a:lnTo>
                  <a:cubicBezTo>
                    <a:pt x="8799" y="6144"/>
                    <a:pt x="8811" y="6084"/>
                    <a:pt x="8811" y="6048"/>
                  </a:cubicBezTo>
                  <a:lnTo>
                    <a:pt x="8811" y="5882"/>
                  </a:lnTo>
                  <a:cubicBezTo>
                    <a:pt x="8918" y="5906"/>
                    <a:pt x="9037" y="5941"/>
                    <a:pt x="9168" y="5941"/>
                  </a:cubicBezTo>
                  <a:cubicBezTo>
                    <a:pt x="9287" y="5941"/>
                    <a:pt x="9406" y="5929"/>
                    <a:pt x="9525" y="5882"/>
                  </a:cubicBezTo>
                  <a:close/>
                  <a:moveTo>
                    <a:pt x="6096" y="5096"/>
                  </a:moveTo>
                  <a:lnTo>
                    <a:pt x="6096" y="5477"/>
                  </a:lnTo>
                  <a:cubicBezTo>
                    <a:pt x="6096" y="5667"/>
                    <a:pt x="6215" y="5846"/>
                    <a:pt x="6394" y="5941"/>
                  </a:cubicBezTo>
                  <a:lnTo>
                    <a:pt x="6632" y="6048"/>
                  </a:lnTo>
                  <a:cubicBezTo>
                    <a:pt x="6406" y="6489"/>
                    <a:pt x="5941" y="6787"/>
                    <a:pt x="5417" y="6787"/>
                  </a:cubicBezTo>
                  <a:cubicBezTo>
                    <a:pt x="4894" y="6787"/>
                    <a:pt x="4441" y="6501"/>
                    <a:pt x="4203" y="6048"/>
                  </a:cubicBezTo>
                  <a:lnTo>
                    <a:pt x="4441" y="5941"/>
                  </a:lnTo>
                  <a:cubicBezTo>
                    <a:pt x="4620" y="5870"/>
                    <a:pt x="4739" y="5691"/>
                    <a:pt x="4739" y="5477"/>
                  </a:cubicBezTo>
                  <a:lnTo>
                    <a:pt x="4739" y="5096"/>
                  </a:lnTo>
                  <a:cubicBezTo>
                    <a:pt x="4941" y="5179"/>
                    <a:pt x="5179" y="5227"/>
                    <a:pt x="5417" y="5227"/>
                  </a:cubicBezTo>
                  <a:cubicBezTo>
                    <a:pt x="5656" y="5227"/>
                    <a:pt x="5894" y="5179"/>
                    <a:pt x="6096" y="5096"/>
                  </a:cubicBezTo>
                  <a:close/>
                  <a:moveTo>
                    <a:pt x="5417" y="0"/>
                  </a:moveTo>
                  <a:cubicBezTo>
                    <a:pt x="4763" y="0"/>
                    <a:pt x="4215" y="226"/>
                    <a:pt x="3786" y="643"/>
                  </a:cubicBezTo>
                  <a:cubicBezTo>
                    <a:pt x="3346" y="1060"/>
                    <a:pt x="3096" y="1655"/>
                    <a:pt x="3048" y="2346"/>
                  </a:cubicBezTo>
                  <a:cubicBezTo>
                    <a:pt x="3036" y="2548"/>
                    <a:pt x="3024" y="2703"/>
                    <a:pt x="3012" y="2881"/>
                  </a:cubicBezTo>
                  <a:lnTo>
                    <a:pt x="1524" y="2881"/>
                  </a:lnTo>
                  <a:cubicBezTo>
                    <a:pt x="964" y="2881"/>
                    <a:pt x="512" y="3334"/>
                    <a:pt x="512" y="3893"/>
                  </a:cubicBezTo>
                  <a:lnTo>
                    <a:pt x="512" y="3917"/>
                  </a:lnTo>
                  <a:cubicBezTo>
                    <a:pt x="512" y="4048"/>
                    <a:pt x="536" y="4167"/>
                    <a:pt x="595" y="4286"/>
                  </a:cubicBezTo>
                  <a:lnTo>
                    <a:pt x="667" y="4453"/>
                  </a:lnTo>
                  <a:lnTo>
                    <a:pt x="667" y="4703"/>
                  </a:lnTo>
                  <a:cubicBezTo>
                    <a:pt x="667" y="5120"/>
                    <a:pt x="881" y="5477"/>
                    <a:pt x="1179" y="5703"/>
                  </a:cubicBezTo>
                  <a:lnTo>
                    <a:pt x="1179" y="5929"/>
                  </a:lnTo>
                  <a:cubicBezTo>
                    <a:pt x="1179" y="5953"/>
                    <a:pt x="1167" y="5989"/>
                    <a:pt x="1131" y="5989"/>
                  </a:cubicBezTo>
                  <a:lnTo>
                    <a:pt x="476" y="6179"/>
                  </a:lnTo>
                  <a:cubicBezTo>
                    <a:pt x="191" y="6251"/>
                    <a:pt x="0" y="6513"/>
                    <a:pt x="0" y="6810"/>
                  </a:cubicBezTo>
                  <a:lnTo>
                    <a:pt x="0" y="8120"/>
                  </a:lnTo>
                  <a:cubicBezTo>
                    <a:pt x="0" y="8215"/>
                    <a:pt x="71" y="8287"/>
                    <a:pt x="167" y="8287"/>
                  </a:cubicBezTo>
                  <a:cubicBezTo>
                    <a:pt x="250" y="8287"/>
                    <a:pt x="333" y="8215"/>
                    <a:pt x="333" y="8120"/>
                  </a:cubicBezTo>
                  <a:lnTo>
                    <a:pt x="333" y="6810"/>
                  </a:lnTo>
                  <a:cubicBezTo>
                    <a:pt x="333" y="6668"/>
                    <a:pt x="429" y="6513"/>
                    <a:pt x="583" y="6477"/>
                  </a:cubicBezTo>
                  <a:lnTo>
                    <a:pt x="1238" y="6287"/>
                  </a:lnTo>
                  <a:cubicBezTo>
                    <a:pt x="1262" y="6287"/>
                    <a:pt x="1286" y="6263"/>
                    <a:pt x="1310" y="6251"/>
                  </a:cubicBezTo>
                  <a:lnTo>
                    <a:pt x="1715" y="6656"/>
                  </a:lnTo>
                  <a:lnTo>
                    <a:pt x="1715" y="8108"/>
                  </a:lnTo>
                  <a:cubicBezTo>
                    <a:pt x="1715" y="8203"/>
                    <a:pt x="1786" y="8275"/>
                    <a:pt x="1881" y="8275"/>
                  </a:cubicBezTo>
                  <a:cubicBezTo>
                    <a:pt x="1965" y="8275"/>
                    <a:pt x="2036" y="8203"/>
                    <a:pt x="2036" y="8108"/>
                  </a:cubicBezTo>
                  <a:lnTo>
                    <a:pt x="2036" y="6656"/>
                  </a:lnTo>
                  <a:lnTo>
                    <a:pt x="2441" y="6251"/>
                  </a:lnTo>
                  <a:cubicBezTo>
                    <a:pt x="2500" y="6287"/>
                    <a:pt x="2548" y="6298"/>
                    <a:pt x="2596" y="6310"/>
                  </a:cubicBezTo>
                  <a:lnTo>
                    <a:pt x="2750" y="6358"/>
                  </a:lnTo>
                  <a:cubicBezTo>
                    <a:pt x="2536" y="6501"/>
                    <a:pt x="2393" y="6751"/>
                    <a:pt x="2393" y="7037"/>
                  </a:cubicBezTo>
                  <a:lnTo>
                    <a:pt x="2393" y="8120"/>
                  </a:lnTo>
                  <a:cubicBezTo>
                    <a:pt x="2393" y="8215"/>
                    <a:pt x="2465" y="8287"/>
                    <a:pt x="2560" y="8287"/>
                  </a:cubicBezTo>
                  <a:cubicBezTo>
                    <a:pt x="2643" y="8287"/>
                    <a:pt x="2727" y="8215"/>
                    <a:pt x="2727" y="8120"/>
                  </a:cubicBezTo>
                  <a:lnTo>
                    <a:pt x="2727" y="7037"/>
                  </a:lnTo>
                  <a:cubicBezTo>
                    <a:pt x="2727" y="6834"/>
                    <a:pt x="2846" y="6656"/>
                    <a:pt x="3036" y="6560"/>
                  </a:cubicBezTo>
                  <a:lnTo>
                    <a:pt x="3941" y="6156"/>
                  </a:lnTo>
                  <a:cubicBezTo>
                    <a:pt x="4227" y="6727"/>
                    <a:pt x="4810" y="7096"/>
                    <a:pt x="5441" y="7096"/>
                  </a:cubicBezTo>
                  <a:cubicBezTo>
                    <a:pt x="6084" y="7096"/>
                    <a:pt x="6668" y="6739"/>
                    <a:pt x="6953" y="6156"/>
                  </a:cubicBezTo>
                  <a:lnTo>
                    <a:pt x="7858" y="6560"/>
                  </a:lnTo>
                  <a:cubicBezTo>
                    <a:pt x="8049" y="6656"/>
                    <a:pt x="8168" y="6834"/>
                    <a:pt x="8168" y="7037"/>
                  </a:cubicBezTo>
                  <a:lnTo>
                    <a:pt x="8168" y="8120"/>
                  </a:lnTo>
                  <a:cubicBezTo>
                    <a:pt x="8168" y="8215"/>
                    <a:pt x="8239" y="8287"/>
                    <a:pt x="8334" y="8287"/>
                  </a:cubicBezTo>
                  <a:cubicBezTo>
                    <a:pt x="8418" y="8287"/>
                    <a:pt x="8501" y="8215"/>
                    <a:pt x="8501" y="8120"/>
                  </a:cubicBezTo>
                  <a:lnTo>
                    <a:pt x="8501" y="7037"/>
                  </a:lnTo>
                  <a:cubicBezTo>
                    <a:pt x="8501" y="6834"/>
                    <a:pt x="8418" y="6656"/>
                    <a:pt x="8299" y="6501"/>
                  </a:cubicBezTo>
                  <a:lnTo>
                    <a:pt x="8537" y="6382"/>
                  </a:lnTo>
                  <a:lnTo>
                    <a:pt x="8715" y="6560"/>
                  </a:lnTo>
                  <a:cubicBezTo>
                    <a:pt x="8858" y="6679"/>
                    <a:pt x="9013" y="6739"/>
                    <a:pt x="9180" y="6739"/>
                  </a:cubicBezTo>
                  <a:cubicBezTo>
                    <a:pt x="9346" y="6739"/>
                    <a:pt x="9513" y="6679"/>
                    <a:pt x="9644" y="6560"/>
                  </a:cubicBezTo>
                  <a:lnTo>
                    <a:pt x="9823" y="6382"/>
                  </a:lnTo>
                  <a:lnTo>
                    <a:pt x="10358" y="6656"/>
                  </a:lnTo>
                  <a:cubicBezTo>
                    <a:pt x="10478" y="6715"/>
                    <a:pt x="10549" y="6834"/>
                    <a:pt x="10549" y="6965"/>
                  </a:cubicBezTo>
                  <a:lnTo>
                    <a:pt x="10549" y="8144"/>
                  </a:lnTo>
                  <a:cubicBezTo>
                    <a:pt x="10549" y="8227"/>
                    <a:pt x="10620" y="8299"/>
                    <a:pt x="10716" y="8299"/>
                  </a:cubicBezTo>
                  <a:cubicBezTo>
                    <a:pt x="10799" y="8299"/>
                    <a:pt x="10882" y="8227"/>
                    <a:pt x="10882" y="8144"/>
                  </a:cubicBezTo>
                  <a:lnTo>
                    <a:pt x="10882" y="6965"/>
                  </a:lnTo>
                  <a:cubicBezTo>
                    <a:pt x="10823" y="6703"/>
                    <a:pt x="10692" y="6477"/>
                    <a:pt x="10466" y="6358"/>
                  </a:cubicBezTo>
                  <a:lnTo>
                    <a:pt x="9823" y="6025"/>
                  </a:lnTo>
                  <a:lnTo>
                    <a:pt x="9823" y="6013"/>
                  </a:lnTo>
                  <a:lnTo>
                    <a:pt x="9823" y="5691"/>
                  </a:lnTo>
                  <a:cubicBezTo>
                    <a:pt x="10097" y="5501"/>
                    <a:pt x="10275" y="5227"/>
                    <a:pt x="10311" y="4882"/>
                  </a:cubicBezTo>
                  <a:cubicBezTo>
                    <a:pt x="10430" y="4679"/>
                    <a:pt x="10489" y="4453"/>
                    <a:pt x="10489" y="4215"/>
                  </a:cubicBezTo>
                  <a:cubicBezTo>
                    <a:pt x="10489" y="3786"/>
                    <a:pt x="10287" y="3381"/>
                    <a:pt x="9954" y="3143"/>
                  </a:cubicBezTo>
                  <a:cubicBezTo>
                    <a:pt x="9977" y="3084"/>
                    <a:pt x="9989" y="3012"/>
                    <a:pt x="9989" y="2953"/>
                  </a:cubicBezTo>
                  <a:cubicBezTo>
                    <a:pt x="9989" y="2536"/>
                    <a:pt x="9620" y="2191"/>
                    <a:pt x="9156" y="2191"/>
                  </a:cubicBezTo>
                  <a:cubicBezTo>
                    <a:pt x="8692" y="2191"/>
                    <a:pt x="8323" y="2524"/>
                    <a:pt x="8323" y="2953"/>
                  </a:cubicBezTo>
                  <a:cubicBezTo>
                    <a:pt x="8323" y="3024"/>
                    <a:pt x="8334" y="3084"/>
                    <a:pt x="8346" y="3143"/>
                  </a:cubicBezTo>
                  <a:cubicBezTo>
                    <a:pt x="8156" y="3286"/>
                    <a:pt x="8013" y="3477"/>
                    <a:pt x="7906" y="3715"/>
                  </a:cubicBezTo>
                  <a:cubicBezTo>
                    <a:pt x="7858" y="3334"/>
                    <a:pt x="7834" y="2869"/>
                    <a:pt x="7787" y="2346"/>
                  </a:cubicBezTo>
                  <a:cubicBezTo>
                    <a:pt x="7739" y="1655"/>
                    <a:pt x="7489" y="1060"/>
                    <a:pt x="7060" y="643"/>
                  </a:cubicBezTo>
                  <a:cubicBezTo>
                    <a:pt x="6644" y="226"/>
                    <a:pt x="6072" y="0"/>
                    <a:pt x="541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91" name="Google Shape;291;p15"/>
            <p:cNvSpPr/>
            <p:nvPr/>
          </p:nvSpPr>
          <p:spPr>
            <a:xfrm>
              <a:off x="6089408" y="3637503"/>
              <a:ext cx="10662" cy="36029"/>
            </a:xfrm>
            <a:custGeom>
              <a:avLst/>
              <a:gdLst/>
              <a:ahLst/>
              <a:cxnLst/>
              <a:rect l="l" t="t" r="r" b="b"/>
              <a:pathLst>
                <a:path w="335" h="1132" extrusionOk="0">
                  <a:moveTo>
                    <a:pt x="167" y="1"/>
                  </a:moveTo>
                  <a:cubicBezTo>
                    <a:pt x="72" y="1"/>
                    <a:pt x="1" y="84"/>
                    <a:pt x="1" y="167"/>
                  </a:cubicBezTo>
                  <a:lnTo>
                    <a:pt x="1" y="977"/>
                  </a:lnTo>
                  <a:cubicBezTo>
                    <a:pt x="1" y="1060"/>
                    <a:pt x="72" y="1132"/>
                    <a:pt x="167" y="1132"/>
                  </a:cubicBezTo>
                  <a:cubicBezTo>
                    <a:pt x="251" y="1132"/>
                    <a:pt x="322" y="1060"/>
                    <a:pt x="322" y="977"/>
                  </a:cubicBezTo>
                  <a:lnTo>
                    <a:pt x="322" y="167"/>
                  </a:lnTo>
                  <a:cubicBezTo>
                    <a:pt x="334" y="84"/>
                    <a:pt x="251"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sp>
        <p:nvSpPr>
          <p:cNvPr id="292" name="Google Shape;292;p15"/>
          <p:cNvSpPr/>
          <p:nvPr/>
        </p:nvSpPr>
        <p:spPr>
          <a:xfrm>
            <a:off x="3048000" y="2690336"/>
            <a:ext cx="609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16"/>
          <p:cNvSpPr/>
          <p:nvPr/>
        </p:nvSpPr>
        <p:spPr>
          <a:xfrm>
            <a:off x="4658894" y="9809"/>
            <a:ext cx="7508055" cy="6858000"/>
          </a:xfrm>
          <a:custGeom>
            <a:avLst/>
            <a:gdLst/>
            <a:ahLst/>
            <a:cxnLst/>
            <a:rect l="l" t="t" r="r" b="b"/>
            <a:pathLst>
              <a:path w="9548739" h="6858000" extrusionOk="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gradFill>
            <a:gsLst>
              <a:gs pos="0">
                <a:srgbClr val="F5F7FC"/>
              </a:gs>
              <a:gs pos="74000">
                <a:srgbClr val="A9BEE4"/>
              </a:gs>
              <a:gs pos="83000">
                <a:srgbClr val="A9BEE4"/>
              </a:gs>
              <a:gs pos="100000">
                <a:srgbClr val="C5D3ED"/>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98" name="Google Shape;298;p16"/>
          <p:cNvGrpSpPr/>
          <p:nvPr/>
        </p:nvGrpSpPr>
        <p:grpSpPr>
          <a:xfrm>
            <a:off x="6115686" y="2530862"/>
            <a:ext cx="6186103" cy="3999539"/>
            <a:chOff x="4834470" y="1491808"/>
            <a:chExt cx="6186103" cy="3756419"/>
          </a:xfrm>
        </p:grpSpPr>
        <p:grpSp>
          <p:nvGrpSpPr>
            <p:cNvPr id="299" name="Google Shape;299;p16"/>
            <p:cNvGrpSpPr/>
            <p:nvPr/>
          </p:nvGrpSpPr>
          <p:grpSpPr>
            <a:xfrm>
              <a:off x="5672156" y="1519291"/>
              <a:ext cx="5348417" cy="3728936"/>
              <a:chOff x="6197502" y="1449121"/>
              <a:chExt cx="5348417" cy="3728936"/>
            </a:xfrm>
          </p:grpSpPr>
          <p:sp>
            <p:nvSpPr>
              <p:cNvPr id="300" name="Google Shape;300;p16"/>
              <p:cNvSpPr txBox="1"/>
              <p:nvPr/>
            </p:nvSpPr>
            <p:spPr>
              <a:xfrm>
                <a:off x="6420994" y="1750480"/>
                <a:ext cx="512492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01" name="Google Shape;301;p16"/>
              <p:cNvSpPr txBox="1"/>
              <p:nvPr/>
            </p:nvSpPr>
            <p:spPr>
              <a:xfrm>
                <a:off x="6197502" y="1449121"/>
                <a:ext cx="5278666" cy="3728936"/>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l-GR" sz="2400" b="1" dirty="0">
                    <a:solidFill>
                      <a:schemeClr val="dk1"/>
                    </a:solidFill>
                    <a:latin typeface="Calibri"/>
                    <a:ea typeface="Calibri"/>
                    <a:cs typeface="Calibri"/>
                    <a:sym typeface="Calibri"/>
                  </a:rPr>
                  <a:t>Προσδιορισμός θέσης και πόρων</a:t>
                </a:r>
                <a:br>
                  <a:rPr lang="en-GB" sz="2400" dirty="0">
                    <a:solidFill>
                      <a:schemeClr val="dk1"/>
                    </a:solidFill>
                    <a:latin typeface="Calibri"/>
                    <a:ea typeface="Calibri"/>
                    <a:cs typeface="Calibri"/>
                    <a:sym typeface="Calibri"/>
                  </a:rPr>
                </a:br>
                <a:r>
                  <a:rPr lang="el-GR" sz="2400" dirty="0">
                    <a:solidFill>
                      <a:schemeClr val="dk1"/>
                    </a:solidFill>
                    <a:latin typeface="Calibri"/>
                    <a:ea typeface="Calibri"/>
                    <a:cs typeface="Calibri"/>
                    <a:sym typeface="Calibri"/>
                  </a:rPr>
                  <a:t>Θα έπρεπε να υπάρχει περιφερειακό όριο; </a:t>
                </a:r>
              </a:p>
              <a:p>
                <a:pPr marL="0" marR="0" lvl="0" indent="0" algn="l" rtl="0">
                  <a:spcBef>
                    <a:spcPts val="0"/>
                  </a:spcBef>
                  <a:spcAft>
                    <a:spcPts val="0"/>
                  </a:spcAft>
                  <a:buNone/>
                </a:pPr>
                <a:r>
                  <a:rPr lang="el-GR" sz="2400" dirty="0">
                    <a:solidFill>
                      <a:schemeClr val="dk1"/>
                    </a:solidFill>
                    <a:latin typeface="Calibri"/>
                    <a:ea typeface="Calibri"/>
                    <a:cs typeface="Calibri"/>
                    <a:sym typeface="Calibri"/>
                  </a:rPr>
                  <a:t>Χρειάζεται κάποια έδρα και αν ναι, πού; </a:t>
                </a:r>
              </a:p>
              <a:p>
                <a:pPr marL="0" marR="0" lvl="0" indent="0" algn="l" rtl="0">
                  <a:spcBef>
                    <a:spcPts val="0"/>
                  </a:spcBef>
                  <a:spcAft>
                    <a:spcPts val="0"/>
                  </a:spcAft>
                  <a:buNone/>
                </a:pPr>
                <a:r>
                  <a:rPr lang="el-GR" sz="2400" dirty="0">
                    <a:solidFill>
                      <a:schemeClr val="dk1"/>
                    </a:solidFill>
                    <a:latin typeface="Calibri"/>
                    <a:ea typeface="Calibri"/>
                    <a:cs typeface="Calibri"/>
                    <a:sym typeface="Calibri"/>
                  </a:rPr>
                  <a:t>Τι είδους πόροι απαιτούνται για την έναρξη και τη λειτουργία του δικτύου; Από πού θα μπορούσαν να προέλθουν πόροι; </a:t>
                </a:r>
              </a:p>
              <a:p>
                <a:pPr marL="0" marR="0" lvl="0" indent="0" algn="l" rtl="0">
                  <a:spcBef>
                    <a:spcPts val="0"/>
                  </a:spcBef>
                  <a:spcAft>
                    <a:spcPts val="0"/>
                  </a:spcAft>
                  <a:buNone/>
                </a:pPr>
                <a:r>
                  <a:rPr lang="el-GR" sz="2400" dirty="0">
                    <a:solidFill>
                      <a:schemeClr val="dk1"/>
                    </a:solidFill>
                    <a:latin typeface="Calibri"/>
                    <a:ea typeface="Calibri"/>
                    <a:cs typeface="Calibri"/>
                    <a:sym typeface="Calibri"/>
                  </a:rPr>
                  <a:t>Τι κόστος απαιτείται για την έναρξη και τη λειτουργία του δικτύου;</a:t>
                </a:r>
                <a:endParaRPr sz="2400" dirty="0">
                  <a:solidFill>
                    <a:schemeClr val="dk1"/>
                  </a:solidFill>
                  <a:latin typeface="Calibri"/>
                  <a:ea typeface="Calibri"/>
                  <a:cs typeface="Calibri"/>
                  <a:sym typeface="Calibri"/>
                </a:endParaRPr>
              </a:p>
              <a:p>
                <a:pPr marL="0" marR="0" lvl="0" indent="0" algn="l" rtl="0">
                  <a:spcBef>
                    <a:spcPts val="0"/>
                  </a:spcBef>
                  <a:spcAft>
                    <a:spcPts val="0"/>
                  </a:spcAft>
                  <a:buNone/>
                </a:pPr>
                <a:r>
                  <a:rPr lang="el-GR" sz="1200" i="1" dirty="0">
                    <a:solidFill>
                      <a:schemeClr val="dk1"/>
                    </a:solidFill>
                    <a:latin typeface="Calibri"/>
                    <a:ea typeface="Calibri"/>
                    <a:cs typeface="Calibri"/>
                    <a:sym typeface="Calibri"/>
                  </a:rPr>
                  <a:t>Πηγή</a:t>
                </a:r>
                <a:r>
                  <a:rPr lang="en-GB" sz="1200" i="1" dirty="0">
                    <a:solidFill>
                      <a:schemeClr val="dk1"/>
                    </a:solidFill>
                    <a:latin typeface="Calibri"/>
                    <a:ea typeface="Calibri"/>
                    <a:cs typeface="Calibri"/>
                    <a:sym typeface="Calibri"/>
                  </a:rPr>
                  <a:t>: RUBIZMO Cooperation Tool: www.rubizmo.eu</a:t>
                </a:r>
                <a:endParaRPr sz="2400" dirty="0">
                  <a:solidFill>
                    <a:schemeClr val="dk1"/>
                  </a:solidFill>
                  <a:latin typeface="Calibri"/>
                  <a:ea typeface="Calibri"/>
                  <a:cs typeface="Calibri"/>
                  <a:sym typeface="Calibri"/>
                </a:endParaRPr>
              </a:p>
            </p:txBody>
          </p:sp>
        </p:grpSp>
        <p:sp>
          <p:nvSpPr>
            <p:cNvPr id="302" name="Google Shape;302;p16"/>
            <p:cNvSpPr/>
            <p:nvPr/>
          </p:nvSpPr>
          <p:spPr>
            <a:xfrm>
              <a:off x="4834470" y="1491808"/>
              <a:ext cx="780795" cy="780795"/>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pic>
        <p:nvPicPr>
          <p:cNvPr id="303" name="Google Shape;303;p16"/>
          <p:cNvPicPr preferRelativeResize="0"/>
          <p:nvPr/>
        </p:nvPicPr>
        <p:blipFill rotWithShape="1">
          <a:blip r:embed="rId3">
            <a:alphaModFix/>
          </a:blip>
          <a:srcRect/>
          <a:stretch/>
        </p:blipFill>
        <p:spPr>
          <a:xfrm>
            <a:off x="10160" y="0"/>
            <a:ext cx="2219417" cy="883966"/>
          </a:xfrm>
          <a:prstGeom prst="rect">
            <a:avLst/>
          </a:prstGeom>
          <a:noFill/>
          <a:ln>
            <a:noFill/>
          </a:ln>
        </p:spPr>
      </p:pic>
      <p:sp>
        <p:nvSpPr>
          <p:cNvPr id="304" name="Google Shape;304;p16"/>
          <p:cNvSpPr txBox="1"/>
          <p:nvPr/>
        </p:nvSpPr>
        <p:spPr>
          <a:xfrm>
            <a:off x="2546428" y="6511124"/>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305" name="Google Shape;305;p16"/>
          <p:cNvPicPr preferRelativeResize="0"/>
          <p:nvPr/>
        </p:nvPicPr>
        <p:blipFill rotWithShape="1">
          <a:blip r:embed="rId4">
            <a:alphaModFix/>
          </a:blip>
          <a:srcRect/>
          <a:stretch/>
        </p:blipFill>
        <p:spPr>
          <a:xfrm>
            <a:off x="10160" y="6331227"/>
            <a:ext cx="2396086" cy="526774"/>
          </a:xfrm>
          <a:prstGeom prst="rect">
            <a:avLst/>
          </a:prstGeom>
          <a:noFill/>
          <a:ln>
            <a:noFill/>
          </a:ln>
        </p:spPr>
      </p:pic>
      <p:sp>
        <p:nvSpPr>
          <p:cNvPr id="306" name="Google Shape;306;p16"/>
          <p:cNvSpPr txBox="1"/>
          <p:nvPr/>
        </p:nvSpPr>
        <p:spPr>
          <a:xfrm>
            <a:off x="5922072" y="439885"/>
            <a:ext cx="3030576"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4000" b="1" dirty="0">
                <a:solidFill>
                  <a:srgbClr val="2F5496"/>
                </a:solidFill>
                <a:latin typeface="Calibri"/>
                <a:ea typeface="Calibri"/>
                <a:cs typeface="Calibri"/>
                <a:sym typeface="Calibri"/>
              </a:rPr>
              <a:t>Δημιουργία δικτύου</a:t>
            </a:r>
            <a:endParaRPr dirty="0"/>
          </a:p>
        </p:txBody>
      </p:sp>
      <p:sp>
        <p:nvSpPr>
          <p:cNvPr id="307" name="Google Shape;307;p16"/>
          <p:cNvSpPr/>
          <p:nvPr/>
        </p:nvSpPr>
        <p:spPr>
          <a:xfrm>
            <a:off x="6160167" y="1757076"/>
            <a:ext cx="4635895" cy="64633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l-GR" sz="1800" b="1" dirty="0">
                <a:solidFill>
                  <a:srgbClr val="2F5496"/>
                </a:solidFill>
                <a:latin typeface="Calibri"/>
                <a:ea typeface="Calibri"/>
                <a:cs typeface="Calibri"/>
                <a:sym typeface="Calibri"/>
              </a:rPr>
              <a:t>Πριν δημιουργήσετε ένα δίκτυο, θα πρέπει να λάβετε υπόψη</a:t>
            </a:r>
            <a:r>
              <a:rPr lang="en-GB" sz="1800" b="1" dirty="0">
                <a:solidFill>
                  <a:srgbClr val="2F5496"/>
                </a:solidFill>
                <a:latin typeface="Calibri"/>
                <a:ea typeface="Calibri"/>
                <a:cs typeface="Calibri"/>
                <a:sym typeface="Calibri"/>
              </a:rPr>
              <a:t>: </a:t>
            </a:r>
            <a:endParaRPr dirty="0"/>
          </a:p>
        </p:txBody>
      </p:sp>
      <p:grpSp>
        <p:nvGrpSpPr>
          <p:cNvPr id="308" name="Google Shape;308;p16"/>
          <p:cNvGrpSpPr/>
          <p:nvPr/>
        </p:nvGrpSpPr>
        <p:grpSpPr>
          <a:xfrm>
            <a:off x="466780" y="1846315"/>
            <a:ext cx="4057274" cy="3247269"/>
            <a:chOff x="2770052" y="2009628"/>
            <a:chExt cx="327085" cy="277079"/>
          </a:xfrm>
        </p:grpSpPr>
        <p:sp>
          <p:nvSpPr>
            <p:cNvPr id="309" name="Google Shape;309;p16"/>
            <p:cNvSpPr/>
            <p:nvPr/>
          </p:nvSpPr>
          <p:spPr>
            <a:xfrm>
              <a:off x="2770052" y="2023537"/>
              <a:ext cx="327085" cy="263170"/>
            </a:xfrm>
            <a:custGeom>
              <a:avLst/>
              <a:gdLst/>
              <a:ahLst/>
              <a:cxnLst/>
              <a:rect l="l" t="t" r="r" b="b"/>
              <a:pathLst>
                <a:path w="10276" h="8268" extrusionOk="0">
                  <a:moveTo>
                    <a:pt x="6251" y="2267"/>
                  </a:moveTo>
                  <a:lnTo>
                    <a:pt x="7061" y="2541"/>
                  </a:lnTo>
                  <a:cubicBezTo>
                    <a:pt x="7073" y="2544"/>
                    <a:pt x="7086" y="2545"/>
                    <a:pt x="7098" y="2545"/>
                  </a:cubicBezTo>
                  <a:cubicBezTo>
                    <a:pt x="7136" y="2545"/>
                    <a:pt x="7174" y="2532"/>
                    <a:pt x="7192" y="2505"/>
                  </a:cubicBezTo>
                  <a:lnTo>
                    <a:pt x="7454" y="2314"/>
                  </a:lnTo>
                  <a:lnTo>
                    <a:pt x="9240" y="4660"/>
                  </a:lnTo>
                  <a:lnTo>
                    <a:pt x="8978" y="4874"/>
                  </a:lnTo>
                  <a:cubicBezTo>
                    <a:pt x="8966" y="4862"/>
                    <a:pt x="8942" y="4839"/>
                    <a:pt x="8930" y="4839"/>
                  </a:cubicBezTo>
                  <a:lnTo>
                    <a:pt x="5811" y="3148"/>
                  </a:lnTo>
                  <a:lnTo>
                    <a:pt x="5930" y="2969"/>
                  </a:lnTo>
                  <a:cubicBezTo>
                    <a:pt x="5978" y="2898"/>
                    <a:pt x="5966" y="2803"/>
                    <a:pt x="5894" y="2755"/>
                  </a:cubicBezTo>
                  <a:cubicBezTo>
                    <a:pt x="5864" y="2742"/>
                    <a:pt x="5834" y="2735"/>
                    <a:pt x="5806" y="2735"/>
                  </a:cubicBezTo>
                  <a:cubicBezTo>
                    <a:pt x="5756" y="2735"/>
                    <a:pt x="5710" y="2757"/>
                    <a:pt x="5680" y="2803"/>
                  </a:cubicBezTo>
                  <a:lnTo>
                    <a:pt x="5358" y="3326"/>
                  </a:lnTo>
                  <a:cubicBezTo>
                    <a:pt x="5335" y="3350"/>
                    <a:pt x="5323" y="3374"/>
                    <a:pt x="5323" y="3398"/>
                  </a:cubicBezTo>
                  <a:lnTo>
                    <a:pt x="5323" y="4684"/>
                  </a:lnTo>
                  <a:cubicBezTo>
                    <a:pt x="5323" y="4946"/>
                    <a:pt x="5097" y="5172"/>
                    <a:pt x="4835" y="5172"/>
                  </a:cubicBezTo>
                  <a:cubicBezTo>
                    <a:pt x="4561" y="5172"/>
                    <a:pt x="4346" y="4946"/>
                    <a:pt x="4346" y="4684"/>
                  </a:cubicBezTo>
                  <a:lnTo>
                    <a:pt x="4346" y="3410"/>
                  </a:lnTo>
                  <a:lnTo>
                    <a:pt x="4620" y="2267"/>
                  </a:lnTo>
                  <a:close/>
                  <a:moveTo>
                    <a:pt x="2680" y="1767"/>
                  </a:moveTo>
                  <a:lnTo>
                    <a:pt x="2918" y="1898"/>
                  </a:lnTo>
                  <a:lnTo>
                    <a:pt x="941" y="5303"/>
                  </a:lnTo>
                  <a:lnTo>
                    <a:pt x="703" y="5172"/>
                  </a:lnTo>
                  <a:lnTo>
                    <a:pt x="2680" y="1767"/>
                  </a:lnTo>
                  <a:close/>
                  <a:moveTo>
                    <a:pt x="3180" y="4743"/>
                  </a:moveTo>
                  <a:cubicBezTo>
                    <a:pt x="3287" y="4743"/>
                    <a:pt x="3370" y="4779"/>
                    <a:pt x="3442" y="4874"/>
                  </a:cubicBezTo>
                  <a:cubicBezTo>
                    <a:pt x="3561" y="5017"/>
                    <a:pt x="3525" y="5231"/>
                    <a:pt x="3370" y="5339"/>
                  </a:cubicBezTo>
                  <a:lnTo>
                    <a:pt x="2322" y="6112"/>
                  </a:lnTo>
                  <a:cubicBezTo>
                    <a:pt x="2262" y="6150"/>
                    <a:pt x="2194" y="6169"/>
                    <a:pt x="2127" y="6169"/>
                  </a:cubicBezTo>
                  <a:cubicBezTo>
                    <a:pt x="2023" y="6169"/>
                    <a:pt x="1923" y="6123"/>
                    <a:pt x="1858" y="6029"/>
                  </a:cubicBezTo>
                  <a:cubicBezTo>
                    <a:pt x="1751" y="5886"/>
                    <a:pt x="1787" y="5672"/>
                    <a:pt x="1929" y="5565"/>
                  </a:cubicBezTo>
                  <a:lnTo>
                    <a:pt x="2989" y="4803"/>
                  </a:lnTo>
                  <a:cubicBezTo>
                    <a:pt x="3049" y="4755"/>
                    <a:pt x="3120" y="4743"/>
                    <a:pt x="3180" y="4743"/>
                  </a:cubicBezTo>
                  <a:close/>
                  <a:moveTo>
                    <a:pt x="3775" y="5493"/>
                  </a:moveTo>
                  <a:cubicBezTo>
                    <a:pt x="3870" y="5493"/>
                    <a:pt x="3954" y="5553"/>
                    <a:pt x="4013" y="5636"/>
                  </a:cubicBezTo>
                  <a:cubicBezTo>
                    <a:pt x="4132" y="5779"/>
                    <a:pt x="4085" y="5993"/>
                    <a:pt x="3942" y="6089"/>
                  </a:cubicBezTo>
                  <a:lnTo>
                    <a:pt x="3132" y="6708"/>
                  </a:lnTo>
                  <a:cubicBezTo>
                    <a:pt x="3076" y="6745"/>
                    <a:pt x="3013" y="6764"/>
                    <a:pt x="2949" y="6764"/>
                  </a:cubicBezTo>
                  <a:cubicBezTo>
                    <a:pt x="2851" y="6764"/>
                    <a:pt x="2752" y="6718"/>
                    <a:pt x="2680" y="6624"/>
                  </a:cubicBezTo>
                  <a:cubicBezTo>
                    <a:pt x="2572" y="6482"/>
                    <a:pt x="2596" y="6255"/>
                    <a:pt x="2751" y="6148"/>
                  </a:cubicBezTo>
                  <a:lnTo>
                    <a:pt x="3537" y="5589"/>
                  </a:lnTo>
                  <a:cubicBezTo>
                    <a:pt x="3573" y="5565"/>
                    <a:pt x="3596" y="5541"/>
                    <a:pt x="3620" y="5529"/>
                  </a:cubicBezTo>
                  <a:cubicBezTo>
                    <a:pt x="3668" y="5517"/>
                    <a:pt x="3715" y="5493"/>
                    <a:pt x="3775" y="5493"/>
                  </a:cubicBezTo>
                  <a:close/>
                  <a:moveTo>
                    <a:pt x="4359" y="6281"/>
                  </a:moveTo>
                  <a:cubicBezTo>
                    <a:pt x="4454" y="6281"/>
                    <a:pt x="4550" y="6321"/>
                    <a:pt x="4620" y="6398"/>
                  </a:cubicBezTo>
                  <a:cubicBezTo>
                    <a:pt x="4739" y="6553"/>
                    <a:pt x="4704" y="6755"/>
                    <a:pt x="4549" y="6863"/>
                  </a:cubicBezTo>
                  <a:lnTo>
                    <a:pt x="3954" y="7303"/>
                  </a:lnTo>
                  <a:cubicBezTo>
                    <a:pt x="3898" y="7331"/>
                    <a:pt x="3829" y="7358"/>
                    <a:pt x="3767" y="7358"/>
                  </a:cubicBezTo>
                  <a:cubicBezTo>
                    <a:pt x="3749" y="7358"/>
                    <a:pt x="3732" y="7356"/>
                    <a:pt x="3715" y="7351"/>
                  </a:cubicBezTo>
                  <a:cubicBezTo>
                    <a:pt x="3620" y="7339"/>
                    <a:pt x="3549" y="7303"/>
                    <a:pt x="3513" y="7220"/>
                  </a:cubicBezTo>
                  <a:cubicBezTo>
                    <a:pt x="3406" y="7077"/>
                    <a:pt x="3430" y="6863"/>
                    <a:pt x="3584" y="6755"/>
                  </a:cubicBezTo>
                  <a:lnTo>
                    <a:pt x="4144" y="6363"/>
                  </a:lnTo>
                  <a:lnTo>
                    <a:pt x="4168" y="6339"/>
                  </a:lnTo>
                  <a:cubicBezTo>
                    <a:pt x="4226" y="6300"/>
                    <a:pt x="4292" y="6281"/>
                    <a:pt x="4359" y="6281"/>
                  </a:cubicBezTo>
                  <a:close/>
                  <a:moveTo>
                    <a:pt x="2870" y="2553"/>
                  </a:moveTo>
                  <a:lnTo>
                    <a:pt x="3156" y="2707"/>
                  </a:lnTo>
                  <a:cubicBezTo>
                    <a:pt x="3173" y="2725"/>
                    <a:pt x="3197" y="2736"/>
                    <a:pt x="3218" y="2736"/>
                  </a:cubicBezTo>
                  <a:cubicBezTo>
                    <a:pt x="3226" y="2736"/>
                    <a:pt x="3233" y="2734"/>
                    <a:pt x="3239" y="2731"/>
                  </a:cubicBezTo>
                  <a:lnTo>
                    <a:pt x="3942" y="2636"/>
                  </a:lnTo>
                  <a:lnTo>
                    <a:pt x="4192" y="2743"/>
                  </a:lnTo>
                  <a:lnTo>
                    <a:pt x="4049" y="3338"/>
                  </a:lnTo>
                  <a:lnTo>
                    <a:pt x="4049" y="3362"/>
                  </a:lnTo>
                  <a:lnTo>
                    <a:pt x="4049" y="4648"/>
                  </a:lnTo>
                  <a:cubicBezTo>
                    <a:pt x="4049" y="5077"/>
                    <a:pt x="4406" y="5434"/>
                    <a:pt x="4835" y="5434"/>
                  </a:cubicBezTo>
                  <a:cubicBezTo>
                    <a:pt x="5263" y="5434"/>
                    <a:pt x="5620" y="5077"/>
                    <a:pt x="5620" y="4648"/>
                  </a:cubicBezTo>
                  <a:lnTo>
                    <a:pt x="5620" y="3410"/>
                  </a:lnTo>
                  <a:lnTo>
                    <a:pt x="5656" y="3362"/>
                  </a:lnTo>
                  <a:lnTo>
                    <a:pt x="8776" y="5065"/>
                  </a:lnTo>
                  <a:cubicBezTo>
                    <a:pt x="8942" y="5184"/>
                    <a:pt x="9002" y="5374"/>
                    <a:pt x="8907" y="5541"/>
                  </a:cubicBezTo>
                  <a:cubicBezTo>
                    <a:pt x="8850" y="5654"/>
                    <a:pt x="8745" y="5717"/>
                    <a:pt x="8631" y="5717"/>
                  </a:cubicBezTo>
                  <a:cubicBezTo>
                    <a:pt x="8576" y="5717"/>
                    <a:pt x="8520" y="5703"/>
                    <a:pt x="8466" y="5672"/>
                  </a:cubicBezTo>
                  <a:lnTo>
                    <a:pt x="6740" y="4743"/>
                  </a:lnTo>
                  <a:cubicBezTo>
                    <a:pt x="6711" y="4727"/>
                    <a:pt x="6682" y="4719"/>
                    <a:pt x="6655" y="4719"/>
                  </a:cubicBezTo>
                  <a:cubicBezTo>
                    <a:pt x="6603" y="4719"/>
                    <a:pt x="6557" y="4748"/>
                    <a:pt x="6525" y="4803"/>
                  </a:cubicBezTo>
                  <a:cubicBezTo>
                    <a:pt x="6490" y="4874"/>
                    <a:pt x="6513" y="4958"/>
                    <a:pt x="6585" y="5005"/>
                  </a:cubicBezTo>
                  <a:lnTo>
                    <a:pt x="8037" y="5791"/>
                  </a:lnTo>
                  <a:cubicBezTo>
                    <a:pt x="8192" y="5886"/>
                    <a:pt x="8252" y="6077"/>
                    <a:pt x="8168" y="6243"/>
                  </a:cubicBezTo>
                  <a:cubicBezTo>
                    <a:pt x="8104" y="6356"/>
                    <a:pt x="7996" y="6415"/>
                    <a:pt x="7881" y="6415"/>
                  </a:cubicBezTo>
                  <a:cubicBezTo>
                    <a:pt x="7826" y="6415"/>
                    <a:pt x="7770" y="6401"/>
                    <a:pt x="7716" y="6374"/>
                  </a:cubicBezTo>
                  <a:lnTo>
                    <a:pt x="6251" y="5565"/>
                  </a:lnTo>
                  <a:cubicBezTo>
                    <a:pt x="6226" y="5554"/>
                    <a:pt x="6200" y="5548"/>
                    <a:pt x="6175" y="5548"/>
                  </a:cubicBezTo>
                  <a:cubicBezTo>
                    <a:pt x="6120" y="5548"/>
                    <a:pt x="6070" y="5575"/>
                    <a:pt x="6037" y="5624"/>
                  </a:cubicBezTo>
                  <a:cubicBezTo>
                    <a:pt x="5990" y="5708"/>
                    <a:pt x="6025" y="5791"/>
                    <a:pt x="6097" y="5839"/>
                  </a:cubicBezTo>
                  <a:lnTo>
                    <a:pt x="7287" y="6493"/>
                  </a:lnTo>
                  <a:cubicBezTo>
                    <a:pt x="7454" y="6577"/>
                    <a:pt x="7514" y="6779"/>
                    <a:pt x="7418" y="6934"/>
                  </a:cubicBezTo>
                  <a:cubicBezTo>
                    <a:pt x="7360" y="7050"/>
                    <a:pt x="7250" y="7114"/>
                    <a:pt x="7132" y="7114"/>
                  </a:cubicBezTo>
                  <a:cubicBezTo>
                    <a:pt x="7081" y="7114"/>
                    <a:pt x="7028" y="7102"/>
                    <a:pt x="6978" y="7077"/>
                  </a:cubicBezTo>
                  <a:lnTo>
                    <a:pt x="5728" y="6386"/>
                  </a:lnTo>
                  <a:cubicBezTo>
                    <a:pt x="5705" y="6371"/>
                    <a:pt x="5680" y="6365"/>
                    <a:pt x="5655" y="6365"/>
                  </a:cubicBezTo>
                  <a:cubicBezTo>
                    <a:pt x="5601" y="6365"/>
                    <a:pt x="5546" y="6397"/>
                    <a:pt x="5513" y="6446"/>
                  </a:cubicBezTo>
                  <a:cubicBezTo>
                    <a:pt x="5478" y="6517"/>
                    <a:pt x="5501" y="6613"/>
                    <a:pt x="5573" y="6660"/>
                  </a:cubicBezTo>
                  <a:lnTo>
                    <a:pt x="6549" y="7172"/>
                  </a:lnTo>
                  <a:cubicBezTo>
                    <a:pt x="6704" y="7267"/>
                    <a:pt x="6763" y="7458"/>
                    <a:pt x="6680" y="7625"/>
                  </a:cubicBezTo>
                  <a:cubicBezTo>
                    <a:pt x="6616" y="7737"/>
                    <a:pt x="6508" y="7801"/>
                    <a:pt x="6393" y="7801"/>
                  </a:cubicBezTo>
                  <a:cubicBezTo>
                    <a:pt x="6338" y="7801"/>
                    <a:pt x="6282" y="7786"/>
                    <a:pt x="6228" y="7756"/>
                  </a:cubicBezTo>
                  <a:lnTo>
                    <a:pt x="5549" y="7386"/>
                  </a:lnTo>
                  <a:cubicBezTo>
                    <a:pt x="5549" y="7255"/>
                    <a:pt x="5501" y="7101"/>
                    <a:pt x="5406" y="6994"/>
                  </a:cubicBezTo>
                  <a:cubicBezTo>
                    <a:pt x="5299" y="6851"/>
                    <a:pt x="5132" y="6755"/>
                    <a:pt x="4954" y="6744"/>
                  </a:cubicBezTo>
                  <a:lnTo>
                    <a:pt x="4954" y="6696"/>
                  </a:lnTo>
                  <a:cubicBezTo>
                    <a:pt x="4977" y="6541"/>
                    <a:pt x="4930" y="6363"/>
                    <a:pt x="4835" y="6220"/>
                  </a:cubicBezTo>
                  <a:cubicBezTo>
                    <a:pt x="4716" y="6077"/>
                    <a:pt x="4549" y="5982"/>
                    <a:pt x="4370" y="5970"/>
                  </a:cubicBezTo>
                  <a:lnTo>
                    <a:pt x="4370" y="5922"/>
                  </a:lnTo>
                  <a:cubicBezTo>
                    <a:pt x="4406" y="5767"/>
                    <a:pt x="4358" y="5589"/>
                    <a:pt x="4251" y="5446"/>
                  </a:cubicBezTo>
                  <a:cubicBezTo>
                    <a:pt x="4132" y="5303"/>
                    <a:pt x="3965" y="5208"/>
                    <a:pt x="3787" y="5196"/>
                  </a:cubicBezTo>
                  <a:lnTo>
                    <a:pt x="3787" y="5148"/>
                  </a:lnTo>
                  <a:cubicBezTo>
                    <a:pt x="3823" y="4993"/>
                    <a:pt x="3775" y="4815"/>
                    <a:pt x="3668" y="4672"/>
                  </a:cubicBezTo>
                  <a:cubicBezTo>
                    <a:pt x="3547" y="4516"/>
                    <a:pt x="3359" y="4432"/>
                    <a:pt x="3172" y="4432"/>
                  </a:cubicBezTo>
                  <a:cubicBezTo>
                    <a:pt x="3044" y="4432"/>
                    <a:pt x="2917" y="4471"/>
                    <a:pt x="2811" y="4553"/>
                  </a:cubicBezTo>
                  <a:lnTo>
                    <a:pt x="1763" y="5315"/>
                  </a:lnTo>
                  <a:lnTo>
                    <a:pt x="1394" y="5112"/>
                  </a:lnTo>
                  <a:lnTo>
                    <a:pt x="2870" y="2553"/>
                  </a:lnTo>
                  <a:close/>
                  <a:moveTo>
                    <a:pt x="4936" y="7026"/>
                  </a:moveTo>
                  <a:cubicBezTo>
                    <a:pt x="5036" y="7026"/>
                    <a:pt x="5132" y="7070"/>
                    <a:pt x="5204" y="7148"/>
                  </a:cubicBezTo>
                  <a:cubicBezTo>
                    <a:pt x="5251" y="7244"/>
                    <a:pt x="5275" y="7315"/>
                    <a:pt x="5263" y="7398"/>
                  </a:cubicBezTo>
                  <a:cubicBezTo>
                    <a:pt x="5251" y="7494"/>
                    <a:pt x="5204" y="7565"/>
                    <a:pt x="5132" y="7625"/>
                  </a:cubicBezTo>
                  <a:lnTo>
                    <a:pt x="4787" y="7875"/>
                  </a:lnTo>
                  <a:cubicBezTo>
                    <a:pt x="4729" y="7918"/>
                    <a:pt x="4658" y="7940"/>
                    <a:pt x="4588" y="7940"/>
                  </a:cubicBezTo>
                  <a:cubicBezTo>
                    <a:pt x="4487" y="7940"/>
                    <a:pt x="4386" y="7895"/>
                    <a:pt x="4323" y="7803"/>
                  </a:cubicBezTo>
                  <a:cubicBezTo>
                    <a:pt x="4215" y="7660"/>
                    <a:pt x="4251" y="7446"/>
                    <a:pt x="4406" y="7339"/>
                  </a:cubicBezTo>
                  <a:lnTo>
                    <a:pt x="4727" y="7101"/>
                  </a:lnTo>
                  <a:lnTo>
                    <a:pt x="4739" y="7089"/>
                  </a:lnTo>
                  <a:cubicBezTo>
                    <a:pt x="4802" y="7046"/>
                    <a:pt x="4870" y="7026"/>
                    <a:pt x="4936" y="7026"/>
                  </a:cubicBezTo>
                  <a:close/>
                  <a:moveTo>
                    <a:pt x="180" y="0"/>
                  </a:moveTo>
                  <a:cubicBezTo>
                    <a:pt x="125" y="0"/>
                    <a:pt x="69" y="27"/>
                    <a:pt x="36" y="76"/>
                  </a:cubicBezTo>
                  <a:cubicBezTo>
                    <a:pt x="1" y="159"/>
                    <a:pt x="24" y="243"/>
                    <a:pt x="96" y="290"/>
                  </a:cubicBezTo>
                  <a:lnTo>
                    <a:pt x="2382" y="1600"/>
                  </a:lnTo>
                  <a:lnTo>
                    <a:pt x="405" y="5005"/>
                  </a:lnTo>
                  <a:lnTo>
                    <a:pt x="251" y="4922"/>
                  </a:lnTo>
                  <a:cubicBezTo>
                    <a:pt x="221" y="4905"/>
                    <a:pt x="192" y="4897"/>
                    <a:pt x="164" y="4897"/>
                  </a:cubicBezTo>
                  <a:cubicBezTo>
                    <a:pt x="113" y="4897"/>
                    <a:pt x="67" y="4923"/>
                    <a:pt x="36" y="4969"/>
                  </a:cubicBezTo>
                  <a:cubicBezTo>
                    <a:pt x="1" y="5053"/>
                    <a:pt x="24" y="5136"/>
                    <a:pt x="96" y="5184"/>
                  </a:cubicBezTo>
                  <a:lnTo>
                    <a:pt x="882" y="5648"/>
                  </a:lnTo>
                  <a:cubicBezTo>
                    <a:pt x="908" y="5663"/>
                    <a:pt x="934" y="5670"/>
                    <a:pt x="959" y="5670"/>
                  </a:cubicBezTo>
                  <a:cubicBezTo>
                    <a:pt x="1014" y="5670"/>
                    <a:pt x="1063" y="5638"/>
                    <a:pt x="1096" y="5589"/>
                  </a:cubicBezTo>
                  <a:lnTo>
                    <a:pt x="1215" y="5398"/>
                  </a:lnTo>
                  <a:lnTo>
                    <a:pt x="1537" y="5565"/>
                  </a:lnTo>
                  <a:cubicBezTo>
                    <a:pt x="1441" y="5779"/>
                    <a:pt x="1453" y="6029"/>
                    <a:pt x="1584" y="6220"/>
                  </a:cubicBezTo>
                  <a:cubicBezTo>
                    <a:pt x="1703" y="6386"/>
                    <a:pt x="1894" y="6482"/>
                    <a:pt x="2096" y="6482"/>
                  </a:cubicBezTo>
                  <a:cubicBezTo>
                    <a:pt x="2156" y="6482"/>
                    <a:pt x="2227" y="6458"/>
                    <a:pt x="2287" y="6446"/>
                  </a:cubicBezTo>
                  <a:cubicBezTo>
                    <a:pt x="2287" y="6577"/>
                    <a:pt x="2334" y="6720"/>
                    <a:pt x="2406" y="6815"/>
                  </a:cubicBezTo>
                  <a:cubicBezTo>
                    <a:pt x="2525" y="6982"/>
                    <a:pt x="2715" y="7077"/>
                    <a:pt x="2906" y="7077"/>
                  </a:cubicBezTo>
                  <a:cubicBezTo>
                    <a:pt x="2965" y="7077"/>
                    <a:pt x="3049" y="7053"/>
                    <a:pt x="3108" y="7041"/>
                  </a:cubicBezTo>
                  <a:cubicBezTo>
                    <a:pt x="3108" y="7160"/>
                    <a:pt x="3144" y="7291"/>
                    <a:pt x="3227" y="7398"/>
                  </a:cubicBezTo>
                  <a:cubicBezTo>
                    <a:pt x="3323" y="7529"/>
                    <a:pt x="3465" y="7625"/>
                    <a:pt x="3644" y="7648"/>
                  </a:cubicBezTo>
                  <a:cubicBezTo>
                    <a:pt x="3668" y="7648"/>
                    <a:pt x="3715" y="7672"/>
                    <a:pt x="3739" y="7672"/>
                  </a:cubicBezTo>
                  <a:cubicBezTo>
                    <a:pt x="3799" y="7672"/>
                    <a:pt x="3882" y="7648"/>
                    <a:pt x="3942" y="7636"/>
                  </a:cubicBezTo>
                  <a:cubicBezTo>
                    <a:pt x="3942" y="7767"/>
                    <a:pt x="3977" y="7886"/>
                    <a:pt x="4061" y="7994"/>
                  </a:cubicBezTo>
                  <a:cubicBezTo>
                    <a:pt x="4156" y="8125"/>
                    <a:pt x="4299" y="8220"/>
                    <a:pt x="4477" y="8244"/>
                  </a:cubicBezTo>
                  <a:cubicBezTo>
                    <a:pt x="4501" y="8244"/>
                    <a:pt x="4549" y="8267"/>
                    <a:pt x="4573" y="8267"/>
                  </a:cubicBezTo>
                  <a:cubicBezTo>
                    <a:pt x="4716" y="8267"/>
                    <a:pt x="4835" y="8220"/>
                    <a:pt x="4954" y="8148"/>
                  </a:cubicBezTo>
                  <a:lnTo>
                    <a:pt x="5287" y="7886"/>
                  </a:lnTo>
                  <a:cubicBezTo>
                    <a:pt x="5370" y="7827"/>
                    <a:pt x="5430" y="7767"/>
                    <a:pt x="5466" y="7684"/>
                  </a:cubicBezTo>
                  <a:lnTo>
                    <a:pt x="6085" y="8029"/>
                  </a:lnTo>
                  <a:cubicBezTo>
                    <a:pt x="6168" y="8077"/>
                    <a:pt x="6275" y="8101"/>
                    <a:pt x="6382" y="8101"/>
                  </a:cubicBezTo>
                  <a:cubicBezTo>
                    <a:pt x="6442" y="8101"/>
                    <a:pt x="6501" y="8089"/>
                    <a:pt x="6561" y="8077"/>
                  </a:cubicBezTo>
                  <a:cubicBezTo>
                    <a:pt x="6716" y="8029"/>
                    <a:pt x="6859" y="7922"/>
                    <a:pt x="6930" y="7779"/>
                  </a:cubicBezTo>
                  <a:cubicBezTo>
                    <a:pt x="6990" y="7648"/>
                    <a:pt x="7013" y="7529"/>
                    <a:pt x="7002" y="7398"/>
                  </a:cubicBezTo>
                  <a:cubicBezTo>
                    <a:pt x="7049" y="7398"/>
                    <a:pt x="7073" y="7422"/>
                    <a:pt x="7121" y="7422"/>
                  </a:cubicBezTo>
                  <a:cubicBezTo>
                    <a:pt x="7347" y="7422"/>
                    <a:pt x="7573" y="7303"/>
                    <a:pt x="7668" y="7089"/>
                  </a:cubicBezTo>
                  <a:cubicBezTo>
                    <a:pt x="7728" y="6970"/>
                    <a:pt x="7764" y="6839"/>
                    <a:pt x="7752" y="6720"/>
                  </a:cubicBezTo>
                  <a:cubicBezTo>
                    <a:pt x="7787" y="6720"/>
                    <a:pt x="7823" y="6732"/>
                    <a:pt x="7871" y="6732"/>
                  </a:cubicBezTo>
                  <a:cubicBezTo>
                    <a:pt x="8085" y="6732"/>
                    <a:pt x="8311" y="6613"/>
                    <a:pt x="8418" y="6410"/>
                  </a:cubicBezTo>
                  <a:cubicBezTo>
                    <a:pt x="8478" y="6291"/>
                    <a:pt x="8502" y="6172"/>
                    <a:pt x="8490" y="6029"/>
                  </a:cubicBezTo>
                  <a:cubicBezTo>
                    <a:pt x="8537" y="6029"/>
                    <a:pt x="8561" y="6053"/>
                    <a:pt x="8609" y="6053"/>
                  </a:cubicBezTo>
                  <a:cubicBezTo>
                    <a:pt x="8668" y="6053"/>
                    <a:pt x="8728" y="6029"/>
                    <a:pt x="8787" y="6017"/>
                  </a:cubicBezTo>
                  <a:cubicBezTo>
                    <a:pt x="8954" y="5970"/>
                    <a:pt x="9085" y="5874"/>
                    <a:pt x="9157" y="5720"/>
                  </a:cubicBezTo>
                  <a:cubicBezTo>
                    <a:pt x="9240" y="5577"/>
                    <a:pt x="9264" y="5410"/>
                    <a:pt x="9204" y="5243"/>
                  </a:cubicBezTo>
                  <a:cubicBezTo>
                    <a:pt x="9192" y="5196"/>
                    <a:pt x="9180" y="5172"/>
                    <a:pt x="9157" y="5136"/>
                  </a:cubicBezTo>
                  <a:lnTo>
                    <a:pt x="9430" y="4946"/>
                  </a:lnTo>
                  <a:lnTo>
                    <a:pt x="9561" y="5124"/>
                  </a:lnTo>
                  <a:cubicBezTo>
                    <a:pt x="9591" y="5161"/>
                    <a:pt x="9644" y="5180"/>
                    <a:pt x="9694" y="5180"/>
                  </a:cubicBezTo>
                  <a:cubicBezTo>
                    <a:pt x="9724" y="5180"/>
                    <a:pt x="9753" y="5173"/>
                    <a:pt x="9776" y="5160"/>
                  </a:cubicBezTo>
                  <a:lnTo>
                    <a:pt x="10192" y="4827"/>
                  </a:lnTo>
                  <a:cubicBezTo>
                    <a:pt x="10264" y="4743"/>
                    <a:pt x="10276" y="4648"/>
                    <a:pt x="10240" y="4577"/>
                  </a:cubicBezTo>
                  <a:cubicBezTo>
                    <a:pt x="10210" y="4539"/>
                    <a:pt x="10157" y="4521"/>
                    <a:pt x="10107" y="4521"/>
                  </a:cubicBezTo>
                  <a:cubicBezTo>
                    <a:pt x="10077" y="4521"/>
                    <a:pt x="10048" y="4527"/>
                    <a:pt x="10026" y="4541"/>
                  </a:cubicBezTo>
                  <a:lnTo>
                    <a:pt x="9728" y="4779"/>
                  </a:lnTo>
                  <a:lnTo>
                    <a:pt x="7347" y="1671"/>
                  </a:lnTo>
                  <a:lnTo>
                    <a:pt x="8704" y="790"/>
                  </a:lnTo>
                  <a:cubicBezTo>
                    <a:pt x="8776" y="755"/>
                    <a:pt x="8787" y="659"/>
                    <a:pt x="8752" y="588"/>
                  </a:cubicBezTo>
                  <a:cubicBezTo>
                    <a:pt x="8721" y="542"/>
                    <a:pt x="8670" y="516"/>
                    <a:pt x="8619" y="516"/>
                  </a:cubicBezTo>
                  <a:cubicBezTo>
                    <a:pt x="8591" y="516"/>
                    <a:pt x="8563" y="523"/>
                    <a:pt x="8537" y="540"/>
                  </a:cubicBezTo>
                  <a:lnTo>
                    <a:pt x="7049" y="1493"/>
                  </a:lnTo>
                  <a:cubicBezTo>
                    <a:pt x="6978" y="1540"/>
                    <a:pt x="6966" y="1648"/>
                    <a:pt x="7002" y="1719"/>
                  </a:cubicBezTo>
                  <a:lnTo>
                    <a:pt x="7275" y="2076"/>
                  </a:lnTo>
                  <a:lnTo>
                    <a:pt x="7085" y="2219"/>
                  </a:lnTo>
                  <a:lnTo>
                    <a:pt x="6311" y="1969"/>
                  </a:lnTo>
                  <a:cubicBezTo>
                    <a:pt x="6287" y="1969"/>
                    <a:pt x="6275" y="1957"/>
                    <a:pt x="6263" y="1957"/>
                  </a:cubicBezTo>
                  <a:lnTo>
                    <a:pt x="4501" y="1957"/>
                  </a:lnTo>
                  <a:cubicBezTo>
                    <a:pt x="4430" y="1957"/>
                    <a:pt x="4370" y="2005"/>
                    <a:pt x="4358" y="2076"/>
                  </a:cubicBezTo>
                  <a:lnTo>
                    <a:pt x="4251" y="2481"/>
                  </a:lnTo>
                  <a:lnTo>
                    <a:pt x="4001" y="2374"/>
                  </a:lnTo>
                  <a:cubicBezTo>
                    <a:pt x="3965" y="2362"/>
                    <a:pt x="3954" y="2362"/>
                    <a:pt x="3930" y="2362"/>
                  </a:cubicBezTo>
                  <a:lnTo>
                    <a:pt x="3227" y="2433"/>
                  </a:lnTo>
                  <a:lnTo>
                    <a:pt x="2989" y="2302"/>
                  </a:lnTo>
                  <a:lnTo>
                    <a:pt x="3215" y="1910"/>
                  </a:lnTo>
                  <a:cubicBezTo>
                    <a:pt x="3251" y="1838"/>
                    <a:pt x="3227" y="1743"/>
                    <a:pt x="3156" y="1707"/>
                  </a:cubicBezTo>
                  <a:lnTo>
                    <a:pt x="251" y="16"/>
                  </a:lnTo>
                  <a:cubicBezTo>
                    <a:pt x="229" y="5"/>
                    <a:pt x="204" y="0"/>
                    <a:pt x="180" y="0"/>
                  </a:cubicBezTo>
                  <a:close/>
                </a:path>
              </a:pathLst>
            </a:custGeom>
            <a:solidFill>
              <a:srgbClr val="FFB5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10" name="Google Shape;310;p16"/>
            <p:cNvSpPr/>
            <p:nvPr/>
          </p:nvSpPr>
          <p:spPr>
            <a:xfrm>
              <a:off x="3059960" y="2009628"/>
              <a:ext cx="37177" cy="26960"/>
            </a:xfrm>
            <a:custGeom>
              <a:avLst/>
              <a:gdLst/>
              <a:ahLst/>
              <a:cxnLst/>
              <a:rect l="l" t="t" r="r" b="b"/>
              <a:pathLst>
                <a:path w="1168" h="847" extrusionOk="0">
                  <a:moveTo>
                    <a:pt x="999" y="0"/>
                  </a:moveTo>
                  <a:cubicBezTo>
                    <a:pt x="971" y="0"/>
                    <a:pt x="943" y="8"/>
                    <a:pt x="918" y="25"/>
                  </a:cubicBezTo>
                  <a:lnTo>
                    <a:pt x="84" y="561"/>
                  </a:lnTo>
                  <a:cubicBezTo>
                    <a:pt x="13" y="608"/>
                    <a:pt x="1" y="692"/>
                    <a:pt x="37" y="775"/>
                  </a:cubicBezTo>
                  <a:cubicBezTo>
                    <a:pt x="72" y="811"/>
                    <a:pt x="120" y="846"/>
                    <a:pt x="156" y="846"/>
                  </a:cubicBezTo>
                  <a:cubicBezTo>
                    <a:pt x="191" y="846"/>
                    <a:pt x="215" y="823"/>
                    <a:pt x="239" y="811"/>
                  </a:cubicBezTo>
                  <a:lnTo>
                    <a:pt x="1073" y="275"/>
                  </a:lnTo>
                  <a:cubicBezTo>
                    <a:pt x="1156" y="239"/>
                    <a:pt x="1168" y="144"/>
                    <a:pt x="1132" y="72"/>
                  </a:cubicBezTo>
                  <a:cubicBezTo>
                    <a:pt x="1101" y="26"/>
                    <a:pt x="1051" y="0"/>
                    <a:pt x="999" y="0"/>
                  </a:cubicBezTo>
                  <a:close/>
                </a:path>
              </a:pathLst>
            </a:custGeom>
            <a:solidFill>
              <a:srgbClr val="FFB5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grpSp>
        <p:nvGrpSpPr>
          <p:cNvPr id="311" name="Google Shape;311;p16"/>
          <p:cNvGrpSpPr/>
          <p:nvPr/>
        </p:nvGrpSpPr>
        <p:grpSpPr>
          <a:xfrm>
            <a:off x="8849209" y="622810"/>
            <a:ext cx="1474228" cy="893713"/>
            <a:chOff x="5776798" y="3409778"/>
            <a:chExt cx="346379" cy="264518"/>
          </a:xfrm>
        </p:grpSpPr>
        <p:sp>
          <p:nvSpPr>
            <p:cNvPr id="312" name="Google Shape;312;p16"/>
            <p:cNvSpPr/>
            <p:nvPr/>
          </p:nvSpPr>
          <p:spPr>
            <a:xfrm>
              <a:off x="5890104" y="3642055"/>
              <a:ext cx="10248" cy="32241"/>
            </a:xfrm>
            <a:custGeom>
              <a:avLst/>
              <a:gdLst/>
              <a:ahLst/>
              <a:cxnLst/>
              <a:rect l="l" t="t" r="r" b="b"/>
              <a:pathLst>
                <a:path w="322" h="1013" extrusionOk="0">
                  <a:moveTo>
                    <a:pt x="167" y="1"/>
                  </a:moveTo>
                  <a:cubicBezTo>
                    <a:pt x="71" y="1"/>
                    <a:pt x="0" y="72"/>
                    <a:pt x="0" y="155"/>
                  </a:cubicBezTo>
                  <a:lnTo>
                    <a:pt x="0" y="846"/>
                  </a:lnTo>
                  <a:cubicBezTo>
                    <a:pt x="0" y="929"/>
                    <a:pt x="71" y="1013"/>
                    <a:pt x="167" y="1013"/>
                  </a:cubicBezTo>
                  <a:cubicBezTo>
                    <a:pt x="250" y="1013"/>
                    <a:pt x="321" y="929"/>
                    <a:pt x="321" y="846"/>
                  </a:cubicBezTo>
                  <a:lnTo>
                    <a:pt x="321" y="143"/>
                  </a:lnTo>
                  <a:cubicBezTo>
                    <a:pt x="321" y="60"/>
                    <a:pt x="250"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13" name="Google Shape;313;p16"/>
            <p:cNvSpPr/>
            <p:nvPr/>
          </p:nvSpPr>
          <p:spPr>
            <a:xfrm>
              <a:off x="5998094" y="3642055"/>
              <a:ext cx="10248" cy="32241"/>
            </a:xfrm>
            <a:custGeom>
              <a:avLst/>
              <a:gdLst/>
              <a:ahLst/>
              <a:cxnLst/>
              <a:rect l="l" t="t" r="r" b="b"/>
              <a:pathLst>
                <a:path w="322" h="1013" extrusionOk="0">
                  <a:moveTo>
                    <a:pt x="167" y="1"/>
                  </a:moveTo>
                  <a:cubicBezTo>
                    <a:pt x="72" y="1"/>
                    <a:pt x="0" y="72"/>
                    <a:pt x="0" y="155"/>
                  </a:cubicBezTo>
                  <a:lnTo>
                    <a:pt x="0" y="846"/>
                  </a:lnTo>
                  <a:cubicBezTo>
                    <a:pt x="0" y="929"/>
                    <a:pt x="72" y="1013"/>
                    <a:pt x="167" y="1013"/>
                  </a:cubicBezTo>
                  <a:cubicBezTo>
                    <a:pt x="250" y="1013"/>
                    <a:pt x="322" y="929"/>
                    <a:pt x="322" y="846"/>
                  </a:cubicBezTo>
                  <a:lnTo>
                    <a:pt x="322" y="143"/>
                  </a:lnTo>
                  <a:cubicBezTo>
                    <a:pt x="310" y="60"/>
                    <a:pt x="250"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14" name="Google Shape;314;p16"/>
            <p:cNvSpPr/>
            <p:nvPr/>
          </p:nvSpPr>
          <p:spPr>
            <a:xfrm>
              <a:off x="5814673" y="3528367"/>
              <a:ext cx="43222" cy="15564"/>
            </a:xfrm>
            <a:custGeom>
              <a:avLst/>
              <a:gdLst/>
              <a:ahLst/>
              <a:cxnLst/>
              <a:rect l="l" t="t" r="r" b="b"/>
              <a:pathLst>
                <a:path w="1358" h="489" extrusionOk="0">
                  <a:moveTo>
                    <a:pt x="167" y="1"/>
                  </a:moveTo>
                  <a:cubicBezTo>
                    <a:pt x="72" y="1"/>
                    <a:pt x="1" y="72"/>
                    <a:pt x="1" y="156"/>
                  </a:cubicBezTo>
                  <a:cubicBezTo>
                    <a:pt x="1" y="251"/>
                    <a:pt x="72" y="322"/>
                    <a:pt x="167" y="322"/>
                  </a:cubicBezTo>
                  <a:cubicBezTo>
                    <a:pt x="346" y="322"/>
                    <a:pt x="870" y="358"/>
                    <a:pt x="1120" y="477"/>
                  </a:cubicBezTo>
                  <a:cubicBezTo>
                    <a:pt x="1144" y="489"/>
                    <a:pt x="1167" y="489"/>
                    <a:pt x="1191" y="489"/>
                  </a:cubicBezTo>
                  <a:cubicBezTo>
                    <a:pt x="1251" y="489"/>
                    <a:pt x="1310" y="453"/>
                    <a:pt x="1346" y="394"/>
                  </a:cubicBezTo>
                  <a:cubicBezTo>
                    <a:pt x="1358" y="322"/>
                    <a:pt x="1322" y="239"/>
                    <a:pt x="1251" y="191"/>
                  </a:cubicBezTo>
                  <a:cubicBezTo>
                    <a:pt x="882" y="13"/>
                    <a:pt x="191"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15" name="Google Shape;315;p16"/>
            <p:cNvSpPr/>
            <p:nvPr/>
          </p:nvSpPr>
          <p:spPr>
            <a:xfrm>
              <a:off x="5797995" y="3631074"/>
              <a:ext cx="10662" cy="42458"/>
            </a:xfrm>
            <a:custGeom>
              <a:avLst/>
              <a:gdLst/>
              <a:ahLst/>
              <a:cxnLst/>
              <a:rect l="l" t="t" r="r" b="b"/>
              <a:pathLst>
                <a:path w="335" h="1334" extrusionOk="0">
                  <a:moveTo>
                    <a:pt x="167" y="0"/>
                  </a:moveTo>
                  <a:cubicBezTo>
                    <a:pt x="84" y="0"/>
                    <a:pt x="1" y="72"/>
                    <a:pt x="1" y="167"/>
                  </a:cubicBezTo>
                  <a:lnTo>
                    <a:pt x="1" y="1179"/>
                  </a:lnTo>
                  <a:cubicBezTo>
                    <a:pt x="1" y="1262"/>
                    <a:pt x="84" y="1334"/>
                    <a:pt x="167" y="1334"/>
                  </a:cubicBezTo>
                  <a:cubicBezTo>
                    <a:pt x="251" y="1334"/>
                    <a:pt x="334" y="1262"/>
                    <a:pt x="334" y="1179"/>
                  </a:cubicBezTo>
                  <a:lnTo>
                    <a:pt x="334" y="167"/>
                  </a:lnTo>
                  <a:cubicBezTo>
                    <a:pt x="334" y="72"/>
                    <a:pt x="263" y="0"/>
                    <a:pt x="16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16" name="Google Shape;316;p16"/>
            <p:cNvSpPr/>
            <p:nvPr/>
          </p:nvSpPr>
          <p:spPr>
            <a:xfrm>
              <a:off x="5776798" y="3409778"/>
              <a:ext cx="346379" cy="264136"/>
            </a:xfrm>
            <a:custGeom>
              <a:avLst/>
              <a:gdLst/>
              <a:ahLst/>
              <a:cxnLst/>
              <a:rect l="l" t="t" r="r" b="b"/>
              <a:pathLst>
                <a:path w="10883" h="8299" extrusionOk="0">
                  <a:moveTo>
                    <a:pt x="9144" y="2512"/>
                  </a:moveTo>
                  <a:cubicBezTo>
                    <a:pt x="9418" y="2512"/>
                    <a:pt x="9656" y="2715"/>
                    <a:pt x="9656" y="2953"/>
                  </a:cubicBezTo>
                  <a:lnTo>
                    <a:pt x="9656" y="2977"/>
                  </a:lnTo>
                  <a:cubicBezTo>
                    <a:pt x="9501" y="2917"/>
                    <a:pt x="9335" y="2869"/>
                    <a:pt x="9144" y="2869"/>
                  </a:cubicBezTo>
                  <a:cubicBezTo>
                    <a:pt x="8965" y="2869"/>
                    <a:pt x="8787" y="2905"/>
                    <a:pt x="8620" y="2977"/>
                  </a:cubicBezTo>
                  <a:lnTo>
                    <a:pt x="8620" y="2953"/>
                  </a:lnTo>
                  <a:cubicBezTo>
                    <a:pt x="8620" y="2727"/>
                    <a:pt x="8858" y="2512"/>
                    <a:pt x="9144" y="2512"/>
                  </a:cubicBezTo>
                  <a:close/>
                  <a:moveTo>
                    <a:pt x="2869" y="3203"/>
                  </a:moveTo>
                  <a:lnTo>
                    <a:pt x="2869" y="3858"/>
                  </a:lnTo>
                  <a:cubicBezTo>
                    <a:pt x="2869" y="3965"/>
                    <a:pt x="2846" y="4060"/>
                    <a:pt x="2798" y="4167"/>
                  </a:cubicBezTo>
                  <a:lnTo>
                    <a:pt x="2727" y="4334"/>
                  </a:lnTo>
                  <a:cubicBezTo>
                    <a:pt x="2715" y="4346"/>
                    <a:pt x="2715" y="4382"/>
                    <a:pt x="2715" y="4405"/>
                  </a:cubicBezTo>
                  <a:lnTo>
                    <a:pt x="2715" y="4751"/>
                  </a:lnTo>
                  <a:cubicBezTo>
                    <a:pt x="2715" y="4989"/>
                    <a:pt x="2619" y="5191"/>
                    <a:pt x="2441" y="5358"/>
                  </a:cubicBezTo>
                  <a:cubicBezTo>
                    <a:pt x="2298" y="5525"/>
                    <a:pt x="2072" y="5596"/>
                    <a:pt x="1834" y="5596"/>
                  </a:cubicBezTo>
                  <a:cubicBezTo>
                    <a:pt x="1369" y="5584"/>
                    <a:pt x="1000" y="5179"/>
                    <a:pt x="1000" y="4703"/>
                  </a:cubicBezTo>
                  <a:lnTo>
                    <a:pt x="1000" y="4405"/>
                  </a:lnTo>
                  <a:cubicBezTo>
                    <a:pt x="1000" y="4382"/>
                    <a:pt x="1000" y="4358"/>
                    <a:pt x="988" y="4334"/>
                  </a:cubicBezTo>
                  <a:lnTo>
                    <a:pt x="881" y="4143"/>
                  </a:lnTo>
                  <a:cubicBezTo>
                    <a:pt x="845" y="4060"/>
                    <a:pt x="822" y="3989"/>
                    <a:pt x="822" y="3905"/>
                  </a:cubicBezTo>
                  <a:lnTo>
                    <a:pt x="822" y="3882"/>
                  </a:lnTo>
                  <a:cubicBezTo>
                    <a:pt x="822" y="3501"/>
                    <a:pt x="1131" y="3203"/>
                    <a:pt x="1500" y="3203"/>
                  </a:cubicBezTo>
                  <a:close/>
                  <a:moveTo>
                    <a:pt x="9144" y="3215"/>
                  </a:moveTo>
                  <a:cubicBezTo>
                    <a:pt x="9704" y="3215"/>
                    <a:pt x="10168" y="3679"/>
                    <a:pt x="10168" y="4239"/>
                  </a:cubicBezTo>
                  <a:cubicBezTo>
                    <a:pt x="10168" y="4346"/>
                    <a:pt x="10156" y="4465"/>
                    <a:pt x="10108" y="4572"/>
                  </a:cubicBezTo>
                  <a:cubicBezTo>
                    <a:pt x="9656" y="4108"/>
                    <a:pt x="8870" y="3929"/>
                    <a:pt x="8823" y="3929"/>
                  </a:cubicBezTo>
                  <a:cubicBezTo>
                    <a:pt x="8814" y="3926"/>
                    <a:pt x="8804" y="3925"/>
                    <a:pt x="8794" y="3925"/>
                  </a:cubicBezTo>
                  <a:cubicBezTo>
                    <a:pt x="8763" y="3925"/>
                    <a:pt x="8727" y="3938"/>
                    <a:pt x="8692" y="3965"/>
                  </a:cubicBezTo>
                  <a:cubicBezTo>
                    <a:pt x="8644" y="3989"/>
                    <a:pt x="8632" y="4036"/>
                    <a:pt x="8632" y="4084"/>
                  </a:cubicBezTo>
                  <a:cubicBezTo>
                    <a:pt x="8632" y="4084"/>
                    <a:pt x="8632" y="4179"/>
                    <a:pt x="8513" y="4298"/>
                  </a:cubicBezTo>
                  <a:cubicBezTo>
                    <a:pt x="8453" y="4358"/>
                    <a:pt x="8453" y="4465"/>
                    <a:pt x="8513" y="4524"/>
                  </a:cubicBezTo>
                  <a:cubicBezTo>
                    <a:pt x="8543" y="4554"/>
                    <a:pt x="8584" y="4569"/>
                    <a:pt x="8626" y="4569"/>
                  </a:cubicBezTo>
                  <a:cubicBezTo>
                    <a:pt x="8668" y="4569"/>
                    <a:pt x="8709" y="4554"/>
                    <a:pt x="8739" y="4524"/>
                  </a:cubicBezTo>
                  <a:cubicBezTo>
                    <a:pt x="8823" y="4441"/>
                    <a:pt x="8882" y="4346"/>
                    <a:pt x="8918" y="4274"/>
                  </a:cubicBezTo>
                  <a:cubicBezTo>
                    <a:pt x="9180" y="4346"/>
                    <a:pt x="9739" y="4560"/>
                    <a:pt x="9989" y="4894"/>
                  </a:cubicBezTo>
                  <a:cubicBezTo>
                    <a:pt x="9906" y="5298"/>
                    <a:pt x="9573" y="5596"/>
                    <a:pt x="9144" y="5596"/>
                  </a:cubicBezTo>
                  <a:cubicBezTo>
                    <a:pt x="8704" y="5596"/>
                    <a:pt x="8334" y="5275"/>
                    <a:pt x="8287" y="4834"/>
                  </a:cubicBezTo>
                  <a:cubicBezTo>
                    <a:pt x="8287" y="4810"/>
                    <a:pt x="8275" y="4798"/>
                    <a:pt x="8263" y="4774"/>
                  </a:cubicBezTo>
                  <a:cubicBezTo>
                    <a:pt x="8156" y="4620"/>
                    <a:pt x="8108" y="4441"/>
                    <a:pt x="8108" y="4239"/>
                  </a:cubicBezTo>
                  <a:cubicBezTo>
                    <a:pt x="8108" y="3679"/>
                    <a:pt x="8573" y="3215"/>
                    <a:pt x="9144" y="3215"/>
                  </a:cubicBezTo>
                  <a:close/>
                  <a:moveTo>
                    <a:pt x="5441" y="298"/>
                  </a:moveTo>
                  <a:cubicBezTo>
                    <a:pt x="6013" y="298"/>
                    <a:pt x="6489" y="488"/>
                    <a:pt x="6858" y="845"/>
                  </a:cubicBezTo>
                  <a:cubicBezTo>
                    <a:pt x="7227" y="1226"/>
                    <a:pt x="7453" y="1738"/>
                    <a:pt x="7501" y="2369"/>
                  </a:cubicBezTo>
                  <a:cubicBezTo>
                    <a:pt x="7620" y="4060"/>
                    <a:pt x="7763" y="5001"/>
                    <a:pt x="7822" y="5334"/>
                  </a:cubicBezTo>
                  <a:lnTo>
                    <a:pt x="7822" y="5346"/>
                  </a:lnTo>
                  <a:cubicBezTo>
                    <a:pt x="7632" y="5453"/>
                    <a:pt x="7310" y="5632"/>
                    <a:pt x="6787" y="5763"/>
                  </a:cubicBezTo>
                  <a:lnTo>
                    <a:pt x="6525" y="5644"/>
                  </a:lnTo>
                  <a:cubicBezTo>
                    <a:pt x="6453" y="5608"/>
                    <a:pt x="6418" y="5548"/>
                    <a:pt x="6418" y="5477"/>
                  </a:cubicBezTo>
                  <a:lnTo>
                    <a:pt x="6418" y="4929"/>
                  </a:lnTo>
                  <a:cubicBezTo>
                    <a:pt x="6918" y="4596"/>
                    <a:pt x="7263" y="4024"/>
                    <a:pt x="7263" y="3370"/>
                  </a:cubicBezTo>
                  <a:lnTo>
                    <a:pt x="7263" y="3072"/>
                  </a:lnTo>
                  <a:cubicBezTo>
                    <a:pt x="7263" y="2869"/>
                    <a:pt x="7180" y="2691"/>
                    <a:pt x="7037" y="2560"/>
                  </a:cubicBezTo>
                  <a:cubicBezTo>
                    <a:pt x="6727" y="2274"/>
                    <a:pt x="6001" y="1798"/>
                    <a:pt x="4751" y="1667"/>
                  </a:cubicBezTo>
                  <a:cubicBezTo>
                    <a:pt x="4744" y="1666"/>
                    <a:pt x="4737" y="1666"/>
                    <a:pt x="4730" y="1666"/>
                  </a:cubicBezTo>
                  <a:cubicBezTo>
                    <a:pt x="4645" y="1666"/>
                    <a:pt x="4583" y="1733"/>
                    <a:pt x="4572" y="1822"/>
                  </a:cubicBezTo>
                  <a:cubicBezTo>
                    <a:pt x="4548" y="1905"/>
                    <a:pt x="4632" y="1977"/>
                    <a:pt x="4715" y="2000"/>
                  </a:cubicBezTo>
                  <a:cubicBezTo>
                    <a:pt x="5882" y="2119"/>
                    <a:pt x="6537" y="2548"/>
                    <a:pt x="6834" y="2798"/>
                  </a:cubicBezTo>
                  <a:cubicBezTo>
                    <a:pt x="6906" y="2858"/>
                    <a:pt x="6953" y="2965"/>
                    <a:pt x="6953" y="3072"/>
                  </a:cubicBezTo>
                  <a:lnTo>
                    <a:pt x="6953" y="3370"/>
                  </a:lnTo>
                  <a:cubicBezTo>
                    <a:pt x="6953" y="4215"/>
                    <a:pt x="6263" y="4894"/>
                    <a:pt x="5417" y="4894"/>
                  </a:cubicBezTo>
                  <a:cubicBezTo>
                    <a:pt x="4572" y="4894"/>
                    <a:pt x="3881" y="4215"/>
                    <a:pt x="3881" y="3370"/>
                  </a:cubicBezTo>
                  <a:lnTo>
                    <a:pt x="3881" y="3227"/>
                  </a:lnTo>
                  <a:cubicBezTo>
                    <a:pt x="3881" y="3167"/>
                    <a:pt x="3917" y="3108"/>
                    <a:pt x="3977" y="3084"/>
                  </a:cubicBezTo>
                  <a:cubicBezTo>
                    <a:pt x="4167" y="2965"/>
                    <a:pt x="4429" y="2750"/>
                    <a:pt x="4548" y="2393"/>
                  </a:cubicBezTo>
                  <a:cubicBezTo>
                    <a:pt x="4584" y="2310"/>
                    <a:pt x="4536" y="2215"/>
                    <a:pt x="4453" y="2203"/>
                  </a:cubicBezTo>
                  <a:cubicBezTo>
                    <a:pt x="4434" y="2198"/>
                    <a:pt x="4415" y="2196"/>
                    <a:pt x="4398" y="2196"/>
                  </a:cubicBezTo>
                  <a:cubicBezTo>
                    <a:pt x="4327" y="2196"/>
                    <a:pt x="4270" y="2234"/>
                    <a:pt x="4251" y="2310"/>
                  </a:cubicBezTo>
                  <a:cubicBezTo>
                    <a:pt x="4167" y="2572"/>
                    <a:pt x="3977" y="2727"/>
                    <a:pt x="3822" y="2810"/>
                  </a:cubicBezTo>
                  <a:cubicBezTo>
                    <a:pt x="3679" y="2905"/>
                    <a:pt x="3572" y="3072"/>
                    <a:pt x="3572" y="3227"/>
                  </a:cubicBezTo>
                  <a:lnTo>
                    <a:pt x="3572" y="3370"/>
                  </a:lnTo>
                  <a:cubicBezTo>
                    <a:pt x="3572" y="4024"/>
                    <a:pt x="3917" y="4584"/>
                    <a:pt x="4417" y="4929"/>
                  </a:cubicBezTo>
                  <a:lnTo>
                    <a:pt x="4417" y="5477"/>
                  </a:lnTo>
                  <a:cubicBezTo>
                    <a:pt x="4417" y="5548"/>
                    <a:pt x="4370" y="5608"/>
                    <a:pt x="4310" y="5644"/>
                  </a:cubicBezTo>
                  <a:lnTo>
                    <a:pt x="4048" y="5763"/>
                  </a:lnTo>
                  <a:cubicBezTo>
                    <a:pt x="3536" y="5632"/>
                    <a:pt x="3215" y="5453"/>
                    <a:pt x="3060" y="5346"/>
                  </a:cubicBezTo>
                  <a:lnTo>
                    <a:pt x="3060" y="5334"/>
                  </a:lnTo>
                  <a:cubicBezTo>
                    <a:pt x="3131" y="5001"/>
                    <a:pt x="3262" y="4060"/>
                    <a:pt x="3393" y="2369"/>
                  </a:cubicBezTo>
                  <a:cubicBezTo>
                    <a:pt x="3441" y="1738"/>
                    <a:pt x="3655" y="1226"/>
                    <a:pt x="4036" y="845"/>
                  </a:cubicBezTo>
                  <a:cubicBezTo>
                    <a:pt x="4393" y="488"/>
                    <a:pt x="4882" y="298"/>
                    <a:pt x="5441" y="298"/>
                  </a:cubicBezTo>
                  <a:close/>
                  <a:moveTo>
                    <a:pt x="2750" y="5465"/>
                  </a:moveTo>
                  <a:cubicBezTo>
                    <a:pt x="2786" y="5501"/>
                    <a:pt x="2810" y="5572"/>
                    <a:pt x="2869" y="5596"/>
                  </a:cubicBezTo>
                  <a:cubicBezTo>
                    <a:pt x="3000" y="5691"/>
                    <a:pt x="3239" y="5822"/>
                    <a:pt x="3584" y="5941"/>
                  </a:cubicBezTo>
                  <a:lnTo>
                    <a:pt x="3155" y="6144"/>
                  </a:lnTo>
                  <a:lnTo>
                    <a:pt x="2655" y="6001"/>
                  </a:lnTo>
                  <a:cubicBezTo>
                    <a:pt x="2512" y="5953"/>
                    <a:pt x="2512" y="5953"/>
                    <a:pt x="2512" y="5906"/>
                  </a:cubicBezTo>
                  <a:lnTo>
                    <a:pt x="2512" y="5691"/>
                  </a:lnTo>
                  <a:cubicBezTo>
                    <a:pt x="2572" y="5656"/>
                    <a:pt x="2619" y="5608"/>
                    <a:pt x="2667" y="5572"/>
                  </a:cubicBezTo>
                  <a:cubicBezTo>
                    <a:pt x="2691" y="5536"/>
                    <a:pt x="2727" y="5513"/>
                    <a:pt x="2750" y="5465"/>
                  </a:cubicBezTo>
                  <a:close/>
                  <a:moveTo>
                    <a:pt x="8096" y="5239"/>
                  </a:moveTo>
                  <a:cubicBezTo>
                    <a:pt x="8180" y="5417"/>
                    <a:pt x="8323" y="5572"/>
                    <a:pt x="8477" y="5691"/>
                  </a:cubicBezTo>
                  <a:lnTo>
                    <a:pt x="8477" y="6025"/>
                  </a:lnTo>
                  <a:lnTo>
                    <a:pt x="8489" y="6025"/>
                  </a:lnTo>
                  <a:lnTo>
                    <a:pt x="7977" y="6287"/>
                  </a:lnTo>
                  <a:cubicBezTo>
                    <a:pt x="7977" y="6287"/>
                    <a:pt x="7965" y="6287"/>
                    <a:pt x="7965" y="6263"/>
                  </a:cubicBezTo>
                  <a:lnTo>
                    <a:pt x="7227" y="5941"/>
                  </a:lnTo>
                  <a:cubicBezTo>
                    <a:pt x="7596" y="5822"/>
                    <a:pt x="7822" y="5667"/>
                    <a:pt x="7942" y="5596"/>
                  </a:cubicBezTo>
                  <a:cubicBezTo>
                    <a:pt x="8049" y="5525"/>
                    <a:pt x="8108" y="5406"/>
                    <a:pt x="8096" y="5275"/>
                  </a:cubicBezTo>
                  <a:lnTo>
                    <a:pt x="8096" y="5239"/>
                  </a:lnTo>
                  <a:close/>
                  <a:moveTo>
                    <a:pt x="2203" y="5870"/>
                  </a:moveTo>
                  <a:lnTo>
                    <a:pt x="2203" y="5929"/>
                  </a:lnTo>
                  <a:cubicBezTo>
                    <a:pt x="2203" y="5953"/>
                    <a:pt x="2203" y="5989"/>
                    <a:pt x="2215" y="6013"/>
                  </a:cubicBezTo>
                  <a:lnTo>
                    <a:pt x="1857" y="6370"/>
                  </a:lnTo>
                  <a:lnTo>
                    <a:pt x="1500" y="6013"/>
                  </a:lnTo>
                  <a:cubicBezTo>
                    <a:pt x="1512" y="5989"/>
                    <a:pt x="1512" y="5953"/>
                    <a:pt x="1512" y="5929"/>
                  </a:cubicBezTo>
                  <a:lnTo>
                    <a:pt x="1512" y="5870"/>
                  </a:lnTo>
                  <a:cubicBezTo>
                    <a:pt x="1619" y="5894"/>
                    <a:pt x="1726" y="5929"/>
                    <a:pt x="1834" y="5929"/>
                  </a:cubicBezTo>
                  <a:lnTo>
                    <a:pt x="1857" y="5929"/>
                  </a:lnTo>
                  <a:cubicBezTo>
                    <a:pt x="1976" y="5929"/>
                    <a:pt x="2096" y="5906"/>
                    <a:pt x="2203" y="5870"/>
                  </a:cubicBezTo>
                  <a:close/>
                  <a:moveTo>
                    <a:pt x="9525" y="5882"/>
                  </a:moveTo>
                  <a:lnTo>
                    <a:pt x="9525" y="6048"/>
                  </a:lnTo>
                  <a:cubicBezTo>
                    <a:pt x="9525" y="6108"/>
                    <a:pt x="9537" y="6144"/>
                    <a:pt x="9573" y="6191"/>
                  </a:cubicBezTo>
                  <a:lnTo>
                    <a:pt x="9394" y="6322"/>
                  </a:lnTo>
                  <a:cubicBezTo>
                    <a:pt x="9323" y="6394"/>
                    <a:pt x="9236" y="6429"/>
                    <a:pt x="9151" y="6429"/>
                  </a:cubicBezTo>
                  <a:cubicBezTo>
                    <a:pt x="9067" y="6429"/>
                    <a:pt x="8983" y="6394"/>
                    <a:pt x="8918" y="6322"/>
                  </a:cubicBezTo>
                  <a:lnTo>
                    <a:pt x="8763" y="6191"/>
                  </a:lnTo>
                  <a:cubicBezTo>
                    <a:pt x="8799" y="6144"/>
                    <a:pt x="8811" y="6084"/>
                    <a:pt x="8811" y="6048"/>
                  </a:cubicBezTo>
                  <a:lnTo>
                    <a:pt x="8811" y="5882"/>
                  </a:lnTo>
                  <a:cubicBezTo>
                    <a:pt x="8918" y="5906"/>
                    <a:pt x="9037" y="5941"/>
                    <a:pt x="9168" y="5941"/>
                  </a:cubicBezTo>
                  <a:cubicBezTo>
                    <a:pt x="9287" y="5941"/>
                    <a:pt x="9406" y="5929"/>
                    <a:pt x="9525" y="5882"/>
                  </a:cubicBezTo>
                  <a:close/>
                  <a:moveTo>
                    <a:pt x="6096" y="5096"/>
                  </a:moveTo>
                  <a:lnTo>
                    <a:pt x="6096" y="5477"/>
                  </a:lnTo>
                  <a:cubicBezTo>
                    <a:pt x="6096" y="5667"/>
                    <a:pt x="6215" y="5846"/>
                    <a:pt x="6394" y="5941"/>
                  </a:cubicBezTo>
                  <a:lnTo>
                    <a:pt x="6632" y="6048"/>
                  </a:lnTo>
                  <a:cubicBezTo>
                    <a:pt x="6406" y="6489"/>
                    <a:pt x="5941" y="6787"/>
                    <a:pt x="5417" y="6787"/>
                  </a:cubicBezTo>
                  <a:cubicBezTo>
                    <a:pt x="4894" y="6787"/>
                    <a:pt x="4441" y="6501"/>
                    <a:pt x="4203" y="6048"/>
                  </a:cubicBezTo>
                  <a:lnTo>
                    <a:pt x="4441" y="5941"/>
                  </a:lnTo>
                  <a:cubicBezTo>
                    <a:pt x="4620" y="5870"/>
                    <a:pt x="4739" y="5691"/>
                    <a:pt x="4739" y="5477"/>
                  </a:cubicBezTo>
                  <a:lnTo>
                    <a:pt x="4739" y="5096"/>
                  </a:lnTo>
                  <a:cubicBezTo>
                    <a:pt x="4941" y="5179"/>
                    <a:pt x="5179" y="5227"/>
                    <a:pt x="5417" y="5227"/>
                  </a:cubicBezTo>
                  <a:cubicBezTo>
                    <a:pt x="5656" y="5227"/>
                    <a:pt x="5894" y="5179"/>
                    <a:pt x="6096" y="5096"/>
                  </a:cubicBezTo>
                  <a:close/>
                  <a:moveTo>
                    <a:pt x="5417" y="0"/>
                  </a:moveTo>
                  <a:cubicBezTo>
                    <a:pt x="4763" y="0"/>
                    <a:pt x="4215" y="226"/>
                    <a:pt x="3786" y="643"/>
                  </a:cubicBezTo>
                  <a:cubicBezTo>
                    <a:pt x="3346" y="1060"/>
                    <a:pt x="3096" y="1655"/>
                    <a:pt x="3048" y="2346"/>
                  </a:cubicBezTo>
                  <a:cubicBezTo>
                    <a:pt x="3036" y="2548"/>
                    <a:pt x="3024" y="2703"/>
                    <a:pt x="3012" y="2881"/>
                  </a:cubicBezTo>
                  <a:lnTo>
                    <a:pt x="1524" y="2881"/>
                  </a:lnTo>
                  <a:cubicBezTo>
                    <a:pt x="964" y="2881"/>
                    <a:pt x="512" y="3334"/>
                    <a:pt x="512" y="3893"/>
                  </a:cubicBezTo>
                  <a:lnTo>
                    <a:pt x="512" y="3917"/>
                  </a:lnTo>
                  <a:cubicBezTo>
                    <a:pt x="512" y="4048"/>
                    <a:pt x="536" y="4167"/>
                    <a:pt x="595" y="4286"/>
                  </a:cubicBezTo>
                  <a:lnTo>
                    <a:pt x="667" y="4453"/>
                  </a:lnTo>
                  <a:lnTo>
                    <a:pt x="667" y="4703"/>
                  </a:lnTo>
                  <a:cubicBezTo>
                    <a:pt x="667" y="5120"/>
                    <a:pt x="881" y="5477"/>
                    <a:pt x="1179" y="5703"/>
                  </a:cubicBezTo>
                  <a:lnTo>
                    <a:pt x="1179" y="5929"/>
                  </a:lnTo>
                  <a:cubicBezTo>
                    <a:pt x="1179" y="5953"/>
                    <a:pt x="1167" y="5989"/>
                    <a:pt x="1131" y="5989"/>
                  </a:cubicBezTo>
                  <a:lnTo>
                    <a:pt x="476" y="6179"/>
                  </a:lnTo>
                  <a:cubicBezTo>
                    <a:pt x="191" y="6251"/>
                    <a:pt x="0" y="6513"/>
                    <a:pt x="0" y="6810"/>
                  </a:cubicBezTo>
                  <a:lnTo>
                    <a:pt x="0" y="8120"/>
                  </a:lnTo>
                  <a:cubicBezTo>
                    <a:pt x="0" y="8215"/>
                    <a:pt x="71" y="8287"/>
                    <a:pt x="167" y="8287"/>
                  </a:cubicBezTo>
                  <a:cubicBezTo>
                    <a:pt x="250" y="8287"/>
                    <a:pt x="333" y="8215"/>
                    <a:pt x="333" y="8120"/>
                  </a:cubicBezTo>
                  <a:lnTo>
                    <a:pt x="333" y="6810"/>
                  </a:lnTo>
                  <a:cubicBezTo>
                    <a:pt x="333" y="6668"/>
                    <a:pt x="429" y="6513"/>
                    <a:pt x="583" y="6477"/>
                  </a:cubicBezTo>
                  <a:lnTo>
                    <a:pt x="1238" y="6287"/>
                  </a:lnTo>
                  <a:cubicBezTo>
                    <a:pt x="1262" y="6287"/>
                    <a:pt x="1286" y="6263"/>
                    <a:pt x="1310" y="6251"/>
                  </a:cubicBezTo>
                  <a:lnTo>
                    <a:pt x="1715" y="6656"/>
                  </a:lnTo>
                  <a:lnTo>
                    <a:pt x="1715" y="8108"/>
                  </a:lnTo>
                  <a:cubicBezTo>
                    <a:pt x="1715" y="8203"/>
                    <a:pt x="1786" y="8275"/>
                    <a:pt x="1881" y="8275"/>
                  </a:cubicBezTo>
                  <a:cubicBezTo>
                    <a:pt x="1965" y="8275"/>
                    <a:pt x="2036" y="8203"/>
                    <a:pt x="2036" y="8108"/>
                  </a:cubicBezTo>
                  <a:lnTo>
                    <a:pt x="2036" y="6656"/>
                  </a:lnTo>
                  <a:lnTo>
                    <a:pt x="2441" y="6251"/>
                  </a:lnTo>
                  <a:cubicBezTo>
                    <a:pt x="2500" y="6287"/>
                    <a:pt x="2548" y="6298"/>
                    <a:pt x="2596" y="6310"/>
                  </a:cubicBezTo>
                  <a:lnTo>
                    <a:pt x="2750" y="6358"/>
                  </a:lnTo>
                  <a:cubicBezTo>
                    <a:pt x="2536" y="6501"/>
                    <a:pt x="2393" y="6751"/>
                    <a:pt x="2393" y="7037"/>
                  </a:cubicBezTo>
                  <a:lnTo>
                    <a:pt x="2393" y="8120"/>
                  </a:lnTo>
                  <a:cubicBezTo>
                    <a:pt x="2393" y="8215"/>
                    <a:pt x="2465" y="8287"/>
                    <a:pt x="2560" y="8287"/>
                  </a:cubicBezTo>
                  <a:cubicBezTo>
                    <a:pt x="2643" y="8287"/>
                    <a:pt x="2727" y="8215"/>
                    <a:pt x="2727" y="8120"/>
                  </a:cubicBezTo>
                  <a:lnTo>
                    <a:pt x="2727" y="7037"/>
                  </a:lnTo>
                  <a:cubicBezTo>
                    <a:pt x="2727" y="6834"/>
                    <a:pt x="2846" y="6656"/>
                    <a:pt x="3036" y="6560"/>
                  </a:cubicBezTo>
                  <a:lnTo>
                    <a:pt x="3941" y="6156"/>
                  </a:lnTo>
                  <a:cubicBezTo>
                    <a:pt x="4227" y="6727"/>
                    <a:pt x="4810" y="7096"/>
                    <a:pt x="5441" y="7096"/>
                  </a:cubicBezTo>
                  <a:cubicBezTo>
                    <a:pt x="6084" y="7096"/>
                    <a:pt x="6668" y="6739"/>
                    <a:pt x="6953" y="6156"/>
                  </a:cubicBezTo>
                  <a:lnTo>
                    <a:pt x="7858" y="6560"/>
                  </a:lnTo>
                  <a:cubicBezTo>
                    <a:pt x="8049" y="6656"/>
                    <a:pt x="8168" y="6834"/>
                    <a:pt x="8168" y="7037"/>
                  </a:cubicBezTo>
                  <a:lnTo>
                    <a:pt x="8168" y="8120"/>
                  </a:lnTo>
                  <a:cubicBezTo>
                    <a:pt x="8168" y="8215"/>
                    <a:pt x="8239" y="8287"/>
                    <a:pt x="8334" y="8287"/>
                  </a:cubicBezTo>
                  <a:cubicBezTo>
                    <a:pt x="8418" y="8287"/>
                    <a:pt x="8501" y="8215"/>
                    <a:pt x="8501" y="8120"/>
                  </a:cubicBezTo>
                  <a:lnTo>
                    <a:pt x="8501" y="7037"/>
                  </a:lnTo>
                  <a:cubicBezTo>
                    <a:pt x="8501" y="6834"/>
                    <a:pt x="8418" y="6656"/>
                    <a:pt x="8299" y="6501"/>
                  </a:cubicBezTo>
                  <a:lnTo>
                    <a:pt x="8537" y="6382"/>
                  </a:lnTo>
                  <a:lnTo>
                    <a:pt x="8715" y="6560"/>
                  </a:lnTo>
                  <a:cubicBezTo>
                    <a:pt x="8858" y="6679"/>
                    <a:pt x="9013" y="6739"/>
                    <a:pt x="9180" y="6739"/>
                  </a:cubicBezTo>
                  <a:cubicBezTo>
                    <a:pt x="9346" y="6739"/>
                    <a:pt x="9513" y="6679"/>
                    <a:pt x="9644" y="6560"/>
                  </a:cubicBezTo>
                  <a:lnTo>
                    <a:pt x="9823" y="6382"/>
                  </a:lnTo>
                  <a:lnTo>
                    <a:pt x="10358" y="6656"/>
                  </a:lnTo>
                  <a:cubicBezTo>
                    <a:pt x="10478" y="6715"/>
                    <a:pt x="10549" y="6834"/>
                    <a:pt x="10549" y="6965"/>
                  </a:cubicBezTo>
                  <a:lnTo>
                    <a:pt x="10549" y="8144"/>
                  </a:lnTo>
                  <a:cubicBezTo>
                    <a:pt x="10549" y="8227"/>
                    <a:pt x="10620" y="8299"/>
                    <a:pt x="10716" y="8299"/>
                  </a:cubicBezTo>
                  <a:cubicBezTo>
                    <a:pt x="10799" y="8299"/>
                    <a:pt x="10882" y="8227"/>
                    <a:pt x="10882" y="8144"/>
                  </a:cubicBezTo>
                  <a:lnTo>
                    <a:pt x="10882" y="6965"/>
                  </a:lnTo>
                  <a:cubicBezTo>
                    <a:pt x="10823" y="6703"/>
                    <a:pt x="10692" y="6477"/>
                    <a:pt x="10466" y="6358"/>
                  </a:cubicBezTo>
                  <a:lnTo>
                    <a:pt x="9823" y="6025"/>
                  </a:lnTo>
                  <a:lnTo>
                    <a:pt x="9823" y="6013"/>
                  </a:lnTo>
                  <a:lnTo>
                    <a:pt x="9823" y="5691"/>
                  </a:lnTo>
                  <a:cubicBezTo>
                    <a:pt x="10097" y="5501"/>
                    <a:pt x="10275" y="5227"/>
                    <a:pt x="10311" y="4882"/>
                  </a:cubicBezTo>
                  <a:cubicBezTo>
                    <a:pt x="10430" y="4679"/>
                    <a:pt x="10489" y="4453"/>
                    <a:pt x="10489" y="4215"/>
                  </a:cubicBezTo>
                  <a:cubicBezTo>
                    <a:pt x="10489" y="3786"/>
                    <a:pt x="10287" y="3381"/>
                    <a:pt x="9954" y="3143"/>
                  </a:cubicBezTo>
                  <a:cubicBezTo>
                    <a:pt x="9977" y="3084"/>
                    <a:pt x="9989" y="3012"/>
                    <a:pt x="9989" y="2953"/>
                  </a:cubicBezTo>
                  <a:cubicBezTo>
                    <a:pt x="9989" y="2536"/>
                    <a:pt x="9620" y="2191"/>
                    <a:pt x="9156" y="2191"/>
                  </a:cubicBezTo>
                  <a:cubicBezTo>
                    <a:pt x="8692" y="2191"/>
                    <a:pt x="8323" y="2524"/>
                    <a:pt x="8323" y="2953"/>
                  </a:cubicBezTo>
                  <a:cubicBezTo>
                    <a:pt x="8323" y="3024"/>
                    <a:pt x="8334" y="3084"/>
                    <a:pt x="8346" y="3143"/>
                  </a:cubicBezTo>
                  <a:cubicBezTo>
                    <a:pt x="8156" y="3286"/>
                    <a:pt x="8013" y="3477"/>
                    <a:pt x="7906" y="3715"/>
                  </a:cubicBezTo>
                  <a:cubicBezTo>
                    <a:pt x="7858" y="3334"/>
                    <a:pt x="7834" y="2869"/>
                    <a:pt x="7787" y="2346"/>
                  </a:cubicBezTo>
                  <a:cubicBezTo>
                    <a:pt x="7739" y="1655"/>
                    <a:pt x="7489" y="1060"/>
                    <a:pt x="7060" y="643"/>
                  </a:cubicBezTo>
                  <a:cubicBezTo>
                    <a:pt x="6644" y="226"/>
                    <a:pt x="6072" y="0"/>
                    <a:pt x="541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17" name="Google Shape;317;p16"/>
            <p:cNvSpPr/>
            <p:nvPr/>
          </p:nvSpPr>
          <p:spPr>
            <a:xfrm>
              <a:off x="6089408" y="3637503"/>
              <a:ext cx="10662" cy="36029"/>
            </a:xfrm>
            <a:custGeom>
              <a:avLst/>
              <a:gdLst/>
              <a:ahLst/>
              <a:cxnLst/>
              <a:rect l="l" t="t" r="r" b="b"/>
              <a:pathLst>
                <a:path w="335" h="1132" extrusionOk="0">
                  <a:moveTo>
                    <a:pt x="167" y="1"/>
                  </a:moveTo>
                  <a:cubicBezTo>
                    <a:pt x="72" y="1"/>
                    <a:pt x="1" y="84"/>
                    <a:pt x="1" y="167"/>
                  </a:cubicBezTo>
                  <a:lnTo>
                    <a:pt x="1" y="977"/>
                  </a:lnTo>
                  <a:cubicBezTo>
                    <a:pt x="1" y="1060"/>
                    <a:pt x="72" y="1132"/>
                    <a:pt x="167" y="1132"/>
                  </a:cubicBezTo>
                  <a:cubicBezTo>
                    <a:pt x="251" y="1132"/>
                    <a:pt x="322" y="1060"/>
                    <a:pt x="322" y="977"/>
                  </a:cubicBezTo>
                  <a:lnTo>
                    <a:pt x="322" y="167"/>
                  </a:lnTo>
                  <a:cubicBezTo>
                    <a:pt x="334" y="84"/>
                    <a:pt x="251"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sp>
        <p:nvSpPr>
          <p:cNvPr id="318" name="Google Shape;318;p16"/>
          <p:cNvSpPr/>
          <p:nvPr/>
        </p:nvSpPr>
        <p:spPr>
          <a:xfrm>
            <a:off x="3048000" y="2690336"/>
            <a:ext cx="609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17"/>
          <p:cNvSpPr txBox="1">
            <a:spLocks noGrp="1"/>
          </p:cNvSpPr>
          <p:nvPr>
            <p:ph type="ctrTitle"/>
          </p:nvPr>
        </p:nvSpPr>
        <p:spPr>
          <a:xfrm>
            <a:off x="7396246" y="1624226"/>
            <a:ext cx="4473369" cy="3031244"/>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Clr>
                <a:schemeClr val="dk2"/>
              </a:buClr>
              <a:buSzPts val="4800"/>
              <a:buFont typeface="Calibri"/>
              <a:buNone/>
            </a:pPr>
            <a:r>
              <a:rPr lang="en-GB" sz="6000" b="1" dirty="0">
                <a:solidFill>
                  <a:srgbClr val="2F5496"/>
                </a:solidFill>
              </a:rPr>
              <a:t>2.2. </a:t>
            </a:r>
            <a:r>
              <a:rPr lang="el-GR" sz="6000" b="1" dirty="0">
                <a:solidFill>
                  <a:srgbClr val="2F5496"/>
                </a:solidFill>
              </a:rPr>
              <a:t>Ομότιμη Μάθηση και Καθοδήγηση</a:t>
            </a:r>
            <a:endParaRPr sz="6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18"/>
          <p:cNvSpPr txBox="1">
            <a:spLocks noGrp="1"/>
          </p:cNvSpPr>
          <p:nvPr>
            <p:ph type="title" idx="4294967295"/>
          </p:nvPr>
        </p:nvSpPr>
        <p:spPr>
          <a:xfrm>
            <a:off x="1072664" y="577629"/>
            <a:ext cx="10593005"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2F5496"/>
              </a:buClr>
              <a:buSzPts val="4400"/>
              <a:buFont typeface="Calibri"/>
              <a:buNone/>
            </a:pPr>
            <a:r>
              <a:rPr lang="en-GB" b="1" dirty="0">
                <a:solidFill>
                  <a:srgbClr val="2F5496"/>
                </a:solidFill>
              </a:rPr>
              <a:t>2.2.1. </a:t>
            </a:r>
            <a:r>
              <a:rPr lang="el-GR" b="1" dirty="0">
                <a:solidFill>
                  <a:srgbClr val="2F5496"/>
                </a:solidFill>
              </a:rPr>
              <a:t>Ομότιμη Μάθηση και Καθοδήγηση</a:t>
            </a:r>
            <a:r>
              <a:rPr lang="en-GB" dirty="0"/>
              <a:t>		</a:t>
            </a:r>
            <a:endParaRPr dirty="0"/>
          </a:p>
        </p:txBody>
      </p:sp>
      <p:sp>
        <p:nvSpPr>
          <p:cNvPr id="329" name="Google Shape;329;p18"/>
          <p:cNvSpPr txBox="1">
            <a:spLocks noGrp="1"/>
          </p:cNvSpPr>
          <p:nvPr>
            <p:ph type="body" idx="4294967295"/>
          </p:nvPr>
        </p:nvSpPr>
        <p:spPr>
          <a:xfrm>
            <a:off x="2592370" y="1491916"/>
            <a:ext cx="9073299" cy="4685047"/>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400"/>
              <a:buChar char="•"/>
            </a:pPr>
            <a:r>
              <a:rPr lang="el-GR" sz="2400" dirty="0"/>
              <a:t>Τα δίκτυα και η δικτύωση δίνουν τη θέση τους στη μάθηση και την καθοδήγηση από </a:t>
            </a:r>
            <a:r>
              <a:rPr lang="el-GR" sz="2400" dirty="0" err="1"/>
              <a:t>ομοτίμους</a:t>
            </a:r>
            <a:r>
              <a:rPr lang="en-GB" sz="2400" dirty="0"/>
              <a:t>.</a:t>
            </a:r>
            <a:endParaRPr dirty="0"/>
          </a:p>
          <a:p>
            <a:pPr marL="0" lvl="0" indent="0" algn="l" rtl="0">
              <a:lnSpc>
                <a:spcPct val="90000"/>
              </a:lnSpc>
              <a:spcBef>
                <a:spcPts val="1000"/>
              </a:spcBef>
              <a:spcAft>
                <a:spcPts val="0"/>
              </a:spcAft>
              <a:buClr>
                <a:schemeClr val="dk1"/>
              </a:buClr>
              <a:buSzPts val="2400"/>
              <a:buNone/>
            </a:pPr>
            <a:endParaRPr sz="2400" dirty="0"/>
          </a:p>
          <a:p>
            <a:pPr marL="228600" lvl="0" indent="-228600" algn="l" rtl="0">
              <a:lnSpc>
                <a:spcPct val="90000"/>
              </a:lnSpc>
              <a:spcBef>
                <a:spcPts val="1000"/>
              </a:spcBef>
              <a:spcAft>
                <a:spcPts val="0"/>
              </a:spcAft>
              <a:buClr>
                <a:schemeClr val="dk1"/>
              </a:buClr>
              <a:buSzPts val="2400"/>
              <a:buChar char="•"/>
            </a:pPr>
            <a:r>
              <a:rPr lang="el-GR" sz="2400" dirty="0"/>
              <a:t>Η μάθηση από </a:t>
            </a:r>
            <a:r>
              <a:rPr lang="el-GR" sz="2400" dirty="0" err="1"/>
              <a:t>ομοτίμους</a:t>
            </a:r>
            <a:r>
              <a:rPr lang="el-GR" sz="2400" dirty="0"/>
              <a:t> αναφέρεται ουσιαστικά σε μαθητές που μαθαίνουν μεταξύ τους τόσο με τυπικούς όσο και με ανεπίσημους τρόπους ως συνάδελφοι χωρίς καμία σιωπηρή εξουσία σε οποιοδήποτε άτομο</a:t>
            </a:r>
            <a:r>
              <a:rPr lang="en-GB" sz="2400" dirty="0"/>
              <a:t>.</a:t>
            </a:r>
            <a:endParaRPr dirty="0"/>
          </a:p>
          <a:p>
            <a:pPr marL="0" lvl="0" indent="0" algn="l" rtl="0">
              <a:lnSpc>
                <a:spcPct val="90000"/>
              </a:lnSpc>
              <a:spcBef>
                <a:spcPts val="1000"/>
              </a:spcBef>
              <a:spcAft>
                <a:spcPts val="0"/>
              </a:spcAft>
              <a:buClr>
                <a:schemeClr val="dk1"/>
              </a:buClr>
              <a:buSzPts val="2400"/>
              <a:buNone/>
            </a:pPr>
            <a:endParaRPr sz="2400" dirty="0"/>
          </a:p>
          <a:p>
            <a:pPr marL="228600" lvl="0" indent="-228600" algn="l" rtl="0">
              <a:lnSpc>
                <a:spcPct val="90000"/>
              </a:lnSpc>
              <a:spcBef>
                <a:spcPts val="1000"/>
              </a:spcBef>
              <a:spcAft>
                <a:spcPts val="0"/>
              </a:spcAft>
              <a:buClr>
                <a:schemeClr val="dk1"/>
              </a:buClr>
              <a:buSzPts val="2400"/>
              <a:buChar char="•"/>
            </a:pPr>
            <a:r>
              <a:rPr lang="el-GR" sz="2400" dirty="0"/>
              <a:t>Ωστόσο, μπορεί να εφαρμοστεί σε δίκτυα όπου οι κοινοτικές ομάδες ή επιχειρηματίες βρίσκονται σε διαφορετικά στάδια ανάπτυξης</a:t>
            </a:r>
            <a:r>
              <a:rPr lang="en-GB" sz="2400" dirty="0"/>
              <a:t>. </a:t>
            </a:r>
            <a:endParaRPr dirty="0"/>
          </a:p>
          <a:p>
            <a:pPr marL="0" lvl="0" indent="0" algn="l" rtl="0">
              <a:lnSpc>
                <a:spcPct val="90000"/>
              </a:lnSpc>
              <a:spcBef>
                <a:spcPts val="1000"/>
              </a:spcBef>
              <a:spcAft>
                <a:spcPts val="0"/>
              </a:spcAft>
              <a:buClr>
                <a:schemeClr val="dk1"/>
              </a:buClr>
              <a:buSzPts val="2400"/>
              <a:buNone/>
            </a:pPr>
            <a:endParaRPr sz="2400" dirty="0"/>
          </a:p>
          <a:p>
            <a:pPr marL="228600" lvl="0" indent="-228600" algn="l" rtl="0">
              <a:lnSpc>
                <a:spcPct val="90000"/>
              </a:lnSpc>
              <a:spcBef>
                <a:spcPts val="1000"/>
              </a:spcBef>
              <a:spcAft>
                <a:spcPts val="0"/>
              </a:spcAft>
              <a:buClr>
                <a:schemeClr val="dk1"/>
              </a:buClr>
              <a:buSzPts val="2400"/>
              <a:buChar char="•"/>
            </a:pPr>
            <a:r>
              <a:rPr lang="el-GR" sz="2400" dirty="0"/>
              <a:t>Επιτρέπει σε ομάδες στην αρχή ενός έργου να μάθουν από άλλους που έχουν την εμπειρία</a:t>
            </a:r>
            <a:r>
              <a:rPr lang="en-GB" sz="2400" dirty="0"/>
              <a:t>. </a:t>
            </a:r>
            <a:endParaRPr dirty="0"/>
          </a:p>
        </p:txBody>
      </p:sp>
      <p:pic>
        <p:nvPicPr>
          <p:cNvPr id="330" name="Google Shape;330;p18" descr="Idea outlin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28365" y="1240411"/>
            <a:ext cx="2188589" cy="218858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19"/>
          <p:cNvSpPr txBox="1">
            <a:spLocks noGrp="1"/>
          </p:cNvSpPr>
          <p:nvPr>
            <p:ph type="title" idx="4294967295"/>
          </p:nvPr>
        </p:nvSpPr>
        <p:spPr>
          <a:xfrm>
            <a:off x="1169657" y="629475"/>
            <a:ext cx="10515600"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2F5496"/>
              </a:buClr>
              <a:buSzPts val="4400"/>
              <a:buFont typeface="Calibri"/>
              <a:buNone/>
            </a:pPr>
            <a:r>
              <a:rPr lang="en-GB" b="1" dirty="0">
                <a:solidFill>
                  <a:srgbClr val="2F5496"/>
                </a:solidFill>
              </a:rPr>
              <a:t>2.2.1. </a:t>
            </a:r>
            <a:r>
              <a:rPr lang="el-GR" b="1" dirty="0">
                <a:solidFill>
                  <a:srgbClr val="2F5496"/>
                </a:solidFill>
              </a:rPr>
              <a:t>Ομότιμη Μάθηση και Καθοδήγηση</a:t>
            </a:r>
            <a:r>
              <a:rPr lang="en-GB" dirty="0"/>
              <a:t>		</a:t>
            </a:r>
            <a:endParaRPr dirty="0"/>
          </a:p>
        </p:txBody>
      </p:sp>
      <p:sp>
        <p:nvSpPr>
          <p:cNvPr id="336" name="Google Shape;336;p19"/>
          <p:cNvSpPr txBox="1">
            <a:spLocks noGrp="1"/>
          </p:cNvSpPr>
          <p:nvPr>
            <p:ph type="body" idx="4294967295"/>
          </p:nvPr>
        </p:nvSpPr>
        <p:spPr>
          <a:xfrm>
            <a:off x="2875176" y="1473062"/>
            <a:ext cx="8903616" cy="468504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l-GR" sz="2400" dirty="0"/>
              <a:t>Αυτό μπορεί να γίνει με</a:t>
            </a:r>
            <a:r>
              <a:rPr lang="en-GB" sz="2400" dirty="0"/>
              <a:t>:</a:t>
            </a:r>
            <a:endParaRPr dirty="0"/>
          </a:p>
          <a:p>
            <a:pPr marL="0" lvl="0" indent="0" algn="l" rtl="0">
              <a:lnSpc>
                <a:spcPct val="90000"/>
              </a:lnSpc>
              <a:spcBef>
                <a:spcPts val="1000"/>
              </a:spcBef>
              <a:spcAft>
                <a:spcPts val="0"/>
              </a:spcAft>
              <a:buClr>
                <a:schemeClr val="dk1"/>
              </a:buClr>
              <a:buSzPts val="2400"/>
              <a:buNone/>
            </a:pPr>
            <a:endParaRPr sz="2400" dirty="0"/>
          </a:p>
          <a:p>
            <a:pPr marL="685800" lvl="1" indent="-228600" algn="l" rtl="0">
              <a:lnSpc>
                <a:spcPct val="90000"/>
              </a:lnSpc>
              <a:spcBef>
                <a:spcPts val="500"/>
              </a:spcBef>
              <a:spcAft>
                <a:spcPts val="0"/>
              </a:spcAft>
              <a:buClr>
                <a:schemeClr val="dk1"/>
              </a:buClr>
              <a:buSzPts val="2400"/>
              <a:buChar char="•"/>
            </a:pPr>
            <a:r>
              <a:rPr lang="el-GR" dirty="0"/>
              <a:t>Ακρόαση σχετικά με την εμπειρία τους σε ομαδικές συναντήσεις ή συναντήσεις ένας προς έναν</a:t>
            </a:r>
            <a:r>
              <a:rPr lang="en-GB" dirty="0"/>
              <a:t>.</a:t>
            </a:r>
            <a:endParaRPr dirty="0"/>
          </a:p>
          <a:p>
            <a:pPr marL="457200" lvl="1" indent="0" algn="l" rtl="0">
              <a:lnSpc>
                <a:spcPct val="90000"/>
              </a:lnSpc>
              <a:spcBef>
                <a:spcPts val="500"/>
              </a:spcBef>
              <a:spcAft>
                <a:spcPts val="0"/>
              </a:spcAft>
              <a:buClr>
                <a:schemeClr val="dk1"/>
              </a:buClr>
              <a:buSzPts val="2400"/>
              <a:buNone/>
            </a:pPr>
            <a:endParaRPr dirty="0"/>
          </a:p>
          <a:p>
            <a:pPr marL="685800" lvl="1" indent="-228600" algn="l" rtl="0">
              <a:lnSpc>
                <a:spcPct val="90000"/>
              </a:lnSpc>
              <a:spcBef>
                <a:spcPts val="500"/>
              </a:spcBef>
              <a:spcAft>
                <a:spcPts val="0"/>
              </a:spcAft>
              <a:buClr>
                <a:schemeClr val="dk1"/>
              </a:buClr>
              <a:buSzPts val="2400"/>
              <a:buChar char="•"/>
            </a:pPr>
            <a:r>
              <a:rPr lang="el-GR" dirty="0"/>
              <a:t>Πιο έμπειρες ομάδες που παρέχουν μια παρουσίαση για το έργο/τη δραστηριότητά τους</a:t>
            </a:r>
            <a:r>
              <a:rPr lang="en-GB" dirty="0"/>
              <a:t>.</a:t>
            </a:r>
            <a:endParaRPr dirty="0"/>
          </a:p>
          <a:p>
            <a:pPr marL="457200" lvl="1" indent="0" algn="l" rtl="0">
              <a:lnSpc>
                <a:spcPct val="90000"/>
              </a:lnSpc>
              <a:spcBef>
                <a:spcPts val="500"/>
              </a:spcBef>
              <a:spcAft>
                <a:spcPts val="0"/>
              </a:spcAft>
              <a:buClr>
                <a:schemeClr val="dk1"/>
              </a:buClr>
              <a:buSzPts val="2400"/>
              <a:buNone/>
            </a:pPr>
            <a:endParaRPr dirty="0"/>
          </a:p>
          <a:p>
            <a:pPr marL="685800" lvl="1" indent="-228600" algn="l" rtl="0">
              <a:lnSpc>
                <a:spcPct val="90000"/>
              </a:lnSpc>
              <a:spcBef>
                <a:spcPts val="500"/>
              </a:spcBef>
              <a:spcAft>
                <a:spcPts val="0"/>
              </a:spcAft>
              <a:buClr>
                <a:schemeClr val="dk1"/>
              </a:buClr>
              <a:buSzPts val="2400"/>
              <a:buChar char="•"/>
            </a:pPr>
            <a:r>
              <a:rPr lang="el-GR" dirty="0"/>
              <a:t>Επίβλεψη του έργου/ δραστηριότητας για το πώς γίνεται ή εκτελείται και με αυτοπρόσωπη δοκιμή της δραστηριότητας.  Αυτό θα μπορούσε επίσης να γίνει εικονικά εάν δεν είναι δυνατή η αυτοπρόσωπη παρουσία</a:t>
            </a:r>
            <a:r>
              <a:rPr lang="en-GB" dirty="0"/>
              <a:t>. </a:t>
            </a:r>
            <a:endParaRPr dirty="0"/>
          </a:p>
          <a:p>
            <a:pPr marL="685800" lvl="1" indent="0" algn="l" rtl="0">
              <a:lnSpc>
                <a:spcPct val="90000"/>
              </a:lnSpc>
              <a:spcBef>
                <a:spcPts val="500"/>
              </a:spcBef>
              <a:spcAft>
                <a:spcPts val="0"/>
              </a:spcAft>
              <a:buClr>
                <a:schemeClr val="dk1"/>
              </a:buClr>
              <a:buSzPts val="3600"/>
              <a:buNone/>
            </a:pPr>
            <a:endParaRPr sz="3600" dirty="0"/>
          </a:p>
        </p:txBody>
      </p:sp>
      <p:pic>
        <p:nvPicPr>
          <p:cNvPr id="337" name="Google Shape;337;p19" descr="Voice outlin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16903" y="1292257"/>
            <a:ext cx="2136743" cy="213674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
          <p:cNvSpPr/>
          <p:nvPr/>
        </p:nvSpPr>
        <p:spPr>
          <a:xfrm>
            <a:off x="3592864" y="0"/>
            <a:ext cx="8625674" cy="7092670"/>
          </a:xfrm>
          <a:custGeom>
            <a:avLst/>
            <a:gdLst/>
            <a:ahLst/>
            <a:cxnLst/>
            <a:rect l="l" t="t" r="r" b="b"/>
            <a:pathLst>
              <a:path w="9548739" h="6858000" extrusionOk="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gradFill>
            <a:gsLst>
              <a:gs pos="0">
                <a:srgbClr val="F5F7FC"/>
              </a:gs>
              <a:gs pos="74000">
                <a:srgbClr val="A9BEE4"/>
              </a:gs>
              <a:gs pos="83000">
                <a:srgbClr val="A9BEE4"/>
              </a:gs>
              <a:gs pos="100000">
                <a:srgbClr val="C5D3ED"/>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11" name="Google Shape;111;p2"/>
          <p:cNvGrpSpPr/>
          <p:nvPr/>
        </p:nvGrpSpPr>
        <p:grpSpPr>
          <a:xfrm>
            <a:off x="6110132" y="1922997"/>
            <a:ext cx="6186103" cy="1200288"/>
            <a:chOff x="4834470" y="1482096"/>
            <a:chExt cx="6186103" cy="1200288"/>
          </a:xfrm>
        </p:grpSpPr>
        <p:grpSp>
          <p:nvGrpSpPr>
            <p:cNvPr id="112" name="Google Shape;112;p2"/>
            <p:cNvGrpSpPr/>
            <p:nvPr/>
          </p:nvGrpSpPr>
          <p:grpSpPr>
            <a:xfrm>
              <a:off x="5895648" y="1482096"/>
              <a:ext cx="5124925" cy="1200288"/>
              <a:chOff x="6420994" y="1411926"/>
              <a:chExt cx="5124925" cy="1200288"/>
            </a:xfrm>
          </p:grpSpPr>
          <p:sp>
            <p:nvSpPr>
              <p:cNvPr id="113" name="Google Shape;113;p2"/>
              <p:cNvSpPr txBox="1"/>
              <p:nvPr/>
            </p:nvSpPr>
            <p:spPr>
              <a:xfrm>
                <a:off x="6420994" y="1750480"/>
                <a:ext cx="512492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14" name="Google Shape;114;p2"/>
              <p:cNvSpPr txBox="1"/>
              <p:nvPr/>
            </p:nvSpPr>
            <p:spPr>
              <a:xfrm>
                <a:off x="6420994" y="1411926"/>
                <a:ext cx="5124925" cy="1200288"/>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l-GR" sz="1800" b="1" dirty="0">
                    <a:solidFill>
                      <a:schemeClr val="dk1"/>
                    </a:solidFill>
                    <a:latin typeface="Calibri"/>
                    <a:ea typeface="Calibri"/>
                    <a:cs typeface="Calibri"/>
                    <a:sym typeface="Calibri"/>
                  </a:rPr>
                  <a:t>Προσδιορισμός νέων ιδεών και ευκαιριών ΑΠΚ στην περιοχή σας</a:t>
                </a:r>
              </a:p>
              <a:p>
                <a:pPr marL="0" marR="0" lvl="0" indent="0" algn="l" rtl="0">
                  <a:spcBef>
                    <a:spcPts val="0"/>
                  </a:spcBef>
                  <a:spcAft>
                    <a:spcPts val="0"/>
                  </a:spcAft>
                  <a:buNone/>
                </a:pPr>
                <a:r>
                  <a:rPr lang="el-GR" sz="1200" dirty="0">
                    <a:solidFill>
                      <a:schemeClr val="dk1"/>
                    </a:solidFill>
                    <a:latin typeface="Calibri"/>
                    <a:ea typeface="Calibri"/>
                    <a:cs typeface="Calibri"/>
                    <a:sym typeface="Calibri"/>
                  </a:rPr>
                  <a:t>Διενέργεια ελέγχου στην περιοχή σας για τον προσδιορισμό των διαθέσιμων δραστηριοτήτων πολιτισμού και πολιτιστικής κληρονομιάς και τον τρόπο ενσωμάτωσής τους στην ευρύτερη κοινότητα</a:t>
                </a:r>
                <a:r>
                  <a:rPr lang="en-GB" sz="1200"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p:txBody>
          </p:sp>
        </p:grpSp>
        <p:sp>
          <p:nvSpPr>
            <p:cNvPr id="115" name="Google Shape;115;p2"/>
            <p:cNvSpPr/>
            <p:nvPr/>
          </p:nvSpPr>
          <p:spPr>
            <a:xfrm>
              <a:off x="4834470" y="1491808"/>
              <a:ext cx="780795" cy="780795"/>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16" name="Google Shape;116;p2"/>
          <p:cNvGrpSpPr/>
          <p:nvPr/>
        </p:nvGrpSpPr>
        <p:grpSpPr>
          <a:xfrm>
            <a:off x="6115308" y="3390007"/>
            <a:ext cx="6186104" cy="1823217"/>
            <a:chOff x="4834470" y="1482096"/>
            <a:chExt cx="6186104" cy="1823217"/>
          </a:xfrm>
        </p:grpSpPr>
        <p:grpSp>
          <p:nvGrpSpPr>
            <p:cNvPr id="117" name="Google Shape;117;p2"/>
            <p:cNvGrpSpPr/>
            <p:nvPr/>
          </p:nvGrpSpPr>
          <p:grpSpPr>
            <a:xfrm>
              <a:off x="5895648" y="1482096"/>
              <a:ext cx="5124926" cy="1823217"/>
              <a:chOff x="6420994" y="1411926"/>
              <a:chExt cx="5124926" cy="1823217"/>
            </a:xfrm>
          </p:grpSpPr>
          <p:sp>
            <p:nvSpPr>
              <p:cNvPr id="118" name="Google Shape;118;p2"/>
              <p:cNvSpPr txBox="1"/>
              <p:nvPr/>
            </p:nvSpPr>
            <p:spPr>
              <a:xfrm>
                <a:off x="6428974" y="2034855"/>
                <a:ext cx="5116946"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200" dirty="0">
                  <a:solidFill>
                    <a:schemeClr val="dk1"/>
                  </a:solidFill>
                  <a:latin typeface="Calibri"/>
                  <a:ea typeface="Calibri"/>
                  <a:cs typeface="Calibri"/>
                  <a:sym typeface="Calibri"/>
                </a:endParaRPr>
              </a:p>
              <a:p>
                <a:pPr marL="0" marR="0" lvl="0" indent="0" algn="l" rtl="0">
                  <a:spcBef>
                    <a:spcPts val="0"/>
                  </a:spcBef>
                  <a:spcAft>
                    <a:spcPts val="0"/>
                  </a:spcAft>
                  <a:buNone/>
                </a:pPr>
                <a:r>
                  <a:rPr lang="el-GR" sz="1200" dirty="0">
                    <a:solidFill>
                      <a:schemeClr val="dk1"/>
                    </a:solidFill>
                    <a:latin typeface="Calibri"/>
                    <a:ea typeface="Calibri"/>
                    <a:cs typeface="Calibri"/>
                    <a:sym typeface="Calibri"/>
                  </a:rPr>
                  <a:t>Προσδιορισμός των βασικών ενδιαφερόμενων μερών στα δίκτυα , αλλά και δικτύωση με ομάδες που συμμετέχουν στις ίδιες ή παρόμοιες δραστηριότητες και διεύρυνση των εν λόγω δραστηριοτήτων σε ευρωπαϊκό επίπεδο . Πώς μπορεί να αναπτυχθεί η μάθηση και η καθοδήγηση από </a:t>
                </a:r>
                <a:r>
                  <a:rPr lang="el-GR" sz="1200" dirty="0" err="1">
                    <a:solidFill>
                      <a:schemeClr val="dk1"/>
                    </a:solidFill>
                    <a:latin typeface="Calibri"/>
                    <a:ea typeface="Calibri"/>
                    <a:cs typeface="Calibri"/>
                    <a:sym typeface="Calibri"/>
                  </a:rPr>
                  <a:t>ομοτίμους</a:t>
                </a:r>
                <a:r>
                  <a:rPr lang="el-GR" sz="1200" dirty="0">
                    <a:solidFill>
                      <a:schemeClr val="dk1"/>
                    </a:solidFill>
                    <a:latin typeface="Calibri"/>
                    <a:ea typeface="Calibri"/>
                    <a:cs typeface="Calibri"/>
                    <a:sym typeface="Calibri"/>
                  </a:rPr>
                  <a:t> μέσω της δικτύωσης και </a:t>
                </a:r>
                <a:r>
                  <a:rPr lang="el-GR" sz="1200">
                    <a:solidFill>
                      <a:schemeClr val="dk1"/>
                    </a:solidFill>
                    <a:latin typeface="Calibri"/>
                    <a:ea typeface="Calibri"/>
                    <a:cs typeface="Calibri"/>
                    <a:sym typeface="Calibri"/>
                  </a:rPr>
                  <a:t>των δικτύων</a:t>
                </a:r>
                <a:endParaRPr dirty="0"/>
              </a:p>
            </p:txBody>
          </p:sp>
          <p:sp>
            <p:nvSpPr>
              <p:cNvPr id="119" name="Google Shape;119;p2"/>
              <p:cNvSpPr txBox="1"/>
              <p:nvPr/>
            </p:nvSpPr>
            <p:spPr>
              <a:xfrm>
                <a:off x="6420994" y="1411926"/>
                <a:ext cx="5124925" cy="923289"/>
              </a:xfrm>
              <a:prstGeom prst="rect">
                <a:avLst/>
              </a:prstGeom>
              <a:noFill/>
              <a:ln>
                <a:noFill/>
              </a:ln>
            </p:spPr>
            <p:txBody>
              <a:bodyPr spcFirstLastPara="1" wrap="square" lIns="108000" tIns="45700" rIns="108000" bIns="45700" anchor="t" anchorCtr="0">
                <a:spAutoFit/>
              </a:bodyPr>
              <a:lstStyle/>
              <a:p>
                <a:r>
                  <a:rPr lang="el-GR" sz="1800" b="1" dirty="0">
                    <a:solidFill>
                      <a:schemeClr val="dk1"/>
                    </a:solidFill>
                    <a:latin typeface="Calibri"/>
                    <a:ea typeface="Calibri"/>
                    <a:cs typeface="Calibri"/>
                    <a:sym typeface="Calibri"/>
                  </a:rPr>
                  <a:t>Δημιουργία δικτύων για την ανταλλαγή γνώσεων και παροχή καθοδήγησης και χώρου για μάθηση από </a:t>
                </a:r>
                <a:r>
                  <a:rPr lang="el-GR" sz="1800" b="1" dirty="0" err="1">
                    <a:solidFill>
                      <a:schemeClr val="dk1"/>
                    </a:solidFill>
                    <a:latin typeface="Calibri"/>
                    <a:ea typeface="Calibri"/>
                    <a:cs typeface="Calibri"/>
                    <a:sym typeface="Calibri"/>
                  </a:rPr>
                  <a:t>ομοτίμους</a:t>
                </a:r>
                <a:endParaRPr sz="1800" b="1" dirty="0">
                  <a:solidFill>
                    <a:schemeClr val="dk1"/>
                  </a:solidFill>
                  <a:latin typeface="Calibri"/>
                  <a:ea typeface="Calibri"/>
                  <a:cs typeface="Calibri"/>
                  <a:sym typeface="Calibri"/>
                </a:endParaRPr>
              </a:p>
            </p:txBody>
          </p:sp>
        </p:grpSp>
        <p:sp>
          <p:nvSpPr>
            <p:cNvPr id="120" name="Google Shape;120;p2"/>
            <p:cNvSpPr/>
            <p:nvPr/>
          </p:nvSpPr>
          <p:spPr>
            <a:xfrm>
              <a:off x="4834470" y="1491808"/>
              <a:ext cx="780795" cy="780795"/>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21" name="Google Shape;121;p2"/>
          <p:cNvGrpSpPr/>
          <p:nvPr/>
        </p:nvGrpSpPr>
        <p:grpSpPr>
          <a:xfrm>
            <a:off x="6110132" y="5220885"/>
            <a:ext cx="6186103" cy="1412437"/>
            <a:chOff x="4834470" y="1491808"/>
            <a:chExt cx="6186103" cy="1412437"/>
          </a:xfrm>
        </p:grpSpPr>
        <p:grpSp>
          <p:nvGrpSpPr>
            <p:cNvPr id="122" name="Google Shape;122;p2"/>
            <p:cNvGrpSpPr/>
            <p:nvPr/>
          </p:nvGrpSpPr>
          <p:grpSpPr>
            <a:xfrm>
              <a:off x="5825896" y="1519291"/>
              <a:ext cx="5194677" cy="1384954"/>
              <a:chOff x="6351242" y="1449121"/>
              <a:chExt cx="5194677" cy="1384954"/>
            </a:xfrm>
          </p:grpSpPr>
          <p:sp>
            <p:nvSpPr>
              <p:cNvPr id="123" name="Google Shape;123;p2"/>
              <p:cNvSpPr txBox="1"/>
              <p:nvPr/>
            </p:nvSpPr>
            <p:spPr>
              <a:xfrm>
                <a:off x="6420994" y="1750480"/>
                <a:ext cx="512492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24" name="Google Shape;124;p2"/>
              <p:cNvSpPr txBox="1"/>
              <p:nvPr/>
            </p:nvSpPr>
            <p:spPr>
              <a:xfrm>
                <a:off x="6351242" y="1449121"/>
                <a:ext cx="5124925" cy="1384954"/>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l-GR" sz="1800" b="1" dirty="0">
                    <a:solidFill>
                      <a:schemeClr val="dk1"/>
                    </a:solidFill>
                    <a:latin typeface="Calibri"/>
                    <a:ea typeface="Calibri"/>
                    <a:cs typeface="Calibri"/>
                    <a:sym typeface="Calibri"/>
                  </a:rPr>
                  <a:t>Ανάπτυξη ικανοτήτων και συμμετοχή της κοινότητας</a:t>
                </a:r>
              </a:p>
              <a:p>
                <a:pPr marL="0" marR="0" lvl="0" indent="0" algn="l" rtl="0">
                  <a:spcBef>
                    <a:spcPts val="0"/>
                  </a:spcBef>
                  <a:spcAft>
                    <a:spcPts val="0"/>
                  </a:spcAft>
                  <a:buNone/>
                </a:pPr>
                <a:r>
                  <a:rPr lang="el-GR" sz="1200" dirty="0">
                    <a:solidFill>
                      <a:schemeClr val="dk1"/>
                    </a:solidFill>
                    <a:latin typeface="Calibri"/>
                    <a:ea typeface="Calibri"/>
                    <a:cs typeface="Calibri"/>
                    <a:sym typeface="Calibri"/>
                  </a:rPr>
                  <a:t>Δημιουργία και συμμετοχή της τοπικής κοινότητας για την ενθάρρυνση περισσότερων ανθρώπων να συμμετάσχουν στις πολιτιστικές και πολιτιστικές δραστηριότητες της περιοχής και να βοηθήσουν στην ανάπτυξη δραστηριοτήτων προς όφελος ολόκληρης της κοινότητας.</a:t>
                </a:r>
                <a:endParaRPr dirty="0"/>
              </a:p>
            </p:txBody>
          </p:sp>
        </p:grpSp>
        <p:sp>
          <p:nvSpPr>
            <p:cNvPr id="125" name="Google Shape;125;p2"/>
            <p:cNvSpPr/>
            <p:nvPr/>
          </p:nvSpPr>
          <p:spPr>
            <a:xfrm>
              <a:off x="4834470" y="1491808"/>
              <a:ext cx="780795" cy="780795"/>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pic>
        <p:nvPicPr>
          <p:cNvPr id="126" name="Google Shape;126;p2"/>
          <p:cNvPicPr preferRelativeResize="0"/>
          <p:nvPr/>
        </p:nvPicPr>
        <p:blipFill rotWithShape="1">
          <a:blip r:embed="rId3">
            <a:alphaModFix/>
          </a:blip>
          <a:srcRect/>
          <a:stretch/>
        </p:blipFill>
        <p:spPr>
          <a:xfrm>
            <a:off x="10160" y="0"/>
            <a:ext cx="2219417" cy="883966"/>
          </a:xfrm>
          <a:prstGeom prst="rect">
            <a:avLst/>
          </a:prstGeom>
          <a:noFill/>
          <a:ln>
            <a:noFill/>
          </a:ln>
        </p:spPr>
      </p:pic>
      <p:sp>
        <p:nvSpPr>
          <p:cNvPr id="127" name="Google Shape;127;p2"/>
          <p:cNvSpPr txBox="1"/>
          <p:nvPr/>
        </p:nvSpPr>
        <p:spPr>
          <a:xfrm>
            <a:off x="2546428" y="6511124"/>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128" name="Google Shape;128;p2"/>
          <p:cNvPicPr preferRelativeResize="0"/>
          <p:nvPr/>
        </p:nvPicPr>
        <p:blipFill rotWithShape="1">
          <a:blip r:embed="rId4">
            <a:alphaModFix/>
          </a:blip>
          <a:srcRect/>
          <a:stretch/>
        </p:blipFill>
        <p:spPr>
          <a:xfrm>
            <a:off x="10160" y="6331227"/>
            <a:ext cx="2396086" cy="526774"/>
          </a:xfrm>
          <a:prstGeom prst="rect">
            <a:avLst/>
          </a:prstGeom>
          <a:noFill/>
          <a:ln>
            <a:noFill/>
          </a:ln>
        </p:spPr>
      </p:pic>
      <p:sp>
        <p:nvSpPr>
          <p:cNvPr id="129" name="Google Shape;129;p2"/>
          <p:cNvSpPr txBox="1"/>
          <p:nvPr/>
        </p:nvSpPr>
        <p:spPr>
          <a:xfrm>
            <a:off x="6228456" y="369940"/>
            <a:ext cx="3218124" cy="14465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4400" b="1" dirty="0">
                <a:solidFill>
                  <a:srgbClr val="266C9F"/>
                </a:solidFill>
                <a:latin typeface="Calibri"/>
                <a:cs typeface="Calibri"/>
                <a:sym typeface="Calibri"/>
              </a:rPr>
              <a:t>ΣΤΟΧΟΙ</a:t>
            </a:r>
            <a:endParaRPr lang="en-US" sz="4400" b="1" dirty="0">
              <a:solidFill>
                <a:srgbClr val="266C9F"/>
              </a:solidFill>
              <a:latin typeface="Calibri"/>
              <a:cs typeface="Calibri"/>
              <a:sym typeface="Calibri"/>
            </a:endParaRPr>
          </a:p>
          <a:p>
            <a:pPr marL="0" marR="0" lvl="0" indent="0" algn="l" rtl="0">
              <a:spcBef>
                <a:spcPts val="0"/>
              </a:spcBef>
              <a:spcAft>
                <a:spcPts val="0"/>
              </a:spcAft>
              <a:buNone/>
            </a:pPr>
            <a:r>
              <a:rPr lang="el-GR" sz="4400" b="1" dirty="0">
                <a:solidFill>
                  <a:srgbClr val="266C9F"/>
                </a:solidFill>
                <a:latin typeface="Calibri"/>
                <a:cs typeface="Calibri"/>
                <a:sym typeface="Calibri"/>
              </a:rPr>
              <a:t>ΚΑΙ ΣΚΟΠΟΙ</a:t>
            </a:r>
            <a:endParaRPr sz="1600" dirty="0"/>
          </a:p>
        </p:txBody>
      </p:sp>
      <p:grpSp>
        <p:nvGrpSpPr>
          <p:cNvPr id="130" name="Google Shape;130;p2"/>
          <p:cNvGrpSpPr/>
          <p:nvPr/>
        </p:nvGrpSpPr>
        <p:grpSpPr>
          <a:xfrm>
            <a:off x="8975036" y="574708"/>
            <a:ext cx="894080" cy="833150"/>
            <a:chOff x="5961125" y="1623900"/>
            <a:chExt cx="427450" cy="448175"/>
          </a:xfrm>
        </p:grpSpPr>
        <p:sp>
          <p:nvSpPr>
            <p:cNvPr id="131" name="Google Shape;131;p2"/>
            <p:cNvSpPr/>
            <p:nvPr/>
          </p:nvSpPr>
          <p:spPr>
            <a:xfrm>
              <a:off x="5961125" y="1678700"/>
              <a:ext cx="376925" cy="376925"/>
            </a:xfrm>
            <a:custGeom>
              <a:avLst/>
              <a:gdLst/>
              <a:ahLst/>
              <a:cxnLst/>
              <a:rect l="l" t="t" r="r" b="b"/>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2" name="Google Shape;132;p2"/>
            <p:cNvSpPr/>
            <p:nvPr/>
          </p:nvSpPr>
          <p:spPr>
            <a:xfrm>
              <a:off x="6009825" y="1727425"/>
              <a:ext cx="279500" cy="279500"/>
            </a:xfrm>
            <a:custGeom>
              <a:avLst/>
              <a:gdLst/>
              <a:ahLst/>
              <a:cxnLst/>
              <a:rect l="l" t="t" r="r" b="b"/>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3" name="Google Shape;133;p2"/>
            <p:cNvSpPr/>
            <p:nvPr/>
          </p:nvSpPr>
          <p:spPr>
            <a:xfrm>
              <a:off x="6107250" y="1824849"/>
              <a:ext cx="79315" cy="77960"/>
            </a:xfrm>
            <a:custGeom>
              <a:avLst/>
              <a:gdLst/>
              <a:ahLst/>
              <a:cxnLst/>
              <a:rect l="l" t="t" r="r" b="b"/>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solidFill>
              <a:srgbClr val="266C9F"/>
            </a:solidFill>
            <a:ln w="76200"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4" name="Google Shape;134;p2"/>
            <p:cNvSpPr/>
            <p:nvPr/>
          </p:nvSpPr>
          <p:spPr>
            <a:xfrm>
              <a:off x="6058550" y="1776125"/>
              <a:ext cx="182075" cy="182075"/>
            </a:xfrm>
            <a:custGeom>
              <a:avLst/>
              <a:gdLst/>
              <a:ahLst/>
              <a:cxnLst/>
              <a:rect l="l" t="t" r="r" b="b"/>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solidFill>
              <a:srgbClr val="266C9F"/>
            </a:solidFill>
            <a:ln w="2857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5" name="Google Shape;135;p2"/>
            <p:cNvSpPr/>
            <p:nvPr/>
          </p:nvSpPr>
          <p:spPr>
            <a:xfrm>
              <a:off x="5971475" y="2001400"/>
              <a:ext cx="74925" cy="70675"/>
            </a:xfrm>
            <a:custGeom>
              <a:avLst/>
              <a:gdLst/>
              <a:ahLst/>
              <a:cxnLst/>
              <a:rect l="l" t="t" r="r" b="b"/>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6" name="Google Shape;136;p2"/>
            <p:cNvSpPr/>
            <p:nvPr/>
          </p:nvSpPr>
          <p:spPr>
            <a:xfrm>
              <a:off x="6253375" y="2001400"/>
              <a:ext cx="74325" cy="70675"/>
            </a:xfrm>
            <a:custGeom>
              <a:avLst/>
              <a:gdLst/>
              <a:ahLst/>
              <a:cxnLst/>
              <a:rect l="l" t="t" r="r" b="b"/>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7" name="Google Shape;137;p2"/>
            <p:cNvSpPr/>
            <p:nvPr/>
          </p:nvSpPr>
          <p:spPr>
            <a:xfrm>
              <a:off x="6137700" y="1623900"/>
              <a:ext cx="250875" cy="255150"/>
            </a:xfrm>
            <a:custGeom>
              <a:avLst/>
              <a:gdLst/>
              <a:ahLst/>
              <a:cxnLst/>
              <a:rect l="l" t="t" r="r" b="b"/>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pic>
        <p:nvPicPr>
          <p:cNvPr id="138" name="Google Shape;138;p2"/>
          <p:cNvPicPr preferRelativeResize="0"/>
          <p:nvPr/>
        </p:nvPicPr>
        <p:blipFill rotWithShape="1">
          <a:blip r:embed="rId5">
            <a:alphaModFix/>
          </a:blip>
          <a:srcRect/>
          <a:stretch/>
        </p:blipFill>
        <p:spPr>
          <a:xfrm>
            <a:off x="65646" y="1759334"/>
            <a:ext cx="4681199" cy="3236012"/>
          </a:xfrm>
          <a:prstGeom prst="rect">
            <a:avLst/>
          </a:prstGeom>
          <a:gradFill>
            <a:gsLst>
              <a:gs pos="0">
                <a:srgbClr val="F5F7FC"/>
              </a:gs>
              <a:gs pos="74000">
                <a:srgbClr val="A9BEE4"/>
              </a:gs>
              <a:gs pos="83000">
                <a:srgbClr val="A9BEE4"/>
              </a:gs>
              <a:gs pos="100000">
                <a:srgbClr val="C5D3ED"/>
              </a:gs>
            </a:gsLst>
            <a:lin ang="5400000" scaled="0"/>
          </a:gradFill>
          <a:ln>
            <a:noFill/>
          </a:ln>
          <a:effectLst>
            <a:outerShdw blurRad="50800" dist="50800" dir="5400000" algn="ctr" rotWithShape="0">
              <a:srgbClr val="000000"/>
            </a:outerShdw>
          </a:effectLst>
        </p:spPr>
      </p:pic>
      <p:sp>
        <p:nvSpPr>
          <p:cNvPr id="139" name="Google Shape;139;p2"/>
          <p:cNvSpPr/>
          <p:nvPr/>
        </p:nvSpPr>
        <p:spPr>
          <a:xfrm>
            <a:off x="65646" y="1749398"/>
            <a:ext cx="4681199" cy="3262211"/>
          </a:xfrm>
          <a:prstGeom prst="rect">
            <a:avLst/>
          </a:prstGeom>
          <a:solidFill>
            <a:schemeClr val="lt1">
              <a:alpha val="28627"/>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20"/>
          <p:cNvSpPr txBox="1">
            <a:spLocks noGrp="1"/>
          </p:cNvSpPr>
          <p:nvPr>
            <p:ph type="title" idx="4294967295"/>
          </p:nvPr>
        </p:nvSpPr>
        <p:spPr>
          <a:xfrm>
            <a:off x="838200" y="166353"/>
            <a:ext cx="10515600"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2F5496"/>
              </a:buClr>
              <a:buSzPts val="4400"/>
              <a:buFont typeface="Calibri"/>
              <a:buNone/>
            </a:pPr>
            <a:r>
              <a:rPr lang="en-GB" b="1" dirty="0">
                <a:solidFill>
                  <a:srgbClr val="2F5496"/>
                </a:solidFill>
              </a:rPr>
              <a:t>2.2.2. </a:t>
            </a:r>
            <a:r>
              <a:rPr lang="el-GR" b="1" dirty="0">
                <a:solidFill>
                  <a:srgbClr val="2F5496"/>
                </a:solidFill>
              </a:rPr>
              <a:t>Καθοδήγηση</a:t>
            </a:r>
            <a:r>
              <a:rPr lang="en-GB" dirty="0"/>
              <a:t>		</a:t>
            </a:r>
            <a:endParaRPr dirty="0"/>
          </a:p>
        </p:txBody>
      </p:sp>
      <p:sp>
        <p:nvSpPr>
          <p:cNvPr id="343" name="Google Shape;343;p20"/>
          <p:cNvSpPr txBox="1">
            <a:spLocks noGrp="1"/>
          </p:cNvSpPr>
          <p:nvPr>
            <p:ph type="body" idx="4294967295"/>
          </p:nvPr>
        </p:nvSpPr>
        <p:spPr>
          <a:xfrm>
            <a:off x="2858285" y="1491916"/>
            <a:ext cx="8998352" cy="4685047"/>
          </a:xfrm>
          <a:prstGeom prst="rect">
            <a:avLst/>
          </a:prstGeom>
          <a:noFill/>
          <a:ln>
            <a:noFill/>
          </a:ln>
        </p:spPr>
        <p:txBody>
          <a:bodyPr spcFirstLastPara="1" wrap="square" lIns="91425" tIns="45700" rIns="91425" bIns="45700" anchor="t" anchorCtr="0">
            <a:normAutofit fontScale="70000" lnSpcReduction="20000"/>
          </a:bodyPr>
          <a:lstStyle/>
          <a:p>
            <a:pPr marL="228600" lvl="0" indent="-228600" algn="l" rtl="0">
              <a:lnSpc>
                <a:spcPct val="90000"/>
              </a:lnSpc>
              <a:spcBef>
                <a:spcPts val="0"/>
              </a:spcBef>
              <a:spcAft>
                <a:spcPts val="0"/>
              </a:spcAft>
              <a:buClr>
                <a:schemeClr val="dk1"/>
              </a:buClr>
              <a:buSzPct val="100000"/>
              <a:buChar char="•"/>
            </a:pPr>
            <a:r>
              <a:rPr lang="el-GR" sz="3400" dirty="0"/>
              <a:t>Παρόμοια με τη μάθηση από </a:t>
            </a:r>
            <a:r>
              <a:rPr lang="el-GR" sz="3400" dirty="0" err="1"/>
              <a:t>ομοτίμους</a:t>
            </a:r>
            <a:r>
              <a:rPr lang="el-GR" sz="3400" dirty="0"/>
              <a:t>, αλλά:</a:t>
            </a:r>
            <a:endParaRPr dirty="0"/>
          </a:p>
          <a:p>
            <a:pPr marL="0" lvl="0" indent="0" algn="l" rtl="0">
              <a:lnSpc>
                <a:spcPct val="90000"/>
              </a:lnSpc>
              <a:spcBef>
                <a:spcPts val="1000"/>
              </a:spcBef>
              <a:spcAft>
                <a:spcPts val="0"/>
              </a:spcAft>
              <a:buClr>
                <a:schemeClr val="dk1"/>
              </a:buClr>
              <a:buSzPct val="100000"/>
              <a:buNone/>
            </a:pPr>
            <a:endParaRPr sz="3400" dirty="0"/>
          </a:p>
          <a:p>
            <a:pPr marL="685800" lvl="1" indent="-228600" algn="l" rtl="0">
              <a:lnSpc>
                <a:spcPct val="90000"/>
              </a:lnSpc>
              <a:spcBef>
                <a:spcPts val="500"/>
              </a:spcBef>
              <a:spcAft>
                <a:spcPts val="0"/>
              </a:spcAft>
              <a:buClr>
                <a:schemeClr val="dk1"/>
              </a:buClr>
              <a:buSzPct val="100000"/>
              <a:buChar char="•"/>
            </a:pPr>
            <a:r>
              <a:rPr lang="el-GR" sz="3400" dirty="0"/>
              <a:t>Περισσότερη εστίαση στην επαφή ένας προς έναν</a:t>
            </a:r>
            <a:r>
              <a:rPr lang="en-GB" sz="3400" dirty="0"/>
              <a:t>.</a:t>
            </a:r>
            <a:endParaRPr dirty="0"/>
          </a:p>
          <a:p>
            <a:pPr marL="685800" lvl="1" indent="-228600" algn="l" rtl="0">
              <a:lnSpc>
                <a:spcPct val="90000"/>
              </a:lnSpc>
              <a:spcBef>
                <a:spcPts val="500"/>
              </a:spcBef>
              <a:spcAft>
                <a:spcPts val="0"/>
              </a:spcAft>
              <a:buClr>
                <a:schemeClr val="dk1"/>
              </a:buClr>
              <a:buSzPct val="100000"/>
              <a:buChar char="•"/>
            </a:pPr>
            <a:r>
              <a:rPr lang="el-GR" sz="3400" dirty="0"/>
              <a:t>Οι ομάδες / επιχειρηματίες ξεκινούν με πιο έμπειρους ανθρώπους στο δίκτυο. (Ο μέντορας μπορεί να χρειαστεί να συνδυαστεί με περισσότερες από μία ομαδικές/επιχειρηματικές πρωτοβουλίες, αν δεν υπάρχουν αρκετοί μέντορες).</a:t>
            </a:r>
            <a:endParaRPr sz="3400" dirty="0"/>
          </a:p>
          <a:p>
            <a:pPr marL="685800" lvl="1" indent="-228600" algn="l" rtl="0">
              <a:lnSpc>
                <a:spcPct val="90000"/>
              </a:lnSpc>
              <a:spcBef>
                <a:spcPts val="500"/>
              </a:spcBef>
              <a:spcAft>
                <a:spcPts val="0"/>
              </a:spcAft>
              <a:buClr>
                <a:schemeClr val="dk1"/>
              </a:buClr>
              <a:buSzPct val="100000"/>
              <a:buChar char="•"/>
            </a:pPr>
            <a:r>
              <a:rPr lang="el-GR" sz="3400" dirty="0"/>
              <a:t>Ο μέντορας θα πρέπει να παρέχει υποστήριξη και συμβουλές όσον αφορά</a:t>
            </a:r>
            <a:r>
              <a:rPr lang="en-GB" sz="3400" dirty="0"/>
              <a:t>:</a:t>
            </a:r>
            <a:endParaRPr dirty="0"/>
          </a:p>
          <a:p>
            <a:pPr marL="1143000" lvl="2" indent="-228600" algn="l" rtl="0">
              <a:lnSpc>
                <a:spcPct val="90000"/>
              </a:lnSpc>
              <a:spcBef>
                <a:spcPts val="500"/>
              </a:spcBef>
              <a:spcAft>
                <a:spcPts val="0"/>
              </a:spcAft>
              <a:buClr>
                <a:schemeClr val="dk1"/>
              </a:buClr>
              <a:buSzPct val="100000"/>
              <a:buFont typeface="Noto Sans Symbols"/>
              <a:buChar char="✔"/>
            </a:pPr>
            <a:r>
              <a:rPr lang="el-GR" sz="2600" dirty="0"/>
              <a:t>Χρηματοδότηση και υποστήριξη με αίτηση – ποια έγγραφα χρειάζονται, χρονικό διάστημα για την υποβολή αίτησης κ.λπ.</a:t>
            </a:r>
            <a:r>
              <a:rPr lang="en-GB" sz="2600" dirty="0"/>
              <a:t>. </a:t>
            </a:r>
            <a:endParaRPr dirty="0"/>
          </a:p>
          <a:p>
            <a:pPr marL="1143000" lvl="2" indent="-228600" algn="l" rtl="0">
              <a:lnSpc>
                <a:spcPct val="90000"/>
              </a:lnSpc>
              <a:spcBef>
                <a:spcPts val="500"/>
              </a:spcBef>
              <a:spcAft>
                <a:spcPts val="0"/>
              </a:spcAft>
              <a:buClr>
                <a:schemeClr val="dk1"/>
              </a:buClr>
              <a:buSzPct val="100000"/>
              <a:buFont typeface="Noto Sans Symbols"/>
              <a:buChar char="✔"/>
            </a:pPr>
            <a:r>
              <a:rPr lang="el-GR" sz="2600" dirty="0"/>
              <a:t>Ποιες κυβερνητικές υπηρεσίες, κρατικές υπηρεσίες ή τοπικές υπηρεσίες είναι διαθέσιμες και τι υποστήριξη παρέχουν.  Ένας Μέντορας μπορεί να έχει στοιχεία επικοινωνίας του ατόμου με το οποίο συνεργάζεται σε αυτές τις υπηρεσίες που μπορούν να σας έρθουν σε άμεση επαφή</a:t>
            </a:r>
            <a:r>
              <a:rPr lang="en-GB" sz="2600" dirty="0"/>
              <a:t>. </a:t>
            </a:r>
            <a:endParaRPr dirty="0"/>
          </a:p>
          <a:p>
            <a:pPr marL="1143000" lvl="2" indent="-228600" algn="l" rtl="0">
              <a:lnSpc>
                <a:spcPct val="90000"/>
              </a:lnSpc>
              <a:spcBef>
                <a:spcPts val="500"/>
              </a:spcBef>
              <a:spcAft>
                <a:spcPts val="0"/>
              </a:spcAft>
              <a:buClr>
                <a:schemeClr val="dk1"/>
              </a:buClr>
              <a:buSzPct val="100000"/>
              <a:buFont typeface="Noto Sans Symbols"/>
              <a:buChar char="✔"/>
            </a:pPr>
            <a:r>
              <a:rPr lang="el-GR" sz="2600" dirty="0"/>
              <a:t>Υποστήριξη και παροχή συμβουλών σε ομάδες/επιχειρηματίες μέσω τυχόν προκλήσεων ή προβλημάτων που αντιμετωπίζουν</a:t>
            </a:r>
            <a:r>
              <a:rPr lang="en-GB" sz="2600" dirty="0"/>
              <a:t>. </a:t>
            </a:r>
            <a:endParaRPr dirty="0"/>
          </a:p>
          <a:p>
            <a:pPr marL="685800" lvl="1" indent="-68580" algn="l" rtl="0">
              <a:lnSpc>
                <a:spcPct val="90000"/>
              </a:lnSpc>
              <a:spcBef>
                <a:spcPts val="500"/>
              </a:spcBef>
              <a:spcAft>
                <a:spcPts val="0"/>
              </a:spcAft>
              <a:buClr>
                <a:schemeClr val="dk1"/>
              </a:buClr>
              <a:buSzPct val="100000"/>
              <a:buNone/>
            </a:pPr>
            <a:endParaRPr sz="3600" dirty="0"/>
          </a:p>
        </p:txBody>
      </p:sp>
      <p:pic>
        <p:nvPicPr>
          <p:cNvPr id="344" name="Google Shape;344;p20" descr="Two men in work T-shirts standing outdoors, with grass, shrubs, and trees behind, looking at folder contents held by one ma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70075" y="339365"/>
            <a:ext cx="2559377" cy="170625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pic>
        <p:nvPicPr>
          <p:cNvPr id="349" name="Google Shape;349;p2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205027" y="6290760"/>
            <a:ext cx="2580150" cy="567240"/>
          </a:xfrm>
          <a:prstGeom prst="rect">
            <a:avLst/>
          </a:prstGeom>
          <a:noFill/>
          <a:ln>
            <a:noFill/>
          </a:ln>
        </p:spPr>
      </p:pic>
      <p:sp>
        <p:nvSpPr>
          <p:cNvPr id="350" name="Google Shape;350;p21"/>
          <p:cNvSpPr txBox="1"/>
          <p:nvPr/>
        </p:nvSpPr>
        <p:spPr>
          <a:xfrm>
            <a:off x="315655" y="6457890"/>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351" name="Google Shape;351;p21"/>
          <p:cNvPicPr preferRelativeResize="0"/>
          <p:nvPr/>
        </p:nvPicPr>
        <p:blipFill rotWithShape="1">
          <a:blip r:embed="rId4">
            <a:alphaModFix/>
          </a:blip>
          <a:srcRect/>
          <a:stretch/>
        </p:blipFill>
        <p:spPr>
          <a:xfrm>
            <a:off x="9957816" y="0"/>
            <a:ext cx="2219417" cy="883966"/>
          </a:xfrm>
          <a:prstGeom prst="rect">
            <a:avLst/>
          </a:prstGeom>
          <a:noFill/>
          <a:ln>
            <a:noFill/>
          </a:ln>
        </p:spPr>
      </p:pic>
      <p:pic>
        <p:nvPicPr>
          <p:cNvPr id="352" name="Google Shape;352;p21"/>
          <p:cNvPicPr preferRelativeResize="0"/>
          <p:nvPr/>
        </p:nvPicPr>
        <p:blipFill rotWithShape="1">
          <a:blip r:embed="rId5">
            <a:alphaModFix/>
          </a:blip>
          <a:srcRect/>
          <a:stretch/>
        </p:blipFill>
        <p:spPr>
          <a:xfrm>
            <a:off x="-6616" y="-18473"/>
            <a:ext cx="4572000" cy="6457890"/>
          </a:xfrm>
          <a:prstGeom prst="rect">
            <a:avLst/>
          </a:prstGeom>
          <a:noFill/>
          <a:ln>
            <a:noFill/>
          </a:ln>
        </p:spPr>
      </p:pic>
      <p:sp>
        <p:nvSpPr>
          <p:cNvPr id="353" name="Google Shape;353;p21"/>
          <p:cNvSpPr txBox="1"/>
          <p:nvPr/>
        </p:nvSpPr>
        <p:spPr>
          <a:xfrm>
            <a:off x="5071146" y="577349"/>
            <a:ext cx="2365974"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3200" b="1" dirty="0">
                <a:solidFill>
                  <a:srgbClr val="FFC000"/>
                </a:solidFill>
                <a:latin typeface="Calibri"/>
                <a:ea typeface="Calibri"/>
                <a:cs typeface="Calibri"/>
                <a:sym typeface="Calibri"/>
              </a:rPr>
              <a:t>Ενότητα</a:t>
            </a:r>
            <a:r>
              <a:rPr lang="en-GB" sz="3200" b="1" dirty="0">
                <a:solidFill>
                  <a:srgbClr val="FFC000"/>
                </a:solidFill>
                <a:latin typeface="Calibri"/>
                <a:ea typeface="Calibri"/>
                <a:cs typeface="Calibri"/>
                <a:sym typeface="Calibri"/>
              </a:rPr>
              <a:t> 3</a:t>
            </a:r>
            <a:endParaRPr sz="2400" b="1" dirty="0">
              <a:solidFill>
                <a:srgbClr val="FFC000"/>
              </a:solidFill>
              <a:latin typeface="Calibri"/>
              <a:ea typeface="Calibri"/>
              <a:cs typeface="Calibri"/>
              <a:sym typeface="Calibri"/>
            </a:endParaRPr>
          </a:p>
        </p:txBody>
      </p:sp>
      <p:sp>
        <p:nvSpPr>
          <p:cNvPr id="354" name="Google Shape;354;p21"/>
          <p:cNvSpPr txBox="1"/>
          <p:nvPr/>
        </p:nvSpPr>
        <p:spPr>
          <a:xfrm>
            <a:off x="5153185" y="1679529"/>
            <a:ext cx="6505710" cy="29853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400" b="1" dirty="0">
                <a:solidFill>
                  <a:srgbClr val="2F5496"/>
                </a:solidFill>
                <a:latin typeface="Calibri"/>
                <a:ea typeface="Calibri"/>
                <a:cs typeface="Calibri"/>
                <a:sym typeface="Calibri"/>
              </a:rPr>
              <a:t>Ανάπτυξη ικανοτήτων και συμμετοχή της κοινότητας</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l-GR" sz="2000" dirty="0">
                <a:solidFill>
                  <a:schemeClr val="dk1"/>
                </a:solidFill>
                <a:latin typeface="Calibri"/>
                <a:ea typeface="Calibri"/>
                <a:cs typeface="Calibri"/>
                <a:sym typeface="Calibri"/>
              </a:rPr>
              <a:t>Στο τέλος αυτής της μονάδας θα πρέπει να είστε σε θέση να</a:t>
            </a:r>
            <a:r>
              <a:rPr lang="en-GB" sz="2000" dirty="0">
                <a:solidFill>
                  <a:schemeClr val="dk1"/>
                </a:solidFill>
                <a:latin typeface="Calibri"/>
                <a:ea typeface="Calibri"/>
                <a:cs typeface="Calibri"/>
                <a:sym typeface="Calibri"/>
              </a:rPr>
              <a:t>:</a:t>
            </a:r>
            <a:endParaRPr dirty="0"/>
          </a:p>
          <a:p>
            <a:pPr marL="285750" marR="0" lvl="0" indent="-285750" algn="l" rtl="0">
              <a:spcBef>
                <a:spcPts val="0"/>
              </a:spcBef>
              <a:spcAft>
                <a:spcPts val="0"/>
              </a:spcAft>
              <a:buClr>
                <a:schemeClr val="dk1"/>
              </a:buClr>
              <a:buSzPts val="2000"/>
              <a:buFont typeface="Arial"/>
              <a:buChar char="•"/>
            </a:pPr>
            <a:r>
              <a:rPr lang="el-GR" sz="2000" dirty="0">
                <a:solidFill>
                  <a:schemeClr val="dk1"/>
                </a:solidFill>
                <a:latin typeface="Calibri"/>
                <a:ea typeface="Calibri"/>
                <a:cs typeface="Calibri"/>
                <a:sym typeface="Calibri"/>
              </a:rPr>
              <a:t>Κατανοήσετε καλύτερα τι είναι η ανάπτυξη ικανοτήτων και η συμμετοχή στην κοινότητα</a:t>
            </a:r>
            <a:r>
              <a:rPr lang="en-GB" sz="2000" dirty="0">
                <a:solidFill>
                  <a:schemeClr val="dk1"/>
                </a:solidFill>
                <a:latin typeface="Calibri"/>
                <a:ea typeface="Calibri"/>
                <a:cs typeface="Calibri"/>
                <a:sym typeface="Calibri"/>
              </a:rPr>
              <a:t>.</a:t>
            </a:r>
            <a:endParaRPr dirty="0"/>
          </a:p>
          <a:p>
            <a:pPr marL="285750" marR="0" lvl="0" indent="-285750" algn="l" rtl="0">
              <a:spcBef>
                <a:spcPts val="0"/>
              </a:spcBef>
              <a:spcAft>
                <a:spcPts val="0"/>
              </a:spcAft>
              <a:buClr>
                <a:schemeClr val="dk1"/>
              </a:buClr>
              <a:buSzPts val="2000"/>
              <a:buFont typeface="Arial"/>
              <a:buChar char="•"/>
            </a:pPr>
            <a:r>
              <a:rPr lang="el-GR" sz="2000" dirty="0">
                <a:solidFill>
                  <a:schemeClr val="dk1"/>
                </a:solidFill>
                <a:latin typeface="Calibri"/>
                <a:ea typeface="Calibri"/>
                <a:cs typeface="Calibri"/>
                <a:sym typeface="Calibri"/>
              </a:rPr>
              <a:t>Κατανοήσετε την αξία της ένταξης και της συμμετοχής στην κοινότητα.</a:t>
            </a:r>
            <a:endParaRPr dirty="0"/>
          </a:p>
          <a:p>
            <a:pPr marL="285750" marR="0" lvl="0" indent="-285750" algn="l" rtl="0">
              <a:spcBef>
                <a:spcPts val="0"/>
              </a:spcBef>
              <a:spcAft>
                <a:spcPts val="0"/>
              </a:spcAft>
              <a:buClr>
                <a:schemeClr val="dk1"/>
              </a:buClr>
              <a:buSzPts val="2000"/>
              <a:buFont typeface="Arial"/>
              <a:buChar char="•"/>
            </a:pPr>
            <a:r>
              <a:rPr lang="el-GR" sz="2000" dirty="0">
                <a:solidFill>
                  <a:schemeClr val="dk1"/>
                </a:solidFill>
                <a:latin typeface="Calibri"/>
                <a:ea typeface="Calibri"/>
                <a:cs typeface="Calibri"/>
                <a:sym typeface="Calibri"/>
              </a:rPr>
              <a:t>Κατανοήσετε καλύτερα τη διαδικασία ένταξης και συμμετοχής στην κοινότητα.</a:t>
            </a:r>
            <a:endParaRPr sz="1800" dirty="0">
              <a:solidFill>
                <a:schemeClr val="dk1"/>
              </a:solidFill>
              <a:latin typeface="Calibri"/>
              <a:ea typeface="Calibri"/>
              <a:cs typeface="Calibri"/>
              <a:sym typeface="Calibri"/>
            </a:endParaRPr>
          </a:p>
        </p:txBody>
      </p:sp>
      <p:grpSp>
        <p:nvGrpSpPr>
          <p:cNvPr id="355" name="Google Shape;355;p21"/>
          <p:cNvGrpSpPr/>
          <p:nvPr/>
        </p:nvGrpSpPr>
        <p:grpSpPr>
          <a:xfrm>
            <a:off x="4976735" y="141870"/>
            <a:ext cx="1361571" cy="349188"/>
            <a:chOff x="10604072" y="448487"/>
            <a:chExt cx="1361571" cy="349188"/>
          </a:xfrm>
        </p:grpSpPr>
        <p:sp>
          <p:nvSpPr>
            <p:cNvPr id="356" name="Google Shape;356;p21"/>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57" name="Google Shape;357;p21"/>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58" name="Google Shape;358;p21"/>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22"/>
          <p:cNvSpPr txBox="1">
            <a:spLocks noGrp="1"/>
          </p:cNvSpPr>
          <p:nvPr>
            <p:ph type="title" idx="4294967295"/>
          </p:nvPr>
        </p:nvSpPr>
        <p:spPr>
          <a:xfrm>
            <a:off x="989815" y="120028"/>
            <a:ext cx="10515600"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2F5496"/>
              </a:buClr>
              <a:buSzPts val="4400"/>
              <a:buFont typeface="Calibri"/>
              <a:buNone/>
            </a:pPr>
            <a:r>
              <a:rPr lang="en-GB" b="1" dirty="0">
                <a:solidFill>
                  <a:srgbClr val="2F5496"/>
                </a:solidFill>
              </a:rPr>
              <a:t>3.1. </a:t>
            </a:r>
            <a:r>
              <a:rPr lang="el-GR" b="1" dirty="0">
                <a:solidFill>
                  <a:srgbClr val="2F5496"/>
                </a:solidFill>
              </a:rPr>
              <a:t>Ανάπτυξη ικανοτήτων</a:t>
            </a:r>
            <a:r>
              <a:rPr lang="en-GB" dirty="0"/>
              <a:t>		</a:t>
            </a:r>
            <a:endParaRPr dirty="0"/>
          </a:p>
        </p:txBody>
      </p:sp>
      <p:sp>
        <p:nvSpPr>
          <p:cNvPr id="364" name="Google Shape;364;p22"/>
          <p:cNvSpPr txBox="1">
            <a:spLocks noGrp="1"/>
          </p:cNvSpPr>
          <p:nvPr>
            <p:ph type="body" idx="4294967295"/>
          </p:nvPr>
        </p:nvSpPr>
        <p:spPr>
          <a:xfrm>
            <a:off x="3289955" y="1605847"/>
            <a:ext cx="8422849" cy="44438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l-GR" sz="2400" dirty="0"/>
              <a:t>Η ανάπτυξη ικανοτήτων μπορεί να οριστεί ως</a:t>
            </a:r>
          </a:p>
          <a:p>
            <a:pPr marL="0" lvl="0" indent="0" algn="l" rtl="0">
              <a:lnSpc>
                <a:spcPct val="90000"/>
              </a:lnSpc>
              <a:spcBef>
                <a:spcPts val="0"/>
              </a:spcBef>
              <a:spcAft>
                <a:spcPts val="0"/>
              </a:spcAft>
              <a:buClr>
                <a:schemeClr val="dk1"/>
              </a:buClr>
              <a:buSzPts val="2400"/>
              <a:buNone/>
            </a:pPr>
            <a:endParaRPr lang="el-GR" sz="2400" i="1" dirty="0"/>
          </a:p>
          <a:p>
            <a:pPr marL="0" lvl="0" indent="0" algn="l" rtl="0">
              <a:lnSpc>
                <a:spcPct val="90000"/>
              </a:lnSpc>
              <a:spcBef>
                <a:spcPts val="0"/>
              </a:spcBef>
              <a:spcAft>
                <a:spcPts val="0"/>
              </a:spcAft>
              <a:buClr>
                <a:schemeClr val="dk1"/>
              </a:buClr>
              <a:buSzPts val="2400"/>
              <a:buNone/>
            </a:pPr>
            <a:r>
              <a:rPr lang="en-GB" i="1" dirty="0"/>
              <a:t>“</a:t>
            </a:r>
            <a:r>
              <a:rPr lang="el-GR" i="1" dirty="0"/>
              <a:t>Μια συνεχής διαδικασία όπου τα μέλη μιας κοινότητας μοιράζονται δεξιότητες, ταλέντα, γνώσεις και εμπειρίες που ενισχύουν ή αναπτύσσουν τον εαυτό τους και την κοινότητα</a:t>
            </a:r>
            <a:r>
              <a:rPr lang="en-GB" i="1" dirty="0"/>
              <a:t>”.</a:t>
            </a:r>
            <a:endParaRPr dirty="0"/>
          </a:p>
          <a:p>
            <a:pPr marL="457200" lvl="1" indent="0" algn="l" rtl="0">
              <a:lnSpc>
                <a:spcPct val="90000"/>
              </a:lnSpc>
              <a:spcBef>
                <a:spcPts val="500"/>
              </a:spcBef>
              <a:spcAft>
                <a:spcPts val="0"/>
              </a:spcAft>
              <a:buClr>
                <a:schemeClr val="dk1"/>
              </a:buClr>
              <a:buSzPts val="2400"/>
              <a:buNone/>
            </a:pPr>
            <a:endParaRPr i="1" dirty="0"/>
          </a:p>
          <a:p>
            <a:pPr marL="457200" lvl="1" indent="0" algn="l" rtl="0">
              <a:lnSpc>
                <a:spcPct val="90000"/>
              </a:lnSpc>
              <a:spcBef>
                <a:spcPts val="500"/>
              </a:spcBef>
              <a:spcAft>
                <a:spcPts val="0"/>
              </a:spcAft>
              <a:buClr>
                <a:schemeClr val="dk1"/>
              </a:buClr>
              <a:buSzPts val="2400"/>
              <a:buNone/>
            </a:pPr>
            <a:endParaRPr i="1" dirty="0"/>
          </a:p>
          <a:p>
            <a:pPr marL="0" lvl="0" indent="0" algn="l" rtl="0">
              <a:lnSpc>
                <a:spcPct val="90000"/>
              </a:lnSpc>
              <a:spcBef>
                <a:spcPts val="1000"/>
              </a:spcBef>
              <a:spcAft>
                <a:spcPts val="0"/>
              </a:spcAft>
              <a:buClr>
                <a:schemeClr val="dk1"/>
              </a:buClr>
              <a:buSzPts val="2400"/>
              <a:buNone/>
            </a:pPr>
            <a:r>
              <a:rPr lang="el-GR" sz="2400" dirty="0"/>
              <a:t>Η ανάπτυξη ικανοτήτων είναι μια διαδικασία «βάσης» με την οποία οι κοινότητες μπορούν να αναπτύξουν δεξιότητες για:</a:t>
            </a:r>
            <a:endParaRPr sz="3600" i="1" dirty="0"/>
          </a:p>
        </p:txBody>
      </p:sp>
      <p:pic>
        <p:nvPicPr>
          <p:cNvPr id="365" name="Google Shape;365;p22" descr="Person woodworking"/>
          <p:cNvPicPr preferRelativeResize="0"/>
          <p:nvPr/>
        </p:nvPicPr>
        <p:blipFill rotWithShape="1">
          <a:blip r:embed="rId3" cstate="email">
            <a:alphaModFix/>
            <a:extLst>
              <a:ext uri="{28A0092B-C50C-407E-A947-70E740481C1C}">
                <a14:useLocalDpi xmlns:a14="http://schemas.microsoft.com/office/drawing/2010/main"/>
              </a:ext>
            </a:extLst>
          </a:blip>
          <a:srcRect t="-7538"/>
          <a:stretch/>
        </p:blipFill>
        <p:spPr>
          <a:xfrm>
            <a:off x="0" y="-490193"/>
            <a:ext cx="2665679" cy="697583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pic>
        <p:nvPicPr>
          <p:cNvPr id="370" name="Google Shape;370;p23"/>
          <p:cNvPicPr preferRelativeResize="0"/>
          <p:nvPr/>
        </p:nvPicPr>
        <p:blipFill rotWithShape="1">
          <a:blip r:embed="rId3">
            <a:alphaModFix/>
          </a:blip>
          <a:srcRect/>
          <a:stretch/>
        </p:blipFill>
        <p:spPr>
          <a:xfrm>
            <a:off x="10160" y="0"/>
            <a:ext cx="2219417" cy="883966"/>
          </a:xfrm>
          <a:prstGeom prst="rect">
            <a:avLst/>
          </a:prstGeom>
          <a:noFill/>
          <a:ln>
            <a:noFill/>
          </a:ln>
        </p:spPr>
      </p:pic>
      <p:sp>
        <p:nvSpPr>
          <p:cNvPr id="371" name="Google Shape;371;p23"/>
          <p:cNvSpPr txBox="1"/>
          <p:nvPr/>
        </p:nvSpPr>
        <p:spPr>
          <a:xfrm>
            <a:off x="2620618" y="279083"/>
            <a:ext cx="6155634" cy="725167"/>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266C9F"/>
              </a:buClr>
              <a:buSzPts val="3600"/>
              <a:buFont typeface="Calibri"/>
              <a:buNone/>
            </a:pPr>
            <a:r>
              <a:rPr lang="en-GB" sz="3600" b="1" dirty="0">
                <a:solidFill>
                  <a:srgbClr val="266C9F"/>
                </a:solidFill>
                <a:latin typeface="Calibri"/>
                <a:ea typeface="Calibri"/>
                <a:cs typeface="Calibri"/>
                <a:sym typeface="Calibri"/>
              </a:rPr>
              <a:t>3.1. </a:t>
            </a:r>
            <a:r>
              <a:rPr lang="el-GR" sz="3600" b="1" dirty="0">
                <a:solidFill>
                  <a:srgbClr val="266C9F"/>
                </a:solidFill>
                <a:latin typeface="Calibri"/>
                <a:ea typeface="Calibri"/>
                <a:cs typeface="Calibri"/>
                <a:sym typeface="Calibri"/>
              </a:rPr>
              <a:t>Ανάπτυξη ικανοτήτων</a:t>
            </a:r>
            <a:endParaRPr sz="3600" b="1" dirty="0">
              <a:solidFill>
                <a:srgbClr val="266C9F"/>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3600"/>
              <a:buFont typeface="Calibri"/>
              <a:buNone/>
            </a:pPr>
            <a:endParaRPr sz="3600" b="1" dirty="0">
              <a:solidFill>
                <a:srgbClr val="266C9F"/>
              </a:solidFill>
              <a:latin typeface="Calibri"/>
              <a:ea typeface="Calibri"/>
              <a:cs typeface="Calibri"/>
              <a:sym typeface="Calibri"/>
            </a:endParaRPr>
          </a:p>
        </p:txBody>
      </p:sp>
      <p:sp>
        <p:nvSpPr>
          <p:cNvPr id="372" name="Google Shape;372;p23"/>
          <p:cNvSpPr/>
          <p:nvPr/>
        </p:nvSpPr>
        <p:spPr>
          <a:xfrm>
            <a:off x="4830278" y="2700466"/>
            <a:ext cx="1728192" cy="1728192"/>
          </a:xfrm>
          <a:prstGeom prst="donut">
            <a:avLst>
              <a:gd name="adj" fmla="val 7299"/>
            </a:avLst>
          </a:prstGeom>
          <a:solidFill>
            <a:schemeClr val="accent6"/>
          </a:solidFill>
          <a:ln w="12700" cap="flat" cmpd="sng">
            <a:solidFill>
              <a:srgbClr val="A8D08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dk1"/>
              </a:solidFill>
              <a:latin typeface="Calibri"/>
              <a:ea typeface="Calibri"/>
              <a:cs typeface="Calibri"/>
              <a:sym typeface="Calibri"/>
            </a:endParaRPr>
          </a:p>
        </p:txBody>
      </p:sp>
      <p:sp>
        <p:nvSpPr>
          <p:cNvPr id="373" name="Google Shape;373;p23"/>
          <p:cNvSpPr/>
          <p:nvPr/>
        </p:nvSpPr>
        <p:spPr>
          <a:xfrm>
            <a:off x="5388340" y="4005694"/>
            <a:ext cx="612068" cy="612068"/>
          </a:xfrm>
          <a:prstGeom prst="ellipse">
            <a:avLst/>
          </a:prstGeom>
          <a:solidFill>
            <a:schemeClr val="accent6"/>
          </a:solidFill>
          <a:ln w="12700" cap="flat" cmpd="sng">
            <a:solidFill>
              <a:srgbClr val="A8D08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374" name="Google Shape;374;p23"/>
          <p:cNvSpPr/>
          <p:nvPr/>
        </p:nvSpPr>
        <p:spPr>
          <a:xfrm>
            <a:off x="5546728" y="4141741"/>
            <a:ext cx="284420" cy="339973"/>
          </a:xfrm>
          <a:custGeom>
            <a:avLst/>
            <a:gdLst/>
            <a:ahLst/>
            <a:cxnLst/>
            <a:rect l="l" t="t" r="r" b="b"/>
            <a:pathLst>
              <a:path w="2688046" h="3213079" extrusionOk="0">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dk1"/>
              </a:solidFill>
              <a:latin typeface="Calibri"/>
              <a:ea typeface="Calibri"/>
              <a:cs typeface="Calibri"/>
              <a:sym typeface="Calibri"/>
            </a:endParaRPr>
          </a:p>
        </p:txBody>
      </p:sp>
      <p:cxnSp>
        <p:nvCxnSpPr>
          <p:cNvPr id="375" name="Google Shape;375;p23"/>
          <p:cNvCxnSpPr/>
          <p:nvPr/>
        </p:nvCxnSpPr>
        <p:spPr>
          <a:xfrm rot="10800000">
            <a:off x="3888738" y="3564562"/>
            <a:ext cx="941540" cy="0"/>
          </a:xfrm>
          <a:prstGeom prst="straightConnector1">
            <a:avLst/>
          </a:prstGeom>
          <a:noFill/>
          <a:ln w="12700" cap="flat" cmpd="sng">
            <a:solidFill>
              <a:srgbClr val="4EAE3A"/>
            </a:solidFill>
            <a:prstDash val="solid"/>
            <a:miter lim="800000"/>
            <a:headEnd type="none" w="sm" len="sm"/>
            <a:tailEnd type="triangle" w="med" len="med"/>
          </a:ln>
        </p:spPr>
      </p:cxnSp>
      <p:cxnSp>
        <p:nvCxnSpPr>
          <p:cNvPr id="376" name="Google Shape;376;p23"/>
          <p:cNvCxnSpPr/>
          <p:nvPr/>
        </p:nvCxnSpPr>
        <p:spPr>
          <a:xfrm>
            <a:off x="6558470" y="3557419"/>
            <a:ext cx="943200" cy="0"/>
          </a:xfrm>
          <a:prstGeom prst="straightConnector1">
            <a:avLst/>
          </a:prstGeom>
          <a:noFill/>
          <a:ln w="12700" cap="flat" cmpd="sng">
            <a:solidFill>
              <a:srgbClr val="4EAE3A"/>
            </a:solidFill>
            <a:prstDash val="solid"/>
            <a:miter lim="800000"/>
            <a:headEnd type="none" w="sm" len="sm"/>
            <a:tailEnd type="triangle" w="med" len="med"/>
          </a:ln>
        </p:spPr>
      </p:cxnSp>
      <p:cxnSp>
        <p:nvCxnSpPr>
          <p:cNvPr id="377" name="Google Shape;377;p23"/>
          <p:cNvCxnSpPr/>
          <p:nvPr/>
        </p:nvCxnSpPr>
        <p:spPr>
          <a:xfrm rot="10800000">
            <a:off x="3888738" y="2295098"/>
            <a:ext cx="1194628" cy="676052"/>
          </a:xfrm>
          <a:prstGeom prst="straightConnector1">
            <a:avLst/>
          </a:prstGeom>
          <a:noFill/>
          <a:ln w="12700" cap="flat" cmpd="sng">
            <a:solidFill>
              <a:srgbClr val="FFB500"/>
            </a:solidFill>
            <a:prstDash val="solid"/>
            <a:miter lim="800000"/>
            <a:headEnd type="none" w="sm" len="sm"/>
            <a:tailEnd type="triangle" w="med" len="med"/>
          </a:ln>
        </p:spPr>
      </p:cxnSp>
      <p:cxnSp>
        <p:nvCxnSpPr>
          <p:cNvPr id="378" name="Google Shape;378;p23"/>
          <p:cNvCxnSpPr/>
          <p:nvPr/>
        </p:nvCxnSpPr>
        <p:spPr>
          <a:xfrm rot="10800000" flipH="1">
            <a:off x="6307042" y="2295098"/>
            <a:ext cx="1194628" cy="676052"/>
          </a:xfrm>
          <a:prstGeom prst="straightConnector1">
            <a:avLst/>
          </a:prstGeom>
          <a:noFill/>
          <a:ln w="12700" cap="flat" cmpd="sng">
            <a:solidFill>
              <a:srgbClr val="FFC000"/>
            </a:solidFill>
            <a:prstDash val="solid"/>
            <a:miter lim="800000"/>
            <a:headEnd type="none" w="sm" len="sm"/>
            <a:tailEnd type="triangle" w="med" len="med"/>
          </a:ln>
        </p:spPr>
      </p:cxnSp>
      <p:cxnSp>
        <p:nvCxnSpPr>
          <p:cNvPr id="379" name="Google Shape;379;p23"/>
          <p:cNvCxnSpPr/>
          <p:nvPr/>
        </p:nvCxnSpPr>
        <p:spPr>
          <a:xfrm>
            <a:off x="6311025" y="4143688"/>
            <a:ext cx="1194628" cy="676052"/>
          </a:xfrm>
          <a:prstGeom prst="straightConnector1">
            <a:avLst/>
          </a:prstGeom>
          <a:noFill/>
          <a:ln w="12700" cap="flat" cmpd="sng">
            <a:solidFill>
              <a:srgbClr val="FFB500"/>
            </a:solidFill>
            <a:prstDash val="solid"/>
            <a:miter lim="800000"/>
            <a:headEnd type="none" w="sm" len="sm"/>
            <a:tailEnd type="triangle" w="med" len="med"/>
          </a:ln>
        </p:spPr>
      </p:cxnSp>
      <p:cxnSp>
        <p:nvCxnSpPr>
          <p:cNvPr id="380" name="Google Shape;380;p23"/>
          <p:cNvCxnSpPr/>
          <p:nvPr/>
        </p:nvCxnSpPr>
        <p:spPr>
          <a:xfrm flipH="1">
            <a:off x="3892721" y="4143688"/>
            <a:ext cx="1194628" cy="676052"/>
          </a:xfrm>
          <a:prstGeom prst="straightConnector1">
            <a:avLst/>
          </a:prstGeom>
          <a:noFill/>
          <a:ln w="12700" cap="flat" cmpd="sng">
            <a:solidFill>
              <a:srgbClr val="FFB500"/>
            </a:solidFill>
            <a:prstDash val="solid"/>
            <a:miter lim="800000"/>
            <a:headEnd type="none" w="sm" len="sm"/>
            <a:tailEnd type="triangle" w="med" len="med"/>
          </a:ln>
        </p:spPr>
      </p:cxnSp>
      <p:grpSp>
        <p:nvGrpSpPr>
          <p:cNvPr id="381" name="Google Shape;381;p23"/>
          <p:cNvGrpSpPr/>
          <p:nvPr/>
        </p:nvGrpSpPr>
        <p:grpSpPr>
          <a:xfrm>
            <a:off x="1512474" y="394234"/>
            <a:ext cx="2308904" cy="1938952"/>
            <a:chOff x="749960" y="2319565"/>
            <a:chExt cx="2113337" cy="1938952"/>
          </a:xfrm>
        </p:grpSpPr>
        <p:sp>
          <p:nvSpPr>
            <p:cNvPr id="382" name="Google Shape;382;p23"/>
            <p:cNvSpPr txBox="1"/>
            <p:nvPr/>
          </p:nvSpPr>
          <p:spPr>
            <a:xfrm>
              <a:off x="803640" y="3826083"/>
              <a:ext cx="2059657" cy="338554"/>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endParaRPr sz="1600">
                <a:solidFill>
                  <a:srgbClr val="3F3F3F"/>
                </a:solidFill>
                <a:latin typeface="Calibri"/>
                <a:ea typeface="Calibri"/>
                <a:cs typeface="Calibri"/>
                <a:sym typeface="Calibri"/>
              </a:endParaRPr>
            </a:p>
          </p:txBody>
        </p:sp>
        <p:sp>
          <p:nvSpPr>
            <p:cNvPr id="383" name="Google Shape;383;p23"/>
            <p:cNvSpPr txBox="1"/>
            <p:nvPr/>
          </p:nvSpPr>
          <p:spPr>
            <a:xfrm>
              <a:off x="749960" y="2319565"/>
              <a:ext cx="2059657" cy="1938952"/>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endParaRPr sz="1600" b="1" dirty="0">
                <a:solidFill>
                  <a:srgbClr val="3F3F3F"/>
                </a:solidFill>
                <a:latin typeface="Calibri"/>
                <a:ea typeface="Calibri"/>
                <a:cs typeface="Calibri"/>
                <a:sym typeface="Calibri"/>
              </a:endParaRPr>
            </a:p>
            <a:p>
              <a:pPr marL="0" marR="0" lvl="0" indent="0" algn="r" rtl="0">
                <a:spcBef>
                  <a:spcPts val="0"/>
                </a:spcBef>
                <a:spcAft>
                  <a:spcPts val="0"/>
                </a:spcAft>
                <a:buNone/>
              </a:pPr>
              <a:endParaRPr sz="1600" b="1" dirty="0">
                <a:solidFill>
                  <a:srgbClr val="3F3F3F"/>
                </a:solidFill>
                <a:latin typeface="Calibri"/>
                <a:ea typeface="Calibri"/>
                <a:cs typeface="Calibri"/>
                <a:sym typeface="Calibri"/>
              </a:endParaRPr>
            </a:p>
            <a:p>
              <a:pPr marL="0" marR="0" lvl="0" indent="0" algn="r" rtl="0">
                <a:spcBef>
                  <a:spcPts val="0"/>
                </a:spcBef>
                <a:spcAft>
                  <a:spcPts val="0"/>
                </a:spcAft>
                <a:buNone/>
              </a:pPr>
              <a:endParaRPr sz="1600" b="1" dirty="0">
                <a:solidFill>
                  <a:srgbClr val="3F3F3F"/>
                </a:solidFill>
                <a:latin typeface="Calibri"/>
                <a:ea typeface="Calibri"/>
                <a:cs typeface="Calibri"/>
                <a:sym typeface="Calibri"/>
              </a:endParaRPr>
            </a:p>
            <a:p>
              <a:pPr marL="0" marR="0" lvl="0" indent="0" algn="r" rtl="0">
                <a:spcBef>
                  <a:spcPts val="0"/>
                </a:spcBef>
                <a:spcAft>
                  <a:spcPts val="0"/>
                </a:spcAft>
                <a:buNone/>
              </a:pPr>
              <a:endParaRPr sz="1600" b="1" dirty="0">
                <a:solidFill>
                  <a:srgbClr val="3F3F3F"/>
                </a:solidFill>
                <a:latin typeface="Calibri"/>
                <a:ea typeface="Calibri"/>
                <a:cs typeface="Calibri"/>
                <a:sym typeface="Calibri"/>
              </a:endParaRPr>
            </a:p>
            <a:p>
              <a:pPr marL="0" marR="0" lvl="0" indent="0" algn="r" rtl="0">
                <a:spcBef>
                  <a:spcPts val="0"/>
                </a:spcBef>
                <a:spcAft>
                  <a:spcPts val="0"/>
                </a:spcAft>
                <a:buNone/>
              </a:pPr>
              <a:endParaRPr sz="1600" b="1" dirty="0">
                <a:solidFill>
                  <a:srgbClr val="3F3F3F"/>
                </a:solidFill>
                <a:latin typeface="Calibri"/>
                <a:ea typeface="Calibri"/>
                <a:cs typeface="Calibri"/>
                <a:sym typeface="Calibri"/>
              </a:endParaRPr>
            </a:p>
            <a:p>
              <a:pPr marL="0" marR="0" lvl="0" indent="0" algn="r" rtl="0">
                <a:spcBef>
                  <a:spcPts val="0"/>
                </a:spcBef>
                <a:spcAft>
                  <a:spcPts val="0"/>
                </a:spcAft>
                <a:buNone/>
              </a:pPr>
              <a:r>
                <a:rPr lang="el-GR" sz="2000" b="1" dirty="0">
                  <a:solidFill>
                    <a:srgbClr val="3F3F3F"/>
                  </a:solidFill>
                  <a:latin typeface="Calibri"/>
                  <a:ea typeface="Calibri"/>
                  <a:cs typeface="Calibri"/>
                  <a:sym typeface="Calibri"/>
                </a:rPr>
                <a:t>Αύξηση της υπευθυνότητας</a:t>
              </a:r>
              <a:endParaRPr sz="2000" b="1" dirty="0">
                <a:solidFill>
                  <a:srgbClr val="3F3F3F"/>
                </a:solidFill>
                <a:latin typeface="Calibri"/>
                <a:ea typeface="Calibri"/>
                <a:cs typeface="Calibri"/>
                <a:sym typeface="Calibri"/>
              </a:endParaRPr>
            </a:p>
          </p:txBody>
        </p:sp>
      </p:grpSp>
      <p:grpSp>
        <p:nvGrpSpPr>
          <p:cNvPr id="384" name="Google Shape;384;p23"/>
          <p:cNvGrpSpPr/>
          <p:nvPr/>
        </p:nvGrpSpPr>
        <p:grpSpPr>
          <a:xfrm>
            <a:off x="1495491" y="2901847"/>
            <a:ext cx="2267240" cy="1466927"/>
            <a:chOff x="788095" y="3159356"/>
            <a:chExt cx="2075202" cy="1466927"/>
          </a:xfrm>
        </p:grpSpPr>
        <p:sp>
          <p:nvSpPr>
            <p:cNvPr id="385" name="Google Shape;385;p23"/>
            <p:cNvSpPr txBox="1"/>
            <p:nvPr/>
          </p:nvSpPr>
          <p:spPr>
            <a:xfrm>
              <a:off x="803640" y="3364439"/>
              <a:ext cx="2059657" cy="1261844"/>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r>
                <a:rPr lang="en-GB" sz="1600" dirty="0">
                  <a:solidFill>
                    <a:srgbClr val="3F3F3F"/>
                  </a:solidFill>
                  <a:latin typeface="Calibri"/>
                  <a:ea typeface="Calibri"/>
                  <a:cs typeface="Calibri"/>
                  <a:sym typeface="Calibri"/>
                </a:rPr>
                <a:t>.</a:t>
              </a:r>
              <a:endParaRPr dirty="0"/>
            </a:p>
            <a:p>
              <a:pPr marL="0" marR="0" lvl="0" indent="0" algn="r" rtl="0">
                <a:spcBef>
                  <a:spcPts val="0"/>
                </a:spcBef>
                <a:spcAft>
                  <a:spcPts val="0"/>
                </a:spcAft>
                <a:buNone/>
              </a:pPr>
              <a:r>
                <a:rPr lang="en-GB" sz="1600" dirty="0">
                  <a:solidFill>
                    <a:srgbClr val="3F3F3F"/>
                  </a:solidFill>
                  <a:latin typeface="Calibri"/>
                  <a:ea typeface="Calibri"/>
                  <a:cs typeface="Calibri"/>
                  <a:sym typeface="Calibri"/>
                </a:rPr>
                <a:t> </a:t>
              </a:r>
              <a:r>
                <a:rPr lang="el-GR" sz="2000" b="1" dirty="0">
                  <a:solidFill>
                    <a:srgbClr val="3F3F3F"/>
                  </a:solidFill>
                  <a:latin typeface="Calibri"/>
                  <a:ea typeface="Calibri"/>
                  <a:cs typeface="Calibri"/>
                  <a:sym typeface="Calibri"/>
                </a:rPr>
                <a:t>Οργάνωση και σχεδιασμός από κοινού</a:t>
              </a:r>
              <a:endParaRPr sz="2000" b="1" dirty="0">
                <a:solidFill>
                  <a:srgbClr val="3F3F3F"/>
                </a:solidFill>
                <a:latin typeface="Calibri"/>
                <a:ea typeface="Calibri"/>
                <a:cs typeface="Calibri"/>
                <a:sym typeface="Calibri"/>
              </a:endParaRPr>
            </a:p>
          </p:txBody>
        </p:sp>
        <p:sp>
          <p:nvSpPr>
            <p:cNvPr id="386" name="Google Shape;386;p23"/>
            <p:cNvSpPr txBox="1"/>
            <p:nvPr/>
          </p:nvSpPr>
          <p:spPr>
            <a:xfrm>
              <a:off x="788095" y="3159356"/>
              <a:ext cx="2059657" cy="338554"/>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endParaRPr sz="1600" b="1">
                <a:solidFill>
                  <a:srgbClr val="3F3F3F"/>
                </a:solidFill>
                <a:latin typeface="Calibri"/>
                <a:ea typeface="Calibri"/>
                <a:cs typeface="Calibri"/>
                <a:sym typeface="Calibri"/>
              </a:endParaRPr>
            </a:p>
          </p:txBody>
        </p:sp>
      </p:grpSp>
      <p:grpSp>
        <p:nvGrpSpPr>
          <p:cNvPr id="387" name="Google Shape;387;p23"/>
          <p:cNvGrpSpPr/>
          <p:nvPr/>
        </p:nvGrpSpPr>
        <p:grpSpPr>
          <a:xfrm>
            <a:off x="1512474" y="4458029"/>
            <a:ext cx="2281699" cy="1167719"/>
            <a:chOff x="803640" y="3525136"/>
            <a:chExt cx="2088437" cy="1167719"/>
          </a:xfrm>
        </p:grpSpPr>
        <p:sp>
          <p:nvSpPr>
            <p:cNvPr id="388" name="Google Shape;388;p23"/>
            <p:cNvSpPr txBox="1"/>
            <p:nvPr/>
          </p:nvSpPr>
          <p:spPr>
            <a:xfrm>
              <a:off x="832420" y="3985009"/>
              <a:ext cx="2059657" cy="707846"/>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r>
                <a:rPr lang="el-GR" sz="2000" b="1" dirty="0">
                  <a:solidFill>
                    <a:srgbClr val="3F3F3F"/>
                  </a:solidFill>
                  <a:latin typeface="Calibri"/>
                  <a:ea typeface="Calibri"/>
                  <a:cs typeface="Calibri"/>
                  <a:sym typeface="Calibri"/>
                </a:rPr>
                <a:t>Προσωπική ενδυνάμωση</a:t>
              </a:r>
              <a:endParaRPr dirty="0"/>
            </a:p>
          </p:txBody>
        </p:sp>
        <p:sp>
          <p:nvSpPr>
            <p:cNvPr id="389" name="Google Shape;389;p23"/>
            <p:cNvSpPr txBox="1"/>
            <p:nvPr/>
          </p:nvSpPr>
          <p:spPr>
            <a:xfrm>
              <a:off x="803640" y="3525136"/>
              <a:ext cx="2059657" cy="338554"/>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endParaRPr sz="1600" b="1">
                <a:solidFill>
                  <a:srgbClr val="3F3F3F"/>
                </a:solidFill>
                <a:latin typeface="Calibri"/>
                <a:ea typeface="Calibri"/>
                <a:cs typeface="Calibri"/>
                <a:sym typeface="Calibri"/>
              </a:endParaRPr>
            </a:p>
          </p:txBody>
        </p:sp>
      </p:grpSp>
      <p:grpSp>
        <p:nvGrpSpPr>
          <p:cNvPr id="390" name="Google Shape;390;p23"/>
          <p:cNvGrpSpPr/>
          <p:nvPr/>
        </p:nvGrpSpPr>
        <p:grpSpPr>
          <a:xfrm>
            <a:off x="7574507" y="1179841"/>
            <a:ext cx="2308902" cy="1411382"/>
            <a:chOff x="749961" y="3065176"/>
            <a:chExt cx="2113336" cy="1411382"/>
          </a:xfrm>
        </p:grpSpPr>
        <p:sp>
          <p:nvSpPr>
            <p:cNvPr id="391" name="Google Shape;391;p23"/>
            <p:cNvSpPr txBox="1"/>
            <p:nvPr/>
          </p:nvSpPr>
          <p:spPr>
            <a:xfrm>
              <a:off x="803640" y="3460895"/>
              <a:ext cx="2059657" cy="1015663"/>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l-GR" sz="2000" b="1" dirty="0">
                  <a:solidFill>
                    <a:srgbClr val="3F3F3F"/>
                  </a:solidFill>
                  <a:latin typeface="Calibri"/>
                  <a:ea typeface="Calibri"/>
                  <a:cs typeface="Calibri"/>
                  <a:sym typeface="Calibri"/>
                </a:rPr>
                <a:t>Δημιουργία ευκαιριών απασχόλησης</a:t>
              </a:r>
              <a:endParaRPr dirty="0"/>
            </a:p>
          </p:txBody>
        </p:sp>
        <p:sp>
          <p:nvSpPr>
            <p:cNvPr id="392" name="Google Shape;392;p23"/>
            <p:cNvSpPr txBox="1"/>
            <p:nvPr/>
          </p:nvSpPr>
          <p:spPr>
            <a:xfrm>
              <a:off x="749961" y="3065176"/>
              <a:ext cx="2059657" cy="338554"/>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600" b="1">
                <a:solidFill>
                  <a:srgbClr val="3F3F3F"/>
                </a:solidFill>
                <a:latin typeface="Calibri"/>
                <a:ea typeface="Calibri"/>
                <a:cs typeface="Calibri"/>
                <a:sym typeface="Calibri"/>
              </a:endParaRPr>
            </a:p>
          </p:txBody>
        </p:sp>
      </p:grpSp>
      <p:grpSp>
        <p:nvGrpSpPr>
          <p:cNvPr id="393" name="Google Shape;393;p23"/>
          <p:cNvGrpSpPr/>
          <p:nvPr/>
        </p:nvGrpSpPr>
        <p:grpSpPr>
          <a:xfrm>
            <a:off x="7633154" y="2781470"/>
            <a:ext cx="2250256" cy="1156997"/>
            <a:chOff x="803640" y="3139018"/>
            <a:chExt cx="2059657" cy="1156997"/>
          </a:xfrm>
        </p:grpSpPr>
        <p:sp>
          <p:nvSpPr>
            <p:cNvPr id="394" name="Google Shape;394;p23"/>
            <p:cNvSpPr txBox="1"/>
            <p:nvPr/>
          </p:nvSpPr>
          <p:spPr>
            <a:xfrm>
              <a:off x="803640" y="3588169"/>
              <a:ext cx="2059657" cy="707846"/>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l-GR" sz="2000" b="1" dirty="0">
                  <a:solidFill>
                    <a:srgbClr val="3F3F3F"/>
                  </a:solidFill>
                  <a:latin typeface="Calibri"/>
                  <a:ea typeface="Calibri"/>
                  <a:cs typeface="Calibri"/>
                  <a:sym typeface="Calibri"/>
                </a:rPr>
                <a:t>Μείωση της φτώχειας</a:t>
              </a:r>
              <a:endParaRPr dirty="0"/>
            </a:p>
          </p:txBody>
        </p:sp>
        <p:sp>
          <p:nvSpPr>
            <p:cNvPr id="395" name="Google Shape;395;p23"/>
            <p:cNvSpPr txBox="1"/>
            <p:nvPr/>
          </p:nvSpPr>
          <p:spPr>
            <a:xfrm>
              <a:off x="803640" y="3139018"/>
              <a:ext cx="2059657" cy="338554"/>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600" b="1">
                <a:solidFill>
                  <a:srgbClr val="3F3F3F"/>
                </a:solidFill>
                <a:latin typeface="Calibri"/>
                <a:ea typeface="Calibri"/>
                <a:cs typeface="Calibri"/>
                <a:sym typeface="Calibri"/>
              </a:endParaRPr>
            </a:p>
          </p:txBody>
        </p:sp>
      </p:grpSp>
      <p:grpSp>
        <p:nvGrpSpPr>
          <p:cNvPr id="396" name="Google Shape;396;p23"/>
          <p:cNvGrpSpPr/>
          <p:nvPr/>
        </p:nvGrpSpPr>
        <p:grpSpPr>
          <a:xfrm>
            <a:off x="7633154" y="4453749"/>
            <a:ext cx="2608126" cy="1783690"/>
            <a:chOff x="803640" y="3332058"/>
            <a:chExt cx="2387215" cy="1783690"/>
          </a:xfrm>
        </p:grpSpPr>
        <p:sp>
          <p:nvSpPr>
            <p:cNvPr id="397" name="Google Shape;397;p23"/>
            <p:cNvSpPr txBox="1"/>
            <p:nvPr/>
          </p:nvSpPr>
          <p:spPr>
            <a:xfrm>
              <a:off x="803640" y="3484573"/>
              <a:ext cx="2387215" cy="1631175"/>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l-GR" sz="2000" b="1" dirty="0">
                  <a:solidFill>
                    <a:srgbClr val="3F3F3F"/>
                  </a:solidFill>
                  <a:latin typeface="Calibri"/>
                  <a:ea typeface="Calibri"/>
                  <a:cs typeface="Calibri"/>
                  <a:sym typeface="Calibri"/>
                </a:rPr>
                <a:t>Επίτευξη κοινωνικών, οικονομικών, πολιτιστικών και περιβαλλοντικών στόχων</a:t>
              </a:r>
              <a:endParaRPr sz="1600" dirty="0">
                <a:solidFill>
                  <a:srgbClr val="3F3F3F"/>
                </a:solidFill>
                <a:latin typeface="Calibri"/>
                <a:ea typeface="Calibri"/>
                <a:cs typeface="Calibri"/>
                <a:sym typeface="Calibri"/>
              </a:endParaRPr>
            </a:p>
          </p:txBody>
        </p:sp>
        <p:sp>
          <p:nvSpPr>
            <p:cNvPr id="398" name="Google Shape;398;p23"/>
            <p:cNvSpPr txBox="1"/>
            <p:nvPr/>
          </p:nvSpPr>
          <p:spPr>
            <a:xfrm>
              <a:off x="803640" y="3332058"/>
              <a:ext cx="2059657" cy="338554"/>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600" b="1">
                <a:solidFill>
                  <a:srgbClr val="3F3F3F"/>
                </a:solidFill>
                <a:latin typeface="Calibri"/>
                <a:ea typeface="Calibri"/>
                <a:cs typeface="Calibri"/>
                <a:sym typeface="Calibri"/>
              </a:endParaRPr>
            </a:p>
          </p:txBody>
        </p:sp>
      </p:grpSp>
      <p:pic>
        <p:nvPicPr>
          <p:cNvPr id="399" name="Google Shape;399;p23" descr="Social network outlin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252612" y="3058797"/>
            <a:ext cx="914400" cy="9144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24"/>
          <p:cNvSpPr txBox="1">
            <a:spLocks noGrp="1"/>
          </p:cNvSpPr>
          <p:nvPr>
            <p:ph type="title" idx="4294967295"/>
          </p:nvPr>
        </p:nvSpPr>
        <p:spPr>
          <a:xfrm>
            <a:off x="989815" y="120028"/>
            <a:ext cx="10515600"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2F5496"/>
              </a:buClr>
              <a:buSzPts val="4400"/>
              <a:buFont typeface="Calibri"/>
              <a:buNone/>
            </a:pPr>
            <a:r>
              <a:rPr lang="en-GB" b="1" dirty="0">
                <a:solidFill>
                  <a:srgbClr val="2F5496"/>
                </a:solidFill>
              </a:rPr>
              <a:t>3.1. </a:t>
            </a:r>
            <a:r>
              <a:rPr lang="el-GR" b="1" dirty="0">
                <a:solidFill>
                  <a:srgbClr val="2F5496"/>
                </a:solidFill>
              </a:rPr>
              <a:t>Ανάπτυξη ικανοτήτων</a:t>
            </a:r>
            <a:r>
              <a:rPr lang="en-GB" b="1" dirty="0"/>
              <a:t>	</a:t>
            </a:r>
            <a:r>
              <a:rPr lang="en-GB" dirty="0"/>
              <a:t>	</a:t>
            </a:r>
            <a:endParaRPr dirty="0"/>
          </a:p>
        </p:txBody>
      </p:sp>
      <p:sp>
        <p:nvSpPr>
          <p:cNvPr id="405" name="Google Shape;405;p24"/>
          <p:cNvSpPr txBox="1">
            <a:spLocks noGrp="1"/>
          </p:cNvSpPr>
          <p:nvPr>
            <p:ph type="body" idx="4294967295"/>
          </p:nvPr>
        </p:nvSpPr>
        <p:spPr>
          <a:xfrm>
            <a:off x="5062193" y="1552248"/>
            <a:ext cx="6443221" cy="4351338"/>
          </a:xfrm>
          <a:prstGeom prst="rect">
            <a:avLst/>
          </a:prstGeom>
          <a:noFill/>
          <a:ln>
            <a:noFill/>
          </a:ln>
        </p:spPr>
        <p:txBody>
          <a:bodyPr spcFirstLastPara="1" wrap="square" lIns="91425" tIns="45700" rIns="91425" bIns="45700" anchor="t" anchorCtr="0">
            <a:normAutofit/>
          </a:bodyPr>
          <a:lstStyle/>
          <a:p>
            <a:pPr marL="228600" lvl="0" indent="-76200" algn="l" rtl="0">
              <a:lnSpc>
                <a:spcPct val="90000"/>
              </a:lnSpc>
              <a:spcBef>
                <a:spcPts val="0"/>
              </a:spcBef>
              <a:spcAft>
                <a:spcPts val="0"/>
              </a:spcAft>
              <a:buClr>
                <a:schemeClr val="dk1"/>
              </a:buClr>
              <a:buSzPts val="2400"/>
              <a:buNone/>
            </a:pPr>
            <a:endParaRPr sz="2400" dirty="0"/>
          </a:p>
          <a:p>
            <a:pPr marL="228600" lvl="0" indent="-228600" algn="l" rtl="0">
              <a:lnSpc>
                <a:spcPct val="90000"/>
              </a:lnSpc>
              <a:spcBef>
                <a:spcPts val="1000"/>
              </a:spcBef>
              <a:spcAft>
                <a:spcPts val="0"/>
              </a:spcAft>
              <a:buClr>
                <a:schemeClr val="dk1"/>
              </a:buClr>
              <a:buSzPts val="2400"/>
              <a:buChar char="•"/>
            </a:pPr>
            <a:r>
              <a:rPr lang="el-GR" sz="2400" dirty="0"/>
              <a:t>Υπάρχουν διάφοροι παράγοντες που μπορούν να επηρεάσουν την ανάπτυξη της ικανότητας μέσα σε μια κοινότητα</a:t>
            </a:r>
            <a:r>
              <a:rPr lang="en-GB" sz="2400" dirty="0"/>
              <a:t>.</a:t>
            </a:r>
            <a:endParaRPr dirty="0"/>
          </a:p>
          <a:p>
            <a:pPr marL="0" lvl="0" indent="0" algn="l" rtl="0">
              <a:lnSpc>
                <a:spcPct val="90000"/>
              </a:lnSpc>
              <a:spcBef>
                <a:spcPts val="1000"/>
              </a:spcBef>
              <a:spcAft>
                <a:spcPts val="0"/>
              </a:spcAft>
              <a:buClr>
                <a:schemeClr val="dk1"/>
              </a:buClr>
              <a:buSzPts val="2400"/>
              <a:buNone/>
            </a:pPr>
            <a:endParaRPr sz="2400" dirty="0"/>
          </a:p>
          <a:p>
            <a:pPr marL="228600" lvl="0" indent="-228600" algn="l" rtl="0">
              <a:lnSpc>
                <a:spcPct val="90000"/>
              </a:lnSpc>
              <a:spcBef>
                <a:spcPts val="1000"/>
              </a:spcBef>
              <a:spcAft>
                <a:spcPts val="0"/>
              </a:spcAft>
              <a:buClr>
                <a:schemeClr val="dk1"/>
              </a:buClr>
              <a:buSzPts val="2400"/>
              <a:buChar char="•"/>
            </a:pPr>
            <a:r>
              <a:rPr lang="el-GR" sz="2400" dirty="0"/>
              <a:t>Οι παράγοντες αυτοί θα πρέπει να λαμβάνονται υπόψη κατά την οικοδόμηση της ανάπτυξης ικανοτήτων σε μια κοινότητα</a:t>
            </a:r>
            <a:r>
              <a:rPr lang="en-GB" sz="2400" dirty="0"/>
              <a:t>.</a:t>
            </a:r>
            <a:endParaRPr dirty="0"/>
          </a:p>
          <a:p>
            <a:pPr marL="0" lvl="0" indent="0" algn="l" rtl="0">
              <a:lnSpc>
                <a:spcPct val="90000"/>
              </a:lnSpc>
              <a:spcBef>
                <a:spcPts val="1000"/>
              </a:spcBef>
              <a:spcAft>
                <a:spcPts val="0"/>
              </a:spcAft>
              <a:buClr>
                <a:schemeClr val="dk1"/>
              </a:buClr>
              <a:buSzPts val="2400"/>
              <a:buNone/>
            </a:pPr>
            <a:endParaRPr sz="2400" dirty="0"/>
          </a:p>
          <a:p>
            <a:pPr marL="228600" lvl="0" indent="-228600" algn="l" rtl="0">
              <a:lnSpc>
                <a:spcPct val="90000"/>
              </a:lnSpc>
              <a:spcBef>
                <a:spcPts val="1000"/>
              </a:spcBef>
              <a:spcAft>
                <a:spcPts val="0"/>
              </a:spcAft>
              <a:buClr>
                <a:schemeClr val="dk1"/>
              </a:buClr>
              <a:buSzPts val="2400"/>
              <a:buChar char="•"/>
            </a:pPr>
            <a:r>
              <a:rPr lang="el-GR" sz="2400" dirty="0"/>
              <a:t>Περιλαμβάνουν</a:t>
            </a:r>
            <a:r>
              <a:rPr lang="en-GB" sz="2400" dirty="0"/>
              <a:t>:</a:t>
            </a:r>
            <a:endParaRPr sz="2400" dirty="0"/>
          </a:p>
          <a:p>
            <a:pPr marL="457200" lvl="1" indent="0" algn="l" rtl="0">
              <a:lnSpc>
                <a:spcPct val="90000"/>
              </a:lnSpc>
              <a:spcBef>
                <a:spcPts val="500"/>
              </a:spcBef>
              <a:spcAft>
                <a:spcPts val="0"/>
              </a:spcAft>
              <a:buClr>
                <a:schemeClr val="dk1"/>
              </a:buClr>
              <a:buSzPts val="3600"/>
              <a:buNone/>
            </a:pPr>
            <a:endParaRPr sz="3600" i="1" dirty="0"/>
          </a:p>
        </p:txBody>
      </p:sp>
      <p:pic>
        <p:nvPicPr>
          <p:cNvPr id="406" name="Google Shape;406;p24" descr="Full frame view of patterned mosaic materia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3289954" cy="641965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pic>
        <p:nvPicPr>
          <p:cNvPr id="411" name="Google Shape;411;p25"/>
          <p:cNvPicPr preferRelativeResize="0"/>
          <p:nvPr/>
        </p:nvPicPr>
        <p:blipFill rotWithShape="1">
          <a:blip r:embed="rId3">
            <a:alphaModFix/>
          </a:blip>
          <a:srcRect/>
          <a:stretch/>
        </p:blipFill>
        <p:spPr>
          <a:xfrm>
            <a:off x="10160" y="0"/>
            <a:ext cx="2219417" cy="883966"/>
          </a:xfrm>
          <a:prstGeom prst="rect">
            <a:avLst/>
          </a:prstGeom>
          <a:noFill/>
          <a:ln>
            <a:noFill/>
          </a:ln>
        </p:spPr>
      </p:pic>
      <p:sp>
        <p:nvSpPr>
          <p:cNvPr id="412" name="Google Shape;412;p25"/>
          <p:cNvSpPr txBox="1"/>
          <p:nvPr/>
        </p:nvSpPr>
        <p:spPr>
          <a:xfrm>
            <a:off x="2620618" y="279083"/>
            <a:ext cx="6155634" cy="725167"/>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3600"/>
              <a:buFont typeface="Calibri"/>
              <a:buNone/>
            </a:pPr>
            <a:endParaRPr sz="3600" b="1">
              <a:solidFill>
                <a:schemeClr val="dk1"/>
              </a:solidFill>
              <a:latin typeface="Calibri"/>
              <a:ea typeface="Calibri"/>
              <a:cs typeface="Calibri"/>
              <a:sym typeface="Calibri"/>
            </a:endParaRPr>
          </a:p>
        </p:txBody>
      </p:sp>
      <p:sp>
        <p:nvSpPr>
          <p:cNvPr id="413" name="Google Shape;413;p25"/>
          <p:cNvSpPr/>
          <p:nvPr/>
        </p:nvSpPr>
        <p:spPr>
          <a:xfrm>
            <a:off x="4830278" y="2700466"/>
            <a:ext cx="1728192" cy="1728192"/>
          </a:xfrm>
          <a:prstGeom prst="donut">
            <a:avLst>
              <a:gd name="adj" fmla="val 7299"/>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dk1"/>
              </a:solidFill>
              <a:latin typeface="Calibri"/>
              <a:ea typeface="Calibri"/>
              <a:cs typeface="Calibri"/>
              <a:sym typeface="Calibri"/>
            </a:endParaRPr>
          </a:p>
        </p:txBody>
      </p:sp>
      <p:cxnSp>
        <p:nvCxnSpPr>
          <p:cNvPr id="414" name="Google Shape;414;p25"/>
          <p:cNvCxnSpPr>
            <a:endCxn id="415" idx="3"/>
          </p:cNvCxnSpPr>
          <p:nvPr/>
        </p:nvCxnSpPr>
        <p:spPr>
          <a:xfrm flipH="1">
            <a:off x="3481838" y="3876796"/>
            <a:ext cx="1437144" cy="144601"/>
          </a:xfrm>
          <a:prstGeom prst="straightConnector1">
            <a:avLst/>
          </a:prstGeom>
          <a:noFill/>
          <a:ln w="12700" cap="flat" cmpd="sng">
            <a:solidFill>
              <a:srgbClr val="4EAE3A"/>
            </a:solidFill>
            <a:prstDash val="solid"/>
            <a:miter lim="800000"/>
            <a:headEnd type="none" w="sm" len="sm"/>
            <a:tailEnd type="triangle" w="med" len="med"/>
          </a:ln>
        </p:spPr>
      </p:cxnSp>
      <p:cxnSp>
        <p:nvCxnSpPr>
          <p:cNvPr id="416" name="Google Shape;416;p25"/>
          <p:cNvCxnSpPr/>
          <p:nvPr/>
        </p:nvCxnSpPr>
        <p:spPr>
          <a:xfrm>
            <a:off x="6518680" y="3876932"/>
            <a:ext cx="1012810" cy="300573"/>
          </a:xfrm>
          <a:prstGeom prst="straightConnector1">
            <a:avLst/>
          </a:prstGeom>
          <a:noFill/>
          <a:ln w="12700" cap="flat" cmpd="sng">
            <a:solidFill>
              <a:srgbClr val="4EAE3A"/>
            </a:solidFill>
            <a:prstDash val="solid"/>
            <a:miter lim="800000"/>
            <a:headEnd type="none" w="sm" len="sm"/>
            <a:tailEnd type="triangle" w="med" len="med"/>
          </a:ln>
        </p:spPr>
      </p:cxnSp>
      <p:cxnSp>
        <p:nvCxnSpPr>
          <p:cNvPr id="417" name="Google Shape;417;p25"/>
          <p:cNvCxnSpPr/>
          <p:nvPr/>
        </p:nvCxnSpPr>
        <p:spPr>
          <a:xfrm rot="10800000">
            <a:off x="3345581" y="1879333"/>
            <a:ext cx="1737785" cy="1091817"/>
          </a:xfrm>
          <a:prstGeom prst="straightConnector1">
            <a:avLst/>
          </a:prstGeom>
          <a:noFill/>
          <a:ln w="12700" cap="flat" cmpd="sng">
            <a:solidFill>
              <a:srgbClr val="FFB500"/>
            </a:solidFill>
            <a:prstDash val="solid"/>
            <a:miter lim="800000"/>
            <a:headEnd type="none" w="sm" len="sm"/>
            <a:tailEnd type="triangle" w="med" len="med"/>
          </a:ln>
        </p:spPr>
      </p:cxnSp>
      <p:cxnSp>
        <p:nvCxnSpPr>
          <p:cNvPr id="418" name="Google Shape;418;p25"/>
          <p:cNvCxnSpPr>
            <a:stCxn id="413" idx="0"/>
          </p:cNvCxnSpPr>
          <p:nvPr/>
        </p:nvCxnSpPr>
        <p:spPr>
          <a:xfrm rot="10800000" flipH="1">
            <a:off x="5694374" y="1734166"/>
            <a:ext cx="4200" cy="966300"/>
          </a:xfrm>
          <a:prstGeom prst="straightConnector1">
            <a:avLst/>
          </a:prstGeom>
          <a:noFill/>
          <a:ln w="12700" cap="flat" cmpd="sng">
            <a:solidFill>
              <a:srgbClr val="FFC000"/>
            </a:solidFill>
            <a:prstDash val="solid"/>
            <a:miter lim="800000"/>
            <a:headEnd type="none" w="sm" len="sm"/>
            <a:tailEnd type="triangle" w="med" len="med"/>
          </a:ln>
        </p:spPr>
      </p:cxnSp>
      <p:cxnSp>
        <p:nvCxnSpPr>
          <p:cNvPr id="419" name="Google Shape;419;p25"/>
          <p:cNvCxnSpPr>
            <a:stCxn id="413" idx="4"/>
          </p:cNvCxnSpPr>
          <p:nvPr/>
        </p:nvCxnSpPr>
        <p:spPr>
          <a:xfrm flipH="1">
            <a:off x="5686874" y="4428658"/>
            <a:ext cx="7500" cy="883800"/>
          </a:xfrm>
          <a:prstGeom prst="straightConnector1">
            <a:avLst/>
          </a:prstGeom>
          <a:noFill/>
          <a:ln w="12700" cap="flat" cmpd="sng">
            <a:solidFill>
              <a:srgbClr val="FFB500"/>
            </a:solidFill>
            <a:prstDash val="solid"/>
            <a:miter lim="800000"/>
            <a:headEnd type="none" w="sm" len="sm"/>
            <a:tailEnd type="triangle" w="med" len="med"/>
          </a:ln>
        </p:spPr>
      </p:cxnSp>
      <p:cxnSp>
        <p:nvCxnSpPr>
          <p:cNvPr id="420" name="Google Shape;420;p25"/>
          <p:cNvCxnSpPr/>
          <p:nvPr/>
        </p:nvCxnSpPr>
        <p:spPr>
          <a:xfrm flipH="1">
            <a:off x="4015313" y="4311727"/>
            <a:ext cx="1194628" cy="676052"/>
          </a:xfrm>
          <a:prstGeom prst="straightConnector1">
            <a:avLst/>
          </a:prstGeom>
          <a:noFill/>
          <a:ln w="12700" cap="flat" cmpd="sng">
            <a:solidFill>
              <a:srgbClr val="FFB500"/>
            </a:solidFill>
            <a:prstDash val="solid"/>
            <a:miter lim="800000"/>
            <a:headEnd type="none" w="sm" len="sm"/>
            <a:tailEnd type="triangle" w="med" len="med"/>
          </a:ln>
        </p:spPr>
      </p:cxnSp>
      <p:sp>
        <p:nvSpPr>
          <p:cNvPr id="422" name="Google Shape;422;p25"/>
          <p:cNvSpPr txBox="1"/>
          <p:nvPr/>
        </p:nvSpPr>
        <p:spPr>
          <a:xfrm>
            <a:off x="1320150" y="1556455"/>
            <a:ext cx="2537107" cy="1815841"/>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l-GR" sz="1600" b="1" dirty="0">
                <a:solidFill>
                  <a:schemeClr val="dk1"/>
                </a:solidFill>
                <a:latin typeface="Calibri"/>
                <a:ea typeface="Calibri"/>
                <a:cs typeface="Calibri"/>
                <a:sym typeface="Calibri"/>
              </a:rPr>
              <a:t>Κοινοτική Συμμετοχή &amp; Αντίληψη της Κυβέρνησης/Ιδρυμάτων</a:t>
            </a:r>
            <a:endParaRPr sz="1600" b="1" dirty="0">
              <a:solidFill>
                <a:schemeClr val="dk1"/>
              </a:solidFill>
              <a:latin typeface="Calibri"/>
              <a:ea typeface="Calibri"/>
              <a:cs typeface="Calibri"/>
              <a:sym typeface="Calibri"/>
            </a:endParaRPr>
          </a:p>
          <a:p>
            <a:pPr marL="0" marR="0" lvl="0" indent="0" algn="l" rtl="0">
              <a:spcBef>
                <a:spcPts val="0"/>
              </a:spcBef>
              <a:spcAft>
                <a:spcPts val="0"/>
              </a:spcAft>
              <a:buNone/>
            </a:pPr>
            <a:endParaRPr sz="1600" b="1" dirty="0">
              <a:solidFill>
                <a:srgbClr val="3F3F3F"/>
              </a:solidFill>
              <a:latin typeface="Calibri"/>
              <a:ea typeface="Calibri"/>
              <a:cs typeface="Calibri"/>
              <a:sym typeface="Calibri"/>
            </a:endParaRPr>
          </a:p>
          <a:p>
            <a:pPr marL="0" marR="0" lvl="0" indent="0" algn="l" rtl="0">
              <a:spcBef>
                <a:spcPts val="0"/>
              </a:spcBef>
              <a:spcAft>
                <a:spcPts val="0"/>
              </a:spcAft>
              <a:buNone/>
            </a:pPr>
            <a:r>
              <a:rPr lang="el-GR" sz="1600" b="1" dirty="0">
                <a:solidFill>
                  <a:srgbClr val="3F3F3F"/>
                </a:solidFill>
                <a:latin typeface="Calibri"/>
                <a:ea typeface="Calibri"/>
                <a:cs typeface="Calibri"/>
                <a:sym typeface="Calibri"/>
              </a:rPr>
              <a:t>Παρουσία και ρόλος κοινοτικών ηγετών</a:t>
            </a:r>
            <a:br>
              <a:rPr lang="en-GB" sz="1600" dirty="0">
                <a:solidFill>
                  <a:schemeClr val="dk1"/>
                </a:solidFill>
                <a:latin typeface="Calibri"/>
                <a:ea typeface="Calibri"/>
                <a:cs typeface="Calibri"/>
                <a:sym typeface="Calibri"/>
              </a:rPr>
            </a:br>
            <a:endParaRPr sz="1600" dirty="0">
              <a:solidFill>
                <a:srgbClr val="3F3F3F"/>
              </a:solidFill>
              <a:latin typeface="Calibri"/>
              <a:ea typeface="Calibri"/>
              <a:cs typeface="Calibri"/>
              <a:sym typeface="Calibri"/>
            </a:endParaRPr>
          </a:p>
        </p:txBody>
      </p:sp>
      <p:grpSp>
        <p:nvGrpSpPr>
          <p:cNvPr id="424" name="Google Shape;424;p25"/>
          <p:cNvGrpSpPr/>
          <p:nvPr/>
        </p:nvGrpSpPr>
        <p:grpSpPr>
          <a:xfrm>
            <a:off x="619760" y="3359697"/>
            <a:ext cx="3011185" cy="2844248"/>
            <a:chOff x="715607" y="2200633"/>
            <a:chExt cx="2166960" cy="3985846"/>
          </a:xfrm>
        </p:grpSpPr>
        <p:sp>
          <p:nvSpPr>
            <p:cNvPr id="425" name="Google Shape;425;p25"/>
            <p:cNvSpPr txBox="1"/>
            <p:nvPr/>
          </p:nvSpPr>
          <p:spPr>
            <a:xfrm>
              <a:off x="822910" y="3296764"/>
              <a:ext cx="2059657" cy="2889715"/>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endParaRPr sz="1600" dirty="0">
                <a:solidFill>
                  <a:srgbClr val="3F3F3F"/>
                </a:solidFill>
                <a:latin typeface="Calibri"/>
                <a:ea typeface="Calibri"/>
                <a:cs typeface="Calibri"/>
                <a:sym typeface="Calibri"/>
              </a:endParaRPr>
            </a:p>
            <a:p>
              <a:pPr marL="0" marR="0" lvl="0" indent="0" algn="r" rtl="0">
                <a:spcBef>
                  <a:spcPts val="0"/>
                </a:spcBef>
                <a:spcAft>
                  <a:spcPts val="0"/>
                </a:spcAft>
                <a:buNone/>
              </a:pPr>
              <a:endParaRPr sz="1600" dirty="0">
                <a:solidFill>
                  <a:srgbClr val="3F3F3F"/>
                </a:solidFill>
                <a:latin typeface="Calibri"/>
                <a:ea typeface="Calibri"/>
                <a:cs typeface="Calibri"/>
                <a:sym typeface="Calibri"/>
              </a:endParaRPr>
            </a:p>
            <a:p>
              <a:pPr marL="0" marR="0" lvl="0" indent="0" algn="r" rtl="0">
                <a:spcBef>
                  <a:spcPts val="0"/>
                </a:spcBef>
                <a:spcAft>
                  <a:spcPts val="0"/>
                </a:spcAft>
                <a:buNone/>
              </a:pPr>
              <a:r>
                <a:rPr lang="el-GR" sz="1600" b="1" dirty="0">
                  <a:solidFill>
                    <a:srgbClr val="3F3F3F"/>
                  </a:solidFill>
                  <a:latin typeface="Calibri"/>
                  <a:ea typeface="Calibri"/>
                  <a:cs typeface="Calibri"/>
                  <a:sym typeface="Calibri"/>
                </a:rPr>
                <a:t>Προθυμία να σεβόμαστε διαφορετικές απόψεις και ιδέες και να επιλύουμε συγκρούσεις</a:t>
              </a:r>
              <a:endParaRPr dirty="0"/>
            </a:p>
          </p:txBody>
        </p:sp>
        <p:sp>
          <p:nvSpPr>
            <p:cNvPr id="415" name="Google Shape;415;p25"/>
            <p:cNvSpPr txBox="1"/>
            <p:nvPr/>
          </p:nvSpPr>
          <p:spPr>
            <a:xfrm>
              <a:off x="715607" y="2200633"/>
              <a:ext cx="2059657" cy="1854573"/>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r>
                <a:rPr lang="el-GR" sz="1600" b="1" dirty="0">
                  <a:solidFill>
                    <a:srgbClr val="3F3F3F"/>
                  </a:solidFill>
                  <a:latin typeface="Calibri"/>
                  <a:ea typeface="Calibri"/>
                  <a:cs typeface="Calibri"/>
                  <a:sym typeface="Calibri"/>
                </a:rPr>
                <a:t>Παρουσία και χρήση κοινοτικών εγκαταστάσεων, δημόσιων ανέσεων και ανοιχτών χώρων</a:t>
              </a:r>
              <a:endParaRPr dirty="0"/>
            </a:p>
          </p:txBody>
        </p:sp>
      </p:grpSp>
      <p:grpSp>
        <p:nvGrpSpPr>
          <p:cNvPr id="426" name="Google Shape;426;p25"/>
          <p:cNvGrpSpPr/>
          <p:nvPr/>
        </p:nvGrpSpPr>
        <p:grpSpPr>
          <a:xfrm>
            <a:off x="7274920" y="1914134"/>
            <a:ext cx="2608489" cy="478461"/>
            <a:chOff x="475749" y="3799469"/>
            <a:chExt cx="2387548" cy="478461"/>
          </a:xfrm>
        </p:grpSpPr>
        <p:sp>
          <p:nvSpPr>
            <p:cNvPr id="427" name="Google Shape;427;p25"/>
            <p:cNvSpPr txBox="1"/>
            <p:nvPr/>
          </p:nvSpPr>
          <p:spPr>
            <a:xfrm>
              <a:off x="803640" y="3799469"/>
              <a:ext cx="2059657" cy="338514"/>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l-GR" sz="1600" b="1" dirty="0">
                  <a:solidFill>
                    <a:srgbClr val="3F3F3F"/>
                  </a:solidFill>
                  <a:latin typeface="Calibri"/>
                  <a:ea typeface="Calibri"/>
                  <a:cs typeface="Calibri"/>
                  <a:sym typeface="Calibri"/>
                </a:rPr>
                <a:t>Ισχύς τοπικών δικτύων</a:t>
              </a:r>
              <a:endParaRPr dirty="0"/>
            </a:p>
          </p:txBody>
        </p:sp>
        <p:sp>
          <p:nvSpPr>
            <p:cNvPr id="428" name="Google Shape;428;p25"/>
            <p:cNvSpPr txBox="1"/>
            <p:nvPr/>
          </p:nvSpPr>
          <p:spPr>
            <a:xfrm>
              <a:off x="475749" y="3939376"/>
              <a:ext cx="2059657" cy="338554"/>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600" b="1">
                <a:solidFill>
                  <a:srgbClr val="3F3F3F"/>
                </a:solidFill>
                <a:latin typeface="Calibri"/>
                <a:ea typeface="Calibri"/>
                <a:cs typeface="Calibri"/>
                <a:sym typeface="Calibri"/>
              </a:endParaRPr>
            </a:p>
          </p:txBody>
        </p:sp>
      </p:grpSp>
      <p:sp>
        <p:nvSpPr>
          <p:cNvPr id="429" name="Google Shape;429;p25"/>
          <p:cNvSpPr txBox="1"/>
          <p:nvPr/>
        </p:nvSpPr>
        <p:spPr>
          <a:xfrm>
            <a:off x="7618089" y="2925716"/>
            <a:ext cx="2250256" cy="2062063"/>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l-GR" sz="1600" b="1" dirty="0">
                <a:solidFill>
                  <a:srgbClr val="3F3F3F"/>
                </a:solidFill>
                <a:latin typeface="Calibri"/>
                <a:ea typeface="Calibri"/>
                <a:cs typeface="Calibri"/>
                <a:sym typeface="Calibri"/>
              </a:rPr>
              <a:t>Εύρος και Υγεία των Κοινοτικών Οργανισμών</a:t>
            </a:r>
          </a:p>
          <a:p>
            <a:pPr marL="0" marR="0" lvl="0" indent="0" algn="l" rtl="0">
              <a:spcBef>
                <a:spcPts val="0"/>
              </a:spcBef>
              <a:spcAft>
                <a:spcPts val="0"/>
              </a:spcAft>
              <a:buNone/>
            </a:pPr>
            <a:endParaRPr sz="1600" b="1" dirty="0">
              <a:solidFill>
                <a:srgbClr val="3F3F3F"/>
              </a:solidFill>
              <a:latin typeface="Calibri"/>
              <a:ea typeface="Calibri"/>
              <a:cs typeface="Calibri"/>
              <a:sym typeface="Calibri"/>
            </a:endParaRPr>
          </a:p>
          <a:p>
            <a:pPr marL="0" marR="0" lvl="0" indent="0" algn="l" rtl="0">
              <a:spcBef>
                <a:spcPts val="0"/>
              </a:spcBef>
              <a:spcAft>
                <a:spcPts val="0"/>
              </a:spcAft>
              <a:buNone/>
            </a:pPr>
            <a:r>
              <a:rPr lang="el-GR" sz="1600" b="1" dirty="0">
                <a:solidFill>
                  <a:srgbClr val="3F3F3F"/>
                </a:solidFill>
                <a:latin typeface="Calibri"/>
                <a:ea typeface="Calibri"/>
                <a:cs typeface="Calibri"/>
                <a:sym typeface="Calibri"/>
              </a:rPr>
              <a:t>Χρήση και ικανοποίηση των τοπικών δημόσιων υπηρεσιών</a:t>
            </a:r>
            <a:endParaRPr sz="1600" b="1" dirty="0">
              <a:solidFill>
                <a:srgbClr val="3F3F3F"/>
              </a:solidFill>
              <a:latin typeface="Calibri"/>
              <a:ea typeface="Calibri"/>
              <a:cs typeface="Calibri"/>
              <a:sym typeface="Calibri"/>
            </a:endParaRPr>
          </a:p>
          <a:p>
            <a:pPr marL="0" marR="0" lvl="0" indent="0" algn="l" rtl="0">
              <a:spcBef>
                <a:spcPts val="0"/>
              </a:spcBef>
              <a:spcAft>
                <a:spcPts val="0"/>
              </a:spcAft>
              <a:buNone/>
            </a:pPr>
            <a:endParaRPr sz="1600" b="1" dirty="0">
              <a:solidFill>
                <a:srgbClr val="3F3F3F"/>
              </a:solidFill>
              <a:latin typeface="Calibri"/>
              <a:ea typeface="Calibri"/>
              <a:cs typeface="Calibri"/>
              <a:sym typeface="Calibri"/>
            </a:endParaRPr>
          </a:p>
        </p:txBody>
      </p:sp>
      <p:grpSp>
        <p:nvGrpSpPr>
          <p:cNvPr id="430" name="Google Shape;430;p25"/>
          <p:cNvGrpSpPr/>
          <p:nvPr/>
        </p:nvGrpSpPr>
        <p:grpSpPr>
          <a:xfrm>
            <a:off x="7633154" y="4453749"/>
            <a:ext cx="2250256" cy="1506712"/>
            <a:chOff x="803640" y="3332058"/>
            <a:chExt cx="2059657" cy="1506712"/>
          </a:xfrm>
        </p:grpSpPr>
        <p:sp>
          <p:nvSpPr>
            <p:cNvPr id="431" name="Google Shape;431;p25"/>
            <p:cNvSpPr txBox="1"/>
            <p:nvPr/>
          </p:nvSpPr>
          <p:spPr>
            <a:xfrm>
              <a:off x="803640" y="3761552"/>
              <a:ext cx="2059657" cy="1077218"/>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l-GR" sz="1600" b="1" dirty="0">
                  <a:solidFill>
                    <a:srgbClr val="3F3F3F"/>
                  </a:solidFill>
                  <a:latin typeface="Calibri"/>
                  <a:ea typeface="Calibri"/>
                  <a:cs typeface="Calibri"/>
                  <a:sym typeface="Calibri"/>
                </a:rPr>
                <a:t>Ικανότητα να ενωθούν για να αντιμετωπίσουν μια κοινή κρίση ή απειλή</a:t>
              </a:r>
              <a:endParaRPr sz="1600" dirty="0">
                <a:solidFill>
                  <a:srgbClr val="3F3F3F"/>
                </a:solidFill>
                <a:latin typeface="Calibri"/>
                <a:ea typeface="Calibri"/>
                <a:cs typeface="Calibri"/>
                <a:sym typeface="Calibri"/>
              </a:endParaRPr>
            </a:p>
          </p:txBody>
        </p:sp>
        <p:sp>
          <p:nvSpPr>
            <p:cNvPr id="432" name="Google Shape;432;p25"/>
            <p:cNvSpPr txBox="1"/>
            <p:nvPr/>
          </p:nvSpPr>
          <p:spPr>
            <a:xfrm>
              <a:off x="803640" y="3332058"/>
              <a:ext cx="2059657" cy="338554"/>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600" b="1">
                <a:solidFill>
                  <a:srgbClr val="3F3F3F"/>
                </a:solidFill>
                <a:latin typeface="Calibri"/>
                <a:ea typeface="Calibri"/>
                <a:cs typeface="Calibri"/>
                <a:sym typeface="Calibri"/>
              </a:endParaRPr>
            </a:p>
          </p:txBody>
        </p:sp>
      </p:grpSp>
      <p:cxnSp>
        <p:nvCxnSpPr>
          <p:cNvPr id="433" name="Google Shape;433;p25"/>
          <p:cNvCxnSpPr>
            <a:stCxn id="413" idx="7"/>
          </p:cNvCxnSpPr>
          <p:nvPr/>
        </p:nvCxnSpPr>
        <p:spPr>
          <a:xfrm rot="10800000" flipH="1">
            <a:off x="6305382" y="2309454"/>
            <a:ext cx="1156500" cy="644100"/>
          </a:xfrm>
          <a:prstGeom prst="straightConnector1">
            <a:avLst/>
          </a:prstGeom>
          <a:noFill/>
          <a:ln w="12700" cap="flat" cmpd="sng">
            <a:solidFill>
              <a:srgbClr val="FFC000"/>
            </a:solidFill>
            <a:prstDash val="solid"/>
            <a:miter lim="800000"/>
            <a:headEnd type="none" w="sm" len="sm"/>
            <a:tailEnd type="triangle" w="med" len="med"/>
          </a:ln>
        </p:spPr>
      </p:cxnSp>
      <p:cxnSp>
        <p:nvCxnSpPr>
          <p:cNvPr id="434" name="Google Shape;434;p25"/>
          <p:cNvCxnSpPr/>
          <p:nvPr/>
        </p:nvCxnSpPr>
        <p:spPr>
          <a:xfrm>
            <a:off x="6264845" y="4223554"/>
            <a:ext cx="1266645" cy="772215"/>
          </a:xfrm>
          <a:prstGeom prst="straightConnector1">
            <a:avLst/>
          </a:prstGeom>
          <a:noFill/>
          <a:ln w="12700" cap="flat" cmpd="sng">
            <a:solidFill>
              <a:srgbClr val="FFC000"/>
            </a:solidFill>
            <a:prstDash val="solid"/>
            <a:miter lim="800000"/>
            <a:headEnd type="none" w="sm" len="sm"/>
            <a:tailEnd type="triangle" w="med" len="med"/>
          </a:ln>
        </p:spPr>
      </p:cxnSp>
      <p:cxnSp>
        <p:nvCxnSpPr>
          <p:cNvPr id="435" name="Google Shape;435;p25"/>
          <p:cNvCxnSpPr/>
          <p:nvPr/>
        </p:nvCxnSpPr>
        <p:spPr>
          <a:xfrm rot="10800000">
            <a:off x="3544543" y="2997065"/>
            <a:ext cx="1285735" cy="431935"/>
          </a:xfrm>
          <a:prstGeom prst="straightConnector1">
            <a:avLst/>
          </a:prstGeom>
          <a:noFill/>
          <a:ln w="12700" cap="flat" cmpd="sng">
            <a:solidFill>
              <a:srgbClr val="4EAE3A"/>
            </a:solidFill>
            <a:prstDash val="solid"/>
            <a:miter lim="800000"/>
            <a:headEnd type="none" w="sm" len="sm"/>
            <a:tailEnd type="triangle" w="med" len="med"/>
          </a:ln>
        </p:spPr>
      </p:cxnSp>
      <p:cxnSp>
        <p:nvCxnSpPr>
          <p:cNvPr id="436" name="Google Shape;436;p25"/>
          <p:cNvCxnSpPr/>
          <p:nvPr/>
        </p:nvCxnSpPr>
        <p:spPr>
          <a:xfrm rot="10800000" flipH="1">
            <a:off x="6518680" y="3292157"/>
            <a:ext cx="943200" cy="4427"/>
          </a:xfrm>
          <a:prstGeom prst="straightConnector1">
            <a:avLst/>
          </a:prstGeom>
          <a:noFill/>
          <a:ln w="12700" cap="flat" cmpd="sng">
            <a:solidFill>
              <a:srgbClr val="4EAE3A"/>
            </a:solidFill>
            <a:prstDash val="solid"/>
            <a:miter lim="800000"/>
            <a:headEnd type="none" w="sm" len="sm"/>
            <a:tailEnd type="triangle" w="med" len="med"/>
          </a:ln>
        </p:spPr>
      </p:cxnSp>
      <p:sp>
        <p:nvSpPr>
          <p:cNvPr id="437" name="Google Shape;437;p25"/>
          <p:cNvSpPr txBox="1"/>
          <p:nvPr/>
        </p:nvSpPr>
        <p:spPr>
          <a:xfrm>
            <a:off x="4134436" y="5355628"/>
            <a:ext cx="3063476" cy="1077218"/>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l-GR" sz="1600" b="1" dirty="0">
                <a:solidFill>
                  <a:srgbClr val="3F3F3F"/>
                </a:solidFill>
                <a:latin typeface="Calibri"/>
                <a:ea typeface="Calibri"/>
                <a:cs typeface="Calibri"/>
                <a:sym typeface="Calibri"/>
              </a:rPr>
              <a:t>Προθυμία εκείνων που βρίσκονται σε πιο προχωρημένο στάδιο ανάπτυξης να βοηθήσουν εκείνους που ξεκινούν.</a:t>
            </a:r>
            <a:endParaRPr dirty="0"/>
          </a:p>
        </p:txBody>
      </p:sp>
      <p:sp>
        <p:nvSpPr>
          <p:cNvPr id="438" name="Google Shape;438;p25"/>
          <p:cNvSpPr/>
          <p:nvPr/>
        </p:nvSpPr>
        <p:spPr>
          <a:xfrm>
            <a:off x="3762730" y="1280768"/>
            <a:ext cx="3346066" cy="33851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l-GR" sz="1600" b="1" dirty="0">
                <a:solidFill>
                  <a:srgbClr val="3F3F3F"/>
                </a:solidFill>
                <a:latin typeface="Calibri"/>
                <a:ea typeface="Calibri"/>
                <a:cs typeface="Calibri"/>
                <a:sym typeface="Calibri"/>
              </a:rPr>
              <a:t>Επίπεδο Κοινωνικού Κεφαλαίου</a:t>
            </a:r>
            <a:endParaRPr sz="1200" dirty="0"/>
          </a:p>
        </p:txBody>
      </p:sp>
      <p:pic>
        <p:nvPicPr>
          <p:cNvPr id="439" name="Google Shape;439;p25" descr="Chat outlin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202043" y="3185946"/>
            <a:ext cx="914400" cy="9144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26"/>
          <p:cNvSpPr txBox="1">
            <a:spLocks noGrp="1"/>
          </p:cNvSpPr>
          <p:nvPr>
            <p:ph type="title" idx="4294967295"/>
          </p:nvPr>
        </p:nvSpPr>
        <p:spPr>
          <a:xfrm>
            <a:off x="1018095" y="153192"/>
            <a:ext cx="10515600"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2F5496"/>
              </a:buClr>
              <a:buSzPts val="4400"/>
              <a:buFont typeface="Calibri"/>
              <a:buNone/>
            </a:pPr>
            <a:r>
              <a:rPr lang="en-GB" b="1" dirty="0">
                <a:solidFill>
                  <a:srgbClr val="2F5496"/>
                </a:solidFill>
              </a:rPr>
              <a:t>3.2. </a:t>
            </a:r>
            <a:r>
              <a:rPr lang="el-GR" b="1" dirty="0">
                <a:solidFill>
                  <a:srgbClr val="2F5496"/>
                </a:solidFill>
              </a:rPr>
              <a:t>Συμμετοχή στην κοινότητα</a:t>
            </a:r>
            <a:r>
              <a:rPr lang="en-GB" b="1" dirty="0">
                <a:solidFill>
                  <a:srgbClr val="266C9F"/>
                </a:solidFill>
              </a:rPr>
              <a:t>	</a:t>
            </a:r>
            <a:r>
              <a:rPr lang="en-GB" dirty="0"/>
              <a:t>	</a:t>
            </a:r>
            <a:endParaRPr dirty="0"/>
          </a:p>
        </p:txBody>
      </p:sp>
      <p:sp>
        <p:nvSpPr>
          <p:cNvPr id="445" name="Google Shape;445;p26"/>
          <p:cNvSpPr txBox="1">
            <a:spLocks noGrp="1"/>
          </p:cNvSpPr>
          <p:nvPr>
            <p:ph type="body" idx="4294967295"/>
          </p:nvPr>
        </p:nvSpPr>
        <p:spPr>
          <a:xfrm>
            <a:off x="4939646" y="2001773"/>
            <a:ext cx="6876852" cy="4351338"/>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400"/>
              <a:buChar char="•"/>
            </a:pPr>
            <a:r>
              <a:rPr lang="el-GR" sz="2400" dirty="0"/>
              <a:t>Η συμμετοχή στην κοινότητα μπορεί να οριστεί ως</a:t>
            </a:r>
          </a:p>
          <a:p>
            <a:pPr marL="228600" lvl="0" indent="-228600" algn="l" rtl="0">
              <a:lnSpc>
                <a:spcPct val="90000"/>
              </a:lnSpc>
              <a:spcBef>
                <a:spcPts val="0"/>
              </a:spcBef>
              <a:spcAft>
                <a:spcPts val="0"/>
              </a:spcAft>
              <a:buClr>
                <a:schemeClr val="dk1"/>
              </a:buClr>
              <a:buSzPts val="2400"/>
              <a:buChar char="•"/>
            </a:pPr>
            <a:endParaRPr lang="el-GR" sz="2400" i="1" dirty="0"/>
          </a:p>
          <a:p>
            <a:pPr marL="0" lvl="0" indent="0" algn="l" rtl="0">
              <a:lnSpc>
                <a:spcPct val="90000"/>
              </a:lnSpc>
              <a:spcBef>
                <a:spcPts val="0"/>
              </a:spcBef>
              <a:spcAft>
                <a:spcPts val="0"/>
              </a:spcAft>
              <a:buClr>
                <a:schemeClr val="dk1"/>
              </a:buClr>
              <a:buSzPts val="2400"/>
              <a:buNone/>
            </a:pPr>
            <a:r>
              <a:rPr lang="en-GB" i="1" dirty="0"/>
              <a:t>“</a:t>
            </a:r>
            <a:r>
              <a:rPr lang="el-GR" i="1" dirty="0"/>
              <a:t>τη διαδικασία συνεργασίας με και μέσω ομάδων ατόμων που συνδέονται με γεωγραφική εγγύτητα, ειδικό ενδιαφέρον ή παρόμοιες καταστάσεις για την αντιμετώπιση ζητημάτων που επηρεάζουν την ευημερία των εν λόγω ανθρώπων. Είναι ένα ισχυρό όχημα για την επίτευξη περιβαλλοντικών και </a:t>
            </a:r>
            <a:r>
              <a:rPr lang="el-GR" i="1" dirty="0" err="1"/>
              <a:t>συμπεριφορικών</a:t>
            </a:r>
            <a:r>
              <a:rPr lang="el-GR" i="1" dirty="0"/>
              <a:t> αλλαγών που θα βελτιώσουν την υγεία της κοινότητας και των μελών της</a:t>
            </a:r>
            <a:r>
              <a:rPr lang="en-US" i="1" dirty="0"/>
              <a:t>”</a:t>
            </a:r>
            <a:r>
              <a:rPr lang="en-GB" i="1" dirty="0"/>
              <a:t>.</a:t>
            </a:r>
            <a:endParaRPr i="1" dirty="0"/>
          </a:p>
        </p:txBody>
      </p:sp>
      <p:pic>
        <p:nvPicPr>
          <p:cNvPr id="446" name="Google Shape;446;p26" descr="Baker adding blueberries to a cak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2705493" cy="6438508"/>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27"/>
          <p:cNvSpPr txBox="1">
            <a:spLocks noGrp="1"/>
          </p:cNvSpPr>
          <p:nvPr>
            <p:ph type="title" idx="4294967295"/>
          </p:nvPr>
        </p:nvSpPr>
        <p:spPr>
          <a:xfrm>
            <a:off x="-367645" y="374553"/>
            <a:ext cx="10515600" cy="857500"/>
          </a:xfrm>
          <a:prstGeom prst="rect">
            <a:avLst/>
          </a:prstGeom>
          <a:noFill/>
          <a:ln>
            <a:noFill/>
          </a:ln>
        </p:spPr>
        <p:txBody>
          <a:bodyPr spcFirstLastPara="1" wrap="square" lIns="91425" tIns="45700" rIns="91425" bIns="45700" anchor="ctr" anchorCtr="0">
            <a:normAutofit fontScale="90000"/>
          </a:bodyPr>
          <a:lstStyle/>
          <a:p>
            <a:pPr marL="0" lvl="0" indent="0" algn="r" rtl="0">
              <a:lnSpc>
                <a:spcPct val="90000"/>
              </a:lnSpc>
              <a:spcBef>
                <a:spcPts val="0"/>
              </a:spcBef>
              <a:spcAft>
                <a:spcPts val="0"/>
              </a:spcAft>
              <a:buClr>
                <a:srgbClr val="2F5496"/>
              </a:buClr>
              <a:buSzPct val="100000"/>
              <a:buFont typeface="Calibri"/>
              <a:buNone/>
            </a:pPr>
            <a:r>
              <a:rPr lang="en-GB" b="1" dirty="0">
                <a:solidFill>
                  <a:srgbClr val="2F5496"/>
                </a:solidFill>
              </a:rPr>
              <a:t>3.2. </a:t>
            </a:r>
            <a:r>
              <a:rPr lang="el-GR" b="1" dirty="0">
                <a:solidFill>
                  <a:srgbClr val="2F5496"/>
                </a:solidFill>
              </a:rPr>
              <a:t>Συμμετοχή στην κοινότητα</a:t>
            </a:r>
            <a:r>
              <a:rPr lang="en-GB" dirty="0"/>
              <a:t>	</a:t>
            </a:r>
            <a:br>
              <a:rPr lang="en-GB" dirty="0"/>
            </a:br>
            <a:r>
              <a:rPr lang="en-GB" dirty="0"/>
              <a:t>	</a:t>
            </a:r>
            <a:endParaRPr dirty="0"/>
          </a:p>
        </p:txBody>
      </p:sp>
      <p:sp>
        <p:nvSpPr>
          <p:cNvPr id="452" name="Google Shape;452;p27"/>
          <p:cNvSpPr txBox="1">
            <a:spLocks noGrp="1"/>
          </p:cNvSpPr>
          <p:nvPr>
            <p:ph type="body" idx="4294967295"/>
          </p:nvPr>
        </p:nvSpPr>
        <p:spPr>
          <a:xfrm>
            <a:off x="3062140" y="1045711"/>
            <a:ext cx="8136904" cy="518254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400"/>
              <a:buChar char="•"/>
            </a:pPr>
            <a:r>
              <a:rPr lang="el-GR" sz="2400" dirty="0"/>
              <a:t>Η εμπλοκή είναι το κλειδί για τη συμμετοχή και επιτυγχάνεται όταν η κοινότητα είναι και αισθάνεται μέρος της συνολικής λήψης αποφάσεων</a:t>
            </a:r>
            <a:r>
              <a:rPr lang="en-GB" sz="2400" dirty="0"/>
              <a:t>.</a:t>
            </a:r>
            <a:endParaRPr dirty="0"/>
          </a:p>
          <a:p>
            <a:pPr marL="228600" lvl="0" indent="-228600" algn="l" rtl="0">
              <a:lnSpc>
                <a:spcPct val="90000"/>
              </a:lnSpc>
              <a:spcBef>
                <a:spcPts val="1000"/>
              </a:spcBef>
              <a:spcAft>
                <a:spcPts val="0"/>
              </a:spcAft>
              <a:buClr>
                <a:schemeClr val="dk1"/>
              </a:buClr>
              <a:buSzPts val="2400"/>
              <a:buChar char="•"/>
            </a:pPr>
            <a:r>
              <a:rPr lang="el-GR" sz="2400" dirty="0"/>
              <a:t>Η κοινότητα ενημερώνεται, συνδέεται και αισθάνεται ότι έχει ένα ρόλο να διαδραματίσει</a:t>
            </a:r>
            <a:r>
              <a:rPr lang="en-GB" sz="2400" dirty="0"/>
              <a:t>. </a:t>
            </a:r>
            <a:endParaRPr dirty="0"/>
          </a:p>
          <a:p>
            <a:pPr marL="228600" lvl="0" indent="-228600" algn="l" rtl="0">
              <a:lnSpc>
                <a:spcPct val="90000"/>
              </a:lnSpc>
              <a:spcBef>
                <a:spcPts val="1000"/>
              </a:spcBef>
              <a:spcAft>
                <a:spcPts val="0"/>
              </a:spcAft>
              <a:buClr>
                <a:schemeClr val="dk1"/>
              </a:buClr>
              <a:buSzPts val="2400"/>
              <a:buChar char="•"/>
            </a:pPr>
            <a:r>
              <a:rPr lang="el-GR" sz="2400" dirty="0"/>
              <a:t>Η διασφάλιση ότι οι περιθωριοποιημένες ομάδες έχουν την ευκαιρία να συμμετάσχουν και να εμπλακούν αποτελεί βασικό στοιχείο της συμμετοχής της κοινότητας</a:t>
            </a:r>
            <a:r>
              <a:rPr lang="en-GB" sz="2400" dirty="0"/>
              <a:t>. </a:t>
            </a:r>
            <a:endParaRPr dirty="0"/>
          </a:p>
          <a:p>
            <a:pPr marL="228600" lvl="0" indent="-228600" algn="l" rtl="0">
              <a:lnSpc>
                <a:spcPct val="90000"/>
              </a:lnSpc>
              <a:spcBef>
                <a:spcPts val="1000"/>
              </a:spcBef>
              <a:spcAft>
                <a:spcPts val="0"/>
              </a:spcAft>
              <a:buClr>
                <a:schemeClr val="dk1"/>
              </a:buClr>
              <a:buSzPts val="2400"/>
              <a:buChar char="•"/>
            </a:pPr>
            <a:r>
              <a:rPr lang="el-GR" sz="2400" dirty="0"/>
              <a:t>Η κοινοτική εμπλοκή μπορεί να διαδραματίσει σημαντικό ρόλο στην ανάπτυξη του τομέα ΑΠΚ και η εξασφάλιση της ανάπτυξης μιας δραστηριότητας/δραστηριοτήτων ΑΠΚ ωφελούν την κοινότητα - οικονομικά, κοινωνικά και περιβαλλοντικά</a:t>
            </a:r>
            <a:r>
              <a:rPr lang="en-GB" sz="2400" dirty="0"/>
              <a:t>.</a:t>
            </a:r>
            <a:endParaRPr dirty="0"/>
          </a:p>
          <a:p>
            <a:pPr marL="228600" lvl="0" indent="-228600" algn="l" rtl="0">
              <a:lnSpc>
                <a:spcPct val="90000"/>
              </a:lnSpc>
              <a:spcBef>
                <a:spcPts val="1000"/>
              </a:spcBef>
              <a:spcAft>
                <a:spcPts val="0"/>
              </a:spcAft>
              <a:buClr>
                <a:schemeClr val="dk1"/>
              </a:buClr>
              <a:buSzPts val="2400"/>
              <a:buChar char="•"/>
            </a:pPr>
            <a:r>
              <a:rPr lang="el-GR" sz="2400" dirty="0"/>
              <a:t>Πρέπει επίσης να διασφαλιστεί ότι η μοναδικότητα της δραστηριότητας σε αυτή την κοινότητα δεν χάνεται</a:t>
            </a:r>
            <a:r>
              <a:rPr lang="en-GB" sz="2400" dirty="0"/>
              <a:t>. </a:t>
            </a:r>
            <a:endParaRPr dirty="0"/>
          </a:p>
        </p:txBody>
      </p:sp>
      <p:pic>
        <p:nvPicPr>
          <p:cNvPr id="453" name="Google Shape;453;p27" descr="Close up of carpenter varnishing a piece of woo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1931710" cy="64008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pic>
        <p:nvPicPr>
          <p:cNvPr id="458" name="Google Shape;458;p28"/>
          <p:cNvPicPr preferRelativeResize="0"/>
          <p:nvPr/>
        </p:nvPicPr>
        <p:blipFill rotWithShape="1">
          <a:blip r:embed="rId3">
            <a:alphaModFix/>
          </a:blip>
          <a:srcRect/>
          <a:stretch/>
        </p:blipFill>
        <p:spPr>
          <a:xfrm>
            <a:off x="9286035" y="6211204"/>
            <a:ext cx="2895805" cy="636636"/>
          </a:xfrm>
          <a:prstGeom prst="rect">
            <a:avLst/>
          </a:prstGeom>
          <a:noFill/>
          <a:ln>
            <a:noFill/>
          </a:ln>
        </p:spPr>
      </p:pic>
      <p:sp>
        <p:nvSpPr>
          <p:cNvPr id="459" name="Google Shape;459;p28"/>
          <p:cNvSpPr txBox="1"/>
          <p:nvPr/>
        </p:nvSpPr>
        <p:spPr>
          <a:xfrm>
            <a:off x="315655" y="6457890"/>
            <a:ext cx="9567189"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1000">
              <a:solidFill>
                <a:schemeClr val="dk1"/>
              </a:solidFill>
              <a:latin typeface="Calibri"/>
              <a:ea typeface="Calibri"/>
              <a:cs typeface="Calibri"/>
              <a:sym typeface="Calibri"/>
            </a:endParaRPr>
          </a:p>
        </p:txBody>
      </p:sp>
      <p:pic>
        <p:nvPicPr>
          <p:cNvPr id="460" name="Google Shape;460;p28"/>
          <p:cNvPicPr preferRelativeResize="0"/>
          <p:nvPr/>
        </p:nvPicPr>
        <p:blipFill rotWithShape="1">
          <a:blip r:embed="rId4">
            <a:alphaModFix/>
          </a:blip>
          <a:srcRect/>
          <a:stretch/>
        </p:blipFill>
        <p:spPr>
          <a:xfrm>
            <a:off x="0" y="0"/>
            <a:ext cx="2219417" cy="883966"/>
          </a:xfrm>
          <a:prstGeom prst="rect">
            <a:avLst/>
          </a:prstGeom>
          <a:noFill/>
          <a:ln>
            <a:noFill/>
          </a:ln>
        </p:spPr>
      </p:pic>
      <p:sp>
        <p:nvSpPr>
          <p:cNvPr id="461" name="Google Shape;461;p28"/>
          <p:cNvSpPr txBox="1"/>
          <p:nvPr/>
        </p:nvSpPr>
        <p:spPr>
          <a:xfrm>
            <a:off x="347330" y="2747122"/>
            <a:ext cx="2416189" cy="30747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l-GR" sz="1600" b="1" dirty="0">
                <a:solidFill>
                  <a:schemeClr val="dk1"/>
                </a:solidFill>
                <a:latin typeface="Calibri"/>
                <a:ea typeface="Calibri"/>
                <a:cs typeface="Calibri"/>
                <a:sym typeface="Calibri"/>
              </a:rPr>
              <a:t>Εργασία</a:t>
            </a:r>
            <a:r>
              <a:rPr lang="el-GR" sz="1600" dirty="0">
                <a:solidFill>
                  <a:schemeClr val="dk1"/>
                </a:solidFill>
                <a:latin typeface="Calibri"/>
                <a:ea typeface="Calibri"/>
                <a:cs typeface="Calibri"/>
                <a:sym typeface="Calibri"/>
              </a:rPr>
              <a:t>: Πραγματοποιήστε έλεγχο στην περιοχή σας. Υπάρχουν ευκαιρίες ΑΠΚ στην κοινότητά σας που μπορούν να αναπτυχθούν;</a:t>
            </a:r>
            <a:r>
              <a:rPr lang="en-GB" sz="1600" dirty="0">
                <a:solidFill>
                  <a:srgbClr val="595959"/>
                </a:solidFill>
                <a:latin typeface="Calibri"/>
                <a:ea typeface="Calibri"/>
                <a:cs typeface="Calibri"/>
                <a:sym typeface="Calibri"/>
              </a:rPr>
              <a:t>	</a:t>
            </a:r>
            <a:endParaRPr sz="1600" dirty="0">
              <a:solidFill>
                <a:srgbClr val="595959"/>
              </a:solidFill>
              <a:latin typeface="Calibri"/>
              <a:ea typeface="Calibri"/>
              <a:cs typeface="Calibri"/>
              <a:sym typeface="Calibri"/>
            </a:endParaRPr>
          </a:p>
        </p:txBody>
      </p:sp>
      <p:sp>
        <p:nvSpPr>
          <p:cNvPr id="462" name="Google Shape;462;p28"/>
          <p:cNvSpPr txBox="1"/>
          <p:nvPr/>
        </p:nvSpPr>
        <p:spPr>
          <a:xfrm>
            <a:off x="347331" y="3054602"/>
            <a:ext cx="2196000" cy="828000"/>
          </a:xfrm>
          <a:prstGeom prst="rect">
            <a:avLst/>
          </a:prstGeom>
          <a:noFill/>
          <a:ln>
            <a:noFill/>
          </a:ln>
        </p:spPr>
        <p:txBody>
          <a:bodyPr spcFirstLastPara="1" wrap="square" lIns="91425" tIns="45700" rIns="91425" bIns="45700" anchor="t" anchorCtr="0">
            <a:noAutofit/>
          </a:bodyPr>
          <a:lstStyle/>
          <a:p>
            <a:pPr marL="285750" marR="0" lvl="0" indent="-184150" algn="l" rtl="0">
              <a:spcBef>
                <a:spcPts val="0"/>
              </a:spcBef>
              <a:spcAft>
                <a:spcPts val="0"/>
              </a:spcAft>
              <a:buClr>
                <a:schemeClr val="dk1"/>
              </a:buClr>
              <a:buSzPts val="1600"/>
              <a:buFont typeface="Calibri"/>
              <a:buNone/>
            </a:pPr>
            <a:endParaRPr sz="1600">
              <a:solidFill>
                <a:srgbClr val="3F3F3F"/>
              </a:solidFill>
              <a:latin typeface="Calibri"/>
              <a:ea typeface="Calibri"/>
              <a:cs typeface="Calibri"/>
              <a:sym typeface="Calibri"/>
            </a:endParaRPr>
          </a:p>
        </p:txBody>
      </p:sp>
      <p:sp>
        <p:nvSpPr>
          <p:cNvPr id="463" name="Google Shape;463;p28"/>
          <p:cNvSpPr txBox="1"/>
          <p:nvPr/>
        </p:nvSpPr>
        <p:spPr>
          <a:xfrm>
            <a:off x="3156365" y="2747023"/>
            <a:ext cx="2196000" cy="27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l-GR" sz="1600" dirty="0">
                <a:solidFill>
                  <a:schemeClr val="dk1"/>
                </a:solidFill>
                <a:latin typeface="Calibri"/>
                <a:ea typeface="Calibri"/>
                <a:cs typeface="Calibri"/>
                <a:sym typeface="Calibri"/>
              </a:rPr>
              <a:t>Ποια είναι τα οφέλη της δικτύωσης και της συμμετοχής σε δίκτυο; Υπάρχουν άλλα οφέλη που μπορείτε να σκεφτείτε;</a:t>
            </a:r>
            <a:r>
              <a:rPr lang="en-GB" sz="1600" dirty="0">
                <a:solidFill>
                  <a:srgbClr val="595959"/>
                </a:solidFill>
                <a:latin typeface="Calibri"/>
                <a:ea typeface="Calibri"/>
                <a:cs typeface="Calibri"/>
                <a:sym typeface="Calibri"/>
              </a:rPr>
              <a:t>	</a:t>
            </a:r>
            <a:endParaRPr sz="1600" dirty="0">
              <a:solidFill>
                <a:srgbClr val="595959"/>
              </a:solidFill>
              <a:latin typeface="Calibri"/>
              <a:ea typeface="Calibri"/>
              <a:cs typeface="Calibri"/>
              <a:sym typeface="Calibri"/>
            </a:endParaRPr>
          </a:p>
        </p:txBody>
      </p:sp>
      <p:sp>
        <p:nvSpPr>
          <p:cNvPr id="464" name="Google Shape;464;p28"/>
          <p:cNvSpPr txBox="1"/>
          <p:nvPr/>
        </p:nvSpPr>
        <p:spPr>
          <a:xfrm>
            <a:off x="3156365" y="3024122"/>
            <a:ext cx="2196000" cy="828000"/>
          </a:xfrm>
          <a:prstGeom prst="rect">
            <a:avLst/>
          </a:prstGeom>
          <a:noFill/>
          <a:ln>
            <a:noFill/>
          </a:ln>
        </p:spPr>
        <p:txBody>
          <a:bodyPr spcFirstLastPara="1" wrap="square" lIns="91425" tIns="45700" rIns="91425" bIns="45700" anchor="t" anchorCtr="0">
            <a:noAutofit/>
          </a:bodyPr>
          <a:lstStyle/>
          <a:p>
            <a:pPr marL="285750" marR="0" lvl="0" indent="-184150" algn="l" rtl="0">
              <a:spcBef>
                <a:spcPts val="0"/>
              </a:spcBef>
              <a:spcAft>
                <a:spcPts val="0"/>
              </a:spcAft>
              <a:buClr>
                <a:schemeClr val="dk1"/>
              </a:buClr>
              <a:buSzPts val="1600"/>
              <a:buFont typeface="Calibri"/>
              <a:buNone/>
            </a:pPr>
            <a:endParaRPr sz="1600">
              <a:solidFill>
                <a:srgbClr val="3F3F3F"/>
              </a:solidFill>
              <a:latin typeface="Calibri"/>
              <a:ea typeface="Calibri"/>
              <a:cs typeface="Calibri"/>
              <a:sym typeface="Calibri"/>
            </a:endParaRPr>
          </a:p>
        </p:txBody>
      </p:sp>
      <p:sp>
        <p:nvSpPr>
          <p:cNvPr id="465" name="Google Shape;465;p28"/>
          <p:cNvSpPr/>
          <p:nvPr/>
        </p:nvSpPr>
        <p:spPr>
          <a:xfrm>
            <a:off x="646529" y="1892731"/>
            <a:ext cx="754393" cy="754393"/>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1">
              <a:solidFill>
                <a:schemeClr val="accent2"/>
              </a:solidFill>
              <a:latin typeface="Calibri"/>
              <a:ea typeface="Calibri"/>
              <a:cs typeface="Calibri"/>
              <a:sym typeface="Calibri"/>
            </a:endParaRPr>
          </a:p>
        </p:txBody>
      </p:sp>
      <p:sp>
        <p:nvSpPr>
          <p:cNvPr id="466" name="Google Shape;466;p28"/>
          <p:cNvSpPr/>
          <p:nvPr/>
        </p:nvSpPr>
        <p:spPr>
          <a:xfrm>
            <a:off x="3479208" y="1942248"/>
            <a:ext cx="754393" cy="754393"/>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1">
              <a:solidFill>
                <a:schemeClr val="lt1"/>
              </a:solidFill>
              <a:latin typeface="Calibri"/>
              <a:ea typeface="Calibri"/>
              <a:cs typeface="Calibri"/>
              <a:sym typeface="Calibri"/>
            </a:endParaRPr>
          </a:p>
        </p:txBody>
      </p:sp>
      <p:sp>
        <p:nvSpPr>
          <p:cNvPr id="467" name="Google Shape;467;p28"/>
          <p:cNvSpPr txBox="1"/>
          <p:nvPr/>
        </p:nvSpPr>
        <p:spPr>
          <a:xfrm>
            <a:off x="5745211" y="2760742"/>
            <a:ext cx="1943843" cy="112185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l-GR" sz="1600" dirty="0">
                <a:solidFill>
                  <a:schemeClr val="dk1"/>
                </a:solidFill>
                <a:latin typeface="Calibri"/>
                <a:ea typeface="Calibri"/>
                <a:cs typeface="Calibri"/>
                <a:sym typeface="Calibri"/>
              </a:rPr>
              <a:t>Ποιοι παράγοντες πρέπει να λαμβάνονται υπόψη πριν από τη συμμετοχή ή τη δημιουργία δικτύου;</a:t>
            </a:r>
            <a:endParaRPr sz="1600" dirty="0">
              <a:solidFill>
                <a:srgbClr val="595959"/>
              </a:solidFill>
              <a:latin typeface="Calibri"/>
              <a:ea typeface="Calibri"/>
              <a:cs typeface="Calibri"/>
              <a:sym typeface="Calibri"/>
            </a:endParaRPr>
          </a:p>
        </p:txBody>
      </p:sp>
      <p:sp>
        <p:nvSpPr>
          <p:cNvPr id="469" name="Google Shape;469;p28"/>
          <p:cNvSpPr/>
          <p:nvPr/>
        </p:nvSpPr>
        <p:spPr>
          <a:xfrm>
            <a:off x="6322938" y="1893045"/>
            <a:ext cx="754393" cy="754393"/>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1">
              <a:solidFill>
                <a:schemeClr val="lt1"/>
              </a:solidFill>
              <a:latin typeface="Calibri"/>
              <a:ea typeface="Calibri"/>
              <a:cs typeface="Calibri"/>
              <a:sym typeface="Calibri"/>
            </a:endParaRPr>
          </a:p>
        </p:txBody>
      </p:sp>
      <p:sp>
        <p:nvSpPr>
          <p:cNvPr id="470" name="Google Shape;470;p28"/>
          <p:cNvSpPr/>
          <p:nvPr/>
        </p:nvSpPr>
        <p:spPr>
          <a:xfrm>
            <a:off x="4068505" y="4552023"/>
            <a:ext cx="341413" cy="408098"/>
          </a:xfrm>
          <a:custGeom>
            <a:avLst/>
            <a:gdLst/>
            <a:ahLst/>
            <a:cxnLst/>
            <a:rect l="l" t="t" r="r" b="b"/>
            <a:pathLst>
              <a:path w="2688046" h="3213079" extrusionOk="0">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dk1"/>
              </a:solidFill>
              <a:latin typeface="Calibri"/>
              <a:ea typeface="Calibri"/>
              <a:cs typeface="Calibri"/>
              <a:sym typeface="Calibri"/>
            </a:endParaRPr>
          </a:p>
        </p:txBody>
      </p:sp>
      <p:sp>
        <p:nvSpPr>
          <p:cNvPr id="471" name="Google Shape;471;p28"/>
          <p:cNvSpPr/>
          <p:nvPr/>
        </p:nvSpPr>
        <p:spPr>
          <a:xfrm>
            <a:off x="6516355" y="2079349"/>
            <a:ext cx="360000" cy="360000"/>
          </a:xfrm>
          <a:custGeom>
            <a:avLst/>
            <a:gdLst/>
            <a:ahLst/>
            <a:cxnLst/>
            <a:rect l="l" t="t" r="r" b="b"/>
            <a:pathLst>
              <a:path w="3240000" h="3240000" extrusionOk="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dk1"/>
              </a:solidFill>
              <a:latin typeface="Calibri"/>
              <a:ea typeface="Calibri"/>
              <a:cs typeface="Calibri"/>
              <a:sym typeface="Calibri"/>
            </a:endParaRPr>
          </a:p>
        </p:txBody>
      </p:sp>
      <p:sp>
        <p:nvSpPr>
          <p:cNvPr id="472" name="Google Shape;472;p28"/>
          <p:cNvSpPr/>
          <p:nvPr/>
        </p:nvSpPr>
        <p:spPr>
          <a:xfrm>
            <a:off x="3653712" y="2122375"/>
            <a:ext cx="411575" cy="344044"/>
          </a:xfrm>
          <a:custGeom>
            <a:avLst/>
            <a:gdLst/>
            <a:ahLst/>
            <a:cxnLst/>
            <a:rect l="l" t="t" r="r" b="b"/>
            <a:pathLst>
              <a:path w="3186824" h="2663936" extrusionOk="0">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473" name="Google Shape;473;p28"/>
          <p:cNvSpPr/>
          <p:nvPr/>
        </p:nvSpPr>
        <p:spPr>
          <a:xfrm>
            <a:off x="801664" y="2140475"/>
            <a:ext cx="432135" cy="284005"/>
          </a:xfrm>
          <a:custGeom>
            <a:avLst/>
            <a:gdLst/>
            <a:ahLst/>
            <a:cxnLst/>
            <a:rect l="l" t="t" r="r" b="b"/>
            <a:pathLst>
              <a:path w="3240006" h="2129375" extrusionOk="0">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474" name="Google Shape;474;p28"/>
          <p:cNvSpPr/>
          <p:nvPr/>
        </p:nvSpPr>
        <p:spPr>
          <a:xfrm>
            <a:off x="1275027" y="4607197"/>
            <a:ext cx="334893" cy="337690"/>
          </a:xfrm>
          <a:custGeom>
            <a:avLst/>
            <a:gdLst/>
            <a:ahLst/>
            <a:cxnLst/>
            <a:rect l="l" t="t" r="r" b="b"/>
            <a:pathLst>
              <a:path w="1652142" h="1665940" extrusionOk="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475" name="Google Shape;475;p28"/>
          <p:cNvSpPr txBox="1"/>
          <p:nvPr/>
        </p:nvSpPr>
        <p:spPr>
          <a:xfrm>
            <a:off x="2420147" y="300470"/>
            <a:ext cx="8656320" cy="725167"/>
          </a:xfrm>
          <a:prstGeom prst="rect">
            <a:avLst/>
          </a:prstGeom>
          <a:noFill/>
          <a:ln>
            <a:noFill/>
          </a:ln>
        </p:spPr>
        <p:txBody>
          <a:bodyPr spcFirstLastPara="1" wrap="square" lIns="91425" tIns="45700" rIns="91425" bIns="45700" anchor="ctr" anchorCtr="0">
            <a:normAutofit/>
          </a:bodyPr>
          <a:lstStyle/>
          <a:p>
            <a:r>
              <a:rPr lang="el-GR" sz="3600" b="1" dirty="0">
                <a:solidFill>
                  <a:srgbClr val="266C9F"/>
                </a:solidFill>
              </a:rPr>
              <a:t>ΑΣΚΗΣΗ ΑΥΤΟΑΞΙΟΛΟΓΗΣΗΣ</a:t>
            </a:r>
            <a:endParaRPr lang="es-ES" sz="3600" b="1" dirty="0">
              <a:solidFill>
                <a:srgbClr val="266C9F"/>
              </a:solidFill>
            </a:endParaRPr>
          </a:p>
        </p:txBody>
      </p:sp>
      <p:pic>
        <p:nvPicPr>
          <p:cNvPr id="476" name="Google Shape;476;p28"/>
          <p:cNvPicPr preferRelativeResize="0"/>
          <p:nvPr/>
        </p:nvPicPr>
        <p:blipFill rotWithShape="1">
          <a:blip r:embed="rId5">
            <a:alphaModFix/>
          </a:blip>
          <a:srcRect/>
          <a:stretch/>
        </p:blipFill>
        <p:spPr>
          <a:xfrm>
            <a:off x="7689054" y="1137304"/>
            <a:ext cx="4493655" cy="4279525"/>
          </a:xfrm>
          <a:prstGeom prst="rect">
            <a:avLst/>
          </a:prstGeom>
          <a:noFill/>
          <a:ln>
            <a:noFill/>
          </a:ln>
        </p:spPr>
      </p:pic>
      <p:sp>
        <p:nvSpPr>
          <p:cNvPr id="477" name="Google Shape;477;p28"/>
          <p:cNvSpPr/>
          <p:nvPr/>
        </p:nvSpPr>
        <p:spPr>
          <a:xfrm>
            <a:off x="7689054" y="1137305"/>
            <a:ext cx="4502947" cy="4279524"/>
          </a:xfrm>
          <a:prstGeom prst="rect">
            <a:avLst/>
          </a:prstGeom>
          <a:solidFill>
            <a:schemeClr val="lt1">
              <a:alpha val="28627"/>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8" name="Google Shape;478;p28"/>
          <p:cNvSpPr txBox="1"/>
          <p:nvPr/>
        </p:nvSpPr>
        <p:spPr>
          <a:xfrm>
            <a:off x="1743273" y="4908422"/>
            <a:ext cx="1413092" cy="18739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600">
              <a:solidFill>
                <a:srgbClr val="595959"/>
              </a:solidFill>
              <a:latin typeface="Calibri"/>
              <a:ea typeface="Calibri"/>
              <a:cs typeface="Calibri"/>
              <a:sym typeface="Calibri"/>
            </a:endParaRPr>
          </a:p>
        </p:txBody>
      </p:sp>
      <p:sp>
        <p:nvSpPr>
          <p:cNvPr id="479" name="Google Shape;479;p28"/>
          <p:cNvSpPr txBox="1"/>
          <p:nvPr/>
        </p:nvSpPr>
        <p:spPr>
          <a:xfrm>
            <a:off x="1743273" y="5216102"/>
            <a:ext cx="2196000" cy="828000"/>
          </a:xfrm>
          <a:prstGeom prst="rect">
            <a:avLst/>
          </a:prstGeom>
          <a:noFill/>
          <a:ln>
            <a:noFill/>
          </a:ln>
        </p:spPr>
        <p:txBody>
          <a:bodyPr spcFirstLastPara="1" wrap="square" lIns="91425" tIns="45700" rIns="91425" bIns="45700" anchor="t" anchorCtr="0">
            <a:noAutofit/>
          </a:bodyPr>
          <a:lstStyle/>
          <a:p>
            <a:pPr marL="285750" marR="0" lvl="0" indent="-184150" algn="l" rtl="0">
              <a:spcBef>
                <a:spcPts val="0"/>
              </a:spcBef>
              <a:spcAft>
                <a:spcPts val="0"/>
              </a:spcAft>
              <a:buClr>
                <a:schemeClr val="dk1"/>
              </a:buClr>
              <a:buSzPts val="1600"/>
              <a:buFont typeface="Calibri"/>
              <a:buNone/>
            </a:pPr>
            <a:endParaRPr sz="1600">
              <a:solidFill>
                <a:srgbClr val="3F3F3F"/>
              </a:solidFill>
              <a:latin typeface="Calibri"/>
              <a:ea typeface="Calibri"/>
              <a:cs typeface="Calibri"/>
              <a:sym typeface="Calibri"/>
            </a:endParaRPr>
          </a:p>
        </p:txBody>
      </p:sp>
      <p:sp>
        <p:nvSpPr>
          <p:cNvPr id="481" name="Google Shape;481;p28"/>
          <p:cNvSpPr/>
          <p:nvPr/>
        </p:nvSpPr>
        <p:spPr>
          <a:xfrm>
            <a:off x="5464447" y="6436426"/>
            <a:ext cx="341413" cy="408098"/>
          </a:xfrm>
          <a:custGeom>
            <a:avLst/>
            <a:gdLst/>
            <a:ahLst/>
            <a:cxnLst/>
            <a:rect l="l" t="t" r="r" b="b"/>
            <a:pathLst>
              <a:path w="2688046" h="3213079" extrusionOk="0">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dk1"/>
              </a:solidFill>
              <a:latin typeface="Calibri"/>
              <a:ea typeface="Calibri"/>
              <a:cs typeface="Calibri"/>
              <a:sym typeface="Calibri"/>
            </a:endParaRPr>
          </a:p>
        </p:txBody>
      </p:sp>
      <p:sp>
        <p:nvSpPr>
          <p:cNvPr id="482" name="Google Shape;482;p28"/>
          <p:cNvSpPr/>
          <p:nvPr/>
        </p:nvSpPr>
        <p:spPr>
          <a:xfrm>
            <a:off x="5049654" y="4283875"/>
            <a:ext cx="411575" cy="344044"/>
          </a:xfrm>
          <a:custGeom>
            <a:avLst/>
            <a:gdLst/>
            <a:ahLst/>
            <a:cxnLst/>
            <a:rect l="l" t="t" r="r" b="b"/>
            <a:pathLst>
              <a:path w="3186824" h="2663936" extrusionOk="0">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483" name="Google Shape;483;p28"/>
          <p:cNvSpPr/>
          <p:nvPr/>
        </p:nvSpPr>
        <p:spPr>
          <a:xfrm>
            <a:off x="2670969" y="6491600"/>
            <a:ext cx="334893" cy="337690"/>
          </a:xfrm>
          <a:custGeom>
            <a:avLst/>
            <a:gdLst/>
            <a:ahLst/>
            <a:cxnLst/>
            <a:rect l="l" t="t" r="r" b="b"/>
            <a:pathLst>
              <a:path w="1652142" h="1665940" extrusionOk="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484" name="Google Shape;484;p28"/>
          <p:cNvSpPr/>
          <p:nvPr/>
        </p:nvSpPr>
        <p:spPr>
          <a:xfrm>
            <a:off x="1823003" y="4608933"/>
            <a:ext cx="754393" cy="754393"/>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1">
              <a:solidFill>
                <a:schemeClr val="accent2"/>
              </a:solidFill>
              <a:latin typeface="Calibri"/>
              <a:ea typeface="Calibri"/>
              <a:cs typeface="Calibri"/>
              <a:sym typeface="Calibri"/>
            </a:endParaRPr>
          </a:p>
        </p:txBody>
      </p:sp>
      <p:sp>
        <p:nvSpPr>
          <p:cNvPr id="485" name="Google Shape;485;p28"/>
          <p:cNvSpPr/>
          <p:nvPr/>
        </p:nvSpPr>
        <p:spPr>
          <a:xfrm>
            <a:off x="1996802" y="4844126"/>
            <a:ext cx="432135" cy="284005"/>
          </a:xfrm>
          <a:custGeom>
            <a:avLst/>
            <a:gdLst/>
            <a:ahLst/>
            <a:cxnLst/>
            <a:rect l="l" t="t" r="r" b="b"/>
            <a:pathLst>
              <a:path w="3240006" h="2129375" extrusionOk="0">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486" name="Google Shape;486;p28"/>
          <p:cNvSpPr/>
          <p:nvPr/>
        </p:nvSpPr>
        <p:spPr>
          <a:xfrm>
            <a:off x="1461453" y="5478958"/>
            <a:ext cx="3254926"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1800" dirty="0">
                <a:solidFill>
                  <a:schemeClr val="dk1"/>
                </a:solidFill>
                <a:latin typeface="Calibri"/>
                <a:ea typeface="Calibri"/>
                <a:cs typeface="Calibri"/>
                <a:sym typeface="Calibri"/>
              </a:rPr>
              <a:t>Πώς μπορεί η συνεργασία στις Κοινότητες να βοηθήσει στην ανάπτυξη της ΑΠΚ;</a:t>
            </a:r>
            <a:endParaRPr sz="1800" dirty="0">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29"/>
          <p:cNvSpPr txBox="1">
            <a:spLocks noGrp="1"/>
          </p:cNvSpPr>
          <p:nvPr>
            <p:ph type="ctrTitle"/>
          </p:nvPr>
        </p:nvSpPr>
        <p:spPr>
          <a:xfrm>
            <a:off x="7396246" y="1624226"/>
            <a:ext cx="4473369" cy="3031244"/>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Clr>
                <a:schemeClr val="dk2"/>
              </a:buClr>
              <a:buSzPts val="4800"/>
              <a:buFont typeface="Calibri"/>
              <a:buNone/>
            </a:pPr>
            <a:r>
              <a:rPr lang="el-GR" b="1" dirty="0">
                <a:solidFill>
                  <a:srgbClr val="266C9F"/>
                </a:solidFill>
              </a:rPr>
              <a:t>ΕΥΧΑΡΙΣΤΩ</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3"/>
          <p:cNvSpPr txBox="1"/>
          <p:nvPr/>
        </p:nvSpPr>
        <p:spPr>
          <a:xfrm>
            <a:off x="2823088" y="336847"/>
            <a:ext cx="7874855" cy="724247"/>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dk1"/>
              </a:buClr>
              <a:buSzPts val="4400"/>
              <a:buFont typeface="Arial"/>
              <a:buNone/>
            </a:pPr>
            <a:r>
              <a:rPr lang="en-GB" sz="4400">
                <a:solidFill>
                  <a:schemeClr val="dk1"/>
                </a:solidFill>
                <a:latin typeface="Calibri"/>
                <a:ea typeface="Calibri"/>
                <a:cs typeface="Calibri"/>
                <a:sym typeface="Calibri"/>
              </a:rPr>
              <a:t>INDEX</a:t>
            </a:r>
            <a:endParaRPr/>
          </a:p>
          <a:p>
            <a:pPr marL="0" marR="0" lvl="0" indent="0" algn="ctr" rtl="0">
              <a:lnSpc>
                <a:spcPct val="90000"/>
              </a:lnSpc>
              <a:spcBef>
                <a:spcPts val="1000"/>
              </a:spcBef>
              <a:spcAft>
                <a:spcPts val="0"/>
              </a:spcAft>
              <a:buClr>
                <a:schemeClr val="dk1"/>
              </a:buClr>
              <a:buSzPts val="3600"/>
              <a:buFont typeface="Arial"/>
              <a:buNone/>
            </a:pPr>
            <a:endParaRPr sz="3600">
              <a:solidFill>
                <a:schemeClr val="dk1"/>
              </a:solidFill>
              <a:latin typeface="Calibri"/>
              <a:ea typeface="Calibri"/>
              <a:cs typeface="Calibri"/>
              <a:sym typeface="Calibri"/>
            </a:endParaRPr>
          </a:p>
        </p:txBody>
      </p:sp>
      <p:sp>
        <p:nvSpPr>
          <p:cNvPr id="146" name="Google Shape;146;p3"/>
          <p:cNvSpPr/>
          <p:nvPr/>
        </p:nvSpPr>
        <p:spPr>
          <a:xfrm>
            <a:off x="807658" y="4003755"/>
            <a:ext cx="2160000" cy="108000"/>
          </a:xfrm>
          <a:prstGeom prst="roundRect">
            <a:avLst>
              <a:gd name="adj" fmla="val 50000"/>
            </a:avLst>
          </a:prstGeom>
          <a:solidFill>
            <a:srgbClr val="4EAE3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47" name="Google Shape;147;p3"/>
          <p:cNvSpPr/>
          <p:nvPr/>
        </p:nvSpPr>
        <p:spPr>
          <a:xfrm>
            <a:off x="2941173" y="3772014"/>
            <a:ext cx="2160000" cy="108000"/>
          </a:xfrm>
          <a:prstGeom prst="roundRect">
            <a:avLst>
              <a:gd name="adj" fmla="val 50000"/>
            </a:avLst>
          </a:prstGeom>
          <a:solidFill>
            <a:srgbClr val="266C9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00">
              <a:solidFill>
                <a:schemeClr val="lt1"/>
              </a:solidFill>
              <a:latin typeface="Calibri"/>
              <a:ea typeface="Calibri"/>
              <a:cs typeface="Calibri"/>
              <a:sym typeface="Calibri"/>
            </a:endParaRPr>
          </a:p>
        </p:txBody>
      </p:sp>
      <p:sp>
        <p:nvSpPr>
          <p:cNvPr id="148" name="Google Shape;148;p3"/>
          <p:cNvSpPr/>
          <p:nvPr/>
        </p:nvSpPr>
        <p:spPr>
          <a:xfrm>
            <a:off x="5251453" y="3576387"/>
            <a:ext cx="2160000" cy="104883"/>
          </a:xfrm>
          <a:prstGeom prst="roundRect">
            <a:avLst>
              <a:gd name="adj" fmla="val 50000"/>
            </a:avLst>
          </a:prstGeom>
          <a:solidFill>
            <a:srgbClr val="FFB5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00">
              <a:solidFill>
                <a:schemeClr val="lt1"/>
              </a:solidFill>
              <a:latin typeface="Calibri"/>
              <a:ea typeface="Calibri"/>
              <a:cs typeface="Calibri"/>
              <a:sym typeface="Calibri"/>
            </a:endParaRPr>
          </a:p>
        </p:txBody>
      </p:sp>
      <p:sp>
        <p:nvSpPr>
          <p:cNvPr id="149" name="Google Shape;149;p3"/>
          <p:cNvSpPr txBox="1"/>
          <p:nvPr/>
        </p:nvSpPr>
        <p:spPr>
          <a:xfrm>
            <a:off x="1145900" y="2222690"/>
            <a:ext cx="1560593" cy="18158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1600" b="1" dirty="0">
                <a:solidFill>
                  <a:srgbClr val="262626"/>
                </a:solidFill>
                <a:latin typeface="Calibri"/>
                <a:ea typeface="Calibri"/>
                <a:cs typeface="Calibri"/>
                <a:sym typeface="Calibri"/>
              </a:rPr>
              <a:t>Ενότητα 1</a:t>
            </a:r>
            <a:endParaRPr dirty="0"/>
          </a:p>
          <a:p>
            <a:pPr marL="0" marR="0" lvl="0" indent="0" algn="l" rtl="0">
              <a:spcBef>
                <a:spcPts val="0"/>
              </a:spcBef>
              <a:spcAft>
                <a:spcPts val="0"/>
              </a:spcAft>
              <a:buNone/>
            </a:pPr>
            <a:r>
              <a:rPr lang="el-GR" sz="1600" b="1" dirty="0">
                <a:solidFill>
                  <a:srgbClr val="262626"/>
                </a:solidFill>
                <a:latin typeface="Calibri"/>
                <a:ea typeface="Calibri"/>
                <a:cs typeface="Calibri"/>
                <a:sym typeface="Calibri"/>
              </a:rPr>
              <a:t>Προσδιορισμός νέων ιδεών και ευκαιριών ΑΠΚ μέσω κοινοτικού ελέγχου</a:t>
            </a:r>
            <a:endParaRPr dirty="0"/>
          </a:p>
        </p:txBody>
      </p:sp>
      <p:cxnSp>
        <p:nvCxnSpPr>
          <p:cNvPr id="150" name="Google Shape;150;p3"/>
          <p:cNvCxnSpPr/>
          <p:nvPr/>
        </p:nvCxnSpPr>
        <p:spPr>
          <a:xfrm>
            <a:off x="981372" y="2392868"/>
            <a:ext cx="10011" cy="1513622"/>
          </a:xfrm>
          <a:prstGeom prst="straightConnector1">
            <a:avLst/>
          </a:prstGeom>
          <a:noFill/>
          <a:ln w="19050" cap="flat" cmpd="sng">
            <a:solidFill>
              <a:srgbClr val="3F3F3F"/>
            </a:solidFill>
            <a:prstDash val="dash"/>
            <a:miter lim="800000"/>
            <a:headEnd type="oval" w="med" len="med"/>
            <a:tailEnd type="oval" w="med" len="med"/>
          </a:ln>
        </p:spPr>
      </p:cxnSp>
      <p:grpSp>
        <p:nvGrpSpPr>
          <p:cNvPr id="151" name="Google Shape;151;p3"/>
          <p:cNvGrpSpPr/>
          <p:nvPr/>
        </p:nvGrpSpPr>
        <p:grpSpPr>
          <a:xfrm>
            <a:off x="3001682" y="2098308"/>
            <a:ext cx="1787021" cy="1569620"/>
            <a:chOff x="1561856" y="1730484"/>
            <a:chExt cx="1392325" cy="1569620"/>
          </a:xfrm>
        </p:grpSpPr>
        <p:sp>
          <p:nvSpPr>
            <p:cNvPr id="152" name="Google Shape;152;p3"/>
            <p:cNvSpPr txBox="1"/>
            <p:nvPr/>
          </p:nvSpPr>
          <p:spPr>
            <a:xfrm>
              <a:off x="1697936" y="1990366"/>
              <a:ext cx="1045001" cy="3303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400">
                <a:solidFill>
                  <a:srgbClr val="3F3F3F"/>
                </a:solidFill>
                <a:latin typeface="Calibri"/>
                <a:ea typeface="Calibri"/>
                <a:cs typeface="Calibri"/>
                <a:sym typeface="Calibri"/>
              </a:endParaRPr>
            </a:p>
          </p:txBody>
        </p:sp>
        <p:sp>
          <p:nvSpPr>
            <p:cNvPr id="153" name="Google Shape;153;p3"/>
            <p:cNvSpPr txBox="1"/>
            <p:nvPr/>
          </p:nvSpPr>
          <p:spPr>
            <a:xfrm>
              <a:off x="1561856" y="1730484"/>
              <a:ext cx="1392325" cy="156962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l-GR" sz="1600" b="1" dirty="0">
                  <a:solidFill>
                    <a:srgbClr val="3F3F3F"/>
                  </a:solidFill>
                  <a:latin typeface="Calibri"/>
                  <a:ea typeface="Calibri"/>
                  <a:cs typeface="Calibri"/>
                  <a:sym typeface="Calibri"/>
                </a:rPr>
                <a:t>Ενότητα 2</a:t>
              </a:r>
              <a:endParaRPr dirty="0"/>
            </a:p>
            <a:p>
              <a:pPr marL="0" marR="0" lvl="0" indent="0" algn="l" rtl="0">
                <a:spcBef>
                  <a:spcPts val="0"/>
                </a:spcBef>
                <a:spcAft>
                  <a:spcPts val="0"/>
                </a:spcAft>
                <a:buNone/>
              </a:pPr>
              <a:r>
                <a:rPr lang="el-GR" sz="1600" b="1" dirty="0">
                  <a:solidFill>
                    <a:srgbClr val="3F3F3F"/>
                  </a:solidFill>
                  <a:latin typeface="Calibri"/>
                  <a:ea typeface="Calibri"/>
                  <a:cs typeface="Calibri"/>
                  <a:sym typeface="Calibri"/>
                </a:rPr>
                <a:t>Δικτύωση και δημιουργία δικτύου. Μάθηση μέσω </a:t>
              </a:r>
              <a:r>
                <a:rPr lang="el-GR" sz="1600" b="1" dirty="0" err="1">
                  <a:solidFill>
                    <a:srgbClr val="3F3F3F"/>
                  </a:solidFill>
                  <a:latin typeface="Calibri"/>
                  <a:ea typeface="Calibri"/>
                  <a:cs typeface="Calibri"/>
                  <a:sym typeface="Calibri"/>
                </a:rPr>
                <a:t>Ομοτίμων</a:t>
              </a:r>
              <a:r>
                <a:rPr lang="el-GR" sz="1600" b="1" dirty="0">
                  <a:solidFill>
                    <a:srgbClr val="3F3F3F"/>
                  </a:solidFill>
                  <a:latin typeface="Calibri"/>
                  <a:ea typeface="Calibri"/>
                  <a:cs typeface="Calibri"/>
                  <a:sym typeface="Calibri"/>
                </a:rPr>
                <a:t> και Καθοδήγηση</a:t>
              </a:r>
              <a:endParaRPr sz="1600" b="1" dirty="0">
                <a:solidFill>
                  <a:srgbClr val="3F3F3F"/>
                </a:solidFill>
                <a:latin typeface="Calibri"/>
                <a:ea typeface="Calibri"/>
                <a:cs typeface="Calibri"/>
                <a:sym typeface="Calibri"/>
              </a:endParaRPr>
            </a:p>
          </p:txBody>
        </p:sp>
      </p:grpSp>
      <p:cxnSp>
        <p:nvCxnSpPr>
          <p:cNvPr id="154" name="Google Shape;154;p3"/>
          <p:cNvCxnSpPr/>
          <p:nvPr/>
        </p:nvCxnSpPr>
        <p:spPr>
          <a:xfrm>
            <a:off x="2871138" y="2201640"/>
            <a:ext cx="10011" cy="1513622"/>
          </a:xfrm>
          <a:prstGeom prst="straightConnector1">
            <a:avLst/>
          </a:prstGeom>
          <a:noFill/>
          <a:ln w="19050" cap="flat" cmpd="sng">
            <a:solidFill>
              <a:srgbClr val="3F3F3F"/>
            </a:solidFill>
            <a:prstDash val="dash"/>
            <a:miter lim="800000"/>
            <a:headEnd type="oval" w="med" len="med"/>
            <a:tailEnd type="oval" w="med" len="med"/>
          </a:ln>
        </p:spPr>
      </p:cxnSp>
      <p:grpSp>
        <p:nvGrpSpPr>
          <p:cNvPr id="155" name="Google Shape;155;p3"/>
          <p:cNvGrpSpPr/>
          <p:nvPr/>
        </p:nvGrpSpPr>
        <p:grpSpPr>
          <a:xfrm>
            <a:off x="5251452" y="1934676"/>
            <a:ext cx="1900119" cy="1323399"/>
            <a:chOff x="1724504" y="1768017"/>
            <a:chExt cx="1018432" cy="2352536"/>
          </a:xfrm>
        </p:grpSpPr>
        <p:sp>
          <p:nvSpPr>
            <p:cNvPr id="156" name="Google Shape;156;p3"/>
            <p:cNvSpPr txBox="1"/>
            <p:nvPr/>
          </p:nvSpPr>
          <p:spPr>
            <a:xfrm>
              <a:off x="1724504" y="2012928"/>
              <a:ext cx="101843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400">
                <a:solidFill>
                  <a:srgbClr val="3F3F3F"/>
                </a:solidFill>
                <a:latin typeface="Calibri"/>
                <a:ea typeface="Calibri"/>
                <a:cs typeface="Calibri"/>
                <a:sym typeface="Calibri"/>
              </a:endParaRPr>
            </a:p>
          </p:txBody>
        </p:sp>
        <p:sp>
          <p:nvSpPr>
            <p:cNvPr id="157" name="Google Shape;157;p3"/>
            <p:cNvSpPr txBox="1"/>
            <p:nvPr/>
          </p:nvSpPr>
          <p:spPr>
            <a:xfrm>
              <a:off x="1760832" y="1768017"/>
              <a:ext cx="967498" cy="2352536"/>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l-GR" sz="1600" b="1" dirty="0">
                  <a:solidFill>
                    <a:srgbClr val="3F3F3F"/>
                  </a:solidFill>
                  <a:latin typeface="Calibri"/>
                  <a:ea typeface="Calibri"/>
                  <a:cs typeface="Calibri"/>
                  <a:sym typeface="Calibri"/>
                </a:rPr>
                <a:t>Ενότητα</a:t>
              </a:r>
              <a:r>
                <a:rPr lang="en-GB" sz="1600" b="1" dirty="0">
                  <a:solidFill>
                    <a:srgbClr val="3F3F3F"/>
                  </a:solidFill>
                  <a:latin typeface="Calibri"/>
                  <a:ea typeface="Calibri"/>
                  <a:cs typeface="Calibri"/>
                  <a:sym typeface="Calibri"/>
                </a:rPr>
                <a:t> 3</a:t>
              </a:r>
              <a:endParaRPr dirty="0"/>
            </a:p>
            <a:p>
              <a:pPr marL="0" marR="0" lvl="0" indent="0" algn="l" rtl="0">
                <a:spcBef>
                  <a:spcPts val="0"/>
                </a:spcBef>
                <a:spcAft>
                  <a:spcPts val="0"/>
                </a:spcAft>
                <a:buNone/>
              </a:pPr>
              <a:r>
                <a:rPr lang="el-GR" sz="1600" b="1" dirty="0">
                  <a:solidFill>
                    <a:srgbClr val="3F3F3F"/>
                  </a:solidFill>
                  <a:latin typeface="Calibri"/>
                  <a:ea typeface="Calibri"/>
                  <a:cs typeface="Calibri"/>
                  <a:sym typeface="Calibri"/>
                </a:rPr>
                <a:t>Ανάπτυξη ικανοτήτων και συμμετοχή της κοινότητας</a:t>
              </a:r>
              <a:endParaRPr sz="1600" b="1" dirty="0">
                <a:solidFill>
                  <a:srgbClr val="3F3F3F"/>
                </a:solidFill>
                <a:latin typeface="Calibri"/>
                <a:ea typeface="Calibri"/>
                <a:cs typeface="Calibri"/>
                <a:sym typeface="Calibri"/>
              </a:endParaRPr>
            </a:p>
          </p:txBody>
        </p:sp>
      </p:grpSp>
      <p:cxnSp>
        <p:nvCxnSpPr>
          <p:cNvPr id="158" name="Google Shape;158;p3"/>
          <p:cNvCxnSpPr/>
          <p:nvPr/>
        </p:nvCxnSpPr>
        <p:spPr>
          <a:xfrm>
            <a:off x="4963361" y="1996601"/>
            <a:ext cx="10011" cy="1513622"/>
          </a:xfrm>
          <a:prstGeom prst="straightConnector1">
            <a:avLst/>
          </a:prstGeom>
          <a:noFill/>
          <a:ln w="19050" cap="flat" cmpd="sng">
            <a:solidFill>
              <a:srgbClr val="3F3F3F"/>
            </a:solidFill>
            <a:prstDash val="dash"/>
            <a:miter lim="800000"/>
            <a:headEnd type="oval" w="med" len="med"/>
            <a:tailEnd type="oval" w="med" len="med"/>
          </a:ln>
        </p:spPr>
      </p:cxnSp>
      <p:cxnSp>
        <p:nvCxnSpPr>
          <p:cNvPr id="159" name="Google Shape;159;p3"/>
          <p:cNvCxnSpPr/>
          <p:nvPr/>
        </p:nvCxnSpPr>
        <p:spPr>
          <a:xfrm>
            <a:off x="7411453" y="1838425"/>
            <a:ext cx="0" cy="1674525"/>
          </a:xfrm>
          <a:prstGeom prst="straightConnector1">
            <a:avLst/>
          </a:prstGeom>
          <a:noFill/>
          <a:ln w="19050" cap="flat" cmpd="sng">
            <a:solidFill>
              <a:srgbClr val="3F3F3F"/>
            </a:solidFill>
            <a:prstDash val="dash"/>
            <a:miter lim="800000"/>
            <a:headEnd type="oval" w="med" len="med"/>
            <a:tailEnd type="oval"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205027" y="6290760"/>
            <a:ext cx="2580150" cy="567240"/>
          </a:xfrm>
          <a:prstGeom prst="rect">
            <a:avLst/>
          </a:prstGeom>
          <a:noFill/>
          <a:ln>
            <a:noFill/>
          </a:ln>
        </p:spPr>
      </p:pic>
      <p:sp>
        <p:nvSpPr>
          <p:cNvPr id="165" name="Google Shape;165;p4"/>
          <p:cNvSpPr txBox="1"/>
          <p:nvPr/>
        </p:nvSpPr>
        <p:spPr>
          <a:xfrm>
            <a:off x="315655" y="6457890"/>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166" name="Google Shape;166;p4"/>
          <p:cNvPicPr preferRelativeResize="0"/>
          <p:nvPr/>
        </p:nvPicPr>
        <p:blipFill rotWithShape="1">
          <a:blip r:embed="rId4">
            <a:alphaModFix/>
          </a:blip>
          <a:srcRect/>
          <a:stretch/>
        </p:blipFill>
        <p:spPr>
          <a:xfrm>
            <a:off x="9957816" y="0"/>
            <a:ext cx="2219417" cy="883966"/>
          </a:xfrm>
          <a:prstGeom prst="rect">
            <a:avLst/>
          </a:prstGeom>
          <a:noFill/>
          <a:ln>
            <a:noFill/>
          </a:ln>
        </p:spPr>
      </p:pic>
      <p:pic>
        <p:nvPicPr>
          <p:cNvPr id="167" name="Google Shape;167;p4"/>
          <p:cNvPicPr preferRelativeResize="0"/>
          <p:nvPr/>
        </p:nvPicPr>
        <p:blipFill rotWithShape="1">
          <a:blip r:embed="rId5">
            <a:alphaModFix/>
          </a:blip>
          <a:srcRect/>
          <a:stretch/>
        </p:blipFill>
        <p:spPr>
          <a:xfrm>
            <a:off x="-6616" y="-36946"/>
            <a:ext cx="4572000" cy="6457890"/>
          </a:xfrm>
          <a:prstGeom prst="rect">
            <a:avLst/>
          </a:prstGeom>
          <a:noFill/>
          <a:ln>
            <a:noFill/>
          </a:ln>
        </p:spPr>
      </p:pic>
      <p:sp>
        <p:nvSpPr>
          <p:cNvPr id="168" name="Google Shape;168;p4"/>
          <p:cNvSpPr txBox="1"/>
          <p:nvPr/>
        </p:nvSpPr>
        <p:spPr>
          <a:xfrm>
            <a:off x="5071146" y="577349"/>
            <a:ext cx="2122134"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3200" b="1" dirty="0">
                <a:solidFill>
                  <a:srgbClr val="FFC000"/>
                </a:solidFill>
                <a:latin typeface="Calibri"/>
                <a:ea typeface="Calibri"/>
                <a:cs typeface="Calibri"/>
                <a:sym typeface="Calibri"/>
              </a:rPr>
              <a:t>Ενότητα</a:t>
            </a:r>
            <a:r>
              <a:rPr lang="en-GB" sz="3200" b="1" dirty="0">
                <a:solidFill>
                  <a:srgbClr val="FFC000"/>
                </a:solidFill>
                <a:latin typeface="Calibri"/>
                <a:ea typeface="Calibri"/>
                <a:cs typeface="Calibri"/>
                <a:sym typeface="Calibri"/>
              </a:rPr>
              <a:t> 1 </a:t>
            </a:r>
            <a:endParaRPr sz="2400" b="1" dirty="0">
              <a:solidFill>
                <a:srgbClr val="FFC000"/>
              </a:solidFill>
              <a:latin typeface="Calibri"/>
              <a:ea typeface="Calibri"/>
              <a:cs typeface="Calibri"/>
              <a:sym typeface="Calibri"/>
            </a:endParaRPr>
          </a:p>
        </p:txBody>
      </p:sp>
      <p:sp>
        <p:nvSpPr>
          <p:cNvPr id="169" name="Google Shape;169;p4"/>
          <p:cNvSpPr txBox="1"/>
          <p:nvPr/>
        </p:nvSpPr>
        <p:spPr>
          <a:xfrm>
            <a:off x="5071146" y="1455517"/>
            <a:ext cx="4738776" cy="20313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l-GR" sz="1800" dirty="0">
                <a:solidFill>
                  <a:schemeClr val="dk1"/>
                </a:solidFill>
                <a:latin typeface="Calibri"/>
                <a:ea typeface="Calibri"/>
                <a:cs typeface="Calibri"/>
                <a:sym typeface="Calibri"/>
              </a:rPr>
              <a:t>Στο τέλος αυτής της ενότητας θα είστε εφοδιασμένοι με τα εργαλεία για να κάνετε έναν έλεγχο της περιοχής σας για να βοηθήσετε στον εντοπισμό ιδεών και ευκαιριών ΑΠΚ.</a:t>
            </a:r>
            <a:r>
              <a:rPr lang="en-GB" sz="1800" dirty="0">
                <a:solidFill>
                  <a:schemeClr val="dk1"/>
                </a:solidFill>
                <a:latin typeface="Calibri"/>
                <a:ea typeface="Calibri"/>
                <a:cs typeface="Calibri"/>
                <a:sym typeface="Calibri"/>
              </a:rPr>
              <a:t> </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grpSp>
        <p:nvGrpSpPr>
          <p:cNvPr id="170" name="Google Shape;170;p4"/>
          <p:cNvGrpSpPr/>
          <p:nvPr/>
        </p:nvGrpSpPr>
        <p:grpSpPr>
          <a:xfrm>
            <a:off x="4976735" y="141870"/>
            <a:ext cx="1361571" cy="349188"/>
            <a:chOff x="10604072" y="448487"/>
            <a:chExt cx="1361571" cy="349188"/>
          </a:xfrm>
        </p:grpSpPr>
        <p:sp>
          <p:nvSpPr>
            <p:cNvPr id="171" name="Google Shape;171;p4"/>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72" name="Google Shape;172;p4"/>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73" name="Google Shape;173;p4"/>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5"/>
          <p:cNvSpPr txBox="1">
            <a:spLocks noGrp="1"/>
          </p:cNvSpPr>
          <p:nvPr>
            <p:ph type="title" idx="4294967295"/>
          </p:nvPr>
        </p:nvSpPr>
        <p:spPr>
          <a:xfrm>
            <a:off x="-509798" y="0"/>
            <a:ext cx="10515600"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266C9F"/>
              </a:buClr>
              <a:buSzPts val="4400"/>
              <a:buFont typeface="Calibri"/>
              <a:buNone/>
            </a:pPr>
            <a:r>
              <a:rPr lang="en-GB" b="1" dirty="0">
                <a:solidFill>
                  <a:srgbClr val="266C9F"/>
                </a:solidFill>
              </a:rPr>
              <a:t>1.1. </a:t>
            </a:r>
            <a:r>
              <a:rPr lang="el-GR" b="1" dirty="0">
                <a:solidFill>
                  <a:srgbClr val="266C9F"/>
                </a:solidFill>
              </a:rPr>
              <a:t>Κοινοτικός Έλεγχος</a:t>
            </a:r>
            <a:r>
              <a:rPr lang="en-GB" dirty="0"/>
              <a:t>	</a:t>
            </a:r>
            <a:endParaRPr dirty="0"/>
          </a:p>
        </p:txBody>
      </p:sp>
      <p:sp>
        <p:nvSpPr>
          <p:cNvPr id="179" name="Google Shape;179;p5"/>
          <p:cNvSpPr txBox="1">
            <a:spLocks noGrp="1"/>
          </p:cNvSpPr>
          <p:nvPr>
            <p:ph type="body" idx="4294967295"/>
          </p:nvPr>
        </p:nvSpPr>
        <p:spPr>
          <a:xfrm>
            <a:off x="3416417" y="1827511"/>
            <a:ext cx="8310527" cy="4351338"/>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400"/>
              <a:buChar char="•"/>
            </a:pPr>
            <a:r>
              <a:rPr lang="el-GR" sz="2400" dirty="0"/>
              <a:t>Αυτή η ενότητα θα βοηθήσει τις κοινότητες να εντοπίσουν ευκαιρίες ΑΠΚ στην περιοχή τους</a:t>
            </a:r>
            <a:r>
              <a:rPr lang="en-GB" sz="2400" dirty="0"/>
              <a:t>.</a:t>
            </a:r>
            <a:endParaRPr dirty="0"/>
          </a:p>
          <a:p>
            <a:pPr marL="228600" lvl="0" indent="-228600" algn="l" rtl="0">
              <a:lnSpc>
                <a:spcPct val="90000"/>
              </a:lnSpc>
              <a:spcBef>
                <a:spcPts val="1000"/>
              </a:spcBef>
              <a:spcAft>
                <a:spcPts val="0"/>
              </a:spcAft>
              <a:buClr>
                <a:schemeClr val="dk1"/>
              </a:buClr>
              <a:buSzPts val="2400"/>
              <a:buChar char="•"/>
            </a:pPr>
            <a:r>
              <a:rPr lang="el-GR" sz="2400" dirty="0"/>
              <a:t>Φέρνοντας τους ανθρώπους κοντά στην κοινότητα θα βοηθήσει να καρποφορήσουν αυτές οι ιδέες</a:t>
            </a:r>
            <a:r>
              <a:rPr lang="en-GB" sz="2400" dirty="0"/>
              <a:t>. </a:t>
            </a:r>
            <a:endParaRPr dirty="0"/>
          </a:p>
          <a:p>
            <a:pPr marL="228600" lvl="0" indent="-228600" algn="l" rtl="0">
              <a:lnSpc>
                <a:spcPct val="90000"/>
              </a:lnSpc>
              <a:spcBef>
                <a:spcPts val="1000"/>
              </a:spcBef>
              <a:spcAft>
                <a:spcPts val="0"/>
              </a:spcAft>
              <a:buClr>
                <a:schemeClr val="dk1"/>
              </a:buClr>
              <a:buSzPts val="2400"/>
              <a:buChar char="•"/>
            </a:pPr>
            <a:r>
              <a:rPr lang="el-GR" sz="2400" dirty="0"/>
              <a:t>Αυτό μπορεί να γίνει με τη διενέργεια ελέγχου της τοπικής κοινότητας για τον προσδιορισμό της ιστορίας, του πολιτισμού, των φυσικών και </a:t>
            </a:r>
            <a:r>
              <a:rPr lang="el-GR" sz="2400" dirty="0">
                <a:solidFill>
                  <a:schemeClr val="tx1"/>
                </a:solidFill>
              </a:rPr>
              <a:t>δομημένων </a:t>
            </a:r>
            <a:r>
              <a:rPr lang="el-GR" sz="2400" dirty="0"/>
              <a:t>στοιχείων που μπορούν να αναπτυχθούν ως περιουσιακό στοιχείο ενδιαφέροντος για άλλους</a:t>
            </a:r>
            <a:r>
              <a:rPr lang="en-GB" sz="2400" dirty="0"/>
              <a:t>.  </a:t>
            </a:r>
            <a:endParaRPr dirty="0"/>
          </a:p>
          <a:p>
            <a:pPr marL="228600" lvl="0" indent="-228600">
              <a:buSzPts val="2400"/>
            </a:pPr>
            <a:r>
              <a:rPr lang="el-GR" sz="2400" dirty="0"/>
              <a:t>Ο έλεγχος θα πρέπει να γίνεται συλλογικά ως ομάδα και, όπου είναι δυνατόν, να φέρνει και άλλους ενδιαφερόμενους φορείς, όπως τοπικούς υπεύθυνους πολιτιστικής κληρονομιάς ή πολιτισμού ή τουρισμού, ιστορικούς </a:t>
            </a:r>
            <a:r>
              <a:rPr lang="el-GR" sz="2400" dirty="0" err="1"/>
              <a:t>κ.λ.π</a:t>
            </a:r>
            <a:r>
              <a:rPr lang="el-GR" sz="2400" dirty="0"/>
              <a:t>.</a:t>
            </a:r>
            <a:r>
              <a:rPr lang="en-GB" sz="2400" dirty="0"/>
              <a:t>.  </a:t>
            </a:r>
            <a:endParaRPr dirty="0"/>
          </a:p>
        </p:txBody>
      </p:sp>
      <p:pic>
        <p:nvPicPr>
          <p:cNvPr id="180" name="Google Shape;180;p5" descr="Hands holding each oth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12481" y="320511"/>
            <a:ext cx="2445636" cy="163074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6"/>
          <p:cNvSpPr txBox="1">
            <a:spLocks noGrp="1"/>
          </p:cNvSpPr>
          <p:nvPr>
            <p:ph type="title" idx="4294967295"/>
          </p:nvPr>
        </p:nvSpPr>
        <p:spPr>
          <a:xfrm>
            <a:off x="75414" y="0"/>
            <a:ext cx="10515600"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266C9F"/>
              </a:buClr>
              <a:buSzPts val="4400"/>
              <a:buFont typeface="Calibri"/>
              <a:buNone/>
            </a:pPr>
            <a:r>
              <a:rPr lang="en-GB" b="1" dirty="0">
                <a:solidFill>
                  <a:srgbClr val="266C9F"/>
                </a:solidFill>
              </a:rPr>
              <a:t>1.1. </a:t>
            </a:r>
            <a:r>
              <a:rPr lang="el-GR" b="1" dirty="0">
                <a:solidFill>
                  <a:srgbClr val="266C9F"/>
                </a:solidFill>
              </a:rPr>
              <a:t>Κοινοτικός Έλεγχος (συνέχεια)</a:t>
            </a:r>
            <a:r>
              <a:rPr lang="en-GB" dirty="0"/>
              <a:t>	</a:t>
            </a:r>
            <a:endParaRPr dirty="0"/>
          </a:p>
        </p:txBody>
      </p:sp>
      <p:sp>
        <p:nvSpPr>
          <p:cNvPr id="186" name="Google Shape;186;p6"/>
          <p:cNvSpPr txBox="1">
            <a:spLocks noGrp="1"/>
          </p:cNvSpPr>
          <p:nvPr>
            <p:ph type="body" idx="4294967295"/>
          </p:nvPr>
        </p:nvSpPr>
        <p:spPr>
          <a:xfrm>
            <a:off x="1951349" y="1674797"/>
            <a:ext cx="9770882" cy="4351338"/>
          </a:xfrm>
          <a:prstGeom prst="rect">
            <a:avLst/>
          </a:prstGeom>
          <a:noFill/>
          <a:ln>
            <a:noFill/>
          </a:ln>
        </p:spPr>
        <p:txBody>
          <a:bodyPr spcFirstLastPara="1" wrap="square" lIns="91425" tIns="45700" rIns="91425" bIns="45700" anchor="t" anchorCtr="0">
            <a:normAutofit fontScale="70000" lnSpcReduction="20000"/>
          </a:bodyPr>
          <a:lstStyle/>
          <a:p>
            <a:pPr marL="228600" lvl="0" indent="-228600" algn="l" rtl="0">
              <a:lnSpc>
                <a:spcPct val="90000"/>
              </a:lnSpc>
              <a:spcBef>
                <a:spcPts val="0"/>
              </a:spcBef>
              <a:spcAft>
                <a:spcPts val="0"/>
              </a:spcAft>
              <a:buClr>
                <a:schemeClr val="dk1"/>
              </a:buClr>
              <a:buSzPct val="100000"/>
              <a:buChar char="•"/>
            </a:pPr>
            <a:r>
              <a:rPr lang="el-GR" dirty="0"/>
              <a:t>Ακολουθεί μια λίστα ελέγχου των πιθανών περιουσιακών στοιχείων που μπορεί να έχει μια κοινότητα που μπορούν να αξιοποιηθούν για το καλύτερο καλό της κοινότητας</a:t>
            </a:r>
            <a:r>
              <a:rPr lang="en-GB" dirty="0"/>
              <a:t>. </a:t>
            </a:r>
            <a:endParaRPr dirty="0"/>
          </a:p>
          <a:p>
            <a:pPr marL="228600" lvl="0" indent="-228600" algn="l" rtl="0">
              <a:lnSpc>
                <a:spcPct val="90000"/>
              </a:lnSpc>
              <a:spcBef>
                <a:spcPts val="1000"/>
              </a:spcBef>
              <a:spcAft>
                <a:spcPts val="0"/>
              </a:spcAft>
              <a:buClr>
                <a:schemeClr val="dk1"/>
              </a:buClr>
              <a:buSzPct val="100000"/>
              <a:buChar char="•"/>
            </a:pPr>
            <a:r>
              <a:rPr lang="el-GR" dirty="0"/>
              <a:t>Έλεγχος</a:t>
            </a:r>
          </a:p>
          <a:p>
            <a:pPr marL="685800" lvl="1" indent="-228600">
              <a:spcBef>
                <a:spcPts val="1000"/>
              </a:spcBef>
              <a:buSzPct val="100000"/>
            </a:pPr>
            <a:r>
              <a:rPr lang="el-GR" dirty="0"/>
              <a:t>Απαριθμήστε τυχόν σημαντικές ιστορικές ή πολιτιστικές εκδηλώσεις που σχετίζονται με την περιοχή.</a:t>
            </a:r>
          </a:p>
          <a:p>
            <a:pPr marL="685800" lvl="1" indent="-228600">
              <a:spcBef>
                <a:spcPts val="1000"/>
              </a:spcBef>
              <a:buSzPct val="100000"/>
            </a:pPr>
            <a:r>
              <a:rPr lang="el-GR" dirty="0"/>
              <a:t>Απαριθμήστε τους ανθρώπους και τα περιουσιακά στοιχεία που σχετίζονται με τον πολιτισμό στην περιοχή, όπως η μουσική, ο χορός, το δράμα, η ποίηση, η λογοτεχνία, η αφήγηση, η χειροτεχνία</a:t>
            </a:r>
          </a:p>
          <a:p>
            <a:pPr marL="685800" lvl="1" indent="-228600">
              <a:spcBef>
                <a:spcPts val="1000"/>
              </a:spcBef>
              <a:buSzPct val="100000"/>
            </a:pPr>
            <a:r>
              <a:rPr lang="el-GR" dirty="0"/>
              <a:t>Απαριθμήστε τυχόν φεστιβάλ, εκδηλώσεις που λαμβάνουν χώρα αυτή τη στιγμή και αντικατοπτρίζουν ιστορικούς/πολιτιστικούς συλλόγους με την κοινότητα</a:t>
            </a:r>
            <a:r>
              <a:rPr lang="en-GB" dirty="0"/>
              <a:t>.</a:t>
            </a:r>
            <a:endParaRPr dirty="0"/>
          </a:p>
          <a:p>
            <a:pPr marL="685800" lvl="1" indent="-228600">
              <a:buSzPct val="100000"/>
            </a:pPr>
            <a:r>
              <a:rPr lang="el-GR" dirty="0"/>
              <a:t>Απαριθμήστε </a:t>
            </a:r>
            <a:r>
              <a:rPr lang="el-GR" dirty="0" err="1"/>
              <a:t>αναγνωρίσημα</a:t>
            </a:r>
            <a:r>
              <a:rPr lang="el-GR" dirty="0"/>
              <a:t> άτομα που σχετίζονται με την περιοχή</a:t>
            </a:r>
            <a:r>
              <a:rPr lang="en-GB" dirty="0"/>
              <a:t>.</a:t>
            </a:r>
            <a:endParaRPr dirty="0"/>
          </a:p>
          <a:p>
            <a:pPr marL="685800" lvl="1" indent="-228600" algn="l" rtl="0">
              <a:lnSpc>
                <a:spcPct val="90000"/>
              </a:lnSpc>
              <a:spcBef>
                <a:spcPts val="500"/>
              </a:spcBef>
              <a:spcAft>
                <a:spcPts val="0"/>
              </a:spcAft>
              <a:buClr>
                <a:schemeClr val="dk1"/>
              </a:buClr>
              <a:buSzPct val="100000"/>
              <a:buChar char="•"/>
            </a:pPr>
            <a:r>
              <a:rPr lang="el-GR" dirty="0"/>
              <a:t>Ποια φυσικά περιουσιακά στοιχεία υπάρχουν στην περιοχή - αυτά μπορεί να περιλαμβάνουν λίμνες, ποτάμια, δασικές εκτάσεις, δάση, </a:t>
            </a:r>
            <a:r>
              <a:rPr lang="el-GR" dirty="0" err="1"/>
              <a:t>τυρφώνες</a:t>
            </a:r>
            <a:r>
              <a:rPr lang="el-GR" dirty="0"/>
              <a:t>, υγροβιότοπους, βουνά, μονοπάτια πεζοπορίας, μονοπάτια ποδηλασίας</a:t>
            </a:r>
            <a:r>
              <a:rPr lang="en-GB" dirty="0"/>
              <a:t>.</a:t>
            </a:r>
            <a:endParaRPr dirty="0"/>
          </a:p>
          <a:p>
            <a:pPr marL="685800" lvl="1" indent="-228600" algn="l" rtl="0">
              <a:lnSpc>
                <a:spcPct val="90000"/>
              </a:lnSpc>
              <a:spcBef>
                <a:spcPts val="500"/>
              </a:spcBef>
              <a:spcAft>
                <a:spcPts val="0"/>
              </a:spcAft>
              <a:buClr>
                <a:schemeClr val="dk1"/>
              </a:buClr>
              <a:buSzPct val="100000"/>
              <a:buChar char="•"/>
            </a:pPr>
            <a:r>
              <a:rPr lang="el-GR" dirty="0"/>
              <a:t>Ποια κτίρια, μνημεία, ιστορικά σπίτια, κήποι στην περιοχή σας που έχουν δυναμική</a:t>
            </a:r>
            <a:r>
              <a:rPr lang="en-GB" dirty="0"/>
              <a:t>. </a:t>
            </a:r>
            <a:endParaRPr dirty="0"/>
          </a:p>
          <a:p>
            <a:pPr marL="685800" lvl="1" indent="-228600" algn="l" rtl="0">
              <a:lnSpc>
                <a:spcPct val="90000"/>
              </a:lnSpc>
              <a:spcBef>
                <a:spcPts val="500"/>
              </a:spcBef>
              <a:spcAft>
                <a:spcPts val="0"/>
              </a:spcAft>
              <a:buClr>
                <a:schemeClr val="dk1"/>
              </a:buClr>
              <a:buSzPct val="100000"/>
              <a:buChar char="•"/>
            </a:pPr>
            <a:r>
              <a:rPr lang="el-GR" dirty="0"/>
              <a:t>Οποιεσδήποτε παραδοσιακές πρακτικές που έλαβαν χώρα στην περιοχή</a:t>
            </a:r>
            <a:r>
              <a:rPr lang="en-GB" dirty="0"/>
              <a:t>. </a:t>
            </a:r>
            <a:endParaRPr dirty="0"/>
          </a:p>
          <a:p>
            <a:pPr marL="457200" lvl="1" indent="0" algn="l" rtl="0">
              <a:lnSpc>
                <a:spcPct val="90000"/>
              </a:lnSpc>
              <a:spcBef>
                <a:spcPts val="500"/>
              </a:spcBef>
              <a:spcAft>
                <a:spcPts val="0"/>
              </a:spcAft>
              <a:buClr>
                <a:schemeClr val="dk1"/>
              </a:buClr>
              <a:buSzPct val="100000"/>
              <a:buNone/>
            </a:pPr>
            <a:r>
              <a:rPr lang="en-GB" dirty="0"/>
              <a:t>	</a:t>
            </a:r>
            <a:r>
              <a:rPr lang="el-GR" sz="1600" b="1" i="1" dirty="0"/>
              <a:t>Πηγή</a:t>
            </a:r>
            <a:r>
              <a:rPr lang="en-GB" sz="1600" b="1" i="1" dirty="0"/>
              <a:t>: Cooke, S. (2018) “The Enterprising Community”</a:t>
            </a:r>
            <a:endParaRPr dirty="0"/>
          </a:p>
        </p:txBody>
      </p:sp>
      <p:pic>
        <p:nvPicPr>
          <p:cNvPr id="187" name="Google Shape;187;p6" descr="Chat with solid fil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69768" y="1042979"/>
            <a:ext cx="1247733" cy="124773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7"/>
          <p:cNvSpPr txBox="1">
            <a:spLocks noGrp="1"/>
          </p:cNvSpPr>
          <p:nvPr>
            <p:ph type="body" idx="4294967295"/>
          </p:nvPr>
        </p:nvSpPr>
        <p:spPr>
          <a:xfrm>
            <a:off x="4308050" y="1253330"/>
            <a:ext cx="7286920" cy="4629309"/>
          </a:xfrm>
          <a:prstGeom prst="rect">
            <a:avLst/>
          </a:prstGeom>
          <a:noFill/>
          <a:ln>
            <a:noFill/>
          </a:ln>
        </p:spPr>
        <p:txBody>
          <a:bodyPr spcFirstLastPara="1" wrap="square" lIns="91425" tIns="45700" rIns="91425" bIns="45700" anchor="t" anchorCtr="0">
            <a:normAutofit lnSpcReduction="10000"/>
          </a:bodyPr>
          <a:lstStyle/>
          <a:p>
            <a:pPr marL="228600" lvl="0" indent="-228600">
              <a:spcBef>
                <a:spcPts val="0"/>
              </a:spcBef>
              <a:buSzPts val="2400"/>
            </a:pPr>
            <a:r>
              <a:rPr lang="el-GR" sz="2400" dirty="0"/>
              <a:t>Εξετάστε επίσης τους εθνικούς καταλόγους απογραφής ΑΠΚ, προσεγγίστε και </a:t>
            </a:r>
            <a:r>
              <a:rPr lang="el-GR" sz="2400" dirty="0" err="1"/>
              <a:t>αλληλεπιδράστε</a:t>
            </a:r>
            <a:r>
              <a:rPr lang="el-GR" sz="2400" dirty="0"/>
              <a:t> με άλλους που μπορεί να έχουν παρόμοιες παραδόσεις</a:t>
            </a:r>
            <a:r>
              <a:rPr lang="en-GB" sz="2400" dirty="0"/>
              <a:t>.</a:t>
            </a:r>
            <a:endParaRPr dirty="0"/>
          </a:p>
          <a:p>
            <a:pPr marL="228600" lvl="0" indent="-228600" algn="l" rtl="0">
              <a:lnSpc>
                <a:spcPct val="90000"/>
              </a:lnSpc>
              <a:spcBef>
                <a:spcPts val="1000"/>
              </a:spcBef>
              <a:spcAft>
                <a:spcPts val="0"/>
              </a:spcAft>
              <a:buClr>
                <a:schemeClr val="dk1"/>
              </a:buClr>
              <a:buSzPts val="2400"/>
              <a:buChar char="•"/>
            </a:pPr>
            <a:r>
              <a:rPr lang="el-GR" sz="2400" dirty="0"/>
              <a:t>Η ΑΠΚ για κάθε χώρα βρίσκεται στο</a:t>
            </a:r>
            <a:r>
              <a:rPr lang="en-GB" sz="2400" dirty="0"/>
              <a:t> </a:t>
            </a:r>
            <a:r>
              <a:rPr lang="en-GB" sz="2400" u="sng" dirty="0">
                <a:solidFill>
                  <a:schemeClr val="hlink"/>
                </a:solidFill>
                <a:hlinkClick r:id="rId3"/>
              </a:rPr>
              <a:t>https://ich.unesco.org/en/lists</a:t>
            </a:r>
            <a:endParaRPr sz="2400" dirty="0"/>
          </a:p>
          <a:p>
            <a:pPr marL="228600" lvl="0" indent="-228600" algn="l" rtl="0">
              <a:lnSpc>
                <a:spcPct val="90000"/>
              </a:lnSpc>
              <a:spcBef>
                <a:spcPts val="1000"/>
              </a:spcBef>
              <a:spcAft>
                <a:spcPts val="0"/>
              </a:spcAft>
              <a:buClr>
                <a:schemeClr val="dk1"/>
              </a:buClr>
              <a:buSzPts val="2400"/>
              <a:buChar char="•"/>
            </a:pPr>
            <a:r>
              <a:rPr lang="el-GR" sz="2400" dirty="0"/>
              <a:t>Πώς μπορούν να εμπλακούν ή να βοηθήσουν οι τοπικές επιχειρήσεις και οι τοπικές κρατικές υπηρεσίες. Προσεγγίστε τις τοπικές επιχειρήσεις, ειδικά τυχόν μεγαλύτερους οργανισμούς που ενδέχεται να είναι σε θέση να χρηματοδοτούν μια εκδήλωση</a:t>
            </a:r>
            <a:r>
              <a:rPr lang="en-GB" sz="2400" dirty="0"/>
              <a:t>.</a:t>
            </a:r>
            <a:endParaRPr dirty="0"/>
          </a:p>
          <a:p>
            <a:pPr marL="228600" lvl="0" indent="-228600" algn="l" rtl="0">
              <a:lnSpc>
                <a:spcPct val="90000"/>
              </a:lnSpc>
              <a:spcBef>
                <a:spcPts val="1000"/>
              </a:spcBef>
              <a:spcAft>
                <a:spcPts val="0"/>
              </a:spcAft>
              <a:buClr>
                <a:schemeClr val="dk1"/>
              </a:buClr>
              <a:buSzPts val="2400"/>
              <a:buChar char="•"/>
            </a:pPr>
            <a:r>
              <a:rPr lang="el-GR" sz="2400" dirty="0"/>
              <a:t>Προσεγγίστε τις τοπικές αντιπροσωπευτικές ομάδες ή τις κρατικές υπηρεσίες για να δείτε οποιαδήποτε διαθέσιμη δημόσια χρηματοδότηση</a:t>
            </a:r>
            <a:r>
              <a:rPr lang="en-GB" sz="2400" dirty="0"/>
              <a:t>.   </a:t>
            </a:r>
            <a:endParaRPr dirty="0"/>
          </a:p>
          <a:p>
            <a:pPr marL="0" lvl="0" indent="0" algn="l" rtl="0">
              <a:lnSpc>
                <a:spcPct val="90000"/>
              </a:lnSpc>
              <a:spcBef>
                <a:spcPts val="1000"/>
              </a:spcBef>
              <a:spcAft>
                <a:spcPts val="0"/>
              </a:spcAft>
              <a:buClr>
                <a:schemeClr val="dk1"/>
              </a:buClr>
              <a:buSzPts val="2800"/>
              <a:buNone/>
            </a:pPr>
            <a:endParaRPr dirty="0"/>
          </a:p>
        </p:txBody>
      </p:sp>
      <p:pic>
        <p:nvPicPr>
          <p:cNvPr id="193" name="Google Shape;193;p7" descr="Stacks of barrels"/>
          <p:cNvPicPr preferRelativeResize="0"/>
          <p:nvPr/>
        </p:nvPicPr>
        <p:blipFill rotWithShape="1">
          <a:blip r:embed="rId4" cstate="email">
            <a:alphaModFix/>
            <a:extLst>
              <a:ext uri="{28A0092B-C50C-407E-A947-70E740481C1C}">
                <a14:useLocalDpi xmlns:a14="http://schemas.microsoft.com/office/drawing/2010/main"/>
              </a:ext>
            </a:extLst>
          </a:blip>
          <a:srcRect b="-1046"/>
          <a:stretch/>
        </p:blipFill>
        <p:spPr>
          <a:xfrm>
            <a:off x="0" y="0"/>
            <a:ext cx="3026004" cy="647364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Google Shape;198;p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205027" y="6290760"/>
            <a:ext cx="2580150" cy="567240"/>
          </a:xfrm>
          <a:prstGeom prst="rect">
            <a:avLst/>
          </a:prstGeom>
          <a:noFill/>
          <a:ln>
            <a:noFill/>
          </a:ln>
        </p:spPr>
      </p:pic>
      <p:sp>
        <p:nvSpPr>
          <p:cNvPr id="199" name="Google Shape;199;p8"/>
          <p:cNvSpPr txBox="1"/>
          <p:nvPr/>
        </p:nvSpPr>
        <p:spPr>
          <a:xfrm>
            <a:off x="315655" y="6457890"/>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200" name="Google Shape;200;p8"/>
          <p:cNvPicPr preferRelativeResize="0"/>
          <p:nvPr/>
        </p:nvPicPr>
        <p:blipFill rotWithShape="1">
          <a:blip r:embed="rId4">
            <a:alphaModFix/>
          </a:blip>
          <a:srcRect/>
          <a:stretch/>
        </p:blipFill>
        <p:spPr>
          <a:xfrm>
            <a:off x="9957816" y="0"/>
            <a:ext cx="2219417" cy="883966"/>
          </a:xfrm>
          <a:prstGeom prst="rect">
            <a:avLst/>
          </a:prstGeom>
          <a:noFill/>
          <a:ln>
            <a:noFill/>
          </a:ln>
        </p:spPr>
      </p:pic>
      <p:pic>
        <p:nvPicPr>
          <p:cNvPr id="201" name="Google Shape;201;p8"/>
          <p:cNvPicPr preferRelativeResize="0"/>
          <p:nvPr/>
        </p:nvPicPr>
        <p:blipFill rotWithShape="1">
          <a:blip r:embed="rId5">
            <a:alphaModFix/>
          </a:blip>
          <a:srcRect/>
          <a:stretch/>
        </p:blipFill>
        <p:spPr>
          <a:xfrm>
            <a:off x="-6616" y="-36946"/>
            <a:ext cx="4572000" cy="6457890"/>
          </a:xfrm>
          <a:prstGeom prst="rect">
            <a:avLst/>
          </a:prstGeom>
          <a:noFill/>
          <a:ln>
            <a:noFill/>
          </a:ln>
        </p:spPr>
      </p:pic>
      <p:sp>
        <p:nvSpPr>
          <p:cNvPr id="202" name="Google Shape;202;p8"/>
          <p:cNvSpPr txBox="1"/>
          <p:nvPr/>
        </p:nvSpPr>
        <p:spPr>
          <a:xfrm>
            <a:off x="5071146" y="577349"/>
            <a:ext cx="2223734"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3200" b="1" dirty="0">
                <a:solidFill>
                  <a:srgbClr val="FFC000"/>
                </a:solidFill>
                <a:latin typeface="Calibri"/>
                <a:ea typeface="Calibri"/>
                <a:cs typeface="Calibri"/>
                <a:sym typeface="Calibri"/>
              </a:rPr>
              <a:t>Ενότητα</a:t>
            </a:r>
            <a:r>
              <a:rPr lang="en-GB" sz="3200" b="1" dirty="0">
                <a:solidFill>
                  <a:srgbClr val="FFC000"/>
                </a:solidFill>
                <a:latin typeface="Calibri"/>
                <a:ea typeface="Calibri"/>
                <a:cs typeface="Calibri"/>
                <a:sym typeface="Calibri"/>
              </a:rPr>
              <a:t> 2 </a:t>
            </a:r>
            <a:endParaRPr sz="2400" b="1" dirty="0">
              <a:solidFill>
                <a:srgbClr val="FFC000"/>
              </a:solidFill>
              <a:latin typeface="Calibri"/>
              <a:ea typeface="Calibri"/>
              <a:cs typeface="Calibri"/>
              <a:sym typeface="Calibri"/>
            </a:endParaRPr>
          </a:p>
        </p:txBody>
      </p:sp>
      <p:sp>
        <p:nvSpPr>
          <p:cNvPr id="203" name="Google Shape;203;p8"/>
          <p:cNvSpPr txBox="1"/>
          <p:nvPr/>
        </p:nvSpPr>
        <p:spPr>
          <a:xfrm>
            <a:off x="5071146" y="1576271"/>
            <a:ext cx="5166158" cy="44627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dirty="0">
                <a:solidFill>
                  <a:srgbClr val="2F5496"/>
                </a:solidFill>
                <a:latin typeface="Calibri"/>
                <a:ea typeface="Calibri"/>
                <a:cs typeface="Calibri"/>
                <a:sym typeface="Calibri"/>
              </a:rPr>
              <a:t>2.1. </a:t>
            </a:r>
            <a:r>
              <a:rPr lang="el-GR" sz="2000" b="1" dirty="0">
                <a:solidFill>
                  <a:srgbClr val="2F5496"/>
                </a:solidFill>
                <a:latin typeface="Calibri"/>
                <a:ea typeface="Calibri"/>
                <a:cs typeface="Calibri"/>
                <a:sym typeface="Calibri"/>
              </a:rPr>
              <a:t>Δίκτυα και Δημιουργία Δικτύου</a:t>
            </a: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r>
              <a:rPr lang="el-GR" sz="2000" dirty="0">
                <a:solidFill>
                  <a:schemeClr val="dk1"/>
                </a:solidFill>
                <a:latin typeface="Calibri"/>
                <a:ea typeface="Calibri"/>
                <a:cs typeface="Calibri"/>
                <a:sym typeface="Calibri"/>
              </a:rPr>
              <a:t>Αυτή η ενότητα επικεντρώνεται στα οφέλη των δικτύων και της δικτύωσης και στους παράγοντες που πρέπει να λάβετε υπόψη κατά τη δημιουργία ενός δικτύου.  Παρέχει επίσης περιπτωσιολογική μελέτη δικτύου στον τομέα της ΑΠΚ</a:t>
            </a:r>
            <a:r>
              <a:rPr lang="en-GB" sz="2000" dirty="0">
                <a:solidFill>
                  <a:schemeClr val="dk1"/>
                </a:solidFill>
                <a:latin typeface="Calibri"/>
                <a:ea typeface="Calibri"/>
                <a:cs typeface="Calibri"/>
                <a:sym typeface="Calibri"/>
              </a:rPr>
              <a:t>.  </a:t>
            </a:r>
            <a:endParaRPr dirty="0"/>
          </a:p>
          <a:p>
            <a:pPr marL="0" marR="0" lvl="0" indent="0" algn="l" rtl="0">
              <a:spcBef>
                <a:spcPts val="0"/>
              </a:spcBef>
              <a:spcAft>
                <a:spcPts val="0"/>
              </a:spcAft>
              <a:buNone/>
            </a:pP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2000" b="1" dirty="0">
                <a:solidFill>
                  <a:srgbClr val="2F5496"/>
                </a:solidFill>
                <a:latin typeface="Calibri"/>
                <a:ea typeface="Calibri"/>
                <a:cs typeface="Calibri"/>
                <a:sym typeface="Calibri"/>
              </a:rPr>
              <a:t>2.2. </a:t>
            </a:r>
            <a:r>
              <a:rPr lang="el-GR" sz="2000" b="1" dirty="0">
                <a:solidFill>
                  <a:srgbClr val="2F5496"/>
                </a:solidFill>
                <a:latin typeface="Calibri"/>
                <a:ea typeface="Calibri"/>
                <a:cs typeface="Calibri"/>
                <a:sym typeface="Calibri"/>
              </a:rPr>
              <a:t>Ομότιμη Μάθηση και Καθοδήγηση</a:t>
            </a:r>
            <a:endParaRPr dirty="0"/>
          </a:p>
          <a:p>
            <a:pPr marL="0" marR="0" lvl="0" indent="0" algn="l" rtl="0">
              <a:spcBef>
                <a:spcPts val="0"/>
              </a:spcBef>
              <a:spcAft>
                <a:spcPts val="0"/>
              </a:spcAft>
              <a:buNone/>
            </a:pPr>
            <a:endParaRPr sz="2000" b="1" dirty="0">
              <a:solidFill>
                <a:srgbClr val="2F5496"/>
              </a:solidFill>
              <a:latin typeface="Calibri"/>
              <a:ea typeface="Calibri"/>
              <a:cs typeface="Calibri"/>
              <a:sym typeface="Calibri"/>
            </a:endParaRPr>
          </a:p>
          <a:p>
            <a:pPr marL="0" marR="0" lvl="0" indent="0" algn="l" rtl="0">
              <a:spcBef>
                <a:spcPts val="0"/>
              </a:spcBef>
              <a:spcAft>
                <a:spcPts val="0"/>
              </a:spcAft>
              <a:buNone/>
            </a:pPr>
            <a:r>
              <a:rPr lang="el-GR" sz="2000" dirty="0">
                <a:solidFill>
                  <a:schemeClr val="dk1"/>
                </a:solidFill>
                <a:latin typeface="Calibri"/>
                <a:ea typeface="Calibri"/>
                <a:cs typeface="Calibri"/>
                <a:sym typeface="Calibri"/>
              </a:rPr>
              <a:t>Αυτή η ενότητα εξετάζει τη μάθηση και την καθοδήγηση από </a:t>
            </a:r>
            <a:r>
              <a:rPr lang="el-GR" sz="2000" dirty="0" err="1">
                <a:solidFill>
                  <a:schemeClr val="dk1"/>
                </a:solidFill>
                <a:latin typeface="Calibri"/>
                <a:ea typeface="Calibri"/>
                <a:cs typeface="Calibri"/>
                <a:sym typeface="Calibri"/>
              </a:rPr>
              <a:t>ομοτίμους</a:t>
            </a:r>
            <a:r>
              <a:rPr lang="el-GR" sz="2000" dirty="0">
                <a:solidFill>
                  <a:schemeClr val="dk1"/>
                </a:solidFill>
                <a:latin typeface="Calibri"/>
                <a:ea typeface="Calibri"/>
                <a:cs typeface="Calibri"/>
                <a:sym typeface="Calibri"/>
              </a:rPr>
              <a:t> και πώς μπορεί να εφαρμοστεί στον τομέα της ΑΠΚ</a:t>
            </a:r>
            <a:r>
              <a:rPr lang="en-GB" sz="2000"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endParaRPr sz="2400" b="1" dirty="0">
              <a:solidFill>
                <a:srgbClr val="2F5496"/>
              </a:solidFill>
              <a:latin typeface="Calibri"/>
              <a:ea typeface="Calibri"/>
              <a:cs typeface="Calibri"/>
              <a:sym typeface="Calibri"/>
            </a:endParaRPr>
          </a:p>
        </p:txBody>
      </p:sp>
      <p:grpSp>
        <p:nvGrpSpPr>
          <p:cNvPr id="204" name="Google Shape;204;p8"/>
          <p:cNvGrpSpPr/>
          <p:nvPr/>
        </p:nvGrpSpPr>
        <p:grpSpPr>
          <a:xfrm>
            <a:off x="4976735" y="141870"/>
            <a:ext cx="1361571" cy="349188"/>
            <a:chOff x="10604072" y="448487"/>
            <a:chExt cx="1361571" cy="349188"/>
          </a:xfrm>
        </p:grpSpPr>
        <p:sp>
          <p:nvSpPr>
            <p:cNvPr id="205" name="Google Shape;205;p8"/>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06" name="Google Shape;206;p8"/>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07" name="Google Shape;207;p8"/>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9"/>
          <p:cNvSpPr txBox="1">
            <a:spLocks noGrp="1"/>
          </p:cNvSpPr>
          <p:nvPr>
            <p:ph type="ctrTitle"/>
          </p:nvPr>
        </p:nvSpPr>
        <p:spPr>
          <a:xfrm>
            <a:off x="7396246" y="1624226"/>
            <a:ext cx="4511274" cy="3031244"/>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Clr>
                <a:schemeClr val="dk2"/>
              </a:buClr>
              <a:buSzPts val="4800"/>
              <a:buFont typeface="Calibri"/>
              <a:buNone/>
            </a:pPr>
            <a:r>
              <a:rPr lang="en-GB" sz="5400" b="1" dirty="0">
                <a:solidFill>
                  <a:srgbClr val="2F5496"/>
                </a:solidFill>
              </a:rPr>
              <a:t>2.1.</a:t>
            </a:r>
            <a:r>
              <a:rPr lang="el-GR" sz="5400" b="1" dirty="0">
                <a:solidFill>
                  <a:srgbClr val="2F5496"/>
                </a:solidFill>
              </a:rPr>
              <a:t> Δικτύωση</a:t>
            </a:r>
            <a:endParaRPr sz="5400" dirty="0"/>
          </a:p>
        </p:txBody>
      </p:sp>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TotalTime>
  <Words>2576</Words>
  <Application>Microsoft Office PowerPoint</Application>
  <PresentationFormat>Panorámica</PresentationFormat>
  <Paragraphs>185</Paragraphs>
  <Slides>29</Slides>
  <Notes>29</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29</vt:i4>
      </vt:variant>
    </vt:vector>
  </HeadingPairs>
  <TitlesOfParts>
    <vt:vector size="33" baseType="lpstr">
      <vt:lpstr>Noto Sans Symbols</vt:lpstr>
      <vt:lpstr>Arial</vt:lpstr>
      <vt:lpstr>Calibri</vt:lpstr>
      <vt:lpstr>Tema de Office</vt:lpstr>
      <vt:lpstr>Ανταλλαγή γνώσεων και μάθηση από ομοτίμους  ΕΤΑΙΡΟΣ: IRL</vt:lpstr>
      <vt:lpstr>Presentación de PowerPoint</vt:lpstr>
      <vt:lpstr>Presentación de PowerPoint</vt:lpstr>
      <vt:lpstr>Presentación de PowerPoint</vt:lpstr>
      <vt:lpstr>1.1. Κοινοτικός Έλεγχος </vt:lpstr>
      <vt:lpstr>1.1. Κοινοτικός Έλεγχος (συνέχεια) </vt:lpstr>
      <vt:lpstr>Presentación de PowerPoint</vt:lpstr>
      <vt:lpstr>Presentación de PowerPoint</vt:lpstr>
      <vt:lpstr>2.1. Δικτύωση</vt:lpstr>
      <vt:lpstr>2.1. Δικτύωση</vt:lpstr>
      <vt:lpstr>2.1.1. Δημιουργία Δικτύου  </vt:lpstr>
      <vt:lpstr>2.1.2. Οφέλη από τη δικτύωση και τα δίκτυα </vt:lpstr>
      <vt:lpstr>2.1.2. Benefits of Networking &amp; Networks </vt:lpstr>
      <vt:lpstr>Presentación de PowerPoint</vt:lpstr>
      <vt:lpstr>Presentación de PowerPoint</vt:lpstr>
      <vt:lpstr>Presentación de PowerPoint</vt:lpstr>
      <vt:lpstr>2.2. Ομότιμη Μάθηση και Καθοδήγηση</vt:lpstr>
      <vt:lpstr>2.2.1. Ομότιμη Μάθηση και Καθοδήγηση  </vt:lpstr>
      <vt:lpstr>2.2.1. Ομότιμη Μάθηση και Καθοδήγηση  </vt:lpstr>
      <vt:lpstr>2.2.2. Καθοδήγηση  </vt:lpstr>
      <vt:lpstr>Presentación de PowerPoint</vt:lpstr>
      <vt:lpstr>3.1. Ανάπτυξη ικανοτήτων  </vt:lpstr>
      <vt:lpstr>Presentación de PowerPoint</vt:lpstr>
      <vt:lpstr>3.1. Ανάπτυξη ικανοτήτων  </vt:lpstr>
      <vt:lpstr>Presentación de PowerPoint</vt:lpstr>
      <vt:lpstr>3.2. Συμμετοχή στην κοινότητα  </vt:lpstr>
      <vt:lpstr>3.2. Συμμετοχή στην κοινότητα   </vt:lpstr>
      <vt:lpstr>Presentación de PowerPoint</vt:lpstr>
      <vt:lpstr>ΕΥΧΑΡΙΣΤΩ</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Knowledge Sharing &amp; Peer Learning Irish Rural Link</dc:title>
  <dc:creator>Dulce Rodriguez Ortiz</dc:creator>
  <cp:lastModifiedBy>al iws</cp:lastModifiedBy>
  <cp:revision>37</cp:revision>
  <dcterms:created xsi:type="dcterms:W3CDTF">2021-01-21T12:20:00Z</dcterms:created>
  <dcterms:modified xsi:type="dcterms:W3CDTF">2022-03-02T08:18:34Z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0x010100EC8A83C04D305846BAF8B03DEAC6B9F1</vt:lpwstr>
  </property>
</Properties>
</file>