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7" r:id="rId5"/>
    <p:sldId id="267" r:id="rId6"/>
    <p:sldId id="268" r:id="rId7"/>
    <p:sldId id="324" r:id="rId8"/>
    <p:sldId id="291" r:id="rId9"/>
    <p:sldId id="294" r:id="rId10"/>
    <p:sldId id="308" r:id="rId11"/>
    <p:sldId id="270" r:id="rId12"/>
    <p:sldId id="292" r:id="rId13"/>
    <p:sldId id="307" r:id="rId14"/>
    <p:sldId id="325" r:id="rId15"/>
    <p:sldId id="311" r:id="rId16"/>
    <p:sldId id="312" r:id="rId17"/>
    <p:sldId id="295" r:id="rId18"/>
    <p:sldId id="313" r:id="rId19"/>
    <p:sldId id="334" r:id="rId20"/>
    <p:sldId id="328" r:id="rId21"/>
    <p:sldId id="338" r:id="rId22"/>
    <p:sldId id="339" r:id="rId23"/>
    <p:sldId id="331" r:id="rId24"/>
    <p:sldId id="300" r:id="rId25"/>
    <p:sldId id="332" r:id="rId26"/>
    <p:sldId id="330" r:id="rId27"/>
    <p:sldId id="341" r:id="rId28"/>
    <p:sldId id="296" r:id="rId29"/>
    <p:sldId id="340" r:id="rId30"/>
    <p:sldId id="335" r:id="rId31"/>
    <p:sldId id="297" r:id="rId32"/>
    <p:sldId id="317" r:id="rId33"/>
    <p:sldId id="318" r:id="rId34"/>
    <p:sldId id="298" r:id="rId35"/>
    <p:sldId id="319" r:id="rId36"/>
    <p:sldId id="299" r:id="rId37"/>
    <p:sldId id="306" r:id="rId38"/>
    <p:sldId id="303" r:id="rId39"/>
    <p:sldId id="316" r:id="rId40"/>
    <p:sldId id="302" r:id="rId41"/>
    <p:sldId id="321" r:id="rId42"/>
    <p:sldId id="322" r:id="rId43"/>
    <p:sldId id="301" r:id="rId44"/>
    <p:sldId id="323" r:id="rId45"/>
    <p:sldId id="279" r:id="rId46"/>
    <p:sldId id="262" r:id="rId47"/>
    <p:sldId id="260"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9FC3"/>
    <a:srgbClr val="4EAE3A"/>
    <a:srgbClr val="00B028"/>
    <a:srgbClr val="006CA2"/>
    <a:srgbClr val="FFB700"/>
    <a:srgbClr val="FFFFFF"/>
    <a:srgbClr val="266C9F"/>
    <a:srgbClr val="FFB500"/>
    <a:srgbClr val="2796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602" autoAdjust="0"/>
  </p:normalViewPr>
  <p:slideViewPr>
    <p:cSldViewPr snapToGrid="0">
      <p:cViewPr varScale="1">
        <p:scale>
          <a:sx n="78" d="100"/>
          <a:sy n="78" d="100"/>
        </p:scale>
        <p:origin x="931" y="77"/>
      </p:cViewPr>
      <p:guideLst>
        <p:guide orient="horz" pos="2160"/>
        <p:guide pos="3840"/>
      </p:guideLst>
    </p:cSldViewPr>
  </p:slideViewPr>
  <p:notesTextViewPr>
    <p:cViewPr>
      <p:scale>
        <a:sx n="1" d="1"/>
        <a:sy n="1" d="1"/>
      </p:scale>
      <p:origin x="0" y="0"/>
    </p:cViewPr>
  </p:notesTextViewPr>
  <p:sorterViewPr>
    <p:cViewPr>
      <p:scale>
        <a:sx n="100" d="100"/>
        <a:sy n="100" d="100"/>
      </p:scale>
      <p:origin x="0" y="111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F6CC08-61CA-4B47-AB41-4BA8FF614EA0}" type="datetimeFigureOut">
              <a:rPr lang="es-ES" smtClean="0"/>
              <a:t>02/02/2022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85C3C-CA4C-4372-B5BE-2EFB0AC5C75C}" type="slidenum">
              <a:rPr lang="es-ES" smtClean="0"/>
              <a:t>‹Nº›</a:t>
            </a:fld>
            <a:endParaRPr lang="es-ES"/>
          </a:p>
        </p:txBody>
      </p:sp>
    </p:spTree>
    <p:extLst>
      <p:ext uri="{BB962C8B-B14F-4D97-AF65-F5344CB8AC3E}">
        <p14:creationId xmlns:p14="http://schemas.microsoft.com/office/powerpoint/2010/main" val="1179727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61"/>
        <p:cNvGrpSpPr/>
        <p:nvPr/>
      </p:nvGrpSpPr>
      <p:grpSpPr>
        <a:xfrm>
          <a:off x="0" y="0"/>
          <a:ext cx="0" cy="0"/>
          <a:chOff x="0" y="0"/>
          <a:chExt cx="0" cy="0"/>
        </a:xfrm>
      </p:grpSpPr>
      <p:sp>
        <p:nvSpPr>
          <p:cNvPr id="162" name="Google Shape;162;p2"/>
          <p:cNvSpPr txBox="1">
            <a:spLocks noGrp="1"/>
          </p:cNvSpPr>
          <p:nvPr>
            <p:ph type="ctrTitle" hasCustomPrompt="1"/>
          </p:nvPr>
        </p:nvSpPr>
        <p:spPr>
          <a:xfrm>
            <a:off x="7396246" y="1624226"/>
            <a:ext cx="4473369" cy="3031244"/>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4800"/>
              <a:buNone/>
              <a:defRPr sz="6400" b="0">
                <a:solidFill>
                  <a:srgbClr val="266C9F"/>
                </a:solidFill>
              </a:defRPr>
            </a:lvl1pPr>
            <a:lvl2pPr lvl="1" algn="r">
              <a:spcBef>
                <a:spcPts val="0"/>
              </a:spcBef>
              <a:spcAft>
                <a:spcPts val="0"/>
              </a:spcAft>
              <a:buClr>
                <a:schemeClr val="dk2"/>
              </a:buClr>
              <a:buSzPts val="4800"/>
              <a:buNone/>
              <a:defRPr sz="6400" b="0">
                <a:solidFill>
                  <a:schemeClr val="dk2"/>
                </a:solidFill>
              </a:defRPr>
            </a:lvl2pPr>
            <a:lvl3pPr lvl="2" algn="r">
              <a:spcBef>
                <a:spcPts val="0"/>
              </a:spcBef>
              <a:spcAft>
                <a:spcPts val="0"/>
              </a:spcAft>
              <a:buClr>
                <a:schemeClr val="dk2"/>
              </a:buClr>
              <a:buSzPts val="4800"/>
              <a:buNone/>
              <a:defRPr sz="6400" b="0">
                <a:solidFill>
                  <a:schemeClr val="dk2"/>
                </a:solidFill>
              </a:defRPr>
            </a:lvl3pPr>
            <a:lvl4pPr lvl="3" algn="r">
              <a:spcBef>
                <a:spcPts val="0"/>
              </a:spcBef>
              <a:spcAft>
                <a:spcPts val="0"/>
              </a:spcAft>
              <a:buClr>
                <a:schemeClr val="dk2"/>
              </a:buClr>
              <a:buSzPts val="4800"/>
              <a:buNone/>
              <a:defRPr sz="6400" b="0">
                <a:solidFill>
                  <a:schemeClr val="dk2"/>
                </a:solidFill>
              </a:defRPr>
            </a:lvl4pPr>
            <a:lvl5pPr lvl="4" algn="r">
              <a:spcBef>
                <a:spcPts val="0"/>
              </a:spcBef>
              <a:spcAft>
                <a:spcPts val="0"/>
              </a:spcAft>
              <a:buClr>
                <a:schemeClr val="dk2"/>
              </a:buClr>
              <a:buSzPts val="4800"/>
              <a:buNone/>
              <a:defRPr sz="6400" b="0">
                <a:solidFill>
                  <a:schemeClr val="dk2"/>
                </a:solidFill>
              </a:defRPr>
            </a:lvl5pPr>
            <a:lvl6pPr lvl="5" algn="r">
              <a:spcBef>
                <a:spcPts val="0"/>
              </a:spcBef>
              <a:spcAft>
                <a:spcPts val="0"/>
              </a:spcAft>
              <a:buClr>
                <a:schemeClr val="dk2"/>
              </a:buClr>
              <a:buSzPts val="4800"/>
              <a:buNone/>
              <a:defRPr sz="6400" b="0">
                <a:solidFill>
                  <a:schemeClr val="dk2"/>
                </a:solidFill>
              </a:defRPr>
            </a:lvl6pPr>
            <a:lvl7pPr lvl="6" algn="r">
              <a:spcBef>
                <a:spcPts val="0"/>
              </a:spcBef>
              <a:spcAft>
                <a:spcPts val="0"/>
              </a:spcAft>
              <a:buClr>
                <a:schemeClr val="dk2"/>
              </a:buClr>
              <a:buSzPts val="4800"/>
              <a:buNone/>
              <a:defRPr sz="6400" b="0">
                <a:solidFill>
                  <a:schemeClr val="dk2"/>
                </a:solidFill>
              </a:defRPr>
            </a:lvl7pPr>
            <a:lvl8pPr lvl="7" algn="r">
              <a:spcBef>
                <a:spcPts val="0"/>
              </a:spcBef>
              <a:spcAft>
                <a:spcPts val="0"/>
              </a:spcAft>
              <a:buClr>
                <a:schemeClr val="dk2"/>
              </a:buClr>
              <a:buSzPts val="4800"/>
              <a:buNone/>
              <a:defRPr sz="6400" b="0">
                <a:solidFill>
                  <a:schemeClr val="dk2"/>
                </a:solidFill>
              </a:defRPr>
            </a:lvl8pPr>
            <a:lvl9pPr lvl="8" algn="r">
              <a:spcBef>
                <a:spcPts val="0"/>
              </a:spcBef>
              <a:spcAft>
                <a:spcPts val="0"/>
              </a:spcAft>
              <a:buClr>
                <a:schemeClr val="dk2"/>
              </a:buClr>
              <a:buSzPts val="4800"/>
              <a:buNone/>
              <a:defRPr sz="6400" b="0">
                <a:solidFill>
                  <a:schemeClr val="dk2"/>
                </a:solidFill>
              </a:defRPr>
            </a:lvl9pPr>
          </a:lstStyle>
          <a:p>
            <a:r>
              <a:rPr lang="es-ES"/>
              <a:t>TITLE HERE</a:t>
            </a:r>
            <a:endParaRPr/>
          </a:p>
        </p:txBody>
      </p:sp>
      <p:pic>
        <p:nvPicPr>
          <p:cNvPr id="83" name="Imagen 82">
            <a:extLst>
              <a:ext uri="{FF2B5EF4-FFF2-40B4-BE49-F238E27FC236}">
                <a16:creationId xmlns:a16="http://schemas.microsoft.com/office/drawing/2014/main" id="{128188D1-22CB-4773-8599-0FBA600DCB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278062" y="81119"/>
            <a:ext cx="2913937" cy="1160584"/>
          </a:xfrm>
          <a:prstGeom prst="rect">
            <a:avLst/>
          </a:prstGeom>
        </p:spPr>
      </p:pic>
      <p:pic>
        <p:nvPicPr>
          <p:cNvPr id="92" name="Imagen 91">
            <a:extLst>
              <a:ext uri="{FF2B5EF4-FFF2-40B4-BE49-F238E27FC236}">
                <a16:creationId xmlns:a16="http://schemas.microsoft.com/office/drawing/2014/main" id="{80EA1C0B-488A-4296-9DD3-A0DEECB3490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2545" y="6198577"/>
            <a:ext cx="2999455" cy="659423"/>
          </a:xfrm>
          <a:prstGeom prst="rect">
            <a:avLst/>
          </a:prstGeom>
        </p:spPr>
      </p:pic>
      <p:pic>
        <p:nvPicPr>
          <p:cNvPr id="11" name="Imagen 10">
            <a:extLst>
              <a:ext uri="{FF2B5EF4-FFF2-40B4-BE49-F238E27FC236}">
                <a16:creationId xmlns:a16="http://schemas.microsoft.com/office/drawing/2014/main" id="{AFAB454A-D7F0-43BF-906C-0ACDFCA79D5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7167646" cy="6919546"/>
          </a:xfrm>
          <a:prstGeom prst="rect">
            <a:avLst/>
          </a:prstGeom>
        </p:spPr>
      </p:pic>
    </p:spTree>
    <p:extLst>
      <p:ext uri="{BB962C8B-B14F-4D97-AF65-F5344CB8AC3E}">
        <p14:creationId xmlns:p14="http://schemas.microsoft.com/office/powerpoint/2010/main" val="83491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B7B6153-2E12-4E46-A233-19B56C84F596}"/>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3" name="Marcador de pie de página 2">
            <a:extLst>
              <a:ext uri="{FF2B5EF4-FFF2-40B4-BE49-F238E27FC236}">
                <a16:creationId xmlns:a16="http://schemas.microsoft.com/office/drawing/2014/main" id="{75B825AD-FEEB-41F6-BD5C-4A1BF70B0B8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0654FA7-2A6C-4248-8188-C872333D03B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9482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D3E3A-547F-43A1-8D0E-68E3805F362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42D619D-6182-4A79-965A-8675F96E9F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E4A5D69-F808-4283-BB8E-C95DC9A34F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F86619-9EC4-47B1-BC4C-89F08CAA3B12}"/>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6" name="Marcador de pie de página 5">
            <a:extLst>
              <a:ext uri="{FF2B5EF4-FFF2-40B4-BE49-F238E27FC236}">
                <a16:creationId xmlns:a16="http://schemas.microsoft.com/office/drawing/2014/main" id="{1A5209B5-DE90-4263-8258-D65918BF2D4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E5D6827-DE9F-47AF-9111-89316B1B9A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200870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8671EC-CFA1-406F-8407-527D8AE882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38992F8-17D9-4586-AEA8-1F14B06178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7B5D515-4BCE-4947-9F45-44E0AA29F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3291A5F-80F3-4212-A911-CB1B4A6FB1D8}"/>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6" name="Marcador de pie de página 5">
            <a:extLst>
              <a:ext uri="{FF2B5EF4-FFF2-40B4-BE49-F238E27FC236}">
                <a16:creationId xmlns:a16="http://schemas.microsoft.com/office/drawing/2014/main" id="{B14A9904-525F-4A95-8FDB-18FE09A00C5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9627EEF-7557-40C0-9970-26C07105C4C3}"/>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85485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5F8B5D-8362-4868-9611-9EF055A3F10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16B83B6-6386-475B-8DD6-C3C8817F976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8E6651-85A5-4C05-8E2E-B6D39231F6D1}"/>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5" name="Marcador de pie de página 4">
            <a:extLst>
              <a:ext uri="{FF2B5EF4-FFF2-40B4-BE49-F238E27FC236}">
                <a16:creationId xmlns:a16="http://schemas.microsoft.com/office/drawing/2014/main" id="{F2D437B3-8AEF-42C6-AB01-BDAD22A41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49CEF6-F419-4080-9CB8-169BFFE7FF95}"/>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874672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FB05EA-2656-4733-947E-10A1AC68835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7CCA26A-F8E0-4A5A-A6EB-12EB3035058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0CF139-B6B6-474F-A2D7-F2B339195589}"/>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5" name="Marcador de pie de página 4">
            <a:extLst>
              <a:ext uri="{FF2B5EF4-FFF2-40B4-BE49-F238E27FC236}">
                <a16:creationId xmlns:a16="http://schemas.microsoft.com/office/drawing/2014/main" id="{B368BE7E-82FD-4E2F-8149-14DA0669CE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8032C8-6EA3-4BFD-9340-043C41457858}"/>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075505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7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29548E-EB30-4A76-A7B3-AF7C6D31E4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
        <p:nvSpPr>
          <p:cNvPr id="7" name="CuadroTexto 6">
            <a:extLst>
              <a:ext uri="{FF2B5EF4-FFF2-40B4-BE49-F238E27FC236}">
                <a16:creationId xmlns:a16="http://schemas.microsoft.com/office/drawing/2014/main" id="{10118C53-CA60-4C5B-A656-A07869EC39E3}"/>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8" name="Imagen 7">
            <a:extLst>
              <a:ext uri="{FF2B5EF4-FFF2-40B4-BE49-F238E27FC236}">
                <a16:creationId xmlns:a16="http://schemas.microsoft.com/office/drawing/2014/main" id="{0A70986F-6928-4260-9EE5-C8AE4D14C0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pic>
        <p:nvPicPr>
          <p:cNvPr id="5" name="Imagen 4">
            <a:extLst>
              <a:ext uri="{FF2B5EF4-FFF2-40B4-BE49-F238E27FC236}">
                <a16:creationId xmlns:a16="http://schemas.microsoft.com/office/drawing/2014/main" id="{A7D8C269-BF00-4D78-9DBB-4BF62180F736}"/>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932" t="-886" b="-20"/>
          <a:stretch/>
        </p:blipFill>
        <p:spPr>
          <a:xfrm>
            <a:off x="10515599" y="-240631"/>
            <a:ext cx="1896879" cy="6711005"/>
          </a:xfrm>
          <a:prstGeom prst="rect">
            <a:avLst/>
          </a:prstGeom>
          <a:effectLst>
            <a:glow>
              <a:schemeClr val="accent1">
                <a:alpha val="32000"/>
              </a:schemeClr>
            </a:glow>
            <a:softEdge rad="876300"/>
          </a:effectLst>
        </p:spPr>
      </p:pic>
    </p:spTree>
    <p:extLst>
      <p:ext uri="{BB962C8B-B14F-4D97-AF65-F5344CB8AC3E}">
        <p14:creationId xmlns:p14="http://schemas.microsoft.com/office/powerpoint/2010/main" val="310044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Freeform 53">
            <a:extLst>
              <a:ext uri="{FF2B5EF4-FFF2-40B4-BE49-F238E27FC236}">
                <a16:creationId xmlns:a16="http://schemas.microsoft.com/office/drawing/2014/main" id="{338C9556-4B19-40A6-902C-4E88BD1C9B60}"/>
              </a:ext>
            </a:extLst>
          </p:cNvPr>
          <p:cNvSpPr/>
          <p:nvPr userDrawn="1"/>
        </p:nvSpPr>
        <p:spPr>
          <a:xfrm rot="10800000">
            <a:off x="4606" y="-4432"/>
            <a:ext cx="4988375" cy="6679552"/>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adroTexto 7">
            <a:extLst>
              <a:ext uri="{FF2B5EF4-FFF2-40B4-BE49-F238E27FC236}">
                <a16:creationId xmlns:a16="http://schemas.microsoft.com/office/drawing/2014/main" id="{E7DBBB50-51C3-49F2-81F2-6C2CE3E9CFF2}"/>
              </a:ext>
            </a:extLst>
          </p:cNvPr>
          <p:cNvSpPr txBox="1"/>
          <p:nvPr userDrawn="1"/>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9" name="Imagen 8">
            <a:extLst>
              <a:ext uri="{FF2B5EF4-FFF2-40B4-BE49-F238E27FC236}">
                <a16:creationId xmlns:a16="http://schemas.microsoft.com/office/drawing/2014/main" id="{4ED2587E-1F79-4193-95F9-8856140FB7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7816" y="23000"/>
            <a:ext cx="2219417" cy="860965"/>
          </a:xfrm>
          <a:prstGeom prst="rect">
            <a:avLst/>
          </a:prstGeom>
        </p:spPr>
      </p:pic>
      <p:pic>
        <p:nvPicPr>
          <p:cNvPr id="10" name="Imagen 9">
            <a:extLst>
              <a:ext uri="{FF2B5EF4-FFF2-40B4-BE49-F238E27FC236}">
                <a16:creationId xmlns:a16="http://schemas.microsoft.com/office/drawing/2014/main" id="{0F7BCD34-0AC4-4AC3-B239-3C2F49D0D7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01470" y="6310796"/>
            <a:ext cx="2489015" cy="547204"/>
          </a:xfrm>
          <a:prstGeom prst="rect">
            <a:avLst/>
          </a:prstGeom>
        </p:spPr>
      </p:pic>
    </p:spTree>
    <p:extLst>
      <p:ext uri="{BB962C8B-B14F-4D97-AF65-F5344CB8AC3E}">
        <p14:creationId xmlns:p14="http://schemas.microsoft.com/office/powerpoint/2010/main" val="135646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1AF7E-0D7A-4F9B-8B93-E73FB912E50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790A8EC-8844-4E38-87D7-C82F0B8E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2BD270-FDD9-4D06-8687-0B34B1097DDE}"/>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5" name="Marcador de pie de página 4">
            <a:extLst>
              <a:ext uri="{FF2B5EF4-FFF2-40B4-BE49-F238E27FC236}">
                <a16:creationId xmlns:a16="http://schemas.microsoft.com/office/drawing/2014/main" id="{9B0432FF-E56C-4703-AEB4-85BFBACAA2F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D54542-A5F2-4EB6-8952-AD83870B05F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30995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39876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635CDE-77D1-4718-B500-038A9CF395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3FAEAD8-E497-4085-85AD-F9F76F0230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482818A-2411-4D1E-A679-3ADBDE6E8438}"/>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5" name="Marcador de pie de página 4">
            <a:extLst>
              <a:ext uri="{FF2B5EF4-FFF2-40B4-BE49-F238E27FC236}">
                <a16:creationId xmlns:a16="http://schemas.microsoft.com/office/drawing/2014/main" id="{D20206A8-3175-4275-895B-59BF32EA7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2B84E9-6D59-487D-A869-286F67E832DD}"/>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122558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E38A4-37CF-4AC8-B795-35762D0FC3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A95081D-53F1-4B76-8AAE-4DCF28C90D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8353D4D-1AA7-4B8B-AE24-18A1BC9A67B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6601587-5821-4219-AA0E-D52D390EC66A}"/>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6" name="Marcador de pie de página 5">
            <a:extLst>
              <a:ext uri="{FF2B5EF4-FFF2-40B4-BE49-F238E27FC236}">
                <a16:creationId xmlns:a16="http://schemas.microsoft.com/office/drawing/2014/main" id="{AFD705E6-49AE-490A-95BB-86A2B3D5AF4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A6DB43A-725F-460A-BEF2-1F4763E09A24}"/>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359171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4E1F35-F584-40D1-938E-DFD7FA2D1FE3}"/>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0FC87A7-0F3B-4544-BAA1-64EAF1E7BE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CC3EB-601D-4416-A85A-CE355963D0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0D18D0-C254-4635-9E6B-0EE17DBC1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08FCEF-D167-490A-A288-A43598692B5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E41645A-B3F9-460D-8B3A-24E50B855BA9}"/>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8" name="Marcador de pie de página 7">
            <a:extLst>
              <a:ext uri="{FF2B5EF4-FFF2-40B4-BE49-F238E27FC236}">
                <a16:creationId xmlns:a16="http://schemas.microsoft.com/office/drawing/2014/main" id="{B0EA05CB-8FE4-4431-B06A-52606D28381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25F9B3F-12A8-46E2-9EAB-95D32871AA0E}"/>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619587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8DD32-502E-4DEA-9796-0F7DE4A719E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10E88F1-D180-4685-96B8-559A3C854C29}"/>
              </a:ext>
            </a:extLst>
          </p:cNvPr>
          <p:cNvSpPr>
            <a:spLocks noGrp="1"/>
          </p:cNvSpPr>
          <p:nvPr>
            <p:ph type="dt" sz="half" idx="10"/>
          </p:nvPr>
        </p:nvSpPr>
        <p:spPr/>
        <p:txBody>
          <a:bodyPr/>
          <a:lstStyle/>
          <a:p>
            <a:fld id="{C29185FC-92B0-4804-82F4-206CA8FD2E6C}" type="datetimeFigureOut">
              <a:rPr lang="es-ES" smtClean="0"/>
              <a:t>02/02/2022</a:t>
            </a:fld>
            <a:endParaRPr lang="es-ES"/>
          </a:p>
        </p:txBody>
      </p:sp>
      <p:sp>
        <p:nvSpPr>
          <p:cNvPr id="4" name="Marcador de pie de página 3">
            <a:extLst>
              <a:ext uri="{FF2B5EF4-FFF2-40B4-BE49-F238E27FC236}">
                <a16:creationId xmlns:a16="http://schemas.microsoft.com/office/drawing/2014/main" id="{7179106E-4F7B-45BA-8905-BC93A04E1B35}"/>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AB7626E-1BA4-45C6-B10C-314B1A32A789}"/>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249288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195E75F-2047-470B-B4CA-CE575F255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E18BB7-5E95-45E7-A24D-938E2B0742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7F4B27C-3CA6-4869-9D81-6310AC06C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85FC-92B0-4804-82F4-206CA8FD2E6C}" type="datetimeFigureOut">
              <a:rPr lang="es-ES" smtClean="0"/>
              <a:t>02/02/2022</a:t>
            </a:fld>
            <a:endParaRPr lang="es-ES"/>
          </a:p>
        </p:txBody>
      </p:sp>
      <p:sp>
        <p:nvSpPr>
          <p:cNvPr id="5" name="Marcador de pie de página 4">
            <a:extLst>
              <a:ext uri="{FF2B5EF4-FFF2-40B4-BE49-F238E27FC236}">
                <a16:creationId xmlns:a16="http://schemas.microsoft.com/office/drawing/2014/main" id="{7BC93D5E-9CA5-4B1E-BD1F-B2DC8DFF6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BC6B62-2D3F-4AF6-82B0-D0D311751B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9253C-F679-47AB-B6F2-B6013D46898C}" type="slidenum">
              <a:rPr lang="es-ES" smtClean="0"/>
              <a:t>‹Nº›</a:t>
            </a:fld>
            <a:endParaRPr lang="es-ES"/>
          </a:p>
        </p:txBody>
      </p:sp>
    </p:spTree>
    <p:extLst>
      <p:ext uri="{BB962C8B-B14F-4D97-AF65-F5344CB8AC3E}">
        <p14:creationId xmlns:p14="http://schemas.microsoft.com/office/powerpoint/2010/main" val="310813530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0.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2"/>
          <p:cNvSpPr txBox="1">
            <a:spLocks noGrp="1"/>
          </p:cNvSpPr>
          <p:nvPr>
            <p:ph type="ctrTitle"/>
          </p:nvPr>
        </p:nvSpPr>
        <p:spPr>
          <a:xfrm>
            <a:off x="7174524" y="1719385"/>
            <a:ext cx="5017476" cy="3369221"/>
          </a:xfrm>
          <a:prstGeom prst="rect">
            <a:avLst/>
          </a:prstGeom>
        </p:spPr>
        <p:txBody>
          <a:bodyPr spcFirstLastPara="1" vert="horz" wrap="square" lIns="121900" tIns="121900" rIns="121900" bIns="121900" rtlCol="0" anchor="ctr" anchorCtr="0">
            <a:noAutofit/>
          </a:bodyPr>
          <a:lstStyle/>
          <a:p>
            <a:r>
              <a:rPr lang="el-GR" altLang="es-ES" sz="4800" b="1" dirty="0">
                <a:cs typeface="Arial" pitchFamily="34" charset="0"/>
              </a:rPr>
              <a:t>ΑΝΑΠΤΥΞΗ </a:t>
            </a:r>
            <a:br>
              <a:rPr lang="el-GR" altLang="es-ES" sz="4800" b="1" dirty="0">
                <a:cs typeface="Arial" pitchFamily="34" charset="0"/>
              </a:rPr>
            </a:br>
            <a:r>
              <a:rPr lang="el-GR" altLang="es-ES" sz="4800" b="1" dirty="0">
                <a:cs typeface="Arial" pitchFamily="34" charset="0"/>
              </a:rPr>
              <a:t>ΟΡΑΜΑΤΟΣ</a:t>
            </a:r>
            <a:br>
              <a:rPr lang="en-GB" altLang="es-ES" sz="5400" dirty="0">
                <a:cs typeface="Arial" pitchFamily="34" charset="0"/>
              </a:rPr>
            </a:br>
            <a:br>
              <a:rPr lang="en-GB" altLang="es-ES" sz="5400" dirty="0">
                <a:cs typeface="Arial" pitchFamily="34" charset="0"/>
              </a:rPr>
            </a:br>
            <a:r>
              <a:rPr lang="el-GR" altLang="es-ES" sz="4800" dirty="0">
                <a:cs typeface="Arial" pitchFamily="34" charset="0"/>
              </a:rPr>
              <a:t>ΕΤΑΙΡΟΣ</a:t>
            </a:r>
            <a:r>
              <a:rPr lang="en-GB" altLang="es-ES" sz="4800" dirty="0">
                <a:cs typeface="Arial" pitchFamily="34" charset="0"/>
              </a:rPr>
              <a:t>: NÝHEIMAR KNOWLEDGE CENTER</a:t>
            </a:r>
            <a:endParaRPr lang="en-GB" sz="4800" b="1" dirty="0">
              <a:solidFill>
                <a:srgbClr val="266C9F"/>
              </a:solidFill>
            </a:endParaRPr>
          </a:p>
        </p:txBody>
      </p:sp>
      <p:pic>
        <p:nvPicPr>
          <p:cNvPr id="5" name="Imagen 4">
            <a:extLst>
              <a:ext uri="{FF2B5EF4-FFF2-40B4-BE49-F238E27FC236}">
                <a16:creationId xmlns:a16="http://schemas.microsoft.com/office/drawing/2014/main" id="{989DC220-22F3-47AA-86A0-8C3115A6E9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6195" y="6221364"/>
            <a:ext cx="2895805" cy="6366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50C820-F835-4D98-8D28-28822C82CB09}"/>
              </a:ext>
            </a:extLst>
          </p:cNvPr>
          <p:cNvSpPr txBox="1"/>
          <p:nvPr/>
        </p:nvSpPr>
        <p:spPr>
          <a:xfrm>
            <a:off x="1093140" y="49169"/>
            <a:ext cx="5919952" cy="1046440"/>
          </a:xfrm>
          <a:prstGeom prst="rect">
            <a:avLst/>
          </a:prstGeom>
          <a:noFill/>
        </p:spPr>
        <p:txBody>
          <a:bodyPr wrap="square" rtlCol="0">
            <a:spAutoFit/>
          </a:bodyPr>
          <a:lstStyle/>
          <a:p>
            <a:pPr algn="ctr"/>
            <a:r>
              <a:rPr lang="is-IS" sz="4400" b="1" dirty="0">
                <a:solidFill>
                  <a:srgbClr val="266C9F"/>
                </a:solidFill>
              </a:rPr>
              <a:t>1.1. </a:t>
            </a:r>
            <a:r>
              <a:rPr lang="el-GR" sz="4400" b="1" dirty="0">
                <a:solidFill>
                  <a:srgbClr val="266C9F"/>
                </a:solidFill>
              </a:rPr>
              <a:t>Ιδεασμός</a:t>
            </a:r>
            <a:endParaRPr lang="x-none" sz="4400" b="1" dirty="0">
              <a:solidFill>
                <a:srgbClr val="266C9F"/>
              </a:solidFill>
            </a:endParaRPr>
          </a:p>
          <a:p>
            <a:endParaRPr lang="x-none" dirty="0"/>
          </a:p>
        </p:txBody>
      </p:sp>
      <p:sp>
        <p:nvSpPr>
          <p:cNvPr id="4" name="TextBox 3">
            <a:extLst>
              <a:ext uri="{FF2B5EF4-FFF2-40B4-BE49-F238E27FC236}">
                <a16:creationId xmlns:a16="http://schemas.microsoft.com/office/drawing/2014/main" id="{7F0107BA-2982-4CFE-A488-405227D3FBB7}"/>
              </a:ext>
            </a:extLst>
          </p:cNvPr>
          <p:cNvSpPr txBox="1"/>
          <p:nvPr/>
        </p:nvSpPr>
        <p:spPr>
          <a:xfrm>
            <a:off x="867104" y="1883979"/>
            <a:ext cx="4792292" cy="4154984"/>
          </a:xfrm>
          <a:prstGeom prst="rect">
            <a:avLst/>
          </a:prstGeom>
          <a:noFill/>
        </p:spPr>
        <p:txBody>
          <a:bodyPr wrap="square" rtlCol="0">
            <a:spAutoFit/>
          </a:bodyPr>
          <a:lstStyle/>
          <a:p>
            <a:pPr algn="ctr" rtl="0" fontAlgn="base"/>
            <a:r>
              <a:rPr lang="el-GR" sz="2400" b="0" i="0" dirty="0">
                <a:effectLst/>
                <a:latin typeface="Calibri" panose="020F0502020204030204" pitchFamily="34" charset="0"/>
              </a:rPr>
              <a:t>Οι ιδέες μπορούν να αναπτυχθούν με διάφορους τρόπους. Οι μέθοδοι ανάπτυξης ιδεών έχουν διαμορφωθεί και δοκιμαστεί σε διάφορες καταστάσεις και μπορούν να εφαρμοστούν διαφορετικά σε έργα και άτομα.  </a:t>
            </a:r>
          </a:p>
          <a:p>
            <a:pPr algn="ctr" rtl="0" fontAlgn="base"/>
            <a:endParaRPr lang="el-GR" sz="2400" dirty="0">
              <a:latin typeface="Calibri" panose="020F0502020204030204" pitchFamily="34" charset="0"/>
            </a:endParaRPr>
          </a:p>
          <a:p>
            <a:pPr algn="ctr" rtl="0" fontAlgn="base"/>
            <a:r>
              <a:rPr lang="el-GR" sz="2400" b="0" i="0" dirty="0">
                <a:effectLst/>
                <a:latin typeface="Calibri" panose="020F0502020204030204" pitchFamily="34" charset="0"/>
              </a:rPr>
              <a:t>Μπορεί να είναι αποτελεσματικό να συνδυάσετε μεθόδους για την ανάπτυξη ιδεών!</a:t>
            </a:r>
            <a:endParaRPr lang="is-IS" sz="2400" b="0" i="0" dirty="0">
              <a:effectLst/>
            </a:endParaRPr>
          </a:p>
        </p:txBody>
      </p:sp>
      <p:sp>
        <p:nvSpPr>
          <p:cNvPr id="6" name="Oval 5">
            <a:extLst>
              <a:ext uri="{FF2B5EF4-FFF2-40B4-BE49-F238E27FC236}">
                <a16:creationId xmlns:a16="http://schemas.microsoft.com/office/drawing/2014/main" id="{2B3D8844-A58C-457E-82DB-9911FB624709}"/>
              </a:ext>
            </a:extLst>
          </p:cNvPr>
          <p:cNvSpPr/>
          <p:nvPr/>
        </p:nvSpPr>
        <p:spPr>
          <a:xfrm>
            <a:off x="5659396" y="2281881"/>
            <a:ext cx="3994356" cy="3673348"/>
          </a:xfrm>
          <a:prstGeom prst="ellipse">
            <a:avLst/>
          </a:prstGeom>
          <a:noFill/>
          <a:ln w="762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a:endParaRPr lang="en-GB" dirty="0">
              <a:solidFill>
                <a:schemeClr val="bg1"/>
              </a:solidFill>
            </a:endParaRPr>
          </a:p>
          <a:p>
            <a:pPr algn="ctr"/>
            <a:r>
              <a:rPr lang="el-GR" dirty="0">
                <a:solidFill>
                  <a:schemeClr val="tx1"/>
                </a:solidFill>
              </a:rPr>
              <a:t>Μερικά παραδείγματα μεθόδων:</a:t>
            </a:r>
            <a:r>
              <a:rPr lang="en-GB" dirty="0">
                <a:solidFill>
                  <a:schemeClr val="tx1"/>
                </a:solidFill>
              </a:rPr>
              <a:t> ​</a:t>
            </a:r>
          </a:p>
          <a:p>
            <a:pPr algn="ctr"/>
            <a:r>
              <a:rPr lang="en-GB" i="1" dirty="0">
                <a:solidFill>
                  <a:schemeClr val="tx1"/>
                </a:solidFill>
              </a:rPr>
              <a:t>-</a:t>
            </a:r>
            <a:r>
              <a:rPr lang="el-GR" i="1" dirty="0">
                <a:solidFill>
                  <a:schemeClr val="tx1"/>
                </a:solidFill>
              </a:rPr>
              <a:t>Το αστέρι </a:t>
            </a:r>
          </a:p>
          <a:p>
            <a:pPr algn="ctr"/>
            <a:r>
              <a:rPr lang="el-GR" i="1" dirty="0">
                <a:solidFill>
                  <a:schemeClr val="tx1"/>
                </a:solidFill>
              </a:rPr>
              <a:t>-Σενάρια </a:t>
            </a:r>
          </a:p>
          <a:p>
            <a:pPr algn="ctr"/>
            <a:r>
              <a:rPr lang="el-GR" i="1" dirty="0">
                <a:solidFill>
                  <a:schemeClr val="tx1"/>
                </a:solidFill>
              </a:rPr>
              <a:t>-Νοητικός χάρτης </a:t>
            </a:r>
          </a:p>
          <a:p>
            <a:pPr algn="ctr"/>
            <a:r>
              <a:rPr lang="el-GR" i="1" dirty="0">
                <a:solidFill>
                  <a:schemeClr val="tx1"/>
                </a:solidFill>
              </a:rPr>
              <a:t>-Καταιγισμός ιδεών </a:t>
            </a:r>
          </a:p>
          <a:p>
            <a:pPr algn="ctr"/>
            <a:r>
              <a:rPr lang="el-GR" i="1" dirty="0">
                <a:solidFill>
                  <a:schemeClr val="tx1"/>
                </a:solidFill>
              </a:rPr>
              <a:t>-Έξι καπέλα σκέψης</a:t>
            </a:r>
            <a:endParaRPr lang="en-GB" i="1" dirty="0">
              <a:solidFill>
                <a:schemeClr val="tx1"/>
              </a:solidFill>
            </a:endParaRPr>
          </a:p>
          <a:p>
            <a:pPr algn="ctr"/>
            <a:endParaRPr lang="x-none" dirty="0"/>
          </a:p>
        </p:txBody>
      </p:sp>
    </p:spTree>
    <p:extLst>
      <p:ext uri="{BB962C8B-B14F-4D97-AF65-F5344CB8AC3E}">
        <p14:creationId xmlns:p14="http://schemas.microsoft.com/office/powerpoint/2010/main" val="2578125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E6C452-1D61-46E4-8E12-F8E6576BE4B2}"/>
              </a:ext>
            </a:extLst>
          </p:cNvPr>
          <p:cNvSpPr txBox="1"/>
          <p:nvPr/>
        </p:nvSpPr>
        <p:spPr>
          <a:xfrm>
            <a:off x="2247241" y="156060"/>
            <a:ext cx="8755137" cy="707886"/>
          </a:xfrm>
          <a:prstGeom prst="rect">
            <a:avLst/>
          </a:prstGeom>
          <a:noFill/>
        </p:spPr>
        <p:txBody>
          <a:bodyPr wrap="square" rtlCol="0">
            <a:spAutoFit/>
          </a:bodyPr>
          <a:lstStyle/>
          <a:p>
            <a:pPr algn="ctr"/>
            <a:r>
              <a:rPr lang="el-GR" sz="4000" b="1" dirty="0">
                <a:solidFill>
                  <a:srgbClr val="266C9F"/>
                </a:solidFill>
              </a:rPr>
              <a:t>1.2. Ιδεασμός – παραδείγματα μεθόδων</a:t>
            </a:r>
            <a:endParaRPr lang="x-none" sz="4000" b="1" dirty="0">
              <a:solidFill>
                <a:srgbClr val="266C9F"/>
              </a:solidFill>
            </a:endParaRPr>
          </a:p>
        </p:txBody>
      </p:sp>
      <p:sp>
        <p:nvSpPr>
          <p:cNvPr id="5" name="TextBox 4">
            <a:extLst>
              <a:ext uri="{FF2B5EF4-FFF2-40B4-BE49-F238E27FC236}">
                <a16:creationId xmlns:a16="http://schemas.microsoft.com/office/drawing/2014/main" id="{227CFB7C-73FA-41DD-95E2-4EC4AC7F25B4}"/>
              </a:ext>
            </a:extLst>
          </p:cNvPr>
          <p:cNvSpPr txBox="1"/>
          <p:nvPr/>
        </p:nvSpPr>
        <p:spPr>
          <a:xfrm>
            <a:off x="653453" y="1441899"/>
            <a:ext cx="5762246" cy="5355312"/>
          </a:xfrm>
          <a:prstGeom prst="rect">
            <a:avLst/>
          </a:prstGeom>
          <a:noFill/>
        </p:spPr>
        <p:txBody>
          <a:bodyPr wrap="square" lIns="91440" tIns="45720" rIns="91440" bIns="45720" rtlCol="0" anchor="t">
            <a:spAutoFit/>
          </a:bodyPr>
          <a:lstStyle/>
          <a:p>
            <a:pPr algn="l" rtl="0" fontAlgn="base"/>
            <a:r>
              <a:rPr lang="el-GR" sz="3600" dirty="0">
                <a:solidFill>
                  <a:srgbClr val="4EAE3A"/>
                </a:solidFill>
                <a:latin typeface="Calibri" panose="020F0502020204030204" pitchFamily="34" charset="0"/>
              </a:rPr>
              <a:t>Καταιγισμός Ιδεών</a:t>
            </a:r>
            <a:r>
              <a:rPr lang="is-IS" sz="2400" b="0" i="0" u="none" strike="noStrike" dirty="0">
                <a:solidFill>
                  <a:srgbClr val="000000"/>
                </a:solidFill>
                <a:effectLst/>
                <a:latin typeface="Calibri" panose="020F0502020204030204" pitchFamily="34" charset="0"/>
              </a:rPr>
              <a:t> </a:t>
            </a:r>
            <a:r>
              <a:rPr lang="is-IS" sz="2400" b="0" i="0" dirty="0">
                <a:effectLst/>
                <a:latin typeface="Calibri" panose="020F0502020204030204" pitchFamily="34" charset="0"/>
              </a:rPr>
              <a:t>​</a:t>
            </a:r>
            <a:endParaRPr lang="is-IS" sz="2400" b="0" i="0" dirty="0">
              <a:effectLst/>
              <a:latin typeface="Arial" panose="020B0604020202020204" pitchFamily="34" charset="0"/>
            </a:endParaRPr>
          </a:p>
          <a:p>
            <a:pPr algn="l" rtl="0" fontAlgn="base"/>
            <a:r>
              <a:rPr lang="en-US" sz="2400" b="0" i="0" dirty="0">
                <a:effectLst/>
                <a:latin typeface="Calibri" panose="020F0502020204030204" pitchFamily="34" charset="0"/>
              </a:rPr>
              <a:t>​</a:t>
            </a:r>
            <a:r>
              <a:rPr lang="el-GR" sz="2400" b="0" i="0" dirty="0">
                <a:effectLst/>
                <a:latin typeface="Calibri" panose="020F0502020204030204" pitchFamily="34" charset="0"/>
              </a:rPr>
              <a:t>Μια μέθοδος για την πρόκληση ιδεών. Η μέθοδος μπορεί να εφαρμοστεί είτε μεμονωμένα είτε σε ομάδες.  </a:t>
            </a:r>
          </a:p>
          <a:p>
            <a:pPr algn="l" rtl="0" fontAlgn="base"/>
            <a:endParaRPr lang="el-GR" sz="2400" dirty="0">
              <a:latin typeface="Calibri" panose="020F0502020204030204" pitchFamily="34" charset="0"/>
            </a:endParaRPr>
          </a:p>
          <a:p>
            <a:pPr algn="l" rtl="0" fontAlgn="base"/>
            <a:r>
              <a:rPr lang="el-GR" sz="2400" b="0" i="0" dirty="0">
                <a:effectLst/>
                <a:latin typeface="Calibri" panose="020F0502020204030204" pitchFamily="34" charset="0"/>
              </a:rPr>
              <a:t>Συνιστάται συχνά ανταλλαγή ιδεών χωρίς την ταλαιπωρία των υπολογιστών και των έξυπνων συσκευών. Μπορεί να είναι πιο αποτελεσματικό να δημιουργήσετε μια ατμόσφαιρα και μια κατάσταση που μπορεί να ανοίξει το μυαλό και να διεγείρει τις σκέψεις. Τι θα έλεγες να καθόσουν έξω με στυλό και χαρτί;</a:t>
            </a:r>
            <a:endParaRPr lang="en-US" b="0" i="0" dirty="0">
              <a:effectLst/>
            </a:endParaRPr>
          </a:p>
          <a:p>
            <a:pPr algn="l" rtl="0" fontAlgn="base"/>
            <a:endParaRPr lang="en-US" b="0" i="0" dirty="0">
              <a:effectLst/>
            </a:endParaRPr>
          </a:p>
        </p:txBody>
      </p:sp>
      <p:pic>
        <p:nvPicPr>
          <p:cNvPr id="2" name="Picture 1">
            <a:extLst>
              <a:ext uri="{FF2B5EF4-FFF2-40B4-BE49-F238E27FC236}">
                <a16:creationId xmlns:a16="http://schemas.microsoft.com/office/drawing/2014/main" id="{FB8D482E-09B4-4A6D-A22C-22B4938D62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15699" y="2963407"/>
            <a:ext cx="4006678" cy="2671119"/>
          </a:xfrm>
          <a:prstGeom prst="rect">
            <a:avLst/>
          </a:prstGeom>
        </p:spPr>
      </p:pic>
    </p:spTree>
    <p:extLst>
      <p:ext uri="{BB962C8B-B14F-4D97-AF65-F5344CB8AC3E}">
        <p14:creationId xmlns:p14="http://schemas.microsoft.com/office/powerpoint/2010/main" val="63944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1BB2F6-326D-4990-8BDF-7169FE095F19}"/>
              </a:ext>
            </a:extLst>
          </p:cNvPr>
          <p:cNvSpPr txBox="1"/>
          <p:nvPr/>
        </p:nvSpPr>
        <p:spPr>
          <a:xfrm>
            <a:off x="761563" y="2108623"/>
            <a:ext cx="5128874" cy="4431983"/>
          </a:xfrm>
          <a:prstGeom prst="rect">
            <a:avLst/>
          </a:prstGeom>
          <a:noFill/>
        </p:spPr>
        <p:txBody>
          <a:bodyPr wrap="square" rtlCol="0">
            <a:spAutoFit/>
          </a:bodyPr>
          <a:lstStyle/>
          <a:p>
            <a:pPr algn="l" rtl="0" fontAlgn="base"/>
            <a:r>
              <a:rPr lang="el-GR" sz="3600" b="0" i="0" u="none" strike="noStrike" dirty="0">
                <a:solidFill>
                  <a:srgbClr val="4EAE3A"/>
                </a:solidFill>
                <a:effectLst/>
                <a:latin typeface="Calibri" panose="020F0502020204030204" pitchFamily="34" charset="0"/>
              </a:rPr>
              <a:t>Νοητικός χάρτης</a:t>
            </a:r>
          </a:p>
          <a:p>
            <a:pPr algn="l" rtl="0" fontAlgn="base"/>
            <a:endParaRPr lang="el-GR" sz="3600" dirty="0">
              <a:solidFill>
                <a:srgbClr val="4EAE3A"/>
              </a:solidFill>
              <a:latin typeface="Calibri" panose="020F0502020204030204" pitchFamily="34" charset="0"/>
              <a:cs typeface="Calibri"/>
            </a:endParaRPr>
          </a:p>
          <a:p>
            <a:pPr algn="l" rtl="0" fontAlgn="base"/>
            <a:r>
              <a:rPr lang="el-GR" sz="2400" b="0" i="0" u="none" strike="noStrike" dirty="0">
                <a:solidFill>
                  <a:srgbClr val="000000"/>
                </a:solidFill>
                <a:effectLst/>
                <a:latin typeface="Calibri"/>
                <a:cs typeface="Calibri"/>
              </a:rPr>
              <a:t>Οι νοητικοί χάρτες μπορούν να σχεδιαστούν είτε με στυλό και χαρτί είτε με ειδικό λογισμικό. Με έναν νοητικό χάρτη, η ανάπτυξη ιδεών παίρνει μια οπτική μορφή, καθιστώντας ευκολότερη τη διαμόρφωση, την κατηγοριοποίηση, τη σύνδεση και την οργάνωση σκέψεων</a:t>
            </a:r>
            <a:r>
              <a:rPr lang="en-GB" sz="2400" b="0" i="0" u="none" strike="noStrike" dirty="0">
                <a:solidFill>
                  <a:srgbClr val="000000"/>
                </a:solidFill>
                <a:effectLst/>
                <a:latin typeface="Calibri"/>
                <a:cs typeface="Calibri"/>
              </a:rPr>
              <a:t>.</a:t>
            </a:r>
          </a:p>
          <a:p>
            <a:endParaRPr lang="x-none" dirty="0"/>
          </a:p>
        </p:txBody>
      </p:sp>
      <p:sp>
        <p:nvSpPr>
          <p:cNvPr id="3" name="TextBox 2">
            <a:extLst>
              <a:ext uri="{FF2B5EF4-FFF2-40B4-BE49-F238E27FC236}">
                <a16:creationId xmlns:a16="http://schemas.microsoft.com/office/drawing/2014/main" id="{5A233AAF-7350-4C10-9126-C1F778651638}"/>
              </a:ext>
            </a:extLst>
          </p:cNvPr>
          <p:cNvSpPr txBox="1"/>
          <p:nvPr/>
        </p:nvSpPr>
        <p:spPr>
          <a:xfrm>
            <a:off x="2271168" y="93053"/>
            <a:ext cx="8776060" cy="984885"/>
          </a:xfrm>
          <a:prstGeom prst="rect">
            <a:avLst/>
          </a:prstGeom>
          <a:noFill/>
        </p:spPr>
        <p:txBody>
          <a:bodyPr wrap="square" rtlCol="0">
            <a:spAutoFit/>
          </a:bodyPr>
          <a:lstStyle/>
          <a:p>
            <a:pPr algn="ctr"/>
            <a:r>
              <a:rPr lang="el-GR" sz="4000" b="1" dirty="0">
                <a:solidFill>
                  <a:srgbClr val="266C9F"/>
                </a:solidFill>
              </a:rPr>
              <a:t>1.2. Ιδεασμός – παραδείγματα μεθόδων</a:t>
            </a:r>
            <a:endParaRPr lang="x-none" sz="4000" b="1" dirty="0">
              <a:solidFill>
                <a:srgbClr val="266C9F"/>
              </a:solidFill>
            </a:endParaRPr>
          </a:p>
          <a:p>
            <a:pPr algn="ctr"/>
            <a:endParaRPr lang="x-none" dirty="0"/>
          </a:p>
        </p:txBody>
      </p:sp>
      <p:pic>
        <p:nvPicPr>
          <p:cNvPr id="4" name="Picture 3">
            <a:extLst>
              <a:ext uri="{FF2B5EF4-FFF2-40B4-BE49-F238E27FC236}">
                <a16:creationId xmlns:a16="http://schemas.microsoft.com/office/drawing/2014/main" id="{37065C2E-A381-4F33-B8DB-950303CD9F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8597" y="2425668"/>
            <a:ext cx="4493571" cy="3249527"/>
          </a:xfrm>
          <a:prstGeom prst="rect">
            <a:avLst/>
          </a:prstGeom>
        </p:spPr>
      </p:pic>
      <p:pic>
        <p:nvPicPr>
          <p:cNvPr id="5" name="Picture 4">
            <a:extLst>
              <a:ext uri="{FF2B5EF4-FFF2-40B4-BE49-F238E27FC236}">
                <a16:creationId xmlns:a16="http://schemas.microsoft.com/office/drawing/2014/main" id="{BA968F31-56E6-48D5-B45B-196614588F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0289" y="5675195"/>
            <a:ext cx="3785944" cy="237765"/>
          </a:xfrm>
          <a:prstGeom prst="rect">
            <a:avLst/>
          </a:prstGeom>
        </p:spPr>
      </p:pic>
    </p:spTree>
    <p:extLst>
      <p:ext uri="{BB962C8B-B14F-4D97-AF65-F5344CB8AC3E}">
        <p14:creationId xmlns:p14="http://schemas.microsoft.com/office/powerpoint/2010/main" val="2928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77B165-0FA5-4B05-931A-1BA40080D8EB}"/>
              </a:ext>
            </a:extLst>
          </p:cNvPr>
          <p:cNvSpPr txBox="1"/>
          <p:nvPr/>
        </p:nvSpPr>
        <p:spPr>
          <a:xfrm>
            <a:off x="777604" y="2076550"/>
            <a:ext cx="4589352" cy="4247317"/>
          </a:xfrm>
          <a:prstGeom prst="rect">
            <a:avLst/>
          </a:prstGeom>
          <a:noFill/>
        </p:spPr>
        <p:txBody>
          <a:bodyPr wrap="square" rtlCol="0">
            <a:spAutoFit/>
          </a:bodyPr>
          <a:lstStyle/>
          <a:p>
            <a:pPr algn="l" rtl="0" fontAlgn="base"/>
            <a:r>
              <a:rPr lang="el-GR" sz="3600" b="0" i="0" u="none" strike="noStrike" dirty="0">
                <a:solidFill>
                  <a:srgbClr val="4EAE3A"/>
                </a:solidFill>
                <a:effectLst/>
                <a:latin typeface="Calibri" panose="020F0502020204030204" pitchFamily="34" charset="0"/>
              </a:rPr>
              <a:t>Το αστέρι</a:t>
            </a:r>
            <a:r>
              <a:rPr lang="is-IS" sz="3600" b="0" i="0" u="none" strike="noStrike" dirty="0">
                <a:solidFill>
                  <a:srgbClr val="000000"/>
                </a:solidFill>
                <a:effectLst/>
                <a:latin typeface="Calibri" panose="020F0502020204030204" pitchFamily="34" charset="0"/>
              </a:rPr>
              <a:t>  </a:t>
            </a:r>
            <a:r>
              <a:rPr lang="en-US" sz="3600" b="0" i="0" dirty="0">
                <a:effectLst/>
                <a:latin typeface="Calibri" panose="020F0502020204030204" pitchFamily="34" charset="0"/>
              </a:rPr>
              <a:t>​</a:t>
            </a:r>
          </a:p>
          <a:p>
            <a:pPr algn="l" rtl="0" fontAlgn="base"/>
            <a:r>
              <a:rPr lang="el-GR" sz="2400" b="0" i="0" dirty="0">
                <a:effectLst/>
                <a:latin typeface="Calibri" panose="020F0502020204030204" pitchFamily="34" charset="0"/>
              </a:rPr>
              <a:t>Σχεδιάστε ένα αστέρι με έξι γωνίες. Γράψε την ιδέα που δουλεύεις στο κέντρο του αστεριού. Μοιράστε τις λέξεις ποιος, τι, πού, πότε, γιατί και πώς στις γωνίες του αστεριού. Στη συνέχεια, θα εξετάσετε την ιδέα σας κάνοντας ερωτήσεις που ξεκινούν με τις έξι λέξεις κλειδιά στις γωνίες των αστεριών</a:t>
            </a:r>
            <a:r>
              <a:rPr lang="en-GB" sz="2400" b="0" i="0" dirty="0">
                <a:effectLst/>
                <a:latin typeface="Calibri" panose="020F0502020204030204" pitchFamily="34" charset="0"/>
              </a:rPr>
              <a:t>. </a:t>
            </a:r>
            <a:endParaRPr lang="en-US" sz="2400" b="0" i="0" dirty="0">
              <a:effectLst/>
              <a:latin typeface="Arial" panose="020B0604020202020204" pitchFamily="34" charset="0"/>
            </a:endParaRPr>
          </a:p>
          <a:p>
            <a:endParaRPr lang="x-none" dirty="0"/>
          </a:p>
        </p:txBody>
      </p:sp>
      <p:sp>
        <p:nvSpPr>
          <p:cNvPr id="3" name="TextBox 2">
            <a:extLst>
              <a:ext uri="{FF2B5EF4-FFF2-40B4-BE49-F238E27FC236}">
                <a16:creationId xmlns:a16="http://schemas.microsoft.com/office/drawing/2014/main" id="{5F3C6D9C-B310-4290-ABF0-2250952E06C0}"/>
              </a:ext>
            </a:extLst>
          </p:cNvPr>
          <p:cNvSpPr txBox="1"/>
          <p:nvPr/>
        </p:nvSpPr>
        <p:spPr>
          <a:xfrm>
            <a:off x="2243470" y="212829"/>
            <a:ext cx="9036659" cy="984885"/>
          </a:xfrm>
          <a:prstGeom prst="rect">
            <a:avLst/>
          </a:prstGeom>
          <a:noFill/>
        </p:spPr>
        <p:txBody>
          <a:bodyPr wrap="square" rtlCol="0">
            <a:spAutoFit/>
          </a:bodyPr>
          <a:lstStyle/>
          <a:p>
            <a:pPr algn="ctr"/>
            <a:r>
              <a:rPr lang="el-GR" sz="4000" b="1" dirty="0">
                <a:solidFill>
                  <a:srgbClr val="266C9F"/>
                </a:solidFill>
              </a:rPr>
              <a:t>1.2. Ιδεασμός – παραδείγματα μεθόδων</a:t>
            </a:r>
            <a:endParaRPr lang="x-none" sz="4000" b="1" dirty="0">
              <a:solidFill>
                <a:srgbClr val="266C9F"/>
              </a:solidFill>
            </a:endParaRPr>
          </a:p>
          <a:p>
            <a:endParaRPr lang="x-none" dirty="0"/>
          </a:p>
        </p:txBody>
      </p:sp>
      <p:sp>
        <p:nvSpPr>
          <p:cNvPr id="4" name="Star: 6 Points 3">
            <a:extLst>
              <a:ext uri="{FF2B5EF4-FFF2-40B4-BE49-F238E27FC236}">
                <a16:creationId xmlns:a16="http://schemas.microsoft.com/office/drawing/2014/main" id="{670BBFB9-E8C8-496A-84BA-26B953F4FCFF}"/>
              </a:ext>
            </a:extLst>
          </p:cNvPr>
          <p:cNvSpPr/>
          <p:nvPr/>
        </p:nvSpPr>
        <p:spPr>
          <a:xfrm>
            <a:off x="6326659" y="2070956"/>
            <a:ext cx="3509318" cy="3744097"/>
          </a:xfrm>
          <a:prstGeom prst="star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a16="http://schemas.microsoft.com/office/drawing/2014/main" id="{0CC83203-92E0-4815-A6BA-B220BFE5E416}"/>
              </a:ext>
            </a:extLst>
          </p:cNvPr>
          <p:cNvSpPr txBox="1"/>
          <p:nvPr/>
        </p:nvSpPr>
        <p:spPr>
          <a:xfrm>
            <a:off x="7817710" y="2606239"/>
            <a:ext cx="691978" cy="369332"/>
          </a:xfrm>
          <a:prstGeom prst="rect">
            <a:avLst/>
          </a:prstGeom>
          <a:noFill/>
        </p:spPr>
        <p:txBody>
          <a:bodyPr wrap="square" rtlCol="0">
            <a:spAutoFit/>
          </a:bodyPr>
          <a:lstStyle/>
          <a:p>
            <a:r>
              <a:rPr lang="is-IS" dirty="0">
                <a:solidFill>
                  <a:srgbClr val="00B028"/>
                </a:solidFill>
              </a:rPr>
              <a:t>who</a:t>
            </a:r>
            <a:endParaRPr lang="x-none" dirty="0">
              <a:solidFill>
                <a:srgbClr val="00B028"/>
              </a:solidFill>
            </a:endParaRPr>
          </a:p>
        </p:txBody>
      </p:sp>
      <p:sp>
        <p:nvSpPr>
          <p:cNvPr id="6" name="TextBox 5">
            <a:extLst>
              <a:ext uri="{FF2B5EF4-FFF2-40B4-BE49-F238E27FC236}">
                <a16:creationId xmlns:a16="http://schemas.microsoft.com/office/drawing/2014/main" id="{EB3330A6-8E7C-49BD-9DFE-C835B1BE969B}"/>
              </a:ext>
            </a:extLst>
          </p:cNvPr>
          <p:cNvSpPr txBox="1"/>
          <p:nvPr/>
        </p:nvSpPr>
        <p:spPr>
          <a:xfrm>
            <a:off x="6604247" y="3130205"/>
            <a:ext cx="691978" cy="369332"/>
          </a:xfrm>
          <a:prstGeom prst="rect">
            <a:avLst/>
          </a:prstGeom>
          <a:noFill/>
        </p:spPr>
        <p:txBody>
          <a:bodyPr wrap="square" rtlCol="0">
            <a:spAutoFit/>
          </a:bodyPr>
          <a:lstStyle/>
          <a:p>
            <a:r>
              <a:rPr lang="is-IS" dirty="0">
                <a:solidFill>
                  <a:srgbClr val="00B028"/>
                </a:solidFill>
              </a:rPr>
              <a:t>how</a:t>
            </a:r>
            <a:endParaRPr lang="x-none" dirty="0">
              <a:solidFill>
                <a:srgbClr val="00B028"/>
              </a:solidFill>
            </a:endParaRPr>
          </a:p>
        </p:txBody>
      </p:sp>
      <p:sp>
        <p:nvSpPr>
          <p:cNvPr id="7" name="TextBox 6">
            <a:extLst>
              <a:ext uri="{FF2B5EF4-FFF2-40B4-BE49-F238E27FC236}">
                <a16:creationId xmlns:a16="http://schemas.microsoft.com/office/drawing/2014/main" id="{B84764F9-9A65-443D-86EF-C9F393505EC6}"/>
              </a:ext>
            </a:extLst>
          </p:cNvPr>
          <p:cNvSpPr txBox="1"/>
          <p:nvPr/>
        </p:nvSpPr>
        <p:spPr>
          <a:xfrm>
            <a:off x="8837447" y="3130205"/>
            <a:ext cx="691978" cy="369332"/>
          </a:xfrm>
          <a:prstGeom prst="rect">
            <a:avLst/>
          </a:prstGeom>
          <a:noFill/>
        </p:spPr>
        <p:txBody>
          <a:bodyPr wrap="square" rtlCol="0">
            <a:spAutoFit/>
          </a:bodyPr>
          <a:lstStyle/>
          <a:p>
            <a:r>
              <a:rPr lang="is-IS" dirty="0">
                <a:solidFill>
                  <a:srgbClr val="00B028"/>
                </a:solidFill>
              </a:rPr>
              <a:t>what</a:t>
            </a:r>
            <a:endParaRPr lang="x-none" dirty="0">
              <a:solidFill>
                <a:srgbClr val="00B028"/>
              </a:solidFill>
            </a:endParaRPr>
          </a:p>
        </p:txBody>
      </p:sp>
      <p:sp>
        <p:nvSpPr>
          <p:cNvPr id="8" name="TextBox 7">
            <a:extLst>
              <a:ext uri="{FF2B5EF4-FFF2-40B4-BE49-F238E27FC236}">
                <a16:creationId xmlns:a16="http://schemas.microsoft.com/office/drawing/2014/main" id="{BE17F636-B62F-49BC-A60F-7B920DCC2ACC}"/>
              </a:ext>
            </a:extLst>
          </p:cNvPr>
          <p:cNvSpPr txBox="1"/>
          <p:nvPr/>
        </p:nvSpPr>
        <p:spPr>
          <a:xfrm>
            <a:off x="7731825" y="4910441"/>
            <a:ext cx="745523" cy="369332"/>
          </a:xfrm>
          <a:prstGeom prst="rect">
            <a:avLst/>
          </a:prstGeom>
          <a:noFill/>
        </p:spPr>
        <p:txBody>
          <a:bodyPr wrap="square" rtlCol="0">
            <a:spAutoFit/>
          </a:bodyPr>
          <a:lstStyle/>
          <a:p>
            <a:r>
              <a:rPr lang="is-IS" dirty="0">
                <a:solidFill>
                  <a:srgbClr val="00B028"/>
                </a:solidFill>
              </a:rPr>
              <a:t>when</a:t>
            </a:r>
            <a:endParaRPr lang="x-none" dirty="0">
              <a:solidFill>
                <a:srgbClr val="00B028"/>
              </a:solidFill>
            </a:endParaRPr>
          </a:p>
        </p:txBody>
      </p:sp>
      <p:sp>
        <p:nvSpPr>
          <p:cNvPr id="9" name="TextBox 8">
            <a:extLst>
              <a:ext uri="{FF2B5EF4-FFF2-40B4-BE49-F238E27FC236}">
                <a16:creationId xmlns:a16="http://schemas.microsoft.com/office/drawing/2014/main" id="{DE11B96B-DD8B-4E55-A13C-E96DB9130AB3}"/>
              </a:ext>
            </a:extLst>
          </p:cNvPr>
          <p:cNvSpPr txBox="1"/>
          <p:nvPr/>
        </p:nvSpPr>
        <p:spPr>
          <a:xfrm>
            <a:off x="8742711" y="4394895"/>
            <a:ext cx="786714" cy="369332"/>
          </a:xfrm>
          <a:prstGeom prst="rect">
            <a:avLst/>
          </a:prstGeom>
          <a:noFill/>
        </p:spPr>
        <p:txBody>
          <a:bodyPr wrap="square" rtlCol="0">
            <a:spAutoFit/>
          </a:bodyPr>
          <a:lstStyle/>
          <a:p>
            <a:r>
              <a:rPr lang="is-IS" dirty="0">
                <a:solidFill>
                  <a:srgbClr val="00B028"/>
                </a:solidFill>
              </a:rPr>
              <a:t>where</a:t>
            </a:r>
            <a:endParaRPr lang="x-none" dirty="0">
              <a:solidFill>
                <a:srgbClr val="00B028"/>
              </a:solidFill>
            </a:endParaRPr>
          </a:p>
        </p:txBody>
      </p:sp>
      <p:sp>
        <p:nvSpPr>
          <p:cNvPr id="10" name="TextBox 9">
            <a:extLst>
              <a:ext uri="{FF2B5EF4-FFF2-40B4-BE49-F238E27FC236}">
                <a16:creationId xmlns:a16="http://schemas.microsoft.com/office/drawing/2014/main" id="{0F5BF790-30B1-4478-8630-8A8D0A64FE74}"/>
              </a:ext>
            </a:extLst>
          </p:cNvPr>
          <p:cNvSpPr txBox="1"/>
          <p:nvPr/>
        </p:nvSpPr>
        <p:spPr>
          <a:xfrm>
            <a:off x="6693245" y="4423687"/>
            <a:ext cx="691978" cy="369332"/>
          </a:xfrm>
          <a:prstGeom prst="rect">
            <a:avLst/>
          </a:prstGeom>
          <a:noFill/>
        </p:spPr>
        <p:txBody>
          <a:bodyPr wrap="square" rtlCol="0">
            <a:spAutoFit/>
          </a:bodyPr>
          <a:lstStyle/>
          <a:p>
            <a:r>
              <a:rPr lang="is-IS" dirty="0">
                <a:solidFill>
                  <a:srgbClr val="00B028"/>
                </a:solidFill>
              </a:rPr>
              <a:t>why</a:t>
            </a:r>
            <a:endParaRPr lang="x-none" dirty="0">
              <a:solidFill>
                <a:srgbClr val="00B028"/>
              </a:solidFill>
            </a:endParaRPr>
          </a:p>
        </p:txBody>
      </p:sp>
      <p:sp>
        <p:nvSpPr>
          <p:cNvPr id="11" name="TextBox 10">
            <a:extLst>
              <a:ext uri="{FF2B5EF4-FFF2-40B4-BE49-F238E27FC236}">
                <a16:creationId xmlns:a16="http://schemas.microsoft.com/office/drawing/2014/main" id="{4B2065F6-5916-414B-A657-505F6BBF60BC}"/>
              </a:ext>
            </a:extLst>
          </p:cNvPr>
          <p:cNvSpPr txBox="1"/>
          <p:nvPr/>
        </p:nvSpPr>
        <p:spPr>
          <a:xfrm>
            <a:off x="7590291" y="3650618"/>
            <a:ext cx="982055" cy="584775"/>
          </a:xfrm>
          <a:prstGeom prst="rect">
            <a:avLst/>
          </a:prstGeom>
          <a:noFill/>
        </p:spPr>
        <p:txBody>
          <a:bodyPr wrap="square" rtlCol="0">
            <a:spAutoFit/>
          </a:bodyPr>
          <a:lstStyle/>
          <a:p>
            <a:pPr algn="ctr"/>
            <a:r>
              <a:rPr lang="sv-SE" sz="3200" b="1" dirty="0" err="1">
                <a:solidFill>
                  <a:srgbClr val="FFB700"/>
                </a:solidFill>
              </a:rPr>
              <a:t>idea</a:t>
            </a:r>
            <a:endParaRPr lang="x-none" sz="3200" b="1" dirty="0">
              <a:solidFill>
                <a:srgbClr val="FFB700"/>
              </a:solidFill>
            </a:endParaRPr>
          </a:p>
        </p:txBody>
      </p:sp>
    </p:spTree>
    <p:extLst>
      <p:ext uri="{BB962C8B-B14F-4D97-AF65-F5344CB8AC3E}">
        <p14:creationId xmlns:p14="http://schemas.microsoft.com/office/powerpoint/2010/main" val="712898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39F19E-1C4E-45DC-B9BC-CF1C375CFF52}"/>
              </a:ext>
            </a:extLst>
          </p:cNvPr>
          <p:cNvSpPr txBox="1"/>
          <p:nvPr/>
        </p:nvSpPr>
        <p:spPr>
          <a:xfrm>
            <a:off x="424820" y="1176631"/>
            <a:ext cx="8123757" cy="5447645"/>
          </a:xfrm>
          <a:prstGeom prst="rect">
            <a:avLst/>
          </a:prstGeom>
          <a:noFill/>
        </p:spPr>
        <p:txBody>
          <a:bodyPr wrap="square" lIns="91440" tIns="45720" rIns="91440" bIns="45720" rtlCol="0" anchor="t">
            <a:spAutoFit/>
          </a:bodyPr>
          <a:lstStyle/>
          <a:p>
            <a:pPr algn="l" rtl="0" fontAlgn="base"/>
            <a:r>
              <a:rPr lang="el-GR" sz="3600" b="0" i="0" u="none" strike="noStrike" dirty="0">
                <a:solidFill>
                  <a:srgbClr val="4EAE3A"/>
                </a:solidFill>
                <a:effectLst/>
                <a:latin typeface="Calibri" panose="020F0502020204030204" pitchFamily="34" charset="0"/>
              </a:rPr>
              <a:t>6 καπέλα σκέψης</a:t>
            </a:r>
          </a:p>
          <a:p>
            <a:pPr algn="l" rtl="0" fontAlgn="base"/>
            <a:r>
              <a:rPr lang="el-GR" sz="2400" b="0" i="0" dirty="0">
                <a:effectLst/>
              </a:rPr>
              <a:t>Μέθοδος, που δημιουργήθηκε από τον </a:t>
            </a:r>
            <a:r>
              <a:rPr lang="el-GR" sz="2400" b="0" i="0" dirty="0" err="1">
                <a:effectLst/>
              </a:rPr>
              <a:t>Edward</a:t>
            </a:r>
            <a:r>
              <a:rPr lang="el-GR" sz="2400" b="0" i="0" dirty="0">
                <a:effectLst/>
              </a:rPr>
              <a:t> de </a:t>
            </a:r>
            <a:r>
              <a:rPr lang="el-GR" sz="2400" b="0" i="0" dirty="0" err="1">
                <a:effectLst/>
              </a:rPr>
              <a:t>Bono</a:t>
            </a:r>
            <a:r>
              <a:rPr lang="el-GR" sz="2400" b="0" i="0" dirty="0">
                <a:effectLst/>
              </a:rPr>
              <a:t>, για τη βελτίωση της δομής της σκέψης και της λήψης αποφάσεων.  </a:t>
            </a:r>
          </a:p>
          <a:p>
            <a:pPr algn="l" rtl="0" fontAlgn="base"/>
            <a:endParaRPr lang="el-GR" sz="2400" dirty="0"/>
          </a:p>
          <a:p>
            <a:pPr algn="l" rtl="0" fontAlgn="base"/>
            <a:r>
              <a:rPr lang="el-GR" sz="2400" b="0" i="0" dirty="0">
                <a:effectLst/>
              </a:rPr>
              <a:t>Μια ιδέα εξετάζεται κριτικά, από διαφορετικές οπτικές γωνίες, «φορώντας» διαφορετικά φανταστικά καπέλα. Κάθε καπέλο αντιπροσωπεύει μια συγκεκριμένη άποψη ή νοοτροπία: διαδικασία, δημιουργικότητα, γεγονότα, οφέλη, συναισθήματα και προειδοποιήσεις.  </a:t>
            </a:r>
          </a:p>
          <a:p>
            <a:pPr algn="l" rtl="0" fontAlgn="base"/>
            <a:endParaRPr lang="el-GR" sz="2400" dirty="0"/>
          </a:p>
          <a:p>
            <a:pPr algn="l" rtl="0" fontAlgn="base"/>
            <a:r>
              <a:rPr lang="el-GR" sz="2400" b="0" i="0" dirty="0">
                <a:effectLst/>
              </a:rPr>
              <a:t>Αυτή η μέθοδος χρησιμοποιείται κυρίως στην ομαδική εργασία. Το καλύτερο αποτέλεσμα επιτυγχάνεται περιορίζοντας το χρόνο που κάθε άτομο "φοράει" κάθε καπέλο σε λίγα λεπτά.</a:t>
            </a:r>
            <a:endParaRPr lang="x-none" dirty="0"/>
          </a:p>
        </p:txBody>
      </p:sp>
      <p:sp>
        <p:nvSpPr>
          <p:cNvPr id="4" name="TextBox 3">
            <a:extLst>
              <a:ext uri="{FF2B5EF4-FFF2-40B4-BE49-F238E27FC236}">
                <a16:creationId xmlns:a16="http://schemas.microsoft.com/office/drawing/2014/main" id="{5CBB7B61-57FE-401D-B8F3-20ECBB775CC6}"/>
              </a:ext>
            </a:extLst>
          </p:cNvPr>
          <p:cNvSpPr txBox="1"/>
          <p:nvPr/>
        </p:nvSpPr>
        <p:spPr>
          <a:xfrm>
            <a:off x="1839433" y="88207"/>
            <a:ext cx="9144000" cy="707886"/>
          </a:xfrm>
          <a:prstGeom prst="rect">
            <a:avLst/>
          </a:prstGeom>
          <a:noFill/>
        </p:spPr>
        <p:txBody>
          <a:bodyPr wrap="square" rtlCol="0">
            <a:spAutoFit/>
          </a:bodyPr>
          <a:lstStyle/>
          <a:p>
            <a:pPr algn="ctr"/>
            <a:r>
              <a:rPr lang="el-GR" sz="4000" b="1" dirty="0">
                <a:solidFill>
                  <a:srgbClr val="266C9F"/>
                </a:solidFill>
              </a:rPr>
              <a:t>1.2. Ιδεασμός – παραδείγματα μεθόδων</a:t>
            </a:r>
            <a:endParaRPr lang="x-none" sz="4000" b="1" dirty="0">
              <a:solidFill>
                <a:srgbClr val="266C9F"/>
              </a:solidFill>
            </a:endParaRPr>
          </a:p>
        </p:txBody>
      </p:sp>
      <p:pic>
        <p:nvPicPr>
          <p:cNvPr id="5" name="Picture 4" descr="Logo&#10;&#10;Description automatically generated">
            <a:extLst>
              <a:ext uri="{FF2B5EF4-FFF2-40B4-BE49-F238E27FC236}">
                <a16:creationId xmlns:a16="http://schemas.microsoft.com/office/drawing/2014/main" id="{E65B17DA-75B4-42B3-93D7-5130EFDE0B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1344" y="2465552"/>
            <a:ext cx="2863294" cy="2330901"/>
          </a:xfrm>
          <a:prstGeom prst="rect">
            <a:avLst/>
          </a:prstGeom>
        </p:spPr>
      </p:pic>
    </p:spTree>
    <p:extLst>
      <p:ext uri="{BB962C8B-B14F-4D97-AF65-F5344CB8AC3E}">
        <p14:creationId xmlns:p14="http://schemas.microsoft.com/office/powerpoint/2010/main" val="325455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975CAE-05B5-4F7E-8651-8EF6DB332ECD}"/>
              </a:ext>
            </a:extLst>
          </p:cNvPr>
          <p:cNvSpPr txBox="1"/>
          <p:nvPr/>
        </p:nvSpPr>
        <p:spPr>
          <a:xfrm>
            <a:off x="361508" y="1152066"/>
            <a:ext cx="10760148" cy="6001643"/>
          </a:xfrm>
          <a:prstGeom prst="rect">
            <a:avLst/>
          </a:prstGeom>
          <a:noFill/>
        </p:spPr>
        <p:txBody>
          <a:bodyPr wrap="square" rtlCol="0">
            <a:spAutoFit/>
          </a:bodyPr>
          <a:lstStyle/>
          <a:p>
            <a:pPr algn="l" rtl="0" fontAlgn="base"/>
            <a:r>
              <a:rPr lang="el-GR" sz="3600" b="0" i="0" dirty="0">
                <a:solidFill>
                  <a:srgbClr val="00B028"/>
                </a:solidFill>
                <a:effectLst/>
                <a:latin typeface="Calibri" panose="020F0502020204030204" pitchFamily="34" charset="0"/>
              </a:rPr>
              <a:t>Σενάρια</a:t>
            </a:r>
            <a:endParaRPr lang="is-IS" sz="3600" b="0" i="0" dirty="0">
              <a:solidFill>
                <a:srgbClr val="00B028"/>
              </a:solidFill>
              <a:effectLst/>
              <a:latin typeface="Arial" panose="020B0604020202020204" pitchFamily="34" charset="0"/>
            </a:endParaRPr>
          </a:p>
          <a:p>
            <a:pPr algn="l" rtl="0" fontAlgn="base"/>
            <a:r>
              <a:rPr lang="el-GR" sz="2400" b="0" i="0" dirty="0">
                <a:effectLst/>
              </a:rPr>
              <a:t>Το να κοιτάμε προς το μέλλον θα περιλαμβάνει πάντα μεγάλη αβεβαιότητα. Τα σενάρια μπορούν να </a:t>
            </a:r>
            <a:r>
              <a:rPr lang="el-GR" sz="2400" dirty="0"/>
              <a:t>δημιουργηθ</a:t>
            </a:r>
            <a:r>
              <a:rPr lang="el-GR" sz="2400" b="0" i="0" dirty="0">
                <a:effectLst/>
              </a:rPr>
              <a:t>ούν για να ρίξουν φως σε μια πιθανή κατάσταση στο μέλλον. Με αυτόν τον τρόπο, είναι δυνατόν να πάρετε μια ορισμένη προετοιμασία για το τι πρόκειται να έρθει - ένα είδος προσομοιωτή για το μέλλον!  </a:t>
            </a:r>
          </a:p>
          <a:p>
            <a:pPr algn="l" rtl="0" fontAlgn="base"/>
            <a:endParaRPr lang="el-GR" sz="2400" dirty="0"/>
          </a:p>
          <a:p>
            <a:pPr algn="l" rtl="0" fontAlgn="base"/>
            <a:r>
              <a:rPr lang="el-GR" sz="2400" b="0" i="0" dirty="0">
                <a:effectLst/>
              </a:rPr>
              <a:t>Κατά την απεικόνιση του μέλλοντος με τη χρήση σεναρίων, μπορούν να ληφθούν υπόψη διάφοροι παράγοντες, π.χ. αλλαγές στην επιχειρηματική συμπεριφορά ή στο φυσικό περιβάλλον.   </a:t>
            </a:r>
          </a:p>
          <a:p>
            <a:pPr algn="l" rtl="0" fontAlgn="base"/>
            <a:endParaRPr lang="el-GR" sz="2400" dirty="0"/>
          </a:p>
          <a:p>
            <a:pPr algn="l" rtl="0" fontAlgn="base"/>
            <a:r>
              <a:rPr lang="el-GR" sz="2400" b="0" i="0" dirty="0">
                <a:effectLst/>
              </a:rPr>
              <a:t>Η εργασία με σενάρια μπορεί να γίνει με κάποια διαφορά στην έμφαση, για παράδειγμα εστιάζοντας στην ανάλυση ή την πρόβλεψη. Συνολικά είναι μια μέθοδος στρατηγικού σχεδιασμού που μπορεί να είναι χρήσιμη κατά τη δημιουργία ενός μακροπρόθεσμου σχεδίου που επιτρέπει την ευελιξία.</a:t>
            </a:r>
            <a:endParaRPr lang="en-GB" sz="1100" b="0" i="0" dirty="0">
              <a:effectLst/>
            </a:endParaRPr>
          </a:p>
          <a:p>
            <a:pPr algn="l" rtl="0" fontAlgn="base"/>
            <a:endParaRPr lang="is-IS" b="0" i="0" dirty="0">
              <a:effectLst/>
            </a:endParaRPr>
          </a:p>
          <a:p>
            <a:endParaRPr lang="x-none" dirty="0"/>
          </a:p>
        </p:txBody>
      </p:sp>
      <p:sp>
        <p:nvSpPr>
          <p:cNvPr id="3" name="TextBox 2">
            <a:extLst>
              <a:ext uri="{FF2B5EF4-FFF2-40B4-BE49-F238E27FC236}">
                <a16:creationId xmlns:a16="http://schemas.microsoft.com/office/drawing/2014/main" id="{CEFF46BD-ED61-42C6-A02C-A0EC3AB162CB}"/>
              </a:ext>
            </a:extLst>
          </p:cNvPr>
          <p:cNvSpPr txBox="1"/>
          <p:nvPr/>
        </p:nvSpPr>
        <p:spPr>
          <a:xfrm>
            <a:off x="2106996" y="84803"/>
            <a:ext cx="8802009" cy="707886"/>
          </a:xfrm>
          <a:prstGeom prst="rect">
            <a:avLst/>
          </a:prstGeom>
          <a:noFill/>
        </p:spPr>
        <p:txBody>
          <a:bodyPr wrap="square" rtlCol="0">
            <a:spAutoFit/>
          </a:bodyPr>
          <a:lstStyle/>
          <a:p>
            <a:pPr algn="ctr"/>
            <a:r>
              <a:rPr lang="el-GR" sz="4000" b="1" dirty="0">
                <a:solidFill>
                  <a:srgbClr val="266C9F"/>
                </a:solidFill>
              </a:rPr>
              <a:t>1.2. Ιδεασμός – παραδείγματα μεθόδων</a:t>
            </a:r>
            <a:endParaRPr lang="x-none" dirty="0"/>
          </a:p>
        </p:txBody>
      </p:sp>
    </p:spTree>
    <p:extLst>
      <p:ext uri="{BB962C8B-B14F-4D97-AF65-F5344CB8AC3E}">
        <p14:creationId xmlns:p14="http://schemas.microsoft.com/office/powerpoint/2010/main" val="209494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A6F12B-F487-42F0-9C17-395551C62E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3" name="Picture 2">
            <a:extLst>
              <a:ext uri="{FF2B5EF4-FFF2-40B4-BE49-F238E27FC236}">
                <a16:creationId xmlns:a16="http://schemas.microsoft.com/office/drawing/2014/main" id="{A2AD71E7-231E-44CE-8F2E-ACD7BA8EE8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2" name="Picture 1">
            <a:extLst>
              <a:ext uri="{FF2B5EF4-FFF2-40B4-BE49-F238E27FC236}">
                <a16:creationId xmlns:a16="http://schemas.microsoft.com/office/drawing/2014/main" id="{E893550D-D054-4FA2-B41C-A1182BFC37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5" name="Picture 4">
            <a:extLst>
              <a:ext uri="{FF2B5EF4-FFF2-40B4-BE49-F238E27FC236}">
                <a16:creationId xmlns:a16="http://schemas.microsoft.com/office/drawing/2014/main" id="{381024C2-9599-4CAC-BA99-2CAF65B34C7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1241903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40583-6B67-443B-94D4-AB18893D654E}"/>
              </a:ext>
            </a:extLst>
          </p:cNvPr>
          <p:cNvSpPr txBox="1"/>
          <p:nvPr/>
        </p:nvSpPr>
        <p:spPr>
          <a:xfrm>
            <a:off x="2272937" y="84909"/>
            <a:ext cx="8066314" cy="707886"/>
          </a:xfrm>
          <a:prstGeom prst="rect">
            <a:avLst/>
          </a:prstGeom>
          <a:noFill/>
        </p:spPr>
        <p:txBody>
          <a:bodyPr wrap="square" rtlCol="0">
            <a:spAutoFit/>
          </a:bodyPr>
          <a:lstStyle/>
          <a:p>
            <a:r>
              <a:rPr lang="el-GR" sz="4000" b="1" dirty="0">
                <a:solidFill>
                  <a:srgbClr val="266C9F"/>
                </a:solidFill>
              </a:rPr>
              <a:t>1.3. Προσδιορισμός ευκαιριών</a:t>
            </a:r>
            <a:endParaRPr lang="x-none" sz="4000" dirty="0"/>
          </a:p>
        </p:txBody>
      </p:sp>
      <p:sp>
        <p:nvSpPr>
          <p:cNvPr id="3" name="TextBox 2">
            <a:extLst>
              <a:ext uri="{FF2B5EF4-FFF2-40B4-BE49-F238E27FC236}">
                <a16:creationId xmlns:a16="http://schemas.microsoft.com/office/drawing/2014/main" id="{DE9F0E31-CE7C-4A9C-B6DC-43734504A4EC}"/>
              </a:ext>
            </a:extLst>
          </p:cNvPr>
          <p:cNvSpPr txBox="1"/>
          <p:nvPr/>
        </p:nvSpPr>
        <p:spPr>
          <a:xfrm>
            <a:off x="445168" y="1477140"/>
            <a:ext cx="10772182" cy="4708981"/>
          </a:xfrm>
          <a:prstGeom prst="rect">
            <a:avLst/>
          </a:prstGeom>
          <a:noFill/>
        </p:spPr>
        <p:txBody>
          <a:bodyPr wrap="square" rtlCol="0">
            <a:spAutoFit/>
          </a:bodyPr>
          <a:lstStyle/>
          <a:p>
            <a:r>
              <a:rPr lang="el-GR" sz="2200" dirty="0"/>
              <a:t>Έναρξη έργου, ανάπτυξη ή τροποποίηση μιας επιχείρησης σε εξέλιξη... Η δυνατότητα εύρεσης και αξιολόγησης δυνατοτήτων είναι πολύτιμη για τους επιχειρηματίες. Οι ευκαιρίες στον τομέα της άυλης πολιτιστικής κληρονομιάς είναι πιθανώς σχεδόν απεριόριστες.</a:t>
            </a:r>
          </a:p>
          <a:p>
            <a:endParaRPr lang="el-GR" sz="2400" i="1" dirty="0"/>
          </a:p>
          <a:p>
            <a:pPr algn="ctr"/>
            <a:r>
              <a:rPr lang="el-GR" sz="2800" i="1" dirty="0"/>
              <a:t>Αλλά πώς εντοπίζουμε τις ευκαιρίες;</a:t>
            </a:r>
          </a:p>
          <a:p>
            <a:pPr algn="ctr"/>
            <a:endParaRPr lang="el-GR" sz="2800" i="1" dirty="0"/>
          </a:p>
          <a:p>
            <a:r>
              <a:rPr lang="el-GR" sz="2200" dirty="0"/>
              <a:t>Ο εντοπισμός ευκαιριών είναι μια διαδικασία που μπορεί να εκπαιδευτεί και να βελτιωθεί. Επιπλέον, είναι μια συνεχής διαδικασία, πρακτική σε όλα τα στάδια της επιχειρηματικής δραστηριότητας.</a:t>
            </a:r>
            <a:endParaRPr lang="en" sz="2200" dirty="0"/>
          </a:p>
          <a:p>
            <a:r>
              <a:rPr lang="el-GR" sz="2200" dirty="0"/>
              <a:t>Διάφορες μέθοδοι, αρχές και συμβουλές μπορούν να σας βοηθήσουν στο δρόμο! Προσεγγίσεις που εξερευνούν τους πολύπλευρους εσωτερικούς και εξωτερικούς παράγοντες που σχετίζονται με τη λειτουργία σας μπορούν να παρέχουν μια ουσιαστική καθοδήγηση.</a:t>
            </a:r>
            <a:endParaRPr lang="x-none" sz="2200" dirty="0"/>
          </a:p>
        </p:txBody>
      </p:sp>
    </p:spTree>
    <p:extLst>
      <p:ext uri="{BB962C8B-B14F-4D97-AF65-F5344CB8AC3E}">
        <p14:creationId xmlns:p14="http://schemas.microsoft.com/office/powerpoint/2010/main" val="108316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FEC3AB-E514-485E-9790-8D11FDDC6DAF}"/>
              </a:ext>
            </a:extLst>
          </p:cNvPr>
          <p:cNvSpPr txBox="1"/>
          <p:nvPr/>
        </p:nvSpPr>
        <p:spPr>
          <a:xfrm>
            <a:off x="2272937" y="84909"/>
            <a:ext cx="8066314" cy="707886"/>
          </a:xfrm>
          <a:prstGeom prst="rect">
            <a:avLst/>
          </a:prstGeom>
          <a:noFill/>
        </p:spPr>
        <p:txBody>
          <a:bodyPr wrap="square" rtlCol="0">
            <a:spAutoFit/>
          </a:bodyPr>
          <a:lstStyle/>
          <a:p>
            <a:r>
              <a:rPr lang="el-GR" sz="4000" b="1" dirty="0">
                <a:solidFill>
                  <a:srgbClr val="266C9F"/>
                </a:solidFill>
              </a:rPr>
              <a:t>1.3. Προσδιορισμός ευκαιριών</a:t>
            </a:r>
            <a:endParaRPr lang="x-none" sz="4000" dirty="0"/>
          </a:p>
        </p:txBody>
      </p:sp>
      <p:sp>
        <p:nvSpPr>
          <p:cNvPr id="3" name="TextBox 2">
            <a:extLst>
              <a:ext uri="{FF2B5EF4-FFF2-40B4-BE49-F238E27FC236}">
                <a16:creationId xmlns:a16="http://schemas.microsoft.com/office/drawing/2014/main" id="{6BD6F9EB-A049-421C-A223-DD3D7A53EEF5}"/>
              </a:ext>
            </a:extLst>
          </p:cNvPr>
          <p:cNvSpPr txBox="1"/>
          <p:nvPr/>
        </p:nvSpPr>
        <p:spPr>
          <a:xfrm>
            <a:off x="703847" y="2067667"/>
            <a:ext cx="9841832" cy="2308324"/>
          </a:xfrm>
          <a:prstGeom prst="rect">
            <a:avLst/>
          </a:prstGeom>
          <a:noFill/>
        </p:spPr>
        <p:txBody>
          <a:bodyPr wrap="square" rtlCol="0">
            <a:spAutoFit/>
          </a:bodyPr>
          <a:lstStyle/>
          <a:p>
            <a:r>
              <a:rPr lang="el-GR" sz="2400" dirty="0"/>
              <a:t>... ερευνήστε και συλλέξτε πληροφορίες σχετικά με την αγορά.   </a:t>
            </a:r>
          </a:p>
          <a:p>
            <a:r>
              <a:rPr lang="el-GR" sz="2400" dirty="0"/>
              <a:t>... ενημερωθείτε για τις τάσεις της αγοράς.    </a:t>
            </a:r>
          </a:p>
          <a:p>
            <a:r>
              <a:rPr lang="el-GR" sz="2400" dirty="0"/>
              <a:t>... κρατήστε τα μάτια σας ανοιχτά για κενά στην αγορά. </a:t>
            </a:r>
          </a:p>
          <a:p>
            <a:r>
              <a:rPr lang="el-GR" sz="2400" dirty="0"/>
              <a:t>... χρησιμοποιήστε τη δημιουργικότητά σας. </a:t>
            </a:r>
          </a:p>
          <a:p>
            <a:r>
              <a:rPr lang="el-GR" sz="2400" dirty="0"/>
              <a:t>... σκεφτείτε πώς μπορείτε να ανακαλύψετε ευκαιρίες και δημιουργήσετε τις μόνοι σας!</a:t>
            </a:r>
            <a:endParaRPr lang="is-IS" sz="2400" dirty="0"/>
          </a:p>
        </p:txBody>
      </p:sp>
      <p:sp>
        <p:nvSpPr>
          <p:cNvPr id="4" name="TextBox 3">
            <a:extLst>
              <a:ext uri="{FF2B5EF4-FFF2-40B4-BE49-F238E27FC236}">
                <a16:creationId xmlns:a16="http://schemas.microsoft.com/office/drawing/2014/main" id="{8FE8AFF2-29FF-4655-BF2E-D5A89B53F4A8}"/>
              </a:ext>
            </a:extLst>
          </p:cNvPr>
          <p:cNvSpPr txBox="1"/>
          <p:nvPr/>
        </p:nvSpPr>
        <p:spPr>
          <a:xfrm>
            <a:off x="703847" y="1347536"/>
            <a:ext cx="8674769" cy="646331"/>
          </a:xfrm>
          <a:prstGeom prst="rect">
            <a:avLst/>
          </a:prstGeom>
          <a:noFill/>
        </p:spPr>
        <p:txBody>
          <a:bodyPr wrap="square" rtlCol="0">
            <a:spAutoFit/>
          </a:bodyPr>
          <a:lstStyle/>
          <a:p>
            <a:r>
              <a:rPr lang="el-GR" sz="3600" dirty="0"/>
              <a:t>Όταν ψάχνετε για ευκαιρίες...</a:t>
            </a:r>
            <a:endParaRPr lang="x-none" sz="3600" dirty="0"/>
          </a:p>
        </p:txBody>
      </p:sp>
      <p:pic>
        <p:nvPicPr>
          <p:cNvPr id="6" name="Picture 5">
            <a:extLst>
              <a:ext uri="{FF2B5EF4-FFF2-40B4-BE49-F238E27FC236}">
                <a16:creationId xmlns:a16="http://schemas.microsoft.com/office/drawing/2014/main" id="{3EF80965-2054-42D4-B66F-4AD9054FFD1D}"/>
              </a:ext>
            </a:extLst>
          </p:cNvPr>
          <p:cNvPicPr>
            <a:picLocks noChangeAspect="1"/>
          </p:cNvPicPr>
          <p:nvPr/>
        </p:nvPicPr>
        <p:blipFill>
          <a:blip r:embed="rId2"/>
          <a:stretch>
            <a:fillRect/>
          </a:stretch>
        </p:blipFill>
        <p:spPr>
          <a:xfrm>
            <a:off x="372979" y="4297027"/>
            <a:ext cx="10172700" cy="1933575"/>
          </a:xfrm>
          <a:prstGeom prst="rect">
            <a:avLst/>
          </a:prstGeom>
        </p:spPr>
      </p:pic>
    </p:spTree>
    <p:extLst>
      <p:ext uri="{BB962C8B-B14F-4D97-AF65-F5344CB8AC3E}">
        <p14:creationId xmlns:p14="http://schemas.microsoft.com/office/powerpoint/2010/main" val="265263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A274E1-EB4B-4342-B539-48FC9068CD55}"/>
              </a:ext>
            </a:extLst>
          </p:cNvPr>
          <p:cNvSpPr txBox="1"/>
          <p:nvPr/>
        </p:nvSpPr>
        <p:spPr>
          <a:xfrm>
            <a:off x="2360194" y="102268"/>
            <a:ext cx="7471611"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000" b="1" i="0" u="none" strike="noStrike" kern="1200" cap="none" spc="0" normalizeH="0" baseline="0" noProof="0" dirty="0">
                <a:ln>
                  <a:noFill/>
                </a:ln>
                <a:solidFill>
                  <a:srgbClr val="266C9F"/>
                </a:solidFill>
                <a:effectLst/>
                <a:uLnTx/>
                <a:uFillTx/>
                <a:latin typeface="Calibri" panose="020F0502020204030204"/>
                <a:ea typeface="+mn-ea"/>
                <a:cs typeface="+mn-cs"/>
              </a:rPr>
              <a:t>1.4. Εντοπισμός ευκαιριών – παραδείγματα μεθόδων</a:t>
            </a:r>
            <a:endParaRPr kumimoji="0" lang="x-none"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86120E7-088D-4138-BF20-D7CA6167A6AB}"/>
              </a:ext>
            </a:extLst>
          </p:cNvPr>
          <p:cNvSpPr txBox="1"/>
          <p:nvPr/>
        </p:nvSpPr>
        <p:spPr>
          <a:xfrm>
            <a:off x="499309" y="1780674"/>
            <a:ext cx="7122695" cy="646331"/>
          </a:xfrm>
          <a:prstGeom prst="rect">
            <a:avLst/>
          </a:prstGeom>
          <a:noFill/>
        </p:spPr>
        <p:txBody>
          <a:bodyPr wrap="square" rtlCol="0">
            <a:spAutoFit/>
          </a:bodyPr>
          <a:lstStyle/>
          <a:p>
            <a:r>
              <a:rPr lang="el-GR" sz="3600" dirty="0">
                <a:solidFill>
                  <a:srgbClr val="4EAE3A"/>
                </a:solidFill>
              </a:rPr>
              <a:t>Αξιολόγηση ευκαιριών αγοράς</a:t>
            </a:r>
            <a:endParaRPr lang="x-none" sz="3600" dirty="0">
              <a:solidFill>
                <a:srgbClr val="4EAE3A"/>
              </a:solidFill>
            </a:endParaRPr>
          </a:p>
        </p:txBody>
      </p:sp>
      <p:sp>
        <p:nvSpPr>
          <p:cNvPr id="4" name="TextBox 3">
            <a:extLst>
              <a:ext uri="{FF2B5EF4-FFF2-40B4-BE49-F238E27FC236}">
                <a16:creationId xmlns:a16="http://schemas.microsoft.com/office/drawing/2014/main" id="{3DD069B8-BD4A-43B1-8E32-16EDF585F121}"/>
              </a:ext>
            </a:extLst>
          </p:cNvPr>
          <p:cNvSpPr txBox="1"/>
          <p:nvPr/>
        </p:nvSpPr>
        <p:spPr>
          <a:xfrm>
            <a:off x="499309" y="2427005"/>
            <a:ext cx="10420328" cy="4154984"/>
          </a:xfrm>
          <a:prstGeom prst="rect">
            <a:avLst/>
          </a:prstGeom>
          <a:noFill/>
        </p:spPr>
        <p:txBody>
          <a:bodyPr wrap="square" rtlCol="0">
            <a:spAutoFit/>
          </a:bodyPr>
          <a:lstStyle/>
          <a:p>
            <a:r>
              <a:rPr lang="el-GR" sz="2400" dirty="0"/>
              <a:t>Η εκτέλεση μιας αξιολόγησης ευκαιριών αγοράς μπορεί να είναι επωφελής για όλους τους τύπους επιχειρήσεων και οργανισμών. Η μέθοδος αυτή μπορεί να εφαρμοστεί με διαφορετικούς τρόπους και πρέπει να βρεθούν διάφορες κατευθυντήριες γραμμές. Ο κύριος σκοπός της αξιολόγησης είναι να εξεταστούν ορισμένοι βασικοί παράγοντες στις επιχειρήσεις, για παράδειγμα με τη διεξοδική έρευνα σχετικά με τους πελάτες, τον ανταγωνισμό, τους παράγοντες του επιχειρηματικού περιβάλλοντος και την αγορά εν γένει.   </a:t>
            </a:r>
          </a:p>
          <a:p>
            <a:endParaRPr lang="el-GR" sz="2400" dirty="0"/>
          </a:p>
          <a:p>
            <a:r>
              <a:rPr lang="el-GR" sz="2400" dirty="0"/>
              <a:t>Η αξιολόγηση των ευκαιριών στην αγορά μπορεί να περιλαμβάνει την εφαρμογή άλλων μεθόδων. Συνεπώς, η εφαρμογή ανάλυσης PESTLE ή SWOT μπορεί να αποτελέσει μέρος λεπτομερούς αξιολόγησης των ευκαιριών της αγοράς.</a:t>
            </a:r>
            <a:endParaRPr lang="x-none" sz="2400" dirty="0"/>
          </a:p>
        </p:txBody>
      </p:sp>
    </p:spTree>
    <p:extLst>
      <p:ext uri="{BB962C8B-B14F-4D97-AF65-F5344CB8AC3E}">
        <p14:creationId xmlns:p14="http://schemas.microsoft.com/office/powerpoint/2010/main" val="215320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53"/>
          <p:cNvSpPr/>
          <p:nvPr/>
        </p:nvSpPr>
        <p:spPr>
          <a:xfrm>
            <a:off x="4670378" y="22995"/>
            <a:ext cx="7508055" cy="6858000"/>
          </a:xfrm>
          <a:custGeom>
            <a:avLst/>
            <a:gdLst>
              <a:gd name="connsiteX0" fmla="*/ 1873864 w 9548739"/>
              <a:gd name="connsiteY0" fmla="*/ 0 h 6858000"/>
              <a:gd name="connsiteX1" fmla="*/ 1971920 w 9548739"/>
              <a:gd name="connsiteY1" fmla="*/ 0 h 6858000"/>
              <a:gd name="connsiteX2" fmla="*/ 2174399 w 9548739"/>
              <a:gd name="connsiteY2" fmla="*/ 0 h 6858000"/>
              <a:gd name="connsiteX3" fmla="*/ 5968479 w 9548739"/>
              <a:gd name="connsiteY3" fmla="*/ 0 h 6858000"/>
              <a:gd name="connsiteX4" fmla="*/ 9548739 w 9548739"/>
              <a:gd name="connsiteY4" fmla="*/ 0 h 6858000"/>
              <a:gd name="connsiteX5" fmla="*/ 9548739 w 9548739"/>
              <a:gd name="connsiteY5" fmla="*/ 6858000 h 6858000"/>
              <a:gd name="connsiteX6" fmla="*/ 5968479 w 9548739"/>
              <a:gd name="connsiteY6" fmla="*/ 6858000 h 6858000"/>
              <a:gd name="connsiteX7" fmla="*/ 2174399 w 9548739"/>
              <a:gd name="connsiteY7" fmla="*/ 6858000 h 6858000"/>
              <a:gd name="connsiteX8" fmla="*/ 1951844 w 9548739"/>
              <a:gd name="connsiteY8" fmla="*/ 6858000 h 6858000"/>
              <a:gd name="connsiteX9" fmla="*/ 1835258 w 9548739"/>
              <a:gd name="connsiteY9" fmla="*/ 6858000 h 6858000"/>
              <a:gd name="connsiteX10" fmla="*/ 1784827 w 9548739"/>
              <a:gd name="connsiteY10" fmla="*/ 6687406 h 6858000"/>
              <a:gd name="connsiteX11" fmla="*/ 0 w 9548739"/>
              <a:gd name="connsiteY11" fmla="*/ 3390900 h 6858000"/>
              <a:gd name="connsiteX12" fmla="*/ 1796041 w 9548739"/>
              <a:gd name="connsiteY12" fmla="*/ 2545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48739" h="6858000">
                <a:moveTo>
                  <a:pt x="1873864" y="0"/>
                </a:moveTo>
                <a:lnTo>
                  <a:pt x="1971920" y="0"/>
                </a:lnTo>
                <a:lnTo>
                  <a:pt x="2174399" y="0"/>
                </a:lnTo>
                <a:lnTo>
                  <a:pt x="5968479" y="0"/>
                </a:lnTo>
                <a:lnTo>
                  <a:pt x="9548739" y="0"/>
                </a:lnTo>
                <a:lnTo>
                  <a:pt x="9548739" y="6858000"/>
                </a:lnTo>
                <a:lnTo>
                  <a:pt x="5968479" y="6858000"/>
                </a:lnTo>
                <a:lnTo>
                  <a:pt x="2174399" y="6858000"/>
                </a:lnTo>
                <a:lnTo>
                  <a:pt x="1951844" y="6858000"/>
                </a:lnTo>
                <a:lnTo>
                  <a:pt x="1835258" y="6858000"/>
                </a:lnTo>
                <a:lnTo>
                  <a:pt x="1784827" y="6687406"/>
                </a:lnTo>
                <a:cubicBezTo>
                  <a:pt x="1375512" y="5409903"/>
                  <a:pt x="806558" y="4349353"/>
                  <a:pt x="0" y="3390900"/>
                </a:cubicBezTo>
                <a:cubicBezTo>
                  <a:pt x="774231" y="2640807"/>
                  <a:pt x="1361774" y="1569839"/>
                  <a:pt x="1796041" y="254571"/>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032435" y="2590740"/>
            <a:ext cx="6093919" cy="984885"/>
            <a:chOff x="4834470" y="1482096"/>
            <a:chExt cx="6202579" cy="984885"/>
          </a:xfrm>
        </p:grpSpPr>
        <p:grpSp>
          <p:nvGrpSpPr>
            <p:cNvPr id="4" name="Group 3"/>
            <p:cNvGrpSpPr/>
            <p:nvPr/>
          </p:nvGrpSpPr>
          <p:grpSpPr>
            <a:xfrm>
              <a:off x="5895648" y="1482096"/>
              <a:ext cx="5141401" cy="984885"/>
              <a:chOff x="6420994" y="1411926"/>
              <a:chExt cx="5141401" cy="984885"/>
            </a:xfrm>
          </p:grpSpPr>
          <p:sp>
            <p:nvSpPr>
              <p:cNvPr id="8" name="TextBox 7"/>
              <p:cNvSpPr txBox="1"/>
              <p:nvPr/>
            </p:nvSpPr>
            <p:spPr>
              <a:xfrm>
                <a:off x="6437470" y="1750480"/>
                <a:ext cx="5124925" cy="646331"/>
              </a:xfrm>
              <a:prstGeom prst="rect">
                <a:avLst/>
              </a:prstGeom>
              <a:noFill/>
            </p:spPr>
            <p:txBody>
              <a:bodyPr wrap="square" rtlCol="0">
                <a:spAutoFit/>
              </a:bodyPr>
              <a:lstStyle/>
              <a:p>
                <a:r>
                  <a:rPr lang="el-GR" altLang="ko-KR" sz="1200" dirty="0">
                    <a:cs typeface="Arial" pitchFamily="34" charset="0"/>
                  </a:rPr>
                  <a:t>Θα εισαχθεί η διαδικασία του ιδεασμού, με ορισμένα παραδείγματα μεθόδων που μπορούν να είναι χρήσιμες όταν πρόκειται για την ανάλυση ευκαιριών, την οργάνωση σκέψεων και την ανάπτυξη ιδεών.</a:t>
                </a:r>
                <a:endParaRPr lang="en-US" altLang="ko-KR" sz="1200" dirty="0">
                  <a:cs typeface="Arial" pitchFamily="34" charset="0"/>
                </a:endParaRPr>
              </a:p>
            </p:txBody>
          </p:sp>
          <p:sp>
            <p:nvSpPr>
              <p:cNvPr id="9" name="TextBox 8"/>
              <p:cNvSpPr txBox="1"/>
              <p:nvPr/>
            </p:nvSpPr>
            <p:spPr>
              <a:xfrm>
                <a:off x="6420994" y="1411926"/>
                <a:ext cx="5124925" cy="369332"/>
              </a:xfrm>
              <a:prstGeom prst="rect">
                <a:avLst/>
              </a:prstGeom>
              <a:noFill/>
            </p:spPr>
            <p:txBody>
              <a:bodyPr wrap="square" lIns="108000" rIns="108000" rtlCol="0">
                <a:spAutoFit/>
              </a:bodyPr>
              <a:lstStyle/>
              <a:p>
                <a:r>
                  <a:rPr lang="el-GR" altLang="ko-KR" b="1" dirty="0">
                    <a:cs typeface="Arial" pitchFamily="34" charset="0"/>
                  </a:rPr>
                  <a:t>Αναπτύσσετε  ιδέες</a:t>
                </a:r>
                <a:endParaRPr lang="ko-KR" altLang="en-US" b="1" dirty="0">
                  <a:cs typeface="Arial" pitchFamily="34" charset="0"/>
                </a:endParaRPr>
              </a:p>
            </p:txBody>
          </p:sp>
        </p:grpSp>
        <p:sp>
          <p:nvSpPr>
            <p:cNvPr id="6" name="Oval 5"/>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5" name="Group 54"/>
          <p:cNvGrpSpPr/>
          <p:nvPr/>
        </p:nvGrpSpPr>
        <p:grpSpPr>
          <a:xfrm>
            <a:off x="6032436" y="3703053"/>
            <a:ext cx="6081182" cy="984885"/>
            <a:chOff x="4834470" y="1482096"/>
            <a:chExt cx="6186103" cy="984885"/>
          </a:xfrm>
        </p:grpSpPr>
        <p:grpSp>
          <p:nvGrpSpPr>
            <p:cNvPr id="56" name="Group 55"/>
            <p:cNvGrpSpPr/>
            <p:nvPr/>
          </p:nvGrpSpPr>
          <p:grpSpPr>
            <a:xfrm>
              <a:off x="5895648" y="1482096"/>
              <a:ext cx="5124925" cy="984885"/>
              <a:chOff x="6420994" y="1411926"/>
              <a:chExt cx="5124925" cy="984885"/>
            </a:xfrm>
          </p:grpSpPr>
          <p:sp>
            <p:nvSpPr>
              <p:cNvPr id="60" name="TextBox 59"/>
              <p:cNvSpPr txBox="1"/>
              <p:nvPr/>
            </p:nvSpPr>
            <p:spPr>
              <a:xfrm>
                <a:off x="6420994" y="1750480"/>
                <a:ext cx="5124925" cy="646331"/>
              </a:xfrm>
              <a:prstGeom prst="rect">
                <a:avLst/>
              </a:prstGeom>
              <a:noFill/>
            </p:spPr>
            <p:txBody>
              <a:bodyPr wrap="square" lIns="91440" tIns="45720" rIns="91440" bIns="45720" rtlCol="0" anchor="t">
                <a:spAutoFit/>
              </a:bodyPr>
              <a:lstStyle/>
              <a:p>
                <a:r>
                  <a:rPr lang="el-GR" sz="1200" dirty="0"/>
                  <a:t>Ο στόχος είναι να συνειδητοποιήσουμε πού πηγαίνουμε και να κάνουμε ένα σχέδιο για το πώς θα φτάσουμε εκεί. Το υλικό της μελέτης παρέχει συμβουλές σχετικά με τον επιτυχή καθορισμό στόχων.</a:t>
                </a:r>
                <a:endParaRPr lang="en-US" altLang="ko-KR" sz="1200" dirty="0">
                  <a:cs typeface="Arial" pitchFamily="34" charset="0"/>
                </a:endParaRPr>
              </a:p>
            </p:txBody>
          </p:sp>
          <p:sp>
            <p:nvSpPr>
              <p:cNvPr id="61" name="TextBox 60"/>
              <p:cNvSpPr txBox="1"/>
              <p:nvPr/>
            </p:nvSpPr>
            <p:spPr>
              <a:xfrm>
                <a:off x="6420994" y="1411926"/>
                <a:ext cx="5124925" cy="369332"/>
              </a:xfrm>
              <a:prstGeom prst="rect">
                <a:avLst/>
              </a:prstGeom>
              <a:noFill/>
            </p:spPr>
            <p:txBody>
              <a:bodyPr wrap="square" lIns="108000" rIns="108000" rtlCol="0">
                <a:spAutoFit/>
              </a:bodyPr>
              <a:lstStyle/>
              <a:p>
                <a:r>
                  <a:rPr lang="el-GR" altLang="ko-KR" b="1" dirty="0">
                    <a:cs typeface="Arial" pitchFamily="34" charset="0"/>
                  </a:rPr>
                  <a:t>Ορίζετε στόχους</a:t>
                </a:r>
                <a:endParaRPr lang="ko-KR" altLang="en-US" b="1" dirty="0">
                  <a:cs typeface="Arial" pitchFamily="34" charset="0"/>
                </a:endParaRPr>
              </a:p>
            </p:txBody>
          </p:sp>
        </p:grpSp>
        <p:sp>
          <p:nvSpPr>
            <p:cNvPr id="58" name="Oval 57"/>
            <p:cNvSpPr/>
            <p:nvPr/>
          </p:nvSpPr>
          <p:spPr>
            <a:xfrm>
              <a:off x="4834470" y="1491808"/>
              <a:ext cx="780795" cy="780795"/>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2" name="Group 61"/>
          <p:cNvGrpSpPr/>
          <p:nvPr/>
        </p:nvGrpSpPr>
        <p:grpSpPr>
          <a:xfrm>
            <a:off x="6032435" y="4856006"/>
            <a:ext cx="6186103" cy="800219"/>
            <a:chOff x="4834470" y="1482096"/>
            <a:chExt cx="6186103" cy="800219"/>
          </a:xfrm>
        </p:grpSpPr>
        <p:grpSp>
          <p:nvGrpSpPr>
            <p:cNvPr id="63" name="Group 62"/>
            <p:cNvGrpSpPr/>
            <p:nvPr/>
          </p:nvGrpSpPr>
          <p:grpSpPr>
            <a:xfrm>
              <a:off x="5895648" y="1482096"/>
              <a:ext cx="5124925" cy="800219"/>
              <a:chOff x="6420994" y="1411926"/>
              <a:chExt cx="5124925" cy="800219"/>
            </a:xfrm>
          </p:grpSpPr>
          <p:sp>
            <p:nvSpPr>
              <p:cNvPr id="67" name="TextBox 66"/>
              <p:cNvSpPr txBox="1"/>
              <p:nvPr/>
            </p:nvSpPr>
            <p:spPr>
              <a:xfrm>
                <a:off x="6437471" y="1750480"/>
                <a:ext cx="5000078" cy="461665"/>
              </a:xfrm>
              <a:prstGeom prst="rect">
                <a:avLst/>
              </a:prstGeom>
              <a:noFill/>
            </p:spPr>
            <p:txBody>
              <a:bodyPr wrap="square" lIns="91440" tIns="45720" rIns="91440" bIns="45720" rtlCol="0" anchor="t">
                <a:spAutoFit/>
              </a:bodyPr>
              <a:lstStyle/>
              <a:p>
                <a:r>
                  <a:rPr lang="el-GR" altLang="ko-KR" sz="1200" dirty="0">
                    <a:cs typeface="Arial" pitchFamily="34" charset="0"/>
                  </a:rPr>
                  <a:t>Θα παρουσιαστούν μέθοδοι για τον εντοπισμό εμποδίων και εργαλείων για την αντιμετώπιση των προκλήσεων που ενδέχεται να προκύψουν.</a:t>
                </a:r>
                <a:endParaRPr lang="en-US" altLang="ko-KR" sz="1200" dirty="0">
                  <a:cs typeface="Arial" pitchFamily="34" charset="0"/>
                </a:endParaRPr>
              </a:p>
            </p:txBody>
          </p:sp>
          <p:sp>
            <p:nvSpPr>
              <p:cNvPr id="68" name="TextBox 67"/>
              <p:cNvSpPr txBox="1"/>
              <p:nvPr/>
            </p:nvSpPr>
            <p:spPr>
              <a:xfrm>
                <a:off x="6420994" y="1411926"/>
                <a:ext cx="5124925" cy="369332"/>
              </a:xfrm>
              <a:prstGeom prst="rect">
                <a:avLst/>
              </a:prstGeom>
              <a:noFill/>
            </p:spPr>
            <p:txBody>
              <a:bodyPr wrap="square" lIns="108000" rIns="108000" rtlCol="0">
                <a:spAutoFit/>
              </a:bodyPr>
              <a:lstStyle/>
              <a:p>
                <a:r>
                  <a:rPr lang="el-GR" b="1" dirty="0">
                    <a:cs typeface="Arial" pitchFamily="34" charset="0"/>
                  </a:rPr>
                  <a:t>Αντιμετωπίζετε τα εμπόδια</a:t>
                </a:r>
                <a:endParaRPr lang="ko-KR" altLang="en-US" b="1" dirty="0">
                  <a:cs typeface="Arial" pitchFamily="34" charset="0"/>
                </a:endParaRPr>
              </a:p>
            </p:txBody>
          </p:sp>
        </p:grpSp>
        <p:sp>
          <p:nvSpPr>
            <p:cNvPr id="65" name="Oval 64"/>
            <p:cNvSpPr/>
            <p:nvPr/>
          </p:nvSpPr>
          <p:spPr>
            <a:xfrm>
              <a:off x="4834470" y="1491808"/>
              <a:ext cx="780795" cy="780795"/>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41" name="Imagen 40">
            <a:extLst>
              <a:ext uri="{FF2B5EF4-FFF2-40B4-BE49-F238E27FC236}">
                <a16:creationId xmlns:a16="http://schemas.microsoft.com/office/drawing/2014/main" id="{8A82E25E-2A68-4923-8637-1CFF78502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42" name="CuadroTexto 41">
            <a:extLst>
              <a:ext uri="{FF2B5EF4-FFF2-40B4-BE49-F238E27FC236}">
                <a16:creationId xmlns:a16="http://schemas.microsoft.com/office/drawing/2014/main" id="{7EEFE9A4-FE3B-4971-95FB-FEB5F3C98D73}"/>
              </a:ext>
            </a:extLst>
          </p:cNvPr>
          <p:cNvSpPr txBox="1"/>
          <p:nvPr/>
        </p:nvSpPr>
        <p:spPr>
          <a:xfrm>
            <a:off x="2546428" y="6511124"/>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3" name="Imagen 42">
            <a:extLst>
              <a:ext uri="{FF2B5EF4-FFF2-40B4-BE49-F238E27FC236}">
                <a16:creationId xmlns:a16="http://schemas.microsoft.com/office/drawing/2014/main" id="{BCC5C754-A813-4EF9-8055-58A226B84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 y="6331227"/>
            <a:ext cx="2396086" cy="526774"/>
          </a:xfrm>
          <a:prstGeom prst="rect">
            <a:avLst/>
          </a:prstGeom>
        </p:spPr>
      </p:pic>
      <p:sp>
        <p:nvSpPr>
          <p:cNvPr id="11" name="CuadroTexto 10">
            <a:extLst>
              <a:ext uri="{FF2B5EF4-FFF2-40B4-BE49-F238E27FC236}">
                <a16:creationId xmlns:a16="http://schemas.microsoft.com/office/drawing/2014/main" id="{5A484102-5B5D-4630-92C0-63F22D2C49BA}"/>
              </a:ext>
            </a:extLst>
          </p:cNvPr>
          <p:cNvSpPr txBox="1"/>
          <p:nvPr/>
        </p:nvSpPr>
        <p:spPr>
          <a:xfrm>
            <a:off x="6031674" y="434649"/>
            <a:ext cx="3269179" cy="707886"/>
          </a:xfrm>
          <a:prstGeom prst="rect">
            <a:avLst/>
          </a:prstGeom>
          <a:noFill/>
        </p:spPr>
        <p:txBody>
          <a:bodyPr wrap="square" rtlCol="0">
            <a:spAutoFit/>
          </a:bodyPr>
          <a:lstStyle/>
          <a:p>
            <a:r>
              <a:rPr lang="el-GR" sz="4000" b="1" i="0" u="none" strike="noStrike" dirty="0">
                <a:solidFill>
                  <a:srgbClr val="266C9F"/>
                </a:solidFill>
                <a:effectLst/>
                <a:latin typeface="Calibri" panose="020F0502020204030204" pitchFamily="34" charset="0"/>
              </a:rPr>
              <a:t>Στόχοι</a:t>
            </a:r>
            <a:endParaRPr lang="en-GB" sz="4000" b="1" dirty="0">
              <a:solidFill>
                <a:srgbClr val="266C9F"/>
              </a:solidFill>
            </a:endParaRPr>
          </a:p>
        </p:txBody>
      </p:sp>
      <p:grpSp>
        <p:nvGrpSpPr>
          <p:cNvPr id="108" name="Google Shape;385;p36">
            <a:extLst>
              <a:ext uri="{FF2B5EF4-FFF2-40B4-BE49-F238E27FC236}">
                <a16:creationId xmlns:a16="http://schemas.microsoft.com/office/drawing/2014/main" id="{EB21C19B-C8BF-4367-9DB7-21EC347C6BAF}"/>
              </a:ext>
            </a:extLst>
          </p:cNvPr>
          <p:cNvGrpSpPr/>
          <p:nvPr/>
        </p:nvGrpSpPr>
        <p:grpSpPr>
          <a:xfrm>
            <a:off x="9077513" y="192652"/>
            <a:ext cx="894080" cy="833150"/>
            <a:chOff x="5961125" y="1623900"/>
            <a:chExt cx="427450" cy="448175"/>
          </a:xfrm>
          <a:solidFill>
            <a:srgbClr val="266C9F"/>
          </a:solidFill>
        </p:grpSpPr>
        <p:sp>
          <p:nvSpPr>
            <p:cNvPr id="109" name="Google Shape;386;p36">
              <a:extLst>
                <a:ext uri="{FF2B5EF4-FFF2-40B4-BE49-F238E27FC236}">
                  <a16:creationId xmlns:a16="http://schemas.microsoft.com/office/drawing/2014/main" id="{D6848BE8-9132-4823-B2FF-0CD59E1D9A38}"/>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87;p36">
              <a:extLst>
                <a:ext uri="{FF2B5EF4-FFF2-40B4-BE49-F238E27FC236}">
                  <a16:creationId xmlns:a16="http://schemas.microsoft.com/office/drawing/2014/main" id="{165050E4-158C-4FB1-815F-E2E80580B45F}"/>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88;p36">
              <a:extLst>
                <a:ext uri="{FF2B5EF4-FFF2-40B4-BE49-F238E27FC236}">
                  <a16:creationId xmlns:a16="http://schemas.microsoft.com/office/drawing/2014/main" id="{33375E77-82E8-4FD8-A551-8AEDE38F7BB2}"/>
                </a:ext>
              </a:extLst>
            </p:cNvPr>
            <p:cNvSpPr/>
            <p:nvPr/>
          </p:nvSpPr>
          <p:spPr>
            <a:xfrm>
              <a:off x="6107250" y="1824849"/>
              <a:ext cx="79315" cy="7796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76200"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89;p36">
              <a:extLst>
                <a:ext uri="{FF2B5EF4-FFF2-40B4-BE49-F238E27FC236}">
                  <a16:creationId xmlns:a16="http://schemas.microsoft.com/office/drawing/2014/main" id="{C496FA3F-C000-49A3-A2CA-5E7E1CDAFF3E}"/>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solidFill>
              <a:srgbClr val="266C9F"/>
            </a:solidFill>
            <a:ln w="2857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90;p36">
              <a:extLst>
                <a:ext uri="{FF2B5EF4-FFF2-40B4-BE49-F238E27FC236}">
                  <a16:creationId xmlns:a16="http://schemas.microsoft.com/office/drawing/2014/main" id="{35C9E8E0-7B9B-4546-A3A3-1AD1C4B74C0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91;p36">
              <a:extLst>
                <a:ext uri="{FF2B5EF4-FFF2-40B4-BE49-F238E27FC236}">
                  <a16:creationId xmlns:a16="http://schemas.microsoft.com/office/drawing/2014/main" id="{72A5C671-6E97-4B7D-9646-7E1A605860B9}"/>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92;p36">
              <a:extLst>
                <a:ext uri="{FF2B5EF4-FFF2-40B4-BE49-F238E27FC236}">
                  <a16:creationId xmlns:a16="http://schemas.microsoft.com/office/drawing/2014/main" id="{908303C3-4837-4BFF-97B0-35D0DB3FD2D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solidFill>
              <a:srgbClr val="266C9F"/>
            </a:solidFill>
            <a:ln w="22225" cap="rnd" cmpd="sng">
              <a:solidFill>
                <a:srgbClr val="266C9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Imagen 4">
            <a:extLst>
              <a:ext uri="{FF2B5EF4-FFF2-40B4-BE49-F238E27FC236}">
                <a16:creationId xmlns:a16="http://schemas.microsoft.com/office/drawing/2014/main" id="{24C3EC37-3719-430A-90BF-00A6105B07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6" y="1759334"/>
            <a:ext cx="4681199" cy="323601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254000">
              <a:schemeClr val="accent1">
                <a:alpha val="58000"/>
              </a:schemeClr>
            </a:glow>
            <a:outerShdw blurRad="50800" dist="50800" dir="5400000" algn="ctr" rotWithShape="0">
              <a:srgbClr val="000000"/>
            </a:outerShdw>
          </a:effectLst>
        </p:spPr>
      </p:pic>
      <p:sp>
        <p:nvSpPr>
          <p:cNvPr id="2" name="Rectángulo 1">
            <a:extLst>
              <a:ext uri="{FF2B5EF4-FFF2-40B4-BE49-F238E27FC236}">
                <a16:creationId xmlns:a16="http://schemas.microsoft.com/office/drawing/2014/main" id="{21AD9736-0463-4F2A-9CC8-152DA9433E88}"/>
              </a:ext>
            </a:extLst>
          </p:cNvPr>
          <p:cNvSpPr/>
          <p:nvPr/>
        </p:nvSpPr>
        <p:spPr>
          <a:xfrm>
            <a:off x="65646" y="1749398"/>
            <a:ext cx="4681199" cy="3262211"/>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5874261" y="1967591"/>
            <a:ext cx="5100307" cy="369332"/>
          </a:xfrm>
          <a:prstGeom prst="rect">
            <a:avLst/>
          </a:prstGeom>
        </p:spPr>
        <p:txBody>
          <a:bodyPr wrap="none" lIns="91440" tIns="45720" rIns="91440" bIns="45720" anchor="t">
            <a:spAutoFit/>
          </a:bodyPr>
          <a:lstStyle/>
          <a:p>
            <a:pPr algn="just"/>
            <a:r>
              <a:rPr lang="el-GR" b="1" i="0" u="none" strike="noStrike" dirty="0">
                <a:solidFill>
                  <a:srgbClr val="266C9F"/>
                </a:solidFill>
                <a:effectLst/>
                <a:latin typeface="Calibri" panose="020F0502020204030204" pitchFamily="34" charset="0"/>
              </a:rPr>
              <a:t>Στο τέλος αυτής της ενότητας, θα είστε σε θέση να:</a:t>
            </a:r>
            <a:endParaRPr lang="en-US" b="0" i="0" dirty="0">
              <a:effectLst/>
            </a:endParaRPr>
          </a:p>
        </p:txBody>
      </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955D8C-DB74-4718-B8B1-C380A95C4D4C}"/>
              </a:ext>
            </a:extLst>
          </p:cNvPr>
          <p:cNvSpPr txBox="1"/>
          <p:nvPr/>
        </p:nvSpPr>
        <p:spPr>
          <a:xfrm>
            <a:off x="2360194" y="102268"/>
            <a:ext cx="7471611" cy="1323439"/>
          </a:xfrm>
          <a:prstGeom prst="rect">
            <a:avLst/>
          </a:prstGeom>
          <a:noFill/>
        </p:spPr>
        <p:txBody>
          <a:bodyPr wrap="square" rtlCol="0">
            <a:spAutoFit/>
          </a:bodyPr>
          <a:lstStyle/>
          <a:p>
            <a:pPr lvl="0">
              <a:defRPr/>
            </a:pPr>
            <a:r>
              <a:rPr lang="el-GR" sz="4000" b="1" dirty="0">
                <a:solidFill>
                  <a:srgbClr val="266C9F"/>
                </a:solidFill>
              </a:rPr>
              <a:t>1.4. Εντοπισμός ευκαιριών – παραδείγματα μεθόδων</a:t>
            </a:r>
            <a:endParaRPr lang="x-none" sz="4000" dirty="0">
              <a:solidFill>
                <a:prstClr val="black"/>
              </a:solidFill>
            </a:endParaRPr>
          </a:p>
        </p:txBody>
      </p:sp>
      <p:sp>
        <p:nvSpPr>
          <p:cNvPr id="3" name="TextBox 2">
            <a:extLst>
              <a:ext uri="{FF2B5EF4-FFF2-40B4-BE49-F238E27FC236}">
                <a16:creationId xmlns:a16="http://schemas.microsoft.com/office/drawing/2014/main" id="{6D3D60BD-5021-42AD-A5A6-396EB1D81091}"/>
              </a:ext>
            </a:extLst>
          </p:cNvPr>
          <p:cNvSpPr txBox="1"/>
          <p:nvPr/>
        </p:nvSpPr>
        <p:spPr>
          <a:xfrm>
            <a:off x="429193" y="1680354"/>
            <a:ext cx="3872392" cy="646331"/>
          </a:xfrm>
          <a:prstGeom prst="rect">
            <a:avLst/>
          </a:prstGeom>
          <a:noFill/>
        </p:spPr>
        <p:txBody>
          <a:bodyPr wrap="square" rtlCol="0">
            <a:spAutoFit/>
          </a:bodyPr>
          <a:lstStyle/>
          <a:p>
            <a:r>
              <a:rPr lang="en-GB" sz="3600" dirty="0">
                <a:solidFill>
                  <a:srgbClr val="4EAE3A"/>
                </a:solidFill>
                <a:latin typeface="Calibri" panose="020F0502020204030204" pitchFamily="34" charset="0"/>
                <a:cs typeface="Calibri" panose="020F0502020204030204" pitchFamily="34" charset="0"/>
              </a:rPr>
              <a:t>PESTLE </a:t>
            </a:r>
            <a:r>
              <a:rPr lang="el-GR" sz="3600" dirty="0">
                <a:solidFill>
                  <a:srgbClr val="4EAE3A"/>
                </a:solidFill>
                <a:latin typeface="Calibri" panose="020F0502020204030204" pitchFamily="34" charset="0"/>
                <a:cs typeface="Calibri" panose="020F0502020204030204" pitchFamily="34" charset="0"/>
              </a:rPr>
              <a:t>ανάλυση</a:t>
            </a:r>
            <a:endParaRPr lang="en-GB" sz="3600" dirty="0">
              <a:solidFill>
                <a:srgbClr val="4EAE3A"/>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93D789F-1994-444A-90BB-8A6310A4FC80}"/>
              </a:ext>
            </a:extLst>
          </p:cNvPr>
          <p:cNvSpPr txBox="1"/>
          <p:nvPr/>
        </p:nvSpPr>
        <p:spPr>
          <a:xfrm>
            <a:off x="456702" y="4039728"/>
            <a:ext cx="6726359" cy="2308324"/>
          </a:xfrm>
          <a:prstGeom prst="rect">
            <a:avLst/>
          </a:prstGeom>
          <a:noFill/>
        </p:spPr>
        <p:txBody>
          <a:bodyPr wrap="square" rtlCol="0">
            <a:spAutoFit/>
          </a:bodyPr>
          <a:lstStyle/>
          <a:p>
            <a:r>
              <a:rPr lang="el-GR" sz="2400" dirty="0"/>
              <a:t>Αυτή η μέθοδος μπορεί να προσαρμοστεί σε διαφορετικές ανάγκες και περιστάσεις. Σε ορισμένες περιπτώσεις, θα μπορούσε, για παράδειγμα, να είναι χρήσιμο να εξετάσουμε κάθε παράγοντα σε γεωγραφικό πλαίσιο και να αναλύσουμε ξεχωριστά σε τοπική, εθνική και παγκόσμια κλίμακα.</a:t>
            </a:r>
            <a:endParaRPr lang="en-GB" sz="2400" dirty="0"/>
          </a:p>
        </p:txBody>
      </p:sp>
      <p:grpSp>
        <p:nvGrpSpPr>
          <p:cNvPr id="35" name="Group 34">
            <a:extLst>
              <a:ext uri="{FF2B5EF4-FFF2-40B4-BE49-F238E27FC236}">
                <a16:creationId xmlns:a16="http://schemas.microsoft.com/office/drawing/2014/main" id="{DAA25AEE-919E-48AD-912C-57CB9DF0C311}"/>
              </a:ext>
            </a:extLst>
          </p:cNvPr>
          <p:cNvGrpSpPr/>
          <p:nvPr/>
        </p:nvGrpSpPr>
        <p:grpSpPr>
          <a:xfrm>
            <a:off x="7601792" y="3533646"/>
            <a:ext cx="2900096" cy="2701164"/>
            <a:chOff x="7185375" y="2078418"/>
            <a:chExt cx="2900096" cy="2701164"/>
          </a:xfrm>
        </p:grpSpPr>
        <p:sp>
          <p:nvSpPr>
            <p:cNvPr id="34" name="Oval 33">
              <a:extLst>
                <a:ext uri="{FF2B5EF4-FFF2-40B4-BE49-F238E27FC236}">
                  <a16:creationId xmlns:a16="http://schemas.microsoft.com/office/drawing/2014/main" id="{3A184126-FC08-4526-AE83-28A78EBCA9D9}"/>
                </a:ext>
              </a:extLst>
            </p:cNvPr>
            <p:cNvSpPr/>
            <p:nvPr/>
          </p:nvSpPr>
          <p:spPr>
            <a:xfrm>
              <a:off x="7567863" y="2530112"/>
              <a:ext cx="1756610" cy="1732547"/>
            </a:xfrm>
            <a:prstGeom prst="ellipse">
              <a:avLst/>
            </a:prstGeom>
            <a:solidFill>
              <a:schemeClr val="bg1"/>
            </a:solidFill>
            <a:ln w="19050">
              <a:solidFill>
                <a:srgbClr val="4EAE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3" name="Group 32">
              <a:extLst>
                <a:ext uri="{FF2B5EF4-FFF2-40B4-BE49-F238E27FC236}">
                  <a16:creationId xmlns:a16="http://schemas.microsoft.com/office/drawing/2014/main" id="{AA35BB00-85AE-4D79-BDD4-0A514E324AE3}"/>
                </a:ext>
              </a:extLst>
            </p:cNvPr>
            <p:cNvGrpSpPr/>
            <p:nvPr/>
          </p:nvGrpSpPr>
          <p:grpSpPr>
            <a:xfrm>
              <a:off x="7185375" y="2078418"/>
              <a:ext cx="2900096" cy="2701164"/>
              <a:chOff x="5115943" y="1825790"/>
              <a:chExt cx="2900096" cy="2701164"/>
            </a:xfrm>
          </p:grpSpPr>
          <p:sp>
            <p:nvSpPr>
              <p:cNvPr id="9" name="Oval 8">
                <a:extLst>
                  <a:ext uri="{FF2B5EF4-FFF2-40B4-BE49-F238E27FC236}">
                    <a16:creationId xmlns:a16="http://schemas.microsoft.com/office/drawing/2014/main" id="{5B59BFDB-76AF-4E48-8DDE-6E8643CBFE46}"/>
                  </a:ext>
                </a:extLst>
              </p:cNvPr>
              <p:cNvSpPr/>
              <p:nvPr/>
            </p:nvSpPr>
            <p:spPr>
              <a:xfrm>
                <a:off x="6833935" y="2276909"/>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grpSp>
            <p:nvGrpSpPr>
              <p:cNvPr id="32" name="Group 31">
                <a:extLst>
                  <a:ext uri="{FF2B5EF4-FFF2-40B4-BE49-F238E27FC236}">
                    <a16:creationId xmlns:a16="http://schemas.microsoft.com/office/drawing/2014/main" id="{BA28E5C1-2D07-4093-8F3B-464D4487A911}"/>
                  </a:ext>
                </a:extLst>
              </p:cNvPr>
              <p:cNvGrpSpPr/>
              <p:nvPr/>
            </p:nvGrpSpPr>
            <p:grpSpPr>
              <a:xfrm>
                <a:off x="5115943" y="1825790"/>
                <a:ext cx="2900096" cy="2701164"/>
                <a:chOff x="5115943" y="1825790"/>
                <a:chExt cx="2900096" cy="2701164"/>
              </a:xfrm>
            </p:grpSpPr>
            <p:sp>
              <p:nvSpPr>
                <p:cNvPr id="5" name="Oval 4">
                  <a:extLst>
                    <a:ext uri="{FF2B5EF4-FFF2-40B4-BE49-F238E27FC236}">
                      <a16:creationId xmlns:a16="http://schemas.microsoft.com/office/drawing/2014/main" id="{FF946D2D-9685-470B-A9EE-DC6D2936A61E}"/>
                    </a:ext>
                  </a:extLst>
                </p:cNvPr>
                <p:cNvSpPr/>
                <p:nvPr/>
              </p:nvSpPr>
              <p:spPr>
                <a:xfrm>
                  <a:off x="5115943" y="2279983"/>
                  <a:ext cx="806116"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6" name="Oval 5">
                  <a:extLst>
                    <a:ext uri="{FF2B5EF4-FFF2-40B4-BE49-F238E27FC236}">
                      <a16:creationId xmlns:a16="http://schemas.microsoft.com/office/drawing/2014/main" id="{340A65AB-6BE0-4E22-B4C4-DE70C25D02CC}"/>
                    </a:ext>
                  </a:extLst>
                </p:cNvPr>
                <p:cNvSpPr/>
                <p:nvPr/>
              </p:nvSpPr>
              <p:spPr>
                <a:xfrm>
                  <a:off x="5146507" y="3209354"/>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Oval 6">
                  <a:extLst>
                    <a:ext uri="{FF2B5EF4-FFF2-40B4-BE49-F238E27FC236}">
                      <a16:creationId xmlns:a16="http://schemas.microsoft.com/office/drawing/2014/main" id="{8203F4C4-2A13-4736-8D0E-0EA9A9CE4AE5}"/>
                    </a:ext>
                  </a:extLst>
                </p:cNvPr>
                <p:cNvSpPr/>
                <p:nvPr/>
              </p:nvSpPr>
              <p:spPr>
                <a:xfrm>
                  <a:off x="5988718" y="3702791"/>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8" name="Oval 7">
                  <a:extLst>
                    <a:ext uri="{FF2B5EF4-FFF2-40B4-BE49-F238E27FC236}">
                      <a16:creationId xmlns:a16="http://schemas.microsoft.com/office/drawing/2014/main" id="{0E474203-C9F6-46BF-894C-BF0FB1314970}"/>
                    </a:ext>
                  </a:extLst>
                </p:cNvPr>
                <p:cNvSpPr/>
                <p:nvPr/>
              </p:nvSpPr>
              <p:spPr>
                <a:xfrm>
                  <a:off x="5976686" y="1825790"/>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Oval 9">
                  <a:extLst>
                    <a:ext uri="{FF2B5EF4-FFF2-40B4-BE49-F238E27FC236}">
                      <a16:creationId xmlns:a16="http://schemas.microsoft.com/office/drawing/2014/main" id="{D5B60732-D956-47AA-A5B5-00618FC9BC41}"/>
                    </a:ext>
                  </a:extLst>
                </p:cNvPr>
                <p:cNvSpPr/>
                <p:nvPr/>
              </p:nvSpPr>
              <p:spPr>
                <a:xfrm>
                  <a:off x="6848977" y="3200436"/>
                  <a:ext cx="812131" cy="824163"/>
                </a:xfrm>
                <a:prstGeom prst="ellipse">
                  <a:avLst/>
                </a:prstGeom>
                <a:solidFill>
                  <a:schemeClr val="bg1"/>
                </a:solidFill>
                <a:ln>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id="{888BCFD7-CE07-4C6B-9F5D-E7D296C1ACFA}"/>
                    </a:ext>
                  </a:extLst>
                </p:cNvPr>
                <p:cNvSpPr txBox="1"/>
                <p:nvPr/>
              </p:nvSpPr>
              <p:spPr>
                <a:xfrm>
                  <a:off x="6848138" y="3362589"/>
                  <a:ext cx="851237" cy="523220"/>
                </a:xfrm>
                <a:prstGeom prst="rect">
                  <a:avLst/>
                </a:prstGeom>
                <a:noFill/>
              </p:spPr>
              <p:txBody>
                <a:bodyPr wrap="square" rtlCol="0">
                  <a:spAutoFit/>
                </a:bodyPr>
                <a:lstStyle/>
                <a:p>
                  <a:pPr algn="ctr"/>
                  <a:r>
                    <a:rPr lang="en-GB" sz="1400" b="1" dirty="0"/>
                    <a:t>S</a:t>
                  </a:r>
                  <a:r>
                    <a:rPr lang="en-GB" sz="1400" dirty="0"/>
                    <a:t>ocio-</a:t>
                  </a:r>
                  <a:br>
                    <a:rPr lang="en-GB" sz="1400" dirty="0"/>
                  </a:br>
                  <a:r>
                    <a:rPr lang="en-GB" sz="1400" dirty="0"/>
                    <a:t>cultural</a:t>
                  </a:r>
                  <a:endParaRPr lang="x-none" sz="1400" dirty="0"/>
                </a:p>
              </p:txBody>
            </p:sp>
            <p:sp>
              <p:nvSpPr>
                <p:cNvPr id="18" name="TextBox 17">
                  <a:extLst>
                    <a:ext uri="{FF2B5EF4-FFF2-40B4-BE49-F238E27FC236}">
                      <a16:creationId xmlns:a16="http://schemas.microsoft.com/office/drawing/2014/main" id="{F264E046-52FC-4918-88A0-2CD1742C2A0B}"/>
                    </a:ext>
                  </a:extLst>
                </p:cNvPr>
                <p:cNvSpPr txBox="1"/>
                <p:nvPr/>
              </p:nvSpPr>
              <p:spPr>
                <a:xfrm>
                  <a:off x="5193664" y="3359824"/>
                  <a:ext cx="806116" cy="523220"/>
                </a:xfrm>
                <a:prstGeom prst="rect">
                  <a:avLst/>
                </a:prstGeom>
                <a:noFill/>
              </p:spPr>
              <p:txBody>
                <a:bodyPr wrap="square" rtlCol="0">
                  <a:spAutoFit/>
                </a:bodyPr>
                <a:lstStyle/>
                <a:p>
                  <a:r>
                    <a:rPr lang="en-GB" sz="1400" b="1" dirty="0"/>
                    <a:t>E</a:t>
                  </a:r>
                  <a:r>
                    <a:rPr lang="en-GB" sz="1400" dirty="0"/>
                    <a:t>nviron-</a:t>
                  </a:r>
                  <a:br>
                    <a:rPr lang="en-GB" sz="1400" dirty="0"/>
                  </a:br>
                  <a:r>
                    <a:rPr lang="en-GB" sz="1400" dirty="0"/>
                    <a:t>mental</a:t>
                  </a:r>
                  <a:endParaRPr lang="x-none" sz="1400" dirty="0"/>
                </a:p>
              </p:txBody>
            </p:sp>
            <p:sp>
              <p:nvSpPr>
                <p:cNvPr id="20" name="TextBox 19">
                  <a:extLst>
                    <a:ext uri="{FF2B5EF4-FFF2-40B4-BE49-F238E27FC236}">
                      <a16:creationId xmlns:a16="http://schemas.microsoft.com/office/drawing/2014/main" id="{E6173C2B-790B-4F37-A25B-7E5441B59D87}"/>
                    </a:ext>
                  </a:extLst>
                </p:cNvPr>
                <p:cNvSpPr txBox="1"/>
                <p:nvPr/>
              </p:nvSpPr>
              <p:spPr>
                <a:xfrm>
                  <a:off x="5964655" y="3860400"/>
                  <a:ext cx="860258" cy="520975"/>
                </a:xfrm>
                <a:prstGeom prst="rect">
                  <a:avLst/>
                </a:prstGeom>
                <a:noFill/>
              </p:spPr>
              <p:txBody>
                <a:bodyPr wrap="square" rtlCol="0">
                  <a:spAutoFit/>
                </a:bodyPr>
                <a:lstStyle/>
                <a:p>
                  <a:pPr algn="ctr"/>
                  <a:r>
                    <a:rPr lang="en-GB" sz="1400" b="1" dirty="0"/>
                    <a:t>T</a:t>
                  </a:r>
                  <a:r>
                    <a:rPr lang="en-GB" sz="1400" dirty="0"/>
                    <a:t>echno-</a:t>
                  </a:r>
                  <a:br>
                    <a:rPr lang="en-GB" sz="1400" dirty="0"/>
                  </a:br>
                  <a:r>
                    <a:rPr lang="en-GB" sz="1400" dirty="0"/>
                    <a:t>logical</a:t>
                  </a:r>
                  <a:endParaRPr lang="x-none" sz="1400" dirty="0"/>
                </a:p>
              </p:txBody>
            </p:sp>
            <p:sp>
              <p:nvSpPr>
                <p:cNvPr id="21" name="Oval 20">
                  <a:extLst>
                    <a:ext uri="{FF2B5EF4-FFF2-40B4-BE49-F238E27FC236}">
                      <a16:creationId xmlns:a16="http://schemas.microsoft.com/office/drawing/2014/main" id="{0F90E452-2EBC-4AC4-B87E-F3599A45AB7D}"/>
                    </a:ext>
                  </a:extLst>
                </p:cNvPr>
                <p:cNvSpPr/>
                <p:nvPr/>
              </p:nvSpPr>
              <p:spPr>
                <a:xfrm>
                  <a:off x="5991724" y="2761320"/>
                  <a:ext cx="806116" cy="824163"/>
                </a:xfrm>
                <a:prstGeom prst="ellipse">
                  <a:avLst/>
                </a:prstGeom>
                <a:noFill/>
                <a:ln w="76200">
                  <a:solidFill>
                    <a:srgbClr val="006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2" name="TextBox 21">
                  <a:extLst>
                    <a:ext uri="{FF2B5EF4-FFF2-40B4-BE49-F238E27FC236}">
                      <a16:creationId xmlns:a16="http://schemas.microsoft.com/office/drawing/2014/main" id="{0D826445-9D98-42E1-AC7F-0540D5AE7BC3}"/>
                    </a:ext>
                  </a:extLst>
                </p:cNvPr>
                <p:cNvSpPr txBox="1"/>
                <p:nvPr/>
              </p:nvSpPr>
              <p:spPr>
                <a:xfrm>
                  <a:off x="5994950" y="2978247"/>
                  <a:ext cx="842475" cy="369332"/>
                </a:xfrm>
                <a:prstGeom prst="rect">
                  <a:avLst/>
                </a:prstGeom>
                <a:noFill/>
              </p:spPr>
              <p:txBody>
                <a:bodyPr wrap="none" rtlCol="0">
                  <a:spAutoFit/>
                </a:bodyPr>
                <a:lstStyle/>
                <a:p>
                  <a:r>
                    <a:rPr lang="en-GB" dirty="0"/>
                    <a:t>PESTAL</a:t>
                  </a:r>
                  <a:endParaRPr lang="x-none" dirty="0"/>
                </a:p>
              </p:txBody>
            </p:sp>
            <p:sp>
              <p:nvSpPr>
                <p:cNvPr id="17" name="TextBox 16">
                  <a:extLst>
                    <a:ext uri="{FF2B5EF4-FFF2-40B4-BE49-F238E27FC236}">
                      <a16:creationId xmlns:a16="http://schemas.microsoft.com/office/drawing/2014/main" id="{0F0E5D69-66A5-4097-A819-9D05122396BA}"/>
                    </a:ext>
                  </a:extLst>
                </p:cNvPr>
                <p:cNvSpPr txBox="1"/>
                <p:nvPr/>
              </p:nvSpPr>
              <p:spPr>
                <a:xfrm>
                  <a:off x="5249612" y="2555483"/>
                  <a:ext cx="668196" cy="307777"/>
                </a:xfrm>
                <a:prstGeom prst="rect">
                  <a:avLst/>
                </a:prstGeom>
                <a:noFill/>
              </p:spPr>
              <p:txBody>
                <a:bodyPr wrap="square" rtlCol="0">
                  <a:spAutoFit/>
                </a:bodyPr>
                <a:lstStyle/>
                <a:p>
                  <a:r>
                    <a:rPr lang="en-GB" sz="1400" b="1" dirty="0"/>
                    <a:t>L</a:t>
                  </a:r>
                  <a:r>
                    <a:rPr lang="en-GB" sz="1400" dirty="0"/>
                    <a:t>egal</a:t>
                  </a:r>
                  <a:endParaRPr lang="x-none" sz="1400" dirty="0"/>
                </a:p>
              </p:txBody>
            </p:sp>
            <p:sp>
              <p:nvSpPr>
                <p:cNvPr id="14" name="TextBox 13">
                  <a:extLst>
                    <a:ext uri="{FF2B5EF4-FFF2-40B4-BE49-F238E27FC236}">
                      <a16:creationId xmlns:a16="http://schemas.microsoft.com/office/drawing/2014/main" id="{777EB60C-1D78-4327-8D47-6B46CE9601D5}"/>
                    </a:ext>
                  </a:extLst>
                </p:cNvPr>
                <p:cNvSpPr txBox="1"/>
                <p:nvPr/>
              </p:nvSpPr>
              <p:spPr>
                <a:xfrm>
                  <a:off x="5873893" y="2054030"/>
                  <a:ext cx="1017715" cy="307777"/>
                </a:xfrm>
                <a:prstGeom prst="rect">
                  <a:avLst/>
                </a:prstGeom>
                <a:noFill/>
              </p:spPr>
              <p:txBody>
                <a:bodyPr wrap="square" rtlCol="0">
                  <a:spAutoFit/>
                </a:bodyPr>
                <a:lstStyle/>
                <a:p>
                  <a:pPr algn="ctr"/>
                  <a:r>
                    <a:rPr lang="en-GB" sz="1400" b="1" dirty="0"/>
                    <a:t>P</a:t>
                  </a:r>
                  <a:r>
                    <a:rPr lang="en-GB" sz="1400" dirty="0"/>
                    <a:t>olitical</a:t>
                  </a:r>
                  <a:endParaRPr lang="x-none" sz="1400" dirty="0"/>
                </a:p>
              </p:txBody>
            </p:sp>
            <p:sp>
              <p:nvSpPr>
                <p:cNvPr id="19" name="TextBox 18">
                  <a:extLst>
                    <a:ext uri="{FF2B5EF4-FFF2-40B4-BE49-F238E27FC236}">
                      <a16:creationId xmlns:a16="http://schemas.microsoft.com/office/drawing/2014/main" id="{E14689C7-82E4-474A-A64E-D0F992B1D829}"/>
                    </a:ext>
                  </a:extLst>
                </p:cNvPr>
                <p:cNvSpPr txBox="1"/>
                <p:nvPr/>
              </p:nvSpPr>
              <p:spPr>
                <a:xfrm>
                  <a:off x="6815887" y="2524891"/>
                  <a:ext cx="1200152" cy="307777"/>
                </a:xfrm>
                <a:prstGeom prst="rect">
                  <a:avLst/>
                </a:prstGeom>
                <a:noFill/>
              </p:spPr>
              <p:txBody>
                <a:bodyPr wrap="square" rtlCol="0">
                  <a:spAutoFit/>
                </a:bodyPr>
                <a:lstStyle/>
                <a:p>
                  <a:r>
                    <a:rPr lang="en-GB" sz="1400" b="1" dirty="0"/>
                    <a:t>E</a:t>
                  </a:r>
                  <a:r>
                    <a:rPr lang="en-GB" sz="1400" dirty="0"/>
                    <a:t>conomic</a:t>
                  </a:r>
                  <a:endParaRPr lang="x-none" sz="1400" dirty="0"/>
                </a:p>
              </p:txBody>
            </p:sp>
          </p:grpSp>
        </p:grpSp>
      </p:grpSp>
      <p:sp>
        <p:nvSpPr>
          <p:cNvPr id="11" name="TextBox 10">
            <a:extLst>
              <a:ext uri="{FF2B5EF4-FFF2-40B4-BE49-F238E27FC236}">
                <a16:creationId xmlns:a16="http://schemas.microsoft.com/office/drawing/2014/main" id="{FA61BBB0-5E73-4B85-8F03-C43C19B3B02D}"/>
              </a:ext>
            </a:extLst>
          </p:cNvPr>
          <p:cNvSpPr txBox="1"/>
          <p:nvPr/>
        </p:nvSpPr>
        <p:spPr>
          <a:xfrm>
            <a:off x="429193" y="2231739"/>
            <a:ext cx="10352221" cy="1569660"/>
          </a:xfrm>
          <a:prstGeom prst="rect">
            <a:avLst/>
          </a:prstGeom>
          <a:noFill/>
        </p:spPr>
        <p:txBody>
          <a:bodyPr wrap="square" rtlCol="0">
            <a:spAutoFit/>
          </a:bodyPr>
          <a:lstStyle/>
          <a:p>
            <a:r>
              <a:rPr lang="el-GR" sz="2400" dirty="0"/>
              <a:t>Στρατηγικό πλαίσιο για την ανάλυση έξι πτυχών του εξωτερικού περιβάλλοντος εταιρειών ή ιδρυμάτων. Η ανάλυση φωτίζει μακροοικονομικούς, εξωτερικούς και ανεξέλεγκτους παράγοντες: πολιτικούς, οικονομικούς, κοινωνικοπολιτικούς, τεχνολογικούς, περιβαλλοντικούς και νομικούς.</a:t>
            </a:r>
            <a:endParaRPr lang="en-GB" sz="2400" dirty="0"/>
          </a:p>
        </p:txBody>
      </p:sp>
    </p:spTree>
    <p:extLst>
      <p:ext uri="{BB962C8B-B14F-4D97-AF65-F5344CB8AC3E}">
        <p14:creationId xmlns:p14="http://schemas.microsoft.com/office/powerpoint/2010/main" val="2128788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D1611-6FCB-45FA-9AD4-E18835FAC029}"/>
              </a:ext>
            </a:extLst>
          </p:cNvPr>
          <p:cNvSpPr txBox="1"/>
          <p:nvPr/>
        </p:nvSpPr>
        <p:spPr>
          <a:xfrm>
            <a:off x="816813" y="1646838"/>
            <a:ext cx="3808350" cy="3970318"/>
          </a:xfrm>
          <a:prstGeom prst="rect">
            <a:avLst/>
          </a:prstGeom>
          <a:noFill/>
        </p:spPr>
        <p:txBody>
          <a:bodyPr wrap="square" lIns="91440" tIns="45720" rIns="91440" bIns="45720" rtlCol="0" anchor="t">
            <a:spAutoFit/>
          </a:bodyPr>
          <a:lstStyle/>
          <a:p>
            <a:pPr algn="l" rtl="0" fontAlgn="base"/>
            <a:r>
              <a:rPr lang="is-IS" sz="3600" b="0" i="0" u="none" strike="noStrike" dirty="0">
                <a:solidFill>
                  <a:srgbClr val="4EAE3A"/>
                </a:solidFill>
                <a:effectLst/>
                <a:latin typeface="Calibri" panose="020F0502020204030204" pitchFamily="34" charset="0"/>
              </a:rPr>
              <a:t>SWOT</a:t>
            </a:r>
            <a:endParaRPr lang="en-US" sz="3600" b="0" i="0" dirty="0">
              <a:solidFill>
                <a:srgbClr val="4EAE3A"/>
              </a:solidFill>
              <a:effectLst/>
              <a:latin typeface="Arial" panose="020B0604020202020204" pitchFamily="34" charset="0"/>
            </a:endParaRPr>
          </a:p>
          <a:p>
            <a:pPr algn="l" rtl="0" fontAlgn="base"/>
            <a:r>
              <a:rPr lang="el-GR" sz="2400" b="0" dirty="0">
                <a:effectLst/>
              </a:rPr>
              <a:t>Μια μέθοδος ανάλυσης των πλεονεκτημάτων και των αδυναμιών εσωτερικής προέλευσης, καθώς και των απειλών και των ευκαιριών εξωτερικής προέλευσης. Το SWOT είναι ένα παράδειγμα τεχνικών στρατηγικού σχεδιασμού.</a:t>
            </a:r>
            <a:endParaRPr lang="en-US" sz="2000" b="0" dirty="0">
              <a:effectLst/>
            </a:endParaRPr>
          </a:p>
        </p:txBody>
      </p:sp>
      <p:sp>
        <p:nvSpPr>
          <p:cNvPr id="3" name="TextBox 2">
            <a:extLst>
              <a:ext uri="{FF2B5EF4-FFF2-40B4-BE49-F238E27FC236}">
                <a16:creationId xmlns:a16="http://schemas.microsoft.com/office/drawing/2014/main" id="{FE7F8E87-9062-46F1-A1C7-903D9D1E240D}"/>
              </a:ext>
            </a:extLst>
          </p:cNvPr>
          <p:cNvSpPr txBox="1"/>
          <p:nvPr/>
        </p:nvSpPr>
        <p:spPr>
          <a:xfrm>
            <a:off x="2267583" y="83172"/>
            <a:ext cx="8868501" cy="1323439"/>
          </a:xfrm>
          <a:prstGeom prst="rect">
            <a:avLst/>
          </a:prstGeom>
          <a:noFill/>
        </p:spPr>
        <p:txBody>
          <a:bodyPr wrap="square" rtlCol="0">
            <a:spAutoFit/>
          </a:bodyPr>
          <a:lstStyle/>
          <a:p>
            <a:pPr lvl="0">
              <a:defRPr/>
            </a:pPr>
            <a:r>
              <a:rPr lang="el-GR" sz="4000" b="1" dirty="0">
                <a:solidFill>
                  <a:srgbClr val="266C9F"/>
                </a:solidFill>
              </a:rPr>
              <a:t>1.4. Εντοπισμός ευκαιριών – παραδείγματα μεθόδων</a:t>
            </a:r>
            <a:endParaRPr lang="x-none" sz="4000" dirty="0">
              <a:solidFill>
                <a:prstClr val="black"/>
              </a:solidFill>
            </a:endParaRPr>
          </a:p>
        </p:txBody>
      </p:sp>
      <p:pic>
        <p:nvPicPr>
          <p:cNvPr id="5" name="Picture 4" descr="A picture containing graphical user interface&#10;&#10;Description automatically generated">
            <a:extLst>
              <a:ext uri="{FF2B5EF4-FFF2-40B4-BE49-F238E27FC236}">
                <a16:creationId xmlns:a16="http://schemas.microsoft.com/office/drawing/2014/main" id="{5E26EFF3-5FC4-4072-AB61-0EAAB322BF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53859" y="1646838"/>
            <a:ext cx="4020314" cy="4522853"/>
          </a:xfrm>
          <a:prstGeom prst="rect">
            <a:avLst/>
          </a:prstGeom>
        </p:spPr>
      </p:pic>
    </p:spTree>
    <p:extLst>
      <p:ext uri="{BB962C8B-B14F-4D97-AF65-F5344CB8AC3E}">
        <p14:creationId xmlns:p14="http://schemas.microsoft.com/office/powerpoint/2010/main" val="24738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E5498B-6FF1-43EE-9FB5-17C3BE5E2E6B}"/>
              </a:ext>
            </a:extLst>
          </p:cNvPr>
          <p:cNvSpPr txBox="1"/>
          <p:nvPr/>
        </p:nvSpPr>
        <p:spPr>
          <a:xfrm>
            <a:off x="2360194" y="102268"/>
            <a:ext cx="7471611" cy="1323439"/>
          </a:xfrm>
          <a:prstGeom prst="rect">
            <a:avLst/>
          </a:prstGeom>
          <a:noFill/>
        </p:spPr>
        <p:txBody>
          <a:bodyPr wrap="square" rtlCol="0">
            <a:spAutoFit/>
          </a:bodyPr>
          <a:lstStyle/>
          <a:p>
            <a:pPr lvl="0">
              <a:defRPr/>
            </a:pPr>
            <a:r>
              <a:rPr lang="el-GR" sz="4000" b="1" dirty="0">
                <a:solidFill>
                  <a:srgbClr val="266C9F"/>
                </a:solidFill>
              </a:rPr>
              <a:t>1.4. Εντοπισμός ευκαιριών – παραδείγματα μεθόδων</a:t>
            </a:r>
            <a:endParaRPr lang="x-none" sz="4000" dirty="0">
              <a:solidFill>
                <a:prstClr val="black"/>
              </a:solidFill>
            </a:endParaRPr>
          </a:p>
        </p:txBody>
      </p:sp>
      <p:sp>
        <p:nvSpPr>
          <p:cNvPr id="4" name="TextBox 3">
            <a:extLst>
              <a:ext uri="{FF2B5EF4-FFF2-40B4-BE49-F238E27FC236}">
                <a16:creationId xmlns:a16="http://schemas.microsoft.com/office/drawing/2014/main" id="{77423D13-24CE-4EE6-B23D-7492D4A5FE29}"/>
              </a:ext>
            </a:extLst>
          </p:cNvPr>
          <p:cNvSpPr txBox="1"/>
          <p:nvPr/>
        </p:nvSpPr>
        <p:spPr>
          <a:xfrm>
            <a:off x="491790" y="1499755"/>
            <a:ext cx="7388894" cy="646331"/>
          </a:xfrm>
          <a:prstGeom prst="rect">
            <a:avLst/>
          </a:prstGeom>
          <a:noFill/>
        </p:spPr>
        <p:txBody>
          <a:bodyPr wrap="square">
            <a:spAutoFit/>
          </a:bodyPr>
          <a:lstStyle/>
          <a:p>
            <a:r>
              <a:rPr lang="en-GB" sz="3600" dirty="0">
                <a:solidFill>
                  <a:srgbClr val="4EAE3A"/>
                </a:solidFill>
              </a:rPr>
              <a:t>Ansoff Matrix</a:t>
            </a:r>
            <a:endParaRPr lang="x-none" sz="3600" dirty="0">
              <a:solidFill>
                <a:srgbClr val="4EAE3A"/>
              </a:solidFill>
            </a:endParaRPr>
          </a:p>
        </p:txBody>
      </p:sp>
      <p:pic>
        <p:nvPicPr>
          <p:cNvPr id="6" name="Picture 5">
            <a:extLst>
              <a:ext uri="{FF2B5EF4-FFF2-40B4-BE49-F238E27FC236}">
                <a16:creationId xmlns:a16="http://schemas.microsoft.com/office/drawing/2014/main" id="{0075B68B-54D8-4E0F-B2BD-D918AD2990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87608" y="2370749"/>
            <a:ext cx="3887173" cy="2933289"/>
          </a:xfrm>
          <a:prstGeom prst="rect">
            <a:avLst/>
          </a:prstGeom>
        </p:spPr>
      </p:pic>
      <p:sp>
        <p:nvSpPr>
          <p:cNvPr id="7" name="TextBox 6">
            <a:extLst>
              <a:ext uri="{FF2B5EF4-FFF2-40B4-BE49-F238E27FC236}">
                <a16:creationId xmlns:a16="http://schemas.microsoft.com/office/drawing/2014/main" id="{E1ADEA07-4D4E-416E-8197-56B1E7A5F89A}"/>
              </a:ext>
            </a:extLst>
          </p:cNvPr>
          <p:cNvSpPr txBox="1"/>
          <p:nvPr/>
        </p:nvSpPr>
        <p:spPr>
          <a:xfrm>
            <a:off x="7628760" y="5304038"/>
            <a:ext cx="3041985" cy="215444"/>
          </a:xfrm>
          <a:prstGeom prst="rect">
            <a:avLst/>
          </a:prstGeom>
          <a:noFill/>
        </p:spPr>
        <p:txBody>
          <a:bodyPr wrap="square" rtlCol="0">
            <a:spAutoFit/>
          </a:bodyPr>
          <a:lstStyle/>
          <a:p>
            <a:r>
              <a:rPr lang="en-GB" sz="800" dirty="0"/>
              <a:t>Image: https://commons.wikimedia.org/wiki/File:Ansoff_Matrix.JPG</a:t>
            </a:r>
            <a:endParaRPr lang="x-none" sz="800" dirty="0"/>
          </a:p>
        </p:txBody>
      </p:sp>
      <p:sp>
        <p:nvSpPr>
          <p:cNvPr id="9" name="TextBox 8">
            <a:extLst>
              <a:ext uri="{FF2B5EF4-FFF2-40B4-BE49-F238E27FC236}">
                <a16:creationId xmlns:a16="http://schemas.microsoft.com/office/drawing/2014/main" id="{F9FFC504-32E3-48FD-89E6-59AA4B723025}"/>
              </a:ext>
            </a:extLst>
          </p:cNvPr>
          <p:cNvSpPr txBox="1"/>
          <p:nvPr/>
        </p:nvSpPr>
        <p:spPr>
          <a:xfrm>
            <a:off x="491789" y="2063382"/>
            <a:ext cx="6695819" cy="3785652"/>
          </a:xfrm>
          <a:prstGeom prst="rect">
            <a:avLst/>
          </a:prstGeom>
          <a:noFill/>
        </p:spPr>
        <p:txBody>
          <a:bodyPr wrap="square" rtlCol="0">
            <a:spAutoFit/>
          </a:bodyPr>
          <a:lstStyle/>
          <a:p>
            <a:r>
              <a:rPr lang="el-GR" sz="2000" dirty="0"/>
              <a:t>Το </a:t>
            </a:r>
            <a:r>
              <a:rPr lang="el-GR" sz="2000" dirty="0" err="1"/>
              <a:t>Ansoff</a:t>
            </a:r>
            <a:r>
              <a:rPr lang="el-GR" sz="2000" dirty="0"/>
              <a:t> </a:t>
            </a:r>
            <a:r>
              <a:rPr lang="el-GR" sz="2000" dirty="0" err="1"/>
              <a:t>Matrix</a:t>
            </a:r>
            <a:r>
              <a:rPr lang="el-GR" sz="2000" dirty="0"/>
              <a:t> είναι ένα από τα πιο κοινά εργαλεία σχεδιασμού της αγοράς για ανάλυση και σχεδιασμό ανάπτυξης. Το μοντέλο παρουσιάζει τέσσερις στρατηγικές για την ανάπτυξη των εταιρειών και μπορεί να χρησιμοποιηθεί για την αξιολόγηση του κινδύνου που σχετίζεται με κάθε στρατηγική.   </a:t>
            </a:r>
          </a:p>
          <a:p>
            <a:endParaRPr lang="el-GR" sz="2000" dirty="0"/>
          </a:p>
          <a:p>
            <a:r>
              <a:rPr lang="el-GR" sz="2000" dirty="0"/>
              <a:t>Μελετώντας προσεκτικά τους τέσσερις τρόπους του μοντέλου μακριά από την ανάπτυξη, δηλαδή την ανάπτυξη της αγοράς, τη διείσδυση στην αγορά, τη διαφοροποίηση και την ανάπτυξη προϊόντων, θα δώσει μια καλύτερη κατανόηση της μεθόδου.</a:t>
            </a:r>
            <a:endParaRPr lang="x-none" sz="2000" dirty="0"/>
          </a:p>
        </p:txBody>
      </p:sp>
    </p:spTree>
    <p:extLst>
      <p:ext uri="{BB962C8B-B14F-4D97-AF65-F5344CB8AC3E}">
        <p14:creationId xmlns:p14="http://schemas.microsoft.com/office/powerpoint/2010/main" val="92231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3F51C4-8E92-44AF-BC0D-9A768F8FCC41}"/>
              </a:ext>
            </a:extLst>
          </p:cNvPr>
          <p:cNvSpPr txBox="1"/>
          <p:nvPr/>
        </p:nvSpPr>
        <p:spPr>
          <a:xfrm>
            <a:off x="2360194" y="102268"/>
            <a:ext cx="7471611" cy="1323439"/>
          </a:xfrm>
          <a:prstGeom prst="rect">
            <a:avLst/>
          </a:prstGeom>
          <a:noFill/>
        </p:spPr>
        <p:txBody>
          <a:bodyPr wrap="square" rtlCol="0">
            <a:spAutoFit/>
          </a:bodyPr>
          <a:lstStyle/>
          <a:p>
            <a:pPr lvl="0">
              <a:defRPr/>
            </a:pPr>
            <a:r>
              <a:rPr lang="el-GR" sz="4000" b="1" dirty="0">
                <a:solidFill>
                  <a:srgbClr val="266C9F"/>
                </a:solidFill>
              </a:rPr>
              <a:t>1.4. Εντοπισμός ευκαιριών – παραδείγματα μεθόδων</a:t>
            </a:r>
            <a:endParaRPr lang="x-none" sz="4000" dirty="0">
              <a:solidFill>
                <a:prstClr val="black"/>
              </a:solidFill>
            </a:endParaRPr>
          </a:p>
        </p:txBody>
      </p:sp>
      <p:sp>
        <p:nvSpPr>
          <p:cNvPr id="5" name="TextBox 4">
            <a:extLst>
              <a:ext uri="{FF2B5EF4-FFF2-40B4-BE49-F238E27FC236}">
                <a16:creationId xmlns:a16="http://schemas.microsoft.com/office/drawing/2014/main" id="{401328F1-16B2-4A2C-B208-D8B5B299998D}"/>
              </a:ext>
            </a:extLst>
          </p:cNvPr>
          <p:cNvSpPr txBox="1"/>
          <p:nvPr/>
        </p:nvSpPr>
        <p:spPr>
          <a:xfrm>
            <a:off x="777540" y="1944352"/>
            <a:ext cx="3363806" cy="646331"/>
          </a:xfrm>
          <a:prstGeom prst="rect">
            <a:avLst/>
          </a:prstGeom>
          <a:noFill/>
        </p:spPr>
        <p:txBody>
          <a:bodyPr wrap="none" rtlCol="0">
            <a:spAutoFit/>
          </a:bodyPr>
          <a:lstStyle/>
          <a:p>
            <a:r>
              <a:rPr lang="el-GR" sz="3600" dirty="0">
                <a:solidFill>
                  <a:srgbClr val="4EAE3A"/>
                </a:solidFill>
              </a:rPr>
              <a:t>Ισχυρότεροι μαζί</a:t>
            </a:r>
            <a:endParaRPr lang="x-none" sz="3600" dirty="0">
              <a:solidFill>
                <a:srgbClr val="4EAE3A"/>
              </a:solidFill>
            </a:endParaRPr>
          </a:p>
        </p:txBody>
      </p:sp>
      <p:sp>
        <p:nvSpPr>
          <p:cNvPr id="10" name="TextBox 9">
            <a:extLst>
              <a:ext uri="{FF2B5EF4-FFF2-40B4-BE49-F238E27FC236}">
                <a16:creationId xmlns:a16="http://schemas.microsoft.com/office/drawing/2014/main" id="{5F24B998-8E75-46A9-B57F-D145C40BBC8D}"/>
              </a:ext>
            </a:extLst>
          </p:cNvPr>
          <p:cNvSpPr txBox="1"/>
          <p:nvPr/>
        </p:nvSpPr>
        <p:spPr>
          <a:xfrm>
            <a:off x="777540" y="2733132"/>
            <a:ext cx="10418544" cy="3785652"/>
          </a:xfrm>
          <a:prstGeom prst="rect">
            <a:avLst/>
          </a:prstGeom>
          <a:noFill/>
        </p:spPr>
        <p:txBody>
          <a:bodyPr wrap="square" rtlCol="0">
            <a:spAutoFit/>
          </a:bodyPr>
          <a:lstStyle/>
          <a:p>
            <a:r>
              <a:rPr lang="el-GR" sz="2400" dirty="0"/>
              <a:t>Μια πολύ συνηθισμένη συμβουλή για τον εντοπισμό ευκαιριών σχετίζεται με την αξία της συνεργασίας και της επικοινωνίας. Οι ποικίλες συνδέσεις είναι ζωτικής σημασίας κατά την ανάλυση διαφορετικών πτυχών της αγοράς, για παράδειγμα των προσδοκιών των πελατών, των κύριων ανταγωνιστών ή των διαύλων διανομής.   </a:t>
            </a:r>
          </a:p>
          <a:p>
            <a:endParaRPr lang="el-GR" sz="2400" dirty="0"/>
          </a:p>
          <a:p>
            <a:r>
              <a:rPr lang="el-GR" sz="2400" dirty="0"/>
              <a:t>Η ορθή γνώση και γνώση των τάσεων και της ανάπτυξης στον τομέα των επιχειρηματιών μπορεί να επιτευχθεί μέσω διαφόρων επικοινωνιών και σχέσεων. Η αναθεώρηση των δημοσιεύσεων, των ειδήσεων και άλλων ειδοποιήσεων που σχετίζονται με το σχετικό θέμα είναι ένας γνωστός τρόπος ενημέρωσης.</a:t>
            </a:r>
            <a:endParaRPr lang="x-none" sz="2400" dirty="0"/>
          </a:p>
        </p:txBody>
      </p:sp>
    </p:spTree>
    <p:extLst>
      <p:ext uri="{BB962C8B-B14F-4D97-AF65-F5344CB8AC3E}">
        <p14:creationId xmlns:p14="http://schemas.microsoft.com/office/powerpoint/2010/main" val="418569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8194687-6427-4B07-A7E1-A761CDD3FBD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75139"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0" name="Picture 9">
            <a:extLst>
              <a:ext uri="{FF2B5EF4-FFF2-40B4-BE49-F238E27FC236}">
                <a16:creationId xmlns:a16="http://schemas.microsoft.com/office/drawing/2014/main" id="{69AB8E25-B2DE-42E5-95D8-B213CC7C80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85647"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1" name="Picture 10">
            <a:extLst>
              <a:ext uri="{FF2B5EF4-FFF2-40B4-BE49-F238E27FC236}">
                <a16:creationId xmlns:a16="http://schemas.microsoft.com/office/drawing/2014/main" id="{B78139C6-EEBD-4C6C-BACB-8FF7DB21E4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6155"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7" name="Picture 6">
            <a:extLst>
              <a:ext uri="{FF2B5EF4-FFF2-40B4-BE49-F238E27FC236}">
                <a16:creationId xmlns:a16="http://schemas.microsoft.com/office/drawing/2014/main" id="{FC9888C7-3FC5-4981-BC96-008D562349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06663" y="2146853"/>
            <a:ext cx="2410198" cy="2410198"/>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3707737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9EC4C-6CE2-4560-BBC5-DCDB69553342}"/>
              </a:ext>
            </a:extLst>
          </p:cNvPr>
          <p:cNvSpPr txBox="1"/>
          <p:nvPr/>
        </p:nvSpPr>
        <p:spPr>
          <a:xfrm>
            <a:off x="5314946" y="1507569"/>
            <a:ext cx="5583426" cy="4401205"/>
          </a:xfrm>
          <a:prstGeom prst="rect">
            <a:avLst/>
          </a:prstGeom>
          <a:noFill/>
        </p:spPr>
        <p:txBody>
          <a:bodyPr wrap="square" lIns="91440" tIns="45720" rIns="91440" bIns="45720" rtlCol="0" anchor="t">
            <a:spAutoFit/>
          </a:bodyPr>
          <a:lstStyle/>
          <a:p>
            <a:pPr algn="ctr" rtl="0" fontAlgn="base"/>
            <a:r>
              <a:rPr lang="en-US" sz="2000" b="0" i="0" dirty="0">
                <a:effectLst/>
                <a:latin typeface="Calibri" panose="020F0502020204030204" pitchFamily="34" charset="0"/>
              </a:rPr>
              <a:t>​</a:t>
            </a:r>
            <a:endParaRPr lang="en-US" sz="2000" b="0" i="0" dirty="0">
              <a:effectLst/>
            </a:endParaRPr>
          </a:p>
          <a:p>
            <a:pPr marL="342900" indent="-342900" algn="l" rtl="0" fontAlgn="base">
              <a:buFont typeface="Arial" panose="020B0604020202020204" pitchFamily="34" charset="0"/>
              <a:buChar char="•"/>
            </a:pPr>
            <a:r>
              <a:rPr lang="el-GR" sz="2000" b="0" i="0" dirty="0">
                <a:effectLst/>
                <a:latin typeface="Calibri"/>
                <a:cs typeface="Calibri"/>
              </a:rPr>
              <a:t>Ο στόχος πρέπει να καθοριστεί. </a:t>
            </a:r>
          </a:p>
          <a:p>
            <a:pPr marL="342900" indent="-342900" algn="l" rtl="0" fontAlgn="base">
              <a:buFont typeface="Arial" panose="020B0604020202020204" pitchFamily="34" charset="0"/>
              <a:buChar char="•"/>
            </a:pPr>
            <a:r>
              <a:rPr lang="el-GR" sz="2000" b="0" i="0" dirty="0">
                <a:effectLst/>
                <a:latin typeface="Calibri"/>
                <a:cs typeface="Calibri"/>
              </a:rPr>
              <a:t>Ένας στόχος πρέπει να είναι σαφής, διακριτός, ρεαλιστικός και μετρήσιμος. </a:t>
            </a:r>
          </a:p>
          <a:p>
            <a:pPr marL="342900" indent="-342900" algn="l" rtl="0" fontAlgn="base">
              <a:buFont typeface="Arial" panose="020B0604020202020204" pitchFamily="34" charset="0"/>
              <a:buChar char="•"/>
            </a:pPr>
            <a:r>
              <a:rPr lang="el-GR" sz="2000" b="0" i="0" dirty="0">
                <a:effectLst/>
                <a:latin typeface="Calibri"/>
                <a:cs typeface="Calibri"/>
              </a:rPr>
              <a:t>Συγκεντρώσου στο στόχο και κράτα την εστίαση. </a:t>
            </a:r>
          </a:p>
          <a:p>
            <a:pPr marL="342900" indent="-342900" algn="l" rtl="0" fontAlgn="base">
              <a:buFont typeface="Arial" panose="020B0604020202020204" pitchFamily="34" charset="0"/>
              <a:buChar char="•"/>
            </a:pPr>
            <a:r>
              <a:rPr lang="el-GR" sz="2000" b="0" i="0" dirty="0">
                <a:effectLst/>
                <a:latin typeface="Calibri"/>
                <a:cs typeface="Calibri"/>
              </a:rPr>
              <a:t>Κάντε μια στρατηγική με βάση το στόχο και το σχέδιο για την επίτευξη του στόχου.  </a:t>
            </a:r>
          </a:p>
          <a:p>
            <a:pPr marL="342900" indent="-342900" algn="l" rtl="0" fontAlgn="base">
              <a:buFont typeface="Arial" panose="020B0604020202020204" pitchFamily="34" charset="0"/>
              <a:buChar char="•"/>
            </a:pPr>
            <a:r>
              <a:rPr lang="el-GR" sz="2000" b="0" i="0" dirty="0">
                <a:effectLst/>
                <a:latin typeface="Calibri"/>
                <a:cs typeface="Calibri"/>
              </a:rPr>
              <a:t>Το σχέδιο, το οποίο σηματοδοτεί την πορεία προς τον στόχο, θα πρέπει να περιλαμβάνει όσο το δυνατόν μεγαλύτερο κίνητρο, για παράδειγμα με σαφώς καθορισμένες συνιστώσες εργασίας ή </a:t>
            </a:r>
            <a:r>
              <a:rPr lang="el-GR" sz="2000" b="0" i="0" dirty="0" err="1">
                <a:effectLst/>
                <a:latin typeface="Calibri"/>
                <a:cs typeface="Calibri"/>
              </a:rPr>
              <a:t>μικρο</a:t>
            </a:r>
            <a:r>
              <a:rPr lang="el-GR" sz="2000" b="0" i="0" dirty="0">
                <a:effectLst/>
                <a:latin typeface="Calibri"/>
                <a:cs typeface="Calibri"/>
              </a:rPr>
              <a:t>-στόχους. </a:t>
            </a:r>
          </a:p>
          <a:p>
            <a:pPr marL="342900" indent="-342900" algn="l" rtl="0" fontAlgn="base">
              <a:buFont typeface="Arial" panose="020B0604020202020204" pitchFamily="34" charset="0"/>
              <a:buChar char="•"/>
            </a:pPr>
            <a:r>
              <a:rPr lang="el-GR" sz="2000" b="0" i="0" dirty="0">
                <a:effectLst/>
                <a:latin typeface="Calibri"/>
                <a:cs typeface="Calibri"/>
              </a:rPr>
              <a:t>Η ικανοποίηση της ολοκλήρωσης κάθε μέρους δίνει κίνητρο.</a:t>
            </a:r>
            <a:endParaRPr lang="en-US" sz="2000" b="0" i="0" dirty="0">
              <a:effectLst/>
              <a:latin typeface="Arial" panose="020B0604020202020204" pitchFamily="34" charset="0"/>
            </a:endParaRPr>
          </a:p>
        </p:txBody>
      </p:sp>
      <p:sp>
        <p:nvSpPr>
          <p:cNvPr id="3" name="TextBox 2">
            <a:extLst>
              <a:ext uri="{FF2B5EF4-FFF2-40B4-BE49-F238E27FC236}">
                <a16:creationId xmlns:a16="http://schemas.microsoft.com/office/drawing/2014/main" id="{CC5683A3-42FE-41BD-9706-D9868E7EA423}"/>
              </a:ext>
            </a:extLst>
          </p:cNvPr>
          <p:cNvSpPr txBox="1"/>
          <p:nvPr/>
        </p:nvSpPr>
        <p:spPr>
          <a:xfrm>
            <a:off x="1326267" y="85410"/>
            <a:ext cx="5604642" cy="707886"/>
          </a:xfrm>
          <a:prstGeom prst="rect">
            <a:avLst/>
          </a:prstGeom>
          <a:noFill/>
        </p:spPr>
        <p:txBody>
          <a:bodyPr wrap="square" rtlCol="0">
            <a:spAutoFit/>
          </a:bodyPr>
          <a:lstStyle/>
          <a:p>
            <a:pPr algn="ctr"/>
            <a:r>
              <a:rPr lang="is-IS" sz="4000" b="1" dirty="0">
                <a:solidFill>
                  <a:srgbClr val="266C9F"/>
                </a:solidFill>
              </a:rPr>
              <a:t>1.5. </a:t>
            </a:r>
            <a:r>
              <a:rPr lang="el-GR" sz="4000" b="1" dirty="0" err="1">
                <a:solidFill>
                  <a:srgbClr val="266C9F"/>
                </a:solidFill>
              </a:rPr>
              <a:t>Στοχοθεσία</a:t>
            </a:r>
            <a:endParaRPr lang="x-none" sz="4000" dirty="0"/>
          </a:p>
        </p:txBody>
      </p:sp>
      <p:sp>
        <p:nvSpPr>
          <p:cNvPr id="12" name="Oval 11">
            <a:extLst>
              <a:ext uri="{FF2B5EF4-FFF2-40B4-BE49-F238E27FC236}">
                <a16:creationId xmlns:a16="http://schemas.microsoft.com/office/drawing/2014/main" id="{922E7867-2504-49C2-8DBC-EDDC8B35BCCF}"/>
              </a:ext>
            </a:extLst>
          </p:cNvPr>
          <p:cNvSpPr/>
          <p:nvPr/>
        </p:nvSpPr>
        <p:spPr>
          <a:xfrm>
            <a:off x="2501196" y="4530811"/>
            <a:ext cx="2813749" cy="1863622"/>
          </a:xfrm>
          <a:prstGeom prst="ellipse">
            <a:avLst/>
          </a:prstGeom>
          <a:solidFill>
            <a:schemeClr val="bg1"/>
          </a:solidFill>
          <a:ln w="38100">
            <a:solidFill>
              <a:srgbClr val="00B028"/>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στοχοθεσία</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μπορεί να βοηθήσει στην υλοποίηση του οράματός σας.</a:t>
            </a:r>
            <a:endParaRPr lang="x-none" dirty="0">
              <a:solidFill>
                <a:schemeClr val="tx1"/>
              </a:solidFill>
              <a:latin typeface="Calibri"/>
              <a:cs typeface="Calibri"/>
            </a:endParaRPr>
          </a:p>
        </p:txBody>
      </p:sp>
      <p:sp>
        <p:nvSpPr>
          <p:cNvPr id="13" name="Oval 12">
            <a:extLst>
              <a:ext uri="{FF2B5EF4-FFF2-40B4-BE49-F238E27FC236}">
                <a16:creationId xmlns:a16="http://schemas.microsoft.com/office/drawing/2014/main" id="{FCA850CE-CBC9-47A4-A3F6-B1CDECFCDD3C}"/>
              </a:ext>
            </a:extLst>
          </p:cNvPr>
          <p:cNvSpPr/>
          <p:nvPr/>
        </p:nvSpPr>
        <p:spPr>
          <a:xfrm>
            <a:off x="403098" y="3651650"/>
            <a:ext cx="2101794" cy="1335085"/>
          </a:xfrm>
          <a:prstGeom prst="ellipse">
            <a:avLst/>
          </a:prstGeom>
          <a:solidFill>
            <a:schemeClr val="bg1"/>
          </a:solidFill>
          <a:ln w="38100">
            <a:solidFill>
              <a:srgbClr val="599FC3"/>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a:t>
            </a:r>
            <a:r>
              <a:rPr lang="el-GR"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στοχοθεσία</a:t>
            </a:r>
            <a:r>
              <a:rPr lang="el-GR"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θα επηρεάσει την επίτευξη.</a:t>
            </a:r>
            <a:endParaRPr lang="x-none" dirty="0">
              <a:solidFill>
                <a:schemeClr val="tx1"/>
              </a:solidFill>
              <a:latin typeface="Calibri"/>
              <a:cs typeface="Calibri"/>
            </a:endParaRPr>
          </a:p>
        </p:txBody>
      </p:sp>
      <p:sp>
        <p:nvSpPr>
          <p:cNvPr id="9" name="Oval 8">
            <a:extLst>
              <a:ext uri="{FF2B5EF4-FFF2-40B4-BE49-F238E27FC236}">
                <a16:creationId xmlns:a16="http://schemas.microsoft.com/office/drawing/2014/main" id="{CAE0B033-963D-48DE-9269-C532F33E8007}"/>
              </a:ext>
            </a:extLst>
          </p:cNvPr>
          <p:cNvSpPr/>
          <p:nvPr/>
        </p:nvSpPr>
        <p:spPr>
          <a:xfrm>
            <a:off x="1316288" y="971178"/>
            <a:ext cx="3880883" cy="2502589"/>
          </a:xfrm>
          <a:prstGeom prst="ellipse">
            <a:avLst/>
          </a:prstGeom>
          <a:solidFill>
            <a:schemeClr val="bg1"/>
          </a:solidFill>
          <a:ln w="38100">
            <a:solidFill>
              <a:srgbClr val="FFB700"/>
            </a:solidFill>
          </a:ln>
        </p:spPr>
        <p:style>
          <a:lnRef idx="2">
            <a:schemeClr val="accent4">
              <a:shade val="50000"/>
            </a:schemeClr>
          </a:lnRef>
          <a:fillRef idx="1">
            <a:schemeClr val="accent4"/>
          </a:fillRef>
          <a:effectRef idx="0">
            <a:schemeClr val="accent4"/>
          </a:effectRef>
          <a:fontRef idx="minor">
            <a:schemeClr val="lt1"/>
          </a:fontRef>
        </p:style>
        <p:txBody>
          <a:bodyPr lIns="91440" tIns="45720" rIns="91440" bIns="45720" rtlCol="0" anchor="ctr"/>
          <a:lstStyle/>
          <a:p>
            <a:pPr algn="ctr" fontAlgn="base"/>
            <a:r>
              <a:rPr lang="el-GR" dirty="0">
                <a:solidFill>
                  <a:schemeClr val="tx1"/>
                </a:solidFill>
              </a:rPr>
              <a:t>Η </a:t>
            </a:r>
            <a:r>
              <a:rPr lang="el-GR" dirty="0" err="1">
                <a:solidFill>
                  <a:schemeClr val="tx1"/>
                </a:solidFill>
              </a:rPr>
              <a:t>στοχοθεσία</a:t>
            </a:r>
            <a:r>
              <a:rPr lang="el-GR" dirty="0">
                <a:solidFill>
                  <a:schemeClr val="tx1"/>
                </a:solidFill>
              </a:rPr>
              <a:t> έχει να κάνει με τον καθορισμό στόχων και τη δημιουργία ενός σχεδίου για το πώς θα τους επιτύχουμε.</a:t>
            </a:r>
            <a:endParaRPr lang="x-none" dirty="0">
              <a:solidFill>
                <a:schemeClr val="tx1"/>
              </a:solidFill>
              <a:latin typeface="Calibri"/>
              <a:cs typeface="Calibri"/>
            </a:endParaRPr>
          </a:p>
        </p:txBody>
      </p:sp>
    </p:spTree>
    <p:extLst>
      <p:ext uri="{BB962C8B-B14F-4D97-AF65-F5344CB8AC3E}">
        <p14:creationId xmlns:p14="http://schemas.microsoft.com/office/powerpoint/2010/main" val="96528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831133-89D3-447F-BBB6-768FCBA96007}"/>
              </a:ext>
            </a:extLst>
          </p:cNvPr>
          <p:cNvSpPr txBox="1"/>
          <p:nvPr/>
        </p:nvSpPr>
        <p:spPr>
          <a:xfrm>
            <a:off x="1326267" y="85410"/>
            <a:ext cx="5604642" cy="707886"/>
          </a:xfrm>
          <a:prstGeom prst="rect">
            <a:avLst/>
          </a:prstGeom>
          <a:noFill/>
        </p:spPr>
        <p:txBody>
          <a:bodyPr wrap="square" rtlCol="0">
            <a:spAutoFit/>
          </a:bodyPr>
          <a:lstStyle/>
          <a:p>
            <a:pPr algn="ctr"/>
            <a:r>
              <a:rPr lang="is-IS" sz="4000" b="1" dirty="0">
                <a:solidFill>
                  <a:srgbClr val="266C9F"/>
                </a:solidFill>
              </a:rPr>
              <a:t>1.5. </a:t>
            </a:r>
            <a:r>
              <a:rPr lang="el-GR" sz="4000" b="1" dirty="0" err="1">
                <a:solidFill>
                  <a:srgbClr val="266C9F"/>
                </a:solidFill>
              </a:rPr>
              <a:t>Στοχοθεσία</a:t>
            </a:r>
            <a:endParaRPr lang="x-none" sz="4000" dirty="0"/>
          </a:p>
        </p:txBody>
      </p:sp>
      <p:sp>
        <p:nvSpPr>
          <p:cNvPr id="3" name="TextBox 2">
            <a:extLst>
              <a:ext uri="{FF2B5EF4-FFF2-40B4-BE49-F238E27FC236}">
                <a16:creationId xmlns:a16="http://schemas.microsoft.com/office/drawing/2014/main" id="{A327B313-E416-4BCC-8CC9-91A62BA6004C}"/>
              </a:ext>
            </a:extLst>
          </p:cNvPr>
          <p:cNvSpPr txBox="1"/>
          <p:nvPr/>
        </p:nvSpPr>
        <p:spPr>
          <a:xfrm>
            <a:off x="573941" y="1751617"/>
            <a:ext cx="9865895" cy="3354765"/>
          </a:xfrm>
          <a:prstGeom prst="rect">
            <a:avLst/>
          </a:prstGeom>
          <a:noFill/>
        </p:spPr>
        <p:txBody>
          <a:bodyPr wrap="square" rtlCol="0">
            <a:spAutoFit/>
          </a:bodyPr>
          <a:lstStyle/>
          <a:p>
            <a:pPr algn="ctr"/>
            <a:r>
              <a:rPr lang="el-GR" sz="3600" b="1" dirty="0">
                <a:solidFill>
                  <a:srgbClr val="599FC3"/>
                </a:solidFill>
              </a:rPr>
              <a:t>Δήλωση αποστολής</a:t>
            </a:r>
          </a:p>
          <a:p>
            <a:pPr algn="ctr"/>
            <a:endParaRPr lang="is-IS" sz="2400" dirty="0"/>
          </a:p>
          <a:p>
            <a:pPr algn="ctr"/>
            <a:r>
              <a:rPr lang="en-GB" sz="2800" i="1" dirty="0"/>
              <a:t>“</a:t>
            </a:r>
            <a:r>
              <a:rPr lang="el-GR" sz="2800" i="1" dirty="0"/>
              <a:t>Επίσημη περίληψη των στόχων και αξιών μιας εταιρείας, οργανισμού</a:t>
            </a:r>
            <a:r>
              <a:rPr lang="en-GB" sz="2800" i="1" dirty="0"/>
              <a:t>, </a:t>
            </a:r>
            <a:r>
              <a:rPr lang="el-GR" sz="2800" i="1" dirty="0"/>
              <a:t>ή ατόμου</a:t>
            </a:r>
            <a:r>
              <a:rPr lang="en-GB" sz="2800" i="1" dirty="0"/>
              <a:t>.”</a:t>
            </a:r>
          </a:p>
          <a:p>
            <a:endParaRPr lang="en-GB" sz="2400" dirty="0"/>
          </a:p>
          <a:p>
            <a:pPr algn="ctr"/>
            <a:r>
              <a:rPr lang="el-GR" sz="2400" dirty="0"/>
              <a:t>Μια δήλωση αποστολής είναι γενικά σύντομη, συνήθως μόνο μία πρόταση ή μια σύντομη παράγραφος. Η δήλωση καθιστά σαφές το σκοπό του έργου σε άτομα τόσο εντός όσο και εκτός της εταιρείας.</a:t>
            </a:r>
            <a:r>
              <a:rPr lang="is-IS" sz="2400" dirty="0"/>
              <a:t> </a:t>
            </a:r>
          </a:p>
        </p:txBody>
      </p:sp>
    </p:spTree>
    <p:extLst>
      <p:ext uri="{BB962C8B-B14F-4D97-AF65-F5344CB8AC3E}">
        <p14:creationId xmlns:p14="http://schemas.microsoft.com/office/powerpoint/2010/main" val="1680795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95E939-F52B-42CB-AC93-3E30B5C9FEC6}"/>
              </a:ext>
            </a:extLst>
          </p:cNvPr>
          <p:cNvSpPr txBox="1"/>
          <p:nvPr/>
        </p:nvSpPr>
        <p:spPr>
          <a:xfrm>
            <a:off x="2360194" y="102268"/>
            <a:ext cx="7471611" cy="707886"/>
          </a:xfrm>
          <a:prstGeom prst="rect">
            <a:avLst/>
          </a:prstGeom>
          <a:noFill/>
        </p:spPr>
        <p:txBody>
          <a:bodyPr wrap="square" rtlCol="0">
            <a:spAutoFit/>
          </a:bodyPr>
          <a:lstStyle/>
          <a:p>
            <a:pPr algn="ctr"/>
            <a:r>
              <a:rPr lang="is-IS" sz="4000" b="1" dirty="0">
                <a:solidFill>
                  <a:srgbClr val="266C9F"/>
                </a:solidFill>
              </a:rPr>
              <a:t>1.5. </a:t>
            </a:r>
            <a:r>
              <a:rPr lang="el-GR" sz="4000" b="1" dirty="0" err="1">
                <a:solidFill>
                  <a:srgbClr val="266C9F"/>
                </a:solidFill>
              </a:rPr>
              <a:t>Στοχοθεσία</a:t>
            </a:r>
            <a:endParaRPr lang="x-none" sz="4000" dirty="0"/>
          </a:p>
        </p:txBody>
      </p:sp>
      <p:sp>
        <p:nvSpPr>
          <p:cNvPr id="6" name="TextBox 5">
            <a:extLst>
              <a:ext uri="{FF2B5EF4-FFF2-40B4-BE49-F238E27FC236}">
                <a16:creationId xmlns:a16="http://schemas.microsoft.com/office/drawing/2014/main" id="{98F2E18C-1474-4E3D-B1F3-A22916386CCA}"/>
              </a:ext>
            </a:extLst>
          </p:cNvPr>
          <p:cNvSpPr txBox="1"/>
          <p:nvPr/>
        </p:nvSpPr>
        <p:spPr>
          <a:xfrm>
            <a:off x="529046" y="1715647"/>
            <a:ext cx="9980023" cy="4493538"/>
          </a:xfrm>
          <a:prstGeom prst="rect">
            <a:avLst/>
          </a:prstGeom>
          <a:noFill/>
        </p:spPr>
        <p:txBody>
          <a:bodyPr wrap="square">
            <a:spAutoFit/>
          </a:bodyPr>
          <a:lstStyle/>
          <a:p>
            <a:pPr algn="ctr"/>
            <a:r>
              <a:rPr lang="el-GR" sz="3600" b="1" dirty="0">
                <a:solidFill>
                  <a:srgbClr val="599FC3"/>
                </a:solidFill>
              </a:rPr>
              <a:t>Δήλωση οράματος</a:t>
            </a:r>
          </a:p>
          <a:p>
            <a:pPr algn="ctr"/>
            <a:endParaRPr lang="is-IS" sz="2400" dirty="0"/>
          </a:p>
          <a:p>
            <a:pPr algn="ctr"/>
            <a:r>
              <a:rPr lang="is-IS" sz="2800" i="1" dirty="0"/>
              <a:t> </a:t>
            </a:r>
            <a:r>
              <a:rPr lang="en-GB" sz="2800" i="1" dirty="0"/>
              <a:t>“</a:t>
            </a:r>
            <a:r>
              <a:rPr lang="el-GR" sz="2800" i="1" dirty="0"/>
              <a:t>Μια φιλόδοξη περιγραφή του τι θα ήθελε να επιτύχει ένας οργανισμός στο μεσοπρόθεσμο ή μακροπρόθεσμο μέλλον. Προορίζεται να χρησιμεύσει ως σαφής οδηγός για την επιλογή των σημερινών και μελλοντικών οδών δράσης</a:t>
            </a:r>
            <a:r>
              <a:rPr lang="en-GB" sz="2800" i="1" dirty="0"/>
              <a:t>.”</a:t>
            </a:r>
            <a:endParaRPr lang="is-IS" sz="2800" i="1" dirty="0"/>
          </a:p>
          <a:p>
            <a:endParaRPr lang="en-GB" dirty="0"/>
          </a:p>
          <a:p>
            <a:pPr algn="ctr"/>
            <a:r>
              <a:rPr lang="el-GR" sz="2400" dirty="0"/>
              <a:t>Μια δήλωση όρασης μπορεί να είναι μια σύντομη πρόταση ή μια μεγαλύτερη παράγραφος. Σκοπός μιας δήλωσης οράματος είναι να καταστήσει σαφέστερους τους σκοπούς και τους στόχους. Η δήλωση φέρνει μια στρατηγική κατεύθυνση για μια εταιρεία ή ένα έργο</a:t>
            </a:r>
            <a:r>
              <a:rPr lang="en-GB" sz="2400" dirty="0"/>
              <a:t>.</a:t>
            </a:r>
            <a:endParaRPr lang="x-none" sz="2400" dirty="0"/>
          </a:p>
        </p:txBody>
      </p:sp>
    </p:spTree>
    <p:extLst>
      <p:ext uri="{BB962C8B-B14F-4D97-AF65-F5344CB8AC3E}">
        <p14:creationId xmlns:p14="http://schemas.microsoft.com/office/powerpoint/2010/main" val="218899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7B524A-01A9-494B-A3B3-ECA6C86C73E4}"/>
              </a:ext>
            </a:extLst>
          </p:cNvPr>
          <p:cNvSpPr txBox="1"/>
          <p:nvPr/>
        </p:nvSpPr>
        <p:spPr>
          <a:xfrm>
            <a:off x="2336100" y="109679"/>
            <a:ext cx="9178959" cy="707886"/>
          </a:xfrm>
          <a:prstGeom prst="rect">
            <a:avLst/>
          </a:prstGeom>
          <a:noFill/>
        </p:spPr>
        <p:txBody>
          <a:bodyPr wrap="square" rtlCol="0">
            <a:spAutoFit/>
          </a:bodyPr>
          <a:lstStyle/>
          <a:p>
            <a:r>
              <a:rPr lang="is-IS" sz="4000" b="1" dirty="0">
                <a:solidFill>
                  <a:srgbClr val="266C9F"/>
                </a:solidFill>
              </a:rPr>
              <a:t>1.6. </a:t>
            </a:r>
            <a:r>
              <a:rPr lang="el-GR" sz="4000" b="1" dirty="0" err="1">
                <a:solidFill>
                  <a:srgbClr val="266C9F"/>
                </a:solidFill>
              </a:rPr>
              <a:t>Στοχοθεσία</a:t>
            </a:r>
            <a:r>
              <a:rPr lang="el-GR" sz="4000" b="1" dirty="0">
                <a:solidFill>
                  <a:srgbClr val="266C9F"/>
                </a:solidFill>
              </a:rPr>
              <a:t> </a:t>
            </a:r>
            <a:r>
              <a:rPr lang="is-IS" sz="4000" b="1" dirty="0">
                <a:solidFill>
                  <a:srgbClr val="266C9F"/>
                </a:solidFill>
              </a:rPr>
              <a:t>– </a:t>
            </a:r>
            <a:r>
              <a:rPr lang="el-GR" sz="4000" b="1" dirty="0">
                <a:solidFill>
                  <a:srgbClr val="266C9F"/>
                </a:solidFill>
              </a:rPr>
              <a:t>παραδείγματα μεθόδων</a:t>
            </a:r>
            <a:endParaRPr lang="x-none" sz="4000" b="1" dirty="0">
              <a:solidFill>
                <a:srgbClr val="266C9F"/>
              </a:solidFill>
            </a:endParaRPr>
          </a:p>
        </p:txBody>
      </p:sp>
      <p:sp>
        <p:nvSpPr>
          <p:cNvPr id="4" name="TextBox 3">
            <a:extLst>
              <a:ext uri="{FF2B5EF4-FFF2-40B4-BE49-F238E27FC236}">
                <a16:creationId xmlns:a16="http://schemas.microsoft.com/office/drawing/2014/main" id="{C43F474D-162C-404F-8FB6-D85EFB474C83}"/>
              </a:ext>
            </a:extLst>
          </p:cNvPr>
          <p:cNvSpPr txBox="1"/>
          <p:nvPr/>
        </p:nvSpPr>
        <p:spPr>
          <a:xfrm>
            <a:off x="701565" y="2069117"/>
            <a:ext cx="4256086" cy="4955203"/>
          </a:xfrm>
          <a:prstGeom prst="rect">
            <a:avLst/>
          </a:prstGeom>
          <a:noFill/>
        </p:spPr>
        <p:txBody>
          <a:bodyPr wrap="square" lIns="91440" tIns="45720" rIns="91440" bIns="45720" rtlCol="0" anchor="t">
            <a:spAutoFit/>
          </a:bodyPr>
          <a:lstStyle/>
          <a:p>
            <a:pPr algn="l" rtl="0" fontAlgn="base"/>
            <a:r>
              <a:rPr lang="en-US" sz="3600" b="0" i="0" u="none" strike="noStrike" dirty="0">
                <a:solidFill>
                  <a:srgbClr val="4EAE3A"/>
                </a:solidFill>
                <a:effectLst/>
                <a:latin typeface="Calibri" panose="020F0502020204030204" pitchFamily="34" charset="0"/>
              </a:rPr>
              <a:t>SMART</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fontAlgn="base"/>
            <a:r>
              <a:rPr lang="el-GR" sz="2400" dirty="0">
                <a:solidFill>
                  <a:srgbClr val="000000"/>
                </a:solidFill>
                <a:cs typeface="Calibri"/>
              </a:rPr>
              <a:t>Η μέθοδος παρέχει πέντε λέξεις που θα πρέπει να χαρακτηρίζουν κάθε στόχο. Σύμφωνα με τη μέθοδο, ένας στόχος πρέπει να είναι συγκεκριμένος-</a:t>
            </a:r>
            <a:r>
              <a:rPr lang="en-GB" sz="2400" b="1" i="1" u="none" strike="noStrike" dirty="0">
                <a:solidFill>
                  <a:srgbClr val="000000"/>
                </a:solidFill>
                <a:effectLst/>
                <a:latin typeface="Calibri"/>
                <a:cs typeface="Calibri"/>
              </a:rPr>
              <a:t>s</a:t>
            </a:r>
            <a:r>
              <a:rPr lang="en-GB" sz="2400" b="0" i="1" u="none" strike="noStrike" dirty="0">
                <a:solidFill>
                  <a:srgbClr val="000000"/>
                </a:solidFill>
                <a:effectLst/>
                <a:latin typeface="Calibri"/>
                <a:cs typeface="Calibri"/>
              </a:rPr>
              <a:t>pecific, </a:t>
            </a:r>
            <a:r>
              <a:rPr lang="el-GR" sz="2400" i="1" dirty="0">
                <a:solidFill>
                  <a:srgbClr val="000000"/>
                </a:solidFill>
                <a:cs typeface="Calibri"/>
              </a:rPr>
              <a:t>μετρήσιμος-</a:t>
            </a:r>
            <a:r>
              <a:rPr lang="en-GB" sz="2400" b="1" i="1" u="none" strike="noStrike" dirty="0">
                <a:solidFill>
                  <a:srgbClr val="000000"/>
                </a:solidFill>
                <a:effectLst/>
                <a:latin typeface="Calibri"/>
                <a:cs typeface="Calibri"/>
              </a:rPr>
              <a:t>m</a:t>
            </a:r>
            <a:r>
              <a:rPr lang="en-GB" sz="2400" b="0" i="1" u="none" strike="noStrike" dirty="0">
                <a:solidFill>
                  <a:srgbClr val="000000"/>
                </a:solidFill>
                <a:effectLst/>
                <a:latin typeface="Calibri"/>
                <a:cs typeface="Calibri"/>
              </a:rPr>
              <a:t>easurable, </a:t>
            </a:r>
            <a:r>
              <a:rPr lang="el-GR" sz="2400" i="1" dirty="0">
                <a:solidFill>
                  <a:srgbClr val="000000"/>
                </a:solidFill>
                <a:cs typeface="Calibri"/>
              </a:rPr>
              <a:t>εφικτός-</a:t>
            </a:r>
            <a:r>
              <a:rPr lang="en-GB" sz="2400" b="1" i="1" u="none" strike="noStrike" dirty="0">
                <a:solidFill>
                  <a:srgbClr val="000000"/>
                </a:solidFill>
                <a:effectLst/>
                <a:latin typeface="Calibri"/>
                <a:cs typeface="Calibri"/>
              </a:rPr>
              <a:t>a</a:t>
            </a:r>
            <a:r>
              <a:rPr lang="en-GB" sz="2400" b="0" i="1" u="none" strike="noStrike" dirty="0">
                <a:solidFill>
                  <a:srgbClr val="000000"/>
                </a:solidFill>
                <a:effectLst/>
                <a:latin typeface="Calibri"/>
                <a:cs typeface="Calibri"/>
              </a:rPr>
              <a:t>ttainable, </a:t>
            </a:r>
            <a:r>
              <a:rPr lang="el-GR" sz="2400" i="1" dirty="0">
                <a:solidFill>
                  <a:srgbClr val="000000"/>
                </a:solidFill>
                <a:cs typeface="Calibri"/>
              </a:rPr>
              <a:t>ρεαλιστικός -</a:t>
            </a:r>
            <a:r>
              <a:rPr lang="en-GB" sz="2400" b="1" i="1" u="none" strike="noStrike" dirty="0">
                <a:solidFill>
                  <a:srgbClr val="000000"/>
                </a:solidFill>
                <a:effectLst/>
                <a:latin typeface="Calibri"/>
                <a:cs typeface="Calibri"/>
              </a:rPr>
              <a:t>r</a:t>
            </a:r>
            <a:r>
              <a:rPr lang="en-GB" sz="2400" b="0" i="1" u="none" strike="noStrike" dirty="0">
                <a:solidFill>
                  <a:srgbClr val="000000"/>
                </a:solidFill>
                <a:effectLst/>
                <a:latin typeface="Calibri"/>
                <a:cs typeface="Calibri"/>
              </a:rPr>
              <a:t>ealistic</a:t>
            </a:r>
            <a:r>
              <a:rPr lang="en-GB" sz="2400" b="0" i="0" u="none" strike="noStrike" dirty="0">
                <a:solidFill>
                  <a:srgbClr val="000000"/>
                </a:solidFill>
                <a:effectLst/>
                <a:latin typeface="Calibri"/>
                <a:cs typeface="Calibri"/>
              </a:rPr>
              <a:t> </a:t>
            </a:r>
            <a:r>
              <a:rPr lang="el-GR" sz="2400" b="0" i="0" u="none" strike="noStrike" dirty="0">
                <a:solidFill>
                  <a:srgbClr val="000000"/>
                </a:solidFill>
                <a:effectLst/>
                <a:latin typeface="Calibri"/>
                <a:cs typeface="Calibri"/>
              </a:rPr>
              <a:t>και</a:t>
            </a:r>
            <a:r>
              <a:rPr lang="en-GB" sz="2400" b="0" i="0" u="none" strike="noStrike" dirty="0">
                <a:solidFill>
                  <a:srgbClr val="000000"/>
                </a:solidFill>
                <a:effectLst/>
                <a:latin typeface="Calibri"/>
                <a:cs typeface="Calibri"/>
              </a:rPr>
              <a:t> </a:t>
            </a:r>
            <a:r>
              <a:rPr lang="el-GR" sz="2400" dirty="0">
                <a:solidFill>
                  <a:srgbClr val="000000"/>
                </a:solidFill>
                <a:cs typeface="Calibri"/>
              </a:rPr>
              <a:t>χρονικά δεσμευμένος-</a:t>
            </a:r>
            <a:r>
              <a:rPr lang="en-GB" sz="2400" b="1" i="1" u="none" strike="noStrike" dirty="0">
                <a:solidFill>
                  <a:srgbClr val="000000"/>
                </a:solidFill>
                <a:effectLst/>
                <a:latin typeface="Calibri"/>
                <a:cs typeface="Calibri"/>
              </a:rPr>
              <a:t>t</a:t>
            </a:r>
            <a:r>
              <a:rPr lang="en-GB" sz="2400" b="0" i="1" u="none" strike="noStrike" dirty="0">
                <a:solidFill>
                  <a:srgbClr val="000000"/>
                </a:solidFill>
                <a:effectLst/>
                <a:latin typeface="Calibri"/>
                <a:cs typeface="Calibri"/>
              </a:rPr>
              <a:t>ime bound</a:t>
            </a:r>
            <a:r>
              <a:rPr lang="en-GB" sz="2400" b="0" i="0" u="none" strike="noStrike" dirty="0">
                <a:solidFill>
                  <a:srgbClr val="000000"/>
                </a:solidFill>
                <a:effectLst/>
                <a:latin typeface="Calibri"/>
                <a:cs typeface="Calibri"/>
              </a:rPr>
              <a:t>.</a:t>
            </a:r>
          </a:p>
          <a:p>
            <a:pPr fontAlgn="base"/>
            <a:endParaRPr lang="en-US" sz="2000" b="0" i="0" dirty="0">
              <a:effectLst/>
            </a:endParaRPr>
          </a:p>
          <a:p>
            <a:pPr algn="l" rtl="0" fontAlgn="base"/>
            <a:endParaRPr lang="en-US" sz="2000" b="0" i="0" dirty="0">
              <a:effectLst/>
            </a:endParaRPr>
          </a:p>
        </p:txBody>
      </p:sp>
      <p:sp>
        <p:nvSpPr>
          <p:cNvPr id="2" name="TextBox 1">
            <a:extLst>
              <a:ext uri="{FF2B5EF4-FFF2-40B4-BE49-F238E27FC236}">
                <a16:creationId xmlns:a16="http://schemas.microsoft.com/office/drawing/2014/main" id="{2E3E2CE7-0A4F-4BDC-8C1B-DA611BFE74B1}"/>
              </a:ext>
            </a:extLst>
          </p:cNvPr>
          <p:cNvSpPr txBox="1"/>
          <p:nvPr/>
        </p:nvSpPr>
        <p:spPr>
          <a:xfrm>
            <a:off x="4474307" y="4629035"/>
            <a:ext cx="4903076" cy="215444"/>
          </a:xfrm>
          <a:prstGeom prst="rect">
            <a:avLst/>
          </a:prstGeom>
          <a:noFill/>
        </p:spPr>
        <p:txBody>
          <a:bodyPr wrap="square" rtlCol="0">
            <a:spAutoFit/>
          </a:bodyPr>
          <a:lstStyle/>
          <a:p>
            <a:pPr algn="r"/>
            <a:r>
              <a:rPr lang="sv-SE" sz="800" dirty="0"/>
              <a:t>image: https://commons.wikimedia.org/wiki/File:SMART-goals.png</a:t>
            </a:r>
            <a:endParaRPr lang="x-none" sz="800" dirty="0"/>
          </a:p>
        </p:txBody>
      </p:sp>
      <p:pic>
        <p:nvPicPr>
          <p:cNvPr id="7" name="Picture 6" descr="A picture containing application&#10;&#10;Description automatically generated">
            <a:extLst>
              <a:ext uri="{FF2B5EF4-FFF2-40B4-BE49-F238E27FC236}">
                <a16:creationId xmlns:a16="http://schemas.microsoft.com/office/drawing/2014/main" id="{8E7D9CBF-C478-4820-B363-31F524EDD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1930" y="2833817"/>
            <a:ext cx="4419732" cy="1902940"/>
          </a:xfrm>
          <a:prstGeom prst="rect">
            <a:avLst/>
          </a:prstGeom>
        </p:spPr>
      </p:pic>
    </p:spTree>
    <p:extLst>
      <p:ext uri="{BB962C8B-B14F-4D97-AF65-F5344CB8AC3E}">
        <p14:creationId xmlns:p14="http://schemas.microsoft.com/office/powerpoint/2010/main" val="1116128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BE80E0-D8CA-4AA9-9610-D74AA49EF35B}"/>
              </a:ext>
            </a:extLst>
          </p:cNvPr>
          <p:cNvSpPr txBox="1"/>
          <p:nvPr/>
        </p:nvSpPr>
        <p:spPr>
          <a:xfrm>
            <a:off x="748149" y="1948267"/>
            <a:ext cx="4933676" cy="3600986"/>
          </a:xfrm>
          <a:prstGeom prst="rect">
            <a:avLst/>
          </a:prstGeom>
          <a:noFill/>
        </p:spPr>
        <p:txBody>
          <a:bodyPr wrap="square" rtlCol="0">
            <a:spAutoFit/>
          </a:bodyPr>
          <a:lstStyle/>
          <a:p>
            <a:pPr algn="l" rtl="0" fontAlgn="base"/>
            <a:r>
              <a:rPr lang="el-GR" sz="3600" dirty="0">
                <a:solidFill>
                  <a:srgbClr val="4EAE3A"/>
                </a:solidFill>
                <a:latin typeface="Calibri"/>
                <a:cs typeface="Calibri"/>
              </a:rPr>
              <a:t>Μια λέξη</a:t>
            </a:r>
          </a:p>
          <a:p>
            <a:pPr algn="l" rtl="0" fontAlgn="base"/>
            <a:r>
              <a:rPr lang="el-GR" sz="2400" b="0" i="0" dirty="0">
                <a:effectLst/>
              </a:rPr>
              <a:t>Διάφοροι παράγοντες και στοιχεία μπορούν εύκολα να μπουν στη μέση, καθιστώντας δύσκολο τον εντοπισμό στόχων. Εστιάζοντας σε μια λέξη και αποκλείοντας όλα τα άλλα, τα φώτα της δημοσιότητας μπορούν να επικεντρωθούν στο βασικό θέμα: τον ίδιο τον στόχο.</a:t>
            </a:r>
            <a:endParaRPr lang="x-none" dirty="0"/>
          </a:p>
        </p:txBody>
      </p:sp>
      <p:sp>
        <p:nvSpPr>
          <p:cNvPr id="3" name="TextBox 2">
            <a:extLst>
              <a:ext uri="{FF2B5EF4-FFF2-40B4-BE49-F238E27FC236}">
                <a16:creationId xmlns:a16="http://schemas.microsoft.com/office/drawing/2014/main" id="{352A0E0E-9A0E-4852-879B-8AF9B817922A}"/>
              </a:ext>
            </a:extLst>
          </p:cNvPr>
          <p:cNvSpPr txBox="1"/>
          <p:nvPr/>
        </p:nvSpPr>
        <p:spPr>
          <a:xfrm>
            <a:off x="2306597" y="91306"/>
            <a:ext cx="9197831" cy="984885"/>
          </a:xfrm>
          <a:prstGeom prst="rect">
            <a:avLst/>
          </a:prstGeom>
          <a:noFill/>
        </p:spPr>
        <p:txBody>
          <a:bodyPr wrap="square" rtlCol="0">
            <a:spAutoFit/>
          </a:bodyPr>
          <a:lstStyle/>
          <a:p>
            <a:r>
              <a:rPr lang="is-IS" sz="4000" b="1" dirty="0">
                <a:solidFill>
                  <a:srgbClr val="266C9F"/>
                </a:solidFill>
              </a:rPr>
              <a:t>1.6. </a:t>
            </a:r>
            <a:r>
              <a:rPr lang="el-GR" sz="4000" b="1" dirty="0" err="1">
                <a:solidFill>
                  <a:srgbClr val="266C9F"/>
                </a:solidFill>
              </a:rPr>
              <a:t>Στοχοθεσία</a:t>
            </a:r>
            <a:r>
              <a:rPr lang="el-GR" sz="4000" b="1" dirty="0">
                <a:solidFill>
                  <a:srgbClr val="266C9F"/>
                </a:solidFill>
              </a:rPr>
              <a:t> </a:t>
            </a:r>
            <a:r>
              <a:rPr lang="is-IS" sz="4000" b="1" dirty="0">
                <a:solidFill>
                  <a:srgbClr val="266C9F"/>
                </a:solidFill>
              </a:rPr>
              <a:t>– </a:t>
            </a:r>
            <a:r>
              <a:rPr lang="el-GR" sz="4000" b="1" dirty="0">
                <a:solidFill>
                  <a:srgbClr val="266C9F"/>
                </a:solidFill>
              </a:rPr>
              <a:t>παραδείγματα μεθόδων</a:t>
            </a:r>
            <a:endParaRPr lang="x-none" sz="4000" b="1" dirty="0">
              <a:solidFill>
                <a:srgbClr val="266C9F"/>
              </a:solidFill>
            </a:endParaRPr>
          </a:p>
          <a:p>
            <a:endParaRPr lang="x-none" dirty="0"/>
          </a:p>
        </p:txBody>
      </p:sp>
      <p:pic>
        <p:nvPicPr>
          <p:cNvPr id="7" name="Picture 6">
            <a:extLst>
              <a:ext uri="{FF2B5EF4-FFF2-40B4-BE49-F238E27FC236}">
                <a16:creationId xmlns:a16="http://schemas.microsoft.com/office/drawing/2014/main" id="{9A430C9A-FE75-466F-AE1E-273C6DDBF6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32197" y="2201077"/>
            <a:ext cx="3950550" cy="2633700"/>
          </a:xfrm>
          <a:prstGeom prst="rect">
            <a:avLst/>
          </a:prstGeom>
        </p:spPr>
      </p:pic>
      <p:sp>
        <p:nvSpPr>
          <p:cNvPr id="8" name="TextBox 7">
            <a:extLst>
              <a:ext uri="{FF2B5EF4-FFF2-40B4-BE49-F238E27FC236}">
                <a16:creationId xmlns:a16="http://schemas.microsoft.com/office/drawing/2014/main" id="{22BDC58C-8BCF-4C36-A3F9-7F7E328A8870}"/>
              </a:ext>
            </a:extLst>
          </p:cNvPr>
          <p:cNvSpPr txBox="1"/>
          <p:nvPr/>
        </p:nvSpPr>
        <p:spPr>
          <a:xfrm>
            <a:off x="6643819" y="5630562"/>
            <a:ext cx="3161490" cy="215444"/>
          </a:xfrm>
          <a:prstGeom prst="rect">
            <a:avLst/>
          </a:prstGeom>
          <a:noFill/>
        </p:spPr>
        <p:txBody>
          <a:bodyPr wrap="square" rtlCol="0">
            <a:spAutoFit/>
          </a:bodyPr>
          <a:lstStyle/>
          <a:p>
            <a:pPr algn="r"/>
            <a:r>
              <a:rPr lang="en-GB" sz="800" dirty="0"/>
              <a:t>Image by Nick </a:t>
            </a:r>
            <a:r>
              <a:rPr lang="en-GB" sz="800" dirty="0" err="1"/>
              <a:t>Youngson</a:t>
            </a:r>
            <a:endParaRPr lang="x-none" sz="800" dirty="0"/>
          </a:p>
        </p:txBody>
      </p:sp>
    </p:spTree>
    <p:extLst>
      <p:ext uri="{BB962C8B-B14F-4D97-AF65-F5344CB8AC3E}">
        <p14:creationId xmlns:p14="http://schemas.microsoft.com/office/powerpoint/2010/main" val="240608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1070A41-7970-4EFE-9B40-15252CE931E2}"/>
              </a:ext>
            </a:extLst>
          </p:cNvPr>
          <p:cNvSpPr txBox="1">
            <a:spLocks/>
          </p:cNvSpPr>
          <p:nvPr/>
        </p:nvSpPr>
        <p:spPr>
          <a:xfrm>
            <a:off x="2158572" y="544553"/>
            <a:ext cx="7874855"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4000" b="1" dirty="0">
                <a:solidFill>
                  <a:srgbClr val="266C9F"/>
                </a:solidFill>
              </a:rPr>
              <a:t>ΕΥΡΕΤΗΡΙΟ</a:t>
            </a:r>
            <a:endParaRPr lang="en-US" sz="4000" b="1" dirty="0">
              <a:solidFill>
                <a:srgbClr val="266C9F"/>
              </a:solidFill>
            </a:endParaRPr>
          </a:p>
          <a:p>
            <a:pPr marL="0" indent="0" algn="ctr">
              <a:buNone/>
            </a:pPr>
            <a:endParaRPr lang="en-US" sz="3600" dirty="0"/>
          </a:p>
        </p:txBody>
      </p:sp>
      <p:sp>
        <p:nvSpPr>
          <p:cNvPr id="31" name="Rounded Rectangle 51">
            <a:extLst>
              <a:ext uri="{FF2B5EF4-FFF2-40B4-BE49-F238E27FC236}">
                <a16:creationId xmlns:a16="http://schemas.microsoft.com/office/drawing/2014/main" id="{4328AA1D-5A3B-4428-B553-AB976F35D5DB}"/>
              </a:ext>
            </a:extLst>
          </p:cNvPr>
          <p:cNvSpPr/>
          <p:nvPr/>
        </p:nvSpPr>
        <p:spPr>
          <a:xfrm>
            <a:off x="981372" y="4128064"/>
            <a:ext cx="2160000" cy="108000"/>
          </a:xfrm>
          <a:prstGeom prst="roundRect">
            <a:avLst>
              <a:gd name="adj" fmla="val 50000"/>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a:p>
        </p:txBody>
      </p:sp>
      <p:sp>
        <p:nvSpPr>
          <p:cNvPr id="32" name="Rounded Rectangle 52">
            <a:extLst>
              <a:ext uri="{FF2B5EF4-FFF2-40B4-BE49-F238E27FC236}">
                <a16:creationId xmlns:a16="http://schemas.microsoft.com/office/drawing/2014/main" id="{5B93B80A-9C15-46BC-9004-9EA7BFF35969}"/>
              </a:ext>
            </a:extLst>
          </p:cNvPr>
          <p:cNvSpPr/>
          <p:nvPr/>
        </p:nvSpPr>
        <p:spPr>
          <a:xfrm>
            <a:off x="2823088" y="3919882"/>
            <a:ext cx="2160000" cy="108000"/>
          </a:xfrm>
          <a:prstGeom prst="roundRect">
            <a:avLst>
              <a:gd name="adj" fmla="val 50000"/>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000"/>
          </a:p>
        </p:txBody>
      </p:sp>
      <p:grpSp>
        <p:nvGrpSpPr>
          <p:cNvPr id="36" name="Group 56">
            <a:extLst>
              <a:ext uri="{FF2B5EF4-FFF2-40B4-BE49-F238E27FC236}">
                <a16:creationId xmlns:a16="http://schemas.microsoft.com/office/drawing/2014/main" id="{BDCD2AA1-3D8B-4385-A998-7896B87F5B72}"/>
              </a:ext>
            </a:extLst>
          </p:cNvPr>
          <p:cNvGrpSpPr/>
          <p:nvPr/>
        </p:nvGrpSpPr>
        <p:grpSpPr>
          <a:xfrm>
            <a:off x="1068469" y="2335695"/>
            <a:ext cx="1607390" cy="1200328"/>
            <a:chOff x="1704484" y="1766707"/>
            <a:chExt cx="1038452" cy="1200328"/>
          </a:xfrm>
        </p:grpSpPr>
        <p:sp>
          <p:nvSpPr>
            <p:cNvPr id="37" name="TextBox 33">
              <a:extLst>
                <a:ext uri="{FF2B5EF4-FFF2-40B4-BE49-F238E27FC236}">
                  <a16:creationId xmlns:a16="http://schemas.microsoft.com/office/drawing/2014/main" id="{C7ACB41D-6E4A-4DEC-B4A5-E3F59A081365}"/>
                </a:ext>
              </a:extLst>
            </p:cNvPr>
            <p:cNvSpPr txBox="1"/>
            <p:nvPr/>
          </p:nvSpPr>
          <p:spPr>
            <a:xfrm>
              <a:off x="1724504" y="2012928"/>
              <a:ext cx="1018432" cy="954107"/>
            </a:xfrm>
            <a:prstGeom prst="rect">
              <a:avLst/>
            </a:prstGeom>
            <a:noFill/>
          </p:spPr>
          <p:txBody>
            <a:bodyPr wrap="square" rtlCol="0">
              <a:spAutoFit/>
            </a:bodyPr>
            <a:lstStyle/>
            <a:p>
              <a:r>
                <a:rPr lang="el-GR" sz="1400" dirty="0"/>
                <a:t>Φανταστείτε το μέλλον και εντοπίστε</a:t>
              </a:r>
            </a:p>
            <a:p>
              <a:r>
                <a:rPr lang="el-GR" sz="1400"/>
                <a:t>ευκαιρίες</a:t>
              </a:r>
              <a:endParaRPr lang="en-US" altLang="ko-KR" sz="1400" dirty="0">
                <a:solidFill>
                  <a:schemeClr val="tx1">
                    <a:lumMod val="75000"/>
                    <a:lumOff val="25000"/>
                  </a:schemeClr>
                </a:solidFill>
                <a:cs typeface="Arial" pitchFamily="34" charset="0"/>
              </a:endParaRPr>
            </a:p>
          </p:txBody>
        </p:sp>
        <p:sp>
          <p:nvSpPr>
            <p:cNvPr id="38" name="TextBox 34">
              <a:extLst>
                <a:ext uri="{FF2B5EF4-FFF2-40B4-BE49-F238E27FC236}">
                  <a16:creationId xmlns:a16="http://schemas.microsoft.com/office/drawing/2014/main" id="{5C4429A7-1AAF-4C1C-99EC-7C6BC4BC6A0A}"/>
                </a:ext>
              </a:extLst>
            </p:cNvPr>
            <p:cNvSpPr txBox="1"/>
            <p:nvPr/>
          </p:nvSpPr>
          <p:spPr>
            <a:xfrm>
              <a:off x="1704484" y="1766707"/>
              <a:ext cx="1023846" cy="338554"/>
            </a:xfrm>
            <a:prstGeom prst="rect">
              <a:avLst/>
            </a:prstGeom>
            <a:noFill/>
          </p:spPr>
          <p:txBody>
            <a:bodyPr wrap="square" lIns="108000" rIns="108000" rtlCol="0">
              <a:spAutoFit/>
            </a:bodyPr>
            <a:lstStyle/>
            <a:p>
              <a:r>
                <a:rPr lang="el-GR" altLang="ko-KR" sz="1600" b="1" dirty="0">
                  <a:solidFill>
                    <a:schemeClr val="tx1">
                      <a:lumMod val="75000"/>
                      <a:lumOff val="25000"/>
                    </a:schemeClr>
                  </a:solidFill>
                  <a:cs typeface="Arial" pitchFamily="34" charset="0"/>
                </a:rPr>
                <a:t>Ενότητα</a:t>
              </a:r>
              <a:r>
                <a:rPr lang="en-US" altLang="ko-KR" sz="1600" b="1" dirty="0">
                  <a:solidFill>
                    <a:schemeClr val="tx1">
                      <a:lumMod val="75000"/>
                      <a:lumOff val="25000"/>
                    </a:schemeClr>
                  </a:solidFill>
                  <a:cs typeface="Arial" pitchFamily="34" charset="0"/>
                </a:rPr>
                <a:t> 1</a:t>
              </a:r>
              <a:endParaRPr lang="ko-KR" altLang="en-US" sz="1600" b="1" dirty="0">
                <a:solidFill>
                  <a:schemeClr val="tx1">
                    <a:lumMod val="75000"/>
                    <a:lumOff val="25000"/>
                  </a:schemeClr>
                </a:solidFill>
                <a:cs typeface="Arial" pitchFamily="34" charset="0"/>
              </a:endParaRPr>
            </a:p>
          </p:txBody>
        </p:sp>
      </p:grpSp>
      <p:cxnSp>
        <p:nvCxnSpPr>
          <p:cNvPr id="39" name="Straight Connector 60">
            <a:extLst>
              <a:ext uri="{FF2B5EF4-FFF2-40B4-BE49-F238E27FC236}">
                <a16:creationId xmlns:a16="http://schemas.microsoft.com/office/drawing/2014/main" id="{49CD06F6-4189-4D2C-A7F6-14092B32641D}"/>
              </a:ext>
            </a:extLst>
          </p:cNvPr>
          <p:cNvCxnSpPr/>
          <p:nvPr/>
        </p:nvCxnSpPr>
        <p:spPr>
          <a:xfrm>
            <a:off x="981372" y="2392868"/>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40" name="Group 85">
            <a:extLst>
              <a:ext uri="{FF2B5EF4-FFF2-40B4-BE49-F238E27FC236}">
                <a16:creationId xmlns:a16="http://schemas.microsoft.com/office/drawing/2014/main" id="{00179BC0-A20C-45AD-9A6B-E85D15430B8A}"/>
              </a:ext>
            </a:extLst>
          </p:cNvPr>
          <p:cNvGrpSpPr/>
          <p:nvPr/>
        </p:nvGrpSpPr>
        <p:grpSpPr>
          <a:xfrm>
            <a:off x="2910185" y="2134531"/>
            <a:ext cx="1607390" cy="769441"/>
            <a:chOff x="1704484" y="1766707"/>
            <a:chExt cx="1038452" cy="769441"/>
          </a:xfrm>
        </p:grpSpPr>
        <p:sp>
          <p:nvSpPr>
            <p:cNvPr id="41" name="TextBox 37">
              <a:extLst>
                <a:ext uri="{FF2B5EF4-FFF2-40B4-BE49-F238E27FC236}">
                  <a16:creationId xmlns:a16="http://schemas.microsoft.com/office/drawing/2014/main" id="{C3D48C82-B79C-4439-866B-D5417414821A}"/>
                </a:ext>
              </a:extLst>
            </p:cNvPr>
            <p:cNvSpPr txBox="1"/>
            <p:nvPr/>
          </p:nvSpPr>
          <p:spPr>
            <a:xfrm>
              <a:off x="1724504" y="2012928"/>
              <a:ext cx="1018432" cy="523220"/>
            </a:xfrm>
            <a:prstGeom prst="rect">
              <a:avLst/>
            </a:prstGeom>
            <a:noFill/>
          </p:spPr>
          <p:txBody>
            <a:bodyPr wrap="square" rtlCol="0">
              <a:spAutoFit/>
            </a:bodyPr>
            <a:lstStyle/>
            <a:p>
              <a:r>
                <a:rPr lang="el-GR" sz="1400" dirty="0"/>
                <a:t>Ξεπερνώντας τις προκλήσεις</a:t>
              </a:r>
              <a:endParaRPr lang="en-US" altLang="ko-KR" sz="1400" dirty="0">
                <a:solidFill>
                  <a:schemeClr val="tx1">
                    <a:lumMod val="75000"/>
                    <a:lumOff val="25000"/>
                  </a:schemeClr>
                </a:solidFill>
                <a:cs typeface="Arial" pitchFamily="34" charset="0"/>
              </a:endParaRPr>
            </a:p>
          </p:txBody>
        </p:sp>
        <p:sp>
          <p:nvSpPr>
            <p:cNvPr id="42" name="TextBox 38">
              <a:extLst>
                <a:ext uri="{FF2B5EF4-FFF2-40B4-BE49-F238E27FC236}">
                  <a16:creationId xmlns:a16="http://schemas.microsoft.com/office/drawing/2014/main" id="{BB20BBDA-A3FD-46F9-81C7-E81DE0C00140}"/>
                </a:ext>
              </a:extLst>
            </p:cNvPr>
            <p:cNvSpPr txBox="1"/>
            <p:nvPr/>
          </p:nvSpPr>
          <p:spPr>
            <a:xfrm>
              <a:off x="1704484" y="1766707"/>
              <a:ext cx="1023846" cy="338554"/>
            </a:xfrm>
            <a:prstGeom prst="rect">
              <a:avLst/>
            </a:prstGeom>
            <a:noFill/>
          </p:spPr>
          <p:txBody>
            <a:bodyPr wrap="square" lIns="108000" rIns="108000" rtlCol="0">
              <a:spAutoFit/>
            </a:bodyPr>
            <a:lstStyle/>
            <a:p>
              <a:r>
                <a:rPr lang="el-GR" altLang="ko-KR" sz="1600" b="1" dirty="0">
                  <a:solidFill>
                    <a:schemeClr val="tx1">
                      <a:lumMod val="75000"/>
                      <a:lumOff val="25000"/>
                    </a:schemeClr>
                  </a:solidFill>
                  <a:cs typeface="Arial" pitchFamily="34" charset="0"/>
                </a:rPr>
                <a:t>Ενότητα</a:t>
              </a:r>
              <a:r>
                <a:rPr lang="en-US" altLang="ko-KR" sz="1600" b="1" dirty="0">
                  <a:solidFill>
                    <a:schemeClr val="tx1">
                      <a:lumMod val="75000"/>
                      <a:lumOff val="25000"/>
                    </a:schemeClr>
                  </a:solidFill>
                  <a:cs typeface="Arial" pitchFamily="34" charset="0"/>
                </a:rPr>
                <a:t> 2</a:t>
              </a:r>
              <a:endParaRPr lang="ko-KR" altLang="en-US" sz="1600" b="1" dirty="0">
                <a:solidFill>
                  <a:schemeClr val="tx1">
                    <a:lumMod val="75000"/>
                    <a:lumOff val="25000"/>
                  </a:schemeClr>
                </a:solidFill>
                <a:cs typeface="Arial" pitchFamily="34" charset="0"/>
              </a:endParaRPr>
            </a:p>
          </p:txBody>
        </p:sp>
      </p:grpSp>
      <p:cxnSp>
        <p:nvCxnSpPr>
          <p:cNvPr id="43" name="Straight Connector 86">
            <a:extLst>
              <a:ext uri="{FF2B5EF4-FFF2-40B4-BE49-F238E27FC236}">
                <a16:creationId xmlns:a16="http://schemas.microsoft.com/office/drawing/2014/main" id="{7B744CA9-4F0E-4418-8866-50773918A17A}"/>
              </a:ext>
            </a:extLst>
          </p:cNvPr>
          <p:cNvCxnSpPr/>
          <p:nvPr/>
        </p:nvCxnSpPr>
        <p:spPr>
          <a:xfrm>
            <a:off x="2823088" y="2196099"/>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1E1702F-EB71-4651-A014-22D5E05E37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25425" y="1581992"/>
            <a:ext cx="1225402" cy="1268078"/>
          </a:xfrm>
          <a:prstGeom prst="rect">
            <a:avLst/>
          </a:prstGeom>
        </p:spPr>
      </p:pic>
      <p:pic>
        <p:nvPicPr>
          <p:cNvPr id="3" name="Picture 2">
            <a:extLst>
              <a:ext uri="{FF2B5EF4-FFF2-40B4-BE49-F238E27FC236}">
                <a16:creationId xmlns:a16="http://schemas.microsoft.com/office/drawing/2014/main" id="{2FE45E55-295B-4074-ABFD-5C4250B8A6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85912" y="4666265"/>
            <a:ext cx="981541" cy="798645"/>
          </a:xfrm>
          <a:prstGeom prst="rect">
            <a:avLst/>
          </a:prstGeom>
        </p:spPr>
      </p:pic>
      <p:pic>
        <p:nvPicPr>
          <p:cNvPr id="4" name="Picture 3">
            <a:extLst>
              <a:ext uri="{FF2B5EF4-FFF2-40B4-BE49-F238E27FC236}">
                <a16:creationId xmlns:a16="http://schemas.microsoft.com/office/drawing/2014/main" id="{ECD012FE-6F4E-450A-8B19-BA8B749EA7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5691" y="2892376"/>
            <a:ext cx="554784" cy="646232"/>
          </a:xfrm>
          <a:prstGeom prst="rect">
            <a:avLst/>
          </a:prstGeom>
        </p:spPr>
      </p:pic>
      <p:pic>
        <p:nvPicPr>
          <p:cNvPr id="6" name="Picture 5">
            <a:extLst>
              <a:ext uri="{FF2B5EF4-FFF2-40B4-BE49-F238E27FC236}">
                <a16:creationId xmlns:a16="http://schemas.microsoft.com/office/drawing/2014/main" id="{63A1EBCF-6C27-494B-96B8-6EA396B6FB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60401" y="3986486"/>
            <a:ext cx="841321" cy="719390"/>
          </a:xfrm>
          <a:prstGeom prst="rect">
            <a:avLst/>
          </a:prstGeom>
        </p:spPr>
      </p:pic>
      <p:pic>
        <p:nvPicPr>
          <p:cNvPr id="7" name="Picture 6">
            <a:extLst>
              <a:ext uri="{FF2B5EF4-FFF2-40B4-BE49-F238E27FC236}">
                <a16:creationId xmlns:a16="http://schemas.microsoft.com/office/drawing/2014/main" id="{67AD2152-9F76-4CFC-9829-36E0E8DCA4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88596" y="3694993"/>
            <a:ext cx="786452" cy="816935"/>
          </a:xfrm>
          <a:prstGeom prst="rect">
            <a:avLst/>
          </a:prstGeom>
        </p:spPr>
      </p:pic>
      <p:pic>
        <p:nvPicPr>
          <p:cNvPr id="8" name="Picture 7">
            <a:extLst>
              <a:ext uri="{FF2B5EF4-FFF2-40B4-BE49-F238E27FC236}">
                <a16:creationId xmlns:a16="http://schemas.microsoft.com/office/drawing/2014/main" id="{8B7E6E56-55E7-473F-9602-48EE81E7EDB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60515" y="1907609"/>
            <a:ext cx="792549" cy="786452"/>
          </a:xfrm>
          <a:prstGeom prst="rect">
            <a:avLst/>
          </a:prstGeom>
        </p:spPr>
      </p:pic>
      <p:pic>
        <p:nvPicPr>
          <p:cNvPr id="9" name="Picture 8">
            <a:extLst>
              <a:ext uri="{FF2B5EF4-FFF2-40B4-BE49-F238E27FC236}">
                <a16:creationId xmlns:a16="http://schemas.microsoft.com/office/drawing/2014/main" id="{ED7ED172-E832-45BE-8CF4-BD546E639DC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49439" y="4705876"/>
            <a:ext cx="536494" cy="798645"/>
          </a:xfrm>
          <a:prstGeom prst="rect">
            <a:avLst/>
          </a:prstGeom>
        </p:spPr>
      </p:pic>
      <p:sp>
        <p:nvSpPr>
          <p:cNvPr id="10" name="Google Shape;191;p2">
            <a:extLst>
              <a:ext uri="{FF2B5EF4-FFF2-40B4-BE49-F238E27FC236}">
                <a16:creationId xmlns:a16="http://schemas.microsoft.com/office/drawing/2014/main" id="{E6A4E557-F5D2-4D26-A77C-1426A1FF99D5}"/>
              </a:ext>
            </a:extLst>
          </p:cNvPr>
          <p:cNvSpPr/>
          <p:nvPr/>
        </p:nvSpPr>
        <p:spPr>
          <a:xfrm>
            <a:off x="3716187" y="4446905"/>
            <a:ext cx="411283" cy="440641"/>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FB5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A4C2F4"/>
              </a:solidFill>
            </a:endParaRPr>
          </a:p>
        </p:txBody>
      </p:sp>
      <p:grpSp>
        <p:nvGrpSpPr>
          <p:cNvPr id="21" name="Google Shape;12018;p68">
            <a:extLst>
              <a:ext uri="{FF2B5EF4-FFF2-40B4-BE49-F238E27FC236}">
                <a16:creationId xmlns:a16="http://schemas.microsoft.com/office/drawing/2014/main" id="{A4096EA0-2601-4B17-B43D-712BA369DE32}"/>
              </a:ext>
            </a:extLst>
          </p:cNvPr>
          <p:cNvGrpSpPr/>
          <p:nvPr/>
        </p:nvGrpSpPr>
        <p:grpSpPr>
          <a:xfrm>
            <a:off x="7528591" y="2949228"/>
            <a:ext cx="792226" cy="938099"/>
            <a:chOff x="5337883" y="3336873"/>
            <a:chExt cx="307141" cy="376826"/>
          </a:xfrm>
          <a:solidFill>
            <a:srgbClr val="4EAE3A"/>
          </a:solidFill>
        </p:grpSpPr>
        <p:sp>
          <p:nvSpPr>
            <p:cNvPr id="22" name="Google Shape;12019;p68">
              <a:extLst>
                <a:ext uri="{FF2B5EF4-FFF2-40B4-BE49-F238E27FC236}">
                  <a16:creationId xmlns:a16="http://schemas.microsoft.com/office/drawing/2014/main" id="{9577635E-FB1F-4457-BF65-C618E01E58B5}"/>
                </a:ext>
              </a:extLst>
            </p:cNvPr>
            <p:cNvSpPr/>
            <p:nvPr/>
          </p:nvSpPr>
          <p:spPr>
            <a:xfrm>
              <a:off x="5405659" y="3336873"/>
              <a:ext cx="223844" cy="125375"/>
            </a:xfrm>
            <a:custGeom>
              <a:avLst/>
              <a:gdLst/>
              <a:ahLst/>
              <a:cxnLst/>
              <a:rect l="l" t="t" r="r" b="b"/>
              <a:pathLst>
                <a:path w="7038" h="3942" extrusionOk="0">
                  <a:moveTo>
                    <a:pt x="2882" y="346"/>
                  </a:moveTo>
                  <a:lnTo>
                    <a:pt x="2882" y="679"/>
                  </a:lnTo>
                  <a:lnTo>
                    <a:pt x="2429" y="679"/>
                  </a:lnTo>
                  <a:lnTo>
                    <a:pt x="2429" y="346"/>
                  </a:lnTo>
                  <a:close/>
                  <a:moveTo>
                    <a:pt x="3501" y="1036"/>
                  </a:moveTo>
                  <a:lnTo>
                    <a:pt x="3501" y="1227"/>
                  </a:lnTo>
                  <a:lnTo>
                    <a:pt x="3513" y="1227"/>
                  </a:lnTo>
                  <a:lnTo>
                    <a:pt x="3513" y="1405"/>
                  </a:lnTo>
                  <a:lnTo>
                    <a:pt x="1798" y="1405"/>
                  </a:lnTo>
                  <a:lnTo>
                    <a:pt x="1798" y="1227"/>
                  </a:lnTo>
                  <a:lnTo>
                    <a:pt x="1798" y="1036"/>
                  </a:lnTo>
                  <a:close/>
                  <a:moveTo>
                    <a:pt x="2334" y="0"/>
                  </a:moveTo>
                  <a:cubicBezTo>
                    <a:pt x="2191" y="0"/>
                    <a:pt x="2072" y="119"/>
                    <a:pt x="2072" y="274"/>
                  </a:cubicBezTo>
                  <a:lnTo>
                    <a:pt x="2072" y="703"/>
                  </a:lnTo>
                  <a:lnTo>
                    <a:pt x="1691" y="703"/>
                  </a:lnTo>
                  <a:cubicBezTo>
                    <a:pt x="1560" y="703"/>
                    <a:pt x="1441" y="810"/>
                    <a:pt x="1441" y="953"/>
                  </a:cubicBezTo>
                  <a:lnTo>
                    <a:pt x="1441" y="1060"/>
                  </a:lnTo>
                  <a:lnTo>
                    <a:pt x="179" y="1060"/>
                  </a:lnTo>
                  <a:cubicBezTo>
                    <a:pt x="84" y="1060"/>
                    <a:pt x="0" y="1132"/>
                    <a:pt x="0" y="1239"/>
                  </a:cubicBezTo>
                  <a:cubicBezTo>
                    <a:pt x="0" y="1346"/>
                    <a:pt x="72" y="1417"/>
                    <a:pt x="179" y="1417"/>
                  </a:cubicBezTo>
                  <a:lnTo>
                    <a:pt x="1441" y="1417"/>
                  </a:lnTo>
                  <a:lnTo>
                    <a:pt x="1441" y="1524"/>
                  </a:lnTo>
                  <a:cubicBezTo>
                    <a:pt x="1441" y="1655"/>
                    <a:pt x="1548" y="1774"/>
                    <a:pt x="1691" y="1774"/>
                  </a:cubicBezTo>
                  <a:lnTo>
                    <a:pt x="3596" y="1774"/>
                  </a:lnTo>
                  <a:cubicBezTo>
                    <a:pt x="3739" y="1774"/>
                    <a:pt x="3858" y="1667"/>
                    <a:pt x="3858" y="1524"/>
                  </a:cubicBezTo>
                  <a:lnTo>
                    <a:pt x="3858" y="1417"/>
                  </a:lnTo>
                  <a:lnTo>
                    <a:pt x="6680" y="1417"/>
                  </a:lnTo>
                  <a:lnTo>
                    <a:pt x="6680" y="3763"/>
                  </a:lnTo>
                  <a:cubicBezTo>
                    <a:pt x="6680" y="3858"/>
                    <a:pt x="6751" y="3941"/>
                    <a:pt x="6858" y="3941"/>
                  </a:cubicBezTo>
                  <a:cubicBezTo>
                    <a:pt x="6954" y="3941"/>
                    <a:pt x="7037" y="3870"/>
                    <a:pt x="7037" y="3763"/>
                  </a:cubicBezTo>
                  <a:lnTo>
                    <a:pt x="7037" y="1417"/>
                  </a:lnTo>
                  <a:cubicBezTo>
                    <a:pt x="7025" y="1191"/>
                    <a:pt x="6870" y="1048"/>
                    <a:pt x="6680" y="1048"/>
                  </a:cubicBezTo>
                  <a:lnTo>
                    <a:pt x="3858" y="1048"/>
                  </a:lnTo>
                  <a:lnTo>
                    <a:pt x="3858" y="941"/>
                  </a:lnTo>
                  <a:cubicBezTo>
                    <a:pt x="3858" y="810"/>
                    <a:pt x="3751" y="679"/>
                    <a:pt x="3596" y="679"/>
                  </a:cubicBezTo>
                  <a:lnTo>
                    <a:pt x="3227" y="679"/>
                  </a:lnTo>
                  <a:lnTo>
                    <a:pt x="3227" y="274"/>
                  </a:lnTo>
                  <a:cubicBezTo>
                    <a:pt x="3227" y="119"/>
                    <a:pt x="3108" y="0"/>
                    <a:pt x="296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020;p68">
              <a:extLst>
                <a:ext uri="{FF2B5EF4-FFF2-40B4-BE49-F238E27FC236}">
                  <a16:creationId xmlns:a16="http://schemas.microsoft.com/office/drawing/2014/main" id="{FA794296-3B06-4021-A3B2-E3F354AC10E4}"/>
                </a:ext>
              </a:extLst>
            </p:cNvPr>
            <p:cNvSpPr/>
            <p:nvPr/>
          </p:nvSpPr>
          <p:spPr>
            <a:xfrm>
              <a:off x="5337883" y="3369060"/>
              <a:ext cx="307141" cy="344639"/>
            </a:xfrm>
            <a:custGeom>
              <a:avLst/>
              <a:gdLst/>
              <a:ahLst/>
              <a:cxnLst/>
              <a:rect l="l" t="t" r="r" b="b"/>
              <a:pathLst>
                <a:path w="9657" h="10836" extrusionOk="0">
                  <a:moveTo>
                    <a:pt x="5811" y="1774"/>
                  </a:moveTo>
                  <a:lnTo>
                    <a:pt x="6370" y="2572"/>
                  </a:lnTo>
                  <a:lnTo>
                    <a:pt x="6144" y="2453"/>
                  </a:lnTo>
                  <a:cubicBezTo>
                    <a:pt x="6119" y="2445"/>
                    <a:pt x="6087" y="2436"/>
                    <a:pt x="6054" y="2436"/>
                  </a:cubicBezTo>
                  <a:cubicBezTo>
                    <a:pt x="6041" y="2436"/>
                    <a:pt x="6027" y="2438"/>
                    <a:pt x="6013" y="2441"/>
                  </a:cubicBezTo>
                  <a:cubicBezTo>
                    <a:pt x="5965" y="2453"/>
                    <a:pt x="5941" y="2489"/>
                    <a:pt x="5906" y="2536"/>
                  </a:cubicBezTo>
                  <a:lnTo>
                    <a:pt x="5775" y="2798"/>
                  </a:lnTo>
                  <a:lnTo>
                    <a:pt x="5596" y="2548"/>
                  </a:lnTo>
                  <a:cubicBezTo>
                    <a:pt x="5560" y="2501"/>
                    <a:pt x="5501" y="2465"/>
                    <a:pt x="5465" y="2465"/>
                  </a:cubicBezTo>
                  <a:cubicBezTo>
                    <a:pt x="5441" y="2465"/>
                    <a:pt x="5430" y="2465"/>
                    <a:pt x="5406" y="2489"/>
                  </a:cubicBezTo>
                  <a:lnTo>
                    <a:pt x="5203" y="2548"/>
                  </a:lnTo>
                  <a:lnTo>
                    <a:pt x="5811" y="1774"/>
                  </a:lnTo>
                  <a:close/>
                  <a:moveTo>
                    <a:pt x="2870" y="3346"/>
                  </a:moveTo>
                  <a:lnTo>
                    <a:pt x="3179" y="3787"/>
                  </a:lnTo>
                  <a:lnTo>
                    <a:pt x="2905" y="4049"/>
                  </a:lnTo>
                  <a:lnTo>
                    <a:pt x="2798" y="3906"/>
                  </a:lnTo>
                  <a:cubicBezTo>
                    <a:pt x="2763" y="3858"/>
                    <a:pt x="2703" y="3822"/>
                    <a:pt x="2643" y="3822"/>
                  </a:cubicBezTo>
                  <a:lnTo>
                    <a:pt x="2620" y="3822"/>
                  </a:lnTo>
                  <a:lnTo>
                    <a:pt x="2453" y="3858"/>
                  </a:lnTo>
                  <a:lnTo>
                    <a:pt x="2501" y="3822"/>
                  </a:lnTo>
                  <a:lnTo>
                    <a:pt x="2870" y="3346"/>
                  </a:lnTo>
                  <a:close/>
                  <a:moveTo>
                    <a:pt x="6084" y="2870"/>
                  </a:moveTo>
                  <a:lnTo>
                    <a:pt x="6763" y="3227"/>
                  </a:lnTo>
                  <a:lnTo>
                    <a:pt x="7870" y="4811"/>
                  </a:lnTo>
                  <a:lnTo>
                    <a:pt x="1679" y="4811"/>
                  </a:lnTo>
                  <a:lnTo>
                    <a:pt x="2143" y="4275"/>
                  </a:lnTo>
                  <a:lnTo>
                    <a:pt x="2572" y="4203"/>
                  </a:lnTo>
                  <a:lnTo>
                    <a:pt x="2727" y="4418"/>
                  </a:lnTo>
                  <a:cubicBezTo>
                    <a:pt x="2751" y="4465"/>
                    <a:pt x="2798" y="4501"/>
                    <a:pt x="2846" y="4501"/>
                  </a:cubicBezTo>
                  <a:lnTo>
                    <a:pt x="2858" y="4501"/>
                  </a:lnTo>
                  <a:cubicBezTo>
                    <a:pt x="2905" y="4501"/>
                    <a:pt x="2941" y="4477"/>
                    <a:pt x="2977" y="4453"/>
                  </a:cubicBezTo>
                  <a:lnTo>
                    <a:pt x="3358" y="4084"/>
                  </a:lnTo>
                  <a:lnTo>
                    <a:pt x="3525" y="4322"/>
                  </a:lnTo>
                  <a:cubicBezTo>
                    <a:pt x="3560" y="4358"/>
                    <a:pt x="3620" y="4394"/>
                    <a:pt x="3655" y="4394"/>
                  </a:cubicBezTo>
                  <a:cubicBezTo>
                    <a:pt x="3727" y="4394"/>
                    <a:pt x="3763" y="4358"/>
                    <a:pt x="3798" y="4334"/>
                  </a:cubicBezTo>
                  <a:lnTo>
                    <a:pt x="4798" y="3048"/>
                  </a:lnTo>
                  <a:lnTo>
                    <a:pt x="5346" y="2870"/>
                  </a:lnTo>
                  <a:lnTo>
                    <a:pt x="5632" y="3263"/>
                  </a:lnTo>
                  <a:cubicBezTo>
                    <a:pt x="5656" y="3310"/>
                    <a:pt x="5715" y="3334"/>
                    <a:pt x="5763" y="3334"/>
                  </a:cubicBezTo>
                  <a:lnTo>
                    <a:pt x="5775" y="3334"/>
                  </a:lnTo>
                  <a:cubicBezTo>
                    <a:pt x="5834" y="3334"/>
                    <a:pt x="5894" y="3287"/>
                    <a:pt x="5906" y="3227"/>
                  </a:cubicBezTo>
                  <a:lnTo>
                    <a:pt x="6084" y="2870"/>
                  </a:lnTo>
                  <a:close/>
                  <a:moveTo>
                    <a:pt x="8811" y="5132"/>
                  </a:moveTo>
                  <a:lnTo>
                    <a:pt x="8811" y="5537"/>
                  </a:lnTo>
                  <a:lnTo>
                    <a:pt x="750" y="5537"/>
                  </a:lnTo>
                  <a:lnTo>
                    <a:pt x="750" y="5132"/>
                  </a:lnTo>
                  <a:close/>
                  <a:moveTo>
                    <a:pt x="9263" y="5882"/>
                  </a:moveTo>
                  <a:lnTo>
                    <a:pt x="9263" y="6239"/>
                  </a:lnTo>
                  <a:lnTo>
                    <a:pt x="298" y="6239"/>
                  </a:lnTo>
                  <a:lnTo>
                    <a:pt x="298" y="5882"/>
                  </a:lnTo>
                  <a:close/>
                  <a:moveTo>
                    <a:pt x="4239" y="6597"/>
                  </a:moveTo>
                  <a:lnTo>
                    <a:pt x="4239" y="7620"/>
                  </a:lnTo>
                  <a:lnTo>
                    <a:pt x="3167" y="7620"/>
                  </a:lnTo>
                  <a:lnTo>
                    <a:pt x="3465" y="6597"/>
                  </a:lnTo>
                  <a:close/>
                  <a:moveTo>
                    <a:pt x="6084" y="6597"/>
                  </a:moveTo>
                  <a:lnTo>
                    <a:pt x="6382" y="7620"/>
                  </a:lnTo>
                  <a:lnTo>
                    <a:pt x="5310" y="7620"/>
                  </a:lnTo>
                  <a:lnTo>
                    <a:pt x="5310" y="6597"/>
                  </a:lnTo>
                  <a:close/>
                  <a:moveTo>
                    <a:pt x="4941" y="6597"/>
                  </a:moveTo>
                  <a:lnTo>
                    <a:pt x="4941" y="9466"/>
                  </a:lnTo>
                  <a:lnTo>
                    <a:pt x="4953" y="9466"/>
                  </a:lnTo>
                  <a:lnTo>
                    <a:pt x="4596" y="9478"/>
                  </a:lnTo>
                  <a:cubicBezTo>
                    <a:pt x="4596" y="9478"/>
                    <a:pt x="4584" y="9478"/>
                    <a:pt x="4584" y="9466"/>
                  </a:cubicBezTo>
                  <a:lnTo>
                    <a:pt x="4584" y="6597"/>
                  </a:lnTo>
                  <a:close/>
                  <a:moveTo>
                    <a:pt x="3132" y="6585"/>
                  </a:moveTo>
                  <a:lnTo>
                    <a:pt x="1965" y="10514"/>
                  </a:lnTo>
                  <a:lnTo>
                    <a:pt x="1584" y="10514"/>
                  </a:lnTo>
                  <a:lnTo>
                    <a:pt x="1584" y="10490"/>
                  </a:lnTo>
                  <a:lnTo>
                    <a:pt x="2727" y="6585"/>
                  </a:lnTo>
                  <a:close/>
                  <a:moveTo>
                    <a:pt x="6846" y="6597"/>
                  </a:moveTo>
                  <a:lnTo>
                    <a:pt x="7989" y="10514"/>
                  </a:lnTo>
                  <a:lnTo>
                    <a:pt x="7608" y="10526"/>
                  </a:lnTo>
                  <a:lnTo>
                    <a:pt x="7596" y="10526"/>
                  </a:lnTo>
                  <a:lnTo>
                    <a:pt x="6442" y="6597"/>
                  </a:lnTo>
                  <a:close/>
                  <a:moveTo>
                    <a:pt x="786" y="0"/>
                  </a:moveTo>
                  <a:cubicBezTo>
                    <a:pt x="596" y="0"/>
                    <a:pt x="453" y="143"/>
                    <a:pt x="453" y="346"/>
                  </a:cubicBezTo>
                  <a:lnTo>
                    <a:pt x="453" y="5501"/>
                  </a:lnTo>
                  <a:lnTo>
                    <a:pt x="298" y="5501"/>
                  </a:lnTo>
                  <a:cubicBezTo>
                    <a:pt x="131" y="5501"/>
                    <a:pt x="0" y="5644"/>
                    <a:pt x="0" y="5799"/>
                  </a:cubicBezTo>
                  <a:lnTo>
                    <a:pt x="0" y="6251"/>
                  </a:lnTo>
                  <a:cubicBezTo>
                    <a:pt x="0" y="6418"/>
                    <a:pt x="131" y="6549"/>
                    <a:pt x="298" y="6549"/>
                  </a:cubicBezTo>
                  <a:lnTo>
                    <a:pt x="2393" y="6549"/>
                  </a:lnTo>
                  <a:lnTo>
                    <a:pt x="1286" y="10371"/>
                  </a:lnTo>
                  <a:cubicBezTo>
                    <a:pt x="1250" y="10478"/>
                    <a:pt x="1262" y="10597"/>
                    <a:pt x="1346" y="10680"/>
                  </a:cubicBezTo>
                  <a:cubicBezTo>
                    <a:pt x="1417" y="10776"/>
                    <a:pt x="1524" y="10835"/>
                    <a:pt x="1620" y="10835"/>
                  </a:cubicBezTo>
                  <a:lnTo>
                    <a:pt x="2012" y="10835"/>
                  </a:lnTo>
                  <a:cubicBezTo>
                    <a:pt x="2179" y="10835"/>
                    <a:pt x="2310" y="10728"/>
                    <a:pt x="2358" y="10585"/>
                  </a:cubicBezTo>
                  <a:lnTo>
                    <a:pt x="3132" y="7930"/>
                  </a:lnTo>
                  <a:lnTo>
                    <a:pt x="4298" y="7930"/>
                  </a:lnTo>
                  <a:lnTo>
                    <a:pt x="4298" y="9430"/>
                  </a:lnTo>
                  <a:cubicBezTo>
                    <a:pt x="4298" y="9633"/>
                    <a:pt x="4465" y="9787"/>
                    <a:pt x="4656" y="9787"/>
                  </a:cubicBezTo>
                  <a:lnTo>
                    <a:pt x="5001" y="9787"/>
                  </a:lnTo>
                  <a:cubicBezTo>
                    <a:pt x="5191" y="9787"/>
                    <a:pt x="5358" y="9633"/>
                    <a:pt x="5358" y="9430"/>
                  </a:cubicBezTo>
                  <a:lnTo>
                    <a:pt x="5358" y="7930"/>
                  </a:lnTo>
                  <a:lnTo>
                    <a:pt x="6537" y="7930"/>
                  </a:lnTo>
                  <a:lnTo>
                    <a:pt x="7311" y="10585"/>
                  </a:lnTo>
                  <a:cubicBezTo>
                    <a:pt x="7358" y="10728"/>
                    <a:pt x="7489" y="10835"/>
                    <a:pt x="7656" y="10835"/>
                  </a:cubicBezTo>
                  <a:lnTo>
                    <a:pt x="8037" y="10835"/>
                  </a:lnTo>
                  <a:cubicBezTo>
                    <a:pt x="8156" y="10835"/>
                    <a:pt x="8263" y="10787"/>
                    <a:pt x="8323" y="10680"/>
                  </a:cubicBezTo>
                  <a:cubicBezTo>
                    <a:pt x="8394" y="10597"/>
                    <a:pt x="8406" y="10478"/>
                    <a:pt x="8382" y="10371"/>
                  </a:cubicBezTo>
                  <a:lnTo>
                    <a:pt x="7263" y="6549"/>
                  </a:lnTo>
                  <a:lnTo>
                    <a:pt x="9359" y="6549"/>
                  </a:lnTo>
                  <a:cubicBezTo>
                    <a:pt x="9525" y="6549"/>
                    <a:pt x="9656" y="6418"/>
                    <a:pt x="9656" y="6251"/>
                  </a:cubicBezTo>
                  <a:lnTo>
                    <a:pt x="9656" y="5799"/>
                  </a:lnTo>
                  <a:cubicBezTo>
                    <a:pt x="9621" y="5668"/>
                    <a:pt x="9478" y="5537"/>
                    <a:pt x="9323" y="5537"/>
                  </a:cubicBezTo>
                  <a:lnTo>
                    <a:pt x="9168" y="5537"/>
                  </a:lnTo>
                  <a:lnTo>
                    <a:pt x="9168" y="3525"/>
                  </a:lnTo>
                  <a:cubicBezTo>
                    <a:pt x="9168" y="3441"/>
                    <a:pt x="9097" y="3346"/>
                    <a:pt x="8989" y="3346"/>
                  </a:cubicBezTo>
                  <a:cubicBezTo>
                    <a:pt x="8882" y="3346"/>
                    <a:pt x="8811" y="3429"/>
                    <a:pt x="8811" y="3525"/>
                  </a:cubicBezTo>
                  <a:lnTo>
                    <a:pt x="8811" y="4775"/>
                  </a:lnTo>
                  <a:lnTo>
                    <a:pt x="8370" y="4775"/>
                  </a:lnTo>
                  <a:lnTo>
                    <a:pt x="7084" y="2965"/>
                  </a:lnTo>
                  <a:lnTo>
                    <a:pt x="5965" y="1370"/>
                  </a:lnTo>
                  <a:cubicBezTo>
                    <a:pt x="5941" y="1322"/>
                    <a:pt x="5882" y="1298"/>
                    <a:pt x="5834" y="1298"/>
                  </a:cubicBezTo>
                  <a:cubicBezTo>
                    <a:pt x="5775" y="1298"/>
                    <a:pt x="5727" y="1322"/>
                    <a:pt x="5703" y="1358"/>
                  </a:cubicBezTo>
                  <a:lnTo>
                    <a:pt x="3727" y="3906"/>
                  </a:lnTo>
                  <a:lnTo>
                    <a:pt x="3036" y="2929"/>
                  </a:lnTo>
                  <a:cubicBezTo>
                    <a:pt x="3013" y="2894"/>
                    <a:pt x="2965" y="2870"/>
                    <a:pt x="2917" y="2858"/>
                  </a:cubicBezTo>
                  <a:lnTo>
                    <a:pt x="2905" y="2858"/>
                  </a:lnTo>
                  <a:cubicBezTo>
                    <a:pt x="2846" y="2858"/>
                    <a:pt x="2798" y="2894"/>
                    <a:pt x="2774" y="2917"/>
                  </a:cubicBezTo>
                  <a:lnTo>
                    <a:pt x="1346" y="4763"/>
                  </a:lnTo>
                  <a:lnTo>
                    <a:pt x="786" y="4763"/>
                  </a:lnTo>
                  <a:lnTo>
                    <a:pt x="786" y="358"/>
                  </a:lnTo>
                  <a:lnTo>
                    <a:pt x="1548" y="358"/>
                  </a:lnTo>
                  <a:cubicBezTo>
                    <a:pt x="1643" y="358"/>
                    <a:pt x="1727" y="286"/>
                    <a:pt x="1727" y="179"/>
                  </a:cubicBezTo>
                  <a:cubicBezTo>
                    <a:pt x="1727" y="84"/>
                    <a:pt x="1655" y="0"/>
                    <a:pt x="15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80344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C17962-13C4-43FC-B288-4736156EC008}"/>
              </a:ext>
            </a:extLst>
          </p:cNvPr>
          <p:cNvSpPr txBox="1"/>
          <p:nvPr/>
        </p:nvSpPr>
        <p:spPr>
          <a:xfrm>
            <a:off x="2448706" y="2352758"/>
            <a:ext cx="8449665" cy="3954929"/>
          </a:xfrm>
          <a:prstGeom prst="rect">
            <a:avLst/>
          </a:prstGeom>
          <a:noFill/>
        </p:spPr>
        <p:txBody>
          <a:bodyPr wrap="square" rtlCol="0">
            <a:spAutoFit/>
          </a:bodyPr>
          <a:lstStyle/>
          <a:p>
            <a:pPr lvl="0" fontAlgn="base">
              <a:defRPr/>
            </a:pPr>
            <a:r>
              <a:rPr kumimoji="0" lang="el-GR" sz="2400" b="0" i="0" u="none" strike="noStrike" kern="1200" cap="none" spc="0" normalizeH="0" baseline="0" noProof="0" dirty="0">
                <a:ln>
                  <a:noFill/>
                </a:ln>
                <a:solidFill>
                  <a:srgbClr val="000000"/>
                </a:solidFill>
                <a:effectLst/>
                <a:uLnTx/>
                <a:uFillTx/>
                <a:latin typeface="Calibri"/>
                <a:cs typeface="Calibri"/>
              </a:rPr>
              <a:t>Ο </a:t>
            </a:r>
            <a:r>
              <a:rPr kumimoji="0" lang="el-GR" sz="2400" b="0" i="0" u="none" strike="noStrike" kern="1200" cap="none" spc="0" normalizeH="0" baseline="0" noProof="0" dirty="0" err="1">
                <a:ln>
                  <a:noFill/>
                </a:ln>
                <a:solidFill>
                  <a:srgbClr val="000000"/>
                </a:solidFill>
                <a:effectLst/>
                <a:uLnTx/>
                <a:uFillTx/>
                <a:latin typeface="Calibri"/>
                <a:cs typeface="Calibri"/>
              </a:rPr>
              <a:t>Locke</a:t>
            </a:r>
            <a:r>
              <a:rPr kumimoji="0" lang="el-GR" sz="2400" b="0" i="0" u="none" strike="noStrike" kern="1200" cap="none" spc="0" normalizeH="0" baseline="0" noProof="0" dirty="0">
                <a:ln>
                  <a:noFill/>
                </a:ln>
                <a:solidFill>
                  <a:srgbClr val="000000"/>
                </a:solidFill>
                <a:effectLst/>
                <a:uLnTx/>
                <a:uFillTx/>
                <a:latin typeface="Calibri"/>
                <a:cs typeface="Calibri"/>
              </a:rPr>
              <a:t> και ο </a:t>
            </a:r>
            <a:r>
              <a:rPr kumimoji="0" lang="el-GR" sz="2400" b="0" i="0" u="none" strike="noStrike" kern="1200" cap="none" spc="0" normalizeH="0" baseline="0" noProof="0" dirty="0" err="1">
                <a:ln>
                  <a:noFill/>
                </a:ln>
                <a:solidFill>
                  <a:srgbClr val="000000"/>
                </a:solidFill>
                <a:effectLst/>
                <a:uLnTx/>
                <a:uFillTx/>
                <a:latin typeface="Calibri"/>
                <a:cs typeface="Calibri"/>
              </a:rPr>
              <a:t>Latham</a:t>
            </a:r>
            <a:r>
              <a:rPr kumimoji="0" lang="el-GR" sz="2400" b="0" i="0" u="none" strike="noStrike" kern="1200" cap="none" spc="0" normalizeH="0" baseline="0" noProof="0" dirty="0">
                <a:ln>
                  <a:noFill/>
                </a:ln>
                <a:solidFill>
                  <a:srgbClr val="000000"/>
                </a:solidFill>
                <a:effectLst/>
                <a:uLnTx/>
                <a:uFillTx/>
                <a:latin typeface="Calibri"/>
                <a:cs typeface="Calibri"/>
              </a:rPr>
              <a:t> είναι από τους πιο αξιοσέβαστους ερευνητές στον τομέα του καθορισμού στόχων. Οι μελέτες τους δείχνουν ότι ο καθορισμός στόχων είναι ένας ζωτικός παράγοντας για τη βελτίωση της απόδοσης. Σύμφωνα με τις μελέτες τους, ο καθορισμός στόχων κάνει τα κίνητρα να λειτουργούν, υποστηρίζοντας άλλα κίνητρα στο περιβάλλον των ανθρώπων.</a:t>
            </a:r>
          </a:p>
          <a:p>
            <a:pPr lvl="0" fontAlgn="base">
              <a:defRPr/>
            </a:pPr>
            <a:endParaRPr kumimoji="0" lang="en-US" sz="1100" b="0" i="0" u="none" strike="noStrike" kern="1200" cap="none" spc="0" normalizeH="0" baseline="0" noProof="0" dirty="0">
              <a:ln>
                <a:noFill/>
              </a:ln>
              <a:solidFill>
                <a:srgbClr val="000000"/>
              </a:solidFill>
              <a:effectLst/>
              <a:uLnTx/>
              <a:uFillTx/>
              <a:latin typeface="Calibri"/>
              <a:cs typeface="Calibri"/>
            </a:endParaRPr>
          </a:p>
          <a:p>
            <a:pPr lvl="0" fontAlgn="base">
              <a:defRPr/>
            </a:pPr>
            <a:r>
              <a:rPr kumimoji="0" lang="el-GR" sz="2400" b="0" i="0" u="none" strike="noStrike" kern="1200" cap="none" spc="0" normalizeH="0" baseline="0" noProof="0" dirty="0">
                <a:ln>
                  <a:noFill/>
                </a:ln>
                <a:solidFill>
                  <a:srgbClr val="000000"/>
                </a:solidFill>
                <a:effectLst/>
                <a:uLnTx/>
                <a:uFillTx/>
                <a:latin typeface="Calibri"/>
                <a:cs typeface="Calibri"/>
              </a:rPr>
              <a:t>Ο </a:t>
            </a:r>
            <a:r>
              <a:rPr kumimoji="0" lang="el-GR" sz="2400" b="0" i="0" u="none" strike="noStrike" kern="1200" cap="none" spc="0" normalizeH="0" baseline="0" noProof="0" dirty="0" err="1">
                <a:ln>
                  <a:noFill/>
                </a:ln>
                <a:solidFill>
                  <a:srgbClr val="000000"/>
                </a:solidFill>
                <a:effectLst/>
                <a:uLnTx/>
                <a:uFillTx/>
                <a:latin typeface="Calibri"/>
                <a:cs typeface="Calibri"/>
              </a:rPr>
              <a:t>Λοκ</a:t>
            </a:r>
            <a:r>
              <a:rPr kumimoji="0" lang="el-GR" sz="2400" b="0" i="0" u="none" strike="noStrike" kern="1200" cap="none" spc="0" normalizeH="0" baseline="0" noProof="0" dirty="0">
                <a:ln>
                  <a:noFill/>
                </a:ln>
                <a:solidFill>
                  <a:srgbClr val="000000"/>
                </a:solidFill>
                <a:effectLst/>
                <a:uLnTx/>
                <a:uFillTx/>
                <a:latin typeface="Calibri"/>
                <a:cs typeface="Calibri"/>
              </a:rPr>
              <a:t> και ο </a:t>
            </a:r>
            <a:r>
              <a:rPr kumimoji="0" lang="el-GR" sz="2400" b="0" i="0" u="none" strike="noStrike" kern="1200" cap="none" spc="0" normalizeH="0" baseline="0" noProof="0" dirty="0" err="1">
                <a:ln>
                  <a:noFill/>
                </a:ln>
                <a:solidFill>
                  <a:srgbClr val="000000"/>
                </a:solidFill>
                <a:effectLst/>
                <a:uLnTx/>
                <a:uFillTx/>
                <a:latin typeface="Calibri"/>
                <a:cs typeface="Calibri"/>
              </a:rPr>
              <a:t>Λάθαμ</a:t>
            </a:r>
            <a:r>
              <a:rPr kumimoji="0" lang="el-GR" sz="2400" b="0" i="0" u="none" strike="noStrike" kern="1200" cap="none" spc="0" normalizeH="0" baseline="0" noProof="0" dirty="0">
                <a:ln>
                  <a:noFill/>
                </a:ln>
                <a:solidFill>
                  <a:srgbClr val="000000"/>
                </a:solidFill>
                <a:effectLst/>
                <a:uLnTx/>
                <a:uFillTx/>
                <a:latin typeface="Calibri"/>
                <a:cs typeface="Calibri"/>
              </a:rPr>
              <a:t> έχουν ορίσει πέντε αρχές που θα οδηγήσουν στην πιο επιτυχημένη ρύθμιση στόχων. Οι αρχές αυτές αφορούν τη </a:t>
            </a:r>
            <a:r>
              <a:rPr kumimoji="0" lang="el-GR" sz="2400" b="0" i="1" u="none" strike="noStrike" kern="1200" cap="none" spc="0" normalizeH="0" baseline="0" noProof="0" dirty="0">
                <a:ln>
                  <a:noFill/>
                </a:ln>
                <a:solidFill>
                  <a:srgbClr val="000000"/>
                </a:solidFill>
                <a:effectLst/>
                <a:uLnTx/>
                <a:uFillTx/>
                <a:latin typeface="Calibri"/>
                <a:cs typeface="Calibri"/>
              </a:rPr>
              <a:t>σαφήνεια, την πρόκληση, τη δέσμευση, την πολυπλοκότητα και την ανατροφοδότηση</a:t>
            </a:r>
            <a:r>
              <a:rPr kumimoji="0" lang="el-GR" sz="2400" b="0" i="0" u="none" strike="noStrike" kern="1200" cap="none" spc="0" normalizeH="0" baseline="0" noProof="0" dirty="0">
                <a:ln>
                  <a:noFill/>
                </a:ln>
                <a:solidFill>
                  <a:srgbClr val="000000"/>
                </a:solidFill>
                <a:effectLst/>
                <a:uLnTx/>
                <a:uFillTx/>
                <a:latin typeface="Calibri"/>
                <a:cs typeface="Calibri"/>
              </a:rPr>
              <a:t>.</a:t>
            </a:r>
            <a:endParaRPr lang="x-none" sz="2400" dirty="0"/>
          </a:p>
        </p:txBody>
      </p:sp>
      <p:sp>
        <p:nvSpPr>
          <p:cNvPr id="3" name="TextBox 2">
            <a:extLst>
              <a:ext uri="{FF2B5EF4-FFF2-40B4-BE49-F238E27FC236}">
                <a16:creationId xmlns:a16="http://schemas.microsoft.com/office/drawing/2014/main" id="{8488B82B-5742-4C6D-AE7C-5678235A339D}"/>
              </a:ext>
            </a:extLst>
          </p:cNvPr>
          <p:cNvSpPr txBox="1"/>
          <p:nvPr/>
        </p:nvSpPr>
        <p:spPr>
          <a:xfrm>
            <a:off x="1985575" y="72918"/>
            <a:ext cx="9207361" cy="984885"/>
          </a:xfrm>
          <a:prstGeom prst="rect">
            <a:avLst/>
          </a:prstGeom>
          <a:noFill/>
        </p:spPr>
        <p:txBody>
          <a:bodyPr wrap="square" rtlCol="0">
            <a:spAutoFit/>
          </a:bodyPr>
          <a:lstStyle/>
          <a:p>
            <a:r>
              <a:rPr lang="is-IS" sz="4000" b="1" dirty="0">
                <a:solidFill>
                  <a:srgbClr val="266C9F"/>
                </a:solidFill>
              </a:rPr>
              <a:t>1.6. </a:t>
            </a:r>
            <a:r>
              <a:rPr lang="el-GR" sz="4000" b="1" dirty="0" err="1">
                <a:solidFill>
                  <a:srgbClr val="266C9F"/>
                </a:solidFill>
              </a:rPr>
              <a:t>Στοχοθεσία</a:t>
            </a:r>
            <a:r>
              <a:rPr lang="el-GR" sz="4000" b="1" dirty="0">
                <a:solidFill>
                  <a:srgbClr val="266C9F"/>
                </a:solidFill>
              </a:rPr>
              <a:t> </a:t>
            </a:r>
            <a:r>
              <a:rPr lang="is-IS" sz="4000" b="1" dirty="0">
                <a:solidFill>
                  <a:srgbClr val="266C9F"/>
                </a:solidFill>
              </a:rPr>
              <a:t>– </a:t>
            </a:r>
            <a:r>
              <a:rPr lang="el-GR" sz="4000" b="1" dirty="0">
                <a:solidFill>
                  <a:srgbClr val="266C9F"/>
                </a:solidFill>
              </a:rPr>
              <a:t>παραδείγματα μεθόδων</a:t>
            </a:r>
            <a:endParaRPr lang="x-none" sz="4000" b="1" dirty="0">
              <a:solidFill>
                <a:srgbClr val="266C9F"/>
              </a:solidFill>
            </a:endParaRPr>
          </a:p>
          <a:p>
            <a:endParaRPr lang="x-none" dirty="0"/>
          </a:p>
        </p:txBody>
      </p:sp>
      <p:pic>
        <p:nvPicPr>
          <p:cNvPr id="5" name="Picture 4">
            <a:extLst>
              <a:ext uri="{FF2B5EF4-FFF2-40B4-BE49-F238E27FC236}">
                <a16:creationId xmlns:a16="http://schemas.microsoft.com/office/drawing/2014/main" id="{72B9EB42-5F98-494E-8158-A7F1A60E43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0053" y="2352758"/>
            <a:ext cx="4491869" cy="2994579"/>
          </a:xfrm>
          <a:prstGeom prst="rect">
            <a:avLst/>
          </a:prstGeom>
        </p:spPr>
      </p:pic>
      <p:sp>
        <p:nvSpPr>
          <p:cNvPr id="4" name="TextBox 3">
            <a:extLst>
              <a:ext uri="{FF2B5EF4-FFF2-40B4-BE49-F238E27FC236}">
                <a16:creationId xmlns:a16="http://schemas.microsoft.com/office/drawing/2014/main" id="{8BD6BF1C-27C3-4575-801E-2089A1652CEF}"/>
              </a:ext>
            </a:extLst>
          </p:cNvPr>
          <p:cNvSpPr txBox="1"/>
          <p:nvPr/>
        </p:nvSpPr>
        <p:spPr>
          <a:xfrm>
            <a:off x="1165881" y="1706427"/>
            <a:ext cx="1018208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is-IS" sz="3600" b="0" i="0" u="none" strike="noStrike" kern="1200" cap="none" spc="0" normalizeH="0" baseline="0" noProof="0" dirty="0" err="1">
                <a:ln>
                  <a:noFill/>
                </a:ln>
                <a:solidFill>
                  <a:srgbClr val="4EAE3A"/>
                </a:solidFill>
                <a:effectLst/>
                <a:uLnTx/>
                <a:uFillTx/>
                <a:latin typeface="Calibri"/>
                <a:ea typeface="+mn-ea"/>
                <a:cs typeface="Calibri"/>
              </a:rPr>
              <a:t>Locke</a:t>
            </a:r>
            <a:r>
              <a:rPr kumimoji="0" lang="is-IS" sz="3600" b="0" i="0" u="none" strike="noStrike" kern="1200" cap="none" spc="0" normalizeH="0" baseline="0" noProof="0" dirty="0">
                <a:ln>
                  <a:noFill/>
                </a:ln>
                <a:solidFill>
                  <a:srgbClr val="4EAE3A"/>
                </a:solidFill>
                <a:effectLst/>
                <a:uLnTx/>
                <a:uFillTx/>
                <a:latin typeface="Calibri"/>
                <a:ea typeface="+mn-ea"/>
                <a:cs typeface="Calibri"/>
              </a:rPr>
              <a:t> </a:t>
            </a:r>
            <a:r>
              <a:rPr kumimoji="0" lang="el-GR" sz="3600" b="0" i="0" u="none" strike="noStrike" kern="1200" cap="none" spc="0" normalizeH="0" baseline="0" noProof="0" dirty="0">
                <a:ln>
                  <a:noFill/>
                </a:ln>
                <a:solidFill>
                  <a:srgbClr val="4EAE3A"/>
                </a:solidFill>
                <a:effectLst/>
                <a:uLnTx/>
                <a:uFillTx/>
                <a:latin typeface="Calibri"/>
                <a:ea typeface="+mn-ea"/>
                <a:cs typeface="Calibri"/>
              </a:rPr>
              <a:t>και</a:t>
            </a:r>
            <a:r>
              <a:rPr kumimoji="0" lang="is-IS" sz="3600" b="0" i="0" u="none" strike="noStrike" kern="1200" cap="none" spc="0" normalizeH="0" baseline="0" noProof="0" dirty="0">
                <a:ln>
                  <a:noFill/>
                </a:ln>
                <a:solidFill>
                  <a:srgbClr val="4EAE3A"/>
                </a:solidFill>
                <a:effectLst/>
                <a:uLnTx/>
                <a:uFillTx/>
                <a:latin typeface="Calibri"/>
                <a:ea typeface="+mn-ea"/>
                <a:cs typeface="Calibri"/>
              </a:rPr>
              <a:t> Latham´s </a:t>
            </a:r>
            <a:r>
              <a:rPr kumimoji="0" lang="el-GR" sz="3600" b="0" i="0" u="none" strike="noStrike" kern="1200" cap="none" spc="0" normalizeH="0" baseline="0" noProof="0" dirty="0">
                <a:ln>
                  <a:noFill/>
                </a:ln>
                <a:solidFill>
                  <a:srgbClr val="4EAE3A"/>
                </a:solidFill>
                <a:effectLst/>
                <a:uLnTx/>
                <a:uFillTx/>
                <a:latin typeface="Calibri"/>
                <a:ea typeface="+mn-ea"/>
                <a:cs typeface="Calibri"/>
              </a:rPr>
              <a:t>πέντε αρχές καθορισμού στόχων</a:t>
            </a:r>
            <a:endParaRPr kumimoji="0" lang="is-IS" sz="3600" b="0" i="0" u="none" strike="noStrike" kern="1200" cap="none" spc="0" normalizeH="0" baseline="0" noProof="0" dirty="0">
              <a:ln>
                <a:noFill/>
              </a:ln>
              <a:solidFill>
                <a:srgbClr val="4EAE3A"/>
              </a:solidFill>
              <a:effectLst/>
              <a:uLnTx/>
              <a:uFillTx/>
              <a:latin typeface="Calibri"/>
              <a:ea typeface="+mn-ea"/>
              <a:cs typeface="Calibri"/>
            </a:endParaRPr>
          </a:p>
        </p:txBody>
      </p:sp>
    </p:spTree>
    <p:extLst>
      <p:ext uri="{BB962C8B-B14F-4D97-AF65-F5344CB8AC3E}">
        <p14:creationId xmlns:p14="http://schemas.microsoft.com/office/powerpoint/2010/main" val="863834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C351F4-9B3A-443C-AB85-3661F9F77F2D}"/>
              </a:ext>
            </a:extLst>
          </p:cNvPr>
          <p:cNvSpPr txBox="1"/>
          <p:nvPr/>
        </p:nvSpPr>
        <p:spPr>
          <a:xfrm>
            <a:off x="888703" y="1393102"/>
            <a:ext cx="4881748" cy="4278094"/>
          </a:xfrm>
          <a:prstGeom prst="rect">
            <a:avLst/>
          </a:prstGeom>
          <a:noFill/>
        </p:spPr>
        <p:txBody>
          <a:bodyPr wrap="square" lIns="91440" tIns="45720" rIns="91440" bIns="45720" rtlCol="0" anchor="t">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tabLst/>
              <a:defRPr/>
            </a:pPr>
            <a:r>
              <a:rPr lang="el-GR" sz="3600" b="0" i="0" u="none" strike="noStrike" kern="1200" cap="none" spc="0" normalizeH="0" baseline="0" noProof="0" dirty="0">
                <a:ln>
                  <a:noFill/>
                </a:ln>
                <a:solidFill>
                  <a:srgbClr val="4EAE3A"/>
                </a:solidFill>
                <a:effectLst/>
                <a:uLnTx/>
                <a:uFillTx/>
                <a:latin typeface="Calibri"/>
                <a:cs typeface="Calibri"/>
              </a:rPr>
              <a:t>Ανάστροφη </a:t>
            </a:r>
            <a:r>
              <a:rPr lang="el-GR" sz="3600" b="0" i="0" u="none" strike="noStrike" kern="1200" cap="none" spc="0" normalizeH="0" baseline="0" noProof="0" dirty="0" err="1">
                <a:ln>
                  <a:noFill/>
                </a:ln>
                <a:solidFill>
                  <a:srgbClr val="4EAE3A"/>
                </a:solidFill>
                <a:effectLst/>
                <a:uLnTx/>
                <a:uFillTx/>
                <a:latin typeface="Calibri"/>
                <a:cs typeface="Calibri"/>
              </a:rPr>
              <a:t>στοχοθεσία</a:t>
            </a:r>
            <a:endParaRPr lang="en-US" sz="3600" b="0" i="0" u="none" strike="noStrike" kern="1200" cap="none" spc="0" normalizeH="0" baseline="0" noProof="0" dirty="0">
              <a:ln>
                <a:noFill/>
              </a:ln>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Ο ίδιος ο στόχος μπορεί να ρίξει φως στο δρόμο προς αυτό. </a:t>
            </a:r>
            <a:r>
              <a:rPr lang="el-GR" sz="2400" dirty="0">
                <a:solidFill>
                  <a:prstClr val="black"/>
                </a:solidFill>
                <a:latin typeface="Calibri" panose="020F0502020204030204"/>
              </a:rPr>
              <a:t>Με το να φανταστούμε</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 ότι ο στόχος έχει επιτευχθεί, είναι δυνατόν επίσης να φανταστούμε τι προκάλεσε την επιτυχία. Οραματιζόμαστε την πορεία προς το στόχο και σχεδιάζουμε </a:t>
            </a:r>
            <a:r>
              <a:rPr lang="el-GR" sz="2400" dirty="0">
                <a:solidFill>
                  <a:prstClr val="black"/>
                </a:solidFill>
                <a:latin typeface="Calibri" panose="020F0502020204030204"/>
              </a:rPr>
              <a:t>μια διαδρομή </a:t>
            </a:r>
            <a:r>
              <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rPr>
              <a:t>βασισμένη σε αυτόν.</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40545AC-CB8B-447C-9D66-576C945D9D7D}"/>
              </a:ext>
            </a:extLst>
          </p:cNvPr>
          <p:cNvSpPr txBox="1"/>
          <p:nvPr/>
        </p:nvSpPr>
        <p:spPr>
          <a:xfrm>
            <a:off x="2070374" y="79472"/>
            <a:ext cx="9285198" cy="984885"/>
          </a:xfrm>
          <a:prstGeom prst="rect">
            <a:avLst/>
          </a:prstGeom>
          <a:noFill/>
        </p:spPr>
        <p:txBody>
          <a:bodyPr wrap="square" lIns="91440" tIns="45720" rIns="91440" bIns="45720" rtlCol="0" anchor="t">
            <a:spAutoFit/>
          </a:bodyPr>
          <a:lstStyle/>
          <a:p>
            <a:r>
              <a:rPr lang="is-IS" sz="4000" b="1" dirty="0">
                <a:solidFill>
                  <a:srgbClr val="266C9F"/>
                </a:solidFill>
              </a:rPr>
              <a:t>1.6. </a:t>
            </a:r>
            <a:r>
              <a:rPr lang="el-GR" sz="4000" b="1" dirty="0" err="1">
                <a:solidFill>
                  <a:srgbClr val="266C9F"/>
                </a:solidFill>
              </a:rPr>
              <a:t>Στοχοθεσία</a:t>
            </a:r>
            <a:r>
              <a:rPr lang="el-GR" sz="4000" b="1" dirty="0">
                <a:solidFill>
                  <a:srgbClr val="266C9F"/>
                </a:solidFill>
              </a:rPr>
              <a:t> </a:t>
            </a:r>
            <a:r>
              <a:rPr lang="is-IS" sz="4000" b="1" dirty="0">
                <a:solidFill>
                  <a:srgbClr val="266C9F"/>
                </a:solidFill>
              </a:rPr>
              <a:t>– </a:t>
            </a:r>
            <a:r>
              <a:rPr lang="el-GR" sz="4000" b="1" dirty="0">
                <a:solidFill>
                  <a:srgbClr val="266C9F"/>
                </a:solidFill>
              </a:rPr>
              <a:t>παραδείγματα μεθόδων</a:t>
            </a:r>
            <a:endParaRPr lang="x-none" sz="4000" b="1" dirty="0">
              <a:solidFill>
                <a:srgbClr val="266C9F"/>
              </a:solidFill>
            </a:endParaRPr>
          </a:p>
          <a:p>
            <a:endParaRPr lang="x-none" dirty="0">
              <a:cs typeface="Calibri" panose="020F0502020204030204"/>
            </a:endParaRPr>
          </a:p>
        </p:txBody>
      </p:sp>
      <p:pic>
        <p:nvPicPr>
          <p:cNvPr id="5" name="Picture 4">
            <a:extLst>
              <a:ext uri="{FF2B5EF4-FFF2-40B4-BE49-F238E27FC236}">
                <a16:creationId xmlns:a16="http://schemas.microsoft.com/office/drawing/2014/main" id="{7D251AE9-6DEC-4542-94F4-356A834044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451" y="2280435"/>
            <a:ext cx="3960568" cy="2297129"/>
          </a:xfrm>
          <a:prstGeom prst="rect">
            <a:avLst/>
          </a:prstGeom>
        </p:spPr>
      </p:pic>
    </p:spTree>
    <p:extLst>
      <p:ext uri="{BB962C8B-B14F-4D97-AF65-F5344CB8AC3E}">
        <p14:creationId xmlns:p14="http://schemas.microsoft.com/office/powerpoint/2010/main" val="2552147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9AC01-F213-49A2-AA25-39BEA92AFC61}"/>
              </a:ext>
            </a:extLst>
          </p:cNvPr>
          <p:cNvSpPr txBox="1"/>
          <p:nvPr/>
        </p:nvSpPr>
        <p:spPr>
          <a:xfrm>
            <a:off x="928879" y="1775905"/>
            <a:ext cx="4110681" cy="4339650"/>
          </a:xfrm>
          <a:prstGeom prst="rect">
            <a:avLst/>
          </a:prstGeom>
          <a:noFill/>
        </p:spPr>
        <p:txBody>
          <a:bodyPr wrap="square" rtlCol="0">
            <a:spAutoFit/>
          </a:bodyPr>
          <a:lstStyle/>
          <a:p>
            <a:pPr fontAlgn="base"/>
            <a:r>
              <a:rPr lang="el-GR" sz="3600" b="0" i="0" u="none" strike="noStrike" dirty="0">
                <a:solidFill>
                  <a:srgbClr val="4EAE3A"/>
                </a:solidFill>
                <a:effectLst/>
                <a:latin typeface="Calibri"/>
                <a:cs typeface="Calibri"/>
              </a:rPr>
              <a:t>Πίνακας οράματος</a:t>
            </a:r>
          </a:p>
          <a:p>
            <a:pPr fontAlgn="base"/>
            <a:r>
              <a:rPr lang="el-GR" sz="2400" b="0" i="0" dirty="0">
                <a:effectLst/>
                <a:latin typeface="Calibri"/>
                <a:cs typeface="Calibri"/>
              </a:rPr>
              <a:t>Αυτή η μέθοδος μπορεί να εφαρμοστεί με διάφορους τρόπους, για παράδειγμα σχεδιάζοντας ή χρωματίζοντας μια εικόνα ή δημιουργώντας ένα βίντεο. Ο οπτικός πίνακας όρασης έχει ως στόχο να κάνει τον στόχο ορατό πράγμα που θα συμβάλλει σε ένα σαφέστερο όραμα και εστίαση.</a:t>
            </a:r>
            <a:endParaRPr lang="x-none" dirty="0"/>
          </a:p>
        </p:txBody>
      </p:sp>
      <p:sp>
        <p:nvSpPr>
          <p:cNvPr id="4" name="TextBox 3">
            <a:extLst>
              <a:ext uri="{FF2B5EF4-FFF2-40B4-BE49-F238E27FC236}">
                <a16:creationId xmlns:a16="http://schemas.microsoft.com/office/drawing/2014/main" id="{8EC01336-DBE6-4A86-A5F8-D8A2D4ECA114}"/>
              </a:ext>
            </a:extLst>
          </p:cNvPr>
          <p:cNvSpPr txBox="1"/>
          <p:nvPr/>
        </p:nvSpPr>
        <p:spPr>
          <a:xfrm>
            <a:off x="2255115" y="78205"/>
            <a:ext cx="9281211" cy="984885"/>
          </a:xfrm>
          <a:prstGeom prst="rect">
            <a:avLst/>
          </a:prstGeom>
          <a:noFill/>
        </p:spPr>
        <p:txBody>
          <a:bodyPr wrap="square" rtlCol="0">
            <a:spAutoFit/>
          </a:bodyPr>
          <a:lstStyle/>
          <a:p>
            <a:r>
              <a:rPr lang="is-IS" sz="4000" b="1" dirty="0">
                <a:solidFill>
                  <a:srgbClr val="266C9F"/>
                </a:solidFill>
              </a:rPr>
              <a:t>1.6. </a:t>
            </a:r>
            <a:r>
              <a:rPr lang="el-GR" sz="4000" b="1" dirty="0" err="1">
                <a:solidFill>
                  <a:srgbClr val="266C9F"/>
                </a:solidFill>
              </a:rPr>
              <a:t>Στοχοθεσία</a:t>
            </a:r>
            <a:r>
              <a:rPr lang="el-GR" sz="4000" b="1" dirty="0">
                <a:solidFill>
                  <a:srgbClr val="266C9F"/>
                </a:solidFill>
              </a:rPr>
              <a:t> </a:t>
            </a:r>
            <a:r>
              <a:rPr lang="is-IS" sz="4000" b="1" dirty="0">
                <a:solidFill>
                  <a:srgbClr val="266C9F"/>
                </a:solidFill>
              </a:rPr>
              <a:t>– </a:t>
            </a:r>
            <a:r>
              <a:rPr lang="el-GR" sz="4000" b="1" dirty="0">
                <a:solidFill>
                  <a:srgbClr val="266C9F"/>
                </a:solidFill>
              </a:rPr>
              <a:t>παραδείγματα μεθόδων</a:t>
            </a:r>
            <a:endParaRPr lang="x-none" sz="4000" b="1" dirty="0">
              <a:solidFill>
                <a:srgbClr val="266C9F"/>
              </a:solidFill>
            </a:endParaRPr>
          </a:p>
          <a:p>
            <a:endParaRPr lang="x-none" dirty="0"/>
          </a:p>
        </p:txBody>
      </p:sp>
      <p:pic>
        <p:nvPicPr>
          <p:cNvPr id="5" name="Picture 4">
            <a:extLst>
              <a:ext uri="{FF2B5EF4-FFF2-40B4-BE49-F238E27FC236}">
                <a16:creationId xmlns:a16="http://schemas.microsoft.com/office/drawing/2014/main" id="{30739A04-2F45-4914-A21D-D3973BA7E3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9560" y="1991721"/>
            <a:ext cx="5167229" cy="3446351"/>
          </a:xfrm>
          <a:prstGeom prst="rect">
            <a:avLst/>
          </a:prstGeom>
        </p:spPr>
      </p:pic>
    </p:spTree>
    <p:extLst>
      <p:ext uri="{BB962C8B-B14F-4D97-AF65-F5344CB8AC3E}">
        <p14:creationId xmlns:p14="http://schemas.microsoft.com/office/powerpoint/2010/main" val="3737676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a:extLst>
              <a:ext uri="{FF2B5EF4-FFF2-40B4-BE49-F238E27FC236}">
                <a16:creationId xmlns:a16="http://schemas.microsoft.com/office/drawing/2014/main" id="{4CEEA4A0-108A-4878-9528-B0DCF3A5983F}"/>
              </a:ext>
            </a:extLst>
          </p:cNvPr>
          <p:cNvSpPr/>
          <p:nvPr/>
        </p:nvSpPr>
        <p:spPr>
          <a:xfrm>
            <a:off x="2850199" y="5210544"/>
            <a:ext cx="2092212" cy="98557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ΘΕΤΙΚΟΤΗΤΑ</a:t>
            </a:r>
            <a:endParaRPr lang="x-none" dirty="0"/>
          </a:p>
        </p:txBody>
      </p:sp>
      <p:sp>
        <p:nvSpPr>
          <p:cNvPr id="2" name="TextBox 1">
            <a:extLst>
              <a:ext uri="{FF2B5EF4-FFF2-40B4-BE49-F238E27FC236}">
                <a16:creationId xmlns:a16="http://schemas.microsoft.com/office/drawing/2014/main" id="{2AF8C403-594E-46E3-8BE4-26C41A84C592}"/>
              </a:ext>
            </a:extLst>
          </p:cNvPr>
          <p:cNvSpPr txBox="1"/>
          <p:nvPr/>
        </p:nvSpPr>
        <p:spPr>
          <a:xfrm>
            <a:off x="2312659" y="105584"/>
            <a:ext cx="7662042" cy="707886"/>
          </a:xfrm>
          <a:prstGeom prst="rect">
            <a:avLst/>
          </a:prstGeom>
          <a:noFill/>
        </p:spPr>
        <p:txBody>
          <a:bodyPr wrap="square" rtlCol="0">
            <a:spAutoFit/>
          </a:bodyPr>
          <a:lstStyle/>
          <a:p>
            <a:r>
              <a:rPr lang="is-IS" sz="4000" b="1" dirty="0">
                <a:solidFill>
                  <a:srgbClr val="266C9F"/>
                </a:solidFill>
              </a:rPr>
              <a:t>1.7. Soft skills</a:t>
            </a:r>
            <a:endParaRPr lang="x-none" sz="4000" b="1" dirty="0">
              <a:solidFill>
                <a:srgbClr val="266C9F"/>
              </a:solidFill>
            </a:endParaRPr>
          </a:p>
        </p:txBody>
      </p:sp>
      <p:sp>
        <p:nvSpPr>
          <p:cNvPr id="4" name="TextBox 3">
            <a:extLst>
              <a:ext uri="{FF2B5EF4-FFF2-40B4-BE49-F238E27FC236}">
                <a16:creationId xmlns:a16="http://schemas.microsoft.com/office/drawing/2014/main" id="{F5C73FC5-7EAC-45D1-BFD3-D2E4D5F29699}"/>
              </a:ext>
            </a:extLst>
          </p:cNvPr>
          <p:cNvSpPr txBox="1"/>
          <p:nvPr/>
        </p:nvSpPr>
        <p:spPr>
          <a:xfrm>
            <a:off x="5750472" y="2849617"/>
            <a:ext cx="914400" cy="914400"/>
          </a:xfrm>
          <a:prstGeom prst="rect">
            <a:avLst/>
          </a:prstGeom>
          <a:noFill/>
        </p:spPr>
        <p:txBody>
          <a:bodyPr wrap="square" rtlCol="0">
            <a:spAutoFit/>
          </a:bodyPr>
          <a:lstStyle/>
          <a:p>
            <a:endParaRPr lang="x-none" dirty="0"/>
          </a:p>
        </p:txBody>
      </p:sp>
      <p:sp>
        <p:nvSpPr>
          <p:cNvPr id="5" name="TextBox 4">
            <a:extLst>
              <a:ext uri="{FF2B5EF4-FFF2-40B4-BE49-F238E27FC236}">
                <a16:creationId xmlns:a16="http://schemas.microsoft.com/office/drawing/2014/main" id="{57BCCDFC-1DAD-4D86-BBCF-F9F35CCFDDAA}"/>
              </a:ext>
            </a:extLst>
          </p:cNvPr>
          <p:cNvSpPr txBox="1"/>
          <p:nvPr/>
        </p:nvSpPr>
        <p:spPr>
          <a:xfrm>
            <a:off x="551502" y="1787101"/>
            <a:ext cx="9985910" cy="2554545"/>
          </a:xfrm>
          <a:prstGeom prst="rect">
            <a:avLst/>
          </a:prstGeom>
          <a:noFill/>
        </p:spPr>
        <p:txBody>
          <a:bodyPr wrap="square" lIns="91440" tIns="45720" rIns="91440" bIns="45720" rtlCol="0" anchor="t">
            <a:spAutoFit/>
          </a:bodyPr>
          <a:lstStyle/>
          <a:p>
            <a:pPr algn="ctr"/>
            <a:r>
              <a:rPr lang="el-GR" sz="2000" dirty="0"/>
              <a:t>Εκτός από τις ποικίλες μεθόδους και εργαλεία, οι προσωπικές δεξιότητες του επιχειρηματία είναι επίσης σημαντικές για τη διαδικασία του ιδεασμού και του καθορισμού στόχων.   </a:t>
            </a:r>
          </a:p>
          <a:p>
            <a:pPr algn="ctr"/>
            <a:endParaRPr lang="el-GR" sz="2000" dirty="0"/>
          </a:p>
          <a:p>
            <a:pPr algn="ctr"/>
            <a:r>
              <a:rPr lang="el-GR" sz="2000" dirty="0"/>
              <a:t>Οι δεξιότητες δεν πρέπει να θεωρούνται σταθεροί ή αμετάβλητοι παράγοντες στα άτομα, αντίθετα εξελίσσονται, αναπτύσσονται και αλλάζουν. </a:t>
            </a:r>
          </a:p>
          <a:p>
            <a:pPr algn="ctr"/>
            <a:endParaRPr lang="el-GR" sz="2000" dirty="0"/>
          </a:p>
          <a:p>
            <a:pPr algn="ctr"/>
            <a:r>
              <a:rPr lang="el-GR" sz="2000" dirty="0"/>
              <a:t>Ως εκ τούτου, οι ικανότητες μπορούν να ληφθούν και να αποκτηθούν, για παράδειγμα, μέσω της εκπαίδευσης και της εμπειρίας.</a:t>
            </a:r>
            <a:endParaRPr lang="en-GB" sz="2000" dirty="0">
              <a:cs typeface="Calibri" panose="020F0502020204030204"/>
            </a:endParaRPr>
          </a:p>
        </p:txBody>
      </p:sp>
      <p:sp>
        <p:nvSpPr>
          <p:cNvPr id="14" name="Oval 13">
            <a:extLst>
              <a:ext uri="{FF2B5EF4-FFF2-40B4-BE49-F238E27FC236}">
                <a16:creationId xmlns:a16="http://schemas.microsoft.com/office/drawing/2014/main" id="{AC9A1DC9-33E9-421A-B42C-E367A61660B5}"/>
              </a:ext>
            </a:extLst>
          </p:cNvPr>
          <p:cNvSpPr/>
          <p:nvPr/>
        </p:nvSpPr>
        <p:spPr>
          <a:xfrm>
            <a:off x="148279" y="5228590"/>
            <a:ext cx="2033752"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ΗΓΕΤΙΚΗ ΙΚΑΝΟΤΗΤΑ</a:t>
            </a:r>
            <a:endParaRPr lang="x-none" dirty="0"/>
          </a:p>
        </p:txBody>
      </p:sp>
      <p:sp>
        <p:nvSpPr>
          <p:cNvPr id="16" name="Oval 15">
            <a:extLst>
              <a:ext uri="{FF2B5EF4-FFF2-40B4-BE49-F238E27FC236}">
                <a16:creationId xmlns:a16="http://schemas.microsoft.com/office/drawing/2014/main" id="{121FC6DE-4F24-45CD-9374-CD041AD0DC66}"/>
              </a:ext>
            </a:extLst>
          </p:cNvPr>
          <p:cNvSpPr/>
          <p:nvPr/>
        </p:nvSpPr>
        <p:spPr>
          <a:xfrm>
            <a:off x="1251221" y="4587123"/>
            <a:ext cx="2644016" cy="9855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ΔΗΜΙΟΥΡΓΙΚΗ ΣΚΕΨΗ</a:t>
            </a:r>
            <a:endParaRPr lang="x-none" dirty="0"/>
          </a:p>
        </p:txBody>
      </p:sp>
      <p:sp>
        <p:nvSpPr>
          <p:cNvPr id="19" name="Oval 18">
            <a:extLst>
              <a:ext uri="{FF2B5EF4-FFF2-40B4-BE49-F238E27FC236}">
                <a16:creationId xmlns:a16="http://schemas.microsoft.com/office/drawing/2014/main" id="{0C41D86C-4B6B-4D58-88C3-070BF9A908F7}"/>
              </a:ext>
            </a:extLst>
          </p:cNvPr>
          <p:cNvSpPr/>
          <p:nvPr/>
        </p:nvSpPr>
        <p:spPr>
          <a:xfrm>
            <a:off x="5916390" y="5228590"/>
            <a:ext cx="2287452" cy="98557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s-IS" dirty="0"/>
          </a:p>
          <a:p>
            <a:pPr algn="ctr"/>
            <a:r>
              <a:rPr lang="el-GR" dirty="0"/>
              <a:t>ΟΜΑΔΙΚΟΤΗΤΑ</a:t>
            </a:r>
            <a:endParaRPr lang="x-none" dirty="0"/>
          </a:p>
          <a:p>
            <a:pPr algn="ctr"/>
            <a:endParaRPr lang="x-none" dirty="0"/>
          </a:p>
        </p:txBody>
      </p:sp>
      <p:sp>
        <p:nvSpPr>
          <p:cNvPr id="20" name="Oval 19">
            <a:extLst>
              <a:ext uri="{FF2B5EF4-FFF2-40B4-BE49-F238E27FC236}">
                <a16:creationId xmlns:a16="http://schemas.microsoft.com/office/drawing/2014/main" id="{3D2467A0-CE82-4D32-A83F-D59988577E41}"/>
              </a:ext>
            </a:extLst>
          </p:cNvPr>
          <p:cNvSpPr/>
          <p:nvPr/>
        </p:nvSpPr>
        <p:spPr>
          <a:xfrm>
            <a:off x="4222449" y="4685813"/>
            <a:ext cx="2644016"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a:t>ΔΙΑΧΕΙΡΙΣΗ ΧΡΟΝΟΥ</a:t>
            </a:r>
            <a:endParaRPr lang="x-none" dirty="0"/>
          </a:p>
        </p:txBody>
      </p:sp>
      <p:sp>
        <p:nvSpPr>
          <p:cNvPr id="23" name="Oval 22">
            <a:extLst>
              <a:ext uri="{FF2B5EF4-FFF2-40B4-BE49-F238E27FC236}">
                <a16:creationId xmlns:a16="http://schemas.microsoft.com/office/drawing/2014/main" id="{E61F1844-D613-43BB-A84F-2D9601247345}"/>
              </a:ext>
            </a:extLst>
          </p:cNvPr>
          <p:cNvSpPr/>
          <p:nvPr/>
        </p:nvSpPr>
        <p:spPr>
          <a:xfrm>
            <a:off x="8401175" y="5228589"/>
            <a:ext cx="2532988" cy="98557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s-IS" dirty="0"/>
          </a:p>
          <a:p>
            <a:pPr algn="ctr"/>
            <a:r>
              <a:rPr lang="el-GR" dirty="0"/>
              <a:t>ΕΠΙΛΥΣΗ ΠΡΟΒΛΗΜΑΤΩΝ</a:t>
            </a:r>
            <a:endParaRPr lang="x-none" dirty="0"/>
          </a:p>
          <a:p>
            <a:pPr algn="ctr"/>
            <a:endParaRPr lang="x-none" dirty="0"/>
          </a:p>
        </p:txBody>
      </p:sp>
      <p:sp>
        <p:nvSpPr>
          <p:cNvPr id="18" name="Oval 17">
            <a:extLst>
              <a:ext uri="{FF2B5EF4-FFF2-40B4-BE49-F238E27FC236}">
                <a16:creationId xmlns:a16="http://schemas.microsoft.com/office/drawing/2014/main" id="{ABF3783C-03FA-4B81-985B-4E34C5491CF8}"/>
              </a:ext>
            </a:extLst>
          </p:cNvPr>
          <p:cNvSpPr/>
          <p:nvPr/>
        </p:nvSpPr>
        <p:spPr>
          <a:xfrm>
            <a:off x="7138089" y="4685813"/>
            <a:ext cx="2526173" cy="8868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l-GR" dirty="0"/>
              <a:t>ΚΡΙΤΙΚΗ ΣΚΕΨΗ</a:t>
            </a:r>
            <a:endParaRPr lang="x-none" dirty="0"/>
          </a:p>
        </p:txBody>
      </p:sp>
    </p:spTree>
    <p:extLst>
      <p:ext uri="{BB962C8B-B14F-4D97-AF65-F5344CB8AC3E}">
        <p14:creationId xmlns:p14="http://schemas.microsoft.com/office/powerpoint/2010/main" val="982589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730183" y="4734250"/>
            <a:ext cx="2502460" cy="1384995"/>
          </a:xfrm>
          <a:prstGeom prst="rect">
            <a:avLst/>
          </a:prstGeom>
          <a:noFill/>
        </p:spPr>
        <p:txBody>
          <a:bodyPr wrap="square" rtlCol="0">
            <a:spAutoFit/>
          </a:bodyPr>
          <a:lstStyle/>
          <a:p>
            <a:r>
              <a:rPr lang="el-GR" altLang="ko-KR" sz="1400" dirty="0">
                <a:solidFill>
                  <a:schemeClr val="tx1">
                    <a:lumMod val="75000"/>
                    <a:lumOff val="25000"/>
                  </a:schemeClr>
                </a:solidFill>
              </a:rPr>
              <a:t>Μερικά παραδείγματα προκλήσεων που μπορεί να εμφανιστούν όταν οι επιχειρηματίες εργάζονται στον τομέα της άυλης πολιτιστικής κληρονομιάς.</a:t>
            </a:r>
            <a:endParaRPr lang="en-US" altLang="ko-KR" sz="1400" dirty="0">
              <a:solidFill>
                <a:schemeClr val="tx1">
                  <a:lumMod val="75000"/>
                  <a:lumOff val="25000"/>
                </a:schemeClr>
              </a:solidFill>
            </a:endParaRPr>
          </a:p>
        </p:txBody>
      </p:sp>
      <p:sp>
        <p:nvSpPr>
          <p:cNvPr id="26" name="TextBox 3">
            <a:extLst>
              <a:ext uri="{FF2B5EF4-FFF2-40B4-BE49-F238E27FC236}">
                <a16:creationId xmlns:a16="http://schemas.microsoft.com/office/drawing/2014/main" id="{3CE78A98-FDA8-495A-986A-ED7DEF8E079C}"/>
              </a:ext>
            </a:extLst>
          </p:cNvPr>
          <p:cNvSpPr txBox="1"/>
          <p:nvPr/>
        </p:nvSpPr>
        <p:spPr>
          <a:xfrm>
            <a:off x="9074396" y="4734250"/>
            <a:ext cx="2502460" cy="954107"/>
          </a:xfrm>
          <a:prstGeom prst="rect">
            <a:avLst/>
          </a:prstGeom>
          <a:noFill/>
        </p:spPr>
        <p:txBody>
          <a:bodyPr wrap="square" rtlCol="0">
            <a:spAutoFit/>
          </a:bodyPr>
          <a:lstStyle/>
          <a:p>
            <a:r>
              <a:rPr lang="el-GR" altLang="ko-KR" sz="1400" dirty="0">
                <a:solidFill>
                  <a:schemeClr val="tx1">
                    <a:lumMod val="75000"/>
                    <a:lumOff val="25000"/>
                  </a:schemeClr>
                </a:solidFill>
              </a:rPr>
              <a:t>Επισκόπηση σημαντικών πόρων και εργαλείων που μπορούν να είναι χρήσιμα κατά την αντιμετώπιση προκλήσεων.</a:t>
            </a:r>
            <a:endParaRPr lang="en-US" altLang="ko-KR" sz="1400" dirty="0">
              <a:solidFill>
                <a:schemeClr val="tx1">
                  <a:lumMod val="75000"/>
                  <a:lumOff val="25000"/>
                </a:schemeClr>
              </a:solidFill>
            </a:endParaRPr>
          </a:p>
        </p:txBody>
      </p:sp>
      <p:sp>
        <p:nvSpPr>
          <p:cNvPr id="27" name="Rectangle 7">
            <a:extLst>
              <a:ext uri="{FF2B5EF4-FFF2-40B4-BE49-F238E27FC236}">
                <a16:creationId xmlns:a16="http://schemas.microsoft.com/office/drawing/2014/main" id="{421A13C1-A62F-42B7-BA0B-406294803411}"/>
              </a:ext>
            </a:extLst>
          </p:cNvPr>
          <p:cNvSpPr/>
          <p:nvPr/>
        </p:nvSpPr>
        <p:spPr>
          <a:xfrm>
            <a:off x="5841352" y="4363814"/>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45423" y="4316421"/>
            <a:ext cx="2409223" cy="400110"/>
          </a:xfrm>
          <a:prstGeom prst="rect">
            <a:avLst/>
          </a:prstGeom>
          <a:noFill/>
        </p:spPr>
        <p:txBody>
          <a:bodyPr wrap="square" rtlCol="0" anchor="ctr">
            <a:spAutoFit/>
          </a:bodyPr>
          <a:lstStyle/>
          <a:p>
            <a:r>
              <a:rPr lang="el-GR" sz="2000" b="1" dirty="0"/>
              <a:t>Πιθανές προκλήσεις</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9181373" y="4375889"/>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9285444" y="4328496"/>
            <a:ext cx="2156279" cy="400110"/>
          </a:xfrm>
          <a:prstGeom prst="rect">
            <a:avLst/>
          </a:prstGeom>
          <a:noFill/>
        </p:spPr>
        <p:txBody>
          <a:bodyPr wrap="square" rtlCol="0" anchor="ctr">
            <a:spAutoFit/>
          </a:bodyPr>
          <a:lstStyle/>
          <a:p>
            <a:r>
              <a:rPr lang="el-GR" sz="2000" b="1" dirty="0"/>
              <a:t>Στρατηγική</a:t>
            </a:r>
            <a:endParaRPr lang="ko-KR" altLang="en-US" sz="2000" b="1" dirty="0">
              <a:solidFill>
                <a:schemeClr val="tx1">
                  <a:lumMod val="75000"/>
                  <a:lumOff val="25000"/>
                </a:schemeClr>
              </a:solidFill>
            </a:endParaRPr>
          </a:p>
        </p:txBody>
      </p:sp>
      <p:sp>
        <p:nvSpPr>
          <p:cNvPr id="12" name="TextBox 3"/>
          <p:cNvSpPr txBox="1"/>
          <p:nvPr/>
        </p:nvSpPr>
        <p:spPr>
          <a:xfrm>
            <a:off x="5071146" y="577349"/>
            <a:ext cx="6533813" cy="1938992"/>
          </a:xfrm>
          <a:prstGeom prst="rect">
            <a:avLst/>
          </a:prstGeom>
          <a:noFill/>
        </p:spPr>
        <p:txBody>
          <a:bodyPr wrap="square" rtlCol="0">
            <a:spAutoFit/>
          </a:bodyPr>
          <a:lstStyle/>
          <a:p>
            <a:r>
              <a:rPr lang="el-GR" altLang="ko-KR" sz="4400" b="1" dirty="0">
                <a:solidFill>
                  <a:srgbClr val="FFC000"/>
                </a:solidFill>
                <a:latin typeface="+mj-lt"/>
                <a:cs typeface="Arial" pitchFamily="34" charset="0"/>
              </a:rPr>
              <a:t>Ενότητα</a:t>
            </a:r>
            <a:r>
              <a:rPr lang="en-US" altLang="ko-KR" sz="4400" b="1" dirty="0">
                <a:solidFill>
                  <a:srgbClr val="FFC000"/>
                </a:solidFill>
                <a:latin typeface="+mj-lt"/>
                <a:cs typeface="Arial" pitchFamily="34" charset="0"/>
              </a:rPr>
              <a:t> 2 </a:t>
            </a:r>
          </a:p>
          <a:p>
            <a:r>
              <a:rPr lang="el-GR" altLang="ko-KR" sz="4400" b="1" dirty="0">
                <a:solidFill>
                  <a:srgbClr val="FFC000"/>
                </a:solidFill>
                <a:latin typeface="+mj-lt"/>
                <a:cs typeface="Arial" pitchFamily="34" charset="0"/>
              </a:rPr>
              <a:t>Ξεπερνώντας τις προκλήσεις</a:t>
            </a:r>
            <a:endParaRPr lang="en-US" altLang="ko-KR" sz="4400" b="1" dirty="0">
              <a:solidFill>
                <a:srgbClr val="FFC000"/>
              </a:solidFill>
              <a:latin typeface="+mj-lt"/>
              <a:cs typeface="Arial" pitchFamily="34" charset="0"/>
            </a:endParaRP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2208152"/>
            <a:ext cx="6505710" cy="2308324"/>
          </a:xfrm>
          <a:prstGeom prst="rect">
            <a:avLst/>
          </a:prstGeom>
          <a:noFill/>
        </p:spPr>
        <p:txBody>
          <a:bodyPr wrap="square" lIns="91440" tIns="45720" rIns="91440" bIns="45720" anchor="t">
            <a:spAutoFit/>
          </a:bodyPr>
          <a:lstStyle/>
          <a:p>
            <a:r>
              <a:rPr lang="el-GR" b="0" i="0" dirty="0">
                <a:effectLst/>
              </a:rPr>
              <a:t>Πώς μπορούμε να ξεπεράσουμε τα εμπόδια;</a:t>
            </a:r>
          </a:p>
          <a:p>
            <a:endParaRPr lang="en-GB" b="0" i="0" dirty="0">
              <a:effectLst/>
            </a:endParaRPr>
          </a:p>
          <a:p>
            <a:r>
              <a:rPr lang="el-GR" b="0" i="0" dirty="0">
                <a:effectLst/>
              </a:rPr>
              <a:t>Διάφορες μέθοδοι μπορεί να είναι χρήσιμες όταν προκύπτουν προκλήσεις.</a:t>
            </a:r>
          </a:p>
          <a:p>
            <a:endParaRPr lang="en-GB" b="0" i="0" dirty="0">
              <a:effectLst/>
            </a:endParaRPr>
          </a:p>
          <a:p>
            <a:r>
              <a:rPr lang="el-GR" b="0" i="0" dirty="0">
                <a:effectLst/>
              </a:rPr>
              <a:t>Είναι σημαντικό να είστε εξοικειωμένοι με χρήσιμες προσεγγίσεις πριν αντιμετωπίσετε σύνθετες καταστάσεις.</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6" name="Picture 6">
            <a:extLst>
              <a:ext uri="{FF2B5EF4-FFF2-40B4-BE49-F238E27FC236}">
                <a16:creationId xmlns:a16="http://schemas.microsoft.com/office/drawing/2014/main" id="{17660658-54B4-4C84-B16C-9E066C7BC126}"/>
              </a:ext>
            </a:extLst>
          </p:cNvPr>
          <p:cNvPicPr>
            <a:picLocks noChangeAspect="1"/>
          </p:cNvPicPr>
          <p:nvPr/>
        </p:nvPicPr>
        <p:blipFill>
          <a:blip r:embed="rId4"/>
          <a:stretch>
            <a:fillRect/>
          </a:stretch>
        </p:blipFill>
        <p:spPr>
          <a:xfrm>
            <a:off x="3142" y="-2357"/>
            <a:ext cx="4848519" cy="6462074"/>
          </a:xfrm>
          <a:prstGeom prst="rect">
            <a:avLst/>
          </a:prstGeom>
        </p:spPr>
      </p:pic>
    </p:spTree>
    <p:extLst>
      <p:ext uri="{BB962C8B-B14F-4D97-AF65-F5344CB8AC3E}">
        <p14:creationId xmlns:p14="http://schemas.microsoft.com/office/powerpoint/2010/main" val="3525787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4A2676-47B1-47D4-A059-5212B24AE1A6}"/>
              </a:ext>
            </a:extLst>
          </p:cNvPr>
          <p:cNvSpPr txBox="1"/>
          <p:nvPr/>
        </p:nvSpPr>
        <p:spPr>
          <a:xfrm>
            <a:off x="837745" y="1840899"/>
            <a:ext cx="9975567" cy="4708981"/>
          </a:xfrm>
          <a:prstGeom prst="rect">
            <a:avLst/>
          </a:prstGeom>
          <a:noFill/>
        </p:spPr>
        <p:txBody>
          <a:bodyPr wrap="square" lIns="91440" tIns="45720" rIns="91440" bIns="45720" rtlCol="0" anchor="t">
            <a:spAutoFit/>
          </a:bodyPr>
          <a:lstStyle/>
          <a:p>
            <a:r>
              <a:rPr lang="el-GR" sz="3600" dirty="0">
                <a:solidFill>
                  <a:srgbClr val="00B028"/>
                </a:solidFill>
              </a:rPr>
              <a:t>Πόροι και υποστήριξη</a:t>
            </a:r>
          </a:p>
          <a:p>
            <a:r>
              <a:rPr lang="el-GR" sz="2400" dirty="0"/>
              <a:t>Πού μπορεί το έργο να λάβει υποστήριξη , για παράδειγμα σε περίπτωση ερωτήσεων που σχετίζονται με την τεχνολογία, το νόμο και τους κανονισμούς ή τη λογιστική; </a:t>
            </a:r>
          </a:p>
          <a:p>
            <a:endParaRPr lang="el-GR" sz="2400" dirty="0"/>
          </a:p>
          <a:p>
            <a:r>
              <a:rPr lang="el-GR" sz="2400" dirty="0"/>
              <a:t>Το έργο πληροί τις απαιτήσεις των κονδυλίων επιχορήγησης; </a:t>
            </a:r>
          </a:p>
          <a:p>
            <a:endParaRPr lang="el-GR" sz="2400" dirty="0"/>
          </a:p>
          <a:p>
            <a:r>
              <a:rPr lang="el-GR" sz="2400" dirty="0"/>
              <a:t>Ποιες πόρτες μπορούν να ανοίξουν με συνεργασία;   </a:t>
            </a:r>
          </a:p>
          <a:p>
            <a:endParaRPr lang="el-GR" sz="2400" dirty="0"/>
          </a:p>
          <a:p>
            <a:pPr algn="ctr"/>
            <a:r>
              <a:rPr lang="el-GR" sz="2400" dirty="0"/>
              <a:t>Αναζητήστε τις δυνατότητες καθοδήγησης και βοήθειας για το έργο σας! Η υποστήριξη και η επαγγελματική βοήθεια θα βρεθούν ευρέως, δωρεάν ή έναντι πληρωμής.</a:t>
            </a:r>
            <a:endParaRPr lang="x-none" sz="2400" dirty="0"/>
          </a:p>
        </p:txBody>
      </p:sp>
      <p:sp>
        <p:nvSpPr>
          <p:cNvPr id="3" name="TextBox 2">
            <a:extLst>
              <a:ext uri="{FF2B5EF4-FFF2-40B4-BE49-F238E27FC236}">
                <a16:creationId xmlns:a16="http://schemas.microsoft.com/office/drawing/2014/main" id="{FC7A1B1B-ECAC-4A9B-9E94-A533F266F7F1}"/>
              </a:ext>
            </a:extLst>
          </p:cNvPr>
          <p:cNvSpPr txBox="1"/>
          <p:nvPr/>
        </p:nvSpPr>
        <p:spPr>
          <a:xfrm>
            <a:off x="2205743" y="188706"/>
            <a:ext cx="8513779" cy="707886"/>
          </a:xfrm>
          <a:prstGeom prst="rect">
            <a:avLst/>
          </a:prstGeom>
          <a:noFill/>
        </p:spPr>
        <p:txBody>
          <a:bodyPr wrap="square" lIns="91440" tIns="45720" rIns="91440" bIns="45720" rtlCol="0" anchor="t">
            <a:spAutoFit/>
          </a:bodyPr>
          <a:lstStyle/>
          <a:p>
            <a:pPr algn="ctr"/>
            <a:r>
              <a:rPr lang="el-GR" sz="4000" b="1" dirty="0">
                <a:solidFill>
                  <a:srgbClr val="266C9F"/>
                </a:solidFill>
              </a:rPr>
              <a:t>2.1. Προκλήσεις – καλό να γνωρίζουμε</a:t>
            </a:r>
            <a:endParaRPr lang="is-IS" sz="4000" dirty="0">
              <a:solidFill>
                <a:srgbClr val="266C9F"/>
              </a:solidFill>
              <a:cs typeface="Calibri"/>
            </a:endParaRPr>
          </a:p>
        </p:txBody>
      </p:sp>
    </p:spTree>
    <p:extLst>
      <p:ext uri="{BB962C8B-B14F-4D97-AF65-F5344CB8AC3E}">
        <p14:creationId xmlns:p14="http://schemas.microsoft.com/office/powerpoint/2010/main" val="562403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3C08D-5642-43CE-B6FB-12A65F7F3F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8672" y="0"/>
            <a:ext cx="8294656" cy="6858000"/>
          </a:xfrm>
          <a:prstGeom prst="rect">
            <a:avLst/>
          </a:prstGeom>
        </p:spPr>
      </p:pic>
    </p:spTree>
    <p:extLst>
      <p:ext uri="{BB962C8B-B14F-4D97-AF65-F5344CB8AC3E}">
        <p14:creationId xmlns:p14="http://schemas.microsoft.com/office/powerpoint/2010/main" val="1533839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2ABFD-8827-4D0B-8BAC-FF69DF8A20DF}"/>
              </a:ext>
            </a:extLst>
          </p:cNvPr>
          <p:cNvSpPr txBox="1"/>
          <p:nvPr/>
        </p:nvSpPr>
        <p:spPr>
          <a:xfrm>
            <a:off x="865778" y="153492"/>
            <a:ext cx="9732131" cy="1938992"/>
          </a:xfrm>
          <a:prstGeom prst="rect">
            <a:avLst/>
          </a:prstGeom>
          <a:noFill/>
        </p:spPr>
        <p:txBody>
          <a:bodyPr wrap="square" rtlCol="0">
            <a:spAutoFit/>
          </a:bodyPr>
          <a:lstStyle/>
          <a:p>
            <a:pPr algn="ctr" fontAlgn="base"/>
            <a:r>
              <a:rPr lang="el-GR" sz="4000" b="1" dirty="0">
                <a:solidFill>
                  <a:srgbClr val="266C9F"/>
                </a:solidFill>
              </a:rPr>
              <a:t>2.2. Επιχειρηματικότητα και άυλη πολιτιστική κληρονομιά –</a:t>
            </a:r>
            <a:r>
              <a:rPr lang="en-US" sz="4000" b="1" dirty="0">
                <a:solidFill>
                  <a:srgbClr val="266C9F"/>
                </a:solidFill>
              </a:rPr>
              <a:t> </a:t>
            </a:r>
            <a:r>
              <a:rPr lang="el-GR" sz="4000" b="1" dirty="0">
                <a:solidFill>
                  <a:srgbClr val="266C9F"/>
                </a:solidFill>
              </a:rPr>
              <a:t>πιθανές</a:t>
            </a:r>
            <a:r>
              <a:rPr lang="en-US" sz="4000" b="1" dirty="0">
                <a:solidFill>
                  <a:srgbClr val="266C9F"/>
                </a:solidFill>
              </a:rPr>
              <a:t> </a:t>
            </a:r>
            <a:r>
              <a:rPr lang="el-GR" sz="4000" b="1" dirty="0">
                <a:solidFill>
                  <a:srgbClr val="266C9F"/>
                </a:solidFill>
              </a:rPr>
              <a:t>προκλήσεις</a:t>
            </a:r>
            <a:endParaRPr lang="x-none" dirty="0"/>
          </a:p>
        </p:txBody>
      </p:sp>
      <p:sp>
        <p:nvSpPr>
          <p:cNvPr id="3" name="TextBox 2">
            <a:extLst>
              <a:ext uri="{FF2B5EF4-FFF2-40B4-BE49-F238E27FC236}">
                <a16:creationId xmlns:a16="http://schemas.microsoft.com/office/drawing/2014/main" id="{3F08DFD6-6D11-45E8-A77A-962B2D345CA8}"/>
              </a:ext>
            </a:extLst>
          </p:cNvPr>
          <p:cNvSpPr txBox="1"/>
          <p:nvPr/>
        </p:nvSpPr>
        <p:spPr>
          <a:xfrm>
            <a:off x="461141" y="2365998"/>
            <a:ext cx="10458496" cy="3724096"/>
          </a:xfrm>
          <a:prstGeom prst="rect">
            <a:avLst/>
          </a:prstGeom>
          <a:noFill/>
        </p:spPr>
        <p:txBody>
          <a:bodyPr wrap="square" lIns="91440" tIns="45720" rIns="91440" bIns="45720" rtlCol="0" anchor="t">
            <a:spAutoFit/>
          </a:bodyPr>
          <a:lstStyle/>
          <a:p>
            <a:pPr fontAlgn="base"/>
            <a:r>
              <a:rPr lang="el-GR" sz="2400" dirty="0"/>
              <a:t>Οι επιχειρηματίες είναι πιθανό να αντιμετωπίσουν ορισμένες κοινές προκλήσεις. Εκτός από αυτές τις γενικές προκλήσεις, οι επιχειρηματίες που εργάζονται με άυλη πολιτιστική κληρονομιά ενδέχεται να αντιμετωπίσουν ορισμένα πιο συγκεκριμένα εμπόδια:</a:t>
            </a:r>
            <a:endParaRPr lang="en-US" sz="2400" b="0" i="0" dirty="0">
              <a:effectLst/>
            </a:endParaRPr>
          </a:p>
          <a:p>
            <a:pPr marL="342900" indent="-342900" fontAlgn="base">
              <a:buFont typeface="Arial" panose="020B0604020202020204" pitchFamily="34" charset="0"/>
              <a:buChar char="•"/>
            </a:pPr>
            <a:r>
              <a:rPr lang="el-GR" sz="2000" dirty="0">
                <a:solidFill>
                  <a:srgbClr val="000000"/>
                </a:solidFill>
                <a:cs typeface="Calibri"/>
              </a:rPr>
              <a:t>Η μετάδοση της πολιτιστικής κληρονομιάς μπορεί να εξαρτάται από παράγοντες που είναι δύσκολο να προβλεφθούν, για παράδειγμα λόγω της τεχνολογικής προόδου και των αλλαγών στην ταξιδιωτική συμπεριφορά. </a:t>
            </a:r>
          </a:p>
          <a:p>
            <a:pPr marL="342900" indent="-342900" fontAlgn="base">
              <a:buFont typeface="Arial" panose="020B0604020202020204" pitchFamily="34" charset="0"/>
              <a:buChar char="•"/>
            </a:pPr>
            <a:r>
              <a:rPr lang="el-GR" sz="2000" dirty="0">
                <a:solidFill>
                  <a:srgbClr val="000000"/>
                </a:solidFill>
                <a:cs typeface="Calibri"/>
              </a:rPr>
              <a:t>Τα νομικά πλαίσια και οι κανονισμοί μπορούν να θέσουν περιορισμούς. </a:t>
            </a:r>
          </a:p>
          <a:p>
            <a:pPr marL="342900" indent="-342900" fontAlgn="base">
              <a:buFont typeface="Arial" panose="020B0604020202020204" pitchFamily="34" charset="0"/>
              <a:buChar char="•"/>
            </a:pPr>
            <a:r>
              <a:rPr lang="el-GR" sz="2000" dirty="0">
                <a:solidFill>
                  <a:srgbClr val="000000"/>
                </a:solidFill>
                <a:cs typeface="Calibri"/>
              </a:rPr>
              <a:t>Μπορεί να προκύψουν διαφωνίες σχετικά με τη αξιοποίηση της πολιτιστικής κληρονομιάς. </a:t>
            </a:r>
          </a:p>
          <a:p>
            <a:pPr marL="342900" indent="-342900" fontAlgn="base">
              <a:buFont typeface="Arial" panose="020B0604020202020204" pitchFamily="34" charset="0"/>
              <a:buChar char="•"/>
            </a:pPr>
            <a:r>
              <a:rPr lang="el-GR" sz="2000" dirty="0">
                <a:solidFill>
                  <a:srgbClr val="000000"/>
                </a:solidFill>
                <a:cs typeface="Calibri"/>
              </a:rPr>
              <a:t>Η επιχειρηματική εργασία μπορεί να απαιτήσει υπομονή όσον αφορά την κερδοφορία. </a:t>
            </a:r>
          </a:p>
          <a:p>
            <a:pPr marL="342900" indent="-342900" fontAlgn="base">
              <a:buFont typeface="Arial" panose="020B0604020202020204" pitchFamily="34" charset="0"/>
              <a:buChar char="•"/>
            </a:pPr>
            <a:r>
              <a:rPr lang="el-GR" sz="2000" dirty="0">
                <a:solidFill>
                  <a:srgbClr val="000000"/>
                </a:solidFill>
                <a:cs typeface="Calibri"/>
              </a:rPr>
              <a:t>Είναι βιώσιμη η χρήση της πολιτιστικής κληρονομιάς;</a:t>
            </a:r>
            <a:endParaRPr lang="en-US" sz="2000" b="0" i="0" dirty="0">
              <a:effectLst/>
              <a:latin typeface="Calibri"/>
              <a:cs typeface="Calibri"/>
            </a:endParaRPr>
          </a:p>
        </p:txBody>
      </p:sp>
      <p:pic>
        <p:nvPicPr>
          <p:cNvPr id="4" name="Picture 3">
            <a:extLst>
              <a:ext uri="{FF2B5EF4-FFF2-40B4-BE49-F238E27FC236}">
                <a16:creationId xmlns:a16="http://schemas.microsoft.com/office/drawing/2014/main" id="{F8F27FD6-34E2-4751-91B7-ABEC65D3F7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469" y="5538183"/>
            <a:ext cx="945884" cy="945884"/>
          </a:xfrm>
          <a:prstGeom prst="rect">
            <a:avLst/>
          </a:prstGeom>
        </p:spPr>
      </p:pic>
      <p:grpSp>
        <p:nvGrpSpPr>
          <p:cNvPr id="6" name="Google Shape;11657;p68">
            <a:extLst>
              <a:ext uri="{FF2B5EF4-FFF2-40B4-BE49-F238E27FC236}">
                <a16:creationId xmlns:a16="http://schemas.microsoft.com/office/drawing/2014/main" id="{3AF217ED-B1F1-4452-B53A-37DB57271D41}"/>
              </a:ext>
            </a:extLst>
          </p:cNvPr>
          <p:cNvGrpSpPr/>
          <p:nvPr/>
        </p:nvGrpSpPr>
        <p:grpSpPr>
          <a:xfrm rot="1114767">
            <a:off x="9355050" y="176455"/>
            <a:ext cx="956470" cy="790504"/>
            <a:chOff x="7524349" y="2456447"/>
            <a:chExt cx="350332" cy="288948"/>
          </a:xfrm>
          <a:solidFill>
            <a:srgbClr val="FFB500"/>
          </a:solidFill>
        </p:grpSpPr>
        <p:sp>
          <p:nvSpPr>
            <p:cNvPr id="7" name="Google Shape;11658;p68">
              <a:extLst>
                <a:ext uri="{FF2B5EF4-FFF2-40B4-BE49-F238E27FC236}">
                  <a16:creationId xmlns:a16="http://schemas.microsoft.com/office/drawing/2014/main" id="{443522C8-5142-4380-B0D7-A8449A8C95CB}"/>
                </a:ext>
              </a:extLst>
            </p:cNvPr>
            <p:cNvSpPr/>
            <p:nvPr/>
          </p:nvSpPr>
          <p:spPr>
            <a:xfrm>
              <a:off x="7693647" y="2566651"/>
              <a:ext cx="10623" cy="67045"/>
            </a:xfrm>
            <a:custGeom>
              <a:avLst/>
              <a:gdLst/>
              <a:ahLst/>
              <a:cxnLst/>
              <a:rect l="l" t="t" r="r" b="b"/>
              <a:pathLst>
                <a:path w="334" h="2108" extrusionOk="0">
                  <a:moveTo>
                    <a:pt x="167" y="0"/>
                  </a:moveTo>
                  <a:cubicBezTo>
                    <a:pt x="83" y="0"/>
                    <a:pt x="0" y="84"/>
                    <a:pt x="0" y="167"/>
                  </a:cubicBezTo>
                  <a:lnTo>
                    <a:pt x="0" y="1941"/>
                  </a:lnTo>
                  <a:cubicBezTo>
                    <a:pt x="0" y="2024"/>
                    <a:pt x="83" y="2108"/>
                    <a:pt x="167" y="2108"/>
                  </a:cubicBezTo>
                  <a:cubicBezTo>
                    <a:pt x="250" y="2108"/>
                    <a:pt x="333" y="2024"/>
                    <a:pt x="333" y="1941"/>
                  </a:cubicBezTo>
                  <a:lnTo>
                    <a:pt x="333" y="167"/>
                  </a:lnTo>
                  <a:cubicBezTo>
                    <a:pt x="333" y="60"/>
                    <a:pt x="262" y="0"/>
                    <a:pt x="1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659;p68">
              <a:extLst>
                <a:ext uri="{FF2B5EF4-FFF2-40B4-BE49-F238E27FC236}">
                  <a16:creationId xmlns:a16="http://schemas.microsoft.com/office/drawing/2014/main" id="{F6E24D81-2789-48B5-AA93-F95FA31AE373}"/>
                </a:ext>
              </a:extLst>
            </p:cNvPr>
            <p:cNvSpPr/>
            <p:nvPr/>
          </p:nvSpPr>
          <p:spPr>
            <a:xfrm>
              <a:off x="7524349" y="2545151"/>
              <a:ext cx="350332" cy="200244"/>
            </a:xfrm>
            <a:custGeom>
              <a:avLst/>
              <a:gdLst/>
              <a:ahLst/>
              <a:cxnLst/>
              <a:rect l="l" t="t" r="r" b="b"/>
              <a:pathLst>
                <a:path w="11015" h="6296" extrusionOk="0">
                  <a:moveTo>
                    <a:pt x="322" y="1736"/>
                  </a:moveTo>
                  <a:lnTo>
                    <a:pt x="620" y="2033"/>
                  </a:lnTo>
                  <a:cubicBezTo>
                    <a:pt x="930" y="2343"/>
                    <a:pt x="1299" y="2534"/>
                    <a:pt x="1680" y="2605"/>
                  </a:cubicBezTo>
                  <a:lnTo>
                    <a:pt x="2858" y="2784"/>
                  </a:lnTo>
                  <a:cubicBezTo>
                    <a:pt x="3835" y="2986"/>
                    <a:pt x="4490" y="3760"/>
                    <a:pt x="4871" y="4415"/>
                  </a:cubicBezTo>
                  <a:lnTo>
                    <a:pt x="4847" y="4415"/>
                  </a:lnTo>
                  <a:lnTo>
                    <a:pt x="4835" y="4427"/>
                  </a:lnTo>
                  <a:lnTo>
                    <a:pt x="4823" y="4450"/>
                  </a:lnTo>
                  <a:lnTo>
                    <a:pt x="4811" y="4462"/>
                  </a:lnTo>
                  <a:lnTo>
                    <a:pt x="4787" y="4474"/>
                  </a:lnTo>
                  <a:lnTo>
                    <a:pt x="4775" y="4486"/>
                  </a:lnTo>
                  <a:cubicBezTo>
                    <a:pt x="4775" y="4486"/>
                    <a:pt x="4775" y="4510"/>
                    <a:pt x="4763" y="4510"/>
                  </a:cubicBezTo>
                  <a:lnTo>
                    <a:pt x="4752" y="4522"/>
                  </a:lnTo>
                  <a:cubicBezTo>
                    <a:pt x="4752" y="4522"/>
                    <a:pt x="4752" y="4534"/>
                    <a:pt x="4728" y="4534"/>
                  </a:cubicBezTo>
                  <a:cubicBezTo>
                    <a:pt x="4728" y="4534"/>
                    <a:pt x="4728" y="4546"/>
                    <a:pt x="4716" y="4546"/>
                  </a:cubicBezTo>
                  <a:lnTo>
                    <a:pt x="4716" y="4570"/>
                  </a:lnTo>
                  <a:cubicBezTo>
                    <a:pt x="4716" y="4570"/>
                    <a:pt x="4716" y="4581"/>
                    <a:pt x="4704" y="4581"/>
                  </a:cubicBezTo>
                  <a:lnTo>
                    <a:pt x="4704" y="4593"/>
                  </a:lnTo>
                  <a:lnTo>
                    <a:pt x="4704" y="4605"/>
                  </a:lnTo>
                  <a:lnTo>
                    <a:pt x="4704" y="4629"/>
                  </a:lnTo>
                  <a:lnTo>
                    <a:pt x="4704" y="4641"/>
                  </a:lnTo>
                  <a:lnTo>
                    <a:pt x="4704" y="4653"/>
                  </a:lnTo>
                  <a:lnTo>
                    <a:pt x="4704" y="4665"/>
                  </a:lnTo>
                  <a:lnTo>
                    <a:pt x="4704" y="4689"/>
                  </a:lnTo>
                  <a:lnTo>
                    <a:pt x="4704" y="4700"/>
                  </a:lnTo>
                  <a:lnTo>
                    <a:pt x="4704" y="4712"/>
                  </a:lnTo>
                  <a:lnTo>
                    <a:pt x="4704" y="4724"/>
                  </a:lnTo>
                  <a:lnTo>
                    <a:pt x="4704" y="4748"/>
                  </a:lnTo>
                  <a:lnTo>
                    <a:pt x="4704" y="4760"/>
                  </a:lnTo>
                  <a:lnTo>
                    <a:pt x="4704" y="4772"/>
                  </a:lnTo>
                  <a:lnTo>
                    <a:pt x="4704" y="4784"/>
                  </a:lnTo>
                  <a:lnTo>
                    <a:pt x="4704" y="4808"/>
                  </a:lnTo>
                  <a:lnTo>
                    <a:pt x="4704" y="4820"/>
                  </a:lnTo>
                  <a:lnTo>
                    <a:pt x="4704" y="4831"/>
                  </a:lnTo>
                  <a:cubicBezTo>
                    <a:pt x="4704" y="4843"/>
                    <a:pt x="4704" y="4843"/>
                    <a:pt x="4716" y="4867"/>
                  </a:cubicBezTo>
                  <a:lnTo>
                    <a:pt x="4871" y="5224"/>
                  </a:lnTo>
                  <a:cubicBezTo>
                    <a:pt x="4394" y="5224"/>
                    <a:pt x="4061" y="5236"/>
                    <a:pt x="3894" y="5296"/>
                  </a:cubicBezTo>
                  <a:cubicBezTo>
                    <a:pt x="3435" y="5449"/>
                    <a:pt x="3020" y="5525"/>
                    <a:pt x="2647" y="5525"/>
                  </a:cubicBezTo>
                  <a:cubicBezTo>
                    <a:pt x="2150" y="5525"/>
                    <a:pt x="1729" y="5389"/>
                    <a:pt x="1382" y="5117"/>
                  </a:cubicBezTo>
                  <a:cubicBezTo>
                    <a:pt x="1180" y="4951"/>
                    <a:pt x="1001" y="4748"/>
                    <a:pt x="846" y="4474"/>
                  </a:cubicBezTo>
                  <a:cubicBezTo>
                    <a:pt x="894" y="4450"/>
                    <a:pt x="1001" y="4403"/>
                    <a:pt x="1084" y="4391"/>
                  </a:cubicBezTo>
                  <a:cubicBezTo>
                    <a:pt x="1132" y="4367"/>
                    <a:pt x="1180" y="4343"/>
                    <a:pt x="1192" y="4308"/>
                  </a:cubicBezTo>
                  <a:cubicBezTo>
                    <a:pt x="1215" y="4272"/>
                    <a:pt x="1215" y="4224"/>
                    <a:pt x="1203" y="4177"/>
                  </a:cubicBezTo>
                  <a:cubicBezTo>
                    <a:pt x="1156" y="4046"/>
                    <a:pt x="1013" y="3891"/>
                    <a:pt x="775" y="3653"/>
                  </a:cubicBezTo>
                  <a:cubicBezTo>
                    <a:pt x="656" y="3534"/>
                    <a:pt x="441" y="3331"/>
                    <a:pt x="406" y="3236"/>
                  </a:cubicBezTo>
                  <a:cubicBezTo>
                    <a:pt x="441" y="3212"/>
                    <a:pt x="584" y="3200"/>
                    <a:pt x="668" y="3200"/>
                  </a:cubicBezTo>
                  <a:cubicBezTo>
                    <a:pt x="727" y="3200"/>
                    <a:pt x="787" y="3165"/>
                    <a:pt x="811" y="3105"/>
                  </a:cubicBezTo>
                  <a:cubicBezTo>
                    <a:pt x="846" y="3046"/>
                    <a:pt x="834" y="2974"/>
                    <a:pt x="787" y="2926"/>
                  </a:cubicBezTo>
                  <a:cubicBezTo>
                    <a:pt x="537" y="2641"/>
                    <a:pt x="406" y="2129"/>
                    <a:pt x="322" y="1736"/>
                  </a:cubicBezTo>
                  <a:close/>
                  <a:moveTo>
                    <a:pt x="10621" y="1736"/>
                  </a:moveTo>
                  <a:lnTo>
                    <a:pt x="10621" y="1736"/>
                  </a:lnTo>
                  <a:cubicBezTo>
                    <a:pt x="10550" y="2117"/>
                    <a:pt x="10419" y="2641"/>
                    <a:pt x="10169" y="2926"/>
                  </a:cubicBezTo>
                  <a:cubicBezTo>
                    <a:pt x="10121" y="2974"/>
                    <a:pt x="10109" y="3046"/>
                    <a:pt x="10133" y="3105"/>
                  </a:cubicBezTo>
                  <a:cubicBezTo>
                    <a:pt x="10169" y="3165"/>
                    <a:pt x="10228" y="3188"/>
                    <a:pt x="10288" y="3188"/>
                  </a:cubicBezTo>
                  <a:cubicBezTo>
                    <a:pt x="10383" y="3188"/>
                    <a:pt x="10502" y="3212"/>
                    <a:pt x="10550" y="3236"/>
                  </a:cubicBezTo>
                  <a:cubicBezTo>
                    <a:pt x="10526" y="3331"/>
                    <a:pt x="10324" y="3522"/>
                    <a:pt x="10205" y="3653"/>
                  </a:cubicBezTo>
                  <a:cubicBezTo>
                    <a:pt x="9966" y="3891"/>
                    <a:pt x="9824" y="4058"/>
                    <a:pt x="9776" y="4177"/>
                  </a:cubicBezTo>
                  <a:cubicBezTo>
                    <a:pt x="9764" y="4224"/>
                    <a:pt x="9764" y="4272"/>
                    <a:pt x="9788" y="4308"/>
                  </a:cubicBezTo>
                  <a:cubicBezTo>
                    <a:pt x="9824" y="4355"/>
                    <a:pt x="9847" y="4391"/>
                    <a:pt x="9895" y="4391"/>
                  </a:cubicBezTo>
                  <a:cubicBezTo>
                    <a:pt x="9978" y="4403"/>
                    <a:pt x="10086" y="4439"/>
                    <a:pt x="10133" y="4474"/>
                  </a:cubicBezTo>
                  <a:cubicBezTo>
                    <a:pt x="9978" y="4724"/>
                    <a:pt x="9800" y="4951"/>
                    <a:pt x="9597" y="5117"/>
                  </a:cubicBezTo>
                  <a:cubicBezTo>
                    <a:pt x="9257" y="5389"/>
                    <a:pt x="8835" y="5525"/>
                    <a:pt x="8336" y="5525"/>
                  </a:cubicBezTo>
                  <a:cubicBezTo>
                    <a:pt x="7962" y="5525"/>
                    <a:pt x="7544" y="5449"/>
                    <a:pt x="7085" y="5296"/>
                  </a:cubicBezTo>
                  <a:cubicBezTo>
                    <a:pt x="6930" y="5248"/>
                    <a:pt x="6633" y="5224"/>
                    <a:pt x="6204" y="5224"/>
                  </a:cubicBezTo>
                  <a:lnTo>
                    <a:pt x="6085" y="5224"/>
                  </a:lnTo>
                  <a:lnTo>
                    <a:pt x="6228" y="4867"/>
                  </a:lnTo>
                  <a:cubicBezTo>
                    <a:pt x="6228" y="4843"/>
                    <a:pt x="6228" y="4843"/>
                    <a:pt x="6252" y="4831"/>
                  </a:cubicBezTo>
                  <a:lnTo>
                    <a:pt x="6252" y="4820"/>
                  </a:lnTo>
                  <a:lnTo>
                    <a:pt x="6252" y="4808"/>
                  </a:lnTo>
                  <a:lnTo>
                    <a:pt x="6252" y="4784"/>
                  </a:lnTo>
                  <a:lnTo>
                    <a:pt x="6252" y="4772"/>
                  </a:lnTo>
                  <a:lnTo>
                    <a:pt x="6252" y="4760"/>
                  </a:lnTo>
                  <a:lnTo>
                    <a:pt x="6252" y="4736"/>
                  </a:lnTo>
                  <a:lnTo>
                    <a:pt x="6252" y="4724"/>
                  </a:lnTo>
                  <a:lnTo>
                    <a:pt x="6252" y="4712"/>
                  </a:lnTo>
                  <a:lnTo>
                    <a:pt x="6252" y="4700"/>
                  </a:lnTo>
                  <a:lnTo>
                    <a:pt x="6252" y="4677"/>
                  </a:lnTo>
                  <a:lnTo>
                    <a:pt x="6252" y="4665"/>
                  </a:lnTo>
                  <a:lnTo>
                    <a:pt x="6252" y="4653"/>
                  </a:lnTo>
                  <a:lnTo>
                    <a:pt x="6252" y="4641"/>
                  </a:lnTo>
                  <a:lnTo>
                    <a:pt x="6252" y="4617"/>
                  </a:lnTo>
                  <a:lnTo>
                    <a:pt x="6252" y="4605"/>
                  </a:lnTo>
                  <a:lnTo>
                    <a:pt x="6252" y="4593"/>
                  </a:lnTo>
                  <a:lnTo>
                    <a:pt x="6252" y="4581"/>
                  </a:lnTo>
                  <a:cubicBezTo>
                    <a:pt x="6252" y="4581"/>
                    <a:pt x="6252" y="4558"/>
                    <a:pt x="6228" y="4558"/>
                  </a:cubicBezTo>
                  <a:lnTo>
                    <a:pt x="6228" y="4546"/>
                  </a:lnTo>
                  <a:cubicBezTo>
                    <a:pt x="6228" y="4546"/>
                    <a:pt x="6228" y="4534"/>
                    <a:pt x="6216" y="4534"/>
                  </a:cubicBezTo>
                  <a:cubicBezTo>
                    <a:pt x="6216" y="4534"/>
                    <a:pt x="6216" y="4522"/>
                    <a:pt x="6204" y="4522"/>
                  </a:cubicBezTo>
                  <a:lnTo>
                    <a:pt x="6192" y="4498"/>
                  </a:lnTo>
                  <a:lnTo>
                    <a:pt x="6180" y="4486"/>
                  </a:lnTo>
                  <a:lnTo>
                    <a:pt x="6156" y="4474"/>
                  </a:lnTo>
                  <a:lnTo>
                    <a:pt x="6145" y="4462"/>
                  </a:lnTo>
                  <a:lnTo>
                    <a:pt x="6133" y="4439"/>
                  </a:lnTo>
                  <a:lnTo>
                    <a:pt x="6121" y="4427"/>
                  </a:lnTo>
                  <a:lnTo>
                    <a:pt x="6097" y="4415"/>
                  </a:lnTo>
                  <a:lnTo>
                    <a:pt x="6085" y="4415"/>
                  </a:lnTo>
                  <a:cubicBezTo>
                    <a:pt x="6478" y="3760"/>
                    <a:pt x="7109" y="2986"/>
                    <a:pt x="8097" y="2772"/>
                  </a:cubicBezTo>
                  <a:lnTo>
                    <a:pt x="9276" y="2593"/>
                  </a:lnTo>
                  <a:cubicBezTo>
                    <a:pt x="9657" y="2534"/>
                    <a:pt x="10014" y="2343"/>
                    <a:pt x="10324" y="2033"/>
                  </a:cubicBezTo>
                  <a:lnTo>
                    <a:pt x="10621" y="1736"/>
                  </a:lnTo>
                  <a:close/>
                  <a:moveTo>
                    <a:pt x="5525" y="4474"/>
                  </a:moveTo>
                  <a:lnTo>
                    <a:pt x="5918" y="4689"/>
                  </a:lnTo>
                  <a:cubicBezTo>
                    <a:pt x="5954" y="4712"/>
                    <a:pt x="5954" y="4724"/>
                    <a:pt x="5942" y="4748"/>
                  </a:cubicBezTo>
                  <a:lnTo>
                    <a:pt x="5490" y="5832"/>
                  </a:lnTo>
                  <a:lnTo>
                    <a:pt x="5049" y="4748"/>
                  </a:lnTo>
                  <a:lnTo>
                    <a:pt x="5049" y="4700"/>
                  </a:lnTo>
                  <a:lnTo>
                    <a:pt x="5061" y="4689"/>
                  </a:lnTo>
                  <a:lnTo>
                    <a:pt x="5466" y="4474"/>
                  </a:lnTo>
                  <a:close/>
                  <a:moveTo>
                    <a:pt x="1758" y="1"/>
                  </a:moveTo>
                  <a:cubicBezTo>
                    <a:pt x="1565" y="1"/>
                    <a:pt x="1375" y="19"/>
                    <a:pt x="1192" y="57"/>
                  </a:cubicBezTo>
                  <a:cubicBezTo>
                    <a:pt x="1132" y="69"/>
                    <a:pt x="1084" y="117"/>
                    <a:pt x="1073" y="176"/>
                  </a:cubicBezTo>
                  <a:cubicBezTo>
                    <a:pt x="1061" y="236"/>
                    <a:pt x="1073" y="295"/>
                    <a:pt x="1120" y="331"/>
                  </a:cubicBezTo>
                  <a:cubicBezTo>
                    <a:pt x="1382" y="605"/>
                    <a:pt x="1537" y="890"/>
                    <a:pt x="1680" y="1164"/>
                  </a:cubicBezTo>
                  <a:cubicBezTo>
                    <a:pt x="1894" y="1569"/>
                    <a:pt x="2108" y="1974"/>
                    <a:pt x="2608" y="2260"/>
                  </a:cubicBezTo>
                  <a:cubicBezTo>
                    <a:pt x="2631" y="2271"/>
                    <a:pt x="2656" y="2276"/>
                    <a:pt x="2682" y="2276"/>
                  </a:cubicBezTo>
                  <a:cubicBezTo>
                    <a:pt x="2739" y="2276"/>
                    <a:pt x="2798" y="2249"/>
                    <a:pt x="2823" y="2200"/>
                  </a:cubicBezTo>
                  <a:cubicBezTo>
                    <a:pt x="2870" y="2117"/>
                    <a:pt x="2847" y="2022"/>
                    <a:pt x="2763" y="1974"/>
                  </a:cubicBezTo>
                  <a:cubicBezTo>
                    <a:pt x="2346" y="1736"/>
                    <a:pt x="2168" y="1391"/>
                    <a:pt x="1965" y="1010"/>
                  </a:cubicBezTo>
                  <a:cubicBezTo>
                    <a:pt x="1846" y="783"/>
                    <a:pt x="1727" y="545"/>
                    <a:pt x="1549" y="319"/>
                  </a:cubicBezTo>
                  <a:cubicBezTo>
                    <a:pt x="1611" y="315"/>
                    <a:pt x="1675" y="312"/>
                    <a:pt x="1738" y="312"/>
                  </a:cubicBezTo>
                  <a:cubicBezTo>
                    <a:pt x="2531" y="312"/>
                    <a:pt x="3376" y="653"/>
                    <a:pt x="4037" y="1260"/>
                  </a:cubicBezTo>
                  <a:cubicBezTo>
                    <a:pt x="4573" y="1748"/>
                    <a:pt x="5002" y="2629"/>
                    <a:pt x="5228" y="3629"/>
                  </a:cubicBezTo>
                  <a:cubicBezTo>
                    <a:pt x="5002" y="3165"/>
                    <a:pt x="4704" y="2700"/>
                    <a:pt x="4359" y="2260"/>
                  </a:cubicBezTo>
                  <a:cubicBezTo>
                    <a:pt x="4324" y="2211"/>
                    <a:pt x="4281" y="2187"/>
                    <a:pt x="4235" y="2187"/>
                  </a:cubicBezTo>
                  <a:cubicBezTo>
                    <a:pt x="4202" y="2187"/>
                    <a:pt x="4167" y="2199"/>
                    <a:pt x="4132" y="2224"/>
                  </a:cubicBezTo>
                  <a:cubicBezTo>
                    <a:pt x="4061" y="2284"/>
                    <a:pt x="4049" y="2379"/>
                    <a:pt x="4109" y="2450"/>
                  </a:cubicBezTo>
                  <a:cubicBezTo>
                    <a:pt x="4490" y="2950"/>
                    <a:pt x="4835" y="3522"/>
                    <a:pt x="5061" y="4022"/>
                  </a:cubicBezTo>
                  <a:cubicBezTo>
                    <a:pt x="4632" y="3355"/>
                    <a:pt x="3954" y="2653"/>
                    <a:pt x="2966" y="2450"/>
                  </a:cubicBezTo>
                  <a:lnTo>
                    <a:pt x="2942" y="2450"/>
                  </a:lnTo>
                  <a:lnTo>
                    <a:pt x="1775" y="2272"/>
                  </a:lnTo>
                  <a:cubicBezTo>
                    <a:pt x="1454" y="2224"/>
                    <a:pt x="1156" y="2057"/>
                    <a:pt x="906" y="1795"/>
                  </a:cubicBezTo>
                  <a:lnTo>
                    <a:pt x="287" y="1141"/>
                  </a:lnTo>
                  <a:cubicBezTo>
                    <a:pt x="255" y="1109"/>
                    <a:pt x="213" y="1093"/>
                    <a:pt x="170" y="1093"/>
                  </a:cubicBezTo>
                  <a:cubicBezTo>
                    <a:pt x="149" y="1093"/>
                    <a:pt x="128" y="1097"/>
                    <a:pt x="108" y="1105"/>
                  </a:cubicBezTo>
                  <a:cubicBezTo>
                    <a:pt x="49" y="1141"/>
                    <a:pt x="1" y="1200"/>
                    <a:pt x="13" y="1271"/>
                  </a:cubicBezTo>
                  <a:cubicBezTo>
                    <a:pt x="13" y="1319"/>
                    <a:pt x="84" y="2272"/>
                    <a:pt x="441" y="2891"/>
                  </a:cubicBezTo>
                  <a:cubicBezTo>
                    <a:pt x="358" y="2926"/>
                    <a:pt x="251" y="2950"/>
                    <a:pt x="191" y="3034"/>
                  </a:cubicBezTo>
                  <a:cubicBezTo>
                    <a:pt x="132" y="3093"/>
                    <a:pt x="120" y="3176"/>
                    <a:pt x="132" y="3272"/>
                  </a:cubicBezTo>
                  <a:cubicBezTo>
                    <a:pt x="168" y="3415"/>
                    <a:pt x="322" y="3593"/>
                    <a:pt x="596" y="3879"/>
                  </a:cubicBezTo>
                  <a:cubicBezTo>
                    <a:pt x="668" y="3950"/>
                    <a:pt x="775" y="4058"/>
                    <a:pt x="846" y="4141"/>
                  </a:cubicBezTo>
                  <a:cubicBezTo>
                    <a:pt x="739" y="4189"/>
                    <a:pt x="620" y="4272"/>
                    <a:pt x="584" y="4367"/>
                  </a:cubicBezTo>
                  <a:cubicBezTo>
                    <a:pt x="537" y="4462"/>
                    <a:pt x="549" y="4546"/>
                    <a:pt x="596" y="4617"/>
                  </a:cubicBezTo>
                  <a:cubicBezTo>
                    <a:pt x="775" y="4939"/>
                    <a:pt x="977" y="5189"/>
                    <a:pt x="1215" y="5379"/>
                  </a:cubicBezTo>
                  <a:cubicBezTo>
                    <a:pt x="1620" y="5712"/>
                    <a:pt x="2108" y="5855"/>
                    <a:pt x="2680" y="5855"/>
                  </a:cubicBezTo>
                  <a:cubicBezTo>
                    <a:pt x="3097" y="5855"/>
                    <a:pt x="3537" y="5772"/>
                    <a:pt x="4037" y="5605"/>
                  </a:cubicBezTo>
                  <a:cubicBezTo>
                    <a:pt x="4146" y="5566"/>
                    <a:pt x="4418" y="5543"/>
                    <a:pt x="4806" y="5543"/>
                  </a:cubicBezTo>
                  <a:cubicBezTo>
                    <a:pt x="4886" y="5543"/>
                    <a:pt x="4971" y="5544"/>
                    <a:pt x="5061" y="5546"/>
                  </a:cubicBezTo>
                  <a:lnTo>
                    <a:pt x="5311" y="6141"/>
                  </a:lnTo>
                  <a:cubicBezTo>
                    <a:pt x="5347" y="6236"/>
                    <a:pt x="5430" y="6296"/>
                    <a:pt x="5537" y="6296"/>
                  </a:cubicBezTo>
                  <a:cubicBezTo>
                    <a:pt x="5621" y="6296"/>
                    <a:pt x="5716" y="6236"/>
                    <a:pt x="5764" y="6141"/>
                  </a:cubicBezTo>
                  <a:lnTo>
                    <a:pt x="6014" y="5546"/>
                  </a:lnTo>
                  <a:cubicBezTo>
                    <a:pt x="6103" y="5544"/>
                    <a:pt x="6189" y="5543"/>
                    <a:pt x="6269" y="5543"/>
                  </a:cubicBezTo>
                  <a:cubicBezTo>
                    <a:pt x="6657" y="5543"/>
                    <a:pt x="6929" y="5566"/>
                    <a:pt x="7038" y="5605"/>
                  </a:cubicBezTo>
                  <a:cubicBezTo>
                    <a:pt x="7526" y="5772"/>
                    <a:pt x="7990" y="5855"/>
                    <a:pt x="8395" y="5855"/>
                  </a:cubicBezTo>
                  <a:cubicBezTo>
                    <a:pt x="8954" y="5855"/>
                    <a:pt x="9455" y="5689"/>
                    <a:pt x="9847" y="5379"/>
                  </a:cubicBezTo>
                  <a:cubicBezTo>
                    <a:pt x="10086" y="5189"/>
                    <a:pt x="10300" y="4939"/>
                    <a:pt x="10478" y="4617"/>
                  </a:cubicBezTo>
                  <a:cubicBezTo>
                    <a:pt x="10526" y="4534"/>
                    <a:pt x="10538" y="4439"/>
                    <a:pt x="10490" y="4367"/>
                  </a:cubicBezTo>
                  <a:cubicBezTo>
                    <a:pt x="10443" y="4272"/>
                    <a:pt x="10324" y="4189"/>
                    <a:pt x="10228" y="4141"/>
                  </a:cubicBezTo>
                  <a:cubicBezTo>
                    <a:pt x="10300" y="4058"/>
                    <a:pt x="10407" y="3974"/>
                    <a:pt x="10478" y="3879"/>
                  </a:cubicBezTo>
                  <a:cubicBezTo>
                    <a:pt x="10740" y="3593"/>
                    <a:pt x="10907" y="3415"/>
                    <a:pt x="10943" y="3272"/>
                  </a:cubicBezTo>
                  <a:cubicBezTo>
                    <a:pt x="10955" y="3176"/>
                    <a:pt x="10943" y="3093"/>
                    <a:pt x="10883" y="3034"/>
                  </a:cubicBezTo>
                  <a:cubicBezTo>
                    <a:pt x="10776" y="2962"/>
                    <a:pt x="10681" y="2926"/>
                    <a:pt x="10586" y="2903"/>
                  </a:cubicBezTo>
                  <a:cubicBezTo>
                    <a:pt x="10943" y="2272"/>
                    <a:pt x="11014" y="1319"/>
                    <a:pt x="11014" y="1271"/>
                  </a:cubicBezTo>
                  <a:cubicBezTo>
                    <a:pt x="11014" y="1200"/>
                    <a:pt x="10979" y="1141"/>
                    <a:pt x="10919" y="1117"/>
                  </a:cubicBezTo>
                  <a:cubicBezTo>
                    <a:pt x="10895" y="1103"/>
                    <a:pt x="10870" y="1096"/>
                    <a:pt x="10845" y="1096"/>
                  </a:cubicBezTo>
                  <a:cubicBezTo>
                    <a:pt x="10807" y="1096"/>
                    <a:pt x="10769" y="1112"/>
                    <a:pt x="10740" y="1141"/>
                  </a:cubicBezTo>
                  <a:lnTo>
                    <a:pt x="10121" y="1795"/>
                  </a:lnTo>
                  <a:cubicBezTo>
                    <a:pt x="9871" y="2057"/>
                    <a:pt x="9574" y="2224"/>
                    <a:pt x="9252" y="2272"/>
                  </a:cubicBezTo>
                  <a:lnTo>
                    <a:pt x="8085" y="2450"/>
                  </a:lnTo>
                  <a:lnTo>
                    <a:pt x="8061" y="2450"/>
                  </a:lnTo>
                  <a:cubicBezTo>
                    <a:pt x="7038" y="2653"/>
                    <a:pt x="6359" y="3403"/>
                    <a:pt x="5918" y="4081"/>
                  </a:cubicBezTo>
                  <a:cubicBezTo>
                    <a:pt x="6145" y="3546"/>
                    <a:pt x="6502" y="2986"/>
                    <a:pt x="6918" y="2450"/>
                  </a:cubicBezTo>
                  <a:cubicBezTo>
                    <a:pt x="6978" y="2379"/>
                    <a:pt x="6966" y="2272"/>
                    <a:pt x="6895" y="2224"/>
                  </a:cubicBezTo>
                  <a:cubicBezTo>
                    <a:pt x="6859" y="2203"/>
                    <a:pt x="6821" y="2192"/>
                    <a:pt x="6785" y="2192"/>
                  </a:cubicBezTo>
                  <a:cubicBezTo>
                    <a:pt x="6738" y="2192"/>
                    <a:pt x="6696" y="2212"/>
                    <a:pt x="6668" y="2260"/>
                  </a:cubicBezTo>
                  <a:cubicBezTo>
                    <a:pt x="6323" y="2688"/>
                    <a:pt x="6026" y="3129"/>
                    <a:pt x="5799" y="3581"/>
                  </a:cubicBezTo>
                  <a:cubicBezTo>
                    <a:pt x="6026" y="2593"/>
                    <a:pt x="6454" y="1736"/>
                    <a:pt x="6978" y="1260"/>
                  </a:cubicBezTo>
                  <a:cubicBezTo>
                    <a:pt x="7639" y="653"/>
                    <a:pt x="8495" y="312"/>
                    <a:pt x="9279" y="312"/>
                  </a:cubicBezTo>
                  <a:cubicBezTo>
                    <a:pt x="9342" y="312"/>
                    <a:pt x="9405" y="315"/>
                    <a:pt x="9466" y="319"/>
                  </a:cubicBezTo>
                  <a:cubicBezTo>
                    <a:pt x="9288" y="545"/>
                    <a:pt x="9169" y="783"/>
                    <a:pt x="9050" y="1010"/>
                  </a:cubicBezTo>
                  <a:cubicBezTo>
                    <a:pt x="8835" y="1391"/>
                    <a:pt x="8657" y="1736"/>
                    <a:pt x="8240" y="1974"/>
                  </a:cubicBezTo>
                  <a:cubicBezTo>
                    <a:pt x="8169" y="2022"/>
                    <a:pt x="8145" y="2117"/>
                    <a:pt x="8181" y="2200"/>
                  </a:cubicBezTo>
                  <a:cubicBezTo>
                    <a:pt x="8213" y="2249"/>
                    <a:pt x="8275" y="2276"/>
                    <a:pt x="8333" y="2276"/>
                  </a:cubicBezTo>
                  <a:cubicBezTo>
                    <a:pt x="8359" y="2276"/>
                    <a:pt x="8385" y="2271"/>
                    <a:pt x="8407" y="2260"/>
                  </a:cubicBezTo>
                  <a:cubicBezTo>
                    <a:pt x="8895" y="1974"/>
                    <a:pt x="9121" y="1557"/>
                    <a:pt x="9335" y="1164"/>
                  </a:cubicBezTo>
                  <a:cubicBezTo>
                    <a:pt x="9478" y="890"/>
                    <a:pt x="9645" y="593"/>
                    <a:pt x="9895" y="331"/>
                  </a:cubicBezTo>
                  <a:cubicBezTo>
                    <a:pt x="9943" y="295"/>
                    <a:pt x="9955" y="236"/>
                    <a:pt x="9943" y="176"/>
                  </a:cubicBezTo>
                  <a:cubicBezTo>
                    <a:pt x="9931" y="117"/>
                    <a:pt x="9883" y="69"/>
                    <a:pt x="9824" y="57"/>
                  </a:cubicBezTo>
                  <a:cubicBezTo>
                    <a:pt x="9647" y="21"/>
                    <a:pt x="9463" y="4"/>
                    <a:pt x="9276" y="4"/>
                  </a:cubicBezTo>
                  <a:cubicBezTo>
                    <a:pt x="8910" y="4"/>
                    <a:pt x="8531" y="70"/>
                    <a:pt x="8169" y="188"/>
                  </a:cubicBezTo>
                  <a:cubicBezTo>
                    <a:pt x="7669" y="367"/>
                    <a:pt x="7169" y="652"/>
                    <a:pt x="6776" y="1021"/>
                  </a:cubicBezTo>
                  <a:cubicBezTo>
                    <a:pt x="6395" y="1367"/>
                    <a:pt x="6073" y="1867"/>
                    <a:pt x="5823" y="2474"/>
                  </a:cubicBezTo>
                  <a:cubicBezTo>
                    <a:pt x="5680" y="2795"/>
                    <a:pt x="5585" y="3117"/>
                    <a:pt x="5502" y="3462"/>
                  </a:cubicBezTo>
                  <a:cubicBezTo>
                    <a:pt x="5430" y="3117"/>
                    <a:pt x="5323" y="2795"/>
                    <a:pt x="5192" y="2474"/>
                  </a:cubicBezTo>
                  <a:cubicBezTo>
                    <a:pt x="4942" y="1867"/>
                    <a:pt x="4609" y="1367"/>
                    <a:pt x="4240" y="1021"/>
                  </a:cubicBezTo>
                  <a:cubicBezTo>
                    <a:pt x="3835" y="652"/>
                    <a:pt x="3347" y="367"/>
                    <a:pt x="2847" y="188"/>
                  </a:cubicBezTo>
                  <a:cubicBezTo>
                    <a:pt x="2483" y="64"/>
                    <a:pt x="2115" y="1"/>
                    <a:pt x="17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11660;p68">
              <a:extLst>
                <a:ext uri="{FF2B5EF4-FFF2-40B4-BE49-F238E27FC236}">
                  <a16:creationId xmlns:a16="http://schemas.microsoft.com/office/drawing/2014/main" id="{C9F839A3-5C0E-47CD-92AA-A90892E2DBF3}"/>
                </a:ext>
              </a:extLst>
            </p:cNvPr>
            <p:cNvSpPr/>
            <p:nvPr/>
          </p:nvSpPr>
          <p:spPr>
            <a:xfrm>
              <a:off x="7582298" y="2650998"/>
              <a:ext cx="86764" cy="50093"/>
            </a:xfrm>
            <a:custGeom>
              <a:avLst/>
              <a:gdLst/>
              <a:ahLst/>
              <a:cxnLst/>
              <a:rect l="l" t="t" r="r" b="b"/>
              <a:pathLst>
                <a:path w="2728" h="1575" extrusionOk="0">
                  <a:moveTo>
                    <a:pt x="1043" y="321"/>
                  </a:moveTo>
                  <a:cubicBezTo>
                    <a:pt x="1160" y="321"/>
                    <a:pt x="1280" y="339"/>
                    <a:pt x="1394" y="384"/>
                  </a:cubicBezTo>
                  <a:cubicBezTo>
                    <a:pt x="1763" y="539"/>
                    <a:pt x="2025" y="896"/>
                    <a:pt x="2168" y="1087"/>
                  </a:cubicBezTo>
                  <a:cubicBezTo>
                    <a:pt x="2017" y="1150"/>
                    <a:pt x="1771" y="1224"/>
                    <a:pt x="1518" y="1224"/>
                  </a:cubicBezTo>
                  <a:cubicBezTo>
                    <a:pt x="1391" y="1224"/>
                    <a:pt x="1263" y="1206"/>
                    <a:pt x="1144" y="1158"/>
                  </a:cubicBezTo>
                  <a:cubicBezTo>
                    <a:pt x="763" y="1015"/>
                    <a:pt x="524" y="658"/>
                    <a:pt x="405" y="468"/>
                  </a:cubicBezTo>
                  <a:cubicBezTo>
                    <a:pt x="552" y="403"/>
                    <a:pt x="792" y="321"/>
                    <a:pt x="1043" y="321"/>
                  </a:cubicBezTo>
                  <a:close/>
                  <a:moveTo>
                    <a:pt x="1055" y="0"/>
                  </a:moveTo>
                  <a:cubicBezTo>
                    <a:pt x="563" y="0"/>
                    <a:pt x="135" y="244"/>
                    <a:pt x="108" y="253"/>
                  </a:cubicBezTo>
                  <a:cubicBezTo>
                    <a:pt x="36" y="301"/>
                    <a:pt x="1" y="384"/>
                    <a:pt x="36" y="468"/>
                  </a:cubicBezTo>
                  <a:cubicBezTo>
                    <a:pt x="48" y="491"/>
                    <a:pt x="382" y="1206"/>
                    <a:pt x="1013" y="1480"/>
                  </a:cubicBezTo>
                  <a:cubicBezTo>
                    <a:pt x="1179" y="1539"/>
                    <a:pt x="1346" y="1563"/>
                    <a:pt x="1513" y="1563"/>
                  </a:cubicBezTo>
                  <a:cubicBezTo>
                    <a:pt x="1846" y="1563"/>
                    <a:pt x="2168" y="1456"/>
                    <a:pt x="2322" y="1384"/>
                  </a:cubicBezTo>
                  <a:lnTo>
                    <a:pt x="2406" y="1503"/>
                  </a:lnTo>
                  <a:cubicBezTo>
                    <a:pt x="2429" y="1551"/>
                    <a:pt x="2489" y="1575"/>
                    <a:pt x="2537" y="1575"/>
                  </a:cubicBezTo>
                  <a:cubicBezTo>
                    <a:pt x="2560" y="1575"/>
                    <a:pt x="2596" y="1575"/>
                    <a:pt x="2620" y="1551"/>
                  </a:cubicBezTo>
                  <a:cubicBezTo>
                    <a:pt x="2703" y="1492"/>
                    <a:pt x="2727" y="1396"/>
                    <a:pt x="2691" y="1325"/>
                  </a:cubicBezTo>
                  <a:lnTo>
                    <a:pt x="2549" y="1087"/>
                  </a:lnTo>
                  <a:cubicBezTo>
                    <a:pt x="2525" y="1015"/>
                    <a:pt x="2156" y="349"/>
                    <a:pt x="1525" y="87"/>
                  </a:cubicBezTo>
                  <a:cubicBezTo>
                    <a:pt x="1369" y="24"/>
                    <a:pt x="1208" y="0"/>
                    <a:pt x="10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661;p68">
              <a:extLst>
                <a:ext uri="{FF2B5EF4-FFF2-40B4-BE49-F238E27FC236}">
                  <a16:creationId xmlns:a16="http://schemas.microsoft.com/office/drawing/2014/main" id="{54D444AC-FC54-4962-B105-DD4395C293A6}"/>
                </a:ext>
              </a:extLst>
            </p:cNvPr>
            <p:cNvSpPr/>
            <p:nvPr/>
          </p:nvSpPr>
          <p:spPr>
            <a:xfrm>
              <a:off x="7729237" y="2650553"/>
              <a:ext cx="86732" cy="50156"/>
            </a:xfrm>
            <a:custGeom>
              <a:avLst/>
              <a:gdLst/>
              <a:ahLst/>
              <a:cxnLst/>
              <a:rect l="l" t="t" r="r" b="b"/>
              <a:pathLst>
                <a:path w="2727" h="1577" extrusionOk="0">
                  <a:moveTo>
                    <a:pt x="1672" y="335"/>
                  </a:moveTo>
                  <a:cubicBezTo>
                    <a:pt x="1924" y="335"/>
                    <a:pt x="2164" y="417"/>
                    <a:pt x="2310" y="482"/>
                  </a:cubicBezTo>
                  <a:cubicBezTo>
                    <a:pt x="2203" y="672"/>
                    <a:pt x="1953" y="1029"/>
                    <a:pt x="1584" y="1172"/>
                  </a:cubicBezTo>
                  <a:cubicBezTo>
                    <a:pt x="1461" y="1224"/>
                    <a:pt x="1330" y="1244"/>
                    <a:pt x="1201" y="1244"/>
                  </a:cubicBezTo>
                  <a:cubicBezTo>
                    <a:pt x="945" y="1244"/>
                    <a:pt x="699" y="1164"/>
                    <a:pt x="548" y="1101"/>
                  </a:cubicBezTo>
                  <a:cubicBezTo>
                    <a:pt x="691" y="898"/>
                    <a:pt x="953" y="553"/>
                    <a:pt x="1322" y="398"/>
                  </a:cubicBezTo>
                  <a:cubicBezTo>
                    <a:pt x="1435" y="353"/>
                    <a:pt x="1555" y="335"/>
                    <a:pt x="1672" y="335"/>
                  </a:cubicBezTo>
                  <a:close/>
                  <a:moveTo>
                    <a:pt x="1683" y="1"/>
                  </a:moveTo>
                  <a:cubicBezTo>
                    <a:pt x="1526" y="1"/>
                    <a:pt x="1362" y="25"/>
                    <a:pt x="1203" y="89"/>
                  </a:cubicBezTo>
                  <a:cubicBezTo>
                    <a:pt x="584" y="339"/>
                    <a:pt x="215" y="1029"/>
                    <a:pt x="179" y="1089"/>
                  </a:cubicBezTo>
                  <a:lnTo>
                    <a:pt x="48" y="1327"/>
                  </a:lnTo>
                  <a:cubicBezTo>
                    <a:pt x="0" y="1398"/>
                    <a:pt x="24" y="1506"/>
                    <a:pt x="107" y="1553"/>
                  </a:cubicBezTo>
                  <a:cubicBezTo>
                    <a:pt x="131" y="1565"/>
                    <a:pt x="167" y="1577"/>
                    <a:pt x="191" y="1577"/>
                  </a:cubicBezTo>
                  <a:cubicBezTo>
                    <a:pt x="250" y="1577"/>
                    <a:pt x="298" y="1553"/>
                    <a:pt x="322" y="1506"/>
                  </a:cubicBezTo>
                  <a:lnTo>
                    <a:pt x="405" y="1386"/>
                  </a:lnTo>
                  <a:cubicBezTo>
                    <a:pt x="584" y="1458"/>
                    <a:pt x="893" y="1565"/>
                    <a:pt x="1215" y="1565"/>
                  </a:cubicBezTo>
                  <a:cubicBezTo>
                    <a:pt x="1381" y="1565"/>
                    <a:pt x="1548" y="1529"/>
                    <a:pt x="1715" y="1470"/>
                  </a:cubicBezTo>
                  <a:cubicBezTo>
                    <a:pt x="2346" y="1220"/>
                    <a:pt x="2679" y="494"/>
                    <a:pt x="2691" y="458"/>
                  </a:cubicBezTo>
                  <a:cubicBezTo>
                    <a:pt x="2727" y="386"/>
                    <a:pt x="2691" y="303"/>
                    <a:pt x="2620" y="255"/>
                  </a:cubicBezTo>
                  <a:cubicBezTo>
                    <a:pt x="2602" y="237"/>
                    <a:pt x="2174" y="1"/>
                    <a:pt x="168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662;p68">
              <a:extLst>
                <a:ext uri="{FF2B5EF4-FFF2-40B4-BE49-F238E27FC236}">
                  <a16:creationId xmlns:a16="http://schemas.microsoft.com/office/drawing/2014/main" id="{1B33B243-485F-4A79-A17E-9DB64EACFF6D}"/>
                </a:ext>
              </a:extLst>
            </p:cNvPr>
            <p:cNvSpPr/>
            <p:nvPr/>
          </p:nvSpPr>
          <p:spPr>
            <a:xfrm>
              <a:off x="7667885" y="2456447"/>
              <a:ext cx="62147" cy="121209"/>
            </a:xfrm>
            <a:custGeom>
              <a:avLst/>
              <a:gdLst/>
              <a:ahLst/>
              <a:cxnLst/>
              <a:rect l="l" t="t" r="r" b="b"/>
              <a:pathLst>
                <a:path w="1954" h="3811" extrusionOk="0">
                  <a:moveTo>
                    <a:pt x="977" y="0"/>
                  </a:moveTo>
                  <a:cubicBezTo>
                    <a:pt x="917" y="0"/>
                    <a:pt x="858" y="48"/>
                    <a:pt x="834" y="108"/>
                  </a:cubicBezTo>
                  <a:cubicBezTo>
                    <a:pt x="798" y="179"/>
                    <a:pt x="36" y="1941"/>
                    <a:pt x="0" y="3632"/>
                  </a:cubicBezTo>
                  <a:cubicBezTo>
                    <a:pt x="0" y="3727"/>
                    <a:pt x="72" y="3799"/>
                    <a:pt x="155" y="3799"/>
                  </a:cubicBezTo>
                  <a:cubicBezTo>
                    <a:pt x="250" y="3799"/>
                    <a:pt x="322" y="3727"/>
                    <a:pt x="322" y="3632"/>
                  </a:cubicBezTo>
                  <a:cubicBezTo>
                    <a:pt x="358" y="2453"/>
                    <a:pt x="751" y="1203"/>
                    <a:pt x="977" y="596"/>
                  </a:cubicBezTo>
                  <a:cubicBezTo>
                    <a:pt x="1203" y="1203"/>
                    <a:pt x="1620" y="2453"/>
                    <a:pt x="1632" y="3644"/>
                  </a:cubicBezTo>
                  <a:cubicBezTo>
                    <a:pt x="1632" y="3739"/>
                    <a:pt x="1703" y="3810"/>
                    <a:pt x="1798" y="3810"/>
                  </a:cubicBezTo>
                  <a:cubicBezTo>
                    <a:pt x="1882" y="3810"/>
                    <a:pt x="1953" y="3739"/>
                    <a:pt x="1953" y="3644"/>
                  </a:cubicBezTo>
                  <a:cubicBezTo>
                    <a:pt x="1929" y="1953"/>
                    <a:pt x="1155" y="179"/>
                    <a:pt x="1132" y="108"/>
                  </a:cubicBezTo>
                  <a:cubicBezTo>
                    <a:pt x="1096" y="48"/>
                    <a:pt x="1036" y="0"/>
                    <a:pt x="97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1948;p68">
            <a:extLst>
              <a:ext uri="{FF2B5EF4-FFF2-40B4-BE49-F238E27FC236}">
                <a16:creationId xmlns:a16="http://schemas.microsoft.com/office/drawing/2014/main" id="{C17AE0A2-31B1-4E12-88D5-C420D5FEFD18}"/>
              </a:ext>
            </a:extLst>
          </p:cNvPr>
          <p:cNvGrpSpPr/>
          <p:nvPr/>
        </p:nvGrpSpPr>
        <p:grpSpPr>
          <a:xfrm rot="20658580">
            <a:off x="1193110" y="1006502"/>
            <a:ext cx="776882" cy="641663"/>
            <a:chOff x="6889712" y="3833413"/>
            <a:chExt cx="355230" cy="293401"/>
          </a:xfrm>
          <a:solidFill>
            <a:srgbClr val="266C9F"/>
          </a:solidFill>
        </p:grpSpPr>
        <p:sp>
          <p:nvSpPr>
            <p:cNvPr id="13" name="Google Shape;11949;p68">
              <a:extLst>
                <a:ext uri="{FF2B5EF4-FFF2-40B4-BE49-F238E27FC236}">
                  <a16:creationId xmlns:a16="http://schemas.microsoft.com/office/drawing/2014/main" id="{A95FECCA-C16D-42F3-83BE-61CB77C508C6}"/>
                </a:ext>
              </a:extLst>
            </p:cNvPr>
            <p:cNvSpPr/>
            <p:nvPr/>
          </p:nvSpPr>
          <p:spPr>
            <a:xfrm>
              <a:off x="6926797" y="3833413"/>
              <a:ext cx="279121" cy="293401"/>
            </a:xfrm>
            <a:custGeom>
              <a:avLst/>
              <a:gdLst/>
              <a:ahLst/>
              <a:cxnLst/>
              <a:rect l="l" t="t" r="r" b="b"/>
              <a:pathLst>
                <a:path w="8776" h="9225" extrusionOk="0">
                  <a:moveTo>
                    <a:pt x="5097" y="3534"/>
                  </a:moveTo>
                  <a:cubicBezTo>
                    <a:pt x="5121" y="3534"/>
                    <a:pt x="5156" y="3546"/>
                    <a:pt x="5180" y="3557"/>
                  </a:cubicBezTo>
                  <a:cubicBezTo>
                    <a:pt x="5228" y="3617"/>
                    <a:pt x="5228" y="3688"/>
                    <a:pt x="5180" y="3736"/>
                  </a:cubicBezTo>
                  <a:cubicBezTo>
                    <a:pt x="5162" y="3760"/>
                    <a:pt x="5130" y="3772"/>
                    <a:pt x="5095" y="3772"/>
                  </a:cubicBezTo>
                  <a:cubicBezTo>
                    <a:pt x="5061" y="3772"/>
                    <a:pt x="5025" y="3760"/>
                    <a:pt x="5002" y="3736"/>
                  </a:cubicBezTo>
                  <a:cubicBezTo>
                    <a:pt x="4978" y="3712"/>
                    <a:pt x="4978" y="3677"/>
                    <a:pt x="4978" y="3653"/>
                  </a:cubicBezTo>
                  <a:cubicBezTo>
                    <a:pt x="4978" y="3617"/>
                    <a:pt x="4990" y="3593"/>
                    <a:pt x="5002" y="3557"/>
                  </a:cubicBezTo>
                  <a:cubicBezTo>
                    <a:pt x="5037" y="3534"/>
                    <a:pt x="5061" y="3534"/>
                    <a:pt x="5097" y="3534"/>
                  </a:cubicBezTo>
                  <a:close/>
                  <a:moveTo>
                    <a:pt x="3710" y="3543"/>
                  </a:moveTo>
                  <a:cubicBezTo>
                    <a:pt x="3742" y="3543"/>
                    <a:pt x="3775" y="3551"/>
                    <a:pt x="3799" y="3569"/>
                  </a:cubicBezTo>
                  <a:cubicBezTo>
                    <a:pt x="3835" y="3605"/>
                    <a:pt x="3835" y="3629"/>
                    <a:pt x="3835" y="3665"/>
                  </a:cubicBezTo>
                  <a:cubicBezTo>
                    <a:pt x="3835" y="3688"/>
                    <a:pt x="3811" y="3724"/>
                    <a:pt x="3799" y="3748"/>
                  </a:cubicBezTo>
                  <a:cubicBezTo>
                    <a:pt x="3775" y="3772"/>
                    <a:pt x="3742" y="3784"/>
                    <a:pt x="3710" y="3784"/>
                  </a:cubicBezTo>
                  <a:cubicBezTo>
                    <a:pt x="3677" y="3784"/>
                    <a:pt x="3644" y="3772"/>
                    <a:pt x="3620" y="3748"/>
                  </a:cubicBezTo>
                  <a:cubicBezTo>
                    <a:pt x="3573" y="3688"/>
                    <a:pt x="3573" y="3617"/>
                    <a:pt x="3620" y="3569"/>
                  </a:cubicBezTo>
                  <a:cubicBezTo>
                    <a:pt x="3644" y="3551"/>
                    <a:pt x="3677" y="3543"/>
                    <a:pt x="3710" y="3543"/>
                  </a:cubicBezTo>
                  <a:close/>
                  <a:moveTo>
                    <a:pt x="8109" y="4498"/>
                  </a:moveTo>
                  <a:lnTo>
                    <a:pt x="8109" y="4665"/>
                  </a:lnTo>
                  <a:lnTo>
                    <a:pt x="8085" y="4665"/>
                  </a:lnTo>
                  <a:cubicBezTo>
                    <a:pt x="8073" y="4843"/>
                    <a:pt x="7764" y="5141"/>
                    <a:pt x="6895" y="5355"/>
                  </a:cubicBezTo>
                  <a:cubicBezTo>
                    <a:pt x="6216" y="5534"/>
                    <a:pt x="5335" y="5629"/>
                    <a:pt x="4406" y="5629"/>
                  </a:cubicBezTo>
                  <a:cubicBezTo>
                    <a:pt x="3501" y="5629"/>
                    <a:pt x="2608" y="5522"/>
                    <a:pt x="1930" y="5355"/>
                  </a:cubicBezTo>
                  <a:cubicBezTo>
                    <a:pt x="1049" y="5141"/>
                    <a:pt x="739" y="4843"/>
                    <a:pt x="739" y="4665"/>
                  </a:cubicBezTo>
                  <a:lnTo>
                    <a:pt x="739" y="4498"/>
                  </a:lnTo>
                  <a:cubicBezTo>
                    <a:pt x="941" y="4665"/>
                    <a:pt x="1251" y="4796"/>
                    <a:pt x="1656" y="4915"/>
                  </a:cubicBezTo>
                  <a:cubicBezTo>
                    <a:pt x="2406" y="5129"/>
                    <a:pt x="3382" y="5248"/>
                    <a:pt x="4418" y="5248"/>
                  </a:cubicBezTo>
                  <a:cubicBezTo>
                    <a:pt x="5466" y="5248"/>
                    <a:pt x="6442" y="5129"/>
                    <a:pt x="7192" y="4915"/>
                  </a:cubicBezTo>
                  <a:cubicBezTo>
                    <a:pt x="7597" y="4796"/>
                    <a:pt x="7907" y="4653"/>
                    <a:pt x="8109" y="4498"/>
                  </a:cubicBezTo>
                  <a:close/>
                  <a:moveTo>
                    <a:pt x="8085" y="5189"/>
                  </a:moveTo>
                  <a:lnTo>
                    <a:pt x="8085" y="7915"/>
                  </a:lnTo>
                  <a:cubicBezTo>
                    <a:pt x="8085" y="8106"/>
                    <a:pt x="7776" y="8356"/>
                    <a:pt x="7085" y="8558"/>
                  </a:cubicBezTo>
                  <a:lnTo>
                    <a:pt x="7085" y="5629"/>
                  </a:lnTo>
                  <a:cubicBezTo>
                    <a:pt x="7442" y="5522"/>
                    <a:pt x="7823" y="5391"/>
                    <a:pt x="8085" y="5189"/>
                  </a:cubicBezTo>
                  <a:close/>
                  <a:moveTo>
                    <a:pt x="739" y="5201"/>
                  </a:moveTo>
                  <a:cubicBezTo>
                    <a:pt x="953" y="5355"/>
                    <a:pt x="1287" y="5510"/>
                    <a:pt x="1727" y="5629"/>
                  </a:cubicBezTo>
                  <a:lnTo>
                    <a:pt x="1727" y="6713"/>
                  </a:lnTo>
                  <a:cubicBezTo>
                    <a:pt x="1727" y="6808"/>
                    <a:pt x="1811" y="6879"/>
                    <a:pt x="1894" y="6879"/>
                  </a:cubicBezTo>
                  <a:cubicBezTo>
                    <a:pt x="1989" y="6879"/>
                    <a:pt x="2061" y="6808"/>
                    <a:pt x="2061" y="6713"/>
                  </a:cubicBezTo>
                  <a:lnTo>
                    <a:pt x="2061" y="5712"/>
                  </a:lnTo>
                  <a:cubicBezTo>
                    <a:pt x="2704" y="5867"/>
                    <a:pt x="3454" y="5939"/>
                    <a:pt x="4263" y="5951"/>
                  </a:cubicBezTo>
                  <a:lnTo>
                    <a:pt x="4263" y="8891"/>
                  </a:lnTo>
                  <a:lnTo>
                    <a:pt x="4251" y="8891"/>
                  </a:lnTo>
                  <a:cubicBezTo>
                    <a:pt x="4097" y="8891"/>
                    <a:pt x="3954" y="8891"/>
                    <a:pt x="3811" y="8868"/>
                  </a:cubicBezTo>
                  <a:cubicBezTo>
                    <a:pt x="3275" y="8844"/>
                    <a:pt x="2775" y="8784"/>
                    <a:pt x="2323" y="8701"/>
                  </a:cubicBezTo>
                  <a:cubicBezTo>
                    <a:pt x="2239" y="8689"/>
                    <a:pt x="2144" y="8665"/>
                    <a:pt x="2061" y="8653"/>
                  </a:cubicBezTo>
                  <a:lnTo>
                    <a:pt x="2061" y="7403"/>
                  </a:lnTo>
                  <a:cubicBezTo>
                    <a:pt x="2061" y="7308"/>
                    <a:pt x="1989" y="7236"/>
                    <a:pt x="1894" y="7236"/>
                  </a:cubicBezTo>
                  <a:cubicBezTo>
                    <a:pt x="1811" y="7236"/>
                    <a:pt x="1727" y="7308"/>
                    <a:pt x="1727" y="7403"/>
                  </a:cubicBezTo>
                  <a:lnTo>
                    <a:pt x="1727" y="8558"/>
                  </a:lnTo>
                  <a:lnTo>
                    <a:pt x="1465" y="8463"/>
                  </a:lnTo>
                  <a:cubicBezTo>
                    <a:pt x="1001" y="8308"/>
                    <a:pt x="739" y="8094"/>
                    <a:pt x="739" y="7915"/>
                  </a:cubicBezTo>
                  <a:lnTo>
                    <a:pt x="739" y="5201"/>
                  </a:lnTo>
                  <a:close/>
                  <a:moveTo>
                    <a:pt x="8582" y="0"/>
                  </a:moveTo>
                  <a:cubicBezTo>
                    <a:pt x="8541" y="0"/>
                    <a:pt x="8496" y="15"/>
                    <a:pt x="8454" y="45"/>
                  </a:cubicBezTo>
                  <a:lnTo>
                    <a:pt x="5775" y="2724"/>
                  </a:lnTo>
                  <a:cubicBezTo>
                    <a:pt x="5502" y="2700"/>
                    <a:pt x="5204" y="2664"/>
                    <a:pt x="4882" y="2664"/>
                  </a:cubicBezTo>
                  <a:cubicBezTo>
                    <a:pt x="4799" y="2664"/>
                    <a:pt x="4728" y="2724"/>
                    <a:pt x="4728" y="2831"/>
                  </a:cubicBezTo>
                  <a:cubicBezTo>
                    <a:pt x="4728" y="2915"/>
                    <a:pt x="4787" y="2998"/>
                    <a:pt x="4882" y="2998"/>
                  </a:cubicBezTo>
                  <a:cubicBezTo>
                    <a:pt x="5097" y="3010"/>
                    <a:pt x="5299" y="3010"/>
                    <a:pt x="5502" y="3034"/>
                  </a:cubicBezTo>
                  <a:lnTo>
                    <a:pt x="5275" y="3260"/>
                  </a:lnTo>
                  <a:cubicBezTo>
                    <a:pt x="5216" y="3234"/>
                    <a:pt x="5151" y="3221"/>
                    <a:pt x="5086" y="3221"/>
                  </a:cubicBezTo>
                  <a:cubicBezTo>
                    <a:pt x="4971" y="3221"/>
                    <a:pt x="4855" y="3263"/>
                    <a:pt x="4763" y="3355"/>
                  </a:cubicBezTo>
                  <a:cubicBezTo>
                    <a:pt x="4680" y="3438"/>
                    <a:pt x="4632" y="3546"/>
                    <a:pt x="4632" y="3665"/>
                  </a:cubicBezTo>
                  <a:cubicBezTo>
                    <a:pt x="4632" y="3784"/>
                    <a:pt x="4680" y="3903"/>
                    <a:pt x="4763" y="3974"/>
                  </a:cubicBezTo>
                  <a:cubicBezTo>
                    <a:pt x="4859" y="4069"/>
                    <a:pt x="4978" y="4105"/>
                    <a:pt x="5085" y="4105"/>
                  </a:cubicBezTo>
                  <a:cubicBezTo>
                    <a:pt x="5204" y="4105"/>
                    <a:pt x="5311" y="4069"/>
                    <a:pt x="5394" y="3974"/>
                  </a:cubicBezTo>
                  <a:cubicBezTo>
                    <a:pt x="5525" y="3843"/>
                    <a:pt x="5549" y="3629"/>
                    <a:pt x="5478" y="3474"/>
                  </a:cubicBezTo>
                  <a:lnTo>
                    <a:pt x="5883" y="3069"/>
                  </a:lnTo>
                  <a:cubicBezTo>
                    <a:pt x="7299" y="3248"/>
                    <a:pt x="8050" y="3653"/>
                    <a:pt x="8050" y="3950"/>
                  </a:cubicBezTo>
                  <a:cubicBezTo>
                    <a:pt x="8050" y="4343"/>
                    <a:pt x="6656" y="4915"/>
                    <a:pt x="4382" y="4915"/>
                  </a:cubicBezTo>
                  <a:cubicBezTo>
                    <a:pt x="2096" y="4915"/>
                    <a:pt x="703" y="4343"/>
                    <a:pt x="703" y="3950"/>
                  </a:cubicBezTo>
                  <a:cubicBezTo>
                    <a:pt x="703" y="3653"/>
                    <a:pt x="1465" y="3248"/>
                    <a:pt x="2870" y="3069"/>
                  </a:cubicBezTo>
                  <a:lnTo>
                    <a:pt x="3275" y="3474"/>
                  </a:lnTo>
                  <a:cubicBezTo>
                    <a:pt x="3204" y="3629"/>
                    <a:pt x="3227" y="3843"/>
                    <a:pt x="3370" y="3974"/>
                  </a:cubicBezTo>
                  <a:cubicBezTo>
                    <a:pt x="3454" y="4069"/>
                    <a:pt x="3573" y="4105"/>
                    <a:pt x="3680" y="4105"/>
                  </a:cubicBezTo>
                  <a:cubicBezTo>
                    <a:pt x="3799" y="4105"/>
                    <a:pt x="3918" y="4069"/>
                    <a:pt x="3989" y="3974"/>
                  </a:cubicBezTo>
                  <a:cubicBezTo>
                    <a:pt x="4085" y="3891"/>
                    <a:pt x="4120" y="3784"/>
                    <a:pt x="4120" y="3665"/>
                  </a:cubicBezTo>
                  <a:cubicBezTo>
                    <a:pt x="4120" y="3546"/>
                    <a:pt x="4085" y="3426"/>
                    <a:pt x="3989" y="3355"/>
                  </a:cubicBezTo>
                  <a:cubicBezTo>
                    <a:pt x="3906" y="3263"/>
                    <a:pt x="3787" y="3221"/>
                    <a:pt x="3672" y="3221"/>
                  </a:cubicBezTo>
                  <a:cubicBezTo>
                    <a:pt x="3608" y="3221"/>
                    <a:pt x="3545" y="3234"/>
                    <a:pt x="3489" y="3260"/>
                  </a:cubicBezTo>
                  <a:lnTo>
                    <a:pt x="3263" y="3034"/>
                  </a:lnTo>
                  <a:cubicBezTo>
                    <a:pt x="3561" y="3010"/>
                    <a:pt x="3870" y="2998"/>
                    <a:pt x="4216" y="2998"/>
                  </a:cubicBezTo>
                  <a:cubicBezTo>
                    <a:pt x="4299" y="2998"/>
                    <a:pt x="4382" y="2915"/>
                    <a:pt x="4382" y="2831"/>
                  </a:cubicBezTo>
                  <a:cubicBezTo>
                    <a:pt x="4382" y="2736"/>
                    <a:pt x="4299" y="2664"/>
                    <a:pt x="4216" y="2664"/>
                  </a:cubicBezTo>
                  <a:cubicBezTo>
                    <a:pt x="3799" y="2664"/>
                    <a:pt x="3382" y="2700"/>
                    <a:pt x="2977" y="2736"/>
                  </a:cubicBezTo>
                  <a:lnTo>
                    <a:pt x="299" y="57"/>
                  </a:lnTo>
                  <a:cubicBezTo>
                    <a:pt x="269" y="27"/>
                    <a:pt x="227" y="12"/>
                    <a:pt x="184" y="12"/>
                  </a:cubicBezTo>
                  <a:cubicBezTo>
                    <a:pt x="141" y="12"/>
                    <a:pt x="96" y="27"/>
                    <a:pt x="60" y="57"/>
                  </a:cubicBezTo>
                  <a:cubicBezTo>
                    <a:pt x="1" y="117"/>
                    <a:pt x="1" y="224"/>
                    <a:pt x="60" y="295"/>
                  </a:cubicBezTo>
                  <a:lnTo>
                    <a:pt x="2561" y="2795"/>
                  </a:lnTo>
                  <a:cubicBezTo>
                    <a:pt x="1322" y="2998"/>
                    <a:pt x="358" y="3379"/>
                    <a:pt x="358" y="3962"/>
                  </a:cubicBezTo>
                  <a:lnTo>
                    <a:pt x="358" y="4236"/>
                  </a:lnTo>
                  <a:lnTo>
                    <a:pt x="358" y="4653"/>
                  </a:lnTo>
                  <a:lnTo>
                    <a:pt x="358" y="7927"/>
                  </a:lnTo>
                  <a:cubicBezTo>
                    <a:pt x="358" y="8165"/>
                    <a:pt x="525" y="8499"/>
                    <a:pt x="1299" y="8796"/>
                  </a:cubicBezTo>
                  <a:cubicBezTo>
                    <a:pt x="1549" y="8880"/>
                    <a:pt x="1858" y="8975"/>
                    <a:pt x="2204" y="9034"/>
                  </a:cubicBezTo>
                  <a:cubicBezTo>
                    <a:pt x="2668" y="9118"/>
                    <a:pt x="3192" y="9177"/>
                    <a:pt x="3739" y="9213"/>
                  </a:cubicBezTo>
                  <a:cubicBezTo>
                    <a:pt x="3942" y="9225"/>
                    <a:pt x="4144" y="9225"/>
                    <a:pt x="4347" y="9225"/>
                  </a:cubicBezTo>
                  <a:cubicBezTo>
                    <a:pt x="4751" y="9225"/>
                    <a:pt x="5156" y="9213"/>
                    <a:pt x="5537" y="9165"/>
                  </a:cubicBezTo>
                  <a:cubicBezTo>
                    <a:pt x="5633" y="9153"/>
                    <a:pt x="5692" y="9082"/>
                    <a:pt x="5692" y="8987"/>
                  </a:cubicBezTo>
                  <a:cubicBezTo>
                    <a:pt x="5668" y="8903"/>
                    <a:pt x="5597" y="8844"/>
                    <a:pt x="5513" y="8844"/>
                  </a:cubicBezTo>
                  <a:cubicBezTo>
                    <a:pt x="5180" y="8868"/>
                    <a:pt x="4859" y="8880"/>
                    <a:pt x="4513" y="8880"/>
                  </a:cubicBezTo>
                  <a:lnTo>
                    <a:pt x="4513" y="5939"/>
                  </a:lnTo>
                  <a:cubicBezTo>
                    <a:pt x="5299" y="5927"/>
                    <a:pt x="6073" y="5855"/>
                    <a:pt x="6716" y="5701"/>
                  </a:cubicBezTo>
                  <a:lnTo>
                    <a:pt x="6716" y="8630"/>
                  </a:lnTo>
                  <a:cubicBezTo>
                    <a:pt x="6537" y="8677"/>
                    <a:pt x="6359" y="8713"/>
                    <a:pt x="6145" y="8737"/>
                  </a:cubicBezTo>
                  <a:cubicBezTo>
                    <a:pt x="6061" y="8749"/>
                    <a:pt x="6002" y="8844"/>
                    <a:pt x="6014" y="8927"/>
                  </a:cubicBezTo>
                  <a:cubicBezTo>
                    <a:pt x="6025" y="9011"/>
                    <a:pt x="6109" y="9070"/>
                    <a:pt x="6180" y="9070"/>
                  </a:cubicBezTo>
                  <a:lnTo>
                    <a:pt x="6204" y="9070"/>
                  </a:lnTo>
                  <a:cubicBezTo>
                    <a:pt x="6383" y="9034"/>
                    <a:pt x="6645" y="8987"/>
                    <a:pt x="6907" y="8915"/>
                  </a:cubicBezTo>
                  <a:cubicBezTo>
                    <a:pt x="6918" y="8915"/>
                    <a:pt x="6918" y="8915"/>
                    <a:pt x="6942" y="8903"/>
                  </a:cubicBezTo>
                  <a:cubicBezTo>
                    <a:pt x="7609" y="8725"/>
                    <a:pt x="8371" y="8415"/>
                    <a:pt x="8371" y="7891"/>
                  </a:cubicBezTo>
                  <a:lnTo>
                    <a:pt x="8371" y="4629"/>
                  </a:lnTo>
                  <a:lnTo>
                    <a:pt x="8371" y="4617"/>
                  </a:lnTo>
                  <a:lnTo>
                    <a:pt x="8371" y="3903"/>
                  </a:lnTo>
                  <a:cubicBezTo>
                    <a:pt x="8371" y="3546"/>
                    <a:pt x="7990" y="3236"/>
                    <a:pt x="7299" y="2998"/>
                  </a:cubicBezTo>
                  <a:cubicBezTo>
                    <a:pt x="6966" y="2891"/>
                    <a:pt x="6585" y="2795"/>
                    <a:pt x="6168" y="2736"/>
                  </a:cubicBezTo>
                  <a:lnTo>
                    <a:pt x="8669" y="236"/>
                  </a:lnTo>
                  <a:cubicBezTo>
                    <a:pt x="8776" y="224"/>
                    <a:pt x="8776" y="117"/>
                    <a:pt x="8692" y="45"/>
                  </a:cubicBezTo>
                  <a:cubicBezTo>
                    <a:pt x="8663" y="15"/>
                    <a:pt x="8624" y="0"/>
                    <a:pt x="85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950;p68">
              <a:extLst>
                <a:ext uri="{FF2B5EF4-FFF2-40B4-BE49-F238E27FC236}">
                  <a16:creationId xmlns:a16="http://schemas.microsoft.com/office/drawing/2014/main" id="{1B967CD4-A13A-4AAA-8614-2D06B62C4A7F}"/>
                </a:ext>
              </a:extLst>
            </p:cNvPr>
            <p:cNvSpPr/>
            <p:nvPr/>
          </p:nvSpPr>
          <p:spPr>
            <a:xfrm>
              <a:off x="6922281" y="3873646"/>
              <a:ext cx="40170" cy="54387"/>
            </a:xfrm>
            <a:custGeom>
              <a:avLst/>
              <a:gdLst/>
              <a:ahLst/>
              <a:cxnLst/>
              <a:rect l="l" t="t" r="r" b="b"/>
              <a:pathLst>
                <a:path w="1263" h="1710" extrusionOk="0">
                  <a:moveTo>
                    <a:pt x="191" y="0"/>
                  </a:moveTo>
                  <a:cubicBezTo>
                    <a:pt x="162" y="0"/>
                    <a:pt x="132" y="9"/>
                    <a:pt x="107" y="30"/>
                  </a:cubicBezTo>
                  <a:cubicBezTo>
                    <a:pt x="24" y="78"/>
                    <a:pt x="0" y="185"/>
                    <a:pt x="60" y="256"/>
                  </a:cubicBezTo>
                  <a:lnTo>
                    <a:pt x="953" y="1638"/>
                  </a:lnTo>
                  <a:cubicBezTo>
                    <a:pt x="976" y="1685"/>
                    <a:pt x="1036" y="1709"/>
                    <a:pt x="1083" y="1709"/>
                  </a:cubicBezTo>
                  <a:cubicBezTo>
                    <a:pt x="1119" y="1709"/>
                    <a:pt x="1143" y="1697"/>
                    <a:pt x="1179" y="1685"/>
                  </a:cubicBezTo>
                  <a:cubicBezTo>
                    <a:pt x="1250" y="1638"/>
                    <a:pt x="1262" y="1530"/>
                    <a:pt x="1214" y="1459"/>
                  </a:cubicBezTo>
                  <a:lnTo>
                    <a:pt x="321" y="78"/>
                  </a:lnTo>
                  <a:cubicBezTo>
                    <a:pt x="298" y="32"/>
                    <a:pt x="245" y="0"/>
                    <a:pt x="1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1951;p68">
              <a:extLst>
                <a:ext uri="{FF2B5EF4-FFF2-40B4-BE49-F238E27FC236}">
                  <a16:creationId xmlns:a16="http://schemas.microsoft.com/office/drawing/2014/main" id="{DE1DDA40-F46B-48C4-B6DD-8DB26FA09DB2}"/>
                </a:ext>
              </a:extLst>
            </p:cNvPr>
            <p:cNvSpPr/>
            <p:nvPr/>
          </p:nvSpPr>
          <p:spPr>
            <a:xfrm>
              <a:off x="6889712" y="3913529"/>
              <a:ext cx="56804" cy="29261"/>
            </a:xfrm>
            <a:custGeom>
              <a:avLst/>
              <a:gdLst/>
              <a:ahLst/>
              <a:cxnLst/>
              <a:rect l="l" t="t" r="r" b="b"/>
              <a:pathLst>
                <a:path w="1786" h="920" extrusionOk="0">
                  <a:moveTo>
                    <a:pt x="167" y="1"/>
                  </a:moveTo>
                  <a:cubicBezTo>
                    <a:pt x="103" y="1"/>
                    <a:pt x="50" y="36"/>
                    <a:pt x="24" y="98"/>
                  </a:cubicBezTo>
                  <a:cubicBezTo>
                    <a:pt x="0" y="193"/>
                    <a:pt x="24" y="276"/>
                    <a:pt x="119" y="312"/>
                  </a:cubicBezTo>
                  <a:lnTo>
                    <a:pt x="1536" y="907"/>
                  </a:lnTo>
                  <a:cubicBezTo>
                    <a:pt x="1560" y="919"/>
                    <a:pt x="1584" y="919"/>
                    <a:pt x="1607" y="919"/>
                  </a:cubicBezTo>
                  <a:cubicBezTo>
                    <a:pt x="1667" y="919"/>
                    <a:pt x="1715" y="872"/>
                    <a:pt x="1750" y="812"/>
                  </a:cubicBezTo>
                  <a:cubicBezTo>
                    <a:pt x="1786" y="729"/>
                    <a:pt x="1738" y="634"/>
                    <a:pt x="1667" y="610"/>
                  </a:cubicBezTo>
                  <a:lnTo>
                    <a:pt x="238" y="15"/>
                  </a:lnTo>
                  <a:cubicBezTo>
                    <a:pt x="213" y="5"/>
                    <a:pt x="189" y="1"/>
                    <a:pt x="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952;p68">
              <a:extLst>
                <a:ext uri="{FF2B5EF4-FFF2-40B4-BE49-F238E27FC236}">
                  <a16:creationId xmlns:a16="http://schemas.microsoft.com/office/drawing/2014/main" id="{1F18933C-42DA-46AF-A433-10CDD7EF029D}"/>
                </a:ext>
              </a:extLst>
            </p:cNvPr>
            <p:cNvSpPr/>
            <p:nvPr/>
          </p:nvSpPr>
          <p:spPr>
            <a:xfrm>
              <a:off x="7171823" y="3873710"/>
              <a:ext cx="39788" cy="54323"/>
            </a:xfrm>
            <a:custGeom>
              <a:avLst/>
              <a:gdLst/>
              <a:ahLst/>
              <a:cxnLst/>
              <a:rect l="l" t="t" r="r" b="b"/>
              <a:pathLst>
                <a:path w="1251" h="1708" extrusionOk="0">
                  <a:moveTo>
                    <a:pt x="1062" y="0"/>
                  </a:moveTo>
                  <a:cubicBezTo>
                    <a:pt x="1010" y="0"/>
                    <a:pt x="958" y="25"/>
                    <a:pt x="929" y="76"/>
                  </a:cubicBezTo>
                  <a:lnTo>
                    <a:pt x="36" y="1457"/>
                  </a:lnTo>
                  <a:cubicBezTo>
                    <a:pt x="0" y="1528"/>
                    <a:pt x="12" y="1636"/>
                    <a:pt x="84" y="1683"/>
                  </a:cubicBezTo>
                  <a:cubicBezTo>
                    <a:pt x="119" y="1695"/>
                    <a:pt x="143" y="1707"/>
                    <a:pt x="179" y="1707"/>
                  </a:cubicBezTo>
                  <a:cubicBezTo>
                    <a:pt x="238" y="1707"/>
                    <a:pt x="274" y="1683"/>
                    <a:pt x="310" y="1636"/>
                  </a:cubicBezTo>
                  <a:lnTo>
                    <a:pt x="1203" y="254"/>
                  </a:lnTo>
                  <a:cubicBezTo>
                    <a:pt x="1250" y="183"/>
                    <a:pt x="1227" y="76"/>
                    <a:pt x="1155" y="28"/>
                  </a:cubicBezTo>
                  <a:cubicBezTo>
                    <a:pt x="1128" y="10"/>
                    <a:pt x="1095" y="0"/>
                    <a:pt x="10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953;p68">
              <a:extLst>
                <a:ext uri="{FF2B5EF4-FFF2-40B4-BE49-F238E27FC236}">
                  <a16:creationId xmlns:a16="http://schemas.microsoft.com/office/drawing/2014/main" id="{BFD84E44-9BEA-4E32-97D3-7A7A4A01C6D9}"/>
                </a:ext>
              </a:extLst>
            </p:cNvPr>
            <p:cNvSpPr/>
            <p:nvPr/>
          </p:nvSpPr>
          <p:spPr>
            <a:xfrm>
              <a:off x="7187725" y="3913529"/>
              <a:ext cx="57217" cy="29261"/>
            </a:xfrm>
            <a:custGeom>
              <a:avLst/>
              <a:gdLst/>
              <a:ahLst/>
              <a:cxnLst/>
              <a:rect l="l" t="t" r="r" b="b"/>
              <a:pathLst>
                <a:path w="1799" h="920" extrusionOk="0">
                  <a:moveTo>
                    <a:pt x="1610" y="1"/>
                  </a:moveTo>
                  <a:cubicBezTo>
                    <a:pt x="1588" y="1"/>
                    <a:pt x="1567" y="5"/>
                    <a:pt x="1548" y="15"/>
                  </a:cubicBezTo>
                  <a:lnTo>
                    <a:pt x="119" y="610"/>
                  </a:lnTo>
                  <a:cubicBezTo>
                    <a:pt x="36" y="634"/>
                    <a:pt x="0" y="741"/>
                    <a:pt x="36" y="812"/>
                  </a:cubicBezTo>
                  <a:cubicBezTo>
                    <a:pt x="60" y="872"/>
                    <a:pt x="119" y="919"/>
                    <a:pt x="179" y="919"/>
                  </a:cubicBezTo>
                  <a:cubicBezTo>
                    <a:pt x="191" y="919"/>
                    <a:pt x="227" y="919"/>
                    <a:pt x="238" y="907"/>
                  </a:cubicBezTo>
                  <a:lnTo>
                    <a:pt x="1667" y="312"/>
                  </a:lnTo>
                  <a:cubicBezTo>
                    <a:pt x="1762" y="276"/>
                    <a:pt x="1798" y="181"/>
                    <a:pt x="1762" y="98"/>
                  </a:cubicBezTo>
                  <a:cubicBezTo>
                    <a:pt x="1736" y="36"/>
                    <a:pt x="1671" y="1"/>
                    <a:pt x="16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791;p39">
            <a:extLst>
              <a:ext uri="{FF2B5EF4-FFF2-40B4-BE49-F238E27FC236}">
                <a16:creationId xmlns:a16="http://schemas.microsoft.com/office/drawing/2014/main" id="{B7123BD6-52C6-4E9F-8540-6DFA9580EEE2}"/>
              </a:ext>
            </a:extLst>
          </p:cNvPr>
          <p:cNvSpPr/>
          <p:nvPr/>
        </p:nvSpPr>
        <p:spPr>
          <a:xfrm rot="469412">
            <a:off x="10277381" y="5787577"/>
            <a:ext cx="735368" cy="553552"/>
          </a:xfrm>
          <a:custGeom>
            <a:avLst/>
            <a:gdLst/>
            <a:ahLst/>
            <a:cxnLst/>
            <a:rect l="l" t="t" r="r" b="b"/>
            <a:pathLst>
              <a:path w="18251" h="15452" extrusionOk="0">
                <a:moveTo>
                  <a:pt x="10634" y="2409"/>
                </a:moveTo>
                <a:lnTo>
                  <a:pt x="9953" y="2433"/>
                </a:lnTo>
                <a:lnTo>
                  <a:pt x="9296" y="2458"/>
                </a:lnTo>
                <a:lnTo>
                  <a:pt x="7592" y="2531"/>
                </a:lnTo>
                <a:lnTo>
                  <a:pt x="7228" y="2531"/>
                </a:lnTo>
                <a:lnTo>
                  <a:pt x="6814" y="2555"/>
                </a:lnTo>
                <a:lnTo>
                  <a:pt x="6619" y="2555"/>
                </a:lnTo>
                <a:lnTo>
                  <a:pt x="6425" y="2579"/>
                </a:lnTo>
                <a:lnTo>
                  <a:pt x="6230" y="2652"/>
                </a:lnTo>
                <a:lnTo>
                  <a:pt x="6060" y="2725"/>
                </a:lnTo>
                <a:lnTo>
                  <a:pt x="6035" y="2750"/>
                </a:lnTo>
                <a:lnTo>
                  <a:pt x="6011" y="2798"/>
                </a:lnTo>
                <a:lnTo>
                  <a:pt x="6035" y="2847"/>
                </a:lnTo>
                <a:lnTo>
                  <a:pt x="6060" y="2896"/>
                </a:lnTo>
                <a:lnTo>
                  <a:pt x="6230" y="2969"/>
                </a:lnTo>
                <a:lnTo>
                  <a:pt x="6376" y="3017"/>
                </a:lnTo>
                <a:lnTo>
                  <a:pt x="6546" y="3042"/>
                </a:lnTo>
                <a:lnTo>
                  <a:pt x="7422" y="3042"/>
                </a:lnTo>
                <a:lnTo>
                  <a:pt x="8298" y="3017"/>
                </a:lnTo>
                <a:lnTo>
                  <a:pt x="9150" y="2993"/>
                </a:lnTo>
                <a:lnTo>
                  <a:pt x="9831" y="2969"/>
                </a:lnTo>
                <a:lnTo>
                  <a:pt x="10488" y="2944"/>
                </a:lnTo>
                <a:lnTo>
                  <a:pt x="10829" y="2969"/>
                </a:lnTo>
                <a:lnTo>
                  <a:pt x="11169" y="2993"/>
                </a:lnTo>
                <a:lnTo>
                  <a:pt x="11486" y="3042"/>
                </a:lnTo>
                <a:lnTo>
                  <a:pt x="11826" y="3090"/>
                </a:lnTo>
                <a:lnTo>
                  <a:pt x="11948" y="3115"/>
                </a:lnTo>
                <a:lnTo>
                  <a:pt x="12045" y="3066"/>
                </a:lnTo>
                <a:lnTo>
                  <a:pt x="12094" y="2993"/>
                </a:lnTo>
                <a:lnTo>
                  <a:pt x="12143" y="2896"/>
                </a:lnTo>
                <a:lnTo>
                  <a:pt x="12167" y="2798"/>
                </a:lnTo>
                <a:lnTo>
                  <a:pt x="12143" y="2701"/>
                </a:lnTo>
                <a:lnTo>
                  <a:pt x="12070" y="2628"/>
                </a:lnTo>
                <a:lnTo>
                  <a:pt x="11972" y="2579"/>
                </a:lnTo>
                <a:lnTo>
                  <a:pt x="11632" y="2506"/>
                </a:lnTo>
                <a:lnTo>
                  <a:pt x="11315" y="2458"/>
                </a:lnTo>
                <a:lnTo>
                  <a:pt x="10975" y="2433"/>
                </a:lnTo>
                <a:lnTo>
                  <a:pt x="10634" y="2409"/>
                </a:lnTo>
                <a:close/>
                <a:moveTo>
                  <a:pt x="15573" y="4940"/>
                </a:moveTo>
                <a:lnTo>
                  <a:pt x="15890" y="4964"/>
                </a:lnTo>
                <a:lnTo>
                  <a:pt x="16157" y="5037"/>
                </a:lnTo>
                <a:lnTo>
                  <a:pt x="16182" y="5280"/>
                </a:lnTo>
                <a:lnTo>
                  <a:pt x="16206" y="5524"/>
                </a:lnTo>
                <a:lnTo>
                  <a:pt x="16206" y="5889"/>
                </a:lnTo>
                <a:lnTo>
                  <a:pt x="16206" y="6254"/>
                </a:lnTo>
                <a:lnTo>
                  <a:pt x="15671" y="6278"/>
                </a:lnTo>
                <a:lnTo>
                  <a:pt x="15136" y="6302"/>
                </a:lnTo>
                <a:lnTo>
                  <a:pt x="14625" y="6327"/>
                </a:lnTo>
                <a:lnTo>
                  <a:pt x="14333" y="6375"/>
                </a:lnTo>
                <a:lnTo>
                  <a:pt x="14308" y="6302"/>
                </a:lnTo>
                <a:lnTo>
                  <a:pt x="14284" y="6132"/>
                </a:lnTo>
                <a:lnTo>
                  <a:pt x="14284" y="5962"/>
                </a:lnTo>
                <a:lnTo>
                  <a:pt x="14284" y="5645"/>
                </a:lnTo>
                <a:lnTo>
                  <a:pt x="14284" y="5329"/>
                </a:lnTo>
                <a:lnTo>
                  <a:pt x="14284" y="5159"/>
                </a:lnTo>
                <a:lnTo>
                  <a:pt x="14235" y="5013"/>
                </a:lnTo>
                <a:lnTo>
                  <a:pt x="14430" y="5013"/>
                </a:lnTo>
                <a:lnTo>
                  <a:pt x="14625" y="4988"/>
                </a:lnTo>
                <a:lnTo>
                  <a:pt x="14990" y="4940"/>
                </a:lnTo>
                <a:close/>
                <a:moveTo>
                  <a:pt x="15330" y="4404"/>
                </a:moveTo>
                <a:lnTo>
                  <a:pt x="14990" y="4429"/>
                </a:lnTo>
                <a:lnTo>
                  <a:pt x="14771" y="4453"/>
                </a:lnTo>
                <a:lnTo>
                  <a:pt x="14503" y="4502"/>
                </a:lnTo>
                <a:lnTo>
                  <a:pt x="14357" y="4526"/>
                </a:lnTo>
                <a:lnTo>
                  <a:pt x="14260" y="4575"/>
                </a:lnTo>
                <a:lnTo>
                  <a:pt x="14138" y="4648"/>
                </a:lnTo>
                <a:lnTo>
                  <a:pt x="14065" y="4721"/>
                </a:lnTo>
                <a:lnTo>
                  <a:pt x="14016" y="4721"/>
                </a:lnTo>
                <a:lnTo>
                  <a:pt x="13968" y="4745"/>
                </a:lnTo>
                <a:lnTo>
                  <a:pt x="13943" y="4745"/>
                </a:lnTo>
                <a:lnTo>
                  <a:pt x="13919" y="4769"/>
                </a:lnTo>
                <a:lnTo>
                  <a:pt x="13895" y="4794"/>
                </a:lnTo>
                <a:lnTo>
                  <a:pt x="13870" y="4891"/>
                </a:lnTo>
                <a:lnTo>
                  <a:pt x="13773" y="5670"/>
                </a:lnTo>
                <a:lnTo>
                  <a:pt x="13773" y="6059"/>
                </a:lnTo>
                <a:lnTo>
                  <a:pt x="13773" y="6254"/>
                </a:lnTo>
                <a:lnTo>
                  <a:pt x="13822" y="6424"/>
                </a:lnTo>
                <a:lnTo>
                  <a:pt x="13846" y="6497"/>
                </a:lnTo>
                <a:lnTo>
                  <a:pt x="13870" y="6570"/>
                </a:lnTo>
                <a:lnTo>
                  <a:pt x="13870" y="6594"/>
                </a:lnTo>
                <a:lnTo>
                  <a:pt x="13895" y="6667"/>
                </a:lnTo>
                <a:lnTo>
                  <a:pt x="13919" y="6740"/>
                </a:lnTo>
                <a:lnTo>
                  <a:pt x="13968" y="6789"/>
                </a:lnTo>
                <a:lnTo>
                  <a:pt x="14041" y="6813"/>
                </a:lnTo>
                <a:lnTo>
                  <a:pt x="14308" y="6886"/>
                </a:lnTo>
                <a:lnTo>
                  <a:pt x="14600" y="6911"/>
                </a:lnTo>
                <a:lnTo>
                  <a:pt x="14892" y="6935"/>
                </a:lnTo>
                <a:lnTo>
                  <a:pt x="15184" y="6911"/>
                </a:lnTo>
                <a:lnTo>
                  <a:pt x="15768" y="6886"/>
                </a:lnTo>
                <a:lnTo>
                  <a:pt x="16328" y="6813"/>
                </a:lnTo>
                <a:lnTo>
                  <a:pt x="16449" y="6789"/>
                </a:lnTo>
                <a:lnTo>
                  <a:pt x="16522" y="6740"/>
                </a:lnTo>
                <a:lnTo>
                  <a:pt x="16595" y="6643"/>
                </a:lnTo>
                <a:lnTo>
                  <a:pt x="16620" y="6546"/>
                </a:lnTo>
                <a:lnTo>
                  <a:pt x="16668" y="6448"/>
                </a:lnTo>
                <a:lnTo>
                  <a:pt x="16717" y="6327"/>
                </a:lnTo>
                <a:lnTo>
                  <a:pt x="16741" y="6108"/>
                </a:lnTo>
                <a:lnTo>
                  <a:pt x="16741" y="5864"/>
                </a:lnTo>
                <a:lnTo>
                  <a:pt x="16717" y="5645"/>
                </a:lnTo>
                <a:lnTo>
                  <a:pt x="16644" y="5159"/>
                </a:lnTo>
                <a:lnTo>
                  <a:pt x="16620" y="4940"/>
                </a:lnTo>
                <a:lnTo>
                  <a:pt x="16547" y="4721"/>
                </a:lnTo>
                <a:lnTo>
                  <a:pt x="16498" y="4648"/>
                </a:lnTo>
                <a:lnTo>
                  <a:pt x="16449" y="4599"/>
                </a:lnTo>
                <a:lnTo>
                  <a:pt x="16401" y="4575"/>
                </a:lnTo>
                <a:lnTo>
                  <a:pt x="16328" y="4526"/>
                </a:lnTo>
                <a:lnTo>
                  <a:pt x="16011" y="4453"/>
                </a:lnTo>
                <a:lnTo>
                  <a:pt x="15671" y="4404"/>
                </a:lnTo>
                <a:close/>
                <a:moveTo>
                  <a:pt x="8176" y="7105"/>
                </a:moveTo>
                <a:lnTo>
                  <a:pt x="7884" y="7373"/>
                </a:lnTo>
                <a:lnTo>
                  <a:pt x="7641" y="7689"/>
                </a:lnTo>
                <a:lnTo>
                  <a:pt x="7422" y="8006"/>
                </a:lnTo>
                <a:lnTo>
                  <a:pt x="7252" y="8346"/>
                </a:lnTo>
                <a:lnTo>
                  <a:pt x="7082" y="8687"/>
                </a:lnTo>
                <a:lnTo>
                  <a:pt x="6936" y="9052"/>
                </a:lnTo>
                <a:lnTo>
                  <a:pt x="6790" y="9417"/>
                </a:lnTo>
                <a:lnTo>
                  <a:pt x="6692" y="9782"/>
                </a:lnTo>
                <a:lnTo>
                  <a:pt x="6619" y="9441"/>
                </a:lnTo>
                <a:lnTo>
                  <a:pt x="6619" y="9198"/>
                </a:lnTo>
                <a:lnTo>
                  <a:pt x="6619" y="8955"/>
                </a:lnTo>
                <a:lnTo>
                  <a:pt x="6644" y="8711"/>
                </a:lnTo>
                <a:lnTo>
                  <a:pt x="6717" y="8492"/>
                </a:lnTo>
                <a:lnTo>
                  <a:pt x="6790" y="8273"/>
                </a:lnTo>
                <a:lnTo>
                  <a:pt x="6911" y="8079"/>
                </a:lnTo>
                <a:lnTo>
                  <a:pt x="7033" y="7884"/>
                </a:lnTo>
                <a:lnTo>
                  <a:pt x="7203" y="7689"/>
                </a:lnTo>
                <a:lnTo>
                  <a:pt x="7398" y="7519"/>
                </a:lnTo>
                <a:lnTo>
                  <a:pt x="7617" y="7373"/>
                </a:lnTo>
                <a:lnTo>
                  <a:pt x="7836" y="7251"/>
                </a:lnTo>
                <a:lnTo>
                  <a:pt x="8079" y="7154"/>
                </a:lnTo>
                <a:lnTo>
                  <a:pt x="8176" y="7105"/>
                </a:lnTo>
                <a:close/>
                <a:moveTo>
                  <a:pt x="11413" y="8444"/>
                </a:moveTo>
                <a:lnTo>
                  <a:pt x="11486" y="8711"/>
                </a:lnTo>
                <a:lnTo>
                  <a:pt x="11534" y="8979"/>
                </a:lnTo>
                <a:lnTo>
                  <a:pt x="11559" y="9246"/>
                </a:lnTo>
                <a:lnTo>
                  <a:pt x="11534" y="9514"/>
                </a:lnTo>
                <a:lnTo>
                  <a:pt x="11461" y="9782"/>
                </a:lnTo>
                <a:lnTo>
                  <a:pt x="11388" y="10049"/>
                </a:lnTo>
                <a:lnTo>
                  <a:pt x="11267" y="10293"/>
                </a:lnTo>
                <a:lnTo>
                  <a:pt x="11145" y="10512"/>
                </a:lnTo>
                <a:lnTo>
                  <a:pt x="10975" y="10731"/>
                </a:lnTo>
                <a:lnTo>
                  <a:pt x="11048" y="10536"/>
                </a:lnTo>
                <a:lnTo>
                  <a:pt x="11121" y="10317"/>
                </a:lnTo>
                <a:lnTo>
                  <a:pt x="11194" y="9928"/>
                </a:lnTo>
                <a:lnTo>
                  <a:pt x="11267" y="9563"/>
                </a:lnTo>
                <a:lnTo>
                  <a:pt x="11315" y="9198"/>
                </a:lnTo>
                <a:lnTo>
                  <a:pt x="11413" y="8444"/>
                </a:lnTo>
                <a:close/>
                <a:moveTo>
                  <a:pt x="9028" y="6911"/>
                </a:moveTo>
                <a:lnTo>
                  <a:pt x="8858" y="7057"/>
                </a:lnTo>
                <a:lnTo>
                  <a:pt x="8736" y="7251"/>
                </a:lnTo>
                <a:lnTo>
                  <a:pt x="8614" y="7446"/>
                </a:lnTo>
                <a:lnTo>
                  <a:pt x="8517" y="7641"/>
                </a:lnTo>
                <a:lnTo>
                  <a:pt x="8322" y="8079"/>
                </a:lnTo>
                <a:lnTo>
                  <a:pt x="8176" y="8492"/>
                </a:lnTo>
                <a:lnTo>
                  <a:pt x="8030" y="8833"/>
                </a:lnTo>
                <a:lnTo>
                  <a:pt x="7884" y="9173"/>
                </a:lnTo>
                <a:lnTo>
                  <a:pt x="7568" y="9830"/>
                </a:lnTo>
                <a:lnTo>
                  <a:pt x="7325" y="10317"/>
                </a:lnTo>
                <a:lnTo>
                  <a:pt x="7228" y="10560"/>
                </a:lnTo>
                <a:lnTo>
                  <a:pt x="7130" y="10804"/>
                </a:lnTo>
                <a:lnTo>
                  <a:pt x="6936" y="10463"/>
                </a:lnTo>
                <a:lnTo>
                  <a:pt x="6790" y="10122"/>
                </a:lnTo>
                <a:lnTo>
                  <a:pt x="6838" y="10122"/>
                </a:lnTo>
                <a:lnTo>
                  <a:pt x="6911" y="10098"/>
                </a:lnTo>
                <a:lnTo>
                  <a:pt x="6960" y="10074"/>
                </a:lnTo>
                <a:lnTo>
                  <a:pt x="7009" y="10001"/>
                </a:lnTo>
                <a:lnTo>
                  <a:pt x="7276" y="9222"/>
                </a:lnTo>
                <a:lnTo>
                  <a:pt x="7592" y="8468"/>
                </a:lnTo>
                <a:lnTo>
                  <a:pt x="7787" y="8103"/>
                </a:lnTo>
                <a:lnTo>
                  <a:pt x="7982" y="7738"/>
                </a:lnTo>
                <a:lnTo>
                  <a:pt x="8176" y="7373"/>
                </a:lnTo>
                <a:lnTo>
                  <a:pt x="8395" y="7032"/>
                </a:lnTo>
                <a:lnTo>
                  <a:pt x="8493" y="7032"/>
                </a:lnTo>
                <a:lnTo>
                  <a:pt x="8760" y="6959"/>
                </a:lnTo>
                <a:lnTo>
                  <a:pt x="9028" y="6911"/>
                </a:lnTo>
                <a:close/>
                <a:moveTo>
                  <a:pt x="9344" y="6911"/>
                </a:moveTo>
                <a:lnTo>
                  <a:pt x="9588" y="6935"/>
                </a:lnTo>
                <a:lnTo>
                  <a:pt x="9831" y="7008"/>
                </a:lnTo>
                <a:lnTo>
                  <a:pt x="9734" y="7105"/>
                </a:lnTo>
                <a:lnTo>
                  <a:pt x="9636" y="7203"/>
                </a:lnTo>
                <a:lnTo>
                  <a:pt x="9490" y="7446"/>
                </a:lnTo>
                <a:lnTo>
                  <a:pt x="9393" y="7714"/>
                </a:lnTo>
                <a:lnTo>
                  <a:pt x="9271" y="7957"/>
                </a:lnTo>
                <a:lnTo>
                  <a:pt x="9150" y="8298"/>
                </a:lnTo>
                <a:lnTo>
                  <a:pt x="9004" y="8663"/>
                </a:lnTo>
                <a:lnTo>
                  <a:pt x="8760" y="9368"/>
                </a:lnTo>
                <a:lnTo>
                  <a:pt x="8468" y="10122"/>
                </a:lnTo>
                <a:lnTo>
                  <a:pt x="8128" y="10852"/>
                </a:lnTo>
                <a:lnTo>
                  <a:pt x="7957" y="11290"/>
                </a:lnTo>
                <a:lnTo>
                  <a:pt x="7909" y="11388"/>
                </a:lnTo>
                <a:lnTo>
                  <a:pt x="7884" y="11485"/>
                </a:lnTo>
                <a:lnTo>
                  <a:pt x="7884" y="11558"/>
                </a:lnTo>
                <a:lnTo>
                  <a:pt x="7665" y="11388"/>
                </a:lnTo>
                <a:lnTo>
                  <a:pt x="7446" y="11193"/>
                </a:lnTo>
                <a:lnTo>
                  <a:pt x="7568" y="10901"/>
                </a:lnTo>
                <a:lnTo>
                  <a:pt x="7690" y="10609"/>
                </a:lnTo>
                <a:lnTo>
                  <a:pt x="7811" y="10317"/>
                </a:lnTo>
                <a:lnTo>
                  <a:pt x="7933" y="10049"/>
                </a:lnTo>
                <a:lnTo>
                  <a:pt x="8201" y="9514"/>
                </a:lnTo>
                <a:lnTo>
                  <a:pt x="8444" y="8979"/>
                </a:lnTo>
                <a:lnTo>
                  <a:pt x="8882" y="7933"/>
                </a:lnTo>
                <a:lnTo>
                  <a:pt x="9101" y="7422"/>
                </a:lnTo>
                <a:lnTo>
                  <a:pt x="9344" y="6911"/>
                </a:lnTo>
                <a:close/>
                <a:moveTo>
                  <a:pt x="10610" y="7397"/>
                </a:moveTo>
                <a:lnTo>
                  <a:pt x="10829" y="7592"/>
                </a:lnTo>
                <a:lnTo>
                  <a:pt x="11023" y="7811"/>
                </a:lnTo>
                <a:lnTo>
                  <a:pt x="11194" y="8054"/>
                </a:lnTo>
                <a:lnTo>
                  <a:pt x="11340" y="8322"/>
                </a:lnTo>
                <a:lnTo>
                  <a:pt x="11340" y="8346"/>
                </a:lnTo>
                <a:lnTo>
                  <a:pt x="11169" y="8663"/>
                </a:lnTo>
                <a:lnTo>
                  <a:pt x="11023" y="8979"/>
                </a:lnTo>
                <a:lnTo>
                  <a:pt x="10926" y="9295"/>
                </a:lnTo>
                <a:lnTo>
                  <a:pt x="10829" y="9660"/>
                </a:lnTo>
                <a:lnTo>
                  <a:pt x="10731" y="10025"/>
                </a:lnTo>
                <a:lnTo>
                  <a:pt x="10610" y="10414"/>
                </a:lnTo>
                <a:lnTo>
                  <a:pt x="10512" y="10706"/>
                </a:lnTo>
                <a:lnTo>
                  <a:pt x="10464" y="10852"/>
                </a:lnTo>
                <a:lnTo>
                  <a:pt x="10439" y="11023"/>
                </a:lnTo>
                <a:lnTo>
                  <a:pt x="10464" y="11071"/>
                </a:lnTo>
                <a:lnTo>
                  <a:pt x="10488" y="11120"/>
                </a:lnTo>
                <a:lnTo>
                  <a:pt x="10537" y="11144"/>
                </a:lnTo>
                <a:lnTo>
                  <a:pt x="10585" y="11169"/>
                </a:lnTo>
                <a:lnTo>
                  <a:pt x="10318" y="11388"/>
                </a:lnTo>
                <a:lnTo>
                  <a:pt x="10001" y="11558"/>
                </a:lnTo>
                <a:lnTo>
                  <a:pt x="10001" y="11558"/>
                </a:lnTo>
                <a:lnTo>
                  <a:pt x="10099" y="11412"/>
                </a:lnTo>
                <a:lnTo>
                  <a:pt x="10147" y="11242"/>
                </a:lnTo>
                <a:lnTo>
                  <a:pt x="10269" y="10877"/>
                </a:lnTo>
                <a:lnTo>
                  <a:pt x="10439" y="10244"/>
                </a:lnTo>
                <a:lnTo>
                  <a:pt x="10585" y="9684"/>
                </a:lnTo>
                <a:lnTo>
                  <a:pt x="10780" y="9100"/>
                </a:lnTo>
                <a:lnTo>
                  <a:pt x="10950" y="8517"/>
                </a:lnTo>
                <a:lnTo>
                  <a:pt x="11072" y="7957"/>
                </a:lnTo>
                <a:lnTo>
                  <a:pt x="11072" y="7908"/>
                </a:lnTo>
                <a:lnTo>
                  <a:pt x="11048" y="7884"/>
                </a:lnTo>
                <a:lnTo>
                  <a:pt x="10975" y="7884"/>
                </a:lnTo>
                <a:lnTo>
                  <a:pt x="10804" y="8079"/>
                </a:lnTo>
                <a:lnTo>
                  <a:pt x="10683" y="8273"/>
                </a:lnTo>
                <a:lnTo>
                  <a:pt x="10561" y="8517"/>
                </a:lnTo>
                <a:lnTo>
                  <a:pt x="10464" y="8760"/>
                </a:lnTo>
                <a:lnTo>
                  <a:pt x="10318" y="9246"/>
                </a:lnTo>
                <a:lnTo>
                  <a:pt x="10196" y="9733"/>
                </a:lnTo>
                <a:lnTo>
                  <a:pt x="10050" y="10293"/>
                </a:lnTo>
                <a:lnTo>
                  <a:pt x="9880" y="10828"/>
                </a:lnTo>
                <a:lnTo>
                  <a:pt x="9782" y="11071"/>
                </a:lnTo>
                <a:lnTo>
                  <a:pt x="9685" y="11290"/>
                </a:lnTo>
                <a:lnTo>
                  <a:pt x="9563" y="11534"/>
                </a:lnTo>
                <a:lnTo>
                  <a:pt x="9539" y="11655"/>
                </a:lnTo>
                <a:lnTo>
                  <a:pt x="9515" y="11777"/>
                </a:lnTo>
                <a:lnTo>
                  <a:pt x="9320" y="11826"/>
                </a:lnTo>
                <a:lnTo>
                  <a:pt x="9247" y="11850"/>
                </a:lnTo>
                <a:lnTo>
                  <a:pt x="9247" y="11850"/>
                </a:lnTo>
                <a:lnTo>
                  <a:pt x="9369" y="11607"/>
                </a:lnTo>
                <a:lnTo>
                  <a:pt x="9442" y="11339"/>
                </a:lnTo>
                <a:lnTo>
                  <a:pt x="9612" y="10828"/>
                </a:lnTo>
                <a:lnTo>
                  <a:pt x="9758" y="10317"/>
                </a:lnTo>
                <a:lnTo>
                  <a:pt x="9928" y="9806"/>
                </a:lnTo>
                <a:lnTo>
                  <a:pt x="10147" y="9222"/>
                </a:lnTo>
                <a:lnTo>
                  <a:pt x="10342" y="8614"/>
                </a:lnTo>
                <a:lnTo>
                  <a:pt x="10488" y="8006"/>
                </a:lnTo>
                <a:lnTo>
                  <a:pt x="10561" y="7714"/>
                </a:lnTo>
                <a:lnTo>
                  <a:pt x="10610" y="7397"/>
                </a:lnTo>
                <a:close/>
                <a:moveTo>
                  <a:pt x="10026" y="7081"/>
                </a:moveTo>
                <a:lnTo>
                  <a:pt x="10220" y="7154"/>
                </a:lnTo>
                <a:lnTo>
                  <a:pt x="10391" y="7251"/>
                </a:lnTo>
                <a:lnTo>
                  <a:pt x="10172" y="7811"/>
                </a:lnTo>
                <a:lnTo>
                  <a:pt x="10001" y="8395"/>
                </a:lnTo>
                <a:lnTo>
                  <a:pt x="9831" y="8955"/>
                </a:lnTo>
                <a:lnTo>
                  <a:pt x="9636" y="9538"/>
                </a:lnTo>
                <a:lnTo>
                  <a:pt x="9442" y="10098"/>
                </a:lnTo>
                <a:lnTo>
                  <a:pt x="9271" y="10706"/>
                </a:lnTo>
                <a:lnTo>
                  <a:pt x="9101" y="11266"/>
                </a:lnTo>
                <a:lnTo>
                  <a:pt x="8979" y="11558"/>
                </a:lnTo>
                <a:lnTo>
                  <a:pt x="8833" y="11826"/>
                </a:lnTo>
                <a:lnTo>
                  <a:pt x="8833" y="11874"/>
                </a:lnTo>
                <a:lnTo>
                  <a:pt x="8639" y="11850"/>
                </a:lnTo>
                <a:lnTo>
                  <a:pt x="8468" y="11826"/>
                </a:lnTo>
                <a:lnTo>
                  <a:pt x="8298" y="11753"/>
                </a:lnTo>
                <a:lnTo>
                  <a:pt x="8128" y="11680"/>
                </a:lnTo>
                <a:lnTo>
                  <a:pt x="8176" y="11655"/>
                </a:lnTo>
                <a:lnTo>
                  <a:pt x="8201" y="11631"/>
                </a:lnTo>
                <a:lnTo>
                  <a:pt x="8274" y="11534"/>
                </a:lnTo>
                <a:lnTo>
                  <a:pt x="8371" y="11315"/>
                </a:lnTo>
                <a:lnTo>
                  <a:pt x="8639" y="10633"/>
                </a:lnTo>
                <a:lnTo>
                  <a:pt x="8931" y="9976"/>
                </a:lnTo>
                <a:lnTo>
                  <a:pt x="9077" y="9636"/>
                </a:lnTo>
                <a:lnTo>
                  <a:pt x="9223" y="9271"/>
                </a:lnTo>
                <a:lnTo>
                  <a:pt x="9466" y="8565"/>
                </a:lnTo>
                <a:lnTo>
                  <a:pt x="9612" y="8200"/>
                </a:lnTo>
                <a:lnTo>
                  <a:pt x="9758" y="7835"/>
                </a:lnTo>
                <a:lnTo>
                  <a:pt x="9928" y="7446"/>
                </a:lnTo>
                <a:lnTo>
                  <a:pt x="9977" y="7276"/>
                </a:lnTo>
                <a:lnTo>
                  <a:pt x="10026" y="7081"/>
                </a:lnTo>
                <a:close/>
                <a:moveTo>
                  <a:pt x="9247" y="6424"/>
                </a:moveTo>
                <a:lnTo>
                  <a:pt x="8931" y="6448"/>
                </a:lnTo>
                <a:lnTo>
                  <a:pt x="8639" y="6497"/>
                </a:lnTo>
                <a:lnTo>
                  <a:pt x="8347" y="6570"/>
                </a:lnTo>
                <a:lnTo>
                  <a:pt x="8274" y="6619"/>
                </a:lnTo>
                <a:lnTo>
                  <a:pt x="8225" y="6667"/>
                </a:lnTo>
                <a:lnTo>
                  <a:pt x="7836" y="6789"/>
                </a:lnTo>
                <a:lnTo>
                  <a:pt x="7568" y="6911"/>
                </a:lnTo>
                <a:lnTo>
                  <a:pt x="7325" y="7032"/>
                </a:lnTo>
                <a:lnTo>
                  <a:pt x="7106" y="7203"/>
                </a:lnTo>
                <a:lnTo>
                  <a:pt x="6887" y="7373"/>
                </a:lnTo>
                <a:lnTo>
                  <a:pt x="6668" y="7592"/>
                </a:lnTo>
                <a:lnTo>
                  <a:pt x="6498" y="7835"/>
                </a:lnTo>
                <a:lnTo>
                  <a:pt x="6352" y="8103"/>
                </a:lnTo>
                <a:lnTo>
                  <a:pt x="6254" y="8371"/>
                </a:lnTo>
                <a:lnTo>
                  <a:pt x="6206" y="8663"/>
                </a:lnTo>
                <a:lnTo>
                  <a:pt x="6157" y="8979"/>
                </a:lnTo>
                <a:lnTo>
                  <a:pt x="6157" y="9271"/>
                </a:lnTo>
                <a:lnTo>
                  <a:pt x="6181" y="9563"/>
                </a:lnTo>
                <a:lnTo>
                  <a:pt x="6206" y="9855"/>
                </a:lnTo>
                <a:lnTo>
                  <a:pt x="6279" y="10122"/>
                </a:lnTo>
                <a:lnTo>
                  <a:pt x="6376" y="10390"/>
                </a:lnTo>
                <a:lnTo>
                  <a:pt x="6498" y="10658"/>
                </a:lnTo>
                <a:lnTo>
                  <a:pt x="6644" y="10925"/>
                </a:lnTo>
                <a:lnTo>
                  <a:pt x="6814" y="11169"/>
                </a:lnTo>
                <a:lnTo>
                  <a:pt x="6984" y="11388"/>
                </a:lnTo>
                <a:lnTo>
                  <a:pt x="7203" y="11607"/>
                </a:lnTo>
                <a:lnTo>
                  <a:pt x="7422" y="11801"/>
                </a:lnTo>
                <a:lnTo>
                  <a:pt x="7665" y="11947"/>
                </a:lnTo>
                <a:lnTo>
                  <a:pt x="7909" y="12093"/>
                </a:lnTo>
                <a:lnTo>
                  <a:pt x="8176" y="12191"/>
                </a:lnTo>
                <a:lnTo>
                  <a:pt x="8444" y="12288"/>
                </a:lnTo>
                <a:lnTo>
                  <a:pt x="8736" y="12312"/>
                </a:lnTo>
                <a:lnTo>
                  <a:pt x="9028" y="12312"/>
                </a:lnTo>
                <a:lnTo>
                  <a:pt x="9320" y="12288"/>
                </a:lnTo>
                <a:lnTo>
                  <a:pt x="9588" y="12215"/>
                </a:lnTo>
                <a:lnTo>
                  <a:pt x="9880" y="12118"/>
                </a:lnTo>
                <a:lnTo>
                  <a:pt x="10147" y="11996"/>
                </a:lnTo>
                <a:lnTo>
                  <a:pt x="10415" y="11826"/>
                </a:lnTo>
                <a:lnTo>
                  <a:pt x="10658" y="11655"/>
                </a:lnTo>
                <a:lnTo>
                  <a:pt x="10877" y="11461"/>
                </a:lnTo>
                <a:lnTo>
                  <a:pt x="11096" y="11242"/>
                </a:lnTo>
                <a:lnTo>
                  <a:pt x="11291" y="10998"/>
                </a:lnTo>
                <a:lnTo>
                  <a:pt x="11461" y="10731"/>
                </a:lnTo>
                <a:lnTo>
                  <a:pt x="11632" y="10463"/>
                </a:lnTo>
                <a:lnTo>
                  <a:pt x="11753" y="10195"/>
                </a:lnTo>
                <a:lnTo>
                  <a:pt x="11851" y="9903"/>
                </a:lnTo>
                <a:lnTo>
                  <a:pt x="11924" y="9611"/>
                </a:lnTo>
                <a:lnTo>
                  <a:pt x="11948" y="9319"/>
                </a:lnTo>
                <a:lnTo>
                  <a:pt x="11972" y="9027"/>
                </a:lnTo>
                <a:lnTo>
                  <a:pt x="11924" y="8736"/>
                </a:lnTo>
                <a:lnTo>
                  <a:pt x="11851" y="8444"/>
                </a:lnTo>
                <a:lnTo>
                  <a:pt x="11753" y="8176"/>
                </a:lnTo>
                <a:lnTo>
                  <a:pt x="11632" y="7908"/>
                </a:lnTo>
                <a:lnTo>
                  <a:pt x="11461" y="7665"/>
                </a:lnTo>
                <a:lnTo>
                  <a:pt x="11291" y="7422"/>
                </a:lnTo>
                <a:lnTo>
                  <a:pt x="11096" y="7203"/>
                </a:lnTo>
                <a:lnTo>
                  <a:pt x="10853" y="7032"/>
                </a:lnTo>
                <a:lnTo>
                  <a:pt x="10610" y="6862"/>
                </a:lnTo>
                <a:lnTo>
                  <a:pt x="10366" y="6716"/>
                </a:lnTo>
                <a:lnTo>
                  <a:pt x="10099" y="6594"/>
                </a:lnTo>
                <a:lnTo>
                  <a:pt x="9807" y="6521"/>
                </a:lnTo>
                <a:lnTo>
                  <a:pt x="9515" y="6448"/>
                </a:lnTo>
                <a:lnTo>
                  <a:pt x="9247" y="6424"/>
                </a:lnTo>
                <a:close/>
                <a:moveTo>
                  <a:pt x="9417" y="5694"/>
                </a:moveTo>
                <a:lnTo>
                  <a:pt x="9782" y="5718"/>
                </a:lnTo>
                <a:lnTo>
                  <a:pt x="10172" y="5791"/>
                </a:lnTo>
                <a:lnTo>
                  <a:pt x="10537" y="5889"/>
                </a:lnTo>
                <a:lnTo>
                  <a:pt x="10877" y="6010"/>
                </a:lnTo>
                <a:lnTo>
                  <a:pt x="11218" y="6181"/>
                </a:lnTo>
                <a:lnTo>
                  <a:pt x="11534" y="6351"/>
                </a:lnTo>
                <a:lnTo>
                  <a:pt x="11729" y="6497"/>
                </a:lnTo>
                <a:lnTo>
                  <a:pt x="11899" y="6619"/>
                </a:lnTo>
                <a:lnTo>
                  <a:pt x="12045" y="6789"/>
                </a:lnTo>
                <a:lnTo>
                  <a:pt x="12191" y="6959"/>
                </a:lnTo>
                <a:lnTo>
                  <a:pt x="12313" y="7130"/>
                </a:lnTo>
                <a:lnTo>
                  <a:pt x="12435" y="7324"/>
                </a:lnTo>
                <a:lnTo>
                  <a:pt x="12532" y="7519"/>
                </a:lnTo>
                <a:lnTo>
                  <a:pt x="12629" y="7714"/>
                </a:lnTo>
                <a:lnTo>
                  <a:pt x="12775" y="8152"/>
                </a:lnTo>
                <a:lnTo>
                  <a:pt x="12873" y="8590"/>
                </a:lnTo>
                <a:lnTo>
                  <a:pt x="12921" y="9027"/>
                </a:lnTo>
                <a:lnTo>
                  <a:pt x="12921" y="9465"/>
                </a:lnTo>
                <a:lnTo>
                  <a:pt x="12897" y="9806"/>
                </a:lnTo>
                <a:lnTo>
                  <a:pt x="12848" y="10147"/>
                </a:lnTo>
                <a:lnTo>
                  <a:pt x="12751" y="10463"/>
                </a:lnTo>
                <a:lnTo>
                  <a:pt x="12654" y="10779"/>
                </a:lnTo>
                <a:lnTo>
                  <a:pt x="12508" y="11071"/>
                </a:lnTo>
                <a:lnTo>
                  <a:pt x="12362" y="11363"/>
                </a:lnTo>
                <a:lnTo>
                  <a:pt x="12167" y="11631"/>
                </a:lnTo>
                <a:lnTo>
                  <a:pt x="11972" y="11874"/>
                </a:lnTo>
                <a:lnTo>
                  <a:pt x="11753" y="12093"/>
                </a:lnTo>
                <a:lnTo>
                  <a:pt x="11510" y="12288"/>
                </a:lnTo>
                <a:lnTo>
                  <a:pt x="11242" y="12483"/>
                </a:lnTo>
                <a:lnTo>
                  <a:pt x="10975" y="12653"/>
                </a:lnTo>
                <a:lnTo>
                  <a:pt x="10683" y="12799"/>
                </a:lnTo>
                <a:lnTo>
                  <a:pt x="10366" y="12921"/>
                </a:lnTo>
                <a:lnTo>
                  <a:pt x="10050" y="13018"/>
                </a:lnTo>
                <a:lnTo>
                  <a:pt x="9709" y="13091"/>
                </a:lnTo>
                <a:lnTo>
                  <a:pt x="9369" y="13140"/>
                </a:lnTo>
                <a:lnTo>
                  <a:pt x="8736" y="13140"/>
                </a:lnTo>
                <a:lnTo>
                  <a:pt x="8420" y="13115"/>
                </a:lnTo>
                <a:lnTo>
                  <a:pt x="8128" y="13042"/>
                </a:lnTo>
                <a:lnTo>
                  <a:pt x="7836" y="12969"/>
                </a:lnTo>
                <a:lnTo>
                  <a:pt x="7568" y="12848"/>
                </a:lnTo>
                <a:lnTo>
                  <a:pt x="7276" y="12726"/>
                </a:lnTo>
                <a:lnTo>
                  <a:pt x="7033" y="12556"/>
                </a:lnTo>
                <a:lnTo>
                  <a:pt x="6790" y="12385"/>
                </a:lnTo>
                <a:lnTo>
                  <a:pt x="6546" y="12191"/>
                </a:lnTo>
                <a:lnTo>
                  <a:pt x="6352" y="11972"/>
                </a:lnTo>
                <a:lnTo>
                  <a:pt x="6157" y="11728"/>
                </a:lnTo>
                <a:lnTo>
                  <a:pt x="5962" y="11461"/>
                </a:lnTo>
                <a:lnTo>
                  <a:pt x="5816" y="11193"/>
                </a:lnTo>
                <a:lnTo>
                  <a:pt x="5670" y="10877"/>
                </a:lnTo>
                <a:lnTo>
                  <a:pt x="5597" y="10658"/>
                </a:lnTo>
                <a:lnTo>
                  <a:pt x="5524" y="10414"/>
                </a:lnTo>
                <a:lnTo>
                  <a:pt x="5476" y="10171"/>
                </a:lnTo>
                <a:lnTo>
                  <a:pt x="5427" y="9928"/>
                </a:lnTo>
                <a:lnTo>
                  <a:pt x="5403" y="9684"/>
                </a:lnTo>
                <a:lnTo>
                  <a:pt x="5403" y="9465"/>
                </a:lnTo>
                <a:lnTo>
                  <a:pt x="5403" y="9222"/>
                </a:lnTo>
                <a:lnTo>
                  <a:pt x="5427" y="8979"/>
                </a:lnTo>
                <a:lnTo>
                  <a:pt x="5451" y="8736"/>
                </a:lnTo>
                <a:lnTo>
                  <a:pt x="5500" y="8517"/>
                </a:lnTo>
                <a:lnTo>
                  <a:pt x="5573" y="8273"/>
                </a:lnTo>
                <a:lnTo>
                  <a:pt x="5646" y="8054"/>
                </a:lnTo>
                <a:lnTo>
                  <a:pt x="5743" y="7811"/>
                </a:lnTo>
                <a:lnTo>
                  <a:pt x="5865" y="7592"/>
                </a:lnTo>
                <a:lnTo>
                  <a:pt x="5987" y="7397"/>
                </a:lnTo>
                <a:lnTo>
                  <a:pt x="6133" y="7178"/>
                </a:lnTo>
                <a:lnTo>
                  <a:pt x="6376" y="6886"/>
                </a:lnTo>
                <a:lnTo>
                  <a:pt x="6644" y="6619"/>
                </a:lnTo>
                <a:lnTo>
                  <a:pt x="6911" y="6400"/>
                </a:lnTo>
                <a:lnTo>
                  <a:pt x="7228" y="6229"/>
                </a:lnTo>
                <a:lnTo>
                  <a:pt x="7544" y="6059"/>
                </a:lnTo>
                <a:lnTo>
                  <a:pt x="7884" y="5937"/>
                </a:lnTo>
                <a:lnTo>
                  <a:pt x="8225" y="5840"/>
                </a:lnTo>
                <a:lnTo>
                  <a:pt x="8590" y="5743"/>
                </a:lnTo>
                <a:lnTo>
                  <a:pt x="8687" y="5743"/>
                </a:lnTo>
                <a:lnTo>
                  <a:pt x="9052" y="5694"/>
                </a:lnTo>
                <a:close/>
                <a:moveTo>
                  <a:pt x="9150" y="5207"/>
                </a:moveTo>
                <a:lnTo>
                  <a:pt x="8760" y="5232"/>
                </a:lnTo>
                <a:lnTo>
                  <a:pt x="8420" y="5256"/>
                </a:lnTo>
                <a:lnTo>
                  <a:pt x="8055" y="5305"/>
                </a:lnTo>
                <a:lnTo>
                  <a:pt x="7714" y="5402"/>
                </a:lnTo>
                <a:lnTo>
                  <a:pt x="7373" y="5548"/>
                </a:lnTo>
                <a:lnTo>
                  <a:pt x="7057" y="5718"/>
                </a:lnTo>
                <a:lnTo>
                  <a:pt x="6741" y="5889"/>
                </a:lnTo>
                <a:lnTo>
                  <a:pt x="6473" y="6108"/>
                </a:lnTo>
                <a:lnTo>
                  <a:pt x="6181" y="6327"/>
                </a:lnTo>
                <a:lnTo>
                  <a:pt x="6035" y="6497"/>
                </a:lnTo>
                <a:lnTo>
                  <a:pt x="5865" y="6667"/>
                </a:lnTo>
                <a:lnTo>
                  <a:pt x="5597" y="7032"/>
                </a:lnTo>
                <a:lnTo>
                  <a:pt x="5354" y="7446"/>
                </a:lnTo>
                <a:lnTo>
                  <a:pt x="5159" y="7860"/>
                </a:lnTo>
                <a:lnTo>
                  <a:pt x="5013" y="8298"/>
                </a:lnTo>
                <a:lnTo>
                  <a:pt x="4916" y="8760"/>
                </a:lnTo>
                <a:lnTo>
                  <a:pt x="4867" y="9222"/>
                </a:lnTo>
                <a:lnTo>
                  <a:pt x="4867" y="9684"/>
                </a:lnTo>
                <a:lnTo>
                  <a:pt x="4916" y="10049"/>
                </a:lnTo>
                <a:lnTo>
                  <a:pt x="4965" y="10414"/>
                </a:lnTo>
                <a:lnTo>
                  <a:pt x="5062" y="10755"/>
                </a:lnTo>
                <a:lnTo>
                  <a:pt x="5184" y="11096"/>
                </a:lnTo>
                <a:lnTo>
                  <a:pt x="5330" y="11412"/>
                </a:lnTo>
                <a:lnTo>
                  <a:pt x="5500" y="11728"/>
                </a:lnTo>
                <a:lnTo>
                  <a:pt x="5695" y="12020"/>
                </a:lnTo>
                <a:lnTo>
                  <a:pt x="5914" y="12288"/>
                </a:lnTo>
                <a:lnTo>
                  <a:pt x="6157" y="12531"/>
                </a:lnTo>
                <a:lnTo>
                  <a:pt x="6425" y="12775"/>
                </a:lnTo>
                <a:lnTo>
                  <a:pt x="6717" y="12969"/>
                </a:lnTo>
                <a:lnTo>
                  <a:pt x="7009" y="13164"/>
                </a:lnTo>
                <a:lnTo>
                  <a:pt x="7325" y="13310"/>
                </a:lnTo>
                <a:lnTo>
                  <a:pt x="7665" y="13432"/>
                </a:lnTo>
                <a:lnTo>
                  <a:pt x="8006" y="13529"/>
                </a:lnTo>
                <a:lnTo>
                  <a:pt x="8371" y="13602"/>
                </a:lnTo>
                <a:lnTo>
                  <a:pt x="8687" y="13651"/>
                </a:lnTo>
                <a:lnTo>
                  <a:pt x="9296" y="13651"/>
                </a:lnTo>
                <a:lnTo>
                  <a:pt x="9612" y="13626"/>
                </a:lnTo>
                <a:lnTo>
                  <a:pt x="9928" y="13578"/>
                </a:lnTo>
                <a:lnTo>
                  <a:pt x="10220" y="13505"/>
                </a:lnTo>
                <a:lnTo>
                  <a:pt x="10512" y="13407"/>
                </a:lnTo>
                <a:lnTo>
                  <a:pt x="10804" y="13310"/>
                </a:lnTo>
                <a:lnTo>
                  <a:pt x="11072" y="13188"/>
                </a:lnTo>
                <a:lnTo>
                  <a:pt x="11340" y="13042"/>
                </a:lnTo>
                <a:lnTo>
                  <a:pt x="11607" y="12872"/>
                </a:lnTo>
                <a:lnTo>
                  <a:pt x="11851" y="12702"/>
                </a:lnTo>
                <a:lnTo>
                  <a:pt x="12094" y="12507"/>
                </a:lnTo>
                <a:lnTo>
                  <a:pt x="12313" y="12288"/>
                </a:lnTo>
                <a:lnTo>
                  <a:pt x="12508" y="12045"/>
                </a:lnTo>
                <a:lnTo>
                  <a:pt x="12702" y="11801"/>
                </a:lnTo>
                <a:lnTo>
                  <a:pt x="12897" y="11461"/>
                </a:lnTo>
                <a:lnTo>
                  <a:pt x="13092" y="11096"/>
                </a:lnTo>
                <a:lnTo>
                  <a:pt x="13213" y="10706"/>
                </a:lnTo>
                <a:lnTo>
                  <a:pt x="13335" y="10317"/>
                </a:lnTo>
                <a:lnTo>
                  <a:pt x="13384" y="9903"/>
                </a:lnTo>
                <a:lnTo>
                  <a:pt x="13432" y="9490"/>
                </a:lnTo>
                <a:lnTo>
                  <a:pt x="13432" y="9076"/>
                </a:lnTo>
                <a:lnTo>
                  <a:pt x="13384" y="8663"/>
                </a:lnTo>
                <a:lnTo>
                  <a:pt x="13311" y="8273"/>
                </a:lnTo>
                <a:lnTo>
                  <a:pt x="13189" y="7860"/>
                </a:lnTo>
                <a:lnTo>
                  <a:pt x="13043" y="7495"/>
                </a:lnTo>
                <a:lnTo>
                  <a:pt x="12873" y="7130"/>
                </a:lnTo>
                <a:lnTo>
                  <a:pt x="12654" y="6789"/>
                </a:lnTo>
                <a:lnTo>
                  <a:pt x="12386" y="6473"/>
                </a:lnTo>
                <a:lnTo>
                  <a:pt x="12094" y="6181"/>
                </a:lnTo>
                <a:lnTo>
                  <a:pt x="11778" y="5937"/>
                </a:lnTo>
                <a:lnTo>
                  <a:pt x="11461" y="5743"/>
                </a:lnTo>
                <a:lnTo>
                  <a:pt x="11096" y="5572"/>
                </a:lnTo>
                <a:lnTo>
                  <a:pt x="10731" y="5426"/>
                </a:lnTo>
                <a:lnTo>
                  <a:pt x="10342" y="5329"/>
                </a:lnTo>
                <a:lnTo>
                  <a:pt x="9953" y="5256"/>
                </a:lnTo>
                <a:lnTo>
                  <a:pt x="9539" y="5207"/>
                </a:lnTo>
                <a:close/>
                <a:moveTo>
                  <a:pt x="7714" y="511"/>
                </a:moveTo>
                <a:lnTo>
                  <a:pt x="8687" y="536"/>
                </a:lnTo>
                <a:lnTo>
                  <a:pt x="9685" y="560"/>
                </a:lnTo>
                <a:lnTo>
                  <a:pt x="10658" y="633"/>
                </a:lnTo>
                <a:lnTo>
                  <a:pt x="11340" y="633"/>
                </a:lnTo>
                <a:lnTo>
                  <a:pt x="11680" y="609"/>
                </a:lnTo>
                <a:lnTo>
                  <a:pt x="12021" y="609"/>
                </a:lnTo>
                <a:lnTo>
                  <a:pt x="12264" y="633"/>
                </a:lnTo>
                <a:lnTo>
                  <a:pt x="12483" y="706"/>
                </a:lnTo>
                <a:lnTo>
                  <a:pt x="12654" y="779"/>
                </a:lnTo>
                <a:lnTo>
                  <a:pt x="12800" y="876"/>
                </a:lnTo>
                <a:lnTo>
                  <a:pt x="12921" y="1022"/>
                </a:lnTo>
                <a:lnTo>
                  <a:pt x="13019" y="1168"/>
                </a:lnTo>
                <a:lnTo>
                  <a:pt x="13092" y="1314"/>
                </a:lnTo>
                <a:lnTo>
                  <a:pt x="13140" y="1484"/>
                </a:lnTo>
                <a:lnTo>
                  <a:pt x="13262" y="1874"/>
                </a:lnTo>
                <a:lnTo>
                  <a:pt x="13335" y="2263"/>
                </a:lnTo>
                <a:lnTo>
                  <a:pt x="13432" y="2652"/>
                </a:lnTo>
                <a:lnTo>
                  <a:pt x="13481" y="2847"/>
                </a:lnTo>
                <a:lnTo>
                  <a:pt x="13554" y="3017"/>
                </a:lnTo>
                <a:lnTo>
                  <a:pt x="13627" y="3115"/>
                </a:lnTo>
                <a:lnTo>
                  <a:pt x="13724" y="3139"/>
                </a:lnTo>
                <a:lnTo>
                  <a:pt x="13822" y="3139"/>
                </a:lnTo>
                <a:lnTo>
                  <a:pt x="13919" y="3090"/>
                </a:lnTo>
                <a:lnTo>
                  <a:pt x="14138" y="3066"/>
                </a:lnTo>
                <a:lnTo>
                  <a:pt x="14357" y="3066"/>
                </a:lnTo>
                <a:lnTo>
                  <a:pt x="14795" y="3090"/>
                </a:lnTo>
                <a:lnTo>
                  <a:pt x="15233" y="3139"/>
                </a:lnTo>
                <a:lnTo>
                  <a:pt x="15671" y="3163"/>
                </a:lnTo>
                <a:lnTo>
                  <a:pt x="16084" y="3188"/>
                </a:lnTo>
                <a:lnTo>
                  <a:pt x="16571" y="3212"/>
                </a:lnTo>
                <a:lnTo>
                  <a:pt x="16839" y="3212"/>
                </a:lnTo>
                <a:lnTo>
                  <a:pt x="17082" y="3188"/>
                </a:lnTo>
                <a:lnTo>
                  <a:pt x="17325" y="3163"/>
                </a:lnTo>
                <a:lnTo>
                  <a:pt x="17520" y="3066"/>
                </a:lnTo>
                <a:lnTo>
                  <a:pt x="17496" y="3261"/>
                </a:lnTo>
                <a:lnTo>
                  <a:pt x="17496" y="3480"/>
                </a:lnTo>
                <a:lnTo>
                  <a:pt x="17544" y="5086"/>
                </a:lnTo>
                <a:lnTo>
                  <a:pt x="17593" y="6789"/>
                </a:lnTo>
                <a:lnTo>
                  <a:pt x="17617" y="8517"/>
                </a:lnTo>
                <a:lnTo>
                  <a:pt x="17666" y="11753"/>
                </a:lnTo>
                <a:lnTo>
                  <a:pt x="17666" y="12483"/>
                </a:lnTo>
                <a:lnTo>
                  <a:pt x="17642" y="13213"/>
                </a:lnTo>
                <a:lnTo>
                  <a:pt x="17617" y="13943"/>
                </a:lnTo>
                <a:lnTo>
                  <a:pt x="17617" y="14673"/>
                </a:lnTo>
                <a:lnTo>
                  <a:pt x="17544" y="14673"/>
                </a:lnTo>
                <a:lnTo>
                  <a:pt x="16449" y="14746"/>
                </a:lnTo>
                <a:lnTo>
                  <a:pt x="15379" y="14794"/>
                </a:lnTo>
                <a:lnTo>
                  <a:pt x="14308" y="14794"/>
                </a:lnTo>
                <a:lnTo>
                  <a:pt x="13238" y="14770"/>
                </a:lnTo>
                <a:lnTo>
                  <a:pt x="11072" y="14721"/>
                </a:lnTo>
                <a:lnTo>
                  <a:pt x="10001" y="14697"/>
                </a:lnTo>
                <a:lnTo>
                  <a:pt x="8931" y="14673"/>
                </a:lnTo>
                <a:lnTo>
                  <a:pt x="7811" y="14673"/>
                </a:lnTo>
                <a:lnTo>
                  <a:pt x="6692" y="14721"/>
                </a:lnTo>
                <a:lnTo>
                  <a:pt x="4454" y="14819"/>
                </a:lnTo>
                <a:lnTo>
                  <a:pt x="2215" y="14892"/>
                </a:lnTo>
                <a:lnTo>
                  <a:pt x="1826" y="14892"/>
                </a:lnTo>
                <a:lnTo>
                  <a:pt x="1436" y="14867"/>
                </a:lnTo>
                <a:lnTo>
                  <a:pt x="828" y="14867"/>
                </a:lnTo>
                <a:lnTo>
                  <a:pt x="633" y="14916"/>
                </a:lnTo>
                <a:lnTo>
                  <a:pt x="658" y="14624"/>
                </a:lnTo>
                <a:lnTo>
                  <a:pt x="658" y="14308"/>
                </a:lnTo>
                <a:lnTo>
                  <a:pt x="658" y="13724"/>
                </a:lnTo>
                <a:lnTo>
                  <a:pt x="633" y="13115"/>
                </a:lnTo>
                <a:lnTo>
                  <a:pt x="633" y="12531"/>
                </a:lnTo>
                <a:lnTo>
                  <a:pt x="682" y="10804"/>
                </a:lnTo>
                <a:lnTo>
                  <a:pt x="706" y="9928"/>
                </a:lnTo>
                <a:lnTo>
                  <a:pt x="682" y="9076"/>
                </a:lnTo>
                <a:lnTo>
                  <a:pt x="585" y="7349"/>
                </a:lnTo>
                <a:lnTo>
                  <a:pt x="512" y="5597"/>
                </a:lnTo>
                <a:lnTo>
                  <a:pt x="463" y="4794"/>
                </a:lnTo>
                <a:lnTo>
                  <a:pt x="439" y="4380"/>
                </a:lnTo>
                <a:lnTo>
                  <a:pt x="439" y="3991"/>
                </a:lnTo>
                <a:lnTo>
                  <a:pt x="439" y="3601"/>
                </a:lnTo>
                <a:lnTo>
                  <a:pt x="390" y="3236"/>
                </a:lnTo>
                <a:lnTo>
                  <a:pt x="706" y="3285"/>
                </a:lnTo>
                <a:lnTo>
                  <a:pt x="1217" y="3285"/>
                </a:lnTo>
                <a:lnTo>
                  <a:pt x="1436" y="3261"/>
                </a:lnTo>
                <a:lnTo>
                  <a:pt x="1655" y="3212"/>
                </a:lnTo>
                <a:lnTo>
                  <a:pt x="1753" y="3163"/>
                </a:lnTo>
                <a:lnTo>
                  <a:pt x="1826" y="3115"/>
                </a:lnTo>
                <a:lnTo>
                  <a:pt x="1874" y="3042"/>
                </a:lnTo>
                <a:lnTo>
                  <a:pt x="1899" y="2969"/>
                </a:lnTo>
                <a:lnTo>
                  <a:pt x="1899" y="2896"/>
                </a:lnTo>
                <a:lnTo>
                  <a:pt x="1874" y="2823"/>
                </a:lnTo>
                <a:lnTo>
                  <a:pt x="1947" y="2725"/>
                </a:lnTo>
                <a:lnTo>
                  <a:pt x="2069" y="2652"/>
                </a:lnTo>
                <a:lnTo>
                  <a:pt x="2191" y="2579"/>
                </a:lnTo>
                <a:lnTo>
                  <a:pt x="2312" y="2555"/>
                </a:lnTo>
                <a:lnTo>
                  <a:pt x="2458" y="2531"/>
                </a:lnTo>
                <a:lnTo>
                  <a:pt x="2580" y="2531"/>
                </a:lnTo>
                <a:lnTo>
                  <a:pt x="2702" y="2555"/>
                </a:lnTo>
                <a:lnTo>
                  <a:pt x="2823" y="2579"/>
                </a:lnTo>
                <a:lnTo>
                  <a:pt x="2945" y="2628"/>
                </a:lnTo>
                <a:lnTo>
                  <a:pt x="3067" y="2677"/>
                </a:lnTo>
                <a:lnTo>
                  <a:pt x="3164" y="2774"/>
                </a:lnTo>
                <a:lnTo>
                  <a:pt x="3237" y="2847"/>
                </a:lnTo>
                <a:lnTo>
                  <a:pt x="3310" y="2944"/>
                </a:lnTo>
                <a:lnTo>
                  <a:pt x="3334" y="2993"/>
                </a:lnTo>
                <a:lnTo>
                  <a:pt x="3334" y="3017"/>
                </a:lnTo>
                <a:lnTo>
                  <a:pt x="3383" y="3115"/>
                </a:lnTo>
                <a:lnTo>
                  <a:pt x="3456" y="3163"/>
                </a:lnTo>
                <a:lnTo>
                  <a:pt x="3529" y="3188"/>
                </a:lnTo>
                <a:lnTo>
                  <a:pt x="3602" y="3163"/>
                </a:lnTo>
                <a:lnTo>
                  <a:pt x="3821" y="3188"/>
                </a:lnTo>
                <a:lnTo>
                  <a:pt x="4162" y="3212"/>
                </a:lnTo>
                <a:lnTo>
                  <a:pt x="4332" y="3188"/>
                </a:lnTo>
                <a:lnTo>
                  <a:pt x="4502" y="3139"/>
                </a:lnTo>
                <a:lnTo>
                  <a:pt x="4551" y="3090"/>
                </a:lnTo>
                <a:lnTo>
                  <a:pt x="4575" y="3042"/>
                </a:lnTo>
                <a:lnTo>
                  <a:pt x="4600" y="2993"/>
                </a:lnTo>
                <a:lnTo>
                  <a:pt x="4600" y="2920"/>
                </a:lnTo>
                <a:lnTo>
                  <a:pt x="4721" y="2725"/>
                </a:lnTo>
                <a:lnTo>
                  <a:pt x="4794" y="2506"/>
                </a:lnTo>
                <a:lnTo>
                  <a:pt x="4867" y="2263"/>
                </a:lnTo>
                <a:lnTo>
                  <a:pt x="4940" y="2020"/>
                </a:lnTo>
                <a:lnTo>
                  <a:pt x="5062" y="1533"/>
                </a:lnTo>
                <a:lnTo>
                  <a:pt x="5135" y="1290"/>
                </a:lnTo>
                <a:lnTo>
                  <a:pt x="5232" y="1095"/>
                </a:lnTo>
                <a:lnTo>
                  <a:pt x="5281" y="998"/>
                </a:lnTo>
                <a:lnTo>
                  <a:pt x="5354" y="925"/>
                </a:lnTo>
                <a:lnTo>
                  <a:pt x="5500" y="803"/>
                </a:lnTo>
                <a:lnTo>
                  <a:pt x="5695" y="706"/>
                </a:lnTo>
                <a:lnTo>
                  <a:pt x="5889" y="657"/>
                </a:lnTo>
                <a:lnTo>
                  <a:pt x="6108" y="609"/>
                </a:lnTo>
                <a:lnTo>
                  <a:pt x="6327" y="584"/>
                </a:lnTo>
                <a:lnTo>
                  <a:pt x="6717" y="560"/>
                </a:lnTo>
                <a:lnTo>
                  <a:pt x="7203" y="536"/>
                </a:lnTo>
                <a:lnTo>
                  <a:pt x="7714" y="511"/>
                </a:lnTo>
                <a:close/>
                <a:moveTo>
                  <a:pt x="7714" y="0"/>
                </a:moveTo>
                <a:lnTo>
                  <a:pt x="7130" y="25"/>
                </a:lnTo>
                <a:lnTo>
                  <a:pt x="6546" y="49"/>
                </a:lnTo>
                <a:lnTo>
                  <a:pt x="6157" y="98"/>
                </a:lnTo>
                <a:lnTo>
                  <a:pt x="5768" y="146"/>
                </a:lnTo>
                <a:lnTo>
                  <a:pt x="5573" y="195"/>
                </a:lnTo>
                <a:lnTo>
                  <a:pt x="5378" y="268"/>
                </a:lnTo>
                <a:lnTo>
                  <a:pt x="5208" y="365"/>
                </a:lnTo>
                <a:lnTo>
                  <a:pt x="5062" y="487"/>
                </a:lnTo>
                <a:lnTo>
                  <a:pt x="4940" y="584"/>
                </a:lnTo>
                <a:lnTo>
                  <a:pt x="4843" y="706"/>
                </a:lnTo>
                <a:lnTo>
                  <a:pt x="4697" y="949"/>
                </a:lnTo>
                <a:lnTo>
                  <a:pt x="4575" y="1241"/>
                </a:lnTo>
                <a:lnTo>
                  <a:pt x="4502" y="1533"/>
                </a:lnTo>
                <a:lnTo>
                  <a:pt x="4332" y="2141"/>
                </a:lnTo>
                <a:lnTo>
                  <a:pt x="4113" y="2750"/>
                </a:lnTo>
                <a:lnTo>
                  <a:pt x="3894" y="2774"/>
                </a:lnTo>
                <a:lnTo>
                  <a:pt x="3699" y="2774"/>
                </a:lnTo>
                <a:lnTo>
                  <a:pt x="3602" y="2628"/>
                </a:lnTo>
                <a:lnTo>
                  <a:pt x="3505" y="2482"/>
                </a:lnTo>
                <a:lnTo>
                  <a:pt x="3359" y="2385"/>
                </a:lnTo>
                <a:lnTo>
                  <a:pt x="3213" y="2287"/>
                </a:lnTo>
                <a:lnTo>
                  <a:pt x="3067" y="2214"/>
                </a:lnTo>
                <a:lnTo>
                  <a:pt x="2896" y="2166"/>
                </a:lnTo>
                <a:lnTo>
                  <a:pt x="2702" y="2117"/>
                </a:lnTo>
                <a:lnTo>
                  <a:pt x="2531" y="2093"/>
                </a:lnTo>
                <a:lnTo>
                  <a:pt x="2410" y="2117"/>
                </a:lnTo>
                <a:lnTo>
                  <a:pt x="2264" y="2141"/>
                </a:lnTo>
                <a:lnTo>
                  <a:pt x="2118" y="2166"/>
                </a:lnTo>
                <a:lnTo>
                  <a:pt x="1947" y="2239"/>
                </a:lnTo>
                <a:lnTo>
                  <a:pt x="1801" y="2312"/>
                </a:lnTo>
                <a:lnTo>
                  <a:pt x="1680" y="2409"/>
                </a:lnTo>
                <a:lnTo>
                  <a:pt x="1558" y="2506"/>
                </a:lnTo>
                <a:lnTo>
                  <a:pt x="1485" y="2628"/>
                </a:lnTo>
                <a:lnTo>
                  <a:pt x="1242" y="2652"/>
                </a:lnTo>
                <a:lnTo>
                  <a:pt x="1023" y="2677"/>
                </a:lnTo>
                <a:lnTo>
                  <a:pt x="220" y="2677"/>
                </a:lnTo>
                <a:lnTo>
                  <a:pt x="171" y="2701"/>
                </a:lnTo>
                <a:lnTo>
                  <a:pt x="122" y="2725"/>
                </a:lnTo>
                <a:lnTo>
                  <a:pt x="74" y="2774"/>
                </a:lnTo>
                <a:lnTo>
                  <a:pt x="25" y="2823"/>
                </a:lnTo>
                <a:lnTo>
                  <a:pt x="1" y="2896"/>
                </a:lnTo>
                <a:lnTo>
                  <a:pt x="25" y="4258"/>
                </a:lnTo>
                <a:lnTo>
                  <a:pt x="49" y="5597"/>
                </a:lnTo>
                <a:lnTo>
                  <a:pt x="98" y="7349"/>
                </a:lnTo>
                <a:lnTo>
                  <a:pt x="195" y="9076"/>
                </a:lnTo>
                <a:lnTo>
                  <a:pt x="195" y="9879"/>
                </a:lnTo>
                <a:lnTo>
                  <a:pt x="195" y="10706"/>
                </a:lnTo>
                <a:lnTo>
                  <a:pt x="171" y="11534"/>
                </a:lnTo>
                <a:lnTo>
                  <a:pt x="122" y="12337"/>
                </a:lnTo>
                <a:lnTo>
                  <a:pt x="98" y="12994"/>
                </a:lnTo>
                <a:lnTo>
                  <a:pt x="98" y="13626"/>
                </a:lnTo>
                <a:lnTo>
                  <a:pt x="122" y="14916"/>
                </a:lnTo>
                <a:lnTo>
                  <a:pt x="122" y="14965"/>
                </a:lnTo>
                <a:lnTo>
                  <a:pt x="147" y="15038"/>
                </a:lnTo>
                <a:lnTo>
                  <a:pt x="195" y="15086"/>
                </a:lnTo>
                <a:lnTo>
                  <a:pt x="244" y="15111"/>
                </a:lnTo>
                <a:lnTo>
                  <a:pt x="268" y="15184"/>
                </a:lnTo>
                <a:lnTo>
                  <a:pt x="317" y="15257"/>
                </a:lnTo>
                <a:lnTo>
                  <a:pt x="487" y="15354"/>
                </a:lnTo>
                <a:lnTo>
                  <a:pt x="706" y="15403"/>
                </a:lnTo>
                <a:lnTo>
                  <a:pt x="925" y="15427"/>
                </a:lnTo>
                <a:lnTo>
                  <a:pt x="1144" y="15451"/>
                </a:lnTo>
                <a:lnTo>
                  <a:pt x="1607" y="15451"/>
                </a:lnTo>
                <a:lnTo>
                  <a:pt x="2020" y="15427"/>
                </a:lnTo>
                <a:lnTo>
                  <a:pt x="3140" y="15403"/>
                </a:lnTo>
                <a:lnTo>
                  <a:pt x="4259" y="15378"/>
                </a:lnTo>
                <a:lnTo>
                  <a:pt x="5378" y="15330"/>
                </a:lnTo>
                <a:lnTo>
                  <a:pt x="6498" y="15281"/>
                </a:lnTo>
                <a:lnTo>
                  <a:pt x="7617" y="15232"/>
                </a:lnTo>
                <a:lnTo>
                  <a:pt x="8736" y="15208"/>
                </a:lnTo>
                <a:lnTo>
                  <a:pt x="9855" y="15232"/>
                </a:lnTo>
                <a:lnTo>
                  <a:pt x="10950" y="15257"/>
                </a:lnTo>
                <a:lnTo>
                  <a:pt x="13140" y="15305"/>
                </a:lnTo>
                <a:lnTo>
                  <a:pt x="14235" y="15330"/>
                </a:lnTo>
                <a:lnTo>
                  <a:pt x="15330" y="15330"/>
                </a:lnTo>
                <a:lnTo>
                  <a:pt x="16449" y="15305"/>
                </a:lnTo>
                <a:lnTo>
                  <a:pt x="17544" y="15208"/>
                </a:lnTo>
                <a:lnTo>
                  <a:pt x="17642" y="15184"/>
                </a:lnTo>
                <a:lnTo>
                  <a:pt x="17715" y="15135"/>
                </a:lnTo>
                <a:lnTo>
                  <a:pt x="17788" y="15184"/>
                </a:lnTo>
                <a:lnTo>
                  <a:pt x="17861" y="15208"/>
                </a:lnTo>
                <a:lnTo>
                  <a:pt x="17958" y="15232"/>
                </a:lnTo>
                <a:lnTo>
                  <a:pt x="18031" y="15208"/>
                </a:lnTo>
                <a:lnTo>
                  <a:pt x="18104" y="15184"/>
                </a:lnTo>
                <a:lnTo>
                  <a:pt x="18177" y="15111"/>
                </a:lnTo>
                <a:lnTo>
                  <a:pt x="18201" y="15038"/>
                </a:lnTo>
                <a:lnTo>
                  <a:pt x="18226" y="14940"/>
                </a:lnTo>
                <a:lnTo>
                  <a:pt x="18201" y="14186"/>
                </a:lnTo>
                <a:lnTo>
                  <a:pt x="18226" y="13432"/>
                </a:lnTo>
                <a:lnTo>
                  <a:pt x="18250" y="12677"/>
                </a:lnTo>
                <a:lnTo>
                  <a:pt x="18250" y="11923"/>
                </a:lnTo>
                <a:lnTo>
                  <a:pt x="18201" y="8711"/>
                </a:lnTo>
                <a:lnTo>
                  <a:pt x="18177" y="7081"/>
                </a:lnTo>
                <a:lnTo>
                  <a:pt x="18104" y="5475"/>
                </a:lnTo>
                <a:lnTo>
                  <a:pt x="18080" y="4794"/>
                </a:lnTo>
                <a:lnTo>
                  <a:pt x="18031" y="4137"/>
                </a:lnTo>
                <a:lnTo>
                  <a:pt x="17982" y="3480"/>
                </a:lnTo>
                <a:lnTo>
                  <a:pt x="17982" y="2798"/>
                </a:lnTo>
                <a:lnTo>
                  <a:pt x="17982" y="2750"/>
                </a:lnTo>
                <a:lnTo>
                  <a:pt x="17958" y="2701"/>
                </a:lnTo>
                <a:lnTo>
                  <a:pt x="17885" y="2652"/>
                </a:lnTo>
                <a:lnTo>
                  <a:pt x="17788" y="2628"/>
                </a:lnTo>
                <a:lnTo>
                  <a:pt x="17715" y="2628"/>
                </a:lnTo>
                <a:lnTo>
                  <a:pt x="17617" y="2579"/>
                </a:lnTo>
                <a:lnTo>
                  <a:pt x="17496" y="2555"/>
                </a:lnTo>
                <a:lnTo>
                  <a:pt x="17106" y="2555"/>
                </a:lnTo>
                <a:lnTo>
                  <a:pt x="16839" y="2604"/>
                </a:lnTo>
                <a:lnTo>
                  <a:pt x="16595" y="2628"/>
                </a:lnTo>
                <a:lnTo>
                  <a:pt x="15963" y="2652"/>
                </a:lnTo>
                <a:lnTo>
                  <a:pt x="15330" y="2628"/>
                </a:lnTo>
                <a:lnTo>
                  <a:pt x="14990" y="2604"/>
                </a:lnTo>
                <a:lnTo>
                  <a:pt x="14625" y="2555"/>
                </a:lnTo>
                <a:lnTo>
                  <a:pt x="14260" y="2555"/>
                </a:lnTo>
                <a:lnTo>
                  <a:pt x="14089" y="2579"/>
                </a:lnTo>
                <a:lnTo>
                  <a:pt x="13943" y="2628"/>
                </a:lnTo>
                <a:lnTo>
                  <a:pt x="13846" y="2263"/>
                </a:lnTo>
                <a:lnTo>
                  <a:pt x="13773" y="1874"/>
                </a:lnTo>
                <a:lnTo>
                  <a:pt x="13700" y="1509"/>
                </a:lnTo>
                <a:lnTo>
                  <a:pt x="13578" y="1168"/>
                </a:lnTo>
                <a:lnTo>
                  <a:pt x="13505" y="1022"/>
                </a:lnTo>
                <a:lnTo>
                  <a:pt x="13432" y="852"/>
                </a:lnTo>
                <a:lnTo>
                  <a:pt x="13335" y="706"/>
                </a:lnTo>
                <a:lnTo>
                  <a:pt x="13238" y="584"/>
                </a:lnTo>
                <a:lnTo>
                  <a:pt x="13092" y="463"/>
                </a:lnTo>
                <a:lnTo>
                  <a:pt x="12946" y="341"/>
                </a:lnTo>
                <a:lnTo>
                  <a:pt x="12775" y="268"/>
                </a:lnTo>
                <a:lnTo>
                  <a:pt x="12581" y="171"/>
                </a:lnTo>
                <a:lnTo>
                  <a:pt x="12386" y="146"/>
                </a:lnTo>
                <a:lnTo>
                  <a:pt x="12191" y="98"/>
                </a:lnTo>
                <a:lnTo>
                  <a:pt x="11802" y="98"/>
                </a:lnTo>
                <a:lnTo>
                  <a:pt x="11023" y="122"/>
                </a:lnTo>
                <a:lnTo>
                  <a:pt x="10488" y="122"/>
                </a:lnTo>
                <a:lnTo>
                  <a:pt x="9953" y="98"/>
                </a:lnTo>
                <a:lnTo>
                  <a:pt x="8882" y="25"/>
                </a:lnTo>
                <a:lnTo>
                  <a:pt x="8298" y="0"/>
                </a:lnTo>
                <a:close/>
              </a:path>
            </a:pathLst>
          </a:custGeom>
          <a:solidFill>
            <a:srgbClr val="4E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2" name="Google Shape;858;p39">
            <a:extLst>
              <a:ext uri="{FF2B5EF4-FFF2-40B4-BE49-F238E27FC236}">
                <a16:creationId xmlns:a16="http://schemas.microsoft.com/office/drawing/2014/main" id="{51D511CE-6295-4FD2-BF5A-27F8A925B23D}"/>
              </a:ext>
            </a:extLst>
          </p:cNvPr>
          <p:cNvSpPr/>
          <p:nvPr/>
        </p:nvSpPr>
        <p:spPr>
          <a:xfrm>
            <a:off x="9904952" y="3102739"/>
            <a:ext cx="787268" cy="663075"/>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266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23" name="Google Shape;864;p39">
            <a:extLst>
              <a:ext uri="{FF2B5EF4-FFF2-40B4-BE49-F238E27FC236}">
                <a16:creationId xmlns:a16="http://schemas.microsoft.com/office/drawing/2014/main" id="{561D9335-A20C-40A4-A561-D6006158999E}"/>
              </a:ext>
            </a:extLst>
          </p:cNvPr>
          <p:cNvSpPr/>
          <p:nvPr/>
        </p:nvSpPr>
        <p:spPr>
          <a:xfrm rot="928340">
            <a:off x="347763" y="1379948"/>
            <a:ext cx="873899" cy="729090"/>
          </a:xfrm>
          <a:custGeom>
            <a:avLst/>
            <a:gdLst/>
            <a:ahLst/>
            <a:cxnLst/>
            <a:rect l="l" t="t" r="r" b="b"/>
            <a:pathLst>
              <a:path w="20416" h="17033" extrusionOk="0">
                <a:moveTo>
                  <a:pt x="9003" y="852"/>
                </a:moveTo>
                <a:lnTo>
                  <a:pt x="8882" y="925"/>
                </a:lnTo>
                <a:lnTo>
                  <a:pt x="8736" y="998"/>
                </a:lnTo>
                <a:lnTo>
                  <a:pt x="8614" y="1095"/>
                </a:lnTo>
                <a:lnTo>
                  <a:pt x="8492" y="1192"/>
                </a:lnTo>
                <a:lnTo>
                  <a:pt x="8395" y="1314"/>
                </a:lnTo>
                <a:lnTo>
                  <a:pt x="8322" y="1460"/>
                </a:lnTo>
                <a:lnTo>
                  <a:pt x="8249" y="1582"/>
                </a:lnTo>
                <a:lnTo>
                  <a:pt x="8225" y="1752"/>
                </a:lnTo>
                <a:lnTo>
                  <a:pt x="8225" y="1898"/>
                </a:lnTo>
                <a:lnTo>
                  <a:pt x="8249" y="2068"/>
                </a:lnTo>
                <a:lnTo>
                  <a:pt x="8298" y="2214"/>
                </a:lnTo>
                <a:lnTo>
                  <a:pt x="8371" y="2360"/>
                </a:lnTo>
                <a:lnTo>
                  <a:pt x="8468" y="2482"/>
                </a:lnTo>
                <a:lnTo>
                  <a:pt x="8565" y="2604"/>
                </a:lnTo>
                <a:lnTo>
                  <a:pt x="8784" y="2847"/>
                </a:lnTo>
                <a:lnTo>
                  <a:pt x="8857" y="2969"/>
                </a:lnTo>
                <a:lnTo>
                  <a:pt x="8882" y="3115"/>
                </a:lnTo>
                <a:lnTo>
                  <a:pt x="8882" y="3188"/>
                </a:lnTo>
                <a:lnTo>
                  <a:pt x="8882" y="3261"/>
                </a:lnTo>
                <a:lnTo>
                  <a:pt x="8833" y="3334"/>
                </a:lnTo>
                <a:lnTo>
                  <a:pt x="8784" y="3431"/>
                </a:lnTo>
                <a:lnTo>
                  <a:pt x="8784" y="3455"/>
                </a:lnTo>
                <a:lnTo>
                  <a:pt x="8784" y="3504"/>
                </a:lnTo>
                <a:lnTo>
                  <a:pt x="8809" y="3528"/>
                </a:lnTo>
                <a:lnTo>
                  <a:pt x="8857" y="3528"/>
                </a:lnTo>
                <a:lnTo>
                  <a:pt x="8979" y="3504"/>
                </a:lnTo>
                <a:lnTo>
                  <a:pt x="9076" y="3431"/>
                </a:lnTo>
                <a:lnTo>
                  <a:pt x="9174" y="3358"/>
                </a:lnTo>
                <a:lnTo>
                  <a:pt x="9198" y="3261"/>
                </a:lnTo>
                <a:lnTo>
                  <a:pt x="9222" y="3163"/>
                </a:lnTo>
                <a:lnTo>
                  <a:pt x="9222" y="3042"/>
                </a:lnTo>
                <a:lnTo>
                  <a:pt x="9198" y="2920"/>
                </a:lnTo>
                <a:lnTo>
                  <a:pt x="9174" y="2774"/>
                </a:lnTo>
                <a:lnTo>
                  <a:pt x="9076" y="2628"/>
                </a:lnTo>
                <a:lnTo>
                  <a:pt x="8979" y="2506"/>
                </a:lnTo>
                <a:lnTo>
                  <a:pt x="8736" y="2263"/>
                </a:lnTo>
                <a:lnTo>
                  <a:pt x="8663" y="2166"/>
                </a:lnTo>
                <a:lnTo>
                  <a:pt x="8614" y="2068"/>
                </a:lnTo>
                <a:lnTo>
                  <a:pt x="8565" y="1971"/>
                </a:lnTo>
                <a:lnTo>
                  <a:pt x="8565" y="1898"/>
                </a:lnTo>
                <a:lnTo>
                  <a:pt x="8565" y="1801"/>
                </a:lnTo>
                <a:lnTo>
                  <a:pt x="8590" y="1728"/>
                </a:lnTo>
                <a:lnTo>
                  <a:pt x="8638" y="1582"/>
                </a:lnTo>
                <a:lnTo>
                  <a:pt x="8760" y="1436"/>
                </a:lnTo>
                <a:lnTo>
                  <a:pt x="8882" y="1290"/>
                </a:lnTo>
                <a:lnTo>
                  <a:pt x="9003" y="1144"/>
                </a:lnTo>
                <a:lnTo>
                  <a:pt x="9125" y="998"/>
                </a:lnTo>
                <a:lnTo>
                  <a:pt x="9125" y="949"/>
                </a:lnTo>
                <a:lnTo>
                  <a:pt x="9101" y="900"/>
                </a:lnTo>
                <a:lnTo>
                  <a:pt x="9076" y="852"/>
                </a:lnTo>
                <a:close/>
                <a:moveTo>
                  <a:pt x="11461" y="925"/>
                </a:moveTo>
                <a:lnTo>
                  <a:pt x="11461" y="949"/>
                </a:lnTo>
                <a:lnTo>
                  <a:pt x="11461" y="1046"/>
                </a:lnTo>
                <a:lnTo>
                  <a:pt x="11437" y="1144"/>
                </a:lnTo>
                <a:lnTo>
                  <a:pt x="11364" y="1338"/>
                </a:lnTo>
                <a:lnTo>
                  <a:pt x="11266" y="1484"/>
                </a:lnTo>
                <a:lnTo>
                  <a:pt x="11145" y="1630"/>
                </a:lnTo>
                <a:lnTo>
                  <a:pt x="10999" y="1776"/>
                </a:lnTo>
                <a:lnTo>
                  <a:pt x="10901" y="1947"/>
                </a:lnTo>
                <a:lnTo>
                  <a:pt x="10828" y="2117"/>
                </a:lnTo>
                <a:lnTo>
                  <a:pt x="10804" y="2214"/>
                </a:lnTo>
                <a:lnTo>
                  <a:pt x="10804" y="2336"/>
                </a:lnTo>
                <a:lnTo>
                  <a:pt x="10828" y="2482"/>
                </a:lnTo>
                <a:lnTo>
                  <a:pt x="10877" y="2604"/>
                </a:lnTo>
                <a:lnTo>
                  <a:pt x="10950" y="2750"/>
                </a:lnTo>
                <a:lnTo>
                  <a:pt x="11047" y="2871"/>
                </a:lnTo>
                <a:lnTo>
                  <a:pt x="11242" y="3115"/>
                </a:lnTo>
                <a:lnTo>
                  <a:pt x="11339" y="3236"/>
                </a:lnTo>
                <a:lnTo>
                  <a:pt x="11412" y="3358"/>
                </a:lnTo>
                <a:lnTo>
                  <a:pt x="11461" y="3480"/>
                </a:lnTo>
                <a:lnTo>
                  <a:pt x="11485" y="3626"/>
                </a:lnTo>
                <a:lnTo>
                  <a:pt x="11510" y="3772"/>
                </a:lnTo>
                <a:lnTo>
                  <a:pt x="11485" y="3966"/>
                </a:lnTo>
                <a:lnTo>
                  <a:pt x="11485" y="3991"/>
                </a:lnTo>
                <a:lnTo>
                  <a:pt x="11510" y="4039"/>
                </a:lnTo>
                <a:lnTo>
                  <a:pt x="11558" y="4039"/>
                </a:lnTo>
                <a:lnTo>
                  <a:pt x="11680" y="4015"/>
                </a:lnTo>
                <a:lnTo>
                  <a:pt x="11777" y="3942"/>
                </a:lnTo>
                <a:lnTo>
                  <a:pt x="11826" y="3869"/>
                </a:lnTo>
                <a:lnTo>
                  <a:pt x="11875" y="3796"/>
                </a:lnTo>
                <a:lnTo>
                  <a:pt x="11899" y="3723"/>
                </a:lnTo>
                <a:lnTo>
                  <a:pt x="11899" y="3626"/>
                </a:lnTo>
                <a:lnTo>
                  <a:pt x="11850" y="3407"/>
                </a:lnTo>
                <a:lnTo>
                  <a:pt x="11753" y="3212"/>
                </a:lnTo>
                <a:lnTo>
                  <a:pt x="11631" y="3017"/>
                </a:lnTo>
                <a:lnTo>
                  <a:pt x="11510" y="2847"/>
                </a:lnTo>
                <a:lnTo>
                  <a:pt x="11412" y="2701"/>
                </a:lnTo>
                <a:lnTo>
                  <a:pt x="11315" y="2579"/>
                </a:lnTo>
                <a:lnTo>
                  <a:pt x="11266" y="2433"/>
                </a:lnTo>
                <a:lnTo>
                  <a:pt x="11242" y="2312"/>
                </a:lnTo>
                <a:lnTo>
                  <a:pt x="11242" y="2190"/>
                </a:lnTo>
                <a:lnTo>
                  <a:pt x="11291" y="2068"/>
                </a:lnTo>
                <a:lnTo>
                  <a:pt x="11364" y="1947"/>
                </a:lnTo>
                <a:lnTo>
                  <a:pt x="11437" y="1825"/>
                </a:lnTo>
                <a:lnTo>
                  <a:pt x="11534" y="1728"/>
                </a:lnTo>
                <a:lnTo>
                  <a:pt x="11631" y="1630"/>
                </a:lnTo>
                <a:lnTo>
                  <a:pt x="11704" y="1533"/>
                </a:lnTo>
                <a:lnTo>
                  <a:pt x="11753" y="1411"/>
                </a:lnTo>
                <a:lnTo>
                  <a:pt x="11777" y="1290"/>
                </a:lnTo>
                <a:lnTo>
                  <a:pt x="11777" y="1144"/>
                </a:lnTo>
                <a:lnTo>
                  <a:pt x="11704" y="1022"/>
                </a:lnTo>
                <a:lnTo>
                  <a:pt x="11680" y="973"/>
                </a:lnTo>
                <a:lnTo>
                  <a:pt x="11631" y="949"/>
                </a:lnTo>
                <a:lnTo>
                  <a:pt x="11558" y="925"/>
                </a:lnTo>
                <a:close/>
                <a:moveTo>
                  <a:pt x="10050" y="0"/>
                </a:moveTo>
                <a:lnTo>
                  <a:pt x="10025" y="49"/>
                </a:lnTo>
                <a:lnTo>
                  <a:pt x="10025" y="73"/>
                </a:lnTo>
                <a:lnTo>
                  <a:pt x="10050" y="122"/>
                </a:lnTo>
                <a:lnTo>
                  <a:pt x="10123" y="219"/>
                </a:lnTo>
                <a:lnTo>
                  <a:pt x="10147" y="316"/>
                </a:lnTo>
                <a:lnTo>
                  <a:pt x="10171" y="414"/>
                </a:lnTo>
                <a:lnTo>
                  <a:pt x="10171" y="487"/>
                </a:lnTo>
                <a:lnTo>
                  <a:pt x="10147" y="560"/>
                </a:lnTo>
                <a:lnTo>
                  <a:pt x="10098" y="657"/>
                </a:lnTo>
                <a:lnTo>
                  <a:pt x="9977" y="803"/>
                </a:lnTo>
                <a:lnTo>
                  <a:pt x="9685" y="1095"/>
                </a:lnTo>
                <a:lnTo>
                  <a:pt x="9539" y="1265"/>
                </a:lnTo>
                <a:lnTo>
                  <a:pt x="9466" y="1411"/>
                </a:lnTo>
                <a:lnTo>
                  <a:pt x="9417" y="1557"/>
                </a:lnTo>
                <a:lnTo>
                  <a:pt x="9393" y="1703"/>
                </a:lnTo>
                <a:lnTo>
                  <a:pt x="9417" y="1849"/>
                </a:lnTo>
                <a:lnTo>
                  <a:pt x="9441" y="1995"/>
                </a:lnTo>
                <a:lnTo>
                  <a:pt x="9490" y="2117"/>
                </a:lnTo>
                <a:lnTo>
                  <a:pt x="9539" y="2263"/>
                </a:lnTo>
                <a:lnTo>
                  <a:pt x="9709" y="2506"/>
                </a:lnTo>
                <a:lnTo>
                  <a:pt x="9977" y="2847"/>
                </a:lnTo>
                <a:lnTo>
                  <a:pt x="10098" y="3042"/>
                </a:lnTo>
                <a:lnTo>
                  <a:pt x="10123" y="3139"/>
                </a:lnTo>
                <a:lnTo>
                  <a:pt x="10147" y="3261"/>
                </a:lnTo>
                <a:lnTo>
                  <a:pt x="10147" y="3358"/>
                </a:lnTo>
                <a:lnTo>
                  <a:pt x="10098" y="3431"/>
                </a:lnTo>
                <a:lnTo>
                  <a:pt x="10050" y="3528"/>
                </a:lnTo>
                <a:lnTo>
                  <a:pt x="9977" y="3601"/>
                </a:lnTo>
                <a:lnTo>
                  <a:pt x="9806" y="3747"/>
                </a:lnTo>
                <a:lnTo>
                  <a:pt x="9636" y="3869"/>
                </a:lnTo>
                <a:lnTo>
                  <a:pt x="9563" y="3966"/>
                </a:lnTo>
                <a:lnTo>
                  <a:pt x="9490" y="4064"/>
                </a:lnTo>
                <a:lnTo>
                  <a:pt x="9417" y="4161"/>
                </a:lnTo>
                <a:lnTo>
                  <a:pt x="9368" y="4283"/>
                </a:lnTo>
                <a:lnTo>
                  <a:pt x="9344" y="4404"/>
                </a:lnTo>
                <a:lnTo>
                  <a:pt x="9344" y="4526"/>
                </a:lnTo>
                <a:lnTo>
                  <a:pt x="9344" y="4648"/>
                </a:lnTo>
                <a:lnTo>
                  <a:pt x="9393" y="4745"/>
                </a:lnTo>
                <a:lnTo>
                  <a:pt x="9417" y="4818"/>
                </a:lnTo>
                <a:lnTo>
                  <a:pt x="9490" y="4867"/>
                </a:lnTo>
                <a:lnTo>
                  <a:pt x="9563" y="4891"/>
                </a:lnTo>
                <a:lnTo>
                  <a:pt x="9685" y="4891"/>
                </a:lnTo>
                <a:lnTo>
                  <a:pt x="9733" y="4842"/>
                </a:lnTo>
                <a:lnTo>
                  <a:pt x="9782" y="4745"/>
                </a:lnTo>
                <a:lnTo>
                  <a:pt x="9806" y="4648"/>
                </a:lnTo>
                <a:lnTo>
                  <a:pt x="9806" y="4575"/>
                </a:lnTo>
                <a:lnTo>
                  <a:pt x="9806" y="4477"/>
                </a:lnTo>
                <a:lnTo>
                  <a:pt x="9855" y="4356"/>
                </a:lnTo>
                <a:lnTo>
                  <a:pt x="9928" y="4234"/>
                </a:lnTo>
                <a:lnTo>
                  <a:pt x="10025" y="4137"/>
                </a:lnTo>
                <a:lnTo>
                  <a:pt x="10269" y="3942"/>
                </a:lnTo>
                <a:lnTo>
                  <a:pt x="10390" y="3796"/>
                </a:lnTo>
                <a:lnTo>
                  <a:pt x="10512" y="3650"/>
                </a:lnTo>
                <a:lnTo>
                  <a:pt x="10561" y="3480"/>
                </a:lnTo>
                <a:lnTo>
                  <a:pt x="10585" y="3309"/>
                </a:lnTo>
                <a:lnTo>
                  <a:pt x="10585" y="3139"/>
                </a:lnTo>
                <a:lnTo>
                  <a:pt x="10561" y="2969"/>
                </a:lnTo>
                <a:lnTo>
                  <a:pt x="10488" y="2798"/>
                </a:lnTo>
                <a:lnTo>
                  <a:pt x="10390" y="2604"/>
                </a:lnTo>
                <a:lnTo>
                  <a:pt x="10244" y="2433"/>
                </a:lnTo>
                <a:lnTo>
                  <a:pt x="10098" y="2239"/>
                </a:lnTo>
                <a:lnTo>
                  <a:pt x="9952" y="2044"/>
                </a:lnTo>
                <a:lnTo>
                  <a:pt x="9831" y="1825"/>
                </a:lnTo>
                <a:lnTo>
                  <a:pt x="9831" y="1752"/>
                </a:lnTo>
                <a:lnTo>
                  <a:pt x="9806" y="1679"/>
                </a:lnTo>
                <a:lnTo>
                  <a:pt x="9855" y="1557"/>
                </a:lnTo>
                <a:lnTo>
                  <a:pt x="9928" y="1411"/>
                </a:lnTo>
                <a:lnTo>
                  <a:pt x="10025" y="1290"/>
                </a:lnTo>
                <a:lnTo>
                  <a:pt x="10269" y="1022"/>
                </a:lnTo>
                <a:lnTo>
                  <a:pt x="10366" y="900"/>
                </a:lnTo>
                <a:lnTo>
                  <a:pt x="10439" y="779"/>
                </a:lnTo>
                <a:lnTo>
                  <a:pt x="10488" y="657"/>
                </a:lnTo>
                <a:lnTo>
                  <a:pt x="10512" y="535"/>
                </a:lnTo>
                <a:lnTo>
                  <a:pt x="10512" y="389"/>
                </a:lnTo>
                <a:lnTo>
                  <a:pt x="10488" y="268"/>
                </a:lnTo>
                <a:lnTo>
                  <a:pt x="10439" y="146"/>
                </a:lnTo>
                <a:lnTo>
                  <a:pt x="10366" y="73"/>
                </a:lnTo>
                <a:lnTo>
                  <a:pt x="10244" y="0"/>
                </a:lnTo>
                <a:close/>
                <a:moveTo>
                  <a:pt x="11266" y="6959"/>
                </a:moveTo>
                <a:lnTo>
                  <a:pt x="11558" y="6984"/>
                </a:lnTo>
                <a:lnTo>
                  <a:pt x="11850" y="7032"/>
                </a:lnTo>
                <a:lnTo>
                  <a:pt x="12142" y="7081"/>
                </a:lnTo>
                <a:lnTo>
                  <a:pt x="12434" y="7178"/>
                </a:lnTo>
                <a:lnTo>
                  <a:pt x="12021" y="7300"/>
                </a:lnTo>
                <a:lnTo>
                  <a:pt x="11826" y="7373"/>
                </a:lnTo>
                <a:lnTo>
                  <a:pt x="11656" y="7470"/>
                </a:lnTo>
                <a:lnTo>
                  <a:pt x="11607" y="7519"/>
                </a:lnTo>
                <a:lnTo>
                  <a:pt x="11607" y="7543"/>
                </a:lnTo>
                <a:lnTo>
                  <a:pt x="11607" y="7640"/>
                </a:lnTo>
                <a:lnTo>
                  <a:pt x="11631" y="7665"/>
                </a:lnTo>
                <a:lnTo>
                  <a:pt x="11656" y="7689"/>
                </a:lnTo>
                <a:lnTo>
                  <a:pt x="11704" y="7713"/>
                </a:lnTo>
                <a:lnTo>
                  <a:pt x="11753" y="7713"/>
                </a:lnTo>
                <a:lnTo>
                  <a:pt x="12337" y="7543"/>
                </a:lnTo>
                <a:lnTo>
                  <a:pt x="12629" y="7446"/>
                </a:lnTo>
                <a:lnTo>
                  <a:pt x="12945" y="7397"/>
                </a:lnTo>
                <a:lnTo>
                  <a:pt x="13286" y="7592"/>
                </a:lnTo>
                <a:lnTo>
                  <a:pt x="12945" y="7640"/>
                </a:lnTo>
                <a:lnTo>
                  <a:pt x="12653" y="7713"/>
                </a:lnTo>
                <a:lnTo>
                  <a:pt x="12410" y="7835"/>
                </a:lnTo>
                <a:lnTo>
                  <a:pt x="12167" y="8005"/>
                </a:lnTo>
                <a:lnTo>
                  <a:pt x="12069" y="8103"/>
                </a:lnTo>
                <a:lnTo>
                  <a:pt x="11972" y="8224"/>
                </a:lnTo>
                <a:lnTo>
                  <a:pt x="11972" y="8249"/>
                </a:lnTo>
                <a:lnTo>
                  <a:pt x="11972" y="8273"/>
                </a:lnTo>
                <a:lnTo>
                  <a:pt x="12021" y="8273"/>
                </a:lnTo>
                <a:lnTo>
                  <a:pt x="12532" y="8103"/>
                </a:lnTo>
                <a:lnTo>
                  <a:pt x="12775" y="8030"/>
                </a:lnTo>
                <a:lnTo>
                  <a:pt x="13043" y="7981"/>
                </a:lnTo>
                <a:lnTo>
                  <a:pt x="13213" y="7957"/>
                </a:lnTo>
                <a:lnTo>
                  <a:pt x="13408" y="7957"/>
                </a:lnTo>
                <a:lnTo>
                  <a:pt x="13602" y="7981"/>
                </a:lnTo>
                <a:lnTo>
                  <a:pt x="13797" y="7957"/>
                </a:lnTo>
                <a:lnTo>
                  <a:pt x="14040" y="8224"/>
                </a:lnTo>
                <a:lnTo>
                  <a:pt x="14259" y="8492"/>
                </a:lnTo>
                <a:lnTo>
                  <a:pt x="14259" y="8492"/>
                </a:lnTo>
                <a:lnTo>
                  <a:pt x="14089" y="8468"/>
                </a:lnTo>
                <a:lnTo>
                  <a:pt x="13894" y="8468"/>
                </a:lnTo>
                <a:lnTo>
                  <a:pt x="13529" y="8492"/>
                </a:lnTo>
                <a:lnTo>
                  <a:pt x="13286" y="8541"/>
                </a:lnTo>
                <a:lnTo>
                  <a:pt x="13043" y="8589"/>
                </a:lnTo>
                <a:lnTo>
                  <a:pt x="12799" y="8662"/>
                </a:lnTo>
                <a:lnTo>
                  <a:pt x="12580" y="8784"/>
                </a:lnTo>
                <a:lnTo>
                  <a:pt x="12556" y="8784"/>
                </a:lnTo>
                <a:lnTo>
                  <a:pt x="12556" y="8808"/>
                </a:lnTo>
                <a:lnTo>
                  <a:pt x="12580" y="8833"/>
                </a:lnTo>
                <a:lnTo>
                  <a:pt x="12848" y="8833"/>
                </a:lnTo>
                <a:lnTo>
                  <a:pt x="13067" y="8808"/>
                </a:lnTo>
                <a:lnTo>
                  <a:pt x="13529" y="8760"/>
                </a:lnTo>
                <a:lnTo>
                  <a:pt x="13748" y="8760"/>
                </a:lnTo>
                <a:lnTo>
                  <a:pt x="13992" y="8784"/>
                </a:lnTo>
                <a:lnTo>
                  <a:pt x="14211" y="8784"/>
                </a:lnTo>
                <a:lnTo>
                  <a:pt x="14430" y="8735"/>
                </a:lnTo>
                <a:lnTo>
                  <a:pt x="14551" y="8979"/>
                </a:lnTo>
                <a:lnTo>
                  <a:pt x="14673" y="9222"/>
                </a:lnTo>
                <a:lnTo>
                  <a:pt x="14673" y="9222"/>
                </a:lnTo>
                <a:lnTo>
                  <a:pt x="14576" y="9173"/>
                </a:lnTo>
                <a:lnTo>
                  <a:pt x="14454" y="9149"/>
                </a:lnTo>
                <a:lnTo>
                  <a:pt x="14332" y="9125"/>
                </a:lnTo>
                <a:lnTo>
                  <a:pt x="14186" y="9149"/>
                </a:lnTo>
                <a:lnTo>
                  <a:pt x="13627" y="9222"/>
                </a:lnTo>
                <a:lnTo>
                  <a:pt x="13335" y="9295"/>
                </a:lnTo>
                <a:lnTo>
                  <a:pt x="13213" y="9344"/>
                </a:lnTo>
                <a:lnTo>
                  <a:pt x="13091" y="9417"/>
                </a:lnTo>
                <a:lnTo>
                  <a:pt x="13067" y="9465"/>
                </a:lnTo>
                <a:lnTo>
                  <a:pt x="13116" y="9490"/>
                </a:lnTo>
                <a:lnTo>
                  <a:pt x="13286" y="9538"/>
                </a:lnTo>
                <a:lnTo>
                  <a:pt x="13456" y="9538"/>
                </a:lnTo>
                <a:lnTo>
                  <a:pt x="13821" y="9465"/>
                </a:lnTo>
                <a:lnTo>
                  <a:pt x="14016" y="9441"/>
                </a:lnTo>
                <a:lnTo>
                  <a:pt x="14381" y="9441"/>
                </a:lnTo>
                <a:lnTo>
                  <a:pt x="14551" y="9514"/>
                </a:lnTo>
                <a:lnTo>
                  <a:pt x="14673" y="9514"/>
                </a:lnTo>
                <a:lnTo>
                  <a:pt x="14722" y="9490"/>
                </a:lnTo>
                <a:lnTo>
                  <a:pt x="14746" y="9441"/>
                </a:lnTo>
                <a:lnTo>
                  <a:pt x="14843" y="9782"/>
                </a:lnTo>
                <a:lnTo>
                  <a:pt x="14649" y="9757"/>
                </a:lnTo>
                <a:lnTo>
                  <a:pt x="14454" y="9757"/>
                </a:lnTo>
                <a:lnTo>
                  <a:pt x="14211" y="9782"/>
                </a:lnTo>
                <a:lnTo>
                  <a:pt x="13992" y="9806"/>
                </a:lnTo>
                <a:lnTo>
                  <a:pt x="13773" y="9855"/>
                </a:lnTo>
                <a:lnTo>
                  <a:pt x="13675" y="9903"/>
                </a:lnTo>
                <a:lnTo>
                  <a:pt x="13578" y="9952"/>
                </a:lnTo>
                <a:lnTo>
                  <a:pt x="13554" y="9976"/>
                </a:lnTo>
                <a:lnTo>
                  <a:pt x="13529" y="10025"/>
                </a:lnTo>
                <a:lnTo>
                  <a:pt x="13554" y="10049"/>
                </a:lnTo>
                <a:lnTo>
                  <a:pt x="13578" y="10074"/>
                </a:lnTo>
                <a:lnTo>
                  <a:pt x="13773" y="10098"/>
                </a:lnTo>
                <a:lnTo>
                  <a:pt x="14892" y="10098"/>
                </a:lnTo>
                <a:lnTo>
                  <a:pt x="14916" y="10463"/>
                </a:lnTo>
                <a:lnTo>
                  <a:pt x="14795" y="10414"/>
                </a:lnTo>
                <a:lnTo>
                  <a:pt x="14405" y="10414"/>
                </a:lnTo>
                <a:lnTo>
                  <a:pt x="14065" y="10439"/>
                </a:lnTo>
                <a:lnTo>
                  <a:pt x="13894" y="10487"/>
                </a:lnTo>
                <a:lnTo>
                  <a:pt x="13724" y="10536"/>
                </a:lnTo>
                <a:lnTo>
                  <a:pt x="13700" y="10560"/>
                </a:lnTo>
                <a:lnTo>
                  <a:pt x="13700" y="10585"/>
                </a:lnTo>
                <a:lnTo>
                  <a:pt x="13700" y="10633"/>
                </a:lnTo>
                <a:lnTo>
                  <a:pt x="13724" y="10658"/>
                </a:lnTo>
                <a:lnTo>
                  <a:pt x="13894" y="10706"/>
                </a:lnTo>
                <a:lnTo>
                  <a:pt x="14065" y="10731"/>
                </a:lnTo>
                <a:lnTo>
                  <a:pt x="14405" y="10755"/>
                </a:lnTo>
                <a:lnTo>
                  <a:pt x="14649" y="10755"/>
                </a:lnTo>
                <a:lnTo>
                  <a:pt x="14795" y="10731"/>
                </a:lnTo>
                <a:lnTo>
                  <a:pt x="14916" y="10682"/>
                </a:lnTo>
                <a:lnTo>
                  <a:pt x="14892" y="10779"/>
                </a:lnTo>
                <a:lnTo>
                  <a:pt x="14916" y="10877"/>
                </a:lnTo>
                <a:lnTo>
                  <a:pt x="14965" y="10950"/>
                </a:lnTo>
                <a:lnTo>
                  <a:pt x="15038" y="10998"/>
                </a:lnTo>
                <a:lnTo>
                  <a:pt x="15135" y="11023"/>
                </a:lnTo>
                <a:lnTo>
                  <a:pt x="15233" y="11023"/>
                </a:lnTo>
                <a:lnTo>
                  <a:pt x="15306" y="10998"/>
                </a:lnTo>
                <a:lnTo>
                  <a:pt x="15379" y="10950"/>
                </a:lnTo>
                <a:lnTo>
                  <a:pt x="15403" y="10852"/>
                </a:lnTo>
                <a:lnTo>
                  <a:pt x="15451" y="10439"/>
                </a:lnTo>
                <a:lnTo>
                  <a:pt x="15670" y="10463"/>
                </a:lnTo>
                <a:lnTo>
                  <a:pt x="15914" y="10463"/>
                </a:lnTo>
                <a:lnTo>
                  <a:pt x="16060" y="10487"/>
                </a:lnTo>
                <a:lnTo>
                  <a:pt x="15865" y="10609"/>
                </a:lnTo>
                <a:lnTo>
                  <a:pt x="15695" y="10755"/>
                </a:lnTo>
                <a:lnTo>
                  <a:pt x="15670" y="10804"/>
                </a:lnTo>
                <a:lnTo>
                  <a:pt x="15646" y="10877"/>
                </a:lnTo>
                <a:lnTo>
                  <a:pt x="15646" y="10925"/>
                </a:lnTo>
                <a:lnTo>
                  <a:pt x="15695" y="10974"/>
                </a:lnTo>
                <a:lnTo>
                  <a:pt x="15719" y="11023"/>
                </a:lnTo>
                <a:lnTo>
                  <a:pt x="15768" y="11047"/>
                </a:lnTo>
                <a:lnTo>
                  <a:pt x="15841" y="11047"/>
                </a:lnTo>
                <a:lnTo>
                  <a:pt x="15914" y="11023"/>
                </a:lnTo>
                <a:lnTo>
                  <a:pt x="16133" y="10901"/>
                </a:lnTo>
                <a:lnTo>
                  <a:pt x="16352" y="10779"/>
                </a:lnTo>
                <a:lnTo>
                  <a:pt x="16571" y="10731"/>
                </a:lnTo>
                <a:lnTo>
                  <a:pt x="16814" y="10682"/>
                </a:lnTo>
                <a:lnTo>
                  <a:pt x="17033" y="10779"/>
                </a:lnTo>
                <a:lnTo>
                  <a:pt x="17179" y="10852"/>
                </a:lnTo>
                <a:lnTo>
                  <a:pt x="16814" y="10974"/>
                </a:lnTo>
                <a:lnTo>
                  <a:pt x="16498" y="11096"/>
                </a:lnTo>
                <a:lnTo>
                  <a:pt x="16230" y="11217"/>
                </a:lnTo>
                <a:lnTo>
                  <a:pt x="16060" y="11315"/>
                </a:lnTo>
                <a:lnTo>
                  <a:pt x="16060" y="11339"/>
                </a:lnTo>
                <a:lnTo>
                  <a:pt x="16060" y="11363"/>
                </a:lnTo>
                <a:lnTo>
                  <a:pt x="16084" y="11388"/>
                </a:lnTo>
                <a:lnTo>
                  <a:pt x="16108" y="11388"/>
                </a:lnTo>
                <a:lnTo>
                  <a:pt x="16522" y="11266"/>
                </a:lnTo>
                <a:lnTo>
                  <a:pt x="16936" y="11144"/>
                </a:lnTo>
                <a:lnTo>
                  <a:pt x="17155" y="11096"/>
                </a:lnTo>
                <a:lnTo>
                  <a:pt x="17374" y="11071"/>
                </a:lnTo>
                <a:lnTo>
                  <a:pt x="17447" y="11071"/>
                </a:lnTo>
                <a:lnTo>
                  <a:pt x="17666" y="11290"/>
                </a:lnTo>
                <a:lnTo>
                  <a:pt x="17398" y="11315"/>
                </a:lnTo>
                <a:lnTo>
                  <a:pt x="17179" y="11339"/>
                </a:lnTo>
                <a:lnTo>
                  <a:pt x="16984" y="11412"/>
                </a:lnTo>
                <a:lnTo>
                  <a:pt x="16790" y="11509"/>
                </a:lnTo>
                <a:lnTo>
                  <a:pt x="16619" y="11631"/>
                </a:lnTo>
                <a:lnTo>
                  <a:pt x="16595" y="11655"/>
                </a:lnTo>
                <a:lnTo>
                  <a:pt x="16595" y="11680"/>
                </a:lnTo>
                <a:lnTo>
                  <a:pt x="16619" y="11704"/>
                </a:lnTo>
                <a:lnTo>
                  <a:pt x="16668" y="11704"/>
                </a:lnTo>
                <a:lnTo>
                  <a:pt x="17082" y="11655"/>
                </a:lnTo>
                <a:lnTo>
                  <a:pt x="17276" y="11631"/>
                </a:lnTo>
                <a:lnTo>
                  <a:pt x="17714" y="11631"/>
                </a:lnTo>
                <a:lnTo>
                  <a:pt x="17909" y="11655"/>
                </a:lnTo>
                <a:lnTo>
                  <a:pt x="18031" y="11874"/>
                </a:lnTo>
                <a:lnTo>
                  <a:pt x="18104" y="12069"/>
                </a:lnTo>
                <a:lnTo>
                  <a:pt x="17179" y="12045"/>
                </a:lnTo>
                <a:lnTo>
                  <a:pt x="16157" y="12045"/>
                </a:lnTo>
                <a:lnTo>
                  <a:pt x="13992" y="12069"/>
                </a:lnTo>
                <a:lnTo>
                  <a:pt x="11899" y="12118"/>
                </a:lnTo>
                <a:lnTo>
                  <a:pt x="10171" y="12142"/>
                </a:lnTo>
                <a:lnTo>
                  <a:pt x="5548" y="12142"/>
                </a:lnTo>
                <a:lnTo>
                  <a:pt x="5719" y="11826"/>
                </a:lnTo>
                <a:lnTo>
                  <a:pt x="5889" y="11534"/>
                </a:lnTo>
                <a:lnTo>
                  <a:pt x="5986" y="11388"/>
                </a:lnTo>
                <a:lnTo>
                  <a:pt x="6084" y="11266"/>
                </a:lnTo>
                <a:lnTo>
                  <a:pt x="6205" y="11144"/>
                </a:lnTo>
                <a:lnTo>
                  <a:pt x="6351" y="11023"/>
                </a:lnTo>
                <a:lnTo>
                  <a:pt x="6546" y="10901"/>
                </a:lnTo>
                <a:lnTo>
                  <a:pt x="6765" y="10804"/>
                </a:lnTo>
                <a:lnTo>
                  <a:pt x="6984" y="10731"/>
                </a:lnTo>
                <a:lnTo>
                  <a:pt x="7203" y="10682"/>
                </a:lnTo>
                <a:lnTo>
                  <a:pt x="7665" y="10585"/>
                </a:lnTo>
                <a:lnTo>
                  <a:pt x="8103" y="10512"/>
                </a:lnTo>
                <a:lnTo>
                  <a:pt x="8200" y="10487"/>
                </a:lnTo>
                <a:lnTo>
                  <a:pt x="8273" y="10463"/>
                </a:lnTo>
                <a:lnTo>
                  <a:pt x="8322" y="10390"/>
                </a:lnTo>
                <a:lnTo>
                  <a:pt x="8346" y="10293"/>
                </a:lnTo>
                <a:lnTo>
                  <a:pt x="8371" y="10098"/>
                </a:lnTo>
                <a:lnTo>
                  <a:pt x="8419" y="9928"/>
                </a:lnTo>
                <a:lnTo>
                  <a:pt x="8468" y="9757"/>
                </a:lnTo>
                <a:lnTo>
                  <a:pt x="8541" y="9587"/>
                </a:lnTo>
                <a:lnTo>
                  <a:pt x="8638" y="9417"/>
                </a:lnTo>
                <a:lnTo>
                  <a:pt x="8736" y="9271"/>
                </a:lnTo>
                <a:lnTo>
                  <a:pt x="8979" y="8979"/>
                </a:lnTo>
                <a:lnTo>
                  <a:pt x="9101" y="8906"/>
                </a:lnTo>
                <a:lnTo>
                  <a:pt x="9198" y="8808"/>
                </a:lnTo>
                <a:lnTo>
                  <a:pt x="9441" y="8687"/>
                </a:lnTo>
                <a:lnTo>
                  <a:pt x="9685" y="8541"/>
                </a:lnTo>
                <a:lnTo>
                  <a:pt x="9782" y="8443"/>
                </a:lnTo>
                <a:lnTo>
                  <a:pt x="9879" y="8346"/>
                </a:lnTo>
                <a:lnTo>
                  <a:pt x="9879" y="8297"/>
                </a:lnTo>
                <a:lnTo>
                  <a:pt x="9879" y="8273"/>
                </a:lnTo>
                <a:lnTo>
                  <a:pt x="9855" y="8224"/>
                </a:lnTo>
                <a:lnTo>
                  <a:pt x="9831" y="8200"/>
                </a:lnTo>
                <a:lnTo>
                  <a:pt x="9758" y="8176"/>
                </a:lnTo>
                <a:lnTo>
                  <a:pt x="9660" y="8151"/>
                </a:lnTo>
                <a:lnTo>
                  <a:pt x="9490" y="8151"/>
                </a:lnTo>
                <a:lnTo>
                  <a:pt x="9320" y="8200"/>
                </a:lnTo>
                <a:lnTo>
                  <a:pt x="9149" y="8297"/>
                </a:lnTo>
                <a:lnTo>
                  <a:pt x="8979" y="8395"/>
                </a:lnTo>
                <a:lnTo>
                  <a:pt x="8833" y="8516"/>
                </a:lnTo>
                <a:lnTo>
                  <a:pt x="8565" y="8760"/>
                </a:lnTo>
                <a:lnTo>
                  <a:pt x="8444" y="8906"/>
                </a:lnTo>
                <a:lnTo>
                  <a:pt x="8322" y="9052"/>
                </a:lnTo>
                <a:lnTo>
                  <a:pt x="8225" y="9198"/>
                </a:lnTo>
                <a:lnTo>
                  <a:pt x="8127" y="9368"/>
                </a:lnTo>
                <a:lnTo>
                  <a:pt x="7981" y="9709"/>
                </a:lnTo>
                <a:lnTo>
                  <a:pt x="7908" y="10074"/>
                </a:lnTo>
                <a:lnTo>
                  <a:pt x="7398" y="10171"/>
                </a:lnTo>
                <a:lnTo>
                  <a:pt x="7130" y="10220"/>
                </a:lnTo>
                <a:lnTo>
                  <a:pt x="6887" y="10293"/>
                </a:lnTo>
                <a:lnTo>
                  <a:pt x="6643" y="10366"/>
                </a:lnTo>
                <a:lnTo>
                  <a:pt x="6400" y="10463"/>
                </a:lnTo>
                <a:lnTo>
                  <a:pt x="6181" y="10585"/>
                </a:lnTo>
                <a:lnTo>
                  <a:pt x="5962" y="10731"/>
                </a:lnTo>
                <a:lnTo>
                  <a:pt x="5816" y="10877"/>
                </a:lnTo>
                <a:lnTo>
                  <a:pt x="5670" y="11023"/>
                </a:lnTo>
                <a:lnTo>
                  <a:pt x="5524" y="11193"/>
                </a:lnTo>
                <a:lnTo>
                  <a:pt x="5427" y="11363"/>
                </a:lnTo>
                <a:lnTo>
                  <a:pt x="5329" y="11558"/>
                </a:lnTo>
                <a:lnTo>
                  <a:pt x="5281" y="11753"/>
                </a:lnTo>
                <a:lnTo>
                  <a:pt x="5256" y="11947"/>
                </a:lnTo>
                <a:lnTo>
                  <a:pt x="5305" y="12142"/>
                </a:lnTo>
                <a:lnTo>
                  <a:pt x="2142" y="12142"/>
                </a:lnTo>
                <a:lnTo>
                  <a:pt x="2239" y="11850"/>
                </a:lnTo>
                <a:lnTo>
                  <a:pt x="2336" y="11558"/>
                </a:lnTo>
                <a:lnTo>
                  <a:pt x="2409" y="11266"/>
                </a:lnTo>
                <a:lnTo>
                  <a:pt x="2531" y="10974"/>
                </a:lnTo>
                <a:lnTo>
                  <a:pt x="2726" y="10633"/>
                </a:lnTo>
                <a:lnTo>
                  <a:pt x="2945" y="10341"/>
                </a:lnTo>
                <a:lnTo>
                  <a:pt x="3188" y="10049"/>
                </a:lnTo>
                <a:lnTo>
                  <a:pt x="3456" y="9782"/>
                </a:lnTo>
                <a:lnTo>
                  <a:pt x="3723" y="9563"/>
                </a:lnTo>
                <a:lnTo>
                  <a:pt x="4040" y="9368"/>
                </a:lnTo>
                <a:lnTo>
                  <a:pt x="4429" y="9173"/>
                </a:lnTo>
                <a:lnTo>
                  <a:pt x="4818" y="9003"/>
                </a:lnTo>
                <a:lnTo>
                  <a:pt x="5013" y="8954"/>
                </a:lnTo>
                <a:lnTo>
                  <a:pt x="5208" y="8906"/>
                </a:lnTo>
                <a:lnTo>
                  <a:pt x="5427" y="8881"/>
                </a:lnTo>
                <a:lnTo>
                  <a:pt x="5597" y="8881"/>
                </a:lnTo>
                <a:lnTo>
                  <a:pt x="5792" y="8906"/>
                </a:lnTo>
                <a:lnTo>
                  <a:pt x="5962" y="8954"/>
                </a:lnTo>
                <a:lnTo>
                  <a:pt x="6132" y="9027"/>
                </a:lnTo>
                <a:lnTo>
                  <a:pt x="6278" y="9125"/>
                </a:lnTo>
                <a:lnTo>
                  <a:pt x="6230" y="9368"/>
                </a:lnTo>
                <a:lnTo>
                  <a:pt x="6230" y="9611"/>
                </a:lnTo>
                <a:lnTo>
                  <a:pt x="6254" y="9660"/>
                </a:lnTo>
                <a:lnTo>
                  <a:pt x="6303" y="9709"/>
                </a:lnTo>
                <a:lnTo>
                  <a:pt x="6351" y="9709"/>
                </a:lnTo>
                <a:lnTo>
                  <a:pt x="6400" y="9660"/>
                </a:lnTo>
                <a:lnTo>
                  <a:pt x="6546" y="9368"/>
                </a:lnTo>
                <a:lnTo>
                  <a:pt x="6716" y="9076"/>
                </a:lnTo>
                <a:lnTo>
                  <a:pt x="6887" y="8833"/>
                </a:lnTo>
                <a:lnTo>
                  <a:pt x="7106" y="8589"/>
                </a:lnTo>
                <a:lnTo>
                  <a:pt x="7300" y="8370"/>
                </a:lnTo>
                <a:lnTo>
                  <a:pt x="7543" y="8151"/>
                </a:lnTo>
                <a:lnTo>
                  <a:pt x="7811" y="7957"/>
                </a:lnTo>
                <a:lnTo>
                  <a:pt x="8079" y="7786"/>
                </a:lnTo>
                <a:lnTo>
                  <a:pt x="8444" y="7567"/>
                </a:lnTo>
                <a:lnTo>
                  <a:pt x="8833" y="7397"/>
                </a:lnTo>
                <a:lnTo>
                  <a:pt x="9222" y="7251"/>
                </a:lnTo>
                <a:lnTo>
                  <a:pt x="9612" y="7130"/>
                </a:lnTo>
                <a:lnTo>
                  <a:pt x="10025" y="7057"/>
                </a:lnTo>
                <a:lnTo>
                  <a:pt x="10439" y="6984"/>
                </a:lnTo>
                <a:lnTo>
                  <a:pt x="10853" y="6959"/>
                </a:lnTo>
                <a:close/>
                <a:moveTo>
                  <a:pt x="19758" y="12556"/>
                </a:moveTo>
                <a:lnTo>
                  <a:pt x="19929" y="12604"/>
                </a:lnTo>
                <a:lnTo>
                  <a:pt x="19977" y="12945"/>
                </a:lnTo>
                <a:lnTo>
                  <a:pt x="19904" y="13042"/>
                </a:lnTo>
                <a:lnTo>
                  <a:pt x="19807" y="13140"/>
                </a:lnTo>
                <a:lnTo>
                  <a:pt x="19685" y="13213"/>
                </a:lnTo>
                <a:lnTo>
                  <a:pt x="19564" y="13261"/>
                </a:lnTo>
                <a:lnTo>
                  <a:pt x="19418" y="13286"/>
                </a:lnTo>
                <a:lnTo>
                  <a:pt x="19247" y="13310"/>
                </a:lnTo>
                <a:lnTo>
                  <a:pt x="18931" y="13310"/>
                </a:lnTo>
                <a:lnTo>
                  <a:pt x="18298" y="13286"/>
                </a:lnTo>
                <a:lnTo>
                  <a:pt x="17033" y="13261"/>
                </a:lnTo>
                <a:lnTo>
                  <a:pt x="15792" y="13213"/>
                </a:lnTo>
                <a:lnTo>
                  <a:pt x="14381" y="13164"/>
                </a:lnTo>
                <a:lnTo>
                  <a:pt x="12970" y="13140"/>
                </a:lnTo>
                <a:lnTo>
                  <a:pt x="12970" y="13115"/>
                </a:lnTo>
                <a:lnTo>
                  <a:pt x="12970" y="13067"/>
                </a:lnTo>
                <a:lnTo>
                  <a:pt x="12921" y="13018"/>
                </a:lnTo>
                <a:lnTo>
                  <a:pt x="12872" y="13018"/>
                </a:lnTo>
                <a:lnTo>
                  <a:pt x="12824" y="13067"/>
                </a:lnTo>
                <a:lnTo>
                  <a:pt x="12775" y="13140"/>
                </a:lnTo>
                <a:lnTo>
                  <a:pt x="10585" y="13115"/>
                </a:lnTo>
                <a:lnTo>
                  <a:pt x="7981" y="13115"/>
                </a:lnTo>
                <a:lnTo>
                  <a:pt x="5378" y="13140"/>
                </a:lnTo>
                <a:lnTo>
                  <a:pt x="2847" y="13164"/>
                </a:lnTo>
                <a:lnTo>
                  <a:pt x="1509" y="13188"/>
                </a:lnTo>
                <a:lnTo>
                  <a:pt x="1022" y="13213"/>
                </a:lnTo>
                <a:lnTo>
                  <a:pt x="803" y="13188"/>
                </a:lnTo>
                <a:lnTo>
                  <a:pt x="584" y="13091"/>
                </a:lnTo>
                <a:lnTo>
                  <a:pt x="463" y="12994"/>
                </a:lnTo>
                <a:lnTo>
                  <a:pt x="414" y="12945"/>
                </a:lnTo>
                <a:lnTo>
                  <a:pt x="414" y="12896"/>
                </a:lnTo>
                <a:lnTo>
                  <a:pt x="414" y="12848"/>
                </a:lnTo>
                <a:lnTo>
                  <a:pt x="414" y="12775"/>
                </a:lnTo>
                <a:lnTo>
                  <a:pt x="536" y="12653"/>
                </a:lnTo>
                <a:lnTo>
                  <a:pt x="609" y="12653"/>
                </a:lnTo>
                <a:lnTo>
                  <a:pt x="657" y="12629"/>
                </a:lnTo>
                <a:lnTo>
                  <a:pt x="730" y="12604"/>
                </a:lnTo>
                <a:lnTo>
                  <a:pt x="779" y="12580"/>
                </a:lnTo>
                <a:lnTo>
                  <a:pt x="949" y="12580"/>
                </a:lnTo>
                <a:lnTo>
                  <a:pt x="1241" y="12604"/>
                </a:lnTo>
                <a:lnTo>
                  <a:pt x="7641" y="12604"/>
                </a:lnTo>
                <a:lnTo>
                  <a:pt x="9977" y="12629"/>
                </a:lnTo>
                <a:lnTo>
                  <a:pt x="12848" y="12653"/>
                </a:lnTo>
                <a:lnTo>
                  <a:pt x="16060" y="12653"/>
                </a:lnTo>
                <a:lnTo>
                  <a:pt x="18663" y="12629"/>
                </a:lnTo>
                <a:lnTo>
                  <a:pt x="19466" y="12604"/>
                </a:lnTo>
                <a:lnTo>
                  <a:pt x="19685" y="12580"/>
                </a:lnTo>
                <a:lnTo>
                  <a:pt x="19758" y="12556"/>
                </a:lnTo>
                <a:close/>
                <a:moveTo>
                  <a:pt x="2580" y="13578"/>
                </a:moveTo>
                <a:lnTo>
                  <a:pt x="2458" y="13675"/>
                </a:lnTo>
                <a:lnTo>
                  <a:pt x="2361" y="13797"/>
                </a:lnTo>
                <a:lnTo>
                  <a:pt x="2288" y="13918"/>
                </a:lnTo>
                <a:lnTo>
                  <a:pt x="2215" y="14040"/>
                </a:lnTo>
                <a:lnTo>
                  <a:pt x="2117" y="14259"/>
                </a:lnTo>
                <a:lnTo>
                  <a:pt x="2093" y="14381"/>
                </a:lnTo>
                <a:lnTo>
                  <a:pt x="2093" y="14502"/>
                </a:lnTo>
                <a:lnTo>
                  <a:pt x="1947" y="14259"/>
                </a:lnTo>
                <a:lnTo>
                  <a:pt x="1777" y="14016"/>
                </a:lnTo>
                <a:lnTo>
                  <a:pt x="1582" y="13797"/>
                </a:lnTo>
                <a:lnTo>
                  <a:pt x="1485" y="13699"/>
                </a:lnTo>
                <a:lnTo>
                  <a:pt x="1387" y="13626"/>
                </a:lnTo>
                <a:lnTo>
                  <a:pt x="1971" y="13602"/>
                </a:lnTo>
                <a:lnTo>
                  <a:pt x="2580" y="13578"/>
                </a:lnTo>
                <a:close/>
                <a:moveTo>
                  <a:pt x="12556" y="13505"/>
                </a:moveTo>
                <a:lnTo>
                  <a:pt x="12361" y="13918"/>
                </a:lnTo>
                <a:lnTo>
                  <a:pt x="12167" y="14308"/>
                </a:lnTo>
                <a:lnTo>
                  <a:pt x="12118" y="14502"/>
                </a:lnTo>
                <a:lnTo>
                  <a:pt x="12118" y="14600"/>
                </a:lnTo>
                <a:lnTo>
                  <a:pt x="12118" y="14721"/>
                </a:lnTo>
                <a:lnTo>
                  <a:pt x="12142" y="14746"/>
                </a:lnTo>
                <a:lnTo>
                  <a:pt x="12167" y="14770"/>
                </a:lnTo>
                <a:lnTo>
                  <a:pt x="12240" y="14770"/>
                </a:lnTo>
                <a:lnTo>
                  <a:pt x="12313" y="14697"/>
                </a:lnTo>
                <a:lnTo>
                  <a:pt x="12361" y="14648"/>
                </a:lnTo>
                <a:lnTo>
                  <a:pt x="12459" y="14502"/>
                </a:lnTo>
                <a:lnTo>
                  <a:pt x="12605" y="14162"/>
                </a:lnTo>
                <a:lnTo>
                  <a:pt x="12848" y="13529"/>
                </a:lnTo>
                <a:lnTo>
                  <a:pt x="13335" y="13529"/>
                </a:lnTo>
                <a:lnTo>
                  <a:pt x="13116" y="13845"/>
                </a:lnTo>
                <a:lnTo>
                  <a:pt x="12945" y="14186"/>
                </a:lnTo>
                <a:lnTo>
                  <a:pt x="12848" y="14332"/>
                </a:lnTo>
                <a:lnTo>
                  <a:pt x="12775" y="14527"/>
                </a:lnTo>
                <a:lnTo>
                  <a:pt x="12775" y="14624"/>
                </a:lnTo>
                <a:lnTo>
                  <a:pt x="12775" y="14697"/>
                </a:lnTo>
                <a:lnTo>
                  <a:pt x="12799" y="14794"/>
                </a:lnTo>
                <a:lnTo>
                  <a:pt x="12848" y="14867"/>
                </a:lnTo>
                <a:lnTo>
                  <a:pt x="12897" y="14892"/>
                </a:lnTo>
                <a:lnTo>
                  <a:pt x="12945" y="14892"/>
                </a:lnTo>
                <a:lnTo>
                  <a:pt x="13018" y="14867"/>
                </a:lnTo>
                <a:lnTo>
                  <a:pt x="13067" y="14819"/>
                </a:lnTo>
                <a:lnTo>
                  <a:pt x="13140" y="14697"/>
                </a:lnTo>
                <a:lnTo>
                  <a:pt x="13237" y="14405"/>
                </a:lnTo>
                <a:lnTo>
                  <a:pt x="13408" y="13967"/>
                </a:lnTo>
                <a:lnTo>
                  <a:pt x="13627" y="13529"/>
                </a:lnTo>
                <a:lnTo>
                  <a:pt x="14065" y="13529"/>
                </a:lnTo>
                <a:lnTo>
                  <a:pt x="13846" y="14162"/>
                </a:lnTo>
                <a:lnTo>
                  <a:pt x="13675" y="14478"/>
                </a:lnTo>
                <a:lnTo>
                  <a:pt x="13627" y="14648"/>
                </a:lnTo>
                <a:lnTo>
                  <a:pt x="13602" y="14746"/>
                </a:lnTo>
                <a:lnTo>
                  <a:pt x="13602" y="14819"/>
                </a:lnTo>
                <a:lnTo>
                  <a:pt x="13627" y="14867"/>
                </a:lnTo>
                <a:lnTo>
                  <a:pt x="13651" y="14916"/>
                </a:lnTo>
                <a:lnTo>
                  <a:pt x="13748" y="14916"/>
                </a:lnTo>
                <a:lnTo>
                  <a:pt x="13821" y="14867"/>
                </a:lnTo>
                <a:lnTo>
                  <a:pt x="13894" y="14794"/>
                </a:lnTo>
                <a:lnTo>
                  <a:pt x="13992" y="14648"/>
                </a:lnTo>
                <a:lnTo>
                  <a:pt x="14065" y="14502"/>
                </a:lnTo>
                <a:lnTo>
                  <a:pt x="14113" y="14332"/>
                </a:lnTo>
                <a:lnTo>
                  <a:pt x="14259" y="13943"/>
                </a:lnTo>
                <a:lnTo>
                  <a:pt x="14357" y="13529"/>
                </a:lnTo>
                <a:lnTo>
                  <a:pt x="14795" y="13529"/>
                </a:lnTo>
                <a:lnTo>
                  <a:pt x="14503" y="14064"/>
                </a:lnTo>
                <a:lnTo>
                  <a:pt x="14357" y="14332"/>
                </a:lnTo>
                <a:lnTo>
                  <a:pt x="14308" y="14478"/>
                </a:lnTo>
                <a:lnTo>
                  <a:pt x="14308" y="14648"/>
                </a:lnTo>
                <a:lnTo>
                  <a:pt x="14308" y="14673"/>
                </a:lnTo>
                <a:lnTo>
                  <a:pt x="14357" y="14721"/>
                </a:lnTo>
                <a:lnTo>
                  <a:pt x="14430" y="14721"/>
                </a:lnTo>
                <a:lnTo>
                  <a:pt x="14551" y="14624"/>
                </a:lnTo>
                <a:lnTo>
                  <a:pt x="14624" y="14478"/>
                </a:lnTo>
                <a:lnTo>
                  <a:pt x="14770" y="14210"/>
                </a:lnTo>
                <a:lnTo>
                  <a:pt x="14892" y="13870"/>
                </a:lnTo>
                <a:lnTo>
                  <a:pt x="15038" y="13529"/>
                </a:lnTo>
                <a:lnTo>
                  <a:pt x="15427" y="13553"/>
                </a:lnTo>
                <a:lnTo>
                  <a:pt x="15233" y="13797"/>
                </a:lnTo>
                <a:lnTo>
                  <a:pt x="15038" y="14089"/>
                </a:lnTo>
                <a:lnTo>
                  <a:pt x="14916" y="14308"/>
                </a:lnTo>
                <a:lnTo>
                  <a:pt x="14868" y="14454"/>
                </a:lnTo>
                <a:lnTo>
                  <a:pt x="14868" y="14575"/>
                </a:lnTo>
                <a:lnTo>
                  <a:pt x="14868" y="14624"/>
                </a:lnTo>
                <a:lnTo>
                  <a:pt x="14916" y="14648"/>
                </a:lnTo>
                <a:lnTo>
                  <a:pt x="14989" y="14648"/>
                </a:lnTo>
                <a:lnTo>
                  <a:pt x="15062" y="14600"/>
                </a:lnTo>
                <a:lnTo>
                  <a:pt x="15111" y="14551"/>
                </a:lnTo>
                <a:lnTo>
                  <a:pt x="15184" y="14429"/>
                </a:lnTo>
                <a:lnTo>
                  <a:pt x="15306" y="14137"/>
                </a:lnTo>
                <a:lnTo>
                  <a:pt x="15403" y="13845"/>
                </a:lnTo>
                <a:lnTo>
                  <a:pt x="15500" y="13553"/>
                </a:lnTo>
                <a:lnTo>
                  <a:pt x="16108" y="13553"/>
                </a:lnTo>
                <a:lnTo>
                  <a:pt x="16060" y="13578"/>
                </a:lnTo>
                <a:lnTo>
                  <a:pt x="15865" y="13797"/>
                </a:lnTo>
                <a:lnTo>
                  <a:pt x="15695" y="14064"/>
                </a:lnTo>
                <a:lnTo>
                  <a:pt x="15622" y="14186"/>
                </a:lnTo>
                <a:lnTo>
                  <a:pt x="15549" y="14308"/>
                </a:lnTo>
                <a:lnTo>
                  <a:pt x="15524" y="14454"/>
                </a:lnTo>
                <a:lnTo>
                  <a:pt x="15524" y="14527"/>
                </a:lnTo>
                <a:lnTo>
                  <a:pt x="15549" y="14575"/>
                </a:lnTo>
                <a:lnTo>
                  <a:pt x="15573" y="14600"/>
                </a:lnTo>
                <a:lnTo>
                  <a:pt x="15622" y="14624"/>
                </a:lnTo>
                <a:lnTo>
                  <a:pt x="15695" y="14624"/>
                </a:lnTo>
                <a:lnTo>
                  <a:pt x="15743" y="14575"/>
                </a:lnTo>
                <a:lnTo>
                  <a:pt x="15768" y="14551"/>
                </a:lnTo>
                <a:lnTo>
                  <a:pt x="15841" y="14429"/>
                </a:lnTo>
                <a:lnTo>
                  <a:pt x="15914" y="14210"/>
                </a:lnTo>
                <a:lnTo>
                  <a:pt x="16011" y="13943"/>
                </a:lnTo>
                <a:lnTo>
                  <a:pt x="16157" y="13675"/>
                </a:lnTo>
                <a:lnTo>
                  <a:pt x="16157" y="13602"/>
                </a:lnTo>
                <a:lnTo>
                  <a:pt x="16133" y="13578"/>
                </a:lnTo>
                <a:lnTo>
                  <a:pt x="16108" y="13553"/>
                </a:lnTo>
                <a:lnTo>
                  <a:pt x="16668" y="13553"/>
                </a:lnTo>
                <a:lnTo>
                  <a:pt x="16522" y="13748"/>
                </a:lnTo>
                <a:lnTo>
                  <a:pt x="16376" y="13967"/>
                </a:lnTo>
                <a:lnTo>
                  <a:pt x="16254" y="14113"/>
                </a:lnTo>
                <a:lnTo>
                  <a:pt x="16157" y="14308"/>
                </a:lnTo>
                <a:lnTo>
                  <a:pt x="16108" y="14381"/>
                </a:lnTo>
                <a:lnTo>
                  <a:pt x="16084" y="14478"/>
                </a:lnTo>
                <a:lnTo>
                  <a:pt x="16060" y="14575"/>
                </a:lnTo>
                <a:lnTo>
                  <a:pt x="16084" y="14673"/>
                </a:lnTo>
                <a:lnTo>
                  <a:pt x="16108" y="14697"/>
                </a:lnTo>
                <a:lnTo>
                  <a:pt x="16133" y="14721"/>
                </a:lnTo>
                <a:lnTo>
                  <a:pt x="16181" y="14746"/>
                </a:lnTo>
                <a:lnTo>
                  <a:pt x="16230" y="14746"/>
                </a:lnTo>
                <a:lnTo>
                  <a:pt x="16303" y="14721"/>
                </a:lnTo>
                <a:lnTo>
                  <a:pt x="16376" y="14673"/>
                </a:lnTo>
                <a:lnTo>
                  <a:pt x="16473" y="14551"/>
                </a:lnTo>
                <a:lnTo>
                  <a:pt x="16644" y="14235"/>
                </a:lnTo>
                <a:lnTo>
                  <a:pt x="16814" y="13894"/>
                </a:lnTo>
                <a:lnTo>
                  <a:pt x="16887" y="13724"/>
                </a:lnTo>
                <a:lnTo>
                  <a:pt x="16960" y="13553"/>
                </a:lnTo>
                <a:lnTo>
                  <a:pt x="17398" y="13553"/>
                </a:lnTo>
                <a:lnTo>
                  <a:pt x="17325" y="13675"/>
                </a:lnTo>
                <a:lnTo>
                  <a:pt x="17252" y="13797"/>
                </a:lnTo>
                <a:lnTo>
                  <a:pt x="17106" y="14040"/>
                </a:lnTo>
                <a:lnTo>
                  <a:pt x="17033" y="14186"/>
                </a:lnTo>
                <a:lnTo>
                  <a:pt x="16960" y="14332"/>
                </a:lnTo>
                <a:lnTo>
                  <a:pt x="16936" y="14429"/>
                </a:lnTo>
                <a:lnTo>
                  <a:pt x="16911" y="14502"/>
                </a:lnTo>
                <a:lnTo>
                  <a:pt x="16936" y="14575"/>
                </a:lnTo>
                <a:lnTo>
                  <a:pt x="16960" y="14648"/>
                </a:lnTo>
                <a:lnTo>
                  <a:pt x="17009" y="14697"/>
                </a:lnTo>
                <a:lnTo>
                  <a:pt x="17082" y="14697"/>
                </a:lnTo>
                <a:lnTo>
                  <a:pt x="17155" y="14673"/>
                </a:lnTo>
                <a:lnTo>
                  <a:pt x="17203" y="14624"/>
                </a:lnTo>
                <a:lnTo>
                  <a:pt x="17252" y="14575"/>
                </a:lnTo>
                <a:lnTo>
                  <a:pt x="17301" y="14502"/>
                </a:lnTo>
                <a:lnTo>
                  <a:pt x="17374" y="14332"/>
                </a:lnTo>
                <a:lnTo>
                  <a:pt x="17422" y="14162"/>
                </a:lnTo>
                <a:lnTo>
                  <a:pt x="17544" y="13870"/>
                </a:lnTo>
                <a:lnTo>
                  <a:pt x="17593" y="13724"/>
                </a:lnTo>
                <a:lnTo>
                  <a:pt x="17617" y="13578"/>
                </a:lnTo>
                <a:lnTo>
                  <a:pt x="18371" y="13578"/>
                </a:lnTo>
                <a:lnTo>
                  <a:pt x="18201" y="13797"/>
                </a:lnTo>
                <a:lnTo>
                  <a:pt x="18055" y="14016"/>
                </a:lnTo>
                <a:lnTo>
                  <a:pt x="17812" y="14259"/>
                </a:lnTo>
                <a:lnTo>
                  <a:pt x="17714" y="14381"/>
                </a:lnTo>
                <a:lnTo>
                  <a:pt x="17690" y="14454"/>
                </a:lnTo>
                <a:lnTo>
                  <a:pt x="17666" y="14551"/>
                </a:lnTo>
                <a:lnTo>
                  <a:pt x="17666" y="14575"/>
                </a:lnTo>
                <a:lnTo>
                  <a:pt x="17690" y="14624"/>
                </a:lnTo>
                <a:lnTo>
                  <a:pt x="17739" y="14648"/>
                </a:lnTo>
                <a:lnTo>
                  <a:pt x="17763" y="14648"/>
                </a:lnTo>
                <a:lnTo>
                  <a:pt x="17860" y="14624"/>
                </a:lnTo>
                <a:lnTo>
                  <a:pt x="17933" y="14575"/>
                </a:lnTo>
                <a:lnTo>
                  <a:pt x="18055" y="14478"/>
                </a:lnTo>
                <a:lnTo>
                  <a:pt x="18177" y="14332"/>
                </a:lnTo>
                <a:lnTo>
                  <a:pt x="18274" y="14186"/>
                </a:lnTo>
                <a:lnTo>
                  <a:pt x="18420" y="13894"/>
                </a:lnTo>
                <a:lnTo>
                  <a:pt x="18566" y="13602"/>
                </a:lnTo>
                <a:lnTo>
                  <a:pt x="19028" y="13602"/>
                </a:lnTo>
                <a:lnTo>
                  <a:pt x="18907" y="13724"/>
                </a:lnTo>
                <a:lnTo>
                  <a:pt x="18809" y="13845"/>
                </a:lnTo>
                <a:lnTo>
                  <a:pt x="18615" y="14137"/>
                </a:lnTo>
                <a:lnTo>
                  <a:pt x="18274" y="14721"/>
                </a:lnTo>
                <a:lnTo>
                  <a:pt x="17787" y="15451"/>
                </a:lnTo>
                <a:lnTo>
                  <a:pt x="17276" y="16205"/>
                </a:lnTo>
                <a:lnTo>
                  <a:pt x="16425" y="16327"/>
                </a:lnTo>
                <a:lnTo>
                  <a:pt x="15549" y="16400"/>
                </a:lnTo>
                <a:lnTo>
                  <a:pt x="14673" y="16449"/>
                </a:lnTo>
                <a:lnTo>
                  <a:pt x="13773" y="16473"/>
                </a:lnTo>
                <a:lnTo>
                  <a:pt x="10244" y="16473"/>
                </a:lnTo>
                <a:lnTo>
                  <a:pt x="6619" y="16522"/>
                </a:lnTo>
                <a:lnTo>
                  <a:pt x="5816" y="16522"/>
                </a:lnTo>
                <a:lnTo>
                  <a:pt x="4989" y="16497"/>
                </a:lnTo>
                <a:lnTo>
                  <a:pt x="4161" y="16522"/>
                </a:lnTo>
                <a:lnTo>
                  <a:pt x="3772" y="16546"/>
                </a:lnTo>
                <a:lnTo>
                  <a:pt x="3358" y="16570"/>
                </a:lnTo>
                <a:lnTo>
                  <a:pt x="3334" y="16497"/>
                </a:lnTo>
                <a:lnTo>
                  <a:pt x="2774" y="15573"/>
                </a:lnTo>
                <a:lnTo>
                  <a:pt x="2190" y="14673"/>
                </a:lnTo>
                <a:lnTo>
                  <a:pt x="2166" y="14600"/>
                </a:lnTo>
                <a:lnTo>
                  <a:pt x="2190" y="14624"/>
                </a:lnTo>
                <a:lnTo>
                  <a:pt x="2215" y="14600"/>
                </a:lnTo>
                <a:lnTo>
                  <a:pt x="2288" y="14527"/>
                </a:lnTo>
                <a:lnTo>
                  <a:pt x="2361" y="14429"/>
                </a:lnTo>
                <a:lnTo>
                  <a:pt x="2409" y="14186"/>
                </a:lnTo>
                <a:lnTo>
                  <a:pt x="2507" y="13894"/>
                </a:lnTo>
                <a:lnTo>
                  <a:pt x="2628" y="13602"/>
                </a:lnTo>
                <a:lnTo>
                  <a:pt x="2628" y="13578"/>
                </a:lnTo>
                <a:lnTo>
                  <a:pt x="2653" y="13578"/>
                </a:lnTo>
                <a:lnTo>
                  <a:pt x="3407" y="13553"/>
                </a:lnTo>
                <a:lnTo>
                  <a:pt x="3091" y="13991"/>
                </a:lnTo>
                <a:lnTo>
                  <a:pt x="2872" y="14332"/>
                </a:lnTo>
                <a:lnTo>
                  <a:pt x="2774" y="14502"/>
                </a:lnTo>
                <a:lnTo>
                  <a:pt x="2701" y="14697"/>
                </a:lnTo>
                <a:lnTo>
                  <a:pt x="2701" y="14746"/>
                </a:lnTo>
                <a:lnTo>
                  <a:pt x="2726" y="14770"/>
                </a:lnTo>
                <a:lnTo>
                  <a:pt x="2774" y="14770"/>
                </a:lnTo>
                <a:lnTo>
                  <a:pt x="2920" y="14648"/>
                </a:lnTo>
                <a:lnTo>
                  <a:pt x="3018" y="14502"/>
                </a:lnTo>
                <a:lnTo>
                  <a:pt x="3212" y="14186"/>
                </a:lnTo>
                <a:lnTo>
                  <a:pt x="3553" y="13553"/>
                </a:lnTo>
                <a:lnTo>
                  <a:pt x="4161" y="13553"/>
                </a:lnTo>
                <a:lnTo>
                  <a:pt x="3918" y="13845"/>
                </a:lnTo>
                <a:lnTo>
                  <a:pt x="3699" y="14162"/>
                </a:lnTo>
                <a:lnTo>
                  <a:pt x="3602" y="14332"/>
                </a:lnTo>
                <a:lnTo>
                  <a:pt x="3504" y="14527"/>
                </a:lnTo>
                <a:lnTo>
                  <a:pt x="3480" y="14624"/>
                </a:lnTo>
                <a:lnTo>
                  <a:pt x="3456" y="14721"/>
                </a:lnTo>
                <a:lnTo>
                  <a:pt x="3456" y="14819"/>
                </a:lnTo>
                <a:lnTo>
                  <a:pt x="3504" y="14916"/>
                </a:lnTo>
                <a:lnTo>
                  <a:pt x="3553" y="14940"/>
                </a:lnTo>
                <a:lnTo>
                  <a:pt x="3602" y="14965"/>
                </a:lnTo>
                <a:lnTo>
                  <a:pt x="3675" y="14916"/>
                </a:lnTo>
                <a:lnTo>
                  <a:pt x="3748" y="14843"/>
                </a:lnTo>
                <a:lnTo>
                  <a:pt x="3796" y="14770"/>
                </a:lnTo>
                <a:lnTo>
                  <a:pt x="3845" y="14697"/>
                </a:lnTo>
                <a:lnTo>
                  <a:pt x="3991" y="14332"/>
                </a:lnTo>
                <a:lnTo>
                  <a:pt x="4210" y="13943"/>
                </a:lnTo>
                <a:lnTo>
                  <a:pt x="4429" y="13553"/>
                </a:lnTo>
                <a:lnTo>
                  <a:pt x="5281" y="13529"/>
                </a:lnTo>
                <a:lnTo>
                  <a:pt x="5062" y="13821"/>
                </a:lnTo>
                <a:lnTo>
                  <a:pt x="4989" y="13967"/>
                </a:lnTo>
                <a:lnTo>
                  <a:pt x="4916" y="14113"/>
                </a:lnTo>
                <a:lnTo>
                  <a:pt x="4867" y="14259"/>
                </a:lnTo>
                <a:lnTo>
                  <a:pt x="4867" y="14332"/>
                </a:lnTo>
                <a:lnTo>
                  <a:pt x="4891" y="14405"/>
                </a:lnTo>
                <a:lnTo>
                  <a:pt x="4940" y="14429"/>
                </a:lnTo>
                <a:lnTo>
                  <a:pt x="4989" y="14429"/>
                </a:lnTo>
                <a:lnTo>
                  <a:pt x="5037" y="14405"/>
                </a:lnTo>
                <a:lnTo>
                  <a:pt x="5086" y="14356"/>
                </a:lnTo>
                <a:lnTo>
                  <a:pt x="5135" y="14235"/>
                </a:lnTo>
                <a:lnTo>
                  <a:pt x="5232" y="14016"/>
                </a:lnTo>
                <a:lnTo>
                  <a:pt x="5378" y="13748"/>
                </a:lnTo>
                <a:lnTo>
                  <a:pt x="5548" y="13529"/>
                </a:lnTo>
                <a:lnTo>
                  <a:pt x="6011" y="13529"/>
                </a:lnTo>
                <a:lnTo>
                  <a:pt x="5913" y="13553"/>
                </a:lnTo>
                <a:lnTo>
                  <a:pt x="5840" y="13602"/>
                </a:lnTo>
                <a:lnTo>
                  <a:pt x="5719" y="13748"/>
                </a:lnTo>
                <a:lnTo>
                  <a:pt x="5597" y="13894"/>
                </a:lnTo>
                <a:lnTo>
                  <a:pt x="5500" y="14040"/>
                </a:lnTo>
                <a:lnTo>
                  <a:pt x="5402" y="14235"/>
                </a:lnTo>
                <a:lnTo>
                  <a:pt x="5281" y="14454"/>
                </a:lnTo>
                <a:lnTo>
                  <a:pt x="5232" y="14575"/>
                </a:lnTo>
                <a:lnTo>
                  <a:pt x="5208" y="14673"/>
                </a:lnTo>
                <a:lnTo>
                  <a:pt x="5208" y="14794"/>
                </a:lnTo>
                <a:lnTo>
                  <a:pt x="5208" y="14892"/>
                </a:lnTo>
                <a:lnTo>
                  <a:pt x="5256" y="14940"/>
                </a:lnTo>
                <a:lnTo>
                  <a:pt x="5305" y="14989"/>
                </a:lnTo>
                <a:lnTo>
                  <a:pt x="5354" y="14989"/>
                </a:lnTo>
                <a:lnTo>
                  <a:pt x="5427" y="14965"/>
                </a:lnTo>
                <a:lnTo>
                  <a:pt x="5475" y="14916"/>
                </a:lnTo>
                <a:lnTo>
                  <a:pt x="5548" y="14843"/>
                </a:lnTo>
                <a:lnTo>
                  <a:pt x="5621" y="14673"/>
                </a:lnTo>
                <a:lnTo>
                  <a:pt x="5694" y="14478"/>
                </a:lnTo>
                <a:lnTo>
                  <a:pt x="5767" y="14308"/>
                </a:lnTo>
                <a:lnTo>
                  <a:pt x="5962" y="13943"/>
                </a:lnTo>
                <a:lnTo>
                  <a:pt x="6059" y="13748"/>
                </a:lnTo>
                <a:lnTo>
                  <a:pt x="6084" y="13651"/>
                </a:lnTo>
                <a:lnTo>
                  <a:pt x="6084" y="13553"/>
                </a:lnTo>
                <a:lnTo>
                  <a:pt x="6084" y="13529"/>
                </a:lnTo>
                <a:lnTo>
                  <a:pt x="6668" y="13529"/>
                </a:lnTo>
                <a:lnTo>
                  <a:pt x="6522" y="13724"/>
                </a:lnTo>
                <a:lnTo>
                  <a:pt x="6351" y="13918"/>
                </a:lnTo>
                <a:lnTo>
                  <a:pt x="6181" y="14162"/>
                </a:lnTo>
                <a:lnTo>
                  <a:pt x="6132" y="14308"/>
                </a:lnTo>
                <a:lnTo>
                  <a:pt x="6108" y="14429"/>
                </a:lnTo>
                <a:lnTo>
                  <a:pt x="6132" y="14478"/>
                </a:lnTo>
                <a:lnTo>
                  <a:pt x="6157" y="14502"/>
                </a:lnTo>
                <a:lnTo>
                  <a:pt x="6205" y="14502"/>
                </a:lnTo>
                <a:lnTo>
                  <a:pt x="6327" y="14429"/>
                </a:lnTo>
                <a:lnTo>
                  <a:pt x="6400" y="14332"/>
                </a:lnTo>
                <a:lnTo>
                  <a:pt x="6522" y="14113"/>
                </a:lnTo>
                <a:lnTo>
                  <a:pt x="6668" y="13821"/>
                </a:lnTo>
                <a:lnTo>
                  <a:pt x="6789" y="13505"/>
                </a:lnTo>
                <a:lnTo>
                  <a:pt x="7179" y="13505"/>
                </a:lnTo>
                <a:lnTo>
                  <a:pt x="6984" y="13821"/>
                </a:lnTo>
                <a:lnTo>
                  <a:pt x="6814" y="14137"/>
                </a:lnTo>
                <a:lnTo>
                  <a:pt x="6741" y="14283"/>
                </a:lnTo>
                <a:lnTo>
                  <a:pt x="6692" y="14429"/>
                </a:lnTo>
                <a:lnTo>
                  <a:pt x="6692" y="14502"/>
                </a:lnTo>
                <a:lnTo>
                  <a:pt x="6692" y="14575"/>
                </a:lnTo>
                <a:lnTo>
                  <a:pt x="6716" y="14624"/>
                </a:lnTo>
                <a:lnTo>
                  <a:pt x="6765" y="14697"/>
                </a:lnTo>
                <a:lnTo>
                  <a:pt x="6789" y="14721"/>
                </a:lnTo>
                <a:lnTo>
                  <a:pt x="6838" y="14721"/>
                </a:lnTo>
                <a:lnTo>
                  <a:pt x="6911" y="14697"/>
                </a:lnTo>
                <a:lnTo>
                  <a:pt x="6960" y="14648"/>
                </a:lnTo>
                <a:lnTo>
                  <a:pt x="7033" y="14551"/>
                </a:lnTo>
                <a:lnTo>
                  <a:pt x="7106" y="14283"/>
                </a:lnTo>
                <a:lnTo>
                  <a:pt x="7227" y="13894"/>
                </a:lnTo>
                <a:lnTo>
                  <a:pt x="7373" y="13505"/>
                </a:lnTo>
                <a:lnTo>
                  <a:pt x="7762" y="13505"/>
                </a:lnTo>
                <a:lnTo>
                  <a:pt x="7592" y="13845"/>
                </a:lnTo>
                <a:lnTo>
                  <a:pt x="7422" y="14210"/>
                </a:lnTo>
                <a:lnTo>
                  <a:pt x="7276" y="14551"/>
                </a:lnTo>
                <a:lnTo>
                  <a:pt x="7227" y="14721"/>
                </a:lnTo>
                <a:lnTo>
                  <a:pt x="7227" y="14819"/>
                </a:lnTo>
                <a:lnTo>
                  <a:pt x="7227" y="14916"/>
                </a:lnTo>
                <a:lnTo>
                  <a:pt x="7252" y="14940"/>
                </a:lnTo>
                <a:lnTo>
                  <a:pt x="7276" y="14965"/>
                </a:lnTo>
                <a:lnTo>
                  <a:pt x="7349" y="14965"/>
                </a:lnTo>
                <a:lnTo>
                  <a:pt x="7422" y="14916"/>
                </a:lnTo>
                <a:lnTo>
                  <a:pt x="7495" y="14843"/>
                </a:lnTo>
                <a:lnTo>
                  <a:pt x="7592" y="14697"/>
                </a:lnTo>
                <a:lnTo>
                  <a:pt x="7714" y="14381"/>
                </a:lnTo>
                <a:lnTo>
                  <a:pt x="7908" y="13967"/>
                </a:lnTo>
                <a:lnTo>
                  <a:pt x="7981" y="13748"/>
                </a:lnTo>
                <a:lnTo>
                  <a:pt x="8054" y="13529"/>
                </a:lnTo>
                <a:lnTo>
                  <a:pt x="8054" y="13505"/>
                </a:lnTo>
                <a:lnTo>
                  <a:pt x="8614" y="13505"/>
                </a:lnTo>
                <a:lnTo>
                  <a:pt x="8346" y="13991"/>
                </a:lnTo>
                <a:lnTo>
                  <a:pt x="8152" y="14308"/>
                </a:lnTo>
                <a:lnTo>
                  <a:pt x="8079" y="14478"/>
                </a:lnTo>
                <a:lnTo>
                  <a:pt x="8054" y="14575"/>
                </a:lnTo>
                <a:lnTo>
                  <a:pt x="8054" y="14673"/>
                </a:lnTo>
                <a:lnTo>
                  <a:pt x="8054" y="14697"/>
                </a:lnTo>
                <a:lnTo>
                  <a:pt x="8079" y="14721"/>
                </a:lnTo>
                <a:lnTo>
                  <a:pt x="8152" y="14721"/>
                </a:lnTo>
                <a:lnTo>
                  <a:pt x="8273" y="14624"/>
                </a:lnTo>
                <a:lnTo>
                  <a:pt x="8371" y="14502"/>
                </a:lnTo>
                <a:lnTo>
                  <a:pt x="8517" y="14210"/>
                </a:lnTo>
                <a:lnTo>
                  <a:pt x="8882" y="13505"/>
                </a:lnTo>
                <a:lnTo>
                  <a:pt x="9198" y="13505"/>
                </a:lnTo>
                <a:lnTo>
                  <a:pt x="8979" y="13821"/>
                </a:lnTo>
                <a:lnTo>
                  <a:pt x="8784" y="14162"/>
                </a:lnTo>
                <a:lnTo>
                  <a:pt x="8687" y="14332"/>
                </a:lnTo>
                <a:lnTo>
                  <a:pt x="8590" y="14527"/>
                </a:lnTo>
                <a:lnTo>
                  <a:pt x="8517" y="14721"/>
                </a:lnTo>
                <a:lnTo>
                  <a:pt x="8517" y="14819"/>
                </a:lnTo>
                <a:lnTo>
                  <a:pt x="8517" y="14916"/>
                </a:lnTo>
                <a:lnTo>
                  <a:pt x="8541" y="14965"/>
                </a:lnTo>
                <a:lnTo>
                  <a:pt x="8590" y="14989"/>
                </a:lnTo>
                <a:lnTo>
                  <a:pt x="8638" y="14989"/>
                </a:lnTo>
                <a:lnTo>
                  <a:pt x="8687" y="14965"/>
                </a:lnTo>
                <a:lnTo>
                  <a:pt x="8760" y="14916"/>
                </a:lnTo>
                <a:lnTo>
                  <a:pt x="8809" y="14843"/>
                </a:lnTo>
                <a:lnTo>
                  <a:pt x="8906" y="14673"/>
                </a:lnTo>
                <a:lnTo>
                  <a:pt x="9052" y="14308"/>
                </a:lnTo>
                <a:lnTo>
                  <a:pt x="9271" y="13894"/>
                </a:lnTo>
                <a:lnTo>
                  <a:pt x="9514" y="13505"/>
                </a:lnTo>
                <a:lnTo>
                  <a:pt x="9855" y="13505"/>
                </a:lnTo>
                <a:lnTo>
                  <a:pt x="9514" y="14064"/>
                </a:lnTo>
                <a:lnTo>
                  <a:pt x="9320" y="14405"/>
                </a:lnTo>
                <a:lnTo>
                  <a:pt x="9247" y="14575"/>
                </a:lnTo>
                <a:lnTo>
                  <a:pt x="9222" y="14673"/>
                </a:lnTo>
                <a:lnTo>
                  <a:pt x="9222" y="14770"/>
                </a:lnTo>
                <a:lnTo>
                  <a:pt x="9247" y="14819"/>
                </a:lnTo>
                <a:lnTo>
                  <a:pt x="9271" y="14843"/>
                </a:lnTo>
                <a:lnTo>
                  <a:pt x="9320" y="14867"/>
                </a:lnTo>
                <a:lnTo>
                  <a:pt x="9368" y="14843"/>
                </a:lnTo>
                <a:lnTo>
                  <a:pt x="9514" y="14746"/>
                </a:lnTo>
                <a:lnTo>
                  <a:pt x="9612" y="14624"/>
                </a:lnTo>
                <a:lnTo>
                  <a:pt x="9782" y="14332"/>
                </a:lnTo>
                <a:lnTo>
                  <a:pt x="10196" y="13505"/>
                </a:lnTo>
                <a:lnTo>
                  <a:pt x="10293" y="13505"/>
                </a:lnTo>
                <a:lnTo>
                  <a:pt x="9977" y="14137"/>
                </a:lnTo>
                <a:lnTo>
                  <a:pt x="9758" y="14478"/>
                </a:lnTo>
                <a:lnTo>
                  <a:pt x="9685" y="14673"/>
                </a:lnTo>
                <a:lnTo>
                  <a:pt x="9660" y="14770"/>
                </a:lnTo>
                <a:lnTo>
                  <a:pt x="9660" y="14867"/>
                </a:lnTo>
                <a:lnTo>
                  <a:pt x="9660" y="14916"/>
                </a:lnTo>
                <a:lnTo>
                  <a:pt x="9709" y="14940"/>
                </a:lnTo>
                <a:lnTo>
                  <a:pt x="9758" y="14965"/>
                </a:lnTo>
                <a:lnTo>
                  <a:pt x="9806" y="14965"/>
                </a:lnTo>
                <a:lnTo>
                  <a:pt x="9904" y="14916"/>
                </a:lnTo>
                <a:lnTo>
                  <a:pt x="9977" y="14867"/>
                </a:lnTo>
                <a:lnTo>
                  <a:pt x="10098" y="14697"/>
                </a:lnTo>
                <a:lnTo>
                  <a:pt x="10220" y="14527"/>
                </a:lnTo>
                <a:lnTo>
                  <a:pt x="10293" y="14332"/>
                </a:lnTo>
                <a:lnTo>
                  <a:pt x="10390" y="14137"/>
                </a:lnTo>
                <a:lnTo>
                  <a:pt x="10488" y="13943"/>
                </a:lnTo>
                <a:lnTo>
                  <a:pt x="10634" y="13505"/>
                </a:lnTo>
                <a:lnTo>
                  <a:pt x="11023" y="13505"/>
                </a:lnTo>
                <a:lnTo>
                  <a:pt x="10974" y="13553"/>
                </a:lnTo>
                <a:lnTo>
                  <a:pt x="10926" y="13626"/>
                </a:lnTo>
                <a:lnTo>
                  <a:pt x="10828" y="13797"/>
                </a:lnTo>
                <a:lnTo>
                  <a:pt x="10707" y="14113"/>
                </a:lnTo>
                <a:lnTo>
                  <a:pt x="10634" y="14259"/>
                </a:lnTo>
                <a:lnTo>
                  <a:pt x="10585" y="14478"/>
                </a:lnTo>
                <a:lnTo>
                  <a:pt x="10561" y="14600"/>
                </a:lnTo>
                <a:lnTo>
                  <a:pt x="10585" y="14673"/>
                </a:lnTo>
                <a:lnTo>
                  <a:pt x="10634" y="14746"/>
                </a:lnTo>
                <a:lnTo>
                  <a:pt x="10731" y="14770"/>
                </a:lnTo>
                <a:lnTo>
                  <a:pt x="10828" y="14746"/>
                </a:lnTo>
                <a:lnTo>
                  <a:pt x="10926" y="14673"/>
                </a:lnTo>
                <a:lnTo>
                  <a:pt x="10999" y="14575"/>
                </a:lnTo>
                <a:lnTo>
                  <a:pt x="11047" y="14478"/>
                </a:lnTo>
                <a:lnTo>
                  <a:pt x="11120" y="14235"/>
                </a:lnTo>
                <a:lnTo>
                  <a:pt x="11169" y="14040"/>
                </a:lnTo>
                <a:lnTo>
                  <a:pt x="11266" y="13797"/>
                </a:lnTo>
                <a:lnTo>
                  <a:pt x="11291" y="13626"/>
                </a:lnTo>
                <a:lnTo>
                  <a:pt x="11291" y="13553"/>
                </a:lnTo>
                <a:lnTo>
                  <a:pt x="11266" y="13505"/>
                </a:lnTo>
                <a:lnTo>
                  <a:pt x="11704" y="13505"/>
                </a:lnTo>
                <a:lnTo>
                  <a:pt x="11558" y="13870"/>
                </a:lnTo>
                <a:lnTo>
                  <a:pt x="11485" y="14064"/>
                </a:lnTo>
                <a:lnTo>
                  <a:pt x="11412" y="14259"/>
                </a:lnTo>
                <a:lnTo>
                  <a:pt x="11388" y="14356"/>
                </a:lnTo>
                <a:lnTo>
                  <a:pt x="11364" y="14454"/>
                </a:lnTo>
                <a:lnTo>
                  <a:pt x="11388" y="14551"/>
                </a:lnTo>
                <a:lnTo>
                  <a:pt x="11412" y="14648"/>
                </a:lnTo>
                <a:lnTo>
                  <a:pt x="11437" y="14673"/>
                </a:lnTo>
                <a:lnTo>
                  <a:pt x="11461" y="14697"/>
                </a:lnTo>
                <a:lnTo>
                  <a:pt x="11534" y="14673"/>
                </a:lnTo>
                <a:lnTo>
                  <a:pt x="11607" y="14624"/>
                </a:lnTo>
                <a:lnTo>
                  <a:pt x="11680" y="14551"/>
                </a:lnTo>
                <a:lnTo>
                  <a:pt x="11729" y="14454"/>
                </a:lnTo>
                <a:lnTo>
                  <a:pt x="11777" y="14356"/>
                </a:lnTo>
                <a:lnTo>
                  <a:pt x="11826" y="14162"/>
                </a:lnTo>
                <a:lnTo>
                  <a:pt x="11875" y="13967"/>
                </a:lnTo>
                <a:lnTo>
                  <a:pt x="11948" y="13748"/>
                </a:lnTo>
                <a:lnTo>
                  <a:pt x="11996" y="13505"/>
                </a:lnTo>
                <a:close/>
                <a:moveTo>
                  <a:pt x="10658" y="6473"/>
                </a:moveTo>
                <a:lnTo>
                  <a:pt x="10196" y="6546"/>
                </a:lnTo>
                <a:lnTo>
                  <a:pt x="9733" y="6643"/>
                </a:lnTo>
                <a:lnTo>
                  <a:pt x="9271" y="6765"/>
                </a:lnTo>
                <a:lnTo>
                  <a:pt x="8833" y="6935"/>
                </a:lnTo>
                <a:lnTo>
                  <a:pt x="8395" y="7105"/>
                </a:lnTo>
                <a:lnTo>
                  <a:pt x="7981" y="7324"/>
                </a:lnTo>
                <a:lnTo>
                  <a:pt x="7543" y="7592"/>
                </a:lnTo>
                <a:lnTo>
                  <a:pt x="7325" y="7738"/>
                </a:lnTo>
                <a:lnTo>
                  <a:pt x="7130" y="7908"/>
                </a:lnTo>
                <a:lnTo>
                  <a:pt x="6935" y="8078"/>
                </a:lnTo>
                <a:lnTo>
                  <a:pt x="6741" y="8273"/>
                </a:lnTo>
                <a:lnTo>
                  <a:pt x="6595" y="8468"/>
                </a:lnTo>
                <a:lnTo>
                  <a:pt x="6449" y="8687"/>
                </a:lnTo>
                <a:lnTo>
                  <a:pt x="6278" y="8589"/>
                </a:lnTo>
                <a:lnTo>
                  <a:pt x="6108" y="8516"/>
                </a:lnTo>
                <a:lnTo>
                  <a:pt x="5938" y="8468"/>
                </a:lnTo>
                <a:lnTo>
                  <a:pt x="5743" y="8443"/>
                </a:lnTo>
                <a:lnTo>
                  <a:pt x="5354" y="8443"/>
                </a:lnTo>
                <a:lnTo>
                  <a:pt x="5159" y="8468"/>
                </a:lnTo>
                <a:lnTo>
                  <a:pt x="4964" y="8516"/>
                </a:lnTo>
                <a:lnTo>
                  <a:pt x="4575" y="8638"/>
                </a:lnTo>
                <a:lnTo>
                  <a:pt x="4210" y="8784"/>
                </a:lnTo>
                <a:lnTo>
                  <a:pt x="3869" y="8954"/>
                </a:lnTo>
                <a:lnTo>
                  <a:pt x="3553" y="9149"/>
                </a:lnTo>
                <a:lnTo>
                  <a:pt x="3358" y="9295"/>
                </a:lnTo>
                <a:lnTo>
                  <a:pt x="3188" y="9417"/>
                </a:lnTo>
                <a:lnTo>
                  <a:pt x="2847" y="9733"/>
                </a:lnTo>
                <a:lnTo>
                  <a:pt x="2555" y="10098"/>
                </a:lnTo>
                <a:lnTo>
                  <a:pt x="2312" y="10463"/>
                </a:lnTo>
                <a:lnTo>
                  <a:pt x="2093" y="10828"/>
                </a:lnTo>
                <a:lnTo>
                  <a:pt x="1996" y="11047"/>
                </a:lnTo>
                <a:lnTo>
                  <a:pt x="1898" y="11266"/>
                </a:lnTo>
                <a:lnTo>
                  <a:pt x="1825" y="11485"/>
                </a:lnTo>
                <a:lnTo>
                  <a:pt x="1777" y="11728"/>
                </a:lnTo>
                <a:lnTo>
                  <a:pt x="1752" y="11947"/>
                </a:lnTo>
                <a:lnTo>
                  <a:pt x="1777" y="12142"/>
                </a:lnTo>
                <a:lnTo>
                  <a:pt x="1217" y="12191"/>
                </a:lnTo>
                <a:lnTo>
                  <a:pt x="657" y="12215"/>
                </a:lnTo>
                <a:lnTo>
                  <a:pt x="560" y="12239"/>
                </a:lnTo>
                <a:lnTo>
                  <a:pt x="487" y="12239"/>
                </a:lnTo>
                <a:lnTo>
                  <a:pt x="390" y="12264"/>
                </a:lnTo>
                <a:lnTo>
                  <a:pt x="317" y="12288"/>
                </a:lnTo>
                <a:lnTo>
                  <a:pt x="244" y="12312"/>
                </a:lnTo>
                <a:lnTo>
                  <a:pt x="122" y="12410"/>
                </a:lnTo>
                <a:lnTo>
                  <a:pt x="49" y="12556"/>
                </a:lnTo>
                <a:lnTo>
                  <a:pt x="0" y="12726"/>
                </a:lnTo>
                <a:lnTo>
                  <a:pt x="0" y="12896"/>
                </a:lnTo>
                <a:lnTo>
                  <a:pt x="49" y="13067"/>
                </a:lnTo>
                <a:lnTo>
                  <a:pt x="122" y="13237"/>
                </a:lnTo>
                <a:lnTo>
                  <a:pt x="195" y="13310"/>
                </a:lnTo>
                <a:lnTo>
                  <a:pt x="268" y="13383"/>
                </a:lnTo>
                <a:lnTo>
                  <a:pt x="463" y="13505"/>
                </a:lnTo>
                <a:lnTo>
                  <a:pt x="657" y="13578"/>
                </a:lnTo>
                <a:lnTo>
                  <a:pt x="876" y="13602"/>
                </a:lnTo>
                <a:lnTo>
                  <a:pt x="1047" y="13626"/>
                </a:lnTo>
                <a:lnTo>
                  <a:pt x="1047" y="13699"/>
                </a:lnTo>
                <a:lnTo>
                  <a:pt x="1047" y="13772"/>
                </a:lnTo>
                <a:lnTo>
                  <a:pt x="1071" y="13943"/>
                </a:lnTo>
                <a:lnTo>
                  <a:pt x="1168" y="14137"/>
                </a:lnTo>
                <a:lnTo>
                  <a:pt x="1266" y="14308"/>
                </a:lnTo>
                <a:lnTo>
                  <a:pt x="1533" y="14624"/>
                </a:lnTo>
                <a:lnTo>
                  <a:pt x="1752" y="14916"/>
                </a:lnTo>
                <a:lnTo>
                  <a:pt x="2336" y="15816"/>
                </a:lnTo>
                <a:lnTo>
                  <a:pt x="2896" y="16741"/>
                </a:lnTo>
                <a:lnTo>
                  <a:pt x="2945" y="16814"/>
                </a:lnTo>
                <a:lnTo>
                  <a:pt x="3018" y="16862"/>
                </a:lnTo>
                <a:lnTo>
                  <a:pt x="3066" y="16911"/>
                </a:lnTo>
                <a:lnTo>
                  <a:pt x="3115" y="16935"/>
                </a:lnTo>
                <a:lnTo>
                  <a:pt x="3529" y="16984"/>
                </a:lnTo>
                <a:lnTo>
                  <a:pt x="3967" y="17008"/>
                </a:lnTo>
                <a:lnTo>
                  <a:pt x="4405" y="17033"/>
                </a:lnTo>
                <a:lnTo>
                  <a:pt x="4867" y="17008"/>
                </a:lnTo>
                <a:lnTo>
                  <a:pt x="5743" y="16984"/>
                </a:lnTo>
                <a:lnTo>
                  <a:pt x="6619" y="16960"/>
                </a:lnTo>
                <a:lnTo>
                  <a:pt x="10244" y="16935"/>
                </a:lnTo>
                <a:lnTo>
                  <a:pt x="13894" y="16911"/>
                </a:lnTo>
                <a:lnTo>
                  <a:pt x="15524" y="16911"/>
                </a:lnTo>
                <a:lnTo>
                  <a:pt x="16352" y="16862"/>
                </a:lnTo>
                <a:lnTo>
                  <a:pt x="16741" y="16838"/>
                </a:lnTo>
                <a:lnTo>
                  <a:pt x="17155" y="16765"/>
                </a:lnTo>
                <a:lnTo>
                  <a:pt x="17252" y="16838"/>
                </a:lnTo>
                <a:lnTo>
                  <a:pt x="17374" y="16862"/>
                </a:lnTo>
                <a:lnTo>
                  <a:pt x="17422" y="16862"/>
                </a:lnTo>
                <a:lnTo>
                  <a:pt x="17471" y="16838"/>
                </a:lnTo>
                <a:lnTo>
                  <a:pt x="17544" y="16789"/>
                </a:lnTo>
                <a:lnTo>
                  <a:pt x="17593" y="16741"/>
                </a:lnTo>
                <a:lnTo>
                  <a:pt x="17860" y="16303"/>
                </a:lnTo>
                <a:lnTo>
                  <a:pt x="18128" y="15840"/>
                </a:lnTo>
                <a:lnTo>
                  <a:pt x="18663" y="14940"/>
                </a:lnTo>
                <a:lnTo>
                  <a:pt x="18858" y="14648"/>
                </a:lnTo>
                <a:lnTo>
                  <a:pt x="19101" y="14308"/>
                </a:lnTo>
                <a:lnTo>
                  <a:pt x="19199" y="14137"/>
                </a:lnTo>
                <a:lnTo>
                  <a:pt x="19272" y="13943"/>
                </a:lnTo>
                <a:lnTo>
                  <a:pt x="19320" y="13772"/>
                </a:lnTo>
                <a:lnTo>
                  <a:pt x="19320" y="13602"/>
                </a:lnTo>
                <a:lnTo>
                  <a:pt x="19539" y="13578"/>
                </a:lnTo>
                <a:lnTo>
                  <a:pt x="19734" y="13529"/>
                </a:lnTo>
                <a:lnTo>
                  <a:pt x="19929" y="13456"/>
                </a:lnTo>
                <a:lnTo>
                  <a:pt x="20075" y="13334"/>
                </a:lnTo>
                <a:lnTo>
                  <a:pt x="20221" y="13188"/>
                </a:lnTo>
                <a:lnTo>
                  <a:pt x="20318" y="13018"/>
                </a:lnTo>
                <a:lnTo>
                  <a:pt x="20391" y="12823"/>
                </a:lnTo>
                <a:lnTo>
                  <a:pt x="20415" y="12629"/>
                </a:lnTo>
                <a:lnTo>
                  <a:pt x="20391" y="12580"/>
                </a:lnTo>
                <a:lnTo>
                  <a:pt x="20367" y="12531"/>
                </a:lnTo>
                <a:lnTo>
                  <a:pt x="20269" y="12434"/>
                </a:lnTo>
                <a:lnTo>
                  <a:pt x="20123" y="12361"/>
                </a:lnTo>
                <a:lnTo>
                  <a:pt x="19929" y="12288"/>
                </a:lnTo>
                <a:lnTo>
                  <a:pt x="19661" y="12215"/>
                </a:lnTo>
                <a:lnTo>
                  <a:pt x="19345" y="12166"/>
                </a:lnTo>
                <a:lnTo>
                  <a:pt x="18615" y="12093"/>
                </a:lnTo>
                <a:lnTo>
                  <a:pt x="18542" y="11850"/>
                </a:lnTo>
                <a:lnTo>
                  <a:pt x="18444" y="11607"/>
                </a:lnTo>
                <a:lnTo>
                  <a:pt x="18298" y="11388"/>
                </a:lnTo>
                <a:lnTo>
                  <a:pt x="18152" y="11169"/>
                </a:lnTo>
                <a:lnTo>
                  <a:pt x="17982" y="10974"/>
                </a:lnTo>
                <a:lnTo>
                  <a:pt x="17812" y="10804"/>
                </a:lnTo>
                <a:lnTo>
                  <a:pt x="17617" y="10633"/>
                </a:lnTo>
                <a:lnTo>
                  <a:pt x="17398" y="10463"/>
                </a:lnTo>
                <a:lnTo>
                  <a:pt x="17203" y="10366"/>
                </a:lnTo>
                <a:lnTo>
                  <a:pt x="16984" y="10244"/>
                </a:lnTo>
                <a:lnTo>
                  <a:pt x="16741" y="10147"/>
                </a:lnTo>
                <a:lnTo>
                  <a:pt x="16473" y="10074"/>
                </a:lnTo>
                <a:lnTo>
                  <a:pt x="16181" y="10025"/>
                </a:lnTo>
                <a:lnTo>
                  <a:pt x="15914" y="10001"/>
                </a:lnTo>
                <a:lnTo>
                  <a:pt x="15670" y="10025"/>
                </a:lnTo>
                <a:lnTo>
                  <a:pt x="15549" y="10049"/>
                </a:lnTo>
                <a:lnTo>
                  <a:pt x="15451" y="10098"/>
                </a:lnTo>
                <a:lnTo>
                  <a:pt x="15403" y="9733"/>
                </a:lnTo>
                <a:lnTo>
                  <a:pt x="15330" y="9392"/>
                </a:lnTo>
                <a:lnTo>
                  <a:pt x="15208" y="9052"/>
                </a:lnTo>
                <a:lnTo>
                  <a:pt x="15062" y="8735"/>
                </a:lnTo>
                <a:lnTo>
                  <a:pt x="14892" y="8443"/>
                </a:lnTo>
                <a:lnTo>
                  <a:pt x="14673" y="8151"/>
                </a:lnTo>
                <a:lnTo>
                  <a:pt x="14454" y="7884"/>
                </a:lnTo>
                <a:lnTo>
                  <a:pt x="14186" y="7640"/>
                </a:lnTo>
                <a:lnTo>
                  <a:pt x="13919" y="7421"/>
                </a:lnTo>
                <a:lnTo>
                  <a:pt x="13627" y="7227"/>
                </a:lnTo>
                <a:lnTo>
                  <a:pt x="13310" y="7032"/>
                </a:lnTo>
                <a:lnTo>
                  <a:pt x="12994" y="6886"/>
                </a:lnTo>
                <a:lnTo>
                  <a:pt x="12653" y="6740"/>
                </a:lnTo>
                <a:lnTo>
                  <a:pt x="12288" y="6643"/>
                </a:lnTo>
                <a:lnTo>
                  <a:pt x="11948" y="6546"/>
                </a:lnTo>
                <a:lnTo>
                  <a:pt x="11583" y="6497"/>
                </a:lnTo>
                <a:lnTo>
                  <a:pt x="11120" y="6473"/>
                </a:lnTo>
                <a:close/>
              </a:path>
            </a:pathLst>
          </a:custGeom>
          <a:solidFill>
            <a:srgbClr val="FF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Tree>
    <p:extLst>
      <p:ext uri="{BB962C8B-B14F-4D97-AF65-F5344CB8AC3E}">
        <p14:creationId xmlns:p14="http://schemas.microsoft.com/office/powerpoint/2010/main" val="118864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42A0A5-73A5-4BE2-9ED8-94A140132C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1874" y="2304831"/>
            <a:ext cx="3483969" cy="2324327"/>
          </a:xfrm>
          <a:prstGeom prst="rect">
            <a:avLst/>
          </a:prstGeom>
        </p:spPr>
      </p:pic>
      <p:sp>
        <p:nvSpPr>
          <p:cNvPr id="2" name="TextBox 1">
            <a:extLst>
              <a:ext uri="{FF2B5EF4-FFF2-40B4-BE49-F238E27FC236}">
                <a16:creationId xmlns:a16="http://schemas.microsoft.com/office/drawing/2014/main" id="{DF73336F-48F3-4F73-AEBB-72E3CD1D105C}"/>
              </a:ext>
            </a:extLst>
          </p:cNvPr>
          <p:cNvSpPr txBox="1"/>
          <p:nvPr/>
        </p:nvSpPr>
        <p:spPr>
          <a:xfrm>
            <a:off x="667050" y="1587781"/>
            <a:ext cx="5531731" cy="4524315"/>
          </a:xfrm>
          <a:prstGeom prst="rect">
            <a:avLst/>
          </a:prstGeom>
          <a:noFill/>
        </p:spPr>
        <p:txBody>
          <a:bodyPr wrap="square" rtlCol="0">
            <a:spAutoFit/>
          </a:bodyPr>
          <a:lstStyle/>
          <a:p>
            <a:r>
              <a:rPr lang="el-GR" sz="3600" dirty="0">
                <a:solidFill>
                  <a:srgbClr val="4EAE3A"/>
                </a:solidFill>
                <a:cs typeface="Calibri"/>
              </a:rPr>
              <a:t>Επιχορηγήσεις και χρηματοδότηση</a:t>
            </a:r>
          </a:p>
          <a:p>
            <a:r>
              <a:rPr lang="el-GR" sz="2400" b="0" dirty="0">
                <a:effectLst/>
              </a:rPr>
              <a:t>Οι επιχειρηματίες μπορούν σε πολλές περιπτώσεις να υποβάλουν αίτηση για επιχορηγήσεις για τα έργα τους. Αξίζει να ελέγξετε τη διαθεσιμότητα για εγχώρια, ξένα και πολυεθνικά κεφάλαια. Είναι επίσης σημαντικό να εξοικειωθείτε με τα δικαιώματα και τις υποχρεώσεις των επιχειρηματιών όσον αφορά τα συνδικάτα και τις φορολογικές αρχές.</a:t>
            </a:r>
            <a:endParaRPr lang="x-none" dirty="0"/>
          </a:p>
        </p:txBody>
      </p:sp>
      <p:sp>
        <p:nvSpPr>
          <p:cNvPr id="5" name="TextBox 4">
            <a:extLst>
              <a:ext uri="{FF2B5EF4-FFF2-40B4-BE49-F238E27FC236}">
                <a16:creationId xmlns:a16="http://schemas.microsoft.com/office/drawing/2014/main" id="{DAEF2635-8067-4222-80C9-D4CD0433D806}"/>
              </a:ext>
            </a:extLst>
          </p:cNvPr>
          <p:cNvSpPr txBox="1"/>
          <p:nvPr/>
        </p:nvSpPr>
        <p:spPr>
          <a:xfrm>
            <a:off x="2275151" y="117357"/>
            <a:ext cx="8645115" cy="1323439"/>
          </a:xfrm>
          <a:prstGeom prst="rect">
            <a:avLst/>
          </a:prstGeom>
          <a:noFill/>
        </p:spPr>
        <p:txBody>
          <a:bodyPr wrap="square" rtlCol="0">
            <a:spAutoFit/>
          </a:bodyPr>
          <a:lstStyle/>
          <a:p>
            <a:r>
              <a:rPr lang="el-GR" sz="4000" b="1" dirty="0">
                <a:solidFill>
                  <a:srgbClr val="266C9F"/>
                </a:solidFill>
              </a:rPr>
              <a:t>2.3. Προκλήσεις – παραδείγματα στρατηγικών</a:t>
            </a:r>
            <a:endParaRPr lang="x-none" dirty="0"/>
          </a:p>
        </p:txBody>
      </p:sp>
      <p:pic>
        <p:nvPicPr>
          <p:cNvPr id="12" name="Picture 11" descr="Diagram&#10;&#10;Description automatically generated with low confidence">
            <a:extLst>
              <a:ext uri="{FF2B5EF4-FFF2-40B4-BE49-F238E27FC236}">
                <a16:creationId xmlns:a16="http://schemas.microsoft.com/office/drawing/2014/main" id="{CFC6FFE2-1505-45A1-AC92-902D7C6790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8526" y="4345683"/>
            <a:ext cx="2122149" cy="1766413"/>
          </a:xfrm>
          <a:prstGeom prst="rect">
            <a:avLst/>
          </a:prstGeom>
        </p:spPr>
      </p:pic>
    </p:spTree>
    <p:extLst>
      <p:ext uri="{BB962C8B-B14F-4D97-AF65-F5344CB8AC3E}">
        <p14:creationId xmlns:p14="http://schemas.microsoft.com/office/powerpoint/2010/main" val="1482070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77AEFB-CB4C-4896-B781-C15AEC7DCBAF}"/>
              </a:ext>
            </a:extLst>
          </p:cNvPr>
          <p:cNvSpPr txBox="1"/>
          <p:nvPr/>
        </p:nvSpPr>
        <p:spPr>
          <a:xfrm>
            <a:off x="5721504" y="1397844"/>
            <a:ext cx="5251296" cy="5078313"/>
          </a:xfrm>
          <a:prstGeom prst="rect">
            <a:avLst/>
          </a:prstGeom>
          <a:noFill/>
        </p:spPr>
        <p:txBody>
          <a:bodyPr wrap="square" rtlCol="0">
            <a:spAutoFit/>
          </a:bodyPr>
          <a:lstStyle/>
          <a:p>
            <a:pPr algn="l" rtl="0" fontAlgn="base"/>
            <a:r>
              <a:rPr lang="el-GR" sz="3600" dirty="0">
                <a:solidFill>
                  <a:srgbClr val="4EAE3A"/>
                </a:solidFill>
                <a:latin typeface="Calibri" panose="020F0502020204030204" pitchFamily="34" charset="0"/>
              </a:rPr>
              <a:t>Διαβούλευση</a:t>
            </a:r>
            <a:r>
              <a:rPr lang="is-IS" sz="3600" b="0" i="0" u="none" strike="noStrike" dirty="0">
                <a:solidFill>
                  <a:srgbClr val="4EAE3A"/>
                </a:solidFill>
                <a:effectLst/>
                <a:latin typeface="Calibri" panose="020F0502020204030204" pitchFamily="34" charset="0"/>
              </a:rPr>
              <a:t> </a:t>
            </a:r>
            <a:r>
              <a:rPr lang="en-US" sz="3600" b="0" i="0" dirty="0">
                <a:solidFill>
                  <a:srgbClr val="4EAE3A"/>
                </a:solidFill>
                <a:effectLst/>
                <a:latin typeface="Calibri" panose="020F0502020204030204" pitchFamily="34" charset="0"/>
              </a:rPr>
              <a:t>​</a:t>
            </a:r>
            <a:endParaRPr lang="en-US" sz="3600" b="0" i="0" dirty="0">
              <a:solidFill>
                <a:srgbClr val="4EAE3A"/>
              </a:solidFill>
              <a:effectLst/>
              <a:latin typeface="Arial" panose="020B0604020202020204" pitchFamily="34" charset="0"/>
            </a:endParaRPr>
          </a:p>
          <a:p>
            <a:pPr algn="l" rtl="0" fontAlgn="base"/>
            <a:r>
              <a:rPr lang="el-GR" sz="2400" b="0" i="0" u="none" strike="noStrike" dirty="0">
                <a:solidFill>
                  <a:srgbClr val="000000"/>
                </a:solidFill>
                <a:effectLst/>
                <a:latin typeface="Calibri" panose="020F0502020204030204" pitchFamily="34" charset="0"/>
              </a:rPr>
              <a:t>Οι επιχειρηματίες μπορούν να ζητήσουν συμβουλές ευρέως, για παράδειγμα για την ανάπτυξη των εταιρειών, τις επιχειρήσεις και τους φόρους. Αξίζει επίσης να αναφερθεί η αξία της διαβούλευσης στον τομέα κάθε επιχειρηματία, στην προκειμένη περίπτωση της άυλης πολιτιστικής κληρονομιάς. Τέτοιες συμβουλές μπορούν σε πολλές περιπτώσεις να ληφθούν από επαγγελματικά ιδρύματα και οργανισμούς.</a:t>
            </a:r>
            <a:endParaRPr lang="x-none" dirty="0"/>
          </a:p>
        </p:txBody>
      </p:sp>
      <p:pic>
        <p:nvPicPr>
          <p:cNvPr id="3" name="Picture 2">
            <a:extLst>
              <a:ext uri="{FF2B5EF4-FFF2-40B4-BE49-F238E27FC236}">
                <a16:creationId xmlns:a16="http://schemas.microsoft.com/office/drawing/2014/main" id="{1EBD8438-0FD9-4320-8BC2-86B9D269FB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882" y="2423984"/>
            <a:ext cx="4572000" cy="2933700"/>
          </a:xfrm>
          <a:prstGeom prst="rect">
            <a:avLst/>
          </a:prstGeom>
        </p:spPr>
      </p:pic>
      <p:sp>
        <p:nvSpPr>
          <p:cNvPr id="4" name="TextBox 3">
            <a:extLst>
              <a:ext uri="{FF2B5EF4-FFF2-40B4-BE49-F238E27FC236}">
                <a16:creationId xmlns:a16="http://schemas.microsoft.com/office/drawing/2014/main" id="{2C514A0E-7945-44F8-AACB-EF1C6A58DADA}"/>
              </a:ext>
            </a:extLst>
          </p:cNvPr>
          <p:cNvSpPr txBox="1"/>
          <p:nvPr/>
        </p:nvSpPr>
        <p:spPr>
          <a:xfrm>
            <a:off x="2434679" y="130388"/>
            <a:ext cx="8760941" cy="1323439"/>
          </a:xfrm>
          <a:prstGeom prst="rect">
            <a:avLst/>
          </a:prstGeom>
          <a:noFill/>
        </p:spPr>
        <p:txBody>
          <a:bodyPr wrap="square" rtlCol="0">
            <a:spAutoFit/>
          </a:bodyPr>
          <a:lstStyle/>
          <a:p>
            <a:r>
              <a:rPr lang="el-GR" sz="4000" b="1" dirty="0">
                <a:solidFill>
                  <a:srgbClr val="266C9F"/>
                </a:solidFill>
              </a:rPr>
              <a:t>2.3. Προκλήσεις – παραδείγματα στρατηγικών</a:t>
            </a:r>
            <a:endParaRPr lang="x-none" sz="4000" dirty="0"/>
          </a:p>
        </p:txBody>
      </p:sp>
    </p:spTree>
    <p:extLst>
      <p:ext uri="{BB962C8B-B14F-4D97-AF65-F5344CB8AC3E}">
        <p14:creationId xmlns:p14="http://schemas.microsoft.com/office/powerpoint/2010/main" val="297610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7995CD-823A-4FE0-A52D-654413B6B361}"/>
              </a:ext>
            </a:extLst>
          </p:cNvPr>
          <p:cNvSpPr txBox="1"/>
          <p:nvPr/>
        </p:nvSpPr>
        <p:spPr>
          <a:xfrm>
            <a:off x="2482174" y="1910048"/>
            <a:ext cx="7227651" cy="707886"/>
          </a:xfrm>
          <a:prstGeom prst="rect">
            <a:avLst/>
          </a:prstGeom>
          <a:noFill/>
        </p:spPr>
        <p:txBody>
          <a:bodyPr wrap="square" rtlCol="0">
            <a:spAutoFit/>
          </a:bodyPr>
          <a:lstStyle/>
          <a:p>
            <a:pPr algn="ctr"/>
            <a:r>
              <a:rPr lang="el-GR" sz="4000" b="1" dirty="0">
                <a:solidFill>
                  <a:srgbClr val="266C9F"/>
                </a:solidFill>
              </a:rPr>
              <a:t>Άυλη πολιτιστική κληρονομιά</a:t>
            </a:r>
            <a:endParaRPr lang="x-none" dirty="0"/>
          </a:p>
        </p:txBody>
      </p:sp>
      <p:sp>
        <p:nvSpPr>
          <p:cNvPr id="4" name="TextBox 3">
            <a:extLst>
              <a:ext uri="{FF2B5EF4-FFF2-40B4-BE49-F238E27FC236}">
                <a16:creationId xmlns:a16="http://schemas.microsoft.com/office/drawing/2014/main" id="{9C3D5CD8-3A38-4709-B5B5-8289E9C67DA2}"/>
              </a:ext>
            </a:extLst>
          </p:cNvPr>
          <p:cNvSpPr txBox="1"/>
          <p:nvPr/>
        </p:nvSpPr>
        <p:spPr>
          <a:xfrm>
            <a:off x="3847855" y="4152192"/>
            <a:ext cx="3797643" cy="371564"/>
          </a:xfrm>
          <a:prstGeom prst="rect">
            <a:avLst/>
          </a:prstGeom>
          <a:noFill/>
        </p:spPr>
        <p:txBody>
          <a:bodyPr wrap="square" rtlCol="0">
            <a:spAutoFit/>
          </a:bodyPr>
          <a:lstStyle/>
          <a:p>
            <a:pPr algn="ctr"/>
            <a:r>
              <a:rPr lang="is-IS" sz="1400" dirty="0"/>
              <a:t>UNESCO</a:t>
            </a:r>
            <a:r>
              <a:rPr lang="is-IS" dirty="0"/>
              <a:t> </a:t>
            </a:r>
            <a:endParaRPr lang="x-none" dirty="0"/>
          </a:p>
        </p:txBody>
      </p:sp>
      <p:sp>
        <p:nvSpPr>
          <p:cNvPr id="5" name="Ορθογώνιο 4"/>
          <p:cNvSpPr/>
          <p:nvPr/>
        </p:nvSpPr>
        <p:spPr>
          <a:xfrm>
            <a:off x="2575389" y="2617934"/>
            <a:ext cx="6887110" cy="1477328"/>
          </a:xfrm>
          <a:prstGeom prst="rect">
            <a:avLst/>
          </a:prstGeom>
        </p:spPr>
        <p:txBody>
          <a:bodyPr wrap="square">
            <a:spAutoFit/>
          </a:bodyPr>
          <a:lstStyle/>
          <a:p>
            <a:pPr algn="ctr"/>
            <a:r>
              <a:rPr lang="el-GR" dirty="0"/>
              <a:t>Η άυλη</a:t>
            </a:r>
            <a:r>
              <a:rPr lang="en-US" dirty="0"/>
              <a:t> </a:t>
            </a:r>
            <a:r>
              <a:rPr lang="el-GR" dirty="0"/>
              <a:t>πολιτιστική κληρονομιά, που μεταβιβάζεται από γενιά σε</a:t>
            </a:r>
            <a:r>
              <a:rPr lang="en-US" dirty="0"/>
              <a:t> </a:t>
            </a:r>
            <a:r>
              <a:rPr lang="el-GR" dirty="0"/>
              <a:t>γενιά, αναδημιουργείται συνεχώς από τις κοινότητες και</a:t>
            </a:r>
            <a:r>
              <a:rPr lang="en-US" dirty="0"/>
              <a:t> </a:t>
            </a:r>
            <a:r>
              <a:rPr lang="el-GR" dirty="0"/>
              <a:t>τις ομάδες και τους παρέχει μία αίσθηση ταυτότητας και συνέχειας,</a:t>
            </a:r>
            <a:r>
              <a:rPr lang="en-US" dirty="0"/>
              <a:t> </a:t>
            </a:r>
            <a:r>
              <a:rPr lang="el-GR" dirty="0"/>
              <a:t>συμβάλλοντας έτσι στην προώθηση του σεβασμού της</a:t>
            </a:r>
            <a:r>
              <a:rPr lang="en-US" dirty="0"/>
              <a:t> </a:t>
            </a:r>
            <a:r>
              <a:rPr lang="el-GR" dirty="0"/>
              <a:t>πολιτιστικής πολυμορφίας και της ανθρώπινης δημιουργικότητας.</a:t>
            </a:r>
          </a:p>
        </p:txBody>
      </p:sp>
    </p:spTree>
    <p:extLst>
      <p:ext uri="{BB962C8B-B14F-4D97-AF65-F5344CB8AC3E}">
        <p14:creationId xmlns:p14="http://schemas.microsoft.com/office/powerpoint/2010/main" val="4067343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18BED3-5CC2-49C1-BE43-9D9154B0D7B8}"/>
              </a:ext>
            </a:extLst>
          </p:cNvPr>
          <p:cNvSpPr txBox="1"/>
          <p:nvPr/>
        </p:nvSpPr>
        <p:spPr>
          <a:xfrm>
            <a:off x="892600" y="1393975"/>
            <a:ext cx="4827715" cy="4924425"/>
          </a:xfrm>
          <a:prstGeom prst="rect">
            <a:avLst/>
          </a:prstGeom>
          <a:noFill/>
        </p:spPr>
        <p:txBody>
          <a:bodyPr wrap="square" lIns="91440" tIns="45720" rIns="91440" bIns="45720" rtlCol="0" anchor="t">
            <a:spAutoFit/>
          </a:bodyPr>
          <a:lstStyle/>
          <a:p>
            <a:pPr algn="l" rtl="0" fontAlgn="base"/>
            <a:r>
              <a:rPr lang="el-GR" sz="3600" b="0" i="0" u="none" strike="noStrike" dirty="0">
                <a:solidFill>
                  <a:srgbClr val="4EAE3A"/>
                </a:solidFill>
                <a:effectLst/>
                <a:latin typeface="Calibri" panose="020F0502020204030204" pitchFamily="34" charset="0"/>
              </a:rPr>
              <a:t>Δίκτυο</a:t>
            </a:r>
            <a:endParaRPr lang="en-US" sz="3600" b="0" i="0" dirty="0">
              <a:solidFill>
                <a:srgbClr val="4EAE3A"/>
              </a:solidFill>
              <a:effectLst/>
              <a:latin typeface="Arial" panose="020B0604020202020204" pitchFamily="34" charset="0"/>
            </a:endParaRPr>
          </a:p>
          <a:p>
            <a:pPr algn="l"/>
            <a:r>
              <a:rPr lang="el-GR" sz="2400" b="0" i="0" dirty="0">
                <a:effectLst/>
                <a:cs typeface="Calibri"/>
              </a:rPr>
              <a:t>Η έρευνα για την πρόοδο της επιχειρηματικότητας, στον τομέα της άυλης πολιτιστικής κληρονομιάς, συχνά αποκαλύπτει τη σημασία ενός δικτύου. Η δικτύωση μπορεί να γίνει σε διάφορες κλίμακες και μορφές, όπως η συμμετοχή σε συνεργατικά έργα, σεμινάρια ή συνέδρια, εντός μιας περιφέρειας ή σε διεθνές πλαίσιο.</a:t>
            </a:r>
            <a:endParaRPr lang="en-US" sz="2000" b="0" i="0" dirty="0">
              <a:effectLst/>
              <a:cs typeface="Calibri"/>
            </a:endParaRPr>
          </a:p>
          <a:p>
            <a:pPr algn="l" rtl="0" fontAlgn="base">
              <a:buFont typeface="Arial" panose="020B0604020202020204" pitchFamily="34" charset="0"/>
              <a:buChar char="•"/>
            </a:pPr>
            <a:endParaRPr lang="en-US" sz="2000" b="0" i="0" dirty="0">
              <a:effectLst/>
            </a:endParaRPr>
          </a:p>
          <a:p>
            <a:endParaRPr lang="x-none" dirty="0"/>
          </a:p>
        </p:txBody>
      </p:sp>
      <p:sp>
        <p:nvSpPr>
          <p:cNvPr id="3" name="TextBox 2">
            <a:extLst>
              <a:ext uri="{FF2B5EF4-FFF2-40B4-BE49-F238E27FC236}">
                <a16:creationId xmlns:a16="http://schemas.microsoft.com/office/drawing/2014/main" id="{D36D86E3-3E79-40BF-93EE-3FA9C8ABA4A3}"/>
              </a:ext>
            </a:extLst>
          </p:cNvPr>
          <p:cNvSpPr txBox="1"/>
          <p:nvPr/>
        </p:nvSpPr>
        <p:spPr>
          <a:xfrm>
            <a:off x="2315740" y="79175"/>
            <a:ext cx="8529145" cy="1323439"/>
          </a:xfrm>
          <a:prstGeom prst="rect">
            <a:avLst/>
          </a:prstGeom>
          <a:noFill/>
        </p:spPr>
        <p:txBody>
          <a:bodyPr wrap="square" rtlCol="0">
            <a:spAutoFit/>
          </a:bodyPr>
          <a:lstStyle/>
          <a:p>
            <a:pPr algn="ctr"/>
            <a:r>
              <a:rPr lang="el-GR" sz="4000" b="1" dirty="0">
                <a:solidFill>
                  <a:srgbClr val="266C9F"/>
                </a:solidFill>
              </a:rPr>
              <a:t>2.3. Προκλήσεις – παραδείγματα στρατηγικών</a:t>
            </a:r>
            <a:endParaRPr lang="x-none" dirty="0"/>
          </a:p>
        </p:txBody>
      </p:sp>
      <p:pic>
        <p:nvPicPr>
          <p:cNvPr id="5" name="Picture 4">
            <a:extLst>
              <a:ext uri="{FF2B5EF4-FFF2-40B4-BE49-F238E27FC236}">
                <a16:creationId xmlns:a16="http://schemas.microsoft.com/office/drawing/2014/main" id="{BF7DADFC-CDBE-486E-BB0D-17873B60F9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4530" y="1871216"/>
            <a:ext cx="3834716" cy="3767655"/>
          </a:xfrm>
          <a:prstGeom prst="rect">
            <a:avLst/>
          </a:prstGeom>
        </p:spPr>
      </p:pic>
    </p:spTree>
    <p:extLst>
      <p:ext uri="{BB962C8B-B14F-4D97-AF65-F5344CB8AC3E}">
        <p14:creationId xmlns:p14="http://schemas.microsoft.com/office/powerpoint/2010/main" val="39705468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B8C589-CE7A-44EE-A520-0607444C7861}"/>
              </a:ext>
            </a:extLst>
          </p:cNvPr>
          <p:cNvSpPr txBox="1"/>
          <p:nvPr/>
        </p:nvSpPr>
        <p:spPr>
          <a:xfrm>
            <a:off x="546841" y="1328730"/>
            <a:ext cx="9827739" cy="2123658"/>
          </a:xfrm>
          <a:prstGeom prst="rect">
            <a:avLst/>
          </a:prstGeom>
          <a:noFill/>
        </p:spPr>
        <p:txBody>
          <a:bodyPr wrap="square" rtlCol="0">
            <a:spAutoFit/>
          </a:bodyPr>
          <a:lstStyle/>
          <a:p>
            <a:r>
              <a:rPr lang="el-GR" sz="3600" dirty="0">
                <a:solidFill>
                  <a:srgbClr val="4EAE3A"/>
                </a:solidFill>
                <a:latin typeface="Calibri" panose="020F0502020204030204"/>
                <a:cs typeface="Calibri" panose="020F0502020204030204"/>
              </a:rPr>
              <a:t>Βασικές δεξιότητες</a:t>
            </a:r>
          </a:p>
          <a:p>
            <a:r>
              <a:rPr lang="el-GR" sz="2400" dirty="0">
                <a:solidFill>
                  <a:srgbClr val="000000"/>
                </a:solidFill>
                <a:latin typeface="Calibri" panose="020F0502020204030204"/>
                <a:cs typeface="Calibri" panose="020F0502020204030204"/>
              </a:rPr>
              <a:t>Ικανότητες που μερικές φορές ονομάζονται ήπιες δεξιότητες. Διαφορετικές δεξιότητες μπορεί να είναι πολύ χρήσιμες όταν πρόκειται για την επίλυση ζητημάτων. Η οργάνωση, η επικοινωνία και η υπομονή είναι παραδείγματα τέτοιων δεξιοτήτων.</a:t>
            </a:r>
            <a:endParaRPr lang="x-none" dirty="0"/>
          </a:p>
        </p:txBody>
      </p:sp>
      <p:pic>
        <p:nvPicPr>
          <p:cNvPr id="3" name="Picture 2">
            <a:extLst>
              <a:ext uri="{FF2B5EF4-FFF2-40B4-BE49-F238E27FC236}">
                <a16:creationId xmlns:a16="http://schemas.microsoft.com/office/drawing/2014/main" id="{D4DE529E-18F6-45F4-8FA4-E8F34F04FC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9269" y="3302668"/>
            <a:ext cx="4912630" cy="2886170"/>
          </a:xfrm>
          <a:prstGeom prst="rect">
            <a:avLst/>
          </a:prstGeom>
        </p:spPr>
      </p:pic>
      <p:sp>
        <p:nvSpPr>
          <p:cNvPr id="4" name="TextBox 3">
            <a:extLst>
              <a:ext uri="{FF2B5EF4-FFF2-40B4-BE49-F238E27FC236}">
                <a16:creationId xmlns:a16="http://schemas.microsoft.com/office/drawing/2014/main" id="{09E60977-EAC1-461D-85F8-96F891D2C653}"/>
              </a:ext>
            </a:extLst>
          </p:cNvPr>
          <p:cNvSpPr txBox="1"/>
          <p:nvPr/>
        </p:nvSpPr>
        <p:spPr>
          <a:xfrm>
            <a:off x="2278883" y="95876"/>
            <a:ext cx="8857214" cy="1323439"/>
          </a:xfrm>
          <a:prstGeom prst="rect">
            <a:avLst/>
          </a:prstGeom>
          <a:noFill/>
        </p:spPr>
        <p:txBody>
          <a:bodyPr wrap="square" rtlCol="0">
            <a:spAutoFit/>
          </a:bodyPr>
          <a:lstStyle/>
          <a:p>
            <a:r>
              <a:rPr lang="el-GR" sz="4000" b="1" dirty="0">
                <a:solidFill>
                  <a:srgbClr val="266C9F"/>
                </a:solidFill>
              </a:rPr>
              <a:t>2.3. Προκλήσεις – παραδείγματα στρατηγικών</a:t>
            </a:r>
            <a:endParaRPr lang="x-none" sz="4000" dirty="0"/>
          </a:p>
        </p:txBody>
      </p:sp>
    </p:spTree>
    <p:extLst>
      <p:ext uri="{BB962C8B-B14F-4D97-AF65-F5344CB8AC3E}">
        <p14:creationId xmlns:p14="http://schemas.microsoft.com/office/powerpoint/2010/main" val="1535582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E3D3A-097F-4E8B-916C-81D271E9A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60" y="0"/>
            <a:ext cx="2219417" cy="883966"/>
          </a:xfrm>
          <a:prstGeom prst="rect">
            <a:avLst/>
          </a:prstGeom>
        </p:spPr>
      </p:pic>
      <p:sp>
        <p:nvSpPr>
          <p:cNvPr id="3" name="Título 1">
            <a:extLst>
              <a:ext uri="{FF2B5EF4-FFF2-40B4-BE49-F238E27FC236}">
                <a16:creationId xmlns:a16="http://schemas.microsoft.com/office/drawing/2014/main" id="{87225912-33D2-43A8-B170-BCA237FC5A4D}"/>
              </a:ext>
            </a:extLst>
          </p:cNvPr>
          <p:cNvSpPr txBox="1">
            <a:spLocks/>
          </p:cNvSpPr>
          <p:nvPr/>
        </p:nvSpPr>
        <p:spPr>
          <a:xfrm>
            <a:off x="2620618" y="279083"/>
            <a:ext cx="6155634" cy="7251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b="1" dirty="0">
                <a:solidFill>
                  <a:srgbClr val="266C9F"/>
                </a:solidFill>
                <a:latin typeface="+mn-lt"/>
              </a:rPr>
              <a:t>ΑΝΑΚΕΦΑΛΑΙΩΣΗ</a:t>
            </a:r>
            <a:endParaRPr lang="es-ES" sz="3600" b="1" dirty="0">
              <a:solidFill>
                <a:srgbClr val="266C9F"/>
              </a:solidFill>
              <a:latin typeface="+mn-lt"/>
            </a:endParaRPr>
          </a:p>
        </p:txBody>
      </p:sp>
      <p:sp>
        <p:nvSpPr>
          <p:cNvPr id="4" name="Donut 4">
            <a:extLst>
              <a:ext uri="{FF2B5EF4-FFF2-40B4-BE49-F238E27FC236}">
                <a16:creationId xmlns:a16="http://schemas.microsoft.com/office/drawing/2014/main" id="{8A6A7405-63D9-4E91-BB89-37CB9BECCDDD}"/>
              </a:ext>
            </a:extLst>
          </p:cNvPr>
          <p:cNvSpPr/>
          <p:nvPr/>
        </p:nvSpPr>
        <p:spPr>
          <a:xfrm>
            <a:off x="4830278" y="2700466"/>
            <a:ext cx="1728192" cy="1728192"/>
          </a:xfrm>
          <a:prstGeom prst="donut">
            <a:avLst>
              <a:gd name="adj" fmla="val 7299"/>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Oval 5">
            <a:extLst>
              <a:ext uri="{FF2B5EF4-FFF2-40B4-BE49-F238E27FC236}">
                <a16:creationId xmlns:a16="http://schemas.microsoft.com/office/drawing/2014/main" id="{966AB7AE-4FC5-4905-9249-364E1AC5721C}"/>
              </a:ext>
            </a:extLst>
          </p:cNvPr>
          <p:cNvSpPr/>
          <p:nvPr/>
        </p:nvSpPr>
        <p:spPr>
          <a:xfrm>
            <a:off x="5388340" y="4005694"/>
            <a:ext cx="612068" cy="612068"/>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6" name="Rounded Rectangle 51">
            <a:extLst>
              <a:ext uri="{FF2B5EF4-FFF2-40B4-BE49-F238E27FC236}">
                <a16:creationId xmlns:a16="http://schemas.microsoft.com/office/drawing/2014/main" id="{3602D041-D065-4984-8507-F565382E96FE}"/>
              </a:ext>
            </a:extLst>
          </p:cNvPr>
          <p:cNvSpPr/>
          <p:nvPr/>
        </p:nvSpPr>
        <p:spPr>
          <a:xfrm rot="16200000" flipH="1">
            <a:off x="5345867" y="3162175"/>
            <a:ext cx="706640" cy="66548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7" name="Donut 8">
            <a:extLst>
              <a:ext uri="{FF2B5EF4-FFF2-40B4-BE49-F238E27FC236}">
                <a16:creationId xmlns:a16="http://schemas.microsoft.com/office/drawing/2014/main" id="{6925C045-72FB-47CA-826C-6EA41576E8A8}"/>
              </a:ext>
            </a:extLst>
          </p:cNvPr>
          <p:cNvSpPr/>
          <p:nvPr/>
        </p:nvSpPr>
        <p:spPr>
          <a:xfrm>
            <a:off x="5546728" y="4141741"/>
            <a:ext cx="284420" cy="339973"/>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cxnSp>
        <p:nvCxnSpPr>
          <p:cNvPr id="8" name="Straight Arrow Connector 9">
            <a:extLst>
              <a:ext uri="{FF2B5EF4-FFF2-40B4-BE49-F238E27FC236}">
                <a16:creationId xmlns:a16="http://schemas.microsoft.com/office/drawing/2014/main" id="{A98E8929-69ED-4F27-8D5C-8D73092CE0E7}"/>
              </a:ext>
            </a:extLst>
          </p:cNvPr>
          <p:cNvCxnSpPr/>
          <p:nvPr/>
        </p:nvCxnSpPr>
        <p:spPr>
          <a:xfrm flipH="1">
            <a:off x="3888738" y="3564562"/>
            <a:ext cx="94154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12">
            <a:extLst>
              <a:ext uri="{FF2B5EF4-FFF2-40B4-BE49-F238E27FC236}">
                <a16:creationId xmlns:a16="http://schemas.microsoft.com/office/drawing/2014/main" id="{977CEB1D-6137-4931-A050-2F318E1D89E9}"/>
              </a:ext>
            </a:extLst>
          </p:cNvPr>
          <p:cNvCxnSpPr/>
          <p:nvPr/>
        </p:nvCxnSpPr>
        <p:spPr>
          <a:xfrm>
            <a:off x="6558470" y="3557419"/>
            <a:ext cx="943200" cy="0"/>
          </a:xfrm>
          <a:prstGeom prst="straightConnector1">
            <a:avLst/>
          </a:prstGeom>
          <a:ln w="12700">
            <a:solidFill>
              <a:srgbClr val="4EAE3A"/>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5">
            <a:extLst>
              <a:ext uri="{FF2B5EF4-FFF2-40B4-BE49-F238E27FC236}">
                <a16:creationId xmlns:a16="http://schemas.microsoft.com/office/drawing/2014/main" id="{9556015B-F3CA-4A78-B6E8-C604AA1AB01B}"/>
              </a:ext>
            </a:extLst>
          </p:cNvPr>
          <p:cNvCxnSpPr/>
          <p:nvPr/>
        </p:nvCxnSpPr>
        <p:spPr>
          <a:xfrm flipH="1" flipV="1">
            <a:off x="3888738" y="229509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9">
            <a:extLst>
              <a:ext uri="{FF2B5EF4-FFF2-40B4-BE49-F238E27FC236}">
                <a16:creationId xmlns:a16="http://schemas.microsoft.com/office/drawing/2014/main" id="{966445D0-B7BC-48FF-9C10-FF9297C5ADE0}"/>
              </a:ext>
            </a:extLst>
          </p:cNvPr>
          <p:cNvCxnSpPr/>
          <p:nvPr/>
        </p:nvCxnSpPr>
        <p:spPr>
          <a:xfrm flipV="1">
            <a:off x="6307042" y="2295098"/>
            <a:ext cx="1194628" cy="676052"/>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22">
            <a:extLst>
              <a:ext uri="{FF2B5EF4-FFF2-40B4-BE49-F238E27FC236}">
                <a16:creationId xmlns:a16="http://schemas.microsoft.com/office/drawing/2014/main" id="{F22D5935-EEAD-43B8-8F95-EF82CADAD8AC}"/>
              </a:ext>
            </a:extLst>
          </p:cNvPr>
          <p:cNvCxnSpPr/>
          <p:nvPr/>
        </p:nvCxnSpPr>
        <p:spPr>
          <a:xfrm>
            <a:off x="6311025"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23">
            <a:extLst>
              <a:ext uri="{FF2B5EF4-FFF2-40B4-BE49-F238E27FC236}">
                <a16:creationId xmlns:a16="http://schemas.microsoft.com/office/drawing/2014/main" id="{70CDDD2E-56F3-40EB-81E9-C2B47A2475EE}"/>
              </a:ext>
            </a:extLst>
          </p:cNvPr>
          <p:cNvCxnSpPr/>
          <p:nvPr/>
        </p:nvCxnSpPr>
        <p:spPr>
          <a:xfrm flipH="1">
            <a:off x="3892721" y="4143688"/>
            <a:ext cx="1194628" cy="676052"/>
          </a:xfrm>
          <a:prstGeom prst="straightConnector1">
            <a:avLst/>
          </a:prstGeom>
          <a:ln w="12700">
            <a:solidFill>
              <a:srgbClr val="FFB5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24">
            <a:extLst>
              <a:ext uri="{FF2B5EF4-FFF2-40B4-BE49-F238E27FC236}">
                <a16:creationId xmlns:a16="http://schemas.microsoft.com/office/drawing/2014/main" id="{66EE22D8-5141-41C3-A956-4079E05AC000}"/>
              </a:ext>
            </a:extLst>
          </p:cNvPr>
          <p:cNvGrpSpPr/>
          <p:nvPr/>
        </p:nvGrpSpPr>
        <p:grpSpPr>
          <a:xfrm>
            <a:off x="1187348" y="1146985"/>
            <a:ext cx="3150736" cy="1098543"/>
            <a:chOff x="452373" y="3072316"/>
            <a:chExt cx="2883865" cy="1098543"/>
          </a:xfrm>
        </p:grpSpPr>
        <p:sp>
          <p:nvSpPr>
            <p:cNvPr id="15" name="TextBox 10">
              <a:extLst>
                <a:ext uri="{FF2B5EF4-FFF2-40B4-BE49-F238E27FC236}">
                  <a16:creationId xmlns:a16="http://schemas.microsoft.com/office/drawing/2014/main" id="{8008F14C-7C2B-4FF8-9C52-42E821022212}"/>
                </a:ext>
              </a:extLst>
            </p:cNvPr>
            <p:cNvSpPr txBox="1"/>
            <p:nvPr/>
          </p:nvSpPr>
          <p:spPr>
            <a:xfrm>
              <a:off x="586188" y="3586084"/>
              <a:ext cx="2750050"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l-GR" sz="1600" dirty="0"/>
                <a:t>Διαφορετικές αξίες και διάφορες ευκαιρίες.</a:t>
              </a:r>
              <a:endParaRPr lang="en-US" altLang="ko-KR" sz="1600" dirty="0">
                <a:solidFill>
                  <a:schemeClr val="tx1">
                    <a:lumMod val="75000"/>
                    <a:lumOff val="25000"/>
                  </a:schemeClr>
                </a:solidFill>
                <a:cs typeface="Arial" pitchFamily="34" charset="0"/>
              </a:endParaRPr>
            </a:p>
          </p:txBody>
        </p:sp>
        <p:sp>
          <p:nvSpPr>
            <p:cNvPr id="16" name="TextBox 11">
              <a:extLst>
                <a:ext uri="{FF2B5EF4-FFF2-40B4-BE49-F238E27FC236}">
                  <a16:creationId xmlns:a16="http://schemas.microsoft.com/office/drawing/2014/main" id="{F2AB07F4-11AB-4778-A8F9-E0443326044C}"/>
                </a:ext>
              </a:extLst>
            </p:cNvPr>
            <p:cNvSpPr txBox="1"/>
            <p:nvPr/>
          </p:nvSpPr>
          <p:spPr>
            <a:xfrm>
              <a:off x="452373" y="3072316"/>
              <a:ext cx="2630833" cy="584775"/>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l-GR" altLang="ko-KR" sz="1600" b="1" dirty="0">
                  <a:solidFill>
                    <a:schemeClr val="tx1">
                      <a:lumMod val="75000"/>
                      <a:lumOff val="25000"/>
                    </a:schemeClr>
                  </a:solidFill>
                  <a:ea typeface="맑은 고딕"/>
                  <a:cs typeface="Arial"/>
                </a:rPr>
                <a:t>Επιχειρηματικότητα στην άυλη πολιτιστική κληρονομιά</a:t>
              </a:r>
              <a:endParaRPr lang="ko-KR" altLang="en-US" sz="1600" b="1" dirty="0">
                <a:solidFill>
                  <a:schemeClr val="tx1">
                    <a:lumMod val="75000"/>
                    <a:lumOff val="25000"/>
                  </a:schemeClr>
                </a:solidFill>
                <a:ea typeface="맑은 고딕"/>
                <a:cs typeface="Arial"/>
              </a:endParaRPr>
            </a:p>
          </p:txBody>
        </p:sp>
      </p:grpSp>
      <p:grpSp>
        <p:nvGrpSpPr>
          <p:cNvPr id="17" name="Group 27">
            <a:extLst>
              <a:ext uri="{FF2B5EF4-FFF2-40B4-BE49-F238E27FC236}">
                <a16:creationId xmlns:a16="http://schemas.microsoft.com/office/drawing/2014/main" id="{E3F67D8B-D86F-474C-BFA3-99048996C5B2}"/>
              </a:ext>
            </a:extLst>
          </p:cNvPr>
          <p:cNvGrpSpPr/>
          <p:nvPr/>
        </p:nvGrpSpPr>
        <p:grpSpPr>
          <a:xfrm>
            <a:off x="497821" y="2872389"/>
            <a:ext cx="3325176" cy="1095557"/>
            <a:chOff x="-125071" y="3201817"/>
            <a:chExt cx="3043530" cy="1095557"/>
          </a:xfrm>
        </p:grpSpPr>
        <p:sp>
          <p:nvSpPr>
            <p:cNvPr id="18" name="TextBox 10">
              <a:extLst>
                <a:ext uri="{FF2B5EF4-FFF2-40B4-BE49-F238E27FC236}">
                  <a16:creationId xmlns:a16="http://schemas.microsoft.com/office/drawing/2014/main" id="{31E3B2DC-9FF8-4F49-9BBB-078E842A163C}"/>
                </a:ext>
              </a:extLst>
            </p:cNvPr>
            <p:cNvSpPr txBox="1"/>
            <p:nvPr/>
          </p:nvSpPr>
          <p:spPr>
            <a:xfrm>
              <a:off x="-125071" y="3466377"/>
              <a:ext cx="3043530" cy="830997"/>
            </a:xfrm>
            <a:prstGeom prst="rect">
              <a:avLst/>
            </a:prstGeom>
            <a:noFill/>
          </p:spPr>
          <p:txBody>
            <a:bodyPr wrap="square" lIns="91440" tIns="45720" rIns="91440" bIns="45720"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l-GR" altLang="ko-KR" sz="1600" dirty="0">
                  <a:solidFill>
                    <a:schemeClr val="tx1">
                      <a:lumMod val="75000"/>
                      <a:lumOff val="25000"/>
                    </a:schemeClr>
                  </a:solidFill>
                  <a:ea typeface="맑은 고딕"/>
                  <a:cs typeface="Arial"/>
                </a:rPr>
                <a:t>Μπορεί να διαμορφωθεί και να αναπτυχθεί χρησιμοποιώντας διαφορετικές μεθόδους και θεωρίες.</a:t>
              </a:r>
              <a:endParaRPr lang="ko-KR" altLang="en-US" sz="1600" dirty="0">
                <a:solidFill>
                  <a:schemeClr val="tx1">
                    <a:lumMod val="75000"/>
                    <a:lumOff val="25000"/>
                  </a:schemeClr>
                </a:solidFill>
                <a:cs typeface="Arial" pitchFamily="34" charset="0"/>
              </a:endParaRPr>
            </a:p>
          </p:txBody>
        </p:sp>
        <p:sp>
          <p:nvSpPr>
            <p:cNvPr id="19" name="TextBox 11">
              <a:extLst>
                <a:ext uri="{FF2B5EF4-FFF2-40B4-BE49-F238E27FC236}">
                  <a16:creationId xmlns:a16="http://schemas.microsoft.com/office/drawing/2014/main" id="{F39B1B3D-2730-4B08-9CB0-9B42728D65F3}"/>
                </a:ext>
              </a:extLst>
            </p:cNvPr>
            <p:cNvSpPr txBox="1"/>
            <p:nvPr/>
          </p:nvSpPr>
          <p:spPr>
            <a:xfrm>
              <a:off x="797108" y="320181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l-GR" altLang="ko-KR" sz="1600" b="1" dirty="0">
                  <a:solidFill>
                    <a:schemeClr val="tx1">
                      <a:lumMod val="75000"/>
                      <a:lumOff val="25000"/>
                    </a:schemeClr>
                  </a:solidFill>
                  <a:cs typeface="Arial" pitchFamily="34" charset="0"/>
                </a:rPr>
                <a:t>Όραμα</a:t>
              </a:r>
              <a:endParaRPr lang="ko-KR" altLang="en-US" sz="1600" b="1" dirty="0">
                <a:solidFill>
                  <a:schemeClr val="tx1">
                    <a:lumMod val="75000"/>
                    <a:lumOff val="25000"/>
                  </a:schemeClr>
                </a:solidFill>
                <a:cs typeface="Arial" pitchFamily="34" charset="0"/>
              </a:endParaRPr>
            </a:p>
          </p:txBody>
        </p:sp>
      </p:grpSp>
      <p:grpSp>
        <p:nvGrpSpPr>
          <p:cNvPr id="20" name="Group 30">
            <a:extLst>
              <a:ext uri="{FF2B5EF4-FFF2-40B4-BE49-F238E27FC236}">
                <a16:creationId xmlns:a16="http://schemas.microsoft.com/office/drawing/2014/main" id="{62A94E3A-F856-4037-9B43-1C8CF4C4FEFD}"/>
              </a:ext>
            </a:extLst>
          </p:cNvPr>
          <p:cNvGrpSpPr/>
          <p:nvPr/>
        </p:nvGrpSpPr>
        <p:grpSpPr>
          <a:xfrm>
            <a:off x="497821" y="4481714"/>
            <a:ext cx="3264911" cy="1355636"/>
            <a:chOff x="-125071" y="3548821"/>
            <a:chExt cx="2988369" cy="1355636"/>
          </a:xfrm>
        </p:grpSpPr>
        <p:sp>
          <p:nvSpPr>
            <p:cNvPr id="21" name="TextBox 10">
              <a:extLst>
                <a:ext uri="{FF2B5EF4-FFF2-40B4-BE49-F238E27FC236}">
                  <a16:creationId xmlns:a16="http://schemas.microsoft.com/office/drawing/2014/main" id="{DE9987CC-ACD6-4DE1-A08A-5B6FD3594EE0}"/>
                </a:ext>
              </a:extLst>
            </p:cNvPr>
            <p:cNvSpPr txBox="1"/>
            <p:nvPr/>
          </p:nvSpPr>
          <p:spPr>
            <a:xfrm>
              <a:off x="-125071" y="4073460"/>
              <a:ext cx="2988369"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l-GR" sz="1600" dirty="0"/>
                <a:t>Παροχή χρήσιμων εργαλείων για τη διαμόρφωση του οράματος και την προώθηση μεγαλύτερης επιτυχίας</a:t>
              </a:r>
              <a:r>
                <a:rPr lang="en" sz="1600" dirty="0"/>
                <a:t>.</a:t>
              </a:r>
              <a:endParaRPr lang="en-US" altLang="ko-KR" sz="1600" dirty="0">
                <a:solidFill>
                  <a:schemeClr val="tx1">
                    <a:lumMod val="75000"/>
                    <a:lumOff val="25000"/>
                  </a:schemeClr>
                </a:solidFill>
                <a:cs typeface="Arial" pitchFamily="34" charset="0"/>
              </a:endParaRPr>
            </a:p>
          </p:txBody>
        </p:sp>
        <p:sp>
          <p:nvSpPr>
            <p:cNvPr id="22" name="TextBox 11">
              <a:extLst>
                <a:ext uri="{FF2B5EF4-FFF2-40B4-BE49-F238E27FC236}">
                  <a16:creationId xmlns:a16="http://schemas.microsoft.com/office/drawing/2014/main" id="{C44A9D42-DB7E-4451-8BAB-5D17A1CDA3B7}"/>
                </a:ext>
              </a:extLst>
            </p:cNvPr>
            <p:cNvSpPr txBox="1"/>
            <p:nvPr/>
          </p:nvSpPr>
          <p:spPr>
            <a:xfrm>
              <a:off x="780467" y="3548821"/>
              <a:ext cx="2059657" cy="584775"/>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r"/>
              <a:r>
                <a:rPr lang="el-GR" altLang="ko-KR" sz="1600" b="1" dirty="0">
                  <a:solidFill>
                    <a:schemeClr val="tx1">
                      <a:lumMod val="75000"/>
                      <a:lumOff val="25000"/>
                    </a:schemeClr>
                  </a:solidFill>
                  <a:cs typeface="Arial" pitchFamily="34" charset="0"/>
                </a:rPr>
                <a:t>Ρύθμιση ιδεών και στόχων</a:t>
              </a:r>
              <a:endParaRPr lang="ko-KR" altLang="en-US" sz="1600" b="1" dirty="0">
                <a:solidFill>
                  <a:schemeClr val="tx1">
                    <a:lumMod val="75000"/>
                    <a:lumOff val="25000"/>
                  </a:schemeClr>
                </a:solidFill>
                <a:cs typeface="Arial" pitchFamily="34" charset="0"/>
              </a:endParaRPr>
            </a:p>
          </p:txBody>
        </p:sp>
      </p:grpSp>
      <p:grpSp>
        <p:nvGrpSpPr>
          <p:cNvPr id="23" name="Group 33">
            <a:extLst>
              <a:ext uri="{FF2B5EF4-FFF2-40B4-BE49-F238E27FC236}">
                <a16:creationId xmlns:a16="http://schemas.microsoft.com/office/drawing/2014/main" id="{12F345C2-1744-465C-B6F4-6EAF9497C694}"/>
              </a:ext>
            </a:extLst>
          </p:cNvPr>
          <p:cNvGrpSpPr/>
          <p:nvPr/>
        </p:nvGrpSpPr>
        <p:grpSpPr>
          <a:xfrm>
            <a:off x="7571027" y="1211292"/>
            <a:ext cx="3050900" cy="1091206"/>
            <a:chOff x="746776" y="3096627"/>
            <a:chExt cx="2792486" cy="1091206"/>
          </a:xfrm>
        </p:grpSpPr>
        <p:sp>
          <p:nvSpPr>
            <p:cNvPr id="24" name="TextBox 10">
              <a:extLst>
                <a:ext uri="{FF2B5EF4-FFF2-40B4-BE49-F238E27FC236}">
                  <a16:creationId xmlns:a16="http://schemas.microsoft.com/office/drawing/2014/main" id="{D0CD8C55-162D-48B8-9989-822BD5B818EA}"/>
                </a:ext>
              </a:extLst>
            </p:cNvPr>
            <p:cNvSpPr txBox="1"/>
            <p:nvPr/>
          </p:nvSpPr>
          <p:spPr>
            <a:xfrm>
              <a:off x="753307" y="3356836"/>
              <a:ext cx="2785955"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sz="1600" dirty="0">
                  <a:solidFill>
                    <a:schemeClr val="tx1">
                      <a:lumMod val="75000"/>
                      <a:lumOff val="25000"/>
                    </a:schemeClr>
                  </a:solidFill>
                  <a:cs typeface="Arial" pitchFamily="34" charset="0"/>
                </a:rPr>
                <a:t>Οι προσωπικές ικανότητες έχουν τη διαφορά σε όλα τα επίπεδα του έργου.</a:t>
              </a:r>
              <a:endParaRPr lang="en-US" altLang="ko-KR" sz="1600" dirty="0">
                <a:solidFill>
                  <a:schemeClr val="tx1">
                    <a:lumMod val="75000"/>
                    <a:lumOff val="25000"/>
                  </a:schemeClr>
                </a:solidFill>
                <a:cs typeface="Arial" pitchFamily="34" charset="0"/>
              </a:endParaRPr>
            </a:p>
          </p:txBody>
        </p:sp>
        <p:sp>
          <p:nvSpPr>
            <p:cNvPr id="25" name="TextBox 11">
              <a:extLst>
                <a:ext uri="{FF2B5EF4-FFF2-40B4-BE49-F238E27FC236}">
                  <a16:creationId xmlns:a16="http://schemas.microsoft.com/office/drawing/2014/main" id="{87A75F41-3CDC-4E10-A65C-157417C91A66}"/>
                </a:ext>
              </a:extLst>
            </p:cNvPr>
            <p:cNvSpPr txBox="1"/>
            <p:nvPr/>
          </p:nvSpPr>
          <p:spPr>
            <a:xfrm>
              <a:off x="746776" y="3096627"/>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sz="1600" b="1" dirty="0">
                  <a:solidFill>
                    <a:schemeClr val="tx1">
                      <a:lumMod val="75000"/>
                      <a:lumOff val="25000"/>
                    </a:schemeClr>
                  </a:solidFill>
                  <a:cs typeface="Arial" pitchFamily="34" charset="0"/>
                </a:rPr>
                <a:t>Ήπιες δεξιότητες</a:t>
              </a:r>
              <a:endParaRPr lang="ko-KR" altLang="en-US" sz="1600" b="1" dirty="0">
                <a:solidFill>
                  <a:schemeClr val="tx1">
                    <a:lumMod val="75000"/>
                    <a:lumOff val="25000"/>
                  </a:schemeClr>
                </a:solidFill>
                <a:cs typeface="Arial" pitchFamily="34" charset="0"/>
              </a:endParaRPr>
            </a:p>
          </p:txBody>
        </p:sp>
      </p:grpSp>
      <p:grpSp>
        <p:nvGrpSpPr>
          <p:cNvPr id="26" name="Group 36">
            <a:extLst>
              <a:ext uri="{FF2B5EF4-FFF2-40B4-BE49-F238E27FC236}">
                <a16:creationId xmlns:a16="http://schemas.microsoft.com/office/drawing/2014/main" id="{4891CC7A-6C50-457D-B897-469FA10BB932}"/>
              </a:ext>
            </a:extLst>
          </p:cNvPr>
          <p:cNvGrpSpPr/>
          <p:nvPr/>
        </p:nvGrpSpPr>
        <p:grpSpPr>
          <a:xfrm>
            <a:off x="7633153" y="2781470"/>
            <a:ext cx="3275852" cy="1091193"/>
            <a:chOff x="803639" y="3139018"/>
            <a:chExt cx="2998384" cy="1091193"/>
          </a:xfrm>
        </p:grpSpPr>
        <p:sp>
          <p:nvSpPr>
            <p:cNvPr id="27" name="TextBox 10">
              <a:extLst>
                <a:ext uri="{FF2B5EF4-FFF2-40B4-BE49-F238E27FC236}">
                  <a16:creationId xmlns:a16="http://schemas.microsoft.com/office/drawing/2014/main" id="{30F86858-E96A-43BF-BCC8-CA796B301979}"/>
                </a:ext>
              </a:extLst>
            </p:cNvPr>
            <p:cNvSpPr txBox="1"/>
            <p:nvPr/>
          </p:nvSpPr>
          <p:spPr>
            <a:xfrm>
              <a:off x="803639" y="3399214"/>
              <a:ext cx="2998384" cy="830997"/>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sz="1600" dirty="0">
                  <a:solidFill>
                    <a:schemeClr val="tx1">
                      <a:lumMod val="75000"/>
                      <a:lumOff val="25000"/>
                    </a:schemeClr>
                  </a:solidFill>
                  <a:cs typeface="Arial" pitchFamily="34" charset="0"/>
                </a:rPr>
                <a:t>Με την προετοιμασία, μπορούμε να είμαστε καλύτερα εξοπλισμένοι για να ξεπεράσουμε τα εμπόδια.</a:t>
              </a:r>
              <a:endParaRPr lang="en-US" altLang="ko-KR" sz="1600" dirty="0">
                <a:solidFill>
                  <a:schemeClr val="tx1">
                    <a:lumMod val="75000"/>
                    <a:lumOff val="25000"/>
                  </a:schemeClr>
                </a:solidFill>
                <a:cs typeface="Arial" pitchFamily="34" charset="0"/>
              </a:endParaRPr>
            </a:p>
          </p:txBody>
        </p:sp>
        <p:sp>
          <p:nvSpPr>
            <p:cNvPr id="28" name="TextBox 11">
              <a:extLst>
                <a:ext uri="{FF2B5EF4-FFF2-40B4-BE49-F238E27FC236}">
                  <a16:creationId xmlns:a16="http://schemas.microsoft.com/office/drawing/2014/main" id="{BF1BCF66-1A28-44C2-9752-244CCFE8EBF4}"/>
                </a:ext>
              </a:extLst>
            </p:cNvPr>
            <p:cNvSpPr txBox="1"/>
            <p:nvPr/>
          </p:nvSpPr>
          <p:spPr>
            <a:xfrm>
              <a:off x="803640" y="313901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sz="1600" b="1" dirty="0">
                  <a:solidFill>
                    <a:schemeClr val="tx1">
                      <a:lumMod val="75000"/>
                      <a:lumOff val="25000"/>
                    </a:schemeClr>
                  </a:solidFill>
                  <a:cs typeface="Arial" pitchFamily="34" charset="0"/>
                </a:rPr>
                <a:t>Προκλήσεις</a:t>
              </a:r>
              <a:endParaRPr lang="ko-KR" altLang="en-US" sz="1600" b="1" dirty="0">
                <a:solidFill>
                  <a:schemeClr val="tx1">
                    <a:lumMod val="75000"/>
                    <a:lumOff val="25000"/>
                  </a:schemeClr>
                </a:solidFill>
                <a:cs typeface="Arial" pitchFamily="34" charset="0"/>
              </a:endParaRPr>
            </a:p>
          </p:txBody>
        </p:sp>
      </p:grpSp>
      <p:grpSp>
        <p:nvGrpSpPr>
          <p:cNvPr id="29" name="Group 39">
            <a:extLst>
              <a:ext uri="{FF2B5EF4-FFF2-40B4-BE49-F238E27FC236}">
                <a16:creationId xmlns:a16="http://schemas.microsoft.com/office/drawing/2014/main" id="{5DF2543F-B0C5-46F7-B996-F57E8172837A}"/>
              </a:ext>
            </a:extLst>
          </p:cNvPr>
          <p:cNvGrpSpPr/>
          <p:nvPr/>
        </p:nvGrpSpPr>
        <p:grpSpPr>
          <a:xfrm>
            <a:off x="7633153" y="4481714"/>
            <a:ext cx="3626726" cy="1443393"/>
            <a:chOff x="803639" y="3132208"/>
            <a:chExt cx="3319538" cy="1443393"/>
          </a:xfrm>
        </p:grpSpPr>
        <p:sp>
          <p:nvSpPr>
            <p:cNvPr id="30" name="TextBox 10">
              <a:extLst>
                <a:ext uri="{FF2B5EF4-FFF2-40B4-BE49-F238E27FC236}">
                  <a16:creationId xmlns:a16="http://schemas.microsoft.com/office/drawing/2014/main" id="{B2B79803-83BB-4D2F-9AF3-FD0852C54A04}"/>
                </a:ext>
              </a:extLst>
            </p:cNvPr>
            <p:cNvSpPr txBox="1"/>
            <p:nvPr/>
          </p:nvSpPr>
          <p:spPr>
            <a:xfrm>
              <a:off x="803639" y="3498383"/>
              <a:ext cx="3319538" cy="107721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sz="1600" dirty="0">
                  <a:solidFill>
                    <a:schemeClr val="tx1">
                      <a:lumMod val="75000"/>
                      <a:lumOff val="25000"/>
                    </a:schemeClr>
                  </a:solidFill>
                  <a:cs typeface="Arial" pitchFamily="34" charset="0"/>
                </a:rPr>
                <a:t>Η έρευνα καταδεικνύει τη σημασία της δικτύωσης και της συνεργασίας των επιχειρηματιών στον τομέα της άυλης πολιτιστικής κληρονομιάς.</a:t>
              </a:r>
              <a:endParaRPr lang="en-US" altLang="ko-KR" sz="1600" dirty="0">
                <a:solidFill>
                  <a:schemeClr val="tx1">
                    <a:lumMod val="75000"/>
                    <a:lumOff val="25000"/>
                  </a:schemeClr>
                </a:solidFill>
                <a:cs typeface="Arial" pitchFamily="34" charset="0"/>
              </a:endParaRPr>
            </a:p>
          </p:txBody>
        </p:sp>
        <p:sp>
          <p:nvSpPr>
            <p:cNvPr id="31" name="TextBox 11">
              <a:extLst>
                <a:ext uri="{FF2B5EF4-FFF2-40B4-BE49-F238E27FC236}">
                  <a16:creationId xmlns:a16="http://schemas.microsoft.com/office/drawing/2014/main" id="{BC2984ED-5344-45FE-BE4E-9B36EDEE59A1}"/>
                </a:ext>
              </a:extLst>
            </p:cNvPr>
            <p:cNvSpPr txBox="1"/>
            <p:nvPr/>
          </p:nvSpPr>
          <p:spPr>
            <a:xfrm>
              <a:off x="803639" y="3132208"/>
              <a:ext cx="2059657" cy="338554"/>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l-GR" altLang="ko-KR" sz="1600" b="1" dirty="0">
                  <a:solidFill>
                    <a:schemeClr val="tx1">
                      <a:lumMod val="75000"/>
                      <a:lumOff val="25000"/>
                    </a:schemeClr>
                  </a:solidFill>
                  <a:cs typeface="Arial" pitchFamily="34" charset="0"/>
                </a:rPr>
                <a:t>Πόροι</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848923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A43915-1C4E-42D4-A675-8BD14E4C2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035" y="6211204"/>
            <a:ext cx="2895805" cy="636636"/>
          </a:xfrm>
          <a:prstGeom prst="rect">
            <a:avLst/>
          </a:prstGeom>
        </p:spPr>
      </p:pic>
      <p:sp>
        <p:nvSpPr>
          <p:cNvPr id="5" name="CuadroTexto 4">
            <a:extLst>
              <a:ext uri="{FF2B5EF4-FFF2-40B4-BE49-F238E27FC236}">
                <a16:creationId xmlns:a16="http://schemas.microsoft.com/office/drawing/2014/main" id="{EC22A439-7530-41C2-B5C4-1407BFF382D6}"/>
              </a:ext>
            </a:extLst>
          </p:cNvPr>
          <p:cNvSpPr txBox="1"/>
          <p:nvPr/>
        </p:nvSpPr>
        <p:spPr>
          <a:xfrm>
            <a:off x="315655" y="6457890"/>
            <a:ext cx="9567189" cy="400110"/>
          </a:xfrm>
          <a:prstGeom prst="rect">
            <a:avLst/>
          </a:prstGeom>
          <a:noFill/>
        </p:spPr>
        <p:txBody>
          <a:bodyPr wrap="square">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 name="Imagen 5">
            <a:extLst>
              <a:ext uri="{FF2B5EF4-FFF2-40B4-BE49-F238E27FC236}">
                <a16:creationId xmlns:a16="http://schemas.microsoft.com/office/drawing/2014/main" id="{5EB1B196-642A-47C9-9856-D58D1856CD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2219417" cy="883966"/>
          </a:xfrm>
          <a:prstGeom prst="rect">
            <a:avLst/>
          </a:prstGeom>
        </p:spPr>
      </p:pic>
      <p:sp>
        <p:nvSpPr>
          <p:cNvPr id="10" name="Text Placeholder 4">
            <a:extLst>
              <a:ext uri="{FF2B5EF4-FFF2-40B4-BE49-F238E27FC236}">
                <a16:creationId xmlns:a16="http://schemas.microsoft.com/office/drawing/2014/main" id="{7344A23B-2389-4CFC-8920-E29843BE20B3}"/>
              </a:ext>
            </a:extLst>
          </p:cNvPr>
          <p:cNvSpPr txBox="1">
            <a:spLocks/>
          </p:cNvSpPr>
          <p:nvPr/>
        </p:nvSpPr>
        <p:spPr>
          <a:xfrm>
            <a:off x="320751" y="2018916"/>
            <a:ext cx="2445592" cy="26775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lumMod val="65000"/>
                    <a:lumOff val="35000"/>
                  </a:schemeClr>
                </a:solidFill>
              </a:rPr>
              <a:t>Επιχειρηματικότητα της άυλης πολιτιστικής κληρονομιάς...</a:t>
            </a:r>
            <a:endParaRPr lang="ko-KR" altLang="en-US" sz="1400" dirty="0">
              <a:solidFill>
                <a:schemeClr val="tx1">
                  <a:lumMod val="65000"/>
                  <a:lumOff val="35000"/>
                </a:schemeClr>
              </a:solidFill>
              <a:cs typeface="Arial" pitchFamily="34" charset="0"/>
            </a:endParaRPr>
          </a:p>
        </p:txBody>
      </p:sp>
      <p:sp>
        <p:nvSpPr>
          <p:cNvPr id="11" name="Text Placeholder 5">
            <a:extLst>
              <a:ext uri="{FF2B5EF4-FFF2-40B4-BE49-F238E27FC236}">
                <a16:creationId xmlns:a16="http://schemas.microsoft.com/office/drawing/2014/main" id="{87162A43-C45E-432C-B41C-37390FC74FF9}"/>
              </a:ext>
            </a:extLst>
          </p:cNvPr>
          <p:cNvSpPr txBox="1">
            <a:spLocks/>
          </p:cNvSpPr>
          <p:nvPr/>
        </p:nvSpPr>
        <p:spPr>
          <a:xfrm>
            <a:off x="239308" y="2709313"/>
            <a:ext cx="2527035" cy="13610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400" dirty="0">
                <a:solidFill>
                  <a:schemeClr val="tx1">
                    <a:lumMod val="75000"/>
                    <a:lumOff val="25000"/>
                  </a:schemeClr>
                </a:solidFill>
                <a:cs typeface="Arial" pitchFamily="34" charset="0"/>
              </a:rPr>
              <a:t>... δεν επηρεάζει την οικονομική ανάπτυξη.</a:t>
            </a:r>
          </a:p>
          <a:p>
            <a:pPr marL="285750" indent="-285750">
              <a:buFontTx/>
              <a:buChar char="-"/>
            </a:pPr>
            <a:r>
              <a:rPr lang="el-GR" altLang="ko-KR" sz="1400" dirty="0">
                <a:solidFill>
                  <a:schemeClr val="tx1">
                    <a:lumMod val="75000"/>
                    <a:lumOff val="25000"/>
                  </a:schemeClr>
                </a:solidFill>
                <a:cs typeface="Arial" pitchFamily="34" charset="0"/>
              </a:rPr>
              <a:t>... περιορίζεται στις αρχαίες παραδόσεις και την ιστορία. </a:t>
            </a:r>
          </a:p>
          <a:p>
            <a:pPr marL="285750" indent="-285750">
              <a:buFontTx/>
              <a:buChar char="-"/>
            </a:pPr>
            <a:r>
              <a:rPr lang="el-GR" altLang="ko-KR" sz="1400" dirty="0">
                <a:solidFill>
                  <a:schemeClr val="tx1">
                    <a:lumMod val="75000"/>
                    <a:lumOff val="25000"/>
                  </a:schemeClr>
                </a:solidFill>
                <a:cs typeface="Arial" pitchFamily="34" charset="0"/>
              </a:rPr>
              <a:t>... συνάδει με πολλούς από τους παγκόσμιους στόχους της βιώσιμης ανάπτυξης.</a:t>
            </a:r>
            <a:endParaRPr lang="en-US" altLang="ko-KR" sz="1400" dirty="0">
              <a:solidFill>
                <a:schemeClr val="tx1">
                  <a:lumMod val="75000"/>
                  <a:lumOff val="25000"/>
                </a:schemeClr>
              </a:solidFill>
              <a:cs typeface="Arial" pitchFamily="34" charset="0"/>
            </a:endParaRPr>
          </a:p>
        </p:txBody>
      </p:sp>
      <p:sp>
        <p:nvSpPr>
          <p:cNvPr id="12" name="Text Placeholder 6">
            <a:extLst>
              <a:ext uri="{FF2B5EF4-FFF2-40B4-BE49-F238E27FC236}">
                <a16:creationId xmlns:a16="http://schemas.microsoft.com/office/drawing/2014/main" id="{B95429B3-42B3-4768-AA05-C38AFAC473FB}"/>
              </a:ext>
            </a:extLst>
          </p:cNvPr>
          <p:cNvSpPr txBox="1">
            <a:spLocks/>
          </p:cNvSpPr>
          <p:nvPr/>
        </p:nvSpPr>
        <p:spPr>
          <a:xfrm>
            <a:off x="2766342" y="2087364"/>
            <a:ext cx="3060299" cy="39309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400" dirty="0">
                <a:solidFill>
                  <a:schemeClr val="tx1">
                    <a:lumMod val="65000"/>
                    <a:lumOff val="35000"/>
                  </a:schemeClr>
                </a:solidFill>
                <a:cs typeface="Arial" pitchFamily="34" charset="0"/>
              </a:rPr>
              <a:t>Ο ιδεασμός είναι μια διαδικασία που...</a:t>
            </a:r>
            <a:endParaRPr lang="ko-KR" altLang="en-US" sz="1600" dirty="0">
              <a:solidFill>
                <a:schemeClr val="tx1">
                  <a:lumMod val="65000"/>
                  <a:lumOff val="35000"/>
                </a:schemeClr>
              </a:solidFill>
              <a:cs typeface="Arial" pitchFamily="34" charset="0"/>
            </a:endParaRPr>
          </a:p>
        </p:txBody>
      </p:sp>
      <p:sp>
        <p:nvSpPr>
          <p:cNvPr id="13" name="Text Placeholder 7">
            <a:extLst>
              <a:ext uri="{FF2B5EF4-FFF2-40B4-BE49-F238E27FC236}">
                <a16:creationId xmlns:a16="http://schemas.microsoft.com/office/drawing/2014/main" id="{1DC63CAC-38F3-4B3B-A725-8121D50B22B1}"/>
              </a:ext>
            </a:extLst>
          </p:cNvPr>
          <p:cNvSpPr txBox="1">
            <a:spLocks/>
          </p:cNvSpPr>
          <p:nvPr/>
        </p:nvSpPr>
        <p:spPr>
          <a:xfrm>
            <a:off x="2831761" y="2327748"/>
            <a:ext cx="2184488" cy="104934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400" dirty="0">
                <a:solidFill>
                  <a:schemeClr val="tx1">
                    <a:lumMod val="75000"/>
                    <a:lumOff val="25000"/>
                  </a:schemeClr>
                </a:solidFill>
                <a:cs typeface="Arial" pitchFamily="34" charset="0"/>
              </a:rPr>
              <a:t>... τελειώνει όταν κάποιος παίρνει μια ιδέα. </a:t>
            </a:r>
          </a:p>
          <a:p>
            <a:pPr marL="285750" indent="-285750">
              <a:buFontTx/>
              <a:buChar char="-"/>
            </a:pPr>
            <a:r>
              <a:rPr lang="el-GR" altLang="ko-KR" sz="1400" dirty="0">
                <a:solidFill>
                  <a:schemeClr val="tx1">
                    <a:lumMod val="75000"/>
                    <a:lumOff val="25000"/>
                  </a:schemeClr>
                </a:solidFill>
                <a:cs typeface="Arial" pitchFamily="34" charset="0"/>
              </a:rPr>
              <a:t>... προκαλεί ιδέες και τις αναπτύσσει περαιτέρω. </a:t>
            </a:r>
          </a:p>
          <a:p>
            <a:pPr marL="285750" indent="-285750">
              <a:buFontTx/>
              <a:buChar char="-"/>
            </a:pPr>
            <a:r>
              <a:rPr lang="el-GR" altLang="ko-KR" sz="1400" dirty="0">
                <a:solidFill>
                  <a:schemeClr val="tx1">
                    <a:lumMod val="75000"/>
                    <a:lumOff val="25000"/>
                  </a:schemeClr>
                </a:solidFill>
                <a:cs typeface="Arial" pitchFamily="34" charset="0"/>
              </a:rPr>
              <a:t>... απαιτεί ομαδική εργασία.</a:t>
            </a:r>
            <a:endParaRPr lang="en-US" altLang="ko-KR" sz="1400" dirty="0">
              <a:solidFill>
                <a:schemeClr val="tx1">
                  <a:lumMod val="75000"/>
                  <a:lumOff val="25000"/>
                </a:schemeClr>
              </a:solidFill>
              <a:cs typeface="Arial" pitchFamily="34" charset="0"/>
            </a:endParaRPr>
          </a:p>
        </p:txBody>
      </p:sp>
      <p:sp>
        <p:nvSpPr>
          <p:cNvPr id="22" name="Text Placeholder 6">
            <a:extLst>
              <a:ext uri="{FF2B5EF4-FFF2-40B4-BE49-F238E27FC236}">
                <a16:creationId xmlns:a16="http://schemas.microsoft.com/office/drawing/2014/main" id="{FD4DEAD9-FFD6-48C0-B515-3D5EF888DCC5}"/>
              </a:ext>
            </a:extLst>
          </p:cNvPr>
          <p:cNvSpPr txBox="1">
            <a:spLocks/>
          </p:cNvSpPr>
          <p:nvPr/>
        </p:nvSpPr>
        <p:spPr>
          <a:xfrm>
            <a:off x="5897293" y="2056464"/>
            <a:ext cx="2160408" cy="2232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400" dirty="0" err="1">
                <a:solidFill>
                  <a:schemeClr val="tx1">
                    <a:lumMod val="65000"/>
                    <a:lumOff val="35000"/>
                  </a:schemeClr>
                </a:solidFill>
                <a:cs typeface="Arial" pitchFamily="34" charset="0"/>
              </a:rPr>
              <a:t>Στοχοθεσία</a:t>
            </a:r>
            <a:endParaRPr lang="ko-KR" altLang="en-US" sz="1400" dirty="0">
              <a:solidFill>
                <a:schemeClr val="tx1">
                  <a:lumMod val="65000"/>
                  <a:lumOff val="35000"/>
                </a:schemeClr>
              </a:solidFill>
              <a:cs typeface="Arial" pitchFamily="34" charset="0"/>
            </a:endParaRPr>
          </a:p>
        </p:txBody>
      </p:sp>
      <p:sp>
        <p:nvSpPr>
          <p:cNvPr id="23" name="Text Placeholder 7">
            <a:extLst>
              <a:ext uri="{FF2B5EF4-FFF2-40B4-BE49-F238E27FC236}">
                <a16:creationId xmlns:a16="http://schemas.microsoft.com/office/drawing/2014/main" id="{8B829E9F-3F52-42FD-B2C9-14992DCE9C65}"/>
              </a:ext>
            </a:extLst>
          </p:cNvPr>
          <p:cNvSpPr txBox="1">
            <a:spLocks/>
          </p:cNvSpPr>
          <p:nvPr/>
        </p:nvSpPr>
        <p:spPr>
          <a:xfrm>
            <a:off x="5409192" y="2351311"/>
            <a:ext cx="2196000" cy="1563522"/>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400" dirty="0">
                <a:solidFill>
                  <a:schemeClr val="tx1">
                    <a:lumMod val="75000"/>
                    <a:lumOff val="25000"/>
                  </a:schemeClr>
                </a:solidFill>
                <a:cs typeface="Arial" pitchFamily="34" charset="0"/>
              </a:rPr>
              <a:t>... μπορεί να ανοίξει το δρόμο για το επίτευγμά σας. </a:t>
            </a:r>
          </a:p>
          <a:p>
            <a:pPr marL="285750" indent="-285750">
              <a:buFontTx/>
              <a:buChar char="-"/>
            </a:pPr>
            <a:r>
              <a:rPr lang="el-GR" altLang="ko-KR" sz="1400" dirty="0">
                <a:solidFill>
                  <a:schemeClr val="tx1">
                    <a:lumMod val="75000"/>
                    <a:lumOff val="25000"/>
                  </a:schemeClr>
                </a:solidFill>
                <a:cs typeface="Arial" pitchFamily="34" charset="0"/>
              </a:rPr>
              <a:t>... ισχύει μόνο για την ανάπτυξη προϊόντων. </a:t>
            </a:r>
          </a:p>
          <a:p>
            <a:pPr marL="285750" indent="-285750">
              <a:buFontTx/>
              <a:buChar char="-"/>
            </a:pPr>
            <a:r>
              <a:rPr lang="el-GR" altLang="ko-KR" sz="1400" dirty="0">
                <a:solidFill>
                  <a:schemeClr val="tx1">
                    <a:lumMod val="75000"/>
                    <a:lumOff val="25000"/>
                  </a:schemeClr>
                </a:solidFill>
                <a:cs typeface="Arial" pitchFamily="34" charset="0"/>
              </a:rPr>
              <a:t>... βασίζεται σε παγκόσμιους στόχους για βιώσιμη ανάπτυξη</a:t>
            </a:r>
            <a:r>
              <a:rPr lang="en-GB" altLang="ko-KR" sz="1400" dirty="0">
                <a:solidFill>
                  <a:schemeClr val="tx1">
                    <a:lumMod val="75000"/>
                    <a:lumOff val="25000"/>
                  </a:schemeClr>
                </a:solidFill>
                <a:cs typeface="Arial" pitchFamily="34" charset="0"/>
              </a:rPr>
              <a:t>.</a:t>
            </a:r>
            <a:endParaRPr lang="en-US" altLang="ko-KR" sz="1400" dirty="0">
              <a:solidFill>
                <a:schemeClr val="tx1">
                  <a:lumMod val="75000"/>
                  <a:lumOff val="25000"/>
                </a:schemeClr>
              </a:solidFill>
              <a:cs typeface="Arial" pitchFamily="34" charset="0"/>
            </a:endParaRPr>
          </a:p>
        </p:txBody>
      </p:sp>
      <p:sp>
        <p:nvSpPr>
          <p:cNvPr id="28" name="Donut 8">
            <a:extLst>
              <a:ext uri="{FF2B5EF4-FFF2-40B4-BE49-F238E27FC236}">
                <a16:creationId xmlns:a16="http://schemas.microsoft.com/office/drawing/2014/main" id="{49222F3C-3564-4ADC-BEEB-3CC1694D832E}"/>
              </a:ext>
            </a:extLst>
          </p:cNvPr>
          <p:cNvSpPr/>
          <p:nvPr/>
        </p:nvSpPr>
        <p:spPr>
          <a:xfrm>
            <a:off x="4068505" y="4552023"/>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nvGrpSpPr>
          <p:cNvPr id="9" name="Group 8">
            <a:extLst>
              <a:ext uri="{FF2B5EF4-FFF2-40B4-BE49-F238E27FC236}">
                <a16:creationId xmlns:a16="http://schemas.microsoft.com/office/drawing/2014/main" id="{BE5BC39F-0395-4C84-B280-2D040151FAD6}"/>
              </a:ext>
            </a:extLst>
          </p:cNvPr>
          <p:cNvGrpSpPr/>
          <p:nvPr/>
        </p:nvGrpSpPr>
        <p:grpSpPr>
          <a:xfrm>
            <a:off x="6025393" y="1286473"/>
            <a:ext cx="754393" cy="754393"/>
            <a:chOff x="6322938" y="1893045"/>
            <a:chExt cx="754393" cy="754393"/>
          </a:xfrm>
        </p:grpSpPr>
        <p:sp>
          <p:nvSpPr>
            <p:cNvPr id="26" name="Oval 18">
              <a:extLst>
                <a:ext uri="{FF2B5EF4-FFF2-40B4-BE49-F238E27FC236}">
                  <a16:creationId xmlns:a16="http://schemas.microsoft.com/office/drawing/2014/main" id="{43561C9B-6E88-4218-8661-CB86831A9A59}"/>
                </a:ext>
              </a:extLst>
            </p:cNvPr>
            <p:cNvSpPr/>
            <p:nvPr/>
          </p:nvSpPr>
          <p:spPr>
            <a:xfrm>
              <a:off x="6322938" y="1893045"/>
              <a:ext cx="754393" cy="754393"/>
            </a:xfrm>
            <a:prstGeom prst="ellipse">
              <a:avLst/>
            </a:prstGeom>
            <a:solidFill>
              <a:srgbClr val="266C9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29" name="Donut 39">
              <a:extLst>
                <a:ext uri="{FF2B5EF4-FFF2-40B4-BE49-F238E27FC236}">
                  <a16:creationId xmlns:a16="http://schemas.microsoft.com/office/drawing/2014/main" id="{1FEB28B7-0D50-4EF1-8E68-CABB4BF3D4C9}"/>
                </a:ext>
              </a:extLst>
            </p:cNvPr>
            <p:cNvSpPr/>
            <p:nvPr/>
          </p:nvSpPr>
          <p:spPr>
            <a:xfrm>
              <a:off x="6516355" y="207934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chemeClr val="tx1"/>
                </a:solidFill>
              </a:endParaRPr>
            </a:p>
          </p:txBody>
        </p:sp>
      </p:grpSp>
      <p:grpSp>
        <p:nvGrpSpPr>
          <p:cNvPr id="8" name="Group 7">
            <a:extLst>
              <a:ext uri="{FF2B5EF4-FFF2-40B4-BE49-F238E27FC236}">
                <a16:creationId xmlns:a16="http://schemas.microsoft.com/office/drawing/2014/main" id="{738183B3-C574-4CDA-AA91-B3608263C937}"/>
              </a:ext>
            </a:extLst>
          </p:cNvPr>
          <p:cNvGrpSpPr/>
          <p:nvPr/>
        </p:nvGrpSpPr>
        <p:grpSpPr>
          <a:xfrm>
            <a:off x="3255083" y="1305944"/>
            <a:ext cx="754393" cy="754393"/>
            <a:chOff x="3479208" y="1942248"/>
            <a:chExt cx="754393" cy="754393"/>
          </a:xfrm>
        </p:grpSpPr>
        <p:sp>
          <p:nvSpPr>
            <p:cNvPr id="19" name="Oval 18">
              <a:extLst>
                <a:ext uri="{FF2B5EF4-FFF2-40B4-BE49-F238E27FC236}">
                  <a16:creationId xmlns:a16="http://schemas.microsoft.com/office/drawing/2014/main" id="{C5316071-172F-42AE-A310-69D62C5D0BAA}"/>
                </a:ext>
              </a:extLst>
            </p:cNvPr>
            <p:cNvSpPr/>
            <p:nvPr/>
          </p:nvSpPr>
          <p:spPr>
            <a:xfrm>
              <a:off x="3479208" y="19422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dirty="0"/>
            </a:p>
          </p:txBody>
        </p:sp>
        <p:sp>
          <p:nvSpPr>
            <p:cNvPr id="30" name="Rectangle 36">
              <a:extLst>
                <a:ext uri="{FF2B5EF4-FFF2-40B4-BE49-F238E27FC236}">
                  <a16:creationId xmlns:a16="http://schemas.microsoft.com/office/drawing/2014/main" id="{9A93015C-34CA-4C63-8641-4C46CFCB7B37}"/>
                </a:ext>
              </a:extLst>
            </p:cNvPr>
            <p:cNvSpPr/>
            <p:nvPr/>
          </p:nvSpPr>
          <p:spPr>
            <a:xfrm>
              <a:off x="3653712" y="2122375"/>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grpSp>
        <p:nvGrpSpPr>
          <p:cNvPr id="7" name="Group 6">
            <a:extLst>
              <a:ext uri="{FF2B5EF4-FFF2-40B4-BE49-F238E27FC236}">
                <a16:creationId xmlns:a16="http://schemas.microsoft.com/office/drawing/2014/main" id="{067DC6EC-287B-45F2-8C30-EBCC18EF0B62}"/>
              </a:ext>
            </a:extLst>
          </p:cNvPr>
          <p:cNvGrpSpPr/>
          <p:nvPr/>
        </p:nvGrpSpPr>
        <p:grpSpPr>
          <a:xfrm>
            <a:off x="688080" y="1264523"/>
            <a:ext cx="754393" cy="754393"/>
            <a:chOff x="646529" y="1892731"/>
            <a:chExt cx="754393" cy="754393"/>
          </a:xfrm>
        </p:grpSpPr>
        <p:sp>
          <p:nvSpPr>
            <p:cNvPr id="18" name="Oval 4">
              <a:extLst>
                <a:ext uri="{FF2B5EF4-FFF2-40B4-BE49-F238E27FC236}">
                  <a16:creationId xmlns:a16="http://schemas.microsoft.com/office/drawing/2014/main" id="{034D3887-F2CC-4ABF-B2CC-4C973D984D86}"/>
                </a:ext>
              </a:extLst>
            </p:cNvPr>
            <p:cNvSpPr/>
            <p:nvPr/>
          </p:nvSpPr>
          <p:spPr>
            <a:xfrm>
              <a:off x="646529" y="18927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1" name="Rectangle 16">
              <a:extLst>
                <a:ext uri="{FF2B5EF4-FFF2-40B4-BE49-F238E27FC236}">
                  <a16:creationId xmlns:a16="http://schemas.microsoft.com/office/drawing/2014/main" id="{3EFD096D-A183-494B-B85C-1525C22B33AF}"/>
                </a:ext>
              </a:extLst>
            </p:cNvPr>
            <p:cNvSpPr/>
            <p:nvPr/>
          </p:nvSpPr>
          <p:spPr>
            <a:xfrm>
              <a:off x="801664" y="21404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sp>
        <p:nvSpPr>
          <p:cNvPr id="33" name="Oval 21">
            <a:extLst>
              <a:ext uri="{FF2B5EF4-FFF2-40B4-BE49-F238E27FC236}">
                <a16:creationId xmlns:a16="http://schemas.microsoft.com/office/drawing/2014/main" id="{E7EDC180-435C-4A10-8F25-AA666E478D7F}"/>
              </a:ext>
            </a:extLst>
          </p:cNvPr>
          <p:cNvSpPr>
            <a:spLocks noChangeAspect="1"/>
          </p:cNvSpPr>
          <p:nvPr/>
        </p:nvSpPr>
        <p:spPr>
          <a:xfrm>
            <a:off x="1275027" y="4607197"/>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
        <p:nvSpPr>
          <p:cNvPr id="63" name="Título 1">
            <a:extLst>
              <a:ext uri="{FF2B5EF4-FFF2-40B4-BE49-F238E27FC236}">
                <a16:creationId xmlns:a16="http://schemas.microsoft.com/office/drawing/2014/main" id="{F4478866-DC00-4A15-AA8F-ABE6BFB2FBC3}"/>
              </a:ext>
            </a:extLst>
          </p:cNvPr>
          <p:cNvSpPr txBox="1">
            <a:spLocks/>
          </p:cNvSpPr>
          <p:nvPr/>
        </p:nvSpPr>
        <p:spPr>
          <a:xfrm>
            <a:off x="2280616" y="100580"/>
            <a:ext cx="6469979" cy="7251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600" b="1" dirty="0">
                <a:solidFill>
                  <a:srgbClr val="266C9F"/>
                </a:solidFill>
                <a:latin typeface="+mn-lt"/>
              </a:rPr>
              <a:t>ΑΣΚΗΣΗ ΑΥΤΟΑΞΙΟΛΟΓΗΣΗΣ</a:t>
            </a:r>
            <a:endParaRPr lang="es-ES" sz="3600" b="1" dirty="0">
              <a:solidFill>
                <a:srgbClr val="266C9F"/>
              </a:solidFill>
              <a:latin typeface="+mn-lt"/>
            </a:endParaRPr>
          </a:p>
        </p:txBody>
      </p:sp>
      <p:pic>
        <p:nvPicPr>
          <p:cNvPr id="3" name="Imagen 2">
            <a:extLst>
              <a:ext uri="{FF2B5EF4-FFF2-40B4-BE49-F238E27FC236}">
                <a16:creationId xmlns:a16="http://schemas.microsoft.com/office/drawing/2014/main" id="{E3AC4BB2-5475-409C-A9B3-F42145693C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89054" y="1137304"/>
            <a:ext cx="4493655" cy="4279525"/>
          </a:xfrm>
          <a:prstGeom prst="rect">
            <a:avLst/>
          </a:prstGeom>
          <a:ln>
            <a:noFill/>
          </a:ln>
          <a:effectLst>
            <a:glow rad="381000">
              <a:schemeClr val="accent1">
                <a:alpha val="40000"/>
              </a:schemeClr>
            </a:glow>
          </a:effectLst>
        </p:spPr>
      </p:pic>
      <p:sp>
        <p:nvSpPr>
          <p:cNvPr id="24" name="Rectángulo 23">
            <a:extLst>
              <a:ext uri="{FF2B5EF4-FFF2-40B4-BE49-F238E27FC236}">
                <a16:creationId xmlns:a16="http://schemas.microsoft.com/office/drawing/2014/main" id="{B0322E88-0DBE-4658-88D6-9A2B42EBFBED}"/>
              </a:ext>
            </a:extLst>
          </p:cNvPr>
          <p:cNvSpPr/>
          <p:nvPr/>
        </p:nvSpPr>
        <p:spPr>
          <a:xfrm>
            <a:off x="7689054" y="1137305"/>
            <a:ext cx="4502947" cy="4279524"/>
          </a:xfrm>
          <a:prstGeom prst="rect">
            <a:avLst/>
          </a:pr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4"/>
          <p:cNvSpPr txBox="1">
            <a:spLocks/>
          </p:cNvSpPr>
          <p:nvPr/>
        </p:nvSpPr>
        <p:spPr>
          <a:xfrm>
            <a:off x="1288847" y="4961111"/>
            <a:ext cx="2725328"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400" dirty="0">
                <a:solidFill>
                  <a:schemeClr val="tx1">
                    <a:lumMod val="65000"/>
                    <a:lumOff val="35000"/>
                  </a:schemeClr>
                </a:solidFill>
                <a:cs typeface="Arial" pitchFamily="34" charset="0"/>
              </a:rPr>
              <a:t>Ήπιες δεξιότητες</a:t>
            </a:r>
            <a:r>
              <a:rPr lang="en-US" altLang="ko-KR" sz="1400" dirty="0">
                <a:solidFill>
                  <a:schemeClr val="tx1">
                    <a:lumMod val="65000"/>
                    <a:lumOff val="35000"/>
                  </a:schemeClr>
                </a:solidFill>
                <a:cs typeface="Arial" pitchFamily="34" charset="0"/>
              </a:rPr>
              <a:t>…</a:t>
            </a:r>
            <a:endParaRPr lang="ko-KR" altLang="en-US" sz="1400" dirty="0">
              <a:solidFill>
                <a:schemeClr val="tx1">
                  <a:lumMod val="65000"/>
                  <a:lumOff val="35000"/>
                </a:schemeClr>
              </a:solidFill>
              <a:cs typeface="Arial" pitchFamily="34" charset="0"/>
            </a:endParaRPr>
          </a:p>
        </p:txBody>
      </p:sp>
      <p:sp>
        <p:nvSpPr>
          <p:cNvPr id="27" name="Text Placeholder 5"/>
          <p:cNvSpPr txBox="1">
            <a:spLocks/>
          </p:cNvSpPr>
          <p:nvPr/>
        </p:nvSpPr>
        <p:spPr>
          <a:xfrm>
            <a:off x="1093104" y="5193878"/>
            <a:ext cx="2291099" cy="811438"/>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400" dirty="0">
                <a:solidFill>
                  <a:schemeClr val="tx1">
                    <a:lumMod val="75000"/>
                    <a:lumOff val="25000"/>
                  </a:schemeClr>
                </a:solidFill>
                <a:cs typeface="Arial" pitchFamily="34" charset="0"/>
              </a:rPr>
              <a:t>... είναι εντελώς έμφυτες. </a:t>
            </a:r>
          </a:p>
          <a:p>
            <a:pPr marL="285750" indent="-285750">
              <a:buFontTx/>
              <a:buChar char="-"/>
            </a:pPr>
            <a:r>
              <a:rPr lang="el-GR" altLang="ko-KR" sz="1400" dirty="0">
                <a:solidFill>
                  <a:schemeClr val="tx1">
                    <a:lumMod val="75000"/>
                    <a:lumOff val="25000"/>
                  </a:schemeClr>
                </a:solidFill>
                <a:cs typeface="Arial" pitchFamily="34" charset="0"/>
              </a:rPr>
              <a:t>... εξελίσσονται συνεχώς. </a:t>
            </a:r>
          </a:p>
          <a:p>
            <a:pPr marL="285750" indent="-285750">
              <a:buFontTx/>
              <a:buChar char="-"/>
            </a:pPr>
            <a:r>
              <a:rPr lang="el-GR" altLang="ko-KR" sz="1400" dirty="0">
                <a:solidFill>
                  <a:schemeClr val="tx1">
                    <a:lumMod val="75000"/>
                    <a:lumOff val="25000"/>
                  </a:schemeClr>
                </a:solidFill>
                <a:cs typeface="Arial" pitchFamily="34" charset="0"/>
              </a:rPr>
              <a:t>... δεν περιλαμβάνουν την  κριτική σκέψη.</a:t>
            </a:r>
            <a:endParaRPr lang="en-US" altLang="ko-KR" sz="1400" dirty="0">
              <a:solidFill>
                <a:schemeClr val="tx1">
                  <a:lumMod val="75000"/>
                  <a:lumOff val="25000"/>
                </a:schemeClr>
              </a:solidFill>
              <a:cs typeface="Arial" pitchFamily="34" charset="0"/>
            </a:endParaRPr>
          </a:p>
        </p:txBody>
      </p:sp>
      <p:sp>
        <p:nvSpPr>
          <p:cNvPr id="32" name="Text Placeholder 6"/>
          <p:cNvSpPr txBox="1">
            <a:spLocks/>
          </p:cNvSpPr>
          <p:nvPr/>
        </p:nvSpPr>
        <p:spPr>
          <a:xfrm>
            <a:off x="4134663" y="4638711"/>
            <a:ext cx="2803932" cy="70497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altLang="ko-KR" sz="1400" dirty="0">
                <a:solidFill>
                  <a:schemeClr val="tx1">
                    <a:lumMod val="65000"/>
                    <a:lumOff val="35000"/>
                  </a:schemeClr>
                </a:solidFill>
                <a:cs typeface="Arial" pitchFamily="34" charset="0"/>
              </a:rPr>
              <a:t>Όταν αντιμετωπίζετε προκλήσεις, μπορεί να είναι χρήσιμο να...</a:t>
            </a:r>
            <a:endParaRPr lang="ko-KR" altLang="en-US" sz="1400" dirty="0">
              <a:solidFill>
                <a:schemeClr val="tx1">
                  <a:lumMod val="65000"/>
                  <a:lumOff val="35000"/>
                </a:schemeClr>
              </a:solidFill>
              <a:cs typeface="Arial" pitchFamily="34" charset="0"/>
            </a:endParaRPr>
          </a:p>
        </p:txBody>
      </p:sp>
      <p:sp>
        <p:nvSpPr>
          <p:cNvPr id="34" name="Text Placeholder 7"/>
          <p:cNvSpPr txBox="1">
            <a:spLocks/>
          </p:cNvSpPr>
          <p:nvPr/>
        </p:nvSpPr>
        <p:spPr>
          <a:xfrm>
            <a:off x="4134663" y="5270075"/>
            <a:ext cx="2929118" cy="82800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Tx/>
              <a:buChar char="-"/>
            </a:pPr>
            <a:r>
              <a:rPr lang="el-GR" altLang="ko-KR" sz="1400" dirty="0">
                <a:solidFill>
                  <a:schemeClr val="tx1">
                    <a:lumMod val="75000"/>
                    <a:lumOff val="25000"/>
                  </a:schemeClr>
                </a:solidFill>
                <a:ea typeface="맑은 고딕"/>
                <a:cs typeface="Arial"/>
              </a:rPr>
              <a:t>... ζητήστε βοήθεια από το δίκτυό σας. </a:t>
            </a:r>
          </a:p>
          <a:p>
            <a:pPr marL="285750" indent="-285750">
              <a:buFontTx/>
              <a:buChar char="-"/>
            </a:pPr>
            <a:r>
              <a:rPr lang="el-GR" altLang="ko-KR" sz="1400" dirty="0">
                <a:solidFill>
                  <a:schemeClr val="tx1">
                    <a:lumMod val="75000"/>
                    <a:lumOff val="25000"/>
                  </a:schemeClr>
                </a:solidFill>
                <a:ea typeface="맑은 고딕"/>
                <a:cs typeface="Arial"/>
              </a:rPr>
              <a:t>... βασιστείτε στην τύχη. </a:t>
            </a:r>
          </a:p>
          <a:p>
            <a:pPr marL="285750" indent="-285750">
              <a:buFontTx/>
              <a:buChar char="-"/>
            </a:pPr>
            <a:r>
              <a:rPr lang="el-GR" altLang="ko-KR" sz="1400" dirty="0">
                <a:solidFill>
                  <a:schemeClr val="tx1">
                    <a:lumMod val="75000"/>
                    <a:lumOff val="25000"/>
                  </a:schemeClr>
                </a:solidFill>
                <a:ea typeface="맑은 고딕"/>
                <a:cs typeface="Arial"/>
              </a:rPr>
              <a:t>... Αρνηθείτε  τη συνεργασία.</a:t>
            </a:r>
            <a:endParaRPr lang="en-US" altLang="ko-KR" sz="1400" dirty="0">
              <a:solidFill>
                <a:schemeClr val="tx1">
                  <a:lumMod val="75000"/>
                  <a:lumOff val="25000"/>
                </a:schemeClr>
              </a:solidFill>
              <a:ea typeface="맑은 고딕"/>
              <a:cs typeface="Arial"/>
            </a:endParaRPr>
          </a:p>
        </p:txBody>
      </p:sp>
      <p:grpSp>
        <p:nvGrpSpPr>
          <p:cNvPr id="14" name="Group 13">
            <a:extLst>
              <a:ext uri="{FF2B5EF4-FFF2-40B4-BE49-F238E27FC236}">
                <a16:creationId xmlns:a16="http://schemas.microsoft.com/office/drawing/2014/main" id="{46F153DF-ED31-416A-96FF-DB0C0FF63223}"/>
              </a:ext>
            </a:extLst>
          </p:cNvPr>
          <p:cNvGrpSpPr/>
          <p:nvPr/>
        </p:nvGrpSpPr>
        <p:grpSpPr>
          <a:xfrm>
            <a:off x="4493780" y="3866382"/>
            <a:ext cx="754393" cy="754393"/>
            <a:chOff x="4875150" y="4103748"/>
            <a:chExt cx="754393" cy="754393"/>
          </a:xfrm>
        </p:grpSpPr>
        <p:sp>
          <p:nvSpPr>
            <p:cNvPr id="36" name="Oval 18"/>
            <p:cNvSpPr/>
            <p:nvPr/>
          </p:nvSpPr>
          <p:spPr>
            <a:xfrm>
              <a:off x="4875150" y="4103748"/>
              <a:ext cx="754393" cy="754393"/>
            </a:xfrm>
            <a:prstGeom prst="ellipse">
              <a:avLst/>
            </a:prstGeom>
            <a:solidFill>
              <a:srgbClr val="FFB5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p>
          </p:txBody>
        </p:sp>
        <p:sp>
          <p:nvSpPr>
            <p:cNvPr id="38" name="Rectangle 36"/>
            <p:cNvSpPr/>
            <p:nvPr/>
          </p:nvSpPr>
          <p:spPr>
            <a:xfrm>
              <a:off x="5028098" y="432104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2" name="Group 1">
            <a:extLst>
              <a:ext uri="{FF2B5EF4-FFF2-40B4-BE49-F238E27FC236}">
                <a16:creationId xmlns:a16="http://schemas.microsoft.com/office/drawing/2014/main" id="{CF37A52D-1350-473D-BA94-30C77BEFDEAB}"/>
              </a:ext>
            </a:extLst>
          </p:cNvPr>
          <p:cNvGrpSpPr/>
          <p:nvPr/>
        </p:nvGrpSpPr>
        <p:grpSpPr>
          <a:xfrm>
            <a:off x="1879351" y="4245704"/>
            <a:ext cx="754393" cy="754393"/>
            <a:chOff x="2042471" y="4054231"/>
            <a:chExt cx="754393" cy="754393"/>
          </a:xfrm>
        </p:grpSpPr>
        <p:sp>
          <p:nvSpPr>
            <p:cNvPr id="35" name="Oval 4"/>
            <p:cNvSpPr/>
            <p:nvPr/>
          </p:nvSpPr>
          <p:spPr>
            <a:xfrm>
              <a:off x="2042471" y="4054231"/>
              <a:ext cx="754393" cy="754393"/>
            </a:xfrm>
            <a:prstGeom prst="ellipse">
              <a:avLst/>
            </a:prstGeom>
            <a:solidFill>
              <a:srgbClr val="4EAE3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b="1">
                <a:solidFill>
                  <a:schemeClr val="accent2"/>
                </a:solidFill>
              </a:endParaRPr>
            </a:p>
          </p:txBody>
        </p:sp>
        <p:sp>
          <p:nvSpPr>
            <p:cNvPr id="39" name="Rectangle 16"/>
            <p:cNvSpPr/>
            <p:nvPr/>
          </p:nvSpPr>
          <p:spPr>
            <a:xfrm>
              <a:off x="2197606" y="4301975"/>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dirty="0"/>
            </a:p>
          </p:txBody>
        </p:sp>
      </p:grpSp>
    </p:spTree>
    <p:extLst>
      <p:ext uri="{BB962C8B-B14F-4D97-AF65-F5344CB8AC3E}">
        <p14:creationId xmlns:p14="http://schemas.microsoft.com/office/powerpoint/2010/main" val="194634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8AD929-2B71-40EA-B6BE-15945EF7D631}"/>
              </a:ext>
            </a:extLst>
          </p:cNvPr>
          <p:cNvSpPr>
            <a:spLocks noGrp="1"/>
          </p:cNvSpPr>
          <p:nvPr>
            <p:ph type="ctrTitle"/>
          </p:nvPr>
        </p:nvSpPr>
        <p:spPr/>
        <p:txBody>
          <a:bodyPr/>
          <a:lstStyle/>
          <a:p>
            <a:r>
              <a:rPr lang="el-GR" b="1"/>
              <a:t>Ευχαριστώ</a:t>
            </a:r>
            <a:endParaRPr lang="es-ES" b="1" dirty="0">
              <a:solidFill>
                <a:srgbClr val="266C9F"/>
              </a:solidFill>
              <a:cs typeface="Calibri Light"/>
            </a:endParaRPr>
          </a:p>
        </p:txBody>
      </p:sp>
    </p:spTree>
    <p:extLst>
      <p:ext uri="{BB962C8B-B14F-4D97-AF65-F5344CB8AC3E}">
        <p14:creationId xmlns:p14="http://schemas.microsoft.com/office/powerpoint/2010/main" val="79758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0E7550-487B-49F1-A8E3-3D27F5F3FE69}"/>
              </a:ext>
            </a:extLst>
          </p:cNvPr>
          <p:cNvSpPr txBox="1"/>
          <p:nvPr/>
        </p:nvSpPr>
        <p:spPr>
          <a:xfrm>
            <a:off x="654269" y="2388475"/>
            <a:ext cx="9112469" cy="2000548"/>
          </a:xfrm>
          <a:prstGeom prst="rect">
            <a:avLst/>
          </a:prstGeom>
          <a:noFill/>
        </p:spPr>
        <p:txBody>
          <a:bodyPr wrap="square" rtlCol="0">
            <a:spAutoFit/>
          </a:bodyPr>
          <a:lstStyle/>
          <a:p>
            <a:pPr algn="l" rtl="0" fontAlgn="base"/>
            <a:r>
              <a:rPr lang="el-GR" sz="2800" b="0" i="0" u="none" strike="noStrike" dirty="0">
                <a:solidFill>
                  <a:srgbClr val="266C9F"/>
                </a:solidFill>
                <a:effectLst/>
                <a:latin typeface="Calibri" panose="020F0502020204030204" pitchFamily="34" charset="0"/>
              </a:rPr>
              <a:t>Γιατί επιχειρηματικότητα;</a:t>
            </a:r>
            <a:endParaRPr lang="is-IS" sz="2400" b="0" i="0" dirty="0">
              <a:effectLst/>
              <a:latin typeface="Arial" panose="020B0604020202020204" pitchFamily="34" charset="0"/>
            </a:endParaRPr>
          </a:p>
          <a:p>
            <a:pPr marL="342900" indent="-342900" algn="l" rtl="0" fontAlgn="base">
              <a:buFont typeface="Arial" panose="020B0604020202020204" pitchFamily="34" charset="0"/>
              <a:buChar char="•"/>
            </a:pPr>
            <a:r>
              <a:rPr lang="el-GR" sz="2400" dirty="0"/>
              <a:t>Η επιχειρηματικότητα αποτελεί σημαντική συμβολή στην οικονομία. Η εφευρετικότητα και η καινοτομία είναι ένας απεριόριστος πόρος. Νέες θέσεις εργασίας και δημιουργία αξίας. Υποστηρίζει πολλούς από τους Στόχους Βιώσιμης Ανάπτυξης των Ηνωμένων Εθνών</a:t>
            </a:r>
            <a:endParaRPr lang="is-IS" sz="2400" b="0" i="0" dirty="0">
              <a:effectLst/>
              <a:latin typeface="Arial" panose="020B0604020202020204" pitchFamily="34" charset="0"/>
            </a:endParaRPr>
          </a:p>
        </p:txBody>
      </p:sp>
      <p:sp>
        <p:nvSpPr>
          <p:cNvPr id="5" name="TextBox 4">
            <a:extLst>
              <a:ext uri="{FF2B5EF4-FFF2-40B4-BE49-F238E27FC236}">
                <a16:creationId xmlns:a16="http://schemas.microsoft.com/office/drawing/2014/main" id="{AA6E066A-3B5B-4593-8F5E-A7D67C8276BF}"/>
              </a:ext>
            </a:extLst>
          </p:cNvPr>
          <p:cNvSpPr txBox="1"/>
          <p:nvPr/>
        </p:nvSpPr>
        <p:spPr>
          <a:xfrm>
            <a:off x="2438400" y="612171"/>
            <a:ext cx="7315200" cy="1200329"/>
          </a:xfrm>
          <a:prstGeom prst="rect">
            <a:avLst/>
          </a:prstGeom>
          <a:noFill/>
        </p:spPr>
        <p:txBody>
          <a:bodyPr wrap="square" rtlCol="0">
            <a:spAutoFit/>
          </a:bodyPr>
          <a:lstStyle/>
          <a:p>
            <a:pPr algn="ctr" rtl="0" fontAlgn="base"/>
            <a:r>
              <a:rPr lang="el-GR" sz="3600" b="1" i="0" u="none" strike="noStrike" dirty="0">
                <a:solidFill>
                  <a:srgbClr val="266C9F"/>
                </a:solidFill>
                <a:effectLst/>
              </a:rPr>
              <a:t>Επιχειρηματικότητα και άυλη πολιτιστική κληρονομιά</a:t>
            </a:r>
            <a:endParaRPr lang="sv-SE" b="0" i="0" dirty="0">
              <a:effectLst/>
            </a:endParaRPr>
          </a:p>
        </p:txBody>
      </p:sp>
      <p:pic>
        <p:nvPicPr>
          <p:cNvPr id="3" name="Picture 2">
            <a:extLst>
              <a:ext uri="{FF2B5EF4-FFF2-40B4-BE49-F238E27FC236}">
                <a16:creationId xmlns:a16="http://schemas.microsoft.com/office/drawing/2014/main" id="{E22CA3B7-1799-4443-81DD-C694C7D8E7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5115" y="4387284"/>
            <a:ext cx="3881769" cy="1976051"/>
          </a:xfrm>
          <a:prstGeom prst="rect">
            <a:avLst/>
          </a:prstGeom>
        </p:spPr>
      </p:pic>
    </p:spTree>
    <p:extLst>
      <p:ext uri="{BB962C8B-B14F-4D97-AF65-F5344CB8AC3E}">
        <p14:creationId xmlns:p14="http://schemas.microsoft.com/office/powerpoint/2010/main" val="19516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05CDA-5E25-4B87-876C-FABECB2045AB}"/>
              </a:ext>
            </a:extLst>
          </p:cNvPr>
          <p:cNvSpPr txBox="1"/>
          <p:nvPr/>
        </p:nvSpPr>
        <p:spPr>
          <a:xfrm>
            <a:off x="2120462" y="492109"/>
            <a:ext cx="7598979" cy="1200329"/>
          </a:xfrm>
          <a:prstGeom prst="rect">
            <a:avLst/>
          </a:prstGeom>
          <a:noFill/>
        </p:spPr>
        <p:txBody>
          <a:bodyPr wrap="square" rtlCol="0">
            <a:spAutoFit/>
          </a:bodyPr>
          <a:lstStyle/>
          <a:p>
            <a:pPr algn="ctr" rtl="0" fontAlgn="base"/>
            <a:r>
              <a:rPr lang="el-GR" sz="3600" b="1" i="0" u="none" strike="noStrike" dirty="0">
                <a:solidFill>
                  <a:srgbClr val="266C9F"/>
                </a:solidFill>
                <a:effectLst/>
              </a:rPr>
              <a:t>Επιχειρηματικότητα και άυλη πολιτιστική κληρονομιά</a:t>
            </a:r>
            <a:endParaRPr lang="x-none" sz="3600" dirty="0"/>
          </a:p>
        </p:txBody>
      </p:sp>
      <p:sp>
        <p:nvSpPr>
          <p:cNvPr id="3" name="TextBox 2">
            <a:extLst>
              <a:ext uri="{FF2B5EF4-FFF2-40B4-BE49-F238E27FC236}">
                <a16:creationId xmlns:a16="http://schemas.microsoft.com/office/drawing/2014/main" id="{B210A158-35D0-4B7F-AEB2-B8F2A152C8FF}"/>
              </a:ext>
            </a:extLst>
          </p:cNvPr>
          <p:cNvSpPr txBox="1"/>
          <p:nvPr/>
        </p:nvSpPr>
        <p:spPr>
          <a:xfrm>
            <a:off x="379882" y="2023429"/>
            <a:ext cx="9222826" cy="954107"/>
          </a:xfrm>
          <a:prstGeom prst="rect">
            <a:avLst/>
          </a:prstGeom>
          <a:noFill/>
        </p:spPr>
        <p:txBody>
          <a:bodyPr wrap="square" rtlCol="0">
            <a:spAutoFit/>
          </a:bodyPr>
          <a:lstStyle/>
          <a:p>
            <a:pPr fontAlgn="base"/>
            <a:r>
              <a:rPr lang="el-GR" sz="2800" b="0" i="0" u="none" strike="noStrike" dirty="0">
                <a:solidFill>
                  <a:srgbClr val="266C9F"/>
                </a:solidFill>
                <a:effectLst/>
                <a:latin typeface="Calibri" panose="020F0502020204030204" pitchFamily="34" charset="0"/>
              </a:rPr>
              <a:t>Γιατί άυλη πολιτιστική κληρονομιά;</a:t>
            </a:r>
            <a:r>
              <a:rPr lang="is-IS" sz="2800" b="0" i="0" dirty="0">
                <a:solidFill>
                  <a:srgbClr val="266C9F"/>
                </a:solidFill>
                <a:effectLst/>
                <a:latin typeface="Calibri" panose="020F0502020204030204" pitchFamily="34" charset="0"/>
              </a:rPr>
              <a:t>​</a:t>
            </a:r>
          </a:p>
          <a:p>
            <a:pPr algn="l" rtl="0" fontAlgn="base"/>
            <a:endParaRPr lang="is-IS" sz="2800" b="0" i="0" dirty="0">
              <a:effectLst/>
              <a:latin typeface="Arial" panose="020B0604020202020204" pitchFamily="34" charset="0"/>
            </a:endParaRPr>
          </a:p>
        </p:txBody>
      </p:sp>
      <p:pic>
        <p:nvPicPr>
          <p:cNvPr id="4" name="Picture 3">
            <a:extLst>
              <a:ext uri="{FF2B5EF4-FFF2-40B4-BE49-F238E27FC236}">
                <a16:creationId xmlns:a16="http://schemas.microsoft.com/office/drawing/2014/main" id="{E9777481-0EA7-4018-A1A0-4CF56555ED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985" y="2648045"/>
            <a:ext cx="3701173" cy="2464839"/>
          </a:xfrm>
          <a:prstGeom prst="rect">
            <a:avLst/>
          </a:prstGeom>
        </p:spPr>
      </p:pic>
      <p:sp>
        <p:nvSpPr>
          <p:cNvPr id="5" name="TextBox 4">
            <a:extLst>
              <a:ext uri="{FF2B5EF4-FFF2-40B4-BE49-F238E27FC236}">
                <a16:creationId xmlns:a16="http://schemas.microsoft.com/office/drawing/2014/main" id="{4E0FE81A-EE35-4774-8728-61B9E6AA3526}"/>
              </a:ext>
            </a:extLst>
          </p:cNvPr>
          <p:cNvSpPr txBox="1"/>
          <p:nvPr/>
        </p:nvSpPr>
        <p:spPr>
          <a:xfrm>
            <a:off x="4359261" y="2753870"/>
            <a:ext cx="6531664" cy="3170099"/>
          </a:xfrm>
          <a:prstGeom prst="rect">
            <a:avLst/>
          </a:prstGeom>
          <a:noFill/>
        </p:spPr>
        <p:txBody>
          <a:bodyPr wrap="square" lIns="91440" tIns="45720" rIns="91440" bIns="45720" rtlCol="0" anchor="t">
            <a:spAutoFit/>
          </a:bodyPr>
          <a:lstStyle/>
          <a:p>
            <a:pPr marL="342900" indent="-342900" rtl="0" fontAlgn="base">
              <a:buFont typeface="Arial" panose="020B0604020202020204" pitchFamily="34" charset="0"/>
              <a:buChar char="•"/>
            </a:pPr>
            <a:r>
              <a:rPr lang="el-GR" sz="2000" b="0" i="0" u="none" strike="noStrike" dirty="0">
                <a:solidFill>
                  <a:srgbClr val="000000"/>
                </a:solidFill>
                <a:effectLst/>
                <a:latin typeface="Calibri" panose="020F0502020204030204" pitchFamily="34" charset="0"/>
              </a:rPr>
              <a:t>Σύμβαση για τη διαφύλαξη της άυλης πολιτιστικής κληρονομιάς, UNESCO. </a:t>
            </a:r>
          </a:p>
          <a:p>
            <a:pPr marL="342900" indent="-342900" rtl="0" fontAlgn="base">
              <a:buFont typeface="Arial" panose="020B0604020202020204" pitchFamily="34" charset="0"/>
              <a:buChar char="•"/>
            </a:pPr>
            <a:r>
              <a:rPr lang="el-GR" sz="2000" b="0" i="0" u="none" strike="noStrike" dirty="0">
                <a:solidFill>
                  <a:srgbClr val="000000"/>
                </a:solidFill>
                <a:effectLst/>
                <a:latin typeface="Calibri" panose="020F0502020204030204" pitchFamily="34" charset="0"/>
              </a:rPr>
              <a:t>Αυξάνει την κατανόηση και το σεβασμό για το περιβάλλον και τις παραδόσεις. </a:t>
            </a:r>
          </a:p>
          <a:p>
            <a:pPr marL="342900" indent="-342900" rtl="0" fontAlgn="base">
              <a:buFont typeface="Arial" panose="020B0604020202020204" pitchFamily="34" charset="0"/>
              <a:buChar char="•"/>
            </a:pPr>
            <a:r>
              <a:rPr lang="el-GR" sz="2000" b="0" i="0" u="none" strike="noStrike" dirty="0">
                <a:solidFill>
                  <a:srgbClr val="000000"/>
                </a:solidFill>
                <a:effectLst/>
                <a:latin typeface="Calibri" panose="020F0502020204030204" pitchFamily="34" charset="0"/>
              </a:rPr>
              <a:t>Θετικές επιπτώσεις στην ταυτότητα και τις σχέσεις, για παράδειγμα σύνδεση με την περιοχή και επικοινωνία μεταξύ ατόμων με διαφορετικό υπόβαθρο. </a:t>
            </a:r>
          </a:p>
          <a:p>
            <a:pPr marL="342900" indent="-342900" rtl="0" fontAlgn="base">
              <a:buFont typeface="Arial" panose="020B0604020202020204" pitchFamily="34" charset="0"/>
              <a:buChar char="•"/>
            </a:pPr>
            <a:r>
              <a:rPr lang="el-GR" sz="2000" b="0" i="0" u="none" strike="noStrike" dirty="0">
                <a:solidFill>
                  <a:srgbClr val="000000"/>
                </a:solidFill>
                <a:effectLst/>
                <a:latin typeface="Calibri" panose="020F0502020204030204" pitchFamily="34" charset="0"/>
              </a:rPr>
              <a:t>Οικονομικά οφέλη. </a:t>
            </a:r>
          </a:p>
          <a:p>
            <a:pPr marL="342900" indent="-342900" rtl="0" fontAlgn="base">
              <a:buFont typeface="Arial" panose="020B0604020202020204" pitchFamily="34" charset="0"/>
              <a:buChar char="•"/>
            </a:pPr>
            <a:r>
              <a:rPr lang="el-GR" sz="2000" b="0" i="0" u="none" strike="noStrike" dirty="0">
                <a:solidFill>
                  <a:srgbClr val="000000"/>
                </a:solidFill>
                <a:effectLst/>
                <a:latin typeface="Calibri" panose="020F0502020204030204" pitchFamily="34" charset="0"/>
              </a:rPr>
              <a:t>"Οι παραδόσεις ζουν επειδή μεταβιβάζονται από άτομο σε άτομο"</a:t>
            </a:r>
            <a:endParaRPr lang="is-IS" sz="2000" b="0" dirty="0">
              <a:effectLst/>
              <a:latin typeface="Arial" panose="020B0604020202020204" pitchFamily="34" charset="0"/>
            </a:endParaRPr>
          </a:p>
        </p:txBody>
      </p:sp>
    </p:spTree>
    <p:extLst>
      <p:ext uri="{BB962C8B-B14F-4D97-AF65-F5344CB8AC3E}">
        <p14:creationId xmlns:p14="http://schemas.microsoft.com/office/powerpoint/2010/main" val="174065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383E5D-EB5B-4890-A814-0BB6DEA6A641}"/>
              </a:ext>
            </a:extLst>
          </p:cNvPr>
          <p:cNvSpPr txBox="1"/>
          <p:nvPr/>
        </p:nvSpPr>
        <p:spPr>
          <a:xfrm>
            <a:off x="1817803" y="694441"/>
            <a:ext cx="69459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fontAlgn="base"/>
            <a:r>
              <a:rPr lang="el-GR" sz="3600" b="1" i="0" u="none" strike="noStrike" dirty="0">
                <a:solidFill>
                  <a:srgbClr val="266C9F"/>
                </a:solidFill>
                <a:effectLst/>
              </a:rPr>
              <a:t>Επιχειρηματικότητα και άυλη πολιτιστική κληρονομιά</a:t>
            </a:r>
            <a:endParaRPr lang="x-none" sz="3600" dirty="0"/>
          </a:p>
        </p:txBody>
      </p:sp>
      <p:sp>
        <p:nvSpPr>
          <p:cNvPr id="6" name="TextBox 5">
            <a:extLst>
              <a:ext uri="{FF2B5EF4-FFF2-40B4-BE49-F238E27FC236}">
                <a16:creationId xmlns:a16="http://schemas.microsoft.com/office/drawing/2014/main" id="{D49F64A9-A9D5-42A1-AE05-D23613A46C9F}"/>
              </a:ext>
            </a:extLst>
          </p:cNvPr>
          <p:cNvSpPr txBox="1"/>
          <p:nvPr/>
        </p:nvSpPr>
        <p:spPr>
          <a:xfrm>
            <a:off x="335731" y="2541383"/>
            <a:ext cx="10637069"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l-GR" sz="2000" i="1" dirty="0"/>
              <a:t>Η κληρονομιά αποτελεί μέρος της τοπικής ταυτότητας και ο πολιτισμός αποτελεί κινητήρια δύναμη της βιώσιμης ανάπτυξης. Με την ανάπτυξη μιας επιχείρησης σε αυτόν τον τομέα, είναι δυνατόν να αναβιώσει το ξεχασμένο δυναμικό της περιοχής που μπορεί να προσφέρει μοναδικά προϊόντα στην τουριστική αγορά και συμπληρωματικές δραστηριότητες, να αυξήσει την απασχόληση, με θετικές εξωτερικές επιπτώσεις στην ποιότητα ζωής.</a:t>
            </a:r>
            <a:endParaRPr lang="en-US" sz="2000" i="1" dirty="0">
              <a:cs typeface="Calibri" panose="020F0502020204030204"/>
            </a:endParaRPr>
          </a:p>
        </p:txBody>
      </p:sp>
      <p:sp>
        <p:nvSpPr>
          <p:cNvPr id="10" name="TextBox 9">
            <a:extLst>
              <a:ext uri="{FF2B5EF4-FFF2-40B4-BE49-F238E27FC236}">
                <a16:creationId xmlns:a16="http://schemas.microsoft.com/office/drawing/2014/main" id="{1354E8ED-26EF-497C-8E47-05A47F1487B2}"/>
              </a:ext>
            </a:extLst>
          </p:cNvPr>
          <p:cNvSpPr txBox="1"/>
          <p:nvPr/>
        </p:nvSpPr>
        <p:spPr>
          <a:xfrm>
            <a:off x="788705" y="4226332"/>
            <a:ext cx="900416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ea typeface="+mn-lt"/>
                <a:cs typeface="+mn-lt"/>
              </a:rPr>
              <a:t>Vasile Valentina et al. / Procedia - Social and Behavioral Sciences 188 (2015) 16 – 26</a:t>
            </a:r>
            <a:endParaRPr lang="en-US" sz="1400" dirty="0">
              <a:cs typeface="Calibri"/>
            </a:endParaRPr>
          </a:p>
        </p:txBody>
      </p:sp>
    </p:spTree>
    <p:extLst>
      <p:ext uri="{BB962C8B-B14F-4D97-AF65-F5344CB8AC3E}">
        <p14:creationId xmlns:p14="http://schemas.microsoft.com/office/powerpoint/2010/main" val="3045934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689A761-670D-4B7A-90B0-9B0544FF38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5027" y="6290760"/>
            <a:ext cx="2580150" cy="567240"/>
          </a:xfrm>
          <a:prstGeom prst="rect">
            <a:avLst/>
          </a:prstGeom>
        </p:spPr>
      </p:pic>
      <p:sp>
        <p:nvSpPr>
          <p:cNvPr id="3" name="CuadroTexto 2">
            <a:extLst>
              <a:ext uri="{FF2B5EF4-FFF2-40B4-BE49-F238E27FC236}">
                <a16:creationId xmlns:a16="http://schemas.microsoft.com/office/drawing/2014/main" id="{F2815A75-6982-462D-B6AF-A75573066885}"/>
              </a:ext>
            </a:extLst>
          </p:cNvPr>
          <p:cNvSpPr txBox="1"/>
          <p:nvPr/>
        </p:nvSpPr>
        <p:spPr>
          <a:xfrm>
            <a:off x="315655" y="6457890"/>
            <a:ext cx="9567189" cy="338554"/>
          </a:xfrm>
          <a:prstGeom prst="rect">
            <a:avLst/>
          </a:prstGeom>
          <a:noFill/>
        </p:spPr>
        <p:txBody>
          <a:bodyPr wrap="square">
            <a:spAutoFit/>
          </a:bodyPr>
          <a:lstStyle/>
          <a:p>
            <a:r>
              <a:rPr lang="en-US" sz="80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solidFill>
                <a:schemeClr val="bg2">
                  <a:lumMod val="50000"/>
                </a:schemeClr>
              </a:solidFill>
            </a:endParaRPr>
          </a:p>
        </p:txBody>
      </p:sp>
      <p:pic>
        <p:nvPicPr>
          <p:cNvPr id="4" name="Imagen 3">
            <a:extLst>
              <a:ext uri="{FF2B5EF4-FFF2-40B4-BE49-F238E27FC236}">
                <a16:creationId xmlns:a16="http://schemas.microsoft.com/office/drawing/2014/main" id="{4C666FD9-3752-456F-969B-5942960FF4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57816" y="0"/>
            <a:ext cx="2219417" cy="883966"/>
          </a:xfrm>
          <a:prstGeom prst="rect">
            <a:avLst/>
          </a:prstGeom>
        </p:spPr>
      </p:pic>
      <p:sp>
        <p:nvSpPr>
          <p:cNvPr id="25" name="TextBox 2">
            <a:extLst>
              <a:ext uri="{FF2B5EF4-FFF2-40B4-BE49-F238E27FC236}">
                <a16:creationId xmlns:a16="http://schemas.microsoft.com/office/drawing/2014/main" id="{A9DC58F7-259F-4D1B-B01F-00E5E6930B17}"/>
              </a:ext>
            </a:extLst>
          </p:cNvPr>
          <p:cNvSpPr txBox="1"/>
          <p:nvPr/>
        </p:nvSpPr>
        <p:spPr>
          <a:xfrm>
            <a:off x="5938042" y="4317749"/>
            <a:ext cx="2502460" cy="738664"/>
          </a:xfrm>
          <a:prstGeom prst="rect">
            <a:avLst/>
          </a:prstGeom>
          <a:noFill/>
        </p:spPr>
        <p:txBody>
          <a:bodyPr wrap="square" rtlCol="0">
            <a:spAutoFit/>
          </a:bodyPr>
          <a:lstStyle/>
          <a:p>
            <a:r>
              <a:rPr lang="el-GR" altLang="ko-KR" sz="1400" dirty="0">
                <a:solidFill>
                  <a:schemeClr val="tx1">
                    <a:lumMod val="75000"/>
                    <a:lumOff val="25000"/>
                  </a:schemeClr>
                </a:solidFill>
              </a:rPr>
              <a:t>Εισαγωγή στη διαδικασία του ιδεασμού για τη διαμόρφωση ενός οράματος.</a:t>
            </a:r>
            <a:endParaRPr lang="en-US" altLang="ko-KR" sz="1400" dirty="0">
              <a:solidFill>
                <a:schemeClr val="tx1">
                  <a:lumMod val="75000"/>
                  <a:lumOff val="25000"/>
                </a:schemeClr>
              </a:solidFill>
            </a:endParaRPr>
          </a:p>
        </p:txBody>
      </p:sp>
      <p:sp>
        <p:nvSpPr>
          <p:cNvPr id="26" name="TextBox 3">
            <a:extLst>
              <a:ext uri="{FF2B5EF4-FFF2-40B4-BE49-F238E27FC236}">
                <a16:creationId xmlns:a16="http://schemas.microsoft.com/office/drawing/2014/main" id="{3CE78A98-FDA8-495A-986A-ED7DEF8E079C}"/>
              </a:ext>
            </a:extLst>
          </p:cNvPr>
          <p:cNvSpPr txBox="1"/>
          <p:nvPr/>
        </p:nvSpPr>
        <p:spPr>
          <a:xfrm>
            <a:off x="8869007" y="4307504"/>
            <a:ext cx="2974402" cy="523220"/>
          </a:xfrm>
          <a:prstGeom prst="rect">
            <a:avLst/>
          </a:prstGeom>
          <a:noFill/>
        </p:spPr>
        <p:txBody>
          <a:bodyPr wrap="square" lIns="91440" tIns="45720" rIns="91440" bIns="45720" rtlCol="0" anchor="t">
            <a:spAutoFit/>
          </a:bodyPr>
          <a:lstStyle/>
          <a:p>
            <a:r>
              <a:rPr lang="el-GR" altLang="ko-KR" sz="1400" dirty="0">
                <a:solidFill>
                  <a:schemeClr val="tx1">
                    <a:lumMod val="75000"/>
                    <a:lumOff val="25000"/>
                  </a:schemeClr>
                </a:solidFill>
              </a:rPr>
              <a:t>Πώς να ανακαλύψετε και να αναλύσετε ευκαιρίες.</a:t>
            </a:r>
            <a:endParaRPr lang="en-US" altLang="ko-KR" sz="1400" dirty="0">
              <a:solidFill>
                <a:schemeClr val="tx1">
                  <a:lumMod val="75000"/>
                  <a:lumOff val="25000"/>
                </a:schemeClr>
              </a:solidFill>
            </a:endParaRPr>
          </a:p>
        </p:txBody>
      </p:sp>
      <p:sp>
        <p:nvSpPr>
          <p:cNvPr id="27" name="Rectangle 7">
            <a:extLst>
              <a:ext uri="{FF2B5EF4-FFF2-40B4-BE49-F238E27FC236}">
                <a16:creationId xmlns:a16="http://schemas.microsoft.com/office/drawing/2014/main" id="{421A13C1-A62F-42B7-BA0B-406294803411}"/>
              </a:ext>
            </a:extLst>
          </p:cNvPr>
          <p:cNvSpPr/>
          <p:nvPr/>
        </p:nvSpPr>
        <p:spPr>
          <a:xfrm>
            <a:off x="5874442" y="4170895"/>
            <a:ext cx="79072" cy="317649"/>
          </a:xfrm>
          <a:prstGeom prst="rect">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28" name="TextBox 5">
            <a:extLst>
              <a:ext uri="{FF2B5EF4-FFF2-40B4-BE49-F238E27FC236}">
                <a16:creationId xmlns:a16="http://schemas.microsoft.com/office/drawing/2014/main" id="{662BB6CD-5D85-4A31-819C-3555ABAB7BDE}"/>
              </a:ext>
            </a:extLst>
          </p:cNvPr>
          <p:cNvSpPr txBox="1"/>
          <p:nvPr/>
        </p:nvSpPr>
        <p:spPr>
          <a:xfrm>
            <a:off x="5928029" y="4041589"/>
            <a:ext cx="2021201" cy="400110"/>
          </a:xfrm>
          <a:prstGeom prst="rect">
            <a:avLst/>
          </a:prstGeom>
          <a:noFill/>
        </p:spPr>
        <p:txBody>
          <a:bodyPr wrap="square" rtlCol="0" anchor="ctr">
            <a:spAutoFit/>
          </a:bodyPr>
          <a:lstStyle/>
          <a:p>
            <a:r>
              <a:rPr lang="el-GR" altLang="ko-KR" sz="2000" b="1" dirty="0">
                <a:solidFill>
                  <a:schemeClr val="tx1">
                    <a:lumMod val="75000"/>
                    <a:lumOff val="25000"/>
                  </a:schemeClr>
                </a:solidFill>
              </a:rPr>
              <a:t>Ιδεασμός</a:t>
            </a:r>
            <a:endParaRPr lang="ko-KR" altLang="en-US" sz="2000" b="1" dirty="0">
              <a:solidFill>
                <a:schemeClr val="tx1">
                  <a:lumMod val="75000"/>
                  <a:lumOff val="25000"/>
                </a:schemeClr>
              </a:solidFill>
            </a:endParaRPr>
          </a:p>
        </p:txBody>
      </p:sp>
      <p:sp>
        <p:nvSpPr>
          <p:cNvPr id="29" name="Rectangle 9">
            <a:extLst>
              <a:ext uri="{FF2B5EF4-FFF2-40B4-BE49-F238E27FC236}">
                <a16:creationId xmlns:a16="http://schemas.microsoft.com/office/drawing/2014/main" id="{71E25F96-0BB8-40E9-9E87-25332DB9EF95}"/>
              </a:ext>
            </a:extLst>
          </p:cNvPr>
          <p:cNvSpPr/>
          <p:nvPr/>
        </p:nvSpPr>
        <p:spPr>
          <a:xfrm>
            <a:off x="8819197" y="4164340"/>
            <a:ext cx="79072" cy="31764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30" name="TextBox 7">
            <a:extLst>
              <a:ext uri="{FF2B5EF4-FFF2-40B4-BE49-F238E27FC236}">
                <a16:creationId xmlns:a16="http://schemas.microsoft.com/office/drawing/2014/main" id="{CB356FD4-12DC-407E-A0B6-02CEE0B903B1}"/>
              </a:ext>
            </a:extLst>
          </p:cNvPr>
          <p:cNvSpPr txBox="1"/>
          <p:nvPr/>
        </p:nvSpPr>
        <p:spPr>
          <a:xfrm>
            <a:off x="8864655" y="4035320"/>
            <a:ext cx="2982400" cy="400110"/>
          </a:xfrm>
          <a:prstGeom prst="rect">
            <a:avLst/>
          </a:prstGeom>
          <a:noFill/>
        </p:spPr>
        <p:txBody>
          <a:bodyPr wrap="square" rtlCol="0" anchor="ctr">
            <a:spAutoFit/>
          </a:bodyPr>
          <a:lstStyle/>
          <a:p>
            <a:r>
              <a:rPr lang="el-GR" altLang="ko-KR" sz="2000" b="1" dirty="0">
                <a:solidFill>
                  <a:schemeClr val="tx1">
                    <a:lumMod val="75000"/>
                    <a:lumOff val="25000"/>
                  </a:schemeClr>
                </a:solidFill>
              </a:rPr>
              <a:t>Εντοπισμός ευκαιριών</a:t>
            </a:r>
            <a:endParaRPr lang="ko-KR" altLang="en-US" sz="2000" b="1" dirty="0">
              <a:solidFill>
                <a:schemeClr val="tx1">
                  <a:lumMod val="75000"/>
                  <a:lumOff val="25000"/>
                </a:schemeClr>
              </a:solidFill>
            </a:endParaRPr>
          </a:p>
        </p:txBody>
      </p:sp>
      <p:sp>
        <p:nvSpPr>
          <p:cNvPr id="12" name="TextBox 3"/>
          <p:cNvSpPr txBox="1"/>
          <p:nvPr/>
        </p:nvSpPr>
        <p:spPr>
          <a:xfrm>
            <a:off x="5071146" y="577349"/>
            <a:ext cx="5805961" cy="1569660"/>
          </a:xfrm>
          <a:prstGeom prst="rect">
            <a:avLst/>
          </a:prstGeom>
          <a:noFill/>
        </p:spPr>
        <p:txBody>
          <a:bodyPr wrap="square" rtlCol="0">
            <a:spAutoFit/>
          </a:bodyPr>
          <a:lstStyle/>
          <a:p>
            <a:r>
              <a:rPr lang="el-GR" altLang="ko-KR" sz="3200" b="1" dirty="0">
                <a:solidFill>
                  <a:srgbClr val="FFC000"/>
                </a:solidFill>
                <a:latin typeface="+mj-lt"/>
                <a:cs typeface="Arial" pitchFamily="34" charset="0"/>
              </a:rPr>
              <a:t>Ενότητα</a:t>
            </a:r>
            <a:r>
              <a:rPr lang="en-US" altLang="ko-KR" sz="3200" b="1" dirty="0">
                <a:solidFill>
                  <a:srgbClr val="FFC000"/>
                </a:solidFill>
                <a:latin typeface="+mj-lt"/>
                <a:cs typeface="Arial" pitchFamily="34" charset="0"/>
              </a:rPr>
              <a:t> 1 </a:t>
            </a:r>
            <a:r>
              <a:rPr lang="el-GR" altLang="ko-KR" sz="3200" b="1" dirty="0">
                <a:solidFill>
                  <a:srgbClr val="FFC000"/>
                </a:solidFill>
                <a:latin typeface="+mj-lt"/>
                <a:cs typeface="Arial" pitchFamily="34" charset="0"/>
              </a:rPr>
              <a:t>Φανταστείτε το μέλλον και τον εντοπισμό ευκαιριών</a:t>
            </a:r>
            <a:endParaRPr lang="en-US" altLang="ko-KR" sz="3200" b="1" dirty="0">
              <a:solidFill>
                <a:srgbClr val="FFC000"/>
              </a:solidFill>
              <a:latin typeface="+mj-lt"/>
              <a:cs typeface="Arial" pitchFamily="34" charset="0"/>
            </a:endParaRPr>
          </a:p>
          <a:p>
            <a:r>
              <a:rPr lang="en-US" altLang="ko-KR" sz="3200" b="1" dirty="0">
                <a:solidFill>
                  <a:srgbClr val="FFC000"/>
                </a:solidFill>
                <a:latin typeface="+mj-lt"/>
                <a:cs typeface="Arial" pitchFamily="34" charset="0"/>
              </a:rPr>
              <a:t> </a:t>
            </a:r>
            <a:endParaRPr lang="en-US" altLang="ko-KR" sz="2400" b="1" dirty="0">
              <a:solidFill>
                <a:srgbClr val="FFC000"/>
              </a:solidFill>
              <a:latin typeface="+mj-lt"/>
              <a:cs typeface="Arial" pitchFamily="34" charset="0"/>
            </a:endParaRPr>
          </a:p>
        </p:txBody>
      </p:sp>
      <p:sp>
        <p:nvSpPr>
          <p:cNvPr id="13" name="CuadroTexto 12"/>
          <p:cNvSpPr txBox="1"/>
          <p:nvPr/>
        </p:nvSpPr>
        <p:spPr>
          <a:xfrm>
            <a:off x="5099249" y="1600530"/>
            <a:ext cx="6505710" cy="2308324"/>
          </a:xfrm>
          <a:prstGeom prst="rect">
            <a:avLst/>
          </a:prstGeom>
          <a:noFill/>
        </p:spPr>
        <p:txBody>
          <a:bodyPr wrap="square">
            <a:spAutoFit/>
          </a:bodyPr>
          <a:lstStyle/>
          <a:p>
            <a:pPr rtl="0" fontAlgn="base"/>
            <a:endParaRPr lang="is-IS" sz="1800" i="0" u="none" strike="noStrike" dirty="0">
              <a:solidFill>
                <a:srgbClr val="000000"/>
              </a:solidFill>
              <a:effectLst/>
              <a:latin typeface="Calibri" panose="020F0502020204030204" pitchFamily="34" charset="0"/>
            </a:endParaRPr>
          </a:p>
          <a:p>
            <a:r>
              <a:rPr lang="el-GR" dirty="0">
                <a:effectLst/>
                <a:latin typeface="Calibri" panose="020F0502020204030204" pitchFamily="34" charset="0"/>
                <a:ea typeface="Calibri" panose="020F0502020204030204" pitchFamily="34" charset="0"/>
                <a:cs typeface="Calibri" panose="020F0502020204030204" pitchFamily="34" charset="0"/>
              </a:rPr>
              <a:t>Ποιες είναι οι ευκαιρίες για τους επιχειρηματίες στον τομέα της άυλης πολιτιστικής κληρονομιάς;  </a:t>
            </a:r>
          </a:p>
          <a:p>
            <a:endParaRPr lang="el-GR" dirty="0">
              <a:latin typeface="Calibri" panose="020F0502020204030204" pitchFamily="34" charset="0"/>
              <a:ea typeface="Calibri" panose="020F0502020204030204" pitchFamily="34" charset="0"/>
              <a:cs typeface="Calibri" panose="020F0502020204030204" pitchFamily="34" charset="0"/>
            </a:endParaRPr>
          </a:p>
          <a:p>
            <a:r>
              <a:rPr lang="el-GR" dirty="0">
                <a:effectLst/>
                <a:latin typeface="Calibri" panose="020F0502020204030204" pitchFamily="34" charset="0"/>
                <a:ea typeface="Calibri" panose="020F0502020204030204" pitchFamily="34" charset="0"/>
                <a:cs typeface="Calibri" panose="020F0502020204030204" pitchFamily="34" charset="0"/>
              </a:rPr>
              <a:t>Η άυλη πολιτιστική κληρονομιά εκτείνεται σε ένα ευρύ φάσμα και εξελίσσεται συνεχώς.  </a:t>
            </a:r>
          </a:p>
          <a:p>
            <a:endParaRPr lang="el-GR" dirty="0">
              <a:latin typeface="Calibri" panose="020F0502020204030204" pitchFamily="34" charset="0"/>
              <a:ea typeface="Calibri" panose="020F0502020204030204" pitchFamily="34" charset="0"/>
              <a:cs typeface="Calibri" panose="020F0502020204030204" pitchFamily="34" charset="0"/>
            </a:endParaRPr>
          </a:p>
          <a:p>
            <a:pPr algn="ctr"/>
            <a:r>
              <a:rPr lang="el-GR" dirty="0">
                <a:effectLst/>
                <a:latin typeface="Calibri" panose="020F0502020204030204" pitchFamily="34" charset="0"/>
                <a:ea typeface="Calibri" panose="020F0502020204030204" pitchFamily="34" charset="0"/>
                <a:cs typeface="Calibri" panose="020F0502020204030204" pitchFamily="34" charset="0"/>
              </a:rPr>
              <a:t>Οι ευκαιρίες μπορούν να βρεθούν ευρέως!</a:t>
            </a:r>
            <a:endParaRPr lang="es-ES" dirty="0">
              <a:latin typeface="Calibri" panose="020F0502020204030204" pitchFamily="34" charset="0"/>
              <a:cs typeface="Calibri" panose="020F0502020204030204" pitchFamily="34" charset="0"/>
            </a:endParaRPr>
          </a:p>
        </p:txBody>
      </p:sp>
      <p:grpSp>
        <p:nvGrpSpPr>
          <p:cNvPr id="14" name="Grupo 13"/>
          <p:cNvGrpSpPr/>
          <p:nvPr/>
        </p:nvGrpSpPr>
        <p:grpSpPr>
          <a:xfrm>
            <a:off x="4976734" y="141870"/>
            <a:ext cx="1361572" cy="349188"/>
            <a:chOff x="10604071" y="448487"/>
            <a:chExt cx="1361572" cy="349188"/>
          </a:xfrm>
        </p:grpSpPr>
        <p:sp>
          <p:nvSpPr>
            <p:cNvPr id="15" name="Oval 5"/>
            <p:cNvSpPr/>
            <p:nvPr/>
          </p:nvSpPr>
          <p:spPr>
            <a:xfrm rot="16200000">
              <a:off x="10605928" y="446630"/>
              <a:ext cx="349188" cy="352901"/>
            </a:xfrm>
            <a:prstGeom prst="ellipse">
              <a:avLst/>
            </a:prstGeom>
            <a:solidFill>
              <a:srgbClr val="4EAE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57"/>
            <p:cNvSpPr/>
            <p:nvPr/>
          </p:nvSpPr>
          <p:spPr>
            <a:xfrm rot="16200000">
              <a:off x="11117644" y="446630"/>
              <a:ext cx="349188" cy="352901"/>
            </a:xfrm>
            <a:prstGeom prst="ellipse">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64"/>
            <p:cNvSpPr/>
            <p:nvPr/>
          </p:nvSpPr>
          <p:spPr>
            <a:xfrm rot="16200000">
              <a:off x="11614599" y="446630"/>
              <a:ext cx="349188" cy="352901"/>
            </a:xfrm>
            <a:prstGeom prst="ellipse">
              <a:avLst/>
            </a:prstGeom>
            <a:solidFill>
              <a:srgbClr val="266C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5" name="Picture 5" descr="A picture containing wall, indoor&#10;&#10;Description automatically generated">
            <a:extLst>
              <a:ext uri="{FF2B5EF4-FFF2-40B4-BE49-F238E27FC236}">
                <a16:creationId xmlns:a16="http://schemas.microsoft.com/office/drawing/2014/main" id="{C353A0D9-F91D-480C-9A58-E422B1C67D83}"/>
              </a:ext>
            </a:extLst>
          </p:cNvPr>
          <p:cNvPicPr>
            <a:picLocks noChangeAspect="1"/>
          </p:cNvPicPr>
          <p:nvPr/>
        </p:nvPicPr>
        <p:blipFill>
          <a:blip r:embed="rId4"/>
          <a:stretch>
            <a:fillRect/>
          </a:stretch>
        </p:blipFill>
        <p:spPr>
          <a:xfrm>
            <a:off x="3142" y="-1441"/>
            <a:ext cx="4872086" cy="6460241"/>
          </a:xfrm>
          <a:prstGeom prst="rect">
            <a:avLst/>
          </a:prstGeom>
        </p:spPr>
      </p:pic>
      <p:sp>
        <p:nvSpPr>
          <p:cNvPr id="19" name="Rectangle 9">
            <a:extLst>
              <a:ext uri="{FF2B5EF4-FFF2-40B4-BE49-F238E27FC236}">
                <a16:creationId xmlns:a16="http://schemas.microsoft.com/office/drawing/2014/main" id="{D3B5A51B-7FD6-4C3D-B24F-6F18AD53D816}"/>
              </a:ext>
            </a:extLst>
          </p:cNvPr>
          <p:cNvSpPr/>
          <p:nvPr/>
        </p:nvSpPr>
        <p:spPr>
          <a:xfrm>
            <a:off x="7737965" y="5102245"/>
            <a:ext cx="79072" cy="317649"/>
          </a:xfrm>
          <a:prstGeom prst="rect">
            <a:avLst/>
          </a:prstGeom>
          <a:solidFill>
            <a:srgbClr val="006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7" name="TextBox 6">
            <a:extLst>
              <a:ext uri="{FF2B5EF4-FFF2-40B4-BE49-F238E27FC236}">
                <a16:creationId xmlns:a16="http://schemas.microsoft.com/office/drawing/2014/main" id="{617569D5-7696-4803-A5BF-9571D2683F67}"/>
              </a:ext>
            </a:extLst>
          </p:cNvPr>
          <p:cNvSpPr txBox="1"/>
          <p:nvPr/>
        </p:nvSpPr>
        <p:spPr>
          <a:xfrm>
            <a:off x="7808986" y="4976213"/>
            <a:ext cx="2974403" cy="400110"/>
          </a:xfrm>
          <a:prstGeom prst="rect">
            <a:avLst/>
          </a:prstGeom>
          <a:noFill/>
        </p:spPr>
        <p:txBody>
          <a:bodyPr wrap="square" rtlCol="0">
            <a:spAutoFit/>
          </a:bodyPr>
          <a:lstStyle/>
          <a:p>
            <a:r>
              <a:rPr lang="el-GR" altLang="ko-KR" sz="2000" b="1" dirty="0" err="1">
                <a:solidFill>
                  <a:schemeClr val="tx1">
                    <a:lumMod val="75000"/>
                    <a:lumOff val="25000"/>
                  </a:schemeClr>
                </a:solidFill>
              </a:rPr>
              <a:t>Στοχοθεσία</a:t>
            </a:r>
            <a:endParaRPr lang="ko-KR" altLang="en-US" sz="20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56B4EE1E-08FE-4891-A908-38A175906B2D}"/>
              </a:ext>
            </a:extLst>
          </p:cNvPr>
          <p:cNvSpPr txBox="1"/>
          <p:nvPr/>
        </p:nvSpPr>
        <p:spPr>
          <a:xfrm>
            <a:off x="7827483" y="5270765"/>
            <a:ext cx="2834159" cy="738664"/>
          </a:xfrm>
          <a:prstGeom prst="rect">
            <a:avLst/>
          </a:prstGeom>
          <a:noFill/>
        </p:spPr>
        <p:txBody>
          <a:bodyPr wrap="square" rtlCol="0">
            <a:spAutoFit/>
          </a:bodyPr>
          <a:lstStyle/>
          <a:p>
            <a:r>
              <a:rPr lang="el-GR" altLang="ko-KR" sz="1400" dirty="0">
                <a:solidFill>
                  <a:schemeClr val="tx1">
                    <a:lumMod val="75000"/>
                    <a:lumOff val="25000"/>
                  </a:schemeClr>
                </a:solidFill>
              </a:rPr>
              <a:t>Οι μέθοδοι για τον καθορισμό στόχων παρουσιάζονται ως σημαντικό μέρος της επιτυχίας.</a:t>
            </a:r>
            <a:endParaRPr lang="x-none" dirty="0"/>
          </a:p>
        </p:txBody>
      </p:sp>
    </p:spTree>
    <p:extLst>
      <p:ext uri="{BB962C8B-B14F-4D97-AF65-F5344CB8AC3E}">
        <p14:creationId xmlns:p14="http://schemas.microsoft.com/office/powerpoint/2010/main" val="2651712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C214D1-BC5E-4B44-B18C-59780D28E323}"/>
              </a:ext>
            </a:extLst>
          </p:cNvPr>
          <p:cNvSpPr txBox="1"/>
          <p:nvPr/>
        </p:nvSpPr>
        <p:spPr>
          <a:xfrm>
            <a:off x="656600" y="30080"/>
            <a:ext cx="6928945" cy="769441"/>
          </a:xfrm>
          <a:prstGeom prst="rect">
            <a:avLst/>
          </a:prstGeom>
          <a:noFill/>
        </p:spPr>
        <p:txBody>
          <a:bodyPr wrap="square" rtlCol="0">
            <a:spAutoFit/>
          </a:bodyPr>
          <a:lstStyle/>
          <a:p>
            <a:pPr algn="ctr"/>
            <a:r>
              <a:rPr lang="is-IS" sz="4400" b="1" dirty="0">
                <a:solidFill>
                  <a:srgbClr val="266C9F"/>
                </a:solidFill>
              </a:rPr>
              <a:t>1.1. </a:t>
            </a:r>
            <a:r>
              <a:rPr lang="el-GR" sz="4400" b="1" dirty="0">
                <a:solidFill>
                  <a:srgbClr val="266C9F"/>
                </a:solidFill>
              </a:rPr>
              <a:t>Ιδεασμός</a:t>
            </a:r>
            <a:endParaRPr lang="x-none" sz="4400" b="1" dirty="0">
              <a:solidFill>
                <a:srgbClr val="266C9F"/>
              </a:solidFill>
            </a:endParaRPr>
          </a:p>
        </p:txBody>
      </p:sp>
      <p:sp>
        <p:nvSpPr>
          <p:cNvPr id="4" name="TextBox 3">
            <a:extLst>
              <a:ext uri="{FF2B5EF4-FFF2-40B4-BE49-F238E27FC236}">
                <a16:creationId xmlns:a16="http://schemas.microsoft.com/office/drawing/2014/main" id="{4655C709-0283-4E3D-859D-9F173F4E4066}"/>
              </a:ext>
            </a:extLst>
          </p:cNvPr>
          <p:cNvSpPr txBox="1"/>
          <p:nvPr/>
        </p:nvSpPr>
        <p:spPr>
          <a:xfrm>
            <a:off x="777062" y="1872714"/>
            <a:ext cx="9656379" cy="4093428"/>
          </a:xfrm>
          <a:prstGeom prst="rect">
            <a:avLst/>
          </a:prstGeom>
          <a:noFill/>
        </p:spPr>
        <p:txBody>
          <a:bodyPr wrap="square" lIns="91440" tIns="45720" rIns="91440" bIns="45720" rtlCol="0" anchor="t">
            <a:spAutoFit/>
          </a:bodyPr>
          <a:lstStyle/>
          <a:p>
            <a:pPr fontAlgn="base"/>
            <a:r>
              <a:rPr lang="el-GR" sz="2400" dirty="0"/>
              <a:t>Ο ιδεασμός είναι μια διαδικασία που περιλαμβάνει την παραγωγή ιδεών, την εργασία σε αυτές, τη διαμόρφωση και την ανάπτυξή τους.   </a:t>
            </a:r>
          </a:p>
          <a:p>
            <a:pPr fontAlgn="base"/>
            <a:endParaRPr lang="el-GR" sz="2400" dirty="0"/>
          </a:p>
          <a:p>
            <a:pPr fontAlgn="base"/>
            <a:r>
              <a:rPr lang="el-GR" sz="2400" dirty="0"/>
              <a:t>Η διαδικασία αφορά επίσης την εξέταση των ιδεών και την προσπάθεια να τις δούμε από διαφορετικές οπτικές γωνίες. Γίνονται προσπάθειες να εξεταστούν όλες οι πτυχές της υπόθεσης, συμπεριλαμβανομένων εκείνων που αρχικά φαίνονται απρόβλεπτες.   </a:t>
            </a:r>
          </a:p>
          <a:p>
            <a:pPr fontAlgn="base"/>
            <a:endParaRPr lang="el-GR" sz="2400" dirty="0"/>
          </a:p>
          <a:p>
            <a:pPr fontAlgn="base"/>
            <a:r>
              <a:rPr lang="el-GR" sz="2400" dirty="0"/>
              <a:t>Μπορείτε να ξεκινήσετε χωρίς καμία ιδέα, πολλές ιδέες ή ακόμα και ιδέες που έχουν ήδη εφαρμοστεί.</a:t>
            </a:r>
            <a:endParaRPr lang="is-IS" sz="2400" b="0" i="0" u="none" strike="noStrike" dirty="0">
              <a:solidFill>
                <a:srgbClr val="000000"/>
              </a:solidFill>
              <a:effectLst/>
              <a:latin typeface="Calibri" panose="020F0502020204030204" pitchFamily="34" charset="0"/>
            </a:endParaRPr>
          </a:p>
          <a:p>
            <a:pPr algn="ctr" rtl="0" fontAlgn="base"/>
            <a:endParaRPr lang="is-IS" sz="2000" b="0" i="0" dirty="0">
              <a:effectLst/>
              <a:latin typeface="Arial" panose="020B0604020202020204" pitchFamily="34" charset="0"/>
            </a:endParaRPr>
          </a:p>
        </p:txBody>
      </p:sp>
    </p:spTree>
    <p:extLst>
      <p:ext uri="{BB962C8B-B14F-4D97-AF65-F5344CB8AC3E}">
        <p14:creationId xmlns:p14="http://schemas.microsoft.com/office/powerpoint/2010/main" val="13481292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60A070-82B2-43C2-9744-557123F1277F}">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55154662-676a-405c-a9b6-a5b814f17753"/>
    <ds:schemaRef ds:uri="3c0ea9e4-dde0-4b4d-b657-195ec27ec70d"/>
    <ds:schemaRef ds:uri="http://www.w3.org/XML/1998/namespace"/>
    <ds:schemaRef ds:uri="http://purl.org/dc/terms/"/>
  </ds:schemaRefs>
</ds:datastoreItem>
</file>

<file path=customXml/itemProps2.xml><?xml version="1.0" encoding="utf-8"?>
<ds:datastoreItem xmlns:ds="http://schemas.openxmlformats.org/officeDocument/2006/customXml" ds:itemID="{8E18A30D-F3CF-46F5-8AD5-D5A683C3D352}">
  <ds:schemaRefs>
    <ds:schemaRef ds:uri="http://schemas.microsoft.com/sharepoint/v3/contenttype/forms"/>
  </ds:schemaRefs>
</ds:datastoreItem>
</file>

<file path=customXml/itemProps3.xml><?xml version="1.0" encoding="utf-8"?>
<ds:datastoreItem xmlns:ds="http://schemas.openxmlformats.org/officeDocument/2006/customXml" ds:itemID="{972ECEC2-AB34-4BBF-9EB0-A88F5148D2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ea9e4-dde0-4b4d-b657-195ec27ec70d"/>
    <ds:schemaRef ds:uri="55154662-676a-405c-a9b6-a5b814f17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TM02900688[[fn=Faceta]]</Template>
  <TotalTime>7996</TotalTime>
  <Words>3277</Words>
  <Application>Microsoft Office PowerPoint</Application>
  <PresentationFormat>Panorámica</PresentationFormat>
  <Paragraphs>276</Paragraphs>
  <Slides>44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44</vt:i4>
      </vt:variant>
    </vt:vector>
  </HeadingPairs>
  <TitlesOfParts>
    <vt:vector size="48" baseType="lpstr">
      <vt:lpstr>Arial</vt:lpstr>
      <vt:lpstr>Calibri</vt:lpstr>
      <vt:lpstr>Calibri Light</vt:lpstr>
      <vt:lpstr>Tema de Office</vt:lpstr>
      <vt:lpstr>ΑΝΑΠΤΥΞΗ  ΟΡΑΜΑΤΟΣ  ΕΤΑΙΡΟΣ: NÝHEIMAR KNOWLEDGE CENTER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Dulce Rodriguez Ortiz</dc:creator>
  <cp:lastModifiedBy>al iws</cp:lastModifiedBy>
  <cp:revision>377</cp:revision>
  <dcterms:created xsi:type="dcterms:W3CDTF">2021-01-21T12:20:00Z</dcterms:created>
  <dcterms:modified xsi:type="dcterms:W3CDTF">2022-02-02T09:35:02Z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