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48"/>
  </p:notesMasterIdLst>
  <p:sldIdLst>
    <p:sldId id="257" r:id="rId4"/>
    <p:sldId id="267" r:id="rId5"/>
    <p:sldId id="268" r:id="rId6"/>
    <p:sldId id="324" r:id="rId7"/>
    <p:sldId id="291" r:id="rId8"/>
    <p:sldId id="294" r:id="rId9"/>
    <p:sldId id="308" r:id="rId10"/>
    <p:sldId id="270" r:id="rId11"/>
    <p:sldId id="292" r:id="rId12"/>
    <p:sldId id="307" r:id="rId13"/>
    <p:sldId id="325" r:id="rId14"/>
    <p:sldId id="311" r:id="rId15"/>
    <p:sldId id="312" r:id="rId16"/>
    <p:sldId id="295" r:id="rId17"/>
    <p:sldId id="313" r:id="rId18"/>
    <p:sldId id="334" r:id="rId19"/>
    <p:sldId id="328" r:id="rId20"/>
    <p:sldId id="338" r:id="rId21"/>
    <p:sldId id="339" r:id="rId22"/>
    <p:sldId id="331" r:id="rId23"/>
    <p:sldId id="300" r:id="rId24"/>
    <p:sldId id="332" r:id="rId25"/>
    <p:sldId id="330" r:id="rId26"/>
    <p:sldId id="341" r:id="rId27"/>
    <p:sldId id="296" r:id="rId28"/>
    <p:sldId id="340" r:id="rId29"/>
    <p:sldId id="335" r:id="rId30"/>
    <p:sldId id="297" r:id="rId31"/>
    <p:sldId id="317" r:id="rId32"/>
    <p:sldId id="318" r:id="rId33"/>
    <p:sldId id="298" r:id="rId34"/>
    <p:sldId id="319" r:id="rId35"/>
    <p:sldId id="299" r:id="rId36"/>
    <p:sldId id="306" r:id="rId37"/>
    <p:sldId id="303" r:id="rId38"/>
    <p:sldId id="316" r:id="rId39"/>
    <p:sldId id="302" r:id="rId40"/>
    <p:sldId id="321" r:id="rId41"/>
    <p:sldId id="322" r:id="rId42"/>
    <p:sldId id="301" r:id="rId43"/>
    <p:sldId id="323" r:id="rId44"/>
    <p:sldId id="279" r:id="rId45"/>
    <p:sldId id="262" r:id="rId46"/>
    <p:sldId id="260" r:id="rId4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7969F"/>
    <a:srgbClr val="599FC3"/>
    <a:srgbClr val="4EAE3A"/>
    <a:srgbClr val="00B028"/>
    <a:srgbClr val="006CA2"/>
    <a:srgbClr val="FFB700"/>
    <a:srgbClr val="266C9F"/>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1" autoAdjust="0"/>
    <p:restoredTop sz="94660"/>
  </p:normalViewPr>
  <p:slideViewPr>
    <p:cSldViewPr snapToGrid="0">
      <p:cViewPr varScale="1">
        <p:scale>
          <a:sx n="86" d="100"/>
          <a:sy n="86" d="100"/>
        </p:scale>
        <p:origin x="61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microsoft.com/office/2016/11/relationships/changesInfo" Target="changesInfos/changesInfo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ibjörg Benediktsdóttir" userId="S::ingibjorg@hac.is::f2a0bb0b-0a74-44e8-b550-ff7c0c716fe7" providerId="AD" clId="Web-{A83D4051-3C94-6960-024F-758EC0FF841D}"/>
    <pc:docChg chg="modSld">
      <pc:chgData name="Ingibjörg Benediktsdóttir" userId="S::ingibjorg@hac.is::f2a0bb0b-0a74-44e8-b550-ff7c0c716fe7" providerId="AD" clId="Web-{A83D4051-3C94-6960-024F-758EC0FF841D}" dt="2022-01-13T14:24:05.894" v="4" actId="20577"/>
      <pc:docMkLst>
        <pc:docMk/>
      </pc:docMkLst>
      <pc:sldChg chg="modSp">
        <pc:chgData name="Ingibjörg Benediktsdóttir" userId="S::ingibjorg@hac.is::f2a0bb0b-0a74-44e8-b550-ff7c0c716fe7" providerId="AD" clId="Web-{A83D4051-3C94-6960-024F-758EC0FF841D}" dt="2022-01-13T14:03:00.950" v="0" actId="20577"/>
        <pc:sldMkLst>
          <pc:docMk/>
          <pc:sldMk cId="1740658920" sldId="294"/>
        </pc:sldMkLst>
        <pc:spChg chg="mod">
          <ac:chgData name="Ingibjörg Benediktsdóttir" userId="S::ingibjorg@hac.is::f2a0bb0b-0a74-44e8-b550-ff7c0c716fe7" providerId="AD" clId="Web-{A83D4051-3C94-6960-024F-758EC0FF841D}" dt="2022-01-13T14:03:00.950" v="0" actId="20577"/>
          <ac:spMkLst>
            <pc:docMk/>
            <pc:sldMk cId="1740658920" sldId="294"/>
            <ac:spMk id="5" creationId="{4E0FE81A-EE35-4774-8728-61B9E6AA3526}"/>
          </ac:spMkLst>
        </pc:spChg>
      </pc:sldChg>
      <pc:sldChg chg="modSp">
        <pc:chgData name="Ingibjörg Benediktsdóttir" userId="S::ingibjorg@hac.is::f2a0bb0b-0a74-44e8-b550-ff7c0c716fe7" providerId="AD" clId="Web-{A83D4051-3C94-6960-024F-758EC0FF841D}" dt="2022-01-13T14:24:05.894" v="4" actId="20577"/>
        <pc:sldMkLst>
          <pc:docMk/>
          <pc:sldMk cId="1083161503" sldId="328"/>
        </pc:sldMkLst>
        <pc:spChg chg="mod">
          <ac:chgData name="Ingibjörg Benediktsdóttir" userId="S::ingibjorg@hac.is::f2a0bb0b-0a74-44e8-b550-ff7c0c716fe7" providerId="AD" clId="Web-{A83D4051-3C94-6960-024F-758EC0FF841D}" dt="2022-01-13T14:24:05.894" v="4" actId="20577"/>
          <ac:spMkLst>
            <pc:docMk/>
            <pc:sldMk cId="1083161503" sldId="328"/>
            <ac:spMk id="3" creationId="{DE9F0E31-CE7C-4A9C-B6DC-43734504A4EC}"/>
          </ac:spMkLst>
        </pc:spChg>
      </pc:sldChg>
    </pc:docChg>
  </pc:docChgLst>
  <pc:docChgLst>
    <pc:chgData name="Ingibjörg Benediktsdóttir" userId="f2a0bb0b-0a74-44e8-b550-ff7c0c716fe7" providerId="ADAL" clId="{AB917482-95B9-42B7-9156-141EB3E7E096}"/>
    <pc:docChg chg="modSld">
      <pc:chgData name="Ingibjörg Benediktsdóttir" userId="f2a0bb0b-0a74-44e8-b550-ff7c0c716fe7" providerId="ADAL" clId="{AB917482-95B9-42B7-9156-141EB3E7E096}" dt="2022-01-17T13:24:09.843" v="5" actId="20577"/>
      <pc:docMkLst>
        <pc:docMk/>
      </pc:docMkLst>
      <pc:sldChg chg="modSp mod">
        <pc:chgData name="Ingibjörg Benediktsdóttir" userId="f2a0bb0b-0a74-44e8-b550-ff7c0c716fe7" providerId="ADAL" clId="{AB917482-95B9-42B7-9156-141EB3E7E096}" dt="2022-01-17T13:24:09.843" v="5" actId="20577"/>
        <pc:sldMkLst>
          <pc:docMk/>
          <pc:sldMk cId="0" sldId="257"/>
        </pc:sldMkLst>
        <pc:spChg chg="mod">
          <ac:chgData name="Ingibjörg Benediktsdóttir" userId="f2a0bb0b-0a74-44e8-b550-ff7c0c716fe7" providerId="ADAL" clId="{AB917482-95B9-42B7-9156-141EB3E7E096}" dt="2022-01-17T13:24:09.843" v="5" actId="20577"/>
          <ac:spMkLst>
            <pc:docMk/>
            <pc:sldMk cId="0" sldId="257"/>
            <ac:spMk id="525" creationId="{00000000-0000-0000-0000-000000000000}"/>
          </ac:spMkLst>
        </pc:spChg>
      </pc:sldChg>
    </pc:docChg>
  </pc:docChgLst>
  <pc:docChgLst>
    <pc:chgData name="Ingibjörg Benediktsdóttir" userId="f2a0bb0b-0a74-44e8-b550-ff7c0c716fe7" providerId="ADAL" clId="{3B341CB7-61CC-49DC-B6C6-5715F45783E2}"/>
    <pc:docChg chg="undo custSel modSld">
      <pc:chgData name="Ingibjörg Benediktsdóttir" userId="f2a0bb0b-0a74-44e8-b550-ff7c0c716fe7" providerId="ADAL" clId="{3B341CB7-61CC-49DC-B6C6-5715F45783E2}" dt="2022-01-19T11:28:57.743" v="291" actId="20577"/>
      <pc:docMkLst>
        <pc:docMk/>
      </pc:docMkLst>
      <pc:sldChg chg="modSp mod">
        <pc:chgData name="Ingibjörg Benediktsdóttir" userId="f2a0bb0b-0a74-44e8-b550-ff7c0c716fe7" providerId="ADAL" clId="{3B341CB7-61CC-49DC-B6C6-5715F45783E2}" dt="2022-01-19T11:28:57.743" v="291" actId="20577"/>
        <pc:sldMkLst>
          <pc:docMk/>
          <pc:sldMk cId="1946341825" sldId="262"/>
        </pc:sldMkLst>
        <pc:spChg chg="mod">
          <ac:chgData name="Ingibjörg Benediktsdóttir" userId="f2a0bb0b-0a74-44e8-b550-ff7c0c716fe7" providerId="ADAL" clId="{3B341CB7-61CC-49DC-B6C6-5715F45783E2}" dt="2022-01-19T11:28:57.743" v="291" actId="20577"/>
          <ac:spMkLst>
            <pc:docMk/>
            <pc:sldMk cId="1946341825" sldId="262"/>
            <ac:spMk id="27" creationId="{00000000-0000-0000-0000-000000000000}"/>
          </ac:spMkLst>
        </pc:spChg>
      </pc:sldChg>
      <pc:sldChg chg="modSp mod">
        <pc:chgData name="Ingibjörg Benediktsdóttir" userId="f2a0bb0b-0a74-44e8-b550-ff7c0c716fe7" providerId="ADAL" clId="{3B341CB7-61CC-49DC-B6C6-5715F45783E2}" dt="2022-01-19T10:56:08.065" v="17" actId="20577"/>
        <pc:sldMkLst>
          <pc:docMk/>
          <pc:sldMk cId="2651712837" sldId="270"/>
        </pc:sldMkLst>
        <pc:spChg chg="mod">
          <ac:chgData name="Ingibjörg Benediktsdóttir" userId="f2a0bb0b-0a74-44e8-b550-ff7c0c716fe7" providerId="ADAL" clId="{3B341CB7-61CC-49DC-B6C6-5715F45783E2}" dt="2022-01-19T10:56:08.065" v="17" actId="20577"/>
          <ac:spMkLst>
            <pc:docMk/>
            <pc:sldMk cId="2651712837" sldId="270"/>
            <ac:spMk id="31" creationId="{30D92152-EB42-423A-B44D-955B2D1880C6}"/>
          </ac:spMkLst>
        </pc:spChg>
      </pc:sldChg>
      <pc:sldChg chg="modSp mod">
        <pc:chgData name="Ingibjörg Benediktsdóttir" userId="f2a0bb0b-0a74-44e8-b550-ff7c0c716fe7" providerId="ADAL" clId="{3B341CB7-61CC-49DC-B6C6-5715F45783E2}" dt="2022-01-19T10:53:55.849" v="0" actId="20577"/>
        <pc:sldMkLst>
          <pc:docMk/>
          <pc:sldMk cId="1951657540" sldId="291"/>
        </pc:sldMkLst>
        <pc:spChg chg="mod">
          <ac:chgData name="Ingibjörg Benediktsdóttir" userId="f2a0bb0b-0a74-44e8-b550-ff7c0c716fe7" providerId="ADAL" clId="{3B341CB7-61CC-49DC-B6C6-5715F45783E2}" dt="2022-01-19T10:53:55.849" v="0" actId="20577"/>
          <ac:spMkLst>
            <pc:docMk/>
            <pc:sldMk cId="1951657540" sldId="291"/>
            <ac:spMk id="4" creationId="{180E7550-487B-49F1-A8E3-3D27F5F3FE69}"/>
          </ac:spMkLst>
        </pc:spChg>
      </pc:sldChg>
      <pc:sldChg chg="modSp mod">
        <pc:chgData name="Ingibjörg Benediktsdóttir" userId="f2a0bb0b-0a74-44e8-b550-ff7c0c716fe7" providerId="ADAL" clId="{3B341CB7-61CC-49DC-B6C6-5715F45783E2}" dt="2022-01-19T10:54:43.765" v="1" actId="13926"/>
        <pc:sldMkLst>
          <pc:docMk/>
          <pc:sldMk cId="1740658920" sldId="294"/>
        </pc:sldMkLst>
        <pc:spChg chg="mod">
          <ac:chgData name="Ingibjörg Benediktsdóttir" userId="f2a0bb0b-0a74-44e8-b550-ff7c0c716fe7" providerId="ADAL" clId="{3B341CB7-61CC-49DC-B6C6-5715F45783E2}" dt="2022-01-19T10:54:43.765" v="1" actId="13926"/>
          <ac:spMkLst>
            <pc:docMk/>
            <pc:sldMk cId="1740658920" sldId="294"/>
            <ac:spMk id="5" creationId="{4E0FE81A-EE35-4774-8728-61B9E6AA3526}"/>
          </ac:spMkLst>
        </pc:spChg>
      </pc:sldChg>
      <pc:sldChg chg="modSp mod">
        <pc:chgData name="Ingibjörg Benediktsdóttir" userId="f2a0bb0b-0a74-44e8-b550-ff7c0c716fe7" providerId="ADAL" clId="{3B341CB7-61CC-49DC-B6C6-5715F45783E2}" dt="2022-01-19T11:23:03.101" v="272" actId="20577"/>
        <pc:sldMkLst>
          <pc:docMk/>
          <pc:sldMk cId="982589401" sldId="299"/>
        </pc:sldMkLst>
        <pc:spChg chg="mod">
          <ac:chgData name="Ingibjörg Benediktsdóttir" userId="f2a0bb0b-0a74-44e8-b550-ff7c0c716fe7" providerId="ADAL" clId="{3B341CB7-61CC-49DC-B6C6-5715F45783E2}" dt="2022-01-19T11:23:03.101" v="272" actId="20577"/>
          <ac:spMkLst>
            <pc:docMk/>
            <pc:sldMk cId="982589401" sldId="299"/>
            <ac:spMk id="5" creationId="{57BCCDFC-1DAD-4D86-BBCF-F9F35CCFDDAA}"/>
          </ac:spMkLst>
        </pc:spChg>
      </pc:sldChg>
      <pc:sldChg chg="modSp mod">
        <pc:chgData name="Ingibjörg Benediktsdóttir" userId="f2a0bb0b-0a74-44e8-b550-ff7c0c716fe7" providerId="ADAL" clId="{3B341CB7-61CC-49DC-B6C6-5715F45783E2}" dt="2022-01-19T11:24:14.653" v="274" actId="20577"/>
        <pc:sldMkLst>
          <pc:docMk/>
          <pc:sldMk cId="562403127" sldId="303"/>
        </pc:sldMkLst>
        <pc:spChg chg="mod">
          <ac:chgData name="Ingibjörg Benediktsdóttir" userId="f2a0bb0b-0a74-44e8-b550-ff7c0c716fe7" providerId="ADAL" clId="{3B341CB7-61CC-49DC-B6C6-5715F45783E2}" dt="2022-01-19T11:24:14.653" v="274" actId="20577"/>
          <ac:spMkLst>
            <pc:docMk/>
            <pc:sldMk cId="562403127" sldId="303"/>
            <ac:spMk id="2" creationId="{9B4A2676-47B1-47D4-A059-5212B24AE1A6}"/>
          </ac:spMkLst>
        </pc:spChg>
      </pc:sldChg>
      <pc:sldChg chg="modSp mod">
        <pc:chgData name="Ingibjörg Benediktsdóttir" userId="f2a0bb0b-0a74-44e8-b550-ff7c0c716fe7" providerId="ADAL" clId="{3B341CB7-61CC-49DC-B6C6-5715F45783E2}" dt="2022-01-19T11:22:03.407" v="258" actId="14100"/>
        <pc:sldMkLst>
          <pc:docMk/>
          <pc:sldMk cId="863834090" sldId="318"/>
        </pc:sldMkLst>
        <pc:spChg chg="mod">
          <ac:chgData name="Ingibjörg Benediktsdóttir" userId="f2a0bb0b-0a74-44e8-b550-ff7c0c716fe7" providerId="ADAL" clId="{3B341CB7-61CC-49DC-B6C6-5715F45783E2}" dt="2022-01-19T11:21:47.691" v="256" actId="14100"/>
          <ac:spMkLst>
            <pc:docMk/>
            <pc:sldMk cId="863834090" sldId="318"/>
            <ac:spMk id="2" creationId="{2DC17962-13C4-43FC-B288-4736156EC008}"/>
          </ac:spMkLst>
        </pc:spChg>
        <pc:spChg chg="mod">
          <ac:chgData name="Ingibjörg Benediktsdóttir" userId="f2a0bb0b-0a74-44e8-b550-ff7c0c716fe7" providerId="ADAL" clId="{3B341CB7-61CC-49DC-B6C6-5715F45783E2}" dt="2022-01-19T11:22:03.407" v="258" actId="14100"/>
          <ac:spMkLst>
            <pc:docMk/>
            <pc:sldMk cId="863834090" sldId="318"/>
            <ac:spMk id="4" creationId="{8BD6BF1C-27C3-4575-801E-2089A1652CEF}"/>
          </ac:spMkLst>
        </pc:spChg>
      </pc:sldChg>
      <pc:sldChg chg="modSp mod">
        <pc:chgData name="Ingibjörg Benediktsdóttir" userId="f2a0bb0b-0a74-44e8-b550-ff7c0c716fe7" providerId="ADAL" clId="{3B341CB7-61CC-49DC-B6C6-5715F45783E2}" dt="2022-01-19T11:25:40.148" v="289" actId="6549"/>
        <pc:sldMkLst>
          <pc:docMk/>
          <pc:sldMk cId="1482070227" sldId="321"/>
        </pc:sldMkLst>
        <pc:spChg chg="mod">
          <ac:chgData name="Ingibjörg Benediktsdóttir" userId="f2a0bb0b-0a74-44e8-b550-ff7c0c716fe7" providerId="ADAL" clId="{3B341CB7-61CC-49DC-B6C6-5715F45783E2}" dt="2022-01-19T11:25:40.148" v="289" actId="6549"/>
          <ac:spMkLst>
            <pc:docMk/>
            <pc:sldMk cId="1482070227" sldId="321"/>
            <ac:spMk id="2" creationId="{DF73336F-48F3-4F73-AEBB-72E3CD1D105C}"/>
          </ac:spMkLst>
        </pc:spChg>
      </pc:sldChg>
      <pc:sldChg chg="modSp mod">
        <pc:chgData name="Ingibjörg Benediktsdóttir" userId="f2a0bb0b-0a74-44e8-b550-ff7c0c716fe7" providerId="ADAL" clId="{3B341CB7-61CC-49DC-B6C6-5715F45783E2}" dt="2022-01-19T10:59:17.326" v="19" actId="20577"/>
        <pc:sldMkLst>
          <pc:docMk/>
          <pc:sldMk cId="1083161503" sldId="328"/>
        </pc:sldMkLst>
        <pc:spChg chg="mod">
          <ac:chgData name="Ingibjörg Benediktsdóttir" userId="f2a0bb0b-0a74-44e8-b550-ff7c0c716fe7" providerId="ADAL" clId="{3B341CB7-61CC-49DC-B6C6-5715F45783E2}" dt="2022-01-19T10:59:17.326" v="19" actId="20577"/>
          <ac:spMkLst>
            <pc:docMk/>
            <pc:sldMk cId="1083161503" sldId="328"/>
            <ac:spMk id="3" creationId="{DE9F0E31-CE7C-4A9C-B6DC-43734504A4EC}"/>
          </ac:spMkLst>
        </pc:spChg>
      </pc:sldChg>
      <pc:sldChg chg="modSp mod">
        <pc:chgData name="Ingibjörg Benediktsdóttir" userId="f2a0bb0b-0a74-44e8-b550-ff7c0c716fe7" providerId="ADAL" clId="{3B341CB7-61CC-49DC-B6C6-5715F45783E2}" dt="2022-01-19T11:13:59.895" v="193" actId="20577"/>
        <pc:sldMkLst>
          <pc:docMk/>
          <pc:sldMk cId="4185698863" sldId="330"/>
        </pc:sldMkLst>
        <pc:spChg chg="mod">
          <ac:chgData name="Ingibjörg Benediktsdóttir" userId="f2a0bb0b-0a74-44e8-b550-ff7c0c716fe7" providerId="ADAL" clId="{3B341CB7-61CC-49DC-B6C6-5715F45783E2}" dt="2022-01-19T11:13:59.895" v="193" actId="20577"/>
          <ac:spMkLst>
            <pc:docMk/>
            <pc:sldMk cId="4185698863" sldId="330"/>
            <ac:spMk id="10" creationId="{5F24B998-8E75-46A9-B57F-D145C40BBC8D}"/>
          </ac:spMkLst>
        </pc:spChg>
      </pc:sldChg>
      <pc:sldChg chg="modSp mod">
        <pc:chgData name="Ingibjörg Benediktsdóttir" userId="f2a0bb0b-0a74-44e8-b550-ff7c0c716fe7" providerId="ADAL" clId="{3B341CB7-61CC-49DC-B6C6-5715F45783E2}" dt="2022-01-19T11:08:26.414" v="157" actId="20577"/>
        <pc:sldMkLst>
          <pc:docMk/>
          <pc:sldMk cId="2128788175" sldId="331"/>
        </pc:sldMkLst>
        <pc:spChg chg="mod">
          <ac:chgData name="Ingibjörg Benediktsdóttir" userId="f2a0bb0b-0a74-44e8-b550-ff7c0c716fe7" providerId="ADAL" clId="{3B341CB7-61CC-49DC-B6C6-5715F45783E2}" dt="2022-01-19T11:08:26.414" v="157" actId="20577"/>
          <ac:spMkLst>
            <pc:docMk/>
            <pc:sldMk cId="2128788175" sldId="331"/>
            <ac:spMk id="4" creationId="{C93D789F-1994-444A-90BB-8A6310A4FC80}"/>
          </ac:spMkLst>
        </pc:spChg>
        <pc:spChg chg="mod">
          <ac:chgData name="Ingibjörg Benediktsdóttir" userId="f2a0bb0b-0a74-44e8-b550-ff7c0c716fe7" providerId="ADAL" clId="{3B341CB7-61CC-49DC-B6C6-5715F45783E2}" dt="2022-01-19T11:06:46.665" v="112" actId="20577"/>
          <ac:spMkLst>
            <pc:docMk/>
            <pc:sldMk cId="2128788175" sldId="331"/>
            <ac:spMk id="11" creationId="{FA61BBB0-5E73-4B85-8F03-C43C19B3B02D}"/>
          </ac:spMkLst>
        </pc:spChg>
      </pc:sldChg>
      <pc:sldChg chg="modSp mod">
        <pc:chgData name="Ingibjörg Benediktsdóttir" userId="f2a0bb0b-0a74-44e8-b550-ff7c0c716fe7" providerId="ADAL" clId="{3B341CB7-61CC-49DC-B6C6-5715F45783E2}" dt="2022-01-19T11:09:54.835" v="159" actId="14100"/>
        <pc:sldMkLst>
          <pc:docMk/>
          <pc:sldMk cId="922314699" sldId="332"/>
        </pc:sldMkLst>
        <pc:spChg chg="mod">
          <ac:chgData name="Ingibjörg Benediktsdóttir" userId="f2a0bb0b-0a74-44e8-b550-ff7c0c716fe7" providerId="ADAL" clId="{3B341CB7-61CC-49DC-B6C6-5715F45783E2}" dt="2022-01-19T11:09:11.424" v="158" actId="20577"/>
          <ac:spMkLst>
            <pc:docMk/>
            <pc:sldMk cId="922314699" sldId="332"/>
            <ac:spMk id="9" creationId="{F9FFC504-32E3-48FD-89E6-59AA4B723025}"/>
          </ac:spMkLst>
        </pc:spChg>
        <pc:picChg chg="mod">
          <ac:chgData name="Ingibjörg Benediktsdóttir" userId="f2a0bb0b-0a74-44e8-b550-ff7c0c716fe7" providerId="ADAL" clId="{3B341CB7-61CC-49DC-B6C6-5715F45783E2}" dt="2022-01-19T11:09:54.835" v="159" actId="14100"/>
          <ac:picMkLst>
            <pc:docMk/>
            <pc:sldMk cId="922314699" sldId="332"/>
            <ac:picMk id="6" creationId="{0075B68B-54D8-4E0F-B2BD-D918AD299029}"/>
          </ac:picMkLst>
        </pc:picChg>
      </pc:sldChg>
      <pc:sldChg chg="modSp mod">
        <pc:chgData name="Ingibjörg Benediktsdóttir" userId="f2a0bb0b-0a74-44e8-b550-ff7c0c716fe7" providerId="ADAL" clId="{3B341CB7-61CC-49DC-B6C6-5715F45783E2}" dt="2022-01-19T11:03:23.380" v="32" actId="6549"/>
        <pc:sldMkLst>
          <pc:docMk/>
          <pc:sldMk cId="2652638087" sldId="338"/>
        </pc:sldMkLst>
        <pc:spChg chg="mod">
          <ac:chgData name="Ingibjörg Benediktsdóttir" userId="f2a0bb0b-0a74-44e8-b550-ff7c0c716fe7" providerId="ADAL" clId="{3B341CB7-61CC-49DC-B6C6-5715F45783E2}" dt="2022-01-19T11:03:23.380" v="32" actId="6549"/>
          <ac:spMkLst>
            <pc:docMk/>
            <pc:sldMk cId="2652638087" sldId="338"/>
            <ac:spMk id="3" creationId="{6BD6F9EB-A049-421C-A223-DD3D7A53EEF5}"/>
          </ac:spMkLst>
        </pc:spChg>
      </pc:sldChg>
      <pc:sldChg chg="modSp mod">
        <pc:chgData name="Ingibjörg Benediktsdóttir" userId="f2a0bb0b-0a74-44e8-b550-ff7c0c716fe7" providerId="ADAL" clId="{3B341CB7-61CC-49DC-B6C6-5715F45783E2}" dt="2022-01-19T11:05:49.834" v="110" actId="20577"/>
        <pc:sldMkLst>
          <pc:docMk/>
          <pc:sldMk cId="2153209555" sldId="339"/>
        </pc:sldMkLst>
        <pc:spChg chg="mod">
          <ac:chgData name="Ingibjörg Benediktsdóttir" userId="f2a0bb0b-0a74-44e8-b550-ff7c0c716fe7" providerId="ADAL" clId="{3B341CB7-61CC-49DC-B6C6-5715F45783E2}" dt="2022-01-19T11:05:49.834" v="110" actId="20577"/>
          <ac:spMkLst>
            <pc:docMk/>
            <pc:sldMk cId="2153209555" sldId="339"/>
            <ac:spMk id="4" creationId="{3DD069B8-BD4A-43B1-8E32-16EDF585F121}"/>
          </ac:spMkLst>
        </pc:spChg>
      </pc:sldChg>
      <pc:sldChg chg="addSp delSp modSp mod">
        <pc:chgData name="Ingibjörg Benediktsdóttir" userId="f2a0bb0b-0a74-44e8-b550-ff7c0c716fe7" providerId="ADAL" clId="{3B341CB7-61CC-49DC-B6C6-5715F45783E2}" dt="2022-01-19T11:19:39.770" v="254" actId="114"/>
        <pc:sldMkLst>
          <pc:docMk/>
          <pc:sldMk cId="1680795296" sldId="340"/>
        </pc:sldMkLst>
        <pc:spChg chg="mod">
          <ac:chgData name="Ingibjörg Benediktsdóttir" userId="f2a0bb0b-0a74-44e8-b550-ff7c0c716fe7" providerId="ADAL" clId="{3B341CB7-61CC-49DC-B6C6-5715F45783E2}" dt="2022-01-19T11:19:39.770" v="254" actId="114"/>
          <ac:spMkLst>
            <pc:docMk/>
            <pc:sldMk cId="1680795296" sldId="340"/>
            <ac:spMk id="3" creationId="{A327B313-E416-4BCC-8CC9-91A62BA6004C}"/>
          </ac:spMkLst>
        </pc:spChg>
        <pc:spChg chg="add del">
          <ac:chgData name="Ingibjörg Benediktsdóttir" userId="f2a0bb0b-0a74-44e8-b550-ff7c0c716fe7" providerId="ADAL" clId="{3B341CB7-61CC-49DC-B6C6-5715F45783E2}" dt="2022-01-19T11:19:04.626" v="251" actId="478"/>
          <ac:spMkLst>
            <pc:docMk/>
            <pc:sldMk cId="1680795296" sldId="340"/>
            <ac:spMk id="5" creationId="{67E23A3E-D067-4CEC-8ED8-6948221301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28/01/2022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a:t>TITLE HERE</a:t>
            </a:r>
            <a:endParaRPr/>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28/01/2022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0.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0.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174524" y="1719385"/>
            <a:ext cx="5017476" cy="3369221"/>
          </a:xfrm>
          <a:prstGeom prst="rect">
            <a:avLst/>
          </a:prstGeom>
        </p:spPr>
        <p:txBody>
          <a:bodyPr spcFirstLastPara="1" vert="horz" wrap="square" lIns="121900" tIns="121900" rIns="121900" bIns="121900" rtlCol="0" anchor="ctr" anchorCtr="0">
            <a:noAutofit/>
          </a:bodyPr>
          <a:lstStyle/>
          <a:p>
            <a:r>
              <a:rPr lang="en-GB" altLang="es-ES" sz="4800" b="1" dirty="0">
                <a:cs typeface="Arial" pitchFamily="34" charset="0"/>
              </a:rPr>
              <a:t>ÞRÓUN SÝNAR</a:t>
            </a:r>
            <a:br>
              <a:rPr lang="en-GB" altLang="es-ES" sz="5400" dirty="0">
                <a:cs typeface="Arial" pitchFamily="34" charset="0"/>
              </a:rPr>
            </a:br>
            <a:br>
              <a:rPr lang="en-GB" altLang="es-ES" sz="5400" dirty="0">
                <a:cs typeface="Arial" pitchFamily="34" charset="0"/>
              </a:rPr>
            </a:br>
            <a:r>
              <a:rPr lang="en-GB" altLang="es-ES" sz="4800" dirty="0">
                <a:cs typeface="Arial" pitchFamily="34" charset="0"/>
              </a:rPr>
              <a:t> NKC</a:t>
            </a:r>
            <a:endParaRPr lang="en-GB" sz="48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0C820-F835-4D98-8D28-28822C82CB09}"/>
              </a:ext>
            </a:extLst>
          </p:cNvPr>
          <p:cNvSpPr txBox="1"/>
          <p:nvPr/>
        </p:nvSpPr>
        <p:spPr>
          <a:xfrm>
            <a:off x="1612124" y="0"/>
            <a:ext cx="5919952" cy="1046440"/>
          </a:xfrm>
          <a:prstGeom prst="rect">
            <a:avLst/>
          </a:prstGeom>
          <a:noFill/>
        </p:spPr>
        <p:txBody>
          <a:bodyPr wrap="square" rtlCol="0">
            <a:spAutoFit/>
          </a:bodyPr>
          <a:lstStyle/>
          <a:p>
            <a:pPr algn="ctr"/>
            <a:r>
              <a:rPr lang="is-IS" sz="4400" b="1" dirty="0">
                <a:solidFill>
                  <a:srgbClr val="266C9F"/>
                </a:solidFill>
              </a:rPr>
              <a:t>1.1. Hugmyndavinna</a:t>
            </a:r>
            <a:endParaRPr lang="en-SE" sz="4400" b="1" dirty="0">
              <a:solidFill>
                <a:srgbClr val="266C9F"/>
              </a:solidFill>
            </a:endParaRPr>
          </a:p>
          <a:p>
            <a:endParaRPr lang="en-SE" dirty="0"/>
          </a:p>
        </p:txBody>
      </p:sp>
      <p:sp>
        <p:nvSpPr>
          <p:cNvPr id="4" name="TextBox 3">
            <a:extLst>
              <a:ext uri="{FF2B5EF4-FFF2-40B4-BE49-F238E27FC236}">
                <a16:creationId xmlns:a16="http://schemas.microsoft.com/office/drawing/2014/main" id="{7F0107BA-2982-4CFE-A488-405227D3FBB7}"/>
              </a:ext>
            </a:extLst>
          </p:cNvPr>
          <p:cNvSpPr txBox="1"/>
          <p:nvPr/>
        </p:nvSpPr>
        <p:spPr>
          <a:xfrm>
            <a:off x="867104" y="1883979"/>
            <a:ext cx="4091152" cy="4524315"/>
          </a:xfrm>
          <a:prstGeom prst="rect">
            <a:avLst/>
          </a:prstGeom>
          <a:noFill/>
        </p:spPr>
        <p:txBody>
          <a:bodyPr wrap="square" rtlCol="0">
            <a:spAutoFit/>
          </a:bodyPr>
          <a:lstStyle/>
          <a:p>
            <a:pPr algn="ctr" rtl="0" fontAlgn="base"/>
            <a:r>
              <a:rPr lang="is-IS" sz="2400" b="0" i="0" u="none" strike="noStrike" dirty="0">
                <a:solidFill>
                  <a:srgbClr val="000000"/>
                </a:solidFill>
                <a:effectLst/>
                <a:latin typeface="Calibri" panose="020F0502020204030204" pitchFamily="34" charset="0"/>
              </a:rPr>
              <a:t>Fjölmargar leiðir eru færar til að þróa hugmyndir sínar. Aðferðir til hugmyndavinnu hafa verið þróaðar og prófaðar við margvíslegar aðstæður og geta átt misvel við ólík verkefni og ólíka einstaklinga. </a:t>
            </a:r>
            <a:r>
              <a:rPr lang="is-IS" sz="2400" b="0" i="0" dirty="0">
                <a:effectLst/>
                <a:latin typeface="Calibri" panose="020F0502020204030204" pitchFamily="34" charset="0"/>
              </a:rPr>
              <a:t>​</a:t>
            </a:r>
            <a:endParaRPr lang="is-IS" sz="2400" b="0" i="0" dirty="0">
              <a:effectLst/>
            </a:endParaRPr>
          </a:p>
          <a:p>
            <a:pPr algn="l" rtl="0" fontAlgn="base"/>
            <a:r>
              <a:rPr lang="is-IS" sz="2400" b="0" i="0" dirty="0">
                <a:effectLst/>
                <a:latin typeface="Calibri" panose="020F0502020204030204" pitchFamily="34" charset="0"/>
              </a:rPr>
              <a:t>​</a:t>
            </a:r>
            <a:endParaRPr lang="is-IS" sz="2400" b="0" i="0" dirty="0">
              <a:effectLst/>
            </a:endParaRPr>
          </a:p>
          <a:p>
            <a:pPr algn="ctr" rtl="0" fontAlgn="base"/>
            <a:r>
              <a:rPr lang="is-IS" sz="2400" b="0" i="0" u="none" strike="noStrike" dirty="0">
                <a:solidFill>
                  <a:srgbClr val="000000"/>
                </a:solidFill>
                <a:effectLst/>
                <a:latin typeface="Calibri" panose="020F0502020204030204" pitchFamily="34" charset="0"/>
              </a:rPr>
              <a:t>Árangursríkt getur reynst að blanda saman aðferðum við þróun hugmynda! </a:t>
            </a:r>
            <a:r>
              <a:rPr lang="is-IS" sz="2400" b="0" i="0" dirty="0">
                <a:effectLst/>
                <a:latin typeface="Calibri" panose="020F0502020204030204" pitchFamily="34" charset="0"/>
              </a:rPr>
              <a:t>​</a:t>
            </a:r>
            <a:br>
              <a:rPr lang="is-IS" sz="2400" b="0" i="0" dirty="0">
                <a:effectLst/>
                <a:latin typeface="Calibri" panose="020F0502020204030204" pitchFamily="34" charset="0"/>
              </a:rPr>
            </a:br>
            <a:r>
              <a:rPr lang="is-IS" sz="2400" b="0" i="0" dirty="0">
                <a:effectLst/>
                <a:latin typeface="Calibri" panose="020F0502020204030204" pitchFamily="34" charset="0"/>
              </a:rPr>
              <a:t>​</a:t>
            </a:r>
            <a:endParaRPr lang="is-IS" sz="2400" b="0" i="0" dirty="0">
              <a:effectLst/>
            </a:endParaRPr>
          </a:p>
        </p:txBody>
      </p:sp>
      <p:sp>
        <p:nvSpPr>
          <p:cNvPr id="6" name="Oval 5">
            <a:extLst>
              <a:ext uri="{FF2B5EF4-FFF2-40B4-BE49-F238E27FC236}">
                <a16:creationId xmlns:a16="http://schemas.microsoft.com/office/drawing/2014/main" id="{2B3D8844-A58C-457E-82DB-9911FB624709}"/>
              </a:ext>
            </a:extLst>
          </p:cNvPr>
          <p:cNvSpPr/>
          <p:nvPr/>
        </p:nvSpPr>
        <p:spPr>
          <a:xfrm>
            <a:off x="5659396" y="2281881"/>
            <a:ext cx="3994356" cy="3673348"/>
          </a:xfrm>
          <a:prstGeom prst="ellipse">
            <a:avLst/>
          </a:prstGeom>
          <a:noFill/>
          <a:ln w="76200">
            <a:solidFill>
              <a:srgbClr val="00B028"/>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endParaRPr lang="en-GB" dirty="0">
              <a:solidFill>
                <a:schemeClr val="bg1"/>
              </a:solidFill>
            </a:endParaRPr>
          </a:p>
          <a:p>
            <a:pPr algn="ctr"/>
            <a:endParaRPr lang="en-GB" i="1" dirty="0">
              <a:solidFill>
                <a:schemeClr val="tx1"/>
              </a:solidFill>
            </a:endParaRPr>
          </a:p>
          <a:p>
            <a:pPr algn="ctr"/>
            <a:r>
              <a:rPr lang="en-GB" dirty="0" err="1">
                <a:solidFill>
                  <a:schemeClr val="tx1"/>
                </a:solidFill>
              </a:rPr>
              <a:t>Nokkur</a:t>
            </a:r>
            <a:r>
              <a:rPr lang="en-GB" dirty="0">
                <a:solidFill>
                  <a:schemeClr val="tx1"/>
                </a:solidFill>
              </a:rPr>
              <a:t> </a:t>
            </a:r>
            <a:r>
              <a:rPr lang="en-GB" dirty="0" err="1">
                <a:solidFill>
                  <a:schemeClr val="tx1"/>
                </a:solidFill>
              </a:rPr>
              <a:t>dæmi</a:t>
            </a:r>
            <a:r>
              <a:rPr lang="en-GB" dirty="0">
                <a:solidFill>
                  <a:schemeClr val="tx1"/>
                </a:solidFill>
              </a:rPr>
              <a:t> um </a:t>
            </a:r>
            <a:r>
              <a:rPr lang="en-GB" dirty="0" err="1">
                <a:solidFill>
                  <a:schemeClr val="tx1"/>
                </a:solidFill>
              </a:rPr>
              <a:t>aðferðir</a:t>
            </a:r>
            <a:r>
              <a:rPr lang="en-GB" dirty="0">
                <a:solidFill>
                  <a:schemeClr val="tx1"/>
                </a:solidFill>
              </a:rPr>
              <a:t> </a:t>
            </a:r>
            <a:r>
              <a:rPr lang="en-GB" dirty="0" err="1">
                <a:solidFill>
                  <a:schemeClr val="tx1"/>
                </a:solidFill>
              </a:rPr>
              <a:t>við</a:t>
            </a:r>
            <a:r>
              <a:rPr lang="en-GB" dirty="0">
                <a:solidFill>
                  <a:schemeClr val="tx1"/>
                </a:solidFill>
              </a:rPr>
              <a:t> </a:t>
            </a:r>
            <a:r>
              <a:rPr lang="en-GB" dirty="0" err="1">
                <a:solidFill>
                  <a:schemeClr val="tx1"/>
                </a:solidFill>
              </a:rPr>
              <a:t>þróun</a:t>
            </a:r>
            <a:r>
              <a:rPr lang="en-GB" dirty="0">
                <a:solidFill>
                  <a:schemeClr val="tx1"/>
                </a:solidFill>
              </a:rPr>
              <a:t> </a:t>
            </a:r>
            <a:r>
              <a:rPr lang="en-GB" dirty="0" err="1">
                <a:solidFill>
                  <a:schemeClr val="tx1"/>
                </a:solidFill>
              </a:rPr>
              <a:t>hugmynda</a:t>
            </a:r>
            <a:r>
              <a:rPr lang="en-GB" dirty="0">
                <a:solidFill>
                  <a:schemeClr val="tx1"/>
                </a:solidFill>
              </a:rPr>
              <a:t>:</a:t>
            </a:r>
          </a:p>
          <a:p>
            <a:pPr algn="ctr"/>
            <a:r>
              <a:rPr lang="en-GB" dirty="0">
                <a:solidFill>
                  <a:schemeClr val="tx1"/>
                </a:solidFill>
              </a:rPr>
              <a:t> ​</a:t>
            </a:r>
          </a:p>
          <a:p>
            <a:pPr algn="ctr"/>
            <a:r>
              <a:rPr lang="en-GB" i="1" dirty="0">
                <a:solidFill>
                  <a:schemeClr val="tx1"/>
                </a:solidFill>
              </a:rPr>
              <a:t>-</a:t>
            </a:r>
            <a:r>
              <a:rPr lang="en-GB" i="1" dirty="0" err="1">
                <a:solidFill>
                  <a:schemeClr val="tx1"/>
                </a:solidFill>
              </a:rPr>
              <a:t>Þankahríð</a:t>
            </a:r>
            <a:r>
              <a:rPr lang="en-GB" i="1" dirty="0">
                <a:solidFill>
                  <a:schemeClr val="tx1"/>
                </a:solidFill>
              </a:rPr>
              <a:t>​</a:t>
            </a:r>
          </a:p>
          <a:p>
            <a:pPr algn="ctr"/>
            <a:r>
              <a:rPr lang="en-GB" i="1" dirty="0">
                <a:solidFill>
                  <a:schemeClr val="tx1"/>
                </a:solidFill>
              </a:rPr>
              <a:t>-</a:t>
            </a:r>
            <a:r>
              <a:rPr lang="en-GB" i="1" dirty="0" err="1">
                <a:solidFill>
                  <a:schemeClr val="tx1"/>
                </a:solidFill>
              </a:rPr>
              <a:t>Hugarkort</a:t>
            </a:r>
            <a:r>
              <a:rPr lang="en-GB" i="1" dirty="0">
                <a:solidFill>
                  <a:schemeClr val="tx1"/>
                </a:solidFill>
              </a:rPr>
              <a:t>​</a:t>
            </a:r>
          </a:p>
          <a:p>
            <a:pPr algn="ctr"/>
            <a:r>
              <a:rPr lang="en-GB" i="1" dirty="0">
                <a:solidFill>
                  <a:schemeClr val="tx1"/>
                </a:solidFill>
              </a:rPr>
              <a:t>-</a:t>
            </a:r>
            <a:r>
              <a:rPr lang="en-GB" i="1" dirty="0" err="1">
                <a:solidFill>
                  <a:schemeClr val="tx1"/>
                </a:solidFill>
              </a:rPr>
              <a:t>Stjarnan</a:t>
            </a:r>
            <a:r>
              <a:rPr lang="en-GB" i="1" dirty="0">
                <a:solidFill>
                  <a:schemeClr val="tx1"/>
                </a:solidFill>
              </a:rPr>
              <a:t>​</a:t>
            </a:r>
          </a:p>
          <a:p>
            <a:pPr algn="ctr"/>
            <a:r>
              <a:rPr lang="en-GB" i="1" dirty="0">
                <a:solidFill>
                  <a:schemeClr val="tx1"/>
                </a:solidFill>
              </a:rPr>
              <a:t>-6 </a:t>
            </a:r>
            <a:r>
              <a:rPr lang="en-GB" i="1" dirty="0" err="1">
                <a:solidFill>
                  <a:schemeClr val="tx1"/>
                </a:solidFill>
              </a:rPr>
              <a:t>hattar</a:t>
            </a:r>
            <a:r>
              <a:rPr lang="en-GB" i="1" dirty="0">
                <a:solidFill>
                  <a:schemeClr val="tx1"/>
                </a:solidFill>
              </a:rPr>
              <a:t>​</a:t>
            </a:r>
          </a:p>
          <a:p>
            <a:pPr algn="ctr"/>
            <a:r>
              <a:rPr lang="en-GB" i="1" dirty="0">
                <a:solidFill>
                  <a:schemeClr val="tx1"/>
                </a:solidFill>
              </a:rPr>
              <a:t>-</a:t>
            </a:r>
            <a:r>
              <a:rPr lang="en-GB" i="1" dirty="0" err="1">
                <a:solidFill>
                  <a:schemeClr val="tx1"/>
                </a:solidFill>
              </a:rPr>
              <a:t>Sviðsmyndir</a:t>
            </a:r>
            <a:r>
              <a:rPr lang="en-GB" i="1" dirty="0">
                <a:solidFill>
                  <a:schemeClr val="tx1"/>
                </a:solidFill>
              </a:rPr>
              <a:t>​</a:t>
            </a:r>
          </a:p>
          <a:p>
            <a:pPr algn="ctr"/>
            <a:endParaRPr lang="en-SE" dirty="0"/>
          </a:p>
        </p:txBody>
      </p:sp>
    </p:spTree>
    <p:extLst>
      <p:ext uri="{BB962C8B-B14F-4D97-AF65-F5344CB8AC3E}">
        <p14:creationId xmlns:p14="http://schemas.microsoft.com/office/powerpoint/2010/main" val="257812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E6C452-1D61-46E4-8E12-F8E6576BE4B2}"/>
              </a:ext>
            </a:extLst>
          </p:cNvPr>
          <p:cNvSpPr txBox="1"/>
          <p:nvPr/>
        </p:nvSpPr>
        <p:spPr>
          <a:xfrm>
            <a:off x="2247241" y="156060"/>
            <a:ext cx="8755137" cy="1323439"/>
          </a:xfrm>
          <a:prstGeom prst="rect">
            <a:avLst/>
          </a:prstGeom>
          <a:noFill/>
        </p:spPr>
        <p:txBody>
          <a:bodyPr wrap="square" rtlCol="0">
            <a:spAutoFit/>
          </a:bodyPr>
          <a:lstStyle/>
          <a:p>
            <a:pPr algn="ctr"/>
            <a:r>
              <a:rPr lang="is-IS" sz="4000" b="1" dirty="0">
                <a:solidFill>
                  <a:srgbClr val="266C9F"/>
                </a:solidFill>
              </a:rPr>
              <a:t>1.2. Hugmyndavinna – </a:t>
            </a:r>
          </a:p>
          <a:p>
            <a:pPr algn="ctr"/>
            <a:r>
              <a:rPr lang="is-IS" sz="4000" b="1" dirty="0">
                <a:solidFill>
                  <a:srgbClr val="266C9F"/>
                </a:solidFill>
              </a:rPr>
              <a:t>dæmi um aðferðir</a:t>
            </a:r>
            <a:endParaRPr lang="en-SE" sz="4000" b="1" dirty="0">
              <a:solidFill>
                <a:srgbClr val="266C9F"/>
              </a:solidFill>
            </a:endParaRPr>
          </a:p>
        </p:txBody>
      </p:sp>
      <p:sp>
        <p:nvSpPr>
          <p:cNvPr id="5" name="TextBox 4">
            <a:extLst>
              <a:ext uri="{FF2B5EF4-FFF2-40B4-BE49-F238E27FC236}">
                <a16:creationId xmlns:a16="http://schemas.microsoft.com/office/drawing/2014/main" id="{227CFB7C-73FA-41DD-95E2-4EC4AC7F25B4}"/>
              </a:ext>
            </a:extLst>
          </p:cNvPr>
          <p:cNvSpPr txBox="1"/>
          <p:nvPr/>
        </p:nvSpPr>
        <p:spPr>
          <a:xfrm>
            <a:off x="653453" y="1441899"/>
            <a:ext cx="5442547" cy="4985980"/>
          </a:xfrm>
          <a:prstGeom prst="rect">
            <a:avLst/>
          </a:prstGeom>
          <a:noFill/>
        </p:spPr>
        <p:txBody>
          <a:bodyPr wrap="square" lIns="91440" tIns="45720" rIns="91440" bIns="45720" rtlCol="0" anchor="t">
            <a:spAutoFit/>
          </a:bodyPr>
          <a:lstStyle/>
          <a:p>
            <a:pPr algn="l" rtl="0" fontAlgn="base"/>
            <a:r>
              <a:rPr lang="is-IS" sz="3600" b="0" i="0" u="none" strike="noStrike" dirty="0">
                <a:solidFill>
                  <a:srgbClr val="4EAE3A"/>
                </a:solidFill>
                <a:effectLst/>
                <a:latin typeface="Calibri" panose="020F0502020204030204" pitchFamily="34" charset="0"/>
              </a:rPr>
              <a:t>Þankahríð</a:t>
            </a:r>
            <a:r>
              <a:rPr lang="is-IS" sz="2400" b="0" i="0" u="none" strike="noStrike" dirty="0">
                <a:solidFill>
                  <a:srgbClr val="000000"/>
                </a:solidFill>
                <a:effectLst/>
                <a:latin typeface="Calibri" panose="020F0502020204030204" pitchFamily="34" charset="0"/>
              </a:rPr>
              <a:t> </a:t>
            </a:r>
            <a:r>
              <a:rPr lang="is-IS" sz="2400" b="0" i="0" dirty="0">
                <a:effectLst/>
                <a:latin typeface="Calibri" panose="020F0502020204030204" pitchFamily="34" charset="0"/>
              </a:rPr>
              <a:t>​</a:t>
            </a:r>
            <a:endParaRPr lang="is-IS" sz="2400" b="0" i="0" dirty="0">
              <a:effectLst/>
              <a:latin typeface="Arial" panose="020B0604020202020204" pitchFamily="34" charset="0"/>
            </a:endParaRPr>
          </a:p>
          <a:p>
            <a:pPr fontAlgn="base"/>
            <a:r>
              <a:rPr lang="en-US" sz="2400" b="0" i="0" dirty="0">
                <a:effectLst/>
                <a:latin typeface="Calibri" panose="020F0502020204030204" pitchFamily="34" charset="0"/>
              </a:rPr>
              <a:t>​</a:t>
            </a:r>
            <a:r>
              <a:rPr lang="is-IS" sz="2400" dirty="0">
                <a:solidFill>
                  <a:srgbClr val="000000"/>
                </a:solidFill>
                <a:latin typeface="Calibri" panose="020F0502020204030204" pitchFamily="34" charset="0"/>
              </a:rPr>
              <a:t>Leið til að kalla fram hugmyndir. Aðferðinni má beita hvort sem er á eigin spýtur eða í hópi. </a:t>
            </a:r>
          </a:p>
          <a:p>
            <a:pPr fontAlgn="base"/>
            <a:endParaRPr lang="is-IS" sz="2400" dirty="0">
              <a:solidFill>
                <a:srgbClr val="000000"/>
              </a:solidFill>
              <a:latin typeface="Calibri" panose="020F0502020204030204" pitchFamily="34" charset="0"/>
            </a:endParaRPr>
          </a:p>
          <a:p>
            <a:pPr fontAlgn="base"/>
            <a:r>
              <a:rPr lang="is-IS" sz="2400" dirty="0">
                <a:solidFill>
                  <a:srgbClr val="000000"/>
                </a:solidFill>
                <a:latin typeface="Calibri" panose="020F0502020204030204" pitchFamily="34" charset="0"/>
              </a:rPr>
              <a:t>Gjarnan er mælt með þankahríð án áreitis frá tölvum og snjalltækjum. Árangursríkara getur reynst að skapa andrúmsloft og aðstæður sem opnað geta hugann og örvað hugsanir. Hvað með að setjast út undir bert loft með blað og penna? </a:t>
            </a:r>
            <a:r>
              <a:rPr lang="en-US" sz="2400" dirty="0">
                <a:latin typeface="Calibri" panose="020F0502020204030204" pitchFamily="34" charset="0"/>
              </a:rPr>
              <a:t>​</a:t>
            </a:r>
          </a:p>
          <a:p>
            <a:pPr fontAlgn="base"/>
            <a:endParaRPr lang="en-GB" sz="2400" dirty="0">
              <a:latin typeface="Calibri" panose="020F0502020204030204" pitchFamily="34" charset="0"/>
            </a:endParaRPr>
          </a:p>
          <a:p>
            <a:pPr algn="l" rtl="0" fontAlgn="base"/>
            <a:endParaRPr lang="en-US" b="0" i="0" dirty="0">
              <a:effectLst/>
            </a:endParaRPr>
          </a:p>
        </p:txBody>
      </p:sp>
      <p:pic>
        <p:nvPicPr>
          <p:cNvPr id="2" name="Picture 1">
            <a:extLst>
              <a:ext uri="{FF2B5EF4-FFF2-40B4-BE49-F238E27FC236}">
                <a16:creationId xmlns:a16="http://schemas.microsoft.com/office/drawing/2014/main" id="{FB8D482E-09B4-4A6D-A22C-22B4938D62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5699" y="2963407"/>
            <a:ext cx="4006678" cy="2671119"/>
          </a:xfrm>
          <a:prstGeom prst="rect">
            <a:avLst/>
          </a:prstGeom>
        </p:spPr>
      </p:pic>
    </p:spTree>
    <p:extLst>
      <p:ext uri="{BB962C8B-B14F-4D97-AF65-F5344CB8AC3E}">
        <p14:creationId xmlns:p14="http://schemas.microsoft.com/office/powerpoint/2010/main" val="63944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1BB2F6-326D-4990-8BDF-7169FE095F19}"/>
              </a:ext>
            </a:extLst>
          </p:cNvPr>
          <p:cNvSpPr txBox="1"/>
          <p:nvPr/>
        </p:nvSpPr>
        <p:spPr>
          <a:xfrm>
            <a:off x="835704" y="1797210"/>
            <a:ext cx="4004992" cy="4247317"/>
          </a:xfrm>
          <a:prstGeom prst="rect">
            <a:avLst/>
          </a:prstGeom>
          <a:noFill/>
        </p:spPr>
        <p:txBody>
          <a:bodyPr wrap="square" rtlCol="0">
            <a:spAutoFit/>
          </a:bodyPr>
          <a:lstStyle/>
          <a:p>
            <a:pPr algn="l" rtl="0" fontAlgn="base"/>
            <a:r>
              <a:rPr lang="is-IS" sz="3600" b="0" i="0" u="none" strike="noStrike" dirty="0">
                <a:solidFill>
                  <a:srgbClr val="4EAE3A"/>
                </a:solidFill>
                <a:effectLst/>
                <a:latin typeface="Calibri" panose="020F0502020204030204" pitchFamily="34" charset="0"/>
              </a:rPr>
              <a:t>Hugarkort</a:t>
            </a:r>
            <a:endParaRPr lang="is-IS" sz="3600" b="0" i="0" dirty="0">
              <a:effectLst/>
              <a:latin typeface="Arial" panose="020B0604020202020204" pitchFamily="34" charset="0"/>
            </a:endParaRPr>
          </a:p>
          <a:p>
            <a:pPr fontAlgn="base"/>
            <a:r>
              <a:rPr lang="is-IS" sz="2400" b="0" i="0" u="none" strike="noStrike" dirty="0">
                <a:solidFill>
                  <a:srgbClr val="000000"/>
                </a:solidFill>
                <a:effectLst/>
                <a:latin typeface="Calibri" panose="020F0502020204030204" pitchFamily="34" charset="0"/>
              </a:rPr>
              <a:t>Hugarkort má teikna hvort sem er með penna og pappír eða þar til gerðu forriti. Með hugarkorti fær þróun hugmynda/r á sig sjónræna mynd og auðveldara verður að útfæra, flokka, tengja og skipuleggja hugsanir. </a:t>
            </a:r>
            <a:r>
              <a:rPr lang="en-US" sz="2400" b="0" i="0" dirty="0">
                <a:effectLst/>
                <a:latin typeface="Calibri" panose="020F0502020204030204" pitchFamily="34" charset="0"/>
              </a:rPr>
              <a:t>​</a:t>
            </a:r>
          </a:p>
          <a:p>
            <a:pPr algn="l" rtl="0" fontAlgn="base"/>
            <a:endParaRPr lang="en-GB" sz="2400" b="0" i="0" u="none" strike="noStrike" dirty="0">
              <a:solidFill>
                <a:srgbClr val="000000"/>
              </a:solidFill>
              <a:effectLst/>
              <a:latin typeface="Calibri"/>
              <a:cs typeface="Calibri"/>
            </a:endParaRPr>
          </a:p>
          <a:p>
            <a:endParaRPr lang="en-SE" dirty="0"/>
          </a:p>
        </p:txBody>
      </p:sp>
      <p:sp>
        <p:nvSpPr>
          <p:cNvPr id="3" name="TextBox 2">
            <a:extLst>
              <a:ext uri="{FF2B5EF4-FFF2-40B4-BE49-F238E27FC236}">
                <a16:creationId xmlns:a16="http://schemas.microsoft.com/office/drawing/2014/main" id="{5A233AAF-7350-4C10-9126-C1F778651638}"/>
              </a:ext>
            </a:extLst>
          </p:cNvPr>
          <p:cNvSpPr txBox="1"/>
          <p:nvPr/>
        </p:nvSpPr>
        <p:spPr>
          <a:xfrm>
            <a:off x="2271168" y="93053"/>
            <a:ext cx="8130250" cy="1600438"/>
          </a:xfrm>
          <a:prstGeom prst="rect">
            <a:avLst/>
          </a:prstGeom>
          <a:noFill/>
        </p:spPr>
        <p:txBody>
          <a:bodyPr wrap="square" rtlCol="0">
            <a:spAutoFit/>
          </a:bodyPr>
          <a:lstStyle/>
          <a:p>
            <a:pPr algn="ctr"/>
            <a:r>
              <a:rPr lang="is-IS" sz="4000" b="1" dirty="0">
                <a:solidFill>
                  <a:srgbClr val="266C9F"/>
                </a:solidFill>
              </a:rPr>
              <a:t>1.2. Hugmyndavinna – </a:t>
            </a:r>
          </a:p>
          <a:p>
            <a:pPr algn="ctr"/>
            <a:r>
              <a:rPr lang="is-IS" sz="4000" b="1" dirty="0">
                <a:solidFill>
                  <a:srgbClr val="266C9F"/>
                </a:solidFill>
              </a:rPr>
              <a:t>dæmi um aðferðir</a:t>
            </a:r>
            <a:endParaRPr lang="en-SE" sz="4000" b="1" dirty="0">
              <a:solidFill>
                <a:srgbClr val="266C9F"/>
              </a:solidFill>
            </a:endParaRPr>
          </a:p>
          <a:p>
            <a:pPr algn="ctr"/>
            <a:endParaRPr lang="en-SE" dirty="0"/>
          </a:p>
        </p:txBody>
      </p:sp>
      <p:pic>
        <p:nvPicPr>
          <p:cNvPr id="4" name="Picture 3">
            <a:extLst>
              <a:ext uri="{FF2B5EF4-FFF2-40B4-BE49-F238E27FC236}">
                <a16:creationId xmlns:a16="http://schemas.microsoft.com/office/drawing/2014/main" id="{37065C2E-A381-4F33-B8DB-950303CD9F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62662" y="2425668"/>
            <a:ext cx="4493571" cy="3249527"/>
          </a:xfrm>
          <a:prstGeom prst="rect">
            <a:avLst/>
          </a:prstGeom>
        </p:spPr>
      </p:pic>
      <p:pic>
        <p:nvPicPr>
          <p:cNvPr id="5" name="Picture 4">
            <a:extLst>
              <a:ext uri="{FF2B5EF4-FFF2-40B4-BE49-F238E27FC236}">
                <a16:creationId xmlns:a16="http://schemas.microsoft.com/office/drawing/2014/main" id="{BA968F31-56E6-48D5-B45B-196614588F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5675195"/>
            <a:ext cx="3785944" cy="237765"/>
          </a:xfrm>
          <a:prstGeom prst="rect">
            <a:avLst/>
          </a:prstGeom>
        </p:spPr>
      </p:pic>
    </p:spTree>
    <p:extLst>
      <p:ext uri="{BB962C8B-B14F-4D97-AF65-F5344CB8AC3E}">
        <p14:creationId xmlns:p14="http://schemas.microsoft.com/office/powerpoint/2010/main" val="29281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77B165-0FA5-4B05-931A-1BA40080D8EB}"/>
              </a:ext>
            </a:extLst>
          </p:cNvPr>
          <p:cNvSpPr txBox="1"/>
          <p:nvPr/>
        </p:nvSpPr>
        <p:spPr>
          <a:xfrm>
            <a:off x="777604" y="2076550"/>
            <a:ext cx="4589352" cy="4247317"/>
          </a:xfrm>
          <a:prstGeom prst="rect">
            <a:avLst/>
          </a:prstGeom>
          <a:noFill/>
        </p:spPr>
        <p:txBody>
          <a:bodyPr wrap="square" rtlCol="0">
            <a:spAutoFit/>
          </a:bodyPr>
          <a:lstStyle/>
          <a:p>
            <a:pPr algn="l" rtl="0" fontAlgn="base"/>
            <a:r>
              <a:rPr lang="is-IS" sz="3600" b="0" i="0" u="none" strike="noStrike" dirty="0">
                <a:solidFill>
                  <a:srgbClr val="4EAE3A"/>
                </a:solidFill>
                <a:effectLst/>
                <a:latin typeface="Calibri" panose="020F0502020204030204" pitchFamily="34" charset="0"/>
              </a:rPr>
              <a:t>Stjarnan</a:t>
            </a:r>
            <a:r>
              <a:rPr lang="en-US" sz="3600" b="0" i="0" dirty="0">
                <a:effectLst/>
                <a:latin typeface="Calibri" panose="020F0502020204030204" pitchFamily="34" charset="0"/>
              </a:rPr>
              <a:t>​</a:t>
            </a:r>
          </a:p>
          <a:p>
            <a:pPr algn="l" rtl="0" fontAlgn="base"/>
            <a:r>
              <a:rPr lang="is-IS" sz="2400" b="0" i="0" u="none" strike="noStrike" dirty="0">
                <a:solidFill>
                  <a:srgbClr val="000000"/>
                </a:solidFill>
                <a:effectLst/>
                <a:latin typeface="Calibri" panose="020F0502020204030204" pitchFamily="34" charset="0"/>
              </a:rPr>
              <a:t>Teiknuð er stjarna með sex anga.</a:t>
            </a:r>
            <a:br>
              <a:rPr lang="is-IS" sz="2400" b="0" i="0" u="none" strike="noStrike" dirty="0">
                <a:solidFill>
                  <a:srgbClr val="000000"/>
                </a:solidFill>
                <a:effectLst/>
                <a:latin typeface="Calibri" panose="020F0502020204030204" pitchFamily="34" charset="0"/>
              </a:rPr>
            </a:br>
            <a:r>
              <a:rPr lang="is-IS" sz="2400" b="0" i="0" u="none" strike="noStrike" dirty="0">
                <a:solidFill>
                  <a:srgbClr val="000000"/>
                </a:solidFill>
                <a:effectLst/>
                <a:latin typeface="Calibri" panose="020F0502020204030204" pitchFamily="34" charset="0"/>
              </a:rPr>
              <a:t>Hugmyndin, sem unnið er með, er skrifuð í miðja stjörnuna. Spurnarorðum er svo deilt niður á anga stjörnunnar: </a:t>
            </a:r>
            <a:r>
              <a:rPr lang="is-IS" sz="2400" b="0" i="1" u="none" strike="noStrike" dirty="0">
                <a:solidFill>
                  <a:srgbClr val="000000"/>
                </a:solidFill>
                <a:effectLst/>
                <a:latin typeface="Calibri" panose="020F0502020204030204" pitchFamily="34" charset="0"/>
              </a:rPr>
              <a:t>hver, hvað, hvar, hvenær, hvers vegna </a:t>
            </a:r>
            <a:r>
              <a:rPr lang="is-IS" sz="2400" b="0" i="0" u="none" strike="noStrike" dirty="0">
                <a:solidFill>
                  <a:srgbClr val="000000"/>
                </a:solidFill>
                <a:effectLst/>
                <a:latin typeface="Calibri" panose="020F0502020204030204" pitchFamily="34" charset="0"/>
              </a:rPr>
              <a:t>og</a:t>
            </a:r>
            <a:r>
              <a:rPr lang="is-IS" sz="2400" b="0" i="1" u="none" strike="noStrike" dirty="0">
                <a:solidFill>
                  <a:srgbClr val="000000"/>
                </a:solidFill>
                <a:effectLst/>
                <a:latin typeface="Calibri" panose="020F0502020204030204" pitchFamily="34" charset="0"/>
              </a:rPr>
              <a:t> hvernig</a:t>
            </a:r>
            <a:r>
              <a:rPr lang="is-IS" sz="2400" b="0" i="0" u="none" strike="noStrike" dirty="0">
                <a:solidFill>
                  <a:srgbClr val="000000"/>
                </a:solidFill>
                <a:effectLst/>
                <a:latin typeface="Calibri" panose="020F0502020204030204" pitchFamily="34" charset="0"/>
              </a:rPr>
              <a:t>. Hugmyndin er síðan skoðuð í ljósi spurninga sem hefjast á framangreindum spurnarorðum. </a:t>
            </a:r>
            <a:r>
              <a:rPr lang="en-GB" sz="2400" b="0" i="0" dirty="0">
                <a:effectLst/>
                <a:latin typeface="Calibri" panose="020F0502020204030204" pitchFamily="34" charset="0"/>
              </a:rPr>
              <a:t> </a:t>
            </a:r>
            <a:endParaRPr lang="en-US" sz="2400" b="0" i="0" dirty="0">
              <a:effectLst/>
              <a:latin typeface="Arial" panose="020B0604020202020204" pitchFamily="34" charset="0"/>
            </a:endParaRPr>
          </a:p>
          <a:p>
            <a:endParaRPr lang="en-SE" dirty="0"/>
          </a:p>
        </p:txBody>
      </p:sp>
      <p:sp>
        <p:nvSpPr>
          <p:cNvPr id="3" name="TextBox 2">
            <a:extLst>
              <a:ext uri="{FF2B5EF4-FFF2-40B4-BE49-F238E27FC236}">
                <a16:creationId xmlns:a16="http://schemas.microsoft.com/office/drawing/2014/main" id="{5F3C6D9C-B310-4290-ABF0-2250952E06C0}"/>
              </a:ext>
            </a:extLst>
          </p:cNvPr>
          <p:cNvSpPr txBox="1"/>
          <p:nvPr/>
        </p:nvSpPr>
        <p:spPr>
          <a:xfrm>
            <a:off x="2798339" y="212829"/>
            <a:ext cx="8481790" cy="1600438"/>
          </a:xfrm>
          <a:prstGeom prst="rect">
            <a:avLst/>
          </a:prstGeom>
          <a:noFill/>
        </p:spPr>
        <p:txBody>
          <a:bodyPr wrap="square" rtlCol="0">
            <a:spAutoFit/>
          </a:bodyPr>
          <a:lstStyle/>
          <a:p>
            <a:pPr algn="ctr"/>
            <a:r>
              <a:rPr lang="is-IS" sz="4000" b="1" dirty="0">
                <a:solidFill>
                  <a:srgbClr val="266C9F"/>
                </a:solidFill>
              </a:rPr>
              <a:t>1.2. Hugmyndavinna – </a:t>
            </a:r>
          </a:p>
          <a:p>
            <a:pPr algn="ctr"/>
            <a:r>
              <a:rPr lang="is-IS" sz="4000" b="1" dirty="0">
                <a:solidFill>
                  <a:srgbClr val="266C9F"/>
                </a:solidFill>
              </a:rPr>
              <a:t>dæmi um aðferðir</a:t>
            </a:r>
            <a:endParaRPr lang="en-SE" sz="4000" b="1" dirty="0">
              <a:solidFill>
                <a:srgbClr val="266C9F"/>
              </a:solidFill>
            </a:endParaRPr>
          </a:p>
          <a:p>
            <a:endParaRPr lang="en-SE" dirty="0"/>
          </a:p>
        </p:txBody>
      </p:sp>
      <p:sp>
        <p:nvSpPr>
          <p:cNvPr id="4" name="Star: 6 Points 3">
            <a:extLst>
              <a:ext uri="{FF2B5EF4-FFF2-40B4-BE49-F238E27FC236}">
                <a16:creationId xmlns:a16="http://schemas.microsoft.com/office/drawing/2014/main" id="{670BBFB9-E8C8-496A-84BA-26B953F4FCFF}"/>
              </a:ext>
            </a:extLst>
          </p:cNvPr>
          <p:cNvSpPr/>
          <p:nvPr/>
        </p:nvSpPr>
        <p:spPr>
          <a:xfrm>
            <a:off x="6326659" y="2070956"/>
            <a:ext cx="3509318" cy="3744097"/>
          </a:xfrm>
          <a:prstGeom prst="star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5" name="TextBox 4">
            <a:extLst>
              <a:ext uri="{FF2B5EF4-FFF2-40B4-BE49-F238E27FC236}">
                <a16:creationId xmlns:a16="http://schemas.microsoft.com/office/drawing/2014/main" id="{0CC83203-92E0-4815-A6BA-B220BFE5E416}"/>
              </a:ext>
            </a:extLst>
          </p:cNvPr>
          <p:cNvSpPr txBox="1"/>
          <p:nvPr/>
        </p:nvSpPr>
        <p:spPr>
          <a:xfrm>
            <a:off x="7817710" y="2606239"/>
            <a:ext cx="691978" cy="369332"/>
          </a:xfrm>
          <a:prstGeom prst="rect">
            <a:avLst/>
          </a:prstGeom>
          <a:noFill/>
        </p:spPr>
        <p:txBody>
          <a:bodyPr wrap="square" rtlCol="0">
            <a:spAutoFit/>
          </a:bodyPr>
          <a:lstStyle/>
          <a:p>
            <a:r>
              <a:rPr lang="is-IS" dirty="0">
                <a:solidFill>
                  <a:srgbClr val="00B028"/>
                </a:solidFill>
              </a:rPr>
              <a:t>hver</a:t>
            </a:r>
            <a:endParaRPr lang="en-SE" dirty="0">
              <a:solidFill>
                <a:srgbClr val="00B028"/>
              </a:solidFill>
            </a:endParaRPr>
          </a:p>
        </p:txBody>
      </p:sp>
      <p:sp>
        <p:nvSpPr>
          <p:cNvPr id="6" name="TextBox 5">
            <a:extLst>
              <a:ext uri="{FF2B5EF4-FFF2-40B4-BE49-F238E27FC236}">
                <a16:creationId xmlns:a16="http://schemas.microsoft.com/office/drawing/2014/main" id="{EB3330A6-8E7C-49BD-9DFE-C835B1BE969B}"/>
              </a:ext>
            </a:extLst>
          </p:cNvPr>
          <p:cNvSpPr txBox="1"/>
          <p:nvPr/>
        </p:nvSpPr>
        <p:spPr>
          <a:xfrm>
            <a:off x="6604247" y="3130205"/>
            <a:ext cx="927196" cy="369332"/>
          </a:xfrm>
          <a:prstGeom prst="rect">
            <a:avLst/>
          </a:prstGeom>
          <a:noFill/>
        </p:spPr>
        <p:txBody>
          <a:bodyPr wrap="square" rtlCol="0">
            <a:spAutoFit/>
          </a:bodyPr>
          <a:lstStyle/>
          <a:p>
            <a:r>
              <a:rPr lang="is-IS" dirty="0">
                <a:solidFill>
                  <a:srgbClr val="00B028"/>
                </a:solidFill>
              </a:rPr>
              <a:t>hvernig</a:t>
            </a:r>
            <a:endParaRPr lang="en-SE" dirty="0">
              <a:solidFill>
                <a:srgbClr val="00B028"/>
              </a:solidFill>
            </a:endParaRPr>
          </a:p>
        </p:txBody>
      </p:sp>
      <p:sp>
        <p:nvSpPr>
          <p:cNvPr id="7" name="TextBox 6">
            <a:extLst>
              <a:ext uri="{FF2B5EF4-FFF2-40B4-BE49-F238E27FC236}">
                <a16:creationId xmlns:a16="http://schemas.microsoft.com/office/drawing/2014/main" id="{B84764F9-9A65-443D-86EF-C9F393505EC6}"/>
              </a:ext>
            </a:extLst>
          </p:cNvPr>
          <p:cNvSpPr txBox="1"/>
          <p:nvPr/>
        </p:nvSpPr>
        <p:spPr>
          <a:xfrm>
            <a:off x="8837447" y="3130205"/>
            <a:ext cx="691978" cy="369332"/>
          </a:xfrm>
          <a:prstGeom prst="rect">
            <a:avLst/>
          </a:prstGeom>
          <a:noFill/>
        </p:spPr>
        <p:txBody>
          <a:bodyPr wrap="square" rtlCol="0">
            <a:spAutoFit/>
          </a:bodyPr>
          <a:lstStyle/>
          <a:p>
            <a:r>
              <a:rPr lang="is-IS" dirty="0">
                <a:solidFill>
                  <a:srgbClr val="00B028"/>
                </a:solidFill>
              </a:rPr>
              <a:t>hvað</a:t>
            </a:r>
            <a:endParaRPr lang="en-SE" dirty="0">
              <a:solidFill>
                <a:srgbClr val="00B028"/>
              </a:solidFill>
            </a:endParaRPr>
          </a:p>
        </p:txBody>
      </p:sp>
      <p:sp>
        <p:nvSpPr>
          <p:cNvPr id="8" name="TextBox 7">
            <a:extLst>
              <a:ext uri="{FF2B5EF4-FFF2-40B4-BE49-F238E27FC236}">
                <a16:creationId xmlns:a16="http://schemas.microsoft.com/office/drawing/2014/main" id="{BE17F636-B62F-49BC-A60F-7B920DCC2ACC}"/>
              </a:ext>
            </a:extLst>
          </p:cNvPr>
          <p:cNvSpPr txBox="1"/>
          <p:nvPr/>
        </p:nvSpPr>
        <p:spPr>
          <a:xfrm>
            <a:off x="7648723" y="4910440"/>
            <a:ext cx="911726" cy="369332"/>
          </a:xfrm>
          <a:prstGeom prst="rect">
            <a:avLst/>
          </a:prstGeom>
          <a:noFill/>
        </p:spPr>
        <p:txBody>
          <a:bodyPr wrap="square" rtlCol="0">
            <a:spAutoFit/>
          </a:bodyPr>
          <a:lstStyle/>
          <a:p>
            <a:r>
              <a:rPr lang="is-IS" dirty="0">
                <a:solidFill>
                  <a:srgbClr val="00B028"/>
                </a:solidFill>
              </a:rPr>
              <a:t>hvenær</a:t>
            </a:r>
            <a:endParaRPr lang="en-SE" dirty="0">
              <a:solidFill>
                <a:srgbClr val="00B028"/>
              </a:solidFill>
            </a:endParaRPr>
          </a:p>
        </p:txBody>
      </p:sp>
      <p:sp>
        <p:nvSpPr>
          <p:cNvPr id="9" name="TextBox 8">
            <a:extLst>
              <a:ext uri="{FF2B5EF4-FFF2-40B4-BE49-F238E27FC236}">
                <a16:creationId xmlns:a16="http://schemas.microsoft.com/office/drawing/2014/main" id="{DE11B96B-DD8B-4E55-A13C-E96DB9130AB3}"/>
              </a:ext>
            </a:extLst>
          </p:cNvPr>
          <p:cNvSpPr txBox="1"/>
          <p:nvPr/>
        </p:nvSpPr>
        <p:spPr>
          <a:xfrm>
            <a:off x="8742711" y="4394895"/>
            <a:ext cx="786714" cy="369332"/>
          </a:xfrm>
          <a:prstGeom prst="rect">
            <a:avLst/>
          </a:prstGeom>
          <a:noFill/>
        </p:spPr>
        <p:txBody>
          <a:bodyPr wrap="square" rtlCol="0">
            <a:spAutoFit/>
          </a:bodyPr>
          <a:lstStyle/>
          <a:p>
            <a:pPr algn="r"/>
            <a:r>
              <a:rPr lang="is-IS" dirty="0">
                <a:solidFill>
                  <a:srgbClr val="00B028"/>
                </a:solidFill>
              </a:rPr>
              <a:t>hvar</a:t>
            </a:r>
            <a:endParaRPr lang="en-SE" dirty="0">
              <a:solidFill>
                <a:srgbClr val="00B028"/>
              </a:solidFill>
            </a:endParaRPr>
          </a:p>
        </p:txBody>
      </p:sp>
      <p:sp>
        <p:nvSpPr>
          <p:cNvPr id="10" name="TextBox 9">
            <a:extLst>
              <a:ext uri="{FF2B5EF4-FFF2-40B4-BE49-F238E27FC236}">
                <a16:creationId xmlns:a16="http://schemas.microsoft.com/office/drawing/2014/main" id="{0F5BF790-30B1-4478-8630-8A8D0A64FE74}"/>
              </a:ext>
            </a:extLst>
          </p:cNvPr>
          <p:cNvSpPr txBox="1"/>
          <p:nvPr/>
        </p:nvSpPr>
        <p:spPr>
          <a:xfrm>
            <a:off x="6677078" y="4237461"/>
            <a:ext cx="1585782" cy="646331"/>
          </a:xfrm>
          <a:prstGeom prst="rect">
            <a:avLst/>
          </a:prstGeom>
          <a:noFill/>
        </p:spPr>
        <p:txBody>
          <a:bodyPr wrap="square" rtlCol="0">
            <a:spAutoFit/>
          </a:bodyPr>
          <a:lstStyle/>
          <a:p>
            <a:r>
              <a:rPr lang="is-IS" dirty="0">
                <a:solidFill>
                  <a:srgbClr val="00B028"/>
                </a:solidFill>
              </a:rPr>
              <a:t>hvers </a:t>
            </a:r>
            <a:br>
              <a:rPr lang="is-IS" dirty="0">
                <a:solidFill>
                  <a:srgbClr val="00B028"/>
                </a:solidFill>
              </a:rPr>
            </a:br>
            <a:r>
              <a:rPr lang="is-IS" dirty="0">
                <a:solidFill>
                  <a:srgbClr val="00B028"/>
                </a:solidFill>
              </a:rPr>
              <a:t>vegna</a:t>
            </a:r>
            <a:endParaRPr lang="en-SE" dirty="0">
              <a:solidFill>
                <a:srgbClr val="00B028"/>
              </a:solidFill>
            </a:endParaRPr>
          </a:p>
        </p:txBody>
      </p:sp>
      <p:sp>
        <p:nvSpPr>
          <p:cNvPr id="11" name="TextBox 10">
            <a:extLst>
              <a:ext uri="{FF2B5EF4-FFF2-40B4-BE49-F238E27FC236}">
                <a16:creationId xmlns:a16="http://schemas.microsoft.com/office/drawing/2014/main" id="{4B2065F6-5916-414B-A657-505F6BBF60BC}"/>
              </a:ext>
            </a:extLst>
          </p:cNvPr>
          <p:cNvSpPr txBox="1"/>
          <p:nvPr/>
        </p:nvSpPr>
        <p:spPr>
          <a:xfrm>
            <a:off x="7185629" y="3650618"/>
            <a:ext cx="1837914" cy="584775"/>
          </a:xfrm>
          <a:prstGeom prst="rect">
            <a:avLst/>
          </a:prstGeom>
          <a:noFill/>
        </p:spPr>
        <p:txBody>
          <a:bodyPr wrap="square" rtlCol="0">
            <a:spAutoFit/>
          </a:bodyPr>
          <a:lstStyle/>
          <a:p>
            <a:pPr algn="ctr"/>
            <a:r>
              <a:rPr lang="sv-SE" sz="3200" b="1" dirty="0" err="1">
                <a:solidFill>
                  <a:srgbClr val="FFB700"/>
                </a:solidFill>
              </a:rPr>
              <a:t>hugmynd</a:t>
            </a:r>
            <a:endParaRPr lang="en-SE" sz="3200" b="1" dirty="0">
              <a:solidFill>
                <a:srgbClr val="FFB700"/>
              </a:solidFill>
            </a:endParaRPr>
          </a:p>
        </p:txBody>
      </p:sp>
    </p:spTree>
    <p:extLst>
      <p:ext uri="{BB962C8B-B14F-4D97-AF65-F5344CB8AC3E}">
        <p14:creationId xmlns:p14="http://schemas.microsoft.com/office/powerpoint/2010/main" val="712898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39F19E-1C4E-45DC-B9BC-CF1C375CFF52}"/>
              </a:ext>
            </a:extLst>
          </p:cNvPr>
          <p:cNvSpPr txBox="1"/>
          <p:nvPr/>
        </p:nvSpPr>
        <p:spPr>
          <a:xfrm>
            <a:off x="424820" y="1336119"/>
            <a:ext cx="7168675" cy="5078313"/>
          </a:xfrm>
          <a:prstGeom prst="rect">
            <a:avLst/>
          </a:prstGeom>
          <a:noFill/>
        </p:spPr>
        <p:txBody>
          <a:bodyPr wrap="square" lIns="91440" tIns="45720" rIns="91440" bIns="45720" rtlCol="0" anchor="t">
            <a:spAutoFit/>
          </a:bodyPr>
          <a:lstStyle/>
          <a:p>
            <a:pPr algn="l" rtl="0" fontAlgn="base"/>
            <a:r>
              <a:rPr lang="is-IS" sz="3600" b="0" i="0" u="none" strike="noStrike" dirty="0">
                <a:solidFill>
                  <a:srgbClr val="4EAE3A"/>
                </a:solidFill>
                <a:effectLst/>
                <a:latin typeface="Calibri" panose="020F0502020204030204" pitchFamily="34" charset="0"/>
              </a:rPr>
              <a:t>6 hattar</a:t>
            </a:r>
            <a:endParaRPr lang="is-IS" sz="3600" b="0" i="0" dirty="0">
              <a:effectLst/>
              <a:latin typeface="Arial" panose="020B0604020202020204" pitchFamily="34" charset="0"/>
            </a:endParaRPr>
          </a:p>
          <a:p>
            <a:pPr fontAlgn="base"/>
            <a:r>
              <a:rPr lang="en-GB" sz="2400" dirty="0" err="1"/>
              <a:t>Aðferð</a:t>
            </a:r>
            <a:r>
              <a:rPr lang="en-GB" sz="2400" dirty="0"/>
              <a:t>, </a:t>
            </a:r>
            <a:r>
              <a:rPr lang="en-GB" sz="2400" dirty="0" err="1"/>
              <a:t>úr</a:t>
            </a:r>
            <a:r>
              <a:rPr lang="en-GB" sz="2400" dirty="0"/>
              <a:t> </a:t>
            </a:r>
            <a:r>
              <a:rPr lang="en-GB" sz="2400" dirty="0" err="1"/>
              <a:t>smiðju</a:t>
            </a:r>
            <a:r>
              <a:rPr lang="en-GB" sz="2400" b="0" i="0" dirty="0">
                <a:effectLst/>
              </a:rPr>
              <a:t> Edward de Bono, </a:t>
            </a:r>
            <a:r>
              <a:rPr lang="en-GB" sz="2400" dirty="0" err="1"/>
              <a:t>til</a:t>
            </a:r>
            <a:r>
              <a:rPr lang="en-GB" sz="2400" dirty="0"/>
              <a:t> </a:t>
            </a:r>
            <a:r>
              <a:rPr lang="en-GB" sz="2400" dirty="0" err="1"/>
              <a:t>að</a:t>
            </a:r>
            <a:r>
              <a:rPr lang="en-GB" sz="2400" dirty="0"/>
              <a:t> </a:t>
            </a:r>
            <a:r>
              <a:rPr lang="en-GB" sz="2400" dirty="0" err="1"/>
              <a:t>bæta</a:t>
            </a:r>
            <a:r>
              <a:rPr lang="en-GB" sz="2400" dirty="0"/>
              <a:t> </a:t>
            </a:r>
            <a:r>
              <a:rPr lang="en-GB" sz="2400" dirty="0" err="1"/>
              <a:t>og</a:t>
            </a:r>
            <a:r>
              <a:rPr lang="en-GB" sz="2400" dirty="0"/>
              <a:t> </a:t>
            </a:r>
            <a:r>
              <a:rPr lang="en-GB" sz="2400" dirty="0" err="1"/>
              <a:t>skipuleggja</a:t>
            </a:r>
            <a:r>
              <a:rPr lang="en-GB" sz="2400" dirty="0"/>
              <a:t> </a:t>
            </a:r>
            <a:r>
              <a:rPr lang="en-GB" sz="2400" dirty="0" err="1"/>
              <a:t>hugsanir</a:t>
            </a:r>
            <a:r>
              <a:rPr lang="en-GB" sz="2400" dirty="0"/>
              <a:t> </a:t>
            </a:r>
            <a:r>
              <a:rPr lang="en-GB" sz="2400" dirty="0" err="1"/>
              <a:t>og</a:t>
            </a:r>
            <a:r>
              <a:rPr lang="en-GB" sz="2400" dirty="0"/>
              <a:t> </a:t>
            </a:r>
            <a:r>
              <a:rPr lang="en-GB" sz="2400" dirty="0" err="1"/>
              <a:t>ákvarðanatöku</a:t>
            </a:r>
            <a:r>
              <a:rPr lang="en-GB" sz="2400" dirty="0"/>
              <a:t>.</a:t>
            </a:r>
          </a:p>
          <a:p>
            <a:pPr algn="l" rtl="0" fontAlgn="base"/>
            <a:endParaRPr lang="en-GB" sz="2400" b="0" i="0" dirty="0">
              <a:effectLst/>
            </a:endParaRPr>
          </a:p>
          <a:p>
            <a:pPr fontAlgn="base"/>
            <a:r>
              <a:rPr lang="en-GB" sz="2400" dirty="0" err="1"/>
              <a:t>Hugmynd</a:t>
            </a:r>
            <a:r>
              <a:rPr lang="en-GB" sz="2400" dirty="0"/>
              <a:t> </a:t>
            </a:r>
            <a:r>
              <a:rPr lang="en-GB" sz="2400" dirty="0" err="1"/>
              <a:t>skoðuð</a:t>
            </a:r>
            <a:r>
              <a:rPr lang="en-GB" sz="2400" dirty="0"/>
              <a:t> á </a:t>
            </a:r>
            <a:r>
              <a:rPr lang="en-GB" sz="2400" dirty="0" err="1"/>
              <a:t>gagnrýninn</a:t>
            </a:r>
            <a:r>
              <a:rPr lang="en-GB" sz="2400" dirty="0"/>
              <a:t> </a:t>
            </a:r>
            <a:r>
              <a:rPr lang="en-GB" sz="2400" dirty="0" err="1"/>
              <a:t>hátt</a:t>
            </a:r>
            <a:r>
              <a:rPr lang="en-GB" sz="2400" dirty="0"/>
              <a:t>, </a:t>
            </a:r>
            <a:r>
              <a:rPr lang="en-GB" sz="2400" dirty="0" err="1"/>
              <a:t>frá</a:t>
            </a:r>
            <a:r>
              <a:rPr lang="en-GB" sz="2400" dirty="0"/>
              <a:t> </a:t>
            </a:r>
            <a:r>
              <a:rPr lang="en-GB" sz="2400" dirty="0" err="1"/>
              <a:t>ólíkum</a:t>
            </a:r>
            <a:r>
              <a:rPr lang="en-GB" sz="2400" dirty="0"/>
              <a:t> </a:t>
            </a:r>
            <a:r>
              <a:rPr lang="en-GB" sz="2400" dirty="0" err="1"/>
              <a:t>sjónarhornum</a:t>
            </a:r>
            <a:r>
              <a:rPr lang="en-GB" sz="2400" dirty="0"/>
              <a:t>, </a:t>
            </a:r>
            <a:r>
              <a:rPr lang="en-GB" sz="2400" dirty="0" err="1"/>
              <a:t>með</a:t>
            </a:r>
            <a:r>
              <a:rPr lang="en-GB" sz="2400" dirty="0"/>
              <a:t> </a:t>
            </a:r>
            <a:r>
              <a:rPr lang="en-GB" sz="2400" dirty="0" err="1"/>
              <a:t>því</a:t>
            </a:r>
            <a:r>
              <a:rPr lang="en-GB" sz="2400" dirty="0"/>
              <a:t> </a:t>
            </a:r>
            <a:r>
              <a:rPr lang="en-GB" sz="2400" dirty="0" err="1"/>
              <a:t>að</a:t>
            </a:r>
            <a:r>
              <a:rPr lang="en-GB" sz="2400" dirty="0"/>
              <a:t> „</a:t>
            </a:r>
            <a:r>
              <a:rPr lang="en-GB" sz="2400" dirty="0" err="1"/>
              <a:t>setja</a:t>
            </a:r>
            <a:r>
              <a:rPr lang="en-GB" sz="2400" dirty="0"/>
              <a:t> </a:t>
            </a:r>
            <a:r>
              <a:rPr lang="en-GB" sz="2400" dirty="0" err="1"/>
              <a:t>upp</a:t>
            </a:r>
            <a:r>
              <a:rPr lang="en-GB" sz="2400" dirty="0"/>
              <a:t> </a:t>
            </a:r>
            <a:r>
              <a:rPr lang="en-GB" sz="2400" dirty="0" err="1"/>
              <a:t>ólíka</a:t>
            </a:r>
            <a:r>
              <a:rPr lang="en-GB" sz="2400" dirty="0"/>
              <a:t> </a:t>
            </a:r>
            <a:r>
              <a:rPr lang="en-GB" sz="2400" dirty="0" err="1"/>
              <a:t>hatta</a:t>
            </a:r>
            <a:r>
              <a:rPr lang="en-GB" sz="2400" dirty="0"/>
              <a:t>“. </a:t>
            </a:r>
            <a:r>
              <a:rPr lang="en-GB" sz="2400" dirty="0" err="1"/>
              <a:t>Hver</a:t>
            </a:r>
            <a:r>
              <a:rPr lang="en-GB" sz="2400" dirty="0"/>
              <a:t> </a:t>
            </a:r>
            <a:r>
              <a:rPr lang="en-GB" sz="2400" dirty="0" err="1"/>
              <a:t>hattur</a:t>
            </a:r>
            <a:r>
              <a:rPr lang="en-GB" sz="2400" dirty="0"/>
              <a:t> </a:t>
            </a:r>
            <a:r>
              <a:rPr lang="en-GB" sz="2400" dirty="0" err="1"/>
              <a:t>táknar</a:t>
            </a:r>
            <a:r>
              <a:rPr lang="en-GB" sz="2400" dirty="0"/>
              <a:t> </a:t>
            </a:r>
            <a:r>
              <a:rPr lang="en-GB" sz="2400" dirty="0" err="1"/>
              <a:t>ákveðið</a:t>
            </a:r>
            <a:r>
              <a:rPr lang="en-GB" sz="2400" dirty="0"/>
              <a:t> </a:t>
            </a:r>
            <a:r>
              <a:rPr lang="en-GB" sz="2400" dirty="0" err="1"/>
              <a:t>sjónarhorn</a:t>
            </a:r>
            <a:r>
              <a:rPr lang="en-GB" sz="2400" dirty="0"/>
              <a:t> </a:t>
            </a:r>
            <a:r>
              <a:rPr lang="en-GB" sz="2400" dirty="0" err="1"/>
              <a:t>eða</a:t>
            </a:r>
            <a:r>
              <a:rPr lang="en-GB" sz="2400" dirty="0"/>
              <a:t> </a:t>
            </a:r>
            <a:r>
              <a:rPr lang="en-GB" sz="2400" dirty="0" err="1"/>
              <a:t>afstöðu</a:t>
            </a:r>
            <a:r>
              <a:rPr lang="en-GB" sz="2400" dirty="0"/>
              <a:t>: </a:t>
            </a:r>
            <a:r>
              <a:rPr lang="en-GB" sz="2400" i="1" dirty="0" err="1"/>
              <a:t>Jákvæðni</a:t>
            </a:r>
            <a:r>
              <a:rPr lang="en-GB" sz="2400" i="1" dirty="0"/>
              <a:t>, </a:t>
            </a:r>
            <a:r>
              <a:rPr lang="en-GB" sz="2400" i="1" dirty="0" err="1"/>
              <a:t>neikvæðni</a:t>
            </a:r>
            <a:r>
              <a:rPr lang="en-GB" sz="2400" i="1" dirty="0"/>
              <a:t>, </a:t>
            </a:r>
            <a:r>
              <a:rPr lang="en-GB" sz="2400" i="1" dirty="0" err="1"/>
              <a:t>upplýsingar</a:t>
            </a:r>
            <a:r>
              <a:rPr lang="en-GB" sz="2400" i="1" dirty="0"/>
              <a:t>, </a:t>
            </a:r>
            <a:r>
              <a:rPr lang="en-GB" sz="2400" i="1" dirty="0" err="1"/>
              <a:t>tilfinningar</a:t>
            </a:r>
            <a:r>
              <a:rPr lang="en-GB" sz="2400" i="1" dirty="0"/>
              <a:t>, </a:t>
            </a:r>
            <a:r>
              <a:rPr lang="en-GB" sz="2400" i="1" dirty="0" err="1"/>
              <a:t>sköpun</a:t>
            </a:r>
            <a:r>
              <a:rPr lang="en-GB" sz="2400" i="1" dirty="0"/>
              <a:t>, </a:t>
            </a:r>
            <a:r>
              <a:rPr lang="en-GB" sz="2400" i="1" dirty="0" err="1"/>
              <a:t>skipulag</a:t>
            </a:r>
            <a:r>
              <a:rPr lang="en-GB" sz="2400" dirty="0"/>
              <a:t>. ​</a:t>
            </a:r>
            <a:endParaRPr lang="is-IS" sz="2400" dirty="0"/>
          </a:p>
          <a:p>
            <a:pPr algn="l" rtl="0" fontAlgn="base"/>
            <a:endParaRPr lang="en-GB" sz="2400" b="0" i="0" dirty="0">
              <a:effectLst/>
            </a:endParaRPr>
          </a:p>
          <a:p>
            <a:pPr algn="l" rtl="0" fontAlgn="base"/>
            <a:r>
              <a:rPr lang="en-GB" sz="2400" b="0" i="0" dirty="0" err="1">
                <a:effectLst/>
              </a:rPr>
              <a:t>Þessari</a:t>
            </a:r>
            <a:r>
              <a:rPr lang="en-GB" sz="2400" b="0" i="0" dirty="0">
                <a:effectLst/>
              </a:rPr>
              <a:t> </a:t>
            </a:r>
            <a:r>
              <a:rPr lang="en-GB" sz="2400" b="0" i="0" dirty="0" err="1">
                <a:effectLst/>
              </a:rPr>
              <a:t>aðferð</a:t>
            </a:r>
            <a:r>
              <a:rPr lang="en-GB" sz="2400" b="0" i="0" dirty="0">
                <a:effectLst/>
              </a:rPr>
              <a:t> er </a:t>
            </a:r>
            <a:r>
              <a:rPr lang="en-GB" sz="2400" b="0" i="0" dirty="0" err="1">
                <a:effectLst/>
              </a:rPr>
              <a:t>einkum</a:t>
            </a:r>
            <a:r>
              <a:rPr lang="en-GB" sz="2400" b="0" i="0" dirty="0">
                <a:effectLst/>
              </a:rPr>
              <a:t> </a:t>
            </a:r>
            <a:r>
              <a:rPr lang="en-GB" sz="2400" b="0" i="0" dirty="0" err="1">
                <a:effectLst/>
              </a:rPr>
              <a:t>beitt</a:t>
            </a:r>
            <a:r>
              <a:rPr lang="en-GB" sz="2400" b="0" i="0" dirty="0">
                <a:effectLst/>
              </a:rPr>
              <a:t> í </a:t>
            </a:r>
            <a:r>
              <a:rPr lang="en-GB" sz="2400" b="0" i="0" dirty="0" err="1">
                <a:effectLst/>
              </a:rPr>
              <a:t>hópvinnu</a:t>
            </a:r>
            <a:r>
              <a:rPr lang="en-GB" sz="2400" b="0" i="0" dirty="0">
                <a:effectLst/>
              </a:rPr>
              <a:t>. </a:t>
            </a:r>
            <a:r>
              <a:rPr lang="en-GB" sz="2400" b="0" i="0" dirty="0" err="1">
                <a:effectLst/>
              </a:rPr>
              <a:t>Árangursríkast</a:t>
            </a:r>
            <a:r>
              <a:rPr lang="en-GB" sz="2400" b="0" i="0" dirty="0">
                <a:effectLst/>
              </a:rPr>
              <a:t> er </a:t>
            </a:r>
            <a:r>
              <a:rPr lang="en-GB" sz="2400" b="0" i="0" dirty="0" err="1">
                <a:effectLst/>
              </a:rPr>
              <a:t>að</a:t>
            </a:r>
            <a:r>
              <a:rPr lang="en-GB" sz="2400" b="0" i="0" dirty="0">
                <a:effectLst/>
              </a:rPr>
              <a:t> </a:t>
            </a:r>
            <a:r>
              <a:rPr lang="en-GB" sz="2400" b="0" i="0" dirty="0" err="1">
                <a:effectLst/>
              </a:rPr>
              <a:t>takmarka</a:t>
            </a:r>
            <a:r>
              <a:rPr lang="en-GB" sz="2400" b="0" i="0" dirty="0">
                <a:effectLst/>
              </a:rPr>
              <a:t> </a:t>
            </a:r>
            <a:r>
              <a:rPr lang="en-GB" sz="2400" b="0" i="0" dirty="0" err="1">
                <a:effectLst/>
              </a:rPr>
              <a:t>tíma</a:t>
            </a:r>
            <a:r>
              <a:rPr lang="en-GB" sz="2400" dirty="0" err="1"/>
              <a:t>nn</a:t>
            </a:r>
            <a:r>
              <a:rPr lang="en-GB" sz="2400" dirty="0"/>
              <a:t> </a:t>
            </a:r>
            <a:r>
              <a:rPr lang="en-GB" sz="2400" dirty="0" err="1"/>
              <a:t>sem</a:t>
            </a:r>
            <a:r>
              <a:rPr lang="en-GB" sz="2400" dirty="0"/>
              <a:t> </a:t>
            </a:r>
            <a:r>
              <a:rPr lang="en-GB" sz="2400" dirty="0" err="1"/>
              <a:t>hver</a:t>
            </a:r>
            <a:r>
              <a:rPr lang="en-GB" sz="2400" dirty="0"/>
              <a:t> </a:t>
            </a:r>
            <a:r>
              <a:rPr lang="en-GB" sz="2400" dirty="0" err="1"/>
              <a:t>einstaklingum</a:t>
            </a:r>
            <a:r>
              <a:rPr lang="en-GB" sz="2400" dirty="0"/>
              <a:t> </a:t>
            </a:r>
            <a:r>
              <a:rPr lang="en-GB" sz="2400" dirty="0" err="1"/>
              <a:t>ber</a:t>
            </a:r>
            <a:r>
              <a:rPr lang="en-GB" sz="2400" dirty="0"/>
              <a:t> </a:t>
            </a:r>
            <a:r>
              <a:rPr lang="en-GB" sz="2400" dirty="0" err="1"/>
              <a:t>hvern</a:t>
            </a:r>
            <a:r>
              <a:rPr lang="en-GB" sz="2400" dirty="0"/>
              <a:t> </a:t>
            </a:r>
            <a:r>
              <a:rPr lang="en-GB" sz="2400" dirty="0" err="1"/>
              <a:t>hatt</a:t>
            </a:r>
            <a:r>
              <a:rPr lang="en-GB" sz="2400" dirty="0"/>
              <a:t> </a:t>
            </a:r>
            <a:r>
              <a:rPr lang="en-GB" sz="2400" dirty="0" err="1"/>
              <a:t>og</a:t>
            </a:r>
            <a:r>
              <a:rPr lang="en-GB" sz="2400" dirty="0"/>
              <a:t> </a:t>
            </a:r>
            <a:r>
              <a:rPr lang="en-GB" sz="2400" dirty="0" err="1"/>
              <a:t>miða</a:t>
            </a:r>
            <a:r>
              <a:rPr lang="en-GB" sz="2400" dirty="0"/>
              <a:t> </a:t>
            </a:r>
            <a:r>
              <a:rPr lang="en-GB" sz="2400" dirty="0" err="1"/>
              <a:t>aðeins</a:t>
            </a:r>
            <a:r>
              <a:rPr lang="en-GB" sz="2400" dirty="0"/>
              <a:t> </a:t>
            </a:r>
            <a:r>
              <a:rPr lang="en-GB" sz="2400" dirty="0" err="1"/>
              <a:t>við</a:t>
            </a:r>
            <a:r>
              <a:rPr lang="en-GB" sz="2400" dirty="0"/>
              <a:t> </a:t>
            </a:r>
            <a:r>
              <a:rPr lang="en-GB" sz="2400" dirty="0" err="1"/>
              <a:t>örfáar</a:t>
            </a:r>
            <a:r>
              <a:rPr lang="en-GB" sz="2400" dirty="0"/>
              <a:t> </a:t>
            </a:r>
            <a:r>
              <a:rPr lang="en-GB" sz="2400" dirty="0" err="1"/>
              <a:t>mínútur</a:t>
            </a:r>
            <a:r>
              <a:rPr lang="en-GB" sz="2400" dirty="0"/>
              <a:t>. </a:t>
            </a:r>
            <a:endParaRPr lang="en-SE" dirty="0"/>
          </a:p>
        </p:txBody>
      </p:sp>
      <p:sp>
        <p:nvSpPr>
          <p:cNvPr id="4" name="TextBox 3">
            <a:extLst>
              <a:ext uri="{FF2B5EF4-FFF2-40B4-BE49-F238E27FC236}">
                <a16:creationId xmlns:a16="http://schemas.microsoft.com/office/drawing/2014/main" id="{5CBB7B61-57FE-401D-B8F3-20ECBB775CC6}"/>
              </a:ext>
            </a:extLst>
          </p:cNvPr>
          <p:cNvSpPr txBox="1"/>
          <p:nvPr/>
        </p:nvSpPr>
        <p:spPr>
          <a:xfrm>
            <a:off x="2380843" y="88207"/>
            <a:ext cx="8261131" cy="2154436"/>
          </a:xfrm>
          <a:prstGeom prst="rect">
            <a:avLst/>
          </a:prstGeom>
          <a:noFill/>
        </p:spPr>
        <p:txBody>
          <a:bodyPr wrap="square" rtlCol="0">
            <a:spAutoFit/>
          </a:bodyPr>
          <a:lstStyle/>
          <a:p>
            <a:pPr algn="ctr"/>
            <a:r>
              <a:rPr lang="is-IS" sz="4000" b="1" dirty="0">
                <a:solidFill>
                  <a:srgbClr val="266C9F"/>
                </a:solidFill>
              </a:rPr>
              <a:t>1.2. Hugmyndavinna – </a:t>
            </a:r>
          </a:p>
          <a:p>
            <a:pPr algn="ctr"/>
            <a:r>
              <a:rPr lang="is-IS" sz="4000" b="1" dirty="0">
                <a:solidFill>
                  <a:srgbClr val="266C9F"/>
                </a:solidFill>
              </a:rPr>
              <a:t>dæmi um aðferðir</a:t>
            </a:r>
            <a:endParaRPr lang="en-SE" sz="4000" b="1" dirty="0">
              <a:solidFill>
                <a:srgbClr val="266C9F"/>
              </a:solidFill>
            </a:endParaRPr>
          </a:p>
          <a:p>
            <a:pPr algn="ctr"/>
            <a:br>
              <a:rPr lang="is-IS" sz="3600" b="1" dirty="0">
                <a:solidFill>
                  <a:srgbClr val="266C9F"/>
                </a:solidFill>
              </a:rPr>
            </a:br>
            <a:endParaRPr lang="en-SE" dirty="0"/>
          </a:p>
        </p:txBody>
      </p:sp>
      <p:pic>
        <p:nvPicPr>
          <p:cNvPr id="5" name="Picture 4" descr="Logo&#10;&#10;Description automatically generated">
            <a:extLst>
              <a:ext uri="{FF2B5EF4-FFF2-40B4-BE49-F238E27FC236}">
                <a16:creationId xmlns:a16="http://schemas.microsoft.com/office/drawing/2014/main" id="{E65B17DA-75B4-42B3-93D7-5130EFDE0B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5409" y="2848324"/>
            <a:ext cx="2863294" cy="2330901"/>
          </a:xfrm>
          <a:prstGeom prst="rect">
            <a:avLst/>
          </a:prstGeom>
        </p:spPr>
      </p:pic>
    </p:spTree>
    <p:extLst>
      <p:ext uri="{BB962C8B-B14F-4D97-AF65-F5344CB8AC3E}">
        <p14:creationId xmlns:p14="http://schemas.microsoft.com/office/powerpoint/2010/main" val="325455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975CAE-05B5-4F7E-8651-8EF6DB332ECD}"/>
              </a:ext>
            </a:extLst>
          </p:cNvPr>
          <p:cNvSpPr txBox="1"/>
          <p:nvPr/>
        </p:nvSpPr>
        <p:spPr>
          <a:xfrm>
            <a:off x="906361" y="1279661"/>
            <a:ext cx="9325232" cy="5770811"/>
          </a:xfrm>
          <a:prstGeom prst="rect">
            <a:avLst/>
          </a:prstGeom>
          <a:noFill/>
        </p:spPr>
        <p:txBody>
          <a:bodyPr wrap="square" rtlCol="0">
            <a:spAutoFit/>
          </a:bodyPr>
          <a:lstStyle/>
          <a:p>
            <a:pPr algn="l" rtl="0" fontAlgn="base"/>
            <a:r>
              <a:rPr lang="is-IS" sz="3600" b="0" i="0" dirty="0">
                <a:solidFill>
                  <a:srgbClr val="00B028"/>
                </a:solidFill>
                <a:effectLst/>
                <a:latin typeface="Calibri" panose="020F0502020204030204" pitchFamily="34" charset="0"/>
              </a:rPr>
              <a:t>Sviðsmyndir</a:t>
            </a:r>
            <a:endParaRPr lang="is-IS" sz="3600" b="0" i="0" dirty="0">
              <a:solidFill>
                <a:srgbClr val="00B028"/>
              </a:solidFill>
              <a:effectLst/>
              <a:latin typeface="Arial" panose="020B0604020202020204" pitchFamily="34" charset="0"/>
            </a:endParaRPr>
          </a:p>
          <a:p>
            <a:pPr algn="l" rtl="0" fontAlgn="base"/>
            <a:r>
              <a:rPr lang="is-IS" sz="2400" b="0" i="0" u="none" strike="noStrike" dirty="0">
                <a:solidFill>
                  <a:srgbClr val="000000"/>
                </a:solidFill>
                <a:effectLst/>
                <a:latin typeface="Calibri" panose="020F0502020204030204" pitchFamily="34" charset="0"/>
              </a:rPr>
              <a:t>Að líta til framtíðar felur ávallt í sér töluverð óvissu. Draga má upp sviðsmyndir sem varpa ljósi á mögulega stöðu í framtíðinni. Þannig er hægt að fá ákveðinn undirbúning fyrir þróun mála. Aðferðina má því líta á eins konar hermi fyrir framtíðina! </a:t>
            </a:r>
          </a:p>
          <a:p>
            <a:pPr algn="l" rtl="0" fontAlgn="base"/>
            <a:endParaRPr lang="en-GB" sz="1100" dirty="0"/>
          </a:p>
          <a:p>
            <a:pPr fontAlgn="base"/>
            <a:r>
              <a:rPr lang="en-GB" sz="2400" dirty="0" err="1"/>
              <a:t>Þegar</a:t>
            </a:r>
            <a:r>
              <a:rPr lang="en-GB" sz="2400" dirty="0"/>
              <a:t> </a:t>
            </a:r>
            <a:r>
              <a:rPr lang="en-GB" sz="2400" dirty="0" err="1"/>
              <a:t>framtíðin</a:t>
            </a:r>
            <a:r>
              <a:rPr lang="en-GB" sz="2400" dirty="0"/>
              <a:t> er </a:t>
            </a:r>
            <a:r>
              <a:rPr lang="en-GB" sz="2400" dirty="0" err="1"/>
              <a:t>teiknuð</a:t>
            </a:r>
            <a:r>
              <a:rPr lang="en-GB" sz="2400" dirty="0"/>
              <a:t> </a:t>
            </a:r>
            <a:r>
              <a:rPr lang="en-GB" sz="2400" dirty="0" err="1"/>
              <a:t>upp</a:t>
            </a:r>
            <a:r>
              <a:rPr lang="en-GB" sz="2400" dirty="0"/>
              <a:t> í </a:t>
            </a:r>
            <a:r>
              <a:rPr lang="en-GB" sz="2400" dirty="0" err="1"/>
              <a:t>formi</a:t>
            </a:r>
            <a:r>
              <a:rPr lang="en-GB" sz="2400" dirty="0"/>
              <a:t> </a:t>
            </a:r>
            <a:r>
              <a:rPr lang="en-GB" sz="2400" dirty="0" err="1"/>
              <a:t>sviðsmynda</a:t>
            </a:r>
            <a:r>
              <a:rPr lang="en-GB" sz="2400" dirty="0"/>
              <a:t> er </a:t>
            </a:r>
            <a:r>
              <a:rPr lang="en-GB" sz="2400" dirty="0" err="1"/>
              <a:t>mögulegt</a:t>
            </a:r>
            <a:r>
              <a:rPr lang="en-GB" sz="2400" dirty="0"/>
              <a:t> </a:t>
            </a:r>
            <a:r>
              <a:rPr lang="en-GB" sz="2400" dirty="0" err="1"/>
              <a:t>að</a:t>
            </a:r>
            <a:r>
              <a:rPr lang="en-GB" sz="2400" dirty="0"/>
              <a:t> taka </a:t>
            </a:r>
            <a:r>
              <a:rPr lang="en-GB" sz="2400" dirty="0" err="1"/>
              <a:t>tillit</a:t>
            </a:r>
            <a:r>
              <a:rPr lang="en-GB" sz="2400" dirty="0"/>
              <a:t> </a:t>
            </a:r>
            <a:r>
              <a:rPr lang="en-GB" sz="2400" dirty="0" err="1"/>
              <a:t>til</a:t>
            </a:r>
            <a:r>
              <a:rPr lang="en-GB" sz="2400" dirty="0"/>
              <a:t> </a:t>
            </a:r>
            <a:r>
              <a:rPr lang="en-GB" sz="2400" dirty="0" err="1"/>
              <a:t>margvíslegra</a:t>
            </a:r>
            <a:r>
              <a:rPr lang="en-GB" sz="2400" dirty="0"/>
              <a:t> </a:t>
            </a:r>
            <a:r>
              <a:rPr lang="en-GB" sz="2400" dirty="0" err="1"/>
              <a:t>þátta</a:t>
            </a:r>
            <a:r>
              <a:rPr lang="en-GB" sz="2400" dirty="0"/>
              <a:t> </a:t>
            </a:r>
            <a:r>
              <a:rPr lang="en-GB" sz="2400" dirty="0" err="1"/>
              <a:t>svo</a:t>
            </a:r>
            <a:r>
              <a:rPr lang="en-GB" sz="2400" dirty="0"/>
              <a:t> </a:t>
            </a:r>
            <a:r>
              <a:rPr lang="en-GB" sz="2400" dirty="0" err="1"/>
              <a:t>sem</a:t>
            </a:r>
            <a:r>
              <a:rPr lang="en-GB" sz="2400" dirty="0"/>
              <a:t> </a:t>
            </a:r>
            <a:r>
              <a:rPr lang="en-GB" sz="2400" dirty="0" err="1"/>
              <a:t>breytinga</a:t>
            </a:r>
            <a:r>
              <a:rPr lang="en-GB" sz="2400" dirty="0"/>
              <a:t> á </a:t>
            </a:r>
            <a:r>
              <a:rPr lang="en-GB" sz="2400" dirty="0" err="1"/>
              <a:t>viðskiptahegðun</a:t>
            </a:r>
            <a:r>
              <a:rPr lang="en-GB" sz="2400" dirty="0"/>
              <a:t> </a:t>
            </a:r>
            <a:r>
              <a:rPr lang="en-GB" sz="2400" dirty="0" err="1"/>
              <a:t>eða</a:t>
            </a:r>
            <a:r>
              <a:rPr lang="en-GB" sz="2400" dirty="0"/>
              <a:t> </a:t>
            </a:r>
            <a:r>
              <a:rPr lang="en-GB" sz="2400" dirty="0" err="1"/>
              <a:t>náttúru</a:t>
            </a:r>
            <a:r>
              <a:rPr lang="en-GB" sz="2400" dirty="0"/>
              <a:t>. </a:t>
            </a:r>
          </a:p>
          <a:p>
            <a:pPr fontAlgn="base"/>
            <a:endParaRPr lang="en-GB" sz="1100" dirty="0"/>
          </a:p>
          <a:p>
            <a:pPr algn="l" rtl="0" fontAlgn="base"/>
            <a:r>
              <a:rPr lang="en-GB" sz="2400" b="0" i="0" dirty="0" err="1">
                <a:effectLst/>
              </a:rPr>
              <a:t>Vinnu</a:t>
            </a:r>
            <a:r>
              <a:rPr lang="en-GB" sz="2400" b="0" i="0" dirty="0">
                <a:effectLst/>
              </a:rPr>
              <a:t> </a:t>
            </a:r>
            <a:r>
              <a:rPr lang="en-GB" sz="2400" b="0" i="0" dirty="0" err="1">
                <a:effectLst/>
              </a:rPr>
              <a:t>með</a:t>
            </a:r>
            <a:r>
              <a:rPr lang="en-GB" sz="2400" b="0" i="0" dirty="0">
                <a:effectLst/>
              </a:rPr>
              <a:t> </a:t>
            </a:r>
            <a:r>
              <a:rPr lang="en-GB" sz="2400" b="0" i="0" dirty="0" err="1">
                <a:effectLst/>
              </a:rPr>
              <a:t>sviðsmyndir</a:t>
            </a:r>
            <a:r>
              <a:rPr lang="en-GB" sz="2400" b="0" i="0" dirty="0">
                <a:effectLst/>
              </a:rPr>
              <a:t> </a:t>
            </a:r>
            <a:r>
              <a:rPr lang="en-GB" sz="2400" b="0" i="0" dirty="0" err="1">
                <a:effectLst/>
              </a:rPr>
              <a:t>má</a:t>
            </a:r>
            <a:r>
              <a:rPr lang="en-GB" sz="2400" b="0" i="0" dirty="0">
                <a:effectLst/>
              </a:rPr>
              <a:t> </a:t>
            </a:r>
            <a:r>
              <a:rPr lang="en-GB" sz="2400" b="0" i="0" dirty="0" err="1">
                <a:effectLst/>
              </a:rPr>
              <a:t>útfæra</a:t>
            </a:r>
            <a:r>
              <a:rPr lang="en-GB" sz="2400" b="0" i="0" dirty="0">
                <a:effectLst/>
              </a:rPr>
              <a:t> </a:t>
            </a:r>
            <a:r>
              <a:rPr lang="en-GB" sz="2400" b="0" i="0" dirty="0" err="1">
                <a:effectLst/>
              </a:rPr>
              <a:t>eftir</a:t>
            </a:r>
            <a:r>
              <a:rPr lang="en-GB" sz="2400" b="0" i="0" dirty="0">
                <a:effectLst/>
              </a:rPr>
              <a:t> </a:t>
            </a:r>
            <a:r>
              <a:rPr lang="en-GB" sz="2400" b="0" i="0" dirty="0" err="1">
                <a:effectLst/>
              </a:rPr>
              <a:t>ólíkum</a:t>
            </a:r>
            <a:r>
              <a:rPr lang="en-GB" sz="2400" b="0" i="0" dirty="0">
                <a:effectLst/>
              </a:rPr>
              <a:t> </a:t>
            </a:r>
            <a:r>
              <a:rPr lang="en-GB" sz="2400" dirty="0" err="1"/>
              <a:t>áherslum</a:t>
            </a:r>
            <a:r>
              <a:rPr lang="en-GB" sz="2400" dirty="0"/>
              <a:t> </a:t>
            </a:r>
            <a:r>
              <a:rPr lang="en-GB" sz="2400" dirty="0" err="1"/>
              <a:t>til</a:t>
            </a:r>
            <a:r>
              <a:rPr lang="en-GB" sz="2400" dirty="0"/>
              <a:t> </a:t>
            </a:r>
            <a:r>
              <a:rPr lang="en-GB" sz="2400" dirty="0" err="1"/>
              <a:t>dæmis</a:t>
            </a:r>
            <a:r>
              <a:rPr lang="en-GB" sz="2400" dirty="0"/>
              <a:t> </a:t>
            </a:r>
            <a:r>
              <a:rPr lang="en-GB" sz="2400" dirty="0" err="1"/>
              <a:t>með</a:t>
            </a:r>
            <a:r>
              <a:rPr lang="en-GB" sz="2400" dirty="0"/>
              <a:t> </a:t>
            </a:r>
            <a:r>
              <a:rPr lang="en-GB" sz="2400" dirty="0" err="1"/>
              <a:t>því</a:t>
            </a:r>
            <a:r>
              <a:rPr lang="en-GB" sz="2400" dirty="0"/>
              <a:t> </a:t>
            </a:r>
            <a:r>
              <a:rPr lang="en-GB" sz="2400" dirty="0" err="1"/>
              <a:t>að</a:t>
            </a:r>
            <a:r>
              <a:rPr lang="en-GB" sz="2400" dirty="0"/>
              <a:t> </a:t>
            </a:r>
            <a:r>
              <a:rPr lang="en-GB" sz="2400" dirty="0" err="1"/>
              <a:t>einbeita</a:t>
            </a:r>
            <a:r>
              <a:rPr lang="en-GB" sz="2400" dirty="0"/>
              <a:t> </a:t>
            </a:r>
            <a:r>
              <a:rPr lang="en-GB" sz="2400" dirty="0" err="1"/>
              <a:t>sér</a:t>
            </a:r>
            <a:r>
              <a:rPr lang="en-GB" sz="2400" dirty="0"/>
              <a:t> </a:t>
            </a:r>
            <a:r>
              <a:rPr lang="en-GB" sz="2400" dirty="0" err="1"/>
              <a:t>að</a:t>
            </a:r>
            <a:r>
              <a:rPr lang="en-GB" sz="2400" dirty="0"/>
              <a:t> </a:t>
            </a:r>
            <a:r>
              <a:rPr lang="en-GB" sz="2400" dirty="0" err="1"/>
              <a:t>annað</a:t>
            </a:r>
            <a:r>
              <a:rPr lang="en-GB" sz="2400" dirty="0"/>
              <a:t> </a:t>
            </a:r>
            <a:r>
              <a:rPr lang="en-GB" sz="2400" dirty="0" err="1"/>
              <a:t>hvort</a:t>
            </a:r>
            <a:r>
              <a:rPr lang="en-GB" sz="2400" dirty="0"/>
              <a:t> </a:t>
            </a:r>
            <a:r>
              <a:rPr lang="en-GB" sz="2400" dirty="0" err="1"/>
              <a:t>greiningu</a:t>
            </a:r>
            <a:r>
              <a:rPr lang="en-GB" sz="2400" dirty="0"/>
              <a:t> </a:t>
            </a:r>
            <a:r>
              <a:rPr lang="en-GB" sz="2400" dirty="0" err="1"/>
              <a:t>eða</a:t>
            </a:r>
            <a:r>
              <a:rPr lang="en-GB" sz="2400" dirty="0"/>
              <a:t> </a:t>
            </a:r>
            <a:r>
              <a:rPr lang="en-GB" sz="2400" dirty="0" err="1"/>
              <a:t>spá</a:t>
            </a:r>
            <a:r>
              <a:rPr lang="en-GB" sz="2400" dirty="0"/>
              <a:t>. Á </a:t>
            </a:r>
            <a:r>
              <a:rPr lang="en-GB" sz="2400" dirty="0" err="1"/>
              <a:t>heildina</a:t>
            </a:r>
            <a:r>
              <a:rPr lang="en-GB" sz="2400" dirty="0"/>
              <a:t> </a:t>
            </a:r>
            <a:r>
              <a:rPr lang="en-GB" sz="2400" dirty="0" err="1"/>
              <a:t>litið</a:t>
            </a:r>
            <a:r>
              <a:rPr lang="en-GB" sz="2400" dirty="0"/>
              <a:t> er </a:t>
            </a:r>
            <a:r>
              <a:rPr lang="en-GB" sz="2400" dirty="0" err="1"/>
              <a:t>öll</a:t>
            </a:r>
            <a:r>
              <a:rPr lang="en-GB" sz="2400" dirty="0"/>
              <a:t> </a:t>
            </a:r>
            <a:r>
              <a:rPr lang="en-GB" sz="2400" dirty="0" err="1"/>
              <a:t>vinna</a:t>
            </a:r>
            <a:r>
              <a:rPr lang="en-GB" sz="2400" dirty="0"/>
              <a:t> </a:t>
            </a:r>
            <a:r>
              <a:rPr lang="en-GB" sz="2400" dirty="0" err="1"/>
              <a:t>með</a:t>
            </a:r>
            <a:r>
              <a:rPr lang="en-GB" sz="2400" dirty="0"/>
              <a:t> </a:t>
            </a:r>
            <a:r>
              <a:rPr lang="en-GB" sz="2400" dirty="0" err="1"/>
              <a:t>sviðsmyndir</a:t>
            </a:r>
            <a:r>
              <a:rPr lang="en-GB" sz="2400" dirty="0"/>
              <a:t> </a:t>
            </a:r>
            <a:r>
              <a:rPr lang="en-GB" sz="2400" dirty="0" err="1"/>
              <a:t>þó</a:t>
            </a:r>
            <a:r>
              <a:rPr lang="en-GB" sz="2400" dirty="0"/>
              <a:t> </a:t>
            </a:r>
            <a:r>
              <a:rPr lang="en-GB" sz="2400" dirty="0" err="1"/>
              <a:t>aðferð</a:t>
            </a:r>
            <a:r>
              <a:rPr lang="en-GB" sz="2400" dirty="0"/>
              <a:t> </a:t>
            </a:r>
            <a:r>
              <a:rPr lang="en-GB" sz="2400" dirty="0" err="1"/>
              <a:t>til</a:t>
            </a:r>
            <a:r>
              <a:rPr lang="en-GB" sz="2400" dirty="0"/>
              <a:t> </a:t>
            </a:r>
            <a:r>
              <a:rPr lang="en-GB" sz="2400" dirty="0" err="1"/>
              <a:t>stefnumótunar</a:t>
            </a:r>
            <a:r>
              <a:rPr lang="en-GB" sz="2400" dirty="0"/>
              <a:t> </a:t>
            </a:r>
            <a:r>
              <a:rPr lang="en-GB" sz="2400" dirty="0" err="1"/>
              <a:t>sem</a:t>
            </a:r>
            <a:r>
              <a:rPr lang="en-GB" sz="2400" dirty="0"/>
              <a:t> </a:t>
            </a:r>
            <a:r>
              <a:rPr lang="en-GB" sz="2400" dirty="0" err="1"/>
              <a:t>getur</a:t>
            </a:r>
            <a:r>
              <a:rPr lang="en-GB" sz="2400" dirty="0"/>
              <a:t> </a:t>
            </a:r>
            <a:r>
              <a:rPr lang="en-GB" sz="2400" dirty="0" err="1"/>
              <a:t>verið</a:t>
            </a:r>
            <a:r>
              <a:rPr lang="en-GB" sz="2400" dirty="0"/>
              <a:t> </a:t>
            </a:r>
            <a:r>
              <a:rPr lang="en-GB" sz="2400" dirty="0" err="1"/>
              <a:t>mjög</a:t>
            </a:r>
            <a:r>
              <a:rPr lang="en-GB" sz="2400" dirty="0"/>
              <a:t> </a:t>
            </a:r>
            <a:r>
              <a:rPr lang="en-GB" sz="2400" dirty="0" err="1"/>
              <a:t>gagnleg</a:t>
            </a:r>
            <a:r>
              <a:rPr lang="en-GB" sz="2400" dirty="0"/>
              <a:t> </a:t>
            </a:r>
            <a:r>
              <a:rPr lang="en-GB" sz="2400" dirty="0" err="1"/>
              <a:t>þegar</a:t>
            </a:r>
            <a:r>
              <a:rPr lang="en-GB" sz="2400" dirty="0"/>
              <a:t> </a:t>
            </a:r>
            <a:r>
              <a:rPr lang="en-GB" sz="2400" dirty="0" err="1"/>
              <a:t>gerðar</a:t>
            </a:r>
            <a:r>
              <a:rPr lang="en-GB" sz="2400" dirty="0"/>
              <a:t> </a:t>
            </a:r>
            <a:r>
              <a:rPr lang="en-GB" sz="2400" dirty="0" err="1"/>
              <a:t>eru</a:t>
            </a:r>
            <a:r>
              <a:rPr lang="en-GB" sz="2400" dirty="0"/>
              <a:t> </a:t>
            </a:r>
            <a:r>
              <a:rPr lang="en-GB" sz="2400" dirty="0" err="1"/>
              <a:t>langtímaáætlanir</a:t>
            </a:r>
            <a:r>
              <a:rPr lang="en-GB" sz="2400" dirty="0"/>
              <a:t> </a:t>
            </a:r>
            <a:r>
              <a:rPr lang="en-GB" sz="2400" dirty="0" err="1"/>
              <a:t>sem</a:t>
            </a:r>
            <a:r>
              <a:rPr lang="en-GB" sz="2400" dirty="0"/>
              <a:t> </a:t>
            </a:r>
            <a:r>
              <a:rPr lang="en-GB" sz="2400" dirty="0" err="1"/>
              <a:t>leyfa</a:t>
            </a:r>
            <a:r>
              <a:rPr lang="en-GB" sz="2400" dirty="0"/>
              <a:t> </a:t>
            </a:r>
            <a:r>
              <a:rPr lang="en-GB" sz="2400" dirty="0" err="1"/>
              <a:t>sveigjanleika</a:t>
            </a:r>
            <a:r>
              <a:rPr lang="en-GB" sz="2400" dirty="0"/>
              <a:t>. </a:t>
            </a:r>
          </a:p>
          <a:p>
            <a:pPr algn="l" rtl="0" fontAlgn="base"/>
            <a:endParaRPr lang="en-GB" sz="1100" b="0" i="0" dirty="0">
              <a:effectLst/>
            </a:endParaRPr>
          </a:p>
          <a:p>
            <a:pPr algn="l" rtl="0" fontAlgn="base"/>
            <a:endParaRPr lang="is-IS" b="0" i="0" dirty="0">
              <a:effectLst/>
            </a:endParaRPr>
          </a:p>
          <a:p>
            <a:endParaRPr lang="en-SE" dirty="0"/>
          </a:p>
        </p:txBody>
      </p:sp>
      <p:sp>
        <p:nvSpPr>
          <p:cNvPr id="3" name="TextBox 2">
            <a:extLst>
              <a:ext uri="{FF2B5EF4-FFF2-40B4-BE49-F238E27FC236}">
                <a16:creationId xmlns:a16="http://schemas.microsoft.com/office/drawing/2014/main" id="{CEFF46BD-ED61-42C6-A02C-A0EC3AB162CB}"/>
              </a:ext>
            </a:extLst>
          </p:cNvPr>
          <p:cNvSpPr txBox="1"/>
          <p:nvPr/>
        </p:nvSpPr>
        <p:spPr>
          <a:xfrm>
            <a:off x="2106996" y="84803"/>
            <a:ext cx="8485071" cy="1600438"/>
          </a:xfrm>
          <a:prstGeom prst="rect">
            <a:avLst/>
          </a:prstGeom>
          <a:noFill/>
        </p:spPr>
        <p:txBody>
          <a:bodyPr wrap="square" rtlCol="0">
            <a:spAutoFit/>
          </a:bodyPr>
          <a:lstStyle/>
          <a:p>
            <a:pPr algn="ctr"/>
            <a:r>
              <a:rPr lang="is-IS" sz="4000" b="1" dirty="0">
                <a:solidFill>
                  <a:srgbClr val="266C9F"/>
                </a:solidFill>
              </a:rPr>
              <a:t>1.2. Hugmyndavinna – </a:t>
            </a:r>
          </a:p>
          <a:p>
            <a:pPr algn="ctr"/>
            <a:r>
              <a:rPr lang="is-IS" sz="4000" b="1" dirty="0">
                <a:solidFill>
                  <a:srgbClr val="266C9F"/>
                </a:solidFill>
              </a:rPr>
              <a:t>dæmi um aðferðir</a:t>
            </a:r>
            <a:br>
              <a:rPr lang="is-IS" sz="4000" b="1" dirty="0">
                <a:solidFill>
                  <a:srgbClr val="266C9F"/>
                </a:solidFill>
              </a:rPr>
            </a:br>
            <a:endParaRPr lang="en-SE" dirty="0"/>
          </a:p>
        </p:txBody>
      </p:sp>
    </p:spTree>
    <p:extLst>
      <p:ext uri="{BB962C8B-B14F-4D97-AF65-F5344CB8AC3E}">
        <p14:creationId xmlns:p14="http://schemas.microsoft.com/office/powerpoint/2010/main" val="209494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A6F12B-F487-42F0-9C17-395551C62E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5139"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3" name="Picture 2">
            <a:extLst>
              <a:ext uri="{FF2B5EF4-FFF2-40B4-BE49-F238E27FC236}">
                <a16:creationId xmlns:a16="http://schemas.microsoft.com/office/drawing/2014/main" id="{A2AD71E7-231E-44CE-8F2E-ACD7BA8EE8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5647"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2" name="Picture 1">
            <a:extLst>
              <a:ext uri="{FF2B5EF4-FFF2-40B4-BE49-F238E27FC236}">
                <a16:creationId xmlns:a16="http://schemas.microsoft.com/office/drawing/2014/main" id="{E893550D-D054-4FA2-B41C-A1182BFC37A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6155"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5" name="Picture 4">
            <a:extLst>
              <a:ext uri="{FF2B5EF4-FFF2-40B4-BE49-F238E27FC236}">
                <a16:creationId xmlns:a16="http://schemas.microsoft.com/office/drawing/2014/main" id="{381024C2-9599-4CAC-BA99-2CAF65B34C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8806663"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Tree>
    <p:extLst>
      <p:ext uri="{BB962C8B-B14F-4D97-AF65-F5344CB8AC3E}">
        <p14:creationId xmlns:p14="http://schemas.microsoft.com/office/powerpoint/2010/main" val="124190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40583-6B67-443B-94D4-AB18893D654E}"/>
              </a:ext>
            </a:extLst>
          </p:cNvPr>
          <p:cNvSpPr txBox="1"/>
          <p:nvPr/>
        </p:nvSpPr>
        <p:spPr>
          <a:xfrm>
            <a:off x="2272937" y="84909"/>
            <a:ext cx="8066314" cy="707886"/>
          </a:xfrm>
          <a:prstGeom prst="rect">
            <a:avLst/>
          </a:prstGeom>
          <a:noFill/>
        </p:spPr>
        <p:txBody>
          <a:bodyPr wrap="square" rtlCol="0">
            <a:spAutoFit/>
          </a:bodyPr>
          <a:lstStyle/>
          <a:p>
            <a:r>
              <a:rPr lang="is-IS" sz="4000" b="1" dirty="0">
                <a:solidFill>
                  <a:srgbClr val="266C9F"/>
                </a:solidFill>
              </a:rPr>
              <a:t>1.3. Greina tækifæri</a:t>
            </a:r>
            <a:endParaRPr lang="en-SE" sz="4000" dirty="0"/>
          </a:p>
        </p:txBody>
      </p:sp>
      <p:sp>
        <p:nvSpPr>
          <p:cNvPr id="3" name="TextBox 2">
            <a:extLst>
              <a:ext uri="{FF2B5EF4-FFF2-40B4-BE49-F238E27FC236}">
                <a16:creationId xmlns:a16="http://schemas.microsoft.com/office/drawing/2014/main" id="{DE9F0E31-CE7C-4A9C-B6DC-43734504A4EC}"/>
              </a:ext>
            </a:extLst>
          </p:cNvPr>
          <p:cNvSpPr txBox="1"/>
          <p:nvPr/>
        </p:nvSpPr>
        <p:spPr>
          <a:xfrm>
            <a:off x="445167" y="1477140"/>
            <a:ext cx="10485521" cy="4585871"/>
          </a:xfrm>
          <a:prstGeom prst="rect">
            <a:avLst/>
          </a:prstGeom>
          <a:noFill/>
        </p:spPr>
        <p:txBody>
          <a:bodyPr wrap="square" lIns="91440" tIns="45720" rIns="91440" bIns="45720" rtlCol="0" anchor="t">
            <a:spAutoFit/>
          </a:bodyPr>
          <a:lstStyle/>
          <a:p>
            <a:r>
              <a:rPr lang="en" sz="2400" dirty="0"/>
              <a:t>Hvort sem nýju verkefni er komið af stað eða unnið að þróun eða aðlögun starfsemi sem þegar er í rekstri</a:t>
            </a:r>
            <a:r>
              <a:rPr lang="is-IS" sz="2400" dirty="0"/>
              <a:t> hefur mikið að segja að frumkvöðlar geti greint og metið tækifæri. Líklega eru möguleikar á sviði óáþreifanlegs menningararfs nánast óþrjótandi. </a:t>
            </a:r>
            <a:br>
              <a:rPr lang="is-IS" sz="2400" dirty="0"/>
            </a:br>
            <a:endParaRPr lang="is-IS" sz="2400" dirty="0"/>
          </a:p>
          <a:p>
            <a:pPr algn="ctr"/>
            <a:r>
              <a:rPr lang="is-IS" sz="2800" i="1" dirty="0"/>
              <a:t>En hvernig greinum við tækifæri?</a:t>
            </a:r>
            <a:br>
              <a:rPr lang="is-IS" sz="2400" dirty="0"/>
            </a:br>
            <a:endParaRPr lang="is-IS" sz="2400" dirty="0"/>
          </a:p>
          <a:p>
            <a:r>
              <a:rPr lang="is-IS" sz="2400" dirty="0"/>
              <a:t>Að greina tækifæri er ferli sem má æfa og bæta. Hafa ber í huga að um að ræða viðvarandi ferli sem á við á öllum stigum í frumkvöðlastarfsemi. Margvíslegar aðferðir, viðmið og leiðbeiningar geta hjálpað til við að greina tækifæri! Leiðir sem skoða margþættar hliðar sem skipta máli í innra og ytra umhverfi starfsemi geta verið mjög gagnlegar í þessu ljósi. </a:t>
            </a:r>
            <a:endParaRPr lang="en" sz="2400" dirty="0"/>
          </a:p>
        </p:txBody>
      </p:sp>
    </p:spTree>
    <p:extLst>
      <p:ext uri="{BB962C8B-B14F-4D97-AF65-F5344CB8AC3E}">
        <p14:creationId xmlns:p14="http://schemas.microsoft.com/office/powerpoint/2010/main" val="108316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FEC3AB-E514-485E-9790-8D11FDDC6DAF}"/>
              </a:ext>
            </a:extLst>
          </p:cNvPr>
          <p:cNvSpPr txBox="1"/>
          <p:nvPr/>
        </p:nvSpPr>
        <p:spPr>
          <a:xfrm>
            <a:off x="2254402" y="84909"/>
            <a:ext cx="8066314" cy="707886"/>
          </a:xfrm>
          <a:prstGeom prst="rect">
            <a:avLst/>
          </a:prstGeom>
          <a:noFill/>
        </p:spPr>
        <p:txBody>
          <a:bodyPr wrap="square" rtlCol="0">
            <a:spAutoFit/>
          </a:bodyPr>
          <a:lstStyle/>
          <a:p>
            <a:r>
              <a:rPr lang="is-IS" sz="4000" b="1" dirty="0">
                <a:solidFill>
                  <a:srgbClr val="266C9F"/>
                </a:solidFill>
              </a:rPr>
              <a:t>1.3. Greina tækifæri</a:t>
            </a:r>
            <a:endParaRPr lang="en-SE" sz="4000" dirty="0"/>
          </a:p>
        </p:txBody>
      </p:sp>
      <p:sp>
        <p:nvSpPr>
          <p:cNvPr id="3" name="TextBox 2">
            <a:extLst>
              <a:ext uri="{FF2B5EF4-FFF2-40B4-BE49-F238E27FC236}">
                <a16:creationId xmlns:a16="http://schemas.microsoft.com/office/drawing/2014/main" id="{6BD6F9EB-A049-421C-A223-DD3D7A53EEF5}"/>
              </a:ext>
            </a:extLst>
          </p:cNvPr>
          <p:cNvSpPr txBox="1"/>
          <p:nvPr/>
        </p:nvSpPr>
        <p:spPr>
          <a:xfrm>
            <a:off x="703847" y="2067667"/>
            <a:ext cx="9841832" cy="1569660"/>
          </a:xfrm>
          <a:prstGeom prst="rect">
            <a:avLst/>
          </a:prstGeom>
          <a:noFill/>
        </p:spPr>
        <p:txBody>
          <a:bodyPr wrap="square" rtlCol="0">
            <a:spAutoFit/>
          </a:bodyPr>
          <a:lstStyle/>
          <a:p>
            <a:r>
              <a:rPr lang="is-IS" sz="2400" dirty="0"/>
              <a:t>...rannsakaðu, kannaðu og safnaðu upplýsingum um markaðinn. </a:t>
            </a:r>
          </a:p>
          <a:p>
            <a:r>
              <a:rPr lang="is-IS" sz="2400" dirty="0"/>
              <a:t>...vertu vakandi fyrir nýjum upplýsingum um þróun markaða. </a:t>
            </a:r>
            <a:br>
              <a:rPr lang="is-IS" sz="2400" dirty="0"/>
            </a:br>
            <a:r>
              <a:rPr lang="is-IS" sz="2400" dirty="0"/>
              <a:t>...horfðu eftir vöntun á markaði.</a:t>
            </a:r>
          </a:p>
          <a:p>
            <a:r>
              <a:rPr lang="is-IS" sz="2400" dirty="0"/>
              <a:t>...veltu fyrir þér hvernig þú getur uppgötvað tækifæri og búðu þau til! </a:t>
            </a:r>
          </a:p>
        </p:txBody>
      </p:sp>
      <p:sp>
        <p:nvSpPr>
          <p:cNvPr id="4" name="TextBox 3">
            <a:extLst>
              <a:ext uri="{FF2B5EF4-FFF2-40B4-BE49-F238E27FC236}">
                <a16:creationId xmlns:a16="http://schemas.microsoft.com/office/drawing/2014/main" id="{8FE8AFF2-29FF-4655-BF2E-D5A89B53F4A8}"/>
              </a:ext>
            </a:extLst>
          </p:cNvPr>
          <p:cNvSpPr txBox="1"/>
          <p:nvPr/>
        </p:nvSpPr>
        <p:spPr>
          <a:xfrm>
            <a:off x="703847" y="1347536"/>
            <a:ext cx="8674769" cy="646331"/>
          </a:xfrm>
          <a:prstGeom prst="rect">
            <a:avLst/>
          </a:prstGeom>
          <a:noFill/>
        </p:spPr>
        <p:txBody>
          <a:bodyPr wrap="square" rtlCol="0">
            <a:spAutoFit/>
          </a:bodyPr>
          <a:lstStyle/>
          <a:p>
            <a:r>
              <a:rPr lang="is-IS" sz="3600" dirty="0"/>
              <a:t>Þegar leitað er að tækifærum...</a:t>
            </a:r>
            <a:endParaRPr lang="en-SE" sz="3600" dirty="0"/>
          </a:p>
        </p:txBody>
      </p:sp>
      <p:pic>
        <p:nvPicPr>
          <p:cNvPr id="6" name="Picture 5">
            <a:extLst>
              <a:ext uri="{FF2B5EF4-FFF2-40B4-BE49-F238E27FC236}">
                <a16:creationId xmlns:a16="http://schemas.microsoft.com/office/drawing/2014/main" id="{3EF80965-2054-42D4-B66F-4AD9054FFD1D}"/>
              </a:ext>
            </a:extLst>
          </p:cNvPr>
          <p:cNvPicPr>
            <a:picLocks noChangeAspect="1"/>
          </p:cNvPicPr>
          <p:nvPr/>
        </p:nvPicPr>
        <p:blipFill>
          <a:blip r:embed="rId2"/>
          <a:stretch>
            <a:fillRect/>
          </a:stretch>
        </p:blipFill>
        <p:spPr>
          <a:xfrm>
            <a:off x="372979" y="4297027"/>
            <a:ext cx="10172700" cy="1933575"/>
          </a:xfrm>
          <a:prstGeom prst="rect">
            <a:avLst/>
          </a:prstGeom>
        </p:spPr>
      </p:pic>
    </p:spTree>
    <p:extLst>
      <p:ext uri="{BB962C8B-B14F-4D97-AF65-F5344CB8AC3E}">
        <p14:creationId xmlns:p14="http://schemas.microsoft.com/office/powerpoint/2010/main" val="265263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A274E1-EB4B-4342-B539-48FC9068CD55}"/>
              </a:ext>
            </a:extLst>
          </p:cNvPr>
          <p:cNvSpPr txBox="1"/>
          <p:nvPr/>
        </p:nvSpPr>
        <p:spPr>
          <a:xfrm>
            <a:off x="2360194" y="102268"/>
            <a:ext cx="747161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1.4. </a:t>
            </a:r>
            <a:r>
              <a:rPr lang="is-IS" sz="4000" b="1" dirty="0">
                <a:solidFill>
                  <a:srgbClr val="266C9F"/>
                </a:solidFill>
              </a:rPr>
              <a:t>Greina tækifæri </a:t>
            </a: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4000" b="1" dirty="0">
                <a:solidFill>
                  <a:srgbClr val="266C9F"/>
                </a:solidFill>
                <a:latin typeface="Calibri" panose="020F0502020204030204"/>
              </a:rPr>
              <a:t>d</a:t>
            </a: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æmi um aðferðir</a:t>
            </a:r>
            <a:endParaRPr kumimoji="0" lang="en-S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86120E7-088D-4138-BF20-D7CA6167A6AB}"/>
              </a:ext>
            </a:extLst>
          </p:cNvPr>
          <p:cNvSpPr txBox="1"/>
          <p:nvPr/>
        </p:nvSpPr>
        <p:spPr>
          <a:xfrm>
            <a:off x="499309" y="1780674"/>
            <a:ext cx="7122695" cy="646331"/>
          </a:xfrm>
          <a:prstGeom prst="rect">
            <a:avLst/>
          </a:prstGeom>
          <a:noFill/>
        </p:spPr>
        <p:txBody>
          <a:bodyPr wrap="square" rtlCol="0">
            <a:spAutoFit/>
          </a:bodyPr>
          <a:lstStyle/>
          <a:p>
            <a:r>
              <a:rPr lang="is-IS" sz="3600" dirty="0">
                <a:solidFill>
                  <a:srgbClr val="4EAE3A"/>
                </a:solidFill>
              </a:rPr>
              <a:t>Mat á markaðstækifærum</a:t>
            </a:r>
            <a:endParaRPr lang="en-SE" sz="3600" dirty="0">
              <a:solidFill>
                <a:srgbClr val="4EAE3A"/>
              </a:solidFill>
            </a:endParaRPr>
          </a:p>
        </p:txBody>
      </p:sp>
      <p:sp>
        <p:nvSpPr>
          <p:cNvPr id="4" name="TextBox 3">
            <a:extLst>
              <a:ext uri="{FF2B5EF4-FFF2-40B4-BE49-F238E27FC236}">
                <a16:creationId xmlns:a16="http://schemas.microsoft.com/office/drawing/2014/main" id="{3DD069B8-BD4A-43B1-8E32-16EDF585F121}"/>
              </a:ext>
            </a:extLst>
          </p:cNvPr>
          <p:cNvSpPr txBox="1"/>
          <p:nvPr/>
        </p:nvSpPr>
        <p:spPr>
          <a:xfrm>
            <a:off x="499309" y="2427005"/>
            <a:ext cx="10166645" cy="3416320"/>
          </a:xfrm>
          <a:prstGeom prst="rect">
            <a:avLst/>
          </a:prstGeom>
          <a:noFill/>
        </p:spPr>
        <p:txBody>
          <a:bodyPr wrap="square" rtlCol="0">
            <a:spAutoFit/>
          </a:bodyPr>
          <a:lstStyle/>
          <a:p>
            <a:r>
              <a:rPr lang="en-GB" sz="2400" dirty="0"/>
              <a:t>Mat á </a:t>
            </a:r>
            <a:r>
              <a:rPr lang="en-GB" sz="2400" dirty="0" err="1"/>
              <a:t>markaðstækifærum</a:t>
            </a:r>
            <a:r>
              <a:rPr lang="en-GB" sz="2400" dirty="0"/>
              <a:t> </a:t>
            </a:r>
            <a:r>
              <a:rPr lang="en-GB" sz="2400" dirty="0" err="1"/>
              <a:t>getur</a:t>
            </a:r>
            <a:r>
              <a:rPr lang="en-GB" sz="2400" dirty="0"/>
              <a:t> </a:t>
            </a:r>
            <a:r>
              <a:rPr lang="en-GB" sz="2400" dirty="0" err="1"/>
              <a:t>verið</a:t>
            </a:r>
            <a:r>
              <a:rPr lang="en-GB" sz="2400" dirty="0"/>
              <a:t> </a:t>
            </a:r>
            <a:r>
              <a:rPr lang="en-GB" sz="2400" dirty="0" err="1"/>
              <a:t>gagnlegt</a:t>
            </a:r>
            <a:r>
              <a:rPr lang="en-GB" sz="2400" dirty="0"/>
              <a:t> </a:t>
            </a:r>
            <a:r>
              <a:rPr lang="en-GB" sz="2400" dirty="0" err="1"/>
              <a:t>fyrir</a:t>
            </a:r>
            <a:r>
              <a:rPr lang="en-GB" sz="2400" dirty="0"/>
              <a:t> </a:t>
            </a:r>
            <a:r>
              <a:rPr lang="en-GB" sz="2400" dirty="0" err="1"/>
              <a:t>allar</a:t>
            </a:r>
            <a:r>
              <a:rPr lang="en-GB" sz="2400" dirty="0"/>
              <a:t> </a:t>
            </a:r>
            <a:r>
              <a:rPr lang="en-GB" sz="2400" dirty="0" err="1"/>
              <a:t>gerðir</a:t>
            </a:r>
            <a:r>
              <a:rPr lang="en-GB" sz="2400" dirty="0"/>
              <a:t> </a:t>
            </a:r>
            <a:r>
              <a:rPr lang="en-GB" sz="2400" dirty="0" err="1"/>
              <a:t>fyrirtækja</a:t>
            </a:r>
            <a:r>
              <a:rPr lang="en-GB" sz="2400" dirty="0"/>
              <a:t> </a:t>
            </a:r>
            <a:r>
              <a:rPr lang="en-GB" sz="2400" dirty="0" err="1"/>
              <a:t>og</a:t>
            </a:r>
            <a:r>
              <a:rPr lang="en-GB" sz="2400" dirty="0"/>
              <a:t> </a:t>
            </a:r>
            <a:r>
              <a:rPr lang="en-GB" sz="2400" dirty="0" err="1"/>
              <a:t>stofnana</a:t>
            </a:r>
            <a:r>
              <a:rPr lang="en-GB" sz="2400" dirty="0"/>
              <a:t>. </a:t>
            </a:r>
            <a:r>
              <a:rPr lang="en-GB" sz="2400" dirty="0" err="1"/>
              <a:t>Aðferðinni</a:t>
            </a:r>
            <a:r>
              <a:rPr lang="en-GB" sz="2400" dirty="0"/>
              <a:t> </a:t>
            </a:r>
            <a:r>
              <a:rPr lang="en-GB" sz="2400" dirty="0" err="1"/>
              <a:t>má</a:t>
            </a:r>
            <a:r>
              <a:rPr lang="en-GB" sz="2400" dirty="0"/>
              <a:t> </a:t>
            </a:r>
            <a:r>
              <a:rPr lang="en-GB" sz="2400" dirty="0" err="1"/>
              <a:t>beita</a:t>
            </a:r>
            <a:r>
              <a:rPr lang="en-GB" sz="2400" dirty="0"/>
              <a:t> á </a:t>
            </a:r>
            <a:r>
              <a:rPr lang="en-GB" sz="2400" dirty="0" err="1"/>
              <a:t>ýmsan</a:t>
            </a:r>
            <a:r>
              <a:rPr lang="en-GB" sz="2400" dirty="0"/>
              <a:t> </a:t>
            </a:r>
            <a:r>
              <a:rPr lang="en-GB" sz="2400" dirty="0" err="1"/>
              <a:t>máta</a:t>
            </a:r>
            <a:r>
              <a:rPr lang="en-GB" sz="2400" dirty="0"/>
              <a:t> </a:t>
            </a:r>
            <a:r>
              <a:rPr lang="en-GB" sz="2400" dirty="0" err="1"/>
              <a:t>og</a:t>
            </a:r>
            <a:r>
              <a:rPr lang="en-GB" sz="2400" dirty="0"/>
              <a:t> </a:t>
            </a:r>
            <a:r>
              <a:rPr lang="en-GB" sz="2400" dirty="0" err="1"/>
              <a:t>hægt</a:t>
            </a:r>
            <a:r>
              <a:rPr lang="en-GB" sz="2400" dirty="0"/>
              <a:t> </a:t>
            </a:r>
            <a:r>
              <a:rPr lang="en-GB" sz="2400" dirty="0" err="1"/>
              <a:t>að</a:t>
            </a:r>
            <a:r>
              <a:rPr lang="en-GB" sz="2400" dirty="0"/>
              <a:t> </a:t>
            </a:r>
            <a:r>
              <a:rPr lang="en-GB" sz="2400" dirty="0" err="1"/>
              <a:t>finna</a:t>
            </a:r>
            <a:r>
              <a:rPr lang="en-GB" sz="2400" dirty="0"/>
              <a:t> </a:t>
            </a:r>
            <a:r>
              <a:rPr lang="en-GB" sz="2400" dirty="0" err="1"/>
              <a:t>leiðbeiningar</a:t>
            </a:r>
            <a:r>
              <a:rPr lang="en-GB" sz="2400" dirty="0"/>
              <a:t> um </a:t>
            </a:r>
            <a:r>
              <a:rPr lang="en-GB" sz="2400" dirty="0" err="1"/>
              <a:t>ólíkar</a:t>
            </a:r>
            <a:r>
              <a:rPr lang="en-GB" sz="2400" dirty="0"/>
              <a:t> </a:t>
            </a:r>
            <a:r>
              <a:rPr lang="en-GB" sz="2400" dirty="0" err="1"/>
              <a:t>útfærslur</a:t>
            </a:r>
            <a:r>
              <a:rPr lang="en-GB" sz="2400" dirty="0"/>
              <a:t>. </a:t>
            </a:r>
            <a:r>
              <a:rPr lang="en-GB" sz="2400" dirty="0" err="1"/>
              <a:t>Helsti</a:t>
            </a:r>
            <a:r>
              <a:rPr lang="en-GB" sz="2400" dirty="0"/>
              <a:t> </a:t>
            </a:r>
            <a:r>
              <a:rPr lang="en-GB" sz="2400" dirty="0" err="1"/>
              <a:t>tilgangur</a:t>
            </a:r>
            <a:r>
              <a:rPr lang="en-GB" sz="2400" dirty="0"/>
              <a:t> </a:t>
            </a:r>
            <a:r>
              <a:rPr lang="en-GB" sz="2400" dirty="0" err="1"/>
              <a:t>þessa</a:t>
            </a:r>
            <a:r>
              <a:rPr lang="en-GB" sz="2400" dirty="0"/>
              <a:t> mats er </a:t>
            </a:r>
            <a:r>
              <a:rPr lang="en-GB" sz="2400" dirty="0" err="1"/>
              <a:t>að</a:t>
            </a:r>
            <a:r>
              <a:rPr lang="en-GB" sz="2400" dirty="0"/>
              <a:t> </a:t>
            </a:r>
            <a:r>
              <a:rPr lang="en-GB" sz="2400" dirty="0" err="1"/>
              <a:t>rýna</a:t>
            </a:r>
            <a:r>
              <a:rPr lang="en-GB" sz="2400" dirty="0"/>
              <a:t> </a:t>
            </a:r>
            <a:r>
              <a:rPr lang="en-GB" sz="2400" dirty="0" err="1"/>
              <a:t>nokkra</a:t>
            </a:r>
            <a:r>
              <a:rPr lang="en-GB" sz="2400" dirty="0"/>
              <a:t> </a:t>
            </a:r>
            <a:r>
              <a:rPr lang="en-GB" sz="2400" dirty="0" err="1"/>
              <a:t>lykilþætti</a:t>
            </a:r>
            <a:r>
              <a:rPr lang="en-GB" sz="2400" dirty="0"/>
              <a:t> í </a:t>
            </a:r>
            <a:r>
              <a:rPr lang="en-GB" sz="2400" dirty="0" err="1"/>
              <a:t>starfseminni</a:t>
            </a:r>
            <a:r>
              <a:rPr lang="en-GB" sz="2400" dirty="0"/>
              <a:t> </a:t>
            </a:r>
            <a:r>
              <a:rPr lang="en-GB" sz="2400" dirty="0" err="1"/>
              <a:t>til</a:t>
            </a:r>
            <a:r>
              <a:rPr lang="en-GB" sz="2400" dirty="0"/>
              <a:t> </a:t>
            </a:r>
            <a:r>
              <a:rPr lang="en-GB" sz="2400" dirty="0" err="1"/>
              <a:t>dæmis</a:t>
            </a:r>
            <a:r>
              <a:rPr lang="en-GB" sz="2400" dirty="0"/>
              <a:t> </a:t>
            </a:r>
            <a:r>
              <a:rPr lang="en-GB" sz="2400" dirty="0" err="1"/>
              <a:t>með</a:t>
            </a:r>
            <a:r>
              <a:rPr lang="en-GB" sz="2400" dirty="0"/>
              <a:t> </a:t>
            </a:r>
            <a:r>
              <a:rPr lang="en-GB" sz="2400" dirty="0" err="1"/>
              <a:t>því</a:t>
            </a:r>
            <a:r>
              <a:rPr lang="en-GB" sz="2400" dirty="0"/>
              <a:t> </a:t>
            </a:r>
            <a:r>
              <a:rPr lang="en-GB" sz="2400" dirty="0" err="1"/>
              <a:t>að</a:t>
            </a:r>
            <a:r>
              <a:rPr lang="en-GB" sz="2400" dirty="0"/>
              <a:t> </a:t>
            </a:r>
            <a:r>
              <a:rPr lang="en-GB" sz="2400" dirty="0" err="1"/>
              <a:t>gera</a:t>
            </a:r>
            <a:r>
              <a:rPr lang="en-GB" sz="2400" dirty="0"/>
              <a:t> </a:t>
            </a:r>
            <a:r>
              <a:rPr lang="en-GB" sz="2400" dirty="0" err="1"/>
              <a:t>nákvæma</a:t>
            </a:r>
            <a:r>
              <a:rPr lang="en-GB" sz="2400" dirty="0"/>
              <a:t> </a:t>
            </a:r>
            <a:r>
              <a:rPr lang="en-GB" sz="2400" dirty="0" err="1"/>
              <a:t>rannsókn</a:t>
            </a:r>
            <a:r>
              <a:rPr lang="en-GB" sz="2400" dirty="0"/>
              <a:t> á </a:t>
            </a:r>
            <a:r>
              <a:rPr lang="en-GB" sz="2400" dirty="0" err="1"/>
              <a:t>viðskiptavinum</a:t>
            </a:r>
            <a:r>
              <a:rPr lang="en-GB" sz="2400" dirty="0"/>
              <a:t>, </a:t>
            </a:r>
            <a:r>
              <a:rPr lang="en-GB" sz="2400" dirty="0" err="1"/>
              <a:t>samkeppni</a:t>
            </a:r>
            <a:r>
              <a:rPr lang="en-GB" sz="2400" dirty="0"/>
              <a:t>, </a:t>
            </a:r>
            <a:r>
              <a:rPr lang="en-GB" sz="2400" dirty="0" err="1"/>
              <a:t>viðskiptaumhverfi</a:t>
            </a:r>
            <a:r>
              <a:rPr lang="en-GB" sz="2400" dirty="0"/>
              <a:t> </a:t>
            </a:r>
            <a:r>
              <a:rPr lang="en-GB" sz="2400" dirty="0" err="1"/>
              <a:t>og</a:t>
            </a:r>
            <a:r>
              <a:rPr lang="en-GB" sz="2400" dirty="0"/>
              <a:t> </a:t>
            </a:r>
            <a:r>
              <a:rPr lang="en-GB" sz="2400" dirty="0" err="1"/>
              <a:t>markaðinum</a:t>
            </a:r>
            <a:r>
              <a:rPr lang="en-GB" sz="2400" dirty="0"/>
              <a:t> </a:t>
            </a:r>
            <a:r>
              <a:rPr lang="en-GB" sz="2400" dirty="0" err="1"/>
              <a:t>almennt</a:t>
            </a:r>
            <a:r>
              <a:rPr lang="en-GB" sz="2400" dirty="0"/>
              <a:t>. </a:t>
            </a:r>
          </a:p>
          <a:p>
            <a:endParaRPr lang="en-GB" sz="2400" dirty="0"/>
          </a:p>
          <a:p>
            <a:r>
              <a:rPr lang="is-IS" sz="2400" dirty="0"/>
              <a:t>Mat á markaðstækifærum getur falið í sér að ólíkum aðferðum sé beitt. Að framkvæma PESTLE eða SVÓT greiningu getur þannig verið hluti af ítarlegu mati á markaðstækifærum. </a:t>
            </a:r>
          </a:p>
        </p:txBody>
      </p:sp>
    </p:spTree>
    <p:extLst>
      <p:ext uri="{BB962C8B-B14F-4D97-AF65-F5344CB8AC3E}">
        <p14:creationId xmlns:p14="http://schemas.microsoft.com/office/powerpoint/2010/main" val="215320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32435" y="2590740"/>
            <a:ext cx="6093919" cy="1169551"/>
            <a:chOff x="4834470" y="1482096"/>
            <a:chExt cx="6202579" cy="1169551"/>
          </a:xfrm>
        </p:grpSpPr>
        <p:grpSp>
          <p:nvGrpSpPr>
            <p:cNvPr id="4" name="Group 3"/>
            <p:cNvGrpSpPr/>
            <p:nvPr/>
          </p:nvGrpSpPr>
          <p:grpSpPr>
            <a:xfrm>
              <a:off x="5895648" y="1482096"/>
              <a:ext cx="5141401" cy="1169551"/>
              <a:chOff x="6420994" y="1411926"/>
              <a:chExt cx="5141401" cy="1169551"/>
            </a:xfrm>
          </p:grpSpPr>
          <p:sp>
            <p:nvSpPr>
              <p:cNvPr id="8" name="TextBox 7"/>
              <p:cNvSpPr txBox="1"/>
              <p:nvPr/>
            </p:nvSpPr>
            <p:spPr>
              <a:xfrm>
                <a:off x="6437470" y="1750480"/>
                <a:ext cx="5124925" cy="830997"/>
              </a:xfrm>
              <a:prstGeom prst="rect">
                <a:avLst/>
              </a:prstGeom>
              <a:noFill/>
            </p:spPr>
            <p:txBody>
              <a:bodyPr wrap="square" rtlCol="0">
                <a:spAutoFit/>
              </a:bodyPr>
              <a:lstStyle/>
              <a:p>
                <a:r>
                  <a:rPr lang="en-US" altLang="ko-KR" sz="1200" dirty="0" err="1">
                    <a:cs typeface="Arial" pitchFamily="34" charset="0"/>
                  </a:rPr>
                  <a:t>Ferli</a:t>
                </a:r>
                <a:r>
                  <a:rPr lang="en-US" altLang="ko-KR" sz="1200" dirty="0">
                    <a:cs typeface="Arial" pitchFamily="34" charset="0"/>
                  </a:rPr>
                  <a:t> </a:t>
                </a:r>
                <a:r>
                  <a:rPr lang="en-US" altLang="ko-KR" sz="1200" dirty="0" err="1">
                    <a:cs typeface="Arial" pitchFamily="34" charset="0"/>
                  </a:rPr>
                  <a:t>hugmyndavinnu</a:t>
                </a:r>
                <a:r>
                  <a:rPr lang="en-US" altLang="ko-KR" sz="1200" dirty="0">
                    <a:cs typeface="Arial" pitchFamily="34" charset="0"/>
                  </a:rPr>
                  <a:t> </a:t>
                </a:r>
                <a:r>
                  <a:rPr lang="en-US" altLang="ko-KR" sz="1200" dirty="0" err="1">
                    <a:cs typeface="Arial" pitchFamily="34" charset="0"/>
                  </a:rPr>
                  <a:t>verður</a:t>
                </a:r>
                <a:r>
                  <a:rPr lang="en-US" altLang="ko-KR" sz="1200" dirty="0">
                    <a:cs typeface="Arial" pitchFamily="34" charset="0"/>
                  </a:rPr>
                  <a:t> </a:t>
                </a:r>
                <a:r>
                  <a:rPr lang="en-US" altLang="ko-KR" sz="1200" dirty="0" err="1">
                    <a:cs typeface="Arial" pitchFamily="34" charset="0"/>
                  </a:rPr>
                  <a:t>tekið</a:t>
                </a:r>
                <a:r>
                  <a:rPr lang="en-US" altLang="ko-KR" sz="1200" dirty="0">
                    <a:cs typeface="Arial" pitchFamily="34" charset="0"/>
                  </a:rPr>
                  <a:t> </a:t>
                </a:r>
                <a:r>
                  <a:rPr lang="en-US" altLang="ko-KR" sz="1200" dirty="0" err="1">
                    <a:cs typeface="Arial" pitchFamily="34" charset="0"/>
                  </a:rPr>
                  <a:t>til</a:t>
                </a:r>
                <a:r>
                  <a:rPr lang="en-US" altLang="ko-KR" sz="1200" dirty="0">
                    <a:cs typeface="Arial" pitchFamily="34" charset="0"/>
                  </a:rPr>
                  <a:t> </a:t>
                </a:r>
                <a:r>
                  <a:rPr lang="en-US" altLang="ko-KR" sz="1200" dirty="0" err="1">
                    <a:cs typeface="Arial" pitchFamily="34" charset="0"/>
                  </a:rPr>
                  <a:t>umfjöllunar</a:t>
                </a:r>
                <a:r>
                  <a:rPr lang="en-US" altLang="ko-KR" sz="1200" dirty="0">
                    <a:cs typeface="Arial" pitchFamily="34" charset="0"/>
                  </a:rPr>
                  <a:t> </a:t>
                </a:r>
                <a:r>
                  <a:rPr lang="en-US" altLang="ko-KR" sz="1200" dirty="0" err="1">
                    <a:cs typeface="Arial" pitchFamily="34" charset="0"/>
                  </a:rPr>
                  <a:t>og</a:t>
                </a:r>
                <a:r>
                  <a:rPr lang="en-US" altLang="ko-KR" sz="1200" dirty="0">
                    <a:cs typeface="Arial" pitchFamily="34" charset="0"/>
                  </a:rPr>
                  <a:t> </a:t>
                </a:r>
                <a:r>
                  <a:rPr lang="en-US" altLang="ko-KR" sz="1200" dirty="0" err="1">
                    <a:cs typeface="Arial" pitchFamily="34" charset="0"/>
                  </a:rPr>
                  <a:t>gefin</a:t>
                </a:r>
                <a:r>
                  <a:rPr lang="en-US" altLang="ko-KR" sz="1200" dirty="0">
                    <a:cs typeface="Arial" pitchFamily="34" charset="0"/>
                  </a:rPr>
                  <a:t> </a:t>
                </a:r>
                <a:r>
                  <a:rPr lang="en-US" altLang="ko-KR" sz="1200" dirty="0" err="1">
                    <a:cs typeface="Arial" pitchFamily="34" charset="0"/>
                  </a:rPr>
                  <a:t>dæmi</a:t>
                </a:r>
                <a:r>
                  <a:rPr lang="en-US" altLang="ko-KR" sz="1200" dirty="0">
                    <a:cs typeface="Arial" pitchFamily="34" charset="0"/>
                  </a:rPr>
                  <a:t> um </a:t>
                </a:r>
                <a:r>
                  <a:rPr lang="en-US" altLang="ko-KR" sz="1200" dirty="0" err="1">
                    <a:cs typeface="Arial" pitchFamily="34" charset="0"/>
                  </a:rPr>
                  <a:t>aðferðir</a:t>
                </a:r>
                <a:r>
                  <a:rPr lang="en-US" altLang="ko-KR" sz="1200" dirty="0">
                    <a:cs typeface="Arial" pitchFamily="34" charset="0"/>
                  </a:rPr>
                  <a:t> </a:t>
                </a:r>
                <a:r>
                  <a:rPr lang="en-US" altLang="ko-KR" sz="1200" dirty="0" err="1">
                    <a:cs typeface="Arial" pitchFamily="34" charset="0"/>
                  </a:rPr>
                  <a:t>sem</a:t>
                </a:r>
                <a:r>
                  <a:rPr lang="en-US" altLang="ko-KR" sz="1200" dirty="0">
                    <a:cs typeface="Arial" pitchFamily="34" charset="0"/>
                  </a:rPr>
                  <a:t> geta </a:t>
                </a:r>
                <a:r>
                  <a:rPr lang="en-US" altLang="ko-KR" sz="1200" dirty="0" err="1">
                    <a:cs typeface="Arial" pitchFamily="34" charset="0"/>
                  </a:rPr>
                  <a:t>gagnast</a:t>
                </a:r>
                <a:r>
                  <a:rPr lang="en-US" altLang="ko-KR" sz="1200" dirty="0">
                    <a:cs typeface="Arial" pitchFamily="34" charset="0"/>
                  </a:rPr>
                  <a:t> </a:t>
                </a:r>
                <a:r>
                  <a:rPr lang="en-US" altLang="ko-KR" sz="1200" dirty="0" err="1">
                    <a:cs typeface="Arial" pitchFamily="34" charset="0"/>
                  </a:rPr>
                  <a:t>við</a:t>
                </a:r>
                <a:r>
                  <a:rPr lang="en-US" altLang="ko-KR" sz="1200" dirty="0">
                    <a:cs typeface="Arial" pitchFamily="34" charset="0"/>
                  </a:rPr>
                  <a:t> </a:t>
                </a:r>
                <a:r>
                  <a:rPr lang="en-US" altLang="ko-KR" sz="1200" dirty="0" err="1">
                    <a:cs typeface="Arial" pitchFamily="34" charset="0"/>
                  </a:rPr>
                  <a:t>að</a:t>
                </a:r>
                <a:r>
                  <a:rPr lang="en-US" altLang="ko-KR" sz="1200" dirty="0">
                    <a:cs typeface="Arial" pitchFamily="34" charset="0"/>
                  </a:rPr>
                  <a:t> </a:t>
                </a:r>
                <a:r>
                  <a:rPr lang="en-US" altLang="ko-KR" sz="1200" dirty="0" err="1">
                    <a:cs typeface="Arial" pitchFamily="34" charset="0"/>
                  </a:rPr>
                  <a:t>greina</a:t>
                </a:r>
                <a:r>
                  <a:rPr lang="en-US" altLang="ko-KR" sz="1200" dirty="0">
                    <a:cs typeface="Arial" pitchFamily="34" charset="0"/>
                  </a:rPr>
                  <a:t> </a:t>
                </a:r>
                <a:r>
                  <a:rPr lang="en-US" altLang="ko-KR" sz="1200" dirty="0" err="1">
                    <a:cs typeface="Arial" pitchFamily="34" charset="0"/>
                  </a:rPr>
                  <a:t>tækifæri</a:t>
                </a:r>
                <a:r>
                  <a:rPr lang="en-US" altLang="ko-KR" sz="1200" dirty="0">
                    <a:cs typeface="Arial" pitchFamily="34" charset="0"/>
                  </a:rPr>
                  <a:t>, </a:t>
                </a:r>
                <a:r>
                  <a:rPr lang="en-US" altLang="ko-KR" sz="1200" dirty="0" err="1">
                    <a:cs typeface="Arial" pitchFamily="34" charset="0"/>
                  </a:rPr>
                  <a:t>skipuleggja</a:t>
                </a:r>
                <a:r>
                  <a:rPr lang="en-US" altLang="ko-KR" sz="1200" dirty="0">
                    <a:cs typeface="Arial" pitchFamily="34" charset="0"/>
                  </a:rPr>
                  <a:t> </a:t>
                </a:r>
                <a:r>
                  <a:rPr lang="en-US" altLang="ko-KR" sz="1200" dirty="0" err="1">
                    <a:cs typeface="Arial" pitchFamily="34" charset="0"/>
                  </a:rPr>
                  <a:t>hugsanir</a:t>
                </a:r>
                <a:r>
                  <a:rPr lang="en-US" altLang="ko-KR" sz="1200" dirty="0">
                    <a:cs typeface="Arial" pitchFamily="34" charset="0"/>
                  </a:rPr>
                  <a:t> </a:t>
                </a:r>
                <a:r>
                  <a:rPr lang="en-US" altLang="ko-KR" sz="1200" dirty="0" err="1">
                    <a:cs typeface="Arial" pitchFamily="34" charset="0"/>
                  </a:rPr>
                  <a:t>sínar</a:t>
                </a:r>
                <a:r>
                  <a:rPr lang="en-US" altLang="ko-KR" sz="1200" dirty="0">
                    <a:cs typeface="Arial" pitchFamily="34" charset="0"/>
                  </a:rPr>
                  <a:t> </a:t>
                </a:r>
                <a:r>
                  <a:rPr lang="en-US" altLang="ko-KR" sz="1200" dirty="0" err="1">
                    <a:cs typeface="Arial" pitchFamily="34" charset="0"/>
                  </a:rPr>
                  <a:t>og</a:t>
                </a:r>
                <a:r>
                  <a:rPr lang="en-US" altLang="ko-KR" sz="1200" dirty="0">
                    <a:cs typeface="Arial" pitchFamily="34" charset="0"/>
                  </a:rPr>
                  <a:t> </a:t>
                </a:r>
                <a:r>
                  <a:rPr lang="en-US" altLang="ko-KR" sz="1200" dirty="0" err="1">
                    <a:cs typeface="Arial" pitchFamily="34" charset="0"/>
                  </a:rPr>
                  <a:t>móta</a:t>
                </a:r>
                <a:r>
                  <a:rPr lang="en-US" altLang="ko-KR" sz="1200" dirty="0">
                    <a:cs typeface="Arial" pitchFamily="34" charset="0"/>
                  </a:rPr>
                  <a:t> </a:t>
                </a:r>
                <a:r>
                  <a:rPr lang="en-US" altLang="ko-KR" sz="1200" dirty="0" err="1">
                    <a:cs typeface="Arial" pitchFamily="34" charset="0"/>
                  </a:rPr>
                  <a:t>hugmyndir</a:t>
                </a:r>
                <a:r>
                  <a:rPr lang="en-US" altLang="ko-KR" sz="1200" dirty="0">
                    <a:cs typeface="Arial" pitchFamily="34" charset="0"/>
                  </a:rPr>
                  <a:t>.</a:t>
                </a:r>
              </a:p>
              <a:p>
                <a:endParaRPr lang="en-US" altLang="ko-KR" sz="1200" dirty="0">
                  <a:cs typeface="Arial" pitchFamily="34" charset="0"/>
                </a:endParaRPr>
              </a:p>
            </p:txBody>
          </p:sp>
          <p:sp>
            <p:nvSpPr>
              <p:cNvPr id="9" name="TextBox 8"/>
              <p:cNvSpPr txBox="1"/>
              <p:nvPr/>
            </p:nvSpPr>
            <p:spPr>
              <a:xfrm>
                <a:off x="6420994" y="1411926"/>
                <a:ext cx="5124925" cy="369332"/>
              </a:xfrm>
              <a:prstGeom prst="rect">
                <a:avLst/>
              </a:prstGeom>
              <a:noFill/>
            </p:spPr>
            <p:txBody>
              <a:bodyPr wrap="square" lIns="108000" rIns="108000" rtlCol="0">
                <a:spAutoFit/>
              </a:bodyPr>
              <a:lstStyle/>
              <a:p>
                <a:r>
                  <a:rPr lang="en-US" altLang="ko-KR" b="1" dirty="0" err="1">
                    <a:cs typeface="Arial" pitchFamily="34" charset="0"/>
                  </a:rPr>
                  <a:t>Þróa</a:t>
                </a:r>
                <a:r>
                  <a:rPr lang="en-US" altLang="ko-KR" b="1" dirty="0">
                    <a:cs typeface="Arial" pitchFamily="34" charset="0"/>
                  </a:rPr>
                  <a:t> </a:t>
                </a:r>
                <a:r>
                  <a:rPr lang="en-US" altLang="ko-KR" b="1" dirty="0" err="1">
                    <a:cs typeface="Arial" pitchFamily="34" charset="0"/>
                  </a:rPr>
                  <a:t>hugmyndir</a:t>
                </a:r>
                <a:endParaRPr lang="ko-KR" altLang="en-US" b="1" dirty="0">
                  <a:cs typeface="Arial" pitchFamily="34" charset="0"/>
                </a:endParaRPr>
              </a:p>
            </p:txBody>
          </p:sp>
        </p:gr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54"/>
          <p:cNvGrpSpPr/>
          <p:nvPr/>
        </p:nvGrpSpPr>
        <p:grpSpPr>
          <a:xfrm>
            <a:off x="6032436" y="3703053"/>
            <a:ext cx="6081183" cy="984885"/>
            <a:chOff x="4834470" y="1482096"/>
            <a:chExt cx="6186104" cy="984885"/>
          </a:xfrm>
        </p:grpSpPr>
        <p:grpSp>
          <p:nvGrpSpPr>
            <p:cNvPr id="56" name="Group 55"/>
            <p:cNvGrpSpPr/>
            <p:nvPr/>
          </p:nvGrpSpPr>
          <p:grpSpPr>
            <a:xfrm>
              <a:off x="5895648" y="1482096"/>
              <a:ext cx="5124926" cy="984885"/>
              <a:chOff x="6420994" y="1411926"/>
              <a:chExt cx="5124926" cy="984885"/>
            </a:xfrm>
          </p:grpSpPr>
          <p:sp>
            <p:nvSpPr>
              <p:cNvPr id="60" name="TextBox 59"/>
              <p:cNvSpPr txBox="1"/>
              <p:nvPr/>
            </p:nvSpPr>
            <p:spPr>
              <a:xfrm>
                <a:off x="6420994" y="1750480"/>
                <a:ext cx="5124925" cy="646331"/>
              </a:xfrm>
              <a:prstGeom prst="rect">
                <a:avLst/>
              </a:prstGeom>
              <a:noFill/>
            </p:spPr>
            <p:txBody>
              <a:bodyPr wrap="square" lIns="91440" tIns="45720" rIns="91440" bIns="45720" rtlCol="0" anchor="t">
                <a:spAutoFit/>
              </a:bodyPr>
              <a:lstStyle/>
              <a:p>
                <a:r>
                  <a:rPr lang="en-US" altLang="ko-KR" sz="1200" dirty="0" err="1">
                    <a:cs typeface="Arial" pitchFamily="34" charset="0"/>
                  </a:rPr>
                  <a:t>Markmiðasetning</a:t>
                </a:r>
                <a:r>
                  <a:rPr lang="en-US" altLang="ko-KR" sz="1200" dirty="0">
                    <a:cs typeface="Arial" pitchFamily="34" charset="0"/>
                  </a:rPr>
                  <a:t> </a:t>
                </a:r>
                <a:r>
                  <a:rPr lang="en-US" altLang="ko-KR" sz="1200" dirty="0" err="1">
                    <a:cs typeface="Arial" pitchFamily="34" charset="0"/>
                  </a:rPr>
                  <a:t>felst</a:t>
                </a:r>
                <a:r>
                  <a:rPr lang="en-US" altLang="ko-KR" sz="1200" dirty="0">
                    <a:cs typeface="Arial" pitchFamily="34" charset="0"/>
                  </a:rPr>
                  <a:t> í </a:t>
                </a:r>
                <a:r>
                  <a:rPr lang="en-US" altLang="ko-KR" sz="1200" dirty="0" err="1">
                    <a:cs typeface="Arial" pitchFamily="34" charset="0"/>
                  </a:rPr>
                  <a:t>því</a:t>
                </a:r>
                <a:r>
                  <a:rPr lang="en-US" altLang="ko-KR" sz="1200" dirty="0">
                    <a:cs typeface="Arial" pitchFamily="34" charset="0"/>
                  </a:rPr>
                  <a:t> </a:t>
                </a:r>
                <a:r>
                  <a:rPr lang="en-US" altLang="ko-KR" sz="1200" dirty="0" err="1">
                    <a:cs typeface="Arial" pitchFamily="34" charset="0"/>
                  </a:rPr>
                  <a:t>að</a:t>
                </a:r>
                <a:r>
                  <a:rPr lang="en-US" altLang="ko-KR" sz="1200" dirty="0">
                    <a:cs typeface="Arial" pitchFamily="34" charset="0"/>
                  </a:rPr>
                  <a:t> </a:t>
                </a:r>
                <a:r>
                  <a:rPr lang="en-US" altLang="ko-KR" sz="1200" dirty="0" err="1">
                    <a:cs typeface="Arial" pitchFamily="34" charset="0"/>
                  </a:rPr>
                  <a:t>átta</a:t>
                </a:r>
                <a:r>
                  <a:rPr lang="en-US" altLang="ko-KR" sz="1200" dirty="0">
                    <a:cs typeface="Arial" pitchFamily="34" charset="0"/>
                  </a:rPr>
                  <a:t> sig á </a:t>
                </a:r>
                <a:r>
                  <a:rPr lang="en-US" altLang="ko-KR" sz="1200" dirty="0" err="1">
                    <a:cs typeface="Arial" pitchFamily="34" charset="0"/>
                  </a:rPr>
                  <a:t>hvert</a:t>
                </a:r>
                <a:r>
                  <a:rPr lang="en-US" altLang="ko-KR" sz="1200" dirty="0">
                    <a:cs typeface="Arial" pitchFamily="34" charset="0"/>
                  </a:rPr>
                  <a:t> </a:t>
                </a:r>
                <a:r>
                  <a:rPr lang="en-US" altLang="ko-KR" sz="1200" dirty="0" err="1">
                    <a:cs typeface="Arial" pitchFamily="34" charset="0"/>
                  </a:rPr>
                  <a:t>við</a:t>
                </a:r>
                <a:r>
                  <a:rPr lang="en-US" altLang="ko-KR" sz="1200" dirty="0">
                    <a:cs typeface="Arial" pitchFamily="34" charset="0"/>
                  </a:rPr>
                  <a:t> </a:t>
                </a:r>
                <a:r>
                  <a:rPr lang="en-US" altLang="ko-KR" sz="1200" dirty="0" err="1">
                    <a:cs typeface="Arial" pitchFamily="34" charset="0"/>
                  </a:rPr>
                  <a:t>stefnum</a:t>
                </a:r>
                <a:r>
                  <a:rPr lang="en-US" altLang="ko-KR" sz="1200" dirty="0">
                    <a:cs typeface="Arial" pitchFamily="34" charset="0"/>
                  </a:rPr>
                  <a:t> </a:t>
                </a:r>
                <a:r>
                  <a:rPr lang="en-US" altLang="ko-KR" sz="1200" dirty="0" err="1">
                    <a:cs typeface="Arial" pitchFamily="34" charset="0"/>
                  </a:rPr>
                  <a:t>og</a:t>
                </a:r>
                <a:r>
                  <a:rPr lang="en-US" altLang="ko-KR" sz="1200" dirty="0">
                    <a:cs typeface="Arial" pitchFamily="34" charset="0"/>
                  </a:rPr>
                  <a:t> </a:t>
                </a:r>
                <a:r>
                  <a:rPr lang="en-US" altLang="ko-KR" sz="1200" dirty="0" err="1">
                    <a:cs typeface="Arial" pitchFamily="34" charset="0"/>
                  </a:rPr>
                  <a:t>gera</a:t>
                </a:r>
                <a:r>
                  <a:rPr lang="en-US" altLang="ko-KR" sz="1200" dirty="0">
                    <a:cs typeface="Arial" pitchFamily="34" charset="0"/>
                  </a:rPr>
                  <a:t> </a:t>
                </a:r>
                <a:r>
                  <a:rPr lang="en-US" altLang="ko-KR" sz="1200" dirty="0" err="1">
                    <a:cs typeface="Arial" pitchFamily="34" charset="0"/>
                  </a:rPr>
                  <a:t>áætlun</a:t>
                </a:r>
                <a:r>
                  <a:rPr lang="en-US" altLang="ko-KR" sz="1200" dirty="0">
                    <a:cs typeface="Arial" pitchFamily="34" charset="0"/>
                  </a:rPr>
                  <a:t> um </a:t>
                </a:r>
                <a:r>
                  <a:rPr lang="en-US" altLang="ko-KR" sz="1200" dirty="0" err="1">
                    <a:cs typeface="Arial" pitchFamily="34" charset="0"/>
                  </a:rPr>
                  <a:t>hvernig</a:t>
                </a:r>
                <a:r>
                  <a:rPr lang="en-US" altLang="ko-KR" sz="1200" dirty="0">
                    <a:cs typeface="Arial" pitchFamily="34" charset="0"/>
                  </a:rPr>
                  <a:t> </a:t>
                </a:r>
                <a:r>
                  <a:rPr lang="en-US" altLang="ko-KR" sz="1200" dirty="0" err="1">
                    <a:cs typeface="Arial" pitchFamily="34" charset="0"/>
                  </a:rPr>
                  <a:t>við</a:t>
                </a:r>
                <a:r>
                  <a:rPr lang="en-US" altLang="ko-KR" sz="1200" dirty="0">
                    <a:cs typeface="Arial" pitchFamily="34" charset="0"/>
                  </a:rPr>
                  <a:t> </a:t>
                </a:r>
                <a:r>
                  <a:rPr lang="en-US" altLang="ko-KR" sz="1200" dirty="0" err="1">
                    <a:cs typeface="Arial" pitchFamily="34" charset="0"/>
                  </a:rPr>
                  <a:t>komumst</a:t>
                </a:r>
                <a:r>
                  <a:rPr lang="en-US" altLang="ko-KR" sz="1200" dirty="0">
                    <a:cs typeface="Arial" pitchFamily="34" charset="0"/>
                  </a:rPr>
                  <a:t> á </a:t>
                </a:r>
                <a:r>
                  <a:rPr lang="en-US" altLang="ko-KR" sz="1200" dirty="0" err="1">
                    <a:cs typeface="Arial" pitchFamily="34" charset="0"/>
                  </a:rPr>
                  <a:t>þangað</a:t>
                </a:r>
                <a:r>
                  <a:rPr lang="en-US" altLang="ko-KR" sz="1200" dirty="0">
                    <a:cs typeface="Arial" pitchFamily="34" charset="0"/>
                  </a:rPr>
                  <a:t>. Í </a:t>
                </a:r>
                <a:r>
                  <a:rPr lang="en-US" altLang="ko-KR" sz="1200" dirty="0" err="1">
                    <a:cs typeface="Arial" pitchFamily="34" charset="0"/>
                  </a:rPr>
                  <a:t>námsefninu</a:t>
                </a:r>
                <a:r>
                  <a:rPr lang="en-US" altLang="ko-KR" sz="1200" dirty="0">
                    <a:cs typeface="Arial" pitchFamily="34" charset="0"/>
                  </a:rPr>
                  <a:t> </a:t>
                </a:r>
                <a:r>
                  <a:rPr lang="en-US" altLang="ko-KR" sz="1200" dirty="0" err="1">
                    <a:cs typeface="Arial" pitchFamily="34" charset="0"/>
                  </a:rPr>
                  <a:t>eru</a:t>
                </a:r>
                <a:r>
                  <a:rPr lang="en-US" altLang="ko-KR" sz="1200" dirty="0">
                    <a:cs typeface="Arial" pitchFamily="34" charset="0"/>
                  </a:rPr>
                  <a:t> </a:t>
                </a:r>
                <a:r>
                  <a:rPr lang="en-US" altLang="ko-KR" sz="1200" dirty="0" err="1">
                    <a:cs typeface="Arial" pitchFamily="34" charset="0"/>
                  </a:rPr>
                  <a:t>gefin</a:t>
                </a:r>
                <a:r>
                  <a:rPr lang="en-US" altLang="ko-KR" sz="1200" dirty="0">
                    <a:cs typeface="Arial" pitchFamily="34" charset="0"/>
                  </a:rPr>
                  <a:t> </a:t>
                </a:r>
                <a:r>
                  <a:rPr lang="en-US" altLang="ko-KR" sz="1200" dirty="0" err="1">
                    <a:cs typeface="Arial" pitchFamily="34" charset="0"/>
                  </a:rPr>
                  <a:t>ráð</a:t>
                </a:r>
                <a:r>
                  <a:rPr lang="en-US" altLang="ko-KR" sz="1200" dirty="0">
                    <a:cs typeface="Arial" pitchFamily="34" charset="0"/>
                  </a:rPr>
                  <a:t> um </a:t>
                </a:r>
                <a:r>
                  <a:rPr lang="en-US" altLang="ko-KR" sz="1200" dirty="0" err="1">
                    <a:cs typeface="Arial" pitchFamily="34" charset="0"/>
                  </a:rPr>
                  <a:t>árangursríkra</a:t>
                </a:r>
                <a:r>
                  <a:rPr lang="en-US" altLang="ko-KR" sz="1200" dirty="0">
                    <a:cs typeface="Arial" pitchFamily="34" charset="0"/>
                  </a:rPr>
                  <a:t> </a:t>
                </a:r>
                <a:r>
                  <a:rPr lang="en-US" altLang="ko-KR" sz="1200" dirty="0" err="1">
                    <a:cs typeface="Arial" pitchFamily="34" charset="0"/>
                  </a:rPr>
                  <a:t>markmiðasetningu</a:t>
                </a:r>
                <a:r>
                  <a:rPr lang="en-US" altLang="ko-KR" sz="1200" dirty="0">
                    <a:cs typeface="Arial" pitchFamily="34" charset="0"/>
                  </a:rPr>
                  <a:t>.  </a:t>
                </a:r>
              </a:p>
            </p:txBody>
          </p:sp>
          <p:sp>
            <p:nvSpPr>
              <p:cNvPr id="61" name="TextBox 60"/>
              <p:cNvSpPr txBox="1"/>
              <p:nvPr/>
            </p:nvSpPr>
            <p:spPr>
              <a:xfrm>
                <a:off x="6420995" y="1411926"/>
                <a:ext cx="5124925" cy="646331"/>
              </a:xfrm>
              <a:prstGeom prst="rect">
                <a:avLst/>
              </a:prstGeom>
              <a:noFill/>
            </p:spPr>
            <p:txBody>
              <a:bodyPr wrap="square" lIns="108000" rIns="108000" rtlCol="0">
                <a:spAutoFit/>
              </a:bodyPr>
              <a:lstStyle/>
              <a:p>
                <a:r>
                  <a:rPr lang="en-US" altLang="ko-KR" b="1" dirty="0" err="1">
                    <a:cs typeface="Arial" pitchFamily="34" charset="0"/>
                  </a:rPr>
                  <a:t>Setja</a:t>
                </a:r>
                <a:r>
                  <a:rPr lang="en-US" altLang="ko-KR" b="1" dirty="0">
                    <a:cs typeface="Arial" pitchFamily="34" charset="0"/>
                  </a:rPr>
                  <a:t> </a:t>
                </a:r>
                <a:r>
                  <a:rPr lang="en-US" altLang="ko-KR" b="1" dirty="0" err="1">
                    <a:cs typeface="Arial" pitchFamily="34" charset="0"/>
                  </a:rPr>
                  <a:t>markmið</a:t>
                </a:r>
                <a:endParaRPr lang="ko-KR" altLang="en-US" b="1" dirty="0">
                  <a:cs typeface="Arial" pitchFamily="34" charset="0"/>
                </a:endParaRPr>
              </a:p>
              <a:p>
                <a:endParaRPr lang="ko-KR" altLang="en-US" b="1" dirty="0">
                  <a:cs typeface="Arial" pitchFamily="34" charset="0"/>
                </a:endParaRPr>
              </a:p>
            </p:txBody>
          </p:sp>
        </p:grpSp>
        <p:sp>
          <p:nvSpPr>
            <p:cNvPr id="58" name="Oval 57"/>
            <p:cNvSpPr/>
            <p:nvPr/>
          </p:nvSpPr>
          <p:spPr>
            <a:xfrm>
              <a:off x="4834470" y="1491808"/>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61"/>
          <p:cNvGrpSpPr/>
          <p:nvPr/>
        </p:nvGrpSpPr>
        <p:grpSpPr>
          <a:xfrm>
            <a:off x="6032435" y="4856006"/>
            <a:ext cx="6186103" cy="984885"/>
            <a:chOff x="4834470" y="1482096"/>
            <a:chExt cx="6186103" cy="984885"/>
          </a:xfrm>
        </p:grpSpPr>
        <p:grpSp>
          <p:nvGrpSpPr>
            <p:cNvPr id="63" name="Group 62"/>
            <p:cNvGrpSpPr/>
            <p:nvPr/>
          </p:nvGrpSpPr>
          <p:grpSpPr>
            <a:xfrm>
              <a:off x="5895648" y="1482096"/>
              <a:ext cx="5124925" cy="984885"/>
              <a:chOff x="6420994" y="1411926"/>
              <a:chExt cx="5124925" cy="984885"/>
            </a:xfrm>
          </p:grpSpPr>
          <p:sp>
            <p:nvSpPr>
              <p:cNvPr id="67" name="TextBox 66"/>
              <p:cNvSpPr txBox="1"/>
              <p:nvPr/>
            </p:nvSpPr>
            <p:spPr>
              <a:xfrm>
                <a:off x="6437471" y="1750480"/>
                <a:ext cx="5000078" cy="646331"/>
              </a:xfrm>
              <a:prstGeom prst="rect">
                <a:avLst/>
              </a:prstGeom>
              <a:noFill/>
            </p:spPr>
            <p:txBody>
              <a:bodyPr wrap="square" lIns="91440" tIns="45720" rIns="91440" bIns="45720" rtlCol="0" anchor="t">
                <a:spAutoFit/>
              </a:bodyPr>
              <a:lstStyle/>
              <a:p>
                <a:r>
                  <a:rPr lang="en-US" altLang="ko-KR" sz="1200" dirty="0" err="1">
                    <a:cs typeface="Arial" pitchFamily="34" charset="0"/>
                  </a:rPr>
                  <a:t>Kynntar</a:t>
                </a:r>
                <a:r>
                  <a:rPr lang="en-US" altLang="ko-KR" sz="1200" dirty="0">
                    <a:cs typeface="Arial" pitchFamily="34" charset="0"/>
                  </a:rPr>
                  <a:t> </a:t>
                </a:r>
                <a:r>
                  <a:rPr lang="en-US" altLang="ko-KR" sz="1200" dirty="0" err="1">
                    <a:cs typeface="Arial" pitchFamily="34" charset="0"/>
                  </a:rPr>
                  <a:t>verða</a:t>
                </a:r>
                <a:r>
                  <a:rPr lang="en-US" altLang="ko-KR" sz="1200" dirty="0">
                    <a:cs typeface="Arial" pitchFamily="34" charset="0"/>
                  </a:rPr>
                  <a:t> </a:t>
                </a:r>
                <a:r>
                  <a:rPr lang="en-US" altLang="ko-KR" sz="1200" dirty="0" err="1">
                    <a:cs typeface="Arial" pitchFamily="34" charset="0"/>
                  </a:rPr>
                  <a:t>leiðir</a:t>
                </a:r>
                <a:r>
                  <a:rPr lang="en-US" altLang="ko-KR" sz="1200" dirty="0">
                    <a:cs typeface="Arial" pitchFamily="34" charset="0"/>
                  </a:rPr>
                  <a:t> </a:t>
                </a:r>
                <a:r>
                  <a:rPr lang="en-US" altLang="ko-KR" sz="1200" dirty="0" err="1">
                    <a:cs typeface="Arial" pitchFamily="34" charset="0"/>
                  </a:rPr>
                  <a:t>til</a:t>
                </a:r>
                <a:r>
                  <a:rPr lang="en-US" altLang="ko-KR" sz="1200" dirty="0">
                    <a:cs typeface="Arial" pitchFamily="34" charset="0"/>
                  </a:rPr>
                  <a:t> </a:t>
                </a:r>
                <a:r>
                  <a:rPr lang="en-US" altLang="ko-KR" sz="1200" dirty="0" err="1">
                    <a:cs typeface="Arial" pitchFamily="34" charset="0"/>
                  </a:rPr>
                  <a:t>að</a:t>
                </a:r>
                <a:r>
                  <a:rPr lang="en-US" altLang="ko-KR" sz="1200" dirty="0">
                    <a:cs typeface="Arial" pitchFamily="34" charset="0"/>
                  </a:rPr>
                  <a:t> </a:t>
                </a:r>
                <a:r>
                  <a:rPr lang="en-US" altLang="ko-KR" sz="1200" dirty="0" err="1">
                    <a:cs typeface="Arial" pitchFamily="34" charset="0"/>
                  </a:rPr>
                  <a:t>greina</a:t>
                </a:r>
                <a:r>
                  <a:rPr lang="en-US" altLang="ko-KR" sz="1200" dirty="0">
                    <a:cs typeface="Arial" pitchFamily="34" charset="0"/>
                  </a:rPr>
                  <a:t> </a:t>
                </a:r>
                <a:r>
                  <a:rPr lang="en-US" altLang="ko-KR" sz="1200" dirty="0" err="1">
                    <a:cs typeface="Arial" pitchFamily="34" charset="0"/>
                  </a:rPr>
                  <a:t>hindranir</a:t>
                </a:r>
                <a:r>
                  <a:rPr lang="en-US" altLang="ko-KR" sz="1200" dirty="0">
                    <a:cs typeface="Arial" pitchFamily="34" charset="0"/>
                  </a:rPr>
                  <a:t> </a:t>
                </a:r>
                <a:r>
                  <a:rPr lang="en-US" altLang="ko-KR" sz="1200" dirty="0" err="1">
                    <a:cs typeface="Arial" pitchFamily="34" charset="0"/>
                  </a:rPr>
                  <a:t>og</a:t>
                </a:r>
                <a:r>
                  <a:rPr lang="en-US" altLang="ko-KR" sz="1200" dirty="0">
                    <a:cs typeface="Arial" pitchFamily="34" charset="0"/>
                  </a:rPr>
                  <a:t> </a:t>
                </a:r>
                <a:r>
                  <a:rPr lang="en-US" altLang="ko-KR" sz="1200" dirty="0" err="1">
                    <a:cs typeface="Arial" pitchFamily="34" charset="0"/>
                  </a:rPr>
                  <a:t>gera</a:t>
                </a:r>
                <a:r>
                  <a:rPr lang="en-US" altLang="ko-KR" sz="1200" dirty="0">
                    <a:cs typeface="Arial" pitchFamily="34" charset="0"/>
                  </a:rPr>
                  <a:t> </a:t>
                </a:r>
                <a:r>
                  <a:rPr lang="en-US" altLang="ko-KR" sz="1200" dirty="0" err="1">
                    <a:cs typeface="Arial" pitchFamily="34" charset="0"/>
                  </a:rPr>
                  <a:t>áætlun</a:t>
                </a:r>
                <a:r>
                  <a:rPr lang="en-US" altLang="ko-KR" sz="1200" dirty="0">
                    <a:cs typeface="Arial" pitchFamily="34" charset="0"/>
                  </a:rPr>
                  <a:t> um </a:t>
                </a:r>
                <a:r>
                  <a:rPr lang="en-US" altLang="ko-KR" sz="1200" dirty="0" err="1">
                    <a:cs typeface="Arial" pitchFamily="34" charset="0"/>
                  </a:rPr>
                  <a:t>hvernig</a:t>
                </a:r>
                <a:r>
                  <a:rPr lang="en-US" altLang="ko-KR" sz="1200" dirty="0">
                    <a:cs typeface="Arial" pitchFamily="34" charset="0"/>
                  </a:rPr>
                  <a:t> </a:t>
                </a:r>
                <a:r>
                  <a:rPr lang="en-US" altLang="ko-KR" sz="1200" dirty="0" err="1">
                    <a:cs typeface="Arial" pitchFamily="34" charset="0"/>
                  </a:rPr>
                  <a:t>takast</a:t>
                </a:r>
                <a:r>
                  <a:rPr lang="en-US" altLang="ko-KR" sz="1200" dirty="0">
                    <a:cs typeface="Arial" pitchFamily="34" charset="0"/>
                  </a:rPr>
                  <a:t> </a:t>
                </a:r>
                <a:r>
                  <a:rPr lang="en-US" altLang="ko-KR" sz="1200" dirty="0" err="1">
                    <a:cs typeface="Arial" pitchFamily="34" charset="0"/>
                  </a:rPr>
                  <a:t>megi</a:t>
                </a:r>
                <a:r>
                  <a:rPr lang="en-US" altLang="ko-KR" sz="1200" dirty="0">
                    <a:cs typeface="Arial" pitchFamily="34" charset="0"/>
                  </a:rPr>
                  <a:t> á </a:t>
                </a:r>
                <a:r>
                  <a:rPr lang="en-US" altLang="ko-KR" sz="1200" dirty="0" err="1">
                    <a:cs typeface="Arial" pitchFamily="34" charset="0"/>
                  </a:rPr>
                  <a:t>við</a:t>
                </a:r>
                <a:r>
                  <a:rPr lang="en-US" altLang="ko-KR" sz="1200" dirty="0">
                    <a:cs typeface="Arial" pitchFamily="34" charset="0"/>
                  </a:rPr>
                  <a:t> </a:t>
                </a:r>
                <a:r>
                  <a:rPr lang="en-US" altLang="ko-KR" sz="1200" dirty="0" err="1">
                    <a:cs typeface="Arial" pitchFamily="34" charset="0"/>
                  </a:rPr>
                  <a:t>úrlausnarefnum</a:t>
                </a:r>
                <a:r>
                  <a:rPr lang="en-US" altLang="ko-KR" sz="1200" dirty="0">
                    <a:cs typeface="Arial" pitchFamily="34" charset="0"/>
                  </a:rPr>
                  <a:t> </a:t>
                </a:r>
                <a:r>
                  <a:rPr lang="en-US" altLang="ko-KR" sz="1200" dirty="0" err="1">
                    <a:cs typeface="Arial" pitchFamily="34" charset="0"/>
                  </a:rPr>
                  <a:t>sem</a:t>
                </a:r>
                <a:r>
                  <a:rPr lang="en-US" altLang="ko-KR" sz="1200" dirty="0">
                    <a:cs typeface="Arial" pitchFamily="34" charset="0"/>
                  </a:rPr>
                  <a:t> </a:t>
                </a:r>
                <a:r>
                  <a:rPr lang="en-US" altLang="ko-KR" sz="1200" dirty="0" err="1">
                    <a:cs typeface="Arial" pitchFamily="34" charset="0"/>
                  </a:rPr>
                  <a:t>upp</a:t>
                </a:r>
                <a:r>
                  <a:rPr lang="en-US" altLang="ko-KR" sz="1200" dirty="0">
                    <a:cs typeface="Arial" pitchFamily="34" charset="0"/>
                  </a:rPr>
                  <a:t> </a:t>
                </a:r>
                <a:r>
                  <a:rPr lang="en-US" altLang="ko-KR" sz="1200" dirty="0" err="1">
                    <a:cs typeface="Arial" pitchFamily="34" charset="0"/>
                  </a:rPr>
                  <a:t>kunna</a:t>
                </a:r>
                <a:r>
                  <a:rPr lang="en-US" altLang="ko-KR" sz="1200" dirty="0">
                    <a:cs typeface="Arial" pitchFamily="34" charset="0"/>
                  </a:rPr>
                  <a:t> </a:t>
                </a:r>
                <a:r>
                  <a:rPr lang="en-US" altLang="ko-KR" sz="1200" dirty="0" err="1">
                    <a:cs typeface="Arial" pitchFamily="34" charset="0"/>
                  </a:rPr>
                  <a:t>að</a:t>
                </a:r>
                <a:r>
                  <a:rPr lang="en-US" altLang="ko-KR" sz="1200" dirty="0">
                    <a:cs typeface="Arial" pitchFamily="34" charset="0"/>
                  </a:rPr>
                  <a:t> </a:t>
                </a:r>
                <a:r>
                  <a:rPr lang="en-US" altLang="ko-KR" sz="1200" dirty="0" err="1">
                    <a:cs typeface="Arial" pitchFamily="34" charset="0"/>
                  </a:rPr>
                  <a:t>koma</a:t>
                </a:r>
                <a:r>
                  <a:rPr lang="en-US" altLang="ko-KR" sz="1200" dirty="0">
                    <a:cs typeface="Arial" pitchFamily="34" charset="0"/>
                  </a:rPr>
                  <a:t>. </a:t>
                </a:r>
              </a:p>
              <a:p>
                <a:endParaRPr lang="en-US" altLang="ko-KR" sz="1200" dirty="0">
                  <a:cs typeface="Arial" pitchFamily="34" charset="0"/>
                </a:endParaRPr>
              </a:p>
            </p:txBody>
          </p:sp>
          <p:sp>
            <p:nvSpPr>
              <p:cNvPr id="68" name="TextBox 67"/>
              <p:cNvSpPr txBox="1"/>
              <p:nvPr/>
            </p:nvSpPr>
            <p:spPr>
              <a:xfrm>
                <a:off x="6420994" y="1411926"/>
                <a:ext cx="5124925" cy="646331"/>
              </a:xfrm>
              <a:prstGeom prst="rect">
                <a:avLst/>
              </a:prstGeom>
              <a:noFill/>
            </p:spPr>
            <p:txBody>
              <a:bodyPr wrap="square" lIns="108000" rIns="108000" rtlCol="0">
                <a:spAutoFit/>
              </a:bodyPr>
              <a:lstStyle/>
              <a:p>
                <a:r>
                  <a:rPr lang="en-US" altLang="ko-KR" b="1" dirty="0" err="1">
                    <a:cs typeface="Arial" pitchFamily="34" charset="0"/>
                  </a:rPr>
                  <a:t>Mæta</a:t>
                </a:r>
                <a:r>
                  <a:rPr lang="en-US" altLang="ko-KR" b="1" dirty="0">
                    <a:cs typeface="Arial" pitchFamily="34" charset="0"/>
                  </a:rPr>
                  <a:t> </a:t>
                </a:r>
                <a:r>
                  <a:rPr lang="en-US" altLang="ko-KR" b="1" dirty="0" err="1">
                    <a:cs typeface="Arial" pitchFamily="34" charset="0"/>
                  </a:rPr>
                  <a:t>hindrunum</a:t>
                </a:r>
                <a:endParaRPr lang="ko-KR" altLang="en-US" b="1" dirty="0">
                  <a:cs typeface="Arial" pitchFamily="34" charset="0"/>
                </a:endParaRPr>
              </a:p>
              <a:p>
                <a:endParaRPr lang="ko-KR" altLang="en-US" b="1" dirty="0">
                  <a:cs typeface="Arial" pitchFamily="34" charset="0"/>
                </a:endParaRPr>
              </a:p>
            </p:txBody>
          </p:sp>
        </p:gr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6031674" y="434649"/>
            <a:ext cx="3269179" cy="707886"/>
          </a:xfrm>
          <a:prstGeom prst="rect">
            <a:avLst/>
          </a:prstGeom>
          <a:noFill/>
        </p:spPr>
        <p:txBody>
          <a:bodyPr wrap="square" rtlCol="0">
            <a:spAutoFit/>
          </a:bodyPr>
          <a:lstStyle/>
          <a:p>
            <a:r>
              <a:rPr lang="en-GB" sz="4000" b="1" dirty="0" err="1">
                <a:solidFill>
                  <a:srgbClr val="266C9F"/>
                </a:solidFill>
                <a:latin typeface="Calibri" panose="020F0502020204030204" pitchFamily="34" charset="0"/>
              </a:rPr>
              <a:t>Markmið</a:t>
            </a:r>
            <a:endParaRPr lang="en-GB" sz="4000" b="1" dirty="0">
              <a:solidFill>
                <a:srgbClr val="266C9F"/>
              </a:solidFill>
            </a:endParaRP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9077513" y="192652"/>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5934695" y="1967591"/>
            <a:ext cx="4979440" cy="369332"/>
          </a:xfrm>
          <a:prstGeom prst="rect">
            <a:avLst/>
          </a:prstGeom>
        </p:spPr>
        <p:txBody>
          <a:bodyPr wrap="none" lIns="91440" tIns="45720" rIns="91440" bIns="45720" anchor="t">
            <a:spAutoFit/>
          </a:bodyPr>
          <a:lstStyle/>
          <a:p>
            <a:pPr algn="just"/>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Að</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námskeiðinu</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loknu</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hefur</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þú</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öðlast</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færni</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til</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að</a:t>
            </a:r>
            <a:r>
              <a:rPr lang="en-GB" b="1" i="0" u="none" strike="noStrike" dirty="0">
                <a:solidFill>
                  <a:srgbClr val="266C9F"/>
                </a:solidFill>
                <a:effectLst/>
                <a:latin typeface="Calibri" panose="020F0502020204030204" pitchFamily="34" charset="0"/>
              </a:rPr>
              <a:t>:</a:t>
            </a:r>
            <a:r>
              <a:rPr lang="en-US" b="0" i="0" dirty="0">
                <a:effectLst/>
                <a:latin typeface="Calibri" panose="020F0502020204030204" pitchFamily="34" charset="0"/>
              </a:rPr>
              <a:t>​</a:t>
            </a:r>
            <a:endParaRPr lang="en-US" b="0" i="0" dirty="0">
              <a:effectLst/>
            </a:endParaRP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955D8C-DB74-4718-B8B1-C380A95C4D4C}"/>
              </a:ext>
            </a:extLst>
          </p:cNvPr>
          <p:cNvSpPr txBox="1"/>
          <p:nvPr/>
        </p:nvSpPr>
        <p:spPr>
          <a:xfrm>
            <a:off x="2360194" y="106821"/>
            <a:ext cx="822336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1.4. </a:t>
            </a:r>
            <a:r>
              <a:rPr lang="is-IS" sz="4000" b="1" dirty="0">
                <a:solidFill>
                  <a:srgbClr val="266C9F"/>
                </a:solidFill>
              </a:rPr>
              <a:t>Greina tækifæri </a:t>
            </a: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4000" b="1" dirty="0">
                <a:solidFill>
                  <a:srgbClr val="266C9F"/>
                </a:solidFill>
                <a:latin typeface="Calibri" panose="020F0502020204030204"/>
              </a:rPr>
              <a:t>d</a:t>
            </a: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æmi um aðferðir</a:t>
            </a:r>
            <a:endParaRPr kumimoji="0" lang="en-SE"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3D60BD-5021-42AD-A5A6-396EB1D81091}"/>
              </a:ext>
            </a:extLst>
          </p:cNvPr>
          <p:cNvSpPr txBox="1"/>
          <p:nvPr/>
        </p:nvSpPr>
        <p:spPr>
          <a:xfrm>
            <a:off x="429193" y="1680354"/>
            <a:ext cx="3872392" cy="646331"/>
          </a:xfrm>
          <a:prstGeom prst="rect">
            <a:avLst/>
          </a:prstGeom>
          <a:noFill/>
        </p:spPr>
        <p:txBody>
          <a:bodyPr wrap="square" rtlCol="0">
            <a:spAutoFit/>
          </a:bodyPr>
          <a:lstStyle/>
          <a:p>
            <a:r>
              <a:rPr lang="en-GB" sz="3600" dirty="0">
                <a:solidFill>
                  <a:srgbClr val="4EAE3A"/>
                </a:solidFill>
                <a:latin typeface="Calibri" panose="020F0502020204030204" pitchFamily="34" charset="0"/>
                <a:cs typeface="Calibri" panose="020F0502020204030204" pitchFamily="34" charset="0"/>
              </a:rPr>
              <a:t>PESTLE </a:t>
            </a:r>
            <a:r>
              <a:rPr lang="en-GB" sz="3600" dirty="0" err="1">
                <a:solidFill>
                  <a:srgbClr val="4EAE3A"/>
                </a:solidFill>
                <a:latin typeface="Calibri" panose="020F0502020204030204" pitchFamily="34" charset="0"/>
                <a:cs typeface="Calibri" panose="020F0502020204030204" pitchFamily="34" charset="0"/>
              </a:rPr>
              <a:t>greining</a:t>
            </a:r>
            <a:endParaRPr lang="en-GB" sz="3600" dirty="0">
              <a:solidFill>
                <a:srgbClr val="4EAE3A"/>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93D789F-1994-444A-90BB-8A6310A4FC80}"/>
              </a:ext>
            </a:extLst>
          </p:cNvPr>
          <p:cNvSpPr txBox="1"/>
          <p:nvPr/>
        </p:nvSpPr>
        <p:spPr>
          <a:xfrm>
            <a:off x="441079" y="3576581"/>
            <a:ext cx="5207396" cy="2308324"/>
          </a:xfrm>
          <a:prstGeom prst="rect">
            <a:avLst/>
          </a:prstGeom>
          <a:noFill/>
        </p:spPr>
        <p:txBody>
          <a:bodyPr wrap="square" rtlCol="0">
            <a:spAutoFit/>
          </a:bodyPr>
          <a:lstStyle/>
          <a:p>
            <a:r>
              <a:rPr lang="en-GB" sz="2400" dirty="0" err="1"/>
              <a:t>Aðferðina</a:t>
            </a:r>
            <a:r>
              <a:rPr lang="en-GB" sz="2400" dirty="0"/>
              <a:t> </a:t>
            </a:r>
            <a:r>
              <a:rPr lang="en-GB" sz="2400" dirty="0" err="1"/>
              <a:t>má</a:t>
            </a:r>
            <a:r>
              <a:rPr lang="en-GB" sz="2400" dirty="0"/>
              <a:t> </a:t>
            </a:r>
            <a:r>
              <a:rPr lang="en-GB" sz="2400" dirty="0" err="1"/>
              <a:t>aðlaga</a:t>
            </a:r>
            <a:r>
              <a:rPr lang="en-GB" sz="2400" dirty="0"/>
              <a:t> </a:t>
            </a:r>
            <a:r>
              <a:rPr lang="en-GB" sz="2400" dirty="0" err="1"/>
              <a:t>að</a:t>
            </a:r>
            <a:r>
              <a:rPr lang="en-GB" sz="2400" dirty="0"/>
              <a:t> </a:t>
            </a:r>
            <a:r>
              <a:rPr lang="en-GB" sz="2400" dirty="0" err="1"/>
              <a:t>ólíkum</a:t>
            </a:r>
            <a:r>
              <a:rPr lang="en-GB" sz="2400" dirty="0"/>
              <a:t> </a:t>
            </a:r>
            <a:r>
              <a:rPr lang="en-GB" sz="2400" dirty="0" err="1"/>
              <a:t>þörfum</a:t>
            </a:r>
            <a:r>
              <a:rPr lang="en-GB" sz="2400" dirty="0"/>
              <a:t> </a:t>
            </a:r>
            <a:r>
              <a:rPr lang="en-GB" sz="2400" dirty="0" err="1"/>
              <a:t>og</a:t>
            </a:r>
            <a:r>
              <a:rPr lang="en-GB" sz="2400" dirty="0"/>
              <a:t> </a:t>
            </a:r>
            <a:r>
              <a:rPr lang="en-GB" sz="2400" dirty="0" err="1"/>
              <a:t>aðstæðum</a:t>
            </a:r>
            <a:r>
              <a:rPr lang="en-GB" sz="2400" dirty="0"/>
              <a:t>. Í </a:t>
            </a:r>
            <a:r>
              <a:rPr lang="en-GB" sz="2400" dirty="0" err="1"/>
              <a:t>sumum</a:t>
            </a:r>
            <a:r>
              <a:rPr lang="en-GB" sz="2400" dirty="0"/>
              <a:t> </a:t>
            </a:r>
            <a:r>
              <a:rPr lang="en-GB" sz="2400" dirty="0" err="1"/>
              <a:t>tilfellum</a:t>
            </a:r>
            <a:r>
              <a:rPr lang="en-GB" sz="2400" dirty="0"/>
              <a:t> </a:t>
            </a:r>
            <a:r>
              <a:rPr lang="en-GB" sz="2400" dirty="0" err="1"/>
              <a:t>gæti</a:t>
            </a:r>
            <a:r>
              <a:rPr lang="en-GB" sz="2400" dirty="0"/>
              <a:t> </a:t>
            </a:r>
            <a:r>
              <a:rPr lang="en-GB" sz="2400" dirty="0" err="1"/>
              <a:t>til</a:t>
            </a:r>
            <a:r>
              <a:rPr lang="en-GB" sz="2400" dirty="0"/>
              <a:t> </a:t>
            </a:r>
            <a:r>
              <a:rPr lang="en-GB" sz="2400" dirty="0" err="1"/>
              <a:t>að</a:t>
            </a:r>
            <a:r>
              <a:rPr lang="en-GB" sz="2400" dirty="0"/>
              <a:t> </a:t>
            </a:r>
            <a:r>
              <a:rPr lang="en-GB" sz="2400" dirty="0" err="1"/>
              <a:t>mynda</a:t>
            </a:r>
            <a:r>
              <a:rPr lang="en-GB" sz="2400" dirty="0"/>
              <a:t> </a:t>
            </a:r>
            <a:r>
              <a:rPr lang="en-GB" sz="2400" dirty="0" err="1"/>
              <a:t>verið</a:t>
            </a:r>
            <a:r>
              <a:rPr lang="en-GB" sz="2400" dirty="0"/>
              <a:t> </a:t>
            </a:r>
            <a:r>
              <a:rPr lang="en-GB" sz="2400" dirty="0" err="1"/>
              <a:t>gagnlegt</a:t>
            </a:r>
            <a:r>
              <a:rPr lang="en-GB" sz="2400" dirty="0"/>
              <a:t> </a:t>
            </a:r>
            <a:r>
              <a:rPr lang="en-GB" sz="2400" dirty="0" err="1"/>
              <a:t>að</a:t>
            </a:r>
            <a:r>
              <a:rPr lang="en-GB" sz="2400" dirty="0"/>
              <a:t> </a:t>
            </a:r>
            <a:r>
              <a:rPr lang="en-GB" sz="2400" dirty="0" err="1"/>
              <a:t>skoða</a:t>
            </a:r>
            <a:r>
              <a:rPr lang="en-GB" sz="2400" dirty="0"/>
              <a:t> </a:t>
            </a:r>
            <a:r>
              <a:rPr lang="en-GB" sz="2400" dirty="0" err="1"/>
              <a:t>hvern</a:t>
            </a:r>
            <a:r>
              <a:rPr lang="en-GB" sz="2400" dirty="0"/>
              <a:t> </a:t>
            </a:r>
            <a:r>
              <a:rPr lang="en-GB" sz="2400" dirty="0" err="1"/>
              <a:t>þátt</a:t>
            </a:r>
            <a:r>
              <a:rPr lang="en-GB" sz="2400" dirty="0"/>
              <a:t> í </a:t>
            </a:r>
            <a:r>
              <a:rPr lang="en-GB" sz="2400" dirty="0" err="1"/>
              <a:t>landfræðilegu</a:t>
            </a:r>
            <a:r>
              <a:rPr lang="en-GB" sz="2400" dirty="0"/>
              <a:t> </a:t>
            </a:r>
            <a:r>
              <a:rPr lang="en-GB" sz="2400" dirty="0" err="1"/>
              <a:t>samhengi</a:t>
            </a:r>
            <a:r>
              <a:rPr lang="en-GB" sz="2400" dirty="0"/>
              <a:t> </a:t>
            </a:r>
            <a:r>
              <a:rPr lang="en-GB" sz="2400" dirty="0" err="1"/>
              <a:t>og</a:t>
            </a:r>
            <a:r>
              <a:rPr lang="en-GB" sz="2400" dirty="0"/>
              <a:t> </a:t>
            </a:r>
            <a:r>
              <a:rPr lang="en-GB" sz="2400" dirty="0" err="1"/>
              <a:t>vinna</a:t>
            </a:r>
            <a:r>
              <a:rPr lang="en-GB" sz="2400" dirty="0"/>
              <a:t> </a:t>
            </a:r>
            <a:r>
              <a:rPr lang="en-GB" sz="2400" dirty="0" err="1"/>
              <a:t>greininguna</a:t>
            </a:r>
            <a:r>
              <a:rPr lang="en-GB" sz="2400" dirty="0"/>
              <a:t> </a:t>
            </a:r>
            <a:r>
              <a:rPr lang="en-GB" sz="2400" dirty="0" err="1"/>
              <a:t>staðbundið</a:t>
            </a:r>
            <a:r>
              <a:rPr lang="en-GB" sz="2400" dirty="0"/>
              <a:t>, á </a:t>
            </a:r>
            <a:r>
              <a:rPr lang="en-GB" sz="2400" dirty="0" err="1"/>
              <a:t>landsvísu</a:t>
            </a:r>
            <a:r>
              <a:rPr lang="en-GB" sz="2400" dirty="0"/>
              <a:t> </a:t>
            </a:r>
            <a:r>
              <a:rPr lang="en-GB" sz="2400" dirty="0" err="1"/>
              <a:t>og</a:t>
            </a:r>
            <a:r>
              <a:rPr lang="en-GB" sz="2400" dirty="0"/>
              <a:t> </a:t>
            </a:r>
            <a:r>
              <a:rPr lang="en-GB" sz="2400" dirty="0" err="1"/>
              <a:t>fyrir</a:t>
            </a:r>
            <a:r>
              <a:rPr lang="en-GB" sz="2400" dirty="0"/>
              <a:t> </a:t>
            </a:r>
            <a:r>
              <a:rPr lang="en-GB" sz="2400" dirty="0" err="1"/>
              <a:t>útflutning</a:t>
            </a:r>
            <a:r>
              <a:rPr lang="en-GB" sz="2400" dirty="0"/>
              <a:t>. </a:t>
            </a:r>
          </a:p>
        </p:txBody>
      </p:sp>
      <p:grpSp>
        <p:nvGrpSpPr>
          <p:cNvPr id="35" name="Group 34">
            <a:extLst>
              <a:ext uri="{FF2B5EF4-FFF2-40B4-BE49-F238E27FC236}">
                <a16:creationId xmlns:a16="http://schemas.microsoft.com/office/drawing/2014/main" id="{DAA25AEE-919E-48AD-912C-57CB9DF0C311}"/>
              </a:ext>
            </a:extLst>
          </p:cNvPr>
          <p:cNvGrpSpPr/>
          <p:nvPr/>
        </p:nvGrpSpPr>
        <p:grpSpPr>
          <a:xfrm>
            <a:off x="6527903" y="3597442"/>
            <a:ext cx="2900096" cy="2701164"/>
            <a:chOff x="7185375" y="2078418"/>
            <a:chExt cx="2900096" cy="2701164"/>
          </a:xfrm>
        </p:grpSpPr>
        <p:sp>
          <p:nvSpPr>
            <p:cNvPr id="34" name="Oval 33">
              <a:extLst>
                <a:ext uri="{FF2B5EF4-FFF2-40B4-BE49-F238E27FC236}">
                  <a16:creationId xmlns:a16="http://schemas.microsoft.com/office/drawing/2014/main" id="{3A184126-FC08-4526-AE83-28A78EBCA9D9}"/>
                </a:ext>
              </a:extLst>
            </p:cNvPr>
            <p:cNvSpPr/>
            <p:nvPr/>
          </p:nvSpPr>
          <p:spPr>
            <a:xfrm>
              <a:off x="7567863" y="2530112"/>
              <a:ext cx="1756610" cy="1732547"/>
            </a:xfrm>
            <a:prstGeom prst="ellipse">
              <a:avLst/>
            </a:prstGeom>
            <a:solidFill>
              <a:schemeClr val="bg1"/>
            </a:solidFill>
            <a:ln w="19050">
              <a:solidFill>
                <a:srgbClr val="4EA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33" name="Group 32">
              <a:extLst>
                <a:ext uri="{FF2B5EF4-FFF2-40B4-BE49-F238E27FC236}">
                  <a16:creationId xmlns:a16="http://schemas.microsoft.com/office/drawing/2014/main" id="{AA35BB00-85AE-4D79-BDD4-0A514E324AE3}"/>
                </a:ext>
              </a:extLst>
            </p:cNvPr>
            <p:cNvGrpSpPr/>
            <p:nvPr/>
          </p:nvGrpSpPr>
          <p:grpSpPr>
            <a:xfrm>
              <a:off x="7185375" y="2078418"/>
              <a:ext cx="2900096" cy="2701164"/>
              <a:chOff x="5115943" y="1825790"/>
              <a:chExt cx="2900096" cy="2701164"/>
            </a:xfrm>
          </p:grpSpPr>
          <p:sp>
            <p:nvSpPr>
              <p:cNvPr id="9" name="Oval 8">
                <a:extLst>
                  <a:ext uri="{FF2B5EF4-FFF2-40B4-BE49-F238E27FC236}">
                    <a16:creationId xmlns:a16="http://schemas.microsoft.com/office/drawing/2014/main" id="{5B59BFDB-76AF-4E48-8DDE-6E8643CBFE46}"/>
                  </a:ext>
                </a:extLst>
              </p:cNvPr>
              <p:cNvSpPr/>
              <p:nvPr/>
            </p:nvSpPr>
            <p:spPr>
              <a:xfrm>
                <a:off x="6833935" y="2276909"/>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32" name="Group 31">
                <a:extLst>
                  <a:ext uri="{FF2B5EF4-FFF2-40B4-BE49-F238E27FC236}">
                    <a16:creationId xmlns:a16="http://schemas.microsoft.com/office/drawing/2014/main" id="{BA28E5C1-2D07-4093-8F3B-464D4487A911}"/>
                  </a:ext>
                </a:extLst>
              </p:cNvPr>
              <p:cNvGrpSpPr/>
              <p:nvPr/>
            </p:nvGrpSpPr>
            <p:grpSpPr>
              <a:xfrm>
                <a:off x="5115943" y="1825790"/>
                <a:ext cx="2900096" cy="2701164"/>
                <a:chOff x="5115943" y="1825790"/>
                <a:chExt cx="2900096" cy="2701164"/>
              </a:xfrm>
            </p:grpSpPr>
            <p:sp>
              <p:nvSpPr>
                <p:cNvPr id="5" name="Oval 4">
                  <a:extLst>
                    <a:ext uri="{FF2B5EF4-FFF2-40B4-BE49-F238E27FC236}">
                      <a16:creationId xmlns:a16="http://schemas.microsoft.com/office/drawing/2014/main" id="{FF946D2D-9685-470B-A9EE-DC6D2936A61E}"/>
                    </a:ext>
                  </a:extLst>
                </p:cNvPr>
                <p:cNvSpPr/>
                <p:nvPr/>
              </p:nvSpPr>
              <p:spPr>
                <a:xfrm>
                  <a:off x="5115943" y="2279983"/>
                  <a:ext cx="806116"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6" name="Oval 5">
                  <a:extLst>
                    <a:ext uri="{FF2B5EF4-FFF2-40B4-BE49-F238E27FC236}">
                      <a16:creationId xmlns:a16="http://schemas.microsoft.com/office/drawing/2014/main" id="{340A65AB-6BE0-4E22-B4C4-DE70C25D02CC}"/>
                    </a:ext>
                  </a:extLst>
                </p:cNvPr>
                <p:cNvSpPr/>
                <p:nvPr/>
              </p:nvSpPr>
              <p:spPr>
                <a:xfrm>
                  <a:off x="5146507" y="3209354"/>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Oval 6">
                  <a:extLst>
                    <a:ext uri="{FF2B5EF4-FFF2-40B4-BE49-F238E27FC236}">
                      <a16:creationId xmlns:a16="http://schemas.microsoft.com/office/drawing/2014/main" id="{8203F4C4-2A13-4736-8D0E-0EA9A9CE4AE5}"/>
                    </a:ext>
                  </a:extLst>
                </p:cNvPr>
                <p:cNvSpPr/>
                <p:nvPr/>
              </p:nvSpPr>
              <p:spPr>
                <a:xfrm>
                  <a:off x="5988718" y="3702791"/>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8" name="Oval 7">
                  <a:extLst>
                    <a:ext uri="{FF2B5EF4-FFF2-40B4-BE49-F238E27FC236}">
                      <a16:creationId xmlns:a16="http://schemas.microsoft.com/office/drawing/2014/main" id="{0E474203-C9F6-46BF-894C-BF0FB1314970}"/>
                    </a:ext>
                  </a:extLst>
                </p:cNvPr>
                <p:cNvSpPr/>
                <p:nvPr/>
              </p:nvSpPr>
              <p:spPr>
                <a:xfrm>
                  <a:off x="5976686" y="1825790"/>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Oval 9">
                  <a:extLst>
                    <a:ext uri="{FF2B5EF4-FFF2-40B4-BE49-F238E27FC236}">
                      <a16:creationId xmlns:a16="http://schemas.microsoft.com/office/drawing/2014/main" id="{D5B60732-D956-47AA-A5B5-00618FC9BC41}"/>
                    </a:ext>
                  </a:extLst>
                </p:cNvPr>
                <p:cNvSpPr/>
                <p:nvPr/>
              </p:nvSpPr>
              <p:spPr>
                <a:xfrm>
                  <a:off x="6848977" y="3200436"/>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 name="TextBox 14">
                  <a:extLst>
                    <a:ext uri="{FF2B5EF4-FFF2-40B4-BE49-F238E27FC236}">
                      <a16:creationId xmlns:a16="http://schemas.microsoft.com/office/drawing/2014/main" id="{888BCFD7-CE07-4C6B-9F5D-E7D296C1ACFA}"/>
                    </a:ext>
                  </a:extLst>
                </p:cNvPr>
                <p:cNvSpPr txBox="1"/>
                <p:nvPr/>
              </p:nvSpPr>
              <p:spPr>
                <a:xfrm>
                  <a:off x="6848138" y="3362589"/>
                  <a:ext cx="851237" cy="523220"/>
                </a:xfrm>
                <a:prstGeom prst="rect">
                  <a:avLst/>
                </a:prstGeom>
                <a:noFill/>
              </p:spPr>
              <p:txBody>
                <a:bodyPr wrap="square" rtlCol="0">
                  <a:spAutoFit/>
                </a:bodyPr>
                <a:lstStyle/>
                <a:p>
                  <a:pPr algn="ctr"/>
                  <a:r>
                    <a:rPr lang="en-GB" sz="1400" b="1" dirty="0"/>
                    <a:t>S</a:t>
                  </a:r>
                  <a:r>
                    <a:rPr lang="en-GB" sz="1400" dirty="0"/>
                    <a:t>ocio-</a:t>
                  </a:r>
                  <a:br>
                    <a:rPr lang="en-GB" sz="1400" dirty="0"/>
                  </a:br>
                  <a:r>
                    <a:rPr lang="en-GB" sz="1400" dirty="0"/>
                    <a:t>cultural</a:t>
                  </a:r>
                  <a:endParaRPr lang="en-SE" sz="1400" dirty="0"/>
                </a:p>
              </p:txBody>
            </p:sp>
            <p:sp>
              <p:nvSpPr>
                <p:cNvPr id="18" name="TextBox 17">
                  <a:extLst>
                    <a:ext uri="{FF2B5EF4-FFF2-40B4-BE49-F238E27FC236}">
                      <a16:creationId xmlns:a16="http://schemas.microsoft.com/office/drawing/2014/main" id="{F264E046-52FC-4918-88A0-2CD1742C2A0B}"/>
                    </a:ext>
                  </a:extLst>
                </p:cNvPr>
                <p:cNvSpPr txBox="1"/>
                <p:nvPr/>
              </p:nvSpPr>
              <p:spPr>
                <a:xfrm>
                  <a:off x="5193664" y="3359824"/>
                  <a:ext cx="806116" cy="523220"/>
                </a:xfrm>
                <a:prstGeom prst="rect">
                  <a:avLst/>
                </a:prstGeom>
                <a:noFill/>
              </p:spPr>
              <p:txBody>
                <a:bodyPr wrap="square" rtlCol="0">
                  <a:spAutoFit/>
                </a:bodyPr>
                <a:lstStyle/>
                <a:p>
                  <a:r>
                    <a:rPr lang="en-GB" sz="1400" b="1" dirty="0"/>
                    <a:t>E</a:t>
                  </a:r>
                  <a:r>
                    <a:rPr lang="en-GB" sz="1400" dirty="0"/>
                    <a:t>nviron-</a:t>
                  </a:r>
                  <a:br>
                    <a:rPr lang="en-GB" sz="1400" dirty="0"/>
                  </a:br>
                  <a:r>
                    <a:rPr lang="en-GB" sz="1400" dirty="0"/>
                    <a:t>mental</a:t>
                  </a:r>
                  <a:endParaRPr lang="en-SE" sz="1400" dirty="0"/>
                </a:p>
              </p:txBody>
            </p:sp>
            <p:sp>
              <p:nvSpPr>
                <p:cNvPr id="20" name="TextBox 19">
                  <a:extLst>
                    <a:ext uri="{FF2B5EF4-FFF2-40B4-BE49-F238E27FC236}">
                      <a16:creationId xmlns:a16="http://schemas.microsoft.com/office/drawing/2014/main" id="{E6173C2B-790B-4F37-A25B-7E5441B59D87}"/>
                    </a:ext>
                  </a:extLst>
                </p:cNvPr>
                <p:cNvSpPr txBox="1"/>
                <p:nvPr/>
              </p:nvSpPr>
              <p:spPr>
                <a:xfrm>
                  <a:off x="5964655" y="3860400"/>
                  <a:ext cx="860258" cy="520975"/>
                </a:xfrm>
                <a:prstGeom prst="rect">
                  <a:avLst/>
                </a:prstGeom>
                <a:noFill/>
              </p:spPr>
              <p:txBody>
                <a:bodyPr wrap="square" rtlCol="0">
                  <a:spAutoFit/>
                </a:bodyPr>
                <a:lstStyle/>
                <a:p>
                  <a:pPr algn="ctr"/>
                  <a:r>
                    <a:rPr lang="en-GB" sz="1400" b="1" dirty="0"/>
                    <a:t>T</a:t>
                  </a:r>
                  <a:r>
                    <a:rPr lang="en-GB" sz="1400" dirty="0"/>
                    <a:t>echno-</a:t>
                  </a:r>
                  <a:br>
                    <a:rPr lang="en-GB" sz="1400" dirty="0"/>
                  </a:br>
                  <a:r>
                    <a:rPr lang="en-GB" sz="1400" dirty="0"/>
                    <a:t>logical</a:t>
                  </a:r>
                  <a:endParaRPr lang="en-SE" sz="1400" dirty="0"/>
                </a:p>
              </p:txBody>
            </p:sp>
            <p:sp>
              <p:nvSpPr>
                <p:cNvPr id="21" name="Oval 20">
                  <a:extLst>
                    <a:ext uri="{FF2B5EF4-FFF2-40B4-BE49-F238E27FC236}">
                      <a16:creationId xmlns:a16="http://schemas.microsoft.com/office/drawing/2014/main" id="{0F90E452-2EBC-4AC4-B87E-F3599A45AB7D}"/>
                    </a:ext>
                  </a:extLst>
                </p:cNvPr>
                <p:cNvSpPr/>
                <p:nvPr/>
              </p:nvSpPr>
              <p:spPr>
                <a:xfrm>
                  <a:off x="5991724" y="2761320"/>
                  <a:ext cx="806116" cy="824163"/>
                </a:xfrm>
                <a:prstGeom prst="ellipse">
                  <a:avLst/>
                </a:prstGeom>
                <a:noFill/>
                <a:ln w="76200">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2" name="TextBox 21">
                  <a:extLst>
                    <a:ext uri="{FF2B5EF4-FFF2-40B4-BE49-F238E27FC236}">
                      <a16:creationId xmlns:a16="http://schemas.microsoft.com/office/drawing/2014/main" id="{0D826445-9D98-42E1-AC7F-0540D5AE7BC3}"/>
                    </a:ext>
                  </a:extLst>
                </p:cNvPr>
                <p:cNvSpPr txBox="1"/>
                <p:nvPr/>
              </p:nvSpPr>
              <p:spPr>
                <a:xfrm>
                  <a:off x="5994950" y="2978247"/>
                  <a:ext cx="842475" cy="369332"/>
                </a:xfrm>
                <a:prstGeom prst="rect">
                  <a:avLst/>
                </a:prstGeom>
                <a:noFill/>
              </p:spPr>
              <p:txBody>
                <a:bodyPr wrap="none" rtlCol="0">
                  <a:spAutoFit/>
                </a:bodyPr>
                <a:lstStyle/>
                <a:p>
                  <a:r>
                    <a:rPr lang="en-GB" dirty="0"/>
                    <a:t>PESTAL</a:t>
                  </a:r>
                  <a:endParaRPr lang="en-SE" dirty="0"/>
                </a:p>
              </p:txBody>
            </p:sp>
            <p:sp>
              <p:nvSpPr>
                <p:cNvPr id="17" name="TextBox 16">
                  <a:extLst>
                    <a:ext uri="{FF2B5EF4-FFF2-40B4-BE49-F238E27FC236}">
                      <a16:creationId xmlns:a16="http://schemas.microsoft.com/office/drawing/2014/main" id="{0F0E5D69-66A5-4097-A819-9D05122396BA}"/>
                    </a:ext>
                  </a:extLst>
                </p:cNvPr>
                <p:cNvSpPr txBox="1"/>
                <p:nvPr/>
              </p:nvSpPr>
              <p:spPr>
                <a:xfrm>
                  <a:off x="5249612" y="2555483"/>
                  <a:ext cx="668196" cy="307777"/>
                </a:xfrm>
                <a:prstGeom prst="rect">
                  <a:avLst/>
                </a:prstGeom>
                <a:noFill/>
              </p:spPr>
              <p:txBody>
                <a:bodyPr wrap="square" rtlCol="0">
                  <a:spAutoFit/>
                </a:bodyPr>
                <a:lstStyle/>
                <a:p>
                  <a:r>
                    <a:rPr lang="en-GB" sz="1400" b="1" dirty="0"/>
                    <a:t>L</a:t>
                  </a:r>
                  <a:r>
                    <a:rPr lang="en-GB" sz="1400" dirty="0"/>
                    <a:t>egal</a:t>
                  </a:r>
                  <a:endParaRPr lang="en-SE" sz="1400" dirty="0"/>
                </a:p>
              </p:txBody>
            </p:sp>
            <p:sp>
              <p:nvSpPr>
                <p:cNvPr id="14" name="TextBox 13">
                  <a:extLst>
                    <a:ext uri="{FF2B5EF4-FFF2-40B4-BE49-F238E27FC236}">
                      <a16:creationId xmlns:a16="http://schemas.microsoft.com/office/drawing/2014/main" id="{777EB60C-1D78-4327-8D47-6B46CE9601D5}"/>
                    </a:ext>
                  </a:extLst>
                </p:cNvPr>
                <p:cNvSpPr txBox="1"/>
                <p:nvPr/>
              </p:nvSpPr>
              <p:spPr>
                <a:xfrm>
                  <a:off x="5873893" y="2054030"/>
                  <a:ext cx="1017715" cy="307777"/>
                </a:xfrm>
                <a:prstGeom prst="rect">
                  <a:avLst/>
                </a:prstGeom>
                <a:noFill/>
              </p:spPr>
              <p:txBody>
                <a:bodyPr wrap="square" rtlCol="0">
                  <a:spAutoFit/>
                </a:bodyPr>
                <a:lstStyle/>
                <a:p>
                  <a:pPr algn="ctr"/>
                  <a:r>
                    <a:rPr lang="en-GB" sz="1400" b="1" dirty="0"/>
                    <a:t>P</a:t>
                  </a:r>
                  <a:r>
                    <a:rPr lang="en-GB" sz="1400" dirty="0"/>
                    <a:t>olitical</a:t>
                  </a:r>
                  <a:endParaRPr lang="en-SE" sz="1400" dirty="0"/>
                </a:p>
              </p:txBody>
            </p:sp>
            <p:sp>
              <p:nvSpPr>
                <p:cNvPr id="19" name="TextBox 18">
                  <a:extLst>
                    <a:ext uri="{FF2B5EF4-FFF2-40B4-BE49-F238E27FC236}">
                      <a16:creationId xmlns:a16="http://schemas.microsoft.com/office/drawing/2014/main" id="{E14689C7-82E4-474A-A64E-D0F992B1D829}"/>
                    </a:ext>
                  </a:extLst>
                </p:cNvPr>
                <p:cNvSpPr txBox="1"/>
                <p:nvPr/>
              </p:nvSpPr>
              <p:spPr>
                <a:xfrm>
                  <a:off x="6815887" y="2524891"/>
                  <a:ext cx="1200152" cy="307777"/>
                </a:xfrm>
                <a:prstGeom prst="rect">
                  <a:avLst/>
                </a:prstGeom>
                <a:noFill/>
              </p:spPr>
              <p:txBody>
                <a:bodyPr wrap="square" rtlCol="0">
                  <a:spAutoFit/>
                </a:bodyPr>
                <a:lstStyle/>
                <a:p>
                  <a:r>
                    <a:rPr lang="en-GB" sz="1400" b="1" dirty="0"/>
                    <a:t>E</a:t>
                  </a:r>
                  <a:r>
                    <a:rPr lang="en-GB" sz="1400" dirty="0"/>
                    <a:t>conomic</a:t>
                  </a:r>
                  <a:endParaRPr lang="en-SE" sz="1400" dirty="0"/>
                </a:p>
              </p:txBody>
            </p:sp>
          </p:grpSp>
        </p:grpSp>
      </p:grpSp>
      <p:sp>
        <p:nvSpPr>
          <p:cNvPr id="11" name="TextBox 10">
            <a:extLst>
              <a:ext uri="{FF2B5EF4-FFF2-40B4-BE49-F238E27FC236}">
                <a16:creationId xmlns:a16="http://schemas.microsoft.com/office/drawing/2014/main" id="{FA61BBB0-5E73-4B85-8F03-C43C19B3B02D}"/>
              </a:ext>
            </a:extLst>
          </p:cNvPr>
          <p:cNvSpPr txBox="1"/>
          <p:nvPr/>
        </p:nvSpPr>
        <p:spPr>
          <a:xfrm>
            <a:off x="429193" y="2231739"/>
            <a:ext cx="9651829" cy="1200329"/>
          </a:xfrm>
          <a:prstGeom prst="rect">
            <a:avLst/>
          </a:prstGeom>
          <a:noFill/>
        </p:spPr>
        <p:txBody>
          <a:bodyPr wrap="square" rtlCol="0">
            <a:spAutoFit/>
          </a:bodyPr>
          <a:lstStyle/>
          <a:p>
            <a:r>
              <a:rPr lang="en-GB" sz="2400" dirty="0" err="1"/>
              <a:t>Stefnumörkun</a:t>
            </a:r>
            <a:r>
              <a:rPr lang="en-GB" sz="2400" dirty="0"/>
              <a:t> </a:t>
            </a:r>
            <a:r>
              <a:rPr lang="en-GB" sz="2400" dirty="0" err="1"/>
              <a:t>til</a:t>
            </a:r>
            <a:r>
              <a:rPr lang="en-GB" sz="2400" dirty="0"/>
              <a:t> </a:t>
            </a:r>
            <a:r>
              <a:rPr lang="en-GB" sz="2400" dirty="0" err="1"/>
              <a:t>að</a:t>
            </a:r>
            <a:r>
              <a:rPr lang="en-GB" sz="2400" dirty="0"/>
              <a:t> </a:t>
            </a:r>
            <a:r>
              <a:rPr lang="en-GB" sz="2400" dirty="0" err="1"/>
              <a:t>greina</a:t>
            </a:r>
            <a:r>
              <a:rPr lang="en-GB" sz="2400" dirty="0"/>
              <a:t> sex </a:t>
            </a:r>
            <a:r>
              <a:rPr lang="en-GB" sz="2400" dirty="0" err="1"/>
              <a:t>þætti</a:t>
            </a:r>
            <a:r>
              <a:rPr lang="en-GB" sz="2400" dirty="0"/>
              <a:t> í </a:t>
            </a:r>
            <a:r>
              <a:rPr lang="en-GB" sz="2400" dirty="0" err="1"/>
              <a:t>ytra</a:t>
            </a:r>
            <a:r>
              <a:rPr lang="en-GB" sz="2400" dirty="0"/>
              <a:t> </a:t>
            </a:r>
            <a:r>
              <a:rPr lang="en-GB" sz="2400" dirty="0" err="1"/>
              <a:t>umhverfi</a:t>
            </a:r>
            <a:r>
              <a:rPr lang="en-GB" sz="2400" dirty="0"/>
              <a:t> </a:t>
            </a:r>
            <a:r>
              <a:rPr lang="en-GB" sz="2400" dirty="0" err="1"/>
              <a:t>fyrirtækis</a:t>
            </a:r>
            <a:r>
              <a:rPr lang="en-GB" sz="2400" dirty="0"/>
              <a:t> </a:t>
            </a:r>
            <a:r>
              <a:rPr lang="en-GB" sz="2400" dirty="0" err="1"/>
              <a:t>eða</a:t>
            </a:r>
            <a:r>
              <a:rPr lang="en-GB" sz="2400" dirty="0"/>
              <a:t> </a:t>
            </a:r>
            <a:r>
              <a:rPr lang="en-GB" sz="2400" dirty="0" err="1"/>
              <a:t>stofnunar</a:t>
            </a:r>
            <a:r>
              <a:rPr lang="en-GB" sz="2400" dirty="0"/>
              <a:t>. </a:t>
            </a:r>
            <a:r>
              <a:rPr lang="en-GB" sz="2400" dirty="0" err="1"/>
              <a:t>Greiningin</a:t>
            </a:r>
            <a:r>
              <a:rPr lang="en-GB" sz="2400" dirty="0"/>
              <a:t> </a:t>
            </a:r>
            <a:r>
              <a:rPr lang="en-GB" sz="2400" dirty="0" err="1"/>
              <a:t>varpar</a:t>
            </a:r>
            <a:r>
              <a:rPr lang="en-GB" sz="2400" dirty="0"/>
              <a:t> </a:t>
            </a:r>
            <a:r>
              <a:rPr lang="en-GB" sz="2400" dirty="0" err="1"/>
              <a:t>ljósi</a:t>
            </a:r>
            <a:r>
              <a:rPr lang="en-GB" sz="2400" dirty="0"/>
              <a:t> á </a:t>
            </a:r>
            <a:r>
              <a:rPr lang="en-GB" sz="2400" dirty="0" err="1"/>
              <a:t>veigamikla</a:t>
            </a:r>
            <a:r>
              <a:rPr lang="en-GB" sz="2400" dirty="0"/>
              <a:t> </a:t>
            </a:r>
            <a:r>
              <a:rPr lang="en-GB" sz="2400" dirty="0" err="1"/>
              <a:t>og</a:t>
            </a:r>
            <a:r>
              <a:rPr lang="en-GB" sz="2400" dirty="0"/>
              <a:t> </a:t>
            </a:r>
            <a:r>
              <a:rPr lang="en-GB" sz="2400" dirty="0" err="1"/>
              <a:t>óviðráðanlega</a:t>
            </a:r>
            <a:r>
              <a:rPr lang="en-GB" sz="2400" dirty="0"/>
              <a:t> </a:t>
            </a:r>
            <a:r>
              <a:rPr lang="en-GB" sz="2400" dirty="0" err="1"/>
              <a:t>ytri</a:t>
            </a:r>
            <a:r>
              <a:rPr lang="en-GB" sz="2400" dirty="0"/>
              <a:t> </a:t>
            </a:r>
            <a:r>
              <a:rPr lang="en-GB" sz="2400" dirty="0" err="1"/>
              <a:t>þætti</a:t>
            </a:r>
            <a:r>
              <a:rPr lang="is-IS" sz="2400" dirty="0"/>
              <a:t>: pólitík, efnahag, samfélag, tækni, umhverfi og lög. </a:t>
            </a:r>
            <a:endParaRPr lang="en-GB" sz="2400" dirty="0"/>
          </a:p>
        </p:txBody>
      </p:sp>
    </p:spTree>
    <p:extLst>
      <p:ext uri="{BB962C8B-B14F-4D97-AF65-F5344CB8AC3E}">
        <p14:creationId xmlns:p14="http://schemas.microsoft.com/office/powerpoint/2010/main" val="2128788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8D1611-6FCB-45FA-9AD4-E18835FAC029}"/>
              </a:ext>
            </a:extLst>
          </p:cNvPr>
          <p:cNvSpPr txBox="1"/>
          <p:nvPr/>
        </p:nvSpPr>
        <p:spPr>
          <a:xfrm>
            <a:off x="841527" y="2138549"/>
            <a:ext cx="3854041" cy="3539430"/>
          </a:xfrm>
          <a:prstGeom prst="rect">
            <a:avLst/>
          </a:prstGeom>
          <a:noFill/>
        </p:spPr>
        <p:txBody>
          <a:bodyPr wrap="square" lIns="91440" tIns="45720" rIns="91440" bIns="45720" rtlCol="0" anchor="t">
            <a:spAutoFit/>
          </a:bodyPr>
          <a:lstStyle/>
          <a:p>
            <a:pPr algn="l" rtl="0" fontAlgn="base"/>
            <a:r>
              <a:rPr lang="is-IS" sz="3600" b="0" i="0" dirty="0">
                <a:solidFill>
                  <a:srgbClr val="4EAE3A"/>
                </a:solidFill>
                <a:effectLst/>
                <a:latin typeface="Calibri" panose="020F0502020204030204" pitchFamily="34" charset="0"/>
              </a:rPr>
              <a:t>SV</a:t>
            </a:r>
            <a:r>
              <a:rPr lang="is-IS" sz="3600" dirty="0">
                <a:solidFill>
                  <a:srgbClr val="4EAE3A"/>
                </a:solidFill>
                <a:latin typeface="Calibri" panose="020F0502020204030204" pitchFamily="34" charset="0"/>
              </a:rPr>
              <a:t>ÓT</a:t>
            </a:r>
            <a:endParaRPr lang="en-US" sz="3600" b="0" i="0" dirty="0">
              <a:solidFill>
                <a:srgbClr val="4EAE3A"/>
              </a:solidFill>
              <a:effectLst/>
              <a:latin typeface="Arial" panose="020B0604020202020204" pitchFamily="34" charset="0"/>
            </a:endParaRPr>
          </a:p>
          <a:p>
            <a:pPr fontAlgn="base"/>
            <a:r>
              <a:rPr lang="is-IS" sz="2400" b="0" u="none" strike="noStrike" dirty="0">
                <a:solidFill>
                  <a:srgbClr val="000000"/>
                </a:solidFill>
                <a:effectLst/>
                <a:latin typeface="Calibri" panose="020F0502020204030204" pitchFamily="34" charset="0"/>
              </a:rPr>
              <a:t>Aðferð til greiningar þar sem styrkleikar og veikleikar í innra umhverfi eru greindir, ásamt ógnunum og tækifærum í ytra umhverfi. </a:t>
            </a:r>
            <a:r>
              <a:rPr lang="en-US" sz="2400" b="0" dirty="0">
                <a:effectLst/>
                <a:latin typeface="Calibri" panose="020F0502020204030204" pitchFamily="34" charset="0"/>
              </a:rPr>
              <a:t>​</a:t>
            </a:r>
          </a:p>
          <a:p>
            <a:pPr algn="l" rtl="0" fontAlgn="base"/>
            <a:r>
              <a:rPr lang="en-GB" sz="2400" b="0" dirty="0">
                <a:effectLst/>
              </a:rPr>
              <a:t>SVÓT er </a:t>
            </a:r>
            <a:r>
              <a:rPr lang="en-GB" sz="2400" b="0" dirty="0" err="1">
                <a:effectLst/>
              </a:rPr>
              <a:t>dæmi</a:t>
            </a:r>
            <a:r>
              <a:rPr lang="en-GB" sz="2400" b="0" dirty="0">
                <a:effectLst/>
              </a:rPr>
              <a:t> um </a:t>
            </a:r>
            <a:r>
              <a:rPr lang="en-GB" sz="2400" b="0" dirty="0" err="1">
                <a:effectLst/>
              </a:rPr>
              <a:t>aðferð</a:t>
            </a:r>
            <a:r>
              <a:rPr lang="en-GB" sz="2400" b="0" dirty="0">
                <a:effectLst/>
              </a:rPr>
              <a:t> </a:t>
            </a:r>
            <a:r>
              <a:rPr lang="en-GB" sz="2400" b="0" dirty="0" err="1">
                <a:effectLst/>
              </a:rPr>
              <a:t>til</a:t>
            </a:r>
            <a:r>
              <a:rPr lang="en-GB" sz="2400" b="0" dirty="0">
                <a:effectLst/>
              </a:rPr>
              <a:t> </a:t>
            </a:r>
            <a:r>
              <a:rPr lang="en-GB" sz="2400" b="0" dirty="0" err="1">
                <a:effectLst/>
              </a:rPr>
              <a:t>stefnumótunar</a:t>
            </a:r>
            <a:r>
              <a:rPr lang="en-GB" sz="2400" b="0" dirty="0">
                <a:effectLst/>
              </a:rPr>
              <a:t>. </a:t>
            </a:r>
          </a:p>
          <a:p>
            <a:pPr algn="l" rtl="0" fontAlgn="base"/>
            <a:endParaRPr lang="en-US" sz="2000" b="0" dirty="0">
              <a:effectLst/>
            </a:endParaRPr>
          </a:p>
        </p:txBody>
      </p:sp>
      <p:sp>
        <p:nvSpPr>
          <p:cNvPr id="3" name="TextBox 2">
            <a:extLst>
              <a:ext uri="{FF2B5EF4-FFF2-40B4-BE49-F238E27FC236}">
                <a16:creationId xmlns:a16="http://schemas.microsoft.com/office/drawing/2014/main" id="{FE7F8E87-9062-46F1-A1C7-903D9D1E240D}"/>
              </a:ext>
            </a:extLst>
          </p:cNvPr>
          <p:cNvSpPr txBox="1"/>
          <p:nvPr/>
        </p:nvSpPr>
        <p:spPr>
          <a:xfrm>
            <a:off x="2267583" y="83172"/>
            <a:ext cx="886850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4000" b="1" dirty="0">
                <a:solidFill>
                  <a:srgbClr val="266C9F"/>
                </a:solidFill>
              </a:rPr>
              <a:t>1.4 Greina tækifæri </a:t>
            </a: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4000" b="1" dirty="0">
                <a:solidFill>
                  <a:srgbClr val="266C9F"/>
                </a:solidFill>
                <a:latin typeface="Calibri" panose="020F0502020204030204"/>
              </a:rPr>
              <a:t>d</a:t>
            </a: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æmi um aðferðir</a:t>
            </a:r>
            <a:endParaRPr kumimoji="0" lang="en-S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picture containing graphical user interface&#10;&#10;Description automatically generated">
            <a:extLst>
              <a:ext uri="{FF2B5EF4-FFF2-40B4-BE49-F238E27FC236}">
                <a16:creationId xmlns:a16="http://schemas.microsoft.com/office/drawing/2014/main" id="{5E26EFF3-5FC4-4072-AB61-0EAAB322BF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53859" y="1646838"/>
            <a:ext cx="4020314" cy="4522853"/>
          </a:xfrm>
          <a:prstGeom prst="rect">
            <a:avLst/>
          </a:prstGeom>
        </p:spPr>
      </p:pic>
    </p:spTree>
    <p:extLst>
      <p:ext uri="{BB962C8B-B14F-4D97-AF65-F5344CB8AC3E}">
        <p14:creationId xmlns:p14="http://schemas.microsoft.com/office/powerpoint/2010/main" val="247383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E5498B-6FF1-43EE-9FB5-17C3BE5E2E6B}"/>
              </a:ext>
            </a:extLst>
          </p:cNvPr>
          <p:cNvSpPr txBox="1"/>
          <p:nvPr/>
        </p:nvSpPr>
        <p:spPr>
          <a:xfrm>
            <a:off x="2360194" y="102268"/>
            <a:ext cx="747161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1.4. </a:t>
            </a:r>
            <a:r>
              <a:rPr lang="is-IS" sz="4000" b="1" dirty="0">
                <a:solidFill>
                  <a:srgbClr val="266C9F"/>
                </a:solidFill>
              </a:rPr>
              <a:t>Greina tækifæri </a:t>
            </a: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4000" b="1" dirty="0">
                <a:solidFill>
                  <a:srgbClr val="266C9F"/>
                </a:solidFill>
                <a:latin typeface="Calibri" panose="020F0502020204030204"/>
              </a:rPr>
              <a:t>d</a:t>
            </a: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æmi um aðferðir</a:t>
            </a:r>
            <a:endParaRPr kumimoji="0" lang="en-SE"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7423D13-24CE-4EE6-B23D-7492D4A5FE29}"/>
              </a:ext>
            </a:extLst>
          </p:cNvPr>
          <p:cNvSpPr txBox="1"/>
          <p:nvPr/>
        </p:nvSpPr>
        <p:spPr>
          <a:xfrm>
            <a:off x="491790" y="1499755"/>
            <a:ext cx="7388894" cy="646331"/>
          </a:xfrm>
          <a:prstGeom prst="rect">
            <a:avLst/>
          </a:prstGeom>
          <a:noFill/>
        </p:spPr>
        <p:txBody>
          <a:bodyPr wrap="square">
            <a:spAutoFit/>
          </a:bodyPr>
          <a:lstStyle/>
          <a:p>
            <a:r>
              <a:rPr lang="en-GB" sz="3600" dirty="0">
                <a:solidFill>
                  <a:srgbClr val="4EAE3A"/>
                </a:solidFill>
              </a:rPr>
              <a:t>Ansoff </a:t>
            </a:r>
            <a:r>
              <a:rPr lang="en-GB" sz="3600" dirty="0" err="1">
                <a:solidFill>
                  <a:srgbClr val="4EAE3A"/>
                </a:solidFill>
              </a:rPr>
              <a:t>líkan</a:t>
            </a:r>
            <a:endParaRPr lang="en-SE" sz="3600" dirty="0">
              <a:solidFill>
                <a:srgbClr val="4EAE3A"/>
              </a:solidFill>
            </a:endParaRPr>
          </a:p>
        </p:txBody>
      </p:sp>
      <p:pic>
        <p:nvPicPr>
          <p:cNvPr id="6" name="Picture 5">
            <a:extLst>
              <a:ext uri="{FF2B5EF4-FFF2-40B4-BE49-F238E27FC236}">
                <a16:creationId xmlns:a16="http://schemas.microsoft.com/office/drawing/2014/main" id="{0075B68B-54D8-4E0F-B2BD-D918AD2990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9425" y="2478472"/>
            <a:ext cx="3841320" cy="2756148"/>
          </a:xfrm>
          <a:prstGeom prst="rect">
            <a:avLst/>
          </a:prstGeom>
        </p:spPr>
      </p:pic>
      <p:sp>
        <p:nvSpPr>
          <p:cNvPr id="7" name="TextBox 6">
            <a:extLst>
              <a:ext uri="{FF2B5EF4-FFF2-40B4-BE49-F238E27FC236}">
                <a16:creationId xmlns:a16="http://schemas.microsoft.com/office/drawing/2014/main" id="{E1ADEA07-4D4E-416E-8197-56B1E7A5F89A}"/>
              </a:ext>
            </a:extLst>
          </p:cNvPr>
          <p:cNvSpPr txBox="1"/>
          <p:nvPr/>
        </p:nvSpPr>
        <p:spPr>
          <a:xfrm>
            <a:off x="7628760" y="5304038"/>
            <a:ext cx="3041985" cy="215444"/>
          </a:xfrm>
          <a:prstGeom prst="rect">
            <a:avLst/>
          </a:prstGeom>
          <a:noFill/>
        </p:spPr>
        <p:txBody>
          <a:bodyPr wrap="square" rtlCol="0">
            <a:spAutoFit/>
          </a:bodyPr>
          <a:lstStyle/>
          <a:p>
            <a:r>
              <a:rPr lang="en-GB" sz="800" dirty="0"/>
              <a:t>Image: https://commons.wikimedia.org/wiki/File:Ansoff_Matrix.JPG</a:t>
            </a:r>
            <a:endParaRPr lang="en-SE" sz="800" dirty="0"/>
          </a:p>
        </p:txBody>
      </p:sp>
      <p:sp>
        <p:nvSpPr>
          <p:cNvPr id="9" name="TextBox 8">
            <a:extLst>
              <a:ext uri="{FF2B5EF4-FFF2-40B4-BE49-F238E27FC236}">
                <a16:creationId xmlns:a16="http://schemas.microsoft.com/office/drawing/2014/main" id="{F9FFC504-32E3-48FD-89E6-59AA4B723025}"/>
              </a:ext>
            </a:extLst>
          </p:cNvPr>
          <p:cNvSpPr txBox="1"/>
          <p:nvPr/>
        </p:nvSpPr>
        <p:spPr>
          <a:xfrm>
            <a:off x="491790" y="2063382"/>
            <a:ext cx="6090748" cy="3416320"/>
          </a:xfrm>
          <a:prstGeom prst="rect">
            <a:avLst/>
          </a:prstGeom>
          <a:noFill/>
        </p:spPr>
        <p:txBody>
          <a:bodyPr wrap="square" rtlCol="0">
            <a:spAutoFit/>
          </a:bodyPr>
          <a:lstStyle/>
          <a:p>
            <a:r>
              <a:rPr lang="en" sz="2400" dirty="0"/>
              <a:t>Ansoff líkanið er ein helsta og mest notaða aðferðin til að greina og skipuleggja vöxt. Líkanið sýnir fjórar leiðir til vaxtar fyrirtækis og gerir kleift að meta áhættu í sambandi við hverja leið. </a:t>
            </a:r>
            <a:br>
              <a:rPr lang="en-GB" sz="2400" dirty="0"/>
            </a:br>
            <a:endParaRPr lang="en-GB" sz="2400" dirty="0"/>
          </a:p>
          <a:p>
            <a:r>
              <a:rPr lang="en-GB" sz="2400" dirty="0" err="1"/>
              <a:t>Betri</a:t>
            </a:r>
            <a:r>
              <a:rPr lang="en-GB" sz="2400" dirty="0"/>
              <a:t> </a:t>
            </a:r>
            <a:r>
              <a:rPr lang="en-GB" sz="2400" dirty="0" err="1"/>
              <a:t>skilningur</a:t>
            </a:r>
            <a:r>
              <a:rPr lang="en-GB" sz="2400" dirty="0"/>
              <a:t> </a:t>
            </a:r>
            <a:r>
              <a:rPr lang="en-GB" sz="2400" dirty="0" err="1"/>
              <a:t>fæst</a:t>
            </a:r>
            <a:r>
              <a:rPr lang="en-GB" sz="2400" dirty="0"/>
              <a:t> </a:t>
            </a:r>
            <a:r>
              <a:rPr lang="en-GB" sz="2400" dirty="0" err="1"/>
              <a:t>með</a:t>
            </a:r>
            <a:r>
              <a:rPr lang="en-GB" sz="2400" dirty="0"/>
              <a:t> </a:t>
            </a:r>
            <a:r>
              <a:rPr lang="en-GB" sz="2400" dirty="0" err="1"/>
              <a:t>því</a:t>
            </a:r>
            <a:r>
              <a:rPr lang="en-GB" sz="2400" dirty="0"/>
              <a:t> </a:t>
            </a:r>
            <a:r>
              <a:rPr lang="en-GB" sz="2400" dirty="0" err="1"/>
              <a:t>að</a:t>
            </a:r>
            <a:r>
              <a:rPr lang="en-GB" sz="2400" dirty="0"/>
              <a:t> </a:t>
            </a:r>
            <a:r>
              <a:rPr lang="en-GB" sz="2400" dirty="0" err="1"/>
              <a:t>rýna</a:t>
            </a:r>
            <a:r>
              <a:rPr lang="en-GB" sz="2400" dirty="0"/>
              <a:t> </a:t>
            </a:r>
            <a:r>
              <a:rPr lang="en-GB" sz="2400" dirty="0" err="1"/>
              <a:t>alla</a:t>
            </a:r>
            <a:r>
              <a:rPr lang="en-GB" sz="2400" dirty="0"/>
              <a:t> </a:t>
            </a:r>
            <a:r>
              <a:rPr lang="en-GB" sz="2400" dirty="0" err="1"/>
              <a:t>þætti</a:t>
            </a:r>
            <a:r>
              <a:rPr lang="en-GB" sz="2400" dirty="0"/>
              <a:t>  </a:t>
            </a:r>
            <a:r>
              <a:rPr lang="en-GB" sz="2400" dirty="0" err="1"/>
              <a:t>líkansins</a:t>
            </a:r>
            <a:r>
              <a:rPr lang="en-GB" sz="2400" dirty="0"/>
              <a:t>: </a:t>
            </a:r>
            <a:r>
              <a:rPr lang="is-IS" sz="2400" dirty="0"/>
              <a:t>markaðsþróun, markaðssókn, ný starfsemi og vöruþróun. </a:t>
            </a:r>
            <a:endParaRPr lang="en-SE" sz="2400" dirty="0"/>
          </a:p>
        </p:txBody>
      </p:sp>
    </p:spTree>
    <p:extLst>
      <p:ext uri="{BB962C8B-B14F-4D97-AF65-F5344CB8AC3E}">
        <p14:creationId xmlns:p14="http://schemas.microsoft.com/office/powerpoint/2010/main" val="922314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3F51C4-8E92-44AF-BC0D-9A768F8FCC41}"/>
              </a:ext>
            </a:extLst>
          </p:cNvPr>
          <p:cNvSpPr txBox="1"/>
          <p:nvPr/>
        </p:nvSpPr>
        <p:spPr>
          <a:xfrm>
            <a:off x="2360194" y="102268"/>
            <a:ext cx="747161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1.4. </a:t>
            </a:r>
            <a:r>
              <a:rPr lang="is-IS" sz="4000" b="1" dirty="0">
                <a:solidFill>
                  <a:srgbClr val="266C9F"/>
                </a:solidFill>
              </a:rPr>
              <a:t>Greina tækifæri </a:t>
            </a: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4000" b="1" dirty="0">
                <a:solidFill>
                  <a:srgbClr val="266C9F"/>
                </a:solidFill>
                <a:latin typeface="Calibri" panose="020F0502020204030204"/>
              </a:rPr>
              <a:t>d</a:t>
            </a: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æmi um aðferðir</a:t>
            </a:r>
            <a:endParaRPr kumimoji="0" lang="en-SE"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01328F1-16B2-4A2C-B208-D8B5B299998D}"/>
              </a:ext>
            </a:extLst>
          </p:cNvPr>
          <p:cNvSpPr txBox="1"/>
          <p:nvPr/>
        </p:nvSpPr>
        <p:spPr>
          <a:xfrm>
            <a:off x="777540" y="1944352"/>
            <a:ext cx="2962671" cy="646331"/>
          </a:xfrm>
          <a:prstGeom prst="rect">
            <a:avLst/>
          </a:prstGeom>
          <a:noFill/>
        </p:spPr>
        <p:txBody>
          <a:bodyPr wrap="none" rtlCol="0">
            <a:spAutoFit/>
          </a:bodyPr>
          <a:lstStyle/>
          <a:p>
            <a:r>
              <a:rPr lang="is-IS" sz="3600" dirty="0">
                <a:solidFill>
                  <a:srgbClr val="4EAE3A"/>
                </a:solidFill>
              </a:rPr>
              <a:t>Sterkari saman</a:t>
            </a:r>
            <a:endParaRPr lang="en-SE" sz="3600" dirty="0">
              <a:solidFill>
                <a:srgbClr val="4EAE3A"/>
              </a:solidFill>
            </a:endParaRPr>
          </a:p>
        </p:txBody>
      </p:sp>
      <p:sp>
        <p:nvSpPr>
          <p:cNvPr id="10" name="TextBox 9">
            <a:extLst>
              <a:ext uri="{FF2B5EF4-FFF2-40B4-BE49-F238E27FC236}">
                <a16:creationId xmlns:a16="http://schemas.microsoft.com/office/drawing/2014/main" id="{5F24B998-8E75-46A9-B57F-D145C40BBC8D}"/>
              </a:ext>
            </a:extLst>
          </p:cNvPr>
          <p:cNvSpPr txBox="1"/>
          <p:nvPr/>
        </p:nvSpPr>
        <p:spPr>
          <a:xfrm>
            <a:off x="777540" y="2733132"/>
            <a:ext cx="9568243" cy="3416320"/>
          </a:xfrm>
          <a:prstGeom prst="rect">
            <a:avLst/>
          </a:prstGeom>
          <a:noFill/>
        </p:spPr>
        <p:txBody>
          <a:bodyPr wrap="square" rtlCol="0">
            <a:spAutoFit/>
          </a:bodyPr>
          <a:lstStyle/>
          <a:p>
            <a:r>
              <a:rPr lang="is-IS" sz="2400" dirty="0"/>
              <a:t>Leiðir til að greina tækifæri beinast oft að gildi samstarfs og samskipta. Margvísleg tengsl eru grundvallaratriði þegar unnin er greining á ólíkum hliðum markaða svo sem væntingum viðskiptavina, helstu samkeppnisaðilum og dreifileiðum.</a:t>
            </a:r>
          </a:p>
          <a:p>
            <a:r>
              <a:rPr lang="is-IS" sz="2400" dirty="0"/>
              <a:t> </a:t>
            </a:r>
            <a:endParaRPr lang="en-GB" sz="2400" dirty="0"/>
          </a:p>
          <a:p>
            <a:r>
              <a:rPr lang="is-IS" sz="2400" dirty="0"/>
              <a:t>Í gegnum samskipti og sambönd má afla traustrar þekkingar og fá innsýn í þróun á vettvangi frumkvöðulsins. Mikilvægt er að fylgjast vel með stefnum og straumum á viðkomandi sviði og má benda á lestur fagtímarita, frétta og tilkynninga sem vænlega leið. </a:t>
            </a:r>
            <a:endParaRPr lang="en-SE" sz="2400" dirty="0"/>
          </a:p>
        </p:txBody>
      </p:sp>
    </p:spTree>
    <p:extLst>
      <p:ext uri="{BB962C8B-B14F-4D97-AF65-F5344CB8AC3E}">
        <p14:creationId xmlns:p14="http://schemas.microsoft.com/office/powerpoint/2010/main" val="418569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8194687-6427-4B07-A7E1-A761CDD3FB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5139"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0" name="Picture 9">
            <a:extLst>
              <a:ext uri="{FF2B5EF4-FFF2-40B4-BE49-F238E27FC236}">
                <a16:creationId xmlns:a16="http://schemas.microsoft.com/office/drawing/2014/main" id="{69AB8E25-B2DE-42E5-95D8-B213CC7C80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5647"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1" name="Picture 10">
            <a:extLst>
              <a:ext uri="{FF2B5EF4-FFF2-40B4-BE49-F238E27FC236}">
                <a16:creationId xmlns:a16="http://schemas.microsoft.com/office/drawing/2014/main" id="{B78139C6-EEBD-4C6C-BACB-8FF7DB21E4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6155"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7" name="Picture 6">
            <a:extLst>
              <a:ext uri="{FF2B5EF4-FFF2-40B4-BE49-F238E27FC236}">
                <a16:creationId xmlns:a16="http://schemas.microsoft.com/office/drawing/2014/main" id="{FC9888C7-3FC5-4981-BC96-008D562349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06663"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Tree>
    <p:extLst>
      <p:ext uri="{BB962C8B-B14F-4D97-AF65-F5344CB8AC3E}">
        <p14:creationId xmlns:p14="http://schemas.microsoft.com/office/powerpoint/2010/main" val="3707737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69EC4C-6CE2-4560-BBC5-DCDB69553342}"/>
              </a:ext>
            </a:extLst>
          </p:cNvPr>
          <p:cNvSpPr txBox="1"/>
          <p:nvPr/>
        </p:nvSpPr>
        <p:spPr>
          <a:xfrm>
            <a:off x="5314946" y="1507569"/>
            <a:ext cx="5168127" cy="4708981"/>
          </a:xfrm>
          <a:prstGeom prst="rect">
            <a:avLst/>
          </a:prstGeom>
          <a:noFill/>
        </p:spPr>
        <p:txBody>
          <a:bodyPr wrap="square" lIns="91440" tIns="45720" rIns="91440" bIns="45720" rtlCol="0" anchor="t">
            <a:spAutoFit/>
          </a:bodyPr>
          <a:lstStyle/>
          <a:p>
            <a:pPr algn="ctr" rtl="0" fontAlgn="base"/>
            <a:r>
              <a:rPr lang="en-US" sz="2000" b="0" i="0" dirty="0">
                <a:effectLst/>
                <a:latin typeface="Calibri" panose="020F0502020204030204" pitchFamily="34" charset="0"/>
              </a:rPr>
              <a:t>​</a:t>
            </a:r>
            <a:endParaRPr lang="en-US" sz="2000" b="0" i="0" dirty="0">
              <a:effectLst/>
            </a:endParaRPr>
          </a:p>
          <a:p>
            <a:pPr marL="342900" indent="-342900" fontAlgn="base">
              <a:buFont typeface="Arial" panose="020B0604020202020204" pitchFamily="34" charset="0"/>
              <a:buChar char="•"/>
            </a:pPr>
            <a:r>
              <a:rPr lang="en-US" sz="2000" dirty="0" err="1">
                <a:solidFill>
                  <a:srgbClr val="000000"/>
                </a:solidFill>
                <a:cs typeface="Calibri"/>
              </a:rPr>
              <a:t>Skilgreina</a:t>
            </a:r>
            <a:r>
              <a:rPr lang="en-US" sz="2000" dirty="0">
                <a:solidFill>
                  <a:srgbClr val="000000"/>
                </a:solidFill>
                <a:cs typeface="Calibri"/>
              </a:rPr>
              <a:t> </a:t>
            </a:r>
            <a:r>
              <a:rPr lang="en-US" sz="2000" dirty="0" err="1">
                <a:solidFill>
                  <a:srgbClr val="000000"/>
                </a:solidFill>
                <a:cs typeface="Calibri"/>
              </a:rPr>
              <a:t>þarf</a:t>
            </a:r>
            <a:r>
              <a:rPr lang="en-US" sz="2000" dirty="0">
                <a:solidFill>
                  <a:srgbClr val="000000"/>
                </a:solidFill>
                <a:cs typeface="Calibri"/>
              </a:rPr>
              <a:t> </a:t>
            </a:r>
            <a:r>
              <a:rPr lang="en-US" sz="2000" dirty="0" err="1">
                <a:solidFill>
                  <a:srgbClr val="000000"/>
                </a:solidFill>
                <a:cs typeface="Calibri"/>
              </a:rPr>
              <a:t>hvert</a:t>
            </a:r>
            <a:r>
              <a:rPr lang="en-US" sz="2000" dirty="0">
                <a:solidFill>
                  <a:srgbClr val="000000"/>
                </a:solidFill>
                <a:cs typeface="Calibri"/>
              </a:rPr>
              <a:t> </a:t>
            </a:r>
            <a:r>
              <a:rPr lang="en-US" sz="2000" dirty="0" err="1">
                <a:solidFill>
                  <a:srgbClr val="000000"/>
                </a:solidFill>
                <a:cs typeface="Calibri"/>
              </a:rPr>
              <a:t>markmiðið</a:t>
            </a:r>
            <a:r>
              <a:rPr lang="en-US" sz="2000" dirty="0">
                <a:solidFill>
                  <a:srgbClr val="000000"/>
                </a:solidFill>
                <a:cs typeface="Calibri"/>
              </a:rPr>
              <a:t> er. </a:t>
            </a:r>
            <a:r>
              <a:rPr lang="en-US" sz="2000" dirty="0">
                <a:cs typeface="Calibri"/>
              </a:rPr>
              <a:t>​</a:t>
            </a:r>
          </a:p>
          <a:p>
            <a:pPr marL="342900" indent="-342900" fontAlgn="base">
              <a:buFont typeface="Arial" panose="020B0604020202020204" pitchFamily="34" charset="0"/>
              <a:buChar char="•"/>
            </a:pPr>
            <a:r>
              <a:rPr lang="en-US" sz="2000" dirty="0" err="1">
                <a:solidFill>
                  <a:srgbClr val="000000"/>
                </a:solidFill>
                <a:cs typeface="Calibri"/>
              </a:rPr>
              <a:t>Markmið</a:t>
            </a:r>
            <a:r>
              <a:rPr lang="en-US" sz="2000" dirty="0">
                <a:solidFill>
                  <a:srgbClr val="000000"/>
                </a:solidFill>
                <a:cs typeface="Calibri"/>
              </a:rPr>
              <a:t> </a:t>
            </a:r>
            <a:r>
              <a:rPr lang="en-US" sz="2000" dirty="0" err="1">
                <a:solidFill>
                  <a:srgbClr val="000000"/>
                </a:solidFill>
                <a:cs typeface="Calibri"/>
              </a:rPr>
              <a:t>eiga</a:t>
            </a:r>
            <a:r>
              <a:rPr lang="en-US" sz="2000" dirty="0">
                <a:solidFill>
                  <a:srgbClr val="000000"/>
                </a:solidFill>
                <a:cs typeface="Calibri"/>
              </a:rPr>
              <a:t> </a:t>
            </a:r>
            <a:r>
              <a:rPr lang="en-US" sz="2000" dirty="0" err="1">
                <a:solidFill>
                  <a:srgbClr val="000000"/>
                </a:solidFill>
                <a:cs typeface="Calibri"/>
              </a:rPr>
              <a:t>að</a:t>
            </a:r>
            <a:r>
              <a:rPr lang="en-US" sz="2000" dirty="0">
                <a:solidFill>
                  <a:srgbClr val="000000"/>
                </a:solidFill>
                <a:cs typeface="Calibri"/>
              </a:rPr>
              <a:t> vera </a:t>
            </a:r>
            <a:r>
              <a:rPr lang="en-US" sz="2000" dirty="0" err="1">
                <a:solidFill>
                  <a:srgbClr val="000000"/>
                </a:solidFill>
                <a:cs typeface="Calibri"/>
              </a:rPr>
              <a:t>skýr</a:t>
            </a:r>
            <a:r>
              <a:rPr lang="en-US" sz="2000" dirty="0">
                <a:solidFill>
                  <a:srgbClr val="000000"/>
                </a:solidFill>
                <a:cs typeface="Calibri"/>
              </a:rPr>
              <a:t>, </a:t>
            </a:r>
            <a:r>
              <a:rPr lang="en-US" sz="2000" dirty="0" err="1">
                <a:solidFill>
                  <a:srgbClr val="000000"/>
                </a:solidFill>
                <a:cs typeface="Calibri"/>
              </a:rPr>
              <a:t>greinileg</a:t>
            </a:r>
            <a:r>
              <a:rPr lang="en-US" sz="2000" dirty="0">
                <a:solidFill>
                  <a:srgbClr val="000000"/>
                </a:solidFill>
                <a:cs typeface="Calibri"/>
              </a:rPr>
              <a:t>, </a:t>
            </a:r>
            <a:r>
              <a:rPr lang="en-US" sz="2000" dirty="0" err="1">
                <a:solidFill>
                  <a:srgbClr val="000000"/>
                </a:solidFill>
                <a:cs typeface="Calibri"/>
              </a:rPr>
              <a:t>raunhæf</a:t>
            </a:r>
            <a:r>
              <a:rPr lang="en-US" sz="2000" dirty="0">
                <a:solidFill>
                  <a:srgbClr val="000000"/>
                </a:solidFill>
                <a:cs typeface="Calibri"/>
              </a:rPr>
              <a:t> </a:t>
            </a:r>
            <a:r>
              <a:rPr lang="en-US" sz="2000" dirty="0" err="1">
                <a:solidFill>
                  <a:srgbClr val="000000"/>
                </a:solidFill>
                <a:cs typeface="Calibri"/>
              </a:rPr>
              <a:t>og</a:t>
            </a:r>
            <a:r>
              <a:rPr lang="en-US" sz="2000" dirty="0">
                <a:solidFill>
                  <a:srgbClr val="000000"/>
                </a:solidFill>
                <a:cs typeface="Calibri"/>
              </a:rPr>
              <a:t> </a:t>
            </a:r>
            <a:r>
              <a:rPr lang="en-US" sz="2000" dirty="0" err="1">
                <a:solidFill>
                  <a:srgbClr val="000000"/>
                </a:solidFill>
                <a:cs typeface="Calibri"/>
              </a:rPr>
              <a:t>mælanleg</a:t>
            </a:r>
            <a:r>
              <a:rPr lang="en-US" sz="2000" dirty="0">
                <a:solidFill>
                  <a:srgbClr val="000000"/>
                </a:solidFill>
                <a:cs typeface="Calibri"/>
              </a:rPr>
              <a:t>.</a:t>
            </a:r>
            <a:r>
              <a:rPr lang="en-US" sz="2000" dirty="0">
                <a:cs typeface="Calibri"/>
              </a:rPr>
              <a:t>​</a:t>
            </a:r>
          </a:p>
          <a:p>
            <a:pPr marL="342900" indent="-342900" fontAlgn="base">
              <a:buFont typeface="Arial" panose="020B0604020202020204" pitchFamily="34" charset="0"/>
              <a:buChar char="•"/>
            </a:pPr>
            <a:r>
              <a:rPr lang="en-US" sz="2000" dirty="0" err="1">
                <a:solidFill>
                  <a:srgbClr val="000000"/>
                </a:solidFill>
                <a:cs typeface="Calibri"/>
              </a:rPr>
              <a:t>Setja</a:t>
            </a:r>
            <a:r>
              <a:rPr lang="en-US" sz="2000" dirty="0">
                <a:solidFill>
                  <a:srgbClr val="000000"/>
                </a:solidFill>
                <a:cs typeface="Calibri"/>
              </a:rPr>
              <a:t> </a:t>
            </a:r>
            <a:r>
              <a:rPr lang="en-US" sz="2000" dirty="0" err="1">
                <a:solidFill>
                  <a:srgbClr val="000000"/>
                </a:solidFill>
                <a:cs typeface="Calibri"/>
              </a:rPr>
              <a:t>fókus</a:t>
            </a:r>
            <a:r>
              <a:rPr lang="en-US" sz="2000" dirty="0">
                <a:solidFill>
                  <a:srgbClr val="000000"/>
                </a:solidFill>
                <a:cs typeface="Calibri"/>
              </a:rPr>
              <a:t> á </a:t>
            </a:r>
            <a:r>
              <a:rPr lang="en-US" sz="2000" dirty="0" err="1">
                <a:solidFill>
                  <a:srgbClr val="000000"/>
                </a:solidFill>
                <a:cs typeface="Calibri"/>
              </a:rPr>
              <a:t>markmiðið</a:t>
            </a:r>
            <a:r>
              <a:rPr lang="en-US" sz="2000" dirty="0">
                <a:solidFill>
                  <a:srgbClr val="000000"/>
                </a:solidFill>
                <a:cs typeface="Calibri"/>
              </a:rPr>
              <a:t> </a:t>
            </a:r>
            <a:r>
              <a:rPr lang="en-US" sz="2000" dirty="0" err="1">
                <a:solidFill>
                  <a:srgbClr val="000000"/>
                </a:solidFill>
                <a:cs typeface="Calibri"/>
              </a:rPr>
              <a:t>og</a:t>
            </a:r>
            <a:r>
              <a:rPr lang="en-US" sz="2000" dirty="0">
                <a:solidFill>
                  <a:srgbClr val="000000"/>
                </a:solidFill>
                <a:cs typeface="Calibri"/>
              </a:rPr>
              <a:t> </a:t>
            </a:r>
            <a:r>
              <a:rPr lang="en-US" sz="2000" dirty="0" err="1">
                <a:solidFill>
                  <a:srgbClr val="000000"/>
                </a:solidFill>
                <a:cs typeface="Calibri"/>
              </a:rPr>
              <a:t>halda</a:t>
            </a:r>
            <a:r>
              <a:rPr lang="en-US" sz="2000" dirty="0">
                <a:solidFill>
                  <a:srgbClr val="000000"/>
                </a:solidFill>
                <a:cs typeface="Calibri"/>
              </a:rPr>
              <a:t> </a:t>
            </a:r>
            <a:r>
              <a:rPr lang="en-US" sz="2000" dirty="0" err="1">
                <a:solidFill>
                  <a:srgbClr val="000000"/>
                </a:solidFill>
                <a:cs typeface="Calibri"/>
              </a:rPr>
              <a:t>þeim</a:t>
            </a:r>
            <a:r>
              <a:rPr lang="en-US" sz="2000" dirty="0">
                <a:solidFill>
                  <a:srgbClr val="000000"/>
                </a:solidFill>
                <a:cs typeface="Calibri"/>
              </a:rPr>
              <a:t> </a:t>
            </a:r>
            <a:r>
              <a:rPr lang="en-US" sz="2000" dirty="0" err="1">
                <a:solidFill>
                  <a:srgbClr val="000000"/>
                </a:solidFill>
                <a:cs typeface="Calibri"/>
              </a:rPr>
              <a:t>fókus</a:t>
            </a:r>
            <a:r>
              <a:rPr lang="en-US" sz="2000" dirty="0">
                <a:solidFill>
                  <a:srgbClr val="000000"/>
                </a:solidFill>
                <a:cs typeface="Calibri"/>
              </a:rPr>
              <a:t>. </a:t>
            </a:r>
          </a:p>
          <a:p>
            <a:pPr marL="342900" indent="-342900" fontAlgn="base">
              <a:buFont typeface="Arial" panose="020B0604020202020204" pitchFamily="34" charset="0"/>
              <a:buChar char="•"/>
            </a:pPr>
            <a:r>
              <a:rPr lang="en-US" sz="2000" dirty="0" err="1">
                <a:solidFill>
                  <a:srgbClr val="000000"/>
                </a:solidFill>
                <a:cs typeface="Calibri"/>
              </a:rPr>
              <a:t>Móta</a:t>
            </a:r>
            <a:r>
              <a:rPr lang="en-US" sz="2000" dirty="0">
                <a:solidFill>
                  <a:srgbClr val="000000"/>
                </a:solidFill>
                <a:cs typeface="Calibri"/>
              </a:rPr>
              <a:t> </a:t>
            </a:r>
            <a:r>
              <a:rPr lang="en-US" sz="2000" dirty="0" err="1">
                <a:solidFill>
                  <a:srgbClr val="000000"/>
                </a:solidFill>
                <a:cs typeface="Calibri"/>
              </a:rPr>
              <a:t>stefnu</a:t>
            </a:r>
            <a:r>
              <a:rPr lang="en-US" sz="2000" dirty="0">
                <a:solidFill>
                  <a:srgbClr val="000000"/>
                </a:solidFill>
                <a:cs typeface="Calibri"/>
              </a:rPr>
              <a:t> </a:t>
            </a:r>
            <a:r>
              <a:rPr lang="en-US" sz="2000" dirty="0" err="1">
                <a:solidFill>
                  <a:srgbClr val="000000"/>
                </a:solidFill>
                <a:cs typeface="Calibri"/>
              </a:rPr>
              <a:t>út</a:t>
            </a:r>
            <a:r>
              <a:rPr lang="en-US" sz="2000" dirty="0">
                <a:solidFill>
                  <a:srgbClr val="000000"/>
                </a:solidFill>
                <a:cs typeface="Calibri"/>
              </a:rPr>
              <a:t> </a:t>
            </a:r>
            <a:r>
              <a:rPr lang="en-US" sz="2000" dirty="0" err="1">
                <a:solidFill>
                  <a:srgbClr val="000000"/>
                </a:solidFill>
                <a:cs typeface="Calibri"/>
              </a:rPr>
              <a:t>frá</a:t>
            </a:r>
            <a:r>
              <a:rPr lang="en-US" sz="2000" dirty="0">
                <a:solidFill>
                  <a:srgbClr val="000000"/>
                </a:solidFill>
                <a:cs typeface="Calibri"/>
              </a:rPr>
              <a:t> </a:t>
            </a:r>
            <a:r>
              <a:rPr lang="en-US" sz="2000" dirty="0" err="1">
                <a:solidFill>
                  <a:srgbClr val="000000"/>
                </a:solidFill>
                <a:cs typeface="Calibri"/>
              </a:rPr>
              <a:t>markmiðinu</a:t>
            </a:r>
            <a:r>
              <a:rPr lang="en-US" sz="2000" dirty="0">
                <a:solidFill>
                  <a:srgbClr val="000000"/>
                </a:solidFill>
                <a:cs typeface="Calibri"/>
              </a:rPr>
              <a:t> </a:t>
            </a:r>
            <a:r>
              <a:rPr lang="en-US" sz="2000" dirty="0" err="1">
                <a:solidFill>
                  <a:srgbClr val="000000"/>
                </a:solidFill>
                <a:cs typeface="Calibri"/>
              </a:rPr>
              <a:t>og</a:t>
            </a:r>
            <a:r>
              <a:rPr lang="en-US" sz="2000" dirty="0">
                <a:solidFill>
                  <a:srgbClr val="000000"/>
                </a:solidFill>
                <a:cs typeface="Calibri"/>
              </a:rPr>
              <a:t> </a:t>
            </a:r>
            <a:r>
              <a:rPr lang="en-US" sz="2000" dirty="0" err="1">
                <a:solidFill>
                  <a:srgbClr val="000000"/>
                </a:solidFill>
                <a:cs typeface="Calibri"/>
              </a:rPr>
              <a:t>gera</a:t>
            </a:r>
            <a:r>
              <a:rPr lang="en-US" sz="2000" dirty="0">
                <a:solidFill>
                  <a:srgbClr val="000000"/>
                </a:solidFill>
                <a:cs typeface="Calibri"/>
              </a:rPr>
              <a:t> </a:t>
            </a:r>
            <a:r>
              <a:rPr lang="en-US" sz="2000" dirty="0" err="1">
                <a:solidFill>
                  <a:srgbClr val="000000"/>
                </a:solidFill>
                <a:cs typeface="Calibri"/>
              </a:rPr>
              <a:t>áætlun</a:t>
            </a:r>
            <a:r>
              <a:rPr lang="en-US" sz="2000" dirty="0">
                <a:solidFill>
                  <a:srgbClr val="000000"/>
                </a:solidFill>
                <a:cs typeface="Calibri"/>
              </a:rPr>
              <a:t> um </a:t>
            </a:r>
            <a:r>
              <a:rPr lang="en-US" sz="2000" dirty="0" err="1">
                <a:solidFill>
                  <a:srgbClr val="000000"/>
                </a:solidFill>
                <a:cs typeface="Calibri"/>
              </a:rPr>
              <a:t>hvernig</a:t>
            </a:r>
            <a:r>
              <a:rPr lang="en-US" sz="2000" dirty="0">
                <a:solidFill>
                  <a:srgbClr val="000000"/>
                </a:solidFill>
                <a:cs typeface="Calibri"/>
              </a:rPr>
              <a:t> </a:t>
            </a:r>
            <a:r>
              <a:rPr lang="en-US" sz="2000" dirty="0" err="1">
                <a:solidFill>
                  <a:srgbClr val="000000"/>
                </a:solidFill>
                <a:cs typeface="Calibri"/>
              </a:rPr>
              <a:t>markmiðinu</a:t>
            </a:r>
            <a:r>
              <a:rPr lang="en-US" sz="2000" dirty="0">
                <a:solidFill>
                  <a:srgbClr val="000000"/>
                </a:solidFill>
                <a:cs typeface="Calibri"/>
              </a:rPr>
              <a:t> </a:t>
            </a:r>
            <a:r>
              <a:rPr lang="en-US" sz="2000" dirty="0" err="1">
                <a:solidFill>
                  <a:srgbClr val="000000"/>
                </a:solidFill>
                <a:cs typeface="Calibri"/>
              </a:rPr>
              <a:t>verður</a:t>
            </a:r>
            <a:r>
              <a:rPr lang="en-US" sz="2000" dirty="0">
                <a:solidFill>
                  <a:srgbClr val="000000"/>
                </a:solidFill>
                <a:cs typeface="Calibri"/>
              </a:rPr>
              <a:t> </a:t>
            </a:r>
            <a:r>
              <a:rPr lang="en-US" sz="2000" dirty="0" err="1">
                <a:solidFill>
                  <a:srgbClr val="000000"/>
                </a:solidFill>
                <a:cs typeface="Calibri"/>
              </a:rPr>
              <a:t>náð</a:t>
            </a:r>
            <a:r>
              <a:rPr lang="en-US" sz="2000" dirty="0">
                <a:solidFill>
                  <a:srgbClr val="000000"/>
                </a:solidFill>
                <a:cs typeface="Calibri"/>
              </a:rPr>
              <a:t>. </a:t>
            </a:r>
            <a:endParaRPr lang="en-US" sz="2000" dirty="0">
              <a:cs typeface="Calibri"/>
            </a:endParaRPr>
          </a:p>
          <a:p>
            <a:pPr algn="l" rtl="0" fontAlgn="base"/>
            <a:r>
              <a:rPr lang="en-US" sz="2000" b="0" i="0" dirty="0">
                <a:effectLst/>
                <a:latin typeface="Calibri"/>
                <a:cs typeface="Calibri"/>
              </a:rPr>
              <a:t>​</a:t>
            </a:r>
          </a:p>
          <a:p>
            <a:pPr marL="342900" indent="-342900" algn="l" rtl="0" fontAlgn="base">
              <a:buFont typeface="Arial" panose="020B0604020202020204" pitchFamily="34" charset="0"/>
              <a:buChar char="•"/>
            </a:pPr>
            <a:endParaRPr lang="en-US" sz="2000" b="0" i="0" dirty="0">
              <a:effectLst/>
              <a:latin typeface="Calibri"/>
              <a:cs typeface="Calibri"/>
            </a:endParaRPr>
          </a:p>
          <a:p>
            <a:pPr marL="342900" indent="-342900" algn="l" rtl="0" fontAlgn="base">
              <a:buFont typeface="Arial" panose="020B0604020202020204" pitchFamily="34" charset="0"/>
              <a:buChar char="•"/>
            </a:pPr>
            <a:r>
              <a:rPr lang="en-US" sz="2000" b="0" i="0" u="none" strike="noStrike" dirty="0" err="1">
                <a:solidFill>
                  <a:srgbClr val="000000"/>
                </a:solidFill>
                <a:effectLst/>
                <a:latin typeface="Calibri"/>
                <a:cs typeface="Calibri"/>
              </a:rPr>
              <a:t>Áætlunin</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sem</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markar</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leiðina</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að</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markmiðinu</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ætti</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að</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fela</a:t>
            </a:r>
            <a:r>
              <a:rPr lang="en-US" sz="2000" b="0" i="0" u="none" strike="noStrike" dirty="0">
                <a:solidFill>
                  <a:srgbClr val="000000"/>
                </a:solidFill>
                <a:effectLst/>
                <a:latin typeface="Calibri"/>
                <a:cs typeface="Calibri"/>
              </a:rPr>
              <a:t> í </a:t>
            </a:r>
            <a:r>
              <a:rPr lang="en-US" sz="2000" b="0" i="0" u="none" strike="noStrike" dirty="0" err="1">
                <a:solidFill>
                  <a:srgbClr val="000000"/>
                </a:solidFill>
                <a:effectLst/>
                <a:latin typeface="Calibri"/>
                <a:cs typeface="Calibri"/>
              </a:rPr>
              <a:t>sér</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sem</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mestan</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hvata</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til</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dæmis</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með</a:t>
            </a:r>
            <a:r>
              <a:rPr lang="en-US" sz="2000" b="0" i="0" u="none" strike="noStrike" dirty="0">
                <a:solidFill>
                  <a:srgbClr val="000000"/>
                </a:solidFill>
                <a:effectLst/>
                <a:latin typeface="Calibri"/>
                <a:cs typeface="Calibri"/>
              </a:rPr>
              <a:t> vel </a:t>
            </a:r>
            <a:r>
              <a:rPr lang="en-US" sz="2000" b="0" i="0" u="none" strike="noStrike" dirty="0" err="1">
                <a:solidFill>
                  <a:srgbClr val="000000"/>
                </a:solidFill>
                <a:effectLst/>
                <a:latin typeface="Calibri"/>
                <a:cs typeface="Calibri"/>
              </a:rPr>
              <a:t>afmörkuðum</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verkþáttum</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eða</a:t>
            </a:r>
            <a:r>
              <a:rPr lang="en-US" sz="2000" b="0" i="0" u="none" strike="noStrike" dirty="0">
                <a:solidFill>
                  <a:srgbClr val="000000"/>
                </a:solidFill>
                <a:effectLst/>
                <a:latin typeface="Calibri"/>
                <a:cs typeface="Calibri"/>
              </a:rPr>
              <a:t> </a:t>
            </a:r>
            <a:r>
              <a:rPr lang="en-US" sz="2000" dirty="0" err="1">
                <a:solidFill>
                  <a:srgbClr val="000000"/>
                </a:solidFill>
                <a:latin typeface="Calibri"/>
                <a:cs typeface="Calibri"/>
              </a:rPr>
              <a:t>örmarkmiðum</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Ánægjan</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yfir</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að</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ljúka</a:t>
            </a:r>
            <a:r>
              <a:rPr lang="en-US" sz="2000" b="0" i="0" u="none" strike="noStrike" dirty="0">
                <a:solidFill>
                  <a:srgbClr val="000000"/>
                </a:solidFill>
                <a:effectLst/>
                <a:latin typeface="Calibri"/>
                <a:cs typeface="Calibri"/>
              </a:rPr>
              <a:t> </a:t>
            </a:r>
            <a:r>
              <a:rPr lang="en-US" sz="2000" dirty="0" err="1">
                <a:solidFill>
                  <a:srgbClr val="000000"/>
                </a:solidFill>
                <a:latin typeface="Calibri"/>
                <a:cs typeface="Calibri"/>
              </a:rPr>
              <a:t>hverjum</a:t>
            </a:r>
            <a:r>
              <a:rPr lang="en-US" sz="2000" dirty="0">
                <a:solidFill>
                  <a:srgbClr val="000000"/>
                </a:solidFill>
                <a:latin typeface="Calibri"/>
                <a:cs typeface="Calibri"/>
              </a:rPr>
              <a:t> </a:t>
            </a:r>
            <a:r>
              <a:rPr lang="en-US" sz="2000" dirty="0" err="1">
                <a:solidFill>
                  <a:srgbClr val="000000"/>
                </a:solidFill>
                <a:latin typeface="Calibri"/>
                <a:cs typeface="Calibri"/>
              </a:rPr>
              <a:t>áfanga</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felur</a:t>
            </a:r>
            <a:r>
              <a:rPr lang="en-US" sz="2000" b="0" i="0" u="none" strike="noStrike" dirty="0">
                <a:solidFill>
                  <a:srgbClr val="000000"/>
                </a:solidFill>
                <a:effectLst/>
                <a:latin typeface="Calibri"/>
                <a:cs typeface="Calibri"/>
              </a:rPr>
              <a:t> í </a:t>
            </a:r>
            <a:r>
              <a:rPr lang="en-US" sz="2000" b="0" i="0" u="none" strike="noStrike" dirty="0" err="1">
                <a:solidFill>
                  <a:srgbClr val="000000"/>
                </a:solidFill>
                <a:effectLst/>
                <a:latin typeface="Calibri"/>
                <a:cs typeface="Calibri"/>
              </a:rPr>
              <a:t>sér</a:t>
            </a:r>
            <a:r>
              <a:rPr lang="en-US" sz="2000" b="0" i="0" u="none" strike="noStrike" dirty="0">
                <a:solidFill>
                  <a:srgbClr val="000000"/>
                </a:solidFill>
                <a:effectLst/>
                <a:latin typeface="Calibri"/>
                <a:cs typeface="Calibri"/>
              </a:rPr>
              <a:t> </a:t>
            </a:r>
            <a:r>
              <a:rPr lang="en-US" sz="2000" b="0" i="0" u="none" strike="noStrike" dirty="0" err="1">
                <a:solidFill>
                  <a:srgbClr val="000000"/>
                </a:solidFill>
                <a:effectLst/>
                <a:latin typeface="Calibri"/>
                <a:cs typeface="Calibri"/>
              </a:rPr>
              <a:t>hvata</a:t>
            </a:r>
            <a:r>
              <a:rPr lang="en-US" sz="2000" b="0" i="0" u="none" strike="noStrike" dirty="0">
                <a:solidFill>
                  <a:srgbClr val="000000"/>
                </a:solidFill>
                <a:effectLst/>
                <a:latin typeface="Calibri"/>
                <a:cs typeface="Calibri"/>
              </a:rPr>
              <a:t>.</a:t>
            </a:r>
            <a:endParaRPr lang="en-US" sz="2000" b="0" i="0" dirty="0">
              <a:effectLst/>
              <a:latin typeface="Arial" panose="020B0604020202020204" pitchFamily="34" charset="0"/>
            </a:endParaRPr>
          </a:p>
        </p:txBody>
      </p:sp>
      <p:sp>
        <p:nvSpPr>
          <p:cNvPr id="3" name="TextBox 2">
            <a:extLst>
              <a:ext uri="{FF2B5EF4-FFF2-40B4-BE49-F238E27FC236}">
                <a16:creationId xmlns:a16="http://schemas.microsoft.com/office/drawing/2014/main" id="{CC5683A3-42FE-41BD-9706-D9868E7EA423}"/>
              </a:ext>
            </a:extLst>
          </p:cNvPr>
          <p:cNvSpPr txBox="1"/>
          <p:nvPr/>
        </p:nvSpPr>
        <p:spPr>
          <a:xfrm>
            <a:off x="1771110" y="97767"/>
            <a:ext cx="5604642" cy="707886"/>
          </a:xfrm>
          <a:prstGeom prst="rect">
            <a:avLst/>
          </a:prstGeom>
          <a:noFill/>
        </p:spPr>
        <p:txBody>
          <a:bodyPr wrap="square" rtlCol="0">
            <a:spAutoFit/>
          </a:bodyPr>
          <a:lstStyle/>
          <a:p>
            <a:pPr algn="ctr"/>
            <a:r>
              <a:rPr lang="is-IS" sz="4000" b="1" dirty="0">
                <a:solidFill>
                  <a:srgbClr val="266C9F"/>
                </a:solidFill>
              </a:rPr>
              <a:t>1.5. Markmiðasetning</a:t>
            </a:r>
            <a:endParaRPr lang="en-SE" sz="4000" dirty="0"/>
          </a:p>
        </p:txBody>
      </p:sp>
      <p:sp>
        <p:nvSpPr>
          <p:cNvPr id="12" name="Oval 11">
            <a:extLst>
              <a:ext uri="{FF2B5EF4-FFF2-40B4-BE49-F238E27FC236}">
                <a16:creationId xmlns:a16="http://schemas.microsoft.com/office/drawing/2014/main" id="{922E7867-2504-49C2-8DBC-EDDC8B35BCCF}"/>
              </a:ext>
            </a:extLst>
          </p:cNvPr>
          <p:cNvSpPr/>
          <p:nvPr/>
        </p:nvSpPr>
        <p:spPr>
          <a:xfrm>
            <a:off x="2501196" y="4574725"/>
            <a:ext cx="2813749" cy="1585117"/>
          </a:xfrm>
          <a:prstGeom prst="ellipse">
            <a:avLst/>
          </a:prstGeom>
          <a:solidFill>
            <a:schemeClr val="bg1"/>
          </a:solidFill>
          <a:ln w="38100">
            <a:solidFill>
              <a:srgbClr val="00B028"/>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fontAlgn="base"/>
            <a:r>
              <a:rPr lang="en-US" dirty="0" err="1">
                <a:solidFill>
                  <a:srgbClr val="000000"/>
                </a:solidFill>
                <a:latin typeface="Calibri" panose="020F0502020204030204" pitchFamily="34" charset="0"/>
              </a:rPr>
              <a:t>Með</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markmiðasetningu</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getur</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framtíðarsýn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orðið</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að</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veruleika</a:t>
            </a:r>
            <a:r>
              <a:rPr lang="en-US" dirty="0">
                <a:solidFill>
                  <a:srgbClr val="000000"/>
                </a:solidFill>
                <a:latin typeface="Calibri" panose="020F0502020204030204" pitchFamily="34" charset="0"/>
              </a:rPr>
              <a:t>! </a:t>
            </a:r>
            <a:endParaRPr lang="en-SE" dirty="0"/>
          </a:p>
          <a:p>
            <a:pPr algn="ctr" fontAlgn="base"/>
            <a:endParaRPr lang="en-SE" dirty="0">
              <a:solidFill>
                <a:schemeClr val="tx1"/>
              </a:solidFill>
              <a:latin typeface="Calibri"/>
              <a:cs typeface="Calibri"/>
            </a:endParaRPr>
          </a:p>
        </p:txBody>
      </p:sp>
      <p:sp>
        <p:nvSpPr>
          <p:cNvPr id="13" name="Oval 12">
            <a:extLst>
              <a:ext uri="{FF2B5EF4-FFF2-40B4-BE49-F238E27FC236}">
                <a16:creationId xmlns:a16="http://schemas.microsoft.com/office/drawing/2014/main" id="{FCA850CE-CBC9-47A4-A3F6-B1CDECFCDD3C}"/>
              </a:ext>
            </a:extLst>
          </p:cNvPr>
          <p:cNvSpPr/>
          <p:nvPr/>
        </p:nvSpPr>
        <p:spPr>
          <a:xfrm>
            <a:off x="290384" y="3361039"/>
            <a:ext cx="2578200" cy="1822620"/>
          </a:xfrm>
          <a:prstGeom prst="ellipse">
            <a:avLst/>
          </a:prstGeom>
          <a:solidFill>
            <a:schemeClr val="bg1"/>
          </a:solidFill>
          <a:ln w="38100">
            <a:solidFill>
              <a:srgbClr val="599FC3"/>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fontAlgn="base"/>
            <a:r>
              <a:rPr lang="en-US" dirty="0" err="1">
                <a:solidFill>
                  <a:srgbClr val="000000"/>
                </a:solidFill>
                <a:latin typeface="Calibri" panose="020F0502020204030204" pitchFamily="34" charset="0"/>
              </a:rPr>
              <a:t>Markmiðasetning</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hefur</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áhrif</a:t>
            </a:r>
            <a:r>
              <a:rPr lang="en-US" dirty="0">
                <a:solidFill>
                  <a:srgbClr val="000000"/>
                </a:solidFill>
                <a:latin typeface="Calibri" panose="020F0502020204030204" pitchFamily="34" charset="0"/>
              </a:rPr>
              <a:t> á </a:t>
            </a:r>
            <a:r>
              <a:rPr lang="en-US" dirty="0" err="1">
                <a:solidFill>
                  <a:srgbClr val="000000"/>
                </a:solidFill>
                <a:latin typeface="Calibri" panose="020F0502020204030204" pitchFamily="34" charset="0"/>
              </a:rPr>
              <a:t>frammistöðu</a:t>
            </a:r>
            <a:r>
              <a:rPr lang="en-US" dirty="0">
                <a:solidFill>
                  <a:srgbClr val="000000"/>
                </a:solidFill>
                <a:latin typeface="Calibri" panose="020F0502020204030204" pitchFamily="34" charset="0"/>
              </a:rPr>
              <a:t>. </a:t>
            </a:r>
            <a:endParaRPr lang="en-SE" dirty="0"/>
          </a:p>
        </p:txBody>
      </p:sp>
      <p:sp>
        <p:nvSpPr>
          <p:cNvPr id="9" name="Oval 8">
            <a:extLst>
              <a:ext uri="{FF2B5EF4-FFF2-40B4-BE49-F238E27FC236}">
                <a16:creationId xmlns:a16="http://schemas.microsoft.com/office/drawing/2014/main" id="{CAE0B033-963D-48DE-9269-C532F33E8007}"/>
              </a:ext>
            </a:extLst>
          </p:cNvPr>
          <p:cNvSpPr/>
          <p:nvPr/>
        </p:nvSpPr>
        <p:spPr>
          <a:xfrm>
            <a:off x="1927654" y="1729474"/>
            <a:ext cx="2821082" cy="1921431"/>
          </a:xfrm>
          <a:prstGeom prst="ellipse">
            <a:avLst/>
          </a:prstGeom>
          <a:solidFill>
            <a:schemeClr val="bg1"/>
          </a:solidFill>
          <a:ln w="38100">
            <a:solidFill>
              <a:srgbClr val="FFB700"/>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fontAlgn="base"/>
            <a:endParaRPr lang="en-US" b="0" i="0" u="none" strike="noStrike" dirty="0">
              <a:solidFill>
                <a:srgbClr val="000000"/>
              </a:solidFill>
              <a:effectLst/>
              <a:latin typeface="Calibri"/>
              <a:cs typeface="Calibri"/>
            </a:endParaRPr>
          </a:p>
          <a:p>
            <a:pPr algn="ctr" fontAlgn="base"/>
            <a:r>
              <a:rPr lang="en-US" b="0" i="0" u="none" strike="noStrike" dirty="0" err="1">
                <a:solidFill>
                  <a:srgbClr val="000000"/>
                </a:solidFill>
                <a:effectLst/>
                <a:latin typeface="Calibri"/>
                <a:cs typeface="Calibri"/>
              </a:rPr>
              <a:t>Markmiðasetning</a:t>
            </a:r>
            <a:r>
              <a:rPr lang="en-US" b="0" i="0" u="none" strike="noStrike" dirty="0">
                <a:solidFill>
                  <a:srgbClr val="000000"/>
                </a:solidFill>
                <a:effectLst/>
                <a:latin typeface="Calibri"/>
                <a:cs typeface="Calibri"/>
              </a:rPr>
              <a:t> </a:t>
            </a:r>
            <a:r>
              <a:rPr lang="en-US" dirty="0" err="1">
                <a:solidFill>
                  <a:srgbClr val="000000"/>
                </a:solidFill>
                <a:latin typeface="Calibri"/>
                <a:cs typeface="Calibri"/>
              </a:rPr>
              <a:t>felst</a:t>
            </a:r>
            <a:r>
              <a:rPr lang="en-US" dirty="0">
                <a:solidFill>
                  <a:srgbClr val="000000"/>
                </a:solidFill>
                <a:latin typeface="Calibri"/>
                <a:cs typeface="Calibri"/>
              </a:rPr>
              <a:t> í </a:t>
            </a:r>
            <a:r>
              <a:rPr lang="en-US" dirty="0" err="1">
                <a:solidFill>
                  <a:srgbClr val="000000"/>
                </a:solidFill>
                <a:latin typeface="Calibri"/>
                <a:cs typeface="Calibri"/>
              </a:rPr>
              <a:t>að</a:t>
            </a:r>
            <a:r>
              <a:rPr lang="en-US" dirty="0">
                <a:solidFill>
                  <a:srgbClr val="000000"/>
                </a:solidFill>
                <a:latin typeface="Calibri"/>
                <a:cs typeface="Calibri"/>
              </a:rPr>
              <a:t> </a:t>
            </a:r>
            <a:r>
              <a:rPr lang="en-US" b="0" i="0" u="none" strike="noStrike" dirty="0" err="1">
                <a:solidFill>
                  <a:srgbClr val="000000"/>
                </a:solidFill>
                <a:effectLst/>
                <a:latin typeface="Calibri"/>
                <a:cs typeface="Calibri"/>
              </a:rPr>
              <a:t>setja</a:t>
            </a:r>
            <a:r>
              <a:rPr lang="en-US" b="0" i="0" u="none" strike="noStrike" dirty="0">
                <a:solidFill>
                  <a:srgbClr val="000000"/>
                </a:solidFill>
                <a:effectLst/>
                <a:latin typeface="Calibri"/>
                <a:cs typeface="Calibri"/>
              </a:rPr>
              <a:t> </a:t>
            </a:r>
            <a:r>
              <a:rPr lang="en-US" b="0" i="0" u="none" strike="noStrike" dirty="0" err="1">
                <a:solidFill>
                  <a:srgbClr val="000000"/>
                </a:solidFill>
                <a:effectLst/>
                <a:latin typeface="Calibri"/>
                <a:cs typeface="Calibri"/>
              </a:rPr>
              <a:t>sér</a:t>
            </a:r>
            <a:r>
              <a:rPr lang="en-US" b="0" i="0" u="none" strike="noStrike" dirty="0">
                <a:solidFill>
                  <a:srgbClr val="000000"/>
                </a:solidFill>
                <a:effectLst/>
                <a:latin typeface="Calibri"/>
                <a:cs typeface="Calibri"/>
              </a:rPr>
              <a:t> </a:t>
            </a:r>
            <a:r>
              <a:rPr lang="en-US" b="0" i="0" u="none" strike="noStrike" dirty="0" err="1">
                <a:solidFill>
                  <a:srgbClr val="000000"/>
                </a:solidFill>
                <a:effectLst/>
                <a:latin typeface="Calibri"/>
                <a:cs typeface="Calibri"/>
              </a:rPr>
              <a:t>markmið</a:t>
            </a:r>
            <a:r>
              <a:rPr lang="en-US" b="0" i="0" u="none" strike="noStrike" dirty="0">
                <a:solidFill>
                  <a:srgbClr val="000000"/>
                </a:solidFill>
                <a:effectLst/>
                <a:latin typeface="Calibri"/>
                <a:cs typeface="Calibri"/>
              </a:rPr>
              <a:t> </a:t>
            </a:r>
            <a:r>
              <a:rPr lang="en-US" b="0" i="0" dirty="0">
                <a:effectLst/>
                <a:latin typeface="Calibri"/>
                <a:cs typeface="Calibri"/>
              </a:rPr>
              <a:t>​</a:t>
            </a:r>
            <a:r>
              <a:rPr lang="en-US" b="0" i="0" u="none" strike="noStrike" dirty="0" err="1">
                <a:solidFill>
                  <a:srgbClr val="000000"/>
                </a:solidFill>
                <a:effectLst/>
                <a:latin typeface="Calibri"/>
                <a:cs typeface="Calibri"/>
              </a:rPr>
              <a:t>og</a:t>
            </a:r>
            <a:r>
              <a:rPr lang="en-US" b="0" i="0" u="none" strike="noStrike" dirty="0">
                <a:solidFill>
                  <a:srgbClr val="000000"/>
                </a:solidFill>
                <a:effectLst/>
                <a:latin typeface="Calibri"/>
                <a:cs typeface="Calibri"/>
              </a:rPr>
              <a:t> </a:t>
            </a:r>
            <a:r>
              <a:rPr lang="en-US" b="0" i="0" u="none" strike="noStrike" dirty="0" err="1">
                <a:solidFill>
                  <a:srgbClr val="000000"/>
                </a:solidFill>
                <a:effectLst/>
                <a:latin typeface="Calibri"/>
                <a:cs typeface="Calibri"/>
              </a:rPr>
              <a:t>gera</a:t>
            </a:r>
            <a:r>
              <a:rPr lang="en-US" b="0" i="0" u="none" strike="noStrike" dirty="0">
                <a:solidFill>
                  <a:srgbClr val="000000"/>
                </a:solidFill>
                <a:effectLst/>
                <a:latin typeface="Calibri"/>
                <a:cs typeface="Calibri"/>
              </a:rPr>
              <a:t> </a:t>
            </a:r>
            <a:r>
              <a:rPr lang="en-US" b="0" i="0" u="none" strike="noStrike" dirty="0" err="1">
                <a:solidFill>
                  <a:srgbClr val="000000"/>
                </a:solidFill>
                <a:effectLst/>
                <a:latin typeface="Calibri"/>
                <a:cs typeface="Calibri"/>
              </a:rPr>
              <a:t>áætlun</a:t>
            </a:r>
            <a:r>
              <a:rPr lang="en-US" b="0" i="0" u="none" strike="noStrike" dirty="0">
                <a:solidFill>
                  <a:srgbClr val="000000"/>
                </a:solidFill>
                <a:effectLst/>
                <a:latin typeface="Calibri"/>
                <a:cs typeface="Calibri"/>
              </a:rPr>
              <a:t> um </a:t>
            </a:r>
            <a:r>
              <a:rPr lang="en-US" b="0" i="0" u="none" strike="noStrike" dirty="0" err="1">
                <a:solidFill>
                  <a:srgbClr val="000000"/>
                </a:solidFill>
                <a:effectLst/>
                <a:latin typeface="Calibri"/>
                <a:cs typeface="Calibri"/>
              </a:rPr>
              <a:t>leið</a:t>
            </a:r>
            <a:r>
              <a:rPr lang="en-US" b="0" i="0" u="none" strike="noStrike" dirty="0">
                <a:solidFill>
                  <a:srgbClr val="000000"/>
                </a:solidFill>
                <a:effectLst/>
                <a:latin typeface="Calibri"/>
                <a:cs typeface="Calibri"/>
              </a:rPr>
              <a:t> </a:t>
            </a:r>
            <a:r>
              <a:rPr lang="en-US" b="0" i="0" u="none" strike="noStrike" dirty="0" err="1">
                <a:solidFill>
                  <a:srgbClr val="000000"/>
                </a:solidFill>
                <a:effectLst/>
                <a:latin typeface="Calibri"/>
                <a:cs typeface="Calibri"/>
              </a:rPr>
              <a:t>að</a:t>
            </a:r>
            <a:r>
              <a:rPr lang="en-US" dirty="0">
                <a:solidFill>
                  <a:srgbClr val="000000"/>
                </a:solidFill>
                <a:latin typeface="Calibri"/>
                <a:cs typeface="Calibri"/>
              </a:rPr>
              <a:t> </a:t>
            </a:r>
            <a:endParaRPr lang="en-US" b="0" i="0" u="none" strike="noStrike" dirty="0">
              <a:solidFill>
                <a:srgbClr val="000000"/>
              </a:solidFill>
              <a:effectLst/>
              <a:latin typeface="Calibri" panose="020F0502020204030204" pitchFamily="34" charset="0"/>
            </a:endParaRPr>
          </a:p>
          <a:p>
            <a:pPr algn="ctr" rtl="0" fontAlgn="base"/>
            <a:r>
              <a:rPr lang="en-US" b="0" i="0" u="none" strike="noStrike" dirty="0" err="1">
                <a:solidFill>
                  <a:srgbClr val="000000"/>
                </a:solidFill>
                <a:effectLst/>
                <a:latin typeface="Calibri"/>
                <a:cs typeface="Calibri"/>
              </a:rPr>
              <a:t>settu</a:t>
            </a:r>
            <a:r>
              <a:rPr lang="en-US" b="0" i="0" u="none" strike="noStrike" dirty="0">
                <a:solidFill>
                  <a:srgbClr val="000000"/>
                </a:solidFill>
                <a:effectLst/>
                <a:latin typeface="Calibri"/>
                <a:cs typeface="Calibri"/>
              </a:rPr>
              <a:t> </a:t>
            </a:r>
            <a:r>
              <a:rPr lang="en-US" b="0" i="0" u="none" strike="noStrike" dirty="0" err="1">
                <a:solidFill>
                  <a:srgbClr val="000000"/>
                </a:solidFill>
                <a:effectLst/>
                <a:latin typeface="Calibri"/>
                <a:cs typeface="Calibri"/>
              </a:rPr>
              <a:t>marki</a:t>
            </a:r>
            <a:r>
              <a:rPr lang="en-US" b="0" i="0" u="none" strike="noStrike" dirty="0">
                <a:solidFill>
                  <a:srgbClr val="000000"/>
                </a:solidFill>
                <a:effectLst/>
                <a:latin typeface="Calibri"/>
                <a:cs typeface="Calibri"/>
              </a:rPr>
              <a:t>.</a:t>
            </a:r>
            <a:r>
              <a:rPr lang="en-US" b="0" i="0" dirty="0">
                <a:effectLst/>
                <a:latin typeface="Calibri"/>
                <a:cs typeface="Calibri"/>
              </a:rPr>
              <a:t>​</a:t>
            </a:r>
          </a:p>
          <a:p>
            <a:pPr algn="ctr" fontAlgn="base"/>
            <a:endParaRPr lang="en-SE" dirty="0">
              <a:solidFill>
                <a:schemeClr val="tx1"/>
              </a:solidFill>
              <a:latin typeface="Calibri"/>
              <a:cs typeface="Calibri"/>
            </a:endParaRPr>
          </a:p>
        </p:txBody>
      </p:sp>
    </p:spTree>
    <p:extLst>
      <p:ext uri="{BB962C8B-B14F-4D97-AF65-F5344CB8AC3E}">
        <p14:creationId xmlns:p14="http://schemas.microsoft.com/office/powerpoint/2010/main" val="965280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831133-89D3-447F-BBB6-768FCBA96007}"/>
              </a:ext>
            </a:extLst>
          </p:cNvPr>
          <p:cNvSpPr txBox="1"/>
          <p:nvPr/>
        </p:nvSpPr>
        <p:spPr>
          <a:xfrm>
            <a:off x="1857607" y="66875"/>
            <a:ext cx="5604642" cy="707886"/>
          </a:xfrm>
          <a:prstGeom prst="rect">
            <a:avLst/>
          </a:prstGeom>
          <a:noFill/>
        </p:spPr>
        <p:txBody>
          <a:bodyPr wrap="square" rtlCol="0">
            <a:spAutoFit/>
          </a:bodyPr>
          <a:lstStyle/>
          <a:p>
            <a:pPr algn="ctr"/>
            <a:r>
              <a:rPr lang="is-IS" sz="4000" b="1" dirty="0">
                <a:solidFill>
                  <a:srgbClr val="266C9F"/>
                </a:solidFill>
              </a:rPr>
              <a:t>1.5. Markmiðasetning</a:t>
            </a:r>
            <a:endParaRPr lang="en-SE" sz="4000" dirty="0"/>
          </a:p>
        </p:txBody>
      </p:sp>
      <p:sp>
        <p:nvSpPr>
          <p:cNvPr id="3" name="TextBox 2">
            <a:extLst>
              <a:ext uri="{FF2B5EF4-FFF2-40B4-BE49-F238E27FC236}">
                <a16:creationId xmlns:a16="http://schemas.microsoft.com/office/drawing/2014/main" id="{A327B313-E416-4BCC-8CC9-91A62BA6004C}"/>
              </a:ext>
            </a:extLst>
          </p:cNvPr>
          <p:cNvSpPr txBox="1"/>
          <p:nvPr/>
        </p:nvSpPr>
        <p:spPr>
          <a:xfrm>
            <a:off x="790185" y="1659285"/>
            <a:ext cx="9865895" cy="3539430"/>
          </a:xfrm>
          <a:prstGeom prst="rect">
            <a:avLst/>
          </a:prstGeom>
          <a:noFill/>
        </p:spPr>
        <p:txBody>
          <a:bodyPr wrap="square" rtlCol="0">
            <a:spAutoFit/>
          </a:bodyPr>
          <a:lstStyle/>
          <a:p>
            <a:pPr algn="ctr"/>
            <a:r>
              <a:rPr lang="is-IS" sz="3600" b="1" dirty="0">
                <a:solidFill>
                  <a:srgbClr val="599FC3"/>
                </a:solidFill>
              </a:rPr>
              <a:t>Markmiðslýsing (e. Mission Statement) </a:t>
            </a:r>
            <a:endParaRPr lang="is-IS" sz="2400" b="1" dirty="0">
              <a:solidFill>
                <a:srgbClr val="599FC3"/>
              </a:solidFill>
            </a:endParaRPr>
          </a:p>
          <a:p>
            <a:pPr algn="ctr"/>
            <a:endParaRPr lang="is-IS" sz="2400" dirty="0"/>
          </a:p>
          <a:p>
            <a:pPr algn="ctr"/>
            <a:r>
              <a:rPr lang="en-GB" sz="2800" dirty="0" err="1"/>
              <a:t>Markmiðslýsing</a:t>
            </a:r>
            <a:r>
              <a:rPr lang="en-GB" sz="2800" dirty="0"/>
              <a:t> </a:t>
            </a:r>
            <a:r>
              <a:rPr lang="en-GB" sz="2800" dirty="0" err="1"/>
              <a:t>skýrir</a:t>
            </a:r>
            <a:r>
              <a:rPr lang="en-GB" sz="2800" dirty="0"/>
              <a:t> </a:t>
            </a:r>
            <a:r>
              <a:rPr lang="en-GB" sz="2800" dirty="0" err="1"/>
              <a:t>tilgang</a:t>
            </a:r>
            <a:r>
              <a:rPr lang="en-GB" sz="2800" dirty="0"/>
              <a:t> </a:t>
            </a:r>
            <a:r>
              <a:rPr lang="en-GB" sz="2800" dirty="0" err="1"/>
              <a:t>starfsemi</a:t>
            </a:r>
            <a:r>
              <a:rPr lang="en-GB" sz="2800" dirty="0"/>
              <a:t>, </a:t>
            </a:r>
            <a:r>
              <a:rPr lang="en-GB" sz="2800" dirty="0" err="1"/>
              <a:t>sviðs</a:t>
            </a:r>
            <a:r>
              <a:rPr lang="en-GB" sz="2800" dirty="0"/>
              <a:t> </a:t>
            </a:r>
            <a:r>
              <a:rPr lang="en-GB" sz="2800" dirty="0" err="1"/>
              <a:t>eða</a:t>
            </a:r>
            <a:r>
              <a:rPr lang="en-GB" sz="2800" dirty="0"/>
              <a:t> </a:t>
            </a:r>
            <a:r>
              <a:rPr lang="en-GB" sz="2800" dirty="0" err="1"/>
              <a:t>skipulagsheildar</a:t>
            </a:r>
            <a:r>
              <a:rPr lang="en-GB" sz="2800" dirty="0"/>
              <a:t>. Í </a:t>
            </a:r>
            <a:r>
              <a:rPr lang="en-GB" sz="2800" dirty="0" err="1"/>
              <a:t>lýsingunni</a:t>
            </a:r>
            <a:r>
              <a:rPr lang="en-GB" sz="2800" dirty="0"/>
              <a:t> </a:t>
            </a:r>
            <a:r>
              <a:rPr lang="en-GB" sz="2800" dirty="0" err="1"/>
              <a:t>kemur</a:t>
            </a:r>
            <a:r>
              <a:rPr lang="en-GB" sz="2800" dirty="0"/>
              <a:t> </a:t>
            </a:r>
            <a:r>
              <a:rPr lang="en-GB" sz="2800" dirty="0" err="1"/>
              <a:t>fram</a:t>
            </a:r>
            <a:r>
              <a:rPr lang="en-GB" sz="2800" dirty="0"/>
              <a:t> í </a:t>
            </a:r>
            <a:r>
              <a:rPr lang="en-GB" sz="2800" dirty="0" err="1"/>
              <a:t>stuttu</a:t>
            </a:r>
            <a:r>
              <a:rPr lang="en-GB" sz="2800" dirty="0"/>
              <a:t> </a:t>
            </a:r>
            <a:r>
              <a:rPr lang="en-GB" sz="2800" dirty="0" err="1"/>
              <a:t>máli</a:t>
            </a:r>
            <a:r>
              <a:rPr lang="en-GB" sz="2800" dirty="0"/>
              <a:t> </a:t>
            </a:r>
            <a:r>
              <a:rPr lang="en-GB" sz="2800" dirty="0" err="1"/>
              <a:t>af</a:t>
            </a:r>
            <a:r>
              <a:rPr lang="en-GB" sz="2800" dirty="0"/>
              <a:t> </a:t>
            </a:r>
            <a:r>
              <a:rPr lang="en-GB" sz="2800" dirty="0" err="1"/>
              <a:t>hverju</a:t>
            </a:r>
            <a:r>
              <a:rPr lang="en-GB" sz="2800" dirty="0"/>
              <a:t> </a:t>
            </a:r>
            <a:r>
              <a:rPr lang="en-GB" sz="2800" dirty="0" err="1"/>
              <a:t>sviðið</a:t>
            </a:r>
            <a:r>
              <a:rPr lang="en-GB" sz="2800" dirty="0"/>
              <a:t>/</a:t>
            </a:r>
            <a:r>
              <a:rPr lang="en-GB" sz="2800" dirty="0" err="1"/>
              <a:t>skipulagsheildin</a:t>
            </a:r>
            <a:r>
              <a:rPr lang="en-GB" sz="2800" dirty="0"/>
              <a:t> er </a:t>
            </a:r>
            <a:r>
              <a:rPr lang="en-GB" sz="2800" dirty="0" err="1"/>
              <a:t>til</a:t>
            </a:r>
            <a:r>
              <a:rPr lang="en-GB" sz="2800" dirty="0"/>
              <a:t> </a:t>
            </a:r>
            <a:r>
              <a:rPr lang="en-GB" sz="2800" dirty="0" err="1"/>
              <a:t>og</a:t>
            </a:r>
            <a:r>
              <a:rPr lang="en-GB" sz="2800" dirty="0"/>
              <a:t> </a:t>
            </a:r>
            <a:r>
              <a:rPr lang="en-GB" sz="2800" dirty="0" err="1"/>
              <a:t>hvaða</a:t>
            </a:r>
            <a:r>
              <a:rPr lang="en-GB" sz="2800" dirty="0"/>
              <a:t> </a:t>
            </a:r>
            <a:r>
              <a:rPr lang="en-GB" sz="2800" dirty="0" err="1"/>
              <a:t>árangri</a:t>
            </a:r>
            <a:r>
              <a:rPr lang="en-GB" sz="2800" dirty="0"/>
              <a:t> </a:t>
            </a:r>
            <a:r>
              <a:rPr lang="en-GB" sz="2800" dirty="0" err="1"/>
              <a:t>starfsemin</a:t>
            </a:r>
            <a:r>
              <a:rPr lang="en-GB" sz="2800" dirty="0"/>
              <a:t> á </a:t>
            </a:r>
            <a:r>
              <a:rPr lang="en-GB" sz="2800" dirty="0" err="1"/>
              <a:t>að</a:t>
            </a:r>
            <a:r>
              <a:rPr lang="en-GB" sz="2800" dirty="0"/>
              <a:t> </a:t>
            </a:r>
            <a:r>
              <a:rPr lang="en-GB" sz="2800" dirty="0" err="1"/>
              <a:t>ná</a:t>
            </a:r>
            <a:r>
              <a:rPr lang="en-GB" sz="2800" dirty="0"/>
              <a:t>. </a:t>
            </a:r>
            <a:r>
              <a:rPr lang="en-GB" sz="2800" dirty="0" err="1"/>
              <a:t>Markmiðalýsing</a:t>
            </a:r>
            <a:r>
              <a:rPr lang="en-GB" sz="2800" dirty="0"/>
              <a:t> </a:t>
            </a:r>
            <a:r>
              <a:rPr lang="en-GB" sz="2800" dirty="0" err="1"/>
              <a:t>inniheldur</a:t>
            </a:r>
            <a:r>
              <a:rPr lang="en-GB" sz="2800" dirty="0"/>
              <a:t> </a:t>
            </a:r>
            <a:r>
              <a:rPr lang="en-GB" sz="2800" dirty="0" err="1"/>
              <a:t>bæði</a:t>
            </a:r>
            <a:r>
              <a:rPr lang="en-GB" sz="2800" dirty="0"/>
              <a:t> </a:t>
            </a:r>
            <a:r>
              <a:rPr lang="en-GB" sz="2800" dirty="0" err="1"/>
              <a:t>lýsingu</a:t>
            </a:r>
            <a:r>
              <a:rPr lang="en-GB" sz="2800" dirty="0"/>
              <a:t> á </a:t>
            </a:r>
            <a:r>
              <a:rPr lang="en-GB" sz="2800" dirty="0" err="1"/>
              <a:t>hlutverki</a:t>
            </a:r>
            <a:r>
              <a:rPr lang="en-GB" sz="2800" dirty="0"/>
              <a:t> </a:t>
            </a:r>
            <a:r>
              <a:rPr lang="en-GB" sz="2800" dirty="0" err="1"/>
              <a:t>og</a:t>
            </a:r>
            <a:r>
              <a:rPr lang="en-GB" sz="2800" dirty="0"/>
              <a:t> </a:t>
            </a:r>
            <a:r>
              <a:rPr lang="en-GB" sz="2800" dirty="0" err="1"/>
              <a:t>meginmarkmiðum</a:t>
            </a:r>
            <a:r>
              <a:rPr lang="en-GB" sz="2800" dirty="0"/>
              <a:t>.</a:t>
            </a:r>
            <a:endParaRPr lang="en-GB" sz="2800" i="1" dirty="0"/>
          </a:p>
          <a:p>
            <a:endParaRPr lang="en-GB" sz="2400" dirty="0"/>
          </a:p>
        </p:txBody>
      </p:sp>
      <p:sp>
        <p:nvSpPr>
          <p:cNvPr id="5" name="TextBox 4">
            <a:extLst>
              <a:ext uri="{FF2B5EF4-FFF2-40B4-BE49-F238E27FC236}">
                <a16:creationId xmlns:a16="http://schemas.microsoft.com/office/drawing/2014/main" id="{67E23A3E-D067-4CEC-8ED8-69482213019D}"/>
              </a:ext>
            </a:extLst>
          </p:cNvPr>
          <p:cNvSpPr txBox="1"/>
          <p:nvPr/>
        </p:nvSpPr>
        <p:spPr>
          <a:xfrm>
            <a:off x="2537511" y="4808487"/>
            <a:ext cx="7116977" cy="276999"/>
          </a:xfrm>
          <a:prstGeom prst="rect">
            <a:avLst/>
          </a:prstGeom>
          <a:noFill/>
        </p:spPr>
        <p:txBody>
          <a:bodyPr wrap="square">
            <a:spAutoFit/>
          </a:bodyPr>
          <a:lstStyle/>
          <a:p>
            <a:r>
              <a:rPr lang="en-GB" sz="1200" dirty="0" err="1"/>
              <a:t>Heimild</a:t>
            </a:r>
            <a:r>
              <a:rPr lang="en-GB" sz="1200" dirty="0"/>
              <a:t>: </a:t>
            </a:r>
            <a:r>
              <a:rPr lang="en-GB" sz="1200" dirty="0" err="1"/>
              <a:t>Af</a:t>
            </a:r>
            <a:r>
              <a:rPr lang="en-GB" sz="1200" dirty="0"/>
              <a:t> </a:t>
            </a:r>
            <a:r>
              <a:rPr lang="en-GB" sz="1200" dirty="0" err="1"/>
              <a:t>vef</a:t>
            </a:r>
            <a:r>
              <a:rPr lang="en-GB" sz="1200" dirty="0"/>
              <a:t> </a:t>
            </a:r>
            <a:r>
              <a:rPr lang="en-GB" sz="1200" dirty="0" err="1"/>
              <a:t>Stjórnarráðs</a:t>
            </a:r>
            <a:r>
              <a:rPr lang="en-GB" sz="1200" dirty="0"/>
              <a:t> </a:t>
            </a:r>
            <a:r>
              <a:rPr lang="en-GB" sz="1200" dirty="0" err="1"/>
              <a:t>Íslands</a:t>
            </a:r>
            <a:r>
              <a:rPr lang="en-GB" sz="1200" dirty="0"/>
              <a:t> </a:t>
            </a:r>
            <a:r>
              <a:rPr lang="en-GB" sz="1200" dirty="0" err="1"/>
              <a:t>með</a:t>
            </a:r>
            <a:r>
              <a:rPr lang="en-GB" sz="1200" dirty="0"/>
              <a:t> </a:t>
            </a:r>
            <a:r>
              <a:rPr lang="en-GB" sz="1200" dirty="0" err="1"/>
              <a:t>vísun</a:t>
            </a:r>
            <a:r>
              <a:rPr lang="en-GB" sz="1200" dirty="0"/>
              <a:t> í Performance Measurement: Getting Results.</a:t>
            </a:r>
            <a:endParaRPr lang="en-SE" sz="1200" dirty="0"/>
          </a:p>
        </p:txBody>
      </p:sp>
    </p:spTree>
    <p:extLst>
      <p:ext uri="{BB962C8B-B14F-4D97-AF65-F5344CB8AC3E}">
        <p14:creationId xmlns:p14="http://schemas.microsoft.com/office/powerpoint/2010/main" val="1680795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95E939-F52B-42CB-AC93-3E30B5C9FEC6}"/>
              </a:ext>
            </a:extLst>
          </p:cNvPr>
          <p:cNvSpPr txBox="1"/>
          <p:nvPr/>
        </p:nvSpPr>
        <p:spPr>
          <a:xfrm>
            <a:off x="2360194" y="102268"/>
            <a:ext cx="74716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1.5. </a:t>
            </a:r>
            <a:r>
              <a:rPr lang="is-IS" sz="4000" b="1" dirty="0">
                <a:solidFill>
                  <a:srgbClr val="266C9F"/>
                </a:solidFill>
              </a:rPr>
              <a:t>Markmiðasetning</a:t>
            </a:r>
            <a:endParaRPr kumimoji="0" lang="en-S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8F2E18C-1474-4E3D-B1F3-A22916386CCA}"/>
              </a:ext>
            </a:extLst>
          </p:cNvPr>
          <p:cNvSpPr txBox="1"/>
          <p:nvPr/>
        </p:nvSpPr>
        <p:spPr>
          <a:xfrm>
            <a:off x="535224" y="1598258"/>
            <a:ext cx="9980023" cy="4647426"/>
          </a:xfrm>
          <a:prstGeom prst="rect">
            <a:avLst/>
          </a:prstGeom>
          <a:noFill/>
        </p:spPr>
        <p:txBody>
          <a:bodyPr wrap="square">
            <a:spAutoFit/>
          </a:bodyPr>
          <a:lstStyle/>
          <a:p>
            <a:pPr algn="ctr"/>
            <a:r>
              <a:rPr lang="is-IS" sz="3600" b="1" dirty="0">
                <a:solidFill>
                  <a:srgbClr val="599FC3"/>
                </a:solidFill>
              </a:rPr>
              <a:t>Framtíðarsýn (e. Vision Statement)</a:t>
            </a:r>
          </a:p>
          <a:p>
            <a:pPr algn="ctr"/>
            <a:endParaRPr lang="is-IS" sz="3600" dirty="0"/>
          </a:p>
          <a:p>
            <a:pPr algn="ctr"/>
            <a:r>
              <a:rPr lang="en-GB" sz="2800" dirty="0"/>
              <a:t>“</a:t>
            </a:r>
            <a:r>
              <a:rPr lang="en-GB" sz="2800" dirty="0" err="1"/>
              <a:t>Framtíðarsýn</a:t>
            </a:r>
            <a:r>
              <a:rPr lang="en-GB" sz="2800" dirty="0"/>
              <a:t> er </a:t>
            </a:r>
            <a:r>
              <a:rPr lang="en-GB" sz="2800" dirty="0" err="1"/>
              <a:t>almenn</a:t>
            </a:r>
            <a:r>
              <a:rPr lang="en-GB" sz="2800" dirty="0"/>
              <a:t> </a:t>
            </a:r>
            <a:r>
              <a:rPr lang="en-GB" sz="2800" dirty="0" err="1"/>
              <a:t>lýsing</a:t>
            </a:r>
            <a:r>
              <a:rPr lang="en-GB" sz="2800" dirty="0"/>
              <a:t> á </a:t>
            </a:r>
            <a:r>
              <a:rPr lang="en-GB" sz="2800" dirty="0" err="1"/>
              <a:t>þeim</a:t>
            </a:r>
            <a:r>
              <a:rPr lang="en-GB" sz="2800" dirty="0"/>
              <a:t> </a:t>
            </a:r>
            <a:r>
              <a:rPr lang="en-GB" sz="2800" dirty="0" err="1"/>
              <a:t>árangri</a:t>
            </a:r>
            <a:r>
              <a:rPr lang="en-GB" sz="2800" dirty="0"/>
              <a:t> </a:t>
            </a:r>
            <a:r>
              <a:rPr lang="en-GB" sz="2800" dirty="0" err="1"/>
              <a:t>eða</a:t>
            </a:r>
            <a:r>
              <a:rPr lang="en-GB" sz="2800" dirty="0"/>
              <a:t> </a:t>
            </a:r>
            <a:r>
              <a:rPr lang="en-GB" sz="2800" dirty="0" err="1"/>
              <a:t>ávinningi</a:t>
            </a:r>
            <a:r>
              <a:rPr lang="en-GB" sz="2800" dirty="0"/>
              <a:t> </a:t>
            </a:r>
            <a:r>
              <a:rPr lang="en-GB" sz="2800" dirty="0" err="1"/>
              <a:t>sem</a:t>
            </a:r>
            <a:r>
              <a:rPr lang="en-GB" sz="2800" dirty="0"/>
              <a:t> </a:t>
            </a:r>
            <a:r>
              <a:rPr lang="en-GB" sz="2800" dirty="0" err="1"/>
              <a:t>ætlað</a:t>
            </a:r>
            <a:r>
              <a:rPr lang="en-GB" sz="2800" dirty="0"/>
              <a:t> er </a:t>
            </a:r>
            <a:r>
              <a:rPr lang="en-GB" sz="2800" dirty="0" err="1"/>
              <a:t>að</a:t>
            </a:r>
            <a:r>
              <a:rPr lang="en-GB" sz="2800" dirty="0"/>
              <a:t> </a:t>
            </a:r>
            <a:r>
              <a:rPr lang="en-GB" sz="2800" dirty="0" err="1"/>
              <a:t>ná</a:t>
            </a:r>
            <a:r>
              <a:rPr lang="en-GB" sz="2800" dirty="0"/>
              <a:t> </a:t>
            </a:r>
            <a:r>
              <a:rPr lang="en-GB" sz="2800" dirty="0" err="1"/>
              <a:t>fram</a:t>
            </a:r>
            <a:r>
              <a:rPr lang="en-GB" sz="2800" dirty="0"/>
              <a:t> </a:t>
            </a:r>
            <a:r>
              <a:rPr lang="en-GB" sz="2800" dirty="0" err="1"/>
              <a:t>innan</a:t>
            </a:r>
            <a:r>
              <a:rPr lang="en-GB" sz="2800" dirty="0"/>
              <a:t> </a:t>
            </a:r>
            <a:r>
              <a:rPr lang="en-GB" sz="2800" dirty="0" err="1"/>
              <a:t>ótilgreinds</a:t>
            </a:r>
            <a:r>
              <a:rPr lang="en-GB" sz="2800" dirty="0"/>
              <a:t> </a:t>
            </a:r>
            <a:r>
              <a:rPr lang="en-GB" sz="2800" dirty="0" err="1"/>
              <a:t>tíma</a:t>
            </a:r>
            <a:r>
              <a:rPr lang="en-GB" sz="2800" dirty="0"/>
              <a:t> </a:t>
            </a:r>
            <a:r>
              <a:rPr lang="en-GB" sz="2800" dirty="0" err="1"/>
              <a:t>eða</a:t>
            </a:r>
            <a:r>
              <a:rPr lang="en-GB" sz="2800" dirty="0"/>
              <a:t> </a:t>
            </a:r>
            <a:r>
              <a:rPr lang="en-GB" sz="2800" dirty="0" err="1"/>
              <a:t>með</a:t>
            </a:r>
            <a:r>
              <a:rPr lang="en-GB" sz="2800" dirty="0"/>
              <a:t> </a:t>
            </a:r>
            <a:r>
              <a:rPr lang="en-GB" sz="2800" dirty="0" err="1"/>
              <a:t>framkvæmd</a:t>
            </a:r>
            <a:r>
              <a:rPr lang="en-GB" sz="2800" dirty="0"/>
              <a:t> </a:t>
            </a:r>
            <a:r>
              <a:rPr lang="en-GB" sz="2800" dirty="0" err="1"/>
              <a:t>stefnu</a:t>
            </a:r>
            <a:r>
              <a:rPr lang="en-GB" sz="2800" dirty="0"/>
              <a:t>. </a:t>
            </a:r>
            <a:r>
              <a:rPr lang="en-GB" sz="2800" dirty="0" err="1"/>
              <a:t>Tilgangur</a:t>
            </a:r>
            <a:r>
              <a:rPr lang="en-GB" sz="2800" dirty="0"/>
              <a:t> </a:t>
            </a:r>
            <a:r>
              <a:rPr lang="en-GB" sz="2800" dirty="0" err="1"/>
              <a:t>framtíðarsýnar</a:t>
            </a:r>
            <a:r>
              <a:rPr lang="en-GB" sz="2800" dirty="0"/>
              <a:t> er </a:t>
            </a:r>
            <a:r>
              <a:rPr lang="en-GB" sz="2800" dirty="0" err="1"/>
              <a:t>að</a:t>
            </a:r>
            <a:r>
              <a:rPr lang="en-GB" sz="2800" dirty="0"/>
              <a:t> </a:t>
            </a:r>
            <a:r>
              <a:rPr lang="en-GB" sz="2800" dirty="0" err="1"/>
              <a:t>styrkja</a:t>
            </a:r>
            <a:r>
              <a:rPr lang="en-GB" sz="2800" dirty="0"/>
              <a:t> </a:t>
            </a:r>
            <a:r>
              <a:rPr lang="en-GB" sz="2800" dirty="0" err="1"/>
              <a:t>grundvöll</a:t>
            </a:r>
            <a:r>
              <a:rPr lang="en-GB" sz="2800" dirty="0"/>
              <a:t> </a:t>
            </a:r>
            <a:r>
              <a:rPr lang="en-GB" sz="2800" dirty="0" err="1"/>
              <a:t>ákvarðana</a:t>
            </a:r>
            <a:r>
              <a:rPr lang="en-GB" sz="2800" dirty="0"/>
              <a:t> um </a:t>
            </a:r>
            <a:r>
              <a:rPr lang="en-GB" sz="2800" dirty="0" err="1"/>
              <a:t>markmið</a:t>
            </a:r>
            <a:r>
              <a:rPr lang="en-GB" sz="2800" dirty="0"/>
              <a:t> </a:t>
            </a:r>
            <a:r>
              <a:rPr lang="en-GB" sz="2800" dirty="0" err="1"/>
              <a:t>og</a:t>
            </a:r>
            <a:r>
              <a:rPr lang="en-GB" sz="2800" dirty="0"/>
              <a:t> </a:t>
            </a:r>
            <a:r>
              <a:rPr lang="en-GB" sz="2800" dirty="0" err="1"/>
              <a:t>hlutverk</a:t>
            </a:r>
            <a:r>
              <a:rPr lang="en-GB" sz="2800" dirty="0"/>
              <a:t> í </a:t>
            </a:r>
            <a:r>
              <a:rPr lang="en-GB" sz="2800" dirty="0" err="1"/>
              <a:t>starfsemi</a:t>
            </a:r>
            <a:r>
              <a:rPr lang="en-GB" sz="2800" dirty="0"/>
              <a:t> </a:t>
            </a:r>
            <a:r>
              <a:rPr lang="en-GB" sz="2800" dirty="0" err="1"/>
              <a:t>til</a:t>
            </a:r>
            <a:r>
              <a:rPr lang="en-GB" sz="2800" dirty="0"/>
              <a:t> </a:t>
            </a:r>
            <a:r>
              <a:rPr lang="en-GB" sz="2800" dirty="0" err="1"/>
              <a:t>skemmri</a:t>
            </a:r>
            <a:r>
              <a:rPr lang="en-GB" sz="2800" dirty="0"/>
              <a:t> </a:t>
            </a:r>
            <a:r>
              <a:rPr lang="en-GB" sz="2800" dirty="0" err="1"/>
              <a:t>og</a:t>
            </a:r>
            <a:r>
              <a:rPr lang="en-GB" sz="2800" dirty="0"/>
              <a:t> </a:t>
            </a:r>
            <a:r>
              <a:rPr lang="en-GB" sz="2800" dirty="0" err="1"/>
              <a:t>lengri</a:t>
            </a:r>
            <a:r>
              <a:rPr lang="en-GB" sz="2800" dirty="0"/>
              <a:t> </a:t>
            </a:r>
            <a:r>
              <a:rPr lang="en-GB" sz="2800" dirty="0" err="1"/>
              <a:t>tíma</a:t>
            </a:r>
            <a:r>
              <a:rPr lang="en-GB" sz="2800" dirty="0"/>
              <a:t>. </a:t>
            </a:r>
            <a:r>
              <a:rPr lang="en-GB" sz="2800" dirty="0" err="1"/>
              <a:t>Almennt</a:t>
            </a:r>
            <a:r>
              <a:rPr lang="en-GB" sz="2800" dirty="0"/>
              <a:t> er </a:t>
            </a:r>
            <a:r>
              <a:rPr lang="en-GB" sz="2800" dirty="0" err="1"/>
              <a:t>gert</a:t>
            </a:r>
            <a:r>
              <a:rPr lang="en-GB" sz="2800" dirty="0"/>
              <a:t> </a:t>
            </a:r>
            <a:r>
              <a:rPr lang="en-GB" sz="2800" dirty="0" err="1"/>
              <a:t>ráð</a:t>
            </a:r>
            <a:r>
              <a:rPr lang="en-GB" sz="2800" dirty="0"/>
              <a:t> </a:t>
            </a:r>
            <a:r>
              <a:rPr lang="en-GB" sz="2800" dirty="0" err="1"/>
              <a:t>fyrir</a:t>
            </a:r>
            <a:r>
              <a:rPr lang="en-GB" sz="2800" dirty="0"/>
              <a:t> </a:t>
            </a:r>
            <a:r>
              <a:rPr lang="en-GB" sz="2800" dirty="0" err="1"/>
              <a:t>að</a:t>
            </a:r>
            <a:r>
              <a:rPr lang="en-GB" sz="2800" dirty="0"/>
              <a:t> </a:t>
            </a:r>
            <a:r>
              <a:rPr lang="en-GB" sz="2800" dirty="0" err="1"/>
              <a:t>framtíðarsýn</a:t>
            </a:r>
            <a:r>
              <a:rPr lang="en-GB" sz="2800" dirty="0"/>
              <a:t> </a:t>
            </a:r>
            <a:r>
              <a:rPr lang="en-GB" sz="2800" dirty="0" err="1"/>
              <a:t>sé</a:t>
            </a:r>
            <a:r>
              <a:rPr lang="en-GB" sz="2800" dirty="0"/>
              <a:t> </a:t>
            </a:r>
            <a:r>
              <a:rPr lang="en-GB" sz="2800" dirty="0" err="1"/>
              <a:t>einföld</a:t>
            </a:r>
            <a:r>
              <a:rPr lang="en-GB" sz="2800" dirty="0"/>
              <a:t>, </a:t>
            </a:r>
            <a:r>
              <a:rPr lang="en-GB" sz="2800" dirty="0" err="1"/>
              <a:t>skýr</a:t>
            </a:r>
            <a:r>
              <a:rPr lang="en-GB" sz="2800" dirty="0"/>
              <a:t>, </a:t>
            </a:r>
            <a:r>
              <a:rPr lang="en-GB" sz="2800" dirty="0" err="1"/>
              <a:t>feli</a:t>
            </a:r>
            <a:r>
              <a:rPr lang="en-GB" sz="2800" dirty="0"/>
              <a:t> í </a:t>
            </a:r>
            <a:r>
              <a:rPr lang="en-GB" sz="2800" dirty="0" err="1"/>
              <a:t>sér</a:t>
            </a:r>
            <a:r>
              <a:rPr lang="en-GB" sz="2800" dirty="0"/>
              <a:t> </a:t>
            </a:r>
            <a:r>
              <a:rPr lang="en-GB" sz="2800" dirty="0" err="1"/>
              <a:t>áskoranir</a:t>
            </a:r>
            <a:r>
              <a:rPr lang="en-GB" sz="2800" dirty="0"/>
              <a:t> </a:t>
            </a:r>
            <a:r>
              <a:rPr lang="en-GB" sz="2800" dirty="0" err="1"/>
              <a:t>og</a:t>
            </a:r>
            <a:r>
              <a:rPr lang="en-GB" sz="2800" dirty="0"/>
              <a:t> </a:t>
            </a:r>
            <a:r>
              <a:rPr lang="en-GB" sz="2800" dirty="0" err="1"/>
              <a:t>viðmið</a:t>
            </a:r>
            <a:r>
              <a:rPr lang="en-GB" sz="2800" dirty="0"/>
              <a:t> </a:t>
            </a:r>
            <a:r>
              <a:rPr lang="en-GB" sz="2800" dirty="0" err="1"/>
              <a:t>til</a:t>
            </a:r>
            <a:r>
              <a:rPr lang="en-GB" sz="2800" dirty="0"/>
              <a:t> </a:t>
            </a:r>
            <a:r>
              <a:rPr lang="en-GB" sz="2800" dirty="0" err="1"/>
              <a:t>lengri</a:t>
            </a:r>
            <a:r>
              <a:rPr lang="en-GB" sz="2800" dirty="0"/>
              <a:t> </a:t>
            </a:r>
            <a:r>
              <a:rPr lang="en-GB" sz="2800" dirty="0" err="1"/>
              <a:t>tíma</a:t>
            </a:r>
            <a:r>
              <a:rPr lang="en-GB" sz="2800" dirty="0"/>
              <a:t>, </a:t>
            </a:r>
            <a:r>
              <a:rPr lang="en-GB" sz="2800" dirty="0" err="1"/>
              <a:t>byggi</a:t>
            </a:r>
            <a:r>
              <a:rPr lang="en-GB" sz="2800" dirty="0"/>
              <a:t> á </a:t>
            </a:r>
            <a:r>
              <a:rPr lang="en-GB" sz="2800" dirty="0" err="1"/>
              <a:t>stöðugum</a:t>
            </a:r>
            <a:r>
              <a:rPr lang="en-GB" sz="2800" dirty="0"/>
              <a:t> </a:t>
            </a:r>
            <a:r>
              <a:rPr lang="en-GB" sz="2800" dirty="0" err="1"/>
              <a:t>forsendum</a:t>
            </a:r>
            <a:r>
              <a:rPr lang="en-GB" sz="2800" dirty="0"/>
              <a:t> </a:t>
            </a:r>
            <a:r>
              <a:rPr lang="en-GB" sz="2800" dirty="0" err="1"/>
              <a:t>og</a:t>
            </a:r>
            <a:r>
              <a:rPr lang="en-GB" sz="2800" dirty="0"/>
              <a:t> </a:t>
            </a:r>
            <a:r>
              <a:rPr lang="en-GB" sz="2800" dirty="0" err="1"/>
              <a:t>sé</a:t>
            </a:r>
            <a:r>
              <a:rPr lang="en-GB" sz="2800" dirty="0"/>
              <a:t> </a:t>
            </a:r>
            <a:r>
              <a:rPr lang="en-GB" sz="2800" dirty="0" err="1"/>
              <a:t>hvetjandi</a:t>
            </a:r>
            <a:r>
              <a:rPr lang="en-GB" sz="2800" dirty="0"/>
              <a:t> </a:t>
            </a:r>
            <a:r>
              <a:rPr lang="en-GB" sz="2800" dirty="0" err="1"/>
              <a:t>fyrir</a:t>
            </a:r>
            <a:r>
              <a:rPr lang="en-GB" sz="2800" dirty="0"/>
              <a:t> </a:t>
            </a:r>
            <a:r>
              <a:rPr lang="en-GB" sz="2800" dirty="0" err="1"/>
              <a:t>starfsfólk</a:t>
            </a:r>
            <a:r>
              <a:rPr lang="en-GB" sz="2800" dirty="0"/>
              <a:t> </a:t>
            </a:r>
            <a:r>
              <a:rPr lang="en-GB" sz="2800" dirty="0" err="1"/>
              <a:t>og</a:t>
            </a:r>
            <a:r>
              <a:rPr lang="en-GB" sz="2800" dirty="0"/>
              <a:t> </a:t>
            </a:r>
            <a:r>
              <a:rPr lang="en-GB" sz="2800" dirty="0" err="1"/>
              <a:t>aðra</a:t>
            </a:r>
            <a:r>
              <a:rPr lang="en-GB" sz="2800" dirty="0"/>
              <a:t> </a:t>
            </a:r>
            <a:r>
              <a:rPr lang="en-GB" sz="2800" dirty="0" err="1"/>
              <a:t>hlutaðeigandi</a:t>
            </a:r>
            <a:r>
              <a:rPr lang="en-GB" sz="2800" dirty="0"/>
              <a:t>.”</a:t>
            </a:r>
          </a:p>
          <a:p>
            <a:pPr algn="ctr"/>
            <a:endParaRPr lang="en-GB" sz="2800" dirty="0"/>
          </a:p>
        </p:txBody>
      </p:sp>
      <p:sp>
        <p:nvSpPr>
          <p:cNvPr id="3" name="TextBox 2">
            <a:extLst>
              <a:ext uri="{FF2B5EF4-FFF2-40B4-BE49-F238E27FC236}">
                <a16:creationId xmlns:a16="http://schemas.microsoft.com/office/drawing/2014/main" id="{AF9731A8-9078-4DB9-978A-2EF2ED3F6488}"/>
              </a:ext>
            </a:extLst>
          </p:cNvPr>
          <p:cNvSpPr txBox="1"/>
          <p:nvPr/>
        </p:nvSpPr>
        <p:spPr>
          <a:xfrm>
            <a:off x="3685307" y="5802211"/>
            <a:ext cx="3584828" cy="276999"/>
          </a:xfrm>
          <a:prstGeom prst="rect">
            <a:avLst/>
          </a:prstGeom>
          <a:noFill/>
        </p:spPr>
        <p:txBody>
          <a:bodyPr wrap="none" rtlCol="0">
            <a:spAutoFit/>
          </a:bodyPr>
          <a:lstStyle/>
          <a:p>
            <a:r>
              <a:rPr lang="is-IS" sz="1200" dirty="0"/>
              <a:t>Heimild: Af vef Stjórnarráðs Íslands með vísun í HOSA. </a:t>
            </a:r>
            <a:endParaRPr lang="en-SE" sz="1200" dirty="0"/>
          </a:p>
        </p:txBody>
      </p:sp>
    </p:spTree>
    <p:extLst>
      <p:ext uri="{BB962C8B-B14F-4D97-AF65-F5344CB8AC3E}">
        <p14:creationId xmlns:p14="http://schemas.microsoft.com/office/powerpoint/2010/main" val="2188997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7B524A-01A9-494B-A3B3-ECA6C86C73E4}"/>
              </a:ext>
            </a:extLst>
          </p:cNvPr>
          <p:cNvSpPr txBox="1"/>
          <p:nvPr/>
        </p:nvSpPr>
        <p:spPr>
          <a:xfrm>
            <a:off x="2336101" y="109679"/>
            <a:ext cx="8716526" cy="1323439"/>
          </a:xfrm>
          <a:prstGeom prst="rect">
            <a:avLst/>
          </a:prstGeom>
          <a:noFill/>
        </p:spPr>
        <p:txBody>
          <a:bodyPr wrap="square" rtlCol="0">
            <a:spAutoFit/>
          </a:bodyPr>
          <a:lstStyle/>
          <a:p>
            <a:r>
              <a:rPr lang="is-IS" sz="4000" b="1" dirty="0">
                <a:solidFill>
                  <a:srgbClr val="266C9F"/>
                </a:solidFill>
              </a:rPr>
              <a:t>1.6. Markmiðasetning – </a:t>
            </a:r>
          </a:p>
          <a:p>
            <a:r>
              <a:rPr lang="is-IS" sz="4000" b="1" dirty="0">
                <a:solidFill>
                  <a:srgbClr val="266C9F"/>
                </a:solidFill>
              </a:rPr>
              <a:t>dæmi um aðferðir</a:t>
            </a:r>
            <a:endParaRPr lang="en-SE" sz="4000" b="1" dirty="0">
              <a:solidFill>
                <a:srgbClr val="266C9F"/>
              </a:solidFill>
            </a:endParaRPr>
          </a:p>
        </p:txBody>
      </p:sp>
      <p:sp>
        <p:nvSpPr>
          <p:cNvPr id="4" name="TextBox 3">
            <a:extLst>
              <a:ext uri="{FF2B5EF4-FFF2-40B4-BE49-F238E27FC236}">
                <a16:creationId xmlns:a16="http://schemas.microsoft.com/office/drawing/2014/main" id="{C43F474D-162C-404F-8FB6-D85EFB474C83}"/>
              </a:ext>
            </a:extLst>
          </p:cNvPr>
          <p:cNvSpPr txBox="1"/>
          <p:nvPr/>
        </p:nvSpPr>
        <p:spPr>
          <a:xfrm>
            <a:off x="800419" y="2200237"/>
            <a:ext cx="4475916" cy="3170099"/>
          </a:xfrm>
          <a:prstGeom prst="rect">
            <a:avLst/>
          </a:prstGeom>
          <a:noFill/>
        </p:spPr>
        <p:txBody>
          <a:bodyPr wrap="square" lIns="91440" tIns="45720" rIns="91440" bIns="45720" rtlCol="0" anchor="t">
            <a:spAutoFit/>
          </a:bodyPr>
          <a:lstStyle/>
          <a:p>
            <a:pPr algn="l" rtl="0" fontAlgn="base"/>
            <a:r>
              <a:rPr lang="en-US" sz="3600" b="0" i="0" u="none" strike="noStrike" dirty="0">
                <a:solidFill>
                  <a:srgbClr val="4EAE3A"/>
                </a:solidFill>
                <a:effectLst/>
                <a:latin typeface="Calibri" panose="020F0502020204030204" pitchFamily="34" charset="0"/>
              </a:rPr>
              <a:t>SMART</a:t>
            </a:r>
            <a:r>
              <a:rPr lang="en-US" sz="3600" b="0" i="0" dirty="0">
                <a:solidFill>
                  <a:srgbClr val="4EAE3A"/>
                </a:solidFill>
                <a:effectLst/>
                <a:latin typeface="Calibri" panose="020F0502020204030204" pitchFamily="34" charset="0"/>
              </a:rPr>
              <a:t>​</a:t>
            </a:r>
            <a:endParaRPr lang="en-US" sz="3600" b="0" i="0" dirty="0">
              <a:solidFill>
                <a:srgbClr val="4EAE3A"/>
              </a:solidFill>
              <a:effectLst/>
              <a:latin typeface="Arial" panose="020B0604020202020204" pitchFamily="34" charset="0"/>
            </a:endParaRPr>
          </a:p>
          <a:p>
            <a:pPr fontAlgn="base"/>
            <a:r>
              <a:rPr lang="en-US" sz="2400" b="0" i="0" u="none" strike="noStrike" dirty="0" err="1">
                <a:solidFill>
                  <a:srgbClr val="000000"/>
                </a:solidFill>
                <a:effectLst/>
                <a:latin typeface="Calibri"/>
                <a:cs typeface="Calibri"/>
              </a:rPr>
              <a:t>Aðferðin</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leggur</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til</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fimm</a:t>
            </a:r>
            <a:r>
              <a:rPr lang="en-US" sz="2400" b="0" i="0" u="none" strike="noStrike" dirty="0">
                <a:solidFill>
                  <a:srgbClr val="000000"/>
                </a:solidFill>
                <a:effectLst/>
                <a:latin typeface="Calibri"/>
                <a:cs typeface="Calibri"/>
              </a:rPr>
              <a:t> </a:t>
            </a:r>
            <a:r>
              <a:rPr lang="en-US" sz="2400" dirty="0" err="1">
                <a:solidFill>
                  <a:srgbClr val="000000"/>
                </a:solidFill>
                <a:latin typeface="Calibri"/>
                <a:cs typeface="Calibri"/>
              </a:rPr>
              <a:t>orð</a:t>
            </a:r>
            <a:r>
              <a:rPr lang="en-US" sz="2400" dirty="0">
                <a:solidFill>
                  <a:srgbClr val="000000"/>
                </a:solidFill>
                <a:latin typeface="Calibri"/>
                <a:cs typeface="Calibri"/>
              </a:rPr>
              <a:t> </a:t>
            </a:r>
            <a:r>
              <a:rPr lang="en-US" sz="2400" b="0" i="0" u="none" strike="noStrike" dirty="0" err="1">
                <a:solidFill>
                  <a:srgbClr val="000000"/>
                </a:solidFill>
                <a:effectLst/>
                <a:latin typeface="Calibri"/>
                <a:cs typeface="Calibri"/>
              </a:rPr>
              <a:t>sem</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eiga</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að</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einkenna</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markmið</a:t>
            </a:r>
            <a:r>
              <a:rPr lang="en-US" sz="2400" b="0" i="0" u="none" strike="noStrike" dirty="0">
                <a:solidFill>
                  <a:srgbClr val="000000"/>
                </a:solidFill>
                <a:effectLst/>
                <a:latin typeface="Calibri"/>
                <a:cs typeface="Calibri"/>
              </a:rPr>
              <a:t>. </a:t>
            </a:r>
            <a:r>
              <a:rPr lang="en-US" sz="2400" dirty="0" err="1">
                <a:solidFill>
                  <a:srgbClr val="000000"/>
                </a:solidFill>
                <a:latin typeface="Calibri"/>
                <a:cs typeface="Calibri"/>
              </a:rPr>
              <a:t>Samkvæmt</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aðferðinni</a:t>
            </a:r>
            <a:r>
              <a:rPr lang="en-US" sz="2400" b="0" i="0" u="none" strike="noStrike" dirty="0">
                <a:solidFill>
                  <a:srgbClr val="000000"/>
                </a:solidFill>
                <a:effectLst/>
                <a:latin typeface="Calibri"/>
                <a:cs typeface="Calibri"/>
              </a:rPr>
              <a:t> á </a:t>
            </a:r>
            <a:r>
              <a:rPr lang="en-US" sz="2400" b="0" i="0" u="none" strike="noStrike" dirty="0" err="1">
                <a:solidFill>
                  <a:srgbClr val="000000"/>
                </a:solidFill>
                <a:effectLst/>
                <a:latin typeface="Calibri"/>
                <a:cs typeface="Calibri"/>
              </a:rPr>
              <a:t>markmið</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að</a:t>
            </a:r>
            <a:r>
              <a:rPr lang="en-US" sz="2400" b="0" i="0" u="none" strike="noStrike" dirty="0">
                <a:solidFill>
                  <a:srgbClr val="000000"/>
                </a:solidFill>
                <a:effectLst/>
                <a:latin typeface="Calibri"/>
                <a:cs typeface="Calibri"/>
              </a:rPr>
              <a:t> vera </a:t>
            </a:r>
            <a:r>
              <a:rPr lang="en-US" sz="2400" b="0" i="1" u="none" strike="noStrike" dirty="0" err="1">
                <a:solidFill>
                  <a:srgbClr val="000000"/>
                </a:solidFill>
                <a:effectLst/>
                <a:latin typeface="Calibri"/>
                <a:cs typeface="Calibri"/>
              </a:rPr>
              <a:t>sértækt</a:t>
            </a:r>
            <a:r>
              <a:rPr lang="en-US" sz="2400" b="0" i="1" u="none" strike="noStrike" dirty="0">
                <a:solidFill>
                  <a:srgbClr val="000000"/>
                </a:solidFill>
                <a:effectLst/>
                <a:latin typeface="Calibri"/>
                <a:cs typeface="Calibri"/>
              </a:rPr>
              <a:t>, </a:t>
            </a:r>
            <a:r>
              <a:rPr lang="en-US" sz="2400" b="0" i="1" u="none" strike="noStrike" dirty="0" err="1">
                <a:solidFill>
                  <a:srgbClr val="000000"/>
                </a:solidFill>
                <a:effectLst/>
                <a:latin typeface="Calibri"/>
                <a:cs typeface="Calibri"/>
              </a:rPr>
              <a:t>mælanlegt</a:t>
            </a:r>
            <a:r>
              <a:rPr lang="en-US" sz="2400" b="0" i="1" u="none" strike="noStrike" dirty="0">
                <a:solidFill>
                  <a:srgbClr val="000000"/>
                </a:solidFill>
                <a:effectLst/>
                <a:latin typeface="Calibri"/>
                <a:cs typeface="Calibri"/>
              </a:rPr>
              <a:t>, </a:t>
            </a:r>
            <a:r>
              <a:rPr lang="en-US" sz="2400" b="0" i="1" u="none" strike="noStrike" dirty="0" err="1">
                <a:solidFill>
                  <a:srgbClr val="000000"/>
                </a:solidFill>
                <a:effectLst/>
                <a:latin typeface="Calibri"/>
                <a:cs typeface="Calibri"/>
              </a:rPr>
              <a:t>aðgengilegt</a:t>
            </a:r>
            <a:r>
              <a:rPr lang="en-US" sz="2400" b="0" i="1" u="none" strike="noStrike" dirty="0">
                <a:solidFill>
                  <a:srgbClr val="000000"/>
                </a:solidFill>
                <a:effectLst/>
                <a:latin typeface="Calibri"/>
                <a:cs typeface="Calibri"/>
              </a:rPr>
              <a:t>, </a:t>
            </a:r>
            <a:r>
              <a:rPr lang="en-US" sz="2400" b="0" i="1" u="none" strike="noStrike" dirty="0" err="1">
                <a:solidFill>
                  <a:srgbClr val="000000"/>
                </a:solidFill>
                <a:effectLst/>
                <a:latin typeface="Calibri"/>
                <a:cs typeface="Calibri"/>
              </a:rPr>
              <a:t>raunhæft</a:t>
            </a:r>
            <a:r>
              <a:rPr lang="en-US" sz="2400" b="0" i="1" u="none" strike="noStrike" dirty="0">
                <a:solidFill>
                  <a:srgbClr val="000000"/>
                </a:solidFill>
                <a:effectLst/>
                <a:latin typeface="Calibri"/>
                <a:cs typeface="Calibri"/>
              </a:rPr>
              <a:t> </a:t>
            </a:r>
            <a:r>
              <a:rPr lang="en-US" sz="2400" dirty="0" err="1">
                <a:solidFill>
                  <a:srgbClr val="000000"/>
                </a:solidFill>
                <a:latin typeface="Calibri"/>
                <a:cs typeface="Calibri"/>
              </a:rPr>
              <a:t>og</a:t>
            </a:r>
            <a:r>
              <a:rPr lang="en-US" sz="2400" i="1" dirty="0">
                <a:solidFill>
                  <a:srgbClr val="000000"/>
                </a:solidFill>
                <a:latin typeface="Calibri"/>
                <a:cs typeface="Calibri"/>
              </a:rPr>
              <a:t> </a:t>
            </a:r>
            <a:r>
              <a:rPr lang="en-US" sz="2400" b="0" i="1" u="none" strike="noStrike" dirty="0" err="1">
                <a:solidFill>
                  <a:srgbClr val="000000"/>
                </a:solidFill>
                <a:effectLst/>
                <a:latin typeface="Calibri"/>
                <a:cs typeface="Calibri"/>
              </a:rPr>
              <a:t>tímasett</a:t>
            </a:r>
            <a:r>
              <a:rPr lang="en-US" sz="2400" b="0" i="0" u="none" strike="noStrike" dirty="0">
                <a:solidFill>
                  <a:srgbClr val="000000"/>
                </a:solidFill>
                <a:effectLst/>
                <a:latin typeface="Calibri"/>
                <a:cs typeface="Calibri"/>
              </a:rPr>
              <a:t>.</a:t>
            </a:r>
            <a:r>
              <a:rPr lang="en-US" sz="2400" dirty="0">
                <a:solidFill>
                  <a:srgbClr val="000000"/>
                </a:solidFill>
                <a:latin typeface="Calibri"/>
                <a:cs typeface="Calibri"/>
              </a:rPr>
              <a:t> </a:t>
            </a:r>
            <a:endParaRPr lang="en-US" sz="2000" b="0" i="0" dirty="0">
              <a:effectLst/>
            </a:endParaRPr>
          </a:p>
          <a:p>
            <a:pPr algn="l" rtl="0" fontAlgn="base"/>
            <a:endParaRPr lang="en-US" sz="2000" b="0" i="0" dirty="0">
              <a:effectLst/>
            </a:endParaRPr>
          </a:p>
        </p:txBody>
      </p:sp>
      <p:sp>
        <p:nvSpPr>
          <p:cNvPr id="2" name="TextBox 1">
            <a:extLst>
              <a:ext uri="{FF2B5EF4-FFF2-40B4-BE49-F238E27FC236}">
                <a16:creationId xmlns:a16="http://schemas.microsoft.com/office/drawing/2014/main" id="{2E3E2CE7-0A4F-4BDC-8C1B-DA611BFE74B1}"/>
              </a:ext>
            </a:extLst>
          </p:cNvPr>
          <p:cNvSpPr txBox="1"/>
          <p:nvPr/>
        </p:nvSpPr>
        <p:spPr>
          <a:xfrm>
            <a:off x="4420527" y="4629035"/>
            <a:ext cx="5460525" cy="215444"/>
          </a:xfrm>
          <a:prstGeom prst="rect">
            <a:avLst/>
          </a:prstGeom>
          <a:noFill/>
        </p:spPr>
        <p:txBody>
          <a:bodyPr wrap="square" rtlCol="0">
            <a:spAutoFit/>
          </a:bodyPr>
          <a:lstStyle/>
          <a:p>
            <a:pPr algn="r"/>
            <a:r>
              <a:rPr lang="sv-SE" sz="800" dirty="0"/>
              <a:t>image: https://commons.wikimedia.org/wiki/File:SMART-goals.png</a:t>
            </a:r>
            <a:endParaRPr lang="en-SE" sz="800" dirty="0"/>
          </a:p>
        </p:txBody>
      </p:sp>
      <p:pic>
        <p:nvPicPr>
          <p:cNvPr id="7" name="Picture 6" descr="A picture containing application&#10;&#10;Description automatically generated">
            <a:extLst>
              <a:ext uri="{FF2B5EF4-FFF2-40B4-BE49-F238E27FC236}">
                <a16:creationId xmlns:a16="http://schemas.microsoft.com/office/drawing/2014/main" id="{8E7D9CBF-C478-4820-B363-31F524EDDB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1320" y="2833817"/>
            <a:ext cx="4419732" cy="1902940"/>
          </a:xfrm>
          <a:prstGeom prst="rect">
            <a:avLst/>
          </a:prstGeom>
        </p:spPr>
      </p:pic>
    </p:spTree>
    <p:extLst>
      <p:ext uri="{BB962C8B-B14F-4D97-AF65-F5344CB8AC3E}">
        <p14:creationId xmlns:p14="http://schemas.microsoft.com/office/powerpoint/2010/main" val="1116128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BE80E0-D8CA-4AA9-9610-D74AA49EF35B}"/>
              </a:ext>
            </a:extLst>
          </p:cNvPr>
          <p:cNvSpPr txBox="1"/>
          <p:nvPr/>
        </p:nvSpPr>
        <p:spPr>
          <a:xfrm>
            <a:off x="748149" y="1948267"/>
            <a:ext cx="4933676" cy="3508653"/>
          </a:xfrm>
          <a:prstGeom prst="rect">
            <a:avLst/>
          </a:prstGeom>
          <a:noFill/>
        </p:spPr>
        <p:txBody>
          <a:bodyPr wrap="square" rtlCol="0">
            <a:spAutoFit/>
          </a:bodyPr>
          <a:lstStyle/>
          <a:p>
            <a:pPr algn="l" rtl="0" fontAlgn="base"/>
            <a:r>
              <a:rPr lang="en-US" sz="3600" dirty="0">
                <a:solidFill>
                  <a:srgbClr val="4EAE3A"/>
                </a:solidFill>
                <a:latin typeface="Calibri"/>
                <a:cs typeface="Calibri"/>
              </a:rPr>
              <a:t>Eitt </a:t>
            </a:r>
            <a:r>
              <a:rPr lang="en-US" sz="3600" dirty="0" err="1">
                <a:solidFill>
                  <a:srgbClr val="4EAE3A"/>
                </a:solidFill>
                <a:latin typeface="Calibri"/>
                <a:cs typeface="Calibri"/>
              </a:rPr>
              <a:t>orð</a:t>
            </a:r>
            <a:endParaRPr lang="en-US" sz="3600" b="0" i="0" dirty="0">
              <a:effectLst/>
              <a:latin typeface="Calibri"/>
              <a:cs typeface="Calibri"/>
            </a:endParaRPr>
          </a:p>
          <a:p>
            <a:pPr algn="l" rtl="0" fontAlgn="base"/>
            <a:r>
              <a:rPr lang="en-US" sz="2400" dirty="0" err="1">
                <a:solidFill>
                  <a:srgbClr val="000000"/>
                </a:solidFill>
                <a:latin typeface="Calibri"/>
                <a:cs typeface="Calibri"/>
              </a:rPr>
              <a:t>Sú</a:t>
            </a:r>
            <a:r>
              <a:rPr lang="en-US" sz="2400" dirty="0">
                <a:solidFill>
                  <a:srgbClr val="000000"/>
                </a:solidFill>
                <a:latin typeface="Calibri"/>
                <a:cs typeface="Calibri"/>
              </a:rPr>
              <a:t> </a:t>
            </a:r>
            <a:r>
              <a:rPr lang="en-US" sz="2400" dirty="0" err="1">
                <a:solidFill>
                  <a:srgbClr val="000000"/>
                </a:solidFill>
                <a:latin typeface="Calibri"/>
                <a:cs typeface="Calibri"/>
              </a:rPr>
              <a:t>staða</a:t>
            </a:r>
            <a:r>
              <a:rPr lang="en-US" sz="2400" dirty="0">
                <a:solidFill>
                  <a:srgbClr val="000000"/>
                </a:solidFill>
                <a:latin typeface="Calibri"/>
                <a:cs typeface="Calibri"/>
              </a:rPr>
              <a:t> </a:t>
            </a:r>
            <a:r>
              <a:rPr lang="en-US" sz="2400" dirty="0" err="1">
                <a:solidFill>
                  <a:srgbClr val="000000"/>
                </a:solidFill>
                <a:latin typeface="Calibri"/>
                <a:cs typeface="Calibri"/>
              </a:rPr>
              <a:t>getur</a:t>
            </a:r>
            <a:r>
              <a:rPr lang="en-US" sz="2400" dirty="0">
                <a:solidFill>
                  <a:srgbClr val="000000"/>
                </a:solidFill>
                <a:latin typeface="Calibri"/>
                <a:cs typeface="Calibri"/>
              </a:rPr>
              <a:t> </a:t>
            </a:r>
            <a:r>
              <a:rPr lang="en-US" sz="2400" dirty="0" err="1">
                <a:solidFill>
                  <a:srgbClr val="000000"/>
                </a:solidFill>
                <a:latin typeface="Calibri"/>
                <a:cs typeface="Calibri"/>
              </a:rPr>
              <a:t>komið</a:t>
            </a:r>
            <a:r>
              <a:rPr lang="en-US" sz="2400" dirty="0">
                <a:solidFill>
                  <a:srgbClr val="000000"/>
                </a:solidFill>
                <a:latin typeface="Calibri"/>
                <a:cs typeface="Calibri"/>
              </a:rPr>
              <a:t> </a:t>
            </a:r>
            <a:r>
              <a:rPr lang="en-US" sz="2400" dirty="0" err="1">
                <a:solidFill>
                  <a:srgbClr val="000000"/>
                </a:solidFill>
                <a:latin typeface="Calibri"/>
                <a:cs typeface="Calibri"/>
              </a:rPr>
              <a:t>upp</a:t>
            </a:r>
            <a:r>
              <a:rPr lang="en-US" sz="2400" dirty="0">
                <a:solidFill>
                  <a:srgbClr val="000000"/>
                </a:solidFill>
                <a:latin typeface="Calibri"/>
                <a:cs typeface="Calibri"/>
              </a:rPr>
              <a:t> </a:t>
            </a:r>
            <a:r>
              <a:rPr lang="en-US" sz="2400" dirty="0" err="1">
                <a:solidFill>
                  <a:srgbClr val="000000"/>
                </a:solidFill>
                <a:latin typeface="Calibri"/>
                <a:cs typeface="Calibri"/>
              </a:rPr>
              <a:t>að</a:t>
            </a:r>
            <a:r>
              <a:rPr lang="en-US" sz="2400" dirty="0">
                <a:solidFill>
                  <a:srgbClr val="000000"/>
                </a:solidFill>
                <a:latin typeface="Calibri"/>
                <a:cs typeface="Calibri"/>
              </a:rPr>
              <a:t> </a:t>
            </a:r>
            <a:r>
              <a:rPr lang="en-US" sz="2400" dirty="0" err="1">
                <a:solidFill>
                  <a:srgbClr val="000000"/>
                </a:solidFill>
                <a:latin typeface="Calibri"/>
                <a:cs typeface="Calibri"/>
              </a:rPr>
              <a:t>umgjörð</a:t>
            </a:r>
            <a:r>
              <a:rPr lang="en-US" sz="2400" dirty="0">
                <a:solidFill>
                  <a:srgbClr val="000000"/>
                </a:solidFill>
                <a:latin typeface="Calibri"/>
                <a:cs typeface="Calibri"/>
              </a:rPr>
              <a:t>, </a:t>
            </a:r>
            <a:r>
              <a:rPr lang="en-US" sz="2400" dirty="0" err="1">
                <a:solidFill>
                  <a:srgbClr val="000000"/>
                </a:solidFill>
                <a:latin typeface="Calibri"/>
                <a:cs typeface="Calibri"/>
              </a:rPr>
              <a:t>aðstæður</a:t>
            </a:r>
            <a:r>
              <a:rPr lang="en-US" sz="2400" dirty="0">
                <a:solidFill>
                  <a:srgbClr val="000000"/>
                </a:solidFill>
                <a:latin typeface="Calibri"/>
                <a:cs typeface="Calibri"/>
              </a:rPr>
              <a:t> </a:t>
            </a:r>
            <a:r>
              <a:rPr lang="en-US" sz="2400" dirty="0" err="1">
                <a:solidFill>
                  <a:srgbClr val="000000"/>
                </a:solidFill>
                <a:latin typeface="Calibri"/>
                <a:cs typeface="Calibri"/>
              </a:rPr>
              <a:t>og</a:t>
            </a:r>
            <a:r>
              <a:rPr lang="en-US" sz="2400" dirty="0">
                <a:solidFill>
                  <a:srgbClr val="000000"/>
                </a:solidFill>
                <a:latin typeface="Calibri"/>
                <a:cs typeface="Calibri"/>
              </a:rPr>
              <a:t> </a:t>
            </a:r>
            <a:r>
              <a:rPr lang="en-US" sz="2400" dirty="0" err="1">
                <a:solidFill>
                  <a:srgbClr val="000000"/>
                </a:solidFill>
                <a:latin typeface="Calibri"/>
                <a:cs typeface="Calibri"/>
              </a:rPr>
              <a:t>aðrir</a:t>
            </a:r>
            <a:r>
              <a:rPr lang="en-US" sz="2400" dirty="0">
                <a:solidFill>
                  <a:srgbClr val="000000"/>
                </a:solidFill>
                <a:latin typeface="Calibri"/>
                <a:cs typeface="Calibri"/>
              </a:rPr>
              <a:t> </a:t>
            </a:r>
            <a:r>
              <a:rPr lang="en-US" sz="2400" dirty="0" err="1">
                <a:solidFill>
                  <a:srgbClr val="000000"/>
                </a:solidFill>
                <a:latin typeface="Calibri"/>
                <a:cs typeface="Calibri"/>
              </a:rPr>
              <a:t>þættir</a:t>
            </a:r>
            <a:r>
              <a:rPr lang="en-US" sz="2400" dirty="0">
                <a:solidFill>
                  <a:srgbClr val="000000"/>
                </a:solidFill>
                <a:latin typeface="Calibri"/>
                <a:cs typeface="Calibri"/>
              </a:rPr>
              <a:t> </a:t>
            </a:r>
            <a:r>
              <a:rPr lang="en-US" sz="2400" dirty="0" err="1">
                <a:solidFill>
                  <a:srgbClr val="000000"/>
                </a:solidFill>
                <a:latin typeface="Calibri"/>
                <a:cs typeface="Calibri"/>
              </a:rPr>
              <a:t>verða</a:t>
            </a:r>
            <a:r>
              <a:rPr lang="en-US" sz="2400" dirty="0">
                <a:solidFill>
                  <a:srgbClr val="000000"/>
                </a:solidFill>
                <a:latin typeface="Calibri"/>
                <a:cs typeface="Calibri"/>
              </a:rPr>
              <a:t> of </a:t>
            </a:r>
            <a:r>
              <a:rPr lang="en-US" sz="2400" dirty="0" err="1">
                <a:solidFill>
                  <a:srgbClr val="000000"/>
                </a:solidFill>
                <a:latin typeface="Calibri"/>
                <a:cs typeface="Calibri"/>
              </a:rPr>
              <a:t>fyrirferðarmiklir</a:t>
            </a:r>
            <a:r>
              <a:rPr lang="en-US" sz="2400" dirty="0">
                <a:solidFill>
                  <a:srgbClr val="000000"/>
                </a:solidFill>
                <a:latin typeface="Calibri"/>
                <a:cs typeface="Calibri"/>
              </a:rPr>
              <a:t> </a:t>
            </a:r>
            <a:r>
              <a:rPr lang="en-US" sz="2400" dirty="0" err="1">
                <a:solidFill>
                  <a:srgbClr val="000000"/>
                </a:solidFill>
                <a:latin typeface="Calibri"/>
                <a:cs typeface="Calibri"/>
              </a:rPr>
              <a:t>svo</a:t>
            </a:r>
            <a:r>
              <a:rPr lang="en-US" sz="2400" dirty="0">
                <a:solidFill>
                  <a:srgbClr val="000000"/>
                </a:solidFill>
                <a:latin typeface="Calibri"/>
                <a:cs typeface="Calibri"/>
              </a:rPr>
              <a:t> </a:t>
            </a:r>
            <a:r>
              <a:rPr lang="en-US" sz="2400" dirty="0" err="1">
                <a:solidFill>
                  <a:srgbClr val="000000"/>
                </a:solidFill>
                <a:latin typeface="Calibri"/>
                <a:cs typeface="Calibri"/>
              </a:rPr>
              <a:t>erfitt</a:t>
            </a:r>
            <a:r>
              <a:rPr lang="en-US" sz="2400" dirty="0">
                <a:solidFill>
                  <a:srgbClr val="000000"/>
                </a:solidFill>
                <a:latin typeface="Calibri"/>
                <a:cs typeface="Calibri"/>
              </a:rPr>
              <a:t> </a:t>
            </a:r>
            <a:r>
              <a:rPr lang="en-US" sz="2400" dirty="0" err="1">
                <a:solidFill>
                  <a:srgbClr val="000000"/>
                </a:solidFill>
                <a:latin typeface="Calibri"/>
                <a:cs typeface="Calibri"/>
              </a:rPr>
              <a:t>reynist</a:t>
            </a:r>
            <a:r>
              <a:rPr lang="en-US" sz="2400" dirty="0">
                <a:solidFill>
                  <a:srgbClr val="000000"/>
                </a:solidFill>
                <a:latin typeface="Calibri"/>
                <a:cs typeface="Calibri"/>
              </a:rPr>
              <a:t> </a:t>
            </a:r>
            <a:r>
              <a:rPr lang="en-US" sz="2400" dirty="0" err="1">
                <a:solidFill>
                  <a:srgbClr val="000000"/>
                </a:solidFill>
                <a:latin typeface="Calibri"/>
                <a:cs typeface="Calibri"/>
              </a:rPr>
              <a:t>að</a:t>
            </a:r>
            <a:r>
              <a:rPr lang="en-US" sz="2400" dirty="0">
                <a:solidFill>
                  <a:srgbClr val="000000"/>
                </a:solidFill>
                <a:latin typeface="Calibri"/>
                <a:cs typeface="Calibri"/>
              </a:rPr>
              <a:t> </a:t>
            </a:r>
            <a:r>
              <a:rPr lang="en-US" sz="2400" dirty="0" err="1">
                <a:solidFill>
                  <a:srgbClr val="000000"/>
                </a:solidFill>
                <a:latin typeface="Calibri"/>
                <a:cs typeface="Calibri"/>
              </a:rPr>
              <a:t>greina</a:t>
            </a:r>
            <a:r>
              <a:rPr lang="en-US" sz="2400" dirty="0">
                <a:solidFill>
                  <a:srgbClr val="000000"/>
                </a:solidFill>
                <a:latin typeface="Calibri"/>
                <a:cs typeface="Calibri"/>
              </a:rPr>
              <a:t> </a:t>
            </a:r>
            <a:r>
              <a:rPr lang="en-US" sz="2400" dirty="0" err="1">
                <a:solidFill>
                  <a:srgbClr val="000000"/>
                </a:solidFill>
                <a:latin typeface="Calibri"/>
                <a:cs typeface="Calibri"/>
              </a:rPr>
              <a:t>markmið</a:t>
            </a:r>
            <a:r>
              <a:rPr lang="en-US" sz="2400" dirty="0">
                <a:solidFill>
                  <a:srgbClr val="000000"/>
                </a:solidFill>
                <a:latin typeface="Calibri"/>
                <a:cs typeface="Calibri"/>
              </a:rPr>
              <a:t>. </a:t>
            </a:r>
            <a:r>
              <a:rPr lang="en-US" sz="2400" b="0" i="0" u="none" strike="noStrike" dirty="0" err="1">
                <a:solidFill>
                  <a:srgbClr val="000000"/>
                </a:solidFill>
                <a:effectLst/>
                <a:latin typeface="Calibri"/>
                <a:cs typeface="Calibri"/>
              </a:rPr>
              <a:t>Með</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því</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að</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einblína</a:t>
            </a:r>
            <a:r>
              <a:rPr lang="en-US" sz="2400" b="0" i="0" u="none" strike="noStrike" dirty="0">
                <a:solidFill>
                  <a:srgbClr val="000000"/>
                </a:solidFill>
                <a:effectLst/>
                <a:latin typeface="Calibri"/>
                <a:cs typeface="Calibri"/>
              </a:rPr>
              <a:t> á </a:t>
            </a:r>
            <a:r>
              <a:rPr lang="en-US" sz="2400" b="0" i="0" u="none" strike="noStrike" dirty="0" err="1">
                <a:solidFill>
                  <a:srgbClr val="000000"/>
                </a:solidFill>
                <a:effectLst/>
                <a:latin typeface="Calibri"/>
                <a:cs typeface="Calibri"/>
              </a:rPr>
              <a:t>eitt</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orð</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og</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útiloka</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annað</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áreiti</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má</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beina</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kastljósinu</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að</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kjarna</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málsins</a:t>
            </a:r>
            <a:r>
              <a:rPr lang="en-US" sz="2400" dirty="0">
                <a:solidFill>
                  <a:srgbClr val="000000"/>
                </a:solidFill>
                <a:latin typeface="Calibri"/>
                <a:cs typeface="Calibri"/>
              </a:rPr>
              <a:t>:</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sjálfu</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markmiðinu</a:t>
            </a:r>
            <a:r>
              <a:rPr lang="en-US" sz="2400" b="0" i="0" u="none" strike="noStrike" dirty="0">
                <a:solidFill>
                  <a:srgbClr val="000000"/>
                </a:solidFill>
                <a:effectLst/>
                <a:latin typeface="Calibri"/>
                <a:cs typeface="Calibri"/>
              </a:rPr>
              <a:t>. </a:t>
            </a:r>
            <a:endParaRPr lang="en-GB" sz="2400" b="0" i="0" dirty="0">
              <a:effectLst/>
            </a:endParaRPr>
          </a:p>
          <a:p>
            <a:endParaRPr lang="en-SE" dirty="0"/>
          </a:p>
        </p:txBody>
      </p:sp>
      <p:sp>
        <p:nvSpPr>
          <p:cNvPr id="3" name="TextBox 2">
            <a:extLst>
              <a:ext uri="{FF2B5EF4-FFF2-40B4-BE49-F238E27FC236}">
                <a16:creationId xmlns:a16="http://schemas.microsoft.com/office/drawing/2014/main" id="{352A0E0E-9A0E-4852-879B-8AF9B817922A}"/>
              </a:ext>
            </a:extLst>
          </p:cNvPr>
          <p:cNvSpPr txBox="1"/>
          <p:nvPr/>
        </p:nvSpPr>
        <p:spPr>
          <a:xfrm>
            <a:off x="2306597" y="91306"/>
            <a:ext cx="8674443" cy="1600438"/>
          </a:xfrm>
          <a:prstGeom prst="rect">
            <a:avLst/>
          </a:prstGeom>
          <a:noFill/>
        </p:spPr>
        <p:txBody>
          <a:bodyPr wrap="square" rtlCol="0">
            <a:spAutoFit/>
          </a:bodyPr>
          <a:lstStyle/>
          <a:p>
            <a:r>
              <a:rPr lang="is-IS" sz="4000" b="1" dirty="0">
                <a:solidFill>
                  <a:srgbClr val="266C9F"/>
                </a:solidFill>
              </a:rPr>
              <a:t>1.6. Markmiðasetning – </a:t>
            </a:r>
          </a:p>
          <a:p>
            <a:r>
              <a:rPr lang="is-IS" sz="4000" b="1" dirty="0">
                <a:solidFill>
                  <a:srgbClr val="266C9F"/>
                </a:solidFill>
              </a:rPr>
              <a:t>dæmi um aðferðir</a:t>
            </a:r>
            <a:endParaRPr lang="en-SE" sz="4000" b="1" dirty="0">
              <a:solidFill>
                <a:srgbClr val="266C9F"/>
              </a:solidFill>
            </a:endParaRPr>
          </a:p>
          <a:p>
            <a:endParaRPr lang="en-SE" dirty="0"/>
          </a:p>
        </p:txBody>
      </p:sp>
      <p:pic>
        <p:nvPicPr>
          <p:cNvPr id="7" name="Picture 6">
            <a:extLst>
              <a:ext uri="{FF2B5EF4-FFF2-40B4-BE49-F238E27FC236}">
                <a16:creationId xmlns:a16="http://schemas.microsoft.com/office/drawing/2014/main" id="{9A430C9A-FE75-466F-AE1E-273C6DDBF6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2197" y="2201077"/>
            <a:ext cx="3950550" cy="2633700"/>
          </a:xfrm>
          <a:prstGeom prst="rect">
            <a:avLst/>
          </a:prstGeom>
        </p:spPr>
      </p:pic>
      <p:sp>
        <p:nvSpPr>
          <p:cNvPr id="8" name="TextBox 7">
            <a:extLst>
              <a:ext uri="{FF2B5EF4-FFF2-40B4-BE49-F238E27FC236}">
                <a16:creationId xmlns:a16="http://schemas.microsoft.com/office/drawing/2014/main" id="{22BDC58C-8BCF-4C36-A3F9-7F7E328A8870}"/>
              </a:ext>
            </a:extLst>
          </p:cNvPr>
          <p:cNvSpPr txBox="1"/>
          <p:nvPr/>
        </p:nvSpPr>
        <p:spPr>
          <a:xfrm>
            <a:off x="6643819" y="5630562"/>
            <a:ext cx="3161490" cy="215444"/>
          </a:xfrm>
          <a:prstGeom prst="rect">
            <a:avLst/>
          </a:prstGeom>
          <a:noFill/>
        </p:spPr>
        <p:txBody>
          <a:bodyPr wrap="square" rtlCol="0">
            <a:spAutoFit/>
          </a:bodyPr>
          <a:lstStyle/>
          <a:p>
            <a:pPr algn="r"/>
            <a:r>
              <a:rPr lang="en-GB" sz="800" dirty="0"/>
              <a:t>Image by Nick </a:t>
            </a:r>
            <a:r>
              <a:rPr lang="en-GB" sz="800" dirty="0" err="1"/>
              <a:t>Youngson</a:t>
            </a:r>
            <a:endParaRPr lang="en-SE" sz="800" dirty="0"/>
          </a:p>
        </p:txBody>
      </p:sp>
    </p:spTree>
    <p:extLst>
      <p:ext uri="{BB962C8B-B14F-4D97-AF65-F5344CB8AC3E}">
        <p14:creationId xmlns:p14="http://schemas.microsoft.com/office/powerpoint/2010/main" val="240608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158572" y="544553"/>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err="1">
                <a:solidFill>
                  <a:srgbClr val="266C9F"/>
                </a:solidFill>
              </a:rPr>
              <a:t>Yfirlit</a:t>
            </a:r>
            <a:endParaRPr lang="en-US" sz="4000" b="1" dirty="0">
              <a:solidFill>
                <a:srgbClr val="266C9F"/>
              </a:solidFill>
            </a:endParaRP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994144" y="6313447"/>
            <a:ext cx="2160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p>
        </p:txBody>
      </p:sp>
      <p:sp>
        <p:nvSpPr>
          <p:cNvPr id="32" name="Rounded Rectangle 52">
            <a:extLst>
              <a:ext uri="{FF2B5EF4-FFF2-40B4-BE49-F238E27FC236}">
                <a16:creationId xmlns:a16="http://schemas.microsoft.com/office/drawing/2014/main" id="{5B93B80A-9C15-46BC-9004-9EA7BFF35969}"/>
              </a:ext>
            </a:extLst>
          </p:cNvPr>
          <p:cNvSpPr/>
          <p:nvPr/>
        </p:nvSpPr>
        <p:spPr>
          <a:xfrm>
            <a:off x="2749436" y="5303811"/>
            <a:ext cx="216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1139508" y="1268800"/>
            <a:ext cx="1584782" cy="6874654"/>
            <a:chOff x="1719090" y="1755470"/>
            <a:chExt cx="1023846" cy="6874654"/>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6617196"/>
            </a:xfrm>
            <a:prstGeom prst="rect">
              <a:avLst/>
            </a:prstGeom>
            <a:noFill/>
          </p:spPr>
          <p:txBody>
            <a:bodyPr wrap="square" rtlCol="0">
              <a:spAutoFit/>
            </a:bodyPr>
            <a:lstStyle/>
            <a:p>
              <a:r>
                <a:rPr lang="en-GB" sz="1400" dirty="0" err="1"/>
                <a:t>Að</a:t>
              </a:r>
              <a:r>
                <a:rPr lang="en-GB" sz="1400" dirty="0"/>
                <a:t> </a:t>
              </a:r>
              <a:r>
                <a:rPr lang="en-GB" sz="1400" dirty="0" err="1"/>
                <a:t>sjá</a:t>
              </a:r>
              <a:r>
                <a:rPr lang="en-GB" sz="1400" dirty="0"/>
                <a:t> </a:t>
              </a:r>
              <a:r>
                <a:rPr lang="en-GB" sz="1400" dirty="0" err="1"/>
                <a:t>fyrir</a:t>
              </a:r>
              <a:r>
                <a:rPr lang="en-GB" sz="1400" dirty="0"/>
                <a:t> </a:t>
              </a:r>
              <a:r>
                <a:rPr lang="en-GB" sz="1400" dirty="0" err="1"/>
                <a:t>sér</a:t>
              </a:r>
              <a:r>
                <a:rPr lang="en-GB" sz="1400" dirty="0"/>
                <a:t> </a:t>
              </a:r>
              <a:r>
                <a:rPr lang="en-GB" sz="1400" dirty="0" err="1"/>
                <a:t>framtíðina</a:t>
              </a:r>
              <a:r>
                <a:rPr lang="en-GB" sz="1400" dirty="0"/>
                <a:t> </a:t>
              </a:r>
              <a:r>
                <a:rPr lang="en-GB" sz="1400" dirty="0" err="1"/>
                <a:t>og</a:t>
              </a:r>
              <a:r>
                <a:rPr lang="en-GB" sz="1400" dirty="0"/>
                <a:t> </a:t>
              </a:r>
              <a:r>
                <a:rPr lang="en-GB" sz="1400" dirty="0" err="1"/>
                <a:t>greina</a:t>
              </a:r>
              <a:r>
                <a:rPr lang="en-GB" sz="1400" dirty="0"/>
                <a:t> </a:t>
              </a:r>
              <a:r>
                <a:rPr lang="en-GB" sz="1400" dirty="0" err="1"/>
                <a:t>tækifæri</a:t>
              </a:r>
              <a:endParaRPr lang="en-GB" sz="1400" dirty="0"/>
            </a:p>
            <a:p>
              <a:endParaRPr lang="en-GB" altLang="ko-KR" sz="1400" dirty="0">
                <a:solidFill>
                  <a:schemeClr val="tx1">
                    <a:lumMod val="75000"/>
                    <a:lumOff val="25000"/>
                  </a:schemeClr>
                </a:solidFill>
                <a:cs typeface="Arial" pitchFamily="34" charset="0"/>
              </a:endParaRPr>
            </a:p>
            <a:p>
              <a:r>
                <a:rPr lang="en-GB" altLang="ko-KR" sz="1200" b="1" dirty="0">
                  <a:solidFill>
                    <a:schemeClr val="tx1">
                      <a:lumMod val="75000"/>
                      <a:lumOff val="25000"/>
                    </a:schemeClr>
                  </a:solidFill>
                  <a:cs typeface="Arial" pitchFamily="34" charset="0"/>
                </a:rPr>
                <a:t>1.1 </a:t>
              </a:r>
            </a:p>
            <a:p>
              <a:r>
                <a:rPr lang="en-GB" altLang="ko-KR" sz="1200" dirty="0" err="1">
                  <a:solidFill>
                    <a:schemeClr val="tx1">
                      <a:lumMod val="75000"/>
                      <a:lumOff val="25000"/>
                    </a:schemeClr>
                  </a:solidFill>
                  <a:cs typeface="Arial" pitchFamily="34" charset="0"/>
                </a:rPr>
                <a:t>Hugmyndavinna</a:t>
              </a:r>
              <a:endParaRPr lang="en-GB" altLang="ko-KR" sz="1200" dirty="0">
                <a:solidFill>
                  <a:schemeClr val="tx1">
                    <a:lumMod val="75000"/>
                    <a:lumOff val="25000"/>
                  </a:schemeClr>
                </a:solidFill>
                <a:cs typeface="Arial" pitchFamily="34" charset="0"/>
              </a:endParaRPr>
            </a:p>
            <a:p>
              <a:r>
                <a:rPr lang="en-GB" altLang="ko-KR" sz="1200" b="1" dirty="0">
                  <a:solidFill>
                    <a:schemeClr val="tx1">
                      <a:lumMod val="75000"/>
                      <a:lumOff val="25000"/>
                    </a:schemeClr>
                  </a:solidFill>
                  <a:cs typeface="Arial" pitchFamily="34" charset="0"/>
                </a:rPr>
                <a:t>1.2</a:t>
              </a:r>
              <a:br>
                <a:rPr lang="en-GB" altLang="ko-KR" sz="1200" dirty="0">
                  <a:solidFill>
                    <a:schemeClr val="tx1">
                      <a:lumMod val="75000"/>
                      <a:lumOff val="25000"/>
                    </a:schemeClr>
                  </a:solidFill>
                  <a:cs typeface="Arial" pitchFamily="34" charset="0"/>
                </a:rPr>
              </a:br>
              <a:r>
                <a:rPr lang="en-GB" altLang="ko-KR" sz="1200" dirty="0" err="1">
                  <a:solidFill>
                    <a:schemeClr val="tx1">
                      <a:lumMod val="75000"/>
                      <a:lumOff val="25000"/>
                    </a:schemeClr>
                  </a:solidFill>
                  <a:cs typeface="Arial" pitchFamily="34" charset="0"/>
                </a:rPr>
                <a:t>Hugmyndavinna</a:t>
              </a:r>
              <a:r>
                <a:rPr lang="en-GB" altLang="ko-KR" sz="1200" dirty="0">
                  <a:solidFill>
                    <a:schemeClr val="tx1">
                      <a:lumMod val="75000"/>
                      <a:lumOff val="25000"/>
                    </a:schemeClr>
                  </a:solidFill>
                  <a:cs typeface="Arial" pitchFamily="34" charset="0"/>
                </a:rPr>
                <a:t> – </a:t>
              </a:r>
              <a:r>
                <a:rPr lang="en-GB" altLang="ko-KR" sz="1200" dirty="0" err="1">
                  <a:solidFill>
                    <a:schemeClr val="tx1">
                      <a:lumMod val="75000"/>
                      <a:lumOff val="25000"/>
                    </a:schemeClr>
                  </a:solidFill>
                  <a:cs typeface="Arial" pitchFamily="34" charset="0"/>
                </a:rPr>
                <a:t>dæmi</a:t>
              </a:r>
              <a:r>
                <a:rPr lang="en-GB" altLang="ko-KR" sz="1200" dirty="0">
                  <a:solidFill>
                    <a:schemeClr val="tx1">
                      <a:lumMod val="75000"/>
                      <a:lumOff val="25000"/>
                    </a:schemeClr>
                  </a:solidFill>
                  <a:cs typeface="Arial" pitchFamily="34" charset="0"/>
                </a:rPr>
                <a:t> um </a:t>
              </a:r>
              <a:r>
                <a:rPr lang="en-GB" altLang="ko-KR" sz="1200" dirty="0" err="1">
                  <a:solidFill>
                    <a:schemeClr val="tx1">
                      <a:lumMod val="75000"/>
                      <a:lumOff val="25000"/>
                    </a:schemeClr>
                  </a:solidFill>
                  <a:cs typeface="Arial" pitchFamily="34" charset="0"/>
                </a:rPr>
                <a:t>aðferðir</a:t>
              </a:r>
              <a:endParaRPr lang="en-GB" altLang="ko-KR" sz="1200" dirty="0">
                <a:solidFill>
                  <a:schemeClr val="tx1">
                    <a:lumMod val="75000"/>
                    <a:lumOff val="25000"/>
                  </a:schemeClr>
                </a:solidFill>
                <a:cs typeface="Arial" pitchFamily="34" charset="0"/>
              </a:endParaRPr>
            </a:p>
            <a:p>
              <a:endParaRPr lang="en-GB" altLang="ko-KR" sz="1200" dirty="0">
                <a:solidFill>
                  <a:schemeClr val="tx1">
                    <a:lumMod val="75000"/>
                    <a:lumOff val="25000"/>
                  </a:schemeClr>
                </a:solidFill>
                <a:cs typeface="Arial" pitchFamily="34" charset="0"/>
              </a:endParaRPr>
            </a:p>
            <a:p>
              <a:r>
                <a:rPr lang="en-GB" altLang="ko-KR" sz="1200" b="1" dirty="0">
                  <a:solidFill>
                    <a:schemeClr val="tx1">
                      <a:lumMod val="75000"/>
                      <a:lumOff val="25000"/>
                    </a:schemeClr>
                  </a:solidFill>
                  <a:cs typeface="Arial" pitchFamily="34" charset="0"/>
                </a:rPr>
                <a:t>1.3</a:t>
              </a:r>
              <a:br>
                <a:rPr lang="en-GB" altLang="ko-KR" sz="1200" dirty="0">
                  <a:solidFill>
                    <a:schemeClr val="tx1">
                      <a:lumMod val="75000"/>
                      <a:lumOff val="25000"/>
                    </a:schemeClr>
                  </a:solidFill>
                  <a:cs typeface="Arial" pitchFamily="34" charset="0"/>
                </a:rPr>
              </a:br>
              <a:r>
                <a:rPr lang="en-GB" altLang="ko-KR" sz="1200" dirty="0" err="1">
                  <a:solidFill>
                    <a:schemeClr val="tx1">
                      <a:lumMod val="75000"/>
                      <a:lumOff val="25000"/>
                    </a:schemeClr>
                  </a:solidFill>
                  <a:cs typeface="Arial" pitchFamily="34" charset="0"/>
                </a:rPr>
                <a:t>Greina</a:t>
              </a:r>
              <a:r>
                <a:rPr lang="en-GB" altLang="ko-KR" sz="1200" dirty="0">
                  <a:solidFill>
                    <a:schemeClr val="tx1">
                      <a:lumMod val="75000"/>
                      <a:lumOff val="25000"/>
                    </a:schemeClr>
                  </a:solidFill>
                  <a:cs typeface="Arial" pitchFamily="34" charset="0"/>
                </a:rPr>
                <a:t> </a:t>
              </a:r>
              <a:r>
                <a:rPr lang="en-GB" altLang="ko-KR" sz="1200" dirty="0" err="1">
                  <a:solidFill>
                    <a:schemeClr val="tx1">
                      <a:lumMod val="75000"/>
                      <a:lumOff val="25000"/>
                    </a:schemeClr>
                  </a:solidFill>
                  <a:cs typeface="Arial" pitchFamily="34" charset="0"/>
                </a:rPr>
                <a:t>tækifæri</a:t>
              </a:r>
              <a:endParaRPr lang="en-GB" altLang="ko-KR" sz="1200" dirty="0">
                <a:solidFill>
                  <a:schemeClr val="tx1">
                    <a:lumMod val="75000"/>
                    <a:lumOff val="25000"/>
                  </a:schemeClr>
                </a:solidFill>
                <a:cs typeface="Arial" pitchFamily="34" charset="0"/>
              </a:endParaRPr>
            </a:p>
            <a:p>
              <a:r>
                <a:rPr lang="en-GB" altLang="ko-KR" sz="1200" b="1" dirty="0">
                  <a:solidFill>
                    <a:schemeClr val="tx1">
                      <a:lumMod val="75000"/>
                      <a:lumOff val="25000"/>
                    </a:schemeClr>
                  </a:solidFill>
                  <a:cs typeface="Arial" pitchFamily="34" charset="0"/>
                </a:rPr>
                <a:t>1.4</a:t>
              </a:r>
              <a:r>
                <a:rPr lang="en-GB" altLang="ko-KR" sz="1200" dirty="0">
                  <a:solidFill>
                    <a:schemeClr val="tx1">
                      <a:lumMod val="75000"/>
                      <a:lumOff val="25000"/>
                    </a:schemeClr>
                  </a:solidFill>
                  <a:cs typeface="Arial" pitchFamily="34" charset="0"/>
                </a:rPr>
                <a:t> </a:t>
              </a:r>
              <a:br>
                <a:rPr lang="en-GB" altLang="ko-KR" sz="1200" dirty="0">
                  <a:solidFill>
                    <a:schemeClr val="tx1">
                      <a:lumMod val="75000"/>
                      <a:lumOff val="25000"/>
                    </a:schemeClr>
                  </a:solidFill>
                  <a:cs typeface="Arial" pitchFamily="34" charset="0"/>
                </a:rPr>
              </a:br>
              <a:r>
                <a:rPr lang="en-GB" altLang="ko-KR" sz="1200" dirty="0" err="1">
                  <a:solidFill>
                    <a:schemeClr val="tx1">
                      <a:lumMod val="75000"/>
                      <a:lumOff val="25000"/>
                    </a:schemeClr>
                  </a:solidFill>
                  <a:cs typeface="Arial" pitchFamily="34" charset="0"/>
                </a:rPr>
                <a:t>Greina</a:t>
              </a:r>
              <a:r>
                <a:rPr lang="en-GB" altLang="ko-KR" sz="1200" dirty="0">
                  <a:solidFill>
                    <a:schemeClr val="tx1">
                      <a:lumMod val="75000"/>
                      <a:lumOff val="25000"/>
                    </a:schemeClr>
                  </a:solidFill>
                  <a:cs typeface="Arial" pitchFamily="34" charset="0"/>
                </a:rPr>
                <a:t> </a:t>
              </a:r>
              <a:r>
                <a:rPr lang="en-GB" altLang="ko-KR" sz="1200" dirty="0" err="1">
                  <a:solidFill>
                    <a:schemeClr val="tx1">
                      <a:lumMod val="75000"/>
                      <a:lumOff val="25000"/>
                    </a:schemeClr>
                  </a:solidFill>
                  <a:cs typeface="Arial" pitchFamily="34" charset="0"/>
                </a:rPr>
                <a:t>tækifæri</a:t>
              </a:r>
              <a:r>
                <a:rPr lang="en-GB" altLang="ko-KR" sz="1200" dirty="0">
                  <a:solidFill>
                    <a:schemeClr val="tx1">
                      <a:lumMod val="75000"/>
                      <a:lumOff val="25000"/>
                    </a:schemeClr>
                  </a:solidFill>
                  <a:cs typeface="Arial" pitchFamily="34" charset="0"/>
                </a:rPr>
                <a:t> –</a:t>
              </a:r>
            </a:p>
            <a:p>
              <a:r>
                <a:rPr lang="en-GB" altLang="ko-KR" sz="1200" dirty="0" err="1">
                  <a:solidFill>
                    <a:schemeClr val="tx1">
                      <a:lumMod val="75000"/>
                      <a:lumOff val="25000"/>
                    </a:schemeClr>
                  </a:solidFill>
                  <a:cs typeface="Arial" pitchFamily="34" charset="0"/>
                </a:rPr>
                <a:t>dæmi</a:t>
              </a:r>
              <a:r>
                <a:rPr lang="en-GB" altLang="ko-KR" sz="1200" dirty="0">
                  <a:solidFill>
                    <a:schemeClr val="tx1">
                      <a:lumMod val="75000"/>
                      <a:lumOff val="25000"/>
                    </a:schemeClr>
                  </a:solidFill>
                  <a:cs typeface="Arial" pitchFamily="34" charset="0"/>
                </a:rPr>
                <a:t> um </a:t>
              </a:r>
              <a:r>
                <a:rPr lang="en-GB" altLang="ko-KR" sz="1200" dirty="0" err="1">
                  <a:solidFill>
                    <a:schemeClr val="tx1">
                      <a:lumMod val="75000"/>
                      <a:lumOff val="25000"/>
                    </a:schemeClr>
                  </a:solidFill>
                  <a:cs typeface="Arial" pitchFamily="34" charset="0"/>
                </a:rPr>
                <a:t>aðferðir</a:t>
              </a:r>
              <a:endParaRPr lang="en-GB" altLang="ko-KR" sz="1200" dirty="0">
                <a:solidFill>
                  <a:schemeClr val="tx1">
                    <a:lumMod val="75000"/>
                    <a:lumOff val="25000"/>
                  </a:schemeClr>
                </a:solidFill>
                <a:cs typeface="Arial" pitchFamily="34" charset="0"/>
              </a:endParaRPr>
            </a:p>
            <a:p>
              <a:endParaRPr lang="en-GB" altLang="ko-KR" sz="1200" dirty="0">
                <a:solidFill>
                  <a:schemeClr val="tx1">
                    <a:lumMod val="75000"/>
                    <a:lumOff val="25000"/>
                  </a:schemeClr>
                </a:solidFill>
                <a:cs typeface="Arial" pitchFamily="34" charset="0"/>
              </a:endParaRPr>
            </a:p>
            <a:p>
              <a:r>
                <a:rPr lang="en-GB" altLang="ko-KR" sz="1200" b="1" dirty="0">
                  <a:solidFill>
                    <a:schemeClr val="tx1">
                      <a:lumMod val="75000"/>
                      <a:lumOff val="25000"/>
                    </a:schemeClr>
                  </a:solidFill>
                  <a:cs typeface="Arial" pitchFamily="34" charset="0"/>
                </a:rPr>
                <a:t>1.5</a:t>
              </a:r>
              <a:br>
                <a:rPr lang="en-GB" altLang="ko-KR" sz="1200" dirty="0">
                  <a:solidFill>
                    <a:schemeClr val="tx1">
                      <a:lumMod val="75000"/>
                      <a:lumOff val="25000"/>
                    </a:schemeClr>
                  </a:solidFill>
                  <a:cs typeface="Arial" pitchFamily="34" charset="0"/>
                </a:rPr>
              </a:br>
              <a:r>
                <a:rPr lang="en-GB" altLang="ko-KR" sz="1200" dirty="0" err="1">
                  <a:solidFill>
                    <a:schemeClr val="tx1">
                      <a:lumMod val="75000"/>
                      <a:lumOff val="25000"/>
                    </a:schemeClr>
                  </a:solidFill>
                  <a:cs typeface="Arial" pitchFamily="34" charset="0"/>
                </a:rPr>
                <a:t>Markmiðasetning</a:t>
              </a:r>
              <a:endParaRPr lang="en-GB" altLang="ko-KR" sz="1200" dirty="0">
                <a:solidFill>
                  <a:schemeClr val="tx1">
                    <a:lumMod val="75000"/>
                    <a:lumOff val="25000"/>
                  </a:schemeClr>
                </a:solidFill>
                <a:cs typeface="Arial" pitchFamily="34" charset="0"/>
              </a:endParaRPr>
            </a:p>
            <a:p>
              <a:r>
                <a:rPr lang="en-GB" altLang="ko-KR" sz="1200" b="1" dirty="0">
                  <a:solidFill>
                    <a:schemeClr val="tx1">
                      <a:lumMod val="75000"/>
                      <a:lumOff val="25000"/>
                    </a:schemeClr>
                  </a:solidFill>
                  <a:cs typeface="Arial" pitchFamily="34" charset="0"/>
                </a:rPr>
                <a:t>1.6 </a:t>
              </a:r>
            </a:p>
            <a:p>
              <a:r>
                <a:rPr lang="en-GB" altLang="ko-KR" sz="1200" dirty="0" err="1">
                  <a:solidFill>
                    <a:schemeClr val="tx1">
                      <a:lumMod val="75000"/>
                      <a:lumOff val="25000"/>
                    </a:schemeClr>
                  </a:solidFill>
                  <a:cs typeface="Arial" pitchFamily="34" charset="0"/>
                </a:rPr>
                <a:t>Markmiðasetning</a:t>
              </a:r>
              <a:r>
                <a:rPr lang="en-GB" altLang="ko-KR" sz="1200" dirty="0">
                  <a:solidFill>
                    <a:schemeClr val="tx1">
                      <a:lumMod val="75000"/>
                      <a:lumOff val="25000"/>
                    </a:schemeClr>
                  </a:solidFill>
                  <a:cs typeface="Arial" pitchFamily="34" charset="0"/>
                </a:rPr>
                <a:t> – </a:t>
              </a:r>
            </a:p>
            <a:p>
              <a:r>
                <a:rPr lang="en-GB" altLang="ko-KR" sz="1200" dirty="0" err="1">
                  <a:solidFill>
                    <a:schemeClr val="tx1">
                      <a:lumMod val="75000"/>
                      <a:lumOff val="25000"/>
                    </a:schemeClr>
                  </a:solidFill>
                  <a:cs typeface="Arial" pitchFamily="34" charset="0"/>
                </a:rPr>
                <a:t>dæmi</a:t>
              </a:r>
              <a:r>
                <a:rPr lang="en-GB" altLang="ko-KR" sz="1200" dirty="0">
                  <a:solidFill>
                    <a:schemeClr val="tx1">
                      <a:lumMod val="75000"/>
                      <a:lumOff val="25000"/>
                    </a:schemeClr>
                  </a:solidFill>
                  <a:cs typeface="Arial" pitchFamily="34" charset="0"/>
                </a:rPr>
                <a:t> um </a:t>
              </a:r>
              <a:r>
                <a:rPr lang="en-GB" altLang="ko-KR" sz="1200" dirty="0" err="1">
                  <a:solidFill>
                    <a:schemeClr val="tx1">
                      <a:lumMod val="75000"/>
                      <a:lumOff val="25000"/>
                    </a:schemeClr>
                  </a:solidFill>
                  <a:cs typeface="Arial" pitchFamily="34" charset="0"/>
                </a:rPr>
                <a:t>aðferðir</a:t>
              </a:r>
              <a:endParaRPr lang="en-GB" altLang="ko-KR" sz="1200" dirty="0">
                <a:solidFill>
                  <a:schemeClr val="tx1">
                    <a:lumMod val="75000"/>
                    <a:lumOff val="25000"/>
                  </a:schemeClr>
                </a:solidFill>
                <a:cs typeface="Arial" pitchFamily="34" charset="0"/>
              </a:endParaRPr>
            </a:p>
            <a:p>
              <a:endParaRPr lang="en-GB" altLang="ko-KR" sz="1200" dirty="0">
                <a:solidFill>
                  <a:schemeClr val="tx1">
                    <a:lumMod val="75000"/>
                    <a:lumOff val="25000"/>
                  </a:schemeClr>
                </a:solidFill>
                <a:cs typeface="Arial" pitchFamily="34" charset="0"/>
              </a:endParaRPr>
            </a:p>
            <a:p>
              <a:r>
                <a:rPr lang="en-GB" altLang="ko-KR" sz="1200" b="1" dirty="0">
                  <a:solidFill>
                    <a:schemeClr val="tx1">
                      <a:lumMod val="75000"/>
                      <a:lumOff val="25000"/>
                    </a:schemeClr>
                  </a:solidFill>
                  <a:cs typeface="Arial" pitchFamily="34" charset="0"/>
                </a:rPr>
                <a:t>1.7</a:t>
              </a:r>
            </a:p>
            <a:p>
              <a:r>
                <a:rPr lang="en-GB" altLang="ko-KR" sz="1200" dirty="0" err="1">
                  <a:solidFill>
                    <a:schemeClr val="tx1">
                      <a:lumMod val="75000"/>
                      <a:lumOff val="25000"/>
                    </a:schemeClr>
                  </a:solidFill>
                  <a:cs typeface="Arial" pitchFamily="34" charset="0"/>
                </a:rPr>
                <a:t>Persónlegir</a:t>
              </a:r>
              <a:r>
                <a:rPr lang="en-GB" altLang="ko-KR" sz="1200" dirty="0">
                  <a:solidFill>
                    <a:schemeClr val="tx1">
                      <a:lumMod val="75000"/>
                      <a:lumOff val="25000"/>
                    </a:schemeClr>
                  </a:solidFill>
                  <a:cs typeface="Arial" pitchFamily="34" charset="0"/>
                </a:rPr>
                <a:t> </a:t>
              </a:r>
              <a:r>
                <a:rPr lang="en-GB" altLang="ko-KR" sz="1200" dirty="0" err="1">
                  <a:solidFill>
                    <a:schemeClr val="tx1">
                      <a:lumMod val="75000"/>
                      <a:lumOff val="25000"/>
                    </a:schemeClr>
                  </a:solidFill>
                  <a:cs typeface="Arial" pitchFamily="34" charset="0"/>
                </a:rPr>
                <a:t>hæfniþættir</a:t>
              </a:r>
              <a:endParaRPr lang="en-GB" altLang="ko-KR" sz="1200" dirty="0">
                <a:solidFill>
                  <a:schemeClr val="tx1">
                    <a:lumMod val="75000"/>
                    <a:lumOff val="25000"/>
                  </a:schemeClr>
                </a:solidFill>
                <a:cs typeface="Arial" pitchFamily="34" charset="0"/>
              </a:endParaRPr>
            </a:p>
            <a:p>
              <a:endParaRPr lang="en-GB" altLang="ko-KR" sz="1200" dirty="0">
                <a:solidFill>
                  <a:schemeClr val="tx1">
                    <a:lumMod val="75000"/>
                    <a:lumOff val="25000"/>
                  </a:schemeClr>
                </a:solidFill>
                <a:cs typeface="Arial" pitchFamily="34" charset="0"/>
              </a:endParaRPr>
            </a:p>
            <a:p>
              <a:r>
                <a:rPr lang="en-GB" altLang="ko-KR" sz="1200" dirty="0">
                  <a:solidFill>
                    <a:schemeClr val="tx1">
                      <a:lumMod val="75000"/>
                      <a:lumOff val="25000"/>
                    </a:schemeClr>
                  </a:solidFill>
                  <a:cs typeface="Arial" pitchFamily="34" charset="0"/>
                </a:rPr>
                <a:t>  </a:t>
              </a:r>
              <a:br>
                <a:rPr lang="en-GB" altLang="ko-KR" sz="1200" dirty="0">
                  <a:solidFill>
                    <a:schemeClr val="tx1">
                      <a:lumMod val="75000"/>
                      <a:lumOff val="25000"/>
                    </a:schemeClr>
                  </a:solidFill>
                  <a:cs typeface="Arial" pitchFamily="34" charset="0"/>
                </a:rPr>
              </a:br>
              <a:br>
                <a:rPr lang="en-GB" altLang="ko-KR" sz="1200" dirty="0">
                  <a:solidFill>
                    <a:schemeClr val="tx1">
                      <a:lumMod val="75000"/>
                      <a:lumOff val="25000"/>
                    </a:schemeClr>
                  </a:solidFill>
                  <a:cs typeface="Arial" pitchFamily="34" charset="0"/>
                </a:rPr>
              </a:br>
              <a:br>
                <a:rPr lang="en-GB" altLang="ko-KR" sz="1200" dirty="0">
                  <a:solidFill>
                    <a:schemeClr val="tx1">
                      <a:lumMod val="75000"/>
                      <a:lumOff val="25000"/>
                    </a:schemeClr>
                  </a:solidFill>
                  <a:cs typeface="Arial" pitchFamily="34" charset="0"/>
                </a:rPr>
              </a:br>
              <a:endParaRPr lang="en-GB" altLang="ko-KR" sz="1200" dirty="0">
                <a:solidFill>
                  <a:schemeClr val="tx1">
                    <a:lumMod val="75000"/>
                    <a:lumOff val="25000"/>
                  </a:schemeClr>
                </a:solidFill>
                <a:cs typeface="Arial" pitchFamily="34" charset="0"/>
              </a:endParaRPr>
            </a:p>
            <a:p>
              <a:endParaRPr lang="en-GB" altLang="ko-KR" sz="1400" dirty="0">
                <a:solidFill>
                  <a:schemeClr val="tx1">
                    <a:lumMod val="75000"/>
                    <a:lumOff val="25000"/>
                  </a:schemeClr>
                </a:solidFill>
                <a:cs typeface="Arial" pitchFamily="34" charset="0"/>
              </a:endParaRPr>
            </a:p>
            <a:p>
              <a:endParaRPr lang="en-GB" altLang="ko-KR" sz="1400" dirty="0">
                <a:solidFill>
                  <a:schemeClr val="tx1">
                    <a:lumMod val="75000"/>
                    <a:lumOff val="25000"/>
                  </a:schemeClr>
                </a:solidFill>
                <a:cs typeface="Arial" pitchFamily="34" charset="0"/>
              </a:endParaRPr>
            </a:p>
            <a:p>
              <a:br>
                <a:rPr lang="en-GB" altLang="ko-KR" sz="1400" dirty="0">
                  <a:solidFill>
                    <a:schemeClr val="tx1">
                      <a:lumMod val="75000"/>
                      <a:lumOff val="25000"/>
                    </a:schemeClr>
                  </a:solidFill>
                  <a:cs typeface="Arial" pitchFamily="34" charset="0"/>
                </a:rPr>
              </a:br>
              <a:r>
                <a:rPr lang="en-GB" altLang="ko-KR" sz="1400" dirty="0">
                  <a:solidFill>
                    <a:schemeClr val="tx1">
                      <a:lumMod val="75000"/>
                      <a:lumOff val="25000"/>
                    </a:schemeClr>
                  </a:solidFill>
                  <a:cs typeface="Arial" pitchFamily="34" charset="0"/>
                </a:rPr>
                <a:t> </a:t>
              </a:r>
              <a:endParaRPr lang="en-US" altLang="ko-KR" sz="1400" dirty="0">
                <a:solidFill>
                  <a:schemeClr val="tx1">
                    <a:lumMod val="75000"/>
                    <a:lumOff val="25000"/>
                  </a:schemeClr>
                </a:solidFill>
                <a:cs typeface="Arial" pitchFamily="34" charset="0"/>
              </a:endParaRPr>
            </a:p>
          </p:txBody>
        </p:sp>
        <p:sp>
          <p:nvSpPr>
            <p:cNvPr id="38" name="TextBox 34">
              <a:extLst>
                <a:ext uri="{FF2B5EF4-FFF2-40B4-BE49-F238E27FC236}">
                  <a16:creationId xmlns:a16="http://schemas.microsoft.com/office/drawing/2014/main" id="{5C4429A7-1AAF-4C1C-99EC-7C6BC4BC6A0A}"/>
                </a:ext>
              </a:extLst>
            </p:cNvPr>
            <p:cNvSpPr txBox="1"/>
            <p:nvPr/>
          </p:nvSpPr>
          <p:spPr>
            <a:xfrm>
              <a:off x="1719090" y="1755470"/>
              <a:ext cx="1023846"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1. </a:t>
              </a:r>
              <a:r>
                <a:rPr lang="en-US" altLang="ko-KR" sz="1600" b="1" dirty="0" err="1">
                  <a:solidFill>
                    <a:schemeClr val="tx1">
                      <a:lumMod val="75000"/>
                      <a:lumOff val="25000"/>
                    </a:schemeClr>
                  </a:solidFill>
                  <a:cs typeface="Arial" pitchFamily="34" charset="0"/>
                </a:rPr>
                <a:t>hluti</a:t>
              </a:r>
              <a:endParaRPr lang="ko-KR" altLang="en-US" sz="1600" b="1" dirty="0">
                <a:solidFill>
                  <a:schemeClr val="tx1">
                    <a:lumMod val="75000"/>
                    <a:lumOff val="25000"/>
                  </a:schemeClr>
                </a:solidFill>
                <a:cs typeface="Arial" pitchFamily="34"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994144" y="1515735"/>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2823087" y="1268800"/>
            <a:ext cx="1590530" cy="4040263"/>
            <a:chOff x="1648215" y="900976"/>
            <a:chExt cx="1027560" cy="4040263"/>
          </a:xfrm>
        </p:grpSpPr>
        <p:sp>
          <p:nvSpPr>
            <p:cNvPr id="41" name="TextBox 37">
              <a:extLst>
                <a:ext uri="{FF2B5EF4-FFF2-40B4-BE49-F238E27FC236}">
                  <a16:creationId xmlns:a16="http://schemas.microsoft.com/office/drawing/2014/main" id="{C3D48C82-B79C-4439-866B-D5417414821A}"/>
                </a:ext>
              </a:extLst>
            </p:cNvPr>
            <p:cNvSpPr txBox="1"/>
            <p:nvPr/>
          </p:nvSpPr>
          <p:spPr>
            <a:xfrm>
              <a:off x="1657343" y="1186365"/>
              <a:ext cx="1018432" cy="3754874"/>
            </a:xfrm>
            <a:prstGeom prst="rect">
              <a:avLst/>
            </a:prstGeom>
            <a:noFill/>
          </p:spPr>
          <p:txBody>
            <a:bodyPr wrap="square" rtlCol="0">
              <a:spAutoFit/>
            </a:bodyPr>
            <a:lstStyle/>
            <a:p>
              <a:r>
                <a:rPr lang="en-GB" sz="1400" dirty="0" err="1"/>
                <a:t>Sigrast</a:t>
              </a:r>
              <a:r>
                <a:rPr lang="en-GB" sz="1400" dirty="0"/>
                <a:t> á </a:t>
              </a:r>
              <a:r>
                <a:rPr lang="en-GB" sz="1400" dirty="0" err="1"/>
                <a:t>áskorunum</a:t>
              </a:r>
              <a:endParaRPr lang="en-GB" sz="1400" dirty="0"/>
            </a:p>
            <a:p>
              <a:endParaRPr lang="en-GB" altLang="ko-KR" sz="1400" dirty="0">
                <a:solidFill>
                  <a:schemeClr val="tx1">
                    <a:lumMod val="75000"/>
                    <a:lumOff val="25000"/>
                  </a:schemeClr>
                </a:solidFill>
                <a:cs typeface="Arial" pitchFamily="34" charset="0"/>
              </a:endParaRPr>
            </a:p>
            <a:p>
              <a:r>
                <a:rPr lang="en-GB" altLang="ko-KR" sz="1400" b="1" dirty="0">
                  <a:solidFill>
                    <a:schemeClr val="tx1">
                      <a:lumMod val="75000"/>
                      <a:lumOff val="25000"/>
                    </a:schemeClr>
                  </a:solidFill>
                  <a:cs typeface="Arial" pitchFamily="34" charset="0"/>
                </a:rPr>
                <a:t>2.1</a:t>
              </a:r>
              <a:br>
                <a:rPr lang="en-GB" altLang="ko-KR" sz="1400" dirty="0">
                  <a:solidFill>
                    <a:schemeClr val="tx1">
                      <a:lumMod val="75000"/>
                      <a:lumOff val="25000"/>
                    </a:schemeClr>
                  </a:solidFill>
                  <a:cs typeface="Arial" pitchFamily="34" charset="0"/>
                </a:rPr>
              </a:br>
              <a:r>
                <a:rPr lang="en-GB" altLang="ko-KR" sz="1400" dirty="0" err="1">
                  <a:solidFill>
                    <a:schemeClr val="tx1">
                      <a:lumMod val="75000"/>
                      <a:lumOff val="25000"/>
                    </a:schemeClr>
                  </a:solidFill>
                  <a:cs typeface="Arial" pitchFamily="34" charset="0"/>
                </a:rPr>
                <a:t>Áskoranir</a:t>
              </a:r>
              <a:r>
                <a:rPr lang="en-GB" altLang="ko-KR" sz="1400" dirty="0">
                  <a:solidFill>
                    <a:schemeClr val="tx1">
                      <a:lumMod val="75000"/>
                      <a:lumOff val="25000"/>
                    </a:schemeClr>
                  </a:solidFill>
                  <a:cs typeface="Arial" pitchFamily="34" charset="0"/>
                </a:rPr>
                <a:t> – </a:t>
              </a:r>
            </a:p>
            <a:p>
              <a:r>
                <a:rPr lang="en-GB" altLang="ko-KR" sz="1400" dirty="0" err="1">
                  <a:solidFill>
                    <a:schemeClr val="tx1">
                      <a:lumMod val="75000"/>
                      <a:lumOff val="25000"/>
                    </a:schemeClr>
                  </a:solidFill>
                  <a:cs typeface="Arial" pitchFamily="34" charset="0"/>
                </a:rPr>
                <a:t>gott</a:t>
              </a:r>
              <a:r>
                <a:rPr lang="en-GB" altLang="ko-KR" sz="1400" dirty="0">
                  <a:solidFill>
                    <a:schemeClr val="tx1">
                      <a:lumMod val="75000"/>
                      <a:lumOff val="25000"/>
                    </a:schemeClr>
                  </a:solidFill>
                  <a:cs typeface="Arial" pitchFamily="34" charset="0"/>
                </a:rPr>
                <a:t> </a:t>
              </a:r>
              <a:r>
                <a:rPr lang="en-GB" altLang="ko-KR" sz="1400" dirty="0" err="1">
                  <a:solidFill>
                    <a:schemeClr val="tx1">
                      <a:lumMod val="75000"/>
                      <a:lumOff val="25000"/>
                    </a:schemeClr>
                  </a:solidFill>
                  <a:cs typeface="Arial" pitchFamily="34" charset="0"/>
                </a:rPr>
                <a:t>að</a:t>
              </a:r>
              <a:r>
                <a:rPr lang="en-GB" altLang="ko-KR" sz="1400" dirty="0">
                  <a:solidFill>
                    <a:schemeClr val="tx1">
                      <a:lumMod val="75000"/>
                      <a:lumOff val="25000"/>
                    </a:schemeClr>
                  </a:solidFill>
                  <a:cs typeface="Arial" pitchFamily="34" charset="0"/>
                </a:rPr>
                <a:t> vita</a:t>
              </a:r>
            </a:p>
            <a:p>
              <a:endParaRPr lang="en-GB" altLang="ko-KR" sz="1400" dirty="0">
                <a:solidFill>
                  <a:schemeClr val="tx1">
                    <a:lumMod val="75000"/>
                    <a:lumOff val="25000"/>
                  </a:schemeClr>
                </a:solidFill>
                <a:cs typeface="Arial" pitchFamily="34" charset="0"/>
              </a:endParaRPr>
            </a:p>
            <a:p>
              <a:r>
                <a:rPr lang="en-GB" altLang="ko-KR" sz="1400" b="1" dirty="0">
                  <a:solidFill>
                    <a:schemeClr val="tx1">
                      <a:lumMod val="75000"/>
                      <a:lumOff val="25000"/>
                    </a:schemeClr>
                  </a:solidFill>
                  <a:cs typeface="Arial" pitchFamily="34" charset="0"/>
                </a:rPr>
                <a:t>2.2</a:t>
              </a:r>
            </a:p>
            <a:p>
              <a:r>
                <a:rPr lang="en-GB" altLang="ko-KR" sz="1400" dirty="0" err="1">
                  <a:solidFill>
                    <a:schemeClr val="tx1">
                      <a:lumMod val="75000"/>
                      <a:lumOff val="25000"/>
                    </a:schemeClr>
                  </a:solidFill>
                  <a:cs typeface="Arial" pitchFamily="34" charset="0"/>
                </a:rPr>
                <a:t>Frumkvöðlastarf</a:t>
              </a:r>
              <a:r>
                <a:rPr lang="en-GB" altLang="ko-KR" sz="1400" dirty="0">
                  <a:solidFill>
                    <a:schemeClr val="tx1">
                      <a:lumMod val="75000"/>
                      <a:lumOff val="25000"/>
                    </a:schemeClr>
                  </a:solidFill>
                  <a:cs typeface="Arial" pitchFamily="34" charset="0"/>
                </a:rPr>
                <a:t> á </a:t>
              </a:r>
              <a:r>
                <a:rPr lang="en-GB" altLang="ko-KR" sz="1400" dirty="0" err="1">
                  <a:solidFill>
                    <a:schemeClr val="tx1">
                      <a:lumMod val="75000"/>
                      <a:lumOff val="25000"/>
                    </a:schemeClr>
                  </a:solidFill>
                  <a:cs typeface="Arial" pitchFamily="34" charset="0"/>
                </a:rPr>
                <a:t>sviði</a:t>
              </a:r>
              <a:r>
                <a:rPr lang="en-GB" altLang="ko-KR" sz="1400" dirty="0">
                  <a:solidFill>
                    <a:schemeClr val="tx1">
                      <a:lumMod val="75000"/>
                      <a:lumOff val="25000"/>
                    </a:schemeClr>
                  </a:solidFill>
                  <a:cs typeface="Arial" pitchFamily="34" charset="0"/>
                </a:rPr>
                <a:t> </a:t>
              </a:r>
              <a:r>
                <a:rPr lang="en-GB" altLang="ko-KR" sz="1400" dirty="0" err="1">
                  <a:solidFill>
                    <a:schemeClr val="tx1">
                      <a:lumMod val="75000"/>
                      <a:lumOff val="25000"/>
                    </a:schemeClr>
                  </a:solidFill>
                  <a:cs typeface="Arial" pitchFamily="34" charset="0"/>
                </a:rPr>
                <a:t>óáþreifanlegs</a:t>
              </a:r>
              <a:r>
                <a:rPr lang="en-GB" altLang="ko-KR" sz="1400" dirty="0">
                  <a:solidFill>
                    <a:schemeClr val="tx1">
                      <a:lumMod val="75000"/>
                      <a:lumOff val="25000"/>
                    </a:schemeClr>
                  </a:solidFill>
                  <a:cs typeface="Arial" pitchFamily="34" charset="0"/>
                </a:rPr>
                <a:t> </a:t>
              </a:r>
              <a:r>
                <a:rPr lang="en-GB" altLang="ko-KR" sz="1400" dirty="0" err="1">
                  <a:solidFill>
                    <a:schemeClr val="tx1">
                      <a:lumMod val="75000"/>
                      <a:lumOff val="25000"/>
                    </a:schemeClr>
                  </a:solidFill>
                  <a:cs typeface="Arial" pitchFamily="34" charset="0"/>
                </a:rPr>
                <a:t>menningararfs</a:t>
              </a:r>
              <a:r>
                <a:rPr lang="en-GB" altLang="ko-KR" sz="1400" dirty="0">
                  <a:solidFill>
                    <a:schemeClr val="tx1">
                      <a:lumMod val="75000"/>
                      <a:lumOff val="25000"/>
                    </a:schemeClr>
                  </a:solidFill>
                  <a:cs typeface="Arial" pitchFamily="34" charset="0"/>
                </a:rPr>
                <a:t> – </a:t>
              </a:r>
              <a:r>
                <a:rPr lang="en-GB" altLang="ko-KR" sz="1400" dirty="0" err="1">
                  <a:solidFill>
                    <a:schemeClr val="tx1">
                      <a:lumMod val="75000"/>
                      <a:lumOff val="25000"/>
                    </a:schemeClr>
                  </a:solidFill>
                  <a:cs typeface="Arial" pitchFamily="34" charset="0"/>
                </a:rPr>
                <a:t>mögulegar</a:t>
              </a:r>
              <a:r>
                <a:rPr lang="en-GB" altLang="ko-KR" sz="1400" dirty="0">
                  <a:solidFill>
                    <a:schemeClr val="tx1">
                      <a:lumMod val="75000"/>
                      <a:lumOff val="25000"/>
                    </a:schemeClr>
                  </a:solidFill>
                  <a:cs typeface="Arial" pitchFamily="34" charset="0"/>
                </a:rPr>
                <a:t> </a:t>
              </a:r>
              <a:r>
                <a:rPr lang="en-GB" altLang="ko-KR" sz="1400" dirty="0" err="1">
                  <a:solidFill>
                    <a:schemeClr val="tx1">
                      <a:lumMod val="75000"/>
                      <a:lumOff val="25000"/>
                    </a:schemeClr>
                  </a:solidFill>
                  <a:cs typeface="Arial" pitchFamily="34" charset="0"/>
                </a:rPr>
                <a:t>áskoranir</a:t>
              </a:r>
              <a:endParaRPr lang="en-GB" altLang="ko-KR" sz="1400" dirty="0">
                <a:solidFill>
                  <a:schemeClr val="tx1">
                    <a:lumMod val="75000"/>
                    <a:lumOff val="25000"/>
                  </a:schemeClr>
                </a:solidFill>
                <a:cs typeface="Arial" pitchFamily="34" charset="0"/>
              </a:endParaRPr>
            </a:p>
            <a:p>
              <a:endParaRPr lang="en-GB" altLang="ko-KR" sz="1400" dirty="0">
                <a:solidFill>
                  <a:schemeClr val="tx1">
                    <a:lumMod val="75000"/>
                    <a:lumOff val="25000"/>
                  </a:schemeClr>
                </a:solidFill>
                <a:cs typeface="Arial" pitchFamily="34" charset="0"/>
              </a:endParaRPr>
            </a:p>
            <a:p>
              <a:r>
                <a:rPr lang="en-GB" altLang="ko-KR" sz="1400" b="1" dirty="0">
                  <a:solidFill>
                    <a:schemeClr val="tx1">
                      <a:lumMod val="75000"/>
                      <a:lumOff val="25000"/>
                    </a:schemeClr>
                  </a:solidFill>
                  <a:cs typeface="Arial" pitchFamily="34" charset="0"/>
                </a:rPr>
                <a:t>2.3</a:t>
              </a:r>
              <a:r>
                <a:rPr lang="en-GB" altLang="ko-KR" sz="1400" dirty="0">
                  <a:solidFill>
                    <a:schemeClr val="tx1">
                      <a:lumMod val="75000"/>
                      <a:lumOff val="25000"/>
                    </a:schemeClr>
                  </a:solidFill>
                  <a:cs typeface="Arial" pitchFamily="34" charset="0"/>
                </a:rPr>
                <a:t> </a:t>
              </a:r>
            </a:p>
            <a:p>
              <a:r>
                <a:rPr lang="en-GB" altLang="ko-KR" sz="1400" dirty="0" err="1">
                  <a:solidFill>
                    <a:schemeClr val="tx1">
                      <a:lumMod val="75000"/>
                      <a:lumOff val="25000"/>
                    </a:schemeClr>
                  </a:solidFill>
                  <a:cs typeface="Arial" pitchFamily="34" charset="0"/>
                </a:rPr>
                <a:t>Áskoranir</a:t>
              </a:r>
              <a:r>
                <a:rPr lang="en-GB" altLang="ko-KR" sz="1400" dirty="0">
                  <a:solidFill>
                    <a:schemeClr val="tx1">
                      <a:lumMod val="75000"/>
                      <a:lumOff val="25000"/>
                    </a:schemeClr>
                  </a:solidFill>
                  <a:cs typeface="Arial" pitchFamily="34" charset="0"/>
                </a:rPr>
                <a:t> – </a:t>
              </a:r>
            </a:p>
            <a:p>
              <a:r>
                <a:rPr lang="en-GB" altLang="ko-KR" sz="1400" dirty="0" err="1">
                  <a:solidFill>
                    <a:schemeClr val="tx1">
                      <a:lumMod val="75000"/>
                      <a:lumOff val="25000"/>
                    </a:schemeClr>
                  </a:solidFill>
                  <a:cs typeface="Arial" pitchFamily="34" charset="0"/>
                </a:rPr>
                <a:t>dæmi</a:t>
              </a:r>
              <a:r>
                <a:rPr lang="en-GB" altLang="ko-KR" sz="1400" dirty="0">
                  <a:solidFill>
                    <a:schemeClr val="tx1">
                      <a:lumMod val="75000"/>
                      <a:lumOff val="25000"/>
                    </a:schemeClr>
                  </a:solidFill>
                  <a:cs typeface="Arial" pitchFamily="34" charset="0"/>
                </a:rPr>
                <a:t> um </a:t>
              </a:r>
              <a:r>
                <a:rPr lang="en-GB" altLang="ko-KR" sz="1400" dirty="0" err="1">
                  <a:solidFill>
                    <a:schemeClr val="tx1">
                      <a:lumMod val="75000"/>
                      <a:lumOff val="25000"/>
                    </a:schemeClr>
                  </a:solidFill>
                  <a:cs typeface="Arial" pitchFamily="34" charset="0"/>
                </a:rPr>
                <a:t>leiðir</a:t>
              </a:r>
              <a:endParaRPr lang="en-US" altLang="ko-KR" sz="1400" dirty="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648215" y="900976"/>
              <a:ext cx="1023846"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2. </a:t>
              </a:r>
              <a:r>
                <a:rPr lang="en-US" altLang="ko-KR" sz="1600" b="1" dirty="0" err="1">
                  <a:solidFill>
                    <a:schemeClr val="tx1">
                      <a:lumMod val="75000"/>
                      <a:lumOff val="25000"/>
                    </a:schemeClr>
                  </a:solidFill>
                  <a:cs typeface="Arial" pitchFamily="34" charset="0"/>
                </a:rPr>
                <a:t>hluti</a:t>
              </a:r>
              <a:endParaRPr lang="ko-KR" altLang="en-US" sz="1600" b="1" dirty="0">
                <a:solidFill>
                  <a:schemeClr val="tx1">
                    <a:lumMod val="75000"/>
                    <a:lumOff val="25000"/>
                  </a:schemeClr>
                </a:solidFill>
                <a:cs typeface="Arial" pitchFamily="34" charset="0"/>
              </a:endParaRPr>
            </a:p>
          </p:txBody>
        </p:sp>
      </p:grpSp>
      <p:cxnSp>
        <p:nvCxnSpPr>
          <p:cNvPr id="43" name="Straight Connector 86">
            <a:extLst>
              <a:ext uri="{FF2B5EF4-FFF2-40B4-BE49-F238E27FC236}">
                <a16:creationId xmlns:a16="http://schemas.microsoft.com/office/drawing/2014/main" id="{7B744CA9-4F0E-4418-8866-50773918A17A}"/>
              </a:ext>
            </a:extLst>
          </p:cNvPr>
          <p:cNvCxnSpPr/>
          <p:nvPr/>
        </p:nvCxnSpPr>
        <p:spPr>
          <a:xfrm>
            <a:off x="2804550" y="1526258"/>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1E1702F-EB71-4651-A014-22D5E05E37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5425" y="1581992"/>
            <a:ext cx="1225402" cy="1268078"/>
          </a:xfrm>
          <a:prstGeom prst="rect">
            <a:avLst/>
          </a:prstGeom>
        </p:spPr>
      </p:pic>
      <p:pic>
        <p:nvPicPr>
          <p:cNvPr id="3" name="Picture 2">
            <a:extLst>
              <a:ext uri="{FF2B5EF4-FFF2-40B4-BE49-F238E27FC236}">
                <a16:creationId xmlns:a16="http://schemas.microsoft.com/office/drawing/2014/main" id="{2FE45E55-295B-4074-ABFD-5C4250B8A6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0831" y="5162184"/>
            <a:ext cx="981541" cy="798645"/>
          </a:xfrm>
          <a:prstGeom prst="rect">
            <a:avLst/>
          </a:prstGeom>
        </p:spPr>
      </p:pic>
      <p:pic>
        <p:nvPicPr>
          <p:cNvPr id="4" name="Picture 3">
            <a:extLst>
              <a:ext uri="{FF2B5EF4-FFF2-40B4-BE49-F238E27FC236}">
                <a16:creationId xmlns:a16="http://schemas.microsoft.com/office/drawing/2014/main" id="{ECD012FE-6F4E-450A-8B19-BA8B749EA7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5691" y="2892376"/>
            <a:ext cx="554784" cy="646232"/>
          </a:xfrm>
          <a:prstGeom prst="rect">
            <a:avLst/>
          </a:prstGeom>
        </p:spPr>
      </p:pic>
      <p:pic>
        <p:nvPicPr>
          <p:cNvPr id="6" name="Picture 5">
            <a:extLst>
              <a:ext uri="{FF2B5EF4-FFF2-40B4-BE49-F238E27FC236}">
                <a16:creationId xmlns:a16="http://schemas.microsoft.com/office/drawing/2014/main" id="{63A1EBCF-6C27-494B-96B8-6EA396B6FB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0401" y="3986486"/>
            <a:ext cx="841321" cy="719390"/>
          </a:xfrm>
          <a:prstGeom prst="rect">
            <a:avLst/>
          </a:prstGeom>
        </p:spPr>
      </p:pic>
      <p:pic>
        <p:nvPicPr>
          <p:cNvPr id="7" name="Picture 6">
            <a:extLst>
              <a:ext uri="{FF2B5EF4-FFF2-40B4-BE49-F238E27FC236}">
                <a16:creationId xmlns:a16="http://schemas.microsoft.com/office/drawing/2014/main" id="{67AD2152-9F76-4CFC-9829-36E0E8DCA4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8596" y="3694993"/>
            <a:ext cx="786452" cy="816935"/>
          </a:xfrm>
          <a:prstGeom prst="rect">
            <a:avLst/>
          </a:prstGeom>
        </p:spPr>
      </p:pic>
      <p:pic>
        <p:nvPicPr>
          <p:cNvPr id="8" name="Picture 7">
            <a:extLst>
              <a:ext uri="{FF2B5EF4-FFF2-40B4-BE49-F238E27FC236}">
                <a16:creationId xmlns:a16="http://schemas.microsoft.com/office/drawing/2014/main" id="{8B7E6E56-55E7-473F-9602-48EE81E7EDB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60515" y="1907609"/>
            <a:ext cx="792549" cy="786452"/>
          </a:xfrm>
          <a:prstGeom prst="rect">
            <a:avLst/>
          </a:prstGeom>
        </p:spPr>
      </p:pic>
      <p:pic>
        <p:nvPicPr>
          <p:cNvPr id="9" name="Picture 8">
            <a:extLst>
              <a:ext uri="{FF2B5EF4-FFF2-40B4-BE49-F238E27FC236}">
                <a16:creationId xmlns:a16="http://schemas.microsoft.com/office/drawing/2014/main" id="{ED7ED172-E832-45BE-8CF4-BD546E639DC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49439" y="4705876"/>
            <a:ext cx="536494" cy="798645"/>
          </a:xfrm>
          <a:prstGeom prst="rect">
            <a:avLst/>
          </a:prstGeom>
        </p:spPr>
      </p:pic>
      <p:sp>
        <p:nvSpPr>
          <p:cNvPr id="10" name="Google Shape;191;p2">
            <a:extLst>
              <a:ext uri="{FF2B5EF4-FFF2-40B4-BE49-F238E27FC236}">
                <a16:creationId xmlns:a16="http://schemas.microsoft.com/office/drawing/2014/main" id="{E6A4E557-F5D2-4D26-A77C-1426A1FF99D5}"/>
              </a:ext>
            </a:extLst>
          </p:cNvPr>
          <p:cNvSpPr/>
          <p:nvPr/>
        </p:nvSpPr>
        <p:spPr>
          <a:xfrm>
            <a:off x="4950109" y="1732210"/>
            <a:ext cx="411283" cy="44064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FB5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4C2F4"/>
              </a:solidFill>
            </a:endParaRPr>
          </a:p>
        </p:txBody>
      </p:sp>
      <p:grpSp>
        <p:nvGrpSpPr>
          <p:cNvPr id="21" name="Google Shape;12018;p68">
            <a:extLst>
              <a:ext uri="{FF2B5EF4-FFF2-40B4-BE49-F238E27FC236}">
                <a16:creationId xmlns:a16="http://schemas.microsoft.com/office/drawing/2014/main" id="{A4096EA0-2601-4B17-B43D-712BA369DE32}"/>
              </a:ext>
            </a:extLst>
          </p:cNvPr>
          <p:cNvGrpSpPr/>
          <p:nvPr/>
        </p:nvGrpSpPr>
        <p:grpSpPr>
          <a:xfrm>
            <a:off x="7528591" y="2949228"/>
            <a:ext cx="792226" cy="938099"/>
            <a:chOff x="5337883" y="3336873"/>
            <a:chExt cx="307141" cy="376826"/>
          </a:xfrm>
          <a:solidFill>
            <a:srgbClr val="4EAE3A"/>
          </a:solidFill>
        </p:grpSpPr>
        <p:sp>
          <p:nvSpPr>
            <p:cNvPr id="22" name="Google Shape;12019;p68">
              <a:extLst>
                <a:ext uri="{FF2B5EF4-FFF2-40B4-BE49-F238E27FC236}">
                  <a16:creationId xmlns:a16="http://schemas.microsoft.com/office/drawing/2014/main" id="{9577635E-FB1F-4457-BF65-C618E01E58B5}"/>
                </a:ext>
              </a:extLst>
            </p:cNvPr>
            <p:cNvSpPr/>
            <p:nvPr/>
          </p:nvSpPr>
          <p:spPr>
            <a:xfrm>
              <a:off x="5405659" y="3336873"/>
              <a:ext cx="223844" cy="125375"/>
            </a:xfrm>
            <a:custGeom>
              <a:avLst/>
              <a:gdLst/>
              <a:ahLst/>
              <a:cxnLst/>
              <a:rect l="l" t="t" r="r" b="b"/>
              <a:pathLst>
                <a:path w="7038" h="3942" extrusionOk="0">
                  <a:moveTo>
                    <a:pt x="2882" y="346"/>
                  </a:moveTo>
                  <a:lnTo>
                    <a:pt x="2882" y="679"/>
                  </a:lnTo>
                  <a:lnTo>
                    <a:pt x="2429" y="679"/>
                  </a:lnTo>
                  <a:lnTo>
                    <a:pt x="2429" y="346"/>
                  </a:lnTo>
                  <a:close/>
                  <a:moveTo>
                    <a:pt x="3501" y="1036"/>
                  </a:moveTo>
                  <a:lnTo>
                    <a:pt x="3501" y="1227"/>
                  </a:lnTo>
                  <a:lnTo>
                    <a:pt x="3513" y="1227"/>
                  </a:lnTo>
                  <a:lnTo>
                    <a:pt x="3513" y="1405"/>
                  </a:lnTo>
                  <a:lnTo>
                    <a:pt x="1798" y="1405"/>
                  </a:lnTo>
                  <a:lnTo>
                    <a:pt x="1798" y="1227"/>
                  </a:lnTo>
                  <a:lnTo>
                    <a:pt x="1798" y="1036"/>
                  </a:lnTo>
                  <a:close/>
                  <a:moveTo>
                    <a:pt x="2334" y="0"/>
                  </a:moveTo>
                  <a:cubicBezTo>
                    <a:pt x="2191" y="0"/>
                    <a:pt x="2072" y="119"/>
                    <a:pt x="2072" y="274"/>
                  </a:cubicBezTo>
                  <a:lnTo>
                    <a:pt x="2072" y="703"/>
                  </a:lnTo>
                  <a:lnTo>
                    <a:pt x="1691" y="703"/>
                  </a:lnTo>
                  <a:cubicBezTo>
                    <a:pt x="1560" y="703"/>
                    <a:pt x="1441" y="810"/>
                    <a:pt x="1441" y="953"/>
                  </a:cubicBezTo>
                  <a:lnTo>
                    <a:pt x="1441" y="1060"/>
                  </a:lnTo>
                  <a:lnTo>
                    <a:pt x="179" y="1060"/>
                  </a:lnTo>
                  <a:cubicBezTo>
                    <a:pt x="84" y="1060"/>
                    <a:pt x="0" y="1132"/>
                    <a:pt x="0" y="1239"/>
                  </a:cubicBezTo>
                  <a:cubicBezTo>
                    <a:pt x="0" y="1346"/>
                    <a:pt x="72" y="1417"/>
                    <a:pt x="179" y="1417"/>
                  </a:cubicBezTo>
                  <a:lnTo>
                    <a:pt x="1441" y="1417"/>
                  </a:lnTo>
                  <a:lnTo>
                    <a:pt x="1441" y="1524"/>
                  </a:lnTo>
                  <a:cubicBezTo>
                    <a:pt x="1441" y="1655"/>
                    <a:pt x="1548" y="1774"/>
                    <a:pt x="1691" y="1774"/>
                  </a:cubicBezTo>
                  <a:lnTo>
                    <a:pt x="3596" y="1774"/>
                  </a:lnTo>
                  <a:cubicBezTo>
                    <a:pt x="3739" y="1774"/>
                    <a:pt x="3858" y="1667"/>
                    <a:pt x="3858" y="1524"/>
                  </a:cubicBezTo>
                  <a:lnTo>
                    <a:pt x="3858" y="1417"/>
                  </a:lnTo>
                  <a:lnTo>
                    <a:pt x="6680" y="1417"/>
                  </a:lnTo>
                  <a:lnTo>
                    <a:pt x="6680" y="3763"/>
                  </a:lnTo>
                  <a:cubicBezTo>
                    <a:pt x="6680" y="3858"/>
                    <a:pt x="6751" y="3941"/>
                    <a:pt x="6858" y="3941"/>
                  </a:cubicBezTo>
                  <a:cubicBezTo>
                    <a:pt x="6954" y="3941"/>
                    <a:pt x="7037" y="3870"/>
                    <a:pt x="7037" y="3763"/>
                  </a:cubicBezTo>
                  <a:lnTo>
                    <a:pt x="7037" y="1417"/>
                  </a:lnTo>
                  <a:cubicBezTo>
                    <a:pt x="7025" y="1191"/>
                    <a:pt x="6870" y="1048"/>
                    <a:pt x="6680" y="1048"/>
                  </a:cubicBezTo>
                  <a:lnTo>
                    <a:pt x="3858" y="1048"/>
                  </a:lnTo>
                  <a:lnTo>
                    <a:pt x="3858" y="941"/>
                  </a:lnTo>
                  <a:cubicBezTo>
                    <a:pt x="3858" y="810"/>
                    <a:pt x="3751" y="679"/>
                    <a:pt x="3596" y="679"/>
                  </a:cubicBezTo>
                  <a:lnTo>
                    <a:pt x="3227" y="679"/>
                  </a:lnTo>
                  <a:lnTo>
                    <a:pt x="3227" y="274"/>
                  </a:lnTo>
                  <a:cubicBezTo>
                    <a:pt x="3227" y="119"/>
                    <a:pt x="3108" y="0"/>
                    <a:pt x="29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020;p68">
              <a:extLst>
                <a:ext uri="{FF2B5EF4-FFF2-40B4-BE49-F238E27FC236}">
                  <a16:creationId xmlns:a16="http://schemas.microsoft.com/office/drawing/2014/main" id="{FA794296-3B06-4021-A3B2-E3F354AC10E4}"/>
                </a:ext>
              </a:extLst>
            </p:cNvPr>
            <p:cNvSpPr/>
            <p:nvPr/>
          </p:nvSpPr>
          <p:spPr>
            <a:xfrm>
              <a:off x="5337883" y="3369060"/>
              <a:ext cx="307141" cy="344639"/>
            </a:xfrm>
            <a:custGeom>
              <a:avLst/>
              <a:gdLst/>
              <a:ahLst/>
              <a:cxnLst/>
              <a:rect l="l" t="t" r="r" b="b"/>
              <a:pathLst>
                <a:path w="9657" h="10836" extrusionOk="0">
                  <a:moveTo>
                    <a:pt x="5811" y="1774"/>
                  </a:moveTo>
                  <a:lnTo>
                    <a:pt x="6370" y="2572"/>
                  </a:lnTo>
                  <a:lnTo>
                    <a:pt x="6144" y="2453"/>
                  </a:lnTo>
                  <a:cubicBezTo>
                    <a:pt x="6119" y="2445"/>
                    <a:pt x="6087" y="2436"/>
                    <a:pt x="6054" y="2436"/>
                  </a:cubicBezTo>
                  <a:cubicBezTo>
                    <a:pt x="6041" y="2436"/>
                    <a:pt x="6027" y="2438"/>
                    <a:pt x="6013" y="2441"/>
                  </a:cubicBezTo>
                  <a:cubicBezTo>
                    <a:pt x="5965" y="2453"/>
                    <a:pt x="5941" y="2489"/>
                    <a:pt x="5906" y="2536"/>
                  </a:cubicBezTo>
                  <a:lnTo>
                    <a:pt x="5775" y="2798"/>
                  </a:lnTo>
                  <a:lnTo>
                    <a:pt x="5596" y="2548"/>
                  </a:lnTo>
                  <a:cubicBezTo>
                    <a:pt x="5560" y="2501"/>
                    <a:pt x="5501" y="2465"/>
                    <a:pt x="5465" y="2465"/>
                  </a:cubicBezTo>
                  <a:cubicBezTo>
                    <a:pt x="5441" y="2465"/>
                    <a:pt x="5430" y="2465"/>
                    <a:pt x="5406" y="2489"/>
                  </a:cubicBezTo>
                  <a:lnTo>
                    <a:pt x="5203" y="2548"/>
                  </a:lnTo>
                  <a:lnTo>
                    <a:pt x="5811" y="1774"/>
                  </a:lnTo>
                  <a:close/>
                  <a:moveTo>
                    <a:pt x="2870" y="3346"/>
                  </a:moveTo>
                  <a:lnTo>
                    <a:pt x="3179" y="3787"/>
                  </a:lnTo>
                  <a:lnTo>
                    <a:pt x="2905" y="4049"/>
                  </a:lnTo>
                  <a:lnTo>
                    <a:pt x="2798" y="3906"/>
                  </a:lnTo>
                  <a:cubicBezTo>
                    <a:pt x="2763" y="3858"/>
                    <a:pt x="2703" y="3822"/>
                    <a:pt x="2643" y="3822"/>
                  </a:cubicBezTo>
                  <a:lnTo>
                    <a:pt x="2620" y="3822"/>
                  </a:lnTo>
                  <a:lnTo>
                    <a:pt x="2453" y="3858"/>
                  </a:lnTo>
                  <a:lnTo>
                    <a:pt x="2501" y="3822"/>
                  </a:lnTo>
                  <a:lnTo>
                    <a:pt x="2870" y="3346"/>
                  </a:lnTo>
                  <a:close/>
                  <a:moveTo>
                    <a:pt x="6084" y="2870"/>
                  </a:moveTo>
                  <a:lnTo>
                    <a:pt x="6763" y="3227"/>
                  </a:lnTo>
                  <a:lnTo>
                    <a:pt x="7870" y="4811"/>
                  </a:lnTo>
                  <a:lnTo>
                    <a:pt x="1679" y="4811"/>
                  </a:lnTo>
                  <a:lnTo>
                    <a:pt x="2143" y="4275"/>
                  </a:lnTo>
                  <a:lnTo>
                    <a:pt x="2572" y="4203"/>
                  </a:lnTo>
                  <a:lnTo>
                    <a:pt x="2727" y="4418"/>
                  </a:lnTo>
                  <a:cubicBezTo>
                    <a:pt x="2751" y="4465"/>
                    <a:pt x="2798" y="4501"/>
                    <a:pt x="2846" y="4501"/>
                  </a:cubicBezTo>
                  <a:lnTo>
                    <a:pt x="2858" y="4501"/>
                  </a:lnTo>
                  <a:cubicBezTo>
                    <a:pt x="2905" y="4501"/>
                    <a:pt x="2941" y="4477"/>
                    <a:pt x="2977" y="4453"/>
                  </a:cubicBezTo>
                  <a:lnTo>
                    <a:pt x="3358" y="4084"/>
                  </a:lnTo>
                  <a:lnTo>
                    <a:pt x="3525" y="4322"/>
                  </a:lnTo>
                  <a:cubicBezTo>
                    <a:pt x="3560" y="4358"/>
                    <a:pt x="3620" y="4394"/>
                    <a:pt x="3655" y="4394"/>
                  </a:cubicBezTo>
                  <a:cubicBezTo>
                    <a:pt x="3727" y="4394"/>
                    <a:pt x="3763" y="4358"/>
                    <a:pt x="3798" y="4334"/>
                  </a:cubicBezTo>
                  <a:lnTo>
                    <a:pt x="4798" y="3048"/>
                  </a:lnTo>
                  <a:lnTo>
                    <a:pt x="5346" y="2870"/>
                  </a:lnTo>
                  <a:lnTo>
                    <a:pt x="5632" y="3263"/>
                  </a:lnTo>
                  <a:cubicBezTo>
                    <a:pt x="5656" y="3310"/>
                    <a:pt x="5715" y="3334"/>
                    <a:pt x="5763" y="3334"/>
                  </a:cubicBezTo>
                  <a:lnTo>
                    <a:pt x="5775" y="3334"/>
                  </a:lnTo>
                  <a:cubicBezTo>
                    <a:pt x="5834" y="3334"/>
                    <a:pt x="5894" y="3287"/>
                    <a:pt x="5906" y="3227"/>
                  </a:cubicBezTo>
                  <a:lnTo>
                    <a:pt x="6084" y="2870"/>
                  </a:lnTo>
                  <a:close/>
                  <a:moveTo>
                    <a:pt x="8811" y="5132"/>
                  </a:moveTo>
                  <a:lnTo>
                    <a:pt x="8811" y="5537"/>
                  </a:lnTo>
                  <a:lnTo>
                    <a:pt x="750" y="5537"/>
                  </a:lnTo>
                  <a:lnTo>
                    <a:pt x="750" y="5132"/>
                  </a:lnTo>
                  <a:close/>
                  <a:moveTo>
                    <a:pt x="9263" y="5882"/>
                  </a:moveTo>
                  <a:lnTo>
                    <a:pt x="9263" y="6239"/>
                  </a:lnTo>
                  <a:lnTo>
                    <a:pt x="298" y="6239"/>
                  </a:lnTo>
                  <a:lnTo>
                    <a:pt x="298" y="5882"/>
                  </a:lnTo>
                  <a:close/>
                  <a:moveTo>
                    <a:pt x="4239" y="6597"/>
                  </a:moveTo>
                  <a:lnTo>
                    <a:pt x="4239" y="7620"/>
                  </a:lnTo>
                  <a:lnTo>
                    <a:pt x="3167" y="7620"/>
                  </a:lnTo>
                  <a:lnTo>
                    <a:pt x="3465" y="6597"/>
                  </a:lnTo>
                  <a:close/>
                  <a:moveTo>
                    <a:pt x="6084" y="6597"/>
                  </a:moveTo>
                  <a:lnTo>
                    <a:pt x="6382" y="7620"/>
                  </a:lnTo>
                  <a:lnTo>
                    <a:pt x="5310" y="7620"/>
                  </a:lnTo>
                  <a:lnTo>
                    <a:pt x="5310" y="6597"/>
                  </a:lnTo>
                  <a:close/>
                  <a:moveTo>
                    <a:pt x="4941" y="6597"/>
                  </a:moveTo>
                  <a:lnTo>
                    <a:pt x="4941" y="9466"/>
                  </a:lnTo>
                  <a:lnTo>
                    <a:pt x="4953" y="9466"/>
                  </a:lnTo>
                  <a:lnTo>
                    <a:pt x="4596" y="9478"/>
                  </a:lnTo>
                  <a:cubicBezTo>
                    <a:pt x="4596" y="9478"/>
                    <a:pt x="4584" y="9478"/>
                    <a:pt x="4584" y="9466"/>
                  </a:cubicBezTo>
                  <a:lnTo>
                    <a:pt x="4584" y="6597"/>
                  </a:lnTo>
                  <a:close/>
                  <a:moveTo>
                    <a:pt x="3132" y="6585"/>
                  </a:moveTo>
                  <a:lnTo>
                    <a:pt x="1965" y="10514"/>
                  </a:lnTo>
                  <a:lnTo>
                    <a:pt x="1584" y="10514"/>
                  </a:lnTo>
                  <a:lnTo>
                    <a:pt x="1584" y="10490"/>
                  </a:lnTo>
                  <a:lnTo>
                    <a:pt x="2727" y="6585"/>
                  </a:lnTo>
                  <a:close/>
                  <a:moveTo>
                    <a:pt x="6846" y="6597"/>
                  </a:moveTo>
                  <a:lnTo>
                    <a:pt x="7989" y="10514"/>
                  </a:lnTo>
                  <a:lnTo>
                    <a:pt x="7608" y="10526"/>
                  </a:lnTo>
                  <a:lnTo>
                    <a:pt x="7596" y="10526"/>
                  </a:lnTo>
                  <a:lnTo>
                    <a:pt x="6442" y="6597"/>
                  </a:lnTo>
                  <a:close/>
                  <a:moveTo>
                    <a:pt x="786" y="0"/>
                  </a:moveTo>
                  <a:cubicBezTo>
                    <a:pt x="596" y="0"/>
                    <a:pt x="453" y="143"/>
                    <a:pt x="453" y="346"/>
                  </a:cubicBezTo>
                  <a:lnTo>
                    <a:pt x="453" y="5501"/>
                  </a:lnTo>
                  <a:lnTo>
                    <a:pt x="298" y="5501"/>
                  </a:lnTo>
                  <a:cubicBezTo>
                    <a:pt x="131" y="5501"/>
                    <a:pt x="0" y="5644"/>
                    <a:pt x="0" y="5799"/>
                  </a:cubicBezTo>
                  <a:lnTo>
                    <a:pt x="0" y="6251"/>
                  </a:lnTo>
                  <a:cubicBezTo>
                    <a:pt x="0" y="6418"/>
                    <a:pt x="131" y="6549"/>
                    <a:pt x="298" y="6549"/>
                  </a:cubicBezTo>
                  <a:lnTo>
                    <a:pt x="2393" y="6549"/>
                  </a:lnTo>
                  <a:lnTo>
                    <a:pt x="1286" y="10371"/>
                  </a:lnTo>
                  <a:cubicBezTo>
                    <a:pt x="1250" y="10478"/>
                    <a:pt x="1262" y="10597"/>
                    <a:pt x="1346" y="10680"/>
                  </a:cubicBezTo>
                  <a:cubicBezTo>
                    <a:pt x="1417" y="10776"/>
                    <a:pt x="1524" y="10835"/>
                    <a:pt x="1620" y="10835"/>
                  </a:cubicBezTo>
                  <a:lnTo>
                    <a:pt x="2012" y="10835"/>
                  </a:lnTo>
                  <a:cubicBezTo>
                    <a:pt x="2179" y="10835"/>
                    <a:pt x="2310" y="10728"/>
                    <a:pt x="2358" y="10585"/>
                  </a:cubicBezTo>
                  <a:lnTo>
                    <a:pt x="3132" y="7930"/>
                  </a:lnTo>
                  <a:lnTo>
                    <a:pt x="4298" y="7930"/>
                  </a:lnTo>
                  <a:lnTo>
                    <a:pt x="4298" y="9430"/>
                  </a:lnTo>
                  <a:cubicBezTo>
                    <a:pt x="4298" y="9633"/>
                    <a:pt x="4465" y="9787"/>
                    <a:pt x="4656" y="9787"/>
                  </a:cubicBezTo>
                  <a:lnTo>
                    <a:pt x="5001" y="9787"/>
                  </a:lnTo>
                  <a:cubicBezTo>
                    <a:pt x="5191" y="9787"/>
                    <a:pt x="5358" y="9633"/>
                    <a:pt x="5358" y="9430"/>
                  </a:cubicBezTo>
                  <a:lnTo>
                    <a:pt x="5358" y="7930"/>
                  </a:lnTo>
                  <a:lnTo>
                    <a:pt x="6537" y="7930"/>
                  </a:lnTo>
                  <a:lnTo>
                    <a:pt x="7311" y="10585"/>
                  </a:lnTo>
                  <a:cubicBezTo>
                    <a:pt x="7358" y="10728"/>
                    <a:pt x="7489" y="10835"/>
                    <a:pt x="7656" y="10835"/>
                  </a:cubicBezTo>
                  <a:lnTo>
                    <a:pt x="8037" y="10835"/>
                  </a:lnTo>
                  <a:cubicBezTo>
                    <a:pt x="8156" y="10835"/>
                    <a:pt x="8263" y="10787"/>
                    <a:pt x="8323" y="10680"/>
                  </a:cubicBezTo>
                  <a:cubicBezTo>
                    <a:pt x="8394" y="10597"/>
                    <a:pt x="8406" y="10478"/>
                    <a:pt x="8382" y="10371"/>
                  </a:cubicBezTo>
                  <a:lnTo>
                    <a:pt x="7263" y="6549"/>
                  </a:lnTo>
                  <a:lnTo>
                    <a:pt x="9359" y="6549"/>
                  </a:lnTo>
                  <a:cubicBezTo>
                    <a:pt x="9525" y="6549"/>
                    <a:pt x="9656" y="6418"/>
                    <a:pt x="9656" y="6251"/>
                  </a:cubicBezTo>
                  <a:lnTo>
                    <a:pt x="9656" y="5799"/>
                  </a:lnTo>
                  <a:cubicBezTo>
                    <a:pt x="9621" y="5668"/>
                    <a:pt x="9478" y="5537"/>
                    <a:pt x="9323" y="5537"/>
                  </a:cubicBezTo>
                  <a:lnTo>
                    <a:pt x="9168" y="5537"/>
                  </a:lnTo>
                  <a:lnTo>
                    <a:pt x="9168" y="3525"/>
                  </a:lnTo>
                  <a:cubicBezTo>
                    <a:pt x="9168" y="3441"/>
                    <a:pt x="9097" y="3346"/>
                    <a:pt x="8989" y="3346"/>
                  </a:cubicBezTo>
                  <a:cubicBezTo>
                    <a:pt x="8882" y="3346"/>
                    <a:pt x="8811" y="3429"/>
                    <a:pt x="8811" y="3525"/>
                  </a:cubicBezTo>
                  <a:lnTo>
                    <a:pt x="8811" y="4775"/>
                  </a:lnTo>
                  <a:lnTo>
                    <a:pt x="8370" y="4775"/>
                  </a:lnTo>
                  <a:lnTo>
                    <a:pt x="7084" y="2965"/>
                  </a:lnTo>
                  <a:lnTo>
                    <a:pt x="5965" y="1370"/>
                  </a:lnTo>
                  <a:cubicBezTo>
                    <a:pt x="5941" y="1322"/>
                    <a:pt x="5882" y="1298"/>
                    <a:pt x="5834" y="1298"/>
                  </a:cubicBezTo>
                  <a:cubicBezTo>
                    <a:pt x="5775" y="1298"/>
                    <a:pt x="5727" y="1322"/>
                    <a:pt x="5703" y="1358"/>
                  </a:cubicBezTo>
                  <a:lnTo>
                    <a:pt x="3727" y="3906"/>
                  </a:lnTo>
                  <a:lnTo>
                    <a:pt x="3036" y="2929"/>
                  </a:lnTo>
                  <a:cubicBezTo>
                    <a:pt x="3013" y="2894"/>
                    <a:pt x="2965" y="2870"/>
                    <a:pt x="2917" y="2858"/>
                  </a:cubicBezTo>
                  <a:lnTo>
                    <a:pt x="2905" y="2858"/>
                  </a:lnTo>
                  <a:cubicBezTo>
                    <a:pt x="2846" y="2858"/>
                    <a:pt x="2798" y="2894"/>
                    <a:pt x="2774" y="2917"/>
                  </a:cubicBezTo>
                  <a:lnTo>
                    <a:pt x="1346" y="4763"/>
                  </a:lnTo>
                  <a:lnTo>
                    <a:pt x="786" y="4763"/>
                  </a:lnTo>
                  <a:lnTo>
                    <a:pt x="786" y="358"/>
                  </a:lnTo>
                  <a:lnTo>
                    <a:pt x="1548" y="358"/>
                  </a:lnTo>
                  <a:cubicBezTo>
                    <a:pt x="1643" y="358"/>
                    <a:pt x="1727" y="286"/>
                    <a:pt x="1727" y="179"/>
                  </a:cubicBezTo>
                  <a:cubicBezTo>
                    <a:pt x="1727" y="84"/>
                    <a:pt x="1655" y="0"/>
                    <a:pt x="15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0344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17962-13C4-43FC-B288-4736156EC008}"/>
              </a:ext>
            </a:extLst>
          </p:cNvPr>
          <p:cNvSpPr txBox="1"/>
          <p:nvPr/>
        </p:nvSpPr>
        <p:spPr>
          <a:xfrm>
            <a:off x="2428875" y="2763671"/>
            <a:ext cx="8193995" cy="3954929"/>
          </a:xfrm>
          <a:prstGeom prst="rect">
            <a:avLst/>
          </a:prstGeom>
          <a:noFill/>
        </p:spPr>
        <p:txBody>
          <a:bodyPr wrap="square" rtlCol="0">
            <a:spAutoFit/>
          </a:bodyPr>
          <a:lstStyle/>
          <a:p>
            <a:pPr lvl="0" fontAlgn="base">
              <a:defRPr/>
            </a:pPr>
            <a:r>
              <a:rPr kumimoji="0" lang="en-US" sz="2400" b="0" i="0" u="none" strike="noStrike" kern="1200" cap="none" spc="0" normalizeH="0" baseline="0" noProof="0" dirty="0">
                <a:ln>
                  <a:noFill/>
                </a:ln>
                <a:solidFill>
                  <a:srgbClr val="000000"/>
                </a:solidFill>
                <a:effectLst/>
                <a:uLnTx/>
                <a:uFillTx/>
                <a:latin typeface="Calibri"/>
                <a:cs typeface="Calibri"/>
              </a:rPr>
              <a:t>Locke </a:t>
            </a:r>
            <a:r>
              <a:rPr kumimoji="0" lang="en-US" sz="2400" b="0" i="0" u="none" strike="noStrike" kern="1200" cap="none" spc="0" normalizeH="0" baseline="0" noProof="0" dirty="0" err="1">
                <a:ln>
                  <a:noFill/>
                </a:ln>
                <a:solidFill>
                  <a:srgbClr val="000000"/>
                </a:solidFill>
                <a:effectLst/>
                <a:uLnTx/>
                <a:uFillTx/>
                <a:latin typeface="Calibri"/>
                <a:cs typeface="Calibri"/>
              </a:rPr>
              <a:t>og</a:t>
            </a:r>
            <a:r>
              <a:rPr kumimoji="0" lang="en-US" sz="2400" b="0" i="0" u="none" strike="noStrike" kern="1200" cap="none" spc="0" normalizeH="0" baseline="0" noProof="0" dirty="0">
                <a:ln>
                  <a:noFill/>
                </a:ln>
                <a:solidFill>
                  <a:srgbClr val="000000"/>
                </a:solidFill>
                <a:effectLst/>
                <a:uLnTx/>
                <a:uFillTx/>
                <a:latin typeface="Calibri"/>
                <a:cs typeface="Calibri"/>
              </a:rPr>
              <a:t> Latham </a:t>
            </a:r>
            <a:r>
              <a:rPr kumimoji="0" lang="en-US" sz="2400" b="0" i="0" u="none" strike="noStrike" kern="1200" cap="none" spc="0" normalizeH="0" baseline="0" noProof="0" dirty="0" err="1">
                <a:ln>
                  <a:noFill/>
                </a:ln>
                <a:solidFill>
                  <a:srgbClr val="000000"/>
                </a:solidFill>
                <a:effectLst/>
                <a:uLnTx/>
                <a:uFillTx/>
                <a:latin typeface="Calibri"/>
                <a:cs typeface="Calibri"/>
              </a:rPr>
              <a:t>eru</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meðal</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virtustu</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rannsakenda</a:t>
            </a:r>
            <a:r>
              <a:rPr kumimoji="0" lang="en-US" sz="2400" b="0" i="0" u="none" strike="noStrike" kern="1200" cap="none" spc="0" normalizeH="0" baseline="0" noProof="0" dirty="0">
                <a:ln>
                  <a:noFill/>
                </a:ln>
                <a:solidFill>
                  <a:srgbClr val="000000"/>
                </a:solidFill>
                <a:effectLst/>
                <a:uLnTx/>
                <a:uFillTx/>
                <a:latin typeface="Calibri"/>
                <a:cs typeface="Calibri"/>
              </a:rPr>
              <a:t> á </a:t>
            </a:r>
            <a:r>
              <a:rPr kumimoji="0" lang="en-US" sz="2400" b="0" i="0" u="none" strike="noStrike" kern="1200" cap="none" spc="0" normalizeH="0" baseline="0" noProof="0" dirty="0" err="1">
                <a:ln>
                  <a:noFill/>
                </a:ln>
                <a:solidFill>
                  <a:srgbClr val="000000"/>
                </a:solidFill>
                <a:effectLst/>
                <a:uLnTx/>
                <a:uFillTx/>
                <a:latin typeface="Calibri"/>
                <a:cs typeface="Calibri"/>
              </a:rPr>
              <a:t>sviði</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markmiðasetningar</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Rannsóknir</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þeirra</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hafa</a:t>
            </a:r>
            <a:r>
              <a:rPr kumimoji="0" lang="en-US" sz="2400" b="0" i="0" u="none" strike="noStrike" kern="1200" cap="none" spc="0" normalizeH="0" baseline="0" noProof="0" dirty="0">
                <a:ln>
                  <a:noFill/>
                </a:ln>
                <a:solidFill>
                  <a:srgbClr val="000000"/>
                </a:solidFill>
                <a:effectLst/>
                <a:uLnTx/>
                <a:uFillTx/>
                <a:latin typeface="Calibri"/>
                <a:cs typeface="Calibri"/>
              </a:rPr>
              <a:t> bent </a:t>
            </a:r>
            <a:r>
              <a:rPr kumimoji="0" lang="en-US" sz="2400" b="0" i="0" u="none" strike="noStrike" kern="1200" cap="none" spc="0" normalizeH="0" baseline="0" noProof="0" dirty="0" err="1">
                <a:ln>
                  <a:noFill/>
                </a:ln>
                <a:solidFill>
                  <a:srgbClr val="000000"/>
                </a:solidFill>
                <a:effectLst/>
                <a:uLnTx/>
                <a:uFillTx/>
                <a:latin typeface="Calibri"/>
                <a:cs typeface="Calibri"/>
              </a:rPr>
              <a:t>til</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þess</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að</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markmiðasetning</a:t>
            </a:r>
            <a:r>
              <a:rPr kumimoji="0" lang="en-US" sz="2400" b="0" i="0" u="none" strike="noStrike" kern="1200" cap="none" spc="0" normalizeH="0" baseline="0" noProof="0" dirty="0">
                <a:ln>
                  <a:noFill/>
                </a:ln>
                <a:solidFill>
                  <a:srgbClr val="000000"/>
                </a:solidFill>
                <a:effectLst/>
                <a:uLnTx/>
                <a:uFillTx/>
                <a:latin typeface="Calibri"/>
                <a:cs typeface="Calibri"/>
              </a:rPr>
              <a:t> er </a:t>
            </a:r>
            <a:r>
              <a:rPr lang="en-US" sz="2400" dirty="0" err="1">
                <a:solidFill>
                  <a:srgbClr val="000000"/>
                </a:solidFill>
                <a:latin typeface="Calibri"/>
                <a:cs typeface="Calibri"/>
              </a:rPr>
              <a:t>mikilvægur</a:t>
            </a:r>
            <a:r>
              <a:rPr lang="en-US" sz="2400" dirty="0">
                <a:solidFill>
                  <a:srgbClr val="000000"/>
                </a:solidFill>
                <a:latin typeface="Calibri"/>
                <a:cs typeface="Calibri"/>
              </a:rPr>
              <a:t> </a:t>
            </a:r>
            <a:r>
              <a:rPr lang="en-US" sz="2400" dirty="0" err="1">
                <a:solidFill>
                  <a:srgbClr val="000000"/>
                </a:solidFill>
                <a:latin typeface="Calibri"/>
                <a:cs typeface="Calibri"/>
              </a:rPr>
              <a:t>þáttur</a:t>
            </a:r>
            <a:r>
              <a:rPr lang="en-US" sz="2400" dirty="0">
                <a:solidFill>
                  <a:srgbClr val="000000"/>
                </a:solidFill>
                <a:latin typeface="Calibri"/>
                <a:cs typeface="Calibri"/>
              </a:rPr>
              <a:t> í </a:t>
            </a:r>
            <a:r>
              <a:rPr lang="en-US" sz="2400" dirty="0" err="1">
                <a:solidFill>
                  <a:srgbClr val="000000"/>
                </a:solidFill>
                <a:latin typeface="Calibri"/>
                <a:cs typeface="Calibri"/>
              </a:rPr>
              <a:t>að</a:t>
            </a:r>
            <a:r>
              <a:rPr lang="en-US" sz="2400" dirty="0">
                <a:solidFill>
                  <a:srgbClr val="000000"/>
                </a:solidFill>
                <a:latin typeface="Calibri"/>
                <a:cs typeface="Calibri"/>
              </a:rPr>
              <a:t> </a:t>
            </a:r>
            <a:r>
              <a:rPr lang="en-US" sz="2400" dirty="0" err="1">
                <a:solidFill>
                  <a:srgbClr val="000000"/>
                </a:solidFill>
                <a:latin typeface="Calibri"/>
                <a:cs typeface="Calibri"/>
              </a:rPr>
              <a:t>bæta</a:t>
            </a:r>
            <a:r>
              <a:rPr lang="en-US" sz="2400" dirty="0">
                <a:solidFill>
                  <a:srgbClr val="000000"/>
                </a:solidFill>
                <a:latin typeface="Calibri"/>
                <a:cs typeface="Calibri"/>
              </a:rPr>
              <a:t> </a:t>
            </a:r>
            <a:r>
              <a:rPr lang="en-US" sz="2400" dirty="0" err="1">
                <a:solidFill>
                  <a:srgbClr val="000000"/>
                </a:solidFill>
                <a:latin typeface="Calibri"/>
                <a:cs typeface="Calibri"/>
              </a:rPr>
              <a:t>frammistöðu</a:t>
            </a:r>
            <a:r>
              <a:rPr lang="en-US" sz="2400" dirty="0">
                <a:solidFill>
                  <a:srgbClr val="000000"/>
                </a:solidFill>
                <a:latin typeface="Calibri"/>
                <a:cs typeface="Calibri"/>
              </a:rPr>
              <a:t> </a:t>
            </a:r>
            <a:r>
              <a:rPr lang="en-US" sz="2400" dirty="0" err="1">
                <a:solidFill>
                  <a:srgbClr val="000000"/>
                </a:solidFill>
                <a:latin typeface="Calibri"/>
                <a:cs typeface="Calibri"/>
              </a:rPr>
              <a:t>og</a:t>
            </a:r>
            <a:r>
              <a:rPr lang="en-US" sz="2400" dirty="0">
                <a:solidFill>
                  <a:srgbClr val="000000"/>
                </a:solidFill>
                <a:latin typeface="Calibri"/>
                <a:cs typeface="Calibri"/>
              </a:rPr>
              <a:t> </a:t>
            </a:r>
            <a:r>
              <a:rPr lang="en-US" sz="2400" dirty="0" err="1">
                <a:solidFill>
                  <a:srgbClr val="000000"/>
                </a:solidFill>
                <a:latin typeface="Calibri"/>
                <a:cs typeface="Calibri"/>
              </a:rPr>
              <a:t>ná</a:t>
            </a:r>
            <a:r>
              <a:rPr lang="en-US" sz="2400" dirty="0">
                <a:solidFill>
                  <a:srgbClr val="000000"/>
                </a:solidFill>
                <a:latin typeface="Calibri"/>
                <a:cs typeface="Calibri"/>
              </a:rPr>
              <a:t> </a:t>
            </a:r>
            <a:r>
              <a:rPr lang="en-US" sz="2400" dirty="0" err="1">
                <a:solidFill>
                  <a:srgbClr val="000000"/>
                </a:solidFill>
                <a:latin typeface="Calibri"/>
                <a:cs typeface="Calibri"/>
              </a:rPr>
              <a:t>auknum</a:t>
            </a:r>
            <a:r>
              <a:rPr lang="en-US" sz="2400" dirty="0">
                <a:solidFill>
                  <a:srgbClr val="000000"/>
                </a:solidFill>
                <a:latin typeface="Calibri"/>
                <a:cs typeface="Calibri"/>
              </a:rPr>
              <a:t> </a:t>
            </a:r>
            <a:r>
              <a:rPr lang="en-US" sz="2400" dirty="0" err="1">
                <a:solidFill>
                  <a:srgbClr val="000000"/>
                </a:solidFill>
                <a:latin typeface="Calibri"/>
                <a:cs typeface="Calibri"/>
              </a:rPr>
              <a:t>árangri</a:t>
            </a:r>
            <a:r>
              <a:rPr lang="en-US" sz="2400" dirty="0">
                <a:solidFill>
                  <a:srgbClr val="000000"/>
                </a:solidFill>
                <a:latin typeface="Calibri"/>
                <a:cs typeface="Calibri"/>
              </a:rPr>
              <a:t>. </a:t>
            </a:r>
            <a:r>
              <a:rPr lang="en-US" sz="2400" dirty="0" err="1">
                <a:solidFill>
                  <a:srgbClr val="000000"/>
                </a:solidFill>
                <a:latin typeface="Calibri"/>
                <a:cs typeface="Calibri"/>
              </a:rPr>
              <a:t>Samkvæmt</a:t>
            </a:r>
            <a:r>
              <a:rPr lang="en-US" sz="2400" dirty="0">
                <a:solidFill>
                  <a:srgbClr val="000000"/>
                </a:solidFill>
                <a:latin typeface="Calibri"/>
                <a:cs typeface="Calibri"/>
              </a:rPr>
              <a:t> </a:t>
            </a:r>
            <a:r>
              <a:rPr lang="en-US" sz="2400" dirty="0" err="1">
                <a:solidFill>
                  <a:srgbClr val="000000"/>
                </a:solidFill>
                <a:latin typeface="Calibri"/>
                <a:cs typeface="Calibri"/>
              </a:rPr>
              <a:t>rannsóknunum</a:t>
            </a:r>
            <a:r>
              <a:rPr lang="en-US" sz="2400" dirty="0">
                <a:solidFill>
                  <a:srgbClr val="000000"/>
                </a:solidFill>
                <a:latin typeface="Calibri"/>
                <a:cs typeface="Calibri"/>
              </a:rPr>
              <a:t> </a:t>
            </a:r>
            <a:r>
              <a:rPr lang="en-US" sz="2400" dirty="0" err="1">
                <a:solidFill>
                  <a:srgbClr val="000000"/>
                </a:solidFill>
                <a:latin typeface="Calibri"/>
                <a:cs typeface="Calibri"/>
              </a:rPr>
              <a:t>styður</a:t>
            </a:r>
            <a:r>
              <a:rPr lang="en-US" sz="2400" dirty="0">
                <a:solidFill>
                  <a:srgbClr val="000000"/>
                </a:solidFill>
                <a:latin typeface="Calibri"/>
                <a:cs typeface="Calibri"/>
              </a:rPr>
              <a:t> </a:t>
            </a:r>
            <a:r>
              <a:rPr lang="en-US" sz="2400" dirty="0" err="1">
                <a:solidFill>
                  <a:srgbClr val="000000"/>
                </a:solidFill>
                <a:latin typeface="Calibri"/>
                <a:cs typeface="Calibri"/>
              </a:rPr>
              <a:t>markmiðasetning</a:t>
            </a:r>
            <a:r>
              <a:rPr lang="en-US" sz="2400" dirty="0">
                <a:solidFill>
                  <a:srgbClr val="000000"/>
                </a:solidFill>
                <a:latin typeface="Calibri"/>
                <a:cs typeface="Calibri"/>
              </a:rPr>
              <a:t> </a:t>
            </a:r>
            <a:r>
              <a:rPr lang="en-US" sz="2400" dirty="0" err="1">
                <a:solidFill>
                  <a:srgbClr val="000000"/>
                </a:solidFill>
                <a:latin typeface="Calibri"/>
                <a:cs typeface="Calibri"/>
              </a:rPr>
              <a:t>við</a:t>
            </a:r>
            <a:r>
              <a:rPr lang="en-US" sz="2400" dirty="0">
                <a:solidFill>
                  <a:srgbClr val="000000"/>
                </a:solidFill>
                <a:latin typeface="Calibri"/>
                <a:cs typeface="Calibri"/>
              </a:rPr>
              <a:t> </a:t>
            </a:r>
            <a:r>
              <a:rPr lang="en-US" sz="2400" dirty="0" err="1">
                <a:solidFill>
                  <a:srgbClr val="000000"/>
                </a:solidFill>
                <a:latin typeface="Calibri"/>
                <a:cs typeface="Calibri"/>
              </a:rPr>
              <a:t>hvata</a:t>
            </a:r>
            <a:r>
              <a:rPr lang="en-US" sz="2400" dirty="0">
                <a:solidFill>
                  <a:srgbClr val="000000"/>
                </a:solidFill>
                <a:latin typeface="Calibri"/>
                <a:cs typeface="Calibri"/>
              </a:rPr>
              <a:t> í </a:t>
            </a:r>
            <a:r>
              <a:rPr lang="en-US" sz="2400" dirty="0" err="1">
                <a:solidFill>
                  <a:srgbClr val="000000"/>
                </a:solidFill>
                <a:latin typeface="Calibri"/>
                <a:cs typeface="Calibri"/>
              </a:rPr>
              <a:t>umhverfi</a:t>
            </a:r>
            <a:r>
              <a:rPr lang="en-US" sz="2400" dirty="0">
                <a:solidFill>
                  <a:srgbClr val="000000"/>
                </a:solidFill>
                <a:latin typeface="Calibri"/>
                <a:cs typeface="Calibri"/>
              </a:rPr>
              <a:t> </a:t>
            </a:r>
            <a:r>
              <a:rPr lang="en-US" sz="2400" dirty="0" err="1">
                <a:solidFill>
                  <a:srgbClr val="000000"/>
                </a:solidFill>
                <a:latin typeface="Calibri"/>
                <a:cs typeface="Calibri"/>
              </a:rPr>
              <a:t>fólks</a:t>
            </a:r>
            <a:r>
              <a:rPr lang="en-US" sz="2400" dirty="0">
                <a:solidFill>
                  <a:srgbClr val="000000"/>
                </a:solidFill>
                <a:latin typeface="Calibri"/>
                <a:cs typeface="Calibri"/>
              </a:rPr>
              <a:t> </a:t>
            </a:r>
            <a:r>
              <a:rPr lang="en-US" sz="2400" dirty="0" err="1">
                <a:solidFill>
                  <a:srgbClr val="000000"/>
                </a:solidFill>
                <a:latin typeface="Calibri"/>
                <a:cs typeface="Calibri"/>
              </a:rPr>
              <a:t>og</a:t>
            </a:r>
            <a:r>
              <a:rPr lang="en-US" sz="2400" dirty="0">
                <a:solidFill>
                  <a:srgbClr val="000000"/>
                </a:solidFill>
                <a:latin typeface="Calibri"/>
                <a:cs typeface="Calibri"/>
              </a:rPr>
              <a:t> </a:t>
            </a:r>
            <a:r>
              <a:rPr lang="en-US" sz="2400" dirty="0" err="1">
                <a:solidFill>
                  <a:srgbClr val="000000"/>
                </a:solidFill>
                <a:latin typeface="Calibri"/>
                <a:cs typeface="Calibri"/>
              </a:rPr>
              <a:t>leiðir</a:t>
            </a:r>
            <a:r>
              <a:rPr lang="en-US" sz="2400" dirty="0">
                <a:solidFill>
                  <a:srgbClr val="000000"/>
                </a:solidFill>
                <a:latin typeface="Calibri"/>
                <a:cs typeface="Calibri"/>
              </a:rPr>
              <a:t> </a:t>
            </a:r>
            <a:r>
              <a:rPr lang="en-US" sz="2400" dirty="0" err="1">
                <a:solidFill>
                  <a:srgbClr val="000000"/>
                </a:solidFill>
                <a:latin typeface="Calibri"/>
                <a:cs typeface="Calibri"/>
              </a:rPr>
              <a:t>þannig</a:t>
            </a:r>
            <a:r>
              <a:rPr lang="en-US" sz="2400" dirty="0">
                <a:solidFill>
                  <a:srgbClr val="000000"/>
                </a:solidFill>
                <a:latin typeface="Calibri"/>
                <a:cs typeface="Calibri"/>
              </a:rPr>
              <a:t> </a:t>
            </a:r>
            <a:r>
              <a:rPr lang="en-US" sz="2400" dirty="0" err="1">
                <a:solidFill>
                  <a:srgbClr val="000000"/>
                </a:solidFill>
                <a:latin typeface="Calibri"/>
                <a:cs typeface="Calibri"/>
              </a:rPr>
              <a:t>til</a:t>
            </a:r>
            <a:r>
              <a:rPr lang="en-US" sz="2400" dirty="0">
                <a:solidFill>
                  <a:srgbClr val="000000"/>
                </a:solidFill>
                <a:latin typeface="Calibri"/>
                <a:cs typeface="Calibri"/>
              </a:rPr>
              <a:t> </a:t>
            </a:r>
            <a:r>
              <a:rPr lang="en-US" sz="2400" dirty="0" err="1">
                <a:solidFill>
                  <a:srgbClr val="000000"/>
                </a:solidFill>
                <a:latin typeface="Calibri"/>
                <a:cs typeface="Calibri"/>
              </a:rPr>
              <a:t>virkrar</a:t>
            </a:r>
            <a:r>
              <a:rPr lang="en-US" sz="2400" dirty="0">
                <a:solidFill>
                  <a:srgbClr val="000000"/>
                </a:solidFill>
                <a:latin typeface="Calibri"/>
                <a:cs typeface="Calibri"/>
              </a:rPr>
              <a:t> </a:t>
            </a:r>
            <a:r>
              <a:rPr lang="en-US" sz="2400" dirty="0" err="1">
                <a:solidFill>
                  <a:srgbClr val="000000"/>
                </a:solidFill>
                <a:latin typeface="Calibri"/>
                <a:cs typeface="Calibri"/>
              </a:rPr>
              <a:t>hvatningar</a:t>
            </a:r>
            <a:r>
              <a:rPr lang="en-US" sz="2400" dirty="0">
                <a:solidFill>
                  <a:srgbClr val="000000"/>
                </a:solidFill>
                <a:latin typeface="Calibri"/>
                <a:cs typeface="Calibri"/>
              </a:rPr>
              <a:t>. </a:t>
            </a:r>
          </a:p>
          <a:p>
            <a:pPr lvl="0" fontAlgn="base">
              <a:defRPr/>
            </a:pPr>
            <a:endParaRPr kumimoji="0" lang="en-US" sz="1100" b="0" i="0" u="none" strike="noStrike" kern="1200" cap="none" spc="0" normalizeH="0" baseline="0" noProof="0" dirty="0">
              <a:ln>
                <a:noFill/>
              </a:ln>
              <a:solidFill>
                <a:srgbClr val="000000"/>
              </a:solidFill>
              <a:effectLst/>
              <a:uLnTx/>
              <a:uFillTx/>
              <a:latin typeface="Calibri"/>
              <a:cs typeface="Calibri"/>
            </a:endParaRPr>
          </a:p>
          <a:p>
            <a:pPr lvl="0" fontAlgn="base">
              <a:defRPr/>
            </a:pPr>
            <a:r>
              <a:rPr kumimoji="0" lang="en-US" sz="2400" b="0" i="0" u="none" strike="noStrike" kern="1200" cap="none" spc="0" normalizeH="0" baseline="0" noProof="0" dirty="0">
                <a:ln>
                  <a:noFill/>
                </a:ln>
                <a:solidFill>
                  <a:srgbClr val="000000"/>
                </a:solidFill>
                <a:effectLst/>
                <a:uLnTx/>
                <a:uFillTx/>
                <a:latin typeface="Calibri"/>
                <a:cs typeface="Calibri"/>
              </a:rPr>
              <a:t>Locke </a:t>
            </a:r>
            <a:r>
              <a:rPr lang="en-US" sz="2400" dirty="0" err="1">
                <a:solidFill>
                  <a:srgbClr val="000000"/>
                </a:solidFill>
                <a:latin typeface="Calibri"/>
                <a:cs typeface="Calibri"/>
              </a:rPr>
              <a:t>og</a:t>
            </a:r>
            <a:r>
              <a:rPr kumimoji="0" lang="en-US" sz="2400" b="0" i="0" u="none" strike="noStrike" kern="1200" cap="none" spc="0" normalizeH="0" baseline="0" noProof="0" dirty="0">
                <a:ln>
                  <a:noFill/>
                </a:ln>
                <a:solidFill>
                  <a:srgbClr val="000000"/>
                </a:solidFill>
                <a:effectLst/>
                <a:uLnTx/>
                <a:uFillTx/>
                <a:latin typeface="Calibri"/>
                <a:cs typeface="Calibri"/>
              </a:rPr>
              <a:t> Latham</a:t>
            </a:r>
            <a:r>
              <a:rPr lang="en" sz="2400" dirty="0"/>
              <a:t> hafa skilgreint fimm meginreglur sem skila árangursríkri markmiðasetningu. Þessar reglur snúast um </a:t>
            </a:r>
            <a:r>
              <a:rPr kumimoji="0" lang="en-US" sz="2400" b="0" i="1" u="none" strike="noStrike" kern="1200" cap="none" spc="0" normalizeH="0" baseline="0" noProof="0" dirty="0" err="1">
                <a:ln>
                  <a:noFill/>
                </a:ln>
                <a:solidFill>
                  <a:srgbClr val="000000"/>
                </a:solidFill>
                <a:effectLst/>
                <a:uLnTx/>
                <a:uFillTx/>
                <a:latin typeface="Calibri"/>
                <a:cs typeface="Calibri"/>
              </a:rPr>
              <a:t>skýrleika</a:t>
            </a:r>
            <a:r>
              <a:rPr kumimoji="0" lang="en-US" sz="2400" b="0" i="1" u="none" strike="noStrike" kern="1200" cap="none" spc="0" normalizeH="0" baseline="0" noProof="0" dirty="0">
                <a:ln>
                  <a:noFill/>
                </a:ln>
                <a:solidFill>
                  <a:srgbClr val="000000"/>
                </a:solidFill>
                <a:effectLst/>
                <a:uLnTx/>
                <a:uFillTx/>
                <a:latin typeface="Calibri"/>
                <a:cs typeface="Calibri"/>
              </a:rPr>
              <a:t>, </a:t>
            </a:r>
            <a:r>
              <a:rPr kumimoji="0" lang="en-US" sz="2400" b="0" i="1" u="none" strike="noStrike" kern="1200" cap="none" spc="0" normalizeH="0" baseline="0" noProof="0" dirty="0" err="1">
                <a:ln>
                  <a:noFill/>
                </a:ln>
                <a:solidFill>
                  <a:srgbClr val="000000"/>
                </a:solidFill>
                <a:effectLst/>
                <a:uLnTx/>
                <a:uFillTx/>
                <a:latin typeface="Calibri"/>
                <a:cs typeface="Calibri"/>
              </a:rPr>
              <a:t>áskorun</a:t>
            </a:r>
            <a:r>
              <a:rPr kumimoji="0" lang="en-US" sz="2400" b="0" i="1" u="none" strike="noStrike" kern="1200" cap="none" spc="0" normalizeH="0" baseline="0" noProof="0" dirty="0">
                <a:ln>
                  <a:noFill/>
                </a:ln>
                <a:solidFill>
                  <a:srgbClr val="000000"/>
                </a:solidFill>
                <a:effectLst/>
                <a:uLnTx/>
                <a:uFillTx/>
                <a:latin typeface="Calibri"/>
                <a:cs typeface="Calibri"/>
              </a:rPr>
              <a:t>, </a:t>
            </a:r>
            <a:r>
              <a:rPr kumimoji="0" lang="en-US" sz="2400" b="0" i="1" u="none" strike="noStrike" kern="1200" cap="none" spc="0" normalizeH="0" baseline="0" noProof="0" dirty="0" err="1">
                <a:ln>
                  <a:noFill/>
                </a:ln>
                <a:solidFill>
                  <a:srgbClr val="000000"/>
                </a:solidFill>
                <a:effectLst/>
                <a:uLnTx/>
                <a:uFillTx/>
                <a:latin typeface="Calibri"/>
                <a:cs typeface="Calibri"/>
              </a:rPr>
              <a:t>skuldbindingu</a:t>
            </a:r>
            <a:r>
              <a:rPr kumimoji="0" lang="en-US" sz="2400" b="0" i="1" u="none" strike="noStrike" kern="1200" cap="none" spc="0" normalizeH="0" baseline="0" noProof="0" dirty="0">
                <a:ln>
                  <a:noFill/>
                </a:ln>
                <a:solidFill>
                  <a:srgbClr val="000000"/>
                </a:solidFill>
                <a:effectLst/>
                <a:uLnTx/>
                <a:uFillTx/>
                <a:latin typeface="Calibri"/>
                <a:cs typeface="Calibri"/>
              </a:rPr>
              <a:t>, </a:t>
            </a:r>
            <a:r>
              <a:rPr kumimoji="0" lang="en-US" sz="2400" b="0" i="1" u="none" strike="noStrike" kern="1200" cap="none" spc="0" normalizeH="0" baseline="0" noProof="0" dirty="0" err="1">
                <a:ln>
                  <a:noFill/>
                </a:ln>
                <a:solidFill>
                  <a:srgbClr val="000000"/>
                </a:solidFill>
                <a:effectLst/>
                <a:uLnTx/>
                <a:uFillTx/>
                <a:latin typeface="Calibri"/>
                <a:cs typeface="Calibri"/>
              </a:rPr>
              <a:t>endurgjöf</a:t>
            </a:r>
            <a:r>
              <a:rPr kumimoji="0" lang="en-US" sz="2400" b="0" i="1" u="none" strike="noStrike" kern="1200" cap="none" spc="0" normalizeH="0" baseline="0" noProof="0" dirty="0">
                <a:ln>
                  <a:noFill/>
                </a:ln>
                <a:solidFill>
                  <a:srgbClr val="000000"/>
                </a:solidFill>
                <a:effectLst/>
                <a:uLnTx/>
                <a:uFillTx/>
                <a:latin typeface="Calibri"/>
                <a:cs typeface="Calibri"/>
              </a:rPr>
              <a:t> </a:t>
            </a:r>
            <a:r>
              <a:rPr kumimoji="0" lang="en-US" sz="2400" b="0" u="none" strike="noStrike" kern="1200" cap="none" spc="0" normalizeH="0" baseline="0" noProof="0" dirty="0" err="1">
                <a:ln>
                  <a:noFill/>
                </a:ln>
                <a:solidFill>
                  <a:srgbClr val="000000"/>
                </a:solidFill>
                <a:effectLst/>
                <a:uLnTx/>
                <a:uFillTx/>
                <a:latin typeface="Calibri"/>
                <a:cs typeface="Calibri"/>
              </a:rPr>
              <a:t>og</a:t>
            </a:r>
            <a:r>
              <a:rPr kumimoji="0" lang="en-US" sz="2400" b="0" i="1" u="none" strike="noStrike" kern="1200" cap="none" spc="0" normalizeH="0" baseline="0" noProof="0" dirty="0">
                <a:ln>
                  <a:noFill/>
                </a:ln>
                <a:solidFill>
                  <a:srgbClr val="000000"/>
                </a:solidFill>
                <a:effectLst/>
                <a:uLnTx/>
                <a:uFillTx/>
                <a:latin typeface="Calibri"/>
                <a:cs typeface="Calibri"/>
              </a:rPr>
              <a:t> </a:t>
            </a:r>
            <a:r>
              <a:rPr kumimoji="0" lang="en-US" sz="2400" b="0" i="1" u="none" strike="noStrike" kern="1200" cap="none" spc="0" normalizeH="0" baseline="0" noProof="0" dirty="0" err="1">
                <a:ln>
                  <a:noFill/>
                </a:ln>
                <a:solidFill>
                  <a:srgbClr val="000000"/>
                </a:solidFill>
                <a:effectLst/>
                <a:uLnTx/>
                <a:uFillTx/>
                <a:latin typeface="Calibri"/>
                <a:cs typeface="Calibri"/>
              </a:rPr>
              <a:t>flækjustig</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a:ln>
                  <a:noFill/>
                </a:ln>
                <a:effectLst/>
                <a:uLnTx/>
                <a:uFillTx/>
                <a:latin typeface="Calibri"/>
                <a:cs typeface="Calibri"/>
              </a:rPr>
              <a:t>​</a:t>
            </a:r>
            <a:endParaRPr lang="en-US" sz="2400" b="0" i="0" u="none" strike="noStrike" kern="1200" cap="none" spc="0" normalizeH="0" baseline="0" noProof="0" dirty="0">
              <a:ln>
                <a:noFill/>
              </a:ln>
              <a:effectLst/>
              <a:uLnTx/>
              <a:uFillTx/>
              <a:latin typeface="Calibri"/>
              <a:cs typeface="Calibri"/>
            </a:endParaRPr>
          </a:p>
          <a:p>
            <a:pPr lvl="0" fontAlgn="base">
              <a:defRPr/>
            </a:pPr>
            <a:endParaRPr lang="en-SE" sz="2400" dirty="0"/>
          </a:p>
        </p:txBody>
      </p:sp>
      <p:sp>
        <p:nvSpPr>
          <p:cNvPr id="3" name="TextBox 2">
            <a:extLst>
              <a:ext uri="{FF2B5EF4-FFF2-40B4-BE49-F238E27FC236}">
                <a16:creationId xmlns:a16="http://schemas.microsoft.com/office/drawing/2014/main" id="{8488B82B-5742-4C6D-AE7C-5678235A339D}"/>
              </a:ext>
            </a:extLst>
          </p:cNvPr>
          <p:cNvSpPr txBox="1"/>
          <p:nvPr/>
        </p:nvSpPr>
        <p:spPr>
          <a:xfrm>
            <a:off x="2198518" y="0"/>
            <a:ext cx="9207361" cy="1600438"/>
          </a:xfrm>
          <a:prstGeom prst="rect">
            <a:avLst/>
          </a:prstGeom>
          <a:noFill/>
        </p:spPr>
        <p:txBody>
          <a:bodyPr wrap="square" rtlCol="0">
            <a:spAutoFit/>
          </a:bodyPr>
          <a:lstStyle/>
          <a:p>
            <a:r>
              <a:rPr lang="is-IS" sz="4000" b="1" dirty="0">
                <a:solidFill>
                  <a:srgbClr val="266C9F"/>
                </a:solidFill>
              </a:rPr>
              <a:t>1.6. Markmiðasetning – </a:t>
            </a:r>
          </a:p>
          <a:p>
            <a:r>
              <a:rPr lang="is-IS" sz="4000" b="1" dirty="0">
                <a:solidFill>
                  <a:srgbClr val="266C9F"/>
                </a:solidFill>
              </a:rPr>
              <a:t>dæmi um aðferðir</a:t>
            </a:r>
            <a:endParaRPr lang="en-SE" sz="4000" b="1" dirty="0">
              <a:solidFill>
                <a:srgbClr val="266C9F"/>
              </a:solidFill>
            </a:endParaRPr>
          </a:p>
          <a:p>
            <a:endParaRPr lang="en-SE" dirty="0"/>
          </a:p>
        </p:txBody>
      </p:sp>
      <p:pic>
        <p:nvPicPr>
          <p:cNvPr id="5" name="Picture 4">
            <a:extLst>
              <a:ext uri="{FF2B5EF4-FFF2-40B4-BE49-F238E27FC236}">
                <a16:creationId xmlns:a16="http://schemas.microsoft.com/office/drawing/2014/main" id="{72B9EB42-5F98-494E-8158-A7F1A60E43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001" y="3083639"/>
            <a:ext cx="4491869" cy="2994579"/>
          </a:xfrm>
          <a:prstGeom prst="rect">
            <a:avLst/>
          </a:prstGeom>
        </p:spPr>
      </p:pic>
      <p:sp>
        <p:nvSpPr>
          <p:cNvPr id="4" name="TextBox 3">
            <a:extLst>
              <a:ext uri="{FF2B5EF4-FFF2-40B4-BE49-F238E27FC236}">
                <a16:creationId xmlns:a16="http://schemas.microsoft.com/office/drawing/2014/main" id="{8BD6BF1C-27C3-4575-801E-2089A1652CEF}"/>
              </a:ext>
            </a:extLst>
          </p:cNvPr>
          <p:cNvSpPr txBox="1"/>
          <p:nvPr/>
        </p:nvSpPr>
        <p:spPr>
          <a:xfrm>
            <a:off x="786121" y="1600438"/>
            <a:ext cx="11107341"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is-IS" sz="3200" b="0" i="0" u="none" strike="noStrike" kern="1200" cap="none" spc="0" normalizeH="0" baseline="0" noProof="0" dirty="0">
                <a:ln>
                  <a:noFill/>
                </a:ln>
                <a:solidFill>
                  <a:srgbClr val="4EAE3A"/>
                </a:solidFill>
                <a:effectLst/>
                <a:uLnTx/>
                <a:uFillTx/>
                <a:latin typeface="Calibri"/>
                <a:ea typeface="+mn-ea"/>
                <a:cs typeface="Calibri"/>
              </a:rPr>
              <a:t>Fimm meginreglur Locke og Latham </a:t>
            </a:r>
            <a:br>
              <a:rPr kumimoji="0" lang="is-IS" sz="3200" b="0" i="0" u="none" strike="noStrike" kern="1200" cap="none" spc="0" normalizeH="0" baseline="0" noProof="0" dirty="0">
                <a:ln>
                  <a:noFill/>
                </a:ln>
                <a:solidFill>
                  <a:srgbClr val="4EAE3A"/>
                </a:solidFill>
                <a:effectLst/>
                <a:uLnTx/>
                <a:uFillTx/>
                <a:latin typeface="Calibri"/>
                <a:ea typeface="+mn-ea"/>
                <a:cs typeface="Calibri"/>
              </a:rPr>
            </a:br>
            <a:r>
              <a:rPr kumimoji="0" lang="is-IS" sz="3200" b="0" i="0" u="none" strike="noStrike" kern="1200" cap="none" spc="0" normalizeH="0" baseline="0" noProof="0" dirty="0">
                <a:ln>
                  <a:noFill/>
                </a:ln>
                <a:solidFill>
                  <a:srgbClr val="4EAE3A"/>
                </a:solidFill>
                <a:effectLst/>
                <a:uLnTx/>
                <a:uFillTx/>
                <a:latin typeface="Calibri"/>
                <a:ea typeface="+mn-ea"/>
                <a:cs typeface="Calibri"/>
              </a:rPr>
              <a:t>um markmiðasetningu </a:t>
            </a:r>
          </a:p>
        </p:txBody>
      </p:sp>
    </p:spTree>
    <p:extLst>
      <p:ext uri="{BB962C8B-B14F-4D97-AF65-F5344CB8AC3E}">
        <p14:creationId xmlns:p14="http://schemas.microsoft.com/office/powerpoint/2010/main" val="863834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351F4-9B3A-443C-AB85-3661F9F77F2D}"/>
              </a:ext>
            </a:extLst>
          </p:cNvPr>
          <p:cNvSpPr txBox="1"/>
          <p:nvPr/>
        </p:nvSpPr>
        <p:spPr>
          <a:xfrm>
            <a:off x="684816" y="1590810"/>
            <a:ext cx="4918973" cy="4832092"/>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tabLst/>
              <a:defRPr/>
            </a:pPr>
            <a:r>
              <a:rPr lang="en-US" sz="3600" b="0" i="0" u="none" strike="noStrike" kern="1200" cap="none" spc="0" normalizeH="0" baseline="0" noProof="0" dirty="0" err="1">
                <a:ln>
                  <a:noFill/>
                </a:ln>
                <a:solidFill>
                  <a:srgbClr val="4EAE3A"/>
                </a:solidFill>
                <a:effectLst/>
                <a:uLnTx/>
                <a:uFillTx/>
                <a:latin typeface="Calibri"/>
                <a:cs typeface="Calibri"/>
              </a:rPr>
              <a:t>Markmiðasetning</a:t>
            </a:r>
            <a:r>
              <a:rPr lang="en-US" sz="3600" b="0" i="0" u="none" strike="noStrike" kern="1200" cap="none" spc="0" normalizeH="0" baseline="0" noProof="0" dirty="0">
                <a:ln>
                  <a:noFill/>
                </a:ln>
                <a:solidFill>
                  <a:srgbClr val="4EAE3A"/>
                </a:solidFill>
                <a:effectLst/>
                <a:uLnTx/>
                <a:uFillTx/>
                <a:latin typeface="Calibri"/>
                <a:cs typeface="Calibri"/>
              </a:rPr>
              <a:t> </a:t>
            </a:r>
            <a:r>
              <a:rPr lang="en-US" sz="3600" b="0" i="0" u="none" strike="noStrike" kern="1200" cap="none" spc="0" normalizeH="0" baseline="0" noProof="0" dirty="0" err="1">
                <a:ln>
                  <a:noFill/>
                </a:ln>
                <a:solidFill>
                  <a:srgbClr val="4EAE3A"/>
                </a:solidFill>
                <a:effectLst/>
                <a:uLnTx/>
                <a:uFillTx/>
                <a:latin typeface="Calibri"/>
                <a:cs typeface="Calibri"/>
              </a:rPr>
              <a:t>afturábak</a:t>
            </a:r>
            <a:endParaRPr lang="en-US" sz="3600" b="0" i="0" u="none" strike="noStrike" kern="1200" cap="none" spc="0" normalizeH="0" baseline="0" noProof="0" dirty="0">
              <a:ln>
                <a:noFill/>
              </a:ln>
              <a:effectLst/>
              <a:uLnTx/>
              <a:uFillTx/>
              <a:latin typeface="Calibri"/>
              <a:cs typeface="Calibri"/>
            </a:endParaRPr>
          </a:p>
          <a:p>
            <a:pPr fontAlgn="base">
              <a:defRPr/>
            </a:pPr>
            <a:r>
              <a:rPr kumimoji="0" lang="en-US" sz="2400" b="0" i="0" u="none" strike="noStrike" kern="1200" cap="none" spc="0" normalizeH="0" baseline="0" noProof="0" dirty="0" err="1">
                <a:ln>
                  <a:noFill/>
                </a:ln>
                <a:solidFill>
                  <a:srgbClr val="000000"/>
                </a:solidFill>
                <a:effectLst/>
                <a:uLnTx/>
                <a:uFillTx/>
                <a:latin typeface="Calibri"/>
                <a:cs typeface="Calibri"/>
              </a:rPr>
              <a:t>Aðferðin</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gengur</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út</a:t>
            </a:r>
            <a:r>
              <a:rPr kumimoji="0" lang="en-US" sz="2400" b="0" i="0" u="none" strike="noStrike" kern="1200" cap="none" spc="0" normalizeH="0" baseline="0" noProof="0" dirty="0">
                <a:ln>
                  <a:noFill/>
                </a:ln>
                <a:solidFill>
                  <a:srgbClr val="000000"/>
                </a:solidFill>
                <a:effectLst/>
                <a:uLnTx/>
                <a:uFillTx/>
                <a:latin typeface="Calibri"/>
                <a:cs typeface="Calibri"/>
              </a:rPr>
              <a:t> á </a:t>
            </a:r>
            <a:r>
              <a:rPr kumimoji="0" lang="en-US" sz="2400" b="0" i="0" u="none" strike="noStrike" kern="1200" cap="none" spc="0" normalizeH="0" baseline="0" noProof="0" dirty="0" err="1">
                <a:ln>
                  <a:noFill/>
                </a:ln>
                <a:solidFill>
                  <a:srgbClr val="000000"/>
                </a:solidFill>
                <a:effectLst/>
                <a:uLnTx/>
                <a:uFillTx/>
                <a:latin typeface="Calibri"/>
                <a:cs typeface="Calibri"/>
              </a:rPr>
              <a:t>að</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nýta</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markmiðið</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sjálft</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til</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að</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varða</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leiðina</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að</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því</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Með</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því</a:t>
            </a:r>
            <a:r>
              <a:rPr lang="en-US" sz="2400" dirty="0">
                <a:solidFill>
                  <a:srgbClr val="000000"/>
                </a:solidFill>
                <a:latin typeface="Calibri"/>
                <a:cs typeface="Calibri"/>
              </a:rPr>
              <a:t> </a:t>
            </a:r>
            <a:r>
              <a:rPr lang="en-US" sz="2400" dirty="0" err="1">
                <a:solidFill>
                  <a:srgbClr val="000000"/>
                </a:solidFill>
                <a:latin typeface="Calibri"/>
                <a:cs typeface="Calibri"/>
              </a:rPr>
              <a:t>að</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ímynda</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sér</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að</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markmiðinu</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sé</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náð</a:t>
            </a:r>
            <a:r>
              <a:rPr lang="en-US" sz="2400" dirty="0">
                <a:solidFill>
                  <a:srgbClr val="000000"/>
                </a:solidFill>
                <a:latin typeface="Calibri"/>
                <a:cs typeface="Calibri"/>
              </a:rPr>
              <a:t>,</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má</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einnig</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ímynda</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sér</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hvað</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varð</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til</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þess</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að</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árangur</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náðist</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Þannig</a:t>
            </a:r>
            <a:r>
              <a:rPr kumimoji="0" lang="en-US" sz="2400" b="0" i="0" u="none" strike="noStrike" kern="1200" cap="none" spc="0" normalizeH="0" baseline="0" noProof="0" dirty="0">
                <a:ln>
                  <a:noFill/>
                </a:ln>
                <a:solidFill>
                  <a:srgbClr val="000000"/>
                </a:solidFill>
                <a:effectLst/>
                <a:uLnTx/>
                <a:uFillTx/>
                <a:latin typeface="Calibri"/>
                <a:cs typeface="Calibri"/>
              </a:rPr>
              <a:t> er </a:t>
            </a:r>
            <a:r>
              <a:rPr kumimoji="0" lang="en-US" sz="2400" b="0" i="0" u="none" strike="noStrike" kern="1200" cap="none" spc="0" normalizeH="0" baseline="0" noProof="0" dirty="0" err="1">
                <a:ln>
                  <a:noFill/>
                </a:ln>
                <a:solidFill>
                  <a:srgbClr val="000000"/>
                </a:solidFill>
                <a:effectLst/>
                <a:uLnTx/>
                <a:uFillTx/>
                <a:latin typeface="Calibri"/>
                <a:cs typeface="Calibri"/>
              </a:rPr>
              <a:t>hægt</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að</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sjá</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fyrir</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sér</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leiðina</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að</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markmiðinu</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og</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teikna</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upp</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áætlun</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út</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frá</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þeirri</a:t>
            </a:r>
            <a:r>
              <a:rPr kumimoji="0" lang="en-US" sz="2400" b="0" i="0" u="none" strike="noStrike" kern="1200" cap="none" spc="0" normalizeH="0" baseline="0" noProof="0" dirty="0">
                <a:ln>
                  <a:noFill/>
                </a:ln>
                <a:solidFill>
                  <a:srgbClr val="000000"/>
                </a:solidFill>
                <a:effectLst/>
                <a:uLnTx/>
                <a:uFillTx/>
                <a:latin typeface="Calibri"/>
                <a:cs typeface="Calibri"/>
              </a:rPr>
              <a:t> </a:t>
            </a:r>
            <a:r>
              <a:rPr kumimoji="0" lang="en-US" sz="2400" b="0" i="0" u="none" strike="noStrike" kern="1200" cap="none" spc="0" normalizeH="0" baseline="0" noProof="0" dirty="0" err="1">
                <a:ln>
                  <a:noFill/>
                </a:ln>
                <a:solidFill>
                  <a:srgbClr val="000000"/>
                </a:solidFill>
                <a:effectLst/>
                <a:uLnTx/>
                <a:uFillTx/>
                <a:latin typeface="Calibri"/>
                <a:cs typeface="Calibri"/>
              </a:rPr>
              <a:t>sýn</a:t>
            </a:r>
            <a:r>
              <a:rPr kumimoji="0" lang="en-US" sz="2400" b="0" i="0" u="none" strike="noStrike" kern="1200" cap="none" spc="0" normalizeH="0" baseline="0" noProof="0" dirty="0">
                <a:ln>
                  <a:noFill/>
                </a:ln>
                <a:solidFill>
                  <a:srgbClr val="000000"/>
                </a:solidFill>
                <a:effectLst/>
                <a:uLnTx/>
                <a:uFillTx/>
                <a:latin typeface="Calibri"/>
                <a:cs typeface="Calibri"/>
              </a:rPr>
              <a:t>. </a:t>
            </a:r>
            <a:endParaRPr lang="en-US" sz="2400" b="0" i="0" u="none" strike="noStrike" kern="1200" cap="none" spc="0" normalizeH="0" baseline="0" noProof="0" dirty="0">
              <a:ln>
                <a:noFill/>
              </a:ln>
              <a:solidFill>
                <a:srgbClr val="000000"/>
              </a:solidFill>
              <a:effectLst/>
              <a:uLnTx/>
              <a:uFillTx/>
              <a:latin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40545AC-CB8B-447C-9D66-576C945D9D7D}"/>
              </a:ext>
            </a:extLst>
          </p:cNvPr>
          <p:cNvSpPr txBox="1"/>
          <p:nvPr/>
        </p:nvSpPr>
        <p:spPr>
          <a:xfrm>
            <a:off x="2070374" y="79472"/>
            <a:ext cx="8996246" cy="1600438"/>
          </a:xfrm>
          <a:prstGeom prst="rect">
            <a:avLst/>
          </a:prstGeom>
          <a:noFill/>
        </p:spPr>
        <p:txBody>
          <a:bodyPr wrap="square" lIns="91440" tIns="45720" rIns="91440" bIns="45720" rtlCol="0" anchor="t">
            <a:spAutoFit/>
          </a:bodyPr>
          <a:lstStyle/>
          <a:p>
            <a:r>
              <a:rPr lang="is-IS" sz="4000" b="1" dirty="0">
                <a:solidFill>
                  <a:srgbClr val="266C9F"/>
                </a:solidFill>
              </a:rPr>
              <a:t>1.6. Markmiðasetning – </a:t>
            </a:r>
          </a:p>
          <a:p>
            <a:r>
              <a:rPr lang="is-IS" sz="4000" b="1" dirty="0">
                <a:solidFill>
                  <a:srgbClr val="266C9F"/>
                </a:solidFill>
              </a:rPr>
              <a:t>dæmi um aðferðir</a:t>
            </a:r>
            <a:endParaRPr lang="en-SE" sz="4000" b="1" dirty="0">
              <a:solidFill>
                <a:srgbClr val="266C9F"/>
              </a:solidFill>
            </a:endParaRPr>
          </a:p>
          <a:p>
            <a:endParaRPr lang="en-SE" dirty="0">
              <a:cs typeface="Calibri" panose="020F0502020204030204"/>
            </a:endParaRPr>
          </a:p>
        </p:txBody>
      </p:sp>
      <p:pic>
        <p:nvPicPr>
          <p:cNvPr id="5" name="Picture 4">
            <a:extLst>
              <a:ext uri="{FF2B5EF4-FFF2-40B4-BE49-F238E27FC236}">
                <a16:creationId xmlns:a16="http://schemas.microsoft.com/office/drawing/2014/main" id="{7D251AE9-6DEC-4542-94F4-356A834044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0451" y="2280435"/>
            <a:ext cx="3960568" cy="2297129"/>
          </a:xfrm>
          <a:prstGeom prst="rect">
            <a:avLst/>
          </a:prstGeom>
        </p:spPr>
      </p:pic>
    </p:spTree>
    <p:extLst>
      <p:ext uri="{BB962C8B-B14F-4D97-AF65-F5344CB8AC3E}">
        <p14:creationId xmlns:p14="http://schemas.microsoft.com/office/powerpoint/2010/main" val="2552147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9AC01-F213-49A2-AA25-39BEA92AFC61}"/>
              </a:ext>
            </a:extLst>
          </p:cNvPr>
          <p:cNvSpPr txBox="1"/>
          <p:nvPr/>
        </p:nvSpPr>
        <p:spPr>
          <a:xfrm>
            <a:off x="687921" y="1985543"/>
            <a:ext cx="4427776" cy="3970318"/>
          </a:xfrm>
          <a:prstGeom prst="rect">
            <a:avLst/>
          </a:prstGeom>
          <a:noFill/>
        </p:spPr>
        <p:txBody>
          <a:bodyPr wrap="square" rtlCol="0">
            <a:spAutoFit/>
          </a:bodyPr>
          <a:lstStyle/>
          <a:p>
            <a:pPr fontAlgn="base"/>
            <a:r>
              <a:rPr lang="en-US" sz="3600" b="0" i="0" u="none" strike="noStrike" dirty="0" err="1">
                <a:solidFill>
                  <a:srgbClr val="4EAE3A"/>
                </a:solidFill>
                <a:effectLst/>
                <a:latin typeface="Calibri"/>
                <a:cs typeface="Calibri"/>
              </a:rPr>
              <a:t>Myndræn</a:t>
            </a:r>
            <a:r>
              <a:rPr lang="en-US" sz="3600" b="0" i="0" u="none" strike="noStrike" dirty="0">
                <a:solidFill>
                  <a:srgbClr val="4EAE3A"/>
                </a:solidFill>
                <a:effectLst/>
                <a:latin typeface="Calibri"/>
                <a:cs typeface="Calibri"/>
              </a:rPr>
              <a:t> </a:t>
            </a:r>
            <a:r>
              <a:rPr lang="en-US" sz="3600" b="0" i="0" u="none" strike="noStrike" dirty="0" err="1">
                <a:solidFill>
                  <a:srgbClr val="4EAE3A"/>
                </a:solidFill>
                <a:effectLst/>
                <a:latin typeface="Calibri"/>
                <a:cs typeface="Calibri"/>
              </a:rPr>
              <a:t>framsetning</a:t>
            </a:r>
            <a:endParaRPr lang="en-US" sz="3600" b="0" i="0" u="none" strike="noStrike" dirty="0">
              <a:solidFill>
                <a:srgbClr val="4EAE3A"/>
              </a:solidFill>
              <a:effectLst/>
              <a:latin typeface="Calibri"/>
              <a:cs typeface="Calibri"/>
            </a:endParaRPr>
          </a:p>
          <a:p>
            <a:r>
              <a:rPr lang="en-US" sz="2400" b="0" i="0" u="none" strike="noStrike" dirty="0" err="1">
                <a:solidFill>
                  <a:srgbClr val="000000"/>
                </a:solidFill>
                <a:effectLst/>
                <a:latin typeface="Calibri"/>
                <a:cs typeface="Calibri"/>
              </a:rPr>
              <a:t>Myndræn</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framsetning</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markmiða</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stuðlar</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að</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skýrri</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sýn</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Aðferðin</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gengur</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út</a:t>
            </a:r>
            <a:r>
              <a:rPr lang="en-US" sz="2400" b="0" i="0" u="none" strike="noStrike" dirty="0">
                <a:solidFill>
                  <a:srgbClr val="000000"/>
                </a:solidFill>
                <a:effectLst/>
                <a:latin typeface="Calibri"/>
                <a:cs typeface="Calibri"/>
              </a:rPr>
              <a:t> á </a:t>
            </a:r>
            <a:r>
              <a:rPr lang="en-US" sz="2400" b="0" i="0" u="none" strike="noStrike" dirty="0" err="1">
                <a:solidFill>
                  <a:srgbClr val="000000"/>
                </a:solidFill>
                <a:effectLst/>
                <a:latin typeface="Calibri"/>
                <a:cs typeface="Calibri"/>
              </a:rPr>
              <a:t>að</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gera</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markmið</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sýnileg</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og</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auðvelda</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fólki</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þannig</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að</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halda</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fókus</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Þetta</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má</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útfæra</a:t>
            </a:r>
            <a:r>
              <a:rPr lang="en-US" sz="2400" b="0" i="0" u="none" strike="noStrike" dirty="0">
                <a:solidFill>
                  <a:srgbClr val="000000"/>
                </a:solidFill>
                <a:effectLst/>
                <a:latin typeface="Calibri"/>
                <a:cs typeface="Calibri"/>
              </a:rPr>
              <a:t> á afar </a:t>
            </a:r>
            <a:r>
              <a:rPr lang="en-US" sz="2400" b="0" i="0" u="none" strike="noStrike" dirty="0" err="1">
                <a:solidFill>
                  <a:srgbClr val="000000"/>
                </a:solidFill>
                <a:effectLst/>
                <a:latin typeface="Calibri"/>
                <a:cs typeface="Calibri"/>
              </a:rPr>
              <a:t>fjölbreyttan</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máta</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til</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dæmis</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með</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því</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að</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skrifa</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markmið</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upp</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og</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setja</a:t>
            </a:r>
            <a:r>
              <a:rPr lang="en-US" sz="2400" b="0" i="0" u="none" strike="noStrike" dirty="0">
                <a:solidFill>
                  <a:srgbClr val="000000"/>
                </a:solidFill>
                <a:effectLst/>
                <a:latin typeface="Calibri"/>
                <a:cs typeface="Calibri"/>
              </a:rPr>
              <a:t> í </a:t>
            </a:r>
            <a:r>
              <a:rPr lang="en-US" sz="2400" b="0" i="0" u="none" strike="noStrike" dirty="0" err="1">
                <a:solidFill>
                  <a:srgbClr val="000000"/>
                </a:solidFill>
                <a:effectLst/>
                <a:latin typeface="Calibri"/>
                <a:cs typeface="Calibri"/>
              </a:rPr>
              <a:t>ramma</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teikna</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mynd</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eða</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gera</a:t>
            </a:r>
            <a:r>
              <a:rPr lang="en-US" sz="2400" b="0" i="0" u="none" strike="noStrike" dirty="0">
                <a:solidFill>
                  <a:srgbClr val="000000"/>
                </a:solidFill>
                <a:effectLst/>
                <a:latin typeface="Calibri"/>
                <a:cs typeface="Calibri"/>
              </a:rPr>
              <a:t> </a:t>
            </a:r>
            <a:r>
              <a:rPr lang="en-US" sz="2400" b="0" i="0" u="none" strike="noStrike" dirty="0" err="1">
                <a:solidFill>
                  <a:srgbClr val="000000"/>
                </a:solidFill>
                <a:effectLst/>
                <a:latin typeface="Calibri"/>
                <a:cs typeface="Calibri"/>
              </a:rPr>
              <a:t>myndband</a:t>
            </a:r>
            <a:r>
              <a:rPr lang="en-US" sz="2400" b="0" i="0" u="none" strike="noStrike" dirty="0">
                <a:solidFill>
                  <a:srgbClr val="000000"/>
                </a:solidFill>
                <a:effectLst/>
                <a:latin typeface="Calibri"/>
                <a:cs typeface="Calibri"/>
              </a:rPr>
              <a:t>.  </a:t>
            </a:r>
            <a:endParaRPr kumimoji="0" lang="en-US" sz="2400" b="0" i="0" u="none" strike="noStrike" kern="1200" cap="none" spc="0" normalizeH="0" baseline="0" noProof="0" dirty="0">
              <a:ln>
                <a:noFill/>
              </a:ln>
              <a:solidFill>
                <a:prstClr val="black"/>
              </a:solidFill>
              <a:effectLst/>
              <a:uLnTx/>
              <a:uFillTx/>
              <a:latin typeface="Calibri"/>
              <a:cs typeface="Calibri"/>
            </a:endParaRPr>
          </a:p>
        </p:txBody>
      </p:sp>
      <p:sp>
        <p:nvSpPr>
          <p:cNvPr id="4" name="TextBox 3">
            <a:extLst>
              <a:ext uri="{FF2B5EF4-FFF2-40B4-BE49-F238E27FC236}">
                <a16:creationId xmlns:a16="http://schemas.microsoft.com/office/drawing/2014/main" id="{8EC01336-DBE6-4A86-A5F8-D8A2D4ECA114}"/>
              </a:ext>
            </a:extLst>
          </p:cNvPr>
          <p:cNvSpPr txBox="1"/>
          <p:nvPr/>
        </p:nvSpPr>
        <p:spPr>
          <a:xfrm>
            <a:off x="2255115" y="78205"/>
            <a:ext cx="8748583" cy="1600438"/>
          </a:xfrm>
          <a:prstGeom prst="rect">
            <a:avLst/>
          </a:prstGeom>
          <a:noFill/>
        </p:spPr>
        <p:txBody>
          <a:bodyPr wrap="square" rtlCol="0">
            <a:spAutoFit/>
          </a:bodyPr>
          <a:lstStyle/>
          <a:p>
            <a:r>
              <a:rPr lang="is-IS" sz="4000" b="1" dirty="0">
                <a:solidFill>
                  <a:srgbClr val="266C9F"/>
                </a:solidFill>
              </a:rPr>
              <a:t>1.6. Markmiðasetning – </a:t>
            </a:r>
          </a:p>
          <a:p>
            <a:r>
              <a:rPr lang="is-IS" sz="4000" b="1" dirty="0">
                <a:solidFill>
                  <a:srgbClr val="266C9F"/>
                </a:solidFill>
              </a:rPr>
              <a:t>dæmi um aðferðir</a:t>
            </a:r>
            <a:endParaRPr lang="en-SE" sz="4000" b="1" dirty="0">
              <a:solidFill>
                <a:srgbClr val="266C9F"/>
              </a:solidFill>
            </a:endParaRPr>
          </a:p>
          <a:p>
            <a:endParaRPr lang="en-SE" dirty="0"/>
          </a:p>
        </p:txBody>
      </p:sp>
      <p:pic>
        <p:nvPicPr>
          <p:cNvPr id="5" name="Picture 4">
            <a:extLst>
              <a:ext uri="{FF2B5EF4-FFF2-40B4-BE49-F238E27FC236}">
                <a16:creationId xmlns:a16="http://schemas.microsoft.com/office/drawing/2014/main" id="{30739A04-2F45-4914-A21D-D3973BA7E3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04084" y="2509510"/>
            <a:ext cx="5167229" cy="3446351"/>
          </a:xfrm>
          <a:prstGeom prst="rect">
            <a:avLst/>
          </a:prstGeom>
        </p:spPr>
      </p:pic>
    </p:spTree>
    <p:extLst>
      <p:ext uri="{BB962C8B-B14F-4D97-AF65-F5344CB8AC3E}">
        <p14:creationId xmlns:p14="http://schemas.microsoft.com/office/powerpoint/2010/main" val="3737676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4CEEA4A0-108A-4878-9528-B0DCF3A5983F}"/>
              </a:ext>
            </a:extLst>
          </p:cNvPr>
          <p:cNvSpPr/>
          <p:nvPr/>
        </p:nvSpPr>
        <p:spPr>
          <a:xfrm>
            <a:off x="2850199" y="5210544"/>
            <a:ext cx="2092212" cy="98557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s-IS" dirty="0"/>
              <a:t>JÁKVÆÐNI</a:t>
            </a:r>
            <a:endParaRPr lang="en-SE" dirty="0"/>
          </a:p>
        </p:txBody>
      </p:sp>
      <p:sp>
        <p:nvSpPr>
          <p:cNvPr id="2" name="TextBox 1">
            <a:extLst>
              <a:ext uri="{FF2B5EF4-FFF2-40B4-BE49-F238E27FC236}">
                <a16:creationId xmlns:a16="http://schemas.microsoft.com/office/drawing/2014/main" id="{2AF8C403-594E-46E3-8BE4-26C41A84C592}"/>
              </a:ext>
            </a:extLst>
          </p:cNvPr>
          <p:cNvSpPr txBox="1"/>
          <p:nvPr/>
        </p:nvSpPr>
        <p:spPr>
          <a:xfrm>
            <a:off x="2312659" y="105584"/>
            <a:ext cx="7662042" cy="707886"/>
          </a:xfrm>
          <a:prstGeom prst="rect">
            <a:avLst/>
          </a:prstGeom>
          <a:noFill/>
        </p:spPr>
        <p:txBody>
          <a:bodyPr wrap="square" rtlCol="0">
            <a:spAutoFit/>
          </a:bodyPr>
          <a:lstStyle/>
          <a:p>
            <a:r>
              <a:rPr lang="is-IS" sz="4000" b="1" dirty="0">
                <a:solidFill>
                  <a:srgbClr val="266C9F"/>
                </a:solidFill>
              </a:rPr>
              <a:t>1.7. Persónulegir hæfniþættir</a:t>
            </a:r>
            <a:endParaRPr lang="en-SE" sz="4000" b="1" dirty="0">
              <a:solidFill>
                <a:srgbClr val="266C9F"/>
              </a:solidFill>
            </a:endParaRPr>
          </a:p>
        </p:txBody>
      </p:sp>
      <p:sp>
        <p:nvSpPr>
          <p:cNvPr id="4" name="TextBox 3">
            <a:extLst>
              <a:ext uri="{FF2B5EF4-FFF2-40B4-BE49-F238E27FC236}">
                <a16:creationId xmlns:a16="http://schemas.microsoft.com/office/drawing/2014/main" id="{F5C73FC5-7EAC-45D1-BFD3-D2E4D5F29699}"/>
              </a:ext>
            </a:extLst>
          </p:cNvPr>
          <p:cNvSpPr txBox="1"/>
          <p:nvPr/>
        </p:nvSpPr>
        <p:spPr>
          <a:xfrm>
            <a:off x="5750472" y="2849617"/>
            <a:ext cx="914400" cy="914400"/>
          </a:xfrm>
          <a:prstGeom prst="rect">
            <a:avLst/>
          </a:prstGeom>
          <a:noFill/>
        </p:spPr>
        <p:txBody>
          <a:bodyPr wrap="square" rtlCol="0">
            <a:spAutoFit/>
          </a:bodyPr>
          <a:lstStyle/>
          <a:p>
            <a:endParaRPr lang="en-SE" dirty="0"/>
          </a:p>
        </p:txBody>
      </p:sp>
      <p:sp>
        <p:nvSpPr>
          <p:cNvPr id="5" name="TextBox 4">
            <a:extLst>
              <a:ext uri="{FF2B5EF4-FFF2-40B4-BE49-F238E27FC236}">
                <a16:creationId xmlns:a16="http://schemas.microsoft.com/office/drawing/2014/main" id="{57BCCDFC-1DAD-4D86-BBCF-F9F35CCFDDAA}"/>
              </a:ext>
            </a:extLst>
          </p:cNvPr>
          <p:cNvSpPr txBox="1"/>
          <p:nvPr/>
        </p:nvSpPr>
        <p:spPr>
          <a:xfrm>
            <a:off x="600929" y="1705451"/>
            <a:ext cx="9985910" cy="3447098"/>
          </a:xfrm>
          <a:prstGeom prst="rect">
            <a:avLst/>
          </a:prstGeom>
          <a:noFill/>
        </p:spPr>
        <p:txBody>
          <a:bodyPr wrap="square" lIns="91440" tIns="45720" rIns="91440" bIns="45720" rtlCol="0" anchor="t">
            <a:spAutoFit/>
          </a:bodyPr>
          <a:lstStyle/>
          <a:p>
            <a:pPr algn="ctr"/>
            <a:r>
              <a:rPr lang="en-GB" sz="2000" dirty="0" err="1"/>
              <a:t>Til</a:t>
            </a:r>
            <a:r>
              <a:rPr lang="en-GB" sz="2000" dirty="0"/>
              <a:t> </a:t>
            </a:r>
            <a:r>
              <a:rPr lang="en-GB" sz="2000" dirty="0" err="1"/>
              <a:t>viðbótar</a:t>
            </a:r>
            <a:r>
              <a:rPr lang="en-GB" sz="2000" dirty="0"/>
              <a:t> </a:t>
            </a:r>
            <a:r>
              <a:rPr lang="en-GB" sz="2000" dirty="0" err="1"/>
              <a:t>við</a:t>
            </a:r>
            <a:r>
              <a:rPr lang="en-GB" sz="2000" dirty="0"/>
              <a:t> </a:t>
            </a:r>
            <a:r>
              <a:rPr lang="en-GB" sz="2000" dirty="0" err="1"/>
              <a:t>þekktar</a:t>
            </a:r>
            <a:r>
              <a:rPr lang="en-GB" sz="2000" dirty="0"/>
              <a:t> </a:t>
            </a:r>
            <a:r>
              <a:rPr lang="en-GB" sz="2000" dirty="0" err="1"/>
              <a:t>aðferðir</a:t>
            </a:r>
            <a:r>
              <a:rPr lang="en-GB" sz="2000" dirty="0"/>
              <a:t> </a:t>
            </a:r>
            <a:r>
              <a:rPr lang="en-GB" sz="2000" dirty="0" err="1"/>
              <a:t>og</a:t>
            </a:r>
            <a:r>
              <a:rPr lang="en-GB" sz="2000" dirty="0"/>
              <a:t> </a:t>
            </a:r>
            <a:r>
              <a:rPr lang="en-GB" sz="2000" dirty="0" err="1"/>
              <a:t>verkfæri</a:t>
            </a:r>
            <a:r>
              <a:rPr lang="en-GB" sz="2000" dirty="0"/>
              <a:t>, </a:t>
            </a:r>
            <a:r>
              <a:rPr lang="en-GB" sz="2000" dirty="0" err="1"/>
              <a:t>sem</a:t>
            </a:r>
            <a:r>
              <a:rPr lang="en-GB" sz="2000" dirty="0"/>
              <a:t> geta </a:t>
            </a:r>
            <a:r>
              <a:rPr lang="en-GB" sz="2000" dirty="0" err="1"/>
              <a:t>aukið</a:t>
            </a:r>
            <a:r>
              <a:rPr lang="en-GB" sz="2000" dirty="0"/>
              <a:t> </a:t>
            </a:r>
            <a:r>
              <a:rPr lang="en-GB" sz="2000" dirty="0" err="1"/>
              <a:t>ávinning</a:t>
            </a:r>
            <a:r>
              <a:rPr lang="en-GB" sz="2000" dirty="0"/>
              <a:t> </a:t>
            </a:r>
            <a:r>
              <a:rPr lang="en-GB" sz="2000" dirty="0" err="1"/>
              <a:t>af</a:t>
            </a:r>
            <a:r>
              <a:rPr lang="en-GB" sz="2000" dirty="0"/>
              <a:t> </a:t>
            </a:r>
            <a:r>
              <a:rPr lang="en-GB" sz="2000" dirty="0" err="1"/>
              <a:t>hugmyndavinnu</a:t>
            </a:r>
            <a:r>
              <a:rPr lang="en-GB" sz="2000" dirty="0"/>
              <a:t> </a:t>
            </a:r>
            <a:r>
              <a:rPr lang="en-GB" sz="2000" dirty="0" err="1"/>
              <a:t>og</a:t>
            </a:r>
            <a:r>
              <a:rPr lang="en-GB" sz="2000" dirty="0"/>
              <a:t> </a:t>
            </a:r>
            <a:r>
              <a:rPr lang="en-GB" sz="2000" dirty="0" err="1"/>
              <a:t>markmiðasetningu</a:t>
            </a:r>
            <a:r>
              <a:rPr lang="en-GB" sz="2000" dirty="0"/>
              <a:t>, </a:t>
            </a:r>
            <a:r>
              <a:rPr lang="en-GB" sz="2000" dirty="0" err="1"/>
              <a:t>hafa</a:t>
            </a:r>
            <a:r>
              <a:rPr lang="en-GB" sz="2000" dirty="0"/>
              <a:t> </a:t>
            </a:r>
            <a:r>
              <a:rPr lang="en-GB" sz="2000" dirty="0" err="1"/>
              <a:t>persónulegir</a:t>
            </a:r>
            <a:r>
              <a:rPr lang="en-GB" sz="2000" dirty="0"/>
              <a:t> </a:t>
            </a:r>
            <a:r>
              <a:rPr lang="en-GB" sz="2000" dirty="0" err="1"/>
              <a:t>eiginleikar</a:t>
            </a:r>
            <a:r>
              <a:rPr lang="en-GB" sz="2000" dirty="0"/>
              <a:t> </a:t>
            </a:r>
            <a:r>
              <a:rPr lang="en-GB" sz="2000" dirty="0" err="1"/>
              <a:t>frumkvöðulsins</a:t>
            </a:r>
            <a:r>
              <a:rPr lang="en-GB" sz="2000" dirty="0"/>
              <a:t> </a:t>
            </a:r>
            <a:r>
              <a:rPr lang="en-GB" sz="2000" dirty="0" err="1"/>
              <a:t>einnig</a:t>
            </a:r>
            <a:r>
              <a:rPr lang="en-GB" sz="2000" dirty="0"/>
              <a:t> </a:t>
            </a:r>
            <a:r>
              <a:rPr lang="en-GB" sz="2000" dirty="0" err="1"/>
              <a:t>mikið</a:t>
            </a:r>
            <a:r>
              <a:rPr lang="en-GB" sz="2000" dirty="0"/>
              <a:t> </a:t>
            </a:r>
            <a:r>
              <a:rPr lang="en-GB" sz="2000" dirty="0" err="1"/>
              <a:t>að</a:t>
            </a:r>
            <a:r>
              <a:rPr lang="en-GB" sz="2000" dirty="0"/>
              <a:t> </a:t>
            </a:r>
            <a:r>
              <a:rPr lang="en-GB" sz="2000" dirty="0" err="1"/>
              <a:t>segja</a:t>
            </a:r>
            <a:r>
              <a:rPr lang="en-GB" sz="2000" dirty="0"/>
              <a:t>. </a:t>
            </a:r>
            <a:endParaRPr lang="en-US" sz="2000" dirty="0"/>
          </a:p>
          <a:p>
            <a:pPr algn="ctr"/>
            <a:endParaRPr lang="en-GB" sz="2000" dirty="0"/>
          </a:p>
          <a:p>
            <a:pPr algn="ctr"/>
            <a:r>
              <a:rPr lang="en-GB" sz="2000" dirty="0" err="1">
                <a:ea typeface="+mn-lt"/>
                <a:cs typeface="+mn-lt"/>
              </a:rPr>
              <a:t>Færniþættir</a:t>
            </a:r>
            <a:r>
              <a:rPr lang="en-GB" sz="2000" dirty="0">
                <a:ea typeface="+mn-lt"/>
                <a:cs typeface="+mn-lt"/>
              </a:rPr>
              <a:t> </a:t>
            </a:r>
            <a:r>
              <a:rPr lang="en-GB" sz="2000" dirty="0" err="1">
                <a:ea typeface="+mn-lt"/>
                <a:cs typeface="+mn-lt"/>
              </a:rPr>
              <a:t>eru</a:t>
            </a:r>
            <a:r>
              <a:rPr lang="en-GB" sz="2000" dirty="0">
                <a:ea typeface="+mn-lt"/>
                <a:cs typeface="+mn-lt"/>
              </a:rPr>
              <a:t> </a:t>
            </a:r>
            <a:r>
              <a:rPr lang="en-GB" sz="2000" dirty="0" err="1">
                <a:ea typeface="+mn-lt"/>
                <a:cs typeface="+mn-lt"/>
              </a:rPr>
              <a:t>sjaldnast</a:t>
            </a:r>
            <a:r>
              <a:rPr lang="en-GB" sz="2000" dirty="0">
                <a:ea typeface="+mn-lt"/>
                <a:cs typeface="+mn-lt"/>
              </a:rPr>
              <a:t> </a:t>
            </a:r>
            <a:r>
              <a:rPr lang="en-GB" sz="2000" dirty="0" err="1">
                <a:ea typeface="+mn-lt"/>
                <a:cs typeface="+mn-lt"/>
              </a:rPr>
              <a:t>fastir</a:t>
            </a:r>
            <a:r>
              <a:rPr lang="en-GB" sz="2000" dirty="0">
                <a:ea typeface="+mn-lt"/>
                <a:cs typeface="+mn-lt"/>
              </a:rPr>
              <a:t> </a:t>
            </a:r>
            <a:r>
              <a:rPr lang="en-GB" sz="2000" dirty="0" err="1">
                <a:ea typeface="+mn-lt"/>
                <a:cs typeface="+mn-lt"/>
              </a:rPr>
              <a:t>eða</a:t>
            </a:r>
            <a:r>
              <a:rPr lang="en-GB" sz="2000" dirty="0">
                <a:ea typeface="+mn-lt"/>
                <a:cs typeface="+mn-lt"/>
              </a:rPr>
              <a:t> </a:t>
            </a:r>
            <a:r>
              <a:rPr lang="en-GB" sz="2000" dirty="0" err="1">
                <a:ea typeface="+mn-lt"/>
                <a:cs typeface="+mn-lt"/>
              </a:rPr>
              <a:t>óhagganlegir</a:t>
            </a:r>
            <a:r>
              <a:rPr lang="en-GB" sz="2000" dirty="0">
                <a:ea typeface="+mn-lt"/>
                <a:cs typeface="+mn-lt"/>
              </a:rPr>
              <a:t> </a:t>
            </a:r>
            <a:r>
              <a:rPr lang="en-GB" sz="2000" dirty="0" err="1">
                <a:ea typeface="+mn-lt"/>
                <a:cs typeface="+mn-lt"/>
              </a:rPr>
              <a:t>hjá</a:t>
            </a:r>
            <a:r>
              <a:rPr lang="en-GB" sz="2000" dirty="0">
                <a:ea typeface="+mn-lt"/>
                <a:cs typeface="+mn-lt"/>
              </a:rPr>
              <a:t> </a:t>
            </a:r>
            <a:r>
              <a:rPr lang="en-GB" sz="2000" dirty="0" err="1">
                <a:ea typeface="+mn-lt"/>
                <a:cs typeface="+mn-lt"/>
              </a:rPr>
              <a:t>einstaklingum</a:t>
            </a:r>
            <a:r>
              <a:rPr lang="en-GB" sz="2000" dirty="0">
                <a:ea typeface="+mn-lt"/>
                <a:cs typeface="+mn-lt"/>
              </a:rPr>
              <a:t>, </a:t>
            </a:r>
            <a:endParaRPr lang="en-US" sz="2000" dirty="0">
              <a:ea typeface="+mn-lt"/>
              <a:cs typeface="+mn-lt"/>
            </a:endParaRPr>
          </a:p>
          <a:p>
            <a:pPr algn="ctr"/>
            <a:r>
              <a:rPr lang="en-GB" sz="2000" dirty="0" err="1">
                <a:ea typeface="+mn-lt"/>
                <a:cs typeface="+mn-lt"/>
              </a:rPr>
              <a:t>þvert</a:t>
            </a:r>
            <a:r>
              <a:rPr lang="en-GB" sz="2000" dirty="0">
                <a:ea typeface="+mn-lt"/>
                <a:cs typeface="+mn-lt"/>
              </a:rPr>
              <a:t> á </a:t>
            </a:r>
            <a:r>
              <a:rPr lang="en-GB" sz="2000" dirty="0" err="1">
                <a:ea typeface="+mn-lt"/>
                <a:cs typeface="+mn-lt"/>
              </a:rPr>
              <a:t>móti</a:t>
            </a:r>
            <a:r>
              <a:rPr lang="en-GB" sz="2000" dirty="0">
                <a:ea typeface="+mn-lt"/>
                <a:cs typeface="+mn-lt"/>
              </a:rPr>
              <a:t> </a:t>
            </a:r>
            <a:r>
              <a:rPr lang="en-GB" sz="2000" dirty="0" err="1">
                <a:ea typeface="+mn-lt"/>
                <a:cs typeface="+mn-lt"/>
              </a:rPr>
              <a:t>þróast</a:t>
            </a:r>
            <a:r>
              <a:rPr lang="en-GB" sz="2000" dirty="0">
                <a:ea typeface="+mn-lt"/>
                <a:cs typeface="+mn-lt"/>
              </a:rPr>
              <a:t> </a:t>
            </a:r>
            <a:r>
              <a:rPr lang="en-GB" sz="2000" dirty="0" err="1">
                <a:ea typeface="+mn-lt"/>
                <a:cs typeface="+mn-lt"/>
              </a:rPr>
              <a:t>þeir</a:t>
            </a:r>
            <a:r>
              <a:rPr lang="en-GB" sz="2000" dirty="0">
                <a:ea typeface="+mn-lt"/>
                <a:cs typeface="+mn-lt"/>
              </a:rPr>
              <a:t> </a:t>
            </a:r>
            <a:r>
              <a:rPr lang="en-GB" sz="2000" dirty="0" err="1">
                <a:ea typeface="+mn-lt"/>
                <a:cs typeface="+mn-lt"/>
              </a:rPr>
              <a:t>og</a:t>
            </a:r>
            <a:r>
              <a:rPr lang="en-GB" sz="2000" dirty="0">
                <a:ea typeface="+mn-lt"/>
                <a:cs typeface="+mn-lt"/>
              </a:rPr>
              <a:t> </a:t>
            </a:r>
            <a:r>
              <a:rPr lang="en-GB" sz="2000" dirty="0" err="1">
                <a:ea typeface="+mn-lt"/>
                <a:cs typeface="+mn-lt"/>
              </a:rPr>
              <a:t>breytast</a:t>
            </a:r>
            <a:r>
              <a:rPr lang="en-GB" sz="2000" dirty="0">
                <a:ea typeface="+mn-lt"/>
                <a:cs typeface="+mn-lt"/>
              </a:rPr>
              <a:t>. </a:t>
            </a:r>
            <a:endParaRPr lang="en-GB" sz="2000" dirty="0"/>
          </a:p>
          <a:p>
            <a:pPr algn="ctr"/>
            <a:endParaRPr lang="en-GB" sz="2000" dirty="0"/>
          </a:p>
          <a:p>
            <a:pPr algn="ctr"/>
            <a:r>
              <a:rPr lang="en-GB" sz="2000" dirty="0" err="1"/>
              <a:t>Eiginleika</a:t>
            </a:r>
            <a:r>
              <a:rPr lang="en-GB" sz="2000" dirty="0"/>
              <a:t> </a:t>
            </a:r>
            <a:r>
              <a:rPr lang="en-GB" sz="2000" dirty="0" err="1"/>
              <a:t>af</a:t>
            </a:r>
            <a:r>
              <a:rPr lang="en-GB" sz="2000" dirty="0"/>
              <a:t> </a:t>
            </a:r>
            <a:r>
              <a:rPr lang="en-GB" sz="2000" dirty="0" err="1"/>
              <a:t>þessum</a:t>
            </a:r>
            <a:r>
              <a:rPr lang="en-GB" sz="2000" dirty="0"/>
              <a:t> toga </a:t>
            </a:r>
            <a:r>
              <a:rPr lang="en-GB" sz="2000" dirty="0" err="1"/>
              <a:t>má</a:t>
            </a:r>
            <a:r>
              <a:rPr lang="en-GB" sz="2000" dirty="0"/>
              <a:t> </a:t>
            </a:r>
            <a:r>
              <a:rPr lang="en-GB" sz="2000" dirty="0" err="1"/>
              <a:t>því</a:t>
            </a:r>
            <a:r>
              <a:rPr lang="en-GB" sz="2000" dirty="0"/>
              <a:t> </a:t>
            </a:r>
            <a:r>
              <a:rPr lang="en-GB" sz="2000" dirty="0" err="1"/>
              <a:t>öðlast</a:t>
            </a:r>
            <a:r>
              <a:rPr lang="en-GB" sz="2000" dirty="0"/>
              <a:t> </a:t>
            </a:r>
            <a:r>
              <a:rPr lang="en-GB" sz="2000" dirty="0" err="1"/>
              <a:t>og</a:t>
            </a:r>
            <a:r>
              <a:rPr lang="en-GB" sz="2000" dirty="0"/>
              <a:t> </a:t>
            </a:r>
            <a:r>
              <a:rPr lang="en-GB" sz="2000" dirty="0" err="1"/>
              <a:t>tileinka</a:t>
            </a:r>
            <a:r>
              <a:rPr lang="en-GB" sz="2000" dirty="0"/>
              <a:t> </a:t>
            </a:r>
            <a:r>
              <a:rPr lang="en-GB" sz="2000" dirty="0" err="1"/>
              <a:t>sér</a:t>
            </a:r>
            <a:r>
              <a:rPr lang="en-GB" sz="2000" dirty="0"/>
              <a:t> </a:t>
            </a:r>
            <a:br>
              <a:rPr lang="en-GB" sz="2000" dirty="0"/>
            </a:br>
            <a:r>
              <a:rPr lang="en-GB" sz="2000" dirty="0" err="1"/>
              <a:t>til</a:t>
            </a:r>
            <a:r>
              <a:rPr lang="en-GB" sz="2000" dirty="0"/>
              <a:t> </a:t>
            </a:r>
            <a:r>
              <a:rPr lang="en-GB" sz="2000" dirty="0" err="1"/>
              <a:t>dæmis</a:t>
            </a:r>
            <a:r>
              <a:rPr lang="en-GB" sz="2000" dirty="0"/>
              <a:t> í </a:t>
            </a:r>
            <a:r>
              <a:rPr lang="en-GB" sz="2000" dirty="0" err="1"/>
              <a:t>gegnum</a:t>
            </a:r>
            <a:r>
              <a:rPr lang="en-GB" sz="2000" dirty="0"/>
              <a:t> </a:t>
            </a:r>
            <a:r>
              <a:rPr lang="en-GB" sz="2000" dirty="0" err="1"/>
              <a:t>fræðslu</a:t>
            </a:r>
            <a:r>
              <a:rPr lang="en-GB" sz="2000" dirty="0"/>
              <a:t> </a:t>
            </a:r>
            <a:r>
              <a:rPr lang="en-GB" sz="2000" dirty="0" err="1"/>
              <a:t>og</a:t>
            </a:r>
            <a:r>
              <a:rPr lang="en-GB" sz="2000" dirty="0"/>
              <a:t> </a:t>
            </a:r>
            <a:r>
              <a:rPr lang="en-GB" sz="2000" dirty="0" err="1"/>
              <a:t>reynslu</a:t>
            </a:r>
            <a:r>
              <a:rPr lang="en-GB" sz="2000" dirty="0"/>
              <a:t>. ​</a:t>
            </a:r>
            <a:endParaRPr lang="en-GB" sz="2000" dirty="0">
              <a:cs typeface="Calibri"/>
            </a:endParaRPr>
          </a:p>
          <a:p>
            <a:pPr algn="ctr"/>
            <a:endParaRPr lang="en-GB" dirty="0">
              <a:cs typeface="Calibri"/>
            </a:endParaRPr>
          </a:p>
          <a:p>
            <a:endParaRPr lang="en-GB" sz="2000" dirty="0"/>
          </a:p>
          <a:p>
            <a:pPr algn="ctr"/>
            <a:endParaRPr lang="en-GB" sz="2000" dirty="0">
              <a:cs typeface="Calibri" panose="020F0502020204030204"/>
            </a:endParaRPr>
          </a:p>
        </p:txBody>
      </p:sp>
      <p:sp>
        <p:nvSpPr>
          <p:cNvPr id="14" name="Oval 13">
            <a:extLst>
              <a:ext uri="{FF2B5EF4-FFF2-40B4-BE49-F238E27FC236}">
                <a16:creationId xmlns:a16="http://schemas.microsoft.com/office/drawing/2014/main" id="{AC9A1DC9-33E9-421A-B42C-E367A61660B5}"/>
              </a:ext>
            </a:extLst>
          </p:cNvPr>
          <p:cNvSpPr/>
          <p:nvPr/>
        </p:nvSpPr>
        <p:spPr>
          <a:xfrm>
            <a:off x="148279" y="5228590"/>
            <a:ext cx="2033752" cy="98557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s-IS" dirty="0"/>
              <a:t>LEIÐTOGA-</a:t>
            </a:r>
          </a:p>
          <a:p>
            <a:pPr algn="ctr"/>
            <a:r>
              <a:rPr lang="is-IS" dirty="0"/>
              <a:t>HÆFILEIKAR</a:t>
            </a:r>
            <a:endParaRPr lang="en-SE" dirty="0"/>
          </a:p>
        </p:txBody>
      </p:sp>
      <p:sp>
        <p:nvSpPr>
          <p:cNvPr id="16" name="Oval 15">
            <a:extLst>
              <a:ext uri="{FF2B5EF4-FFF2-40B4-BE49-F238E27FC236}">
                <a16:creationId xmlns:a16="http://schemas.microsoft.com/office/drawing/2014/main" id="{121FC6DE-4F24-45CD-9374-CD041AD0DC66}"/>
              </a:ext>
            </a:extLst>
          </p:cNvPr>
          <p:cNvSpPr/>
          <p:nvPr/>
        </p:nvSpPr>
        <p:spPr>
          <a:xfrm>
            <a:off x="1251221" y="4587123"/>
            <a:ext cx="2644016" cy="9855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s-IS" dirty="0"/>
              <a:t>SKAPANDI HUGSUN</a:t>
            </a:r>
            <a:endParaRPr lang="en-SE" dirty="0"/>
          </a:p>
        </p:txBody>
      </p:sp>
      <p:sp>
        <p:nvSpPr>
          <p:cNvPr id="19" name="Oval 18">
            <a:extLst>
              <a:ext uri="{FF2B5EF4-FFF2-40B4-BE49-F238E27FC236}">
                <a16:creationId xmlns:a16="http://schemas.microsoft.com/office/drawing/2014/main" id="{0C41D86C-4B6B-4D58-88C3-070BF9A908F7}"/>
              </a:ext>
            </a:extLst>
          </p:cNvPr>
          <p:cNvSpPr/>
          <p:nvPr/>
        </p:nvSpPr>
        <p:spPr>
          <a:xfrm>
            <a:off x="5916390" y="5228590"/>
            <a:ext cx="2092212" cy="98557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s-IS" dirty="0"/>
          </a:p>
          <a:p>
            <a:pPr algn="ctr"/>
            <a:r>
              <a:rPr lang="is-IS" dirty="0"/>
              <a:t>FÆRNI TIL HÓPVINNU</a:t>
            </a:r>
            <a:endParaRPr lang="en-SE" dirty="0"/>
          </a:p>
          <a:p>
            <a:pPr algn="ctr"/>
            <a:endParaRPr lang="en-SE" dirty="0"/>
          </a:p>
        </p:txBody>
      </p:sp>
      <p:sp>
        <p:nvSpPr>
          <p:cNvPr id="20" name="Oval 19">
            <a:extLst>
              <a:ext uri="{FF2B5EF4-FFF2-40B4-BE49-F238E27FC236}">
                <a16:creationId xmlns:a16="http://schemas.microsoft.com/office/drawing/2014/main" id="{3D2467A0-CE82-4D32-A83F-D59988577E41}"/>
              </a:ext>
            </a:extLst>
          </p:cNvPr>
          <p:cNvSpPr/>
          <p:nvPr/>
        </p:nvSpPr>
        <p:spPr>
          <a:xfrm>
            <a:off x="4222449" y="4685813"/>
            <a:ext cx="2644016" cy="98557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s-IS" dirty="0"/>
              <a:t>TÍMASTJÓRNUN</a:t>
            </a:r>
            <a:endParaRPr lang="en-SE" dirty="0"/>
          </a:p>
        </p:txBody>
      </p:sp>
      <p:sp>
        <p:nvSpPr>
          <p:cNvPr id="23" name="Oval 22">
            <a:extLst>
              <a:ext uri="{FF2B5EF4-FFF2-40B4-BE49-F238E27FC236}">
                <a16:creationId xmlns:a16="http://schemas.microsoft.com/office/drawing/2014/main" id="{E61F1844-D613-43BB-A84F-2D9601247345}"/>
              </a:ext>
            </a:extLst>
          </p:cNvPr>
          <p:cNvSpPr/>
          <p:nvPr/>
        </p:nvSpPr>
        <p:spPr>
          <a:xfrm>
            <a:off x="8735229" y="5228589"/>
            <a:ext cx="2092211" cy="98557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s-IS" dirty="0"/>
          </a:p>
          <a:p>
            <a:pPr algn="ctr"/>
            <a:r>
              <a:rPr lang="is-IS" dirty="0"/>
              <a:t>ÁREIÐANLEIKI</a:t>
            </a:r>
            <a:endParaRPr lang="en-SE" dirty="0"/>
          </a:p>
          <a:p>
            <a:pPr algn="ctr"/>
            <a:endParaRPr lang="en-SE" dirty="0"/>
          </a:p>
        </p:txBody>
      </p:sp>
      <p:sp>
        <p:nvSpPr>
          <p:cNvPr id="18" name="Oval 17">
            <a:extLst>
              <a:ext uri="{FF2B5EF4-FFF2-40B4-BE49-F238E27FC236}">
                <a16:creationId xmlns:a16="http://schemas.microsoft.com/office/drawing/2014/main" id="{ABF3783C-03FA-4B81-985B-4E34C5491CF8}"/>
              </a:ext>
            </a:extLst>
          </p:cNvPr>
          <p:cNvSpPr/>
          <p:nvPr/>
        </p:nvSpPr>
        <p:spPr>
          <a:xfrm>
            <a:off x="7138089" y="4685813"/>
            <a:ext cx="2526173" cy="88688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s-IS" dirty="0"/>
              <a:t>GAGNRÝNIN HUGSUN</a:t>
            </a:r>
            <a:endParaRPr lang="en-SE" dirty="0"/>
          </a:p>
        </p:txBody>
      </p:sp>
    </p:spTree>
    <p:extLst>
      <p:ext uri="{BB962C8B-B14F-4D97-AF65-F5344CB8AC3E}">
        <p14:creationId xmlns:p14="http://schemas.microsoft.com/office/powerpoint/2010/main" val="982589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25" name="TextBox 2">
            <a:extLst>
              <a:ext uri="{FF2B5EF4-FFF2-40B4-BE49-F238E27FC236}">
                <a16:creationId xmlns:a16="http://schemas.microsoft.com/office/drawing/2014/main" id="{A9DC58F7-259F-4D1B-B01F-00E5E6930B17}"/>
              </a:ext>
            </a:extLst>
          </p:cNvPr>
          <p:cNvSpPr txBox="1"/>
          <p:nvPr/>
        </p:nvSpPr>
        <p:spPr>
          <a:xfrm>
            <a:off x="5730183" y="4734250"/>
            <a:ext cx="2502460" cy="954107"/>
          </a:xfrm>
          <a:prstGeom prst="rect">
            <a:avLst/>
          </a:prstGeom>
          <a:noFill/>
        </p:spPr>
        <p:txBody>
          <a:bodyPr wrap="square" rtlCol="0">
            <a:spAutoFit/>
          </a:bodyPr>
          <a:lstStyle/>
          <a:p>
            <a:r>
              <a:rPr lang="en-US" altLang="ko-KR" sz="1400" dirty="0" err="1">
                <a:solidFill>
                  <a:schemeClr val="tx1">
                    <a:lumMod val="75000"/>
                    <a:lumOff val="25000"/>
                  </a:schemeClr>
                </a:solidFill>
              </a:rPr>
              <a:t>Greint</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frá</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áskorunum</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sem</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kunna</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að</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verða</a:t>
            </a:r>
            <a:r>
              <a:rPr lang="en-US" altLang="ko-KR" sz="1400" dirty="0">
                <a:solidFill>
                  <a:schemeClr val="tx1">
                    <a:lumMod val="75000"/>
                    <a:lumOff val="25000"/>
                  </a:schemeClr>
                </a:solidFill>
              </a:rPr>
              <a:t> á </a:t>
            </a:r>
            <a:r>
              <a:rPr lang="en-US" altLang="ko-KR" sz="1400" dirty="0" err="1">
                <a:solidFill>
                  <a:schemeClr val="tx1">
                    <a:lumMod val="75000"/>
                    <a:lumOff val="25000"/>
                  </a:schemeClr>
                </a:solidFill>
              </a:rPr>
              <a:t>vegi</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frumkvöðla</a:t>
            </a:r>
            <a:r>
              <a:rPr lang="en-US" altLang="ko-KR" sz="1400" dirty="0">
                <a:solidFill>
                  <a:schemeClr val="tx1">
                    <a:lumMod val="75000"/>
                    <a:lumOff val="25000"/>
                  </a:schemeClr>
                </a:solidFill>
              </a:rPr>
              <a:t> á </a:t>
            </a:r>
            <a:r>
              <a:rPr lang="en-US" altLang="ko-KR" sz="1400" dirty="0" err="1">
                <a:solidFill>
                  <a:schemeClr val="tx1">
                    <a:lumMod val="75000"/>
                    <a:lumOff val="25000"/>
                  </a:schemeClr>
                </a:solidFill>
              </a:rPr>
              <a:t>sviði</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óáþreifanlegs</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menningararfs</a:t>
            </a:r>
            <a:r>
              <a:rPr lang="en-US" altLang="ko-KR" sz="1400" dirty="0">
                <a:solidFill>
                  <a:schemeClr val="tx1">
                    <a:lumMod val="75000"/>
                    <a:lumOff val="25000"/>
                  </a:schemeClr>
                </a:solidFill>
              </a:rPr>
              <a:t>. </a:t>
            </a:r>
          </a:p>
        </p:txBody>
      </p:sp>
      <p:sp>
        <p:nvSpPr>
          <p:cNvPr id="26" name="TextBox 3">
            <a:extLst>
              <a:ext uri="{FF2B5EF4-FFF2-40B4-BE49-F238E27FC236}">
                <a16:creationId xmlns:a16="http://schemas.microsoft.com/office/drawing/2014/main" id="{3CE78A98-FDA8-495A-986A-ED7DEF8E079C}"/>
              </a:ext>
            </a:extLst>
          </p:cNvPr>
          <p:cNvSpPr txBox="1"/>
          <p:nvPr/>
        </p:nvSpPr>
        <p:spPr>
          <a:xfrm>
            <a:off x="9074396" y="4734250"/>
            <a:ext cx="2502460" cy="954107"/>
          </a:xfrm>
          <a:prstGeom prst="rect">
            <a:avLst/>
          </a:prstGeom>
          <a:noFill/>
        </p:spPr>
        <p:txBody>
          <a:bodyPr wrap="square" rtlCol="0">
            <a:spAutoFit/>
          </a:bodyPr>
          <a:lstStyle/>
          <a:p>
            <a:r>
              <a:rPr lang="en-US" altLang="ko-KR" sz="1400" dirty="0" err="1">
                <a:solidFill>
                  <a:schemeClr val="tx1">
                    <a:lumMod val="75000"/>
                    <a:lumOff val="25000"/>
                  </a:schemeClr>
                </a:solidFill>
              </a:rPr>
              <a:t>Ljósi</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varpað</a:t>
            </a:r>
            <a:r>
              <a:rPr lang="en-US" altLang="ko-KR" sz="1400" dirty="0">
                <a:solidFill>
                  <a:schemeClr val="tx1">
                    <a:lumMod val="75000"/>
                    <a:lumOff val="25000"/>
                  </a:schemeClr>
                </a:solidFill>
              </a:rPr>
              <a:t> á </a:t>
            </a:r>
            <a:r>
              <a:rPr lang="en-US" altLang="ko-KR" sz="1400" dirty="0" err="1">
                <a:solidFill>
                  <a:schemeClr val="tx1">
                    <a:lumMod val="75000"/>
                    <a:lumOff val="25000"/>
                  </a:schemeClr>
                </a:solidFill>
              </a:rPr>
              <a:t>úrræði</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sem</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mikilvægt</a:t>
            </a:r>
            <a:r>
              <a:rPr lang="en-US" altLang="ko-KR" sz="1400" dirty="0">
                <a:solidFill>
                  <a:schemeClr val="tx1">
                    <a:lumMod val="75000"/>
                    <a:lumOff val="25000"/>
                  </a:schemeClr>
                </a:solidFill>
              </a:rPr>
              <a:t> er </a:t>
            </a:r>
            <a:r>
              <a:rPr lang="en-US" altLang="ko-KR" sz="1400" dirty="0" err="1">
                <a:solidFill>
                  <a:schemeClr val="tx1">
                    <a:lumMod val="75000"/>
                    <a:lumOff val="25000"/>
                  </a:schemeClr>
                </a:solidFill>
              </a:rPr>
              <a:t>að</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þekkja</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til</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þegar</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staðið</a:t>
            </a:r>
            <a:r>
              <a:rPr lang="en-US" altLang="ko-KR" sz="1400" dirty="0">
                <a:solidFill>
                  <a:schemeClr val="tx1">
                    <a:lumMod val="75000"/>
                    <a:lumOff val="25000"/>
                  </a:schemeClr>
                </a:solidFill>
              </a:rPr>
              <a:t> er </a:t>
            </a:r>
            <a:r>
              <a:rPr lang="en-US" altLang="ko-KR" sz="1400" dirty="0" err="1">
                <a:solidFill>
                  <a:schemeClr val="tx1">
                    <a:lumMod val="75000"/>
                    <a:lumOff val="25000"/>
                  </a:schemeClr>
                </a:solidFill>
              </a:rPr>
              <a:t>frammi</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fyrir</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áskorunum</a:t>
            </a:r>
            <a:r>
              <a:rPr lang="en-US" altLang="ko-KR" sz="1400" dirty="0">
                <a:solidFill>
                  <a:schemeClr val="tx1">
                    <a:lumMod val="75000"/>
                    <a:lumOff val="25000"/>
                  </a:schemeClr>
                </a:solidFill>
              </a:rPr>
              <a:t>.</a:t>
            </a:r>
          </a:p>
        </p:txBody>
      </p:sp>
      <p:sp>
        <p:nvSpPr>
          <p:cNvPr id="27" name="Rectangle 7">
            <a:extLst>
              <a:ext uri="{FF2B5EF4-FFF2-40B4-BE49-F238E27FC236}">
                <a16:creationId xmlns:a16="http://schemas.microsoft.com/office/drawing/2014/main" id="{421A13C1-A62F-42B7-BA0B-406294803411}"/>
              </a:ext>
            </a:extLst>
          </p:cNvPr>
          <p:cNvSpPr/>
          <p:nvPr/>
        </p:nvSpPr>
        <p:spPr>
          <a:xfrm>
            <a:off x="5841352" y="4363814"/>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5945423" y="4316421"/>
            <a:ext cx="2409223" cy="400110"/>
          </a:xfrm>
          <a:prstGeom prst="rect">
            <a:avLst/>
          </a:prstGeom>
          <a:noFill/>
        </p:spPr>
        <p:txBody>
          <a:bodyPr wrap="square" rtlCol="0" anchor="ctr">
            <a:spAutoFit/>
          </a:bodyPr>
          <a:lstStyle/>
          <a:p>
            <a:r>
              <a:rPr lang="en-GB" altLang="ko-KR" sz="2000" b="1" dirty="0" err="1">
                <a:solidFill>
                  <a:schemeClr val="tx1">
                    <a:lumMod val="75000"/>
                    <a:lumOff val="25000"/>
                  </a:schemeClr>
                </a:solidFill>
              </a:rPr>
              <a:t>Mögulegar</a:t>
            </a:r>
            <a:r>
              <a:rPr lang="en-GB" altLang="ko-KR" sz="2000" b="1" dirty="0">
                <a:solidFill>
                  <a:schemeClr val="tx1">
                    <a:lumMod val="75000"/>
                    <a:lumOff val="25000"/>
                  </a:schemeClr>
                </a:solidFill>
              </a:rPr>
              <a:t> </a:t>
            </a:r>
            <a:r>
              <a:rPr lang="en-GB" altLang="ko-KR" sz="2000" b="1" dirty="0" err="1">
                <a:solidFill>
                  <a:schemeClr val="tx1">
                    <a:lumMod val="75000"/>
                    <a:lumOff val="25000"/>
                  </a:schemeClr>
                </a:solidFill>
              </a:rPr>
              <a:t>áskoranir</a:t>
            </a:r>
            <a:endParaRPr lang="ko-KR" altLang="en-US" sz="2000" b="1" dirty="0">
              <a:solidFill>
                <a:schemeClr val="tx1">
                  <a:lumMod val="75000"/>
                  <a:lumOff val="25000"/>
                </a:schemeClr>
              </a:solidFill>
            </a:endParaRPr>
          </a:p>
        </p:txBody>
      </p:sp>
      <p:sp>
        <p:nvSpPr>
          <p:cNvPr id="29" name="Rectangle 9">
            <a:extLst>
              <a:ext uri="{FF2B5EF4-FFF2-40B4-BE49-F238E27FC236}">
                <a16:creationId xmlns:a16="http://schemas.microsoft.com/office/drawing/2014/main" id="{71E25F96-0BB8-40E9-9E87-25332DB9EF95}"/>
              </a:ext>
            </a:extLst>
          </p:cNvPr>
          <p:cNvSpPr/>
          <p:nvPr/>
        </p:nvSpPr>
        <p:spPr>
          <a:xfrm>
            <a:off x="9181373" y="4375889"/>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30" name="TextBox 7">
            <a:extLst>
              <a:ext uri="{FF2B5EF4-FFF2-40B4-BE49-F238E27FC236}">
                <a16:creationId xmlns:a16="http://schemas.microsoft.com/office/drawing/2014/main" id="{CB356FD4-12DC-407E-A0B6-02CEE0B903B1}"/>
              </a:ext>
            </a:extLst>
          </p:cNvPr>
          <p:cNvSpPr txBox="1"/>
          <p:nvPr/>
        </p:nvSpPr>
        <p:spPr>
          <a:xfrm>
            <a:off x="9285444" y="4328496"/>
            <a:ext cx="2156279" cy="400110"/>
          </a:xfrm>
          <a:prstGeom prst="rect">
            <a:avLst/>
          </a:prstGeom>
          <a:noFill/>
        </p:spPr>
        <p:txBody>
          <a:bodyPr wrap="square" rtlCol="0" anchor="ctr">
            <a:spAutoFit/>
          </a:bodyPr>
          <a:lstStyle/>
          <a:p>
            <a:r>
              <a:rPr lang="en-GB" altLang="ko-KR" sz="2000" b="1" dirty="0" err="1">
                <a:solidFill>
                  <a:schemeClr val="tx1">
                    <a:lumMod val="75000"/>
                    <a:lumOff val="25000"/>
                  </a:schemeClr>
                </a:solidFill>
              </a:rPr>
              <a:t>Úrræði</a:t>
            </a:r>
            <a:endParaRPr lang="ko-KR" altLang="en-US" sz="2000" b="1" dirty="0">
              <a:solidFill>
                <a:schemeClr val="tx1">
                  <a:lumMod val="75000"/>
                  <a:lumOff val="25000"/>
                </a:schemeClr>
              </a:solidFill>
            </a:endParaRPr>
          </a:p>
        </p:txBody>
      </p:sp>
      <p:sp>
        <p:nvSpPr>
          <p:cNvPr id="12" name="TextBox 3"/>
          <p:cNvSpPr txBox="1"/>
          <p:nvPr/>
        </p:nvSpPr>
        <p:spPr>
          <a:xfrm>
            <a:off x="5071146" y="577349"/>
            <a:ext cx="5604199" cy="1938992"/>
          </a:xfrm>
          <a:prstGeom prst="rect">
            <a:avLst/>
          </a:prstGeom>
          <a:noFill/>
        </p:spPr>
        <p:txBody>
          <a:bodyPr wrap="square" rtlCol="0">
            <a:spAutoFit/>
          </a:bodyPr>
          <a:lstStyle/>
          <a:p>
            <a:r>
              <a:rPr lang="en-US" altLang="ko-KR" sz="4400" b="1" dirty="0">
                <a:solidFill>
                  <a:srgbClr val="FFC000"/>
                </a:solidFill>
                <a:latin typeface="+mj-lt"/>
                <a:cs typeface="Arial" pitchFamily="34" charset="0"/>
              </a:rPr>
              <a:t>2. </a:t>
            </a:r>
            <a:r>
              <a:rPr lang="en-US" altLang="ko-KR" sz="4400" b="1" dirty="0" err="1">
                <a:solidFill>
                  <a:srgbClr val="FFC000"/>
                </a:solidFill>
                <a:latin typeface="+mj-lt"/>
                <a:cs typeface="Arial" pitchFamily="34" charset="0"/>
              </a:rPr>
              <a:t>hluti</a:t>
            </a:r>
            <a:r>
              <a:rPr lang="en-US" altLang="ko-KR" sz="4400" b="1" dirty="0">
                <a:solidFill>
                  <a:srgbClr val="FFC000"/>
                </a:solidFill>
                <a:latin typeface="+mj-lt"/>
                <a:cs typeface="Arial" pitchFamily="34" charset="0"/>
              </a:rPr>
              <a:t> </a:t>
            </a:r>
          </a:p>
          <a:p>
            <a:r>
              <a:rPr lang="en-US" altLang="ko-KR" sz="4400" b="1" dirty="0" err="1">
                <a:solidFill>
                  <a:srgbClr val="FFC000"/>
                </a:solidFill>
                <a:latin typeface="+mj-lt"/>
                <a:cs typeface="Arial" pitchFamily="34" charset="0"/>
              </a:rPr>
              <a:t>Að</a:t>
            </a:r>
            <a:r>
              <a:rPr lang="en-US" altLang="ko-KR" sz="4400" b="1" dirty="0">
                <a:solidFill>
                  <a:srgbClr val="FFC000"/>
                </a:solidFill>
                <a:latin typeface="+mj-lt"/>
                <a:cs typeface="Arial" pitchFamily="34" charset="0"/>
              </a:rPr>
              <a:t> </a:t>
            </a:r>
            <a:r>
              <a:rPr lang="en-US" altLang="ko-KR" sz="4400" b="1" dirty="0" err="1">
                <a:solidFill>
                  <a:srgbClr val="FFC000"/>
                </a:solidFill>
                <a:latin typeface="+mj-lt"/>
                <a:cs typeface="Arial" pitchFamily="34" charset="0"/>
              </a:rPr>
              <a:t>sigrast</a:t>
            </a:r>
            <a:r>
              <a:rPr lang="en-US" altLang="ko-KR" sz="4400" b="1" dirty="0">
                <a:solidFill>
                  <a:srgbClr val="FFC000"/>
                </a:solidFill>
                <a:latin typeface="+mj-lt"/>
                <a:cs typeface="Arial" pitchFamily="34" charset="0"/>
              </a:rPr>
              <a:t> á </a:t>
            </a:r>
            <a:r>
              <a:rPr lang="en-US" altLang="ko-KR" sz="4400" b="1" dirty="0" err="1">
                <a:solidFill>
                  <a:srgbClr val="FFC000"/>
                </a:solidFill>
                <a:latin typeface="+mj-lt"/>
                <a:cs typeface="Arial" pitchFamily="34" charset="0"/>
              </a:rPr>
              <a:t>áskorunum</a:t>
            </a:r>
            <a:endParaRPr lang="en-US" altLang="ko-KR" sz="4400" b="1" dirty="0">
              <a:solidFill>
                <a:srgbClr val="FFC000"/>
              </a:solidFill>
              <a:latin typeface="+mj-lt"/>
              <a:cs typeface="Arial" pitchFamily="34" charset="0"/>
            </a:endParaRPr>
          </a:p>
          <a:p>
            <a:r>
              <a:rPr lang="en-US" altLang="ko-KR" sz="3200" b="1" dirty="0">
                <a:solidFill>
                  <a:srgbClr val="FFC000"/>
                </a:solidFill>
                <a:latin typeface="+mj-lt"/>
                <a:cs typeface="Arial" pitchFamily="34" charset="0"/>
              </a:rPr>
              <a:t> </a:t>
            </a:r>
            <a:endParaRPr lang="en-US" altLang="ko-KR" sz="2400" b="1" dirty="0">
              <a:solidFill>
                <a:srgbClr val="FFC000"/>
              </a:solidFill>
              <a:latin typeface="+mj-lt"/>
              <a:cs typeface="Arial" pitchFamily="34" charset="0"/>
            </a:endParaRPr>
          </a:p>
        </p:txBody>
      </p:sp>
      <p:sp>
        <p:nvSpPr>
          <p:cNvPr id="13" name="CuadroTexto 12"/>
          <p:cNvSpPr txBox="1"/>
          <p:nvPr/>
        </p:nvSpPr>
        <p:spPr>
          <a:xfrm>
            <a:off x="5153185" y="2189404"/>
            <a:ext cx="6505710" cy="1754326"/>
          </a:xfrm>
          <a:prstGeom prst="rect">
            <a:avLst/>
          </a:prstGeom>
          <a:noFill/>
        </p:spPr>
        <p:txBody>
          <a:bodyPr wrap="square" lIns="91440" tIns="45720" rIns="91440" bIns="45720" anchor="t">
            <a:spAutoFit/>
          </a:bodyPr>
          <a:lstStyle/>
          <a:p>
            <a:r>
              <a:rPr lang="sv-SE" dirty="0" err="1"/>
              <a:t>Hvernig</a:t>
            </a:r>
            <a:r>
              <a:rPr lang="sv-SE" dirty="0"/>
              <a:t> </a:t>
            </a:r>
            <a:r>
              <a:rPr lang="sv-SE" dirty="0" err="1"/>
              <a:t>má</a:t>
            </a:r>
            <a:r>
              <a:rPr lang="sv-SE" dirty="0"/>
              <a:t> </a:t>
            </a:r>
            <a:r>
              <a:rPr lang="sv-SE" dirty="0" err="1"/>
              <a:t>sigrast</a:t>
            </a:r>
            <a:r>
              <a:rPr lang="sv-SE" dirty="0"/>
              <a:t> á </a:t>
            </a:r>
            <a:r>
              <a:rPr lang="sv-SE" dirty="0" err="1"/>
              <a:t>þeim</a:t>
            </a:r>
            <a:r>
              <a:rPr lang="sv-SE" dirty="0"/>
              <a:t> </a:t>
            </a:r>
            <a:r>
              <a:rPr lang="sv-SE" dirty="0" err="1"/>
              <a:t>áskorunum</a:t>
            </a:r>
            <a:r>
              <a:rPr lang="sv-SE" dirty="0"/>
              <a:t> </a:t>
            </a:r>
            <a:r>
              <a:rPr lang="sv-SE" dirty="0" err="1"/>
              <a:t>sem</a:t>
            </a:r>
            <a:r>
              <a:rPr lang="sv-SE" dirty="0"/>
              <a:t> kunna </a:t>
            </a:r>
            <a:r>
              <a:rPr lang="sv-SE" dirty="0" err="1"/>
              <a:t>að</a:t>
            </a:r>
            <a:r>
              <a:rPr lang="sv-SE" dirty="0"/>
              <a:t> koma upp?​</a:t>
            </a:r>
          </a:p>
          <a:p>
            <a:endParaRPr lang="en-GB" b="0" i="0" dirty="0">
              <a:effectLst/>
            </a:endParaRPr>
          </a:p>
          <a:p>
            <a:r>
              <a:rPr lang="sv-SE" dirty="0" err="1"/>
              <a:t>Ýmsar</a:t>
            </a:r>
            <a:r>
              <a:rPr lang="sv-SE" dirty="0"/>
              <a:t> </a:t>
            </a:r>
            <a:r>
              <a:rPr lang="sv-SE" dirty="0" err="1"/>
              <a:t>aðferðir</a:t>
            </a:r>
            <a:r>
              <a:rPr lang="sv-SE" dirty="0"/>
              <a:t> </a:t>
            </a:r>
            <a:r>
              <a:rPr lang="sv-SE" dirty="0" err="1"/>
              <a:t>geta</a:t>
            </a:r>
            <a:r>
              <a:rPr lang="sv-SE" dirty="0"/>
              <a:t> </a:t>
            </a:r>
            <a:r>
              <a:rPr lang="sv-SE" dirty="0" err="1"/>
              <a:t>reynst</a:t>
            </a:r>
            <a:r>
              <a:rPr lang="sv-SE" dirty="0"/>
              <a:t> </a:t>
            </a:r>
            <a:r>
              <a:rPr lang="sv-SE" dirty="0" err="1"/>
              <a:t>gagnlegar</a:t>
            </a:r>
            <a:r>
              <a:rPr lang="sv-SE" dirty="0"/>
              <a:t> </a:t>
            </a:r>
            <a:r>
              <a:rPr lang="sv-SE" dirty="0" err="1"/>
              <a:t>þegar</a:t>
            </a:r>
            <a:r>
              <a:rPr lang="sv-SE" dirty="0"/>
              <a:t> </a:t>
            </a:r>
            <a:r>
              <a:rPr lang="sv-SE" dirty="0" err="1"/>
              <a:t>áskorunum</a:t>
            </a:r>
            <a:r>
              <a:rPr lang="sv-SE" dirty="0"/>
              <a:t> er </a:t>
            </a:r>
            <a:r>
              <a:rPr lang="sv-SE" dirty="0" err="1"/>
              <a:t>mætt</a:t>
            </a:r>
            <a:r>
              <a:rPr lang="sv-SE" dirty="0"/>
              <a:t>.</a:t>
            </a:r>
            <a:endParaRPr lang="sv-SE" dirty="0">
              <a:cs typeface="Calibri"/>
            </a:endParaRPr>
          </a:p>
          <a:p>
            <a:endParaRPr lang="en-GB" b="0" i="0" dirty="0">
              <a:effectLst/>
            </a:endParaRPr>
          </a:p>
          <a:p>
            <a:r>
              <a:rPr lang="sv-SE" dirty="0" err="1"/>
              <a:t>Mikilvægt</a:t>
            </a:r>
            <a:r>
              <a:rPr lang="sv-SE" dirty="0"/>
              <a:t> er </a:t>
            </a:r>
            <a:r>
              <a:rPr lang="sv-SE" dirty="0" err="1"/>
              <a:t>að</a:t>
            </a:r>
            <a:r>
              <a:rPr lang="sv-SE" dirty="0"/>
              <a:t> </a:t>
            </a:r>
            <a:r>
              <a:rPr lang="sv-SE" dirty="0" err="1"/>
              <a:t>þekkja</a:t>
            </a:r>
            <a:r>
              <a:rPr lang="sv-SE" dirty="0"/>
              <a:t> </a:t>
            </a:r>
            <a:r>
              <a:rPr lang="sv-SE" dirty="0" err="1"/>
              <a:t>til</a:t>
            </a:r>
            <a:r>
              <a:rPr lang="sv-SE" dirty="0"/>
              <a:t> </a:t>
            </a:r>
            <a:r>
              <a:rPr lang="sv-SE" dirty="0" err="1"/>
              <a:t>slíkra</a:t>
            </a:r>
            <a:r>
              <a:rPr lang="sv-SE" dirty="0"/>
              <a:t> </a:t>
            </a:r>
            <a:r>
              <a:rPr lang="sv-SE" dirty="0" err="1"/>
              <a:t>leiða</a:t>
            </a:r>
            <a:r>
              <a:rPr lang="sv-SE" dirty="0"/>
              <a:t> </a:t>
            </a:r>
            <a:r>
              <a:rPr lang="sv-SE" dirty="0" err="1"/>
              <a:t>áður</a:t>
            </a:r>
            <a:r>
              <a:rPr lang="sv-SE" dirty="0"/>
              <a:t> en </a:t>
            </a:r>
            <a:r>
              <a:rPr lang="sv-SE" dirty="0" err="1"/>
              <a:t>staðið</a:t>
            </a:r>
            <a:r>
              <a:rPr lang="sv-SE" dirty="0"/>
              <a:t> er </a:t>
            </a:r>
            <a:r>
              <a:rPr lang="sv-SE" dirty="0" err="1"/>
              <a:t>frammi</a:t>
            </a:r>
            <a:r>
              <a:rPr lang="sv-SE" dirty="0"/>
              <a:t> </a:t>
            </a:r>
            <a:r>
              <a:rPr lang="sv-SE" dirty="0" err="1"/>
              <a:t>fyrir</a:t>
            </a:r>
            <a:r>
              <a:rPr lang="sv-SE" dirty="0"/>
              <a:t> </a:t>
            </a:r>
            <a:r>
              <a:rPr lang="sv-SE" dirty="0" err="1"/>
              <a:t>flóknum</a:t>
            </a:r>
            <a:r>
              <a:rPr lang="sv-SE" dirty="0"/>
              <a:t> </a:t>
            </a:r>
            <a:r>
              <a:rPr lang="sv-SE" dirty="0" err="1"/>
              <a:t>úrlausnarefnum</a:t>
            </a:r>
            <a:r>
              <a:rPr lang="sv-SE" dirty="0"/>
              <a:t>.  </a:t>
            </a:r>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6">
            <a:extLst>
              <a:ext uri="{FF2B5EF4-FFF2-40B4-BE49-F238E27FC236}">
                <a16:creationId xmlns:a16="http://schemas.microsoft.com/office/drawing/2014/main" id="{17660658-54B4-4C84-B16C-9E066C7BC126}"/>
              </a:ext>
            </a:extLst>
          </p:cNvPr>
          <p:cNvPicPr>
            <a:picLocks noChangeAspect="1"/>
          </p:cNvPicPr>
          <p:nvPr/>
        </p:nvPicPr>
        <p:blipFill>
          <a:blip r:embed="rId4"/>
          <a:stretch>
            <a:fillRect/>
          </a:stretch>
        </p:blipFill>
        <p:spPr>
          <a:xfrm>
            <a:off x="3142" y="-2357"/>
            <a:ext cx="4848519" cy="6462074"/>
          </a:xfrm>
          <a:prstGeom prst="rect">
            <a:avLst/>
          </a:prstGeom>
        </p:spPr>
      </p:pic>
    </p:spTree>
    <p:extLst>
      <p:ext uri="{BB962C8B-B14F-4D97-AF65-F5344CB8AC3E}">
        <p14:creationId xmlns:p14="http://schemas.microsoft.com/office/powerpoint/2010/main" val="3525787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A2676-47B1-47D4-A059-5212B24AE1A6}"/>
              </a:ext>
            </a:extLst>
          </p:cNvPr>
          <p:cNvSpPr txBox="1"/>
          <p:nvPr/>
        </p:nvSpPr>
        <p:spPr>
          <a:xfrm>
            <a:off x="837745" y="1840899"/>
            <a:ext cx="9317421" cy="3970318"/>
          </a:xfrm>
          <a:prstGeom prst="rect">
            <a:avLst/>
          </a:prstGeom>
          <a:noFill/>
        </p:spPr>
        <p:txBody>
          <a:bodyPr wrap="square" lIns="91440" tIns="45720" rIns="91440" bIns="45720" rtlCol="0" anchor="t">
            <a:spAutoFit/>
          </a:bodyPr>
          <a:lstStyle/>
          <a:p>
            <a:r>
              <a:rPr lang="en-GB" sz="3600" dirty="0" err="1">
                <a:solidFill>
                  <a:srgbClr val="00B028"/>
                </a:solidFill>
              </a:rPr>
              <a:t>Úrræði</a:t>
            </a:r>
            <a:r>
              <a:rPr lang="en-GB" sz="3600" dirty="0">
                <a:solidFill>
                  <a:srgbClr val="00B028"/>
                </a:solidFill>
              </a:rPr>
              <a:t> </a:t>
            </a:r>
            <a:r>
              <a:rPr lang="en-GB" sz="3600" dirty="0" err="1">
                <a:solidFill>
                  <a:srgbClr val="00B028"/>
                </a:solidFill>
              </a:rPr>
              <a:t>og</a:t>
            </a:r>
            <a:r>
              <a:rPr lang="en-GB" sz="3600" dirty="0">
                <a:solidFill>
                  <a:srgbClr val="00B028"/>
                </a:solidFill>
              </a:rPr>
              <a:t> </a:t>
            </a:r>
            <a:r>
              <a:rPr lang="en-GB" sz="3600" dirty="0" err="1">
                <a:solidFill>
                  <a:srgbClr val="00B028"/>
                </a:solidFill>
              </a:rPr>
              <a:t>stuðningur</a:t>
            </a:r>
            <a:endParaRPr lang="en-GB" sz="3600" dirty="0">
              <a:solidFill>
                <a:srgbClr val="00B028"/>
              </a:solidFill>
            </a:endParaRPr>
          </a:p>
          <a:p>
            <a:pPr marL="342900" indent="-342900">
              <a:buFont typeface="Arial" panose="020B0604020202020204" pitchFamily="34" charset="0"/>
              <a:buChar char="•"/>
            </a:pPr>
            <a:r>
              <a:rPr lang="en-GB" sz="2400" dirty="0"/>
              <a:t>Hvar </a:t>
            </a:r>
            <a:r>
              <a:rPr lang="en-GB" sz="2400" dirty="0" err="1"/>
              <a:t>og</a:t>
            </a:r>
            <a:r>
              <a:rPr lang="en-GB" sz="2400" dirty="0"/>
              <a:t> </a:t>
            </a:r>
            <a:r>
              <a:rPr lang="en-GB" sz="2400" dirty="0" err="1"/>
              <a:t>með</a:t>
            </a:r>
            <a:r>
              <a:rPr lang="en-GB" sz="2400" dirty="0"/>
              <a:t> </a:t>
            </a:r>
            <a:r>
              <a:rPr lang="en-GB" sz="2400" dirty="0" err="1"/>
              <a:t>hvaða</a:t>
            </a:r>
            <a:r>
              <a:rPr lang="en-GB" sz="2400" dirty="0"/>
              <a:t> </a:t>
            </a:r>
            <a:r>
              <a:rPr lang="en-GB" sz="2400" dirty="0" err="1"/>
              <a:t>hætti</a:t>
            </a:r>
            <a:r>
              <a:rPr lang="en-GB" sz="2400" dirty="0"/>
              <a:t> er </a:t>
            </a:r>
            <a:r>
              <a:rPr lang="en-GB" sz="2400" dirty="0" err="1"/>
              <a:t>mögulegt</a:t>
            </a:r>
            <a:r>
              <a:rPr lang="en-GB" sz="2400" dirty="0"/>
              <a:t> </a:t>
            </a:r>
            <a:r>
              <a:rPr lang="en-GB" sz="2400" dirty="0" err="1"/>
              <a:t>að</a:t>
            </a:r>
            <a:r>
              <a:rPr lang="en-GB" sz="2400" dirty="0"/>
              <a:t> </a:t>
            </a:r>
            <a:r>
              <a:rPr lang="en-GB" sz="2400" dirty="0" err="1"/>
              <a:t>fá</a:t>
            </a:r>
            <a:r>
              <a:rPr lang="en-GB" sz="2400" dirty="0"/>
              <a:t> </a:t>
            </a:r>
            <a:r>
              <a:rPr lang="en-GB" sz="2400" dirty="0" err="1"/>
              <a:t>aðstoð</a:t>
            </a:r>
            <a:r>
              <a:rPr lang="en-GB" sz="2400" dirty="0"/>
              <a:t>? </a:t>
            </a:r>
            <a:r>
              <a:rPr lang="en-GB" sz="2400" dirty="0" err="1"/>
              <a:t>Hvert</a:t>
            </a:r>
            <a:r>
              <a:rPr lang="en-GB" sz="2400" dirty="0"/>
              <a:t> </a:t>
            </a:r>
            <a:r>
              <a:rPr lang="en-GB" sz="2400" dirty="0" err="1"/>
              <a:t>má</a:t>
            </a:r>
            <a:r>
              <a:rPr lang="en-GB" sz="2400" dirty="0"/>
              <a:t> </a:t>
            </a:r>
            <a:r>
              <a:rPr lang="en-GB" sz="2400" dirty="0" err="1"/>
              <a:t>snúa</a:t>
            </a:r>
            <a:r>
              <a:rPr lang="en-GB" sz="2400" dirty="0"/>
              <a:t> </a:t>
            </a:r>
            <a:r>
              <a:rPr lang="en-GB" sz="2400" dirty="0" err="1"/>
              <a:t>sér</a:t>
            </a:r>
            <a:r>
              <a:rPr lang="en-GB" sz="2400" dirty="0"/>
              <a:t> </a:t>
            </a:r>
            <a:r>
              <a:rPr lang="en-GB" sz="2400" dirty="0" err="1"/>
              <a:t>til</a:t>
            </a:r>
            <a:r>
              <a:rPr lang="en-GB" sz="2400" dirty="0"/>
              <a:t> </a:t>
            </a:r>
            <a:r>
              <a:rPr lang="en-GB" sz="2400" dirty="0" err="1"/>
              <a:t>dæmi</a:t>
            </a:r>
            <a:r>
              <a:rPr lang="en-GB" sz="2400" dirty="0"/>
              <a:t> </a:t>
            </a:r>
            <a:r>
              <a:rPr lang="en-GB" sz="2400" dirty="0" err="1"/>
              <a:t>vegna</a:t>
            </a:r>
            <a:r>
              <a:rPr lang="en-GB" sz="2400" dirty="0"/>
              <a:t> </a:t>
            </a:r>
            <a:r>
              <a:rPr lang="en-GB" sz="2400" dirty="0" err="1"/>
              <a:t>spurninga</a:t>
            </a:r>
            <a:r>
              <a:rPr lang="en-GB" sz="2400" dirty="0"/>
              <a:t> um </a:t>
            </a:r>
            <a:r>
              <a:rPr lang="en-GB" sz="2400" dirty="0" err="1"/>
              <a:t>tækni</a:t>
            </a:r>
            <a:r>
              <a:rPr lang="en-GB" sz="2400" dirty="0"/>
              <a:t>, </a:t>
            </a:r>
            <a:r>
              <a:rPr lang="en-GB" sz="2400" dirty="0" err="1"/>
              <a:t>lög</a:t>
            </a:r>
            <a:r>
              <a:rPr lang="en-GB" sz="2400" dirty="0"/>
              <a:t> </a:t>
            </a:r>
            <a:r>
              <a:rPr lang="en-GB" sz="2400" dirty="0" err="1"/>
              <a:t>og</a:t>
            </a:r>
            <a:r>
              <a:rPr lang="en-GB" sz="2400" dirty="0"/>
              <a:t> </a:t>
            </a:r>
            <a:r>
              <a:rPr lang="en-GB" sz="2400" dirty="0" err="1"/>
              <a:t>reglur</a:t>
            </a:r>
            <a:r>
              <a:rPr lang="en-GB" sz="2400" dirty="0"/>
              <a:t> </a:t>
            </a:r>
            <a:r>
              <a:rPr lang="en-GB" sz="2400" dirty="0" err="1"/>
              <a:t>eða</a:t>
            </a:r>
            <a:r>
              <a:rPr lang="en-GB" sz="2400" dirty="0"/>
              <a:t> </a:t>
            </a:r>
            <a:r>
              <a:rPr lang="en-GB" sz="2400" dirty="0" err="1"/>
              <a:t>bókhald</a:t>
            </a:r>
            <a:r>
              <a:rPr lang="en-GB" sz="2400" dirty="0"/>
              <a:t>? </a:t>
            </a:r>
          </a:p>
          <a:p>
            <a:pPr marL="342900" indent="-342900">
              <a:buFont typeface="Arial" panose="020B0604020202020204" pitchFamily="34" charset="0"/>
              <a:buChar char="•"/>
            </a:pPr>
            <a:r>
              <a:rPr lang="en-GB" sz="2400" dirty="0" err="1"/>
              <a:t>Uppfyllir</a:t>
            </a:r>
            <a:r>
              <a:rPr lang="en-GB" sz="2400" dirty="0"/>
              <a:t> </a:t>
            </a:r>
            <a:r>
              <a:rPr lang="en-GB" sz="2400" dirty="0" err="1"/>
              <a:t>verkefnið</a:t>
            </a:r>
            <a:r>
              <a:rPr lang="en-GB" sz="2400" dirty="0"/>
              <a:t> </a:t>
            </a:r>
            <a:r>
              <a:rPr lang="en-GB" sz="2400" dirty="0" err="1"/>
              <a:t>skilyrði</a:t>
            </a:r>
            <a:r>
              <a:rPr lang="en-GB" sz="2400" dirty="0"/>
              <a:t> </a:t>
            </a:r>
            <a:r>
              <a:rPr lang="en-GB" sz="2400" dirty="0" err="1"/>
              <a:t>til</a:t>
            </a:r>
            <a:r>
              <a:rPr lang="en-GB" sz="2400" dirty="0"/>
              <a:t> </a:t>
            </a:r>
            <a:r>
              <a:rPr lang="en-GB" sz="2400" dirty="0" err="1"/>
              <a:t>umsókna</a:t>
            </a:r>
            <a:r>
              <a:rPr lang="en-GB" sz="2400" dirty="0"/>
              <a:t> í </a:t>
            </a:r>
            <a:r>
              <a:rPr lang="en-GB" sz="2400" dirty="0" err="1"/>
              <a:t>styrktarsjóði</a:t>
            </a:r>
            <a:r>
              <a:rPr lang="en-GB" sz="2400" dirty="0"/>
              <a:t>?</a:t>
            </a:r>
          </a:p>
          <a:p>
            <a:pPr marL="342900" indent="-342900">
              <a:buFont typeface="Arial" panose="020B0604020202020204" pitchFamily="34" charset="0"/>
              <a:buChar char="•"/>
            </a:pPr>
            <a:r>
              <a:rPr lang="en-GB" sz="2400" dirty="0" err="1"/>
              <a:t>Hvaða</a:t>
            </a:r>
            <a:r>
              <a:rPr lang="en-GB" sz="2400" dirty="0"/>
              <a:t> </a:t>
            </a:r>
            <a:r>
              <a:rPr lang="en-GB" sz="2400" dirty="0" err="1"/>
              <a:t>dyr</a:t>
            </a:r>
            <a:r>
              <a:rPr lang="en-GB" sz="2400" dirty="0"/>
              <a:t> </a:t>
            </a:r>
            <a:r>
              <a:rPr lang="en-GB" sz="2400" dirty="0" err="1"/>
              <a:t>gætu</a:t>
            </a:r>
            <a:r>
              <a:rPr lang="en-GB" sz="2400" dirty="0"/>
              <a:t> </a:t>
            </a:r>
            <a:r>
              <a:rPr lang="en-GB" sz="2400" dirty="0" err="1"/>
              <a:t>opnast</a:t>
            </a:r>
            <a:r>
              <a:rPr lang="en-GB" sz="2400" dirty="0"/>
              <a:t> </a:t>
            </a:r>
            <a:r>
              <a:rPr lang="en-GB" sz="2400" dirty="0" err="1"/>
              <a:t>með</a:t>
            </a:r>
            <a:r>
              <a:rPr lang="en-GB" sz="2400" dirty="0"/>
              <a:t> </a:t>
            </a:r>
            <a:r>
              <a:rPr lang="en-GB" sz="2400" dirty="0" err="1"/>
              <a:t>samstarfi</a:t>
            </a:r>
            <a:r>
              <a:rPr lang="en-GB" sz="2400" dirty="0"/>
              <a:t>? </a:t>
            </a:r>
          </a:p>
          <a:p>
            <a:pPr algn="ctr"/>
            <a:endParaRPr lang="en-GB" sz="2400" dirty="0"/>
          </a:p>
          <a:p>
            <a:pPr algn="ctr"/>
            <a:endParaRPr lang="en-GB" sz="2400" dirty="0"/>
          </a:p>
          <a:p>
            <a:pPr algn="ctr"/>
            <a:r>
              <a:rPr lang="en-GB" sz="2400" dirty="0"/>
              <a:t>Vertu </a:t>
            </a:r>
            <a:r>
              <a:rPr lang="en-GB" sz="2400" dirty="0" err="1"/>
              <a:t>vakandi</a:t>
            </a:r>
            <a:r>
              <a:rPr lang="en-GB" sz="2400" dirty="0"/>
              <a:t> </a:t>
            </a:r>
            <a:r>
              <a:rPr lang="en-GB" sz="2400" dirty="0" err="1"/>
              <a:t>fyrir</a:t>
            </a:r>
            <a:r>
              <a:rPr lang="en-GB" sz="2400" dirty="0"/>
              <a:t> </a:t>
            </a:r>
            <a:r>
              <a:rPr lang="en-GB" sz="2400" dirty="0" err="1"/>
              <a:t>tækifærum</a:t>
            </a:r>
            <a:r>
              <a:rPr lang="en-GB" sz="2400" dirty="0"/>
              <a:t> </a:t>
            </a:r>
            <a:r>
              <a:rPr lang="en-GB" sz="2400" dirty="0" err="1"/>
              <a:t>sem</a:t>
            </a:r>
            <a:r>
              <a:rPr lang="en-GB" sz="2400" dirty="0"/>
              <a:t> </a:t>
            </a:r>
            <a:r>
              <a:rPr lang="en-GB" sz="2400" dirty="0" err="1"/>
              <a:t>bjóðast</a:t>
            </a:r>
            <a:r>
              <a:rPr lang="en-GB" sz="2400" dirty="0"/>
              <a:t> um </a:t>
            </a:r>
            <a:r>
              <a:rPr lang="en-GB" sz="2400" dirty="0" err="1"/>
              <a:t>ráðleggingar</a:t>
            </a:r>
            <a:r>
              <a:rPr lang="en-GB" sz="2400" dirty="0"/>
              <a:t> </a:t>
            </a:r>
            <a:r>
              <a:rPr lang="en-GB" sz="2400" dirty="0" err="1"/>
              <a:t>eða</a:t>
            </a:r>
            <a:r>
              <a:rPr lang="en-GB" sz="2400" dirty="0"/>
              <a:t> </a:t>
            </a:r>
          </a:p>
          <a:p>
            <a:pPr algn="ctr"/>
            <a:r>
              <a:rPr lang="en-GB" sz="2400" dirty="0" err="1"/>
              <a:t>aðstoð</a:t>
            </a:r>
            <a:r>
              <a:rPr lang="en-GB" sz="2400" dirty="0"/>
              <a:t> </a:t>
            </a:r>
            <a:r>
              <a:rPr lang="en-GB" sz="2400" dirty="0" err="1"/>
              <a:t>fyrir</a:t>
            </a:r>
            <a:r>
              <a:rPr lang="en-GB" sz="2400" dirty="0"/>
              <a:t> </a:t>
            </a:r>
            <a:r>
              <a:rPr lang="en-GB" sz="2400" dirty="0" err="1"/>
              <a:t>verkefni</a:t>
            </a:r>
            <a:r>
              <a:rPr lang="en-GB" sz="2400" dirty="0"/>
              <a:t> </a:t>
            </a:r>
            <a:r>
              <a:rPr lang="en-GB" sz="2400" dirty="0" err="1"/>
              <a:t>þitt</a:t>
            </a:r>
            <a:r>
              <a:rPr lang="en-GB" sz="2400" dirty="0"/>
              <a:t>! </a:t>
            </a:r>
            <a:r>
              <a:rPr lang="en-GB" sz="2400" dirty="0" err="1"/>
              <a:t>Stuðning</a:t>
            </a:r>
            <a:r>
              <a:rPr lang="en-GB" sz="2400" dirty="0"/>
              <a:t> </a:t>
            </a:r>
            <a:r>
              <a:rPr lang="en-GB" sz="2400" dirty="0" err="1"/>
              <a:t>og</a:t>
            </a:r>
            <a:r>
              <a:rPr lang="en-GB" sz="2400" dirty="0"/>
              <a:t> </a:t>
            </a:r>
            <a:r>
              <a:rPr lang="en-GB" sz="2400" dirty="0" err="1"/>
              <a:t>faglega</a:t>
            </a:r>
            <a:r>
              <a:rPr lang="en-GB" sz="2400" dirty="0"/>
              <a:t> </a:t>
            </a:r>
            <a:r>
              <a:rPr lang="en-GB" sz="2400" dirty="0" err="1"/>
              <a:t>ráðgjöf</a:t>
            </a:r>
            <a:r>
              <a:rPr lang="en-GB" sz="2400" dirty="0"/>
              <a:t> </a:t>
            </a:r>
            <a:r>
              <a:rPr lang="en-GB" sz="2400" dirty="0" err="1"/>
              <a:t>má</a:t>
            </a:r>
            <a:r>
              <a:rPr lang="en-GB" sz="2400" dirty="0"/>
              <a:t> </a:t>
            </a:r>
          </a:p>
          <a:p>
            <a:pPr algn="ctr"/>
            <a:r>
              <a:rPr lang="en-GB" sz="2400" dirty="0" err="1"/>
              <a:t>nálgast</a:t>
            </a:r>
            <a:r>
              <a:rPr lang="en-GB" sz="2400" dirty="0"/>
              <a:t> </a:t>
            </a:r>
            <a:r>
              <a:rPr lang="en-GB" sz="2400" dirty="0" err="1"/>
              <a:t>víða</a:t>
            </a:r>
            <a:r>
              <a:rPr lang="en-GB" sz="2400" dirty="0"/>
              <a:t>, </a:t>
            </a:r>
            <a:r>
              <a:rPr lang="en-GB" sz="2400" dirty="0" err="1"/>
              <a:t>ýmist</a:t>
            </a:r>
            <a:r>
              <a:rPr lang="en-GB" sz="2400" dirty="0"/>
              <a:t> </a:t>
            </a:r>
            <a:r>
              <a:rPr lang="en-GB" sz="2400" dirty="0" err="1"/>
              <a:t>ókeypis</a:t>
            </a:r>
            <a:r>
              <a:rPr lang="en-GB" sz="2400" dirty="0"/>
              <a:t> </a:t>
            </a:r>
            <a:r>
              <a:rPr lang="en-GB" sz="2400" dirty="0" err="1"/>
              <a:t>eða</a:t>
            </a:r>
            <a:r>
              <a:rPr lang="en-GB" sz="2400" dirty="0"/>
              <a:t> </a:t>
            </a:r>
            <a:r>
              <a:rPr lang="en-GB" sz="2400" dirty="0" err="1"/>
              <a:t>gegn</a:t>
            </a:r>
            <a:r>
              <a:rPr lang="en-GB" sz="2400" dirty="0"/>
              <a:t> </a:t>
            </a:r>
            <a:r>
              <a:rPr lang="en-GB" sz="2400" dirty="0" err="1"/>
              <a:t>gjaldi</a:t>
            </a:r>
            <a:r>
              <a:rPr lang="en-GB" sz="2400" dirty="0"/>
              <a:t>. </a:t>
            </a:r>
            <a:endParaRPr lang="en-SE" sz="2400" dirty="0"/>
          </a:p>
        </p:txBody>
      </p:sp>
      <p:sp>
        <p:nvSpPr>
          <p:cNvPr id="3" name="TextBox 2">
            <a:extLst>
              <a:ext uri="{FF2B5EF4-FFF2-40B4-BE49-F238E27FC236}">
                <a16:creationId xmlns:a16="http://schemas.microsoft.com/office/drawing/2014/main" id="{FC7A1B1B-ECAC-4A9B-9E94-A533F266F7F1}"/>
              </a:ext>
            </a:extLst>
          </p:cNvPr>
          <p:cNvSpPr txBox="1"/>
          <p:nvPr/>
        </p:nvSpPr>
        <p:spPr>
          <a:xfrm>
            <a:off x="1461464" y="71748"/>
            <a:ext cx="8513779" cy="707886"/>
          </a:xfrm>
          <a:prstGeom prst="rect">
            <a:avLst/>
          </a:prstGeom>
          <a:noFill/>
        </p:spPr>
        <p:txBody>
          <a:bodyPr wrap="square" lIns="91440" tIns="45720" rIns="91440" bIns="45720" rtlCol="0" anchor="t">
            <a:spAutoFit/>
          </a:bodyPr>
          <a:lstStyle/>
          <a:p>
            <a:pPr algn="ctr"/>
            <a:r>
              <a:rPr lang="is-IS" sz="4000" b="1" dirty="0">
                <a:solidFill>
                  <a:srgbClr val="266C9F"/>
                </a:solidFill>
              </a:rPr>
              <a:t>2.1. Áskoranir – gott að vita</a:t>
            </a:r>
            <a:endParaRPr lang="is-IS" sz="4000" dirty="0">
              <a:solidFill>
                <a:srgbClr val="266C9F"/>
              </a:solidFill>
              <a:cs typeface="Calibri"/>
            </a:endParaRPr>
          </a:p>
        </p:txBody>
      </p:sp>
    </p:spTree>
    <p:extLst>
      <p:ext uri="{BB962C8B-B14F-4D97-AF65-F5344CB8AC3E}">
        <p14:creationId xmlns:p14="http://schemas.microsoft.com/office/powerpoint/2010/main" val="562403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93C08D-5642-43CE-B6FB-12A65F7F3F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8672" y="0"/>
            <a:ext cx="8294656" cy="6858000"/>
          </a:xfrm>
          <a:prstGeom prst="rect">
            <a:avLst/>
          </a:prstGeom>
        </p:spPr>
      </p:pic>
    </p:spTree>
    <p:extLst>
      <p:ext uri="{BB962C8B-B14F-4D97-AF65-F5344CB8AC3E}">
        <p14:creationId xmlns:p14="http://schemas.microsoft.com/office/powerpoint/2010/main" val="1533839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2ABFD-8827-4D0B-8BAC-FF69DF8A20DF}"/>
              </a:ext>
            </a:extLst>
          </p:cNvPr>
          <p:cNvSpPr txBox="1"/>
          <p:nvPr/>
        </p:nvSpPr>
        <p:spPr>
          <a:xfrm>
            <a:off x="2235632" y="73605"/>
            <a:ext cx="9732131" cy="1600438"/>
          </a:xfrm>
          <a:prstGeom prst="rect">
            <a:avLst/>
          </a:prstGeom>
          <a:noFill/>
        </p:spPr>
        <p:txBody>
          <a:bodyPr wrap="square" rtlCol="0">
            <a:spAutoFit/>
          </a:bodyPr>
          <a:lstStyle/>
          <a:p>
            <a:r>
              <a:rPr lang="is-IS" sz="4000" b="1" dirty="0">
                <a:solidFill>
                  <a:srgbClr val="266C9F"/>
                </a:solidFill>
              </a:rPr>
              <a:t>2.2. </a:t>
            </a:r>
            <a:r>
              <a:rPr lang="is-IS" sz="4000" b="1" i="0" u="none" strike="noStrike" dirty="0">
                <a:solidFill>
                  <a:srgbClr val="266C9F"/>
                </a:solidFill>
                <a:effectLst/>
              </a:rPr>
              <a:t>Mögulegar áskoranir frumkvöðla á sviði óáþreifanlegs menningararfs</a:t>
            </a:r>
            <a:r>
              <a:rPr lang="is-IS" sz="4000" b="1" i="0" dirty="0">
                <a:solidFill>
                  <a:srgbClr val="266C9F"/>
                </a:solidFill>
                <a:effectLst/>
              </a:rPr>
              <a:t>​</a:t>
            </a:r>
          </a:p>
          <a:p>
            <a:pPr algn="ctr"/>
            <a:endParaRPr lang="en-SE" dirty="0"/>
          </a:p>
        </p:txBody>
      </p:sp>
      <p:sp>
        <p:nvSpPr>
          <p:cNvPr id="3" name="TextBox 2">
            <a:extLst>
              <a:ext uri="{FF2B5EF4-FFF2-40B4-BE49-F238E27FC236}">
                <a16:creationId xmlns:a16="http://schemas.microsoft.com/office/drawing/2014/main" id="{3F08DFD6-6D11-45E8-A77A-962B2D345CA8}"/>
              </a:ext>
            </a:extLst>
          </p:cNvPr>
          <p:cNvSpPr txBox="1"/>
          <p:nvPr/>
        </p:nvSpPr>
        <p:spPr>
          <a:xfrm>
            <a:off x="461141" y="2365998"/>
            <a:ext cx="9310568" cy="3724096"/>
          </a:xfrm>
          <a:prstGeom prst="rect">
            <a:avLst/>
          </a:prstGeom>
          <a:noFill/>
        </p:spPr>
        <p:txBody>
          <a:bodyPr wrap="square" lIns="91440" tIns="45720" rIns="91440" bIns="45720" rtlCol="0" anchor="t">
            <a:spAutoFit/>
          </a:bodyPr>
          <a:lstStyle/>
          <a:p>
            <a:pPr fontAlgn="base"/>
            <a:r>
              <a:rPr lang="en-GB" sz="2400" dirty="0" err="1"/>
              <a:t>Frumkvöðlar</a:t>
            </a:r>
            <a:r>
              <a:rPr lang="en-GB" sz="2400" dirty="0"/>
              <a:t> geta </a:t>
            </a:r>
            <a:r>
              <a:rPr lang="en-GB" sz="2400" dirty="0" err="1"/>
              <a:t>átt</a:t>
            </a:r>
            <a:r>
              <a:rPr lang="en-GB" sz="2400" dirty="0"/>
              <a:t> von á </a:t>
            </a:r>
            <a:r>
              <a:rPr lang="en-GB" sz="2400" dirty="0" err="1"/>
              <a:t>að</a:t>
            </a:r>
            <a:r>
              <a:rPr lang="en-GB" sz="2400" dirty="0"/>
              <a:t> </a:t>
            </a:r>
            <a:r>
              <a:rPr lang="en-GB" sz="2400" dirty="0" err="1"/>
              <a:t>mæta</a:t>
            </a:r>
            <a:r>
              <a:rPr lang="en-GB" sz="2400" dirty="0"/>
              <a:t> </a:t>
            </a:r>
            <a:r>
              <a:rPr lang="en-GB" sz="2400" dirty="0" err="1"/>
              <a:t>ákveðnum</a:t>
            </a:r>
            <a:r>
              <a:rPr lang="en-GB" sz="2400" dirty="0"/>
              <a:t> </a:t>
            </a:r>
            <a:r>
              <a:rPr lang="en-GB" sz="2400" dirty="0" err="1"/>
              <a:t>áskorunum</a:t>
            </a:r>
            <a:r>
              <a:rPr lang="en-GB" sz="2400" dirty="0"/>
              <a:t>. </a:t>
            </a:r>
            <a:r>
              <a:rPr lang="en-GB" sz="2400" dirty="0" err="1"/>
              <a:t>Til</a:t>
            </a:r>
            <a:r>
              <a:rPr lang="en-GB" sz="2400" dirty="0"/>
              <a:t> </a:t>
            </a:r>
            <a:r>
              <a:rPr lang="en-GB" sz="2400" dirty="0" err="1"/>
              <a:t>viðbótar</a:t>
            </a:r>
            <a:r>
              <a:rPr lang="en-GB" sz="2400" dirty="0"/>
              <a:t> geta </a:t>
            </a:r>
            <a:r>
              <a:rPr lang="en-GB" sz="2400" dirty="0" err="1"/>
              <a:t>frumkvöðlar</a:t>
            </a:r>
            <a:r>
              <a:rPr lang="en-GB" sz="2400" dirty="0"/>
              <a:t> á </a:t>
            </a:r>
            <a:r>
              <a:rPr lang="en-GB" sz="2400" dirty="0" err="1"/>
              <a:t>sviði</a:t>
            </a:r>
            <a:r>
              <a:rPr lang="en-GB" sz="2400" dirty="0"/>
              <a:t> </a:t>
            </a:r>
            <a:r>
              <a:rPr lang="en-GB" sz="2400" dirty="0" err="1"/>
              <a:t>óáþreifanlegs</a:t>
            </a:r>
            <a:r>
              <a:rPr lang="en-GB" sz="2400" dirty="0"/>
              <a:t> </a:t>
            </a:r>
            <a:r>
              <a:rPr lang="en-GB" sz="2400" dirty="0" err="1"/>
              <a:t>menningararfs</a:t>
            </a:r>
            <a:r>
              <a:rPr lang="en-GB" sz="2400" dirty="0"/>
              <a:t> </a:t>
            </a:r>
            <a:r>
              <a:rPr lang="en-GB" sz="2400" dirty="0" err="1"/>
              <a:t>staðið</a:t>
            </a:r>
            <a:r>
              <a:rPr lang="en-GB" sz="2400" dirty="0"/>
              <a:t> </a:t>
            </a:r>
            <a:r>
              <a:rPr lang="en-GB" sz="2400" dirty="0" err="1"/>
              <a:t>frammi</a:t>
            </a:r>
            <a:r>
              <a:rPr lang="en-GB" sz="2400" dirty="0"/>
              <a:t> </a:t>
            </a:r>
            <a:r>
              <a:rPr lang="en-GB" sz="2400" dirty="0" err="1"/>
              <a:t>fyrir</a:t>
            </a:r>
            <a:r>
              <a:rPr lang="en-GB" sz="2400" dirty="0"/>
              <a:t> </a:t>
            </a:r>
            <a:r>
              <a:rPr lang="en-GB" sz="2400" dirty="0" err="1"/>
              <a:t>sértækari</a:t>
            </a:r>
            <a:r>
              <a:rPr lang="en-GB" sz="2400" dirty="0"/>
              <a:t> </a:t>
            </a:r>
            <a:r>
              <a:rPr lang="en-GB" sz="2400" dirty="0" err="1"/>
              <a:t>áskorunum</a:t>
            </a:r>
            <a:r>
              <a:rPr lang="en-GB" sz="2400" dirty="0"/>
              <a:t> </a:t>
            </a:r>
            <a:r>
              <a:rPr lang="en-GB" sz="2400" dirty="0" err="1"/>
              <a:t>sem</a:t>
            </a:r>
            <a:r>
              <a:rPr lang="en-GB" sz="2400" dirty="0"/>
              <a:t> </a:t>
            </a:r>
            <a:r>
              <a:rPr lang="en-GB" sz="2400" dirty="0" err="1"/>
              <a:t>tengjast</a:t>
            </a:r>
            <a:r>
              <a:rPr lang="en-GB" sz="2400" dirty="0"/>
              <a:t> </a:t>
            </a:r>
            <a:r>
              <a:rPr lang="en-GB" sz="2400" dirty="0" err="1"/>
              <a:t>viðfangsefni</a:t>
            </a:r>
            <a:r>
              <a:rPr lang="en-GB" sz="2400" dirty="0"/>
              <a:t> </a:t>
            </a:r>
            <a:r>
              <a:rPr lang="en-GB" sz="2400" dirty="0" err="1"/>
              <a:t>þeirra</a:t>
            </a:r>
            <a:r>
              <a:rPr lang="en-GB" sz="2400" dirty="0"/>
              <a:t>:</a:t>
            </a:r>
          </a:p>
          <a:p>
            <a:pPr fontAlgn="base"/>
            <a:endParaRPr lang="en-US" sz="2400" b="0" i="0" dirty="0">
              <a:effectLst/>
            </a:endParaRPr>
          </a:p>
          <a:p>
            <a:pPr marL="342900" indent="-342900" fontAlgn="base">
              <a:buFont typeface="Arial" panose="020B0604020202020204" pitchFamily="34" charset="0"/>
              <a:buChar char="•"/>
            </a:pPr>
            <a:r>
              <a:rPr lang="is-IS" sz="2000" dirty="0">
                <a:solidFill>
                  <a:srgbClr val="000000"/>
                </a:solidFill>
                <a:cs typeface="Calibri"/>
              </a:rPr>
              <a:t>Miðlun menningararfs getur verið háð breytum sem erfitt er að spá fyrir um til dæmis vegna tækniþróunar og breytinga á ferðahegðun. </a:t>
            </a:r>
          </a:p>
          <a:p>
            <a:pPr marL="342900" indent="-342900" fontAlgn="base">
              <a:buFont typeface="Arial" panose="020B0604020202020204" pitchFamily="34" charset="0"/>
              <a:buChar char="•"/>
            </a:pPr>
            <a:r>
              <a:rPr lang="is-IS" sz="2000" dirty="0">
                <a:solidFill>
                  <a:srgbClr val="000000"/>
                </a:solidFill>
                <a:latin typeface="Calibri" panose="020F0502020204030204" pitchFamily="34" charset="0"/>
              </a:rPr>
              <a:t>Störf frumkvöðla geta krafist þolinmæði með tilliti til arðsemi reksturs. </a:t>
            </a:r>
          </a:p>
          <a:p>
            <a:pPr marL="342900" indent="-342900" fontAlgn="base">
              <a:buFont typeface="Arial" panose="020B0604020202020204" pitchFamily="34" charset="0"/>
              <a:buChar char="•"/>
            </a:pPr>
            <a:r>
              <a:rPr lang="is-IS" sz="2000" dirty="0">
                <a:solidFill>
                  <a:srgbClr val="000000"/>
                </a:solidFill>
                <a:latin typeface="Calibri" panose="020F0502020204030204" pitchFamily="34" charset="0"/>
              </a:rPr>
              <a:t>Upp getur komið ágreiningur um nýtingu á menningararfi.</a:t>
            </a:r>
            <a:r>
              <a:rPr lang="en-US" sz="2000" dirty="0">
                <a:latin typeface="Calibri" panose="020F0502020204030204" pitchFamily="34" charset="0"/>
              </a:rPr>
              <a:t>​</a:t>
            </a:r>
            <a:endParaRPr lang="en-US" sz="2000" dirty="0">
              <a:latin typeface="Arial" panose="020B0604020202020204" pitchFamily="34" charset="0"/>
            </a:endParaRPr>
          </a:p>
          <a:p>
            <a:pPr marL="342900" indent="-342900" fontAlgn="base">
              <a:buFont typeface="Arial" panose="020B0604020202020204" pitchFamily="34" charset="0"/>
              <a:buChar char="•"/>
            </a:pPr>
            <a:r>
              <a:rPr lang="is-IS" sz="2000" dirty="0">
                <a:solidFill>
                  <a:srgbClr val="000000"/>
                </a:solidFill>
                <a:latin typeface="Calibri" panose="020F0502020204030204" pitchFamily="34" charset="0"/>
              </a:rPr>
              <a:t>Lagarammar og regluverk geta sett skorður.</a:t>
            </a:r>
            <a:r>
              <a:rPr lang="en-US" sz="2000" dirty="0">
                <a:latin typeface="Calibri" panose="020F0502020204030204" pitchFamily="34" charset="0"/>
              </a:rPr>
              <a:t>​</a:t>
            </a:r>
            <a:endParaRPr lang="en-US" sz="2000" dirty="0">
              <a:latin typeface="Arial" panose="020B0604020202020204" pitchFamily="34" charset="0"/>
            </a:endParaRPr>
          </a:p>
          <a:p>
            <a:pPr marL="342900" indent="-342900" fontAlgn="base">
              <a:buFont typeface="Arial" panose="020B0604020202020204" pitchFamily="34" charset="0"/>
              <a:buChar char="•"/>
            </a:pPr>
            <a:r>
              <a:rPr lang="is-IS" sz="2000" dirty="0">
                <a:solidFill>
                  <a:srgbClr val="000000"/>
                </a:solidFill>
                <a:cs typeface="Calibri"/>
              </a:rPr>
              <a:t>Er nýting menningararfsins sjálfbær?</a:t>
            </a:r>
            <a:endParaRPr lang="en-US" sz="2000" dirty="0">
              <a:cs typeface="Calibri"/>
            </a:endParaRPr>
          </a:p>
          <a:p>
            <a:pPr marL="342900" indent="-342900" algn="l" rtl="0" fontAlgn="base">
              <a:buFont typeface="Arial" panose="020B0604020202020204" pitchFamily="34" charset="0"/>
              <a:buChar char="•"/>
            </a:pPr>
            <a:endParaRPr lang="en-US" sz="2000" b="0" i="0" dirty="0">
              <a:effectLst/>
              <a:latin typeface="Calibri"/>
              <a:cs typeface="Calibri"/>
            </a:endParaRPr>
          </a:p>
        </p:txBody>
      </p:sp>
      <p:pic>
        <p:nvPicPr>
          <p:cNvPr id="4" name="Picture 3">
            <a:extLst>
              <a:ext uri="{FF2B5EF4-FFF2-40B4-BE49-F238E27FC236}">
                <a16:creationId xmlns:a16="http://schemas.microsoft.com/office/drawing/2014/main" id="{F8F27FD6-34E2-4751-91B7-ABEC65D3F7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61207" y="5235743"/>
            <a:ext cx="945884" cy="945884"/>
          </a:xfrm>
          <a:prstGeom prst="rect">
            <a:avLst/>
          </a:prstGeom>
        </p:spPr>
      </p:pic>
      <p:grpSp>
        <p:nvGrpSpPr>
          <p:cNvPr id="6" name="Google Shape;11657;p68">
            <a:extLst>
              <a:ext uri="{FF2B5EF4-FFF2-40B4-BE49-F238E27FC236}">
                <a16:creationId xmlns:a16="http://schemas.microsoft.com/office/drawing/2014/main" id="{3AF217ED-B1F1-4452-B53A-37DB57271D41}"/>
              </a:ext>
            </a:extLst>
          </p:cNvPr>
          <p:cNvGrpSpPr/>
          <p:nvPr/>
        </p:nvGrpSpPr>
        <p:grpSpPr>
          <a:xfrm rot="1114767">
            <a:off x="9382652" y="1432395"/>
            <a:ext cx="956470" cy="790504"/>
            <a:chOff x="7524349" y="2456447"/>
            <a:chExt cx="350332" cy="288948"/>
          </a:xfrm>
          <a:solidFill>
            <a:srgbClr val="FFB500"/>
          </a:solidFill>
        </p:grpSpPr>
        <p:sp>
          <p:nvSpPr>
            <p:cNvPr id="7" name="Google Shape;11658;p68">
              <a:extLst>
                <a:ext uri="{FF2B5EF4-FFF2-40B4-BE49-F238E27FC236}">
                  <a16:creationId xmlns:a16="http://schemas.microsoft.com/office/drawing/2014/main" id="{443522C8-5142-4380-B0D7-A8449A8C95CB}"/>
                </a:ext>
              </a:extLst>
            </p:cNvPr>
            <p:cNvSpPr/>
            <p:nvPr/>
          </p:nvSpPr>
          <p:spPr>
            <a:xfrm>
              <a:off x="7693647" y="2566651"/>
              <a:ext cx="10623" cy="67045"/>
            </a:xfrm>
            <a:custGeom>
              <a:avLst/>
              <a:gdLst/>
              <a:ahLst/>
              <a:cxnLst/>
              <a:rect l="l" t="t" r="r" b="b"/>
              <a:pathLst>
                <a:path w="334" h="2108" extrusionOk="0">
                  <a:moveTo>
                    <a:pt x="167" y="0"/>
                  </a:moveTo>
                  <a:cubicBezTo>
                    <a:pt x="83" y="0"/>
                    <a:pt x="0" y="84"/>
                    <a:pt x="0" y="167"/>
                  </a:cubicBezTo>
                  <a:lnTo>
                    <a:pt x="0" y="1941"/>
                  </a:lnTo>
                  <a:cubicBezTo>
                    <a:pt x="0" y="2024"/>
                    <a:pt x="83" y="2108"/>
                    <a:pt x="167" y="2108"/>
                  </a:cubicBezTo>
                  <a:cubicBezTo>
                    <a:pt x="250" y="2108"/>
                    <a:pt x="333" y="2024"/>
                    <a:pt x="333" y="1941"/>
                  </a:cubicBezTo>
                  <a:lnTo>
                    <a:pt x="333" y="167"/>
                  </a:lnTo>
                  <a:cubicBezTo>
                    <a:pt x="333"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659;p68">
              <a:extLst>
                <a:ext uri="{FF2B5EF4-FFF2-40B4-BE49-F238E27FC236}">
                  <a16:creationId xmlns:a16="http://schemas.microsoft.com/office/drawing/2014/main" id="{F6E24D81-2789-48B5-AA93-F95FA31AE373}"/>
                </a:ext>
              </a:extLst>
            </p:cNvPr>
            <p:cNvSpPr/>
            <p:nvPr/>
          </p:nvSpPr>
          <p:spPr>
            <a:xfrm>
              <a:off x="7524349" y="2545151"/>
              <a:ext cx="350332" cy="200244"/>
            </a:xfrm>
            <a:custGeom>
              <a:avLst/>
              <a:gdLst/>
              <a:ahLst/>
              <a:cxnLst/>
              <a:rect l="l" t="t" r="r" b="b"/>
              <a:pathLst>
                <a:path w="11015" h="6296" extrusionOk="0">
                  <a:moveTo>
                    <a:pt x="322" y="1736"/>
                  </a:moveTo>
                  <a:lnTo>
                    <a:pt x="620" y="2033"/>
                  </a:lnTo>
                  <a:cubicBezTo>
                    <a:pt x="930" y="2343"/>
                    <a:pt x="1299" y="2534"/>
                    <a:pt x="1680" y="2605"/>
                  </a:cubicBezTo>
                  <a:lnTo>
                    <a:pt x="2858" y="2784"/>
                  </a:lnTo>
                  <a:cubicBezTo>
                    <a:pt x="3835" y="2986"/>
                    <a:pt x="4490" y="3760"/>
                    <a:pt x="4871" y="4415"/>
                  </a:cubicBezTo>
                  <a:lnTo>
                    <a:pt x="4847" y="4415"/>
                  </a:lnTo>
                  <a:lnTo>
                    <a:pt x="4835" y="4427"/>
                  </a:lnTo>
                  <a:lnTo>
                    <a:pt x="4823" y="4450"/>
                  </a:lnTo>
                  <a:lnTo>
                    <a:pt x="4811" y="4462"/>
                  </a:lnTo>
                  <a:lnTo>
                    <a:pt x="4787" y="4474"/>
                  </a:lnTo>
                  <a:lnTo>
                    <a:pt x="4775" y="4486"/>
                  </a:lnTo>
                  <a:cubicBezTo>
                    <a:pt x="4775" y="4486"/>
                    <a:pt x="4775" y="4510"/>
                    <a:pt x="4763" y="4510"/>
                  </a:cubicBezTo>
                  <a:lnTo>
                    <a:pt x="4752" y="4522"/>
                  </a:lnTo>
                  <a:cubicBezTo>
                    <a:pt x="4752" y="4522"/>
                    <a:pt x="4752" y="4534"/>
                    <a:pt x="4728" y="4534"/>
                  </a:cubicBezTo>
                  <a:cubicBezTo>
                    <a:pt x="4728" y="4534"/>
                    <a:pt x="4728" y="4546"/>
                    <a:pt x="4716" y="4546"/>
                  </a:cubicBezTo>
                  <a:lnTo>
                    <a:pt x="4716" y="4570"/>
                  </a:lnTo>
                  <a:cubicBezTo>
                    <a:pt x="4716" y="4570"/>
                    <a:pt x="4716" y="4581"/>
                    <a:pt x="4704" y="4581"/>
                  </a:cubicBezTo>
                  <a:lnTo>
                    <a:pt x="4704" y="4593"/>
                  </a:lnTo>
                  <a:lnTo>
                    <a:pt x="4704" y="4605"/>
                  </a:lnTo>
                  <a:lnTo>
                    <a:pt x="4704" y="4629"/>
                  </a:lnTo>
                  <a:lnTo>
                    <a:pt x="4704" y="4641"/>
                  </a:lnTo>
                  <a:lnTo>
                    <a:pt x="4704" y="4653"/>
                  </a:lnTo>
                  <a:lnTo>
                    <a:pt x="4704" y="4665"/>
                  </a:lnTo>
                  <a:lnTo>
                    <a:pt x="4704" y="4689"/>
                  </a:lnTo>
                  <a:lnTo>
                    <a:pt x="4704" y="4700"/>
                  </a:lnTo>
                  <a:lnTo>
                    <a:pt x="4704" y="4712"/>
                  </a:lnTo>
                  <a:lnTo>
                    <a:pt x="4704" y="4724"/>
                  </a:lnTo>
                  <a:lnTo>
                    <a:pt x="4704" y="4748"/>
                  </a:lnTo>
                  <a:lnTo>
                    <a:pt x="4704" y="4760"/>
                  </a:lnTo>
                  <a:lnTo>
                    <a:pt x="4704" y="4772"/>
                  </a:lnTo>
                  <a:lnTo>
                    <a:pt x="4704" y="4784"/>
                  </a:lnTo>
                  <a:lnTo>
                    <a:pt x="4704" y="4808"/>
                  </a:lnTo>
                  <a:lnTo>
                    <a:pt x="4704" y="4820"/>
                  </a:lnTo>
                  <a:lnTo>
                    <a:pt x="4704" y="4831"/>
                  </a:lnTo>
                  <a:cubicBezTo>
                    <a:pt x="4704" y="4843"/>
                    <a:pt x="4704" y="4843"/>
                    <a:pt x="4716" y="4867"/>
                  </a:cubicBezTo>
                  <a:lnTo>
                    <a:pt x="4871" y="5224"/>
                  </a:lnTo>
                  <a:cubicBezTo>
                    <a:pt x="4394" y="5224"/>
                    <a:pt x="4061" y="5236"/>
                    <a:pt x="3894" y="5296"/>
                  </a:cubicBezTo>
                  <a:cubicBezTo>
                    <a:pt x="3435" y="5449"/>
                    <a:pt x="3020" y="5525"/>
                    <a:pt x="2647" y="5525"/>
                  </a:cubicBezTo>
                  <a:cubicBezTo>
                    <a:pt x="2150" y="5525"/>
                    <a:pt x="1729" y="5389"/>
                    <a:pt x="1382" y="5117"/>
                  </a:cubicBezTo>
                  <a:cubicBezTo>
                    <a:pt x="1180" y="4951"/>
                    <a:pt x="1001" y="4748"/>
                    <a:pt x="846" y="4474"/>
                  </a:cubicBezTo>
                  <a:cubicBezTo>
                    <a:pt x="894" y="4450"/>
                    <a:pt x="1001" y="4403"/>
                    <a:pt x="1084" y="4391"/>
                  </a:cubicBezTo>
                  <a:cubicBezTo>
                    <a:pt x="1132" y="4367"/>
                    <a:pt x="1180" y="4343"/>
                    <a:pt x="1192" y="4308"/>
                  </a:cubicBezTo>
                  <a:cubicBezTo>
                    <a:pt x="1215" y="4272"/>
                    <a:pt x="1215" y="4224"/>
                    <a:pt x="1203" y="4177"/>
                  </a:cubicBezTo>
                  <a:cubicBezTo>
                    <a:pt x="1156" y="4046"/>
                    <a:pt x="1013" y="3891"/>
                    <a:pt x="775" y="3653"/>
                  </a:cubicBezTo>
                  <a:cubicBezTo>
                    <a:pt x="656" y="3534"/>
                    <a:pt x="441" y="3331"/>
                    <a:pt x="406" y="3236"/>
                  </a:cubicBezTo>
                  <a:cubicBezTo>
                    <a:pt x="441" y="3212"/>
                    <a:pt x="584" y="3200"/>
                    <a:pt x="668" y="3200"/>
                  </a:cubicBezTo>
                  <a:cubicBezTo>
                    <a:pt x="727" y="3200"/>
                    <a:pt x="787" y="3165"/>
                    <a:pt x="811" y="3105"/>
                  </a:cubicBezTo>
                  <a:cubicBezTo>
                    <a:pt x="846" y="3046"/>
                    <a:pt x="834" y="2974"/>
                    <a:pt x="787" y="2926"/>
                  </a:cubicBezTo>
                  <a:cubicBezTo>
                    <a:pt x="537" y="2641"/>
                    <a:pt x="406" y="2129"/>
                    <a:pt x="322" y="1736"/>
                  </a:cubicBezTo>
                  <a:close/>
                  <a:moveTo>
                    <a:pt x="10621" y="1736"/>
                  </a:moveTo>
                  <a:lnTo>
                    <a:pt x="10621" y="1736"/>
                  </a:lnTo>
                  <a:cubicBezTo>
                    <a:pt x="10550" y="2117"/>
                    <a:pt x="10419" y="2641"/>
                    <a:pt x="10169" y="2926"/>
                  </a:cubicBezTo>
                  <a:cubicBezTo>
                    <a:pt x="10121" y="2974"/>
                    <a:pt x="10109" y="3046"/>
                    <a:pt x="10133" y="3105"/>
                  </a:cubicBezTo>
                  <a:cubicBezTo>
                    <a:pt x="10169" y="3165"/>
                    <a:pt x="10228" y="3188"/>
                    <a:pt x="10288" y="3188"/>
                  </a:cubicBezTo>
                  <a:cubicBezTo>
                    <a:pt x="10383" y="3188"/>
                    <a:pt x="10502" y="3212"/>
                    <a:pt x="10550" y="3236"/>
                  </a:cubicBezTo>
                  <a:cubicBezTo>
                    <a:pt x="10526" y="3331"/>
                    <a:pt x="10324" y="3522"/>
                    <a:pt x="10205" y="3653"/>
                  </a:cubicBezTo>
                  <a:cubicBezTo>
                    <a:pt x="9966" y="3891"/>
                    <a:pt x="9824" y="4058"/>
                    <a:pt x="9776" y="4177"/>
                  </a:cubicBezTo>
                  <a:cubicBezTo>
                    <a:pt x="9764" y="4224"/>
                    <a:pt x="9764" y="4272"/>
                    <a:pt x="9788" y="4308"/>
                  </a:cubicBezTo>
                  <a:cubicBezTo>
                    <a:pt x="9824" y="4355"/>
                    <a:pt x="9847" y="4391"/>
                    <a:pt x="9895" y="4391"/>
                  </a:cubicBezTo>
                  <a:cubicBezTo>
                    <a:pt x="9978" y="4403"/>
                    <a:pt x="10086" y="4439"/>
                    <a:pt x="10133" y="4474"/>
                  </a:cubicBezTo>
                  <a:cubicBezTo>
                    <a:pt x="9978" y="4724"/>
                    <a:pt x="9800" y="4951"/>
                    <a:pt x="9597" y="5117"/>
                  </a:cubicBezTo>
                  <a:cubicBezTo>
                    <a:pt x="9257" y="5389"/>
                    <a:pt x="8835" y="5525"/>
                    <a:pt x="8336" y="5525"/>
                  </a:cubicBezTo>
                  <a:cubicBezTo>
                    <a:pt x="7962" y="5525"/>
                    <a:pt x="7544" y="5449"/>
                    <a:pt x="7085" y="5296"/>
                  </a:cubicBezTo>
                  <a:cubicBezTo>
                    <a:pt x="6930" y="5248"/>
                    <a:pt x="6633" y="5224"/>
                    <a:pt x="6204" y="5224"/>
                  </a:cubicBezTo>
                  <a:lnTo>
                    <a:pt x="6085" y="5224"/>
                  </a:lnTo>
                  <a:lnTo>
                    <a:pt x="6228" y="4867"/>
                  </a:lnTo>
                  <a:cubicBezTo>
                    <a:pt x="6228" y="4843"/>
                    <a:pt x="6228" y="4843"/>
                    <a:pt x="6252" y="4831"/>
                  </a:cubicBezTo>
                  <a:lnTo>
                    <a:pt x="6252" y="4820"/>
                  </a:lnTo>
                  <a:lnTo>
                    <a:pt x="6252" y="4808"/>
                  </a:lnTo>
                  <a:lnTo>
                    <a:pt x="6252" y="4784"/>
                  </a:lnTo>
                  <a:lnTo>
                    <a:pt x="6252" y="4772"/>
                  </a:lnTo>
                  <a:lnTo>
                    <a:pt x="6252" y="4760"/>
                  </a:lnTo>
                  <a:lnTo>
                    <a:pt x="6252" y="4736"/>
                  </a:lnTo>
                  <a:lnTo>
                    <a:pt x="6252" y="4724"/>
                  </a:lnTo>
                  <a:lnTo>
                    <a:pt x="6252" y="4712"/>
                  </a:lnTo>
                  <a:lnTo>
                    <a:pt x="6252" y="4700"/>
                  </a:lnTo>
                  <a:lnTo>
                    <a:pt x="6252" y="4677"/>
                  </a:lnTo>
                  <a:lnTo>
                    <a:pt x="6252" y="4665"/>
                  </a:lnTo>
                  <a:lnTo>
                    <a:pt x="6252" y="4653"/>
                  </a:lnTo>
                  <a:lnTo>
                    <a:pt x="6252" y="4641"/>
                  </a:lnTo>
                  <a:lnTo>
                    <a:pt x="6252" y="4617"/>
                  </a:lnTo>
                  <a:lnTo>
                    <a:pt x="6252" y="4605"/>
                  </a:lnTo>
                  <a:lnTo>
                    <a:pt x="6252" y="4593"/>
                  </a:lnTo>
                  <a:lnTo>
                    <a:pt x="6252" y="4581"/>
                  </a:lnTo>
                  <a:cubicBezTo>
                    <a:pt x="6252" y="4581"/>
                    <a:pt x="6252" y="4558"/>
                    <a:pt x="6228" y="4558"/>
                  </a:cubicBezTo>
                  <a:lnTo>
                    <a:pt x="6228" y="4546"/>
                  </a:lnTo>
                  <a:cubicBezTo>
                    <a:pt x="6228" y="4546"/>
                    <a:pt x="6228" y="4534"/>
                    <a:pt x="6216" y="4534"/>
                  </a:cubicBezTo>
                  <a:cubicBezTo>
                    <a:pt x="6216" y="4534"/>
                    <a:pt x="6216" y="4522"/>
                    <a:pt x="6204" y="4522"/>
                  </a:cubicBezTo>
                  <a:lnTo>
                    <a:pt x="6192" y="4498"/>
                  </a:lnTo>
                  <a:lnTo>
                    <a:pt x="6180" y="4486"/>
                  </a:lnTo>
                  <a:lnTo>
                    <a:pt x="6156" y="4474"/>
                  </a:lnTo>
                  <a:lnTo>
                    <a:pt x="6145" y="4462"/>
                  </a:lnTo>
                  <a:lnTo>
                    <a:pt x="6133" y="4439"/>
                  </a:lnTo>
                  <a:lnTo>
                    <a:pt x="6121" y="4427"/>
                  </a:lnTo>
                  <a:lnTo>
                    <a:pt x="6097" y="4415"/>
                  </a:lnTo>
                  <a:lnTo>
                    <a:pt x="6085" y="4415"/>
                  </a:lnTo>
                  <a:cubicBezTo>
                    <a:pt x="6478" y="3760"/>
                    <a:pt x="7109" y="2986"/>
                    <a:pt x="8097" y="2772"/>
                  </a:cubicBezTo>
                  <a:lnTo>
                    <a:pt x="9276" y="2593"/>
                  </a:lnTo>
                  <a:cubicBezTo>
                    <a:pt x="9657" y="2534"/>
                    <a:pt x="10014" y="2343"/>
                    <a:pt x="10324" y="2033"/>
                  </a:cubicBezTo>
                  <a:lnTo>
                    <a:pt x="10621" y="1736"/>
                  </a:lnTo>
                  <a:close/>
                  <a:moveTo>
                    <a:pt x="5525" y="4474"/>
                  </a:moveTo>
                  <a:lnTo>
                    <a:pt x="5918" y="4689"/>
                  </a:lnTo>
                  <a:cubicBezTo>
                    <a:pt x="5954" y="4712"/>
                    <a:pt x="5954" y="4724"/>
                    <a:pt x="5942" y="4748"/>
                  </a:cubicBezTo>
                  <a:lnTo>
                    <a:pt x="5490" y="5832"/>
                  </a:lnTo>
                  <a:lnTo>
                    <a:pt x="5049" y="4748"/>
                  </a:lnTo>
                  <a:lnTo>
                    <a:pt x="5049" y="4700"/>
                  </a:lnTo>
                  <a:lnTo>
                    <a:pt x="5061" y="4689"/>
                  </a:lnTo>
                  <a:lnTo>
                    <a:pt x="5466" y="4474"/>
                  </a:lnTo>
                  <a:close/>
                  <a:moveTo>
                    <a:pt x="1758" y="1"/>
                  </a:moveTo>
                  <a:cubicBezTo>
                    <a:pt x="1565" y="1"/>
                    <a:pt x="1375" y="19"/>
                    <a:pt x="1192" y="57"/>
                  </a:cubicBezTo>
                  <a:cubicBezTo>
                    <a:pt x="1132" y="69"/>
                    <a:pt x="1084" y="117"/>
                    <a:pt x="1073" y="176"/>
                  </a:cubicBezTo>
                  <a:cubicBezTo>
                    <a:pt x="1061" y="236"/>
                    <a:pt x="1073" y="295"/>
                    <a:pt x="1120" y="331"/>
                  </a:cubicBezTo>
                  <a:cubicBezTo>
                    <a:pt x="1382" y="605"/>
                    <a:pt x="1537" y="890"/>
                    <a:pt x="1680" y="1164"/>
                  </a:cubicBezTo>
                  <a:cubicBezTo>
                    <a:pt x="1894" y="1569"/>
                    <a:pt x="2108" y="1974"/>
                    <a:pt x="2608" y="2260"/>
                  </a:cubicBezTo>
                  <a:cubicBezTo>
                    <a:pt x="2631" y="2271"/>
                    <a:pt x="2656" y="2276"/>
                    <a:pt x="2682" y="2276"/>
                  </a:cubicBezTo>
                  <a:cubicBezTo>
                    <a:pt x="2739" y="2276"/>
                    <a:pt x="2798" y="2249"/>
                    <a:pt x="2823" y="2200"/>
                  </a:cubicBezTo>
                  <a:cubicBezTo>
                    <a:pt x="2870" y="2117"/>
                    <a:pt x="2847" y="2022"/>
                    <a:pt x="2763" y="1974"/>
                  </a:cubicBezTo>
                  <a:cubicBezTo>
                    <a:pt x="2346" y="1736"/>
                    <a:pt x="2168" y="1391"/>
                    <a:pt x="1965" y="1010"/>
                  </a:cubicBezTo>
                  <a:cubicBezTo>
                    <a:pt x="1846" y="783"/>
                    <a:pt x="1727" y="545"/>
                    <a:pt x="1549" y="319"/>
                  </a:cubicBezTo>
                  <a:cubicBezTo>
                    <a:pt x="1611" y="315"/>
                    <a:pt x="1675" y="312"/>
                    <a:pt x="1738" y="312"/>
                  </a:cubicBezTo>
                  <a:cubicBezTo>
                    <a:pt x="2531" y="312"/>
                    <a:pt x="3376" y="653"/>
                    <a:pt x="4037" y="1260"/>
                  </a:cubicBezTo>
                  <a:cubicBezTo>
                    <a:pt x="4573" y="1748"/>
                    <a:pt x="5002" y="2629"/>
                    <a:pt x="5228" y="3629"/>
                  </a:cubicBezTo>
                  <a:cubicBezTo>
                    <a:pt x="5002" y="3165"/>
                    <a:pt x="4704" y="2700"/>
                    <a:pt x="4359" y="2260"/>
                  </a:cubicBezTo>
                  <a:cubicBezTo>
                    <a:pt x="4324" y="2211"/>
                    <a:pt x="4281" y="2187"/>
                    <a:pt x="4235" y="2187"/>
                  </a:cubicBezTo>
                  <a:cubicBezTo>
                    <a:pt x="4202" y="2187"/>
                    <a:pt x="4167" y="2199"/>
                    <a:pt x="4132" y="2224"/>
                  </a:cubicBezTo>
                  <a:cubicBezTo>
                    <a:pt x="4061" y="2284"/>
                    <a:pt x="4049" y="2379"/>
                    <a:pt x="4109" y="2450"/>
                  </a:cubicBezTo>
                  <a:cubicBezTo>
                    <a:pt x="4490" y="2950"/>
                    <a:pt x="4835" y="3522"/>
                    <a:pt x="5061" y="4022"/>
                  </a:cubicBezTo>
                  <a:cubicBezTo>
                    <a:pt x="4632" y="3355"/>
                    <a:pt x="3954" y="2653"/>
                    <a:pt x="2966" y="2450"/>
                  </a:cubicBezTo>
                  <a:lnTo>
                    <a:pt x="2942" y="2450"/>
                  </a:lnTo>
                  <a:lnTo>
                    <a:pt x="1775" y="2272"/>
                  </a:lnTo>
                  <a:cubicBezTo>
                    <a:pt x="1454" y="2224"/>
                    <a:pt x="1156" y="2057"/>
                    <a:pt x="906" y="1795"/>
                  </a:cubicBezTo>
                  <a:lnTo>
                    <a:pt x="287" y="1141"/>
                  </a:lnTo>
                  <a:cubicBezTo>
                    <a:pt x="255" y="1109"/>
                    <a:pt x="213" y="1093"/>
                    <a:pt x="170" y="1093"/>
                  </a:cubicBezTo>
                  <a:cubicBezTo>
                    <a:pt x="149" y="1093"/>
                    <a:pt x="128" y="1097"/>
                    <a:pt x="108" y="1105"/>
                  </a:cubicBezTo>
                  <a:cubicBezTo>
                    <a:pt x="49" y="1141"/>
                    <a:pt x="1" y="1200"/>
                    <a:pt x="13" y="1271"/>
                  </a:cubicBezTo>
                  <a:cubicBezTo>
                    <a:pt x="13" y="1319"/>
                    <a:pt x="84" y="2272"/>
                    <a:pt x="441" y="2891"/>
                  </a:cubicBezTo>
                  <a:cubicBezTo>
                    <a:pt x="358" y="2926"/>
                    <a:pt x="251" y="2950"/>
                    <a:pt x="191" y="3034"/>
                  </a:cubicBezTo>
                  <a:cubicBezTo>
                    <a:pt x="132" y="3093"/>
                    <a:pt x="120" y="3176"/>
                    <a:pt x="132" y="3272"/>
                  </a:cubicBezTo>
                  <a:cubicBezTo>
                    <a:pt x="168" y="3415"/>
                    <a:pt x="322" y="3593"/>
                    <a:pt x="596" y="3879"/>
                  </a:cubicBezTo>
                  <a:cubicBezTo>
                    <a:pt x="668" y="3950"/>
                    <a:pt x="775" y="4058"/>
                    <a:pt x="846" y="4141"/>
                  </a:cubicBezTo>
                  <a:cubicBezTo>
                    <a:pt x="739" y="4189"/>
                    <a:pt x="620" y="4272"/>
                    <a:pt x="584" y="4367"/>
                  </a:cubicBezTo>
                  <a:cubicBezTo>
                    <a:pt x="537" y="4462"/>
                    <a:pt x="549" y="4546"/>
                    <a:pt x="596" y="4617"/>
                  </a:cubicBezTo>
                  <a:cubicBezTo>
                    <a:pt x="775" y="4939"/>
                    <a:pt x="977" y="5189"/>
                    <a:pt x="1215" y="5379"/>
                  </a:cubicBezTo>
                  <a:cubicBezTo>
                    <a:pt x="1620" y="5712"/>
                    <a:pt x="2108" y="5855"/>
                    <a:pt x="2680" y="5855"/>
                  </a:cubicBezTo>
                  <a:cubicBezTo>
                    <a:pt x="3097" y="5855"/>
                    <a:pt x="3537" y="5772"/>
                    <a:pt x="4037" y="5605"/>
                  </a:cubicBezTo>
                  <a:cubicBezTo>
                    <a:pt x="4146" y="5566"/>
                    <a:pt x="4418" y="5543"/>
                    <a:pt x="4806" y="5543"/>
                  </a:cubicBezTo>
                  <a:cubicBezTo>
                    <a:pt x="4886" y="5543"/>
                    <a:pt x="4971" y="5544"/>
                    <a:pt x="5061" y="5546"/>
                  </a:cubicBezTo>
                  <a:lnTo>
                    <a:pt x="5311" y="6141"/>
                  </a:lnTo>
                  <a:cubicBezTo>
                    <a:pt x="5347" y="6236"/>
                    <a:pt x="5430" y="6296"/>
                    <a:pt x="5537" y="6296"/>
                  </a:cubicBezTo>
                  <a:cubicBezTo>
                    <a:pt x="5621" y="6296"/>
                    <a:pt x="5716" y="6236"/>
                    <a:pt x="5764" y="6141"/>
                  </a:cubicBezTo>
                  <a:lnTo>
                    <a:pt x="6014" y="5546"/>
                  </a:lnTo>
                  <a:cubicBezTo>
                    <a:pt x="6103" y="5544"/>
                    <a:pt x="6189" y="5543"/>
                    <a:pt x="6269" y="5543"/>
                  </a:cubicBezTo>
                  <a:cubicBezTo>
                    <a:pt x="6657" y="5543"/>
                    <a:pt x="6929" y="5566"/>
                    <a:pt x="7038" y="5605"/>
                  </a:cubicBezTo>
                  <a:cubicBezTo>
                    <a:pt x="7526" y="5772"/>
                    <a:pt x="7990" y="5855"/>
                    <a:pt x="8395" y="5855"/>
                  </a:cubicBezTo>
                  <a:cubicBezTo>
                    <a:pt x="8954" y="5855"/>
                    <a:pt x="9455" y="5689"/>
                    <a:pt x="9847" y="5379"/>
                  </a:cubicBezTo>
                  <a:cubicBezTo>
                    <a:pt x="10086" y="5189"/>
                    <a:pt x="10300" y="4939"/>
                    <a:pt x="10478" y="4617"/>
                  </a:cubicBezTo>
                  <a:cubicBezTo>
                    <a:pt x="10526" y="4534"/>
                    <a:pt x="10538" y="4439"/>
                    <a:pt x="10490" y="4367"/>
                  </a:cubicBezTo>
                  <a:cubicBezTo>
                    <a:pt x="10443" y="4272"/>
                    <a:pt x="10324" y="4189"/>
                    <a:pt x="10228" y="4141"/>
                  </a:cubicBezTo>
                  <a:cubicBezTo>
                    <a:pt x="10300" y="4058"/>
                    <a:pt x="10407" y="3974"/>
                    <a:pt x="10478" y="3879"/>
                  </a:cubicBezTo>
                  <a:cubicBezTo>
                    <a:pt x="10740" y="3593"/>
                    <a:pt x="10907" y="3415"/>
                    <a:pt x="10943" y="3272"/>
                  </a:cubicBezTo>
                  <a:cubicBezTo>
                    <a:pt x="10955" y="3176"/>
                    <a:pt x="10943" y="3093"/>
                    <a:pt x="10883" y="3034"/>
                  </a:cubicBezTo>
                  <a:cubicBezTo>
                    <a:pt x="10776" y="2962"/>
                    <a:pt x="10681" y="2926"/>
                    <a:pt x="10586" y="2903"/>
                  </a:cubicBezTo>
                  <a:cubicBezTo>
                    <a:pt x="10943" y="2272"/>
                    <a:pt x="11014" y="1319"/>
                    <a:pt x="11014" y="1271"/>
                  </a:cubicBezTo>
                  <a:cubicBezTo>
                    <a:pt x="11014" y="1200"/>
                    <a:pt x="10979" y="1141"/>
                    <a:pt x="10919" y="1117"/>
                  </a:cubicBezTo>
                  <a:cubicBezTo>
                    <a:pt x="10895" y="1103"/>
                    <a:pt x="10870" y="1096"/>
                    <a:pt x="10845" y="1096"/>
                  </a:cubicBezTo>
                  <a:cubicBezTo>
                    <a:pt x="10807" y="1096"/>
                    <a:pt x="10769" y="1112"/>
                    <a:pt x="10740" y="1141"/>
                  </a:cubicBezTo>
                  <a:lnTo>
                    <a:pt x="10121" y="1795"/>
                  </a:lnTo>
                  <a:cubicBezTo>
                    <a:pt x="9871" y="2057"/>
                    <a:pt x="9574" y="2224"/>
                    <a:pt x="9252" y="2272"/>
                  </a:cubicBezTo>
                  <a:lnTo>
                    <a:pt x="8085" y="2450"/>
                  </a:lnTo>
                  <a:lnTo>
                    <a:pt x="8061" y="2450"/>
                  </a:lnTo>
                  <a:cubicBezTo>
                    <a:pt x="7038" y="2653"/>
                    <a:pt x="6359" y="3403"/>
                    <a:pt x="5918" y="4081"/>
                  </a:cubicBezTo>
                  <a:cubicBezTo>
                    <a:pt x="6145" y="3546"/>
                    <a:pt x="6502" y="2986"/>
                    <a:pt x="6918" y="2450"/>
                  </a:cubicBezTo>
                  <a:cubicBezTo>
                    <a:pt x="6978" y="2379"/>
                    <a:pt x="6966" y="2272"/>
                    <a:pt x="6895" y="2224"/>
                  </a:cubicBezTo>
                  <a:cubicBezTo>
                    <a:pt x="6859" y="2203"/>
                    <a:pt x="6821" y="2192"/>
                    <a:pt x="6785" y="2192"/>
                  </a:cubicBezTo>
                  <a:cubicBezTo>
                    <a:pt x="6738" y="2192"/>
                    <a:pt x="6696" y="2212"/>
                    <a:pt x="6668" y="2260"/>
                  </a:cubicBezTo>
                  <a:cubicBezTo>
                    <a:pt x="6323" y="2688"/>
                    <a:pt x="6026" y="3129"/>
                    <a:pt x="5799" y="3581"/>
                  </a:cubicBezTo>
                  <a:cubicBezTo>
                    <a:pt x="6026" y="2593"/>
                    <a:pt x="6454" y="1736"/>
                    <a:pt x="6978" y="1260"/>
                  </a:cubicBezTo>
                  <a:cubicBezTo>
                    <a:pt x="7639" y="653"/>
                    <a:pt x="8495" y="312"/>
                    <a:pt x="9279" y="312"/>
                  </a:cubicBezTo>
                  <a:cubicBezTo>
                    <a:pt x="9342" y="312"/>
                    <a:pt x="9405" y="315"/>
                    <a:pt x="9466" y="319"/>
                  </a:cubicBezTo>
                  <a:cubicBezTo>
                    <a:pt x="9288" y="545"/>
                    <a:pt x="9169" y="783"/>
                    <a:pt x="9050" y="1010"/>
                  </a:cubicBezTo>
                  <a:cubicBezTo>
                    <a:pt x="8835" y="1391"/>
                    <a:pt x="8657" y="1736"/>
                    <a:pt x="8240" y="1974"/>
                  </a:cubicBezTo>
                  <a:cubicBezTo>
                    <a:pt x="8169" y="2022"/>
                    <a:pt x="8145" y="2117"/>
                    <a:pt x="8181" y="2200"/>
                  </a:cubicBezTo>
                  <a:cubicBezTo>
                    <a:pt x="8213" y="2249"/>
                    <a:pt x="8275" y="2276"/>
                    <a:pt x="8333" y="2276"/>
                  </a:cubicBezTo>
                  <a:cubicBezTo>
                    <a:pt x="8359" y="2276"/>
                    <a:pt x="8385" y="2271"/>
                    <a:pt x="8407" y="2260"/>
                  </a:cubicBezTo>
                  <a:cubicBezTo>
                    <a:pt x="8895" y="1974"/>
                    <a:pt x="9121" y="1557"/>
                    <a:pt x="9335" y="1164"/>
                  </a:cubicBezTo>
                  <a:cubicBezTo>
                    <a:pt x="9478" y="890"/>
                    <a:pt x="9645" y="593"/>
                    <a:pt x="9895" y="331"/>
                  </a:cubicBezTo>
                  <a:cubicBezTo>
                    <a:pt x="9943" y="295"/>
                    <a:pt x="9955" y="236"/>
                    <a:pt x="9943" y="176"/>
                  </a:cubicBezTo>
                  <a:cubicBezTo>
                    <a:pt x="9931" y="117"/>
                    <a:pt x="9883" y="69"/>
                    <a:pt x="9824" y="57"/>
                  </a:cubicBezTo>
                  <a:cubicBezTo>
                    <a:pt x="9647" y="21"/>
                    <a:pt x="9463" y="4"/>
                    <a:pt x="9276" y="4"/>
                  </a:cubicBezTo>
                  <a:cubicBezTo>
                    <a:pt x="8910" y="4"/>
                    <a:pt x="8531" y="70"/>
                    <a:pt x="8169" y="188"/>
                  </a:cubicBezTo>
                  <a:cubicBezTo>
                    <a:pt x="7669" y="367"/>
                    <a:pt x="7169" y="652"/>
                    <a:pt x="6776" y="1021"/>
                  </a:cubicBezTo>
                  <a:cubicBezTo>
                    <a:pt x="6395" y="1367"/>
                    <a:pt x="6073" y="1867"/>
                    <a:pt x="5823" y="2474"/>
                  </a:cubicBezTo>
                  <a:cubicBezTo>
                    <a:pt x="5680" y="2795"/>
                    <a:pt x="5585" y="3117"/>
                    <a:pt x="5502" y="3462"/>
                  </a:cubicBezTo>
                  <a:cubicBezTo>
                    <a:pt x="5430" y="3117"/>
                    <a:pt x="5323" y="2795"/>
                    <a:pt x="5192" y="2474"/>
                  </a:cubicBezTo>
                  <a:cubicBezTo>
                    <a:pt x="4942" y="1867"/>
                    <a:pt x="4609" y="1367"/>
                    <a:pt x="4240" y="1021"/>
                  </a:cubicBezTo>
                  <a:cubicBezTo>
                    <a:pt x="3835" y="652"/>
                    <a:pt x="3347" y="367"/>
                    <a:pt x="2847" y="188"/>
                  </a:cubicBezTo>
                  <a:cubicBezTo>
                    <a:pt x="2483" y="64"/>
                    <a:pt x="2115" y="1"/>
                    <a:pt x="17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1660;p68">
              <a:extLst>
                <a:ext uri="{FF2B5EF4-FFF2-40B4-BE49-F238E27FC236}">
                  <a16:creationId xmlns:a16="http://schemas.microsoft.com/office/drawing/2014/main" id="{C9F839A3-5C0E-47CD-92AA-A90892E2DBF3}"/>
                </a:ext>
              </a:extLst>
            </p:cNvPr>
            <p:cNvSpPr/>
            <p:nvPr/>
          </p:nvSpPr>
          <p:spPr>
            <a:xfrm>
              <a:off x="7582298" y="2650998"/>
              <a:ext cx="86764" cy="50093"/>
            </a:xfrm>
            <a:custGeom>
              <a:avLst/>
              <a:gdLst/>
              <a:ahLst/>
              <a:cxnLst/>
              <a:rect l="l" t="t" r="r" b="b"/>
              <a:pathLst>
                <a:path w="2728" h="1575" extrusionOk="0">
                  <a:moveTo>
                    <a:pt x="1043" y="321"/>
                  </a:moveTo>
                  <a:cubicBezTo>
                    <a:pt x="1160" y="321"/>
                    <a:pt x="1280" y="339"/>
                    <a:pt x="1394" y="384"/>
                  </a:cubicBezTo>
                  <a:cubicBezTo>
                    <a:pt x="1763" y="539"/>
                    <a:pt x="2025" y="896"/>
                    <a:pt x="2168" y="1087"/>
                  </a:cubicBezTo>
                  <a:cubicBezTo>
                    <a:pt x="2017" y="1150"/>
                    <a:pt x="1771" y="1224"/>
                    <a:pt x="1518" y="1224"/>
                  </a:cubicBezTo>
                  <a:cubicBezTo>
                    <a:pt x="1391" y="1224"/>
                    <a:pt x="1263" y="1206"/>
                    <a:pt x="1144" y="1158"/>
                  </a:cubicBezTo>
                  <a:cubicBezTo>
                    <a:pt x="763" y="1015"/>
                    <a:pt x="524" y="658"/>
                    <a:pt x="405" y="468"/>
                  </a:cubicBezTo>
                  <a:cubicBezTo>
                    <a:pt x="552" y="403"/>
                    <a:pt x="792" y="321"/>
                    <a:pt x="1043" y="321"/>
                  </a:cubicBezTo>
                  <a:close/>
                  <a:moveTo>
                    <a:pt x="1055" y="0"/>
                  </a:moveTo>
                  <a:cubicBezTo>
                    <a:pt x="563" y="0"/>
                    <a:pt x="135" y="244"/>
                    <a:pt x="108" y="253"/>
                  </a:cubicBezTo>
                  <a:cubicBezTo>
                    <a:pt x="36" y="301"/>
                    <a:pt x="1" y="384"/>
                    <a:pt x="36" y="468"/>
                  </a:cubicBezTo>
                  <a:cubicBezTo>
                    <a:pt x="48" y="491"/>
                    <a:pt x="382" y="1206"/>
                    <a:pt x="1013" y="1480"/>
                  </a:cubicBezTo>
                  <a:cubicBezTo>
                    <a:pt x="1179" y="1539"/>
                    <a:pt x="1346" y="1563"/>
                    <a:pt x="1513" y="1563"/>
                  </a:cubicBezTo>
                  <a:cubicBezTo>
                    <a:pt x="1846" y="1563"/>
                    <a:pt x="2168" y="1456"/>
                    <a:pt x="2322" y="1384"/>
                  </a:cubicBezTo>
                  <a:lnTo>
                    <a:pt x="2406" y="1503"/>
                  </a:lnTo>
                  <a:cubicBezTo>
                    <a:pt x="2429" y="1551"/>
                    <a:pt x="2489" y="1575"/>
                    <a:pt x="2537" y="1575"/>
                  </a:cubicBezTo>
                  <a:cubicBezTo>
                    <a:pt x="2560" y="1575"/>
                    <a:pt x="2596" y="1575"/>
                    <a:pt x="2620" y="1551"/>
                  </a:cubicBezTo>
                  <a:cubicBezTo>
                    <a:pt x="2703" y="1492"/>
                    <a:pt x="2727" y="1396"/>
                    <a:pt x="2691" y="1325"/>
                  </a:cubicBezTo>
                  <a:lnTo>
                    <a:pt x="2549" y="1087"/>
                  </a:lnTo>
                  <a:cubicBezTo>
                    <a:pt x="2525" y="1015"/>
                    <a:pt x="2156" y="349"/>
                    <a:pt x="1525" y="87"/>
                  </a:cubicBezTo>
                  <a:cubicBezTo>
                    <a:pt x="1369" y="24"/>
                    <a:pt x="1208" y="0"/>
                    <a:pt x="10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661;p68">
              <a:extLst>
                <a:ext uri="{FF2B5EF4-FFF2-40B4-BE49-F238E27FC236}">
                  <a16:creationId xmlns:a16="http://schemas.microsoft.com/office/drawing/2014/main" id="{54D444AC-FC54-4962-B105-DD4395C293A6}"/>
                </a:ext>
              </a:extLst>
            </p:cNvPr>
            <p:cNvSpPr/>
            <p:nvPr/>
          </p:nvSpPr>
          <p:spPr>
            <a:xfrm>
              <a:off x="7729237" y="2650553"/>
              <a:ext cx="86732" cy="50156"/>
            </a:xfrm>
            <a:custGeom>
              <a:avLst/>
              <a:gdLst/>
              <a:ahLst/>
              <a:cxnLst/>
              <a:rect l="l" t="t" r="r" b="b"/>
              <a:pathLst>
                <a:path w="2727" h="1577" extrusionOk="0">
                  <a:moveTo>
                    <a:pt x="1672" y="335"/>
                  </a:moveTo>
                  <a:cubicBezTo>
                    <a:pt x="1924" y="335"/>
                    <a:pt x="2164" y="417"/>
                    <a:pt x="2310" y="482"/>
                  </a:cubicBezTo>
                  <a:cubicBezTo>
                    <a:pt x="2203" y="672"/>
                    <a:pt x="1953" y="1029"/>
                    <a:pt x="1584" y="1172"/>
                  </a:cubicBezTo>
                  <a:cubicBezTo>
                    <a:pt x="1461" y="1224"/>
                    <a:pt x="1330" y="1244"/>
                    <a:pt x="1201" y="1244"/>
                  </a:cubicBezTo>
                  <a:cubicBezTo>
                    <a:pt x="945" y="1244"/>
                    <a:pt x="699" y="1164"/>
                    <a:pt x="548" y="1101"/>
                  </a:cubicBezTo>
                  <a:cubicBezTo>
                    <a:pt x="691" y="898"/>
                    <a:pt x="953" y="553"/>
                    <a:pt x="1322" y="398"/>
                  </a:cubicBezTo>
                  <a:cubicBezTo>
                    <a:pt x="1435" y="353"/>
                    <a:pt x="1555" y="335"/>
                    <a:pt x="1672" y="335"/>
                  </a:cubicBezTo>
                  <a:close/>
                  <a:moveTo>
                    <a:pt x="1683" y="1"/>
                  </a:moveTo>
                  <a:cubicBezTo>
                    <a:pt x="1526" y="1"/>
                    <a:pt x="1362" y="25"/>
                    <a:pt x="1203" y="89"/>
                  </a:cubicBezTo>
                  <a:cubicBezTo>
                    <a:pt x="584" y="339"/>
                    <a:pt x="215" y="1029"/>
                    <a:pt x="179" y="1089"/>
                  </a:cubicBezTo>
                  <a:lnTo>
                    <a:pt x="48" y="1327"/>
                  </a:lnTo>
                  <a:cubicBezTo>
                    <a:pt x="0" y="1398"/>
                    <a:pt x="24" y="1506"/>
                    <a:pt x="107" y="1553"/>
                  </a:cubicBezTo>
                  <a:cubicBezTo>
                    <a:pt x="131" y="1565"/>
                    <a:pt x="167" y="1577"/>
                    <a:pt x="191" y="1577"/>
                  </a:cubicBezTo>
                  <a:cubicBezTo>
                    <a:pt x="250" y="1577"/>
                    <a:pt x="298" y="1553"/>
                    <a:pt x="322" y="1506"/>
                  </a:cubicBezTo>
                  <a:lnTo>
                    <a:pt x="405" y="1386"/>
                  </a:lnTo>
                  <a:cubicBezTo>
                    <a:pt x="584" y="1458"/>
                    <a:pt x="893" y="1565"/>
                    <a:pt x="1215" y="1565"/>
                  </a:cubicBezTo>
                  <a:cubicBezTo>
                    <a:pt x="1381" y="1565"/>
                    <a:pt x="1548" y="1529"/>
                    <a:pt x="1715" y="1470"/>
                  </a:cubicBezTo>
                  <a:cubicBezTo>
                    <a:pt x="2346" y="1220"/>
                    <a:pt x="2679" y="494"/>
                    <a:pt x="2691" y="458"/>
                  </a:cubicBezTo>
                  <a:cubicBezTo>
                    <a:pt x="2727" y="386"/>
                    <a:pt x="2691" y="303"/>
                    <a:pt x="2620" y="255"/>
                  </a:cubicBezTo>
                  <a:cubicBezTo>
                    <a:pt x="2602" y="237"/>
                    <a:pt x="2174" y="1"/>
                    <a:pt x="16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662;p68">
              <a:extLst>
                <a:ext uri="{FF2B5EF4-FFF2-40B4-BE49-F238E27FC236}">
                  <a16:creationId xmlns:a16="http://schemas.microsoft.com/office/drawing/2014/main" id="{1B33B243-485F-4A79-A17E-9DB64EACFF6D}"/>
                </a:ext>
              </a:extLst>
            </p:cNvPr>
            <p:cNvSpPr/>
            <p:nvPr/>
          </p:nvSpPr>
          <p:spPr>
            <a:xfrm>
              <a:off x="7667885" y="2456447"/>
              <a:ext cx="62147" cy="121209"/>
            </a:xfrm>
            <a:custGeom>
              <a:avLst/>
              <a:gdLst/>
              <a:ahLst/>
              <a:cxnLst/>
              <a:rect l="l" t="t" r="r" b="b"/>
              <a:pathLst>
                <a:path w="1954" h="3811" extrusionOk="0">
                  <a:moveTo>
                    <a:pt x="977" y="0"/>
                  </a:moveTo>
                  <a:cubicBezTo>
                    <a:pt x="917" y="0"/>
                    <a:pt x="858" y="48"/>
                    <a:pt x="834" y="108"/>
                  </a:cubicBezTo>
                  <a:cubicBezTo>
                    <a:pt x="798" y="179"/>
                    <a:pt x="36" y="1941"/>
                    <a:pt x="0" y="3632"/>
                  </a:cubicBezTo>
                  <a:cubicBezTo>
                    <a:pt x="0" y="3727"/>
                    <a:pt x="72" y="3799"/>
                    <a:pt x="155" y="3799"/>
                  </a:cubicBezTo>
                  <a:cubicBezTo>
                    <a:pt x="250" y="3799"/>
                    <a:pt x="322" y="3727"/>
                    <a:pt x="322" y="3632"/>
                  </a:cubicBezTo>
                  <a:cubicBezTo>
                    <a:pt x="358" y="2453"/>
                    <a:pt x="751" y="1203"/>
                    <a:pt x="977" y="596"/>
                  </a:cubicBezTo>
                  <a:cubicBezTo>
                    <a:pt x="1203" y="1203"/>
                    <a:pt x="1620" y="2453"/>
                    <a:pt x="1632" y="3644"/>
                  </a:cubicBezTo>
                  <a:cubicBezTo>
                    <a:pt x="1632" y="3739"/>
                    <a:pt x="1703" y="3810"/>
                    <a:pt x="1798" y="3810"/>
                  </a:cubicBezTo>
                  <a:cubicBezTo>
                    <a:pt x="1882" y="3810"/>
                    <a:pt x="1953" y="3739"/>
                    <a:pt x="1953" y="3644"/>
                  </a:cubicBezTo>
                  <a:cubicBezTo>
                    <a:pt x="1929" y="1953"/>
                    <a:pt x="1155" y="179"/>
                    <a:pt x="1132" y="108"/>
                  </a:cubicBezTo>
                  <a:cubicBezTo>
                    <a:pt x="1096" y="48"/>
                    <a:pt x="1036" y="0"/>
                    <a:pt x="9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1948;p68">
            <a:extLst>
              <a:ext uri="{FF2B5EF4-FFF2-40B4-BE49-F238E27FC236}">
                <a16:creationId xmlns:a16="http://schemas.microsoft.com/office/drawing/2014/main" id="{C17AE0A2-31B1-4E12-88D5-C420D5FEFD18}"/>
              </a:ext>
            </a:extLst>
          </p:cNvPr>
          <p:cNvGrpSpPr/>
          <p:nvPr/>
        </p:nvGrpSpPr>
        <p:grpSpPr>
          <a:xfrm rot="20658580">
            <a:off x="1193110" y="1006502"/>
            <a:ext cx="776882" cy="641663"/>
            <a:chOff x="6889712" y="3833413"/>
            <a:chExt cx="355230" cy="293401"/>
          </a:xfrm>
          <a:solidFill>
            <a:srgbClr val="266C9F"/>
          </a:solidFill>
        </p:grpSpPr>
        <p:sp>
          <p:nvSpPr>
            <p:cNvPr id="13" name="Google Shape;11949;p68">
              <a:extLst>
                <a:ext uri="{FF2B5EF4-FFF2-40B4-BE49-F238E27FC236}">
                  <a16:creationId xmlns:a16="http://schemas.microsoft.com/office/drawing/2014/main" id="{A95FECCA-C16D-42F3-83BE-61CB77C508C6}"/>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950;p68">
              <a:extLst>
                <a:ext uri="{FF2B5EF4-FFF2-40B4-BE49-F238E27FC236}">
                  <a16:creationId xmlns:a16="http://schemas.microsoft.com/office/drawing/2014/main" id="{1B967CD4-A13A-4AAA-8614-2D06B62C4A7F}"/>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1951;p68">
              <a:extLst>
                <a:ext uri="{FF2B5EF4-FFF2-40B4-BE49-F238E27FC236}">
                  <a16:creationId xmlns:a16="http://schemas.microsoft.com/office/drawing/2014/main" id="{DE1DDA40-F46B-48C4-B6DD-8DB26FA09DB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952;p68">
              <a:extLst>
                <a:ext uri="{FF2B5EF4-FFF2-40B4-BE49-F238E27FC236}">
                  <a16:creationId xmlns:a16="http://schemas.microsoft.com/office/drawing/2014/main" id="{1F18933C-42DA-46AF-A433-10CDD7EF029D}"/>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953;p68">
              <a:extLst>
                <a:ext uri="{FF2B5EF4-FFF2-40B4-BE49-F238E27FC236}">
                  <a16:creationId xmlns:a16="http://schemas.microsoft.com/office/drawing/2014/main" id="{BFD84E44-9BEA-4E32-97D3-7A7A4A01C6D9}"/>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791;p39">
            <a:extLst>
              <a:ext uri="{FF2B5EF4-FFF2-40B4-BE49-F238E27FC236}">
                <a16:creationId xmlns:a16="http://schemas.microsoft.com/office/drawing/2014/main" id="{B7123BD6-52C6-4E9F-8540-6DFA9580EEE2}"/>
              </a:ext>
            </a:extLst>
          </p:cNvPr>
          <p:cNvSpPr/>
          <p:nvPr/>
        </p:nvSpPr>
        <p:spPr>
          <a:xfrm rot="469412">
            <a:off x="9670511" y="5505542"/>
            <a:ext cx="735368" cy="553552"/>
          </a:xfrm>
          <a:custGeom>
            <a:avLst/>
            <a:gdLst/>
            <a:ahLst/>
            <a:cxnLst/>
            <a:rect l="l" t="t" r="r" b="b"/>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4EA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
        <p:nvSpPr>
          <p:cNvPr id="22" name="Google Shape;858;p39">
            <a:extLst>
              <a:ext uri="{FF2B5EF4-FFF2-40B4-BE49-F238E27FC236}">
                <a16:creationId xmlns:a16="http://schemas.microsoft.com/office/drawing/2014/main" id="{51D511CE-6295-4FD2-BF5A-27F8A925B23D}"/>
              </a:ext>
            </a:extLst>
          </p:cNvPr>
          <p:cNvSpPr/>
          <p:nvPr/>
        </p:nvSpPr>
        <p:spPr>
          <a:xfrm>
            <a:off x="9576724" y="3411083"/>
            <a:ext cx="787268" cy="663075"/>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
        <p:nvSpPr>
          <p:cNvPr id="23" name="Google Shape;864;p39">
            <a:extLst>
              <a:ext uri="{FF2B5EF4-FFF2-40B4-BE49-F238E27FC236}">
                <a16:creationId xmlns:a16="http://schemas.microsoft.com/office/drawing/2014/main" id="{561D9335-A20C-40A4-A561-D6006158999E}"/>
              </a:ext>
            </a:extLst>
          </p:cNvPr>
          <p:cNvSpPr/>
          <p:nvPr/>
        </p:nvSpPr>
        <p:spPr>
          <a:xfrm rot="928340">
            <a:off x="347763" y="1379948"/>
            <a:ext cx="873899" cy="729090"/>
          </a:xfrm>
          <a:custGeom>
            <a:avLst/>
            <a:gdLst/>
            <a:ahLst/>
            <a:cxnLst/>
            <a:rect l="l" t="t" r="r" b="b"/>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FF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Tree>
    <p:extLst>
      <p:ext uri="{BB962C8B-B14F-4D97-AF65-F5344CB8AC3E}">
        <p14:creationId xmlns:p14="http://schemas.microsoft.com/office/powerpoint/2010/main" val="118864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42A0A5-73A5-4BE2-9ED8-94A140132C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4802" y="2304831"/>
            <a:ext cx="4791042" cy="3196340"/>
          </a:xfrm>
          <a:prstGeom prst="rect">
            <a:avLst/>
          </a:prstGeom>
        </p:spPr>
      </p:pic>
      <p:sp>
        <p:nvSpPr>
          <p:cNvPr id="2" name="TextBox 1">
            <a:extLst>
              <a:ext uri="{FF2B5EF4-FFF2-40B4-BE49-F238E27FC236}">
                <a16:creationId xmlns:a16="http://schemas.microsoft.com/office/drawing/2014/main" id="{DF73336F-48F3-4F73-AEBB-72E3CD1D105C}"/>
              </a:ext>
            </a:extLst>
          </p:cNvPr>
          <p:cNvSpPr txBox="1"/>
          <p:nvPr/>
        </p:nvSpPr>
        <p:spPr>
          <a:xfrm>
            <a:off x="705193" y="1629366"/>
            <a:ext cx="4332071" cy="4616648"/>
          </a:xfrm>
          <a:prstGeom prst="rect">
            <a:avLst/>
          </a:prstGeom>
          <a:noFill/>
        </p:spPr>
        <p:txBody>
          <a:bodyPr wrap="square" rtlCol="0">
            <a:spAutoFit/>
          </a:bodyPr>
          <a:lstStyle/>
          <a:p>
            <a:r>
              <a:rPr lang="is-IS" sz="3600" dirty="0">
                <a:solidFill>
                  <a:srgbClr val="4EAE3A"/>
                </a:solidFill>
                <a:cs typeface="Calibri"/>
              </a:rPr>
              <a:t>Styrkir og fjármögnun</a:t>
            </a:r>
            <a:endParaRPr lang="en-US" sz="3600" dirty="0">
              <a:ea typeface="+mn-lt"/>
              <a:cs typeface="+mn-lt"/>
            </a:endParaRPr>
          </a:p>
          <a:p>
            <a:pPr fontAlgn="base"/>
            <a:r>
              <a:rPr lang="is-IS" sz="2400" dirty="0">
                <a:cs typeface="Calibri"/>
              </a:rPr>
              <a:t>Frumkvöðlar geta í mörgum tilfellum sótt um styrki vegna verkefna sinna í innlenda, erlenda sjóði. </a:t>
            </a:r>
          </a:p>
          <a:p>
            <a:pPr fontAlgn="base"/>
            <a:r>
              <a:rPr lang="is-IS" sz="2400" dirty="0">
                <a:cs typeface="Calibri"/>
              </a:rPr>
              <a:t>Í þessu ljósi er einnig vert að minna á mikilvægi þess að þekkja réttindi hjá stéttarfélögum, skattaumhverfi frumkvöðla </a:t>
            </a:r>
          </a:p>
          <a:p>
            <a:pPr fontAlgn="base"/>
            <a:r>
              <a:rPr lang="is-IS" sz="2400" dirty="0">
                <a:cs typeface="Calibri"/>
              </a:rPr>
              <a:t>og svo framvegis.</a:t>
            </a:r>
            <a:r>
              <a:rPr lang="en-US" sz="2400" dirty="0">
                <a:cs typeface="Calibri"/>
              </a:rPr>
              <a:t> </a:t>
            </a:r>
            <a:endParaRPr lang="is-IS" sz="2400" dirty="0">
              <a:cs typeface="Calibri" panose="020F0502020204030204"/>
            </a:endParaRPr>
          </a:p>
          <a:p>
            <a:pPr algn="l" rtl="0" fontAlgn="base"/>
            <a:endParaRPr lang="en-GB" sz="2400" b="0" dirty="0">
              <a:effectLst/>
            </a:endParaRPr>
          </a:p>
          <a:p>
            <a:endParaRPr lang="en-SE" dirty="0"/>
          </a:p>
        </p:txBody>
      </p:sp>
      <p:sp>
        <p:nvSpPr>
          <p:cNvPr id="5" name="TextBox 4">
            <a:extLst>
              <a:ext uri="{FF2B5EF4-FFF2-40B4-BE49-F238E27FC236}">
                <a16:creationId xmlns:a16="http://schemas.microsoft.com/office/drawing/2014/main" id="{DAEF2635-8067-4222-80C9-D4CD0433D806}"/>
              </a:ext>
            </a:extLst>
          </p:cNvPr>
          <p:cNvSpPr txBox="1"/>
          <p:nvPr/>
        </p:nvSpPr>
        <p:spPr>
          <a:xfrm>
            <a:off x="2275151" y="117357"/>
            <a:ext cx="8645115" cy="707886"/>
          </a:xfrm>
          <a:prstGeom prst="rect">
            <a:avLst/>
          </a:prstGeom>
          <a:noFill/>
        </p:spPr>
        <p:txBody>
          <a:bodyPr wrap="square" rtlCol="0">
            <a:spAutoFit/>
          </a:bodyPr>
          <a:lstStyle/>
          <a:p>
            <a:r>
              <a:rPr lang="is-IS" sz="4000" b="1" dirty="0">
                <a:solidFill>
                  <a:srgbClr val="266C9F"/>
                </a:solidFill>
              </a:rPr>
              <a:t>2.3. Áskoranir – dæmi um úrræði</a:t>
            </a:r>
            <a:endParaRPr lang="en-SE" sz="4000" b="1" dirty="0">
              <a:solidFill>
                <a:srgbClr val="266C9F"/>
              </a:solidFill>
            </a:endParaRPr>
          </a:p>
        </p:txBody>
      </p:sp>
      <p:pic>
        <p:nvPicPr>
          <p:cNvPr id="12" name="Picture 11" descr="Diagram&#10;&#10;Description automatically generated with low confidence">
            <a:extLst>
              <a:ext uri="{FF2B5EF4-FFF2-40B4-BE49-F238E27FC236}">
                <a16:creationId xmlns:a16="http://schemas.microsoft.com/office/drawing/2014/main" id="{CFC6FFE2-1505-45A1-AC92-902D7C6790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9726" y="4479601"/>
            <a:ext cx="2122149" cy="1766413"/>
          </a:xfrm>
          <a:prstGeom prst="rect">
            <a:avLst/>
          </a:prstGeom>
        </p:spPr>
      </p:pic>
    </p:spTree>
    <p:extLst>
      <p:ext uri="{BB962C8B-B14F-4D97-AF65-F5344CB8AC3E}">
        <p14:creationId xmlns:p14="http://schemas.microsoft.com/office/powerpoint/2010/main" val="1482070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77AEFB-CB4C-4896-B781-C15AEC7DCBAF}"/>
              </a:ext>
            </a:extLst>
          </p:cNvPr>
          <p:cNvSpPr txBox="1"/>
          <p:nvPr/>
        </p:nvSpPr>
        <p:spPr>
          <a:xfrm>
            <a:off x="5684434" y="1620265"/>
            <a:ext cx="4664350" cy="4339650"/>
          </a:xfrm>
          <a:prstGeom prst="rect">
            <a:avLst/>
          </a:prstGeom>
          <a:noFill/>
        </p:spPr>
        <p:txBody>
          <a:bodyPr wrap="square" rtlCol="0">
            <a:spAutoFit/>
          </a:bodyPr>
          <a:lstStyle/>
          <a:p>
            <a:pPr algn="l" rtl="0" fontAlgn="base"/>
            <a:r>
              <a:rPr lang="is-IS" sz="3600" dirty="0">
                <a:solidFill>
                  <a:srgbClr val="4EAE3A"/>
                </a:solidFill>
                <a:latin typeface="Calibri" panose="020F0502020204030204" pitchFamily="34" charset="0"/>
              </a:rPr>
              <a:t>Ráðgjöf</a:t>
            </a:r>
            <a:r>
              <a:rPr lang="is-IS" sz="3600" b="0" i="0" u="none" strike="noStrike" dirty="0">
                <a:solidFill>
                  <a:srgbClr val="4EAE3A"/>
                </a:solidFill>
                <a:effectLst/>
                <a:latin typeface="Calibri" panose="020F0502020204030204" pitchFamily="34" charset="0"/>
              </a:rPr>
              <a:t> </a:t>
            </a:r>
            <a:r>
              <a:rPr lang="en-US" sz="3600" b="0" i="0" dirty="0">
                <a:solidFill>
                  <a:srgbClr val="4EAE3A"/>
                </a:solidFill>
                <a:effectLst/>
                <a:latin typeface="Calibri" panose="020F0502020204030204" pitchFamily="34" charset="0"/>
              </a:rPr>
              <a:t>​</a:t>
            </a:r>
            <a:endParaRPr lang="en-US" sz="3600" b="0" i="0" dirty="0">
              <a:solidFill>
                <a:srgbClr val="4EAE3A"/>
              </a:solidFill>
              <a:effectLst/>
              <a:latin typeface="Arial" panose="020B0604020202020204" pitchFamily="34" charset="0"/>
            </a:endParaRPr>
          </a:p>
          <a:p>
            <a:pPr algn="l" rtl="0" fontAlgn="base"/>
            <a:r>
              <a:rPr lang="is-IS" sz="2400" b="0" i="0" u="none" strike="noStrike" dirty="0">
                <a:solidFill>
                  <a:srgbClr val="000000"/>
                </a:solidFill>
                <a:effectLst/>
                <a:latin typeface="Calibri" panose="020F0502020204030204" pitchFamily="34" charset="0"/>
              </a:rPr>
              <a:t>Frumkvöðlar geta víða leitað ráðgjafar, meðal annars vegna uppbyggingar fyrirtækis, skattamála og annars sem varðar rekstur. Einnig er vert að minnast á gildi þess að leita ráðgjafar á sérsviði frumkvöðla, í þessu tilfelli á sviði óáþreifanlegs menningararfs. Slíka ráðgjöf má í mörgum tilfellum fá hjá fagstofnunum og -samtökum.</a:t>
            </a:r>
            <a:endParaRPr lang="en-SE" dirty="0"/>
          </a:p>
        </p:txBody>
      </p:sp>
      <p:pic>
        <p:nvPicPr>
          <p:cNvPr id="3" name="Picture 2">
            <a:extLst>
              <a:ext uri="{FF2B5EF4-FFF2-40B4-BE49-F238E27FC236}">
                <a16:creationId xmlns:a16="http://schemas.microsoft.com/office/drawing/2014/main" id="{1EBD8438-0FD9-4320-8BC2-86B9D269FB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882" y="2423984"/>
            <a:ext cx="4572000" cy="2933700"/>
          </a:xfrm>
          <a:prstGeom prst="rect">
            <a:avLst/>
          </a:prstGeom>
        </p:spPr>
      </p:pic>
      <p:sp>
        <p:nvSpPr>
          <p:cNvPr id="4" name="TextBox 3">
            <a:extLst>
              <a:ext uri="{FF2B5EF4-FFF2-40B4-BE49-F238E27FC236}">
                <a16:creationId xmlns:a16="http://schemas.microsoft.com/office/drawing/2014/main" id="{2C514A0E-7945-44F8-AACB-EF1C6A58DADA}"/>
              </a:ext>
            </a:extLst>
          </p:cNvPr>
          <p:cNvSpPr txBox="1"/>
          <p:nvPr/>
        </p:nvSpPr>
        <p:spPr>
          <a:xfrm>
            <a:off x="2434679" y="130388"/>
            <a:ext cx="8760941" cy="707886"/>
          </a:xfrm>
          <a:prstGeom prst="rect">
            <a:avLst/>
          </a:prstGeom>
          <a:noFill/>
        </p:spPr>
        <p:txBody>
          <a:bodyPr wrap="square" rtlCol="0">
            <a:spAutoFit/>
          </a:bodyPr>
          <a:lstStyle/>
          <a:p>
            <a:r>
              <a:rPr lang="is-IS" sz="4000" b="1" dirty="0">
                <a:solidFill>
                  <a:srgbClr val="266C9F"/>
                </a:solidFill>
              </a:rPr>
              <a:t>2.3. Áskoranir – dæmi um úrræði</a:t>
            </a:r>
            <a:endParaRPr lang="en-SE" sz="4000" dirty="0"/>
          </a:p>
        </p:txBody>
      </p:sp>
    </p:spTree>
    <p:extLst>
      <p:ext uri="{BB962C8B-B14F-4D97-AF65-F5344CB8AC3E}">
        <p14:creationId xmlns:p14="http://schemas.microsoft.com/office/powerpoint/2010/main" val="297610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7995CD-823A-4FE0-A52D-654413B6B361}"/>
              </a:ext>
            </a:extLst>
          </p:cNvPr>
          <p:cNvSpPr txBox="1"/>
          <p:nvPr/>
        </p:nvSpPr>
        <p:spPr>
          <a:xfrm>
            <a:off x="2482171" y="1916733"/>
            <a:ext cx="7227651" cy="984885"/>
          </a:xfrm>
          <a:prstGeom prst="rect">
            <a:avLst/>
          </a:prstGeom>
          <a:noFill/>
        </p:spPr>
        <p:txBody>
          <a:bodyPr wrap="square" rtlCol="0">
            <a:spAutoFit/>
          </a:bodyPr>
          <a:lstStyle/>
          <a:p>
            <a:pPr algn="ctr"/>
            <a:r>
              <a:rPr lang="is-IS" sz="4000" b="1" dirty="0">
                <a:solidFill>
                  <a:srgbClr val="266C9F"/>
                </a:solidFill>
              </a:rPr>
              <a:t>Óáþreifanlegur menningararfur</a:t>
            </a:r>
            <a:endParaRPr lang="en-SE" sz="4000" dirty="0"/>
          </a:p>
          <a:p>
            <a:endParaRPr lang="en-SE" dirty="0"/>
          </a:p>
        </p:txBody>
      </p:sp>
      <p:sp>
        <p:nvSpPr>
          <p:cNvPr id="4" name="TextBox 3">
            <a:extLst>
              <a:ext uri="{FF2B5EF4-FFF2-40B4-BE49-F238E27FC236}">
                <a16:creationId xmlns:a16="http://schemas.microsoft.com/office/drawing/2014/main" id="{9C3D5CD8-3A38-4709-B5B5-8289E9C67DA2}"/>
              </a:ext>
            </a:extLst>
          </p:cNvPr>
          <p:cNvSpPr txBox="1"/>
          <p:nvPr/>
        </p:nvSpPr>
        <p:spPr>
          <a:xfrm>
            <a:off x="4197174" y="4017575"/>
            <a:ext cx="3797643" cy="371564"/>
          </a:xfrm>
          <a:prstGeom prst="rect">
            <a:avLst/>
          </a:prstGeom>
          <a:noFill/>
        </p:spPr>
        <p:txBody>
          <a:bodyPr wrap="square" rtlCol="0">
            <a:spAutoFit/>
          </a:bodyPr>
          <a:lstStyle/>
          <a:p>
            <a:pPr algn="ctr"/>
            <a:r>
              <a:rPr lang="is-IS" sz="1400" dirty="0"/>
              <a:t>UNESCO</a:t>
            </a:r>
            <a:r>
              <a:rPr lang="is-IS" dirty="0"/>
              <a:t> </a:t>
            </a:r>
            <a:endParaRPr lang="en-SE" dirty="0"/>
          </a:p>
        </p:txBody>
      </p:sp>
      <p:sp>
        <p:nvSpPr>
          <p:cNvPr id="6" name="TextBox 5">
            <a:extLst>
              <a:ext uri="{FF2B5EF4-FFF2-40B4-BE49-F238E27FC236}">
                <a16:creationId xmlns:a16="http://schemas.microsoft.com/office/drawing/2014/main" id="{D0EFED63-EF95-43EC-9623-D8E9F50E6B90}"/>
              </a:ext>
            </a:extLst>
          </p:cNvPr>
          <p:cNvSpPr txBox="1"/>
          <p:nvPr/>
        </p:nvSpPr>
        <p:spPr>
          <a:xfrm>
            <a:off x="1842184" y="2817246"/>
            <a:ext cx="8507627" cy="1200329"/>
          </a:xfrm>
          <a:prstGeom prst="rect">
            <a:avLst/>
          </a:prstGeom>
          <a:noFill/>
        </p:spPr>
        <p:txBody>
          <a:bodyPr wrap="square">
            <a:spAutoFit/>
          </a:bodyPr>
          <a:lstStyle/>
          <a:p>
            <a:pPr algn="ctr"/>
            <a:r>
              <a:rPr lang="en-GB" dirty="0" err="1">
                <a:effectLst/>
                <a:latin typeface="Calibri" panose="020F0502020204030204" pitchFamily="34" charset="0"/>
                <a:cs typeface="Calibri" panose="020F0502020204030204" pitchFamily="34" charset="0"/>
              </a:rPr>
              <a:t>Menningarerfðir</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sem</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flytjast</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frá</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kynslóð</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til</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kynslóðar</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eru</a:t>
            </a:r>
            <a:r>
              <a:rPr lang="en-GB" dirty="0">
                <a:effectLst/>
                <a:latin typeface="Calibri" panose="020F0502020204030204" pitchFamily="34" charset="0"/>
                <a:cs typeface="Calibri" panose="020F0502020204030204" pitchFamily="34" charset="0"/>
              </a:rPr>
              <a:t> í </a:t>
            </a:r>
            <a:r>
              <a:rPr lang="en-GB" dirty="0" err="1">
                <a:effectLst/>
                <a:latin typeface="Calibri" panose="020F0502020204030204" pitchFamily="34" charset="0"/>
                <a:cs typeface="Calibri" panose="020F0502020204030204" pitchFamily="34" charset="0"/>
              </a:rPr>
              <a:t>stöðugri</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endursköpun</a:t>
            </a:r>
            <a:r>
              <a:rPr lang="en-GB" dirty="0">
                <a:effectLst/>
                <a:latin typeface="Calibri" panose="020F0502020204030204" pitchFamily="34" charset="0"/>
                <a:cs typeface="Calibri" panose="020F0502020204030204" pitchFamily="34" charset="0"/>
              </a:rPr>
              <a:t> í</a:t>
            </a:r>
            <a:br>
              <a:rPr lang="en-GB" dirty="0">
                <a:latin typeface="Calibri" panose="020F0502020204030204" pitchFamily="34" charset="0"/>
                <a:cs typeface="Calibri" panose="020F0502020204030204" pitchFamily="34" charset="0"/>
              </a:rPr>
            </a:br>
            <a:r>
              <a:rPr lang="en-GB" dirty="0" err="1">
                <a:effectLst/>
                <a:latin typeface="Calibri" panose="020F0502020204030204" pitchFamily="34" charset="0"/>
                <a:cs typeface="Calibri" panose="020F0502020204030204" pitchFamily="34" charset="0"/>
              </a:rPr>
              <a:t>samfélögum</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og</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hópum</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fólks</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sem</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svar</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við</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umhverfinu</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og</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þáttur</a:t>
            </a:r>
            <a:r>
              <a:rPr lang="en-GB" dirty="0">
                <a:effectLst/>
                <a:latin typeface="Calibri" panose="020F0502020204030204" pitchFamily="34" charset="0"/>
                <a:cs typeface="Calibri" panose="020F0502020204030204" pitchFamily="34" charset="0"/>
              </a:rPr>
              <a:t> í </a:t>
            </a:r>
            <a:r>
              <a:rPr lang="en-GB" dirty="0" err="1">
                <a:effectLst/>
                <a:latin typeface="Calibri" panose="020F0502020204030204" pitchFamily="34" charset="0"/>
                <a:cs typeface="Calibri" panose="020F0502020204030204" pitchFamily="34" charset="0"/>
              </a:rPr>
              <a:t>viðbrögðum</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fólks</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við</a:t>
            </a:r>
            <a:br>
              <a:rPr lang="en-GB" dirty="0">
                <a:latin typeface="Calibri" panose="020F0502020204030204" pitchFamily="34" charset="0"/>
                <a:cs typeface="Calibri" panose="020F0502020204030204" pitchFamily="34" charset="0"/>
              </a:rPr>
            </a:br>
            <a:r>
              <a:rPr lang="en-GB" dirty="0" err="1">
                <a:effectLst/>
                <a:latin typeface="Calibri" panose="020F0502020204030204" pitchFamily="34" charset="0"/>
                <a:cs typeface="Calibri" panose="020F0502020204030204" pitchFamily="34" charset="0"/>
              </a:rPr>
              <a:t>náttúrunni</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og</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sögunni</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þær</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styrkja</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sjálfsmynd</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þess</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og</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tilfinningu</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fyrir</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sögulegri</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framvindu</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og</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stuðla</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þannig</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að</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virðingu</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fyrir</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menningarlegri</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fjölbreytni</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og</a:t>
            </a:r>
            <a:r>
              <a:rPr lang="en-GB" dirty="0">
                <a:effectLst/>
                <a:latin typeface="Calibri" panose="020F0502020204030204" pitchFamily="34" charset="0"/>
                <a:cs typeface="Calibri" panose="020F0502020204030204" pitchFamily="34" charset="0"/>
              </a:rPr>
              <a:t> </a:t>
            </a:r>
            <a:r>
              <a:rPr lang="en-GB" dirty="0" err="1">
                <a:effectLst/>
                <a:latin typeface="Calibri" panose="020F0502020204030204" pitchFamily="34" charset="0"/>
                <a:cs typeface="Calibri" panose="020F0502020204030204" pitchFamily="34" charset="0"/>
              </a:rPr>
              <a:t>sköpun</a:t>
            </a:r>
            <a:r>
              <a:rPr lang="en-GB" dirty="0">
                <a:effectLst/>
                <a:latin typeface="Calibri" panose="020F0502020204030204" pitchFamily="34" charset="0"/>
                <a:cs typeface="Calibri" panose="020F0502020204030204" pitchFamily="34" charset="0"/>
              </a:rPr>
              <a:t>.</a:t>
            </a:r>
            <a:endParaRPr lang="en-S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7343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18BED3-5CC2-49C1-BE43-9D9154B0D7B8}"/>
              </a:ext>
            </a:extLst>
          </p:cNvPr>
          <p:cNvSpPr txBox="1"/>
          <p:nvPr/>
        </p:nvSpPr>
        <p:spPr>
          <a:xfrm>
            <a:off x="781389" y="1770856"/>
            <a:ext cx="4884183" cy="4862870"/>
          </a:xfrm>
          <a:prstGeom prst="rect">
            <a:avLst/>
          </a:prstGeom>
          <a:noFill/>
        </p:spPr>
        <p:txBody>
          <a:bodyPr wrap="square" lIns="91440" tIns="45720" rIns="91440" bIns="45720" rtlCol="0" anchor="t">
            <a:spAutoFit/>
          </a:bodyPr>
          <a:lstStyle/>
          <a:p>
            <a:pPr algn="l" rtl="0" fontAlgn="base"/>
            <a:r>
              <a:rPr lang="is-IS" sz="3600" b="0" i="0" u="none" strike="noStrike" dirty="0">
                <a:solidFill>
                  <a:srgbClr val="4EAE3A"/>
                </a:solidFill>
                <a:effectLst/>
                <a:latin typeface="Calibri" panose="020F0502020204030204" pitchFamily="34" charset="0"/>
              </a:rPr>
              <a:t>Tengslanet</a:t>
            </a:r>
            <a:endParaRPr lang="en-US" sz="3600" b="0" i="0" dirty="0">
              <a:solidFill>
                <a:srgbClr val="4EAE3A"/>
              </a:solidFill>
              <a:effectLst/>
              <a:latin typeface="Arial" panose="020B0604020202020204" pitchFamily="34" charset="0"/>
            </a:endParaRPr>
          </a:p>
          <a:p>
            <a:pPr algn="l" rtl="0" fontAlgn="base"/>
            <a:r>
              <a:rPr lang="is-IS" sz="2400" b="0" i="0" u="none" strike="noStrike" dirty="0">
                <a:solidFill>
                  <a:srgbClr val="000000"/>
                </a:solidFill>
                <a:effectLst/>
                <a:latin typeface="Calibri"/>
                <a:cs typeface="Calibri"/>
              </a:rPr>
              <a:t>Rannsóknir á framgangi í frumkvöðlastarfi um óáþreifanlegan menningararf leiða gjarnan í ljós mikilvægi tengslanets. Tengsl geta verið á ýmsum skala og með ólíku </a:t>
            </a:r>
            <a:r>
              <a:rPr lang="is-IS" sz="2400" dirty="0">
                <a:solidFill>
                  <a:srgbClr val="000000"/>
                </a:solidFill>
                <a:latin typeface="Calibri"/>
                <a:cs typeface="Calibri"/>
              </a:rPr>
              <a:t>sniði</a:t>
            </a:r>
            <a:r>
              <a:rPr lang="is-IS" sz="2400" b="0" i="0" u="none" strike="noStrike" dirty="0">
                <a:solidFill>
                  <a:srgbClr val="000000"/>
                </a:solidFill>
                <a:effectLst/>
                <a:latin typeface="Calibri"/>
                <a:cs typeface="Calibri"/>
              </a:rPr>
              <a:t>, svo sem þátttaka í samstarfsverkefnum, málstofum eða ráðstefnum, innan héraðs eða í alþjóðlegu samhengi.</a:t>
            </a:r>
            <a:r>
              <a:rPr lang="en-US" sz="2400" b="0" i="0" dirty="0">
                <a:effectLst/>
                <a:latin typeface="Calibri"/>
                <a:cs typeface="Calibri"/>
              </a:rPr>
              <a:t>​</a:t>
            </a:r>
          </a:p>
          <a:p>
            <a:pPr algn="l"/>
            <a:endParaRPr lang="en-US" sz="2000" b="0" i="0" dirty="0">
              <a:effectLst/>
              <a:cs typeface="Calibri"/>
            </a:endParaRPr>
          </a:p>
          <a:p>
            <a:pPr algn="l" rtl="0" fontAlgn="base">
              <a:buFont typeface="Arial" panose="020B0604020202020204" pitchFamily="34" charset="0"/>
              <a:buChar char="•"/>
            </a:pPr>
            <a:endParaRPr lang="en-US" sz="2000" b="0" i="0" dirty="0">
              <a:effectLst/>
            </a:endParaRPr>
          </a:p>
          <a:p>
            <a:endParaRPr lang="en-SE" dirty="0"/>
          </a:p>
        </p:txBody>
      </p:sp>
      <p:sp>
        <p:nvSpPr>
          <p:cNvPr id="3" name="TextBox 2">
            <a:extLst>
              <a:ext uri="{FF2B5EF4-FFF2-40B4-BE49-F238E27FC236}">
                <a16:creationId xmlns:a16="http://schemas.microsoft.com/office/drawing/2014/main" id="{D36D86E3-3E79-40BF-93EE-3FA9C8ABA4A3}"/>
              </a:ext>
            </a:extLst>
          </p:cNvPr>
          <p:cNvSpPr txBox="1"/>
          <p:nvPr/>
        </p:nvSpPr>
        <p:spPr>
          <a:xfrm>
            <a:off x="2315740" y="79175"/>
            <a:ext cx="8529145" cy="984885"/>
          </a:xfrm>
          <a:prstGeom prst="rect">
            <a:avLst/>
          </a:prstGeom>
          <a:noFill/>
        </p:spPr>
        <p:txBody>
          <a:bodyPr wrap="square" rtlCol="0">
            <a:spAutoFit/>
          </a:bodyPr>
          <a:lstStyle/>
          <a:p>
            <a:pPr algn="ctr"/>
            <a:r>
              <a:rPr lang="is-IS" sz="4000" b="1" dirty="0">
                <a:solidFill>
                  <a:srgbClr val="266C9F"/>
                </a:solidFill>
              </a:rPr>
              <a:t>2.3. Áskoranir – dæmi um úrræði</a:t>
            </a:r>
            <a:br>
              <a:rPr lang="is-IS" sz="3600" b="1" dirty="0">
                <a:solidFill>
                  <a:srgbClr val="266C9F"/>
                </a:solidFill>
              </a:rPr>
            </a:br>
            <a:endParaRPr lang="en-SE" dirty="0"/>
          </a:p>
        </p:txBody>
      </p:sp>
      <p:pic>
        <p:nvPicPr>
          <p:cNvPr id="5" name="Picture 4">
            <a:extLst>
              <a:ext uri="{FF2B5EF4-FFF2-40B4-BE49-F238E27FC236}">
                <a16:creationId xmlns:a16="http://schemas.microsoft.com/office/drawing/2014/main" id="{BF7DADFC-CDBE-486E-BB0D-17873B60F9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4530" y="1871216"/>
            <a:ext cx="3834716" cy="3767655"/>
          </a:xfrm>
          <a:prstGeom prst="rect">
            <a:avLst/>
          </a:prstGeom>
        </p:spPr>
      </p:pic>
    </p:spTree>
    <p:extLst>
      <p:ext uri="{BB962C8B-B14F-4D97-AF65-F5344CB8AC3E}">
        <p14:creationId xmlns:p14="http://schemas.microsoft.com/office/powerpoint/2010/main" val="3970546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8C589-CE7A-44EE-A520-0607444C7861}"/>
              </a:ext>
            </a:extLst>
          </p:cNvPr>
          <p:cNvSpPr txBox="1"/>
          <p:nvPr/>
        </p:nvSpPr>
        <p:spPr>
          <a:xfrm>
            <a:off x="546841" y="1328730"/>
            <a:ext cx="9827739" cy="2031325"/>
          </a:xfrm>
          <a:prstGeom prst="rect">
            <a:avLst/>
          </a:prstGeom>
          <a:noFill/>
        </p:spPr>
        <p:txBody>
          <a:bodyPr wrap="square" rtlCol="0">
            <a:spAutoFit/>
          </a:bodyPr>
          <a:lstStyle/>
          <a:p>
            <a:r>
              <a:rPr lang="is-IS" sz="3600" dirty="0">
                <a:ea typeface="+mn-lt"/>
                <a:cs typeface="+mn-lt"/>
              </a:rPr>
              <a:t>Persónuleg hæfni</a:t>
            </a:r>
          </a:p>
          <a:p>
            <a:r>
              <a:rPr lang="is-IS" sz="2400" dirty="0">
                <a:solidFill>
                  <a:srgbClr val="000000"/>
                </a:solidFill>
                <a:latin typeface="Calibri" panose="020F0502020204030204"/>
                <a:cs typeface="Calibri" panose="020F0502020204030204"/>
              </a:rPr>
              <a:t>Eiginleikar sem stundum eru kallaðir mjúkir færniþættir. Margvíslegir færniþættir geta aðstoðað við að leysa úr málum sem upp geta komið. Þekking, útsjónarsemi og þolinmæði eru dæmi um slíka færniþætti.</a:t>
            </a:r>
            <a:r>
              <a:rPr lang="is-IS" sz="2400" dirty="0">
                <a:latin typeface="Calibri" panose="020F0502020204030204"/>
                <a:cs typeface="Calibri" panose="020F0502020204030204"/>
              </a:rPr>
              <a:t> </a:t>
            </a:r>
            <a:endParaRPr lang="en-US" sz="2400" dirty="0"/>
          </a:p>
          <a:p>
            <a:endParaRPr lang="en-SE" dirty="0"/>
          </a:p>
        </p:txBody>
      </p:sp>
      <p:pic>
        <p:nvPicPr>
          <p:cNvPr id="3" name="Picture 2">
            <a:extLst>
              <a:ext uri="{FF2B5EF4-FFF2-40B4-BE49-F238E27FC236}">
                <a16:creationId xmlns:a16="http://schemas.microsoft.com/office/drawing/2014/main" id="{D4DE529E-18F6-45F4-8FA4-E8F34F04FC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9269" y="3302668"/>
            <a:ext cx="4912630" cy="2886170"/>
          </a:xfrm>
          <a:prstGeom prst="rect">
            <a:avLst/>
          </a:prstGeom>
        </p:spPr>
      </p:pic>
      <p:sp>
        <p:nvSpPr>
          <p:cNvPr id="4" name="TextBox 3">
            <a:extLst>
              <a:ext uri="{FF2B5EF4-FFF2-40B4-BE49-F238E27FC236}">
                <a16:creationId xmlns:a16="http://schemas.microsoft.com/office/drawing/2014/main" id="{09E60977-EAC1-461D-85F8-96F891D2C653}"/>
              </a:ext>
            </a:extLst>
          </p:cNvPr>
          <p:cNvSpPr txBox="1"/>
          <p:nvPr/>
        </p:nvSpPr>
        <p:spPr>
          <a:xfrm>
            <a:off x="2278883" y="95876"/>
            <a:ext cx="8857214" cy="707886"/>
          </a:xfrm>
          <a:prstGeom prst="rect">
            <a:avLst/>
          </a:prstGeom>
          <a:noFill/>
        </p:spPr>
        <p:txBody>
          <a:bodyPr wrap="square" rtlCol="0">
            <a:spAutoFit/>
          </a:bodyPr>
          <a:lstStyle/>
          <a:p>
            <a:r>
              <a:rPr lang="is-IS" sz="4000" b="1" dirty="0">
                <a:solidFill>
                  <a:srgbClr val="266C9F"/>
                </a:solidFill>
              </a:rPr>
              <a:t>2.3. Áskoranir – dæmi um úrræði</a:t>
            </a:r>
            <a:endParaRPr lang="en-SE" sz="4000" dirty="0"/>
          </a:p>
        </p:txBody>
      </p:sp>
    </p:spTree>
    <p:extLst>
      <p:ext uri="{BB962C8B-B14F-4D97-AF65-F5344CB8AC3E}">
        <p14:creationId xmlns:p14="http://schemas.microsoft.com/office/powerpoint/2010/main" val="1535582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err="1">
                <a:solidFill>
                  <a:srgbClr val="266C9F"/>
                </a:solidFill>
                <a:latin typeface="+mn-lt"/>
              </a:rPr>
              <a:t>Samantekt</a:t>
            </a:r>
            <a:endParaRPr lang="es-ES" sz="3600" b="1" dirty="0">
              <a:solidFill>
                <a:srgbClr val="266C9F"/>
              </a:solidFill>
              <a:latin typeface="+mn-lt"/>
            </a:endParaRP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p:nvPr/>
        </p:nvCxnSpPr>
        <p:spPr>
          <a:xfrm>
            <a:off x="6558470" y="3557419"/>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3892721"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24">
            <a:extLst>
              <a:ext uri="{FF2B5EF4-FFF2-40B4-BE49-F238E27FC236}">
                <a16:creationId xmlns:a16="http://schemas.microsoft.com/office/drawing/2014/main" id="{66EE22D8-5141-41C3-A956-4079E05AC000}"/>
              </a:ext>
            </a:extLst>
          </p:cNvPr>
          <p:cNvGrpSpPr/>
          <p:nvPr/>
        </p:nvGrpSpPr>
        <p:grpSpPr>
          <a:xfrm>
            <a:off x="1075038" y="1146985"/>
            <a:ext cx="2687691" cy="1098543"/>
            <a:chOff x="349576" y="3072316"/>
            <a:chExt cx="2460040" cy="1098543"/>
          </a:xfrm>
        </p:grpSpPr>
        <p:sp>
          <p:nvSpPr>
            <p:cNvPr id="15" name="TextBox 10">
              <a:extLst>
                <a:ext uri="{FF2B5EF4-FFF2-40B4-BE49-F238E27FC236}">
                  <a16:creationId xmlns:a16="http://schemas.microsoft.com/office/drawing/2014/main" id="{8008F14C-7C2B-4FF8-9C52-42E821022212}"/>
                </a:ext>
              </a:extLst>
            </p:cNvPr>
            <p:cNvSpPr txBox="1"/>
            <p:nvPr/>
          </p:nvSpPr>
          <p:spPr>
            <a:xfrm>
              <a:off x="586188" y="3586084"/>
              <a:ext cx="2223428"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dirty="0" err="1">
                  <a:solidFill>
                    <a:schemeClr val="tx1">
                      <a:lumMod val="75000"/>
                      <a:lumOff val="25000"/>
                    </a:schemeClr>
                  </a:solidFill>
                  <a:cs typeface="Arial" pitchFamily="34" charset="0"/>
                </a:rPr>
                <a:t>Margvíslegt</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gildi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og</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fjölbreytt</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tækifæri</a:t>
              </a:r>
              <a:r>
                <a:rPr lang="en-US" altLang="ko-KR" sz="1600" dirty="0">
                  <a:solidFill>
                    <a:schemeClr val="tx1">
                      <a:lumMod val="75000"/>
                      <a:lumOff val="25000"/>
                    </a:schemeClr>
                  </a:solidFill>
                  <a:cs typeface="Arial" pitchFamily="34" charset="0"/>
                </a:rPr>
                <a:t>.</a:t>
              </a:r>
            </a:p>
          </p:txBody>
        </p:sp>
        <p:sp>
          <p:nvSpPr>
            <p:cNvPr id="16" name="TextBox 11">
              <a:extLst>
                <a:ext uri="{FF2B5EF4-FFF2-40B4-BE49-F238E27FC236}">
                  <a16:creationId xmlns:a16="http://schemas.microsoft.com/office/drawing/2014/main" id="{F2AB07F4-11AB-4778-A8F9-E0443326044C}"/>
                </a:ext>
              </a:extLst>
            </p:cNvPr>
            <p:cNvSpPr txBox="1"/>
            <p:nvPr/>
          </p:nvSpPr>
          <p:spPr>
            <a:xfrm>
              <a:off x="349576" y="3072316"/>
              <a:ext cx="2453509" cy="584775"/>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err="1">
                  <a:solidFill>
                    <a:schemeClr val="tx1">
                      <a:lumMod val="75000"/>
                      <a:lumOff val="25000"/>
                    </a:schemeClr>
                  </a:solidFill>
                  <a:ea typeface="맑은 고딕"/>
                  <a:cs typeface="Arial"/>
                </a:rPr>
                <a:t>Frumkvöðlastarf</a:t>
              </a:r>
              <a:r>
                <a:rPr lang="en-US" altLang="ko-KR" sz="1600" b="1" dirty="0">
                  <a:solidFill>
                    <a:schemeClr val="tx1">
                      <a:lumMod val="75000"/>
                      <a:lumOff val="25000"/>
                    </a:schemeClr>
                  </a:solidFill>
                  <a:ea typeface="맑은 고딕"/>
                  <a:cs typeface="Arial"/>
                </a:rPr>
                <a:t> um </a:t>
              </a:r>
              <a:r>
                <a:rPr lang="en-US" altLang="ko-KR" sz="1600" b="1" dirty="0" err="1">
                  <a:solidFill>
                    <a:schemeClr val="tx1">
                      <a:lumMod val="75000"/>
                      <a:lumOff val="25000"/>
                    </a:schemeClr>
                  </a:solidFill>
                  <a:ea typeface="맑은 고딕"/>
                  <a:cs typeface="Arial"/>
                </a:rPr>
                <a:t>óáþreifanlegan</a:t>
              </a:r>
              <a:r>
                <a:rPr lang="en-US" altLang="ko-KR" sz="1600" b="1" dirty="0">
                  <a:solidFill>
                    <a:schemeClr val="tx1">
                      <a:lumMod val="75000"/>
                      <a:lumOff val="25000"/>
                    </a:schemeClr>
                  </a:solidFill>
                  <a:ea typeface="맑은 고딕"/>
                  <a:cs typeface="Arial"/>
                </a:rPr>
                <a:t> </a:t>
              </a:r>
              <a:r>
                <a:rPr lang="en-US" altLang="ko-KR" sz="1600" b="1" dirty="0" err="1">
                  <a:solidFill>
                    <a:schemeClr val="tx1">
                      <a:lumMod val="75000"/>
                      <a:lumOff val="25000"/>
                    </a:schemeClr>
                  </a:solidFill>
                  <a:ea typeface="맑은 고딕"/>
                  <a:cs typeface="Arial"/>
                </a:rPr>
                <a:t>menningararf</a:t>
              </a:r>
              <a:endParaRPr lang="ko-KR" altLang="en-US" sz="1600" b="1" dirty="0">
                <a:solidFill>
                  <a:schemeClr val="tx1">
                    <a:lumMod val="75000"/>
                    <a:lumOff val="25000"/>
                  </a:schemeClr>
                </a:solidFill>
                <a:ea typeface="맑은 고딕"/>
                <a:cs typeface="Arial"/>
              </a:endParaRPr>
            </a:p>
          </p:txBody>
        </p:sp>
      </p:grpSp>
      <p:grpSp>
        <p:nvGrpSpPr>
          <p:cNvPr id="17" name="Group 27">
            <a:extLst>
              <a:ext uri="{FF2B5EF4-FFF2-40B4-BE49-F238E27FC236}">
                <a16:creationId xmlns:a16="http://schemas.microsoft.com/office/drawing/2014/main" id="{E3F67D8B-D86F-474C-BFA3-99048996C5B2}"/>
              </a:ext>
            </a:extLst>
          </p:cNvPr>
          <p:cNvGrpSpPr/>
          <p:nvPr/>
        </p:nvGrpSpPr>
        <p:grpSpPr>
          <a:xfrm>
            <a:off x="1194484" y="2958401"/>
            <a:ext cx="2568245" cy="1042692"/>
            <a:chOff x="512585" y="3258187"/>
            <a:chExt cx="2350712" cy="1042692"/>
          </a:xfrm>
        </p:grpSpPr>
        <p:sp>
          <p:nvSpPr>
            <p:cNvPr id="18" name="TextBox 10">
              <a:extLst>
                <a:ext uri="{FF2B5EF4-FFF2-40B4-BE49-F238E27FC236}">
                  <a16:creationId xmlns:a16="http://schemas.microsoft.com/office/drawing/2014/main" id="{31E3B2DC-9FF8-4F49-9BBB-078E842A163C}"/>
                </a:ext>
              </a:extLst>
            </p:cNvPr>
            <p:cNvSpPr txBox="1"/>
            <p:nvPr/>
          </p:nvSpPr>
          <p:spPr>
            <a:xfrm>
              <a:off x="512585" y="3469882"/>
              <a:ext cx="2350712" cy="830997"/>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dirty="0" err="1">
                  <a:solidFill>
                    <a:schemeClr val="tx1">
                      <a:lumMod val="75000"/>
                      <a:lumOff val="25000"/>
                    </a:schemeClr>
                  </a:solidFill>
                  <a:ea typeface="맑은 고딕"/>
                  <a:cs typeface="Arial"/>
                </a:rPr>
                <a:t>Má</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móta</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og</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þróa</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með</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aðstoð</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ýmissa</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aðferða</a:t>
              </a:r>
              <a:r>
                <a:rPr lang="en-US" altLang="ko-KR" sz="1600" dirty="0">
                  <a:solidFill>
                    <a:schemeClr val="tx1">
                      <a:lumMod val="75000"/>
                      <a:lumOff val="25000"/>
                    </a:schemeClr>
                  </a:solidFill>
                  <a:ea typeface="맑은 고딕"/>
                  <a:cs typeface="Arial"/>
                </a:rPr>
                <a:t> </a:t>
              </a:r>
            </a:p>
            <a:p>
              <a:pPr algn="r"/>
              <a:r>
                <a:rPr lang="en-US" altLang="ko-KR" sz="1600" dirty="0" err="1">
                  <a:solidFill>
                    <a:schemeClr val="tx1">
                      <a:lumMod val="75000"/>
                      <a:lumOff val="25000"/>
                    </a:schemeClr>
                  </a:solidFill>
                  <a:ea typeface="맑은 고딕"/>
                  <a:cs typeface="Arial"/>
                </a:rPr>
                <a:t>og</a:t>
              </a:r>
              <a:r>
                <a:rPr lang="en-US" altLang="ko-KR" sz="1600" dirty="0">
                  <a:solidFill>
                    <a:schemeClr val="tx1">
                      <a:lumMod val="75000"/>
                      <a:lumOff val="25000"/>
                    </a:schemeClr>
                  </a:solidFill>
                  <a:ea typeface="맑은 고딕"/>
                  <a:cs typeface="Arial"/>
                </a:rPr>
                <a:t> </a:t>
              </a:r>
              <a:r>
                <a:rPr lang="en-US" altLang="ko-KR" sz="1600" dirty="0" err="1">
                  <a:solidFill>
                    <a:schemeClr val="tx1">
                      <a:lumMod val="75000"/>
                      <a:lumOff val="25000"/>
                    </a:schemeClr>
                  </a:solidFill>
                  <a:ea typeface="맑은 고딕"/>
                  <a:cs typeface="Arial"/>
                </a:rPr>
                <a:t>kenninga</a:t>
              </a:r>
              <a:r>
                <a:rPr lang="en-US" altLang="ko-KR" sz="1600" dirty="0">
                  <a:solidFill>
                    <a:schemeClr val="tx1">
                      <a:lumMod val="75000"/>
                      <a:lumOff val="25000"/>
                    </a:schemeClr>
                  </a:solidFill>
                  <a:ea typeface="맑은 고딕"/>
                  <a:cs typeface="Arial"/>
                </a:rPr>
                <a:t>.</a:t>
              </a:r>
              <a:endParaRPr lang="ko-KR" altLang="en-US" sz="1600" dirty="0">
                <a:solidFill>
                  <a:schemeClr val="tx1">
                    <a:lumMod val="75000"/>
                    <a:lumOff val="25000"/>
                  </a:schemeClr>
                </a:solidFill>
                <a:cs typeface="Arial" pitchFamily="34" charset="0"/>
              </a:endParaRPr>
            </a:p>
          </p:txBody>
        </p:sp>
        <p:sp>
          <p:nvSpPr>
            <p:cNvPr id="19" name="TextBox 11">
              <a:extLst>
                <a:ext uri="{FF2B5EF4-FFF2-40B4-BE49-F238E27FC236}">
                  <a16:creationId xmlns:a16="http://schemas.microsoft.com/office/drawing/2014/main" id="{F39B1B3D-2730-4B08-9CB0-9B42728D65F3}"/>
                </a:ext>
              </a:extLst>
            </p:cNvPr>
            <p:cNvSpPr txBox="1"/>
            <p:nvPr/>
          </p:nvSpPr>
          <p:spPr>
            <a:xfrm>
              <a:off x="788095" y="3258187"/>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err="1">
                  <a:solidFill>
                    <a:schemeClr val="tx1">
                      <a:lumMod val="75000"/>
                      <a:lumOff val="25000"/>
                    </a:schemeClr>
                  </a:solidFill>
                  <a:cs typeface="Arial" pitchFamily="34" charset="0"/>
                </a:rPr>
                <a:t>Sýn</a:t>
              </a:r>
              <a:endParaRPr lang="ko-KR" altLang="en-US" sz="1600" b="1" dirty="0">
                <a:solidFill>
                  <a:schemeClr val="tx1">
                    <a:lumMod val="75000"/>
                    <a:lumOff val="25000"/>
                  </a:schemeClr>
                </a:solidFill>
                <a:cs typeface="Arial" pitchFamily="34" charset="0"/>
              </a:endParaRPr>
            </a:p>
          </p:txBody>
        </p:sp>
      </p:grpSp>
      <p:grpSp>
        <p:nvGrpSpPr>
          <p:cNvPr id="20" name="Group 30">
            <a:extLst>
              <a:ext uri="{FF2B5EF4-FFF2-40B4-BE49-F238E27FC236}">
                <a16:creationId xmlns:a16="http://schemas.microsoft.com/office/drawing/2014/main" id="{62A94E3A-F856-4037-9B43-1C8CF4C4FEFD}"/>
              </a:ext>
            </a:extLst>
          </p:cNvPr>
          <p:cNvGrpSpPr/>
          <p:nvPr/>
        </p:nvGrpSpPr>
        <p:grpSpPr>
          <a:xfrm>
            <a:off x="1333546" y="4408884"/>
            <a:ext cx="2429186" cy="1551577"/>
            <a:chOff x="639867" y="3475991"/>
            <a:chExt cx="2223431" cy="1551577"/>
          </a:xfrm>
        </p:grpSpPr>
        <p:sp>
          <p:nvSpPr>
            <p:cNvPr id="21" name="TextBox 10">
              <a:extLst>
                <a:ext uri="{FF2B5EF4-FFF2-40B4-BE49-F238E27FC236}">
                  <a16:creationId xmlns:a16="http://schemas.microsoft.com/office/drawing/2014/main" id="{DE9987CC-ACD6-4DE1-A08A-5B6FD3594EE0}"/>
                </a:ext>
              </a:extLst>
            </p:cNvPr>
            <p:cNvSpPr txBox="1"/>
            <p:nvPr/>
          </p:nvSpPr>
          <p:spPr>
            <a:xfrm>
              <a:off x="639867" y="3950350"/>
              <a:ext cx="2223431"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dirty="0" err="1">
                  <a:solidFill>
                    <a:schemeClr val="tx1">
                      <a:lumMod val="75000"/>
                      <a:lumOff val="25000"/>
                    </a:schemeClr>
                  </a:solidFill>
                  <a:cs typeface="Arial" pitchFamily="34" charset="0"/>
                </a:rPr>
                <a:t>Leggja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til</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gagnleg</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verkfæri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við</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mótun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framtíðarsýnar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og</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stuðla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að</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auknum</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árangri</a:t>
              </a:r>
              <a:r>
                <a:rPr lang="en-US" altLang="ko-KR" sz="1600" dirty="0">
                  <a:solidFill>
                    <a:schemeClr val="tx1">
                      <a:lumMod val="75000"/>
                      <a:lumOff val="25000"/>
                    </a:schemeClr>
                  </a:solidFill>
                  <a:cs typeface="Arial" pitchFamily="34" charset="0"/>
                </a:rPr>
                <a:t>.</a:t>
              </a:r>
            </a:p>
          </p:txBody>
        </p:sp>
        <p:sp>
          <p:nvSpPr>
            <p:cNvPr id="22" name="TextBox 11">
              <a:extLst>
                <a:ext uri="{FF2B5EF4-FFF2-40B4-BE49-F238E27FC236}">
                  <a16:creationId xmlns:a16="http://schemas.microsoft.com/office/drawing/2014/main" id="{C44A9D42-DB7E-4451-8BAB-5D17A1CDA3B7}"/>
                </a:ext>
              </a:extLst>
            </p:cNvPr>
            <p:cNvSpPr txBox="1"/>
            <p:nvPr/>
          </p:nvSpPr>
          <p:spPr>
            <a:xfrm>
              <a:off x="788094" y="3475991"/>
              <a:ext cx="2059657"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err="1">
                  <a:solidFill>
                    <a:schemeClr val="tx1">
                      <a:lumMod val="75000"/>
                      <a:lumOff val="25000"/>
                    </a:schemeClr>
                  </a:solidFill>
                  <a:cs typeface="Arial" pitchFamily="34" charset="0"/>
                </a:rPr>
                <a:t>Hugmyndavinna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og</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markmiðasetning</a:t>
              </a:r>
              <a:endParaRPr lang="ko-KR" altLang="en-US" sz="1600" b="1" dirty="0">
                <a:solidFill>
                  <a:schemeClr val="tx1">
                    <a:lumMod val="75000"/>
                    <a:lumOff val="25000"/>
                  </a:schemeClr>
                </a:solidFill>
                <a:cs typeface="Arial" pitchFamily="34" charset="0"/>
              </a:endParaRPr>
            </a:p>
          </p:txBody>
        </p:sp>
      </p:grpSp>
      <p:grpSp>
        <p:nvGrpSpPr>
          <p:cNvPr id="23" name="Group 33">
            <a:extLst>
              <a:ext uri="{FF2B5EF4-FFF2-40B4-BE49-F238E27FC236}">
                <a16:creationId xmlns:a16="http://schemas.microsoft.com/office/drawing/2014/main" id="{12F345C2-1744-465C-B6F4-6EAF9497C694}"/>
              </a:ext>
            </a:extLst>
          </p:cNvPr>
          <p:cNvGrpSpPr/>
          <p:nvPr/>
        </p:nvGrpSpPr>
        <p:grpSpPr>
          <a:xfrm>
            <a:off x="7571027" y="1211292"/>
            <a:ext cx="2257391" cy="1091206"/>
            <a:chOff x="746776" y="3096627"/>
            <a:chExt cx="2066188" cy="1091206"/>
          </a:xfrm>
        </p:grpSpPr>
        <p:sp>
          <p:nvSpPr>
            <p:cNvPr id="24" name="TextBox 10">
              <a:extLst>
                <a:ext uri="{FF2B5EF4-FFF2-40B4-BE49-F238E27FC236}">
                  <a16:creationId xmlns:a16="http://schemas.microsoft.com/office/drawing/2014/main" id="{D0CD8C55-162D-48B8-9989-822BD5B818EA}"/>
                </a:ext>
              </a:extLst>
            </p:cNvPr>
            <p:cNvSpPr txBox="1"/>
            <p:nvPr/>
          </p:nvSpPr>
          <p:spPr>
            <a:xfrm>
              <a:off x="753307" y="3356836"/>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err="1">
                  <a:solidFill>
                    <a:schemeClr val="tx1">
                      <a:lumMod val="75000"/>
                      <a:lumOff val="25000"/>
                    </a:schemeClr>
                  </a:solidFill>
                  <a:cs typeface="Arial" pitchFamily="34" charset="0"/>
                </a:rPr>
                <a:t>Mjúkir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hæfniþættir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styrkja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stöðu</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okkar</a:t>
              </a:r>
              <a:r>
                <a:rPr lang="en-US" altLang="ko-KR" sz="1600" dirty="0">
                  <a:solidFill>
                    <a:schemeClr val="tx1">
                      <a:lumMod val="75000"/>
                      <a:lumOff val="25000"/>
                    </a:schemeClr>
                  </a:solidFill>
                  <a:cs typeface="Arial" pitchFamily="34" charset="0"/>
                </a:rPr>
                <a:t> á </a:t>
              </a:r>
              <a:r>
                <a:rPr lang="en-US" altLang="ko-KR" sz="1600" dirty="0" err="1">
                  <a:solidFill>
                    <a:schemeClr val="tx1">
                      <a:lumMod val="75000"/>
                      <a:lumOff val="25000"/>
                    </a:schemeClr>
                  </a:solidFill>
                  <a:cs typeface="Arial" pitchFamily="34" charset="0"/>
                </a:rPr>
                <a:t>öllum</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stigum</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verkefna</a:t>
              </a:r>
              <a:r>
                <a:rPr lang="en-US" altLang="ko-KR" sz="1600" dirty="0">
                  <a:solidFill>
                    <a:schemeClr val="tx1">
                      <a:lumMod val="75000"/>
                      <a:lumOff val="25000"/>
                    </a:schemeClr>
                  </a:solidFill>
                  <a:cs typeface="Arial" pitchFamily="34" charset="0"/>
                </a:rPr>
                <a:t>. </a:t>
              </a:r>
            </a:p>
          </p:txBody>
        </p:sp>
        <p:sp>
          <p:nvSpPr>
            <p:cNvPr id="25" name="TextBox 11">
              <a:extLst>
                <a:ext uri="{FF2B5EF4-FFF2-40B4-BE49-F238E27FC236}">
                  <a16:creationId xmlns:a16="http://schemas.microsoft.com/office/drawing/2014/main" id="{87A75F41-3CDC-4E10-A65C-157417C91A66}"/>
                </a:ext>
              </a:extLst>
            </p:cNvPr>
            <p:cNvSpPr txBox="1"/>
            <p:nvPr/>
          </p:nvSpPr>
          <p:spPr>
            <a:xfrm>
              <a:off x="746776" y="3096627"/>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Persónuleg</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hæfni</a:t>
              </a:r>
              <a:endParaRPr lang="ko-KR" altLang="en-US" sz="1600" b="1" dirty="0">
                <a:solidFill>
                  <a:schemeClr val="tx1">
                    <a:lumMod val="75000"/>
                    <a:lumOff val="25000"/>
                  </a:schemeClr>
                </a:solidFill>
                <a:cs typeface="Arial" pitchFamily="34" charset="0"/>
              </a:endParaRPr>
            </a:p>
          </p:txBody>
        </p:sp>
      </p:grpSp>
      <p:grpSp>
        <p:nvGrpSpPr>
          <p:cNvPr id="26" name="Group 36">
            <a:extLst>
              <a:ext uri="{FF2B5EF4-FFF2-40B4-BE49-F238E27FC236}">
                <a16:creationId xmlns:a16="http://schemas.microsoft.com/office/drawing/2014/main" id="{4891CC7A-6C50-457D-B897-469FA10BB932}"/>
              </a:ext>
            </a:extLst>
          </p:cNvPr>
          <p:cNvGrpSpPr/>
          <p:nvPr/>
        </p:nvGrpSpPr>
        <p:grpSpPr>
          <a:xfrm>
            <a:off x="7626018" y="2692949"/>
            <a:ext cx="2257391" cy="1302825"/>
            <a:chOff x="797108" y="3050497"/>
            <a:chExt cx="2066188" cy="1302825"/>
          </a:xfrm>
        </p:grpSpPr>
        <p:sp>
          <p:nvSpPr>
            <p:cNvPr id="27" name="TextBox 10">
              <a:extLst>
                <a:ext uri="{FF2B5EF4-FFF2-40B4-BE49-F238E27FC236}">
                  <a16:creationId xmlns:a16="http://schemas.microsoft.com/office/drawing/2014/main" id="{30F86858-E96A-43BF-BCC8-CA796B301979}"/>
                </a:ext>
              </a:extLst>
            </p:cNvPr>
            <p:cNvSpPr txBox="1"/>
            <p:nvPr/>
          </p:nvSpPr>
          <p:spPr>
            <a:xfrm>
              <a:off x="803639" y="3276104"/>
              <a:ext cx="2059657"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err="1">
                  <a:solidFill>
                    <a:schemeClr val="tx1">
                      <a:lumMod val="75000"/>
                      <a:lumOff val="25000"/>
                    </a:schemeClr>
                  </a:solidFill>
                  <a:cs typeface="Arial" pitchFamily="34" charset="0"/>
                </a:rPr>
                <a:t>Með</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réttum</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undirbúningi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getum</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við</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verið</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betur</a:t>
              </a:r>
              <a:r>
                <a:rPr lang="en-US" altLang="ko-KR" sz="1600" dirty="0">
                  <a:solidFill>
                    <a:schemeClr val="tx1">
                      <a:lumMod val="75000"/>
                      <a:lumOff val="25000"/>
                    </a:schemeClr>
                  </a:solidFill>
                  <a:cs typeface="Arial" pitchFamily="34" charset="0"/>
                </a:rPr>
                <a:t> í </a:t>
              </a:r>
              <a:r>
                <a:rPr lang="en-US" altLang="ko-KR" sz="1600" dirty="0" err="1">
                  <a:solidFill>
                    <a:schemeClr val="tx1">
                      <a:lumMod val="75000"/>
                      <a:lumOff val="25000"/>
                    </a:schemeClr>
                  </a:solidFill>
                  <a:cs typeface="Arial" pitchFamily="34" charset="0"/>
                </a:rPr>
                <a:t>stakk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búin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að</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mæta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áskorunum</a:t>
              </a:r>
              <a:r>
                <a:rPr lang="en-US" altLang="ko-KR" sz="1600" dirty="0">
                  <a:solidFill>
                    <a:schemeClr val="tx1">
                      <a:lumMod val="75000"/>
                      <a:lumOff val="25000"/>
                    </a:schemeClr>
                  </a:solidFill>
                  <a:cs typeface="Arial" pitchFamily="34" charset="0"/>
                </a:rPr>
                <a:t>. </a:t>
              </a:r>
            </a:p>
          </p:txBody>
        </p:sp>
        <p:sp>
          <p:nvSpPr>
            <p:cNvPr id="28" name="TextBox 11">
              <a:extLst>
                <a:ext uri="{FF2B5EF4-FFF2-40B4-BE49-F238E27FC236}">
                  <a16:creationId xmlns:a16="http://schemas.microsoft.com/office/drawing/2014/main" id="{BF1BCF66-1A28-44C2-9752-244CCFE8EBF4}"/>
                </a:ext>
              </a:extLst>
            </p:cNvPr>
            <p:cNvSpPr txBox="1"/>
            <p:nvPr/>
          </p:nvSpPr>
          <p:spPr>
            <a:xfrm>
              <a:off x="797108" y="3050497"/>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Áskoranir</a:t>
              </a:r>
              <a:endParaRPr lang="ko-KR" altLang="en-US" sz="1600" b="1" dirty="0">
                <a:solidFill>
                  <a:schemeClr val="tx1">
                    <a:lumMod val="75000"/>
                    <a:lumOff val="25000"/>
                  </a:schemeClr>
                </a:solidFill>
                <a:cs typeface="Arial" pitchFamily="34" charset="0"/>
              </a:endParaRPr>
            </a:p>
          </p:txBody>
        </p:sp>
      </p:grpSp>
      <p:grpSp>
        <p:nvGrpSpPr>
          <p:cNvPr id="29" name="Group 39">
            <a:extLst>
              <a:ext uri="{FF2B5EF4-FFF2-40B4-BE49-F238E27FC236}">
                <a16:creationId xmlns:a16="http://schemas.microsoft.com/office/drawing/2014/main" id="{5DF2543F-B0C5-46F7-B996-F57E8172837A}"/>
              </a:ext>
            </a:extLst>
          </p:cNvPr>
          <p:cNvGrpSpPr/>
          <p:nvPr/>
        </p:nvGrpSpPr>
        <p:grpSpPr>
          <a:xfrm>
            <a:off x="7633153" y="4614370"/>
            <a:ext cx="2795950" cy="1310737"/>
            <a:chOff x="803639" y="3264864"/>
            <a:chExt cx="2559130" cy="1310737"/>
          </a:xfrm>
        </p:grpSpPr>
        <p:sp>
          <p:nvSpPr>
            <p:cNvPr id="30" name="TextBox 10">
              <a:extLst>
                <a:ext uri="{FF2B5EF4-FFF2-40B4-BE49-F238E27FC236}">
                  <a16:creationId xmlns:a16="http://schemas.microsoft.com/office/drawing/2014/main" id="{B2B79803-83BB-4D2F-9AF3-FD0852C54A04}"/>
                </a:ext>
              </a:extLst>
            </p:cNvPr>
            <p:cNvSpPr txBox="1"/>
            <p:nvPr/>
          </p:nvSpPr>
          <p:spPr>
            <a:xfrm>
              <a:off x="803639" y="3498383"/>
              <a:ext cx="2559130"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err="1">
                  <a:solidFill>
                    <a:schemeClr val="tx1">
                      <a:lumMod val="75000"/>
                      <a:lumOff val="25000"/>
                    </a:schemeClr>
                  </a:solidFill>
                  <a:cs typeface="Arial" pitchFamily="34" charset="0"/>
                </a:rPr>
                <a:t>Rannsóknir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sýna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fram</a:t>
              </a:r>
              <a:r>
                <a:rPr lang="en-US" altLang="ko-KR" sz="1600" dirty="0">
                  <a:solidFill>
                    <a:schemeClr val="tx1">
                      <a:lumMod val="75000"/>
                      <a:lumOff val="25000"/>
                    </a:schemeClr>
                  </a:solidFill>
                  <a:cs typeface="Arial" pitchFamily="34" charset="0"/>
                </a:rPr>
                <a:t> á </a:t>
              </a:r>
              <a:r>
                <a:rPr lang="en-US" altLang="ko-KR" sz="1600" dirty="0" err="1">
                  <a:solidFill>
                    <a:schemeClr val="tx1">
                      <a:lumMod val="75000"/>
                      <a:lumOff val="25000"/>
                    </a:schemeClr>
                  </a:solidFill>
                  <a:cs typeface="Arial" pitchFamily="34" charset="0"/>
                </a:rPr>
                <a:t>mikilvægi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tengslanets</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og</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samstarf</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frumkvöðla</a:t>
              </a:r>
              <a:r>
                <a:rPr lang="en-US" altLang="ko-KR" sz="1600" dirty="0">
                  <a:solidFill>
                    <a:schemeClr val="tx1">
                      <a:lumMod val="75000"/>
                      <a:lumOff val="25000"/>
                    </a:schemeClr>
                  </a:solidFill>
                  <a:cs typeface="Arial" pitchFamily="34" charset="0"/>
                </a:rPr>
                <a:t> á </a:t>
              </a:r>
              <a:r>
                <a:rPr lang="en-US" altLang="ko-KR" sz="1600" dirty="0" err="1">
                  <a:solidFill>
                    <a:schemeClr val="tx1">
                      <a:lumMod val="75000"/>
                      <a:lumOff val="25000"/>
                    </a:schemeClr>
                  </a:solidFill>
                  <a:cs typeface="Arial" pitchFamily="34" charset="0"/>
                </a:rPr>
                <a:t>sviði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óáþreifanlegs</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menningarfs</a:t>
              </a:r>
              <a:r>
                <a:rPr lang="en-US" altLang="ko-KR" sz="1600" dirty="0">
                  <a:solidFill>
                    <a:schemeClr val="tx1">
                      <a:lumMod val="75000"/>
                      <a:lumOff val="25000"/>
                    </a:schemeClr>
                  </a:solidFill>
                  <a:cs typeface="Arial" pitchFamily="34" charset="0"/>
                </a:rPr>
                <a:t>. </a:t>
              </a:r>
            </a:p>
          </p:txBody>
        </p:sp>
        <p:sp>
          <p:nvSpPr>
            <p:cNvPr id="31" name="TextBox 11">
              <a:extLst>
                <a:ext uri="{FF2B5EF4-FFF2-40B4-BE49-F238E27FC236}">
                  <a16:creationId xmlns:a16="http://schemas.microsoft.com/office/drawing/2014/main" id="{BC2984ED-5344-45FE-BE4E-9B36EDEE59A1}"/>
                </a:ext>
              </a:extLst>
            </p:cNvPr>
            <p:cNvSpPr txBox="1"/>
            <p:nvPr/>
          </p:nvSpPr>
          <p:spPr>
            <a:xfrm>
              <a:off x="803639" y="3264864"/>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Úrræði</a:t>
              </a:r>
              <a:r>
                <a:rPr lang="en-US" altLang="ko-KR" sz="1600" b="1" dirty="0">
                  <a:solidFill>
                    <a:schemeClr val="tx1">
                      <a:lumMod val="75000"/>
                      <a:lumOff val="25000"/>
                    </a:schemeClr>
                  </a:solidFill>
                  <a:cs typeface="Arial" pitchFamily="34" charset="0"/>
                </a:rPr>
                <a:t> </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684892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425247" y="2200243"/>
            <a:ext cx="2623878"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dirty="0" err="1">
                <a:solidFill>
                  <a:schemeClr val="tx1">
                    <a:lumMod val="65000"/>
                    <a:lumOff val="35000"/>
                  </a:schemeClr>
                </a:solidFill>
                <a:cs typeface="Arial" pitchFamily="34" charset="0"/>
              </a:rPr>
              <a:t>Frumkvöðlastarf</a:t>
            </a:r>
            <a:r>
              <a:rPr lang="en-US" altLang="ko-KR" sz="1400" dirty="0">
                <a:solidFill>
                  <a:schemeClr val="tx1">
                    <a:lumMod val="65000"/>
                    <a:lumOff val="35000"/>
                  </a:schemeClr>
                </a:solidFill>
                <a:cs typeface="Arial" pitchFamily="34" charset="0"/>
              </a:rPr>
              <a:t> um </a:t>
            </a:r>
            <a:r>
              <a:rPr lang="en-US" altLang="ko-KR" sz="1400" dirty="0" err="1">
                <a:solidFill>
                  <a:schemeClr val="tx1">
                    <a:lumMod val="65000"/>
                    <a:lumOff val="35000"/>
                  </a:schemeClr>
                </a:solidFill>
                <a:cs typeface="Arial" pitchFamily="34" charset="0"/>
              </a:rPr>
              <a:t>óáþreifanlegan</a:t>
            </a:r>
            <a:r>
              <a:rPr lang="en-US" altLang="ko-KR" sz="1400" dirty="0">
                <a:solidFill>
                  <a:schemeClr val="tx1">
                    <a:lumMod val="65000"/>
                    <a:lumOff val="35000"/>
                  </a:schemeClr>
                </a:solidFill>
                <a:cs typeface="Arial" pitchFamily="34" charset="0"/>
              </a:rPr>
              <a:t> </a:t>
            </a:r>
            <a:r>
              <a:rPr lang="en-US" altLang="ko-KR" sz="1400" dirty="0" err="1">
                <a:solidFill>
                  <a:schemeClr val="tx1">
                    <a:lumMod val="65000"/>
                    <a:lumOff val="35000"/>
                  </a:schemeClr>
                </a:solidFill>
                <a:cs typeface="Arial" pitchFamily="34" charset="0"/>
              </a:rPr>
              <a:t>menningararf</a:t>
            </a:r>
            <a:r>
              <a:rPr lang="en-US" altLang="ko-KR" sz="1400" dirty="0">
                <a:solidFill>
                  <a:schemeClr val="tx1">
                    <a:lumMod val="65000"/>
                    <a:lumOff val="35000"/>
                  </a:schemeClr>
                </a:solidFill>
                <a:cs typeface="Arial" pitchFamily="34" charset="0"/>
              </a:rPr>
              <a:t>…</a:t>
            </a:r>
            <a:endParaRPr lang="ko-KR" altLang="en-US" sz="1400" dirty="0">
              <a:solidFill>
                <a:schemeClr val="tx1">
                  <a:lumMod val="65000"/>
                  <a:lumOff val="35000"/>
                </a:schemeClr>
              </a:solidFill>
              <a:cs typeface="Arial" pitchFamily="34" charset="0"/>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315655" y="2732701"/>
            <a:ext cx="3125567" cy="136100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400" dirty="0">
                <a:solidFill>
                  <a:schemeClr val="tx1">
                    <a:lumMod val="75000"/>
                    <a:lumOff val="25000"/>
                  </a:schemeClr>
                </a:solidFill>
                <a:cs typeface="Arial" pitchFamily="34" charset="0"/>
              </a:rPr>
              <a:t>…</a:t>
            </a:r>
            <a:r>
              <a:rPr lang="en-GB" altLang="ko-KR" sz="1400" dirty="0" err="1">
                <a:solidFill>
                  <a:schemeClr val="tx1">
                    <a:lumMod val="75000"/>
                    <a:lumOff val="25000"/>
                  </a:schemeClr>
                </a:solidFill>
                <a:cs typeface="Arial" pitchFamily="34" charset="0"/>
              </a:rPr>
              <a:t>hefur</a:t>
            </a:r>
            <a:r>
              <a:rPr lang="en-GB" altLang="ko-KR" sz="1400" dirty="0">
                <a:solidFill>
                  <a:schemeClr val="tx1">
                    <a:lumMod val="75000"/>
                    <a:lumOff val="25000"/>
                  </a:schemeClr>
                </a:solidFill>
                <a:cs typeface="Arial" pitchFamily="34" charset="0"/>
              </a:rPr>
              <a:t> ekki </a:t>
            </a:r>
            <a:r>
              <a:rPr lang="en-GB" altLang="ko-KR" sz="1400" dirty="0" err="1">
                <a:solidFill>
                  <a:schemeClr val="tx1">
                    <a:lumMod val="75000"/>
                    <a:lumOff val="25000"/>
                  </a:schemeClr>
                </a:solidFill>
                <a:cs typeface="Arial" pitchFamily="34" charset="0"/>
              </a:rPr>
              <a:t>áhrif</a:t>
            </a:r>
            <a:r>
              <a:rPr lang="en-GB" altLang="ko-KR" sz="1400" dirty="0">
                <a:solidFill>
                  <a:schemeClr val="tx1">
                    <a:lumMod val="75000"/>
                    <a:lumOff val="25000"/>
                  </a:schemeClr>
                </a:solidFill>
                <a:cs typeface="Arial" pitchFamily="34" charset="0"/>
              </a:rPr>
              <a:t> á </a:t>
            </a:r>
            <a:r>
              <a:rPr lang="en-GB" altLang="ko-KR" sz="1400" dirty="0" err="1">
                <a:solidFill>
                  <a:schemeClr val="tx1">
                    <a:lumMod val="75000"/>
                    <a:lumOff val="25000"/>
                  </a:schemeClr>
                </a:solidFill>
                <a:cs typeface="Arial" pitchFamily="34" charset="0"/>
              </a:rPr>
              <a:t>hagvöxt</a:t>
            </a:r>
            <a:r>
              <a:rPr lang="en-GB" altLang="ko-KR" sz="1400" dirty="0">
                <a:solidFill>
                  <a:schemeClr val="tx1">
                    <a:lumMod val="75000"/>
                    <a:lumOff val="25000"/>
                  </a:schemeClr>
                </a:solidFill>
                <a:cs typeface="Arial" pitchFamily="34" charset="0"/>
              </a:rPr>
              <a:t>.</a:t>
            </a:r>
          </a:p>
          <a:p>
            <a:pPr marL="285750" indent="-285750">
              <a:buFontTx/>
              <a:buChar char="-"/>
            </a:pPr>
            <a:r>
              <a:rPr lang="en-GB" altLang="ko-KR" sz="1400" dirty="0">
                <a:solidFill>
                  <a:schemeClr val="tx1">
                    <a:lumMod val="75000"/>
                    <a:lumOff val="25000"/>
                  </a:schemeClr>
                </a:solidFill>
                <a:cs typeface="Arial" pitchFamily="34" charset="0"/>
              </a:rPr>
              <a:t>…</a:t>
            </a:r>
            <a:r>
              <a:rPr lang="en-US" altLang="ko-KR" sz="1400" dirty="0" err="1">
                <a:solidFill>
                  <a:schemeClr val="tx1">
                    <a:lumMod val="75000"/>
                    <a:lumOff val="25000"/>
                  </a:schemeClr>
                </a:solidFill>
                <a:cs typeface="Arial" pitchFamily="34" charset="0"/>
              </a:rPr>
              <a:t>einskorðast</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við</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fornar</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hefðir</a:t>
            </a:r>
            <a:r>
              <a:rPr lang="en-US" altLang="ko-KR" sz="1400" dirty="0">
                <a:solidFill>
                  <a:schemeClr val="tx1">
                    <a:lumMod val="75000"/>
                    <a:lumOff val="25000"/>
                  </a:schemeClr>
                </a:solidFill>
                <a:cs typeface="Arial" pitchFamily="34" charset="0"/>
              </a:rPr>
              <a:t>.</a:t>
            </a:r>
          </a:p>
          <a:p>
            <a:pPr marL="285750" indent="-285750">
              <a:buFontTx/>
              <a:buChar char="-"/>
            </a:pPr>
            <a:r>
              <a:rPr lang="en-GB" altLang="ko-KR" sz="1400" dirty="0">
                <a:solidFill>
                  <a:schemeClr val="tx1">
                    <a:lumMod val="75000"/>
                    <a:lumOff val="25000"/>
                  </a:schemeClr>
                </a:solidFill>
                <a:cs typeface="Arial" pitchFamily="34" charset="0"/>
              </a:rPr>
              <a:t>…</a:t>
            </a:r>
            <a:r>
              <a:rPr lang="en-US" altLang="ko-KR" sz="1400" dirty="0" err="1">
                <a:solidFill>
                  <a:schemeClr val="tx1">
                    <a:lumMod val="75000"/>
                    <a:lumOff val="25000"/>
                  </a:schemeClr>
                </a:solidFill>
                <a:cs typeface="Arial" pitchFamily="34" charset="0"/>
              </a:rPr>
              <a:t>styður</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við</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heimsmarkmið</a:t>
            </a:r>
            <a:r>
              <a:rPr lang="en-US" altLang="ko-KR" sz="1400" dirty="0">
                <a:solidFill>
                  <a:schemeClr val="tx1">
                    <a:lumMod val="75000"/>
                    <a:lumOff val="25000"/>
                  </a:schemeClr>
                </a:solidFill>
                <a:cs typeface="Arial" pitchFamily="34" charset="0"/>
              </a:rPr>
              <a:t> um </a:t>
            </a:r>
            <a:r>
              <a:rPr lang="en-US" altLang="ko-KR" sz="1400" dirty="0" err="1">
                <a:solidFill>
                  <a:schemeClr val="tx1">
                    <a:lumMod val="75000"/>
                    <a:lumOff val="25000"/>
                  </a:schemeClr>
                </a:solidFill>
                <a:cs typeface="Arial" pitchFamily="34" charset="0"/>
              </a:rPr>
              <a:t>sjálfbæra</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þróun</a:t>
            </a:r>
            <a:r>
              <a:rPr lang="en-US" altLang="ko-KR" sz="1400" dirty="0">
                <a:solidFill>
                  <a:schemeClr val="tx1">
                    <a:lumMod val="75000"/>
                    <a:lumOff val="25000"/>
                  </a:schemeClr>
                </a:solidFill>
                <a:cs typeface="Arial" pitchFamily="34" charset="0"/>
              </a:rPr>
              <a:t>.</a:t>
            </a:r>
          </a:p>
        </p:txBody>
      </p:sp>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3872518" y="4632633"/>
            <a:ext cx="2669312" cy="39862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dirty="0" err="1">
                <a:solidFill>
                  <a:schemeClr val="tx1">
                    <a:lumMod val="65000"/>
                    <a:lumOff val="35000"/>
                  </a:schemeClr>
                </a:solidFill>
                <a:cs typeface="Arial" pitchFamily="34" charset="0"/>
              </a:rPr>
              <a:t>Hugmyndavinna</a:t>
            </a:r>
            <a:r>
              <a:rPr lang="en-US" altLang="ko-KR" sz="1400" dirty="0">
                <a:solidFill>
                  <a:schemeClr val="tx1">
                    <a:lumMod val="65000"/>
                    <a:lumOff val="35000"/>
                  </a:schemeClr>
                </a:solidFill>
                <a:cs typeface="Arial" pitchFamily="34" charset="0"/>
              </a:rPr>
              <a:t> er </a:t>
            </a:r>
            <a:r>
              <a:rPr lang="en-US" altLang="ko-KR" sz="1400" dirty="0" err="1">
                <a:solidFill>
                  <a:schemeClr val="tx1">
                    <a:lumMod val="65000"/>
                    <a:lumOff val="35000"/>
                  </a:schemeClr>
                </a:solidFill>
                <a:cs typeface="Arial" pitchFamily="34" charset="0"/>
              </a:rPr>
              <a:t>ferli</a:t>
            </a:r>
            <a:r>
              <a:rPr lang="en-US" altLang="ko-KR" sz="1400" dirty="0">
                <a:solidFill>
                  <a:schemeClr val="tx1">
                    <a:lumMod val="65000"/>
                    <a:lumOff val="35000"/>
                  </a:schemeClr>
                </a:solidFill>
                <a:cs typeface="Arial" pitchFamily="34" charset="0"/>
              </a:rPr>
              <a:t> </a:t>
            </a:r>
            <a:r>
              <a:rPr lang="en-US" altLang="ko-KR" sz="1400" dirty="0" err="1">
                <a:solidFill>
                  <a:schemeClr val="tx1">
                    <a:lumMod val="65000"/>
                    <a:lumOff val="35000"/>
                  </a:schemeClr>
                </a:solidFill>
                <a:cs typeface="Arial" pitchFamily="34" charset="0"/>
              </a:rPr>
              <a:t>sem</a:t>
            </a:r>
            <a:r>
              <a:rPr lang="en-US" altLang="ko-KR" sz="1400" dirty="0">
                <a:solidFill>
                  <a:schemeClr val="tx1">
                    <a:lumMod val="65000"/>
                    <a:lumOff val="35000"/>
                  </a:schemeClr>
                </a:solidFill>
                <a:cs typeface="Arial" pitchFamily="34" charset="0"/>
              </a:rPr>
              <a:t>…</a:t>
            </a:r>
            <a:endParaRPr lang="ko-KR" altLang="en-US" sz="1400" dirty="0">
              <a:solidFill>
                <a:schemeClr val="tx1">
                  <a:lumMod val="65000"/>
                  <a:lumOff val="35000"/>
                </a:schemeClr>
              </a:solidFill>
              <a:cs typeface="Arial" pitchFamily="34" charset="0"/>
            </a:endParaRPr>
          </a:p>
          <a:p>
            <a:endParaRPr lang="ko-KR" altLang="en-US" sz="1600" dirty="0">
              <a:solidFill>
                <a:schemeClr val="tx1">
                  <a:lumMod val="65000"/>
                  <a:lumOff val="35000"/>
                </a:schemeClr>
              </a:solidFill>
              <a:cs typeface="Arial" pitchFamily="34" charset="0"/>
            </a:endParaRP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3578432" y="4930888"/>
            <a:ext cx="3780017" cy="104934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400" dirty="0">
                <a:solidFill>
                  <a:schemeClr val="tx1">
                    <a:lumMod val="75000"/>
                    <a:lumOff val="25000"/>
                  </a:schemeClr>
                </a:solidFill>
                <a:cs typeface="Arial" pitchFamily="34" charset="0"/>
              </a:rPr>
              <a:t>…</a:t>
            </a:r>
            <a:r>
              <a:rPr lang="en-US" altLang="ko-KR" sz="1400" dirty="0" err="1">
                <a:solidFill>
                  <a:schemeClr val="tx1">
                    <a:lumMod val="75000"/>
                    <a:lumOff val="25000"/>
                  </a:schemeClr>
                </a:solidFill>
                <a:cs typeface="Arial" pitchFamily="34" charset="0"/>
              </a:rPr>
              <a:t>lýkur</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þegar</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hugmynd</a:t>
            </a:r>
            <a:r>
              <a:rPr lang="en-US" altLang="ko-KR" sz="1400" dirty="0">
                <a:solidFill>
                  <a:schemeClr val="tx1">
                    <a:lumMod val="75000"/>
                    <a:lumOff val="25000"/>
                  </a:schemeClr>
                </a:solidFill>
                <a:cs typeface="Arial" pitchFamily="34" charset="0"/>
              </a:rPr>
              <a:t> er </a:t>
            </a:r>
            <a:r>
              <a:rPr lang="en-US" altLang="ko-KR" sz="1400" dirty="0" err="1">
                <a:solidFill>
                  <a:schemeClr val="tx1">
                    <a:lumMod val="75000"/>
                    <a:lumOff val="25000"/>
                  </a:schemeClr>
                </a:solidFill>
                <a:cs typeface="Arial" pitchFamily="34" charset="0"/>
              </a:rPr>
              <a:t>fundin</a:t>
            </a:r>
            <a:r>
              <a:rPr lang="en-US" altLang="ko-KR" sz="1400" dirty="0">
                <a:solidFill>
                  <a:schemeClr val="tx1">
                    <a:lumMod val="75000"/>
                    <a:lumOff val="25000"/>
                  </a:schemeClr>
                </a:solidFill>
                <a:cs typeface="Arial" pitchFamily="34" charset="0"/>
              </a:rPr>
              <a:t>.</a:t>
            </a:r>
          </a:p>
          <a:p>
            <a:pPr marL="285750" indent="-285750">
              <a:buFontTx/>
              <a:buChar char="-"/>
            </a:pPr>
            <a:r>
              <a:rPr lang="en-US" altLang="ko-KR" sz="1400" dirty="0">
                <a:solidFill>
                  <a:schemeClr val="tx1">
                    <a:lumMod val="75000"/>
                    <a:lumOff val="25000"/>
                  </a:schemeClr>
                </a:solidFill>
                <a:cs typeface="Arial" pitchFamily="34" charset="0"/>
              </a:rPr>
              <a:t>…</a:t>
            </a:r>
            <a:r>
              <a:rPr lang="en-US" altLang="ko-KR" sz="1400" dirty="0" err="1">
                <a:solidFill>
                  <a:schemeClr val="tx1">
                    <a:lumMod val="75000"/>
                    <a:lumOff val="25000"/>
                  </a:schemeClr>
                </a:solidFill>
                <a:cs typeface="Arial" pitchFamily="34" charset="0"/>
              </a:rPr>
              <a:t>kallar</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fram</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hugmyndir</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og</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þróar</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þær</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áfram</a:t>
            </a:r>
            <a:r>
              <a:rPr lang="en-US" altLang="ko-KR" sz="1400" dirty="0">
                <a:solidFill>
                  <a:schemeClr val="tx1">
                    <a:lumMod val="75000"/>
                    <a:lumOff val="25000"/>
                  </a:schemeClr>
                </a:solidFill>
                <a:cs typeface="Arial" pitchFamily="34" charset="0"/>
              </a:rPr>
              <a:t>.</a:t>
            </a:r>
          </a:p>
          <a:p>
            <a:pPr marL="285750" indent="-285750">
              <a:buFontTx/>
              <a:buChar char="-"/>
            </a:pPr>
            <a:r>
              <a:rPr lang="en-US" altLang="ko-KR" sz="1400" dirty="0">
                <a:solidFill>
                  <a:schemeClr val="tx1">
                    <a:lumMod val="75000"/>
                    <a:lumOff val="25000"/>
                  </a:schemeClr>
                </a:solidFill>
                <a:cs typeface="Arial" pitchFamily="34" charset="0"/>
              </a:rPr>
              <a:t>…</a:t>
            </a:r>
            <a:r>
              <a:rPr lang="en-US" altLang="ko-KR" sz="1400" dirty="0" err="1">
                <a:solidFill>
                  <a:schemeClr val="tx1">
                    <a:lumMod val="75000"/>
                    <a:lumOff val="25000"/>
                  </a:schemeClr>
                </a:solidFill>
                <a:cs typeface="Arial" pitchFamily="34" charset="0"/>
              </a:rPr>
              <a:t>krefst</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hópvinnu</a:t>
            </a:r>
            <a:r>
              <a:rPr lang="en-US" altLang="ko-KR" sz="1400" dirty="0">
                <a:solidFill>
                  <a:schemeClr val="tx1">
                    <a:lumMod val="75000"/>
                    <a:lumOff val="25000"/>
                  </a:schemeClr>
                </a:solidFill>
                <a:cs typeface="Arial" pitchFamily="34" charset="0"/>
              </a:rPr>
              <a:t>.</a:t>
            </a: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5434463" y="2063420"/>
            <a:ext cx="2160408" cy="22325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dirty="0" err="1">
                <a:solidFill>
                  <a:schemeClr val="tx1">
                    <a:lumMod val="65000"/>
                    <a:lumOff val="35000"/>
                  </a:schemeClr>
                </a:solidFill>
                <a:cs typeface="Arial" pitchFamily="34" charset="0"/>
              </a:rPr>
              <a:t>Markmiðasetning</a:t>
            </a:r>
            <a:r>
              <a:rPr lang="en-US" altLang="ko-KR" sz="1400" dirty="0">
                <a:solidFill>
                  <a:schemeClr val="tx1">
                    <a:lumMod val="65000"/>
                    <a:lumOff val="35000"/>
                  </a:schemeClr>
                </a:solidFill>
                <a:cs typeface="Arial" pitchFamily="34" charset="0"/>
              </a:rPr>
              <a:t>…</a:t>
            </a:r>
            <a:endParaRPr lang="ko-KR" altLang="en-US" sz="1400" dirty="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5133837" y="2326305"/>
            <a:ext cx="2461033" cy="156352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400" dirty="0">
                <a:solidFill>
                  <a:schemeClr val="tx1">
                    <a:lumMod val="75000"/>
                    <a:lumOff val="25000"/>
                  </a:schemeClr>
                </a:solidFill>
                <a:cs typeface="Arial" pitchFamily="34" charset="0"/>
              </a:rPr>
              <a:t>…</a:t>
            </a:r>
            <a:r>
              <a:rPr lang="en-US" altLang="ko-KR" sz="1400" dirty="0" err="1">
                <a:solidFill>
                  <a:schemeClr val="tx1">
                    <a:lumMod val="75000"/>
                    <a:lumOff val="25000"/>
                  </a:schemeClr>
                </a:solidFill>
                <a:cs typeface="Arial" pitchFamily="34" charset="0"/>
              </a:rPr>
              <a:t>hefur</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áhrif</a:t>
            </a:r>
            <a:r>
              <a:rPr lang="en-US" altLang="ko-KR" sz="1400" dirty="0">
                <a:solidFill>
                  <a:schemeClr val="tx1">
                    <a:lumMod val="75000"/>
                    <a:lumOff val="25000"/>
                  </a:schemeClr>
                </a:solidFill>
                <a:cs typeface="Arial" pitchFamily="34" charset="0"/>
              </a:rPr>
              <a:t> á </a:t>
            </a:r>
            <a:r>
              <a:rPr lang="en-US" altLang="ko-KR" sz="1400" dirty="0" err="1">
                <a:solidFill>
                  <a:schemeClr val="tx1">
                    <a:lumMod val="75000"/>
                    <a:lumOff val="25000"/>
                  </a:schemeClr>
                </a:solidFill>
                <a:cs typeface="Arial" pitchFamily="34" charset="0"/>
              </a:rPr>
              <a:t>frammistöðu</a:t>
            </a:r>
            <a:r>
              <a:rPr lang="en-US" altLang="ko-KR" sz="1400" dirty="0">
                <a:solidFill>
                  <a:schemeClr val="tx1">
                    <a:lumMod val="75000"/>
                    <a:lumOff val="25000"/>
                  </a:schemeClr>
                </a:solidFill>
                <a:cs typeface="Arial" pitchFamily="34" charset="0"/>
              </a:rPr>
              <a:t>.</a:t>
            </a:r>
          </a:p>
          <a:p>
            <a:pPr marL="285750" indent="-285750">
              <a:buFontTx/>
              <a:buChar char="-"/>
            </a:pPr>
            <a:r>
              <a:rPr lang="en-US" altLang="ko-KR" sz="1400" dirty="0">
                <a:solidFill>
                  <a:schemeClr val="tx1">
                    <a:lumMod val="75000"/>
                    <a:lumOff val="25000"/>
                  </a:schemeClr>
                </a:solidFill>
                <a:cs typeface="Arial" pitchFamily="34" charset="0"/>
              </a:rPr>
              <a:t>…á </a:t>
            </a:r>
            <a:r>
              <a:rPr lang="en-US" altLang="ko-KR" sz="1400" dirty="0" err="1">
                <a:solidFill>
                  <a:schemeClr val="tx1">
                    <a:lumMod val="75000"/>
                    <a:lumOff val="25000"/>
                  </a:schemeClr>
                </a:solidFill>
                <a:cs typeface="Arial" pitchFamily="34" charset="0"/>
              </a:rPr>
              <a:t>aðeins</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við</a:t>
            </a:r>
            <a:r>
              <a:rPr lang="en-US" altLang="ko-KR" sz="1400" dirty="0">
                <a:solidFill>
                  <a:schemeClr val="tx1">
                    <a:lumMod val="75000"/>
                    <a:lumOff val="25000"/>
                  </a:schemeClr>
                </a:solidFill>
                <a:cs typeface="Arial" pitchFamily="34" charset="0"/>
              </a:rPr>
              <a:t> í </a:t>
            </a:r>
            <a:r>
              <a:rPr lang="en-US" altLang="ko-KR" sz="1400" dirty="0" err="1">
                <a:solidFill>
                  <a:schemeClr val="tx1">
                    <a:lumMod val="75000"/>
                    <a:lumOff val="25000"/>
                  </a:schemeClr>
                </a:solidFill>
                <a:cs typeface="Arial" pitchFamily="34" charset="0"/>
              </a:rPr>
              <a:t>vöruþróun</a:t>
            </a:r>
            <a:r>
              <a:rPr lang="en-US" altLang="ko-KR" sz="1400" dirty="0">
                <a:solidFill>
                  <a:schemeClr val="tx1">
                    <a:lumMod val="75000"/>
                    <a:lumOff val="25000"/>
                  </a:schemeClr>
                </a:solidFill>
                <a:cs typeface="Arial" pitchFamily="34" charset="0"/>
              </a:rPr>
              <a:t>. </a:t>
            </a:r>
          </a:p>
          <a:p>
            <a:pPr marL="285750" indent="-285750">
              <a:buFontTx/>
              <a:buChar char="-"/>
            </a:pPr>
            <a:r>
              <a:rPr lang="en-US" altLang="ko-KR" sz="1400" dirty="0">
                <a:solidFill>
                  <a:schemeClr val="tx1">
                    <a:lumMod val="75000"/>
                    <a:lumOff val="25000"/>
                  </a:schemeClr>
                </a:solidFill>
                <a:cs typeface="Arial" pitchFamily="34" charset="0"/>
              </a:rPr>
              <a:t>…</a:t>
            </a:r>
            <a:r>
              <a:rPr lang="en-US" altLang="ko-KR" sz="1400" dirty="0" err="1">
                <a:solidFill>
                  <a:schemeClr val="tx1">
                    <a:lumMod val="75000"/>
                    <a:lumOff val="25000"/>
                  </a:schemeClr>
                </a:solidFill>
                <a:cs typeface="Arial" pitchFamily="34" charset="0"/>
              </a:rPr>
              <a:t>byggir</a:t>
            </a:r>
            <a:r>
              <a:rPr lang="en-US" altLang="ko-KR" sz="1400" dirty="0">
                <a:solidFill>
                  <a:schemeClr val="tx1">
                    <a:lumMod val="75000"/>
                    <a:lumOff val="25000"/>
                  </a:schemeClr>
                </a:solidFill>
                <a:cs typeface="Arial" pitchFamily="34" charset="0"/>
              </a:rPr>
              <a:t> á </a:t>
            </a:r>
            <a:r>
              <a:rPr lang="en-US" altLang="ko-KR" sz="1400" dirty="0" err="1">
                <a:solidFill>
                  <a:schemeClr val="tx1">
                    <a:lumMod val="75000"/>
                    <a:lumOff val="25000"/>
                  </a:schemeClr>
                </a:solidFill>
                <a:cs typeface="Arial" pitchFamily="34" charset="0"/>
              </a:rPr>
              <a:t>heimsmarkmiðum</a:t>
            </a:r>
            <a:r>
              <a:rPr lang="en-US" altLang="ko-KR" sz="1400" dirty="0">
                <a:solidFill>
                  <a:schemeClr val="tx1">
                    <a:lumMod val="75000"/>
                    <a:lumOff val="25000"/>
                  </a:schemeClr>
                </a:solidFill>
                <a:cs typeface="Arial" pitchFamily="34" charset="0"/>
              </a:rPr>
              <a:t> um </a:t>
            </a:r>
            <a:r>
              <a:rPr lang="en-US" altLang="ko-KR" sz="1400" dirty="0" err="1">
                <a:solidFill>
                  <a:schemeClr val="tx1">
                    <a:lumMod val="75000"/>
                    <a:lumOff val="25000"/>
                  </a:schemeClr>
                </a:solidFill>
                <a:cs typeface="Arial" pitchFamily="34" charset="0"/>
              </a:rPr>
              <a:t>sjálfbæra</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þróun</a:t>
            </a:r>
            <a:r>
              <a:rPr lang="en-US" altLang="ko-KR" sz="1400" dirty="0">
                <a:solidFill>
                  <a:schemeClr val="tx1">
                    <a:lumMod val="75000"/>
                    <a:lumOff val="25000"/>
                  </a:schemeClr>
                </a:solidFill>
                <a:cs typeface="Arial" pitchFamily="34" charset="0"/>
              </a:rPr>
              <a:t>. </a:t>
            </a:r>
          </a:p>
        </p:txBody>
      </p:sp>
      <p:grpSp>
        <p:nvGrpSpPr>
          <p:cNvPr id="9" name="Group 8">
            <a:extLst>
              <a:ext uri="{FF2B5EF4-FFF2-40B4-BE49-F238E27FC236}">
                <a16:creationId xmlns:a16="http://schemas.microsoft.com/office/drawing/2014/main" id="{BE5BC39F-0395-4C84-B280-2D040151FAD6}"/>
              </a:ext>
            </a:extLst>
          </p:cNvPr>
          <p:cNvGrpSpPr/>
          <p:nvPr/>
        </p:nvGrpSpPr>
        <p:grpSpPr>
          <a:xfrm>
            <a:off x="6025393" y="1286473"/>
            <a:ext cx="754393" cy="754393"/>
            <a:chOff x="6322938" y="1893045"/>
            <a:chExt cx="754393" cy="754393"/>
          </a:xfrm>
        </p:grpSpPr>
        <p:sp>
          <p:nvSpPr>
            <p:cNvPr id="26" name="Oval 18">
              <a:extLst>
                <a:ext uri="{FF2B5EF4-FFF2-40B4-BE49-F238E27FC236}">
                  <a16:creationId xmlns:a16="http://schemas.microsoft.com/office/drawing/2014/main" id="{43561C9B-6E88-4218-8661-CB86831A9A59}"/>
                </a:ext>
              </a:extLst>
            </p:cNvPr>
            <p:cNvSpPr/>
            <p:nvPr/>
          </p:nvSpPr>
          <p:spPr>
            <a:xfrm>
              <a:off x="6322938" y="1893045"/>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9" name="Donut 39">
              <a:extLst>
                <a:ext uri="{FF2B5EF4-FFF2-40B4-BE49-F238E27FC236}">
                  <a16:creationId xmlns:a16="http://schemas.microsoft.com/office/drawing/2014/main" id="{1FEB28B7-0D50-4EF1-8E68-CABB4BF3D4C9}"/>
                </a:ext>
              </a:extLst>
            </p:cNvPr>
            <p:cNvSpPr/>
            <p:nvPr/>
          </p:nvSpPr>
          <p:spPr>
            <a:xfrm>
              <a:off x="6516355" y="207934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grpSp>
      <p:grpSp>
        <p:nvGrpSpPr>
          <p:cNvPr id="8" name="Group 7">
            <a:extLst>
              <a:ext uri="{FF2B5EF4-FFF2-40B4-BE49-F238E27FC236}">
                <a16:creationId xmlns:a16="http://schemas.microsoft.com/office/drawing/2014/main" id="{738183B3-C574-4CDA-AA91-B3608263C937}"/>
              </a:ext>
            </a:extLst>
          </p:cNvPr>
          <p:cNvGrpSpPr/>
          <p:nvPr/>
        </p:nvGrpSpPr>
        <p:grpSpPr>
          <a:xfrm>
            <a:off x="3255083" y="1305944"/>
            <a:ext cx="754393" cy="754393"/>
            <a:chOff x="3479208" y="1942248"/>
            <a:chExt cx="754393" cy="754393"/>
          </a:xfrm>
        </p:grpSpPr>
        <p:sp>
          <p:nvSpPr>
            <p:cNvPr id="19" name="Oval 18">
              <a:extLst>
                <a:ext uri="{FF2B5EF4-FFF2-40B4-BE49-F238E27FC236}">
                  <a16:creationId xmlns:a16="http://schemas.microsoft.com/office/drawing/2014/main" id="{C5316071-172F-42AE-A310-69D62C5D0BAA}"/>
                </a:ext>
              </a:extLst>
            </p:cNvPr>
            <p:cNvSpPr/>
            <p:nvPr/>
          </p:nvSpPr>
          <p:spPr>
            <a:xfrm>
              <a:off x="3479208" y="1942248"/>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0" name="Rectangle 36">
              <a:extLst>
                <a:ext uri="{FF2B5EF4-FFF2-40B4-BE49-F238E27FC236}">
                  <a16:creationId xmlns:a16="http://schemas.microsoft.com/office/drawing/2014/main" id="{9A93015C-34CA-4C63-8641-4C46CFCB7B37}"/>
                </a:ext>
              </a:extLst>
            </p:cNvPr>
            <p:cNvSpPr/>
            <p:nvPr/>
          </p:nvSpPr>
          <p:spPr>
            <a:xfrm>
              <a:off x="3653712" y="212237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grpSp>
      <p:grpSp>
        <p:nvGrpSpPr>
          <p:cNvPr id="7" name="Group 6">
            <a:extLst>
              <a:ext uri="{FF2B5EF4-FFF2-40B4-BE49-F238E27FC236}">
                <a16:creationId xmlns:a16="http://schemas.microsoft.com/office/drawing/2014/main" id="{067DC6EC-287B-45F2-8C30-EBCC18EF0B62}"/>
              </a:ext>
            </a:extLst>
          </p:cNvPr>
          <p:cNvGrpSpPr/>
          <p:nvPr/>
        </p:nvGrpSpPr>
        <p:grpSpPr>
          <a:xfrm>
            <a:off x="688080" y="1264523"/>
            <a:ext cx="754393" cy="754393"/>
            <a:chOff x="646529" y="1892731"/>
            <a:chExt cx="754393" cy="754393"/>
          </a:xfrm>
        </p:grpSpPr>
        <p:sp>
          <p:nvSpPr>
            <p:cNvPr id="18" name="Oval 4">
              <a:extLst>
                <a:ext uri="{FF2B5EF4-FFF2-40B4-BE49-F238E27FC236}">
                  <a16:creationId xmlns:a16="http://schemas.microsoft.com/office/drawing/2014/main" id="{034D3887-F2CC-4ABF-B2CC-4C973D984D86}"/>
                </a:ext>
              </a:extLst>
            </p:cNvPr>
            <p:cNvSpPr/>
            <p:nvPr/>
          </p:nvSpPr>
          <p:spPr>
            <a:xfrm>
              <a:off x="646529" y="1892731"/>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801664" y="214047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2280616" y="100580"/>
            <a:ext cx="4127157"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s-IS" sz="3600" b="1" dirty="0">
                <a:solidFill>
                  <a:srgbClr val="266C9F"/>
                </a:solidFill>
                <a:latin typeface="+mn-lt"/>
              </a:rPr>
              <a:t>Sjálfspróf</a:t>
            </a:r>
            <a:endParaRPr lang="es-ES" sz="3600" b="1" dirty="0">
              <a:solidFill>
                <a:srgbClr val="266C9F"/>
              </a:solidFill>
              <a:latin typeface="+mn-lt"/>
            </a:endParaRPr>
          </a:p>
        </p:txBody>
      </p:sp>
      <p:pic>
        <p:nvPicPr>
          <p:cNvPr id="3" name="Imagen 2">
            <a:extLst>
              <a:ext uri="{FF2B5EF4-FFF2-40B4-BE49-F238E27FC236}">
                <a16:creationId xmlns:a16="http://schemas.microsoft.com/office/drawing/2014/main" id="{E3AC4BB2-5475-409C-A9B3-F42145693C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9054" y="1137304"/>
            <a:ext cx="4493655" cy="4279525"/>
          </a:xfrm>
          <a:prstGeom prst="rect">
            <a:avLst/>
          </a:prstGeom>
          <a:ln>
            <a:noFill/>
          </a:ln>
          <a:effectLst>
            <a:glow rad="381000">
              <a:schemeClr val="accent1">
                <a:alpha val="40000"/>
              </a:schemeClr>
            </a:glow>
          </a:effectLst>
        </p:spPr>
      </p:pic>
      <p:sp>
        <p:nvSpPr>
          <p:cNvPr id="24" name="Rectángulo 23">
            <a:extLst>
              <a:ext uri="{FF2B5EF4-FFF2-40B4-BE49-F238E27FC236}">
                <a16:creationId xmlns:a16="http://schemas.microsoft.com/office/drawing/2014/main" id="{B0322E88-0DBE-4658-88D6-9A2B42EBFBED}"/>
              </a:ext>
            </a:extLst>
          </p:cNvPr>
          <p:cNvSpPr/>
          <p:nvPr/>
        </p:nvSpPr>
        <p:spPr>
          <a:xfrm>
            <a:off x="7689054" y="1137305"/>
            <a:ext cx="4502947" cy="4279524"/>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4"/>
          <p:cNvSpPr txBox="1">
            <a:spLocks/>
          </p:cNvSpPr>
          <p:nvPr/>
        </p:nvSpPr>
        <p:spPr>
          <a:xfrm>
            <a:off x="3234379" y="2053737"/>
            <a:ext cx="2725328"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dirty="0" err="1">
                <a:solidFill>
                  <a:schemeClr val="tx1">
                    <a:lumMod val="65000"/>
                    <a:lumOff val="35000"/>
                  </a:schemeClr>
                </a:solidFill>
                <a:cs typeface="Arial" pitchFamily="34" charset="0"/>
              </a:rPr>
              <a:t>Persónuleg</a:t>
            </a:r>
            <a:r>
              <a:rPr lang="en-US" altLang="ko-KR" sz="1400" dirty="0">
                <a:solidFill>
                  <a:schemeClr val="tx1">
                    <a:lumMod val="65000"/>
                    <a:lumOff val="35000"/>
                  </a:schemeClr>
                </a:solidFill>
                <a:cs typeface="Arial" pitchFamily="34" charset="0"/>
              </a:rPr>
              <a:t> </a:t>
            </a:r>
            <a:r>
              <a:rPr lang="en-US" altLang="ko-KR" sz="1400" dirty="0" err="1">
                <a:solidFill>
                  <a:schemeClr val="tx1">
                    <a:lumMod val="65000"/>
                    <a:lumOff val="35000"/>
                  </a:schemeClr>
                </a:solidFill>
                <a:cs typeface="Arial" pitchFamily="34" charset="0"/>
              </a:rPr>
              <a:t>færni</a:t>
            </a:r>
            <a:r>
              <a:rPr lang="en-US" altLang="ko-KR" sz="1400" dirty="0">
                <a:solidFill>
                  <a:schemeClr val="tx1">
                    <a:lumMod val="65000"/>
                    <a:lumOff val="35000"/>
                  </a:schemeClr>
                </a:solidFill>
                <a:cs typeface="Arial" pitchFamily="34" charset="0"/>
              </a:rPr>
              <a:t>…</a:t>
            </a:r>
            <a:endParaRPr lang="ko-KR" altLang="en-US" sz="1400" dirty="0">
              <a:solidFill>
                <a:schemeClr val="tx1">
                  <a:lumMod val="65000"/>
                  <a:lumOff val="35000"/>
                </a:schemeClr>
              </a:solidFill>
              <a:cs typeface="Arial" pitchFamily="34" charset="0"/>
            </a:endParaRPr>
          </a:p>
        </p:txBody>
      </p:sp>
      <p:sp>
        <p:nvSpPr>
          <p:cNvPr id="27" name="Text Placeholder 5"/>
          <p:cNvSpPr txBox="1">
            <a:spLocks/>
          </p:cNvSpPr>
          <p:nvPr/>
        </p:nvSpPr>
        <p:spPr>
          <a:xfrm>
            <a:off x="2957074" y="2289960"/>
            <a:ext cx="2291099" cy="81143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400" dirty="0">
                <a:solidFill>
                  <a:schemeClr val="tx1">
                    <a:lumMod val="75000"/>
                    <a:lumOff val="25000"/>
                  </a:schemeClr>
                </a:solidFill>
                <a:cs typeface="Arial" pitchFamily="34" charset="0"/>
              </a:rPr>
              <a:t>…er </a:t>
            </a:r>
            <a:r>
              <a:rPr lang="en-US" altLang="ko-KR" sz="1400" dirty="0" err="1">
                <a:solidFill>
                  <a:schemeClr val="tx1">
                    <a:lumMod val="75000"/>
                    <a:lumOff val="25000"/>
                  </a:schemeClr>
                </a:solidFill>
                <a:cs typeface="Arial" pitchFamily="34" charset="0"/>
              </a:rPr>
              <a:t>alfarið</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meðfædd</a:t>
            </a:r>
            <a:r>
              <a:rPr lang="en-US" altLang="ko-KR" sz="1400" dirty="0">
                <a:solidFill>
                  <a:schemeClr val="tx1">
                    <a:lumMod val="75000"/>
                    <a:lumOff val="25000"/>
                  </a:schemeClr>
                </a:solidFill>
                <a:cs typeface="Arial" pitchFamily="34" charset="0"/>
              </a:rPr>
              <a:t>.</a:t>
            </a:r>
          </a:p>
          <a:p>
            <a:pPr marL="285750" indent="-285750">
              <a:buFontTx/>
              <a:buChar char="-"/>
            </a:pPr>
            <a:r>
              <a:rPr lang="en-US" altLang="ko-KR" sz="1400" dirty="0">
                <a:solidFill>
                  <a:schemeClr val="tx1">
                    <a:lumMod val="75000"/>
                    <a:lumOff val="25000"/>
                  </a:schemeClr>
                </a:solidFill>
                <a:cs typeface="Arial" pitchFamily="34" charset="0"/>
              </a:rPr>
              <a:t>…er í </a:t>
            </a:r>
            <a:r>
              <a:rPr lang="en-US" altLang="ko-KR" sz="1400" dirty="0" err="1">
                <a:solidFill>
                  <a:schemeClr val="tx1">
                    <a:lumMod val="75000"/>
                    <a:lumOff val="25000"/>
                  </a:schemeClr>
                </a:solidFill>
                <a:cs typeface="Arial" pitchFamily="34" charset="0"/>
              </a:rPr>
              <a:t>stöðugri</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þróun</a:t>
            </a:r>
            <a:r>
              <a:rPr lang="en-US" altLang="ko-KR" sz="1400" dirty="0">
                <a:solidFill>
                  <a:schemeClr val="tx1">
                    <a:lumMod val="75000"/>
                    <a:lumOff val="25000"/>
                  </a:schemeClr>
                </a:solidFill>
                <a:cs typeface="Arial" pitchFamily="34" charset="0"/>
              </a:rPr>
              <a:t>. </a:t>
            </a:r>
          </a:p>
          <a:p>
            <a:pPr marL="285750" indent="-285750">
              <a:buFontTx/>
              <a:buChar char="-"/>
            </a:pPr>
            <a:r>
              <a:rPr lang="en-US" altLang="ko-KR" sz="1400" dirty="0">
                <a:solidFill>
                  <a:schemeClr val="tx1">
                    <a:lumMod val="75000"/>
                    <a:lumOff val="25000"/>
                  </a:schemeClr>
                </a:solidFill>
                <a:cs typeface="Arial" pitchFamily="34" charset="0"/>
              </a:rPr>
              <a:t>…</a:t>
            </a:r>
            <a:r>
              <a:rPr lang="en-US" altLang="ko-KR" sz="1400" dirty="0" err="1">
                <a:solidFill>
                  <a:schemeClr val="tx1">
                    <a:lumMod val="75000"/>
                    <a:lumOff val="25000"/>
                  </a:schemeClr>
                </a:solidFill>
                <a:cs typeface="Arial" pitchFamily="34" charset="0"/>
              </a:rPr>
              <a:t>hamlar</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nýsköpun</a:t>
            </a:r>
            <a:r>
              <a:rPr lang="en-US" altLang="ko-KR" sz="1400" dirty="0">
                <a:solidFill>
                  <a:schemeClr val="tx1">
                    <a:lumMod val="75000"/>
                    <a:lumOff val="25000"/>
                  </a:schemeClr>
                </a:solidFill>
                <a:cs typeface="Arial" pitchFamily="34" charset="0"/>
              </a:rPr>
              <a:t>.</a:t>
            </a:r>
          </a:p>
        </p:txBody>
      </p:sp>
      <p:sp>
        <p:nvSpPr>
          <p:cNvPr id="32" name="Text Placeholder 6"/>
          <p:cNvSpPr txBox="1">
            <a:spLocks/>
          </p:cNvSpPr>
          <p:nvPr/>
        </p:nvSpPr>
        <p:spPr>
          <a:xfrm>
            <a:off x="808819" y="5013358"/>
            <a:ext cx="2546040" cy="55516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dirty="0" err="1">
                <a:solidFill>
                  <a:schemeClr val="tx1">
                    <a:lumMod val="65000"/>
                    <a:lumOff val="35000"/>
                  </a:schemeClr>
                </a:solidFill>
                <a:cs typeface="Arial" pitchFamily="34" charset="0"/>
              </a:rPr>
              <a:t>Þegar</a:t>
            </a:r>
            <a:r>
              <a:rPr lang="en-US" altLang="ko-KR" sz="1400" dirty="0">
                <a:solidFill>
                  <a:schemeClr val="tx1">
                    <a:lumMod val="65000"/>
                    <a:lumOff val="35000"/>
                  </a:schemeClr>
                </a:solidFill>
                <a:cs typeface="Arial" pitchFamily="34" charset="0"/>
              </a:rPr>
              <a:t> </a:t>
            </a:r>
            <a:r>
              <a:rPr lang="en-US" altLang="ko-KR" sz="1400" dirty="0" err="1">
                <a:solidFill>
                  <a:schemeClr val="tx1">
                    <a:lumMod val="65000"/>
                    <a:lumOff val="35000"/>
                  </a:schemeClr>
                </a:solidFill>
                <a:cs typeface="Arial" pitchFamily="34" charset="0"/>
              </a:rPr>
              <a:t>áskorunum</a:t>
            </a:r>
            <a:r>
              <a:rPr lang="en-US" altLang="ko-KR" sz="1400" dirty="0">
                <a:solidFill>
                  <a:schemeClr val="tx1">
                    <a:lumMod val="65000"/>
                    <a:lumOff val="35000"/>
                  </a:schemeClr>
                </a:solidFill>
                <a:cs typeface="Arial" pitchFamily="34" charset="0"/>
              </a:rPr>
              <a:t> er </a:t>
            </a:r>
            <a:r>
              <a:rPr lang="en-US" altLang="ko-KR" sz="1400" dirty="0" err="1">
                <a:solidFill>
                  <a:schemeClr val="tx1">
                    <a:lumMod val="65000"/>
                    <a:lumOff val="35000"/>
                  </a:schemeClr>
                </a:solidFill>
                <a:cs typeface="Arial" pitchFamily="34" charset="0"/>
              </a:rPr>
              <a:t>mætt</a:t>
            </a:r>
            <a:r>
              <a:rPr lang="en-US" altLang="ko-KR" sz="1400" dirty="0">
                <a:solidFill>
                  <a:schemeClr val="tx1">
                    <a:lumMod val="65000"/>
                    <a:lumOff val="35000"/>
                  </a:schemeClr>
                </a:solidFill>
                <a:cs typeface="Arial" pitchFamily="34" charset="0"/>
              </a:rPr>
              <a:t> </a:t>
            </a:r>
            <a:r>
              <a:rPr lang="en-US" altLang="ko-KR" sz="1400" dirty="0" err="1">
                <a:solidFill>
                  <a:schemeClr val="tx1">
                    <a:lumMod val="65000"/>
                    <a:lumOff val="35000"/>
                  </a:schemeClr>
                </a:solidFill>
                <a:cs typeface="Arial" pitchFamily="34" charset="0"/>
              </a:rPr>
              <a:t>getur</a:t>
            </a:r>
            <a:r>
              <a:rPr lang="en-US" altLang="ko-KR" sz="1400" dirty="0">
                <a:solidFill>
                  <a:schemeClr val="tx1">
                    <a:lumMod val="65000"/>
                    <a:lumOff val="35000"/>
                  </a:schemeClr>
                </a:solidFill>
                <a:cs typeface="Arial" pitchFamily="34" charset="0"/>
              </a:rPr>
              <a:t> </a:t>
            </a:r>
            <a:r>
              <a:rPr lang="en-US" altLang="ko-KR" sz="1400" dirty="0" err="1">
                <a:solidFill>
                  <a:schemeClr val="tx1">
                    <a:lumMod val="65000"/>
                    <a:lumOff val="35000"/>
                  </a:schemeClr>
                </a:solidFill>
                <a:cs typeface="Arial" pitchFamily="34" charset="0"/>
              </a:rPr>
              <a:t>komið</a:t>
            </a:r>
            <a:r>
              <a:rPr lang="en-US" altLang="ko-KR" sz="1400" dirty="0">
                <a:solidFill>
                  <a:schemeClr val="tx1">
                    <a:lumMod val="65000"/>
                    <a:lumOff val="35000"/>
                  </a:schemeClr>
                </a:solidFill>
                <a:cs typeface="Arial" pitchFamily="34" charset="0"/>
              </a:rPr>
              <a:t> </a:t>
            </a:r>
            <a:r>
              <a:rPr lang="en-US" altLang="ko-KR" sz="1400" dirty="0" err="1">
                <a:solidFill>
                  <a:schemeClr val="tx1">
                    <a:lumMod val="65000"/>
                    <a:lumOff val="35000"/>
                  </a:schemeClr>
                </a:solidFill>
                <a:cs typeface="Arial" pitchFamily="34" charset="0"/>
              </a:rPr>
              <a:t>sér</a:t>
            </a:r>
            <a:r>
              <a:rPr lang="en-US" altLang="ko-KR" sz="1400" dirty="0">
                <a:solidFill>
                  <a:schemeClr val="tx1">
                    <a:lumMod val="65000"/>
                    <a:lumOff val="35000"/>
                  </a:schemeClr>
                </a:solidFill>
                <a:cs typeface="Arial" pitchFamily="34" charset="0"/>
              </a:rPr>
              <a:t> vel </a:t>
            </a:r>
            <a:r>
              <a:rPr lang="en-US" altLang="ko-KR" sz="1400" dirty="0" err="1">
                <a:solidFill>
                  <a:schemeClr val="tx1">
                    <a:lumMod val="65000"/>
                    <a:lumOff val="35000"/>
                  </a:schemeClr>
                </a:solidFill>
                <a:cs typeface="Arial" pitchFamily="34" charset="0"/>
              </a:rPr>
              <a:t>að</a:t>
            </a:r>
            <a:r>
              <a:rPr lang="en-US" altLang="ko-KR" sz="1400" dirty="0">
                <a:solidFill>
                  <a:schemeClr val="tx1">
                    <a:lumMod val="65000"/>
                    <a:lumOff val="35000"/>
                  </a:schemeClr>
                </a:solidFill>
                <a:cs typeface="Arial" pitchFamily="34" charset="0"/>
              </a:rPr>
              <a:t>…</a:t>
            </a:r>
            <a:endParaRPr lang="ko-KR" altLang="en-US" sz="1400" dirty="0">
              <a:solidFill>
                <a:schemeClr val="tx1">
                  <a:lumMod val="65000"/>
                  <a:lumOff val="35000"/>
                </a:schemeClr>
              </a:solidFill>
              <a:cs typeface="Arial" pitchFamily="34" charset="0"/>
            </a:endParaRPr>
          </a:p>
        </p:txBody>
      </p:sp>
      <p:sp>
        <p:nvSpPr>
          <p:cNvPr id="34" name="Text Placeholder 7"/>
          <p:cNvSpPr txBox="1">
            <a:spLocks/>
          </p:cNvSpPr>
          <p:nvPr/>
        </p:nvSpPr>
        <p:spPr>
          <a:xfrm>
            <a:off x="688080" y="5477752"/>
            <a:ext cx="2890352" cy="82800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400" dirty="0">
                <a:solidFill>
                  <a:schemeClr val="tx1">
                    <a:lumMod val="75000"/>
                    <a:lumOff val="25000"/>
                  </a:schemeClr>
                </a:solidFill>
                <a:ea typeface="맑은 고딕"/>
                <a:cs typeface="Arial"/>
              </a:rPr>
              <a:t>…</a:t>
            </a:r>
            <a:r>
              <a:rPr lang="en-GB" altLang="ko-KR" sz="1400" dirty="0" err="1">
                <a:solidFill>
                  <a:schemeClr val="tx1">
                    <a:lumMod val="75000"/>
                    <a:lumOff val="25000"/>
                  </a:schemeClr>
                </a:solidFill>
                <a:ea typeface="맑은 고딕"/>
                <a:cs typeface="Arial"/>
              </a:rPr>
              <a:t>leita</a:t>
            </a:r>
            <a:r>
              <a:rPr lang="en-GB" altLang="ko-KR" sz="1400" dirty="0">
                <a:solidFill>
                  <a:schemeClr val="tx1">
                    <a:lumMod val="75000"/>
                    <a:lumOff val="25000"/>
                  </a:schemeClr>
                </a:solidFill>
                <a:ea typeface="맑은 고딕"/>
                <a:cs typeface="Arial"/>
              </a:rPr>
              <a:t> </a:t>
            </a:r>
            <a:r>
              <a:rPr lang="en-GB" altLang="ko-KR" sz="1400" dirty="0" err="1">
                <a:solidFill>
                  <a:schemeClr val="tx1">
                    <a:lumMod val="75000"/>
                    <a:lumOff val="25000"/>
                  </a:schemeClr>
                </a:solidFill>
                <a:ea typeface="맑은 고딕"/>
                <a:cs typeface="Arial"/>
              </a:rPr>
              <a:t>aðstoðar</a:t>
            </a:r>
            <a:r>
              <a:rPr lang="en-GB" altLang="ko-KR" sz="1400" dirty="0">
                <a:solidFill>
                  <a:schemeClr val="tx1">
                    <a:lumMod val="75000"/>
                    <a:lumOff val="25000"/>
                  </a:schemeClr>
                </a:solidFill>
                <a:ea typeface="맑은 고딕"/>
                <a:cs typeface="Arial"/>
              </a:rPr>
              <a:t> í </a:t>
            </a:r>
            <a:r>
              <a:rPr lang="en-GB" altLang="ko-KR" sz="1400" dirty="0" err="1">
                <a:solidFill>
                  <a:schemeClr val="tx1">
                    <a:lumMod val="75000"/>
                    <a:lumOff val="25000"/>
                  </a:schemeClr>
                </a:solidFill>
                <a:ea typeface="맑은 고딕"/>
                <a:cs typeface="Arial"/>
              </a:rPr>
              <a:t>tengslaneti</a:t>
            </a:r>
            <a:r>
              <a:rPr lang="en-GB" altLang="ko-KR" sz="1400" dirty="0">
                <a:solidFill>
                  <a:schemeClr val="tx1">
                    <a:lumMod val="75000"/>
                    <a:lumOff val="25000"/>
                  </a:schemeClr>
                </a:solidFill>
                <a:ea typeface="맑은 고딕"/>
                <a:cs typeface="Arial"/>
              </a:rPr>
              <a:t> </a:t>
            </a:r>
            <a:r>
              <a:rPr lang="en-GB" altLang="ko-KR" sz="1400" dirty="0" err="1">
                <a:solidFill>
                  <a:schemeClr val="tx1">
                    <a:lumMod val="75000"/>
                    <a:lumOff val="25000"/>
                  </a:schemeClr>
                </a:solidFill>
                <a:ea typeface="맑은 고딕"/>
                <a:cs typeface="Arial"/>
              </a:rPr>
              <a:t>sínu</a:t>
            </a:r>
            <a:r>
              <a:rPr lang="en-GB" altLang="ko-KR" sz="1400" dirty="0">
                <a:solidFill>
                  <a:schemeClr val="tx1">
                    <a:lumMod val="75000"/>
                    <a:lumOff val="25000"/>
                  </a:schemeClr>
                </a:solidFill>
                <a:ea typeface="맑은 고딕"/>
                <a:cs typeface="Arial"/>
              </a:rPr>
              <a:t>.</a:t>
            </a:r>
          </a:p>
          <a:p>
            <a:pPr marL="285750" indent="-285750">
              <a:buFontTx/>
              <a:buChar char="-"/>
            </a:pPr>
            <a:r>
              <a:rPr lang="en-GB" altLang="ko-KR" sz="1400" dirty="0" err="1">
                <a:solidFill>
                  <a:schemeClr val="tx1">
                    <a:lumMod val="75000"/>
                    <a:lumOff val="25000"/>
                  </a:schemeClr>
                </a:solidFill>
                <a:ea typeface="맑은 고딕"/>
                <a:cs typeface="Arial"/>
              </a:rPr>
              <a:t>treysta</a:t>
            </a:r>
            <a:r>
              <a:rPr lang="en-GB" altLang="ko-KR" sz="1400" dirty="0">
                <a:solidFill>
                  <a:schemeClr val="tx1">
                    <a:lumMod val="75000"/>
                    <a:lumOff val="25000"/>
                  </a:schemeClr>
                </a:solidFill>
                <a:ea typeface="맑은 고딕"/>
                <a:cs typeface="Arial"/>
              </a:rPr>
              <a:t> á </a:t>
            </a:r>
            <a:r>
              <a:rPr lang="en-GB" altLang="ko-KR" sz="1400" dirty="0" err="1">
                <a:solidFill>
                  <a:schemeClr val="tx1">
                    <a:lumMod val="75000"/>
                    <a:lumOff val="25000"/>
                  </a:schemeClr>
                </a:solidFill>
                <a:ea typeface="맑은 고딕"/>
                <a:cs typeface="Arial"/>
              </a:rPr>
              <a:t>heppni</a:t>
            </a:r>
            <a:r>
              <a:rPr lang="en-GB" altLang="ko-KR" sz="1400" dirty="0">
                <a:solidFill>
                  <a:schemeClr val="tx1">
                    <a:lumMod val="75000"/>
                    <a:lumOff val="25000"/>
                  </a:schemeClr>
                </a:solidFill>
                <a:ea typeface="맑은 고딕"/>
                <a:cs typeface="Arial"/>
              </a:rPr>
              <a:t>. </a:t>
            </a:r>
          </a:p>
          <a:p>
            <a:pPr marL="285750" indent="-285750">
              <a:buFontTx/>
              <a:buChar char="-"/>
            </a:pPr>
            <a:r>
              <a:rPr lang="en-GB" altLang="ko-KR" sz="1400" dirty="0" err="1">
                <a:solidFill>
                  <a:schemeClr val="tx1">
                    <a:lumMod val="75000"/>
                    <a:lumOff val="25000"/>
                  </a:schemeClr>
                </a:solidFill>
                <a:ea typeface="맑은 고딕"/>
                <a:cs typeface="Arial"/>
              </a:rPr>
              <a:t>útiloka</a:t>
            </a:r>
            <a:r>
              <a:rPr lang="en-GB" altLang="ko-KR" sz="1400" dirty="0">
                <a:solidFill>
                  <a:schemeClr val="tx1">
                    <a:lumMod val="75000"/>
                    <a:lumOff val="25000"/>
                  </a:schemeClr>
                </a:solidFill>
                <a:ea typeface="맑은 고딕"/>
                <a:cs typeface="Arial"/>
              </a:rPr>
              <a:t> </a:t>
            </a:r>
            <a:r>
              <a:rPr lang="en-GB" altLang="ko-KR" sz="1400" dirty="0" err="1">
                <a:solidFill>
                  <a:schemeClr val="tx1">
                    <a:lumMod val="75000"/>
                    <a:lumOff val="25000"/>
                  </a:schemeClr>
                </a:solidFill>
                <a:ea typeface="맑은 고딕"/>
                <a:cs typeface="Arial"/>
              </a:rPr>
              <a:t>samstarf</a:t>
            </a:r>
            <a:r>
              <a:rPr lang="en-GB" altLang="ko-KR" sz="1400" dirty="0">
                <a:solidFill>
                  <a:schemeClr val="tx1">
                    <a:lumMod val="75000"/>
                    <a:lumOff val="25000"/>
                  </a:schemeClr>
                </a:solidFill>
                <a:ea typeface="맑은 고딕"/>
                <a:cs typeface="Arial"/>
              </a:rPr>
              <a:t>.</a:t>
            </a:r>
          </a:p>
        </p:txBody>
      </p:sp>
      <p:grpSp>
        <p:nvGrpSpPr>
          <p:cNvPr id="14" name="Group 13">
            <a:extLst>
              <a:ext uri="{FF2B5EF4-FFF2-40B4-BE49-F238E27FC236}">
                <a16:creationId xmlns:a16="http://schemas.microsoft.com/office/drawing/2014/main" id="{46F153DF-ED31-416A-96FF-DB0C0FF63223}"/>
              </a:ext>
            </a:extLst>
          </p:cNvPr>
          <p:cNvGrpSpPr/>
          <p:nvPr/>
        </p:nvGrpSpPr>
        <p:grpSpPr>
          <a:xfrm>
            <a:off x="4493780" y="3866382"/>
            <a:ext cx="754393" cy="754393"/>
            <a:chOff x="4875150" y="4103748"/>
            <a:chExt cx="754393" cy="754393"/>
          </a:xfrm>
        </p:grpSpPr>
        <p:sp>
          <p:nvSpPr>
            <p:cNvPr id="36" name="Oval 18"/>
            <p:cNvSpPr/>
            <p:nvPr/>
          </p:nvSpPr>
          <p:spPr>
            <a:xfrm>
              <a:off x="4875150" y="4103748"/>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38" name="Rectangle 36"/>
            <p:cNvSpPr/>
            <p:nvPr/>
          </p:nvSpPr>
          <p:spPr>
            <a:xfrm>
              <a:off x="5028098" y="432104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grpSp>
        <p:nvGrpSpPr>
          <p:cNvPr id="2" name="Group 1">
            <a:extLst>
              <a:ext uri="{FF2B5EF4-FFF2-40B4-BE49-F238E27FC236}">
                <a16:creationId xmlns:a16="http://schemas.microsoft.com/office/drawing/2014/main" id="{CF37A52D-1350-473D-BA94-30C77BEFDEAB}"/>
              </a:ext>
            </a:extLst>
          </p:cNvPr>
          <p:cNvGrpSpPr/>
          <p:nvPr/>
        </p:nvGrpSpPr>
        <p:grpSpPr>
          <a:xfrm>
            <a:off x="1879351" y="4245704"/>
            <a:ext cx="754393" cy="754393"/>
            <a:chOff x="2042471" y="4054231"/>
            <a:chExt cx="754393" cy="754393"/>
          </a:xfrm>
        </p:grpSpPr>
        <p:sp>
          <p:nvSpPr>
            <p:cNvPr id="35" name="Oval 4"/>
            <p:cNvSpPr/>
            <p:nvPr/>
          </p:nvSpPr>
          <p:spPr>
            <a:xfrm>
              <a:off x="2042471" y="4054231"/>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39" name="Rectangle 16"/>
            <p:cNvSpPr/>
            <p:nvPr/>
          </p:nvSpPr>
          <p:spPr>
            <a:xfrm>
              <a:off x="2197606" y="430197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grpSp>
    </p:spTree>
    <p:extLst>
      <p:ext uri="{BB962C8B-B14F-4D97-AF65-F5344CB8AC3E}">
        <p14:creationId xmlns:p14="http://schemas.microsoft.com/office/powerpoint/2010/main" val="1946341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err="1"/>
              <a:t>Takk</a:t>
            </a:r>
            <a:r>
              <a:rPr lang="es-ES" b="1" dirty="0"/>
              <a:t> </a:t>
            </a:r>
            <a:r>
              <a:rPr lang="es-ES" b="1" dirty="0" err="1"/>
              <a:t>fyrir</a:t>
            </a:r>
            <a:endParaRPr lang="es-ES" b="1" dirty="0">
              <a:solidFill>
                <a:srgbClr val="266C9F"/>
              </a:solidFill>
              <a:cs typeface="Calibri Light"/>
            </a:endParaRPr>
          </a:p>
        </p:txBody>
      </p:sp>
    </p:spTree>
    <p:extLst>
      <p:ext uri="{BB962C8B-B14F-4D97-AF65-F5344CB8AC3E}">
        <p14:creationId xmlns:p14="http://schemas.microsoft.com/office/powerpoint/2010/main" val="79758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0E7550-487B-49F1-A8E3-3D27F5F3FE69}"/>
              </a:ext>
            </a:extLst>
          </p:cNvPr>
          <p:cNvSpPr txBox="1"/>
          <p:nvPr/>
        </p:nvSpPr>
        <p:spPr>
          <a:xfrm>
            <a:off x="654269" y="2388475"/>
            <a:ext cx="9112469" cy="3108543"/>
          </a:xfrm>
          <a:prstGeom prst="rect">
            <a:avLst/>
          </a:prstGeom>
          <a:noFill/>
        </p:spPr>
        <p:txBody>
          <a:bodyPr wrap="square" rtlCol="0">
            <a:spAutoFit/>
          </a:bodyPr>
          <a:lstStyle/>
          <a:p>
            <a:pPr algn="l" rtl="0" fontAlgn="base"/>
            <a:r>
              <a:rPr lang="is-IS" sz="2800" b="0" i="0" u="none" strike="noStrike" dirty="0">
                <a:solidFill>
                  <a:srgbClr val="266C9F"/>
                </a:solidFill>
                <a:effectLst/>
                <a:latin typeface="Calibri" panose="020F0502020204030204" pitchFamily="34" charset="0"/>
              </a:rPr>
              <a:t>Hvers vegna frumkvöðlastarf?</a:t>
            </a:r>
            <a:endParaRPr lang="is-IS" sz="2800" b="0" i="0" dirty="0">
              <a:solidFill>
                <a:srgbClr val="266C9F"/>
              </a:solidFill>
              <a:effectLst/>
              <a:latin typeface="Calibri" panose="020F0502020204030204" pitchFamily="34" charset="0"/>
            </a:endParaRPr>
          </a:p>
          <a:p>
            <a:pPr algn="l" rtl="0" fontAlgn="base"/>
            <a:endParaRPr lang="is-IS" sz="2400" b="0" i="0" dirty="0">
              <a:effectLst/>
              <a:latin typeface="Arial" panose="020B0604020202020204" pitchFamily="34" charset="0"/>
            </a:endParaRPr>
          </a:p>
          <a:p>
            <a:pPr marL="342900" indent="-342900" fontAlgn="base">
              <a:buFont typeface="Arial" panose="020B0604020202020204" pitchFamily="34" charset="0"/>
              <a:buChar char="•"/>
            </a:pPr>
            <a:r>
              <a:rPr lang="is-IS" sz="2400" dirty="0">
                <a:solidFill>
                  <a:srgbClr val="000000"/>
                </a:solidFill>
                <a:latin typeface="Calibri" panose="020F0502020204030204" pitchFamily="34" charset="0"/>
              </a:rPr>
              <a:t>Hlutur frumkvöðla er mikilvægt framlag til hagkerfisins. </a:t>
            </a:r>
            <a:endParaRPr lang="is-IS" sz="2400" b="0" i="0" dirty="0">
              <a:effectLst/>
              <a:latin typeface="Arial" panose="020B0604020202020204" pitchFamily="34" charset="0"/>
            </a:endParaRPr>
          </a:p>
          <a:p>
            <a:pPr marL="342900" indent="-342900" fontAlgn="base">
              <a:buFont typeface="Arial" panose="020B0604020202020204" pitchFamily="34" charset="0"/>
              <a:buChar char="•"/>
            </a:pPr>
            <a:r>
              <a:rPr lang="is-IS" sz="2400" dirty="0">
                <a:solidFill>
                  <a:srgbClr val="000000"/>
                </a:solidFill>
                <a:latin typeface="Calibri" panose="020F0502020204030204" pitchFamily="34" charset="0"/>
              </a:rPr>
              <a:t>Hugvit og nýsköpun eru ótakmörkuð auðlind.</a:t>
            </a:r>
            <a:endParaRPr lang="is-IS" sz="2400" b="0" i="0" dirty="0">
              <a:effectLst/>
              <a:latin typeface="Arial" panose="020B0604020202020204" pitchFamily="34" charset="0"/>
            </a:endParaRPr>
          </a:p>
          <a:p>
            <a:pPr marL="342900" indent="-342900" fontAlgn="base">
              <a:buFont typeface="Arial" panose="020B0604020202020204" pitchFamily="34" charset="0"/>
              <a:buChar char="•"/>
            </a:pPr>
            <a:r>
              <a:rPr lang="is-IS" sz="2400" dirty="0">
                <a:solidFill>
                  <a:srgbClr val="000000"/>
                </a:solidFill>
                <a:latin typeface="Calibri" panose="020F0502020204030204" pitchFamily="34" charset="0"/>
              </a:rPr>
              <a:t>Ný störf og verðmætasköpun.</a:t>
            </a:r>
            <a:r>
              <a:rPr lang="is-IS" sz="2400" dirty="0">
                <a:latin typeface="Calibri" panose="020F0502020204030204" pitchFamily="34" charset="0"/>
              </a:rPr>
              <a:t>​</a:t>
            </a:r>
            <a:endParaRPr lang="is-IS" sz="2400" dirty="0">
              <a:latin typeface="Arial" panose="020B0604020202020204" pitchFamily="34" charset="0"/>
            </a:endParaRPr>
          </a:p>
          <a:p>
            <a:pPr marL="342900" indent="-342900" fontAlgn="base">
              <a:buFont typeface="Arial" panose="020B0604020202020204" pitchFamily="34" charset="0"/>
              <a:buChar char="•"/>
            </a:pPr>
            <a:r>
              <a:rPr lang="is-IS" sz="2400" dirty="0">
                <a:solidFill>
                  <a:srgbClr val="000000"/>
                </a:solidFill>
                <a:latin typeface="Calibri" panose="020F0502020204030204" pitchFamily="34" charset="0"/>
              </a:rPr>
              <a:t>Styður við mörg af heimsmarkmiðum. </a:t>
            </a:r>
            <a:br>
              <a:rPr lang="is-IS" sz="2400" dirty="0">
                <a:solidFill>
                  <a:srgbClr val="000000"/>
                </a:solidFill>
                <a:latin typeface="Calibri" panose="020F0502020204030204" pitchFamily="34" charset="0"/>
              </a:rPr>
            </a:br>
            <a:r>
              <a:rPr lang="is-IS" sz="2400" dirty="0">
                <a:solidFill>
                  <a:srgbClr val="000000"/>
                </a:solidFill>
                <a:latin typeface="Calibri" panose="020F0502020204030204" pitchFamily="34" charset="0"/>
              </a:rPr>
              <a:t>Sameinuðu þjóðanna um sjálfbæra þróun. </a:t>
            </a:r>
            <a:endParaRPr lang="is-IS" sz="2400" dirty="0">
              <a:latin typeface="Arial" panose="020B0604020202020204" pitchFamily="34" charset="0"/>
            </a:endParaRPr>
          </a:p>
          <a:p>
            <a:pPr algn="l" rtl="0" fontAlgn="base"/>
            <a:endParaRPr lang="is-IS" sz="2400" b="0" i="0" dirty="0">
              <a:effectLst/>
              <a:latin typeface="Arial" panose="020B0604020202020204" pitchFamily="34" charset="0"/>
            </a:endParaRPr>
          </a:p>
        </p:txBody>
      </p:sp>
      <p:sp>
        <p:nvSpPr>
          <p:cNvPr id="5" name="TextBox 4">
            <a:extLst>
              <a:ext uri="{FF2B5EF4-FFF2-40B4-BE49-F238E27FC236}">
                <a16:creationId xmlns:a16="http://schemas.microsoft.com/office/drawing/2014/main" id="{AA6E066A-3B5B-4593-8F5E-A7D67C8276BF}"/>
              </a:ext>
            </a:extLst>
          </p:cNvPr>
          <p:cNvSpPr txBox="1"/>
          <p:nvPr/>
        </p:nvSpPr>
        <p:spPr>
          <a:xfrm>
            <a:off x="2438400" y="612171"/>
            <a:ext cx="7315200" cy="1200329"/>
          </a:xfrm>
          <a:prstGeom prst="rect">
            <a:avLst/>
          </a:prstGeom>
          <a:noFill/>
        </p:spPr>
        <p:txBody>
          <a:bodyPr wrap="square" rtlCol="0">
            <a:spAutoFit/>
          </a:bodyPr>
          <a:lstStyle/>
          <a:p>
            <a:pPr algn="ctr" rtl="0" fontAlgn="base"/>
            <a:r>
              <a:rPr lang="is-IS" sz="3600" b="1" i="0" u="none" strike="noStrike" dirty="0">
                <a:solidFill>
                  <a:srgbClr val="266C9F"/>
                </a:solidFill>
                <a:effectLst/>
              </a:rPr>
              <a:t>Frumkvöðlastarf og </a:t>
            </a:r>
            <a:br>
              <a:rPr lang="is-IS" sz="3600" b="1" i="0" u="none" strike="noStrike" dirty="0">
                <a:solidFill>
                  <a:srgbClr val="266C9F"/>
                </a:solidFill>
                <a:effectLst/>
              </a:rPr>
            </a:br>
            <a:r>
              <a:rPr lang="is-IS" sz="3600" b="1" i="0" u="none" strike="noStrike" dirty="0">
                <a:solidFill>
                  <a:srgbClr val="266C9F"/>
                </a:solidFill>
                <a:effectLst/>
              </a:rPr>
              <a:t>óáþreifanlegur menningararfur</a:t>
            </a:r>
            <a:r>
              <a:rPr lang="sv-SE" b="0" i="0" dirty="0">
                <a:effectLst/>
                <a:latin typeface="Calibri Light" panose="020F0302020204030204" pitchFamily="34" charset="0"/>
              </a:rPr>
              <a:t>​</a:t>
            </a:r>
            <a:endParaRPr lang="sv-SE" b="0" i="0" dirty="0">
              <a:effectLst/>
            </a:endParaRPr>
          </a:p>
        </p:txBody>
      </p:sp>
      <p:pic>
        <p:nvPicPr>
          <p:cNvPr id="6" name="Picture 5" descr="Graphical user interface, company name&#10;&#10;Description automatically generated">
            <a:extLst>
              <a:ext uri="{FF2B5EF4-FFF2-40B4-BE49-F238E27FC236}">
                <a16:creationId xmlns:a16="http://schemas.microsoft.com/office/drawing/2014/main" id="{D5B092B5-2F1C-4F55-BDBC-ED741AD789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2807" y="4095206"/>
            <a:ext cx="4278997" cy="2150623"/>
          </a:xfrm>
          <a:prstGeom prst="rect">
            <a:avLst/>
          </a:prstGeom>
        </p:spPr>
      </p:pic>
    </p:spTree>
    <p:extLst>
      <p:ext uri="{BB962C8B-B14F-4D97-AF65-F5344CB8AC3E}">
        <p14:creationId xmlns:p14="http://schemas.microsoft.com/office/powerpoint/2010/main" val="195165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05CDA-5E25-4B87-876C-FABECB2045AB}"/>
              </a:ext>
            </a:extLst>
          </p:cNvPr>
          <p:cNvSpPr txBox="1"/>
          <p:nvPr/>
        </p:nvSpPr>
        <p:spPr>
          <a:xfrm>
            <a:off x="2120462" y="492109"/>
            <a:ext cx="7598979" cy="1200329"/>
          </a:xfrm>
          <a:prstGeom prst="rect">
            <a:avLst/>
          </a:prstGeom>
          <a:noFill/>
        </p:spPr>
        <p:txBody>
          <a:bodyPr wrap="square" rtlCol="0">
            <a:spAutoFit/>
          </a:bodyPr>
          <a:lstStyle/>
          <a:p>
            <a:pPr algn="ctr" rtl="0" fontAlgn="base"/>
            <a:r>
              <a:rPr lang="is-IS" sz="3600" b="1" i="0" u="none" strike="noStrike" dirty="0">
                <a:solidFill>
                  <a:srgbClr val="266C9F"/>
                </a:solidFill>
                <a:effectLst/>
              </a:rPr>
              <a:t>Frumkvöðlastarf og </a:t>
            </a:r>
            <a:br>
              <a:rPr lang="is-IS" sz="3600" b="1" i="0" u="none" strike="noStrike" dirty="0">
                <a:solidFill>
                  <a:srgbClr val="266C9F"/>
                </a:solidFill>
                <a:effectLst/>
              </a:rPr>
            </a:br>
            <a:r>
              <a:rPr lang="is-IS" sz="3600" b="1" i="0" u="none" strike="noStrike" dirty="0">
                <a:solidFill>
                  <a:srgbClr val="266C9F"/>
                </a:solidFill>
                <a:effectLst/>
              </a:rPr>
              <a:t>óáþreifanlegur menningararfur</a:t>
            </a:r>
            <a:endParaRPr lang="en-SE" sz="3600" dirty="0"/>
          </a:p>
        </p:txBody>
      </p:sp>
      <p:sp>
        <p:nvSpPr>
          <p:cNvPr id="3" name="TextBox 2">
            <a:extLst>
              <a:ext uri="{FF2B5EF4-FFF2-40B4-BE49-F238E27FC236}">
                <a16:creationId xmlns:a16="http://schemas.microsoft.com/office/drawing/2014/main" id="{B210A158-35D0-4B7F-AEB2-B8F2A152C8FF}"/>
              </a:ext>
            </a:extLst>
          </p:cNvPr>
          <p:cNvSpPr txBox="1"/>
          <p:nvPr/>
        </p:nvSpPr>
        <p:spPr>
          <a:xfrm>
            <a:off x="379882" y="2023429"/>
            <a:ext cx="9222826" cy="954107"/>
          </a:xfrm>
          <a:prstGeom prst="rect">
            <a:avLst/>
          </a:prstGeom>
          <a:noFill/>
        </p:spPr>
        <p:txBody>
          <a:bodyPr wrap="square" rtlCol="0">
            <a:spAutoFit/>
          </a:bodyPr>
          <a:lstStyle/>
          <a:p>
            <a:pPr fontAlgn="base"/>
            <a:r>
              <a:rPr lang="is-IS" sz="2800" b="0" i="0" u="none" strike="noStrike" dirty="0">
                <a:solidFill>
                  <a:srgbClr val="266C9F"/>
                </a:solidFill>
                <a:effectLst/>
                <a:latin typeface="Calibri" panose="020F0502020204030204" pitchFamily="34" charset="0"/>
              </a:rPr>
              <a:t>Hvers vegna óáþreifanlegur menningararfur?</a:t>
            </a:r>
            <a:r>
              <a:rPr lang="is-IS" sz="2800" b="0" i="0" dirty="0">
                <a:solidFill>
                  <a:srgbClr val="266C9F"/>
                </a:solidFill>
                <a:effectLst/>
                <a:latin typeface="Calibri" panose="020F0502020204030204" pitchFamily="34" charset="0"/>
              </a:rPr>
              <a:t>​</a:t>
            </a:r>
          </a:p>
          <a:p>
            <a:pPr algn="l" rtl="0" fontAlgn="base"/>
            <a:endParaRPr lang="is-IS" sz="2800" b="0" i="0" dirty="0">
              <a:effectLst/>
              <a:latin typeface="Arial" panose="020B0604020202020204" pitchFamily="34" charset="0"/>
            </a:endParaRPr>
          </a:p>
        </p:txBody>
      </p:sp>
      <p:pic>
        <p:nvPicPr>
          <p:cNvPr id="4" name="Picture 3">
            <a:extLst>
              <a:ext uri="{FF2B5EF4-FFF2-40B4-BE49-F238E27FC236}">
                <a16:creationId xmlns:a16="http://schemas.microsoft.com/office/drawing/2014/main" id="{E9777481-0EA7-4018-A1A0-4CF56555ED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985" y="2648045"/>
            <a:ext cx="3701173" cy="2464839"/>
          </a:xfrm>
          <a:prstGeom prst="rect">
            <a:avLst/>
          </a:prstGeom>
        </p:spPr>
      </p:pic>
      <p:sp>
        <p:nvSpPr>
          <p:cNvPr id="5" name="TextBox 4">
            <a:extLst>
              <a:ext uri="{FF2B5EF4-FFF2-40B4-BE49-F238E27FC236}">
                <a16:creationId xmlns:a16="http://schemas.microsoft.com/office/drawing/2014/main" id="{4E0FE81A-EE35-4774-8728-61B9E6AA3526}"/>
              </a:ext>
            </a:extLst>
          </p:cNvPr>
          <p:cNvSpPr txBox="1"/>
          <p:nvPr/>
        </p:nvSpPr>
        <p:spPr>
          <a:xfrm>
            <a:off x="4359261" y="2753870"/>
            <a:ext cx="6531664" cy="3170099"/>
          </a:xfrm>
          <a:prstGeom prst="rect">
            <a:avLst/>
          </a:prstGeom>
          <a:noFill/>
        </p:spPr>
        <p:txBody>
          <a:bodyPr wrap="square" lIns="91440" tIns="45720" rIns="91440" bIns="45720" rtlCol="0" anchor="t">
            <a:spAutoFit/>
          </a:bodyPr>
          <a:lstStyle/>
          <a:p>
            <a:pPr marL="342900" indent="-342900" fontAlgn="base">
              <a:buFont typeface="Arial" panose="020B0604020202020204" pitchFamily="34" charset="0"/>
              <a:buChar char="•"/>
            </a:pPr>
            <a:r>
              <a:rPr lang="is-IS" sz="2000" dirty="0">
                <a:solidFill>
                  <a:srgbClr val="000000"/>
                </a:solidFill>
                <a:highlight>
                  <a:srgbClr val="FFFFFF"/>
                </a:highlight>
                <a:latin typeface="Calibri"/>
                <a:cs typeface="Calibri"/>
              </a:rPr>
              <a:t>Íslendingar eru meðal þeirra 180 þjóða </a:t>
            </a:r>
            <a:r>
              <a:rPr lang="is-IS" sz="2000" dirty="0">
                <a:solidFill>
                  <a:srgbClr val="000000"/>
                </a:solidFill>
                <a:latin typeface="Calibri"/>
                <a:cs typeface="Calibri"/>
              </a:rPr>
              <a:t>sem eru aðilar að Samningi Menningarmálastofnunar Sameinuðu þjóðanna um varðveislu menningarerfða.</a:t>
            </a:r>
            <a:r>
              <a:rPr lang="is-IS" sz="2000" dirty="0">
                <a:latin typeface="Calibri"/>
                <a:cs typeface="Calibri"/>
              </a:rPr>
              <a:t>​</a:t>
            </a:r>
          </a:p>
          <a:p>
            <a:pPr marL="342900" indent="-342900" fontAlgn="base">
              <a:buFont typeface="Arial" panose="020B0604020202020204" pitchFamily="34" charset="0"/>
              <a:buChar char="•"/>
            </a:pPr>
            <a:r>
              <a:rPr lang="is-IS" sz="2000" dirty="0">
                <a:solidFill>
                  <a:srgbClr val="000000"/>
                </a:solidFill>
                <a:latin typeface="Calibri" panose="020F0502020204030204" pitchFamily="34" charset="0"/>
              </a:rPr>
              <a:t>Eykur skilning og virðingu fyrir umhverfi og hefðum.</a:t>
            </a:r>
            <a:r>
              <a:rPr lang="is-IS" sz="2000" dirty="0">
                <a:latin typeface="Calibri" panose="020F0502020204030204" pitchFamily="34" charset="0"/>
              </a:rPr>
              <a:t>​</a:t>
            </a:r>
            <a:endParaRPr lang="is-IS" sz="2000" dirty="0">
              <a:latin typeface="Arial" panose="020B0604020202020204" pitchFamily="34" charset="0"/>
            </a:endParaRPr>
          </a:p>
          <a:p>
            <a:pPr marL="342900" indent="-342900" fontAlgn="base">
              <a:buFont typeface="Arial" panose="020B0604020202020204" pitchFamily="34" charset="0"/>
              <a:buChar char="•"/>
            </a:pPr>
            <a:r>
              <a:rPr lang="is-IS" sz="2000" dirty="0">
                <a:solidFill>
                  <a:srgbClr val="000000"/>
                </a:solidFill>
                <a:latin typeface="Calibri" panose="020F0502020204030204" pitchFamily="34" charset="0"/>
              </a:rPr>
              <a:t>Hagrænn ávinningur.</a:t>
            </a:r>
            <a:r>
              <a:rPr lang="is-IS" sz="2000" dirty="0">
                <a:latin typeface="Calibri" panose="020F0502020204030204" pitchFamily="34" charset="0"/>
              </a:rPr>
              <a:t>​</a:t>
            </a:r>
            <a:endParaRPr lang="is-IS" sz="2000" dirty="0">
              <a:latin typeface="Arial" panose="020B0604020202020204" pitchFamily="34" charset="0"/>
            </a:endParaRPr>
          </a:p>
          <a:p>
            <a:pPr marL="342900" indent="-342900" fontAlgn="base">
              <a:buFont typeface="Arial" panose="020B0604020202020204" pitchFamily="34" charset="0"/>
              <a:buChar char="•"/>
            </a:pPr>
            <a:r>
              <a:rPr lang="is-IS" sz="2000" dirty="0">
                <a:solidFill>
                  <a:srgbClr val="000000"/>
                </a:solidFill>
                <a:latin typeface="Calibri" panose="020F0502020204030204" pitchFamily="34" charset="0"/>
              </a:rPr>
              <a:t>Jákvæð áhrif á sjálfsmynd og tengsl, til dæmis tengsl við svæði og samskipti fólks með ólíkan bakgrunn.</a:t>
            </a:r>
            <a:endParaRPr lang="is-IS" sz="2000" b="0" i="0" dirty="0">
              <a:effectLst/>
              <a:latin typeface="Arial" panose="020B0604020202020204" pitchFamily="34" charset="0"/>
            </a:endParaRPr>
          </a:p>
          <a:p>
            <a:pPr marL="342900" indent="-342900" fontAlgn="base">
              <a:buFont typeface="Arial" panose="020B0604020202020204" pitchFamily="34" charset="0"/>
              <a:buChar char="•"/>
            </a:pPr>
            <a:r>
              <a:rPr lang="is-IS" sz="2000" dirty="0">
                <a:solidFill>
                  <a:srgbClr val="000000"/>
                </a:solidFill>
                <a:latin typeface="Calibri" panose="020F0502020204030204" pitchFamily="34" charset="0"/>
              </a:rPr>
              <a:t>„Hefðir lifa vegna þess að þeim er miðlað mann fram af manni“. </a:t>
            </a:r>
            <a:endParaRPr lang="is-IS" sz="2000" dirty="0">
              <a:latin typeface="Arial" panose="020B0604020202020204" pitchFamily="34" charset="0"/>
            </a:endParaRPr>
          </a:p>
          <a:p>
            <a:pPr rtl="0" fontAlgn="base"/>
            <a:endParaRPr lang="is-IS" sz="2000" b="0" dirty="0">
              <a:effectLst/>
              <a:latin typeface="Arial" panose="020B0604020202020204" pitchFamily="34" charset="0"/>
            </a:endParaRPr>
          </a:p>
        </p:txBody>
      </p:sp>
    </p:spTree>
    <p:extLst>
      <p:ext uri="{BB962C8B-B14F-4D97-AF65-F5344CB8AC3E}">
        <p14:creationId xmlns:p14="http://schemas.microsoft.com/office/powerpoint/2010/main" val="174065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383E5D-EB5B-4890-A814-0BB6DEA6A641}"/>
              </a:ext>
            </a:extLst>
          </p:cNvPr>
          <p:cNvSpPr txBox="1"/>
          <p:nvPr/>
        </p:nvSpPr>
        <p:spPr>
          <a:xfrm>
            <a:off x="2623008" y="1129616"/>
            <a:ext cx="694598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fontAlgn="base"/>
            <a:r>
              <a:rPr lang="is-IS" sz="3600" b="1" i="0" u="none" strike="noStrike" dirty="0">
                <a:solidFill>
                  <a:srgbClr val="266C9F"/>
                </a:solidFill>
                <a:effectLst/>
              </a:rPr>
              <a:t>Frumkvöðlastarf og </a:t>
            </a:r>
            <a:br>
              <a:rPr lang="is-IS" sz="3600" b="1" i="0" u="none" strike="noStrike" dirty="0">
                <a:solidFill>
                  <a:srgbClr val="266C9F"/>
                </a:solidFill>
                <a:effectLst/>
              </a:rPr>
            </a:br>
            <a:r>
              <a:rPr lang="is-IS" sz="3600" b="1" i="0" u="none" strike="noStrike" dirty="0">
                <a:solidFill>
                  <a:srgbClr val="266C9F"/>
                </a:solidFill>
                <a:effectLst/>
              </a:rPr>
              <a:t>óáþreifanlegur menningararfur</a:t>
            </a:r>
            <a:endParaRPr lang="en-SE" sz="3600" dirty="0"/>
          </a:p>
        </p:txBody>
      </p:sp>
      <p:sp>
        <p:nvSpPr>
          <p:cNvPr id="6" name="TextBox 5">
            <a:extLst>
              <a:ext uri="{FF2B5EF4-FFF2-40B4-BE49-F238E27FC236}">
                <a16:creationId xmlns:a16="http://schemas.microsoft.com/office/drawing/2014/main" id="{D49F64A9-A9D5-42A1-AE05-D23613A46C9F}"/>
              </a:ext>
            </a:extLst>
          </p:cNvPr>
          <p:cNvSpPr txBox="1"/>
          <p:nvPr/>
        </p:nvSpPr>
        <p:spPr>
          <a:xfrm>
            <a:off x="1783839" y="2838020"/>
            <a:ext cx="862431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s-IS" sz="2000" dirty="0"/>
              <a:t>Arfleifðin er hluti af staðbundinni sjálfsmynd og menning er meðal drifkrafta sjálfbærrar þróunar. Með því að þróa starfsemi á þessu sviði er hægt að endurvekja gleymda svæðisbundna möguleika, með einstökum tækifærum í ferðaþjónustu, aukinni atvinnu og fleiri jákvæðum áhrifum á lífsgæði. </a:t>
            </a:r>
            <a:endParaRPr lang="en-US" sz="2000" i="1" dirty="0">
              <a:cs typeface="Calibri" panose="020F0502020204030204"/>
            </a:endParaRPr>
          </a:p>
        </p:txBody>
      </p:sp>
      <p:sp>
        <p:nvSpPr>
          <p:cNvPr id="10" name="TextBox 9">
            <a:extLst>
              <a:ext uri="{FF2B5EF4-FFF2-40B4-BE49-F238E27FC236}">
                <a16:creationId xmlns:a16="http://schemas.microsoft.com/office/drawing/2014/main" id="{1354E8ED-26EF-497C-8E47-05A47F1487B2}"/>
              </a:ext>
            </a:extLst>
          </p:cNvPr>
          <p:cNvSpPr txBox="1"/>
          <p:nvPr/>
        </p:nvSpPr>
        <p:spPr>
          <a:xfrm>
            <a:off x="1643338" y="4161459"/>
            <a:ext cx="900416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ea typeface="+mn-lt"/>
                <a:cs typeface="+mn-lt"/>
              </a:rPr>
              <a:t>Vasile Valentina et al. / Procedia - Social and Behavioral Sciences 188 (2015) 16 – 26 [</a:t>
            </a:r>
            <a:r>
              <a:rPr lang="en-US" sz="1400" dirty="0" err="1">
                <a:ea typeface="+mn-lt"/>
                <a:cs typeface="+mn-lt"/>
              </a:rPr>
              <a:t>þýðing</a:t>
            </a:r>
            <a:r>
              <a:rPr lang="en-US" sz="1400" dirty="0">
                <a:ea typeface="+mn-lt"/>
                <a:cs typeface="+mn-lt"/>
              </a:rPr>
              <a:t> NKC]</a:t>
            </a:r>
            <a:endParaRPr lang="en-US" sz="1400" dirty="0">
              <a:cs typeface="Calibri"/>
            </a:endParaRPr>
          </a:p>
        </p:txBody>
      </p:sp>
    </p:spTree>
    <p:extLst>
      <p:ext uri="{BB962C8B-B14F-4D97-AF65-F5344CB8AC3E}">
        <p14:creationId xmlns:p14="http://schemas.microsoft.com/office/powerpoint/2010/main" val="304593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25" name="TextBox 2">
            <a:extLst>
              <a:ext uri="{FF2B5EF4-FFF2-40B4-BE49-F238E27FC236}">
                <a16:creationId xmlns:a16="http://schemas.microsoft.com/office/drawing/2014/main" id="{A9DC58F7-259F-4D1B-B01F-00E5E6930B17}"/>
              </a:ext>
            </a:extLst>
          </p:cNvPr>
          <p:cNvSpPr txBox="1"/>
          <p:nvPr/>
        </p:nvSpPr>
        <p:spPr>
          <a:xfrm>
            <a:off x="5938042" y="4317749"/>
            <a:ext cx="2748758" cy="523220"/>
          </a:xfrm>
          <a:prstGeom prst="rect">
            <a:avLst/>
          </a:prstGeom>
          <a:noFill/>
        </p:spPr>
        <p:txBody>
          <a:bodyPr wrap="square" rtlCol="0">
            <a:spAutoFit/>
          </a:bodyPr>
          <a:lstStyle/>
          <a:p>
            <a:r>
              <a:rPr lang="en-US" altLang="ko-KR" sz="1400" dirty="0" err="1">
                <a:solidFill>
                  <a:schemeClr val="tx1">
                    <a:lumMod val="75000"/>
                    <a:lumOff val="25000"/>
                  </a:schemeClr>
                </a:solidFill>
              </a:rPr>
              <a:t>Kynning</a:t>
            </a:r>
            <a:r>
              <a:rPr lang="en-US" altLang="ko-KR" sz="1400" dirty="0">
                <a:solidFill>
                  <a:schemeClr val="tx1">
                    <a:lumMod val="75000"/>
                    <a:lumOff val="25000"/>
                  </a:schemeClr>
                </a:solidFill>
              </a:rPr>
              <a:t> á </a:t>
            </a:r>
            <a:r>
              <a:rPr lang="en-US" altLang="ko-KR" sz="1400" dirty="0" err="1">
                <a:solidFill>
                  <a:schemeClr val="tx1">
                    <a:lumMod val="75000"/>
                    <a:lumOff val="25000"/>
                  </a:schemeClr>
                </a:solidFill>
              </a:rPr>
              <a:t>ferli</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hugmyndavinnu</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sem</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leið</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til</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að</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móta</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framtíðarsýn</a:t>
            </a:r>
            <a:r>
              <a:rPr lang="en-US" altLang="ko-KR" sz="1400" dirty="0">
                <a:solidFill>
                  <a:schemeClr val="tx1">
                    <a:lumMod val="75000"/>
                    <a:lumOff val="25000"/>
                  </a:schemeClr>
                </a:solidFill>
              </a:rPr>
              <a:t>.</a:t>
            </a:r>
          </a:p>
        </p:txBody>
      </p:sp>
      <p:sp>
        <p:nvSpPr>
          <p:cNvPr id="26" name="TextBox 3">
            <a:extLst>
              <a:ext uri="{FF2B5EF4-FFF2-40B4-BE49-F238E27FC236}">
                <a16:creationId xmlns:a16="http://schemas.microsoft.com/office/drawing/2014/main" id="{3CE78A98-FDA8-495A-986A-ED7DEF8E079C}"/>
              </a:ext>
            </a:extLst>
          </p:cNvPr>
          <p:cNvSpPr txBox="1"/>
          <p:nvPr/>
        </p:nvSpPr>
        <p:spPr>
          <a:xfrm>
            <a:off x="8869007" y="4307504"/>
            <a:ext cx="2974402" cy="307777"/>
          </a:xfrm>
          <a:prstGeom prst="rect">
            <a:avLst/>
          </a:prstGeom>
          <a:noFill/>
        </p:spPr>
        <p:txBody>
          <a:bodyPr wrap="square" lIns="91440" tIns="45720" rIns="91440" bIns="45720" rtlCol="0" anchor="t">
            <a:spAutoFit/>
          </a:bodyPr>
          <a:lstStyle/>
          <a:p>
            <a:r>
              <a:rPr lang="en-US" altLang="ko-KR" sz="1400" dirty="0" err="1">
                <a:solidFill>
                  <a:schemeClr val="tx1">
                    <a:lumMod val="75000"/>
                    <a:lumOff val="25000"/>
                  </a:schemeClr>
                </a:solidFill>
              </a:rPr>
              <a:t>Að</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uppgötva</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og</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greina</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tækifæri</a:t>
            </a:r>
            <a:r>
              <a:rPr lang="en-US" altLang="ko-KR" sz="1400" dirty="0">
                <a:solidFill>
                  <a:schemeClr val="tx1">
                    <a:lumMod val="75000"/>
                    <a:lumOff val="25000"/>
                  </a:schemeClr>
                </a:solidFill>
              </a:rPr>
              <a:t>. </a:t>
            </a:r>
          </a:p>
        </p:txBody>
      </p:sp>
      <p:sp>
        <p:nvSpPr>
          <p:cNvPr id="27" name="Rectangle 7">
            <a:extLst>
              <a:ext uri="{FF2B5EF4-FFF2-40B4-BE49-F238E27FC236}">
                <a16:creationId xmlns:a16="http://schemas.microsoft.com/office/drawing/2014/main" id="{421A13C1-A62F-42B7-BA0B-406294803411}"/>
              </a:ext>
            </a:extLst>
          </p:cNvPr>
          <p:cNvSpPr/>
          <p:nvPr/>
        </p:nvSpPr>
        <p:spPr>
          <a:xfrm>
            <a:off x="5874442" y="4170895"/>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5928029" y="4041589"/>
            <a:ext cx="2021201" cy="400110"/>
          </a:xfrm>
          <a:prstGeom prst="rect">
            <a:avLst/>
          </a:prstGeom>
          <a:noFill/>
        </p:spPr>
        <p:txBody>
          <a:bodyPr wrap="square" rtlCol="0" anchor="ctr">
            <a:spAutoFit/>
          </a:bodyPr>
          <a:lstStyle/>
          <a:p>
            <a:r>
              <a:rPr lang="en-US" altLang="ko-KR" sz="2000" b="1" dirty="0" err="1">
                <a:solidFill>
                  <a:schemeClr val="tx1">
                    <a:lumMod val="75000"/>
                    <a:lumOff val="25000"/>
                  </a:schemeClr>
                </a:solidFill>
              </a:rPr>
              <a:t>Hugmyndavinna</a:t>
            </a:r>
            <a:endParaRPr lang="ko-KR" altLang="en-US" sz="2000" b="1" dirty="0">
              <a:solidFill>
                <a:schemeClr val="tx1">
                  <a:lumMod val="75000"/>
                  <a:lumOff val="25000"/>
                </a:schemeClr>
              </a:solidFill>
            </a:endParaRPr>
          </a:p>
        </p:txBody>
      </p:sp>
      <p:sp>
        <p:nvSpPr>
          <p:cNvPr id="29" name="Rectangle 9">
            <a:extLst>
              <a:ext uri="{FF2B5EF4-FFF2-40B4-BE49-F238E27FC236}">
                <a16:creationId xmlns:a16="http://schemas.microsoft.com/office/drawing/2014/main" id="{71E25F96-0BB8-40E9-9E87-25332DB9EF95}"/>
              </a:ext>
            </a:extLst>
          </p:cNvPr>
          <p:cNvSpPr/>
          <p:nvPr/>
        </p:nvSpPr>
        <p:spPr>
          <a:xfrm>
            <a:off x="8819197" y="4164340"/>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30" name="TextBox 7">
            <a:extLst>
              <a:ext uri="{FF2B5EF4-FFF2-40B4-BE49-F238E27FC236}">
                <a16:creationId xmlns:a16="http://schemas.microsoft.com/office/drawing/2014/main" id="{CB356FD4-12DC-407E-A0B6-02CEE0B903B1}"/>
              </a:ext>
            </a:extLst>
          </p:cNvPr>
          <p:cNvSpPr txBox="1"/>
          <p:nvPr/>
        </p:nvSpPr>
        <p:spPr>
          <a:xfrm>
            <a:off x="8864655" y="4035320"/>
            <a:ext cx="2982400" cy="400110"/>
          </a:xfrm>
          <a:prstGeom prst="rect">
            <a:avLst/>
          </a:prstGeom>
          <a:noFill/>
        </p:spPr>
        <p:txBody>
          <a:bodyPr wrap="square" rtlCol="0" anchor="ctr">
            <a:spAutoFit/>
          </a:bodyPr>
          <a:lstStyle/>
          <a:p>
            <a:r>
              <a:rPr lang="en-US" altLang="ko-KR" sz="2000" b="1" dirty="0" err="1">
                <a:solidFill>
                  <a:schemeClr val="tx1">
                    <a:lumMod val="75000"/>
                    <a:lumOff val="25000"/>
                  </a:schemeClr>
                </a:solidFill>
              </a:rPr>
              <a:t>Að</a:t>
            </a:r>
            <a:r>
              <a:rPr lang="en-US" altLang="ko-KR" sz="2000" b="1" dirty="0">
                <a:solidFill>
                  <a:schemeClr val="tx1">
                    <a:lumMod val="75000"/>
                    <a:lumOff val="25000"/>
                  </a:schemeClr>
                </a:solidFill>
              </a:rPr>
              <a:t> </a:t>
            </a:r>
            <a:r>
              <a:rPr lang="en-US" altLang="ko-KR" sz="2000" b="1" dirty="0" err="1">
                <a:solidFill>
                  <a:schemeClr val="tx1">
                    <a:lumMod val="75000"/>
                    <a:lumOff val="25000"/>
                  </a:schemeClr>
                </a:solidFill>
              </a:rPr>
              <a:t>greina</a:t>
            </a:r>
            <a:r>
              <a:rPr lang="en-US" altLang="ko-KR" sz="2000" b="1" dirty="0">
                <a:solidFill>
                  <a:schemeClr val="tx1">
                    <a:lumMod val="75000"/>
                    <a:lumOff val="25000"/>
                  </a:schemeClr>
                </a:solidFill>
              </a:rPr>
              <a:t> </a:t>
            </a:r>
            <a:r>
              <a:rPr lang="en-US" altLang="ko-KR" sz="2000" b="1" dirty="0" err="1">
                <a:solidFill>
                  <a:schemeClr val="tx1">
                    <a:lumMod val="75000"/>
                    <a:lumOff val="25000"/>
                  </a:schemeClr>
                </a:solidFill>
              </a:rPr>
              <a:t>tækifæri</a:t>
            </a:r>
            <a:endParaRPr lang="ko-KR" altLang="en-US" sz="2000" b="1" dirty="0">
              <a:solidFill>
                <a:schemeClr val="tx1">
                  <a:lumMod val="75000"/>
                  <a:lumOff val="25000"/>
                </a:schemeClr>
              </a:solidFill>
            </a:endParaRPr>
          </a:p>
        </p:txBody>
      </p:sp>
      <p:sp>
        <p:nvSpPr>
          <p:cNvPr id="12" name="TextBox 3"/>
          <p:cNvSpPr txBox="1"/>
          <p:nvPr/>
        </p:nvSpPr>
        <p:spPr>
          <a:xfrm>
            <a:off x="5071146" y="577349"/>
            <a:ext cx="5284709" cy="1569660"/>
          </a:xfrm>
          <a:prstGeom prst="rect">
            <a:avLst/>
          </a:prstGeom>
          <a:noFill/>
        </p:spPr>
        <p:txBody>
          <a:bodyPr wrap="square" rtlCol="0">
            <a:spAutoFit/>
          </a:bodyPr>
          <a:lstStyle/>
          <a:p>
            <a:r>
              <a:rPr lang="en-US" altLang="ko-KR" sz="3200" b="1" dirty="0">
                <a:solidFill>
                  <a:srgbClr val="FFC000"/>
                </a:solidFill>
                <a:latin typeface="+mj-lt"/>
                <a:cs typeface="Arial" pitchFamily="34" charset="0"/>
              </a:rPr>
              <a:t>1 </a:t>
            </a:r>
            <a:r>
              <a:rPr lang="en-US" altLang="ko-KR" sz="3200" b="1" dirty="0" err="1">
                <a:solidFill>
                  <a:srgbClr val="FFC000"/>
                </a:solidFill>
                <a:latin typeface="+mj-lt"/>
                <a:cs typeface="Arial" pitchFamily="34" charset="0"/>
              </a:rPr>
              <a:t>Að</a:t>
            </a:r>
            <a:r>
              <a:rPr lang="en-US" altLang="ko-KR" sz="3200" b="1" dirty="0">
                <a:solidFill>
                  <a:srgbClr val="FFC000"/>
                </a:solidFill>
                <a:latin typeface="+mj-lt"/>
                <a:cs typeface="Arial" pitchFamily="34" charset="0"/>
              </a:rPr>
              <a:t> </a:t>
            </a:r>
            <a:r>
              <a:rPr lang="en-US" altLang="ko-KR" sz="3200" b="1" dirty="0" err="1">
                <a:solidFill>
                  <a:srgbClr val="FFC000"/>
                </a:solidFill>
                <a:latin typeface="+mj-lt"/>
                <a:cs typeface="Arial" pitchFamily="34" charset="0"/>
              </a:rPr>
              <a:t>sjá</a:t>
            </a:r>
            <a:r>
              <a:rPr lang="en-US" altLang="ko-KR" sz="3200" b="1" dirty="0">
                <a:solidFill>
                  <a:srgbClr val="FFC000"/>
                </a:solidFill>
                <a:latin typeface="+mj-lt"/>
                <a:cs typeface="Arial" pitchFamily="34" charset="0"/>
              </a:rPr>
              <a:t> </a:t>
            </a:r>
            <a:r>
              <a:rPr lang="en-US" altLang="ko-KR" sz="3200" b="1" dirty="0" err="1">
                <a:solidFill>
                  <a:srgbClr val="FFC000"/>
                </a:solidFill>
                <a:latin typeface="+mj-lt"/>
                <a:cs typeface="Arial" pitchFamily="34" charset="0"/>
              </a:rPr>
              <a:t>fyrir</a:t>
            </a:r>
            <a:r>
              <a:rPr lang="en-US" altLang="ko-KR" sz="3200" b="1" dirty="0">
                <a:solidFill>
                  <a:srgbClr val="FFC000"/>
                </a:solidFill>
                <a:latin typeface="+mj-lt"/>
                <a:cs typeface="Arial" pitchFamily="34" charset="0"/>
              </a:rPr>
              <a:t> </a:t>
            </a:r>
            <a:r>
              <a:rPr lang="en-US" altLang="ko-KR" sz="3200" b="1" dirty="0" err="1">
                <a:solidFill>
                  <a:srgbClr val="FFC000"/>
                </a:solidFill>
                <a:latin typeface="+mj-lt"/>
                <a:cs typeface="Arial" pitchFamily="34" charset="0"/>
              </a:rPr>
              <a:t>sér</a:t>
            </a:r>
            <a:r>
              <a:rPr lang="en-US" altLang="ko-KR" sz="3200" b="1" dirty="0">
                <a:solidFill>
                  <a:srgbClr val="FFC000"/>
                </a:solidFill>
                <a:latin typeface="+mj-lt"/>
                <a:cs typeface="Arial" pitchFamily="34" charset="0"/>
              </a:rPr>
              <a:t> </a:t>
            </a:r>
            <a:r>
              <a:rPr lang="en-US" altLang="ko-KR" sz="3200" b="1" dirty="0" err="1">
                <a:solidFill>
                  <a:srgbClr val="FFC000"/>
                </a:solidFill>
                <a:latin typeface="+mj-lt"/>
                <a:cs typeface="Arial" pitchFamily="34" charset="0"/>
              </a:rPr>
              <a:t>framtíðina</a:t>
            </a:r>
            <a:r>
              <a:rPr lang="en-US" altLang="ko-KR" sz="3200" b="1" dirty="0">
                <a:solidFill>
                  <a:srgbClr val="FFC000"/>
                </a:solidFill>
                <a:latin typeface="+mj-lt"/>
                <a:cs typeface="Arial" pitchFamily="34" charset="0"/>
              </a:rPr>
              <a:t> </a:t>
            </a:r>
            <a:r>
              <a:rPr lang="en-US" altLang="ko-KR" sz="3200" b="1" dirty="0" err="1">
                <a:solidFill>
                  <a:srgbClr val="FFC000"/>
                </a:solidFill>
                <a:latin typeface="+mj-lt"/>
                <a:cs typeface="Arial" pitchFamily="34" charset="0"/>
              </a:rPr>
              <a:t>og</a:t>
            </a:r>
            <a:r>
              <a:rPr lang="en-US" altLang="ko-KR" sz="3200" b="1" dirty="0">
                <a:solidFill>
                  <a:srgbClr val="FFC000"/>
                </a:solidFill>
                <a:latin typeface="+mj-lt"/>
                <a:cs typeface="Arial" pitchFamily="34" charset="0"/>
              </a:rPr>
              <a:t> </a:t>
            </a:r>
            <a:r>
              <a:rPr lang="en-US" altLang="ko-KR" sz="3200" b="1" dirty="0" err="1">
                <a:solidFill>
                  <a:srgbClr val="FFC000"/>
                </a:solidFill>
                <a:latin typeface="+mj-lt"/>
                <a:cs typeface="Arial" pitchFamily="34" charset="0"/>
              </a:rPr>
              <a:t>greina</a:t>
            </a:r>
            <a:r>
              <a:rPr lang="en-US" altLang="ko-KR" sz="3200" b="1" dirty="0">
                <a:solidFill>
                  <a:srgbClr val="FFC000"/>
                </a:solidFill>
                <a:latin typeface="+mj-lt"/>
                <a:cs typeface="Arial" pitchFamily="34" charset="0"/>
              </a:rPr>
              <a:t> </a:t>
            </a:r>
            <a:r>
              <a:rPr lang="en-US" altLang="ko-KR" sz="3200" b="1" dirty="0" err="1">
                <a:solidFill>
                  <a:srgbClr val="FFC000"/>
                </a:solidFill>
                <a:latin typeface="+mj-lt"/>
                <a:cs typeface="Arial" pitchFamily="34" charset="0"/>
              </a:rPr>
              <a:t>tækifærin</a:t>
            </a:r>
            <a:r>
              <a:rPr lang="en-US" altLang="ko-KR" sz="3200" b="1" dirty="0">
                <a:solidFill>
                  <a:srgbClr val="FFC000"/>
                </a:solidFill>
                <a:latin typeface="+mj-lt"/>
                <a:cs typeface="Arial" pitchFamily="34" charset="0"/>
              </a:rPr>
              <a:t> </a:t>
            </a:r>
          </a:p>
          <a:p>
            <a:r>
              <a:rPr lang="en-US" altLang="ko-KR" sz="3200" b="1" dirty="0">
                <a:solidFill>
                  <a:srgbClr val="FFC000"/>
                </a:solidFill>
                <a:latin typeface="+mj-lt"/>
                <a:cs typeface="Arial" pitchFamily="34" charset="0"/>
              </a:rPr>
              <a:t> </a:t>
            </a:r>
            <a:endParaRPr lang="en-US" altLang="ko-KR" sz="2400" b="1" dirty="0">
              <a:solidFill>
                <a:srgbClr val="FFC000"/>
              </a:solidFill>
              <a:latin typeface="+mj-lt"/>
              <a:cs typeface="Arial" pitchFamily="34" charset="0"/>
            </a:endParaRPr>
          </a:p>
        </p:txBody>
      </p:sp>
      <p:sp>
        <p:nvSpPr>
          <p:cNvPr id="13" name="CuadroTexto 12"/>
          <p:cNvSpPr txBox="1"/>
          <p:nvPr/>
        </p:nvSpPr>
        <p:spPr>
          <a:xfrm>
            <a:off x="5099249" y="1921962"/>
            <a:ext cx="6505710" cy="2031325"/>
          </a:xfrm>
          <a:prstGeom prst="rect">
            <a:avLst/>
          </a:prstGeom>
          <a:noFill/>
        </p:spPr>
        <p:txBody>
          <a:bodyPr wrap="square">
            <a:spAutoFit/>
          </a:bodyPr>
          <a:lstStyle/>
          <a:p>
            <a:pPr rtl="0" fontAlgn="base"/>
            <a:r>
              <a:rPr lang="is-IS" sz="1800" i="0" u="none" strike="noStrike" dirty="0">
                <a:solidFill>
                  <a:srgbClr val="000000"/>
                </a:solidFill>
                <a:effectLst/>
                <a:latin typeface="Calibri" panose="020F0502020204030204" pitchFamily="34" charset="0"/>
              </a:rPr>
              <a:t>Hver eru tækifæri frumkvöðla á sviði óáþreifanlegs menningararfs? </a:t>
            </a:r>
            <a:r>
              <a:rPr lang="is-IS" sz="1800" i="0" dirty="0">
                <a:effectLst/>
                <a:latin typeface="Calibri" panose="020F0502020204030204" pitchFamily="34" charset="0"/>
              </a:rPr>
              <a:t>​</a:t>
            </a:r>
            <a:br>
              <a:rPr lang="is-IS" sz="1800" b="0" i="0" dirty="0">
                <a:effectLst/>
                <a:latin typeface="Calibri" panose="020F0502020204030204" pitchFamily="34" charset="0"/>
              </a:rPr>
            </a:br>
            <a:endParaRPr lang="is-IS" sz="1800" b="0" i="0" dirty="0">
              <a:effectLst/>
              <a:latin typeface="Calibri" panose="020F0502020204030204" pitchFamily="34" charset="0"/>
            </a:endParaRPr>
          </a:p>
          <a:p>
            <a:pPr rtl="0" fontAlgn="base"/>
            <a:r>
              <a:rPr lang="is-IS" sz="1800" b="0" i="0" u="none" strike="noStrike" dirty="0">
                <a:solidFill>
                  <a:srgbClr val="000000"/>
                </a:solidFill>
                <a:effectLst/>
                <a:latin typeface="Calibri" panose="020F0502020204030204" pitchFamily="34" charset="0"/>
              </a:rPr>
              <a:t>Óáþreifanlegur menningararfur spannar vítt svið og er í sífelldri þróun. </a:t>
            </a:r>
            <a:r>
              <a:rPr lang="is-IS" sz="1800" b="0" i="0" dirty="0">
                <a:effectLst/>
                <a:latin typeface="Calibri" panose="020F0502020204030204" pitchFamily="34" charset="0"/>
              </a:rPr>
              <a:t>​</a:t>
            </a:r>
            <a:br>
              <a:rPr lang="is-IS" sz="1800" b="0" i="0" dirty="0">
                <a:effectLst/>
                <a:latin typeface="Calibri" panose="020F0502020204030204" pitchFamily="34" charset="0"/>
              </a:rPr>
            </a:br>
            <a:endParaRPr lang="is-IS" sz="1800" b="0" i="0" dirty="0">
              <a:effectLst/>
              <a:latin typeface="Calibri" panose="020F0502020204030204" pitchFamily="34" charset="0"/>
            </a:endParaRPr>
          </a:p>
          <a:p>
            <a:pPr algn="ctr" rtl="0" fontAlgn="base"/>
            <a:r>
              <a:rPr lang="is-IS" sz="1800" b="0" i="0" u="none" strike="noStrike" dirty="0">
                <a:solidFill>
                  <a:srgbClr val="000000"/>
                </a:solidFill>
                <a:effectLst/>
                <a:latin typeface="Calibri" panose="020F0502020204030204" pitchFamily="34" charset="0"/>
              </a:rPr>
              <a:t>Tækifærin leynast því víða!</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 name="Picture 5" descr="A picture containing wall, indoor&#10;&#10;Description automatically generated">
            <a:extLst>
              <a:ext uri="{FF2B5EF4-FFF2-40B4-BE49-F238E27FC236}">
                <a16:creationId xmlns:a16="http://schemas.microsoft.com/office/drawing/2014/main" id="{C353A0D9-F91D-480C-9A58-E422B1C67D83}"/>
              </a:ext>
            </a:extLst>
          </p:cNvPr>
          <p:cNvPicPr>
            <a:picLocks noChangeAspect="1"/>
          </p:cNvPicPr>
          <p:nvPr/>
        </p:nvPicPr>
        <p:blipFill>
          <a:blip r:embed="rId4"/>
          <a:stretch>
            <a:fillRect/>
          </a:stretch>
        </p:blipFill>
        <p:spPr>
          <a:xfrm>
            <a:off x="3142" y="-1441"/>
            <a:ext cx="4872086" cy="6460241"/>
          </a:xfrm>
          <a:prstGeom prst="rect">
            <a:avLst/>
          </a:prstGeom>
        </p:spPr>
      </p:pic>
      <p:sp>
        <p:nvSpPr>
          <p:cNvPr id="19" name="Rectangle 9">
            <a:extLst>
              <a:ext uri="{FF2B5EF4-FFF2-40B4-BE49-F238E27FC236}">
                <a16:creationId xmlns:a16="http://schemas.microsoft.com/office/drawing/2014/main" id="{D3B5A51B-7FD6-4C3D-B24F-6F18AD53D816}"/>
              </a:ext>
            </a:extLst>
          </p:cNvPr>
          <p:cNvSpPr/>
          <p:nvPr/>
        </p:nvSpPr>
        <p:spPr>
          <a:xfrm>
            <a:off x="5877938" y="5195939"/>
            <a:ext cx="79072" cy="317649"/>
          </a:xfrm>
          <a:prstGeom prst="rect">
            <a:avLst/>
          </a:prstGeom>
          <a:solidFill>
            <a:srgbClr val="006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7" name="TextBox 6">
            <a:extLst>
              <a:ext uri="{FF2B5EF4-FFF2-40B4-BE49-F238E27FC236}">
                <a16:creationId xmlns:a16="http://schemas.microsoft.com/office/drawing/2014/main" id="{617569D5-7696-4803-A5BF-9571D2683F67}"/>
              </a:ext>
            </a:extLst>
          </p:cNvPr>
          <p:cNvSpPr txBox="1"/>
          <p:nvPr/>
        </p:nvSpPr>
        <p:spPr>
          <a:xfrm>
            <a:off x="5912919" y="5073107"/>
            <a:ext cx="2974403" cy="400110"/>
          </a:xfrm>
          <a:prstGeom prst="rect">
            <a:avLst/>
          </a:prstGeom>
          <a:noFill/>
        </p:spPr>
        <p:txBody>
          <a:bodyPr wrap="square" rtlCol="0">
            <a:spAutoFit/>
          </a:bodyPr>
          <a:lstStyle/>
          <a:p>
            <a:r>
              <a:rPr lang="en-US" altLang="ko-KR" sz="2000" b="1" dirty="0" err="1">
                <a:solidFill>
                  <a:schemeClr val="tx1">
                    <a:lumMod val="75000"/>
                    <a:lumOff val="25000"/>
                  </a:schemeClr>
                </a:solidFill>
              </a:rPr>
              <a:t>Markmiðasetning</a:t>
            </a:r>
            <a:endParaRPr lang="ko-KR" altLang="en-US" sz="2000" b="1" dirty="0">
              <a:solidFill>
                <a:schemeClr val="tx1">
                  <a:lumMod val="75000"/>
                  <a:lumOff val="25000"/>
                </a:schemeClr>
              </a:solidFill>
            </a:endParaRPr>
          </a:p>
        </p:txBody>
      </p:sp>
      <p:sp>
        <p:nvSpPr>
          <p:cNvPr id="9" name="TextBox 8">
            <a:extLst>
              <a:ext uri="{FF2B5EF4-FFF2-40B4-BE49-F238E27FC236}">
                <a16:creationId xmlns:a16="http://schemas.microsoft.com/office/drawing/2014/main" id="{56B4EE1E-08FE-4891-A908-38A175906B2D}"/>
              </a:ext>
            </a:extLst>
          </p:cNvPr>
          <p:cNvSpPr txBox="1"/>
          <p:nvPr/>
        </p:nvSpPr>
        <p:spPr>
          <a:xfrm>
            <a:off x="5953514" y="5351590"/>
            <a:ext cx="2834159" cy="1015663"/>
          </a:xfrm>
          <a:prstGeom prst="rect">
            <a:avLst/>
          </a:prstGeom>
          <a:noFill/>
        </p:spPr>
        <p:txBody>
          <a:bodyPr wrap="square" rtlCol="0">
            <a:spAutoFit/>
          </a:bodyPr>
          <a:lstStyle/>
          <a:p>
            <a:r>
              <a:rPr lang="en-US" altLang="ko-KR" sz="1400" dirty="0" err="1">
                <a:solidFill>
                  <a:schemeClr val="tx1">
                    <a:lumMod val="75000"/>
                    <a:lumOff val="25000"/>
                  </a:schemeClr>
                </a:solidFill>
              </a:rPr>
              <a:t>Aðferðir</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við</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markmiðasetningu</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settar</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fram</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sem</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mikilvægur</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liður</a:t>
            </a:r>
            <a:r>
              <a:rPr lang="en-US" altLang="ko-KR" sz="1400" dirty="0">
                <a:solidFill>
                  <a:schemeClr val="tx1">
                    <a:lumMod val="75000"/>
                    <a:lumOff val="25000"/>
                  </a:schemeClr>
                </a:solidFill>
              </a:rPr>
              <a:t> í </a:t>
            </a:r>
            <a:r>
              <a:rPr lang="en-US" altLang="ko-KR" sz="1400" dirty="0" err="1">
                <a:solidFill>
                  <a:schemeClr val="tx1">
                    <a:lumMod val="75000"/>
                    <a:lumOff val="25000"/>
                  </a:schemeClr>
                </a:solidFill>
              </a:rPr>
              <a:t>að</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ná</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árangri</a:t>
            </a:r>
            <a:r>
              <a:rPr lang="en-US" altLang="ko-KR" sz="1400" dirty="0">
                <a:solidFill>
                  <a:schemeClr val="tx1">
                    <a:lumMod val="75000"/>
                    <a:lumOff val="25000"/>
                  </a:schemeClr>
                </a:solidFill>
              </a:rPr>
              <a:t>. </a:t>
            </a:r>
          </a:p>
          <a:p>
            <a:endParaRPr lang="en-SE" dirty="0"/>
          </a:p>
        </p:txBody>
      </p:sp>
      <p:sp>
        <p:nvSpPr>
          <p:cNvPr id="21" name="Rectangle 9">
            <a:extLst>
              <a:ext uri="{FF2B5EF4-FFF2-40B4-BE49-F238E27FC236}">
                <a16:creationId xmlns:a16="http://schemas.microsoft.com/office/drawing/2014/main" id="{5059DA09-606A-465A-BE03-AB8DB680EC4A}"/>
              </a:ext>
            </a:extLst>
          </p:cNvPr>
          <p:cNvSpPr/>
          <p:nvPr/>
        </p:nvSpPr>
        <p:spPr>
          <a:xfrm>
            <a:off x="8843231" y="5186346"/>
            <a:ext cx="79072" cy="317649"/>
          </a:xfrm>
          <a:prstGeom prst="rect">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2" name="TextBox 21">
            <a:extLst>
              <a:ext uri="{FF2B5EF4-FFF2-40B4-BE49-F238E27FC236}">
                <a16:creationId xmlns:a16="http://schemas.microsoft.com/office/drawing/2014/main" id="{EABF0C6F-4649-4437-9A4B-BA00953D38BC}"/>
              </a:ext>
            </a:extLst>
          </p:cNvPr>
          <p:cNvSpPr txBox="1"/>
          <p:nvPr/>
        </p:nvSpPr>
        <p:spPr>
          <a:xfrm>
            <a:off x="8858733" y="5073107"/>
            <a:ext cx="2974403" cy="400110"/>
          </a:xfrm>
          <a:prstGeom prst="rect">
            <a:avLst/>
          </a:prstGeom>
          <a:noFill/>
        </p:spPr>
        <p:txBody>
          <a:bodyPr wrap="square" rtlCol="0">
            <a:spAutoFit/>
          </a:bodyPr>
          <a:lstStyle/>
          <a:p>
            <a:r>
              <a:rPr lang="en-US" altLang="ko-KR" sz="2000" b="1" dirty="0" err="1">
                <a:solidFill>
                  <a:schemeClr val="tx1">
                    <a:lumMod val="75000"/>
                    <a:lumOff val="25000"/>
                  </a:schemeClr>
                </a:solidFill>
              </a:rPr>
              <a:t>Persónulegir</a:t>
            </a:r>
            <a:r>
              <a:rPr lang="en-US" altLang="ko-KR" sz="2000" b="1" dirty="0">
                <a:solidFill>
                  <a:schemeClr val="tx1">
                    <a:lumMod val="75000"/>
                    <a:lumOff val="25000"/>
                  </a:schemeClr>
                </a:solidFill>
              </a:rPr>
              <a:t> </a:t>
            </a:r>
            <a:r>
              <a:rPr lang="en-US" altLang="ko-KR" sz="2000" b="1" dirty="0" err="1">
                <a:solidFill>
                  <a:schemeClr val="tx1">
                    <a:lumMod val="75000"/>
                    <a:lumOff val="25000"/>
                  </a:schemeClr>
                </a:solidFill>
              </a:rPr>
              <a:t>hæfniþættir</a:t>
            </a:r>
            <a:endParaRPr lang="ko-KR" altLang="en-US" sz="2000" b="1" dirty="0">
              <a:solidFill>
                <a:schemeClr val="tx1">
                  <a:lumMod val="75000"/>
                  <a:lumOff val="25000"/>
                </a:schemeClr>
              </a:solidFill>
            </a:endParaRPr>
          </a:p>
        </p:txBody>
      </p:sp>
      <p:sp>
        <p:nvSpPr>
          <p:cNvPr id="31" name="TextBox 30">
            <a:extLst>
              <a:ext uri="{FF2B5EF4-FFF2-40B4-BE49-F238E27FC236}">
                <a16:creationId xmlns:a16="http://schemas.microsoft.com/office/drawing/2014/main" id="{30D92152-EB42-423A-B44D-955B2D1880C6}"/>
              </a:ext>
            </a:extLst>
          </p:cNvPr>
          <p:cNvSpPr txBox="1"/>
          <p:nvPr/>
        </p:nvSpPr>
        <p:spPr>
          <a:xfrm>
            <a:off x="8869007" y="5345170"/>
            <a:ext cx="2849661" cy="738664"/>
          </a:xfrm>
          <a:prstGeom prst="rect">
            <a:avLst/>
          </a:prstGeom>
          <a:noFill/>
        </p:spPr>
        <p:txBody>
          <a:bodyPr wrap="square" rtlCol="0">
            <a:spAutoFit/>
          </a:bodyPr>
          <a:lstStyle/>
          <a:p>
            <a:r>
              <a:rPr lang="en-GB" sz="1400" dirty="0" err="1"/>
              <a:t>Eiginleikar</a:t>
            </a:r>
            <a:r>
              <a:rPr lang="en-GB" sz="1400" dirty="0"/>
              <a:t> </a:t>
            </a:r>
            <a:r>
              <a:rPr lang="en-GB" sz="1400" dirty="0" err="1"/>
              <a:t>sem</a:t>
            </a:r>
            <a:r>
              <a:rPr lang="en-GB" sz="1400" dirty="0"/>
              <a:t> </a:t>
            </a:r>
            <a:r>
              <a:rPr lang="en-GB" sz="1400" dirty="0" err="1"/>
              <a:t>má</a:t>
            </a:r>
            <a:r>
              <a:rPr lang="en-GB" sz="1400" dirty="0"/>
              <a:t> </a:t>
            </a:r>
            <a:r>
              <a:rPr lang="en-GB" sz="1400" dirty="0" err="1"/>
              <a:t>öðlast</a:t>
            </a:r>
            <a:r>
              <a:rPr lang="en-GB" sz="1400" dirty="0"/>
              <a:t> </a:t>
            </a:r>
            <a:r>
              <a:rPr lang="en-GB" sz="1400" dirty="0" err="1"/>
              <a:t>og</a:t>
            </a:r>
            <a:r>
              <a:rPr lang="en-GB" sz="1400" dirty="0"/>
              <a:t> </a:t>
            </a:r>
            <a:r>
              <a:rPr lang="en-GB" sz="1400" dirty="0" err="1"/>
              <a:t>tileinka</a:t>
            </a:r>
            <a:r>
              <a:rPr lang="en-GB" sz="1400" dirty="0"/>
              <a:t> </a:t>
            </a:r>
            <a:r>
              <a:rPr lang="en-GB" sz="1400" dirty="0" err="1"/>
              <a:t>sér</a:t>
            </a:r>
            <a:r>
              <a:rPr lang="en-GB" sz="1400" dirty="0"/>
              <a:t> </a:t>
            </a:r>
            <a:r>
              <a:rPr lang="en-GB" sz="1400" dirty="0" err="1"/>
              <a:t>til</a:t>
            </a:r>
            <a:r>
              <a:rPr lang="en-GB" sz="1400" dirty="0"/>
              <a:t> </a:t>
            </a:r>
            <a:r>
              <a:rPr lang="en-GB" sz="1400" dirty="0" err="1"/>
              <a:t>dæmis</a:t>
            </a:r>
            <a:r>
              <a:rPr lang="en-GB" sz="1400" dirty="0"/>
              <a:t> </a:t>
            </a:r>
            <a:r>
              <a:rPr lang="en-GB" sz="1400" dirty="0" err="1"/>
              <a:t>með</a:t>
            </a:r>
            <a:r>
              <a:rPr lang="en-GB" sz="1400" dirty="0"/>
              <a:t> </a:t>
            </a:r>
            <a:r>
              <a:rPr lang="en-GB" sz="1400" dirty="0" err="1"/>
              <a:t>fræðslu</a:t>
            </a:r>
            <a:r>
              <a:rPr lang="en-GB" sz="1400" dirty="0"/>
              <a:t> </a:t>
            </a:r>
            <a:r>
              <a:rPr lang="en-GB" sz="1400" dirty="0" err="1"/>
              <a:t>og</a:t>
            </a:r>
            <a:r>
              <a:rPr lang="en-GB" sz="1400" dirty="0"/>
              <a:t> </a:t>
            </a:r>
            <a:r>
              <a:rPr lang="en-GB" sz="1400" dirty="0" err="1"/>
              <a:t>reynslu</a:t>
            </a:r>
            <a:r>
              <a:rPr lang="en-GB" sz="1400" dirty="0"/>
              <a:t>.</a:t>
            </a:r>
            <a:endParaRPr lang="en-SE" dirty="0"/>
          </a:p>
        </p:txBody>
      </p:sp>
    </p:spTree>
    <p:extLst>
      <p:ext uri="{BB962C8B-B14F-4D97-AF65-F5344CB8AC3E}">
        <p14:creationId xmlns:p14="http://schemas.microsoft.com/office/powerpoint/2010/main" val="265171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C214D1-BC5E-4B44-B18C-59780D28E323}"/>
              </a:ext>
            </a:extLst>
          </p:cNvPr>
          <p:cNvSpPr txBox="1"/>
          <p:nvPr/>
        </p:nvSpPr>
        <p:spPr>
          <a:xfrm>
            <a:off x="1138513" y="60861"/>
            <a:ext cx="6928945" cy="769441"/>
          </a:xfrm>
          <a:prstGeom prst="rect">
            <a:avLst/>
          </a:prstGeom>
          <a:noFill/>
        </p:spPr>
        <p:txBody>
          <a:bodyPr wrap="square" rtlCol="0">
            <a:spAutoFit/>
          </a:bodyPr>
          <a:lstStyle/>
          <a:p>
            <a:pPr algn="ctr"/>
            <a:r>
              <a:rPr lang="is-IS" sz="4400" b="1" dirty="0">
                <a:solidFill>
                  <a:srgbClr val="266C9F"/>
                </a:solidFill>
              </a:rPr>
              <a:t>1.1. Hugmyndavinna</a:t>
            </a:r>
            <a:endParaRPr lang="en-SE" sz="4400" b="1" dirty="0">
              <a:solidFill>
                <a:srgbClr val="266C9F"/>
              </a:solidFill>
            </a:endParaRPr>
          </a:p>
        </p:txBody>
      </p:sp>
      <p:sp>
        <p:nvSpPr>
          <p:cNvPr id="4" name="TextBox 3">
            <a:extLst>
              <a:ext uri="{FF2B5EF4-FFF2-40B4-BE49-F238E27FC236}">
                <a16:creationId xmlns:a16="http://schemas.microsoft.com/office/drawing/2014/main" id="{4655C709-0283-4E3D-859D-9F173F4E4066}"/>
              </a:ext>
            </a:extLst>
          </p:cNvPr>
          <p:cNvSpPr txBox="1"/>
          <p:nvPr/>
        </p:nvSpPr>
        <p:spPr>
          <a:xfrm>
            <a:off x="777062" y="1872714"/>
            <a:ext cx="9656379" cy="3847207"/>
          </a:xfrm>
          <a:prstGeom prst="rect">
            <a:avLst/>
          </a:prstGeom>
          <a:noFill/>
        </p:spPr>
        <p:txBody>
          <a:bodyPr wrap="square" lIns="91440" tIns="45720" rIns="91440" bIns="45720" rtlCol="0" anchor="t">
            <a:spAutoFit/>
          </a:bodyPr>
          <a:lstStyle/>
          <a:p>
            <a:pPr fontAlgn="base"/>
            <a:r>
              <a:rPr lang="is-IS" sz="2800" b="0" dirty="0">
                <a:effectLst/>
                <a:latin typeface="Calibri" panose="020F0502020204030204" pitchFamily="34" charset="0"/>
              </a:rPr>
              <a:t>​</a:t>
            </a:r>
            <a:endParaRPr lang="is-IS" sz="2800" b="0" dirty="0">
              <a:effectLst/>
            </a:endParaRPr>
          </a:p>
          <a:p>
            <a:pPr rtl="0" fontAlgn="base"/>
            <a:r>
              <a:rPr lang="is-IS" sz="2400" b="0" i="0" u="none" strike="noStrike" dirty="0">
                <a:solidFill>
                  <a:srgbClr val="000000"/>
                </a:solidFill>
                <a:effectLst/>
                <a:latin typeface="Calibri" panose="020F0502020204030204" pitchFamily="34" charset="0"/>
              </a:rPr>
              <a:t>Hugmyndavinna er ferli sem gengur út á kalla hugmyndir fram og vinna þær áfram, móta og þróa. Hugmynd er rýnd og reynt er að nálgast hana frá ólíkum sjónarhornum. Leitast er við að skoða allar hliðar málsins, jafnvel þær sem í fyrstu virðast ófyrirsjáanlegar.</a:t>
            </a:r>
            <a:r>
              <a:rPr lang="is-IS" sz="2400" b="0" i="0" dirty="0">
                <a:effectLst/>
                <a:latin typeface="Calibri" panose="020F0502020204030204" pitchFamily="34" charset="0"/>
              </a:rPr>
              <a:t>​</a:t>
            </a:r>
            <a:endParaRPr lang="is-IS" sz="2400" b="0" i="0" dirty="0">
              <a:effectLst/>
            </a:endParaRPr>
          </a:p>
          <a:p>
            <a:pPr algn="ctr" rtl="0" fontAlgn="base"/>
            <a:r>
              <a:rPr lang="is-IS" sz="2400" b="0" i="0" dirty="0">
                <a:effectLst/>
                <a:latin typeface="Calibri" panose="020F0502020204030204" pitchFamily="34" charset="0"/>
              </a:rPr>
              <a:t>​</a:t>
            </a:r>
            <a:endParaRPr lang="is-IS" sz="2400" b="0" i="0" dirty="0">
              <a:effectLst/>
            </a:endParaRPr>
          </a:p>
          <a:p>
            <a:pPr algn="ctr" rtl="0" fontAlgn="base"/>
            <a:r>
              <a:rPr lang="is-IS" sz="2400" b="0" u="none" strike="noStrike" dirty="0">
                <a:solidFill>
                  <a:srgbClr val="000000"/>
                </a:solidFill>
                <a:effectLst/>
                <a:latin typeface="Calibri" panose="020F0502020204030204" pitchFamily="34" charset="0"/>
              </a:rPr>
              <a:t>Leggja má af stað með enga hugmynd, margar hugmyndir eða jafnvel hugmynd sem komin er á framkvæmdastig. </a:t>
            </a:r>
            <a:r>
              <a:rPr lang="is-IS" sz="2800" b="0" dirty="0">
                <a:effectLst/>
                <a:latin typeface="Calibri" panose="020F0502020204030204" pitchFamily="34" charset="0"/>
              </a:rPr>
              <a:t>​</a:t>
            </a:r>
            <a:endParaRPr lang="is-IS" sz="2800" b="0" dirty="0">
              <a:effectLst/>
            </a:endParaRPr>
          </a:p>
          <a:p>
            <a:pPr algn="ctr" rtl="0" fontAlgn="base"/>
            <a:endParaRPr lang="is-IS" sz="2400" b="0" i="0" u="none" strike="noStrike" dirty="0">
              <a:solidFill>
                <a:srgbClr val="000000"/>
              </a:solidFill>
              <a:effectLst/>
              <a:latin typeface="Calibri" panose="020F0502020204030204" pitchFamily="34" charset="0"/>
            </a:endParaRPr>
          </a:p>
          <a:p>
            <a:pPr algn="ctr" rtl="0" fontAlgn="base"/>
            <a:endParaRPr lang="is-IS" sz="2000" b="0" i="0" dirty="0">
              <a:effectLst/>
              <a:latin typeface="Arial" panose="020B0604020202020204" pitchFamily="34" charset="0"/>
            </a:endParaRPr>
          </a:p>
        </p:txBody>
      </p:sp>
    </p:spTree>
    <p:extLst>
      <p:ext uri="{BB962C8B-B14F-4D97-AF65-F5344CB8AC3E}">
        <p14:creationId xmlns:p14="http://schemas.microsoft.com/office/powerpoint/2010/main" val="13481292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18A30D-F3CF-46F5-8AD5-D5A683C3D352}">
  <ds:schemaRefs>
    <ds:schemaRef ds:uri="http://schemas.microsoft.com/sharepoint/v3/contenttype/forms"/>
  </ds:schemaRefs>
</ds:datastoreItem>
</file>

<file path=customXml/itemProps2.xml><?xml version="1.0" encoding="utf-8"?>
<ds:datastoreItem xmlns:ds="http://schemas.openxmlformats.org/officeDocument/2006/customXml" ds:itemID="{972ECEC2-AB34-4BBF-9EB0-A88F5148D2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TM02900688[[fn=Faceta]]</Template>
  <TotalTime>8526</TotalTime>
  <Words>3205</Words>
  <Application>Microsoft Office PowerPoint</Application>
  <PresentationFormat>Panorámica</PresentationFormat>
  <Paragraphs>331</Paragraphs>
  <Slides>44</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44</vt:i4>
      </vt:variant>
    </vt:vector>
  </HeadingPairs>
  <TitlesOfParts>
    <vt:vector size="48" baseType="lpstr">
      <vt:lpstr>Arial</vt:lpstr>
      <vt:lpstr>Calibri</vt:lpstr>
      <vt:lpstr>Calibri Light</vt:lpstr>
      <vt:lpstr>Tema de Office</vt:lpstr>
      <vt:lpstr>ÞRÓUN SÝNAR   NKC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Takk fyrir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programming@internetwebsolutions.es</cp:lastModifiedBy>
  <cp:revision>362</cp:revision>
  <dcterms:created xsi:type="dcterms:W3CDTF">2021-01-21T12:20:00Z</dcterms:created>
  <dcterms:modified xsi:type="dcterms:W3CDTF">2022-01-28T09:06:33Z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