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267" r:id="rId6"/>
    <p:sldId id="268" r:id="rId7"/>
    <p:sldId id="324" r:id="rId8"/>
    <p:sldId id="291" r:id="rId9"/>
    <p:sldId id="294" r:id="rId10"/>
    <p:sldId id="308" r:id="rId11"/>
    <p:sldId id="270" r:id="rId12"/>
    <p:sldId id="292" r:id="rId13"/>
    <p:sldId id="307" r:id="rId14"/>
    <p:sldId id="325" r:id="rId15"/>
    <p:sldId id="311" r:id="rId16"/>
    <p:sldId id="312" r:id="rId17"/>
    <p:sldId id="295" r:id="rId18"/>
    <p:sldId id="313" r:id="rId19"/>
    <p:sldId id="334" r:id="rId20"/>
    <p:sldId id="328" r:id="rId21"/>
    <p:sldId id="338" r:id="rId22"/>
    <p:sldId id="339" r:id="rId23"/>
    <p:sldId id="331" r:id="rId24"/>
    <p:sldId id="300" r:id="rId25"/>
    <p:sldId id="332" r:id="rId26"/>
    <p:sldId id="330" r:id="rId27"/>
    <p:sldId id="341" r:id="rId28"/>
    <p:sldId id="296" r:id="rId29"/>
    <p:sldId id="340" r:id="rId30"/>
    <p:sldId id="335" r:id="rId31"/>
    <p:sldId id="297" r:id="rId32"/>
    <p:sldId id="317" r:id="rId33"/>
    <p:sldId id="318" r:id="rId34"/>
    <p:sldId id="298" r:id="rId35"/>
    <p:sldId id="319" r:id="rId36"/>
    <p:sldId id="299" r:id="rId37"/>
    <p:sldId id="306" r:id="rId38"/>
    <p:sldId id="303" r:id="rId39"/>
    <p:sldId id="316" r:id="rId40"/>
    <p:sldId id="302" r:id="rId41"/>
    <p:sldId id="321" r:id="rId42"/>
    <p:sldId id="322" r:id="rId43"/>
    <p:sldId id="301" r:id="rId44"/>
    <p:sldId id="323" r:id="rId45"/>
    <p:sldId id="279" r:id="rId46"/>
    <p:sldId id="262" r:id="rId47"/>
    <p:sldId id="260"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599FC3"/>
    <a:srgbClr val="4EAE3A"/>
    <a:srgbClr val="00B028"/>
    <a:srgbClr val="006CA2"/>
    <a:srgbClr val="FFFFFF"/>
    <a:srgbClr val="266C9F"/>
    <a:srgbClr val="FFB500"/>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autoAdjust="0"/>
    <p:restoredTop sz="94660"/>
  </p:normalViewPr>
  <p:slideViewPr>
    <p:cSldViewPr snapToGrid="0">
      <p:cViewPr varScale="1">
        <p:scale>
          <a:sx n="82" d="100"/>
          <a:sy n="82" d="100"/>
        </p:scale>
        <p:origin x="7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26/01/2022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174524" y="2191996"/>
            <a:ext cx="5017476" cy="3369221"/>
          </a:xfrm>
          <a:prstGeom prst="rect">
            <a:avLst/>
          </a:prstGeom>
        </p:spPr>
        <p:txBody>
          <a:bodyPr spcFirstLastPara="1" vert="horz" wrap="square" lIns="121900" tIns="121900" rIns="121900" bIns="121900" rtlCol="0" anchor="ctr" anchorCtr="0">
            <a:noAutofit/>
          </a:bodyPr>
          <a:lstStyle/>
          <a:p>
            <a:r>
              <a:rPr lang="en-GB" altLang="es-ES" sz="4800" b="1" dirty="0">
                <a:cs typeface="Arial" pitchFamily="34" charset="0"/>
              </a:rPr>
              <a:t>SVILUPPARE LA PROPRIA VISION</a:t>
            </a:r>
            <a:br>
              <a:rPr lang="en-GB" altLang="es-ES" sz="5400" dirty="0">
                <a:cs typeface="Arial" pitchFamily="34" charset="0"/>
              </a:rPr>
            </a:br>
            <a:br>
              <a:rPr lang="en-GB" altLang="es-ES" sz="5400" dirty="0">
                <a:cs typeface="Arial" pitchFamily="34" charset="0"/>
              </a:rPr>
            </a:br>
            <a:r>
              <a:rPr lang="en-GB" altLang="es-ES" sz="4800" dirty="0">
                <a:cs typeface="Arial" pitchFamily="34" charset="0"/>
              </a:rPr>
              <a:t>PARTNER: NÝHEIMAR KNOWLEDGE CENTER</a:t>
            </a:r>
            <a:endParaRPr lang="en-GB" sz="48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0C820-F835-4D98-8D28-28822C82CB09}"/>
              </a:ext>
            </a:extLst>
          </p:cNvPr>
          <p:cNvSpPr txBox="1"/>
          <p:nvPr/>
        </p:nvSpPr>
        <p:spPr>
          <a:xfrm>
            <a:off x="1093140" y="49169"/>
            <a:ext cx="5919952" cy="1046440"/>
          </a:xfrm>
          <a:prstGeom prst="rect">
            <a:avLst/>
          </a:prstGeom>
          <a:noFill/>
        </p:spPr>
        <p:txBody>
          <a:bodyPr wrap="square" rtlCol="0">
            <a:spAutoFit/>
          </a:bodyPr>
          <a:lstStyle/>
          <a:p>
            <a:pPr algn="ctr"/>
            <a:r>
              <a:rPr lang="is-IS" sz="4400" b="1" dirty="0">
                <a:solidFill>
                  <a:srgbClr val="266C9F"/>
                </a:solidFill>
              </a:rPr>
              <a:t>1.1. Ideazione</a:t>
            </a:r>
            <a:endParaRPr lang="en-SE" sz="4400" b="1" dirty="0">
              <a:solidFill>
                <a:srgbClr val="266C9F"/>
              </a:solidFill>
            </a:endParaRPr>
          </a:p>
          <a:p>
            <a:endParaRPr lang="en-SE" dirty="0"/>
          </a:p>
        </p:txBody>
      </p:sp>
      <p:sp>
        <p:nvSpPr>
          <p:cNvPr id="4" name="TextBox 3">
            <a:extLst>
              <a:ext uri="{FF2B5EF4-FFF2-40B4-BE49-F238E27FC236}">
                <a16:creationId xmlns:a16="http://schemas.microsoft.com/office/drawing/2014/main" id="{7F0107BA-2982-4CFE-A488-405227D3FBB7}"/>
              </a:ext>
            </a:extLst>
          </p:cNvPr>
          <p:cNvSpPr txBox="1"/>
          <p:nvPr/>
        </p:nvSpPr>
        <p:spPr>
          <a:xfrm>
            <a:off x="890253" y="1351508"/>
            <a:ext cx="4091152" cy="4524315"/>
          </a:xfrm>
          <a:prstGeom prst="rect">
            <a:avLst/>
          </a:prstGeom>
          <a:noFill/>
        </p:spPr>
        <p:txBody>
          <a:bodyPr wrap="square" rtlCol="0">
            <a:spAutoFit/>
          </a:bodyPr>
          <a:lstStyle/>
          <a:p>
            <a:pPr algn="ctr" rtl="0" fontAlgn="base"/>
            <a:r>
              <a:rPr lang="en-GB" sz="2400" b="0" i="0" dirty="0">
                <a:effectLst/>
                <a:latin typeface="Calibri" panose="020F0502020204030204" pitchFamily="34" charset="0"/>
              </a:rPr>
              <a:t>Le idee </a:t>
            </a:r>
            <a:r>
              <a:rPr lang="en-GB" sz="2400" b="0" i="0" dirty="0" err="1">
                <a:effectLst/>
                <a:latin typeface="Calibri" panose="020F0502020204030204" pitchFamily="34" charset="0"/>
              </a:rPr>
              <a:t>possono</a:t>
            </a:r>
            <a:r>
              <a:rPr lang="en-GB" sz="2400" b="0" i="0" dirty="0">
                <a:effectLst/>
                <a:latin typeface="Calibri" panose="020F0502020204030204" pitchFamily="34" charset="0"/>
              </a:rPr>
              <a:t> </a:t>
            </a:r>
            <a:r>
              <a:rPr lang="en-GB" sz="2400" b="0" i="0" dirty="0" err="1">
                <a:effectLst/>
                <a:latin typeface="Calibri" panose="020F0502020204030204" pitchFamily="34" charset="0"/>
              </a:rPr>
              <a:t>essere</a:t>
            </a:r>
            <a:r>
              <a:rPr lang="en-GB" sz="2400" b="0" i="0" dirty="0">
                <a:effectLst/>
                <a:latin typeface="Calibri" panose="020F0502020204030204" pitchFamily="34" charset="0"/>
              </a:rPr>
              <a:t> </a:t>
            </a:r>
            <a:r>
              <a:rPr lang="en-GB" sz="2400" b="0" i="0" dirty="0" err="1">
                <a:effectLst/>
                <a:latin typeface="Calibri" panose="020F0502020204030204" pitchFamily="34" charset="0"/>
              </a:rPr>
              <a:t>sviluppate</a:t>
            </a:r>
            <a:r>
              <a:rPr lang="en-GB" sz="2400" b="0" i="0" dirty="0">
                <a:effectLst/>
                <a:latin typeface="Calibri" panose="020F0502020204030204" pitchFamily="34" charset="0"/>
              </a:rPr>
              <a:t> in </a:t>
            </a:r>
            <a:r>
              <a:rPr lang="en-GB" sz="2400" b="0" i="0" dirty="0" err="1">
                <a:effectLst/>
                <a:latin typeface="Calibri" panose="020F0502020204030204" pitchFamily="34" charset="0"/>
              </a:rPr>
              <a:t>diversi</a:t>
            </a:r>
            <a:r>
              <a:rPr lang="en-GB" sz="2400" b="0" i="0" dirty="0">
                <a:effectLst/>
                <a:latin typeface="Calibri" panose="020F0502020204030204" pitchFamily="34" charset="0"/>
              </a:rPr>
              <a:t> </a:t>
            </a:r>
            <a:r>
              <a:rPr lang="en-GB" sz="2400" b="0" i="0" dirty="0" err="1">
                <a:effectLst/>
                <a:latin typeface="Calibri" panose="020F0502020204030204" pitchFamily="34" charset="0"/>
              </a:rPr>
              <a:t>modi</a:t>
            </a:r>
            <a:r>
              <a:rPr lang="en-GB" sz="2400" b="0" i="0" dirty="0">
                <a:effectLst/>
                <a:latin typeface="Calibri" panose="020F0502020204030204" pitchFamily="34" charset="0"/>
              </a:rPr>
              <a:t>. </a:t>
            </a:r>
            <a:r>
              <a:rPr lang="en-GB" sz="2400" b="0" i="0" dirty="0" err="1">
                <a:effectLst/>
                <a:latin typeface="Calibri" panose="020F0502020204030204" pitchFamily="34" charset="0"/>
              </a:rPr>
              <a:t>Sono</a:t>
            </a:r>
            <a:r>
              <a:rPr lang="en-GB" sz="2400" b="0" i="0" dirty="0">
                <a:effectLst/>
                <a:latin typeface="Calibri" panose="020F0502020204030204" pitchFamily="34" charset="0"/>
              </a:rPr>
              <a:t> </a:t>
            </a:r>
            <a:r>
              <a:rPr lang="en-GB" sz="2400" b="0" i="0" dirty="0" err="1">
                <a:effectLst/>
                <a:latin typeface="Calibri" panose="020F0502020204030204" pitchFamily="34" charset="0"/>
              </a:rPr>
              <a:t>stati</a:t>
            </a:r>
            <a:r>
              <a:rPr lang="en-GB" sz="2400" b="0" i="0" dirty="0">
                <a:effectLst/>
                <a:latin typeface="Calibri" panose="020F0502020204030204" pitchFamily="34" charset="0"/>
              </a:rPr>
              <a:t> </a:t>
            </a:r>
            <a:r>
              <a:rPr lang="en-GB" sz="2400" b="0" i="0" dirty="0" err="1">
                <a:effectLst/>
                <a:latin typeface="Calibri" panose="020F0502020204030204" pitchFamily="34" charset="0"/>
              </a:rPr>
              <a:t>formulati</a:t>
            </a:r>
            <a:r>
              <a:rPr lang="en-GB" sz="2400" b="0" i="0" dirty="0">
                <a:effectLst/>
                <a:latin typeface="Calibri" panose="020F0502020204030204" pitchFamily="34" charset="0"/>
              </a:rPr>
              <a:t> </a:t>
            </a:r>
            <a:r>
              <a:rPr lang="en-GB" sz="2400" b="0" i="0" dirty="0" err="1">
                <a:effectLst/>
                <a:latin typeface="Calibri" panose="020F0502020204030204" pitchFamily="34" charset="0"/>
              </a:rPr>
              <a:t>diversi</a:t>
            </a:r>
            <a:r>
              <a:rPr lang="en-GB" sz="2400" b="0" i="0" dirty="0">
                <a:effectLst/>
                <a:latin typeface="Calibri" panose="020F0502020204030204" pitchFamily="34" charset="0"/>
              </a:rPr>
              <a:t> </a:t>
            </a:r>
            <a:r>
              <a:rPr lang="en-GB" sz="2400" b="0" i="0" dirty="0" err="1">
                <a:effectLst/>
                <a:latin typeface="Calibri" panose="020F0502020204030204" pitchFamily="34" charset="0"/>
              </a:rPr>
              <a:t>metodi</a:t>
            </a:r>
            <a:r>
              <a:rPr lang="en-GB" sz="2400" b="0" i="0" dirty="0">
                <a:effectLst/>
                <a:latin typeface="Calibri" panose="020F0502020204030204" pitchFamily="34" charset="0"/>
              </a:rPr>
              <a:t> di </a:t>
            </a:r>
            <a:r>
              <a:rPr lang="en-GB" sz="2400" b="0" i="0" dirty="0" err="1">
                <a:effectLst/>
                <a:latin typeface="Calibri" panose="020F0502020204030204" pitchFamily="34" charset="0"/>
              </a:rPr>
              <a:t>elaborazione</a:t>
            </a:r>
            <a:r>
              <a:rPr lang="en-GB" sz="2400" b="0" i="0" dirty="0">
                <a:effectLst/>
                <a:latin typeface="Calibri" panose="020F0502020204030204" pitchFamily="34" charset="0"/>
              </a:rPr>
              <a:t> </a:t>
            </a:r>
            <a:r>
              <a:rPr lang="en-GB" sz="2400" b="0" i="0" dirty="0" err="1">
                <a:effectLst/>
                <a:latin typeface="Calibri" panose="020F0502020204030204" pitchFamily="34" charset="0"/>
              </a:rPr>
              <a:t>ch</a:t>
            </a:r>
            <a:r>
              <a:rPr lang="en-GB" sz="2400" dirty="0" err="1">
                <a:latin typeface="Calibri" panose="020F0502020204030204" pitchFamily="34" charset="0"/>
              </a:rPr>
              <a:t>e</a:t>
            </a:r>
            <a:r>
              <a:rPr lang="en-GB" sz="2400" dirty="0">
                <a:latin typeface="Calibri" panose="020F0502020204030204" pitchFamily="34" charset="0"/>
              </a:rPr>
              <a:t> </a:t>
            </a:r>
            <a:r>
              <a:rPr lang="en-GB" sz="2400" dirty="0" err="1">
                <a:latin typeface="Calibri" panose="020F0502020204030204" pitchFamily="34" charset="0"/>
              </a:rPr>
              <a:t>possono</a:t>
            </a:r>
            <a:r>
              <a:rPr lang="en-GB" sz="2400" dirty="0">
                <a:latin typeface="Calibri" panose="020F0502020204030204" pitchFamily="34" charset="0"/>
              </a:rPr>
              <a:t> </a:t>
            </a:r>
            <a:r>
              <a:rPr lang="en-GB" sz="2400" dirty="0" err="1">
                <a:latin typeface="Calibri" panose="020F0502020204030204" pitchFamily="34" charset="0"/>
              </a:rPr>
              <a:t>essere</a:t>
            </a:r>
            <a:r>
              <a:rPr lang="en-GB" sz="2400" dirty="0">
                <a:latin typeface="Calibri" panose="020F0502020204030204" pitchFamily="34" charset="0"/>
              </a:rPr>
              <a:t> </a:t>
            </a:r>
            <a:r>
              <a:rPr lang="en-GB" sz="2400" dirty="0" err="1">
                <a:latin typeface="Calibri" panose="020F0502020204030204" pitchFamily="34" charset="0"/>
              </a:rPr>
              <a:t>applicati</a:t>
            </a:r>
            <a:r>
              <a:rPr lang="en-GB" sz="2400" dirty="0">
                <a:latin typeface="Calibri" panose="020F0502020204030204" pitchFamily="34" charset="0"/>
              </a:rPr>
              <a:t> a </a:t>
            </a:r>
            <a:r>
              <a:rPr lang="en-GB" sz="2400" dirty="0" err="1">
                <a:latin typeface="Calibri" panose="020F0502020204030204" pitchFamily="34" charset="0"/>
              </a:rPr>
              <a:t>diversi</a:t>
            </a:r>
            <a:r>
              <a:rPr lang="en-GB" sz="2400" dirty="0">
                <a:latin typeface="Calibri" panose="020F0502020204030204" pitchFamily="34" charset="0"/>
              </a:rPr>
              <a:t> </a:t>
            </a:r>
            <a:r>
              <a:rPr lang="en-GB" sz="2400" dirty="0" err="1">
                <a:latin typeface="Calibri" panose="020F0502020204030204" pitchFamily="34" charset="0"/>
              </a:rPr>
              <a:t>progetti</a:t>
            </a:r>
            <a:r>
              <a:rPr lang="en-GB" sz="2400" dirty="0">
                <a:latin typeface="Calibri" panose="020F0502020204030204" pitchFamily="34" charset="0"/>
              </a:rPr>
              <a:t> o </a:t>
            </a:r>
            <a:r>
              <a:rPr lang="en-GB" sz="2400" dirty="0" err="1">
                <a:latin typeface="Calibri" panose="020F0502020204030204" pitchFamily="34" charset="0"/>
              </a:rPr>
              <a:t>individui</a:t>
            </a:r>
            <a:r>
              <a:rPr lang="en-GB" sz="2400" dirty="0">
                <a:latin typeface="Calibri" panose="020F0502020204030204" pitchFamily="34" charset="0"/>
              </a:rPr>
              <a:t>.</a:t>
            </a:r>
          </a:p>
          <a:p>
            <a:pPr algn="ctr" rtl="0" fontAlgn="base"/>
            <a:endParaRPr lang="en-GB" sz="2400" dirty="0">
              <a:latin typeface="Calibri" panose="020F0502020204030204" pitchFamily="34" charset="0"/>
            </a:endParaRPr>
          </a:p>
          <a:p>
            <a:pPr algn="ctr" rtl="0" fontAlgn="base"/>
            <a:r>
              <a:rPr lang="en-GB" sz="2400" dirty="0">
                <a:latin typeface="Calibri" panose="020F0502020204030204" pitchFamily="34" charset="0"/>
              </a:rPr>
              <a:t>Dato </a:t>
            </a:r>
            <a:r>
              <a:rPr lang="en-GB" sz="2400" dirty="0" err="1">
                <a:latin typeface="Calibri" panose="020F0502020204030204" pitchFamily="34" charset="0"/>
              </a:rPr>
              <a:t>che</a:t>
            </a:r>
            <a:r>
              <a:rPr lang="en-GB" sz="2400" dirty="0">
                <a:latin typeface="Calibri" panose="020F0502020204030204" pitchFamily="34" charset="0"/>
              </a:rPr>
              <a:t> I </a:t>
            </a:r>
            <a:r>
              <a:rPr lang="en-GB" sz="2400" dirty="0" err="1">
                <a:latin typeface="Calibri" panose="020F0502020204030204" pitchFamily="34" charset="0"/>
              </a:rPr>
              <a:t>metodi</a:t>
            </a:r>
            <a:r>
              <a:rPr lang="en-GB" sz="2400" dirty="0">
                <a:latin typeface="Calibri" panose="020F0502020204030204" pitchFamily="34" charset="0"/>
              </a:rPr>
              <a:t> </a:t>
            </a:r>
            <a:r>
              <a:rPr lang="en-GB" sz="2400" dirty="0" err="1">
                <a:latin typeface="Calibri" panose="020F0502020204030204" pitchFamily="34" charset="0"/>
              </a:rPr>
              <a:t>sono</a:t>
            </a:r>
            <a:r>
              <a:rPr lang="en-GB" sz="2400" dirty="0">
                <a:latin typeface="Calibri" panose="020F0502020204030204" pitchFamily="34" charset="0"/>
              </a:rPr>
              <a:t> </a:t>
            </a:r>
            <a:r>
              <a:rPr lang="en-GB" sz="2400" dirty="0" err="1">
                <a:latin typeface="Calibri" panose="020F0502020204030204" pitchFamily="34" charset="0"/>
              </a:rPr>
              <a:t>vari</a:t>
            </a:r>
            <a:r>
              <a:rPr lang="en-GB" sz="2400" dirty="0">
                <a:latin typeface="Calibri" panose="020F0502020204030204" pitchFamily="34" charset="0"/>
              </a:rPr>
              <a:t>, </a:t>
            </a:r>
            <a:r>
              <a:rPr lang="en-GB" sz="2400" dirty="0" err="1">
                <a:latin typeface="Calibri" panose="020F0502020204030204" pitchFamily="34" charset="0"/>
              </a:rPr>
              <a:t>si</a:t>
            </a:r>
            <a:r>
              <a:rPr lang="en-GB" sz="2400" dirty="0">
                <a:latin typeface="Calibri" panose="020F0502020204030204" pitchFamily="34" charset="0"/>
              </a:rPr>
              <a:t> </a:t>
            </a:r>
            <a:r>
              <a:rPr lang="en-GB" sz="2400" dirty="0" err="1">
                <a:latin typeface="Calibri" panose="020F0502020204030204" pitchFamily="34" charset="0"/>
              </a:rPr>
              <a:t>possono</a:t>
            </a:r>
            <a:r>
              <a:rPr lang="en-GB" sz="2400" dirty="0">
                <a:latin typeface="Calibri" panose="020F0502020204030204" pitchFamily="34" charset="0"/>
              </a:rPr>
              <a:t> </a:t>
            </a:r>
            <a:r>
              <a:rPr lang="en-GB" sz="2400" dirty="0" err="1">
                <a:latin typeface="Calibri" panose="020F0502020204030204" pitchFamily="34" charset="0"/>
              </a:rPr>
              <a:t>combinare</a:t>
            </a:r>
            <a:r>
              <a:rPr lang="en-GB" sz="2400" dirty="0">
                <a:latin typeface="Calibri" panose="020F0502020204030204" pitchFamily="34" charset="0"/>
              </a:rPr>
              <a:t> in base alle </a:t>
            </a:r>
            <a:r>
              <a:rPr lang="en-GB" sz="2400" dirty="0" err="1">
                <a:latin typeface="Calibri" panose="020F0502020204030204" pitchFamily="34" charset="0"/>
              </a:rPr>
              <a:t>proprie</a:t>
            </a:r>
            <a:r>
              <a:rPr lang="en-GB" sz="2400" dirty="0">
                <a:latin typeface="Calibri" panose="020F0502020204030204" pitchFamily="34" charset="0"/>
              </a:rPr>
              <a:t> </a:t>
            </a:r>
            <a:r>
              <a:rPr lang="en-GB" sz="2400" dirty="0" err="1">
                <a:latin typeface="Calibri" panose="020F0502020204030204" pitchFamily="34" charset="0"/>
              </a:rPr>
              <a:t>necessità</a:t>
            </a:r>
            <a:r>
              <a:rPr lang="en-GB" sz="2400" dirty="0">
                <a:latin typeface="Calibri" panose="020F0502020204030204" pitchFamily="34" charset="0"/>
              </a:rPr>
              <a:t> per </a:t>
            </a:r>
            <a:r>
              <a:rPr lang="en-GB" sz="2400" dirty="0" err="1">
                <a:latin typeface="Calibri" panose="020F0502020204030204" pitchFamily="34" charset="0"/>
              </a:rPr>
              <a:t>raggiungere</a:t>
            </a:r>
            <a:r>
              <a:rPr lang="en-GB" sz="2400" dirty="0">
                <a:latin typeface="Calibri" panose="020F0502020204030204" pitchFamily="34" charset="0"/>
              </a:rPr>
              <a:t> </a:t>
            </a:r>
            <a:r>
              <a:rPr lang="en-GB" sz="2400" dirty="0" err="1">
                <a:latin typeface="Calibri" panose="020F0502020204030204" pitchFamily="34" charset="0"/>
              </a:rPr>
              <a:t>risultati</a:t>
            </a:r>
            <a:r>
              <a:rPr lang="en-GB" sz="2400" dirty="0">
                <a:latin typeface="Calibri" panose="020F0502020204030204" pitchFamily="34" charset="0"/>
              </a:rPr>
              <a:t> </a:t>
            </a:r>
            <a:r>
              <a:rPr lang="en-GB" sz="2400" dirty="0" err="1">
                <a:latin typeface="Calibri" panose="020F0502020204030204" pitchFamily="34" charset="0"/>
              </a:rPr>
              <a:t>ottimali</a:t>
            </a:r>
            <a:r>
              <a:rPr lang="en-GB" sz="2400" dirty="0">
                <a:latin typeface="Calibri" panose="020F0502020204030204" pitchFamily="34" charset="0"/>
              </a:rPr>
              <a:t>.  </a:t>
            </a:r>
            <a:br>
              <a:rPr lang="is-IS" sz="2400" b="0" i="0" dirty="0">
                <a:effectLst/>
                <a:latin typeface="Calibri" panose="020F0502020204030204" pitchFamily="34" charset="0"/>
              </a:rPr>
            </a:br>
            <a:r>
              <a:rPr lang="is-IS" sz="2400" b="0" i="0" dirty="0">
                <a:effectLst/>
                <a:latin typeface="Calibri" panose="020F0502020204030204" pitchFamily="34" charset="0"/>
              </a:rPr>
              <a:t>​</a:t>
            </a:r>
            <a:endParaRPr lang="is-IS" sz="2400" b="0" i="0" dirty="0">
              <a:effectLst/>
            </a:endParaRPr>
          </a:p>
        </p:txBody>
      </p:sp>
      <p:sp>
        <p:nvSpPr>
          <p:cNvPr id="6" name="Oval 5">
            <a:extLst>
              <a:ext uri="{FF2B5EF4-FFF2-40B4-BE49-F238E27FC236}">
                <a16:creationId xmlns:a16="http://schemas.microsoft.com/office/drawing/2014/main" id="{2B3D8844-A58C-457E-82DB-9911FB624709}"/>
              </a:ext>
            </a:extLst>
          </p:cNvPr>
          <p:cNvSpPr/>
          <p:nvPr/>
        </p:nvSpPr>
        <p:spPr>
          <a:xfrm>
            <a:off x="5659396" y="2281881"/>
            <a:ext cx="3994356" cy="3673348"/>
          </a:xfrm>
          <a:prstGeom prst="ellipse">
            <a:avLst/>
          </a:prstGeom>
          <a:noFill/>
          <a:ln w="762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GB" dirty="0">
              <a:solidFill>
                <a:schemeClr val="bg1"/>
              </a:solidFill>
            </a:endParaRPr>
          </a:p>
          <a:p>
            <a:pPr algn="ctr"/>
            <a:r>
              <a:rPr lang="en-GB" dirty="0" err="1">
                <a:solidFill>
                  <a:schemeClr val="tx1"/>
                </a:solidFill>
              </a:rPr>
              <a:t>Alcuni</a:t>
            </a:r>
            <a:r>
              <a:rPr lang="en-GB" dirty="0">
                <a:solidFill>
                  <a:schemeClr val="tx1"/>
                </a:solidFill>
              </a:rPr>
              <a:t> </a:t>
            </a:r>
            <a:r>
              <a:rPr lang="en-GB" dirty="0" err="1">
                <a:solidFill>
                  <a:schemeClr val="tx1"/>
                </a:solidFill>
              </a:rPr>
              <a:t>metodi</a:t>
            </a:r>
            <a:r>
              <a:rPr lang="en-GB" dirty="0">
                <a:solidFill>
                  <a:schemeClr val="tx1"/>
                </a:solidFill>
              </a:rPr>
              <a:t>: </a:t>
            </a:r>
            <a:endParaRPr lang="en-GB" dirty="0">
              <a:solidFill>
                <a:schemeClr val="tx1"/>
              </a:solidFill>
              <a:cs typeface="Calibri"/>
            </a:endParaRPr>
          </a:p>
          <a:p>
            <a:pPr algn="ctr"/>
            <a:r>
              <a:rPr lang="en-GB" dirty="0">
                <a:solidFill>
                  <a:schemeClr val="tx1"/>
                </a:solidFill>
              </a:rPr>
              <a:t> ​</a:t>
            </a:r>
          </a:p>
          <a:p>
            <a:pPr algn="ctr"/>
            <a:r>
              <a:rPr lang="en-GB" i="1" dirty="0">
                <a:solidFill>
                  <a:schemeClr val="tx1"/>
                </a:solidFill>
              </a:rPr>
              <a:t>-La stella​</a:t>
            </a:r>
          </a:p>
          <a:p>
            <a:pPr algn="ctr"/>
            <a:r>
              <a:rPr lang="en-GB" i="1" dirty="0">
                <a:solidFill>
                  <a:schemeClr val="tx1"/>
                </a:solidFill>
              </a:rPr>
              <a:t>-</a:t>
            </a:r>
            <a:r>
              <a:rPr lang="en-GB" i="1" dirty="0" err="1">
                <a:solidFill>
                  <a:schemeClr val="tx1"/>
                </a:solidFill>
              </a:rPr>
              <a:t>Scenari</a:t>
            </a:r>
            <a:endParaRPr lang="en-GB" i="1" dirty="0">
              <a:solidFill>
                <a:schemeClr val="tx1"/>
              </a:solidFill>
            </a:endParaRPr>
          </a:p>
          <a:p>
            <a:pPr algn="ctr"/>
            <a:r>
              <a:rPr lang="en-GB" i="1" dirty="0">
                <a:solidFill>
                  <a:schemeClr val="tx1"/>
                </a:solidFill>
              </a:rPr>
              <a:t>-</a:t>
            </a:r>
            <a:r>
              <a:rPr lang="en-GB" i="1" dirty="0" err="1">
                <a:solidFill>
                  <a:schemeClr val="tx1"/>
                </a:solidFill>
              </a:rPr>
              <a:t>Mappa</a:t>
            </a:r>
            <a:r>
              <a:rPr lang="en-GB" i="1" dirty="0">
                <a:solidFill>
                  <a:schemeClr val="tx1"/>
                </a:solidFill>
              </a:rPr>
              <a:t> </a:t>
            </a:r>
            <a:r>
              <a:rPr lang="en-GB" i="1" dirty="0" err="1">
                <a:solidFill>
                  <a:schemeClr val="tx1"/>
                </a:solidFill>
              </a:rPr>
              <a:t>concettuale</a:t>
            </a:r>
            <a:endParaRPr lang="en-GB" i="1" dirty="0">
              <a:solidFill>
                <a:schemeClr val="tx1"/>
              </a:solidFill>
            </a:endParaRPr>
          </a:p>
          <a:p>
            <a:pPr algn="ctr"/>
            <a:r>
              <a:rPr lang="en-GB" i="1" dirty="0">
                <a:solidFill>
                  <a:schemeClr val="tx1"/>
                </a:solidFill>
              </a:rPr>
              <a:t>-Brainstorming​</a:t>
            </a:r>
          </a:p>
          <a:p>
            <a:pPr algn="ctr"/>
            <a:r>
              <a:rPr lang="en-GB" i="1" dirty="0">
                <a:solidFill>
                  <a:schemeClr val="tx1"/>
                </a:solidFill>
              </a:rPr>
              <a:t>​-Six thinking hats</a:t>
            </a:r>
          </a:p>
          <a:p>
            <a:pPr algn="ctr"/>
            <a:endParaRPr lang="en-GB" i="1" dirty="0">
              <a:solidFill>
                <a:schemeClr val="tx1"/>
              </a:solidFill>
            </a:endParaRPr>
          </a:p>
          <a:p>
            <a:pPr algn="ctr"/>
            <a:endParaRPr lang="en-SE" dirty="0"/>
          </a:p>
        </p:txBody>
      </p:sp>
    </p:spTree>
    <p:extLst>
      <p:ext uri="{BB962C8B-B14F-4D97-AF65-F5344CB8AC3E}">
        <p14:creationId xmlns:p14="http://schemas.microsoft.com/office/powerpoint/2010/main" val="25781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E6C452-1D61-46E4-8E12-F8E6576BE4B2}"/>
              </a:ext>
            </a:extLst>
          </p:cNvPr>
          <p:cNvSpPr txBox="1"/>
          <p:nvPr/>
        </p:nvSpPr>
        <p:spPr>
          <a:xfrm>
            <a:off x="2247241" y="156060"/>
            <a:ext cx="8755137" cy="707886"/>
          </a:xfrm>
          <a:prstGeom prst="rect">
            <a:avLst/>
          </a:prstGeom>
          <a:noFill/>
        </p:spPr>
        <p:txBody>
          <a:bodyPr wrap="square" rtlCol="0">
            <a:spAutoFit/>
          </a:bodyPr>
          <a:lstStyle/>
          <a:p>
            <a:pPr algn="ctr"/>
            <a:r>
              <a:rPr lang="is-IS" sz="4000" b="1" dirty="0">
                <a:solidFill>
                  <a:srgbClr val="266C9F"/>
                </a:solidFill>
              </a:rPr>
              <a:t>1.2. Ideazione – esempi metodologici</a:t>
            </a:r>
            <a:endParaRPr lang="en-SE" sz="4000" b="1" dirty="0">
              <a:solidFill>
                <a:srgbClr val="266C9F"/>
              </a:solidFill>
            </a:endParaRPr>
          </a:p>
        </p:txBody>
      </p:sp>
      <p:sp>
        <p:nvSpPr>
          <p:cNvPr id="5" name="TextBox 4">
            <a:extLst>
              <a:ext uri="{FF2B5EF4-FFF2-40B4-BE49-F238E27FC236}">
                <a16:creationId xmlns:a16="http://schemas.microsoft.com/office/drawing/2014/main" id="{227CFB7C-73FA-41DD-95E2-4EC4AC7F25B4}"/>
              </a:ext>
            </a:extLst>
          </p:cNvPr>
          <p:cNvSpPr txBox="1"/>
          <p:nvPr/>
        </p:nvSpPr>
        <p:spPr>
          <a:xfrm>
            <a:off x="653453" y="1441899"/>
            <a:ext cx="5442547" cy="4616648"/>
          </a:xfrm>
          <a:prstGeom prst="rect">
            <a:avLst/>
          </a:prstGeom>
          <a:noFill/>
        </p:spPr>
        <p:txBody>
          <a:bodyPr wrap="square" lIns="91440" tIns="45720" rIns="91440" bIns="45720" rtlCol="0" anchor="t">
            <a:spAutoFit/>
          </a:bodyPr>
          <a:lstStyle/>
          <a:p>
            <a:pPr algn="l" rtl="0" fontAlgn="base"/>
            <a:r>
              <a:rPr lang="is-IS" sz="3600" dirty="0">
                <a:solidFill>
                  <a:srgbClr val="4EAE3A"/>
                </a:solidFill>
                <a:latin typeface="Calibri" panose="020F0502020204030204" pitchFamily="34" charset="0"/>
              </a:rPr>
              <a:t>Brainstorming</a:t>
            </a:r>
            <a:r>
              <a:rPr lang="is-IS" sz="2400" b="0" i="0" u="none" strike="noStrike" dirty="0">
                <a:solidFill>
                  <a:srgbClr val="000000"/>
                </a:solidFill>
                <a:effectLst/>
                <a:latin typeface="Calibri" panose="020F0502020204030204" pitchFamily="34" charset="0"/>
              </a:rPr>
              <a:t> </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algn="l" rtl="0" fontAlgn="base"/>
            <a:r>
              <a:rPr lang="en-US" sz="2400" b="0" i="0" dirty="0">
                <a:effectLst/>
                <a:latin typeface="Calibri" panose="020F0502020204030204" pitchFamily="34" charset="0"/>
              </a:rPr>
              <a:t>​</a:t>
            </a:r>
            <a:r>
              <a:rPr lang="en-US" sz="2400" b="0" i="0" dirty="0" err="1">
                <a:effectLst/>
                <a:latin typeface="Calibri" panose="020F0502020204030204" pitchFamily="34" charset="0"/>
              </a:rPr>
              <a:t>Utilizzato</a:t>
            </a:r>
            <a:r>
              <a:rPr lang="en-US" sz="2400" b="0" i="0" dirty="0">
                <a:effectLst/>
                <a:latin typeface="Calibri" panose="020F0502020204030204" pitchFamily="34" charset="0"/>
              </a:rPr>
              <a:t> per </a:t>
            </a:r>
            <a:r>
              <a:rPr lang="en-US" sz="2400" b="0" i="0" dirty="0" err="1">
                <a:effectLst/>
                <a:latin typeface="Calibri" panose="020F0502020204030204" pitchFamily="34" charset="0"/>
              </a:rPr>
              <a:t>raccogliere</a:t>
            </a:r>
            <a:r>
              <a:rPr lang="en-US" sz="2400" b="0" i="0" dirty="0">
                <a:effectLst/>
                <a:latin typeface="Calibri" panose="020F0502020204030204" pitchFamily="34" charset="0"/>
              </a:rPr>
              <a:t> idee. Si </a:t>
            </a:r>
            <a:r>
              <a:rPr lang="en-US" sz="2400" b="0" i="0" dirty="0" err="1">
                <a:effectLst/>
                <a:latin typeface="Calibri" panose="020F0502020204030204" pitchFamily="34" charset="0"/>
              </a:rPr>
              <a:t>può</a:t>
            </a:r>
            <a:r>
              <a:rPr lang="en-US" sz="2400" b="0" i="0" dirty="0">
                <a:effectLst/>
                <a:latin typeface="Calibri" panose="020F0502020204030204" pitchFamily="34" charset="0"/>
              </a:rPr>
              <a:t> </a:t>
            </a:r>
            <a:r>
              <a:rPr lang="en-US" sz="2400" b="0" i="0" dirty="0" err="1">
                <a:effectLst/>
                <a:latin typeface="Calibri" panose="020F0502020204030204" pitchFamily="34" charset="0"/>
              </a:rPr>
              <a:t>realizzare</a:t>
            </a:r>
            <a:r>
              <a:rPr lang="en-US" sz="2400" b="0" i="0" dirty="0">
                <a:effectLst/>
                <a:latin typeface="Calibri" panose="020F0502020204030204" pitchFamily="34" charset="0"/>
              </a:rPr>
              <a:t> da soli o in </a:t>
            </a:r>
            <a:r>
              <a:rPr lang="en-US" sz="2400" b="0" i="0" dirty="0" err="1">
                <a:effectLst/>
                <a:latin typeface="Calibri" panose="020F0502020204030204" pitchFamily="34" charset="0"/>
              </a:rPr>
              <a:t>gruppo</a:t>
            </a:r>
            <a:r>
              <a:rPr lang="en-US" sz="2400" b="0" i="0" dirty="0">
                <a:effectLst/>
                <a:latin typeface="Calibri" panose="020F0502020204030204" pitchFamily="34" charset="0"/>
              </a:rPr>
              <a:t>. </a:t>
            </a:r>
          </a:p>
          <a:p>
            <a:pPr algn="l" rtl="0" fontAlgn="base"/>
            <a:endParaRPr lang="en-US" sz="2400" dirty="0">
              <a:latin typeface="Calibri" panose="020F0502020204030204" pitchFamily="34" charset="0"/>
            </a:endParaRPr>
          </a:p>
          <a:p>
            <a:pPr algn="l" rtl="0" fontAlgn="base"/>
            <a:r>
              <a:rPr lang="en-US" sz="2400" dirty="0" err="1">
                <a:latin typeface="Calibri" panose="020F0502020204030204" pitchFamily="34" charset="0"/>
              </a:rPr>
              <a:t>Va</a:t>
            </a:r>
            <a:r>
              <a:rPr lang="en-US" sz="2400" dirty="0">
                <a:latin typeface="Calibri" panose="020F0502020204030204" pitchFamily="34" charset="0"/>
              </a:rPr>
              <a:t> </a:t>
            </a:r>
            <a:r>
              <a:rPr lang="en-US" sz="2400" dirty="0" err="1">
                <a:latin typeface="Calibri" panose="020F0502020204030204" pitchFamily="34" charset="0"/>
              </a:rPr>
              <a:t>effettuato</a:t>
            </a:r>
            <a:r>
              <a:rPr lang="en-US" sz="2400" dirty="0">
                <a:latin typeface="Calibri" panose="020F0502020204030204" pitchFamily="34" charset="0"/>
              </a:rPr>
              <a:t> </a:t>
            </a:r>
            <a:r>
              <a:rPr lang="en-US" sz="2400" dirty="0" err="1">
                <a:latin typeface="Calibri" panose="020F0502020204030204" pitchFamily="34" charset="0"/>
              </a:rPr>
              <a:t>preferibilmente</a:t>
            </a:r>
            <a:r>
              <a:rPr lang="en-US" sz="2400" dirty="0">
                <a:latin typeface="Calibri" panose="020F0502020204030204" pitchFamily="34" charset="0"/>
              </a:rPr>
              <a:t> senza </a:t>
            </a:r>
            <a:r>
              <a:rPr lang="en-US" sz="2400" dirty="0" err="1">
                <a:latin typeface="Calibri" panose="020F0502020204030204" pitchFamily="34" charset="0"/>
              </a:rPr>
              <a:t>l’ausilio</a:t>
            </a:r>
            <a:r>
              <a:rPr lang="en-US" sz="2400" dirty="0">
                <a:latin typeface="Calibri" panose="020F0502020204030204" pitchFamily="34" charset="0"/>
              </a:rPr>
              <a:t> di </a:t>
            </a:r>
            <a:r>
              <a:rPr lang="en-US" sz="2400" dirty="0" err="1">
                <a:latin typeface="Calibri" panose="020F0502020204030204" pitchFamily="34" charset="0"/>
              </a:rPr>
              <a:t>strumenti</a:t>
            </a:r>
            <a:r>
              <a:rPr lang="en-US" sz="2400" dirty="0">
                <a:latin typeface="Calibri" panose="020F0502020204030204" pitchFamily="34" charset="0"/>
              </a:rPr>
              <a:t> </a:t>
            </a:r>
            <a:r>
              <a:rPr lang="en-US" sz="2400" dirty="0" err="1">
                <a:latin typeface="Calibri" panose="020F0502020204030204" pitchFamily="34" charset="0"/>
              </a:rPr>
              <a:t>digitali</a:t>
            </a:r>
            <a:r>
              <a:rPr lang="en-US" sz="2400" dirty="0">
                <a:latin typeface="Calibri" panose="020F0502020204030204" pitchFamily="34" charset="0"/>
              </a:rPr>
              <a:t>; </a:t>
            </a:r>
            <a:r>
              <a:rPr lang="en-US" sz="2400" dirty="0" err="1">
                <a:latin typeface="Calibri" panose="020F0502020204030204" pitchFamily="34" charset="0"/>
              </a:rPr>
              <a:t>questo</a:t>
            </a:r>
            <a:r>
              <a:rPr lang="en-US" sz="2400" dirty="0">
                <a:latin typeface="Calibri" panose="020F0502020204030204" pitchFamily="34" charset="0"/>
              </a:rPr>
              <a:t> </a:t>
            </a:r>
            <a:r>
              <a:rPr lang="en-US" sz="2400" dirty="0" err="1">
                <a:latin typeface="Calibri" panose="020F0502020204030204" pitchFamily="34" charset="0"/>
              </a:rPr>
              <a:t>perché</a:t>
            </a:r>
            <a:r>
              <a:rPr lang="en-US" sz="2400" dirty="0">
                <a:latin typeface="Calibri" panose="020F0502020204030204" pitchFamily="34" charset="0"/>
              </a:rPr>
              <a:t> </a:t>
            </a:r>
            <a:r>
              <a:rPr lang="en-US" sz="2400" dirty="0" err="1">
                <a:latin typeface="Calibri" panose="020F0502020204030204" pitchFamily="34" charset="0"/>
              </a:rPr>
              <a:t>creando</a:t>
            </a:r>
            <a:r>
              <a:rPr lang="en-US" sz="2400" dirty="0">
                <a:latin typeface="Calibri" panose="020F0502020204030204" pitchFamily="34" charset="0"/>
              </a:rPr>
              <a:t> </a:t>
            </a:r>
            <a:r>
              <a:rPr lang="en-US" sz="2400" dirty="0" err="1">
                <a:latin typeface="Calibri" panose="020F0502020204030204" pitchFamily="34" charset="0"/>
              </a:rPr>
              <a:t>un’atmosfera</a:t>
            </a:r>
            <a:r>
              <a:rPr lang="en-US" sz="2400" dirty="0">
                <a:latin typeface="Calibri" panose="020F0502020204030204" pitchFamily="34" charset="0"/>
              </a:rPr>
              <a:t> </a:t>
            </a:r>
            <a:r>
              <a:rPr lang="en-US" sz="2400" dirty="0" err="1">
                <a:latin typeface="Calibri" panose="020F0502020204030204" pitchFamily="34" charset="0"/>
              </a:rPr>
              <a:t>stimolante</a:t>
            </a:r>
            <a:r>
              <a:rPr lang="en-US" sz="2400" dirty="0">
                <a:latin typeface="Calibri" panose="020F0502020204030204" pitchFamily="34" charset="0"/>
              </a:rPr>
              <a:t> per la </a:t>
            </a:r>
            <a:r>
              <a:rPr lang="en-US" sz="2400" dirty="0" err="1">
                <a:latin typeface="Calibri" panose="020F0502020204030204" pitchFamily="34" charset="0"/>
              </a:rPr>
              <a:t>mente</a:t>
            </a:r>
            <a:r>
              <a:rPr lang="en-US" sz="2400" dirty="0">
                <a:latin typeface="Calibri" panose="020F0502020204030204" pitchFamily="34" charset="0"/>
              </a:rPr>
              <a:t> </a:t>
            </a:r>
            <a:r>
              <a:rPr lang="en-US" sz="2400" dirty="0" err="1">
                <a:latin typeface="Calibri" panose="020F0502020204030204" pitchFamily="34" charset="0"/>
              </a:rPr>
              <a:t>si</a:t>
            </a:r>
            <a:r>
              <a:rPr lang="en-US" sz="2400" dirty="0">
                <a:latin typeface="Calibri" panose="020F0502020204030204" pitchFamily="34" charset="0"/>
              </a:rPr>
              <a:t> </a:t>
            </a:r>
            <a:r>
              <a:rPr lang="en-US" sz="2400" dirty="0" err="1">
                <a:latin typeface="Calibri" panose="020F0502020204030204" pitchFamily="34" charset="0"/>
              </a:rPr>
              <a:t>riesce</a:t>
            </a:r>
            <a:r>
              <a:rPr lang="en-US" sz="2400" dirty="0">
                <a:latin typeface="Calibri" panose="020F0502020204030204" pitchFamily="34" charset="0"/>
              </a:rPr>
              <a:t> a </a:t>
            </a:r>
            <a:r>
              <a:rPr lang="en-US" sz="2400" dirty="0" err="1">
                <a:latin typeface="Calibri" panose="020F0502020204030204" pitchFamily="34" charset="0"/>
              </a:rPr>
              <a:t>raccogliere</a:t>
            </a:r>
            <a:r>
              <a:rPr lang="en-US" sz="2400" dirty="0">
                <a:latin typeface="Calibri" panose="020F0502020204030204" pitchFamily="34" charset="0"/>
              </a:rPr>
              <a:t> </a:t>
            </a:r>
            <a:r>
              <a:rPr lang="en-US" sz="2400" dirty="0" err="1">
                <a:latin typeface="Calibri" panose="020F0502020204030204" pitchFamily="34" charset="0"/>
              </a:rPr>
              <a:t>più</a:t>
            </a:r>
            <a:r>
              <a:rPr lang="en-US" sz="2400" dirty="0">
                <a:latin typeface="Calibri" panose="020F0502020204030204" pitchFamily="34" charset="0"/>
              </a:rPr>
              <a:t> </a:t>
            </a:r>
            <a:r>
              <a:rPr lang="en-US" sz="2400" dirty="0" err="1">
                <a:latin typeface="Calibri" panose="020F0502020204030204" pitchFamily="34" charset="0"/>
              </a:rPr>
              <a:t>spunti</a:t>
            </a:r>
            <a:r>
              <a:rPr lang="en-US" sz="2400" dirty="0">
                <a:latin typeface="Calibri" panose="020F0502020204030204" pitchFamily="34" charset="0"/>
              </a:rPr>
              <a:t>. Uno scenario </a:t>
            </a:r>
            <a:r>
              <a:rPr lang="en-US" sz="2400" dirty="0" err="1">
                <a:latin typeface="Calibri" panose="020F0502020204030204" pitchFamily="34" charset="0"/>
              </a:rPr>
              <a:t>interessante</a:t>
            </a:r>
            <a:r>
              <a:rPr lang="en-US" sz="2400" dirty="0">
                <a:latin typeface="Calibri" panose="020F0502020204030204" pitchFamily="34" charset="0"/>
              </a:rPr>
              <a:t> ad </a:t>
            </a:r>
            <a:r>
              <a:rPr lang="en-US" sz="2400" dirty="0" err="1">
                <a:latin typeface="Calibri" panose="020F0502020204030204" pitchFamily="34" charset="0"/>
              </a:rPr>
              <a:t>esempio</a:t>
            </a:r>
            <a:r>
              <a:rPr lang="en-US" sz="2400" dirty="0">
                <a:latin typeface="Calibri" panose="020F0502020204030204" pitchFamily="34" charset="0"/>
              </a:rPr>
              <a:t> </a:t>
            </a:r>
            <a:r>
              <a:rPr lang="en-US" sz="2400" dirty="0" err="1">
                <a:latin typeface="Calibri" panose="020F0502020204030204" pitchFamily="34" charset="0"/>
              </a:rPr>
              <a:t>può</a:t>
            </a:r>
            <a:r>
              <a:rPr lang="en-US" sz="2400" dirty="0">
                <a:latin typeface="Calibri" panose="020F0502020204030204" pitchFamily="34" charset="0"/>
              </a:rPr>
              <a:t> </a:t>
            </a:r>
            <a:r>
              <a:rPr lang="en-US" sz="2400" dirty="0" err="1">
                <a:latin typeface="Calibri" panose="020F0502020204030204" pitchFamily="34" charset="0"/>
              </a:rPr>
              <a:t>essere</a:t>
            </a:r>
            <a:r>
              <a:rPr lang="en-US" sz="2400" dirty="0">
                <a:latin typeface="Calibri" panose="020F0502020204030204" pitchFamily="34" charset="0"/>
              </a:rPr>
              <a:t> </a:t>
            </a:r>
            <a:r>
              <a:rPr lang="en-US" sz="2400" dirty="0" err="1">
                <a:latin typeface="Calibri" panose="020F0502020204030204" pitchFamily="34" charset="0"/>
              </a:rPr>
              <a:t>sedersi</a:t>
            </a:r>
            <a:r>
              <a:rPr lang="en-US" sz="2400" dirty="0">
                <a:latin typeface="Calibri" panose="020F0502020204030204" pitchFamily="34" charset="0"/>
              </a:rPr>
              <a:t> </a:t>
            </a:r>
            <a:r>
              <a:rPr lang="en-US" sz="2400" dirty="0" err="1">
                <a:latin typeface="Calibri" panose="020F0502020204030204" pitchFamily="34" charset="0"/>
              </a:rPr>
              <a:t>all’aperto</a:t>
            </a:r>
            <a:r>
              <a:rPr lang="en-US" sz="2400" dirty="0">
                <a:latin typeface="Calibri" panose="020F0502020204030204" pitchFamily="34" charset="0"/>
              </a:rPr>
              <a:t> con </a:t>
            </a:r>
            <a:r>
              <a:rPr lang="en-US" sz="2400" dirty="0" err="1">
                <a:latin typeface="Calibri" panose="020F0502020204030204" pitchFamily="34" charset="0"/>
              </a:rPr>
              <a:t>penna</a:t>
            </a:r>
            <a:r>
              <a:rPr lang="en-US" sz="2400" dirty="0">
                <a:latin typeface="Calibri" panose="020F0502020204030204" pitchFamily="34" charset="0"/>
              </a:rPr>
              <a:t> e </a:t>
            </a:r>
            <a:r>
              <a:rPr lang="en-US" sz="2400" dirty="0" err="1">
                <a:latin typeface="Calibri" panose="020F0502020204030204" pitchFamily="34" charset="0"/>
              </a:rPr>
              <a:t>foglio</a:t>
            </a:r>
            <a:r>
              <a:rPr lang="en-GB" sz="2400" dirty="0">
                <a:latin typeface="Calibri" panose="020F0502020204030204" pitchFamily="34" charset="0"/>
              </a:rPr>
              <a:t>. </a:t>
            </a:r>
            <a:endParaRPr lang="en-US" b="0" i="0" dirty="0">
              <a:effectLst/>
            </a:endParaRPr>
          </a:p>
          <a:p>
            <a:pPr algn="l" rtl="0" fontAlgn="base"/>
            <a:endParaRPr lang="en-US" b="0" i="0" dirty="0">
              <a:effectLst/>
            </a:endParaRPr>
          </a:p>
        </p:txBody>
      </p:sp>
      <p:pic>
        <p:nvPicPr>
          <p:cNvPr id="2" name="Picture 1">
            <a:extLst>
              <a:ext uri="{FF2B5EF4-FFF2-40B4-BE49-F238E27FC236}">
                <a16:creationId xmlns:a16="http://schemas.microsoft.com/office/drawing/2014/main" id="{FB8D482E-09B4-4A6D-A22C-22B4938D6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5699" y="2963407"/>
            <a:ext cx="4006678" cy="2671119"/>
          </a:xfrm>
          <a:prstGeom prst="rect">
            <a:avLst/>
          </a:prstGeom>
        </p:spPr>
      </p:pic>
    </p:spTree>
    <p:extLst>
      <p:ext uri="{BB962C8B-B14F-4D97-AF65-F5344CB8AC3E}">
        <p14:creationId xmlns:p14="http://schemas.microsoft.com/office/powerpoint/2010/main" val="63944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B2F6-326D-4990-8BDF-7169FE095F19}"/>
              </a:ext>
            </a:extLst>
          </p:cNvPr>
          <p:cNvSpPr txBox="1"/>
          <p:nvPr/>
        </p:nvSpPr>
        <p:spPr>
          <a:xfrm>
            <a:off x="761563" y="2108623"/>
            <a:ext cx="4004992" cy="3600986"/>
          </a:xfrm>
          <a:prstGeom prst="rect">
            <a:avLst/>
          </a:prstGeom>
          <a:noFill/>
        </p:spPr>
        <p:txBody>
          <a:bodyPr wrap="square" rtlCol="0">
            <a:spAutoFit/>
          </a:bodyPr>
          <a:lstStyle/>
          <a:p>
            <a:pPr algn="l" rtl="0" fontAlgn="base"/>
            <a:r>
              <a:rPr lang="is-IS" sz="3600" b="0" i="0" u="none" strike="noStrike" dirty="0">
                <a:solidFill>
                  <a:srgbClr val="4EAE3A"/>
                </a:solidFill>
                <a:effectLst/>
                <a:latin typeface="Calibri" panose="020F0502020204030204" pitchFamily="34" charset="0"/>
              </a:rPr>
              <a:t>Mappa concettuale</a:t>
            </a:r>
            <a:endParaRPr lang="is-IS" sz="3600" b="0" i="0" dirty="0">
              <a:effectLst/>
              <a:latin typeface="Arial" panose="020B0604020202020204" pitchFamily="34" charset="0"/>
            </a:endParaRPr>
          </a:p>
          <a:p>
            <a:pPr algn="l" rtl="0" fontAlgn="base"/>
            <a:r>
              <a:rPr lang="en-GB" sz="2400" b="0" i="0" u="none" strike="noStrike" dirty="0" err="1">
                <a:solidFill>
                  <a:srgbClr val="000000"/>
                </a:solidFill>
                <a:effectLst/>
                <a:latin typeface="Calibri"/>
                <a:cs typeface="Calibri"/>
              </a:rPr>
              <a:t>Possono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essere</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trascritte</a:t>
            </a:r>
            <a:r>
              <a:rPr lang="en-GB" sz="2400" b="0" i="0" u="none" strike="noStrike" dirty="0">
                <a:solidFill>
                  <a:srgbClr val="000000"/>
                </a:solidFill>
                <a:effectLst/>
                <a:latin typeface="Calibri"/>
                <a:cs typeface="Calibri"/>
              </a:rPr>
              <a:t> a mano o </a:t>
            </a:r>
            <a:r>
              <a:rPr lang="en-GB" sz="2400" b="0" i="0" u="none" strike="noStrike" dirty="0" err="1">
                <a:solidFill>
                  <a:srgbClr val="000000"/>
                </a:solidFill>
                <a:effectLst/>
                <a:latin typeface="Calibri"/>
                <a:cs typeface="Calibri"/>
              </a:rPr>
              <a:t>attraverso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l’utilizzo</a:t>
            </a:r>
            <a:r>
              <a:rPr lang="en-GB" sz="2400" b="0" i="0" u="none" strike="noStrike" dirty="0">
                <a:solidFill>
                  <a:srgbClr val="000000"/>
                </a:solidFill>
                <a:effectLst/>
                <a:latin typeface="Calibri"/>
                <a:cs typeface="Calibri"/>
              </a:rPr>
              <a:t> di software </a:t>
            </a:r>
            <a:r>
              <a:rPr lang="en-GB" sz="2400" b="0" i="0" u="none" strike="noStrike" dirty="0" err="1">
                <a:solidFill>
                  <a:srgbClr val="000000"/>
                </a:solidFill>
                <a:effectLst/>
                <a:latin typeface="Calibri"/>
                <a:cs typeface="Calibri"/>
              </a:rPr>
              <a:t>specifici</a:t>
            </a:r>
            <a:r>
              <a:rPr lang="en-GB" sz="2400" b="0" i="0" u="none" strike="noStrike" dirty="0">
                <a:solidFill>
                  <a:srgbClr val="000000"/>
                </a:solidFill>
                <a:effectLst/>
                <a:latin typeface="Calibri"/>
                <a:cs typeface="Calibri"/>
              </a:rPr>
              <a:t>. Con una </a:t>
            </a:r>
            <a:r>
              <a:rPr lang="en-GB" sz="2400" dirty="0" err="1">
                <a:solidFill>
                  <a:srgbClr val="000000"/>
                </a:solidFill>
                <a:latin typeface="Calibri"/>
                <a:cs typeface="Calibri"/>
              </a:rPr>
              <a:t>mappa</a:t>
            </a:r>
            <a:r>
              <a:rPr lang="en-GB" sz="2400" dirty="0">
                <a:solidFill>
                  <a:srgbClr val="000000"/>
                </a:solidFill>
                <a:latin typeface="Calibri"/>
                <a:cs typeface="Calibri"/>
              </a:rPr>
              <a:t> </a:t>
            </a:r>
            <a:r>
              <a:rPr lang="en-GB" sz="2400" dirty="0" err="1">
                <a:solidFill>
                  <a:srgbClr val="000000"/>
                </a:solidFill>
                <a:latin typeface="Calibri"/>
                <a:cs typeface="Calibri"/>
              </a:rPr>
              <a:t>concettuale</a:t>
            </a:r>
            <a:r>
              <a:rPr lang="en-GB" sz="2400" dirty="0">
                <a:solidFill>
                  <a:srgbClr val="000000"/>
                </a:solidFill>
                <a:latin typeface="Calibri"/>
                <a:cs typeface="Calibri"/>
              </a:rPr>
              <a:t>, lo </a:t>
            </a:r>
            <a:r>
              <a:rPr lang="en-GB" sz="2400" dirty="0" err="1">
                <a:solidFill>
                  <a:srgbClr val="000000"/>
                </a:solidFill>
                <a:latin typeface="Calibri"/>
                <a:cs typeface="Calibri"/>
              </a:rPr>
              <a:t>sviluppo</a:t>
            </a:r>
            <a:r>
              <a:rPr lang="en-GB" sz="2400" dirty="0">
                <a:solidFill>
                  <a:srgbClr val="000000"/>
                </a:solidFill>
                <a:latin typeface="Calibri"/>
                <a:cs typeface="Calibri"/>
              </a:rPr>
              <a:t> di idee </a:t>
            </a:r>
            <a:r>
              <a:rPr lang="en-GB" sz="2400" dirty="0" err="1">
                <a:solidFill>
                  <a:srgbClr val="000000"/>
                </a:solidFill>
                <a:latin typeface="Calibri"/>
                <a:cs typeface="Calibri"/>
              </a:rPr>
              <a:t>diventa</a:t>
            </a:r>
            <a:r>
              <a:rPr lang="en-GB" sz="2400" dirty="0">
                <a:solidFill>
                  <a:srgbClr val="000000"/>
                </a:solidFill>
                <a:latin typeface="Calibri"/>
                <a:cs typeface="Calibri"/>
              </a:rPr>
              <a:t> </a:t>
            </a:r>
            <a:r>
              <a:rPr lang="en-GB" sz="2400" dirty="0" err="1">
                <a:solidFill>
                  <a:srgbClr val="000000"/>
                </a:solidFill>
                <a:latin typeface="Calibri"/>
                <a:cs typeface="Calibri"/>
              </a:rPr>
              <a:t>visivo</a:t>
            </a:r>
            <a:r>
              <a:rPr lang="en-GB" sz="2400" dirty="0">
                <a:solidFill>
                  <a:srgbClr val="000000"/>
                </a:solidFill>
                <a:latin typeface="Calibri"/>
                <a:cs typeface="Calibri"/>
              </a:rPr>
              <a:t>, </a:t>
            </a:r>
            <a:r>
              <a:rPr lang="en-GB" sz="2400" dirty="0" err="1">
                <a:solidFill>
                  <a:srgbClr val="000000"/>
                </a:solidFill>
                <a:latin typeface="Calibri"/>
                <a:cs typeface="Calibri"/>
              </a:rPr>
              <a:t>rendendo</a:t>
            </a:r>
            <a:r>
              <a:rPr lang="en-GB" sz="2400" dirty="0">
                <a:solidFill>
                  <a:srgbClr val="000000"/>
                </a:solidFill>
                <a:latin typeface="Calibri"/>
                <a:cs typeface="Calibri"/>
              </a:rPr>
              <a:t> </a:t>
            </a:r>
            <a:r>
              <a:rPr lang="en-GB" sz="2400" dirty="0" err="1">
                <a:solidFill>
                  <a:srgbClr val="000000"/>
                </a:solidFill>
                <a:latin typeface="Calibri"/>
                <a:cs typeface="Calibri"/>
              </a:rPr>
              <a:t>più</a:t>
            </a:r>
            <a:r>
              <a:rPr lang="en-GB" sz="2400" dirty="0">
                <a:solidFill>
                  <a:srgbClr val="000000"/>
                </a:solidFill>
                <a:latin typeface="Calibri"/>
                <a:cs typeface="Calibri"/>
              </a:rPr>
              <a:t> facile la </a:t>
            </a:r>
            <a:r>
              <a:rPr lang="en-GB" sz="2400" dirty="0" err="1">
                <a:solidFill>
                  <a:srgbClr val="000000"/>
                </a:solidFill>
                <a:latin typeface="Calibri"/>
                <a:cs typeface="Calibri"/>
              </a:rPr>
              <a:t>loro</a:t>
            </a:r>
            <a:r>
              <a:rPr lang="en-GB" sz="2400" dirty="0">
                <a:solidFill>
                  <a:srgbClr val="000000"/>
                </a:solidFill>
                <a:latin typeface="Calibri"/>
                <a:cs typeface="Calibri"/>
              </a:rPr>
              <a:t> </a:t>
            </a:r>
            <a:r>
              <a:rPr lang="en-GB" sz="2400" dirty="0" err="1">
                <a:solidFill>
                  <a:srgbClr val="000000"/>
                </a:solidFill>
                <a:latin typeface="Calibri"/>
                <a:cs typeface="Calibri"/>
              </a:rPr>
              <a:t>organizzazione</a:t>
            </a:r>
            <a:r>
              <a:rPr lang="en-GB" sz="2400" dirty="0">
                <a:solidFill>
                  <a:srgbClr val="000000"/>
                </a:solidFill>
                <a:latin typeface="Calibri"/>
                <a:cs typeface="Calibri"/>
              </a:rPr>
              <a:t> e </a:t>
            </a:r>
            <a:r>
              <a:rPr lang="en-GB" sz="2400" dirty="0" err="1">
                <a:solidFill>
                  <a:srgbClr val="000000"/>
                </a:solidFill>
                <a:latin typeface="Calibri"/>
                <a:cs typeface="Calibri"/>
              </a:rPr>
              <a:t>categorizzazione</a:t>
            </a:r>
            <a:r>
              <a:rPr lang="en-GB" sz="2400" b="0" i="0" u="none" strike="noStrike" dirty="0">
                <a:solidFill>
                  <a:srgbClr val="000000"/>
                </a:solidFill>
                <a:effectLst/>
                <a:latin typeface="Calibri"/>
                <a:cs typeface="Calibri"/>
              </a:rPr>
              <a:t>. </a:t>
            </a:r>
            <a:endParaRPr lang="en-SE" dirty="0"/>
          </a:p>
        </p:txBody>
      </p:sp>
      <p:sp>
        <p:nvSpPr>
          <p:cNvPr id="3" name="TextBox 2">
            <a:extLst>
              <a:ext uri="{FF2B5EF4-FFF2-40B4-BE49-F238E27FC236}">
                <a16:creationId xmlns:a16="http://schemas.microsoft.com/office/drawing/2014/main" id="{5A233AAF-7350-4C10-9126-C1F778651638}"/>
              </a:ext>
            </a:extLst>
          </p:cNvPr>
          <p:cNvSpPr txBox="1"/>
          <p:nvPr/>
        </p:nvSpPr>
        <p:spPr>
          <a:xfrm>
            <a:off x="2271168" y="93053"/>
            <a:ext cx="8130250" cy="984885"/>
          </a:xfrm>
          <a:prstGeom prst="rect">
            <a:avLst/>
          </a:prstGeom>
          <a:noFill/>
        </p:spPr>
        <p:txBody>
          <a:bodyPr wrap="square" rtlCol="0">
            <a:spAutoFit/>
          </a:bodyPr>
          <a:lstStyle/>
          <a:p>
            <a:pPr algn="ctr"/>
            <a:r>
              <a:rPr lang="is-IS" sz="4000" b="1" dirty="0">
                <a:solidFill>
                  <a:srgbClr val="266C9F"/>
                </a:solidFill>
              </a:rPr>
              <a:t>1.2. Ideazione – esempi metodologici</a:t>
            </a:r>
            <a:endParaRPr lang="en-SE" sz="4000" b="1" dirty="0">
              <a:solidFill>
                <a:srgbClr val="266C9F"/>
              </a:solidFill>
            </a:endParaRPr>
          </a:p>
          <a:p>
            <a:pPr algn="ctr"/>
            <a:endParaRPr lang="en-SE" dirty="0"/>
          </a:p>
        </p:txBody>
      </p:sp>
      <p:pic>
        <p:nvPicPr>
          <p:cNvPr id="4" name="Picture 3">
            <a:extLst>
              <a:ext uri="{FF2B5EF4-FFF2-40B4-BE49-F238E27FC236}">
                <a16:creationId xmlns:a16="http://schemas.microsoft.com/office/drawing/2014/main" id="{37065C2E-A381-4F33-B8DB-950303CD9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2662" y="2425668"/>
            <a:ext cx="4493571" cy="3249527"/>
          </a:xfrm>
          <a:prstGeom prst="rect">
            <a:avLst/>
          </a:prstGeom>
        </p:spPr>
      </p:pic>
      <p:pic>
        <p:nvPicPr>
          <p:cNvPr id="5" name="Picture 4">
            <a:extLst>
              <a:ext uri="{FF2B5EF4-FFF2-40B4-BE49-F238E27FC236}">
                <a16:creationId xmlns:a16="http://schemas.microsoft.com/office/drawing/2014/main" id="{BA968F31-56E6-48D5-B45B-196614588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289" y="5675195"/>
            <a:ext cx="3785944" cy="237765"/>
          </a:xfrm>
          <a:prstGeom prst="rect">
            <a:avLst/>
          </a:prstGeom>
        </p:spPr>
      </p:pic>
    </p:spTree>
    <p:extLst>
      <p:ext uri="{BB962C8B-B14F-4D97-AF65-F5344CB8AC3E}">
        <p14:creationId xmlns:p14="http://schemas.microsoft.com/office/powerpoint/2010/main" val="2928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7B165-0FA5-4B05-931A-1BA40080D8EB}"/>
              </a:ext>
            </a:extLst>
          </p:cNvPr>
          <p:cNvSpPr txBox="1"/>
          <p:nvPr/>
        </p:nvSpPr>
        <p:spPr>
          <a:xfrm>
            <a:off x="423811" y="1665459"/>
            <a:ext cx="5454324" cy="3970318"/>
          </a:xfrm>
          <a:prstGeom prst="rect">
            <a:avLst/>
          </a:prstGeom>
          <a:noFill/>
        </p:spPr>
        <p:txBody>
          <a:bodyPr wrap="square" rtlCol="0">
            <a:spAutoFit/>
          </a:bodyPr>
          <a:lstStyle/>
          <a:p>
            <a:pPr algn="l" rtl="0" fontAlgn="base"/>
            <a:r>
              <a:rPr lang="it-IT" sz="3600" b="0" i="0" u="none" strike="noStrike" dirty="0">
                <a:solidFill>
                  <a:srgbClr val="4EAE3A"/>
                </a:solidFill>
                <a:effectLst/>
                <a:latin typeface="Calibri" panose="020F0502020204030204" pitchFamily="34" charset="0"/>
              </a:rPr>
              <a:t>La stella</a:t>
            </a:r>
            <a:endParaRPr lang="en-US" sz="3600" b="0" i="0" dirty="0">
              <a:effectLst/>
              <a:latin typeface="Calibri" panose="020F0502020204030204" pitchFamily="34" charset="0"/>
            </a:endParaRPr>
          </a:p>
          <a:p>
            <a:pPr algn="l" rtl="0" fontAlgn="base"/>
            <a:r>
              <a:rPr lang="en-GB" sz="2400" b="0" i="0" dirty="0" err="1">
                <a:effectLst/>
                <a:latin typeface="Calibri" panose="020F0502020204030204" pitchFamily="34" charset="0"/>
              </a:rPr>
              <a:t>Consiste</a:t>
            </a:r>
            <a:r>
              <a:rPr lang="en-GB" sz="2400" b="0" i="0" dirty="0">
                <a:effectLst/>
                <a:latin typeface="Calibri" panose="020F0502020204030204" pitchFamily="34" charset="0"/>
              </a:rPr>
              <a:t> </a:t>
            </a:r>
            <a:r>
              <a:rPr lang="en-GB" sz="2400" b="0" i="0" dirty="0" err="1">
                <a:effectLst/>
                <a:latin typeface="Calibri" panose="020F0502020204030204" pitchFamily="34" charset="0"/>
              </a:rPr>
              <a:t>nel</a:t>
            </a:r>
            <a:r>
              <a:rPr lang="en-GB" sz="2400" b="0" i="0" dirty="0">
                <a:effectLst/>
                <a:latin typeface="Calibri" panose="020F0502020204030204" pitchFamily="34" charset="0"/>
              </a:rPr>
              <a:t> </a:t>
            </a:r>
            <a:r>
              <a:rPr lang="en-GB" sz="2400" b="0" i="0" dirty="0" err="1">
                <a:effectLst/>
                <a:latin typeface="Calibri" panose="020F0502020204030204" pitchFamily="34" charset="0"/>
              </a:rPr>
              <a:t>disegnare</a:t>
            </a:r>
            <a:r>
              <a:rPr lang="en-GB" sz="2400" b="0" i="0" dirty="0">
                <a:effectLst/>
                <a:latin typeface="Calibri" panose="020F0502020204030204" pitchFamily="34" charset="0"/>
              </a:rPr>
              <a:t> una stella a sei </a:t>
            </a:r>
            <a:r>
              <a:rPr lang="en-GB" sz="2400" b="0" i="0" dirty="0" err="1">
                <a:effectLst/>
                <a:latin typeface="Calibri" panose="020F0502020204030204" pitchFamily="34" charset="0"/>
              </a:rPr>
              <a:t>punte</a:t>
            </a:r>
            <a:r>
              <a:rPr lang="en-GB" sz="2400" b="0" i="0" dirty="0">
                <a:effectLst/>
                <a:latin typeface="Calibri" panose="020F0502020204030204" pitchFamily="34" charset="0"/>
              </a:rPr>
              <a:t> e </a:t>
            </a:r>
            <a:r>
              <a:rPr lang="en-GB" sz="2400" b="0" i="0" dirty="0" err="1">
                <a:effectLst/>
                <a:latin typeface="Calibri" panose="020F0502020204030204" pitchFamily="34" charset="0"/>
              </a:rPr>
              <a:t>scrivere</a:t>
            </a:r>
            <a:r>
              <a:rPr lang="en-GB" sz="2400" b="0" i="0" dirty="0">
                <a:effectLst/>
                <a:latin typeface="Calibri" panose="020F0502020204030204" pitchFamily="34" charset="0"/>
              </a:rPr>
              <a:t> </a:t>
            </a:r>
            <a:r>
              <a:rPr lang="en-GB" sz="2400" b="0" i="0" dirty="0" err="1">
                <a:effectLst/>
                <a:latin typeface="Calibri" panose="020F0502020204030204" pitchFamily="34" charset="0"/>
              </a:rPr>
              <a:t>l’idea</a:t>
            </a:r>
            <a:r>
              <a:rPr lang="en-GB" sz="2400" b="0" i="0" dirty="0">
                <a:effectLst/>
                <a:latin typeface="Calibri" panose="020F0502020204030204" pitchFamily="34" charset="0"/>
              </a:rPr>
              <a:t> </a:t>
            </a:r>
            <a:r>
              <a:rPr lang="en-GB" sz="2400" b="0" i="0" dirty="0" err="1">
                <a:effectLst/>
                <a:latin typeface="Calibri" panose="020F0502020204030204" pitchFamily="34" charset="0"/>
              </a:rPr>
              <a:t>alla</a:t>
            </a:r>
            <a:r>
              <a:rPr lang="en-GB" sz="2400" b="0" i="0" dirty="0">
                <a:effectLst/>
                <a:latin typeface="Calibri" panose="020F0502020204030204" pitchFamily="34" charset="0"/>
              </a:rPr>
              <a:t> quale </a:t>
            </a:r>
            <a:r>
              <a:rPr lang="en-GB" sz="2400" b="0" i="0" dirty="0" err="1">
                <a:effectLst/>
                <a:latin typeface="Calibri" panose="020F0502020204030204" pitchFamily="34" charset="0"/>
              </a:rPr>
              <a:t>si</a:t>
            </a:r>
            <a:r>
              <a:rPr lang="en-GB" sz="2400" b="0" i="0" dirty="0">
                <a:effectLst/>
                <a:latin typeface="Calibri" panose="020F0502020204030204" pitchFamily="34" charset="0"/>
              </a:rPr>
              <a:t> </a:t>
            </a:r>
            <a:r>
              <a:rPr lang="en-GB" sz="2400" b="0" i="0" dirty="0" err="1">
                <a:effectLst/>
                <a:latin typeface="Calibri" panose="020F0502020204030204" pitchFamily="34" charset="0"/>
              </a:rPr>
              <a:t>vuole</a:t>
            </a:r>
            <a:r>
              <a:rPr lang="en-GB" sz="2400" b="0" i="0" dirty="0">
                <a:effectLst/>
                <a:latin typeface="Calibri" panose="020F0502020204030204" pitchFamily="34" charset="0"/>
              </a:rPr>
              <a:t> </a:t>
            </a:r>
            <a:r>
              <a:rPr lang="en-GB" sz="2400" b="0" i="0" dirty="0" err="1">
                <a:effectLst/>
                <a:latin typeface="Calibri" panose="020F0502020204030204" pitchFamily="34" charset="0"/>
              </a:rPr>
              <a:t>lavorare</a:t>
            </a:r>
            <a:r>
              <a:rPr lang="en-GB" sz="2400" b="0" i="0" dirty="0">
                <a:effectLst/>
                <a:latin typeface="Calibri" panose="020F0502020204030204" pitchFamily="34" charset="0"/>
              </a:rPr>
              <a:t> al </a:t>
            </a:r>
            <a:r>
              <a:rPr lang="en-GB" sz="2400" b="0" i="0" dirty="0" err="1">
                <a:effectLst/>
                <a:latin typeface="Calibri" panose="020F0502020204030204" pitchFamily="34" charset="0"/>
              </a:rPr>
              <a:t>centro</a:t>
            </a:r>
            <a:r>
              <a:rPr lang="en-GB" sz="2400" b="0" i="0" dirty="0">
                <a:effectLst/>
                <a:latin typeface="Calibri" panose="020F0502020204030204" pitchFamily="34" charset="0"/>
              </a:rPr>
              <a:t>. </a:t>
            </a:r>
          </a:p>
          <a:p>
            <a:pPr algn="l" rtl="0" fontAlgn="base"/>
            <a:r>
              <a:rPr lang="en-GB" sz="2400" b="0" i="0" dirty="0" err="1">
                <a:effectLst/>
                <a:latin typeface="Calibri" panose="020F0502020204030204" pitchFamily="34" charset="0"/>
              </a:rPr>
              <a:t>Successivamente</a:t>
            </a:r>
            <a:r>
              <a:rPr lang="en-GB" sz="2400" b="0" i="0" dirty="0">
                <a:effectLst/>
                <a:latin typeface="Calibri" panose="020F0502020204030204" pitchFamily="34" charset="0"/>
              </a:rPr>
              <a:t> </a:t>
            </a:r>
            <a:r>
              <a:rPr lang="en-GB" sz="2400" b="0" i="0" dirty="0" err="1">
                <a:effectLst/>
                <a:latin typeface="Calibri" panose="020F0502020204030204" pitchFamily="34" charset="0"/>
              </a:rPr>
              <a:t>bisogna</a:t>
            </a:r>
            <a:r>
              <a:rPr lang="en-GB" sz="2400" b="0" i="0" dirty="0">
                <a:effectLst/>
                <a:latin typeface="Calibri" panose="020F0502020204030204" pitchFamily="34" charset="0"/>
              </a:rPr>
              <a:t> </a:t>
            </a:r>
            <a:r>
              <a:rPr lang="en-GB" sz="2400" b="0" i="0" dirty="0" err="1">
                <a:effectLst/>
                <a:latin typeface="Calibri" panose="020F0502020204030204" pitchFamily="34" charset="0"/>
              </a:rPr>
              <a:t>aggiungere</a:t>
            </a:r>
            <a:r>
              <a:rPr lang="en-GB" sz="2400" b="0" i="0" dirty="0">
                <a:effectLst/>
                <a:latin typeface="Calibri" panose="020F0502020204030204" pitchFamily="34" charset="0"/>
              </a:rPr>
              <a:t> le parole </a:t>
            </a:r>
            <a:r>
              <a:rPr lang="en-GB" sz="2400" b="0" i="1" dirty="0">
                <a:effectLst/>
                <a:latin typeface="Calibri" panose="020F0502020204030204" pitchFamily="34" charset="0"/>
              </a:rPr>
              <a:t>chi, </a:t>
            </a:r>
            <a:r>
              <a:rPr lang="en-GB" sz="2400" b="0" i="1" dirty="0" err="1">
                <a:effectLst/>
                <a:latin typeface="Calibri" panose="020F0502020204030204" pitchFamily="34" charset="0"/>
              </a:rPr>
              <a:t>cosa</a:t>
            </a:r>
            <a:r>
              <a:rPr lang="en-GB" sz="2400" b="0" i="1" dirty="0">
                <a:effectLst/>
                <a:latin typeface="Calibri" panose="020F0502020204030204" pitchFamily="34" charset="0"/>
              </a:rPr>
              <a:t>, dove, </a:t>
            </a:r>
            <a:r>
              <a:rPr lang="en-GB" sz="2400" b="0" i="1" dirty="0" err="1">
                <a:effectLst/>
                <a:latin typeface="Calibri" panose="020F0502020204030204" pitchFamily="34" charset="0"/>
              </a:rPr>
              <a:t>quando</a:t>
            </a:r>
            <a:r>
              <a:rPr lang="en-GB" sz="2400" b="0" i="1" dirty="0">
                <a:effectLst/>
                <a:latin typeface="Calibri" panose="020F0502020204030204" pitchFamily="34" charset="0"/>
              </a:rPr>
              <a:t>, </a:t>
            </a:r>
            <a:r>
              <a:rPr lang="en-GB" sz="2400" b="0" i="1" dirty="0" err="1">
                <a:effectLst/>
                <a:latin typeface="Calibri" panose="020F0502020204030204" pitchFamily="34" charset="0"/>
              </a:rPr>
              <a:t>perché</a:t>
            </a:r>
            <a:r>
              <a:rPr lang="en-GB" sz="2400" b="0" i="1" dirty="0">
                <a:effectLst/>
                <a:latin typeface="Calibri" panose="020F0502020204030204" pitchFamily="34" charset="0"/>
              </a:rPr>
              <a:t>, </a:t>
            </a:r>
            <a:r>
              <a:rPr lang="en-GB" sz="2400" b="0" dirty="0">
                <a:effectLst/>
                <a:latin typeface="Calibri" panose="020F0502020204030204" pitchFamily="34" charset="0"/>
              </a:rPr>
              <a:t>come, </a:t>
            </a:r>
            <a:r>
              <a:rPr lang="en-GB" sz="2400" b="0" dirty="0" err="1">
                <a:effectLst/>
                <a:latin typeface="Calibri" panose="020F0502020204030204" pitchFamily="34" charset="0"/>
              </a:rPr>
              <a:t>ciasc</a:t>
            </a:r>
            <a:r>
              <a:rPr lang="en-GB" sz="2400" dirty="0" err="1">
                <a:latin typeface="Calibri" panose="020F0502020204030204" pitchFamily="34" charset="0"/>
              </a:rPr>
              <a:t>una</a:t>
            </a:r>
            <a:r>
              <a:rPr lang="en-GB" sz="2400" dirty="0">
                <a:latin typeface="Calibri" panose="020F0502020204030204" pitchFamily="34" charset="0"/>
              </a:rPr>
              <a:t> in una </a:t>
            </a:r>
            <a:r>
              <a:rPr lang="en-GB" sz="2400" dirty="0" err="1">
                <a:latin typeface="Calibri" panose="020F0502020204030204" pitchFamily="34" charset="0"/>
              </a:rPr>
              <a:t>punta</a:t>
            </a:r>
            <a:r>
              <a:rPr lang="en-GB" sz="2400" dirty="0">
                <a:latin typeface="Calibri" panose="020F0502020204030204" pitchFamily="34" charset="0"/>
              </a:rPr>
              <a:t> </a:t>
            </a:r>
            <a:r>
              <a:rPr lang="en-GB" sz="2400" dirty="0" err="1">
                <a:latin typeface="Calibri" panose="020F0502020204030204" pitchFamily="34" charset="0"/>
              </a:rPr>
              <a:t>della</a:t>
            </a:r>
            <a:r>
              <a:rPr lang="en-GB" sz="2400" dirty="0">
                <a:latin typeface="Calibri" panose="020F0502020204030204" pitchFamily="34" charset="0"/>
              </a:rPr>
              <a:t> stella.</a:t>
            </a:r>
          </a:p>
          <a:p>
            <a:pPr algn="l" rtl="0" fontAlgn="base"/>
            <a:r>
              <a:rPr lang="en-GB" sz="2400" dirty="0" err="1">
                <a:latin typeface="Calibri" panose="020F0502020204030204" pitchFamily="34" charset="0"/>
              </a:rPr>
              <a:t>Infine</a:t>
            </a:r>
            <a:r>
              <a:rPr lang="en-GB" sz="2400" dirty="0">
                <a:latin typeface="Calibri" panose="020F0502020204030204" pitchFamily="34" charset="0"/>
              </a:rPr>
              <a:t> </a:t>
            </a:r>
            <a:r>
              <a:rPr lang="en-GB" sz="2400" dirty="0" err="1">
                <a:latin typeface="Calibri" panose="020F0502020204030204" pitchFamily="34" charset="0"/>
              </a:rPr>
              <a:t>si</a:t>
            </a:r>
            <a:r>
              <a:rPr lang="en-GB" sz="2400" dirty="0">
                <a:latin typeface="Calibri" panose="020F0502020204030204" pitchFamily="34" charset="0"/>
              </a:rPr>
              <a:t> </a:t>
            </a:r>
            <a:r>
              <a:rPr lang="en-GB" sz="2400" dirty="0" err="1">
                <a:latin typeface="Calibri" panose="020F0502020204030204" pitchFamily="34" charset="0"/>
              </a:rPr>
              <a:t>analizza</a:t>
            </a:r>
            <a:r>
              <a:rPr lang="en-GB" sz="2400" dirty="0">
                <a:latin typeface="Calibri" panose="020F0502020204030204" pitchFamily="34" charset="0"/>
              </a:rPr>
              <a:t> </a:t>
            </a:r>
            <a:r>
              <a:rPr lang="en-GB" sz="2400" dirty="0" err="1">
                <a:latin typeface="Calibri" panose="020F0502020204030204" pitchFamily="34" charset="0"/>
              </a:rPr>
              <a:t>l’idea</a:t>
            </a:r>
            <a:r>
              <a:rPr lang="en-GB" sz="2400" dirty="0">
                <a:latin typeface="Calibri" panose="020F0502020204030204" pitchFamily="34" charset="0"/>
              </a:rPr>
              <a:t> di </a:t>
            </a:r>
            <a:r>
              <a:rPr lang="en-GB" sz="2400" dirty="0" err="1">
                <a:latin typeface="Calibri" panose="020F0502020204030204" pitchFamily="34" charset="0"/>
              </a:rPr>
              <a:t>partenza</a:t>
            </a:r>
            <a:r>
              <a:rPr lang="en-GB" sz="2400" dirty="0">
                <a:latin typeface="Calibri" panose="020F0502020204030204" pitchFamily="34" charset="0"/>
              </a:rPr>
              <a:t> </a:t>
            </a:r>
            <a:r>
              <a:rPr lang="en-GB" sz="2400" dirty="0" err="1">
                <a:latin typeface="Calibri" panose="020F0502020204030204" pitchFamily="34" charset="0"/>
              </a:rPr>
              <a:t>facendo</a:t>
            </a:r>
            <a:r>
              <a:rPr lang="en-GB" sz="2400" dirty="0">
                <a:latin typeface="Calibri" panose="020F0502020204030204" pitchFamily="34" charset="0"/>
              </a:rPr>
              <a:t> </a:t>
            </a:r>
            <a:r>
              <a:rPr lang="en-GB" sz="2400" dirty="0" err="1">
                <a:latin typeface="Calibri" panose="020F0502020204030204" pitchFamily="34" charset="0"/>
              </a:rPr>
              <a:t>domande</a:t>
            </a:r>
            <a:r>
              <a:rPr lang="en-GB" sz="2400" dirty="0">
                <a:latin typeface="Calibri" panose="020F0502020204030204" pitchFamily="34" charset="0"/>
              </a:rPr>
              <a:t> </a:t>
            </a:r>
            <a:r>
              <a:rPr lang="en-GB" sz="2400" dirty="0" err="1">
                <a:latin typeface="Calibri" panose="020F0502020204030204" pitchFamily="34" charset="0"/>
              </a:rPr>
              <a:t>che</a:t>
            </a:r>
            <a:r>
              <a:rPr lang="en-GB" sz="2400" dirty="0">
                <a:latin typeface="Calibri" panose="020F0502020204030204" pitchFamily="34" charset="0"/>
              </a:rPr>
              <a:t> </a:t>
            </a:r>
            <a:r>
              <a:rPr lang="en-GB" sz="2400" dirty="0" err="1">
                <a:latin typeface="Calibri" panose="020F0502020204030204" pitchFamily="34" charset="0"/>
              </a:rPr>
              <a:t>inizino</a:t>
            </a:r>
            <a:r>
              <a:rPr lang="en-GB" sz="2400" dirty="0">
                <a:latin typeface="Calibri" panose="020F0502020204030204" pitchFamily="34" charset="0"/>
              </a:rPr>
              <a:t> con una </a:t>
            </a:r>
            <a:r>
              <a:rPr lang="en-GB" sz="2400" dirty="0" err="1">
                <a:latin typeface="Calibri" panose="020F0502020204030204" pitchFamily="34" charset="0"/>
              </a:rPr>
              <a:t>delle</a:t>
            </a:r>
            <a:r>
              <a:rPr lang="en-GB" sz="2400" dirty="0">
                <a:latin typeface="Calibri" panose="020F0502020204030204" pitchFamily="34" charset="0"/>
              </a:rPr>
              <a:t> sei parole </a:t>
            </a:r>
            <a:r>
              <a:rPr lang="en-GB" sz="2400" dirty="0" err="1">
                <a:latin typeface="Calibri" panose="020F0502020204030204" pitchFamily="34" charset="0"/>
              </a:rPr>
              <a:t>chiave</a:t>
            </a:r>
            <a:r>
              <a:rPr lang="en-GB" sz="2400" dirty="0">
                <a:latin typeface="Calibri" panose="020F0502020204030204" pitchFamily="34" charset="0"/>
              </a:rPr>
              <a:t> </a:t>
            </a:r>
            <a:r>
              <a:rPr lang="en-GB" sz="2400" dirty="0" err="1">
                <a:latin typeface="Calibri" panose="020F0502020204030204" pitchFamily="34" charset="0"/>
              </a:rPr>
              <a:t>della</a:t>
            </a:r>
            <a:r>
              <a:rPr lang="en-GB" sz="2400" dirty="0">
                <a:latin typeface="Calibri" panose="020F0502020204030204" pitchFamily="34" charset="0"/>
              </a:rPr>
              <a:t> stella.  </a:t>
            </a:r>
            <a:endParaRPr lang="en-SE" dirty="0"/>
          </a:p>
        </p:txBody>
      </p:sp>
      <p:sp>
        <p:nvSpPr>
          <p:cNvPr id="3" name="TextBox 2">
            <a:extLst>
              <a:ext uri="{FF2B5EF4-FFF2-40B4-BE49-F238E27FC236}">
                <a16:creationId xmlns:a16="http://schemas.microsoft.com/office/drawing/2014/main" id="{5F3C6D9C-B310-4290-ABF0-2250952E06C0}"/>
              </a:ext>
            </a:extLst>
          </p:cNvPr>
          <p:cNvSpPr txBox="1"/>
          <p:nvPr/>
        </p:nvSpPr>
        <p:spPr>
          <a:xfrm>
            <a:off x="2798339" y="212829"/>
            <a:ext cx="8481790" cy="707886"/>
          </a:xfrm>
          <a:prstGeom prst="rect">
            <a:avLst/>
          </a:prstGeom>
          <a:noFill/>
        </p:spPr>
        <p:txBody>
          <a:bodyPr wrap="square" rtlCol="0">
            <a:spAutoFit/>
          </a:bodyPr>
          <a:lstStyle/>
          <a:p>
            <a:pPr algn="ctr"/>
            <a:r>
              <a:rPr lang="is-IS" sz="4000" b="1" dirty="0">
                <a:solidFill>
                  <a:srgbClr val="266C9F"/>
                </a:solidFill>
              </a:rPr>
              <a:t>1.2. Ideazione – esempi metodologici</a:t>
            </a:r>
            <a:endParaRPr lang="en-SE" sz="4000" b="1">
              <a:solidFill>
                <a:srgbClr val="266C9F"/>
              </a:solidFill>
            </a:endParaRPr>
          </a:p>
        </p:txBody>
      </p:sp>
      <p:sp>
        <p:nvSpPr>
          <p:cNvPr id="4" name="Star: 6 Points 3">
            <a:extLst>
              <a:ext uri="{FF2B5EF4-FFF2-40B4-BE49-F238E27FC236}">
                <a16:creationId xmlns:a16="http://schemas.microsoft.com/office/drawing/2014/main" id="{670BBFB9-E8C8-496A-84BA-26B953F4FCFF}"/>
              </a:ext>
            </a:extLst>
          </p:cNvPr>
          <p:cNvSpPr/>
          <p:nvPr/>
        </p:nvSpPr>
        <p:spPr>
          <a:xfrm>
            <a:off x="6326659" y="2070956"/>
            <a:ext cx="3509318" cy="3744097"/>
          </a:xfrm>
          <a:prstGeom prst="star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Box 4">
            <a:extLst>
              <a:ext uri="{FF2B5EF4-FFF2-40B4-BE49-F238E27FC236}">
                <a16:creationId xmlns:a16="http://schemas.microsoft.com/office/drawing/2014/main" id="{0CC83203-92E0-4815-A6BA-B220BFE5E416}"/>
              </a:ext>
            </a:extLst>
          </p:cNvPr>
          <p:cNvSpPr txBox="1"/>
          <p:nvPr/>
        </p:nvSpPr>
        <p:spPr>
          <a:xfrm>
            <a:off x="7817710" y="2606239"/>
            <a:ext cx="691978" cy="369332"/>
          </a:xfrm>
          <a:prstGeom prst="rect">
            <a:avLst/>
          </a:prstGeom>
          <a:noFill/>
        </p:spPr>
        <p:txBody>
          <a:bodyPr wrap="square" rtlCol="0">
            <a:spAutoFit/>
          </a:bodyPr>
          <a:lstStyle/>
          <a:p>
            <a:r>
              <a:rPr lang="is-IS" dirty="0">
                <a:solidFill>
                  <a:srgbClr val="00B028"/>
                </a:solidFill>
              </a:rPr>
              <a:t>chi</a:t>
            </a:r>
            <a:endParaRPr lang="en-SE" dirty="0">
              <a:solidFill>
                <a:srgbClr val="00B028"/>
              </a:solidFill>
            </a:endParaRPr>
          </a:p>
        </p:txBody>
      </p:sp>
      <p:sp>
        <p:nvSpPr>
          <p:cNvPr id="6" name="TextBox 5">
            <a:extLst>
              <a:ext uri="{FF2B5EF4-FFF2-40B4-BE49-F238E27FC236}">
                <a16:creationId xmlns:a16="http://schemas.microsoft.com/office/drawing/2014/main" id="{EB3330A6-8E7C-49BD-9DFE-C835B1BE969B}"/>
              </a:ext>
            </a:extLst>
          </p:cNvPr>
          <p:cNvSpPr txBox="1"/>
          <p:nvPr/>
        </p:nvSpPr>
        <p:spPr>
          <a:xfrm>
            <a:off x="6604247" y="3130205"/>
            <a:ext cx="780976" cy="369332"/>
          </a:xfrm>
          <a:prstGeom prst="rect">
            <a:avLst/>
          </a:prstGeom>
          <a:noFill/>
        </p:spPr>
        <p:txBody>
          <a:bodyPr wrap="square" rtlCol="0">
            <a:spAutoFit/>
          </a:bodyPr>
          <a:lstStyle/>
          <a:p>
            <a:r>
              <a:rPr lang="is-IS" dirty="0">
                <a:solidFill>
                  <a:srgbClr val="00B028"/>
                </a:solidFill>
              </a:rPr>
              <a:t>come</a:t>
            </a:r>
            <a:endParaRPr lang="en-SE" dirty="0">
              <a:solidFill>
                <a:srgbClr val="00B028"/>
              </a:solidFill>
            </a:endParaRPr>
          </a:p>
        </p:txBody>
      </p:sp>
      <p:sp>
        <p:nvSpPr>
          <p:cNvPr id="7" name="TextBox 6">
            <a:extLst>
              <a:ext uri="{FF2B5EF4-FFF2-40B4-BE49-F238E27FC236}">
                <a16:creationId xmlns:a16="http://schemas.microsoft.com/office/drawing/2014/main" id="{B84764F9-9A65-443D-86EF-C9F393505EC6}"/>
              </a:ext>
            </a:extLst>
          </p:cNvPr>
          <p:cNvSpPr txBox="1"/>
          <p:nvPr/>
        </p:nvSpPr>
        <p:spPr>
          <a:xfrm>
            <a:off x="8837447" y="3130205"/>
            <a:ext cx="691978" cy="369332"/>
          </a:xfrm>
          <a:prstGeom prst="rect">
            <a:avLst/>
          </a:prstGeom>
          <a:noFill/>
        </p:spPr>
        <p:txBody>
          <a:bodyPr wrap="square" rtlCol="0">
            <a:spAutoFit/>
          </a:bodyPr>
          <a:lstStyle/>
          <a:p>
            <a:r>
              <a:rPr lang="is-IS" dirty="0">
                <a:solidFill>
                  <a:srgbClr val="00B028"/>
                </a:solidFill>
              </a:rPr>
              <a:t>cosa</a:t>
            </a:r>
            <a:endParaRPr lang="en-SE" dirty="0">
              <a:solidFill>
                <a:srgbClr val="00B028"/>
              </a:solidFill>
            </a:endParaRPr>
          </a:p>
        </p:txBody>
      </p:sp>
      <p:sp>
        <p:nvSpPr>
          <p:cNvPr id="8" name="TextBox 7">
            <a:extLst>
              <a:ext uri="{FF2B5EF4-FFF2-40B4-BE49-F238E27FC236}">
                <a16:creationId xmlns:a16="http://schemas.microsoft.com/office/drawing/2014/main" id="{BE17F636-B62F-49BC-A60F-7B920DCC2ACC}"/>
              </a:ext>
            </a:extLst>
          </p:cNvPr>
          <p:cNvSpPr txBox="1"/>
          <p:nvPr/>
        </p:nvSpPr>
        <p:spPr>
          <a:xfrm>
            <a:off x="7672671" y="4910440"/>
            <a:ext cx="982055" cy="369332"/>
          </a:xfrm>
          <a:prstGeom prst="rect">
            <a:avLst/>
          </a:prstGeom>
          <a:noFill/>
        </p:spPr>
        <p:txBody>
          <a:bodyPr wrap="square" rtlCol="0">
            <a:spAutoFit/>
          </a:bodyPr>
          <a:lstStyle/>
          <a:p>
            <a:r>
              <a:rPr lang="is-IS" dirty="0">
                <a:solidFill>
                  <a:srgbClr val="00B028"/>
                </a:solidFill>
              </a:rPr>
              <a:t>quando</a:t>
            </a:r>
            <a:endParaRPr lang="en-SE" dirty="0">
              <a:solidFill>
                <a:srgbClr val="00B028"/>
              </a:solidFill>
            </a:endParaRPr>
          </a:p>
        </p:txBody>
      </p:sp>
      <p:sp>
        <p:nvSpPr>
          <p:cNvPr id="9" name="TextBox 8">
            <a:extLst>
              <a:ext uri="{FF2B5EF4-FFF2-40B4-BE49-F238E27FC236}">
                <a16:creationId xmlns:a16="http://schemas.microsoft.com/office/drawing/2014/main" id="{DE11B96B-DD8B-4E55-A13C-E96DB9130AB3}"/>
              </a:ext>
            </a:extLst>
          </p:cNvPr>
          <p:cNvSpPr txBox="1"/>
          <p:nvPr/>
        </p:nvSpPr>
        <p:spPr>
          <a:xfrm>
            <a:off x="8742711" y="4394895"/>
            <a:ext cx="786714" cy="369332"/>
          </a:xfrm>
          <a:prstGeom prst="rect">
            <a:avLst/>
          </a:prstGeom>
          <a:noFill/>
        </p:spPr>
        <p:txBody>
          <a:bodyPr wrap="square" rtlCol="0">
            <a:spAutoFit/>
          </a:bodyPr>
          <a:lstStyle/>
          <a:p>
            <a:r>
              <a:rPr lang="is-IS" dirty="0">
                <a:solidFill>
                  <a:srgbClr val="00B028"/>
                </a:solidFill>
              </a:rPr>
              <a:t>dove</a:t>
            </a:r>
            <a:endParaRPr lang="en-SE" dirty="0">
              <a:solidFill>
                <a:srgbClr val="00B028"/>
              </a:solidFill>
            </a:endParaRPr>
          </a:p>
        </p:txBody>
      </p:sp>
      <p:sp>
        <p:nvSpPr>
          <p:cNvPr id="10" name="TextBox 9">
            <a:extLst>
              <a:ext uri="{FF2B5EF4-FFF2-40B4-BE49-F238E27FC236}">
                <a16:creationId xmlns:a16="http://schemas.microsoft.com/office/drawing/2014/main" id="{0F5BF790-30B1-4478-8630-8A8D0A64FE74}"/>
              </a:ext>
            </a:extLst>
          </p:cNvPr>
          <p:cNvSpPr txBox="1"/>
          <p:nvPr/>
        </p:nvSpPr>
        <p:spPr>
          <a:xfrm>
            <a:off x="6693245" y="4423687"/>
            <a:ext cx="897046" cy="369332"/>
          </a:xfrm>
          <a:prstGeom prst="rect">
            <a:avLst/>
          </a:prstGeom>
          <a:noFill/>
        </p:spPr>
        <p:txBody>
          <a:bodyPr wrap="square" rtlCol="0">
            <a:spAutoFit/>
          </a:bodyPr>
          <a:lstStyle/>
          <a:p>
            <a:r>
              <a:rPr lang="is-IS" dirty="0">
                <a:solidFill>
                  <a:srgbClr val="00B028"/>
                </a:solidFill>
              </a:rPr>
              <a:t>Perché</a:t>
            </a:r>
            <a:endParaRPr lang="en-SE" dirty="0">
              <a:solidFill>
                <a:srgbClr val="00B028"/>
              </a:solidFill>
            </a:endParaRPr>
          </a:p>
        </p:txBody>
      </p:sp>
      <p:sp>
        <p:nvSpPr>
          <p:cNvPr id="11" name="TextBox 10">
            <a:extLst>
              <a:ext uri="{FF2B5EF4-FFF2-40B4-BE49-F238E27FC236}">
                <a16:creationId xmlns:a16="http://schemas.microsoft.com/office/drawing/2014/main" id="{4B2065F6-5916-414B-A657-505F6BBF60BC}"/>
              </a:ext>
            </a:extLst>
          </p:cNvPr>
          <p:cNvSpPr txBox="1"/>
          <p:nvPr/>
        </p:nvSpPr>
        <p:spPr>
          <a:xfrm>
            <a:off x="7590291" y="3650618"/>
            <a:ext cx="982055" cy="584775"/>
          </a:xfrm>
          <a:prstGeom prst="rect">
            <a:avLst/>
          </a:prstGeom>
          <a:noFill/>
        </p:spPr>
        <p:txBody>
          <a:bodyPr wrap="square" rtlCol="0">
            <a:spAutoFit/>
          </a:bodyPr>
          <a:lstStyle/>
          <a:p>
            <a:pPr algn="ctr"/>
            <a:r>
              <a:rPr lang="sv-SE" sz="3200" b="1" dirty="0" err="1">
                <a:solidFill>
                  <a:srgbClr val="FFB700"/>
                </a:solidFill>
              </a:rPr>
              <a:t>idea</a:t>
            </a:r>
            <a:endParaRPr lang="en-SE" sz="3200" b="1" dirty="0">
              <a:solidFill>
                <a:srgbClr val="FFB700"/>
              </a:solidFill>
            </a:endParaRPr>
          </a:p>
        </p:txBody>
      </p:sp>
    </p:spTree>
    <p:extLst>
      <p:ext uri="{BB962C8B-B14F-4D97-AF65-F5344CB8AC3E}">
        <p14:creationId xmlns:p14="http://schemas.microsoft.com/office/powerpoint/2010/main" val="71289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9F19E-1C4E-45DC-B9BC-CF1C375CFF52}"/>
              </a:ext>
            </a:extLst>
          </p:cNvPr>
          <p:cNvSpPr txBox="1"/>
          <p:nvPr/>
        </p:nvSpPr>
        <p:spPr>
          <a:xfrm>
            <a:off x="424820" y="1336119"/>
            <a:ext cx="7168675" cy="4708981"/>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6 thinking hats</a:t>
            </a:r>
            <a:endParaRPr lang="is-IS" sz="3600" b="0" i="0" dirty="0">
              <a:effectLst/>
              <a:latin typeface="Arial" panose="020B0604020202020204" pitchFamily="34" charset="0"/>
            </a:endParaRPr>
          </a:p>
          <a:p>
            <a:pPr fontAlgn="base"/>
            <a:r>
              <a:rPr lang="en-GB" sz="2400" b="0" i="0" dirty="0" err="1">
                <a:effectLst/>
              </a:rPr>
              <a:t>Metodo</a:t>
            </a:r>
            <a:r>
              <a:rPr lang="en-GB" sz="2400" b="0" i="0" dirty="0">
                <a:effectLst/>
              </a:rPr>
              <a:t> </a:t>
            </a:r>
            <a:r>
              <a:rPr lang="en-GB" sz="2400" b="0" i="0" dirty="0" err="1">
                <a:effectLst/>
              </a:rPr>
              <a:t>creato</a:t>
            </a:r>
            <a:r>
              <a:rPr lang="en-GB" sz="2400" b="0" i="0" dirty="0">
                <a:effectLst/>
              </a:rPr>
              <a:t> da Edward de Bono per </a:t>
            </a:r>
            <a:r>
              <a:rPr lang="en-GB" sz="2400" b="0" i="0" dirty="0" err="1">
                <a:effectLst/>
              </a:rPr>
              <a:t>migliorare</a:t>
            </a:r>
            <a:r>
              <a:rPr lang="en-GB" sz="2400" b="0" i="0" dirty="0">
                <a:effectLst/>
              </a:rPr>
              <a:t> </a:t>
            </a:r>
            <a:r>
              <a:rPr lang="en-GB" sz="2400" dirty="0"/>
              <a:t>la </a:t>
            </a:r>
            <a:r>
              <a:rPr lang="en-GB" sz="2400" dirty="0" err="1"/>
              <a:t>struttura</a:t>
            </a:r>
            <a:r>
              <a:rPr lang="en-GB" sz="2400" dirty="0"/>
              <a:t> del </a:t>
            </a:r>
            <a:r>
              <a:rPr lang="en-GB" sz="2400" dirty="0" err="1"/>
              <a:t>pensiero</a:t>
            </a:r>
            <a:r>
              <a:rPr lang="en-GB" sz="2400" dirty="0"/>
              <a:t> e il </a:t>
            </a:r>
            <a:r>
              <a:rPr lang="en-GB" sz="2400" dirty="0" err="1"/>
              <a:t>processo</a:t>
            </a:r>
            <a:r>
              <a:rPr lang="en-GB" sz="2400" dirty="0"/>
              <a:t> </a:t>
            </a:r>
            <a:r>
              <a:rPr lang="en-GB" sz="2400" dirty="0" err="1"/>
              <a:t>decisionale</a:t>
            </a:r>
            <a:r>
              <a:rPr lang="en-GB" sz="2400" dirty="0"/>
              <a:t>.</a:t>
            </a:r>
          </a:p>
          <a:p>
            <a:pPr fontAlgn="base"/>
            <a:endParaRPr lang="en-GB" sz="2400" b="0" i="0" dirty="0">
              <a:effectLst/>
            </a:endParaRPr>
          </a:p>
          <a:p>
            <a:pPr fontAlgn="base"/>
            <a:r>
              <a:rPr lang="en-GB" sz="2400" dirty="0" err="1"/>
              <a:t>Analizza</a:t>
            </a:r>
            <a:r>
              <a:rPr lang="en-GB" sz="2400" dirty="0"/>
              <a:t> </a:t>
            </a:r>
            <a:r>
              <a:rPr lang="en-GB" sz="2400" dirty="0" err="1"/>
              <a:t>un’idea</a:t>
            </a:r>
            <a:r>
              <a:rPr lang="en-GB" sz="2400" dirty="0"/>
              <a:t> da diverse </a:t>
            </a:r>
            <a:r>
              <a:rPr lang="en-GB" sz="2400" dirty="0" err="1"/>
              <a:t>prospettive</a:t>
            </a:r>
            <a:r>
              <a:rPr lang="en-GB" sz="2400" dirty="0"/>
              <a:t>, “</a:t>
            </a:r>
            <a:r>
              <a:rPr lang="en-GB" sz="2400" dirty="0" err="1"/>
              <a:t>indossando</a:t>
            </a:r>
            <a:r>
              <a:rPr lang="en-GB" sz="2400" dirty="0"/>
              <a:t>” Cappelli </a:t>
            </a:r>
            <a:r>
              <a:rPr lang="en-GB" sz="2400" dirty="0" err="1"/>
              <a:t>immaginari</a:t>
            </a:r>
            <a:r>
              <a:rPr lang="en-GB" sz="2400" dirty="0"/>
              <a:t>. </a:t>
            </a:r>
            <a:r>
              <a:rPr lang="en-GB" sz="2400" dirty="0" err="1"/>
              <a:t>Ogni</a:t>
            </a:r>
            <a:r>
              <a:rPr lang="en-GB" sz="2400" dirty="0"/>
              <a:t> </a:t>
            </a:r>
            <a:r>
              <a:rPr lang="en-GB" sz="2400" dirty="0" err="1"/>
              <a:t>cappello</a:t>
            </a:r>
            <a:r>
              <a:rPr lang="en-GB" sz="2400" dirty="0"/>
              <a:t> </a:t>
            </a:r>
            <a:r>
              <a:rPr lang="en-GB" sz="2400" dirty="0" err="1"/>
              <a:t>rappresenta</a:t>
            </a:r>
            <a:r>
              <a:rPr lang="en-GB" sz="2400" dirty="0"/>
              <a:t> un </a:t>
            </a:r>
            <a:r>
              <a:rPr lang="en-GB" sz="2400" dirty="0" err="1"/>
              <a:t>particolare</a:t>
            </a:r>
            <a:r>
              <a:rPr lang="en-GB" sz="2400" dirty="0"/>
              <a:t> punto di vista: </a:t>
            </a:r>
            <a:r>
              <a:rPr lang="en-GB" sz="2400" i="1" dirty="0" err="1"/>
              <a:t>informazioni</a:t>
            </a:r>
            <a:r>
              <a:rPr lang="en-GB" sz="2400" i="1" dirty="0"/>
              <a:t>, </a:t>
            </a:r>
            <a:r>
              <a:rPr lang="en-GB" sz="2400" i="1" dirty="0" err="1"/>
              <a:t>creatività</a:t>
            </a:r>
            <a:r>
              <a:rPr lang="en-GB" sz="2400" i="1" dirty="0"/>
              <a:t>, </a:t>
            </a:r>
            <a:r>
              <a:rPr lang="en-GB" sz="2400" i="1" dirty="0" err="1"/>
              <a:t>positivi</a:t>
            </a:r>
            <a:r>
              <a:rPr lang="en-GB" sz="2400" i="1" dirty="0"/>
              <a:t>, </a:t>
            </a:r>
            <a:r>
              <a:rPr lang="en-GB" sz="2400" i="1" dirty="0" err="1"/>
              <a:t>negativi</a:t>
            </a:r>
            <a:r>
              <a:rPr lang="en-GB" sz="2400" i="1" dirty="0"/>
              <a:t>, </a:t>
            </a:r>
            <a:r>
              <a:rPr lang="en-GB" sz="2400" i="1" dirty="0" err="1"/>
              <a:t>emozioni</a:t>
            </a:r>
            <a:r>
              <a:rPr lang="en-GB" sz="2400" i="1" dirty="0"/>
              <a:t>, </a:t>
            </a:r>
            <a:r>
              <a:rPr lang="en-GB" sz="2400" i="1" dirty="0" err="1"/>
              <a:t>panoramica</a:t>
            </a:r>
            <a:r>
              <a:rPr lang="en-GB" sz="2400" i="1" dirty="0"/>
              <a:t>. </a:t>
            </a:r>
            <a:endParaRPr lang="en-GB" sz="2400" b="0" i="0" dirty="0">
              <a:effectLst/>
            </a:endParaRPr>
          </a:p>
          <a:p>
            <a:pPr algn="l" rtl="0" fontAlgn="base"/>
            <a:r>
              <a:rPr lang="en-GB" sz="2400" dirty="0" err="1"/>
              <a:t>Solitamente</a:t>
            </a:r>
            <a:r>
              <a:rPr lang="en-GB" sz="2400" dirty="0"/>
              <a:t> </a:t>
            </a:r>
            <a:r>
              <a:rPr lang="en-GB" sz="2400" dirty="0" err="1"/>
              <a:t>si</a:t>
            </a:r>
            <a:r>
              <a:rPr lang="en-GB" sz="2400" dirty="0"/>
              <a:t> </a:t>
            </a:r>
            <a:r>
              <a:rPr lang="en-GB" sz="2400" dirty="0" err="1"/>
              <a:t>utilizza</a:t>
            </a:r>
            <a:r>
              <a:rPr lang="en-GB" sz="2400" dirty="0"/>
              <a:t> </a:t>
            </a:r>
            <a:r>
              <a:rPr lang="en-GB" sz="2400" dirty="0" err="1"/>
              <a:t>questo</a:t>
            </a:r>
            <a:r>
              <a:rPr lang="en-GB" sz="2400" dirty="0"/>
              <a:t> </a:t>
            </a:r>
            <a:r>
              <a:rPr lang="en-GB" sz="2400" dirty="0" err="1"/>
              <a:t>metodo</a:t>
            </a:r>
            <a:r>
              <a:rPr lang="en-GB" sz="2400" dirty="0"/>
              <a:t> </a:t>
            </a:r>
            <a:r>
              <a:rPr lang="en-GB" sz="2400" dirty="0" err="1"/>
              <a:t>nei</a:t>
            </a:r>
            <a:r>
              <a:rPr lang="en-GB" sz="2400" dirty="0"/>
              <a:t> </a:t>
            </a:r>
            <a:r>
              <a:rPr lang="en-GB" sz="2400" dirty="0" err="1"/>
              <a:t>lavori</a:t>
            </a:r>
            <a:r>
              <a:rPr lang="en-GB" sz="2400" dirty="0"/>
              <a:t> di Gruppo. Si </a:t>
            </a:r>
            <a:r>
              <a:rPr lang="en-GB" sz="2400" dirty="0" err="1"/>
              <a:t>ottiene</a:t>
            </a:r>
            <a:r>
              <a:rPr lang="en-GB" sz="2400" dirty="0"/>
              <a:t> il </a:t>
            </a:r>
            <a:r>
              <a:rPr lang="en-GB" sz="2400" dirty="0" err="1"/>
              <a:t>miglior</a:t>
            </a:r>
            <a:r>
              <a:rPr lang="en-GB" sz="2400" dirty="0"/>
              <a:t> </a:t>
            </a:r>
            <a:r>
              <a:rPr lang="en-GB" sz="2400" dirty="0" err="1"/>
              <a:t>risultato</a:t>
            </a:r>
            <a:r>
              <a:rPr lang="en-GB" sz="2400" dirty="0"/>
              <a:t> </a:t>
            </a:r>
            <a:r>
              <a:rPr lang="en-GB" sz="2400" dirty="0" err="1"/>
              <a:t>riducendo</a:t>
            </a:r>
            <a:r>
              <a:rPr lang="en-GB" sz="2400" dirty="0"/>
              <a:t> a </a:t>
            </a:r>
            <a:r>
              <a:rPr lang="en-GB" sz="2400" dirty="0" err="1"/>
              <a:t>pochi</a:t>
            </a:r>
            <a:r>
              <a:rPr lang="en-GB" sz="2400" dirty="0"/>
              <a:t> </a:t>
            </a:r>
            <a:r>
              <a:rPr lang="en-GB" sz="2400" dirty="0" err="1"/>
              <a:t>minuti</a:t>
            </a:r>
            <a:r>
              <a:rPr lang="en-GB" sz="2400" dirty="0"/>
              <a:t> il tempo in cui </a:t>
            </a:r>
            <a:r>
              <a:rPr lang="en-GB" sz="2400" dirty="0" err="1"/>
              <a:t>ogni</a:t>
            </a:r>
            <a:r>
              <a:rPr lang="en-GB" sz="2400" dirty="0"/>
              <a:t> persona “</a:t>
            </a:r>
            <a:r>
              <a:rPr lang="en-GB" sz="2400" dirty="0" err="1"/>
              <a:t>indossa</a:t>
            </a:r>
            <a:r>
              <a:rPr lang="en-GB" sz="2400" dirty="0"/>
              <a:t>” </a:t>
            </a:r>
            <a:r>
              <a:rPr lang="en-GB" sz="2400" dirty="0" err="1"/>
              <a:t>ognuno</a:t>
            </a:r>
            <a:r>
              <a:rPr lang="en-GB" sz="2400" dirty="0"/>
              <a:t> </a:t>
            </a:r>
            <a:r>
              <a:rPr lang="en-GB" sz="2400" dirty="0" err="1"/>
              <a:t>dei</a:t>
            </a:r>
            <a:r>
              <a:rPr lang="en-GB" sz="2400" dirty="0"/>
              <a:t> </a:t>
            </a:r>
            <a:r>
              <a:rPr lang="en-GB" sz="2400" dirty="0" err="1"/>
              <a:t>cappelli</a:t>
            </a:r>
            <a:r>
              <a:rPr lang="en-GB" sz="2400" dirty="0"/>
              <a:t>. </a:t>
            </a:r>
            <a:endParaRPr lang="en-GB" sz="2400" b="0" i="0" dirty="0">
              <a:effectLst/>
            </a:endParaRPr>
          </a:p>
        </p:txBody>
      </p:sp>
      <p:sp>
        <p:nvSpPr>
          <p:cNvPr id="4" name="TextBox 3">
            <a:extLst>
              <a:ext uri="{FF2B5EF4-FFF2-40B4-BE49-F238E27FC236}">
                <a16:creationId xmlns:a16="http://schemas.microsoft.com/office/drawing/2014/main" id="{5CBB7B61-57FE-401D-B8F3-20ECBB775CC6}"/>
              </a:ext>
            </a:extLst>
          </p:cNvPr>
          <p:cNvSpPr txBox="1"/>
          <p:nvPr/>
        </p:nvSpPr>
        <p:spPr>
          <a:xfrm>
            <a:off x="2380843" y="88207"/>
            <a:ext cx="8261131" cy="707886"/>
          </a:xfrm>
          <a:prstGeom prst="rect">
            <a:avLst/>
          </a:prstGeom>
          <a:noFill/>
        </p:spPr>
        <p:txBody>
          <a:bodyPr wrap="square" rtlCol="0">
            <a:spAutoFit/>
          </a:bodyPr>
          <a:lstStyle/>
          <a:p>
            <a:pPr algn="ctr"/>
            <a:r>
              <a:rPr lang="is-IS" sz="4000" b="1" dirty="0">
                <a:solidFill>
                  <a:srgbClr val="266C9F"/>
                </a:solidFill>
              </a:rPr>
              <a:t>1.2. Ideazione – esempi metodologici</a:t>
            </a:r>
            <a:endParaRPr lang="en-SE" sz="4000" b="1">
              <a:solidFill>
                <a:srgbClr val="266C9F"/>
              </a:solidFill>
            </a:endParaRPr>
          </a:p>
        </p:txBody>
      </p:sp>
      <p:pic>
        <p:nvPicPr>
          <p:cNvPr id="5" name="Picture 4" descr="Logo&#10;&#10;Description automatically generated">
            <a:extLst>
              <a:ext uri="{FF2B5EF4-FFF2-40B4-BE49-F238E27FC236}">
                <a16:creationId xmlns:a16="http://schemas.microsoft.com/office/drawing/2014/main" id="{E65B17DA-75B4-42B3-93D7-5130EFDE0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5409" y="2848324"/>
            <a:ext cx="2863294" cy="2330901"/>
          </a:xfrm>
          <a:prstGeom prst="rect">
            <a:avLst/>
          </a:prstGeom>
        </p:spPr>
      </p:pic>
    </p:spTree>
    <p:extLst>
      <p:ext uri="{BB962C8B-B14F-4D97-AF65-F5344CB8AC3E}">
        <p14:creationId xmlns:p14="http://schemas.microsoft.com/office/powerpoint/2010/main" val="32545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75CAE-05B5-4F7E-8651-8EF6DB332ECD}"/>
              </a:ext>
            </a:extLst>
          </p:cNvPr>
          <p:cNvSpPr txBox="1"/>
          <p:nvPr/>
        </p:nvSpPr>
        <p:spPr>
          <a:xfrm>
            <a:off x="906361" y="1279661"/>
            <a:ext cx="9325232" cy="4708981"/>
          </a:xfrm>
          <a:prstGeom prst="rect">
            <a:avLst/>
          </a:prstGeom>
          <a:noFill/>
        </p:spPr>
        <p:txBody>
          <a:bodyPr wrap="square" rtlCol="0">
            <a:spAutoFit/>
          </a:bodyPr>
          <a:lstStyle/>
          <a:p>
            <a:pPr algn="l" rtl="0" fontAlgn="base"/>
            <a:r>
              <a:rPr lang="is-IS" sz="3600" b="0" i="0" dirty="0">
                <a:solidFill>
                  <a:srgbClr val="00B028"/>
                </a:solidFill>
                <a:effectLst/>
                <a:latin typeface="Calibri" panose="020F0502020204030204" pitchFamily="34" charset="0"/>
              </a:rPr>
              <a:t>Scenari</a:t>
            </a:r>
            <a:endParaRPr lang="is-IS" sz="3600" b="0" i="0" dirty="0">
              <a:solidFill>
                <a:srgbClr val="00B028"/>
              </a:solidFill>
              <a:effectLst/>
              <a:latin typeface="Arial" panose="020B0604020202020204" pitchFamily="34" charset="0"/>
            </a:endParaRPr>
          </a:p>
          <a:p>
            <a:pPr algn="l" rtl="0" fontAlgn="base"/>
            <a:r>
              <a:rPr lang="en-GB" sz="2400" b="0" i="0" dirty="0" err="1">
                <a:effectLst/>
              </a:rPr>
              <a:t>Guardare</a:t>
            </a:r>
            <a:r>
              <a:rPr lang="en-GB" sz="2400" b="0" i="0" dirty="0">
                <a:effectLst/>
              </a:rPr>
              <a:t> al </a:t>
            </a:r>
            <a:r>
              <a:rPr lang="en-GB" sz="2400" b="0" i="0" dirty="0" err="1">
                <a:effectLst/>
              </a:rPr>
              <a:t>futuro</a:t>
            </a:r>
            <a:r>
              <a:rPr lang="en-GB" sz="2400" b="0" i="0" dirty="0">
                <a:effectLst/>
              </a:rPr>
              <a:t> </a:t>
            </a:r>
            <a:r>
              <a:rPr lang="en-GB" sz="2400" b="0" i="0" dirty="0" err="1">
                <a:effectLst/>
              </a:rPr>
              <a:t>implica</a:t>
            </a:r>
            <a:r>
              <a:rPr lang="en-GB" sz="2400" b="0" i="0" dirty="0">
                <a:effectLst/>
              </a:rPr>
              <a:t> sempre un </a:t>
            </a:r>
            <a:r>
              <a:rPr lang="en-GB" sz="2400" b="0" i="0" dirty="0" err="1">
                <a:effectLst/>
              </a:rPr>
              <a:t>certo</a:t>
            </a:r>
            <a:r>
              <a:rPr lang="en-GB" sz="2400" b="0" i="0" dirty="0">
                <a:effectLst/>
              </a:rPr>
              <a:t> </a:t>
            </a:r>
            <a:r>
              <a:rPr lang="en-GB" sz="2400" b="0" i="0" dirty="0" err="1">
                <a:effectLst/>
              </a:rPr>
              <a:t>livello</a:t>
            </a:r>
            <a:r>
              <a:rPr lang="en-GB" sz="2400" b="0" i="0" dirty="0">
                <a:effectLst/>
              </a:rPr>
              <a:t> di </a:t>
            </a:r>
            <a:r>
              <a:rPr lang="en-GB" sz="2400" b="0" i="0" dirty="0" err="1">
                <a:effectLst/>
              </a:rPr>
              <a:t>insicurezza</a:t>
            </a:r>
            <a:r>
              <a:rPr lang="en-GB" sz="2400" b="0" i="0" dirty="0">
                <a:effectLst/>
              </a:rPr>
              <a:t>. </a:t>
            </a:r>
            <a:r>
              <a:rPr lang="en-GB" sz="2400" b="0" i="0" dirty="0" err="1">
                <a:effectLst/>
              </a:rPr>
              <a:t>Gli</a:t>
            </a:r>
            <a:r>
              <a:rPr lang="en-GB" sz="2400" b="0" i="0" dirty="0">
                <a:effectLst/>
              </a:rPr>
              <a:t> </a:t>
            </a:r>
            <a:r>
              <a:rPr lang="en-GB" sz="2400" b="0" i="0" dirty="0" err="1">
                <a:effectLst/>
              </a:rPr>
              <a:t>scenari</a:t>
            </a:r>
            <a:r>
              <a:rPr lang="en-GB" sz="2400" b="0" i="0" dirty="0">
                <a:effectLst/>
              </a:rPr>
              <a:t> </a:t>
            </a:r>
            <a:r>
              <a:rPr lang="en-GB" sz="2400" b="0" i="0" dirty="0" err="1">
                <a:effectLst/>
              </a:rPr>
              <a:t>possono</a:t>
            </a:r>
            <a:r>
              <a:rPr lang="en-GB" sz="2400" b="0" i="0" dirty="0">
                <a:effectLst/>
              </a:rPr>
              <a:t> </a:t>
            </a:r>
            <a:r>
              <a:rPr lang="en-GB" sz="2400" b="0" i="0" dirty="0" err="1">
                <a:effectLst/>
              </a:rPr>
              <a:t>essere</a:t>
            </a:r>
            <a:r>
              <a:rPr lang="en-GB" sz="2400" b="0" i="0" dirty="0">
                <a:effectLst/>
              </a:rPr>
              <a:t> </a:t>
            </a:r>
            <a:r>
              <a:rPr lang="en-GB" sz="2400" b="0" i="0" dirty="0" err="1">
                <a:effectLst/>
              </a:rPr>
              <a:t>ideati</a:t>
            </a:r>
            <a:r>
              <a:rPr lang="en-GB" sz="2400" b="0" i="0" dirty="0">
                <a:effectLst/>
              </a:rPr>
              <a:t> per </a:t>
            </a:r>
            <a:r>
              <a:rPr lang="en-GB" sz="2400" b="0" i="0" dirty="0" err="1">
                <a:effectLst/>
              </a:rPr>
              <a:t>ipotizzare</a:t>
            </a:r>
            <a:r>
              <a:rPr lang="en-GB" sz="2400" b="0" i="0" dirty="0">
                <a:effectLst/>
              </a:rPr>
              <a:t> </a:t>
            </a:r>
            <a:r>
              <a:rPr lang="en-GB" sz="2400" b="0" i="0" dirty="0" err="1">
                <a:effectLst/>
              </a:rPr>
              <a:t>situazioni</a:t>
            </a:r>
            <a:r>
              <a:rPr lang="en-GB" sz="2400" b="0" i="0" dirty="0">
                <a:effectLst/>
              </a:rPr>
              <a:t> </a:t>
            </a:r>
            <a:r>
              <a:rPr lang="en-GB" sz="2400" b="0" i="0" dirty="0" err="1">
                <a:effectLst/>
              </a:rPr>
              <a:t>che</a:t>
            </a:r>
            <a:r>
              <a:rPr lang="en-GB" sz="2400" b="0" i="0" dirty="0">
                <a:effectLst/>
              </a:rPr>
              <a:t> </a:t>
            </a:r>
            <a:r>
              <a:rPr lang="en-GB" sz="2400" b="0" i="0" dirty="0" err="1">
                <a:effectLst/>
              </a:rPr>
              <a:t>potrebbero</a:t>
            </a:r>
            <a:r>
              <a:rPr lang="en-GB" sz="2400" b="0" i="0" dirty="0">
                <a:effectLst/>
              </a:rPr>
              <a:t> </a:t>
            </a:r>
            <a:r>
              <a:rPr lang="en-GB" sz="2400" b="0" i="0" dirty="0" err="1">
                <a:effectLst/>
              </a:rPr>
              <a:t>verificarsi</a:t>
            </a:r>
            <a:r>
              <a:rPr lang="en-GB" sz="2400" b="0" i="0" dirty="0">
                <a:effectLst/>
              </a:rPr>
              <a:t>. </a:t>
            </a:r>
            <a:r>
              <a:rPr lang="en-GB" sz="2400" dirty="0" err="1"/>
              <a:t>Così</a:t>
            </a:r>
            <a:r>
              <a:rPr lang="en-GB" sz="2400" dirty="0"/>
              <a:t> </a:t>
            </a:r>
            <a:r>
              <a:rPr lang="en-GB" sz="2400" dirty="0" err="1"/>
              <a:t>facendo</a:t>
            </a:r>
            <a:r>
              <a:rPr lang="en-GB" sz="2400" dirty="0"/>
              <a:t> </a:t>
            </a:r>
            <a:r>
              <a:rPr lang="en-GB" sz="2400" dirty="0" err="1"/>
              <a:t>si</a:t>
            </a:r>
            <a:r>
              <a:rPr lang="en-GB" sz="2400" dirty="0"/>
              <a:t> </a:t>
            </a:r>
            <a:r>
              <a:rPr lang="en-GB" sz="2400" dirty="0" err="1"/>
              <a:t>può</a:t>
            </a:r>
            <a:r>
              <a:rPr lang="en-GB" sz="2400" dirty="0"/>
              <a:t> </a:t>
            </a:r>
            <a:r>
              <a:rPr lang="en-GB" sz="2400" dirty="0" err="1"/>
              <a:t>provare</a:t>
            </a:r>
            <a:r>
              <a:rPr lang="en-GB" sz="2400" dirty="0"/>
              <a:t> a </a:t>
            </a:r>
            <a:r>
              <a:rPr lang="en-GB" sz="2400" dirty="0" err="1"/>
              <a:t>prepararsi</a:t>
            </a:r>
            <a:r>
              <a:rPr lang="en-GB" sz="2400" dirty="0"/>
              <a:t> a </a:t>
            </a:r>
            <a:r>
              <a:rPr lang="en-GB" sz="2400" dirty="0" err="1"/>
              <a:t>ciò</a:t>
            </a:r>
            <a:r>
              <a:rPr lang="en-GB" sz="2400" dirty="0"/>
              <a:t> </a:t>
            </a:r>
            <a:r>
              <a:rPr lang="en-GB" sz="2400" dirty="0" err="1"/>
              <a:t>che</a:t>
            </a:r>
            <a:r>
              <a:rPr lang="en-GB" sz="2400" dirty="0"/>
              <a:t> </a:t>
            </a:r>
            <a:r>
              <a:rPr lang="en-GB" sz="2400" dirty="0" err="1"/>
              <a:t>avverrà</a:t>
            </a:r>
            <a:r>
              <a:rPr lang="en-GB" sz="2400" dirty="0"/>
              <a:t> – una specie di </a:t>
            </a:r>
            <a:r>
              <a:rPr lang="en-GB" sz="2400" dirty="0" err="1"/>
              <a:t>simulatore</a:t>
            </a:r>
            <a:r>
              <a:rPr lang="en-GB" sz="2400" dirty="0"/>
              <a:t> del </a:t>
            </a:r>
            <a:r>
              <a:rPr lang="en-GB" sz="2400" dirty="0" err="1"/>
              <a:t>futuro</a:t>
            </a:r>
            <a:r>
              <a:rPr lang="en-GB" sz="2400" dirty="0"/>
              <a:t>.</a:t>
            </a:r>
          </a:p>
          <a:p>
            <a:pPr algn="l" rtl="0" fontAlgn="base"/>
            <a:endParaRPr lang="en-GB" sz="2400" dirty="0"/>
          </a:p>
          <a:p>
            <a:pPr algn="l" rtl="0" fontAlgn="base"/>
            <a:r>
              <a:rPr lang="en-GB" sz="2400" dirty="0" err="1"/>
              <a:t>Quando</a:t>
            </a:r>
            <a:r>
              <a:rPr lang="en-GB" sz="2400" dirty="0"/>
              <a:t> </a:t>
            </a:r>
            <a:r>
              <a:rPr lang="en-GB" sz="2400" dirty="0" err="1"/>
              <a:t>si</a:t>
            </a:r>
            <a:r>
              <a:rPr lang="en-GB" sz="2400" dirty="0"/>
              <a:t> </a:t>
            </a:r>
            <a:r>
              <a:rPr lang="en-GB" sz="2400" dirty="0" err="1"/>
              <a:t>immagina</a:t>
            </a:r>
            <a:r>
              <a:rPr lang="en-GB" sz="2400" dirty="0"/>
              <a:t> il </a:t>
            </a:r>
            <a:r>
              <a:rPr lang="en-GB" sz="2400" dirty="0" err="1"/>
              <a:t>futuro</a:t>
            </a:r>
            <a:r>
              <a:rPr lang="en-GB" sz="2400" dirty="0"/>
              <a:t> </a:t>
            </a:r>
            <a:r>
              <a:rPr lang="en-GB" sz="2400" dirty="0" err="1"/>
              <a:t>attraverso</a:t>
            </a:r>
            <a:r>
              <a:rPr lang="en-GB" sz="2400" dirty="0"/>
              <a:t> </a:t>
            </a:r>
            <a:r>
              <a:rPr lang="en-GB" sz="2400" dirty="0" err="1"/>
              <a:t>gli</a:t>
            </a:r>
            <a:r>
              <a:rPr lang="en-GB" sz="2400" dirty="0"/>
              <a:t> </a:t>
            </a:r>
            <a:r>
              <a:rPr lang="en-GB" sz="2400" dirty="0" err="1"/>
              <a:t>scenari</a:t>
            </a:r>
            <a:r>
              <a:rPr lang="en-GB" sz="2400" dirty="0"/>
              <a:t>, </a:t>
            </a:r>
            <a:r>
              <a:rPr lang="en-GB" sz="2400" dirty="0" err="1"/>
              <a:t>si</a:t>
            </a:r>
            <a:r>
              <a:rPr lang="en-GB" sz="2400" dirty="0"/>
              <a:t> </a:t>
            </a:r>
            <a:r>
              <a:rPr lang="en-GB" sz="2400" dirty="0" err="1"/>
              <a:t>possono</a:t>
            </a:r>
            <a:r>
              <a:rPr lang="en-GB" sz="2400" dirty="0"/>
              <a:t> </a:t>
            </a:r>
            <a:r>
              <a:rPr lang="en-GB" sz="2400" dirty="0" err="1"/>
              <a:t>prendere</a:t>
            </a:r>
            <a:r>
              <a:rPr lang="en-GB" sz="2400" dirty="0"/>
              <a:t> in </a:t>
            </a:r>
            <a:r>
              <a:rPr lang="en-GB" sz="2400" dirty="0" err="1"/>
              <a:t>considerazione</a:t>
            </a:r>
            <a:r>
              <a:rPr lang="en-GB" sz="2400" dirty="0"/>
              <a:t> </a:t>
            </a:r>
            <a:r>
              <a:rPr lang="en-GB" sz="2400" dirty="0" err="1"/>
              <a:t>diversi</a:t>
            </a:r>
            <a:r>
              <a:rPr lang="en-GB" sz="2400" dirty="0"/>
              <a:t> </a:t>
            </a:r>
            <a:r>
              <a:rPr lang="en-GB" sz="2400" dirty="0" err="1"/>
              <a:t>fattori</a:t>
            </a:r>
            <a:r>
              <a:rPr lang="en-GB" sz="2400" dirty="0"/>
              <a:t>, come ad </a:t>
            </a:r>
            <a:r>
              <a:rPr lang="en-GB" sz="2400" dirty="0" err="1"/>
              <a:t>esempio</a:t>
            </a:r>
            <a:r>
              <a:rPr lang="en-GB" sz="2400" dirty="0"/>
              <a:t> </a:t>
            </a:r>
            <a:r>
              <a:rPr lang="en-GB" sz="2400" dirty="0" err="1"/>
              <a:t>cambi</a:t>
            </a:r>
            <a:r>
              <a:rPr lang="en-GB" sz="2400" dirty="0"/>
              <a:t> </a:t>
            </a:r>
            <a:r>
              <a:rPr lang="en-GB" sz="2400" dirty="0" err="1"/>
              <a:t>nell’ambiente</a:t>
            </a:r>
            <a:r>
              <a:rPr lang="en-GB" sz="2400" dirty="0"/>
              <a:t> o </a:t>
            </a:r>
            <a:r>
              <a:rPr lang="en-GB" sz="2400" dirty="0" err="1"/>
              <a:t>nel</a:t>
            </a:r>
            <a:r>
              <a:rPr lang="en-GB" sz="2400" dirty="0"/>
              <a:t> </a:t>
            </a:r>
            <a:r>
              <a:rPr lang="en-GB" sz="2400" dirty="0" err="1"/>
              <a:t>comportamento</a:t>
            </a:r>
            <a:r>
              <a:rPr lang="en-GB" sz="2400" dirty="0"/>
              <a:t> </a:t>
            </a:r>
            <a:r>
              <a:rPr lang="en-GB" sz="2400" dirty="0" err="1"/>
              <a:t>degli</a:t>
            </a:r>
            <a:r>
              <a:rPr lang="en-GB" sz="2400" dirty="0"/>
              <a:t> </a:t>
            </a:r>
            <a:r>
              <a:rPr lang="en-GB" sz="2400" dirty="0" err="1"/>
              <a:t>individui</a:t>
            </a:r>
            <a:r>
              <a:rPr lang="en-GB" sz="2400" dirty="0"/>
              <a:t>. </a:t>
            </a:r>
            <a:endParaRPr lang="en-GB" sz="1100" dirty="0"/>
          </a:p>
          <a:p>
            <a:pPr algn="l" rtl="0" fontAlgn="base"/>
            <a:r>
              <a:rPr lang="en-GB" sz="2400" b="0" i="0" dirty="0" err="1">
                <a:effectLst/>
              </a:rPr>
              <a:t>Inoltre</a:t>
            </a:r>
            <a:r>
              <a:rPr lang="en-GB" sz="2400" b="0" i="0" dirty="0">
                <a:effectLst/>
              </a:rPr>
              <a:t> </a:t>
            </a:r>
            <a:r>
              <a:rPr lang="en-GB" sz="2400" b="0" i="0" dirty="0" err="1">
                <a:effectLst/>
              </a:rPr>
              <a:t>si</a:t>
            </a:r>
            <a:r>
              <a:rPr lang="en-GB" sz="2400" b="0" i="0" dirty="0">
                <a:effectLst/>
              </a:rPr>
              <a:t> </a:t>
            </a:r>
            <a:r>
              <a:rPr lang="en-GB" sz="2400" b="0" i="0" dirty="0" err="1">
                <a:effectLst/>
              </a:rPr>
              <a:t>può</a:t>
            </a:r>
            <a:r>
              <a:rPr lang="en-GB" sz="2400" b="0" i="0" dirty="0">
                <a:effectLst/>
              </a:rPr>
              <a:t> </a:t>
            </a:r>
            <a:r>
              <a:rPr lang="en-GB" sz="2400" b="0" i="0" dirty="0" err="1">
                <a:effectLst/>
              </a:rPr>
              <a:t>decidere</a:t>
            </a:r>
            <a:r>
              <a:rPr lang="en-GB" sz="2400" b="0" i="0" dirty="0">
                <a:effectLst/>
              </a:rPr>
              <a:t> di </a:t>
            </a:r>
            <a:r>
              <a:rPr lang="en-GB" sz="2400" b="0" i="0" dirty="0" err="1">
                <a:effectLst/>
              </a:rPr>
              <a:t>focalizzarsi</a:t>
            </a:r>
            <a:r>
              <a:rPr lang="en-GB" sz="2400" b="0" i="0" dirty="0">
                <a:effectLst/>
              </a:rPr>
              <a:t> </a:t>
            </a:r>
            <a:r>
              <a:rPr lang="en-GB" sz="2400" b="0" i="0" dirty="0" err="1">
                <a:effectLst/>
              </a:rPr>
              <a:t>su</a:t>
            </a:r>
            <a:r>
              <a:rPr lang="en-GB" sz="2400" b="0" i="0" dirty="0">
                <a:effectLst/>
              </a:rPr>
              <a:t> un </a:t>
            </a:r>
            <a:r>
              <a:rPr lang="en-GB" sz="2400" b="0" i="0" dirty="0" err="1">
                <a:effectLst/>
              </a:rPr>
              <a:t>elemento</a:t>
            </a:r>
            <a:r>
              <a:rPr lang="en-GB" sz="2400" b="0" i="0" dirty="0">
                <a:effectLst/>
              </a:rPr>
              <a:t> </a:t>
            </a:r>
            <a:r>
              <a:rPr lang="en-GB" sz="2400" b="0" i="0" dirty="0" err="1">
                <a:effectLst/>
              </a:rPr>
              <a:t>piuttosto</a:t>
            </a:r>
            <a:r>
              <a:rPr lang="en-GB" sz="2400" b="0" i="0" dirty="0">
                <a:effectLst/>
              </a:rPr>
              <a:t> </a:t>
            </a:r>
            <a:r>
              <a:rPr lang="en-GB" sz="2400" b="0" i="0" dirty="0" err="1">
                <a:effectLst/>
              </a:rPr>
              <a:t>che</a:t>
            </a:r>
            <a:r>
              <a:rPr lang="en-GB" sz="2400" b="0" i="0" dirty="0">
                <a:effectLst/>
              </a:rPr>
              <a:t> </a:t>
            </a:r>
            <a:r>
              <a:rPr lang="en-GB" sz="2400" b="0" i="0" dirty="0" err="1">
                <a:effectLst/>
              </a:rPr>
              <a:t>su</a:t>
            </a:r>
            <a:r>
              <a:rPr lang="en-GB" sz="2400" b="0" i="0" dirty="0">
                <a:effectLst/>
              </a:rPr>
              <a:t> un </a:t>
            </a:r>
            <a:r>
              <a:rPr lang="en-GB" sz="2400" b="0" i="0" dirty="0" err="1">
                <a:effectLst/>
              </a:rPr>
              <a:t>altro</a:t>
            </a:r>
            <a:r>
              <a:rPr lang="en-GB" sz="2400" b="0" i="0" dirty="0">
                <a:effectLst/>
              </a:rPr>
              <a:t>, ad </a:t>
            </a:r>
            <a:r>
              <a:rPr lang="en-GB" sz="2400" b="0" i="0" dirty="0" err="1">
                <a:effectLst/>
              </a:rPr>
              <a:t>esempio</a:t>
            </a:r>
            <a:r>
              <a:rPr lang="en-GB" sz="2400" b="0" i="0" dirty="0">
                <a:effectLst/>
              </a:rPr>
              <a:t> </a:t>
            </a:r>
            <a:r>
              <a:rPr lang="en-GB" sz="2400" b="0" i="0" dirty="0" err="1">
                <a:effectLst/>
              </a:rPr>
              <a:t>sull’analisi</a:t>
            </a:r>
            <a:r>
              <a:rPr lang="en-GB" sz="2400" b="0" i="0" dirty="0">
                <a:effectLst/>
              </a:rPr>
              <a:t> o </a:t>
            </a:r>
            <a:r>
              <a:rPr lang="en-GB" sz="2400" b="0" i="0" dirty="0" err="1">
                <a:effectLst/>
              </a:rPr>
              <a:t>sulla</a:t>
            </a:r>
            <a:r>
              <a:rPr lang="en-GB" sz="2400" b="0" i="0" dirty="0">
                <a:effectLst/>
              </a:rPr>
              <a:t> </a:t>
            </a:r>
            <a:r>
              <a:rPr lang="en-GB" sz="2400" b="0" i="0" dirty="0" err="1">
                <a:effectLst/>
              </a:rPr>
              <a:t>previsione</a:t>
            </a:r>
            <a:r>
              <a:rPr lang="en-GB" sz="2400" b="0" i="0" dirty="0">
                <a:effectLst/>
              </a:rPr>
              <a:t>. </a:t>
            </a:r>
            <a:r>
              <a:rPr lang="en-GB" sz="2400" b="0" i="0" dirty="0" err="1">
                <a:effectLst/>
              </a:rPr>
              <a:t>Questo</a:t>
            </a:r>
            <a:r>
              <a:rPr lang="en-GB" sz="2400" b="0" i="0" dirty="0">
                <a:effectLst/>
              </a:rPr>
              <a:t> </a:t>
            </a:r>
            <a:r>
              <a:rPr lang="en-GB" sz="2400" b="0" i="0" dirty="0" err="1">
                <a:effectLst/>
              </a:rPr>
              <a:t>metodo</a:t>
            </a:r>
            <a:r>
              <a:rPr lang="en-GB" sz="2400" b="0" i="0" dirty="0">
                <a:effectLst/>
              </a:rPr>
              <a:t> </a:t>
            </a:r>
            <a:r>
              <a:rPr lang="en-GB" sz="2400" b="0" i="0" dirty="0" err="1">
                <a:effectLst/>
              </a:rPr>
              <a:t>è</a:t>
            </a:r>
            <a:r>
              <a:rPr lang="en-GB" sz="2400" b="0" i="0" dirty="0">
                <a:effectLst/>
              </a:rPr>
              <a:t> utile </a:t>
            </a:r>
            <a:r>
              <a:rPr lang="en-GB" sz="2400" dirty="0"/>
              <a:t>per la </a:t>
            </a:r>
            <a:r>
              <a:rPr lang="en-GB" sz="2400" dirty="0" err="1"/>
              <a:t>realizzazione</a:t>
            </a:r>
            <a:r>
              <a:rPr lang="en-GB" sz="2400" dirty="0"/>
              <a:t> di </a:t>
            </a:r>
            <a:r>
              <a:rPr lang="en-GB" sz="2400" dirty="0" err="1"/>
              <a:t>piani</a:t>
            </a:r>
            <a:r>
              <a:rPr lang="en-GB" sz="2400" dirty="0"/>
              <a:t> </a:t>
            </a:r>
            <a:r>
              <a:rPr lang="en-GB" sz="2400" dirty="0" err="1"/>
              <a:t>strategici</a:t>
            </a:r>
            <a:r>
              <a:rPr lang="en-GB" sz="2400" dirty="0"/>
              <a:t> </a:t>
            </a:r>
            <a:r>
              <a:rPr lang="en-GB" sz="2400" dirty="0" err="1"/>
              <a:t>flessibili</a:t>
            </a:r>
            <a:r>
              <a:rPr lang="en-GB" sz="2400" dirty="0"/>
              <a:t> a </a:t>
            </a:r>
            <a:r>
              <a:rPr lang="en-GB" sz="2400" dirty="0" err="1"/>
              <a:t>lungo</a:t>
            </a:r>
            <a:r>
              <a:rPr lang="en-GB" sz="2400" dirty="0"/>
              <a:t> </a:t>
            </a:r>
            <a:r>
              <a:rPr lang="en-GB" sz="2400" dirty="0" err="1"/>
              <a:t>termine</a:t>
            </a:r>
            <a:r>
              <a:rPr lang="en-GB" sz="2400" dirty="0"/>
              <a:t>.</a:t>
            </a:r>
            <a:endParaRPr lang="en-SE" dirty="0"/>
          </a:p>
        </p:txBody>
      </p:sp>
      <p:sp>
        <p:nvSpPr>
          <p:cNvPr id="3" name="TextBox 2">
            <a:extLst>
              <a:ext uri="{FF2B5EF4-FFF2-40B4-BE49-F238E27FC236}">
                <a16:creationId xmlns:a16="http://schemas.microsoft.com/office/drawing/2014/main" id="{CEFF46BD-ED61-42C6-A02C-A0EC3AB162CB}"/>
              </a:ext>
            </a:extLst>
          </p:cNvPr>
          <p:cNvSpPr txBox="1"/>
          <p:nvPr/>
        </p:nvSpPr>
        <p:spPr>
          <a:xfrm>
            <a:off x="2106996" y="84803"/>
            <a:ext cx="8485071" cy="707886"/>
          </a:xfrm>
          <a:prstGeom prst="rect">
            <a:avLst/>
          </a:prstGeom>
          <a:noFill/>
        </p:spPr>
        <p:txBody>
          <a:bodyPr wrap="square" rtlCol="0">
            <a:spAutoFit/>
          </a:bodyPr>
          <a:lstStyle/>
          <a:p>
            <a:pPr algn="ctr"/>
            <a:r>
              <a:rPr lang="is-IS" sz="4000" b="1" dirty="0">
                <a:solidFill>
                  <a:srgbClr val="266C9F"/>
                </a:solidFill>
              </a:rPr>
              <a:t>1.2. Ideazione – esempi metodologici</a:t>
            </a:r>
            <a:endParaRPr lang="en-SE" sz="4000" b="1">
              <a:solidFill>
                <a:srgbClr val="266C9F"/>
              </a:solidFill>
            </a:endParaRPr>
          </a:p>
        </p:txBody>
      </p:sp>
    </p:spTree>
    <p:extLst>
      <p:ext uri="{BB962C8B-B14F-4D97-AF65-F5344CB8AC3E}">
        <p14:creationId xmlns:p14="http://schemas.microsoft.com/office/powerpoint/2010/main" val="209494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6F12B-F487-42F0-9C17-395551C62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A2AD71E7-231E-44CE-8F2E-ACD7BA8EE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E893550D-D054-4FA2-B41C-A1182BFC37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381024C2-9599-4CAC-BA99-2CAF65B34C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124190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40583-6B67-443B-94D4-AB18893D654E}"/>
              </a:ext>
            </a:extLst>
          </p:cNvPr>
          <p:cNvSpPr txBox="1"/>
          <p:nvPr/>
        </p:nvSpPr>
        <p:spPr>
          <a:xfrm>
            <a:off x="2272937" y="84909"/>
            <a:ext cx="8066314" cy="707886"/>
          </a:xfrm>
          <a:prstGeom prst="rect">
            <a:avLst/>
          </a:prstGeom>
          <a:noFill/>
        </p:spPr>
        <p:txBody>
          <a:bodyPr wrap="square" rtlCol="0">
            <a:spAutoFit/>
          </a:bodyPr>
          <a:lstStyle/>
          <a:p>
            <a:r>
              <a:rPr lang="is-IS" sz="4000" b="1" dirty="0">
                <a:solidFill>
                  <a:srgbClr val="266C9F"/>
                </a:solidFill>
              </a:rPr>
              <a:t>1.3. Identificare le opportunità</a:t>
            </a:r>
            <a:endParaRPr lang="en-SE" sz="4000" dirty="0"/>
          </a:p>
        </p:txBody>
      </p:sp>
      <p:sp>
        <p:nvSpPr>
          <p:cNvPr id="3" name="TextBox 2">
            <a:extLst>
              <a:ext uri="{FF2B5EF4-FFF2-40B4-BE49-F238E27FC236}">
                <a16:creationId xmlns:a16="http://schemas.microsoft.com/office/drawing/2014/main" id="{DE9F0E31-CE7C-4A9C-B6DC-43734504A4EC}"/>
              </a:ext>
            </a:extLst>
          </p:cNvPr>
          <p:cNvSpPr txBox="1"/>
          <p:nvPr/>
        </p:nvSpPr>
        <p:spPr>
          <a:xfrm>
            <a:off x="445167" y="1477140"/>
            <a:ext cx="10485521" cy="5016758"/>
          </a:xfrm>
          <a:prstGeom prst="rect">
            <a:avLst/>
          </a:prstGeom>
          <a:noFill/>
        </p:spPr>
        <p:txBody>
          <a:bodyPr wrap="square" rtlCol="0">
            <a:spAutoFit/>
          </a:bodyPr>
          <a:lstStyle/>
          <a:p>
            <a:r>
              <a:rPr lang="en" sz="2400" dirty="0" err="1"/>
              <a:t>Iniziare</a:t>
            </a:r>
            <a:r>
              <a:rPr lang="en" sz="2400" dirty="0"/>
              <a:t> un </a:t>
            </a:r>
            <a:r>
              <a:rPr lang="it-IT" sz="2400" dirty="0" err="1"/>
              <a:t>P</a:t>
            </a:r>
            <a:r>
              <a:rPr lang="en" sz="2400" dirty="0" err="1"/>
              <a:t>rogetto</a:t>
            </a:r>
            <a:r>
              <a:rPr lang="en" sz="2400" dirty="0"/>
              <a:t>, </a:t>
            </a:r>
            <a:r>
              <a:rPr lang="en" sz="2400" dirty="0" err="1"/>
              <a:t>sviluppare</a:t>
            </a:r>
            <a:r>
              <a:rPr lang="en" sz="2400" dirty="0"/>
              <a:t> o </a:t>
            </a:r>
            <a:r>
              <a:rPr lang="en" sz="2400" dirty="0" err="1"/>
              <a:t>modificare</a:t>
            </a:r>
            <a:r>
              <a:rPr lang="en" sz="2400" dirty="0"/>
              <a:t> </a:t>
            </a:r>
            <a:r>
              <a:rPr lang="en" sz="2400" dirty="0" err="1"/>
              <a:t>un’idea</a:t>
            </a:r>
            <a:r>
              <a:rPr lang="en" sz="2400" dirty="0"/>
              <a:t> di business… </a:t>
            </a:r>
          </a:p>
          <a:p>
            <a:r>
              <a:rPr lang="en" sz="2400" dirty="0"/>
              <a:t>La </a:t>
            </a:r>
            <a:r>
              <a:rPr lang="en" sz="2400" dirty="0" err="1"/>
              <a:t>capacità</a:t>
            </a:r>
            <a:r>
              <a:rPr lang="en" sz="2400" dirty="0"/>
              <a:t> di </a:t>
            </a:r>
            <a:r>
              <a:rPr lang="en" sz="2400" dirty="0" err="1"/>
              <a:t>trovare</a:t>
            </a:r>
            <a:r>
              <a:rPr lang="en" sz="2400" dirty="0"/>
              <a:t> e </a:t>
            </a:r>
            <a:r>
              <a:rPr lang="en" sz="2400" dirty="0" err="1"/>
              <a:t>sfruttare</a:t>
            </a:r>
            <a:r>
              <a:rPr lang="en" sz="2400" dirty="0"/>
              <a:t> le </a:t>
            </a:r>
            <a:r>
              <a:rPr lang="en" sz="2400" dirty="0" err="1"/>
              <a:t>opportunità</a:t>
            </a:r>
            <a:r>
              <a:rPr lang="en" sz="2400" dirty="0"/>
              <a:t> </a:t>
            </a:r>
            <a:r>
              <a:rPr lang="en" sz="2400" dirty="0" err="1"/>
              <a:t>è</a:t>
            </a:r>
            <a:r>
              <a:rPr lang="en" sz="2400" dirty="0"/>
              <a:t> </a:t>
            </a:r>
            <a:r>
              <a:rPr lang="en" sz="2400" dirty="0" err="1"/>
              <a:t>fondamentale</a:t>
            </a:r>
            <a:r>
              <a:rPr lang="en" sz="2400" dirty="0"/>
              <a:t> per </a:t>
            </a:r>
            <a:r>
              <a:rPr lang="en" sz="2400" dirty="0" err="1"/>
              <a:t>gli</a:t>
            </a:r>
            <a:r>
              <a:rPr lang="en" sz="2400" dirty="0"/>
              <a:t> </a:t>
            </a:r>
            <a:r>
              <a:rPr lang="en" sz="2400" dirty="0" err="1"/>
              <a:t>imprenditori</a:t>
            </a:r>
            <a:r>
              <a:rPr lang="en" sz="2400" dirty="0"/>
              <a:t>. Le </a:t>
            </a:r>
            <a:r>
              <a:rPr lang="en" sz="2400" dirty="0" err="1"/>
              <a:t>opportunità</a:t>
            </a:r>
            <a:r>
              <a:rPr lang="en" sz="2400" dirty="0"/>
              <a:t> </a:t>
            </a:r>
            <a:r>
              <a:rPr lang="en" sz="2400" dirty="0" err="1"/>
              <a:t>nel</a:t>
            </a:r>
            <a:r>
              <a:rPr lang="en" sz="2400" dirty="0"/>
              <a:t> </a:t>
            </a:r>
            <a:r>
              <a:rPr lang="en" sz="2400" dirty="0" err="1"/>
              <a:t>settore</a:t>
            </a:r>
            <a:r>
              <a:rPr lang="en" sz="2400" dirty="0"/>
              <a:t> del </a:t>
            </a:r>
            <a:r>
              <a:rPr lang="en" sz="2400" dirty="0" err="1"/>
              <a:t>patrimonio</a:t>
            </a:r>
            <a:r>
              <a:rPr lang="en" sz="2400" dirty="0"/>
              <a:t> </a:t>
            </a:r>
            <a:r>
              <a:rPr lang="en" sz="2400" dirty="0" err="1"/>
              <a:t>culturale</a:t>
            </a:r>
            <a:r>
              <a:rPr lang="en" sz="2400" dirty="0"/>
              <a:t> </a:t>
            </a:r>
            <a:r>
              <a:rPr lang="en" sz="2400" dirty="0" err="1"/>
              <a:t>immateriale</a:t>
            </a:r>
            <a:r>
              <a:rPr lang="en" sz="2400" dirty="0"/>
              <a:t> </a:t>
            </a:r>
            <a:r>
              <a:rPr lang="en" sz="2400" dirty="0" err="1"/>
              <a:t>sono</a:t>
            </a:r>
            <a:r>
              <a:rPr lang="en" sz="2400" dirty="0"/>
              <a:t> molto </a:t>
            </a:r>
            <a:r>
              <a:rPr lang="en" sz="2400" dirty="0" err="1"/>
              <a:t>probabilmente</a:t>
            </a:r>
            <a:r>
              <a:rPr lang="en" sz="2400" dirty="0"/>
              <a:t> infinite. </a:t>
            </a:r>
          </a:p>
          <a:p>
            <a:endParaRPr lang="is-IS" sz="2800" i="1" dirty="0"/>
          </a:p>
          <a:p>
            <a:pPr algn="ctr"/>
            <a:r>
              <a:rPr lang="is-IS" sz="2800" i="1" dirty="0"/>
              <a:t>Ma come identificare le opportunità?</a:t>
            </a:r>
            <a:br>
              <a:rPr lang="is-IS" sz="2400" dirty="0"/>
            </a:br>
            <a:endParaRPr lang="is-IS" sz="2400" dirty="0"/>
          </a:p>
          <a:p>
            <a:r>
              <a:rPr lang="is-IS" sz="2400" dirty="0"/>
              <a:t>Identificare le opportunità richiede allenamento e pratica. Inoltre, è un processo continuo, fondamentale in ogni fase dell‘attività imprenditoriale. </a:t>
            </a:r>
          </a:p>
          <a:p>
            <a:endParaRPr lang="en" sz="2400" dirty="0"/>
          </a:p>
          <a:p>
            <a:r>
              <a:rPr lang="en" sz="2400" dirty="0" err="1"/>
              <a:t>Diversi</a:t>
            </a:r>
            <a:r>
              <a:rPr lang="en" sz="2400" dirty="0"/>
              <a:t> </a:t>
            </a:r>
            <a:r>
              <a:rPr lang="en" sz="2400" dirty="0" err="1"/>
              <a:t>metodi</a:t>
            </a:r>
            <a:r>
              <a:rPr lang="en" sz="2400" dirty="0"/>
              <a:t>, </a:t>
            </a:r>
            <a:r>
              <a:rPr lang="en" sz="2400" dirty="0" err="1"/>
              <a:t>principi</a:t>
            </a:r>
            <a:r>
              <a:rPr lang="en" sz="2400" dirty="0"/>
              <a:t> e </a:t>
            </a:r>
            <a:r>
              <a:rPr lang="en" sz="2400" dirty="0" err="1"/>
              <a:t>consigli</a:t>
            </a:r>
            <a:r>
              <a:rPr lang="en" sz="2400" dirty="0"/>
              <a:t> </a:t>
            </a:r>
            <a:r>
              <a:rPr lang="en" sz="2400" dirty="0" err="1"/>
              <a:t>possono</a:t>
            </a:r>
            <a:r>
              <a:rPr lang="en" sz="2400" dirty="0"/>
              <a:t> </a:t>
            </a:r>
            <a:r>
              <a:rPr lang="en" sz="2400" dirty="0" err="1"/>
              <a:t>aiutare</a:t>
            </a:r>
            <a:r>
              <a:rPr lang="en" sz="2400" dirty="0"/>
              <a:t> in </a:t>
            </a:r>
            <a:r>
              <a:rPr lang="en" sz="2400" dirty="0" err="1"/>
              <a:t>questo</a:t>
            </a:r>
            <a:r>
              <a:rPr lang="en" sz="2400" dirty="0"/>
              <a:t> </a:t>
            </a:r>
            <a:r>
              <a:rPr lang="en" sz="2400" dirty="0" err="1"/>
              <a:t>compito</a:t>
            </a:r>
            <a:r>
              <a:rPr lang="en" sz="2400" dirty="0"/>
              <a:t>. </a:t>
            </a:r>
            <a:r>
              <a:rPr lang="en" sz="2400" dirty="0" err="1"/>
              <a:t>Gli</a:t>
            </a:r>
            <a:r>
              <a:rPr lang="en" sz="2400" dirty="0"/>
              <a:t> </a:t>
            </a:r>
            <a:r>
              <a:rPr lang="en" sz="2400" dirty="0" err="1"/>
              <a:t>approcci</a:t>
            </a:r>
            <a:r>
              <a:rPr lang="en" sz="2400" dirty="0"/>
              <a:t> </a:t>
            </a:r>
            <a:r>
              <a:rPr lang="en" sz="2400" dirty="0" err="1"/>
              <a:t>che</a:t>
            </a:r>
            <a:r>
              <a:rPr lang="en" sz="2400" dirty="0"/>
              <a:t> </a:t>
            </a:r>
            <a:r>
              <a:rPr lang="en" sz="2400" dirty="0" err="1"/>
              <a:t>esplorano</a:t>
            </a:r>
            <a:r>
              <a:rPr lang="en" sz="2400" dirty="0"/>
              <a:t> le </a:t>
            </a:r>
            <a:r>
              <a:rPr lang="en" sz="2400" dirty="0" err="1"/>
              <a:t>sfaccettature</a:t>
            </a:r>
            <a:r>
              <a:rPr lang="en" sz="2400" dirty="0"/>
              <a:t> di </a:t>
            </a:r>
            <a:r>
              <a:rPr lang="en" sz="2400" dirty="0" err="1"/>
              <a:t>questo</a:t>
            </a:r>
            <a:r>
              <a:rPr lang="en" sz="2400" dirty="0"/>
              <a:t> </a:t>
            </a:r>
            <a:r>
              <a:rPr lang="en" sz="2400" dirty="0" err="1"/>
              <a:t>processo</a:t>
            </a:r>
            <a:r>
              <a:rPr lang="en" sz="2400" dirty="0"/>
              <a:t> </a:t>
            </a:r>
            <a:r>
              <a:rPr lang="en" sz="2400" dirty="0" err="1"/>
              <a:t>possono</a:t>
            </a:r>
            <a:r>
              <a:rPr lang="en" sz="2400" dirty="0"/>
              <a:t> </a:t>
            </a:r>
            <a:r>
              <a:rPr lang="it-IT" sz="2400" dirty="0"/>
              <a:t>offrire una guida agli imprenditori. </a:t>
            </a:r>
            <a:endParaRPr lang="en-SE" sz="2400" dirty="0"/>
          </a:p>
        </p:txBody>
      </p:sp>
    </p:spTree>
    <p:extLst>
      <p:ext uri="{BB962C8B-B14F-4D97-AF65-F5344CB8AC3E}">
        <p14:creationId xmlns:p14="http://schemas.microsoft.com/office/powerpoint/2010/main" val="108316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EC3AB-E514-485E-9790-8D11FDDC6DAF}"/>
              </a:ext>
            </a:extLst>
          </p:cNvPr>
          <p:cNvSpPr txBox="1"/>
          <p:nvPr/>
        </p:nvSpPr>
        <p:spPr>
          <a:xfrm>
            <a:off x="2272937" y="84909"/>
            <a:ext cx="8066314" cy="707886"/>
          </a:xfrm>
          <a:prstGeom prst="rect">
            <a:avLst/>
          </a:prstGeom>
          <a:noFill/>
        </p:spPr>
        <p:txBody>
          <a:bodyPr wrap="square" rtlCol="0">
            <a:spAutoFit/>
          </a:bodyPr>
          <a:lstStyle/>
          <a:p>
            <a:r>
              <a:rPr lang="is-IS" sz="4000" b="1" dirty="0">
                <a:solidFill>
                  <a:srgbClr val="266C9F"/>
                </a:solidFill>
              </a:rPr>
              <a:t>1.3. Identificare le opportunità</a:t>
            </a:r>
            <a:endParaRPr lang="en-SE" sz="4000" dirty="0"/>
          </a:p>
        </p:txBody>
      </p:sp>
      <p:sp>
        <p:nvSpPr>
          <p:cNvPr id="3" name="TextBox 2">
            <a:extLst>
              <a:ext uri="{FF2B5EF4-FFF2-40B4-BE49-F238E27FC236}">
                <a16:creationId xmlns:a16="http://schemas.microsoft.com/office/drawing/2014/main" id="{6BD6F9EB-A049-421C-A223-DD3D7A53EEF5}"/>
              </a:ext>
            </a:extLst>
          </p:cNvPr>
          <p:cNvSpPr txBox="1"/>
          <p:nvPr/>
        </p:nvSpPr>
        <p:spPr>
          <a:xfrm>
            <a:off x="703847" y="2067667"/>
            <a:ext cx="9841832" cy="1938992"/>
          </a:xfrm>
          <a:prstGeom prst="rect">
            <a:avLst/>
          </a:prstGeom>
          <a:noFill/>
        </p:spPr>
        <p:txBody>
          <a:bodyPr wrap="square" rtlCol="0">
            <a:spAutoFit/>
          </a:bodyPr>
          <a:lstStyle/>
          <a:p>
            <a:r>
              <a:rPr lang="is-IS" sz="2400" dirty="0"/>
              <a:t>...fare ricerca e raccogliere infomrazioni riguardanti il mercato.</a:t>
            </a:r>
          </a:p>
          <a:p>
            <a:r>
              <a:rPr lang="is-IS" sz="2400" dirty="0"/>
              <a:t>...informarsi sulle tendenze del mercato.   </a:t>
            </a:r>
            <a:br>
              <a:rPr lang="is-IS" sz="2400" dirty="0"/>
            </a:br>
            <a:r>
              <a:rPr lang="is-IS" sz="2400" dirty="0"/>
              <a:t>...cercare lacune all‘interno del mercato.</a:t>
            </a:r>
          </a:p>
          <a:p>
            <a:r>
              <a:rPr lang="is-IS" sz="2400" dirty="0"/>
              <a:t>...essere creativi.</a:t>
            </a:r>
          </a:p>
          <a:p>
            <a:r>
              <a:rPr lang="is-IS" sz="2400" dirty="0"/>
              <a:t>...riflettere su come poter creare le opportunità da sè. </a:t>
            </a:r>
          </a:p>
        </p:txBody>
      </p:sp>
      <p:sp>
        <p:nvSpPr>
          <p:cNvPr id="4" name="TextBox 3">
            <a:extLst>
              <a:ext uri="{FF2B5EF4-FFF2-40B4-BE49-F238E27FC236}">
                <a16:creationId xmlns:a16="http://schemas.microsoft.com/office/drawing/2014/main" id="{8FE8AFF2-29FF-4655-BF2E-D5A89B53F4A8}"/>
              </a:ext>
            </a:extLst>
          </p:cNvPr>
          <p:cNvSpPr txBox="1"/>
          <p:nvPr/>
        </p:nvSpPr>
        <p:spPr>
          <a:xfrm>
            <a:off x="703847" y="1347536"/>
            <a:ext cx="8674769" cy="646331"/>
          </a:xfrm>
          <a:prstGeom prst="rect">
            <a:avLst/>
          </a:prstGeom>
          <a:noFill/>
        </p:spPr>
        <p:txBody>
          <a:bodyPr wrap="square" rtlCol="0">
            <a:spAutoFit/>
          </a:bodyPr>
          <a:lstStyle/>
          <a:p>
            <a:r>
              <a:rPr lang="is-IS" sz="3600" dirty="0"/>
              <a:t>Quando si cercano nuove opportunità...</a:t>
            </a:r>
            <a:endParaRPr lang="en-SE" sz="3600" dirty="0"/>
          </a:p>
        </p:txBody>
      </p:sp>
      <p:pic>
        <p:nvPicPr>
          <p:cNvPr id="6" name="Picture 5">
            <a:extLst>
              <a:ext uri="{FF2B5EF4-FFF2-40B4-BE49-F238E27FC236}">
                <a16:creationId xmlns:a16="http://schemas.microsoft.com/office/drawing/2014/main" id="{3EF80965-2054-42D4-B66F-4AD9054FFD1D}"/>
              </a:ext>
            </a:extLst>
          </p:cNvPr>
          <p:cNvPicPr>
            <a:picLocks noChangeAspect="1"/>
          </p:cNvPicPr>
          <p:nvPr/>
        </p:nvPicPr>
        <p:blipFill>
          <a:blip r:embed="rId2"/>
          <a:stretch>
            <a:fillRect/>
          </a:stretch>
        </p:blipFill>
        <p:spPr>
          <a:xfrm>
            <a:off x="372979" y="4297026"/>
            <a:ext cx="10208607" cy="1940400"/>
          </a:xfrm>
          <a:prstGeom prst="rect">
            <a:avLst/>
          </a:prstGeom>
        </p:spPr>
      </p:pic>
    </p:spTree>
    <p:extLst>
      <p:ext uri="{BB962C8B-B14F-4D97-AF65-F5344CB8AC3E}">
        <p14:creationId xmlns:p14="http://schemas.microsoft.com/office/powerpoint/2010/main" val="265263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274E1-EB4B-4342-B539-48FC9068CD55}"/>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Identificare le opportunità – esempi metodologici </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6120E7-088D-4138-BF20-D7CA6167A6AB}"/>
              </a:ext>
            </a:extLst>
          </p:cNvPr>
          <p:cNvSpPr txBox="1"/>
          <p:nvPr/>
        </p:nvSpPr>
        <p:spPr>
          <a:xfrm>
            <a:off x="499309" y="1603190"/>
            <a:ext cx="8274301" cy="646331"/>
          </a:xfrm>
          <a:prstGeom prst="rect">
            <a:avLst/>
          </a:prstGeom>
          <a:noFill/>
        </p:spPr>
        <p:txBody>
          <a:bodyPr wrap="square" rtlCol="0">
            <a:spAutoFit/>
          </a:bodyPr>
          <a:lstStyle/>
          <a:p>
            <a:r>
              <a:rPr lang="is-IS" sz="3600" dirty="0">
                <a:solidFill>
                  <a:srgbClr val="4EAE3A"/>
                </a:solidFill>
              </a:rPr>
              <a:t>Valutazione delle opportunità di mercato</a:t>
            </a:r>
            <a:endParaRPr lang="en-SE" sz="3600" dirty="0">
              <a:solidFill>
                <a:srgbClr val="4EAE3A"/>
              </a:solidFill>
            </a:endParaRPr>
          </a:p>
        </p:txBody>
      </p:sp>
      <p:sp>
        <p:nvSpPr>
          <p:cNvPr id="4" name="TextBox 3">
            <a:extLst>
              <a:ext uri="{FF2B5EF4-FFF2-40B4-BE49-F238E27FC236}">
                <a16:creationId xmlns:a16="http://schemas.microsoft.com/office/drawing/2014/main" id="{3DD069B8-BD4A-43B1-8E32-16EDF585F121}"/>
              </a:ext>
            </a:extLst>
          </p:cNvPr>
          <p:cNvSpPr txBox="1"/>
          <p:nvPr/>
        </p:nvSpPr>
        <p:spPr>
          <a:xfrm>
            <a:off x="499309" y="2427005"/>
            <a:ext cx="10166645" cy="3416320"/>
          </a:xfrm>
          <a:prstGeom prst="rect">
            <a:avLst/>
          </a:prstGeom>
          <a:noFill/>
        </p:spPr>
        <p:txBody>
          <a:bodyPr wrap="square" rtlCol="0">
            <a:spAutoFit/>
          </a:bodyPr>
          <a:lstStyle/>
          <a:p>
            <a:r>
              <a:rPr lang="en-GB" sz="2400" dirty="0" err="1"/>
              <a:t>Tutte</a:t>
            </a:r>
            <a:r>
              <a:rPr lang="en-GB" sz="2400" dirty="0"/>
              <a:t> le attivita ed </a:t>
            </a:r>
            <a:r>
              <a:rPr lang="en-GB" sz="2400" dirty="0" err="1"/>
              <a:t>organizzazioni</a:t>
            </a:r>
            <a:r>
              <a:rPr lang="en-GB" sz="2400" dirty="0"/>
              <a:t> </a:t>
            </a:r>
            <a:r>
              <a:rPr lang="en-GB" sz="2400" dirty="0" err="1"/>
              <a:t>possono</a:t>
            </a:r>
            <a:r>
              <a:rPr lang="en-GB" sz="2400" dirty="0"/>
              <a:t> </a:t>
            </a:r>
            <a:r>
              <a:rPr lang="en-GB" sz="2400" dirty="0" err="1"/>
              <a:t>trarre</a:t>
            </a:r>
            <a:r>
              <a:rPr lang="en-GB" sz="2400" dirty="0"/>
              <a:t> </a:t>
            </a:r>
            <a:r>
              <a:rPr lang="en-GB" sz="2400" dirty="0" err="1"/>
              <a:t>beneficio</a:t>
            </a:r>
            <a:r>
              <a:rPr lang="en-GB" sz="2400" dirty="0"/>
              <a:t> da una </a:t>
            </a:r>
            <a:r>
              <a:rPr lang="en-GB" sz="2400" dirty="0" err="1"/>
              <a:t>valutazione</a:t>
            </a:r>
            <a:r>
              <a:rPr lang="en-GB" sz="2400" dirty="0"/>
              <a:t> </a:t>
            </a:r>
            <a:r>
              <a:rPr lang="en-GB" sz="2400" dirty="0" err="1"/>
              <a:t>delle</a:t>
            </a:r>
            <a:r>
              <a:rPr lang="en-GB" sz="2400" dirty="0"/>
              <a:t> </a:t>
            </a:r>
            <a:r>
              <a:rPr lang="en-GB" sz="2400" dirty="0" err="1"/>
              <a:t>opportunità</a:t>
            </a:r>
            <a:r>
              <a:rPr lang="en-GB" sz="2400" dirty="0"/>
              <a:t> di mercato. </a:t>
            </a:r>
            <a:r>
              <a:rPr lang="en-GB" sz="2400" dirty="0" err="1"/>
              <a:t>Quest’ultima</a:t>
            </a:r>
            <a:r>
              <a:rPr lang="en-GB" sz="2400" dirty="0"/>
              <a:t> </a:t>
            </a:r>
            <a:r>
              <a:rPr lang="en-GB" sz="2400" dirty="0" err="1"/>
              <a:t>può</a:t>
            </a:r>
            <a:r>
              <a:rPr lang="en-GB" sz="2400" dirty="0"/>
              <a:t> </a:t>
            </a:r>
            <a:r>
              <a:rPr lang="en-GB" sz="2400" dirty="0" err="1"/>
              <a:t>essere</a:t>
            </a:r>
            <a:r>
              <a:rPr lang="en-GB" sz="2400" dirty="0"/>
              <a:t> </a:t>
            </a:r>
            <a:r>
              <a:rPr lang="en-GB" sz="2400" dirty="0" err="1"/>
              <a:t>realizzata</a:t>
            </a:r>
            <a:r>
              <a:rPr lang="en-GB" sz="2400" dirty="0"/>
              <a:t> </a:t>
            </a:r>
            <a:r>
              <a:rPr lang="en-GB" sz="2400" dirty="0" err="1"/>
              <a:t>attraverso</a:t>
            </a:r>
            <a:r>
              <a:rPr lang="en-GB" sz="2400" dirty="0"/>
              <a:t> </a:t>
            </a:r>
            <a:r>
              <a:rPr lang="en-GB" sz="2400" dirty="0" err="1"/>
              <a:t>svariati</a:t>
            </a:r>
            <a:r>
              <a:rPr lang="en-GB" sz="2400" dirty="0"/>
              <a:t> </a:t>
            </a:r>
            <a:r>
              <a:rPr lang="en-GB" sz="2400" dirty="0" err="1"/>
              <a:t>metodi</a:t>
            </a:r>
            <a:r>
              <a:rPr lang="en-GB" sz="2400" dirty="0"/>
              <a:t> e </a:t>
            </a:r>
            <a:r>
              <a:rPr lang="en-GB" sz="2400" dirty="0" err="1"/>
              <a:t>seguendo</a:t>
            </a:r>
            <a:r>
              <a:rPr lang="en-GB" sz="2400" dirty="0"/>
              <a:t> diverse line </a:t>
            </a:r>
            <a:r>
              <a:rPr lang="en-GB" sz="2400" dirty="0" err="1"/>
              <a:t>guida</a:t>
            </a:r>
            <a:r>
              <a:rPr lang="en-GB" sz="2400" dirty="0"/>
              <a:t>. Il </a:t>
            </a:r>
            <a:r>
              <a:rPr lang="en-GB" sz="2400" dirty="0" err="1"/>
              <a:t>suo</a:t>
            </a:r>
            <a:r>
              <a:rPr lang="en-GB" sz="2400" dirty="0"/>
              <a:t> </a:t>
            </a:r>
            <a:r>
              <a:rPr lang="en-GB" sz="2400" dirty="0" err="1"/>
              <a:t>scopo</a:t>
            </a:r>
            <a:r>
              <a:rPr lang="en-GB" sz="2400" dirty="0"/>
              <a:t> </a:t>
            </a:r>
            <a:r>
              <a:rPr lang="en-GB" sz="2400" dirty="0" err="1"/>
              <a:t>è</a:t>
            </a:r>
            <a:r>
              <a:rPr lang="en-GB" sz="2400" dirty="0"/>
              <a:t> di </a:t>
            </a:r>
            <a:r>
              <a:rPr lang="en-GB" sz="2400" dirty="0" err="1"/>
              <a:t>esaminare</a:t>
            </a:r>
            <a:r>
              <a:rPr lang="en-GB" sz="2400" dirty="0"/>
              <a:t> </a:t>
            </a:r>
            <a:r>
              <a:rPr lang="en-GB" sz="2400" dirty="0" err="1"/>
              <a:t>alcuni</a:t>
            </a:r>
            <a:r>
              <a:rPr lang="en-GB" sz="2400" dirty="0"/>
              <a:t> </a:t>
            </a:r>
            <a:r>
              <a:rPr lang="en-GB" sz="2400" dirty="0" err="1"/>
              <a:t>fattori</a:t>
            </a:r>
            <a:r>
              <a:rPr lang="en-GB" sz="2400" dirty="0"/>
              <a:t> </a:t>
            </a:r>
            <a:r>
              <a:rPr lang="en-GB" sz="2400" dirty="0" err="1"/>
              <a:t>chiave</a:t>
            </a:r>
            <a:r>
              <a:rPr lang="en-GB" sz="2400" dirty="0"/>
              <a:t> come ad </a:t>
            </a:r>
            <a:r>
              <a:rPr lang="en-GB" sz="2400" dirty="0" err="1"/>
              <a:t>esempio</a:t>
            </a:r>
            <a:r>
              <a:rPr lang="en-GB" sz="2400" dirty="0"/>
              <a:t> </a:t>
            </a:r>
            <a:r>
              <a:rPr lang="en-GB" sz="2400" dirty="0" err="1"/>
              <a:t>gli</a:t>
            </a:r>
            <a:r>
              <a:rPr lang="en-GB" sz="2400" dirty="0"/>
              <a:t> </a:t>
            </a:r>
            <a:r>
              <a:rPr lang="en-GB" sz="2400" dirty="0" err="1"/>
              <a:t>interessi</a:t>
            </a:r>
            <a:r>
              <a:rPr lang="en-GB" sz="2400" dirty="0"/>
              <a:t> </a:t>
            </a:r>
            <a:r>
              <a:rPr lang="en-GB" sz="2400" dirty="0" err="1"/>
              <a:t>dei</a:t>
            </a:r>
            <a:r>
              <a:rPr lang="en-GB" sz="2400" dirty="0"/>
              <a:t> </a:t>
            </a:r>
            <a:r>
              <a:rPr lang="en-GB" sz="2400" dirty="0" err="1"/>
              <a:t>consumatori</a:t>
            </a:r>
            <a:r>
              <a:rPr lang="en-GB" sz="2400" dirty="0"/>
              <a:t>, </a:t>
            </a:r>
            <a:r>
              <a:rPr lang="en-GB" sz="2400" dirty="0" err="1"/>
              <a:t>l’ambiente</a:t>
            </a:r>
            <a:r>
              <a:rPr lang="en-GB" sz="2400" dirty="0"/>
              <a:t> </a:t>
            </a:r>
            <a:r>
              <a:rPr lang="en-GB" sz="2400" dirty="0" err="1"/>
              <a:t>commerciale</a:t>
            </a:r>
            <a:r>
              <a:rPr lang="en-GB" sz="2400" dirty="0"/>
              <a:t>, come </a:t>
            </a:r>
            <a:r>
              <a:rPr lang="en-GB" sz="2400" dirty="0" err="1"/>
              <a:t>si</a:t>
            </a:r>
            <a:r>
              <a:rPr lang="en-GB" sz="2400" dirty="0"/>
              <a:t> </a:t>
            </a:r>
            <a:r>
              <a:rPr lang="en-GB" sz="2400" dirty="0" err="1"/>
              <a:t>posizionano</a:t>
            </a:r>
            <a:r>
              <a:rPr lang="en-GB" sz="2400" dirty="0"/>
              <a:t> </a:t>
            </a:r>
            <a:r>
              <a:rPr lang="en-GB" sz="2400" dirty="0" err="1"/>
              <a:t>i</a:t>
            </a:r>
            <a:r>
              <a:rPr lang="en-GB" sz="2400" dirty="0"/>
              <a:t> </a:t>
            </a:r>
            <a:r>
              <a:rPr lang="en-GB" sz="2400" dirty="0" err="1"/>
              <a:t>concorrenti</a:t>
            </a:r>
            <a:r>
              <a:rPr lang="en-GB" sz="2400" dirty="0"/>
              <a:t>, ma </a:t>
            </a:r>
            <a:r>
              <a:rPr lang="en-GB" sz="2400" dirty="0" err="1"/>
              <a:t>anche</a:t>
            </a:r>
            <a:r>
              <a:rPr lang="en-GB" sz="2400" dirty="0"/>
              <a:t> </a:t>
            </a:r>
            <a:r>
              <a:rPr lang="en-GB" sz="2400" dirty="0" err="1"/>
              <a:t>esaminare</a:t>
            </a:r>
            <a:r>
              <a:rPr lang="en-GB" sz="2400" dirty="0"/>
              <a:t> il mercato in </a:t>
            </a:r>
            <a:r>
              <a:rPr lang="en-GB" sz="2400" dirty="0" err="1"/>
              <a:t>generale</a:t>
            </a:r>
            <a:r>
              <a:rPr lang="en-GB" sz="2400" dirty="0"/>
              <a:t>. </a:t>
            </a:r>
          </a:p>
          <a:p>
            <a:endParaRPr lang="en-GB" sz="2400" dirty="0"/>
          </a:p>
          <a:p>
            <a:r>
              <a:rPr lang="en-GB" sz="2400" dirty="0"/>
              <a:t>Una </a:t>
            </a:r>
            <a:r>
              <a:rPr lang="en-GB" sz="2400" dirty="0" err="1"/>
              <a:t>valutazione</a:t>
            </a:r>
            <a:r>
              <a:rPr lang="en-GB" sz="2400" dirty="0"/>
              <a:t> </a:t>
            </a:r>
            <a:r>
              <a:rPr lang="en-GB" sz="2400" dirty="0" err="1"/>
              <a:t>delle</a:t>
            </a:r>
            <a:r>
              <a:rPr lang="en-GB" sz="2400" dirty="0"/>
              <a:t> </a:t>
            </a:r>
            <a:r>
              <a:rPr lang="en-GB" sz="2400" dirty="0" err="1"/>
              <a:t>opportunità</a:t>
            </a:r>
            <a:r>
              <a:rPr lang="en-GB" sz="2400" dirty="0"/>
              <a:t> di mercato </a:t>
            </a:r>
            <a:r>
              <a:rPr lang="en-GB" sz="2400" dirty="0" err="1"/>
              <a:t>si</a:t>
            </a:r>
            <a:r>
              <a:rPr lang="en-GB" sz="2400" dirty="0"/>
              <a:t> </a:t>
            </a:r>
            <a:r>
              <a:rPr lang="en-GB" sz="2400" dirty="0" err="1"/>
              <a:t>può</a:t>
            </a:r>
            <a:r>
              <a:rPr lang="en-GB" sz="2400" dirty="0"/>
              <a:t> </a:t>
            </a:r>
            <a:r>
              <a:rPr lang="en-GB" sz="2400" dirty="0" err="1"/>
              <a:t>realizzare</a:t>
            </a:r>
            <a:r>
              <a:rPr lang="en-GB" sz="2400" dirty="0"/>
              <a:t> </a:t>
            </a:r>
            <a:r>
              <a:rPr lang="en-GB" sz="2400" dirty="0" err="1"/>
              <a:t>implementando</a:t>
            </a:r>
            <a:r>
              <a:rPr lang="en-GB" sz="2400" dirty="0"/>
              <a:t> </a:t>
            </a:r>
            <a:r>
              <a:rPr lang="en-GB" sz="2400" dirty="0" err="1"/>
              <a:t>diversi</a:t>
            </a:r>
            <a:r>
              <a:rPr lang="en-GB" sz="2400" dirty="0"/>
              <a:t> </a:t>
            </a:r>
            <a:r>
              <a:rPr lang="en-GB" sz="2400" dirty="0" err="1"/>
              <a:t>metodi</a:t>
            </a:r>
            <a:r>
              <a:rPr lang="en-GB" sz="2400" dirty="0"/>
              <a:t>, ad </a:t>
            </a:r>
            <a:r>
              <a:rPr lang="en-GB" sz="2400" dirty="0" err="1"/>
              <a:t>esempio</a:t>
            </a:r>
            <a:r>
              <a:rPr lang="en-GB" sz="2400" dirty="0"/>
              <a:t> </a:t>
            </a:r>
            <a:r>
              <a:rPr lang="en-GB" sz="2400" dirty="0" err="1"/>
              <a:t>attraverso</a:t>
            </a:r>
            <a:r>
              <a:rPr lang="en-GB" sz="2400" dirty="0"/>
              <a:t> </a:t>
            </a:r>
            <a:r>
              <a:rPr lang="en-GB" sz="2400" dirty="0" err="1"/>
              <a:t>un’analisi</a:t>
            </a:r>
            <a:r>
              <a:rPr lang="en-GB" sz="2400" dirty="0"/>
              <a:t> PESTLE o SWOT.</a:t>
            </a:r>
            <a:endParaRPr lang="is-IS" sz="2400" dirty="0"/>
          </a:p>
        </p:txBody>
      </p:sp>
    </p:spTree>
    <p:extLst>
      <p:ext uri="{BB962C8B-B14F-4D97-AF65-F5344CB8AC3E}">
        <p14:creationId xmlns:p14="http://schemas.microsoft.com/office/powerpoint/2010/main" val="21532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093919" cy="984885"/>
            <a:chOff x="4834470" y="1482096"/>
            <a:chExt cx="6202579" cy="984885"/>
          </a:xfrm>
        </p:grpSpPr>
        <p:grpSp>
          <p:nvGrpSpPr>
            <p:cNvPr id="4" name="Group 3"/>
            <p:cNvGrpSpPr/>
            <p:nvPr/>
          </p:nvGrpSpPr>
          <p:grpSpPr>
            <a:xfrm>
              <a:off x="5895648" y="1482096"/>
              <a:ext cx="5141401" cy="984885"/>
              <a:chOff x="6420994" y="1411926"/>
              <a:chExt cx="5141401" cy="984885"/>
            </a:xfrm>
          </p:grpSpPr>
          <p:sp>
            <p:nvSpPr>
              <p:cNvPr id="8" name="TextBox 7"/>
              <p:cNvSpPr txBox="1"/>
              <p:nvPr/>
            </p:nvSpPr>
            <p:spPr>
              <a:xfrm>
                <a:off x="6437470" y="1750480"/>
                <a:ext cx="5124925" cy="646331"/>
              </a:xfrm>
              <a:prstGeom prst="rect">
                <a:avLst/>
              </a:prstGeom>
              <a:noFill/>
            </p:spPr>
            <p:txBody>
              <a:bodyPr wrap="square" rtlCol="0">
                <a:spAutoFit/>
              </a:bodyPr>
              <a:lstStyle/>
              <a:p>
                <a:r>
                  <a:rPr lang="en-GB" altLang="ko-KR" sz="1200" dirty="0" err="1">
                    <a:cs typeface="Arial" pitchFamily="34" charset="0"/>
                  </a:rPr>
                  <a:t>Verrà</a:t>
                </a:r>
                <a:r>
                  <a:rPr lang="en-GB" altLang="ko-KR" sz="1200" dirty="0">
                    <a:cs typeface="Arial" pitchFamily="34" charset="0"/>
                  </a:rPr>
                  <a:t> </a:t>
                </a:r>
                <a:r>
                  <a:rPr lang="en-GB" altLang="ko-KR" sz="1200" dirty="0" err="1">
                    <a:cs typeface="Arial" pitchFamily="34" charset="0"/>
                  </a:rPr>
                  <a:t>introdotto</a:t>
                </a:r>
                <a:r>
                  <a:rPr lang="en-GB" altLang="ko-KR" sz="1200" dirty="0">
                    <a:cs typeface="Arial" pitchFamily="34" charset="0"/>
                  </a:rPr>
                  <a:t> il </a:t>
                </a:r>
                <a:r>
                  <a:rPr lang="en-GB" altLang="ko-KR" sz="1200" dirty="0" err="1">
                    <a:cs typeface="Arial" pitchFamily="34" charset="0"/>
                  </a:rPr>
                  <a:t>processo</a:t>
                </a:r>
                <a:r>
                  <a:rPr lang="en-GB" altLang="ko-KR" sz="1200" dirty="0">
                    <a:cs typeface="Arial" pitchFamily="34" charset="0"/>
                  </a:rPr>
                  <a:t> di </a:t>
                </a:r>
                <a:r>
                  <a:rPr lang="en-GB" altLang="ko-KR" sz="1200" dirty="0" err="1">
                    <a:cs typeface="Arial" pitchFamily="34" charset="0"/>
                  </a:rPr>
                  <a:t>ideazione</a:t>
                </a:r>
                <a:r>
                  <a:rPr lang="en-GB" altLang="ko-KR" sz="1200" dirty="0">
                    <a:cs typeface="Arial" pitchFamily="34" charset="0"/>
                  </a:rPr>
                  <a:t>, con </a:t>
                </a:r>
                <a:r>
                  <a:rPr lang="en-GB" altLang="ko-KR" sz="1200" dirty="0" err="1">
                    <a:cs typeface="Arial" pitchFamily="34" charset="0"/>
                  </a:rPr>
                  <a:t>alcuni</a:t>
                </a:r>
                <a:r>
                  <a:rPr lang="en-GB" altLang="ko-KR" sz="1200" dirty="0">
                    <a:cs typeface="Arial" pitchFamily="34" charset="0"/>
                  </a:rPr>
                  <a:t> </a:t>
                </a:r>
                <a:r>
                  <a:rPr lang="en-GB" altLang="ko-KR" sz="1200" dirty="0" err="1">
                    <a:cs typeface="Arial" pitchFamily="34" charset="0"/>
                  </a:rPr>
                  <a:t>esempi</a:t>
                </a:r>
                <a:r>
                  <a:rPr lang="en-GB" altLang="ko-KR" sz="1200" dirty="0">
                    <a:cs typeface="Arial" pitchFamily="34" charset="0"/>
                  </a:rPr>
                  <a:t> di </a:t>
                </a:r>
                <a:r>
                  <a:rPr lang="en-GB" altLang="ko-KR" sz="1200" dirty="0" err="1">
                    <a:cs typeface="Arial" pitchFamily="34" charset="0"/>
                  </a:rPr>
                  <a:t>metodi</a:t>
                </a:r>
                <a:r>
                  <a:rPr lang="en-GB" altLang="ko-KR" sz="1200" dirty="0">
                    <a:cs typeface="Arial" pitchFamily="34" charset="0"/>
                  </a:rPr>
                  <a:t> </a:t>
                </a:r>
                <a:r>
                  <a:rPr lang="en-GB" altLang="ko-KR" sz="1200" dirty="0" err="1">
                    <a:cs typeface="Arial" pitchFamily="34" charset="0"/>
                  </a:rPr>
                  <a:t>che</a:t>
                </a:r>
                <a:r>
                  <a:rPr lang="en-GB" altLang="ko-KR" sz="1200" dirty="0">
                    <a:cs typeface="Arial" pitchFamily="34" charset="0"/>
                  </a:rPr>
                  <a:t> </a:t>
                </a:r>
                <a:r>
                  <a:rPr lang="en-GB" altLang="ko-KR" sz="1200" dirty="0" err="1">
                    <a:cs typeface="Arial" pitchFamily="34" charset="0"/>
                  </a:rPr>
                  <a:t>possono</a:t>
                </a:r>
                <a:r>
                  <a:rPr lang="en-GB" altLang="ko-KR" sz="1200" dirty="0">
                    <a:cs typeface="Arial" pitchFamily="34" charset="0"/>
                  </a:rPr>
                  <a:t> </a:t>
                </a:r>
                <a:r>
                  <a:rPr lang="en-GB" altLang="ko-KR" sz="1200" dirty="0" err="1">
                    <a:cs typeface="Arial" pitchFamily="34" charset="0"/>
                  </a:rPr>
                  <a:t>essere</a:t>
                </a:r>
                <a:r>
                  <a:rPr lang="en-GB" altLang="ko-KR" sz="1200" dirty="0">
                    <a:cs typeface="Arial" pitchFamily="34" charset="0"/>
                  </a:rPr>
                  <a:t> </a:t>
                </a:r>
                <a:r>
                  <a:rPr lang="en-GB" altLang="ko-KR" sz="1200" dirty="0" err="1">
                    <a:cs typeface="Arial" pitchFamily="34" charset="0"/>
                  </a:rPr>
                  <a:t>utili</a:t>
                </a:r>
                <a:r>
                  <a:rPr lang="en-GB" altLang="ko-KR" sz="1200" dirty="0">
                    <a:cs typeface="Arial" pitchFamily="34" charset="0"/>
                  </a:rPr>
                  <a:t> per </a:t>
                </a:r>
                <a:r>
                  <a:rPr lang="en-GB" altLang="ko-KR" sz="1200" dirty="0" err="1">
                    <a:cs typeface="Arial" pitchFamily="34" charset="0"/>
                  </a:rPr>
                  <a:t>analizzare</a:t>
                </a:r>
                <a:r>
                  <a:rPr lang="en-GB" altLang="ko-KR" sz="1200" dirty="0">
                    <a:cs typeface="Arial" pitchFamily="34" charset="0"/>
                  </a:rPr>
                  <a:t> le </a:t>
                </a:r>
                <a:r>
                  <a:rPr lang="en-GB" altLang="ko-KR" sz="1200" dirty="0" err="1">
                    <a:cs typeface="Arial" pitchFamily="34" charset="0"/>
                  </a:rPr>
                  <a:t>opportunità</a:t>
                </a:r>
                <a:r>
                  <a:rPr lang="en-GB" altLang="ko-KR" sz="1200" dirty="0">
                    <a:cs typeface="Arial" pitchFamily="34" charset="0"/>
                  </a:rPr>
                  <a:t>, </a:t>
                </a:r>
                <a:r>
                  <a:rPr lang="en-GB" altLang="ko-KR" sz="1200" dirty="0" err="1">
                    <a:cs typeface="Arial" pitchFamily="34" charset="0"/>
                  </a:rPr>
                  <a:t>organizzare</a:t>
                </a:r>
                <a:r>
                  <a:rPr lang="en-GB" altLang="ko-KR" sz="1200" dirty="0">
                    <a:cs typeface="Arial" pitchFamily="34" charset="0"/>
                  </a:rPr>
                  <a:t> I </a:t>
                </a:r>
                <a:r>
                  <a:rPr lang="en-GB" altLang="ko-KR" sz="1200" dirty="0" err="1">
                    <a:cs typeface="Arial" pitchFamily="34" charset="0"/>
                  </a:rPr>
                  <a:t>pensieri</a:t>
                </a:r>
                <a:r>
                  <a:rPr lang="en-GB" altLang="ko-KR" sz="1200" dirty="0">
                    <a:cs typeface="Arial" pitchFamily="34" charset="0"/>
                  </a:rPr>
                  <a:t> e </a:t>
                </a:r>
                <a:r>
                  <a:rPr lang="en-GB" altLang="ko-KR" sz="1200" dirty="0" err="1">
                    <a:cs typeface="Arial" pitchFamily="34" charset="0"/>
                  </a:rPr>
                  <a:t>sviluppare</a:t>
                </a:r>
                <a:r>
                  <a:rPr lang="en-GB" altLang="ko-KR" sz="1200" dirty="0">
                    <a:cs typeface="Arial" pitchFamily="34" charset="0"/>
                  </a:rPr>
                  <a:t> le idee. </a:t>
                </a:r>
                <a:endParaRPr lang="en-US" altLang="ko-KR" sz="1200" dirty="0">
                  <a:cs typeface="Arial" pitchFamily="34" charset="0"/>
                </a:endParaRP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n-US" altLang="ko-KR" b="1" dirty="0" err="1">
                    <a:cs typeface="Arial" pitchFamily="34" charset="0"/>
                  </a:rPr>
                  <a:t>Sviluppare</a:t>
                </a:r>
                <a:r>
                  <a:rPr lang="en-US" altLang="ko-KR" b="1" dirty="0">
                    <a:cs typeface="Arial" pitchFamily="34" charset="0"/>
                  </a:rPr>
                  <a:t> idee</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6" y="3703053"/>
            <a:ext cx="6081182" cy="984885"/>
            <a:chOff x="4834470" y="1482096"/>
            <a:chExt cx="6186103" cy="984885"/>
          </a:xfrm>
        </p:grpSpPr>
        <p:grpSp>
          <p:nvGrpSpPr>
            <p:cNvPr id="56" name="Group 55"/>
            <p:cNvGrpSpPr/>
            <p:nvPr/>
          </p:nvGrpSpPr>
          <p:grpSpPr>
            <a:xfrm>
              <a:off x="5895648" y="1482096"/>
              <a:ext cx="5124925" cy="984885"/>
              <a:chOff x="6420994" y="1411926"/>
              <a:chExt cx="5124925" cy="984885"/>
            </a:xfrm>
          </p:grpSpPr>
          <p:sp>
            <p:nvSpPr>
              <p:cNvPr id="60" name="TextBox 59"/>
              <p:cNvSpPr txBox="1"/>
              <p:nvPr/>
            </p:nvSpPr>
            <p:spPr>
              <a:xfrm>
                <a:off x="6420994" y="1750480"/>
                <a:ext cx="5124925" cy="646331"/>
              </a:xfrm>
              <a:prstGeom prst="rect">
                <a:avLst/>
              </a:prstGeom>
              <a:noFill/>
            </p:spPr>
            <p:txBody>
              <a:bodyPr wrap="square" lIns="91440" tIns="45720" rIns="91440" bIns="45720" rtlCol="0" anchor="t">
                <a:spAutoFit/>
              </a:bodyPr>
              <a:lstStyle/>
              <a:p>
                <a:r>
                  <a:rPr lang="en" sz="1200" dirty="0" err="1"/>
                  <a:t>Fissando</a:t>
                </a:r>
                <a:r>
                  <a:rPr lang="en" sz="1200" dirty="0"/>
                  <a:t> </a:t>
                </a:r>
                <a:r>
                  <a:rPr lang="en" sz="1200" dirty="0" err="1"/>
                  <a:t>degli</a:t>
                </a:r>
                <a:r>
                  <a:rPr lang="en" sz="1200" dirty="0"/>
                  <a:t> </a:t>
                </a:r>
                <a:r>
                  <a:rPr lang="en" sz="1200" dirty="0" err="1"/>
                  <a:t>obiettivi</a:t>
                </a:r>
                <a:r>
                  <a:rPr lang="en" sz="1200" dirty="0"/>
                  <a:t> </a:t>
                </a:r>
                <a:r>
                  <a:rPr lang="en" sz="1200" dirty="0" err="1"/>
                  <a:t>possiamo</a:t>
                </a:r>
                <a:r>
                  <a:rPr lang="en" sz="1200" dirty="0"/>
                  <a:t> </a:t>
                </a:r>
                <a:r>
                  <a:rPr lang="en" sz="1200" dirty="0" err="1"/>
                  <a:t>renderci</a:t>
                </a:r>
                <a:r>
                  <a:rPr lang="en" sz="1200" dirty="0"/>
                  <a:t> </a:t>
                </a:r>
                <a:r>
                  <a:rPr lang="en" sz="1200" dirty="0" err="1"/>
                  <a:t>conto</a:t>
                </a:r>
                <a:r>
                  <a:rPr lang="en" sz="1200" dirty="0"/>
                  <a:t> di dove </a:t>
                </a:r>
                <a:r>
                  <a:rPr lang="en" sz="1200" dirty="0" err="1"/>
                  <a:t>vogliamo</a:t>
                </a:r>
                <a:r>
                  <a:rPr lang="en" sz="1200" dirty="0"/>
                  <a:t> </a:t>
                </a:r>
                <a:r>
                  <a:rPr lang="en" sz="1200" dirty="0" err="1"/>
                  <a:t>arrivare</a:t>
                </a:r>
                <a:r>
                  <a:rPr lang="en" sz="1200" dirty="0"/>
                  <a:t> e </a:t>
                </a:r>
                <a:r>
                  <a:rPr lang="en" sz="1200" dirty="0" err="1"/>
                  <a:t>sviluppare</a:t>
                </a:r>
                <a:r>
                  <a:rPr lang="en" sz="1200" dirty="0"/>
                  <a:t> un piano </a:t>
                </a:r>
                <a:r>
                  <a:rPr lang="en" sz="1200" dirty="0" err="1"/>
                  <a:t>che</a:t>
                </a:r>
                <a:r>
                  <a:rPr lang="en" sz="1200" dirty="0"/>
                  <a:t> ci </a:t>
                </a:r>
                <a:r>
                  <a:rPr lang="en" sz="1200" dirty="0" err="1"/>
                  <a:t>permetta</a:t>
                </a:r>
                <a:r>
                  <a:rPr lang="en" sz="1200" dirty="0"/>
                  <a:t> di </a:t>
                </a:r>
                <a:r>
                  <a:rPr lang="en" sz="1200" dirty="0" err="1"/>
                  <a:t>farlo</a:t>
                </a:r>
                <a:r>
                  <a:rPr lang="en" sz="1200" dirty="0"/>
                  <a:t>. </a:t>
                </a:r>
                <a:r>
                  <a:rPr lang="it-IT" sz="1200" dirty="0"/>
                  <a:t>I</a:t>
                </a:r>
                <a:r>
                  <a:rPr lang="en" sz="1200" dirty="0"/>
                  <a:t>l </a:t>
                </a:r>
                <a:r>
                  <a:rPr lang="en" sz="1200" dirty="0" err="1"/>
                  <a:t>materiale</a:t>
                </a:r>
                <a:r>
                  <a:rPr lang="en" sz="1200" dirty="0"/>
                  <a:t> di studio </a:t>
                </a:r>
                <a:r>
                  <a:rPr lang="en" sz="1200" dirty="0" err="1"/>
                  <a:t>fornisce</a:t>
                </a:r>
                <a:r>
                  <a:rPr lang="en" sz="1200" dirty="0"/>
                  <a:t> </a:t>
                </a:r>
                <a:r>
                  <a:rPr lang="en" sz="1200" dirty="0" err="1"/>
                  <a:t>consigli</a:t>
                </a:r>
                <a:r>
                  <a:rPr lang="en" sz="1200" dirty="0"/>
                  <a:t> </a:t>
                </a:r>
                <a:r>
                  <a:rPr lang="en" sz="1200" dirty="0" err="1"/>
                  <a:t>su</a:t>
                </a:r>
                <a:r>
                  <a:rPr lang="en" sz="1200" dirty="0"/>
                  <a:t> come </a:t>
                </a:r>
                <a:r>
                  <a:rPr lang="en" sz="1200" dirty="0" err="1"/>
                  <a:t>riuscirci</a:t>
                </a:r>
                <a:r>
                  <a:rPr lang="en" sz="1200" dirty="0"/>
                  <a:t>. </a:t>
                </a:r>
                <a:endParaRPr lang="en-US" altLang="ko-KR" sz="1200" dirty="0">
                  <a:cs typeface="Arial" pitchFamily="34" charset="0"/>
                </a:endParaRP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r>
                  <a:rPr lang="en-US" altLang="ko-KR" b="1" dirty="0" err="1">
                    <a:cs typeface="Arial" pitchFamily="34" charset="0"/>
                  </a:rPr>
                  <a:t>Fissare</a:t>
                </a:r>
                <a:r>
                  <a:rPr lang="en-US" altLang="ko-KR" b="1" dirty="0">
                    <a:cs typeface="Arial" pitchFamily="34" charset="0"/>
                  </a:rPr>
                  <a:t> </a:t>
                </a:r>
                <a:r>
                  <a:rPr lang="en-US" altLang="ko-KR" b="1" dirty="0" err="1">
                    <a:cs typeface="Arial" pitchFamily="34" charset="0"/>
                  </a:rPr>
                  <a:t>degli</a:t>
                </a:r>
                <a:r>
                  <a:rPr lang="en-US" altLang="ko-KR" b="1" dirty="0">
                    <a:cs typeface="Arial" pitchFamily="34" charset="0"/>
                  </a:rPr>
                  <a:t> </a:t>
                </a:r>
                <a:r>
                  <a:rPr lang="en-US" altLang="ko-KR" b="1" dirty="0" err="1">
                    <a:cs typeface="Arial" pitchFamily="34" charset="0"/>
                  </a:rPr>
                  <a:t>obiettivi</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4856006"/>
            <a:ext cx="6186103" cy="800219"/>
            <a:chOff x="4834470" y="1482096"/>
            <a:chExt cx="6186103" cy="800219"/>
          </a:xfrm>
        </p:grpSpPr>
        <p:grpSp>
          <p:nvGrpSpPr>
            <p:cNvPr id="63" name="Group 62"/>
            <p:cNvGrpSpPr/>
            <p:nvPr/>
          </p:nvGrpSpPr>
          <p:grpSpPr>
            <a:xfrm>
              <a:off x="5895648" y="1482096"/>
              <a:ext cx="5124925" cy="800219"/>
              <a:chOff x="6420994" y="1411926"/>
              <a:chExt cx="5124925" cy="800219"/>
            </a:xfrm>
          </p:grpSpPr>
          <p:sp>
            <p:nvSpPr>
              <p:cNvPr id="67" name="TextBox 66"/>
              <p:cNvSpPr txBox="1"/>
              <p:nvPr/>
            </p:nvSpPr>
            <p:spPr>
              <a:xfrm>
                <a:off x="6437471" y="1750480"/>
                <a:ext cx="5000078" cy="461665"/>
              </a:xfrm>
              <a:prstGeom prst="rect">
                <a:avLst/>
              </a:prstGeom>
              <a:noFill/>
            </p:spPr>
            <p:txBody>
              <a:bodyPr wrap="square" lIns="91440" tIns="45720" rIns="91440" bIns="45720" rtlCol="0" anchor="t">
                <a:spAutoFit/>
              </a:bodyPr>
              <a:lstStyle/>
              <a:p>
                <a:r>
                  <a:rPr lang="en-GB" altLang="ko-KR" sz="1200" dirty="0" err="1">
                    <a:cs typeface="Arial" pitchFamily="34" charset="0"/>
                  </a:rPr>
                  <a:t>Verranno</a:t>
                </a:r>
                <a:r>
                  <a:rPr lang="en-GB" altLang="ko-KR" sz="1200" dirty="0">
                    <a:cs typeface="Arial" pitchFamily="34" charset="0"/>
                  </a:rPr>
                  <a:t> </a:t>
                </a:r>
                <a:r>
                  <a:rPr lang="en-GB" altLang="ko-KR" sz="1200" dirty="0" err="1">
                    <a:cs typeface="Arial" pitchFamily="34" charset="0"/>
                  </a:rPr>
                  <a:t>presentati</a:t>
                </a:r>
                <a:r>
                  <a:rPr lang="en-GB" altLang="ko-KR" sz="1200" dirty="0">
                    <a:cs typeface="Arial" pitchFamily="34" charset="0"/>
                  </a:rPr>
                  <a:t> </a:t>
                </a:r>
                <a:r>
                  <a:rPr lang="en-GB" altLang="ko-KR" sz="1200" dirty="0" err="1">
                    <a:cs typeface="Arial" pitchFamily="34" charset="0"/>
                  </a:rPr>
                  <a:t>metodi</a:t>
                </a:r>
                <a:r>
                  <a:rPr lang="en-GB" altLang="ko-KR" sz="1200" dirty="0">
                    <a:cs typeface="Arial" pitchFamily="34" charset="0"/>
                  </a:rPr>
                  <a:t> per </a:t>
                </a:r>
                <a:r>
                  <a:rPr lang="en-GB" altLang="ko-KR" sz="1200" dirty="0" err="1">
                    <a:cs typeface="Arial" pitchFamily="34" charset="0"/>
                  </a:rPr>
                  <a:t>identificare</a:t>
                </a:r>
                <a:r>
                  <a:rPr lang="en-GB" altLang="ko-KR" sz="1200" dirty="0">
                    <a:cs typeface="Arial" pitchFamily="34" charset="0"/>
                  </a:rPr>
                  <a:t> </a:t>
                </a:r>
                <a:r>
                  <a:rPr lang="en-GB" altLang="ko-KR" sz="1200" dirty="0" err="1">
                    <a:cs typeface="Arial" pitchFamily="34" charset="0"/>
                  </a:rPr>
                  <a:t>gli</a:t>
                </a:r>
                <a:r>
                  <a:rPr lang="en-GB" altLang="ko-KR" sz="1200" dirty="0">
                    <a:cs typeface="Arial" pitchFamily="34" charset="0"/>
                  </a:rPr>
                  <a:t> </a:t>
                </a:r>
                <a:r>
                  <a:rPr lang="en-GB" altLang="ko-KR" sz="1200" dirty="0" err="1">
                    <a:cs typeface="Arial" pitchFamily="34" charset="0"/>
                  </a:rPr>
                  <a:t>ostacoli</a:t>
                </a:r>
                <a:r>
                  <a:rPr lang="en-GB" altLang="ko-KR" sz="1200" dirty="0">
                    <a:cs typeface="Arial" pitchFamily="34" charset="0"/>
                  </a:rPr>
                  <a:t> e </a:t>
                </a:r>
                <a:r>
                  <a:rPr lang="en-GB" altLang="ko-KR" sz="1200" dirty="0" err="1">
                    <a:cs typeface="Arial" pitchFamily="34" charset="0"/>
                  </a:rPr>
                  <a:t>strumenti</a:t>
                </a:r>
                <a:r>
                  <a:rPr lang="en-GB" altLang="ko-KR" sz="1200" dirty="0">
                    <a:cs typeface="Arial" pitchFamily="34" charset="0"/>
                  </a:rPr>
                  <a:t> per </a:t>
                </a:r>
                <a:r>
                  <a:rPr lang="en-GB" altLang="ko-KR" sz="1200" dirty="0" err="1">
                    <a:cs typeface="Arial" pitchFamily="34" charset="0"/>
                  </a:rPr>
                  <a:t>fronteggiare</a:t>
                </a:r>
                <a:r>
                  <a:rPr lang="en-GB" altLang="ko-KR" sz="1200" dirty="0">
                    <a:cs typeface="Arial" pitchFamily="34" charset="0"/>
                  </a:rPr>
                  <a:t> le </a:t>
                </a:r>
                <a:r>
                  <a:rPr lang="en-GB" altLang="ko-KR" sz="1200" dirty="0" err="1">
                    <a:cs typeface="Arial" pitchFamily="34" charset="0"/>
                  </a:rPr>
                  <a:t>difficoltà</a:t>
                </a:r>
                <a:r>
                  <a:rPr lang="en-GB" altLang="ko-KR" sz="1200" dirty="0">
                    <a:cs typeface="Arial" pitchFamily="34" charset="0"/>
                  </a:rPr>
                  <a:t> </a:t>
                </a:r>
                <a:r>
                  <a:rPr lang="en-GB" altLang="ko-KR" sz="1200" dirty="0" err="1">
                    <a:cs typeface="Arial" pitchFamily="34" charset="0"/>
                  </a:rPr>
                  <a:t>che</a:t>
                </a:r>
                <a:r>
                  <a:rPr lang="en-GB" altLang="ko-KR" sz="1200" dirty="0">
                    <a:cs typeface="Arial" pitchFamily="34" charset="0"/>
                  </a:rPr>
                  <a:t> </a:t>
                </a:r>
                <a:r>
                  <a:rPr lang="en-GB" altLang="ko-KR" sz="1200" dirty="0" err="1">
                    <a:cs typeface="Arial" pitchFamily="34" charset="0"/>
                  </a:rPr>
                  <a:t>possono</a:t>
                </a:r>
                <a:r>
                  <a:rPr lang="en-GB" altLang="ko-KR" sz="1200" dirty="0">
                    <a:cs typeface="Arial" pitchFamily="34" charset="0"/>
                  </a:rPr>
                  <a:t> </a:t>
                </a:r>
                <a:r>
                  <a:rPr lang="en-GB" altLang="ko-KR" sz="1200" dirty="0" err="1">
                    <a:cs typeface="Arial" pitchFamily="34" charset="0"/>
                  </a:rPr>
                  <a:t>emergere</a:t>
                </a:r>
                <a:r>
                  <a:rPr lang="en-GB" altLang="ko-KR" sz="1200" dirty="0">
                    <a:cs typeface="Arial" pitchFamily="34" charset="0"/>
                  </a:rPr>
                  <a:t>.</a:t>
                </a:r>
                <a:endParaRPr lang="en-US" altLang="ko-KR" sz="1200" dirty="0">
                  <a:cs typeface="Arial" pitchFamily="34" charset="0"/>
                </a:endParaRP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it-IT" b="1" dirty="0">
                    <a:cs typeface="Arial" pitchFamily="34" charset="0"/>
                  </a:rPr>
                  <a:t>Confrontarsi con gli ostacoli</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031674" y="434649"/>
            <a:ext cx="3269179" cy="707886"/>
          </a:xfrm>
          <a:prstGeom prst="rect">
            <a:avLst/>
          </a:prstGeom>
          <a:noFill/>
        </p:spPr>
        <p:txBody>
          <a:bodyPr wrap="square" rtlCol="0">
            <a:spAutoFit/>
          </a:bodyPr>
          <a:lstStyle/>
          <a:p>
            <a:r>
              <a:rPr lang="en-GB" sz="4000" b="1" i="0" u="none" strike="noStrike" dirty="0">
                <a:solidFill>
                  <a:srgbClr val="266C9F"/>
                </a:solidFill>
                <a:effectLst/>
                <a:latin typeface="Calibri" panose="020F0502020204030204" pitchFamily="34" charset="0"/>
              </a:rPr>
              <a:t>OBIETTIVI</a:t>
            </a:r>
            <a:endParaRPr lang="en-GB" sz="4000" b="1" dirty="0">
              <a:solidFill>
                <a:srgbClr val="266C9F"/>
              </a:solidFill>
            </a:endParaRP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077513" y="192652"/>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149112" y="1967591"/>
            <a:ext cx="3279809" cy="369332"/>
          </a:xfrm>
          <a:prstGeom prst="rect">
            <a:avLst/>
          </a:prstGeom>
        </p:spPr>
        <p:txBody>
          <a:bodyPr wrap="none" lIns="91440" tIns="45720" rIns="91440" bIns="45720" anchor="t">
            <a:spAutoFit/>
          </a:bodyPr>
          <a:lstStyle/>
          <a:p>
            <a:r>
              <a:rPr lang="en-US" dirty="0" err="1"/>
              <a:t>Competenze</a:t>
            </a:r>
            <a:r>
              <a:rPr lang="en-US" dirty="0"/>
              <a:t> </a:t>
            </a:r>
            <a:r>
              <a:rPr lang="en-US" dirty="0" err="1"/>
              <a:t>fornite</a:t>
            </a:r>
            <a:r>
              <a:rPr lang="en-US" dirty="0"/>
              <a:t> dal modulo: </a:t>
            </a:r>
            <a:endParaRPr lang="it-IT" dirty="0"/>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55D8C-DB74-4718-B8B1-C380A95C4D4C}"/>
              </a:ext>
            </a:extLst>
          </p:cNvPr>
          <p:cNvSpPr txBox="1"/>
          <p:nvPr/>
        </p:nvSpPr>
        <p:spPr>
          <a:xfrm>
            <a:off x="2360194" y="102268"/>
            <a:ext cx="7471611" cy="1323439"/>
          </a:xfrm>
          <a:prstGeom prst="rect">
            <a:avLst/>
          </a:prstGeom>
          <a:noFill/>
        </p:spPr>
        <p:txBody>
          <a:bodyPr wrap="square" rtlCol="0">
            <a:spAutoFit/>
          </a:bodyPr>
          <a:lstStyle/>
          <a:p>
            <a:pPr lvl="0">
              <a:defRPr/>
            </a:pPr>
            <a:r>
              <a:rPr lang="is-IS" sz="4000" b="1" dirty="0">
                <a:solidFill>
                  <a:srgbClr val="266C9F"/>
                </a:solidFill>
              </a:rPr>
              <a:t>1.4. Identificare le opportunità – esempi metodologici </a:t>
            </a:r>
            <a:endParaRPr lang="en-SE" sz="4000" dirty="0">
              <a:solidFill>
                <a:prstClr val="black"/>
              </a:solidFill>
            </a:endParaRPr>
          </a:p>
        </p:txBody>
      </p:sp>
      <p:sp>
        <p:nvSpPr>
          <p:cNvPr id="3" name="TextBox 2">
            <a:extLst>
              <a:ext uri="{FF2B5EF4-FFF2-40B4-BE49-F238E27FC236}">
                <a16:creationId xmlns:a16="http://schemas.microsoft.com/office/drawing/2014/main" id="{6D3D60BD-5021-42AD-A5A6-396EB1D81091}"/>
              </a:ext>
            </a:extLst>
          </p:cNvPr>
          <p:cNvSpPr txBox="1"/>
          <p:nvPr/>
        </p:nvSpPr>
        <p:spPr>
          <a:xfrm>
            <a:off x="429193" y="1505557"/>
            <a:ext cx="3872392" cy="646331"/>
          </a:xfrm>
          <a:prstGeom prst="rect">
            <a:avLst/>
          </a:prstGeom>
          <a:noFill/>
        </p:spPr>
        <p:txBody>
          <a:bodyPr wrap="square" rtlCol="0">
            <a:spAutoFit/>
          </a:bodyPr>
          <a:lstStyle/>
          <a:p>
            <a:r>
              <a:rPr lang="en-GB" sz="3600" dirty="0" err="1">
                <a:solidFill>
                  <a:srgbClr val="4EAE3A"/>
                </a:solidFill>
                <a:latin typeface="Calibri" panose="020F0502020204030204" pitchFamily="34" charset="0"/>
                <a:cs typeface="Calibri" panose="020F0502020204030204" pitchFamily="34" charset="0"/>
              </a:rPr>
              <a:t>Analisi</a:t>
            </a:r>
            <a:r>
              <a:rPr lang="en-GB" sz="3600" dirty="0">
                <a:solidFill>
                  <a:srgbClr val="4EAE3A"/>
                </a:solidFill>
                <a:latin typeface="Calibri" panose="020F0502020204030204" pitchFamily="34" charset="0"/>
                <a:cs typeface="Calibri" panose="020F0502020204030204" pitchFamily="34" charset="0"/>
              </a:rPr>
              <a:t> PESTLE</a:t>
            </a:r>
          </a:p>
        </p:txBody>
      </p:sp>
      <p:sp>
        <p:nvSpPr>
          <p:cNvPr id="4" name="TextBox 3">
            <a:extLst>
              <a:ext uri="{FF2B5EF4-FFF2-40B4-BE49-F238E27FC236}">
                <a16:creationId xmlns:a16="http://schemas.microsoft.com/office/drawing/2014/main" id="{C93D789F-1994-444A-90BB-8A6310A4FC80}"/>
              </a:ext>
            </a:extLst>
          </p:cNvPr>
          <p:cNvSpPr txBox="1"/>
          <p:nvPr/>
        </p:nvSpPr>
        <p:spPr>
          <a:xfrm>
            <a:off x="431555" y="3826225"/>
            <a:ext cx="5381868" cy="2308324"/>
          </a:xfrm>
          <a:prstGeom prst="rect">
            <a:avLst/>
          </a:prstGeom>
          <a:noFill/>
        </p:spPr>
        <p:txBody>
          <a:bodyPr wrap="square" rtlCol="0">
            <a:spAutoFit/>
          </a:bodyPr>
          <a:lstStyle/>
          <a:p>
            <a:r>
              <a:rPr lang="en-GB" sz="2400" dirty="0" err="1"/>
              <a:t>Questo</a:t>
            </a:r>
            <a:r>
              <a:rPr lang="en-GB" sz="2400" dirty="0"/>
              <a:t> </a:t>
            </a:r>
            <a:r>
              <a:rPr lang="en-GB" sz="2400" dirty="0" err="1"/>
              <a:t>metodo</a:t>
            </a:r>
            <a:r>
              <a:rPr lang="en-GB" sz="2400" dirty="0"/>
              <a:t> </a:t>
            </a:r>
            <a:r>
              <a:rPr lang="en-GB" sz="2400" dirty="0" err="1"/>
              <a:t>può</a:t>
            </a:r>
            <a:r>
              <a:rPr lang="en-GB" sz="2400" dirty="0"/>
              <a:t> </a:t>
            </a:r>
            <a:r>
              <a:rPr lang="en-GB" sz="2400" dirty="0" err="1"/>
              <a:t>essere</a:t>
            </a:r>
            <a:r>
              <a:rPr lang="en-GB" sz="2400" dirty="0"/>
              <a:t> </a:t>
            </a:r>
            <a:r>
              <a:rPr lang="en-GB" sz="2400" dirty="0" err="1"/>
              <a:t>adattato</a:t>
            </a:r>
            <a:r>
              <a:rPr lang="en-GB" sz="2400" dirty="0"/>
              <a:t> a </a:t>
            </a:r>
            <a:r>
              <a:rPr lang="en-GB" sz="2400" dirty="0" err="1"/>
              <a:t>diversi</a:t>
            </a:r>
            <a:r>
              <a:rPr lang="en-GB" sz="2400" dirty="0"/>
              <a:t> </a:t>
            </a:r>
            <a:r>
              <a:rPr lang="en-GB" sz="2400" dirty="0" err="1"/>
              <a:t>bisogni</a:t>
            </a:r>
            <a:r>
              <a:rPr lang="en-GB" sz="2400" dirty="0"/>
              <a:t> e </a:t>
            </a:r>
            <a:r>
              <a:rPr lang="en-GB" sz="2400" dirty="0" err="1"/>
              <a:t>circostanze</a:t>
            </a:r>
            <a:r>
              <a:rPr lang="en-GB" sz="2400" dirty="0"/>
              <a:t>. In </a:t>
            </a:r>
            <a:r>
              <a:rPr lang="en-GB" sz="2400" dirty="0" err="1"/>
              <a:t>alcuni</a:t>
            </a:r>
            <a:r>
              <a:rPr lang="en-GB" sz="2400" dirty="0"/>
              <a:t> </a:t>
            </a:r>
            <a:r>
              <a:rPr lang="en-GB" sz="2400" dirty="0" err="1"/>
              <a:t>casi</a:t>
            </a:r>
            <a:r>
              <a:rPr lang="en-GB" sz="2400" dirty="0"/>
              <a:t>, ad </a:t>
            </a:r>
            <a:r>
              <a:rPr lang="en-GB" sz="2400" dirty="0" err="1"/>
              <a:t>esempio</a:t>
            </a:r>
            <a:r>
              <a:rPr lang="en-GB" sz="2400" dirty="0"/>
              <a:t>, </a:t>
            </a:r>
            <a:r>
              <a:rPr lang="en-GB" sz="2400" dirty="0" err="1"/>
              <a:t>può</a:t>
            </a:r>
            <a:r>
              <a:rPr lang="en-GB" sz="2400" dirty="0"/>
              <a:t> </a:t>
            </a:r>
            <a:r>
              <a:rPr lang="en-GB" sz="2400" dirty="0" err="1"/>
              <a:t>essere</a:t>
            </a:r>
            <a:r>
              <a:rPr lang="en-GB" sz="2400" dirty="0"/>
              <a:t> utile </a:t>
            </a:r>
            <a:r>
              <a:rPr lang="en-GB" sz="2400" dirty="0" err="1"/>
              <a:t>guardare</a:t>
            </a:r>
            <a:r>
              <a:rPr lang="en-GB" sz="2400" dirty="0"/>
              <a:t> </a:t>
            </a:r>
            <a:r>
              <a:rPr lang="en-GB" sz="2400" dirty="0" err="1"/>
              <a:t>ogni</a:t>
            </a:r>
            <a:r>
              <a:rPr lang="en-GB" sz="2400" dirty="0"/>
              <a:t> </a:t>
            </a:r>
            <a:r>
              <a:rPr lang="en-GB" sz="2400" dirty="0" err="1"/>
              <a:t>aspetto</a:t>
            </a:r>
            <a:r>
              <a:rPr lang="en-GB" sz="2400" dirty="0"/>
              <a:t> </a:t>
            </a:r>
            <a:r>
              <a:rPr lang="en-GB" sz="2400" dirty="0" err="1"/>
              <a:t>all’interno</a:t>
            </a:r>
            <a:r>
              <a:rPr lang="en-GB" sz="2400" dirty="0"/>
              <a:t> del </a:t>
            </a:r>
            <a:r>
              <a:rPr lang="en-GB" sz="2400" dirty="0" err="1"/>
              <a:t>suo</a:t>
            </a:r>
            <a:r>
              <a:rPr lang="en-GB" sz="2400" dirty="0"/>
              <a:t> </a:t>
            </a:r>
            <a:r>
              <a:rPr lang="en-GB" sz="2400" dirty="0" err="1"/>
              <a:t>contesto</a:t>
            </a:r>
            <a:r>
              <a:rPr lang="en-GB" sz="2400" dirty="0"/>
              <a:t> </a:t>
            </a:r>
            <a:r>
              <a:rPr lang="en-GB" sz="2400" dirty="0" err="1"/>
              <a:t>geografico</a:t>
            </a:r>
            <a:r>
              <a:rPr lang="en-GB" sz="2400" dirty="0"/>
              <a:t> e fare </a:t>
            </a:r>
            <a:r>
              <a:rPr lang="en-GB" sz="2400" dirty="0" err="1"/>
              <a:t>analisi</a:t>
            </a:r>
            <a:r>
              <a:rPr lang="en-GB" sz="2400" dirty="0"/>
              <a:t> separate a </a:t>
            </a:r>
            <a:r>
              <a:rPr lang="en-GB" sz="2400" dirty="0" err="1"/>
              <a:t>livello</a:t>
            </a:r>
            <a:r>
              <a:rPr lang="en-GB" sz="2400" dirty="0"/>
              <a:t> locale, </a:t>
            </a:r>
            <a:r>
              <a:rPr lang="en-GB" sz="2400" dirty="0" err="1"/>
              <a:t>nazionale</a:t>
            </a:r>
            <a:r>
              <a:rPr lang="en-GB" sz="2400" dirty="0"/>
              <a:t> e </a:t>
            </a:r>
            <a:r>
              <a:rPr lang="en-GB" sz="2400" dirty="0" err="1"/>
              <a:t>globale</a:t>
            </a:r>
            <a:r>
              <a:rPr lang="en-GB" sz="2400" dirty="0"/>
              <a:t>. </a:t>
            </a:r>
          </a:p>
        </p:txBody>
      </p:sp>
      <p:grpSp>
        <p:nvGrpSpPr>
          <p:cNvPr id="35" name="Group 34">
            <a:extLst>
              <a:ext uri="{FF2B5EF4-FFF2-40B4-BE49-F238E27FC236}">
                <a16:creationId xmlns:a16="http://schemas.microsoft.com/office/drawing/2014/main" id="{DAA25AEE-919E-48AD-912C-57CB9DF0C311}"/>
              </a:ext>
            </a:extLst>
          </p:cNvPr>
          <p:cNvGrpSpPr/>
          <p:nvPr/>
        </p:nvGrpSpPr>
        <p:grpSpPr>
          <a:xfrm>
            <a:off x="6527903" y="3597442"/>
            <a:ext cx="2841967" cy="2701164"/>
            <a:chOff x="7185375" y="2078418"/>
            <a:chExt cx="2841967" cy="2701164"/>
          </a:xfrm>
        </p:grpSpPr>
        <p:sp>
          <p:nvSpPr>
            <p:cNvPr id="34" name="Oval 33">
              <a:extLst>
                <a:ext uri="{FF2B5EF4-FFF2-40B4-BE49-F238E27FC236}">
                  <a16:creationId xmlns:a16="http://schemas.microsoft.com/office/drawing/2014/main" id="{3A184126-FC08-4526-AE83-28A78EBCA9D9}"/>
                </a:ext>
              </a:extLst>
            </p:cNvPr>
            <p:cNvSpPr/>
            <p:nvPr/>
          </p:nvSpPr>
          <p:spPr>
            <a:xfrm>
              <a:off x="7567863" y="2530112"/>
              <a:ext cx="1756610" cy="1732547"/>
            </a:xfrm>
            <a:prstGeom prst="ellipse">
              <a:avLst/>
            </a:prstGeom>
            <a:solidFill>
              <a:schemeClr val="bg1"/>
            </a:solidFill>
            <a:ln w="19050">
              <a:solidFill>
                <a:srgbClr val="4E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3" name="Group 32">
              <a:extLst>
                <a:ext uri="{FF2B5EF4-FFF2-40B4-BE49-F238E27FC236}">
                  <a16:creationId xmlns:a16="http://schemas.microsoft.com/office/drawing/2014/main" id="{AA35BB00-85AE-4D79-BDD4-0A514E324AE3}"/>
                </a:ext>
              </a:extLst>
            </p:cNvPr>
            <p:cNvGrpSpPr/>
            <p:nvPr/>
          </p:nvGrpSpPr>
          <p:grpSpPr>
            <a:xfrm>
              <a:off x="7185375" y="2078418"/>
              <a:ext cx="2841967" cy="2701164"/>
              <a:chOff x="5115943" y="1825790"/>
              <a:chExt cx="2841967" cy="2701164"/>
            </a:xfrm>
          </p:grpSpPr>
          <p:sp>
            <p:nvSpPr>
              <p:cNvPr id="9" name="Oval 8">
                <a:extLst>
                  <a:ext uri="{FF2B5EF4-FFF2-40B4-BE49-F238E27FC236}">
                    <a16:creationId xmlns:a16="http://schemas.microsoft.com/office/drawing/2014/main" id="{5B59BFDB-76AF-4E48-8DDE-6E8643CBFE46}"/>
                  </a:ext>
                </a:extLst>
              </p:cNvPr>
              <p:cNvSpPr/>
              <p:nvPr/>
            </p:nvSpPr>
            <p:spPr>
              <a:xfrm>
                <a:off x="6833935" y="2276909"/>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32" name="Group 31">
                <a:extLst>
                  <a:ext uri="{FF2B5EF4-FFF2-40B4-BE49-F238E27FC236}">
                    <a16:creationId xmlns:a16="http://schemas.microsoft.com/office/drawing/2014/main" id="{BA28E5C1-2D07-4093-8F3B-464D4487A911}"/>
                  </a:ext>
                </a:extLst>
              </p:cNvPr>
              <p:cNvGrpSpPr/>
              <p:nvPr/>
            </p:nvGrpSpPr>
            <p:grpSpPr>
              <a:xfrm>
                <a:off x="5115943" y="1825790"/>
                <a:ext cx="2841967" cy="2701164"/>
                <a:chOff x="5115943" y="1825790"/>
                <a:chExt cx="2841967" cy="2701164"/>
              </a:xfrm>
            </p:grpSpPr>
            <p:sp>
              <p:nvSpPr>
                <p:cNvPr id="5" name="Oval 4">
                  <a:extLst>
                    <a:ext uri="{FF2B5EF4-FFF2-40B4-BE49-F238E27FC236}">
                      <a16:creationId xmlns:a16="http://schemas.microsoft.com/office/drawing/2014/main" id="{FF946D2D-9685-470B-A9EE-DC6D2936A61E}"/>
                    </a:ext>
                  </a:extLst>
                </p:cNvPr>
                <p:cNvSpPr/>
                <p:nvPr/>
              </p:nvSpPr>
              <p:spPr>
                <a:xfrm>
                  <a:off x="5115943" y="2279983"/>
                  <a:ext cx="806116"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 name="Oval 5">
                  <a:extLst>
                    <a:ext uri="{FF2B5EF4-FFF2-40B4-BE49-F238E27FC236}">
                      <a16:creationId xmlns:a16="http://schemas.microsoft.com/office/drawing/2014/main" id="{340A65AB-6BE0-4E22-B4C4-DE70C25D02CC}"/>
                    </a:ext>
                  </a:extLst>
                </p:cNvPr>
                <p:cNvSpPr/>
                <p:nvPr/>
              </p:nvSpPr>
              <p:spPr>
                <a:xfrm>
                  <a:off x="5146507" y="3209354"/>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Oval 6">
                  <a:extLst>
                    <a:ext uri="{FF2B5EF4-FFF2-40B4-BE49-F238E27FC236}">
                      <a16:creationId xmlns:a16="http://schemas.microsoft.com/office/drawing/2014/main" id="{8203F4C4-2A13-4736-8D0E-0EA9A9CE4AE5}"/>
                    </a:ext>
                  </a:extLst>
                </p:cNvPr>
                <p:cNvSpPr/>
                <p:nvPr/>
              </p:nvSpPr>
              <p:spPr>
                <a:xfrm>
                  <a:off x="5988718" y="3702791"/>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 name="Oval 7">
                  <a:extLst>
                    <a:ext uri="{FF2B5EF4-FFF2-40B4-BE49-F238E27FC236}">
                      <a16:creationId xmlns:a16="http://schemas.microsoft.com/office/drawing/2014/main" id="{0E474203-C9F6-46BF-894C-BF0FB1314970}"/>
                    </a:ext>
                  </a:extLst>
                </p:cNvPr>
                <p:cNvSpPr/>
                <p:nvPr/>
              </p:nvSpPr>
              <p:spPr>
                <a:xfrm>
                  <a:off x="5976686" y="1825790"/>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Oval 9">
                  <a:extLst>
                    <a:ext uri="{FF2B5EF4-FFF2-40B4-BE49-F238E27FC236}">
                      <a16:creationId xmlns:a16="http://schemas.microsoft.com/office/drawing/2014/main" id="{D5B60732-D956-47AA-A5B5-00618FC9BC41}"/>
                    </a:ext>
                  </a:extLst>
                </p:cNvPr>
                <p:cNvSpPr/>
                <p:nvPr/>
              </p:nvSpPr>
              <p:spPr>
                <a:xfrm>
                  <a:off x="6848977" y="3200436"/>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888BCFD7-CE07-4C6B-9F5D-E7D296C1ACFA}"/>
                    </a:ext>
                  </a:extLst>
                </p:cNvPr>
                <p:cNvSpPr txBox="1"/>
                <p:nvPr/>
              </p:nvSpPr>
              <p:spPr>
                <a:xfrm>
                  <a:off x="6848138" y="3362589"/>
                  <a:ext cx="851237" cy="523220"/>
                </a:xfrm>
                <a:prstGeom prst="rect">
                  <a:avLst/>
                </a:prstGeom>
                <a:noFill/>
              </p:spPr>
              <p:txBody>
                <a:bodyPr wrap="square" rtlCol="0">
                  <a:spAutoFit/>
                </a:bodyPr>
                <a:lstStyle/>
                <a:p>
                  <a:pPr algn="ctr"/>
                  <a:r>
                    <a:rPr lang="en-GB" sz="1400" b="1" dirty="0"/>
                    <a:t>Socio-</a:t>
                  </a:r>
                  <a:r>
                    <a:rPr lang="en-GB" sz="1400" b="1" dirty="0" err="1"/>
                    <a:t>culturale</a:t>
                  </a:r>
                  <a:endParaRPr lang="en-SE" sz="1400" dirty="0"/>
                </a:p>
              </p:txBody>
            </p:sp>
            <p:sp>
              <p:nvSpPr>
                <p:cNvPr id="18" name="TextBox 17">
                  <a:extLst>
                    <a:ext uri="{FF2B5EF4-FFF2-40B4-BE49-F238E27FC236}">
                      <a16:creationId xmlns:a16="http://schemas.microsoft.com/office/drawing/2014/main" id="{F264E046-52FC-4918-88A0-2CD1742C2A0B}"/>
                    </a:ext>
                  </a:extLst>
                </p:cNvPr>
                <p:cNvSpPr txBox="1"/>
                <p:nvPr/>
              </p:nvSpPr>
              <p:spPr>
                <a:xfrm>
                  <a:off x="5115943" y="3359824"/>
                  <a:ext cx="1017715" cy="523220"/>
                </a:xfrm>
                <a:prstGeom prst="rect">
                  <a:avLst/>
                </a:prstGeom>
                <a:noFill/>
              </p:spPr>
              <p:txBody>
                <a:bodyPr wrap="square" rtlCol="0">
                  <a:spAutoFit/>
                </a:bodyPr>
                <a:lstStyle/>
                <a:p>
                  <a:r>
                    <a:rPr lang="en-GB" sz="1400" b="1" dirty="0"/>
                    <a:t>Ambien-tale</a:t>
                  </a:r>
                  <a:endParaRPr lang="en-SE" sz="1400" dirty="0"/>
                </a:p>
              </p:txBody>
            </p:sp>
            <p:sp>
              <p:nvSpPr>
                <p:cNvPr id="20" name="TextBox 19">
                  <a:extLst>
                    <a:ext uri="{FF2B5EF4-FFF2-40B4-BE49-F238E27FC236}">
                      <a16:creationId xmlns:a16="http://schemas.microsoft.com/office/drawing/2014/main" id="{E6173C2B-790B-4F37-A25B-7E5441B59D87}"/>
                    </a:ext>
                  </a:extLst>
                </p:cNvPr>
                <p:cNvSpPr txBox="1"/>
                <p:nvPr/>
              </p:nvSpPr>
              <p:spPr>
                <a:xfrm>
                  <a:off x="5964655" y="3860400"/>
                  <a:ext cx="860258" cy="523220"/>
                </a:xfrm>
                <a:prstGeom prst="rect">
                  <a:avLst/>
                </a:prstGeom>
                <a:noFill/>
              </p:spPr>
              <p:txBody>
                <a:bodyPr wrap="square" rtlCol="0">
                  <a:spAutoFit/>
                </a:bodyPr>
                <a:lstStyle/>
                <a:p>
                  <a:pPr algn="ctr"/>
                  <a:r>
                    <a:rPr lang="en-GB" sz="1400" b="1" dirty="0" err="1"/>
                    <a:t>Tecnolo-gico</a:t>
                  </a:r>
                  <a:endParaRPr lang="en-SE" sz="1400" dirty="0"/>
                </a:p>
              </p:txBody>
            </p:sp>
            <p:sp>
              <p:nvSpPr>
                <p:cNvPr id="21" name="Oval 20">
                  <a:extLst>
                    <a:ext uri="{FF2B5EF4-FFF2-40B4-BE49-F238E27FC236}">
                      <a16:creationId xmlns:a16="http://schemas.microsoft.com/office/drawing/2014/main" id="{0F90E452-2EBC-4AC4-B87E-F3599A45AB7D}"/>
                    </a:ext>
                  </a:extLst>
                </p:cNvPr>
                <p:cNvSpPr/>
                <p:nvPr/>
              </p:nvSpPr>
              <p:spPr>
                <a:xfrm>
                  <a:off x="5991724" y="2761320"/>
                  <a:ext cx="806116" cy="824163"/>
                </a:xfrm>
                <a:prstGeom prst="ellipse">
                  <a:avLst/>
                </a:prstGeom>
                <a:noFill/>
                <a:ln w="76200">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2" name="TextBox 21">
                  <a:extLst>
                    <a:ext uri="{FF2B5EF4-FFF2-40B4-BE49-F238E27FC236}">
                      <a16:creationId xmlns:a16="http://schemas.microsoft.com/office/drawing/2014/main" id="{0D826445-9D98-42E1-AC7F-0540D5AE7BC3}"/>
                    </a:ext>
                  </a:extLst>
                </p:cNvPr>
                <p:cNvSpPr txBox="1"/>
                <p:nvPr/>
              </p:nvSpPr>
              <p:spPr>
                <a:xfrm>
                  <a:off x="5994950" y="2978247"/>
                  <a:ext cx="842475" cy="369332"/>
                </a:xfrm>
                <a:prstGeom prst="rect">
                  <a:avLst/>
                </a:prstGeom>
                <a:noFill/>
              </p:spPr>
              <p:txBody>
                <a:bodyPr wrap="none" rtlCol="0">
                  <a:spAutoFit/>
                </a:bodyPr>
                <a:lstStyle/>
                <a:p>
                  <a:r>
                    <a:rPr lang="en-GB" dirty="0"/>
                    <a:t>PESTAL</a:t>
                  </a:r>
                  <a:endParaRPr lang="en-SE" dirty="0"/>
                </a:p>
              </p:txBody>
            </p:sp>
            <p:sp>
              <p:nvSpPr>
                <p:cNvPr id="17" name="TextBox 16">
                  <a:extLst>
                    <a:ext uri="{FF2B5EF4-FFF2-40B4-BE49-F238E27FC236}">
                      <a16:creationId xmlns:a16="http://schemas.microsoft.com/office/drawing/2014/main" id="{0F0E5D69-66A5-4097-A819-9D05122396BA}"/>
                    </a:ext>
                  </a:extLst>
                </p:cNvPr>
                <p:cNvSpPr txBox="1"/>
                <p:nvPr/>
              </p:nvSpPr>
              <p:spPr>
                <a:xfrm>
                  <a:off x="5147566" y="2546641"/>
                  <a:ext cx="668196" cy="307777"/>
                </a:xfrm>
                <a:prstGeom prst="rect">
                  <a:avLst/>
                </a:prstGeom>
                <a:noFill/>
              </p:spPr>
              <p:txBody>
                <a:bodyPr wrap="square" rtlCol="0">
                  <a:spAutoFit/>
                </a:bodyPr>
                <a:lstStyle/>
                <a:p>
                  <a:r>
                    <a:rPr lang="en-GB" sz="1400" b="1" dirty="0" err="1"/>
                    <a:t>Legale</a:t>
                  </a:r>
                  <a:endParaRPr lang="en-SE" sz="1400" dirty="0"/>
                </a:p>
              </p:txBody>
            </p:sp>
            <p:sp>
              <p:nvSpPr>
                <p:cNvPr id="14" name="TextBox 13">
                  <a:extLst>
                    <a:ext uri="{FF2B5EF4-FFF2-40B4-BE49-F238E27FC236}">
                      <a16:creationId xmlns:a16="http://schemas.microsoft.com/office/drawing/2014/main" id="{777EB60C-1D78-4327-8D47-6B46CE9601D5}"/>
                    </a:ext>
                  </a:extLst>
                </p:cNvPr>
                <p:cNvSpPr txBox="1"/>
                <p:nvPr/>
              </p:nvSpPr>
              <p:spPr>
                <a:xfrm>
                  <a:off x="5873893" y="2054030"/>
                  <a:ext cx="1017715" cy="307777"/>
                </a:xfrm>
                <a:prstGeom prst="rect">
                  <a:avLst/>
                </a:prstGeom>
                <a:noFill/>
              </p:spPr>
              <p:txBody>
                <a:bodyPr wrap="square" rtlCol="0">
                  <a:spAutoFit/>
                </a:bodyPr>
                <a:lstStyle/>
                <a:p>
                  <a:pPr algn="ctr"/>
                  <a:r>
                    <a:rPr lang="en-GB" sz="1400" b="1" dirty="0"/>
                    <a:t>Politico</a:t>
                  </a:r>
                  <a:endParaRPr lang="en-SE" sz="1400" dirty="0"/>
                </a:p>
              </p:txBody>
            </p:sp>
            <p:sp>
              <p:nvSpPr>
                <p:cNvPr id="19" name="TextBox 18">
                  <a:extLst>
                    <a:ext uri="{FF2B5EF4-FFF2-40B4-BE49-F238E27FC236}">
                      <a16:creationId xmlns:a16="http://schemas.microsoft.com/office/drawing/2014/main" id="{E14689C7-82E4-474A-A64E-D0F992B1D829}"/>
                    </a:ext>
                  </a:extLst>
                </p:cNvPr>
                <p:cNvSpPr txBox="1"/>
                <p:nvPr/>
              </p:nvSpPr>
              <p:spPr>
                <a:xfrm>
                  <a:off x="6757758" y="2535101"/>
                  <a:ext cx="1200152" cy="307777"/>
                </a:xfrm>
                <a:prstGeom prst="rect">
                  <a:avLst/>
                </a:prstGeom>
                <a:noFill/>
              </p:spPr>
              <p:txBody>
                <a:bodyPr wrap="square" rtlCol="0">
                  <a:spAutoFit/>
                </a:bodyPr>
                <a:lstStyle/>
                <a:p>
                  <a:r>
                    <a:rPr lang="en-GB" sz="1400" b="1" dirty="0" err="1"/>
                    <a:t>Economico</a:t>
                  </a:r>
                  <a:endParaRPr lang="en-SE" sz="1400" dirty="0"/>
                </a:p>
              </p:txBody>
            </p:sp>
          </p:grpSp>
        </p:grpSp>
      </p:grpSp>
      <p:sp>
        <p:nvSpPr>
          <p:cNvPr id="11" name="TextBox 10">
            <a:extLst>
              <a:ext uri="{FF2B5EF4-FFF2-40B4-BE49-F238E27FC236}">
                <a16:creationId xmlns:a16="http://schemas.microsoft.com/office/drawing/2014/main" id="{FA61BBB0-5E73-4B85-8F03-C43C19B3B02D}"/>
              </a:ext>
            </a:extLst>
          </p:cNvPr>
          <p:cNvSpPr txBox="1"/>
          <p:nvPr/>
        </p:nvSpPr>
        <p:spPr>
          <a:xfrm>
            <a:off x="429193" y="2035380"/>
            <a:ext cx="9651829" cy="1569660"/>
          </a:xfrm>
          <a:prstGeom prst="rect">
            <a:avLst/>
          </a:prstGeom>
          <a:noFill/>
        </p:spPr>
        <p:txBody>
          <a:bodyPr wrap="square" rtlCol="0">
            <a:spAutoFit/>
          </a:bodyPr>
          <a:lstStyle/>
          <a:p>
            <a:r>
              <a:rPr lang="en-GB" sz="2400" dirty="0" err="1"/>
              <a:t>Consiste</a:t>
            </a:r>
            <a:r>
              <a:rPr lang="en-GB" sz="2400" dirty="0"/>
              <a:t> in </a:t>
            </a:r>
            <a:r>
              <a:rPr lang="en-GB" sz="2400" dirty="0" err="1"/>
              <a:t>un’analisi</a:t>
            </a:r>
            <a:r>
              <a:rPr lang="en-GB" sz="2400" dirty="0"/>
              <a:t> </a:t>
            </a:r>
            <a:r>
              <a:rPr lang="en-GB" sz="2400" dirty="0" err="1"/>
              <a:t>strategica</a:t>
            </a:r>
            <a:r>
              <a:rPr lang="en-GB" sz="2400" dirty="0"/>
              <a:t> </a:t>
            </a:r>
            <a:r>
              <a:rPr lang="en-GB" sz="2400" dirty="0" err="1"/>
              <a:t>che</a:t>
            </a:r>
            <a:r>
              <a:rPr lang="en-GB" sz="2400" dirty="0"/>
              <a:t> </a:t>
            </a:r>
            <a:r>
              <a:rPr lang="en-GB" sz="2400" dirty="0" err="1"/>
              <a:t>prende</a:t>
            </a:r>
            <a:r>
              <a:rPr lang="en-GB" sz="2400" dirty="0"/>
              <a:t> in </a:t>
            </a:r>
            <a:r>
              <a:rPr lang="en-GB" sz="2400" dirty="0" err="1"/>
              <a:t>considerazione</a:t>
            </a:r>
            <a:r>
              <a:rPr lang="en-GB" sz="2400" dirty="0"/>
              <a:t> sei </a:t>
            </a:r>
            <a:r>
              <a:rPr lang="en-GB" sz="2400" dirty="0" err="1"/>
              <a:t>aspetti</a:t>
            </a:r>
            <a:r>
              <a:rPr lang="en-GB" sz="2400" dirty="0"/>
              <a:t> </a:t>
            </a:r>
            <a:r>
              <a:rPr lang="en-GB" sz="2400" dirty="0" err="1"/>
              <a:t>che</a:t>
            </a:r>
            <a:r>
              <a:rPr lang="en-GB" sz="2400" dirty="0"/>
              <a:t> </a:t>
            </a:r>
            <a:r>
              <a:rPr lang="en-GB" sz="2400" dirty="0" err="1"/>
              <a:t>vanno</a:t>
            </a:r>
            <a:r>
              <a:rPr lang="en-GB" sz="2400" dirty="0"/>
              <a:t> </a:t>
            </a:r>
            <a:r>
              <a:rPr lang="en-GB" sz="2400" dirty="0" err="1"/>
              <a:t>solitamente</a:t>
            </a:r>
            <a:r>
              <a:rPr lang="en-GB" sz="2400" dirty="0"/>
              <a:t> a </a:t>
            </a:r>
            <a:r>
              <a:rPr lang="en-GB" sz="2400" dirty="0" err="1"/>
              <a:t>costituire</a:t>
            </a:r>
            <a:r>
              <a:rPr lang="en-GB" sz="2400" dirty="0"/>
              <a:t> le compagnie o le </a:t>
            </a:r>
            <a:r>
              <a:rPr lang="en-GB" sz="2400" dirty="0" err="1"/>
              <a:t>istituzioni</a:t>
            </a:r>
            <a:r>
              <a:rPr lang="en-GB" sz="2400" dirty="0"/>
              <a:t>. </a:t>
            </a:r>
            <a:r>
              <a:rPr lang="en-GB" sz="2400" dirty="0" err="1"/>
              <a:t>Essi</a:t>
            </a:r>
            <a:r>
              <a:rPr lang="en-GB" sz="2400" dirty="0"/>
              <a:t> </a:t>
            </a:r>
            <a:r>
              <a:rPr lang="en-GB" sz="2400" dirty="0" err="1"/>
              <a:t>sono</a:t>
            </a:r>
            <a:r>
              <a:rPr lang="en-GB" sz="2400" dirty="0"/>
              <a:t> </a:t>
            </a:r>
            <a:r>
              <a:rPr lang="en-GB" sz="2400" dirty="0" err="1"/>
              <a:t>elementi</a:t>
            </a:r>
            <a:r>
              <a:rPr lang="en-GB" sz="2400" dirty="0"/>
              <a:t> macro, </a:t>
            </a:r>
            <a:r>
              <a:rPr lang="en-GB" sz="2400" dirty="0" err="1"/>
              <a:t>esteri</a:t>
            </a:r>
            <a:r>
              <a:rPr lang="en-GB" sz="2400" dirty="0"/>
              <a:t> e </a:t>
            </a:r>
            <a:r>
              <a:rPr lang="en-GB" sz="2400" dirty="0" err="1"/>
              <a:t>che</a:t>
            </a:r>
            <a:r>
              <a:rPr lang="en-GB" sz="2400" dirty="0"/>
              <a:t> non </a:t>
            </a:r>
            <a:r>
              <a:rPr lang="en-GB" sz="2400" dirty="0" err="1"/>
              <a:t>possono</a:t>
            </a:r>
            <a:r>
              <a:rPr lang="en-GB" sz="2400" dirty="0"/>
              <a:t> </a:t>
            </a:r>
            <a:r>
              <a:rPr lang="en-GB" sz="2400" dirty="0" err="1"/>
              <a:t>essere</a:t>
            </a:r>
            <a:r>
              <a:rPr lang="en-GB" sz="2400" dirty="0"/>
              <a:t> </a:t>
            </a:r>
            <a:r>
              <a:rPr lang="en-GB" sz="2400" dirty="0" err="1"/>
              <a:t>controllati</a:t>
            </a:r>
            <a:r>
              <a:rPr lang="en-GB" sz="2400" dirty="0"/>
              <a:t>: </a:t>
            </a:r>
            <a:r>
              <a:rPr lang="en-GB" sz="2400" dirty="0" err="1"/>
              <a:t>aspetto</a:t>
            </a:r>
            <a:r>
              <a:rPr lang="en-GB" sz="2400" dirty="0"/>
              <a:t> politico, </a:t>
            </a:r>
            <a:r>
              <a:rPr lang="en-GB" sz="2400" dirty="0" err="1"/>
              <a:t>economico</a:t>
            </a:r>
            <a:r>
              <a:rPr lang="en-GB" sz="2400" dirty="0"/>
              <a:t>, socio-</a:t>
            </a:r>
            <a:r>
              <a:rPr lang="en-GB" sz="2400" dirty="0" err="1"/>
              <a:t>culturale</a:t>
            </a:r>
            <a:r>
              <a:rPr lang="en-GB" sz="2400" dirty="0"/>
              <a:t>, </a:t>
            </a:r>
            <a:r>
              <a:rPr lang="en-GB" sz="2400" dirty="0" err="1"/>
              <a:t>tecnologico</a:t>
            </a:r>
            <a:r>
              <a:rPr lang="en-GB" sz="2400" dirty="0"/>
              <a:t>, </a:t>
            </a:r>
            <a:r>
              <a:rPr lang="en-GB" sz="2400" dirty="0" err="1"/>
              <a:t>ambientale</a:t>
            </a:r>
            <a:r>
              <a:rPr lang="en-GB" sz="2400" dirty="0"/>
              <a:t> e </a:t>
            </a:r>
            <a:r>
              <a:rPr lang="en-GB" sz="2400" dirty="0" err="1"/>
              <a:t>legale</a:t>
            </a:r>
            <a:r>
              <a:rPr lang="en-GB" sz="2400" dirty="0"/>
              <a:t>. </a:t>
            </a:r>
          </a:p>
        </p:txBody>
      </p:sp>
    </p:spTree>
    <p:extLst>
      <p:ext uri="{BB962C8B-B14F-4D97-AF65-F5344CB8AC3E}">
        <p14:creationId xmlns:p14="http://schemas.microsoft.com/office/powerpoint/2010/main" val="212878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D1611-6FCB-45FA-9AD4-E18835FAC029}"/>
              </a:ext>
            </a:extLst>
          </p:cNvPr>
          <p:cNvSpPr txBox="1"/>
          <p:nvPr/>
        </p:nvSpPr>
        <p:spPr>
          <a:xfrm>
            <a:off x="734620" y="2006433"/>
            <a:ext cx="4032589" cy="3970318"/>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Analisi SWOT</a:t>
            </a:r>
            <a:endParaRPr lang="en-US" sz="3600" b="0" i="0" dirty="0">
              <a:solidFill>
                <a:srgbClr val="4EAE3A"/>
              </a:solidFill>
              <a:effectLst/>
              <a:latin typeface="Arial" panose="020B0604020202020204" pitchFamily="34" charset="0"/>
            </a:endParaRPr>
          </a:p>
          <a:p>
            <a:pPr algn="l" rtl="0" fontAlgn="base"/>
            <a:r>
              <a:rPr lang="en-GB" sz="2400" b="0" dirty="0" err="1">
                <a:effectLst/>
              </a:rPr>
              <a:t>Questo</a:t>
            </a:r>
            <a:r>
              <a:rPr lang="en-GB" sz="2400" b="0" dirty="0">
                <a:effectLst/>
              </a:rPr>
              <a:t> </a:t>
            </a:r>
            <a:r>
              <a:rPr lang="en-GB" sz="2400" b="0" dirty="0" err="1">
                <a:effectLst/>
              </a:rPr>
              <a:t>metodo</a:t>
            </a:r>
            <a:r>
              <a:rPr lang="en-GB" sz="2400" b="0" dirty="0">
                <a:effectLst/>
              </a:rPr>
              <a:t> </a:t>
            </a:r>
            <a:r>
              <a:rPr lang="en-GB" sz="2400" dirty="0" err="1"/>
              <a:t>viene</a:t>
            </a:r>
            <a:r>
              <a:rPr lang="en-GB" sz="2400" dirty="0"/>
              <a:t> </a:t>
            </a:r>
            <a:r>
              <a:rPr lang="en-GB" sz="2400" dirty="0" err="1"/>
              <a:t>utilizzato</a:t>
            </a:r>
            <a:r>
              <a:rPr lang="en-GB" sz="2400" dirty="0"/>
              <a:t> per </a:t>
            </a:r>
            <a:r>
              <a:rPr lang="en-GB" sz="2400" dirty="0" err="1"/>
              <a:t>analizzare</a:t>
            </a:r>
            <a:r>
              <a:rPr lang="en-GB" sz="2400" dirty="0"/>
              <a:t> I </a:t>
            </a:r>
            <a:r>
              <a:rPr lang="en-GB" sz="2400" dirty="0" err="1"/>
              <a:t>punti</a:t>
            </a:r>
            <a:r>
              <a:rPr lang="en-GB" sz="2400" dirty="0"/>
              <a:t> di forza e di </a:t>
            </a:r>
            <a:r>
              <a:rPr lang="en-GB" sz="2400" dirty="0" err="1"/>
              <a:t>debolezza</a:t>
            </a:r>
            <a:r>
              <a:rPr lang="en-GB" sz="2400" dirty="0"/>
              <a:t>  </a:t>
            </a:r>
            <a:r>
              <a:rPr lang="en-GB" sz="2400" dirty="0" err="1"/>
              <a:t>interni</a:t>
            </a:r>
            <a:r>
              <a:rPr lang="en-GB" sz="2400" dirty="0"/>
              <a:t>, ma </a:t>
            </a:r>
            <a:r>
              <a:rPr lang="en-GB" sz="2400" dirty="0" err="1"/>
              <a:t>anche</a:t>
            </a:r>
            <a:r>
              <a:rPr lang="en-GB" sz="2400" dirty="0"/>
              <a:t> le </a:t>
            </a:r>
            <a:r>
              <a:rPr lang="en-GB" sz="2400" dirty="0" err="1"/>
              <a:t>minacce</a:t>
            </a:r>
            <a:r>
              <a:rPr lang="en-GB" sz="2400" dirty="0"/>
              <a:t> e le </a:t>
            </a:r>
            <a:r>
              <a:rPr lang="en-GB" sz="2400" dirty="0" err="1"/>
              <a:t>opportunità</a:t>
            </a:r>
            <a:r>
              <a:rPr lang="en-GB" sz="2400" dirty="0"/>
              <a:t> </a:t>
            </a:r>
            <a:r>
              <a:rPr lang="en-GB" sz="2400" dirty="0" err="1"/>
              <a:t>che</a:t>
            </a:r>
            <a:r>
              <a:rPr lang="en-GB" sz="2400" dirty="0"/>
              <a:t> </a:t>
            </a:r>
            <a:r>
              <a:rPr lang="en-GB" sz="2400" dirty="0" err="1"/>
              <a:t>vengono</a:t>
            </a:r>
            <a:r>
              <a:rPr lang="en-GB" sz="2400" dirty="0"/>
              <a:t> </a:t>
            </a:r>
            <a:r>
              <a:rPr lang="en-GB" sz="2400" dirty="0" err="1"/>
              <a:t>dall’esterno</a:t>
            </a:r>
            <a:r>
              <a:rPr lang="en-GB" sz="2400" dirty="0"/>
              <a:t>. </a:t>
            </a:r>
            <a:r>
              <a:rPr lang="en-GB" sz="2400" dirty="0" err="1"/>
              <a:t>L’analisi</a:t>
            </a:r>
            <a:r>
              <a:rPr lang="en-GB" sz="2400" dirty="0"/>
              <a:t> SWOT </a:t>
            </a:r>
            <a:r>
              <a:rPr lang="en-GB" sz="2400" dirty="0" err="1"/>
              <a:t>rappresenta</a:t>
            </a:r>
            <a:r>
              <a:rPr lang="en-GB" sz="2400" dirty="0"/>
              <a:t> un </a:t>
            </a:r>
            <a:r>
              <a:rPr lang="en-GB" sz="2400" dirty="0" err="1"/>
              <a:t>esempio</a:t>
            </a:r>
            <a:r>
              <a:rPr lang="en-GB" sz="2400" dirty="0"/>
              <a:t> di </a:t>
            </a:r>
            <a:r>
              <a:rPr lang="en-GB" sz="2400" dirty="0" err="1"/>
              <a:t>tecnica</a:t>
            </a:r>
            <a:r>
              <a:rPr lang="en-GB" sz="2400" dirty="0"/>
              <a:t> di </a:t>
            </a:r>
            <a:r>
              <a:rPr lang="en-GB" sz="2400" dirty="0" err="1"/>
              <a:t>organizzazione</a:t>
            </a:r>
            <a:r>
              <a:rPr lang="en-GB" sz="2400" dirty="0"/>
              <a:t> </a:t>
            </a:r>
            <a:r>
              <a:rPr lang="en-GB" sz="2400" dirty="0" err="1"/>
              <a:t>strategica</a:t>
            </a:r>
            <a:r>
              <a:rPr lang="en-GB" sz="2400" dirty="0"/>
              <a:t>. </a:t>
            </a:r>
            <a:endParaRPr lang="en-US" sz="2000" b="0" dirty="0">
              <a:effectLst/>
            </a:endParaRPr>
          </a:p>
        </p:txBody>
      </p:sp>
      <p:sp>
        <p:nvSpPr>
          <p:cNvPr id="3" name="TextBox 2">
            <a:extLst>
              <a:ext uri="{FF2B5EF4-FFF2-40B4-BE49-F238E27FC236}">
                <a16:creationId xmlns:a16="http://schemas.microsoft.com/office/drawing/2014/main" id="{FE7F8E87-9062-46F1-A1C7-903D9D1E240D}"/>
              </a:ext>
            </a:extLst>
          </p:cNvPr>
          <p:cNvSpPr txBox="1"/>
          <p:nvPr/>
        </p:nvSpPr>
        <p:spPr>
          <a:xfrm>
            <a:off x="2267583" y="83172"/>
            <a:ext cx="8868501" cy="1323439"/>
          </a:xfrm>
          <a:prstGeom prst="rect">
            <a:avLst/>
          </a:prstGeom>
          <a:noFill/>
        </p:spPr>
        <p:txBody>
          <a:bodyPr wrap="square" rtlCol="0">
            <a:spAutoFit/>
          </a:bodyPr>
          <a:lstStyle/>
          <a:p>
            <a:pPr lvl="0">
              <a:defRPr/>
            </a:pPr>
            <a:r>
              <a:rPr lang="is-IS" sz="4000" b="1" dirty="0">
                <a:solidFill>
                  <a:srgbClr val="266C9F"/>
                </a:solidFill>
              </a:rPr>
              <a:t>1.4. Identificare le opportunità – </a:t>
            </a:r>
          </a:p>
          <a:p>
            <a:pPr lvl="0">
              <a:defRPr/>
            </a:pPr>
            <a:r>
              <a:rPr lang="is-IS" sz="4000" b="1" dirty="0">
                <a:solidFill>
                  <a:srgbClr val="266C9F"/>
                </a:solidFill>
              </a:rPr>
              <a:t>esempi metodologici </a:t>
            </a:r>
            <a:endParaRPr lang="en-SE" sz="4000" dirty="0">
              <a:solidFill>
                <a:prstClr val="black"/>
              </a:solidFill>
            </a:endParaRPr>
          </a:p>
        </p:txBody>
      </p:sp>
      <p:pic>
        <p:nvPicPr>
          <p:cNvPr id="5" name="Picture 4">
            <a:extLst>
              <a:ext uri="{FF2B5EF4-FFF2-40B4-BE49-F238E27FC236}">
                <a16:creationId xmlns:a16="http://schemas.microsoft.com/office/drawing/2014/main" id="{5E26EFF3-5FC4-4072-AB61-0EAAB322BF0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53858" y="1845341"/>
            <a:ext cx="4318801" cy="4432169"/>
          </a:xfrm>
          <a:prstGeom prst="rect">
            <a:avLst/>
          </a:prstGeom>
        </p:spPr>
      </p:pic>
    </p:spTree>
    <p:extLst>
      <p:ext uri="{BB962C8B-B14F-4D97-AF65-F5344CB8AC3E}">
        <p14:creationId xmlns:p14="http://schemas.microsoft.com/office/powerpoint/2010/main" val="24738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5498B-6FF1-43EE-9FB5-17C3BE5E2E6B}"/>
              </a:ext>
            </a:extLst>
          </p:cNvPr>
          <p:cNvSpPr txBox="1"/>
          <p:nvPr/>
        </p:nvSpPr>
        <p:spPr>
          <a:xfrm>
            <a:off x="2360194" y="102268"/>
            <a:ext cx="7471611" cy="1323439"/>
          </a:xfrm>
          <a:prstGeom prst="rect">
            <a:avLst/>
          </a:prstGeom>
          <a:noFill/>
        </p:spPr>
        <p:txBody>
          <a:bodyPr wrap="square" rtlCol="0">
            <a:spAutoFit/>
          </a:bodyPr>
          <a:lstStyle/>
          <a:p>
            <a:pPr lvl="0">
              <a:defRPr/>
            </a:pPr>
            <a:r>
              <a:rPr lang="is-IS" sz="4000" b="1" dirty="0">
                <a:solidFill>
                  <a:srgbClr val="266C9F"/>
                </a:solidFill>
              </a:rPr>
              <a:t>1.4. Identificare le opportunità – </a:t>
            </a:r>
          </a:p>
          <a:p>
            <a:pPr lvl="0">
              <a:defRPr/>
            </a:pPr>
            <a:r>
              <a:rPr lang="is-IS" sz="4000" b="1" dirty="0">
                <a:solidFill>
                  <a:srgbClr val="266C9F"/>
                </a:solidFill>
              </a:rPr>
              <a:t>esempi metodologici </a:t>
            </a:r>
            <a:endParaRPr lang="en-SE" sz="4000" dirty="0">
              <a:solidFill>
                <a:prstClr val="black"/>
              </a:solidFill>
            </a:endParaRPr>
          </a:p>
        </p:txBody>
      </p:sp>
      <p:sp>
        <p:nvSpPr>
          <p:cNvPr id="4" name="TextBox 3">
            <a:extLst>
              <a:ext uri="{FF2B5EF4-FFF2-40B4-BE49-F238E27FC236}">
                <a16:creationId xmlns:a16="http://schemas.microsoft.com/office/drawing/2014/main" id="{77423D13-24CE-4EE6-B23D-7492D4A5FE29}"/>
              </a:ext>
            </a:extLst>
          </p:cNvPr>
          <p:cNvSpPr txBox="1"/>
          <p:nvPr/>
        </p:nvSpPr>
        <p:spPr>
          <a:xfrm>
            <a:off x="491790" y="1499755"/>
            <a:ext cx="7388894" cy="646331"/>
          </a:xfrm>
          <a:prstGeom prst="rect">
            <a:avLst/>
          </a:prstGeom>
          <a:noFill/>
        </p:spPr>
        <p:txBody>
          <a:bodyPr wrap="square">
            <a:spAutoFit/>
          </a:bodyPr>
          <a:lstStyle/>
          <a:p>
            <a:r>
              <a:rPr lang="en-GB" sz="3600" dirty="0">
                <a:solidFill>
                  <a:srgbClr val="4EAE3A"/>
                </a:solidFill>
              </a:rPr>
              <a:t>La </a:t>
            </a:r>
            <a:r>
              <a:rPr lang="en-GB" sz="3600" dirty="0" err="1">
                <a:solidFill>
                  <a:srgbClr val="4EAE3A"/>
                </a:solidFill>
              </a:rPr>
              <a:t>Matrice</a:t>
            </a:r>
            <a:r>
              <a:rPr lang="en-GB" sz="3600" dirty="0">
                <a:solidFill>
                  <a:srgbClr val="4EAE3A"/>
                </a:solidFill>
              </a:rPr>
              <a:t> di Ansoff</a:t>
            </a:r>
            <a:endParaRPr lang="en-SE" sz="3600" dirty="0">
              <a:solidFill>
                <a:srgbClr val="4EAE3A"/>
              </a:solidFill>
            </a:endParaRPr>
          </a:p>
        </p:txBody>
      </p:sp>
      <p:pic>
        <p:nvPicPr>
          <p:cNvPr id="6" name="Picture 5">
            <a:extLst>
              <a:ext uri="{FF2B5EF4-FFF2-40B4-BE49-F238E27FC236}">
                <a16:creationId xmlns:a16="http://schemas.microsoft.com/office/drawing/2014/main" id="{0075B68B-54D8-4E0F-B2BD-D918AD29902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21646" y="2691931"/>
            <a:ext cx="4349099" cy="2666314"/>
          </a:xfrm>
          <a:prstGeom prst="rect">
            <a:avLst/>
          </a:prstGeom>
        </p:spPr>
      </p:pic>
      <p:sp>
        <p:nvSpPr>
          <p:cNvPr id="9" name="TextBox 8">
            <a:extLst>
              <a:ext uri="{FF2B5EF4-FFF2-40B4-BE49-F238E27FC236}">
                <a16:creationId xmlns:a16="http://schemas.microsoft.com/office/drawing/2014/main" id="{F9FFC504-32E3-48FD-89E6-59AA4B723025}"/>
              </a:ext>
            </a:extLst>
          </p:cNvPr>
          <p:cNvSpPr txBox="1"/>
          <p:nvPr/>
        </p:nvSpPr>
        <p:spPr>
          <a:xfrm>
            <a:off x="491790" y="2063382"/>
            <a:ext cx="6090748" cy="4524315"/>
          </a:xfrm>
          <a:prstGeom prst="rect">
            <a:avLst/>
          </a:prstGeom>
          <a:noFill/>
        </p:spPr>
        <p:txBody>
          <a:bodyPr wrap="square" rtlCol="0">
            <a:spAutoFit/>
          </a:bodyPr>
          <a:lstStyle/>
          <a:p>
            <a:r>
              <a:rPr lang="en" sz="2400" dirty="0"/>
              <a:t>La </a:t>
            </a:r>
            <a:r>
              <a:rPr lang="en" sz="2400" dirty="0" err="1"/>
              <a:t>matrice</a:t>
            </a:r>
            <a:r>
              <a:rPr lang="en" sz="2400" dirty="0"/>
              <a:t> di Ansoff </a:t>
            </a:r>
            <a:r>
              <a:rPr lang="en" sz="2400" dirty="0" err="1"/>
              <a:t>è</a:t>
            </a:r>
            <a:r>
              <a:rPr lang="en" sz="2400" dirty="0"/>
              <a:t> uno </a:t>
            </a:r>
            <a:r>
              <a:rPr lang="en" sz="2400" dirty="0" err="1"/>
              <a:t>degli</a:t>
            </a:r>
            <a:r>
              <a:rPr lang="en" sz="2400" dirty="0"/>
              <a:t> </a:t>
            </a:r>
            <a:r>
              <a:rPr lang="en" sz="2400" dirty="0" err="1"/>
              <a:t>strumenti</a:t>
            </a:r>
            <a:r>
              <a:rPr lang="en" sz="2400" dirty="0"/>
              <a:t> di </a:t>
            </a:r>
            <a:r>
              <a:rPr lang="en" sz="2400" dirty="0" err="1"/>
              <a:t>pianificazione</a:t>
            </a:r>
            <a:r>
              <a:rPr lang="en" sz="2400" dirty="0"/>
              <a:t> </a:t>
            </a:r>
            <a:r>
              <a:rPr lang="en" sz="2400" dirty="0" err="1"/>
              <a:t>puù</a:t>
            </a:r>
            <a:r>
              <a:rPr lang="en" sz="2400" dirty="0"/>
              <a:t> </a:t>
            </a:r>
            <a:r>
              <a:rPr lang="en" sz="2400" dirty="0" err="1"/>
              <a:t>utilizzato</a:t>
            </a:r>
            <a:r>
              <a:rPr lang="en" sz="2400" dirty="0"/>
              <a:t> per </a:t>
            </a:r>
            <a:r>
              <a:rPr lang="en" sz="2400" dirty="0" err="1"/>
              <a:t>analizzare</a:t>
            </a:r>
            <a:r>
              <a:rPr lang="en" sz="2400" dirty="0"/>
              <a:t> e </a:t>
            </a:r>
            <a:r>
              <a:rPr lang="en" sz="2400" dirty="0" err="1"/>
              <a:t>organizzare</a:t>
            </a:r>
            <a:r>
              <a:rPr lang="en" sz="2400" dirty="0"/>
              <a:t> la propria </a:t>
            </a:r>
            <a:r>
              <a:rPr lang="en" sz="2400" dirty="0" err="1"/>
              <a:t>crescita</a:t>
            </a:r>
            <a:r>
              <a:rPr lang="en" sz="2400" dirty="0"/>
              <a:t>. </a:t>
            </a:r>
            <a:r>
              <a:rPr lang="en" sz="2400" dirty="0" err="1"/>
              <a:t>Raccoglie</a:t>
            </a:r>
            <a:r>
              <a:rPr lang="en" sz="2400" dirty="0"/>
              <a:t> quattro </a:t>
            </a:r>
            <a:r>
              <a:rPr lang="en" sz="2400" dirty="0" err="1"/>
              <a:t>strategie</a:t>
            </a:r>
            <a:r>
              <a:rPr lang="en" sz="2400" dirty="0"/>
              <a:t> di </a:t>
            </a:r>
            <a:r>
              <a:rPr lang="en" sz="2400" dirty="0" err="1"/>
              <a:t>crescita</a:t>
            </a:r>
            <a:r>
              <a:rPr lang="en" sz="2400" dirty="0"/>
              <a:t> e </a:t>
            </a:r>
            <a:r>
              <a:rPr lang="en" sz="2400" dirty="0" err="1"/>
              <a:t>permette</a:t>
            </a:r>
            <a:r>
              <a:rPr lang="en" sz="2400" dirty="0"/>
              <a:t> di </a:t>
            </a:r>
            <a:r>
              <a:rPr lang="en" sz="2400" dirty="0" err="1"/>
              <a:t>definire</a:t>
            </a:r>
            <a:r>
              <a:rPr lang="en" sz="2400" dirty="0"/>
              <a:t> il </a:t>
            </a:r>
            <a:r>
              <a:rPr lang="en" sz="2400" dirty="0" err="1"/>
              <a:t>livello</a:t>
            </a:r>
            <a:r>
              <a:rPr lang="en" sz="2400" dirty="0"/>
              <a:t> di </a:t>
            </a:r>
            <a:r>
              <a:rPr lang="en" sz="2400" dirty="0" err="1"/>
              <a:t>rischio</a:t>
            </a:r>
            <a:r>
              <a:rPr lang="en" sz="2400" dirty="0"/>
              <a:t> di </a:t>
            </a:r>
            <a:r>
              <a:rPr lang="en" sz="2400" dirty="0" err="1"/>
              <a:t>ognuno</a:t>
            </a:r>
            <a:r>
              <a:rPr lang="en" sz="2400" dirty="0"/>
              <a:t> di </a:t>
            </a:r>
            <a:r>
              <a:rPr lang="en" sz="2400" dirty="0" err="1"/>
              <a:t>essi</a:t>
            </a:r>
            <a:r>
              <a:rPr lang="en" sz="2400" dirty="0"/>
              <a:t>. </a:t>
            </a:r>
            <a:br>
              <a:rPr lang="en-GB" sz="2400" dirty="0"/>
            </a:br>
            <a:endParaRPr lang="en-GB" sz="2400" dirty="0"/>
          </a:p>
          <a:p>
            <a:r>
              <a:rPr lang="en-GB" sz="2400" dirty="0" err="1"/>
              <a:t>Queste</a:t>
            </a:r>
            <a:r>
              <a:rPr lang="en-GB" sz="2400" dirty="0"/>
              <a:t> quattro </a:t>
            </a:r>
            <a:r>
              <a:rPr lang="en-GB" sz="2400" dirty="0" err="1"/>
              <a:t>strategie</a:t>
            </a:r>
            <a:r>
              <a:rPr lang="en-GB" sz="2400" dirty="0"/>
              <a:t> </a:t>
            </a:r>
            <a:r>
              <a:rPr lang="en-GB" sz="2400" dirty="0" err="1"/>
              <a:t>prendono</a:t>
            </a:r>
            <a:r>
              <a:rPr lang="en-GB" sz="2400" dirty="0"/>
              <a:t> il </a:t>
            </a:r>
            <a:r>
              <a:rPr lang="en-GB" sz="2400" dirty="0" err="1"/>
              <a:t>nome</a:t>
            </a:r>
            <a:r>
              <a:rPr lang="en-GB" sz="2400" dirty="0"/>
              <a:t> di </a:t>
            </a:r>
            <a:r>
              <a:rPr lang="en-GB" sz="2400" dirty="0" err="1"/>
              <a:t>sviluppo</a:t>
            </a:r>
            <a:r>
              <a:rPr lang="en-GB" sz="2400" dirty="0"/>
              <a:t> di un nuovo mercato, </a:t>
            </a:r>
            <a:r>
              <a:rPr lang="en-GB" sz="2400" dirty="0" err="1"/>
              <a:t>penetrazione</a:t>
            </a:r>
            <a:r>
              <a:rPr lang="en-GB" sz="2400" dirty="0"/>
              <a:t> di mercato, </a:t>
            </a:r>
            <a:r>
              <a:rPr lang="en-GB" sz="2400" dirty="0" err="1"/>
              <a:t>differenziazione</a:t>
            </a:r>
            <a:r>
              <a:rPr lang="en-GB" sz="2400" dirty="0"/>
              <a:t> e </a:t>
            </a:r>
            <a:r>
              <a:rPr lang="en-GB" sz="2400" dirty="0" err="1"/>
              <a:t>sviluppo</a:t>
            </a:r>
            <a:r>
              <a:rPr lang="en-GB" sz="2400" dirty="0"/>
              <a:t> di un nuovo </a:t>
            </a:r>
            <a:r>
              <a:rPr lang="en-GB" sz="2400" dirty="0" err="1"/>
              <a:t>prodotto</a:t>
            </a:r>
            <a:r>
              <a:rPr lang="en-GB" sz="2400" dirty="0"/>
              <a:t>. </a:t>
            </a:r>
            <a:r>
              <a:rPr lang="en-GB" sz="2400" dirty="0" err="1"/>
              <a:t>Ognuna</a:t>
            </a:r>
            <a:r>
              <a:rPr lang="en-GB" sz="2400" dirty="0"/>
              <a:t> di </a:t>
            </a:r>
            <a:r>
              <a:rPr lang="en-GB" sz="2400" dirty="0" err="1"/>
              <a:t>essa</a:t>
            </a:r>
            <a:r>
              <a:rPr lang="en-GB" sz="2400" dirty="0"/>
              <a:t> </a:t>
            </a:r>
            <a:r>
              <a:rPr lang="en-GB" sz="2400" dirty="0" err="1"/>
              <a:t>presenta</a:t>
            </a:r>
            <a:r>
              <a:rPr lang="en-GB" sz="2400" dirty="0"/>
              <a:t> I </a:t>
            </a:r>
            <a:r>
              <a:rPr lang="en-GB" sz="2400" dirty="0" err="1"/>
              <a:t>suoi</a:t>
            </a:r>
            <a:r>
              <a:rPr lang="en-GB" sz="2400" dirty="0"/>
              <a:t> </a:t>
            </a:r>
            <a:r>
              <a:rPr lang="en-GB" sz="2400" dirty="0" err="1"/>
              <a:t>pregi</a:t>
            </a:r>
            <a:r>
              <a:rPr lang="en-GB" sz="2400" dirty="0"/>
              <a:t> e I </a:t>
            </a:r>
            <a:r>
              <a:rPr lang="en-GB" sz="2400" dirty="0" err="1"/>
              <a:t>suoi</a:t>
            </a:r>
            <a:r>
              <a:rPr lang="en-GB" sz="2400" dirty="0"/>
              <a:t> </a:t>
            </a:r>
            <a:r>
              <a:rPr lang="en-GB" sz="2400" dirty="0" err="1"/>
              <a:t>difetti</a:t>
            </a:r>
            <a:r>
              <a:rPr lang="en-GB" sz="2400" dirty="0"/>
              <a:t>, e </a:t>
            </a:r>
            <a:r>
              <a:rPr lang="en-GB" sz="2400" dirty="0" err="1"/>
              <a:t>vanno</a:t>
            </a:r>
            <a:r>
              <a:rPr lang="en-GB" sz="2400" dirty="0"/>
              <a:t> </a:t>
            </a:r>
            <a:r>
              <a:rPr lang="en-GB" sz="2400" dirty="0" err="1"/>
              <a:t>studiate</a:t>
            </a:r>
            <a:r>
              <a:rPr lang="en-GB" sz="2400" dirty="0"/>
              <a:t> </a:t>
            </a:r>
            <a:r>
              <a:rPr lang="en-GB" sz="2400" dirty="0" err="1"/>
              <a:t>attentamente</a:t>
            </a:r>
            <a:r>
              <a:rPr lang="en-GB" sz="2400" dirty="0"/>
              <a:t>. </a:t>
            </a:r>
            <a:endParaRPr lang="en-SE" sz="2400" dirty="0"/>
          </a:p>
        </p:txBody>
      </p:sp>
    </p:spTree>
    <p:extLst>
      <p:ext uri="{BB962C8B-B14F-4D97-AF65-F5344CB8AC3E}">
        <p14:creationId xmlns:p14="http://schemas.microsoft.com/office/powerpoint/2010/main" val="92231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F51C4-8E92-44AF-BC0D-9A768F8FCC41}"/>
              </a:ext>
            </a:extLst>
          </p:cNvPr>
          <p:cNvSpPr txBox="1"/>
          <p:nvPr/>
        </p:nvSpPr>
        <p:spPr>
          <a:xfrm>
            <a:off x="2360194" y="102268"/>
            <a:ext cx="7471611" cy="1323439"/>
          </a:xfrm>
          <a:prstGeom prst="rect">
            <a:avLst/>
          </a:prstGeom>
          <a:noFill/>
        </p:spPr>
        <p:txBody>
          <a:bodyPr wrap="square" rtlCol="0">
            <a:spAutoFit/>
          </a:bodyPr>
          <a:lstStyle/>
          <a:p>
            <a:pPr lvl="0">
              <a:defRPr/>
            </a:pPr>
            <a:r>
              <a:rPr lang="is-IS" sz="4000" b="1" dirty="0">
                <a:solidFill>
                  <a:srgbClr val="266C9F"/>
                </a:solidFill>
              </a:rPr>
              <a:t>1.4. Identificare le opportunità – </a:t>
            </a:r>
          </a:p>
          <a:p>
            <a:pPr lvl="0">
              <a:defRPr/>
            </a:pPr>
            <a:r>
              <a:rPr lang="is-IS" sz="4000" b="1" dirty="0">
                <a:solidFill>
                  <a:srgbClr val="266C9F"/>
                </a:solidFill>
              </a:rPr>
              <a:t>esempi metodologici </a:t>
            </a:r>
            <a:endParaRPr lang="en-SE" sz="4000" dirty="0">
              <a:solidFill>
                <a:prstClr val="black"/>
              </a:solidFill>
            </a:endParaRPr>
          </a:p>
        </p:txBody>
      </p:sp>
      <p:sp>
        <p:nvSpPr>
          <p:cNvPr id="5" name="TextBox 4">
            <a:extLst>
              <a:ext uri="{FF2B5EF4-FFF2-40B4-BE49-F238E27FC236}">
                <a16:creationId xmlns:a16="http://schemas.microsoft.com/office/drawing/2014/main" id="{401328F1-16B2-4A2C-B208-D8B5B299998D}"/>
              </a:ext>
            </a:extLst>
          </p:cNvPr>
          <p:cNvSpPr txBox="1"/>
          <p:nvPr/>
        </p:nvSpPr>
        <p:spPr>
          <a:xfrm>
            <a:off x="777540" y="1433088"/>
            <a:ext cx="3678892" cy="646331"/>
          </a:xfrm>
          <a:prstGeom prst="rect">
            <a:avLst/>
          </a:prstGeom>
          <a:noFill/>
        </p:spPr>
        <p:txBody>
          <a:bodyPr wrap="none" rtlCol="0">
            <a:spAutoFit/>
          </a:bodyPr>
          <a:lstStyle/>
          <a:p>
            <a:r>
              <a:rPr lang="is-IS" sz="3600" dirty="0">
                <a:solidFill>
                  <a:srgbClr val="4EAE3A"/>
                </a:solidFill>
              </a:rPr>
              <a:t>L‘unione fa la forza</a:t>
            </a:r>
            <a:endParaRPr lang="en-SE" sz="3600" dirty="0">
              <a:solidFill>
                <a:srgbClr val="4EAE3A"/>
              </a:solidFill>
            </a:endParaRPr>
          </a:p>
        </p:txBody>
      </p:sp>
      <p:sp>
        <p:nvSpPr>
          <p:cNvPr id="10" name="TextBox 9">
            <a:extLst>
              <a:ext uri="{FF2B5EF4-FFF2-40B4-BE49-F238E27FC236}">
                <a16:creationId xmlns:a16="http://schemas.microsoft.com/office/drawing/2014/main" id="{5F24B998-8E75-46A9-B57F-D145C40BBC8D}"/>
              </a:ext>
            </a:extLst>
          </p:cNvPr>
          <p:cNvSpPr txBox="1"/>
          <p:nvPr/>
        </p:nvSpPr>
        <p:spPr>
          <a:xfrm>
            <a:off x="777540" y="2086800"/>
            <a:ext cx="9568243" cy="3785652"/>
          </a:xfrm>
          <a:prstGeom prst="rect">
            <a:avLst/>
          </a:prstGeom>
          <a:noFill/>
        </p:spPr>
        <p:txBody>
          <a:bodyPr wrap="square" rtlCol="0">
            <a:spAutoFit/>
          </a:bodyPr>
          <a:lstStyle/>
          <a:p>
            <a:r>
              <a:rPr lang="is-IS" sz="2400" dirty="0"/>
              <a:t>Un consiglio che si dà molto spesso è quello di trovare opportunità nella cooperazione e comunicazione con gli altri. Su alcuni aspetti del mercato confrontarsi con gli altri è fondamentale, come ad esempio comprendere le aspettative dei clienti, analizzare i propri concorrenti e trovare i migliori canali di distribuzione. </a:t>
            </a:r>
          </a:p>
          <a:p>
            <a:endParaRPr lang="en-GB" sz="2400" dirty="0"/>
          </a:p>
          <a:p>
            <a:r>
              <a:rPr lang="en-GB" sz="2400" dirty="0" err="1"/>
              <a:t>Queste</a:t>
            </a:r>
            <a:r>
              <a:rPr lang="en-GB" sz="2400" dirty="0"/>
              <a:t> </a:t>
            </a:r>
            <a:r>
              <a:rPr lang="en-GB" sz="2400" dirty="0" err="1"/>
              <a:t>informazioni</a:t>
            </a:r>
            <a:r>
              <a:rPr lang="en-GB" sz="2400" dirty="0"/>
              <a:t> e </a:t>
            </a:r>
            <a:r>
              <a:rPr lang="en-GB" sz="2400" dirty="0" err="1"/>
              <a:t>molte</a:t>
            </a:r>
            <a:r>
              <a:rPr lang="en-GB" sz="2400" dirty="0"/>
              <a:t> </a:t>
            </a:r>
            <a:r>
              <a:rPr lang="en-GB" sz="2400" dirty="0" err="1"/>
              <a:t>altre</a:t>
            </a:r>
            <a:r>
              <a:rPr lang="en-GB" sz="2400" dirty="0"/>
              <a:t> </a:t>
            </a:r>
            <a:r>
              <a:rPr lang="en-GB" sz="2400" dirty="0" err="1"/>
              <a:t>si</a:t>
            </a:r>
            <a:r>
              <a:rPr lang="en-GB" sz="2400" dirty="0"/>
              <a:t> </a:t>
            </a:r>
            <a:r>
              <a:rPr lang="en-GB" sz="2400" dirty="0" err="1"/>
              <a:t>possono</a:t>
            </a:r>
            <a:r>
              <a:rPr lang="en-GB" sz="2400" dirty="0"/>
              <a:t> </a:t>
            </a:r>
            <a:r>
              <a:rPr lang="en-GB" sz="2400" dirty="0" err="1"/>
              <a:t>ottenere</a:t>
            </a:r>
            <a:r>
              <a:rPr lang="en-GB" sz="2400" dirty="0"/>
              <a:t> </a:t>
            </a:r>
            <a:r>
              <a:rPr lang="en-GB" sz="2400" dirty="0" err="1"/>
              <a:t>attraverso</a:t>
            </a:r>
            <a:r>
              <a:rPr lang="en-GB" sz="2400" dirty="0"/>
              <a:t> le </a:t>
            </a:r>
            <a:r>
              <a:rPr lang="en-GB" sz="2400" dirty="0" err="1"/>
              <a:t>relazioni</a:t>
            </a:r>
            <a:r>
              <a:rPr lang="en-GB" sz="2400" dirty="0"/>
              <a:t> </a:t>
            </a:r>
            <a:r>
              <a:rPr lang="en-GB" sz="2400" dirty="0" err="1"/>
              <a:t>interpersonali</a:t>
            </a:r>
            <a:r>
              <a:rPr lang="en-GB" sz="2400" dirty="0"/>
              <a:t> e la </a:t>
            </a:r>
            <a:r>
              <a:rPr lang="en-GB" sz="2400" dirty="0" err="1"/>
              <a:t>comunicazione</a:t>
            </a:r>
            <a:r>
              <a:rPr lang="en-GB" sz="2400" dirty="0"/>
              <a:t>. </a:t>
            </a:r>
            <a:r>
              <a:rPr lang="en-GB" sz="2400" dirty="0" err="1"/>
              <a:t>Anche</a:t>
            </a:r>
            <a:r>
              <a:rPr lang="en-GB" sz="2400" dirty="0"/>
              <a:t> </a:t>
            </a:r>
            <a:r>
              <a:rPr lang="en-GB" sz="2400" dirty="0" err="1"/>
              <a:t>essere</a:t>
            </a:r>
            <a:r>
              <a:rPr lang="en-GB" sz="2400" dirty="0"/>
              <a:t> sempre </a:t>
            </a:r>
            <a:r>
              <a:rPr lang="en-GB" sz="2400" dirty="0" err="1"/>
              <a:t>aggiornati</a:t>
            </a:r>
            <a:r>
              <a:rPr lang="en-GB" sz="2400" dirty="0"/>
              <a:t> </a:t>
            </a:r>
            <a:r>
              <a:rPr lang="en-GB" sz="2400" dirty="0" err="1"/>
              <a:t>su</a:t>
            </a:r>
            <a:r>
              <a:rPr lang="en-GB" sz="2400" dirty="0"/>
              <a:t> </a:t>
            </a:r>
            <a:r>
              <a:rPr lang="en-GB" sz="2400" dirty="0" err="1"/>
              <a:t>notizie</a:t>
            </a:r>
            <a:r>
              <a:rPr lang="en-GB" sz="2400" dirty="0"/>
              <a:t> e </a:t>
            </a:r>
            <a:r>
              <a:rPr lang="en-GB" sz="2400" dirty="0" err="1"/>
              <a:t>pubblicazioni</a:t>
            </a:r>
            <a:r>
              <a:rPr lang="en-GB" sz="2400" dirty="0"/>
              <a:t> </a:t>
            </a:r>
            <a:r>
              <a:rPr lang="en-GB" sz="2400" dirty="0" err="1"/>
              <a:t>recenti</a:t>
            </a:r>
            <a:r>
              <a:rPr lang="en-GB" sz="2400" dirty="0"/>
              <a:t> </a:t>
            </a:r>
            <a:r>
              <a:rPr lang="en-GB" sz="2400" dirty="0" err="1"/>
              <a:t>permette</a:t>
            </a:r>
            <a:r>
              <a:rPr lang="en-GB" sz="2400" dirty="0"/>
              <a:t> di </a:t>
            </a:r>
            <a:r>
              <a:rPr lang="en-GB" sz="2400" dirty="0" err="1"/>
              <a:t>conoscere</a:t>
            </a:r>
            <a:r>
              <a:rPr lang="en-GB" sz="2400" dirty="0"/>
              <a:t> </a:t>
            </a:r>
            <a:r>
              <a:rPr lang="en-GB" sz="2400" dirty="0" err="1"/>
              <a:t>i</a:t>
            </a:r>
            <a:r>
              <a:rPr lang="en-GB" sz="2400" dirty="0"/>
              <a:t> trend di mercato e di </a:t>
            </a:r>
            <a:r>
              <a:rPr lang="en-GB" sz="2400" dirty="0" err="1"/>
              <a:t>conseguenza</a:t>
            </a:r>
            <a:r>
              <a:rPr lang="en-GB" sz="2400" dirty="0"/>
              <a:t> </a:t>
            </a:r>
            <a:r>
              <a:rPr lang="en-GB" sz="2400" dirty="0" err="1"/>
              <a:t>capire</a:t>
            </a:r>
            <a:r>
              <a:rPr lang="en-GB" sz="2400" dirty="0"/>
              <a:t> come </a:t>
            </a:r>
            <a:r>
              <a:rPr lang="en-GB" sz="2400" dirty="0" err="1"/>
              <a:t>comportarsi</a:t>
            </a:r>
            <a:r>
              <a:rPr lang="en-GB" sz="2400" dirty="0"/>
              <a:t>. </a:t>
            </a:r>
            <a:endParaRPr lang="en-SE" sz="2400" dirty="0"/>
          </a:p>
        </p:txBody>
      </p:sp>
    </p:spTree>
    <p:extLst>
      <p:ext uri="{BB962C8B-B14F-4D97-AF65-F5344CB8AC3E}">
        <p14:creationId xmlns:p14="http://schemas.microsoft.com/office/powerpoint/2010/main" val="41856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194687-6427-4B07-A7E1-A761CDD3FB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 name="Picture 9">
            <a:extLst>
              <a:ext uri="{FF2B5EF4-FFF2-40B4-BE49-F238E27FC236}">
                <a16:creationId xmlns:a16="http://schemas.microsoft.com/office/drawing/2014/main" id="{69AB8E25-B2DE-42E5-95D8-B213CC7C8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1" name="Picture 10">
            <a:extLst>
              <a:ext uri="{FF2B5EF4-FFF2-40B4-BE49-F238E27FC236}">
                <a16:creationId xmlns:a16="http://schemas.microsoft.com/office/drawing/2014/main" id="{B78139C6-EEBD-4C6C-BACB-8FF7DB21E4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FC9888C7-3FC5-4981-BC96-008D56234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370773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9EC4C-6CE2-4560-BBC5-DCDB69553342}"/>
              </a:ext>
            </a:extLst>
          </p:cNvPr>
          <p:cNvSpPr txBox="1"/>
          <p:nvPr/>
        </p:nvSpPr>
        <p:spPr>
          <a:xfrm>
            <a:off x="5314946" y="1507569"/>
            <a:ext cx="5168127" cy="4401205"/>
          </a:xfrm>
          <a:prstGeom prst="rect">
            <a:avLst/>
          </a:prstGeom>
          <a:noFill/>
        </p:spPr>
        <p:txBody>
          <a:bodyPr wrap="square" lIns="91440" tIns="45720" rIns="91440" bIns="45720" rtlCol="0" anchor="t">
            <a:spAutoFit/>
          </a:bodyPr>
          <a:lstStyle/>
          <a:p>
            <a:pPr algn="ctr" rtl="0" fontAlgn="base"/>
            <a:r>
              <a:rPr lang="en-US" sz="2000" b="0" i="0" dirty="0">
                <a:effectLst/>
                <a:latin typeface="Calibri" panose="020F0502020204030204" pitchFamily="34" charset="0"/>
              </a:rPr>
              <a:t>​</a:t>
            </a:r>
            <a:endParaRPr lang="en-US" sz="2000" b="0" i="0" dirty="0">
              <a:effectLst/>
            </a:endParaRPr>
          </a:p>
          <a:p>
            <a:pPr marL="342900" indent="-342900" algn="l" rtl="0" fontAlgn="base">
              <a:buFont typeface="Arial" panose="020B0604020202020204" pitchFamily="34" charset="0"/>
              <a:buChar char="•"/>
            </a:pPr>
            <a:r>
              <a:rPr lang="en-GB" sz="2000" b="0" i="0" dirty="0" err="1">
                <a:effectLst/>
                <a:latin typeface="Calibri"/>
                <a:cs typeface="Calibri"/>
              </a:rPr>
              <a:t>L’obiettivo</a:t>
            </a:r>
            <a:r>
              <a:rPr lang="en-GB" sz="2000" b="0" i="0" dirty="0">
                <a:effectLst/>
                <a:latin typeface="Calibri"/>
                <a:cs typeface="Calibri"/>
              </a:rPr>
              <a:t> </a:t>
            </a:r>
            <a:r>
              <a:rPr lang="en-GB" sz="2000" b="0" i="0" dirty="0" err="1">
                <a:effectLst/>
                <a:latin typeface="Calibri"/>
                <a:cs typeface="Calibri"/>
              </a:rPr>
              <a:t>deve</a:t>
            </a:r>
            <a:r>
              <a:rPr lang="en-GB" sz="2000" b="0" i="0" dirty="0">
                <a:effectLst/>
                <a:latin typeface="Calibri"/>
                <a:cs typeface="Calibri"/>
              </a:rPr>
              <a:t> </a:t>
            </a:r>
            <a:r>
              <a:rPr lang="en-GB" sz="2000" b="0" i="0" dirty="0" err="1">
                <a:effectLst/>
                <a:latin typeface="Calibri"/>
                <a:cs typeface="Calibri"/>
              </a:rPr>
              <a:t>essere</a:t>
            </a:r>
            <a:r>
              <a:rPr lang="en-GB" sz="2000" b="0" i="0" dirty="0">
                <a:effectLst/>
                <a:latin typeface="Calibri"/>
                <a:cs typeface="Calibri"/>
              </a:rPr>
              <a:t> ben </a:t>
            </a:r>
            <a:r>
              <a:rPr lang="en-GB" sz="2000" b="0" i="0" dirty="0" err="1">
                <a:effectLst/>
                <a:latin typeface="Calibri"/>
                <a:cs typeface="Calibri"/>
              </a:rPr>
              <a:t>definito</a:t>
            </a:r>
            <a:r>
              <a:rPr lang="en-GB" sz="2000" b="0" i="0" dirty="0">
                <a:effectLst/>
                <a:latin typeface="Calibri"/>
                <a:cs typeface="Calibri"/>
              </a:rPr>
              <a:t>.</a:t>
            </a:r>
          </a:p>
          <a:p>
            <a:pPr marL="342900" indent="-342900" algn="l" rtl="0" fontAlgn="base">
              <a:buFont typeface="Arial" panose="020B0604020202020204" pitchFamily="34" charset="0"/>
              <a:buChar char="•"/>
            </a:pPr>
            <a:r>
              <a:rPr lang="en-GB" sz="2000" dirty="0" err="1">
                <a:latin typeface="Calibri"/>
                <a:cs typeface="Calibri"/>
              </a:rPr>
              <a:t>L’obiettivo</a:t>
            </a:r>
            <a:r>
              <a:rPr lang="en-GB" sz="2000" dirty="0">
                <a:latin typeface="Calibri"/>
                <a:cs typeface="Calibri"/>
              </a:rPr>
              <a:t> </a:t>
            </a:r>
            <a:r>
              <a:rPr lang="en-GB" sz="2000" dirty="0" err="1">
                <a:latin typeface="Calibri"/>
                <a:cs typeface="Calibri"/>
              </a:rPr>
              <a:t>deve</a:t>
            </a:r>
            <a:r>
              <a:rPr lang="en-GB" sz="2000" dirty="0">
                <a:latin typeface="Calibri"/>
                <a:cs typeface="Calibri"/>
              </a:rPr>
              <a:t> </a:t>
            </a:r>
            <a:r>
              <a:rPr lang="en-GB" sz="2000" dirty="0" err="1">
                <a:latin typeface="Calibri"/>
                <a:cs typeface="Calibri"/>
              </a:rPr>
              <a:t>essere</a:t>
            </a:r>
            <a:r>
              <a:rPr lang="en-GB" sz="2000" dirty="0">
                <a:latin typeface="Calibri"/>
                <a:cs typeface="Calibri"/>
              </a:rPr>
              <a:t> </a:t>
            </a:r>
            <a:r>
              <a:rPr lang="en-GB" sz="2000" dirty="0" err="1">
                <a:latin typeface="Calibri"/>
                <a:cs typeface="Calibri"/>
              </a:rPr>
              <a:t>chiaro</a:t>
            </a:r>
            <a:r>
              <a:rPr lang="en-GB" sz="2000" dirty="0">
                <a:latin typeface="Calibri"/>
                <a:cs typeface="Calibri"/>
              </a:rPr>
              <a:t>, </a:t>
            </a:r>
            <a:r>
              <a:rPr lang="en-GB" sz="2000" dirty="0" err="1">
                <a:latin typeface="Calibri"/>
                <a:cs typeface="Calibri"/>
              </a:rPr>
              <a:t>distinto</a:t>
            </a:r>
            <a:r>
              <a:rPr lang="en-GB" sz="2000" dirty="0">
                <a:latin typeface="Calibri"/>
                <a:cs typeface="Calibri"/>
              </a:rPr>
              <a:t>, </a:t>
            </a:r>
            <a:r>
              <a:rPr lang="en-GB" sz="2000" dirty="0" err="1">
                <a:latin typeface="Calibri"/>
                <a:cs typeface="Calibri"/>
              </a:rPr>
              <a:t>realistico</a:t>
            </a:r>
            <a:r>
              <a:rPr lang="en-GB" sz="2000" dirty="0">
                <a:latin typeface="Calibri"/>
                <a:cs typeface="Calibri"/>
              </a:rPr>
              <a:t> e </a:t>
            </a:r>
            <a:r>
              <a:rPr lang="en-GB" sz="2000" dirty="0" err="1">
                <a:latin typeface="Calibri"/>
                <a:cs typeface="Calibri"/>
              </a:rPr>
              <a:t>misurabile</a:t>
            </a:r>
            <a:r>
              <a:rPr lang="en-GB" sz="2000" dirty="0">
                <a:latin typeface="Calibri"/>
                <a:cs typeface="Calibri"/>
              </a:rPr>
              <a:t>.</a:t>
            </a:r>
          </a:p>
          <a:p>
            <a:pPr marL="342900" indent="-342900" algn="l" rtl="0" fontAlgn="base">
              <a:buFont typeface="Arial" panose="020B0604020202020204" pitchFamily="34" charset="0"/>
              <a:buChar char="•"/>
            </a:pPr>
            <a:r>
              <a:rPr lang="en-GB" sz="2000" dirty="0">
                <a:latin typeface="Calibri"/>
                <a:cs typeface="Calibri"/>
              </a:rPr>
              <a:t>Il focus </a:t>
            </a:r>
            <a:r>
              <a:rPr lang="en-GB" sz="2000" dirty="0" err="1">
                <a:latin typeface="Calibri"/>
                <a:cs typeface="Calibri"/>
              </a:rPr>
              <a:t>deve</a:t>
            </a:r>
            <a:r>
              <a:rPr lang="en-GB" sz="2000" dirty="0">
                <a:latin typeface="Calibri"/>
                <a:cs typeface="Calibri"/>
              </a:rPr>
              <a:t> </a:t>
            </a:r>
            <a:r>
              <a:rPr lang="en-GB" sz="2000" dirty="0" err="1">
                <a:latin typeface="Calibri"/>
                <a:cs typeface="Calibri"/>
              </a:rPr>
              <a:t>essere</a:t>
            </a:r>
            <a:r>
              <a:rPr lang="en-GB" sz="2000" dirty="0">
                <a:latin typeface="Calibri"/>
                <a:cs typeface="Calibri"/>
              </a:rPr>
              <a:t> </a:t>
            </a:r>
            <a:r>
              <a:rPr lang="en-GB" sz="2000" dirty="0" err="1">
                <a:latin typeface="Calibri"/>
                <a:cs typeface="Calibri"/>
              </a:rPr>
              <a:t>sull’obiettivo</a:t>
            </a:r>
            <a:r>
              <a:rPr lang="en-GB" sz="2000" dirty="0">
                <a:latin typeface="Calibri"/>
                <a:cs typeface="Calibri"/>
              </a:rPr>
              <a:t> e </a:t>
            </a:r>
            <a:r>
              <a:rPr lang="en-GB" sz="2000" dirty="0" err="1">
                <a:latin typeface="Calibri"/>
                <a:cs typeface="Calibri"/>
              </a:rPr>
              <a:t>sulla</a:t>
            </a:r>
            <a:r>
              <a:rPr lang="en-GB" sz="2000" dirty="0">
                <a:latin typeface="Calibri"/>
                <a:cs typeface="Calibri"/>
              </a:rPr>
              <a:t> </a:t>
            </a:r>
            <a:r>
              <a:rPr lang="en-GB" sz="2000" dirty="0" err="1">
                <a:latin typeface="Calibri"/>
                <a:cs typeface="Calibri"/>
              </a:rPr>
              <a:t>sua</a:t>
            </a:r>
            <a:r>
              <a:rPr lang="en-GB" sz="2000" dirty="0">
                <a:latin typeface="Calibri"/>
                <a:cs typeface="Calibri"/>
              </a:rPr>
              <a:t> </a:t>
            </a:r>
            <a:r>
              <a:rPr lang="en-GB" sz="2000" dirty="0" err="1">
                <a:latin typeface="Calibri"/>
                <a:cs typeface="Calibri"/>
              </a:rPr>
              <a:t>realizzazione</a:t>
            </a:r>
            <a:r>
              <a:rPr lang="en-GB" sz="2000" dirty="0">
                <a:latin typeface="Calibri"/>
                <a:cs typeface="Calibri"/>
              </a:rPr>
              <a:t>.</a:t>
            </a:r>
          </a:p>
          <a:p>
            <a:pPr marL="342900" indent="-342900" algn="l" rtl="0" fontAlgn="base">
              <a:buFont typeface="Arial" panose="020B0604020202020204" pitchFamily="34" charset="0"/>
              <a:buChar char="•"/>
            </a:pPr>
            <a:r>
              <a:rPr lang="en-GB" sz="2000" b="0" i="0" dirty="0" err="1">
                <a:effectLst/>
                <a:latin typeface="Calibri"/>
                <a:cs typeface="Calibri"/>
              </a:rPr>
              <a:t>Cr</a:t>
            </a:r>
            <a:r>
              <a:rPr lang="en-GB" sz="2000" dirty="0" err="1">
                <a:latin typeface="Calibri"/>
                <a:cs typeface="Calibri"/>
              </a:rPr>
              <a:t>eare</a:t>
            </a:r>
            <a:r>
              <a:rPr lang="en-GB" sz="2000" dirty="0">
                <a:latin typeface="Calibri"/>
                <a:cs typeface="Calibri"/>
              </a:rPr>
              <a:t> una </a:t>
            </a:r>
            <a:r>
              <a:rPr lang="en-GB" sz="2000" dirty="0" err="1">
                <a:latin typeface="Calibri"/>
                <a:cs typeface="Calibri"/>
              </a:rPr>
              <a:t>strategia</a:t>
            </a:r>
            <a:r>
              <a:rPr lang="en-GB" sz="2000" dirty="0">
                <a:latin typeface="Calibri"/>
                <a:cs typeface="Calibri"/>
              </a:rPr>
              <a:t> </a:t>
            </a:r>
            <a:r>
              <a:rPr lang="en-GB" sz="2000" dirty="0" err="1">
                <a:latin typeface="Calibri"/>
                <a:cs typeface="Calibri"/>
              </a:rPr>
              <a:t>che</a:t>
            </a:r>
            <a:r>
              <a:rPr lang="en-GB" sz="2000" dirty="0">
                <a:latin typeface="Calibri"/>
                <a:cs typeface="Calibri"/>
              </a:rPr>
              <a:t> </a:t>
            </a:r>
            <a:r>
              <a:rPr lang="en-GB" sz="2000" dirty="0" err="1">
                <a:latin typeface="Calibri"/>
                <a:cs typeface="Calibri"/>
              </a:rPr>
              <a:t>renda</a:t>
            </a:r>
            <a:r>
              <a:rPr lang="en-GB" sz="2000" dirty="0">
                <a:latin typeface="Calibri"/>
                <a:cs typeface="Calibri"/>
              </a:rPr>
              <a:t> possible la </a:t>
            </a:r>
            <a:r>
              <a:rPr lang="en-GB" sz="2000" dirty="0" err="1">
                <a:latin typeface="Calibri"/>
                <a:cs typeface="Calibri"/>
              </a:rPr>
              <a:t>realizzazione</a:t>
            </a:r>
            <a:r>
              <a:rPr lang="en-GB" sz="2000" dirty="0">
                <a:latin typeface="Calibri"/>
                <a:cs typeface="Calibri"/>
              </a:rPr>
              <a:t> </a:t>
            </a:r>
            <a:r>
              <a:rPr lang="en-GB" sz="2000" dirty="0" err="1">
                <a:latin typeface="Calibri"/>
                <a:cs typeface="Calibri"/>
              </a:rPr>
              <a:t>dell’obiettivo</a:t>
            </a:r>
            <a:r>
              <a:rPr lang="en-GB" sz="2000" dirty="0">
                <a:latin typeface="Calibri"/>
                <a:cs typeface="Calibri"/>
              </a:rPr>
              <a:t>. </a:t>
            </a:r>
          </a:p>
          <a:p>
            <a:pPr marL="342900" indent="-342900" algn="l" rtl="0" fontAlgn="base">
              <a:buFont typeface="Arial" panose="020B0604020202020204" pitchFamily="34" charset="0"/>
              <a:buChar char="•"/>
            </a:pPr>
            <a:endParaRPr lang="en-US" sz="2000" b="0" i="0" dirty="0">
              <a:effectLst/>
              <a:latin typeface="Calibri"/>
              <a:cs typeface="Calibri"/>
            </a:endParaRPr>
          </a:p>
          <a:p>
            <a:pPr marL="342900" indent="-342900" algn="l" rtl="0" fontAlgn="base">
              <a:buFont typeface="Arial" panose="020B0604020202020204" pitchFamily="34" charset="0"/>
              <a:buChar char="•"/>
            </a:pPr>
            <a:r>
              <a:rPr lang="en-GB" sz="2000" b="0" i="0" dirty="0">
                <a:effectLst/>
                <a:latin typeface="Calibri"/>
                <a:cs typeface="Calibri"/>
              </a:rPr>
              <a:t>La </a:t>
            </a:r>
            <a:r>
              <a:rPr lang="en-GB" sz="2000" b="0" i="0" dirty="0" err="1">
                <a:effectLst/>
                <a:latin typeface="Calibri"/>
                <a:cs typeface="Calibri"/>
              </a:rPr>
              <a:t>strategia</a:t>
            </a:r>
            <a:r>
              <a:rPr lang="en-GB" sz="2000" b="0" i="0" dirty="0">
                <a:effectLst/>
                <a:latin typeface="Calibri"/>
                <a:cs typeface="Calibri"/>
              </a:rPr>
              <a:t> </a:t>
            </a:r>
            <a:r>
              <a:rPr lang="en-GB" sz="2000" b="0" i="0" dirty="0" err="1">
                <a:effectLst/>
                <a:latin typeface="Calibri"/>
                <a:cs typeface="Calibri"/>
              </a:rPr>
              <a:t>deve</a:t>
            </a:r>
            <a:r>
              <a:rPr lang="en-GB" sz="2000" b="0" i="0" dirty="0">
                <a:effectLst/>
                <a:latin typeface="Calibri"/>
                <a:cs typeface="Calibri"/>
              </a:rPr>
              <a:t> </a:t>
            </a:r>
            <a:r>
              <a:rPr lang="en-GB" sz="2000" b="0" i="0" dirty="0" err="1">
                <a:effectLst/>
                <a:latin typeface="Calibri"/>
                <a:cs typeface="Calibri"/>
              </a:rPr>
              <a:t>contenere</a:t>
            </a:r>
            <a:r>
              <a:rPr lang="en-GB" sz="2000" b="0" i="0" dirty="0">
                <a:effectLst/>
                <a:latin typeface="Calibri"/>
                <a:cs typeface="Calibri"/>
              </a:rPr>
              <a:t> </a:t>
            </a:r>
            <a:r>
              <a:rPr lang="en-GB" sz="2000" b="0" i="0" dirty="0" err="1">
                <a:effectLst/>
                <a:latin typeface="Calibri"/>
                <a:cs typeface="Calibri"/>
              </a:rPr>
              <a:t>quanti</a:t>
            </a:r>
            <a:r>
              <a:rPr lang="en-GB" sz="2000" b="0" i="0" dirty="0">
                <a:effectLst/>
                <a:latin typeface="Calibri"/>
                <a:cs typeface="Calibri"/>
              </a:rPr>
              <a:t> </a:t>
            </a:r>
            <a:r>
              <a:rPr lang="en-GB" sz="2000" b="0" i="0" dirty="0" err="1">
                <a:effectLst/>
                <a:latin typeface="Calibri"/>
                <a:cs typeface="Calibri"/>
              </a:rPr>
              <a:t>più</a:t>
            </a:r>
            <a:r>
              <a:rPr lang="en-GB" sz="2000" b="0" i="0" dirty="0">
                <a:effectLst/>
                <a:latin typeface="Calibri"/>
                <a:cs typeface="Calibri"/>
              </a:rPr>
              <a:t> </a:t>
            </a:r>
            <a:r>
              <a:rPr lang="en-GB" sz="2000" b="0" i="0" dirty="0" err="1">
                <a:effectLst/>
                <a:latin typeface="Calibri"/>
                <a:cs typeface="Calibri"/>
              </a:rPr>
              <a:t>stimoli</a:t>
            </a:r>
            <a:r>
              <a:rPr lang="en-GB" sz="2000" b="0" i="0" dirty="0">
                <a:effectLst/>
                <a:latin typeface="Calibri"/>
                <a:cs typeface="Calibri"/>
              </a:rPr>
              <a:t> </a:t>
            </a:r>
            <a:r>
              <a:rPr lang="en-GB" sz="2000" b="0" i="0" dirty="0" err="1">
                <a:effectLst/>
                <a:latin typeface="Calibri"/>
                <a:cs typeface="Calibri"/>
              </a:rPr>
              <a:t>possibili</a:t>
            </a:r>
            <a:r>
              <a:rPr lang="en-GB" sz="2000" b="0" i="0" dirty="0">
                <a:effectLst/>
                <a:latin typeface="Calibri"/>
                <a:cs typeface="Calibri"/>
              </a:rPr>
              <a:t>, ad </a:t>
            </a:r>
            <a:r>
              <a:rPr lang="en-GB" sz="2000" b="0" i="0" dirty="0" err="1">
                <a:effectLst/>
                <a:latin typeface="Calibri"/>
                <a:cs typeface="Calibri"/>
              </a:rPr>
              <a:t>esempio</a:t>
            </a:r>
            <a:r>
              <a:rPr lang="en-GB" sz="2000" b="0" i="0" dirty="0">
                <a:effectLst/>
                <a:latin typeface="Calibri"/>
                <a:cs typeface="Calibri"/>
              </a:rPr>
              <a:t> </a:t>
            </a:r>
            <a:r>
              <a:rPr lang="en-GB" sz="2000" b="0" i="0" dirty="0" err="1">
                <a:effectLst/>
                <a:latin typeface="Calibri"/>
                <a:cs typeface="Calibri"/>
              </a:rPr>
              <a:t>fissando</a:t>
            </a:r>
            <a:r>
              <a:rPr lang="en-GB" sz="2000" b="0" i="0" dirty="0">
                <a:effectLst/>
                <a:latin typeface="Calibri"/>
                <a:cs typeface="Calibri"/>
              </a:rPr>
              <a:t> </a:t>
            </a:r>
            <a:r>
              <a:rPr lang="en-GB" sz="2000" b="0" i="0" dirty="0" err="1">
                <a:effectLst/>
                <a:latin typeface="Calibri"/>
                <a:cs typeface="Calibri"/>
              </a:rPr>
              <a:t>dei</a:t>
            </a:r>
            <a:r>
              <a:rPr lang="en-GB" sz="2000" b="0" i="0" dirty="0">
                <a:effectLst/>
                <a:latin typeface="Calibri"/>
                <a:cs typeface="Calibri"/>
              </a:rPr>
              <a:t> micro-</a:t>
            </a:r>
            <a:r>
              <a:rPr lang="en-GB" sz="2000" b="0" i="0" dirty="0" err="1">
                <a:effectLst/>
                <a:latin typeface="Calibri"/>
                <a:cs typeface="Calibri"/>
              </a:rPr>
              <a:t>obiettivi</a:t>
            </a:r>
            <a:r>
              <a:rPr lang="en-GB" sz="2000" b="0" i="0" dirty="0">
                <a:effectLst/>
                <a:latin typeface="Calibri"/>
                <a:cs typeface="Calibri"/>
              </a:rPr>
              <a:t> </a:t>
            </a:r>
            <a:r>
              <a:rPr lang="en-GB" sz="2000" dirty="0">
                <a:latin typeface="Calibri"/>
                <a:cs typeface="Calibri"/>
              </a:rPr>
              <a:t>step by step. La </a:t>
            </a:r>
            <a:r>
              <a:rPr lang="en-GB" sz="2000" dirty="0" err="1">
                <a:latin typeface="Calibri"/>
                <a:cs typeface="Calibri"/>
              </a:rPr>
              <a:t>soddisfazione</a:t>
            </a:r>
            <a:r>
              <a:rPr lang="en-GB" sz="2000" dirty="0">
                <a:latin typeface="Calibri"/>
                <a:cs typeface="Calibri"/>
              </a:rPr>
              <a:t> </a:t>
            </a:r>
            <a:r>
              <a:rPr lang="en-GB" sz="2000" dirty="0" err="1">
                <a:latin typeface="Calibri"/>
                <a:cs typeface="Calibri"/>
              </a:rPr>
              <a:t>nel</a:t>
            </a:r>
            <a:r>
              <a:rPr lang="en-GB" sz="2000" dirty="0">
                <a:latin typeface="Calibri"/>
                <a:cs typeface="Calibri"/>
              </a:rPr>
              <a:t> </a:t>
            </a:r>
            <a:r>
              <a:rPr lang="en-GB" sz="2000" dirty="0" err="1">
                <a:latin typeface="Calibri"/>
                <a:cs typeface="Calibri"/>
              </a:rPr>
              <a:t>riuscire</a:t>
            </a:r>
            <a:r>
              <a:rPr lang="en-GB" sz="2000" dirty="0">
                <a:latin typeface="Calibri"/>
                <a:cs typeface="Calibri"/>
              </a:rPr>
              <a:t> ad </a:t>
            </a:r>
            <a:r>
              <a:rPr lang="en-GB" sz="2000" dirty="0" err="1">
                <a:latin typeface="Calibri"/>
                <a:cs typeface="Calibri"/>
              </a:rPr>
              <a:t>andare</a:t>
            </a:r>
            <a:r>
              <a:rPr lang="en-GB" sz="2000" dirty="0">
                <a:latin typeface="Calibri"/>
                <a:cs typeface="Calibri"/>
              </a:rPr>
              <a:t> avanti fa </a:t>
            </a:r>
            <a:r>
              <a:rPr lang="en-GB" sz="2000" dirty="0" err="1">
                <a:latin typeface="Calibri"/>
                <a:cs typeface="Calibri"/>
              </a:rPr>
              <a:t>si</a:t>
            </a:r>
            <a:r>
              <a:rPr lang="en-GB" sz="2000" dirty="0">
                <a:latin typeface="Calibri"/>
                <a:cs typeface="Calibri"/>
              </a:rPr>
              <a:t> </a:t>
            </a:r>
            <a:r>
              <a:rPr lang="en-GB" sz="2000" dirty="0" err="1">
                <a:latin typeface="Calibri"/>
                <a:cs typeface="Calibri"/>
              </a:rPr>
              <a:t>che</a:t>
            </a:r>
            <a:r>
              <a:rPr lang="en-GB" sz="2000" dirty="0">
                <a:latin typeface="Calibri"/>
                <a:cs typeface="Calibri"/>
              </a:rPr>
              <a:t> ci </a:t>
            </a:r>
            <a:r>
              <a:rPr lang="en-GB" sz="2000" dirty="0" err="1">
                <a:latin typeface="Calibri"/>
                <a:cs typeface="Calibri"/>
              </a:rPr>
              <a:t>si</a:t>
            </a:r>
            <a:r>
              <a:rPr lang="en-GB" sz="2000" dirty="0">
                <a:latin typeface="Calibri"/>
                <a:cs typeface="Calibri"/>
              </a:rPr>
              <a:t> </a:t>
            </a:r>
            <a:r>
              <a:rPr lang="en-GB" sz="2000" dirty="0" err="1">
                <a:latin typeface="Calibri"/>
                <a:cs typeface="Calibri"/>
              </a:rPr>
              <a:t>senta</a:t>
            </a:r>
            <a:r>
              <a:rPr lang="en-GB" sz="2000" dirty="0">
                <a:latin typeface="Calibri"/>
                <a:cs typeface="Calibri"/>
              </a:rPr>
              <a:t> </a:t>
            </a:r>
            <a:r>
              <a:rPr lang="en-GB" sz="2000" dirty="0" err="1">
                <a:latin typeface="Calibri"/>
                <a:cs typeface="Calibri"/>
              </a:rPr>
              <a:t>più</a:t>
            </a:r>
            <a:r>
              <a:rPr lang="en-GB" sz="2000" dirty="0">
                <a:latin typeface="Calibri"/>
                <a:cs typeface="Calibri"/>
              </a:rPr>
              <a:t> </a:t>
            </a:r>
            <a:r>
              <a:rPr lang="en-GB" sz="2000" dirty="0" err="1">
                <a:latin typeface="Calibri"/>
                <a:cs typeface="Calibri"/>
              </a:rPr>
              <a:t>motivati</a:t>
            </a:r>
            <a:r>
              <a:rPr lang="en-GB" sz="2000" dirty="0">
                <a:latin typeface="Calibri"/>
                <a:cs typeface="Calibri"/>
              </a:rPr>
              <a:t>.</a:t>
            </a:r>
            <a:endParaRPr lang="en-US" sz="2000" b="0" i="0" dirty="0">
              <a:effectLst/>
              <a:latin typeface="Arial" panose="020B0604020202020204" pitchFamily="34" charset="0"/>
            </a:endParaRPr>
          </a:p>
        </p:txBody>
      </p:sp>
      <p:sp>
        <p:nvSpPr>
          <p:cNvPr id="3" name="TextBox 2">
            <a:extLst>
              <a:ext uri="{FF2B5EF4-FFF2-40B4-BE49-F238E27FC236}">
                <a16:creationId xmlns:a16="http://schemas.microsoft.com/office/drawing/2014/main" id="{CC5683A3-42FE-41BD-9706-D9868E7EA423}"/>
              </a:ext>
            </a:extLst>
          </p:cNvPr>
          <p:cNvSpPr txBox="1"/>
          <p:nvPr/>
        </p:nvSpPr>
        <p:spPr>
          <a:xfrm>
            <a:off x="2277076" y="90311"/>
            <a:ext cx="5604642" cy="707886"/>
          </a:xfrm>
          <a:prstGeom prst="rect">
            <a:avLst/>
          </a:prstGeom>
          <a:noFill/>
        </p:spPr>
        <p:txBody>
          <a:bodyPr wrap="square" rtlCol="0">
            <a:spAutoFit/>
          </a:bodyPr>
          <a:lstStyle/>
          <a:p>
            <a:pPr algn="ctr"/>
            <a:r>
              <a:rPr lang="is-IS" sz="4000" b="1" dirty="0">
                <a:solidFill>
                  <a:srgbClr val="266C9F"/>
                </a:solidFill>
              </a:rPr>
              <a:t>1.5. Fissare degli obiettivi</a:t>
            </a:r>
            <a:endParaRPr lang="en-SE" sz="4000" dirty="0"/>
          </a:p>
        </p:txBody>
      </p:sp>
      <p:sp>
        <p:nvSpPr>
          <p:cNvPr id="12" name="Oval 11">
            <a:extLst>
              <a:ext uri="{FF2B5EF4-FFF2-40B4-BE49-F238E27FC236}">
                <a16:creationId xmlns:a16="http://schemas.microsoft.com/office/drawing/2014/main" id="{922E7867-2504-49C2-8DBC-EDDC8B35BCCF}"/>
              </a:ext>
            </a:extLst>
          </p:cNvPr>
          <p:cNvSpPr/>
          <p:nvPr/>
        </p:nvSpPr>
        <p:spPr>
          <a:xfrm>
            <a:off x="2501197" y="4530811"/>
            <a:ext cx="2578200" cy="1445288"/>
          </a:xfrm>
          <a:prstGeom prst="ellipse">
            <a:avLst/>
          </a:prstGeom>
          <a:solidFill>
            <a:schemeClr val="bg1"/>
          </a:solidFill>
          <a:ln w="381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Fissare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degli</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obiettivi</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aiuta</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raggiungere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la propria vision. </a:t>
            </a:r>
            <a:endParaRPr lang="en-SE" dirty="0">
              <a:solidFill>
                <a:schemeClr val="tx1"/>
              </a:solidFill>
              <a:latin typeface="Calibri"/>
              <a:cs typeface="Calibri"/>
            </a:endParaRPr>
          </a:p>
        </p:txBody>
      </p:sp>
      <p:sp>
        <p:nvSpPr>
          <p:cNvPr id="13" name="Oval 12">
            <a:extLst>
              <a:ext uri="{FF2B5EF4-FFF2-40B4-BE49-F238E27FC236}">
                <a16:creationId xmlns:a16="http://schemas.microsoft.com/office/drawing/2014/main" id="{FCA850CE-CBC9-47A4-A3F6-B1CDECFCDD3C}"/>
              </a:ext>
            </a:extLst>
          </p:cNvPr>
          <p:cNvSpPr/>
          <p:nvPr/>
        </p:nvSpPr>
        <p:spPr>
          <a:xfrm>
            <a:off x="403097" y="3651650"/>
            <a:ext cx="2401747" cy="1335085"/>
          </a:xfrm>
          <a:prstGeom prst="ellipse">
            <a:avLst/>
          </a:prstGeom>
          <a:solidFill>
            <a:schemeClr val="bg1"/>
          </a:solidFill>
          <a:ln w="38100">
            <a:solidFill>
              <a:srgbClr val="599FC3"/>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Fissare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degli</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obiettivi</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influisce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sulla</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produttività</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SE" dirty="0">
              <a:solidFill>
                <a:schemeClr val="tx1"/>
              </a:solidFill>
              <a:latin typeface="Calibri"/>
              <a:cs typeface="Calibri"/>
            </a:endParaRPr>
          </a:p>
        </p:txBody>
      </p:sp>
      <p:sp>
        <p:nvSpPr>
          <p:cNvPr id="9" name="Oval 8">
            <a:extLst>
              <a:ext uri="{FF2B5EF4-FFF2-40B4-BE49-F238E27FC236}">
                <a16:creationId xmlns:a16="http://schemas.microsoft.com/office/drawing/2014/main" id="{CAE0B033-963D-48DE-9269-C532F33E8007}"/>
              </a:ext>
            </a:extLst>
          </p:cNvPr>
          <p:cNvSpPr/>
          <p:nvPr/>
        </p:nvSpPr>
        <p:spPr>
          <a:xfrm>
            <a:off x="1500027" y="1729474"/>
            <a:ext cx="3248709" cy="1921431"/>
          </a:xfrm>
          <a:prstGeom prst="ellipse">
            <a:avLst/>
          </a:prstGeom>
          <a:solidFill>
            <a:schemeClr val="bg1"/>
          </a:solidFill>
          <a:ln w="38100">
            <a:solidFill>
              <a:srgbClr val="FFB7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dirty="0" err="1">
                <a:solidFill>
                  <a:schemeClr val="tx1"/>
                </a:solidFill>
              </a:rPr>
              <a:t>Fissare</a:t>
            </a:r>
            <a:r>
              <a:rPr lang="en-GB" dirty="0">
                <a:solidFill>
                  <a:schemeClr val="tx1"/>
                </a:solidFill>
              </a:rPr>
              <a:t> </a:t>
            </a:r>
            <a:r>
              <a:rPr lang="en-GB" dirty="0" err="1">
                <a:solidFill>
                  <a:schemeClr val="tx1"/>
                </a:solidFill>
              </a:rPr>
              <a:t>degli</a:t>
            </a:r>
            <a:r>
              <a:rPr lang="en-GB" dirty="0">
                <a:solidFill>
                  <a:schemeClr val="tx1"/>
                </a:solidFill>
              </a:rPr>
              <a:t> </a:t>
            </a:r>
            <a:r>
              <a:rPr lang="en-GB" dirty="0" err="1">
                <a:solidFill>
                  <a:schemeClr val="tx1"/>
                </a:solidFill>
              </a:rPr>
              <a:t>obiettivi</a:t>
            </a:r>
            <a:r>
              <a:rPr lang="en-GB" dirty="0">
                <a:solidFill>
                  <a:schemeClr val="tx1"/>
                </a:solidFill>
              </a:rPr>
              <a:t> </a:t>
            </a:r>
            <a:r>
              <a:rPr lang="en-GB" dirty="0" err="1">
                <a:solidFill>
                  <a:schemeClr val="tx1"/>
                </a:solidFill>
              </a:rPr>
              <a:t>consiste</a:t>
            </a:r>
            <a:r>
              <a:rPr lang="en-GB" dirty="0">
                <a:solidFill>
                  <a:schemeClr val="tx1"/>
                </a:solidFill>
              </a:rPr>
              <a:t> </a:t>
            </a:r>
            <a:r>
              <a:rPr lang="en-GB" dirty="0" err="1">
                <a:solidFill>
                  <a:schemeClr val="tx1"/>
                </a:solidFill>
              </a:rPr>
              <a:t>nel</a:t>
            </a:r>
            <a:r>
              <a:rPr lang="en-GB" dirty="0">
                <a:solidFill>
                  <a:schemeClr val="tx1"/>
                </a:solidFill>
              </a:rPr>
              <a:t> </a:t>
            </a:r>
            <a:r>
              <a:rPr lang="en-GB" dirty="0" err="1">
                <a:solidFill>
                  <a:schemeClr val="tx1"/>
                </a:solidFill>
              </a:rPr>
              <a:t>capire</a:t>
            </a:r>
            <a:r>
              <a:rPr lang="en-GB" dirty="0">
                <a:solidFill>
                  <a:schemeClr val="tx1"/>
                </a:solidFill>
              </a:rPr>
              <a:t> dove </a:t>
            </a:r>
            <a:r>
              <a:rPr lang="en-GB" dirty="0" err="1">
                <a:solidFill>
                  <a:schemeClr val="tx1"/>
                </a:solidFill>
              </a:rPr>
              <a:t>si</a:t>
            </a:r>
            <a:r>
              <a:rPr lang="en-GB" dirty="0">
                <a:solidFill>
                  <a:schemeClr val="tx1"/>
                </a:solidFill>
              </a:rPr>
              <a:t> </a:t>
            </a:r>
            <a:r>
              <a:rPr lang="en-GB" dirty="0" err="1">
                <a:solidFill>
                  <a:schemeClr val="tx1"/>
                </a:solidFill>
              </a:rPr>
              <a:t>vuole</a:t>
            </a:r>
            <a:r>
              <a:rPr lang="en-GB" dirty="0">
                <a:solidFill>
                  <a:schemeClr val="tx1"/>
                </a:solidFill>
              </a:rPr>
              <a:t> </a:t>
            </a:r>
            <a:r>
              <a:rPr lang="en-GB" dirty="0" err="1">
                <a:solidFill>
                  <a:schemeClr val="tx1"/>
                </a:solidFill>
              </a:rPr>
              <a:t>arrivare</a:t>
            </a:r>
            <a:r>
              <a:rPr lang="en-GB" dirty="0">
                <a:solidFill>
                  <a:schemeClr val="tx1"/>
                </a:solidFill>
              </a:rPr>
              <a:t> e </a:t>
            </a:r>
            <a:r>
              <a:rPr lang="en-GB" dirty="0" err="1">
                <a:solidFill>
                  <a:schemeClr val="tx1"/>
                </a:solidFill>
              </a:rPr>
              <a:t>realizzare</a:t>
            </a:r>
            <a:r>
              <a:rPr lang="en-GB" dirty="0">
                <a:solidFill>
                  <a:schemeClr val="tx1"/>
                </a:solidFill>
              </a:rPr>
              <a:t> un piano </a:t>
            </a:r>
            <a:r>
              <a:rPr lang="en-GB" dirty="0" err="1">
                <a:solidFill>
                  <a:schemeClr val="tx1"/>
                </a:solidFill>
              </a:rPr>
              <a:t>che</a:t>
            </a:r>
            <a:r>
              <a:rPr lang="en-GB" dirty="0">
                <a:solidFill>
                  <a:schemeClr val="tx1"/>
                </a:solidFill>
              </a:rPr>
              <a:t> lo </a:t>
            </a:r>
            <a:r>
              <a:rPr lang="en-GB" dirty="0" err="1">
                <a:solidFill>
                  <a:schemeClr val="tx1"/>
                </a:solidFill>
              </a:rPr>
              <a:t>renda</a:t>
            </a:r>
            <a:r>
              <a:rPr lang="en-GB" dirty="0">
                <a:solidFill>
                  <a:schemeClr val="tx1"/>
                </a:solidFill>
              </a:rPr>
              <a:t> possible.</a:t>
            </a:r>
            <a:endParaRPr lang="en-SE" dirty="0">
              <a:solidFill>
                <a:schemeClr val="tx1"/>
              </a:solidFill>
              <a:latin typeface="Calibri"/>
              <a:cs typeface="Calibri"/>
            </a:endParaRPr>
          </a:p>
        </p:txBody>
      </p:sp>
    </p:spTree>
    <p:extLst>
      <p:ext uri="{BB962C8B-B14F-4D97-AF65-F5344CB8AC3E}">
        <p14:creationId xmlns:p14="http://schemas.microsoft.com/office/powerpoint/2010/main" val="96528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31133-89D3-447F-BBB6-768FCBA96007}"/>
              </a:ext>
            </a:extLst>
          </p:cNvPr>
          <p:cNvSpPr txBox="1"/>
          <p:nvPr/>
        </p:nvSpPr>
        <p:spPr>
          <a:xfrm>
            <a:off x="2261215" y="95685"/>
            <a:ext cx="5604642" cy="707886"/>
          </a:xfrm>
          <a:prstGeom prst="rect">
            <a:avLst/>
          </a:prstGeom>
          <a:noFill/>
        </p:spPr>
        <p:txBody>
          <a:bodyPr wrap="square" rtlCol="0">
            <a:spAutoFit/>
          </a:bodyPr>
          <a:lstStyle/>
          <a:p>
            <a:pPr algn="ctr"/>
            <a:r>
              <a:rPr lang="is-IS" sz="4000" b="1" dirty="0">
                <a:solidFill>
                  <a:srgbClr val="266C9F"/>
                </a:solidFill>
              </a:rPr>
              <a:t>1.5. Fissare degli obiettivi</a:t>
            </a:r>
            <a:endParaRPr lang="en-SE" sz="4000" dirty="0"/>
          </a:p>
        </p:txBody>
      </p:sp>
      <p:sp>
        <p:nvSpPr>
          <p:cNvPr id="3" name="TextBox 2">
            <a:extLst>
              <a:ext uri="{FF2B5EF4-FFF2-40B4-BE49-F238E27FC236}">
                <a16:creationId xmlns:a16="http://schemas.microsoft.com/office/drawing/2014/main" id="{A327B313-E416-4BCC-8CC9-91A62BA6004C}"/>
              </a:ext>
            </a:extLst>
          </p:cNvPr>
          <p:cNvSpPr txBox="1"/>
          <p:nvPr/>
        </p:nvSpPr>
        <p:spPr>
          <a:xfrm>
            <a:off x="573941" y="1751617"/>
            <a:ext cx="9865895" cy="3354765"/>
          </a:xfrm>
          <a:prstGeom prst="rect">
            <a:avLst/>
          </a:prstGeom>
          <a:noFill/>
        </p:spPr>
        <p:txBody>
          <a:bodyPr wrap="square" rtlCol="0">
            <a:spAutoFit/>
          </a:bodyPr>
          <a:lstStyle/>
          <a:p>
            <a:pPr algn="ctr"/>
            <a:r>
              <a:rPr lang="is-IS" sz="3600" b="1" dirty="0">
                <a:solidFill>
                  <a:srgbClr val="599FC3"/>
                </a:solidFill>
              </a:rPr>
              <a:t>Dichiarazione d‘intenti</a:t>
            </a:r>
            <a:endParaRPr lang="is-IS" sz="2400" b="1" dirty="0">
              <a:solidFill>
                <a:srgbClr val="599FC3"/>
              </a:solidFill>
            </a:endParaRPr>
          </a:p>
          <a:p>
            <a:pPr algn="ctr"/>
            <a:endParaRPr lang="is-IS" sz="2400" dirty="0"/>
          </a:p>
          <a:p>
            <a:pPr algn="ctr"/>
            <a:r>
              <a:rPr lang="en-GB" sz="2800" i="1" dirty="0"/>
              <a:t>“Un </a:t>
            </a:r>
            <a:r>
              <a:rPr lang="en-GB" sz="2800" i="1" dirty="0" err="1"/>
              <a:t>riassunto</a:t>
            </a:r>
            <a:r>
              <a:rPr lang="en-GB" sz="2800" i="1" dirty="0"/>
              <a:t> </a:t>
            </a:r>
            <a:r>
              <a:rPr lang="en-GB" sz="2800" i="1" dirty="0" err="1"/>
              <a:t>formale</a:t>
            </a:r>
            <a:r>
              <a:rPr lang="en-GB" sz="2800" i="1" dirty="0"/>
              <a:t> </a:t>
            </a:r>
            <a:r>
              <a:rPr lang="en-GB" sz="2800" i="1" dirty="0" err="1"/>
              <a:t>degli</a:t>
            </a:r>
            <a:r>
              <a:rPr lang="en-GB" sz="2800" i="1" dirty="0"/>
              <a:t> </a:t>
            </a:r>
            <a:r>
              <a:rPr lang="en-GB" sz="2800" i="1" dirty="0" err="1"/>
              <a:t>obiettivi</a:t>
            </a:r>
            <a:r>
              <a:rPr lang="en-GB" sz="2800" i="1" dirty="0"/>
              <a:t> e </a:t>
            </a:r>
            <a:r>
              <a:rPr lang="en-GB" sz="2800" i="1" dirty="0" err="1"/>
              <a:t>dei</a:t>
            </a:r>
            <a:r>
              <a:rPr lang="en-GB" sz="2800" i="1" dirty="0"/>
              <a:t> </a:t>
            </a:r>
            <a:r>
              <a:rPr lang="en-GB" sz="2800" i="1" dirty="0" err="1"/>
              <a:t>valori</a:t>
            </a:r>
            <a:r>
              <a:rPr lang="en-GB" sz="2800" i="1" dirty="0"/>
              <a:t> di una </a:t>
            </a:r>
            <a:r>
              <a:rPr lang="en-GB" sz="2800" i="1" dirty="0" err="1"/>
              <a:t>compagnia</a:t>
            </a:r>
            <a:r>
              <a:rPr lang="en-GB" sz="2800" i="1" dirty="0"/>
              <a:t>, </a:t>
            </a:r>
            <a:r>
              <a:rPr lang="en-GB" sz="2800" i="1" dirty="0" err="1"/>
              <a:t>organizzazione</a:t>
            </a:r>
            <a:r>
              <a:rPr lang="en-GB" sz="2800" i="1" dirty="0"/>
              <a:t> o </a:t>
            </a:r>
            <a:r>
              <a:rPr lang="en-GB" sz="2800" i="1" dirty="0" err="1"/>
              <a:t>individuo</a:t>
            </a:r>
            <a:r>
              <a:rPr lang="en-GB" sz="2800" i="1" dirty="0"/>
              <a:t>.”</a:t>
            </a:r>
          </a:p>
          <a:p>
            <a:endParaRPr lang="en-GB" sz="2400" dirty="0"/>
          </a:p>
          <a:p>
            <a:pPr algn="ctr"/>
            <a:r>
              <a:rPr lang="en-GB" sz="2400" dirty="0"/>
              <a:t>Una </a:t>
            </a:r>
            <a:r>
              <a:rPr lang="en-GB" sz="2400" dirty="0" err="1"/>
              <a:t>dichiarazione</a:t>
            </a:r>
            <a:r>
              <a:rPr lang="en-GB" sz="2400" dirty="0"/>
              <a:t> </a:t>
            </a:r>
            <a:r>
              <a:rPr lang="en-GB" sz="2400" dirty="0" err="1"/>
              <a:t>d’intenti</a:t>
            </a:r>
            <a:r>
              <a:rPr lang="en-GB" sz="2400" dirty="0"/>
              <a:t> </a:t>
            </a:r>
            <a:r>
              <a:rPr lang="en-GB" sz="2400" dirty="0" err="1"/>
              <a:t>solitamente</a:t>
            </a:r>
            <a:r>
              <a:rPr lang="en-GB" sz="2400" dirty="0"/>
              <a:t> </a:t>
            </a:r>
            <a:r>
              <a:rPr lang="en-GB" sz="2400" dirty="0" err="1"/>
              <a:t>è</a:t>
            </a:r>
            <a:r>
              <a:rPr lang="en-GB" sz="2400" dirty="0"/>
              <a:t> breve, </a:t>
            </a:r>
            <a:r>
              <a:rPr lang="en-GB" sz="2400" dirty="0" err="1"/>
              <a:t>composta</a:t>
            </a:r>
            <a:r>
              <a:rPr lang="en-GB" sz="2400" dirty="0"/>
              <a:t> da una sola </a:t>
            </a:r>
            <a:r>
              <a:rPr lang="en-GB" sz="2400" dirty="0" err="1"/>
              <a:t>frase</a:t>
            </a:r>
            <a:r>
              <a:rPr lang="en-GB" sz="2400" dirty="0"/>
              <a:t> o un solo </a:t>
            </a:r>
            <a:r>
              <a:rPr lang="en-GB" sz="2400" dirty="0" err="1"/>
              <a:t>paragagrafo</a:t>
            </a:r>
            <a:r>
              <a:rPr lang="en-GB" sz="2400" dirty="0"/>
              <a:t>. Ha lo </a:t>
            </a:r>
            <a:r>
              <a:rPr lang="en-GB" sz="2400" dirty="0" err="1"/>
              <a:t>scopo</a:t>
            </a:r>
            <a:r>
              <a:rPr lang="en-GB" sz="2400" dirty="0"/>
              <a:t> di </a:t>
            </a:r>
            <a:r>
              <a:rPr lang="en-GB" sz="2400" dirty="0" err="1"/>
              <a:t>rendere</a:t>
            </a:r>
            <a:r>
              <a:rPr lang="en-GB" sz="2400" dirty="0"/>
              <a:t> </a:t>
            </a:r>
            <a:r>
              <a:rPr lang="en-GB" sz="2400" dirty="0" err="1"/>
              <a:t>chiaro</a:t>
            </a:r>
            <a:r>
              <a:rPr lang="en-GB" sz="2400" dirty="0"/>
              <a:t> </a:t>
            </a:r>
            <a:r>
              <a:rPr lang="en-GB" sz="2400" dirty="0" err="1"/>
              <a:t>l’obiettivo</a:t>
            </a:r>
            <a:r>
              <a:rPr lang="en-GB" sz="2400" dirty="0"/>
              <a:t> del </a:t>
            </a:r>
            <a:r>
              <a:rPr lang="en-GB" sz="2400" dirty="0" err="1"/>
              <a:t>progetto</a:t>
            </a:r>
            <a:r>
              <a:rPr lang="en-GB" sz="2400" dirty="0"/>
              <a:t> </a:t>
            </a:r>
            <a:r>
              <a:rPr lang="en-GB" sz="2400" dirty="0" err="1"/>
              <a:t>sia</a:t>
            </a:r>
            <a:r>
              <a:rPr lang="en-GB" sz="2400" dirty="0"/>
              <a:t> a </a:t>
            </a:r>
            <a:r>
              <a:rPr lang="en-GB" sz="2400" dirty="0" err="1"/>
              <a:t>coloro</a:t>
            </a:r>
            <a:r>
              <a:rPr lang="en-GB" sz="2400" dirty="0"/>
              <a:t> </a:t>
            </a:r>
            <a:r>
              <a:rPr lang="en-GB" sz="2400" dirty="0" err="1"/>
              <a:t>che</a:t>
            </a:r>
            <a:r>
              <a:rPr lang="en-GB" sz="2400" dirty="0"/>
              <a:t> vi </a:t>
            </a:r>
            <a:r>
              <a:rPr lang="en-GB" sz="2400" dirty="0" err="1"/>
              <a:t>partecipano</a:t>
            </a:r>
            <a:r>
              <a:rPr lang="en-GB" sz="2400" dirty="0"/>
              <a:t> </a:t>
            </a:r>
            <a:r>
              <a:rPr lang="en-GB" sz="2400" dirty="0" err="1"/>
              <a:t>che</a:t>
            </a:r>
            <a:r>
              <a:rPr lang="en-GB" sz="2400" dirty="0"/>
              <a:t> </a:t>
            </a:r>
            <a:r>
              <a:rPr lang="en-GB" sz="2400" dirty="0" err="1"/>
              <a:t>agli</a:t>
            </a:r>
            <a:r>
              <a:rPr lang="en-GB" sz="2400" dirty="0"/>
              <a:t> </a:t>
            </a:r>
            <a:r>
              <a:rPr lang="en-GB" sz="2400" dirty="0" err="1"/>
              <a:t>individui</a:t>
            </a:r>
            <a:r>
              <a:rPr lang="en-GB" sz="2400" dirty="0"/>
              <a:t> </a:t>
            </a:r>
            <a:r>
              <a:rPr lang="en-GB" sz="2400" dirty="0" err="1"/>
              <a:t>esterni</a:t>
            </a:r>
            <a:r>
              <a:rPr lang="en-GB" sz="2400" dirty="0"/>
              <a:t>. </a:t>
            </a:r>
            <a:endParaRPr lang="is-IS" sz="2400" dirty="0"/>
          </a:p>
        </p:txBody>
      </p:sp>
    </p:spTree>
    <p:extLst>
      <p:ext uri="{BB962C8B-B14F-4D97-AF65-F5344CB8AC3E}">
        <p14:creationId xmlns:p14="http://schemas.microsoft.com/office/powerpoint/2010/main" val="168079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95E939-F52B-42CB-AC93-3E30B5C9FEC6}"/>
              </a:ext>
            </a:extLst>
          </p:cNvPr>
          <p:cNvSpPr txBox="1"/>
          <p:nvPr/>
        </p:nvSpPr>
        <p:spPr>
          <a:xfrm>
            <a:off x="2360194" y="102268"/>
            <a:ext cx="7471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1.5. Fissare degli obiettivi</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F2E18C-1474-4E3D-B1F3-A22916386CCA}"/>
              </a:ext>
            </a:extLst>
          </p:cNvPr>
          <p:cNvSpPr txBox="1"/>
          <p:nvPr/>
        </p:nvSpPr>
        <p:spPr>
          <a:xfrm>
            <a:off x="529046" y="1715647"/>
            <a:ext cx="9980023" cy="3693319"/>
          </a:xfrm>
          <a:prstGeom prst="rect">
            <a:avLst/>
          </a:prstGeom>
          <a:noFill/>
        </p:spPr>
        <p:txBody>
          <a:bodyPr wrap="square">
            <a:spAutoFit/>
          </a:bodyPr>
          <a:lstStyle/>
          <a:p>
            <a:pPr algn="ctr"/>
            <a:r>
              <a:rPr lang="is-IS" sz="3600" b="1" dirty="0">
                <a:solidFill>
                  <a:srgbClr val="599FC3"/>
                </a:solidFill>
              </a:rPr>
              <a:t>Dichiarazione della propria Vision</a:t>
            </a:r>
            <a:endParaRPr lang="is-IS" sz="3600" dirty="0"/>
          </a:p>
          <a:p>
            <a:pPr algn="ctr"/>
            <a:endParaRPr lang="is-IS" sz="2400" dirty="0"/>
          </a:p>
          <a:p>
            <a:pPr algn="ctr"/>
            <a:r>
              <a:rPr lang="is-IS" sz="2800" i="1" dirty="0"/>
              <a:t> </a:t>
            </a:r>
            <a:r>
              <a:rPr lang="en-GB" sz="2800" i="1" dirty="0"/>
              <a:t>“Una </a:t>
            </a:r>
            <a:r>
              <a:rPr lang="en-GB" sz="2800" i="1" dirty="0" err="1"/>
              <a:t>descrizione</a:t>
            </a:r>
            <a:r>
              <a:rPr lang="en-GB" sz="2800" i="1" dirty="0"/>
              <a:t> di </a:t>
            </a:r>
            <a:r>
              <a:rPr lang="en-GB" sz="2800" i="1" dirty="0" err="1"/>
              <a:t>ciò</a:t>
            </a:r>
            <a:r>
              <a:rPr lang="en-GB" sz="2800" i="1" dirty="0"/>
              <a:t> </a:t>
            </a:r>
            <a:r>
              <a:rPr lang="en-GB" sz="2800" i="1" dirty="0" err="1"/>
              <a:t>che</a:t>
            </a:r>
            <a:r>
              <a:rPr lang="en-GB" sz="2800" i="1" dirty="0"/>
              <a:t> la </a:t>
            </a:r>
            <a:r>
              <a:rPr lang="en-GB" sz="2800" i="1" dirty="0" err="1"/>
              <a:t>compagnia</a:t>
            </a:r>
            <a:r>
              <a:rPr lang="en-GB" sz="2800" i="1" dirty="0"/>
              <a:t> </a:t>
            </a:r>
            <a:r>
              <a:rPr lang="en-GB" sz="2800" i="1" dirty="0" err="1"/>
              <a:t>aspira</a:t>
            </a:r>
            <a:r>
              <a:rPr lang="en-GB" sz="2800" i="1" dirty="0"/>
              <a:t> a </a:t>
            </a:r>
            <a:r>
              <a:rPr lang="en-GB" sz="2800" i="1" dirty="0" err="1"/>
              <a:t>raggiungere</a:t>
            </a:r>
            <a:r>
              <a:rPr lang="en-GB" sz="2800" i="1" dirty="0"/>
              <a:t> </a:t>
            </a:r>
            <a:r>
              <a:rPr lang="en-GB" sz="2800" i="1" dirty="0" err="1"/>
              <a:t>nel</a:t>
            </a:r>
            <a:r>
              <a:rPr lang="en-GB" sz="2800" i="1" dirty="0"/>
              <a:t> medio o </a:t>
            </a:r>
            <a:r>
              <a:rPr lang="en-GB" sz="2800" i="1" dirty="0" err="1"/>
              <a:t>lungo</a:t>
            </a:r>
            <a:r>
              <a:rPr lang="en-GB" sz="2800" i="1" dirty="0"/>
              <a:t> </a:t>
            </a:r>
            <a:r>
              <a:rPr lang="en-GB" sz="2800" i="1" dirty="0" err="1"/>
              <a:t>termine</a:t>
            </a:r>
            <a:r>
              <a:rPr lang="en-GB" sz="2800" i="1" dirty="0"/>
              <a:t>. </a:t>
            </a:r>
            <a:r>
              <a:rPr lang="en-GB" sz="2800" i="1" dirty="0" err="1"/>
              <a:t>Vuole</a:t>
            </a:r>
            <a:r>
              <a:rPr lang="en-GB" sz="2800" i="1" dirty="0"/>
              <a:t> </a:t>
            </a:r>
            <a:r>
              <a:rPr lang="en-GB" sz="2800" i="1" dirty="0" err="1"/>
              <a:t>essere</a:t>
            </a:r>
            <a:r>
              <a:rPr lang="en-GB" sz="2800" i="1" dirty="0"/>
              <a:t> una </a:t>
            </a:r>
            <a:r>
              <a:rPr lang="en-GB" sz="2800" i="1" dirty="0" err="1"/>
              <a:t>guida</a:t>
            </a:r>
            <a:r>
              <a:rPr lang="en-GB" sz="2800" i="1" dirty="0"/>
              <a:t> per </a:t>
            </a:r>
            <a:r>
              <a:rPr lang="en-GB" sz="2800" i="1" dirty="0" err="1"/>
              <a:t>prendere</a:t>
            </a:r>
            <a:r>
              <a:rPr lang="en-GB" sz="2800" i="1" dirty="0"/>
              <a:t> le </a:t>
            </a:r>
            <a:r>
              <a:rPr lang="en-GB" sz="2800" i="1" dirty="0" err="1"/>
              <a:t>giuste</a:t>
            </a:r>
            <a:r>
              <a:rPr lang="en-GB" sz="2800" i="1" dirty="0"/>
              <a:t> </a:t>
            </a:r>
            <a:r>
              <a:rPr lang="en-GB" sz="2800" i="1" dirty="0" err="1"/>
              <a:t>decisioni</a:t>
            </a:r>
            <a:r>
              <a:rPr lang="en-GB" sz="2800" i="1" dirty="0"/>
              <a:t>, </a:t>
            </a:r>
            <a:r>
              <a:rPr lang="en-GB" sz="2800" i="1" dirty="0" err="1"/>
              <a:t>attuali</a:t>
            </a:r>
            <a:r>
              <a:rPr lang="en-GB" sz="2800" i="1" dirty="0"/>
              <a:t> e future.”</a:t>
            </a:r>
          </a:p>
          <a:p>
            <a:pPr algn="ctr"/>
            <a:endParaRPr lang="en-GB" dirty="0"/>
          </a:p>
          <a:p>
            <a:pPr algn="ctr"/>
            <a:r>
              <a:rPr lang="en-GB" sz="2400" dirty="0" err="1"/>
              <a:t>Solitamente</a:t>
            </a:r>
            <a:r>
              <a:rPr lang="en-GB" sz="2400" dirty="0"/>
              <a:t> </a:t>
            </a:r>
            <a:r>
              <a:rPr lang="en-GB" sz="2400" dirty="0" err="1"/>
              <a:t>è</a:t>
            </a:r>
            <a:r>
              <a:rPr lang="en-GB" sz="2400" dirty="0"/>
              <a:t> </a:t>
            </a:r>
            <a:r>
              <a:rPr lang="en-GB" sz="2400" dirty="0" err="1"/>
              <a:t>comporta</a:t>
            </a:r>
            <a:r>
              <a:rPr lang="en-GB" sz="2400" dirty="0"/>
              <a:t> da una breve </a:t>
            </a:r>
            <a:r>
              <a:rPr lang="en-GB" sz="2400" dirty="0" err="1"/>
              <a:t>frase</a:t>
            </a:r>
            <a:r>
              <a:rPr lang="en-GB" sz="2400" dirty="0"/>
              <a:t> o da un </a:t>
            </a:r>
            <a:r>
              <a:rPr lang="en-GB" sz="2400" dirty="0" err="1"/>
              <a:t>paragrafo</a:t>
            </a:r>
            <a:r>
              <a:rPr lang="en-GB" sz="2400" dirty="0"/>
              <a:t>. </a:t>
            </a:r>
            <a:r>
              <a:rPr lang="en-GB" sz="2400" dirty="0" err="1"/>
              <a:t>Vuole</a:t>
            </a:r>
            <a:r>
              <a:rPr lang="en-GB" sz="2400" dirty="0"/>
              <a:t> </a:t>
            </a:r>
            <a:r>
              <a:rPr lang="en-GB" sz="2400" dirty="0" err="1"/>
              <a:t>rendere</a:t>
            </a:r>
            <a:r>
              <a:rPr lang="en-GB" sz="2400" dirty="0"/>
              <a:t> </a:t>
            </a:r>
            <a:r>
              <a:rPr lang="en-GB" sz="2400" dirty="0" err="1"/>
              <a:t>gli</a:t>
            </a:r>
            <a:r>
              <a:rPr lang="en-GB" sz="2400" dirty="0"/>
              <a:t> </a:t>
            </a:r>
            <a:r>
              <a:rPr lang="en-GB" sz="2400" dirty="0" err="1"/>
              <a:t>obiettivi</a:t>
            </a:r>
            <a:r>
              <a:rPr lang="en-GB" sz="2400" dirty="0"/>
              <a:t> </a:t>
            </a:r>
            <a:r>
              <a:rPr lang="en-GB" sz="2400" dirty="0" err="1"/>
              <a:t>che</a:t>
            </a:r>
            <a:r>
              <a:rPr lang="en-GB" sz="2400" dirty="0"/>
              <a:t> </a:t>
            </a:r>
            <a:r>
              <a:rPr lang="en-GB" sz="2400" dirty="0" err="1"/>
              <a:t>si</a:t>
            </a:r>
            <a:r>
              <a:rPr lang="en-GB" sz="2400" dirty="0"/>
              <a:t> </a:t>
            </a:r>
            <a:r>
              <a:rPr lang="en-GB" sz="2400" dirty="0" err="1"/>
              <a:t>devono</a:t>
            </a:r>
            <a:r>
              <a:rPr lang="en-GB" sz="2400" dirty="0"/>
              <a:t> </a:t>
            </a:r>
            <a:r>
              <a:rPr lang="en-GB" sz="2400" dirty="0" err="1"/>
              <a:t>raggiungere</a:t>
            </a:r>
            <a:r>
              <a:rPr lang="en-GB" sz="2400" dirty="0"/>
              <a:t> </a:t>
            </a:r>
            <a:r>
              <a:rPr lang="en-GB" sz="2400" dirty="0" err="1"/>
              <a:t>più</a:t>
            </a:r>
            <a:r>
              <a:rPr lang="en-GB" sz="2400" dirty="0"/>
              <a:t> </a:t>
            </a:r>
            <a:r>
              <a:rPr lang="en-GB" sz="2400" dirty="0" err="1"/>
              <a:t>chiari</a:t>
            </a:r>
            <a:r>
              <a:rPr lang="en-GB" sz="2400" dirty="0"/>
              <a:t>, e </a:t>
            </a:r>
            <a:r>
              <a:rPr lang="en-GB" sz="2400" dirty="0" err="1"/>
              <a:t>fornire</a:t>
            </a:r>
            <a:r>
              <a:rPr lang="en-GB" sz="2400" dirty="0"/>
              <a:t> una </a:t>
            </a:r>
            <a:r>
              <a:rPr lang="en-GB" sz="2400" dirty="0" err="1"/>
              <a:t>direzione</a:t>
            </a:r>
            <a:r>
              <a:rPr lang="en-GB" sz="2400" dirty="0"/>
              <a:t> </a:t>
            </a:r>
            <a:r>
              <a:rPr lang="en-GB" sz="2400" dirty="0" err="1"/>
              <a:t>strategica</a:t>
            </a:r>
            <a:r>
              <a:rPr lang="en-GB" sz="2400" dirty="0"/>
              <a:t> </a:t>
            </a:r>
            <a:r>
              <a:rPr lang="en-GB" sz="2400" dirty="0" err="1"/>
              <a:t>alla</a:t>
            </a:r>
            <a:r>
              <a:rPr lang="en-GB" sz="2400" dirty="0"/>
              <a:t> </a:t>
            </a:r>
            <a:r>
              <a:rPr lang="en-GB" sz="2400" dirty="0" err="1"/>
              <a:t>compagnia</a:t>
            </a:r>
            <a:r>
              <a:rPr lang="en-GB" sz="2400" dirty="0"/>
              <a:t> o al </a:t>
            </a:r>
            <a:r>
              <a:rPr lang="en-GB" sz="2400" dirty="0" err="1"/>
              <a:t>progetto</a:t>
            </a:r>
            <a:r>
              <a:rPr lang="en-GB" sz="2400" dirty="0"/>
              <a:t>. </a:t>
            </a:r>
            <a:endParaRPr lang="en-SE" sz="2400" dirty="0"/>
          </a:p>
        </p:txBody>
      </p:sp>
    </p:spTree>
    <p:extLst>
      <p:ext uri="{BB962C8B-B14F-4D97-AF65-F5344CB8AC3E}">
        <p14:creationId xmlns:p14="http://schemas.microsoft.com/office/powerpoint/2010/main" val="218899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B524A-01A9-494B-A3B3-ECA6C86C73E4}"/>
              </a:ext>
            </a:extLst>
          </p:cNvPr>
          <p:cNvSpPr txBox="1"/>
          <p:nvPr/>
        </p:nvSpPr>
        <p:spPr>
          <a:xfrm>
            <a:off x="2336101" y="109679"/>
            <a:ext cx="8716526" cy="1323439"/>
          </a:xfrm>
          <a:prstGeom prst="rect">
            <a:avLst/>
          </a:prstGeom>
          <a:noFill/>
        </p:spPr>
        <p:txBody>
          <a:bodyPr wrap="square" rtlCol="0">
            <a:spAutoFit/>
          </a:bodyPr>
          <a:lstStyle/>
          <a:p>
            <a:r>
              <a:rPr lang="is-IS" sz="4000" b="1" dirty="0">
                <a:solidFill>
                  <a:srgbClr val="266C9F"/>
                </a:solidFill>
              </a:rPr>
              <a:t>1.6. Fissare degli obiettivi – esempi metodologici </a:t>
            </a:r>
            <a:endParaRPr lang="en-SE" sz="4000" b="1" dirty="0">
              <a:solidFill>
                <a:srgbClr val="266C9F"/>
              </a:solidFill>
            </a:endParaRPr>
          </a:p>
        </p:txBody>
      </p:sp>
      <p:sp>
        <p:nvSpPr>
          <p:cNvPr id="4" name="TextBox 3">
            <a:extLst>
              <a:ext uri="{FF2B5EF4-FFF2-40B4-BE49-F238E27FC236}">
                <a16:creationId xmlns:a16="http://schemas.microsoft.com/office/drawing/2014/main" id="{C43F474D-162C-404F-8FB6-D85EFB474C83}"/>
              </a:ext>
            </a:extLst>
          </p:cNvPr>
          <p:cNvSpPr txBox="1"/>
          <p:nvPr/>
        </p:nvSpPr>
        <p:spPr>
          <a:xfrm>
            <a:off x="701565" y="1617055"/>
            <a:ext cx="3772742" cy="5324535"/>
          </a:xfrm>
          <a:prstGeom prst="rect">
            <a:avLst/>
          </a:prstGeom>
          <a:noFill/>
        </p:spPr>
        <p:txBody>
          <a:bodyPr wrap="square" lIns="91440" tIns="45720" rIns="91440" bIns="45720" rtlCol="0" anchor="t">
            <a:spAutoFit/>
          </a:bodyPr>
          <a:lstStyle/>
          <a:p>
            <a:pPr algn="l" rtl="0" fontAlgn="base"/>
            <a:r>
              <a:rPr lang="en-US" sz="3600" b="0" i="0" u="none" strike="noStrike" dirty="0">
                <a:solidFill>
                  <a:srgbClr val="4EAE3A"/>
                </a:solidFill>
                <a:effectLst/>
                <a:latin typeface="Calibri" panose="020F0502020204030204" pitchFamily="34" charset="0"/>
              </a:rPr>
              <a:t>SMART</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fontAlgn="base"/>
            <a:r>
              <a:rPr lang="en-GB" sz="2400" b="0" i="0" u="none" strike="noStrike" dirty="0">
                <a:solidFill>
                  <a:srgbClr val="000000"/>
                </a:solidFill>
                <a:effectLst/>
                <a:latin typeface="Calibri"/>
                <a:cs typeface="Calibri"/>
              </a:rPr>
              <a:t>Il </a:t>
            </a:r>
            <a:r>
              <a:rPr lang="en-GB" sz="2400" b="0" i="0" u="none" strike="noStrike" dirty="0" err="1">
                <a:solidFill>
                  <a:srgbClr val="000000"/>
                </a:solidFill>
                <a:effectLst/>
                <a:latin typeface="Calibri"/>
                <a:cs typeface="Calibri"/>
              </a:rPr>
              <a:t>metodo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fornisce</a:t>
            </a:r>
            <a:r>
              <a:rPr lang="en-GB" sz="2400" b="0" i="0" u="none" strike="noStrike" dirty="0">
                <a:solidFill>
                  <a:srgbClr val="000000"/>
                </a:solidFill>
                <a:effectLst/>
                <a:latin typeface="Calibri"/>
                <a:cs typeface="Calibri"/>
              </a:rPr>
              <a:t> cinque parole </a:t>
            </a:r>
            <a:r>
              <a:rPr lang="en-GB" sz="2400" b="0" i="0" u="none" strike="noStrike" dirty="0" err="1">
                <a:solidFill>
                  <a:srgbClr val="000000"/>
                </a:solidFill>
                <a:effectLst/>
                <a:latin typeface="Calibri"/>
                <a:cs typeface="Calibri"/>
              </a:rPr>
              <a:t>che</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devono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caratterizzare</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ogni</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obiettivo</a:t>
            </a:r>
            <a:r>
              <a:rPr lang="en-GB" sz="2400" b="0" i="0" u="none" strike="noStrike" dirty="0">
                <a:solidFill>
                  <a:srgbClr val="000000"/>
                </a:solidFill>
                <a:effectLst/>
                <a:latin typeface="Calibri"/>
                <a:cs typeface="Calibri"/>
              </a:rPr>
              <a:t>. Secondo </a:t>
            </a:r>
            <a:r>
              <a:rPr lang="en-GB" sz="2400" b="0" i="0" u="none" strike="noStrike" dirty="0" err="1">
                <a:solidFill>
                  <a:srgbClr val="000000"/>
                </a:solidFill>
                <a:effectLst/>
                <a:latin typeface="Calibri"/>
                <a:cs typeface="Calibri"/>
              </a:rPr>
              <a:t>questo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modello</a:t>
            </a:r>
            <a:r>
              <a:rPr lang="en-GB" sz="2400" b="0" i="0" u="none" strike="noStrike" dirty="0">
                <a:solidFill>
                  <a:srgbClr val="000000"/>
                </a:solidFill>
                <a:effectLst/>
                <a:latin typeface="Calibri"/>
                <a:cs typeface="Calibri"/>
              </a:rPr>
              <a:t>, un </a:t>
            </a:r>
            <a:r>
              <a:rPr lang="en-GB" sz="2400" b="0" i="0" u="none" strike="noStrike" dirty="0" err="1">
                <a:solidFill>
                  <a:srgbClr val="000000"/>
                </a:solidFill>
                <a:effectLst/>
                <a:latin typeface="Calibri"/>
                <a:cs typeface="Calibri"/>
              </a:rPr>
              <a:t>obiettivo</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deve</a:t>
            </a:r>
            <a:r>
              <a:rPr lang="en-GB" sz="2400" b="0" i="0" u="none" strike="noStrike" dirty="0">
                <a:solidFill>
                  <a:srgbClr val="000000"/>
                </a:solidFill>
                <a:effectLst/>
                <a:latin typeface="Calibri"/>
                <a:cs typeface="Calibri"/>
              </a:rPr>
              <a:t> </a:t>
            </a:r>
            <a:r>
              <a:rPr lang="en-GB" sz="2400" b="0" i="0" u="none" strike="noStrike" dirty="0" err="1">
                <a:solidFill>
                  <a:srgbClr val="000000"/>
                </a:solidFill>
                <a:effectLst/>
                <a:latin typeface="Calibri"/>
                <a:cs typeface="Calibri"/>
              </a:rPr>
              <a:t>essere</a:t>
            </a:r>
            <a:r>
              <a:rPr lang="en-GB" sz="2400" b="0" i="0" u="none" strike="noStrike" dirty="0">
                <a:solidFill>
                  <a:srgbClr val="000000"/>
                </a:solidFill>
                <a:effectLst/>
                <a:latin typeface="Calibri"/>
                <a:cs typeface="Calibri"/>
              </a:rPr>
              <a:t> </a:t>
            </a:r>
            <a:r>
              <a:rPr lang="en-GB" sz="2400" b="1" i="1" u="none" strike="noStrike" dirty="0">
                <a:solidFill>
                  <a:srgbClr val="000000"/>
                </a:solidFill>
                <a:effectLst/>
                <a:latin typeface="Calibri"/>
                <a:cs typeface="Calibri"/>
              </a:rPr>
              <a:t>s</a:t>
            </a:r>
            <a:r>
              <a:rPr lang="en-GB" sz="2400" b="0" i="1" u="none" strike="noStrike" dirty="0">
                <a:solidFill>
                  <a:srgbClr val="000000"/>
                </a:solidFill>
                <a:effectLst/>
                <a:latin typeface="Calibri"/>
                <a:cs typeface="Calibri"/>
              </a:rPr>
              <a:t>pecific (</a:t>
            </a:r>
            <a:r>
              <a:rPr lang="en-GB" sz="2400" b="0" i="1" u="none" strike="noStrike" dirty="0" err="1">
                <a:solidFill>
                  <a:srgbClr val="000000"/>
                </a:solidFill>
                <a:effectLst/>
                <a:latin typeface="Calibri"/>
                <a:cs typeface="Calibri"/>
              </a:rPr>
              <a:t>specifico</a:t>
            </a:r>
            <a:r>
              <a:rPr lang="en-GB" sz="2400" b="0" i="1" u="none" strike="noStrike" dirty="0">
                <a:solidFill>
                  <a:srgbClr val="000000"/>
                </a:solidFill>
                <a:effectLst/>
                <a:latin typeface="Calibri"/>
                <a:cs typeface="Calibri"/>
              </a:rPr>
              <a:t>), </a:t>
            </a:r>
            <a:r>
              <a:rPr lang="en-GB" sz="2400" b="1" i="1" u="none" strike="noStrike" dirty="0">
                <a:solidFill>
                  <a:srgbClr val="000000"/>
                </a:solidFill>
                <a:effectLst/>
                <a:latin typeface="Calibri"/>
                <a:cs typeface="Calibri"/>
              </a:rPr>
              <a:t>m</a:t>
            </a:r>
            <a:r>
              <a:rPr lang="en-GB" sz="2400" b="0" i="1" u="none" strike="noStrike" dirty="0">
                <a:solidFill>
                  <a:srgbClr val="000000"/>
                </a:solidFill>
                <a:effectLst/>
                <a:latin typeface="Calibri"/>
                <a:cs typeface="Calibri"/>
              </a:rPr>
              <a:t>easurable (</a:t>
            </a:r>
            <a:r>
              <a:rPr lang="en-GB" sz="2400" b="0" i="1" u="none" strike="noStrike" dirty="0" err="1">
                <a:solidFill>
                  <a:srgbClr val="000000"/>
                </a:solidFill>
                <a:effectLst/>
                <a:latin typeface="Calibri"/>
                <a:cs typeface="Calibri"/>
              </a:rPr>
              <a:t>misurabile</a:t>
            </a:r>
            <a:r>
              <a:rPr lang="en-GB" sz="2400" b="0" i="1" u="none" strike="noStrike" dirty="0">
                <a:solidFill>
                  <a:srgbClr val="000000"/>
                </a:solidFill>
                <a:effectLst/>
                <a:latin typeface="Calibri"/>
                <a:cs typeface="Calibri"/>
              </a:rPr>
              <a:t>), </a:t>
            </a:r>
            <a:r>
              <a:rPr lang="en-GB" sz="2400" b="1" i="1" u="none" strike="noStrike" dirty="0">
                <a:solidFill>
                  <a:srgbClr val="000000"/>
                </a:solidFill>
                <a:effectLst/>
                <a:latin typeface="Calibri"/>
                <a:cs typeface="Calibri"/>
              </a:rPr>
              <a:t>a</a:t>
            </a:r>
            <a:r>
              <a:rPr lang="en-GB" sz="2400" b="0" i="1" u="none" strike="noStrike" dirty="0">
                <a:solidFill>
                  <a:srgbClr val="000000"/>
                </a:solidFill>
                <a:effectLst/>
                <a:latin typeface="Calibri"/>
                <a:cs typeface="Calibri"/>
              </a:rPr>
              <a:t>ttainable (</a:t>
            </a:r>
            <a:r>
              <a:rPr lang="en-GB" sz="2400" b="0" i="1" u="none" strike="noStrike" dirty="0" err="1">
                <a:solidFill>
                  <a:srgbClr val="000000"/>
                </a:solidFill>
                <a:effectLst/>
                <a:latin typeface="Calibri"/>
                <a:cs typeface="Calibri"/>
              </a:rPr>
              <a:t>raggiungibile</a:t>
            </a:r>
            <a:r>
              <a:rPr lang="en-GB" sz="2400" b="0" i="1" u="none" strike="noStrike" dirty="0">
                <a:solidFill>
                  <a:srgbClr val="000000"/>
                </a:solidFill>
                <a:effectLst/>
                <a:latin typeface="Calibri"/>
                <a:cs typeface="Calibri"/>
              </a:rPr>
              <a:t>), </a:t>
            </a:r>
            <a:r>
              <a:rPr lang="en-GB" sz="2400" b="1" i="1" u="none" strike="noStrike" dirty="0">
                <a:solidFill>
                  <a:srgbClr val="000000"/>
                </a:solidFill>
                <a:effectLst/>
                <a:latin typeface="Calibri"/>
                <a:cs typeface="Calibri"/>
              </a:rPr>
              <a:t>r</a:t>
            </a:r>
            <a:r>
              <a:rPr lang="en-GB" sz="2400" b="0" i="1" u="none" strike="noStrike" dirty="0">
                <a:solidFill>
                  <a:srgbClr val="000000"/>
                </a:solidFill>
                <a:effectLst/>
                <a:latin typeface="Calibri"/>
                <a:cs typeface="Calibri"/>
              </a:rPr>
              <a:t>ealistic </a:t>
            </a:r>
            <a:r>
              <a:rPr lang="en-GB" sz="2400" dirty="0">
                <a:solidFill>
                  <a:srgbClr val="000000"/>
                </a:solidFill>
                <a:latin typeface="Calibri"/>
                <a:cs typeface="Calibri"/>
              </a:rPr>
              <a:t>(</a:t>
            </a:r>
            <a:r>
              <a:rPr lang="en-GB" sz="2400" i="1" dirty="0" err="1">
                <a:solidFill>
                  <a:srgbClr val="000000"/>
                </a:solidFill>
                <a:latin typeface="Calibri"/>
                <a:cs typeface="Calibri"/>
              </a:rPr>
              <a:t>realistico</a:t>
            </a:r>
            <a:r>
              <a:rPr lang="en-GB" sz="2400" dirty="0">
                <a:solidFill>
                  <a:srgbClr val="000000"/>
                </a:solidFill>
                <a:latin typeface="Calibri"/>
                <a:cs typeface="Calibri"/>
              </a:rPr>
              <a:t>) </a:t>
            </a:r>
            <a:r>
              <a:rPr lang="en-GB" sz="2400" b="0" i="0" u="none" strike="noStrike" dirty="0">
                <a:solidFill>
                  <a:srgbClr val="000000"/>
                </a:solidFill>
                <a:effectLst/>
                <a:latin typeface="Calibri"/>
                <a:cs typeface="Calibri"/>
              </a:rPr>
              <a:t>e </a:t>
            </a:r>
          </a:p>
          <a:p>
            <a:pPr fontAlgn="base"/>
            <a:r>
              <a:rPr lang="en-GB" sz="2400" b="1" i="1" u="none" strike="noStrike" dirty="0">
                <a:solidFill>
                  <a:srgbClr val="000000"/>
                </a:solidFill>
                <a:effectLst/>
                <a:latin typeface="Calibri"/>
                <a:cs typeface="Calibri"/>
              </a:rPr>
              <a:t>t</a:t>
            </a:r>
            <a:r>
              <a:rPr lang="en-GB" sz="2400" b="0" i="1" u="none" strike="noStrike" dirty="0">
                <a:solidFill>
                  <a:srgbClr val="000000"/>
                </a:solidFill>
                <a:effectLst/>
                <a:latin typeface="Calibri"/>
                <a:cs typeface="Calibri"/>
              </a:rPr>
              <a:t>ime bound (</a:t>
            </a:r>
            <a:r>
              <a:rPr lang="en-GB" sz="2400" b="0" i="1" u="none" strike="noStrike" dirty="0" err="1">
                <a:solidFill>
                  <a:srgbClr val="000000"/>
                </a:solidFill>
                <a:effectLst/>
                <a:latin typeface="Calibri"/>
                <a:cs typeface="Calibri"/>
              </a:rPr>
              <a:t>limitato</a:t>
            </a:r>
            <a:r>
              <a:rPr lang="en-GB" sz="2400" b="0" i="1" u="none" strike="noStrike" dirty="0">
                <a:solidFill>
                  <a:srgbClr val="000000"/>
                </a:solidFill>
                <a:effectLst/>
                <a:latin typeface="Calibri"/>
                <a:cs typeface="Calibri"/>
              </a:rPr>
              <a:t> </a:t>
            </a:r>
            <a:r>
              <a:rPr lang="en-GB" sz="2400" b="0" i="1" u="none" strike="noStrike" dirty="0" err="1">
                <a:solidFill>
                  <a:srgbClr val="000000"/>
                </a:solidFill>
                <a:effectLst/>
                <a:latin typeface="Calibri"/>
                <a:cs typeface="Calibri"/>
              </a:rPr>
              <a:t>nel</a:t>
            </a:r>
            <a:r>
              <a:rPr lang="en-GB" sz="2400" b="0" i="1" u="none" strike="noStrike" dirty="0">
                <a:solidFill>
                  <a:srgbClr val="000000"/>
                </a:solidFill>
                <a:effectLst/>
                <a:latin typeface="Calibri"/>
                <a:cs typeface="Calibri"/>
              </a:rPr>
              <a:t> tempo)</a:t>
            </a:r>
            <a:r>
              <a:rPr lang="en-GB" sz="2400" b="0" i="0" u="none" strike="noStrike" dirty="0">
                <a:solidFill>
                  <a:srgbClr val="000000"/>
                </a:solidFill>
                <a:effectLst/>
                <a:latin typeface="Calibri"/>
                <a:cs typeface="Calibri"/>
              </a:rPr>
              <a:t>.</a:t>
            </a:r>
          </a:p>
          <a:p>
            <a:pPr fontAlgn="base"/>
            <a:endParaRPr lang="en-US" sz="2000" b="0" i="0" dirty="0">
              <a:effectLst/>
            </a:endParaRPr>
          </a:p>
          <a:p>
            <a:pPr algn="l" rtl="0" fontAlgn="base"/>
            <a:endParaRPr lang="en-US" sz="2000" b="0" i="0" dirty="0">
              <a:effectLst/>
            </a:endParaRPr>
          </a:p>
        </p:txBody>
      </p:sp>
      <p:sp>
        <p:nvSpPr>
          <p:cNvPr id="2" name="TextBox 1">
            <a:extLst>
              <a:ext uri="{FF2B5EF4-FFF2-40B4-BE49-F238E27FC236}">
                <a16:creationId xmlns:a16="http://schemas.microsoft.com/office/drawing/2014/main" id="{2E3E2CE7-0A4F-4BDC-8C1B-DA611BFE74B1}"/>
              </a:ext>
            </a:extLst>
          </p:cNvPr>
          <p:cNvSpPr txBox="1"/>
          <p:nvPr/>
        </p:nvSpPr>
        <p:spPr>
          <a:xfrm>
            <a:off x="4474307" y="4629035"/>
            <a:ext cx="4903076" cy="215444"/>
          </a:xfrm>
          <a:prstGeom prst="rect">
            <a:avLst/>
          </a:prstGeom>
          <a:noFill/>
        </p:spPr>
        <p:txBody>
          <a:bodyPr wrap="square" rtlCol="0">
            <a:spAutoFit/>
          </a:bodyPr>
          <a:lstStyle/>
          <a:p>
            <a:pPr algn="r"/>
            <a:r>
              <a:rPr lang="sv-SE" sz="800" dirty="0"/>
              <a:t>image: https://commons.wikimedia.org/wiki/File:SMART-goals.png</a:t>
            </a:r>
            <a:endParaRPr lang="en-SE" sz="800" dirty="0"/>
          </a:p>
        </p:txBody>
      </p:sp>
      <p:pic>
        <p:nvPicPr>
          <p:cNvPr id="7" name="Picture 6" descr="A picture containing application&#10;&#10;Description automatically generated">
            <a:extLst>
              <a:ext uri="{FF2B5EF4-FFF2-40B4-BE49-F238E27FC236}">
                <a16:creationId xmlns:a16="http://schemas.microsoft.com/office/drawing/2014/main" id="{8E7D9CBF-C478-4820-B363-31F524EDD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7651" y="2833817"/>
            <a:ext cx="4419732" cy="1902940"/>
          </a:xfrm>
          <a:prstGeom prst="rect">
            <a:avLst/>
          </a:prstGeom>
        </p:spPr>
      </p:pic>
    </p:spTree>
    <p:extLst>
      <p:ext uri="{BB962C8B-B14F-4D97-AF65-F5344CB8AC3E}">
        <p14:creationId xmlns:p14="http://schemas.microsoft.com/office/powerpoint/2010/main" val="111612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E80E0-D8CA-4AA9-9610-D74AA49EF35B}"/>
              </a:ext>
            </a:extLst>
          </p:cNvPr>
          <p:cNvSpPr txBox="1"/>
          <p:nvPr/>
        </p:nvSpPr>
        <p:spPr>
          <a:xfrm>
            <a:off x="748149" y="1948267"/>
            <a:ext cx="4789622" cy="3600986"/>
          </a:xfrm>
          <a:prstGeom prst="rect">
            <a:avLst/>
          </a:prstGeom>
          <a:noFill/>
        </p:spPr>
        <p:txBody>
          <a:bodyPr wrap="square" rtlCol="0">
            <a:spAutoFit/>
          </a:bodyPr>
          <a:lstStyle/>
          <a:p>
            <a:pPr algn="l" rtl="0" fontAlgn="base"/>
            <a:r>
              <a:rPr lang="en-US" sz="3600" b="0" i="0" dirty="0">
                <a:solidFill>
                  <a:srgbClr val="4EAE3A"/>
                </a:solidFill>
                <a:effectLst/>
                <a:latin typeface="Calibri"/>
                <a:cs typeface="Calibri"/>
              </a:rPr>
              <a:t>Una </a:t>
            </a:r>
            <a:r>
              <a:rPr lang="en-US" sz="3600" b="0" i="0" dirty="0" err="1">
                <a:solidFill>
                  <a:srgbClr val="4EAE3A"/>
                </a:solidFill>
                <a:effectLst/>
                <a:latin typeface="Calibri"/>
                <a:cs typeface="Calibri"/>
              </a:rPr>
              <a:t>parol</a:t>
            </a:r>
            <a:r>
              <a:rPr lang="en-US" sz="3600" dirty="0" err="1">
                <a:solidFill>
                  <a:srgbClr val="4EAE3A"/>
                </a:solidFill>
                <a:latin typeface="Calibri"/>
                <a:cs typeface="Calibri"/>
              </a:rPr>
              <a:t>a</a:t>
            </a:r>
            <a:endParaRPr lang="en-US" sz="3600" b="0" i="0" dirty="0">
              <a:effectLst/>
              <a:latin typeface="Calibri"/>
              <a:cs typeface="Calibri"/>
            </a:endParaRPr>
          </a:p>
          <a:p>
            <a:pPr algn="l" rtl="0" fontAlgn="base"/>
            <a:r>
              <a:rPr lang="en-GB" sz="2400" dirty="0"/>
              <a:t>Ci </a:t>
            </a:r>
            <a:r>
              <a:rPr lang="en-GB" sz="2400" dirty="0" err="1"/>
              <a:t>sono</a:t>
            </a:r>
            <a:r>
              <a:rPr lang="en-GB" sz="2400" dirty="0"/>
              <a:t> </a:t>
            </a:r>
            <a:r>
              <a:rPr lang="en-GB" sz="2400" dirty="0" err="1"/>
              <a:t>diversi</a:t>
            </a:r>
            <a:r>
              <a:rPr lang="en-GB" sz="2400" dirty="0"/>
              <a:t> </a:t>
            </a:r>
            <a:r>
              <a:rPr lang="en-GB" sz="2400" dirty="0" err="1"/>
              <a:t>fattori</a:t>
            </a:r>
            <a:r>
              <a:rPr lang="en-GB" sz="2400" dirty="0"/>
              <a:t> ed </a:t>
            </a:r>
            <a:r>
              <a:rPr lang="en-GB" sz="2400" dirty="0" err="1"/>
              <a:t>elementi</a:t>
            </a:r>
            <a:r>
              <a:rPr lang="en-GB" sz="2400" dirty="0"/>
              <a:t> </a:t>
            </a:r>
            <a:r>
              <a:rPr lang="en-GB" sz="2400" dirty="0" err="1"/>
              <a:t>che</a:t>
            </a:r>
            <a:r>
              <a:rPr lang="en-GB" sz="2400" dirty="0"/>
              <a:t> </a:t>
            </a:r>
            <a:r>
              <a:rPr lang="en-GB" sz="2400" dirty="0" err="1"/>
              <a:t>possono</a:t>
            </a:r>
            <a:r>
              <a:rPr lang="en-GB" sz="2400" dirty="0"/>
              <a:t> </a:t>
            </a:r>
            <a:r>
              <a:rPr lang="en-GB" sz="2400" dirty="0" err="1"/>
              <a:t>essere</a:t>
            </a:r>
            <a:r>
              <a:rPr lang="en-GB" sz="2400" dirty="0"/>
              <a:t> </a:t>
            </a:r>
            <a:r>
              <a:rPr lang="en-GB" sz="2400" dirty="0" err="1"/>
              <a:t>d’intralcio</a:t>
            </a:r>
            <a:r>
              <a:rPr lang="en-GB" sz="2400" dirty="0"/>
              <a:t>, </a:t>
            </a:r>
            <a:r>
              <a:rPr lang="en-GB" sz="2400" dirty="0" err="1"/>
              <a:t>rendendo</a:t>
            </a:r>
            <a:r>
              <a:rPr lang="en-GB" sz="2400" dirty="0"/>
              <a:t> difficile </a:t>
            </a:r>
            <a:r>
              <a:rPr lang="en-GB" sz="2400" dirty="0" err="1"/>
              <a:t>l’identificazione</a:t>
            </a:r>
            <a:r>
              <a:rPr lang="en-GB" sz="2400" dirty="0"/>
              <a:t> </a:t>
            </a:r>
            <a:r>
              <a:rPr lang="en-GB" sz="2400" dirty="0" err="1"/>
              <a:t>degli</a:t>
            </a:r>
            <a:r>
              <a:rPr lang="en-GB" sz="2400" dirty="0"/>
              <a:t> </a:t>
            </a:r>
            <a:r>
              <a:rPr lang="en-GB" sz="2400" dirty="0" err="1"/>
              <a:t>obiettivi</a:t>
            </a:r>
            <a:r>
              <a:rPr lang="en-GB" sz="2400" dirty="0"/>
              <a:t>. </a:t>
            </a:r>
            <a:r>
              <a:rPr lang="en-GB" sz="2400" dirty="0" err="1"/>
              <a:t>Concentrando</a:t>
            </a:r>
            <a:r>
              <a:rPr lang="en-GB" sz="2400" dirty="0"/>
              <a:t> </a:t>
            </a:r>
            <a:r>
              <a:rPr lang="en-GB" sz="2400" dirty="0" err="1"/>
              <a:t>l’attenzione</a:t>
            </a:r>
            <a:r>
              <a:rPr lang="en-GB" sz="2400" dirty="0"/>
              <a:t> </a:t>
            </a:r>
            <a:r>
              <a:rPr lang="en-GB" sz="2400" dirty="0" err="1"/>
              <a:t>su</a:t>
            </a:r>
            <a:r>
              <a:rPr lang="en-GB" sz="2400" dirty="0"/>
              <a:t> una </a:t>
            </a:r>
            <a:r>
              <a:rPr lang="en-GB" sz="2400" dirty="0" err="1"/>
              <a:t>parola</a:t>
            </a:r>
            <a:r>
              <a:rPr lang="en-GB" sz="2400" dirty="0"/>
              <a:t> e </a:t>
            </a:r>
            <a:r>
              <a:rPr lang="en-GB" sz="2400" dirty="0" err="1"/>
              <a:t>ignorando</a:t>
            </a:r>
            <a:r>
              <a:rPr lang="en-GB" sz="2400" dirty="0"/>
              <a:t> il resto, ci </a:t>
            </a:r>
            <a:r>
              <a:rPr lang="en-GB" sz="2400" dirty="0" err="1"/>
              <a:t>si</a:t>
            </a:r>
            <a:r>
              <a:rPr lang="en-GB" sz="2400" dirty="0"/>
              <a:t> </a:t>
            </a:r>
            <a:r>
              <a:rPr lang="en-GB" sz="2400" dirty="0" err="1"/>
              <a:t>riesce</a:t>
            </a:r>
            <a:r>
              <a:rPr lang="en-GB" sz="2400" dirty="0"/>
              <a:t> a </a:t>
            </a:r>
            <a:r>
              <a:rPr lang="en-GB" sz="2400" dirty="0" err="1"/>
              <a:t>focalizzare</a:t>
            </a:r>
            <a:r>
              <a:rPr lang="en-GB" sz="2400" dirty="0"/>
              <a:t> </a:t>
            </a:r>
            <a:r>
              <a:rPr lang="en-GB" sz="2400" dirty="0" err="1"/>
              <a:t>sull’argomento</a:t>
            </a:r>
            <a:r>
              <a:rPr lang="en-GB" sz="2400" dirty="0"/>
              <a:t> centrale: </a:t>
            </a:r>
            <a:r>
              <a:rPr lang="en-GB" sz="2400" dirty="0" err="1"/>
              <a:t>l’obiettivo</a:t>
            </a:r>
            <a:r>
              <a:rPr lang="en-GB" sz="2400" dirty="0"/>
              <a:t> </a:t>
            </a:r>
            <a:r>
              <a:rPr lang="en-GB" sz="2400" dirty="0" err="1"/>
              <a:t>stesso</a:t>
            </a:r>
            <a:r>
              <a:rPr lang="en-GB" sz="2400" dirty="0"/>
              <a:t>. </a:t>
            </a:r>
            <a:endParaRPr lang="en-SE" dirty="0"/>
          </a:p>
        </p:txBody>
      </p:sp>
      <p:sp>
        <p:nvSpPr>
          <p:cNvPr id="3" name="TextBox 2">
            <a:extLst>
              <a:ext uri="{FF2B5EF4-FFF2-40B4-BE49-F238E27FC236}">
                <a16:creationId xmlns:a16="http://schemas.microsoft.com/office/drawing/2014/main" id="{352A0E0E-9A0E-4852-879B-8AF9B817922A}"/>
              </a:ext>
            </a:extLst>
          </p:cNvPr>
          <p:cNvSpPr txBox="1"/>
          <p:nvPr/>
        </p:nvSpPr>
        <p:spPr>
          <a:xfrm>
            <a:off x="2306597" y="91306"/>
            <a:ext cx="8674443" cy="1600438"/>
          </a:xfrm>
          <a:prstGeom prst="rect">
            <a:avLst/>
          </a:prstGeom>
          <a:noFill/>
        </p:spPr>
        <p:txBody>
          <a:bodyPr wrap="square" rtlCol="0">
            <a:spAutoFit/>
          </a:bodyPr>
          <a:lstStyle/>
          <a:p>
            <a:r>
              <a:rPr lang="is-IS" sz="4000" b="1" dirty="0">
                <a:solidFill>
                  <a:srgbClr val="266C9F"/>
                </a:solidFill>
              </a:rPr>
              <a:t>1.6. Fissare degli obiettivi – esempi metodologici </a:t>
            </a:r>
            <a:endParaRPr lang="en-SE" sz="4000" b="1">
              <a:solidFill>
                <a:srgbClr val="266C9F"/>
              </a:solidFill>
            </a:endParaRPr>
          </a:p>
          <a:p>
            <a:endParaRPr lang="en-SE" dirty="0"/>
          </a:p>
        </p:txBody>
      </p:sp>
      <p:pic>
        <p:nvPicPr>
          <p:cNvPr id="7" name="Picture 6">
            <a:extLst>
              <a:ext uri="{FF2B5EF4-FFF2-40B4-BE49-F238E27FC236}">
                <a16:creationId xmlns:a16="http://schemas.microsoft.com/office/drawing/2014/main" id="{9A430C9A-FE75-466F-AE1E-273C6DDBF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197" y="2201077"/>
            <a:ext cx="3950550" cy="2633700"/>
          </a:xfrm>
          <a:prstGeom prst="rect">
            <a:avLst/>
          </a:prstGeom>
        </p:spPr>
      </p:pic>
      <p:sp>
        <p:nvSpPr>
          <p:cNvPr id="8" name="TextBox 7">
            <a:extLst>
              <a:ext uri="{FF2B5EF4-FFF2-40B4-BE49-F238E27FC236}">
                <a16:creationId xmlns:a16="http://schemas.microsoft.com/office/drawing/2014/main" id="{22BDC58C-8BCF-4C36-A3F9-7F7E328A8870}"/>
              </a:ext>
            </a:extLst>
          </p:cNvPr>
          <p:cNvSpPr txBox="1"/>
          <p:nvPr/>
        </p:nvSpPr>
        <p:spPr>
          <a:xfrm>
            <a:off x="6643819" y="5630562"/>
            <a:ext cx="3161490" cy="215444"/>
          </a:xfrm>
          <a:prstGeom prst="rect">
            <a:avLst/>
          </a:prstGeom>
          <a:noFill/>
        </p:spPr>
        <p:txBody>
          <a:bodyPr wrap="square" rtlCol="0">
            <a:spAutoFit/>
          </a:bodyPr>
          <a:lstStyle/>
          <a:p>
            <a:pPr algn="r"/>
            <a:r>
              <a:rPr lang="en-GB" sz="800" dirty="0"/>
              <a:t>Image by Nick </a:t>
            </a:r>
            <a:r>
              <a:rPr lang="en-GB" sz="800" dirty="0" err="1"/>
              <a:t>Youngson</a:t>
            </a:r>
            <a:endParaRPr lang="en-SE" sz="800" dirty="0"/>
          </a:p>
        </p:txBody>
      </p:sp>
    </p:spTree>
    <p:extLst>
      <p:ext uri="{BB962C8B-B14F-4D97-AF65-F5344CB8AC3E}">
        <p14:creationId xmlns:p14="http://schemas.microsoft.com/office/powerpoint/2010/main" val="24060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158572" y="544553"/>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266C9F"/>
                </a:solidFill>
              </a:rPr>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81372"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2823088"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68469" y="2335695"/>
            <a:ext cx="1607390" cy="1200328"/>
            <a:chOff x="1704484" y="1766707"/>
            <a:chExt cx="1038452" cy="120032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954107"/>
            </a:xfrm>
            <a:prstGeom prst="rect">
              <a:avLst/>
            </a:prstGeom>
            <a:noFill/>
          </p:spPr>
          <p:txBody>
            <a:bodyPr wrap="square" rtlCol="0">
              <a:spAutoFit/>
            </a:bodyPr>
            <a:lstStyle/>
            <a:p>
              <a:r>
                <a:rPr lang="en-GB" sz="1400" dirty="0" err="1"/>
                <a:t>Immaginare</a:t>
              </a:r>
              <a:r>
                <a:rPr lang="en-GB" sz="1400" dirty="0"/>
                <a:t> il </a:t>
              </a:r>
              <a:r>
                <a:rPr lang="en-GB" sz="1400" dirty="0" err="1"/>
                <a:t>futuro</a:t>
              </a:r>
              <a:r>
                <a:rPr lang="en-GB" sz="1400" dirty="0"/>
                <a:t> e </a:t>
              </a:r>
              <a:r>
                <a:rPr lang="en-GB" sz="1400" dirty="0" err="1"/>
                <a:t>identificare</a:t>
              </a:r>
              <a:r>
                <a:rPr lang="en-GB" sz="1400" dirty="0"/>
                <a:t> le </a:t>
              </a:r>
              <a:r>
                <a:rPr lang="en-GB" sz="1400" dirty="0" err="1"/>
                <a:t>opportunità</a:t>
              </a: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81372"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10185" y="2134531"/>
            <a:ext cx="1607390" cy="553998"/>
            <a:chOff x="1704484" y="1766707"/>
            <a:chExt cx="1038452" cy="553998"/>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r>
                <a:rPr lang="en-GB" sz="1400" dirty="0" err="1"/>
                <a:t>Superare</a:t>
              </a:r>
              <a:r>
                <a:rPr lang="en-GB" sz="1400" dirty="0"/>
                <a:t> le </a:t>
              </a:r>
              <a:r>
                <a:rPr lang="en-GB" sz="1400" dirty="0" err="1"/>
                <a:t>sfide</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2823088"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E1702F-EB71-4651-A014-22D5E05E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5425" y="1581992"/>
            <a:ext cx="1225402" cy="1268078"/>
          </a:xfrm>
          <a:prstGeom prst="rect">
            <a:avLst/>
          </a:prstGeom>
        </p:spPr>
      </p:pic>
      <p:pic>
        <p:nvPicPr>
          <p:cNvPr id="3" name="Picture 2">
            <a:extLst>
              <a:ext uri="{FF2B5EF4-FFF2-40B4-BE49-F238E27FC236}">
                <a16:creationId xmlns:a16="http://schemas.microsoft.com/office/drawing/2014/main" id="{2FE45E55-295B-4074-ABFD-5C4250B8A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5912" y="4666265"/>
            <a:ext cx="981541" cy="798645"/>
          </a:xfrm>
          <a:prstGeom prst="rect">
            <a:avLst/>
          </a:prstGeom>
        </p:spPr>
      </p:pic>
      <p:pic>
        <p:nvPicPr>
          <p:cNvPr id="4" name="Picture 3">
            <a:extLst>
              <a:ext uri="{FF2B5EF4-FFF2-40B4-BE49-F238E27FC236}">
                <a16:creationId xmlns:a16="http://schemas.microsoft.com/office/drawing/2014/main" id="{ECD012FE-6F4E-450A-8B19-BA8B749EA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5691" y="2892376"/>
            <a:ext cx="554784" cy="646232"/>
          </a:xfrm>
          <a:prstGeom prst="rect">
            <a:avLst/>
          </a:prstGeom>
        </p:spPr>
      </p:pic>
      <p:pic>
        <p:nvPicPr>
          <p:cNvPr id="6" name="Picture 5">
            <a:extLst>
              <a:ext uri="{FF2B5EF4-FFF2-40B4-BE49-F238E27FC236}">
                <a16:creationId xmlns:a16="http://schemas.microsoft.com/office/drawing/2014/main" id="{63A1EBCF-6C27-494B-96B8-6EA396B6FB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0401" y="3986486"/>
            <a:ext cx="841321" cy="719390"/>
          </a:xfrm>
          <a:prstGeom prst="rect">
            <a:avLst/>
          </a:prstGeom>
        </p:spPr>
      </p:pic>
      <p:pic>
        <p:nvPicPr>
          <p:cNvPr id="7" name="Picture 6">
            <a:extLst>
              <a:ext uri="{FF2B5EF4-FFF2-40B4-BE49-F238E27FC236}">
                <a16:creationId xmlns:a16="http://schemas.microsoft.com/office/drawing/2014/main" id="{67AD2152-9F76-4CFC-9829-36E0E8DCA4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8596" y="3694993"/>
            <a:ext cx="786452" cy="816935"/>
          </a:xfrm>
          <a:prstGeom prst="rect">
            <a:avLst/>
          </a:prstGeom>
        </p:spPr>
      </p:pic>
      <p:pic>
        <p:nvPicPr>
          <p:cNvPr id="8" name="Picture 7">
            <a:extLst>
              <a:ext uri="{FF2B5EF4-FFF2-40B4-BE49-F238E27FC236}">
                <a16:creationId xmlns:a16="http://schemas.microsoft.com/office/drawing/2014/main" id="{8B7E6E56-55E7-473F-9602-48EE81E7ED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0515" y="1907609"/>
            <a:ext cx="792549" cy="786452"/>
          </a:xfrm>
          <a:prstGeom prst="rect">
            <a:avLst/>
          </a:prstGeom>
        </p:spPr>
      </p:pic>
      <p:pic>
        <p:nvPicPr>
          <p:cNvPr id="9" name="Picture 8">
            <a:extLst>
              <a:ext uri="{FF2B5EF4-FFF2-40B4-BE49-F238E27FC236}">
                <a16:creationId xmlns:a16="http://schemas.microsoft.com/office/drawing/2014/main" id="{ED7ED172-E832-45BE-8CF4-BD546E639D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9439" y="4705876"/>
            <a:ext cx="536494" cy="798645"/>
          </a:xfrm>
          <a:prstGeom prst="rect">
            <a:avLst/>
          </a:prstGeom>
        </p:spPr>
      </p:pic>
      <p:sp>
        <p:nvSpPr>
          <p:cNvPr id="10" name="Google Shape;191;p2">
            <a:extLst>
              <a:ext uri="{FF2B5EF4-FFF2-40B4-BE49-F238E27FC236}">
                <a16:creationId xmlns:a16="http://schemas.microsoft.com/office/drawing/2014/main" id="{E6A4E557-F5D2-4D26-A77C-1426A1FF99D5}"/>
              </a:ext>
            </a:extLst>
          </p:cNvPr>
          <p:cNvSpPr/>
          <p:nvPr/>
        </p:nvSpPr>
        <p:spPr>
          <a:xfrm>
            <a:off x="3716187" y="4446905"/>
            <a:ext cx="41128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grpSp>
        <p:nvGrpSpPr>
          <p:cNvPr id="21" name="Google Shape;12018;p68">
            <a:extLst>
              <a:ext uri="{FF2B5EF4-FFF2-40B4-BE49-F238E27FC236}">
                <a16:creationId xmlns:a16="http://schemas.microsoft.com/office/drawing/2014/main" id="{A4096EA0-2601-4B17-B43D-712BA369DE32}"/>
              </a:ext>
            </a:extLst>
          </p:cNvPr>
          <p:cNvGrpSpPr/>
          <p:nvPr/>
        </p:nvGrpSpPr>
        <p:grpSpPr>
          <a:xfrm>
            <a:off x="7528591" y="2949228"/>
            <a:ext cx="792226" cy="938099"/>
            <a:chOff x="5337883" y="3336873"/>
            <a:chExt cx="307141" cy="376826"/>
          </a:xfrm>
          <a:solidFill>
            <a:srgbClr val="4EAE3A"/>
          </a:solidFill>
        </p:grpSpPr>
        <p:sp>
          <p:nvSpPr>
            <p:cNvPr id="22" name="Google Shape;12019;p68">
              <a:extLst>
                <a:ext uri="{FF2B5EF4-FFF2-40B4-BE49-F238E27FC236}">
                  <a16:creationId xmlns:a16="http://schemas.microsoft.com/office/drawing/2014/main" id="{9577635E-FB1F-4457-BF65-C618E01E58B5}"/>
                </a:ext>
              </a:extLst>
            </p:cNvPr>
            <p:cNvSpPr/>
            <p:nvPr/>
          </p:nvSpPr>
          <p:spPr>
            <a:xfrm>
              <a:off x="5405659" y="3336873"/>
              <a:ext cx="223844" cy="125375"/>
            </a:xfrm>
            <a:custGeom>
              <a:avLst/>
              <a:gdLst/>
              <a:ahLst/>
              <a:cxnLst/>
              <a:rect l="l" t="t" r="r" b="b"/>
              <a:pathLst>
                <a:path w="7038" h="3942" extrusionOk="0">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0;p68">
              <a:extLst>
                <a:ext uri="{FF2B5EF4-FFF2-40B4-BE49-F238E27FC236}">
                  <a16:creationId xmlns:a16="http://schemas.microsoft.com/office/drawing/2014/main" id="{FA794296-3B06-4021-A3B2-E3F354AC10E4}"/>
                </a:ext>
              </a:extLst>
            </p:cNvPr>
            <p:cNvSpPr/>
            <p:nvPr/>
          </p:nvSpPr>
          <p:spPr>
            <a:xfrm>
              <a:off x="5337883" y="3369060"/>
              <a:ext cx="307141" cy="344639"/>
            </a:xfrm>
            <a:custGeom>
              <a:avLst/>
              <a:gdLst/>
              <a:ahLst/>
              <a:cxnLst/>
              <a:rect l="l" t="t" r="r" b="b"/>
              <a:pathLst>
                <a:path w="9657" h="10836" extrusionOk="0">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17962-13C4-43FC-B288-4736156EC008}"/>
              </a:ext>
            </a:extLst>
          </p:cNvPr>
          <p:cNvSpPr txBox="1"/>
          <p:nvPr/>
        </p:nvSpPr>
        <p:spPr>
          <a:xfrm>
            <a:off x="2448707" y="2352758"/>
            <a:ext cx="8180426" cy="3585597"/>
          </a:xfrm>
          <a:prstGeom prst="rect">
            <a:avLst/>
          </a:prstGeom>
          <a:noFill/>
        </p:spPr>
        <p:txBody>
          <a:bodyPr wrap="square" rtlCol="0">
            <a:spAutoFit/>
          </a:bodyPr>
          <a:lstStyle/>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e Latham </a:t>
            </a:r>
            <a:r>
              <a:rPr kumimoji="0" lang="en-US" sz="2400" b="0" i="0" u="none" strike="noStrike" kern="1200" cap="none" spc="0" normalizeH="0" baseline="0" noProof="0" dirty="0" err="1">
                <a:ln>
                  <a:noFill/>
                </a:ln>
                <a:solidFill>
                  <a:srgbClr val="000000"/>
                </a:solidFill>
                <a:effectLst/>
                <a:uLnTx/>
                <a:uFillTx/>
                <a:latin typeface="Calibri"/>
                <a:cs typeface="Calibri"/>
              </a:rPr>
              <a:t>sono</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tra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più</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grandi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studiosi</a:t>
            </a:r>
            <a:r>
              <a:rPr kumimoji="0" lang="en-US" sz="2400" b="0" i="0" u="none" strike="noStrike" kern="1200" cap="none" spc="0" normalizeH="0" baseline="0" noProof="0" dirty="0">
                <a:ln>
                  <a:noFill/>
                </a:ln>
                <a:solidFill>
                  <a:srgbClr val="000000"/>
                </a:solidFill>
                <a:effectLst/>
                <a:uLnTx/>
                <a:uFillTx/>
                <a:latin typeface="Calibri"/>
                <a:cs typeface="Calibri"/>
              </a:rPr>
              <a:t> in </a:t>
            </a:r>
            <a:r>
              <a:rPr kumimoji="0" lang="en-US" sz="2400" b="0" i="0" u="none" strike="noStrike" kern="1200" cap="none" spc="0" normalizeH="0" baseline="0" noProof="0" dirty="0" err="1">
                <a:ln>
                  <a:noFill/>
                </a:ln>
                <a:solidFill>
                  <a:srgbClr val="000000"/>
                </a:solidFill>
                <a:effectLst/>
                <a:uLnTx/>
                <a:uFillTx/>
                <a:latin typeface="Calibri"/>
                <a:cs typeface="Calibri"/>
              </a:rPr>
              <a:t>questo</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settore</a:t>
            </a:r>
            <a:r>
              <a:rPr kumimoji="0" lang="en-US" sz="2400" b="0" i="0" u="none" strike="noStrike" kern="1200" cap="none" spc="0" normalizeH="0" baseline="0" noProof="0" dirty="0">
                <a:ln>
                  <a:noFill/>
                </a:ln>
                <a:solidFill>
                  <a:srgbClr val="000000"/>
                </a:solidFill>
                <a:effectLst/>
                <a:uLnTx/>
                <a:uFillTx/>
                <a:latin typeface="Calibri"/>
                <a:cs typeface="Calibri"/>
              </a:rPr>
              <a:t>. I </a:t>
            </a:r>
            <a:r>
              <a:rPr kumimoji="0" lang="en-US" sz="2400" b="0" i="0" u="none" strike="noStrike" kern="1200" cap="none" spc="0" normalizeH="0" baseline="0" noProof="0" dirty="0" err="1">
                <a:ln>
                  <a:noFill/>
                </a:ln>
                <a:solidFill>
                  <a:srgbClr val="000000"/>
                </a:solidFill>
                <a:effectLst/>
                <a:uLnTx/>
                <a:uFillTx/>
                <a:latin typeface="Calibri"/>
                <a:cs typeface="Calibri"/>
              </a:rPr>
              <a:t>loro</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studi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dimostrano</a:t>
            </a:r>
            <a:r>
              <a:rPr kumimoji="0" lang="en-US" sz="2400" b="0" i="0" u="none" strike="noStrike" kern="1200" cap="none" spc="0" normalizeH="0" baseline="0" noProof="0" dirty="0">
                <a:ln>
                  <a:noFill/>
                </a:ln>
                <a:solidFill>
                  <a:srgbClr val="000000"/>
                </a:solidFill>
                <a:effectLst/>
                <a:uLnTx/>
                <a:uFillTx/>
                <a:latin typeface="Calibri"/>
                <a:cs typeface="Calibri"/>
              </a:rPr>
              <a:t> come </a:t>
            </a:r>
            <a:r>
              <a:rPr kumimoji="0" lang="en-US" sz="2400" b="0" i="0" u="none" strike="noStrike" kern="1200" cap="none" spc="0" normalizeH="0" baseline="0" noProof="0" dirty="0" err="1">
                <a:ln>
                  <a:noFill/>
                </a:ln>
                <a:solidFill>
                  <a:srgbClr val="000000"/>
                </a:solidFill>
                <a:effectLst/>
                <a:uLnTx/>
                <a:uFillTx/>
                <a:latin typeface="Calibri"/>
                <a:cs typeface="Calibri"/>
              </a:rPr>
              <a:t>fissare</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degli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obiettivi</a:t>
            </a:r>
            <a:r>
              <a:rPr kumimoji="0" lang="en-US" sz="2400" b="0" i="0" u="none" strike="noStrike" kern="1200" cap="none" spc="0" normalizeH="0" baseline="0" noProof="0" dirty="0">
                <a:ln>
                  <a:noFill/>
                </a:ln>
                <a:solidFill>
                  <a:srgbClr val="000000"/>
                </a:solidFill>
                <a:effectLst/>
                <a:uLnTx/>
                <a:uFillTx/>
                <a:latin typeface="Calibri"/>
                <a:cs typeface="Calibri"/>
              </a:rPr>
              <a:t> </a:t>
            </a:r>
            <a:r>
              <a:rPr lang="en-US" sz="2400" dirty="0" err="1">
                <a:solidFill>
                  <a:srgbClr val="000000"/>
                </a:solidFill>
                <a:latin typeface="Calibri"/>
                <a:cs typeface="Calibri"/>
              </a:rPr>
              <a:t>sia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fondamentale</a:t>
            </a:r>
            <a:r>
              <a:rPr kumimoji="0" lang="en-US" sz="2400" b="0" i="0" u="none" strike="noStrike" kern="1200" cap="none" spc="0" normalizeH="0" baseline="0" noProof="0" dirty="0">
                <a:ln>
                  <a:noFill/>
                </a:ln>
                <a:solidFill>
                  <a:srgbClr val="000000"/>
                </a:solidFill>
                <a:effectLst/>
                <a:uLnTx/>
                <a:uFillTx/>
                <a:latin typeface="Calibri"/>
                <a:cs typeface="Calibri"/>
              </a:rPr>
              <a:t> per il </a:t>
            </a:r>
            <a:r>
              <a:rPr kumimoji="0" lang="en-US" sz="2400" b="0" i="0" u="none" strike="noStrike" kern="1200" cap="none" spc="0" normalizeH="0" baseline="0" noProof="0" dirty="0" err="1">
                <a:ln>
                  <a:noFill/>
                </a:ln>
                <a:solidFill>
                  <a:srgbClr val="000000"/>
                </a:solidFill>
                <a:effectLst/>
                <a:uLnTx/>
                <a:uFillTx/>
                <a:latin typeface="Calibri"/>
                <a:cs typeface="Calibri"/>
              </a:rPr>
              <a:t>miglioramento</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delle</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prestazioni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Infatti</a:t>
            </a:r>
            <a:r>
              <a:rPr kumimoji="0" lang="en-US" sz="2400" b="0" i="0" u="none" strike="noStrike" kern="1200" cap="none" spc="0" normalizeH="0" baseline="0" noProof="0" dirty="0">
                <a:ln>
                  <a:noFill/>
                </a:ln>
                <a:solidFill>
                  <a:srgbClr val="000000"/>
                </a:solidFill>
                <a:effectLst/>
                <a:uLnTx/>
                <a:uFillTx/>
                <a:latin typeface="Calibri"/>
                <a:cs typeface="Calibri"/>
              </a:rPr>
              <a:t>, secondo </a:t>
            </a:r>
            <a:r>
              <a:rPr kumimoji="0" lang="en-US" sz="2400" b="0" i="0" u="none" strike="noStrike" kern="1200" cap="none" spc="0" normalizeH="0" baseline="0" noProof="0" dirty="0" err="1">
                <a:ln>
                  <a:noFill/>
                </a:ln>
                <a:solidFill>
                  <a:srgbClr val="000000"/>
                </a:solidFill>
                <a:effectLst/>
                <a:uLnTx/>
                <a:uFillTx/>
                <a:latin typeface="Calibri"/>
                <a:cs typeface="Calibri"/>
              </a:rPr>
              <a:t>gli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studiosi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aiuterebbe</a:t>
            </a:r>
            <a:r>
              <a:rPr kumimoji="0" lang="en-US" sz="2400" b="0" i="0" u="none" strike="noStrike" kern="1200" cap="none" spc="0" normalizeH="0" baseline="0" noProof="0" dirty="0">
                <a:ln>
                  <a:noFill/>
                </a:ln>
                <a:solidFill>
                  <a:srgbClr val="000000"/>
                </a:solidFill>
                <a:effectLst/>
                <a:uLnTx/>
                <a:uFillTx/>
                <a:latin typeface="Calibri"/>
                <a:cs typeface="Calibri"/>
              </a:rPr>
              <a:t> a </a:t>
            </a:r>
            <a:r>
              <a:rPr kumimoji="0" lang="en-US" sz="2400" b="0" i="0" u="none" strike="noStrike" kern="1200" cap="none" spc="0" normalizeH="0" baseline="0" noProof="0" dirty="0" err="1">
                <a:ln>
                  <a:noFill/>
                </a:ln>
                <a:solidFill>
                  <a:srgbClr val="000000"/>
                </a:solidFill>
                <a:effectLst/>
                <a:uLnTx/>
                <a:uFillTx/>
                <a:latin typeface="Calibri"/>
                <a:cs typeface="Calibri"/>
              </a:rPr>
              <a:t>essere</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motivati</a:t>
            </a:r>
            <a:r>
              <a:rPr kumimoji="0" lang="en-US" sz="2400" b="0" i="0" u="none" strike="noStrike" kern="1200" cap="none" spc="0" normalizeH="0" baseline="0" noProof="0" dirty="0">
                <a:ln>
                  <a:noFill/>
                </a:ln>
                <a:solidFill>
                  <a:srgbClr val="000000"/>
                </a:solidFill>
                <a:effectLst/>
                <a:uLnTx/>
                <a:uFillTx/>
                <a:latin typeface="Calibri"/>
                <a:cs typeface="Calibri"/>
              </a:rPr>
              <a:t> e a </a:t>
            </a:r>
            <a:r>
              <a:rPr kumimoji="0" lang="en-US" sz="2400" b="0" i="0" u="none" strike="noStrike" kern="1200" cap="none" spc="0" normalizeH="0" baseline="0" noProof="0" dirty="0" err="1">
                <a:ln>
                  <a:noFill/>
                </a:ln>
                <a:solidFill>
                  <a:srgbClr val="000000"/>
                </a:solidFill>
                <a:effectLst/>
                <a:uLnTx/>
                <a:uFillTx/>
                <a:latin typeface="Calibri"/>
                <a:cs typeface="Calibri"/>
              </a:rPr>
              <a:t>motivare</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gli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altri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nel</a:t>
            </a:r>
            <a:r>
              <a:rPr kumimoji="0" lang="en-US" sz="2400" b="0" i="0" u="none" strike="noStrike" kern="1200" cap="none" spc="0" normalizeH="0" baseline="0" noProof="0" dirty="0">
                <a:ln>
                  <a:noFill/>
                </a:ln>
                <a:solidFill>
                  <a:srgbClr val="000000"/>
                </a:solidFill>
                <a:effectLst/>
                <a:uLnTx/>
                <a:uFillTx/>
                <a:latin typeface="Calibri"/>
                <a:cs typeface="Calibri"/>
              </a:rPr>
              <a:t> proprio </a:t>
            </a:r>
            <a:r>
              <a:rPr kumimoji="0" lang="en-US" sz="2400" b="0" i="0" u="none" strike="noStrike" kern="1200" cap="none" spc="0" normalizeH="0" baseline="0" noProof="0" dirty="0" err="1">
                <a:ln>
                  <a:noFill/>
                </a:ln>
                <a:solidFill>
                  <a:srgbClr val="000000"/>
                </a:solidFill>
                <a:effectLst/>
                <a:uLnTx/>
                <a:uFillTx/>
                <a:latin typeface="Calibri"/>
                <a:cs typeface="Calibri"/>
              </a:rPr>
              <a:t>ambiente</a:t>
            </a:r>
            <a:r>
              <a:rPr kumimoji="0" lang="en-US" sz="2400" b="0" i="0" u="none" strike="noStrike" kern="1200" cap="none" spc="0" normalizeH="0" baseline="0" noProof="0" dirty="0">
                <a:ln>
                  <a:noFill/>
                </a:ln>
                <a:solidFill>
                  <a:srgbClr val="000000"/>
                </a:solidFill>
                <a:effectLst/>
                <a:uLnTx/>
                <a:uFillTx/>
                <a:latin typeface="Calibri"/>
                <a:cs typeface="Calibri"/>
              </a:rPr>
              <a:t> di </a:t>
            </a:r>
            <a:r>
              <a:rPr kumimoji="0" lang="en-US" sz="2400" b="0" i="0" u="none" strike="noStrike" kern="1200" cap="none" spc="0" normalizeH="0" baseline="0" noProof="0" dirty="0" err="1">
                <a:ln>
                  <a:noFill/>
                </a:ln>
                <a:solidFill>
                  <a:srgbClr val="000000"/>
                </a:solidFill>
                <a:effectLst/>
                <a:uLnTx/>
                <a:uFillTx/>
                <a:latin typeface="Calibri"/>
                <a:cs typeface="Calibri"/>
              </a:rPr>
              <a:t>lavoro</a:t>
            </a:r>
            <a:r>
              <a:rPr kumimoji="0" lang="en-US" sz="2400" b="0" i="0" u="none" strike="noStrike" kern="1200" cap="none" spc="0" normalizeH="0" baseline="0" noProof="0" dirty="0">
                <a:ln>
                  <a:noFill/>
                </a:ln>
                <a:solidFill>
                  <a:srgbClr val="000000"/>
                </a:solidFill>
                <a:effectLst/>
                <a:uLnTx/>
                <a:uFillTx/>
                <a:latin typeface="Calibri"/>
                <a:cs typeface="Calibri"/>
              </a:rPr>
              <a:t>. </a:t>
            </a:r>
            <a:r>
              <a:rPr lang="en" sz="2400" dirty="0"/>
              <a:t> </a:t>
            </a:r>
          </a:p>
          <a:p>
            <a:pPr lvl="0" fontAlgn="base">
              <a:defRPr/>
            </a:pPr>
            <a:endParaRPr kumimoji="0" lang="en-US" sz="1100" b="0" i="0" u="none" strike="noStrike" kern="1200" cap="none" spc="0" normalizeH="0" baseline="0" noProof="0" dirty="0">
              <a:ln>
                <a:noFill/>
              </a:ln>
              <a:solidFill>
                <a:srgbClr val="000000"/>
              </a:solidFill>
              <a:effectLst/>
              <a:uLnTx/>
              <a:uFillTx/>
              <a:latin typeface="Calibri"/>
              <a:cs typeface="Calibri"/>
            </a:endParaRPr>
          </a:p>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e Latham</a:t>
            </a:r>
            <a:r>
              <a:rPr lang="en" sz="2400" dirty="0"/>
              <a:t> </a:t>
            </a:r>
            <a:r>
              <a:rPr lang="en" sz="2400" dirty="0" err="1"/>
              <a:t>hanno</a:t>
            </a:r>
            <a:r>
              <a:rPr lang="en" sz="2400" dirty="0"/>
              <a:t> </a:t>
            </a:r>
            <a:r>
              <a:rPr lang="en" sz="2400" dirty="0" err="1"/>
              <a:t>teorizzato</a:t>
            </a:r>
            <a:r>
              <a:rPr lang="en" sz="2400" dirty="0"/>
              <a:t> cinque </a:t>
            </a:r>
            <a:r>
              <a:rPr lang="en" sz="2400" dirty="0" err="1"/>
              <a:t>principi</a:t>
            </a:r>
            <a:r>
              <a:rPr lang="en" sz="2400" dirty="0"/>
              <a:t> </a:t>
            </a:r>
            <a:r>
              <a:rPr lang="en" sz="2400" dirty="0" err="1"/>
              <a:t>che</a:t>
            </a:r>
            <a:r>
              <a:rPr lang="en" sz="2400" dirty="0"/>
              <a:t> </a:t>
            </a:r>
            <a:r>
              <a:rPr lang="en" sz="2400" dirty="0" err="1"/>
              <a:t>permettono</a:t>
            </a:r>
            <a:r>
              <a:rPr lang="en" sz="2400" dirty="0"/>
              <a:t> di </a:t>
            </a:r>
            <a:r>
              <a:rPr lang="en" sz="2400" dirty="0" err="1"/>
              <a:t>fiss</a:t>
            </a:r>
            <a:r>
              <a:rPr lang="it-IT" sz="2400" dirty="0"/>
              <a:t>are i propri obiettivi nella maniera più efficace. Essi riguardano </a:t>
            </a:r>
            <a:r>
              <a:rPr lang="it-IT" sz="2400" i="1" dirty="0"/>
              <a:t>chiarezza, sfida, impegno, complessità </a:t>
            </a:r>
            <a:r>
              <a:rPr lang="it-IT" sz="2400" dirty="0"/>
              <a:t>e</a:t>
            </a:r>
            <a:r>
              <a:rPr lang="it-IT" sz="2400" i="1" dirty="0"/>
              <a:t> riscontro. </a:t>
            </a:r>
            <a:endParaRPr lang="en-SE" sz="2400" dirty="0"/>
          </a:p>
        </p:txBody>
      </p:sp>
      <p:sp>
        <p:nvSpPr>
          <p:cNvPr id="3" name="TextBox 2">
            <a:extLst>
              <a:ext uri="{FF2B5EF4-FFF2-40B4-BE49-F238E27FC236}">
                <a16:creationId xmlns:a16="http://schemas.microsoft.com/office/drawing/2014/main" id="{8488B82B-5742-4C6D-AE7C-5678235A339D}"/>
              </a:ext>
            </a:extLst>
          </p:cNvPr>
          <p:cNvSpPr txBox="1"/>
          <p:nvPr/>
        </p:nvSpPr>
        <p:spPr>
          <a:xfrm>
            <a:off x="2225530" y="55039"/>
            <a:ext cx="9207361" cy="1600438"/>
          </a:xfrm>
          <a:prstGeom prst="rect">
            <a:avLst/>
          </a:prstGeom>
          <a:noFill/>
        </p:spPr>
        <p:txBody>
          <a:bodyPr wrap="square" rtlCol="0">
            <a:spAutoFit/>
          </a:bodyPr>
          <a:lstStyle/>
          <a:p>
            <a:r>
              <a:rPr lang="is-IS" sz="4000" b="1" dirty="0">
                <a:solidFill>
                  <a:srgbClr val="266C9F"/>
                </a:solidFill>
              </a:rPr>
              <a:t>1.6. Fissare degli obiettivi – esempi metodologici </a:t>
            </a:r>
            <a:endParaRPr lang="en-SE" sz="4000" b="1">
              <a:solidFill>
                <a:srgbClr val="266C9F"/>
              </a:solidFill>
            </a:endParaRPr>
          </a:p>
          <a:p>
            <a:endParaRPr lang="en-SE" dirty="0"/>
          </a:p>
        </p:txBody>
      </p:sp>
      <p:pic>
        <p:nvPicPr>
          <p:cNvPr id="5" name="Picture 4">
            <a:extLst>
              <a:ext uri="{FF2B5EF4-FFF2-40B4-BE49-F238E27FC236}">
                <a16:creationId xmlns:a16="http://schemas.microsoft.com/office/drawing/2014/main" id="{72B9EB42-5F98-494E-8158-A7F1A60E4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053" y="2352758"/>
            <a:ext cx="4491869" cy="2994579"/>
          </a:xfrm>
          <a:prstGeom prst="rect">
            <a:avLst/>
          </a:prstGeom>
        </p:spPr>
      </p:pic>
      <p:sp>
        <p:nvSpPr>
          <p:cNvPr id="4" name="TextBox 3">
            <a:extLst>
              <a:ext uri="{FF2B5EF4-FFF2-40B4-BE49-F238E27FC236}">
                <a16:creationId xmlns:a16="http://schemas.microsoft.com/office/drawing/2014/main" id="{8BD6BF1C-27C3-4575-801E-2089A1652CEF}"/>
              </a:ext>
            </a:extLst>
          </p:cNvPr>
          <p:cNvSpPr txBox="1"/>
          <p:nvPr/>
        </p:nvSpPr>
        <p:spPr>
          <a:xfrm>
            <a:off x="1693648" y="1636967"/>
            <a:ext cx="1027112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2800" b="0" i="0" u="none" strike="noStrike" kern="1200" cap="none" spc="0" normalizeH="0" baseline="0" noProof="0" dirty="0">
                <a:ln>
                  <a:noFill/>
                </a:ln>
                <a:solidFill>
                  <a:srgbClr val="4EAE3A"/>
                </a:solidFill>
                <a:effectLst/>
                <a:uLnTx/>
                <a:uFillTx/>
                <a:latin typeface="Calibri"/>
                <a:ea typeface="+mn-ea"/>
                <a:cs typeface="Calibri"/>
              </a:rPr>
              <a:t>I cinque principi per fissare degli obiettivi di Locke e Latham</a:t>
            </a:r>
          </a:p>
        </p:txBody>
      </p:sp>
    </p:spTree>
    <p:extLst>
      <p:ext uri="{BB962C8B-B14F-4D97-AF65-F5344CB8AC3E}">
        <p14:creationId xmlns:p14="http://schemas.microsoft.com/office/powerpoint/2010/main" val="86383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351F4-9B3A-443C-AB85-3661F9F77F2D}"/>
              </a:ext>
            </a:extLst>
          </p:cNvPr>
          <p:cNvSpPr txBox="1"/>
          <p:nvPr/>
        </p:nvSpPr>
        <p:spPr>
          <a:xfrm>
            <a:off x="888703" y="1125834"/>
            <a:ext cx="4399048" cy="5016758"/>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tabLst/>
              <a:defRPr/>
            </a:pPr>
            <a:r>
              <a:rPr lang="en-US" sz="3600" b="0" i="0" u="none" strike="noStrike" kern="1200" cap="none" spc="0" normalizeH="0" baseline="0" noProof="0" dirty="0" err="1">
                <a:ln>
                  <a:noFill/>
                </a:ln>
                <a:solidFill>
                  <a:srgbClr val="4EAE3A"/>
                </a:solidFill>
                <a:effectLst/>
                <a:uLnTx/>
                <a:uFillTx/>
                <a:latin typeface="Calibri"/>
                <a:cs typeface="Calibri"/>
              </a:rPr>
              <a:t>Fissare</a:t>
            </a:r>
            <a:r>
              <a:rPr lang="en-US" sz="3600" b="0" i="0" u="none" strike="noStrike" kern="1200" cap="none" spc="0" normalizeH="0" baseline="0" noProof="0" dirty="0">
                <a:ln>
                  <a:noFill/>
                </a:ln>
                <a:solidFill>
                  <a:srgbClr val="4EAE3A"/>
                </a:solidFill>
                <a:effectLst/>
                <a:uLnTx/>
                <a:uFillTx/>
                <a:latin typeface="Calibri"/>
                <a:cs typeface="Calibri"/>
              </a:rPr>
              <a:t> </a:t>
            </a:r>
            <a:r>
              <a:rPr lang="en-US" sz="3600" b="0" i="0" u="none" strike="noStrike" kern="1200" cap="none" spc="0" normalizeH="0" baseline="0" noProof="0" dirty="0" err="1">
                <a:ln>
                  <a:noFill/>
                </a:ln>
                <a:solidFill>
                  <a:srgbClr val="4EAE3A"/>
                </a:solidFill>
                <a:effectLst/>
                <a:uLnTx/>
                <a:uFillTx/>
                <a:latin typeface="Calibri"/>
                <a:cs typeface="Calibri"/>
              </a:rPr>
              <a:t>obiettivi</a:t>
            </a:r>
            <a:r>
              <a:rPr lang="en-US" sz="3600" b="0" i="0" u="none" strike="noStrike" kern="1200" cap="none" spc="0" normalizeH="0" baseline="0" noProof="0" dirty="0">
                <a:ln>
                  <a:noFill/>
                </a:ln>
                <a:solidFill>
                  <a:srgbClr val="4EAE3A"/>
                </a:solidFill>
                <a:effectLst/>
                <a:uLnTx/>
                <a:uFillTx/>
                <a:latin typeface="Calibri"/>
                <a:cs typeface="Calibri"/>
              </a:rPr>
              <a:t> al </a:t>
            </a:r>
            <a:r>
              <a:rPr lang="en-US" sz="3600" b="0" i="0" u="none" strike="noStrike" kern="1200" cap="none" spc="0" normalizeH="0" baseline="0" noProof="0" dirty="0" err="1">
                <a:ln>
                  <a:noFill/>
                </a:ln>
                <a:solidFill>
                  <a:srgbClr val="4EAE3A"/>
                </a:solidFill>
                <a:effectLst/>
                <a:uLnTx/>
                <a:uFillTx/>
                <a:latin typeface="Calibri"/>
                <a:cs typeface="Calibri"/>
              </a:rPr>
              <a:t>contrario</a:t>
            </a:r>
            <a:endParaRPr lang="en-US" sz="3600" b="0" i="0" u="none" strike="noStrike" kern="1200" cap="none" spc="0" normalizeH="0" baseline="0" noProof="0" dirty="0">
              <a:ln>
                <a:noFill/>
              </a:ln>
              <a:solidFill>
                <a:srgbClr val="4EAE3A"/>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tabLst/>
              <a:defRPr/>
            </a:pPr>
            <a:endParaRPr lang="en-US" sz="3600" b="0" i="0" u="none" strike="noStrike" kern="1200" cap="none" spc="0" normalizeH="0" baseline="0" noProof="0" dirty="0">
              <a:ln>
                <a:noFill/>
              </a:ln>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L’obiettivo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stesso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può</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dirci</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come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raggiungerlo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immaginando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l’obiettivo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si</a:t>
            </a:r>
            <a:r>
              <a:rPr lang="en-GB" sz="2400" dirty="0">
                <a:solidFill>
                  <a:prstClr val="black"/>
                </a:solidFill>
                <a:latin typeface="Calibri" panose="020F0502020204030204"/>
              </a:rPr>
              <a:t>a </a:t>
            </a:r>
            <a:r>
              <a:rPr lang="en-GB" sz="2400" dirty="0" err="1">
                <a:solidFill>
                  <a:prstClr val="black"/>
                </a:solidFill>
                <a:latin typeface="Calibri" panose="020F0502020204030204"/>
              </a:rPr>
              <a:t>stato</a:t>
            </a:r>
            <a:r>
              <a:rPr lang="en-GB" sz="2400" dirty="0">
                <a:solidFill>
                  <a:prstClr val="black"/>
                </a:solidFill>
                <a:latin typeface="Calibri" panose="020F0502020204030204"/>
              </a:rPr>
              <a:t> </a:t>
            </a:r>
            <a:r>
              <a:rPr lang="en-GB" sz="2400" dirty="0" err="1">
                <a:solidFill>
                  <a:prstClr val="black"/>
                </a:solidFill>
                <a:latin typeface="Calibri" panose="020F0502020204030204"/>
              </a:rPr>
              <a:t>completato</a:t>
            </a:r>
            <a:r>
              <a:rPr lang="en-GB" sz="2400" dirty="0">
                <a:solidFill>
                  <a:prstClr val="black"/>
                </a:solidFill>
                <a:latin typeface="Calibri" panose="020F0502020204030204"/>
              </a:rPr>
              <a:t>, </a:t>
            </a:r>
            <a:r>
              <a:rPr lang="en-GB" sz="2400" dirty="0" err="1">
                <a:solidFill>
                  <a:prstClr val="black"/>
                </a:solidFill>
                <a:latin typeface="Calibri" panose="020F0502020204030204"/>
              </a:rPr>
              <a:t>si</a:t>
            </a:r>
            <a:r>
              <a:rPr lang="en-GB" sz="2400" dirty="0">
                <a:solidFill>
                  <a:prstClr val="black"/>
                </a:solidFill>
                <a:latin typeface="Calibri" panose="020F0502020204030204"/>
              </a:rPr>
              <a:t> </a:t>
            </a:r>
            <a:r>
              <a:rPr lang="en-GB" sz="2400" dirty="0" err="1">
                <a:solidFill>
                  <a:prstClr val="black"/>
                </a:solidFill>
                <a:latin typeface="Calibri" panose="020F0502020204030204"/>
              </a:rPr>
              <a:t>può</a:t>
            </a:r>
            <a:r>
              <a:rPr lang="en-GB" sz="2400" dirty="0">
                <a:solidFill>
                  <a:prstClr val="black"/>
                </a:solidFill>
                <a:latin typeface="Calibri" panose="020F0502020204030204"/>
              </a:rPr>
              <a:t> </a:t>
            </a:r>
            <a:r>
              <a:rPr lang="en-GB" sz="2400" dirty="0" err="1">
                <a:solidFill>
                  <a:prstClr val="black"/>
                </a:solidFill>
                <a:latin typeface="Calibri" panose="020F0502020204030204"/>
              </a:rPr>
              <a:t>anche</a:t>
            </a:r>
            <a:r>
              <a:rPr lang="en-GB" sz="2400" dirty="0">
                <a:solidFill>
                  <a:prstClr val="black"/>
                </a:solidFill>
                <a:latin typeface="Calibri" panose="020F0502020204030204"/>
              </a:rPr>
              <a:t> </a:t>
            </a:r>
            <a:r>
              <a:rPr lang="en-GB" sz="2400" dirty="0" err="1">
                <a:solidFill>
                  <a:prstClr val="black"/>
                </a:solidFill>
                <a:latin typeface="Calibri" panose="020F0502020204030204"/>
              </a:rPr>
              <a:t>immaginare</a:t>
            </a:r>
            <a:r>
              <a:rPr lang="en-GB" sz="2400" dirty="0">
                <a:solidFill>
                  <a:prstClr val="black"/>
                </a:solidFill>
                <a:latin typeface="Calibri" panose="020F0502020204030204"/>
              </a:rPr>
              <a:t> la </a:t>
            </a:r>
            <a:r>
              <a:rPr lang="en-GB" sz="2400" dirty="0" err="1">
                <a:solidFill>
                  <a:prstClr val="black"/>
                </a:solidFill>
                <a:latin typeface="Calibri" panose="020F0502020204030204"/>
              </a:rPr>
              <a:t>strada</a:t>
            </a:r>
            <a:r>
              <a:rPr lang="en-GB" sz="2400" dirty="0">
                <a:solidFill>
                  <a:prstClr val="black"/>
                </a:solidFill>
                <a:latin typeface="Calibri" panose="020F0502020204030204"/>
              </a:rPr>
              <a:t> </a:t>
            </a:r>
            <a:r>
              <a:rPr lang="en-GB" sz="2400" dirty="0" err="1">
                <a:solidFill>
                  <a:prstClr val="black"/>
                </a:solidFill>
                <a:latin typeface="Calibri" panose="020F0502020204030204"/>
              </a:rPr>
              <a:t>percorsa</a:t>
            </a:r>
            <a:r>
              <a:rPr lang="en-GB" sz="2400" dirty="0">
                <a:solidFill>
                  <a:prstClr val="black"/>
                </a:solidFill>
                <a:latin typeface="Calibri" panose="020F0502020204030204"/>
              </a:rPr>
              <a:t> per </a:t>
            </a:r>
            <a:r>
              <a:rPr lang="en-GB" sz="2400" dirty="0" err="1">
                <a:solidFill>
                  <a:prstClr val="black"/>
                </a:solidFill>
                <a:latin typeface="Calibri" panose="020F0502020204030204"/>
              </a:rPr>
              <a:t>arrivarci</a:t>
            </a:r>
            <a:r>
              <a:rPr lang="en-GB" sz="2400" dirty="0">
                <a:solidFill>
                  <a:prstClr val="black"/>
                </a:solidFill>
                <a:latin typeface="Calibri" panose="020F0502020204030204"/>
              </a:rPr>
              <a:t>. </a:t>
            </a:r>
            <a:r>
              <a:rPr lang="en-GB" sz="2400" dirty="0" err="1">
                <a:solidFill>
                  <a:prstClr val="black"/>
                </a:solidFill>
                <a:latin typeface="Calibri" panose="020F0502020204030204"/>
              </a:rPr>
              <a:t>Visualizzando</a:t>
            </a:r>
            <a:r>
              <a:rPr lang="en-GB" sz="2400" dirty="0">
                <a:solidFill>
                  <a:prstClr val="black"/>
                </a:solidFill>
                <a:latin typeface="Calibri" panose="020F0502020204030204"/>
              </a:rPr>
              <a:t> </a:t>
            </a:r>
            <a:r>
              <a:rPr lang="en-GB" sz="2400" dirty="0" err="1">
                <a:solidFill>
                  <a:prstClr val="black"/>
                </a:solidFill>
                <a:latin typeface="Calibri" panose="020F0502020204030204"/>
              </a:rPr>
              <a:t>questa</a:t>
            </a:r>
            <a:r>
              <a:rPr lang="en-GB" sz="2400" dirty="0">
                <a:solidFill>
                  <a:prstClr val="black"/>
                </a:solidFill>
                <a:latin typeface="Calibri" panose="020F0502020204030204"/>
              </a:rPr>
              <a:t> </a:t>
            </a:r>
            <a:r>
              <a:rPr lang="en-GB" sz="2400" dirty="0" err="1">
                <a:solidFill>
                  <a:prstClr val="black"/>
                </a:solidFill>
                <a:latin typeface="Calibri" panose="020F0502020204030204"/>
              </a:rPr>
              <a:t>strada</a:t>
            </a:r>
            <a:r>
              <a:rPr lang="en-GB" sz="2400" dirty="0">
                <a:solidFill>
                  <a:prstClr val="black"/>
                </a:solidFill>
                <a:latin typeface="Calibri" panose="020F0502020204030204"/>
              </a:rPr>
              <a:t> </a:t>
            </a:r>
            <a:r>
              <a:rPr lang="en-GB" sz="2400" dirty="0" err="1">
                <a:solidFill>
                  <a:prstClr val="black"/>
                </a:solidFill>
                <a:latin typeface="Calibri" panose="020F0502020204030204"/>
              </a:rPr>
              <a:t>è</a:t>
            </a:r>
            <a:r>
              <a:rPr lang="en-GB" sz="2400" dirty="0">
                <a:solidFill>
                  <a:prstClr val="black"/>
                </a:solidFill>
                <a:latin typeface="Calibri" panose="020F0502020204030204"/>
              </a:rPr>
              <a:t> </a:t>
            </a:r>
            <a:r>
              <a:rPr lang="en-GB" sz="2400" dirty="0" err="1">
                <a:solidFill>
                  <a:prstClr val="black"/>
                </a:solidFill>
                <a:latin typeface="Calibri" panose="020F0502020204030204"/>
              </a:rPr>
              <a:t>possibile</a:t>
            </a:r>
            <a:r>
              <a:rPr lang="en-GB" sz="2400" dirty="0">
                <a:solidFill>
                  <a:prstClr val="black"/>
                </a:solidFill>
                <a:latin typeface="Calibri" panose="020F0502020204030204"/>
              </a:rPr>
              <a:t> </a:t>
            </a:r>
            <a:r>
              <a:rPr lang="en-GB" sz="2400" dirty="0" err="1">
                <a:solidFill>
                  <a:prstClr val="black"/>
                </a:solidFill>
                <a:latin typeface="Calibri" panose="020F0502020204030204"/>
              </a:rPr>
              <a:t>scrivere</a:t>
            </a:r>
            <a:r>
              <a:rPr lang="en-GB" sz="2400" dirty="0">
                <a:solidFill>
                  <a:prstClr val="black"/>
                </a:solidFill>
                <a:latin typeface="Calibri" panose="020F0502020204030204"/>
              </a:rPr>
              <a:t> un piano </a:t>
            </a:r>
            <a:r>
              <a:rPr lang="en-GB" sz="2400" dirty="0" err="1">
                <a:solidFill>
                  <a:prstClr val="black"/>
                </a:solidFill>
                <a:latin typeface="Calibri" panose="020F0502020204030204"/>
              </a:rPr>
              <a:t>basato</a:t>
            </a:r>
            <a:r>
              <a:rPr lang="en-GB" sz="2400" dirty="0">
                <a:solidFill>
                  <a:prstClr val="black"/>
                </a:solidFill>
                <a:latin typeface="Calibri" panose="020F0502020204030204"/>
              </a:rPr>
              <a:t> </a:t>
            </a:r>
            <a:r>
              <a:rPr lang="en-GB" sz="2400" dirty="0" err="1">
                <a:solidFill>
                  <a:prstClr val="black"/>
                </a:solidFill>
                <a:latin typeface="Calibri" panose="020F0502020204030204"/>
              </a:rPr>
              <a:t>su</a:t>
            </a:r>
            <a:r>
              <a:rPr lang="en-GB" sz="2400" dirty="0">
                <a:solidFill>
                  <a:prstClr val="black"/>
                </a:solidFill>
                <a:latin typeface="Calibri" panose="020F0502020204030204"/>
              </a:rPr>
              <a:t> </a:t>
            </a:r>
            <a:r>
              <a:rPr lang="en-GB" sz="2400" dirty="0" err="1">
                <a:solidFill>
                  <a:prstClr val="black"/>
                </a:solidFill>
                <a:latin typeface="Calibri" panose="020F0502020204030204"/>
              </a:rPr>
              <a:t>essa</a:t>
            </a:r>
            <a:r>
              <a:rPr lang="en-GB" sz="2400" dirty="0">
                <a:solidFill>
                  <a:prstClr val="black"/>
                </a:solidFill>
                <a:latin typeface="Calibri" panose="020F0502020204030204"/>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0545AC-CB8B-447C-9D66-576C945D9D7D}"/>
              </a:ext>
            </a:extLst>
          </p:cNvPr>
          <p:cNvSpPr txBox="1"/>
          <p:nvPr/>
        </p:nvSpPr>
        <p:spPr>
          <a:xfrm>
            <a:off x="2307051" y="100021"/>
            <a:ext cx="8996246" cy="1600438"/>
          </a:xfrm>
          <a:prstGeom prst="rect">
            <a:avLst/>
          </a:prstGeom>
          <a:noFill/>
        </p:spPr>
        <p:txBody>
          <a:bodyPr wrap="square" lIns="91440" tIns="45720" rIns="91440" bIns="45720" rtlCol="0" anchor="t">
            <a:spAutoFit/>
          </a:bodyPr>
          <a:lstStyle/>
          <a:p>
            <a:r>
              <a:rPr lang="is-IS" sz="4000" b="1" dirty="0">
                <a:solidFill>
                  <a:srgbClr val="266C9F"/>
                </a:solidFill>
              </a:rPr>
              <a:t>1.6. Fissare degli obiettivi – esempi metodologici </a:t>
            </a:r>
            <a:endParaRPr lang="en-SE" sz="4000" b="1">
              <a:solidFill>
                <a:srgbClr val="266C9F"/>
              </a:solidFill>
            </a:endParaRPr>
          </a:p>
          <a:p>
            <a:endParaRPr lang="en-SE" dirty="0">
              <a:cs typeface="Calibri" panose="020F0502020204030204"/>
            </a:endParaRPr>
          </a:p>
        </p:txBody>
      </p:sp>
      <p:pic>
        <p:nvPicPr>
          <p:cNvPr id="5" name="Picture 4">
            <a:extLst>
              <a:ext uri="{FF2B5EF4-FFF2-40B4-BE49-F238E27FC236}">
                <a16:creationId xmlns:a16="http://schemas.microsoft.com/office/drawing/2014/main" id="{7D251AE9-6DEC-4542-94F4-356A83404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451" y="2280435"/>
            <a:ext cx="3960568" cy="2297129"/>
          </a:xfrm>
          <a:prstGeom prst="rect">
            <a:avLst/>
          </a:prstGeom>
        </p:spPr>
      </p:pic>
    </p:spTree>
    <p:extLst>
      <p:ext uri="{BB962C8B-B14F-4D97-AF65-F5344CB8AC3E}">
        <p14:creationId xmlns:p14="http://schemas.microsoft.com/office/powerpoint/2010/main" val="25521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AC01-F213-49A2-AA25-39BEA92AFC61}"/>
              </a:ext>
            </a:extLst>
          </p:cNvPr>
          <p:cNvSpPr txBox="1"/>
          <p:nvPr/>
        </p:nvSpPr>
        <p:spPr>
          <a:xfrm>
            <a:off x="672025" y="1991721"/>
            <a:ext cx="4110681" cy="3231654"/>
          </a:xfrm>
          <a:prstGeom prst="rect">
            <a:avLst/>
          </a:prstGeom>
          <a:noFill/>
        </p:spPr>
        <p:txBody>
          <a:bodyPr wrap="square" rtlCol="0">
            <a:spAutoFit/>
          </a:bodyPr>
          <a:lstStyle/>
          <a:p>
            <a:pPr fontAlgn="base"/>
            <a:r>
              <a:rPr lang="en-US" sz="3600" b="0" i="0" u="none" strike="noStrike" dirty="0">
                <a:solidFill>
                  <a:srgbClr val="4EAE3A"/>
                </a:solidFill>
                <a:effectLst/>
                <a:latin typeface="Calibri"/>
                <a:cs typeface="Calibri"/>
              </a:rPr>
              <a:t>“Vision board”</a:t>
            </a:r>
          </a:p>
          <a:p>
            <a:pPr fontAlgn="base"/>
            <a:r>
              <a:rPr lang="en-GB" sz="2400" b="0" i="0" dirty="0" err="1">
                <a:effectLst/>
                <a:latin typeface="Calibri"/>
                <a:cs typeface="Calibri"/>
              </a:rPr>
              <a:t>Questo</a:t>
            </a:r>
            <a:r>
              <a:rPr lang="en-GB" sz="2400" b="0" i="0" dirty="0">
                <a:effectLst/>
                <a:latin typeface="Calibri"/>
                <a:cs typeface="Calibri"/>
              </a:rPr>
              <a:t> </a:t>
            </a:r>
            <a:r>
              <a:rPr lang="en-GB" sz="2400" b="0" i="0" dirty="0" err="1">
                <a:effectLst/>
                <a:latin typeface="Calibri"/>
                <a:cs typeface="Calibri"/>
              </a:rPr>
              <a:t>metodo</a:t>
            </a:r>
            <a:r>
              <a:rPr lang="en-GB" sz="2400" b="0" i="0" dirty="0">
                <a:effectLst/>
                <a:latin typeface="Calibri"/>
                <a:cs typeface="Calibri"/>
              </a:rPr>
              <a:t> </a:t>
            </a:r>
            <a:r>
              <a:rPr lang="en-GB" sz="2400" b="0" i="0" dirty="0" err="1">
                <a:effectLst/>
                <a:latin typeface="Calibri"/>
                <a:cs typeface="Calibri"/>
              </a:rPr>
              <a:t>può</a:t>
            </a:r>
            <a:r>
              <a:rPr lang="en-GB" sz="2400" b="0" i="0" dirty="0">
                <a:effectLst/>
                <a:latin typeface="Calibri"/>
                <a:cs typeface="Calibri"/>
              </a:rPr>
              <a:t> </a:t>
            </a:r>
            <a:r>
              <a:rPr lang="en-GB" sz="2400" b="0" i="0" dirty="0" err="1">
                <a:effectLst/>
                <a:latin typeface="Calibri"/>
                <a:cs typeface="Calibri"/>
              </a:rPr>
              <a:t>essere</a:t>
            </a:r>
            <a:r>
              <a:rPr lang="en-GB" sz="2400" b="0" i="0" dirty="0">
                <a:effectLst/>
                <a:latin typeface="Calibri"/>
                <a:cs typeface="Calibri"/>
              </a:rPr>
              <a:t> </a:t>
            </a:r>
            <a:r>
              <a:rPr lang="en-GB" sz="2400" b="0" i="0" dirty="0" err="1">
                <a:effectLst/>
                <a:latin typeface="Calibri"/>
                <a:cs typeface="Calibri"/>
              </a:rPr>
              <a:t>utilizzato</a:t>
            </a:r>
            <a:r>
              <a:rPr lang="en-GB" sz="2400" b="0" i="0" dirty="0">
                <a:effectLst/>
                <a:latin typeface="Calibri"/>
                <a:cs typeface="Calibri"/>
              </a:rPr>
              <a:t> </a:t>
            </a:r>
            <a:r>
              <a:rPr lang="en-GB" sz="2400" b="0" i="0" dirty="0" err="1">
                <a:effectLst/>
                <a:latin typeface="Calibri"/>
                <a:cs typeface="Calibri"/>
              </a:rPr>
              <a:t>attraverso</a:t>
            </a:r>
            <a:r>
              <a:rPr lang="en-GB" sz="2400" b="0" i="0" dirty="0">
                <a:effectLst/>
                <a:latin typeface="Calibri"/>
                <a:cs typeface="Calibri"/>
              </a:rPr>
              <a:t> </a:t>
            </a:r>
            <a:r>
              <a:rPr lang="en-GB" sz="2400" b="0" i="0" dirty="0" err="1">
                <a:effectLst/>
                <a:latin typeface="Calibri"/>
                <a:cs typeface="Calibri"/>
              </a:rPr>
              <a:t>diversi</a:t>
            </a:r>
            <a:r>
              <a:rPr lang="en-GB" sz="2400" b="0" i="0" dirty="0">
                <a:effectLst/>
                <a:latin typeface="Calibri"/>
                <a:cs typeface="Calibri"/>
              </a:rPr>
              <a:t> </a:t>
            </a:r>
            <a:r>
              <a:rPr lang="en-GB" sz="2400" b="0" i="0" dirty="0" err="1">
                <a:effectLst/>
                <a:latin typeface="Calibri"/>
                <a:cs typeface="Calibri"/>
              </a:rPr>
              <a:t>strumenti</a:t>
            </a:r>
            <a:r>
              <a:rPr lang="en-GB" sz="2400" b="0" i="0" dirty="0">
                <a:effectLst/>
                <a:latin typeface="Calibri"/>
                <a:cs typeface="Calibri"/>
              </a:rPr>
              <a:t>, ad </a:t>
            </a:r>
            <a:r>
              <a:rPr lang="en-GB" sz="2400" b="0" i="0" dirty="0" err="1">
                <a:effectLst/>
                <a:latin typeface="Calibri"/>
                <a:cs typeface="Calibri"/>
              </a:rPr>
              <a:t>esempio</a:t>
            </a:r>
            <a:r>
              <a:rPr lang="en-GB" sz="2400" b="0" i="0" dirty="0">
                <a:effectLst/>
                <a:latin typeface="Calibri"/>
                <a:cs typeface="Calibri"/>
              </a:rPr>
              <a:t> </a:t>
            </a:r>
            <a:r>
              <a:rPr lang="en-GB" sz="2400" b="0" i="0" dirty="0" err="1">
                <a:effectLst/>
                <a:latin typeface="Calibri"/>
                <a:cs typeface="Calibri"/>
              </a:rPr>
              <a:t>disegnando</a:t>
            </a:r>
            <a:r>
              <a:rPr lang="en-GB" sz="2400" b="0" i="0" dirty="0">
                <a:effectLst/>
                <a:latin typeface="Calibri"/>
                <a:cs typeface="Calibri"/>
              </a:rPr>
              <a:t> o </a:t>
            </a:r>
            <a:r>
              <a:rPr lang="en-GB" sz="2400" dirty="0" err="1">
                <a:latin typeface="Calibri"/>
                <a:cs typeface="Calibri"/>
              </a:rPr>
              <a:t>realizzando</a:t>
            </a:r>
            <a:r>
              <a:rPr lang="en-GB" sz="2400" dirty="0">
                <a:latin typeface="Calibri"/>
                <a:cs typeface="Calibri"/>
              </a:rPr>
              <a:t> un video. </a:t>
            </a:r>
            <a:r>
              <a:rPr lang="en-GB" sz="2400" dirty="0" err="1">
                <a:latin typeface="Calibri"/>
                <a:cs typeface="Calibri"/>
              </a:rPr>
              <a:t>Consiste</a:t>
            </a:r>
            <a:r>
              <a:rPr lang="en-GB" sz="2400" dirty="0">
                <a:latin typeface="Calibri"/>
                <a:cs typeface="Calibri"/>
              </a:rPr>
              <a:t> </a:t>
            </a:r>
            <a:r>
              <a:rPr lang="en-GB" sz="2400" dirty="0" err="1">
                <a:latin typeface="Calibri"/>
                <a:cs typeface="Calibri"/>
              </a:rPr>
              <a:t>nel</a:t>
            </a:r>
            <a:r>
              <a:rPr lang="en-GB" sz="2400" dirty="0">
                <a:latin typeface="Calibri"/>
                <a:cs typeface="Calibri"/>
              </a:rPr>
              <a:t> </a:t>
            </a:r>
            <a:r>
              <a:rPr lang="en-GB" sz="2400" dirty="0" err="1">
                <a:latin typeface="Calibri"/>
                <a:cs typeface="Calibri"/>
              </a:rPr>
              <a:t>rendere</a:t>
            </a:r>
            <a:r>
              <a:rPr lang="en-GB" sz="2400" dirty="0">
                <a:latin typeface="Calibri"/>
                <a:cs typeface="Calibri"/>
              </a:rPr>
              <a:t> </a:t>
            </a:r>
            <a:r>
              <a:rPr lang="en-GB" sz="2400" dirty="0" err="1">
                <a:latin typeface="Calibri"/>
                <a:cs typeface="Calibri"/>
              </a:rPr>
              <a:t>l’obiettivo</a:t>
            </a:r>
            <a:r>
              <a:rPr lang="en-GB" sz="2400" dirty="0">
                <a:latin typeface="Calibri"/>
                <a:cs typeface="Calibri"/>
              </a:rPr>
              <a:t> </a:t>
            </a:r>
            <a:r>
              <a:rPr lang="en-GB" sz="2400" dirty="0" err="1">
                <a:latin typeface="Calibri"/>
                <a:cs typeface="Calibri"/>
              </a:rPr>
              <a:t>visivo</a:t>
            </a:r>
            <a:r>
              <a:rPr lang="en-GB" sz="2400" dirty="0">
                <a:latin typeface="Calibri"/>
                <a:cs typeface="Calibri"/>
              </a:rPr>
              <a:t>, </a:t>
            </a:r>
            <a:r>
              <a:rPr lang="en-GB" sz="2400" dirty="0" err="1">
                <a:latin typeface="Calibri"/>
                <a:cs typeface="Calibri"/>
              </a:rPr>
              <a:t>così</a:t>
            </a:r>
            <a:r>
              <a:rPr lang="en-GB" sz="2400" dirty="0">
                <a:latin typeface="Calibri"/>
                <a:cs typeface="Calibri"/>
              </a:rPr>
              <a:t> </a:t>
            </a:r>
            <a:r>
              <a:rPr lang="en-GB" sz="2400" dirty="0" err="1">
                <a:latin typeface="Calibri"/>
                <a:cs typeface="Calibri"/>
              </a:rPr>
              <a:t>che</a:t>
            </a:r>
            <a:r>
              <a:rPr lang="en-GB" sz="2400" dirty="0">
                <a:latin typeface="Calibri"/>
                <a:cs typeface="Calibri"/>
              </a:rPr>
              <a:t> </a:t>
            </a:r>
            <a:r>
              <a:rPr lang="en-GB" sz="2400" dirty="0" err="1">
                <a:latin typeface="Calibri"/>
                <a:cs typeface="Calibri"/>
              </a:rPr>
              <a:t>sia</a:t>
            </a:r>
            <a:r>
              <a:rPr lang="en-GB" sz="2400" dirty="0">
                <a:latin typeface="Calibri"/>
                <a:cs typeface="Calibri"/>
              </a:rPr>
              <a:t> </a:t>
            </a:r>
            <a:r>
              <a:rPr lang="en-GB" sz="2400" dirty="0" err="1">
                <a:latin typeface="Calibri"/>
                <a:cs typeface="Calibri"/>
              </a:rPr>
              <a:t>più</a:t>
            </a:r>
            <a:r>
              <a:rPr lang="en-GB" sz="2400" dirty="0">
                <a:latin typeface="Calibri"/>
                <a:cs typeface="Calibri"/>
              </a:rPr>
              <a:t> facile </a:t>
            </a:r>
            <a:r>
              <a:rPr lang="en-GB" sz="2400" dirty="0" err="1">
                <a:latin typeface="Calibri"/>
                <a:cs typeface="Calibri"/>
              </a:rPr>
              <a:t>capirlo</a:t>
            </a:r>
            <a:r>
              <a:rPr lang="en-GB" sz="2400" dirty="0">
                <a:latin typeface="Calibri"/>
                <a:cs typeface="Calibri"/>
              </a:rPr>
              <a:t> e </a:t>
            </a:r>
            <a:r>
              <a:rPr lang="en-GB" sz="2400" dirty="0" err="1">
                <a:latin typeface="Calibri"/>
                <a:cs typeface="Calibri"/>
              </a:rPr>
              <a:t>focalizzarlo</a:t>
            </a:r>
            <a:r>
              <a:rPr lang="en-GB" sz="2400" dirty="0">
                <a:latin typeface="Calibri"/>
                <a:cs typeface="Calibri"/>
              </a:rPr>
              <a:t>. </a:t>
            </a:r>
            <a:endParaRPr lang="en-SE" dirty="0"/>
          </a:p>
        </p:txBody>
      </p:sp>
      <p:sp>
        <p:nvSpPr>
          <p:cNvPr id="4" name="TextBox 3">
            <a:extLst>
              <a:ext uri="{FF2B5EF4-FFF2-40B4-BE49-F238E27FC236}">
                <a16:creationId xmlns:a16="http://schemas.microsoft.com/office/drawing/2014/main" id="{8EC01336-DBE6-4A86-A5F8-D8A2D4ECA114}"/>
              </a:ext>
            </a:extLst>
          </p:cNvPr>
          <p:cNvSpPr txBox="1"/>
          <p:nvPr/>
        </p:nvSpPr>
        <p:spPr>
          <a:xfrm>
            <a:off x="2255115" y="78205"/>
            <a:ext cx="8748583" cy="1600438"/>
          </a:xfrm>
          <a:prstGeom prst="rect">
            <a:avLst/>
          </a:prstGeom>
          <a:noFill/>
        </p:spPr>
        <p:txBody>
          <a:bodyPr wrap="square" rtlCol="0">
            <a:spAutoFit/>
          </a:bodyPr>
          <a:lstStyle/>
          <a:p>
            <a:r>
              <a:rPr lang="is-IS" sz="4000" b="1" dirty="0">
                <a:solidFill>
                  <a:srgbClr val="266C9F"/>
                </a:solidFill>
              </a:rPr>
              <a:t>1.6. Fissare degli obiettivi – esempi metodologici </a:t>
            </a:r>
            <a:endParaRPr lang="en-SE" sz="4000" b="1">
              <a:solidFill>
                <a:srgbClr val="266C9F"/>
              </a:solidFill>
            </a:endParaRPr>
          </a:p>
          <a:p>
            <a:endParaRPr lang="en-SE" dirty="0"/>
          </a:p>
        </p:txBody>
      </p:sp>
      <p:pic>
        <p:nvPicPr>
          <p:cNvPr id="5" name="Picture 4">
            <a:extLst>
              <a:ext uri="{FF2B5EF4-FFF2-40B4-BE49-F238E27FC236}">
                <a16:creationId xmlns:a16="http://schemas.microsoft.com/office/drawing/2014/main" id="{30739A04-2F45-4914-A21D-D3973BA7E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9560" y="1991721"/>
            <a:ext cx="5167229" cy="3446351"/>
          </a:xfrm>
          <a:prstGeom prst="rect">
            <a:avLst/>
          </a:prstGeom>
        </p:spPr>
      </p:pic>
    </p:spTree>
    <p:extLst>
      <p:ext uri="{BB962C8B-B14F-4D97-AF65-F5344CB8AC3E}">
        <p14:creationId xmlns:p14="http://schemas.microsoft.com/office/powerpoint/2010/main" val="373767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CEEA4A0-108A-4878-9528-B0DCF3A5983F}"/>
              </a:ext>
            </a:extLst>
          </p:cNvPr>
          <p:cNvSpPr/>
          <p:nvPr/>
        </p:nvSpPr>
        <p:spPr>
          <a:xfrm>
            <a:off x="2850199" y="5210544"/>
            <a:ext cx="2092212" cy="98557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s-IS" dirty="0"/>
              <a:t>POSITIVITÀ</a:t>
            </a:r>
            <a:endParaRPr lang="en-SE" dirty="0"/>
          </a:p>
        </p:txBody>
      </p:sp>
      <p:sp>
        <p:nvSpPr>
          <p:cNvPr id="2" name="TextBox 1">
            <a:extLst>
              <a:ext uri="{FF2B5EF4-FFF2-40B4-BE49-F238E27FC236}">
                <a16:creationId xmlns:a16="http://schemas.microsoft.com/office/drawing/2014/main" id="{2AF8C403-594E-46E3-8BE4-26C41A84C592}"/>
              </a:ext>
            </a:extLst>
          </p:cNvPr>
          <p:cNvSpPr txBox="1"/>
          <p:nvPr/>
        </p:nvSpPr>
        <p:spPr>
          <a:xfrm>
            <a:off x="2312659" y="105584"/>
            <a:ext cx="7662042" cy="707886"/>
          </a:xfrm>
          <a:prstGeom prst="rect">
            <a:avLst/>
          </a:prstGeom>
          <a:noFill/>
        </p:spPr>
        <p:txBody>
          <a:bodyPr wrap="square" rtlCol="0">
            <a:spAutoFit/>
          </a:bodyPr>
          <a:lstStyle/>
          <a:p>
            <a:r>
              <a:rPr lang="is-IS" sz="4000" b="1" dirty="0">
                <a:solidFill>
                  <a:srgbClr val="266C9F"/>
                </a:solidFill>
              </a:rPr>
              <a:t>1.7. Soft skills</a:t>
            </a:r>
            <a:endParaRPr lang="en-SE" sz="4000" b="1" dirty="0">
              <a:solidFill>
                <a:srgbClr val="266C9F"/>
              </a:solidFill>
            </a:endParaRPr>
          </a:p>
        </p:txBody>
      </p:sp>
      <p:sp>
        <p:nvSpPr>
          <p:cNvPr id="4" name="TextBox 3">
            <a:extLst>
              <a:ext uri="{FF2B5EF4-FFF2-40B4-BE49-F238E27FC236}">
                <a16:creationId xmlns:a16="http://schemas.microsoft.com/office/drawing/2014/main" id="{F5C73FC5-7EAC-45D1-BFD3-D2E4D5F29699}"/>
              </a:ext>
            </a:extLst>
          </p:cNvPr>
          <p:cNvSpPr txBox="1"/>
          <p:nvPr/>
        </p:nvSpPr>
        <p:spPr>
          <a:xfrm>
            <a:off x="5750472" y="2849617"/>
            <a:ext cx="914400" cy="914400"/>
          </a:xfrm>
          <a:prstGeom prst="rect">
            <a:avLst/>
          </a:prstGeom>
          <a:noFill/>
        </p:spPr>
        <p:txBody>
          <a:bodyPr wrap="square" rtlCol="0">
            <a:spAutoFit/>
          </a:bodyPr>
          <a:lstStyle/>
          <a:p>
            <a:endParaRPr lang="en-SE" dirty="0"/>
          </a:p>
        </p:txBody>
      </p:sp>
      <p:sp>
        <p:nvSpPr>
          <p:cNvPr id="5" name="TextBox 4">
            <a:extLst>
              <a:ext uri="{FF2B5EF4-FFF2-40B4-BE49-F238E27FC236}">
                <a16:creationId xmlns:a16="http://schemas.microsoft.com/office/drawing/2014/main" id="{57BCCDFC-1DAD-4D86-BBCF-F9F35CCFDDAA}"/>
              </a:ext>
            </a:extLst>
          </p:cNvPr>
          <p:cNvSpPr txBox="1"/>
          <p:nvPr/>
        </p:nvSpPr>
        <p:spPr>
          <a:xfrm>
            <a:off x="551502" y="1590925"/>
            <a:ext cx="9985910" cy="2862322"/>
          </a:xfrm>
          <a:prstGeom prst="rect">
            <a:avLst/>
          </a:prstGeom>
          <a:noFill/>
        </p:spPr>
        <p:txBody>
          <a:bodyPr wrap="square" lIns="91440" tIns="45720" rIns="91440" bIns="45720" rtlCol="0" anchor="t">
            <a:spAutoFit/>
          </a:bodyPr>
          <a:lstStyle/>
          <a:p>
            <a:pPr algn="ctr"/>
            <a:r>
              <a:rPr lang="en-GB" sz="2000" dirty="0"/>
              <a:t>A </a:t>
            </a:r>
            <a:r>
              <a:rPr lang="en-GB" sz="2000" dirty="0" err="1"/>
              <a:t>questi</a:t>
            </a:r>
            <a:r>
              <a:rPr lang="en-GB" sz="2000" dirty="0"/>
              <a:t> </a:t>
            </a:r>
            <a:r>
              <a:rPr lang="en-GB" sz="2000" dirty="0" err="1"/>
              <a:t>metodi</a:t>
            </a:r>
            <a:r>
              <a:rPr lang="en-GB" sz="2000" dirty="0"/>
              <a:t> e </a:t>
            </a:r>
            <a:r>
              <a:rPr lang="en-GB" sz="2000" dirty="0" err="1"/>
              <a:t>strumenti</a:t>
            </a:r>
            <a:r>
              <a:rPr lang="en-GB" sz="2000" dirty="0"/>
              <a:t> </a:t>
            </a:r>
            <a:r>
              <a:rPr lang="en-GB" sz="2000" dirty="0" err="1"/>
              <a:t>vanno</a:t>
            </a:r>
            <a:r>
              <a:rPr lang="en-GB" sz="2000" dirty="0"/>
              <a:t> </a:t>
            </a:r>
            <a:r>
              <a:rPr lang="en-GB" sz="2000" dirty="0" err="1"/>
              <a:t>aggiunte</a:t>
            </a:r>
            <a:r>
              <a:rPr lang="en-GB" sz="2000" dirty="0"/>
              <a:t> le </a:t>
            </a:r>
            <a:r>
              <a:rPr lang="en-GB" sz="2000" dirty="0" err="1"/>
              <a:t>competenze</a:t>
            </a:r>
            <a:r>
              <a:rPr lang="en-GB" sz="2000" dirty="0"/>
              <a:t> </a:t>
            </a:r>
            <a:r>
              <a:rPr lang="en-GB" sz="2000" dirty="0" err="1"/>
              <a:t>personali</a:t>
            </a:r>
            <a:r>
              <a:rPr lang="en-GB" sz="2000" dirty="0"/>
              <a:t> </a:t>
            </a:r>
            <a:r>
              <a:rPr lang="en-GB" sz="2000" dirty="0" err="1"/>
              <a:t>dell’imprenditore</a:t>
            </a:r>
            <a:r>
              <a:rPr lang="en-GB" sz="2000" dirty="0"/>
              <a:t>, </a:t>
            </a:r>
            <a:r>
              <a:rPr lang="en-GB" sz="2000" dirty="0" err="1"/>
              <a:t>che</a:t>
            </a:r>
            <a:r>
              <a:rPr lang="en-GB" sz="2000" dirty="0"/>
              <a:t> </a:t>
            </a:r>
            <a:r>
              <a:rPr lang="en-GB" sz="2000" dirty="0" err="1"/>
              <a:t>giocano</a:t>
            </a:r>
            <a:r>
              <a:rPr lang="en-GB" sz="2000" dirty="0"/>
              <a:t> un </a:t>
            </a:r>
            <a:r>
              <a:rPr lang="en-GB" sz="2000" dirty="0" err="1"/>
              <a:t>ruolo</a:t>
            </a:r>
            <a:r>
              <a:rPr lang="en-GB" sz="2000" dirty="0"/>
              <a:t> </a:t>
            </a:r>
            <a:r>
              <a:rPr lang="en-GB" sz="2000" dirty="0" err="1"/>
              <a:t>fondamentale</a:t>
            </a:r>
            <a:r>
              <a:rPr lang="en-GB" sz="2000" dirty="0"/>
              <a:t> </a:t>
            </a:r>
            <a:r>
              <a:rPr lang="en-GB" sz="2000" dirty="0" err="1"/>
              <a:t>nel</a:t>
            </a:r>
            <a:r>
              <a:rPr lang="en-GB" sz="2000" dirty="0"/>
              <a:t> </a:t>
            </a:r>
            <a:r>
              <a:rPr lang="en-GB" sz="2000" dirty="0" err="1"/>
              <a:t>processo</a:t>
            </a:r>
            <a:r>
              <a:rPr lang="en-GB" sz="2000" dirty="0"/>
              <a:t> di </a:t>
            </a:r>
            <a:r>
              <a:rPr lang="en-GB" sz="2000" dirty="0" err="1"/>
              <a:t>ideazione</a:t>
            </a:r>
            <a:r>
              <a:rPr lang="en-GB" sz="2000" dirty="0"/>
              <a:t> e di </a:t>
            </a:r>
            <a:r>
              <a:rPr lang="en-GB" sz="2000" dirty="0" err="1"/>
              <a:t>creazione</a:t>
            </a:r>
            <a:r>
              <a:rPr lang="en-GB" sz="2000" dirty="0"/>
              <a:t> </a:t>
            </a:r>
            <a:r>
              <a:rPr lang="en-GB" sz="2000" dirty="0" err="1"/>
              <a:t>degli</a:t>
            </a:r>
            <a:r>
              <a:rPr lang="en-GB" sz="2000" dirty="0"/>
              <a:t> </a:t>
            </a:r>
            <a:r>
              <a:rPr lang="en-GB" sz="2000" dirty="0" err="1"/>
              <a:t>obiettivi</a:t>
            </a:r>
            <a:r>
              <a:rPr lang="en-GB" sz="2000" dirty="0"/>
              <a:t>.</a:t>
            </a:r>
          </a:p>
          <a:p>
            <a:pPr algn="ctr"/>
            <a:endParaRPr lang="en-GB" sz="2000" dirty="0"/>
          </a:p>
          <a:p>
            <a:pPr algn="ctr"/>
            <a:r>
              <a:rPr lang="en-GB" sz="2000" dirty="0"/>
              <a:t>Le soft skills non </a:t>
            </a:r>
            <a:r>
              <a:rPr lang="en-GB" sz="2000" dirty="0" err="1"/>
              <a:t>sono</a:t>
            </a:r>
            <a:r>
              <a:rPr lang="en-GB" sz="2000" dirty="0"/>
              <a:t> </a:t>
            </a:r>
            <a:r>
              <a:rPr lang="en-GB" sz="2000" dirty="0" err="1"/>
              <a:t>fisse</a:t>
            </a:r>
            <a:r>
              <a:rPr lang="en-GB" sz="2000" dirty="0"/>
              <a:t> e </a:t>
            </a:r>
            <a:r>
              <a:rPr lang="en-GB" sz="2000" dirty="0" err="1"/>
              <a:t>immutabili</a:t>
            </a:r>
            <a:r>
              <a:rPr lang="en-GB" sz="2000" dirty="0"/>
              <a:t>, </a:t>
            </a:r>
            <a:r>
              <a:rPr lang="en-GB" sz="2000" dirty="0" err="1"/>
              <a:t>anzi</a:t>
            </a:r>
            <a:r>
              <a:rPr lang="en-GB" sz="2000" dirty="0"/>
              <a:t>: </a:t>
            </a:r>
            <a:r>
              <a:rPr lang="en-GB" sz="2000" dirty="0" err="1"/>
              <a:t>si</a:t>
            </a:r>
            <a:r>
              <a:rPr lang="en-GB" sz="2000" dirty="0"/>
              <a:t> </a:t>
            </a:r>
            <a:r>
              <a:rPr lang="en-GB" sz="2000" dirty="0" err="1"/>
              <a:t>evolvono</a:t>
            </a:r>
            <a:r>
              <a:rPr lang="en-GB" sz="2000" dirty="0"/>
              <a:t>, </a:t>
            </a:r>
            <a:r>
              <a:rPr lang="en-GB" sz="2000" dirty="0" err="1"/>
              <a:t>si</a:t>
            </a:r>
            <a:r>
              <a:rPr lang="en-GB" sz="2000" dirty="0"/>
              <a:t> </a:t>
            </a:r>
            <a:r>
              <a:rPr lang="en-GB" sz="2000" dirty="0" err="1"/>
              <a:t>sviluppano</a:t>
            </a:r>
            <a:r>
              <a:rPr lang="en-GB" sz="2000" dirty="0"/>
              <a:t> e </a:t>
            </a:r>
            <a:r>
              <a:rPr lang="en-GB" sz="2000" dirty="0" err="1"/>
              <a:t>modificano</a:t>
            </a:r>
            <a:r>
              <a:rPr lang="en-GB" sz="2000" dirty="0"/>
              <a:t> </a:t>
            </a:r>
            <a:r>
              <a:rPr lang="en-GB" sz="2000" dirty="0" err="1"/>
              <a:t>nel</a:t>
            </a:r>
            <a:r>
              <a:rPr lang="en-GB" sz="2000" dirty="0"/>
              <a:t> tempo. </a:t>
            </a:r>
          </a:p>
          <a:p>
            <a:pPr algn="ctr"/>
            <a:endParaRPr lang="en-GB" sz="2000" dirty="0"/>
          </a:p>
          <a:p>
            <a:pPr algn="ctr"/>
            <a:r>
              <a:rPr lang="en-GB" sz="2000" dirty="0"/>
              <a:t>Di </a:t>
            </a:r>
            <a:r>
              <a:rPr lang="en-GB" sz="2000" dirty="0" err="1"/>
              <a:t>conseguenza</a:t>
            </a:r>
            <a:r>
              <a:rPr lang="en-GB" sz="2000" dirty="0"/>
              <a:t> le </a:t>
            </a:r>
            <a:r>
              <a:rPr lang="en-GB" sz="2000" dirty="0" err="1"/>
              <a:t>competenze</a:t>
            </a:r>
            <a:r>
              <a:rPr lang="en-GB" sz="2000" dirty="0"/>
              <a:t> </a:t>
            </a:r>
            <a:r>
              <a:rPr lang="en-GB" sz="2000" dirty="0" err="1"/>
              <a:t>si</a:t>
            </a:r>
            <a:r>
              <a:rPr lang="en-GB" sz="2000" dirty="0"/>
              <a:t> </a:t>
            </a:r>
            <a:r>
              <a:rPr lang="en-GB" sz="2000" dirty="0" err="1"/>
              <a:t>possono</a:t>
            </a:r>
            <a:r>
              <a:rPr lang="en-GB" sz="2000" dirty="0"/>
              <a:t> </a:t>
            </a:r>
            <a:r>
              <a:rPr lang="en-GB" sz="2000" dirty="0" err="1"/>
              <a:t>acquisire</a:t>
            </a:r>
            <a:r>
              <a:rPr lang="en-GB" sz="2000" dirty="0"/>
              <a:t> </a:t>
            </a:r>
            <a:r>
              <a:rPr lang="en-GB" sz="2000" dirty="0" err="1"/>
              <a:t>costantemente</a:t>
            </a:r>
            <a:r>
              <a:rPr lang="en-GB" sz="2000" dirty="0"/>
              <a:t>, ad </a:t>
            </a:r>
            <a:r>
              <a:rPr lang="en-GB" sz="2000" dirty="0" err="1"/>
              <a:t>esempio</a:t>
            </a:r>
            <a:r>
              <a:rPr lang="en-GB" sz="2000" dirty="0"/>
              <a:t> </a:t>
            </a:r>
            <a:r>
              <a:rPr lang="en-GB" sz="2000" dirty="0" err="1"/>
              <a:t>attraverso</a:t>
            </a:r>
            <a:r>
              <a:rPr lang="en-GB" sz="2000" dirty="0"/>
              <a:t> lo studio e </a:t>
            </a:r>
            <a:r>
              <a:rPr lang="en-GB" sz="2000" dirty="0" err="1"/>
              <a:t>l’esperienza</a:t>
            </a:r>
            <a:r>
              <a:rPr lang="en-GB" sz="2000" dirty="0"/>
              <a:t>. </a:t>
            </a:r>
          </a:p>
          <a:p>
            <a:pPr algn="ctr"/>
            <a:endParaRPr lang="en-GB" sz="2000" dirty="0">
              <a:cs typeface="Calibri" panose="020F0502020204030204"/>
            </a:endParaRPr>
          </a:p>
        </p:txBody>
      </p:sp>
      <p:sp>
        <p:nvSpPr>
          <p:cNvPr id="14" name="Oval 13">
            <a:extLst>
              <a:ext uri="{FF2B5EF4-FFF2-40B4-BE49-F238E27FC236}">
                <a16:creationId xmlns:a16="http://schemas.microsoft.com/office/drawing/2014/main" id="{AC9A1DC9-33E9-421A-B42C-E367A61660B5}"/>
              </a:ext>
            </a:extLst>
          </p:cNvPr>
          <p:cNvSpPr/>
          <p:nvPr/>
        </p:nvSpPr>
        <p:spPr>
          <a:xfrm>
            <a:off x="148279" y="5228590"/>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LEADERSHIP</a:t>
            </a:r>
            <a:endParaRPr lang="en-SE" dirty="0"/>
          </a:p>
        </p:txBody>
      </p:sp>
      <p:sp>
        <p:nvSpPr>
          <p:cNvPr id="16" name="Oval 15">
            <a:extLst>
              <a:ext uri="{FF2B5EF4-FFF2-40B4-BE49-F238E27FC236}">
                <a16:creationId xmlns:a16="http://schemas.microsoft.com/office/drawing/2014/main" id="{121FC6DE-4F24-45CD-9374-CD041AD0DC66}"/>
              </a:ext>
            </a:extLst>
          </p:cNvPr>
          <p:cNvSpPr/>
          <p:nvPr/>
        </p:nvSpPr>
        <p:spPr>
          <a:xfrm>
            <a:off x="1251221" y="4587123"/>
            <a:ext cx="2644016" cy="9855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PENSIERO</a:t>
            </a:r>
          </a:p>
          <a:p>
            <a:pPr algn="ctr"/>
            <a:r>
              <a:rPr lang="is-IS" dirty="0"/>
              <a:t>CREATIVO</a:t>
            </a:r>
            <a:endParaRPr lang="en-SE" dirty="0"/>
          </a:p>
        </p:txBody>
      </p:sp>
      <p:sp>
        <p:nvSpPr>
          <p:cNvPr id="19" name="Oval 18">
            <a:extLst>
              <a:ext uri="{FF2B5EF4-FFF2-40B4-BE49-F238E27FC236}">
                <a16:creationId xmlns:a16="http://schemas.microsoft.com/office/drawing/2014/main" id="{0C41D86C-4B6B-4D58-88C3-070BF9A908F7}"/>
              </a:ext>
            </a:extLst>
          </p:cNvPr>
          <p:cNvSpPr/>
          <p:nvPr/>
        </p:nvSpPr>
        <p:spPr>
          <a:xfrm>
            <a:off x="5916390" y="5228590"/>
            <a:ext cx="2092212" cy="98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s-IS" dirty="0"/>
          </a:p>
          <a:p>
            <a:pPr algn="ctr"/>
            <a:r>
              <a:rPr lang="is-IS" dirty="0"/>
              <a:t>LAVORO</a:t>
            </a:r>
          </a:p>
          <a:p>
            <a:pPr algn="ctr"/>
            <a:r>
              <a:rPr lang="is-IS" dirty="0"/>
              <a:t>IN TEAM</a:t>
            </a:r>
            <a:endParaRPr lang="en-SE" dirty="0"/>
          </a:p>
          <a:p>
            <a:pPr algn="ctr"/>
            <a:endParaRPr lang="en-SE" dirty="0"/>
          </a:p>
        </p:txBody>
      </p:sp>
      <p:sp>
        <p:nvSpPr>
          <p:cNvPr id="20" name="Oval 19">
            <a:extLst>
              <a:ext uri="{FF2B5EF4-FFF2-40B4-BE49-F238E27FC236}">
                <a16:creationId xmlns:a16="http://schemas.microsoft.com/office/drawing/2014/main" id="{3D2467A0-CE82-4D32-A83F-D59988577E41}"/>
              </a:ext>
            </a:extLst>
          </p:cNvPr>
          <p:cNvSpPr/>
          <p:nvPr/>
        </p:nvSpPr>
        <p:spPr>
          <a:xfrm>
            <a:off x="4222449" y="4685813"/>
            <a:ext cx="2644016"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GESTIONE</a:t>
            </a:r>
          </a:p>
          <a:p>
            <a:pPr algn="ctr"/>
            <a:r>
              <a:rPr lang="is-IS" dirty="0"/>
              <a:t>DEL TEMPO</a:t>
            </a:r>
            <a:endParaRPr lang="en-SE" dirty="0"/>
          </a:p>
        </p:txBody>
      </p:sp>
      <p:sp>
        <p:nvSpPr>
          <p:cNvPr id="23" name="Oval 22">
            <a:extLst>
              <a:ext uri="{FF2B5EF4-FFF2-40B4-BE49-F238E27FC236}">
                <a16:creationId xmlns:a16="http://schemas.microsoft.com/office/drawing/2014/main" id="{E61F1844-D613-43BB-A84F-2D9601247345}"/>
              </a:ext>
            </a:extLst>
          </p:cNvPr>
          <p:cNvSpPr/>
          <p:nvPr/>
        </p:nvSpPr>
        <p:spPr>
          <a:xfrm>
            <a:off x="8735230" y="5228589"/>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s-IS" dirty="0"/>
          </a:p>
          <a:p>
            <a:pPr algn="ctr"/>
            <a:r>
              <a:rPr lang="is-IS" dirty="0"/>
              <a:t>PROBLEM SOLVING</a:t>
            </a:r>
            <a:endParaRPr lang="en-SE" dirty="0"/>
          </a:p>
          <a:p>
            <a:pPr algn="ctr"/>
            <a:endParaRPr lang="en-SE" dirty="0"/>
          </a:p>
        </p:txBody>
      </p:sp>
      <p:sp>
        <p:nvSpPr>
          <p:cNvPr id="18" name="Oval 17">
            <a:extLst>
              <a:ext uri="{FF2B5EF4-FFF2-40B4-BE49-F238E27FC236}">
                <a16:creationId xmlns:a16="http://schemas.microsoft.com/office/drawing/2014/main" id="{ABF3783C-03FA-4B81-985B-4E34C5491CF8}"/>
              </a:ext>
            </a:extLst>
          </p:cNvPr>
          <p:cNvSpPr/>
          <p:nvPr/>
        </p:nvSpPr>
        <p:spPr>
          <a:xfrm>
            <a:off x="7138089" y="4685813"/>
            <a:ext cx="2526173" cy="8868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PENSIERO</a:t>
            </a:r>
          </a:p>
          <a:p>
            <a:pPr algn="ctr"/>
            <a:r>
              <a:rPr lang="is-IS" dirty="0"/>
              <a:t>CRITICO</a:t>
            </a:r>
            <a:endParaRPr lang="en-SE" dirty="0"/>
          </a:p>
        </p:txBody>
      </p:sp>
    </p:spTree>
    <p:extLst>
      <p:ext uri="{BB962C8B-B14F-4D97-AF65-F5344CB8AC3E}">
        <p14:creationId xmlns:p14="http://schemas.microsoft.com/office/powerpoint/2010/main" val="98258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730183" y="4734250"/>
            <a:ext cx="2502460" cy="1169551"/>
          </a:xfrm>
          <a:prstGeom prst="rect">
            <a:avLst/>
          </a:prstGeom>
          <a:noFill/>
        </p:spPr>
        <p:txBody>
          <a:bodyPr wrap="square" rtlCol="0">
            <a:spAutoFit/>
          </a:bodyPr>
          <a:lstStyle/>
          <a:p>
            <a:r>
              <a:rPr lang="en-GB" altLang="ko-KR" sz="1400" dirty="0" err="1">
                <a:solidFill>
                  <a:schemeClr val="tx1">
                    <a:lumMod val="75000"/>
                    <a:lumOff val="25000"/>
                  </a:schemeClr>
                </a:solidFill>
              </a:rPr>
              <a:t>Alcuni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esempi</a:t>
            </a:r>
            <a:r>
              <a:rPr lang="en-GB" altLang="ko-KR" sz="1400" dirty="0">
                <a:solidFill>
                  <a:schemeClr val="tx1">
                    <a:lumMod val="75000"/>
                    <a:lumOff val="25000"/>
                  </a:schemeClr>
                </a:solidFill>
              </a:rPr>
              <a:t> di </a:t>
            </a:r>
            <a:r>
              <a:rPr lang="en-GB" altLang="ko-KR" sz="1400" dirty="0" err="1">
                <a:solidFill>
                  <a:schemeClr val="tx1">
                    <a:lumMod val="75000"/>
                    <a:lumOff val="25000"/>
                  </a:schemeClr>
                </a:solidFill>
              </a:rPr>
              <a:t>sfide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che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possono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verificarsi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quando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si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lavora</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nell’ambito</a:t>
            </a:r>
            <a:r>
              <a:rPr lang="en-GB" altLang="ko-KR" sz="1400" dirty="0">
                <a:solidFill>
                  <a:schemeClr val="tx1">
                    <a:lumMod val="75000"/>
                    <a:lumOff val="25000"/>
                  </a:schemeClr>
                </a:solidFill>
              </a:rPr>
              <a:t> del </a:t>
            </a:r>
            <a:r>
              <a:rPr lang="en-GB" altLang="ko-KR" sz="1400" dirty="0" err="1">
                <a:solidFill>
                  <a:schemeClr val="tx1">
                    <a:lumMod val="75000"/>
                    <a:lumOff val="25000"/>
                  </a:schemeClr>
                </a:solidFill>
              </a:rPr>
              <a:t>Patrimonio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Culturale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Immateriale</a:t>
            </a:r>
            <a:r>
              <a:rPr lang="en-GB" altLang="ko-KR" sz="1400" dirty="0">
                <a:solidFill>
                  <a:schemeClr val="tx1">
                    <a:lumMod val="75000"/>
                    <a:lumOff val="25000"/>
                  </a:schemeClr>
                </a:solidFill>
              </a:rPr>
              <a:t>. </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9074396" y="4734250"/>
            <a:ext cx="2502460" cy="954107"/>
          </a:xfrm>
          <a:prstGeom prst="rect">
            <a:avLst/>
          </a:prstGeom>
          <a:noFill/>
        </p:spPr>
        <p:txBody>
          <a:bodyPr wrap="square" rtlCol="0">
            <a:spAutoFit/>
          </a:bodyPr>
          <a:lstStyle/>
          <a:p>
            <a:r>
              <a:rPr lang="en-GB" altLang="ko-KR" sz="1400" dirty="0" err="1">
                <a:solidFill>
                  <a:schemeClr val="tx1">
                    <a:lumMod val="75000"/>
                    <a:lumOff val="25000"/>
                  </a:schemeClr>
                </a:solidFill>
              </a:rPr>
              <a:t>Panoramica</a:t>
            </a:r>
            <a:r>
              <a:rPr lang="en-GB" altLang="ko-KR" sz="1400" dirty="0">
                <a:solidFill>
                  <a:schemeClr val="tx1">
                    <a:lumMod val="75000"/>
                    <a:lumOff val="25000"/>
                  </a:schemeClr>
                </a:solidFill>
              </a:rPr>
              <a:t> di </a:t>
            </a:r>
            <a:r>
              <a:rPr lang="en-GB" altLang="ko-KR" sz="1400" dirty="0" err="1">
                <a:solidFill>
                  <a:schemeClr val="tx1">
                    <a:lumMod val="75000"/>
                    <a:lumOff val="25000"/>
                  </a:schemeClr>
                </a:solidFill>
              </a:rPr>
              <a:t>risorse</a:t>
            </a:r>
            <a:r>
              <a:rPr lang="en-GB" altLang="ko-KR" sz="1400" dirty="0">
                <a:solidFill>
                  <a:schemeClr val="tx1">
                    <a:lumMod val="75000"/>
                    <a:lumOff val="25000"/>
                  </a:schemeClr>
                </a:solidFill>
              </a:rPr>
              <a:t> e </a:t>
            </a:r>
            <a:r>
              <a:rPr lang="en-GB" altLang="ko-KR" sz="1400" dirty="0" err="1">
                <a:solidFill>
                  <a:schemeClr val="tx1">
                    <a:lumMod val="75000"/>
                    <a:lumOff val="25000"/>
                  </a:schemeClr>
                </a:solidFill>
              </a:rPr>
              <a:t>strumenti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che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possono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tornare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utili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quando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si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deve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fronteggiare</a:t>
            </a:r>
            <a:r>
              <a:rPr lang="en-GB" altLang="ko-KR" sz="1400" dirty="0">
                <a:solidFill>
                  <a:schemeClr val="tx1">
                    <a:lumMod val="75000"/>
                    <a:lumOff val="25000"/>
                  </a:schemeClr>
                </a:solidFill>
              </a:rPr>
              <a:t> un </a:t>
            </a:r>
            <a:r>
              <a:rPr lang="en-GB" altLang="ko-KR" sz="1400" dirty="0" err="1">
                <a:solidFill>
                  <a:schemeClr val="tx1">
                    <a:lumMod val="75000"/>
                    <a:lumOff val="25000"/>
                  </a:schemeClr>
                </a:solidFill>
              </a:rPr>
              <a:t>ostacolo</a:t>
            </a:r>
            <a:r>
              <a:rPr lang="en-GB" altLang="ko-KR" sz="1400" dirty="0">
                <a:solidFill>
                  <a:schemeClr val="tx1">
                    <a:lumMod val="75000"/>
                    <a:lumOff val="25000"/>
                  </a:schemeClr>
                </a:solidFill>
              </a:rPr>
              <a:t>. </a:t>
            </a:r>
            <a:endParaRPr lang="en-US" altLang="ko-KR" sz="1400" dirty="0">
              <a:solidFill>
                <a:schemeClr val="tx1">
                  <a:lumMod val="75000"/>
                  <a:lumOff val="25000"/>
                </a:schemeClr>
              </a:solidFill>
            </a:endParaRPr>
          </a:p>
        </p:txBody>
      </p:sp>
      <p:sp>
        <p:nvSpPr>
          <p:cNvPr id="27" name="Rectangle 7">
            <a:extLst>
              <a:ext uri="{FF2B5EF4-FFF2-40B4-BE49-F238E27FC236}">
                <a16:creationId xmlns:a16="http://schemas.microsoft.com/office/drawing/2014/main" id="{421A13C1-A62F-42B7-BA0B-406294803411}"/>
              </a:ext>
            </a:extLst>
          </p:cNvPr>
          <p:cNvSpPr/>
          <p:nvPr/>
        </p:nvSpPr>
        <p:spPr>
          <a:xfrm>
            <a:off x="5841352" y="4363814"/>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45423" y="4316421"/>
            <a:ext cx="2409223" cy="400110"/>
          </a:xfrm>
          <a:prstGeom prst="rect">
            <a:avLst/>
          </a:prstGeom>
          <a:noFill/>
        </p:spPr>
        <p:txBody>
          <a:bodyPr wrap="square" rtlCol="0" anchor="ctr">
            <a:spAutoFit/>
          </a:bodyPr>
          <a:lstStyle/>
          <a:p>
            <a:r>
              <a:rPr lang="en-GB" sz="2000" b="1" dirty="0" err="1"/>
              <a:t>Scenari</a:t>
            </a:r>
            <a:r>
              <a:rPr lang="en-GB" sz="2000" b="1" dirty="0"/>
              <a:t> </a:t>
            </a:r>
            <a:r>
              <a:rPr lang="en-GB" sz="2000" b="1" dirty="0" err="1"/>
              <a:t>possibili</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9181373" y="4375889"/>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9285444" y="4328496"/>
            <a:ext cx="2156279" cy="400110"/>
          </a:xfrm>
          <a:prstGeom prst="rect">
            <a:avLst/>
          </a:prstGeom>
          <a:noFill/>
        </p:spPr>
        <p:txBody>
          <a:bodyPr wrap="square" rtlCol="0" anchor="ctr">
            <a:spAutoFit/>
          </a:bodyPr>
          <a:lstStyle/>
          <a:p>
            <a:r>
              <a:rPr lang="en-GB" sz="2000" b="1" dirty="0" err="1"/>
              <a:t>Strategie</a:t>
            </a:r>
            <a:endParaRPr lang="ko-KR" altLang="en-US" sz="2000" b="1" dirty="0">
              <a:solidFill>
                <a:schemeClr val="tx1">
                  <a:lumMod val="75000"/>
                  <a:lumOff val="25000"/>
                </a:schemeClr>
              </a:solidFill>
            </a:endParaRPr>
          </a:p>
        </p:txBody>
      </p:sp>
      <p:sp>
        <p:nvSpPr>
          <p:cNvPr id="12" name="TextBox 3"/>
          <p:cNvSpPr txBox="1"/>
          <p:nvPr/>
        </p:nvSpPr>
        <p:spPr>
          <a:xfrm>
            <a:off x="5071146" y="577349"/>
            <a:ext cx="5604199" cy="1938992"/>
          </a:xfrm>
          <a:prstGeom prst="rect">
            <a:avLst/>
          </a:prstGeom>
          <a:noFill/>
        </p:spPr>
        <p:txBody>
          <a:bodyPr wrap="square" rtlCol="0">
            <a:spAutoFit/>
          </a:bodyPr>
          <a:lstStyle/>
          <a:p>
            <a:r>
              <a:rPr lang="en-US" altLang="ko-KR" sz="4400" b="1" dirty="0" err="1">
                <a:solidFill>
                  <a:srgbClr val="FFC000"/>
                </a:solidFill>
                <a:latin typeface="+mj-lt"/>
                <a:cs typeface="Arial" pitchFamily="34" charset="0"/>
              </a:rPr>
              <a:t>Unità</a:t>
            </a:r>
            <a:r>
              <a:rPr lang="en-US" altLang="ko-KR" sz="4400" b="1" dirty="0">
                <a:solidFill>
                  <a:srgbClr val="FFC000"/>
                </a:solidFill>
                <a:latin typeface="+mj-lt"/>
                <a:cs typeface="Arial" pitchFamily="34" charset="0"/>
              </a:rPr>
              <a:t> 2 </a:t>
            </a:r>
          </a:p>
          <a:p>
            <a:r>
              <a:rPr lang="en-US" altLang="ko-KR" sz="4400" b="1" dirty="0" err="1">
                <a:solidFill>
                  <a:srgbClr val="FFC000"/>
                </a:solidFill>
                <a:latin typeface="+mj-lt"/>
                <a:cs typeface="Arial" pitchFamily="34" charset="0"/>
              </a:rPr>
              <a:t>Superare</a:t>
            </a:r>
            <a:r>
              <a:rPr lang="en-US" altLang="ko-KR" sz="4400" b="1" dirty="0">
                <a:solidFill>
                  <a:srgbClr val="FFC000"/>
                </a:solidFill>
                <a:latin typeface="+mj-lt"/>
                <a:cs typeface="Arial" pitchFamily="34" charset="0"/>
              </a:rPr>
              <a:t> le </a:t>
            </a:r>
            <a:r>
              <a:rPr lang="en-US" altLang="ko-KR" sz="4400" b="1" dirty="0" err="1">
                <a:solidFill>
                  <a:srgbClr val="FFC000"/>
                </a:solidFill>
                <a:latin typeface="+mj-lt"/>
                <a:cs typeface="Arial" pitchFamily="34" charset="0"/>
              </a:rPr>
              <a:t>sfide</a:t>
            </a:r>
            <a:endParaRPr lang="en-US" altLang="ko-KR" sz="4400" b="1" dirty="0">
              <a:solidFill>
                <a:srgbClr val="FFC000"/>
              </a:solidFill>
              <a:latin typeface="+mj-lt"/>
              <a:cs typeface="Arial" pitchFamily="34" charset="0"/>
            </a:endParaRP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2208152"/>
            <a:ext cx="6505710" cy="1754326"/>
          </a:xfrm>
          <a:prstGeom prst="rect">
            <a:avLst/>
          </a:prstGeom>
          <a:noFill/>
        </p:spPr>
        <p:txBody>
          <a:bodyPr wrap="square" lIns="91440" tIns="45720" rIns="91440" bIns="45720" anchor="t">
            <a:spAutoFit/>
          </a:bodyPr>
          <a:lstStyle/>
          <a:p>
            <a:r>
              <a:rPr lang="en-GB" b="0" i="0" dirty="0">
                <a:effectLst/>
              </a:rPr>
              <a:t>Come </a:t>
            </a:r>
            <a:r>
              <a:rPr lang="en-GB" b="0" i="0" dirty="0" err="1">
                <a:effectLst/>
              </a:rPr>
              <a:t>possiamo</a:t>
            </a:r>
            <a:r>
              <a:rPr lang="en-GB" b="0" i="0" dirty="0">
                <a:effectLst/>
              </a:rPr>
              <a:t> </a:t>
            </a:r>
            <a:r>
              <a:rPr lang="en-GB" b="0" i="0" dirty="0" err="1">
                <a:effectLst/>
              </a:rPr>
              <a:t>superare</a:t>
            </a:r>
            <a:r>
              <a:rPr lang="en-GB" b="0" i="0" dirty="0">
                <a:effectLst/>
              </a:rPr>
              <a:t> </a:t>
            </a:r>
            <a:r>
              <a:rPr lang="en-GB" b="0" i="0" dirty="0" err="1">
                <a:effectLst/>
              </a:rPr>
              <a:t>gli</a:t>
            </a:r>
            <a:r>
              <a:rPr lang="en-GB" b="0" i="0" dirty="0">
                <a:effectLst/>
              </a:rPr>
              <a:t> </a:t>
            </a:r>
            <a:r>
              <a:rPr lang="en-GB" b="0" i="0" dirty="0" err="1">
                <a:effectLst/>
              </a:rPr>
              <a:t>ostacoli</a:t>
            </a:r>
            <a:r>
              <a:rPr lang="en-GB" b="0" i="0" dirty="0">
                <a:effectLst/>
              </a:rPr>
              <a:t>?</a:t>
            </a:r>
          </a:p>
          <a:p>
            <a:endParaRPr lang="en-GB" b="0" i="0" dirty="0">
              <a:effectLst/>
            </a:endParaRPr>
          </a:p>
          <a:p>
            <a:r>
              <a:rPr lang="en-GB" dirty="0" err="1"/>
              <a:t>Esistono</a:t>
            </a:r>
            <a:r>
              <a:rPr lang="en-GB" dirty="0"/>
              <a:t> </a:t>
            </a:r>
            <a:r>
              <a:rPr lang="en-GB" dirty="0" err="1"/>
              <a:t>diversi</a:t>
            </a:r>
            <a:r>
              <a:rPr lang="en-GB" dirty="0"/>
              <a:t> </a:t>
            </a:r>
            <a:r>
              <a:rPr lang="en-GB" dirty="0" err="1"/>
              <a:t>metodi</a:t>
            </a:r>
            <a:r>
              <a:rPr lang="en-GB" dirty="0"/>
              <a:t> </a:t>
            </a:r>
            <a:r>
              <a:rPr lang="en-GB" dirty="0" err="1"/>
              <a:t>che</a:t>
            </a:r>
            <a:r>
              <a:rPr lang="en-GB" dirty="0"/>
              <a:t> </a:t>
            </a:r>
            <a:r>
              <a:rPr lang="en-GB" dirty="0" err="1"/>
              <a:t>possono</a:t>
            </a:r>
            <a:r>
              <a:rPr lang="en-GB" dirty="0"/>
              <a:t> </a:t>
            </a:r>
            <a:r>
              <a:rPr lang="en-GB" dirty="0" err="1"/>
              <a:t>aiutare</a:t>
            </a:r>
            <a:r>
              <a:rPr lang="en-GB" dirty="0"/>
              <a:t> in </a:t>
            </a:r>
            <a:r>
              <a:rPr lang="en-GB" dirty="0" err="1"/>
              <a:t>questo</a:t>
            </a:r>
            <a:r>
              <a:rPr lang="en-GB" dirty="0"/>
              <a:t> </a:t>
            </a:r>
            <a:r>
              <a:rPr lang="en-GB" dirty="0" err="1"/>
              <a:t>compito</a:t>
            </a:r>
            <a:r>
              <a:rPr lang="en-GB" dirty="0"/>
              <a:t>.</a:t>
            </a:r>
          </a:p>
          <a:p>
            <a:endParaRPr lang="en-GB" dirty="0"/>
          </a:p>
          <a:p>
            <a:r>
              <a:rPr lang="en-GB" b="0" i="0" dirty="0" err="1">
                <a:effectLst/>
              </a:rPr>
              <a:t>È</a:t>
            </a:r>
            <a:r>
              <a:rPr lang="en-GB" b="0" i="0" dirty="0">
                <a:effectLst/>
              </a:rPr>
              <a:t> </a:t>
            </a:r>
            <a:r>
              <a:rPr lang="en-GB" b="0" i="0" dirty="0" err="1">
                <a:effectLst/>
              </a:rPr>
              <a:t>importante</a:t>
            </a:r>
            <a:r>
              <a:rPr lang="en-GB" b="0" i="0" dirty="0">
                <a:effectLst/>
              </a:rPr>
              <a:t> </a:t>
            </a:r>
            <a:r>
              <a:rPr lang="en-GB" b="0" i="0" dirty="0" err="1">
                <a:effectLst/>
              </a:rPr>
              <a:t>conoscere</a:t>
            </a:r>
            <a:r>
              <a:rPr lang="en-GB" b="0" i="0" dirty="0">
                <a:effectLst/>
              </a:rPr>
              <a:t> </a:t>
            </a:r>
            <a:r>
              <a:rPr lang="en-GB" b="0" i="0" dirty="0" err="1">
                <a:effectLst/>
              </a:rPr>
              <a:t>gli</a:t>
            </a:r>
            <a:r>
              <a:rPr lang="en-GB" b="0" i="0" dirty="0">
                <a:effectLst/>
              </a:rPr>
              <a:t> </a:t>
            </a:r>
            <a:r>
              <a:rPr lang="en-GB" b="0" i="0" dirty="0" err="1">
                <a:effectLst/>
              </a:rPr>
              <a:t>approcci</a:t>
            </a:r>
            <a:r>
              <a:rPr lang="en-GB" b="0" i="0" dirty="0">
                <a:effectLst/>
              </a:rPr>
              <a:t> </a:t>
            </a:r>
            <a:r>
              <a:rPr lang="en-GB" b="0" i="0" dirty="0" err="1">
                <a:effectLst/>
              </a:rPr>
              <a:t>possibili</a:t>
            </a:r>
            <a:r>
              <a:rPr lang="en-GB" b="0" i="0" dirty="0">
                <a:effectLst/>
              </a:rPr>
              <a:t> </a:t>
            </a:r>
            <a:r>
              <a:rPr lang="en-GB" b="0" i="0" dirty="0" err="1">
                <a:effectLst/>
              </a:rPr>
              <a:t>quando</a:t>
            </a:r>
            <a:r>
              <a:rPr lang="en-GB" b="0" i="0" dirty="0">
                <a:effectLst/>
              </a:rPr>
              <a:t> ci </a:t>
            </a:r>
            <a:r>
              <a:rPr lang="en-GB" b="0" i="0" dirty="0" err="1">
                <a:effectLst/>
              </a:rPr>
              <a:t>si</a:t>
            </a:r>
            <a:r>
              <a:rPr lang="en-GB" b="0" i="0" dirty="0">
                <a:effectLst/>
              </a:rPr>
              <a:t> </a:t>
            </a:r>
            <a:r>
              <a:rPr lang="en-GB" b="0" i="0" dirty="0" err="1">
                <a:effectLst/>
              </a:rPr>
              <a:t>trova</a:t>
            </a:r>
            <a:r>
              <a:rPr lang="en-GB" b="0" i="0" dirty="0">
                <a:effectLst/>
              </a:rPr>
              <a:t> a </a:t>
            </a:r>
            <a:r>
              <a:rPr lang="en-GB" b="0" i="0" dirty="0" err="1">
                <a:effectLst/>
              </a:rPr>
              <a:t>fronteggiare</a:t>
            </a:r>
            <a:r>
              <a:rPr lang="en-GB" b="0" i="0" dirty="0">
                <a:effectLst/>
              </a:rPr>
              <a:t> una </a:t>
            </a:r>
            <a:r>
              <a:rPr lang="en-GB" b="0" i="0" dirty="0" err="1">
                <a:effectLst/>
              </a:rPr>
              <a:t>situazione</a:t>
            </a:r>
            <a:r>
              <a:rPr lang="en-GB" b="0" i="0" dirty="0">
                <a:effectLst/>
              </a:rPr>
              <a:t> </a:t>
            </a:r>
            <a:r>
              <a:rPr lang="en-GB" b="0" i="0" dirty="0" err="1">
                <a:effectLst/>
              </a:rPr>
              <a:t>complessa</a:t>
            </a:r>
            <a:r>
              <a:rPr lang="en-GB" b="0" i="0" dirty="0">
                <a:effectLst/>
              </a:rPr>
              <a:t>. </a:t>
            </a: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6">
            <a:extLst>
              <a:ext uri="{FF2B5EF4-FFF2-40B4-BE49-F238E27FC236}">
                <a16:creationId xmlns:a16="http://schemas.microsoft.com/office/drawing/2014/main" id="{17660658-54B4-4C84-B16C-9E066C7BC126}"/>
              </a:ext>
            </a:extLst>
          </p:cNvPr>
          <p:cNvPicPr>
            <a:picLocks noChangeAspect="1"/>
          </p:cNvPicPr>
          <p:nvPr/>
        </p:nvPicPr>
        <p:blipFill>
          <a:blip r:embed="rId4"/>
          <a:stretch>
            <a:fillRect/>
          </a:stretch>
        </p:blipFill>
        <p:spPr>
          <a:xfrm>
            <a:off x="3142" y="-2357"/>
            <a:ext cx="4848519" cy="6462074"/>
          </a:xfrm>
          <a:prstGeom prst="rect">
            <a:avLst/>
          </a:prstGeom>
        </p:spPr>
      </p:pic>
    </p:spTree>
    <p:extLst>
      <p:ext uri="{BB962C8B-B14F-4D97-AF65-F5344CB8AC3E}">
        <p14:creationId xmlns:p14="http://schemas.microsoft.com/office/powerpoint/2010/main" val="352578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A2676-47B1-47D4-A059-5212B24AE1A6}"/>
              </a:ext>
            </a:extLst>
          </p:cNvPr>
          <p:cNvSpPr txBox="1"/>
          <p:nvPr/>
        </p:nvSpPr>
        <p:spPr>
          <a:xfrm>
            <a:off x="837745" y="1840899"/>
            <a:ext cx="9317421" cy="3600986"/>
          </a:xfrm>
          <a:prstGeom prst="rect">
            <a:avLst/>
          </a:prstGeom>
          <a:noFill/>
        </p:spPr>
        <p:txBody>
          <a:bodyPr wrap="square" lIns="91440" tIns="45720" rIns="91440" bIns="45720" rtlCol="0" anchor="t">
            <a:spAutoFit/>
          </a:bodyPr>
          <a:lstStyle/>
          <a:p>
            <a:r>
              <a:rPr lang="en-GB" sz="3600" dirty="0" err="1">
                <a:solidFill>
                  <a:srgbClr val="00B028"/>
                </a:solidFill>
              </a:rPr>
              <a:t>Risorse</a:t>
            </a:r>
            <a:r>
              <a:rPr lang="en-GB" sz="3600" dirty="0">
                <a:solidFill>
                  <a:srgbClr val="00B028"/>
                </a:solidFill>
              </a:rPr>
              <a:t> e </a:t>
            </a:r>
            <a:r>
              <a:rPr lang="en-GB" sz="3600" dirty="0" err="1">
                <a:solidFill>
                  <a:srgbClr val="00B028"/>
                </a:solidFill>
              </a:rPr>
              <a:t>supporto</a:t>
            </a:r>
            <a:endParaRPr lang="en-GB" sz="3600" dirty="0">
              <a:solidFill>
                <a:srgbClr val="00B028"/>
              </a:solidFill>
            </a:endParaRPr>
          </a:p>
          <a:p>
            <a:pPr marL="342900" indent="-342900">
              <a:buFont typeface="Arial" panose="020B0604020202020204" pitchFamily="34" charset="0"/>
              <a:buChar char="•"/>
            </a:pPr>
            <a:r>
              <a:rPr lang="en-GB" sz="2400" dirty="0"/>
              <a:t>In </a:t>
            </a:r>
            <a:r>
              <a:rPr lang="en-GB" sz="2400" dirty="0" err="1"/>
              <a:t>caso</a:t>
            </a:r>
            <a:r>
              <a:rPr lang="en-GB" sz="2400" dirty="0"/>
              <a:t> di </a:t>
            </a:r>
            <a:r>
              <a:rPr lang="en-GB" sz="2400" dirty="0" err="1"/>
              <a:t>questioni</a:t>
            </a:r>
            <a:r>
              <a:rPr lang="en-GB" sz="2400" dirty="0"/>
              <a:t> legate a </a:t>
            </a:r>
            <a:r>
              <a:rPr lang="en-GB" sz="2400" dirty="0" err="1"/>
              <a:t>tecnologia</a:t>
            </a:r>
            <a:r>
              <a:rPr lang="en-GB" sz="2400" dirty="0"/>
              <a:t>, </a:t>
            </a:r>
            <a:r>
              <a:rPr lang="en-GB" sz="2400" dirty="0" err="1"/>
              <a:t>affari</a:t>
            </a:r>
            <a:r>
              <a:rPr lang="en-GB" sz="2400" dirty="0"/>
              <a:t> </a:t>
            </a:r>
            <a:r>
              <a:rPr lang="en-GB" sz="2400" dirty="0" err="1"/>
              <a:t>legali</a:t>
            </a:r>
            <a:r>
              <a:rPr lang="en-GB" sz="2400" dirty="0"/>
              <a:t> o di </a:t>
            </a:r>
            <a:r>
              <a:rPr lang="en-GB" sz="2400" dirty="0" err="1"/>
              <a:t>regolamentazione</a:t>
            </a:r>
            <a:r>
              <a:rPr lang="en-GB" sz="2400" dirty="0"/>
              <a:t>, </a:t>
            </a:r>
            <a:r>
              <a:rPr lang="en-GB" sz="2400" dirty="0" err="1"/>
              <a:t>contabilità</a:t>
            </a:r>
            <a:r>
              <a:rPr lang="en-GB" sz="2400" dirty="0"/>
              <a:t>, da dove </a:t>
            </a:r>
            <a:r>
              <a:rPr lang="en-GB" sz="2400" dirty="0" err="1"/>
              <a:t>si</a:t>
            </a:r>
            <a:r>
              <a:rPr lang="en-GB" sz="2400" dirty="0"/>
              <a:t> </a:t>
            </a:r>
            <a:r>
              <a:rPr lang="en-GB" sz="2400" dirty="0" err="1"/>
              <a:t>può</a:t>
            </a:r>
            <a:r>
              <a:rPr lang="en-GB" sz="2400" dirty="0"/>
              <a:t> </a:t>
            </a:r>
            <a:r>
              <a:rPr lang="en-GB" sz="2400" dirty="0" err="1"/>
              <a:t>ricevere</a:t>
            </a:r>
            <a:r>
              <a:rPr lang="en-GB" sz="2400" dirty="0"/>
              <a:t> </a:t>
            </a:r>
            <a:r>
              <a:rPr lang="en-GB" sz="2400" dirty="0" err="1"/>
              <a:t>supporto</a:t>
            </a:r>
            <a:r>
              <a:rPr lang="en-GB" sz="2400" dirty="0"/>
              <a:t>? </a:t>
            </a:r>
          </a:p>
          <a:p>
            <a:pPr marL="342900" indent="-342900">
              <a:buFont typeface="Arial" panose="020B0604020202020204" pitchFamily="34" charset="0"/>
              <a:buChar char="•"/>
            </a:pPr>
            <a:r>
              <a:rPr lang="en-GB" sz="2400" dirty="0"/>
              <a:t>Il Progetto </a:t>
            </a:r>
            <a:r>
              <a:rPr lang="en-GB" sz="2400" dirty="0" err="1"/>
              <a:t>rispetta</a:t>
            </a:r>
            <a:r>
              <a:rPr lang="en-GB" sz="2400" dirty="0"/>
              <a:t> </a:t>
            </a:r>
            <a:r>
              <a:rPr lang="en-GB" sz="2400" dirty="0" err="1"/>
              <a:t>i</a:t>
            </a:r>
            <a:r>
              <a:rPr lang="en-GB" sz="2400" dirty="0"/>
              <a:t> </a:t>
            </a:r>
            <a:r>
              <a:rPr lang="en-GB" sz="2400" dirty="0" err="1"/>
              <a:t>prerequisiti</a:t>
            </a:r>
            <a:r>
              <a:rPr lang="en-GB" sz="2400" dirty="0"/>
              <a:t> per </a:t>
            </a:r>
            <a:r>
              <a:rPr lang="en-GB" sz="2400" dirty="0" err="1"/>
              <a:t>ricevere</a:t>
            </a:r>
            <a:r>
              <a:rPr lang="en-GB" sz="2400" dirty="0"/>
              <a:t> </a:t>
            </a:r>
            <a:r>
              <a:rPr lang="en-GB" sz="2400" dirty="0" err="1"/>
              <a:t>fondi</a:t>
            </a:r>
            <a:r>
              <a:rPr lang="en-GB" sz="2400" dirty="0"/>
              <a:t>? </a:t>
            </a:r>
          </a:p>
          <a:p>
            <a:pPr marL="342900" indent="-342900">
              <a:buFont typeface="Arial" panose="020B0604020202020204" pitchFamily="34" charset="0"/>
              <a:buChar char="•"/>
            </a:pPr>
            <a:r>
              <a:rPr lang="en-GB" sz="2400" dirty="0"/>
              <a:t>Che </a:t>
            </a:r>
            <a:r>
              <a:rPr lang="en-GB" sz="2400" dirty="0" err="1"/>
              <a:t>porte</a:t>
            </a:r>
            <a:r>
              <a:rPr lang="en-GB" sz="2400" dirty="0"/>
              <a:t> </a:t>
            </a:r>
            <a:r>
              <a:rPr lang="en-GB" sz="2400" dirty="0" err="1"/>
              <a:t>si</a:t>
            </a:r>
            <a:r>
              <a:rPr lang="en-GB" sz="2400" dirty="0"/>
              <a:t> </a:t>
            </a:r>
            <a:r>
              <a:rPr lang="en-GB" sz="2400" dirty="0" err="1"/>
              <a:t>possono</a:t>
            </a:r>
            <a:r>
              <a:rPr lang="en-GB" sz="2400" dirty="0"/>
              <a:t> </a:t>
            </a:r>
            <a:r>
              <a:rPr lang="en-GB" sz="2400" dirty="0" err="1"/>
              <a:t>aprire</a:t>
            </a:r>
            <a:r>
              <a:rPr lang="en-GB" sz="2400" dirty="0"/>
              <a:t> </a:t>
            </a:r>
            <a:r>
              <a:rPr lang="en-GB" sz="2400" dirty="0" err="1"/>
              <a:t>attraverso</a:t>
            </a:r>
            <a:r>
              <a:rPr lang="en-GB" sz="2400" dirty="0"/>
              <a:t> la </a:t>
            </a:r>
            <a:r>
              <a:rPr lang="en-GB" sz="2400" dirty="0" err="1"/>
              <a:t>collaborazione</a:t>
            </a:r>
            <a:r>
              <a:rPr lang="en-GB" sz="2400" dirty="0"/>
              <a:t>? </a:t>
            </a:r>
          </a:p>
          <a:p>
            <a:pPr algn="ctr"/>
            <a:endParaRPr lang="en-GB" sz="2400" dirty="0"/>
          </a:p>
          <a:p>
            <a:pPr algn="ctr"/>
            <a:r>
              <a:rPr lang="en-GB" sz="2400" dirty="0" err="1"/>
              <a:t>É</a:t>
            </a:r>
            <a:r>
              <a:rPr lang="en-GB" sz="2400" dirty="0"/>
              <a:t> </a:t>
            </a:r>
            <a:r>
              <a:rPr lang="en-GB" sz="2400" dirty="0" err="1"/>
              <a:t>importante</a:t>
            </a:r>
            <a:r>
              <a:rPr lang="en-GB" sz="2400" dirty="0"/>
              <a:t> </a:t>
            </a:r>
            <a:r>
              <a:rPr lang="en-GB" sz="2400" dirty="0" err="1"/>
              <a:t>avere</a:t>
            </a:r>
            <a:r>
              <a:rPr lang="en-GB" sz="2400" dirty="0"/>
              <a:t> </a:t>
            </a:r>
            <a:r>
              <a:rPr lang="en-GB" sz="2400" dirty="0" err="1"/>
              <a:t>riferimenti</a:t>
            </a:r>
            <a:r>
              <a:rPr lang="en-GB" sz="2400" dirty="0"/>
              <a:t> </a:t>
            </a:r>
            <a:r>
              <a:rPr lang="en-GB" sz="2400" dirty="0" err="1"/>
              <a:t>che</a:t>
            </a:r>
            <a:r>
              <a:rPr lang="en-GB" sz="2400" dirty="0"/>
              <a:t> ci </a:t>
            </a:r>
            <a:r>
              <a:rPr lang="en-GB" sz="2400" dirty="0" err="1"/>
              <a:t>guidino</a:t>
            </a:r>
            <a:r>
              <a:rPr lang="en-GB" sz="2400" dirty="0"/>
              <a:t> e </a:t>
            </a:r>
            <a:r>
              <a:rPr lang="en-GB" sz="2400" dirty="0" err="1"/>
              <a:t>aiutino</a:t>
            </a:r>
            <a:r>
              <a:rPr lang="en-GB" sz="2400" dirty="0"/>
              <a:t> </a:t>
            </a:r>
            <a:r>
              <a:rPr lang="en-GB" sz="2400" dirty="0" err="1"/>
              <a:t>durante</a:t>
            </a:r>
            <a:r>
              <a:rPr lang="en-GB" sz="2400" dirty="0"/>
              <a:t> il Progetto. </a:t>
            </a:r>
            <a:r>
              <a:rPr lang="en-GB" sz="2400" dirty="0" err="1"/>
              <a:t>Assistenza</a:t>
            </a:r>
            <a:r>
              <a:rPr lang="en-GB" sz="2400" dirty="0"/>
              <a:t> e </a:t>
            </a:r>
            <a:r>
              <a:rPr lang="en-GB" sz="2400" dirty="0" err="1"/>
              <a:t>supporto</a:t>
            </a:r>
            <a:r>
              <a:rPr lang="en-GB" sz="2400" dirty="0"/>
              <a:t> </a:t>
            </a:r>
            <a:r>
              <a:rPr lang="en-GB" sz="2400" dirty="0" err="1"/>
              <a:t>possono</a:t>
            </a:r>
            <a:r>
              <a:rPr lang="en-GB" sz="2400" dirty="0"/>
              <a:t> </a:t>
            </a:r>
            <a:r>
              <a:rPr lang="en-GB" sz="2400" dirty="0" err="1"/>
              <a:t>essere</a:t>
            </a:r>
            <a:r>
              <a:rPr lang="en-GB" sz="2400" dirty="0"/>
              <a:t> </a:t>
            </a:r>
            <a:r>
              <a:rPr lang="en-GB" sz="2400" dirty="0" err="1"/>
              <a:t>trovati</a:t>
            </a:r>
            <a:r>
              <a:rPr lang="en-GB" sz="2400" dirty="0"/>
              <a:t> </a:t>
            </a:r>
            <a:r>
              <a:rPr lang="en-GB" sz="2400" dirty="0" err="1"/>
              <a:t>facilmente</a:t>
            </a:r>
            <a:r>
              <a:rPr lang="en-GB" sz="2400" dirty="0"/>
              <a:t>, gratis o a </a:t>
            </a:r>
            <a:r>
              <a:rPr lang="en-GB" sz="2400" dirty="0" err="1"/>
              <a:t>pagamento</a:t>
            </a:r>
            <a:r>
              <a:rPr lang="en-GB" sz="2400" dirty="0"/>
              <a:t>. </a:t>
            </a:r>
            <a:endParaRPr lang="en-SE" sz="2400" dirty="0"/>
          </a:p>
        </p:txBody>
      </p:sp>
      <p:sp>
        <p:nvSpPr>
          <p:cNvPr id="3" name="TextBox 2">
            <a:extLst>
              <a:ext uri="{FF2B5EF4-FFF2-40B4-BE49-F238E27FC236}">
                <a16:creationId xmlns:a16="http://schemas.microsoft.com/office/drawing/2014/main" id="{FC7A1B1B-ECAC-4A9B-9E94-A533F266F7F1}"/>
              </a:ext>
            </a:extLst>
          </p:cNvPr>
          <p:cNvSpPr txBox="1"/>
          <p:nvPr/>
        </p:nvSpPr>
        <p:spPr>
          <a:xfrm>
            <a:off x="1461464" y="71748"/>
            <a:ext cx="8513779" cy="707886"/>
          </a:xfrm>
          <a:prstGeom prst="rect">
            <a:avLst/>
          </a:prstGeom>
          <a:noFill/>
        </p:spPr>
        <p:txBody>
          <a:bodyPr wrap="square" lIns="91440" tIns="45720" rIns="91440" bIns="45720" rtlCol="0" anchor="t">
            <a:spAutoFit/>
          </a:bodyPr>
          <a:lstStyle/>
          <a:p>
            <a:pPr algn="ctr"/>
            <a:r>
              <a:rPr lang="is-IS" sz="4000" b="1" dirty="0">
                <a:solidFill>
                  <a:srgbClr val="266C9F"/>
                </a:solidFill>
              </a:rPr>
              <a:t>2.1. Sfide – informazioni utili</a:t>
            </a:r>
            <a:endParaRPr lang="is-IS" sz="4000" dirty="0">
              <a:solidFill>
                <a:srgbClr val="266C9F"/>
              </a:solidFill>
              <a:cs typeface="Calibri"/>
            </a:endParaRPr>
          </a:p>
        </p:txBody>
      </p:sp>
    </p:spTree>
    <p:extLst>
      <p:ext uri="{BB962C8B-B14F-4D97-AF65-F5344CB8AC3E}">
        <p14:creationId xmlns:p14="http://schemas.microsoft.com/office/powerpoint/2010/main" val="56240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3C08D-5642-43CE-B6FB-12A65F7F3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8672" y="0"/>
            <a:ext cx="8294656" cy="6858000"/>
          </a:xfrm>
          <a:prstGeom prst="rect">
            <a:avLst/>
          </a:prstGeom>
        </p:spPr>
      </p:pic>
    </p:spTree>
    <p:extLst>
      <p:ext uri="{BB962C8B-B14F-4D97-AF65-F5344CB8AC3E}">
        <p14:creationId xmlns:p14="http://schemas.microsoft.com/office/powerpoint/2010/main" val="153383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2ABFD-8827-4D0B-8BAC-FF69DF8A20DF}"/>
              </a:ext>
            </a:extLst>
          </p:cNvPr>
          <p:cNvSpPr txBox="1"/>
          <p:nvPr/>
        </p:nvSpPr>
        <p:spPr>
          <a:xfrm>
            <a:off x="1344220" y="958583"/>
            <a:ext cx="8849052" cy="1323439"/>
          </a:xfrm>
          <a:prstGeom prst="rect">
            <a:avLst/>
          </a:prstGeom>
          <a:noFill/>
        </p:spPr>
        <p:txBody>
          <a:bodyPr wrap="square" rtlCol="0">
            <a:spAutoFit/>
          </a:bodyPr>
          <a:lstStyle/>
          <a:p>
            <a:pPr algn="ctr" fontAlgn="base"/>
            <a:r>
              <a:rPr lang="is-IS" sz="4000" b="1" dirty="0">
                <a:solidFill>
                  <a:srgbClr val="266C9F"/>
                </a:solidFill>
              </a:rPr>
              <a:t>2.2. Imprenditorialità e Patrimonio Culturale Immateriale – scenari possibili</a:t>
            </a:r>
            <a:endParaRPr lang="en-SE" dirty="0"/>
          </a:p>
        </p:txBody>
      </p:sp>
      <p:sp>
        <p:nvSpPr>
          <p:cNvPr id="3" name="TextBox 2">
            <a:extLst>
              <a:ext uri="{FF2B5EF4-FFF2-40B4-BE49-F238E27FC236}">
                <a16:creationId xmlns:a16="http://schemas.microsoft.com/office/drawing/2014/main" id="{3F08DFD6-6D11-45E8-A77A-962B2D345CA8}"/>
              </a:ext>
            </a:extLst>
          </p:cNvPr>
          <p:cNvSpPr txBox="1"/>
          <p:nvPr/>
        </p:nvSpPr>
        <p:spPr>
          <a:xfrm>
            <a:off x="461141" y="2365998"/>
            <a:ext cx="9310568" cy="3416320"/>
          </a:xfrm>
          <a:prstGeom prst="rect">
            <a:avLst/>
          </a:prstGeom>
          <a:noFill/>
        </p:spPr>
        <p:txBody>
          <a:bodyPr wrap="square" lIns="91440" tIns="45720" rIns="91440" bIns="45720" rtlCol="0" anchor="t">
            <a:spAutoFit/>
          </a:bodyPr>
          <a:lstStyle/>
          <a:p>
            <a:pPr fontAlgn="base"/>
            <a:r>
              <a:rPr lang="en-GB" sz="2400" dirty="0"/>
              <a:t>Ci </a:t>
            </a:r>
            <a:r>
              <a:rPr lang="en-GB" sz="2400" dirty="0" err="1"/>
              <a:t>sono</a:t>
            </a:r>
            <a:r>
              <a:rPr lang="en-GB" sz="2400" dirty="0"/>
              <a:t> </a:t>
            </a:r>
            <a:r>
              <a:rPr lang="en-GB" sz="2400" dirty="0" err="1"/>
              <a:t>alcune</a:t>
            </a:r>
            <a:r>
              <a:rPr lang="en-GB" sz="2400" dirty="0"/>
              <a:t> </a:t>
            </a:r>
            <a:r>
              <a:rPr lang="en-GB" sz="2400" dirty="0" err="1"/>
              <a:t>sfide</a:t>
            </a:r>
            <a:r>
              <a:rPr lang="en-GB" sz="2400" dirty="0"/>
              <a:t> </a:t>
            </a:r>
            <a:r>
              <a:rPr lang="en-GB" sz="2400" dirty="0" err="1"/>
              <a:t>che</a:t>
            </a:r>
            <a:r>
              <a:rPr lang="en-GB" sz="2400" dirty="0"/>
              <a:t> </a:t>
            </a:r>
            <a:r>
              <a:rPr lang="en-GB" sz="2400" dirty="0" err="1"/>
              <a:t>molto</a:t>
            </a:r>
            <a:r>
              <a:rPr lang="en-GB" sz="2400" dirty="0"/>
              <a:t> </a:t>
            </a:r>
            <a:r>
              <a:rPr lang="en-GB" sz="2400" dirty="0" err="1"/>
              <a:t>probabilmente</a:t>
            </a:r>
            <a:r>
              <a:rPr lang="en-GB" sz="2400" dirty="0"/>
              <a:t> </a:t>
            </a:r>
            <a:r>
              <a:rPr lang="en-GB" sz="2400" dirty="0" err="1"/>
              <a:t>gli</a:t>
            </a:r>
            <a:r>
              <a:rPr lang="en-GB" sz="2400" dirty="0"/>
              <a:t> </a:t>
            </a:r>
            <a:r>
              <a:rPr lang="en-GB" sz="2400" dirty="0" err="1"/>
              <a:t>imprenditori</a:t>
            </a:r>
            <a:r>
              <a:rPr lang="en-GB" sz="2400" dirty="0"/>
              <a:t> </a:t>
            </a:r>
            <a:r>
              <a:rPr lang="en-GB" sz="2400" dirty="0" err="1"/>
              <a:t>si</a:t>
            </a:r>
            <a:r>
              <a:rPr lang="en-GB" sz="2400" dirty="0"/>
              <a:t> </a:t>
            </a:r>
            <a:r>
              <a:rPr lang="en-GB" sz="2400" dirty="0" err="1"/>
              <a:t>troveranno</a:t>
            </a:r>
            <a:r>
              <a:rPr lang="en-GB" sz="2400" dirty="0"/>
              <a:t> a dover </a:t>
            </a:r>
            <a:r>
              <a:rPr lang="en-GB" sz="2400" dirty="0" err="1"/>
              <a:t>fronteggiare</a:t>
            </a:r>
            <a:r>
              <a:rPr lang="en-GB" sz="2400" dirty="0"/>
              <a:t>. </a:t>
            </a:r>
            <a:r>
              <a:rPr lang="en-GB" sz="2400" dirty="0" err="1"/>
              <a:t>Inoltre</a:t>
            </a:r>
            <a:r>
              <a:rPr lang="en-GB" sz="2400" dirty="0"/>
              <a:t>, </a:t>
            </a:r>
            <a:r>
              <a:rPr lang="en-GB" sz="2400" dirty="0" err="1"/>
              <a:t>esistono</a:t>
            </a:r>
            <a:r>
              <a:rPr lang="en-GB" sz="2400" dirty="0"/>
              <a:t> </a:t>
            </a:r>
            <a:r>
              <a:rPr lang="en-GB" sz="2400" dirty="0" err="1"/>
              <a:t>altri</a:t>
            </a:r>
            <a:r>
              <a:rPr lang="en-GB" sz="2400" dirty="0"/>
              <a:t> </a:t>
            </a:r>
            <a:r>
              <a:rPr lang="en-GB" sz="2400" dirty="0" err="1"/>
              <a:t>ostacoli</a:t>
            </a:r>
            <a:r>
              <a:rPr lang="en-GB" sz="2400" dirty="0"/>
              <a:t> </a:t>
            </a:r>
            <a:r>
              <a:rPr lang="en-GB" sz="2400" dirty="0" err="1"/>
              <a:t>specifici</a:t>
            </a:r>
            <a:r>
              <a:rPr lang="en-GB" sz="2400" dirty="0"/>
              <a:t> del </a:t>
            </a:r>
            <a:r>
              <a:rPr lang="en-GB" sz="2400" dirty="0" err="1"/>
              <a:t>settore</a:t>
            </a:r>
            <a:r>
              <a:rPr lang="en-GB" sz="2400" dirty="0"/>
              <a:t> del </a:t>
            </a:r>
            <a:r>
              <a:rPr lang="en-GB" sz="2400" dirty="0" err="1"/>
              <a:t>Patrimonio</a:t>
            </a:r>
            <a:r>
              <a:rPr lang="en-GB" sz="2400" dirty="0"/>
              <a:t> </a:t>
            </a:r>
            <a:r>
              <a:rPr lang="en-GB" sz="2400" dirty="0" err="1"/>
              <a:t>Culturale</a:t>
            </a:r>
            <a:r>
              <a:rPr lang="en-GB" sz="2400" dirty="0"/>
              <a:t> </a:t>
            </a:r>
            <a:r>
              <a:rPr lang="en-GB" sz="2400" dirty="0" err="1"/>
              <a:t>Immateriale</a:t>
            </a:r>
            <a:r>
              <a:rPr lang="en-GB" sz="2400" dirty="0"/>
              <a:t>:</a:t>
            </a:r>
          </a:p>
          <a:p>
            <a:pPr fontAlgn="base"/>
            <a:endParaRPr lang="en-US" sz="2400" b="0" i="0" dirty="0">
              <a:effectLst/>
            </a:endParaRPr>
          </a:p>
          <a:p>
            <a:pPr marL="342900" indent="-342900" fontAlgn="base">
              <a:buFont typeface="Arial" panose="020B0604020202020204" pitchFamily="34" charset="0"/>
              <a:buChar char="•"/>
            </a:pPr>
            <a:r>
              <a:rPr lang="en-GB" sz="2000" dirty="0">
                <a:solidFill>
                  <a:srgbClr val="000000"/>
                </a:solidFill>
                <a:cs typeface="Calibri"/>
              </a:rPr>
              <a:t>La </a:t>
            </a:r>
            <a:r>
              <a:rPr lang="en-GB" sz="2000" dirty="0" err="1">
                <a:solidFill>
                  <a:srgbClr val="000000"/>
                </a:solidFill>
                <a:cs typeface="Calibri"/>
              </a:rPr>
              <a:t>diffusione</a:t>
            </a:r>
            <a:r>
              <a:rPr lang="en-GB" sz="2000" dirty="0">
                <a:solidFill>
                  <a:srgbClr val="000000"/>
                </a:solidFill>
                <a:cs typeface="Calibri"/>
              </a:rPr>
              <a:t> del </a:t>
            </a:r>
            <a:r>
              <a:rPr lang="en-GB" sz="2000" dirty="0" err="1">
                <a:solidFill>
                  <a:srgbClr val="000000"/>
                </a:solidFill>
                <a:cs typeface="Calibri"/>
              </a:rPr>
              <a:t>patrimonio</a:t>
            </a:r>
            <a:r>
              <a:rPr lang="en-GB" sz="2000" dirty="0">
                <a:solidFill>
                  <a:srgbClr val="000000"/>
                </a:solidFill>
                <a:cs typeface="Calibri"/>
              </a:rPr>
              <a:t> </a:t>
            </a:r>
            <a:r>
              <a:rPr lang="en-GB" sz="2000" dirty="0" err="1">
                <a:solidFill>
                  <a:srgbClr val="000000"/>
                </a:solidFill>
                <a:cs typeface="Calibri"/>
              </a:rPr>
              <a:t>può</a:t>
            </a:r>
            <a:r>
              <a:rPr lang="en-GB" sz="2000" dirty="0">
                <a:solidFill>
                  <a:srgbClr val="000000"/>
                </a:solidFill>
                <a:cs typeface="Calibri"/>
              </a:rPr>
              <a:t> </a:t>
            </a:r>
            <a:r>
              <a:rPr lang="en-GB" sz="2000" dirty="0" err="1">
                <a:solidFill>
                  <a:srgbClr val="000000"/>
                </a:solidFill>
                <a:cs typeface="Calibri"/>
              </a:rPr>
              <a:t>dipendere</a:t>
            </a:r>
            <a:r>
              <a:rPr lang="en-GB" sz="2000" dirty="0">
                <a:solidFill>
                  <a:srgbClr val="000000"/>
                </a:solidFill>
                <a:cs typeface="Calibri"/>
              </a:rPr>
              <a:t> da </a:t>
            </a:r>
            <a:r>
              <a:rPr lang="en-GB" sz="2000" dirty="0" err="1">
                <a:solidFill>
                  <a:srgbClr val="000000"/>
                </a:solidFill>
                <a:cs typeface="Calibri"/>
              </a:rPr>
              <a:t>fattori</a:t>
            </a:r>
            <a:r>
              <a:rPr lang="en-GB" sz="2000" dirty="0">
                <a:solidFill>
                  <a:srgbClr val="000000"/>
                </a:solidFill>
                <a:cs typeface="Calibri"/>
              </a:rPr>
              <a:t> </a:t>
            </a:r>
            <a:r>
              <a:rPr lang="en-GB" sz="2000" dirty="0" err="1">
                <a:solidFill>
                  <a:srgbClr val="000000"/>
                </a:solidFill>
                <a:cs typeface="Calibri"/>
              </a:rPr>
              <a:t>che</a:t>
            </a:r>
            <a:r>
              <a:rPr lang="en-GB" sz="2000" dirty="0">
                <a:solidFill>
                  <a:srgbClr val="000000"/>
                </a:solidFill>
                <a:cs typeface="Calibri"/>
              </a:rPr>
              <a:t> </a:t>
            </a:r>
            <a:r>
              <a:rPr lang="en-GB" sz="2000" dirty="0" err="1">
                <a:solidFill>
                  <a:srgbClr val="000000"/>
                </a:solidFill>
                <a:cs typeface="Calibri"/>
              </a:rPr>
              <a:t>sono</a:t>
            </a:r>
            <a:r>
              <a:rPr lang="en-GB" sz="2000" dirty="0">
                <a:solidFill>
                  <a:srgbClr val="000000"/>
                </a:solidFill>
                <a:cs typeface="Calibri"/>
              </a:rPr>
              <a:t> </a:t>
            </a:r>
            <a:r>
              <a:rPr lang="en-GB" sz="2000" dirty="0" err="1">
                <a:solidFill>
                  <a:srgbClr val="000000"/>
                </a:solidFill>
                <a:cs typeface="Calibri"/>
              </a:rPr>
              <a:t>difficili</a:t>
            </a:r>
            <a:r>
              <a:rPr lang="en-GB" sz="2000" dirty="0">
                <a:solidFill>
                  <a:srgbClr val="000000"/>
                </a:solidFill>
                <a:cs typeface="Calibri"/>
              </a:rPr>
              <a:t> da </a:t>
            </a:r>
            <a:r>
              <a:rPr lang="en-GB" sz="2000" dirty="0" err="1">
                <a:solidFill>
                  <a:srgbClr val="000000"/>
                </a:solidFill>
                <a:cs typeface="Calibri"/>
              </a:rPr>
              <a:t>prevedere</a:t>
            </a:r>
            <a:r>
              <a:rPr lang="en-GB" sz="2000" dirty="0">
                <a:solidFill>
                  <a:srgbClr val="000000"/>
                </a:solidFill>
                <a:cs typeface="Calibri"/>
              </a:rPr>
              <a:t>, ad </a:t>
            </a:r>
            <a:r>
              <a:rPr lang="en-GB" sz="2000" dirty="0" err="1">
                <a:solidFill>
                  <a:srgbClr val="000000"/>
                </a:solidFill>
                <a:cs typeface="Calibri"/>
              </a:rPr>
              <a:t>esempio</a:t>
            </a:r>
            <a:r>
              <a:rPr lang="en-GB" sz="2000" dirty="0">
                <a:solidFill>
                  <a:srgbClr val="000000"/>
                </a:solidFill>
                <a:cs typeface="Calibri"/>
              </a:rPr>
              <a:t> lo </a:t>
            </a:r>
            <a:r>
              <a:rPr lang="en-GB" sz="2000" dirty="0" err="1">
                <a:solidFill>
                  <a:srgbClr val="000000"/>
                </a:solidFill>
                <a:cs typeface="Calibri"/>
              </a:rPr>
              <a:t>sviluppo</a:t>
            </a:r>
            <a:r>
              <a:rPr lang="en-GB" sz="2000" dirty="0">
                <a:solidFill>
                  <a:srgbClr val="000000"/>
                </a:solidFill>
                <a:cs typeface="Calibri"/>
              </a:rPr>
              <a:t> </a:t>
            </a:r>
            <a:r>
              <a:rPr lang="en-GB" sz="2000" dirty="0" err="1">
                <a:solidFill>
                  <a:srgbClr val="000000"/>
                </a:solidFill>
                <a:cs typeface="Calibri"/>
              </a:rPr>
              <a:t>tecnologico</a:t>
            </a:r>
            <a:r>
              <a:rPr lang="en-GB" sz="2000" dirty="0">
                <a:solidFill>
                  <a:srgbClr val="000000"/>
                </a:solidFill>
                <a:cs typeface="Calibri"/>
              </a:rPr>
              <a:t> o </a:t>
            </a:r>
            <a:r>
              <a:rPr lang="en-GB" sz="2000" dirty="0" err="1">
                <a:solidFill>
                  <a:srgbClr val="000000"/>
                </a:solidFill>
                <a:cs typeface="Calibri"/>
              </a:rPr>
              <a:t>cambiamenti</a:t>
            </a:r>
            <a:r>
              <a:rPr lang="en-GB" sz="2000" dirty="0">
                <a:solidFill>
                  <a:srgbClr val="000000"/>
                </a:solidFill>
                <a:cs typeface="Calibri"/>
              </a:rPr>
              <a:t> </a:t>
            </a:r>
            <a:r>
              <a:rPr lang="en-GB" sz="2000" dirty="0" err="1">
                <a:solidFill>
                  <a:srgbClr val="000000"/>
                </a:solidFill>
                <a:cs typeface="Calibri"/>
              </a:rPr>
              <a:t>nel</a:t>
            </a:r>
            <a:r>
              <a:rPr lang="en-GB" sz="2000" dirty="0">
                <a:solidFill>
                  <a:srgbClr val="000000"/>
                </a:solidFill>
                <a:cs typeface="Calibri"/>
              </a:rPr>
              <a:t> modo di </a:t>
            </a:r>
            <a:r>
              <a:rPr lang="en-GB" sz="2000" dirty="0" err="1">
                <a:solidFill>
                  <a:srgbClr val="000000"/>
                </a:solidFill>
                <a:cs typeface="Calibri"/>
              </a:rPr>
              <a:t>viaggiare</a:t>
            </a:r>
            <a:r>
              <a:rPr lang="en-GB" sz="2000" dirty="0">
                <a:solidFill>
                  <a:srgbClr val="000000"/>
                </a:solidFill>
                <a:cs typeface="Calibri"/>
              </a:rPr>
              <a:t>. T</a:t>
            </a:r>
          </a:p>
          <a:p>
            <a:pPr marL="342900" indent="-342900" fontAlgn="base">
              <a:buFont typeface="Arial" panose="020B0604020202020204" pitchFamily="34" charset="0"/>
              <a:buChar char="•"/>
            </a:pPr>
            <a:r>
              <a:rPr lang="en-GB" sz="2000" dirty="0" err="1">
                <a:solidFill>
                  <a:srgbClr val="000000"/>
                </a:solidFill>
                <a:cs typeface="Calibri"/>
              </a:rPr>
              <a:t>Regolamentazioni</a:t>
            </a:r>
            <a:r>
              <a:rPr lang="en-GB" sz="2000" dirty="0">
                <a:solidFill>
                  <a:srgbClr val="000000"/>
                </a:solidFill>
                <a:cs typeface="Calibri"/>
              </a:rPr>
              <a:t> e </a:t>
            </a:r>
            <a:r>
              <a:rPr lang="en-GB" sz="2000" dirty="0" err="1">
                <a:solidFill>
                  <a:srgbClr val="000000"/>
                </a:solidFill>
                <a:cs typeface="Calibri"/>
              </a:rPr>
              <a:t>aspetti</a:t>
            </a:r>
            <a:r>
              <a:rPr lang="en-GB" sz="2000" dirty="0">
                <a:solidFill>
                  <a:srgbClr val="000000"/>
                </a:solidFill>
                <a:cs typeface="Calibri"/>
              </a:rPr>
              <a:t> </a:t>
            </a:r>
            <a:r>
              <a:rPr lang="en-GB" sz="2000" dirty="0" err="1">
                <a:solidFill>
                  <a:srgbClr val="000000"/>
                </a:solidFill>
                <a:cs typeface="Calibri"/>
              </a:rPr>
              <a:t>legali</a:t>
            </a:r>
            <a:r>
              <a:rPr lang="en-GB" sz="2000" dirty="0">
                <a:solidFill>
                  <a:srgbClr val="000000"/>
                </a:solidFill>
                <a:cs typeface="Calibri"/>
              </a:rPr>
              <a:t> </a:t>
            </a:r>
            <a:r>
              <a:rPr lang="en-GB" sz="2000" dirty="0" err="1">
                <a:solidFill>
                  <a:srgbClr val="000000"/>
                </a:solidFill>
                <a:cs typeface="Calibri"/>
              </a:rPr>
              <a:t>possono</a:t>
            </a:r>
            <a:r>
              <a:rPr lang="en-GB" sz="2000" dirty="0">
                <a:solidFill>
                  <a:srgbClr val="000000"/>
                </a:solidFill>
                <a:cs typeface="Calibri"/>
              </a:rPr>
              <a:t> </a:t>
            </a:r>
            <a:r>
              <a:rPr lang="en-GB" sz="2000" dirty="0" err="1">
                <a:solidFill>
                  <a:srgbClr val="000000"/>
                </a:solidFill>
                <a:cs typeface="Calibri"/>
              </a:rPr>
              <a:t>creare</a:t>
            </a:r>
            <a:r>
              <a:rPr lang="en-GB" sz="2000" dirty="0">
                <a:solidFill>
                  <a:srgbClr val="000000"/>
                </a:solidFill>
                <a:cs typeface="Calibri"/>
              </a:rPr>
              <a:t> </a:t>
            </a:r>
            <a:r>
              <a:rPr lang="en-GB" sz="2000" dirty="0" err="1">
                <a:solidFill>
                  <a:srgbClr val="000000"/>
                </a:solidFill>
                <a:cs typeface="Calibri"/>
              </a:rPr>
              <a:t>difficoltà</a:t>
            </a:r>
            <a:r>
              <a:rPr lang="en-GB" sz="2000" dirty="0">
                <a:solidFill>
                  <a:srgbClr val="000000"/>
                </a:solidFill>
                <a:cs typeface="Calibri"/>
              </a:rPr>
              <a:t>.</a:t>
            </a:r>
          </a:p>
          <a:p>
            <a:pPr marL="342900" indent="-342900" fontAlgn="base">
              <a:buFont typeface="Arial" panose="020B0604020202020204" pitchFamily="34" charset="0"/>
              <a:buChar char="•"/>
            </a:pPr>
            <a:r>
              <a:rPr lang="en-GB" sz="2000" dirty="0" err="1">
                <a:solidFill>
                  <a:srgbClr val="000000"/>
                </a:solidFill>
                <a:cs typeface="Calibri"/>
              </a:rPr>
              <a:t>Possono</a:t>
            </a:r>
            <a:r>
              <a:rPr lang="en-GB" sz="2000" dirty="0">
                <a:solidFill>
                  <a:srgbClr val="000000"/>
                </a:solidFill>
                <a:cs typeface="Calibri"/>
              </a:rPr>
              <a:t> </a:t>
            </a:r>
            <a:r>
              <a:rPr lang="en-GB" sz="2000" dirty="0" err="1">
                <a:solidFill>
                  <a:srgbClr val="000000"/>
                </a:solidFill>
                <a:cs typeface="Calibri"/>
              </a:rPr>
              <a:t>emergere</a:t>
            </a:r>
            <a:r>
              <a:rPr lang="en-GB" sz="2000" dirty="0">
                <a:solidFill>
                  <a:srgbClr val="000000"/>
                </a:solidFill>
                <a:cs typeface="Calibri"/>
              </a:rPr>
              <a:t> </a:t>
            </a:r>
            <a:r>
              <a:rPr lang="en-GB" sz="2000" dirty="0" err="1">
                <a:solidFill>
                  <a:srgbClr val="000000"/>
                </a:solidFill>
                <a:cs typeface="Calibri"/>
              </a:rPr>
              <a:t>conflitti</a:t>
            </a:r>
            <a:r>
              <a:rPr lang="en-GB" sz="2000" dirty="0">
                <a:solidFill>
                  <a:srgbClr val="000000"/>
                </a:solidFill>
                <a:cs typeface="Calibri"/>
              </a:rPr>
              <a:t> </a:t>
            </a:r>
            <a:r>
              <a:rPr lang="en-GB" sz="2000" dirty="0" err="1">
                <a:solidFill>
                  <a:srgbClr val="000000"/>
                </a:solidFill>
                <a:cs typeface="Calibri"/>
              </a:rPr>
              <a:t>sull’utilizzo</a:t>
            </a:r>
            <a:r>
              <a:rPr lang="en-GB" sz="2000" dirty="0">
                <a:solidFill>
                  <a:srgbClr val="000000"/>
                </a:solidFill>
                <a:cs typeface="Calibri"/>
              </a:rPr>
              <a:t> del </a:t>
            </a:r>
            <a:r>
              <a:rPr lang="en-GB" sz="2000" dirty="0" err="1">
                <a:solidFill>
                  <a:srgbClr val="000000"/>
                </a:solidFill>
                <a:cs typeface="Calibri"/>
              </a:rPr>
              <a:t>patrimonio</a:t>
            </a:r>
            <a:r>
              <a:rPr lang="en-GB" sz="2000" dirty="0">
                <a:solidFill>
                  <a:srgbClr val="000000"/>
                </a:solidFill>
                <a:cs typeface="Calibri"/>
              </a:rPr>
              <a:t>.</a:t>
            </a:r>
          </a:p>
          <a:p>
            <a:pPr marL="342900" indent="-342900" fontAlgn="base">
              <a:buFont typeface="Arial" panose="020B0604020202020204" pitchFamily="34" charset="0"/>
              <a:buChar char="•"/>
            </a:pPr>
            <a:r>
              <a:rPr lang="en-GB" sz="2000" dirty="0" err="1">
                <a:solidFill>
                  <a:srgbClr val="000000"/>
                </a:solidFill>
                <a:cs typeface="Calibri"/>
              </a:rPr>
              <a:t>Raggiungere</a:t>
            </a:r>
            <a:r>
              <a:rPr lang="en-GB" sz="2000" dirty="0">
                <a:solidFill>
                  <a:srgbClr val="000000"/>
                </a:solidFill>
                <a:cs typeface="Calibri"/>
              </a:rPr>
              <a:t> </a:t>
            </a:r>
            <a:r>
              <a:rPr lang="en-GB" sz="2000" dirty="0" err="1">
                <a:solidFill>
                  <a:srgbClr val="000000"/>
                </a:solidFill>
                <a:cs typeface="Calibri"/>
              </a:rPr>
              <a:t>profitti</a:t>
            </a:r>
            <a:r>
              <a:rPr lang="en-GB" sz="2000" dirty="0">
                <a:solidFill>
                  <a:srgbClr val="000000"/>
                </a:solidFill>
                <a:cs typeface="Calibri"/>
              </a:rPr>
              <a:t> economici </a:t>
            </a:r>
            <a:r>
              <a:rPr lang="en-GB" sz="2000" dirty="0" err="1">
                <a:solidFill>
                  <a:srgbClr val="000000"/>
                </a:solidFill>
                <a:cs typeface="Calibri"/>
              </a:rPr>
              <a:t>può</a:t>
            </a:r>
            <a:r>
              <a:rPr lang="en-GB" sz="2000" dirty="0">
                <a:solidFill>
                  <a:srgbClr val="000000"/>
                </a:solidFill>
                <a:cs typeface="Calibri"/>
              </a:rPr>
              <a:t> </a:t>
            </a:r>
            <a:r>
              <a:rPr lang="en-GB" sz="2000" dirty="0" err="1">
                <a:solidFill>
                  <a:srgbClr val="000000"/>
                </a:solidFill>
                <a:cs typeface="Calibri"/>
              </a:rPr>
              <a:t>richiedere</a:t>
            </a:r>
            <a:r>
              <a:rPr lang="en-GB" sz="2000" dirty="0">
                <a:solidFill>
                  <a:srgbClr val="000000"/>
                </a:solidFill>
                <a:cs typeface="Calibri"/>
              </a:rPr>
              <a:t> tempo.</a:t>
            </a:r>
          </a:p>
          <a:p>
            <a:pPr marL="342900" indent="-342900" fontAlgn="base">
              <a:buFont typeface="Arial" panose="020B0604020202020204" pitchFamily="34" charset="0"/>
              <a:buChar char="•"/>
            </a:pPr>
            <a:r>
              <a:rPr lang="en-GB" sz="2000" dirty="0" err="1">
                <a:solidFill>
                  <a:srgbClr val="000000"/>
                </a:solidFill>
                <a:cs typeface="Calibri"/>
              </a:rPr>
              <a:t>L’uso</a:t>
            </a:r>
            <a:r>
              <a:rPr lang="en-GB" sz="2000" dirty="0">
                <a:solidFill>
                  <a:srgbClr val="000000"/>
                </a:solidFill>
                <a:cs typeface="Calibri"/>
              </a:rPr>
              <a:t> del </a:t>
            </a:r>
            <a:r>
              <a:rPr lang="en-GB" sz="2000" dirty="0" err="1">
                <a:solidFill>
                  <a:srgbClr val="000000"/>
                </a:solidFill>
                <a:cs typeface="Calibri"/>
              </a:rPr>
              <a:t>patrimonio</a:t>
            </a:r>
            <a:r>
              <a:rPr lang="en-GB" sz="2000" dirty="0">
                <a:solidFill>
                  <a:srgbClr val="000000"/>
                </a:solidFill>
                <a:cs typeface="Calibri"/>
              </a:rPr>
              <a:t> </a:t>
            </a:r>
            <a:r>
              <a:rPr lang="en-GB" sz="2000" dirty="0" err="1">
                <a:solidFill>
                  <a:srgbClr val="000000"/>
                </a:solidFill>
                <a:cs typeface="Calibri"/>
              </a:rPr>
              <a:t>culturale</a:t>
            </a:r>
            <a:r>
              <a:rPr lang="en-GB" sz="2000" dirty="0">
                <a:solidFill>
                  <a:srgbClr val="000000"/>
                </a:solidFill>
                <a:cs typeface="Calibri"/>
              </a:rPr>
              <a:t> </a:t>
            </a:r>
            <a:r>
              <a:rPr lang="en-GB" sz="2000" dirty="0" err="1">
                <a:solidFill>
                  <a:srgbClr val="000000"/>
                </a:solidFill>
                <a:cs typeface="Calibri"/>
              </a:rPr>
              <a:t>è</a:t>
            </a:r>
            <a:r>
              <a:rPr lang="en-GB" sz="2000" dirty="0">
                <a:solidFill>
                  <a:srgbClr val="000000"/>
                </a:solidFill>
                <a:cs typeface="Calibri"/>
              </a:rPr>
              <a:t> </a:t>
            </a:r>
            <a:r>
              <a:rPr lang="en-GB" sz="2000" dirty="0" err="1">
                <a:solidFill>
                  <a:srgbClr val="000000"/>
                </a:solidFill>
                <a:cs typeface="Calibri"/>
              </a:rPr>
              <a:t>sostenibile</a:t>
            </a:r>
            <a:r>
              <a:rPr lang="en-GB" sz="2000" dirty="0">
                <a:solidFill>
                  <a:srgbClr val="000000"/>
                </a:solidFill>
                <a:cs typeface="Calibri"/>
              </a:rPr>
              <a:t>? </a:t>
            </a:r>
          </a:p>
        </p:txBody>
      </p:sp>
      <p:pic>
        <p:nvPicPr>
          <p:cNvPr id="4" name="Picture 3">
            <a:extLst>
              <a:ext uri="{FF2B5EF4-FFF2-40B4-BE49-F238E27FC236}">
                <a16:creationId xmlns:a16="http://schemas.microsoft.com/office/drawing/2014/main" id="{F8F27FD6-34E2-4751-91B7-ABEC65D3F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1785" y="4836434"/>
            <a:ext cx="945884" cy="945884"/>
          </a:xfrm>
          <a:prstGeom prst="rect">
            <a:avLst/>
          </a:prstGeom>
        </p:spPr>
      </p:pic>
      <p:grpSp>
        <p:nvGrpSpPr>
          <p:cNvPr id="6" name="Google Shape;11657;p68">
            <a:extLst>
              <a:ext uri="{FF2B5EF4-FFF2-40B4-BE49-F238E27FC236}">
                <a16:creationId xmlns:a16="http://schemas.microsoft.com/office/drawing/2014/main" id="{3AF217ED-B1F1-4452-B53A-37DB57271D41}"/>
              </a:ext>
            </a:extLst>
          </p:cNvPr>
          <p:cNvGrpSpPr/>
          <p:nvPr/>
        </p:nvGrpSpPr>
        <p:grpSpPr>
          <a:xfrm rot="1114767">
            <a:off x="9355050" y="176455"/>
            <a:ext cx="956470" cy="790504"/>
            <a:chOff x="7524349" y="2456447"/>
            <a:chExt cx="350332" cy="288948"/>
          </a:xfrm>
          <a:solidFill>
            <a:srgbClr val="FFB500"/>
          </a:solidFill>
        </p:grpSpPr>
        <p:sp>
          <p:nvSpPr>
            <p:cNvPr id="7" name="Google Shape;11658;p68">
              <a:extLst>
                <a:ext uri="{FF2B5EF4-FFF2-40B4-BE49-F238E27FC236}">
                  <a16:creationId xmlns:a16="http://schemas.microsoft.com/office/drawing/2014/main" id="{443522C8-5142-4380-B0D7-A8449A8C95CB}"/>
                </a:ext>
              </a:extLst>
            </p:cNvPr>
            <p:cNvSpPr/>
            <p:nvPr/>
          </p:nvSpPr>
          <p:spPr>
            <a:xfrm>
              <a:off x="7693647" y="2566651"/>
              <a:ext cx="10623" cy="67045"/>
            </a:xfrm>
            <a:custGeom>
              <a:avLst/>
              <a:gdLst/>
              <a:ahLst/>
              <a:cxnLst/>
              <a:rect l="l" t="t" r="r" b="b"/>
              <a:pathLst>
                <a:path w="334" h="2108" extrusionOk="0">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59;p68">
              <a:extLst>
                <a:ext uri="{FF2B5EF4-FFF2-40B4-BE49-F238E27FC236}">
                  <a16:creationId xmlns:a16="http://schemas.microsoft.com/office/drawing/2014/main" id="{F6E24D81-2789-48B5-AA93-F95FA31AE373}"/>
                </a:ext>
              </a:extLst>
            </p:cNvPr>
            <p:cNvSpPr/>
            <p:nvPr/>
          </p:nvSpPr>
          <p:spPr>
            <a:xfrm>
              <a:off x="7524349" y="2545151"/>
              <a:ext cx="350332" cy="200244"/>
            </a:xfrm>
            <a:custGeom>
              <a:avLst/>
              <a:gdLst/>
              <a:ahLst/>
              <a:cxnLst/>
              <a:rect l="l" t="t" r="r" b="b"/>
              <a:pathLst>
                <a:path w="11015" h="6296" extrusionOk="0">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660;p68">
              <a:extLst>
                <a:ext uri="{FF2B5EF4-FFF2-40B4-BE49-F238E27FC236}">
                  <a16:creationId xmlns:a16="http://schemas.microsoft.com/office/drawing/2014/main" id="{C9F839A3-5C0E-47CD-92AA-A90892E2DBF3}"/>
                </a:ext>
              </a:extLst>
            </p:cNvPr>
            <p:cNvSpPr/>
            <p:nvPr/>
          </p:nvSpPr>
          <p:spPr>
            <a:xfrm>
              <a:off x="7582298" y="2650998"/>
              <a:ext cx="86764" cy="50093"/>
            </a:xfrm>
            <a:custGeom>
              <a:avLst/>
              <a:gdLst/>
              <a:ahLst/>
              <a:cxnLst/>
              <a:rect l="l" t="t" r="r" b="b"/>
              <a:pathLst>
                <a:path w="2728" h="1575" extrusionOk="0">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61;p68">
              <a:extLst>
                <a:ext uri="{FF2B5EF4-FFF2-40B4-BE49-F238E27FC236}">
                  <a16:creationId xmlns:a16="http://schemas.microsoft.com/office/drawing/2014/main" id="{54D444AC-FC54-4962-B105-DD4395C293A6}"/>
                </a:ext>
              </a:extLst>
            </p:cNvPr>
            <p:cNvSpPr/>
            <p:nvPr/>
          </p:nvSpPr>
          <p:spPr>
            <a:xfrm>
              <a:off x="7729237" y="2650553"/>
              <a:ext cx="86732" cy="50156"/>
            </a:xfrm>
            <a:custGeom>
              <a:avLst/>
              <a:gdLst/>
              <a:ahLst/>
              <a:cxnLst/>
              <a:rect l="l" t="t" r="r" b="b"/>
              <a:pathLst>
                <a:path w="2727" h="1577" extrusionOk="0">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62;p68">
              <a:extLst>
                <a:ext uri="{FF2B5EF4-FFF2-40B4-BE49-F238E27FC236}">
                  <a16:creationId xmlns:a16="http://schemas.microsoft.com/office/drawing/2014/main" id="{1B33B243-485F-4A79-A17E-9DB64EACFF6D}"/>
                </a:ext>
              </a:extLst>
            </p:cNvPr>
            <p:cNvSpPr/>
            <p:nvPr/>
          </p:nvSpPr>
          <p:spPr>
            <a:xfrm>
              <a:off x="7667885" y="2456447"/>
              <a:ext cx="62147" cy="121209"/>
            </a:xfrm>
            <a:custGeom>
              <a:avLst/>
              <a:gdLst/>
              <a:ahLst/>
              <a:cxnLst/>
              <a:rect l="l" t="t" r="r" b="b"/>
              <a:pathLst>
                <a:path w="1954" h="3811" extrusionOk="0">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1948;p68">
            <a:extLst>
              <a:ext uri="{FF2B5EF4-FFF2-40B4-BE49-F238E27FC236}">
                <a16:creationId xmlns:a16="http://schemas.microsoft.com/office/drawing/2014/main" id="{C17AE0A2-31B1-4E12-88D5-C420D5FEFD18}"/>
              </a:ext>
            </a:extLst>
          </p:cNvPr>
          <p:cNvGrpSpPr/>
          <p:nvPr/>
        </p:nvGrpSpPr>
        <p:grpSpPr>
          <a:xfrm rot="20658580">
            <a:off x="1193110" y="1006502"/>
            <a:ext cx="776882" cy="641663"/>
            <a:chOff x="6889712" y="3833413"/>
            <a:chExt cx="355230" cy="293401"/>
          </a:xfrm>
          <a:solidFill>
            <a:srgbClr val="266C9F"/>
          </a:solidFill>
        </p:grpSpPr>
        <p:sp>
          <p:nvSpPr>
            <p:cNvPr id="13" name="Google Shape;11949;p68">
              <a:extLst>
                <a:ext uri="{FF2B5EF4-FFF2-40B4-BE49-F238E27FC236}">
                  <a16:creationId xmlns:a16="http://schemas.microsoft.com/office/drawing/2014/main" id="{A95FECCA-C16D-42F3-83BE-61CB77C508C6}"/>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50;p68">
              <a:extLst>
                <a:ext uri="{FF2B5EF4-FFF2-40B4-BE49-F238E27FC236}">
                  <a16:creationId xmlns:a16="http://schemas.microsoft.com/office/drawing/2014/main" id="{1B967CD4-A13A-4AAA-8614-2D06B62C4A7F}"/>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951;p68">
              <a:extLst>
                <a:ext uri="{FF2B5EF4-FFF2-40B4-BE49-F238E27FC236}">
                  <a16:creationId xmlns:a16="http://schemas.microsoft.com/office/drawing/2014/main" id="{DE1DDA40-F46B-48C4-B6DD-8DB26FA09DB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2;p68">
              <a:extLst>
                <a:ext uri="{FF2B5EF4-FFF2-40B4-BE49-F238E27FC236}">
                  <a16:creationId xmlns:a16="http://schemas.microsoft.com/office/drawing/2014/main" id="{1F18933C-42DA-46AF-A433-10CDD7EF029D}"/>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53;p68">
              <a:extLst>
                <a:ext uri="{FF2B5EF4-FFF2-40B4-BE49-F238E27FC236}">
                  <a16:creationId xmlns:a16="http://schemas.microsoft.com/office/drawing/2014/main" id="{BFD84E44-9BEA-4E32-97D3-7A7A4A01C6D9}"/>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91;p39">
            <a:extLst>
              <a:ext uri="{FF2B5EF4-FFF2-40B4-BE49-F238E27FC236}">
                <a16:creationId xmlns:a16="http://schemas.microsoft.com/office/drawing/2014/main" id="{B7123BD6-52C6-4E9F-8540-6DFA9580EEE2}"/>
              </a:ext>
            </a:extLst>
          </p:cNvPr>
          <p:cNvSpPr/>
          <p:nvPr/>
        </p:nvSpPr>
        <p:spPr>
          <a:xfrm rot="469412">
            <a:off x="9670511" y="5505542"/>
            <a:ext cx="735368" cy="553552"/>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E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2" name="Google Shape;858;p39">
            <a:extLst>
              <a:ext uri="{FF2B5EF4-FFF2-40B4-BE49-F238E27FC236}">
                <a16:creationId xmlns:a16="http://schemas.microsoft.com/office/drawing/2014/main" id="{51D511CE-6295-4FD2-BF5A-27F8A925B23D}"/>
              </a:ext>
            </a:extLst>
          </p:cNvPr>
          <p:cNvSpPr/>
          <p:nvPr/>
        </p:nvSpPr>
        <p:spPr>
          <a:xfrm>
            <a:off x="9576724" y="3411083"/>
            <a:ext cx="787268" cy="66307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3" name="Google Shape;864;p39">
            <a:extLst>
              <a:ext uri="{FF2B5EF4-FFF2-40B4-BE49-F238E27FC236}">
                <a16:creationId xmlns:a16="http://schemas.microsoft.com/office/drawing/2014/main" id="{561D9335-A20C-40A4-A561-D6006158999E}"/>
              </a:ext>
            </a:extLst>
          </p:cNvPr>
          <p:cNvSpPr/>
          <p:nvPr/>
        </p:nvSpPr>
        <p:spPr>
          <a:xfrm rot="928340">
            <a:off x="347763" y="1379948"/>
            <a:ext cx="873899" cy="729090"/>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Tree>
    <p:extLst>
      <p:ext uri="{BB962C8B-B14F-4D97-AF65-F5344CB8AC3E}">
        <p14:creationId xmlns:p14="http://schemas.microsoft.com/office/powerpoint/2010/main" val="11886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2A0A5-73A5-4BE2-9ED8-94A140132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4802" y="2304831"/>
            <a:ext cx="4791042" cy="3196340"/>
          </a:xfrm>
          <a:prstGeom prst="rect">
            <a:avLst/>
          </a:prstGeom>
        </p:spPr>
      </p:pic>
      <p:sp>
        <p:nvSpPr>
          <p:cNvPr id="2" name="TextBox 1">
            <a:extLst>
              <a:ext uri="{FF2B5EF4-FFF2-40B4-BE49-F238E27FC236}">
                <a16:creationId xmlns:a16="http://schemas.microsoft.com/office/drawing/2014/main" id="{DF73336F-48F3-4F73-AEBB-72E3CD1D105C}"/>
              </a:ext>
            </a:extLst>
          </p:cNvPr>
          <p:cNvSpPr txBox="1"/>
          <p:nvPr/>
        </p:nvSpPr>
        <p:spPr>
          <a:xfrm>
            <a:off x="512938" y="1761821"/>
            <a:ext cx="4332071" cy="3600986"/>
          </a:xfrm>
          <a:prstGeom prst="rect">
            <a:avLst/>
          </a:prstGeom>
          <a:noFill/>
        </p:spPr>
        <p:txBody>
          <a:bodyPr wrap="square" rtlCol="0">
            <a:spAutoFit/>
          </a:bodyPr>
          <a:lstStyle/>
          <a:p>
            <a:r>
              <a:rPr lang="it-IT" sz="3600" dirty="0">
                <a:solidFill>
                  <a:srgbClr val="4EAE3A"/>
                </a:solidFill>
                <a:cs typeface="Calibri"/>
              </a:rPr>
              <a:t>Concessioni e fondi</a:t>
            </a:r>
            <a:endParaRPr lang="en-US" sz="3600" dirty="0">
              <a:ea typeface="+mn-lt"/>
              <a:cs typeface="+mn-lt"/>
            </a:endParaRPr>
          </a:p>
          <a:p>
            <a:pPr algn="l" rtl="0" fontAlgn="base"/>
            <a:r>
              <a:rPr lang="en-GB" sz="2400" b="0" dirty="0">
                <a:effectLst/>
              </a:rPr>
              <a:t>In </a:t>
            </a:r>
            <a:r>
              <a:rPr lang="en-GB" sz="2400" b="0" dirty="0" err="1">
                <a:effectLst/>
              </a:rPr>
              <a:t>molti</a:t>
            </a:r>
            <a:r>
              <a:rPr lang="en-GB" sz="2400" b="0" dirty="0">
                <a:effectLst/>
              </a:rPr>
              <a:t> </a:t>
            </a:r>
            <a:r>
              <a:rPr lang="en-GB" sz="2400" b="0" dirty="0" err="1">
                <a:effectLst/>
              </a:rPr>
              <a:t>casi</a:t>
            </a:r>
            <a:r>
              <a:rPr lang="en-GB" sz="2400" b="0" dirty="0">
                <a:effectLst/>
              </a:rPr>
              <a:t> </a:t>
            </a:r>
            <a:r>
              <a:rPr lang="en-GB" sz="2400" b="0" dirty="0" err="1">
                <a:effectLst/>
              </a:rPr>
              <a:t>gli</a:t>
            </a:r>
            <a:r>
              <a:rPr lang="en-GB" sz="2400" b="0" dirty="0">
                <a:effectLst/>
              </a:rPr>
              <a:t> </a:t>
            </a:r>
            <a:r>
              <a:rPr lang="en-GB" sz="2400" b="0" dirty="0" err="1">
                <a:effectLst/>
              </a:rPr>
              <a:t>imprendiori</a:t>
            </a:r>
            <a:r>
              <a:rPr lang="en-GB" sz="2400" b="0" dirty="0">
                <a:effectLst/>
              </a:rPr>
              <a:t> </a:t>
            </a:r>
            <a:r>
              <a:rPr lang="en-GB" sz="2400" b="0" dirty="0" err="1">
                <a:effectLst/>
              </a:rPr>
              <a:t>pososno</a:t>
            </a:r>
            <a:r>
              <a:rPr lang="en-GB" sz="2400" b="0" dirty="0">
                <a:effectLst/>
              </a:rPr>
              <a:t> </a:t>
            </a:r>
            <a:r>
              <a:rPr lang="en-GB" sz="2400" b="0" dirty="0" err="1">
                <a:effectLst/>
              </a:rPr>
              <a:t>richiedere</a:t>
            </a:r>
            <a:r>
              <a:rPr lang="en-GB" sz="2400" b="0" dirty="0">
                <a:effectLst/>
              </a:rPr>
              <a:t> </a:t>
            </a:r>
            <a:r>
              <a:rPr lang="en-GB" sz="2400" b="0" dirty="0" err="1">
                <a:effectLst/>
              </a:rPr>
              <a:t>concessioni</a:t>
            </a:r>
            <a:r>
              <a:rPr lang="en-GB" sz="2400" b="0" dirty="0">
                <a:effectLst/>
              </a:rPr>
              <a:t> e </a:t>
            </a:r>
            <a:r>
              <a:rPr lang="en-GB" sz="2400" b="0" dirty="0" err="1">
                <a:effectLst/>
              </a:rPr>
              <a:t>fondi</a:t>
            </a:r>
            <a:r>
              <a:rPr lang="en-GB" sz="2400" b="0" dirty="0">
                <a:effectLst/>
              </a:rPr>
              <a:t> per I </a:t>
            </a:r>
            <a:r>
              <a:rPr lang="en-GB" sz="2400" dirty="0"/>
              <a:t>proprio </a:t>
            </a:r>
            <a:r>
              <a:rPr lang="en-GB" sz="2400" dirty="0" err="1"/>
              <a:t>progetti</a:t>
            </a:r>
            <a:r>
              <a:rPr lang="en-GB" sz="2400" dirty="0"/>
              <a:t>, a </a:t>
            </a:r>
            <a:r>
              <a:rPr lang="en-GB" sz="2400" dirty="0" err="1"/>
              <a:t>livello</a:t>
            </a:r>
            <a:r>
              <a:rPr lang="en-GB" sz="2400" dirty="0"/>
              <a:t> </a:t>
            </a:r>
            <a:r>
              <a:rPr lang="en-GB" sz="2400" dirty="0" err="1"/>
              <a:t>nazionale</a:t>
            </a:r>
            <a:r>
              <a:rPr lang="en-GB" sz="2400" dirty="0"/>
              <a:t> e </a:t>
            </a:r>
            <a:r>
              <a:rPr lang="en-GB" sz="2400" dirty="0" err="1"/>
              <a:t>internazionale</a:t>
            </a:r>
            <a:r>
              <a:rPr lang="en-GB" sz="2400" dirty="0"/>
              <a:t>. </a:t>
            </a:r>
            <a:r>
              <a:rPr lang="en-GB" sz="2400" dirty="0" err="1"/>
              <a:t>Inoltre</a:t>
            </a:r>
            <a:r>
              <a:rPr lang="en-GB" sz="2400" dirty="0"/>
              <a:t> </a:t>
            </a:r>
            <a:r>
              <a:rPr lang="en-GB" sz="2400" dirty="0" err="1"/>
              <a:t>è</a:t>
            </a:r>
            <a:r>
              <a:rPr lang="en-GB" sz="2400" dirty="0"/>
              <a:t> utile </a:t>
            </a:r>
            <a:r>
              <a:rPr lang="en-GB" sz="2400" dirty="0" err="1"/>
              <a:t>avere</a:t>
            </a:r>
            <a:r>
              <a:rPr lang="en-GB" sz="2400" dirty="0"/>
              <a:t> </a:t>
            </a:r>
            <a:r>
              <a:rPr lang="en-GB" sz="2400" dirty="0" err="1"/>
              <a:t>familiarità</a:t>
            </a:r>
            <a:r>
              <a:rPr lang="en-GB" sz="2400" dirty="0"/>
              <a:t> con I </a:t>
            </a:r>
            <a:r>
              <a:rPr lang="en-GB" sz="2400" dirty="0" err="1"/>
              <a:t>diritti</a:t>
            </a:r>
            <a:r>
              <a:rPr lang="en-GB" sz="2400" dirty="0"/>
              <a:t> e </a:t>
            </a:r>
            <a:r>
              <a:rPr lang="en-GB" sz="2400" dirty="0" err="1"/>
              <a:t>doveri</a:t>
            </a:r>
            <a:r>
              <a:rPr lang="en-GB" sz="2400" dirty="0"/>
              <a:t> </a:t>
            </a:r>
            <a:r>
              <a:rPr lang="en-GB" sz="2400" dirty="0" err="1"/>
              <a:t>degli</a:t>
            </a:r>
            <a:r>
              <a:rPr lang="en-GB" sz="2400" dirty="0"/>
              <a:t> </a:t>
            </a:r>
            <a:r>
              <a:rPr lang="en-GB" sz="2400" dirty="0" err="1"/>
              <a:t>imprenditori</a:t>
            </a:r>
            <a:r>
              <a:rPr lang="en-GB" sz="2400" dirty="0"/>
              <a:t> per </a:t>
            </a:r>
            <a:r>
              <a:rPr lang="en-GB" sz="2400" dirty="0" err="1"/>
              <a:t>quanto</a:t>
            </a:r>
            <a:r>
              <a:rPr lang="en-GB" sz="2400" dirty="0"/>
              <a:t> </a:t>
            </a:r>
            <a:r>
              <a:rPr lang="en-GB" sz="2400" dirty="0" err="1"/>
              <a:t>riguarda</a:t>
            </a:r>
            <a:r>
              <a:rPr lang="en-GB" sz="2400" dirty="0"/>
              <a:t> </a:t>
            </a:r>
            <a:r>
              <a:rPr lang="en-GB" sz="2400" dirty="0" err="1"/>
              <a:t>i</a:t>
            </a:r>
            <a:r>
              <a:rPr lang="en-GB" sz="2400" dirty="0"/>
              <a:t> </a:t>
            </a:r>
            <a:r>
              <a:rPr lang="en-GB" sz="2400" dirty="0" err="1"/>
              <a:t>sindacati</a:t>
            </a:r>
            <a:r>
              <a:rPr lang="en-GB" sz="2400" dirty="0"/>
              <a:t> e le </a:t>
            </a:r>
            <a:r>
              <a:rPr lang="en-GB" sz="2400" dirty="0" err="1"/>
              <a:t>autorità</a:t>
            </a:r>
            <a:r>
              <a:rPr lang="en-GB" sz="2400" dirty="0"/>
              <a:t> </a:t>
            </a:r>
            <a:r>
              <a:rPr lang="en-GB" sz="2400" dirty="0" err="1"/>
              <a:t>fiscali</a:t>
            </a:r>
            <a:r>
              <a:rPr lang="en-GB" sz="2400" dirty="0"/>
              <a:t>.  </a:t>
            </a:r>
            <a:endParaRPr lang="en-SE" dirty="0"/>
          </a:p>
        </p:txBody>
      </p:sp>
      <p:sp>
        <p:nvSpPr>
          <p:cNvPr id="5" name="TextBox 4">
            <a:extLst>
              <a:ext uri="{FF2B5EF4-FFF2-40B4-BE49-F238E27FC236}">
                <a16:creationId xmlns:a16="http://schemas.microsoft.com/office/drawing/2014/main" id="{DAEF2635-8067-4222-80C9-D4CD0433D806}"/>
              </a:ext>
            </a:extLst>
          </p:cNvPr>
          <p:cNvSpPr txBox="1"/>
          <p:nvPr/>
        </p:nvSpPr>
        <p:spPr>
          <a:xfrm>
            <a:off x="2275151" y="117357"/>
            <a:ext cx="8645115" cy="984885"/>
          </a:xfrm>
          <a:prstGeom prst="rect">
            <a:avLst/>
          </a:prstGeom>
          <a:noFill/>
        </p:spPr>
        <p:txBody>
          <a:bodyPr wrap="square" rtlCol="0">
            <a:spAutoFit/>
          </a:bodyPr>
          <a:lstStyle/>
          <a:p>
            <a:r>
              <a:rPr lang="is-IS" sz="4000" b="1" dirty="0">
                <a:solidFill>
                  <a:srgbClr val="266C9F"/>
                </a:solidFill>
              </a:rPr>
              <a:t>2.3. Sfide – esempi strategici</a:t>
            </a:r>
            <a:endParaRPr lang="en-SE" sz="4000" dirty="0"/>
          </a:p>
          <a:p>
            <a:endParaRPr lang="en-SE" dirty="0"/>
          </a:p>
        </p:txBody>
      </p:sp>
      <p:pic>
        <p:nvPicPr>
          <p:cNvPr id="12" name="Picture 11" descr="Diagram&#10;&#10;Description automatically generated with low confidence">
            <a:extLst>
              <a:ext uri="{FF2B5EF4-FFF2-40B4-BE49-F238E27FC236}">
                <a16:creationId xmlns:a16="http://schemas.microsoft.com/office/drawing/2014/main" id="{CFC6FFE2-1505-45A1-AC92-902D7C679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726" y="4479601"/>
            <a:ext cx="2122149" cy="1766413"/>
          </a:xfrm>
          <a:prstGeom prst="rect">
            <a:avLst/>
          </a:prstGeom>
        </p:spPr>
      </p:pic>
    </p:spTree>
    <p:extLst>
      <p:ext uri="{BB962C8B-B14F-4D97-AF65-F5344CB8AC3E}">
        <p14:creationId xmlns:p14="http://schemas.microsoft.com/office/powerpoint/2010/main" val="148207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7AEFB-CB4C-4896-B781-C15AEC7DCBAF}"/>
              </a:ext>
            </a:extLst>
          </p:cNvPr>
          <p:cNvSpPr txBox="1"/>
          <p:nvPr/>
        </p:nvSpPr>
        <p:spPr>
          <a:xfrm>
            <a:off x="5721504" y="1397844"/>
            <a:ext cx="4415481" cy="4708981"/>
          </a:xfrm>
          <a:prstGeom prst="rect">
            <a:avLst/>
          </a:prstGeom>
          <a:noFill/>
        </p:spPr>
        <p:txBody>
          <a:bodyPr wrap="square" rtlCol="0">
            <a:spAutoFit/>
          </a:bodyPr>
          <a:lstStyle/>
          <a:p>
            <a:pPr algn="l" rtl="0" fontAlgn="base"/>
            <a:r>
              <a:rPr lang="is-IS" sz="3600" dirty="0">
                <a:solidFill>
                  <a:srgbClr val="4EAE3A"/>
                </a:solidFill>
                <a:latin typeface="Calibri" panose="020F0502020204030204" pitchFamily="34" charset="0"/>
              </a:rPr>
              <a:t>Consultazioni</a:t>
            </a:r>
            <a:r>
              <a:rPr lang="is-IS" sz="3600" b="0" i="0" u="none" strike="noStrike" dirty="0">
                <a:solidFill>
                  <a:srgbClr val="4EAE3A"/>
                </a:solidFill>
                <a:effectLst/>
                <a:latin typeface="Calibri" panose="020F0502020204030204" pitchFamily="34" charset="0"/>
              </a:rPr>
              <a:t> </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algn="l" rtl="0" fontAlgn="base"/>
            <a:r>
              <a:rPr lang="en-GB" sz="2400" b="0" i="0" u="none" strike="noStrike" dirty="0" err="1">
                <a:solidFill>
                  <a:srgbClr val="000000"/>
                </a:solidFill>
                <a:effectLst/>
                <a:latin typeface="Calibri" panose="020F0502020204030204" pitchFamily="34" charset="0"/>
              </a:rPr>
              <a:t>Gli</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imprenditori</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possono</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richiedere</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assistenza</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su</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diversi</a:t>
            </a:r>
            <a:r>
              <a:rPr lang="en-GB" sz="2400" b="0" i="0" u="none" strike="noStrike" dirty="0">
                <a:solidFill>
                  <a:srgbClr val="000000"/>
                </a:solidFill>
                <a:effectLst/>
                <a:latin typeface="Calibri" panose="020F0502020204030204" pitchFamily="34" charset="0"/>
              </a:rPr>
              <a:t> </a:t>
            </a:r>
            <a:r>
              <a:rPr lang="en-GB" sz="2400" b="0" i="0" u="none" strike="noStrike" dirty="0" err="1">
                <a:solidFill>
                  <a:srgbClr val="000000"/>
                </a:solidFill>
                <a:effectLst/>
                <a:latin typeface="Calibri" panose="020F0502020204030204" pitchFamily="34" charset="0"/>
              </a:rPr>
              <a:t>aspetti</a:t>
            </a:r>
            <a:r>
              <a:rPr lang="en-GB" sz="2400" b="0" i="0" u="none" strike="noStrike" dirty="0">
                <a:solidFill>
                  <a:srgbClr val="000000"/>
                </a:solidFill>
                <a:effectLst/>
                <a:latin typeface="Calibri" panose="020F0502020204030204" pitchFamily="34" charset="0"/>
              </a:rPr>
              <a:t>, ad </a:t>
            </a:r>
            <a:r>
              <a:rPr lang="en-GB" sz="2400" dirty="0" err="1">
                <a:solidFill>
                  <a:srgbClr val="000000"/>
                </a:solidFill>
                <a:latin typeface="Calibri" panose="020F0502020204030204" pitchFamily="34" charset="0"/>
              </a:rPr>
              <a:t>esempio</a:t>
            </a:r>
            <a:r>
              <a:rPr lang="en-GB" sz="2400" dirty="0">
                <a:solidFill>
                  <a:srgbClr val="000000"/>
                </a:solidFill>
                <a:latin typeface="Calibri" panose="020F0502020204030204" pitchFamily="34" charset="0"/>
              </a:rPr>
              <a:t> in </a:t>
            </a:r>
            <a:r>
              <a:rPr lang="en-GB" sz="2400" dirty="0" err="1">
                <a:solidFill>
                  <a:srgbClr val="000000"/>
                </a:solidFill>
                <a:latin typeface="Calibri" panose="020F0502020204030204" pitchFamily="34" charset="0"/>
              </a:rPr>
              <a:t>merito</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allo</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sviluppo</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della</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compagnia</a:t>
            </a:r>
            <a:r>
              <a:rPr lang="en-GB" sz="2400" dirty="0">
                <a:solidFill>
                  <a:srgbClr val="000000"/>
                </a:solidFill>
                <a:latin typeface="Calibri" panose="020F0502020204030204" pitchFamily="34" charset="0"/>
              </a:rPr>
              <a:t>, alle tasse o alle </a:t>
            </a:r>
            <a:r>
              <a:rPr lang="en-GB" sz="2400" dirty="0" err="1">
                <a:solidFill>
                  <a:srgbClr val="000000"/>
                </a:solidFill>
                <a:latin typeface="Calibri" panose="020F0502020204030204" pitchFamily="34" charset="0"/>
              </a:rPr>
              <a:t>strategie</a:t>
            </a:r>
            <a:r>
              <a:rPr lang="en-GB" sz="2400" dirty="0">
                <a:solidFill>
                  <a:srgbClr val="000000"/>
                </a:solidFill>
                <a:latin typeface="Calibri" panose="020F0502020204030204" pitchFamily="34" charset="0"/>
              </a:rPr>
              <a:t> da </a:t>
            </a:r>
            <a:r>
              <a:rPr lang="en-GB" sz="2400" dirty="0" err="1">
                <a:solidFill>
                  <a:srgbClr val="000000"/>
                </a:solidFill>
                <a:latin typeface="Calibri" panose="020F0502020204030204" pitchFamily="34" charset="0"/>
              </a:rPr>
              <a:t>implementare</a:t>
            </a:r>
            <a:r>
              <a:rPr lang="en-GB" sz="2400" dirty="0">
                <a:solidFill>
                  <a:srgbClr val="000000"/>
                </a:solidFill>
                <a:latin typeface="Calibri" panose="020F0502020204030204" pitchFamily="34" charset="0"/>
              </a:rPr>
              <a:t>. </a:t>
            </a:r>
          </a:p>
          <a:p>
            <a:pPr algn="l" rtl="0" fontAlgn="base"/>
            <a:r>
              <a:rPr lang="en-GB" sz="2400" dirty="0">
                <a:solidFill>
                  <a:srgbClr val="000000"/>
                </a:solidFill>
                <a:latin typeface="Calibri" panose="020F0502020204030204" pitchFamily="34" charset="0"/>
              </a:rPr>
              <a:t>In </a:t>
            </a:r>
            <a:r>
              <a:rPr lang="en-GB" sz="2400" dirty="0" err="1">
                <a:solidFill>
                  <a:srgbClr val="000000"/>
                </a:solidFill>
                <a:latin typeface="Calibri" panose="020F0502020204030204" pitchFamily="34" charset="0"/>
              </a:rPr>
              <a:t>questo</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settore</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può</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anche</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essere</a:t>
            </a:r>
            <a:r>
              <a:rPr lang="en-GB" sz="2400" dirty="0">
                <a:solidFill>
                  <a:srgbClr val="000000"/>
                </a:solidFill>
                <a:latin typeface="Calibri" panose="020F0502020204030204" pitchFamily="34" charset="0"/>
              </a:rPr>
              <a:t> utile </a:t>
            </a:r>
            <a:r>
              <a:rPr lang="en-GB" sz="2400" dirty="0" err="1">
                <a:solidFill>
                  <a:srgbClr val="000000"/>
                </a:solidFill>
                <a:latin typeface="Calibri" panose="020F0502020204030204" pitchFamily="34" charset="0"/>
              </a:rPr>
              <a:t>farsi</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aiutare</a:t>
            </a:r>
            <a:r>
              <a:rPr lang="en-GB" sz="2400" dirty="0">
                <a:solidFill>
                  <a:srgbClr val="000000"/>
                </a:solidFill>
                <a:latin typeface="Calibri" panose="020F0502020204030204" pitchFamily="34" charset="0"/>
              </a:rPr>
              <a:t> da </a:t>
            </a:r>
            <a:r>
              <a:rPr lang="en-GB" sz="2400" dirty="0" err="1">
                <a:solidFill>
                  <a:srgbClr val="000000"/>
                </a:solidFill>
                <a:latin typeface="Calibri" panose="020F0502020204030204" pitchFamily="34" charset="0"/>
              </a:rPr>
              <a:t>organizzazioni</a:t>
            </a:r>
            <a:r>
              <a:rPr lang="en-GB" sz="2400" dirty="0">
                <a:solidFill>
                  <a:srgbClr val="000000"/>
                </a:solidFill>
                <a:latin typeface="Calibri" panose="020F0502020204030204" pitchFamily="34" charset="0"/>
              </a:rPr>
              <a:t> e </a:t>
            </a:r>
            <a:r>
              <a:rPr lang="en-GB" sz="2400" dirty="0" err="1">
                <a:solidFill>
                  <a:srgbClr val="000000"/>
                </a:solidFill>
                <a:latin typeface="Calibri" panose="020F0502020204030204" pitchFamily="34" charset="0"/>
              </a:rPr>
              <a:t>istituzioni</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specializzate</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nel</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Patrimonio</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Culturale</a:t>
            </a:r>
            <a:r>
              <a:rPr lang="en-GB" sz="2400" dirty="0">
                <a:solidFill>
                  <a:srgbClr val="000000"/>
                </a:solidFill>
                <a:latin typeface="Calibri" panose="020F0502020204030204" pitchFamily="34" charset="0"/>
              </a:rPr>
              <a:t> </a:t>
            </a:r>
            <a:r>
              <a:rPr lang="en-GB" sz="2400" dirty="0" err="1">
                <a:solidFill>
                  <a:srgbClr val="000000"/>
                </a:solidFill>
                <a:latin typeface="Calibri" panose="020F0502020204030204" pitchFamily="34" charset="0"/>
              </a:rPr>
              <a:t>Immateriale</a:t>
            </a:r>
            <a:r>
              <a:rPr lang="en-GB" sz="2400" dirty="0">
                <a:solidFill>
                  <a:srgbClr val="000000"/>
                </a:solidFill>
                <a:latin typeface="Calibri" panose="020F0502020204030204" pitchFamily="34" charset="0"/>
              </a:rPr>
              <a:t>. </a:t>
            </a:r>
            <a:endParaRPr lang="en-SE" dirty="0"/>
          </a:p>
        </p:txBody>
      </p:sp>
      <p:pic>
        <p:nvPicPr>
          <p:cNvPr id="3" name="Picture 2">
            <a:extLst>
              <a:ext uri="{FF2B5EF4-FFF2-40B4-BE49-F238E27FC236}">
                <a16:creationId xmlns:a16="http://schemas.microsoft.com/office/drawing/2014/main" id="{1EBD8438-0FD9-4320-8BC2-86B9D269F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882" y="2423984"/>
            <a:ext cx="4572000" cy="2933700"/>
          </a:xfrm>
          <a:prstGeom prst="rect">
            <a:avLst/>
          </a:prstGeom>
        </p:spPr>
      </p:pic>
      <p:sp>
        <p:nvSpPr>
          <p:cNvPr id="4" name="TextBox 3">
            <a:extLst>
              <a:ext uri="{FF2B5EF4-FFF2-40B4-BE49-F238E27FC236}">
                <a16:creationId xmlns:a16="http://schemas.microsoft.com/office/drawing/2014/main" id="{2C514A0E-7945-44F8-AACB-EF1C6A58DADA}"/>
              </a:ext>
            </a:extLst>
          </p:cNvPr>
          <p:cNvSpPr txBox="1"/>
          <p:nvPr/>
        </p:nvSpPr>
        <p:spPr>
          <a:xfrm>
            <a:off x="2434679" y="130388"/>
            <a:ext cx="8760941" cy="707886"/>
          </a:xfrm>
          <a:prstGeom prst="rect">
            <a:avLst/>
          </a:prstGeom>
          <a:noFill/>
        </p:spPr>
        <p:txBody>
          <a:bodyPr wrap="square" rtlCol="0">
            <a:spAutoFit/>
          </a:bodyPr>
          <a:lstStyle/>
          <a:p>
            <a:r>
              <a:rPr lang="is-IS" sz="4000" b="1" dirty="0">
                <a:solidFill>
                  <a:srgbClr val="266C9F"/>
                </a:solidFill>
              </a:rPr>
              <a:t>2.3. Sfide – esempi strategici</a:t>
            </a:r>
            <a:endParaRPr lang="en-SE" sz="4000" dirty="0"/>
          </a:p>
        </p:txBody>
      </p:sp>
    </p:spTree>
    <p:extLst>
      <p:ext uri="{BB962C8B-B14F-4D97-AF65-F5344CB8AC3E}">
        <p14:creationId xmlns:p14="http://schemas.microsoft.com/office/powerpoint/2010/main" val="297610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995CD-823A-4FE0-A52D-654413B6B361}"/>
              </a:ext>
            </a:extLst>
          </p:cNvPr>
          <p:cNvSpPr txBox="1"/>
          <p:nvPr/>
        </p:nvSpPr>
        <p:spPr>
          <a:xfrm>
            <a:off x="2152890" y="1982450"/>
            <a:ext cx="7556934" cy="984885"/>
          </a:xfrm>
          <a:prstGeom prst="rect">
            <a:avLst/>
          </a:prstGeom>
          <a:noFill/>
        </p:spPr>
        <p:txBody>
          <a:bodyPr wrap="square" rtlCol="0">
            <a:spAutoFit/>
          </a:bodyPr>
          <a:lstStyle/>
          <a:p>
            <a:pPr algn="ctr"/>
            <a:r>
              <a:rPr lang="it-IT" sz="4000" b="1" dirty="0">
                <a:solidFill>
                  <a:srgbClr val="266C9F"/>
                </a:solidFill>
              </a:rPr>
              <a:t>Patrimonio Culturale Immateriale</a:t>
            </a:r>
            <a:endParaRPr lang="en-SE" sz="4000" dirty="0"/>
          </a:p>
          <a:p>
            <a:endParaRPr lang="en-SE" dirty="0"/>
          </a:p>
        </p:txBody>
      </p:sp>
      <p:sp>
        <p:nvSpPr>
          <p:cNvPr id="4" name="TextBox 3">
            <a:extLst>
              <a:ext uri="{FF2B5EF4-FFF2-40B4-BE49-F238E27FC236}">
                <a16:creationId xmlns:a16="http://schemas.microsoft.com/office/drawing/2014/main" id="{9C3D5CD8-3A38-4709-B5B5-8289E9C67DA2}"/>
              </a:ext>
            </a:extLst>
          </p:cNvPr>
          <p:cNvSpPr txBox="1"/>
          <p:nvPr/>
        </p:nvSpPr>
        <p:spPr>
          <a:xfrm>
            <a:off x="4032536" y="4051897"/>
            <a:ext cx="3797643" cy="371564"/>
          </a:xfrm>
          <a:prstGeom prst="rect">
            <a:avLst/>
          </a:prstGeom>
          <a:noFill/>
        </p:spPr>
        <p:txBody>
          <a:bodyPr wrap="square" rtlCol="0">
            <a:spAutoFit/>
          </a:bodyPr>
          <a:lstStyle/>
          <a:p>
            <a:pPr algn="ctr"/>
            <a:r>
              <a:rPr lang="is-IS" sz="1400" dirty="0"/>
              <a:t>UNESCO</a:t>
            </a:r>
            <a:r>
              <a:rPr lang="is-IS" dirty="0"/>
              <a:t> </a:t>
            </a:r>
            <a:endParaRPr lang="en-SE" dirty="0"/>
          </a:p>
        </p:txBody>
      </p:sp>
      <p:sp>
        <p:nvSpPr>
          <p:cNvPr id="5" name="CasellaDiTesto 4">
            <a:extLst>
              <a:ext uri="{FF2B5EF4-FFF2-40B4-BE49-F238E27FC236}">
                <a16:creationId xmlns:a16="http://schemas.microsoft.com/office/drawing/2014/main" id="{429D04C7-652E-FD45-AEC3-9FB739088365}"/>
              </a:ext>
            </a:extLst>
          </p:cNvPr>
          <p:cNvSpPr txBox="1"/>
          <p:nvPr/>
        </p:nvSpPr>
        <p:spPr>
          <a:xfrm>
            <a:off x="1095291" y="2967335"/>
            <a:ext cx="9672135" cy="923330"/>
          </a:xfrm>
          <a:prstGeom prst="rect">
            <a:avLst/>
          </a:prstGeom>
          <a:noFill/>
        </p:spPr>
        <p:txBody>
          <a:bodyPr wrap="none" rtlCol="0">
            <a:spAutoFit/>
          </a:bodyPr>
          <a:lstStyle/>
          <a:p>
            <a:pPr algn="ctr"/>
            <a:r>
              <a:rPr lang="it-IT" i="1" dirty="0"/>
              <a:t>Il Patrimonio Culturale Immateriale, trasmesso di generazione in generazione, viene costantemente </a:t>
            </a:r>
          </a:p>
          <a:p>
            <a:pPr algn="ctr"/>
            <a:r>
              <a:rPr lang="it-IT" i="1" dirty="0"/>
              <a:t>riprodotto dalle comunità e dai gruppi, dandogli un senso di identità e di continuità, promuovendo il </a:t>
            </a:r>
          </a:p>
          <a:p>
            <a:pPr algn="ctr"/>
            <a:r>
              <a:rPr lang="it-IT" i="1" dirty="0"/>
              <a:t>rispetto per la diversità culturale e la creatività umana.  </a:t>
            </a:r>
          </a:p>
        </p:txBody>
      </p:sp>
    </p:spTree>
    <p:extLst>
      <p:ext uri="{BB962C8B-B14F-4D97-AF65-F5344CB8AC3E}">
        <p14:creationId xmlns:p14="http://schemas.microsoft.com/office/powerpoint/2010/main" val="406734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8BED3-5CC2-49C1-BE43-9D9154B0D7B8}"/>
              </a:ext>
            </a:extLst>
          </p:cNvPr>
          <p:cNvSpPr txBox="1"/>
          <p:nvPr/>
        </p:nvSpPr>
        <p:spPr>
          <a:xfrm>
            <a:off x="892601" y="1393975"/>
            <a:ext cx="4202774" cy="4708981"/>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Network</a:t>
            </a:r>
            <a:endParaRPr lang="en-US" sz="3600" b="0" i="0" dirty="0">
              <a:solidFill>
                <a:srgbClr val="4EAE3A"/>
              </a:solidFill>
              <a:effectLst/>
              <a:latin typeface="Arial" panose="020B0604020202020204" pitchFamily="34" charset="0"/>
            </a:endParaRPr>
          </a:p>
          <a:p>
            <a:pPr algn="l"/>
            <a:r>
              <a:rPr lang="en-GB" sz="2400" dirty="0">
                <a:cs typeface="Calibri"/>
              </a:rPr>
              <a:t>Nel </a:t>
            </a:r>
            <a:r>
              <a:rPr lang="en-GB" sz="2400" dirty="0" err="1">
                <a:cs typeface="Calibri"/>
              </a:rPr>
              <a:t>settore</a:t>
            </a:r>
            <a:r>
              <a:rPr lang="en-GB" sz="2400" dirty="0">
                <a:cs typeface="Calibri"/>
              </a:rPr>
              <a:t> del </a:t>
            </a:r>
            <a:r>
              <a:rPr lang="en-GB" sz="2400" dirty="0" err="1">
                <a:cs typeface="Calibri"/>
              </a:rPr>
              <a:t>Patrimonio</a:t>
            </a:r>
            <a:r>
              <a:rPr lang="en-GB" sz="2400" dirty="0">
                <a:cs typeface="Calibri"/>
              </a:rPr>
              <a:t> </a:t>
            </a:r>
            <a:r>
              <a:rPr lang="en-GB" sz="2400" dirty="0" err="1">
                <a:cs typeface="Calibri"/>
              </a:rPr>
              <a:t>Culturale</a:t>
            </a:r>
            <a:r>
              <a:rPr lang="en-GB" sz="2400" dirty="0">
                <a:cs typeface="Calibri"/>
              </a:rPr>
              <a:t> </a:t>
            </a:r>
            <a:r>
              <a:rPr lang="en-GB" sz="2400" dirty="0" err="1">
                <a:cs typeface="Calibri"/>
              </a:rPr>
              <a:t>Immateriale</a:t>
            </a:r>
            <a:r>
              <a:rPr lang="en-GB" sz="2400" dirty="0">
                <a:cs typeface="Calibri"/>
              </a:rPr>
              <a:t> </a:t>
            </a:r>
            <a:r>
              <a:rPr lang="en-GB" sz="2400" dirty="0" err="1">
                <a:cs typeface="Calibri"/>
              </a:rPr>
              <a:t>Può</a:t>
            </a:r>
            <a:r>
              <a:rPr lang="en-GB" sz="2400" dirty="0">
                <a:cs typeface="Calibri"/>
              </a:rPr>
              <a:t> </a:t>
            </a:r>
            <a:r>
              <a:rPr lang="en-GB" sz="2400" dirty="0" err="1">
                <a:cs typeface="Calibri"/>
              </a:rPr>
              <a:t>tornare</a:t>
            </a:r>
            <a:r>
              <a:rPr lang="en-GB" sz="2400" b="0" i="0" dirty="0">
                <a:effectLst/>
                <a:cs typeface="Calibri"/>
              </a:rPr>
              <a:t> </a:t>
            </a:r>
            <a:r>
              <a:rPr lang="en-GB" sz="2400" b="0" i="0" dirty="0" err="1">
                <a:effectLst/>
                <a:cs typeface="Calibri"/>
              </a:rPr>
              <a:t>molto</a:t>
            </a:r>
            <a:r>
              <a:rPr lang="en-GB" sz="2400" b="0" i="0" dirty="0">
                <a:effectLst/>
                <a:cs typeface="Calibri"/>
              </a:rPr>
              <a:t> utile </a:t>
            </a:r>
            <a:r>
              <a:rPr lang="en-GB" sz="2400" b="0" i="0" dirty="0" err="1">
                <a:effectLst/>
                <a:cs typeface="Calibri"/>
              </a:rPr>
              <a:t>sviluppare</a:t>
            </a:r>
            <a:r>
              <a:rPr lang="en-GB" sz="2400" b="0" i="0" dirty="0">
                <a:effectLst/>
                <a:cs typeface="Calibri"/>
              </a:rPr>
              <a:t> una rete di </a:t>
            </a:r>
            <a:r>
              <a:rPr lang="en-GB" sz="2400" b="0" i="0" dirty="0" err="1">
                <a:effectLst/>
                <a:cs typeface="Calibri"/>
              </a:rPr>
              <a:t>contatti</a:t>
            </a:r>
            <a:r>
              <a:rPr lang="en-GB" sz="2400" b="0" i="0" dirty="0">
                <a:effectLst/>
                <a:cs typeface="Calibri"/>
              </a:rPr>
              <a:t>. Il networking </a:t>
            </a:r>
            <a:r>
              <a:rPr lang="en-GB" sz="2400" b="0" i="0" dirty="0" err="1">
                <a:effectLst/>
                <a:cs typeface="Calibri"/>
              </a:rPr>
              <a:t>può</a:t>
            </a:r>
            <a:r>
              <a:rPr lang="en-GB" sz="2400" b="0" i="0" dirty="0">
                <a:effectLst/>
                <a:cs typeface="Calibri"/>
              </a:rPr>
              <a:t> </a:t>
            </a:r>
            <a:r>
              <a:rPr lang="en-GB" sz="2400" b="0" i="0" dirty="0" err="1">
                <a:effectLst/>
                <a:cs typeface="Calibri"/>
              </a:rPr>
              <a:t>essere</a:t>
            </a:r>
            <a:r>
              <a:rPr lang="en-GB" sz="2400" b="0" i="0" dirty="0">
                <a:effectLst/>
                <a:cs typeface="Calibri"/>
              </a:rPr>
              <a:t> </a:t>
            </a:r>
            <a:r>
              <a:rPr lang="en-GB" sz="2400" b="0" i="0" dirty="0" err="1">
                <a:effectLst/>
                <a:cs typeface="Calibri"/>
              </a:rPr>
              <a:t>realizzato</a:t>
            </a:r>
            <a:r>
              <a:rPr lang="en-GB" sz="2400" b="0" i="0" dirty="0">
                <a:effectLst/>
                <a:cs typeface="Calibri"/>
              </a:rPr>
              <a:t> in </a:t>
            </a:r>
            <a:r>
              <a:rPr lang="en-GB" sz="2400" b="0" i="0" dirty="0" err="1">
                <a:effectLst/>
                <a:cs typeface="Calibri"/>
              </a:rPr>
              <a:t>diversi</a:t>
            </a:r>
            <a:r>
              <a:rPr lang="en-GB" sz="2400" b="0" i="0" dirty="0">
                <a:effectLst/>
                <a:cs typeface="Calibri"/>
              </a:rPr>
              <a:t> </a:t>
            </a:r>
            <a:r>
              <a:rPr lang="en-GB" sz="2400" b="0" i="0" dirty="0" err="1">
                <a:effectLst/>
                <a:cs typeface="Calibri"/>
              </a:rPr>
              <a:t>modi</a:t>
            </a:r>
            <a:r>
              <a:rPr lang="en-GB" sz="2400" b="0" i="0" dirty="0">
                <a:effectLst/>
                <a:cs typeface="Calibri"/>
              </a:rPr>
              <a:t>, ad </a:t>
            </a:r>
            <a:r>
              <a:rPr lang="en-GB" sz="2400" b="0" i="0" dirty="0" err="1">
                <a:effectLst/>
                <a:cs typeface="Calibri"/>
              </a:rPr>
              <a:t>esempio</a:t>
            </a:r>
            <a:r>
              <a:rPr lang="en-GB" sz="2400" b="0" i="0" dirty="0">
                <a:effectLst/>
                <a:cs typeface="Calibri"/>
              </a:rPr>
              <a:t> </a:t>
            </a:r>
            <a:r>
              <a:rPr lang="en-GB" sz="2400" b="0" i="0" dirty="0" err="1">
                <a:effectLst/>
                <a:cs typeface="Calibri"/>
              </a:rPr>
              <a:t>partecipando</a:t>
            </a:r>
            <a:r>
              <a:rPr lang="en-GB" sz="2400" b="0" i="0" dirty="0">
                <a:effectLst/>
                <a:cs typeface="Calibri"/>
              </a:rPr>
              <a:t> a </a:t>
            </a:r>
            <a:r>
              <a:rPr lang="en-GB" sz="2400" b="0" i="0" dirty="0" err="1">
                <a:effectLst/>
                <a:cs typeface="Calibri"/>
              </a:rPr>
              <a:t>progetti</a:t>
            </a:r>
            <a:r>
              <a:rPr lang="en-GB" sz="2400" b="0" i="0" dirty="0">
                <a:effectLst/>
                <a:cs typeface="Calibri"/>
              </a:rPr>
              <a:t> </a:t>
            </a:r>
            <a:r>
              <a:rPr lang="en-GB" sz="2400" b="0" i="0" dirty="0" err="1">
                <a:effectLst/>
                <a:cs typeface="Calibri"/>
              </a:rPr>
              <a:t>collettivi</a:t>
            </a:r>
            <a:r>
              <a:rPr lang="en-GB" sz="2400" b="0" i="0" dirty="0">
                <a:effectLst/>
                <a:cs typeface="Calibri"/>
              </a:rPr>
              <a:t>, </a:t>
            </a:r>
            <a:r>
              <a:rPr lang="en-GB" sz="2400" b="0" i="0" dirty="0" err="1">
                <a:effectLst/>
                <a:cs typeface="Calibri"/>
              </a:rPr>
              <a:t>seminari</a:t>
            </a:r>
            <a:r>
              <a:rPr lang="en-GB" sz="2400" b="0" i="0" dirty="0">
                <a:effectLst/>
                <a:cs typeface="Calibri"/>
              </a:rPr>
              <a:t>, </a:t>
            </a:r>
            <a:r>
              <a:rPr lang="en-GB" sz="2400" b="0" i="0" dirty="0" err="1">
                <a:effectLst/>
                <a:cs typeface="Calibri"/>
              </a:rPr>
              <a:t>conferenze</a:t>
            </a:r>
            <a:r>
              <a:rPr lang="en-GB" sz="2400" b="0" i="0" dirty="0">
                <a:effectLst/>
                <a:cs typeface="Calibri"/>
              </a:rPr>
              <a:t> a </a:t>
            </a:r>
            <a:r>
              <a:rPr lang="en-GB" sz="2400" b="0" i="0" dirty="0" err="1">
                <a:effectLst/>
                <a:cs typeface="Calibri"/>
              </a:rPr>
              <a:t>tema</a:t>
            </a:r>
            <a:r>
              <a:rPr lang="en-GB" sz="2400" b="0" i="0" dirty="0">
                <a:effectLst/>
                <a:cs typeface="Calibri"/>
              </a:rPr>
              <a:t>, in un contest </a:t>
            </a:r>
            <a:r>
              <a:rPr lang="en-GB" sz="2400" b="0" i="0" dirty="0" err="1">
                <a:effectLst/>
                <a:cs typeface="Calibri"/>
              </a:rPr>
              <a:t>nazionale</a:t>
            </a:r>
            <a:r>
              <a:rPr lang="en-GB" sz="2400" b="0" i="0" dirty="0">
                <a:effectLst/>
                <a:cs typeface="Calibri"/>
              </a:rPr>
              <a:t> o </a:t>
            </a:r>
            <a:r>
              <a:rPr lang="en-GB" sz="2400" b="0" i="0" dirty="0" err="1">
                <a:effectLst/>
                <a:cs typeface="Calibri"/>
              </a:rPr>
              <a:t>internazionale</a:t>
            </a:r>
            <a:r>
              <a:rPr lang="en-GB" sz="2400" b="0" i="0" dirty="0">
                <a:effectLst/>
                <a:cs typeface="Calibri"/>
              </a:rPr>
              <a:t>. </a:t>
            </a:r>
            <a:endParaRPr lang="en-SE" dirty="0"/>
          </a:p>
        </p:txBody>
      </p:sp>
      <p:sp>
        <p:nvSpPr>
          <p:cNvPr id="3" name="TextBox 2">
            <a:extLst>
              <a:ext uri="{FF2B5EF4-FFF2-40B4-BE49-F238E27FC236}">
                <a16:creationId xmlns:a16="http://schemas.microsoft.com/office/drawing/2014/main" id="{D36D86E3-3E79-40BF-93EE-3FA9C8ABA4A3}"/>
              </a:ext>
            </a:extLst>
          </p:cNvPr>
          <p:cNvSpPr txBox="1"/>
          <p:nvPr/>
        </p:nvSpPr>
        <p:spPr>
          <a:xfrm>
            <a:off x="2315740" y="79175"/>
            <a:ext cx="8529145" cy="707886"/>
          </a:xfrm>
          <a:prstGeom prst="rect">
            <a:avLst/>
          </a:prstGeom>
          <a:noFill/>
        </p:spPr>
        <p:txBody>
          <a:bodyPr wrap="square" rtlCol="0">
            <a:spAutoFit/>
          </a:bodyPr>
          <a:lstStyle/>
          <a:p>
            <a:r>
              <a:rPr lang="is-IS" sz="4000" b="1" dirty="0">
                <a:solidFill>
                  <a:srgbClr val="266C9F"/>
                </a:solidFill>
              </a:rPr>
              <a:t>2.3. Sfide – esempi strategici</a:t>
            </a:r>
            <a:endParaRPr lang="en-SE" sz="4000" dirty="0"/>
          </a:p>
        </p:txBody>
      </p:sp>
      <p:pic>
        <p:nvPicPr>
          <p:cNvPr id="5" name="Picture 4">
            <a:extLst>
              <a:ext uri="{FF2B5EF4-FFF2-40B4-BE49-F238E27FC236}">
                <a16:creationId xmlns:a16="http://schemas.microsoft.com/office/drawing/2014/main" id="{BF7DADFC-CDBE-486E-BB0D-17873B60F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4530" y="1871216"/>
            <a:ext cx="3834716" cy="3767655"/>
          </a:xfrm>
          <a:prstGeom prst="rect">
            <a:avLst/>
          </a:prstGeom>
        </p:spPr>
      </p:pic>
    </p:spTree>
    <p:extLst>
      <p:ext uri="{BB962C8B-B14F-4D97-AF65-F5344CB8AC3E}">
        <p14:creationId xmlns:p14="http://schemas.microsoft.com/office/powerpoint/2010/main" val="397054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8C589-CE7A-44EE-A520-0607444C7861}"/>
              </a:ext>
            </a:extLst>
          </p:cNvPr>
          <p:cNvSpPr txBox="1"/>
          <p:nvPr/>
        </p:nvSpPr>
        <p:spPr>
          <a:xfrm>
            <a:off x="546841" y="1328730"/>
            <a:ext cx="9827739" cy="2031325"/>
          </a:xfrm>
          <a:prstGeom prst="rect">
            <a:avLst/>
          </a:prstGeom>
          <a:noFill/>
        </p:spPr>
        <p:txBody>
          <a:bodyPr wrap="square" rtlCol="0">
            <a:spAutoFit/>
          </a:bodyPr>
          <a:lstStyle/>
          <a:p>
            <a:r>
              <a:rPr lang="is-IS" sz="3600" dirty="0">
                <a:solidFill>
                  <a:srgbClr val="4EAE3A"/>
                </a:solidFill>
                <a:latin typeface="Calibri" panose="020F0502020204030204"/>
                <a:cs typeface="Calibri" panose="020F0502020204030204"/>
              </a:rPr>
              <a:t>Core skills</a:t>
            </a:r>
            <a:endParaRPr lang="is-IS" sz="3600" dirty="0">
              <a:ea typeface="+mn-lt"/>
              <a:cs typeface="+mn-lt"/>
            </a:endParaRPr>
          </a:p>
          <a:p>
            <a:r>
              <a:rPr lang="en-GB" sz="2400" dirty="0">
                <a:solidFill>
                  <a:srgbClr val="000000"/>
                </a:solidFill>
                <a:latin typeface="Calibri" panose="020F0502020204030204"/>
                <a:cs typeface="Calibri" panose="020F0502020204030204"/>
              </a:rPr>
              <a:t>Competencies that sometimes are called soft skills. Different skills can be very useful when it comes to resolving issues. Organization, communication and patience are examples of such skills.</a:t>
            </a:r>
            <a:endParaRPr lang="en-US" sz="2400" dirty="0">
              <a:solidFill>
                <a:srgbClr val="000000"/>
              </a:solidFill>
              <a:latin typeface="Calibri" panose="020F0502020204030204"/>
              <a:cs typeface="Calibri" panose="020F0502020204030204"/>
            </a:endParaRPr>
          </a:p>
          <a:p>
            <a:endParaRPr lang="en-SE" dirty="0"/>
          </a:p>
        </p:txBody>
      </p:sp>
      <p:pic>
        <p:nvPicPr>
          <p:cNvPr id="3" name="Picture 2">
            <a:extLst>
              <a:ext uri="{FF2B5EF4-FFF2-40B4-BE49-F238E27FC236}">
                <a16:creationId xmlns:a16="http://schemas.microsoft.com/office/drawing/2014/main" id="{D4DE529E-18F6-45F4-8FA4-E8F34F04F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269" y="3302668"/>
            <a:ext cx="4912630" cy="2886170"/>
          </a:xfrm>
          <a:prstGeom prst="rect">
            <a:avLst/>
          </a:prstGeom>
        </p:spPr>
      </p:pic>
      <p:sp>
        <p:nvSpPr>
          <p:cNvPr id="4" name="TextBox 3">
            <a:extLst>
              <a:ext uri="{FF2B5EF4-FFF2-40B4-BE49-F238E27FC236}">
                <a16:creationId xmlns:a16="http://schemas.microsoft.com/office/drawing/2014/main" id="{09E60977-EAC1-461D-85F8-96F891D2C653}"/>
              </a:ext>
            </a:extLst>
          </p:cNvPr>
          <p:cNvSpPr txBox="1"/>
          <p:nvPr/>
        </p:nvSpPr>
        <p:spPr>
          <a:xfrm>
            <a:off x="2278883" y="95876"/>
            <a:ext cx="8857214" cy="707886"/>
          </a:xfrm>
          <a:prstGeom prst="rect">
            <a:avLst/>
          </a:prstGeom>
          <a:noFill/>
        </p:spPr>
        <p:txBody>
          <a:bodyPr wrap="square" rtlCol="0">
            <a:spAutoFit/>
          </a:bodyPr>
          <a:lstStyle/>
          <a:p>
            <a:r>
              <a:rPr lang="is-IS" sz="4000" b="1" dirty="0">
                <a:solidFill>
                  <a:srgbClr val="266C9F"/>
                </a:solidFill>
              </a:rPr>
              <a:t>2.3. Challenges – examples of strategies</a:t>
            </a:r>
            <a:endParaRPr lang="en-SE" sz="4000" dirty="0"/>
          </a:p>
        </p:txBody>
      </p:sp>
    </p:spTree>
    <p:extLst>
      <p:ext uri="{BB962C8B-B14F-4D97-AF65-F5344CB8AC3E}">
        <p14:creationId xmlns:p14="http://schemas.microsoft.com/office/powerpoint/2010/main" val="153558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err="1">
                <a:solidFill>
                  <a:srgbClr val="266C9F"/>
                </a:solidFill>
                <a:latin typeface="+mn-lt"/>
              </a:rPr>
              <a:t>Riassumendo</a:t>
            </a:r>
            <a:endParaRPr lang="es-ES" sz="36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893853" y="1077078"/>
            <a:ext cx="2868877" cy="1454418"/>
            <a:chOff x="452373" y="2949205"/>
            <a:chExt cx="2357243" cy="1221654"/>
          </a:xfrm>
        </p:grpSpPr>
        <p:sp>
          <p:nvSpPr>
            <p:cNvPr id="15" name="TextBox 10">
              <a:extLst>
                <a:ext uri="{FF2B5EF4-FFF2-40B4-BE49-F238E27FC236}">
                  <a16:creationId xmlns:a16="http://schemas.microsoft.com/office/drawing/2014/main" id="{8008F14C-7C2B-4FF8-9C52-42E821022212}"/>
                </a:ext>
              </a:extLst>
            </p:cNvPr>
            <p:cNvSpPr txBox="1"/>
            <p:nvPr/>
          </p:nvSpPr>
          <p:spPr>
            <a:xfrm>
              <a:off x="586188" y="3586084"/>
              <a:ext cx="2223428"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1600" dirty="0" err="1">
                  <a:solidFill>
                    <a:schemeClr val="tx1">
                      <a:lumMod val="75000"/>
                      <a:lumOff val="25000"/>
                    </a:schemeClr>
                  </a:solidFill>
                  <a:cs typeface="Arial" pitchFamily="34" charset="0"/>
                </a:rPr>
                <a:t>Svariati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valori</a:t>
              </a:r>
              <a:r>
                <a:rPr lang="en-GB" altLang="ko-KR" sz="1600" dirty="0">
                  <a:solidFill>
                    <a:schemeClr val="tx1">
                      <a:lumMod val="75000"/>
                      <a:lumOff val="25000"/>
                    </a:schemeClr>
                  </a:solidFill>
                  <a:cs typeface="Arial" pitchFamily="34" charset="0"/>
                </a:rPr>
                <a:t> e </a:t>
              </a:r>
              <a:r>
                <a:rPr lang="en-GB" altLang="ko-KR" sz="1600" dirty="0" err="1">
                  <a:solidFill>
                    <a:schemeClr val="tx1">
                      <a:lumMod val="75000"/>
                      <a:lumOff val="25000"/>
                    </a:schemeClr>
                  </a:solidFill>
                  <a:cs typeface="Arial" pitchFamily="34" charset="0"/>
                </a:rPr>
                <a:t>opportunità</a:t>
              </a:r>
              <a:r>
                <a:rPr lang="en-GB" altLang="ko-KR" sz="1600" dirty="0">
                  <a:solidFill>
                    <a:schemeClr val="tx1">
                      <a:lumMod val="75000"/>
                      <a:lumOff val="25000"/>
                    </a:schemeClr>
                  </a:solidFill>
                  <a:cs typeface="Arial" pitchFamily="34" charset="0"/>
                </a:rPr>
                <a:t>.</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452373" y="2949205"/>
              <a:ext cx="2350711" cy="83099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1600" b="1" dirty="0" err="1">
                  <a:solidFill>
                    <a:schemeClr val="tx1">
                      <a:lumMod val="75000"/>
                      <a:lumOff val="25000"/>
                    </a:schemeClr>
                  </a:solidFill>
                  <a:ea typeface="맑은 고딕"/>
                  <a:cs typeface="Arial"/>
                </a:rPr>
                <a:t>L’imprenditorialità</a:t>
              </a:r>
              <a:r>
                <a:rPr lang="en-GB" altLang="ko-KR" sz="1600" b="1" dirty="0">
                  <a:solidFill>
                    <a:schemeClr val="tx1">
                      <a:lumMod val="75000"/>
                      <a:lumOff val="25000"/>
                    </a:schemeClr>
                  </a:solidFill>
                  <a:ea typeface="맑은 고딕"/>
                  <a:cs typeface="Arial"/>
                </a:rPr>
                <a:t> </a:t>
              </a:r>
              <a:r>
                <a:rPr lang="en-GB" altLang="ko-KR" sz="1600" b="1" dirty="0" err="1">
                  <a:solidFill>
                    <a:schemeClr val="tx1">
                      <a:lumMod val="75000"/>
                      <a:lumOff val="25000"/>
                    </a:schemeClr>
                  </a:solidFill>
                  <a:ea typeface="맑은 고딕"/>
                  <a:cs typeface="Arial"/>
                </a:rPr>
                <a:t>nel</a:t>
              </a:r>
              <a:r>
                <a:rPr lang="en-GB" altLang="ko-KR" sz="1600" b="1" dirty="0">
                  <a:solidFill>
                    <a:schemeClr val="tx1">
                      <a:lumMod val="75000"/>
                      <a:lumOff val="25000"/>
                    </a:schemeClr>
                  </a:solidFill>
                  <a:ea typeface="맑은 고딕"/>
                  <a:cs typeface="Arial"/>
                </a:rPr>
                <a:t> </a:t>
              </a:r>
              <a:r>
                <a:rPr lang="en-GB" altLang="ko-KR" sz="1600" b="1" dirty="0" err="1">
                  <a:solidFill>
                    <a:schemeClr val="tx1">
                      <a:lumMod val="75000"/>
                      <a:lumOff val="25000"/>
                    </a:schemeClr>
                  </a:solidFill>
                  <a:ea typeface="맑은 고딕"/>
                  <a:cs typeface="Arial"/>
                </a:rPr>
                <a:t>Patrimonio</a:t>
              </a:r>
              <a:r>
                <a:rPr lang="en-GB" altLang="ko-KR" sz="1600" b="1" dirty="0">
                  <a:solidFill>
                    <a:schemeClr val="tx1">
                      <a:lumMod val="75000"/>
                      <a:lumOff val="25000"/>
                    </a:schemeClr>
                  </a:solidFill>
                  <a:ea typeface="맑은 고딕"/>
                  <a:cs typeface="Arial"/>
                </a:rPr>
                <a:t> </a:t>
              </a:r>
              <a:r>
                <a:rPr lang="en-GB" altLang="ko-KR" sz="1600" b="1" dirty="0" err="1">
                  <a:solidFill>
                    <a:schemeClr val="tx1">
                      <a:lumMod val="75000"/>
                      <a:lumOff val="25000"/>
                    </a:schemeClr>
                  </a:solidFill>
                  <a:ea typeface="맑은 고딕"/>
                  <a:cs typeface="Arial"/>
                </a:rPr>
                <a:t>Culturale</a:t>
              </a:r>
              <a:r>
                <a:rPr lang="en-GB" altLang="ko-KR" sz="1600" b="1" dirty="0">
                  <a:solidFill>
                    <a:schemeClr val="tx1">
                      <a:lumMod val="75000"/>
                      <a:lumOff val="25000"/>
                    </a:schemeClr>
                  </a:solidFill>
                  <a:ea typeface="맑은 고딕"/>
                  <a:cs typeface="Arial"/>
                </a:rPr>
                <a:t> </a:t>
              </a:r>
              <a:r>
                <a:rPr lang="en-GB" altLang="ko-KR" sz="1600" b="1" dirty="0" err="1">
                  <a:solidFill>
                    <a:schemeClr val="tx1">
                      <a:lumMod val="75000"/>
                      <a:lumOff val="25000"/>
                    </a:schemeClr>
                  </a:solidFill>
                  <a:ea typeface="맑은 고딕"/>
                  <a:cs typeface="Arial"/>
                </a:rPr>
                <a:t>Immateriale</a:t>
              </a:r>
              <a:endParaRPr lang="ko-KR" altLang="en-US" sz="1600" b="1" dirty="0">
                <a:solidFill>
                  <a:schemeClr val="tx1">
                    <a:lumMod val="75000"/>
                    <a:lumOff val="25000"/>
                  </a:schemeClr>
                </a:solidFill>
                <a:ea typeface="맑은 고딕"/>
                <a:cs typeface="Arial"/>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1194485" y="2872389"/>
            <a:ext cx="2568245" cy="1099063"/>
            <a:chOff x="512585" y="3201817"/>
            <a:chExt cx="2350712" cy="1099063"/>
          </a:xfrm>
        </p:grpSpPr>
        <p:sp>
          <p:nvSpPr>
            <p:cNvPr id="18" name="TextBox 10">
              <a:extLst>
                <a:ext uri="{FF2B5EF4-FFF2-40B4-BE49-F238E27FC236}">
                  <a16:creationId xmlns:a16="http://schemas.microsoft.com/office/drawing/2014/main" id="{31E3B2DC-9FF8-4F49-9BBB-078E842A163C}"/>
                </a:ext>
              </a:extLst>
            </p:cNvPr>
            <p:cNvSpPr txBox="1"/>
            <p:nvPr/>
          </p:nvSpPr>
          <p:spPr>
            <a:xfrm>
              <a:off x="512585" y="3469883"/>
              <a:ext cx="2350712" cy="83099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1600" dirty="0" err="1">
                  <a:solidFill>
                    <a:schemeClr val="tx1">
                      <a:lumMod val="75000"/>
                      <a:lumOff val="25000"/>
                    </a:schemeClr>
                  </a:solidFill>
                  <a:ea typeface="맑은 고딕"/>
                  <a:cs typeface="Arial"/>
                </a:rPr>
                <a:t>Può</a:t>
              </a:r>
              <a:r>
                <a:rPr lang="en-GB" altLang="ko-KR" sz="1600" dirty="0">
                  <a:solidFill>
                    <a:schemeClr val="tx1">
                      <a:lumMod val="75000"/>
                      <a:lumOff val="25000"/>
                    </a:schemeClr>
                  </a:solidFill>
                  <a:ea typeface="맑은 고딕"/>
                  <a:cs typeface="Arial"/>
                </a:rPr>
                <a:t> </a:t>
              </a:r>
              <a:r>
                <a:rPr lang="en-GB" altLang="ko-KR" sz="1600" dirty="0" err="1">
                  <a:solidFill>
                    <a:schemeClr val="tx1">
                      <a:lumMod val="75000"/>
                      <a:lumOff val="25000"/>
                    </a:schemeClr>
                  </a:solidFill>
                  <a:ea typeface="맑은 고딕"/>
                  <a:cs typeface="Arial"/>
                </a:rPr>
                <a:t>essere</a:t>
              </a:r>
              <a:r>
                <a:rPr lang="en-GB" altLang="ko-KR" sz="1600" dirty="0">
                  <a:solidFill>
                    <a:schemeClr val="tx1">
                      <a:lumMod val="75000"/>
                      <a:lumOff val="25000"/>
                    </a:schemeClr>
                  </a:solidFill>
                  <a:ea typeface="맑은 고딕"/>
                  <a:cs typeface="Arial"/>
                </a:rPr>
                <a:t> create e </a:t>
              </a:r>
              <a:r>
                <a:rPr lang="en-GB" altLang="ko-KR" sz="1600" dirty="0" err="1">
                  <a:solidFill>
                    <a:schemeClr val="tx1">
                      <a:lumMod val="75000"/>
                      <a:lumOff val="25000"/>
                    </a:schemeClr>
                  </a:solidFill>
                  <a:ea typeface="맑은 고딕"/>
                  <a:cs typeface="Arial"/>
                </a:rPr>
                <a:t>sviluppata</a:t>
              </a:r>
              <a:r>
                <a:rPr lang="en-GB" altLang="ko-KR" sz="1600" dirty="0">
                  <a:solidFill>
                    <a:schemeClr val="tx1">
                      <a:lumMod val="75000"/>
                      <a:lumOff val="25000"/>
                    </a:schemeClr>
                  </a:solidFill>
                  <a:ea typeface="맑은 고딕"/>
                  <a:cs typeface="Arial"/>
                </a:rPr>
                <a:t> </a:t>
              </a:r>
              <a:r>
                <a:rPr lang="en-GB" altLang="ko-KR" sz="1600" dirty="0" err="1">
                  <a:solidFill>
                    <a:schemeClr val="tx1">
                      <a:lumMod val="75000"/>
                      <a:lumOff val="25000"/>
                    </a:schemeClr>
                  </a:solidFill>
                  <a:ea typeface="맑은 고딕"/>
                  <a:cs typeface="Arial"/>
                </a:rPr>
                <a:t>attraverso</a:t>
              </a:r>
              <a:r>
                <a:rPr lang="en-GB" altLang="ko-KR" sz="1600" dirty="0">
                  <a:solidFill>
                    <a:schemeClr val="tx1">
                      <a:lumMod val="75000"/>
                      <a:lumOff val="25000"/>
                    </a:schemeClr>
                  </a:solidFill>
                  <a:ea typeface="맑은 고딕"/>
                  <a:cs typeface="Arial"/>
                </a:rPr>
                <a:t> </a:t>
              </a:r>
              <a:r>
                <a:rPr lang="en-GB" altLang="ko-KR" sz="1600" dirty="0" err="1">
                  <a:solidFill>
                    <a:schemeClr val="tx1">
                      <a:lumMod val="75000"/>
                      <a:lumOff val="25000"/>
                    </a:schemeClr>
                  </a:solidFill>
                  <a:ea typeface="맑은 고딕"/>
                  <a:cs typeface="Arial"/>
                </a:rPr>
                <a:t>svariati</a:t>
              </a:r>
              <a:r>
                <a:rPr lang="en-GB" altLang="ko-KR" sz="1600" dirty="0">
                  <a:solidFill>
                    <a:schemeClr val="tx1">
                      <a:lumMod val="75000"/>
                      <a:lumOff val="25000"/>
                    </a:schemeClr>
                  </a:solidFill>
                  <a:ea typeface="맑은 고딕"/>
                  <a:cs typeface="Arial"/>
                </a:rPr>
                <a:t> </a:t>
              </a:r>
              <a:r>
                <a:rPr lang="en-GB" altLang="ko-KR" sz="1600" dirty="0" err="1">
                  <a:solidFill>
                    <a:schemeClr val="tx1">
                      <a:lumMod val="75000"/>
                      <a:lumOff val="25000"/>
                    </a:schemeClr>
                  </a:solidFill>
                  <a:ea typeface="맑은 고딕"/>
                  <a:cs typeface="Arial"/>
                </a:rPr>
                <a:t>metodi</a:t>
              </a:r>
              <a:r>
                <a:rPr lang="en-GB" altLang="ko-KR" sz="1600" dirty="0">
                  <a:solidFill>
                    <a:schemeClr val="tx1">
                      <a:lumMod val="75000"/>
                      <a:lumOff val="25000"/>
                    </a:schemeClr>
                  </a:solidFill>
                  <a:ea typeface="맑은 고딕"/>
                  <a:cs typeface="Arial"/>
                </a:rPr>
                <a:t> e </a:t>
              </a:r>
              <a:r>
                <a:rPr lang="en-GB" altLang="ko-KR" sz="1600" dirty="0" err="1">
                  <a:solidFill>
                    <a:schemeClr val="tx1">
                      <a:lumMod val="75000"/>
                      <a:lumOff val="25000"/>
                    </a:schemeClr>
                  </a:solidFill>
                  <a:ea typeface="맑은 고딕"/>
                  <a:cs typeface="Arial"/>
                </a:rPr>
                <a:t>teorie</a:t>
              </a:r>
              <a:r>
                <a:rPr lang="en-GB" altLang="ko-KR" sz="1600" dirty="0">
                  <a:solidFill>
                    <a:schemeClr val="tx1">
                      <a:lumMod val="75000"/>
                      <a:lumOff val="25000"/>
                    </a:schemeClr>
                  </a:solidFill>
                  <a:ea typeface="맑은 고딕"/>
                  <a:cs typeface="Arial"/>
                </a:rPr>
                <a:t>. </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797108" y="320181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Vision</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333546" y="4604824"/>
            <a:ext cx="2429186" cy="1355638"/>
            <a:chOff x="639867" y="3671931"/>
            <a:chExt cx="2223431" cy="1355638"/>
          </a:xfrm>
        </p:grpSpPr>
        <p:sp>
          <p:nvSpPr>
            <p:cNvPr id="21" name="TextBox 10">
              <a:extLst>
                <a:ext uri="{FF2B5EF4-FFF2-40B4-BE49-F238E27FC236}">
                  <a16:creationId xmlns:a16="http://schemas.microsoft.com/office/drawing/2014/main" id="{DE9987CC-ACD6-4DE1-A08A-5B6FD3594EE0}"/>
                </a:ext>
              </a:extLst>
            </p:cNvPr>
            <p:cNvSpPr txBox="1"/>
            <p:nvPr/>
          </p:nvSpPr>
          <p:spPr>
            <a:xfrm>
              <a:off x="639867" y="3950351"/>
              <a:ext cx="2223431"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 sz="1600" dirty="0" err="1"/>
                <a:t>Forniscono</a:t>
              </a:r>
              <a:r>
                <a:rPr lang="en" sz="1600" dirty="0"/>
                <a:t> </a:t>
              </a:r>
              <a:r>
                <a:rPr lang="en" sz="1600" dirty="0" err="1"/>
                <a:t>strumenti</a:t>
              </a:r>
              <a:r>
                <a:rPr lang="en" sz="1600" dirty="0"/>
                <a:t> </a:t>
              </a:r>
              <a:r>
                <a:rPr lang="en" sz="1600" dirty="0" err="1"/>
                <a:t>utili</a:t>
              </a:r>
              <a:r>
                <a:rPr lang="en" sz="1600" dirty="0"/>
                <a:t> a </a:t>
              </a:r>
              <a:r>
                <a:rPr lang="en" sz="1600" dirty="0" err="1"/>
                <a:t>definire</a:t>
              </a:r>
              <a:r>
                <a:rPr lang="en" sz="1600" dirty="0"/>
                <a:t> la propria Vision e </a:t>
              </a:r>
              <a:r>
                <a:rPr lang="en" sz="1600" dirty="0" err="1"/>
                <a:t>migliorare</a:t>
              </a:r>
              <a:r>
                <a:rPr lang="en" sz="1600" dirty="0"/>
                <a:t> il proprio</a:t>
              </a:r>
            </a:p>
            <a:p>
              <a:pPr algn="r"/>
              <a:r>
                <a:rPr lang="en" sz="1600" dirty="0"/>
                <a:t> </a:t>
              </a:r>
              <a:r>
                <a:rPr lang="it-IT" sz="1600" dirty="0"/>
                <a:t>p</a:t>
              </a:r>
              <a:r>
                <a:rPr lang="en" sz="1600" dirty="0" err="1"/>
                <a:t>rogetto</a:t>
              </a:r>
              <a:r>
                <a:rPr lang="en" sz="1600" dirty="0"/>
                <a:t>.</a:t>
              </a: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80467" y="3671931"/>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Ideazione</a:t>
              </a:r>
              <a:r>
                <a:rPr lang="en-US" altLang="ko-KR" sz="1600" b="1" dirty="0">
                  <a:solidFill>
                    <a:schemeClr val="tx1">
                      <a:lumMod val="75000"/>
                      <a:lumOff val="25000"/>
                    </a:schemeClr>
                  </a:solidFill>
                  <a:cs typeface="Arial" pitchFamily="34" charset="0"/>
                </a:rPr>
                <a:t> e </a:t>
              </a:r>
              <a:r>
                <a:rPr lang="en-US" altLang="ko-KR" sz="1600" b="1" dirty="0" err="1">
                  <a:solidFill>
                    <a:schemeClr val="tx1">
                      <a:lumMod val="75000"/>
                      <a:lumOff val="25000"/>
                    </a:schemeClr>
                  </a:solidFill>
                  <a:cs typeface="Arial" pitchFamily="34" charset="0"/>
                </a:rPr>
                <a:t>obiettivi</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1027" y="1211292"/>
            <a:ext cx="2257391" cy="1091207"/>
            <a:chOff x="746776" y="3096627"/>
            <a:chExt cx="2066188" cy="1091207"/>
          </a:xfrm>
        </p:grpSpPr>
        <p:sp>
          <p:nvSpPr>
            <p:cNvPr id="24" name="TextBox 10">
              <a:extLst>
                <a:ext uri="{FF2B5EF4-FFF2-40B4-BE49-F238E27FC236}">
                  <a16:creationId xmlns:a16="http://schemas.microsoft.com/office/drawing/2014/main" id="{D0CD8C55-162D-48B8-9989-822BD5B818EA}"/>
                </a:ext>
              </a:extLst>
            </p:cNvPr>
            <p:cNvSpPr txBox="1"/>
            <p:nvPr/>
          </p:nvSpPr>
          <p:spPr>
            <a:xfrm>
              <a:off x="753307" y="3356837"/>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err="1">
                  <a:solidFill>
                    <a:schemeClr val="tx1">
                      <a:lumMod val="75000"/>
                      <a:lumOff val="25000"/>
                    </a:schemeClr>
                  </a:solidFill>
                  <a:cs typeface="Arial" pitchFamily="34" charset="0"/>
                </a:rPr>
                <a:t>Competenze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personali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utili</a:t>
              </a:r>
              <a:r>
                <a:rPr lang="en-GB" altLang="ko-KR" sz="1600" dirty="0">
                  <a:solidFill>
                    <a:schemeClr val="tx1">
                      <a:lumMod val="75000"/>
                      <a:lumOff val="25000"/>
                    </a:schemeClr>
                  </a:solidFill>
                  <a:cs typeface="Arial" pitchFamily="34" charset="0"/>
                </a:rPr>
                <a:t> in </a:t>
              </a:r>
              <a:r>
                <a:rPr lang="en-GB" altLang="ko-KR" sz="1600" dirty="0" err="1">
                  <a:solidFill>
                    <a:schemeClr val="tx1">
                      <a:lumMod val="75000"/>
                      <a:lumOff val="25000"/>
                    </a:schemeClr>
                  </a:solidFill>
                  <a:cs typeface="Arial" pitchFamily="34" charset="0"/>
                </a:rPr>
                <a:t>ogni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aspetto</a:t>
              </a:r>
              <a:r>
                <a:rPr lang="en-GB" altLang="ko-KR" sz="1600" dirty="0">
                  <a:solidFill>
                    <a:schemeClr val="tx1">
                      <a:lumMod val="75000"/>
                      <a:lumOff val="25000"/>
                    </a:schemeClr>
                  </a:solidFill>
                  <a:cs typeface="Arial" pitchFamily="34" charset="0"/>
                </a:rPr>
                <a:t> del </a:t>
              </a:r>
              <a:r>
                <a:rPr lang="en-GB" altLang="ko-KR" sz="1600" dirty="0" err="1">
                  <a:solidFill>
                    <a:schemeClr val="tx1">
                      <a:lumMod val="75000"/>
                      <a:lumOff val="25000"/>
                    </a:schemeClr>
                  </a:solidFill>
                  <a:cs typeface="Arial" pitchFamily="34" charset="0"/>
                </a:rPr>
                <a:t>progetto</a:t>
              </a:r>
              <a:r>
                <a:rPr lang="en-GB" altLang="ko-KR" sz="1600" dirty="0">
                  <a:solidFill>
                    <a:schemeClr val="tx1">
                      <a:lumMod val="75000"/>
                      <a:lumOff val="25000"/>
                    </a:schemeClr>
                  </a:solidFill>
                  <a:cs typeface="Arial" pitchFamily="34" charset="0"/>
                </a:rPr>
                <a:t>.</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6776" y="309662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Soft skills</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3" y="2700467"/>
            <a:ext cx="2527989" cy="1353402"/>
            <a:chOff x="803639" y="3139018"/>
            <a:chExt cx="2059658" cy="1122356"/>
          </a:xfrm>
        </p:grpSpPr>
        <p:sp>
          <p:nvSpPr>
            <p:cNvPr id="27" name="TextBox 10">
              <a:extLst>
                <a:ext uri="{FF2B5EF4-FFF2-40B4-BE49-F238E27FC236}">
                  <a16:creationId xmlns:a16="http://schemas.microsoft.com/office/drawing/2014/main" id="{30F86858-E96A-43BF-BCC8-CA796B301979}"/>
                </a:ext>
              </a:extLst>
            </p:cNvPr>
            <p:cNvSpPr txBox="1"/>
            <p:nvPr/>
          </p:nvSpPr>
          <p:spPr>
            <a:xfrm>
              <a:off x="803639" y="3368053"/>
              <a:ext cx="2059657" cy="89332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a:solidFill>
                    <a:schemeClr val="tx1">
                      <a:lumMod val="75000"/>
                      <a:lumOff val="25000"/>
                    </a:schemeClr>
                  </a:solidFill>
                  <a:cs typeface="Arial" pitchFamily="34" charset="0"/>
                </a:rPr>
                <a:t>Con la </a:t>
              </a:r>
              <a:r>
                <a:rPr lang="en-GB" altLang="ko-KR" sz="1600" dirty="0" err="1">
                  <a:solidFill>
                    <a:schemeClr val="tx1">
                      <a:lumMod val="75000"/>
                      <a:lumOff val="25000"/>
                    </a:schemeClr>
                  </a:solidFill>
                  <a:cs typeface="Arial" pitchFamily="34" charset="0"/>
                </a:rPr>
                <a:t>giusta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preparazione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possono</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avere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gli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strumenti</a:t>
              </a:r>
              <a:r>
                <a:rPr lang="en-GB" altLang="ko-KR" sz="1600" dirty="0">
                  <a:solidFill>
                    <a:schemeClr val="tx1">
                      <a:lumMod val="75000"/>
                      <a:lumOff val="25000"/>
                    </a:schemeClr>
                  </a:solidFill>
                  <a:cs typeface="Arial" pitchFamily="34" charset="0"/>
                </a:rPr>
                <a:t> Giusti per </a:t>
              </a:r>
              <a:r>
                <a:rPr lang="en-GB" altLang="ko-KR" sz="1600" dirty="0" err="1">
                  <a:solidFill>
                    <a:schemeClr val="tx1">
                      <a:lumMod val="75000"/>
                      <a:lumOff val="25000"/>
                    </a:schemeClr>
                  </a:solidFill>
                  <a:cs typeface="Arial" pitchFamily="34" charset="0"/>
                </a:rPr>
                <a:t>superare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gli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ostacoli</a:t>
              </a:r>
              <a:r>
                <a:rPr lang="en-GB" altLang="ko-KR" sz="1600" dirty="0">
                  <a:solidFill>
                    <a:schemeClr val="tx1">
                      <a:lumMod val="75000"/>
                      <a:lumOff val="25000"/>
                    </a:schemeClr>
                  </a:solidFill>
                  <a:cs typeface="Arial" pitchFamily="34" charset="0"/>
                </a:rPr>
                <a:t>. </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803640" y="313901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Sfide</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3" y="4481714"/>
            <a:ext cx="2795950" cy="1566506"/>
            <a:chOff x="803639" y="3132208"/>
            <a:chExt cx="2559130" cy="1566506"/>
          </a:xfrm>
        </p:grpSpPr>
        <p:sp>
          <p:nvSpPr>
            <p:cNvPr id="30" name="TextBox 10">
              <a:extLst>
                <a:ext uri="{FF2B5EF4-FFF2-40B4-BE49-F238E27FC236}">
                  <a16:creationId xmlns:a16="http://schemas.microsoft.com/office/drawing/2014/main" id="{B2B79803-83BB-4D2F-9AF3-FD0852C54A04}"/>
                </a:ext>
              </a:extLst>
            </p:cNvPr>
            <p:cNvSpPr txBox="1"/>
            <p:nvPr/>
          </p:nvSpPr>
          <p:spPr>
            <a:xfrm>
              <a:off x="803639" y="3375275"/>
              <a:ext cx="255913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err="1">
                  <a:solidFill>
                    <a:schemeClr val="tx1">
                      <a:lumMod val="75000"/>
                      <a:lumOff val="25000"/>
                    </a:schemeClr>
                  </a:solidFill>
                  <a:cs typeface="Arial" pitchFamily="34" charset="0"/>
                </a:rPr>
                <a:t>Studi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dimostrano</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l’importanza</a:t>
              </a:r>
              <a:r>
                <a:rPr lang="en-GB" altLang="ko-KR" sz="1600" dirty="0">
                  <a:solidFill>
                    <a:schemeClr val="tx1">
                      <a:lumMod val="75000"/>
                      <a:lumOff val="25000"/>
                    </a:schemeClr>
                  </a:solidFill>
                  <a:cs typeface="Arial" pitchFamily="34" charset="0"/>
                </a:rPr>
                <a:t> del networking e </a:t>
              </a:r>
              <a:r>
                <a:rPr lang="en-GB" altLang="ko-KR" sz="1600" dirty="0" err="1">
                  <a:solidFill>
                    <a:schemeClr val="tx1">
                      <a:lumMod val="75000"/>
                      <a:lumOff val="25000"/>
                    </a:schemeClr>
                  </a:solidFill>
                  <a:cs typeface="Arial" pitchFamily="34" charset="0"/>
                </a:rPr>
                <a:t>della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collaborazione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tra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imprenditori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nel</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settore</a:t>
              </a:r>
              <a:r>
                <a:rPr lang="en-GB" altLang="ko-KR" sz="1600" dirty="0">
                  <a:solidFill>
                    <a:schemeClr val="tx1">
                      <a:lumMod val="75000"/>
                      <a:lumOff val="25000"/>
                    </a:schemeClr>
                  </a:solidFill>
                  <a:cs typeface="Arial" pitchFamily="34" charset="0"/>
                </a:rPr>
                <a:t> del </a:t>
              </a:r>
              <a:r>
                <a:rPr lang="en-GB" altLang="ko-KR" sz="1600" dirty="0" err="1">
                  <a:solidFill>
                    <a:schemeClr val="tx1">
                      <a:lumMod val="75000"/>
                      <a:lumOff val="25000"/>
                    </a:schemeClr>
                  </a:solidFill>
                  <a:cs typeface="Arial" pitchFamily="34" charset="0"/>
                </a:rPr>
                <a:t>Patrimonio</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Culturale</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Immateriale</a:t>
              </a:r>
              <a:r>
                <a:rPr lang="en-GB" altLang="ko-KR" sz="1600" dirty="0">
                  <a:solidFill>
                    <a:schemeClr val="tx1">
                      <a:lumMod val="75000"/>
                      <a:lumOff val="25000"/>
                    </a:schemeClr>
                  </a:solidFill>
                  <a:cs typeface="Arial" pitchFamily="34" charset="0"/>
                </a:rPr>
                <a:t>. </a:t>
              </a:r>
              <a:endParaRPr lang="en-US" altLang="ko-KR"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13220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Risorse</a:t>
              </a:r>
              <a:r>
                <a:rPr lang="en-US" altLang="ko-KR" sz="1600" b="1" dirty="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489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44473" y="217243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sz="1400" dirty="0"/>
              <a:t>1.</a:t>
            </a:r>
            <a:r>
              <a:rPr lang="it-IT" sz="1400" i="1" dirty="0"/>
              <a:t> L’imprenditorialità nel Patrimonio Culturale Immateriale… </a:t>
            </a:r>
            <a:endParaRPr lang="it-IT" sz="1400" dirty="0"/>
          </a:p>
          <a:p>
            <a:pPr lvl="0" fontAlgn="base"/>
            <a:r>
              <a:rPr lang="it-IT" sz="1400" dirty="0"/>
              <a:t>…non influisce sulla crescita economica.</a:t>
            </a:r>
          </a:p>
          <a:p>
            <a:pPr lvl="0" fontAlgn="base"/>
            <a:r>
              <a:rPr lang="it-IT" sz="1400" dirty="0"/>
              <a:t>…è limitata alle tradizioni antiche e alla storia. </a:t>
            </a:r>
          </a:p>
          <a:p>
            <a:pPr lvl="0" fontAlgn="base"/>
            <a:r>
              <a:rPr lang="it-IT" sz="1400" dirty="0"/>
              <a:t>…è in linea con molti degli obiettivi globali di sviluppo sostenibile</a:t>
            </a:r>
            <a:r>
              <a:rPr lang="it-IT" dirty="0"/>
              <a:t>. </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239308" y="2709313"/>
            <a:ext cx="2527035" cy="13610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400" dirty="0">
              <a:solidFill>
                <a:schemeClr val="tx1">
                  <a:lumMod val="75000"/>
                  <a:lumOff val="25000"/>
                </a:schemeClr>
              </a:solidFill>
              <a:cs typeface="Arial" pitchFamily="34" charset="0"/>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2766343" y="2087363"/>
            <a:ext cx="2669312" cy="3986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r>
              <a:rPr lang="sk-SK" sz="1400" i="1" dirty="0"/>
              <a:t>2.L’ideazione </a:t>
            </a:r>
            <a:r>
              <a:rPr lang="sk-SK" sz="1400" i="1" dirty="0" err="1"/>
              <a:t>è</a:t>
            </a:r>
            <a:r>
              <a:rPr lang="sk-SK" sz="1400" i="1" dirty="0"/>
              <a:t> </a:t>
            </a:r>
            <a:r>
              <a:rPr lang="sk-SK" sz="1400" i="1" dirty="0" err="1"/>
              <a:t>un</a:t>
            </a:r>
            <a:r>
              <a:rPr lang="sk-SK" sz="1400" i="1" dirty="0"/>
              <a:t> </a:t>
            </a:r>
            <a:r>
              <a:rPr lang="sk-SK" sz="1400" i="1" dirty="0" err="1"/>
              <a:t>processo</a:t>
            </a:r>
            <a:r>
              <a:rPr lang="sk-SK" sz="1400" i="1" dirty="0"/>
              <a:t> </a:t>
            </a:r>
            <a:r>
              <a:rPr lang="sk-SK" sz="1400" i="1" dirty="0" err="1"/>
              <a:t>che</a:t>
            </a:r>
            <a:r>
              <a:rPr lang="sk-SK" sz="1400" i="1" dirty="0"/>
              <a:t>…</a:t>
            </a:r>
            <a:endParaRPr lang="it-IT" sz="1400" dirty="0"/>
          </a:p>
          <a:p>
            <a:pPr fontAlgn="base"/>
            <a:r>
              <a:rPr lang="sk-SK" sz="1400" i="1" dirty="0"/>
              <a:t> </a:t>
            </a:r>
            <a:endParaRPr lang="it-IT" sz="1400" dirty="0"/>
          </a:p>
          <a:p>
            <a:pPr lvl="0" fontAlgn="base"/>
            <a:r>
              <a:rPr lang="it-IT" sz="1400" dirty="0"/>
              <a:t>…finisce quando si arriva ad un’idea. </a:t>
            </a:r>
          </a:p>
          <a:p>
            <a:pPr lvl="0" fontAlgn="base"/>
            <a:r>
              <a:rPr lang="it-IT" sz="1400" dirty="0"/>
              <a:t>…evoca idee passate e le fa sviluppare. </a:t>
            </a:r>
          </a:p>
          <a:p>
            <a:pPr lvl="0" fontAlgn="base"/>
            <a:r>
              <a:rPr lang="it-IT" sz="1400" dirty="0"/>
              <a:t>…richiede lavoro di gruppo. </a:t>
            </a:r>
          </a:p>
          <a:p>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2831761" y="2327748"/>
            <a:ext cx="2184488" cy="104934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400" dirty="0">
              <a:solidFill>
                <a:schemeClr val="tx1">
                  <a:lumMod val="75000"/>
                  <a:lumOff val="25000"/>
                </a:schemeClr>
              </a:solidFill>
              <a:cs typeface="Arial" pitchFamily="34" charset="0"/>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434463" y="2063420"/>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sz="1400" dirty="0"/>
              <a:t>3.</a:t>
            </a:r>
            <a:r>
              <a:rPr lang="it-IT" sz="1400" i="1" dirty="0"/>
              <a:t> </a:t>
            </a:r>
            <a:r>
              <a:rPr lang="en-GB" sz="1400" i="1" dirty="0" err="1"/>
              <a:t>Fissare</a:t>
            </a:r>
            <a:r>
              <a:rPr lang="en-GB" sz="1400" i="1" dirty="0"/>
              <a:t> </a:t>
            </a:r>
            <a:r>
              <a:rPr lang="en-GB" sz="1400" i="1" dirty="0" err="1"/>
              <a:t>degli</a:t>
            </a:r>
            <a:r>
              <a:rPr lang="en-GB" sz="1400" i="1" dirty="0"/>
              <a:t> </a:t>
            </a:r>
            <a:r>
              <a:rPr lang="en-GB" sz="1400" i="1" dirty="0" err="1"/>
              <a:t>obiettivi</a:t>
            </a:r>
            <a:r>
              <a:rPr lang="en-GB" sz="1400" i="1" dirty="0"/>
              <a:t>…</a:t>
            </a:r>
            <a:endParaRPr lang="it-IT" sz="1400" dirty="0"/>
          </a:p>
          <a:p>
            <a:pPr lvl="0" fontAlgn="base"/>
            <a:r>
              <a:rPr lang="it-IT" sz="1400" dirty="0"/>
              <a:t>…può aprire la strada al raggiungimento dei propri traguardi. </a:t>
            </a:r>
          </a:p>
          <a:p>
            <a:pPr lvl="0" fontAlgn="base"/>
            <a:r>
              <a:rPr lang="it-IT" sz="1400" dirty="0"/>
              <a:t>…funziona solo per lo sviluppo dei prodotti. </a:t>
            </a:r>
          </a:p>
          <a:p>
            <a:pPr lvl="0" fontAlgn="base"/>
            <a:r>
              <a:rPr lang="it-IT" sz="1400" dirty="0"/>
              <a:t>…si basa sugli obiettivi globali dello sviluppo sostenibile. </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409192" y="2351311"/>
            <a:ext cx="2196000" cy="156352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400" dirty="0">
              <a:solidFill>
                <a:schemeClr val="tx1">
                  <a:lumMod val="75000"/>
                  <a:lumOff val="25000"/>
                </a:schemeClr>
              </a:solidFill>
              <a:cs typeface="Arial" pitchFamily="34"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nvGrpSpPr>
          <p:cNvPr id="9" name="Group 8">
            <a:extLst>
              <a:ext uri="{FF2B5EF4-FFF2-40B4-BE49-F238E27FC236}">
                <a16:creationId xmlns:a16="http://schemas.microsoft.com/office/drawing/2014/main" id="{BE5BC39F-0395-4C84-B280-2D040151FAD6}"/>
              </a:ext>
            </a:extLst>
          </p:cNvPr>
          <p:cNvGrpSpPr/>
          <p:nvPr/>
        </p:nvGrpSpPr>
        <p:grpSpPr>
          <a:xfrm>
            <a:off x="6025393" y="1286473"/>
            <a:ext cx="754393" cy="754393"/>
            <a:chOff x="6322938" y="1893045"/>
            <a:chExt cx="754393" cy="754393"/>
          </a:xfrm>
        </p:grpSpPr>
        <p:sp>
          <p:nvSpPr>
            <p:cNvPr id="26" name="Oval 18">
              <a:extLst>
                <a:ext uri="{FF2B5EF4-FFF2-40B4-BE49-F238E27FC236}">
                  <a16:creationId xmlns:a16="http://schemas.microsoft.com/office/drawing/2014/main" id="{43561C9B-6E88-4218-8661-CB86831A9A59}"/>
                </a:ext>
              </a:extLst>
            </p:cNvPr>
            <p:cNvSpPr/>
            <p:nvPr/>
          </p:nvSpPr>
          <p:spPr>
            <a:xfrm>
              <a:off x="6322938" y="1893045"/>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6516355" y="20793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grpSp>
        <p:nvGrpSpPr>
          <p:cNvPr id="8" name="Group 7">
            <a:extLst>
              <a:ext uri="{FF2B5EF4-FFF2-40B4-BE49-F238E27FC236}">
                <a16:creationId xmlns:a16="http://schemas.microsoft.com/office/drawing/2014/main" id="{738183B3-C574-4CDA-AA91-B3608263C937}"/>
              </a:ext>
            </a:extLst>
          </p:cNvPr>
          <p:cNvGrpSpPr/>
          <p:nvPr/>
        </p:nvGrpSpPr>
        <p:grpSpPr>
          <a:xfrm>
            <a:off x="3255083" y="1305944"/>
            <a:ext cx="754393" cy="754393"/>
            <a:chOff x="3479208" y="1942248"/>
            <a:chExt cx="754393" cy="754393"/>
          </a:xfrm>
        </p:grpSpPr>
        <p:sp>
          <p:nvSpPr>
            <p:cNvPr id="19" name="Oval 18">
              <a:extLst>
                <a:ext uri="{FF2B5EF4-FFF2-40B4-BE49-F238E27FC236}">
                  <a16:creationId xmlns:a16="http://schemas.microsoft.com/office/drawing/2014/main" id="{C5316071-172F-42AE-A310-69D62C5D0BAA}"/>
                </a:ext>
              </a:extLst>
            </p:cNvPr>
            <p:cNvSpPr/>
            <p:nvPr/>
          </p:nvSpPr>
          <p:spPr>
            <a:xfrm>
              <a:off x="3479208" y="19422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3653712" y="21223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grpSp>
        <p:nvGrpSpPr>
          <p:cNvPr id="7" name="Group 6">
            <a:extLst>
              <a:ext uri="{FF2B5EF4-FFF2-40B4-BE49-F238E27FC236}">
                <a16:creationId xmlns:a16="http://schemas.microsoft.com/office/drawing/2014/main" id="{067DC6EC-287B-45F2-8C30-EBCC18EF0B62}"/>
              </a:ext>
            </a:extLst>
          </p:cNvPr>
          <p:cNvGrpSpPr/>
          <p:nvPr/>
        </p:nvGrpSpPr>
        <p:grpSpPr>
          <a:xfrm>
            <a:off x="688080" y="1264523"/>
            <a:ext cx="754393" cy="754393"/>
            <a:chOff x="646529" y="1892731"/>
            <a:chExt cx="754393" cy="754393"/>
          </a:xfrm>
        </p:grpSpPr>
        <p:sp>
          <p:nvSpPr>
            <p:cNvPr id="18" name="Oval 4">
              <a:extLst>
                <a:ext uri="{FF2B5EF4-FFF2-40B4-BE49-F238E27FC236}">
                  <a16:creationId xmlns:a16="http://schemas.microsoft.com/office/drawing/2014/main" id="{034D3887-F2CC-4ABF-B2CC-4C973D984D86}"/>
                </a:ext>
              </a:extLst>
            </p:cNvPr>
            <p:cNvSpPr/>
            <p:nvPr/>
          </p:nvSpPr>
          <p:spPr>
            <a:xfrm>
              <a:off x="646529" y="18927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01664" y="21404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2280616" y="100580"/>
            <a:ext cx="4572247" cy="7251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266C9F"/>
                </a:solidFill>
                <a:latin typeface="+mn-lt"/>
              </a:rPr>
              <a:t>Test di Autovalutazione</a:t>
            </a:r>
            <a:endParaRPr lang="es-ES" sz="3600" b="1" dirty="0">
              <a:solidFill>
                <a:srgbClr val="266C9F"/>
              </a:solidFill>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651696" y="5111381"/>
            <a:ext cx="272532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sz="1400" dirty="0"/>
              <a:t>4.</a:t>
            </a:r>
            <a:r>
              <a:rPr lang="it-IT" sz="1400" i="1" dirty="0"/>
              <a:t> </a:t>
            </a:r>
            <a:r>
              <a:rPr lang="en-GB" sz="1400" i="1" dirty="0"/>
              <a:t>Le Soft skills…</a:t>
            </a:r>
            <a:endParaRPr lang="it-IT" sz="1400" dirty="0"/>
          </a:p>
          <a:p>
            <a:pPr lvl="0" fontAlgn="base"/>
            <a:r>
              <a:rPr lang="it-IT" sz="1400" dirty="0"/>
              <a:t>…sono completamente innate. </a:t>
            </a:r>
          </a:p>
          <a:p>
            <a:pPr lvl="0" fontAlgn="base"/>
            <a:r>
              <a:rPr lang="en-GB" sz="1400" dirty="0"/>
              <a:t>…</a:t>
            </a:r>
            <a:r>
              <a:rPr lang="en-GB" sz="1400" dirty="0" err="1"/>
              <a:t>si</a:t>
            </a:r>
            <a:r>
              <a:rPr lang="en-GB" sz="1400" dirty="0"/>
              <a:t> </a:t>
            </a:r>
            <a:r>
              <a:rPr lang="en-GB" sz="1400" dirty="0" err="1"/>
              <a:t>evolvono</a:t>
            </a:r>
            <a:r>
              <a:rPr lang="en-GB" sz="1400" dirty="0"/>
              <a:t> </a:t>
            </a:r>
            <a:r>
              <a:rPr lang="en-GB" sz="1400" dirty="0" err="1"/>
              <a:t>costantemente</a:t>
            </a:r>
            <a:r>
              <a:rPr lang="en-GB" sz="1400" dirty="0"/>
              <a:t>.</a:t>
            </a:r>
            <a:endParaRPr lang="it-IT" sz="1400" dirty="0"/>
          </a:p>
          <a:p>
            <a:pPr lvl="0" fontAlgn="base"/>
            <a:r>
              <a:rPr lang="it-IT" sz="1400" dirty="0"/>
              <a:t>...non includono il pensiero critico. </a:t>
            </a:r>
          </a:p>
        </p:txBody>
      </p:sp>
      <p:sp>
        <p:nvSpPr>
          <p:cNvPr id="27" name="Text Placeholder 5"/>
          <p:cNvSpPr txBox="1">
            <a:spLocks/>
          </p:cNvSpPr>
          <p:nvPr/>
        </p:nvSpPr>
        <p:spPr>
          <a:xfrm>
            <a:off x="1093104" y="5193878"/>
            <a:ext cx="2291099" cy="81143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400" dirty="0">
              <a:solidFill>
                <a:schemeClr val="tx1">
                  <a:lumMod val="75000"/>
                  <a:lumOff val="25000"/>
                </a:schemeClr>
              </a:solidFill>
              <a:cs typeface="Arial" pitchFamily="34" charset="0"/>
            </a:endParaRPr>
          </a:p>
        </p:txBody>
      </p:sp>
      <p:sp>
        <p:nvSpPr>
          <p:cNvPr id="32" name="Text Placeholder 6"/>
          <p:cNvSpPr txBox="1">
            <a:spLocks/>
          </p:cNvSpPr>
          <p:nvPr/>
        </p:nvSpPr>
        <p:spPr>
          <a:xfrm>
            <a:off x="3718771" y="4776042"/>
            <a:ext cx="2813860" cy="70497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it-IT" sz="1400" dirty="0"/>
              <a:t>5.</a:t>
            </a:r>
            <a:r>
              <a:rPr lang="it-IT" sz="1400" i="1" dirty="0"/>
              <a:t> Quando si fronteggia una sfida, può essere utile…</a:t>
            </a:r>
            <a:endParaRPr lang="it-IT" sz="1400" dirty="0"/>
          </a:p>
          <a:p>
            <a:pPr lvl="0" fontAlgn="base"/>
            <a:r>
              <a:rPr lang="it-IT" sz="1400" dirty="0"/>
              <a:t>…cercare aiuto all’interno del proprio network. </a:t>
            </a:r>
          </a:p>
          <a:p>
            <a:pPr lvl="0" fontAlgn="base"/>
            <a:r>
              <a:rPr lang="en-GB" sz="1400" dirty="0"/>
              <a:t>…</a:t>
            </a:r>
            <a:r>
              <a:rPr lang="en-GB" sz="1400" dirty="0" err="1"/>
              <a:t>affidarsi</a:t>
            </a:r>
            <a:r>
              <a:rPr lang="en-GB" sz="1400" dirty="0"/>
              <a:t> </a:t>
            </a:r>
            <a:r>
              <a:rPr lang="en-GB" sz="1400" dirty="0" err="1"/>
              <a:t>alla</a:t>
            </a:r>
            <a:r>
              <a:rPr lang="en-GB" sz="1400" dirty="0"/>
              <a:t> fiducia. </a:t>
            </a:r>
            <a:endParaRPr lang="it-IT" sz="1400" dirty="0"/>
          </a:p>
          <a:p>
            <a:r>
              <a:rPr lang="en-GB" sz="1400" dirty="0"/>
              <a:t>…</a:t>
            </a:r>
            <a:r>
              <a:rPr lang="en-GB" sz="1400" dirty="0" err="1"/>
              <a:t>negare</a:t>
            </a:r>
            <a:r>
              <a:rPr lang="en-GB" sz="1400" dirty="0"/>
              <a:t> la </a:t>
            </a:r>
            <a:r>
              <a:rPr lang="en-GB" sz="1400" dirty="0" err="1"/>
              <a:t>cooperazione</a:t>
            </a:r>
            <a:r>
              <a:rPr lang="en-GB" sz="1400" dirty="0"/>
              <a:t>. </a:t>
            </a:r>
            <a:endParaRPr lang="ko-KR" altLang="en-US" sz="1400" dirty="0">
              <a:solidFill>
                <a:schemeClr val="tx1">
                  <a:lumMod val="65000"/>
                  <a:lumOff val="35000"/>
                </a:schemeClr>
              </a:solidFill>
              <a:cs typeface="Arial" pitchFamily="34" charset="0"/>
            </a:endParaRPr>
          </a:p>
        </p:txBody>
      </p:sp>
      <p:sp>
        <p:nvSpPr>
          <p:cNvPr id="34" name="Text Placeholder 7"/>
          <p:cNvSpPr txBox="1">
            <a:spLocks/>
          </p:cNvSpPr>
          <p:nvPr/>
        </p:nvSpPr>
        <p:spPr>
          <a:xfrm>
            <a:off x="4134663" y="5270075"/>
            <a:ext cx="219600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400" dirty="0">
                <a:solidFill>
                  <a:schemeClr val="tx1">
                    <a:lumMod val="75000"/>
                    <a:lumOff val="25000"/>
                  </a:schemeClr>
                </a:solidFill>
                <a:ea typeface="맑은 고딕"/>
                <a:cs typeface="Arial"/>
              </a:rPr>
              <a:t>.</a:t>
            </a:r>
            <a:endParaRPr lang="en-US" altLang="ko-KR" sz="1400" dirty="0">
              <a:solidFill>
                <a:schemeClr val="tx1">
                  <a:lumMod val="75000"/>
                  <a:lumOff val="25000"/>
                </a:schemeClr>
              </a:solidFill>
              <a:ea typeface="맑은 고딕"/>
              <a:cs typeface="Arial"/>
            </a:endParaRPr>
          </a:p>
        </p:txBody>
      </p:sp>
      <p:grpSp>
        <p:nvGrpSpPr>
          <p:cNvPr id="14" name="Group 13">
            <a:extLst>
              <a:ext uri="{FF2B5EF4-FFF2-40B4-BE49-F238E27FC236}">
                <a16:creationId xmlns:a16="http://schemas.microsoft.com/office/drawing/2014/main" id="{46F153DF-ED31-416A-96FF-DB0C0FF63223}"/>
              </a:ext>
            </a:extLst>
          </p:cNvPr>
          <p:cNvGrpSpPr/>
          <p:nvPr/>
        </p:nvGrpSpPr>
        <p:grpSpPr>
          <a:xfrm>
            <a:off x="3926993" y="3948540"/>
            <a:ext cx="754393" cy="754393"/>
            <a:chOff x="4875150" y="4103748"/>
            <a:chExt cx="754393" cy="754393"/>
          </a:xfrm>
        </p:grpSpPr>
        <p:sp>
          <p:nvSpPr>
            <p:cNvPr id="36" name="Oval 18"/>
            <p:cNvSpPr/>
            <p:nvPr/>
          </p:nvSpPr>
          <p:spPr>
            <a:xfrm>
              <a:off x="4875150" y="41037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8" name="Rectangle 36"/>
            <p:cNvSpPr/>
            <p:nvPr/>
          </p:nvSpPr>
          <p:spPr>
            <a:xfrm>
              <a:off x="5028098" y="432104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2" name="Group 1">
            <a:extLst>
              <a:ext uri="{FF2B5EF4-FFF2-40B4-BE49-F238E27FC236}">
                <a16:creationId xmlns:a16="http://schemas.microsoft.com/office/drawing/2014/main" id="{CF37A52D-1350-473D-BA94-30C77BEFDEAB}"/>
              </a:ext>
            </a:extLst>
          </p:cNvPr>
          <p:cNvGrpSpPr/>
          <p:nvPr/>
        </p:nvGrpSpPr>
        <p:grpSpPr>
          <a:xfrm>
            <a:off x="1474323" y="4329997"/>
            <a:ext cx="754393" cy="754393"/>
            <a:chOff x="2042471" y="4054231"/>
            <a:chExt cx="754393" cy="754393"/>
          </a:xfrm>
        </p:grpSpPr>
        <p:sp>
          <p:nvSpPr>
            <p:cNvPr id="35" name="Oval 4"/>
            <p:cNvSpPr/>
            <p:nvPr/>
          </p:nvSpPr>
          <p:spPr>
            <a:xfrm>
              <a:off x="2042471" y="40542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9" name="Rectangle 16"/>
            <p:cNvSpPr/>
            <p:nvPr/>
          </p:nvSpPr>
          <p:spPr>
            <a:xfrm>
              <a:off x="2197606" y="43019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Tree>
    <p:extLst>
      <p:ext uri="{BB962C8B-B14F-4D97-AF65-F5344CB8AC3E}">
        <p14:creationId xmlns:p14="http://schemas.microsoft.com/office/powerpoint/2010/main" val="19463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t>GRAZIE</a:t>
            </a:r>
            <a:endParaRPr lang="es-ES" b="1" dirty="0">
              <a:solidFill>
                <a:srgbClr val="266C9F"/>
              </a:solidFill>
              <a:cs typeface="Calibri Light"/>
            </a:endParaRPr>
          </a:p>
        </p:txBody>
      </p:sp>
    </p:spTree>
    <p:extLst>
      <p:ext uri="{BB962C8B-B14F-4D97-AF65-F5344CB8AC3E}">
        <p14:creationId xmlns:p14="http://schemas.microsoft.com/office/powerpoint/2010/main" val="7975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E7550-487B-49F1-A8E3-3D27F5F3FE69}"/>
              </a:ext>
            </a:extLst>
          </p:cNvPr>
          <p:cNvSpPr txBox="1"/>
          <p:nvPr/>
        </p:nvSpPr>
        <p:spPr>
          <a:xfrm>
            <a:off x="492223" y="1812500"/>
            <a:ext cx="9112469" cy="2523768"/>
          </a:xfrm>
          <a:prstGeom prst="rect">
            <a:avLst/>
          </a:prstGeom>
          <a:noFill/>
        </p:spPr>
        <p:txBody>
          <a:bodyPr wrap="square" rtlCol="0">
            <a:spAutoFit/>
          </a:bodyPr>
          <a:lstStyle/>
          <a:p>
            <a:pPr algn="l" rtl="0" fontAlgn="base"/>
            <a:r>
              <a:rPr lang="is-IS" sz="2800" dirty="0">
                <a:solidFill>
                  <a:srgbClr val="266C9F"/>
                </a:solidFill>
                <a:latin typeface="Calibri" panose="020F0502020204030204" pitchFamily="34" charset="0"/>
              </a:rPr>
              <a:t>Perché l‘imprenditorialità</a:t>
            </a:r>
            <a:r>
              <a:rPr lang="is-IS" sz="2800" b="0" i="0" u="none" strike="noStrike" dirty="0">
                <a:solidFill>
                  <a:srgbClr val="266C9F"/>
                </a:solidFill>
                <a:effectLst/>
                <a:latin typeface="Calibri" panose="020F0502020204030204" pitchFamily="34" charset="0"/>
              </a:rPr>
              <a:t>?</a:t>
            </a:r>
            <a:r>
              <a:rPr lang="is-IS" sz="2800" b="0" i="0" dirty="0">
                <a:solidFill>
                  <a:srgbClr val="266C9F"/>
                </a:solidFill>
                <a:effectLst/>
                <a:latin typeface="Calibri" panose="020F0502020204030204" pitchFamily="34" charset="0"/>
              </a:rPr>
              <a:t>​</a:t>
            </a:r>
            <a:endParaRPr lang="is-IS" sz="2800" dirty="0">
              <a:solidFill>
                <a:srgbClr val="266C9F"/>
              </a:solidFill>
              <a:latin typeface="Calibri" panose="020F0502020204030204" pitchFamily="34" charset="0"/>
            </a:endParaRPr>
          </a:p>
          <a:p>
            <a:pPr algn="l" rtl="0" fontAlgn="base"/>
            <a:endParaRPr lang="is-IS" sz="1000" b="0" i="0" dirty="0">
              <a:effectLst/>
              <a:latin typeface="Arial" panose="020B0604020202020204" pitchFamily="34" charset="0"/>
            </a:endParaRPr>
          </a:p>
          <a:p>
            <a:pPr marL="342900" indent="-342900" algn="l" rtl="0" fontAlgn="base">
              <a:buFont typeface="Arial" panose="020B0604020202020204" pitchFamily="34" charset="0"/>
              <a:buChar char="•"/>
            </a:pPr>
            <a:r>
              <a:rPr lang="en" sz="2400" dirty="0" err="1"/>
              <a:t>L’imprenditorialità</a:t>
            </a:r>
            <a:r>
              <a:rPr lang="en" sz="2400" dirty="0"/>
              <a:t> </a:t>
            </a:r>
            <a:r>
              <a:rPr lang="it-IT" sz="2400" dirty="0"/>
              <a:t>gioca un ruolo fondamentale nell’economia. </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it-IT" sz="2400" dirty="0"/>
              <a:t>L’ingegno e l’innovazione sono risorse illimitate. </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n" sz="2400" dirty="0" err="1"/>
              <a:t>Creazione</a:t>
            </a:r>
            <a:r>
              <a:rPr lang="en" sz="2400" dirty="0"/>
              <a:t> di </a:t>
            </a:r>
            <a:r>
              <a:rPr lang="en" sz="2400" dirty="0" err="1"/>
              <a:t>nuovi</a:t>
            </a:r>
            <a:r>
              <a:rPr lang="en" sz="2400" dirty="0"/>
              <a:t> </a:t>
            </a:r>
            <a:r>
              <a:rPr lang="en" sz="2400" dirty="0" err="1"/>
              <a:t>lavori</a:t>
            </a:r>
            <a:r>
              <a:rPr lang="en" sz="2400" dirty="0"/>
              <a:t> e </a:t>
            </a:r>
            <a:r>
              <a:rPr lang="en" sz="2400" dirty="0" err="1"/>
              <a:t>valori</a:t>
            </a:r>
            <a:r>
              <a:rPr lang="en" sz="2400" dirty="0"/>
              <a:t>. </a:t>
            </a:r>
          </a:p>
          <a:p>
            <a:pPr marL="342900" indent="-342900" algn="l" rtl="0" fontAlgn="base">
              <a:buFont typeface="Arial" panose="020B0604020202020204" pitchFamily="34" charset="0"/>
              <a:buChar char="•"/>
            </a:pPr>
            <a:r>
              <a:rPr lang="en" sz="2400" dirty="0" err="1"/>
              <a:t>Favorisce</a:t>
            </a:r>
            <a:r>
              <a:rPr lang="en" sz="2400" dirty="0"/>
              <a:t> </a:t>
            </a:r>
            <a:r>
              <a:rPr lang="en" sz="2400" dirty="0" err="1"/>
              <a:t>molti</a:t>
            </a:r>
            <a:r>
              <a:rPr lang="en" sz="2400" dirty="0"/>
              <a:t> </a:t>
            </a:r>
            <a:r>
              <a:rPr lang="en" sz="2400" dirty="0" err="1"/>
              <a:t>degli</a:t>
            </a:r>
            <a:r>
              <a:rPr lang="en" sz="2400" dirty="0"/>
              <a:t> </a:t>
            </a:r>
            <a:r>
              <a:rPr lang="en" sz="2400" dirty="0" err="1"/>
              <a:t>Obiettivi</a:t>
            </a:r>
            <a:r>
              <a:rPr lang="en" sz="2400" dirty="0"/>
              <a:t> di </a:t>
            </a:r>
            <a:r>
              <a:rPr lang="en" sz="2400" dirty="0" err="1"/>
              <a:t>Sviluppo</a:t>
            </a:r>
            <a:r>
              <a:rPr lang="en" sz="2400" dirty="0"/>
              <a:t> </a:t>
            </a:r>
            <a:r>
              <a:rPr lang="en" sz="2400" dirty="0" err="1"/>
              <a:t>Sostenibile</a:t>
            </a:r>
            <a:r>
              <a:rPr lang="en" sz="2400" dirty="0"/>
              <a:t> </a:t>
            </a:r>
            <a:r>
              <a:rPr lang="en" sz="2400" dirty="0" err="1"/>
              <a:t>delle</a:t>
            </a:r>
            <a:r>
              <a:rPr lang="en" sz="2400" dirty="0"/>
              <a:t> </a:t>
            </a:r>
            <a:r>
              <a:rPr lang="en" sz="2400" dirty="0" err="1"/>
              <a:t>Nazioni</a:t>
            </a:r>
            <a:r>
              <a:rPr lang="en" sz="2400" dirty="0"/>
              <a:t> Unite. </a:t>
            </a:r>
            <a:endParaRPr lang="is-IS" sz="2400" b="0" i="0" dirty="0">
              <a:effectLst/>
              <a:latin typeface="Arial" panose="020B0604020202020204" pitchFamily="34" charset="0"/>
            </a:endParaRPr>
          </a:p>
        </p:txBody>
      </p:sp>
      <p:sp>
        <p:nvSpPr>
          <p:cNvPr id="5" name="TextBox 4">
            <a:extLst>
              <a:ext uri="{FF2B5EF4-FFF2-40B4-BE49-F238E27FC236}">
                <a16:creationId xmlns:a16="http://schemas.microsoft.com/office/drawing/2014/main" id="{AA6E066A-3B5B-4593-8F5E-A7D67C8276BF}"/>
              </a:ext>
            </a:extLst>
          </p:cNvPr>
          <p:cNvSpPr txBox="1"/>
          <p:nvPr/>
        </p:nvSpPr>
        <p:spPr>
          <a:xfrm>
            <a:off x="2438400" y="612171"/>
            <a:ext cx="7315200" cy="1200329"/>
          </a:xfrm>
          <a:prstGeom prst="rect">
            <a:avLst/>
          </a:prstGeom>
          <a:noFill/>
        </p:spPr>
        <p:txBody>
          <a:bodyPr wrap="square" rtlCol="0">
            <a:spAutoFit/>
          </a:bodyPr>
          <a:lstStyle/>
          <a:p>
            <a:pPr algn="ctr" rtl="0" fontAlgn="base"/>
            <a:r>
              <a:rPr lang="is-IS" sz="3600" b="1" i="0" u="none" strike="noStrike" dirty="0">
                <a:solidFill>
                  <a:srgbClr val="266C9F"/>
                </a:solidFill>
                <a:effectLst/>
              </a:rPr>
              <a:t>Imprenditorialità e Patrimonio Culturale Immateriale</a:t>
            </a:r>
            <a:endParaRPr lang="sv-SE" b="0" i="0" dirty="0">
              <a:effectLst/>
            </a:endParaRPr>
          </a:p>
        </p:txBody>
      </p:sp>
      <p:pic>
        <p:nvPicPr>
          <p:cNvPr id="3" name="Picture 2">
            <a:extLst>
              <a:ext uri="{FF2B5EF4-FFF2-40B4-BE49-F238E27FC236}">
                <a16:creationId xmlns:a16="http://schemas.microsoft.com/office/drawing/2014/main" id="{E22CA3B7-1799-4443-81DD-C694C7D8E7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001364"/>
            <a:ext cx="4425108" cy="2252643"/>
          </a:xfrm>
          <a:prstGeom prst="rect">
            <a:avLst/>
          </a:prstGeom>
        </p:spPr>
      </p:pic>
    </p:spTree>
    <p:extLst>
      <p:ext uri="{BB962C8B-B14F-4D97-AF65-F5344CB8AC3E}">
        <p14:creationId xmlns:p14="http://schemas.microsoft.com/office/powerpoint/2010/main" val="19516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05CDA-5E25-4B87-876C-FABECB2045AB}"/>
              </a:ext>
            </a:extLst>
          </p:cNvPr>
          <p:cNvSpPr txBox="1"/>
          <p:nvPr/>
        </p:nvSpPr>
        <p:spPr>
          <a:xfrm>
            <a:off x="2120462" y="492109"/>
            <a:ext cx="7598979" cy="1200329"/>
          </a:xfrm>
          <a:prstGeom prst="rect">
            <a:avLst/>
          </a:prstGeom>
          <a:noFill/>
        </p:spPr>
        <p:txBody>
          <a:bodyPr wrap="square" rtlCol="0">
            <a:spAutoFit/>
          </a:bodyPr>
          <a:lstStyle/>
          <a:p>
            <a:pPr algn="ctr" fontAlgn="base"/>
            <a:r>
              <a:rPr lang="is-IS" sz="3600" b="1" dirty="0">
                <a:solidFill>
                  <a:srgbClr val="266C9F"/>
                </a:solidFill>
              </a:rPr>
              <a:t>Imprenditorialità e Patrimonio Culturale Immateriale</a:t>
            </a:r>
            <a:endParaRPr lang="sv-SE" sz="3600" dirty="0"/>
          </a:p>
        </p:txBody>
      </p:sp>
      <p:sp>
        <p:nvSpPr>
          <p:cNvPr id="3" name="TextBox 2">
            <a:extLst>
              <a:ext uri="{FF2B5EF4-FFF2-40B4-BE49-F238E27FC236}">
                <a16:creationId xmlns:a16="http://schemas.microsoft.com/office/drawing/2014/main" id="{B210A158-35D0-4B7F-AEB2-B8F2A152C8FF}"/>
              </a:ext>
            </a:extLst>
          </p:cNvPr>
          <p:cNvSpPr txBox="1"/>
          <p:nvPr/>
        </p:nvSpPr>
        <p:spPr>
          <a:xfrm>
            <a:off x="379882" y="2023429"/>
            <a:ext cx="9222826" cy="954107"/>
          </a:xfrm>
          <a:prstGeom prst="rect">
            <a:avLst/>
          </a:prstGeom>
          <a:noFill/>
        </p:spPr>
        <p:txBody>
          <a:bodyPr wrap="square" rtlCol="0">
            <a:spAutoFit/>
          </a:bodyPr>
          <a:lstStyle/>
          <a:p>
            <a:pPr fontAlgn="base"/>
            <a:r>
              <a:rPr lang="is-IS" sz="2800" b="0" i="0" u="none" strike="noStrike" dirty="0">
                <a:solidFill>
                  <a:srgbClr val="266C9F"/>
                </a:solidFill>
                <a:effectLst/>
                <a:latin typeface="Calibri" panose="020F0502020204030204" pitchFamily="34" charset="0"/>
              </a:rPr>
              <a:t>Perché il Patrimonio Culturale Immateriale? </a:t>
            </a:r>
            <a:endParaRPr lang="is-IS" sz="2800" b="0" i="0" dirty="0">
              <a:solidFill>
                <a:srgbClr val="266C9F"/>
              </a:solidFill>
              <a:effectLst/>
              <a:latin typeface="Calibri" panose="020F0502020204030204" pitchFamily="34" charset="0"/>
            </a:endParaRPr>
          </a:p>
          <a:p>
            <a:pPr algn="l" rtl="0" fontAlgn="base"/>
            <a:endParaRPr lang="is-IS" sz="2800" b="0" i="0" dirty="0">
              <a:effectLst/>
              <a:latin typeface="Arial" panose="020B0604020202020204" pitchFamily="34" charset="0"/>
            </a:endParaRPr>
          </a:p>
        </p:txBody>
      </p:sp>
      <p:pic>
        <p:nvPicPr>
          <p:cNvPr id="4" name="Picture 3">
            <a:extLst>
              <a:ext uri="{FF2B5EF4-FFF2-40B4-BE49-F238E27FC236}">
                <a16:creationId xmlns:a16="http://schemas.microsoft.com/office/drawing/2014/main" id="{E9777481-0EA7-4018-A1A0-4CF56555E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85" y="2648045"/>
            <a:ext cx="3701173" cy="2464839"/>
          </a:xfrm>
          <a:prstGeom prst="rect">
            <a:avLst/>
          </a:prstGeom>
        </p:spPr>
      </p:pic>
      <p:sp>
        <p:nvSpPr>
          <p:cNvPr id="5" name="TextBox 4">
            <a:extLst>
              <a:ext uri="{FF2B5EF4-FFF2-40B4-BE49-F238E27FC236}">
                <a16:creationId xmlns:a16="http://schemas.microsoft.com/office/drawing/2014/main" id="{4E0FE81A-EE35-4774-8728-61B9E6AA3526}"/>
              </a:ext>
            </a:extLst>
          </p:cNvPr>
          <p:cNvSpPr txBox="1"/>
          <p:nvPr/>
        </p:nvSpPr>
        <p:spPr>
          <a:xfrm>
            <a:off x="4359261" y="2753870"/>
            <a:ext cx="6531664" cy="3170099"/>
          </a:xfrm>
          <a:prstGeom prst="rect">
            <a:avLst/>
          </a:prstGeom>
          <a:noFill/>
        </p:spPr>
        <p:txBody>
          <a:bodyPr wrap="square" lIns="91440" tIns="45720" rIns="91440" bIns="45720" rtlCol="0" anchor="t">
            <a:spAutoFit/>
          </a:bodyPr>
          <a:lstStyle/>
          <a:p>
            <a:pPr marL="342900" indent="-342900" rtl="0" fontAlgn="base">
              <a:buFont typeface="Arial" panose="020B0604020202020204" pitchFamily="34" charset="0"/>
              <a:buChar char="•"/>
            </a:pPr>
            <a:r>
              <a:rPr lang="en-GB" sz="2000" b="0" i="0" u="none" strike="noStrike" dirty="0" err="1">
                <a:solidFill>
                  <a:srgbClr val="000000"/>
                </a:solidFill>
                <a:effectLst/>
                <a:latin typeface="Calibri" panose="020F0502020204030204" pitchFamily="34" charset="0"/>
              </a:rPr>
              <a:t>Convenzione</a:t>
            </a:r>
            <a:r>
              <a:rPr lang="en-GB" sz="2000" b="0" i="0" u="none" strike="noStrike" dirty="0">
                <a:solidFill>
                  <a:srgbClr val="000000"/>
                </a:solidFill>
                <a:effectLst/>
                <a:latin typeface="Calibri" panose="020F0502020204030204" pitchFamily="34" charset="0"/>
              </a:rPr>
              <a:t> </a:t>
            </a:r>
            <a:r>
              <a:rPr lang="en-GB" sz="2000" dirty="0" err="1">
                <a:solidFill>
                  <a:srgbClr val="000000"/>
                </a:solidFill>
                <a:latin typeface="Calibri" panose="020F0502020204030204" pitchFamily="34" charset="0"/>
              </a:rPr>
              <a:t>sulla</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Salvaguardia</a:t>
            </a:r>
            <a:r>
              <a:rPr lang="en-GB" sz="2000" dirty="0">
                <a:solidFill>
                  <a:srgbClr val="000000"/>
                </a:solidFill>
                <a:latin typeface="Calibri" panose="020F0502020204030204" pitchFamily="34" charset="0"/>
              </a:rPr>
              <a:t> del </a:t>
            </a:r>
            <a:r>
              <a:rPr lang="en-GB" sz="2000" dirty="0" err="1">
                <a:solidFill>
                  <a:srgbClr val="000000"/>
                </a:solidFill>
                <a:latin typeface="Calibri" panose="020F0502020204030204" pitchFamily="34" charset="0"/>
              </a:rPr>
              <a:t>Patrimonio</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Culturale</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Immateriale</a:t>
            </a:r>
            <a:r>
              <a:rPr lang="en-GB" sz="2000" dirty="0">
                <a:solidFill>
                  <a:srgbClr val="000000"/>
                </a:solidFill>
                <a:latin typeface="Calibri" panose="020F0502020204030204" pitchFamily="34" charset="0"/>
              </a:rPr>
              <a:t>, UNESCO. </a:t>
            </a:r>
          </a:p>
          <a:p>
            <a:pPr marL="342900" indent="-342900" rtl="0" fontAlgn="base">
              <a:buFont typeface="Arial" panose="020B0604020202020204" pitchFamily="34" charset="0"/>
              <a:buChar char="•"/>
            </a:pPr>
            <a:r>
              <a:rPr lang="en-GB" sz="2000" dirty="0" err="1">
                <a:solidFill>
                  <a:srgbClr val="000000"/>
                </a:solidFill>
                <a:latin typeface="Calibri" panose="020F0502020204030204" pitchFamily="34" charset="0"/>
              </a:rPr>
              <a:t>Accrescere</a:t>
            </a:r>
            <a:r>
              <a:rPr lang="en-GB" sz="2000" dirty="0">
                <a:solidFill>
                  <a:srgbClr val="000000"/>
                </a:solidFill>
                <a:latin typeface="Calibri" panose="020F0502020204030204" pitchFamily="34" charset="0"/>
              </a:rPr>
              <a:t> la </a:t>
            </a:r>
            <a:r>
              <a:rPr lang="en-GB" sz="2000" dirty="0" err="1">
                <a:solidFill>
                  <a:srgbClr val="000000"/>
                </a:solidFill>
                <a:latin typeface="Calibri" panose="020F0502020204030204" pitchFamily="34" charset="0"/>
              </a:rPr>
              <a:t>consapevolezza</a:t>
            </a:r>
            <a:r>
              <a:rPr lang="en-GB" sz="2000" dirty="0">
                <a:solidFill>
                  <a:srgbClr val="000000"/>
                </a:solidFill>
                <a:latin typeface="Calibri" panose="020F0502020204030204" pitchFamily="34" charset="0"/>
              </a:rPr>
              <a:t> e il rispetto </a:t>
            </a:r>
            <a:r>
              <a:rPr lang="en-GB" sz="2000" dirty="0" err="1">
                <a:solidFill>
                  <a:srgbClr val="000000"/>
                </a:solidFill>
                <a:latin typeface="Calibri" panose="020F0502020204030204" pitchFamily="34" charset="0"/>
              </a:rPr>
              <a:t>della</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cultura</a:t>
            </a:r>
            <a:r>
              <a:rPr lang="en-GB" sz="2000" dirty="0">
                <a:solidFill>
                  <a:srgbClr val="000000"/>
                </a:solidFill>
                <a:latin typeface="Calibri" panose="020F0502020204030204" pitchFamily="34" charset="0"/>
              </a:rPr>
              <a:t> e </a:t>
            </a:r>
            <a:r>
              <a:rPr lang="en-GB" sz="2000" dirty="0" err="1">
                <a:solidFill>
                  <a:srgbClr val="000000"/>
                </a:solidFill>
                <a:latin typeface="Calibri" panose="020F0502020204030204" pitchFamily="34" charset="0"/>
              </a:rPr>
              <a:t>delle</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tradizioni</a:t>
            </a:r>
            <a:r>
              <a:rPr lang="en-GB" sz="2000" dirty="0">
                <a:solidFill>
                  <a:srgbClr val="000000"/>
                </a:solidFill>
                <a:latin typeface="Calibri" panose="020F0502020204030204" pitchFamily="34" charset="0"/>
              </a:rPr>
              <a:t>. </a:t>
            </a:r>
          </a:p>
          <a:p>
            <a:pPr marL="342900" indent="-342900" rtl="0" fontAlgn="base">
              <a:buFont typeface="Arial" panose="020B0604020202020204" pitchFamily="34" charset="0"/>
              <a:buChar char="•"/>
            </a:pPr>
            <a:r>
              <a:rPr lang="en-GB" sz="2000" dirty="0">
                <a:solidFill>
                  <a:srgbClr val="000000"/>
                </a:solidFill>
                <a:latin typeface="Calibri" panose="020F0502020204030204" pitchFamily="34" charset="0"/>
              </a:rPr>
              <a:t>Influenza </a:t>
            </a:r>
            <a:r>
              <a:rPr lang="en-GB" sz="2000" dirty="0" err="1">
                <a:solidFill>
                  <a:srgbClr val="000000"/>
                </a:solidFill>
                <a:latin typeface="Calibri" panose="020F0502020204030204" pitchFamily="34" charset="0"/>
              </a:rPr>
              <a:t>positiva</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sull’identità</a:t>
            </a:r>
            <a:r>
              <a:rPr lang="en-GB" sz="2000" dirty="0">
                <a:solidFill>
                  <a:srgbClr val="000000"/>
                </a:solidFill>
                <a:latin typeface="Calibri" panose="020F0502020204030204" pitchFamily="34" charset="0"/>
              </a:rPr>
              <a:t> e </a:t>
            </a:r>
            <a:r>
              <a:rPr lang="en-GB" sz="2000" dirty="0" err="1">
                <a:solidFill>
                  <a:srgbClr val="000000"/>
                </a:solidFill>
                <a:latin typeface="Calibri" panose="020F0502020204030204" pitchFamily="34" charset="0"/>
              </a:rPr>
              <a:t>sulle</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relazioni</a:t>
            </a:r>
            <a:r>
              <a:rPr lang="en-GB" sz="2000" dirty="0">
                <a:solidFill>
                  <a:srgbClr val="000000"/>
                </a:solidFill>
                <a:latin typeface="Calibri" panose="020F0502020204030204" pitchFamily="34" charset="0"/>
              </a:rPr>
              <a:t>, ad </a:t>
            </a:r>
            <a:r>
              <a:rPr lang="en-GB" sz="2000" dirty="0" err="1">
                <a:solidFill>
                  <a:srgbClr val="000000"/>
                </a:solidFill>
                <a:latin typeface="Calibri" panose="020F0502020204030204" pitchFamily="34" charset="0"/>
              </a:rPr>
              <a:t>esempio</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sulla</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connessione</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alla</a:t>
            </a:r>
            <a:r>
              <a:rPr lang="en-GB" sz="2000" dirty="0">
                <a:solidFill>
                  <a:srgbClr val="000000"/>
                </a:solidFill>
                <a:latin typeface="Calibri" panose="020F0502020204030204" pitchFamily="34" charset="0"/>
              </a:rPr>
              <a:t> propria area </a:t>
            </a:r>
            <a:r>
              <a:rPr lang="en-GB" sz="2000" dirty="0" err="1">
                <a:solidFill>
                  <a:srgbClr val="000000"/>
                </a:solidFill>
                <a:latin typeface="Calibri" panose="020F0502020204030204" pitchFamily="34" charset="0"/>
              </a:rPr>
              <a:t>geografica</a:t>
            </a:r>
            <a:r>
              <a:rPr lang="en-GB" sz="2000" dirty="0">
                <a:solidFill>
                  <a:srgbClr val="000000"/>
                </a:solidFill>
                <a:latin typeface="Calibri" panose="020F0502020204030204" pitchFamily="34" charset="0"/>
              </a:rPr>
              <a:t> e </a:t>
            </a:r>
            <a:r>
              <a:rPr lang="en-GB" sz="2000" dirty="0" err="1">
                <a:solidFill>
                  <a:srgbClr val="000000"/>
                </a:solidFill>
                <a:latin typeface="Calibri" panose="020F0502020204030204" pitchFamily="34" charset="0"/>
              </a:rPr>
              <a:t>sulla</a:t>
            </a:r>
            <a:r>
              <a:rPr lang="en-GB" sz="2000" dirty="0">
                <a:solidFill>
                  <a:srgbClr val="000000"/>
                </a:solidFill>
                <a:latin typeface="Calibri" panose="020F0502020204030204" pitchFamily="34" charset="0"/>
              </a:rPr>
              <a:t> conversazione </a:t>
            </a:r>
            <a:r>
              <a:rPr lang="en-GB" sz="2000" dirty="0" err="1">
                <a:solidFill>
                  <a:srgbClr val="000000"/>
                </a:solidFill>
                <a:latin typeface="Calibri" panose="020F0502020204030204" pitchFamily="34" charset="0"/>
              </a:rPr>
              <a:t>tra</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persone</a:t>
            </a:r>
            <a:r>
              <a:rPr lang="en-GB" sz="2000" dirty="0">
                <a:solidFill>
                  <a:srgbClr val="000000"/>
                </a:solidFill>
                <a:latin typeface="Calibri" panose="020F0502020204030204" pitchFamily="34" charset="0"/>
              </a:rPr>
              <a:t> con background </a:t>
            </a:r>
            <a:r>
              <a:rPr lang="en-GB" sz="2000" dirty="0" err="1">
                <a:solidFill>
                  <a:srgbClr val="000000"/>
                </a:solidFill>
                <a:latin typeface="Calibri" panose="020F0502020204030204" pitchFamily="34" charset="0"/>
              </a:rPr>
              <a:t>diversi</a:t>
            </a:r>
            <a:r>
              <a:rPr lang="en-GB" sz="2000" dirty="0">
                <a:solidFill>
                  <a:srgbClr val="000000"/>
                </a:solidFill>
                <a:latin typeface="Calibri" panose="020F0502020204030204" pitchFamily="34" charset="0"/>
              </a:rPr>
              <a:t>.</a:t>
            </a:r>
          </a:p>
          <a:p>
            <a:pPr marL="342900" indent="-342900" rtl="0" fontAlgn="base">
              <a:buFont typeface="Arial" panose="020B0604020202020204" pitchFamily="34" charset="0"/>
              <a:buChar char="•"/>
            </a:pPr>
            <a:r>
              <a:rPr lang="en-GB" sz="2000" dirty="0" err="1">
                <a:solidFill>
                  <a:srgbClr val="000000"/>
                </a:solidFill>
                <a:latin typeface="Calibri" panose="020F0502020204030204" pitchFamily="34" charset="0"/>
              </a:rPr>
              <a:t>Benefici</a:t>
            </a:r>
            <a:r>
              <a:rPr lang="en-GB" sz="2000" dirty="0">
                <a:solidFill>
                  <a:srgbClr val="000000"/>
                </a:solidFill>
                <a:latin typeface="Calibri" panose="020F0502020204030204" pitchFamily="34" charset="0"/>
              </a:rPr>
              <a:t> economici. </a:t>
            </a:r>
          </a:p>
          <a:p>
            <a:pPr marL="342900" indent="-342900" rtl="0" fontAlgn="base">
              <a:buFont typeface="Arial" panose="020B0604020202020204" pitchFamily="34" charset="0"/>
              <a:buChar char="•"/>
            </a:pPr>
            <a:r>
              <a:rPr lang="en-GB" sz="2000" dirty="0">
                <a:solidFill>
                  <a:srgbClr val="000000"/>
                </a:solidFill>
                <a:latin typeface="Calibri" panose="020F0502020204030204" pitchFamily="34" charset="0"/>
              </a:rPr>
              <a:t>“Le </a:t>
            </a:r>
            <a:r>
              <a:rPr lang="en-GB" sz="2000" dirty="0" err="1">
                <a:solidFill>
                  <a:srgbClr val="000000"/>
                </a:solidFill>
                <a:latin typeface="Calibri" panose="020F0502020204030204" pitchFamily="34" charset="0"/>
              </a:rPr>
              <a:t>tradizioni</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vivono</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perché</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vengono</a:t>
            </a:r>
            <a:r>
              <a:rPr lang="en-GB" sz="2000" dirty="0">
                <a:solidFill>
                  <a:srgbClr val="000000"/>
                </a:solidFill>
                <a:latin typeface="Calibri" panose="020F0502020204030204" pitchFamily="34" charset="0"/>
              </a:rPr>
              <a:t> </a:t>
            </a:r>
            <a:r>
              <a:rPr lang="en-GB" sz="2000" dirty="0" err="1">
                <a:solidFill>
                  <a:srgbClr val="000000"/>
                </a:solidFill>
                <a:latin typeface="Calibri" panose="020F0502020204030204" pitchFamily="34" charset="0"/>
              </a:rPr>
              <a:t>tramandate</a:t>
            </a:r>
            <a:r>
              <a:rPr lang="en-GB" sz="2000" dirty="0">
                <a:solidFill>
                  <a:srgbClr val="000000"/>
                </a:solidFill>
                <a:latin typeface="Calibri" panose="020F0502020204030204" pitchFamily="34" charset="0"/>
              </a:rPr>
              <a:t> di persona in persona”.</a:t>
            </a:r>
            <a:endParaRPr lang="is-IS" sz="2000" b="0" dirty="0">
              <a:effectLst/>
              <a:latin typeface="Arial" panose="020B0604020202020204" pitchFamily="34" charset="0"/>
            </a:endParaRPr>
          </a:p>
        </p:txBody>
      </p:sp>
    </p:spTree>
    <p:extLst>
      <p:ext uri="{BB962C8B-B14F-4D97-AF65-F5344CB8AC3E}">
        <p14:creationId xmlns:p14="http://schemas.microsoft.com/office/powerpoint/2010/main" val="17406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83E5D-EB5B-4890-A814-0BB6DEA6A641}"/>
              </a:ext>
            </a:extLst>
          </p:cNvPr>
          <p:cNvSpPr txBox="1"/>
          <p:nvPr/>
        </p:nvSpPr>
        <p:spPr>
          <a:xfrm>
            <a:off x="2270772" y="694440"/>
            <a:ext cx="69459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base"/>
            <a:r>
              <a:rPr lang="is-IS" sz="3600" b="1" dirty="0">
                <a:solidFill>
                  <a:srgbClr val="266C9F"/>
                </a:solidFill>
              </a:rPr>
              <a:t>Imprenditorialità e Patrimonio Culturale Immateriale</a:t>
            </a:r>
            <a:endParaRPr lang="sv-SE" sz="3600" dirty="0"/>
          </a:p>
        </p:txBody>
      </p:sp>
      <p:sp>
        <p:nvSpPr>
          <p:cNvPr id="6" name="TextBox 5">
            <a:extLst>
              <a:ext uri="{FF2B5EF4-FFF2-40B4-BE49-F238E27FC236}">
                <a16:creationId xmlns:a16="http://schemas.microsoft.com/office/drawing/2014/main" id="{D49F64A9-A9D5-42A1-AE05-D23613A46C9F}"/>
              </a:ext>
            </a:extLst>
          </p:cNvPr>
          <p:cNvSpPr txBox="1"/>
          <p:nvPr/>
        </p:nvSpPr>
        <p:spPr>
          <a:xfrm>
            <a:off x="788705" y="2398831"/>
            <a:ext cx="991011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t>Il </a:t>
            </a:r>
            <a:r>
              <a:rPr lang="en-US" sz="2000" i="1" dirty="0" err="1"/>
              <a:t>patrimonio</a:t>
            </a:r>
            <a:r>
              <a:rPr lang="en-US" sz="2000" i="1" dirty="0"/>
              <a:t> fa </a:t>
            </a:r>
            <a:r>
              <a:rPr lang="en-US" sz="2000" i="1" dirty="0" err="1"/>
              <a:t>parte</a:t>
            </a:r>
            <a:r>
              <a:rPr lang="en-US" sz="2000" i="1" dirty="0"/>
              <a:t> </a:t>
            </a:r>
            <a:r>
              <a:rPr lang="en-US" sz="2000" i="1" dirty="0" err="1"/>
              <a:t>dell’identità</a:t>
            </a:r>
            <a:r>
              <a:rPr lang="en-US" sz="2000" i="1" dirty="0"/>
              <a:t> locale, e la </a:t>
            </a:r>
            <a:r>
              <a:rPr lang="en-US" sz="2000" i="1" dirty="0" err="1"/>
              <a:t>cultura</a:t>
            </a:r>
            <a:r>
              <a:rPr lang="en-US" sz="2000" i="1" dirty="0"/>
              <a:t> </a:t>
            </a:r>
            <a:r>
              <a:rPr lang="en-US" sz="2000" i="1" dirty="0" err="1"/>
              <a:t>è</a:t>
            </a:r>
            <a:r>
              <a:rPr lang="en-US" sz="2000" i="1" dirty="0"/>
              <a:t> un </a:t>
            </a:r>
            <a:r>
              <a:rPr lang="en-US" sz="2000" i="1" dirty="0" err="1"/>
              <a:t>vettore</a:t>
            </a:r>
            <a:r>
              <a:rPr lang="en-US" sz="2000" i="1" dirty="0"/>
              <a:t> </a:t>
            </a:r>
            <a:r>
              <a:rPr lang="en-US" sz="2000" i="1" dirty="0" err="1"/>
              <a:t>dello</a:t>
            </a:r>
            <a:r>
              <a:rPr lang="en-US" sz="2000" i="1" dirty="0"/>
              <a:t> </a:t>
            </a:r>
            <a:r>
              <a:rPr lang="en-US" sz="2000" i="1" dirty="0" err="1"/>
              <a:t>sviluppo</a:t>
            </a:r>
            <a:r>
              <a:rPr lang="en-US" sz="2000" i="1" dirty="0"/>
              <a:t> </a:t>
            </a:r>
            <a:r>
              <a:rPr lang="en-US" sz="2000" i="1" dirty="0" err="1"/>
              <a:t>sostenibile</a:t>
            </a:r>
            <a:r>
              <a:rPr lang="en-US" sz="2000" i="1" dirty="0"/>
              <a:t>. </a:t>
            </a:r>
            <a:r>
              <a:rPr lang="en-US" sz="2000" i="1" dirty="0" err="1"/>
              <a:t>Creando</a:t>
            </a:r>
            <a:r>
              <a:rPr lang="en-US" sz="2000" i="1" dirty="0"/>
              <a:t> attivita </a:t>
            </a:r>
            <a:r>
              <a:rPr lang="en-US" sz="2000" i="1" dirty="0" err="1"/>
              <a:t>aziendali</a:t>
            </a:r>
            <a:r>
              <a:rPr lang="en-US" sz="2000" i="1" dirty="0"/>
              <a:t> in </a:t>
            </a:r>
            <a:r>
              <a:rPr lang="en-US" sz="2000" i="1" dirty="0" err="1"/>
              <a:t>quest’area</a:t>
            </a:r>
            <a:r>
              <a:rPr lang="en-US" sz="2000" i="1" dirty="0"/>
              <a:t>, </a:t>
            </a:r>
            <a:r>
              <a:rPr lang="en-US" sz="2000" i="1" dirty="0" err="1"/>
              <a:t>si</a:t>
            </a:r>
            <a:r>
              <a:rPr lang="en-US" sz="2000" i="1" dirty="0"/>
              <a:t> </a:t>
            </a:r>
            <a:r>
              <a:rPr lang="en-US" sz="2000" i="1" dirty="0" err="1"/>
              <a:t>può</a:t>
            </a:r>
            <a:r>
              <a:rPr lang="en-US" sz="2000" i="1" dirty="0"/>
              <a:t> </a:t>
            </a:r>
            <a:r>
              <a:rPr lang="en-US" sz="2000" i="1" dirty="0" err="1"/>
              <a:t>ridare</a:t>
            </a:r>
            <a:r>
              <a:rPr lang="en-US" sz="2000" i="1" dirty="0"/>
              <a:t> vita al </a:t>
            </a:r>
            <a:r>
              <a:rPr lang="en-US" sz="2000" i="1" dirty="0" err="1"/>
              <a:t>potenziale</a:t>
            </a:r>
            <a:r>
              <a:rPr lang="en-US" sz="2000" i="1" dirty="0"/>
              <a:t> </a:t>
            </a:r>
            <a:r>
              <a:rPr lang="en-US" sz="2000" i="1" dirty="0" err="1"/>
              <a:t>della</a:t>
            </a:r>
            <a:r>
              <a:rPr lang="en-US" sz="2000" i="1" dirty="0"/>
              <a:t> </a:t>
            </a:r>
            <a:r>
              <a:rPr lang="en-US" sz="2000" i="1" dirty="0" err="1"/>
              <a:t>regione</a:t>
            </a:r>
            <a:r>
              <a:rPr lang="en-US" sz="2000" i="1" dirty="0"/>
              <a:t> di interesse, </a:t>
            </a:r>
            <a:r>
              <a:rPr lang="en-US" sz="2000" i="1" dirty="0" err="1"/>
              <a:t>che</a:t>
            </a:r>
            <a:r>
              <a:rPr lang="en-US" sz="2000" i="1" dirty="0"/>
              <a:t> </a:t>
            </a:r>
            <a:r>
              <a:rPr lang="en-US" sz="2000" i="1" dirty="0" err="1"/>
              <a:t>può</a:t>
            </a:r>
            <a:r>
              <a:rPr lang="en-US" sz="2000" i="1" dirty="0"/>
              <a:t> </a:t>
            </a:r>
            <a:r>
              <a:rPr lang="en-US" sz="2000" i="1" dirty="0" err="1"/>
              <a:t>offrire</a:t>
            </a:r>
            <a:r>
              <a:rPr lang="en-US" sz="2000" i="1" dirty="0"/>
              <a:t> </a:t>
            </a:r>
            <a:r>
              <a:rPr lang="en-US" sz="2000" i="1" dirty="0" err="1"/>
              <a:t>prodotti</a:t>
            </a:r>
            <a:r>
              <a:rPr lang="en-US" sz="2000" i="1" dirty="0"/>
              <a:t> </a:t>
            </a:r>
            <a:r>
              <a:rPr lang="en-US" sz="2000" i="1" dirty="0" err="1"/>
              <a:t>unici</a:t>
            </a:r>
            <a:r>
              <a:rPr lang="en-US" sz="2000" i="1" dirty="0"/>
              <a:t> </a:t>
            </a:r>
            <a:r>
              <a:rPr lang="en-US" sz="2000" i="1" dirty="0" err="1"/>
              <a:t>nel</a:t>
            </a:r>
            <a:r>
              <a:rPr lang="en-US" sz="2000" i="1" dirty="0"/>
              <a:t> mercato </a:t>
            </a:r>
            <a:r>
              <a:rPr lang="en-US" sz="2000" i="1" dirty="0" err="1"/>
              <a:t>turistico</a:t>
            </a:r>
            <a:r>
              <a:rPr lang="en-US" sz="2000" i="1" dirty="0"/>
              <a:t>. </a:t>
            </a:r>
            <a:r>
              <a:rPr lang="en-US" sz="2000" i="1" dirty="0" err="1"/>
              <a:t>Inoltre</a:t>
            </a:r>
            <a:r>
              <a:rPr lang="en-US" sz="2000" i="1" dirty="0"/>
              <a:t> </a:t>
            </a:r>
            <a:r>
              <a:rPr lang="en-US" sz="2000" i="1" dirty="0" err="1"/>
              <a:t>permette</a:t>
            </a:r>
            <a:r>
              <a:rPr lang="en-US" sz="2000" i="1" dirty="0"/>
              <a:t> di </a:t>
            </a:r>
            <a:r>
              <a:rPr lang="en-US" sz="2000" i="1" dirty="0" err="1"/>
              <a:t>aumentare</a:t>
            </a:r>
            <a:r>
              <a:rPr lang="en-US" sz="2000" i="1" dirty="0"/>
              <a:t> </a:t>
            </a:r>
            <a:r>
              <a:rPr lang="en-US" sz="2000" i="1" dirty="0" err="1"/>
              <a:t>l’occupazione</a:t>
            </a:r>
            <a:r>
              <a:rPr lang="en-US" sz="2000" i="1" dirty="0"/>
              <a:t> e di </a:t>
            </a:r>
            <a:r>
              <a:rPr lang="en-US" sz="2000" i="1" dirty="0" err="1"/>
              <a:t>conseguenza</a:t>
            </a:r>
            <a:r>
              <a:rPr lang="en-US" sz="2000" i="1" dirty="0"/>
              <a:t> la </a:t>
            </a:r>
            <a:r>
              <a:rPr lang="en-US" sz="2000" i="1" dirty="0" err="1"/>
              <a:t>qualità</a:t>
            </a:r>
            <a:r>
              <a:rPr lang="en-US" sz="2000" i="1" dirty="0"/>
              <a:t> </a:t>
            </a:r>
            <a:r>
              <a:rPr lang="en-US" sz="2000" i="1" dirty="0" err="1"/>
              <a:t>della</a:t>
            </a:r>
            <a:r>
              <a:rPr lang="en-US" sz="2000" i="1" dirty="0"/>
              <a:t> vita. </a:t>
            </a:r>
            <a:endParaRPr lang="en-US" sz="2000" i="1" dirty="0">
              <a:cs typeface="Calibri" panose="020F0502020204030204"/>
            </a:endParaRPr>
          </a:p>
        </p:txBody>
      </p:sp>
      <p:sp>
        <p:nvSpPr>
          <p:cNvPr id="10" name="TextBox 9">
            <a:extLst>
              <a:ext uri="{FF2B5EF4-FFF2-40B4-BE49-F238E27FC236}">
                <a16:creationId xmlns:a16="http://schemas.microsoft.com/office/drawing/2014/main" id="{1354E8ED-26EF-497C-8E47-05A47F1487B2}"/>
              </a:ext>
            </a:extLst>
          </p:cNvPr>
          <p:cNvSpPr txBox="1"/>
          <p:nvPr/>
        </p:nvSpPr>
        <p:spPr>
          <a:xfrm>
            <a:off x="1593915" y="4072443"/>
            <a:ext cx="9004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Vasile Valentina et al. / Procedia - Social and Behavioral Sciences 188 (2015) 16 – 26</a:t>
            </a:r>
            <a:endParaRPr lang="en-US" sz="1400" dirty="0">
              <a:cs typeface="Calibri"/>
            </a:endParaRPr>
          </a:p>
        </p:txBody>
      </p:sp>
    </p:spTree>
    <p:extLst>
      <p:ext uri="{BB962C8B-B14F-4D97-AF65-F5344CB8AC3E}">
        <p14:creationId xmlns:p14="http://schemas.microsoft.com/office/powerpoint/2010/main" val="304593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938042" y="4317749"/>
            <a:ext cx="2502460" cy="738664"/>
          </a:xfrm>
          <a:prstGeom prst="rect">
            <a:avLst/>
          </a:prstGeom>
          <a:noFill/>
        </p:spPr>
        <p:txBody>
          <a:bodyPr wrap="square" rtlCol="0">
            <a:spAutoFit/>
          </a:bodyPr>
          <a:lstStyle/>
          <a:p>
            <a:r>
              <a:rPr lang="en-GB" altLang="ko-KR" sz="1400" dirty="0" err="1">
                <a:solidFill>
                  <a:schemeClr val="tx1">
                    <a:lumMod val="75000"/>
                    <a:lumOff val="25000"/>
                  </a:schemeClr>
                </a:solidFill>
              </a:rPr>
              <a:t>Introduzione</a:t>
            </a:r>
            <a:r>
              <a:rPr lang="en-GB" altLang="ko-KR" sz="1400" dirty="0">
                <a:solidFill>
                  <a:schemeClr val="tx1">
                    <a:lumMod val="75000"/>
                    <a:lumOff val="25000"/>
                  </a:schemeClr>
                </a:solidFill>
              </a:rPr>
              <a:t> al </a:t>
            </a:r>
            <a:r>
              <a:rPr lang="en-GB" altLang="ko-KR" sz="1400" dirty="0" err="1">
                <a:solidFill>
                  <a:schemeClr val="tx1">
                    <a:lumMod val="75000"/>
                    <a:lumOff val="25000"/>
                  </a:schemeClr>
                </a:solidFill>
              </a:rPr>
              <a:t>processo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dell’ideazione</a:t>
            </a:r>
            <a:r>
              <a:rPr lang="en-GB" altLang="ko-KR" sz="1400" dirty="0">
                <a:solidFill>
                  <a:schemeClr val="tx1">
                    <a:lumMod val="75000"/>
                    <a:lumOff val="25000"/>
                  </a:schemeClr>
                </a:solidFill>
              </a:rPr>
              <a:t> per </a:t>
            </a:r>
            <a:r>
              <a:rPr lang="en-GB" altLang="ko-KR" sz="1400" dirty="0" err="1">
                <a:solidFill>
                  <a:schemeClr val="tx1">
                    <a:lumMod val="75000"/>
                    <a:lumOff val="25000"/>
                  </a:schemeClr>
                </a:solidFill>
              </a:rPr>
              <a:t>formulare</a:t>
            </a:r>
            <a:r>
              <a:rPr lang="en-GB" altLang="ko-KR" sz="1400" dirty="0">
                <a:solidFill>
                  <a:schemeClr val="tx1">
                    <a:lumMod val="75000"/>
                    <a:lumOff val="25000"/>
                  </a:schemeClr>
                </a:solidFill>
              </a:rPr>
              <a:t> una Vision. </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8869007" y="4307504"/>
            <a:ext cx="2974402" cy="523220"/>
          </a:xfrm>
          <a:prstGeom prst="rect">
            <a:avLst/>
          </a:prstGeom>
          <a:noFill/>
        </p:spPr>
        <p:txBody>
          <a:bodyPr wrap="square" lIns="91440" tIns="45720" rIns="91440" bIns="45720" rtlCol="0" anchor="t">
            <a:spAutoFit/>
          </a:bodyPr>
          <a:lstStyle/>
          <a:p>
            <a:r>
              <a:rPr lang="en-US" altLang="ko-KR" sz="1400" dirty="0">
                <a:solidFill>
                  <a:schemeClr val="tx1">
                    <a:lumMod val="75000"/>
                    <a:lumOff val="25000"/>
                  </a:schemeClr>
                </a:solidFill>
              </a:rPr>
              <a:t>Come </a:t>
            </a:r>
            <a:r>
              <a:rPr lang="en-US" altLang="ko-KR" sz="1400" dirty="0" err="1">
                <a:solidFill>
                  <a:schemeClr val="tx1">
                    <a:lumMod val="75000"/>
                    <a:lumOff val="25000"/>
                  </a:schemeClr>
                </a:solidFill>
              </a:rPr>
              <a:t>trovare</a:t>
            </a:r>
            <a:r>
              <a:rPr lang="en-US" altLang="ko-KR" sz="1400" dirty="0">
                <a:solidFill>
                  <a:schemeClr val="tx1">
                    <a:lumMod val="75000"/>
                    <a:lumOff val="25000"/>
                  </a:schemeClr>
                </a:solidFill>
              </a:rPr>
              <a:t> e </a:t>
            </a:r>
            <a:r>
              <a:rPr lang="en-US" altLang="ko-KR" sz="1400" dirty="0" err="1">
                <a:solidFill>
                  <a:schemeClr val="tx1">
                    <a:lumMod val="75000"/>
                    <a:lumOff val="25000"/>
                  </a:schemeClr>
                </a:solidFill>
              </a:rPr>
              <a:t>analizzare</a:t>
            </a:r>
            <a:r>
              <a:rPr lang="en-US" altLang="ko-KR" sz="1400" dirty="0">
                <a:solidFill>
                  <a:schemeClr val="tx1">
                    <a:lumMod val="75000"/>
                    <a:lumOff val="25000"/>
                  </a:schemeClr>
                </a:solidFill>
              </a:rPr>
              <a:t> le </a:t>
            </a:r>
            <a:r>
              <a:rPr lang="en-US" altLang="ko-KR" sz="1400" dirty="0" err="1">
                <a:solidFill>
                  <a:schemeClr val="tx1">
                    <a:lumMod val="75000"/>
                    <a:lumOff val="25000"/>
                  </a:schemeClr>
                </a:solidFill>
              </a:rPr>
              <a:t>opportunità</a:t>
            </a:r>
            <a:r>
              <a:rPr lang="en-US" altLang="ko-KR" sz="1400" dirty="0">
                <a:solidFill>
                  <a:schemeClr val="tx1">
                    <a:lumMod val="75000"/>
                    <a:lumOff val="25000"/>
                  </a:schemeClr>
                </a:solidFill>
              </a:rPr>
              <a:t>.</a:t>
            </a:r>
          </a:p>
        </p:txBody>
      </p:sp>
      <p:sp>
        <p:nvSpPr>
          <p:cNvPr id="27" name="Rectangle 7">
            <a:extLst>
              <a:ext uri="{FF2B5EF4-FFF2-40B4-BE49-F238E27FC236}">
                <a16:creationId xmlns:a16="http://schemas.microsoft.com/office/drawing/2014/main" id="{421A13C1-A62F-42B7-BA0B-406294803411}"/>
              </a:ext>
            </a:extLst>
          </p:cNvPr>
          <p:cNvSpPr/>
          <p:nvPr/>
        </p:nvSpPr>
        <p:spPr>
          <a:xfrm>
            <a:off x="5874442" y="417089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28029" y="4041589"/>
            <a:ext cx="2021201" cy="400110"/>
          </a:xfrm>
          <a:prstGeom prst="rect">
            <a:avLst/>
          </a:prstGeom>
          <a:noFill/>
        </p:spPr>
        <p:txBody>
          <a:bodyPr wrap="square" rtlCol="0" anchor="ctr">
            <a:spAutoFit/>
          </a:bodyPr>
          <a:lstStyle/>
          <a:p>
            <a:r>
              <a:rPr lang="en-US" altLang="ko-KR" sz="2000" b="1" dirty="0" err="1">
                <a:solidFill>
                  <a:schemeClr val="tx1">
                    <a:lumMod val="75000"/>
                    <a:lumOff val="25000"/>
                  </a:schemeClr>
                </a:solidFill>
              </a:rPr>
              <a:t>Ideazione</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8819197" y="4164340"/>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8864655" y="4035320"/>
            <a:ext cx="2982400" cy="400110"/>
          </a:xfrm>
          <a:prstGeom prst="rect">
            <a:avLst/>
          </a:prstGeom>
          <a:noFill/>
        </p:spPr>
        <p:txBody>
          <a:bodyPr wrap="square" rtlCol="0" anchor="ctr">
            <a:spAutoFit/>
          </a:bodyPr>
          <a:lstStyle/>
          <a:p>
            <a:r>
              <a:rPr lang="en-US" altLang="ko-KR" sz="2000" b="1" dirty="0" err="1">
                <a:solidFill>
                  <a:schemeClr val="tx1">
                    <a:lumMod val="75000"/>
                    <a:lumOff val="25000"/>
                  </a:schemeClr>
                </a:solidFill>
              </a:rPr>
              <a:t>Identificare</a:t>
            </a:r>
            <a:r>
              <a:rPr lang="en-US" altLang="ko-KR" sz="2000" b="1" dirty="0">
                <a:solidFill>
                  <a:schemeClr val="tx1">
                    <a:lumMod val="75000"/>
                    <a:lumOff val="25000"/>
                  </a:schemeClr>
                </a:solidFill>
              </a:rPr>
              <a:t> le </a:t>
            </a:r>
            <a:r>
              <a:rPr lang="en-US" altLang="ko-KR" sz="2000" b="1" dirty="0" err="1">
                <a:solidFill>
                  <a:schemeClr val="tx1">
                    <a:lumMod val="75000"/>
                    <a:lumOff val="25000"/>
                  </a:schemeClr>
                </a:solidFill>
              </a:rPr>
              <a:t>opportunità</a:t>
            </a:r>
            <a:endParaRPr lang="ko-KR" altLang="en-US" sz="2000" b="1" dirty="0">
              <a:solidFill>
                <a:schemeClr val="tx1">
                  <a:lumMod val="75000"/>
                  <a:lumOff val="25000"/>
                </a:schemeClr>
              </a:solidFill>
            </a:endParaRPr>
          </a:p>
        </p:txBody>
      </p:sp>
      <p:sp>
        <p:nvSpPr>
          <p:cNvPr id="12" name="TextBox 3"/>
          <p:cNvSpPr txBox="1"/>
          <p:nvPr/>
        </p:nvSpPr>
        <p:spPr>
          <a:xfrm>
            <a:off x="5071146" y="577349"/>
            <a:ext cx="5284709" cy="1077218"/>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r>
              <a:rPr lang="en-US" altLang="ko-KR" sz="3200" b="1" dirty="0">
                <a:solidFill>
                  <a:srgbClr val="FFB700"/>
                </a:solidFill>
                <a:latin typeface="+mj-lt"/>
                <a:cs typeface="Arial" pitchFamily="34" charset="0"/>
              </a:rPr>
              <a:t> </a:t>
            </a:r>
            <a:r>
              <a:rPr lang="en-GB" sz="3200" dirty="0" err="1">
                <a:solidFill>
                  <a:srgbClr val="FFB700"/>
                </a:solidFill>
              </a:rPr>
              <a:t>Immaginare</a:t>
            </a:r>
            <a:r>
              <a:rPr lang="en-GB" sz="3200" dirty="0">
                <a:solidFill>
                  <a:srgbClr val="FFB700"/>
                </a:solidFill>
              </a:rPr>
              <a:t> il </a:t>
            </a:r>
            <a:r>
              <a:rPr lang="en-GB" sz="3200" dirty="0" err="1">
                <a:solidFill>
                  <a:srgbClr val="FFB700"/>
                </a:solidFill>
              </a:rPr>
              <a:t>futuro</a:t>
            </a:r>
            <a:r>
              <a:rPr lang="en-GB" sz="3200" dirty="0">
                <a:solidFill>
                  <a:srgbClr val="FFB700"/>
                </a:solidFill>
              </a:rPr>
              <a:t> e </a:t>
            </a:r>
            <a:r>
              <a:rPr lang="en-GB" sz="3200" dirty="0" err="1">
                <a:solidFill>
                  <a:srgbClr val="FFB700"/>
                </a:solidFill>
              </a:rPr>
              <a:t>identificare</a:t>
            </a:r>
            <a:r>
              <a:rPr lang="en-GB" sz="3200" dirty="0">
                <a:solidFill>
                  <a:srgbClr val="FFB700"/>
                </a:solidFill>
              </a:rPr>
              <a:t> le </a:t>
            </a:r>
            <a:r>
              <a:rPr lang="en-GB" sz="3200" dirty="0" err="1">
                <a:solidFill>
                  <a:srgbClr val="FFB700"/>
                </a:solidFill>
              </a:rPr>
              <a:t>opportunità</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1600530"/>
            <a:ext cx="6505710" cy="2585323"/>
          </a:xfrm>
          <a:prstGeom prst="rect">
            <a:avLst/>
          </a:prstGeom>
          <a:noFill/>
        </p:spPr>
        <p:txBody>
          <a:bodyPr wrap="square">
            <a:spAutoFit/>
          </a:bodyPr>
          <a:lstStyle/>
          <a:p>
            <a:pPr rtl="0" fontAlgn="base"/>
            <a:endParaRPr lang="is-IS" sz="1800" i="0" u="none" strike="noStrike" dirty="0">
              <a:solidFill>
                <a:srgbClr val="000000"/>
              </a:solidFill>
              <a:effectLst/>
              <a:latin typeface="Calibri" panose="020F0502020204030204" pitchFamily="34" charset="0"/>
            </a:endParaRPr>
          </a:p>
          <a:p>
            <a:r>
              <a:rPr lang="en-GB" dirty="0" err="1">
                <a:effectLst/>
                <a:latin typeface="Calibri" panose="020F0502020204030204" pitchFamily="34" charset="0"/>
                <a:ea typeface="Calibri" panose="020F0502020204030204" pitchFamily="34" charset="0"/>
                <a:cs typeface="Calibri" panose="020F0502020204030204" pitchFamily="34" charset="0"/>
              </a:rPr>
              <a:t>Quali</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dirty="0" err="1">
                <a:effectLst/>
                <a:latin typeface="Calibri" panose="020F0502020204030204" pitchFamily="34" charset="0"/>
                <a:ea typeface="Calibri" panose="020F0502020204030204" pitchFamily="34" charset="0"/>
                <a:cs typeface="Calibri" panose="020F0502020204030204" pitchFamily="34" charset="0"/>
              </a:rPr>
              <a:t>sono</a:t>
            </a:r>
            <a:r>
              <a:rPr lang="en-GB" dirty="0">
                <a:effectLst/>
                <a:latin typeface="Calibri" panose="020F0502020204030204" pitchFamily="34" charset="0"/>
                <a:ea typeface="Calibri" panose="020F0502020204030204" pitchFamily="34" charset="0"/>
                <a:cs typeface="Calibri" panose="020F0502020204030204" pitchFamily="34" charset="0"/>
              </a:rPr>
              <a:t> le </a:t>
            </a:r>
            <a:r>
              <a:rPr lang="en-GB" dirty="0" err="1">
                <a:effectLst/>
                <a:latin typeface="Calibri" panose="020F0502020204030204" pitchFamily="34" charset="0"/>
                <a:ea typeface="Calibri" panose="020F0502020204030204" pitchFamily="34" charset="0"/>
                <a:cs typeface="Calibri" panose="020F0502020204030204" pitchFamily="34" charset="0"/>
              </a:rPr>
              <a:t>opportunità</a:t>
            </a:r>
            <a:r>
              <a:rPr lang="en-GB" dirty="0">
                <a:effectLst/>
                <a:latin typeface="Calibri" panose="020F0502020204030204" pitchFamily="34" charset="0"/>
                <a:ea typeface="Calibri" panose="020F0502020204030204" pitchFamily="34" charset="0"/>
                <a:cs typeface="Calibri" panose="020F0502020204030204" pitchFamily="34" charset="0"/>
              </a:rPr>
              <a:t> per </a:t>
            </a:r>
            <a:r>
              <a:rPr lang="en-GB" dirty="0" err="1">
                <a:latin typeface="Calibri" panose="020F0502020204030204" pitchFamily="34" charset="0"/>
                <a:ea typeface="Calibri" panose="020F0502020204030204" pitchFamily="34" charset="0"/>
                <a:cs typeface="Calibri" panose="020F0502020204030204" pitchFamily="34" charset="0"/>
              </a:rPr>
              <a:t>gli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imprenditori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nell’ambito</a:t>
            </a:r>
            <a:r>
              <a:rPr lang="en-GB" dirty="0">
                <a:latin typeface="Calibri" panose="020F0502020204030204" pitchFamily="34" charset="0"/>
                <a:ea typeface="Calibri" panose="020F0502020204030204" pitchFamily="34" charset="0"/>
                <a:cs typeface="Calibri" panose="020F0502020204030204" pitchFamily="34" charset="0"/>
              </a:rPr>
              <a:t> del </a:t>
            </a:r>
            <a:r>
              <a:rPr lang="en-GB" dirty="0" err="1">
                <a:latin typeface="Calibri" panose="020F0502020204030204" pitchFamily="34" charset="0"/>
                <a:ea typeface="Calibri" panose="020F0502020204030204" pitchFamily="34" charset="0"/>
                <a:cs typeface="Calibri" panose="020F0502020204030204" pitchFamily="34" charset="0"/>
              </a:rPr>
              <a:t>Patrimonio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Culturale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Immateriale</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Il </a:t>
            </a:r>
            <a:r>
              <a:rPr lang="en-GB" dirty="0" err="1">
                <a:effectLst/>
                <a:latin typeface="Calibri" panose="020F0502020204030204" pitchFamily="34" charset="0"/>
                <a:ea typeface="Calibri" panose="020F0502020204030204" pitchFamily="34" charset="0"/>
                <a:cs typeface="Calibri" panose="020F0502020204030204" pitchFamily="34" charset="0"/>
              </a:rPr>
              <a:t>patrimonio</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dirty="0" err="1">
                <a:effectLst/>
                <a:latin typeface="Calibri" panose="020F0502020204030204" pitchFamily="34" charset="0"/>
                <a:ea typeface="Calibri" panose="020F0502020204030204" pitchFamily="34" charset="0"/>
                <a:cs typeface="Calibri" panose="020F0502020204030204" pitchFamily="34" charset="0"/>
              </a:rPr>
              <a:t>raccoglie</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dirty="0" err="1">
                <a:effectLst/>
                <a:latin typeface="Calibri" panose="020F0502020204030204" pitchFamily="34" charset="0"/>
                <a:ea typeface="Calibri" panose="020F0502020204030204" pitchFamily="34" charset="0"/>
                <a:cs typeface="Calibri" panose="020F0502020204030204" pitchFamily="34" charset="0"/>
              </a:rPr>
              <a:t>un’ampia</a:t>
            </a:r>
            <a:r>
              <a:rPr lang="en-GB" dirty="0">
                <a:effectLst/>
                <a:latin typeface="Calibri" panose="020F0502020204030204" pitchFamily="34" charset="0"/>
                <a:ea typeface="Calibri" panose="020F0502020204030204" pitchFamily="34" charset="0"/>
                <a:cs typeface="Calibri" panose="020F0502020204030204" pitchFamily="34" charset="0"/>
              </a:rPr>
              <a:t> gamma di </a:t>
            </a:r>
            <a:r>
              <a:rPr lang="en-GB" dirty="0" err="1">
                <a:effectLst/>
                <a:latin typeface="Calibri" panose="020F0502020204030204" pitchFamily="34" charset="0"/>
                <a:ea typeface="Calibri" panose="020F0502020204030204" pitchFamily="34" charset="0"/>
                <a:cs typeface="Calibri" panose="020F0502020204030204" pitchFamily="34" charset="0"/>
              </a:rPr>
              <a:t>elementi</a:t>
            </a:r>
            <a:r>
              <a:rPr lang="en-GB" dirty="0">
                <a:effectLst/>
                <a:latin typeface="Calibri" panose="020F0502020204030204" pitchFamily="34" charset="0"/>
                <a:ea typeface="Calibri" panose="020F0502020204030204" pitchFamily="34" charset="0"/>
                <a:cs typeface="Calibri" panose="020F0502020204030204" pitchFamily="34" charset="0"/>
              </a:rPr>
              <a:t> e </a:t>
            </a:r>
            <a:r>
              <a:rPr lang="en-GB" dirty="0" err="1">
                <a:effectLst/>
                <a:latin typeface="Calibri" panose="020F0502020204030204" pitchFamily="34" charset="0"/>
                <a:ea typeface="Calibri" panose="020F0502020204030204" pitchFamily="34" charset="0"/>
                <a:cs typeface="Calibri" panose="020F0502020204030204" pitchFamily="34" charset="0"/>
              </a:rPr>
              <a:t>si</a:t>
            </a:r>
            <a:r>
              <a:rPr lang="en-GB" dirty="0">
                <a:effectLst/>
                <a:latin typeface="Calibri" panose="020F0502020204030204" pitchFamily="34" charset="0"/>
                <a:ea typeface="Calibri" panose="020F0502020204030204" pitchFamily="34" charset="0"/>
                <a:cs typeface="Calibri" panose="020F0502020204030204" pitchFamily="34" charset="0"/>
              </a:rPr>
              <a:t> evolve </a:t>
            </a:r>
            <a:r>
              <a:rPr lang="en-GB" dirty="0" err="1">
                <a:effectLst/>
                <a:latin typeface="Calibri" panose="020F0502020204030204" pitchFamily="34" charset="0"/>
                <a:ea typeface="Calibri" panose="020F0502020204030204" pitchFamily="34" charset="0"/>
                <a:cs typeface="Calibri" panose="020F0502020204030204" pitchFamily="34" charset="0"/>
              </a:rPr>
              <a:t>continuamente</a:t>
            </a:r>
            <a:r>
              <a:rPr lang="en-GB" dirty="0">
                <a:effectLst/>
                <a:latin typeface="Calibri" panose="020F0502020204030204" pitchFamily="34" charset="0"/>
                <a:ea typeface="Calibri" panose="020F0502020204030204" pitchFamily="34" charset="0"/>
                <a:cs typeface="Calibri" panose="020F0502020204030204" pitchFamily="34" charset="0"/>
              </a:rPr>
              <a:t>. </a:t>
            </a:r>
          </a:p>
          <a:p>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ctr"/>
            <a:r>
              <a:rPr lang="it-IT" dirty="0">
                <a:effectLst/>
                <a:latin typeface="Calibri" panose="020F0502020204030204" pitchFamily="34" charset="0"/>
                <a:ea typeface="Calibri" panose="020F0502020204030204" pitchFamily="34" charset="0"/>
                <a:cs typeface="Calibri" panose="020F0502020204030204" pitchFamily="34" charset="0"/>
              </a:rPr>
              <a:t>Di conseguenza, le opportunità sono molteplici. </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5" descr="A picture containing wall, indoor&#10;&#10;Description automatically generated">
            <a:extLst>
              <a:ext uri="{FF2B5EF4-FFF2-40B4-BE49-F238E27FC236}">
                <a16:creationId xmlns:a16="http://schemas.microsoft.com/office/drawing/2014/main" id="{C353A0D9-F91D-480C-9A58-E422B1C67D83}"/>
              </a:ext>
            </a:extLst>
          </p:cNvPr>
          <p:cNvPicPr>
            <a:picLocks noChangeAspect="1"/>
          </p:cNvPicPr>
          <p:nvPr/>
        </p:nvPicPr>
        <p:blipFill>
          <a:blip r:embed="rId4"/>
          <a:stretch>
            <a:fillRect/>
          </a:stretch>
        </p:blipFill>
        <p:spPr>
          <a:xfrm>
            <a:off x="3142" y="-1441"/>
            <a:ext cx="4872086" cy="6460241"/>
          </a:xfrm>
          <a:prstGeom prst="rect">
            <a:avLst/>
          </a:prstGeom>
        </p:spPr>
      </p:pic>
      <p:sp>
        <p:nvSpPr>
          <p:cNvPr id="19" name="Rectangle 9">
            <a:extLst>
              <a:ext uri="{FF2B5EF4-FFF2-40B4-BE49-F238E27FC236}">
                <a16:creationId xmlns:a16="http://schemas.microsoft.com/office/drawing/2014/main" id="{D3B5A51B-7FD6-4C3D-B24F-6F18AD53D816}"/>
              </a:ext>
            </a:extLst>
          </p:cNvPr>
          <p:cNvSpPr/>
          <p:nvPr/>
        </p:nvSpPr>
        <p:spPr>
          <a:xfrm>
            <a:off x="7737965" y="5102245"/>
            <a:ext cx="79072" cy="317649"/>
          </a:xfrm>
          <a:prstGeom prst="rect">
            <a:avLst/>
          </a:prstGeom>
          <a:solidFill>
            <a:srgbClr val="006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7" name="TextBox 6">
            <a:extLst>
              <a:ext uri="{FF2B5EF4-FFF2-40B4-BE49-F238E27FC236}">
                <a16:creationId xmlns:a16="http://schemas.microsoft.com/office/drawing/2014/main" id="{617569D5-7696-4803-A5BF-9571D2683F67}"/>
              </a:ext>
            </a:extLst>
          </p:cNvPr>
          <p:cNvSpPr txBox="1"/>
          <p:nvPr/>
        </p:nvSpPr>
        <p:spPr>
          <a:xfrm>
            <a:off x="7808986" y="4976213"/>
            <a:ext cx="2974403" cy="400110"/>
          </a:xfrm>
          <a:prstGeom prst="rect">
            <a:avLst/>
          </a:prstGeom>
          <a:noFill/>
        </p:spPr>
        <p:txBody>
          <a:bodyPr wrap="square" rtlCol="0">
            <a:spAutoFit/>
          </a:bodyPr>
          <a:lstStyle/>
          <a:p>
            <a:r>
              <a:rPr lang="en-US" altLang="ko-KR" sz="2000" b="1" dirty="0" err="1">
                <a:solidFill>
                  <a:schemeClr val="tx1">
                    <a:lumMod val="75000"/>
                    <a:lumOff val="25000"/>
                  </a:schemeClr>
                </a:solidFill>
              </a:rPr>
              <a:t>Fissare</a:t>
            </a:r>
            <a:r>
              <a:rPr lang="en-US" altLang="ko-KR" sz="2000" b="1" dirty="0">
                <a:solidFill>
                  <a:schemeClr val="tx1">
                    <a:lumMod val="75000"/>
                    <a:lumOff val="25000"/>
                  </a:schemeClr>
                </a:solidFill>
              </a:rPr>
              <a:t> </a:t>
            </a:r>
            <a:r>
              <a:rPr lang="en-US" altLang="ko-KR" sz="2000" b="1" dirty="0" err="1">
                <a:solidFill>
                  <a:schemeClr val="tx1">
                    <a:lumMod val="75000"/>
                    <a:lumOff val="25000"/>
                  </a:schemeClr>
                </a:solidFill>
              </a:rPr>
              <a:t>degli</a:t>
            </a:r>
            <a:r>
              <a:rPr lang="en-US" altLang="ko-KR" sz="2000" b="1" dirty="0">
                <a:solidFill>
                  <a:schemeClr val="tx1">
                    <a:lumMod val="75000"/>
                    <a:lumOff val="25000"/>
                  </a:schemeClr>
                </a:solidFill>
              </a:rPr>
              <a:t> </a:t>
            </a:r>
            <a:r>
              <a:rPr lang="en-US" altLang="ko-KR" sz="2000" b="1" dirty="0" err="1">
                <a:solidFill>
                  <a:schemeClr val="tx1">
                    <a:lumMod val="75000"/>
                    <a:lumOff val="25000"/>
                  </a:schemeClr>
                </a:solidFill>
              </a:rPr>
              <a:t>obiettivi</a:t>
            </a:r>
            <a:endParaRPr lang="ko-KR" altLang="en-US" sz="20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56B4EE1E-08FE-4891-A908-38A175906B2D}"/>
              </a:ext>
            </a:extLst>
          </p:cNvPr>
          <p:cNvSpPr txBox="1"/>
          <p:nvPr/>
        </p:nvSpPr>
        <p:spPr>
          <a:xfrm>
            <a:off x="7827483" y="5270765"/>
            <a:ext cx="2834159" cy="738664"/>
          </a:xfrm>
          <a:prstGeom prst="rect">
            <a:avLst/>
          </a:prstGeom>
          <a:noFill/>
        </p:spPr>
        <p:txBody>
          <a:bodyPr wrap="square" rtlCol="0">
            <a:spAutoFit/>
          </a:bodyPr>
          <a:lstStyle/>
          <a:p>
            <a:r>
              <a:rPr lang="en-GB" altLang="ko-KR" sz="1400" dirty="0" err="1">
                <a:solidFill>
                  <a:schemeClr val="tx1">
                    <a:lumMod val="75000"/>
                    <a:lumOff val="25000"/>
                  </a:schemeClr>
                </a:solidFill>
              </a:rPr>
              <a:t>Presentazione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dei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metodi</a:t>
            </a:r>
            <a:r>
              <a:rPr lang="en-GB" altLang="ko-KR" sz="1400" dirty="0">
                <a:solidFill>
                  <a:schemeClr val="tx1">
                    <a:lumMod val="75000"/>
                    <a:lumOff val="25000"/>
                  </a:schemeClr>
                </a:solidFill>
              </a:rPr>
              <a:t> per </a:t>
            </a:r>
            <a:r>
              <a:rPr lang="en-GB" altLang="ko-KR" sz="1400" dirty="0" err="1">
                <a:solidFill>
                  <a:schemeClr val="tx1">
                    <a:lumMod val="75000"/>
                    <a:lumOff val="25000"/>
                  </a:schemeClr>
                </a:solidFill>
              </a:rPr>
              <a:t>fissare</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degli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obiettivi</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elemento</a:t>
            </a:r>
            <a:r>
              <a:rPr lang="en-GB" altLang="ko-KR" sz="1400" dirty="0">
                <a:solidFill>
                  <a:schemeClr val="tx1">
                    <a:lumMod val="75000"/>
                    <a:lumOff val="25000"/>
                  </a:schemeClr>
                </a:solidFill>
              </a:rPr>
              <a:t> </a:t>
            </a:r>
            <a:r>
              <a:rPr lang="en-GB" altLang="ko-KR" sz="1400" dirty="0" err="1">
                <a:solidFill>
                  <a:schemeClr val="tx1">
                    <a:lumMod val="75000"/>
                    <a:lumOff val="25000"/>
                  </a:schemeClr>
                </a:solidFill>
              </a:rPr>
              <a:t>chiave</a:t>
            </a:r>
            <a:r>
              <a:rPr lang="en-GB" altLang="ko-KR" sz="1400" dirty="0">
                <a:solidFill>
                  <a:schemeClr val="tx1">
                    <a:lumMod val="75000"/>
                    <a:lumOff val="25000"/>
                  </a:schemeClr>
                </a:solidFill>
              </a:rPr>
              <a:t> per il </a:t>
            </a:r>
            <a:r>
              <a:rPr lang="en-GB" altLang="ko-KR" sz="1400" dirty="0" err="1">
                <a:solidFill>
                  <a:schemeClr val="tx1">
                    <a:lumMod val="75000"/>
                    <a:lumOff val="25000"/>
                  </a:schemeClr>
                </a:solidFill>
              </a:rPr>
              <a:t>successo</a:t>
            </a:r>
            <a:r>
              <a:rPr lang="en-GB" altLang="ko-KR" sz="1400" dirty="0">
                <a:solidFill>
                  <a:schemeClr val="tx1">
                    <a:lumMod val="75000"/>
                    <a:lumOff val="25000"/>
                  </a:schemeClr>
                </a:solidFill>
              </a:rPr>
              <a:t>. </a:t>
            </a:r>
            <a:endParaRPr lang="en-SE" dirty="0"/>
          </a:p>
        </p:txBody>
      </p:sp>
    </p:spTree>
    <p:extLst>
      <p:ext uri="{BB962C8B-B14F-4D97-AF65-F5344CB8AC3E}">
        <p14:creationId xmlns:p14="http://schemas.microsoft.com/office/powerpoint/2010/main" val="26517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214D1-BC5E-4B44-B18C-59780D28E323}"/>
              </a:ext>
            </a:extLst>
          </p:cNvPr>
          <p:cNvSpPr txBox="1"/>
          <p:nvPr/>
        </p:nvSpPr>
        <p:spPr>
          <a:xfrm>
            <a:off x="656600" y="30080"/>
            <a:ext cx="6928945" cy="769441"/>
          </a:xfrm>
          <a:prstGeom prst="rect">
            <a:avLst/>
          </a:prstGeom>
          <a:noFill/>
        </p:spPr>
        <p:txBody>
          <a:bodyPr wrap="square" rtlCol="0">
            <a:spAutoFit/>
          </a:bodyPr>
          <a:lstStyle/>
          <a:p>
            <a:pPr algn="ctr"/>
            <a:r>
              <a:rPr lang="is-IS" sz="4400" b="1" dirty="0">
                <a:solidFill>
                  <a:srgbClr val="266C9F"/>
                </a:solidFill>
              </a:rPr>
              <a:t>1.1. Ideazione</a:t>
            </a:r>
            <a:endParaRPr lang="en-SE" sz="4400" b="1" dirty="0">
              <a:solidFill>
                <a:srgbClr val="266C9F"/>
              </a:solidFill>
            </a:endParaRPr>
          </a:p>
        </p:txBody>
      </p:sp>
      <p:sp>
        <p:nvSpPr>
          <p:cNvPr id="4" name="TextBox 3">
            <a:extLst>
              <a:ext uri="{FF2B5EF4-FFF2-40B4-BE49-F238E27FC236}">
                <a16:creationId xmlns:a16="http://schemas.microsoft.com/office/drawing/2014/main" id="{4655C709-0283-4E3D-859D-9F173F4E4066}"/>
              </a:ext>
            </a:extLst>
          </p:cNvPr>
          <p:cNvSpPr txBox="1"/>
          <p:nvPr/>
        </p:nvSpPr>
        <p:spPr>
          <a:xfrm>
            <a:off x="777062" y="1872714"/>
            <a:ext cx="9656379" cy="3354765"/>
          </a:xfrm>
          <a:prstGeom prst="rect">
            <a:avLst/>
          </a:prstGeom>
          <a:noFill/>
        </p:spPr>
        <p:txBody>
          <a:bodyPr wrap="square" lIns="91440" tIns="45720" rIns="91440" bIns="45720" rtlCol="0" anchor="t">
            <a:spAutoFit/>
          </a:bodyPr>
          <a:lstStyle/>
          <a:p>
            <a:pPr fontAlgn="base"/>
            <a:r>
              <a:rPr lang="en" sz="2400" dirty="0" err="1"/>
              <a:t>L’ideazione</a:t>
            </a:r>
            <a:r>
              <a:rPr lang="en" sz="2400" dirty="0"/>
              <a:t> </a:t>
            </a:r>
            <a:r>
              <a:rPr lang="en" sz="2400" dirty="0" err="1"/>
              <a:t>è</a:t>
            </a:r>
            <a:r>
              <a:rPr lang="en" sz="2400" dirty="0"/>
              <a:t> un </a:t>
            </a:r>
            <a:r>
              <a:rPr lang="en" sz="2400" dirty="0" err="1"/>
              <a:t>processo</a:t>
            </a:r>
            <a:r>
              <a:rPr lang="en" sz="2400" dirty="0"/>
              <a:t> </a:t>
            </a:r>
            <a:r>
              <a:rPr lang="en" sz="2400" dirty="0" err="1"/>
              <a:t>costituito</a:t>
            </a:r>
            <a:r>
              <a:rPr lang="en" sz="2400" dirty="0"/>
              <a:t> </a:t>
            </a:r>
            <a:r>
              <a:rPr lang="en" sz="2400" dirty="0" err="1"/>
              <a:t>dall’elaborazione</a:t>
            </a:r>
            <a:r>
              <a:rPr lang="en" sz="2400" dirty="0"/>
              <a:t> di idee: </a:t>
            </a:r>
            <a:r>
              <a:rPr lang="en" sz="2400" dirty="0" err="1"/>
              <a:t>partire</a:t>
            </a:r>
            <a:r>
              <a:rPr lang="en" sz="2400" dirty="0"/>
              <a:t> da un </a:t>
            </a:r>
            <a:r>
              <a:rPr lang="en" sz="2400" dirty="0" err="1"/>
              <a:t>concetto</a:t>
            </a:r>
            <a:r>
              <a:rPr lang="en" sz="2400" dirty="0"/>
              <a:t>, </a:t>
            </a:r>
            <a:r>
              <a:rPr lang="en" sz="2400" dirty="0" err="1"/>
              <a:t>lavorarci</a:t>
            </a:r>
            <a:r>
              <a:rPr lang="en" sz="2400" dirty="0"/>
              <a:t> e </a:t>
            </a:r>
            <a:r>
              <a:rPr lang="en" sz="2400" dirty="0" err="1"/>
              <a:t>svilupparlo</a:t>
            </a:r>
            <a:r>
              <a:rPr lang="en" sz="2400" dirty="0"/>
              <a:t>. </a:t>
            </a:r>
          </a:p>
          <a:p>
            <a:pPr fontAlgn="base"/>
            <a:endParaRPr lang="en" sz="2400" dirty="0"/>
          </a:p>
          <a:p>
            <a:pPr fontAlgn="base"/>
            <a:r>
              <a:rPr lang="en" sz="2400" dirty="0" err="1"/>
              <a:t>Inoltre</a:t>
            </a:r>
            <a:r>
              <a:rPr lang="en" sz="2400" dirty="0"/>
              <a:t> </a:t>
            </a:r>
            <a:r>
              <a:rPr lang="en" sz="2400" dirty="0" err="1"/>
              <a:t>consiste</a:t>
            </a:r>
            <a:r>
              <a:rPr lang="en" sz="2400" dirty="0"/>
              <a:t> </a:t>
            </a:r>
            <a:r>
              <a:rPr lang="en" sz="2400" dirty="0" err="1"/>
              <a:t>anche</a:t>
            </a:r>
            <a:r>
              <a:rPr lang="en" sz="2400" dirty="0"/>
              <a:t> </a:t>
            </a:r>
            <a:r>
              <a:rPr lang="en" sz="2400" dirty="0" err="1"/>
              <a:t>nel</a:t>
            </a:r>
            <a:r>
              <a:rPr lang="en" sz="2400" dirty="0"/>
              <a:t> </a:t>
            </a:r>
            <a:r>
              <a:rPr lang="en" sz="2400" dirty="0" err="1"/>
              <a:t>cercare</a:t>
            </a:r>
            <a:r>
              <a:rPr lang="en" sz="2400" dirty="0"/>
              <a:t> di </a:t>
            </a:r>
            <a:r>
              <a:rPr lang="en" sz="2400" dirty="0" err="1"/>
              <a:t>guardare</a:t>
            </a:r>
            <a:r>
              <a:rPr lang="en" sz="2400" dirty="0"/>
              <a:t> alle idee da </a:t>
            </a:r>
            <a:r>
              <a:rPr lang="en" sz="2400" dirty="0" err="1"/>
              <a:t>diversi</a:t>
            </a:r>
            <a:r>
              <a:rPr lang="en" sz="2400" dirty="0"/>
              <a:t> </a:t>
            </a:r>
            <a:r>
              <a:rPr lang="en" sz="2400" dirty="0" err="1"/>
              <a:t>punti</a:t>
            </a:r>
            <a:r>
              <a:rPr lang="en" sz="2400" dirty="0"/>
              <a:t> di vista, per </a:t>
            </a:r>
            <a:r>
              <a:rPr lang="en" sz="2400" dirty="0" err="1"/>
              <a:t>esaminare</a:t>
            </a:r>
            <a:r>
              <a:rPr lang="en" sz="2400" dirty="0"/>
              <a:t> </a:t>
            </a:r>
            <a:r>
              <a:rPr lang="en" sz="2400" dirty="0" err="1"/>
              <a:t>ogni</a:t>
            </a:r>
            <a:r>
              <a:rPr lang="en" sz="2400" dirty="0"/>
              <a:t> </a:t>
            </a:r>
            <a:r>
              <a:rPr lang="en" sz="2400" dirty="0" err="1"/>
              <a:t>possibile</a:t>
            </a:r>
            <a:r>
              <a:rPr lang="en" sz="2400" dirty="0"/>
              <a:t> scenario. </a:t>
            </a:r>
          </a:p>
          <a:p>
            <a:pPr fontAlgn="base"/>
            <a:endParaRPr lang="en" sz="2400" dirty="0"/>
          </a:p>
          <a:p>
            <a:pPr fontAlgn="base"/>
            <a:r>
              <a:rPr lang="en" sz="2400" dirty="0"/>
              <a:t>Si </a:t>
            </a:r>
            <a:r>
              <a:rPr lang="en" sz="2400" dirty="0" err="1"/>
              <a:t>può</a:t>
            </a:r>
            <a:r>
              <a:rPr lang="en" sz="2400" dirty="0"/>
              <a:t> </a:t>
            </a:r>
            <a:r>
              <a:rPr lang="en" sz="2400" dirty="0" err="1"/>
              <a:t>iniziare</a:t>
            </a:r>
            <a:r>
              <a:rPr lang="en" sz="2400" dirty="0"/>
              <a:t> </a:t>
            </a:r>
            <a:r>
              <a:rPr lang="en" sz="2400" dirty="0" err="1"/>
              <a:t>anche</a:t>
            </a:r>
            <a:r>
              <a:rPr lang="en" sz="2400" dirty="0"/>
              <a:t> senza </a:t>
            </a:r>
            <a:r>
              <a:rPr lang="en" sz="2400" dirty="0" err="1"/>
              <a:t>avere</a:t>
            </a:r>
            <a:r>
              <a:rPr lang="en" sz="2400" dirty="0"/>
              <a:t> idee, o </a:t>
            </a:r>
            <a:r>
              <a:rPr lang="en" sz="2400" dirty="0" err="1"/>
              <a:t>partendo</a:t>
            </a:r>
            <a:r>
              <a:rPr lang="en" sz="2400" dirty="0"/>
              <a:t> da idee </a:t>
            </a:r>
            <a:r>
              <a:rPr lang="en" sz="2400" dirty="0" err="1"/>
              <a:t>che</a:t>
            </a:r>
            <a:r>
              <a:rPr lang="en" sz="2400" dirty="0"/>
              <a:t> </a:t>
            </a:r>
            <a:r>
              <a:rPr lang="en" sz="2400" dirty="0" err="1"/>
              <a:t>sono</a:t>
            </a:r>
            <a:r>
              <a:rPr lang="en" sz="2400" dirty="0"/>
              <a:t> state </a:t>
            </a:r>
            <a:r>
              <a:rPr lang="en" sz="2400" dirty="0" err="1"/>
              <a:t>già</a:t>
            </a:r>
            <a:r>
              <a:rPr lang="en" sz="2400" dirty="0"/>
              <a:t> </a:t>
            </a:r>
            <a:r>
              <a:rPr lang="en" sz="2400" dirty="0" err="1"/>
              <a:t>sviluppate</a:t>
            </a:r>
            <a:r>
              <a:rPr lang="en" sz="2400" dirty="0"/>
              <a:t>. </a:t>
            </a:r>
            <a:endParaRPr lang="is-IS" sz="2400" b="0" i="0" u="none" strike="noStrike" dirty="0">
              <a:solidFill>
                <a:srgbClr val="000000"/>
              </a:solidFill>
              <a:effectLst/>
              <a:latin typeface="Calibri" panose="020F0502020204030204" pitchFamily="34" charset="0"/>
            </a:endParaRPr>
          </a:p>
          <a:p>
            <a:pPr algn="ctr" rtl="0" fontAlgn="base"/>
            <a:endParaRPr lang="is-IS" sz="2000" b="0" i="0" dirty="0">
              <a:effectLst/>
              <a:latin typeface="Arial" panose="020B0604020202020204" pitchFamily="34" charset="0"/>
            </a:endParaRPr>
          </a:p>
        </p:txBody>
      </p:sp>
    </p:spTree>
    <p:extLst>
      <p:ext uri="{BB962C8B-B14F-4D97-AF65-F5344CB8AC3E}">
        <p14:creationId xmlns:p14="http://schemas.microsoft.com/office/powerpoint/2010/main" val="1348129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A070-82B2-43C2-9744-557123F1277F}">
  <ds:schemaRefs>
    <ds:schemaRef ds:uri="3c0ea9e4-dde0-4b4d-b657-195ec27ec70d"/>
    <ds:schemaRef ds:uri="http://purl.org/dc/terms/"/>
    <ds:schemaRef ds:uri="55154662-676a-405c-a9b6-a5b814f17753"/>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E18A30D-F3CF-46F5-8AD5-D5A683C3D352}">
  <ds:schemaRefs>
    <ds:schemaRef ds:uri="http://schemas.microsoft.com/sharepoint/v3/contenttype/forms"/>
  </ds:schemaRefs>
</ds:datastoreItem>
</file>

<file path=customXml/itemProps3.xml><?xml version="1.0" encoding="utf-8"?>
<ds:datastoreItem xmlns:ds="http://schemas.openxmlformats.org/officeDocument/2006/customXml" ds:itemID="{972ECEC2-AB34-4BBF-9EB0-A88F5148D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9425</TotalTime>
  <Words>3092</Words>
  <Application>Microsoft Office PowerPoint</Application>
  <PresentationFormat>Panorámica</PresentationFormat>
  <Paragraphs>290</Paragraphs>
  <Slides>44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Arial</vt:lpstr>
      <vt:lpstr>Calibri</vt:lpstr>
      <vt:lpstr>Calibri Light</vt:lpstr>
      <vt:lpstr>Tema de Office</vt:lpstr>
      <vt:lpstr>SVILUPPARE LA PROPRIA VISION  PARTNER: NÝHEIMAR KNOWLEDGE CENTER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353</cp:revision>
  <dcterms:created xsi:type="dcterms:W3CDTF">2021-01-21T12:20:00Z</dcterms:created>
  <dcterms:modified xsi:type="dcterms:W3CDTF">2022-01-26T14:51:49Z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