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7" r:id="rId5"/>
    <p:sldId id="267" r:id="rId6"/>
    <p:sldId id="284" r:id="rId7"/>
    <p:sldId id="268" r:id="rId8"/>
    <p:sldId id="312" r:id="rId9"/>
    <p:sldId id="313" r:id="rId10"/>
    <p:sldId id="314" r:id="rId11"/>
    <p:sldId id="344" r:id="rId12"/>
    <p:sldId id="345" r:id="rId13"/>
    <p:sldId id="347" r:id="rId14"/>
    <p:sldId id="348" r:id="rId15"/>
    <p:sldId id="349" r:id="rId16"/>
    <p:sldId id="341" r:id="rId17"/>
    <p:sldId id="340" r:id="rId18"/>
    <p:sldId id="339" r:id="rId19"/>
    <p:sldId id="338" r:id="rId20"/>
    <p:sldId id="337" r:id="rId21"/>
    <p:sldId id="336" r:id="rId22"/>
    <p:sldId id="335" r:id="rId23"/>
    <p:sldId id="334" r:id="rId24"/>
    <p:sldId id="333" r:id="rId25"/>
    <p:sldId id="332" r:id="rId26"/>
    <p:sldId id="351" r:id="rId27"/>
    <p:sldId id="331" r:id="rId28"/>
    <p:sldId id="330" r:id="rId29"/>
    <p:sldId id="350" r:id="rId30"/>
    <p:sldId id="329" r:id="rId31"/>
    <p:sldId id="328" r:id="rId32"/>
    <p:sldId id="327" r:id="rId33"/>
    <p:sldId id="326" r:id="rId34"/>
    <p:sldId id="325" r:id="rId35"/>
    <p:sldId id="324" r:id="rId36"/>
    <p:sldId id="323" r:id="rId37"/>
    <p:sldId id="322" r:id="rId38"/>
    <p:sldId id="321" r:id="rId39"/>
    <p:sldId id="320" r:id="rId40"/>
    <p:sldId id="319" r:id="rId41"/>
    <p:sldId id="318" r:id="rId42"/>
    <p:sldId id="317" r:id="rId43"/>
    <p:sldId id="316" r:id="rId4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69F"/>
    <a:srgbClr val="4EAE3A"/>
    <a:srgbClr val="266C9F"/>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412CE7-BCD4-1727-02EE-6A38AB0E4952}" v="107" dt="2022-01-14T13:14:19.39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1" autoAdjust="0"/>
    <p:restoredTop sz="94660"/>
  </p:normalViewPr>
  <p:slideViewPr>
    <p:cSldViewPr snapToGrid="0">
      <p:cViewPr varScale="1">
        <p:scale>
          <a:sx n="82" d="100"/>
          <a:sy n="82" d="100"/>
        </p:scale>
        <p:origin x="59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ibjörg Benediktsdóttir" userId="f2a0bb0b-0a74-44e8-b550-ff7c0c716fe7" providerId="ADAL" clId="{5EDD78F2-4298-447C-B00C-F86D97B547A1}"/>
    <pc:docChg chg="custSel modSld">
      <pc:chgData name="Ingibjörg Benediktsdóttir" userId="f2a0bb0b-0a74-44e8-b550-ff7c0c716fe7" providerId="ADAL" clId="{5EDD78F2-4298-447C-B00C-F86D97B547A1}" dt="2022-01-14T13:45:46.857" v="292" actId="20577"/>
      <pc:docMkLst>
        <pc:docMk/>
      </pc:docMkLst>
      <pc:sldChg chg="modSp mod">
        <pc:chgData name="Ingibjörg Benediktsdóttir" userId="f2a0bb0b-0a74-44e8-b550-ff7c0c716fe7" providerId="ADAL" clId="{5EDD78F2-4298-447C-B00C-F86D97B547A1}" dt="2022-01-14T13:16:00.727" v="0" actId="207"/>
        <pc:sldMkLst>
          <pc:docMk/>
          <pc:sldMk cId="1311876215" sldId="314"/>
        </pc:sldMkLst>
        <pc:spChg chg="mod">
          <ac:chgData name="Ingibjörg Benediktsdóttir" userId="f2a0bb0b-0a74-44e8-b550-ff7c0c716fe7" providerId="ADAL" clId="{5EDD78F2-4298-447C-B00C-F86D97B547A1}" dt="2022-01-14T13:16:00.727" v="0" actId="207"/>
          <ac:spMkLst>
            <pc:docMk/>
            <pc:sldMk cId="1311876215" sldId="314"/>
            <ac:spMk id="3" creationId="{4EAAB3D4-E1D6-834B-A440-8AE5E3D7785B}"/>
          </ac:spMkLst>
        </pc:spChg>
      </pc:sldChg>
      <pc:sldChg chg="modSp mod">
        <pc:chgData name="Ingibjörg Benediktsdóttir" userId="f2a0bb0b-0a74-44e8-b550-ff7c0c716fe7" providerId="ADAL" clId="{5EDD78F2-4298-447C-B00C-F86D97B547A1}" dt="2022-01-14T13:45:46.857" v="292" actId="20577"/>
        <pc:sldMkLst>
          <pc:docMk/>
          <pc:sldMk cId="4270752424" sldId="316"/>
        </pc:sldMkLst>
        <pc:spChg chg="mod">
          <ac:chgData name="Ingibjörg Benediktsdóttir" userId="f2a0bb0b-0a74-44e8-b550-ff7c0c716fe7" providerId="ADAL" clId="{5EDD78F2-4298-447C-B00C-F86D97B547A1}" dt="2022-01-14T13:45:46.857" v="292" actId="20577"/>
          <ac:spMkLst>
            <pc:docMk/>
            <pc:sldMk cId="4270752424" sldId="316"/>
            <ac:spMk id="10" creationId="{7344A23B-2389-4CFC-8920-E29843BE20B3}"/>
          </ac:spMkLst>
        </pc:spChg>
      </pc:sldChg>
      <pc:sldChg chg="modSp mod">
        <pc:chgData name="Ingibjörg Benediktsdóttir" userId="f2a0bb0b-0a74-44e8-b550-ff7c0c716fe7" providerId="ADAL" clId="{5EDD78F2-4298-447C-B00C-F86D97B547A1}" dt="2022-01-14T13:45:11.088" v="260" actId="20577"/>
        <pc:sldMkLst>
          <pc:docMk/>
          <pc:sldMk cId="601587411" sldId="319"/>
        </pc:sldMkLst>
        <pc:spChg chg="mod">
          <ac:chgData name="Ingibjörg Benediktsdóttir" userId="f2a0bb0b-0a74-44e8-b550-ff7c0c716fe7" providerId="ADAL" clId="{5EDD78F2-4298-447C-B00C-F86D97B547A1}" dt="2022-01-14T13:45:11.088" v="260" actId="20577"/>
          <ac:spMkLst>
            <pc:docMk/>
            <pc:sldMk cId="601587411" sldId="319"/>
            <ac:spMk id="10" creationId="{7344A23B-2389-4CFC-8920-E29843BE20B3}"/>
          </ac:spMkLst>
        </pc:spChg>
      </pc:sldChg>
      <pc:sldChg chg="modSp mod">
        <pc:chgData name="Ingibjörg Benediktsdóttir" userId="f2a0bb0b-0a74-44e8-b550-ff7c0c716fe7" providerId="ADAL" clId="{5EDD78F2-4298-447C-B00C-F86D97B547A1}" dt="2022-01-14T13:44:06.764" v="229" actId="20577"/>
        <pc:sldMkLst>
          <pc:docMk/>
          <pc:sldMk cId="2442220695" sldId="321"/>
        </pc:sldMkLst>
        <pc:spChg chg="mod">
          <ac:chgData name="Ingibjörg Benediktsdóttir" userId="f2a0bb0b-0a74-44e8-b550-ff7c0c716fe7" providerId="ADAL" clId="{5EDD78F2-4298-447C-B00C-F86D97B547A1}" dt="2022-01-14T13:44:06.764" v="229" actId="20577"/>
          <ac:spMkLst>
            <pc:docMk/>
            <pc:sldMk cId="2442220695" sldId="321"/>
            <ac:spMk id="27" creationId="{30F86858-E96A-43BF-BCC8-CA796B301979}"/>
          </ac:spMkLst>
        </pc:spChg>
      </pc:sldChg>
      <pc:sldChg chg="modSp mod">
        <pc:chgData name="Ingibjörg Benediktsdóttir" userId="f2a0bb0b-0a74-44e8-b550-ff7c0c716fe7" providerId="ADAL" clId="{5EDD78F2-4298-447C-B00C-F86D97B547A1}" dt="2022-01-14T13:43:30.837" v="194" actId="13926"/>
        <pc:sldMkLst>
          <pc:docMk/>
          <pc:sldMk cId="2688205556" sldId="323"/>
        </pc:sldMkLst>
        <pc:spChg chg="mod">
          <ac:chgData name="Ingibjörg Benediktsdóttir" userId="f2a0bb0b-0a74-44e8-b550-ff7c0c716fe7" providerId="ADAL" clId="{5EDD78F2-4298-447C-B00C-F86D97B547A1}" dt="2022-01-14T13:43:30.837" v="194" actId="13926"/>
          <ac:spMkLst>
            <pc:docMk/>
            <pc:sldMk cId="2688205556" sldId="323"/>
            <ac:spMk id="29" creationId="{A9DC58F7-259F-4D1B-B01F-00E5E6930B17}"/>
          </ac:spMkLst>
        </pc:spChg>
      </pc:sldChg>
      <pc:sldChg chg="modSp mod">
        <pc:chgData name="Ingibjörg Benediktsdóttir" userId="f2a0bb0b-0a74-44e8-b550-ff7c0c716fe7" providerId="ADAL" clId="{5EDD78F2-4298-447C-B00C-F86D97B547A1}" dt="2022-01-14T13:40:45.310" v="193" actId="20577"/>
        <pc:sldMkLst>
          <pc:docMk/>
          <pc:sldMk cId="3010990317" sldId="327"/>
        </pc:sldMkLst>
        <pc:spChg chg="mod">
          <ac:chgData name="Ingibjörg Benediktsdóttir" userId="f2a0bb0b-0a74-44e8-b550-ff7c0c716fe7" providerId="ADAL" clId="{5EDD78F2-4298-447C-B00C-F86D97B547A1}" dt="2022-01-14T13:40:45.310" v="193" actId="20577"/>
          <ac:spMkLst>
            <pc:docMk/>
            <pc:sldMk cId="3010990317" sldId="327"/>
            <ac:spMk id="27" creationId="{A9DC58F7-259F-4D1B-B01F-00E5E6930B17}"/>
          </ac:spMkLst>
        </pc:spChg>
      </pc:sldChg>
      <pc:sldChg chg="modSp mod">
        <pc:chgData name="Ingibjörg Benediktsdóttir" userId="f2a0bb0b-0a74-44e8-b550-ff7c0c716fe7" providerId="ADAL" clId="{5EDD78F2-4298-447C-B00C-F86D97B547A1}" dt="2022-01-14T13:39:39.803" v="188" actId="20577"/>
        <pc:sldMkLst>
          <pc:docMk/>
          <pc:sldMk cId="889005396" sldId="329"/>
        </pc:sldMkLst>
        <pc:spChg chg="mod">
          <ac:chgData name="Ingibjörg Benediktsdóttir" userId="f2a0bb0b-0a74-44e8-b550-ff7c0c716fe7" providerId="ADAL" clId="{5EDD78F2-4298-447C-B00C-F86D97B547A1}" dt="2022-01-14T13:39:39.803" v="188" actId="20577"/>
          <ac:spMkLst>
            <pc:docMk/>
            <pc:sldMk cId="889005396" sldId="329"/>
            <ac:spMk id="27" creationId="{A9DC58F7-259F-4D1B-B01F-00E5E6930B17}"/>
          </ac:spMkLst>
        </pc:spChg>
      </pc:sldChg>
      <pc:sldChg chg="modSp mod">
        <pc:chgData name="Ingibjörg Benediktsdóttir" userId="f2a0bb0b-0a74-44e8-b550-ff7c0c716fe7" providerId="ADAL" clId="{5EDD78F2-4298-447C-B00C-F86D97B547A1}" dt="2022-01-14T13:38:27.592" v="186" actId="20577"/>
        <pc:sldMkLst>
          <pc:docMk/>
          <pc:sldMk cId="3763395066" sldId="331"/>
        </pc:sldMkLst>
        <pc:spChg chg="mod">
          <ac:chgData name="Ingibjörg Benediktsdóttir" userId="f2a0bb0b-0a74-44e8-b550-ff7c0c716fe7" providerId="ADAL" clId="{5EDD78F2-4298-447C-B00C-F86D97B547A1}" dt="2022-01-14T13:38:27.592" v="186" actId="20577"/>
          <ac:spMkLst>
            <pc:docMk/>
            <pc:sldMk cId="3763395066" sldId="331"/>
            <ac:spMk id="29" creationId="{A9DC58F7-259F-4D1B-B01F-00E5E6930B17}"/>
          </ac:spMkLst>
        </pc:spChg>
      </pc:sldChg>
      <pc:sldChg chg="modSp mod">
        <pc:chgData name="Ingibjörg Benediktsdóttir" userId="f2a0bb0b-0a74-44e8-b550-ff7c0c716fe7" providerId="ADAL" clId="{5EDD78F2-4298-447C-B00C-F86D97B547A1}" dt="2022-01-14T13:36:56.315" v="181" actId="14100"/>
        <pc:sldMkLst>
          <pc:docMk/>
          <pc:sldMk cId="1534364673" sldId="332"/>
        </pc:sldMkLst>
        <pc:spChg chg="mod">
          <ac:chgData name="Ingibjörg Benediktsdóttir" userId="f2a0bb0b-0a74-44e8-b550-ff7c0c716fe7" providerId="ADAL" clId="{5EDD78F2-4298-447C-B00C-F86D97B547A1}" dt="2022-01-14T13:36:56.315" v="181" actId="14100"/>
          <ac:spMkLst>
            <pc:docMk/>
            <pc:sldMk cId="1534364673" sldId="332"/>
            <ac:spMk id="29" creationId="{A9DC58F7-259F-4D1B-B01F-00E5E6930B17}"/>
          </ac:spMkLst>
        </pc:spChg>
      </pc:sldChg>
      <pc:sldChg chg="modSp mod">
        <pc:chgData name="Ingibjörg Benediktsdóttir" userId="f2a0bb0b-0a74-44e8-b550-ff7c0c716fe7" providerId="ADAL" clId="{5EDD78F2-4298-447C-B00C-F86D97B547A1}" dt="2022-01-14T13:33:16.474" v="174" actId="20577"/>
        <pc:sldMkLst>
          <pc:docMk/>
          <pc:sldMk cId="2570176158" sldId="333"/>
        </pc:sldMkLst>
        <pc:spChg chg="mod">
          <ac:chgData name="Ingibjörg Benediktsdóttir" userId="f2a0bb0b-0a74-44e8-b550-ff7c0c716fe7" providerId="ADAL" clId="{5EDD78F2-4298-447C-B00C-F86D97B547A1}" dt="2022-01-14T13:33:16.474" v="174" actId="20577"/>
          <ac:spMkLst>
            <pc:docMk/>
            <pc:sldMk cId="2570176158" sldId="333"/>
            <ac:spMk id="29" creationId="{A9DC58F7-259F-4D1B-B01F-00E5E6930B17}"/>
          </ac:spMkLst>
        </pc:spChg>
      </pc:sldChg>
      <pc:sldChg chg="modSp mod">
        <pc:chgData name="Ingibjörg Benediktsdóttir" userId="f2a0bb0b-0a74-44e8-b550-ff7c0c716fe7" providerId="ADAL" clId="{5EDD78F2-4298-447C-B00C-F86D97B547A1}" dt="2022-01-14T13:31:13.125" v="153" actId="20577"/>
        <pc:sldMkLst>
          <pc:docMk/>
          <pc:sldMk cId="938635613" sldId="336"/>
        </pc:sldMkLst>
        <pc:spChg chg="mod">
          <ac:chgData name="Ingibjörg Benediktsdóttir" userId="f2a0bb0b-0a74-44e8-b550-ff7c0c716fe7" providerId="ADAL" clId="{5EDD78F2-4298-447C-B00C-F86D97B547A1}" dt="2022-01-14T13:31:13.125" v="153" actId="20577"/>
          <ac:spMkLst>
            <pc:docMk/>
            <pc:sldMk cId="938635613" sldId="336"/>
            <ac:spMk id="18" creationId="{A9DC58F7-259F-4D1B-B01F-00E5E6930B17}"/>
          </ac:spMkLst>
        </pc:spChg>
      </pc:sldChg>
      <pc:sldChg chg="modSp mod">
        <pc:chgData name="Ingibjörg Benediktsdóttir" userId="f2a0bb0b-0a74-44e8-b550-ff7c0c716fe7" providerId="ADAL" clId="{5EDD78F2-4298-447C-B00C-F86D97B547A1}" dt="2022-01-14T13:29:13.161" v="125" actId="20577"/>
        <pc:sldMkLst>
          <pc:docMk/>
          <pc:sldMk cId="595324344" sldId="337"/>
        </pc:sldMkLst>
        <pc:spChg chg="mod">
          <ac:chgData name="Ingibjörg Benediktsdóttir" userId="f2a0bb0b-0a74-44e8-b550-ff7c0c716fe7" providerId="ADAL" clId="{5EDD78F2-4298-447C-B00C-F86D97B547A1}" dt="2022-01-14T13:29:13.161" v="125" actId="20577"/>
          <ac:spMkLst>
            <pc:docMk/>
            <pc:sldMk cId="595324344" sldId="337"/>
            <ac:spMk id="18" creationId="{A9DC58F7-259F-4D1B-B01F-00E5E6930B17}"/>
          </ac:spMkLst>
        </pc:spChg>
      </pc:sldChg>
      <pc:sldChg chg="modSp mod">
        <pc:chgData name="Ingibjörg Benediktsdóttir" userId="f2a0bb0b-0a74-44e8-b550-ff7c0c716fe7" providerId="ADAL" clId="{5EDD78F2-4298-447C-B00C-F86D97B547A1}" dt="2022-01-14T13:27:16.642" v="124" actId="20577"/>
        <pc:sldMkLst>
          <pc:docMk/>
          <pc:sldMk cId="3854781620" sldId="339"/>
        </pc:sldMkLst>
        <pc:spChg chg="mod">
          <ac:chgData name="Ingibjörg Benediktsdóttir" userId="f2a0bb0b-0a74-44e8-b550-ff7c0c716fe7" providerId="ADAL" clId="{5EDD78F2-4298-447C-B00C-F86D97B547A1}" dt="2022-01-14T13:27:16.642" v="124" actId="20577"/>
          <ac:spMkLst>
            <pc:docMk/>
            <pc:sldMk cId="3854781620" sldId="339"/>
            <ac:spMk id="18" creationId="{A9DC58F7-259F-4D1B-B01F-00E5E6930B17}"/>
          </ac:spMkLst>
        </pc:spChg>
      </pc:sldChg>
      <pc:sldChg chg="modSp mod">
        <pc:chgData name="Ingibjörg Benediktsdóttir" userId="f2a0bb0b-0a74-44e8-b550-ff7c0c716fe7" providerId="ADAL" clId="{5EDD78F2-4298-447C-B00C-F86D97B547A1}" dt="2022-01-14T13:18:42.098" v="60" actId="20577"/>
        <pc:sldMkLst>
          <pc:docMk/>
          <pc:sldMk cId="3397365117" sldId="344"/>
        </pc:sldMkLst>
        <pc:spChg chg="mod">
          <ac:chgData name="Ingibjörg Benediktsdóttir" userId="f2a0bb0b-0a74-44e8-b550-ff7c0c716fe7" providerId="ADAL" clId="{5EDD78F2-4298-447C-B00C-F86D97B547A1}" dt="2022-01-14T13:18:42.098" v="60" actId="20577"/>
          <ac:spMkLst>
            <pc:docMk/>
            <pc:sldMk cId="3397365117" sldId="344"/>
            <ac:spMk id="3" creationId="{4EAAB3D4-E1D6-834B-A440-8AE5E3D7785B}"/>
          </ac:spMkLst>
        </pc:spChg>
      </pc:sldChg>
      <pc:sldChg chg="modSp mod">
        <pc:chgData name="Ingibjörg Benediktsdóttir" userId="f2a0bb0b-0a74-44e8-b550-ff7c0c716fe7" providerId="ADAL" clId="{5EDD78F2-4298-447C-B00C-F86D97B547A1}" dt="2022-01-14T13:18:57.833" v="74" actId="20577"/>
        <pc:sldMkLst>
          <pc:docMk/>
          <pc:sldMk cId="68325328" sldId="345"/>
        </pc:sldMkLst>
        <pc:spChg chg="mod">
          <ac:chgData name="Ingibjörg Benediktsdóttir" userId="f2a0bb0b-0a74-44e8-b550-ff7c0c716fe7" providerId="ADAL" clId="{5EDD78F2-4298-447C-B00C-F86D97B547A1}" dt="2022-01-14T13:18:57.833" v="74" actId="20577"/>
          <ac:spMkLst>
            <pc:docMk/>
            <pc:sldMk cId="68325328" sldId="345"/>
            <ac:spMk id="5" creationId="{81070A41-7970-4EFE-9B40-15252CE931E2}"/>
          </ac:spMkLst>
        </pc:spChg>
      </pc:sldChg>
      <pc:sldChg chg="modSp mod">
        <pc:chgData name="Ingibjörg Benediktsdóttir" userId="f2a0bb0b-0a74-44e8-b550-ff7c0c716fe7" providerId="ADAL" clId="{5EDD78F2-4298-447C-B00C-F86D97B547A1}" dt="2022-01-14T13:20:47.232" v="88" actId="6549"/>
        <pc:sldMkLst>
          <pc:docMk/>
          <pc:sldMk cId="1172641637" sldId="347"/>
        </pc:sldMkLst>
        <pc:spChg chg="mod">
          <ac:chgData name="Ingibjörg Benediktsdóttir" userId="f2a0bb0b-0a74-44e8-b550-ff7c0c716fe7" providerId="ADAL" clId="{5EDD78F2-4298-447C-B00C-F86D97B547A1}" dt="2022-01-14T13:20:47.232" v="88" actId="6549"/>
          <ac:spMkLst>
            <pc:docMk/>
            <pc:sldMk cId="1172641637" sldId="347"/>
            <ac:spMk id="5" creationId="{81070A41-7970-4EFE-9B40-15252CE931E2}"/>
          </ac:spMkLst>
        </pc:spChg>
      </pc:sldChg>
      <pc:sldChg chg="modSp mod">
        <pc:chgData name="Ingibjörg Benediktsdóttir" userId="f2a0bb0b-0a74-44e8-b550-ff7c0c716fe7" providerId="ADAL" clId="{5EDD78F2-4298-447C-B00C-F86D97B547A1}" dt="2022-01-14T13:22:13.302" v="104" actId="122"/>
        <pc:sldMkLst>
          <pc:docMk/>
          <pc:sldMk cId="3224418819" sldId="348"/>
        </pc:sldMkLst>
        <pc:spChg chg="mod">
          <ac:chgData name="Ingibjörg Benediktsdóttir" userId="f2a0bb0b-0a74-44e8-b550-ff7c0c716fe7" providerId="ADAL" clId="{5EDD78F2-4298-447C-B00C-F86D97B547A1}" dt="2022-01-14T13:22:13.302" v="104" actId="122"/>
          <ac:spMkLst>
            <pc:docMk/>
            <pc:sldMk cId="3224418819" sldId="348"/>
            <ac:spMk id="5" creationId="{81070A41-7970-4EFE-9B40-15252CE931E2}"/>
          </ac:spMkLst>
        </pc:spChg>
      </pc:sldChg>
      <pc:sldChg chg="modSp mod">
        <pc:chgData name="Ingibjörg Benediktsdóttir" userId="f2a0bb0b-0a74-44e8-b550-ff7c0c716fe7" providerId="ADAL" clId="{5EDD78F2-4298-447C-B00C-F86D97B547A1}" dt="2022-01-14T13:22:38.227" v="119" actId="122"/>
        <pc:sldMkLst>
          <pc:docMk/>
          <pc:sldMk cId="2537342907" sldId="349"/>
        </pc:sldMkLst>
        <pc:spChg chg="mod">
          <ac:chgData name="Ingibjörg Benediktsdóttir" userId="f2a0bb0b-0a74-44e8-b550-ff7c0c716fe7" providerId="ADAL" clId="{5EDD78F2-4298-447C-B00C-F86D97B547A1}" dt="2022-01-14T13:22:38.227" v="119" actId="122"/>
          <ac:spMkLst>
            <pc:docMk/>
            <pc:sldMk cId="2537342907" sldId="349"/>
            <ac:spMk id="5" creationId="{81070A41-7970-4EFE-9B40-15252CE931E2}"/>
          </ac:spMkLst>
        </pc:spChg>
      </pc:sldChg>
    </pc:docChg>
  </pc:docChgLst>
  <pc:docChgLst>
    <pc:chgData name="Ingibjörg Benediktsdóttir" userId="S::ingibjorg@hac.is::f2a0bb0b-0a74-44e8-b550-ff7c0c716fe7" providerId="AD" clId="Web-{A42CDE5B-0E6C-DCF4-66C2-2C0E26361C9B}"/>
    <pc:docChg chg="modSld">
      <pc:chgData name="Ingibjörg Benediktsdóttir" userId="S::ingibjorg@hac.is::f2a0bb0b-0a74-44e8-b550-ff7c0c716fe7" providerId="AD" clId="Web-{A42CDE5B-0E6C-DCF4-66C2-2C0E26361C9B}" dt="2022-01-12T08:35:48.814" v="3" actId="20577"/>
      <pc:docMkLst>
        <pc:docMk/>
      </pc:docMkLst>
      <pc:sldChg chg="modSp">
        <pc:chgData name="Ingibjörg Benediktsdóttir" userId="S::ingibjorg@hac.is::f2a0bb0b-0a74-44e8-b550-ff7c0c716fe7" providerId="AD" clId="Web-{A42CDE5B-0E6C-DCF4-66C2-2C0E26361C9B}" dt="2022-01-12T08:35:48.814" v="3" actId="20577"/>
        <pc:sldMkLst>
          <pc:docMk/>
          <pc:sldMk cId="2688205556" sldId="323"/>
        </pc:sldMkLst>
        <pc:spChg chg="mod">
          <ac:chgData name="Ingibjörg Benediktsdóttir" userId="S::ingibjorg@hac.is::f2a0bb0b-0a74-44e8-b550-ff7c0c716fe7" providerId="AD" clId="Web-{A42CDE5B-0E6C-DCF4-66C2-2C0E26361C9B}" dt="2022-01-12T08:35:48.814" v="3" actId="20577"/>
          <ac:spMkLst>
            <pc:docMk/>
            <pc:sldMk cId="2688205556" sldId="323"/>
            <ac:spMk id="29" creationId="{A9DC58F7-259F-4D1B-B01F-00E5E6930B17}"/>
          </ac:spMkLst>
        </pc:spChg>
      </pc:sldChg>
      <pc:sldChg chg="modSp">
        <pc:chgData name="Ingibjörg Benediktsdóttir" userId="S::ingibjorg@hac.is::f2a0bb0b-0a74-44e8-b550-ff7c0c716fe7" providerId="AD" clId="Web-{A42CDE5B-0E6C-DCF4-66C2-2C0E26361C9B}" dt="2022-01-12T08:32:14.229" v="2" actId="1076"/>
        <pc:sldMkLst>
          <pc:docMk/>
          <pc:sldMk cId="2570176158" sldId="333"/>
        </pc:sldMkLst>
        <pc:spChg chg="mod">
          <ac:chgData name="Ingibjörg Benediktsdóttir" userId="S::ingibjorg@hac.is::f2a0bb0b-0a74-44e8-b550-ff7c0c716fe7" providerId="AD" clId="Web-{A42CDE5B-0E6C-DCF4-66C2-2C0E26361C9B}" dt="2022-01-12T08:32:14.229" v="2" actId="1076"/>
          <ac:spMkLst>
            <pc:docMk/>
            <pc:sldMk cId="2570176158" sldId="333"/>
            <ac:spMk id="28" creationId="{662BB6CD-5D85-4A31-819C-3555ABAB7BDE}"/>
          </ac:spMkLst>
        </pc:spChg>
        <pc:spChg chg="mod">
          <ac:chgData name="Ingibjörg Benediktsdóttir" userId="S::ingibjorg@hac.is::f2a0bb0b-0a74-44e8-b550-ff7c0c716fe7" providerId="AD" clId="Web-{A42CDE5B-0E6C-DCF4-66C2-2C0E26361C9B}" dt="2022-01-12T08:32:10.276" v="1" actId="20577"/>
          <ac:spMkLst>
            <pc:docMk/>
            <pc:sldMk cId="2570176158" sldId="333"/>
            <ac:spMk id="29" creationId="{A9DC58F7-259F-4D1B-B01F-00E5E6930B17}"/>
          </ac:spMkLst>
        </pc:spChg>
      </pc:sldChg>
      <pc:sldChg chg="modSp">
        <pc:chgData name="Ingibjörg Benediktsdóttir" userId="S::ingibjorg@hac.is::f2a0bb0b-0a74-44e8-b550-ff7c0c716fe7" providerId="AD" clId="Web-{A42CDE5B-0E6C-DCF4-66C2-2C0E26361C9B}" dt="2022-01-12T08:28:17.613" v="0" actId="20577"/>
        <pc:sldMkLst>
          <pc:docMk/>
          <pc:sldMk cId="3854781620" sldId="339"/>
        </pc:sldMkLst>
        <pc:spChg chg="mod">
          <ac:chgData name="Ingibjörg Benediktsdóttir" userId="S::ingibjorg@hac.is::f2a0bb0b-0a74-44e8-b550-ff7c0c716fe7" providerId="AD" clId="Web-{A42CDE5B-0E6C-DCF4-66C2-2C0E26361C9B}" dt="2022-01-12T08:28:17.613" v="0" actId="20577"/>
          <ac:spMkLst>
            <pc:docMk/>
            <pc:sldMk cId="3854781620" sldId="339"/>
            <ac:spMk id="18" creationId="{A9DC58F7-259F-4D1B-B01F-00E5E6930B17}"/>
          </ac:spMkLst>
        </pc:spChg>
      </pc:sldChg>
    </pc:docChg>
  </pc:docChgLst>
  <pc:docChgLst>
    <pc:chgData name="Ingibjörg Benediktsdóttir" userId="S::ingibjorg@hac.is::f2a0bb0b-0a74-44e8-b550-ff7c0c716fe7" providerId="AD" clId="Web-{28501ED7-9E7B-9A15-9CC3-F226C39BCA43}"/>
    <pc:docChg chg="modSld">
      <pc:chgData name="Ingibjörg Benediktsdóttir" userId="S::ingibjorg@hac.is::f2a0bb0b-0a74-44e8-b550-ff7c0c716fe7" providerId="AD" clId="Web-{28501ED7-9E7B-9A15-9CC3-F226C39BCA43}" dt="2022-01-11T15:03:13.762" v="0" actId="20577"/>
      <pc:docMkLst>
        <pc:docMk/>
      </pc:docMkLst>
      <pc:sldChg chg="modSp">
        <pc:chgData name="Ingibjörg Benediktsdóttir" userId="S::ingibjorg@hac.is::f2a0bb0b-0a74-44e8-b550-ff7c0c716fe7" providerId="AD" clId="Web-{28501ED7-9E7B-9A15-9CC3-F226C39BCA43}" dt="2022-01-11T15:03:13.762" v="0" actId="20577"/>
        <pc:sldMkLst>
          <pc:docMk/>
          <pc:sldMk cId="3397365117" sldId="344"/>
        </pc:sldMkLst>
        <pc:spChg chg="mod">
          <ac:chgData name="Ingibjörg Benediktsdóttir" userId="S::ingibjorg@hac.is::f2a0bb0b-0a74-44e8-b550-ff7c0c716fe7" providerId="AD" clId="Web-{28501ED7-9E7B-9A15-9CC3-F226C39BCA43}" dt="2022-01-11T15:03:13.762" v="0" actId="20577"/>
          <ac:spMkLst>
            <pc:docMk/>
            <pc:sldMk cId="3397365117" sldId="344"/>
            <ac:spMk id="3" creationId="{4EAAB3D4-E1D6-834B-A440-8AE5E3D7785B}"/>
          </ac:spMkLst>
        </pc:spChg>
      </pc:sldChg>
    </pc:docChg>
  </pc:docChgLst>
  <pc:docChgLst>
    <pc:chgData name="Ingibjörg Benediktsdóttir" userId="S::ingibjorg@hac.is::f2a0bb0b-0a74-44e8-b550-ff7c0c716fe7" providerId="AD" clId="Web-{61412CE7-BCD4-1727-02EE-6A38AB0E4952}"/>
    <pc:docChg chg="modSld">
      <pc:chgData name="Ingibjörg Benediktsdóttir" userId="S::ingibjorg@hac.is::f2a0bb0b-0a74-44e8-b550-ff7c0c716fe7" providerId="AD" clId="Web-{61412CE7-BCD4-1727-02EE-6A38AB0E4952}" dt="2022-01-14T13:14:19.397" v="52" actId="20577"/>
      <pc:docMkLst>
        <pc:docMk/>
      </pc:docMkLst>
      <pc:sldChg chg="modSp">
        <pc:chgData name="Ingibjörg Benediktsdóttir" userId="S::ingibjorg@hac.is::f2a0bb0b-0a74-44e8-b550-ff7c0c716fe7" providerId="AD" clId="Web-{61412CE7-BCD4-1727-02EE-6A38AB0E4952}" dt="2022-01-14T13:12:04.612" v="27" actId="20577"/>
        <pc:sldMkLst>
          <pc:docMk/>
          <pc:sldMk cId="1780344806" sldId="268"/>
        </pc:sldMkLst>
        <pc:spChg chg="mod">
          <ac:chgData name="Ingibjörg Benediktsdóttir" userId="S::ingibjorg@hac.is::f2a0bb0b-0a74-44e8-b550-ff7c0c716fe7" providerId="AD" clId="Web-{61412CE7-BCD4-1727-02EE-6A38AB0E4952}" dt="2022-01-14T13:12:04.612" v="27" actId="20577"/>
          <ac:spMkLst>
            <pc:docMk/>
            <pc:sldMk cId="1780344806" sldId="268"/>
            <ac:spMk id="37" creationId="{C7ACB41D-6E4A-4DEC-B4A5-E3F59A081365}"/>
          </ac:spMkLst>
        </pc:spChg>
      </pc:sldChg>
      <pc:sldChg chg="modSp">
        <pc:chgData name="Ingibjörg Benediktsdóttir" userId="S::ingibjorg@hac.is::f2a0bb0b-0a74-44e8-b550-ff7c0c716fe7" providerId="AD" clId="Web-{61412CE7-BCD4-1727-02EE-6A38AB0E4952}" dt="2022-01-14T13:10:40.047" v="17" actId="20577"/>
        <pc:sldMkLst>
          <pc:docMk/>
          <pc:sldMk cId="127628626" sldId="284"/>
        </pc:sldMkLst>
        <pc:spChg chg="mod">
          <ac:chgData name="Ingibjörg Benediktsdóttir" userId="S::ingibjorg@hac.is::f2a0bb0b-0a74-44e8-b550-ff7c0c716fe7" providerId="AD" clId="Web-{61412CE7-BCD4-1727-02EE-6A38AB0E4952}" dt="2022-01-14T13:10:40.047" v="17" actId="20577"/>
          <ac:spMkLst>
            <pc:docMk/>
            <pc:sldMk cId="127628626" sldId="284"/>
            <ac:spMk id="68" creationId="{00000000-0000-0000-0000-000000000000}"/>
          </ac:spMkLst>
        </pc:spChg>
      </pc:sldChg>
      <pc:sldChg chg="modSp">
        <pc:chgData name="Ingibjörg Benediktsdóttir" userId="S::ingibjorg@hac.is::f2a0bb0b-0a74-44e8-b550-ff7c0c716fe7" providerId="AD" clId="Web-{61412CE7-BCD4-1727-02EE-6A38AB0E4952}" dt="2022-01-14T13:12:26.472" v="32" actId="20577"/>
        <pc:sldMkLst>
          <pc:docMk/>
          <pc:sldMk cId="943460683" sldId="312"/>
        </pc:sldMkLst>
        <pc:spChg chg="mod">
          <ac:chgData name="Ingibjörg Benediktsdóttir" userId="S::ingibjorg@hac.is::f2a0bb0b-0a74-44e8-b550-ff7c0c716fe7" providerId="AD" clId="Web-{61412CE7-BCD4-1727-02EE-6A38AB0E4952}" dt="2022-01-14T13:12:26.472" v="32" actId="20577"/>
          <ac:spMkLst>
            <pc:docMk/>
            <pc:sldMk cId="943460683" sldId="312"/>
            <ac:spMk id="23" creationId="{6A93BF76-1F1E-0B47-B4A5-FC98A0077255}"/>
          </ac:spMkLst>
        </pc:spChg>
      </pc:sldChg>
      <pc:sldChg chg="modSp">
        <pc:chgData name="Ingibjörg Benediktsdóttir" userId="S::ingibjorg@hac.is::f2a0bb0b-0a74-44e8-b550-ff7c0c716fe7" providerId="AD" clId="Web-{61412CE7-BCD4-1727-02EE-6A38AB0E4952}" dt="2022-01-14T13:13:55.912" v="44" actId="20577"/>
        <pc:sldMkLst>
          <pc:docMk/>
          <pc:sldMk cId="4126785275" sldId="313"/>
        </pc:sldMkLst>
        <pc:spChg chg="mod">
          <ac:chgData name="Ingibjörg Benediktsdóttir" userId="S::ingibjorg@hac.is::f2a0bb0b-0a74-44e8-b550-ff7c0c716fe7" providerId="AD" clId="Web-{61412CE7-BCD4-1727-02EE-6A38AB0E4952}" dt="2022-01-14T13:13:55.912" v="44" actId="20577"/>
          <ac:spMkLst>
            <pc:docMk/>
            <pc:sldMk cId="4126785275" sldId="313"/>
            <ac:spMk id="3" creationId="{4EAAB3D4-E1D6-834B-A440-8AE5E3D7785B}"/>
          </ac:spMkLst>
        </pc:spChg>
      </pc:sldChg>
      <pc:sldChg chg="modSp">
        <pc:chgData name="Ingibjörg Benediktsdóttir" userId="S::ingibjorg@hac.is::f2a0bb0b-0a74-44e8-b550-ff7c0c716fe7" providerId="AD" clId="Web-{61412CE7-BCD4-1727-02EE-6A38AB0E4952}" dt="2022-01-14T13:14:19.397" v="52" actId="20577"/>
        <pc:sldMkLst>
          <pc:docMk/>
          <pc:sldMk cId="1311876215" sldId="314"/>
        </pc:sldMkLst>
        <pc:spChg chg="mod">
          <ac:chgData name="Ingibjörg Benediktsdóttir" userId="S::ingibjorg@hac.is::f2a0bb0b-0a74-44e8-b550-ff7c0c716fe7" providerId="AD" clId="Web-{61412CE7-BCD4-1727-02EE-6A38AB0E4952}" dt="2022-01-14T13:14:19.397" v="52" actId="20577"/>
          <ac:spMkLst>
            <pc:docMk/>
            <pc:sldMk cId="1311876215" sldId="314"/>
            <ac:spMk id="3" creationId="{4EAAB3D4-E1D6-834B-A440-8AE5E3D7785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C9B54-49A3-40D7-9618-DE8E4A00C19E}"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l-GR"/>
        </a:p>
      </dgm:t>
    </dgm:pt>
    <dgm:pt modelId="{069C6CA6-C858-4D8E-B0F3-C90820E36BA7}">
      <dgm:prSet phldrT="[Κείμενο]" custT="1"/>
      <dgm:spPr/>
      <dgm:t>
        <a:bodyPr/>
        <a:lstStyle/>
        <a:p>
          <a:r>
            <a:rPr lang="en-US" sz="1600" b="1" dirty="0" err="1"/>
            <a:t>Gagnaeftirlitsaðili</a:t>
          </a:r>
          <a:endParaRPr lang="en-US" sz="1600" b="1" dirty="0"/>
        </a:p>
        <a:p>
          <a:r>
            <a:rPr lang="en-US" altLang="ko-KR" sz="1200" dirty="0" err="1"/>
            <a:t>metur</a:t>
          </a:r>
          <a:r>
            <a:rPr lang="en-US" altLang="ko-KR" sz="1200" dirty="0"/>
            <a:t> </a:t>
          </a:r>
          <a:r>
            <a:rPr lang="en-US" altLang="ko-KR" sz="1200" dirty="0" err="1"/>
            <a:t>tilgang</a:t>
          </a:r>
          <a:r>
            <a:rPr lang="en-US" altLang="ko-KR" sz="1200" dirty="0"/>
            <a:t> </a:t>
          </a:r>
          <a:r>
            <a:rPr lang="en-US" altLang="ko-KR" sz="1200" dirty="0" err="1"/>
            <a:t>og</a:t>
          </a:r>
          <a:r>
            <a:rPr lang="en-US" altLang="ko-KR" sz="1200" dirty="0"/>
            <a:t> </a:t>
          </a:r>
          <a:r>
            <a:rPr lang="en-US" altLang="ko-KR" sz="1200" dirty="0" err="1"/>
            <a:t>ákveður</a:t>
          </a:r>
          <a:r>
            <a:rPr lang="en-US" altLang="ko-KR" sz="1200" dirty="0"/>
            <a:t> </a:t>
          </a:r>
          <a:r>
            <a:rPr lang="en-US" altLang="ko-KR" sz="1200" dirty="0" err="1"/>
            <a:t>hvernig</a:t>
          </a:r>
          <a:r>
            <a:rPr lang="en-US" altLang="ko-KR" sz="1200" dirty="0"/>
            <a:t> </a:t>
          </a:r>
          <a:r>
            <a:rPr lang="en-US" altLang="ko-KR" sz="1200" dirty="0" err="1"/>
            <a:t>unnið</a:t>
          </a:r>
          <a:r>
            <a:rPr lang="en-US" altLang="ko-KR" sz="1200" dirty="0"/>
            <a:t> er </a:t>
          </a:r>
          <a:r>
            <a:rPr lang="en-US" altLang="ko-KR" sz="1200" dirty="0" err="1"/>
            <a:t>með</a:t>
          </a:r>
          <a:r>
            <a:rPr lang="en-US" altLang="ko-KR" sz="1200" dirty="0"/>
            <a:t> </a:t>
          </a:r>
          <a:r>
            <a:rPr lang="en-US" altLang="ko-KR" sz="1200" dirty="0" err="1"/>
            <a:t>persónuupplýsingar</a:t>
          </a:r>
          <a:r>
            <a:rPr lang="en-US" altLang="ko-KR" sz="1200" dirty="0"/>
            <a:t>.</a:t>
          </a:r>
          <a:endParaRPr lang="el-GR" sz="1200" dirty="0"/>
        </a:p>
      </dgm:t>
    </dgm:pt>
    <dgm:pt modelId="{5B69143F-ECF0-4713-A64B-E229D6323097}" type="parTrans" cxnId="{C73FF443-3014-4EB9-8231-33A183D361CB}">
      <dgm:prSet/>
      <dgm:spPr/>
      <dgm:t>
        <a:bodyPr/>
        <a:lstStyle/>
        <a:p>
          <a:endParaRPr lang="el-GR"/>
        </a:p>
      </dgm:t>
    </dgm:pt>
    <dgm:pt modelId="{CAA05908-6942-430A-996D-E999EFB8FA7F}" type="sibTrans" cxnId="{C73FF443-3014-4EB9-8231-33A183D361CB}">
      <dgm:prSet/>
      <dgm:spPr/>
      <dgm:t>
        <a:bodyPr/>
        <a:lstStyle/>
        <a:p>
          <a:endParaRPr lang="el-GR"/>
        </a:p>
      </dgm:t>
    </dgm:pt>
    <dgm:pt modelId="{7AC5439B-BC16-4555-B749-C432BD46020B}">
      <dgm:prSet phldrT="[Κείμενο]" custT="1"/>
      <dgm:spPr/>
      <dgm:t>
        <a:bodyPr/>
        <a:lstStyle/>
        <a:p>
          <a:r>
            <a:rPr lang="en-US" sz="1600" b="1" dirty="0" err="1"/>
            <a:t>Gagnavinnsluaðili</a:t>
          </a:r>
          <a:endParaRPr lang="en-US" sz="1600" b="1" dirty="0"/>
        </a:p>
        <a:p>
          <a:r>
            <a:rPr lang="en-US" altLang="ko-KR" sz="1200" dirty="0" err="1"/>
            <a:t>geymir</a:t>
          </a:r>
          <a:r>
            <a:rPr lang="en-US" altLang="ko-KR" sz="1200" dirty="0"/>
            <a:t> </a:t>
          </a:r>
          <a:r>
            <a:rPr lang="en-US" altLang="ko-KR" sz="1200" dirty="0" err="1"/>
            <a:t>og</a:t>
          </a:r>
          <a:r>
            <a:rPr lang="en-US" altLang="ko-KR" sz="1200" dirty="0"/>
            <a:t> </a:t>
          </a:r>
          <a:r>
            <a:rPr lang="en-US" altLang="ko-KR" sz="1200" dirty="0" err="1"/>
            <a:t>vinnur</a:t>
          </a:r>
          <a:r>
            <a:rPr lang="en-US" altLang="ko-KR" sz="1200" dirty="0"/>
            <a:t> </a:t>
          </a:r>
          <a:r>
            <a:rPr lang="en-US" altLang="ko-KR" sz="1200" dirty="0" err="1"/>
            <a:t>úr</a:t>
          </a:r>
          <a:r>
            <a:rPr lang="en-US" altLang="ko-KR" sz="1200" dirty="0"/>
            <a:t> </a:t>
          </a:r>
          <a:r>
            <a:rPr lang="en-US" altLang="ko-KR" sz="1200" dirty="0" err="1"/>
            <a:t>gögnum</a:t>
          </a:r>
          <a:r>
            <a:rPr lang="en-US" altLang="ko-KR" sz="1200" dirty="0"/>
            <a:t> </a:t>
          </a:r>
          <a:r>
            <a:rPr lang="en-US" altLang="ko-KR" sz="1200" dirty="0" err="1"/>
            <a:t>fyrir</a:t>
          </a:r>
          <a:r>
            <a:rPr lang="en-US" altLang="ko-KR" sz="1200" dirty="0"/>
            <a:t> </a:t>
          </a:r>
          <a:r>
            <a:rPr lang="en-US" altLang="ko-KR" sz="1200" dirty="0" err="1"/>
            <a:t>hönd</a:t>
          </a:r>
          <a:r>
            <a:rPr lang="en-US" altLang="ko-KR" sz="1200" dirty="0"/>
            <a:t> </a:t>
          </a:r>
          <a:r>
            <a:rPr lang="en-US" altLang="ko-KR" sz="1200" dirty="0" err="1"/>
            <a:t>ábyrgðaraðila</a:t>
          </a:r>
          <a:r>
            <a:rPr lang="en-US" altLang="ko-KR" sz="1200" dirty="0"/>
            <a:t>.</a:t>
          </a:r>
          <a:endParaRPr lang="el-GR" sz="1200" dirty="0"/>
        </a:p>
      </dgm:t>
    </dgm:pt>
    <dgm:pt modelId="{FE621B02-A572-4D93-AE7F-A4522880D9E0}" type="parTrans" cxnId="{8833DB54-F8BB-48FB-94C0-AFCC7D76256F}">
      <dgm:prSet/>
      <dgm:spPr/>
      <dgm:t>
        <a:bodyPr/>
        <a:lstStyle/>
        <a:p>
          <a:endParaRPr lang="el-GR"/>
        </a:p>
      </dgm:t>
    </dgm:pt>
    <dgm:pt modelId="{DFB9CDCE-0512-4D90-93F5-A143D8AF4E3A}" type="sibTrans" cxnId="{8833DB54-F8BB-48FB-94C0-AFCC7D76256F}">
      <dgm:prSet/>
      <dgm:spPr/>
      <dgm:t>
        <a:bodyPr/>
        <a:lstStyle/>
        <a:p>
          <a:endParaRPr lang="el-GR"/>
        </a:p>
      </dgm:t>
    </dgm:pt>
    <dgm:pt modelId="{BA6C195B-8A7C-4CF2-9B72-B6D88406E0A9}">
      <dgm:prSet phldrT="[Κείμενο]" custT="1"/>
      <dgm:spPr/>
      <dgm:t>
        <a:bodyPr/>
        <a:lstStyle/>
        <a:p>
          <a:r>
            <a:rPr lang="en-US" sz="1600" b="1" dirty="0" err="1"/>
            <a:t>Viðtakandi</a:t>
          </a:r>
          <a:endParaRPr lang="en-US" sz="1600" b="1" dirty="0"/>
        </a:p>
        <a:p>
          <a:r>
            <a:rPr lang="en-US" sz="1200" b="0" dirty="0" err="1"/>
            <a:t>fær</a:t>
          </a:r>
          <a:r>
            <a:rPr lang="en-US" sz="1200" b="0" dirty="0"/>
            <a:t> </a:t>
          </a:r>
          <a:r>
            <a:rPr lang="en-US" sz="1200" b="0" dirty="0" err="1"/>
            <a:t>persónuupplýsingar</a:t>
          </a:r>
          <a:r>
            <a:rPr lang="en-US" sz="1200" b="0" dirty="0"/>
            <a:t>.</a:t>
          </a:r>
          <a:endParaRPr lang="el-GR" sz="1200" b="0" dirty="0"/>
        </a:p>
      </dgm:t>
    </dgm:pt>
    <dgm:pt modelId="{B317AF35-FF52-4059-810F-40C14217721E}" type="parTrans" cxnId="{FCAFEDAA-E9AE-46E5-B110-1918598FB6D1}">
      <dgm:prSet/>
      <dgm:spPr/>
      <dgm:t>
        <a:bodyPr/>
        <a:lstStyle/>
        <a:p>
          <a:endParaRPr lang="el-GR"/>
        </a:p>
      </dgm:t>
    </dgm:pt>
    <dgm:pt modelId="{DCC448B0-3E7E-4FA9-B9D1-2A0691515390}" type="sibTrans" cxnId="{FCAFEDAA-E9AE-46E5-B110-1918598FB6D1}">
      <dgm:prSet/>
      <dgm:spPr/>
      <dgm:t>
        <a:bodyPr/>
        <a:lstStyle/>
        <a:p>
          <a:endParaRPr lang="el-GR"/>
        </a:p>
      </dgm:t>
    </dgm:pt>
    <dgm:pt modelId="{7DE8E04E-3292-4BCA-BD35-6A34B005C438}">
      <dgm:prSet custT="1"/>
      <dgm:spPr/>
      <dgm:t>
        <a:bodyPr/>
        <a:lstStyle/>
        <a:p>
          <a:r>
            <a:rPr lang="en-US" sz="1600" b="1" dirty="0"/>
            <a:t>Hinn </a:t>
          </a:r>
          <a:r>
            <a:rPr lang="en-US" sz="1600" b="1" dirty="0" err="1"/>
            <a:t>skráði</a:t>
          </a:r>
          <a:endParaRPr lang="en-US" sz="1600" b="1" dirty="0"/>
        </a:p>
        <a:p>
          <a:r>
            <a:rPr lang="en-US" sz="1200" b="0" dirty="0" err="1"/>
            <a:t>Einstaklingur</a:t>
          </a:r>
          <a:r>
            <a:rPr lang="en-US" sz="1200" b="0" dirty="0"/>
            <a:t> </a:t>
          </a:r>
          <a:r>
            <a:rPr lang="en-US" sz="1200" b="0" dirty="0" err="1"/>
            <a:t>sem</a:t>
          </a:r>
          <a:r>
            <a:rPr lang="en-US" sz="1200" b="0" dirty="0"/>
            <a:t> </a:t>
          </a:r>
          <a:r>
            <a:rPr lang="en-US" sz="1200" b="0" dirty="0" err="1"/>
            <a:t>unnið</a:t>
          </a:r>
          <a:r>
            <a:rPr lang="en-US" sz="1200" b="0" dirty="0"/>
            <a:t> er </a:t>
          </a:r>
          <a:r>
            <a:rPr lang="en-US" sz="1200" b="0" dirty="0" err="1"/>
            <a:t>með</a:t>
          </a:r>
          <a:r>
            <a:rPr lang="en-US" sz="1200" b="0" dirty="0"/>
            <a:t> </a:t>
          </a:r>
          <a:r>
            <a:rPr lang="en-US" sz="1200" b="0" dirty="0" err="1"/>
            <a:t>persónuupplýsingar</a:t>
          </a:r>
          <a:r>
            <a:rPr lang="en-US" sz="1200" b="0" dirty="0"/>
            <a:t> um.</a:t>
          </a:r>
          <a:endParaRPr lang="el-GR" sz="1200" b="0" dirty="0"/>
        </a:p>
      </dgm:t>
    </dgm:pt>
    <dgm:pt modelId="{047E5BC0-6092-46B2-AAF6-9A1AC2CEB9DF}" type="parTrans" cxnId="{5F966593-8EDD-4340-B777-F5BA86A6585C}">
      <dgm:prSet/>
      <dgm:spPr/>
      <dgm:t>
        <a:bodyPr/>
        <a:lstStyle/>
        <a:p>
          <a:endParaRPr lang="el-GR"/>
        </a:p>
      </dgm:t>
    </dgm:pt>
    <dgm:pt modelId="{F47C2F2F-CD64-4038-B19E-9BDBA631CFD2}" type="sibTrans" cxnId="{5F966593-8EDD-4340-B777-F5BA86A6585C}">
      <dgm:prSet/>
      <dgm:spPr/>
      <dgm:t>
        <a:bodyPr/>
        <a:lstStyle/>
        <a:p>
          <a:endParaRPr lang="el-GR"/>
        </a:p>
      </dgm:t>
    </dgm:pt>
    <dgm:pt modelId="{03A481F7-8E01-43D4-AD44-C6405CE50571}">
      <dgm:prSet custT="1"/>
      <dgm:spPr/>
      <dgm:t>
        <a:bodyPr/>
        <a:lstStyle/>
        <a:p>
          <a:r>
            <a:rPr lang="en-US" sz="1600" b="1" dirty="0" err="1"/>
            <a:t>Persónuverndarfulltrúi</a:t>
          </a:r>
          <a:endParaRPr lang="en-US" sz="1600" b="1" dirty="0"/>
        </a:p>
        <a:p>
          <a:r>
            <a:rPr lang="en-US" sz="1200" dirty="0" err="1"/>
            <a:t>ber</a:t>
          </a:r>
          <a:r>
            <a:rPr lang="en-US" sz="1200" dirty="0"/>
            <a:t> </a:t>
          </a:r>
          <a:r>
            <a:rPr lang="en-US" sz="1200" dirty="0" err="1"/>
            <a:t>ábyrgð</a:t>
          </a:r>
          <a:r>
            <a:rPr lang="en-US" sz="1200" dirty="0"/>
            <a:t> á </a:t>
          </a:r>
          <a:r>
            <a:rPr lang="en-US" sz="1200" dirty="0" err="1"/>
            <a:t>umsjón</a:t>
          </a:r>
          <a:r>
            <a:rPr lang="en-US" sz="1200" dirty="0"/>
            <a:t> </a:t>
          </a:r>
          <a:r>
            <a:rPr lang="en-US" sz="1200" dirty="0" err="1"/>
            <a:t>með</a:t>
          </a:r>
          <a:r>
            <a:rPr lang="en-US" sz="1200" dirty="0"/>
            <a:t> </a:t>
          </a:r>
          <a:r>
            <a:rPr lang="en-US" sz="1200" dirty="0" err="1"/>
            <a:t>hvernig</a:t>
          </a:r>
          <a:r>
            <a:rPr lang="en-US" sz="1200" dirty="0"/>
            <a:t> </a:t>
          </a:r>
          <a:r>
            <a:rPr lang="en-US" sz="1200" dirty="0" err="1"/>
            <a:t>unnið</a:t>
          </a:r>
          <a:r>
            <a:rPr lang="en-US" sz="1200" dirty="0"/>
            <a:t> er </a:t>
          </a:r>
          <a:r>
            <a:rPr lang="en-US" sz="1200" dirty="0" err="1"/>
            <a:t>með</a:t>
          </a:r>
          <a:r>
            <a:rPr lang="en-US" sz="1200" dirty="0"/>
            <a:t> </a:t>
          </a:r>
          <a:r>
            <a:rPr lang="en-US" sz="1200" dirty="0" err="1"/>
            <a:t>persónuupplýsingar</a:t>
          </a:r>
          <a:r>
            <a:rPr lang="en-US" sz="1200" dirty="0"/>
            <a:t> </a:t>
          </a:r>
          <a:r>
            <a:rPr lang="en-US" sz="1200" dirty="0" err="1"/>
            <a:t>og</a:t>
          </a:r>
          <a:r>
            <a:rPr lang="en-US" sz="1200" dirty="0"/>
            <a:t> </a:t>
          </a:r>
          <a:r>
            <a:rPr lang="en-US" sz="1200" dirty="0" err="1"/>
            <a:t>að</a:t>
          </a:r>
          <a:r>
            <a:rPr lang="en-US" sz="1200" dirty="0"/>
            <a:t> </a:t>
          </a:r>
          <a:r>
            <a:rPr lang="en-US" sz="1200" dirty="0" err="1"/>
            <a:t>upplýsa</a:t>
          </a:r>
          <a:r>
            <a:rPr lang="en-US" sz="1200" dirty="0"/>
            <a:t> </a:t>
          </a:r>
          <a:r>
            <a:rPr lang="en-US" sz="1200" dirty="0" err="1"/>
            <a:t>og</a:t>
          </a:r>
          <a:r>
            <a:rPr lang="en-US" sz="1200" dirty="0"/>
            <a:t> </a:t>
          </a:r>
          <a:r>
            <a:rPr lang="en-US" sz="1200" dirty="0" err="1"/>
            <a:t>leiðbeina</a:t>
          </a:r>
          <a:r>
            <a:rPr lang="en-US" sz="1200" dirty="0"/>
            <a:t> </a:t>
          </a:r>
          <a:r>
            <a:rPr lang="en-US" sz="1200" dirty="0" err="1"/>
            <a:t>starfsfólki</a:t>
          </a:r>
          <a:r>
            <a:rPr lang="en-US" sz="1200" dirty="0"/>
            <a:t> </a:t>
          </a:r>
          <a:r>
            <a:rPr lang="en-US" sz="1200" dirty="0" err="1"/>
            <a:t>sem</a:t>
          </a:r>
          <a:r>
            <a:rPr lang="en-US" sz="1200" dirty="0"/>
            <a:t> </a:t>
          </a:r>
          <a:r>
            <a:rPr lang="en-US" sz="1200" dirty="0" err="1"/>
            <a:t>meðhöndlar</a:t>
          </a:r>
          <a:r>
            <a:rPr lang="en-US" sz="1200" dirty="0"/>
            <a:t> </a:t>
          </a:r>
          <a:r>
            <a:rPr lang="en-US" sz="1200" dirty="0" err="1"/>
            <a:t>persónuupplýsingar</a:t>
          </a:r>
          <a:r>
            <a:rPr lang="en-US" sz="1200" dirty="0"/>
            <a:t> um </a:t>
          </a:r>
          <a:r>
            <a:rPr lang="en-US" sz="1200" dirty="0" err="1"/>
            <a:t>skyldur</a:t>
          </a:r>
          <a:r>
            <a:rPr lang="en-US" sz="1200" dirty="0"/>
            <a:t> </a:t>
          </a:r>
          <a:r>
            <a:rPr lang="en-US" sz="1200" dirty="0" err="1"/>
            <a:t>þeirra</a:t>
          </a:r>
          <a:r>
            <a:rPr lang="en-US" sz="1200" dirty="0"/>
            <a:t>. </a:t>
          </a:r>
          <a:r>
            <a:rPr lang="en-US" sz="1200" dirty="0" err="1"/>
            <a:t>Persónuverndarfulltrúi</a:t>
          </a:r>
          <a:r>
            <a:rPr lang="en-US" sz="1200" dirty="0"/>
            <a:t> er </a:t>
          </a:r>
          <a:r>
            <a:rPr lang="en-US" sz="1200" dirty="0" err="1"/>
            <a:t>einnig</a:t>
          </a:r>
          <a:r>
            <a:rPr lang="en-US" sz="1200" dirty="0"/>
            <a:t> í </a:t>
          </a:r>
          <a:r>
            <a:rPr lang="en-US" sz="1200" dirty="0" err="1"/>
            <a:t>samstarfi</a:t>
          </a:r>
          <a:r>
            <a:rPr lang="en-US" sz="1200" dirty="0"/>
            <a:t> </a:t>
          </a:r>
          <a:r>
            <a:rPr lang="en-US" sz="1200" dirty="0" err="1"/>
            <a:t>við</a:t>
          </a:r>
          <a:r>
            <a:rPr lang="en-US" sz="1200" dirty="0"/>
            <a:t> </a:t>
          </a:r>
          <a:r>
            <a:rPr lang="en-US" sz="1200" dirty="0" err="1"/>
            <a:t>Persónuvernd</a:t>
          </a:r>
          <a:r>
            <a:rPr lang="en-US" sz="1200" dirty="0"/>
            <a:t> </a:t>
          </a:r>
          <a:r>
            <a:rPr lang="en-US" sz="1200" dirty="0" err="1"/>
            <a:t>og</a:t>
          </a:r>
          <a:r>
            <a:rPr lang="en-US" sz="1200" dirty="0"/>
            <a:t> er </a:t>
          </a:r>
          <a:r>
            <a:rPr lang="en-US" sz="1200" dirty="0" err="1"/>
            <a:t>tengiliður</a:t>
          </a:r>
          <a:r>
            <a:rPr lang="en-US" sz="1200" dirty="0"/>
            <a:t> milli </a:t>
          </a:r>
          <a:r>
            <a:rPr lang="en-US" sz="1200" dirty="0" err="1"/>
            <a:t>Persónuverndar</a:t>
          </a:r>
          <a:r>
            <a:rPr lang="en-US" sz="1200" dirty="0"/>
            <a:t> </a:t>
          </a:r>
          <a:r>
            <a:rPr lang="en-US" sz="1200" dirty="0" err="1"/>
            <a:t>og</a:t>
          </a:r>
          <a:r>
            <a:rPr lang="en-US" sz="1200" dirty="0"/>
            <a:t> </a:t>
          </a:r>
          <a:r>
            <a:rPr lang="en-US" sz="1200" dirty="0" err="1"/>
            <a:t>einstaklinga</a:t>
          </a:r>
          <a:r>
            <a:rPr lang="en-US" sz="1200" dirty="0"/>
            <a:t>. </a:t>
          </a:r>
          <a:endParaRPr lang="el-GR" sz="1200" b="1" dirty="0"/>
        </a:p>
      </dgm:t>
    </dgm:pt>
    <dgm:pt modelId="{149C35BB-FD28-47A0-9444-0CE0E633420E}" type="parTrans" cxnId="{EF5C0CD2-0FA9-42DF-AEAC-F97E5B4DF32B}">
      <dgm:prSet/>
      <dgm:spPr/>
      <dgm:t>
        <a:bodyPr/>
        <a:lstStyle/>
        <a:p>
          <a:endParaRPr lang="el-GR"/>
        </a:p>
      </dgm:t>
    </dgm:pt>
    <dgm:pt modelId="{621B1F8D-5193-46E6-89D2-76DE5987F1FC}" type="sibTrans" cxnId="{EF5C0CD2-0FA9-42DF-AEAC-F97E5B4DF32B}">
      <dgm:prSet/>
      <dgm:spPr/>
      <dgm:t>
        <a:bodyPr/>
        <a:lstStyle/>
        <a:p>
          <a:endParaRPr lang="el-GR"/>
        </a:p>
      </dgm:t>
    </dgm:pt>
    <dgm:pt modelId="{0CCF40C7-9CED-48B5-8238-EB08E8F95A55}" type="pres">
      <dgm:prSet presAssocID="{8CBC9B54-49A3-40D7-9618-DE8E4A00C19E}" presName="Name0" presStyleCnt="0">
        <dgm:presLayoutVars>
          <dgm:dir/>
          <dgm:resizeHandles val="exact"/>
        </dgm:presLayoutVars>
      </dgm:prSet>
      <dgm:spPr/>
    </dgm:pt>
    <dgm:pt modelId="{CB2E07CD-5CA3-4716-8373-1A7642E3D6DA}" type="pres">
      <dgm:prSet presAssocID="{069C6CA6-C858-4D8E-B0F3-C90820E36BA7}" presName="node" presStyleLbl="node1" presStyleIdx="0" presStyleCnt="5" custScaleX="119510" custScaleY="148402" custRadScaleRad="85012" custRadScaleInc="-2725">
        <dgm:presLayoutVars>
          <dgm:bulletEnabled val="1"/>
        </dgm:presLayoutVars>
      </dgm:prSet>
      <dgm:spPr/>
    </dgm:pt>
    <dgm:pt modelId="{FE7FBAC4-1FB4-4B9E-8BCF-09A0240872A4}" type="pres">
      <dgm:prSet presAssocID="{CAA05908-6942-430A-996D-E999EFB8FA7F}" presName="sibTrans" presStyleLbl="sibTrans2D1" presStyleIdx="0" presStyleCnt="5"/>
      <dgm:spPr/>
    </dgm:pt>
    <dgm:pt modelId="{361A2F68-2582-42CB-A9D9-C13BC43A2351}" type="pres">
      <dgm:prSet presAssocID="{CAA05908-6942-430A-996D-E999EFB8FA7F}" presName="connectorText" presStyleLbl="sibTrans2D1" presStyleIdx="0" presStyleCnt="5"/>
      <dgm:spPr/>
    </dgm:pt>
    <dgm:pt modelId="{79585D56-A70D-43C6-B787-90B9E195487C}" type="pres">
      <dgm:prSet presAssocID="{7AC5439B-BC16-4555-B749-C432BD46020B}" presName="node" presStyleLbl="node1" presStyleIdx="1" presStyleCnt="5" custScaleX="141677" custScaleY="148661" custRadScaleRad="126116" custRadScaleInc="35075">
        <dgm:presLayoutVars>
          <dgm:bulletEnabled val="1"/>
        </dgm:presLayoutVars>
      </dgm:prSet>
      <dgm:spPr/>
    </dgm:pt>
    <dgm:pt modelId="{4253D9EB-7678-49EC-811E-316482E505B3}" type="pres">
      <dgm:prSet presAssocID="{DFB9CDCE-0512-4D90-93F5-A143D8AF4E3A}" presName="sibTrans" presStyleLbl="sibTrans2D1" presStyleIdx="1" presStyleCnt="5"/>
      <dgm:spPr/>
    </dgm:pt>
    <dgm:pt modelId="{C41A6436-B2B9-415A-AB23-D90AE45A5A9E}" type="pres">
      <dgm:prSet presAssocID="{DFB9CDCE-0512-4D90-93F5-A143D8AF4E3A}" presName="connectorText" presStyleLbl="sibTrans2D1" presStyleIdx="1" presStyleCnt="5"/>
      <dgm:spPr/>
    </dgm:pt>
    <dgm:pt modelId="{839F40F7-1F39-4A3A-B75D-D336EF83B00F}" type="pres">
      <dgm:prSet presAssocID="{BA6C195B-8A7C-4CF2-9B72-B6D88406E0A9}" presName="node" presStyleLbl="node1" presStyleIdx="2" presStyleCnt="5" custScaleX="177630" custScaleY="122995" custRadScaleRad="123196" custRadScaleInc="-33626">
        <dgm:presLayoutVars>
          <dgm:bulletEnabled val="1"/>
        </dgm:presLayoutVars>
      </dgm:prSet>
      <dgm:spPr/>
    </dgm:pt>
    <dgm:pt modelId="{1E3BB106-7092-4968-96DE-C277D3ED5DB7}" type="pres">
      <dgm:prSet presAssocID="{DCC448B0-3E7E-4FA9-B9D1-2A0691515390}" presName="sibTrans" presStyleLbl="sibTrans2D1" presStyleIdx="2" presStyleCnt="5"/>
      <dgm:spPr/>
    </dgm:pt>
    <dgm:pt modelId="{35D8215A-FD7A-49A0-B6B6-F84650243A17}" type="pres">
      <dgm:prSet presAssocID="{DCC448B0-3E7E-4FA9-B9D1-2A0691515390}" presName="connectorText" presStyleLbl="sibTrans2D1" presStyleIdx="2" presStyleCnt="5"/>
      <dgm:spPr/>
    </dgm:pt>
    <dgm:pt modelId="{CE379C34-0630-4A11-BB17-EEFA3F6A8E71}" type="pres">
      <dgm:prSet presAssocID="{7DE8E04E-3292-4BCA-BD35-6A34B005C438}" presName="node" presStyleLbl="node1" presStyleIdx="3" presStyleCnt="5" custScaleX="132425" custScaleY="118831" custRadScaleRad="122426" custRadScaleInc="27871">
        <dgm:presLayoutVars>
          <dgm:bulletEnabled val="1"/>
        </dgm:presLayoutVars>
      </dgm:prSet>
      <dgm:spPr/>
    </dgm:pt>
    <dgm:pt modelId="{229A8AC3-4ABC-4A30-9B3C-D75AC9EF2727}" type="pres">
      <dgm:prSet presAssocID="{F47C2F2F-CD64-4038-B19E-9BDBA631CFD2}" presName="sibTrans" presStyleLbl="sibTrans2D1" presStyleIdx="3" presStyleCnt="5"/>
      <dgm:spPr/>
    </dgm:pt>
    <dgm:pt modelId="{855979D4-926A-4DF9-81A5-20A5C24451D0}" type="pres">
      <dgm:prSet presAssocID="{F47C2F2F-CD64-4038-B19E-9BDBA631CFD2}" presName="connectorText" presStyleLbl="sibTrans2D1" presStyleIdx="3" presStyleCnt="5"/>
      <dgm:spPr/>
    </dgm:pt>
    <dgm:pt modelId="{E2C23F85-E0F9-4322-9945-91CA8DBD3E08}" type="pres">
      <dgm:prSet presAssocID="{03A481F7-8E01-43D4-AD44-C6405CE50571}" presName="node" presStyleLbl="node1" presStyleIdx="4" presStyleCnt="5" custScaleX="212708" custScaleY="247525" custRadScaleRad="154776" custRadScaleInc="-44897">
        <dgm:presLayoutVars>
          <dgm:bulletEnabled val="1"/>
        </dgm:presLayoutVars>
      </dgm:prSet>
      <dgm:spPr/>
    </dgm:pt>
    <dgm:pt modelId="{1DA1B576-4760-45EC-9931-B7B33D6E46C5}" type="pres">
      <dgm:prSet presAssocID="{621B1F8D-5193-46E6-89D2-76DE5987F1FC}" presName="sibTrans" presStyleLbl="sibTrans2D1" presStyleIdx="4" presStyleCnt="5"/>
      <dgm:spPr/>
    </dgm:pt>
    <dgm:pt modelId="{9E5A5C03-6D0D-459B-BE4D-023A3BFED778}" type="pres">
      <dgm:prSet presAssocID="{621B1F8D-5193-46E6-89D2-76DE5987F1FC}" presName="connectorText" presStyleLbl="sibTrans2D1" presStyleIdx="4" presStyleCnt="5"/>
      <dgm:spPr/>
    </dgm:pt>
  </dgm:ptLst>
  <dgm:cxnLst>
    <dgm:cxn modelId="{AE7F2106-56EA-4D22-A1AA-2F4B70ABFAD1}" type="presOf" srcId="{DFB9CDCE-0512-4D90-93F5-A143D8AF4E3A}" destId="{C41A6436-B2B9-415A-AB23-D90AE45A5A9E}" srcOrd="1" destOrd="0" presId="urn:microsoft.com/office/officeart/2005/8/layout/cycle7"/>
    <dgm:cxn modelId="{577FE316-956C-4DDF-BEC0-6434D7E75A05}" type="presOf" srcId="{DFB9CDCE-0512-4D90-93F5-A143D8AF4E3A}" destId="{4253D9EB-7678-49EC-811E-316482E505B3}" srcOrd="0" destOrd="0" presId="urn:microsoft.com/office/officeart/2005/8/layout/cycle7"/>
    <dgm:cxn modelId="{E14A9A1E-4FB4-480F-87A7-DCA605675187}" type="presOf" srcId="{069C6CA6-C858-4D8E-B0F3-C90820E36BA7}" destId="{CB2E07CD-5CA3-4716-8373-1A7642E3D6DA}" srcOrd="0" destOrd="0" presId="urn:microsoft.com/office/officeart/2005/8/layout/cycle7"/>
    <dgm:cxn modelId="{55B30B36-6A51-4A92-BBD7-24A750A4A7CF}" type="presOf" srcId="{CAA05908-6942-430A-996D-E999EFB8FA7F}" destId="{FE7FBAC4-1FB4-4B9E-8BCF-09A0240872A4}" srcOrd="0" destOrd="0" presId="urn:microsoft.com/office/officeart/2005/8/layout/cycle7"/>
    <dgm:cxn modelId="{AFB9D360-26B8-4218-AF2B-508F74FE7D11}" type="presOf" srcId="{DCC448B0-3E7E-4FA9-B9D1-2A0691515390}" destId="{1E3BB106-7092-4968-96DE-C277D3ED5DB7}" srcOrd="0" destOrd="0" presId="urn:microsoft.com/office/officeart/2005/8/layout/cycle7"/>
    <dgm:cxn modelId="{C73FF443-3014-4EB9-8231-33A183D361CB}" srcId="{8CBC9B54-49A3-40D7-9618-DE8E4A00C19E}" destId="{069C6CA6-C858-4D8E-B0F3-C90820E36BA7}" srcOrd="0" destOrd="0" parTransId="{5B69143F-ECF0-4713-A64B-E229D6323097}" sibTransId="{CAA05908-6942-430A-996D-E999EFB8FA7F}"/>
    <dgm:cxn modelId="{A7F0C144-4B5D-4A2E-A658-F8A950442CBB}" type="presOf" srcId="{8CBC9B54-49A3-40D7-9618-DE8E4A00C19E}" destId="{0CCF40C7-9CED-48B5-8238-EB08E8F95A55}" srcOrd="0" destOrd="0" presId="urn:microsoft.com/office/officeart/2005/8/layout/cycle7"/>
    <dgm:cxn modelId="{D08E8745-F9D9-4737-8F2B-9BC06DF576B1}" type="presOf" srcId="{F47C2F2F-CD64-4038-B19E-9BDBA631CFD2}" destId="{229A8AC3-4ABC-4A30-9B3C-D75AC9EF2727}" srcOrd="0" destOrd="0" presId="urn:microsoft.com/office/officeart/2005/8/layout/cycle7"/>
    <dgm:cxn modelId="{0D445E74-6A9F-4BC6-B042-7F496E51AD0F}" type="presOf" srcId="{621B1F8D-5193-46E6-89D2-76DE5987F1FC}" destId="{1DA1B576-4760-45EC-9931-B7B33D6E46C5}" srcOrd="0" destOrd="0" presId="urn:microsoft.com/office/officeart/2005/8/layout/cycle7"/>
    <dgm:cxn modelId="{8833DB54-F8BB-48FB-94C0-AFCC7D76256F}" srcId="{8CBC9B54-49A3-40D7-9618-DE8E4A00C19E}" destId="{7AC5439B-BC16-4555-B749-C432BD46020B}" srcOrd="1" destOrd="0" parTransId="{FE621B02-A572-4D93-AE7F-A4522880D9E0}" sibTransId="{DFB9CDCE-0512-4D90-93F5-A143D8AF4E3A}"/>
    <dgm:cxn modelId="{5F966593-8EDD-4340-B777-F5BA86A6585C}" srcId="{8CBC9B54-49A3-40D7-9618-DE8E4A00C19E}" destId="{7DE8E04E-3292-4BCA-BD35-6A34B005C438}" srcOrd="3" destOrd="0" parTransId="{047E5BC0-6092-46B2-AAF6-9A1AC2CEB9DF}" sibTransId="{F47C2F2F-CD64-4038-B19E-9BDBA631CFD2}"/>
    <dgm:cxn modelId="{CFD03C96-67D5-4A65-B7F1-513B73B9CDB0}" type="presOf" srcId="{DCC448B0-3E7E-4FA9-B9D1-2A0691515390}" destId="{35D8215A-FD7A-49A0-B6B6-F84650243A17}" srcOrd="1" destOrd="0" presId="urn:microsoft.com/office/officeart/2005/8/layout/cycle7"/>
    <dgm:cxn modelId="{FCAFEDAA-E9AE-46E5-B110-1918598FB6D1}" srcId="{8CBC9B54-49A3-40D7-9618-DE8E4A00C19E}" destId="{BA6C195B-8A7C-4CF2-9B72-B6D88406E0A9}" srcOrd="2" destOrd="0" parTransId="{B317AF35-FF52-4059-810F-40C14217721E}" sibTransId="{DCC448B0-3E7E-4FA9-B9D1-2A0691515390}"/>
    <dgm:cxn modelId="{0077AEAB-EBE2-493E-BE38-B2A71EC87A19}" type="presOf" srcId="{03A481F7-8E01-43D4-AD44-C6405CE50571}" destId="{E2C23F85-E0F9-4322-9945-91CA8DBD3E08}" srcOrd="0" destOrd="0" presId="urn:microsoft.com/office/officeart/2005/8/layout/cycle7"/>
    <dgm:cxn modelId="{25A977BE-9046-4774-91E3-88CB881DB0E8}" type="presOf" srcId="{7AC5439B-BC16-4555-B749-C432BD46020B}" destId="{79585D56-A70D-43C6-B787-90B9E195487C}" srcOrd="0" destOrd="0" presId="urn:microsoft.com/office/officeart/2005/8/layout/cycle7"/>
    <dgm:cxn modelId="{EF5C0CD2-0FA9-42DF-AEAC-F97E5B4DF32B}" srcId="{8CBC9B54-49A3-40D7-9618-DE8E4A00C19E}" destId="{03A481F7-8E01-43D4-AD44-C6405CE50571}" srcOrd="4" destOrd="0" parTransId="{149C35BB-FD28-47A0-9444-0CE0E633420E}" sibTransId="{621B1F8D-5193-46E6-89D2-76DE5987F1FC}"/>
    <dgm:cxn modelId="{A93150D9-225E-4F79-AF33-D8227EA07A02}" type="presOf" srcId="{621B1F8D-5193-46E6-89D2-76DE5987F1FC}" destId="{9E5A5C03-6D0D-459B-BE4D-023A3BFED778}" srcOrd="1" destOrd="0" presId="urn:microsoft.com/office/officeart/2005/8/layout/cycle7"/>
    <dgm:cxn modelId="{4D6733ED-4ADD-4BA9-AB44-1E1B7F2989BF}" type="presOf" srcId="{CAA05908-6942-430A-996D-E999EFB8FA7F}" destId="{361A2F68-2582-42CB-A9D9-C13BC43A2351}" srcOrd="1" destOrd="0" presId="urn:microsoft.com/office/officeart/2005/8/layout/cycle7"/>
    <dgm:cxn modelId="{219BF5EF-927E-4250-8E66-BC975CF206C7}" type="presOf" srcId="{F47C2F2F-CD64-4038-B19E-9BDBA631CFD2}" destId="{855979D4-926A-4DF9-81A5-20A5C24451D0}" srcOrd="1" destOrd="0" presId="urn:microsoft.com/office/officeart/2005/8/layout/cycle7"/>
    <dgm:cxn modelId="{5CFAC0F1-DA89-4641-9759-A519F1027330}" type="presOf" srcId="{7DE8E04E-3292-4BCA-BD35-6A34B005C438}" destId="{CE379C34-0630-4A11-BB17-EEFA3F6A8E71}" srcOrd="0" destOrd="0" presId="urn:microsoft.com/office/officeart/2005/8/layout/cycle7"/>
    <dgm:cxn modelId="{A8C8CEF5-28EB-4DD0-802A-AE4A75E2E8E1}" type="presOf" srcId="{BA6C195B-8A7C-4CF2-9B72-B6D88406E0A9}" destId="{839F40F7-1F39-4A3A-B75D-D336EF83B00F}" srcOrd="0" destOrd="0" presId="urn:microsoft.com/office/officeart/2005/8/layout/cycle7"/>
    <dgm:cxn modelId="{C5ED0F81-AEAC-4223-843E-39434382DA3D}" type="presParOf" srcId="{0CCF40C7-9CED-48B5-8238-EB08E8F95A55}" destId="{CB2E07CD-5CA3-4716-8373-1A7642E3D6DA}" srcOrd="0" destOrd="0" presId="urn:microsoft.com/office/officeart/2005/8/layout/cycle7"/>
    <dgm:cxn modelId="{01449B72-9DDA-4B98-96FB-0C7A5CA0B1C0}" type="presParOf" srcId="{0CCF40C7-9CED-48B5-8238-EB08E8F95A55}" destId="{FE7FBAC4-1FB4-4B9E-8BCF-09A0240872A4}" srcOrd="1" destOrd="0" presId="urn:microsoft.com/office/officeart/2005/8/layout/cycle7"/>
    <dgm:cxn modelId="{8056CBC9-49FB-4148-84A9-5E4CF98C27BF}" type="presParOf" srcId="{FE7FBAC4-1FB4-4B9E-8BCF-09A0240872A4}" destId="{361A2F68-2582-42CB-A9D9-C13BC43A2351}" srcOrd="0" destOrd="0" presId="urn:microsoft.com/office/officeart/2005/8/layout/cycle7"/>
    <dgm:cxn modelId="{1B181B4D-15C2-4947-9CC6-CF951D779911}" type="presParOf" srcId="{0CCF40C7-9CED-48B5-8238-EB08E8F95A55}" destId="{79585D56-A70D-43C6-B787-90B9E195487C}" srcOrd="2" destOrd="0" presId="urn:microsoft.com/office/officeart/2005/8/layout/cycle7"/>
    <dgm:cxn modelId="{EDF47FC3-1AA1-4618-BA93-5F67FDD8BE8A}" type="presParOf" srcId="{0CCF40C7-9CED-48B5-8238-EB08E8F95A55}" destId="{4253D9EB-7678-49EC-811E-316482E505B3}" srcOrd="3" destOrd="0" presId="urn:microsoft.com/office/officeart/2005/8/layout/cycle7"/>
    <dgm:cxn modelId="{7C9A2970-2242-479C-9603-C8DCB10F1543}" type="presParOf" srcId="{4253D9EB-7678-49EC-811E-316482E505B3}" destId="{C41A6436-B2B9-415A-AB23-D90AE45A5A9E}" srcOrd="0" destOrd="0" presId="urn:microsoft.com/office/officeart/2005/8/layout/cycle7"/>
    <dgm:cxn modelId="{486C9221-AC91-48CC-9783-7B8DE701BEA8}" type="presParOf" srcId="{0CCF40C7-9CED-48B5-8238-EB08E8F95A55}" destId="{839F40F7-1F39-4A3A-B75D-D336EF83B00F}" srcOrd="4" destOrd="0" presId="urn:microsoft.com/office/officeart/2005/8/layout/cycle7"/>
    <dgm:cxn modelId="{160BB711-3481-41CE-917C-5DE4BABBC5B7}" type="presParOf" srcId="{0CCF40C7-9CED-48B5-8238-EB08E8F95A55}" destId="{1E3BB106-7092-4968-96DE-C277D3ED5DB7}" srcOrd="5" destOrd="0" presId="urn:microsoft.com/office/officeart/2005/8/layout/cycle7"/>
    <dgm:cxn modelId="{8025D0B8-C5D2-4A0A-AB71-C8369B37F02B}" type="presParOf" srcId="{1E3BB106-7092-4968-96DE-C277D3ED5DB7}" destId="{35D8215A-FD7A-49A0-B6B6-F84650243A17}" srcOrd="0" destOrd="0" presId="urn:microsoft.com/office/officeart/2005/8/layout/cycle7"/>
    <dgm:cxn modelId="{69FFFDD8-96C1-4D6B-BAEB-863172800659}" type="presParOf" srcId="{0CCF40C7-9CED-48B5-8238-EB08E8F95A55}" destId="{CE379C34-0630-4A11-BB17-EEFA3F6A8E71}" srcOrd="6" destOrd="0" presId="urn:microsoft.com/office/officeart/2005/8/layout/cycle7"/>
    <dgm:cxn modelId="{C6E3D38D-7FAA-4E32-80E4-3F62D0335BD7}" type="presParOf" srcId="{0CCF40C7-9CED-48B5-8238-EB08E8F95A55}" destId="{229A8AC3-4ABC-4A30-9B3C-D75AC9EF2727}" srcOrd="7" destOrd="0" presId="urn:microsoft.com/office/officeart/2005/8/layout/cycle7"/>
    <dgm:cxn modelId="{D0CEF9C6-8010-4796-9F76-5CA9D4B683E1}" type="presParOf" srcId="{229A8AC3-4ABC-4A30-9B3C-D75AC9EF2727}" destId="{855979D4-926A-4DF9-81A5-20A5C24451D0}" srcOrd="0" destOrd="0" presId="urn:microsoft.com/office/officeart/2005/8/layout/cycle7"/>
    <dgm:cxn modelId="{A43C9544-F406-460B-B559-B9884A8408D3}" type="presParOf" srcId="{0CCF40C7-9CED-48B5-8238-EB08E8F95A55}" destId="{E2C23F85-E0F9-4322-9945-91CA8DBD3E08}" srcOrd="8" destOrd="0" presId="urn:microsoft.com/office/officeart/2005/8/layout/cycle7"/>
    <dgm:cxn modelId="{2961F578-BFEF-4D47-B6B8-D03E96BDF8BE}" type="presParOf" srcId="{0CCF40C7-9CED-48B5-8238-EB08E8F95A55}" destId="{1DA1B576-4760-45EC-9931-B7B33D6E46C5}" srcOrd="9" destOrd="0" presId="urn:microsoft.com/office/officeart/2005/8/layout/cycle7"/>
    <dgm:cxn modelId="{735B3B9F-E332-4C25-935D-526486E6C824}" type="presParOf" srcId="{1DA1B576-4760-45EC-9931-B7B33D6E46C5}" destId="{9E5A5C03-6D0D-459B-BE4D-023A3BFED77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E07CD-5CA3-4716-8373-1A7642E3D6DA}">
      <dsp:nvSpPr>
        <dsp:cNvPr id="0" name=""/>
        <dsp:cNvSpPr/>
      </dsp:nvSpPr>
      <dsp:spPr>
        <a:xfrm>
          <a:off x="3888196" y="181630"/>
          <a:ext cx="1782291" cy="11065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Gagnaeftirlitsaðili</a:t>
          </a:r>
          <a:endParaRPr lang="en-US" sz="1600" b="1" kern="1200" dirty="0"/>
        </a:p>
        <a:p>
          <a:pPr marL="0" lvl="0" indent="0" algn="ctr" defTabSz="711200">
            <a:lnSpc>
              <a:spcPct val="90000"/>
            </a:lnSpc>
            <a:spcBef>
              <a:spcPct val="0"/>
            </a:spcBef>
            <a:spcAft>
              <a:spcPct val="35000"/>
            </a:spcAft>
            <a:buNone/>
          </a:pPr>
          <a:r>
            <a:rPr lang="en-US" altLang="ko-KR" sz="1200" kern="1200" dirty="0" err="1"/>
            <a:t>metur</a:t>
          </a:r>
          <a:r>
            <a:rPr lang="en-US" altLang="ko-KR" sz="1200" kern="1200" dirty="0"/>
            <a:t> </a:t>
          </a:r>
          <a:r>
            <a:rPr lang="en-US" altLang="ko-KR" sz="1200" kern="1200" dirty="0" err="1"/>
            <a:t>tilgang</a:t>
          </a:r>
          <a:r>
            <a:rPr lang="en-US" altLang="ko-KR" sz="1200" kern="1200" dirty="0"/>
            <a:t> </a:t>
          </a:r>
          <a:r>
            <a:rPr lang="en-US" altLang="ko-KR" sz="1200" kern="1200" dirty="0" err="1"/>
            <a:t>og</a:t>
          </a:r>
          <a:r>
            <a:rPr lang="en-US" altLang="ko-KR" sz="1200" kern="1200" dirty="0"/>
            <a:t> </a:t>
          </a:r>
          <a:r>
            <a:rPr lang="en-US" altLang="ko-KR" sz="1200" kern="1200" dirty="0" err="1"/>
            <a:t>ákveður</a:t>
          </a:r>
          <a:r>
            <a:rPr lang="en-US" altLang="ko-KR" sz="1200" kern="1200" dirty="0"/>
            <a:t> </a:t>
          </a:r>
          <a:r>
            <a:rPr lang="en-US" altLang="ko-KR" sz="1200" kern="1200" dirty="0" err="1"/>
            <a:t>hvernig</a:t>
          </a:r>
          <a:r>
            <a:rPr lang="en-US" altLang="ko-KR" sz="1200" kern="1200" dirty="0"/>
            <a:t> </a:t>
          </a:r>
          <a:r>
            <a:rPr lang="en-US" altLang="ko-KR" sz="1200" kern="1200" dirty="0" err="1"/>
            <a:t>unnið</a:t>
          </a:r>
          <a:r>
            <a:rPr lang="en-US" altLang="ko-KR" sz="1200" kern="1200" dirty="0"/>
            <a:t> er </a:t>
          </a:r>
          <a:r>
            <a:rPr lang="en-US" altLang="ko-KR" sz="1200" kern="1200" dirty="0" err="1"/>
            <a:t>með</a:t>
          </a:r>
          <a:r>
            <a:rPr lang="en-US" altLang="ko-KR" sz="1200" kern="1200" dirty="0"/>
            <a:t> </a:t>
          </a:r>
          <a:r>
            <a:rPr lang="en-US" altLang="ko-KR" sz="1200" kern="1200" dirty="0" err="1"/>
            <a:t>persónuupplýsingar</a:t>
          </a:r>
          <a:r>
            <a:rPr lang="en-US" altLang="ko-KR" sz="1200" kern="1200" dirty="0"/>
            <a:t>.</a:t>
          </a:r>
          <a:endParaRPr lang="el-GR" sz="1200" kern="1200" dirty="0"/>
        </a:p>
      </dsp:txBody>
      <dsp:txXfrm>
        <a:off x="3920607" y="214041"/>
        <a:ext cx="1717469" cy="1041761"/>
      </dsp:txXfrm>
    </dsp:sp>
    <dsp:sp modelId="{FE7FBAC4-1FB4-4B9E-8BCF-09A0240872A4}">
      <dsp:nvSpPr>
        <dsp:cNvPr id="0" name=""/>
        <dsp:cNvSpPr/>
      </dsp:nvSpPr>
      <dsp:spPr>
        <a:xfrm rot="1797089">
          <a:off x="5856459" y="1350859"/>
          <a:ext cx="436534" cy="26098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a:off x="5934754" y="1403056"/>
        <a:ext cx="279944" cy="156589"/>
      </dsp:txXfrm>
    </dsp:sp>
    <dsp:sp modelId="{79585D56-A70D-43C6-B787-90B9E195487C}">
      <dsp:nvSpPr>
        <dsp:cNvPr id="0" name=""/>
        <dsp:cNvSpPr/>
      </dsp:nvSpPr>
      <dsp:spPr>
        <a:xfrm>
          <a:off x="6384410" y="1714282"/>
          <a:ext cx="2112874" cy="11085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Gagnavinnsluaðili</a:t>
          </a:r>
          <a:endParaRPr lang="en-US" sz="1600" b="1" kern="1200" dirty="0"/>
        </a:p>
        <a:p>
          <a:pPr marL="0" lvl="0" indent="0" algn="ctr" defTabSz="711200">
            <a:lnSpc>
              <a:spcPct val="90000"/>
            </a:lnSpc>
            <a:spcBef>
              <a:spcPct val="0"/>
            </a:spcBef>
            <a:spcAft>
              <a:spcPct val="35000"/>
            </a:spcAft>
            <a:buNone/>
          </a:pPr>
          <a:r>
            <a:rPr lang="en-US" altLang="ko-KR" sz="1200" kern="1200" dirty="0" err="1"/>
            <a:t>geymir</a:t>
          </a:r>
          <a:r>
            <a:rPr lang="en-US" altLang="ko-KR" sz="1200" kern="1200" dirty="0"/>
            <a:t> </a:t>
          </a:r>
          <a:r>
            <a:rPr lang="en-US" altLang="ko-KR" sz="1200" kern="1200" dirty="0" err="1"/>
            <a:t>og</a:t>
          </a:r>
          <a:r>
            <a:rPr lang="en-US" altLang="ko-KR" sz="1200" kern="1200" dirty="0"/>
            <a:t> </a:t>
          </a:r>
          <a:r>
            <a:rPr lang="en-US" altLang="ko-KR" sz="1200" kern="1200" dirty="0" err="1"/>
            <a:t>vinnur</a:t>
          </a:r>
          <a:r>
            <a:rPr lang="en-US" altLang="ko-KR" sz="1200" kern="1200" dirty="0"/>
            <a:t> </a:t>
          </a:r>
          <a:r>
            <a:rPr lang="en-US" altLang="ko-KR" sz="1200" kern="1200" dirty="0" err="1"/>
            <a:t>úr</a:t>
          </a:r>
          <a:r>
            <a:rPr lang="en-US" altLang="ko-KR" sz="1200" kern="1200" dirty="0"/>
            <a:t> </a:t>
          </a:r>
          <a:r>
            <a:rPr lang="en-US" altLang="ko-KR" sz="1200" kern="1200" dirty="0" err="1"/>
            <a:t>gögnum</a:t>
          </a:r>
          <a:r>
            <a:rPr lang="en-US" altLang="ko-KR" sz="1200" kern="1200" dirty="0"/>
            <a:t> </a:t>
          </a:r>
          <a:r>
            <a:rPr lang="en-US" altLang="ko-KR" sz="1200" kern="1200" dirty="0" err="1"/>
            <a:t>fyrir</a:t>
          </a:r>
          <a:r>
            <a:rPr lang="en-US" altLang="ko-KR" sz="1200" kern="1200" dirty="0"/>
            <a:t> </a:t>
          </a:r>
          <a:r>
            <a:rPr lang="en-US" altLang="ko-KR" sz="1200" kern="1200" dirty="0" err="1"/>
            <a:t>hönd</a:t>
          </a:r>
          <a:r>
            <a:rPr lang="en-US" altLang="ko-KR" sz="1200" kern="1200" dirty="0"/>
            <a:t> </a:t>
          </a:r>
          <a:r>
            <a:rPr lang="en-US" altLang="ko-KR" sz="1200" kern="1200" dirty="0" err="1"/>
            <a:t>ábyrgðaraðila</a:t>
          </a:r>
          <a:r>
            <a:rPr lang="en-US" altLang="ko-KR" sz="1200" kern="1200" dirty="0"/>
            <a:t>.</a:t>
          </a:r>
          <a:endParaRPr lang="el-GR" sz="1200" kern="1200" dirty="0"/>
        </a:p>
      </dsp:txBody>
      <dsp:txXfrm>
        <a:off x="6416877" y="1746749"/>
        <a:ext cx="2047940" cy="1043580"/>
      </dsp:txXfrm>
    </dsp:sp>
    <dsp:sp modelId="{4253D9EB-7678-49EC-811E-316482E505B3}">
      <dsp:nvSpPr>
        <dsp:cNvPr id="0" name=""/>
        <dsp:cNvSpPr/>
      </dsp:nvSpPr>
      <dsp:spPr>
        <a:xfrm rot="6603728">
          <a:off x="6850379" y="3157222"/>
          <a:ext cx="436534" cy="260983"/>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rot="10800000">
        <a:off x="6928674" y="3209419"/>
        <a:ext cx="279944" cy="156589"/>
      </dsp:txXfrm>
    </dsp:sp>
    <dsp:sp modelId="{839F40F7-1F39-4A3A-B75D-D336EF83B00F}">
      <dsp:nvSpPr>
        <dsp:cNvPr id="0" name=""/>
        <dsp:cNvSpPr/>
      </dsp:nvSpPr>
      <dsp:spPr>
        <a:xfrm>
          <a:off x="5406865" y="3752630"/>
          <a:ext cx="2649053" cy="91713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Viðtakandi</a:t>
          </a:r>
          <a:endParaRPr lang="en-US" sz="1600" b="1" kern="1200" dirty="0"/>
        </a:p>
        <a:p>
          <a:pPr marL="0" lvl="0" indent="0" algn="ctr" defTabSz="711200">
            <a:lnSpc>
              <a:spcPct val="90000"/>
            </a:lnSpc>
            <a:spcBef>
              <a:spcPct val="0"/>
            </a:spcBef>
            <a:spcAft>
              <a:spcPct val="35000"/>
            </a:spcAft>
            <a:buNone/>
          </a:pPr>
          <a:r>
            <a:rPr lang="en-US" sz="1200" b="0" kern="1200" dirty="0" err="1"/>
            <a:t>fær</a:t>
          </a:r>
          <a:r>
            <a:rPr lang="en-US" sz="1200" b="0" kern="1200" dirty="0"/>
            <a:t> </a:t>
          </a:r>
          <a:r>
            <a:rPr lang="en-US" sz="1200" b="0" kern="1200" dirty="0" err="1"/>
            <a:t>persónuupplýsingar</a:t>
          </a:r>
          <a:r>
            <a:rPr lang="en-US" sz="1200" b="0" kern="1200" dirty="0"/>
            <a:t>.</a:t>
          </a:r>
          <a:endParaRPr lang="el-GR" sz="1200" b="0" kern="1200" dirty="0"/>
        </a:p>
      </dsp:txBody>
      <dsp:txXfrm>
        <a:off x="5433727" y="3779492"/>
        <a:ext cx="2595329" cy="863408"/>
      </dsp:txXfrm>
    </dsp:sp>
    <dsp:sp modelId="{1E3BB106-7092-4968-96DE-C277D3ED5DB7}">
      <dsp:nvSpPr>
        <dsp:cNvPr id="0" name=""/>
        <dsp:cNvSpPr/>
      </dsp:nvSpPr>
      <dsp:spPr>
        <a:xfrm rot="10800000">
          <a:off x="4460626" y="4080705"/>
          <a:ext cx="436534" cy="26098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rot="10800000">
        <a:off x="4538921" y="4132902"/>
        <a:ext cx="279944" cy="156589"/>
      </dsp:txXfrm>
    </dsp:sp>
    <dsp:sp modelId="{CE379C34-0630-4A11-BB17-EEFA3F6A8E71}">
      <dsp:nvSpPr>
        <dsp:cNvPr id="0" name=""/>
        <dsp:cNvSpPr/>
      </dsp:nvSpPr>
      <dsp:spPr>
        <a:xfrm>
          <a:off x="1976025" y="3768155"/>
          <a:ext cx="1974896" cy="88608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Hinn </a:t>
          </a:r>
          <a:r>
            <a:rPr lang="en-US" sz="1600" b="1" kern="1200" dirty="0" err="1"/>
            <a:t>skráði</a:t>
          </a:r>
          <a:endParaRPr lang="en-US" sz="1600" b="1" kern="1200" dirty="0"/>
        </a:p>
        <a:p>
          <a:pPr marL="0" lvl="0" indent="0" algn="ctr" defTabSz="711200">
            <a:lnSpc>
              <a:spcPct val="90000"/>
            </a:lnSpc>
            <a:spcBef>
              <a:spcPct val="0"/>
            </a:spcBef>
            <a:spcAft>
              <a:spcPct val="35000"/>
            </a:spcAft>
            <a:buNone/>
          </a:pPr>
          <a:r>
            <a:rPr lang="en-US" sz="1200" b="0" kern="1200" dirty="0" err="1"/>
            <a:t>Einstaklingur</a:t>
          </a:r>
          <a:r>
            <a:rPr lang="en-US" sz="1200" b="0" kern="1200" dirty="0"/>
            <a:t> </a:t>
          </a:r>
          <a:r>
            <a:rPr lang="en-US" sz="1200" b="0" kern="1200" dirty="0" err="1"/>
            <a:t>sem</a:t>
          </a:r>
          <a:r>
            <a:rPr lang="en-US" sz="1200" b="0" kern="1200" dirty="0"/>
            <a:t> </a:t>
          </a:r>
          <a:r>
            <a:rPr lang="en-US" sz="1200" b="0" kern="1200" dirty="0" err="1"/>
            <a:t>unnið</a:t>
          </a:r>
          <a:r>
            <a:rPr lang="en-US" sz="1200" b="0" kern="1200" dirty="0"/>
            <a:t> er </a:t>
          </a:r>
          <a:r>
            <a:rPr lang="en-US" sz="1200" b="0" kern="1200" dirty="0" err="1"/>
            <a:t>með</a:t>
          </a:r>
          <a:r>
            <a:rPr lang="en-US" sz="1200" b="0" kern="1200" dirty="0"/>
            <a:t> </a:t>
          </a:r>
          <a:r>
            <a:rPr lang="en-US" sz="1200" b="0" kern="1200" dirty="0" err="1"/>
            <a:t>persónuupplýsingar</a:t>
          </a:r>
          <a:r>
            <a:rPr lang="en-US" sz="1200" b="0" kern="1200" dirty="0"/>
            <a:t> um.</a:t>
          </a:r>
          <a:endParaRPr lang="el-GR" sz="1200" b="0" kern="1200" dirty="0"/>
        </a:p>
      </dsp:txBody>
      <dsp:txXfrm>
        <a:off x="2001977" y="3794107"/>
        <a:ext cx="1922992" cy="834178"/>
      </dsp:txXfrm>
    </dsp:sp>
    <dsp:sp modelId="{229A8AC3-4ABC-4A30-9B3C-D75AC9EF2727}">
      <dsp:nvSpPr>
        <dsp:cNvPr id="0" name=""/>
        <dsp:cNvSpPr/>
      </dsp:nvSpPr>
      <dsp:spPr>
        <a:xfrm rot="13953817">
          <a:off x="2240179" y="3421025"/>
          <a:ext cx="436534" cy="260983"/>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rot="10800000">
        <a:off x="2318474" y="3473222"/>
        <a:ext cx="279944" cy="156589"/>
      </dsp:txXfrm>
    </dsp:sp>
    <dsp:sp modelId="{E2C23F85-E0F9-4322-9945-91CA8DBD3E08}">
      <dsp:nvSpPr>
        <dsp:cNvPr id="0" name=""/>
        <dsp:cNvSpPr/>
      </dsp:nvSpPr>
      <dsp:spPr>
        <a:xfrm>
          <a:off x="0" y="1489169"/>
          <a:ext cx="3172182" cy="184571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Persónuverndarfulltrúi</a:t>
          </a:r>
          <a:endParaRPr lang="en-US" sz="1600" b="1" kern="1200" dirty="0"/>
        </a:p>
        <a:p>
          <a:pPr marL="0" lvl="0" indent="0" algn="ctr" defTabSz="711200">
            <a:lnSpc>
              <a:spcPct val="90000"/>
            </a:lnSpc>
            <a:spcBef>
              <a:spcPct val="0"/>
            </a:spcBef>
            <a:spcAft>
              <a:spcPct val="35000"/>
            </a:spcAft>
            <a:buNone/>
          </a:pPr>
          <a:r>
            <a:rPr lang="en-US" sz="1200" kern="1200" dirty="0" err="1"/>
            <a:t>ber</a:t>
          </a:r>
          <a:r>
            <a:rPr lang="en-US" sz="1200" kern="1200" dirty="0"/>
            <a:t> </a:t>
          </a:r>
          <a:r>
            <a:rPr lang="en-US" sz="1200" kern="1200" dirty="0" err="1"/>
            <a:t>ábyrgð</a:t>
          </a:r>
          <a:r>
            <a:rPr lang="en-US" sz="1200" kern="1200" dirty="0"/>
            <a:t> á </a:t>
          </a:r>
          <a:r>
            <a:rPr lang="en-US" sz="1200" kern="1200" dirty="0" err="1"/>
            <a:t>umsjón</a:t>
          </a:r>
          <a:r>
            <a:rPr lang="en-US" sz="1200" kern="1200" dirty="0"/>
            <a:t> </a:t>
          </a:r>
          <a:r>
            <a:rPr lang="en-US" sz="1200" kern="1200" dirty="0" err="1"/>
            <a:t>með</a:t>
          </a:r>
          <a:r>
            <a:rPr lang="en-US" sz="1200" kern="1200" dirty="0"/>
            <a:t> </a:t>
          </a:r>
          <a:r>
            <a:rPr lang="en-US" sz="1200" kern="1200" dirty="0" err="1"/>
            <a:t>hvernig</a:t>
          </a:r>
          <a:r>
            <a:rPr lang="en-US" sz="1200" kern="1200" dirty="0"/>
            <a:t> </a:t>
          </a:r>
          <a:r>
            <a:rPr lang="en-US" sz="1200" kern="1200" dirty="0" err="1"/>
            <a:t>unnið</a:t>
          </a:r>
          <a:r>
            <a:rPr lang="en-US" sz="1200" kern="1200" dirty="0"/>
            <a:t> er </a:t>
          </a:r>
          <a:r>
            <a:rPr lang="en-US" sz="1200" kern="1200" dirty="0" err="1"/>
            <a:t>með</a:t>
          </a:r>
          <a:r>
            <a:rPr lang="en-US" sz="1200" kern="1200" dirty="0"/>
            <a:t> </a:t>
          </a:r>
          <a:r>
            <a:rPr lang="en-US" sz="1200" kern="1200" dirty="0" err="1"/>
            <a:t>persónuupplýsingar</a:t>
          </a:r>
          <a:r>
            <a:rPr lang="en-US" sz="1200" kern="1200" dirty="0"/>
            <a:t> </a:t>
          </a:r>
          <a:r>
            <a:rPr lang="en-US" sz="1200" kern="1200" dirty="0" err="1"/>
            <a:t>og</a:t>
          </a:r>
          <a:r>
            <a:rPr lang="en-US" sz="1200" kern="1200" dirty="0"/>
            <a:t> </a:t>
          </a:r>
          <a:r>
            <a:rPr lang="en-US" sz="1200" kern="1200" dirty="0" err="1"/>
            <a:t>að</a:t>
          </a:r>
          <a:r>
            <a:rPr lang="en-US" sz="1200" kern="1200" dirty="0"/>
            <a:t> </a:t>
          </a:r>
          <a:r>
            <a:rPr lang="en-US" sz="1200" kern="1200" dirty="0" err="1"/>
            <a:t>upplýsa</a:t>
          </a:r>
          <a:r>
            <a:rPr lang="en-US" sz="1200" kern="1200" dirty="0"/>
            <a:t> </a:t>
          </a:r>
          <a:r>
            <a:rPr lang="en-US" sz="1200" kern="1200" dirty="0" err="1"/>
            <a:t>og</a:t>
          </a:r>
          <a:r>
            <a:rPr lang="en-US" sz="1200" kern="1200" dirty="0"/>
            <a:t> </a:t>
          </a:r>
          <a:r>
            <a:rPr lang="en-US" sz="1200" kern="1200" dirty="0" err="1"/>
            <a:t>leiðbeina</a:t>
          </a:r>
          <a:r>
            <a:rPr lang="en-US" sz="1200" kern="1200" dirty="0"/>
            <a:t> </a:t>
          </a:r>
          <a:r>
            <a:rPr lang="en-US" sz="1200" kern="1200" dirty="0" err="1"/>
            <a:t>starfsfólki</a:t>
          </a:r>
          <a:r>
            <a:rPr lang="en-US" sz="1200" kern="1200" dirty="0"/>
            <a:t> </a:t>
          </a:r>
          <a:r>
            <a:rPr lang="en-US" sz="1200" kern="1200" dirty="0" err="1"/>
            <a:t>sem</a:t>
          </a:r>
          <a:r>
            <a:rPr lang="en-US" sz="1200" kern="1200" dirty="0"/>
            <a:t> </a:t>
          </a:r>
          <a:r>
            <a:rPr lang="en-US" sz="1200" kern="1200" dirty="0" err="1"/>
            <a:t>meðhöndlar</a:t>
          </a:r>
          <a:r>
            <a:rPr lang="en-US" sz="1200" kern="1200" dirty="0"/>
            <a:t> </a:t>
          </a:r>
          <a:r>
            <a:rPr lang="en-US" sz="1200" kern="1200" dirty="0" err="1"/>
            <a:t>persónuupplýsingar</a:t>
          </a:r>
          <a:r>
            <a:rPr lang="en-US" sz="1200" kern="1200" dirty="0"/>
            <a:t> um </a:t>
          </a:r>
          <a:r>
            <a:rPr lang="en-US" sz="1200" kern="1200" dirty="0" err="1"/>
            <a:t>skyldur</a:t>
          </a:r>
          <a:r>
            <a:rPr lang="en-US" sz="1200" kern="1200" dirty="0"/>
            <a:t> </a:t>
          </a:r>
          <a:r>
            <a:rPr lang="en-US" sz="1200" kern="1200" dirty="0" err="1"/>
            <a:t>þeirra</a:t>
          </a:r>
          <a:r>
            <a:rPr lang="en-US" sz="1200" kern="1200" dirty="0"/>
            <a:t>. </a:t>
          </a:r>
          <a:r>
            <a:rPr lang="en-US" sz="1200" kern="1200" dirty="0" err="1"/>
            <a:t>Persónuverndarfulltrúi</a:t>
          </a:r>
          <a:r>
            <a:rPr lang="en-US" sz="1200" kern="1200" dirty="0"/>
            <a:t> er </a:t>
          </a:r>
          <a:r>
            <a:rPr lang="en-US" sz="1200" kern="1200" dirty="0" err="1"/>
            <a:t>einnig</a:t>
          </a:r>
          <a:r>
            <a:rPr lang="en-US" sz="1200" kern="1200" dirty="0"/>
            <a:t> í </a:t>
          </a:r>
          <a:r>
            <a:rPr lang="en-US" sz="1200" kern="1200" dirty="0" err="1"/>
            <a:t>samstarfi</a:t>
          </a:r>
          <a:r>
            <a:rPr lang="en-US" sz="1200" kern="1200" dirty="0"/>
            <a:t> </a:t>
          </a:r>
          <a:r>
            <a:rPr lang="en-US" sz="1200" kern="1200" dirty="0" err="1"/>
            <a:t>við</a:t>
          </a:r>
          <a:r>
            <a:rPr lang="en-US" sz="1200" kern="1200" dirty="0"/>
            <a:t> </a:t>
          </a:r>
          <a:r>
            <a:rPr lang="en-US" sz="1200" kern="1200" dirty="0" err="1"/>
            <a:t>Persónuvernd</a:t>
          </a:r>
          <a:r>
            <a:rPr lang="en-US" sz="1200" kern="1200" dirty="0"/>
            <a:t> </a:t>
          </a:r>
          <a:r>
            <a:rPr lang="en-US" sz="1200" kern="1200" dirty="0" err="1"/>
            <a:t>og</a:t>
          </a:r>
          <a:r>
            <a:rPr lang="en-US" sz="1200" kern="1200" dirty="0"/>
            <a:t> er </a:t>
          </a:r>
          <a:r>
            <a:rPr lang="en-US" sz="1200" kern="1200" dirty="0" err="1"/>
            <a:t>tengiliður</a:t>
          </a:r>
          <a:r>
            <a:rPr lang="en-US" sz="1200" kern="1200" dirty="0"/>
            <a:t> milli </a:t>
          </a:r>
          <a:r>
            <a:rPr lang="en-US" sz="1200" kern="1200" dirty="0" err="1"/>
            <a:t>Persónuverndar</a:t>
          </a:r>
          <a:r>
            <a:rPr lang="en-US" sz="1200" kern="1200" dirty="0"/>
            <a:t> </a:t>
          </a:r>
          <a:r>
            <a:rPr lang="en-US" sz="1200" kern="1200" dirty="0" err="1"/>
            <a:t>og</a:t>
          </a:r>
          <a:r>
            <a:rPr lang="en-US" sz="1200" kern="1200" dirty="0"/>
            <a:t> </a:t>
          </a:r>
          <a:r>
            <a:rPr lang="en-US" sz="1200" kern="1200" dirty="0" err="1"/>
            <a:t>einstaklinga</a:t>
          </a:r>
          <a:r>
            <a:rPr lang="en-US" sz="1200" kern="1200" dirty="0"/>
            <a:t>. </a:t>
          </a:r>
          <a:endParaRPr lang="el-GR" sz="1200" b="1" kern="1200" dirty="0"/>
        </a:p>
      </dsp:txBody>
      <dsp:txXfrm>
        <a:off x="54059" y="1543228"/>
        <a:ext cx="3064064" cy="1737592"/>
      </dsp:txXfrm>
    </dsp:sp>
    <dsp:sp modelId="{1DA1B576-4760-45EC-9931-B7B33D6E46C5}">
      <dsp:nvSpPr>
        <dsp:cNvPr id="0" name=""/>
        <dsp:cNvSpPr/>
      </dsp:nvSpPr>
      <dsp:spPr>
        <a:xfrm rot="19937486">
          <a:off x="3311922" y="1260487"/>
          <a:ext cx="436534" cy="260983"/>
        </a:xfrm>
        <a:prstGeom prst="lef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a:off x="3390217" y="1312684"/>
        <a:ext cx="279944" cy="15658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26/01/2022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B85C3C-CA4C-4372-B5BE-2EFB0AC5C75C}" type="slidenum">
              <a:rPr lang="es-ES" smtClean="0"/>
              <a:t>13</a:t>
            </a:fld>
            <a:endParaRPr lang="es-ES"/>
          </a:p>
        </p:txBody>
      </p:sp>
    </p:spTree>
    <p:extLst>
      <p:ext uri="{BB962C8B-B14F-4D97-AF65-F5344CB8AC3E}">
        <p14:creationId xmlns:p14="http://schemas.microsoft.com/office/powerpoint/2010/main" val="3355839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EyMT08mD7Ds" TargetMode="External"/><Relationship Id="rId5" Type="http://schemas.openxmlformats.org/officeDocument/2006/relationships/hyperlink" Target="https://youtu.be/EyMT08mD7Ds"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researchgate.net/publication/327221006_Digital_Preservation_Strategies_An_Overvie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5334/bcj" TargetMode="External"/><Relationship Id="rId3" Type="http://schemas.openxmlformats.org/officeDocument/2006/relationships/hyperlink" Target="https://researchguides.ben.edu/source-evaluation" TargetMode="External"/><Relationship Id="rId7" Type="http://schemas.openxmlformats.org/officeDocument/2006/relationships/hyperlink" Target="https://www.youtube.com/watch?v=nrbpOmNC_mM" TargetMode="External"/><Relationship Id="rId2" Type="http://schemas.openxmlformats.org/officeDocument/2006/relationships/hyperlink" Target="https://natlib.govt.nz/schools/digital-literacy/strategies-for-developing-digital-literacy/digital-content-finding-evaluating-using-and-creating-it" TargetMode="External"/><Relationship Id="rId1" Type="http://schemas.openxmlformats.org/officeDocument/2006/relationships/slideLayout" Target="../slideLayouts/slideLayout2.xml"/><Relationship Id="rId6" Type="http://schemas.openxmlformats.org/officeDocument/2006/relationships/hyperlink" Target="https://drexel.edu/cci/academics/graduate-programs/digital-content-management/" TargetMode="External"/><Relationship Id="rId5" Type="http://schemas.openxmlformats.org/officeDocument/2006/relationships/hyperlink" Target="https://www.youtube.com/watch?v=fhbMXNyqb7g" TargetMode="External"/><Relationship Id="rId4" Type="http://schemas.openxmlformats.org/officeDocument/2006/relationships/hyperlink" Target="https://www.youtube.com/watch?v=WvVdkKHkBxw"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n.unesco.org/this-site/our-online-privacy-policy"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uroparl.europa.eu/RegData/etudes/BRIE/2018/621876/EPRS_BRI(2018)621876_EN.pdf" TargetMode="External"/><Relationship Id="rId2" Type="http://schemas.openxmlformats.org/officeDocument/2006/relationships/hyperlink" Target="https://europa.eu/youreurope/business/dealing-with-customers/data-protection/data-protection-gdpr/index_en.htm" TargetMode="External"/><Relationship Id="rId1" Type="http://schemas.openxmlformats.org/officeDocument/2006/relationships/slideLayout" Target="../slideLayouts/slideLayout2.xml"/><Relationship Id="rId6" Type="http://schemas.openxmlformats.org/officeDocument/2006/relationships/hyperlink" Target="https://www.unesco.de/en/privacy-policy" TargetMode="External"/><Relationship Id="rId5" Type="http://schemas.openxmlformats.org/officeDocument/2006/relationships/hyperlink" Target="https://www.ichandmuseums.eu/en/privacy-cookie-policy" TargetMode="External"/><Relationship Id="rId4" Type="http://schemas.openxmlformats.org/officeDocument/2006/relationships/hyperlink" Target="https://ec.europa.eu/info/sites/default/files/data-protection-factsheet-sme-obligations_en.pdf"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iscovered.ed.ac.uk/" TargetMode="External"/><Relationship Id="rId7" Type="http://schemas.openxmlformats.org/officeDocument/2006/relationships/image" Target="../media/image15.jpeg"/><Relationship Id="rId2" Type="http://schemas.openxmlformats.org/officeDocument/2006/relationships/hyperlink" Target="https://www.oerafrica.org/creators/folksemantic" TargetMode="External"/><Relationship Id="rId1" Type="http://schemas.openxmlformats.org/officeDocument/2006/relationships/slideLayout" Target="../slideLayouts/slideLayout2.xml"/><Relationship Id="rId6" Type="http://schemas.openxmlformats.org/officeDocument/2006/relationships/hyperlink" Target="https://ocw.mit.edu/index.htm" TargetMode="External"/><Relationship Id="rId5" Type="http://schemas.openxmlformats.org/officeDocument/2006/relationships/hyperlink" Target="http://www.open.edu/openlearn/" TargetMode="External"/><Relationship Id="rId4" Type="http://schemas.openxmlformats.org/officeDocument/2006/relationships/hyperlink" Target="http://www.oeconsortium.org/courses/search/"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452394" y="2057362"/>
            <a:ext cx="4473369" cy="3031244"/>
          </a:xfrm>
          <a:prstGeom prst="rect">
            <a:avLst/>
          </a:prstGeom>
        </p:spPr>
        <p:txBody>
          <a:bodyPr spcFirstLastPara="1" vert="horz" wrap="square" lIns="121900" tIns="121900" rIns="121900" bIns="121900" rtlCol="0" anchor="ctr" anchorCtr="0">
            <a:noAutofit/>
          </a:bodyPr>
          <a:lstStyle/>
          <a:p>
            <a:r>
              <a:rPr lang="en-US" altLang="es-ES" sz="5400" b="1" dirty="0" err="1">
                <a:cs typeface="Arial" pitchFamily="34" charset="0"/>
              </a:rPr>
              <a:t>Staf</a:t>
            </a:r>
            <a:r>
              <a:rPr lang="en-GB" altLang="es-ES" sz="5400" b="1" dirty="0">
                <a:cs typeface="Arial" pitchFamily="34" charset="0"/>
              </a:rPr>
              <a:t>r</a:t>
            </a:r>
            <a:r>
              <a:rPr lang="is-IS" altLang="es-ES" sz="5400" b="1" dirty="0">
                <a:cs typeface="Arial" pitchFamily="34" charset="0"/>
              </a:rPr>
              <a:t>ænt læsi og gagnavernd</a:t>
            </a:r>
            <a:br>
              <a:rPr lang="en-US" altLang="es-ES" sz="5400" dirty="0">
                <a:cs typeface="Arial" pitchFamily="34" charset="0"/>
              </a:rPr>
            </a:br>
            <a:br>
              <a:rPr lang="en-US" altLang="es-ES" sz="5400" dirty="0">
                <a:cs typeface="Arial" pitchFamily="34" charset="0"/>
              </a:rPr>
            </a:br>
            <a:r>
              <a:rPr lang="en-US" altLang="es-ES" sz="5400" dirty="0" err="1">
                <a:cs typeface="Arial" pitchFamily="34" charset="0"/>
              </a:rPr>
              <a:t>Aðili</a:t>
            </a:r>
            <a:r>
              <a:rPr lang="en-US" altLang="es-ES" sz="5400" dirty="0">
                <a:cs typeface="Arial" pitchFamily="34" charset="0"/>
              </a:rPr>
              <a:t>: HOU</a:t>
            </a:r>
            <a:endParaRPr sz="54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560095"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1.2. </a:t>
            </a:r>
            <a:r>
              <a:rPr lang="en-US" altLang="ko-KR" sz="3200" b="1" dirty="0" err="1">
                <a:solidFill>
                  <a:schemeClr val="accent1"/>
                </a:solidFill>
              </a:rPr>
              <a:t>Heimild</a:t>
            </a:r>
            <a:r>
              <a:rPr lang="en-US" altLang="ko-KR" sz="3200" b="1" dirty="0">
                <a:solidFill>
                  <a:schemeClr val="accent1"/>
                </a:solidFill>
              </a:rPr>
              <a:t>, </a:t>
            </a:r>
            <a:r>
              <a:rPr lang="en-US" altLang="ko-KR" sz="3200" b="1" dirty="0" err="1">
                <a:solidFill>
                  <a:schemeClr val="accent1"/>
                </a:solidFill>
              </a:rPr>
              <a:t>nákvæmni</a:t>
            </a:r>
            <a:r>
              <a:rPr lang="en-US" altLang="ko-KR" sz="3200" b="1" dirty="0">
                <a:solidFill>
                  <a:schemeClr val="accent1"/>
                </a:solidFill>
              </a:rPr>
              <a:t>, </a:t>
            </a:r>
            <a:r>
              <a:rPr lang="en-US" altLang="ko-KR" sz="3200" b="1" dirty="0" err="1">
                <a:solidFill>
                  <a:schemeClr val="accent1"/>
                </a:solidFill>
              </a:rPr>
              <a:t>hlutlægni</a:t>
            </a:r>
            <a:r>
              <a:rPr lang="en-US" altLang="ko-KR" sz="3200" b="1" dirty="0">
                <a:solidFill>
                  <a:schemeClr val="accent1"/>
                </a:solidFill>
              </a:rPr>
              <a:t>, </a:t>
            </a:r>
            <a:r>
              <a:rPr lang="en-US" altLang="ko-KR" sz="3200" b="1" dirty="0" err="1">
                <a:solidFill>
                  <a:schemeClr val="accent1"/>
                </a:solidFill>
              </a:rPr>
              <a:t>gildi</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a:t>
            </a:r>
            <a:r>
              <a:rPr lang="en-US" altLang="ko-KR" sz="3200" b="1" dirty="0" err="1">
                <a:solidFill>
                  <a:schemeClr val="accent1"/>
                </a:solidFill>
              </a:rPr>
              <a:t>umfjöllun</a:t>
            </a:r>
            <a:r>
              <a:rPr lang="en-US" altLang="ko-KR" sz="3200" b="1" dirty="0">
                <a:solidFill>
                  <a:schemeClr val="accent1"/>
                </a:solidFill>
              </a:rPr>
              <a:t> (The AAOCC)</a:t>
            </a: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3260798" y="1748360"/>
            <a:ext cx="7353656" cy="1077218"/>
          </a:xfrm>
          <a:prstGeom prst="rect">
            <a:avLst/>
          </a:prstGeom>
          <a:noFill/>
        </p:spPr>
        <p:txBody>
          <a:bodyPr wrap="square" rtlCol="0">
            <a:spAutoFit/>
          </a:bodyPr>
          <a:lstStyle/>
          <a:p>
            <a:r>
              <a:rPr lang="en-US" sz="3200" b="1" dirty="0" err="1">
                <a:solidFill>
                  <a:schemeClr val="accent6">
                    <a:lumMod val="75000"/>
                  </a:schemeClr>
                </a:solidFill>
              </a:rPr>
              <a:t>Viðmið</a:t>
            </a:r>
            <a:r>
              <a:rPr lang="en-US" sz="3200" b="1" dirty="0">
                <a:solidFill>
                  <a:schemeClr val="accent6">
                    <a:lumMod val="75000"/>
                  </a:schemeClr>
                </a:solidFill>
              </a:rPr>
              <a:t> </a:t>
            </a:r>
            <a:r>
              <a:rPr lang="en-US" sz="3200" b="1" dirty="0" err="1">
                <a:solidFill>
                  <a:schemeClr val="accent6">
                    <a:lumMod val="75000"/>
                  </a:schemeClr>
                </a:solidFill>
              </a:rPr>
              <a:t>fyrir</a:t>
            </a:r>
            <a:r>
              <a:rPr lang="en-US" sz="3200" b="1" dirty="0">
                <a:solidFill>
                  <a:schemeClr val="accent6">
                    <a:lumMod val="75000"/>
                  </a:schemeClr>
                </a:solidFill>
              </a:rPr>
              <a:t> mat á </a:t>
            </a:r>
            <a:r>
              <a:rPr lang="en-US" sz="3200" b="1" dirty="0" err="1">
                <a:solidFill>
                  <a:schemeClr val="accent6">
                    <a:lumMod val="75000"/>
                  </a:schemeClr>
                </a:solidFill>
              </a:rPr>
              <a:t>stafrænu</a:t>
            </a:r>
            <a:r>
              <a:rPr lang="en-US" sz="3200" b="1" dirty="0">
                <a:solidFill>
                  <a:schemeClr val="accent6">
                    <a:lumMod val="75000"/>
                  </a:schemeClr>
                </a:solidFill>
              </a:rPr>
              <a:t> </a:t>
            </a:r>
            <a:r>
              <a:rPr lang="en-US" sz="3200" b="1" dirty="0" err="1">
                <a:solidFill>
                  <a:schemeClr val="accent6">
                    <a:lumMod val="75000"/>
                  </a:schemeClr>
                </a:solidFill>
              </a:rPr>
              <a:t>efni</a:t>
            </a:r>
            <a:endParaRPr lang="en-US" sz="3200" b="1" dirty="0">
              <a:solidFill>
                <a:schemeClr val="accent6">
                  <a:lumMod val="75000"/>
                </a:schemeClr>
              </a:solidFill>
            </a:endParaRPr>
          </a:p>
          <a:p>
            <a:r>
              <a:rPr lang="en-US" sz="3200" b="1" dirty="0">
                <a:solidFill>
                  <a:schemeClr val="accent6">
                    <a:lumMod val="75000"/>
                  </a:schemeClr>
                </a:solidFill>
              </a:rPr>
              <a:t>  </a:t>
            </a:r>
            <a:endParaRPr lang="is-IS" dirty="0"/>
          </a:p>
        </p:txBody>
      </p:sp>
      <p:graphicFrame>
        <p:nvGraphicFramePr>
          <p:cNvPr id="8"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161094932"/>
              </p:ext>
            </p:extLst>
          </p:nvPr>
        </p:nvGraphicFramePr>
        <p:xfrm>
          <a:off x="256021" y="2362200"/>
          <a:ext cx="10431385" cy="3965661"/>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524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effectLst/>
                        </a:rPr>
                        <a:t>1. </a:t>
                      </a:r>
                      <a:r>
                        <a:rPr lang="en-US" sz="1600" b="1" kern="0" dirty="0" err="1">
                          <a:effectLst/>
                        </a:rPr>
                        <a:t>Vefskjöl</a:t>
                      </a:r>
                      <a:r>
                        <a:rPr lang="en-US" sz="1600" b="1" kern="0" dirty="0">
                          <a:effectLst/>
                        </a:rPr>
                        <a:t> – </a:t>
                      </a:r>
                      <a:r>
                        <a:rPr lang="en-US" sz="1600" b="1" kern="0" dirty="0" err="1">
                          <a:effectLst/>
                        </a:rPr>
                        <a:t>nákvæmni</a:t>
                      </a:r>
                      <a:r>
                        <a:rPr lang="en-US" sz="1600" b="1" kern="0" dirty="0">
                          <a:effectLst/>
                        </a:rPr>
                        <a:t> </a:t>
                      </a:r>
                      <a:r>
                        <a:rPr lang="en-US" sz="1600" b="1" kern="0" dirty="0" err="1">
                          <a:effectLst/>
                        </a:rPr>
                        <a:t>og</a:t>
                      </a:r>
                      <a:r>
                        <a:rPr lang="en-US" sz="1600" b="1" kern="0" dirty="0">
                          <a:effectLst/>
                        </a:rPr>
                        <a:t> </a:t>
                      </a:r>
                      <a:r>
                        <a:rPr lang="en-US" sz="1600" b="1" kern="0" dirty="0" err="1">
                          <a:effectLst/>
                        </a:rPr>
                        <a:t>heimild</a:t>
                      </a:r>
                      <a:r>
                        <a:rPr lang="en-US" sz="1600" b="1" kern="0" dirty="0">
                          <a:effectLst/>
                        </a:rPr>
                        <a:t> </a:t>
                      </a:r>
                      <a:r>
                        <a:rPr lang="el-GR" sz="1600" b="1" kern="0" dirty="0">
                          <a:effectLst/>
                        </a:rPr>
                        <a:t>(</a:t>
                      </a:r>
                      <a:r>
                        <a:rPr lang="is-IS" sz="1600" b="1" kern="0" dirty="0">
                          <a:effectLst/>
                        </a:rPr>
                        <a:t>2</a:t>
                      </a:r>
                      <a:r>
                        <a:rPr lang="el-GR" sz="1600" b="1" kern="0" dirty="0">
                          <a:effectLst/>
                        </a:rPr>
                        <a:t>/2)</a:t>
                      </a:r>
                      <a:endParaRPr lang="en-US" sz="1600" b="1" kern="0" dirty="0">
                        <a:effectLst/>
                      </a:endParaRPr>
                    </a:p>
                  </a:txBody>
                  <a:tcPr marL="42813" marR="42813" marT="0" marB="0">
                    <a:solidFill>
                      <a:schemeClr val="tx2">
                        <a:lumMod val="20000"/>
                        <a:lumOff val="80000"/>
                      </a:schemeClr>
                    </a:solidFill>
                  </a:tcPr>
                </a:tc>
                <a:tc>
                  <a:txBody>
                    <a:bodyPr/>
                    <a:lstStyle/>
                    <a:p>
                      <a:pPr algn="l">
                        <a:spcAft>
                          <a:spcPts val="0"/>
                        </a:spcAft>
                      </a:pPr>
                      <a:endParaRPr lang="en-US" sz="1600" b="1" dirty="0">
                        <a:effectLst/>
                      </a:endParaRPr>
                    </a:p>
                    <a:p>
                      <a:pPr algn="ctr">
                        <a:spcAft>
                          <a:spcPts val="0"/>
                        </a:spcAft>
                      </a:pPr>
                      <a:r>
                        <a:rPr lang="en-US" sz="1600" b="1" dirty="0" err="1">
                          <a:effectLst/>
                        </a:rPr>
                        <a:t>Spurðu</a:t>
                      </a:r>
                      <a:r>
                        <a:rPr lang="en-US" sz="1600" b="1" dirty="0">
                          <a:effectLst/>
                        </a:rPr>
                        <a:t> </a:t>
                      </a:r>
                      <a:r>
                        <a:rPr lang="en-US" sz="1600" b="1" dirty="0" err="1">
                          <a:effectLst/>
                        </a:rPr>
                        <a:t>þig</a:t>
                      </a:r>
                      <a:r>
                        <a:rPr lang="en-US" sz="1600" b="1" dirty="0">
                          <a:effectLst/>
                        </a:rPr>
                        <a:t>…</a:t>
                      </a:r>
                      <a:endParaRPr lang="en-US" sz="1600" b="1" dirty="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3441276">
                <a:tc>
                  <a:txBody>
                    <a:bodyPr/>
                    <a:lstStyle/>
                    <a:p>
                      <a:pPr marL="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err="1">
                          <a:effectLst/>
                        </a:rPr>
                        <a:t>Þegar</a:t>
                      </a:r>
                      <a:r>
                        <a:rPr lang="en-US" sz="1500" dirty="0">
                          <a:effectLst/>
                        </a:rPr>
                        <a:t> </a:t>
                      </a:r>
                      <a:r>
                        <a:rPr lang="en-US" sz="1500" dirty="0" err="1">
                          <a:effectLst/>
                        </a:rPr>
                        <a:t>þú</a:t>
                      </a:r>
                      <a:r>
                        <a:rPr lang="en-US" sz="1500" dirty="0">
                          <a:effectLst/>
                        </a:rPr>
                        <a:t> </a:t>
                      </a:r>
                      <a:r>
                        <a:rPr lang="en-US" sz="1500" dirty="0" err="1">
                          <a:effectLst/>
                        </a:rPr>
                        <a:t>hefur</a:t>
                      </a:r>
                      <a:r>
                        <a:rPr lang="en-US" sz="1500" dirty="0">
                          <a:effectLst/>
                        </a:rPr>
                        <a:t> </a:t>
                      </a:r>
                      <a:r>
                        <a:rPr lang="en-US" sz="1500" dirty="0" err="1">
                          <a:effectLst/>
                        </a:rPr>
                        <a:t>komist</a:t>
                      </a:r>
                      <a:r>
                        <a:rPr lang="en-US" sz="1500" dirty="0">
                          <a:effectLst/>
                        </a:rPr>
                        <a:t> </a:t>
                      </a:r>
                      <a:r>
                        <a:rPr lang="en-US" sz="1500" dirty="0" err="1">
                          <a:effectLst/>
                        </a:rPr>
                        <a:t>að</a:t>
                      </a:r>
                      <a:r>
                        <a:rPr lang="en-US" sz="1500" dirty="0">
                          <a:effectLst/>
                        </a:rPr>
                        <a:t> </a:t>
                      </a:r>
                      <a:r>
                        <a:rPr lang="en-US" sz="1500" dirty="0" err="1">
                          <a:effectLst/>
                        </a:rPr>
                        <a:t>því</a:t>
                      </a:r>
                      <a:r>
                        <a:rPr lang="en-US" sz="1500" dirty="0">
                          <a:effectLst/>
                        </a:rPr>
                        <a:t> </a:t>
                      </a:r>
                      <a:r>
                        <a:rPr lang="en-US" sz="1500" dirty="0" err="1">
                          <a:effectLst/>
                        </a:rPr>
                        <a:t>hver</a:t>
                      </a:r>
                      <a:r>
                        <a:rPr lang="en-US" sz="1500" dirty="0">
                          <a:effectLst/>
                        </a:rPr>
                        <a:t> er </a:t>
                      </a:r>
                      <a:r>
                        <a:rPr lang="en-US" sz="1500" dirty="0" err="1">
                          <a:effectLst/>
                        </a:rPr>
                        <a:t>ábyrgðaraðili</a:t>
                      </a:r>
                      <a:r>
                        <a:rPr lang="en-US" sz="1500" dirty="0">
                          <a:effectLst/>
                        </a:rPr>
                        <a:t> </a:t>
                      </a:r>
                      <a:r>
                        <a:rPr lang="en-US" sz="1500" dirty="0" err="1">
                          <a:effectLst/>
                        </a:rPr>
                        <a:t>vefsíðu</a:t>
                      </a:r>
                      <a:r>
                        <a:rPr lang="en-US" sz="1500" dirty="0">
                          <a:effectLst/>
                        </a:rPr>
                        <a:t> </a:t>
                      </a:r>
                      <a:r>
                        <a:rPr lang="en-US" sz="1500" dirty="0" err="1">
                          <a:effectLst/>
                        </a:rPr>
                        <a:t>skaltu</a:t>
                      </a:r>
                      <a:r>
                        <a:rPr lang="en-US" sz="1500" dirty="0">
                          <a:effectLst/>
                        </a:rPr>
                        <a:t> </a:t>
                      </a:r>
                      <a:r>
                        <a:rPr lang="en-US" sz="1500" dirty="0" err="1">
                          <a:effectLst/>
                        </a:rPr>
                        <a:t>fara</a:t>
                      </a:r>
                      <a:r>
                        <a:rPr lang="en-US" sz="1500" dirty="0">
                          <a:effectLst/>
                        </a:rPr>
                        <a:t> </a:t>
                      </a:r>
                      <a:r>
                        <a:rPr lang="en-US" sz="1500" dirty="0" err="1">
                          <a:effectLst/>
                        </a:rPr>
                        <a:t>yfir</a:t>
                      </a:r>
                      <a:r>
                        <a:rPr lang="en-US" sz="1500" dirty="0">
                          <a:effectLst/>
                        </a:rPr>
                        <a:t> </a:t>
                      </a:r>
                      <a:r>
                        <a:rPr lang="en-US" sz="1500" dirty="0" err="1">
                          <a:effectLst/>
                        </a:rPr>
                        <a:t>upplýsingar</a:t>
                      </a:r>
                      <a:r>
                        <a:rPr lang="en-US" sz="1500" dirty="0">
                          <a:effectLst/>
                        </a:rPr>
                        <a:t> um </a:t>
                      </a:r>
                      <a:r>
                        <a:rPr lang="en-US" sz="1500" dirty="0" err="1">
                          <a:effectLst/>
                        </a:rPr>
                        <a:t>viðkomandi</a:t>
                      </a:r>
                      <a:r>
                        <a:rPr lang="en-US" sz="1500" dirty="0">
                          <a:effectLst/>
                        </a:rPr>
                        <a:t>. </a:t>
                      </a:r>
                      <a:r>
                        <a:rPr lang="en-US" sz="1500" dirty="0" err="1">
                          <a:effectLst/>
                        </a:rPr>
                        <a:t>Hver</a:t>
                      </a:r>
                      <a:r>
                        <a:rPr lang="en-US" sz="1500" dirty="0">
                          <a:effectLst/>
                        </a:rPr>
                        <a:t> er </a:t>
                      </a:r>
                      <a:r>
                        <a:rPr lang="en-US" sz="1500" dirty="0" err="1">
                          <a:effectLst/>
                        </a:rPr>
                        <a:t>hæfni</a:t>
                      </a:r>
                      <a:r>
                        <a:rPr lang="en-US" sz="1500" dirty="0">
                          <a:effectLst/>
                        </a:rPr>
                        <a:t> </a:t>
                      </a:r>
                      <a:r>
                        <a:rPr lang="en-US" sz="1500" dirty="0" err="1">
                          <a:effectLst/>
                        </a:rPr>
                        <a:t>ábyrgðaraðila</a:t>
                      </a:r>
                      <a:r>
                        <a:rPr lang="en-US" sz="1500" dirty="0">
                          <a:effectLst/>
                        </a:rPr>
                        <a:t>? Er </a:t>
                      </a:r>
                      <a:r>
                        <a:rPr lang="en-US" sz="1500" dirty="0" err="1">
                          <a:effectLst/>
                        </a:rPr>
                        <a:t>viðkomandi</a:t>
                      </a:r>
                      <a:r>
                        <a:rPr lang="en-US" sz="1500" dirty="0">
                          <a:effectLst/>
                        </a:rPr>
                        <a:t> </a:t>
                      </a:r>
                      <a:r>
                        <a:rPr lang="en-US" sz="1500" dirty="0" err="1">
                          <a:effectLst/>
                        </a:rPr>
                        <a:t>einstaklingur</a:t>
                      </a:r>
                      <a:r>
                        <a:rPr lang="en-US" sz="1500" dirty="0">
                          <a:effectLst/>
                        </a:rPr>
                        <a:t> </a:t>
                      </a:r>
                      <a:r>
                        <a:rPr lang="en-US" sz="1500" dirty="0" err="1">
                          <a:effectLst/>
                        </a:rPr>
                        <a:t>eða</a:t>
                      </a:r>
                      <a:r>
                        <a:rPr lang="en-US" sz="1500" dirty="0">
                          <a:effectLst/>
                        </a:rPr>
                        <a:t> </a:t>
                      </a:r>
                      <a:r>
                        <a:rPr lang="en-US" sz="1500" dirty="0" err="1">
                          <a:effectLst/>
                        </a:rPr>
                        <a:t>stofnun</a:t>
                      </a:r>
                      <a:r>
                        <a:rPr lang="en-US" sz="1500" dirty="0">
                          <a:effectLst/>
                        </a:rPr>
                        <a:t> </a:t>
                      </a:r>
                      <a:r>
                        <a:rPr lang="en-US" sz="1500" dirty="0" err="1">
                          <a:effectLst/>
                        </a:rPr>
                        <a:t>nægilega</a:t>
                      </a:r>
                      <a:r>
                        <a:rPr lang="en-US" sz="1500" dirty="0">
                          <a:effectLst/>
                        </a:rPr>
                        <a:t> vel </a:t>
                      </a:r>
                      <a:r>
                        <a:rPr lang="en-US" sz="1500" dirty="0" err="1">
                          <a:effectLst/>
                        </a:rPr>
                        <a:t>kunnur</a:t>
                      </a:r>
                      <a:r>
                        <a:rPr lang="en-US" sz="1500" dirty="0">
                          <a:effectLst/>
                        </a:rPr>
                        <a:t> </a:t>
                      </a:r>
                      <a:r>
                        <a:rPr lang="en-US" sz="1500" dirty="0" err="1">
                          <a:effectLst/>
                        </a:rPr>
                        <a:t>til</a:t>
                      </a:r>
                      <a:r>
                        <a:rPr lang="en-US" sz="1500" dirty="0">
                          <a:effectLst/>
                        </a:rPr>
                        <a:t> </a:t>
                      </a:r>
                      <a:r>
                        <a:rPr lang="en-US" sz="1500" dirty="0" err="1">
                          <a:effectLst/>
                        </a:rPr>
                        <a:t>að</a:t>
                      </a:r>
                      <a:r>
                        <a:rPr lang="en-US" sz="1500" dirty="0">
                          <a:effectLst/>
                        </a:rPr>
                        <a:t>  </a:t>
                      </a:r>
                      <a:r>
                        <a:rPr lang="en-US" sz="1500" dirty="0" err="1">
                          <a:effectLst/>
                        </a:rPr>
                        <a:t>hægt</a:t>
                      </a:r>
                      <a:r>
                        <a:rPr lang="en-US" sz="1500" dirty="0">
                          <a:effectLst/>
                        </a:rPr>
                        <a:t> </a:t>
                      </a:r>
                      <a:r>
                        <a:rPr lang="en-US" sz="1500" dirty="0" err="1">
                          <a:effectLst/>
                        </a:rPr>
                        <a:t>sé</a:t>
                      </a:r>
                      <a:r>
                        <a:rPr lang="en-US" sz="1500" dirty="0">
                          <a:effectLst/>
                        </a:rPr>
                        <a:t> </a:t>
                      </a:r>
                      <a:r>
                        <a:rPr lang="en-US" sz="1500" dirty="0" err="1">
                          <a:effectLst/>
                        </a:rPr>
                        <a:t>að</a:t>
                      </a:r>
                      <a:r>
                        <a:rPr lang="en-US" sz="1500" dirty="0">
                          <a:effectLst/>
                        </a:rPr>
                        <a:t> </a:t>
                      </a:r>
                      <a:r>
                        <a:rPr lang="en-US" sz="1500" dirty="0" err="1">
                          <a:effectLst/>
                        </a:rPr>
                        <a:t>treysta</a:t>
                      </a:r>
                      <a:r>
                        <a:rPr lang="en-US" sz="1500" dirty="0">
                          <a:effectLst/>
                        </a:rPr>
                        <a:t> </a:t>
                      </a:r>
                      <a:r>
                        <a:rPr lang="en-US" sz="1500" dirty="0" err="1">
                          <a:effectLst/>
                        </a:rPr>
                        <a:t>efni</a:t>
                      </a:r>
                      <a:r>
                        <a:rPr lang="en-US" sz="1500" dirty="0">
                          <a:effectLst/>
                        </a:rPr>
                        <a:t> </a:t>
                      </a:r>
                      <a:r>
                        <a:rPr lang="en-US" sz="1500" dirty="0" err="1">
                          <a:effectLst/>
                        </a:rPr>
                        <a:t>frá</a:t>
                      </a:r>
                      <a:r>
                        <a:rPr lang="en-US" sz="1500" dirty="0">
                          <a:effectLst/>
                        </a:rPr>
                        <a:t> </a:t>
                      </a:r>
                      <a:r>
                        <a:rPr lang="en-US" sz="1500" dirty="0" err="1">
                          <a:effectLst/>
                        </a:rPr>
                        <a:t>viðkomandi</a:t>
                      </a:r>
                      <a:r>
                        <a:rPr lang="en-US" sz="1500" dirty="0">
                          <a:effectLst/>
                        </a:rPr>
                        <a:t>? </a:t>
                      </a:r>
                    </a:p>
                    <a:p>
                      <a:pPr marL="0" lvl="0" indent="0" algn="l">
                        <a:spcAft>
                          <a:spcPts val="0"/>
                        </a:spcAft>
                        <a:buFont typeface="Arial" panose="020B0604020202020204" pitchFamily="34" charset="0"/>
                        <a:buNone/>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err="1">
                          <a:effectLst/>
                        </a:rPr>
                        <a:t>Tilgangur</a:t>
                      </a:r>
                      <a:r>
                        <a:rPr lang="en-US" sz="1500" dirty="0">
                          <a:effectLst/>
                        </a:rPr>
                        <a:t> </a:t>
                      </a:r>
                      <a:r>
                        <a:rPr lang="en-US" sz="1500" dirty="0" err="1">
                          <a:effectLst/>
                        </a:rPr>
                        <a:t>skjals</a:t>
                      </a:r>
                      <a:r>
                        <a:rPr lang="en-US" sz="1500" dirty="0">
                          <a:effectLst/>
                        </a:rPr>
                        <a:t> </a:t>
                      </a:r>
                      <a:r>
                        <a:rPr lang="en-US" sz="1500" dirty="0" err="1">
                          <a:effectLst/>
                        </a:rPr>
                        <a:t>ætti</a:t>
                      </a:r>
                      <a:r>
                        <a:rPr lang="en-US" sz="1500" dirty="0">
                          <a:effectLst/>
                        </a:rPr>
                        <a:t> </a:t>
                      </a:r>
                      <a:r>
                        <a:rPr lang="en-US" sz="1500" dirty="0" err="1">
                          <a:effectLst/>
                        </a:rPr>
                        <a:t>að</a:t>
                      </a:r>
                      <a:r>
                        <a:rPr lang="en-US" sz="1500" dirty="0">
                          <a:effectLst/>
                        </a:rPr>
                        <a:t> vera </a:t>
                      </a:r>
                      <a:r>
                        <a:rPr lang="en-US" sz="1500" dirty="0" err="1">
                          <a:effectLst/>
                        </a:rPr>
                        <a:t>skýr</a:t>
                      </a:r>
                      <a:r>
                        <a:rPr lang="en-US" sz="1500" dirty="0">
                          <a:effectLst/>
                        </a:rPr>
                        <a:t>. </a:t>
                      </a:r>
                      <a:r>
                        <a:rPr lang="en-US" sz="1500" dirty="0" err="1">
                          <a:effectLst/>
                        </a:rPr>
                        <a:t>Hvers</a:t>
                      </a:r>
                      <a:r>
                        <a:rPr lang="en-US" sz="1500" dirty="0">
                          <a:effectLst/>
                        </a:rPr>
                        <a:t> </a:t>
                      </a:r>
                      <a:r>
                        <a:rPr lang="en-US" sz="1500" dirty="0" err="1">
                          <a:effectLst/>
                        </a:rPr>
                        <a:t>vegna</a:t>
                      </a:r>
                      <a:r>
                        <a:rPr lang="en-US" sz="1500" dirty="0">
                          <a:effectLst/>
                        </a:rPr>
                        <a:t> er </a:t>
                      </a:r>
                      <a:r>
                        <a:rPr lang="en-US" sz="1500" dirty="0" err="1">
                          <a:effectLst/>
                        </a:rPr>
                        <a:t>þetta</a:t>
                      </a:r>
                      <a:r>
                        <a:rPr lang="en-US" sz="1500" dirty="0">
                          <a:effectLst/>
                        </a:rPr>
                        <a:t> </a:t>
                      </a:r>
                      <a:r>
                        <a:rPr lang="en-US" sz="1500" dirty="0" err="1">
                          <a:effectLst/>
                        </a:rPr>
                        <a:t>tiltekna</a:t>
                      </a:r>
                      <a:r>
                        <a:rPr lang="en-US" sz="1500" dirty="0">
                          <a:effectLst/>
                        </a:rPr>
                        <a:t> </a:t>
                      </a:r>
                      <a:r>
                        <a:rPr lang="en-US" sz="1500" dirty="0" err="1">
                          <a:effectLst/>
                        </a:rPr>
                        <a:t>skjal</a:t>
                      </a:r>
                      <a:r>
                        <a:rPr lang="en-US" sz="1500" dirty="0">
                          <a:effectLst/>
                        </a:rPr>
                        <a:t> </a:t>
                      </a:r>
                      <a:r>
                        <a:rPr lang="en-US" sz="1500" dirty="0" err="1">
                          <a:effectLst/>
                        </a:rPr>
                        <a:t>birt</a:t>
                      </a:r>
                      <a:r>
                        <a:rPr lang="en-US" sz="1500" dirty="0">
                          <a:effectLst/>
                        </a:rPr>
                        <a:t>? </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err="1">
                          <a:effectLst/>
                        </a:rPr>
                        <a:t>Upplýsingarnar</a:t>
                      </a:r>
                      <a:r>
                        <a:rPr lang="en-US" sz="1500" dirty="0">
                          <a:effectLst/>
                        </a:rPr>
                        <a:t> </a:t>
                      </a:r>
                      <a:r>
                        <a:rPr lang="en-US" sz="1500" dirty="0" err="1">
                          <a:effectLst/>
                        </a:rPr>
                        <a:t>eiga</a:t>
                      </a:r>
                      <a:r>
                        <a:rPr lang="en-US" sz="1500" dirty="0">
                          <a:effectLst/>
                        </a:rPr>
                        <a:t> </a:t>
                      </a:r>
                      <a:r>
                        <a:rPr lang="en-US" sz="1500" dirty="0" err="1">
                          <a:effectLst/>
                        </a:rPr>
                        <a:t>að</a:t>
                      </a:r>
                      <a:r>
                        <a:rPr lang="en-US" sz="1500" dirty="0">
                          <a:effectLst/>
                        </a:rPr>
                        <a:t> vera </a:t>
                      </a:r>
                      <a:r>
                        <a:rPr lang="en-US" sz="1500" dirty="0" err="1">
                          <a:effectLst/>
                        </a:rPr>
                        <a:t>skynsamlegar</a:t>
                      </a:r>
                      <a:r>
                        <a:rPr lang="en-US" sz="1500" dirty="0">
                          <a:effectLst/>
                        </a:rPr>
                        <a:t> </a:t>
                      </a:r>
                      <a:r>
                        <a:rPr lang="en-US" sz="1500" dirty="0" err="1">
                          <a:effectLst/>
                        </a:rPr>
                        <a:t>og</a:t>
                      </a:r>
                      <a:r>
                        <a:rPr lang="en-US" sz="1500" dirty="0">
                          <a:effectLst/>
                        </a:rPr>
                        <a:t> </a:t>
                      </a:r>
                      <a:r>
                        <a:rPr lang="en-US" sz="1500" dirty="0" err="1">
                          <a:effectLst/>
                        </a:rPr>
                        <a:t>þær</a:t>
                      </a:r>
                      <a:r>
                        <a:rPr lang="en-US" sz="1500" dirty="0">
                          <a:effectLst/>
                        </a:rPr>
                        <a:t> á </a:t>
                      </a:r>
                      <a:r>
                        <a:rPr lang="en-US" sz="1500" dirty="0" err="1">
                          <a:effectLst/>
                        </a:rPr>
                        <a:t>að</a:t>
                      </a:r>
                      <a:r>
                        <a:rPr lang="en-US" sz="1500" dirty="0">
                          <a:effectLst/>
                        </a:rPr>
                        <a:t> vera </a:t>
                      </a:r>
                      <a:r>
                        <a:rPr lang="en-US" sz="1500" dirty="0" err="1">
                          <a:effectLst/>
                        </a:rPr>
                        <a:t>hægt</a:t>
                      </a:r>
                      <a:r>
                        <a:rPr lang="en-US" sz="1500" dirty="0">
                          <a:effectLst/>
                        </a:rPr>
                        <a:t> </a:t>
                      </a:r>
                      <a:r>
                        <a:rPr lang="en-US" sz="1500" dirty="0" err="1">
                          <a:effectLst/>
                        </a:rPr>
                        <a:t>að</a:t>
                      </a:r>
                      <a:r>
                        <a:rPr lang="en-US" sz="1500" dirty="0">
                          <a:effectLst/>
                        </a:rPr>
                        <a:t> </a:t>
                      </a:r>
                      <a:r>
                        <a:rPr lang="en-US" sz="1500" dirty="0" err="1">
                          <a:effectLst/>
                        </a:rPr>
                        <a:t>sannreyna</a:t>
                      </a:r>
                      <a:r>
                        <a:rPr lang="en-US" sz="1500" dirty="0">
                          <a:effectLst/>
                        </a:rPr>
                        <a:t>. </a:t>
                      </a:r>
                      <a:r>
                        <a:rPr lang="en-US" sz="1500" dirty="0" err="1">
                          <a:effectLst/>
                        </a:rPr>
                        <a:t>Texti</a:t>
                      </a:r>
                      <a:r>
                        <a:rPr lang="en-US" sz="1500" dirty="0">
                          <a:effectLst/>
                        </a:rPr>
                        <a:t> á </a:t>
                      </a:r>
                      <a:r>
                        <a:rPr lang="en-US" sz="1500" dirty="0" err="1">
                          <a:effectLst/>
                        </a:rPr>
                        <a:t>að</a:t>
                      </a:r>
                      <a:r>
                        <a:rPr lang="en-US" sz="1500" dirty="0">
                          <a:effectLst/>
                        </a:rPr>
                        <a:t> vera </a:t>
                      </a:r>
                      <a:r>
                        <a:rPr lang="en-US" sz="1500" dirty="0" err="1">
                          <a:effectLst/>
                        </a:rPr>
                        <a:t>áreiðanlegur</a:t>
                      </a:r>
                      <a:r>
                        <a:rPr lang="en-US" sz="1500" dirty="0">
                          <a:effectLst/>
                        </a:rPr>
                        <a:t> </a:t>
                      </a:r>
                      <a:r>
                        <a:rPr lang="en-US" sz="1500" dirty="0" err="1">
                          <a:effectLst/>
                        </a:rPr>
                        <a:t>og</a:t>
                      </a:r>
                      <a:r>
                        <a:rPr lang="en-US" sz="1500" dirty="0">
                          <a:effectLst/>
                        </a:rPr>
                        <a:t> </a:t>
                      </a:r>
                      <a:r>
                        <a:rPr lang="en-US" sz="1500" dirty="0" err="1">
                          <a:effectLst/>
                        </a:rPr>
                        <a:t>laus</a:t>
                      </a:r>
                      <a:r>
                        <a:rPr lang="en-US" sz="1500" dirty="0">
                          <a:effectLst/>
                        </a:rPr>
                        <a:t> </a:t>
                      </a:r>
                      <a:r>
                        <a:rPr lang="en-US" sz="1500" dirty="0" err="1">
                          <a:effectLst/>
                        </a:rPr>
                        <a:t>við</a:t>
                      </a:r>
                      <a:r>
                        <a:rPr lang="en-US" sz="1500" dirty="0">
                          <a:effectLst/>
                        </a:rPr>
                        <a:t> </a:t>
                      </a:r>
                      <a:r>
                        <a:rPr lang="en-US" sz="1500" dirty="0" err="1">
                          <a:effectLst/>
                        </a:rPr>
                        <a:t>villur</a:t>
                      </a:r>
                      <a:r>
                        <a:rPr lang="en-US" sz="1500" dirty="0">
                          <a:effectLst/>
                        </a:rPr>
                        <a:t>. </a:t>
                      </a:r>
                    </a:p>
                  </a:txBody>
                  <a:tcPr marL="42813" marR="42813" marT="0" marB="0">
                    <a:solidFill>
                      <a:schemeClr val="bg1">
                        <a:lumMod val="95000"/>
                      </a:schemeClr>
                    </a:solidFill>
                  </a:tcPr>
                </a:tc>
                <a:tc>
                  <a:txBody>
                    <a:bodyPr/>
                    <a:lstStyle/>
                    <a:p>
                      <a:pPr marL="228600" indent="0" algn="l">
                        <a:spcAft>
                          <a:spcPts val="0"/>
                        </a:spcAft>
                        <a:buFont typeface="Arial" panose="020B0604020202020204" pitchFamily="34" charset="0"/>
                        <a:buNone/>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err="1">
                          <a:effectLst/>
                        </a:rPr>
                        <a:t>Hver</a:t>
                      </a:r>
                      <a:r>
                        <a:rPr lang="en-US" sz="1500" dirty="0">
                          <a:effectLst/>
                        </a:rPr>
                        <a:t> er </a:t>
                      </a:r>
                      <a:r>
                        <a:rPr lang="en-US" sz="1500" dirty="0" err="1">
                          <a:effectLst/>
                        </a:rPr>
                        <a:t>hæfni</a:t>
                      </a:r>
                      <a:r>
                        <a:rPr lang="en-US" sz="1500" dirty="0">
                          <a:effectLst/>
                        </a:rPr>
                        <a:t> </a:t>
                      </a:r>
                      <a:r>
                        <a:rPr lang="en-US" sz="1500" dirty="0" err="1">
                          <a:effectLst/>
                        </a:rPr>
                        <a:t>höfundar</a:t>
                      </a:r>
                      <a:r>
                        <a:rPr lang="en-US" sz="1500" dirty="0">
                          <a:effectLst/>
                        </a:rPr>
                        <a:t>? </a:t>
                      </a:r>
                      <a:r>
                        <a:rPr lang="en-US" sz="1500" dirty="0" err="1">
                          <a:effectLst/>
                        </a:rPr>
                        <a:t>Hvað</a:t>
                      </a:r>
                      <a:r>
                        <a:rPr lang="en-US" sz="1500" dirty="0">
                          <a:effectLst/>
                        </a:rPr>
                        <a:t> </a:t>
                      </a:r>
                      <a:r>
                        <a:rPr lang="en-US" sz="1500" dirty="0" err="1">
                          <a:effectLst/>
                        </a:rPr>
                        <a:t>gerir</a:t>
                      </a:r>
                      <a:r>
                        <a:rPr lang="en-US" sz="1500" dirty="0">
                          <a:effectLst/>
                        </a:rPr>
                        <a:t> </a:t>
                      </a:r>
                      <a:r>
                        <a:rPr lang="en-US" sz="1500" dirty="0" err="1">
                          <a:effectLst/>
                        </a:rPr>
                        <a:t>hópinn</a:t>
                      </a:r>
                      <a:r>
                        <a:rPr lang="en-US" sz="1500" dirty="0">
                          <a:effectLst/>
                        </a:rPr>
                        <a:t> </a:t>
                      </a:r>
                      <a:r>
                        <a:rPr lang="en-US" sz="1500" dirty="0" err="1">
                          <a:effectLst/>
                        </a:rPr>
                        <a:t>hæfan</a:t>
                      </a:r>
                      <a:r>
                        <a:rPr lang="en-US" sz="1500" dirty="0">
                          <a:effectLst/>
                        </a:rPr>
                        <a:t> </a:t>
                      </a:r>
                      <a:r>
                        <a:rPr lang="en-US" sz="1500" dirty="0" err="1">
                          <a:effectLst/>
                        </a:rPr>
                        <a:t>til</a:t>
                      </a:r>
                      <a:r>
                        <a:rPr lang="en-US" sz="1500" dirty="0">
                          <a:effectLst/>
                        </a:rPr>
                        <a:t> </a:t>
                      </a:r>
                      <a:r>
                        <a:rPr lang="en-US" sz="1500" dirty="0" err="1">
                          <a:effectLst/>
                        </a:rPr>
                        <a:t>að</a:t>
                      </a:r>
                      <a:r>
                        <a:rPr lang="en-US" sz="1500" dirty="0">
                          <a:effectLst/>
                        </a:rPr>
                        <a:t> </a:t>
                      </a:r>
                      <a:r>
                        <a:rPr lang="en-US" sz="1500" dirty="0" err="1">
                          <a:effectLst/>
                        </a:rPr>
                        <a:t>birta</a:t>
                      </a:r>
                      <a:r>
                        <a:rPr lang="en-US" sz="1500" dirty="0">
                          <a:effectLst/>
                        </a:rPr>
                        <a:t> </a:t>
                      </a:r>
                      <a:r>
                        <a:rPr lang="en-US" sz="1500" dirty="0" err="1">
                          <a:effectLst/>
                        </a:rPr>
                        <a:t>upplýsingarnar</a:t>
                      </a:r>
                      <a:r>
                        <a:rPr lang="en-US" sz="1500" dirty="0">
                          <a:effectLst/>
                        </a:rPr>
                        <a:t>? </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Er </a:t>
                      </a:r>
                      <a:r>
                        <a:rPr lang="en-US" sz="1500" dirty="0" err="1">
                          <a:effectLst/>
                        </a:rPr>
                        <a:t>hægt</a:t>
                      </a:r>
                      <a:r>
                        <a:rPr lang="en-US" sz="1500" dirty="0">
                          <a:effectLst/>
                        </a:rPr>
                        <a:t> </a:t>
                      </a:r>
                      <a:r>
                        <a:rPr lang="en-US" sz="1500" dirty="0" err="1">
                          <a:effectLst/>
                        </a:rPr>
                        <a:t>að</a:t>
                      </a:r>
                      <a:r>
                        <a:rPr lang="en-US" sz="1500" dirty="0">
                          <a:effectLst/>
                        </a:rPr>
                        <a:t> </a:t>
                      </a:r>
                      <a:r>
                        <a:rPr lang="en-US" sz="1500" dirty="0" err="1">
                          <a:effectLst/>
                        </a:rPr>
                        <a:t>sannreyna</a:t>
                      </a:r>
                      <a:r>
                        <a:rPr lang="en-US" sz="1500" dirty="0">
                          <a:effectLst/>
                        </a:rPr>
                        <a:t> </a:t>
                      </a:r>
                      <a:r>
                        <a:rPr lang="en-US" sz="1500" dirty="0" err="1">
                          <a:effectLst/>
                        </a:rPr>
                        <a:t>upplýsingarnar</a:t>
                      </a:r>
                      <a:r>
                        <a:rPr lang="en-US" sz="1500" dirty="0">
                          <a:effectLst/>
                        </a:rPr>
                        <a:t>?</a:t>
                      </a:r>
                    </a:p>
                    <a:p>
                      <a:pPr marL="0" lvl="0" indent="0" algn="l">
                        <a:spcAft>
                          <a:spcPts val="0"/>
                        </a:spcAft>
                        <a:buFont typeface="Arial" panose="020B0604020202020204" pitchFamily="34" charset="0"/>
                        <a:buNone/>
                        <a:tabLst>
                          <a:tab pos="457200" algn="l"/>
                        </a:tabLst>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a:effectLst/>
                        </a:rPr>
                        <a:t>Er </a:t>
                      </a:r>
                      <a:r>
                        <a:rPr lang="en-US" sz="1500" dirty="0" err="1">
                          <a:effectLst/>
                        </a:rPr>
                        <a:t>textinn</a:t>
                      </a:r>
                      <a:r>
                        <a:rPr lang="en-US" sz="1500" dirty="0">
                          <a:effectLst/>
                        </a:rPr>
                        <a:t> </a:t>
                      </a:r>
                      <a:r>
                        <a:rPr lang="en-US" sz="1500" dirty="0" err="1">
                          <a:effectLst/>
                        </a:rPr>
                        <a:t>laus</a:t>
                      </a:r>
                      <a:r>
                        <a:rPr lang="en-US" sz="1500" dirty="0">
                          <a:effectLst/>
                        </a:rPr>
                        <a:t> </a:t>
                      </a:r>
                      <a:r>
                        <a:rPr lang="en-US" sz="1500" dirty="0" err="1">
                          <a:effectLst/>
                        </a:rPr>
                        <a:t>við</a:t>
                      </a:r>
                      <a:r>
                        <a:rPr lang="en-US" sz="1500" dirty="0">
                          <a:effectLst/>
                        </a:rPr>
                        <a:t> </a:t>
                      </a:r>
                      <a:r>
                        <a:rPr lang="en-US" sz="1500" dirty="0" err="1">
                          <a:effectLst/>
                        </a:rPr>
                        <a:t>villur</a:t>
                      </a:r>
                      <a:r>
                        <a:rPr lang="en-US" sz="1500" dirty="0">
                          <a:effectLst/>
                        </a:rPr>
                        <a:t>, vel </a:t>
                      </a:r>
                      <a:r>
                        <a:rPr lang="en-US" sz="1500" dirty="0" err="1">
                          <a:effectLst/>
                        </a:rPr>
                        <a:t>skrifaður</a:t>
                      </a:r>
                      <a:r>
                        <a:rPr lang="en-US" sz="1500" dirty="0">
                          <a:effectLst/>
                        </a:rPr>
                        <a:t> </a:t>
                      </a:r>
                      <a:r>
                        <a:rPr lang="en-US" sz="1500" dirty="0" err="1">
                          <a:effectLst/>
                        </a:rPr>
                        <a:t>og</a:t>
                      </a:r>
                      <a:r>
                        <a:rPr lang="en-US" sz="1500" dirty="0">
                          <a:effectLst/>
                        </a:rPr>
                        <a:t> </a:t>
                      </a:r>
                      <a:r>
                        <a:rPr lang="en-US" sz="1500" dirty="0" err="1">
                          <a:effectLst/>
                        </a:rPr>
                        <a:t>réttilega</a:t>
                      </a:r>
                      <a:r>
                        <a:rPr lang="en-US" sz="1500" dirty="0">
                          <a:effectLst/>
                        </a:rPr>
                        <a:t> </a:t>
                      </a:r>
                      <a:r>
                        <a:rPr lang="en-US" sz="1500" dirty="0" err="1">
                          <a:effectLst/>
                        </a:rPr>
                        <a:t>vísað</a:t>
                      </a:r>
                      <a:r>
                        <a:rPr lang="en-US" sz="1500" dirty="0">
                          <a:effectLst/>
                        </a:rPr>
                        <a:t> </a:t>
                      </a:r>
                      <a:r>
                        <a:rPr lang="en-US" sz="1500" dirty="0" err="1">
                          <a:effectLst/>
                        </a:rPr>
                        <a:t>til</a:t>
                      </a:r>
                      <a:r>
                        <a:rPr lang="en-US" sz="1500" dirty="0">
                          <a:effectLst/>
                        </a:rPr>
                        <a:t> </a:t>
                      </a:r>
                      <a:r>
                        <a:rPr lang="en-US" sz="1500" dirty="0" err="1">
                          <a:effectLst/>
                        </a:rPr>
                        <a:t>heimilda</a:t>
                      </a:r>
                      <a:r>
                        <a:rPr lang="en-US" sz="1500" dirty="0">
                          <a:effectLst/>
                        </a:rPr>
                        <a:t>?</a:t>
                      </a:r>
                      <a:endParaRPr lang="en-US" sz="1500" dirty="0">
                        <a:effectLst/>
                        <a:latin typeface="Times New Roman" panose="02020603050405020304" pitchFamily="18" charset="0"/>
                        <a:ea typeface="Times New Roman" panose="02020603050405020304" pitchFamily="18" charset="0"/>
                      </a:endParaRP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spTree>
    <p:extLst>
      <p:ext uri="{BB962C8B-B14F-4D97-AF65-F5344CB8AC3E}">
        <p14:creationId xmlns:p14="http://schemas.microsoft.com/office/powerpoint/2010/main" val="117264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547738"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3200" b="1" dirty="0">
                <a:solidFill>
                  <a:schemeClr val="accent1"/>
                </a:solidFill>
              </a:rPr>
              <a:t>1.2. </a:t>
            </a:r>
            <a:r>
              <a:rPr lang="en-US" altLang="ko-KR" sz="3200" b="1" dirty="0" err="1">
                <a:solidFill>
                  <a:schemeClr val="accent1"/>
                </a:solidFill>
              </a:rPr>
              <a:t>Heimild</a:t>
            </a:r>
            <a:r>
              <a:rPr lang="en-US" altLang="ko-KR" sz="3200" b="1" dirty="0">
                <a:solidFill>
                  <a:schemeClr val="accent1"/>
                </a:solidFill>
              </a:rPr>
              <a:t>, </a:t>
            </a:r>
            <a:r>
              <a:rPr lang="en-US" altLang="ko-KR" sz="3200" b="1" dirty="0" err="1">
                <a:solidFill>
                  <a:schemeClr val="accent1"/>
                </a:solidFill>
              </a:rPr>
              <a:t>nákvæmni</a:t>
            </a:r>
            <a:r>
              <a:rPr lang="en-US" altLang="ko-KR" sz="3200" b="1" dirty="0">
                <a:solidFill>
                  <a:schemeClr val="accent1"/>
                </a:solidFill>
              </a:rPr>
              <a:t>, </a:t>
            </a:r>
            <a:r>
              <a:rPr lang="en-US" altLang="ko-KR" sz="3200" b="1" dirty="0" err="1">
                <a:solidFill>
                  <a:schemeClr val="accent1"/>
                </a:solidFill>
              </a:rPr>
              <a:t>hlutlægni</a:t>
            </a:r>
            <a:r>
              <a:rPr lang="en-US" altLang="ko-KR" sz="3200" b="1" dirty="0">
                <a:solidFill>
                  <a:schemeClr val="accent1"/>
                </a:solidFill>
              </a:rPr>
              <a:t>, </a:t>
            </a:r>
          </a:p>
          <a:p>
            <a:pPr marL="0" indent="0" algn="ctr">
              <a:buNone/>
            </a:pPr>
            <a:r>
              <a:rPr lang="en-US" altLang="ko-KR" sz="3200" b="1" dirty="0" err="1">
                <a:solidFill>
                  <a:schemeClr val="accent1"/>
                </a:solidFill>
              </a:rPr>
              <a:t>gildi</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a:t>
            </a:r>
            <a:r>
              <a:rPr lang="en-US" altLang="ko-KR" sz="3200" b="1" dirty="0" err="1">
                <a:solidFill>
                  <a:schemeClr val="accent1"/>
                </a:solidFill>
              </a:rPr>
              <a:t>umfjöllun</a:t>
            </a:r>
            <a:r>
              <a:rPr lang="en-US" altLang="ko-KR" sz="3200" b="1" dirty="0">
                <a:solidFill>
                  <a:schemeClr val="accent1"/>
                </a:solidFill>
              </a:rPr>
              <a:t> (The AAOCC)</a:t>
            </a: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3247252" y="1728332"/>
            <a:ext cx="7353656" cy="584775"/>
          </a:xfrm>
          <a:prstGeom prst="rect">
            <a:avLst/>
          </a:prstGeom>
          <a:noFill/>
        </p:spPr>
        <p:txBody>
          <a:bodyPr wrap="square" rtlCol="0">
            <a:spAutoFit/>
          </a:bodyPr>
          <a:lstStyle/>
          <a:p>
            <a:r>
              <a:rPr lang="en-US" sz="3200" b="1" dirty="0" err="1">
                <a:solidFill>
                  <a:schemeClr val="accent6">
                    <a:lumMod val="75000"/>
                  </a:schemeClr>
                </a:solidFill>
              </a:rPr>
              <a:t>Viðmið</a:t>
            </a:r>
            <a:r>
              <a:rPr lang="en-US" sz="3200" b="1" dirty="0">
                <a:solidFill>
                  <a:schemeClr val="accent6">
                    <a:lumMod val="75000"/>
                  </a:schemeClr>
                </a:solidFill>
              </a:rPr>
              <a:t> </a:t>
            </a:r>
            <a:r>
              <a:rPr lang="en-US" sz="3200" b="1" dirty="0" err="1">
                <a:solidFill>
                  <a:schemeClr val="accent6">
                    <a:lumMod val="75000"/>
                  </a:schemeClr>
                </a:solidFill>
              </a:rPr>
              <a:t>fyrir</a:t>
            </a:r>
            <a:r>
              <a:rPr lang="en-US" sz="3200" b="1" dirty="0">
                <a:solidFill>
                  <a:schemeClr val="accent6">
                    <a:lumMod val="75000"/>
                  </a:schemeClr>
                </a:solidFill>
              </a:rPr>
              <a:t> mat á </a:t>
            </a:r>
            <a:r>
              <a:rPr lang="en-US" sz="3200" b="1" dirty="0" err="1">
                <a:solidFill>
                  <a:schemeClr val="accent6">
                    <a:lumMod val="75000"/>
                  </a:schemeClr>
                </a:solidFill>
              </a:rPr>
              <a:t>stafrænu</a:t>
            </a:r>
            <a:r>
              <a:rPr lang="en-US" sz="3200" b="1" dirty="0">
                <a:solidFill>
                  <a:schemeClr val="accent6">
                    <a:lumMod val="75000"/>
                  </a:schemeClr>
                </a:solidFill>
              </a:rPr>
              <a:t> </a:t>
            </a:r>
            <a:r>
              <a:rPr lang="en-US" sz="3200" b="1" dirty="0" err="1">
                <a:solidFill>
                  <a:schemeClr val="accent6">
                    <a:lumMod val="75000"/>
                  </a:schemeClr>
                </a:solidFill>
              </a:rPr>
              <a:t>efni</a:t>
            </a:r>
            <a:endParaRPr lang="en-US" sz="3200" b="1" dirty="0">
              <a:solidFill>
                <a:schemeClr val="accent6">
                  <a:lumMod val="75000"/>
                </a:schemeClr>
              </a:solidFill>
            </a:endParaRPr>
          </a:p>
        </p:txBody>
      </p:sp>
      <p:graphicFrame>
        <p:nvGraphicFramePr>
          <p:cNvPr id="8"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2734729918"/>
              </p:ext>
            </p:extLst>
          </p:nvPr>
        </p:nvGraphicFramePr>
        <p:xfrm>
          <a:off x="256021" y="2362200"/>
          <a:ext cx="10431385" cy="3965661"/>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524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effectLst/>
                        </a:rPr>
                        <a:t>2. </a:t>
                      </a:r>
                      <a:r>
                        <a:rPr lang="en-US" sz="1600" b="1" kern="0" dirty="0" err="1">
                          <a:effectLst/>
                        </a:rPr>
                        <a:t>Hlutlægni</a:t>
                      </a:r>
                      <a:r>
                        <a:rPr lang="en-US" sz="1600" b="1" kern="0" dirty="0">
                          <a:effectLst/>
                        </a:rPr>
                        <a:t> </a:t>
                      </a:r>
                      <a:r>
                        <a:rPr lang="en-US" sz="1600" b="1" kern="0" dirty="0" err="1">
                          <a:effectLst/>
                        </a:rPr>
                        <a:t>vefskjala</a:t>
                      </a:r>
                      <a:endParaRPr lang="en-US" sz="1600" b="1" kern="0" dirty="0">
                        <a:effectLst/>
                      </a:endParaRPr>
                    </a:p>
                  </a:txBody>
                  <a:tcPr marL="42813" marR="42813" marT="0" marB="0">
                    <a:solidFill>
                      <a:schemeClr val="tx2">
                        <a:lumMod val="20000"/>
                        <a:lumOff val="80000"/>
                      </a:schemeClr>
                    </a:solidFill>
                  </a:tcPr>
                </a:tc>
                <a:tc>
                  <a:txBody>
                    <a:bodyPr/>
                    <a:lstStyle/>
                    <a:p>
                      <a:pPr algn="l">
                        <a:spcAft>
                          <a:spcPts val="0"/>
                        </a:spcAft>
                      </a:pPr>
                      <a:endParaRPr lang="en-US" sz="1600" b="1" dirty="0">
                        <a:effectLst/>
                      </a:endParaRPr>
                    </a:p>
                    <a:p>
                      <a:pPr algn="ctr">
                        <a:spcAft>
                          <a:spcPts val="0"/>
                        </a:spcAft>
                      </a:pPr>
                      <a:r>
                        <a:rPr lang="en-US" sz="1600" b="1" dirty="0" err="1">
                          <a:effectLst/>
                        </a:rPr>
                        <a:t>Spurðu</a:t>
                      </a:r>
                      <a:r>
                        <a:rPr lang="en-US" sz="1600" b="1" dirty="0">
                          <a:effectLst/>
                        </a:rPr>
                        <a:t> </a:t>
                      </a:r>
                      <a:r>
                        <a:rPr lang="en-US" sz="1600" b="1" dirty="0" err="1">
                          <a:effectLst/>
                        </a:rPr>
                        <a:t>þig</a:t>
                      </a:r>
                      <a:r>
                        <a:rPr lang="en-US" sz="1600" b="1" dirty="0">
                          <a:effectLst/>
                        </a:rPr>
                        <a:t>…</a:t>
                      </a:r>
                      <a:endParaRPr lang="en-US" sz="1600" b="1" dirty="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3441276">
                <a:tc>
                  <a:txBody>
                    <a:bodyPr/>
                    <a:lstStyle/>
                    <a:p>
                      <a:pPr marL="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err="1">
                          <a:effectLst/>
                        </a:rPr>
                        <a:t>Markmið</a:t>
                      </a:r>
                      <a:r>
                        <a:rPr lang="en-US" sz="1500" dirty="0">
                          <a:effectLst/>
                        </a:rPr>
                        <a:t> </a:t>
                      </a:r>
                      <a:r>
                        <a:rPr lang="en-US" sz="1500" dirty="0" err="1">
                          <a:effectLst/>
                        </a:rPr>
                        <a:t>skjals</a:t>
                      </a:r>
                      <a:r>
                        <a:rPr lang="en-US" sz="1500" dirty="0">
                          <a:effectLst/>
                        </a:rPr>
                        <a:t> </a:t>
                      </a:r>
                      <a:r>
                        <a:rPr lang="en-US" sz="1500" dirty="0" err="1">
                          <a:effectLst/>
                        </a:rPr>
                        <a:t>eiga</a:t>
                      </a:r>
                      <a:r>
                        <a:rPr lang="en-US" sz="1500" dirty="0">
                          <a:effectLst/>
                        </a:rPr>
                        <a:t> </a:t>
                      </a:r>
                      <a:r>
                        <a:rPr lang="en-US" sz="1500" dirty="0" err="1">
                          <a:effectLst/>
                        </a:rPr>
                        <a:t>að</a:t>
                      </a:r>
                      <a:r>
                        <a:rPr lang="en-US" sz="1500" dirty="0">
                          <a:effectLst/>
                        </a:rPr>
                        <a:t> </a:t>
                      </a:r>
                      <a:r>
                        <a:rPr lang="en-US" sz="1500" dirty="0" err="1">
                          <a:effectLst/>
                        </a:rPr>
                        <a:t>koma</a:t>
                      </a:r>
                      <a:r>
                        <a:rPr lang="en-US" sz="1500" dirty="0">
                          <a:effectLst/>
                        </a:rPr>
                        <a:t> </a:t>
                      </a:r>
                      <a:r>
                        <a:rPr lang="en-US" sz="1500" dirty="0" err="1">
                          <a:effectLst/>
                        </a:rPr>
                        <a:t>skýrt</a:t>
                      </a:r>
                      <a:r>
                        <a:rPr lang="en-US" sz="1500" dirty="0">
                          <a:effectLst/>
                        </a:rPr>
                        <a:t> </a:t>
                      </a:r>
                      <a:r>
                        <a:rPr lang="en-US" sz="1500" dirty="0" err="1">
                          <a:effectLst/>
                        </a:rPr>
                        <a:t>fram</a:t>
                      </a:r>
                      <a:r>
                        <a:rPr lang="en-US" sz="1500" dirty="0">
                          <a:effectLst/>
                        </a:rPr>
                        <a:t>. </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err="1">
                          <a:effectLst/>
                        </a:rPr>
                        <a:t>Vefsíða</a:t>
                      </a:r>
                      <a:r>
                        <a:rPr lang="en-US" sz="1500" dirty="0">
                          <a:effectLst/>
                        </a:rPr>
                        <a:t> </a:t>
                      </a:r>
                      <a:r>
                        <a:rPr lang="en-US" sz="1500" dirty="0" err="1">
                          <a:effectLst/>
                        </a:rPr>
                        <a:t>sem</a:t>
                      </a:r>
                      <a:r>
                        <a:rPr lang="en-US" sz="1500" dirty="0">
                          <a:effectLst/>
                        </a:rPr>
                        <a:t> </a:t>
                      </a:r>
                      <a:r>
                        <a:rPr lang="en-US" sz="1500" dirty="0" err="1">
                          <a:effectLst/>
                        </a:rPr>
                        <a:t>hýsir</a:t>
                      </a:r>
                      <a:r>
                        <a:rPr lang="en-US" sz="1500" dirty="0">
                          <a:effectLst/>
                        </a:rPr>
                        <a:t> </a:t>
                      </a:r>
                      <a:r>
                        <a:rPr lang="en-US" sz="1500" dirty="0" err="1">
                          <a:effectLst/>
                        </a:rPr>
                        <a:t>skjalið</a:t>
                      </a:r>
                      <a:r>
                        <a:rPr lang="en-US" sz="1500" dirty="0">
                          <a:effectLst/>
                        </a:rPr>
                        <a:t> </a:t>
                      </a:r>
                      <a:r>
                        <a:rPr lang="en-US" sz="1500" dirty="0" err="1">
                          <a:effectLst/>
                        </a:rPr>
                        <a:t>ætti</a:t>
                      </a:r>
                      <a:r>
                        <a:rPr lang="en-US" sz="1500" dirty="0">
                          <a:effectLst/>
                        </a:rPr>
                        <a:t> </a:t>
                      </a:r>
                      <a:r>
                        <a:rPr lang="en-US" sz="1500" dirty="0" err="1">
                          <a:effectLst/>
                        </a:rPr>
                        <a:t>að</a:t>
                      </a:r>
                      <a:r>
                        <a:rPr lang="en-US" sz="1500" dirty="0">
                          <a:effectLst/>
                        </a:rPr>
                        <a:t> vera </a:t>
                      </a:r>
                      <a:r>
                        <a:rPr lang="en-US" sz="1500" dirty="0" err="1">
                          <a:effectLst/>
                        </a:rPr>
                        <a:t>hlutlæg</a:t>
                      </a:r>
                      <a:r>
                        <a:rPr lang="en-US" sz="1500" dirty="0">
                          <a:effectLst/>
                        </a:rPr>
                        <a:t> </a:t>
                      </a:r>
                      <a:r>
                        <a:rPr lang="en-US" sz="1500" dirty="0" err="1">
                          <a:effectLst/>
                        </a:rPr>
                        <a:t>eða</a:t>
                      </a:r>
                      <a:r>
                        <a:rPr lang="en-US" sz="1500" dirty="0">
                          <a:effectLst/>
                        </a:rPr>
                        <a:t> </a:t>
                      </a:r>
                      <a:r>
                        <a:rPr lang="en-US" sz="1500" dirty="0" err="1">
                          <a:effectLst/>
                        </a:rPr>
                        <a:t>hlutlaus</a:t>
                      </a:r>
                      <a:r>
                        <a:rPr lang="en-US" sz="1500" dirty="0">
                          <a:effectLst/>
                        </a:rPr>
                        <a:t> um </a:t>
                      </a:r>
                      <a:r>
                        <a:rPr lang="en-US" sz="1500" dirty="0" err="1">
                          <a:effectLst/>
                        </a:rPr>
                        <a:t>efnið</a:t>
                      </a:r>
                      <a:r>
                        <a:rPr lang="en-US" sz="1500" dirty="0">
                          <a:effectLst/>
                        </a:rPr>
                        <a:t> </a:t>
                      </a:r>
                      <a:r>
                        <a:rPr lang="en-US" sz="1500" dirty="0" err="1">
                          <a:effectLst/>
                        </a:rPr>
                        <a:t>sem</a:t>
                      </a:r>
                      <a:r>
                        <a:rPr lang="en-US" sz="1500" dirty="0">
                          <a:effectLst/>
                        </a:rPr>
                        <a:t> </a:t>
                      </a:r>
                      <a:r>
                        <a:rPr lang="en-US" sz="1500" dirty="0" err="1">
                          <a:effectLst/>
                        </a:rPr>
                        <a:t>fjallað</a:t>
                      </a:r>
                      <a:r>
                        <a:rPr lang="en-US" sz="1500" dirty="0">
                          <a:effectLst/>
                        </a:rPr>
                        <a:t> er um. </a:t>
                      </a:r>
                      <a:r>
                        <a:rPr lang="en-US" sz="1500" dirty="0" err="1">
                          <a:effectLst/>
                        </a:rPr>
                        <a:t>Hlutdrægni</a:t>
                      </a:r>
                      <a:r>
                        <a:rPr lang="en-US" sz="1500" dirty="0">
                          <a:effectLst/>
                        </a:rPr>
                        <a:t> </a:t>
                      </a:r>
                      <a:r>
                        <a:rPr lang="en-US" sz="1500" dirty="0" err="1">
                          <a:effectLst/>
                        </a:rPr>
                        <a:t>ætti</a:t>
                      </a:r>
                      <a:r>
                        <a:rPr lang="en-US" sz="1500" dirty="0">
                          <a:effectLst/>
                        </a:rPr>
                        <a:t> </a:t>
                      </a:r>
                      <a:r>
                        <a:rPr lang="en-US" sz="1500" dirty="0" err="1">
                          <a:effectLst/>
                        </a:rPr>
                        <a:t>að</a:t>
                      </a:r>
                      <a:r>
                        <a:rPr lang="en-US" sz="1500" dirty="0">
                          <a:effectLst/>
                        </a:rPr>
                        <a:t> </a:t>
                      </a:r>
                      <a:r>
                        <a:rPr lang="en-US" sz="1500" dirty="0" err="1">
                          <a:effectLst/>
                        </a:rPr>
                        <a:t>setja</a:t>
                      </a:r>
                      <a:r>
                        <a:rPr lang="en-US" sz="1500" dirty="0">
                          <a:effectLst/>
                        </a:rPr>
                        <a:t> </a:t>
                      </a:r>
                      <a:r>
                        <a:rPr lang="en-US" sz="1500" dirty="0" err="1">
                          <a:effectLst/>
                        </a:rPr>
                        <a:t>fram</a:t>
                      </a:r>
                      <a:r>
                        <a:rPr lang="en-US" sz="1500" dirty="0">
                          <a:effectLst/>
                        </a:rPr>
                        <a:t> </a:t>
                      </a:r>
                      <a:r>
                        <a:rPr lang="en-US" sz="1500" dirty="0" err="1">
                          <a:effectLst/>
                        </a:rPr>
                        <a:t>sem</a:t>
                      </a:r>
                      <a:r>
                        <a:rPr lang="en-US" sz="1500" dirty="0">
                          <a:effectLst/>
                        </a:rPr>
                        <a:t> </a:t>
                      </a:r>
                      <a:r>
                        <a:rPr lang="en-US" sz="1500" dirty="0" err="1">
                          <a:effectLst/>
                        </a:rPr>
                        <a:t>slíka</a:t>
                      </a:r>
                      <a:r>
                        <a:rPr lang="en-US" sz="1500" dirty="0">
                          <a:effectLst/>
                        </a:rPr>
                        <a:t>. </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Komi </a:t>
                      </a:r>
                      <a:r>
                        <a:rPr lang="en-US" sz="1500" dirty="0" err="1">
                          <a:effectLst/>
                        </a:rPr>
                        <a:t>skoðanir</a:t>
                      </a:r>
                      <a:r>
                        <a:rPr lang="en-US" sz="1500" dirty="0">
                          <a:effectLst/>
                        </a:rPr>
                        <a:t> </a:t>
                      </a:r>
                      <a:r>
                        <a:rPr lang="en-US" sz="1500" dirty="0" err="1">
                          <a:effectLst/>
                        </a:rPr>
                        <a:t>höfundar</a:t>
                      </a:r>
                      <a:r>
                        <a:rPr lang="en-US" sz="1500" dirty="0">
                          <a:effectLst/>
                        </a:rPr>
                        <a:t> </a:t>
                      </a:r>
                      <a:r>
                        <a:rPr lang="en-US" sz="1500" dirty="0" err="1">
                          <a:effectLst/>
                        </a:rPr>
                        <a:t>fram</a:t>
                      </a:r>
                      <a:r>
                        <a:rPr lang="en-US" sz="1500" dirty="0">
                          <a:effectLst/>
                        </a:rPr>
                        <a:t> </a:t>
                      </a:r>
                      <a:r>
                        <a:rPr lang="en-US" sz="1500" dirty="0" err="1">
                          <a:effectLst/>
                        </a:rPr>
                        <a:t>ættu</a:t>
                      </a:r>
                      <a:r>
                        <a:rPr lang="en-US" sz="1500" dirty="0">
                          <a:effectLst/>
                        </a:rPr>
                        <a:t> </a:t>
                      </a:r>
                      <a:r>
                        <a:rPr lang="en-US" sz="1500" dirty="0" err="1">
                          <a:effectLst/>
                        </a:rPr>
                        <a:t>þær</a:t>
                      </a:r>
                      <a:r>
                        <a:rPr lang="en-US" sz="1500" dirty="0">
                          <a:effectLst/>
                        </a:rPr>
                        <a:t> </a:t>
                      </a:r>
                      <a:r>
                        <a:rPr lang="en-US" sz="1500" dirty="0" err="1">
                          <a:effectLst/>
                        </a:rPr>
                        <a:t>að</a:t>
                      </a:r>
                      <a:r>
                        <a:rPr lang="en-US" sz="1500" dirty="0">
                          <a:effectLst/>
                        </a:rPr>
                        <a:t> vera vel </a:t>
                      </a:r>
                      <a:r>
                        <a:rPr lang="en-US" sz="1500" dirty="0" err="1">
                          <a:effectLst/>
                        </a:rPr>
                        <a:t>rökstuddar</a:t>
                      </a:r>
                      <a:r>
                        <a:rPr lang="en-US" sz="1500" dirty="0">
                          <a:effectLst/>
                        </a:rPr>
                        <a:t> </a:t>
                      </a:r>
                      <a:r>
                        <a:rPr lang="en-US" sz="1500" dirty="0" err="1">
                          <a:effectLst/>
                        </a:rPr>
                        <a:t>og</a:t>
                      </a:r>
                      <a:r>
                        <a:rPr lang="en-US" sz="1500" dirty="0">
                          <a:effectLst/>
                        </a:rPr>
                        <a:t> ekki </a:t>
                      </a:r>
                      <a:r>
                        <a:rPr lang="en-US" sz="1500" dirty="0" err="1">
                          <a:effectLst/>
                        </a:rPr>
                        <a:t>settar</a:t>
                      </a:r>
                      <a:r>
                        <a:rPr lang="en-US" sz="1500" dirty="0">
                          <a:effectLst/>
                        </a:rPr>
                        <a:t> </a:t>
                      </a:r>
                      <a:r>
                        <a:rPr lang="en-US" sz="1500" dirty="0" err="1">
                          <a:effectLst/>
                        </a:rPr>
                        <a:t>fram</a:t>
                      </a:r>
                      <a:r>
                        <a:rPr lang="en-US" sz="1500" dirty="0">
                          <a:effectLst/>
                        </a:rPr>
                        <a:t> </a:t>
                      </a:r>
                      <a:r>
                        <a:rPr lang="en-US" sz="1500" dirty="0" err="1">
                          <a:effectLst/>
                        </a:rPr>
                        <a:t>sem</a:t>
                      </a:r>
                      <a:r>
                        <a:rPr lang="en-US" sz="1500" dirty="0">
                          <a:effectLst/>
                        </a:rPr>
                        <a:t> </a:t>
                      </a:r>
                      <a:r>
                        <a:rPr lang="en-US" sz="1500" dirty="0" err="1">
                          <a:effectLst/>
                        </a:rPr>
                        <a:t>staðreyndir</a:t>
                      </a:r>
                      <a:r>
                        <a:rPr lang="en-US" sz="1500" dirty="0">
                          <a:effectLst/>
                        </a:rPr>
                        <a:t>. </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err="1">
                          <a:effectLst/>
                        </a:rPr>
                        <a:t>Tilefni</a:t>
                      </a:r>
                      <a:r>
                        <a:rPr lang="en-US" sz="1500" dirty="0">
                          <a:effectLst/>
                        </a:rPr>
                        <a:t> </a:t>
                      </a:r>
                      <a:r>
                        <a:rPr lang="en-US" sz="1500" dirty="0" err="1">
                          <a:effectLst/>
                        </a:rPr>
                        <a:t>greinar</a:t>
                      </a:r>
                      <a:r>
                        <a:rPr lang="en-US" sz="1500" dirty="0">
                          <a:effectLst/>
                        </a:rPr>
                        <a:t> </a:t>
                      </a:r>
                      <a:r>
                        <a:rPr lang="en-US" sz="1500" dirty="0" err="1">
                          <a:effectLst/>
                        </a:rPr>
                        <a:t>eða</a:t>
                      </a:r>
                      <a:r>
                        <a:rPr lang="en-US" sz="1500" dirty="0">
                          <a:effectLst/>
                        </a:rPr>
                        <a:t> </a:t>
                      </a:r>
                      <a:r>
                        <a:rPr lang="en-US" sz="1500" dirty="0" err="1">
                          <a:effectLst/>
                        </a:rPr>
                        <a:t>annarra</a:t>
                      </a:r>
                      <a:r>
                        <a:rPr lang="en-US" sz="1500" dirty="0">
                          <a:effectLst/>
                        </a:rPr>
                        <a:t> </a:t>
                      </a:r>
                      <a:r>
                        <a:rPr lang="en-US" sz="1500" dirty="0" err="1">
                          <a:effectLst/>
                        </a:rPr>
                        <a:t>skrifa</a:t>
                      </a:r>
                      <a:r>
                        <a:rPr lang="en-US" sz="1500" dirty="0">
                          <a:effectLst/>
                        </a:rPr>
                        <a:t> </a:t>
                      </a:r>
                      <a:r>
                        <a:rPr lang="en-US" sz="1500" dirty="0" err="1">
                          <a:effectLst/>
                        </a:rPr>
                        <a:t>ætti</a:t>
                      </a:r>
                      <a:r>
                        <a:rPr lang="en-US" sz="1500" dirty="0">
                          <a:effectLst/>
                        </a:rPr>
                        <a:t> </a:t>
                      </a:r>
                      <a:r>
                        <a:rPr lang="en-US" sz="1500" dirty="0" err="1">
                          <a:effectLst/>
                        </a:rPr>
                        <a:t>að</a:t>
                      </a:r>
                      <a:r>
                        <a:rPr lang="en-US" sz="1500" dirty="0">
                          <a:effectLst/>
                        </a:rPr>
                        <a:t> vera </a:t>
                      </a:r>
                      <a:r>
                        <a:rPr lang="en-US" sz="1500" dirty="0" err="1">
                          <a:effectLst/>
                        </a:rPr>
                        <a:t>gagnsætt</a:t>
                      </a:r>
                      <a:r>
                        <a:rPr lang="en-US" sz="1500" dirty="0">
                          <a:effectLst/>
                        </a:rPr>
                        <a:t>. </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err="1">
                          <a:effectLst/>
                        </a:rPr>
                        <a:t>Líttu</a:t>
                      </a:r>
                      <a:r>
                        <a:rPr lang="en-US" sz="1500" dirty="0">
                          <a:effectLst/>
                        </a:rPr>
                        <a:t> á </a:t>
                      </a:r>
                      <a:r>
                        <a:rPr lang="en-US" sz="1500" dirty="0" err="1">
                          <a:effectLst/>
                        </a:rPr>
                        <a:t>efni</a:t>
                      </a:r>
                      <a:r>
                        <a:rPr lang="en-US" sz="1500" dirty="0">
                          <a:effectLst/>
                        </a:rPr>
                        <a:t> á </a:t>
                      </a:r>
                      <a:r>
                        <a:rPr lang="en-US" sz="1500" dirty="0" err="1">
                          <a:effectLst/>
                        </a:rPr>
                        <a:t>vefsíðum</a:t>
                      </a:r>
                      <a:r>
                        <a:rPr lang="en-US" sz="1500" dirty="0">
                          <a:effectLst/>
                        </a:rPr>
                        <a:t> </a:t>
                      </a:r>
                      <a:r>
                        <a:rPr lang="en-US" sz="1500" dirty="0" err="1">
                          <a:effectLst/>
                        </a:rPr>
                        <a:t>líkt</a:t>
                      </a:r>
                      <a:r>
                        <a:rPr lang="en-US" sz="1500" dirty="0">
                          <a:effectLst/>
                        </a:rPr>
                        <a:t> </a:t>
                      </a:r>
                      <a:r>
                        <a:rPr lang="en-US" sz="1500" dirty="0" err="1">
                          <a:effectLst/>
                        </a:rPr>
                        <a:t>og</a:t>
                      </a:r>
                      <a:r>
                        <a:rPr lang="en-US" sz="1500" dirty="0">
                          <a:effectLst/>
                        </a:rPr>
                        <a:t> um </a:t>
                      </a:r>
                      <a:r>
                        <a:rPr lang="en-US" sz="1500" dirty="0" err="1">
                          <a:effectLst/>
                        </a:rPr>
                        <a:t>markaðsefni</a:t>
                      </a:r>
                      <a:r>
                        <a:rPr lang="en-US" sz="1500" dirty="0">
                          <a:effectLst/>
                        </a:rPr>
                        <a:t> í </a:t>
                      </a:r>
                      <a:r>
                        <a:rPr lang="en-US" sz="1500" dirty="0" err="1">
                          <a:effectLst/>
                        </a:rPr>
                        <a:t>sjónvarpi</a:t>
                      </a:r>
                      <a:r>
                        <a:rPr lang="en-US" sz="1500" dirty="0">
                          <a:effectLst/>
                        </a:rPr>
                        <a:t> </a:t>
                      </a:r>
                      <a:r>
                        <a:rPr lang="en-US" sz="1500" dirty="0" err="1">
                          <a:effectLst/>
                        </a:rPr>
                        <a:t>væri</a:t>
                      </a:r>
                      <a:r>
                        <a:rPr lang="en-US" sz="1500" dirty="0">
                          <a:effectLst/>
                        </a:rPr>
                        <a:t> </a:t>
                      </a:r>
                      <a:r>
                        <a:rPr lang="en-US" sz="1500" dirty="0" err="1">
                          <a:effectLst/>
                        </a:rPr>
                        <a:t>að</a:t>
                      </a:r>
                      <a:r>
                        <a:rPr lang="en-US" sz="1500" dirty="0">
                          <a:effectLst/>
                        </a:rPr>
                        <a:t> </a:t>
                      </a:r>
                      <a:r>
                        <a:rPr lang="en-US" sz="1500" dirty="0" err="1">
                          <a:effectLst/>
                        </a:rPr>
                        <a:t>ræða</a:t>
                      </a:r>
                      <a:r>
                        <a:rPr lang="en-US" sz="1500" dirty="0">
                          <a:effectLst/>
                        </a:rPr>
                        <a:t> – vertu </a:t>
                      </a:r>
                      <a:r>
                        <a:rPr lang="en-US" sz="1500" dirty="0" err="1">
                          <a:effectLst/>
                        </a:rPr>
                        <a:t>tortrygginn</a:t>
                      </a:r>
                      <a:r>
                        <a:rPr lang="en-US" sz="1500" dirty="0">
                          <a:effectLst/>
                        </a:rPr>
                        <a:t>.  </a:t>
                      </a:r>
                    </a:p>
                  </a:txBody>
                  <a:tcPr marL="42813" marR="42813" marT="0" marB="0">
                    <a:solidFill>
                      <a:schemeClr val="bg1">
                        <a:lumMod val="95000"/>
                      </a:schemeClr>
                    </a:solidFill>
                  </a:tcPr>
                </a:tc>
                <a:tc>
                  <a:txBody>
                    <a:bodyPr/>
                    <a:lstStyle/>
                    <a:p>
                      <a:pPr marL="228600" indent="0" algn="l">
                        <a:spcAft>
                          <a:spcPts val="0"/>
                        </a:spcAft>
                        <a:buFont typeface="Arial" panose="020B0604020202020204" pitchFamily="34" charset="0"/>
                        <a:buNone/>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Er </a:t>
                      </a:r>
                      <a:r>
                        <a:rPr lang="en-US" sz="1500" dirty="0" err="1">
                          <a:effectLst/>
                        </a:rPr>
                        <a:t>vefsíðan</a:t>
                      </a:r>
                      <a:r>
                        <a:rPr lang="en-US" sz="1500" dirty="0">
                          <a:effectLst/>
                        </a:rPr>
                        <a:t> </a:t>
                      </a:r>
                      <a:r>
                        <a:rPr lang="en-US" sz="1500" dirty="0" err="1">
                          <a:effectLst/>
                        </a:rPr>
                        <a:t>notuð</a:t>
                      </a:r>
                      <a:r>
                        <a:rPr lang="en-US" sz="1500" dirty="0">
                          <a:effectLst/>
                        </a:rPr>
                        <a:t> í </a:t>
                      </a:r>
                      <a:r>
                        <a:rPr lang="en-US" sz="1500" dirty="0" err="1">
                          <a:effectLst/>
                        </a:rPr>
                        <a:t>auglýsingaskyni</a:t>
                      </a:r>
                      <a:r>
                        <a:rPr lang="en-US" sz="1500" dirty="0">
                          <a:effectLst/>
                        </a:rPr>
                        <a:t>, </a:t>
                      </a:r>
                      <a:r>
                        <a:rPr lang="en-US" sz="1500" dirty="0" err="1">
                          <a:effectLst/>
                        </a:rPr>
                        <a:t>ef</a:t>
                      </a:r>
                      <a:r>
                        <a:rPr lang="en-US" sz="1500" dirty="0">
                          <a:effectLst/>
                        </a:rPr>
                        <a:t> </a:t>
                      </a:r>
                      <a:r>
                        <a:rPr lang="en-US" sz="1500" dirty="0" err="1">
                          <a:effectLst/>
                        </a:rPr>
                        <a:t>svo</a:t>
                      </a:r>
                      <a:r>
                        <a:rPr lang="en-US" sz="1500" dirty="0">
                          <a:effectLst/>
                        </a:rPr>
                        <a:t> er </a:t>
                      </a:r>
                      <a:r>
                        <a:rPr lang="en-US" sz="1500" dirty="0" err="1">
                          <a:effectLst/>
                        </a:rPr>
                        <a:t>hvernig</a:t>
                      </a:r>
                      <a:r>
                        <a:rPr lang="en-US" sz="1500" dirty="0">
                          <a:effectLst/>
                        </a:rPr>
                        <a:t> </a:t>
                      </a:r>
                      <a:r>
                        <a:rPr lang="en-US" sz="1500" dirty="0" err="1">
                          <a:effectLst/>
                        </a:rPr>
                        <a:t>gæti</a:t>
                      </a:r>
                      <a:r>
                        <a:rPr lang="en-US" sz="1500" dirty="0">
                          <a:effectLst/>
                        </a:rPr>
                        <a:t> </a:t>
                      </a:r>
                      <a:r>
                        <a:rPr lang="en-US" sz="1500" dirty="0" err="1">
                          <a:effectLst/>
                        </a:rPr>
                        <a:t>það</a:t>
                      </a:r>
                      <a:r>
                        <a:rPr lang="en-US" sz="1500" dirty="0">
                          <a:effectLst/>
                        </a:rPr>
                        <a:t> haft </a:t>
                      </a:r>
                      <a:r>
                        <a:rPr lang="en-US" sz="1500" dirty="0" err="1">
                          <a:effectLst/>
                        </a:rPr>
                        <a:t>áhrif</a:t>
                      </a:r>
                      <a:r>
                        <a:rPr lang="en-US" sz="1500" dirty="0">
                          <a:effectLst/>
                        </a:rPr>
                        <a:t> á </a:t>
                      </a:r>
                      <a:r>
                        <a:rPr lang="en-US" sz="1500" dirty="0" err="1">
                          <a:effectLst/>
                        </a:rPr>
                        <a:t>upplýsingarnar</a:t>
                      </a:r>
                      <a:r>
                        <a:rPr lang="en-US" sz="1500" dirty="0">
                          <a:effectLst/>
                        </a:rPr>
                        <a:t>?  </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err="1">
                          <a:effectLst/>
                        </a:rPr>
                        <a:t>Hvers</a:t>
                      </a:r>
                      <a:r>
                        <a:rPr lang="en-US" sz="1500" dirty="0">
                          <a:effectLst/>
                        </a:rPr>
                        <a:t> </a:t>
                      </a:r>
                      <a:r>
                        <a:rPr lang="en-US" sz="1500" dirty="0" err="1">
                          <a:effectLst/>
                        </a:rPr>
                        <a:t>vegna</a:t>
                      </a:r>
                      <a:r>
                        <a:rPr lang="en-US" sz="1500" dirty="0">
                          <a:effectLst/>
                        </a:rPr>
                        <a:t> var </a:t>
                      </a:r>
                      <a:r>
                        <a:rPr lang="en-US" sz="1500" dirty="0" err="1">
                          <a:effectLst/>
                        </a:rPr>
                        <a:t>efnið</a:t>
                      </a:r>
                      <a:r>
                        <a:rPr lang="en-US" sz="1500" dirty="0">
                          <a:effectLst/>
                        </a:rPr>
                        <a:t> </a:t>
                      </a:r>
                      <a:r>
                        <a:rPr lang="en-US" sz="1500" dirty="0" err="1">
                          <a:effectLst/>
                        </a:rPr>
                        <a:t>skrifað</a:t>
                      </a:r>
                      <a:r>
                        <a:rPr lang="en-US" sz="1500" dirty="0">
                          <a:effectLst/>
                        </a:rPr>
                        <a:t> (</a:t>
                      </a:r>
                      <a:r>
                        <a:rPr lang="en-US" sz="1500" dirty="0" err="1">
                          <a:effectLst/>
                        </a:rPr>
                        <a:t>tilefni</a:t>
                      </a:r>
                      <a:r>
                        <a:rPr lang="en-US" sz="1500" dirty="0">
                          <a:effectLst/>
                        </a:rPr>
                        <a:t>)?</a:t>
                      </a:r>
                    </a:p>
                    <a:p>
                      <a:pPr marL="0" lvl="0" indent="0" algn="l">
                        <a:spcAft>
                          <a:spcPts val="0"/>
                        </a:spcAft>
                        <a:buFont typeface="Arial" panose="020B0604020202020204" pitchFamily="34" charset="0"/>
                        <a:buNone/>
                        <a:tabLst>
                          <a:tab pos="457200" algn="l"/>
                        </a:tabLst>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err="1">
                          <a:effectLst/>
                        </a:rPr>
                        <a:t>Hver</a:t>
                      </a:r>
                      <a:r>
                        <a:rPr lang="en-US" sz="1500" dirty="0">
                          <a:effectLst/>
                        </a:rPr>
                        <a:t> er </a:t>
                      </a:r>
                      <a:r>
                        <a:rPr lang="en-US" sz="1500" dirty="0" err="1">
                          <a:effectLst/>
                        </a:rPr>
                        <a:t>markhópurinn</a:t>
                      </a:r>
                      <a:r>
                        <a:rPr lang="en-US" sz="1500" dirty="0">
                          <a:effectLst/>
                        </a:rPr>
                        <a:t>? </a:t>
                      </a:r>
                    </a:p>
                    <a:p>
                      <a:pPr marL="0" lvl="0" indent="0" algn="l">
                        <a:spcAft>
                          <a:spcPts val="0"/>
                        </a:spcAft>
                        <a:buFont typeface="Arial" panose="020B0604020202020204" pitchFamily="34" charset="0"/>
                        <a:buNone/>
                        <a:tabLst>
                          <a:tab pos="457200" algn="l"/>
                        </a:tabLst>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err="1">
                          <a:effectLst/>
                        </a:rPr>
                        <a:t>Eru</a:t>
                      </a:r>
                      <a:r>
                        <a:rPr lang="en-US" sz="1500" dirty="0">
                          <a:effectLst/>
                        </a:rPr>
                        <a:t> </a:t>
                      </a:r>
                      <a:r>
                        <a:rPr lang="en-US" sz="1500" dirty="0" err="1">
                          <a:effectLst/>
                        </a:rPr>
                        <a:t>skoðanir</a:t>
                      </a:r>
                      <a:r>
                        <a:rPr lang="en-US" sz="1500" dirty="0">
                          <a:effectLst/>
                        </a:rPr>
                        <a:t> </a:t>
                      </a:r>
                      <a:r>
                        <a:rPr lang="en-US" sz="1500" dirty="0" err="1">
                          <a:effectLst/>
                        </a:rPr>
                        <a:t>studdar</a:t>
                      </a:r>
                      <a:r>
                        <a:rPr lang="en-US" sz="1500" dirty="0">
                          <a:effectLst/>
                        </a:rPr>
                        <a:t> </a:t>
                      </a:r>
                      <a:r>
                        <a:rPr lang="en-US" sz="1500" dirty="0" err="1">
                          <a:effectLst/>
                        </a:rPr>
                        <a:t>með</a:t>
                      </a:r>
                      <a:r>
                        <a:rPr lang="en-US" sz="1500" dirty="0">
                          <a:effectLst/>
                        </a:rPr>
                        <a:t> </a:t>
                      </a:r>
                      <a:r>
                        <a:rPr lang="en-US" sz="1500" dirty="0" err="1">
                          <a:effectLst/>
                        </a:rPr>
                        <a:t>nákvæmum</a:t>
                      </a:r>
                      <a:r>
                        <a:rPr lang="en-US" sz="1500" dirty="0">
                          <a:effectLst/>
                        </a:rPr>
                        <a:t> </a:t>
                      </a:r>
                      <a:r>
                        <a:rPr lang="en-US" sz="1500" dirty="0" err="1">
                          <a:effectLst/>
                        </a:rPr>
                        <a:t>staðreyndum</a:t>
                      </a:r>
                      <a:r>
                        <a:rPr lang="en-US" sz="1500" dirty="0">
                          <a:effectLst/>
                        </a:rPr>
                        <a:t> </a:t>
                      </a:r>
                      <a:r>
                        <a:rPr lang="en-US" sz="1500" dirty="0" err="1">
                          <a:effectLst/>
                        </a:rPr>
                        <a:t>og</a:t>
                      </a:r>
                      <a:r>
                        <a:rPr lang="en-US" sz="1500" dirty="0">
                          <a:effectLst/>
                        </a:rPr>
                        <a:t> </a:t>
                      </a:r>
                      <a:r>
                        <a:rPr lang="en-US" sz="1500" dirty="0" err="1">
                          <a:effectLst/>
                        </a:rPr>
                        <a:t>upplýsingum</a:t>
                      </a:r>
                      <a:r>
                        <a:rPr lang="en-US" sz="1500" dirty="0">
                          <a:effectLst/>
                        </a:rPr>
                        <a:t>? </a:t>
                      </a: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spTree>
    <p:extLst>
      <p:ext uri="{BB962C8B-B14F-4D97-AF65-F5344CB8AC3E}">
        <p14:creationId xmlns:p14="http://schemas.microsoft.com/office/powerpoint/2010/main" val="322441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553917"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3200" b="1" dirty="0">
                <a:solidFill>
                  <a:schemeClr val="accent1"/>
                </a:solidFill>
              </a:rPr>
              <a:t>1.2. </a:t>
            </a:r>
            <a:r>
              <a:rPr lang="en-US" altLang="ko-KR" sz="3200" b="1" dirty="0" err="1">
                <a:solidFill>
                  <a:schemeClr val="accent1"/>
                </a:solidFill>
              </a:rPr>
              <a:t>Heimild</a:t>
            </a:r>
            <a:r>
              <a:rPr lang="en-US" altLang="ko-KR" sz="3200" b="1" dirty="0">
                <a:solidFill>
                  <a:schemeClr val="accent1"/>
                </a:solidFill>
              </a:rPr>
              <a:t>, </a:t>
            </a:r>
            <a:r>
              <a:rPr lang="en-US" altLang="ko-KR" sz="3200" b="1" dirty="0" err="1">
                <a:solidFill>
                  <a:schemeClr val="accent1"/>
                </a:solidFill>
              </a:rPr>
              <a:t>nákvæmni</a:t>
            </a:r>
            <a:r>
              <a:rPr lang="en-US" altLang="ko-KR" sz="3200" b="1" dirty="0">
                <a:solidFill>
                  <a:schemeClr val="accent1"/>
                </a:solidFill>
              </a:rPr>
              <a:t>, </a:t>
            </a:r>
            <a:r>
              <a:rPr lang="en-US" altLang="ko-KR" sz="3200" b="1" dirty="0" err="1">
                <a:solidFill>
                  <a:schemeClr val="accent1"/>
                </a:solidFill>
              </a:rPr>
              <a:t>hlutlægni</a:t>
            </a:r>
            <a:r>
              <a:rPr lang="en-US" altLang="ko-KR" sz="3200" b="1" dirty="0">
                <a:solidFill>
                  <a:schemeClr val="accent1"/>
                </a:solidFill>
              </a:rPr>
              <a:t>, </a:t>
            </a:r>
            <a:r>
              <a:rPr lang="en-US" altLang="ko-KR" sz="3200" b="1" dirty="0" err="1">
                <a:solidFill>
                  <a:schemeClr val="accent1"/>
                </a:solidFill>
              </a:rPr>
              <a:t>gildi</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a:t>
            </a:r>
            <a:r>
              <a:rPr lang="en-US" altLang="ko-KR" sz="3200" b="1" dirty="0" err="1">
                <a:solidFill>
                  <a:schemeClr val="accent1"/>
                </a:solidFill>
              </a:rPr>
              <a:t>umfjöllun</a:t>
            </a:r>
            <a:r>
              <a:rPr lang="en-US" altLang="ko-KR" sz="3200" b="1" dirty="0">
                <a:solidFill>
                  <a:schemeClr val="accent1"/>
                </a:solidFill>
              </a:rPr>
              <a:t> (The AAOCC)</a:t>
            </a: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3333750" y="1340053"/>
            <a:ext cx="7353656" cy="861774"/>
          </a:xfrm>
          <a:prstGeom prst="rect">
            <a:avLst/>
          </a:prstGeom>
          <a:noFill/>
        </p:spPr>
        <p:txBody>
          <a:bodyPr wrap="square" rtlCol="0">
            <a:spAutoFit/>
          </a:bodyPr>
          <a:lstStyle/>
          <a:p>
            <a:r>
              <a:rPr lang="en-US" sz="3200" b="1" dirty="0" err="1">
                <a:solidFill>
                  <a:schemeClr val="accent6">
                    <a:lumMod val="75000"/>
                  </a:schemeClr>
                </a:solidFill>
              </a:rPr>
              <a:t>Viðmið</a:t>
            </a:r>
            <a:r>
              <a:rPr lang="en-US" sz="3200" b="1" dirty="0">
                <a:solidFill>
                  <a:schemeClr val="accent6">
                    <a:lumMod val="75000"/>
                  </a:schemeClr>
                </a:solidFill>
              </a:rPr>
              <a:t> </a:t>
            </a:r>
            <a:r>
              <a:rPr lang="en-US" sz="3200" b="1" dirty="0" err="1">
                <a:solidFill>
                  <a:schemeClr val="accent6">
                    <a:lumMod val="75000"/>
                  </a:schemeClr>
                </a:solidFill>
              </a:rPr>
              <a:t>fyrir</a:t>
            </a:r>
            <a:r>
              <a:rPr lang="en-US" sz="3200" b="1" dirty="0">
                <a:solidFill>
                  <a:schemeClr val="accent6">
                    <a:lumMod val="75000"/>
                  </a:schemeClr>
                </a:solidFill>
              </a:rPr>
              <a:t> mat á </a:t>
            </a:r>
            <a:r>
              <a:rPr lang="en-US" sz="3200" b="1" dirty="0" err="1">
                <a:solidFill>
                  <a:schemeClr val="accent6">
                    <a:lumMod val="75000"/>
                  </a:schemeClr>
                </a:solidFill>
              </a:rPr>
              <a:t>stafrænu</a:t>
            </a:r>
            <a:r>
              <a:rPr lang="en-US" sz="3200" b="1" dirty="0">
                <a:solidFill>
                  <a:schemeClr val="accent6">
                    <a:lumMod val="75000"/>
                  </a:schemeClr>
                </a:solidFill>
              </a:rPr>
              <a:t> </a:t>
            </a:r>
            <a:r>
              <a:rPr lang="en-US" sz="3200" b="1" dirty="0" err="1">
                <a:solidFill>
                  <a:schemeClr val="accent6">
                    <a:lumMod val="75000"/>
                  </a:schemeClr>
                </a:solidFill>
              </a:rPr>
              <a:t>efni</a:t>
            </a:r>
            <a:endParaRPr lang="en-US" sz="3200" b="1" dirty="0">
              <a:solidFill>
                <a:schemeClr val="accent6">
                  <a:lumMod val="75000"/>
                </a:schemeClr>
              </a:solidFill>
            </a:endParaRPr>
          </a:p>
          <a:p>
            <a:endParaRPr lang="is-IS" dirty="0"/>
          </a:p>
        </p:txBody>
      </p:sp>
      <p:graphicFrame>
        <p:nvGraphicFramePr>
          <p:cNvPr id="8"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2270077788"/>
              </p:ext>
            </p:extLst>
          </p:nvPr>
        </p:nvGraphicFramePr>
        <p:xfrm>
          <a:off x="256021" y="1916764"/>
          <a:ext cx="10431385" cy="2087880"/>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434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effectLst/>
                        </a:rPr>
                        <a:t>3. </a:t>
                      </a:r>
                      <a:r>
                        <a:rPr lang="en-US" sz="1600" b="1" kern="0" dirty="0" err="1">
                          <a:effectLst/>
                        </a:rPr>
                        <a:t>Gildi</a:t>
                      </a:r>
                      <a:r>
                        <a:rPr lang="en-US" sz="1600" b="1" kern="0" dirty="0">
                          <a:effectLst/>
                        </a:rPr>
                        <a:t> </a:t>
                      </a:r>
                      <a:r>
                        <a:rPr lang="en-US" sz="1600" b="1" kern="0" dirty="0" err="1">
                          <a:effectLst/>
                        </a:rPr>
                        <a:t>vefskjala</a:t>
                      </a:r>
                      <a:endParaRPr lang="en-US" sz="1600" b="1" kern="0" dirty="0">
                        <a:effectLst/>
                      </a:endParaRPr>
                    </a:p>
                  </a:txBody>
                  <a:tcPr marL="42813" marR="42813" marT="0" marB="0">
                    <a:solidFill>
                      <a:schemeClr val="tx2">
                        <a:lumMod val="20000"/>
                        <a:lumOff val="80000"/>
                      </a:schemeClr>
                    </a:solidFill>
                  </a:tcPr>
                </a:tc>
                <a:tc>
                  <a:txBody>
                    <a:bodyPr/>
                    <a:lstStyle/>
                    <a:p>
                      <a:pPr algn="l">
                        <a:spcAft>
                          <a:spcPts val="0"/>
                        </a:spcAft>
                      </a:pPr>
                      <a:endParaRPr lang="en-US" sz="1600" b="1" dirty="0">
                        <a:effectLst/>
                      </a:endParaRPr>
                    </a:p>
                    <a:p>
                      <a:pPr algn="ctr">
                        <a:spcAft>
                          <a:spcPts val="0"/>
                        </a:spcAft>
                      </a:pPr>
                      <a:r>
                        <a:rPr lang="en-US" sz="1600" b="1" dirty="0" err="1">
                          <a:effectLst/>
                        </a:rPr>
                        <a:t>Spurðu</a:t>
                      </a:r>
                      <a:r>
                        <a:rPr lang="en-US" sz="1600" b="1" dirty="0">
                          <a:effectLst/>
                        </a:rPr>
                        <a:t> </a:t>
                      </a:r>
                      <a:r>
                        <a:rPr lang="en-US" sz="1600" b="1" dirty="0" err="1">
                          <a:effectLst/>
                        </a:rPr>
                        <a:t>þig</a:t>
                      </a:r>
                      <a:r>
                        <a:rPr lang="en-US" sz="1600" b="1" dirty="0">
                          <a:effectLst/>
                        </a:rPr>
                        <a:t>…</a:t>
                      </a:r>
                      <a:endParaRPr lang="en-US" sz="1600" b="1" dirty="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1584476">
                <a:tc>
                  <a:txBody>
                    <a:bodyPr/>
                    <a:lstStyle/>
                    <a:p>
                      <a:pPr marL="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err="1">
                          <a:effectLst/>
                        </a:rPr>
                        <a:t>Upplýsingarnar</a:t>
                      </a:r>
                      <a:r>
                        <a:rPr lang="en-US" sz="1500" dirty="0">
                          <a:effectLst/>
                        </a:rPr>
                        <a:t> </a:t>
                      </a:r>
                      <a:r>
                        <a:rPr lang="en-US" sz="1500" dirty="0" err="1">
                          <a:effectLst/>
                        </a:rPr>
                        <a:t>ættu</a:t>
                      </a:r>
                      <a:r>
                        <a:rPr lang="en-US" sz="1500" dirty="0">
                          <a:effectLst/>
                        </a:rPr>
                        <a:t> </a:t>
                      </a:r>
                      <a:r>
                        <a:rPr lang="en-US" sz="1500" dirty="0" err="1">
                          <a:effectLst/>
                        </a:rPr>
                        <a:t>að</a:t>
                      </a:r>
                      <a:r>
                        <a:rPr lang="en-US" sz="1500" dirty="0">
                          <a:effectLst/>
                        </a:rPr>
                        <a:t> vera </a:t>
                      </a:r>
                      <a:r>
                        <a:rPr lang="en-US" sz="1500" dirty="0" err="1">
                          <a:effectLst/>
                        </a:rPr>
                        <a:t>uppfærðar</a:t>
                      </a:r>
                      <a:r>
                        <a:rPr lang="en-US" sz="1500" dirty="0">
                          <a:effectLst/>
                        </a:rPr>
                        <a:t>, </a:t>
                      </a:r>
                      <a:r>
                        <a:rPr lang="en-US" sz="1500" dirty="0" err="1">
                          <a:effectLst/>
                        </a:rPr>
                        <a:t>það</a:t>
                      </a:r>
                      <a:r>
                        <a:rPr lang="en-US" sz="1500" dirty="0">
                          <a:effectLst/>
                        </a:rPr>
                        <a:t> </a:t>
                      </a:r>
                      <a:r>
                        <a:rPr lang="en-US" sz="1500" dirty="0" err="1">
                          <a:effectLst/>
                        </a:rPr>
                        <a:t>gefur</a:t>
                      </a:r>
                      <a:r>
                        <a:rPr lang="en-US" sz="1500" dirty="0">
                          <a:effectLst/>
                        </a:rPr>
                        <a:t> </a:t>
                      </a:r>
                      <a:r>
                        <a:rPr lang="en-US" sz="1500" dirty="0" err="1">
                          <a:effectLst/>
                        </a:rPr>
                        <a:t>til</a:t>
                      </a:r>
                      <a:r>
                        <a:rPr lang="en-US" sz="1500" dirty="0">
                          <a:effectLst/>
                        </a:rPr>
                        <a:t> </a:t>
                      </a:r>
                      <a:r>
                        <a:rPr lang="en-US" sz="1500" dirty="0" err="1">
                          <a:effectLst/>
                        </a:rPr>
                        <a:t>kynna</a:t>
                      </a:r>
                      <a:r>
                        <a:rPr lang="en-US" sz="1500" dirty="0">
                          <a:effectLst/>
                        </a:rPr>
                        <a:t> </a:t>
                      </a:r>
                      <a:r>
                        <a:rPr lang="en-US" sz="1500" dirty="0" err="1">
                          <a:effectLst/>
                        </a:rPr>
                        <a:t>að</a:t>
                      </a:r>
                      <a:r>
                        <a:rPr lang="en-US" sz="1500" dirty="0">
                          <a:effectLst/>
                        </a:rPr>
                        <a:t> </a:t>
                      </a:r>
                      <a:r>
                        <a:rPr lang="en-US" sz="1500" dirty="0" err="1">
                          <a:effectLst/>
                        </a:rPr>
                        <a:t>einhver</a:t>
                      </a:r>
                      <a:r>
                        <a:rPr lang="en-US" sz="1500" dirty="0">
                          <a:effectLst/>
                        </a:rPr>
                        <a:t> </a:t>
                      </a:r>
                      <a:r>
                        <a:rPr lang="en-US" sz="1500" dirty="0" err="1">
                          <a:effectLst/>
                        </a:rPr>
                        <a:t>sjái</a:t>
                      </a:r>
                      <a:r>
                        <a:rPr lang="en-US" sz="1500" dirty="0">
                          <a:effectLst/>
                        </a:rPr>
                        <a:t> um </a:t>
                      </a:r>
                      <a:r>
                        <a:rPr lang="en-US" sz="1500" dirty="0" err="1">
                          <a:effectLst/>
                        </a:rPr>
                        <a:t>vefsíðuna</a:t>
                      </a:r>
                      <a:r>
                        <a:rPr lang="en-US" sz="1500" dirty="0">
                          <a:effectLst/>
                        </a:rPr>
                        <a:t>. Sem </a:t>
                      </a:r>
                      <a:r>
                        <a:rPr lang="en-US" sz="1500" dirty="0" err="1">
                          <a:effectLst/>
                        </a:rPr>
                        <a:t>dæmi</a:t>
                      </a:r>
                      <a:r>
                        <a:rPr lang="en-US" sz="1500" dirty="0">
                          <a:effectLst/>
                        </a:rPr>
                        <a:t> </a:t>
                      </a:r>
                      <a:r>
                        <a:rPr lang="en-US" sz="1500" dirty="0" err="1">
                          <a:effectLst/>
                        </a:rPr>
                        <a:t>má</a:t>
                      </a:r>
                      <a:r>
                        <a:rPr lang="en-US" sz="1500" dirty="0">
                          <a:effectLst/>
                        </a:rPr>
                        <a:t> </a:t>
                      </a:r>
                      <a:r>
                        <a:rPr lang="en-US" sz="1500" dirty="0" err="1">
                          <a:effectLst/>
                        </a:rPr>
                        <a:t>kanna</a:t>
                      </a:r>
                      <a:r>
                        <a:rPr lang="en-US" sz="1500" dirty="0">
                          <a:effectLst/>
                        </a:rPr>
                        <a:t> </a:t>
                      </a:r>
                      <a:r>
                        <a:rPr lang="en-US" sz="1500" dirty="0" err="1">
                          <a:effectLst/>
                        </a:rPr>
                        <a:t>hvort</a:t>
                      </a:r>
                      <a:r>
                        <a:rPr lang="en-US" sz="1500" dirty="0">
                          <a:effectLst/>
                        </a:rPr>
                        <a:t> </a:t>
                      </a:r>
                      <a:r>
                        <a:rPr lang="en-US" sz="1500" dirty="0" err="1">
                          <a:effectLst/>
                        </a:rPr>
                        <a:t>margir</a:t>
                      </a:r>
                      <a:r>
                        <a:rPr lang="en-US" sz="1500" dirty="0">
                          <a:effectLst/>
                        </a:rPr>
                        <a:t> </a:t>
                      </a:r>
                      <a:r>
                        <a:rPr lang="en-US" sz="1500" dirty="0" err="1">
                          <a:effectLst/>
                        </a:rPr>
                        <a:t>tenglar</a:t>
                      </a:r>
                      <a:r>
                        <a:rPr lang="en-US" sz="1500" dirty="0">
                          <a:effectLst/>
                        </a:rPr>
                        <a:t> </a:t>
                      </a:r>
                      <a:r>
                        <a:rPr lang="en-US" sz="1500" dirty="0" err="1">
                          <a:effectLst/>
                        </a:rPr>
                        <a:t>eru</a:t>
                      </a:r>
                      <a:r>
                        <a:rPr lang="en-US" sz="1500" dirty="0">
                          <a:effectLst/>
                        </a:rPr>
                        <a:t> </a:t>
                      </a:r>
                      <a:r>
                        <a:rPr lang="en-US" sz="1500" dirty="0" err="1">
                          <a:effectLst/>
                        </a:rPr>
                        <a:t>óvirkir</a:t>
                      </a:r>
                      <a:r>
                        <a:rPr lang="en-US" sz="1500" dirty="0">
                          <a:effectLst/>
                        </a:rPr>
                        <a:t>, </a:t>
                      </a:r>
                      <a:r>
                        <a:rPr lang="en-US" sz="1500" dirty="0" err="1">
                          <a:effectLst/>
                        </a:rPr>
                        <a:t>það</a:t>
                      </a:r>
                      <a:r>
                        <a:rPr lang="en-US" sz="1500" dirty="0">
                          <a:effectLst/>
                        </a:rPr>
                        <a:t> </a:t>
                      </a:r>
                      <a:r>
                        <a:rPr lang="en-US" sz="1500" dirty="0" err="1">
                          <a:effectLst/>
                        </a:rPr>
                        <a:t>gefur</a:t>
                      </a:r>
                      <a:r>
                        <a:rPr lang="en-US" sz="1500" dirty="0">
                          <a:effectLst/>
                        </a:rPr>
                        <a:t> </a:t>
                      </a:r>
                      <a:r>
                        <a:rPr lang="en-US" sz="1500" dirty="0" err="1">
                          <a:effectLst/>
                        </a:rPr>
                        <a:t>ákveðnar</a:t>
                      </a:r>
                      <a:r>
                        <a:rPr lang="en-US" sz="1500" dirty="0">
                          <a:effectLst/>
                        </a:rPr>
                        <a:t> </a:t>
                      </a:r>
                      <a:r>
                        <a:rPr lang="en-US" sz="1500" dirty="0" err="1">
                          <a:effectLst/>
                        </a:rPr>
                        <a:t>vísbendingar</a:t>
                      </a:r>
                      <a:r>
                        <a:rPr lang="en-US" sz="1500" dirty="0">
                          <a:effectLst/>
                        </a:rPr>
                        <a:t>. </a:t>
                      </a:r>
                    </a:p>
                  </a:txBody>
                  <a:tcPr marL="42813" marR="42813" marT="0" marB="0">
                    <a:solidFill>
                      <a:schemeClr val="bg1">
                        <a:lumMod val="95000"/>
                      </a:schemeClr>
                    </a:solidFill>
                  </a:tcPr>
                </a:tc>
                <a:tc>
                  <a:txBody>
                    <a:bodyPr/>
                    <a:lstStyle/>
                    <a:p>
                      <a:pPr marL="228600" indent="0" algn="l">
                        <a:spcAft>
                          <a:spcPts val="0"/>
                        </a:spcAft>
                        <a:buFont typeface="Arial" panose="020B0604020202020204" pitchFamily="34" charset="0"/>
                        <a:buNone/>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err="1">
                          <a:effectLst/>
                        </a:rPr>
                        <a:t>Hvenær</a:t>
                      </a:r>
                      <a:r>
                        <a:rPr lang="en-US" sz="1500" dirty="0">
                          <a:effectLst/>
                        </a:rPr>
                        <a:t> var </a:t>
                      </a:r>
                      <a:r>
                        <a:rPr lang="en-US" sz="1500" dirty="0" err="1">
                          <a:effectLst/>
                        </a:rPr>
                        <a:t>efnið</a:t>
                      </a:r>
                      <a:r>
                        <a:rPr lang="en-US" sz="1500" dirty="0">
                          <a:effectLst/>
                        </a:rPr>
                        <a:t> </a:t>
                      </a:r>
                      <a:r>
                        <a:rPr lang="en-US" sz="1500" dirty="0" err="1">
                          <a:effectLst/>
                        </a:rPr>
                        <a:t>framleitt</a:t>
                      </a:r>
                      <a:r>
                        <a:rPr lang="en-US" sz="1500" dirty="0">
                          <a:effectLst/>
                        </a:rPr>
                        <a:t>? </a:t>
                      </a:r>
                      <a:r>
                        <a:rPr lang="en-US" sz="1500" dirty="0" err="1">
                          <a:effectLst/>
                        </a:rPr>
                        <a:t>Hvenær</a:t>
                      </a:r>
                      <a:r>
                        <a:rPr lang="en-US" sz="1500" dirty="0">
                          <a:effectLst/>
                        </a:rPr>
                        <a:t> var </a:t>
                      </a:r>
                      <a:r>
                        <a:rPr lang="en-US" sz="1500" dirty="0" err="1">
                          <a:effectLst/>
                        </a:rPr>
                        <a:t>það</a:t>
                      </a:r>
                      <a:r>
                        <a:rPr lang="en-US" sz="1500" dirty="0">
                          <a:effectLst/>
                        </a:rPr>
                        <a:t> </a:t>
                      </a:r>
                      <a:r>
                        <a:rPr lang="en-US" sz="1500" dirty="0" err="1">
                          <a:effectLst/>
                        </a:rPr>
                        <a:t>síðast</a:t>
                      </a:r>
                      <a:r>
                        <a:rPr lang="en-US" sz="1500" dirty="0">
                          <a:effectLst/>
                        </a:rPr>
                        <a:t> </a:t>
                      </a:r>
                      <a:r>
                        <a:rPr lang="en-US" sz="1500" dirty="0" err="1">
                          <a:effectLst/>
                        </a:rPr>
                        <a:t>uppfært</a:t>
                      </a:r>
                      <a:r>
                        <a:rPr lang="en-US" sz="1500" dirty="0">
                          <a:effectLst/>
                        </a:rPr>
                        <a:t>?</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err="1">
                          <a:effectLst/>
                        </a:rPr>
                        <a:t>Hversu</a:t>
                      </a:r>
                      <a:r>
                        <a:rPr lang="en-US" sz="1500" dirty="0">
                          <a:effectLst/>
                        </a:rPr>
                        <a:t> </a:t>
                      </a:r>
                      <a:r>
                        <a:rPr lang="en-US" sz="1500" dirty="0" err="1">
                          <a:effectLst/>
                        </a:rPr>
                        <a:t>margir</a:t>
                      </a:r>
                      <a:r>
                        <a:rPr lang="en-US" sz="1500" dirty="0">
                          <a:effectLst/>
                        </a:rPr>
                        <a:t> </a:t>
                      </a:r>
                      <a:r>
                        <a:rPr lang="en-US" sz="1500" dirty="0" err="1">
                          <a:effectLst/>
                        </a:rPr>
                        <a:t>tenglar</a:t>
                      </a:r>
                      <a:r>
                        <a:rPr lang="en-US" sz="1500" dirty="0">
                          <a:effectLst/>
                        </a:rPr>
                        <a:t> </a:t>
                      </a:r>
                      <a:r>
                        <a:rPr lang="en-US" sz="1500" dirty="0" err="1">
                          <a:effectLst/>
                        </a:rPr>
                        <a:t>eru</a:t>
                      </a:r>
                      <a:r>
                        <a:rPr lang="en-US" sz="1500" dirty="0">
                          <a:effectLst/>
                        </a:rPr>
                        <a:t> </a:t>
                      </a:r>
                      <a:r>
                        <a:rPr lang="en-US" sz="1500" dirty="0" err="1">
                          <a:effectLst/>
                        </a:rPr>
                        <a:t>óvirkir</a:t>
                      </a:r>
                      <a:r>
                        <a:rPr lang="en-US" sz="1500" dirty="0">
                          <a:effectLst/>
                        </a:rPr>
                        <a:t>?</a:t>
                      </a:r>
                    </a:p>
                    <a:p>
                      <a:pPr marL="0" lvl="0" indent="0" algn="l">
                        <a:spcAft>
                          <a:spcPts val="0"/>
                        </a:spcAft>
                        <a:buFont typeface="Arial" panose="020B0604020202020204" pitchFamily="34" charset="0"/>
                        <a:buNone/>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err="1">
                          <a:effectLst/>
                        </a:rPr>
                        <a:t>Eru</a:t>
                      </a:r>
                      <a:r>
                        <a:rPr lang="en-US" sz="1500" dirty="0">
                          <a:effectLst/>
                        </a:rPr>
                        <a:t> </a:t>
                      </a:r>
                      <a:r>
                        <a:rPr lang="en-US" sz="1500" dirty="0" err="1">
                          <a:effectLst/>
                        </a:rPr>
                        <a:t>upplýsingarnar</a:t>
                      </a:r>
                      <a:r>
                        <a:rPr lang="en-US" sz="1500" dirty="0">
                          <a:effectLst/>
                        </a:rPr>
                        <a:t> </a:t>
                      </a:r>
                      <a:r>
                        <a:rPr lang="en-US" sz="1500" dirty="0" err="1">
                          <a:effectLst/>
                        </a:rPr>
                        <a:t>úreltar</a:t>
                      </a:r>
                      <a:r>
                        <a:rPr lang="en-US" sz="1500" dirty="0">
                          <a:effectLst/>
                        </a:rPr>
                        <a:t>? </a:t>
                      </a: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graphicFrame>
        <p:nvGraphicFramePr>
          <p:cNvPr id="6"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4209285744"/>
              </p:ext>
            </p:extLst>
          </p:nvPr>
        </p:nvGraphicFramePr>
        <p:xfrm>
          <a:off x="256021" y="4004644"/>
          <a:ext cx="10431385" cy="2316480"/>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478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effectLst/>
                        </a:rPr>
                        <a:t>4. </a:t>
                      </a:r>
                      <a:r>
                        <a:rPr lang="en-US" sz="1600" b="1" kern="0" dirty="0" err="1">
                          <a:effectLst/>
                        </a:rPr>
                        <a:t>Umfjöllun</a:t>
                      </a:r>
                      <a:r>
                        <a:rPr lang="en-US" sz="1600" b="1" kern="0" dirty="0">
                          <a:effectLst/>
                        </a:rPr>
                        <a:t> </a:t>
                      </a:r>
                      <a:r>
                        <a:rPr lang="en-US" sz="1600" b="1" kern="0" dirty="0" err="1">
                          <a:effectLst/>
                        </a:rPr>
                        <a:t>vefskjala</a:t>
                      </a:r>
                      <a:endParaRPr lang="en-US" sz="1600" b="1" kern="0" dirty="0">
                        <a:effectLst/>
                      </a:endParaRPr>
                    </a:p>
                  </a:txBody>
                  <a:tcPr marL="42813" marR="42813" marT="0" marB="0">
                    <a:solidFill>
                      <a:schemeClr val="tx2">
                        <a:lumMod val="20000"/>
                        <a:lumOff val="80000"/>
                      </a:schemeClr>
                    </a:solidFill>
                  </a:tcPr>
                </a:tc>
                <a:tc>
                  <a:txBody>
                    <a:bodyPr/>
                    <a:lstStyle/>
                    <a:p>
                      <a:pPr algn="l">
                        <a:spcAft>
                          <a:spcPts val="0"/>
                        </a:spcAft>
                      </a:pPr>
                      <a:endParaRPr lang="en-US" sz="1600" b="1" dirty="0">
                        <a:effectLst/>
                      </a:endParaRPr>
                    </a:p>
                    <a:p>
                      <a:pPr algn="ctr">
                        <a:spcAft>
                          <a:spcPts val="0"/>
                        </a:spcAft>
                      </a:pPr>
                      <a:r>
                        <a:rPr lang="en-US" sz="1600" b="1" dirty="0" err="1">
                          <a:effectLst/>
                        </a:rPr>
                        <a:t>Spurðu</a:t>
                      </a:r>
                      <a:r>
                        <a:rPr lang="en-US" sz="1600" b="1" dirty="0">
                          <a:effectLst/>
                        </a:rPr>
                        <a:t> </a:t>
                      </a:r>
                      <a:r>
                        <a:rPr lang="en-US" sz="1600" b="1" dirty="0" err="1">
                          <a:effectLst/>
                        </a:rPr>
                        <a:t>þig</a:t>
                      </a:r>
                      <a:r>
                        <a:rPr lang="en-US" sz="1600" b="1" dirty="0">
                          <a:effectLst/>
                        </a:rPr>
                        <a:t>…</a:t>
                      </a:r>
                      <a:endParaRPr lang="en-US" sz="1600" b="1" dirty="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1642515">
                <a:tc>
                  <a:txBody>
                    <a:bodyPr/>
                    <a:lstStyle/>
                    <a:p>
                      <a:pPr marL="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err="1">
                          <a:effectLst/>
                        </a:rPr>
                        <a:t>Umfjöllun</a:t>
                      </a:r>
                      <a:r>
                        <a:rPr lang="en-US" sz="1500" dirty="0">
                          <a:effectLst/>
                        </a:rPr>
                        <a:t> </a:t>
                      </a:r>
                      <a:r>
                        <a:rPr lang="en-US" sz="1500" dirty="0" err="1">
                          <a:effectLst/>
                        </a:rPr>
                        <a:t>hefur</a:t>
                      </a:r>
                      <a:r>
                        <a:rPr lang="en-US" sz="1500" dirty="0">
                          <a:effectLst/>
                        </a:rPr>
                        <a:t> </a:t>
                      </a:r>
                      <a:r>
                        <a:rPr lang="en-US" sz="1500" dirty="0" err="1">
                          <a:effectLst/>
                        </a:rPr>
                        <a:t>breidd</a:t>
                      </a:r>
                      <a:r>
                        <a:rPr lang="en-US" sz="1500" dirty="0">
                          <a:effectLst/>
                        </a:rPr>
                        <a:t> </a:t>
                      </a:r>
                      <a:r>
                        <a:rPr lang="en-US" sz="1500" dirty="0" err="1">
                          <a:effectLst/>
                        </a:rPr>
                        <a:t>og</a:t>
                      </a:r>
                      <a:r>
                        <a:rPr lang="en-US" sz="1500" dirty="0">
                          <a:effectLst/>
                        </a:rPr>
                        <a:t>/</a:t>
                      </a:r>
                      <a:r>
                        <a:rPr lang="en-US" sz="1500" dirty="0" err="1">
                          <a:effectLst/>
                        </a:rPr>
                        <a:t>eða</a:t>
                      </a:r>
                      <a:r>
                        <a:rPr lang="en-US" sz="1500" dirty="0">
                          <a:effectLst/>
                        </a:rPr>
                        <a:t> </a:t>
                      </a:r>
                      <a:r>
                        <a:rPr lang="en-US" sz="1500" dirty="0" err="1">
                          <a:effectLst/>
                        </a:rPr>
                        <a:t>dýpt</a:t>
                      </a:r>
                      <a:r>
                        <a:rPr lang="en-US" sz="1500" dirty="0">
                          <a:effectLst/>
                        </a:rPr>
                        <a:t>. </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Ekki </a:t>
                      </a:r>
                      <a:r>
                        <a:rPr lang="en-US" sz="1500" dirty="0" err="1">
                          <a:effectLst/>
                        </a:rPr>
                        <a:t>ætti</a:t>
                      </a:r>
                      <a:r>
                        <a:rPr lang="en-US" sz="1500" dirty="0">
                          <a:effectLst/>
                        </a:rPr>
                        <a:t> </a:t>
                      </a:r>
                      <a:r>
                        <a:rPr lang="en-US" sz="1500" dirty="0" err="1">
                          <a:effectLst/>
                        </a:rPr>
                        <a:t>að</a:t>
                      </a:r>
                      <a:r>
                        <a:rPr lang="en-US" sz="1500" dirty="0">
                          <a:effectLst/>
                        </a:rPr>
                        <a:t> vera </a:t>
                      </a:r>
                      <a:r>
                        <a:rPr lang="en-US" sz="1500" dirty="0" err="1">
                          <a:effectLst/>
                        </a:rPr>
                        <a:t>vandkvæðum</a:t>
                      </a:r>
                      <a:r>
                        <a:rPr lang="en-US" sz="1500" dirty="0">
                          <a:effectLst/>
                        </a:rPr>
                        <a:t> </a:t>
                      </a:r>
                      <a:r>
                        <a:rPr lang="en-US" sz="1500" dirty="0" err="1">
                          <a:effectLst/>
                        </a:rPr>
                        <a:t>háð</a:t>
                      </a:r>
                      <a:r>
                        <a:rPr lang="en-US" sz="1500" dirty="0">
                          <a:effectLst/>
                        </a:rPr>
                        <a:t> </a:t>
                      </a:r>
                      <a:r>
                        <a:rPr lang="en-US" sz="1500" dirty="0" err="1">
                          <a:effectLst/>
                        </a:rPr>
                        <a:t>að</a:t>
                      </a:r>
                      <a:r>
                        <a:rPr lang="en-US" sz="1500" dirty="0">
                          <a:effectLst/>
                        </a:rPr>
                        <a:t> </a:t>
                      </a:r>
                      <a:r>
                        <a:rPr lang="en-US" sz="1500" dirty="0" err="1">
                          <a:effectLst/>
                        </a:rPr>
                        <a:t>skoða</a:t>
                      </a:r>
                      <a:r>
                        <a:rPr lang="en-US" sz="1500" dirty="0">
                          <a:effectLst/>
                        </a:rPr>
                        <a:t> </a:t>
                      </a:r>
                      <a:r>
                        <a:rPr lang="en-US" sz="1500" dirty="0" err="1">
                          <a:effectLst/>
                        </a:rPr>
                        <a:t>upplýsingar</a:t>
                      </a:r>
                      <a:r>
                        <a:rPr lang="en-US" sz="1500" dirty="0">
                          <a:effectLst/>
                        </a:rPr>
                        <a:t> </a:t>
                      </a:r>
                      <a:r>
                        <a:rPr lang="en-US" sz="1500" dirty="0" err="1">
                          <a:effectLst/>
                        </a:rPr>
                        <a:t>almennilega</a:t>
                      </a:r>
                      <a:r>
                        <a:rPr lang="en-US" sz="1500" dirty="0">
                          <a:effectLst/>
                        </a:rPr>
                        <a:t>, </a:t>
                      </a:r>
                      <a:r>
                        <a:rPr lang="en-US" sz="1500" dirty="0" err="1">
                          <a:effectLst/>
                        </a:rPr>
                        <a:t>slíkt</a:t>
                      </a:r>
                      <a:r>
                        <a:rPr lang="en-US" sz="1500" dirty="0">
                          <a:effectLst/>
                        </a:rPr>
                        <a:t> </a:t>
                      </a:r>
                      <a:r>
                        <a:rPr lang="en-US" sz="1500" dirty="0" err="1">
                          <a:effectLst/>
                        </a:rPr>
                        <a:t>ætti</a:t>
                      </a:r>
                      <a:r>
                        <a:rPr lang="en-US" sz="1500" dirty="0">
                          <a:effectLst/>
                        </a:rPr>
                        <a:t> ekki </a:t>
                      </a:r>
                      <a:r>
                        <a:rPr lang="en-US" sz="1500" dirty="0" err="1">
                          <a:effectLst/>
                        </a:rPr>
                        <a:t>að</a:t>
                      </a:r>
                      <a:r>
                        <a:rPr lang="en-US" sz="1500" dirty="0">
                          <a:effectLst/>
                        </a:rPr>
                        <a:t> vera </a:t>
                      </a:r>
                      <a:r>
                        <a:rPr lang="en-US" sz="1500" dirty="0" err="1">
                          <a:effectLst/>
                        </a:rPr>
                        <a:t>háð</a:t>
                      </a:r>
                      <a:r>
                        <a:rPr lang="en-US" sz="1500" dirty="0">
                          <a:effectLst/>
                        </a:rPr>
                        <a:t> </a:t>
                      </a:r>
                      <a:r>
                        <a:rPr lang="en-US" sz="1500" dirty="0" err="1">
                          <a:effectLst/>
                        </a:rPr>
                        <a:t>greiðslu</a:t>
                      </a:r>
                      <a:r>
                        <a:rPr lang="en-US" sz="1500" dirty="0">
                          <a:effectLst/>
                        </a:rPr>
                        <a:t> </a:t>
                      </a:r>
                      <a:r>
                        <a:rPr lang="en-US" sz="1500" dirty="0" err="1">
                          <a:effectLst/>
                        </a:rPr>
                        <a:t>eða</a:t>
                      </a:r>
                      <a:r>
                        <a:rPr lang="en-US" sz="1500" dirty="0">
                          <a:effectLst/>
                        </a:rPr>
                        <a:t> </a:t>
                      </a:r>
                      <a:r>
                        <a:rPr lang="en-US" sz="1500" dirty="0" err="1">
                          <a:effectLst/>
                        </a:rPr>
                        <a:t>hvaða</a:t>
                      </a:r>
                      <a:r>
                        <a:rPr lang="en-US" sz="1500" dirty="0">
                          <a:effectLst/>
                        </a:rPr>
                        <a:t> </a:t>
                      </a:r>
                      <a:r>
                        <a:rPr lang="en-US" sz="1500" dirty="0" err="1">
                          <a:effectLst/>
                        </a:rPr>
                        <a:t>hugbúnaður</a:t>
                      </a:r>
                      <a:r>
                        <a:rPr lang="en-US" sz="1500" dirty="0">
                          <a:effectLst/>
                        </a:rPr>
                        <a:t> er </a:t>
                      </a:r>
                      <a:r>
                        <a:rPr lang="en-US" sz="1500" dirty="0" err="1">
                          <a:effectLst/>
                        </a:rPr>
                        <a:t>notaður</a:t>
                      </a:r>
                      <a:r>
                        <a:rPr lang="en-US" sz="1500" dirty="0">
                          <a:effectLst/>
                        </a:rPr>
                        <a:t>. </a:t>
                      </a:r>
                    </a:p>
                  </a:txBody>
                  <a:tcPr marL="42813" marR="42813" marT="0" marB="0">
                    <a:solidFill>
                      <a:schemeClr val="bg1">
                        <a:lumMod val="95000"/>
                      </a:schemeClr>
                    </a:solidFill>
                  </a:tcPr>
                </a:tc>
                <a:tc>
                  <a:txBody>
                    <a:bodyPr/>
                    <a:lstStyle/>
                    <a:p>
                      <a:pPr marL="228600" indent="0" algn="l">
                        <a:spcAft>
                          <a:spcPts val="0"/>
                        </a:spcAft>
                        <a:buFont typeface="Arial" panose="020B0604020202020204" pitchFamily="34" charset="0"/>
                        <a:buNone/>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Er </a:t>
                      </a:r>
                      <a:r>
                        <a:rPr lang="en-US" sz="1500" dirty="0" err="1">
                          <a:effectLst/>
                        </a:rPr>
                        <a:t>breidd</a:t>
                      </a:r>
                      <a:r>
                        <a:rPr lang="en-US" sz="1500" dirty="0">
                          <a:effectLst/>
                        </a:rPr>
                        <a:t> </a:t>
                      </a:r>
                      <a:r>
                        <a:rPr lang="en-US" sz="1500" dirty="0" err="1">
                          <a:effectLst/>
                        </a:rPr>
                        <a:t>og</a:t>
                      </a:r>
                      <a:r>
                        <a:rPr lang="en-US" sz="1500" dirty="0">
                          <a:effectLst/>
                        </a:rPr>
                        <a:t>/</a:t>
                      </a:r>
                      <a:r>
                        <a:rPr lang="en-US" sz="1500" dirty="0" err="1">
                          <a:effectLst/>
                        </a:rPr>
                        <a:t>eða</a:t>
                      </a:r>
                      <a:r>
                        <a:rPr lang="en-US" sz="1500" dirty="0">
                          <a:effectLst/>
                        </a:rPr>
                        <a:t> </a:t>
                      </a:r>
                      <a:r>
                        <a:rPr lang="en-US" sz="1500" dirty="0" err="1">
                          <a:effectLst/>
                        </a:rPr>
                        <a:t>dýpt</a:t>
                      </a:r>
                      <a:r>
                        <a:rPr lang="en-US" sz="1500" dirty="0">
                          <a:effectLst/>
                        </a:rPr>
                        <a:t> í </a:t>
                      </a:r>
                      <a:r>
                        <a:rPr lang="en-US" sz="1500" dirty="0" err="1">
                          <a:effectLst/>
                        </a:rPr>
                        <a:t>umfjölluninni</a:t>
                      </a:r>
                      <a:r>
                        <a:rPr lang="en-US" sz="1500" dirty="0">
                          <a:effectLst/>
                        </a:rPr>
                        <a:t>?</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Er </a:t>
                      </a:r>
                      <a:r>
                        <a:rPr lang="en-US" sz="1500" dirty="0" err="1">
                          <a:effectLst/>
                        </a:rPr>
                        <a:t>aðgangur</a:t>
                      </a:r>
                      <a:r>
                        <a:rPr lang="en-US" sz="1500" dirty="0">
                          <a:effectLst/>
                        </a:rPr>
                        <a:t> </a:t>
                      </a:r>
                      <a:r>
                        <a:rPr lang="en-US" sz="1500" dirty="0" err="1">
                          <a:effectLst/>
                        </a:rPr>
                        <a:t>að</a:t>
                      </a:r>
                      <a:r>
                        <a:rPr lang="en-US" sz="1500" dirty="0">
                          <a:effectLst/>
                        </a:rPr>
                        <a:t> </a:t>
                      </a:r>
                      <a:r>
                        <a:rPr lang="en-US" sz="1500" dirty="0" err="1">
                          <a:effectLst/>
                        </a:rPr>
                        <a:t>upplýsingunum</a:t>
                      </a:r>
                      <a:r>
                        <a:rPr lang="en-US" sz="1500" dirty="0">
                          <a:effectLst/>
                        </a:rPr>
                        <a:t> </a:t>
                      </a:r>
                      <a:r>
                        <a:rPr lang="en-US" sz="1500" dirty="0" err="1">
                          <a:effectLst/>
                        </a:rPr>
                        <a:t>frír</a:t>
                      </a:r>
                      <a:r>
                        <a:rPr lang="en-US" sz="1500" dirty="0">
                          <a:effectLst/>
                        </a:rPr>
                        <a:t> </a:t>
                      </a:r>
                      <a:r>
                        <a:rPr lang="en-US" sz="1500" dirty="0" err="1">
                          <a:effectLst/>
                        </a:rPr>
                        <a:t>eða</a:t>
                      </a:r>
                      <a:r>
                        <a:rPr lang="en-US" sz="1500" dirty="0">
                          <a:effectLst/>
                        </a:rPr>
                        <a:t> er </a:t>
                      </a:r>
                      <a:r>
                        <a:rPr lang="en-US" sz="1500" dirty="0" err="1">
                          <a:effectLst/>
                        </a:rPr>
                        <a:t>greiðslu</a:t>
                      </a:r>
                      <a:r>
                        <a:rPr lang="en-US" sz="1500" dirty="0">
                          <a:effectLst/>
                        </a:rPr>
                        <a:t> </a:t>
                      </a:r>
                      <a:r>
                        <a:rPr lang="en-US" sz="1500" dirty="0" err="1">
                          <a:effectLst/>
                        </a:rPr>
                        <a:t>krafist</a:t>
                      </a:r>
                      <a:r>
                        <a:rPr lang="en-US" sz="1500" dirty="0">
                          <a:effectLst/>
                        </a:rPr>
                        <a:t>? </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err="1">
                          <a:effectLst/>
                        </a:rPr>
                        <a:t>Getur</a:t>
                      </a:r>
                      <a:r>
                        <a:rPr lang="en-US" sz="1500" dirty="0">
                          <a:effectLst/>
                        </a:rPr>
                        <a:t> </a:t>
                      </a:r>
                      <a:r>
                        <a:rPr lang="en-US" sz="1500" dirty="0" err="1">
                          <a:effectLst/>
                        </a:rPr>
                        <a:t>þú</a:t>
                      </a:r>
                      <a:r>
                        <a:rPr lang="en-US" sz="1500" dirty="0">
                          <a:effectLst/>
                        </a:rPr>
                        <a:t> </a:t>
                      </a:r>
                      <a:r>
                        <a:rPr lang="en-US" sz="1500" dirty="0" err="1">
                          <a:effectLst/>
                        </a:rPr>
                        <a:t>skoðað</a:t>
                      </a:r>
                      <a:r>
                        <a:rPr lang="en-US" sz="1500" dirty="0">
                          <a:effectLst/>
                        </a:rPr>
                        <a:t> </a:t>
                      </a:r>
                      <a:r>
                        <a:rPr lang="en-US" sz="1500" dirty="0" err="1">
                          <a:effectLst/>
                        </a:rPr>
                        <a:t>vefsíðuna</a:t>
                      </a:r>
                      <a:r>
                        <a:rPr lang="en-US" sz="1500" dirty="0">
                          <a:effectLst/>
                        </a:rPr>
                        <a:t> </a:t>
                      </a:r>
                      <a:r>
                        <a:rPr lang="en-US" sz="1500" dirty="0" err="1">
                          <a:effectLst/>
                        </a:rPr>
                        <a:t>eða</a:t>
                      </a:r>
                      <a:r>
                        <a:rPr lang="en-US" sz="1500" dirty="0">
                          <a:effectLst/>
                        </a:rPr>
                        <a:t> </a:t>
                      </a:r>
                      <a:r>
                        <a:rPr lang="en-US" sz="1500" dirty="0" err="1">
                          <a:effectLst/>
                        </a:rPr>
                        <a:t>vantar</a:t>
                      </a:r>
                      <a:r>
                        <a:rPr lang="en-US" sz="1500" dirty="0">
                          <a:effectLst/>
                        </a:rPr>
                        <a:t> </a:t>
                      </a:r>
                      <a:r>
                        <a:rPr lang="en-US" sz="1500" dirty="0" err="1">
                          <a:effectLst/>
                        </a:rPr>
                        <a:t>hugbúnað</a:t>
                      </a:r>
                      <a:r>
                        <a:rPr lang="en-US" sz="1500" dirty="0">
                          <a:effectLst/>
                        </a:rPr>
                        <a:t> </a:t>
                      </a:r>
                      <a:r>
                        <a:rPr lang="en-US" sz="1500" dirty="0" err="1">
                          <a:effectLst/>
                        </a:rPr>
                        <a:t>til</a:t>
                      </a:r>
                      <a:r>
                        <a:rPr lang="en-US" sz="1500" dirty="0">
                          <a:effectLst/>
                        </a:rPr>
                        <a:t> </a:t>
                      </a:r>
                      <a:r>
                        <a:rPr lang="en-US" sz="1500" dirty="0" err="1">
                          <a:effectLst/>
                        </a:rPr>
                        <a:t>þess</a:t>
                      </a:r>
                      <a:r>
                        <a:rPr lang="en-US" sz="1500" dirty="0">
                          <a:effectLst/>
                        </a:rPr>
                        <a:t>? Er </a:t>
                      </a:r>
                      <a:r>
                        <a:rPr lang="en-US" sz="1500" dirty="0" err="1">
                          <a:effectLst/>
                        </a:rPr>
                        <a:t>sá</a:t>
                      </a:r>
                      <a:r>
                        <a:rPr lang="en-US" sz="1500" dirty="0">
                          <a:effectLst/>
                        </a:rPr>
                        <a:t> </a:t>
                      </a:r>
                      <a:r>
                        <a:rPr lang="en-US" sz="1500" dirty="0" err="1">
                          <a:effectLst/>
                        </a:rPr>
                        <a:t>hugbúnaður</a:t>
                      </a:r>
                      <a:r>
                        <a:rPr lang="en-US" sz="1500" dirty="0">
                          <a:effectLst/>
                        </a:rPr>
                        <a:t> </a:t>
                      </a:r>
                      <a:r>
                        <a:rPr lang="en-US" sz="1500" dirty="0" err="1">
                          <a:effectLst/>
                        </a:rPr>
                        <a:t>ókeypis</a:t>
                      </a:r>
                      <a:r>
                        <a:rPr lang="en-US" sz="1500" dirty="0">
                          <a:effectLst/>
                        </a:rPr>
                        <a:t>? </a:t>
                      </a: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spTree>
    <p:extLst>
      <p:ext uri="{BB962C8B-B14F-4D97-AF65-F5344CB8AC3E}">
        <p14:creationId xmlns:p14="http://schemas.microsoft.com/office/powerpoint/2010/main" val="253734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2467366" y="1368088"/>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2546438" y="1270238"/>
            <a:ext cx="6368678" cy="830997"/>
          </a:xfrm>
          <a:prstGeom prst="rect">
            <a:avLst/>
          </a:prstGeom>
          <a:noFill/>
        </p:spPr>
        <p:txBody>
          <a:bodyPr wrap="square" rtlCol="0" anchor="ctr">
            <a:spAutoFit/>
          </a:bodyPr>
          <a:lstStyle/>
          <a:p>
            <a:r>
              <a:rPr lang="en-US" sz="2400" b="1" dirty="0" err="1"/>
              <a:t>G</a:t>
            </a:r>
            <a:r>
              <a:rPr lang="en-US" sz="2400" dirty="0" err="1"/>
              <a:t>ildi</a:t>
            </a:r>
            <a:r>
              <a:rPr lang="en-US" sz="2400" b="1" dirty="0" err="1"/>
              <a:t>M</a:t>
            </a:r>
            <a:r>
              <a:rPr lang="en-US" sz="2400" dirty="0" err="1"/>
              <a:t>ikilvægi</a:t>
            </a:r>
            <a:r>
              <a:rPr lang="en-US" sz="2400" b="1" dirty="0" err="1"/>
              <a:t>H</a:t>
            </a:r>
            <a:r>
              <a:rPr lang="en-US" sz="2400" dirty="0" err="1"/>
              <a:t>eimild</a:t>
            </a:r>
            <a:r>
              <a:rPr lang="en-US" sz="2400" b="1" dirty="0" err="1"/>
              <a:t>N</a:t>
            </a:r>
            <a:r>
              <a:rPr lang="en-US" sz="2400" dirty="0" err="1"/>
              <a:t>ákvæmni</a:t>
            </a:r>
            <a:r>
              <a:rPr lang="en-US" sz="2400" b="1" dirty="0" err="1"/>
              <a:t>T</a:t>
            </a:r>
            <a:r>
              <a:rPr lang="en-US" sz="2400" dirty="0" err="1"/>
              <a:t>ilgangur</a:t>
            </a:r>
            <a:endParaRPr lang="en-US" sz="2400" dirty="0"/>
          </a:p>
          <a:p>
            <a:r>
              <a:rPr lang="en-US" sz="2400" dirty="0"/>
              <a:t> </a:t>
            </a:r>
            <a:endParaRPr lang="en-US" sz="2400" b="1" dirty="0"/>
          </a:p>
        </p:txBody>
      </p:sp>
      <p:pic>
        <p:nvPicPr>
          <p:cNvPr id="5" name="EyMT08mD7Ds"/>
          <p:cNvPicPr>
            <a:picLocks noRot="1" noChangeAspect="1"/>
          </p:cNvPicPr>
          <p:nvPr>
            <a:videoFile r:link="rId1"/>
          </p:nvPr>
        </p:nvPicPr>
        <p:blipFill>
          <a:blip r:embed="rId4"/>
          <a:stretch>
            <a:fillRect/>
          </a:stretch>
        </p:blipFill>
        <p:spPr>
          <a:xfrm>
            <a:off x="2676177" y="1956157"/>
            <a:ext cx="5594482" cy="3516772"/>
          </a:xfrm>
          <a:prstGeom prst="rect">
            <a:avLst/>
          </a:prstGeom>
        </p:spPr>
      </p:pic>
      <p:sp>
        <p:nvSpPr>
          <p:cNvPr id="31"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CRAAP </a:t>
            </a:r>
            <a:r>
              <a:rPr lang="en-US" altLang="ko-KR" sz="3200" b="1" dirty="0" err="1">
                <a:solidFill>
                  <a:schemeClr val="accent1"/>
                </a:solidFill>
              </a:rPr>
              <a:t>prófið</a:t>
            </a:r>
            <a:r>
              <a:rPr lang="en-US" altLang="ko-KR" sz="3200" b="1" dirty="0">
                <a:solidFill>
                  <a:schemeClr val="accent1"/>
                </a:solidFill>
              </a:rPr>
              <a:t>: </a:t>
            </a:r>
            <a:r>
              <a:rPr lang="en-US" altLang="ko-KR" sz="3200" b="1" dirty="0" err="1">
                <a:solidFill>
                  <a:schemeClr val="accent1"/>
                </a:solidFill>
              </a:rPr>
              <a:t>verkfæri</a:t>
            </a:r>
            <a:r>
              <a:rPr lang="en-US" altLang="ko-KR" sz="3200" b="1" dirty="0">
                <a:solidFill>
                  <a:schemeClr val="accent1"/>
                </a:solidFill>
              </a:rPr>
              <a:t> </a:t>
            </a:r>
            <a:r>
              <a:rPr lang="en-US" altLang="ko-KR" sz="3200" b="1" dirty="0" err="1">
                <a:solidFill>
                  <a:schemeClr val="accent1"/>
                </a:solidFill>
              </a:rPr>
              <a:t>til</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meta </a:t>
            </a:r>
            <a:r>
              <a:rPr lang="en-US" altLang="ko-KR" sz="3200" b="1" dirty="0" err="1">
                <a:solidFill>
                  <a:schemeClr val="accent1"/>
                </a:solidFill>
              </a:rPr>
              <a:t>heimildir</a:t>
            </a:r>
            <a:endParaRPr lang="en-US" altLang="ko-KR" sz="3200" b="1" dirty="0">
              <a:solidFill>
                <a:schemeClr val="accent1"/>
              </a:solidFill>
            </a:endParaRPr>
          </a:p>
        </p:txBody>
      </p:sp>
      <p:sp>
        <p:nvSpPr>
          <p:cNvPr id="2" name="TextBox 1">
            <a:extLst>
              <a:ext uri="{FF2B5EF4-FFF2-40B4-BE49-F238E27FC236}">
                <a16:creationId xmlns:a16="http://schemas.microsoft.com/office/drawing/2014/main" id="{2C69A5D5-2D7C-4814-AFF0-8F60F303297A}"/>
              </a:ext>
            </a:extLst>
          </p:cNvPr>
          <p:cNvSpPr txBox="1"/>
          <p:nvPr/>
        </p:nvSpPr>
        <p:spPr>
          <a:xfrm>
            <a:off x="3554185" y="5595256"/>
            <a:ext cx="369569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000" dirty="0">
                <a:cs typeface="Calibri"/>
              </a:rPr>
              <a:t>Retrieved from </a:t>
            </a:r>
            <a:r>
              <a:rPr lang="el-GR" sz="1000" dirty="0">
                <a:ea typeface="+mn-lt"/>
                <a:cs typeface="+mn-lt"/>
                <a:hlinkClick r:id="rId5"/>
              </a:rPr>
              <a:t>https://youtu.be/EyMT08mD7Ds</a:t>
            </a:r>
            <a:r>
              <a:rPr lang="el-GR" sz="1000">
                <a:ea typeface="+mn-lt"/>
                <a:cs typeface="+mn-lt"/>
              </a:rPr>
              <a:t> , November 2021.</a:t>
            </a:r>
            <a:endParaRPr lang="el-GR" sz="1000" dirty="0">
              <a:cs typeface="Calibri"/>
            </a:endParaRPr>
          </a:p>
        </p:txBody>
      </p:sp>
    </p:spTree>
    <p:extLst>
      <p:ext uri="{BB962C8B-B14F-4D97-AF65-F5344CB8AC3E}">
        <p14:creationId xmlns:p14="http://schemas.microsoft.com/office/powerpoint/2010/main" val="4097962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4">
            <a:extLst>
              <a:ext uri="{FF2B5EF4-FFF2-40B4-BE49-F238E27FC236}">
                <a16:creationId xmlns:a16="http://schemas.microsoft.com/office/drawing/2014/main" id="{0C71D673-9E80-43B8-B23E-548E705F5F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956" y="1871961"/>
            <a:ext cx="2826299" cy="1884199"/>
          </a:xfrm>
          <a:prstGeom prst="rect">
            <a:avLst/>
          </a:prstGeom>
        </p:spPr>
      </p:pic>
      <p:sp>
        <p:nvSpPr>
          <p:cNvPr id="25" name="Rectangle 7">
            <a:extLst>
              <a:ext uri="{FF2B5EF4-FFF2-40B4-BE49-F238E27FC236}">
                <a16:creationId xmlns:a16="http://schemas.microsoft.com/office/drawing/2014/main" id="{421A13C1-A62F-42B7-BA0B-406294803411}"/>
              </a:ext>
            </a:extLst>
          </p:cNvPr>
          <p:cNvSpPr/>
          <p:nvPr/>
        </p:nvSpPr>
        <p:spPr>
          <a:xfrm>
            <a:off x="4482422" y="2345326"/>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4521958" y="2273317"/>
            <a:ext cx="6593204" cy="461665"/>
          </a:xfrm>
          <a:prstGeom prst="rect">
            <a:avLst/>
          </a:prstGeom>
          <a:noFill/>
        </p:spPr>
        <p:txBody>
          <a:bodyPr wrap="square" rtlCol="0" anchor="ctr">
            <a:spAutoFit/>
          </a:bodyPr>
          <a:lstStyle/>
          <a:p>
            <a:r>
              <a:rPr lang="en-US" sz="2400" b="1" dirty="0" err="1"/>
              <a:t>G</a:t>
            </a:r>
            <a:r>
              <a:rPr lang="en-US" sz="2400" dirty="0" err="1"/>
              <a:t>ildi</a:t>
            </a:r>
            <a:r>
              <a:rPr lang="en-US" sz="2400" b="1" dirty="0" err="1">
                <a:solidFill>
                  <a:schemeClr val="bg2">
                    <a:lumMod val="75000"/>
                  </a:schemeClr>
                </a:solidFill>
              </a:rPr>
              <a:t>M</a:t>
            </a:r>
            <a:r>
              <a:rPr lang="en-US" sz="2400" dirty="0" err="1">
                <a:solidFill>
                  <a:schemeClr val="bg2">
                    <a:lumMod val="75000"/>
                  </a:schemeClr>
                </a:solidFill>
              </a:rPr>
              <a:t>ikilvægi</a:t>
            </a:r>
            <a:r>
              <a:rPr lang="en-US" sz="2400" b="1" dirty="0" err="1">
                <a:solidFill>
                  <a:schemeClr val="bg2">
                    <a:lumMod val="75000"/>
                  </a:schemeClr>
                </a:solidFill>
              </a:rPr>
              <a:t>H</a:t>
            </a:r>
            <a:r>
              <a:rPr lang="en-US" sz="2400" dirty="0" err="1">
                <a:solidFill>
                  <a:schemeClr val="bg2">
                    <a:lumMod val="75000"/>
                  </a:schemeClr>
                </a:solidFill>
              </a:rPr>
              <a:t>eimild</a:t>
            </a:r>
            <a:r>
              <a:rPr lang="en-US" sz="2400" b="1" dirty="0" err="1">
                <a:solidFill>
                  <a:schemeClr val="bg2">
                    <a:lumMod val="75000"/>
                  </a:schemeClr>
                </a:solidFill>
              </a:rPr>
              <a:t>N</a:t>
            </a:r>
            <a:r>
              <a:rPr lang="en-US" sz="2400" dirty="0" err="1">
                <a:solidFill>
                  <a:schemeClr val="bg2">
                    <a:lumMod val="75000"/>
                  </a:schemeClr>
                </a:solidFill>
              </a:rPr>
              <a:t>ákvæmni</a:t>
            </a:r>
            <a:r>
              <a:rPr lang="en-US" sz="2400" b="1" dirty="0" err="1">
                <a:solidFill>
                  <a:schemeClr val="bg2">
                    <a:lumMod val="75000"/>
                  </a:schemeClr>
                </a:solidFill>
              </a:rPr>
              <a:t>T</a:t>
            </a:r>
            <a:r>
              <a:rPr lang="en-US" sz="2400" dirty="0" err="1">
                <a:solidFill>
                  <a:schemeClr val="bg2">
                    <a:lumMod val="75000"/>
                  </a:schemeClr>
                </a:solidFill>
              </a:rPr>
              <a:t>ilgangur</a:t>
            </a:r>
            <a:endParaRPr lang="en-US" sz="2400" dirty="0">
              <a:solidFill>
                <a:schemeClr val="bg2">
                  <a:lumMod val="75000"/>
                </a:schemeClr>
              </a:solidFill>
            </a:endParaRPr>
          </a:p>
        </p:txBody>
      </p:sp>
      <p:sp>
        <p:nvSpPr>
          <p:cNvPr id="18" name="TextBox 2">
            <a:extLst>
              <a:ext uri="{FF2B5EF4-FFF2-40B4-BE49-F238E27FC236}">
                <a16:creationId xmlns:a16="http://schemas.microsoft.com/office/drawing/2014/main" id="{A9DC58F7-259F-4D1B-B01F-00E5E6930B17}"/>
              </a:ext>
            </a:extLst>
          </p:cNvPr>
          <p:cNvSpPr txBox="1"/>
          <p:nvPr/>
        </p:nvSpPr>
        <p:spPr>
          <a:xfrm>
            <a:off x="4521958" y="2965817"/>
            <a:ext cx="4627204" cy="2308324"/>
          </a:xfrm>
          <a:prstGeom prst="rect">
            <a:avLst/>
          </a:prstGeom>
          <a:noFill/>
        </p:spPr>
        <p:txBody>
          <a:bodyPr wrap="square" rtlCol="0">
            <a:spAutoFit/>
          </a:bodyPr>
          <a:lstStyle/>
          <a:p>
            <a:r>
              <a:rPr lang="en-US" dirty="0" err="1"/>
              <a:t>Upplýsingar</a:t>
            </a:r>
            <a:r>
              <a:rPr lang="en-US" dirty="0"/>
              <a:t> </a:t>
            </a:r>
            <a:r>
              <a:rPr lang="en-US" dirty="0" err="1"/>
              <a:t>út</a:t>
            </a:r>
            <a:r>
              <a:rPr lang="en-US" dirty="0"/>
              <a:t> </a:t>
            </a:r>
            <a:r>
              <a:rPr lang="en-US" dirty="0" err="1"/>
              <a:t>frá</a:t>
            </a:r>
            <a:r>
              <a:rPr lang="en-US" dirty="0"/>
              <a:t> </a:t>
            </a:r>
            <a:r>
              <a:rPr lang="en-US" dirty="0" err="1"/>
              <a:t>tíma</a:t>
            </a:r>
            <a:r>
              <a:rPr lang="en-US" dirty="0"/>
              <a:t>: </a:t>
            </a:r>
            <a:endParaRPr lang="en-US" altLang="ko-KR" dirty="0">
              <a:solidFill>
                <a:schemeClr val="tx1">
                  <a:lumMod val="75000"/>
                  <a:lumOff val="25000"/>
                </a:schemeClr>
              </a:solidFill>
            </a:endParaRPr>
          </a:p>
          <a:p>
            <a:pPr marL="285750" indent="-285750">
              <a:buFont typeface="Arial" panose="020B0604020202020204" pitchFamily="34" charset="0"/>
              <a:buChar char="•"/>
            </a:pPr>
            <a:r>
              <a:rPr lang="en-US" dirty="0" err="1"/>
              <a:t>Hvenær</a:t>
            </a:r>
            <a:r>
              <a:rPr lang="en-US" dirty="0"/>
              <a:t> </a:t>
            </a:r>
            <a:r>
              <a:rPr lang="en-US" dirty="0" err="1"/>
              <a:t>voru</a:t>
            </a:r>
            <a:r>
              <a:rPr lang="en-US" dirty="0"/>
              <a:t> </a:t>
            </a:r>
            <a:r>
              <a:rPr lang="en-US" dirty="0" err="1"/>
              <a:t>upplýsingarnar</a:t>
            </a:r>
            <a:r>
              <a:rPr lang="en-US" dirty="0"/>
              <a:t> </a:t>
            </a:r>
            <a:r>
              <a:rPr lang="en-US" dirty="0" err="1"/>
              <a:t>gefnar</a:t>
            </a:r>
            <a:r>
              <a:rPr lang="en-US" dirty="0"/>
              <a:t> </a:t>
            </a:r>
            <a:r>
              <a:rPr lang="en-US" dirty="0" err="1"/>
              <a:t>út</a:t>
            </a:r>
            <a:r>
              <a:rPr lang="en-US" dirty="0"/>
              <a:t> </a:t>
            </a:r>
            <a:r>
              <a:rPr lang="en-US" dirty="0" err="1"/>
              <a:t>eða</a:t>
            </a:r>
            <a:r>
              <a:rPr lang="en-US" dirty="0"/>
              <a:t> </a:t>
            </a:r>
            <a:r>
              <a:rPr lang="en-US" dirty="0" err="1"/>
              <a:t>birtar</a:t>
            </a:r>
            <a:r>
              <a:rPr lang="en-US" dirty="0"/>
              <a:t>? </a:t>
            </a:r>
          </a:p>
          <a:p>
            <a:pPr marL="285750" indent="-285750">
              <a:buFont typeface="Arial" panose="020B0604020202020204" pitchFamily="34" charset="0"/>
              <a:buChar char="•"/>
            </a:pPr>
            <a:r>
              <a:rPr lang="en-US" dirty="0" err="1"/>
              <a:t>Hafa</a:t>
            </a:r>
            <a:r>
              <a:rPr lang="en-US" dirty="0"/>
              <a:t> </a:t>
            </a:r>
            <a:r>
              <a:rPr lang="en-US" dirty="0" err="1"/>
              <a:t>upplýsingarnar</a:t>
            </a:r>
            <a:r>
              <a:rPr lang="en-US" dirty="0"/>
              <a:t> </a:t>
            </a:r>
            <a:r>
              <a:rPr lang="en-US" dirty="0" err="1"/>
              <a:t>verið</a:t>
            </a:r>
            <a:r>
              <a:rPr lang="en-US" dirty="0"/>
              <a:t> </a:t>
            </a:r>
            <a:r>
              <a:rPr lang="en-US" dirty="0" err="1"/>
              <a:t>endurskoðaðar</a:t>
            </a:r>
            <a:r>
              <a:rPr lang="en-US" dirty="0"/>
              <a:t> </a:t>
            </a:r>
            <a:r>
              <a:rPr lang="en-US" dirty="0" err="1"/>
              <a:t>eða</a:t>
            </a:r>
            <a:r>
              <a:rPr lang="en-US" dirty="0"/>
              <a:t> </a:t>
            </a:r>
            <a:r>
              <a:rPr lang="en-US" dirty="0" err="1"/>
              <a:t>uppfærðar</a:t>
            </a:r>
            <a:r>
              <a:rPr lang="en-US" dirty="0"/>
              <a:t>? </a:t>
            </a:r>
          </a:p>
          <a:p>
            <a:pPr marL="285750" indent="-285750">
              <a:buFont typeface="Arial" panose="020B0604020202020204" pitchFamily="34" charset="0"/>
              <a:buChar char="•"/>
            </a:pPr>
            <a:r>
              <a:rPr lang="en-US" dirty="0" err="1"/>
              <a:t>Eru</a:t>
            </a:r>
            <a:r>
              <a:rPr lang="en-US" dirty="0"/>
              <a:t> </a:t>
            </a:r>
            <a:r>
              <a:rPr lang="en-US" dirty="0" err="1"/>
              <a:t>upplýsingarnar</a:t>
            </a:r>
            <a:r>
              <a:rPr lang="en-US" dirty="0"/>
              <a:t> í </a:t>
            </a:r>
            <a:r>
              <a:rPr lang="en-US" dirty="0" err="1"/>
              <a:t>gildi</a:t>
            </a:r>
            <a:r>
              <a:rPr lang="en-US" dirty="0"/>
              <a:t> </a:t>
            </a:r>
            <a:r>
              <a:rPr lang="en-US" dirty="0" err="1"/>
              <a:t>eða</a:t>
            </a:r>
            <a:r>
              <a:rPr lang="en-US" dirty="0"/>
              <a:t> </a:t>
            </a:r>
            <a:r>
              <a:rPr lang="en-US" dirty="0" err="1"/>
              <a:t>úreltar</a:t>
            </a:r>
            <a:r>
              <a:rPr lang="en-US" dirty="0"/>
              <a:t> </a:t>
            </a:r>
            <a:r>
              <a:rPr lang="en-US" dirty="0" err="1"/>
              <a:t>fyrir</a:t>
            </a:r>
            <a:r>
              <a:rPr lang="en-US" dirty="0"/>
              <a:t> </a:t>
            </a:r>
            <a:r>
              <a:rPr lang="en-US" dirty="0" err="1"/>
              <a:t>efnið</a:t>
            </a:r>
            <a:r>
              <a:rPr lang="en-US" dirty="0"/>
              <a:t> </a:t>
            </a:r>
            <a:r>
              <a:rPr lang="en-US" dirty="0" err="1"/>
              <a:t>þitt</a:t>
            </a:r>
            <a:r>
              <a:rPr lang="en-US" dirty="0"/>
              <a:t>? </a:t>
            </a:r>
          </a:p>
          <a:p>
            <a:pPr marL="285750" indent="-285750">
              <a:buFont typeface="Arial" panose="020B0604020202020204" pitchFamily="34" charset="0"/>
              <a:buChar char="•"/>
            </a:pPr>
            <a:r>
              <a:rPr lang="en-US" dirty="0" err="1"/>
              <a:t>Eru</a:t>
            </a:r>
            <a:r>
              <a:rPr lang="en-US" dirty="0"/>
              <a:t> </a:t>
            </a:r>
            <a:r>
              <a:rPr lang="en-US" dirty="0" err="1"/>
              <a:t>hlekkirnir</a:t>
            </a:r>
            <a:r>
              <a:rPr lang="en-US" dirty="0"/>
              <a:t> </a:t>
            </a:r>
            <a:r>
              <a:rPr lang="en-US" dirty="0" err="1"/>
              <a:t>virkir</a:t>
            </a:r>
            <a:r>
              <a:rPr lang="en-US" dirty="0"/>
              <a:t>? </a:t>
            </a:r>
          </a:p>
        </p:txBody>
      </p:sp>
      <p:grpSp>
        <p:nvGrpSpPr>
          <p:cNvPr id="23" name="Google Shape;12481;p70">
            <a:extLst>
              <a:ext uri="{FF2B5EF4-FFF2-40B4-BE49-F238E27FC236}">
                <a16:creationId xmlns:a16="http://schemas.microsoft.com/office/drawing/2014/main" id="{D6B02854-9B2C-4733-997E-203E237C6FB1}"/>
              </a:ext>
            </a:extLst>
          </p:cNvPr>
          <p:cNvGrpSpPr/>
          <p:nvPr/>
        </p:nvGrpSpPr>
        <p:grpSpPr>
          <a:xfrm>
            <a:off x="9603938" y="4981343"/>
            <a:ext cx="985015" cy="797944"/>
            <a:chOff x="7957483" y="3350848"/>
            <a:chExt cx="357387" cy="357387"/>
          </a:xfrm>
          <a:solidFill>
            <a:srgbClr val="4EAE3A"/>
          </a:solidFill>
        </p:grpSpPr>
        <p:sp>
          <p:nvSpPr>
            <p:cNvPr id="24" name="Google Shape;12482;p70">
              <a:extLst>
                <a:ext uri="{FF2B5EF4-FFF2-40B4-BE49-F238E27FC236}">
                  <a16:creationId xmlns:a16="http://schemas.microsoft.com/office/drawing/2014/main" id="{358490AC-B553-423A-A166-7469E0157B9A}"/>
                </a:ext>
              </a:extLst>
            </p:cNvPr>
            <p:cNvSpPr/>
            <p:nvPr/>
          </p:nvSpPr>
          <p:spPr>
            <a:xfrm>
              <a:off x="8025312" y="3410721"/>
              <a:ext cx="71649" cy="71267"/>
            </a:xfrm>
            <a:custGeom>
              <a:avLst/>
              <a:gdLst/>
              <a:ahLst/>
              <a:cxnLst/>
              <a:rect l="l" t="t" r="r" b="b"/>
              <a:pathLst>
                <a:path w="2251" h="2239" extrusionOk="0">
                  <a:moveTo>
                    <a:pt x="1120" y="0"/>
                  </a:moveTo>
                  <a:cubicBezTo>
                    <a:pt x="489" y="0"/>
                    <a:pt x="1" y="500"/>
                    <a:pt x="1" y="1120"/>
                  </a:cubicBezTo>
                  <a:cubicBezTo>
                    <a:pt x="1" y="1727"/>
                    <a:pt x="513" y="2239"/>
                    <a:pt x="1120" y="2239"/>
                  </a:cubicBezTo>
                  <a:cubicBezTo>
                    <a:pt x="1739" y="2239"/>
                    <a:pt x="2239" y="1727"/>
                    <a:pt x="2239" y="1120"/>
                  </a:cubicBezTo>
                  <a:cubicBezTo>
                    <a:pt x="2251" y="1048"/>
                    <a:pt x="2156" y="953"/>
                    <a:pt x="2072" y="953"/>
                  </a:cubicBezTo>
                  <a:lnTo>
                    <a:pt x="1358" y="953"/>
                  </a:lnTo>
                  <a:cubicBezTo>
                    <a:pt x="1251" y="953"/>
                    <a:pt x="1179" y="1024"/>
                    <a:pt x="1179" y="1131"/>
                  </a:cubicBezTo>
                  <a:cubicBezTo>
                    <a:pt x="1179" y="1239"/>
                    <a:pt x="1251" y="1310"/>
                    <a:pt x="1358" y="1310"/>
                  </a:cubicBezTo>
                  <a:lnTo>
                    <a:pt x="1858" y="1310"/>
                  </a:lnTo>
                  <a:cubicBezTo>
                    <a:pt x="1787" y="1655"/>
                    <a:pt x="1477" y="1905"/>
                    <a:pt x="1120" y="1905"/>
                  </a:cubicBezTo>
                  <a:cubicBezTo>
                    <a:pt x="703" y="1905"/>
                    <a:pt x="346" y="1560"/>
                    <a:pt x="346" y="1131"/>
                  </a:cubicBezTo>
                  <a:cubicBezTo>
                    <a:pt x="346" y="715"/>
                    <a:pt x="691" y="358"/>
                    <a:pt x="1120" y="358"/>
                  </a:cubicBezTo>
                  <a:cubicBezTo>
                    <a:pt x="1310" y="358"/>
                    <a:pt x="1489" y="429"/>
                    <a:pt x="1620" y="548"/>
                  </a:cubicBezTo>
                  <a:cubicBezTo>
                    <a:pt x="1660" y="576"/>
                    <a:pt x="1702" y="591"/>
                    <a:pt x="1745" y="591"/>
                  </a:cubicBezTo>
                  <a:cubicBezTo>
                    <a:pt x="1791" y="591"/>
                    <a:pt x="1838" y="573"/>
                    <a:pt x="1882" y="536"/>
                  </a:cubicBezTo>
                  <a:cubicBezTo>
                    <a:pt x="1953" y="465"/>
                    <a:pt x="1941" y="358"/>
                    <a:pt x="1858" y="286"/>
                  </a:cubicBezTo>
                  <a:cubicBezTo>
                    <a:pt x="1656" y="108"/>
                    <a:pt x="1406" y="0"/>
                    <a:pt x="11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483;p70">
              <a:extLst>
                <a:ext uri="{FF2B5EF4-FFF2-40B4-BE49-F238E27FC236}">
                  <a16:creationId xmlns:a16="http://schemas.microsoft.com/office/drawing/2014/main" id="{4407164E-B09E-4E7F-97C2-08BAF8AAB759}"/>
                </a:ext>
              </a:extLst>
            </p:cNvPr>
            <p:cNvSpPr/>
            <p:nvPr/>
          </p:nvSpPr>
          <p:spPr>
            <a:xfrm>
              <a:off x="8191306" y="3380768"/>
              <a:ext cx="70917" cy="71299"/>
            </a:xfrm>
            <a:custGeom>
              <a:avLst/>
              <a:gdLst/>
              <a:ahLst/>
              <a:cxnLst/>
              <a:rect l="l" t="t" r="r" b="b"/>
              <a:pathLst>
                <a:path w="2228" h="2240" extrusionOk="0">
                  <a:moveTo>
                    <a:pt x="1108" y="346"/>
                  </a:moveTo>
                  <a:cubicBezTo>
                    <a:pt x="1548" y="346"/>
                    <a:pt x="1882" y="691"/>
                    <a:pt x="1882" y="1120"/>
                  </a:cubicBezTo>
                  <a:cubicBezTo>
                    <a:pt x="1870" y="1549"/>
                    <a:pt x="1525" y="1894"/>
                    <a:pt x="1108" y="1894"/>
                  </a:cubicBezTo>
                  <a:cubicBezTo>
                    <a:pt x="691" y="1894"/>
                    <a:pt x="334" y="1549"/>
                    <a:pt x="334" y="1120"/>
                  </a:cubicBezTo>
                  <a:cubicBezTo>
                    <a:pt x="334" y="703"/>
                    <a:pt x="679" y="346"/>
                    <a:pt x="1108" y="346"/>
                  </a:cubicBezTo>
                  <a:close/>
                  <a:moveTo>
                    <a:pt x="1108" y="1"/>
                  </a:moveTo>
                  <a:cubicBezTo>
                    <a:pt x="489" y="1"/>
                    <a:pt x="1" y="513"/>
                    <a:pt x="1" y="1120"/>
                  </a:cubicBezTo>
                  <a:cubicBezTo>
                    <a:pt x="1" y="1751"/>
                    <a:pt x="501" y="2239"/>
                    <a:pt x="1108" y="2239"/>
                  </a:cubicBezTo>
                  <a:cubicBezTo>
                    <a:pt x="1739" y="2239"/>
                    <a:pt x="2227" y="1727"/>
                    <a:pt x="2227" y="1120"/>
                  </a:cubicBezTo>
                  <a:cubicBezTo>
                    <a:pt x="2227" y="513"/>
                    <a:pt x="1727" y="1"/>
                    <a:pt x="11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484;p70">
              <a:extLst>
                <a:ext uri="{FF2B5EF4-FFF2-40B4-BE49-F238E27FC236}">
                  <a16:creationId xmlns:a16="http://schemas.microsoft.com/office/drawing/2014/main" id="{E298BACE-92D4-4F87-AB3E-8074CC96F732}"/>
                </a:ext>
              </a:extLst>
            </p:cNvPr>
            <p:cNvSpPr/>
            <p:nvPr/>
          </p:nvSpPr>
          <p:spPr>
            <a:xfrm>
              <a:off x="7957483" y="3350848"/>
              <a:ext cx="357387" cy="357387"/>
            </a:xfrm>
            <a:custGeom>
              <a:avLst/>
              <a:gdLst/>
              <a:ahLst/>
              <a:cxnLst/>
              <a:rect l="l" t="t" r="r" b="b"/>
              <a:pathLst>
                <a:path w="11228" h="11228" extrusionOk="0">
                  <a:moveTo>
                    <a:pt x="8454" y="369"/>
                  </a:moveTo>
                  <a:cubicBezTo>
                    <a:pt x="9525" y="369"/>
                    <a:pt x="10406" y="1238"/>
                    <a:pt x="10406" y="2310"/>
                  </a:cubicBezTo>
                  <a:cubicBezTo>
                    <a:pt x="10406" y="3167"/>
                    <a:pt x="9097" y="4691"/>
                    <a:pt x="8454" y="5370"/>
                  </a:cubicBezTo>
                  <a:cubicBezTo>
                    <a:pt x="7823" y="4691"/>
                    <a:pt x="6513" y="3143"/>
                    <a:pt x="6513" y="2310"/>
                  </a:cubicBezTo>
                  <a:cubicBezTo>
                    <a:pt x="6513" y="1227"/>
                    <a:pt x="7370" y="369"/>
                    <a:pt x="8454" y="369"/>
                  </a:cubicBezTo>
                  <a:close/>
                  <a:moveTo>
                    <a:pt x="5620" y="369"/>
                  </a:moveTo>
                  <a:cubicBezTo>
                    <a:pt x="6073" y="369"/>
                    <a:pt x="6537" y="429"/>
                    <a:pt x="6989" y="548"/>
                  </a:cubicBezTo>
                  <a:cubicBezTo>
                    <a:pt x="6477" y="965"/>
                    <a:pt x="6156" y="1596"/>
                    <a:pt x="6156" y="2310"/>
                  </a:cubicBezTo>
                  <a:cubicBezTo>
                    <a:pt x="6156" y="2524"/>
                    <a:pt x="6215" y="2751"/>
                    <a:pt x="6299" y="2989"/>
                  </a:cubicBezTo>
                  <a:lnTo>
                    <a:pt x="536" y="6977"/>
                  </a:lnTo>
                  <a:cubicBezTo>
                    <a:pt x="417" y="6537"/>
                    <a:pt x="358" y="6084"/>
                    <a:pt x="358" y="5620"/>
                  </a:cubicBezTo>
                  <a:cubicBezTo>
                    <a:pt x="358" y="2715"/>
                    <a:pt x="2715" y="369"/>
                    <a:pt x="5620" y="369"/>
                  </a:cubicBezTo>
                  <a:close/>
                  <a:moveTo>
                    <a:pt x="10359" y="3417"/>
                  </a:moveTo>
                  <a:cubicBezTo>
                    <a:pt x="10668" y="4096"/>
                    <a:pt x="10835" y="4858"/>
                    <a:pt x="10835" y="5620"/>
                  </a:cubicBezTo>
                  <a:cubicBezTo>
                    <a:pt x="10871" y="7418"/>
                    <a:pt x="9966" y="9013"/>
                    <a:pt x="8561" y="9966"/>
                  </a:cubicBezTo>
                  <a:lnTo>
                    <a:pt x="5358" y="5394"/>
                  </a:lnTo>
                  <a:lnTo>
                    <a:pt x="7001" y="4191"/>
                  </a:lnTo>
                  <a:cubicBezTo>
                    <a:pt x="7585" y="4989"/>
                    <a:pt x="8263" y="5679"/>
                    <a:pt x="8311" y="5739"/>
                  </a:cubicBezTo>
                  <a:cubicBezTo>
                    <a:pt x="8335" y="5763"/>
                    <a:pt x="8382" y="5799"/>
                    <a:pt x="8430" y="5799"/>
                  </a:cubicBezTo>
                  <a:cubicBezTo>
                    <a:pt x="8478" y="5799"/>
                    <a:pt x="8513" y="5775"/>
                    <a:pt x="8549" y="5739"/>
                  </a:cubicBezTo>
                  <a:cubicBezTo>
                    <a:pt x="8609" y="5679"/>
                    <a:pt x="9764" y="4513"/>
                    <a:pt x="10359" y="3417"/>
                  </a:cubicBezTo>
                  <a:close/>
                  <a:moveTo>
                    <a:pt x="5096" y="5608"/>
                  </a:moveTo>
                  <a:lnTo>
                    <a:pt x="8275" y="10156"/>
                  </a:lnTo>
                  <a:cubicBezTo>
                    <a:pt x="8025" y="10287"/>
                    <a:pt x="7775" y="10406"/>
                    <a:pt x="7525" y="10513"/>
                  </a:cubicBezTo>
                  <a:lnTo>
                    <a:pt x="4430" y="6096"/>
                  </a:lnTo>
                  <a:lnTo>
                    <a:pt x="5096" y="5608"/>
                  </a:lnTo>
                  <a:close/>
                  <a:moveTo>
                    <a:pt x="6466" y="3310"/>
                  </a:moveTo>
                  <a:cubicBezTo>
                    <a:pt x="6573" y="3501"/>
                    <a:pt x="6692" y="3715"/>
                    <a:pt x="6823" y="3905"/>
                  </a:cubicBezTo>
                  <a:lnTo>
                    <a:pt x="3215" y="6537"/>
                  </a:lnTo>
                  <a:cubicBezTo>
                    <a:pt x="3132" y="6596"/>
                    <a:pt x="3132" y="6739"/>
                    <a:pt x="3203" y="6811"/>
                  </a:cubicBezTo>
                  <a:cubicBezTo>
                    <a:pt x="3236" y="6843"/>
                    <a:pt x="3283" y="6862"/>
                    <a:pt x="3329" y="6862"/>
                  </a:cubicBezTo>
                  <a:cubicBezTo>
                    <a:pt x="3366" y="6862"/>
                    <a:pt x="3403" y="6849"/>
                    <a:pt x="3429" y="6822"/>
                  </a:cubicBezTo>
                  <a:lnTo>
                    <a:pt x="4144" y="6299"/>
                  </a:lnTo>
                  <a:lnTo>
                    <a:pt x="7180" y="10632"/>
                  </a:lnTo>
                  <a:cubicBezTo>
                    <a:pt x="6668" y="10799"/>
                    <a:pt x="6156" y="10871"/>
                    <a:pt x="5620" y="10871"/>
                  </a:cubicBezTo>
                  <a:cubicBezTo>
                    <a:pt x="3751" y="10871"/>
                    <a:pt x="2132" y="9906"/>
                    <a:pt x="1191" y="8442"/>
                  </a:cubicBezTo>
                  <a:lnTo>
                    <a:pt x="2727" y="7334"/>
                  </a:lnTo>
                  <a:cubicBezTo>
                    <a:pt x="2822" y="7275"/>
                    <a:pt x="2822" y="7132"/>
                    <a:pt x="2739" y="7061"/>
                  </a:cubicBezTo>
                  <a:cubicBezTo>
                    <a:pt x="2706" y="7028"/>
                    <a:pt x="2663" y="7010"/>
                    <a:pt x="2620" y="7010"/>
                  </a:cubicBezTo>
                  <a:cubicBezTo>
                    <a:pt x="2585" y="7010"/>
                    <a:pt x="2551" y="7022"/>
                    <a:pt x="2525" y="7049"/>
                  </a:cubicBezTo>
                  <a:lnTo>
                    <a:pt x="1012" y="8144"/>
                  </a:lnTo>
                  <a:cubicBezTo>
                    <a:pt x="870" y="7894"/>
                    <a:pt x="751" y="7608"/>
                    <a:pt x="655" y="7334"/>
                  </a:cubicBezTo>
                  <a:lnTo>
                    <a:pt x="6466" y="3310"/>
                  </a:lnTo>
                  <a:close/>
                  <a:moveTo>
                    <a:pt x="5608" y="0"/>
                  </a:moveTo>
                  <a:cubicBezTo>
                    <a:pt x="4108" y="0"/>
                    <a:pt x="2715" y="584"/>
                    <a:pt x="1643" y="1643"/>
                  </a:cubicBezTo>
                  <a:cubicBezTo>
                    <a:pt x="584" y="2703"/>
                    <a:pt x="0" y="4120"/>
                    <a:pt x="0" y="5620"/>
                  </a:cubicBezTo>
                  <a:cubicBezTo>
                    <a:pt x="0" y="7120"/>
                    <a:pt x="584" y="8525"/>
                    <a:pt x="1643" y="9597"/>
                  </a:cubicBezTo>
                  <a:cubicBezTo>
                    <a:pt x="2691" y="10644"/>
                    <a:pt x="4108" y="11228"/>
                    <a:pt x="5608" y="11228"/>
                  </a:cubicBezTo>
                  <a:cubicBezTo>
                    <a:pt x="7120" y="11228"/>
                    <a:pt x="8513" y="10644"/>
                    <a:pt x="9585" y="9597"/>
                  </a:cubicBezTo>
                  <a:cubicBezTo>
                    <a:pt x="10645" y="8537"/>
                    <a:pt x="11228" y="7120"/>
                    <a:pt x="11228" y="5620"/>
                  </a:cubicBezTo>
                  <a:cubicBezTo>
                    <a:pt x="11228" y="4715"/>
                    <a:pt x="11002" y="3822"/>
                    <a:pt x="10585" y="3012"/>
                  </a:cubicBezTo>
                  <a:cubicBezTo>
                    <a:pt x="10692" y="2762"/>
                    <a:pt x="10752" y="2524"/>
                    <a:pt x="10752" y="2310"/>
                  </a:cubicBezTo>
                  <a:cubicBezTo>
                    <a:pt x="10752" y="1048"/>
                    <a:pt x="9716" y="0"/>
                    <a:pt x="8442" y="0"/>
                  </a:cubicBezTo>
                  <a:cubicBezTo>
                    <a:pt x="8037" y="0"/>
                    <a:pt x="7668" y="107"/>
                    <a:pt x="7358" y="286"/>
                  </a:cubicBezTo>
                  <a:cubicBezTo>
                    <a:pt x="6787" y="107"/>
                    <a:pt x="6204" y="0"/>
                    <a:pt x="5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CRAAP </a:t>
            </a:r>
            <a:r>
              <a:rPr lang="en-US" altLang="ko-KR" sz="3200" b="1" dirty="0" err="1">
                <a:solidFill>
                  <a:schemeClr val="accent1"/>
                </a:solidFill>
              </a:rPr>
              <a:t>prófið</a:t>
            </a:r>
            <a:r>
              <a:rPr lang="en-US" altLang="ko-KR" sz="3200" b="1" dirty="0">
                <a:solidFill>
                  <a:schemeClr val="accent1"/>
                </a:solidFill>
              </a:rPr>
              <a:t>: </a:t>
            </a:r>
            <a:r>
              <a:rPr lang="en-US" altLang="ko-KR" sz="3200" b="1" dirty="0" err="1">
                <a:solidFill>
                  <a:schemeClr val="accent1"/>
                </a:solidFill>
              </a:rPr>
              <a:t>verkfæri</a:t>
            </a:r>
            <a:r>
              <a:rPr lang="en-US" altLang="ko-KR" sz="3200" b="1" dirty="0">
                <a:solidFill>
                  <a:schemeClr val="accent1"/>
                </a:solidFill>
              </a:rPr>
              <a:t> </a:t>
            </a:r>
            <a:r>
              <a:rPr lang="en-US" altLang="ko-KR" sz="3200" b="1" dirty="0" err="1">
                <a:solidFill>
                  <a:schemeClr val="accent1"/>
                </a:solidFill>
              </a:rPr>
              <a:t>til</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meta </a:t>
            </a:r>
            <a:r>
              <a:rPr lang="en-US" altLang="ko-KR" sz="3200" b="1" dirty="0" err="1">
                <a:solidFill>
                  <a:schemeClr val="accent1"/>
                </a:solidFill>
              </a:rPr>
              <a:t>heimildir</a:t>
            </a:r>
            <a:endParaRPr lang="en-US" altLang="ko-KR" sz="3200" b="1" dirty="0">
              <a:solidFill>
                <a:schemeClr val="accent1"/>
              </a:solidFill>
            </a:endParaRPr>
          </a:p>
        </p:txBody>
      </p:sp>
    </p:spTree>
    <p:extLst>
      <p:ext uri="{BB962C8B-B14F-4D97-AF65-F5344CB8AC3E}">
        <p14:creationId xmlns:p14="http://schemas.microsoft.com/office/powerpoint/2010/main" val="2200479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4517581" y="2346949"/>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4557117" y="2274940"/>
            <a:ext cx="6904777" cy="461665"/>
          </a:xfrm>
          <a:prstGeom prst="rect">
            <a:avLst/>
          </a:prstGeom>
          <a:noFill/>
        </p:spPr>
        <p:txBody>
          <a:bodyPr wrap="square" rtlCol="0" anchor="ctr">
            <a:spAutoFit/>
          </a:bodyPr>
          <a:lstStyle/>
          <a:p>
            <a:r>
              <a:rPr lang="en-US" sz="2400" b="1" dirty="0" err="1">
                <a:solidFill>
                  <a:schemeClr val="bg1">
                    <a:lumMod val="65000"/>
                  </a:schemeClr>
                </a:solidFill>
              </a:rPr>
              <a:t>G</a:t>
            </a:r>
            <a:r>
              <a:rPr lang="en-US" sz="2400" dirty="0" err="1">
                <a:solidFill>
                  <a:schemeClr val="bg1">
                    <a:lumMod val="65000"/>
                  </a:schemeClr>
                </a:solidFill>
              </a:rPr>
              <a:t>ildi</a:t>
            </a:r>
            <a:r>
              <a:rPr lang="en-US" sz="2400" b="1" dirty="0" err="1"/>
              <a:t>M</a:t>
            </a:r>
            <a:r>
              <a:rPr lang="en-US" sz="2400" dirty="0" err="1"/>
              <a:t>ikilvægi</a:t>
            </a:r>
            <a:r>
              <a:rPr lang="en-US" sz="2400" b="1" dirty="0" err="1">
                <a:solidFill>
                  <a:schemeClr val="bg2">
                    <a:lumMod val="75000"/>
                  </a:schemeClr>
                </a:solidFill>
              </a:rPr>
              <a:t>H</a:t>
            </a:r>
            <a:r>
              <a:rPr lang="en-US" sz="2400" dirty="0" err="1">
                <a:solidFill>
                  <a:schemeClr val="bg2">
                    <a:lumMod val="75000"/>
                  </a:schemeClr>
                </a:solidFill>
              </a:rPr>
              <a:t>eimild</a:t>
            </a:r>
            <a:r>
              <a:rPr lang="en-US" sz="2400" b="1" dirty="0" err="1">
                <a:solidFill>
                  <a:schemeClr val="bg2">
                    <a:lumMod val="75000"/>
                  </a:schemeClr>
                </a:solidFill>
              </a:rPr>
              <a:t>N</a:t>
            </a:r>
            <a:r>
              <a:rPr lang="en-US" sz="2400" dirty="0" err="1">
                <a:solidFill>
                  <a:schemeClr val="bg2">
                    <a:lumMod val="75000"/>
                  </a:schemeClr>
                </a:solidFill>
              </a:rPr>
              <a:t>ákvæmni</a:t>
            </a:r>
            <a:r>
              <a:rPr lang="en-US" sz="2400" b="1" dirty="0" err="1">
                <a:solidFill>
                  <a:schemeClr val="bg2">
                    <a:lumMod val="75000"/>
                  </a:schemeClr>
                </a:solidFill>
              </a:rPr>
              <a:t>T</a:t>
            </a:r>
            <a:r>
              <a:rPr lang="en-US" sz="2400" dirty="0" err="1">
                <a:solidFill>
                  <a:schemeClr val="bg2">
                    <a:lumMod val="75000"/>
                  </a:schemeClr>
                </a:solidFill>
              </a:rPr>
              <a:t>ilgangur</a:t>
            </a:r>
            <a:endParaRPr lang="en-US" sz="2400" dirty="0">
              <a:solidFill>
                <a:schemeClr val="bg2">
                  <a:lumMod val="75000"/>
                </a:schemeClr>
              </a:solidFill>
            </a:endParaRPr>
          </a:p>
        </p:txBody>
      </p:sp>
      <p:sp>
        <p:nvSpPr>
          <p:cNvPr id="18" name="TextBox 2">
            <a:extLst>
              <a:ext uri="{FF2B5EF4-FFF2-40B4-BE49-F238E27FC236}">
                <a16:creationId xmlns:a16="http://schemas.microsoft.com/office/drawing/2014/main" id="{A9DC58F7-259F-4D1B-B01F-00E5E6930B17}"/>
              </a:ext>
            </a:extLst>
          </p:cNvPr>
          <p:cNvSpPr txBox="1"/>
          <p:nvPr/>
        </p:nvSpPr>
        <p:spPr>
          <a:xfrm>
            <a:off x="4517581" y="2748058"/>
            <a:ext cx="6672341" cy="2585323"/>
          </a:xfrm>
          <a:prstGeom prst="rect">
            <a:avLst/>
          </a:prstGeom>
          <a:noFill/>
        </p:spPr>
        <p:txBody>
          <a:bodyPr wrap="square" lIns="91440" tIns="45720" rIns="91440" bIns="45720" rtlCol="0" anchor="t">
            <a:spAutoFit/>
          </a:bodyPr>
          <a:lstStyle/>
          <a:p>
            <a:r>
              <a:rPr lang="en-US" dirty="0" err="1"/>
              <a:t>Mikilvægi</a:t>
            </a:r>
            <a:r>
              <a:rPr lang="en-US" dirty="0"/>
              <a:t> </a:t>
            </a:r>
            <a:r>
              <a:rPr lang="en-US" dirty="0" err="1"/>
              <a:t>upplýsinganna</a:t>
            </a:r>
            <a:r>
              <a:rPr lang="en-US" dirty="0"/>
              <a:t> </a:t>
            </a:r>
            <a:r>
              <a:rPr lang="en-US" dirty="0" err="1"/>
              <a:t>fyrir</a:t>
            </a:r>
            <a:r>
              <a:rPr lang="en-US" dirty="0"/>
              <a:t> </a:t>
            </a:r>
            <a:r>
              <a:rPr lang="en-US" dirty="0" err="1"/>
              <a:t>notkun</a:t>
            </a:r>
            <a:r>
              <a:rPr lang="en-US" dirty="0"/>
              <a:t>: </a:t>
            </a:r>
          </a:p>
          <a:p>
            <a:pPr marL="285750" indent="-285750">
              <a:buFont typeface="Arial" panose="020B0604020202020204" pitchFamily="34" charset="0"/>
              <a:buChar char="•"/>
            </a:pPr>
            <a:r>
              <a:rPr lang="en-US" dirty="0" err="1"/>
              <a:t>Tengjast</a:t>
            </a:r>
            <a:r>
              <a:rPr lang="en-US" dirty="0"/>
              <a:t> </a:t>
            </a:r>
            <a:r>
              <a:rPr lang="en-US" dirty="0" err="1"/>
              <a:t>upplýsingarnar</a:t>
            </a:r>
            <a:r>
              <a:rPr lang="en-US" dirty="0"/>
              <a:t> </a:t>
            </a:r>
            <a:r>
              <a:rPr lang="en-US" dirty="0" err="1"/>
              <a:t>viðfangsefni</a:t>
            </a:r>
            <a:r>
              <a:rPr lang="en-US" dirty="0"/>
              <a:t> </a:t>
            </a:r>
            <a:r>
              <a:rPr lang="en-US" dirty="0" err="1"/>
              <a:t>þínu</a:t>
            </a:r>
            <a:r>
              <a:rPr lang="en-US" dirty="0"/>
              <a:t> </a:t>
            </a:r>
            <a:r>
              <a:rPr lang="en-US" dirty="0" err="1"/>
              <a:t>eða</a:t>
            </a:r>
            <a:r>
              <a:rPr lang="en-US" dirty="0"/>
              <a:t> </a:t>
            </a:r>
            <a:r>
              <a:rPr lang="en-US" dirty="0" err="1"/>
              <a:t>svara</a:t>
            </a:r>
            <a:r>
              <a:rPr lang="en-US" dirty="0"/>
              <a:t> </a:t>
            </a:r>
            <a:r>
              <a:rPr lang="en-US" dirty="0" err="1"/>
              <a:t>þær</a:t>
            </a:r>
            <a:r>
              <a:rPr lang="en-US" dirty="0"/>
              <a:t> </a:t>
            </a:r>
            <a:r>
              <a:rPr lang="en-US" dirty="0" err="1"/>
              <a:t>spurningum</a:t>
            </a:r>
            <a:r>
              <a:rPr lang="en-US" dirty="0"/>
              <a:t> </a:t>
            </a:r>
            <a:r>
              <a:rPr lang="en-US" dirty="0" err="1"/>
              <a:t>þínum</a:t>
            </a:r>
            <a:r>
              <a:rPr lang="en-US" dirty="0"/>
              <a:t>?</a:t>
            </a:r>
          </a:p>
          <a:p>
            <a:pPr marL="285750" indent="-285750">
              <a:buFont typeface="Arial" panose="020B0604020202020204" pitchFamily="34" charset="0"/>
              <a:buChar char="•"/>
            </a:pPr>
            <a:r>
              <a:rPr lang="en-US" dirty="0" err="1"/>
              <a:t>Hvaða</a:t>
            </a:r>
            <a:r>
              <a:rPr lang="en-US" dirty="0"/>
              <a:t> </a:t>
            </a:r>
            <a:r>
              <a:rPr lang="en-US" dirty="0" err="1"/>
              <a:t>markhópi</a:t>
            </a:r>
            <a:r>
              <a:rPr lang="en-US" dirty="0"/>
              <a:t> er </a:t>
            </a:r>
            <a:r>
              <a:rPr lang="en-US" dirty="0" err="1"/>
              <a:t>efnið</a:t>
            </a:r>
            <a:r>
              <a:rPr lang="en-US" dirty="0"/>
              <a:t> </a:t>
            </a:r>
            <a:r>
              <a:rPr lang="en-US" dirty="0" err="1"/>
              <a:t>ætlað</a:t>
            </a:r>
            <a:r>
              <a:rPr lang="en-US" dirty="0"/>
              <a:t>?</a:t>
            </a:r>
          </a:p>
          <a:p>
            <a:pPr marL="285750" indent="-285750">
              <a:buFont typeface="Arial" panose="020B0604020202020204" pitchFamily="34" charset="0"/>
              <a:buChar char="•"/>
            </a:pPr>
            <a:r>
              <a:rPr lang="en-US" dirty="0" err="1"/>
              <a:t>Eru</a:t>
            </a:r>
            <a:r>
              <a:rPr lang="en-US" dirty="0"/>
              <a:t> </a:t>
            </a:r>
            <a:r>
              <a:rPr lang="en-US" dirty="0" err="1"/>
              <a:t>upplýsingarnar</a:t>
            </a:r>
            <a:r>
              <a:rPr lang="en-US" dirty="0"/>
              <a:t> á </a:t>
            </a:r>
            <a:r>
              <a:rPr lang="en-US" dirty="0" err="1"/>
              <a:t>viðeigandi</a:t>
            </a:r>
            <a:r>
              <a:rPr lang="en-US" dirty="0"/>
              <a:t> </a:t>
            </a:r>
            <a:r>
              <a:rPr lang="en-US" dirty="0" err="1"/>
              <a:t>stigi</a:t>
            </a:r>
            <a:r>
              <a:rPr lang="en-US" dirty="0"/>
              <a:t> (</a:t>
            </a:r>
            <a:r>
              <a:rPr lang="en-US" dirty="0" err="1"/>
              <a:t>þ.e</a:t>
            </a:r>
            <a:r>
              <a:rPr lang="en-US" dirty="0"/>
              <a:t>. ekki of </a:t>
            </a:r>
            <a:r>
              <a:rPr lang="en-US" dirty="0" err="1"/>
              <a:t>mikið</a:t>
            </a:r>
            <a:r>
              <a:rPr lang="en-US" dirty="0"/>
              <a:t> </a:t>
            </a:r>
            <a:r>
              <a:rPr lang="en-US" dirty="0" err="1"/>
              <a:t>einfaldaðar</a:t>
            </a:r>
            <a:r>
              <a:rPr lang="en-US" dirty="0"/>
              <a:t> </a:t>
            </a:r>
            <a:r>
              <a:rPr lang="en-US" dirty="0" err="1"/>
              <a:t>eða</a:t>
            </a:r>
            <a:r>
              <a:rPr lang="en-US" dirty="0"/>
              <a:t> of </a:t>
            </a:r>
            <a:r>
              <a:rPr lang="en-US" dirty="0" err="1"/>
              <a:t>flóknar</a:t>
            </a:r>
            <a:r>
              <a:rPr lang="en-US" dirty="0"/>
              <a:t> í </a:t>
            </a:r>
            <a:r>
              <a:rPr lang="en-US" dirty="0" err="1"/>
              <a:t>ljósi</a:t>
            </a:r>
            <a:r>
              <a:rPr lang="en-US" dirty="0"/>
              <a:t> </a:t>
            </a:r>
            <a:r>
              <a:rPr lang="en-US" dirty="0" err="1"/>
              <a:t>notkunar</a:t>
            </a:r>
            <a:r>
              <a:rPr lang="en-US" dirty="0"/>
              <a:t> </a:t>
            </a:r>
            <a:r>
              <a:rPr lang="en-US" dirty="0" err="1"/>
              <a:t>þinnar</a:t>
            </a:r>
            <a:r>
              <a:rPr lang="en-US" dirty="0"/>
              <a:t> á </a:t>
            </a:r>
            <a:r>
              <a:rPr lang="en-US" dirty="0" err="1"/>
              <a:t>efninu</a:t>
            </a:r>
            <a:r>
              <a:rPr lang="en-US" dirty="0"/>
              <a:t>)?</a:t>
            </a:r>
          </a:p>
          <a:p>
            <a:pPr marL="285750" indent="-285750">
              <a:buFont typeface="Arial" panose="020B0604020202020204" pitchFamily="34" charset="0"/>
              <a:buChar char="•"/>
            </a:pPr>
            <a:r>
              <a:rPr lang="en-US" dirty="0" err="1"/>
              <a:t>Hefur</a:t>
            </a:r>
            <a:r>
              <a:rPr lang="en-US" dirty="0"/>
              <a:t> </a:t>
            </a:r>
            <a:r>
              <a:rPr lang="en-US" dirty="0" err="1"/>
              <a:t>þú</a:t>
            </a:r>
            <a:r>
              <a:rPr lang="en-US" dirty="0"/>
              <a:t> </a:t>
            </a:r>
            <a:r>
              <a:rPr lang="en-US" dirty="0" err="1"/>
              <a:t>farið</a:t>
            </a:r>
            <a:r>
              <a:rPr lang="en-US" dirty="0"/>
              <a:t> í </a:t>
            </a:r>
            <a:r>
              <a:rPr lang="en-US" dirty="0" err="1"/>
              <a:t>gegnum</a:t>
            </a:r>
            <a:r>
              <a:rPr lang="en-US" dirty="0"/>
              <a:t> </a:t>
            </a:r>
            <a:r>
              <a:rPr lang="en-US" dirty="0" err="1"/>
              <a:t>nokkurn</a:t>
            </a:r>
            <a:r>
              <a:rPr lang="en-US" dirty="0"/>
              <a:t> </a:t>
            </a:r>
            <a:r>
              <a:rPr lang="en-US" dirty="0" err="1"/>
              <a:t>fjölda</a:t>
            </a:r>
            <a:r>
              <a:rPr lang="en-US" dirty="0"/>
              <a:t> </a:t>
            </a:r>
            <a:r>
              <a:rPr lang="en-US" dirty="0" err="1"/>
              <a:t>heimilda</a:t>
            </a:r>
            <a:r>
              <a:rPr lang="en-US" dirty="0"/>
              <a:t> </a:t>
            </a:r>
            <a:r>
              <a:rPr lang="en-US" dirty="0" err="1"/>
              <a:t>áður</a:t>
            </a:r>
            <a:r>
              <a:rPr lang="en-US" dirty="0"/>
              <a:t> </a:t>
            </a:r>
            <a:r>
              <a:rPr lang="en-US" dirty="0" err="1"/>
              <a:t>en</a:t>
            </a:r>
            <a:r>
              <a:rPr lang="en-US" dirty="0"/>
              <a:t> </a:t>
            </a:r>
            <a:r>
              <a:rPr lang="en-US" dirty="0" err="1"/>
              <a:t>þú</a:t>
            </a:r>
            <a:r>
              <a:rPr lang="en-US" dirty="0"/>
              <a:t> </a:t>
            </a:r>
            <a:r>
              <a:rPr lang="en-US" dirty="0" err="1"/>
              <a:t>valdir</a:t>
            </a:r>
            <a:r>
              <a:rPr lang="en-US" dirty="0"/>
              <a:t> </a:t>
            </a:r>
            <a:r>
              <a:rPr lang="en-US" dirty="0" err="1"/>
              <a:t>að</a:t>
            </a:r>
            <a:r>
              <a:rPr lang="en-US" dirty="0"/>
              <a:t> nota </a:t>
            </a:r>
            <a:r>
              <a:rPr lang="en-US" dirty="0" err="1"/>
              <a:t>þessar</a:t>
            </a:r>
            <a:r>
              <a:rPr lang="en-US" dirty="0"/>
              <a:t>?</a:t>
            </a:r>
          </a:p>
          <a:p>
            <a:pPr marL="285750" indent="-285750">
              <a:buFont typeface="Arial" panose="020B0604020202020204" pitchFamily="34" charset="0"/>
              <a:buChar char="•"/>
            </a:pPr>
            <a:r>
              <a:rPr lang="en-US" dirty="0" err="1"/>
              <a:t>Teldir</a:t>
            </a:r>
            <a:r>
              <a:rPr lang="en-US" dirty="0"/>
              <a:t> </a:t>
            </a:r>
            <a:r>
              <a:rPr lang="en-US" dirty="0" err="1"/>
              <a:t>þú</a:t>
            </a:r>
            <a:r>
              <a:rPr lang="en-US" dirty="0"/>
              <a:t> </a:t>
            </a:r>
            <a:r>
              <a:rPr lang="en-US" dirty="0" err="1"/>
              <a:t>óhætt</a:t>
            </a:r>
            <a:r>
              <a:rPr lang="en-US" dirty="0"/>
              <a:t> </a:t>
            </a:r>
            <a:r>
              <a:rPr lang="en-US" dirty="0" err="1"/>
              <a:t>að</a:t>
            </a:r>
            <a:r>
              <a:rPr lang="en-US" dirty="0"/>
              <a:t> nota </a:t>
            </a:r>
            <a:r>
              <a:rPr lang="en-US" dirty="0" err="1"/>
              <a:t>heimildina</a:t>
            </a:r>
            <a:r>
              <a:rPr lang="en-US" dirty="0"/>
              <a:t> í </a:t>
            </a:r>
            <a:r>
              <a:rPr lang="en-US" dirty="0" err="1"/>
              <a:t>rannsóknarritgerð</a:t>
            </a:r>
            <a:r>
              <a:rPr lang="en-US" dirty="0"/>
              <a:t>?</a:t>
            </a:r>
            <a:endParaRPr lang="en-US" altLang="ko-KR" dirty="0">
              <a:solidFill>
                <a:schemeClr val="tx1">
                  <a:lumMod val="75000"/>
                  <a:lumOff val="25000"/>
                </a:schemeClr>
              </a:solidFill>
            </a:endParaRPr>
          </a:p>
        </p:txBody>
      </p:sp>
      <p:sp>
        <p:nvSpPr>
          <p:cNvPr id="19" name="Google Shape;795;p39">
            <a:extLst>
              <a:ext uri="{FF2B5EF4-FFF2-40B4-BE49-F238E27FC236}">
                <a16:creationId xmlns:a16="http://schemas.microsoft.com/office/drawing/2014/main" id="{FF76FFCD-B052-4DA8-AB61-99B400D100F2}"/>
              </a:ext>
            </a:extLst>
          </p:cNvPr>
          <p:cNvSpPr/>
          <p:nvPr/>
        </p:nvSpPr>
        <p:spPr>
          <a:xfrm rot="20599070">
            <a:off x="8617552" y="5572951"/>
            <a:ext cx="711938" cy="628857"/>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pic>
        <p:nvPicPr>
          <p:cNvPr id="23" name="Imagen 9">
            <a:extLst>
              <a:ext uri="{FF2B5EF4-FFF2-40B4-BE49-F238E27FC236}">
                <a16:creationId xmlns:a16="http://schemas.microsoft.com/office/drawing/2014/main" id="{524FA455-95D2-4950-925A-8CBF256ADD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461" y="2193821"/>
            <a:ext cx="3441112" cy="1935626"/>
          </a:xfrm>
          <a:prstGeom prst="rect">
            <a:avLst/>
          </a:prstGeom>
        </p:spPr>
      </p:pic>
      <p:sp>
        <p:nvSpPr>
          <p:cNvPr id="24"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CRAAP </a:t>
            </a:r>
            <a:r>
              <a:rPr lang="en-US" altLang="ko-KR" sz="3200" b="1" dirty="0" err="1">
                <a:solidFill>
                  <a:schemeClr val="accent1"/>
                </a:solidFill>
              </a:rPr>
              <a:t>prófið</a:t>
            </a:r>
            <a:r>
              <a:rPr lang="en-US" altLang="ko-KR" sz="3200" b="1" dirty="0">
                <a:solidFill>
                  <a:schemeClr val="accent1"/>
                </a:solidFill>
              </a:rPr>
              <a:t>: </a:t>
            </a:r>
            <a:r>
              <a:rPr lang="en-US" altLang="ko-KR" sz="3200" b="1" dirty="0" err="1">
                <a:solidFill>
                  <a:schemeClr val="accent1"/>
                </a:solidFill>
              </a:rPr>
              <a:t>verkfæri</a:t>
            </a:r>
            <a:r>
              <a:rPr lang="en-US" altLang="ko-KR" sz="3200" b="1" dirty="0">
                <a:solidFill>
                  <a:schemeClr val="accent1"/>
                </a:solidFill>
              </a:rPr>
              <a:t> </a:t>
            </a:r>
            <a:r>
              <a:rPr lang="en-US" altLang="ko-KR" sz="3200" b="1" dirty="0" err="1">
                <a:solidFill>
                  <a:schemeClr val="accent1"/>
                </a:solidFill>
              </a:rPr>
              <a:t>til</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meta </a:t>
            </a:r>
            <a:r>
              <a:rPr lang="en-US" altLang="ko-KR" sz="3200" b="1" dirty="0" err="1">
                <a:solidFill>
                  <a:schemeClr val="accent1"/>
                </a:solidFill>
              </a:rPr>
              <a:t>heimildir</a:t>
            </a:r>
            <a:endParaRPr lang="en-US" altLang="ko-KR" sz="3200" b="1" dirty="0">
              <a:solidFill>
                <a:schemeClr val="accent1"/>
              </a:solidFill>
            </a:endParaRPr>
          </a:p>
        </p:txBody>
      </p:sp>
    </p:spTree>
    <p:extLst>
      <p:ext uri="{BB962C8B-B14F-4D97-AF65-F5344CB8AC3E}">
        <p14:creationId xmlns:p14="http://schemas.microsoft.com/office/powerpoint/2010/main" val="385478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25" name="Rectangle 7">
            <a:extLst>
              <a:ext uri="{FF2B5EF4-FFF2-40B4-BE49-F238E27FC236}">
                <a16:creationId xmlns:a16="http://schemas.microsoft.com/office/drawing/2014/main" id="{421A13C1-A62F-42B7-BA0B-406294803411}"/>
              </a:ext>
            </a:extLst>
          </p:cNvPr>
          <p:cNvSpPr/>
          <p:nvPr/>
        </p:nvSpPr>
        <p:spPr>
          <a:xfrm>
            <a:off x="4247643" y="2346950"/>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4370248" y="2274941"/>
            <a:ext cx="6639623" cy="461665"/>
          </a:xfrm>
          <a:prstGeom prst="rect">
            <a:avLst/>
          </a:prstGeom>
          <a:noFill/>
        </p:spPr>
        <p:txBody>
          <a:bodyPr wrap="square" rtlCol="0" anchor="ctr">
            <a:spAutoFit/>
          </a:bodyPr>
          <a:lstStyle/>
          <a:p>
            <a:r>
              <a:rPr lang="en-US" sz="2400" b="1" dirty="0" err="1">
                <a:solidFill>
                  <a:schemeClr val="bg2">
                    <a:lumMod val="75000"/>
                  </a:schemeClr>
                </a:solidFill>
              </a:rPr>
              <a:t>G</a:t>
            </a:r>
            <a:r>
              <a:rPr lang="en-US" sz="2400" dirty="0" err="1">
                <a:solidFill>
                  <a:schemeClr val="bg2">
                    <a:lumMod val="75000"/>
                  </a:schemeClr>
                </a:solidFill>
              </a:rPr>
              <a:t>ildi</a:t>
            </a:r>
            <a:r>
              <a:rPr lang="en-US" sz="2400" b="1" dirty="0" err="1">
                <a:solidFill>
                  <a:schemeClr val="bg2">
                    <a:lumMod val="75000"/>
                  </a:schemeClr>
                </a:solidFill>
              </a:rPr>
              <a:t>M</a:t>
            </a:r>
            <a:r>
              <a:rPr lang="en-US" sz="2400" dirty="0" err="1">
                <a:solidFill>
                  <a:schemeClr val="bg2">
                    <a:lumMod val="75000"/>
                  </a:schemeClr>
                </a:solidFill>
              </a:rPr>
              <a:t>ikilvægi</a:t>
            </a:r>
            <a:r>
              <a:rPr lang="en-US" sz="2400" b="1" dirty="0" err="1"/>
              <a:t>H</a:t>
            </a:r>
            <a:r>
              <a:rPr lang="en-US" sz="2400" dirty="0" err="1"/>
              <a:t>eimild</a:t>
            </a:r>
            <a:r>
              <a:rPr lang="en-US" sz="2400" b="1" dirty="0" err="1">
                <a:solidFill>
                  <a:schemeClr val="bg2">
                    <a:lumMod val="75000"/>
                  </a:schemeClr>
                </a:solidFill>
              </a:rPr>
              <a:t>N</a:t>
            </a:r>
            <a:r>
              <a:rPr lang="en-US" sz="2400" dirty="0" err="1">
                <a:solidFill>
                  <a:schemeClr val="bg2">
                    <a:lumMod val="75000"/>
                  </a:schemeClr>
                </a:solidFill>
              </a:rPr>
              <a:t>ákvæmni</a:t>
            </a:r>
            <a:r>
              <a:rPr lang="en-US" sz="2400" b="1" dirty="0" err="1">
                <a:solidFill>
                  <a:schemeClr val="bg2">
                    <a:lumMod val="75000"/>
                  </a:schemeClr>
                </a:solidFill>
              </a:rPr>
              <a:t>T</a:t>
            </a:r>
            <a:r>
              <a:rPr lang="en-US" sz="2400" dirty="0" err="1">
                <a:solidFill>
                  <a:schemeClr val="bg2">
                    <a:lumMod val="75000"/>
                  </a:schemeClr>
                </a:solidFill>
              </a:rPr>
              <a:t>ilgangur</a:t>
            </a:r>
            <a:endParaRPr lang="en-US" sz="2400" dirty="0">
              <a:solidFill>
                <a:schemeClr val="bg2">
                  <a:lumMod val="75000"/>
                </a:schemeClr>
              </a:solidFill>
            </a:endParaRPr>
          </a:p>
        </p:txBody>
      </p:sp>
      <p:sp>
        <p:nvSpPr>
          <p:cNvPr id="18" name="TextBox 2">
            <a:extLst>
              <a:ext uri="{FF2B5EF4-FFF2-40B4-BE49-F238E27FC236}">
                <a16:creationId xmlns:a16="http://schemas.microsoft.com/office/drawing/2014/main" id="{A9DC58F7-259F-4D1B-B01F-00E5E6930B17}"/>
              </a:ext>
            </a:extLst>
          </p:cNvPr>
          <p:cNvSpPr txBox="1"/>
          <p:nvPr/>
        </p:nvSpPr>
        <p:spPr>
          <a:xfrm>
            <a:off x="4247643" y="2887682"/>
            <a:ext cx="6996191" cy="3970318"/>
          </a:xfrm>
          <a:prstGeom prst="rect">
            <a:avLst/>
          </a:prstGeom>
          <a:noFill/>
        </p:spPr>
        <p:txBody>
          <a:bodyPr wrap="square" rtlCol="0">
            <a:spAutoFit/>
          </a:bodyPr>
          <a:lstStyle/>
          <a:p>
            <a:r>
              <a:rPr lang="en-US" dirty="0" err="1"/>
              <a:t>Uppruni</a:t>
            </a:r>
            <a:r>
              <a:rPr lang="en-US" dirty="0"/>
              <a:t> </a:t>
            </a:r>
            <a:r>
              <a:rPr lang="en-US" dirty="0" err="1"/>
              <a:t>upplýsinganna</a:t>
            </a:r>
            <a:r>
              <a:rPr lang="en-US" dirty="0"/>
              <a:t>:</a:t>
            </a:r>
          </a:p>
          <a:p>
            <a:pPr marL="285750" indent="-285750">
              <a:buFont typeface="Arial" panose="020B0604020202020204" pitchFamily="34" charset="0"/>
              <a:buChar char="•"/>
            </a:pPr>
            <a:r>
              <a:rPr lang="en-US" dirty="0" err="1"/>
              <a:t>Hver</a:t>
            </a:r>
            <a:r>
              <a:rPr lang="en-US" dirty="0"/>
              <a:t> er </a:t>
            </a:r>
            <a:r>
              <a:rPr lang="en-US" dirty="0" err="1"/>
              <a:t>höfundur</a:t>
            </a:r>
            <a:r>
              <a:rPr lang="en-US" dirty="0"/>
              <a:t>/</a:t>
            </a:r>
            <a:r>
              <a:rPr lang="en-US" dirty="0" err="1"/>
              <a:t>útgefandi</a:t>
            </a:r>
            <a:r>
              <a:rPr lang="en-US" dirty="0"/>
              <a:t>/</a:t>
            </a:r>
            <a:r>
              <a:rPr lang="en-US" dirty="0" err="1"/>
              <a:t>uppruni</a:t>
            </a:r>
            <a:r>
              <a:rPr lang="en-US" dirty="0"/>
              <a:t>/</a:t>
            </a:r>
            <a:r>
              <a:rPr lang="en-US" dirty="0" err="1"/>
              <a:t>styrktaraðili</a:t>
            </a:r>
            <a:r>
              <a:rPr lang="en-US" dirty="0"/>
              <a:t>?</a:t>
            </a:r>
          </a:p>
          <a:p>
            <a:pPr marL="285750" indent="-285750">
              <a:buFont typeface="Arial" panose="020B0604020202020204" pitchFamily="34" charset="0"/>
              <a:buChar char="•"/>
            </a:pPr>
            <a:r>
              <a:rPr lang="en-US" dirty="0" err="1"/>
              <a:t>Koma</a:t>
            </a:r>
            <a:r>
              <a:rPr lang="en-US" dirty="0"/>
              <a:t> </a:t>
            </a:r>
            <a:r>
              <a:rPr lang="en-US" dirty="0" err="1"/>
              <a:t>fram</a:t>
            </a:r>
            <a:r>
              <a:rPr lang="en-US" dirty="0"/>
              <a:t> </a:t>
            </a:r>
            <a:r>
              <a:rPr lang="en-US" dirty="0" err="1"/>
              <a:t>upplýsingar</a:t>
            </a:r>
            <a:r>
              <a:rPr lang="en-US" dirty="0"/>
              <a:t> um </a:t>
            </a:r>
            <a:r>
              <a:rPr lang="en-US" dirty="0" err="1"/>
              <a:t>höfundinn</a:t>
            </a:r>
            <a:r>
              <a:rPr lang="en-US" dirty="0"/>
              <a:t> </a:t>
            </a:r>
            <a:r>
              <a:rPr lang="en-US" dirty="0" err="1"/>
              <a:t>og</a:t>
            </a:r>
            <a:r>
              <a:rPr lang="en-US" dirty="0"/>
              <a:t> </a:t>
            </a:r>
            <a:r>
              <a:rPr lang="en-US" dirty="0" err="1"/>
              <a:t>tengsl</a:t>
            </a:r>
            <a:r>
              <a:rPr lang="en-US" dirty="0"/>
              <a:t> </a:t>
            </a:r>
            <a:r>
              <a:rPr lang="en-US" dirty="0" err="1"/>
              <a:t>við</a:t>
            </a:r>
            <a:r>
              <a:rPr lang="en-US" dirty="0"/>
              <a:t> </a:t>
            </a:r>
            <a:r>
              <a:rPr lang="en-US" dirty="0" err="1"/>
              <a:t>stofnanir</a:t>
            </a:r>
            <a:r>
              <a:rPr lang="en-US" dirty="0"/>
              <a:t>?</a:t>
            </a:r>
          </a:p>
          <a:p>
            <a:pPr marL="285750" indent="-285750">
              <a:buFont typeface="Arial" panose="020B0604020202020204" pitchFamily="34" charset="0"/>
              <a:buChar char="•"/>
            </a:pPr>
            <a:r>
              <a:rPr lang="en-US" dirty="0"/>
              <a:t>Ef </a:t>
            </a:r>
            <a:r>
              <a:rPr lang="en-US" dirty="0" err="1"/>
              <a:t>slíkar</a:t>
            </a:r>
            <a:r>
              <a:rPr lang="en-US" dirty="0"/>
              <a:t> </a:t>
            </a:r>
            <a:r>
              <a:rPr lang="en-US" dirty="0" err="1"/>
              <a:t>upplýsingar</a:t>
            </a:r>
            <a:r>
              <a:rPr lang="en-US" dirty="0"/>
              <a:t> </a:t>
            </a:r>
            <a:r>
              <a:rPr lang="en-US" dirty="0" err="1"/>
              <a:t>koma</a:t>
            </a:r>
            <a:r>
              <a:rPr lang="en-US" dirty="0"/>
              <a:t> </a:t>
            </a:r>
            <a:r>
              <a:rPr lang="en-US" dirty="0" err="1"/>
              <a:t>fram</a:t>
            </a:r>
            <a:r>
              <a:rPr lang="en-US" dirty="0"/>
              <a:t>, </a:t>
            </a:r>
            <a:r>
              <a:rPr lang="en-US" dirty="0" err="1"/>
              <a:t>hverjar</a:t>
            </a:r>
            <a:r>
              <a:rPr lang="en-US" dirty="0"/>
              <a:t> </a:t>
            </a:r>
            <a:r>
              <a:rPr lang="en-US" dirty="0" err="1"/>
              <a:t>eru</a:t>
            </a:r>
            <a:r>
              <a:rPr lang="en-US" dirty="0"/>
              <a:t> </a:t>
            </a:r>
            <a:r>
              <a:rPr lang="en-US" dirty="0" err="1"/>
              <a:t>þær</a:t>
            </a:r>
            <a:r>
              <a:rPr lang="en-US" dirty="0"/>
              <a:t>?</a:t>
            </a:r>
          </a:p>
          <a:p>
            <a:pPr marL="285750" indent="-285750">
              <a:buFont typeface="Arial" panose="020B0604020202020204" pitchFamily="34" charset="0"/>
              <a:buChar char="•"/>
            </a:pPr>
            <a:r>
              <a:rPr lang="en-US" dirty="0" err="1"/>
              <a:t>Hver</a:t>
            </a:r>
            <a:r>
              <a:rPr lang="en-US" dirty="0"/>
              <a:t> er </a:t>
            </a:r>
            <a:r>
              <a:rPr lang="en-US" dirty="0" err="1"/>
              <a:t>hæfni</a:t>
            </a:r>
            <a:r>
              <a:rPr lang="en-US" dirty="0"/>
              <a:t> </a:t>
            </a:r>
            <a:r>
              <a:rPr lang="en-US" dirty="0" err="1"/>
              <a:t>höfundar</a:t>
            </a:r>
            <a:r>
              <a:rPr lang="en-US" dirty="0"/>
              <a:t> </a:t>
            </a:r>
            <a:r>
              <a:rPr lang="en-US" dirty="0" err="1"/>
              <a:t>til</a:t>
            </a:r>
            <a:r>
              <a:rPr lang="en-US" dirty="0"/>
              <a:t> </a:t>
            </a:r>
            <a:r>
              <a:rPr lang="en-US" dirty="0" err="1"/>
              <a:t>að</a:t>
            </a:r>
            <a:r>
              <a:rPr lang="en-US" dirty="0"/>
              <a:t> </a:t>
            </a:r>
            <a:r>
              <a:rPr lang="en-US" dirty="0" err="1"/>
              <a:t>fjalla</a:t>
            </a:r>
            <a:r>
              <a:rPr lang="en-US" dirty="0"/>
              <a:t> um </a:t>
            </a:r>
            <a:r>
              <a:rPr lang="en-US" dirty="0" err="1"/>
              <a:t>efnið</a:t>
            </a:r>
            <a:r>
              <a:rPr lang="en-US" dirty="0"/>
              <a:t>?</a:t>
            </a:r>
          </a:p>
          <a:p>
            <a:pPr marL="285750" indent="-285750">
              <a:buFont typeface="Arial" panose="020B0604020202020204" pitchFamily="34" charset="0"/>
              <a:buChar char="•"/>
            </a:pPr>
            <a:r>
              <a:rPr lang="en-US" dirty="0" err="1"/>
              <a:t>Koma</a:t>
            </a:r>
            <a:r>
              <a:rPr lang="en-US" dirty="0"/>
              <a:t> </a:t>
            </a:r>
            <a:r>
              <a:rPr lang="en-US" dirty="0" err="1"/>
              <a:t>fram</a:t>
            </a:r>
            <a:r>
              <a:rPr lang="en-US" dirty="0"/>
              <a:t> </a:t>
            </a:r>
            <a:r>
              <a:rPr lang="en-US" dirty="0" err="1"/>
              <a:t>upplýsingar</a:t>
            </a:r>
            <a:r>
              <a:rPr lang="en-US" dirty="0"/>
              <a:t> um </a:t>
            </a:r>
            <a:r>
              <a:rPr lang="en-US" dirty="0" err="1"/>
              <a:t>hvernig</a:t>
            </a:r>
            <a:r>
              <a:rPr lang="en-US" dirty="0"/>
              <a:t> </a:t>
            </a:r>
            <a:r>
              <a:rPr lang="en-US" dirty="0" err="1"/>
              <a:t>hægt</a:t>
            </a:r>
            <a:r>
              <a:rPr lang="en-US" dirty="0"/>
              <a:t> er </a:t>
            </a:r>
            <a:r>
              <a:rPr lang="en-US" dirty="0" err="1"/>
              <a:t>að</a:t>
            </a:r>
            <a:r>
              <a:rPr lang="en-US" dirty="0"/>
              <a:t> </a:t>
            </a:r>
            <a:r>
              <a:rPr lang="en-US" dirty="0" err="1"/>
              <a:t>hafa</a:t>
            </a:r>
            <a:r>
              <a:rPr lang="en-US" dirty="0"/>
              <a:t> </a:t>
            </a:r>
            <a:r>
              <a:rPr lang="en-US" dirty="0" err="1"/>
              <a:t>samband</a:t>
            </a:r>
            <a:r>
              <a:rPr lang="en-US" dirty="0"/>
              <a:t>, </a:t>
            </a:r>
            <a:r>
              <a:rPr lang="en-US" dirty="0" err="1"/>
              <a:t>til</a:t>
            </a:r>
            <a:r>
              <a:rPr lang="en-US" dirty="0"/>
              <a:t> </a:t>
            </a:r>
            <a:r>
              <a:rPr lang="en-US" dirty="0" err="1"/>
              <a:t>dæmis</a:t>
            </a:r>
            <a:r>
              <a:rPr lang="is-IS" dirty="0"/>
              <a:t> </a:t>
            </a:r>
            <a:r>
              <a:rPr lang="en-US" dirty="0" err="1"/>
              <a:t>netfang</a:t>
            </a:r>
            <a:r>
              <a:rPr lang="en-US" dirty="0"/>
              <a:t> </a:t>
            </a:r>
            <a:r>
              <a:rPr lang="en-US" dirty="0" err="1"/>
              <a:t>eða</a:t>
            </a:r>
            <a:r>
              <a:rPr lang="en-US" dirty="0"/>
              <a:t> </a:t>
            </a:r>
            <a:r>
              <a:rPr lang="is-IS" dirty="0"/>
              <a:t>upplýsingar um</a:t>
            </a:r>
            <a:r>
              <a:rPr lang="en-US" dirty="0"/>
              <a:t> </a:t>
            </a:r>
            <a:r>
              <a:rPr lang="en-US" dirty="0" err="1"/>
              <a:t>útgefanda</a:t>
            </a:r>
            <a:r>
              <a:rPr lang="en-US" dirty="0"/>
              <a:t>? </a:t>
            </a:r>
          </a:p>
          <a:p>
            <a:pPr marL="285750" indent="-285750">
              <a:buFont typeface="Arial" panose="020B0604020202020204" pitchFamily="34" charset="0"/>
              <a:buChar char="•"/>
            </a:pPr>
            <a:r>
              <a:rPr lang="en-US" dirty="0" err="1"/>
              <a:t>Gefur</a:t>
            </a:r>
            <a:r>
              <a:rPr lang="en-US" dirty="0"/>
              <a:t> </a:t>
            </a:r>
            <a:r>
              <a:rPr lang="en-US" dirty="0" err="1"/>
              <a:t>vefslóðin</a:t>
            </a:r>
            <a:r>
              <a:rPr lang="en-US" dirty="0"/>
              <a:t> </a:t>
            </a:r>
            <a:r>
              <a:rPr lang="en-US" dirty="0" err="1"/>
              <a:t>eitthvað</a:t>
            </a:r>
            <a:r>
              <a:rPr lang="en-US" dirty="0"/>
              <a:t> </a:t>
            </a:r>
            <a:r>
              <a:rPr lang="en-US" dirty="0" err="1"/>
              <a:t>til</a:t>
            </a:r>
            <a:r>
              <a:rPr lang="en-US" dirty="0"/>
              <a:t> </a:t>
            </a:r>
            <a:r>
              <a:rPr lang="en-US" dirty="0" err="1"/>
              <a:t>kynna</a:t>
            </a:r>
            <a:r>
              <a:rPr lang="en-US" dirty="0"/>
              <a:t> um </a:t>
            </a:r>
            <a:r>
              <a:rPr lang="en-US" dirty="0" err="1"/>
              <a:t>höfund</a:t>
            </a:r>
            <a:r>
              <a:rPr lang="en-US" dirty="0"/>
              <a:t> </a:t>
            </a:r>
            <a:r>
              <a:rPr lang="en-US" dirty="0" err="1"/>
              <a:t>eða</a:t>
            </a:r>
            <a:r>
              <a:rPr lang="en-US" dirty="0"/>
              <a:t> </a:t>
            </a:r>
            <a:r>
              <a:rPr lang="en-US" dirty="0" err="1"/>
              <a:t>heimild</a:t>
            </a:r>
            <a:r>
              <a:rPr lang="en-US" dirty="0"/>
              <a:t>?</a:t>
            </a:r>
          </a:p>
          <a:p>
            <a:pPr marL="742950" lvl="1" indent="-285750">
              <a:buFont typeface="Courier New" panose="02070309020205020404" pitchFamily="49" charset="0"/>
              <a:buChar char="o"/>
            </a:pPr>
            <a:r>
              <a:rPr lang="en-US" dirty="0" err="1"/>
              <a:t>dæmi</a:t>
            </a:r>
            <a:r>
              <a:rPr lang="en-US" dirty="0"/>
              <a:t>:</a:t>
            </a:r>
          </a:p>
          <a:p>
            <a:pPr marL="1200150" lvl="2" indent="-285750">
              <a:buFont typeface="Wingdings" panose="05000000000000000000" pitchFamily="2" charset="2"/>
              <a:buChar char="Ø"/>
            </a:pPr>
            <a:r>
              <a:rPr lang="en-US" dirty="0"/>
              <a:t>.com (</a:t>
            </a:r>
            <a:r>
              <a:rPr lang="en-US" dirty="0" err="1"/>
              <a:t>almennt</a:t>
            </a:r>
            <a:r>
              <a:rPr lang="en-US" dirty="0"/>
              <a:t>), .</a:t>
            </a:r>
            <a:r>
              <a:rPr lang="en-US" dirty="0" err="1"/>
              <a:t>edu</a:t>
            </a:r>
            <a:r>
              <a:rPr lang="en-US" dirty="0"/>
              <a:t> (</a:t>
            </a:r>
            <a:r>
              <a:rPr lang="en-US" dirty="0" err="1"/>
              <a:t>fræðsla</a:t>
            </a:r>
            <a:r>
              <a:rPr lang="en-US" dirty="0"/>
              <a:t>), .gov (</a:t>
            </a:r>
            <a:r>
              <a:rPr lang="en-US" dirty="0" err="1"/>
              <a:t>ríkisstjórn</a:t>
            </a:r>
            <a:r>
              <a:rPr lang="en-US" dirty="0"/>
              <a:t> BNA)</a:t>
            </a:r>
          </a:p>
          <a:p>
            <a:pPr marL="1200150" lvl="2" indent="-285750">
              <a:buFont typeface="Wingdings" panose="05000000000000000000" pitchFamily="2" charset="2"/>
              <a:buChar char="Ø"/>
            </a:pPr>
            <a:r>
              <a:rPr lang="en-US" dirty="0"/>
              <a:t>.org (</a:t>
            </a:r>
            <a:r>
              <a:rPr lang="en-US" dirty="0" err="1"/>
              <a:t>frjáls</a:t>
            </a:r>
            <a:r>
              <a:rPr lang="en-US" dirty="0"/>
              <a:t> </a:t>
            </a:r>
            <a:r>
              <a:rPr lang="en-US" dirty="0" err="1"/>
              <a:t>félagasamtök</a:t>
            </a:r>
            <a:r>
              <a:rPr lang="en-US" dirty="0"/>
              <a:t>) </a:t>
            </a:r>
            <a:r>
              <a:rPr lang="en-US" dirty="0" err="1"/>
              <a:t>eða</a:t>
            </a:r>
            <a:endParaRPr lang="en-US" dirty="0"/>
          </a:p>
          <a:p>
            <a:pPr marL="1200150" lvl="2" indent="-285750">
              <a:buFont typeface="Wingdings" panose="05000000000000000000" pitchFamily="2" charset="2"/>
              <a:buChar char="Ø"/>
            </a:pPr>
            <a:r>
              <a:rPr lang="en-US" dirty="0" err="1"/>
              <a:t>.net</a:t>
            </a:r>
            <a:r>
              <a:rPr lang="en-US" dirty="0"/>
              <a:t> (</a:t>
            </a:r>
            <a:r>
              <a:rPr lang="en-US" dirty="0" err="1"/>
              <a:t>samtök</a:t>
            </a:r>
            <a:r>
              <a:rPr lang="en-US" dirty="0"/>
              <a:t>, </a:t>
            </a:r>
            <a:r>
              <a:rPr lang="en-US" dirty="0" err="1"/>
              <a:t>tengslanet</a:t>
            </a:r>
            <a:r>
              <a:rPr lang="en-US" dirty="0"/>
              <a:t>)</a:t>
            </a:r>
          </a:p>
          <a:p>
            <a:endParaRPr lang="en-US" dirty="0"/>
          </a:p>
          <a:p>
            <a:pPr marL="285750" indent="-285750">
              <a:buFont typeface="Arial" panose="020B0604020202020204" pitchFamily="34" charset="0"/>
              <a:buChar char="•"/>
            </a:pPr>
            <a:endParaRPr lang="en-US" altLang="ko-KR" dirty="0">
              <a:solidFill>
                <a:schemeClr val="tx1">
                  <a:lumMod val="75000"/>
                  <a:lumOff val="25000"/>
                </a:schemeClr>
              </a:solidFill>
            </a:endParaRPr>
          </a:p>
        </p:txBody>
      </p:sp>
      <p:grpSp>
        <p:nvGrpSpPr>
          <p:cNvPr id="19" name="Google Shape;12811;p70">
            <a:extLst>
              <a:ext uri="{FF2B5EF4-FFF2-40B4-BE49-F238E27FC236}">
                <a16:creationId xmlns:a16="http://schemas.microsoft.com/office/drawing/2014/main" id="{687809D1-BFE9-4C9A-A4DA-5271C3E89209}"/>
              </a:ext>
            </a:extLst>
          </p:cNvPr>
          <p:cNvGrpSpPr/>
          <p:nvPr/>
        </p:nvGrpSpPr>
        <p:grpSpPr>
          <a:xfrm>
            <a:off x="9697457" y="5568851"/>
            <a:ext cx="977918" cy="695516"/>
            <a:chOff x="2770052" y="2009628"/>
            <a:chExt cx="327085" cy="277080"/>
          </a:xfrm>
          <a:solidFill>
            <a:srgbClr val="FFB500"/>
          </a:solidFill>
        </p:grpSpPr>
        <p:sp>
          <p:nvSpPr>
            <p:cNvPr id="20" name="Google Shape;12812;p70">
              <a:extLst>
                <a:ext uri="{FF2B5EF4-FFF2-40B4-BE49-F238E27FC236}">
                  <a16:creationId xmlns:a16="http://schemas.microsoft.com/office/drawing/2014/main" id="{FBFA3BED-6E03-4186-954B-1A9EFAA597A9}"/>
                </a:ext>
              </a:extLst>
            </p:cNvPr>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813;p70">
              <a:extLst>
                <a:ext uri="{FF2B5EF4-FFF2-40B4-BE49-F238E27FC236}">
                  <a16:creationId xmlns:a16="http://schemas.microsoft.com/office/drawing/2014/main" id="{5716B0EC-E94E-43CB-94CA-FAA011C56AE1}"/>
                </a:ext>
              </a:extLst>
            </p:cNvPr>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Imagen 3">
            <a:extLst>
              <a:ext uri="{FF2B5EF4-FFF2-40B4-BE49-F238E27FC236}">
                <a16:creationId xmlns:a16="http://schemas.microsoft.com/office/drawing/2014/main" id="{7854B181-63AD-4FB5-96D3-2AB50D8D17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803" y="2002910"/>
            <a:ext cx="3319854" cy="2235715"/>
          </a:xfrm>
          <a:prstGeom prst="rect">
            <a:avLst/>
          </a:prstGeom>
        </p:spPr>
      </p:pic>
      <p:sp>
        <p:nvSpPr>
          <p:cNvPr id="28"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CRAAP </a:t>
            </a:r>
            <a:r>
              <a:rPr lang="en-US" altLang="ko-KR" sz="3200" b="1" dirty="0" err="1">
                <a:solidFill>
                  <a:schemeClr val="accent1"/>
                </a:solidFill>
              </a:rPr>
              <a:t>prófið</a:t>
            </a:r>
            <a:r>
              <a:rPr lang="en-US" altLang="ko-KR" sz="3200" b="1" dirty="0">
                <a:solidFill>
                  <a:schemeClr val="accent1"/>
                </a:solidFill>
              </a:rPr>
              <a:t>: </a:t>
            </a:r>
            <a:r>
              <a:rPr lang="en-US" altLang="ko-KR" sz="3200" b="1" dirty="0" err="1">
                <a:solidFill>
                  <a:schemeClr val="accent1"/>
                </a:solidFill>
              </a:rPr>
              <a:t>verkfæri</a:t>
            </a:r>
            <a:r>
              <a:rPr lang="en-US" altLang="ko-KR" sz="3200" b="1" dirty="0">
                <a:solidFill>
                  <a:schemeClr val="accent1"/>
                </a:solidFill>
              </a:rPr>
              <a:t> </a:t>
            </a:r>
            <a:r>
              <a:rPr lang="en-US" altLang="ko-KR" sz="3200" b="1" dirty="0" err="1">
                <a:solidFill>
                  <a:schemeClr val="accent1"/>
                </a:solidFill>
              </a:rPr>
              <a:t>til</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meta </a:t>
            </a:r>
            <a:r>
              <a:rPr lang="en-US" altLang="ko-KR" sz="3200" b="1" dirty="0" err="1">
                <a:solidFill>
                  <a:schemeClr val="accent1"/>
                </a:solidFill>
              </a:rPr>
              <a:t>heimildir</a:t>
            </a:r>
            <a:endParaRPr lang="en-US" altLang="ko-KR" sz="3200" b="1" dirty="0">
              <a:solidFill>
                <a:schemeClr val="accent1"/>
              </a:solidFill>
            </a:endParaRPr>
          </a:p>
        </p:txBody>
      </p:sp>
    </p:spTree>
    <p:extLst>
      <p:ext uri="{BB962C8B-B14F-4D97-AF65-F5344CB8AC3E}">
        <p14:creationId xmlns:p14="http://schemas.microsoft.com/office/powerpoint/2010/main" val="260956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4391179" y="2346948"/>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4477016" y="2274939"/>
            <a:ext cx="6259812" cy="461665"/>
          </a:xfrm>
          <a:prstGeom prst="rect">
            <a:avLst/>
          </a:prstGeom>
          <a:noFill/>
        </p:spPr>
        <p:txBody>
          <a:bodyPr wrap="square" rtlCol="0" anchor="ctr">
            <a:spAutoFit/>
          </a:bodyPr>
          <a:lstStyle/>
          <a:p>
            <a:r>
              <a:rPr lang="en-US" sz="2400" b="1" dirty="0" err="1">
                <a:solidFill>
                  <a:schemeClr val="bg2">
                    <a:lumMod val="75000"/>
                  </a:schemeClr>
                </a:solidFill>
              </a:rPr>
              <a:t>G</a:t>
            </a:r>
            <a:r>
              <a:rPr lang="en-US" sz="2400" dirty="0" err="1">
                <a:solidFill>
                  <a:schemeClr val="bg2">
                    <a:lumMod val="75000"/>
                  </a:schemeClr>
                </a:solidFill>
              </a:rPr>
              <a:t>ildi</a:t>
            </a:r>
            <a:r>
              <a:rPr lang="en-US" sz="2400" b="1" dirty="0" err="1">
                <a:solidFill>
                  <a:schemeClr val="bg2">
                    <a:lumMod val="75000"/>
                  </a:schemeClr>
                </a:solidFill>
              </a:rPr>
              <a:t>M</a:t>
            </a:r>
            <a:r>
              <a:rPr lang="en-US" sz="2400" dirty="0" err="1">
                <a:solidFill>
                  <a:schemeClr val="bg2">
                    <a:lumMod val="75000"/>
                  </a:schemeClr>
                </a:solidFill>
              </a:rPr>
              <a:t>ikilvægi</a:t>
            </a:r>
            <a:r>
              <a:rPr lang="en-US" sz="2400" b="1" dirty="0" err="1">
                <a:solidFill>
                  <a:schemeClr val="bg1">
                    <a:lumMod val="65000"/>
                  </a:schemeClr>
                </a:solidFill>
              </a:rPr>
              <a:t>H</a:t>
            </a:r>
            <a:r>
              <a:rPr lang="en-US" sz="2400" dirty="0" err="1">
                <a:solidFill>
                  <a:schemeClr val="bg1">
                    <a:lumMod val="65000"/>
                  </a:schemeClr>
                </a:solidFill>
              </a:rPr>
              <a:t>eimild</a:t>
            </a:r>
            <a:r>
              <a:rPr lang="en-US" sz="2400" b="1" dirty="0" err="1"/>
              <a:t>N</a:t>
            </a:r>
            <a:r>
              <a:rPr lang="en-US" sz="2400" dirty="0" err="1"/>
              <a:t>ákvæmni</a:t>
            </a:r>
            <a:r>
              <a:rPr lang="en-US" sz="2400" b="1" dirty="0" err="1">
                <a:solidFill>
                  <a:schemeClr val="bg2">
                    <a:lumMod val="75000"/>
                  </a:schemeClr>
                </a:solidFill>
              </a:rPr>
              <a:t>T</a:t>
            </a:r>
            <a:r>
              <a:rPr lang="en-US" sz="2400" dirty="0" err="1">
                <a:solidFill>
                  <a:schemeClr val="bg2">
                    <a:lumMod val="75000"/>
                  </a:schemeClr>
                </a:solidFill>
              </a:rPr>
              <a:t>ilgangur</a:t>
            </a:r>
            <a:endParaRPr lang="en-US" sz="2400" dirty="0">
              <a:solidFill>
                <a:schemeClr val="bg2">
                  <a:lumMod val="75000"/>
                </a:schemeClr>
              </a:solidFill>
            </a:endParaRPr>
          </a:p>
        </p:txBody>
      </p:sp>
      <p:sp>
        <p:nvSpPr>
          <p:cNvPr id="18" name="TextBox 2">
            <a:extLst>
              <a:ext uri="{FF2B5EF4-FFF2-40B4-BE49-F238E27FC236}">
                <a16:creationId xmlns:a16="http://schemas.microsoft.com/office/drawing/2014/main" id="{A9DC58F7-259F-4D1B-B01F-00E5E6930B17}"/>
              </a:ext>
            </a:extLst>
          </p:cNvPr>
          <p:cNvSpPr txBox="1"/>
          <p:nvPr/>
        </p:nvSpPr>
        <p:spPr>
          <a:xfrm>
            <a:off x="4391179" y="2932715"/>
            <a:ext cx="6078198" cy="2862322"/>
          </a:xfrm>
          <a:prstGeom prst="rect">
            <a:avLst/>
          </a:prstGeom>
          <a:noFill/>
        </p:spPr>
        <p:txBody>
          <a:bodyPr wrap="square" rtlCol="0">
            <a:spAutoFit/>
          </a:bodyPr>
          <a:lstStyle/>
          <a:p>
            <a:r>
              <a:rPr lang="en-US" dirty="0" err="1"/>
              <a:t>Áreiðanleiki</a:t>
            </a:r>
            <a:r>
              <a:rPr lang="en-US" dirty="0"/>
              <a:t>, </a:t>
            </a:r>
            <a:r>
              <a:rPr lang="en-US" dirty="0" err="1"/>
              <a:t>sannleiksgildi</a:t>
            </a:r>
            <a:r>
              <a:rPr lang="en-US" dirty="0"/>
              <a:t> </a:t>
            </a:r>
            <a:r>
              <a:rPr lang="en-US" dirty="0" err="1"/>
              <a:t>og</a:t>
            </a:r>
            <a:r>
              <a:rPr lang="en-US" dirty="0"/>
              <a:t> </a:t>
            </a:r>
            <a:r>
              <a:rPr lang="en-US" dirty="0" err="1"/>
              <a:t>réttmæti</a:t>
            </a:r>
            <a:r>
              <a:rPr lang="en-US" dirty="0"/>
              <a:t> </a:t>
            </a:r>
            <a:r>
              <a:rPr lang="en-US" dirty="0" err="1"/>
              <a:t>innihaldsins</a:t>
            </a:r>
            <a:r>
              <a:rPr lang="en-US" dirty="0"/>
              <a:t>:</a:t>
            </a:r>
          </a:p>
          <a:p>
            <a:pPr marL="285750" indent="-285750">
              <a:buFont typeface="Arial" panose="020B0604020202020204" pitchFamily="34" charset="0"/>
              <a:buChar char="•"/>
            </a:pPr>
            <a:r>
              <a:rPr lang="en-US" dirty="0" err="1"/>
              <a:t>Hvaðan</a:t>
            </a:r>
            <a:r>
              <a:rPr lang="en-US" dirty="0"/>
              <a:t> </a:t>
            </a:r>
            <a:r>
              <a:rPr lang="en-US" dirty="0" err="1"/>
              <a:t>koma</a:t>
            </a:r>
            <a:r>
              <a:rPr lang="en-US" dirty="0"/>
              <a:t> </a:t>
            </a:r>
            <a:r>
              <a:rPr lang="en-US" dirty="0" err="1"/>
              <a:t>upplýsingarnar</a:t>
            </a:r>
            <a:r>
              <a:rPr lang="en-US" dirty="0"/>
              <a:t>?</a:t>
            </a:r>
          </a:p>
          <a:p>
            <a:pPr marL="285750" indent="-285750">
              <a:buFont typeface="Arial" panose="020B0604020202020204" pitchFamily="34" charset="0"/>
              <a:buChar char="•"/>
            </a:pPr>
            <a:r>
              <a:rPr lang="en-US" dirty="0" err="1"/>
              <a:t>Eru</a:t>
            </a:r>
            <a:r>
              <a:rPr lang="en-US" dirty="0"/>
              <a:t> </a:t>
            </a:r>
            <a:r>
              <a:rPr lang="en-US" dirty="0" err="1"/>
              <a:t>upplýsingarnar</a:t>
            </a:r>
            <a:r>
              <a:rPr lang="en-US" dirty="0"/>
              <a:t> </a:t>
            </a:r>
            <a:r>
              <a:rPr lang="en-US" dirty="0" err="1"/>
              <a:t>rökstuddar</a:t>
            </a:r>
            <a:r>
              <a:rPr lang="en-US" dirty="0"/>
              <a:t>?</a:t>
            </a:r>
          </a:p>
          <a:p>
            <a:pPr marL="285750" indent="-285750">
              <a:buFont typeface="Arial" panose="020B0604020202020204" pitchFamily="34" charset="0"/>
              <a:buChar char="•"/>
            </a:pPr>
            <a:r>
              <a:rPr lang="en-US" dirty="0" err="1"/>
              <a:t>Hafa</a:t>
            </a:r>
            <a:r>
              <a:rPr lang="en-US" dirty="0"/>
              <a:t> </a:t>
            </a:r>
            <a:r>
              <a:rPr lang="en-US" dirty="0" err="1"/>
              <a:t>upplýsingarnar</a:t>
            </a:r>
            <a:r>
              <a:rPr lang="en-US" dirty="0"/>
              <a:t> </a:t>
            </a:r>
            <a:r>
              <a:rPr lang="en-US" dirty="0" err="1"/>
              <a:t>verið</a:t>
            </a:r>
            <a:r>
              <a:rPr lang="en-US" dirty="0"/>
              <a:t> </a:t>
            </a:r>
            <a:r>
              <a:rPr lang="en-US" dirty="0" err="1"/>
              <a:t>yfirfarnar</a:t>
            </a:r>
            <a:r>
              <a:rPr lang="en-US" dirty="0"/>
              <a:t> </a:t>
            </a:r>
            <a:r>
              <a:rPr lang="en-US" dirty="0" err="1"/>
              <a:t>eða</a:t>
            </a:r>
            <a:r>
              <a:rPr lang="en-US" dirty="0"/>
              <a:t> </a:t>
            </a:r>
            <a:r>
              <a:rPr lang="en-US" dirty="0" err="1"/>
              <a:t>ritrýndar</a:t>
            </a:r>
            <a:r>
              <a:rPr lang="en-US" dirty="0"/>
              <a:t>? </a:t>
            </a:r>
          </a:p>
          <a:p>
            <a:pPr marL="285750" indent="-285750">
              <a:buFont typeface="Arial" panose="020B0604020202020204" pitchFamily="34" charset="0"/>
              <a:buChar char="•"/>
            </a:pPr>
            <a:r>
              <a:rPr lang="en-US" dirty="0" err="1"/>
              <a:t>Getur</a:t>
            </a:r>
            <a:r>
              <a:rPr lang="en-US" dirty="0"/>
              <a:t> </a:t>
            </a:r>
            <a:r>
              <a:rPr lang="en-US" dirty="0" err="1"/>
              <a:t>þú</a:t>
            </a:r>
            <a:r>
              <a:rPr lang="en-US" dirty="0"/>
              <a:t> </a:t>
            </a:r>
            <a:r>
              <a:rPr lang="en-US" dirty="0" err="1"/>
              <a:t>sannreynt</a:t>
            </a:r>
            <a:r>
              <a:rPr lang="en-US" dirty="0"/>
              <a:t> </a:t>
            </a:r>
            <a:r>
              <a:rPr lang="en-US" dirty="0" err="1"/>
              <a:t>upplýsingarnar</a:t>
            </a:r>
            <a:r>
              <a:rPr lang="en-US" dirty="0"/>
              <a:t> </a:t>
            </a:r>
            <a:r>
              <a:rPr lang="en-US" dirty="0" err="1"/>
              <a:t>með</a:t>
            </a:r>
            <a:r>
              <a:rPr lang="en-US" dirty="0"/>
              <a:t> </a:t>
            </a:r>
            <a:r>
              <a:rPr lang="en-US" dirty="0" err="1"/>
              <a:t>samanburði</a:t>
            </a:r>
            <a:r>
              <a:rPr lang="en-US" dirty="0"/>
              <a:t> </a:t>
            </a:r>
            <a:r>
              <a:rPr lang="en-US" dirty="0" err="1"/>
              <a:t>við</a:t>
            </a:r>
            <a:r>
              <a:rPr lang="en-US" dirty="0"/>
              <a:t> </a:t>
            </a:r>
            <a:r>
              <a:rPr lang="en-US" dirty="0" err="1"/>
              <a:t>aðrar</a:t>
            </a:r>
            <a:r>
              <a:rPr lang="en-US" dirty="0"/>
              <a:t> </a:t>
            </a:r>
            <a:r>
              <a:rPr lang="en-US" dirty="0" err="1"/>
              <a:t>heimildir</a:t>
            </a:r>
            <a:r>
              <a:rPr lang="en-US" dirty="0"/>
              <a:t> </a:t>
            </a:r>
            <a:r>
              <a:rPr lang="en-US" dirty="0" err="1"/>
              <a:t>eða</a:t>
            </a:r>
            <a:r>
              <a:rPr lang="en-US" dirty="0"/>
              <a:t> </a:t>
            </a:r>
            <a:r>
              <a:rPr lang="en-US" dirty="0" err="1"/>
              <a:t>eigin</a:t>
            </a:r>
            <a:r>
              <a:rPr lang="en-US" dirty="0"/>
              <a:t> </a:t>
            </a:r>
            <a:r>
              <a:rPr lang="en-US" dirty="0" err="1"/>
              <a:t>þekkingu</a:t>
            </a:r>
            <a:r>
              <a:rPr lang="en-US" dirty="0"/>
              <a:t>?</a:t>
            </a:r>
          </a:p>
          <a:p>
            <a:pPr marL="285750" indent="-285750">
              <a:buFont typeface="Arial" panose="020B0604020202020204" pitchFamily="34" charset="0"/>
              <a:buChar char="•"/>
            </a:pPr>
            <a:r>
              <a:rPr lang="en-US" dirty="0" err="1"/>
              <a:t>Virðist</a:t>
            </a:r>
            <a:r>
              <a:rPr lang="en-US" dirty="0"/>
              <a:t> </a:t>
            </a:r>
            <a:r>
              <a:rPr lang="en-US" dirty="0" err="1"/>
              <a:t>málfar</a:t>
            </a:r>
            <a:r>
              <a:rPr lang="en-US" dirty="0"/>
              <a:t> </a:t>
            </a:r>
            <a:r>
              <a:rPr lang="en-US" dirty="0" err="1"/>
              <a:t>eða</a:t>
            </a:r>
            <a:r>
              <a:rPr lang="en-US" dirty="0"/>
              <a:t> </a:t>
            </a:r>
            <a:r>
              <a:rPr lang="en-US" dirty="0" err="1"/>
              <a:t>tónn</a:t>
            </a:r>
            <a:r>
              <a:rPr lang="en-US" dirty="0"/>
              <a:t> </a:t>
            </a:r>
            <a:r>
              <a:rPr lang="en-US" dirty="0" err="1"/>
              <a:t>hlutdrægur</a:t>
            </a:r>
            <a:r>
              <a:rPr lang="en-US" dirty="0"/>
              <a:t> </a:t>
            </a:r>
            <a:r>
              <a:rPr lang="en-US" dirty="0" err="1"/>
              <a:t>eða</a:t>
            </a:r>
            <a:r>
              <a:rPr lang="en-US" dirty="0"/>
              <a:t> </a:t>
            </a:r>
            <a:r>
              <a:rPr lang="en-US" dirty="0" err="1"/>
              <a:t>hlutlaus</a:t>
            </a:r>
            <a:r>
              <a:rPr lang="en-US" dirty="0"/>
              <a:t>?</a:t>
            </a:r>
          </a:p>
          <a:p>
            <a:pPr marL="285750" indent="-285750">
              <a:buFont typeface="Arial" panose="020B0604020202020204" pitchFamily="34" charset="0"/>
              <a:buChar char="•"/>
            </a:pPr>
            <a:r>
              <a:rPr lang="en-US" dirty="0" err="1"/>
              <a:t>Eru</a:t>
            </a:r>
            <a:r>
              <a:rPr lang="en-US" dirty="0"/>
              <a:t> </a:t>
            </a:r>
            <a:r>
              <a:rPr lang="en-US" dirty="0" err="1"/>
              <a:t>stafsetningar</a:t>
            </a:r>
            <a:r>
              <a:rPr lang="en-US" dirty="0"/>
              <a:t>-, </a:t>
            </a:r>
            <a:r>
              <a:rPr lang="en-US" dirty="0" err="1"/>
              <a:t>málfars</a:t>
            </a:r>
            <a:r>
              <a:rPr lang="en-US" dirty="0"/>
              <a:t>- </a:t>
            </a:r>
            <a:r>
              <a:rPr lang="en-US" dirty="0" err="1"/>
              <a:t>eða</a:t>
            </a:r>
            <a:r>
              <a:rPr lang="en-US" dirty="0"/>
              <a:t> </a:t>
            </a:r>
            <a:r>
              <a:rPr lang="en-US" dirty="0" err="1"/>
              <a:t>ásláttarvillur</a:t>
            </a:r>
            <a:r>
              <a:rPr lang="en-US" dirty="0"/>
              <a:t>? </a:t>
            </a:r>
          </a:p>
          <a:p>
            <a:endParaRPr lang="en-US" dirty="0"/>
          </a:p>
          <a:p>
            <a:pPr marL="285750" indent="-285750">
              <a:buFont typeface="Arial" panose="020B0604020202020204" pitchFamily="34" charset="0"/>
              <a:buChar char="•"/>
            </a:pPr>
            <a:endParaRPr lang="en-US" altLang="ko-KR" dirty="0">
              <a:solidFill>
                <a:schemeClr val="tx1">
                  <a:lumMod val="75000"/>
                  <a:lumOff val="25000"/>
                </a:schemeClr>
              </a:solidFill>
            </a:endParaRPr>
          </a:p>
        </p:txBody>
      </p:sp>
      <p:sp>
        <p:nvSpPr>
          <p:cNvPr id="19" name="Google Shape;12510;p70">
            <a:extLst>
              <a:ext uri="{FF2B5EF4-FFF2-40B4-BE49-F238E27FC236}">
                <a16:creationId xmlns:a16="http://schemas.microsoft.com/office/drawing/2014/main" id="{3EECDC11-2E0B-4809-B8E4-B9D78E8B8225}"/>
              </a:ext>
            </a:extLst>
          </p:cNvPr>
          <p:cNvSpPr/>
          <p:nvPr/>
        </p:nvSpPr>
        <p:spPr>
          <a:xfrm>
            <a:off x="7610876" y="5573596"/>
            <a:ext cx="809914" cy="646094"/>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CRAAP </a:t>
            </a:r>
            <a:r>
              <a:rPr lang="en-US" altLang="ko-KR" sz="3200" b="1" dirty="0" err="1">
                <a:solidFill>
                  <a:schemeClr val="accent1"/>
                </a:solidFill>
              </a:rPr>
              <a:t>prófið</a:t>
            </a:r>
            <a:r>
              <a:rPr lang="en-US" altLang="ko-KR" sz="3200" b="1" dirty="0">
                <a:solidFill>
                  <a:schemeClr val="accent1"/>
                </a:solidFill>
              </a:rPr>
              <a:t>: </a:t>
            </a:r>
            <a:r>
              <a:rPr lang="en-US" altLang="ko-KR" sz="3200" b="1" dirty="0" err="1">
                <a:solidFill>
                  <a:schemeClr val="accent1"/>
                </a:solidFill>
              </a:rPr>
              <a:t>verkfæri</a:t>
            </a:r>
            <a:r>
              <a:rPr lang="en-US" altLang="ko-KR" sz="3200" b="1" dirty="0">
                <a:solidFill>
                  <a:schemeClr val="accent1"/>
                </a:solidFill>
              </a:rPr>
              <a:t> </a:t>
            </a:r>
            <a:r>
              <a:rPr lang="en-US" altLang="ko-KR" sz="3200" b="1" dirty="0" err="1">
                <a:solidFill>
                  <a:schemeClr val="accent1"/>
                </a:solidFill>
              </a:rPr>
              <a:t>til</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meta </a:t>
            </a:r>
            <a:r>
              <a:rPr lang="en-US" altLang="ko-KR" sz="3200" b="1" dirty="0" err="1">
                <a:solidFill>
                  <a:schemeClr val="accent1"/>
                </a:solidFill>
              </a:rPr>
              <a:t>heimildir</a:t>
            </a:r>
            <a:endParaRPr lang="en-US" altLang="ko-KR" sz="3200" b="1" dirty="0">
              <a:solidFill>
                <a:schemeClr val="accent1"/>
              </a:solidFill>
            </a:endParaRPr>
          </a:p>
        </p:txBody>
      </p:sp>
      <p:pic>
        <p:nvPicPr>
          <p:cNvPr id="4" name="Εικόνα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404" y="2102458"/>
            <a:ext cx="3743325" cy="2495550"/>
          </a:xfrm>
          <a:prstGeom prst="rect">
            <a:avLst/>
          </a:prstGeom>
        </p:spPr>
      </p:pic>
    </p:spTree>
    <p:extLst>
      <p:ext uri="{BB962C8B-B14F-4D97-AF65-F5344CB8AC3E}">
        <p14:creationId xmlns:p14="http://schemas.microsoft.com/office/powerpoint/2010/main" val="595324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4238307" y="2316398"/>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4317994" y="2244391"/>
            <a:ext cx="6688144" cy="461665"/>
          </a:xfrm>
          <a:prstGeom prst="rect">
            <a:avLst/>
          </a:prstGeom>
          <a:noFill/>
        </p:spPr>
        <p:txBody>
          <a:bodyPr wrap="square" rtlCol="0" anchor="ctr">
            <a:spAutoFit/>
          </a:bodyPr>
          <a:lstStyle/>
          <a:p>
            <a:r>
              <a:rPr lang="en-US" sz="2400" b="1" dirty="0" err="1">
                <a:solidFill>
                  <a:schemeClr val="bg2">
                    <a:lumMod val="75000"/>
                  </a:schemeClr>
                </a:solidFill>
              </a:rPr>
              <a:t>G</a:t>
            </a:r>
            <a:r>
              <a:rPr lang="en-US" sz="2400" dirty="0" err="1">
                <a:solidFill>
                  <a:schemeClr val="bg2">
                    <a:lumMod val="75000"/>
                  </a:schemeClr>
                </a:solidFill>
              </a:rPr>
              <a:t>ildi</a:t>
            </a:r>
            <a:r>
              <a:rPr lang="en-US" sz="2400" b="1" dirty="0" err="1">
                <a:solidFill>
                  <a:schemeClr val="bg2">
                    <a:lumMod val="75000"/>
                  </a:schemeClr>
                </a:solidFill>
              </a:rPr>
              <a:t>M</a:t>
            </a:r>
            <a:r>
              <a:rPr lang="en-US" sz="2400" dirty="0" err="1">
                <a:solidFill>
                  <a:schemeClr val="bg2">
                    <a:lumMod val="75000"/>
                  </a:schemeClr>
                </a:solidFill>
              </a:rPr>
              <a:t>ikilvægi</a:t>
            </a:r>
            <a:r>
              <a:rPr lang="en-US" sz="2400" b="1" dirty="0" err="1">
                <a:solidFill>
                  <a:schemeClr val="bg1">
                    <a:lumMod val="65000"/>
                  </a:schemeClr>
                </a:solidFill>
              </a:rPr>
              <a:t>H</a:t>
            </a:r>
            <a:r>
              <a:rPr lang="en-US" sz="2400" dirty="0" err="1">
                <a:solidFill>
                  <a:schemeClr val="bg1">
                    <a:lumMod val="65000"/>
                  </a:schemeClr>
                </a:solidFill>
              </a:rPr>
              <a:t>eimild</a:t>
            </a:r>
            <a:r>
              <a:rPr lang="en-US" sz="2400" b="1" dirty="0" err="1">
                <a:solidFill>
                  <a:schemeClr val="bg1">
                    <a:lumMod val="65000"/>
                  </a:schemeClr>
                </a:solidFill>
              </a:rPr>
              <a:t>N</a:t>
            </a:r>
            <a:r>
              <a:rPr lang="en-US" sz="2400" dirty="0" err="1">
                <a:solidFill>
                  <a:schemeClr val="bg1">
                    <a:lumMod val="65000"/>
                  </a:schemeClr>
                </a:solidFill>
              </a:rPr>
              <a:t>ákvæmni</a:t>
            </a:r>
            <a:r>
              <a:rPr lang="en-US" sz="2400" b="1" dirty="0" err="1"/>
              <a:t>T</a:t>
            </a:r>
            <a:r>
              <a:rPr lang="en-US" sz="2400" dirty="0" err="1"/>
              <a:t>ilgangur</a:t>
            </a:r>
            <a:endParaRPr lang="en-US" sz="2400" dirty="0"/>
          </a:p>
        </p:txBody>
      </p:sp>
      <p:sp>
        <p:nvSpPr>
          <p:cNvPr id="18" name="TextBox 2">
            <a:extLst>
              <a:ext uri="{FF2B5EF4-FFF2-40B4-BE49-F238E27FC236}">
                <a16:creationId xmlns:a16="http://schemas.microsoft.com/office/drawing/2014/main" id="{A9DC58F7-259F-4D1B-B01F-00E5E6930B17}"/>
              </a:ext>
            </a:extLst>
          </p:cNvPr>
          <p:cNvSpPr txBox="1"/>
          <p:nvPr/>
        </p:nvSpPr>
        <p:spPr>
          <a:xfrm>
            <a:off x="4238307" y="2845297"/>
            <a:ext cx="6078198" cy="2585323"/>
          </a:xfrm>
          <a:prstGeom prst="rect">
            <a:avLst/>
          </a:prstGeom>
          <a:noFill/>
        </p:spPr>
        <p:txBody>
          <a:bodyPr wrap="square" rtlCol="0">
            <a:spAutoFit/>
          </a:bodyPr>
          <a:lstStyle/>
          <a:p>
            <a:r>
              <a:rPr lang="en-US" dirty="0" err="1"/>
              <a:t>Ástæðan</a:t>
            </a:r>
            <a:r>
              <a:rPr lang="en-US" dirty="0"/>
              <a:t> </a:t>
            </a:r>
            <a:r>
              <a:rPr lang="en-US" dirty="0" err="1"/>
              <a:t>fyrir</a:t>
            </a:r>
            <a:r>
              <a:rPr lang="en-US" dirty="0"/>
              <a:t> </a:t>
            </a:r>
            <a:r>
              <a:rPr lang="en-US" dirty="0" err="1"/>
              <a:t>því</a:t>
            </a:r>
            <a:r>
              <a:rPr lang="en-US" dirty="0"/>
              <a:t> </a:t>
            </a:r>
            <a:r>
              <a:rPr lang="en-US" dirty="0" err="1"/>
              <a:t>að</a:t>
            </a:r>
            <a:r>
              <a:rPr lang="en-US" dirty="0"/>
              <a:t> </a:t>
            </a:r>
            <a:r>
              <a:rPr lang="en-US" dirty="0" err="1"/>
              <a:t>upplýsingarnar</a:t>
            </a:r>
            <a:r>
              <a:rPr lang="en-US" dirty="0"/>
              <a:t> </a:t>
            </a:r>
            <a:r>
              <a:rPr lang="en-US" dirty="0" err="1"/>
              <a:t>eru</a:t>
            </a:r>
            <a:r>
              <a:rPr lang="en-US" dirty="0"/>
              <a:t> </a:t>
            </a:r>
            <a:r>
              <a:rPr lang="en-US" dirty="0" err="1"/>
              <a:t>til</a:t>
            </a:r>
            <a:r>
              <a:rPr lang="en-US" dirty="0"/>
              <a:t>:</a:t>
            </a:r>
          </a:p>
          <a:p>
            <a:pPr marL="285750" indent="-285750">
              <a:buFont typeface="Arial" panose="020B0604020202020204" pitchFamily="34" charset="0"/>
              <a:buChar char="•"/>
            </a:pPr>
            <a:r>
              <a:rPr lang="en-US" dirty="0" err="1"/>
              <a:t>Hver</a:t>
            </a:r>
            <a:r>
              <a:rPr lang="en-US" dirty="0"/>
              <a:t> er </a:t>
            </a:r>
            <a:r>
              <a:rPr lang="en-US" dirty="0" err="1"/>
              <a:t>tilgangur</a:t>
            </a:r>
            <a:r>
              <a:rPr lang="en-US" dirty="0"/>
              <a:t> </a:t>
            </a:r>
            <a:r>
              <a:rPr lang="en-US" dirty="0" err="1"/>
              <a:t>þessara</a:t>
            </a:r>
            <a:r>
              <a:rPr lang="en-US" dirty="0"/>
              <a:t> </a:t>
            </a:r>
            <a:r>
              <a:rPr lang="en-US" dirty="0" err="1"/>
              <a:t>upplýsinga</a:t>
            </a:r>
            <a:r>
              <a:rPr lang="en-US" dirty="0"/>
              <a:t>? </a:t>
            </a:r>
            <a:r>
              <a:rPr lang="en-US" dirty="0" err="1"/>
              <a:t>Að</a:t>
            </a:r>
            <a:r>
              <a:rPr lang="en-US" dirty="0"/>
              <a:t> </a:t>
            </a:r>
            <a:r>
              <a:rPr lang="en-US" dirty="0" err="1"/>
              <a:t>upplýsa</a:t>
            </a:r>
            <a:r>
              <a:rPr lang="en-US" dirty="0"/>
              <a:t>? Kenna? </a:t>
            </a:r>
            <a:r>
              <a:rPr lang="en-US" dirty="0" err="1"/>
              <a:t>Selja</a:t>
            </a:r>
            <a:r>
              <a:rPr lang="en-US" dirty="0"/>
              <a:t>? </a:t>
            </a:r>
            <a:r>
              <a:rPr lang="en-US" dirty="0" err="1"/>
              <a:t>Skemmta</a:t>
            </a:r>
            <a:r>
              <a:rPr lang="en-US" dirty="0"/>
              <a:t>? </a:t>
            </a:r>
            <a:r>
              <a:rPr lang="en-US" dirty="0" err="1"/>
              <a:t>Sannfæra</a:t>
            </a:r>
            <a:r>
              <a:rPr lang="en-US" dirty="0"/>
              <a:t>? </a:t>
            </a:r>
          </a:p>
          <a:p>
            <a:pPr marL="285750" indent="-285750">
              <a:buFont typeface="Arial" panose="020B0604020202020204" pitchFamily="34" charset="0"/>
              <a:buChar char="•"/>
            </a:pPr>
            <a:r>
              <a:rPr lang="en-US" dirty="0"/>
              <a:t>Er </a:t>
            </a:r>
            <a:r>
              <a:rPr lang="en-US" dirty="0" err="1"/>
              <a:t>tilgangur</a:t>
            </a:r>
            <a:r>
              <a:rPr lang="en-US" dirty="0"/>
              <a:t> </a:t>
            </a:r>
            <a:r>
              <a:rPr lang="en-US" dirty="0" err="1"/>
              <a:t>eða</a:t>
            </a:r>
            <a:r>
              <a:rPr lang="en-US" dirty="0"/>
              <a:t> </a:t>
            </a:r>
            <a:r>
              <a:rPr lang="en-US" dirty="0" err="1"/>
              <a:t>fyrirætlun</a:t>
            </a:r>
            <a:r>
              <a:rPr lang="en-US" dirty="0"/>
              <a:t> </a:t>
            </a:r>
            <a:r>
              <a:rPr lang="en-US" dirty="0" err="1"/>
              <a:t>höfunda</a:t>
            </a:r>
            <a:r>
              <a:rPr lang="en-US" dirty="0"/>
              <a:t>/</a:t>
            </a:r>
            <a:r>
              <a:rPr lang="en-US" dirty="0" err="1"/>
              <a:t>styrktaraðila</a:t>
            </a:r>
            <a:r>
              <a:rPr lang="en-US" dirty="0"/>
              <a:t> </a:t>
            </a:r>
            <a:r>
              <a:rPr lang="en-US" dirty="0" err="1"/>
              <a:t>skýr</a:t>
            </a:r>
            <a:r>
              <a:rPr lang="en-US" dirty="0"/>
              <a:t>? </a:t>
            </a:r>
          </a:p>
          <a:p>
            <a:pPr marL="285750" indent="-285750">
              <a:buFont typeface="Arial" panose="020B0604020202020204" pitchFamily="34" charset="0"/>
              <a:buChar char="•"/>
            </a:pPr>
            <a:r>
              <a:rPr lang="en-US" dirty="0" err="1"/>
              <a:t>Eru</a:t>
            </a:r>
            <a:r>
              <a:rPr lang="en-US" dirty="0"/>
              <a:t> </a:t>
            </a:r>
            <a:r>
              <a:rPr lang="en-US" dirty="0" err="1"/>
              <a:t>upplýsingarnar</a:t>
            </a:r>
            <a:r>
              <a:rPr lang="en-US" dirty="0"/>
              <a:t> </a:t>
            </a:r>
            <a:r>
              <a:rPr lang="en-US" dirty="0" err="1"/>
              <a:t>staðreyndir</a:t>
            </a:r>
            <a:r>
              <a:rPr lang="en-US" dirty="0"/>
              <a:t>? </a:t>
            </a:r>
            <a:r>
              <a:rPr lang="en-US" dirty="0" err="1"/>
              <a:t>Skoðun</a:t>
            </a:r>
            <a:r>
              <a:rPr lang="en-US" dirty="0"/>
              <a:t>? </a:t>
            </a:r>
            <a:r>
              <a:rPr lang="en-US" dirty="0" err="1"/>
              <a:t>Áróður</a:t>
            </a:r>
            <a:r>
              <a:rPr lang="en-US" dirty="0"/>
              <a:t>? </a:t>
            </a:r>
          </a:p>
          <a:p>
            <a:pPr marL="285750" indent="-285750">
              <a:buFont typeface="Arial" panose="020B0604020202020204" pitchFamily="34" charset="0"/>
              <a:buChar char="•"/>
            </a:pPr>
            <a:r>
              <a:rPr lang="en-US" dirty="0" err="1"/>
              <a:t>Virðist</a:t>
            </a:r>
            <a:r>
              <a:rPr lang="en-US" dirty="0"/>
              <a:t> </a:t>
            </a:r>
            <a:r>
              <a:rPr lang="en-US" dirty="0" err="1"/>
              <a:t>sjónarhorn</a:t>
            </a:r>
            <a:r>
              <a:rPr lang="en-US" dirty="0"/>
              <a:t> </a:t>
            </a:r>
            <a:r>
              <a:rPr lang="en-US" dirty="0" err="1"/>
              <a:t>hlutlaust</a:t>
            </a:r>
            <a:r>
              <a:rPr lang="en-US" dirty="0"/>
              <a:t> </a:t>
            </a:r>
            <a:r>
              <a:rPr lang="en-US" dirty="0" err="1"/>
              <a:t>og</a:t>
            </a:r>
            <a:r>
              <a:rPr lang="en-US" dirty="0"/>
              <a:t> </a:t>
            </a:r>
            <a:r>
              <a:rPr lang="en-US" dirty="0" err="1"/>
              <a:t>óhlutdrægt</a:t>
            </a:r>
            <a:r>
              <a:rPr lang="en-US" dirty="0"/>
              <a:t>? </a:t>
            </a:r>
            <a:endParaRPr lang="en-US" dirty="0">
              <a:highlight>
                <a:srgbClr val="FFFF00"/>
              </a:highlight>
            </a:endParaRPr>
          </a:p>
          <a:p>
            <a:pPr marL="285750" indent="-285750">
              <a:buFont typeface="Arial" panose="020B0604020202020204" pitchFamily="34" charset="0"/>
              <a:buChar char="•"/>
            </a:pPr>
            <a:r>
              <a:rPr lang="en-US" dirty="0"/>
              <a:t>Er </a:t>
            </a:r>
            <a:r>
              <a:rPr lang="en-US" dirty="0" err="1"/>
              <a:t>stjórnmálaleg</a:t>
            </a:r>
            <a:r>
              <a:rPr lang="en-US" dirty="0"/>
              <a:t>, </a:t>
            </a:r>
            <a:r>
              <a:rPr lang="en-US" dirty="0" err="1"/>
              <a:t>hugmyndafræðileg</a:t>
            </a:r>
            <a:r>
              <a:rPr lang="en-US" dirty="0"/>
              <a:t>, </a:t>
            </a:r>
            <a:r>
              <a:rPr lang="en-US" dirty="0" err="1"/>
              <a:t>menningarleg</a:t>
            </a:r>
            <a:r>
              <a:rPr lang="en-US" dirty="0"/>
              <a:t>, </a:t>
            </a:r>
            <a:r>
              <a:rPr lang="en-US" dirty="0" err="1"/>
              <a:t>trúarleg</a:t>
            </a:r>
            <a:r>
              <a:rPr lang="en-US" dirty="0"/>
              <a:t>, </a:t>
            </a:r>
            <a:r>
              <a:rPr lang="en-US" dirty="0" err="1"/>
              <a:t>stofnanaleg</a:t>
            </a:r>
            <a:r>
              <a:rPr lang="en-US" dirty="0"/>
              <a:t> </a:t>
            </a:r>
            <a:r>
              <a:rPr lang="en-US" dirty="0" err="1"/>
              <a:t>eða</a:t>
            </a:r>
            <a:r>
              <a:rPr lang="en-US" dirty="0"/>
              <a:t> </a:t>
            </a:r>
            <a:r>
              <a:rPr lang="en-US" dirty="0" err="1"/>
              <a:t>persónuleg</a:t>
            </a:r>
            <a:r>
              <a:rPr lang="en-US" dirty="0"/>
              <a:t> </a:t>
            </a:r>
            <a:r>
              <a:rPr lang="en-US" dirty="0" err="1"/>
              <a:t>hlutdrægni</a:t>
            </a:r>
            <a:r>
              <a:rPr lang="en-US" dirty="0"/>
              <a:t>? </a:t>
            </a:r>
          </a:p>
          <a:p>
            <a:pPr marL="285750" indent="-285750">
              <a:buFont typeface="Arial" panose="020B0604020202020204" pitchFamily="34" charset="0"/>
              <a:buChar char="•"/>
            </a:pPr>
            <a:endParaRPr lang="en-US" altLang="ko-KR" dirty="0">
              <a:solidFill>
                <a:schemeClr val="tx1">
                  <a:lumMod val="75000"/>
                  <a:lumOff val="25000"/>
                </a:schemeClr>
              </a:solidFill>
            </a:endParaRPr>
          </a:p>
        </p:txBody>
      </p:sp>
      <p:sp>
        <p:nvSpPr>
          <p:cNvPr id="19" name="Google Shape;858;p39">
            <a:extLst>
              <a:ext uri="{FF2B5EF4-FFF2-40B4-BE49-F238E27FC236}">
                <a16:creationId xmlns:a16="http://schemas.microsoft.com/office/drawing/2014/main" id="{76747812-F959-43D8-A0F6-6839407FE042}"/>
              </a:ext>
            </a:extLst>
          </p:cNvPr>
          <p:cNvSpPr/>
          <p:nvPr/>
        </p:nvSpPr>
        <p:spPr>
          <a:xfrm>
            <a:off x="9205027" y="5426702"/>
            <a:ext cx="568917" cy="561835"/>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1.3. CRAAP </a:t>
            </a:r>
            <a:r>
              <a:rPr lang="en-US" altLang="ko-KR" sz="3200" b="1" dirty="0" err="1">
                <a:solidFill>
                  <a:schemeClr val="accent1"/>
                </a:solidFill>
              </a:rPr>
              <a:t>prófið</a:t>
            </a:r>
            <a:r>
              <a:rPr lang="en-US" altLang="ko-KR" sz="3200" b="1" dirty="0">
                <a:solidFill>
                  <a:schemeClr val="accent1"/>
                </a:solidFill>
              </a:rPr>
              <a:t>: </a:t>
            </a:r>
            <a:r>
              <a:rPr lang="en-US" altLang="ko-KR" sz="3200" b="1" dirty="0" err="1">
                <a:solidFill>
                  <a:schemeClr val="accent1"/>
                </a:solidFill>
              </a:rPr>
              <a:t>verkfæri</a:t>
            </a:r>
            <a:r>
              <a:rPr lang="en-US" altLang="ko-KR" sz="3200" b="1" dirty="0">
                <a:solidFill>
                  <a:schemeClr val="accent1"/>
                </a:solidFill>
              </a:rPr>
              <a:t> </a:t>
            </a:r>
            <a:r>
              <a:rPr lang="en-US" altLang="ko-KR" sz="3200" b="1" dirty="0" err="1">
                <a:solidFill>
                  <a:schemeClr val="accent1"/>
                </a:solidFill>
              </a:rPr>
              <a:t>til</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meta </a:t>
            </a:r>
            <a:r>
              <a:rPr lang="en-US" altLang="ko-KR" sz="3200" b="1" dirty="0" err="1">
                <a:solidFill>
                  <a:schemeClr val="accent1"/>
                </a:solidFill>
              </a:rPr>
              <a:t>heimildir</a:t>
            </a:r>
            <a:endParaRPr lang="en-US" altLang="ko-KR" sz="3200" b="1" dirty="0">
              <a:solidFill>
                <a:schemeClr val="accent1"/>
              </a:solidFill>
            </a:endParaRP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5862" y="2274943"/>
            <a:ext cx="2357438" cy="3143250"/>
          </a:xfrm>
          <a:prstGeom prst="rect">
            <a:avLst/>
          </a:prstGeom>
        </p:spPr>
      </p:pic>
    </p:spTree>
    <p:extLst>
      <p:ext uri="{BB962C8B-B14F-4D97-AF65-F5344CB8AC3E}">
        <p14:creationId xmlns:p14="http://schemas.microsoft.com/office/powerpoint/2010/main" val="93863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421A13C1-A62F-42B7-BA0B-406294803411}"/>
              </a:ext>
            </a:extLst>
          </p:cNvPr>
          <p:cNvSpPr/>
          <p:nvPr/>
        </p:nvSpPr>
        <p:spPr>
          <a:xfrm>
            <a:off x="4678328" y="1747817"/>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2" name="TextBox 5">
            <a:extLst>
              <a:ext uri="{FF2B5EF4-FFF2-40B4-BE49-F238E27FC236}">
                <a16:creationId xmlns:a16="http://schemas.microsoft.com/office/drawing/2014/main" id="{662BB6CD-5D85-4A31-819C-3555ABAB7BDE}"/>
              </a:ext>
            </a:extLst>
          </p:cNvPr>
          <p:cNvSpPr txBox="1"/>
          <p:nvPr/>
        </p:nvSpPr>
        <p:spPr>
          <a:xfrm>
            <a:off x="4782398" y="1669648"/>
            <a:ext cx="5112822" cy="461665"/>
          </a:xfrm>
          <a:prstGeom prst="rect">
            <a:avLst/>
          </a:prstGeom>
          <a:noFill/>
        </p:spPr>
        <p:txBody>
          <a:bodyPr wrap="square" rtlCol="0" anchor="ctr">
            <a:spAutoFit/>
          </a:bodyPr>
          <a:lstStyle/>
          <a:p>
            <a:r>
              <a:rPr lang="en-US" sz="2400" b="1" dirty="0" err="1"/>
              <a:t>Umsjón</a:t>
            </a:r>
            <a:r>
              <a:rPr lang="en-US" sz="2400" b="1" dirty="0"/>
              <a:t> </a:t>
            </a:r>
            <a:r>
              <a:rPr lang="en-US" sz="2400" b="1" dirty="0" err="1"/>
              <a:t>með</a:t>
            </a:r>
            <a:r>
              <a:rPr lang="en-US" sz="2400" b="1" dirty="0"/>
              <a:t> </a:t>
            </a:r>
            <a:r>
              <a:rPr lang="en-US" sz="2400" b="1" dirty="0" err="1"/>
              <a:t>stafrænu</a:t>
            </a:r>
            <a:r>
              <a:rPr lang="en-US" sz="2400" b="1" dirty="0"/>
              <a:t> </a:t>
            </a:r>
            <a:r>
              <a:rPr lang="en-US" sz="2400" b="1" dirty="0" err="1"/>
              <a:t>efni</a:t>
            </a:r>
            <a:endParaRPr lang="en-US" sz="2400" b="1" dirty="0"/>
          </a:p>
        </p:txBody>
      </p:sp>
      <p:sp>
        <p:nvSpPr>
          <p:cNvPr id="23" name="TextBox 2">
            <a:extLst>
              <a:ext uri="{FF2B5EF4-FFF2-40B4-BE49-F238E27FC236}">
                <a16:creationId xmlns:a16="http://schemas.microsoft.com/office/drawing/2014/main" id="{A9DC58F7-259F-4D1B-B01F-00E5E6930B17}"/>
              </a:ext>
            </a:extLst>
          </p:cNvPr>
          <p:cNvSpPr txBox="1"/>
          <p:nvPr/>
        </p:nvSpPr>
        <p:spPr>
          <a:xfrm>
            <a:off x="4567159" y="2118253"/>
            <a:ext cx="6078198" cy="1477328"/>
          </a:xfrm>
          <a:prstGeom prst="rect">
            <a:avLst/>
          </a:prstGeom>
          <a:noFill/>
        </p:spPr>
        <p:txBody>
          <a:bodyPr wrap="square" rtlCol="0">
            <a:spAutoFit/>
          </a:bodyPr>
          <a:lstStyle/>
          <a:p>
            <a:pPr marL="285750" indent="-285750">
              <a:buFont typeface="Arial" panose="020B0604020202020204" pitchFamily="34" charset="0"/>
              <a:buChar char="•"/>
            </a:pPr>
            <a:r>
              <a:rPr lang="en-US" dirty="0" err="1"/>
              <a:t>Fjallar</a:t>
            </a:r>
            <a:r>
              <a:rPr lang="en-US" dirty="0"/>
              <a:t> um </a:t>
            </a:r>
            <a:r>
              <a:rPr lang="en-US" dirty="0" err="1"/>
              <a:t>geymslu</a:t>
            </a:r>
            <a:r>
              <a:rPr lang="en-US" dirty="0"/>
              <a:t>, </a:t>
            </a:r>
            <a:r>
              <a:rPr lang="en-US" dirty="0" err="1"/>
              <a:t>skipulag</a:t>
            </a:r>
            <a:r>
              <a:rPr lang="en-US" dirty="0"/>
              <a:t>, </a:t>
            </a:r>
            <a:r>
              <a:rPr lang="en-US" dirty="0" err="1"/>
              <a:t>flokkun</a:t>
            </a:r>
            <a:r>
              <a:rPr lang="en-US" dirty="0"/>
              <a:t> </a:t>
            </a:r>
            <a:r>
              <a:rPr lang="en-US" dirty="0" err="1"/>
              <a:t>og</a:t>
            </a:r>
            <a:r>
              <a:rPr lang="en-US" dirty="0"/>
              <a:t> </a:t>
            </a:r>
            <a:r>
              <a:rPr lang="en-US" dirty="0" err="1"/>
              <a:t>vörslu</a:t>
            </a:r>
            <a:r>
              <a:rPr lang="en-US" dirty="0"/>
              <a:t> á </a:t>
            </a:r>
            <a:r>
              <a:rPr lang="en-US" dirty="0" err="1"/>
              <a:t>stafrænu</a:t>
            </a:r>
            <a:r>
              <a:rPr lang="en-US" dirty="0"/>
              <a:t> </a:t>
            </a:r>
            <a:r>
              <a:rPr lang="en-US" dirty="0" err="1"/>
              <a:t>efni</a:t>
            </a:r>
            <a:r>
              <a:rPr lang="en-US" dirty="0"/>
              <a:t> </a:t>
            </a:r>
            <a:r>
              <a:rPr lang="en-US" dirty="0" err="1"/>
              <a:t>sem</a:t>
            </a:r>
            <a:r>
              <a:rPr lang="en-US" dirty="0"/>
              <a:t> </a:t>
            </a:r>
            <a:r>
              <a:rPr lang="en-US" dirty="0" err="1"/>
              <a:t>fyrirtæki</a:t>
            </a:r>
            <a:r>
              <a:rPr lang="en-US" dirty="0"/>
              <a:t>/</a:t>
            </a:r>
            <a:r>
              <a:rPr lang="en-US" dirty="0" err="1"/>
              <a:t>stofnun</a:t>
            </a:r>
            <a:r>
              <a:rPr lang="en-US" dirty="0"/>
              <a:t>/</a:t>
            </a:r>
            <a:r>
              <a:rPr lang="en-US" dirty="0" err="1"/>
              <a:t>félag</a:t>
            </a:r>
            <a:r>
              <a:rPr lang="en-US" dirty="0"/>
              <a:t> </a:t>
            </a:r>
            <a:r>
              <a:rPr lang="en-US" dirty="0" err="1"/>
              <a:t>notar</a:t>
            </a:r>
            <a:endParaRPr lang="en-US" dirty="0">
              <a:highlight>
                <a:srgbClr val="FFFF00"/>
              </a:highlight>
            </a:endParaRPr>
          </a:p>
          <a:p>
            <a:pPr marL="285750" indent="-285750">
              <a:buFont typeface="Arial" panose="020B0604020202020204" pitchFamily="34" charset="0"/>
              <a:buChar char="•"/>
            </a:pPr>
            <a:r>
              <a:rPr lang="en-US" dirty="0" err="1"/>
              <a:t>Stafrænt</a:t>
            </a:r>
            <a:r>
              <a:rPr lang="en-US" dirty="0"/>
              <a:t> </a:t>
            </a:r>
            <a:r>
              <a:rPr lang="en-US" dirty="0" err="1"/>
              <a:t>efni</a:t>
            </a:r>
            <a:r>
              <a:rPr lang="en-US" dirty="0"/>
              <a:t> </a:t>
            </a:r>
            <a:r>
              <a:rPr lang="en-US" dirty="0" err="1"/>
              <a:t>getur</a:t>
            </a:r>
            <a:r>
              <a:rPr lang="en-US" dirty="0"/>
              <a:t> </a:t>
            </a:r>
            <a:r>
              <a:rPr lang="en-US" dirty="0" err="1"/>
              <a:t>verið</a:t>
            </a:r>
            <a:r>
              <a:rPr lang="en-US" dirty="0"/>
              <a:t> á </a:t>
            </a:r>
            <a:r>
              <a:rPr lang="en-US" dirty="0" err="1"/>
              <a:t>ýmsu</a:t>
            </a:r>
            <a:r>
              <a:rPr lang="en-US" dirty="0"/>
              <a:t> </a:t>
            </a:r>
            <a:r>
              <a:rPr lang="en-US" dirty="0" err="1"/>
              <a:t>formi</a:t>
            </a:r>
            <a:r>
              <a:rPr lang="en-US" dirty="0"/>
              <a:t> </a:t>
            </a:r>
            <a:r>
              <a:rPr lang="en-US" dirty="0" err="1"/>
              <a:t>svo</a:t>
            </a:r>
            <a:r>
              <a:rPr lang="en-US" dirty="0"/>
              <a:t> </a:t>
            </a:r>
            <a:r>
              <a:rPr lang="en-US" dirty="0" err="1"/>
              <a:t>sem</a:t>
            </a:r>
            <a:r>
              <a:rPr lang="en-US" dirty="0"/>
              <a:t> </a:t>
            </a:r>
            <a:r>
              <a:rPr lang="en-US" dirty="0" err="1"/>
              <a:t>textaskrár</a:t>
            </a:r>
            <a:r>
              <a:rPr lang="en-US" dirty="0"/>
              <a:t>, </a:t>
            </a:r>
            <a:r>
              <a:rPr lang="en-US" dirty="0" err="1"/>
              <a:t>skjöl</a:t>
            </a:r>
            <a:r>
              <a:rPr lang="en-US" dirty="0"/>
              <a:t>, </a:t>
            </a:r>
            <a:r>
              <a:rPr lang="en-US" dirty="0" err="1"/>
              <a:t>grafík</a:t>
            </a:r>
            <a:r>
              <a:rPr lang="en-US" dirty="0"/>
              <a:t>, </a:t>
            </a:r>
            <a:r>
              <a:rPr lang="en-US" dirty="0" err="1"/>
              <a:t>ljósmyndir</a:t>
            </a:r>
            <a:r>
              <a:rPr lang="en-US" dirty="0"/>
              <a:t>, </a:t>
            </a:r>
            <a:r>
              <a:rPr lang="en-US" dirty="0" err="1"/>
              <a:t>hreyfimyndir</a:t>
            </a:r>
            <a:r>
              <a:rPr lang="en-US" dirty="0"/>
              <a:t>, </a:t>
            </a:r>
            <a:r>
              <a:rPr lang="en-US" dirty="0" err="1"/>
              <a:t>hljóðskrár</a:t>
            </a:r>
            <a:r>
              <a:rPr lang="en-US" dirty="0"/>
              <a:t> </a:t>
            </a:r>
            <a:r>
              <a:rPr lang="en-US" dirty="0" err="1"/>
              <a:t>og</a:t>
            </a:r>
            <a:r>
              <a:rPr lang="en-US" dirty="0"/>
              <a:t> </a:t>
            </a:r>
            <a:r>
              <a:rPr lang="en-US" dirty="0" err="1"/>
              <a:t>myndskeið</a:t>
            </a:r>
            <a:endParaRPr lang="en-US" altLang="ko-KR" dirty="0">
              <a:solidFill>
                <a:schemeClr val="tx1">
                  <a:lumMod val="75000"/>
                  <a:lumOff val="25000"/>
                </a:schemeClr>
              </a:solidFill>
            </a:endParaRPr>
          </a:p>
        </p:txBody>
      </p:sp>
      <p:sp>
        <p:nvSpPr>
          <p:cNvPr id="26" name="Google Shape;9687;p65">
            <a:extLst>
              <a:ext uri="{FF2B5EF4-FFF2-40B4-BE49-F238E27FC236}">
                <a16:creationId xmlns:a16="http://schemas.microsoft.com/office/drawing/2014/main" id="{29E30947-D32B-4711-9DBA-D38981D8D5A2}"/>
              </a:ext>
            </a:extLst>
          </p:cNvPr>
          <p:cNvSpPr/>
          <p:nvPr/>
        </p:nvSpPr>
        <p:spPr>
          <a:xfrm>
            <a:off x="7187649" y="3795264"/>
            <a:ext cx="837217" cy="622568"/>
          </a:xfrm>
          <a:custGeom>
            <a:avLst/>
            <a:gdLst/>
            <a:ahLst/>
            <a:cxnLst/>
            <a:rect l="l" t="t" r="r" b="b"/>
            <a:pathLst>
              <a:path w="12550" h="10728" extrusionOk="0">
                <a:moveTo>
                  <a:pt x="6298" y="369"/>
                </a:moveTo>
                <a:cubicBezTo>
                  <a:pt x="6306" y="369"/>
                  <a:pt x="6315" y="369"/>
                  <a:pt x="6323" y="370"/>
                </a:cubicBezTo>
                <a:cubicBezTo>
                  <a:pt x="6442" y="393"/>
                  <a:pt x="6525" y="477"/>
                  <a:pt x="6525" y="596"/>
                </a:cubicBezTo>
                <a:cubicBezTo>
                  <a:pt x="6525" y="727"/>
                  <a:pt x="6430" y="834"/>
                  <a:pt x="6287" y="834"/>
                </a:cubicBezTo>
                <a:cubicBezTo>
                  <a:pt x="6156" y="834"/>
                  <a:pt x="6049" y="727"/>
                  <a:pt x="6049" y="596"/>
                </a:cubicBezTo>
                <a:cubicBezTo>
                  <a:pt x="6049" y="482"/>
                  <a:pt x="6136" y="369"/>
                  <a:pt x="6298" y="369"/>
                </a:cubicBezTo>
                <a:close/>
                <a:moveTo>
                  <a:pt x="6871" y="727"/>
                </a:moveTo>
                <a:lnTo>
                  <a:pt x="8668" y="2513"/>
                </a:lnTo>
                <a:lnTo>
                  <a:pt x="3906" y="2513"/>
                </a:lnTo>
                <a:lnTo>
                  <a:pt x="5716" y="727"/>
                </a:lnTo>
                <a:cubicBezTo>
                  <a:pt x="5775" y="1001"/>
                  <a:pt x="6013" y="1191"/>
                  <a:pt x="6287" y="1191"/>
                </a:cubicBezTo>
                <a:cubicBezTo>
                  <a:pt x="6573" y="1191"/>
                  <a:pt x="6811" y="1001"/>
                  <a:pt x="6871" y="727"/>
                </a:cubicBezTo>
                <a:close/>
                <a:moveTo>
                  <a:pt x="3573" y="8787"/>
                </a:moveTo>
                <a:cubicBezTo>
                  <a:pt x="5216" y="8787"/>
                  <a:pt x="5097" y="8787"/>
                  <a:pt x="5156" y="8799"/>
                </a:cubicBezTo>
                <a:cubicBezTo>
                  <a:pt x="5275" y="8823"/>
                  <a:pt x="5370" y="8942"/>
                  <a:pt x="5370" y="9061"/>
                </a:cubicBezTo>
                <a:lnTo>
                  <a:pt x="5370" y="9513"/>
                </a:lnTo>
                <a:lnTo>
                  <a:pt x="3287" y="9513"/>
                </a:lnTo>
                <a:cubicBezTo>
                  <a:pt x="3275" y="9049"/>
                  <a:pt x="3275" y="9049"/>
                  <a:pt x="3287" y="9002"/>
                </a:cubicBezTo>
                <a:cubicBezTo>
                  <a:pt x="3334" y="8859"/>
                  <a:pt x="3430" y="8787"/>
                  <a:pt x="3573" y="8787"/>
                </a:cubicBezTo>
                <a:close/>
                <a:moveTo>
                  <a:pt x="10651" y="2885"/>
                </a:moveTo>
                <a:cubicBezTo>
                  <a:pt x="11916" y="2885"/>
                  <a:pt x="11740" y="2894"/>
                  <a:pt x="11740" y="2929"/>
                </a:cubicBezTo>
                <a:cubicBezTo>
                  <a:pt x="11729" y="9255"/>
                  <a:pt x="11779" y="9516"/>
                  <a:pt x="11713" y="9516"/>
                </a:cubicBezTo>
                <a:cubicBezTo>
                  <a:pt x="11707" y="9516"/>
                  <a:pt x="11700" y="9513"/>
                  <a:pt x="11693" y="9513"/>
                </a:cubicBezTo>
                <a:lnTo>
                  <a:pt x="5739" y="9513"/>
                </a:lnTo>
                <a:lnTo>
                  <a:pt x="5739" y="9144"/>
                </a:lnTo>
                <a:lnTo>
                  <a:pt x="11193" y="9144"/>
                </a:lnTo>
                <a:cubicBezTo>
                  <a:pt x="11288" y="9144"/>
                  <a:pt x="11371" y="9049"/>
                  <a:pt x="11371" y="8966"/>
                </a:cubicBezTo>
                <a:lnTo>
                  <a:pt x="11371" y="3441"/>
                </a:lnTo>
                <a:cubicBezTo>
                  <a:pt x="11371" y="3334"/>
                  <a:pt x="11276" y="3263"/>
                  <a:pt x="11193" y="3263"/>
                </a:cubicBezTo>
                <a:lnTo>
                  <a:pt x="3346" y="3263"/>
                </a:lnTo>
                <a:cubicBezTo>
                  <a:pt x="3239" y="3263"/>
                  <a:pt x="3168" y="3346"/>
                  <a:pt x="3168" y="3441"/>
                </a:cubicBezTo>
                <a:cubicBezTo>
                  <a:pt x="3168" y="3537"/>
                  <a:pt x="3251" y="3620"/>
                  <a:pt x="3346" y="3620"/>
                </a:cubicBezTo>
                <a:lnTo>
                  <a:pt x="10990" y="3620"/>
                </a:lnTo>
                <a:lnTo>
                  <a:pt x="10990" y="8775"/>
                </a:lnTo>
                <a:lnTo>
                  <a:pt x="5656" y="8775"/>
                </a:lnTo>
                <a:cubicBezTo>
                  <a:pt x="5561" y="8585"/>
                  <a:pt x="5370" y="8454"/>
                  <a:pt x="5156" y="8430"/>
                </a:cubicBezTo>
                <a:cubicBezTo>
                  <a:pt x="5128" y="8422"/>
                  <a:pt x="4938" y="8419"/>
                  <a:pt x="4696" y="8419"/>
                </a:cubicBezTo>
                <a:cubicBezTo>
                  <a:pt x="4212" y="8419"/>
                  <a:pt x="3521" y="8430"/>
                  <a:pt x="3513" y="8430"/>
                </a:cubicBezTo>
                <a:cubicBezTo>
                  <a:pt x="3287" y="8442"/>
                  <a:pt x="3072" y="8573"/>
                  <a:pt x="2977" y="8775"/>
                </a:cubicBezTo>
                <a:lnTo>
                  <a:pt x="1608" y="8775"/>
                </a:lnTo>
                <a:lnTo>
                  <a:pt x="1608" y="3620"/>
                </a:lnTo>
                <a:lnTo>
                  <a:pt x="2656" y="3620"/>
                </a:lnTo>
                <a:cubicBezTo>
                  <a:pt x="2763" y="3620"/>
                  <a:pt x="2834" y="3525"/>
                  <a:pt x="2834" y="3441"/>
                </a:cubicBezTo>
                <a:cubicBezTo>
                  <a:pt x="2834" y="3334"/>
                  <a:pt x="2751" y="3263"/>
                  <a:pt x="2656" y="3263"/>
                </a:cubicBezTo>
                <a:lnTo>
                  <a:pt x="1429" y="3263"/>
                </a:lnTo>
                <a:cubicBezTo>
                  <a:pt x="1322" y="3263"/>
                  <a:pt x="1251" y="3346"/>
                  <a:pt x="1251" y="3441"/>
                </a:cubicBezTo>
                <a:lnTo>
                  <a:pt x="1251" y="8966"/>
                </a:lnTo>
                <a:cubicBezTo>
                  <a:pt x="1251" y="9061"/>
                  <a:pt x="1334" y="9144"/>
                  <a:pt x="1429" y="9144"/>
                </a:cubicBezTo>
                <a:lnTo>
                  <a:pt x="2918" y="9144"/>
                </a:lnTo>
                <a:lnTo>
                  <a:pt x="2918" y="9513"/>
                </a:lnTo>
                <a:lnTo>
                  <a:pt x="917" y="9513"/>
                </a:lnTo>
                <a:cubicBezTo>
                  <a:pt x="894" y="9513"/>
                  <a:pt x="870" y="9490"/>
                  <a:pt x="870" y="9466"/>
                </a:cubicBezTo>
                <a:cubicBezTo>
                  <a:pt x="892" y="3144"/>
                  <a:pt x="843" y="2892"/>
                  <a:pt x="900" y="2892"/>
                </a:cubicBezTo>
                <a:cubicBezTo>
                  <a:pt x="905" y="2892"/>
                  <a:pt x="911" y="2894"/>
                  <a:pt x="917" y="2894"/>
                </a:cubicBezTo>
                <a:cubicBezTo>
                  <a:pt x="6680" y="2894"/>
                  <a:pt x="9386" y="2885"/>
                  <a:pt x="10651" y="2885"/>
                </a:cubicBezTo>
                <a:close/>
                <a:moveTo>
                  <a:pt x="6277" y="0"/>
                </a:moveTo>
                <a:cubicBezTo>
                  <a:pt x="6049" y="0"/>
                  <a:pt x="5823" y="84"/>
                  <a:pt x="5656" y="250"/>
                </a:cubicBezTo>
                <a:lnTo>
                  <a:pt x="3370" y="2513"/>
                </a:lnTo>
                <a:lnTo>
                  <a:pt x="894" y="2513"/>
                </a:lnTo>
                <a:cubicBezTo>
                  <a:pt x="667" y="2513"/>
                  <a:pt x="477" y="2691"/>
                  <a:pt x="477" y="2929"/>
                </a:cubicBezTo>
                <a:lnTo>
                  <a:pt x="477" y="9513"/>
                </a:lnTo>
                <a:lnTo>
                  <a:pt x="417" y="9513"/>
                </a:lnTo>
                <a:cubicBezTo>
                  <a:pt x="191" y="9513"/>
                  <a:pt x="1" y="9692"/>
                  <a:pt x="1" y="9930"/>
                </a:cubicBezTo>
                <a:lnTo>
                  <a:pt x="1" y="10311"/>
                </a:lnTo>
                <a:cubicBezTo>
                  <a:pt x="1" y="10537"/>
                  <a:pt x="179" y="10728"/>
                  <a:pt x="417" y="10728"/>
                </a:cubicBezTo>
                <a:lnTo>
                  <a:pt x="7811" y="10728"/>
                </a:lnTo>
                <a:cubicBezTo>
                  <a:pt x="7918" y="10728"/>
                  <a:pt x="7990" y="10645"/>
                  <a:pt x="7990" y="10549"/>
                </a:cubicBezTo>
                <a:cubicBezTo>
                  <a:pt x="7990" y="10454"/>
                  <a:pt x="7895" y="10371"/>
                  <a:pt x="7811" y="10371"/>
                </a:cubicBezTo>
                <a:cubicBezTo>
                  <a:pt x="7049" y="10370"/>
                  <a:pt x="6364" y="10369"/>
                  <a:pt x="5749" y="10369"/>
                </a:cubicBezTo>
                <a:cubicBezTo>
                  <a:pt x="2782" y="10369"/>
                  <a:pt x="1447" y="10380"/>
                  <a:pt x="848" y="10380"/>
                </a:cubicBezTo>
                <a:cubicBezTo>
                  <a:pt x="301" y="10380"/>
                  <a:pt x="370" y="10371"/>
                  <a:pt x="370" y="10335"/>
                </a:cubicBezTo>
                <a:lnTo>
                  <a:pt x="370" y="9942"/>
                </a:lnTo>
                <a:cubicBezTo>
                  <a:pt x="370" y="9904"/>
                  <a:pt x="221" y="9896"/>
                  <a:pt x="1247" y="9896"/>
                </a:cubicBezTo>
                <a:cubicBezTo>
                  <a:pt x="2032" y="9896"/>
                  <a:pt x="3502" y="9901"/>
                  <a:pt x="6250" y="9901"/>
                </a:cubicBezTo>
                <a:cubicBezTo>
                  <a:pt x="7776" y="9901"/>
                  <a:pt x="9695" y="9899"/>
                  <a:pt x="12109" y="9894"/>
                </a:cubicBezTo>
                <a:cubicBezTo>
                  <a:pt x="12145" y="9894"/>
                  <a:pt x="12157" y="9918"/>
                  <a:pt x="12157" y="9942"/>
                </a:cubicBezTo>
                <a:lnTo>
                  <a:pt x="12157" y="10335"/>
                </a:lnTo>
                <a:cubicBezTo>
                  <a:pt x="12157" y="10359"/>
                  <a:pt x="12145" y="10371"/>
                  <a:pt x="12109" y="10371"/>
                </a:cubicBezTo>
                <a:lnTo>
                  <a:pt x="8478" y="10371"/>
                </a:lnTo>
                <a:cubicBezTo>
                  <a:pt x="8371" y="10371"/>
                  <a:pt x="8299" y="10466"/>
                  <a:pt x="8299" y="10549"/>
                </a:cubicBezTo>
                <a:cubicBezTo>
                  <a:pt x="8299" y="10656"/>
                  <a:pt x="8395" y="10728"/>
                  <a:pt x="8478" y="10728"/>
                </a:cubicBezTo>
                <a:lnTo>
                  <a:pt x="12145" y="10728"/>
                </a:lnTo>
                <a:cubicBezTo>
                  <a:pt x="12359" y="10728"/>
                  <a:pt x="12550" y="10549"/>
                  <a:pt x="12550" y="10311"/>
                </a:cubicBezTo>
                <a:lnTo>
                  <a:pt x="12550" y="9930"/>
                </a:lnTo>
                <a:cubicBezTo>
                  <a:pt x="12550" y="9704"/>
                  <a:pt x="12383" y="9513"/>
                  <a:pt x="12145" y="9513"/>
                </a:cubicBezTo>
                <a:lnTo>
                  <a:pt x="12086" y="9513"/>
                </a:lnTo>
                <a:lnTo>
                  <a:pt x="12086" y="2929"/>
                </a:lnTo>
                <a:cubicBezTo>
                  <a:pt x="12086" y="2715"/>
                  <a:pt x="11907" y="2513"/>
                  <a:pt x="11669" y="2513"/>
                </a:cubicBezTo>
                <a:lnTo>
                  <a:pt x="9180" y="2513"/>
                </a:lnTo>
                <a:lnTo>
                  <a:pt x="6906" y="250"/>
                </a:lnTo>
                <a:cubicBezTo>
                  <a:pt x="6734" y="84"/>
                  <a:pt x="6504" y="0"/>
                  <a:pt x="62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Hands rolling dough out with a wooden rolling pin">
            <a:extLst>
              <a:ext uri="{FF2B5EF4-FFF2-40B4-BE49-F238E27FC236}">
                <a16:creationId xmlns:a16="http://schemas.microsoft.com/office/drawing/2014/main" id="{5EC9CC10-BDF1-5349-976A-E5308B3AA7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4075" y="2249667"/>
            <a:ext cx="3253042" cy="2168165"/>
          </a:xfrm>
          <a:prstGeom prst="rect">
            <a:avLst/>
          </a:prstGeom>
        </p:spPr>
      </p:pic>
      <p:sp>
        <p:nvSpPr>
          <p:cNvPr id="18" name="Text Placeholder 1">
            <a:extLst>
              <a:ext uri="{FF2B5EF4-FFF2-40B4-BE49-F238E27FC236}">
                <a16:creationId xmlns:a16="http://schemas.microsoft.com/office/drawing/2014/main" id="{81070A41-7970-4EFE-9B40-15252CE931E2}"/>
              </a:ext>
            </a:extLst>
          </p:cNvPr>
          <p:cNvSpPr txBox="1">
            <a:spLocks/>
          </p:cNvSpPr>
          <p:nvPr/>
        </p:nvSpPr>
        <p:spPr>
          <a:xfrm>
            <a:off x="1923536" y="264725"/>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1.4. </a:t>
            </a:r>
            <a:r>
              <a:rPr lang="en-US" altLang="ko-KR" sz="3200" b="1" dirty="0" err="1">
                <a:solidFill>
                  <a:schemeClr val="accent1"/>
                </a:solidFill>
              </a:rPr>
              <a:t>Umsjón</a:t>
            </a:r>
            <a:r>
              <a:rPr lang="en-US" altLang="ko-KR" sz="3200" b="1" dirty="0">
                <a:solidFill>
                  <a:schemeClr val="accent1"/>
                </a:solidFill>
              </a:rPr>
              <a:t> </a:t>
            </a:r>
            <a:r>
              <a:rPr lang="en-US" altLang="ko-KR" sz="3200" b="1" dirty="0" err="1">
                <a:solidFill>
                  <a:schemeClr val="accent1"/>
                </a:solidFill>
              </a:rPr>
              <a:t>með</a:t>
            </a:r>
            <a:r>
              <a:rPr lang="en-US" altLang="ko-KR" sz="3200" b="1" dirty="0">
                <a:solidFill>
                  <a:schemeClr val="accent1"/>
                </a:solidFill>
              </a:rPr>
              <a:t> </a:t>
            </a:r>
            <a:r>
              <a:rPr lang="en-US" altLang="ko-KR" sz="3200" b="1" dirty="0" err="1">
                <a:solidFill>
                  <a:schemeClr val="accent1"/>
                </a:solidFill>
              </a:rPr>
              <a:t>stafrænu</a:t>
            </a:r>
            <a:r>
              <a:rPr lang="en-US" altLang="ko-KR" sz="3200" b="1" dirty="0">
                <a:solidFill>
                  <a:schemeClr val="accent1"/>
                </a:solidFill>
              </a:rPr>
              <a:t> </a:t>
            </a:r>
            <a:r>
              <a:rPr lang="en-US" altLang="ko-KR" sz="3200" b="1" dirty="0" err="1">
                <a:solidFill>
                  <a:schemeClr val="accent1"/>
                </a:solidFill>
              </a:rPr>
              <a:t>efni</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a:t>
            </a:r>
            <a:r>
              <a:rPr lang="en-US" altLang="ko-KR" sz="3200" b="1" dirty="0" err="1">
                <a:solidFill>
                  <a:schemeClr val="accent1"/>
                </a:solidFill>
              </a:rPr>
              <a:t>gagnagrunnum</a:t>
            </a:r>
            <a:endParaRPr lang="en-US" altLang="ko-KR" sz="3200" b="1" dirty="0">
              <a:solidFill>
                <a:schemeClr val="accent1"/>
              </a:solidFill>
            </a:endParaRPr>
          </a:p>
          <a:p>
            <a:pPr marL="0" indent="0" algn="r">
              <a:buNone/>
            </a:pPr>
            <a:endParaRPr lang="en-US" altLang="ko-KR" sz="3200" b="1" dirty="0">
              <a:solidFill>
                <a:schemeClr val="accent1"/>
              </a:solidFill>
            </a:endParaRPr>
          </a:p>
        </p:txBody>
      </p:sp>
    </p:spTree>
    <p:extLst>
      <p:ext uri="{BB962C8B-B14F-4D97-AF65-F5344CB8AC3E}">
        <p14:creationId xmlns:p14="http://schemas.microsoft.com/office/powerpoint/2010/main" val="161259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92917" y="-218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6032435" y="2590740"/>
            <a:ext cx="6186103" cy="790507"/>
            <a:chOff x="4834470" y="1482096"/>
            <a:chExt cx="6186103" cy="790507"/>
          </a:xfrm>
        </p:grpSpPr>
        <p:sp>
          <p:nvSpPr>
            <p:cNvPr id="9" name="TextBox 8"/>
            <p:cNvSpPr txBox="1"/>
            <p:nvPr/>
          </p:nvSpPr>
          <p:spPr>
            <a:xfrm>
              <a:off x="5895648" y="1482096"/>
              <a:ext cx="5124925" cy="646331"/>
            </a:xfrm>
            <a:prstGeom prst="rect">
              <a:avLst/>
            </a:prstGeom>
            <a:noFill/>
          </p:spPr>
          <p:txBody>
            <a:bodyPr wrap="square" lIns="108000" rIns="108000" rtlCol="0">
              <a:spAutoFit/>
            </a:bodyPr>
            <a:lstStyle/>
            <a:p>
              <a:r>
                <a:rPr lang="en-US" altLang="ko-KR" b="1" dirty="0" err="1">
                  <a:cs typeface="Arial" pitchFamily="34" charset="0"/>
                </a:rPr>
                <a:t>Velja</a:t>
              </a:r>
              <a:r>
                <a:rPr lang="en-US" altLang="ko-KR" b="1" dirty="0">
                  <a:cs typeface="Arial" pitchFamily="34" charset="0"/>
                </a:rPr>
                <a:t> </a:t>
              </a:r>
              <a:r>
                <a:rPr lang="en-US" altLang="ko-KR" b="1" dirty="0" err="1">
                  <a:cs typeface="Arial" pitchFamily="34" charset="0"/>
                </a:rPr>
                <a:t>bestu</a:t>
              </a:r>
              <a:r>
                <a:rPr lang="en-US" altLang="ko-KR" b="1" dirty="0">
                  <a:cs typeface="Arial" pitchFamily="34" charset="0"/>
                </a:rPr>
                <a:t> </a:t>
              </a:r>
              <a:r>
                <a:rPr lang="en-US" altLang="ko-KR" b="1" dirty="0" err="1">
                  <a:cs typeface="Arial" pitchFamily="34" charset="0"/>
                </a:rPr>
                <a:t>aðferðina</a:t>
              </a:r>
              <a:r>
                <a:rPr lang="en-US" altLang="ko-KR" b="1" dirty="0">
                  <a:cs typeface="Arial" pitchFamily="34" charset="0"/>
                </a:rPr>
                <a:t> </a:t>
              </a:r>
              <a:r>
                <a:rPr lang="en-US" altLang="ko-KR" b="1" dirty="0" err="1">
                  <a:cs typeface="Arial" pitchFamily="34" charset="0"/>
                </a:rPr>
                <a:t>til</a:t>
              </a:r>
              <a:r>
                <a:rPr lang="en-US" altLang="ko-KR" b="1" dirty="0">
                  <a:cs typeface="Arial" pitchFamily="34" charset="0"/>
                </a:rPr>
                <a:t> </a:t>
              </a:r>
              <a:r>
                <a:rPr lang="en-US" altLang="ko-KR" b="1" dirty="0" err="1">
                  <a:cs typeface="Arial" pitchFamily="34" charset="0"/>
                </a:rPr>
                <a:t>að</a:t>
              </a:r>
              <a:r>
                <a:rPr lang="en-US" altLang="ko-KR" b="1" dirty="0">
                  <a:cs typeface="Arial" pitchFamily="34" charset="0"/>
                </a:rPr>
                <a:t> </a:t>
              </a:r>
              <a:r>
                <a:rPr lang="en-US" altLang="ko-KR" b="1" dirty="0" err="1">
                  <a:cs typeface="Arial" pitchFamily="34" charset="0"/>
                </a:rPr>
                <a:t>skipuleggja</a:t>
              </a:r>
              <a:r>
                <a:rPr lang="en-US" altLang="ko-KR" b="1" dirty="0">
                  <a:cs typeface="Arial" pitchFamily="34" charset="0"/>
                </a:rPr>
                <a:t> </a:t>
              </a:r>
              <a:r>
                <a:rPr lang="en-US" altLang="ko-KR" b="1" dirty="0" err="1">
                  <a:cs typeface="Arial" pitchFamily="34" charset="0"/>
                </a:rPr>
                <a:t>og</a:t>
              </a:r>
              <a:r>
                <a:rPr lang="en-US" altLang="ko-KR" b="1" dirty="0">
                  <a:cs typeface="Arial" pitchFamily="34" charset="0"/>
                </a:rPr>
                <a:t> </a:t>
              </a:r>
              <a:r>
                <a:rPr lang="en-US" altLang="ko-KR" b="1" dirty="0" err="1">
                  <a:cs typeface="Arial" pitchFamily="34" charset="0"/>
                </a:rPr>
                <a:t>framkvæma</a:t>
              </a:r>
              <a:r>
                <a:rPr lang="en-US" altLang="ko-KR" b="1" dirty="0">
                  <a:cs typeface="Arial" pitchFamily="34" charset="0"/>
                </a:rPr>
                <a:t> </a:t>
              </a:r>
              <a:r>
                <a:rPr lang="en-US" altLang="ko-KR" b="1" dirty="0" err="1">
                  <a:cs typeface="Arial" pitchFamily="34" charset="0"/>
                </a:rPr>
                <a:t>gagnaleit</a:t>
              </a:r>
              <a:endParaRPr lang="ko-KR" altLang="en-US" b="1" dirty="0">
                <a:cs typeface="Arial" pitchFamily="34" charset="0"/>
              </a:endParaRP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1" name="TextBox 60"/>
          <p:cNvSpPr txBox="1"/>
          <p:nvPr/>
        </p:nvSpPr>
        <p:spPr>
          <a:xfrm>
            <a:off x="7093613" y="3703053"/>
            <a:ext cx="5124925" cy="646331"/>
          </a:xfrm>
          <a:prstGeom prst="rect">
            <a:avLst/>
          </a:prstGeom>
          <a:noFill/>
        </p:spPr>
        <p:txBody>
          <a:bodyPr wrap="square" lIns="108000" rIns="108000" rtlCol="0">
            <a:spAutoFit/>
          </a:bodyPr>
          <a:lstStyle/>
          <a:p>
            <a:r>
              <a:rPr lang="en-US" altLang="ko-KR" b="1" dirty="0" err="1">
                <a:cs typeface="Arial" pitchFamily="34" charset="0"/>
              </a:rPr>
              <a:t>Þekkja</a:t>
            </a:r>
            <a:r>
              <a:rPr lang="en-US" altLang="ko-KR" b="1" dirty="0">
                <a:cs typeface="Arial" pitchFamily="34" charset="0"/>
              </a:rPr>
              <a:t> </a:t>
            </a:r>
            <a:r>
              <a:rPr lang="en-US" altLang="ko-KR" b="1" dirty="0" err="1">
                <a:cs typeface="Arial" pitchFamily="34" charset="0"/>
              </a:rPr>
              <a:t>nokkrar</a:t>
            </a:r>
            <a:r>
              <a:rPr lang="en-US" altLang="ko-KR" b="1" dirty="0">
                <a:cs typeface="Arial" pitchFamily="34" charset="0"/>
              </a:rPr>
              <a:t> </a:t>
            </a:r>
            <a:r>
              <a:rPr lang="en-US" altLang="ko-KR" b="1" dirty="0" err="1">
                <a:cs typeface="Arial" pitchFamily="34" charset="0"/>
              </a:rPr>
              <a:t>leiðir</a:t>
            </a:r>
            <a:r>
              <a:rPr lang="en-US" altLang="ko-KR" b="1" dirty="0">
                <a:cs typeface="Arial" pitchFamily="34" charset="0"/>
              </a:rPr>
              <a:t> </a:t>
            </a:r>
            <a:r>
              <a:rPr lang="en-US" altLang="ko-KR" b="1" dirty="0" err="1">
                <a:cs typeface="Arial" pitchFamily="34" charset="0"/>
              </a:rPr>
              <a:t>og</a:t>
            </a:r>
            <a:r>
              <a:rPr lang="en-US" altLang="ko-KR" b="1" dirty="0">
                <a:cs typeface="Arial" pitchFamily="34" charset="0"/>
              </a:rPr>
              <a:t> </a:t>
            </a:r>
            <a:r>
              <a:rPr lang="en-US" altLang="ko-KR" b="1" dirty="0" err="1">
                <a:cs typeface="Arial" pitchFamily="34" charset="0"/>
              </a:rPr>
              <a:t>viðmið</a:t>
            </a:r>
            <a:r>
              <a:rPr lang="en-US" altLang="ko-KR" b="1" dirty="0">
                <a:cs typeface="Arial" pitchFamily="34" charset="0"/>
              </a:rPr>
              <a:t> </a:t>
            </a:r>
            <a:r>
              <a:rPr lang="en-US" altLang="ko-KR" b="1" dirty="0" err="1">
                <a:cs typeface="Arial" pitchFamily="34" charset="0"/>
              </a:rPr>
              <a:t>til</a:t>
            </a:r>
            <a:r>
              <a:rPr lang="en-US" altLang="ko-KR" b="1" dirty="0">
                <a:cs typeface="Arial" pitchFamily="34" charset="0"/>
              </a:rPr>
              <a:t> </a:t>
            </a:r>
            <a:r>
              <a:rPr lang="en-US" altLang="ko-KR" b="1" dirty="0" err="1">
                <a:cs typeface="Arial" pitchFamily="34" charset="0"/>
              </a:rPr>
              <a:t>að</a:t>
            </a:r>
            <a:r>
              <a:rPr lang="en-US" altLang="ko-KR" b="1" dirty="0">
                <a:cs typeface="Arial" pitchFamily="34" charset="0"/>
              </a:rPr>
              <a:t> meta </a:t>
            </a:r>
            <a:r>
              <a:rPr lang="en-US" altLang="ko-KR" b="1" dirty="0" err="1">
                <a:cs typeface="Arial" pitchFamily="34" charset="0"/>
              </a:rPr>
              <a:t>stafrænt</a:t>
            </a:r>
            <a:r>
              <a:rPr lang="en-US" altLang="ko-KR" b="1" dirty="0">
                <a:cs typeface="Arial" pitchFamily="34" charset="0"/>
              </a:rPr>
              <a:t> </a:t>
            </a:r>
            <a:r>
              <a:rPr lang="en-US" altLang="ko-KR" b="1" dirty="0" err="1">
                <a:cs typeface="Arial" pitchFamily="34" charset="0"/>
              </a:rPr>
              <a:t>efni</a:t>
            </a:r>
            <a:r>
              <a:rPr lang="en-US" altLang="ko-KR" b="1" dirty="0">
                <a:cs typeface="Arial" pitchFamily="34" charset="0"/>
              </a:rPr>
              <a:t> </a:t>
            </a:r>
            <a:r>
              <a:rPr lang="en-US" altLang="ko-KR" b="1" dirty="0" err="1">
                <a:cs typeface="Arial" pitchFamily="34" charset="0"/>
              </a:rPr>
              <a:t>og</a:t>
            </a:r>
            <a:r>
              <a:rPr lang="en-US" altLang="ko-KR" b="1" dirty="0">
                <a:cs typeface="Arial" pitchFamily="34" charset="0"/>
              </a:rPr>
              <a:t> </a:t>
            </a:r>
            <a:r>
              <a:rPr lang="en-US" altLang="ko-KR" b="1" dirty="0" err="1">
                <a:cs typeface="Arial" pitchFamily="34" charset="0"/>
              </a:rPr>
              <a:t>heimildir</a:t>
            </a:r>
            <a:endParaRPr lang="ko-KR" altLang="en-US" b="1" dirty="0">
              <a:cs typeface="Arial" pitchFamily="34" charset="0"/>
            </a:endParaRPr>
          </a:p>
        </p:txBody>
      </p:sp>
      <p:sp>
        <p:nvSpPr>
          <p:cNvPr id="58" name="Oval 57"/>
          <p:cNvSpPr/>
          <p:nvPr/>
        </p:nvSpPr>
        <p:spPr>
          <a:xfrm>
            <a:off x="6032435" y="3712765"/>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2" name="Group 61"/>
          <p:cNvGrpSpPr/>
          <p:nvPr/>
        </p:nvGrpSpPr>
        <p:grpSpPr>
          <a:xfrm>
            <a:off x="6032435" y="4856006"/>
            <a:ext cx="6186103" cy="790507"/>
            <a:chOff x="4834470" y="1482096"/>
            <a:chExt cx="6186103" cy="790507"/>
          </a:xfrm>
        </p:grpSpPr>
        <p:sp>
          <p:nvSpPr>
            <p:cNvPr id="68" name="TextBox 67"/>
            <p:cNvSpPr txBox="1"/>
            <p:nvPr/>
          </p:nvSpPr>
          <p:spPr>
            <a:xfrm>
              <a:off x="5895648" y="1482096"/>
              <a:ext cx="5124925" cy="646331"/>
            </a:xfrm>
            <a:prstGeom prst="rect">
              <a:avLst/>
            </a:prstGeom>
            <a:noFill/>
          </p:spPr>
          <p:txBody>
            <a:bodyPr wrap="square" lIns="108000" rIns="108000" rtlCol="0">
              <a:spAutoFit/>
            </a:bodyPr>
            <a:lstStyle/>
            <a:p>
              <a:r>
                <a:rPr lang="en-US" altLang="ko-KR" b="1" dirty="0" err="1">
                  <a:cs typeface="Arial" pitchFamily="34" charset="0"/>
                </a:rPr>
                <a:t>Skoða</a:t>
              </a:r>
              <a:r>
                <a:rPr lang="en-US" altLang="ko-KR" b="1" dirty="0">
                  <a:cs typeface="Arial" pitchFamily="34" charset="0"/>
                </a:rPr>
                <a:t> </a:t>
              </a:r>
              <a:r>
                <a:rPr lang="en-US" altLang="ko-KR" b="1" dirty="0" err="1">
                  <a:cs typeface="Arial" pitchFamily="34" charset="0"/>
                </a:rPr>
                <a:t>notkun</a:t>
              </a:r>
              <a:r>
                <a:rPr lang="en-US" altLang="ko-KR" b="1" dirty="0">
                  <a:cs typeface="Arial" pitchFamily="34" charset="0"/>
                </a:rPr>
                <a:t> </a:t>
              </a:r>
              <a:r>
                <a:rPr lang="en-US" altLang="ko-KR" b="1" dirty="0" err="1">
                  <a:cs typeface="Arial" pitchFamily="34" charset="0"/>
                </a:rPr>
                <a:t>hugbúnaðar</a:t>
              </a:r>
              <a:r>
                <a:rPr lang="en-US" altLang="ko-KR" b="1" dirty="0">
                  <a:cs typeface="Arial" pitchFamily="34" charset="0"/>
                </a:rPr>
                <a:t> </a:t>
              </a:r>
              <a:r>
                <a:rPr lang="en-US" altLang="ko-KR" b="1" dirty="0" err="1">
                  <a:cs typeface="Arial" pitchFamily="34" charset="0"/>
                </a:rPr>
                <a:t>varðandi</a:t>
              </a:r>
              <a:r>
                <a:rPr lang="en-US" altLang="ko-KR" b="1" dirty="0">
                  <a:cs typeface="Arial" pitchFamily="34" charset="0"/>
                </a:rPr>
                <a:t> </a:t>
              </a:r>
              <a:r>
                <a:rPr lang="en-US" altLang="ko-KR" b="1" dirty="0" err="1">
                  <a:cs typeface="Arial" pitchFamily="34" charset="0"/>
                </a:rPr>
                <a:t>gögn</a:t>
              </a:r>
              <a:r>
                <a:rPr lang="en-US" altLang="ko-KR" b="1" dirty="0">
                  <a:cs typeface="Arial" pitchFamily="34" charset="0"/>
                </a:rPr>
                <a:t>, </a:t>
              </a:r>
              <a:r>
                <a:rPr lang="en-US" altLang="ko-KR" b="1" dirty="0" err="1">
                  <a:cs typeface="Arial" pitchFamily="34" charset="0"/>
                </a:rPr>
                <a:t>upplýsingar</a:t>
              </a:r>
              <a:r>
                <a:rPr lang="en-US" altLang="ko-KR" b="1" dirty="0">
                  <a:cs typeface="Arial" pitchFamily="34" charset="0"/>
                </a:rPr>
                <a:t> </a:t>
              </a:r>
              <a:r>
                <a:rPr lang="en-US" altLang="ko-KR" b="1" dirty="0" err="1">
                  <a:cs typeface="Arial" pitchFamily="34" charset="0"/>
                </a:rPr>
                <a:t>og</a:t>
              </a:r>
              <a:r>
                <a:rPr lang="en-US" altLang="ko-KR" b="1" dirty="0">
                  <a:cs typeface="Arial" pitchFamily="34" charset="0"/>
                </a:rPr>
                <a:t> </a:t>
              </a:r>
              <a:r>
                <a:rPr lang="en-US" altLang="ko-KR" b="1" dirty="0" err="1">
                  <a:cs typeface="Arial" pitchFamily="34" charset="0"/>
                </a:rPr>
                <a:t>umsjón</a:t>
              </a:r>
              <a:r>
                <a:rPr lang="en-US" altLang="ko-KR" b="1" dirty="0">
                  <a:cs typeface="Arial" pitchFamily="34" charset="0"/>
                </a:rPr>
                <a:t> </a:t>
              </a:r>
              <a:r>
                <a:rPr lang="en-US" altLang="ko-KR" b="1" dirty="0" err="1">
                  <a:cs typeface="Arial" pitchFamily="34" charset="0"/>
                </a:rPr>
                <a:t>stafræns</a:t>
              </a:r>
              <a:r>
                <a:rPr lang="en-US" altLang="ko-KR" b="1" dirty="0">
                  <a:cs typeface="Arial" pitchFamily="34" charset="0"/>
                </a:rPr>
                <a:t> </a:t>
              </a:r>
              <a:r>
                <a:rPr lang="en-US" altLang="ko-KR" b="1" dirty="0" err="1">
                  <a:cs typeface="Arial" pitchFamily="34" charset="0"/>
                </a:rPr>
                <a:t>efnis</a:t>
              </a:r>
              <a:endParaRPr lang="en-US" altLang="ko-KR" b="1" dirty="0">
                <a:highlight>
                  <a:srgbClr val="FFFF00"/>
                </a:highlight>
                <a:cs typeface="Arial" pitchFamily="34" charset="0"/>
              </a:endParaRPr>
            </a:p>
          </p:txBody>
        </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6273247" y="625692"/>
            <a:ext cx="3030576" cy="707886"/>
          </a:xfrm>
          <a:prstGeom prst="rect">
            <a:avLst/>
          </a:prstGeom>
          <a:noFill/>
        </p:spPr>
        <p:txBody>
          <a:bodyPr wrap="square" rtlCol="0">
            <a:spAutoFit/>
          </a:bodyPr>
          <a:lstStyle/>
          <a:p>
            <a:r>
              <a:rPr lang="es-ES" sz="4000" b="1" dirty="0">
                <a:solidFill>
                  <a:srgbClr val="266C9F"/>
                </a:solidFill>
              </a:rPr>
              <a:t>MARKMIÐ</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9048678" y="580845"/>
            <a:ext cx="887943" cy="833150"/>
            <a:chOff x="5964059" y="1623900"/>
            <a:chExt cx="424516"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4059"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a:ext>
            </a:extLst>
          </a:blip>
          <a:stretch>
            <a:fillRect/>
          </a:stretch>
        </p:blipFill>
        <p:spPr>
          <a:xfrm>
            <a:off x="139618" y="1875846"/>
            <a:ext cx="4490655" cy="310429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7" name="Rectángulo 6"/>
          <p:cNvSpPr/>
          <p:nvPr/>
        </p:nvSpPr>
        <p:spPr>
          <a:xfrm>
            <a:off x="5741697" y="1936675"/>
            <a:ext cx="5917774" cy="369332"/>
          </a:xfrm>
          <a:prstGeom prst="rect">
            <a:avLst/>
          </a:prstGeom>
        </p:spPr>
        <p:txBody>
          <a:bodyPr wrap="none">
            <a:spAutoFit/>
          </a:bodyPr>
          <a:lstStyle/>
          <a:p>
            <a:pPr algn="just"/>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Eftir</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að</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hafa</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farið</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í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gegnum</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námsefnið</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verður</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þú</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fær</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um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að</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421A13C1-A62F-42B7-BA0B-406294803411}"/>
              </a:ext>
            </a:extLst>
          </p:cNvPr>
          <p:cNvSpPr/>
          <p:nvPr/>
        </p:nvSpPr>
        <p:spPr>
          <a:xfrm>
            <a:off x="2382803" y="1710243"/>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2" name="TextBox 5">
            <a:extLst>
              <a:ext uri="{FF2B5EF4-FFF2-40B4-BE49-F238E27FC236}">
                <a16:creationId xmlns:a16="http://schemas.microsoft.com/office/drawing/2014/main" id="{662BB6CD-5D85-4A31-819C-3555ABAB7BDE}"/>
              </a:ext>
            </a:extLst>
          </p:cNvPr>
          <p:cNvSpPr txBox="1"/>
          <p:nvPr/>
        </p:nvSpPr>
        <p:spPr>
          <a:xfrm>
            <a:off x="2486872" y="1632074"/>
            <a:ext cx="6700176" cy="461665"/>
          </a:xfrm>
          <a:prstGeom prst="rect">
            <a:avLst/>
          </a:prstGeom>
          <a:noFill/>
        </p:spPr>
        <p:txBody>
          <a:bodyPr wrap="square" rtlCol="0" anchor="ctr">
            <a:spAutoFit/>
          </a:bodyPr>
          <a:lstStyle/>
          <a:p>
            <a:r>
              <a:rPr lang="en-US" sz="2400" b="1" dirty="0" err="1"/>
              <a:t>Umsjón</a:t>
            </a:r>
            <a:r>
              <a:rPr lang="en-US" sz="2400" b="1" dirty="0"/>
              <a:t> </a:t>
            </a:r>
            <a:r>
              <a:rPr lang="en-US" sz="2400" b="1" dirty="0" err="1"/>
              <a:t>með</a:t>
            </a:r>
            <a:r>
              <a:rPr lang="en-US" sz="2400" b="1" dirty="0"/>
              <a:t> </a:t>
            </a:r>
            <a:r>
              <a:rPr lang="en-US" sz="2400" b="1" dirty="0" err="1"/>
              <a:t>stafrænu</a:t>
            </a:r>
            <a:r>
              <a:rPr lang="en-US" sz="2400" b="1" dirty="0"/>
              <a:t> </a:t>
            </a:r>
            <a:r>
              <a:rPr lang="en-US" sz="2400" b="1" dirty="0" err="1"/>
              <a:t>efni</a:t>
            </a:r>
            <a:r>
              <a:rPr lang="en-US" sz="2400" b="1" dirty="0"/>
              <a:t> - </a:t>
            </a:r>
            <a:r>
              <a:rPr lang="en-US" sz="2400" b="1" dirty="0" err="1"/>
              <a:t>verkfæri</a:t>
            </a:r>
            <a:r>
              <a:rPr lang="en-US" sz="2400" b="1" dirty="0"/>
              <a:t> </a:t>
            </a:r>
            <a:r>
              <a:rPr lang="en-US" sz="2400" b="1" dirty="0" err="1"/>
              <a:t>og</a:t>
            </a:r>
            <a:r>
              <a:rPr lang="en-US" sz="2400" b="1" dirty="0"/>
              <a:t> </a:t>
            </a:r>
            <a:r>
              <a:rPr lang="en-US" sz="2400" b="1" dirty="0" err="1"/>
              <a:t>tækni</a:t>
            </a:r>
            <a:endParaRPr lang="en-US" sz="2400" b="1" dirty="0"/>
          </a:p>
        </p:txBody>
      </p:sp>
      <p:sp>
        <p:nvSpPr>
          <p:cNvPr id="23" name="TextBox 2">
            <a:extLst>
              <a:ext uri="{FF2B5EF4-FFF2-40B4-BE49-F238E27FC236}">
                <a16:creationId xmlns:a16="http://schemas.microsoft.com/office/drawing/2014/main" id="{A9DC58F7-259F-4D1B-B01F-00E5E6930B17}"/>
              </a:ext>
            </a:extLst>
          </p:cNvPr>
          <p:cNvSpPr txBox="1"/>
          <p:nvPr/>
        </p:nvSpPr>
        <p:spPr>
          <a:xfrm>
            <a:off x="2382802" y="2080679"/>
            <a:ext cx="6273106"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err="1"/>
              <a:t>Efnisstjórnunarkerfi</a:t>
            </a:r>
            <a:r>
              <a:rPr lang="en-US" b="1" dirty="0"/>
              <a:t> (e. Content Management System, CMS)</a:t>
            </a:r>
            <a:endParaRPr lang="en-US" dirty="0"/>
          </a:p>
          <a:p>
            <a:pPr marL="742950" lvl="1" indent="-285750">
              <a:buFont typeface="Wingdings" panose="05000000000000000000" pitchFamily="2" charset="2"/>
              <a:buChar char="ü"/>
            </a:pPr>
            <a:r>
              <a:rPr lang="en-US" dirty="0" err="1"/>
              <a:t>að</a:t>
            </a:r>
            <a:r>
              <a:rPr lang="en-US" dirty="0"/>
              <a:t> </a:t>
            </a:r>
            <a:r>
              <a:rPr lang="en-US" dirty="0" err="1"/>
              <a:t>skipuleggja</a:t>
            </a:r>
            <a:r>
              <a:rPr lang="en-US" dirty="0"/>
              <a:t> </a:t>
            </a:r>
            <a:r>
              <a:rPr lang="en-US" dirty="0" err="1"/>
              <a:t>og</a:t>
            </a:r>
            <a:r>
              <a:rPr lang="en-US" dirty="0"/>
              <a:t> </a:t>
            </a:r>
            <a:r>
              <a:rPr lang="en-US" dirty="0" err="1"/>
              <a:t>birta</a:t>
            </a:r>
            <a:r>
              <a:rPr lang="en-US" dirty="0"/>
              <a:t> </a:t>
            </a:r>
            <a:r>
              <a:rPr lang="en-US" dirty="0" err="1"/>
              <a:t>efni</a:t>
            </a:r>
            <a:r>
              <a:rPr lang="en-US" dirty="0"/>
              <a:t>, </a:t>
            </a:r>
            <a:r>
              <a:rPr lang="en-US" dirty="0" err="1"/>
              <a:t>venjulega</a:t>
            </a:r>
            <a:r>
              <a:rPr lang="en-US" dirty="0"/>
              <a:t> á </a:t>
            </a:r>
            <a:r>
              <a:rPr lang="en-US" dirty="0" err="1"/>
              <a:t>vefsíðu</a:t>
            </a:r>
            <a:endParaRPr lang="en-US" dirty="0">
              <a:highlight>
                <a:srgbClr val="FFFF00"/>
              </a:highlight>
            </a:endParaRPr>
          </a:p>
          <a:p>
            <a:pPr marL="742950" lvl="1" indent="-285750">
              <a:buFont typeface="Wingdings" panose="05000000000000000000" pitchFamily="2" charset="2"/>
              <a:buChar char="ü"/>
            </a:pPr>
            <a:r>
              <a:rPr lang="en-US" dirty="0" err="1"/>
              <a:t>fyrir</a:t>
            </a:r>
            <a:r>
              <a:rPr lang="en-US" dirty="0"/>
              <a:t> </a:t>
            </a:r>
            <a:r>
              <a:rPr lang="en-US" dirty="0" err="1"/>
              <a:t>rafræn</a:t>
            </a:r>
            <a:r>
              <a:rPr lang="en-US" dirty="0"/>
              <a:t> </a:t>
            </a:r>
            <a:r>
              <a:rPr lang="en-US" dirty="0" err="1"/>
              <a:t>viðskipti</a:t>
            </a:r>
            <a:endParaRPr lang="en-US" dirty="0"/>
          </a:p>
          <a:p>
            <a:pPr marL="742950" lvl="1" indent="-285750">
              <a:buFont typeface="Wingdings" panose="05000000000000000000" pitchFamily="2" charset="2"/>
              <a:buChar char="ü"/>
            </a:pPr>
            <a:r>
              <a:rPr lang="en-US" dirty="0" err="1"/>
              <a:t>að</a:t>
            </a:r>
            <a:r>
              <a:rPr lang="en-US" dirty="0"/>
              <a:t> </a:t>
            </a:r>
            <a:r>
              <a:rPr lang="en-US" dirty="0" err="1"/>
              <a:t>gera</a:t>
            </a:r>
            <a:r>
              <a:rPr lang="en-US" dirty="0"/>
              <a:t> </a:t>
            </a:r>
            <a:r>
              <a:rPr lang="en-US" dirty="0" err="1"/>
              <a:t>markaðsstarf</a:t>
            </a:r>
            <a:r>
              <a:rPr lang="en-US" dirty="0"/>
              <a:t> </a:t>
            </a:r>
            <a:r>
              <a:rPr lang="en-US" dirty="0" err="1"/>
              <a:t>sjálfvirkt</a:t>
            </a:r>
            <a:r>
              <a:rPr lang="en-US" dirty="0"/>
              <a:t>, </a:t>
            </a:r>
            <a:r>
              <a:rPr lang="en-US" dirty="0" err="1"/>
              <a:t>þar</a:t>
            </a:r>
            <a:r>
              <a:rPr lang="en-US" dirty="0"/>
              <a:t> á </a:t>
            </a:r>
            <a:r>
              <a:rPr lang="en-US" dirty="0" err="1"/>
              <a:t>meðal</a:t>
            </a:r>
            <a:r>
              <a:rPr lang="en-US" dirty="0"/>
              <a:t> </a:t>
            </a:r>
            <a:r>
              <a:rPr lang="en-US" dirty="0" err="1"/>
              <a:t>skipulag</a:t>
            </a:r>
            <a:r>
              <a:rPr lang="en-US" dirty="0"/>
              <a:t> </a:t>
            </a:r>
            <a:r>
              <a:rPr lang="en-US" dirty="0" err="1"/>
              <a:t>tölvupósta</a:t>
            </a:r>
            <a:r>
              <a:rPr lang="en-US" dirty="0"/>
              <a:t> </a:t>
            </a:r>
            <a:r>
              <a:rPr lang="en-US" dirty="0" err="1"/>
              <a:t>og</a:t>
            </a:r>
            <a:r>
              <a:rPr lang="en-US" dirty="0"/>
              <a:t> </a:t>
            </a:r>
            <a:r>
              <a:rPr lang="en-US" dirty="0" err="1"/>
              <a:t>birtingu</a:t>
            </a:r>
            <a:r>
              <a:rPr lang="en-US" dirty="0"/>
              <a:t> </a:t>
            </a:r>
            <a:r>
              <a:rPr lang="en-US" dirty="0" err="1"/>
              <a:t>efnis</a:t>
            </a:r>
            <a:r>
              <a:rPr lang="en-US" dirty="0"/>
              <a:t>  </a:t>
            </a:r>
          </a:p>
          <a:p>
            <a:pPr marL="285750" indent="-285750">
              <a:buFont typeface="Arial" panose="020B0604020202020204" pitchFamily="34" charset="0"/>
              <a:buChar char="•"/>
            </a:pPr>
            <a:r>
              <a:rPr lang="en-US" b="1" dirty="0" err="1"/>
              <a:t>Stafrænt</a:t>
            </a:r>
            <a:r>
              <a:rPr lang="en-US" b="1" dirty="0"/>
              <a:t> </a:t>
            </a:r>
            <a:r>
              <a:rPr lang="en-US" b="1" dirty="0" err="1"/>
              <a:t>eignaumsjónarkerfi</a:t>
            </a:r>
            <a:r>
              <a:rPr lang="en-US" b="1" dirty="0"/>
              <a:t> (e. Digital Asset Management System, DAM)</a:t>
            </a:r>
            <a:r>
              <a:rPr lang="en-US" dirty="0"/>
              <a:t> </a:t>
            </a:r>
          </a:p>
          <a:p>
            <a:pPr marL="742950" lvl="1" indent="-285750">
              <a:buFont typeface="Wingdings" panose="05000000000000000000" pitchFamily="2" charset="2"/>
              <a:buChar char="ü"/>
            </a:pPr>
            <a:r>
              <a:rPr lang="en-US" dirty="0" err="1"/>
              <a:t>að</a:t>
            </a:r>
            <a:r>
              <a:rPr lang="en-US" dirty="0"/>
              <a:t> </a:t>
            </a:r>
            <a:r>
              <a:rPr lang="en-US" dirty="0" err="1"/>
              <a:t>geyma</a:t>
            </a:r>
            <a:r>
              <a:rPr lang="en-US" dirty="0"/>
              <a:t> </a:t>
            </a:r>
            <a:r>
              <a:rPr lang="en-US" dirty="0" err="1"/>
              <a:t>og</a:t>
            </a:r>
            <a:r>
              <a:rPr lang="en-US" dirty="0"/>
              <a:t> </a:t>
            </a:r>
            <a:r>
              <a:rPr lang="en-US" dirty="0" err="1"/>
              <a:t>skipuleggja</a:t>
            </a:r>
            <a:r>
              <a:rPr lang="en-US" dirty="0"/>
              <a:t> </a:t>
            </a:r>
            <a:r>
              <a:rPr lang="en-US" dirty="0" err="1"/>
              <a:t>efni</a:t>
            </a:r>
            <a:r>
              <a:rPr lang="en-US" dirty="0"/>
              <a:t> </a:t>
            </a:r>
            <a:r>
              <a:rPr lang="en-US" dirty="0" err="1"/>
              <a:t>innbyrðis</a:t>
            </a:r>
            <a:endParaRPr lang="en-US" dirty="0">
              <a:highlight>
                <a:srgbClr val="FFFF00"/>
              </a:highlight>
            </a:endParaRPr>
          </a:p>
          <a:p>
            <a:pPr marL="742950" lvl="1" indent="-285750">
              <a:buFont typeface="Wingdings" panose="05000000000000000000" pitchFamily="2" charset="2"/>
              <a:buChar char="ü"/>
            </a:pPr>
            <a:r>
              <a:rPr lang="en-US" dirty="0" err="1"/>
              <a:t>að</a:t>
            </a:r>
            <a:r>
              <a:rPr lang="en-US" dirty="0"/>
              <a:t> </a:t>
            </a:r>
            <a:r>
              <a:rPr lang="en-US" dirty="0" err="1"/>
              <a:t>stjórna</a:t>
            </a:r>
            <a:r>
              <a:rPr lang="en-US" dirty="0"/>
              <a:t> </a:t>
            </a:r>
            <a:r>
              <a:rPr lang="en-US" dirty="0" err="1"/>
              <a:t>upprunalegum</a:t>
            </a:r>
            <a:r>
              <a:rPr lang="en-US" dirty="0"/>
              <a:t> </a:t>
            </a:r>
            <a:r>
              <a:rPr lang="en-US" dirty="0" err="1"/>
              <a:t>skrám</a:t>
            </a:r>
            <a:r>
              <a:rPr lang="en-US" dirty="0"/>
              <a:t> </a:t>
            </a:r>
            <a:r>
              <a:rPr lang="en-US" dirty="0" err="1"/>
              <a:t>sem</a:t>
            </a:r>
            <a:r>
              <a:rPr lang="en-US" dirty="0"/>
              <a:t> </a:t>
            </a:r>
            <a:r>
              <a:rPr lang="en-US" dirty="0" err="1"/>
              <a:t>krefjast</a:t>
            </a:r>
            <a:r>
              <a:rPr lang="en-US" dirty="0"/>
              <a:t> </a:t>
            </a:r>
            <a:r>
              <a:rPr lang="en-US" dirty="0" err="1"/>
              <a:t>meiri</a:t>
            </a:r>
            <a:r>
              <a:rPr lang="en-US" dirty="0"/>
              <a:t> </a:t>
            </a:r>
            <a:r>
              <a:rPr lang="en-US" dirty="0" err="1"/>
              <a:t>minnisgetu</a:t>
            </a:r>
            <a:r>
              <a:rPr lang="en-US" dirty="0"/>
              <a:t>, </a:t>
            </a:r>
            <a:r>
              <a:rPr lang="en-US" dirty="0" err="1"/>
              <a:t>geyma</a:t>
            </a:r>
            <a:r>
              <a:rPr lang="en-US" dirty="0"/>
              <a:t> </a:t>
            </a:r>
            <a:r>
              <a:rPr lang="en-US" dirty="0" err="1"/>
              <a:t>skrár</a:t>
            </a:r>
            <a:r>
              <a:rPr lang="en-US" dirty="0"/>
              <a:t> </a:t>
            </a:r>
            <a:r>
              <a:rPr lang="en-US" dirty="0" err="1"/>
              <a:t>sem</a:t>
            </a:r>
            <a:r>
              <a:rPr lang="en-US" dirty="0"/>
              <a:t> </a:t>
            </a:r>
            <a:r>
              <a:rPr lang="en-US" dirty="0" err="1"/>
              <a:t>tengjast</a:t>
            </a:r>
            <a:r>
              <a:rPr lang="en-US" dirty="0"/>
              <a:t> </a:t>
            </a:r>
            <a:r>
              <a:rPr lang="en-US" dirty="0" err="1"/>
              <a:t>tilteknu</a:t>
            </a:r>
            <a:r>
              <a:rPr lang="en-US" dirty="0"/>
              <a:t> </a:t>
            </a:r>
            <a:r>
              <a:rPr lang="en-US" dirty="0" err="1"/>
              <a:t>verkefni</a:t>
            </a:r>
            <a:r>
              <a:rPr lang="en-US" dirty="0"/>
              <a:t> </a:t>
            </a:r>
            <a:r>
              <a:rPr lang="en-US" dirty="0" err="1"/>
              <a:t>eða</a:t>
            </a:r>
            <a:r>
              <a:rPr lang="en-US" dirty="0"/>
              <a:t> </a:t>
            </a:r>
            <a:r>
              <a:rPr lang="en-US" dirty="0" err="1"/>
              <a:t>auðvelda</a:t>
            </a:r>
            <a:r>
              <a:rPr lang="en-US" dirty="0"/>
              <a:t> </a:t>
            </a:r>
            <a:r>
              <a:rPr lang="en-US" dirty="0" err="1"/>
              <a:t>samastarf</a:t>
            </a:r>
            <a:r>
              <a:rPr lang="en-US" dirty="0"/>
              <a:t> </a:t>
            </a:r>
            <a:r>
              <a:rPr lang="en-US" dirty="0" err="1"/>
              <a:t>vinnuhópa</a:t>
            </a:r>
            <a:endParaRPr lang="en-US" dirty="0">
              <a:highlight>
                <a:srgbClr val="FFFF00"/>
              </a:highlight>
            </a:endParaRPr>
          </a:p>
          <a:p>
            <a:pPr marL="285750" indent="-285750">
              <a:buFont typeface="Arial" panose="020B0604020202020204" pitchFamily="34" charset="0"/>
              <a:buChar char="•"/>
            </a:pPr>
            <a:endParaRPr lang="en-US" altLang="ko-KR" dirty="0">
              <a:solidFill>
                <a:schemeClr val="tx1">
                  <a:lumMod val="75000"/>
                  <a:lumOff val="25000"/>
                </a:schemeClr>
              </a:solidFill>
            </a:endParaRPr>
          </a:p>
        </p:txBody>
      </p:sp>
      <p:sp>
        <p:nvSpPr>
          <p:cNvPr id="26" name="Google Shape;9687;p65">
            <a:extLst>
              <a:ext uri="{FF2B5EF4-FFF2-40B4-BE49-F238E27FC236}">
                <a16:creationId xmlns:a16="http://schemas.microsoft.com/office/drawing/2014/main" id="{29E30947-D32B-4711-9DBA-D38981D8D5A2}"/>
              </a:ext>
            </a:extLst>
          </p:cNvPr>
          <p:cNvSpPr/>
          <p:nvPr/>
        </p:nvSpPr>
        <p:spPr>
          <a:xfrm>
            <a:off x="9187048" y="4380918"/>
            <a:ext cx="837217" cy="622568"/>
          </a:xfrm>
          <a:custGeom>
            <a:avLst/>
            <a:gdLst/>
            <a:ahLst/>
            <a:cxnLst/>
            <a:rect l="l" t="t" r="r" b="b"/>
            <a:pathLst>
              <a:path w="12550" h="10728" extrusionOk="0">
                <a:moveTo>
                  <a:pt x="6298" y="369"/>
                </a:moveTo>
                <a:cubicBezTo>
                  <a:pt x="6306" y="369"/>
                  <a:pt x="6315" y="369"/>
                  <a:pt x="6323" y="370"/>
                </a:cubicBezTo>
                <a:cubicBezTo>
                  <a:pt x="6442" y="393"/>
                  <a:pt x="6525" y="477"/>
                  <a:pt x="6525" y="596"/>
                </a:cubicBezTo>
                <a:cubicBezTo>
                  <a:pt x="6525" y="727"/>
                  <a:pt x="6430" y="834"/>
                  <a:pt x="6287" y="834"/>
                </a:cubicBezTo>
                <a:cubicBezTo>
                  <a:pt x="6156" y="834"/>
                  <a:pt x="6049" y="727"/>
                  <a:pt x="6049" y="596"/>
                </a:cubicBezTo>
                <a:cubicBezTo>
                  <a:pt x="6049" y="482"/>
                  <a:pt x="6136" y="369"/>
                  <a:pt x="6298" y="369"/>
                </a:cubicBezTo>
                <a:close/>
                <a:moveTo>
                  <a:pt x="6871" y="727"/>
                </a:moveTo>
                <a:lnTo>
                  <a:pt x="8668" y="2513"/>
                </a:lnTo>
                <a:lnTo>
                  <a:pt x="3906" y="2513"/>
                </a:lnTo>
                <a:lnTo>
                  <a:pt x="5716" y="727"/>
                </a:lnTo>
                <a:cubicBezTo>
                  <a:pt x="5775" y="1001"/>
                  <a:pt x="6013" y="1191"/>
                  <a:pt x="6287" y="1191"/>
                </a:cubicBezTo>
                <a:cubicBezTo>
                  <a:pt x="6573" y="1191"/>
                  <a:pt x="6811" y="1001"/>
                  <a:pt x="6871" y="727"/>
                </a:cubicBezTo>
                <a:close/>
                <a:moveTo>
                  <a:pt x="3573" y="8787"/>
                </a:moveTo>
                <a:cubicBezTo>
                  <a:pt x="5216" y="8787"/>
                  <a:pt x="5097" y="8787"/>
                  <a:pt x="5156" y="8799"/>
                </a:cubicBezTo>
                <a:cubicBezTo>
                  <a:pt x="5275" y="8823"/>
                  <a:pt x="5370" y="8942"/>
                  <a:pt x="5370" y="9061"/>
                </a:cubicBezTo>
                <a:lnTo>
                  <a:pt x="5370" y="9513"/>
                </a:lnTo>
                <a:lnTo>
                  <a:pt x="3287" y="9513"/>
                </a:lnTo>
                <a:cubicBezTo>
                  <a:pt x="3275" y="9049"/>
                  <a:pt x="3275" y="9049"/>
                  <a:pt x="3287" y="9002"/>
                </a:cubicBezTo>
                <a:cubicBezTo>
                  <a:pt x="3334" y="8859"/>
                  <a:pt x="3430" y="8787"/>
                  <a:pt x="3573" y="8787"/>
                </a:cubicBezTo>
                <a:close/>
                <a:moveTo>
                  <a:pt x="10651" y="2885"/>
                </a:moveTo>
                <a:cubicBezTo>
                  <a:pt x="11916" y="2885"/>
                  <a:pt x="11740" y="2894"/>
                  <a:pt x="11740" y="2929"/>
                </a:cubicBezTo>
                <a:cubicBezTo>
                  <a:pt x="11729" y="9255"/>
                  <a:pt x="11779" y="9516"/>
                  <a:pt x="11713" y="9516"/>
                </a:cubicBezTo>
                <a:cubicBezTo>
                  <a:pt x="11707" y="9516"/>
                  <a:pt x="11700" y="9513"/>
                  <a:pt x="11693" y="9513"/>
                </a:cubicBezTo>
                <a:lnTo>
                  <a:pt x="5739" y="9513"/>
                </a:lnTo>
                <a:lnTo>
                  <a:pt x="5739" y="9144"/>
                </a:lnTo>
                <a:lnTo>
                  <a:pt x="11193" y="9144"/>
                </a:lnTo>
                <a:cubicBezTo>
                  <a:pt x="11288" y="9144"/>
                  <a:pt x="11371" y="9049"/>
                  <a:pt x="11371" y="8966"/>
                </a:cubicBezTo>
                <a:lnTo>
                  <a:pt x="11371" y="3441"/>
                </a:lnTo>
                <a:cubicBezTo>
                  <a:pt x="11371" y="3334"/>
                  <a:pt x="11276" y="3263"/>
                  <a:pt x="11193" y="3263"/>
                </a:cubicBezTo>
                <a:lnTo>
                  <a:pt x="3346" y="3263"/>
                </a:lnTo>
                <a:cubicBezTo>
                  <a:pt x="3239" y="3263"/>
                  <a:pt x="3168" y="3346"/>
                  <a:pt x="3168" y="3441"/>
                </a:cubicBezTo>
                <a:cubicBezTo>
                  <a:pt x="3168" y="3537"/>
                  <a:pt x="3251" y="3620"/>
                  <a:pt x="3346" y="3620"/>
                </a:cubicBezTo>
                <a:lnTo>
                  <a:pt x="10990" y="3620"/>
                </a:lnTo>
                <a:lnTo>
                  <a:pt x="10990" y="8775"/>
                </a:lnTo>
                <a:lnTo>
                  <a:pt x="5656" y="8775"/>
                </a:lnTo>
                <a:cubicBezTo>
                  <a:pt x="5561" y="8585"/>
                  <a:pt x="5370" y="8454"/>
                  <a:pt x="5156" y="8430"/>
                </a:cubicBezTo>
                <a:cubicBezTo>
                  <a:pt x="5128" y="8422"/>
                  <a:pt x="4938" y="8419"/>
                  <a:pt x="4696" y="8419"/>
                </a:cubicBezTo>
                <a:cubicBezTo>
                  <a:pt x="4212" y="8419"/>
                  <a:pt x="3521" y="8430"/>
                  <a:pt x="3513" y="8430"/>
                </a:cubicBezTo>
                <a:cubicBezTo>
                  <a:pt x="3287" y="8442"/>
                  <a:pt x="3072" y="8573"/>
                  <a:pt x="2977" y="8775"/>
                </a:cubicBezTo>
                <a:lnTo>
                  <a:pt x="1608" y="8775"/>
                </a:lnTo>
                <a:lnTo>
                  <a:pt x="1608" y="3620"/>
                </a:lnTo>
                <a:lnTo>
                  <a:pt x="2656" y="3620"/>
                </a:lnTo>
                <a:cubicBezTo>
                  <a:pt x="2763" y="3620"/>
                  <a:pt x="2834" y="3525"/>
                  <a:pt x="2834" y="3441"/>
                </a:cubicBezTo>
                <a:cubicBezTo>
                  <a:pt x="2834" y="3334"/>
                  <a:pt x="2751" y="3263"/>
                  <a:pt x="2656" y="3263"/>
                </a:cubicBezTo>
                <a:lnTo>
                  <a:pt x="1429" y="3263"/>
                </a:lnTo>
                <a:cubicBezTo>
                  <a:pt x="1322" y="3263"/>
                  <a:pt x="1251" y="3346"/>
                  <a:pt x="1251" y="3441"/>
                </a:cubicBezTo>
                <a:lnTo>
                  <a:pt x="1251" y="8966"/>
                </a:lnTo>
                <a:cubicBezTo>
                  <a:pt x="1251" y="9061"/>
                  <a:pt x="1334" y="9144"/>
                  <a:pt x="1429" y="9144"/>
                </a:cubicBezTo>
                <a:lnTo>
                  <a:pt x="2918" y="9144"/>
                </a:lnTo>
                <a:lnTo>
                  <a:pt x="2918" y="9513"/>
                </a:lnTo>
                <a:lnTo>
                  <a:pt x="917" y="9513"/>
                </a:lnTo>
                <a:cubicBezTo>
                  <a:pt x="894" y="9513"/>
                  <a:pt x="870" y="9490"/>
                  <a:pt x="870" y="9466"/>
                </a:cubicBezTo>
                <a:cubicBezTo>
                  <a:pt x="892" y="3144"/>
                  <a:pt x="843" y="2892"/>
                  <a:pt x="900" y="2892"/>
                </a:cubicBezTo>
                <a:cubicBezTo>
                  <a:pt x="905" y="2892"/>
                  <a:pt x="911" y="2894"/>
                  <a:pt x="917" y="2894"/>
                </a:cubicBezTo>
                <a:cubicBezTo>
                  <a:pt x="6680" y="2894"/>
                  <a:pt x="9386" y="2885"/>
                  <a:pt x="10651" y="2885"/>
                </a:cubicBezTo>
                <a:close/>
                <a:moveTo>
                  <a:pt x="6277" y="0"/>
                </a:moveTo>
                <a:cubicBezTo>
                  <a:pt x="6049" y="0"/>
                  <a:pt x="5823" y="84"/>
                  <a:pt x="5656" y="250"/>
                </a:cubicBezTo>
                <a:lnTo>
                  <a:pt x="3370" y="2513"/>
                </a:lnTo>
                <a:lnTo>
                  <a:pt x="894" y="2513"/>
                </a:lnTo>
                <a:cubicBezTo>
                  <a:pt x="667" y="2513"/>
                  <a:pt x="477" y="2691"/>
                  <a:pt x="477" y="2929"/>
                </a:cubicBezTo>
                <a:lnTo>
                  <a:pt x="477" y="9513"/>
                </a:lnTo>
                <a:lnTo>
                  <a:pt x="417" y="9513"/>
                </a:lnTo>
                <a:cubicBezTo>
                  <a:pt x="191" y="9513"/>
                  <a:pt x="1" y="9692"/>
                  <a:pt x="1" y="9930"/>
                </a:cubicBezTo>
                <a:lnTo>
                  <a:pt x="1" y="10311"/>
                </a:lnTo>
                <a:cubicBezTo>
                  <a:pt x="1" y="10537"/>
                  <a:pt x="179" y="10728"/>
                  <a:pt x="417" y="10728"/>
                </a:cubicBezTo>
                <a:lnTo>
                  <a:pt x="7811" y="10728"/>
                </a:lnTo>
                <a:cubicBezTo>
                  <a:pt x="7918" y="10728"/>
                  <a:pt x="7990" y="10645"/>
                  <a:pt x="7990" y="10549"/>
                </a:cubicBezTo>
                <a:cubicBezTo>
                  <a:pt x="7990" y="10454"/>
                  <a:pt x="7895" y="10371"/>
                  <a:pt x="7811" y="10371"/>
                </a:cubicBezTo>
                <a:cubicBezTo>
                  <a:pt x="7049" y="10370"/>
                  <a:pt x="6364" y="10369"/>
                  <a:pt x="5749" y="10369"/>
                </a:cubicBezTo>
                <a:cubicBezTo>
                  <a:pt x="2782" y="10369"/>
                  <a:pt x="1447" y="10380"/>
                  <a:pt x="848" y="10380"/>
                </a:cubicBezTo>
                <a:cubicBezTo>
                  <a:pt x="301" y="10380"/>
                  <a:pt x="370" y="10371"/>
                  <a:pt x="370" y="10335"/>
                </a:cubicBezTo>
                <a:lnTo>
                  <a:pt x="370" y="9942"/>
                </a:lnTo>
                <a:cubicBezTo>
                  <a:pt x="370" y="9904"/>
                  <a:pt x="221" y="9896"/>
                  <a:pt x="1247" y="9896"/>
                </a:cubicBezTo>
                <a:cubicBezTo>
                  <a:pt x="2032" y="9896"/>
                  <a:pt x="3502" y="9901"/>
                  <a:pt x="6250" y="9901"/>
                </a:cubicBezTo>
                <a:cubicBezTo>
                  <a:pt x="7776" y="9901"/>
                  <a:pt x="9695" y="9899"/>
                  <a:pt x="12109" y="9894"/>
                </a:cubicBezTo>
                <a:cubicBezTo>
                  <a:pt x="12145" y="9894"/>
                  <a:pt x="12157" y="9918"/>
                  <a:pt x="12157" y="9942"/>
                </a:cubicBezTo>
                <a:lnTo>
                  <a:pt x="12157" y="10335"/>
                </a:lnTo>
                <a:cubicBezTo>
                  <a:pt x="12157" y="10359"/>
                  <a:pt x="12145" y="10371"/>
                  <a:pt x="12109" y="10371"/>
                </a:cubicBezTo>
                <a:lnTo>
                  <a:pt x="8478" y="10371"/>
                </a:lnTo>
                <a:cubicBezTo>
                  <a:pt x="8371" y="10371"/>
                  <a:pt x="8299" y="10466"/>
                  <a:pt x="8299" y="10549"/>
                </a:cubicBezTo>
                <a:cubicBezTo>
                  <a:pt x="8299" y="10656"/>
                  <a:pt x="8395" y="10728"/>
                  <a:pt x="8478" y="10728"/>
                </a:cubicBezTo>
                <a:lnTo>
                  <a:pt x="12145" y="10728"/>
                </a:lnTo>
                <a:cubicBezTo>
                  <a:pt x="12359" y="10728"/>
                  <a:pt x="12550" y="10549"/>
                  <a:pt x="12550" y="10311"/>
                </a:cubicBezTo>
                <a:lnTo>
                  <a:pt x="12550" y="9930"/>
                </a:lnTo>
                <a:cubicBezTo>
                  <a:pt x="12550" y="9704"/>
                  <a:pt x="12383" y="9513"/>
                  <a:pt x="12145" y="9513"/>
                </a:cubicBezTo>
                <a:lnTo>
                  <a:pt x="12086" y="9513"/>
                </a:lnTo>
                <a:lnTo>
                  <a:pt x="12086" y="2929"/>
                </a:lnTo>
                <a:cubicBezTo>
                  <a:pt x="12086" y="2715"/>
                  <a:pt x="11907" y="2513"/>
                  <a:pt x="11669" y="2513"/>
                </a:cubicBezTo>
                <a:lnTo>
                  <a:pt x="9180" y="2513"/>
                </a:lnTo>
                <a:lnTo>
                  <a:pt x="6906" y="250"/>
                </a:lnTo>
                <a:cubicBezTo>
                  <a:pt x="6734" y="84"/>
                  <a:pt x="6504" y="0"/>
                  <a:pt x="62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1.4. </a:t>
            </a:r>
            <a:r>
              <a:rPr lang="en-US" altLang="ko-KR" sz="3200" b="1" dirty="0" err="1">
                <a:solidFill>
                  <a:schemeClr val="accent1"/>
                </a:solidFill>
              </a:rPr>
              <a:t>Umsjón</a:t>
            </a:r>
            <a:r>
              <a:rPr lang="en-US" altLang="ko-KR" sz="3200" b="1" dirty="0">
                <a:solidFill>
                  <a:schemeClr val="accent1"/>
                </a:solidFill>
              </a:rPr>
              <a:t> </a:t>
            </a:r>
            <a:r>
              <a:rPr lang="en-US" altLang="ko-KR" sz="3200" b="1" dirty="0" err="1">
                <a:solidFill>
                  <a:schemeClr val="accent1"/>
                </a:solidFill>
              </a:rPr>
              <a:t>með</a:t>
            </a:r>
            <a:r>
              <a:rPr lang="en-US" altLang="ko-KR" sz="3200" b="1" dirty="0">
                <a:solidFill>
                  <a:schemeClr val="accent1"/>
                </a:solidFill>
              </a:rPr>
              <a:t> </a:t>
            </a:r>
            <a:r>
              <a:rPr lang="en-US" altLang="ko-KR" sz="3200" b="1" dirty="0" err="1">
                <a:solidFill>
                  <a:schemeClr val="accent1"/>
                </a:solidFill>
              </a:rPr>
              <a:t>stafrænu</a:t>
            </a:r>
            <a:r>
              <a:rPr lang="en-US" altLang="ko-KR" sz="3200" b="1" dirty="0">
                <a:solidFill>
                  <a:schemeClr val="accent1"/>
                </a:solidFill>
              </a:rPr>
              <a:t> </a:t>
            </a:r>
            <a:r>
              <a:rPr lang="en-US" altLang="ko-KR" sz="3200" b="1" dirty="0" err="1">
                <a:solidFill>
                  <a:schemeClr val="accent1"/>
                </a:solidFill>
              </a:rPr>
              <a:t>efni</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a:t>
            </a:r>
            <a:r>
              <a:rPr lang="en-US" altLang="ko-KR" sz="3200" b="1" dirty="0" err="1">
                <a:solidFill>
                  <a:schemeClr val="accent1"/>
                </a:solidFill>
              </a:rPr>
              <a:t>gagnagrunnum</a:t>
            </a:r>
            <a:endParaRPr lang="en-US" altLang="ko-KR" sz="3200" b="1" dirty="0">
              <a:solidFill>
                <a:schemeClr val="accent1"/>
              </a:solidFill>
            </a:endParaRPr>
          </a:p>
          <a:p>
            <a:pPr marL="0" indent="0" algn="r">
              <a:buNone/>
            </a:pPr>
            <a:endParaRPr lang="en-US" altLang="ko-KR" sz="3200" b="1" dirty="0">
              <a:solidFill>
                <a:schemeClr val="accent1"/>
              </a:solidFill>
            </a:endParaRPr>
          </a:p>
        </p:txBody>
      </p:sp>
    </p:spTree>
    <p:extLst>
      <p:ext uri="{BB962C8B-B14F-4D97-AF65-F5344CB8AC3E}">
        <p14:creationId xmlns:p14="http://schemas.microsoft.com/office/powerpoint/2010/main" val="2014223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1268377" y="1219637"/>
            <a:ext cx="110459"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1381518" y="1186825"/>
            <a:ext cx="8190215" cy="461665"/>
          </a:xfrm>
          <a:prstGeom prst="rect">
            <a:avLst/>
          </a:prstGeom>
          <a:noFill/>
        </p:spPr>
        <p:txBody>
          <a:bodyPr wrap="square" rtlCol="0" anchor="ctr">
            <a:spAutoFit/>
          </a:bodyPr>
          <a:lstStyle/>
          <a:p>
            <a:r>
              <a:rPr lang="en-US" sz="2400" b="1" dirty="0" err="1"/>
              <a:t>Stafrænar</a:t>
            </a:r>
            <a:r>
              <a:rPr lang="en-US" sz="2400" b="1" dirty="0"/>
              <a:t> </a:t>
            </a:r>
            <a:r>
              <a:rPr lang="en-US" sz="2400" b="1" dirty="0" err="1"/>
              <a:t>varðveisluaðferðir</a:t>
            </a:r>
            <a:endParaRPr lang="en-US" sz="2400" b="1" dirty="0"/>
          </a:p>
        </p:txBody>
      </p:sp>
      <p:sp>
        <p:nvSpPr>
          <p:cNvPr id="29" name="TextBox 2">
            <a:extLst>
              <a:ext uri="{FF2B5EF4-FFF2-40B4-BE49-F238E27FC236}">
                <a16:creationId xmlns:a16="http://schemas.microsoft.com/office/drawing/2014/main" id="{A9DC58F7-259F-4D1B-B01F-00E5E6930B17}"/>
              </a:ext>
            </a:extLst>
          </p:cNvPr>
          <p:cNvSpPr txBox="1"/>
          <p:nvPr/>
        </p:nvSpPr>
        <p:spPr>
          <a:xfrm>
            <a:off x="1157208" y="1590073"/>
            <a:ext cx="9586992" cy="378885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Vel </a:t>
            </a:r>
            <a:r>
              <a:rPr lang="en-US" dirty="0" err="1"/>
              <a:t>ígrunduð</a:t>
            </a:r>
            <a:r>
              <a:rPr lang="en-US" dirty="0"/>
              <a:t> </a:t>
            </a:r>
            <a:r>
              <a:rPr lang="en-US" dirty="0" err="1"/>
              <a:t>aðferð</a:t>
            </a:r>
            <a:r>
              <a:rPr lang="en-US" dirty="0"/>
              <a:t> </a:t>
            </a:r>
            <a:r>
              <a:rPr lang="en-US" dirty="0" err="1"/>
              <a:t>við</a:t>
            </a:r>
            <a:r>
              <a:rPr lang="en-US" dirty="0"/>
              <a:t> </a:t>
            </a:r>
            <a:r>
              <a:rPr lang="en-US" dirty="0" err="1"/>
              <a:t>varðveislu</a:t>
            </a:r>
            <a:r>
              <a:rPr lang="en-US" dirty="0"/>
              <a:t> </a:t>
            </a:r>
            <a:r>
              <a:rPr lang="en-US" dirty="0" err="1"/>
              <a:t>stafræns</a:t>
            </a:r>
            <a:r>
              <a:rPr lang="en-US" dirty="0"/>
              <a:t> </a:t>
            </a:r>
            <a:r>
              <a:rPr lang="en-US" dirty="0" err="1"/>
              <a:t>efnis</a:t>
            </a:r>
            <a:endParaRPr lang="en-US" dirty="0"/>
          </a:p>
          <a:p>
            <a:pPr marL="285750" indent="-285750">
              <a:buFont typeface="Arial" panose="020B0604020202020204" pitchFamily="34" charset="0"/>
              <a:buChar char="•"/>
            </a:pPr>
            <a:r>
              <a:rPr lang="en-US" dirty="0"/>
              <a:t>Thibodeau  (2002)  </a:t>
            </a:r>
            <a:r>
              <a:rPr lang="en-US" dirty="0" err="1"/>
              <a:t>leggur</a:t>
            </a:r>
            <a:r>
              <a:rPr lang="en-US" dirty="0"/>
              <a:t> </a:t>
            </a:r>
            <a:r>
              <a:rPr lang="en-US" dirty="0" err="1"/>
              <a:t>til</a:t>
            </a:r>
            <a:r>
              <a:rPr lang="en-US" dirty="0"/>
              <a:t> </a:t>
            </a:r>
            <a:r>
              <a:rPr lang="en-US" dirty="0" err="1"/>
              <a:t>að</a:t>
            </a:r>
            <a:r>
              <a:rPr lang="en-US" dirty="0"/>
              <a:t> </a:t>
            </a:r>
            <a:r>
              <a:rPr lang="en-US" dirty="0" err="1"/>
              <a:t>fjórir</a:t>
            </a:r>
            <a:r>
              <a:rPr lang="en-US" dirty="0"/>
              <a:t> </a:t>
            </a:r>
            <a:r>
              <a:rPr lang="en-US" dirty="0" err="1"/>
              <a:t>mælikvarðar</a:t>
            </a:r>
            <a:r>
              <a:rPr lang="en-US" dirty="0"/>
              <a:t> </a:t>
            </a:r>
            <a:r>
              <a:rPr lang="en-US" dirty="0" err="1"/>
              <a:t>séu</a:t>
            </a:r>
            <a:r>
              <a:rPr lang="en-US" dirty="0"/>
              <a:t> </a:t>
            </a:r>
            <a:r>
              <a:rPr lang="en-US" dirty="0" err="1"/>
              <a:t>hafðir</a:t>
            </a:r>
            <a:r>
              <a:rPr lang="en-US" dirty="0"/>
              <a:t> </a:t>
            </a:r>
            <a:r>
              <a:rPr lang="en-US" dirty="0" err="1"/>
              <a:t>til</a:t>
            </a:r>
            <a:r>
              <a:rPr lang="en-US" dirty="0"/>
              <a:t> </a:t>
            </a:r>
            <a:r>
              <a:rPr lang="en-US" dirty="0" err="1"/>
              <a:t>hliðsjónar</a:t>
            </a:r>
            <a:r>
              <a:rPr lang="en-US" dirty="0"/>
              <a:t> </a:t>
            </a:r>
            <a:r>
              <a:rPr lang="en-US" dirty="0" err="1"/>
              <a:t>við</a:t>
            </a:r>
            <a:r>
              <a:rPr lang="en-US" dirty="0"/>
              <a:t> </a:t>
            </a:r>
            <a:r>
              <a:rPr lang="en-US" dirty="0" err="1"/>
              <a:t>val</a:t>
            </a:r>
            <a:r>
              <a:rPr lang="en-US" dirty="0"/>
              <a:t> á </a:t>
            </a:r>
            <a:r>
              <a:rPr lang="en-US" dirty="0" err="1"/>
              <a:t>varðveisluaðferðum</a:t>
            </a:r>
            <a:r>
              <a:rPr lang="en-US" dirty="0"/>
              <a:t>: </a:t>
            </a:r>
          </a:p>
          <a:p>
            <a:pPr marL="800100" lvl="1" indent="-342900">
              <a:lnSpc>
                <a:spcPct val="150000"/>
              </a:lnSpc>
              <a:buFont typeface="Wingdings" panose="05000000000000000000" pitchFamily="2" charset="2"/>
              <a:buChar char="Ø"/>
            </a:pPr>
            <a:r>
              <a:rPr lang="en-US" b="1" dirty="0" err="1"/>
              <a:t>Raunhæfni</a:t>
            </a:r>
            <a:r>
              <a:rPr lang="en-US" dirty="0"/>
              <a:t>: </a:t>
            </a:r>
            <a:r>
              <a:rPr lang="en-US" dirty="0" err="1"/>
              <a:t>eignarhald</a:t>
            </a:r>
            <a:r>
              <a:rPr lang="en-US" dirty="0"/>
              <a:t> á hug- </a:t>
            </a:r>
            <a:r>
              <a:rPr lang="en-US" dirty="0" err="1"/>
              <a:t>og</a:t>
            </a:r>
            <a:r>
              <a:rPr lang="en-US" dirty="0"/>
              <a:t> </a:t>
            </a:r>
            <a:r>
              <a:rPr lang="en-US" dirty="0" err="1"/>
              <a:t>tækjabúnaði</a:t>
            </a:r>
            <a:r>
              <a:rPr lang="en-US" dirty="0"/>
              <a:t> </a:t>
            </a:r>
            <a:r>
              <a:rPr lang="en-US" dirty="0" err="1"/>
              <a:t>henti</a:t>
            </a:r>
            <a:r>
              <a:rPr lang="en-US" dirty="0"/>
              <a:t> </a:t>
            </a:r>
            <a:r>
              <a:rPr lang="en-US" dirty="0" err="1"/>
              <a:t>valinni</a:t>
            </a:r>
            <a:r>
              <a:rPr lang="en-US" dirty="0"/>
              <a:t> </a:t>
            </a:r>
            <a:r>
              <a:rPr lang="en-US" dirty="0" err="1"/>
              <a:t>áætlun</a:t>
            </a:r>
            <a:r>
              <a:rPr lang="en-US" dirty="0"/>
              <a:t> um </a:t>
            </a:r>
            <a:r>
              <a:rPr lang="en-US" dirty="0" err="1"/>
              <a:t>varðveislu</a:t>
            </a:r>
            <a:endParaRPr lang="en-US" dirty="0"/>
          </a:p>
          <a:p>
            <a:pPr marL="800100" lvl="1" indent="-342900">
              <a:lnSpc>
                <a:spcPct val="150000"/>
              </a:lnSpc>
              <a:buFont typeface="Wingdings" panose="05000000000000000000" pitchFamily="2" charset="2"/>
              <a:buChar char="Ø"/>
            </a:pPr>
            <a:r>
              <a:rPr lang="en-US" b="1" dirty="0" err="1"/>
              <a:t>Sjálfbærni</a:t>
            </a:r>
            <a:r>
              <a:rPr lang="en-US" dirty="0"/>
              <a:t>: </a:t>
            </a:r>
            <a:r>
              <a:rPr lang="en-US" dirty="0" err="1"/>
              <a:t>kerfið</a:t>
            </a:r>
            <a:r>
              <a:rPr lang="en-US" dirty="0"/>
              <a:t> </a:t>
            </a:r>
            <a:r>
              <a:rPr lang="en-US" dirty="0" err="1"/>
              <a:t>sem</a:t>
            </a:r>
            <a:r>
              <a:rPr lang="en-US" dirty="0"/>
              <a:t> </a:t>
            </a:r>
            <a:r>
              <a:rPr lang="en-US" dirty="0" err="1"/>
              <a:t>valið</a:t>
            </a:r>
            <a:r>
              <a:rPr lang="en-US" dirty="0"/>
              <a:t> er </a:t>
            </a:r>
            <a:r>
              <a:rPr lang="en-US" dirty="0" err="1"/>
              <a:t>verður</a:t>
            </a:r>
            <a:r>
              <a:rPr lang="en-US" dirty="0"/>
              <a:t> </a:t>
            </a:r>
            <a:r>
              <a:rPr lang="en-US" dirty="0" err="1"/>
              <a:t>að</a:t>
            </a:r>
            <a:r>
              <a:rPr lang="en-US" dirty="0"/>
              <a:t> vera </a:t>
            </a:r>
            <a:r>
              <a:rPr lang="en-US" dirty="0" err="1"/>
              <a:t>fært</a:t>
            </a:r>
            <a:r>
              <a:rPr lang="en-US" dirty="0"/>
              <a:t> um </a:t>
            </a:r>
            <a:r>
              <a:rPr lang="en-US" dirty="0" err="1"/>
              <a:t>að</a:t>
            </a:r>
            <a:r>
              <a:rPr lang="en-US" dirty="0"/>
              <a:t> </a:t>
            </a:r>
            <a:r>
              <a:rPr lang="en-US" dirty="0" err="1"/>
              <a:t>virka</a:t>
            </a:r>
            <a:r>
              <a:rPr lang="en-US" dirty="0"/>
              <a:t> um </a:t>
            </a:r>
            <a:r>
              <a:rPr lang="en-US" dirty="0" err="1"/>
              <a:t>óákveðna</a:t>
            </a:r>
            <a:r>
              <a:rPr lang="en-US" dirty="0"/>
              <a:t> </a:t>
            </a:r>
            <a:r>
              <a:rPr lang="en-US" dirty="0" err="1"/>
              <a:t>framtíð</a:t>
            </a:r>
            <a:r>
              <a:rPr lang="en-US" dirty="0"/>
              <a:t>, </a:t>
            </a:r>
            <a:r>
              <a:rPr lang="en-US" dirty="0" err="1"/>
              <a:t>annars</a:t>
            </a:r>
            <a:r>
              <a:rPr lang="en-US" dirty="0"/>
              <a:t> </a:t>
            </a:r>
            <a:r>
              <a:rPr lang="en-US" dirty="0" err="1"/>
              <a:t>verður</a:t>
            </a:r>
            <a:r>
              <a:rPr lang="en-US" dirty="0"/>
              <a:t> </a:t>
            </a:r>
            <a:r>
              <a:rPr lang="en-US" dirty="0" err="1"/>
              <a:t>að</a:t>
            </a:r>
            <a:r>
              <a:rPr lang="en-US" dirty="0"/>
              <a:t> </a:t>
            </a:r>
            <a:r>
              <a:rPr lang="en-US" dirty="0" err="1"/>
              <a:t>gera</a:t>
            </a:r>
            <a:r>
              <a:rPr lang="en-US" dirty="0"/>
              <a:t> </a:t>
            </a:r>
            <a:r>
              <a:rPr lang="en-US" dirty="0" err="1"/>
              <a:t>ráð</a:t>
            </a:r>
            <a:r>
              <a:rPr lang="en-US" dirty="0"/>
              <a:t> </a:t>
            </a:r>
            <a:r>
              <a:rPr lang="en-US" dirty="0" err="1"/>
              <a:t>fyrir</a:t>
            </a:r>
            <a:r>
              <a:rPr lang="en-US" dirty="0"/>
              <a:t> </a:t>
            </a:r>
            <a:r>
              <a:rPr lang="en-US" dirty="0" err="1"/>
              <a:t>varaleið</a:t>
            </a:r>
            <a:r>
              <a:rPr lang="en-US" dirty="0"/>
              <a:t> </a:t>
            </a:r>
            <a:r>
              <a:rPr lang="en-US" dirty="0" err="1"/>
              <a:t>ef</a:t>
            </a:r>
            <a:r>
              <a:rPr lang="en-US" dirty="0"/>
              <a:t> </a:t>
            </a:r>
            <a:r>
              <a:rPr lang="en-US" dirty="0" err="1"/>
              <a:t>sú</a:t>
            </a:r>
            <a:r>
              <a:rPr lang="en-US" dirty="0"/>
              <a:t> </a:t>
            </a:r>
            <a:r>
              <a:rPr lang="en-US" dirty="0" err="1"/>
              <a:t>sem</a:t>
            </a:r>
            <a:r>
              <a:rPr lang="en-US" dirty="0"/>
              <a:t> </a:t>
            </a:r>
            <a:r>
              <a:rPr lang="en-US" dirty="0" err="1"/>
              <a:t>valin</a:t>
            </a:r>
            <a:r>
              <a:rPr lang="en-US" dirty="0"/>
              <a:t> var </a:t>
            </a:r>
            <a:r>
              <a:rPr lang="en-US" dirty="0" err="1"/>
              <a:t>hættir</a:t>
            </a:r>
            <a:r>
              <a:rPr lang="en-US" dirty="0"/>
              <a:t> </a:t>
            </a:r>
            <a:r>
              <a:rPr lang="en-US" dirty="0" err="1"/>
              <a:t>að</a:t>
            </a:r>
            <a:r>
              <a:rPr lang="en-US" dirty="0"/>
              <a:t> </a:t>
            </a:r>
            <a:r>
              <a:rPr lang="en-US" dirty="0" err="1"/>
              <a:t>virka</a:t>
            </a:r>
            <a:endParaRPr lang="en-US" dirty="0"/>
          </a:p>
          <a:p>
            <a:pPr marL="800100" lvl="1" indent="-342900">
              <a:lnSpc>
                <a:spcPct val="150000"/>
              </a:lnSpc>
              <a:buFont typeface="Wingdings" panose="05000000000000000000" pitchFamily="2" charset="2"/>
              <a:buChar char="Ø"/>
            </a:pPr>
            <a:r>
              <a:rPr lang="en-US" b="1" dirty="0" err="1"/>
              <a:t>Hagkvæmni</a:t>
            </a:r>
            <a:r>
              <a:rPr lang="en-US" dirty="0"/>
              <a:t>: </a:t>
            </a:r>
            <a:r>
              <a:rPr lang="en-US" dirty="0" err="1"/>
              <a:t>valin</a:t>
            </a:r>
            <a:r>
              <a:rPr lang="en-US" dirty="0"/>
              <a:t> </a:t>
            </a:r>
            <a:r>
              <a:rPr lang="en-US" dirty="0" err="1"/>
              <a:t>aðferð</a:t>
            </a:r>
            <a:r>
              <a:rPr lang="en-US" dirty="0"/>
              <a:t> </a:t>
            </a:r>
            <a:r>
              <a:rPr lang="en-US" dirty="0" err="1"/>
              <a:t>þarf</a:t>
            </a:r>
            <a:r>
              <a:rPr lang="en-US" dirty="0"/>
              <a:t> </a:t>
            </a:r>
            <a:r>
              <a:rPr lang="en-US" dirty="0" err="1"/>
              <a:t>að</a:t>
            </a:r>
            <a:r>
              <a:rPr lang="en-US" dirty="0"/>
              <a:t> vera </a:t>
            </a:r>
            <a:r>
              <a:rPr lang="en-US" dirty="0" err="1"/>
              <a:t>skynsamleg</a:t>
            </a:r>
            <a:r>
              <a:rPr lang="en-US" dirty="0"/>
              <a:t> í </a:t>
            </a:r>
            <a:r>
              <a:rPr lang="en-US" dirty="0" err="1"/>
              <a:t>ljósi</a:t>
            </a:r>
            <a:r>
              <a:rPr lang="en-US" dirty="0"/>
              <a:t> </a:t>
            </a:r>
            <a:r>
              <a:rPr lang="en-US" dirty="0" err="1"/>
              <a:t>erfiðleikastigs</a:t>
            </a:r>
            <a:r>
              <a:rPr lang="en-US" dirty="0"/>
              <a:t> </a:t>
            </a:r>
            <a:r>
              <a:rPr lang="en-US" dirty="0" err="1"/>
              <a:t>framkvæmdar</a:t>
            </a:r>
            <a:r>
              <a:rPr lang="en-US" dirty="0"/>
              <a:t> </a:t>
            </a:r>
            <a:r>
              <a:rPr lang="en-US" dirty="0" err="1"/>
              <a:t>og</a:t>
            </a:r>
            <a:r>
              <a:rPr lang="en-US" dirty="0"/>
              <a:t> </a:t>
            </a:r>
            <a:r>
              <a:rPr lang="en-US" dirty="0" err="1"/>
              <a:t>arðsemi</a:t>
            </a:r>
            <a:r>
              <a:rPr lang="en-US" dirty="0"/>
              <a:t> </a:t>
            </a:r>
            <a:r>
              <a:rPr lang="en-US" dirty="0" err="1"/>
              <a:t>fjárfestingar</a:t>
            </a:r>
            <a:r>
              <a:rPr lang="en-US" dirty="0"/>
              <a:t>  </a:t>
            </a:r>
          </a:p>
          <a:p>
            <a:pPr marL="800100" lvl="1" indent="-342900">
              <a:lnSpc>
                <a:spcPct val="150000"/>
              </a:lnSpc>
              <a:buFont typeface="Wingdings" panose="05000000000000000000" pitchFamily="2" charset="2"/>
              <a:buChar char="Ø"/>
            </a:pPr>
            <a:r>
              <a:rPr lang="en-US" b="1" dirty="0" err="1"/>
              <a:t>Viðeigandi</a:t>
            </a:r>
            <a:r>
              <a:rPr lang="en-US" dirty="0"/>
              <a:t>: </a:t>
            </a:r>
            <a:r>
              <a:rPr lang="en-US" dirty="0" err="1"/>
              <a:t>valin</a:t>
            </a:r>
            <a:r>
              <a:rPr lang="en-US" dirty="0"/>
              <a:t> </a:t>
            </a:r>
            <a:r>
              <a:rPr lang="en-US" dirty="0" err="1"/>
              <a:t>aðferð</a:t>
            </a:r>
            <a:r>
              <a:rPr lang="en-US" dirty="0"/>
              <a:t> </a:t>
            </a:r>
            <a:r>
              <a:rPr lang="en-US" dirty="0" err="1"/>
              <a:t>verður</a:t>
            </a:r>
            <a:r>
              <a:rPr lang="en-US" dirty="0"/>
              <a:t> </a:t>
            </a:r>
            <a:r>
              <a:rPr lang="en-US" dirty="0" err="1"/>
              <a:t>að</a:t>
            </a:r>
            <a:r>
              <a:rPr lang="en-US" dirty="0"/>
              <a:t> </a:t>
            </a:r>
            <a:r>
              <a:rPr lang="en-US" dirty="0" err="1"/>
              <a:t>henta</a:t>
            </a:r>
            <a:r>
              <a:rPr lang="en-US" dirty="0"/>
              <a:t> </a:t>
            </a:r>
            <a:r>
              <a:rPr lang="en-US" dirty="0" err="1"/>
              <a:t>þeim</a:t>
            </a:r>
            <a:r>
              <a:rPr lang="en-US" dirty="0"/>
              <a:t> </a:t>
            </a:r>
            <a:r>
              <a:rPr lang="en-US" dirty="0" err="1"/>
              <a:t>tegundum</a:t>
            </a:r>
            <a:r>
              <a:rPr lang="en-US" dirty="0"/>
              <a:t> </a:t>
            </a:r>
            <a:r>
              <a:rPr lang="en-US" dirty="0" err="1"/>
              <a:t>stafræns</a:t>
            </a:r>
            <a:r>
              <a:rPr lang="en-US" dirty="0"/>
              <a:t> </a:t>
            </a:r>
            <a:r>
              <a:rPr lang="en-US" dirty="0" err="1"/>
              <a:t>efnis</a:t>
            </a:r>
            <a:r>
              <a:rPr lang="en-US" dirty="0"/>
              <a:t> </a:t>
            </a:r>
            <a:r>
              <a:rPr lang="en-US" dirty="0" err="1"/>
              <a:t>sem</a:t>
            </a:r>
            <a:r>
              <a:rPr lang="en-US" dirty="0"/>
              <a:t> á </a:t>
            </a:r>
            <a:r>
              <a:rPr lang="en-US" dirty="0" err="1"/>
              <a:t>að</a:t>
            </a:r>
            <a:r>
              <a:rPr lang="en-US" dirty="0"/>
              <a:t> </a:t>
            </a:r>
            <a:r>
              <a:rPr lang="en-US" dirty="0" err="1"/>
              <a:t>vernda</a:t>
            </a:r>
            <a:r>
              <a:rPr lang="en-US" dirty="0"/>
              <a:t> </a:t>
            </a:r>
            <a:r>
              <a:rPr lang="en-US" dirty="0" err="1"/>
              <a:t>og</a:t>
            </a:r>
            <a:r>
              <a:rPr lang="en-US" dirty="0"/>
              <a:t> </a:t>
            </a:r>
            <a:r>
              <a:rPr lang="en-US" dirty="0" err="1"/>
              <a:t>varðveita</a:t>
            </a:r>
            <a:endParaRPr lang="en-US" altLang="ko-KR" sz="1400" dirty="0">
              <a:solidFill>
                <a:schemeClr val="tx1">
                  <a:lumMod val="75000"/>
                  <a:lumOff val="25000"/>
                </a:schemeClr>
              </a:solidFill>
            </a:endParaRPr>
          </a:p>
        </p:txBody>
      </p:sp>
      <p:sp>
        <p:nvSpPr>
          <p:cNvPr id="44"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1.5. </a:t>
            </a:r>
            <a:r>
              <a:rPr lang="en-US" altLang="ko-KR" sz="3200" b="1" dirty="0" err="1">
                <a:solidFill>
                  <a:schemeClr val="accent1"/>
                </a:solidFill>
              </a:rPr>
              <a:t>Varðveisla</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a:t>
            </a:r>
            <a:r>
              <a:rPr lang="en-US" altLang="ko-KR" sz="3200" b="1" dirty="0" err="1">
                <a:solidFill>
                  <a:schemeClr val="accent1"/>
                </a:solidFill>
              </a:rPr>
              <a:t>uppfærsla</a:t>
            </a:r>
            <a:r>
              <a:rPr lang="en-US" altLang="ko-KR" sz="3200" b="1" dirty="0">
                <a:solidFill>
                  <a:schemeClr val="accent1"/>
                </a:solidFill>
              </a:rPr>
              <a:t> </a:t>
            </a:r>
            <a:r>
              <a:rPr lang="en-US" altLang="ko-KR" sz="3200" b="1" dirty="0" err="1">
                <a:solidFill>
                  <a:schemeClr val="accent1"/>
                </a:solidFill>
              </a:rPr>
              <a:t>stafræns</a:t>
            </a:r>
            <a:r>
              <a:rPr lang="en-US" altLang="ko-KR" sz="3200" b="1" dirty="0">
                <a:solidFill>
                  <a:schemeClr val="accent1"/>
                </a:solidFill>
              </a:rPr>
              <a:t> </a:t>
            </a:r>
            <a:r>
              <a:rPr lang="en-US" altLang="ko-KR" sz="3200" b="1" dirty="0" err="1">
                <a:solidFill>
                  <a:schemeClr val="accent1"/>
                </a:solidFill>
              </a:rPr>
              <a:t>efnis</a:t>
            </a:r>
            <a:r>
              <a:rPr lang="en-US" altLang="ko-KR" sz="3200" b="1" dirty="0">
                <a:solidFill>
                  <a:schemeClr val="accent1"/>
                </a:solidFill>
              </a:rPr>
              <a:t> </a:t>
            </a:r>
          </a:p>
        </p:txBody>
      </p:sp>
    </p:spTree>
    <p:extLst>
      <p:ext uri="{BB962C8B-B14F-4D97-AF65-F5344CB8AC3E}">
        <p14:creationId xmlns:p14="http://schemas.microsoft.com/office/powerpoint/2010/main" val="2570176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17">
            <a:extLst>
              <a:ext uri="{FF2B5EF4-FFF2-40B4-BE49-F238E27FC236}">
                <a16:creationId xmlns:a16="http://schemas.microsoft.com/office/drawing/2014/main" id="{6E6D21EB-C2FA-4327-AA5A-2A5925EE20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090" y="2524125"/>
            <a:ext cx="1876136" cy="1250757"/>
          </a:xfrm>
          <a:prstGeom prst="rect">
            <a:avLst/>
          </a:prstGeom>
        </p:spPr>
      </p:pic>
      <p:sp>
        <p:nvSpPr>
          <p:cNvPr id="27" name="Rectangle 7">
            <a:extLst>
              <a:ext uri="{FF2B5EF4-FFF2-40B4-BE49-F238E27FC236}">
                <a16:creationId xmlns:a16="http://schemas.microsoft.com/office/drawing/2014/main" id="{421A13C1-A62F-42B7-BA0B-406294803411}"/>
              </a:ext>
            </a:extLst>
          </p:cNvPr>
          <p:cNvSpPr/>
          <p:nvPr/>
        </p:nvSpPr>
        <p:spPr>
          <a:xfrm>
            <a:off x="2563778" y="1639125"/>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2667847" y="1560956"/>
            <a:ext cx="6985261" cy="461665"/>
          </a:xfrm>
          <a:prstGeom prst="rect">
            <a:avLst/>
          </a:prstGeom>
          <a:noFill/>
        </p:spPr>
        <p:txBody>
          <a:bodyPr wrap="square" rtlCol="0" anchor="ctr">
            <a:spAutoFit/>
          </a:bodyPr>
          <a:lstStyle/>
          <a:p>
            <a:r>
              <a:rPr lang="en-US" altLang="ko-KR" sz="2400" b="1" dirty="0" err="1">
                <a:solidFill>
                  <a:schemeClr val="tx1">
                    <a:lumMod val="75000"/>
                    <a:lumOff val="25000"/>
                  </a:schemeClr>
                </a:solidFill>
                <a:cs typeface="Arial" pitchFamily="34" charset="0"/>
              </a:rPr>
              <a:t>Aðferðir</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til</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árangursríkrar</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umsjónar</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og</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varðveislu</a:t>
            </a:r>
            <a:endParaRPr lang="ko-KR" altLang="en-US" sz="2400" b="1" dirty="0">
              <a:solidFill>
                <a:schemeClr val="tx1">
                  <a:lumMod val="75000"/>
                  <a:lumOff val="25000"/>
                </a:schemeClr>
              </a:solidFill>
              <a:cs typeface="Arial" pitchFamily="34" charset="0"/>
            </a:endParaRPr>
          </a:p>
        </p:txBody>
      </p:sp>
      <p:sp>
        <p:nvSpPr>
          <p:cNvPr id="29" name="TextBox 2">
            <a:extLst>
              <a:ext uri="{FF2B5EF4-FFF2-40B4-BE49-F238E27FC236}">
                <a16:creationId xmlns:a16="http://schemas.microsoft.com/office/drawing/2014/main" id="{A9DC58F7-259F-4D1B-B01F-00E5E6930B17}"/>
              </a:ext>
            </a:extLst>
          </p:cNvPr>
          <p:cNvSpPr txBox="1"/>
          <p:nvPr/>
        </p:nvSpPr>
        <p:spPr>
          <a:xfrm>
            <a:off x="2418081" y="2174240"/>
            <a:ext cx="8158480" cy="2585323"/>
          </a:xfrm>
          <a:prstGeom prst="rect">
            <a:avLst/>
          </a:prstGeom>
          <a:noFill/>
        </p:spPr>
        <p:txBody>
          <a:bodyPr wrap="square" rtlCol="0">
            <a:spAutoFit/>
          </a:bodyPr>
          <a:lstStyle/>
          <a:p>
            <a:pPr marL="800100" lvl="1" indent="-342900">
              <a:buFont typeface="Wingdings" panose="05000000000000000000" pitchFamily="2" charset="2"/>
              <a:buChar char="Ø"/>
            </a:pPr>
            <a:r>
              <a:rPr lang="en-US" dirty="0" err="1"/>
              <a:t>Notkun</a:t>
            </a:r>
            <a:r>
              <a:rPr lang="en-US" dirty="0"/>
              <a:t> </a:t>
            </a:r>
            <a:r>
              <a:rPr lang="en-US" dirty="0" err="1"/>
              <a:t>staðla</a:t>
            </a:r>
            <a:r>
              <a:rPr lang="en-US" dirty="0"/>
              <a:t>: </a:t>
            </a:r>
            <a:r>
              <a:rPr lang="en-US" dirty="0" err="1"/>
              <a:t>felur</a:t>
            </a:r>
            <a:r>
              <a:rPr lang="en-US" dirty="0"/>
              <a:t> í </a:t>
            </a:r>
            <a:r>
              <a:rPr lang="en-US" dirty="0" err="1"/>
              <a:t>sér</a:t>
            </a:r>
            <a:r>
              <a:rPr lang="en-US" dirty="0"/>
              <a:t> </a:t>
            </a:r>
            <a:r>
              <a:rPr lang="en-US" dirty="0" err="1"/>
              <a:t>notkun</a:t>
            </a:r>
            <a:r>
              <a:rPr lang="en-US" dirty="0"/>
              <a:t> </a:t>
            </a:r>
            <a:r>
              <a:rPr lang="en-US" dirty="0" err="1"/>
              <a:t>viðurkenndra</a:t>
            </a:r>
            <a:r>
              <a:rPr lang="en-US" dirty="0"/>
              <a:t> </a:t>
            </a:r>
            <a:r>
              <a:rPr lang="en-US" dirty="0" err="1"/>
              <a:t>staðla</a:t>
            </a:r>
            <a:r>
              <a:rPr lang="en-US" dirty="0"/>
              <a:t> </a:t>
            </a:r>
          </a:p>
          <a:p>
            <a:pPr marL="800100" lvl="1" indent="-342900">
              <a:buFont typeface="Wingdings" panose="05000000000000000000" pitchFamily="2" charset="2"/>
              <a:buChar char="Ø"/>
            </a:pPr>
            <a:r>
              <a:rPr lang="en-US" altLang="ko-KR" dirty="0" err="1"/>
              <a:t>Gagnaúrdráttur</a:t>
            </a:r>
            <a:r>
              <a:rPr lang="en-US" altLang="ko-KR" dirty="0"/>
              <a:t> </a:t>
            </a:r>
            <a:r>
              <a:rPr lang="en-US" altLang="ko-KR" dirty="0" err="1"/>
              <a:t>og</a:t>
            </a:r>
            <a:r>
              <a:rPr lang="en-US" altLang="ko-KR" dirty="0"/>
              <a:t> -</a:t>
            </a:r>
            <a:r>
              <a:rPr lang="en-US" altLang="ko-KR" dirty="0" err="1"/>
              <a:t>skipulag</a:t>
            </a:r>
            <a:r>
              <a:rPr lang="en-US" altLang="ko-KR" dirty="0"/>
              <a:t>: </a:t>
            </a:r>
            <a:r>
              <a:rPr lang="en-US" altLang="ko-KR" dirty="0" err="1"/>
              <a:t>samanstendur</a:t>
            </a:r>
            <a:r>
              <a:rPr lang="en-US" altLang="ko-KR" dirty="0"/>
              <a:t> </a:t>
            </a:r>
            <a:r>
              <a:rPr lang="en-US" altLang="ko-KR" dirty="0" err="1"/>
              <a:t>af</a:t>
            </a:r>
            <a:r>
              <a:rPr lang="en-US" altLang="ko-KR" dirty="0"/>
              <a:t> </a:t>
            </a:r>
            <a:r>
              <a:rPr lang="en-US" altLang="ko-KR" dirty="0" err="1"/>
              <a:t>því</a:t>
            </a:r>
            <a:r>
              <a:rPr lang="en-US" altLang="ko-KR" dirty="0"/>
              <a:t> </a:t>
            </a:r>
            <a:r>
              <a:rPr lang="en-US" altLang="ko-KR" dirty="0" err="1"/>
              <a:t>að</a:t>
            </a:r>
            <a:r>
              <a:rPr lang="en-US" altLang="ko-KR" dirty="0"/>
              <a:t> </a:t>
            </a:r>
            <a:r>
              <a:rPr lang="en-US" altLang="ko-KR" dirty="0" err="1"/>
              <a:t>skoða</a:t>
            </a:r>
            <a:r>
              <a:rPr lang="en-US" altLang="ko-KR" dirty="0"/>
              <a:t> </a:t>
            </a:r>
            <a:r>
              <a:rPr lang="en-US" altLang="ko-KR" dirty="0" err="1"/>
              <a:t>og</a:t>
            </a:r>
            <a:r>
              <a:rPr lang="en-US" altLang="ko-KR" dirty="0"/>
              <a:t> </a:t>
            </a:r>
            <a:r>
              <a:rPr lang="en-US" altLang="ko-KR" dirty="0" err="1"/>
              <a:t>merkja</a:t>
            </a:r>
            <a:r>
              <a:rPr lang="en-US" altLang="ko-KR" dirty="0"/>
              <a:t> </a:t>
            </a:r>
            <a:r>
              <a:rPr lang="en-US" altLang="ko-KR" dirty="0" err="1"/>
              <a:t>gögn</a:t>
            </a:r>
            <a:r>
              <a:rPr lang="en-US" altLang="ko-KR" dirty="0"/>
              <a:t> </a:t>
            </a:r>
            <a:r>
              <a:rPr lang="en-US" altLang="ko-KR" dirty="0" err="1"/>
              <a:t>til</a:t>
            </a:r>
            <a:r>
              <a:rPr lang="en-US" altLang="ko-KR" dirty="0"/>
              <a:t> </a:t>
            </a:r>
            <a:r>
              <a:rPr lang="en-US" altLang="ko-KR" dirty="0" err="1"/>
              <a:t>að</a:t>
            </a:r>
            <a:r>
              <a:rPr lang="en-US" altLang="ko-KR" dirty="0"/>
              <a:t> </a:t>
            </a:r>
            <a:r>
              <a:rPr lang="en-US" altLang="ko-KR" dirty="0" err="1"/>
              <a:t>koma</a:t>
            </a:r>
            <a:r>
              <a:rPr lang="en-US" altLang="ko-KR" dirty="0"/>
              <a:t> á </a:t>
            </a:r>
            <a:r>
              <a:rPr lang="en-US" altLang="ko-KR" dirty="0" err="1"/>
              <a:t>virkni</a:t>
            </a:r>
            <a:r>
              <a:rPr lang="en-US" altLang="ko-KR" dirty="0"/>
              <a:t>, </a:t>
            </a:r>
            <a:r>
              <a:rPr lang="en-US" altLang="ko-KR" dirty="0" err="1"/>
              <a:t>tengingum</a:t>
            </a:r>
            <a:r>
              <a:rPr lang="en-US" altLang="ko-KR" dirty="0"/>
              <a:t> </a:t>
            </a:r>
            <a:r>
              <a:rPr lang="en-US" altLang="ko-KR" dirty="0" err="1"/>
              <a:t>og</a:t>
            </a:r>
            <a:r>
              <a:rPr lang="en-US" altLang="ko-KR" dirty="0"/>
              <a:t> </a:t>
            </a:r>
            <a:r>
              <a:rPr lang="en-US" altLang="ko-KR" dirty="0" err="1"/>
              <a:t>skipulagi</a:t>
            </a:r>
            <a:r>
              <a:rPr lang="en-US" altLang="ko-KR" dirty="0"/>
              <a:t> </a:t>
            </a:r>
            <a:r>
              <a:rPr lang="en-US" altLang="ko-KR" dirty="0" err="1"/>
              <a:t>ákveðinna</a:t>
            </a:r>
            <a:r>
              <a:rPr lang="en-US" altLang="ko-KR" dirty="0"/>
              <a:t> </a:t>
            </a:r>
            <a:r>
              <a:rPr lang="en-US" altLang="ko-KR" dirty="0" err="1"/>
              <a:t>þátta</a:t>
            </a:r>
            <a:r>
              <a:rPr lang="en-US" altLang="ko-KR" dirty="0"/>
              <a:t> (</a:t>
            </a:r>
            <a:r>
              <a:rPr lang="en-US" altLang="ko-KR" dirty="0" err="1"/>
              <a:t>eiginda</a:t>
            </a:r>
            <a:r>
              <a:rPr lang="en-US" altLang="ko-KR" dirty="0"/>
              <a:t>) </a:t>
            </a:r>
            <a:r>
              <a:rPr lang="en-US" altLang="ko-KR" dirty="0" err="1"/>
              <a:t>sem</a:t>
            </a:r>
            <a:r>
              <a:rPr lang="en-US" altLang="ko-KR" dirty="0"/>
              <a:t> </a:t>
            </a:r>
            <a:r>
              <a:rPr lang="en-US" altLang="ko-KR" dirty="0" err="1"/>
              <a:t>draga</a:t>
            </a:r>
            <a:r>
              <a:rPr lang="en-US" altLang="ko-KR" dirty="0"/>
              <a:t> </a:t>
            </a:r>
            <a:r>
              <a:rPr lang="en-US" altLang="ko-KR" dirty="0" err="1"/>
              <a:t>má</a:t>
            </a:r>
            <a:r>
              <a:rPr lang="en-US" altLang="ko-KR" dirty="0"/>
              <a:t> </a:t>
            </a:r>
            <a:r>
              <a:rPr lang="en-US" altLang="ko-KR" dirty="0" err="1"/>
              <a:t>fram</a:t>
            </a:r>
            <a:endParaRPr lang="en-US" altLang="ko-KR" dirty="0">
              <a:solidFill>
                <a:schemeClr val="tx1">
                  <a:lumMod val="75000"/>
                  <a:lumOff val="25000"/>
                </a:schemeClr>
              </a:solidFill>
            </a:endParaRPr>
          </a:p>
          <a:p>
            <a:pPr marL="800100" lvl="1" indent="-342900">
              <a:buFont typeface="Wingdings" panose="05000000000000000000" pitchFamily="2" charset="2"/>
              <a:buChar char="Ø"/>
            </a:pPr>
            <a:r>
              <a:rPr lang="en-US" dirty="0" err="1"/>
              <a:t>Hjúpun</a:t>
            </a:r>
            <a:r>
              <a:rPr lang="en-US" dirty="0"/>
              <a:t>: </a:t>
            </a:r>
            <a:r>
              <a:rPr lang="en-US" dirty="0" err="1"/>
              <a:t>að</a:t>
            </a:r>
            <a:r>
              <a:rPr lang="en-US" dirty="0"/>
              <a:t> </a:t>
            </a:r>
            <a:r>
              <a:rPr lang="en-US" dirty="0" err="1"/>
              <a:t>setja</a:t>
            </a:r>
            <a:r>
              <a:rPr lang="en-US" dirty="0"/>
              <a:t> saman </a:t>
            </a:r>
            <a:r>
              <a:rPr lang="en-US" dirty="0" err="1"/>
              <a:t>alla</a:t>
            </a:r>
            <a:r>
              <a:rPr lang="en-US" dirty="0"/>
              <a:t> </a:t>
            </a:r>
            <a:r>
              <a:rPr lang="en-US" dirty="0" err="1"/>
              <a:t>stafræna</a:t>
            </a:r>
            <a:r>
              <a:rPr lang="en-US" dirty="0"/>
              <a:t> </a:t>
            </a:r>
            <a:r>
              <a:rPr lang="en-US" dirty="0" err="1"/>
              <a:t>hluta</a:t>
            </a:r>
            <a:r>
              <a:rPr lang="en-US" dirty="0"/>
              <a:t> </a:t>
            </a:r>
            <a:r>
              <a:rPr lang="en-US" dirty="0" err="1"/>
              <a:t>og</a:t>
            </a:r>
            <a:r>
              <a:rPr lang="en-US" dirty="0"/>
              <a:t> </a:t>
            </a:r>
            <a:r>
              <a:rPr lang="en-US" dirty="0" err="1"/>
              <a:t>lýsigögn</a:t>
            </a:r>
            <a:r>
              <a:rPr lang="en-US" dirty="0"/>
              <a:t> </a:t>
            </a:r>
            <a:r>
              <a:rPr lang="en-US" dirty="0" err="1"/>
              <a:t>sem</a:t>
            </a:r>
            <a:r>
              <a:rPr lang="en-US" dirty="0"/>
              <a:t> </a:t>
            </a:r>
            <a:r>
              <a:rPr lang="en-US" dirty="0" err="1"/>
              <a:t>þarf</a:t>
            </a:r>
            <a:r>
              <a:rPr lang="en-US" dirty="0"/>
              <a:t> </a:t>
            </a:r>
            <a:r>
              <a:rPr lang="en-US" dirty="0" err="1"/>
              <a:t>til</a:t>
            </a:r>
            <a:r>
              <a:rPr lang="en-US" dirty="0"/>
              <a:t> </a:t>
            </a:r>
            <a:r>
              <a:rPr lang="en-US" dirty="0" err="1"/>
              <a:t>að</a:t>
            </a:r>
            <a:r>
              <a:rPr lang="en-US" dirty="0"/>
              <a:t> </a:t>
            </a:r>
            <a:r>
              <a:rPr lang="en-US" dirty="0" err="1"/>
              <a:t>skilgreina</a:t>
            </a:r>
            <a:r>
              <a:rPr lang="en-US" dirty="0"/>
              <a:t> </a:t>
            </a:r>
            <a:r>
              <a:rPr lang="en-US" dirty="0" err="1"/>
              <a:t>og</a:t>
            </a:r>
            <a:r>
              <a:rPr lang="en-US" dirty="0"/>
              <a:t> </a:t>
            </a:r>
            <a:r>
              <a:rPr lang="en-US" dirty="0" err="1"/>
              <a:t>veita</a:t>
            </a:r>
            <a:r>
              <a:rPr lang="en-US" dirty="0"/>
              <a:t> </a:t>
            </a:r>
            <a:r>
              <a:rPr lang="en-US" dirty="0" err="1"/>
              <a:t>aðgang</a:t>
            </a:r>
            <a:r>
              <a:rPr lang="en-US" dirty="0"/>
              <a:t> </a:t>
            </a:r>
            <a:r>
              <a:rPr lang="en-US" dirty="0" err="1"/>
              <a:t>að</a:t>
            </a:r>
            <a:r>
              <a:rPr lang="en-US" dirty="0"/>
              <a:t> </a:t>
            </a:r>
            <a:r>
              <a:rPr lang="en-US" dirty="0" err="1"/>
              <a:t>heildstæðri</a:t>
            </a:r>
            <a:r>
              <a:rPr lang="en-US" dirty="0"/>
              <a:t> </a:t>
            </a:r>
            <a:r>
              <a:rPr lang="en-US" dirty="0" err="1"/>
              <a:t>útgáfu</a:t>
            </a:r>
            <a:endParaRPr lang="en-US" dirty="0"/>
          </a:p>
          <a:p>
            <a:pPr marL="800100" lvl="1" indent="-342900">
              <a:buFont typeface="Wingdings" panose="05000000000000000000" pitchFamily="2" charset="2"/>
              <a:buChar char="Ø"/>
            </a:pPr>
            <a:r>
              <a:rPr lang="en-US" dirty="0" err="1"/>
              <a:t>Takmarka</a:t>
            </a:r>
            <a:r>
              <a:rPr lang="en-US" dirty="0"/>
              <a:t> </a:t>
            </a:r>
            <a:r>
              <a:rPr lang="en-US" dirty="0" err="1"/>
              <a:t>snið</a:t>
            </a:r>
            <a:r>
              <a:rPr lang="en-US" dirty="0"/>
              <a:t>: </a:t>
            </a:r>
            <a:r>
              <a:rPr lang="en-US" dirty="0" err="1"/>
              <a:t>geyma</a:t>
            </a:r>
            <a:r>
              <a:rPr lang="en-US" dirty="0"/>
              <a:t> </a:t>
            </a:r>
            <a:r>
              <a:rPr lang="en-US" dirty="0" err="1"/>
              <a:t>takmarkað</a:t>
            </a:r>
            <a:r>
              <a:rPr lang="en-US" dirty="0"/>
              <a:t> </a:t>
            </a:r>
            <a:r>
              <a:rPr lang="en-US" dirty="0" err="1"/>
              <a:t>úrval</a:t>
            </a:r>
            <a:r>
              <a:rPr lang="en-US" dirty="0"/>
              <a:t> </a:t>
            </a:r>
            <a:r>
              <a:rPr lang="en-US" dirty="0" err="1"/>
              <a:t>sniða</a:t>
            </a:r>
            <a:endParaRPr lang="en-US" dirty="0"/>
          </a:p>
          <a:p>
            <a:pPr marL="800100" lvl="1" indent="-342900">
              <a:buFont typeface="Wingdings" panose="05000000000000000000" pitchFamily="2" charset="2"/>
              <a:buChar char="Ø"/>
            </a:pPr>
            <a:r>
              <a:rPr lang="en-US" dirty="0" err="1"/>
              <a:t>Alhliða</a:t>
            </a:r>
            <a:r>
              <a:rPr lang="en-US" dirty="0"/>
              <a:t> </a:t>
            </a:r>
            <a:r>
              <a:rPr lang="en-US" dirty="0" err="1"/>
              <a:t>sýndartölva</a:t>
            </a:r>
            <a:r>
              <a:rPr lang="en-US" dirty="0"/>
              <a:t> (e. Universal Virtual Computer, UVC): </a:t>
            </a:r>
            <a:r>
              <a:rPr lang="en-US" dirty="0" err="1"/>
              <a:t>afkóðar</a:t>
            </a:r>
            <a:r>
              <a:rPr lang="en-US" dirty="0"/>
              <a:t> </a:t>
            </a:r>
            <a:r>
              <a:rPr lang="en-US" dirty="0" err="1"/>
              <a:t>gögn</a:t>
            </a:r>
            <a:r>
              <a:rPr lang="en-US" dirty="0"/>
              <a:t> í </a:t>
            </a:r>
            <a:r>
              <a:rPr lang="en-US" dirty="0" err="1"/>
              <a:t>geymslu</a:t>
            </a:r>
            <a:r>
              <a:rPr lang="en-US" dirty="0"/>
              <a:t>, fer </a:t>
            </a:r>
            <a:r>
              <a:rPr lang="en-US" dirty="0" err="1"/>
              <a:t>yfir</a:t>
            </a:r>
            <a:r>
              <a:rPr lang="en-US" dirty="0"/>
              <a:t> </a:t>
            </a:r>
            <a:r>
              <a:rPr lang="en-US" dirty="0" err="1"/>
              <a:t>innihald</a:t>
            </a:r>
            <a:r>
              <a:rPr lang="en-US" dirty="0"/>
              <a:t> </a:t>
            </a:r>
            <a:r>
              <a:rPr lang="en-US" dirty="0" err="1"/>
              <a:t>og</a:t>
            </a:r>
            <a:r>
              <a:rPr lang="en-US" dirty="0"/>
              <a:t> </a:t>
            </a:r>
            <a:r>
              <a:rPr lang="en-US" dirty="0" err="1"/>
              <a:t>gefur</a:t>
            </a:r>
            <a:r>
              <a:rPr lang="en-US" dirty="0"/>
              <a:t> </a:t>
            </a:r>
            <a:r>
              <a:rPr lang="en-US" dirty="0" err="1"/>
              <a:t>niðurstöður</a:t>
            </a:r>
            <a:r>
              <a:rPr lang="en-US" dirty="0"/>
              <a:t> </a:t>
            </a:r>
            <a:r>
              <a:rPr lang="en-US" dirty="0" err="1"/>
              <a:t>út</a:t>
            </a:r>
            <a:r>
              <a:rPr lang="en-US" dirty="0"/>
              <a:t> </a:t>
            </a:r>
            <a:r>
              <a:rPr lang="en-US" dirty="0" err="1"/>
              <a:t>sem</a:t>
            </a:r>
            <a:r>
              <a:rPr lang="en-US" dirty="0"/>
              <a:t> </a:t>
            </a:r>
            <a:r>
              <a:rPr lang="en-US" dirty="0" err="1"/>
              <a:t>endurheimt</a:t>
            </a:r>
            <a:r>
              <a:rPr lang="en-US" dirty="0"/>
              <a:t> </a:t>
            </a:r>
            <a:r>
              <a:rPr lang="en-US" dirty="0" err="1"/>
              <a:t>forrit</a:t>
            </a:r>
            <a:endParaRPr lang="en-US" dirty="0"/>
          </a:p>
        </p:txBody>
      </p:sp>
      <p:grpSp>
        <p:nvGrpSpPr>
          <p:cNvPr id="30" name="Google Shape;12866;p70">
            <a:extLst>
              <a:ext uri="{FF2B5EF4-FFF2-40B4-BE49-F238E27FC236}">
                <a16:creationId xmlns:a16="http://schemas.microsoft.com/office/drawing/2014/main" id="{FEE5F57E-D8BF-4D29-AB12-20C035A7FCD2}"/>
              </a:ext>
            </a:extLst>
          </p:cNvPr>
          <p:cNvGrpSpPr/>
          <p:nvPr/>
        </p:nvGrpSpPr>
        <p:grpSpPr>
          <a:xfrm>
            <a:off x="9561652" y="5022789"/>
            <a:ext cx="842049" cy="722876"/>
            <a:chOff x="6558300" y="1538193"/>
            <a:chExt cx="382788" cy="328613"/>
          </a:xfrm>
          <a:solidFill>
            <a:srgbClr val="4EAE3A"/>
          </a:solidFill>
        </p:grpSpPr>
        <p:sp>
          <p:nvSpPr>
            <p:cNvPr id="31" name="Google Shape;12867;p70">
              <a:extLst>
                <a:ext uri="{FF2B5EF4-FFF2-40B4-BE49-F238E27FC236}">
                  <a16:creationId xmlns:a16="http://schemas.microsoft.com/office/drawing/2014/main" id="{9D82E01C-8084-426C-A44C-E95F0ECD109A}"/>
                </a:ext>
              </a:extLst>
            </p:cNvPr>
            <p:cNvSpPr/>
            <p:nvPr/>
          </p:nvSpPr>
          <p:spPr>
            <a:xfrm>
              <a:off x="6558300" y="1538193"/>
              <a:ext cx="382788" cy="328613"/>
            </a:xfrm>
            <a:custGeom>
              <a:avLst/>
              <a:gdLst/>
              <a:ahLst/>
              <a:cxnLst/>
              <a:rect l="l" t="t" r="r" b="b"/>
              <a:pathLst>
                <a:path w="12026" h="10324" extrusionOk="0">
                  <a:moveTo>
                    <a:pt x="6859" y="358"/>
                  </a:moveTo>
                  <a:cubicBezTo>
                    <a:pt x="7037" y="358"/>
                    <a:pt x="7204" y="477"/>
                    <a:pt x="7228" y="656"/>
                  </a:cubicBezTo>
                  <a:lnTo>
                    <a:pt x="7454" y="1691"/>
                  </a:lnTo>
                  <a:lnTo>
                    <a:pt x="4513" y="1691"/>
                  </a:lnTo>
                  <a:lnTo>
                    <a:pt x="4763" y="656"/>
                  </a:lnTo>
                  <a:cubicBezTo>
                    <a:pt x="4811" y="477"/>
                    <a:pt x="4954" y="358"/>
                    <a:pt x="5132" y="358"/>
                  </a:cubicBezTo>
                  <a:close/>
                  <a:moveTo>
                    <a:pt x="2822" y="2037"/>
                  </a:moveTo>
                  <a:lnTo>
                    <a:pt x="2822" y="5835"/>
                  </a:lnTo>
                  <a:lnTo>
                    <a:pt x="2429" y="5835"/>
                  </a:lnTo>
                  <a:lnTo>
                    <a:pt x="2429" y="2037"/>
                  </a:lnTo>
                  <a:close/>
                  <a:moveTo>
                    <a:pt x="9597" y="2037"/>
                  </a:moveTo>
                  <a:lnTo>
                    <a:pt x="9597" y="5835"/>
                  </a:lnTo>
                  <a:lnTo>
                    <a:pt x="9192" y="5835"/>
                  </a:lnTo>
                  <a:lnTo>
                    <a:pt x="9192" y="2037"/>
                  </a:lnTo>
                  <a:close/>
                  <a:moveTo>
                    <a:pt x="8835" y="2037"/>
                  </a:moveTo>
                  <a:lnTo>
                    <a:pt x="8835" y="5835"/>
                  </a:lnTo>
                  <a:lnTo>
                    <a:pt x="8823" y="5835"/>
                  </a:lnTo>
                  <a:cubicBezTo>
                    <a:pt x="8621" y="5835"/>
                    <a:pt x="8466" y="6001"/>
                    <a:pt x="8466" y="6192"/>
                  </a:cubicBezTo>
                  <a:lnTo>
                    <a:pt x="8466" y="6573"/>
                  </a:lnTo>
                  <a:lnTo>
                    <a:pt x="3561" y="6573"/>
                  </a:lnTo>
                  <a:lnTo>
                    <a:pt x="3561" y="6192"/>
                  </a:lnTo>
                  <a:cubicBezTo>
                    <a:pt x="3561" y="5978"/>
                    <a:pt x="3394" y="5835"/>
                    <a:pt x="3203" y="5835"/>
                  </a:cubicBezTo>
                  <a:lnTo>
                    <a:pt x="3180" y="5835"/>
                  </a:lnTo>
                  <a:lnTo>
                    <a:pt x="3180" y="2037"/>
                  </a:lnTo>
                  <a:close/>
                  <a:moveTo>
                    <a:pt x="2084" y="2037"/>
                  </a:moveTo>
                  <a:lnTo>
                    <a:pt x="2084" y="5835"/>
                  </a:lnTo>
                  <a:lnTo>
                    <a:pt x="2072" y="5835"/>
                  </a:lnTo>
                  <a:cubicBezTo>
                    <a:pt x="1858" y="5835"/>
                    <a:pt x="1715" y="6001"/>
                    <a:pt x="1715" y="6192"/>
                  </a:cubicBezTo>
                  <a:lnTo>
                    <a:pt x="1715" y="6573"/>
                  </a:lnTo>
                  <a:lnTo>
                    <a:pt x="1691" y="6573"/>
                  </a:lnTo>
                  <a:cubicBezTo>
                    <a:pt x="1677" y="6573"/>
                    <a:pt x="1663" y="6574"/>
                    <a:pt x="1648" y="6574"/>
                  </a:cubicBezTo>
                  <a:cubicBezTo>
                    <a:pt x="930" y="6574"/>
                    <a:pt x="358" y="5987"/>
                    <a:pt x="358" y="5251"/>
                  </a:cubicBezTo>
                  <a:lnTo>
                    <a:pt x="358" y="2620"/>
                  </a:lnTo>
                  <a:cubicBezTo>
                    <a:pt x="358" y="2299"/>
                    <a:pt x="608" y="2037"/>
                    <a:pt x="941" y="2037"/>
                  </a:cubicBezTo>
                  <a:close/>
                  <a:moveTo>
                    <a:pt x="11097" y="2049"/>
                  </a:moveTo>
                  <a:cubicBezTo>
                    <a:pt x="11419" y="2049"/>
                    <a:pt x="11681" y="2299"/>
                    <a:pt x="11681" y="2632"/>
                  </a:cubicBezTo>
                  <a:lnTo>
                    <a:pt x="11681" y="5263"/>
                  </a:lnTo>
                  <a:cubicBezTo>
                    <a:pt x="11669" y="6001"/>
                    <a:pt x="11073" y="6597"/>
                    <a:pt x="10347" y="6597"/>
                  </a:cubicBezTo>
                  <a:lnTo>
                    <a:pt x="10323" y="6204"/>
                  </a:lnTo>
                  <a:cubicBezTo>
                    <a:pt x="10323" y="6001"/>
                    <a:pt x="10168" y="5847"/>
                    <a:pt x="9966" y="5847"/>
                  </a:cubicBezTo>
                  <a:lnTo>
                    <a:pt x="9954" y="5847"/>
                  </a:lnTo>
                  <a:lnTo>
                    <a:pt x="9954" y="2049"/>
                  </a:lnTo>
                  <a:close/>
                  <a:moveTo>
                    <a:pt x="3180" y="6192"/>
                  </a:moveTo>
                  <a:cubicBezTo>
                    <a:pt x="3180" y="6192"/>
                    <a:pt x="3203" y="6192"/>
                    <a:pt x="3203" y="6204"/>
                  </a:cubicBezTo>
                  <a:lnTo>
                    <a:pt x="3203" y="7144"/>
                  </a:lnTo>
                  <a:cubicBezTo>
                    <a:pt x="3203" y="7144"/>
                    <a:pt x="3203" y="7156"/>
                    <a:pt x="3180" y="7156"/>
                  </a:cubicBezTo>
                  <a:lnTo>
                    <a:pt x="2048" y="7156"/>
                  </a:lnTo>
                  <a:cubicBezTo>
                    <a:pt x="2048" y="7156"/>
                    <a:pt x="2037" y="7156"/>
                    <a:pt x="2037" y="7144"/>
                  </a:cubicBezTo>
                  <a:lnTo>
                    <a:pt x="2037" y="6204"/>
                  </a:lnTo>
                  <a:cubicBezTo>
                    <a:pt x="2037" y="6204"/>
                    <a:pt x="2037" y="6192"/>
                    <a:pt x="2048" y="6192"/>
                  </a:cubicBezTo>
                  <a:lnTo>
                    <a:pt x="2441" y="6192"/>
                  </a:lnTo>
                  <a:lnTo>
                    <a:pt x="2441" y="6573"/>
                  </a:lnTo>
                  <a:cubicBezTo>
                    <a:pt x="2441" y="6668"/>
                    <a:pt x="2525" y="6752"/>
                    <a:pt x="2620" y="6752"/>
                  </a:cubicBezTo>
                  <a:cubicBezTo>
                    <a:pt x="2727" y="6752"/>
                    <a:pt x="2799" y="6680"/>
                    <a:pt x="2799" y="6573"/>
                  </a:cubicBezTo>
                  <a:lnTo>
                    <a:pt x="2799" y="6192"/>
                  </a:lnTo>
                  <a:close/>
                  <a:moveTo>
                    <a:pt x="9966" y="6192"/>
                  </a:moveTo>
                  <a:cubicBezTo>
                    <a:pt x="9966" y="6192"/>
                    <a:pt x="9978" y="6192"/>
                    <a:pt x="9978" y="6204"/>
                  </a:cubicBezTo>
                  <a:lnTo>
                    <a:pt x="9990" y="7144"/>
                  </a:lnTo>
                  <a:lnTo>
                    <a:pt x="8835" y="7156"/>
                  </a:lnTo>
                  <a:cubicBezTo>
                    <a:pt x="8835" y="7156"/>
                    <a:pt x="8823" y="7156"/>
                    <a:pt x="8823" y="7144"/>
                  </a:cubicBezTo>
                  <a:lnTo>
                    <a:pt x="8823" y="6204"/>
                  </a:lnTo>
                  <a:cubicBezTo>
                    <a:pt x="8823" y="6204"/>
                    <a:pt x="8823" y="6192"/>
                    <a:pt x="8835" y="6192"/>
                  </a:cubicBezTo>
                  <a:lnTo>
                    <a:pt x="9228" y="6192"/>
                  </a:lnTo>
                  <a:lnTo>
                    <a:pt x="9228" y="6573"/>
                  </a:lnTo>
                  <a:cubicBezTo>
                    <a:pt x="9228" y="6680"/>
                    <a:pt x="9299" y="6752"/>
                    <a:pt x="9406" y="6752"/>
                  </a:cubicBezTo>
                  <a:cubicBezTo>
                    <a:pt x="9514" y="6752"/>
                    <a:pt x="9585" y="6680"/>
                    <a:pt x="9585" y="6573"/>
                  </a:cubicBezTo>
                  <a:lnTo>
                    <a:pt x="9585" y="6192"/>
                  </a:lnTo>
                  <a:close/>
                  <a:moveTo>
                    <a:pt x="727" y="6632"/>
                  </a:moveTo>
                  <a:cubicBezTo>
                    <a:pt x="989" y="6823"/>
                    <a:pt x="1322" y="6930"/>
                    <a:pt x="1679" y="6930"/>
                  </a:cubicBezTo>
                  <a:lnTo>
                    <a:pt x="1691" y="6930"/>
                  </a:lnTo>
                  <a:lnTo>
                    <a:pt x="1691" y="7121"/>
                  </a:lnTo>
                  <a:cubicBezTo>
                    <a:pt x="1691" y="7335"/>
                    <a:pt x="1858" y="7478"/>
                    <a:pt x="2048" y="7478"/>
                  </a:cubicBezTo>
                  <a:lnTo>
                    <a:pt x="2810" y="7478"/>
                  </a:lnTo>
                  <a:lnTo>
                    <a:pt x="2810" y="9966"/>
                  </a:lnTo>
                  <a:lnTo>
                    <a:pt x="2429" y="9966"/>
                  </a:lnTo>
                  <a:lnTo>
                    <a:pt x="2429" y="8085"/>
                  </a:lnTo>
                  <a:cubicBezTo>
                    <a:pt x="2429" y="7978"/>
                    <a:pt x="2346" y="7906"/>
                    <a:pt x="2239" y="7906"/>
                  </a:cubicBezTo>
                  <a:cubicBezTo>
                    <a:pt x="2144" y="7906"/>
                    <a:pt x="2060" y="7978"/>
                    <a:pt x="2060" y="8085"/>
                  </a:cubicBezTo>
                  <a:lnTo>
                    <a:pt x="2060" y="9966"/>
                  </a:lnTo>
                  <a:lnTo>
                    <a:pt x="1108" y="9966"/>
                  </a:lnTo>
                  <a:cubicBezTo>
                    <a:pt x="905" y="9966"/>
                    <a:pt x="727" y="9788"/>
                    <a:pt x="727" y="9585"/>
                  </a:cubicBezTo>
                  <a:lnTo>
                    <a:pt x="727" y="6632"/>
                  </a:lnTo>
                  <a:close/>
                  <a:moveTo>
                    <a:pt x="8466" y="6942"/>
                  </a:moveTo>
                  <a:lnTo>
                    <a:pt x="8466" y="7144"/>
                  </a:lnTo>
                  <a:cubicBezTo>
                    <a:pt x="8466" y="7347"/>
                    <a:pt x="8633" y="7502"/>
                    <a:pt x="8823" y="7502"/>
                  </a:cubicBezTo>
                  <a:lnTo>
                    <a:pt x="9585" y="7502"/>
                  </a:lnTo>
                  <a:lnTo>
                    <a:pt x="9597" y="9966"/>
                  </a:lnTo>
                  <a:lnTo>
                    <a:pt x="9192" y="9966"/>
                  </a:lnTo>
                  <a:lnTo>
                    <a:pt x="9192" y="8085"/>
                  </a:lnTo>
                  <a:cubicBezTo>
                    <a:pt x="9192" y="7978"/>
                    <a:pt x="9121" y="7906"/>
                    <a:pt x="9014" y="7906"/>
                  </a:cubicBezTo>
                  <a:cubicBezTo>
                    <a:pt x="8906" y="7906"/>
                    <a:pt x="8835" y="7978"/>
                    <a:pt x="8835" y="8085"/>
                  </a:cubicBezTo>
                  <a:lnTo>
                    <a:pt x="8835" y="9966"/>
                  </a:lnTo>
                  <a:lnTo>
                    <a:pt x="3168" y="9966"/>
                  </a:lnTo>
                  <a:lnTo>
                    <a:pt x="3168" y="7502"/>
                  </a:lnTo>
                  <a:lnTo>
                    <a:pt x="3180" y="7502"/>
                  </a:lnTo>
                  <a:cubicBezTo>
                    <a:pt x="3394" y="7502"/>
                    <a:pt x="3537" y="7335"/>
                    <a:pt x="3537" y="7144"/>
                  </a:cubicBezTo>
                  <a:lnTo>
                    <a:pt x="3537" y="6942"/>
                  </a:lnTo>
                  <a:close/>
                  <a:moveTo>
                    <a:pt x="11300" y="6656"/>
                  </a:moveTo>
                  <a:lnTo>
                    <a:pt x="11300" y="9585"/>
                  </a:lnTo>
                  <a:cubicBezTo>
                    <a:pt x="11300" y="9788"/>
                    <a:pt x="11121" y="9966"/>
                    <a:pt x="10907" y="9966"/>
                  </a:cubicBezTo>
                  <a:lnTo>
                    <a:pt x="9954" y="9966"/>
                  </a:lnTo>
                  <a:lnTo>
                    <a:pt x="9954" y="7502"/>
                  </a:lnTo>
                  <a:lnTo>
                    <a:pt x="9966" y="7502"/>
                  </a:lnTo>
                  <a:cubicBezTo>
                    <a:pt x="10180" y="7502"/>
                    <a:pt x="10323" y="7335"/>
                    <a:pt x="10323" y="7144"/>
                  </a:cubicBezTo>
                  <a:lnTo>
                    <a:pt x="10323" y="6954"/>
                  </a:lnTo>
                  <a:lnTo>
                    <a:pt x="10347" y="6954"/>
                  </a:lnTo>
                  <a:cubicBezTo>
                    <a:pt x="10704" y="6954"/>
                    <a:pt x="11026" y="6847"/>
                    <a:pt x="11300" y="6656"/>
                  </a:cubicBezTo>
                  <a:close/>
                  <a:moveTo>
                    <a:pt x="5144" y="1"/>
                  </a:moveTo>
                  <a:cubicBezTo>
                    <a:pt x="4787" y="1"/>
                    <a:pt x="4489" y="239"/>
                    <a:pt x="4418" y="584"/>
                  </a:cubicBezTo>
                  <a:lnTo>
                    <a:pt x="4168" y="1691"/>
                  </a:lnTo>
                  <a:lnTo>
                    <a:pt x="917" y="1691"/>
                  </a:lnTo>
                  <a:cubicBezTo>
                    <a:pt x="417" y="1691"/>
                    <a:pt x="1" y="2108"/>
                    <a:pt x="1" y="2620"/>
                  </a:cubicBezTo>
                  <a:lnTo>
                    <a:pt x="1" y="5251"/>
                  </a:lnTo>
                  <a:cubicBezTo>
                    <a:pt x="1" y="5656"/>
                    <a:pt x="132" y="6025"/>
                    <a:pt x="370" y="6311"/>
                  </a:cubicBezTo>
                  <a:lnTo>
                    <a:pt x="370" y="9585"/>
                  </a:lnTo>
                  <a:cubicBezTo>
                    <a:pt x="370" y="9990"/>
                    <a:pt x="703" y="10323"/>
                    <a:pt x="1120" y="10323"/>
                  </a:cubicBezTo>
                  <a:lnTo>
                    <a:pt x="10907" y="10323"/>
                  </a:lnTo>
                  <a:cubicBezTo>
                    <a:pt x="11311" y="10323"/>
                    <a:pt x="11657" y="10002"/>
                    <a:pt x="11657" y="9585"/>
                  </a:cubicBezTo>
                  <a:lnTo>
                    <a:pt x="11657" y="6311"/>
                  </a:lnTo>
                  <a:cubicBezTo>
                    <a:pt x="11883" y="6025"/>
                    <a:pt x="12026" y="5656"/>
                    <a:pt x="12026" y="5251"/>
                  </a:cubicBezTo>
                  <a:lnTo>
                    <a:pt x="12026" y="2620"/>
                  </a:lnTo>
                  <a:cubicBezTo>
                    <a:pt x="12026" y="2108"/>
                    <a:pt x="11609" y="1691"/>
                    <a:pt x="11097" y="1691"/>
                  </a:cubicBezTo>
                  <a:lnTo>
                    <a:pt x="7859" y="1691"/>
                  </a:lnTo>
                  <a:lnTo>
                    <a:pt x="7609" y="584"/>
                  </a:lnTo>
                  <a:cubicBezTo>
                    <a:pt x="7525" y="239"/>
                    <a:pt x="7228" y="1"/>
                    <a:pt x="6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868;p70">
              <a:extLst>
                <a:ext uri="{FF2B5EF4-FFF2-40B4-BE49-F238E27FC236}">
                  <a16:creationId xmlns:a16="http://schemas.microsoft.com/office/drawing/2014/main" id="{AA7B644B-2A40-41E7-BC62-D170C50BA8B2}"/>
                </a:ext>
              </a:extLst>
            </p:cNvPr>
            <p:cNvSpPr/>
            <p:nvPr/>
          </p:nvSpPr>
          <p:spPr>
            <a:xfrm>
              <a:off x="6714426" y="1699635"/>
              <a:ext cx="70917" cy="34536"/>
            </a:xfrm>
            <a:custGeom>
              <a:avLst/>
              <a:gdLst/>
              <a:ahLst/>
              <a:cxnLst/>
              <a:rect l="l" t="t" r="r" b="b"/>
              <a:pathLst>
                <a:path w="2228" h="1085" extrusionOk="0">
                  <a:moveTo>
                    <a:pt x="358" y="1"/>
                  </a:moveTo>
                  <a:cubicBezTo>
                    <a:pt x="156" y="1"/>
                    <a:pt x="1" y="167"/>
                    <a:pt x="1" y="358"/>
                  </a:cubicBezTo>
                  <a:lnTo>
                    <a:pt x="1" y="727"/>
                  </a:lnTo>
                  <a:cubicBezTo>
                    <a:pt x="1" y="941"/>
                    <a:pt x="168" y="1084"/>
                    <a:pt x="358" y="1084"/>
                  </a:cubicBezTo>
                  <a:lnTo>
                    <a:pt x="1870" y="1084"/>
                  </a:lnTo>
                  <a:cubicBezTo>
                    <a:pt x="2073" y="1084"/>
                    <a:pt x="2227" y="918"/>
                    <a:pt x="2227" y="727"/>
                  </a:cubicBezTo>
                  <a:lnTo>
                    <a:pt x="2227" y="358"/>
                  </a:lnTo>
                  <a:cubicBezTo>
                    <a:pt x="2227" y="167"/>
                    <a:pt x="2061" y="1"/>
                    <a:pt x="1870" y="1"/>
                  </a:cubicBezTo>
                  <a:lnTo>
                    <a:pt x="1668" y="1"/>
                  </a:lnTo>
                  <a:cubicBezTo>
                    <a:pt x="1573" y="1"/>
                    <a:pt x="1489" y="72"/>
                    <a:pt x="1489" y="179"/>
                  </a:cubicBezTo>
                  <a:cubicBezTo>
                    <a:pt x="1489" y="287"/>
                    <a:pt x="1573" y="358"/>
                    <a:pt x="1668" y="358"/>
                  </a:cubicBezTo>
                  <a:lnTo>
                    <a:pt x="1870" y="358"/>
                  </a:lnTo>
                  <a:cubicBezTo>
                    <a:pt x="1870" y="358"/>
                    <a:pt x="1882" y="358"/>
                    <a:pt x="1882" y="370"/>
                  </a:cubicBezTo>
                  <a:lnTo>
                    <a:pt x="1882" y="751"/>
                  </a:lnTo>
                  <a:cubicBezTo>
                    <a:pt x="1882" y="751"/>
                    <a:pt x="1882" y="763"/>
                    <a:pt x="1870" y="763"/>
                  </a:cubicBezTo>
                  <a:lnTo>
                    <a:pt x="358" y="763"/>
                  </a:lnTo>
                  <a:cubicBezTo>
                    <a:pt x="358" y="763"/>
                    <a:pt x="346" y="763"/>
                    <a:pt x="346" y="751"/>
                  </a:cubicBezTo>
                  <a:lnTo>
                    <a:pt x="346" y="370"/>
                  </a:lnTo>
                  <a:cubicBezTo>
                    <a:pt x="346" y="370"/>
                    <a:pt x="346" y="358"/>
                    <a:pt x="358" y="358"/>
                  </a:cubicBezTo>
                  <a:lnTo>
                    <a:pt x="930" y="358"/>
                  </a:lnTo>
                  <a:cubicBezTo>
                    <a:pt x="1037" y="358"/>
                    <a:pt x="1108" y="287"/>
                    <a:pt x="1108" y="179"/>
                  </a:cubicBezTo>
                  <a:cubicBezTo>
                    <a:pt x="1108" y="72"/>
                    <a:pt x="1037" y="1"/>
                    <a:pt x="9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1.5. </a:t>
            </a:r>
            <a:r>
              <a:rPr lang="en-US" altLang="ko-KR" sz="3200" b="1" dirty="0" err="1">
                <a:solidFill>
                  <a:schemeClr val="accent1"/>
                </a:solidFill>
              </a:rPr>
              <a:t>Varðveisla</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a:t>
            </a:r>
            <a:r>
              <a:rPr lang="en-US" altLang="ko-KR" sz="3200" b="1" dirty="0" err="1">
                <a:solidFill>
                  <a:schemeClr val="accent1"/>
                </a:solidFill>
              </a:rPr>
              <a:t>uppfærsla</a:t>
            </a:r>
            <a:r>
              <a:rPr lang="en-US" altLang="ko-KR" sz="3200" b="1" dirty="0">
                <a:solidFill>
                  <a:schemeClr val="accent1"/>
                </a:solidFill>
              </a:rPr>
              <a:t> </a:t>
            </a:r>
            <a:r>
              <a:rPr lang="en-US" altLang="ko-KR" sz="3200" b="1" dirty="0" err="1">
                <a:solidFill>
                  <a:schemeClr val="accent1"/>
                </a:solidFill>
              </a:rPr>
              <a:t>stafræns</a:t>
            </a:r>
            <a:r>
              <a:rPr lang="en-US" altLang="ko-KR" sz="3200" b="1" dirty="0">
                <a:solidFill>
                  <a:schemeClr val="accent1"/>
                </a:solidFill>
              </a:rPr>
              <a:t> </a:t>
            </a:r>
            <a:r>
              <a:rPr lang="en-US" altLang="ko-KR" sz="3200" b="1" dirty="0" err="1">
                <a:solidFill>
                  <a:schemeClr val="accent1"/>
                </a:solidFill>
              </a:rPr>
              <a:t>efnis</a:t>
            </a:r>
            <a:r>
              <a:rPr lang="en-US" altLang="ko-KR" sz="3200" b="1" dirty="0">
                <a:solidFill>
                  <a:schemeClr val="accent1"/>
                </a:solidFill>
              </a:rPr>
              <a:t> </a:t>
            </a:r>
          </a:p>
        </p:txBody>
      </p:sp>
    </p:spTree>
    <p:extLst>
      <p:ext uri="{BB962C8B-B14F-4D97-AF65-F5344CB8AC3E}">
        <p14:creationId xmlns:p14="http://schemas.microsoft.com/office/powerpoint/2010/main" val="1534364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2649503" y="1875371"/>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2753572" y="1797202"/>
            <a:ext cx="6985261" cy="461665"/>
          </a:xfrm>
          <a:prstGeom prst="rect">
            <a:avLst/>
          </a:prstGeom>
          <a:noFill/>
        </p:spPr>
        <p:txBody>
          <a:bodyPr wrap="square" rtlCol="0" anchor="ctr">
            <a:spAutoFit/>
          </a:bodyPr>
          <a:lstStyle/>
          <a:p>
            <a:r>
              <a:rPr lang="en-US" altLang="ko-KR" sz="2400" b="1" dirty="0" err="1">
                <a:solidFill>
                  <a:schemeClr val="tx1">
                    <a:lumMod val="75000"/>
                    <a:lumOff val="25000"/>
                  </a:schemeClr>
                </a:solidFill>
                <a:cs typeface="Arial" pitchFamily="34" charset="0"/>
              </a:rPr>
              <a:t>Aðferðir</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til</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árangursríkrar</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umsjónar</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og</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varðveislu</a:t>
            </a:r>
            <a:endParaRPr lang="ko-KR" altLang="en-US" sz="2400" b="1" dirty="0">
              <a:solidFill>
                <a:schemeClr val="tx1">
                  <a:lumMod val="75000"/>
                  <a:lumOff val="25000"/>
                </a:schemeClr>
              </a:solidFill>
              <a:cs typeface="Arial" pitchFamily="34" charset="0"/>
            </a:endParaRPr>
          </a:p>
        </p:txBody>
      </p:sp>
      <p:sp>
        <p:nvSpPr>
          <p:cNvPr id="29" name="TextBox 2">
            <a:extLst>
              <a:ext uri="{FF2B5EF4-FFF2-40B4-BE49-F238E27FC236}">
                <a16:creationId xmlns:a16="http://schemas.microsoft.com/office/drawing/2014/main" id="{A9DC58F7-259F-4D1B-B01F-00E5E6930B17}"/>
              </a:ext>
            </a:extLst>
          </p:cNvPr>
          <p:cNvSpPr txBox="1"/>
          <p:nvPr/>
        </p:nvSpPr>
        <p:spPr>
          <a:xfrm>
            <a:off x="2534730" y="2228089"/>
            <a:ext cx="8152319" cy="2031325"/>
          </a:xfrm>
          <a:prstGeom prst="rect">
            <a:avLst/>
          </a:prstGeom>
          <a:noFill/>
        </p:spPr>
        <p:txBody>
          <a:bodyPr wrap="square" rtlCol="0">
            <a:spAutoFit/>
          </a:bodyPr>
          <a:lstStyle/>
          <a:p>
            <a:pPr marL="342900" indent="-342900">
              <a:buFont typeface="Arial" panose="020B0604020202020204" pitchFamily="34" charset="0"/>
              <a:buChar char="•"/>
            </a:pPr>
            <a:r>
              <a:rPr lang="en-US" b="1" dirty="0" err="1"/>
              <a:t>Skammtímaáætlanir</a:t>
            </a:r>
            <a:r>
              <a:rPr lang="en-US" b="1" dirty="0"/>
              <a:t> um </a:t>
            </a:r>
            <a:r>
              <a:rPr lang="en-US" b="1" dirty="0" err="1"/>
              <a:t>stafræna</a:t>
            </a:r>
            <a:r>
              <a:rPr lang="en-US" b="1" dirty="0"/>
              <a:t> </a:t>
            </a:r>
            <a:r>
              <a:rPr lang="en-US" b="1" dirty="0" err="1"/>
              <a:t>varðveislu</a:t>
            </a:r>
            <a:endParaRPr lang="en-US" b="1" dirty="0"/>
          </a:p>
          <a:p>
            <a:pPr marL="800100" lvl="1" indent="-342900">
              <a:buFont typeface="Wingdings" panose="05000000000000000000" pitchFamily="2" charset="2"/>
              <a:buChar char="Ø"/>
            </a:pPr>
            <a:r>
              <a:rPr lang="en-US" dirty="0" err="1"/>
              <a:t>Tæknivarðveisla</a:t>
            </a:r>
            <a:r>
              <a:rPr lang="en-US" dirty="0"/>
              <a:t>: </a:t>
            </a:r>
            <a:r>
              <a:rPr lang="en-US" dirty="0" err="1"/>
              <a:t>Viðhald</a:t>
            </a:r>
            <a:r>
              <a:rPr lang="en-US" dirty="0"/>
              <a:t> á </a:t>
            </a:r>
            <a:r>
              <a:rPr lang="en-US" dirty="0" err="1"/>
              <a:t>gömlum</a:t>
            </a:r>
            <a:r>
              <a:rPr lang="en-US" dirty="0"/>
              <a:t> </a:t>
            </a:r>
            <a:r>
              <a:rPr lang="en-US" dirty="0" err="1"/>
              <a:t>stýrikerfum</a:t>
            </a:r>
            <a:r>
              <a:rPr lang="en-US" dirty="0"/>
              <a:t> </a:t>
            </a:r>
            <a:r>
              <a:rPr lang="en-US" dirty="0" err="1"/>
              <a:t>og</a:t>
            </a:r>
            <a:r>
              <a:rPr lang="en-US" dirty="0"/>
              <a:t> </a:t>
            </a:r>
            <a:r>
              <a:rPr lang="en-US" dirty="0" err="1"/>
              <a:t>forritunarhugbúnaði</a:t>
            </a:r>
            <a:r>
              <a:rPr lang="en-US" dirty="0"/>
              <a:t> </a:t>
            </a:r>
            <a:r>
              <a:rPr lang="en-US" dirty="0" err="1"/>
              <a:t>sem</a:t>
            </a:r>
            <a:r>
              <a:rPr lang="en-US" dirty="0"/>
              <a:t> </a:t>
            </a:r>
            <a:r>
              <a:rPr lang="en-US" dirty="0" err="1"/>
              <a:t>virka</a:t>
            </a:r>
            <a:r>
              <a:rPr lang="en-US" dirty="0"/>
              <a:t> ekki á </a:t>
            </a:r>
            <a:r>
              <a:rPr lang="en-US" dirty="0" err="1"/>
              <a:t>nútíma</a:t>
            </a:r>
            <a:r>
              <a:rPr lang="en-US" dirty="0"/>
              <a:t> </a:t>
            </a:r>
            <a:r>
              <a:rPr lang="en-US" dirty="0" err="1"/>
              <a:t>vettvangi</a:t>
            </a:r>
            <a:endParaRPr lang="en-US" dirty="0">
              <a:highlight>
                <a:srgbClr val="FFFF00"/>
              </a:highlight>
            </a:endParaRPr>
          </a:p>
          <a:p>
            <a:pPr marL="800100" lvl="1" indent="-342900">
              <a:buFont typeface="Wingdings" panose="05000000000000000000" pitchFamily="2" charset="2"/>
              <a:buChar char="Ø"/>
            </a:pPr>
            <a:r>
              <a:rPr lang="en-US" dirty="0" err="1"/>
              <a:t>Afturhæfi</a:t>
            </a:r>
            <a:r>
              <a:rPr lang="en-US" dirty="0"/>
              <a:t>: </a:t>
            </a:r>
            <a:r>
              <a:rPr lang="en-US" dirty="0" err="1"/>
              <a:t>Koma</a:t>
            </a:r>
            <a:r>
              <a:rPr lang="en-US" dirty="0"/>
              <a:t> </a:t>
            </a:r>
            <a:r>
              <a:rPr lang="en-US" dirty="0" err="1"/>
              <a:t>upp</a:t>
            </a:r>
            <a:r>
              <a:rPr lang="en-US" dirty="0"/>
              <a:t> hug- </a:t>
            </a:r>
            <a:r>
              <a:rPr lang="en-US" dirty="0" err="1"/>
              <a:t>og</a:t>
            </a:r>
            <a:r>
              <a:rPr lang="en-US" dirty="0"/>
              <a:t>/</a:t>
            </a:r>
            <a:r>
              <a:rPr lang="en-US" dirty="0" err="1"/>
              <a:t>eða</a:t>
            </a:r>
            <a:r>
              <a:rPr lang="en-US" dirty="0"/>
              <a:t> </a:t>
            </a:r>
            <a:r>
              <a:rPr lang="en-US" dirty="0" err="1"/>
              <a:t>tæknibúnaði</a:t>
            </a:r>
            <a:r>
              <a:rPr lang="en-US" dirty="0"/>
              <a:t> </a:t>
            </a:r>
            <a:r>
              <a:rPr lang="en-US" dirty="0" err="1"/>
              <a:t>sem</a:t>
            </a:r>
            <a:r>
              <a:rPr lang="en-US" dirty="0"/>
              <a:t> </a:t>
            </a:r>
            <a:r>
              <a:rPr lang="en-US" dirty="0" err="1"/>
              <a:t>getur</a:t>
            </a:r>
            <a:r>
              <a:rPr lang="en-US" dirty="0"/>
              <a:t> </a:t>
            </a:r>
            <a:r>
              <a:rPr lang="en-US" dirty="0" err="1"/>
              <a:t>lesið</a:t>
            </a:r>
            <a:r>
              <a:rPr lang="en-US" dirty="0"/>
              <a:t> </a:t>
            </a:r>
            <a:r>
              <a:rPr lang="en-US" dirty="0" err="1"/>
              <a:t>eldri</a:t>
            </a:r>
            <a:r>
              <a:rPr lang="en-US" dirty="0"/>
              <a:t> </a:t>
            </a:r>
            <a:r>
              <a:rPr lang="en-US" dirty="0" err="1"/>
              <a:t>útgáfur</a:t>
            </a:r>
            <a:r>
              <a:rPr lang="en-US" dirty="0"/>
              <a:t> </a:t>
            </a:r>
            <a:r>
              <a:rPr lang="en-US" dirty="0" err="1"/>
              <a:t>skjala</a:t>
            </a:r>
            <a:endParaRPr lang="en-US" dirty="0">
              <a:highlight>
                <a:srgbClr val="FFFF00"/>
              </a:highlight>
            </a:endParaRPr>
          </a:p>
          <a:p>
            <a:pPr marL="800100" lvl="1" indent="-342900">
              <a:buFont typeface="Wingdings" panose="05000000000000000000" pitchFamily="2" charset="2"/>
              <a:buChar char="Ø"/>
            </a:pPr>
            <a:r>
              <a:rPr lang="en-US" dirty="0" err="1"/>
              <a:t>Flutningur</a:t>
            </a:r>
            <a:r>
              <a:rPr lang="en-US" dirty="0"/>
              <a:t>: </a:t>
            </a:r>
            <a:r>
              <a:rPr lang="en-US" dirty="0" err="1"/>
              <a:t>breyta</a:t>
            </a:r>
            <a:r>
              <a:rPr lang="en-US" dirty="0"/>
              <a:t> um </a:t>
            </a:r>
            <a:r>
              <a:rPr lang="en-US" dirty="0" err="1"/>
              <a:t>snið</a:t>
            </a:r>
            <a:r>
              <a:rPr lang="en-US" dirty="0"/>
              <a:t> </a:t>
            </a:r>
            <a:r>
              <a:rPr lang="en-US" dirty="0" err="1"/>
              <a:t>gagna</a:t>
            </a:r>
            <a:r>
              <a:rPr lang="en-US" dirty="0"/>
              <a:t> </a:t>
            </a:r>
            <a:r>
              <a:rPr lang="en-US" dirty="0" err="1"/>
              <a:t>sem</a:t>
            </a:r>
            <a:r>
              <a:rPr lang="en-US" dirty="0"/>
              <a:t> </a:t>
            </a:r>
            <a:r>
              <a:rPr lang="en-US" dirty="0" err="1"/>
              <a:t>eru</a:t>
            </a:r>
            <a:r>
              <a:rPr lang="en-US" dirty="0"/>
              <a:t> </a:t>
            </a:r>
            <a:r>
              <a:rPr lang="en-US" dirty="0" err="1"/>
              <a:t>við</a:t>
            </a:r>
            <a:r>
              <a:rPr lang="en-US" dirty="0"/>
              <a:t> </a:t>
            </a:r>
            <a:r>
              <a:rPr lang="en-US" dirty="0" err="1"/>
              <a:t>það</a:t>
            </a:r>
            <a:r>
              <a:rPr lang="en-US" dirty="0"/>
              <a:t> </a:t>
            </a:r>
            <a:r>
              <a:rPr lang="en-US" dirty="0" err="1"/>
              <a:t>að</a:t>
            </a:r>
            <a:r>
              <a:rPr lang="en-US" dirty="0"/>
              <a:t> </a:t>
            </a:r>
            <a:r>
              <a:rPr lang="en-US" dirty="0" err="1"/>
              <a:t>úreldast</a:t>
            </a:r>
            <a:r>
              <a:rPr lang="en-US" dirty="0"/>
              <a:t> </a:t>
            </a:r>
            <a:r>
              <a:rPr lang="en-US" dirty="0" err="1"/>
              <a:t>og</a:t>
            </a:r>
            <a:r>
              <a:rPr lang="en-US" dirty="0"/>
              <a:t> </a:t>
            </a:r>
            <a:r>
              <a:rPr lang="en-US" dirty="0" err="1"/>
              <a:t>koma</a:t>
            </a:r>
            <a:r>
              <a:rPr lang="en-US" dirty="0"/>
              <a:t> </a:t>
            </a:r>
            <a:r>
              <a:rPr lang="en-US" dirty="0" err="1"/>
              <a:t>þeim</a:t>
            </a:r>
            <a:r>
              <a:rPr lang="en-US" dirty="0"/>
              <a:t> </a:t>
            </a:r>
            <a:r>
              <a:rPr lang="en-US" dirty="0" err="1"/>
              <a:t>þeim</a:t>
            </a:r>
            <a:r>
              <a:rPr lang="en-US" dirty="0"/>
              <a:t> á </a:t>
            </a:r>
            <a:r>
              <a:rPr lang="en-US" dirty="0" err="1"/>
              <a:t>nýrra</a:t>
            </a:r>
            <a:r>
              <a:rPr lang="en-US" dirty="0"/>
              <a:t> form 	</a:t>
            </a:r>
            <a:endParaRPr lang="en-US" altLang="ko-KR" dirty="0">
              <a:solidFill>
                <a:schemeClr val="tx1">
                  <a:lumMod val="75000"/>
                  <a:lumOff val="25000"/>
                </a:schemeClr>
              </a:solidFill>
            </a:endParaRPr>
          </a:p>
        </p:txBody>
      </p:sp>
      <p:grpSp>
        <p:nvGrpSpPr>
          <p:cNvPr id="30" name="Google Shape;12866;p70">
            <a:extLst>
              <a:ext uri="{FF2B5EF4-FFF2-40B4-BE49-F238E27FC236}">
                <a16:creationId xmlns:a16="http://schemas.microsoft.com/office/drawing/2014/main" id="{FEE5F57E-D8BF-4D29-AB12-20C035A7FCD2}"/>
              </a:ext>
            </a:extLst>
          </p:cNvPr>
          <p:cNvGrpSpPr/>
          <p:nvPr/>
        </p:nvGrpSpPr>
        <p:grpSpPr>
          <a:xfrm>
            <a:off x="9562070" y="4438675"/>
            <a:ext cx="842049" cy="722876"/>
            <a:chOff x="6558490" y="1648491"/>
            <a:chExt cx="382788" cy="328613"/>
          </a:xfrm>
          <a:solidFill>
            <a:srgbClr val="4EAE3A"/>
          </a:solidFill>
        </p:grpSpPr>
        <p:sp>
          <p:nvSpPr>
            <p:cNvPr id="31" name="Google Shape;12867;p70">
              <a:extLst>
                <a:ext uri="{FF2B5EF4-FFF2-40B4-BE49-F238E27FC236}">
                  <a16:creationId xmlns:a16="http://schemas.microsoft.com/office/drawing/2014/main" id="{9D82E01C-8084-426C-A44C-E95F0ECD109A}"/>
                </a:ext>
              </a:extLst>
            </p:cNvPr>
            <p:cNvSpPr/>
            <p:nvPr/>
          </p:nvSpPr>
          <p:spPr>
            <a:xfrm>
              <a:off x="6558490" y="1648491"/>
              <a:ext cx="382788" cy="328613"/>
            </a:xfrm>
            <a:custGeom>
              <a:avLst/>
              <a:gdLst/>
              <a:ahLst/>
              <a:cxnLst/>
              <a:rect l="l" t="t" r="r" b="b"/>
              <a:pathLst>
                <a:path w="12026" h="10324" extrusionOk="0">
                  <a:moveTo>
                    <a:pt x="6859" y="358"/>
                  </a:moveTo>
                  <a:cubicBezTo>
                    <a:pt x="7037" y="358"/>
                    <a:pt x="7204" y="477"/>
                    <a:pt x="7228" y="656"/>
                  </a:cubicBezTo>
                  <a:lnTo>
                    <a:pt x="7454" y="1691"/>
                  </a:lnTo>
                  <a:lnTo>
                    <a:pt x="4513" y="1691"/>
                  </a:lnTo>
                  <a:lnTo>
                    <a:pt x="4763" y="656"/>
                  </a:lnTo>
                  <a:cubicBezTo>
                    <a:pt x="4811" y="477"/>
                    <a:pt x="4954" y="358"/>
                    <a:pt x="5132" y="358"/>
                  </a:cubicBezTo>
                  <a:close/>
                  <a:moveTo>
                    <a:pt x="2822" y="2037"/>
                  </a:moveTo>
                  <a:lnTo>
                    <a:pt x="2822" y="5835"/>
                  </a:lnTo>
                  <a:lnTo>
                    <a:pt x="2429" y="5835"/>
                  </a:lnTo>
                  <a:lnTo>
                    <a:pt x="2429" y="2037"/>
                  </a:lnTo>
                  <a:close/>
                  <a:moveTo>
                    <a:pt x="9597" y="2037"/>
                  </a:moveTo>
                  <a:lnTo>
                    <a:pt x="9597" y="5835"/>
                  </a:lnTo>
                  <a:lnTo>
                    <a:pt x="9192" y="5835"/>
                  </a:lnTo>
                  <a:lnTo>
                    <a:pt x="9192" y="2037"/>
                  </a:lnTo>
                  <a:close/>
                  <a:moveTo>
                    <a:pt x="8835" y="2037"/>
                  </a:moveTo>
                  <a:lnTo>
                    <a:pt x="8835" y="5835"/>
                  </a:lnTo>
                  <a:lnTo>
                    <a:pt x="8823" y="5835"/>
                  </a:lnTo>
                  <a:cubicBezTo>
                    <a:pt x="8621" y="5835"/>
                    <a:pt x="8466" y="6001"/>
                    <a:pt x="8466" y="6192"/>
                  </a:cubicBezTo>
                  <a:lnTo>
                    <a:pt x="8466" y="6573"/>
                  </a:lnTo>
                  <a:lnTo>
                    <a:pt x="3561" y="6573"/>
                  </a:lnTo>
                  <a:lnTo>
                    <a:pt x="3561" y="6192"/>
                  </a:lnTo>
                  <a:cubicBezTo>
                    <a:pt x="3561" y="5978"/>
                    <a:pt x="3394" y="5835"/>
                    <a:pt x="3203" y="5835"/>
                  </a:cubicBezTo>
                  <a:lnTo>
                    <a:pt x="3180" y="5835"/>
                  </a:lnTo>
                  <a:lnTo>
                    <a:pt x="3180" y="2037"/>
                  </a:lnTo>
                  <a:close/>
                  <a:moveTo>
                    <a:pt x="2084" y="2037"/>
                  </a:moveTo>
                  <a:lnTo>
                    <a:pt x="2084" y="5835"/>
                  </a:lnTo>
                  <a:lnTo>
                    <a:pt x="2072" y="5835"/>
                  </a:lnTo>
                  <a:cubicBezTo>
                    <a:pt x="1858" y="5835"/>
                    <a:pt x="1715" y="6001"/>
                    <a:pt x="1715" y="6192"/>
                  </a:cubicBezTo>
                  <a:lnTo>
                    <a:pt x="1715" y="6573"/>
                  </a:lnTo>
                  <a:lnTo>
                    <a:pt x="1691" y="6573"/>
                  </a:lnTo>
                  <a:cubicBezTo>
                    <a:pt x="1677" y="6573"/>
                    <a:pt x="1663" y="6574"/>
                    <a:pt x="1648" y="6574"/>
                  </a:cubicBezTo>
                  <a:cubicBezTo>
                    <a:pt x="930" y="6574"/>
                    <a:pt x="358" y="5987"/>
                    <a:pt x="358" y="5251"/>
                  </a:cubicBezTo>
                  <a:lnTo>
                    <a:pt x="358" y="2620"/>
                  </a:lnTo>
                  <a:cubicBezTo>
                    <a:pt x="358" y="2299"/>
                    <a:pt x="608" y="2037"/>
                    <a:pt x="941" y="2037"/>
                  </a:cubicBezTo>
                  <a:close/>
                  <a:moveTo>
                    <a:pt x="11097" y="2049"/>
                  </a:moveTo>
                  <a:cubicBezTo>
                    <a:pt x="11419" y="2049"/>
                    <a:pt x="11681" y="2299"/>
                    <a:pt x="11681" y="2632"/>
                  </a:cubicBezTo>
                  <a:lnTo>
                    <a:pt x="11681" y="5263"/>
                  </a:lnTo>
                  <a:cubicBezTo>
                    <a:pt x="11669" y="6001"/>
                    <a:pt x="11073" y="6597"/>
                    <a:pt x="10347" y="6597"/>
                  </a:cubicBezTo>
                  <a:lnTo>
                    <a:pt x="10323" y="6204"/>
                  </a:lnTo>
                  <a:cubicBezTo>
                    <a:pt x="10323" y="6001"/>
                    <a:pt x="10168" y="5847"/>
                    <a:pt x="9966" y="5847"/>
                  </a:cubicBezTo>
                  <a:lnTo>
                    <a:pt x="9954" y="5847"/>
                  </a:lnTo>
                  <a:lnTo>
                    <a:pt x="9954" y="2049"/>
                  </a:lnTo>
                  <a:close/>
                  <a:moveTo>
                    <a:pt x="3180" y="6192"/>
                  </a:moveTo>
                  <a:cubicBezTo>
                    <a:pt x="3180" y="6192"/>
                    <a:pt x="3203" y="6192"/>
                    <a:pt x="3203" y="6204"/>
                  </a:cubicBezTo>
                  <a:lnTo>
                    <a:pt x="3203" y="7144"/>
                  </a:lnTo>
                  <a:cubicBezTo>
                    <a:pt x="3203" y="7144"/>
                    <a:pt x="3203" y="7156"/>
                    <a:pt x="3180" y="7156"/>
                  </a:cubicBezTo>
                  <a:lnTo>
                    <a:pt x="2048" y="7156"/>
                  </a:lnTo>
                  <a:cubicBezTo>
                    <a:pt x="2048" y="7156"/>
                    <a:pt x="2037" y="7156"/>
                    <a:pt x="2037" y="7144"/>
                  </a:cubicBezTo>
                  <a:lnTo>
                    <a:pt x="2037" y="6204"/>
                  </a:lnTo>
                  <a:cubicBezTo>
                    <a:pt x="2037" y="6204"/>
                    <a:pt x="2037" y="6192"/>
                    <a:pt x="2048" y="6192"/>
                  </a:cubicBezTo>
                  <a:lnTo>
                    <a:pt x="2441" y="6192"/>
                  </a:lnTo>
                  <a:lnTo>
                    <a:pt x="2441" y="6573"/>
                  </a:lnTo>
                  <a:cubicBezTo>
                    <a:pt x="2441" y="6668"/>
                    <a:pt x="2525" y="6752"/>
                    <a:pt x="2620" y="6752"/>
                  </a:cubicBezTo>
                  <a:cubicBezTo>
                    <a:pt x="2727" y="6752"/>
                    <a:pt x="2799" y="6680"/>
                    <a:pt x="2799" y="6573"/>
                  </a:cubicBezTo>
                  <a:lnTo>
                    <a:pt x="2799" y="6192"/>
                  </a:lnTo>
                  <a:close/>
                  <a:moveTo>
                    <a:pt x="9966" y="6192"/>
                  </a:moveTo>
                  <a:cubicBezTo>
                    <a:pt x="9966" y="6192"/>
                    <a:pt x="9978" y="6192"/>
                    <a:pt x="9978" y="6204"/>
                  </a:cubicBezTo>
                  <a:lnTo>
                    <a:pt x="9990" y="7144"/>
                  </a:lnTo>
                  <a:lnTo>
                    <a:pt x="8835" y="7156"/>
                  </a:lnTo>
                  <a:cubicBezTo>
                    <a:pt x="8835" y="7156"/>
                    <a:pt x="8823" y="7156"/>
                    <a:pt x="8823" y="7144"/>
                  </a:cubicBezTo>
                  <a:lnTo>
                    <a:pt x="8823" y="6204"/>
                  </a:lnTo>
                  <a:cubicBezTo>
                    <a:pt x="8823" y="6204"/>
                    <a:pt x="8823" y="6192"/>
                    <a:pt x="8835" y="6192"/>
                  </a:cubicBezTo>
                  <a:lnTo>
                    <a:pt x="9228" y="6192"/>
                  </a:lnTo>
                  <a:lnTo>
                    <a:pt x="9228" y="6573"/>
                  </a:lnTo>
                  <a:cubicBezTo>
                    <a:pt x="9228" y="6680"/>
                    <a:pt x="9299" y="6752"/>
                    <a:pt x="9406" y="6752"/>
                  </a:cubicBezTo>
                  <a:cubicBezTo>
                    <a:pt x="9514" y="6752"/>
                    <a:pt x="9585" y="6680"/>
                    <a:pt x="9585" y="6573"/>
                  </a:cubicBezTo>
                  <a:lnTo>
                    <a:pt x="9585" y="6192"/>
                  </a:lnTo>
                  <a:close/>
                  <a:moveTo>
                    <a:pt x="727" y="6632"/>
                  </a:moveTo>
                  <a:cubicBezTo>
                    <a:pt x="989" y="6823"/>
                    <a:pt x="1322" y="6930"/>
                    <a:pt x="1679" y="6930"/>
                  </a:cubicBezTo>
                  <a:lnTo>
                    <a:pt x="1691" y="6930"/>
                  </a:lnTo>
                  <a:lnTo>
                    <a:pt x="1691" y="7121"/>
                  </a:lnTo>
                  <a:cubicBezTo>
                    <a:pt x="1691" y="7335"/>
                    <a:pt x="1858" y="7478"/>
                    <a:pt x="2048" y="7478"/>
                  </a:cubicBezTo>
                  <a:lnTo>
                    <a:pt x="2810" y="7478"/>
                  </a:lnTo>
                  <a:lnTo>
                    <a:pt x="2810" y="9966"/>
                  </a:lnTo>
                  <a:lnTo>
                    <a:pt x="2429" y="9966"/>
                  </a:lnTo>
                  <a:lnTo>
                    <a:pt x="2429" y="8085"/>
                  </a:lnTo>
                  <a:cubicBezTo>
                    <a:pt x="2429" y="7978"/>
                    <a:pt x="2346" y="7906"/>
                    <a:pt x="2239" y="7906"/>
                  </a:cubicBezTo>
                  <a:cubicBezTo>
                    <a:pt x="2144" y="7906"/>
                    <a:pt x="2060" y="7978"/>
                    <a:pt x="2060" y="8085"/>
                  </a:cubicBezTo>
                  <a:lnTo>
                    <a:pt x="2060" y="9966"/>
                  </a:lnTo>
                  <a:lnTo>
                    <a:pt x="1108" y="9966"/>
                  </a:lnTo>
                  <a:cubicBezTo>
                    <a:pt x="905" y="9966"/>
                    <a:pt x="727" y="9788"/>
                    <a:pt x="727" y="9585"/>
                  </a:cubicBezTo>
                  <a:lnTo>
                    <a:pt x="727" y="6632"/>
                  </a:lnTo>
                  <a:close/>
                  <a:moveTo>
                    <a:pt x="8466" y="6942"/>
                  </a:moveTo>
                  <a:lnTo>
                    <a:pt x="8466" y="7144"/>
                  </a:lnTo>
                  <a:cubicBezTo>
                    <a:pt x="8466" y="7347"/>
                    <a:pt x="8633" y="7502"/>
                    <a:pt x="8823" y="7502"/>
                  </a:cubicBezTo>
                  <a:lnTo>
                    <a:pt x="9585" y="7502"/>
                  </a:lnTo>
                  <a:lnTo>
                    <a:pt x="9597" y="9966"/>
                  </a:lnTo>
                  <a:lnTo>
                    <a:pt x="9192" y="9966"/>
                  </a:lnTo>
                  <a:lnTo>
                    <a:pt x="9192" y="8085"/>
                  </a:lnTo>
                  <a:cubicBezTo>
                    <a:pt x="9192" y="7978"/>
                    <a:pt x="9121" y="7906"/>
                    <a:pt x="9014" y="7906"/>
                  </a:cubicBezTo>
                  <a:cubicBezTo>
                    <a:pt x="8906" y="7906"/>
                    <a:pt x="8835" y="7978"/>
                    <a:pt x="8835" y="8085"/>
                  </a:cubicBezTo>
                  <a:lnTo>
                    <a:pt x="8835" y="9966"/>
                  </a:lnTo>
                  <a:lnTo>
                    <a:pt x="3168" y="9966"/>
                  </a:lnTo>
                  <a:lnTo>
                    <a:pt x="3168" y="7502"/>
                  </a:lnTo>
                  <a:lnTo>
                    <a:pt x="3180" y="7502"/>
                  </a:lnTo>
                  <a:cubicBezTo>
                    <a:pt x="3394" y="7502"/>
                    <a:pt x="3537" y="7335"/>
                    <a:pt x="3537" y="7144"/>
                  </a:cubicBezTo>
                  <a:lnTo>
                    <a:pt x="3537" y="6942"/>
                  </a:lnTo>
                  <a:close/>
                  <a:moveTo>
                    <a:pt x="11300" y="6656"/>
                  </a:moveTo>
                  <a:lnTo>
                    <a:pt x="11300" y="9585"/>
                  </a:lnTo>
                  <a:cubicBezTo>
                    <a:pt x="11300" y="9788"/>
                    <a:pt x="11121" y="9966"/>
                    <a:pt x="10907" y="9966"/>
                  </a:cubicBezTo>
                  <a:lnTo>
                    <a:pt x="9954" y="9966"/>
                  </a:lnTo>
                  <a:lnTo>
                    <a:pt x="9954" y="7502"/>
                  </a:lnTo>
                  <a:lnTo>
                    <a:pt x="9966" y="7502"/>
                  </a:lnTo>
                  <a:cubicBezTo>
                    <a:pt x="10180" y="7502"/>
                    <a:pt x="10323" y="7335"/>
                    <a:pt x="10323" y="7144"/>
                  </a:cubicBezTo>
                  <a:lnTo>
                    <a:pt x="10323" y="6954"/>
                  </a:lnTo>
                  <a:lnTo>
                    <a:pt x="10347" y="6954"/>
                  </a:lnTo>
                  <a:cubicBezTo>
                    <a:pt x="10704" y="6954"/>
                    <a:pt x="11026" y="6847"/>
                    <a:pt x="11300" y="6656"/>
                  </a:cubicBezTo>
                  <a:close/>
                  <a:moveTo>
                    <a:pt x="5144" y="1"/>
                  </a:moveTo>
                  <a:cubicBezTo>
                    <a:pt x="4787" y="1"/>
                    <a:pt x="4489" y="239"/>
                    <a:pt x="4418" y="584"/>
                  </a:cubicBezTo>
                  <a:lnTo>
                    <a:pt x="4168" y="1691"/>
                  </a:lnTo>
                  <a:lnTo>
                    <a:pt x="917" y="1691"/>
                  </a:lnTo>
                  <a:cubicBezTo>
                    <a:pt x="417" y="1691"/>
                    <a:pt x="1" y="2108"/>
                    <a:pt x="1" y="2620"/>
                  </a:cubicBezTo>
                  <a:lnTo>
                    <a:pt x="1" y="5251"/>
                  </a:lnTo>
                  <a:cubicBezTo>
                    <a:pt x="1" y="5656"/>
                    <a:pt x="132" y="6025"/>
                    <a:pt x="370" y="6311"/>
                  </a:cubicBezTo>
                  <a:lnTo>
                    <a:pt x="370" y="9585"/>
                  </a:lnTo>
                  <a:cubicBezTo>
                    <a:pt x="370" y="9990"/>
                    <a:pt x="703" y="10323"/>
                    <a:pt x="1120" y="10323"/>
                  </a:cubicBezTo>
                  <a:lnTo>
                    <a:pt x="10907" y="10323"/>
                  </a:lnTo>
                  <a:cubicBezTo>
                    <a:pt x="11311" y="10323"/>
                    <a:pt x="11657" y="10002"/>
                    <a:pt x="11657" y="9585"/>
                  </a:cubicBezTo>
                  <a:lnTo>
                    <a:pt x="11657" y="6311"/>
                  </a:lnTo>
                  <a:cubicBezTo>
                    <a:pt x="11883" y="6025"/>
                    <a:pt x="12026" y="5656"/>
                    <a:pt x="12026" y="5251"/>
                  </a:cubicBezTo>
                  <a:lnTo>
                    <a:pt x="12026" y="2620"/>
                  </a:lnTo>
                  <a:cubicBezTo>
                    <a:pt x="12026" y="2108"/>
                    <a:pt x="11609" y="1691"/>
                    <a:pt x="11097" y="1691"/>
                  </a:cubicBezTo>
                  <a:lnTo>
                    <a:pt x="7859" y="1691"/>
                  </a:lnTo>
                  <a:lnTo>
                    <a:pt x="7609" y="584"/>
                  </a:lnTo>
                  <a:cubicBezTo>
                    <a:pt x="7525" y="239"/>
                    <a:pt x="7228" y="1"/>
                    <a:pt x="6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2868;p70">
              <a:extLst>
                <a:ext uri="{FF2B5EF4-FFF2-40B4-BE49-F238E27FC236}">
                  <a16:creationId xmlns:a16="http://schemas.microsoft.com/office/drawing/2014/main" id="{AA7B644B-2A40-41E7-BC62-D170C50BA8B2}"/>
                </a:ext>
              </a:extLst>
            </p:cNvPr>
            <p:cNvSpPr/>
            <p:nvPr/>
          </p:nvSpPr>
          <p:spPr>
            <a:xfrm>
              <a:off x="6714426" y="1699635"/>
              <a:ext cx="70917" cy="34536"/>
            </a:xfrm>
            <a:custGeom>
              <a:avLst/>
              <a:gdLst/>
              <a:ahLst/>
              <a:cxnLst/>
              <a:rect l="l" t="t" r="r" b="b"/>
              <a:pathLst>
                <a:path w="2228" h="1085" extrusionOk="0">
                  <a:moveTo>
                    <a:pt x="358" y="1"/>
                  </a:moveTo>
                  <a:cubicBezTo>
                    <a:pt x="156" y="1"/>
                    <a:pt x="1" y="167"/>
                    <a:pt x="1" y="358"/>
                  </a:cubicBezTo>
                  <a:lnTo>
                    <a:pt x="1" y="727"/>
                  </a:lnTo>
                  <a:cubicBezTo>
                    <a:pt x="1" y="941"/>
                    <a:pt x="168" y="1084"/>
                    <a:pt x="358" y="1084"/>
                  </a:cubicBezTo>
                  <a:lnTo>
                    <a:pt x="1870" y="1084"/>
                  </a:lnTo>
                  <a:cubicBezTo>
                    <a:pt x="2073" y="1084"/>
                    <a:pt x="2227" y="918"/>
                    <a:pt x="2227" y="727"/>
                  </a:cubicBezTo>
                  <a:lnTo>
                    <a:pt x="2227" y="358"/>
                  </a:lnTo>
                  <a:cubicBezTo>
                    <a:pt x="2227" y="167"/>
                    <a:pt x="2061" y="1"/>
                    <a:pt x="1870" y="1"/>
                  </a:cubicBezTo>
                  <a:lnTo>
                    <a:pt x="1668" y="1"/>
                  </a:lnTo>
                  <a:cubicBezTo>
                    <a:pt x="1573" y="1"/>
                    <a:pt x="1489" y="72"/>
                    <a:pt x="1489" y="179"/>
                  </a:cubicBezTo>
                  <a:cubicBezTo>
                    <a:pt x="1489" y="287"/>
                    <a:pt x="1573" y="358"/>
                    <a:pt x="1668" y="358"/>
                  </a:cubicBezTo>
                  <a:lnTo>
                    <a:pt x="1870" y="358"/>
                  </a:lnTo>
                  <a:cubicBezTo>
                    <a:pt x="1870" y="358"/>
                    <a:pt x="1882" y="358"/>
                    <a:pt x="1882" y="370"/>
                  </a:cubicBezTo>
                  <a:lnTo>
                    <a:pt x="1882" y="751"/>
                  </a:lnTo>
                  <a:cubicBezTo>
                    <a:pt x="1882" y="751"/>
                    <a:pt x="1882" y="763"/>
                    <a:pt x="1870" y="763"/>
                  </a:cubicBezTo>
                  <a:lnTo>
                    <a:pt x="358" y="763"/>
                  </a:lnTo>
                  <a:cubicBezTo>
                    <a:pt x="358" y="763"/>
                    <a:pt x="346" y="763"/>
                    <a:pt x="346" y="751"/>
                  </a:cubicBezTo>
                  <a:lnTo>
                    <a:pt x="346" y="370"/>
                  </a:lnTo>
                  <a:cubicBezTo>
                    <a:pt x="346" y="370"/>
                    <a:pt x="346" y="358"/>
                    <a:pt x="358" y="358"/>
                  </a:cubicBezTo>
                  <a:lnTo>
                    <a:pt x="930" y="358"/>
                  </a:lnTo>
                  <a:cubicBezTo>
                    <a:pt x="1037" y="358"/>
                    <a:pt x="1108" y="287"/>
                    <a:pt x="1108" y="179"/>
                  </a:cubicBezTo>
                  <a:cubicBezTo>
                    <a:pt x="1108" y="72"/>
                    <a:pt x="1037" y="1"/>
                    <a:pt x="9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1.5. </a:t>
            </a:r>
            <a:r>
              <a:rPr lang="en-US" altLang="ko-KR" sz="3200" b="1" dirty="0" err="1">
                <a:solidFill>
                  <a:schemeClr val="accent1"/>
                </a:solidFill>
              </a:rPr>
              <a:t>Varðveisla</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a:t>
            </a:r>
            <a:r>
              <a:rPr lang="en-US" altLang="ko-KR" sz="3200" b="1" dirty="0" err="1">
                <a:solidFill>
                  <a:schemeClr val="accent1"/>
                </a:solidFill>
              </a:rPr>
              <a:t>uppfærsla</a:t>
            </a:r>
            <a:r>
              <a:rPr lang="en-US" altLang="ko-KR" sz="3200" b="1" dirty="0">
                <a:solidFill>
                  <a:schemeClr val="accent1"/>
                </a:solidFill>
              </a:rPr>
              <a:t> </a:t>
            </a:r>
            <a:r>
              <a:rPr lang="en-US" altLang="ko-KR" sz="3200" b="1" dirty="0" err="1">
                <a:solidFill>
                  <a:schemeClr val="accent1"/>
                </a:solidFill>
              </a:rPr>
              <a:t>stafræns</a:t>
            </a:r>
            <a:r>
              <a:rPr lang="en-US" altLang="ko-KR" sz="3200" b="1" dirty="0">
                <a:solidFill>
                  <a:schemeClr val="accent1"/>
                </a:solidFill>
              </a:rPr>
              <a:t> </a:t>
            </a:r>
            <a:r>
              <a:rPr lang="en-US" altLang="ko-KR" sz="3200" b="1" dirty="0" err="1">
                <a:solidFill>
                  <a:schemeClr val="accent1"/>
                </a:solidFill>
              </a:rPr>
              <a:t>efnis</a:t>
            </a:r>
            <a:r>
              <a:rPr lang="en-US" altLang="ko-KR" sz="3200" b="1" dirty="0">
                <a:solidFill>
                  <a:schemeClr val="accent1"/>
                </a:solidFill>
              </a:rPr>
              <a:t> </a:t>
            </a:r>
          </a:p>
        </p:txBody>
      </p:sp>
      <p:pic>
        <p:nvPicPr>
          <p:cNvPr id="10" name="Imagen 11">
            <a:extLst>
              <a:ext uri="{FF2B5EF4-FFF2-40B4-BE49-F238E27FC236}">
                <a16:creationId xmlns:a16="http://schemas.microsoft.com/office/drawing/2014/main" id="{A93C82C5-B7DA-4A08-B53E-E9EF3BBFA7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848" y="4438675"/>
            <a:ext cx="2429257" cy="1613178"/>
          </a:xfrm>
          <a:prstGeom prst="rect">
            <a:avLst/>
          </a:prstGeom>
        </p:spPr>
      </p:pic>
    </p:spTree>
    <p:extLst>
      <p:ext uri="{BB962C8B-B14F-4D97-AF65-F5344CB8AC3E}">
        <p14:creationId xmlns:p14="http://schemas.microsoft.com/office/powerpoint/2010/main" val="3033908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1630328" y="1352987"/>
            <a:ext cx="92688"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1734397" y="1274818"/>
            <a:ext cx="8188073" cy="461665"/>
          </a:xfrm>
          <a:prstGeom prst="rect">
            <a:avLst/>
          </a:prstGeom>
          <a:noFill/>
        </p:spPr>
        <p:txBody>
          <a:bodyPr wrap="square" rtlCol="0" anchor="ctr">
            <a:spAutoFit/>
          </a:bodyPr>
          <a:lstStyle/>
          <a:p>
            <a:r>
              <a:rPr lang="en-US" altLang="ko-KR" sz="2400" b="1" dirty="0" err="1">
                <a:solidFill>
                  <a:schemeClr val="tx1">
                    <a:lumMod val="75000"/>
                    <a:lumOff val="25000"/>
                  </a:schemeClr>
                </a:solidFill>
                <a:cs typeface="Arial" pitchFamily="34" charset="0"/>
              </a:rPr>
              <a:t>Aðferðir</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til</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árangursríkrar</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umsjónar</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og</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varðveislu</a:t>
            </a:r>
            <a:endParaRPr lang="ko-KR" altLang="en-US" sz="2400" b="1" dirty="0">
              <a:solidFill>
                <a:schemeClr val="tx1">
                  <a:lumMod val="75000"/>
                  <a:lumOff val="25000"/>
                </a:schemeClr>
              </a:solidFill>
              <a:cs typeface="Arial" pitchFamily="34" charset="0"/>
            </a:endParaRPr>
          </a:p>
        </p:txBody>
      </p:sp>
      <p:sp>
        <p:nvSpPr>
          <p:cNvPr id="29" name="TextBox 2">
            <a:extLst>
              <a:ext uri="{FF2B5EF4-FFF2-40B4-BE49-F238E27FC236}">
                <a16:creationId xmlns:a16="http://schemas.microsoft.com/office/drawing/2014/main" id="{A9DC58F7-259F-4D1B-B01F-00E5E6930B17}"/>
              </a:ext>
            </a:extLst>
          </p:cNvPr>
          <p:cNvSpPr txBox="1"/>
          <p:nvPr/>
        </p:nvSpPr>
        <p:spPr>
          <a:xfrm>
            <a:off x="1515556" y="1705705"/>
            <a:ext cx="9466769" cy="4431983"/>
          </a:xfrm>
          <a:prstGeom prst="rect">
            <a:avLst/>
          </a:prstGeom>
          <a:noFill/>
        </p:spPr>
        <p:txBody>
          <a:bodyPr wrap="square" rtlCol="0">
            <a:spAutoFit/>
          </a:bodyPr>
          <a:lstStyle/>
          <a:p>
            <a:pPr marL="285750" indent="-285750">
              <a:buFont typeface="Arial" panose="020B0604020202020204" pitchFamily="34" charset="0"/>
              <a:buChar char="•"/>
            </a:pPr>
            <a:r>
              <a:rPr lang="en-US" b="1" dirty="0" err="1"/>
              <a:t>Mið</a:t>
            </a:r>
            <a:r>
              <a:rPr lang="en-US" b="1" dirty="0"/>
              <a:t>- </a:t>
            </a:r>
            <a:r>
              <a:rPr lang="en-US" b="1" dirty="0" err="1"/>
              <a:t>til</a:t>
            </a:r>
            <a:r>
              <a:rPr lang="en-US" b="1" dirty="0"/>
              <a:t> </a:t>
            </a:r>
            <a:r>
              <a:rPr lang="en-US" b="1" dirty="0" err="1"/>
              <a:t>langtímaáætlun</a:t>
            </a:r>
            <a:r>
              <a:rPr lang="en-US" b="1" dirty="0"/>
              <a:t> um </a:t>
            </a:r>
            <a:r>
              <a:rPr lang="en-US" b="1" dirty="0" err="1"/>
              <a:t>stafræna</a:t>
            </a:r>
            <a:r>
              <a:rPr lang="en-US" b="1" dirty="0"/>
              <a:t> </a:t>
            </a:r>
            <a:r>
              <a:rPr lang="en-US" b="1" dirty="0" err="1"/>
              <a:t>varðveislu</a:t>
            </a:r>
            <a:r>
              <a:rPr lang="en-US" dirty="0"/>
              <a:t>: </a:t>
            </a:r>
          </a:p>
          <a:p>
            <a:pPr marL="800100" lvl="1" indent="-342900">
              <a:buFont typeface="Wingdings" panose="05000000000000000000" pitchFamily="2" charset="2"/>
              <a:buChar char="Ø"/>
            </a:pPr>
            <a:r>
              <a:rPr lang="en-US" dirty="0" err="1"/>
              <a:t>Gagnasjár</a:t>
            </a:r>
            <a:r>
              <a:rPr lang="en-US" dirty="0"/>
              <a:t> </a:t>
            </a:r>
            <a:r>
              <a:rPr lang="en-US" dirty="0" err="1"/>
              <a:t>og</a:t>
            </a:r>
            <a:r>
              <a:rPr lang="en-US" dirty="0"/>
              <a:t> -</a:t>
            </a:r>
            <a:r>
              <a:rPr lang="en-US" dirty="0" err="1"/>
              <a:t>ferjun</a:t>
            </a:r>
            <a:r>
              <a:rPr lang="en-US" dirty="0"/>
              <a:t>: </a:t>
            </a:r>
            <a:r>
              <a:rPr lang="en-US" dirty="0" err="1"/>
              <a:t>veitir</a:t>
            </a:r>
            <a:r>
              <a:rPr lang="en-US" dirty="0"/>
              <a:t> </a:t>
            </a:r>
            <a:r>
              <a:rPr lang="en-US" dirty="0" err="1"/>
              <a:t>aðgang</a:t>
            </a:r>
            <a:r>
              <a:rPr lang="en-US" dirty="0"/>
              <a:t> </a:t>
            </a:r>
            <a:r>
              <a:rPr lang="en-US" dirty="0" err="1"/>
              <a:t>að</a:t>
            </a:r>
            <a:r>
              <a:rPr lang="en-US" dirty="0"/>
              <a:t> </a:t>
            </a:r>
            <a:r>
              <a:rPr lang="en-US" dirty="0" err="1"/>
              <a:t>hugbúnaðarverkfærum</a:t>
            </a:r>
            <a:r>
              <a:rPr lang="en-US" dirty="0"/>
              <a:t> </a:t>
            </a:r>
            <a:r>
              <a:rPr lang="en-US" dirty="0" err="1"/>
              <a:t>með</a:t>
            </a:r>
            <a:r>
              <a:rPr lang="en-US" dirty="0"/>
              <a:t> </a:t>
            </a:r>
            <a:r>
              <a:rPr lang="en-US" dirty="0" err="1"/>
              <a:t>upprunalegu</a:t>
            </a:r>
            <a:r>
              <a:rPr lang="en-US" dirty="0"/>
              <a:t> </a:t>
            </a:r>
            <a:r>
              <a:rPr lang="en-US" dirty="0" err="1"/>
              <a:t>gagnastreymi</a:t>
            </a:r>
            <a:r>
              <a:rPr lang="en-US" dirty="0"/>
              <a:t> </a:t>
            </a:r>
          </a:p>
          <a:p>
            <a:pPr marL="800100" lvl="1" indent="-342900">
              <a:buFont typeface="Wingdings" panose="05000000000000000000" pitchFamily="2" charset="2"/>
              <a:buChar char="Ø"/>
            </a:pPr>
            <a:r>
              <a:rPr lang="en-US" dirty="0" err="1"/>
              <a:t>Eftirlíking</a:t>
            </a:r>
            <a:r>
              <a:rPr lang="en-US" dirty="0"/>
              <a:t>: </a:t>
            </a:r>
            <a:r>
              <a:rPr lang="en-US" dirty="0" err="1"/>
              <a:t>ferli</a:t>
            </a:r>
            <a:r>
              <a:rPr lang="en-US" dirty="0"/>
              <a:t> </a:t>
            </a:r>
            <a:r>
              <a:rPr lang="en-US" dirty="0" err="1"/>
              <a:t>sem</a:t>
            </a:r>
            <a:r>
              <a:rPr lang="en-US" dirty="0"/>
              <a:t> </a:t>
            </a:r>
            <a:r>
              <a:rPr lang="en-US" dirty="0" err="1"/>
              <a:t>felst</a:t>
            </a:r>
            <a:r>
              <a:rPr lang="en-US" dirty="0"/>
              <a:t> í </a:t>
            </a:r>
            <a:r>
              <a:rPr lang="en-US" dirty="0" err="1"/>
              <a:t>að</a:t>
            </a:r>
            <a:r>
              <a:rPr lang="en-US" dirty="0"/>
              <a:t> </a:t>
            </a:r>
            <a:r>
              <a:rPr lang="en-US" dirty="0" err="1"/>
              <a:t>búa</a:t>
            </a:r>
            <a:r>
              <a:rPr lang="en-US" dirty="0"/>
              <a:t> </a:t>
            </a:r>
            <a:r>
              <a:rPr lang="en-US" dirty="0" err="1"/>
              <a:t>til</a:t>
            </a:r>
            <a:r>
              <a:rPr lang="en-US" dirty="0"/>
              <a:t> </a:t>
            </a:r>
            <a:r>
              <a:rPr lang="en-US" dirty="0" err="1"/>
              <a:t>sýndarumhverfi</a:t>
            </a:r>
            <a:r>
              <a:rPr lang="en-US" dirty="0"/>
              <a:t> </a:t>
            </a:r>
            <a:r>
              <a:rPr lang="en-US" dirty="0" err="1"/>
              <a:t>þar</a:t>
            </a:r>
            <a:r>
              <a:rPr lang="en-US" dirty="0"/>
              <a:t> </a:t>
            </a:r>
            <a:r>
              <a:rPr lang="en-US" dirty="0" err="1"/>
              <a:t>sem</a:t>
            </a:r>
            <a:r>
              <a:rPr lang="en-US" dirty="0"/>
              <a:t> </a:t>
            </a:r>
            <a:r>
              <a:rPr lang="en-US" dirty="0" err="1"/>
              <a:t>upprunalegu</a:t>
            </a:r>
            <a:r>
              <a:rPr lang="en-US" dirty="0"/>
              <a:t> </a:t>
            </a:r>
            <a:r>
              <a:rPr lang="en-US" dirty="0" err="1"/>
              <a:t>skjalaskrárnar</a:t>
            </a:r>
            <a:r>
              <a:rPr lang="en-US" dirty="0"/>
              <a:t> </a:t>
            </a:r>
            <a:r>
              <a:rPr lang="en-US" dirty="0" err="1"/>
              <a:t>eru</a:t>
            </a:r>
            <a:r>
              <a:rPr lang="en-US" dirty="0"/>
              <a:t> </a:t>
            </a:r>
            <a:r>
              <a:rPr lang="en-US" dirty="0" err="1"/>
              <a:t>gerðar</a:t>
            </a:r>
            <a:endParaRPr lang="en-US" dirty="0"/>
          </a:p>
          <a:p>
            <a:pPr marL="285750" indent="-285750">
              <a:buFont typeface="Arial" panose="020B0604020202020204" pitchFamily="34" charset="0"/>
              <a:buChar char="•"/>
            </a:pPr>
            <a:r>
              <a:rPr lang="en-US" b="1" dirty="0" err="1"/>
              <a:t>Aðrar</a:t>
            </a:r>
            <a:r>
              <a:rPr lang="en-US" b="1" dirty="0"/>
              <a:t> </a:t>
            </a:r>
            <a:r>
              <a:rPr lang="en-US" b="1" dirty="0" err="1"/>
              <a:t>aðferðir</a:t>
            </a:r>
            <a:r>
              <a:rPr lang="en-US" dirty="0"/>
              <a:t>: </a:t>
            </a:r>
          </a:p>
          <a:p>
            <a:pPr marL="800100" lvl="1" indent="-342900">
              <a:buFont typeface="Wingdings" panose="05000000000000000000" pitchFamily="2" charset="2"/>
              <a:buChar char="Ø"/>
            </a:pPr>
            <a:r>
              <a:rPr lang="en-US" dirty="0" err="1"/>
              <a:t>Hliðrænar</a:t>
            </a:r>
            <a:r>
              <a:rPr lang="en-US" dirty="0"/>
              <a:t> </a:t>
            </a:r>
            <a:r>
              <a:rPr lang="en-US" dirty="0" err="1"/>
              <a:t>aðferðir</a:t>
            </a:r>
            <a:r>
              <a:rPr lang="en-US" dirty="0"/>
              <a:t>: ‘</a:t>
            </a:r>
            <a:r>
              <a:rPr lang="en-US" dirty="0" err="1"/>
              <a:t>prenta</a:t>
            </a:r>
            <a:r>
              <a:rPr lang="en-US" dirty="0"/>
              <a:t> </a:t>
            </a:r>
            <a:r>
              <a:rPr lang="en-US" dirty="0" err="1"/>
              <a:t>út</a:t>
            </a:r>
            <a:r>
              <a:rPr lang="en-US" dirty="0"/>
              <a:t>’ á </a:t>
            </a:r>
            <a:r>
              <a:rPr lang="en-US" dirty="0" err="1"/>
              <a:t>tiltölulega</a:t>
            </a:r>
            <a:r>
              <a:rPr lang="en-US" dirty="0"/>
              <a:t> </a:t>
            </a:r>
            <a:r>
              <a:rPr lang="en-US" dirty="0" err="1"/>
              <a:t>stöðugt</a:t>
            </a:r>
            <a:r>
              <a:rPr lang="en-US" dirty="0"/>
              <a:t> </a:t>
            </a:r>
            <a:r>
              <a:rPr lang="en-US" dirty="0" err="1"/>
              <a:t>hliðrænt</a:t>
            </a:r>
            <a:r>
              <a:rPr lang="en-US" dirty="0"/>
              <a:t> form </a:t>
            </a:r>
            <a:r>
              <a:rPr lang="en-US" dirty="0" err="1"/>
              <a:t>svo</a:t>
            </a:r>
            <a:r>
              <a:rPr lang="en-US" dirty="0"/>
              <a:t> </a:t>
            </a:r>
            <a:r>
              <a:rPr lang="en-US" dirty="0" err="1"/>
              <a:t>sem</a:t>
            </a:r>
            <a:r>
              <a:rPr lang="en-US" dirty="0"/>
              <a:t> </a:t>
            </a:r>
            <a:r>
              <a:rPr lang="en-US" dirty="0" err="1"/>
              <a:t>pappír</a:t>
            </a:r>
            <a:r>
              <a:rPr lang="en-US" dirty="0"/>
              <a:t> </a:t>
            </a:r>
            <a:r>
              <a:rPr lang="en-US" dirty="0" err="1"/>
              <a:t>eða</a:t>
            </a:r>
            <a:r>
              <a:rPr lang="en-US" dirty="0"/>
              <a:t> </a:t>
            </a:r>
            <a:r>
              <a:rPr lang="en-US" dirty="0" err="1"/>
              <a:t>örfilmu</a:t>
            </a:r>
            <a:endParaRPr lang="en-US" dirty="0"/>
          </a:p>
          <a:p>
            <a:pPr marL="800100" lvl="1" indent="-342900">
              <a:buFont typeface="Wingdings" panose="05000000000000000000" pitchFamily="2" charset="2"/>
              <a:buChar char="Ø"/>
            </a:pPr>
            <a:r>
              <a:rPr lang="en-US" dirty="0" err="1"/>
              <a:t>Gagnafornleifafræði</a:t>
            </a:r>
            <a:r>
              <a:rPr lang="en-US" dirty="0"/>
              <a:t>: </a:t>
            </a:r>
            <a:r>
              <a:rPr lang="en-US" dirty="0" err="1"/>
              <a:t>Breyta</a:t>
            </a:r>
            <a:r>
              <a:rPr lang="en-US" dirty="0"/>
              <a:t> </a:t>
            </a:r>
            <a:r>
              <a:rPr lang="en-US" dirty="0" err="1"/>
              <a:t>gögnum</a:t>
            </a:r>
            <a:r>
              <a:rPr lang="en-US" dirty="0"/>
              <a:t> </a:t>
            </a:r>
            <a:r>
              <a:rPr lang="en-US" dirty="0" err="1"/>
              <a:t>úr</a:t>
            </a:r>
            <a:r>
              <a:rPr lang="en-US" dirty="0"/>
              <a:t> </a:t>
            </a:r>
            <a:r>
              <a:rPr lang="en-US" dirty="0" err="1"/>
              <a:t>efnislegu</a:t>
            </a:r>
            <a:r>
              <a:rPr lang="en-US" dirty="0"/>
              <a:t> </a:t>
            </a:r>
            <a:r>
              <a:rPr lang="en-US" dirty="0" err="1"/>
              <a:t>formi</a:t>
            </a:r>
            <a:r>
              <a:rPr lang="en-US" dirty="0"/>
              <a:t> </a:t>
            </a:r>
            <a:r>
              <a:rPr lang="en-US" dirty="0" err="1"/>
              <a:t>og</a:t>
            </a:r>
            <a:r>
              <a:rPr lang="en-US" dirty="0"/>
              <a:t> </a:t>
            </a:r>
            <a:r>
              <a:rPr lang="en-US" dirty="0" err="1"/>
              <a:t>gera</a:t>
            </a:r>
            <a:r>
              <a:rPr lang="en-US" dirty="0"/>
              <a:t> </a:t>
            </a:r>
            <a:r>
              <a:rPr lang="en-US" dirty="0" err="1"/>
              <a:t>endurheimt</a:t>
            </a:r>
            <a:r>
              <a:rPr lang="en-US" dirty="0"/>
              <a:t> </a:t>
            </a:r>
            <a:r>
              <a:rPr lang="en-US" dirty="0" err="1"/>
              <a:t>gögn</a:t>
            </a:r>
            <a:r>
              <a:rPr lang="en-US" dirty="0"/>
              <a:t>  </a:t>
            </a:r>
            <a:r>
              <a:rPr lang="en-US" dirty="0" err="1"/>
              <a:t>aðgengileg</a:t>
            </a:r>
            <a:r>
              <a:rPr lang="en-US" dirty="0"/>
              <a:t> á </a:t>
            </a:r>
            <a:r>
              <a:rPr lang="en-US" dirty="0" err="1"/>
              <a:t>nýjan</a:t>
            </a:r>
            <a:r>
              <a:rPr lang="en-US" dirty="0"/>
              <a:t> </a:t>
            </a:r>
            <a:r>
              <a:rPr lang="en-US" dirty="0" err="1"/>
              <a:t>leik</a:t>
            </a:r>
            <a:endParaRPr lang="en-US" dirty="0"/>
          </a:p>
          <a:p>
            <a:pPr marL="342900" indent="-342900">
              <a:buFont typeface="Arial" panose="020B0604020202020204" pitchFamily="34" charset="0"/>
              <a:buChar char="•"/>
            </a:pPr>
            <a:r>
              <a:rPr lang="en-US" b="1" dirty="0" err="1"/>
              <a:t>Samsetning</a:t>
            </a:r>
            <a:endParaRPr lang="en-US" b="1" dirty="0"/>
          </a:p>
          <a:p>
            <a:pPr marL="800100" lvl="1" indent="-342900">
              <a:buFont typeface="Wingdings" panose="05000000000000000000" pitchFamily="2" charset="2"/>
              <a:buChar char="Ø"/>
            </a:pPr>
            <a:r>
              <a:rPr lang="en-US" altLang="ko-KR" dirty="0" err="1"/>
              <a:t>Ólíkar</a:t>
            </a:r>
            <a:r>
              <a:rPr lang="en-US" altLang="ko-KR" dirty="0"/>
              <a:t> </a:t>
            </a:r>
            <a:r>
              <a:rPr lang="en-US" altLang="ko-KR" dirty="0" err="1"/>
              <a:t>aðferðir</a:t>
            </a:r>
            <a:r>
              <a:rPr lang="en-US" altLang="ko-KR" dirty="0"/>
              <a:t> </a:t>
            </a:r>
            <a:r>
              <a:rPr lang="en-US" altLang="ko-KR" dirty="0" err="1"/>
              <a:t>samþættar</a:t>
            </a:r>
            <a:endParaRPr lang="en-US" altLang="ko-KR" dirty="0"/>
          </a:p>
          <a:p>
            <a:pPr marL="342900" indent="-342900">
              <a:buFont typeface="Arial" panose="020B0604020202020204" pitchFamily="34" charset="0"/>
              <a:buChar char="•"/>
            </a:pPr>
            <a:endParaRPr lang="en-US" altLang="ko-KR" b="1" dirty="0"/>
          </a:p>
          <a:p>
            <a:pPr marL="342900" indent="-342900">
              <a:buFont typeface="Arial" panose="020B0604020202020204" pitchFamily="34" charset="0"/>
              <a:buChar char="•"/>
            </a:pPr>
            <a:endParaRPr lang="en-US" altLang="ko-KR" b="1" dirty="0"/>
          </a:p>
          <a:p>
            <a:pPr marL="342900" indent="-342900">
              <a:buFont typeface="Arial" panose="020B0604020202020204" pitchFamily="34" charset="0"/>
              <a:buChar char="•"/>
            </a:pPr>
            <a:endParaRPr lang="en-US" altLang="ko-KR" b="1" dirty="0"/>
          </a:p>
          <a:p>
            <a:pPr algn="r"/>
            <a:r>
              <a:rPr lang="en-US" altLang="ko-KR" sz="1200" dirty="0">
                <a:hlinkClick r:id="rId2"/>
              </a:rPr>
              <a:t>Shimray, Somipam &amp; Ramaiah, Chennupati. (2018). Digital Preservation Strategies: An Overview.</a:t>
            </a:r>
            <a:endParaRPr lang="en-US" altLang="ko-KR" sz="1200" dirty="0"/>
          </a:p>
        </p:txBody>
      </p:sp>
      <p:sp>
        <p:nvSpPr>
          <p:cNvPr id="30" name="Google Shape;191;p2">
            <a:extLst>
              <a:ext uri="{FF2B5EF4-FFF2-40B4-BE49-F238E27FC236}">
                <a16:creationId xmlns:a16="http://schemas.microsoft.com/office/drawing/2014/main" id="{60CE71BC-B058-482E-8250-EF0FDF62DD0F}"/>
              </a:ext>
            </a:extLst>
          </p:cNvPr>
          <p:cNvSpPr/>
          <p:nvPr/>
        </p:nvSpPr>
        <p:spPr>
          <a:xfrm>
            <a:off x="9440367" y="2761223"/>
            <a:ext cx="482103" cy="44064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FB5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4C2F4"/>
              </a:solidFill>
            </a:endParaRPr>
          </a:p>
        </p:txBody>
      </p:sp>
      <p:sp>
        <p:nvSpPr>
          <p:cNvPr id="31" name="Google Shape;9692;p65">
            <a:extLst>
              <a:ext uri="{FF2B5EF4-FFF2-40B4-BE49-F238E27FC236}">
                <a16:creationId xmlns:a16="http://schemas.microsoft.com/office/drawing/2014/main" id="{049A60A7-F28C-41BD-A5D8-64E6AD25FA1A}"/>
              </a:ext>
            </a:extLst>
          </p:cNvPr>
          <p:cNvSpPr/>
          <p:nvPr/>
        </p:nvSpPr>
        <p:spPr>
          <a:xfrm>
            <a:off x="5227026" y="5018956"/>
            <a:ext cx="1052099" cy="505544"/>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1.5. </a:t>
            </a:r>
            <a:r>
              <a:rPr lang="en-US" altLang="ko-KR" sz="3200" b="1" dirty="0" err="1">
                <a:solidFill>
                  <a:schemeClr val="accent1"/>
                </a:solidFill>
              </a:rPr>
              <a:t>Varðveisla</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a:t>
            </a:r>
            <a:r>
              <a:rPr lang="en-US" altLang="ko-KR" sz="3200" b="1" dirty="0" err="1">
                <a:solidFill>
                  <a:schemeClr val="accent1"/>
                </a:solidFill>
              </a:rPr>
              <a:t>uppfærsla</a:t>
            </a:r>
            <a:r>
              <a:rPr lang="en-US" altLang="ko-KR" sz="3200" b="1" dirty="0">
                <a:solidFill>
                  <a:schemeClr val="accent1"/>
                </a:solidFill>
              </a:rPr>
              <a:t> </a:t>
            </a:r>
            <a:r>
              <a:rPr lang="en-US" altLang="ko-KR" sz="3200" b="1" dirty="0" err="1">
                <a:solidFill>
                  <a:schemeClr val="accent1"/>
                </a:solidFill>
              </a:rPr>
              <a:t>stafræns</a:t>
            </a:r>
            <a:r>
              <a:rPr lang="en-US" altLang="ko-KR" sz="3200" b="1" dirty="0">
                <a:solidFill>
                  <a:schemeClr val="accent1"/>
                </a:solidFill>
              </a:rPr>
              <a:t> </a:t>
            </a:r>
            <a:r>
              <a:rPr lang="en-US" altLang="ko-KR" sz="3200" b="1" dirty="0" err="1">
                <a:solidFill>
                  <a:schemeClr val="accent1"/>
                </a:solidFill>
              </a:rPr>
              <a:t>efnis</a:t>
            </a:r>
            <a:r>
              <a:rPr lang="en-US" altLang="ko-KR" sz="3200" b="1" dirty="0">
                <a:solidFill>
                  <a:schemeClr val="accent1"/>
                </a:solidFill>
              </a:rPr>
              <a:t> </a:t>
            </a:r>
          </a:p>
        </p:txBody>
      </p:sp>
    </p:spTree>
    <p:extLst>
      <p:ext uri="{BB962C8B-B14F-4D97-AF65-F5344CB8AC3E}">
        <p14:creationId xmlns:p14="http://schemas.microsoft.com/office/powerpoint/2010/main" val="3763395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2526861" y="1655334"/>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2630930" y="1577165"/>
            <a:ext cx="5862959" cy="461665"/>
          </a:xfrm>
          <a:prstGeom prst="rect">
            <a:avLst/>
          </a:prstGeom>
          <a:noFill/>
        </p:spPr>
        <p:txBody>
          <a:bodyPr wrap="square" rtlCol="0" anchor="ctr">
            <a:spAutoFit/>
          </a:bodyPr>
          <a:lstStyle/>
          <a:p>
            <a:r>
              <a:rPr lang="en-US" altLang="ko-KR" sz="2400" b="1" dirty="0" err="1">
                <a:solidFill>
                  <a:schemeClr val="tx1">
                    <a:lumMod val="75000"/>
                    <a:lumOff val="25000"/>
                  </a:schemeClr>
                </a:solidFill>
                <a:cs typeface="Arial" pitchFamily="34" charset="0"/>
              </a:rPr>
              <a:t>Heimildir</a:t>
            </a:r>
            <a:endParaRPr lang="ko-KR" altLang="en-US" sz="2400" b="1" dirty="0">
              <a:solidFill>
                <a:schemeClr val="tx1">
                  <a:lumMod val="75000"/>
                  <a:lumOff val="25000"/>
                </a:schemeClr>
              </a:solidFill>
              <a:cs typeface="Arial" pitchFamily="34" charset="0"/>
            </a:endParaRPr>
          </a:p>
        </p:txBody>
      </p:sp>
      <p:sp>
        <p:nvSpPr>
          <p:cNvPr id="29" name="TextBox 2">
            <a:extLst>
              <a:ext uri="{FF2B5EF4-FFF2-40B4-BE49-F238E27FC236}">
                <a16:creationId xmlns:a16="http://schemas.microsoft.com/office/drawing/2014/main" id="{A9DC58F7-259F-4D1B-B01F-00E5E6930B17}"/>
              </a:ext>
            </a:extLst>
          </p:cNvPr>
          <p:cNvSpPr txBox="1"/>
          <p:nvPr/>
        </p:nvSpPr>
        <p:spPr>
          <a:xfrm>
            <a:off x="2412090" y="2008052"/>
            <a:ext cx="7932060" cy="3154710"/>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a:hlinkClick r:id="rId2"/>
              </a:rPr>
              <a:t>https://natlib.govt.nz/schools/digital-literacy/strategies-for-developing-digital-literacy/digital-content-finding-evaluating-using-and-creating-it</a:t>
            </a:r>
            <a:endParaRPr lang="en-US" altLang="ko-KR" sz="1600" dirty="0"/>
          </a:p>
          <a:p>
            <a:pPr marL="285750" indent="-285750">
              <a:buFont typeface="Arial" panose="020B0604020202020204" pitchFamily="34" charset="0"/>
              <a:buChar char="•"/>
            </a:pPr>
            <a:r>
              <a:rPr lang="en-US" altLang="ko-KR" sz="1600" dirty="0">
                <a:hlinkClick r:id="rId3"/>
              </a:rPr>
              <a:t>https://researchguides.ben.edu/source-evaluation</a:t>
            </a:r>
            <a:endParaRPr lang="en-US" altLang="ko-KR" sz="1600" dirty="0"/>
          </a:p>
          <a:p>
            <a:pPr marL="285750" indent="-285750">
              <a:buFont typeface="Arial" panose="020B0604020202020204" pitchFamily="34" charset="0"/>
              <a:buChar char="•"/>
            </a:pPr>
            <a:r>
              <a:rPr lang="en-US" altLang="ko-KR" sz="1600" dirty="0">
                <a:hlinkClick r:id="rId4"/>
              </a:rPr>
              <a:t>https://www.youtube.com/watch?v=WvVdkKHkBxw</a:t>
            </a:r>
            <a:endParaRPr lang="en-US" altLang="ko-KR" sz="1600" dirty="0"/>
          </a:p>
          <a:p>
            <a:pPr marL="285750" indent="-285750">
              <a:buFont typeface="Arial" panose="020B0604020202020204" pitchFamily="34" charset="0"/>
              <a:buChar char="•"/>
            </a:pPr>
            <a:r>
              <a:rPr lang="en-US" altLang="ko-KR" sz="1600" dirty="0">
                <a:hlinkClick r:id="rId5"/>
              </a:rPr>
              <a:t>https://www.youtube.com/watch?v=fhbMXNyqb7g</a:t>
            </a:r>
            <a:endParaRPr lang="en-US" altLang="ko-KR" sz="1600" dirty="0"/>
          </a:p>
          <a:p>
            <a:pPr marL="285750" indent="-285750">
              <a:buFont typeface="Arial" panose="020B0604020202020204" pitchFamily="34" charset="0"/>
              <a:buChar char="•"/>
            </a:pPr>
            <a:r>
              <a:rPr lang="en-US" altLang="ko-KR" sz="1600" dirty="0">
                <a:hlinkClick r:id="rId6"/>
              </a:rPr>
              <a:t>https://drexel.edu/cci/academics/graduate-programs/digital-content-management/</a:t>
            </a:r>
            <a:endParaRPr lang="en-US" altLang="ko-KR" sz="1600" dirty="0"/>
          </a:p>
          <a:p>
            <a:pPr marL="285750" indent="-285750">
              <a:buFont typeface="Arial" panose="020B0604020202020204" pitchFamily="34" charset="0"/>
              <a:buChar char="•"/>
            </a:pPr>
            <a:r>
              <a:rPr lang="en-US" altLang="ko-KR" sz="1600" dirty="0">
                <a:hlinkClick r:id="rId7"/>
              </a:rPr>
              <a:t>https://www.youtube.com/watch?v=nrbpOmNC_mM</a:t>
            </a:r>
            <a:endParaRPr lang="en-US" altLang="ko-KR" sz="1600" dirty="0"/>
          </a:p>
          <a:p>
            <a:pPr marL="285750" indent="-285750">
              <a:buFont typeface="Arial" panose="020B0604020202020204" pitchFamily="34" charset="0"/>
              <a:buChar char="•"/>
            </a:pPr>
            <a:r>
              <a:rPr lang="en-US" altLang="ko-KR" sz="1600" dirty="0" err="1"/>
              <a:t>Lekakis</a:t>
            </a:r>
            <a:r>
              <a:rPr lang="en-US" altLang="ko-KR" sz="1600" dirty="0"/>
              <a:t>, S. (2020). Cultural heritage in the realm of the commons. London: Ubiquity Press. DOI: </a:t>
            </a:r>
            <a:r>
              <a:rPr lang="en-US" altLang="ko-KR" sz="1600" dirty="0">
                <a:hlinkClick r:id="rId8"/>
              </a:rPr>
              <a:t>https://doi.org/10.5334/bcj</a:t>
            </a:r>
            <a:r>
              <a:rPr lang="en-US" altLang="ko-KR" sz="1600" dirty="0"/>
              <a:t> </a:t>
            </a:r>
          </a:p>
          <a:p>
            <a:pPr marL="285750" indent="-285750">
              <a:buFont typeface="Arial" panose="020B0604020202020204" pitchFamily="34" charset="0"/>
              <a:buChar char="•"/>
            </a:pPr>
            <a:endParaRPr lang="en-US" altLang="ko-KR" sz="1100" dirty="0"/>
          </a:p>
          <a:p>
            <a:endParaRPr lang="en-US" altLang="ko-KR" sz="1100" dirty="0"/>
          </a:p>
          <a:p>
            <a:pPr marL="285750" indent="-285750">
              <a:buFont typeface="Arial" panose="020B0604020202020204" pitchFamily="34" charset="0"/>
              <a:buChar char="•"/>
            </a:pPr>
            <a:endParaRPr lang="en-US" altLang="ko-KR" sz="1100" dirty="0"/>
          </a:p>
          <a:p>
            <a:pPr marL="285750" indent="-285750">
              <a:buFont typeface="Arial" panose="020B0604020202020204" pitchFamily="34" charset="0"/>
              <a:buChar char="•"/>
            </a:pPr>
            <a:endParaRPr lang="en-US" altLang="ko-KR" sz="1100" dirty="0"/>
          </a:p>
          <a:p>
            <a:pPr marL="285750" indent="-285750">
              <a:buFont typeface="Arial" panose="020B0604020202020204" pitchFamily="34" charset="0"/>
              <a:buChar char="•"/>
            </a:pPr>
            <a:endParaRPr lang="en-US" altLang="ko-KR" sz="1100" b="1" dirty="0"/>
          </a:p>
        </p:txBody>
      </p:sp>
      <p:sp>
        <p:nvSpPr>
          <p:cNvPr id="18" name="Google Shape;11536;p68">
            <a:extLst>
              <a:ext uri="{FF2B5EF4-FFF2-40B4-BE49-F238E27FC236}">
                <a16:creationId xmlns:a16="http://schemas.microsoft.com/office/drawing/2014/main" id="{8B55976A-DC80-4812-A86B-097A21F912C2}"/>
              </a:ext>
            </a:extLst>
          </p:cNvPr>
          <p:cNvSpPr/>
          <p:nvPr/>
        </p:nvSpPr>
        <p:spPr>
          <a:xfrm rot="611098">
            <a:off x="8772915" y="4383085"/>
            <a:ext cx="539426" cy="570921"/>
          </a:xfrm>
          <a:custGeom>
            <a:avLst/>
            <a:gdLst/>
            <a:ahLst/>
            <a:cxnLst/>
            <a:rect l="l" t="t" r="r" b="b"/>
            <a:pathLst>
              <a:path w="10396" h="11003" extrusionOk="0">
                <a:moveTo>
                  <a:pt x="9740" y="2406"/>
                </a:moveTo>
                <a:cubicBezTo>
                  <a:pt x="9764" y="2418"/>
                  <a:pt x="9788" y="2442"/>
                  <a:pt x="9800" y="2466"/>
                </a:cubicBezTo>
                <a:cubicBezTo>
                  <a:pt x="9919" y="2620"/>
                  <a:pt x="9883" y="2847"/>
                  <a:pt x="9728" y="2966"/>
                </a:cubicBezTo>
                <a:lnTo>
                  <a:pt x="9740" y="2406"/>
                </a:lnTo>
                <a:close/>
                <a:moveTo>
                  <a:pt x="9728" y="3656"/>
                </a:moveTo>
                <a:cubicBezTo>
                  <a:pt x="9764" y="3680"/>
                  <a:pt x="9812" y="3716"/>
                  <a:pt x="9847" y="3751"/>
                </a:cubicBezTo>
                <a:cubicBezTo>
                  <a:pt x="9967" y="3918"/>
                  <a:pt x="9931" y="4144"/>
                  <a:pt x="9764" y="4275"/>
                </a:cubicBezTo>
                <a:lnTo>
                  <a:pt x="9705" y="4323"/>
                </a:lnTo>
                <a:lnTo>
                  <a:pt x="9728" y="3656"/>
                </a:lnTo>
                <a:close/>
                <a:moveTo>
                  <a:pt x="9705" y="4883"/>
                </a:moveTo>
                <a:cubicBezTo>
                  <a:pt x="9788" y="4906"/>
                  <a:pt x="9847" y="4942"/>
                  <a:pt x="9895" y="5025"/>
                </a:cubicBezTo>
                <a:cubicBezTo>
                  <a:pt x="9967" y="5109"/>
                  <a:pt x="9990" y="5216"/>
                  <a:pt x="9978" y="5299"/>
                </a:cubicBezTo>
                <a:cubicBezTo>
                  <a:pt x="9967" y="5406"/>
                  <a:pt x="9919" y="5478"/>
                  <a:pt x="9847" y="5537"/>
                </a:cubicBezTo>
                <a:lnTo>
                  <a:pt x="9705" y="5633"/>
                </a:lnTo>
                <a:lnTo>
                  <a:pt x="9705" y="4883"/>
                </a:lnTo>
                <a:close/>
                <a:moveTo>
                  <a:pt x="8835" y="8490"/>
                </a:moveTo>
                <a:lnTo>
                  <a:pt x="8835" y="8847"/>
                </a:lnTo>
                <a:lnTo>
                  <a:pt x="5264" y="8847"/>
                </a:lnTo>
                <a:lnTo>
                  <a:pt x="5264" y="8490"/>
                </a:lnTo>
                <a:close/>
                <a:moveTo>
                  <a:pt x="2299" y="6061"/>
                </a:moveTo>
                <a:lnTo>
                  <a:pt x="2323" y="6109"/>
                </a:lnTo>
                <a:lnTo>
                  <a:pt x="3894" y="8145"/>
                </a:lnTo>
                <a:lnTo>
                  <a:pt x="4466" y="8907"/>
                </a:lnTo>
                <a:lnTo>
                  <a:pt x="4192" y="9109"/>
                </a:lnTo>
                <a:lnTo>
                  <a:pt x="2013" y="6287"/>
                </a:lnTo>
                <a:lnTo>
                  <a:pt x="2299" y="6061"/>
                </a:lnTo>
                <a:close/>
                <a:moveTo>
                  <a:pt x="1656" y="6335"/>
                </a:moveTo>
                <a:lnTo>
                  <a:pt x="4037" y="9443"/>
                </a:lnTo>
                <a:lnTo>
                  <a:pt x="2858" y="10443"/>
                </a:lnTo>
                <a:lnTo>
                  <a:pt x="382" y="7192"/>
                </a:lnTo>
                <a:lnTo>
                  <a:pt x="1656" y="6335"/>
                </a:lnTo>
                <a:close/>
                <a:moveTo>
                  <a:pt x="8978" y="9169"/>
                </a:moveTo>
                <a:lnTo>
                  <a:pt x="9085" y="10705"/>
                </a:lnTo>
                <a:lnTo>
                  <a:pt x="5002" y="10705"/>
                </a:lnTo>
                <a:lnTo>
                  <a:pt x="5097" y="9169"/>
                </a:lnTo>
                <a:close/>
                <a:moveTo>
                  <a:pt x="6895" y="1"/>
                </a:moveTo>
                <a:cubicBezTo>
                  <a:pt x="6716" y="1"/>
                  <a:pt x="6538" y="84"/>
                  <a:pt x="6407" y="215"/>
                </a:cubicBezTo>
                <a:cubicBezTo>
                  <a:pt x="6276" y="346"/>
                  <a:pt x="6192" y="513"/>
                  <a:pt x="6192" y="703"/>
                </a:cubicBezTo>
                <a:lnTo>
                  <a:pt x="6192" y="727"/>
                </a:lnTo>
                <a:cubicBezTo>
                  <a:pt x="6073" y="656"/>
                  <a:pt x="5942" y="632"/>
                  <a:pt x="5811" y="632"/>
                </a:cubicBezTo>
                <a:cubicBezTo>
                  <a:pt x="5442" y="644"/>
                  <a:pt x="5144" y="953"/>
                  <a:pt x="5144" y="1323"/>
                </a:cubicBezTo>
                <a:lnTo>
                  <a:pt x="5144" y="3751"/>
                </a:lnTo>
                <a:lnTo>
                  <a:pt x="4680" y="4109"/>
                </a:lnTo>
                <a:lnTo>
                  <a:pt x="4811" y="3192"/>
                </a:lnTo>
                <a:cubicBezTo>
                  <a:pt x="4859" y="2811"/>
                  <a:pt x="4609" y="2466"/>
                  <a:pt x="4216" y="2418"/>
                </a:cubicBezTo>
                <a:cubicBezTo>
                  <a:pt x="4174" y="2411"/>
                  <a:pt x="4135" y="2408"/>
                  <a:pt x="4097" y="2408"/>
                </a:cubicBezTo>
                <a:cubicBezTo>
                  <a:pt x="3664" y="2408"/>
                  <a:pt x="3509" y="2823"/>
                  <a:pt x="3454" y="2966"/>
                </a:cubicBezTo>
                <a:lnTo>
                  <a:pt x="3180" y="3728"/>
                </a:lnTo>
                <a:cubicBezTo>
                  <a:pt x="3144" y="3811"/>
                  <a:pt x="3192" y="3906"/>
                  <a:pt x="3263" y="3930"/>
                </a:cubicBezTo>
                <a:cubicBezTo>
                  <a:pt x="3286" y="3938"/>
                  <a:pt x="3307" y="3942"/>
                  <a:pt x="3328" y="3942"/>
                </a:cubicBezTo>
                <a:cubicBezTo>
                  <a:pt x="3395" y="3942"/>
                  <a:pt x="3450" y="3901"/>
                  <a:pt x="3478" y="3847"/>
                </a:cubicBezTo>
                <a:lnTo>
                  <a:pt x="3751" y="3085"/>
                </a:lnTo>
                <a:cubicBezTo>
                  <a:pt x="3875" y="2775"/>
                  <a:pt x="3999" y="2725"/>
                  <a:pt x="4116" y="2725"/>
                </a:cubicBezTo>
                <a:cubicBezTo>
                  <a:pt x="4133" y="2725"/>
                  <a:pt x="4151" y="2726"/>
                  <a:pt x="4168" y="2728"/>
                </a:cubicBezTo>
                <a:cubicBezTo>
                  <a:pt x="4371" y="2751"/>
                  <a:pt x="4513" y="2930"/>
                  <a:pt x="4490" y="3144"/>
                </a:cubicBezTo>
                <a:lnTo>
                  <a:pt x="4335" y="4204"/>
                </a:lnTo>
                <a:cubicBezTo>
                  <a:pt x="4323" y="4299"/>
                  <a:pt x="4371" y="4406"/>
                  <a:pt x="4466" y="4466"/>
                </a:cubicBezTo>
                <a:cubicBezTo>
                  <a:pt x="4514" y="4493"/>
                  <a:pt x="4562" y="4505"/>
                  <a:pt x="4608" y="4505"/>
                </a:cubicBezTo>
                <a:cubicBezTo>
                  <a:pt x="4665" y="4505"/>
                  <a:pt x="4718" y="4487"/>
                  <a:pt x="4763" y="4454"/>
                </a:cubicBezTo>
                <a:lnTo>
                  <a:pt x="5144" y="4168"/>
                </a:lnTo>
                <a:lnTo>
                  <a:pt x="5144" y="5383"/>
                </a:lnTo>
                <a:lnTo>
                  <a:pt x="4490" y="4704"/>
                </a:lnTo>
                <a:cubicBezTo>
                  <a:pt x="4353" y="4573"/>
                  <a:pt x="4177" y="4507"/>
                  <a:pt x="4001" y="4507"/>
                </a:cubicBezTo>
                <a:cubicBezTo>
                  <a:pt x="3826" y="4507"/>
                  <a:pt x="3650" y="4573"/>
                  <a:pt x="3513" y="4704"/>
                </a:cubicBezTo>
                <a:lnTo>
                  <a:pt x="3490" y="4740"/>
                </a:lnTo>
                <a:cubicBezTo>
                  <a:pt x="3370" y="4871"/>
                  <a:pt x="3311" y="5014"/>
                  <a:pt x="3311" y="5204"/>
                </a:cubicBezTo>
                <a:cubicBezTo>
                  <a:pt x="3311" y="5347"/>
                  <a:pt x="3359" y="5502"/>
                  <a:pt x="3454" y="5621"/>
                </a:cubicBezTo>
                <a:cubicBezTo>
                  <a:pt x="3454" y="5633"/>
                  <a:pt x="3478" y="5633"/>
                  <a:pt x="3478" y="5645"/>
                </a:cubicBezTo>
                <a:cubicBezTo>
                  <a:pt x="3478" y="5656"/>
                  <a:pt x="3490" y="5656"/>
                  <a:pt x="3501" y="5680"/>
                </a:cubicBezTo>
                <a:lnTo>
                  <a:pt x="5025" y="8073"/>
                </a:lnTo>
                <a:lnTo>
                  <a:pt x="5037" y="8085"/>
                </a:lnTo>
                <a:cubicBezTo>
                  <a:pt x="5037" y="8097"/>
                  <a:pt x="5049" y="8121"/>
                  <a:pt x="5049" y="8133"/>
                </a:cubicBezTo>
                <a:lnTo>
                  <a:pt x="5049" y="8145"/>
                </a:lnTo>
                <a:lnTo>
                  <a:pt x="5049" y="8157"/>
                </a:lnTo>
                <a:cubicBezTo>
                  <a:pt x="5025" y="8181"/>
                  <a:pt x="4990" y="8192"/>
                  <a:pt x="4966" y="8216"/>
                </a:cubicBezTo>
                <a:cubicBezTo>
                  <a:pt x="4942" y="8240"/>
                  <a:pt x="4918" y="8264"/>
                  <a:pt x="4906" y="8300"/>
                </a:cubicBezTo>
                <a:cubicBezTo>
                  <a:pt x="4799" y="8335"/>
                  <a:pt x="4692" y="8383"/>
                  <a:pt x="4621" y="8443"/>
                </a:cubicBezTo>
                <a:lnTo>
                  <a:pt x="4537" y="8502"/>
                </a:lnTo>
                <a:lnTo>
                  <a:pt x="2870" y="6311"/>
                </a:lnTo>
                <a:lnTo>
                  <a:pt x="2608" y="5978"/>
                </a:lnTo>
                <a:cubicBezTo>
                  <a:pt x="2668" y="5895"/>
                  <a:pt x="2728" y="5811"/>
                  <a:pt x="2751" y="5740"/>
                </a:cubicBezTo>
                <a:lnTo>
                  <a:pt x="3204" y="4525"/>
                </a:lnTo>
                <a:cubicBezTo>
                  <a:pt x="3239" y="4442"/>
                  <a:pt x="3192" y="4347"/>
                  <a:pt x="3120" y="4323"/>
                </a:cubicBezTo>
                <a:cubicBezTo>
                  <a:pt x="3098" y="4315"/>
                  <a:pt x="3077" y="4311"/>
                  <a:pt x="3056" y="4311"/>
                </a:cubicBezTo>
                <a:cubicBezTo>
                  <a:pt x="2989" y="4311"/>
                  <a:pt x="2933" y="4352"/>
                  <a:pt x="2906" y="4406"/>
                </a:cubicBezTo>
                <a:lnTo>
                  <a:pt x="2454" y="5621"/>
                </a:lnTo>
                <a:lnTo>
                  <a:pt x="2454" y="5633"/>
                </a:lnTo>
                <a:cubicBezTo>
                  <a:pt x="2454" y="5645"/>
                  <a:pt x="2442" y="5680"/>
                  <a:pt x="2394" y="5716"/>
                </a:cubicBezTo>
                <a:cubicBezTo>
                  <a:pt x="2357" y="5693"/>
                  <a:pt x="2313" y="5682"/>
                  <a:pt x="2267" y="5682"/>
                </a:cubicBezTo>
                <a:cubicBezTo>
                  <a:pt x="2197" y="5682"/>
                  <a:pt x="2124" y="5708"/>
                  <a:pt x="2073" y="5752"/>
                </a:cubicBezTo>
                <a:lnTo>
                  <a:pt x="1739" y="6002"/>
                </a:lnTo>
                <a:cubicBezTo>
                  <a:pt x="1698" y="5981"/>
                  <a:pt x="1653" y="5970"/>
                  <a:pt x="1607" y="5970"/>
                </a:cubicBezTo>
                <a:cubicBezTo>
                  <a:pt x="1546" y="5970"/>
                  <a:pt x="1484" y="5990"/>
                  <a:pt x="1430" y="6037"/>
                </a:cubicBezTo>
                <a:lnTo>
                  <a:pt x="156" y="6907"/>
                </a:lnTo>
                <a:cubicBezTo>
                  <a:pt x="72" y="6954"/>
                  <a:pt x="37" y="7026"/>
                  <a:pt x="13" y="7121"/>
                </a:cubicBezTo>
                <a:cubicBezTo>
                  <a:pt x="1" y="7204"/>
                  <a:pt x="37" y="7300"/>
                  <a:pt x="72" y="7359"/>
                </a:cubicBezTo>
                <a:lnTo>
                  <a:pt x="2561" y="10621"/>
                </a:lnTo>
                <a:cubicBezTo>
                  <a:pt x="2620" y="10693"/>
                  <a:pt x="2704" y="10740"/>
                  <a:pt x="2787" y="10740"/>
                </a:cubicBezTo>
                <a:lnTo>
                  <a:pt x="2823" y="10740"/>
                </a:lnTo>
                <a:cubicBezTo>
                  <a:pt x="2894" y="10740"/>
                  <a:pt x="2966" y="10705"/>
                  <a:pt x="3025" y="10657"/>
                </a:cubicBezTo>
                <a:lnTo>
                  <a:pt x="4204" y="9645"/>
                </a:lnTo>
                <a:cubicBezTo>
                  <a:pt x="4287" y="9574"/>
                  <a:pt x="4323" y="9455"/>
                  <a:pt x="4311" y="9347"/>
                </a:cubicBezTo>
                <a:lnTo>
                  <a:pt x="4633" y="9097"/>
                </a:lnTo>
                <a:cubicBezTo>
                  <a:pt x="4692" y="9050"/>
                  <a:pt x="4740" y="8978"/>
                  <a:pt x="4752" y="8895"/>
                </a:cubicBezTo>
                <a:cubicBezTo>
                  <a:pt x="4752" y="8847"/>
                  <a:pt x="4752" y="8800"/>
                  <a:pt x="4740" y="8752"/>
                </a:cubicBezTo>
                <a:lnTo>
                  <a:pt x="4823" y="8681"/>
                </a:lnTo>
                <a:cubicBezTo>
                  <a:pt x="4847" y="8669"/>
                  <a:pt x="4859" y="8657"/>
                  <a:pt x="4883" y="8657"/>
                </a:cubicBezTo>
                <a:lnTo>
                  <a:pt x="4883" y="8847"/>
                </a:lnTo>
                <a:cubicBezTo>
                  <a:pt x="4799" y="8895"/>
                  <a:pt x="4728" y="8990"/>
                  <a:pt x="4728" y="9109"/>
                </a:cubicBezTo>
                <a:lnTo>
                  <a:pt x="4633" y="10657"/>
                </a:lnTo>
                <a:cubicBezTo>
                  <a:pt x="4633" y="10752"/>
                  <a:pt x="4668" y="10836"/>
                  <a:pt x="4728" y="10895"/>
                </a:cubicBezTo>
                <a:cubicBezTo>
                  <a:pt x="4787" y="10955"/>
                  <a:pt x="4871" y="11002"/>
                  <a:pt x="4942" y="11002"/>
                </a:cubicBezTo>
                <a:lnTo>
                  <a:pt x="9038" y="11002"/>
                </a:lnTo>
                <a:cubicBezTo>
                  <a:pt x="9133" y="11002"/>
                  <a:pt x="9205" y="10979"/>
                  <a:pt x="9264" y="10895"/>
                </a:cubicBezTo>
                <a:cubicBezTo>
                  <a:pt x="9324" y="10836"/>
                  <a:pt x="9347" y="10752"/>
                  <a:pt x="9347" y="10657"/>
                </a:cubicBezTo>
                <a:lnTo>
                  <a:pt x="9264" y="9109"/>
                </a:lnTo>
                <a:cubicBezTo>
                  <a:pt x="9264" y="8990"/>
                  <a:pt x="9193" y="8907"/>
                  <a:pt x="9097" y="8847"/>
                </a:cubicBezTo>
                <a:lnTo>
                  <a:pt x="9097" y="8431"/>
                </a:lnTo>
                <a:cubicBezTo>
                  <a:pt x="9097" y="8359"/>
                  <a:pt x="9074" y="8264"/>
                  <a:pt x="9014" y="8216"/>
                </a:cubicBezTo>
                <a:cubicBezTo>
                  <a:pt x="8978" y="8192"/>
                  <a:pt x="8931" y="8157"/>
                  <a:pt x="8907" y="8145"/>
                </a:cubicBezTo>
                <a:lnTo>
                  <a:pt x="8907" y="8026"/>
                </a:lnTo>
                <a:cubicBezTo>
                  <a:pt x="8907" y="7919"/>
                  <a:pt x="8966" y="7728"/>
                  <a:pt x="9038" y="7490"/>
                </a:cubicBezTo>
                <a:cubicBezTo>
                  <a:pt x="9074" y="7407"/>
                  <a:pt x="9026" y="7311"/>
                  <a:pt x="8954" y="7288"/>
                </a:cubicBezTo>
                <a:cubicBezTo>
                  <a:pt x="8932" y="7279"/>
                  <a:pt x="8911" y="7275"/>
                  <a:pt x="8890" y="7275"/>
                </a:cubicBezTo>
                <a:cubicBezTo>
                  <a:pt x="8823" y="7275"/>
                  <a:pt x="8768" y="7316"/>
                  <a:pt x="8740" y="7371"/>
                </a:cubicBezTo>
                <a:cubicBezTo>
                  <a:pt x="8669" y="7561"/>
                  <a:pt x="8573" y="7835"/>
                  <a:pt x="8573" y="8014"/>
                </a:cubicBezTo>
                <a:lnTo>
                  <a:pt x="8573" y="8121"/>
                </a:lnTo>
                <a:lnTo>
                  <a:pt x="5406" y="8121"/>
                </a:lnTo>
                <a:cubicBezTo>
                  <a:pt x="5395" y="8014"/>
                  <a:pt x="5347" y="7919"/>
                  <a:pt x="5323" y="7859"/>
                </a:cubicBezTo>
                <a:lnTo>
                  <a:pt x="3787" y="5454"/>
                </a:lnTo>
                <a:cubicBezTo>
                  <a:pt x="3787" y="5442"/>
                  <a:pt x="3775" y="5442"/>
                  <a:pt x="3751" y="5418"/>
                </a:cubicBezTo>
                <a:cubicBezTo>
                  <a:pt x="3609" y="5275"/>
                  <a:pt x="3609" y="5049"/>
                  <a:pt x="3751" y="4906"/>
                </a:cubicBezTo>
                <a:cubicBezTo>
                  <a:pt x="3829" y="4829"/>
                  <a:pt x="3924" y="4790"/>
                  <a:pt x="4018" y="4790"/>
                </a:cubicBezTo>
                <a:cubicBezTo>
                  <a:pt x="4112" y="4790"/>
                  <a:pt x="4204" y="4829"/>
                  <a:pt x="4275" y="4906"/>
                </a:cubicBezTo>
                <a:lnTo>
                  <a:pt x="5025" y="5656"/>
                </a:lnTo>
                <a:cubicBezTo>
                  <a:pt x="5072" y="5711"/>
                  <a:pt x="5140" y="5740"/>
                  <a:pt x="5211" y="5740"/>
                </a:cubicBezTo>
                <a:cubicBezTo>
                  <a:pt x="5248" y="5740"/>
                  <a:pt x="5286" y="5732"/>
                  <a:pt x="5323" y="5716"/>
                </a:cubicBezTo>
                <a:cubicBezTo>
                  <a:pt x="5418" y="5680"/>
                  <a:pt x="5478" y="5585"/>
                  <a:pt x="5478" y="5466"/>
                </a:cubicBezTo>
                <a:lnTo>
                  <a:pt x="5478" y="3799"/>
                </a:lnTo>
                <a:lnTo>
                  <a:pt x="5478" y="1287"/>
                </a:lnTo>
                <a:cubicBezTo>
                  <a:pt x="5478" y="1073"/>
                  <a:pt x="5645" y="918"/>
                  <a:pt x="5835" y="918"/>
                </a:cubicBezTo>
                <a:cubicBezTo>
                  <a:pt x="5942" y="918"/>
                  <a:pt x="6037" y="942"/>
                  <a:pt x="6109" y="1013"/>
                </a:cubicBezTo>
                <a:cubicBezTo>
                  <a:pt x="6180" y="1096"/>
                  <a:pt x="6216" y="1180"/>
                  <a:pt x="6216" y="1287"/>
                </a:cubicBezTo>
                <a:lnTo>
                  <a:pt x="6216" y="4454"/>
                </a:lnTo>
                <a:cubicBezTo>
                  <a:pt x="6216" y="4549"/>
                  <a:pt x="6287" y="4621"/>
                  <a:pt x="6371" y="4621"/>
                </a:cubicBezTo>
                <a:cubicBezTo>
                  <a:pt x="6466" y="4621"/>
                  <a:pt x="6538" y="4549"/>
                  <a:pt x="6538" y="4454"/>
                </a:cubicBezTo>
                <a:lnTo>
                  <a:pt x="6538" y="1287"/>
                </a:lnTo>
                <a:lnTo>
                  <a:pt x="6538" y="680"/>
                </a:lnTo>
                <a:cubicBezTo>
                  <a:pt x="6538" y="572"/>
                  <a:pt x="6585" y="477"/>
                  <a:pt x="6645" y="418"/>
                </a:cubicBezTo>
                <a:cubicBezTo>
                  <a:pt x="6716" y="346"/>
                  <a:pt x="6811" y="322"/>
                  <a:pt x="6895" y="322"/>
                </a:cubicBezTo>
                <a:cubicBezTo>
                  <a:pt x="7002" y="322"/>
                  <a:pt x="7085" y="358"/>
                  <a:pt x="7145" y="418"/>
                </a:cubicBezTo>
                <a:cubicBezTo>
                  <a:pt x="7228" y="501"/>
                  <a:pt x="7252" y="584"/>
                  <a:pt x="7252" y="680"/>
                </a:cubicBezTo>
                <a:lnTo>
                  <a:pt x="7252" y="4454"/>
                </a:lnTo>
                <a:cubicBezTo>
                  <a:pt x="7252" y="4549"/>
                  <a:pt x="7323" y="4621"/>
                  <a:pt x="7419" y="4621"/>
                </a:cubicBezTo>
                <a:cubicBezTo>
                  <a:pt x="7502" y="4621"/>
                  <a:pt x="7585" y="4549"/>
                  <a:pt x="7585" y="4454"/>
                </a:cubicBezTo>
                <a:lnTo>
                  <a:pt x="7585" y="1430"/>
                </a:lnTo>
                <a:cubicBezTo>
                  <a:pt x="7585" y="1334"/>
                  <a:pt x="7621" y="1239"/>
                  <a:pt x="7681" y="1180"/>
                </a:cubicBezTo>
                <a:cubicBezTo>
                  <a:pt x="7740" y="1120"/>
                  <a:pt x="7847" y="1073"/>
                  <a:pt x="7942" y="1073"/>
                </a:cubicBezTo>
                <a:cubicBezTo>
                  <a:pt x="8038" y="1073"/>
                  <a:pt x="8133" y="1120"/>
                  <a:pt x="8192" y="1180"/>
                </a:cubicBezTo>
                <a:cubicBezTo>
                  <a:pt x="8264" y="1251"/>
                  <a:pt x="8300" y="1346"/>
                  <a:pt x="8300" y="1430"/>
                </a:cubicBezTo>
                <a:lnTo>
                  <a:pt x="8300" y="4454"/>
                </a:lnTo>
                <a:cubicBezTo>
                  <a:pt x="8300" y="4549"/>
                  <a:pt x="8371" y="4621"/>
                  <a:pt x="8454" y="4621"/>
                </a:cubicBezTo>
                <a:cubicBezTo>
                  <a:pt x="8550" y="4621"/>
                  <a:pt x="8621" y="4549"/>
                  <a:pt x="8621" y="4454"/>
                </a:cubicBezTo>
                <a:lnTo>
                  <a:pt x="8621" y="2168"/>
                </a:lnTo>
                <a:cubicBezTo>
                  <a:pt x="8621" y="1954"/>
                  <a:pt x="8788" y="1787"/>
                  <a:pt x="8990" y="1787"/>
                </a:cubicBezTo>
                <a:cubicBezTo>
                  <a:pt x="9097" y="1787"/>
                  <a:pt x="9193" y="1835"/>
                  <a:pt x="9252" y="1894"/>
                </a:cubicBezTo>
                <a:cubicBezTo>
                  <a:pt x="9324" y="1966"/>
                  <a:pt x="9347" y="2061"/>
                  <a:pt x="9347" y="2144"/>
                </a:cubicBezTo>
                <a:lnTo>
                  <a:pt x="9324" y="5883"/>
                </a:lnTo>
                <a:lnTo>
                  <a:pt x="9324" y="5918"/>
                </a:lnTo>
                <a:cubicBezTo>
                  <a:pt x="9312" y="6180"/>
                  <a:pt x="9228" y="6430"/>
                  <a:pt x="9085" y="6657"/>
                </a:cubicBezTo>
                <a:cubicBezTo>
                  <a:pt x="9038" y="6728"/>
                  <a:pt x="9050" y="6835"/>
                  <a:pt x="9133" y="6883"/>
                </a:cubicBezTo>
                <a:cubicBezTo>
                  <a:pt x="9158" y="6900"/>
                  <a:pt x="9188" y="6908"/>
                  <a:pt x="9218" y="6908"/>
                </a:cubicBezTo>
                <a:cubicBezTo>
                  <a:pt x="9271" y="6908"/>
                  <a:pt x="9324" y="6881"/>
                  <a:pt x="9347" y="6835"/>
                </a:cubicBezTo>
                <a:cubicBezTo>
                  <a:pt x="9526" y="6585"/>
                  <a:pt x="9621" y="6299"/>
                  <a:pt x="9645" y="6002"/>
                </a:cubicBezTo>
                <a:lnTo>
                  <a:pt x="9978" y="5752"/>
                </a:lnTo>
                <a:cubicBezTo>
                  <a:pt x="10336" y="5573"/>
                  <a:pt x="10395" y="5144"/>
                  <a:pt x="10157" y="4847"/>
                </a:cubicBezTo>
                <a:cubicBezTo>
                  <a:pt x="10086" y="4740"/>
                  <a:pt x="9967" y="4668"/>
                  <a:pt x="9847" y="4621"/>
                </a:cubicBezTo>
                <a:lnTo>
                  <a:pt x="9967" y="4525"/>
                </a:lnTo>
                <a:cubicBezTo>
                  <a:pt x="10109" y="4406"/>
                  <a:pt x="10205" y="4263"/>
                  <a:pt x="10228" y="4073"/>
                </a:cubicBezTo>
                <a:cubicBezTo>
                  <a:pt x="10264" y="3894"/>
                  <a:pt x="10205" y="3716"/>
                  <a:pt x="10097" y="3561"/>
                </a:cubicBezTo>
                <a:cubicBezTo>
                  <a:pt x="10026" y="3454"/>
                  <a:pt x="9907" y="3382"/>
                  <a:pt x="9788" y="3335"/>
                </a:cubicBezTo>
                <a:lnTo>
                  <a:pt x="9919" y="3239"/>
                </a:lnTo>
                <a:cubicBezTo>
                  <a:pt x="10062" y="3120"/>
                  <a:pt x="10157" y="2966"/>
                  <a:pt x="10181" y="2775"/>
                </a:cubicBezTo>
                <a:cubicBezTo>
                  <a:pt x="10217" y="2597"/>
                  <a:pt x="10157" y="2418"/>
                  <a:pt x="10050" y="2263"/>
                </a:cubicBezTo>
                <a:cubicBezTo>
                  <a:pt x="9967" y="2144"/>
                  <a:pt x="9847" y="2073"/>
                  <a:pt x="9705" y="2025"/>
                </a:cubicBezTo>
                <a:cubicBezTo>
                  <a:pt x="9681" y="1906"/>
                  <a:pt x="9621" y="1811"/>
                  <a:pt x="9526" y="1715"/>
                </a:cubicBezTo>
                <a:cubicBezTo>
                  <a:pt x="9395" y="1585"/>
                  <a:pt x="9228" y="1513"/>
                  <a:pt x="9038" y="1513"/>
                </a:cubicBezTo>
                <a:cubicBezTo>
                  <a:pt x="8907" y="1513"/>
                  <a:pt x="8788" y="1549"/>
                  <a:pt x="8669" y="1608"/>
                </a:cubicBezTo>
                <a:lnTo>
                  <a:pt x="8669" y="1465"/>
                </a:lnTo>
                <a:cubicBezTo>
                  <a:pt x="8669" y="1287"/>
                  <a:pt x="8597" y="1108"/>
                  <a:pt x="8454" y="977"/>
                </a:cubicBezTo>
                <a:cubicBezTo>
                  <a:pt x="8323" y="834"/>
                  <a:pt x="8157" y="763"/>
                  <a:pt x="7966" y="763"/>
                </a:cubicBezTo>
                <a:cubicBezTo>
                  <a:pt x="7835" y="763"/>
                  <a:pt x="7716" y="799"/>
                  <a:pt x="7597" y="870"/>
                </a:cubicBezTo>
                <a:lnTo>
                  <a:pt x="7597" y="703"/>
                </a:lnTo>
                <a:cubicBezTo>
                  <a:pt x="7597" y="525"/>
                  <a:pt x="7526" y="346"/>
                  <a:pt x="7383" y="215"/>
                </a:cubicBezTo>
                <a:cubicBezTo>
                  <a:pt x="7252" y="84"/>
                  <a:pt x="7085" y="1"/>
                  <a:pt x="6895" y="1"/>
                </a:cubicBez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1948;p68">
            <a:extLst>
              <a:ext uri="{FF2B5EF4-FFF2-40B4-BE49-F238E27FC236}">
                <a16:creationId xmlns:a16="http://schemas.microsoft.com/office/drawing/2014/main" id="{3DAF02D9-94EC-44AD-8DAA-A4FA0F605BB0}"/>
              </a:ext>
            </a:extLst>
          </p:cNvPr>
          <p:cNvGrpSpPr/>
          <p:nvPr/>
        </p:nvGrpSpPr>
        <p:grpSpPr>
          <a:xfrm rot="20658580">
            <a:off x="2763693" y="4792448"/>
            <a:ext cx="776882" cy="641663"/>
            <a:chOff x="6889712" y="3833413"/>
            <a:chExt cx="355230" cy="293401"/>
          </a:xfrm>
          <a:solidFill>
            <a:srgbClr val="266C9F"/>
          </a:solidFill>
        </p:grpSpPr>
        <p:sp>
          <p:nvSpPr>
            <p:cNvPr id="20" name="Google Shape;11949;p68">
              <a:extLst>
                <a:ext uri="{FF2B5EF4-FFF2-40B4-BE49-F238E27FC236}">
                  <a16:creationId xmlns:a16="http://schemas.microsoft.com/office/drawing/2014/main" id="{16B9B989-7418-46E5-BC63-A1AB98735844}"/>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950;p68">
              <a:extLst>
                <a:ext uri="{FF2B5EF4-FFF2-40B4-BE49-F238E27FC236}">
                  <a16:creationId xmlns:a16="http://schemas.microsoft.com/office/drawing/2014/main" id="{838B7B41-2B04-4049-A884-2E7A1F478864}"/>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951;p68">
              <a:extLst>
                <a:ext uri="{FF2B5EF4-FFF2-40B4-BE49-F238E27FC236}">
                  <a16:creationId xmlns:a16="http://schemas.microsoft.com/office/drawing/2014/main" id="{4CEF1C19-0EB5-4210-85C3-6E22DA1C35F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952;p68">
              <a:extLst>
                <a:ext uri="{FF2B5EF4-FFF2-40B4-BE49-F238E27FC236}">
                  <a16:creationId xmlns:a16="http://schemas.microsoft.com/office/drawing/2014/main" id="{B78A76E7-6B7B-48CB-B21D-778AB289FF9E}"/>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953;p68">
              <a:extLst>
                <a:ext uri="{FF2B5EF4-FFF2-40B4-BE49-F238E27FC236}">
                  <a16:creationId xmlns:a16="http://schemas.microsoft.com/office/drawing/2014/main" id="{1D52388D-B9B4-4AA3-BFA4-F436B93628C6}"/>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2966;p70">
            <a:extLst>
              <a:ext uri="{FF2B5EF4-FFF2-40B4-BE49-F238E27FC236}">
                <a16:creationId xmlns:a16="http://schemas.microsoft.com/office/drawing/2014/main" id="{373BB6DF-C92F-41C8-8A30-1BDC047A79BF}"/>
              </a:ext>
            </a:extLst>
          </p:cNvPr>
          <p:cNvGrpSpPr/>
          <p:nvPr/>
        </p:nvGrpSpPr>
        <p:grpSpPr>
          <a:xfrm rot="1955742">
            <a:off x="8053769" y="1163271"/>
            <a:ext cx="736986" cy="659914"/>
            <a:chOff x="3716358" y="1544655"/>
            <a:chExt cx="361971" cy="314958"/>
          </a:xfrm>
          <a:solidFill>
            <a:srgbClr val="4EAE3A"/>
          </a:solidFill>
        </p:grpSpPr>
        <p:sp>
          <p:nvSpPr>
            <p:cNvPr id="33" name="Google Shape;12967;p70">
              <a:extLst>
                <a:ext uri="{FF2B5EF4-FFF2-40B4-BE49-F238E27FC236}">
                  <a16:creationId xmlns:a16="http://schemas.microsoft.com/office/drawing/2014/main" id="{96AA2A94-DA1F-4E21-A0B1-BD1B983A02C1}"/>
                </a:ext>
              </a:extLst>
            </p:cNvPr>
            <p:cNvSpPr/>
            <p:nvPr/>
          </p:nvSpPr>
          <p:spPr>
            <a:xfrm>
              <a:off x="3767509" y="1646957"/>
              <a:ext cx="231213" cy="10663"/>
            </a:xfrm>
            <a:custGeom>
              <a:avLst/>
              <a:gdLst/>
              <a:ahLst/>
              <a:cxnLst/>
              <a:rect l="l" t="t" r="r" b="b"/>
              <a:pathLst>
                <a:path w="7264" h="335" extrusionOk="0">
                  <a:moveTo>
                    <a:pt x="168" y="1"/>
                  </a:moveTo>
                  <a:cubicBezTo>
                    <a:pt x="72" y="1"/>
                    <a:pt x="1" y="72"/>
                    <a:pt x="1" y="167"/>
                  </a:cubicBezTo>
                  <a:cubicBezTo>
                    <a:pt x="1" y="263"/>
                    <a:pt x="72" y="334"/>
                    <a:pt x="168" y="334"/>
                  </a:cubicBezTo>
                  <a:lnTo>
                    <a:pt x="7097" y="334"/>
                  </a:lnTo>
                  <a:cubicBezTo>
                    <a:pt x="7192" y="334"/>
                    <a:pt x="7264" y="263"/>
                    <a:pt x="7264" y="167"/>
                  </a:cubicBezTo>
                  <a:cubicBezTo>
                    <a:pt x="7264" y="72"/>
                    <a:pt x="7192" y="1"/>
                    <a:pt x="70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968;p70">
              <a:extLst>
                <a:ext uri="{FF2B5EF4-FFF2-40B4-BE49-F238E27FC236}">
                  <a16:creationId xmlns:a16="http://schemas.microsoft.com/office/drawing/2014/main" id="{477DA36B-4AF6-4685-AE72-B384BE5496F8}"/>
                </a:ext>
              </a:extLst>
            </p:cNvPr>
            <p:cNvSpPr/>
            <p:nvPr/>
          </p:nvSpPr>
          <p:spPr>
            <a:xfrm>
              <a:off x="3767509" y="1618532"/>
              <a:ext cx="152020" cy="10663"/>
            </a:xfrm>
            <a:custGeom>
              <a:avLst/>
              <a:gdLst/>
              <a:ahLst/>
              <a:cxnLst/>
              <a:rect l="l" t="t" r="r" b="b"/>
              <a:pathLst>
                <a:path w="4776" h="335" extrusionOk="0">
                  <a:moveTo>
                    <a:pt x="168" y="1"/>
                  </a:moveTo>
                  <a:cubicBezTo>
                    <a:pt x="72" y="1"/>
                    <a:pt x="1" y="72"/>
                    <a:pt x="1" y="168"/>
                  </a:cubicBezTo>
                  <a:cubicBezTo>
                    <a:pt x="1" y="263"/>
                    <a:pt x="72" y="334"/>
                    <a:pt x="168" y="334"/>
                  </a:cubicBezTo>
                  <a:lnTo>
                    <a:pt x="4621" y="334"/>
                  </a:lnTo>
                  <a:cubicBezTo>
                    <a:pt x="4704" y="334"/>
                    <a:pt x="4775" y="263"/>
                    <a:pt x="4775" y="168"/>
                  </a:cubicBezTo>
                  <a:cubicBezTo>
                    <a:pt x="4775" y="72"/>
                    <a:pt x="4704" y="1"/>
                    <a:pt x="4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969;p70">
              <a:extLst>
                <a:ext uri="{FF2B5EF4-FFF2-40B4-BE49-F238E27FC236}">
                  <a16:creationId xmlns:a16="http://schemas.microsoft.com/office/drawing/2014/main" id="{6630461C-5454-4044-A7DE-CAE98A4E0B63}"/>
                </a:ext>
              </a:extLst>
            </p:cNvPr>
            <p:cNvSpPr/>
            <p:nvPr/>
          </p:nvSpPr>
          <p:spPr>
            <a:xfrm>
              <a:off x="3931624" y="1618532"/>
              <a:ext cx="67098" cy="10663"/>
            </a:xfrm>
            <a:custGeom>
              <a:avLst/>
              <a:gdLst/>
              <a:ahLst/>
              <a:cxnLst/>
              <a:rect l="l" t="t" r="r" b="b"/>
              <a:pathLst>
                <a:path w="2108" h="335" extrusionOk="0">
                  <a:moveTo>
                    <a:pt x="155" y="1"/>
                  </a:moveTo>
                  <a:cubicBezTo>
                    <a:pt x="72" y="1"/>
                    <a:pt x="0" y="72"/>
                    <a:pt x="0" y="168"/>
                  </a:cubicBezTo>
                  <a:cubicBezTo>
                    <a:pt x="0" y="263"/>
                    <a:pt x="72" y="334"/>
                    <a:pt x="155" y="334"/>
                  </a:cubicBezTo>
                  <a:lnTo>
                    <a:pt x="1941" y="334"/>
                  </a:lnTo>
                  <a:cubicBezTo>
                    <a:pt x="2036" y="334"/>
                    <a:pt x="2108" y="263"/>
                    <a:pt x="2108" y="168"/>
                  </a:cubicBezTo>
                  <a:cubicBezTo>
                    <a:pt x="2108" y="72"/>
                    <a:pt x="2036" y="1"/>
                    <a:pt x="19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970;p70">
              <a:extLst>
                <a:ext uri="{FF2B5EF4-FFF2-40B4-BE49-F238E27FC236}">
                  <a16:creationId xmlns:a16="http://schemas.microsoft.com/office/drawing/2014/main" id="{76914D66-A2D2-4A80-BAEA-8EB1A2D9A8BE}"/>
                </a:ext>
              </a:extLst>
            </p:cNvPr>
            <p:cNvSpPr/>
            <p:nvPr/>
          </p:nvSpPr>
          <p:spPr>
            <a:xfrm>
              <a:off x="3767509" y="1590108"/>
              <a:ext cx="39087" cy="10663"/>
            </a:xfrm>
            <a:custGeom>
              <a:avLst/>
              <a:gdLst/>
              <a:ahLst/>
              <a:cxnLst/>
              <a:rect l="l" t="t" r="r" b="b"/>
              <a:pathLst>
                <a:path w="1228" h="335" extrusionOk="0">
                  <a:moveTo>
                    <a:pt x="168" y="1"/>
                  </a:moveTo>
                  <a:cubicBezTo>
                    <a:pt x="72" y="1"/>
                    <a:pt x="1" y="72"/>
                    <a:pt x="1" y="168"/>
                  </a:cubicBezTo>
                  <a:cubicBezTo>
                    <a:pt x="1" y="263"/>
                    <a:pt x="72" y="334"/>
                    <a:pt x="168" y="334"/>
                  </a:cubicBezTo>
                  <a:lnTo>
                    <a:pt x="1061" y="334"/>
                  </a:lnTo>
                  <a:cubicBezTo>
                    <a:pt x="1144" y="334"/>
                    <a:pt x="1227" y="263"/>
                    <a:pt x="1227" y="168"/>
                  </a:cubicBezTo>
                  <a:cubicBezTo>
                    <a:pt x="1227" y="72"/>
                    <a:pt x="1144" y="1"/>
                    <a:pt x="10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971;p70">
              <a:extLst>
                <a:ext uri="{FF2B5EF4-FFF2-40B4-BE49-F238E27FC236}">
                  <a16:creationId xmlns:a16="http://schemas.microsoft.com/office/drawing/2014/main" id="{EB046BC6-C6E6-4E7B-85D3-A58FDE422754}"/>
                </a:ext>
              </a:extLst>
            </p:cNvPr>
            <p:cNvSpPr/>
            <p:nvPr/>
          </p:nvSpPr>
          <p:spPr>
            <a:xfrm>
              <a:off x="3818309" y="1590108"/>
              <a:ext cx="180412" cy="10663"/>
            </a:xfrm>
            <a:custGeom>
              <a:avLst/>
              <a:gdLst/>
              <a:ahLst/>
              <a:cxnLst/>
              <a:rect l="l" t="t" r="r" b="b"/>
              <a:pathLst>
                <a:path w="5668" h="335" extrusionOk="0">
                  <a:moveTo>
                    <a:pt x="167" y="1"/>
                  </a:moveTo>
                  <a:cubicBezTo>
                    <a:pt x="72" y="1"/>
                    <a:pt x="0" y="72"/>
                    <a:pt x="0" y="168"/>
                  </a:cubicBezTo>
                  <a:cubicBezTo>
                    <a:pt x="0" y="263"/>
                    <a:pt x="72" y="334"/>
                    <a:pt x="167" y="334"/>
                  </a:cubicBezTo>
                  <a:lnTo>
                    <a:pt x="5501" y="334"/>
                  </a:lnTo>
                  <a:cubicBezTo>
                    <a:pt x="5596" y="334"/>
                    <a:pt x="5668" y="263"/>
                    <a:pt x="5668" y="168"/>
                  </a:cubicBezTo>
                  <a:cubicBezTo>
                    <a:pt x="5668" y="72"/>
                    <a:pt x="5596" y="1"/>
                    <a:pt x="5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2972;p70">
              <a:extLst>
                <a:ext uri="{FF2B5EF4-FFF2-40B4-BE49-F238E27FC236}">
                  <a16:creationId xmlns:a16="http://schemas.microsoft.com/office/drawing/2014/main" id="{A0DB92DE-6C4F-4261-86F1-23360657C8F0}"/>
                </a:ext>
              </a:extLst>
            </p:cNvPr>
            <p:cNvGrpSpPr/>
            <p:nvPr/>
          </p:nvGrpSpPr>
          <p:grpSpPr>
            <a:xfrm>
              <a:off x="3716358" y="1544655"/>
              <a:ext cx="361971" cy="314958"/>
              <a:chOff x="3716358" y="1544655"/>
              <a:chExt cx="361971" cy="314958"/>
            </a:xfrm>
            <a:grpFill/>
          </p:grpSpPr>
          <p:sp>
            <p:nvSpPr>
              <p:cNvPr id="39" name="Google Shape;12973;p70">
                <a:extLst>
                  <a:ext uri="{FF2B5EF4-FFF2-40B4-BE49-F238E27FC236}">
                    <a16:creationId xmlns:a16="http://schemas.microsoft.com/office/drawing/2014/main" id="{498E1758-CFAB-4C9B-9100-CB6ED09D6A67}"/>
                  </a:ext>
                </a:extLst>
              </p:cNvPr>
              <p:cNvSpPr/>
              <p:nvPr/>
            </p:nvSpPr>
            <p:spPr>
              <a:xfrm>
                <a:off x="3767509" y="1675381"/>
                <a:ext cx="84540" cy="10663"/>
              </a:xfrm>
              <a:custGeom>
                <a:avLst/>
                <a:gdLst/>
                <a:ahLst/>
                <a:cxnLst/>
                <a:rect l="l" t="t" r="r" b="b"/>
                <a:pathLst>
                  <a:path w="2656" h="335" extrusionOk="0">
                    <a:moveTo>
                      <a:pt x="168" y="1"/>
                    </a:moveTo>
                    <a:cubicBezTo>
                      <a:pt x="72" y="1"/>
                      <a:pt x="1" y="72"/>
                      <a:pt x="1" y="167"/>
                    </a:cubicBezTo>
                    <a:cubicBezTo>
                      <a:pt x="1" y="263"/>
                      <a:pt x="72" y="334"/>
                      <a:pt x="168" y="334"/>
                    </a:cubicBezTo>
                    <a:lnTo>
                      <a:pt x="2477" y="334"/>
                    </a:lnTo>
                    <a:cubicBezTo>
                      <a:pt x="2561" y="334"/>
                      <a:pt x="2632" y="263"/>
                      <a:pt x="2632" y="167"/>
                    </a:cubicBezTo>
                    <a:cubicBezTo>
                      <a:pt x="2656" y="72"/>
                      <a:pt x="2573" y="1"/>
                      <a:pt x="2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974;p70">
                <a:extLst>
                  <a:ext uri="{FF2B5EF4-FFF2-40B4-BE49-F238E27FC236}">
                    <a16:creationId xmlns:a16="http://schemas.microsoft.com/office/drawing/2014/main" id="{5682280F-2E07-4CD9-8F33-4067D143D0DB}"/>
                  </a:ext>
                </a:extLst>
              </p:cNvPr>
              <p:cNvSpPr/>
              <p:nvPr/>
            </p:nvSpPr>
            <p:spPr>
              <a:xfrm>
                <a:off x="3875158" y="1675381"/>
                <a:ext cx="123564" cy="10663"/>
              </a:xfrm>
              <a:custGeom>
                <a:avLst/>
                <a:gdLst/>
                <a:ahLst/>
                <a:cxnLst/>
                <a:rect l="l" t="t" r="r" b="b"/>
                <a:pathLst>
                  <a:path w="3882" h="335" extrusionOk="0">
                    <a:moveTo>
                      <a:pt x="167" y="1"/>
                    </a:moveTo>
                    <a:cubicBezTo>
                      <a:pt x="72" y="1"/>
                      <a:pt x="0" y="72"/>
                      <a:pt x="0" y="167"/>
                    </a:cubicBezTo>
                    <a:cubicBezTo>
                      <a:pt x="0" y="263"/>
                      <a:pt x="72" y="334"/>
                      <a:pt x="167" y="334"/>
                    </a:cubicBezTo>
                    <a:lnTo>
                      <a:pt x="3715" y="334"/>
                    </a:lnTo>
                    <a:cubicBezTo>
                      <a:pt x="3810" y="334"/>
                      <a:pt x="3882" y="263"/>
                      <a:pt x="3882" y="167"/>
                    </a:cubicBezTo>
                    <a:cubicBezTo>
                      <a:pt x="3882" y="72"/>
                      <a:pt x="3810" y="1"/>
                      <a:pt x="37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975;p70">
                <a:extLst>
                  <a:ext uri="{FF2B5EF4-FFF2-40B4-BE49-F238E27FC236}">
                    <a16:creationId xmlns:a16="http://schemas.microsoft.com/office/drawing/2014/main" id="{93695588-CA90-401E-AAB5-2C7A79B9F531}"/>
                  </a:ext>
                </a:extLst>
              </p:cNvPr>
              <p:cNvSpPr/>
              <p:nvPr/>
            </p:nvSpPr>
            <p:spPr>
              <a:xfrm>
                <a:off x="3767509" y="1703423"/>
                <a:ext cx="174747" cy="10663"/>
              </a:xfrm>
              <a:custGeom>
                <a:avLst/>
                <a:gdLst/>
                <a:ahLst/>
                <a:cxnLst/>
                <a:rect l="l" t="t" r="r" b="b"/>
                <a:pathLst>
                  <a:path w="5490" h="335" extrusionOk="0">
                    <a:moveTo>
                      <a:pt x="168" y="1"/>
                    </a:moveTo>
                    <a:cubicBezTo>
                      <a:pt x="72" y="1"/>
                      <a:pt x="1" y="72"/>
                      <a:pt x="1" y="168"/>
                    </a:cubicBezTo>
                    <a:cubicBezTo>
                      <a:pt x="1" y="251"/>
                      <a:pt x="72" y="334"/>
                      <a:pt x="168" y="334"/>
                    </a:cubicBezTo>
                    <a:lnTo>
                      <a:pt x="5335" y="334"/>
                    </a:lnTo>
                    <a:cubicBezTo>
                      <a:pt x="5418" y="334"/>
                      <a:pt x="5490" y="251"/>
                      <a:pt x="5490" y="168"/>
                    </a:cubicBezTo>
                    <a:cubicBezTo>
                      <a:pt x="5490" y="72"/>
                      <a:pt x="5418" y="1"/>
                      <a:pt x="53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976;p70">
                <a:extLst>
                  <a:ext uri="{FF2B5EF4-FFF2-40B4-BE49-F238E27FC236}">
                    <a16:creationId xmlns:a16="http://schemas.microsoft.com/office/drawing/2014/main" id="{B1057A54-0339-4BF7-BDF8-E31331A6E14B}"/>
                  </a:ext>
                </a:extLst>
              </p:cNvPr>
              <p:cNvSpPr/>
              <p:nvPr/>
            </p:nvSpPr>
            <p:spPr>
              <a:xfrm>
                <a:off x="3954351" y="1703423"/>
                <a:ext cx="44371" cy="10663"/>
              </a:xfrm>
              <a:custGeom>
                <a:avLst/>
                <a:gdLst/>
                <a:ahLst/>
                <a:cxnLst/>
                <a:rect l="l" t="t" r="r" b="b"/>
                <a:pathLst>
                  <a:path w="1394" h="335" extrusionOk="0">
                    <a:moveTo>
                      <a:pt x="155" y="1"/>
                    </a:moveTo>
                    <a:cubicBezTo>
                      <a:pt x="72" y="1"/>
                      <a:pt x="1" y="72"/>
                      <a:pt x="1" y="168"/>
                    </a:cubicBezTo>
                    <a:cubicBezTo>
                      <a:pt x="1" y="251"/>
                      <a:pt x="72" y="334"/>
                      <a:pt x="155" y="334"/>
                    </a:cubicBezTo>
                    <a:lnTo>
                      <a:pt x="1227" y="334"/>
                    </a:lnTo>
                    <a:cubicBezTo>
                      <a:pt x="1322" y="334"/>
                      <a:pt x="1394" y="251"/>
                      <a:pt x="1394" y="168"/>
                    </a:cubicBezTo>
                    <a:cubicBezTo>
                      <a:pt x="1394" y="72"/>
                      <a:pt x="1322" y="1"/>
                      <a:pt x="12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977;p70">
                <a:extLst>
                  <a:ext uri="{FF2B5EF4-FFF2-40B4-BE49-F238E27FC236}">
                    <a16:creationId xmlns:a16="http://schemas.microsoft.com/office/drawing/2014/main" id="{F61780C7-94E7-4F02-A79B-7E344018AADC}"/>
                  </a:ext>
                </a:extLst>
              </p:cNvPr>
              <p:cNvSpPr/>
              <p:nvPr/>
            </p:nvSpPr>
            <p:spPr>
              <a:xfrm>
                <a:off x="3716358" y="1544655"/>
                <a:ext cx="361971" cy="314958"/>
              </a:xfrm>
              <a:custGeom>
                <a:avLst/>
                <a:gdLst/>
                <a:ahLst/>
                <a:cxnLst/>
                <a:rect l="l" t="t" r="r" b="b"/>
                <a:pathLst>
                  <a:path w="11372" h="9895" extrusionOk="0">
                    <a:moveTo>
                      <a:pt x="3513" y="6751"/>
                    </a:moveTo>
                    <a:lnTo>
                      <a:pt x="3346" y="7477"/>
                    </a:lnTo>
                    <a:lnTo>
                      <a:pt x="1953" y="7477"/>
                    </a:lnTo>
                    <a:lnTo>
                      <a:pt x="1953" y="7489"/>
                    </a:lnTo>
                    <a:cubicBezTo>
                      <a:pt x="1656" y="7489"/>
                      <a:pt x="1394" y="7251"/>
                      <a:pt x="1394" y="6941"/>
                    </a:cubicBezTo>
                    <a:lnTo>
                      <a:pt x="1394" y="6751"/>
                    </a:lnTo>
                    <a:close/>
                    <a:moveTo>
                      <a:pt x="9430" y="333"/>
                    </a:moveTo>
                    <a:cubicBezTo>
                      <a:pt x="9728" y="333"/>
                      <a:pt x="9990" y="572"/>
                      <a:pt x="9990" y="881"/>
                    </a:cubicBezTo>
                    <a:lnTo>
                      <a:pt x="9990" y="5870"/>
                    </a:lnTo>
                    <a:cubicBezTo>
                      <a:pt x="9990" y="6168"/>
                      <a:pt x="9752" y="6418"/>
                      <a:pt x="9430" y="6418"/>
                    </a:cubicBezTo>
                    <a:lnTo>
                      <a:pt x="6597" y="6418"/>
                    </a:lnTo>
                    <a:cubicBezTo>
                      <a:pt x="6561" y="6418"/>
                      <a:pt x="6537" y="6429"/>
                      <a:pt x="6501" y="6441"/>
                    </a:cubicBezTo>
                    <a:lnTo>
                      <a:pt x="3489" y="8501"/>
                    </a:lnTo>
                    <a:cubicBezTo>
                      <a:pt x="3465" y="8501"/>
                      <a:pt x="3465" y="8489"/>
                      <a:pt x="3465" y="8489"/>
                    </a:cubicBezTo>
                    <a:lnTo>
                      <a:pt x="3906" y="6608"/>
                    </a:lnTo>
                    <a:cubicBezTo>
                      <a:pt x="3918" y="6560"/>
                      <a:pt x="3906" y="6501"/>
                      <a:pt x="3870" y="6477"/>
                    </a:cubicBezTo>
                    <a:cubicBezTo>
                      <a:pt x="3834" y="6429"/>
                      <a:pt x="3799" y="6418"/>
                      <a:pt x="3739" y="6418"/>
                    </a:cubicBezTo>
                    <a:lnTo>
                      <a:pt x="894" y="6418"/>
                    </a:lnTo>
                    <a:cubicBezTo>
                      <a:pt x="596" y="6418"/>
                      <a:pt x="346" y="6179"/>
                      <a:pt x="346" y="5870"/>
                    </a:cubicBezTo>
                    <a:lnTo>
                      <a:pt x="346" y="881"/>
                    </a:lnTo>
                    <a:cubicBezTo>
                      <a:pt x="346" y="584"/>
                      <a:pt x="584" y="333"/>
                      <a:pt x="894" y="333"/>
                    </a:cubicBezTo>
                    <a:close/>
                    <a:moveTo>
                      <a:pt x="10502" y="1405"/>
                    </a:moveTo>
                    <a:cubicBezTo>
                      <a:pt x="10800" y="1405"/>
                      <a:pt x="11061" y="1643"/>
                      <a:pt x="11061" y="1953"/>
                    </a:cubicBezTo>
                    <a:lnTo>
                      <a:pt x="11061" y="6941"/>
                    </a:lnTo>
                    <a:cubicBezTo>
                      <a:pt x="11050" y="7239"/>
                      <a:pt x="10788" y="7489"/>
                      <a:pt x="10490" y="7489"/>
                    </a:cubicBezTo>
                    <a:lnTo>
                      <a:pt x="7656" y="7489"/>
                    </a:lnTo>
                    <a:cubicBezTo>
                      <a:pt x="7609" y="7489"/>
                      <a:pt x="7549" y="7525"/>
                      <a:pt x="7513" y="7549"/>
                    </a:cubicBezTo>
                    <a:cubicBezTo>
                      <a:pt x="7490" y="7596"/>
                      <a:pt x="7478" y="7644"/>
                      <a:pt x="7490" y="7680"/>
                    </a:cubicBezTo>
                    <a:lnTo>
                      <a:pt x="7918" y="9561"/>
                    </a:lnTo>
                    <a:lnTo>
                      <a:pt x="7918" y="9573"/>
                    </a:lnTo>
                    <a:lnTo>
                      <a:pt x="7906" y="9573"/>
                    </a:lnTo>
                    <a:lnTo>
                      <a:pt x="5216" y="7727"/>
                    </a:lnTo>
                    <a:lnTo>
                      <a:pt x="6644" y="6751"/>
                    </a:lnTo>
                    <a:lnTo>
                      <a:pt x="9430" y="6751"/>
                    </a:lnTo>
                    <a:cubicBezTo>
                      <a:pt x="9930" y="6751"/>
                      <a:pt x="10311" y="6358"/>
                      <a:pt x="10311" y="5870"/>
                    </a:cubicBezTo>
                    <a:lnTo>
                      <a:pt x="10311" y="1405"/>
                    </a:lnTo>
                    <a:close/>
                    <a:moveTo>
                      <a:pt x="882" y="0"/>
                    </a:moveTo>
                    <a:cubicBezTo>
                      <a:pt x="393" y="0"/>
                      <a:pt x="1" y="393"/>
                      <a:pt x="1" y="881"/>
                    </a:cubicBezTo>
                    <a:lnTo>
                      <a:pt x="1" y="5870"/>
                    </a:lnTo>
                    <a:cubicBezTo>
                      <a:pt x="1" y="6358"/>
                      <a:pt x="393" y="6739"/>
                      <a:pt x="882" y="6739"/>
                    </a:cubicBezTo>
                    <a:lnTo>
                      <a:pt x="1072" y="6739"/>
                    </a:lnTo>
                    <a:lnTo>
                      <a:pt x="1072" y="6941"/>
                    </a:lnTo>
                    <a:cubicBezTo>
                      <a:pt x="1072" y="7430"/>
                      <a:pt x="1465" y="7811"/>
                      <a:pt x="1953" y="7811"/>
                    </a:cubicBezTo>
                    <a:lnTo>
                      <a:pt x="3275" y="7811"/>
                    </a:lnTo>
                    <a:lnTo>
                      <a:pt x="3144" y="8406"/>
                    </a:lnTo>
                    <a:cubicBezTo>
                      <a:pt x="3108" y="8549"/>
                      <a:pt x="3168" y="8692"/>
                      <a:pt x="3287" y="8763"/>
                    </a:cubicBezTo>
                    <a:cubicBezTo>
                      <a:pt x="3346" y="8811"/>
                      <a:pt x="3430" y="8823"/>
                      <a:pt x="3489" y="8823"/>
                    </a:cubicBezTo>
                    <a:cubicBezTo>
                      <a:pt x="3561" y="8823"/>
                      <a:pt x="3620" y="8811"/>
                      <a:pt x="3680" y="8763"/>
                    </a:cubicBezTo>
                    <a:lnTo>
                      <a:pt x="4918" y="7918"/>
                    </a:lnTo>
                    <a:lnTo>
                      <a:pt x="7704" y="9835"/>
                    </a:lnTo>
                    <a:cubicBezTo>
                      <a:pt x="7763" y="9882"/>
                      <a:pt x="7847" y="9894"/>
                      <a:pt x="7906" y="9894"/>
                    </a:cubicBezTo>
                    <a:cubicBezTo>
                      <a:pt x="7978" y="9894"/>
                      <a:pt x="8037" y="9882"/>
                      <a:pt x="8097" y="9835"/>
                    </a:cubicBezTo>
                    <a:cubicBezTo>
                      <a:pt x="8216" y="9763"/>
                      <a:pt x="8275" y="9620"/>
                      <a:pt x="8240" y="9477"/>
                    </a:cubicBezTo>
                    <a:lnTo>
                      <a:pt x="7859" y="7811"/>
                    </a:lnTo>
                    <a:lnTo>
                      <a:pt x="10490" y="7811"/>
                    </a:lnTo>
                    <a:cubicBezTo>
                      <a:pt x="10978" y="7811"/>
                      <a:pt x="11371" y="7430"/>
                      <a:pt x="11371" y="6941"/>
                    </a:cubicBezTo>
                    <a:lnTo>
                      <a:pt x="11371" y="1953"/>
                    </a:lnTo>
                    <a:cubicBezTo>
                      <a:pt x="11371" y="1476"/>
                      <a:pt x="10966" y="1072"/>
                      <a:pt x="10490" y="1072"/>
                    </a:cubicBezTo>
                    <a:lnTo>
                      <a:pt x="10299" y="1072"/>
                    </a:lnTo>
                    <a:lnTo>
                      <a:pt x="10299" y="881"/>
                    </a:lnTo>
                    <a:cubicBezTo>
                      <a:pt x="10299" y="393"/>
                      <a:pt x="9918" y="0"/>
                      <a:pt x="9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921332"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err="1">
                <a:solidFill>
                  <a:schemeClr val="accent1"/>
                </a:solidFill>
              </a:rPr>
              <a:t>Stafrænt</a:t>
            </a:r>
            <a:r>
              <a:rPr lang="en-US" altLang="ko-KR" sz="3200" b="1" dirty="0">
                <a:solidFill>
                  <a:schemeClr val="accent1"/>
                </a:solidFill>
              </a:rPr>
              <a:t> </a:t>
            </a:r>
            <a:r>
              <a:rPr lang="en-US" altLang="ko-KR" sz="3200" b="1" dirty="0" err="1">
                <a:solidFill>
                  <a:schemeClr val="accent1"/>
                </a:solidFill>
              </a:rPr>
              <a:t>læsi</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a:t>
            </a:r>
            <a:r>
              <a:rPr lang="en-US" altLang="ko-KR" sz="3200" b="1" dirty="0" err="1">
                <a:solidFill>
                  <a:schemeClr val="accent1"/>
                </a:solidFill>
              </a:rPr>
              <a:t>samskipti</a:t>
            </a:r>
            <a:r>
              <a:rPr lang="en-US" altLang="ko-KR" sz="3200" b="1" dirty="0">
                <a:solidFill>
                  <a:schemeClr val="accent1"/>
                </a:solidFill>
              </a:rPr>
              <a:t> í </a:t>
            </a:r>
            <a:r>
              <a:rPr lang="en-US" altLang="ko-KR" sz="3200" b="1" dirty="0" err="1">
                <a:solidFill>
                  <a:schemeClr val="accent1"/>
                </a:solidFill>
              </a:rPr>
              <a:t>viðskiptum</a:t>
            </a:r>
            <a:endParaRPr lang="en-US" altLang="ko-KR" sz="3200" b="1" dirty="0">
              <a:solidFill>
                <a:schemeClr val="accent1"/>
              </a:solidFill>
            </a:endParaRPr>
          </a:p>
        </p:txBody>
      </p:sp>
    </p:spTree>
    <p:extLst>
      <p:ext uri="{BB962C8B-B14F-4D97-AF65-F5344CB8AC3E}">
        <p14:creationId xmlns:p14="http://schemas.microsoft.com/office/powerpoint/2010/main" val="340513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a:extLst>
              <a:ext uri="{FF2B5EF4-FFF2-40B4-BE49-F238E27FC236}">
                <a16:creationId xmlns:a16="http://schemas.microsoft.com/office/drawing/2014/main" id="{86A80A1C-FD55-D044-8ACC-AA31B9966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18" name="Imagen 1">
            <a:extLst>
              <a:ext uri="{FF2B5EF4-FFF2-40B4-BE49-F238E27FC236}">
                <a16:creationId xmlns:a16="http://schemas.microsoft.com/office/drawing/2014/main" id="{F00F6EDE-3644-1840-815B-1508B7A9C9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2596" y="6290760"/>
            <a:ext cx="2580150" cy="567240"/>
          </a:xfrm>
          <a:prstGeom prst="rect">
            <a:avLst/>
          </a:prstGeom>
        </p:spPr>
      </p:pic>
      <p:sp>
        <p:nvSpPr>
          <p:cNvPr id="19" name="CuadroTexto 2">
            <a:extLst>
              <a:ext uri="{FF2B5EF4-FFF2-40B4-BE49-F238E27FC236}">
                <a16:creationId xmlns:a16="http://schemas.microsoft.com/office/drawing/2014/main" id="{D7CCCCBE-8974-874E-A8FF-474A9633A87B}"/>
              </a:ext>
            </a:extLst>
          </p:cNvPr>
          <p:cNvSpPr txBox="1"/>
          <p:nvPr/>
        </p:nvSpPr>
        <p:spPr>
          <a:xfrm>
            <a:off x="503224"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sp>
        <p:nvSpPr>
          <p:cNvPr id="22" name="TextBox 3">
            <a:extLst>
              <a:ext uri="{FF2B5EF4-FFF2-40B4-BE49-F238E27FC236}">
                <a16:creationId xmlns:a16="http://schemas.microsoft.com/office/drawing/2014/main" id="{24E19829-6FC0-0745-876E-8BE3C3C42F3B}"/>
              </a:ext>
            </a:extLst>
          </p:cNvPr>
          <p:cNvSpPr txBox="1"/>
          <p:nvPr/>
        </p:nvSpPr>
        <p:spPr>
          <a:xfrm>
            <a:off x="5517204" y="625534"/>
            <a:ext cx="6255695" cy="2062103"/>
          </a:xfrm>
          <a:prstGeom prst="rect">
            <a:avLst/>
          </a:prstGeom>
          <a:noFill/>
        </p:spPr>
        <p:txBody>
          <a:bodyPr wrap="square" lIns="91440" tIns="45720" rIns="91440" bIns="45720" rtlCol="0" anchor="t">
            <a:spAutoFit/>
          </a:bodyPr>
          <a:lstStyle/>
          <a:p>
            <a:r>
              <a:rPr lang="en-US" altLang="ko-KR" sz="3200" b="1" dirty="0">
                <a:solidFill>
                  <a:srgbClr val="FFC000"/>
                </a:solidFill>
                <a:latin typeface="+mj-lt"/>
                <a:ea typeface="맑은 고딕"/>
                <a:cs typeface="Arial"/>
              </a:rPr>
              <a:t>2. </a:t>
            </a:r>
            <a:r>
              <a:rPr lang="en-US" altLang="ko-KR" sz="3200" b="1" dirty="0" err="1">
                <a:solidFill>
                  <a:srgbClr val="FFC000"/>
                </a:solidFill>
                <a:latin typeface="+mj-lt"/>
                <a:ea typeface="맑은 고딕"/>
                <a:cs typeface="Arial"/>
              </a:rPr>
              <a:t>hluti</a:t>
            </a:r>
            <a:r>
              <a:rPr lang="en-US" altLang="ko-KR" sz="3200" b="1" dirty="0">
                <a:solidFill>
                  <a:srgbClr val="FFC000"/>
                </a:solidFill>
                <a:latin typeface="+mj-lt"/>
                <a:ea typeface="맑은 고딕"/>
                <a:cs typeface="Arial"/>
              </a:rPr>
              <a:t>: </a:t>
            </a:r>
            <a:r>
              <a:rPr lang="en-US" altLang="ko-KR" sz="3200" b="1" dirty="0" err="1">
                <a:solidFill>
                  <a:srgbClr val="FFC000"/>
                </a:solidFill>
                <a:latin typeface="+mj-lt"/>
                <a:ea typeface="맑은 고딕"/>
                <a:cs typeface="Arial"/>
              </a:rPr>
              <a:t>Gagnavernd</a:t>
            </a:r>
            <a:r>
              <a:rPr lang="en-US" altLang="ko-KR" sz="3200" b="1" dirty="0">
                <a:solidFill>
                  <a:srgbClr val="FFC000"/>
                </a:solidFill>
                <a:latin typeface="+mj-lt"/>
                <a:ea typeface="맑은 고딕"/>
                <a:cs typeface="Arial"/>
              </a:rPr>
              <a:t>, </a:t>
            </a:r>
            <a:r>
              <a:rPr lang="en-US" altLang="ko-KR" sz="3200" b="1" dirty="0" err="1">
                <a:solidFill>
                  <a:srgbClr val="FFC000"/>
                </a:solidFill>
                <a:latin typeface="+mj-lt"/>
                <a:ea typeface="맑은 고딕"/>
                <a:cs typeface="Arial"/>
              </a:rPr>
              <a:t>sjálfbærni</a:t>
            </a:r>
            <a:r>
              <a:rPr lang="en-US" altLang="ko-KR" sz="3200" b="1" dirty="0">
                <a:solidFill>
                  <a:srgbClr val="FFC000"/>
                </a:solidFill>
                <a:latin typeface="+mj-lt"/>
                <a:ea typeface="맑은 고딕"/>
                <a:cs typeface="Arial"/>
              </a:rPr>
              <a:t> </a:t>
            </a:r>
            <a:r>
              <a:rPr lang="en-US" altLang="ko-KR" sz="3200" b="1" dirty="0" err="1">
                <a:solidFill>
                  <a:srgbClr val="FFC000"/>
                </a:solidFill>
                <a:latin typeface="+mj-lt"/>
                <a:ea typeface="맑은 고딕"/>
                <a:cs typeface="Arial"/>
              </a:rPr>
              <a:t>og</a:t>
            </a:r>
            <a:r>
              <a:rPr lang="en-US" altLang="ko-KR" sz="3200" b="1" dirty="0">
                <a:solidFill>
                  <a:srgbClr val="FFC000"/>
                </a:solidFill>
                <a:latin typeface="+mj-lt"/>
                <a:ea typeface="맑은 고딕"/>
                <a:cs typeface="Arial"/>
              </a:rPr>
              <a:t> </a:t>
            </a:r>
            <a:r>
              <a:rPr lang="en-US" altLang="ko-KR" sz="3200" b="1" dirty="0" err="1">
                <a:solidFill>
                  <a:srgbClr val="FFC000"/>
                </a:solidFill>
                <a:latin typeface="+mj-lt"/>
                <a:ea typeface="맑은 고딕"/>
                <a:cs typeface="Arial"/>
              </a:rPr>
              <a:t>þekkingarmiðlun</a:t>
            </a:r>
            <a:endParaRPr lang="en-US" altLang="ko-KR" sz="3200" b="1" dirty="0">
              <a:solidFill>
                <a:srgbClr val="FFC000"/>
              </a:solidFill>
              <a:latin typeface="+mj-lt"/>
              <a:ea typeface="맑은 고딕"/>
              <a:cs typeface="Arial"/>
            </a:endParaRPr>
          </a:p>
          <a:p>
            <a:endParaRPr lang="en-US" sz="2800" dirty="0">
              <a:solidFill>
                <a:srgbClr val="000000"/>
              </a:solidFill>
              <a:latin typeface="Calibri"/>
              <a:ea typeface="맑은 고딕"/>
              <a:cs typeface="Calibri"/>
            </a:endParaRPr>
          </a:p>
          <a:p>
            <a:endParaRPr lang="en-US" altLang="ko-KR" sz="3600" b="1" dirty="0">
              <a:solidFill>
                <a:srgbClr val="FFC000"/>
              </a:solidFill>
              <a:latin typeface="+mj-lt"/>
              <a:ea typeface="맑은 고딕"/>
              <a:cs typeface="Arial"/>
            </a:endParaRPr>
          </a:p>
        </p:txBody>
      </p:sp>
      <p:sp>
        <p:nvSpPr>
          <p:cNvPr id="23" name="CuadroTexto 12">
            <a:extLst>
              <a:ext uri="{FF2B5EF4-FFF2-40B4-BE49-F238E27FC236}">
                <a16:creationId xmlns:a16="http://schemas.microsoft.com/office/drawing/2014/main" id="{6A93BF76-1F1E-0B47-B4A5-FC98A0077255}"/>
              </a:ext>
            </a:extLst>
          </p:cNvPr>
          <p:cNvSpPr txBox="1"/>
          <p:nvPr/>
        </p:nvSpPr>
        <p:spPr>
          <a:xfrm>
            <a:off x="5467036" y="2092872"/>
            <a:ext cx="6505710" cy="2215991"/>
          </a:xfrm>
          <a:prstGeom prst="rect">
            <a:avLst/>
          </a:prstGeom>
          <a:noFill/>
        </p:spPr>
        <p:txBody>
          <a:bodyPr wrap="square" lIns="91440" tIns="45720" rIns="91440" bIns="45720" anchor="t">
            <a:spAutoFit/>
          </a:bodyPr>
          <a:lstStyle/>
          <a:p>
            <a:pPr>
              <a:defRPr/>
            </a:pPr>
            <a:r>
              <a:rPr lang="en-US" sz="2000" b="1" dirty="0">
                <a:solidFill>
                  <a:schemeClr val="accent1">
                    <a:lumMod val="75000"/>
                  </a:schemeClr>
                </a:solidFill>
                <a:ea typeface="+mn-lt"/>
                <a:cs typeface="+mn-lt"/>
              </a:rPr>
              <a:t>2.1. </a:t>
            </a:r>
            <a:r>
              <a:rPr lang="en-US" sz="2000" b="1" dirty="0" err="1">
                <a:solidFill>
                  <a:schemeClr val="accent1">
                    <a:lumMod val="75000"/>
                  </a:schemeClr>
                </a:solidFill>
                <a:ea typeface="+mn-lt"/>
                <a:cs typeface="+mn-lt"/>
              </a:rPr>
              <a:t>Tryggja</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að</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farið</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sé</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að</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lögum</a:t>
            </a:r>
            <a:r>
              <a:rPr lang="en-US" sz="2000" b="1" dirty="0">
                <a:solidFill>
                  <a:schemeClr val="accent1">
                    <a:lumMod val="75000"/>
                  </a:schemeClr>
                </a:solidFill>
                <a:ea typeface="+mn-lt"/>
                <a:cs typeface="+mn-lt"/>
              </a:rPr>
              <a:t> um </a:t>
            </a:r>
            <a:r>
              <a:rPr lang="en-US" sz="2000" b="1" dirty="0" err="1">
                <a:solidFill>
                  <a:schemeClr val="accent1">
                    <a:lumMod val="75000"/>
                  </a:schemeClr>
                </a:solidFill>
                <a:ea typeface="+mn-lt"/>
                <a:cs typeface="+mn-lt"/>
              </a:rPr>
              <a:t>persónuvernd</a:t>
            </a:r>
            <a:endParaRPr lang="en-US" sz="2000" b="1" dirty="0">
              <a:solidFill>
                <a:schemeClr val="accent1">
                  <a:lumMod val="75000"/>
                </a:schemeClr>
              </a:solidFill>
              <a:ea typeface="+mn-lt"/>
              <a:cs typeface="+mn-lt"/>
            </a:endParaRPr>
          </a:p>
          <a:p>
            <a:pPr>
              <a:defRPr/>
            </a:pPr>
            <a:endParaRPr lang="en-US" sz="2000" b="1" dirty="0">
              <a:solidFill>
                <a:schemeClr val="accent1">
                  <a:lumMod val="75000"/>
                </a:schemeClr>
              </a:solidFill>
              <a:ea typeface="+mn-lt"/>
              <a:cs typeface="+mn-lt"/>
            </a:endParaRPr>
          </a:p>
          <a:p>
            <a:pPr>
              <a:defRPr/>
            </a:pPr>
            <a:r>
              <a:rPr lang="en-US" sz="2000" b="1" dirty="0">
                <a:solidFill>
                  <a:schemeClr val="accent1">
                    <a:lumMod val="75000"/>
                  </a:schemeClr>
                </a:solidFill>
                <a:ea typeface="+mn-lt"/>
                <a:cs typeface="+mn-lt"/>
              </a:rPr>
              <a:t>2.2. </a:t>
            </a:r>
            <a:r>
              <a:rPr lang="en-US" sz="2000" b="1" dirty="0" err="1">
                <a:solidFill>
                  <a:schemeClr val="accent1">
                    <a:lumMod val="75000"/>
                  </a:schemeClr>
                </a:solidFill>
                <a:ea typeface="+mn-lt"/>
                <a:cs typeface="+mn-lt"/>
              </a:rPr>
              <a:t>Sanngjörn</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meðferð</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einstaklinga</a:t>
            </a:r>
            <a:endParaRPr lang="en-GB" sz="2000" b="1" dirty="0">
              <a:solidFill>
                <a:schemeClr val="accent1">
                  <a:lumMod val="75000"/>
                </a:schemeClr>
              </a:solidFill>
            </a:endParaRPr>
          </a:p>
          <a:p>
            <a:pPr>
              <a:defRPr/>
            </a:pPr>
            <a:endParaRPr lang="en-US" sz="2000" b="1" dirty="0">
              <a:solidFill>
                <a:schemeClr val="accent1">
                  <a:lumMod val="75000"/>
                </a:schemeClr>
              </a:solidFill>
            </a:endParaRPr>
          </a:p>
          <a:p>
            <a:pPr>
              <a:defRPr/>
            </a:pPr>
            <a:endParaRPr lang="en-US" sz="2000" b="1" dirty="0">
              <a:solidFill>
                <a:schemeClr val="accent1">
                  <a:lumMod val="75000"/>
                </a:schemeClr>
              </a:solidFill>
              <a:ea typeface="Calibri" panose="020F0502020204030204" pitchFamily="34" charset="0"/>
              <a:cs typeface="Calibri" panose="020F0502020204030204" pitchFamily="34" charset="0"/>
            </a:endParaRPr>
          </a:p>
          <a:p>
            <a:pPr>
              <a:defRPr/>
            </a:pPr>
            <a:endParaRPr lang="en-US" sz="2000" b="1" dirty="0">
              <a:solidFill>
                <a:schemeClr val="accent1">
                  <a:lumMod val="75000"/>
                </a:schemeClr>
              </a:solidFill>
              <a:effectLst/>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pSp>
        <p:nvGrpSpPr>
          <p:cNvPr id="24" name="Grupo 13">
            <a:extLst>
              <a:ext uri="{FF2B5EF4-FFF2-40B4-BE49-F238E27FC236}">
                <a16:creationId xmlns:a16="http://schemas.microsoft.com/office/drawing/2014/main" id="{3B86B3F4-0C62-914F-903D-B338EFF9C6F3}"/>
              </a:ext>
            </a:extLst>
          </p:cNvPr>
          <p:cNvGrpSpPr/>
          <p:nvPr/>
        </p:nvGrpSpPr>
        <p:grpSpPr>
          <a:xfrm>
            <a:off x="5164303" y="141870"/>
            <a:ext cx="1361572" cy="349188"/>
            <a:chOff x="10604071" y="448487"/>
            <a:chExt cx="1361572" cy="349188"/>
          </a:xfrm>
        </p:grpSpPr>
        <p:sp>
          <p:nvSpPr>
            <p:cNvPr id="25" name="Oval 5">
              <a:extLst>
                <a:ext uri="{FF2B5EF4-FFF2-40B4-BE49-F238E27FC236}">
                  <a16:creationId xmlns:a16="http://schemas.microsoft.com/office/drawing/2014/main" id="{3315B702-FD70-414A-86A0-6038B2C62658}"/>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57">
              <a:extLst>
                <a:ext uri="{FF2B5EF4-FFF2-40B4-BE49-F238E27FC236}">
                  <a16:creationId xmlns:a16="http://schemas.microsoft.com/office/drawing/2014/main" id="{0CD90E56-183F-3843-8385-4D8D7506556B}"/>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64">
              <a:extLst>
                <a:ext uri="{FF2B5EF4-FFF2-40B4-BE49-F238E27FC236}">
                  <a16:creationId xmlns:a16="http://schemas.microsoft.com/office/drawing/2014/main" id="{E5DF758D-0F61-E845-9E13-7247F42FAE24}"/>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2" name="Imagen 15">
            <a:extLst>
              <a:ext uri="{FF2B5EF4-FFF2-40B4-BE49-F238E27FC236}">
                <a16:creationId xmlns:a16="http://schemas.microsoft.com/office/drawing/2014/main" id="{C754B620-EE4A-4492-BD64-D827D22962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994" y="1975158"/>
            <a:ext cx="3959131" cy="2641482"/>
          </a:xfrm>
          <a:prstGeom prst="rect">
            <a:avLst/>
          </a:prstGeom>
        </p:spPr>
      </p:pic>
    </p:spTree>
    <p:extLst>
      <p:ext uri="{BB962C8B-B14F-4D97-AF65-F5344CB8AC3E}">
        <p14:creationId xmlns:p14="http://schemas.microsoft.com/office/powerpoint/2010/main" val="1928510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7">
            <a:extLst>
              <a:ext uri="{FF2B5EF4-FFF2-40B4-BE49-F238E27FC236}">
                <a16:creationId xmlns:a16="http://schemas.microsoft.com/office/drawing/2014/main" id="{D5EEC791-0051-488A-A1A0-B6EDC51D5C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280" y="1591901"/>
            <a:ext cx="3834641" cy="2538452"/>
          </a:xfrm>
          <a:prstGeom prst="rect">
            <a:avLst/>
          </a:prstGeom>
        </p:spPr>
      </p:pic>
      <p:sp>
        <p:nvSpPr>
          <p:cNvPr id="25" name="Rectangle 7">
            <a:extLst>
              <a:ext uri="{FF2B5EF4-FFF2-40B4-BE49-F238E27FC236}">
                <a16:creationId xmlns:a16="http://schemas.microsoft.com/office/drawing/2014/main" id="{421A13C1-A62F-42B7-BA0B-406294803411}"/>
              </a:ext>
            </a:extLst>
          </p:cNvPr>
          <p:cNvSpPr/>
          <p:nvPr/>
        </p:nvSpPr>
        <p:spPr>
          <a:xfrm>
            <a:off x="4678328" y="1639293"/>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4782397" y="1376458"/>
            <a:ext cx="5862959" cy="830997"/>
          </a:xfrm>
          <a:prstGeom prst="rect">
            <a:avLst/>
          </a:prstGeom>
          <a:noFill/>
        </p:spPr>
        <p:txBody>
          <a:bodyPr wrap="square" rtlCol="0" anchor="ctr">
            <a:spAutoFit/>
          </a:bodyPr>
          <a:lstStyle/>
          <a:p>
            <a:r>
              <a:rPr lang="en-US" sz="2400" b="1" dirty="0" err="1"/>
              <a:t>Lög</a:t>
            </a:r>
            <a:r>
              <a:rPr lang="en-US" sz="2400" b="1" dirty="0"/>
              <a:t> um </a:t>
            </a:r>
            <a:r>
              <a:rPr lang="en-US" sz="2400" b="1" dirty="0" err="1"/>
              <a:t>persónuvernd</a:t>
            </a:r>
            <a:r>
              <a:rPr lang="en-US" sz="2400" b="1" dirty="0"/>
              <a:t> </a:t>
            </a:r>
            <a:r>
              <a:rPr lang="en-US" sz="2400" dirty="0"/>
              <a:t>(e. </a:t>
            </a:r>
            <a:r>
              <a:rPr lang="en-US" sz="2400" b="1" dirty="0"/>
              <a:t>G</a:t>
            </a:r>
            <a:r>
              <a:rPr lang="en-US" sz="2400" dirty="0"/>
              <a:t>eneral</a:t>
            </a:r>
            <a:r>
              <a:rPr lang="en-US" sz="2400" b="1" dirty="0"/>
              <a:t> D</a:t>
            </a:r>
            <a:r>
              <a:rPr lang="en-US" sz="2400" dirty="0"/>
              <a:t>ata</a:t>
            </a:r>
            <a:r>
              <a:rPr lang="en-US" sz="2400" b="1" dirty="0"/>
              <a:t> P</a:t>
            </a:r>
            <a:r>
              <a:rPr lang="en-US" sz="2400" dirty="0"/>
              <a:t>rotection</a:t>
            </a:r>
            <a:r>
              <a:rPr lang="en-US" sz="2400" b="1" dirty="0"/>
              <a:t> R</a:t>
            </a:r>
            <a:r>
              <a:rPr lang="en-US" sz="2400" dirty="0"/>
              <a:t>egulation</a:t>
            </a:r>
            <a:r>
              <a:rPr lang="is-IS" sz="2400" dirty="0"/>
              <a:t>, </a:t>
            </a:r>
            <a:r>
              <a:rPr lang="en-US" sz="2400" b="1" dirty="0"/>
              <a:t>GDPR</a:t>
            </a:r>
            <a:r>
              <a:rPr lang="en-US" sz="2400" dirty="0"/>
              <a:t>)</a:t>
            </a:r>
          </a:p>
        </p:txBody>
      </p:sp>
      <p:sp>
        <p:nvSpPr>
          <p:cNvPr id="27" name="TextBox 2">
            <a:extLst>
              <a:ext uri="{FF2B5EF4-FFF2-40B4-BE49-F238E27FC236}">
                <a16:creationId xmlns:a16="http://schemas.microsoft.com/office/drawing/2014/main" id="{A9DC58F7-259F-4D1B-B01F-00E5E6930B17}"/>
              </a:ext>
            </a:extLst>
          </p:cNvPr>
          <p:cNvSpPr txBox="1"/>
          <p:nvPr/>
        </p:nvSpPr>
        <p:spPr>
          <a:xfrm>
            <a:off x="4674777" y="2264052"/>
            <a:ext cx="6078198" cy="3070071"/>
          </a:xfrm>
          <a:prstGeom prst="rect">
            <a:avLst/>
          </a:prstGeom>
          <a:noFill/>
        </p:spPr>
        <p:txBody>
          <a:bodyPr wrap="square" rtlCol="0">
            <a:spAutoFit/>
          </a:bodyPr>
          <a:lstStyle/>
          <a:p>
            <a:pPr marL="285750" indent="-285750" algn="just">
              <a:buFont typeface="Arial" panose="020B0604020202020204" pitchFamily="34" charset="0"/>
              <a:buChar char="•"/>
            </a:pPr>
            <a:r>
              <a:rPr lang="en-US" altLang="ko-KR" dirty="0" err="1"/>
              <a:t>Lög</a:t>
            </a:r>
            <a:r>
              <a:rPr lang="en-US" altLang="ko-KR" dirty="0"/>
              <a:t> um </a:t>
            </a:r>
            <a:r>
              <a:rPr lang="en-US" altLang="ko-KR" dirty="0" err="1"/>
              <a:t>persónuvernd</a:t>
            </a:r>
            <a:r>
              <a:rPr lang="en-US" altLang="ko-KR" dirty="0"/>
              <a:t> </a:t>
            </a:r>
            <a:r>
              <a:rPr lang="en-US" altLang="ko-KR" dirty="0" err="1"/>
              <a:t>gera</a:t>
            </a:r>
            <a:r>
              <a:rPr lang="en-US" altLang="ko-KR" dirty="0"/>
              <a:t> </a:t>
            </a:r>
            <a:r>
              <a:rPr lang="en-US" altLang="ko-KR" dirty="0" err="1"/>
              <a:t>kröfur</a:t>
            </a:r>
            <a:r>
              <a:rPr lang="en-US" altLang="ko-KR" dirty="0"/>
              <a:t> </a:t>
            </a:r>
            <a:r>
              <a:rPr lang="en-US" altLang="ko-KR" dirty="0" err="1"/>
              <a:t>til</a:t>
            </a:r>
            <a:r>
              <a:rPr lang="en-US" altLang="ko-KR" dirty="0"/>
              <a:t> </a:t>
            </a:r>
            <a:r>
              <a:rPr lang="en-US" altLang="ko-KR" dirty="0" err="1"/>
              <a:t>fyrirtækja</a:t>
            </a:r>
            <a:r>
              <a:rPr lang="en-US" altLang="ko-KR" dirty="0"/>
              <a:t>, </a:t>
            </a:r>
            <a:r>
              <a:rPr lang="en-US" altLang="ko-KR" dirty="0" err="1"/>
              <a:t>stofnana</a:t>
            </a:r>
            <a:r>
              <a:rPr lang="en-US" altLang="ko-KR" dirty="0"/>
              <a:t> </a:t>
            </a:r>
            <a:r>
              <a:rPr lang="en-US" altLang="ko-KR" dirty="0" err="1"/>
              <a:t>og</a:t>
            </a:r>
            <a:r>
              <a:rPr lang="en-US" altLang="ko-KR" dirty="0"/>
              <a:t> </a:t>
            </a:r>
            <a:r>
              <a:rPr lang="en-US" altLang="ko-KR" dirty="0" err="1"/>
              <a:t>samtaka</a:t>
            </a:r>
            <a:r>
              <a:rPr lang="en-US" altLang="ko-KR" dirty="0"/>
              <a:t> um </a:t>
            </a:r>
          </a:p>
          <a:p>
            <a:pPr marL="742950" lvl="1" indent="-285750" algn="just">
              <a:buFont typeface="Wingdings" panose="05000000000000000000" pitchFamily="2" charset="2"/>
              <a:buChar char="v"/>
            </a:pPr>
            <a:r>
              <a:rPr lang="en-US" altLang="ko-KR" dirty="0" err="1"/>
              <a:t>söfnun</a:t>
            </a:r>
            <a:r>
              <a:rPr lang="en-US" altLang="ko-KR" dirty="0"/>
              <a:t>, </a:t>
            </a:r>
          </a:p>
          <a:p>
            <a:pPr marL="742950" lvl="1" indent="-285750" algn="just">
              <a:buFont typeface="Wingdings" panose="05000000000000000000" pitchFamily="2" charset="2"/>
              <a:buChar char="v"/>
            </a:pPr>
            <a:r>
              <a:rPr lang="en-US" altLang="ko-KR" dirty="0" err="1"/>
              <a:t>geymslu</a:t>
            </a:r>
            <a:r>
              <a:rPr lang="en-US" altLang="ko-KR" dirty="0"/>
              <a:t> </a:t>
            </a:r>
          </a:p>
          <a:p>
            <a:pPr marL="742950" lvl="1" indent="-285750" algn="just">
              <a:buFont typeface="Wingdings" panose="05000000000000000000" pitchFamily="2" charset="2"/>
              <a:buChar char="v"/>
            </a:pPr>
            <a:r>
              <a:rPr lang="en-US" altLang="ko-KR" dirty="0" err="1"/>
              <a:t>umsjón</a:t>
            </a:r>
            <a:r>
              <a:rPr lang="en-US" altLang="ko-KR" dirty="0"/>
              <a:t> </a:t>
            </a:r>
            <a:r>
              <a:rPr lang="en-US" altLang="ko-KR" b="1" dirty="0" err="1"/>
              <a:t>persónulegra</a:t>
            </a:r>
            <a:r>
              <a:rPr lang="en-US" altLang="ko-KR" b="1" dirty="0"/>
              <a:t> </a:t>
            </a:r>
            <a:r>
              <a:rPr lang="en-US" altLang="ko-KR" b="1" dirty="0" err="1"/>
              <a:t>gagna</a:t>
            </a:r>
            <a:r>
              <a:rPr lang="en-US" altLang="ko-KR" dirty="0"/>
              <a:t>.</a:t>
            </a:r>
          </a:p>
          <a:p>
            <a:pPr marL="285750" indent="-285750" algn="just">
              <a:buFont typeface="Arial" panose="020B0604020202020204" pitchFamily="34" charset="0"/>
              <a:buChar char="•"/>
            </a:pPr>
            <a:r>
              <a:rPr lang="en-US" altLang="ko-KR" dirty="0" err="1"/>
              <a:t>Lögin</a:t>
            </a:r>
            <a:r>
              <a:rPr lang="en-US" altLang="ko-KR" dirty="0"/>
              <a:t> </a:t>
            </a:r>
            <a:r>
              <a:rPr lang="en-US" altLang="ko-KR" dirty="0" err="1"/>
              <a:t>ná</a:t>
            </a:r>
            <a:r>
              <a:rPr lang="en-US" altLang="ko-KR" dirty="0"/>
              <a:t> </a:t>
            </a:r>
            <a:r>
              <a:rPr lang="en-US" altLang="ko-KR" dirty="0" err="1"/>
              <a:t>til</a:t>
            </a:r>
            <a:r>
              <a:rPr lang="en-US" altLang="ko-KR" dirty="0"/>
              <a:t> </a:t>
            </a:r>
            <a:r>
              <a:rPr lang="en-US" altLang="ko-KR" dirty="0" err="1"/>
              <a:t>allra</a:t>
            </a:r>
            <a:r>
              <a:rPr lang="en-US" altLang="ko-KR" dirty="0"/>
              <a:t> </a:t>
            </a:r>
            <a:r>
              <a:rPr lang="en-US" altLang="ko-KR" dirty="0" err="1"/>
              <a:t>eininga</a:t>
            </a:r>
            <a:r>
              <a:rPr lang="en-US" altLang="ko-KR" dirty="0"/>
              <a:t> </a:t>
            </a:r>
            <a:r>
              <a:rPr lang="en-US" altLang="ko-KR" dirty="0" err="1"/>
              <a:t>sem</a:t>
            </a:r>
            <a:r>
              <a:rPr lang="en-US" altLang="ko-KR" dirty="0"/>
              <a:t> </a:t>
            </a:r>
            <a:r>
              <a:rPr lang="en-US" altLang="ko-KR" dirty="0" err="1"/>
              <a:t>fara</a:t>
            </a:r>
            <a:r>
              <a:rPr lang="en-US" altLang="ko-KR" dirty="0"/>
              <a:t> </a:t>
            </a:r>
            <a:r>
              <a:rPr lang="en-US" altLang="ko-KR" dirty="0" err="1"/>
              <a:t>með</a:t>
            </a:r>
            <a:r>
              <a:rPr lang="en-US" altLang="ko-KR" dirty="0"/>
              <a:t> </a:t>
            </a:r>
            <a:r>
              <a:rPr lang="en-US" altLang="ko-KR" dirty="0" err="1"/>
              <a:t>persónuleg</a:t>
            </a:r>
            <a:r>
              <a:rPr lang="en-US" altLang="ko-KR" dirty="0"/>
              <a:t> </a:t>
            </a:r>
            <a:r>
              <a:rPr lang="en-US" altLang="ko-KR" dirty="0" err="1"/>
              <a:t>gögn</a:t>
            </a:r>
            <a:r>
              <a:rPr lang="en-US" altLang="ko-KR" dirty="0"/>
              <a:t> </a:t>
            </a:r>
            <a:r>
              <a:rPr lang="en-US" altLang="ko-KR" dirty="0" err="1"/>
              <a:t>einstaklinga</a:t>
            </a:r>
            <a:r>
              <a:rPr lang="en-US" altLang="ko-KR" dirty="0"/>
              <a:t> í </a:t>
            </a:r>
            <a:r>
              <a:rPr lang="en-US" altLang="ko-KR" dirty="0" err="1"/>
              <a:t>Evrópusambandslöndum</a:t>
            </a:r>
            <a:r>
              <a:rPr lang="en-US" altLang="ko-KR" dirty="0"/>
              <a:t>, </a:t>
            </a:r>
            <a:r>
              <a:rPr lang="en-US" altLang="ko-KR" dirty="0" err="1"/>
              <a:t>óháð</a:t>
            </a:r>
            <a:r>
              <a:rPr lang="en-US" altLang="ko-KR" dirty="0"/>
              <a:t> </a:t>
            </a:r>
            <a:r>
              <a:rPr lang="en-US" altLang="ko-KR" dirty="0" err="1"/>
              <a:t>því</a:t>
            </a:r>
            <a:r>
              <a:rPr lang="en-US" altLang="ko-KR" dirty="0"/>
              <a:t> </a:t>
            </a:r>
            <a:r>
              <a:rPr lang="en-US" altLang="ko-KR" dirty="0" err="1"/>
              <a:t>hvort</a:t>
            </a:r>
            <a:r>
              <a:rPr lang="en-US" altLang="ko-KR" dirty="0"/>
              <a:t> </a:t>
            </a:r>
            <a:r>
              <a:rPr lang="en-US" altLang="ko-KR" dirty="0" err="1"/>
              <a:t>fyrirtæki</a:t>
            </a:r>
            <a:r>
              <a:rPr lang="en-US" altLang="ko-KR" dirty="0"/>
              <a:t>/</a:t>
            </a:r>
            <a:r>
              <a:rPr lang="en-US" altLang="ko-KR" dirty="0" err="1"/>
              <a:t>stofnun</a:t>
            </a:r>
            <a:r>
              <a:rPr lang="en-US" altLang="ko-KR" dirty="0"/>
              <a:t>/</a:t>
            </a:r>
            <a:r>
              <a:rPr lang="en-US" altLang="ko-KR" dirty="0" err="1"/>
              <a:t>samtök</a:t>
            </a:r>
            <a:r>
              <a:rPr lang="en-US" altLang="ko-KR" dirty="0"/>
              <a:t> </a:t>
            </a:r>
            <a:r>
              <a:rPr lang="en-US" altLang="ko-KR" dirty="0" err="1"/>
              <a:t>eru</a:t>
            </a:r>
            <a:r>
              <a:rPr lang="en-US" altLang="ko-KR" dirty="0"/>
              <a:t> </a:t>
            </a:r>
            <a:r>
              <a:rPr lang="en-US" altLang="ko-KR" dirty="0" err="1"/>
              <a:t>staðsett</a:t>
            </a:r>
            <a:r>
              <a:rPr lang="en-US" altLang="ko-KR" dirty="0"/>
              <a:t> í </a:t>
            </a:r>
            <a:r>
              <a:rPr lang="en-US" altLang="ko-KR" dirty="0" err="1"/>
              <a:t>Evrópu</a:t>
            </a:r>
            <a:r>
              <a:rPr lang="en-US" altLang="ko-KR" dirty="0"/>
              <a:t> </a:t>
            </a:r>
            <a:r>
              <a:rPr lang="en-US" altLang="ko-KR" dirty="0" err="1"/>
              <a:t>eða</a:t>
            </a:r>
            <a:r>
              <a:rPr lang="en-US" altLang="ko-KR" dirty="0"/>
              <a:t> </a:t>
            </a:r>
            <a:r>
              <a:rPr lang="en-US" altLang="ko-KR" dirty="0" err="1"/>
              <a:t>utan</a:t>
            </a:r>
            <a:r>
              <a:rPr lang="en-US" altLang="ko-KR" dirty="0"/>
              <a:t> </a:t>
            </a:r>
            <a:r>
              <a:rPr lang="en-US" altLang="ko-KR" dirty="0" err="1"/>
              <a:t>álfunnar</a:t>
            </a:r>
            <a:r>
              <a:rPr lang="en-US" altLang="ko-KR" dirty="0"/>
              <a:t>. </a:t>
            </a:r>
            <a:endParaRPr lang="en-US" altLang="ko-KR" sz="1050" dirty="0"/>
          </a:p>
          <a:p>
            <a:pPr marL="285750" indent="-285750">
              <a:buFont typeface="Arial" panose="020B0604020202020204" pitchFamily="34" charset="0"/>
              <a:buChar char="•"/>
            </a:pPr>
            <a:endParaRPr lang="en-US" altLang="ko-KR" sz="1050" dirty="0"/>
          </a:p>
          <a:p>
            <a:pPr marL="285750" indent="-285750">
              <a:buFont typeface="Arial" panose="020B0604020202020204" pitchFamily="34" charset="0"/>
              <a:buChar char="•"/>
            </a:pPr>
            <a:endParaRPr lang="en-US" altLang="ko-KR" sz="1050" dirty="0"/>
          </a:p>
          <a:p>
            <a:pPr marL="285750" indent="-285750">
              <a:buFont typeface="Arial" panose="020B0604020202020204" pitchFamily="34" charset="0"/>
              <a:buChar char="•"/>
            </a:pPr>
            <a:endParaRPr lang="en-US" altLang="ko-KR" sz="1050" b="1" dirty="0"/>
          </a:p>
        </p:txBody>
      </p:sp>
      <p:grpSp>
        <p:nvGrpSpPr>
          <p:cNvPr id="61" name="Google Shape;12742;p70">
            <a:extLst>
              <a:ext uri="{FF2B5EF4-FFF2-40B4-BE49-F238E27FC236}">
                <a16:creationId xmlns:a16="http://schemas.microsoft.com/office/drawing/2014/main" id="{B909BA1D-0ABB-47C0-B708-4F8D6F6507B0}"/>
              </a:ext>
            </a:extLst>
          </p:cNvPr>
          <p:cNvGrpSpPr/>
          <p:nvPr/>
        </p:nvGrpSpPr>
        <p:grpSpPr>
          <a:xfrm>
            <a:off x="7234541" y="4880893"/>
            <a:ext cx="736229" cy="737820"/>
            <a:chOff x="2280029" y="1970604"/>
            <a:chExt cx="353631" cy="354395"/>
          </a:xfrm>
          <a:solidFill>
            <a:srgbClr val="4EAE3A"/>
          </a:solidFill>
        </p:grpSpPr>
        <p:sp>
          <p:nvSpPr>
            <p:cNvPr id="62" name="Google Shape;12743;p70">
              <a:extLst>
                <a:ext uri="{FF2B5EF4-FFF2-40B4-BE49-F238E27FC236}">
                  <a16:creationId xmlns:a16="http://schemas.microsoft.com/office/drawing/2014/main" id="{B8080930-2178-49F3-9EF0-CDE95902F018}"/>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744;p70">
              <a:extLst>
                <a:ext uri="{FF2B5EF4-FFF2-40B4-BE49-F238E27FC236}">
                  <a16:creationId xmlns:a16="http://schemas.microsoft.com/office/drawing/2014/main" id="{D7C75395-BBBD-4834-8724-5F9A0484DC9E}"/>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745;p70">
              <a:extLst>
                <a:ext uri="{FF2B5EF4-FFF2-40B4-BE49-F238E27FC236}">
                  <a16:creationId xmlns:a16="http://schemas.microsoft.com/office/drawing/2014/main" id="{E1A2B65C-81AF-4441-B930-F9576A4F587E}"/>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746;p70">
              <a:extLst>
                <a:ext uri="{FF2B5EF4-FFF2-40B4-BE49-F238E27FC236}">
                  <a16:creationId xmlns:a16="http://schemas.microsoft.com/office/drawing/2014/main" id="{EBB62A25-2323-414B-A502-86B1BDC0248C}"/>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50815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a:t>
            </a:r>
            <a:r>
              <a:rPr lang="en-US" altLang="ko-KR" sz="3200" b="1" dirty="0" err="1">
                <a:solidFill>
                  <a:schemeClr val="accent1"/>
                </a:solidFill>
              </a:rPr>
              <a:t>Tryggja</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a:t>
            </a:r>
            <a:r>
              <a:rPr lang="en-US" altLang="ko-KR" sz="3200" b="1" dirty="0" err="1">
                <a:solidFill>
                  <a:schemeClr val="accent1"/>
                </a:solidFill>
              </a:rPr>
              <a:t>farið</a:t>
            </a:r>
            <a:r>
              <a:rPr lang="en-US" altLang="ko-KR" sz="3200" b="1" dirty="0">
                <a:solidFill>
                  <a:schemeClr val="accent1"/>
                </a:solidFill>
              </a:rPr>
              <a:t> </a:t>
            </a:r>
            <a:r>
              <a:rPr lang="en-US" altLang="ko-KR" sz="3200" b="1" dirty="0" err="1">
                <a:solidFill>
                  <a:schemeClr val="accent1"/>
                </a:solidFill>
              </a:rPr>
              <a:t>sé</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a:t>
            </a:r>
            <a:r>
              <a:rPr lang="en-US" altLang="ko-KR" sz="3200" b="1" dirty="0" err="1">
                <a:solidFill>
                  <a:schemeClr val="accent1"/>
                </a:solidFill>
              </a:rPr>
              <a:t>lögum</a:t>
            </a:r>
            <a:r>
              <a:rPr lang="en-US" altLang="ko-KR" sz="3200" b="1" dirty="0">
                <a:solidFill>
                  <a:schemeClr val="accent1"/>
                </a:solidFill>
              </a:rPr>
              <a:t> um </a:t>
            </a:r>
            <a:r>
              <a:rPr lang="en-US" altLang="ko-KR" sz="3200" b="1" dirty="0" err="1">
                <a:solidFill>
                  <a:schemeClr val="accent1"/>
                </a:solidFill>
              </a:rPr>
              <a:t>persónuvernd</a:t>
            </a:r>
            <a:r>
              <a:rPr lang="en-US" altLang="ko-KR" sz="3200" b="1" dirty="0">
                <a:solidFill>
                  <a:schemeClr val="accent1"/>
                </a:solidFill>
              </a:rPr>
              <a:t>  </a:t>
            </a:r>
          </a:p>
        </p:txBody>
      </p:sp>
    </p:spTree>
    <p:extLst>
      <p:ext uri="{BB962C8B-B14F-4D97-AF65-F5344CB8AC3E}">
        <p14:creationId xmlns:p14="http://schemas.microsoft.com/office/powerpoint/2010/main" val="889005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2039902" y="1490231"/>
            <a:ext cx="96761"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2143972" y="1412062"/>
            <a:ext cx="7174553" cy="461665"/>
          </a:xfrm>
          <a:prstGeom prst="rect">
            <a:avLst/>
          </a:prstGeom>
          <a:noFill/>
        </p:spPr>
        <p:txBody>
          <a:bodyPr wrap="square" rtlCol="0" anchor="ctr">
            <a:spAutoFit/>
          </a:bodyPr>
          <a:lstStyle/>
          <a:p>
            <a:r>
              <a:rPr lang="en-US" sz="2400" b="1" dirty="0" err="1"/>
              <a:t>Persónuleg</a:t>
            </a:r>
            <a:r>
              <a:rPr lang="en-US" sz="2400" b="1" dirty="0"/>
              <a:t> </a:t>
            </a:r>
            <a:r>
              <a:rPr lang="en-US" sz="2400" b="1" dirty="0" err="1"/>
              <a:t>gögn</a:t>
            </a:r>
            <a:endParaRPr lang="en-US" sz="2400" dirty="0"/>
          </a:p>
        </p:txBody>
      </p:sp>
      <p:sp>
        <p:nvSpPr>
          <p:cNvPr id="27" name="TextBox 2">
            <a:extLst>
              <a:ext uri="{FF2B5EF4-FFF2-40B4-BE49-F238E27FC236}">
                <a16:creationId xmlns:a16="http://schemas.microsoft.com/office/drawing/2014/main" id="{A9DC58F7-259F-4D1B-B01F-00E5E6930B17}"/>
              </a:ext>
            </a:extLst>
          </p:cNvPr>
          <p:cNvSpPr txBox="1"/>
          <p:nvPr/>
        </p:nvSpPr>
        <p:spPr>
          <a:xfrm>
            <a:off x="1925131" y="1842949"/>
            <a:ext cx="7437943" cy="3970318"/>
          </a:xfrm>
          <a:prstGeom prst="rect">
            <a:avLst/>
          </a:prstGeom>
          <a:noFill/>
        </p:spPr>
        <p:txBody>
          <a:bodyPr wrap="square" rtlCol="0">
            <a:spAutoFit/>
          </a:bodyPr>
          <a:lstStyle/>
          <a:p>
            <a:pPr marL="285750" indent="-285750" algn="just">
              <a:buFont typeface="Arial" panose="020B0604020202020204" pitchFamily="34" charset="0"/>
              <a:buChar char="•"/>
            </a:pPr>
            <a:r>
              <a:rPr lang="en-US" dirty="0" err="1"/>
              <a:t>Allar</a:t>
            </a:r>
            <a:r>
              <a:rPr lang="en-US" dirty="0"/>
              <a:t> </a:t>
            </a:r>
            <a:r>
              <a:rPr lang="en-US" dirty="0" err="1"/>
              <a:t>uppl</a:t>
            </a:r>
            <a:r>
              <a:rPr lang="is-IS" dirty="0"/>
              <a:t>ýsingar um auðkenndan eða auðkennanlegan einstakling, sem einnig kallast </a:t>
            </a:r>
            <a:r>
              <a:rPr lang="is-IS" b="1" dirty="0"/>
              <a:t>hinn skráði </a:t>
            </a:r>
            <a:r>
              <a:rPr lang="is-IS" dirty="0"/>
              <a:t>(e. data subject)</a:t>
            </a:r>
            <a:endParaRPr lang="en-US" dirty="0"/>
          </a:p>
          <a:p>
            <a:pPr marL="285750" indent="-285750" algn="just">
              <a:buFont typeface="Arial" panose="020B0604020202020204" pitchFamily="34" charset="0"/>
              <a:buChar char="•"/>
            </a:pPr>
            <a:endParaRPr lang="en-US" altLang="ko-KR" dirty="0"/>
          </a:p>
          <a:p>
            <a:pPr marL="285750" indent="-285750">
              <a:buFont typeface="Wingdings" panose="05000000000000000000" pitchFamily="2" charset="2"/>
              <a:buChar char="q"/>
            </a:pPr>
            <a:r>
              <a:rPr lang="en-US" altLang="ko-KR" dirty="0" err="1"/>
              <a:t>Nafn</a:t>
            </a:r>
            <a:r>
              <a:rPr lang="en-US" altLang="ko-KR" dirty="0"/>
              <a:t> (</a:t>
            </a:r>
            <a:r>
              <a:rPr lang="en-US" altLang="ko-KR" dirty="0" err="1"/>
              <a:t>t.d.</a:t>
            </a:r>
            <a:r>
              <a:rPr lang="en-US" altLang="ko-KR" dirty="0"/>
              <a:t> </a:t>
            </a:r>
            <a:r>
              <a:rPr lang="en-US" altLang="ko-KR" dirty="0" err="1"/>
              <a:t>Jóna</a:t>
            </a:r>
            <a:r>
              <a:rPr lang="en-US" altLang="ko-KR" dirty="0"/>
              <a:t> </a:t>
            </a:r>
            <a:r>
              <a:rPr lang="en-US" altLang="ko-KR" dirty="0" err="1"/>
              <a:t>Jónsdóttir</a:t>
            </a:r>
            <a:r>
              <a:rPr lang="en-US" altLang="ko-KR" dirty="0"/>
              <a:t>)</a:t>
            </a:r>
          </a:p>
          <a:p>
            <a:pPr marL="285750" indent="-285750">
              <a:buFont typeface="Wingdings" panose="05000000000000000000" pitchFamily="2" charset="2"/>
              <a:buChar char="q"/>
            </a:pPr>
            <a:r>
              <a:rPr lang="en-US" altLang="ko-KR" dirty="0" err="1"/>
              <a:t>Heimilisfang</a:t>
            </a:r>
            <a:r>
              <a:rPr lang="en-US" altLang="ko-KR" dirty="0"/>
              <a:t> (</a:t>
            </a:r>
            <a:r>
              <a:rPr lang="en-US" altLang="ko-KR" dirty="0" err="1"/>
              <a:t>t.d.</a:t>
            </a:r>
            <a:r>
              <a:rPr lang="en-US" altLang="ko-KR" dirty="0"/>
              <a:t> Reykjavík, 23, </a:t>
            </a:r>
            <a:r>
              <a:rPr lang="en-US" altLang="ko-KR" dirty="0" err="1"/>
              <a:t>póstnúmer</a:t>
            </a:r>
            <a:r>
              <a:rPr lang="en-US" altLang="ko-KR" dirty="0"/>
              <a:t> 600)</a:t>
            </a:r>
          </a:p>
          <a:p>
            <a:pPr marL="285750" indent="-285750">
              <a:buFont typeface="Wingdings" panose="05000000000000000000" pitchFamily="2" charset="2"/>
              <a:buChar char="q"/>
            </a:pPr>
            <a:r>
              <a:rPr lang="en-US" altLang="ko-KR" dirty="0" err="1"/>
              <a:t>Númer</a:t>
            </a:r>
            <a:r>
              <a:rPr lang="en-US" altLang="ko-KR" dirty="0"/>
              <a:t> </a:t>
            </a:r>
            <a:r>
              <a:rPr lang="en-US" altLang="ko-KR" dirty="0" err="1"/>
              <a:t>skilríkis</a:t>
            </a:r>
            <a:r>
              <a:rPr lang="en-US" altLang="ko-KR" dirty="0"/>
              <a:t>/</a:t>
            </a:r>
            <a:r>
              <a:rPr lang="en-US" altLang="ko-KR" dirty="0" err="1"/>
              <a:t>vegabréfs</a:t>
            </a:r>
            <a:r>
              <a:rPr lang="en-US" altLang="ko-KR" dirty="0"/>
              <a:t> (</a:t>
            </a:r>
            <a:r>
              <a:rPr lang="en-US" altLang="ko-KR" dirty="0" err="1"/>
              <a:t>t.d.</a:t>
            </a:r>
            <a:r>
              <a:rPr lang="en-US" altLang="ko-KR" dirty="0"/>
              <a:t> 36000020)</a:t>
            </a:r>
          </a:p>
          <a:p>
            <a:pPr marL="285750" indent="-285750">
              <a:buFont typeface="Wingdings" panose="05000000000000000000" pitchFamily="2" charset="2"/>
              <a:buChar char="q"/>
            </a:pPr>
            <a:r>
              <a:rPr lang="en-US" altLang="ko-KR" dirty="0" err="1"/>
              <a:t>Tekjur</a:t>
            </a:r>
            <a:r>
              <a:rPr lang="en-US" altLang="ko-KR" dirty="0"/>
              <a:t> (</a:t>
            </a:r>
            <a:r>
              <a:rPr lang="en-US" altLang="ko-KR" dirty="0" err="1"/>
              <a:t>t.d.</a:t>
            </a:r>
            <a:r>
              <a:rPr lang="en-US" altLang="ko-KR" dirty="0"/>
              <a:t> 500.000 </a:t>
            </a:r>
            <a:r>
              <a:rPr lang="en-US" altLang="ko-KR" dirty="0" err="1"/>
              <a:t>isk</a:t>
            </a:r>
            <a:r>
              <a:rPr lang="en-US" altLang="ko-KR" dirty="0"/>
              <a:t>)</a:t>
            </a:r>
          </a:p>
          <a:p>
            <a:pPr marL="285750" indent="-285750">
              <a:buFont typeface="Wingdings" panose="05000000000000000000" pitchFamily="2" charset="2"/>
              <a:buChar char="q"/>
            </a:pPr>
            <a:r>
              <a:rPr lang="en-US" altLang="ko-KR" dirty="0" err="1"/>
              <a:t>Menningartengdar</a:t>
            </a:r>
            <a:r>
              <a:rPr lang="en-US" altLang="ko-KR" dirty="0"/>
              <a:t> </a:t>
            </a:r>
            <a:r>
              <a:rPr lang="en-US" altLang="ko-KR" dirty="0" err="1"/>
              <a:t>upplýsingar</a:t>
            </a:r>
            <a:r>
              <a:rPr lang="en-US" altLang="ko-KR" dirty="0"/>
              <a:t> (</a:t>
            </a:r>
            <a:r>
              <a:rPr lang="en-US" altLang="ko-KR" dirty="0" err="1"/>
              <a:t>t.d.</a:t>
            </a:r>
            <a:r>
              <a:rPr lang="en-US" altLang="ko-KR" dirty="0"/>
              <a:t> </a:t>
            </a:r>
            <a:r>
              <a:rPr lang="en-US" altLang="ko-KR" dirty="0" err="1"/>
              <a:t>rómafólk</a:t>
            </a:r>
            <a:r>
              <a:rPr lang="en-US" altLang="ko-KR" dirty="0"/>
              <a:t>)</a:t>
            </a:r>
          </a:p>
          <a:p>
            <a:pPr marL="285750" indent="-285750">
              <a:buFont typeface="Wingdings" panose="05000000000000000000" pitchFamily="2" charset="2"/>
              <a:buChar char="q"/>
            </a:pPr>
            <a:r>
              <a:rPr lang="en-US" altLang="ko-KR" dirty="0" err="1"/>
              <a:t>Vistfang</a:t>
            </a:r>
            <a:r>
              <a:rPr lang="en-US" altLang="ko-KR" dirty="0"/>
              <a:t>, IP tala (</a:t>
            </a:r>
            <a:r>
              <a:rPr lang="en-US" altLang="ko-KR" dirty="0" err="1"/>
              <a:t>t.d.</a:t>
            </a:r>
            <a:r>
              <a:rPr lang="en-US" altLang="ko-KR" dirty="0"/>
              <a:t> 192.168.20.10)</a:t>
            </a:r>
          </a:p>
          <a:p>
            <a:pPr marL="285750" indent="-285750">
              <a:buFont typeface="Wingdings" panose="05000000000000000000" pitchFamily="2" charset="2"/>
              <a:buChar char="q"/>
            </a:pPr>
            <a:r>
              <a:rPr lang="en-US" altLang="ko-KR" dirty="0" err="1"/>
              <a:t>Gögn</a:t>
            </a:r>
            <a:r>
              <a:rPr lang="en-US" altLang="ko-KR" dirty="0"/>
              <a:t> í </a:t>
            </a:r>
            <a:r>
              <a:rPr lang="en-US" altLang="ko-KR" dirty="0" err="1"/>
              <a:t>vörslu</a:t>
            </a:r>
            <a:r>
              <a:rPr lang="en-US" altLang="ko-KR" dirty="0"/>
              <a:t> </a:t>
            </a:r>
            <a:r>
              <a:rPr lang="en-US" altLang="ko-KR" dirty="0" err="1"/>
              <a:t>sjúkrahúss</a:t>
            </a:r>
            <a:r>
              <a:rPr lang="en-US" altLang="ko-KR" dirty="0"/>
              <a:t> </a:t>
            </a:r>
            <a:r>
              <a:rPr lang="en-US" altLang="ko-KR" dirty="0" err="1"/>
              <a:t>eða</a:t>
            </a:r>
            <a:r>
              <a:rPr lang="en-US" altLang="ko-KR" dirty="0"/>
              <a:t> </a:t>
            </a:r>
            <a:r>
              <a:rPr lang="en-US" altLang="ko-KR" dirty="0" err="1"/>
              <a:t>læknis</a:t>
            </a:r>
            <a:r>
              <a:rPr lang="en-US" altLang="ko-KR" dirty="0"/>
              <a:t> (</a:t>
            </a:r>
            <a:r>
              <a:rPr lang="en-US" altLang="ko-KR" dirty="0" err="1"/>
              <a:t>sem</a:t>
            </a:r>
            <a:r>
              <a:rPr lang="en-US" altLang="ko-KR" dirty="0"/>
              <a:t> </a:t>
            </a:r>
            <a:r>
              <a:rPr lang="en-US" altLang="ko-KR" dirty="0" err="1"/>
              <a:t>auðkennir</a:t>
            </a:r>
            <a:r>
              <a:rPr lang="en-US" altLang="ko-KR" dirty="0"/>
              <a:t> </a:t>
            </a:r>
            <a:r>
              <a:rPr lang="en-US" altLang="ko-KR" dirty="0" err="1"/>
              <a:t>einstakling</a:t>
            </a:r>
            <a:r>
              <a:rPr lang="en-US" altLang="ko-KR" dirty="0"/>
              <a:t> í </a:t>
            </a:r>
            <a:r>
              <a:rPr lang="en-US" altLang="ko-KR" dirty="0" err="1"/>
              <a:t>heilsufarslegum</a:t>
            </a:r>
            <a:r>
              <a:rPr lang="en-US" altLang="ko-KR" dirty="0"/>
              <a:t> </a:t>
            </a:r>
            <a:r>
              <a:rPr lang="en-US" altLang="ko-KR" dirty="0" err="1"/>
              <a:t>tilgangi</a:t>
            </a:r>
            <a:r>
              <a:rPr lang="en-US" altLang="ko-KR" dirty="0"/>
              <a:t>) (</a:t>
            </a:r>
            <a:r>
              <a:rPr lang="en-US" altLang="ko-KR" dirty="0" err="1"/>
              <a:t>t.d.</a:t>
            </a:r>
            <a:r>
              <a:rPr lang="en-US" altLang="ko-KR" dirty="0"/>
              <a:t> </a:t>
            </a:r>
            <a:r>
              <a:rPr lang="en-US" altLang="ko-KR" dirty="0" err="1"/>
              <a:t>blóðþrýstingur</a:t>
            </a:r>
            <a:r>
              <a:rPr lang="en-US" altLang="ko-KR" dirty="0"/>
              <a:t>).</a:t>
            </a:r>
          </a:p>
          <a:p>
            <a:endParaRPr lang="en-US" altLang="ko-KR" dirty="0"/>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endParaRPr lang="en-US" altLang="ko-KR" b="1" dirty="0"/>
          </a:p>
        </p:txBody>
      </p:sp>
      <p:grpSp>
        <p:nvGrpSpPr>
          <p:cNvPr id="61" name="Google Shape;12742;p70">
            <a:extLst>
              <a:ext uri="{FF2B5EF4-FFF2-40B4-BE49-F238E27FC236}">
                <a16:creationId xmlns:a16="http://schemas.microsoft.com/office/drawing/2014/main" id="{B909BA1D-0ABB-47C0-B708-4F8D6F6507B0}"/>
              </a:ext>
            </a:extLst>
          </p:cNvPr>
          <p:cNvGrpSpPr/>
          <p:nvPr/>
        </p:nvGrpSpPr>
        <p:grpSpPr>
          <a:xfrm>
            <a:off x="4707336" y="5400185"/>
            <a:ext cx="900930" cy="737820"/>
            <a:chOff x="2280029" y="1970604"/>
            <a:chExt cx="353631" cy="354395"/>
          </a:xfrm>
          <a:solidFill>
            <a:srgbClr val="4EAE3A"/>
          </a:solidFill>
        </p:grpSpPr>
        <p:sp>
          <p:nvSpPr>
            <p:cNvPr id="62" name="Google Shape;12743;p70">
              <a:extLst>
                <a:ext uri="{FF2B5EF4-FFF2-40B4-BE49-F238E27FC236}">
                  <a16:creationId xmlns:a16="http://schemas.microsoft.com/office/drawing/2014/main" id="{B8080930-2178-49F3-9EF0-CDE95902F018}"/>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744;p70">
              <a:extLst>
                <a:ext uri="{FF2B5EF4-FFF2-40B4-BE49-F238E27FC236}">
                  <a16:creationId xmlns:a16="http://schemas.microsoft.com/office/drawing/2014/main" id="{D7C75395-BBBD-4834-8724-5F9A0484DC9E}"/>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745;p70">
              <a:extLst>
                <a:ext uri="{FF2B5EF4-FFF2-40B4-BE49-F238E27FC236}">
                  <a16:creationId xmlns:a16="http://schemas.microsoft.com/office/drawing/2014/main" id="{E1A2B65C-81AF-4441-B930-F9576A4F587E}"/>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746;p70">
              <a:extLst>
                <a:ext uri="{FF2B5EF4-FFF2-40B4-BE49-F238E27FC236}">
                  <a16:creationId xmlns:a16="http://schemas.microsoft.com/office/drawing/2014/main" id="{EBB62A25-2323-414B-A502-86B1BDC0248C}"/>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a:t>
            </a:r>
            <a:r>
              <a:rPr lang="en-US" altLang="ko-KR" sz="3200" b="1" dirty="0" err="1">
                <a:solidFill>
                  <a:schemeClr val="accent1"/>
                </a:solidFill>
              </a:rPr>
              <a:t>Tryggja</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a:t>
            </a:r>
            <a:r>
              <a:rPr lang="en-US" altLang="ko-KR" sz="3200" b="1" dirty="0" err="1">
                <a:solidFill>
                  <a:schemeClr val="accent1"/>
                </a:solidFill>
              </a:rPr>
              <a:t>farið</a:t>
            </a:r>
            <a:r>
              <a:rPr lang="en-US" altLang="ko-KR" sz="3200" b="1" dirty="0">
                <a:solidFill>
                  <a:schemeClr val="accent1"/>
                </a:solidFill>
              </a:rPr>
              <a:t> </a:t>
            </a:r>
            <a:r>
              <a:rPr lang="en-US" altLang="ko-KR" sz="3200" b="1" dirty="0" err="1">
                <a:solidFill>
                  <a:schemeClr val="accent1"/>
                </a:solidFill>
              </a:rPr>
              <a:t>sé</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a:t>
            </a:r>
            <a:r>
              <a:rPr lang="en-US" altLang="ko-KR" sz="3200" b="1" dirty="0" err="1">
                <a:solidFill>
                  <a:schemeClr val="accent1"/>
                </a:solidFill>
              </a:rPr>
              <a:t>lögum</a:t>
            </a:r>
            <a:r>
              <a:rPr lang="en-US" altLang="ko-KR" sz="3200" b="1" dirty="0">
                <a:solidFill>
                  <a:schemeClr val="accent1"/>
                </a:solidFill>
              </a:rPr>
              <a:t> um </a:t>
            </a:r>
            <a:r>
              <a:rPr lang="en-US" altLang="ko-KR" sz="3200" b="1" dirty="0" err="1">
                <a:solidFill>
                  <a:schemeClr val="accent1"/>
                </a:solidFill>
              </a:rPr>
              <a:t>persónuvernd</a:t>
            </a:r>
            <a:endParaRPr lang="en-US" altLang="ko-KR" sz="3200" b="1" dirty="0">
              <a:solidFill>
                <a:schemeClr val="accent1"/>
              </a:solidFill>
            </a:endParaRPr>
          </a:p>
        </p:txBody>
      </p:sp>
    </p:spTree>
    <p:extLst>
      <p:ext uri="{BB962C8B-B14F-4D97-AF65-F5344CB8AC3E}">
        <p14:creationId xmlns:p14="http://schemas.microsoft.com/office/powerpoint/2010/main" val="2297208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4605487" y="1758618"/>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4709556" y="1680449"/>
            <a:ext cx="6158469" cy="461665"/>
          </a:xfrm>
          <a:prstGeom prst="rect">
            <a:avLst/>
          </a:prstGeom>
          <a:noFill/>
        </p:spPr>
        <p:txBody>
          <a:bodyPr wrap="square" rtlCol="0" anchor="ctr">
            <a:spAutoFit/>
          </a:bodyPr>
          <a:lstStyle/>
          <a:p>
            <a:r>
              <a:rPr lang="en-US" sz="2400" b="1" dirty="0" err="1"/>
              <a:t>Sérstakir</a:t>
            </a:r>
            <a:r>
              <a:rPr lang="en-US" sz="2400" b="1" dirty="0"/>
              <a:t> (</a:t>
            </a:r>
            <a:r>
              <a:rPr lang="en-US" sz="2400" b="1" dirty="0" err="1"/>
              <a:t>viðkæmir</a:t>
            </a:r>
            <a:r>
              <a:rPr lang="en-US" sz="2400" b="1" dirty="0"/>
              <a:t>) </a:t>
            </a:r>
            <a:r>
              <a:rPr lang="en-US" sz="2400" b="1" dirty="0" err="1"/>
              <a:t>flokkar</a:t>
            </a:r>
            <a:r>
              <a:rPr lang="en-US" sz="2400" b="1" dirty="0"/>
              <a:t> </a:t>
            </a:r>
            <a:r>
              <a:rPr lang="en-US" sz="2400" b="1" dirty="0" err="1"/>
              <a:t>persónuupplýsinga</a:t>
            </a:r>
            <a:endParaRPr lang="en-US" sz="2400" b="1" dirty="0"/>
          </a:p>
        </p:txBody>
      </p:sp>
      <p:sp>
        <p:nvSpPr>
          <p:cNvPr id="27" name="TextBox 2">
            <a:extLst>
              <a:ext uri="{FF2B5EF4-FFF2-40B4-BE49-F238E27FC236}">
                <a16:creationId xmlns:a16="http://schemas.microsoft.com/office/drawing/2014/main" id="{A9DC58F7-259F-4D1B-B01F-00E5E6930B17}"/>
              </a:ext>
            </a:extLst>
          </p:cNvPr>
          <p:cNvSpPr txBox="1"/>
          <p:nvPr/>
        </p:nvSpPr>
        <p:spPr>
          <a:xfrm>
            <a:off x="4490716" y="2111336"/>
            <a:ext cx="6078198" cy="3347070"/>
          </a:xfrm>
          <a:prstGeom prst="rect">
            <a:avLst/>
          </a:prstGeom>
          <a:noFill/>
        </p:spPr>
        <p:txBody>
          <a:bodyPr wrap="square" rtlCol="0">
            <a:spAutoFit/>
          </a:bodyPr>
          <a:lstStyle/>
          <a:p>
            <a:pPr marL="285750" indent="-285750" algn="just">
              <a:buFont typeface="Arial" panose="020B0604020202020204" pitchFamily="34" charset="0"/>
              <a:buChar char="•"/>
            </a:pPr>
            <a:r>
              <a:rPr lang="en-US" altLang="ko-KR" dirty="0" err="1"/>
              <a:t>Upplýsingar</a:t>
            </a:r>
            <a:r>
              <a:rPr lang="en-US" altLang="ko-KR" dirty="0"/>
              <a:t> um:</a:t>
            </a:r>
          </a:p>
          <a:p>
            <a:pPr marL="285750" indent="-285750" algn="just">
              <a:buFont typeface="Wingdings" panose="05000000000000000000" pitchFamily="2" charset="2"/>
              <a:buChar char="q"/>
            </a:pPr>
            <a:r>
              <a:rPr lang="en-US" altLang="ko-KR" dirty="0" err="1"/>
              <a:t>heilsufar</a:t>
            </a:r>
            <a:r>
              <a:rPr lang="en-US" altLang="ko-KR" dirty="0"/>
              <a:t> </a:t>
            </a:r>
            <a:r>
              <a:rPr lang="en-US" altLang="ko-KR" dirty="0" err="1"/>
              <a:t>einstaklings</a:t>
            </a:r>
            <a:r>
              <a:rPr lang="en-US" altLang="ko-KR" dirty="0"/>
              <a:t> </a:t>
            </a:r>
          </a:p>
          <a:p>
            <a:pPr marL="285750" indent="-285750" algn="just">
              <a:buFont typeface="Wingdings" panose="05000000000000000000" pitchFamily="2" charset="2"/>
              <a:buChar char="q"/>
            </a:pPr>
            <a:r>
              <a:rPr lang="en-US" altLang="ko-KR" dirty="0" err="1"/>
              <a:t>kynþátt</a:t>
            </a:r>
            <a:endParaRPr lang="en-US" altLang="ko-KR" dirty="0"/>
          </a:p>
          <a:p>
            <a:pPr marL="285750" indent="-285750" algn="just">
              <a:buFont typeface="Wingdings" panose="05000000000000000000" pitchFamily="2" charset="2"/>
              <a:buChar char="q"/>
            </a:pPr>
            <a:r>
              <a:rPr lang="en-US" altLang="ko-KR" dirty="0" err="1"/>
              <a:t>kynhneigð</a:t>
            </a:r>
            <a:r>
              <a:rPr lang="en-US" altLang="ko-KR" dirty="0"/>
              <a:t> </a:t>
            </a:r>
          </a:p>
          <a:p>
            <a:pPr marL="285750" indent="-285750" algn="just">
              <a:buFont typeface="Wingdings" panose="05000000000000000000" pitchFamily="2" charset="2"/>
              <a:buChar char="q"/>
            </a:pPr>
            <a:r>
              <a:rPr lang="en-US" altLang="ko-KR" dirty="0" err="1"/>
              <a:t>trúarbrögð</a:t>
            </a:r>
            <a:r>
              <a:rPr lang="en-US" altLang="ko-KR" dirty="0"/>
              <a:t> </a:t>
            </a:r>
          </a:p>
          <a:p>
            <a:pPr marL="285750" indent="-285750" algn="just">
              <a:buFont typeface="Wingdings" panose="05000000000000000000" pitchFamily="2" charset="2"/>
              <a:buChar char="q"/>
            </a:pPr>
            <a:r>
              <a:rPr lang="en-US" altLang="ko-KR" dirty="0" err="1"/>
              <a:t>stjórnmálaskoðanir</a:t>
            </a:r>
            <a:endParaRPr lang="en-US" altLang="ko-KR" dirty="0"/>
          </a:p>
          <a:p>
            <a:pPr marL="285750" indent="-285750" algn="just">
              <a:buFont typeface="Wingdings" panose="05000000000000000000" pitchFamily="2" charset="2"/>
              <a:buChar char="q"/>
            </a:pPr>
            <a:endParaRPr lang="en-US" altLang="ko-KR" dirty="0"/>
          </a:p>
          <a:p>
            <a:pPr marL="285750" indent="-285750" algn="just">
              <a:buFont typeface="Arial" panose="020B0604020202020204" pitchFamily="34" charset="0"/>
              <a:buChar char="•"/>
            </a:pPr>
            <a:r>
              <a:rPr lang="en-US" altLang="ko-KR" dirty="0" err="1"/>
              <a:t>Sérstök</a:t>
            </a:r>
            <a:r>
              <a:rPr lang="en-US" altLang="ko-KR" dirty="0"/>
              <a:t> </a:t>
            </a:r>
            <a:r>
              <a:rPr lang="en-US" altLang="ko-KR" dirty="0" err="1"/>
              <a:t>skilyrði</a:t>
            </a:r>
            <a:r>
              <a:rPr lang="en-US" altLang="ko-KR" dirty="0"/>
              <a:t> </a:t>
            </a:r>
            <a:r>
              <a:rPr lang="en-US" altLang="ko-KR" dirty="0" err="1"/>
              <a:t>eru</a:t>
            </a:r>
            <a:r>
              <a:rPr lang="en-US" altLang="ko-KR" dirty="0"/>
              <a:t> </a:t>
            </a:r>
            <a:r>
              <a:rPr lang="en-US" altLang="ko-KR" dirty="0" err="1"/>
              <a:t>fyrir</a:t>
            </a:r>
            <a:r>
              <a:rPr lang="en-US" altLang="ko-KR" dirty="0"/>
              <a:t> </a:t>
            </a:r>
            <a:r>
              <a:rPr lang="en-US" altLang="ko-KR" dirty="0" err="1"/>
              <a:t>vinnu</a:t>
            </a:r>
            <a:r>
              <a:rPr lang="en-US" altLang="ko-KR" dirty="0"/>
              <a:t> </a:t>
            </a:r>
            <a:r>
              <a:rPr lang="en-US" altLang="ko-KR" dirty="0" err="1"/>
              <a:t>með</a:t>
            </a:r>
            <a:r>
              <a:rPr lang="en-US" altLang="ko-KR" dirty="0"/>
              <a:t> </a:t>
            </a:r>
            <a:r>
              <a:rPr lang="en-US" altLang="ko-KR" dirty="0" err="1"/>
              <a:t>gögn</a:t>
            </a:r>
            <a:r>
              <a:rPr lang="en-US" altLang="ko-KR" dirty="0"/>
              <a:t> </a:t>
            </a:r>
            <a:r>
              <a:rPr lang="en-US" altLang="ko-KR" dirty="0" err="1"/>
              <a:t>af</a:t>
            </a:r>
            <a:r>
              <a:rPr lang="en-US" altLang="ko-KR" dirty="0"/>
              <a:t> </a:t>
            </a:r>
            <a:r>
              <a:rPr lang="en-US" altLang="ko-KR" dirty="0" err="1"/>
              <a:t>þessum</a:t>
            </a:r>
            <a:r>
              <a:rPr lang="en-US" altLang="ko-KR" dirty="0"/>
              <a:t> toga </a:t>
            </a:r>
            <a:r>
              <a:rPr lang="en-US" altLang="ko-KR" dirty="0" err="1"/>
              <a:t>og</a:t>
            </a:r>
            <a:r>
              <a:rPr lang="en-US" altLang="ko-KR" dirty="0"/>
              <a:t> </a:t>
            </a:r>
            <a:r>
              <a:rPr lang="en-US" altLang="ko-KR" dirty="0" err="1"/>
              <a:t>gilda</a:t>
            </a:r>
            <a:r>
              <a:rPr lang="en-US" altLang="ko-KR" dirty="0"/>
              <a:t> </a:t>
            </a:r>
            <a:r>
              <a:rPr lang="en-US" altLang="ko-KR" dirty="0" err="1"/>
              <a:t>þá</a:t>
            </a:r>
            <a:r>
              <a:rPr lang="en-US" altLang="ko-KR" dirty="0"/>
              <a:t> </a:t>
            </a:r>
            <a:r>
              <a:rPr lang="en-US" altLang="ko-KR" dirty="0" err="1"/>
              <a:t>viðbótarreglur</a:t>
            </a:r>
            <a:r>
              <a:rPr lang="en-US" altLang="ko-KR" dirty="0"/>
              <a:t> um </a:t>
            </a:r>
            <a:r>
              <a:rPr lang="en-US" altLang="ko-KR" dirty="0" err="1"/>
              <a:t>gagnavernd</a:t>
            </a:r>
            <a:r>
              <a:rPr lang="en-US" altLang="ko-KR" dirty="0"/>
              <a:t>, </a:t>
            </a:r>
            <a:r>
              <a:rPr lang="en-US" altLang="ko-KR" dirty="0" err="1"/>
              <a:t>til</a:t>
            </a:r>
            <a:r>
              <a:rPr lang="en-US" altLang="ko-KR" dirty="0"/>
              <a:t> </a:t>
            </a:r>
            <a:r>
              <a:rPr lang="en-US" altLang="ko-KR" dirty="0" err="1"/>
              <a:t>að</a:t>
            </a:r>
            <a:r>
              <a:rPr lang="en-US" altLang="ko-KR" dirty="0"/>
              <a:t> </a:t>
            </a:r>
            <a:r>
              <a:rPr lang="en-US" altLang="ko-KR" dirty="0" err="1"/>
              <a:t>mynda</a:t>
            </a:r>
            <a:r>
              <a:rPr lang="en-US" altLang="ko-KR" dirty="0"/>
              <a:t> </a:t>
            </a:r>
            <a:r>
              <a:rPr lang="en-US" altLang="ko-KR" dirty="0" err="1"/>
              <a:t>getur</a:t>
            </a:r>
            <a:r>
              <a:rPr lang="en-US" altLang="ko-KR" dirty="0"/>
              <a:t> </a:t>
            </a:r>
            <a:r>
              <a:rPr lang="en-US" altLang="ko-KR" dirty="0" err="1"/>
              <a:t>verið</a:t>
            </a:r>
            <a:r>
              <a:rPr lang="en-US" altLang="ko-KR" dirty="0"/>
              <a:t> </a:t>
            </a:r>
            <a:r>
              <a:rPr lang="en-US" altLang="ko-KR" dirty="0" err="1"/>
              <a:t>gerð</a:t>
            </a:r>
            <a:r>
              <a:rPr lang="en-US" altLang="ko-KR" dirty="0"/>
              <a:t> </a:t>
            </a:r>
            <a:r>
              <a:rPr lang="en-US" altLang="ko-KR" dirty="0" err="1"/>
              <a:t>krafa</a:t>
            </a:r>
            <a:r>
              <a:rPr lang="en-US" altLang="ko-KR" dirty="0"/>
              <a:t> um </a:t>
            </a:r>
            <a:r>
              <a:rPr lang="en-US" altLang="ko-KR" dirty="0" err="1"/>
              <a:t>dulkóðun</a:t>
            </a:r>
            <a:r>
              <a:rPr lang="en-US" altLang="ko-KR" dirty="0"/>
              <a:t>.</a:t>
            </a:r>
          </a:p>
          <a:p>
            <a:pPr marL="285750" indent="-285750">
              <a:buFont typeface="Arial" panose="020B0604020202020204" pitchFamily="34" charset="0"/>
              <a:buChar char="•"/>
            </a:pPr>
            <a:endParaRPr lang="en-US" altLang="ko-KR" sz="1050" dirty="0"/>
          </a:p>
          <a:p>
            <a:pPr marL="285750" indent="-285750">
              <a:buFont typeface="Arial" panose="020B0604020202020204" pitchFamily="34" charset="0"/>
              <a:buChar char="•"/>
            </a:pPr>
            <a:endParaRPr lang="en-US" altLang="ko-KR" sz="1050" dirty="0"/>
          </a:p>
          <a:p>
            <a:pPr marL="285750" indent="-285750">
              <a:buFont typeface="Arial" panose="020B0604020202020204" pitchFamily="34" charset="0"/>
              <a:buChar char="•"/>
            </a:pPr>
            <a:endParaRPr lang="en-US" altLang="ko-KR" sz="1050" b="1" dirty="0"/>
          </a:p>
        </p:txBody>
      </p:sp>
      <p:grpSp>
        <p:nvGrpSpPr>
          <p:cNvPr id="61" name="Google Shape;12742;p70">
            <a:extLst>
              <a:ext uri="{FF2B5EF4-FFF2-40B4-BE49-F238E27FC236}">
                <a16:creationId xmlns:a16="http://schemas.microsoft.com/office/drawing/2014/main" id="{B909BA1D-0ABB-47C0-B708-4F8D6F6507B0}"/>
              </a:ext>
            </a:extLst>
          </p:cNvPr>
          <p:cNvGrpSpPr/>
          <p:nvPr/>
        </p:nvGrpSpPr>
        <p:grpSpPr>
          <a:xfrm>
            <a:off x="7272920" y="5520383"/>
            <a:ext cx="736229" cy="737820"/>
            <a:chOff x="2280029" y="1970604"/>
            <a:chExt cx="353631" cy="354395"/>
          </a:xfrm>
          <a:solidFill>
            <a:srgbClr val="4EAE3A"/>
          </a:solidFill>
        </p:grpSpPr>
        <p:sp>
          <p:nvSpPr>
            <p:cNvPr id="62" name="Google Shape;12743;p70">
              <a:extLst>
                <a:ext uri="{FF2B5EF4-FFF2-40B4-BE49-F238E27FC236}">
                  <a16:creationId xmlns:a16="http://schemas.microsoft.com/office/drawing/2014/main" id="{B8080930-2178-49F3-9EF0-CDE95902F018}"/>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744;p70">
              <a:extLst>
                <a:ext uri="{FF2B5EF4-FFF2-40B4-BE49-F238E27FC236}">
                  <a16:creationId xmlns:a16="http://schemas.microsoft.com/office/drawing/2014/main" id="{D7C75395-BBBD-4834-8724-5F9A0484DC9E}"/>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745;p70">
              <a:extLst>
                <a:ext uri="{FF2B5EF4-FFF2-40B4-BE49-F238E27FC236}">
                  <a16:creationId xmlns:a16="http://schemas.microsoft.com/office/drawing/2014/main" id="{E1A2B65C-81AF-4441-B930-F9576A4F587E}"/>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746;p70">
              <a:extLst>
                <a:ext uri="{FF2B5EF4-FFF2-40B4-BE49-F238E27FC236}">
                  <a16:creationId xmlns:a16="http://schemas.microsoft.com/office/drawing/2014/main" id="{EBB62A25-2323-414B-A502-86B1BDC0248C}"/>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a:t>
            </a:r>
            <a:r>
              <a:rPr lang="en-US" altLang="ko-KR" sz="3200" b="1" dirty="0" err="1">
                <a:solidFill>
                  <a:schemeClr val="accent1"/>
                </a:solidFill>
              </a:rPr>
              <a:t>Tryggja</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a:t>
            </a:r>
            <a:r>
              <a:rPr lang="en-US" altLang="ko-KR" sz="3200" b="1" dirty="0" err="1">
                <a:solidFill>
                  <a:schemeClr val="accent1"/>
                </a:solidFill>
              </a:rPr>
              <a:t>farið</a:t>
            </a:r>
            <a:r>
              <a:rPr lang="en-US" altLang="ko-KR" sz="3200" b="1" dirty="0">
                <a:solidFill>
                  <a:schemeClr val="accent1"/>
                </a:solidFill>
              </a:rPr>
              <a:t> </a:t>
            </a:r>
            <a:r>
              <a:rPr lang="en-US" altLang="ko-KR" sz="3200" b="1" dirty="0" err="1">
                <a:solidFill>
                  <a:schemeClr val="accent1"/>
                </a:solidFill>
              </a:rPr>
              <a:t>sé</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a:t>
            </a:r>
            <a:r>
              <a:rPr lang="en-US" altLang="ko-KR" sz="3200" b="1" dirty="0" err="1">
                <a:solidFill>
                  <a:schemeClr val="accent1"/>
                </a:solidFill>
              </a:rPr>
              <a:t>lögum</a:t>
            </a:r>
            <a:r>
              <a:rPr lang="en-US" altLang="ko-KR" sz="3200" b="1" dirty="0">
                <a:solidFill>
                  <a:schemeClr val="accent1"/>
                </a:solidFill>
              </a:rPr>
              <a:t> um </a:t>
            </a:r>
            <a:r>
              <a:rPr lang="en-US" altLang="ko-KR" sz="3200" b="1" dirty="0" err="1">
                <a:solidFill>
                  <a:schemeClr val="accent1"/>
                </a:solidFill>
              </a:rPr>
              <a:t>persónuvernd</a:t>
            </a:r>
            <a:endParaRPr lang="en-US" altLang="ko-KR" sz="3200" b="1" dirty="0">
              <a:solidFill>
                <a:schemeClr val="accent1"/>
              </a:solidFill>
            </a:endParaRP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2524" y="1911281"/>
            <a:ext cx="1730255" cy="2215643"/>
          </a:xfrm>
          <a:prstGeom prst="rect">
            <a:avLst/>
          </a:prstGeom>
        </p:spPr>
      </p:pic>
    </p:spTree>
    <p:extLst>
      <p:ext uri="{BB962C8B-B14F-4D97-AF65-F5344CB8AC3E}">
        <p14:creationId xmlns:p14="http://schemas.microsoft.com/office/powerpoint/2010/main" val="301099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32435" y="2590740"/>
            <a:ext cx="6186103" cy="790507"/>
            <a:chOff x="4834470" y="1482096"/>
            <a:chExt cx="6186103" cy="790507"/>
          </a:xfrm>
        </p:grpSpPr>
        <p:sp>
          <p:nvSpPr>
            <p:cNvPr id="9" name="TextBox 8"/>
            <p:cNvSpPr txBox="1"/>
            <p:nvPr/>
          </p:nvSpPr>
          <p:spPr>
            <a:xfrm>
              <a:off x="5895648" y="1482096"/>
              <a:ext cx="5124925" cy="646331"/>
            </a:xfrm>
            <a:prstGeom prst="rect">
              <a:avLst/>
            </a:prstGeom>
            <a:noFill/>
          </p:spPr>
          <p:txBody>
            <a:bodyPr wrap="square" lIns="108000" rIns="108000" rtlCol="0">
              <a:spAutoFit/>
            </a:bodyPr>
            <a:lstStyle/>
            <a:p>
              <a:r>
                <a:rPr lang="en-US" altLang="ko-KR" b="1" dirty="0" err="1">
                  <a:cs typeface="Arial" pitchFamily="34" charset="0"/>
                </a:rPr>
                <a:t>Kanna</a:t>
              </a:r>
              <a:r>
                <a:rPr lang="en-US" altLang="ko-KR" b="1" dirty="0">
                  <a:cs typeface="Arial" pitchFamily="34" charset="0"/>
                </a:rPr>
                <a:t> </a:t>
              </a:r>
              <a:r>
                <a:rPr lang="en-US" altLang="ko-KR" b="1" dirty="0" err="1">
                  <a:cs typeface="Arial" pitchFamily="34" charset="0"/>
                </a:rPr>
                <a:t>gagnlegar</a:t>
              </a:r>
              <a:r>
                <a:rPr lang="en-US" altLang="ko-KR" b="1" dirty="0">
                  <a:cs typeface="Arial" pitchFamily="34" charset="0"/>
                </a:rPr>
                <a:t> </a:t>
              </a:r>
              <a:r>
                <a:rPr lang="en-US" altLang="ko-KR" b="1" dirty="0" err="1">
                  <a:cs typeface="Arial" pitchFamily="34" charset="0"/>
                </a:rPr>
                <a:t>aðferðir</a:t>
              </a:r>
              <a:r>
                <a:rPr lang="en-US" altLang="ko-KR" b="1" dirty="0">
                  <a:cs typeface="Arial" pitchFamily="34" charset="0"/>
                </a:rPr>
                <a:t> </a:t>
              </a:r>
              <a:r>
                <a:rPr lang="en-US" altLang="ko-KR" b="1" dirty="0" err="1">
                  <a:cs typeface="Arial" pitchFamily="34" charset="0"/>
                </a:rPr>
                <a:t>til</a:t>
              </a:r>
              <a:r>
                <a:rPr lang="en-US" altLang="ko-KR" b="1" dirty="0">
                  <a:cs typeface="Arial" pitchFamily="34" charset="0"/>
                </a:rPr>
                <a:t> </a:t>
              </a:r>
              <a:r>
                <a:rPr lang="en-US" altLang="ko-KR" b="1" dirty="0" err="1">
                  <a:cs typeface="Arial" pitchFamily="34" charset="0"/>
                </a:rPr>
                <a:t>að</a:t>
              </a:r>
              <a:r>
                <a:rPr lang="en-US" altLang="ko-KR" b="1" dirty="0">
                  <a:cs typeface="Arial" pitchFamily="34" charset="0"/>
                </a:rPr>
                <a:t> </a:t>
              </a:r>
              <a:r>
                <a:rPr lang="en-US" altLang="ko-KR" b="1" dirty="0" err="1">
                  <a:cs typeface="Arial" pitchFamily="34" charset="0"/>
                </a:rPr>
                <a:t>stjórna</a:t>
              </a:r>
              <a:r>
                <a:rPr lang="en-US" altLang="ko-KR" b="1" dirty="0">
                  <a:cs typeface="Arial" pitchFamily="34" charset="0"/>
                </a:rPr>
                <a:t> </a:t>
              </a:r>
              <a:r>
                <a:rPr lang="en-US" altLang="ko-KR" b="1" dirty="0" err="1">
                  <a:cs typeface="Arial" pitchFamily="34" charset="0"/>
                </a:rPr>
                <a:t>upplýsingum</a:t>
              </a:r>
              <a:r>
                <a:rPr lang="en-US" altLang="ko-KR" b="1" dirty="0">
                  <a:cs typeface="Arial" pitchFamily="34" charset="0"/>
                </a:rPr>
                <a:t> </a:t>
              </a:r>
              <a:r>
                <a:rPr lang="en-US" altLang="ko-KR" b="1" dirty="0" err="1">
                  <a:cs typeface="Arial" pitchFamily="34" charset="0"/>
                </a:rPr>
                <a:t>og</a:t>
              </a:r>
              <a:r>
                <a:rPr lang="en-US" altLang="ko-KR" b="1" dirty="0">
                  <a:cs typeface="Arial" pitchFamily="34" charset="0"/>
                </a:rPr>
                <a:t> </a:t>
              </a:r>
              <a:r>
                <a:rPr lang="en-US" altLang="ko-KR" b="1" dirty="0" err="1">
                  <a:cs typeface="Arial" pitchFamily="34" charset="0"/>
                </a:rPr>
                <a:t>varðveita</a:t>
              </a:r>
              <a:r>
                <a:rPr lang="en-US" altLang="ko-KR" b="1" dirty="0">
                  <a:cs typeface="Arial" pitchFamily="34" charset="0"/>
                </a:rPr>
                <a:t> </a:t>
              </a:r>
              <a:r>
                <a:rPr lang="en-US" altLang="ko-KR" b="1" dirty="0" err="1">
                  <a:cs typeface="Arial" pitchFamily="34" charset="0"/>
                </a:rPr>
                <a:t>stafrænt</a:t>
              </a:r>
              <a:r>
                <a:rPr lang="en-US" altLang="ko-KR" b="1" dirty="0">
                  <a:cs typeface="Arial" pitchFamily="34" charset="0"/>
                </a:rPr>
                <a:t> </a:t>
              </a:r>
              <a:r>
                <a:rPr lang="en-US" altLang="ko-KR" b="1" dirty="0" err="1">
                  <a:cs typeface="Arial" pitchFamily="34" charset="0"/>
                </a:rPr>
                <a:t>efni</a:t>
              </a:r>
              <a:endParaRPr lang="ko-KR" altLang="en-US" b="1" dirty="0">
                <a:cs typeface="Arial" pitchFamily="34" charset="0"/>
              </a:endParaRP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p:cNvGrpSpPr/>
          <p:nvPr/>
        </p:nvGrpSpPr>
        <p:grpSpPr>
          <a:xfrm>
            <a:off x="6032435" y="3703053"/>
            <a:ext cx="6186103" cy="790507"/>
            <a:chOff x="4834470" y="1482096"/>
            <a:chExt cx="6186103" cy="790507"/>
          </a:xfrm>
        </p:grpSpPr>
        <p:sp>
          <p:nvSpPr>
            <p:cNvPr id="61" name="TextBox 60"/>
            <p:cNvSpPr txBox="1"/>
            <p:nvPr/>
          </p:nvSpPr>
          <p:spPr>
            <a:xfrm>
              <a:off x="5895648" y="1482096"/>
              <a:ext cx="5124925" cy="369332"/>
            </a:xfrm>
            <a:prstGeom prst="rect">
              <a:avLst/>
            </a:prstGeom>
            <a:noFill/>
          </p:spPr>
          <p:txBody>
            <a:bodyPr wrap="square" lIns="108000" rIns="108000" rtlCol="0">
              <a:spAutoFit/>
            </a:bodyPr>
            <a:lstStyle/>
            <a:p>
              <a:r>
                <a:rPr lang="en-US" altLang="ko-KR" b="1" dirty="0" err="1">
                  <a:cs typeface="Arial" pitchFamily="34" charset="0"/>
                </a:rPr>
                <a:t>Skilja</a:t>
              </a:r>
              <a:r>
                <a:rPr lang="en-US" altLang="ko-KR" b="1" dirty="0">
                  <a:cs typeface="Arial" pitchFamily="34" charset="0"/>
                </a:rPr>
                <a:t> </a:t>
              </a:r>
              <a:r>
                <a:rPr lang="en-US" altLang="ko-KR" b="1" dirty="0" err="1">
                  <a:cs typeface="Arial" pitchFamily="34" charset="0"/>
                </a:rPr>
                <a:t>reglur</a:t>
              </a:r>
              <a:r>
                <a:rPr lang="en-US" altLang="ko-KR" b="1" dirty="0">
                  <a:cs typeface="Arial" pitchFamily="34" charset="0"/>
                </a:rPr>
                <a:t> um </a:t>
              </a:r>
              <a:r>
                <a:rPr lang="en-US" altLang="ko-KR" b="1" dirty="0" err="1">
                  <a:cs typeface="Arial" pitchFamily="34" charset="0"/>
                </a:rPr>
                <a:t>persónuvernd</a:t>
              </a:r>
              <a:r>
                <a:rPr lang="en-US" altLang="ko-KR" b="1" dirty="0">
                  <a:cs typeface="Arial" pitchFamily="34" charset="0"/>
                </a:rPr>
                <a:t> </a:t>
              </a:r>
              <a:r>
                <a:rPr lang="en-US" altLang="ko-KR" b="1" dirty="0" err="1">
                  <a:cs typeface="Arial" pitchFamily="34" charset="0"/>
                </a:rPr>
                <a:t>og</a:t>
              </a:r>
              <a:r>
                <a:rPr lang="en-US" altLang="ko-KR" b="1" dirty="0">
                  <a:cs typeface="Arial" pitchFamily="34" charset="0"/>
                </a:rPr>
                <a:t> </a:t>
              </a:r>
              <a:r>
                <a:rPr lang="en-US" altLang="ko-KR" b="1" dirty="0" err="1">
                  <a:cs typeface="Arial" pitchFamily="34" charset="0"/>
                </a:rPr>
                <a:t>gagnavernd</a:t>
              </a:r>
              <a:endParaRPr lang="ko-KR" altLang="en-US" b="1" dirty="0">
                <a:cs typeface="Arial" pitchFamily="34" charset="0"/>
              </a:endParaRPr>
            </a:p>
          </p:txBody>
        </p:sp>
        <p:sp>
          <p:nvSpPr>
            <p:cNvPr id="58" name="Oval 57"/>
            <p:cNvSpPr/>
            <p:nvPr/>
          </p:nvSpPr>
          <p:spPr>
            <a:xfrm>
              <a:off x="4834470" y="1491808"/>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2" name="Group 61"/>
          <p:cNvGrpSpPr/>
          <p:nvPr/>
        </p:nvGrpSpPr>
        <p:grpSpPr>
          <a:xfrm>
            <a:off x="6032435" y="4856006"/>
            <a:ext cx="6186103" cy="923330"/>
            <a:chOff x="4834470" y="1482096"/>
            <a:chExt cx="6186103" cy="923330"/>
          </a:xfrm>
        </p:grpSpPr>
        <p:sp>
          <p:nvSpPr>
            <p:cNvPr id="68" name="TextBox 67"/>
            <p:cNvSpPr txBox="1"/>
            <p:nvPr/>
          </p:nvSpPr>
          <p:spPr>
            <a:xfrm>
              <a:off x="5895648" y="1482096"/>
              <a:ext cx="5124925" cy="923330"/>
            </a:xfrm>
            <a:prstGeom prst="rect">
              <a:avLst/>
            </a:prstGeom>
            <a:noFill/>
          </p:spPr>
          <p:txBody>
            <a:bodyPr wrap="square" lIns="108000" tIns="45720" rIns="108000" bIns="45720" rtlCol="0" anchor="t">
              <a:spAutoFit/>
            </a:bodyPr>
            <a:lstStyle/>
            <a:p>
              <a:r>
                <a:rPr lang="en-US" altLang="ko-KR" b="1" dirty="0" err="1">
                  <a:ea typeface="맑은 고딕"/>
                  <a:cs typeface="Arial"/>
                </a:rPr>
                <a:t>Þekkja</a:t>
              </a:r>
              <a:r>
                <a:rPr lang="en-US" altLang="ko-KR" b="1" dirty="0">
                  <a:ea typeface="맑은 고딕"/>
                  <a:cs typeface="Arial"/>
                </a:rPr>
                <a:t> </a:t>
              </a:r>
              <a:r>
                <a:rPr lang="en-US" altLang="ko-KR" b="1" dirty="0" err="1">
                  <a:ea typeface="맑은 고딕"/>
                  <a:cs typeface="Arial"/>
                </a:rPr>
                <a:t>meginreglur</a:t>
              </a:r>
              <a:r>
                <a:rPr lang="en-US" altLang="ko-KR" b="1" dirty="0">
                  <a:ea typeface="맑은 고딕"/>
                  <a:cs typeface="Arial"/>
                </a:rPr>
                <a:t>, </a:t>
              </a:r>
              <a:r>
                <a:rPr lang="en-US" altLang="ko-KR" b="1" dirty="0" err="1">
                  <a:ea typeface="맑은 고딕"/>
                  <a:cs typeface="Arial"/>
                </a:rPr>
                <a:t>réttindi</a:t>
              </a:r>
              <a:r>
                <a:rPr lang="en-US" altLang="ko-KR" b="1" dirty="0">
                  <a:ea typeface="맑은 고딕"/>
                  <a:cs typeface="Arial"/>
                </a:rPr>
                <a:t> </a:t>
              </a:r>
              <a:r>
                <a:rPr lang="en-US" altLang="ko-KR" b="1" dirty="0" err="1">
                  <a:ea typeface="맑은 고딕"/>
                  <a:cs typeface="Arial"/>
                </a:rPr>
                <a:t>og</a:t>
              </a:r>
              <a:r>
                <a:rPr lang="en-US" altLang="ko-KR" b="1" dirty="0">
                  <a:ea typeface="맑은 고딕"/>
                  <a:cs typeface="Arial"/>
                </a:rPr>
                <a:t> </a:t>
              </a:r>
              <a:r>
                <a:rPr lang="en-US" altLang="ko-KR" b="1" dirty="0" err="1">
                  <a:ea typeface="맑은 고딕"/>
                  <a:cs typeface="Arial"/>
                </a:rPr>
                <a:t>skyldur</a:t>
              </a:r>
              <a:r>
                <a:rPr lang="en-US" altLang="ko-KR" b="1" dirty="0">
                  <a:ea typeface="맑은 고딕"/>
                  <a:cs typeface="Arial"/>
                </a:rPr>
                <a:t> </a:t>
              </a:r>
              <a:r>
                <a:rPr lang="en-US" altLang="ko-KR" b="1" dirty="0" err="1">
                  <a:ea typeface="맑은 고딕"/>
                  <a:cs typeface="Arial"/>
                </a:rPr>
                <a:t>vegna</a:t>
              </a:r>
              <a:r>
                <a:rPr lang="en-US" altLang="ko-KR" b="1" dirty="0">
                  <a:ea typeface="맑은 고딕"/>
                  <a:cs typeface="Arial"/>
                </a:rPr>
                <a:t> </a:t>
              </a:r>
              <a:r>
                <a:rPr lang="en-US" altLang="ko-KR" b="1" dirty="0" err="1">
                  <a:ea typeface="맑은 고딕"/>
                  <a:cs typeface="Arial"/>
                </a:rPr>
                <a:t>persónuverndar</a:t>
              </a:r>
              <a:r>
                <a:rPr lang="en-US" altLang="ko-KR" b="1" dirty="0">
                  <a:ea typeface="맑은 고딕"/>
                  <a:cs typeface="Arial"/>
                </a:rPr>
                <a:t> </a:t>
              </a:r>
              <a:r>
                <a:rPr lang="en-US" altLang="ko-KR" b="1" dirty="0" err="1">
                  <a:ea typeface="맑은 고딕"/>
                  <a:cs typeface="Arial"/>
                </a:rPr>
                <a:t>og</a:t>
              </a:r>
              <a:r>
                <a:rPr lang="en-US" altLang="ko-KR" b="1" dirty="0">
                  <a:ea typeface="맑은 고딕"/>
                  <a:cs typeface="Arial"/>
                </a:rPr>
                <a:t> </a:t>
              </a:r>
              <a:r>
                <a:rPr lang="en-US" altLang="ko-KR" b="1" dirty="0" err="1">
                  <a:ea typeface="맑은 고딕"/>
                  <a:cs typeface="Arial"/>
                </a:rPr>
                <a:t>meðferð</a:t>
              </a:r>
              <a:r>
                <a:rPr lang="en-US" altLang="ko-KR" b="1" dirty="0">
                  <a:ea typeface="맑은 고딕"/>
                  <a:cs typeface="Arial"/>
                </a:rPr>
                <a:t> </a:t>
              </a:r>
              <a:r>
                <a:rPr lang="en-US" altLang="ko-KR" b="1" dirty="0" err="1">
                  <a:ea typeface="맑은 고딕"/>
                  <a:cs typeface="Arial"/>
                </a:rPr>
                <a:t>persónuupplýsinga</a:t>
              </a:r>
              <a:r>
                <a:rPr lang="en-US" altLang="ko-KR" b="1" dirty="0">
                  <a:ea typeface="맑은 고딕"/>
                  <a:cs typeface="Arial"/>
                </a:rPr>
                <a:t> í </a:t>
              </a:r>
              <a:r>
                <a:rPr lang="en-US" altLang="ko-KR" b="1" dirty="0" err="1">
                  <a:ea typeface="맑은 고딕"/>
                  <a:cs typeface="Arial"/>
                </a:rPr>
                <a:t>starfi</a:t>
              </a:r>
              <a:r>
                <a:rPr lang="en-US" altLang="ko-KR" b="1" dirty="0">
                  <a:ea typeface="맑은 고딕"/>
                  <a:cs typeface="Arial"/>
                </a:rPr>
                <a:t> </a:t>
              </a:r>
              <a:r>
                <a:rPr lang="en-US" altLang="ko-KR" b="1" dirty="0" err="1">
                  <a:ea typeface="맑은 고딕"/>
                  <a:cs typeface="Arial"/>
                </a:rPr>
                <a:t>með</a:t>
              </a:r>
              <a:r>
                <a:rPr lang="en-US" altLang="ko-KR" b="1" dirty="0">
                  <a:ea typeface="맑은 고딕"/>
                  <a:cs typeface="Arial"/>
                </a:rPr>
                <a:t> </a:t>
              </a:r>
              <a:r>
                <a:rPr lang="en-US" altLang="ko-KR" b="1" dirty="0" err="1">
                  <a:ea typeface="맑은 고딕"/>
                  <a:cs typeface="Arial"/>
                </a:rPr>
                <a:t>óáþreifanlegan</a:t>
              </a:r>
              <a:r>
                <a:rPr lang="en-US" altLang="ko-KR" b="1" dirty="0">
                  <a:ea typeface="맑은 고딕"/>
                  <a:cs typeface="Arial"/>
                </a:rPr>
                <a:t> </a:t>
              </a:r>
              <a:r>
                <a:rPr lang="en-US" altLang="ko-KR" b="1" dirty="0" err="1">
                  <a:ea typeface="맑은 고딕"/>
                  <a:cs typeface="Arial"/>
                </a:rPr>
                <a:t>menningararf</a:t>
              </a:r>
              <a:endParaRPr lang="ko-KR" altLang="en-US" b="1" dirty="0" err="1">
                <a:ea typeface="맑은 고딕"/>
                <a:cs typeface="Arial"/>
              </a:endParaRPr>
            </a:p>
          </p:txBody>
        </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95366" y="693018"/>
            <a:ext cx="3030576" cy="707886"/>
          </a:xfrm>
          <a:prstGeom prst="rect">
            <a:avLst/>
          </a:prstGeom>
          <a:noFill/>
        </p:spPr>
        <p:txBody>
          <a:bodyPr wrap="square" rtlCol="0">
            <a:spAutoFit/>
          </a:bodyPr>
          <a:lstStyle/>
          <a:p>
            <a:r>
              <a:rPr lang="es-ES" sz="4000" b="1" dirty="0">
                <a:solidFill>
                  <a:srgbClr val="266C9F"/>
                </a:solidFill>
              </a:rPr>
              <a:t>MARKMIÐ</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975036" y="574708"/>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Rectángulo 6"/>
          <p:cNvSpPr/>
          <p:nvPr/>
        </p:nvSpPr>
        <p:spPr>
          <a:xfrm>
            <a:off x="5612804" y="1973769"/>
            <a:ext cx="5917774" cy="369332"/>
          </a:xfrm>
          <a:prstGeom prst="rect">
            <a:avLst/>
          </a:prstGeom>
        </p:spPr>
        <p:txBody>
          <a:bodyPr wrap="none">
            <a:spAutoFit/>
          </a:bodyPr>
          <a:lstStyle/>
          <a:p>
            <a:pPr algn="just"/>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Eftir</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að</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hafa</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farið</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í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gegnum</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námsefnið</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verður</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þú</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fær</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um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að</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a:t>
            </a:r>
          </a:p>
        </p:txBody>
      </p:sp>
      <p:pic>
        <p:nvPicPr>
          <p:cNvPr id="32" name="Imagen 1">
            <a:extLst>
              <a:ext uri="{FF2B5EF4-FFF2-40B4-BE49-F238E27FC236}">
                <a16:creationId xmlns:a16="http://schemas.microsoft.com/office/drawing/2014/main" id="{4285D921-77BC-4B3F-9707-B6204D86D37A}"/>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a:ext>
            </a:extLst>
          </a:blip>
          <a:stretch>
            <a:fillRect/>
          </a:stretch>
        </p:blipFill>
        <p:spPr>
          <a:xfrm>
            <a:off x="162675" y="1992534"/>
            <a:ext cx="4507702" cy="30051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628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794432" y="1400338"/>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917037" y="1143663"/>
            <a:ext cx="5862959" cy="830997"/>
          </a:xfrm>
          <a:prstGeom prst="rect">
            <a:avLst/>
          </a:prstGeom>
          <a:noFill/>
        </p:spPr>
        <p:txBody>
          <a:bodyPr wrap="square" rtlCol="0" anchor="ctr">
            <a:spAutoFit/>
          </a:bodyPr>
          <a:lstStyle/>
          <a:p>
            <a:r>
              <a:rPr lang="en-US" sz="2400" b="1" dirty="0" err="1"/>
              <a:t>Hver</a:t>
            </a:r>
            <a:r>
              <a:rPr lang="en-US" sz="2400" b="1" dirty="0"/>
              <a:t> </a:t>
            </a:r>
            <a:r>
              <a:rPr lang="en-US" sz="2400" b="1" dirty="0" err="1"/>
              <a:t>meðhöndlar</a:t>
            </a:r>
            <a:r>
              <a:rPr lang="en-US" sz="2400" b="1" dirty="0"/>
              <a:t> </a:t>
            </a:r>
            <a:r>
              <a:rPr lang="en-US" sz="2400" b="1" dirty="0" err="1"/>
              <a:t>og</a:t>
            </a:r>
            <a:r>
              <a:rPr lang="en-US" sz="2400" b="1" dirty="0"/>
              <a:t> </a:t>
            </a:r>
            <a:r>
              <a:rPr lang="en-US" sz="2400" b="1" dirty="0" err="1"/>
              <a:t>hefur</a:t>
            </a:r>
            <a:r>
              <a:rPr lang="en-US" sz="2400" b="1" dirty="0"/>
              <a:t> </a:t>
            </a:r>
            <a:r>
              <a:rPr lang="en-US" sz="2400" b="1" dirty="0" err="1"/>
              <a:t>umsjón</a:t>
            </a:r>
            <a:r>
              <a:rPr lang="en-US" sz="2400" b="1" dirty="0"/>
              <a:t> </a:t>
            </a:r>
            <a:r>
              <a:rPr lang="en-US" sz="2400" b="1" dirty="0" err="1"/>
              <a:t>með</a:t>
            </a:r>
            <a:r>
              <a:rPr lang="en-US" sz="2400" b="1" dirty="0"/>
              <a:t> </a:t>
            </a:r>
            <a:r>
              <a:rPr lang="en-US" sz="2400" b="1" dirty="0" err="1"/>
              <a:t>persónuupplýsingum</a:t>
            </a:r>
            <a:r>
              <a:rPr lang="en-US" sz="2400" b="1" dirty="0"/>
              <a:t>? </a:t>
            </a:r>
          </a:p>
        </p:txBody>
      </p:sp>
      <p:sp>
        <p:nvSpPr>
          <p:cNvPr id="29"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a:t>
            </a:r>
            <a:r>
              <a:rPr lang="en-US" altLang="ko-KR" sz="3200" b="1" dirty="0" err="1">
                <a:solidFill>
                  <a:schemeClr val="accent1"/>
                </a:solidFill>
              </a:rPr>
              <a:t>Tryggja</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a:t>
            </a:r>
            <a:r>
              <a:rPr lang="en-US" altLang="ko-KR" sz="3200" b="1" dirty="0" err="1">
                <a:solidFill>
                  <a:schemeClr val="accent1"/>
                </a:solidFill>
              </a:rPr>
              <a:t>farið</a:t>
            </a:r>
            <a:r>
              <a:rPr lang="en-US" altLang="ko-KR" sz="3200" b="1" dirty="0">
                <a:solidFill>
                  <a:schemeClr val="accent1"/>
                </a:solidFill>
              </a:rPr>
              <a:t> </a:t>
            </a:r>
            <a:r>
              <a:rPr lang="en-US" altLang="ko-KR" sz="3200" b="1" dirty="0" err="1">
                <a:solidFill>
                  <a:schemeClr val="accent1"/>
                </a:solidFill>
              </a:rPr>
              <a:t>sé</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a:t>
            </a:r>
            <a:r>
              <a:rPr lang="en-US" altLang="ko-KR" sz="3200" b="1" dirty="0" err="1">
                <a:solidFill>
                  <a:schemeClr val="accent1"/>
                </a:solidFill>
              </a:rPr>
              <a:t>lögum</a:t>
            </a:r>
            <a:r>
              <a:rPr lang="en-US" altLang="ko-KR" sz="3200" b="1" dirty="0">
                <a:solidFill>
                  <a:schemeClr val="accent1"/>
                </a:solidFill>
              </a:rPr>
              <a:t> um </a:t>
            </a:r>
            <a:r>
              <a:rPr lang="en-US" altLang="ko-KR" sz="3200" b="1" dirty="0" err="1">
                <a:solidFill>
                  <a:schemeClr val="accent1"/>
                </a:solidFill>
              </a:rPr>
              <a:t>persónuvernd</a:t>
            </a:r>
            <a:endParaRPr lang="en-US" altLang="ko-KR" sz="3200" b="1" dirty="0">
              <a:solidFill>
                <a:schemeClr val="accent1"/>
              </a:solidFill>
            </a:endParaRPr>
          </a:p>
        </p:txBody>
      </p:sp>
      <p:graphicFrame>
        <p:nvGraphicFramePr>
          <p:cNvPr id="8" name="Διάγραμμα 7"/>
          <p:cNvGraphicFramePr/>
          <p:nvPr>
            <p:extLst>
              <p:ext uri="{D42A27DB-BD31-4B8C-83A1-F6EECF244321}">
                <p14:modId xmlns:p14="http://schemas.microsoft.com/office/powerpoint/2010/main" val="3077508403"/>
              </p:ext>
            </p:extLst>
          </p:nvPr>
        </p:nvGraphicFramePr>
        <p:xfrm>
          <a:off x="606424" y="1717987"/>
          <a:ext cx="90900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140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421A13C1-A62F-42B7-BA0B-406294803411}"/>
              </a:ext>
            </a:extLst>
          </p:cNvPr>
          <p:cNvSpPr/>
          <p:nvPr/>
        </p:nvSpPr>
        <p:spPr>
          <a:xfrm>
            <a:off x="1895181" y="1433732"/>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75000"/>
                  <a:lumOff val="25000"/>
                </a:schemeClr>
              </a:solidFill>
            </a:endParaRPr>
          </a:p>
        </p:txBody>
      </p:sp>
      <p:sp>
        <p:nvSpPr>
          <p:cNvPr id="26" name="TextBox 5">
            <a:extLst>
              <a:ext uri="{FF2B5EF4-FFF2-40B4-BE49-F238E27FC236}">
                <a16:creationId xmlns:a16="http://schemas.microsoft.com/office/drawing/2014/main" id="{662BB6CD-5D85-4A31-819C-3555ABAB7BDE}"/>
              </a:ext>
            </a:extLst>
          </p:cNvPr>
          <p:cNvSpPr txBox="1"/>
          <p:nvPr/>
        </p:nvSpPr>
        <p:spPr>
          <a:xfrm>
            <a:off x="1999250" y="1355563"/>
            <a:ext cx="5862959" cy="461665"/>
          </a:xfrm>
          <a:prstGeom prst="rect">
            <a:avLst/>
          </a:prstGeom>
          <a:noFill/>
        </p:spPr>
        <p:txBody>
          <a:bodyPr wrap="square" rtlCol="0" anchor="ctr">
            <a:spAutoFit/>
          </a:bodyPr>
          <a:lstStyle/>
          <a:p>
            <a:r>
              <a:rPr lang="en-US" sz="2400" b="1" dirty="0" err="1"/>
              <a:t>Hvenær</a:t>
            </a:r>
            <a:r>
              <a:rPr lang="en-US" sz="2400" b="1" dirty="0"/>
              <a:t> er </a:t>
            </a:r>
            <a:r>
              <a:rPr lang="en-US" sz="2400" b="1" dirty="0" err="1"/>
              <a:t>gagnavinnsla</a:t>
            </a:r>
            <a:r>
              <a:rPr lang="en-US" sz="2400" b="1" dirty="0"/>
              <a:t> </a:t>
            </a:r>
            <a:r>
              <a:rPr lang="en-US" sz="2400" b="1" dirty="0" err="1"/>
              <a:t>leyfð</a:t>
            </a:r>
            <a:r>
              <a:rPr lang="en-US" sz="2400" b="1" dirty="0"/>
              <a:t>?</a:t>
            </a:r>
          </a:p>
        </p:txBody>
      </p:sp>
      <p:sp>
        <p:nvSpPr>
          <p:cNvPr id="27" name="TextBox 2">
            <a:extLst>
              <a:ext uri="{FF2B5EF4-FFF2-40B4-BE49-F238E27FC236}">
                <a16:creationId xmlns:a16="http://schemas.microsoft.com/office/drawing/2014/main" id="{A9DC58F7-259F-4D1B-B01F-00E5E6930B17}"/>
              </a:ext>
            </a:extLst>
          </p:cNvPr>
          <p:cNvSpPr txBox="1"/>
          <p:nvPr/>
        </p:nvSpPr>
        <p:spPr>
          <a:xfrm>
            <a:off x="1780409" y="1786450"/>
            <a:ext cx="8095169" cy="4524315"/>
          </a:xfrm>
          <a:prstGeom prst="rect">
            <a:avLst/>
          </a:prstGeom>
          <a:noFill/>
        </p:spPr>
        <p:txBody>
          <a:bodyPr wrap="square" rtlCol="0">
            <a:spAutoFit/>
          </a:bodyPr>
          <a:lstStyle/>
          <a:p>
            <a:pPr marL="285750" indent="-285750" algn="just">
              <a:buFont typeface="Arial" panose="020B0604020202020204" pitchFamily="34" charset="0"/>
              <a:buChar char="•"/>
            </a:pPr>
            <a:r>
              <a:rPr lang="en-US" altLang="ko-KR" dirty="0" err="1"/>
              <a:t>Samkvæmt</a:t>
            </a:r>
            <a:r>
              <a:rPr lang="en-US" altLang="ko-KR" dirty="0"/>
              <a:t> </a:t>
            </a:r>
            <a:r>
              <a:rPr lang="en-US" altLang="ko-KR" dirty="0" err="1"/>
              <a:t>lögum</a:t>
            </a:r>
            <a:r>
              <a:rPr lang="en-US" altLang="ko-KR" dirty="0"/>
              <a:t> um </a:t>
            </a:r>
            <a:r>
              <a:rPr lang="en-US" altLang="ko-KR" dirty="0" err="1"/>
              <a:t>persónuvernd</a:t>
            </a:r>
            <a:r>
              <a:rPr lang="en-US" altLang="ko-KR" dirty="0"/>
              <a:t> </a:t>
            </a:r>
            <a:r>
              <a:rPr lang="en-US" altLang="ko-KR" dirty="0" err="1"/>
              <a:t>má</a:t>
            </a:r>
            <a:r>
              <a:rPr lang="en-US" altLang="ko-KR" dirty="0"/>
              <a:t> </a:t>
            </a:r>
            <a:r>
              <a:rPr lang="en-US" altLang="ko-KR" dirty="0" err="1"/>
              <a:t>fyrirtæki</a:t>
            </a:r>
            <a:r>
              <a:rPr lang="en-US" altLang="ko-KR" dirty="0"/>
              <a:t> </a:t>
            </a:r>
            <a:r>
              <a:rPr lang="en-US" altLang="ko-KR" dirty="0" err="1"/>
              <a:t>aðeins</a:t>
            </a:r>
            <a:r>
              <a:rPr lang="en-US" altLang="ko-KR" dirty="0"/>
              <a:t> </a:t>
            </a:r>
            <a:r>
              <a:rPr lang="en-US" altLang="ko-KR" dirty="0" err="1"/>
              <a:t>vinna</a:t>
            </a:r>
            <a:r>
              <a:rPr lang="en-US" altLang="ko-KR" dirty="0"/>
              <a:t> </a:t>
            </a:r>
            <a:r>
              <a:rPr lang="en-US" altLang="ko-KR" dirty="0" err="1"/>
              <a:t>með</a:t>
            </a:r>
            <a:r>
              <a:rPr lang="en-US" altLang="ko-KR" dirty="0"/>
              <a:t> </a:t>
            </a:r>
            <a:r>
              <a:rPr lang="en-US" altLang="ko-KR" dirty="0" err="1"/>
              <a:t>persónuupplýsingar</a:t>
            </a:r>
            <a:r>
              <a:rPr lang="en-US" altLang="ko-KR" dirty="0"/>
              <a:t> </a:t>
            </a:r>
            <a:r>
              <a:rPr lang="en-US" altLang="ko-KR" dirty="0" err="1"/>
              <a:t>að</a:t>
            </a:r>
            <a:r>
              <a:rPr lang="en-US" altLang="ko-KR" dirty="0"/>
              <a:t> </a:t>
            </a:r>
            <a:r>
              <a:rPr lang="en-US" altLang="ko-KR" dirty="0" err="1"/>
              <a:t>uppfylltum</a:t>
            </a:r>
            <a:r>
              <a:rPr lang="en-US" altLang="ko-KR" dirty="0"/>
              <a:t> </a:t>
            </a:r>
            <a:r>
              <a:rPr lang="en-US" altLang="ko-KR" dirty="0" err="1"/>
              <a:t>ákveðnum</a:t>
            </a:r>
            <a:r>
              <a:rPr lang="en-US" altLang="ko-KR" dirty="0"/>
              <a:t> </a:t>
            </a:r>
            <a:r>
              <a:rPr lang="en-US" altLang="ko-KR" dirty="0" err="1"/>
              <a:t>skilyrðum</a:t>
            </a:r>
            <a:r>
              <a:rPr lang="en-US" altLang="ko-KR" dirty="0"/>
              <a:t>. </a:t>
            </a:r>
            <a:r>
              <a:rPr lang="en-US" altLang="ko-KR" dirty="0" err="1"/>
              <a:t>Minnst</a:t>
            </a:r>
            <a:r>
              <a:rPr lang="en-US" altLang="ko-KR" dirty="0"/>
              <a:t> </a:t>
            </a:r>
            <a:r>
              <a:rPr lang="en-US" altLang="ko-KR" dirty="0" err="1"/>
              <a:t>eitt</a:t>
            </a:r>
            <a:r>
              <a:rPr lang="en-US" altLang="ko-KR" dirty="0"/>
              <a:t> </a:t>
            </a:r>
            <a:r>
              <a:rPr lang="en-US" altLang="ko-KR" dirty="0" err="1"/>
              <a:t>þessara</a:t>
            </a:r>
            <a:r>
              <a:rPr lang="en-US" altLang="ko-KR" dirty="0"/>
              <a:t> </a:t>
            </a:r>
            <a:r>
              <a:rPr lang="en-US" altLang="ko-KR" dirty="0" err="1"/>
              <a:t>atriða</a:t>
            </a:r>
            <a:r>
              <a:rPr lang="en-US" altLang="ko-KR" dirty="0"/>
              <a:t> </a:t>
            </a:r>
            <a:r>
              <a:rPr lang="en-US" altLang="ko-KR" dirty="0" err="1"/>
              <a:t>verður</a:t>
            </a:r>
            <a:r>
              <a:rPr lang="en-US" altLang="ko-KR" dirty="0"/>
              <a:t> </a:t>
            </a:r>
            <a:r>
              <a:rPr lang="en-US" altLang="ko-KR" dirty="0" err="1"/>
              <a:t>að</a:t>
            </a:r>
            <a:r>
              <a:rPr lang="en-US" altLang="ko-KR" dirty="0"/>
              <a:t> </a:t>
            </a:r>
            <a:r>
              <a:rPr lang="en-US" altLang="ko-KR" dirty="0" err="1"/>
              <a:t>eiga</a:t>
            </a:r>
            <a:r>
              <a:rPr lang="en-US" altLang="ko-KR" dirty="0"/>
              <a:t> </a:t>
            </a:r>
            <a:r>
              <a:rPr lang="en-US" altLang="ko-KR" dirty="0" err="1"/>
              <a:t>við</a:t>
            </a:r>
            <a:r>
              <a:rPr lang="en-US" altLang="ko-KR" dirty="0"/>
              <a:t> um </a:t>
            </a:r>
            <a:r>
              <a:rPr lang="en-US" altLang="ko-KR" dirty="0" err="1"/>
              <a:t>fyrirtækið</a:t>
            </a:r>
            <a:r>
              <a:rPr lang="en-US" altLang="ko-KR" dirty="0"/>
              <a:t>:</a:t>
            </a:r>
          </a:p>
          <a:p>
            <a:pPr marL="285750" indent="-285750" algn="just">
              <a:buFont typeface="Wingdings" panose="05000000000000000000" pitchFamily="2" charset="2"/>
              <a:buChar char="q"/>
            </a:pPr>
            <a:endParaRPr lang="en-US" altLang="ko-KR" dirty="0"/>
          </a:p>
          <a:p>
            <a:pPr marL="285750" indent="-285750" algn="just">
              <a:buFont typeface="Wingdings" panose="05000000000000000000" pitchFamily="2" charset="2"/>
              <a:buChar char="q"/>
            </a:pPr>
            <a:r>
              <a:rPr lang="en-US" altLang="ko-KR" dirty="0" err="1"/>
              <a:t>Hefur</a:t>
            </a:r>
            <a:r>
              <a:rPr lang="en-US" altLang="ko-KR" dirty="0"/>
              <a:t> </a:t>
            </a:r>
            <a:r>
              <a:rPr lang="en-US" altLang="ko-KR" dirty="0" err="1"/>
              <a:t>fengið</a:t>
            </a:r>
            <a:r>
              <a:rPr lang="en-US" altLang="ko-KR" dirty="0"/>
              <a:t> </a:t>
            </a:r>
            <a:r>
              <a:rPr lang="en-US" altLang="ko-KR" dirty="0" err="1"/>
              <a:t>samþykki</a:t>
            </a:r>
            <a:r>
              <a:rPr lang="en-US" altLang="ko-KR" dirty="0"/>
              <a:t> </a:t>
            </a:r>
            <a:r>
              <a:rPr lang="en-US" altLang="ko-KR" dirty="0" err="1"/>
              <a:t>hlutaðeigandi</a:t>
            </a:r>
            <a:r>
              <a:rPr lang="en-US" altLang="ko-KR" dirty="0"/>
              <a:t> </a:t>
            </a:r>
            <a:r>
              <a:rPr lang="en-US" altLang="ko-KR" dirty="0" err="1"/>
              <a:t>einstaklings</a:t>
            </a:r>
            <a:endParaRPr lang="en-US" altLang="ko-KR" dirty="0"/>
          </a:p>
          <a:p>
            <a:pPr marL="285750" indent="-285750">
              <a:buFont typeface="Wingdings" panose="05000000000000000000" pitchFamily="2" charset="2"/>
              <a:buChar char="q"/>
            </a:pPr>
            <a:r>
              <a:rPr lang="en-US" altLang="ko-KR" dirty="0" err="1"/>
              <a:t>Þarfnast</a:t>
            </a:r>
            <a:r>
              <a:rPr lang="en-US" altLang="ko-KR" dirty="0"/>
              <a:t> </a:t>
            </a:r>
            <a:r>
              <a:rPr lang="en-US" altLang="ko-KR" dirty="0" err="1"/>
              <a:t>persónuupplýsinga</a:t>
            </a:r>
            <a:r>
              <a:rPr lang="en-US" altLang="ko-KR" dirty="0"/>
              <a:t> </a:t>
            </a:r>
            <a:r>
              <a:rPr lang="en-US" altLang="ko-KR" dirty="0" err="1"/>
              <a:t>til</a:t>
            </a:r>
            <a:r>
              <a:rPr lang="en-US" altLang="ko-KR" dirty="0"/>
              <a:t> </a:t>
            </a:r>
            <a:r>
              <a:rPr lang="en-US" altLang="ko-KR" dirty="0" err="1"/>
              <a:t>að</a:t>
            </a:r>
            <a:r>
              <a:rPr lang="en-US" altLang="ko-KR" dirty="0"/>
              <a:t> </a:t>
            </a:r>
            <a:r>
              <a:rPr lang="en-US" altLang="ko-KR" dirty="0" err="1"/>
              <a:t>uppfylla</a:t>
            </a:r>
            <a:r>
              <a:rPr lang="en-US" altLang="ko-KR" dirty="0"/>
              <a:t> </a:t>
            </a:r>
            <a:r>
              <a:rPr lang="en-US" altLang="ko-KR" dirty="0" err="1"/>
              <a:t>samningsbunda</a:t>
            </a:r>
            <a:r>
              <a:rPr lang="en-US" altLang="ko-KR" dirty="0"/>
              <a:t> </a:t>
            </a:r>
            <a:r>
              <a:rPr lang="en-US" altLang="ko-KR" dirty="0" err="1"/>
              <a:t>skyldu</a:t>
            </a:r>
            <a:r>
              <a:rPr lang="en-US" altLang="ko-KR" dirty="0"/>
              <a:t> </a:t>
            </a:r>
            <a:r>
              <a:rPr lang="en-US" altLang="ko-KR" dirty="0" err="1"/>
              <a:t>við</a:t>
            </a:r>
            <a:r>
              <a:rPr lang="en-US" altLang="ko-KR" dirty="0"/>
              <a:t> </a:t>
            </a:r>
            <a:r>
              <a:rPr lang="en-US" altLang="ko-KR" dirty="0" err="1"/>
              <a:t>einstaklinginn</a:t>
            </a:r>
            <a:endParaRPr lang="en-US" altLang="ko-KR" dirty="0"/>
          </a:p>
          <a:p>
            <a:pPr marL="285750" indent="-285750" algn="just">
              <a:buFont typeface="Wingdings" panose="05000000000000000000" pitchFamily="2" charset="2"/>
              <a:buChar char="q"/>
            </a:pPr>
            <a:r>
              <a:rPr lang="en-US" altLang="ko-KR" dirty="0" err="1"/>
              <a:t>Þarfnast</a:t>
            </a:r>
            <a:r>
              <a:rPr lang="en-US" altLang="ko-KR" dirty="0"/>
              <a:t> </a:t>
            </a:r>
            <a:r>
              <a:rPr lang="en-US" altLang="ko-KR" dirty="0" err="1"/>
              <a:t>persónuupplýsinga</a:t>
            </a:r>
            <a:r>
              <a:rPr lang="en-US" altLang="ko-KR" dirty="0"/>
              <a:t> </a:t>
            </a:r>
            <a:r>
              <a:rPr lang="en-US" altLang="ko-KR" dirty="0" err="1"/>
              <a:t>til</a:t>
            </a:r>
            <a:r>
              <a:rPr lang="en-US" altLang="ko-KR" dirty="0"/>
              <a:t> </a:t>
            </a:r>
            <a:r>
              <a:rPr lang="en-US" altLang="ko-KR" dirty="0" err="1"/>
              <a:t>að</a:t>
            </a:r>
            <a:r>
              <a:rPr lang="en-US" altLang="ko-KR" dirty="0"/>
              <a:t> </a:t>
            </a:r>
            <a:r>
              <a:rPr lang="en-US" altLang="ko-KR" dirty="0" err="1"/>
              <a:t>uppfylla</a:t>
            </a:r>
            <a:r>
              <a:rPr lang="en-US" altLang="ko-KR" dirty="0"/>
              <a:t> </a:t>
            </a:r>
            <a:r>
              <a:rPr lang="en-US" altLang="ko-KR" dirty="0" err="1"/>
              <a:t>lagalega</a:t>
            </a:r>
            <a:r>
              <a:rPr lang="en-US" altLang="ko-KR" dirty="0"/>
              <a:t> </a:t>
            </a:r>
            <a:r>
              <a:rPr lang="en-US" altLang="ko-KR" dirty="0" err="1"/>
              <a:t>skyldu</a:t>
            </a:r>
            <a:endParaRPr lang="en-US" altLang="ko-KR" dirty="0"/>
          </a:p>
          <a:p>
            <a:pPr marL="285750" indent="-285750" algn="just">
              <a:buFont typeface="Wingdings" panose="05000000000000000000" pitchFamily="2" charset="2"/>
              <a:buChar char="q"/>
            </a:pPr>
            <a:r>
              <a:rPr lang="en-US" altLang="ko-KR" dirty="0" err="1"/>
              <a:t>Þarfnast</a:t>
            </a:r>
            <a:r>
              <a:rPr lang="en-US" altLang="ko-KR" dirty="0"/>
              <a:t> </a:t>
            </a:r>
            <a:r>
              <a:rPr lang="en-US" altLang="ko-KR" dirty="0" err="1"/>
              <a:t>persónuupplýsinga</a:t>
            </a:r>
            <a:r>
              <a:rPr lang="en-US" altLang="ko-KR" dirty="0"/>
              <a:t> </a:t>
            </a:r>
            <a:r>
              <a:rPr lang="en-US" altLang="ko-KR" dirty="0" err="1"/>
              <a:t>til</a:t>
            </a:r>
            <a:r>
              <a:rPr lang="en-US" altLang="ko-KR" dirty="0"/>
              <a:t> </a:t>
            </a:r>
            <a:r>
              <a:rPr lang="en-US" altLang="ko-KR" dirty="0" err="1"/>
              <a:t>að</a:t>
            </a:r>
            <a:r>
              <a:rPr lang="en-US" altLang="ko-KR" dirty="0"/>
              <a:t> </a:t>
            </a:r>
            <a:r>
              <a:rPr lang="en-US" altLang="ko-KR" dirty="0" err="1"/>
              <a:t>vernda</a:t>
            </a:r>
            <a:r>
              <a:rPr lang="en-US" altLang="ko-KR" dirty="0"/>
              <a:t> </a:t>
            </a:r>
            <a:r>
              <a:rPr lang="en-US" altLang="ko-KR" dirty="0" err="1"/>
              <a:t>brýna</a:t>
            </a:r>
            <a:r>
              <a:rPr lang="en-US" altLang="ko-KR" dirty="0"/>
              <a:t> </a:t>
            </a:r>
            <a:r>
              <a:rPr lang="en-US" altLang="ko-KR" dirty="0" err="1"/>
              <a:t>hagsmuni</a:t>
            </a:r>
            <a:r>
              <a:rPr lang="en-US" altLang="ko-KR" dirty="0"/>
              <a:t> </a:t>
            </a:r>
            <a:r>
              <a:rPr lang="en-US" altLang="ko-KR" dirty="0" err="1"/>
              <a:t>einstaklingsins</a:t>
            </a:r>
            <a:endParaRPr lang="en-US" altLang="ko-KR" dirty="0"/>
          </a:p>
          <a:p>
            <a:pPr marL="285750" indent="-285750" algn="just">
              <a:buFont typeface="Wingdings" panose="05000000000000000000" pitchFamily="2" charset="2"/>
              <a:buChar char="q"/>
            </a:pPr>
            <a:r>
              <a:rPr lang="en-US" altLang="ko-KR" dirty="0" err="1"/>
              <a:t>Meðhöndlar</a:t>
            </a:r>
            <a:r>
              <a:rPr lang="en-US" altLang="ko-KR" dirty="0"/>
              <a:t> </a:t>
            </a:r>
            <a:r>
              <a:rPr lang="en-US" altLang="ko-KR" dirty="0" err="1"/>
              <a:t>persónuupplýsingar</a:t>
            </a:r>
            <a:r>
              <a:rPr lang="en-US" altLang="ko-KR" dirty="0"/>
              <a:t> </a:t>
            </a:r>
            <a:r>
              <a:rPr lang="en-US" altLang="ko-KR" dirty="0" err="1"/>
              <a:t>til</a:t>
            </a:r>
            <a:r>
              <a:rPr lang="en-US" altLang="ko-KR" dirty="0"/>
              <a:t> </a:t>
            </a:r>
            <a:r>
              <a:rPr lang="en-US" altLang="ko-KR" dirty="0" err="1"/>
              <a:t>að</a:t>
            </a:r>
            <a:r>
              <a:rPr lang="en-US" altLang="ko-KR" dirty="0"/>
              <a:t> </a:t>
            </a:r>
            <a:r>
              <a:rPr lang="en-US" altLang="ko-KR" dirty="0" err="1"/>
              <a:t>sinna</a:t>
            </a:r>
            <a:r>
              <a:rPr lang="en-US" altLang="ko-KR" dirty="0"/>
              <a:t> </a:t>
            </a:r>
            <a:r>
              <a:rPr lang="en-US" altLang="ko-KR" dirty="0" err="1"/>
              <a:t>verkefni</a:t>
            </a:r>
            <a:r>
              <a:rPr lang="en-US" altLang="ko-KR" dirty="0"/>
              <a:t> í </a:t>
            </a:r>
            <a:r>
              <a:rPr lang="en-US" altLang="ko-KR" dirty="0" err="1"/>
              <a:t>almannaþágu</a:t>
            </a:r>
            <a:endParaRPr lang="en-US" altLang="ko-KR" dirty="0"/>
          </a:p>
          <a:p>
            <a:pPr marL="285750" indent="-285750">
              <a:buFont typeface="Wingdings" panose="05000000000000000000" pitchFamily="2" charset="2"/>
              <a:buChar char="q"/>
            </a:pPr>
            <a:r>
              <a:rPr lang="en-US" altLang="ko-KR" dirty="0" err="1"/>
              <a:t>Starfar</a:t>
            </a:r>
            <a:r>
              <a:rPr lang="en-US" altLang="ko-KR" dirty="0"/>
              <a:t> </a:t>
            </a:r>
            <a:r>
              <a:rPr lang="en-US" altLang="ko-KR" dirty="0" err="1"/>
              <a:t>samkvæmt</a:t>
            </a:r>
            <a:r>
              <a:rPr lang="en-US" altLang="ko-KR" dirty="0"/>
              <a:t> </a:t>
            </a:r>
            <a:r>
              <a:rPr lang="en-US" altLang="ko-KR" dirty="0" err="1"/>
              <a:t>lögmætum</a:t>
            </a:r>
            <a:r>
              <a:rPr lang="en-US" altLang="ko-KR" dirty="0"/>
              <a:t> </a:t>
            </a:r>
            <a:r>
              <a:rPr lang="en-US" altLang="ko-KR" dirty="0" err="1"/>
              <a:t>hagsmunum</a:t>
            </a:r>
            <a:r>
              <a:rPr lang="en-US" altLang="ko-KR" dirty="0"/>
              <a:t> </a:t>
            </a:r>
            <a:r>
              <a:rPr lang="en-US" altLang="ko-KR" dirty="0" err="1"/>
              <a:t>sínum</a:t>
            </a:r>
            <a:r>
              <a:rPr lang="en-US" altLang="ko-KR" dirty="0"/>
              <a:t> </a:t>
            </a:r>
            <a:r>
              <a:rPr lang="en-US" altLang="ko-KR" dirty="0" err="1"/>
              <a:t>svo</a:t>
            </a:r>
            <a:r>
              <a:rPr lang="en-US" altLang="ko-KR" dirty="0"/>
              <a:t> </a:t>
            </a:r>
            <a:r>
              <a:rPr lang="en-US" altLang="ko-KR" dirty="0" err="1"/>
              <a:t>framarlega</a:t>
            </a:r>
            <a:r>
              <a:rPr lang="en-US" altLang="ko-KR" dirty="0"/>
              <a:t> </a:t>
            </a:r>
            <a:r>
              <a:rPr lang="en-US" altLang="ko-KR" dirty="0" err="1"/>
              <a:t>sem</a:t>
            </a:r>
            <a:r>
              <a:rPr lang="en-US" altLang="ko-KR" dirty="0"/>
              <a:t> </a:t>
            </a:r>
            <a:r>
              <a:rPr lang="en-US" altLang="ko-KR" dirty="0" err="1"/>
              <a:t>grundvallar</a:t>
            </a:r>
            <a:r>
              <a:rPr lang="en-US" altLang="ko-KR" dirty="0"/>
              <a:t> </a:t>
            </a:r>
            <a:r>
              <a:rPr lang="en-US" altLang="ko-KR" dirty="0" err="1"/>
              <a:t>réttindi</a:t>
            </a:r>
            <a:r>
              <a:rPr lang="en-US" altLang="ko-KR" dirty="0"/>
              <a:t> </a:t>
            </a:r>
            <a:r>
              <a:rPr lang="en-US" altLang="ko-KR" dirty="0" err="1"/>
              <a:t>og</a:t>
            </a:r>
            <a:r>
              <a:rPr lang="en-US" altLang="ko-KR" dirty="0"/>
              <a:t> </a:t>
            </a:r>
            <a:r>
              <a:rPr lang="en-US" altLang="ko-KR" dirty="0" err="1"/>
              <a:t>frelsi</a:t>
            </a:r>
            <a:r>
              <a:rPr lang="en-US" altLang="ko-KR" dirty="0"/>
              <a:t> </a:t>
            </a:r>
            <a:r>
              <a:rPr lang="en-US" altLang="ko-KR" dirty="0" err="1"/>
              <a:t>einstaklingsins</a:t>
            </a:r>
            <a:r>
              <a:rPr lang="en-US" altLang="ko-KR" dirty="0"/>
              <a:t> </a:t>
            </a:r>
            <a:r>
              <a:rPr lang="en-US" altLang="ko-KR" dirty="0" err="1"/>
              <a:t>verði</a:t>
            </a:r>
            <a:r>
              <a:rPr lang="en-US" altLang="ko-KR" dirty="0"/>
              <a:t> ekki </a:t>
            </a:r>
            <a:r>
              <a:rPr lang="en-US" altLang="ko-KR" dirty="0" err="1"/>
              <a:t>fyrir</a:t>
            </a:r>
            <a:r>
              <a:rPr lang="en-US" altLang="ko-KR" dirty="0"/>
              <a:t> </a:t>
            </a:r>
            <a:r>
              <a:rPr lang="en-US" altLang="ko-KR" dirty="0" err="1"/>
              <a:t>alvarlegum</a:t>
            </a:r>
            <a:r>
              <a:rPr lang="en-US" altLang="ko-KR" dirty="0"/>
              <a:t> </a:t>
            </a:r>
            <a:r>
              <a:rPr lang="en-US" altLang="ko-KR" dirty="0" err="1"/>
              <a:t>áhrifum</a:t>
            </a:r>
            <a:r>
              <a:rPr lang="en-US" altLang="ko-KR" dirty="0"/>
              <a:t>. </a:t>
            </a:r>
            <a:r>
              <a:rPr lang="en-US" altLang="ko-KR" dirty="0" err="1"/>
              <a:t>Vegi</a:t>
            </a:r>
            <a:r>
              <a:rPr lang="en-US" altLang="ko-KR" dirty="0"/>
              <a:t> </a:t>
            </a:r>
            <a:r>
              <a:rPr lang="en-US" altLang="ko-KR" dirty="0" err="1"/>
              <a:t>réttur</a:t>
            </a:r>
            <a:r>
              <a:rPr lang="en-US" altLang="ko-KR" dirty="0"/>
              <a:t> </a:t>
            </a:r>
            <a:r>
              <a:rPr lang="en-US" altLang="ko-KR" dirty="0" err="1"/>
              <a:t>einstaklings</a:t>
            </a:r>
            <a:r>
              <a:rPr lang="en-US" altLang="ko-KR" dirty="0"/>
              <a:t> </a:t>
            </a:r>
            <a:r>
              <a:rPr lang="en-US" altLang="ko-KR" dirty="0" err="1"/>
              <a:t>þyngra</a:t>
            </a:r>
            <a:r>
              <a:rPr lang="en-US" altLang="ko-KR" dirty="0"/>
              <a:t> </a:t>
            </a:r>
            <a:r>
              <a:rPr lang="en-US" altLang="ko-KR" dirty="0" err="1"/>
              <a:t>en</a:t>
            </a:r>
            <a:r>
              <a:rPr lang="en-US" altLang="ko-KR" dirty="0"/>
              <a:t> </a:t>
            </a:r>
            <a:r>
              <a:rPr lang="en-US" altLang="ko-KR" dirty="0" err="1"/>
              <a:t>hagsmunir</a:t>
            </a:r>
            <a:r>
              <a:rPr lang="en-US" altLang="ko-KR" dirty="0"/>
              <a:t> </a:t>
            </a:r>
            <a:r>
              <a:rPr lang="en-US" altLang="ko-KR" dirty="0" err="1"/>
              <a:t>fyrirtækis</a:t>
            </a:r>
            <a:r>
              <a:rPr lang="en-US" altLang="ko-KR" dirty="0"/>
              <a:t> er ekki </a:t>
            </a:r>
            <a:r>
              <a:rPr lang="en-US" altLang="ko-KR" dirty="0" err="1"/>
              <a:t>heimilt</a:t>
            </a:r>
            <a:r>
              <a:rPr lang="en-US" altLang="ko-KR" dirty="0"/>
              <a:t> </a:t>
            </a:r>
            <a:r>
              <a:rPr lang="en-US" altLang="ko-KR" dirty="0" err="1"/>
              <a:t>að</a:t>
            </a:r>
            <a:r>
              <a:rPr lang="en-US" altLang="ko-KR" dirty="0"/>
              <a:t> </a:t>
            </a:r>
            <a:r>
              <a:rPr lang="en-US" altLang="ko-KR" dirty="0" err="1"/>
              <a:t>vinna</a:t>
            </a:r>
            <a:r>
              <a:rPr lang="en-US" altLang="ko-KR" dirty="0"/>
              <a:t> </a:t>
            </a:r>
            <a:r>
              <a:rPr lang="en-US" altLang="ko-KR" dirty="0" err="1"/>
              <a:t>með</a:t>
            </a:r>
            <a:r>
              <a:rPr lang="en-US" altLang="ko-KR" dirty="0"/>
              <a:t> </a:t>
            </a:r>
            <a:r>
              <a:rPr lang="en-US" altLang="ko-KR" dirty="0" err="1"/>
              <a:t>persónuupplýsingarnar</a:t>
            </a:r>
            <a:r>
              <a:rPr lang="en-US" altLang="ko-KR" dirty="0"/>
              <a:t>. </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endParaRPr lang="en-US" altLang="ko-KR" b="1" dirty="0"/>
          </a:p>
        </p:txBody>
      </p:sp>
      <p:grpSp>
        <p:nvGrpSpPr>
          <p:cNvPr id="61" name="Google Shape;12742;p70">
            <a:extLst>
              <a:ext uri="{FF2B5EF4-FFF2-40B4-BE49-F238E27FC236}">
                <a16:creationId xmlns:a16="http://schemas.microsoft.com/office/drawing/2014/main" id="{B909BA1D-0ABB-47C0-B708-4F8D6F6507B0}"/>
              </a:ext>
            </a:extLst>
          </p:cNvPr>
          <p:cNvGrpSpPr/>
          <p:nvPr/>
        </p:nvGrpSpPr>
        <p:grpSpPr>
          <a:xfrm>
            <a:off x="954189" y="5018948"/>
            <a:ext cx="736229" cy="737820"/>
            <a:chOff x="2280029" y="1970604"/>
            <a:chExt cx="353631" cy="354395"/>
          </a:xfrm>
          <a:solidFill>
            <a:srgbClr val="4EAE3A"/>
          </a:solidFill>
        </p:grpSpPr>
        <p:sp>
          <p:nvSpPr>
            <p:cNvPr id="62" name="Google Shape;12743;p70">
              <a:extLst>
                <a:ext uri="{FF2B5EF4-FFF2-40B4-BE49-F238E27FC236}">
                  <a16:creationId xmlns:a16="http://schemas.microsoft.com/office/drawing/2014/main" id="{B8080930-2178-49F3-9EF0-CDE95902F018}"/>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3" name="Google Shape;12744;p70">
              <a:extLst>
                <a:ext uri="{FF2B5EF4-FFF2-40B4-BE49-F238E27FC236}">
                  <a16:creationId xmlns:a16="http://schemas.microsoft.com/office/drawing/2014/main" id="{D7C75395-BBBD-4834-8724-5F9A0484DC9E}"/>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4" name="Google Shape;12745;p70">
              <a:extLst>
                <a:ext uri="{FF2B5EF4-FFF2-40B4-BE49-F238E27FC236}">
                  <a16:creationId xmlns:a16="http://schemas.microsoft.com/office/drawing/2014/main" id="{E1A2B65C-81AF-4441-B930-F9576A4F587E}"/>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5" name="Google Shape;12746;p70">
              <a:extLst>
                <a:ext uri="{FF2B5EF4-FFF2-40B4-BE49-F238E27FC236}">
                  <a16:creationId xmlns:a16="http://schemas.microsoft.com/office/drawing/2014/main" id="{EBB62A25-2323-414B-A502-86B1BDC0248C}"/>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21"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2.1. </a:t>
            </a:r>
            <a:r>
              <a:rPr lang="en-US" altLang="ko-KR" sz="3200" b="1" dirty="0" err="1">
                <a:solidFill>
                  <a:schemeClr val="accent1"/>
                </a:solidFill>
              </a:rPr>
              <a:t>Tryggja</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a:t>
            </a:r>
            <a:r>
              <a:rPr lang="en-US" altLang="ko-KR" sz="3200" b="1" dirty="0" err="1">
                <a:solidFill>
                  <a:schemeClr val="accent1"/>
                </a:solidFill>
              </a:rPr>
              <a:t>farið</a:t>
            </a:r>
            <a:r>
              <a:rPr lang="en-US" altLang="ko-KR" sz="3200" b="1" dirty="0">
                <a:solidFill>
                  <a:schemeClr val="accent1"/>
                </a:solidFill>
              </a:rPr>
              <a:t> </a:t>
            </a:r>
            <a:r>
              <a:rPr lang="en-US" altLang="ko-KR" sz="3200" b="1" dirty="0" err="1">
                <a:solidFill>
                  <a:schemeClr val="accent1"/>
                </a:solidFill>
              </a:rPr>
              <a:t>sé</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a:t>
            </a:r>
            <a:r>
              <a:rPr lang="en-US" altLang="ko-KR" sz="3200" b="1" dirty="0" err="1">
                <a:solidFill>
                  <a:schemeClr val="accent1"/>
                </a:solidFill>
              </a:rPr>
              <a:t>lögum</a:t>
            </a:r>
            <a:r>
              <a:rPr lang="en-US" altLang="ko-KR" sz="3200" b="1" dirty="0">
                <a:solidFill>
                  <a:schemeClr val="accent1"/>
                </a:solidFill>
              </a:rPr>
              <a:t> um </a:t>
            </a:r>
            <a:r>
              <a:rPr lang="en-US" altLang="ko-KR" sz="3200" b="1" dirty="0" err="1">
                <a:solidFill>
                  <a:schemeClr val="accent1"/>
                </a:solidFill>
              </a:rPr>
              <a:t>persónuvernd</a:t>
            </a:r>
            <a:endParaRPr lang="en-US" altLang="ko-KR" sz="3200" b="1" dirty="0">
              <a:solidFill>
                <a:schemeClr val="accent1"/>
              </a:solidFill>
            </a:endParaRPr>
          </a:p>
        </p:txBody>
      </p:sp>
    </p:spTree>
    <p:extLst>
      <p:ext uri="{BB962C8B-B14F-4D97-AF65-F5344CB8AC3E}">
        <p14:creationId xmlns:p14="http://schemas.microsoft.com/office/powerpoint/2010/main" val="119309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5087903" y="2638862"/>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5191972" y="2560693"/>
            <a:ext cx="5862959" cy="461665"/>
          </a:xfrm>
          <a:prstGeom prst="rect">
            <a:avLst/>
          </a:prstGeom>
          <a:noFill/>
        </p:spPr>
        <p:txBody>
          <a:bodyPr wrap="square" rtlCol="0" anchor="ctr">
            <a:spAutoFit/>
          </a:bodyPr>
          <a:lstStyle/>
          <a:p>
            <a:r>
              <a:rPr lang="en-US" sz="2400" b="1" dirty="0" err="1"/>
              <a:t>Skyldur</a:t>
            </a:r>
            <a:endParaRPr lang="en-US" sz="2400" b="1" dirty="0"/>
          </a:p>
        </p:txBody>
      </p:sp>
      <p:sp>
        <p:nvSpPr>
          <p:cNvPr id="29" name="TextBox 2">
            <a:extLst>
              <a:ext uri="{FF2B5EF4-FFF2-40B4-BE49-F238E27FC236}">
                <a16:creationId xmlns:a16="http://schemas.microsoft.com/office/drawing/2014/main" id="{A9DC58F7-259F-4D1B-B01F-00E5E6930B17}"/>
              </a:ext>
            </a:extLst>
          </p:cNvPr>
          <p:cNvSpPr txBox="1"/>
          <p:nvPr/>
        </p:nvSpPr>
        <p:spPr>
          <a:xfrm>
            <a:off x="4973132" y="2991580"/>
            <a:ext cx="6078198" cy="2031325"/>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ko-KR" dirty="0" err="1"/>
              <a:t>veita</a:t>
            </a:r>
            <a:r>
              <a:rPr lang="en-US" altLang="ko-KR" dirty="0"/>
              <a:t> </a:t>
            </a:r>
            <a:r>
              <a:rPr lang="en-US" altLang="ko-KR" dirty="0" err="1"/>
              <a:t>gagnsæjar</a:t>
            </a:r>
            <a:r>
              <a:rPr lang="en-US" altLang="ko-KR" dirty="0"/>
              <a:t> </a:t>
            </a:r>
            <a:r>
              <a:rPr lang="en-US" altLang="ko-KR" dirty="0" err="1"/>
              <a:t>upplýsingar</a:t>
            </a:r>
            <a:endParaRPr lang="en-US" altLang="ko-KR" dirty="0"/>
          </a:p>
          <a:p>
            <a:pPr marL="285750" indent="-285750" algn="just">
              <a:buFont typeface="Wingdings" panose="05000000000000000000" pitchFamily="2" charset="2"/>
              <a:buChar char="q"/>
            </a:pPr>
            <a:r>
              <a:rPr lang="en-US" altLang="ko-KR" dirty="0" err="1"/>
              <a:t>réttur</a:t>
            </a:r>
            <a:r>
              <a:rPr lang="en-US" altLang="ko-KR" dirty="0"/>
              <a:t> </a:t>
            </a:r>
            <a:r>
              <a:rPr lang="en-US" altLang="ko-KR" dirty="0" err="1"/>
              <a:t>til</a:t>
            </a:r>
            <a:r>
              <a:rPr lang="en-US" altLang="ko-KR" dirty="0"/>
              <a:t> </a:t>
            </a:r>
            <a:r>
              <a:rPr lang="en-US" altLang="ko-KR" dirty="0" err="1"/>
              <a:t>aðgangs</a:t>
            </a:r>
            <a:r>
              <a:rPr lang="en-US" altLang="ko-KR" dirty="0"/>
              <a:t> </a:t>
            </a:r>
            <a:r>
              <a:rPr lang="en-US" altLang="ko-KR" dirty="0" err="1"/>
              <a:t>og</a:t>
            </a:r>
            <a:r>
              <a:rPr lang="en-US" altLang="ko-KR" dirty="0"/>
              <a:t> </a:t>
            </a:r>
            <a:r>
              <a:rPr lang="en-US" altLang="ko-KR" dirty="0" err="1"/>
              <a:t>flutnings</a:t>
            </a:r>
            <a:r>
              <a:rPr lang="en-US" altLang="ko-KR" dirty="0"/>
              <a:t> </a:t>
            </a:r>
            <a:r>
              <a:rPr lang="en-US" altLang="ko-KR" dirty="0" err="1"/>
              <a:t>gagna</a:t>
            </a:r>
            <a:endParaRPr lang="en-US" altLang="ko-KR" dirty="0"/>
          </a:p>
          <a:p>
            <a:pPr marL="285750" indent="-285750" algn="just">
              <a:buFont typeface="Wingdings" panose="05000000000000000000" pitchFamily="2" charset="2"/>
              <a:buChar char="q"/>
            </a:pPr>
            <a:r>
              <a:rPr lang="en-US" altLang="ko-KR" dirty="0" err="1"/>
              <a:t>réttur</a:t>
            </a:r>
            <a:r>
              <a:rPr lang="en-US" altLang="ko-KR" dirty="0"/>
              <a:t> </a:t>
            </a:r>
            <a:r>
              <a:rPr lang="en-US" altLang="ko-KR" dirty="0" err="1"/>
              <a:t>til</a:t>
            </a:r>
            <a:r>
              <a:rPr lang="en-US" altLang="ko-KR" dirty="0"/>
              <a:t> </a:t>
            </a:r>
            <a:r>
              <a:rPr lang="en-US" altLang="ko-KR" dirty="0" err="1"/>
              <a:t>að</a:t>
            </a:r>
            <a:r>
              <a:rPr lang="en-US" altLang="ko-KR" dirty="0"/>
              <a:t> </a:t>
            </a:r>
            <a:r>
              <a:rPr lang="en-US" altLang="ko-KR" dirty="0" err="1"/>
              <a:t>eyða</a:t>
            </a:r>
            <a:r>
              <a:rPr lang="en-US" altLang="ko-KR" dirty="0"/>
              <a:t> (</a:t>
            </a:r>
            <a:r>
              <a:rPr lang="en-US" altLang="ko-KR" dirty="0" err="1"/>
              <a:t>réttur</a:t>
            </a:r>
            <a:r>
              <a:rPr lang="en-US" altLang="ko-KR" dirty="0"/>
              <a:t> </a:t>
            </a:r>
            <a:r>
              <a:rPr lang="en-US" altLang="ko-KR" dirty="0" err="1"/>
              <a:t>til</a:t>
            </a:r>
            <a:r>
              <a:rPr lang="en-US" altLang="ko-KR" dirty="0"/>
              <a:t> </a:t>
            </a:r>
            <a:r>
              <a:rPr lang="en-US" altLang="ko-KR" dirty="0" err="1"/>
              <a:t>að</a:t>
            </a:r>
            <a:r>
              <a:rPr lang="en-US" altLang="ko-KR" dirty="0"/>
              <a:t> </a:t>
            </a:r>
            <a:r>
              <a:rPr lang="en-US" altLang="ko-KR" dirty="0" err="1"/>
              <a:t>gleymast</a:t>
            </a:r>
            <a:r>
              <a:rPr lang="en-US" altLang="ko-KR" dirty="0"/>
              <a:t>)</a:t>
            </a:r>
          </a:p>
          <a:p>
            <a:pPr marL="285750" indent="-285750" algn="just">
              <a:buFont typeface="Wingdings" panose="05000000000000000000" pitchFamily="2" charset="2"/>
              <a:buChar char="q"/>
            </a:pPr>
            <a:r>
              <a:rPr lang="en-US" altLang="ko-KR" dirty="0" err="1"/>
              <a:t>réttur</a:t>
            </a:r>
            <a:r>
              <a:rPr lang="en-US" altLang="ko-KR" dirty="0"/>
              <a:t> </a:t>
            </a:r>
            <a:r>
              <a:rPr lang="en-US" altLang="ko-KR" dirty="0" err="1"/>
              <a:t>til</a:t>
            </a:r>
            <a:r>
              <a:rPr lang="en-US" altLang="ko-KR" dirty="0"/>
              <a:t> </a:t>
            </a:r>
            <a:r>
              <a:rPr lang="en-US" altLang="ko-KR" dirty="0" err="1"/>
              <a:t>að</a:t>
            </a:r>
            <a:r>
              <a:rPr lang="en-US" altLang="ko-KR" dirty="0"/>
              <a:t> </a:t>
            </a:r>
            <a:r>
              <a:rPr lang="en-US" altLang="ko-KR" dirty="0" err="1"/>
              <a:t>leiðrétta</a:t>
            </a:r>
            <a:r>
              <a:rPr lang="en-US" altLang="ko-KR" dirty="0"/>
              <a:t> </a:t>
            </a:r>
            <a:r>
              <a:rPr lang="en-US" altLang="ko-KR" dirty="0" err="1"/>
              <a:t>og</a:t>
            </a:r>
            <a:r>
              <a:rPr lang="en-US" altLang="ko-KR" dirty="0"/>
              <a:t> </a:t>
            </a:r>
            <a:r>
              <a:rPr lang="en-US" altLang="ko-KR" dirty="0" err="1"/>
              <a:t>andmæla</a:t>
            </a:r>
            <a:endParaRPr lang="en-US" altLang="ko-KR" dirty="0"/>
          </a:p>
          <a:p>
            <a:pPr marL="285750" indent="-285750" algn="just">
              <a:buFont typeface="Wingdings" panose="05000000000000000000" pitchFamily="2" charset="2"/>
              <a:buChar char="q"/>
            </a:pPr>
            <a:r>
              <a:rPr lang="en-US" altLang="ko-KR" dirty="0" err="1"/>
              <a:t>skipa</a:t>
            </a:r>
            <a:r>
              <a:rPr lang="en-US" altLang="ko-KR" dirty="0"/>
              <a:t> </a:t>
            </a:r>
            <a:r>
              <a:rPr lang="en-US" altLang="ko-KR" dirty="0" err="1"/>
              <a:t>persónuverndarfulltrúa</a:t>
            </a:r>
            <a:endParaRPr lang="en-US" altLang="ko-KR" dirty="0"/>
          </a:p>
          <a:p>
            <a:pPr marL="285750" indent="-285750" algn="just">
              <a:buFont typeface="Wingdings" panose="05000000000000000000" pitchFamily="2" charset="2"/>
              <a:buChar char="q"/>
            </a:pPr>
            <a:r>
              <a:rPr lang="en-US" altLang="ko-KR" dirty="0" err="1"/>
              <a:t>gagnavernd</a:t>
            </a:r>
            <a:r>
              <a:rPr lang="en-US" altLang="ko-KR" dirty="0"/>
              <a:t> </a:t>
            </a:r>
            <a:r>
              <a:rPr lang="en-US" altLang="ko-KR" dirty="0" err="1"/>
              <a:t>með</a:t>
            </a:r>
            <a:r>
              <a:rPr lang="en-US" altLang="ko-KR" dirty="0"/>
              <a:t> </a:t>
            </a:r>
            <a:r>
              <a:rPr lang="en-US" altLang="ko-KR" dirty="0" err="1"/>
              <a:t>hönnun</a:t>
            </a:r>
            <a:r>
              <a:rPr lang="en-US" altLang="ko-KR" dirty="0"/>
              <a:t> </a:t>
            </a:r>
            <a:r>
              <a:rPr lang="en-US" altLang="ko-KR" dirty="0" err="1"/>
              <a:t>og</a:t>
            </a:r>
            <a:r>
              <a:rPr lang="en-US" altLang="ko-KR" dirty="0"/>
              <a:t> </a:t>
            </a:r>
            <a:r>
              <a:rPr lang="en-US" altLang="ko-KR" dirty="0" err="1"/>
              <a:t>sjálfgefnum</a:t>
            </a:r>
            <a:r>
              <a:rPr lang="en-US" altLang="ko-KR" dirty="0"/>
              <a:t> </a:t>
            </a:r>
            <a:r>
              <a:rPr lang="en-US" altLang="ko-KR" dirty="0" err="1"/>
              <a:t>stillingum</a:t>
            </a:r>
            <a:endParaRPr lang="en-US" altLang="ko-KR" dirty="0"/>
          </a:p>
          <a:p>
            <a:pPr marL="285750" indent="-285750" algn="just">
              <a:buFont typeface="Wingdings" panose="05000000000000000000" pitchFamily="2" charset="2"/>
              <a:buChar char="q"/>
            </a:pPr>
            <a:r>
              <a:rPr lang="en-US" altLang="ko-KR" dirty="0" err="1"/>
              <a:t>tilkynna</a:t>
            </a:r>
            <a:r>
              <a:rPr lang="en-US" altLang="ko-KR" dirty="0"/>
              <a:t> </a:t>
            </a:r>
            <a:r>
              <a:rPr lang="en-US" altLang="ko-KR" dirty="0" err="1"/>
              <a:t>með</a:t>
            </a:r>
            <a:r>
              <a:rPr lang="en-US" altLang="ko-KR" dirty="0"/>
              <a:t> </a:t>
            </a:r>
            <a:r>
              <a:rPr lang="en-US" altLang="ko-KR" dirty="0" err="1"/>
              <a:t>viðeigandi</a:t>
            </a:r>
            <a:r>
              <a:rPr lang="en-US" altLang="ko-KR" dirty="0"/>
              <a:t> </a:t>
            </a:r>
            <a:r>
              <a:rPr lang="en-US" altLang="ko-KR" dirty="0" err="1"/>
              <a:t>hætti</a:t>
            </a:r>
            <a:r>
              <a:rPr lang="en-US" altLang="ko-KR" dirty="0"/>
              <a:t> </a:t>
            </a:r>
            <a:r>
              <a:rPr lang="en-US" altLang="ko-KR" dirty="0" err="1"/>
              <a:t>ef</a:t>
            </a:r>
            <a:r>
              <a:rPr lang="en-US" altLang="ko-KR" dirty="0"/>
              <a:t> </a:t>
            </a:r>
            <a:r>
              <a:rPr lang="en-US" altLang="ko-KR" dirty="0" err="1"/>
              <a:t>gagnaleki</a:t>
            </a:r>
            <a:r>
              <a:rPr lang="en-US" altLang="ko-KR" dirty="0"/>
              <a:t> á </a:t>
            </a:r>
            <a:r>
              <a:rPr lang="en-US" altLang="ko-KR" dirty="0" err="1"/>
              <a:t>sér</a:t>
            </a:r>
            <a:r>
              <a:rPr lang="en-US" altLang="ko-KR" dirty="0"/>
              <a:t> </a:t>
            </a:r>
            <a:r>
              <a:rPr lang="en-US" altLang="ko-KR" dirty="0" err="1"/>
              <a:t>stað</a:t>
            </a:r>
            <a:endParaRPr lang="en-US" altLang="ko-KR" sz="1050" b="1" dirty="0"/>
          </a:p>
        </p:txBody>
      </p:sp>
      <p:grpSp>
        <p:nvGrpSpPr>
          <p:cNvPr id="38" name="Google Shape;11948;p68">
            <a:extLst>
              <a:ext uri="{FF2B5EF4-FFF2-40B4-BE49-F238E27FC236}">
                <a16:creationId xmlns:a16="http://schemas.microsoft.com/office/drawing/2014/main" id="{3DAF02D9-94EC-44AD-8DAA-A4FA0F605BB0}"/>
              </a:ext>
            </a:extLst>
          </p:cNvPr>
          <p:cNvGrpSpPr/>
          <p:nvPr/>
        </p:nvGrpSpPr>
        <p:grpSpPr>
          <a:xfrm rot="20658580">
            <a:off x="7735010" y="5529495"/>
            <a:ext cx="776882" cy="641663"/>
            <a:chOff x="6889712" y="3833413"/>
            <a:chExt cx="355230" cy="293401"/>
          </a:xfrm>
          <a:solidFill>
            <a:srgbClr val="266C9F"/>
          </a:solidFill>
        </p:grpSpPr>
        <p:sp>
          <p:nvSpPr>
            <p:cNvPr id="39" name="Google Shape;11949;p68">
              <a:extLst>
                <a:ext uri="{FF2B5EF4-FFF2-40B4-BE49-F238E27FC236}">
                  <a16:creationId xmlns:a16="http://schemas.microsoft.com/office/drawing/2014/main" id="{16B9B989-7418-46E5-BC63-A1AB98735844}"/>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950;p68">
              <a:extLst>
                <a:ext uri="{FF2B5EF4-FFF2-40B4-BE49-F238E27FC236}">
                  <a16:creationId xmlns:a16="http://schemas.microsoft.com/office/drawing/2014/main" id="{838B7B41-2B04-4049-A884-2E7A1F478864}"/>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951;p68">
              <a:extLst>
                <a:ext uri="{FF2B5EF4-FFF2-40B4-BE49-F238E27FC236}">
                  <a16:creationId xmlns:a16="http://schemas.microsoft.com/office/drawing/2014/main" id="{4CEF1C19-0EB5-4210-85C3-6E22DA1C35F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952;p68">
              <a:extLst>
                <a:ext uri="{FF2B5EF4-FFF2-40B4-BE49-F238E27FC236}">
                  <a16:creationId xmlns:a16="http://schemas.microsoft.com/office/drawing/2014/main" id="{B78A76E7-6B7B-48CB-B21D-778AB289FF9E}"/>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953;p68">
              <a:extLst>
                <a:ext uri="{FF2B5EF4-FFF2-40B4-BE49-F238E27FC236}">
                  <a16:creationId xmlns:a16="http://schemas.microsoft.com/office/drawing/2014/main" id="{1D52388D-B9B4-4AA3-BFA4-F436B93628C6}"/>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2.2. </a:t>
            </a:r>
            <a:r>
              <a:rPr lang="en-US" altLang="ko-KR" sz="3200" b="1" dirty="0" err="1">
                <a:solidFill>
                  <a:schemeClr val="accent1"/>
                </a:solidFill>
              </a:rPr>
              <a:t>Sanngjörn</a:t>
            </a:r>
            <a:r>
              <a:rPr lang="en-US" altLang="ko-KR" sz="3200" b="1" dirty="0">
                <a:solidFill>
                  <a:schemeClr val="accent1"/>
                </a:solidFill>
              </a:rPr>
              <a:t> </a:t>
            </a:r>
            <a:r>
              <a:rPr lang="en-US" altLang="ko-KR" sz="3200" b="1" dirty="0" err="1">
                <a:solidFill>
                  <a:schemeClr val="accent1"/>
                </a:solidFill>
              </a:rPr>
              <a:t>meðferð</a:t>
            </a:r>
            <a:r>
              <a:rPr lang="en-US" altLang="ko-KR" sz="3200" b="1" dirty="0">
                <a:solidFill>
                  <a:schemeClr val="accent1"/>
                </a:solidFill>
              </a:rPr>
              <a:t> </a:t>
            </a:r>
            <a:r>
              <a:rPr lang="en-US" altLang="ko-KR" sz="3200" b="1" dirty="0" err="1">
                <a:solidFill>
                  <a:schemeClr val="accent1"/>
                </a:solidFill>
              </a:rPr>
              <a:t>einstaklinga</a:t>
            </a:r>
            <a:endParaRPr lang="en-US" altLang="ko-KR" sz="3200" b="1" dirty="0">
              <a:solidFill>
                <a:schemeClr val="accent1"/>
              </a:solidFill>
            </a:endParaRPr>
          </a:p>
          <a:p>
            <a:pPr marL="0" indent="0" algn="r">
              <a:buNone/>
            </a:pPr>
            <a:endParaRPr lang="en-US" altLang="ko-KR" sz="3200" b="1" dirty="0">
              <a:solidFill>
                <a:schemeClr val="accent1"/>
              </a:solidFill>
            </a:endParaRPr>
          </a:p>
        </p:txBody>
      </p:sp>
      <p:pic>
        <p:nvPicPr>
          <p:cNvPr id="2" name="Εικόνα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8183" y="2165528"/>
            <a:ext cx="2264569" cy="3019425"/>
          </a:xfrm>
          <a:prstGeom prst="rect">
            <a:avLst/>
          </a:prstGeom>
        </p:spPr>
      </p:pic>
    </p:spTree>
    <p:extLst>
      <p:ext uri="{BB962C8B-B14F-4D97-AF65-F5344CB8AC3E}">
        <p14:creationId xmlns:p14="http://schemas.microsoft.com/office/powerpoint/2010/main" val="2791007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1">
            <a:extLst>
              <a:ext uri="{FF2B5EF4-FFF2-40B4-BE49-F238E27FC236}">
                <a16:creationId xmlns:a16="http://schemas.microsoft.com/office/drawing/2014/main" id="{4285D921-77BC-4B3F-9707-B6204D86D3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7185" y="2166181"/>
            <a:ext cx="3543340" cy="2362226"/>
          </a:xfrm>
          <a:prstGeom prst="rect">
            <a:avLst/>
          </a:prstGeom>
        </p:spPr>
      </p:pic>
      <p:sp>
        <p:nvSpPr>
          <p:cNvPr id="27" name="Rectangle 7">
            <a:extLst>
              <a:ext uri="{FF2B5EF4-FFF2-40B4-BE49-F238E27FC236}">
                <a16:creationId xmlns:a16="http://schemas.microsoft.com/office/drawing/2014/main" id="{421A13C1-A62F-42B7-BA0B-406294803411}"/>
              </a:ext>
            </a:extLst>
          </p:cNvPr>
          <p:cNvSpPr/>
          <p:nvPr/>
        </p:nvSpPr>
        <p:spPr>
          <a:xfrm>
            <a:off x="5087903" y="2638862"/>
            <a:ext cx="79072" cy="317649"/>
          </a:xfrm>
          <a:prstGeom prst="rect">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5191972" y="2560693"/>
            <a:ext cx="5862959" cy="461665"/>
          </a:xfrm>
          <a:prstGeom prst="rect">
            <a:avLst/>
          </a:prstGeom>
          <a:noFill/>
        </p:spPr>
        <p:txBody>
          <a:bodyPr wrap="square" rtlCol="0" anchor="ctr">
            <a:spAutoFit/>
          </a:bodyPr>
          <a:lstStyle/>
          <a:p>
            <a:r>
              <a:rPr lang="en-US" sz="2400" b="1" dirty="0"/>
              <a:t>Pers</a:t>
            </a:r>
            <a:r>
              <a:rPr lang="is-IS" sz="2400" b="1" dirty="0"/>
              <a:t>ónuverndarstefna </a:t>
            </a:r>
            <a:endParaRPr lang="en-US" sz="2400" b="1" dirty="0"/>
          </a:p>
        </p:txBody>
      </p:sp>
      <p:sp>
        <p:nvSpPr>
          <p:cNvPr id="29" name="TextBox 2">
            <a:extLst>
              <a:ext uri="{FF2B5EF4-FFF2-40B4-BE49-F238E27FC236}">
                <a16:creationId xmlns:a16="http://schemas.microsoft.com/office/drawing/2014/main" id="{A9DC58F7-259F-4D1B-B01F-00E5E6930B17}"/>
              </a:ext>
            </a:extLst>
          </p:cNvPr>
          <p:cNvSpPr txBox="1"/>
          <p:nvPr/>
        </p:nvSpPr>
        <p:spPr>
          <a:xfrm>
            <a:off x="4973132" y="2991580"/>
            <a:ext cx="6078198" cy="2308324"/>
          </a:xfrm>
          <a:prstGeom prst="rect">
            <a:avLst/>
          </a:prstGeom>
          <a:noFill/>
        </p:spPr>
        <p:txBody>
          <a:bodyPr wrap="square" lIns="91440" tIns="45720" rIns="91440" bIns="45720" rtlCol="0" anchor="t">
            <a:spAutoFit/>
          </a:bodyPr>
          <a:lstStyle/>
          <a:p>
            <a:pPr algn="just"/>
            <a:r>
              <a:rPr lang="en-US" dirty="0" err="1"/>
              <a:t>Persónuverndarstefna</a:t>
            </a:r>
            <a:r>
              <a:rPr lang="en-US" dirty="0"/>
              <a:t> er </a:t>
            </a:r>
            <a:r>
              <a:rPr lang="en-US" dirty="0" err="1"/>
              <a:t>yfirlýsing</a:t>
            </a:r>
            <a:r>
              <a:rPr lang="en-US" dirty="0"/>
              <a:t> </a:t>
            </a:r>
            <a:r>
              <a:rPr lang="en-US" dirty="0" err="1"/>
              <a:t>eða</a:t>
            </a:r>
            <a:r>
              <a:rPr lang="en-US" dirty="0"/>
              <a:t> </a:t>
            </a:r>
            <a:r>
              <a:rPr lang="en-US" dirty="0" err="1"/>
              <a:t>lagalegt</a:t>
            </a:r>
            <a:r>
              <a:rPr lang="en-US" dirty="0"/>
              <a:t> </a:t>
            </a:r>
            <a:r>
              <a:rPr lang="en-US" dirty="0" err="1"/>
              <a:t>skjal</a:t>
            </a:r>
            <a:r>
              <a:rPr lang="en-US" dirty="0"/>
              <a:t> um </a:t>
            </a:r>
            <a:r>
              <a:rPr lang="en-US" dirty="0" err="1"/>
              <a:t>sumar</a:t>
            </a:r>
            <a:r>
              <a:rPr lang="en-US" dirty="0"/>
              <a:t> </a:t>
            </a:r>
            <a:r>
              <a:rPr lang="en-US" dirty="0" err="1"/>
              <a:t>eða</a:t>
            </a:r>
            <a:r>
              <a:rPr lang="en-US" dirty="0"/>
              <a:t> </a:t>
            </a:r>
            <a:r>
              <a:rPr lang="en-US" dirty="0" err="1"/>
              <a:t>allar</a:t>
            </a:r>
            <a:r>
              <a:rPr lang="en-US" dirty="0"/>
              <a:t> </a:t>
            </a:r>
            <a:r>
              <a:rPr lang="en-US" dirty="0" err="1"/>
              <a:t>þær</a:t>
            </a:r>
            <a:r>
              <a:rPr lang="en-US" dirty="0"/>
              <a:t> </a:t>
            </a:r>
            <a:r>
              <a:rPr lang="en-US" dirty="0" err="1"/>
              <a:t>leiðir</a:t>
            </a:r>
            <a:r>
              <a:rPr lang="en-US" dirty="0"/>
              <a:t> </a:t>
            </a:r>
            <a:r>
              <a:rPr lang="en-US" dirty="0" err="1"/>
              <a:t>sem</a:t>
            </a:r>
            <a:r>
              <a:rPr lang="en-US" dirty="0"/>
              <a:t> </a:t>
            </a:r>
            <a:r>
              <a:rPr lang="en-US" dirty="0" err="1"/>
              <a:t>aðili</a:t>
            </a:r>
            <a:r>
              <a:rPr lang="en-US" dirty="0"/>
              <a:t> </a:t>
            </a:r>
            <a:r>
              <a:rPr lang="en-US" dirty="0" err="1"/>
              <a:t>safnar</a:t>
            </a:r>
            <a:r>
              <a:rPr lang="en-US" dirty="0"/>
              <a:t>, </a:t>
            </a:r>
            <a:r>
              <a:rPr lang="en-US" dirty="0" err="1"/>
              <a:t>notar</a:t>
            </a:r>
            <a:r>
              <a:rPr lang="en-US" dirty="0"/>
              <a:t>, </a:t>
            </a:r>
            <a:r>
              <a:rPr lang="en-US" dirty="0" err="1"/>
              <a:t>birtir</a:t>
            </a:r>
            <a:r>
              <a:rPr lang="en-US" dirty="0"/>
              <a:t> </a:t>
            </a:r>
            <a:r>
              <a:rPr lang="en-US" dirty="0" err="1"/>
              <a:t>og</a:t>
            </a:r>
            <a:r>
              <a:rPr lang="en-US" dirty="0"/>
              <a:t> </a:t>
            </a:r>
            <a:r>
              <a:rPr lang="en-US" dirty="0" err="1"/>
              <a:t>heldur</a:t>
            </a:r>
            <a:r>
              <a:rPr lang="en-US" dirty="0"/>
              <a:t> </a:t>
            </a:r>
            <a:r>
              <a:rPr lang="en-US" dirty="0" err="1"/>
              <a:t>utan</a:t>
            </a:r>
            <a:r>
              <a:rPr lang="en-US" dirty="0"/>
              <a:t> um </a:t>
            </a:r>
            <a:r>
              <a:rPr lang="en-US" dirty="0" err="1"/>
              <a:t>upplýsingar</a:t>
            </a:r>
            <a:r>
              <a:rPr lang="en-US" dirty="0"/>
              <a:t> um </a:t>
            </a:r>
            <a:r>
              <a:rPr lang="en-US" dirty="0" err="1"/>
              <a:t>viðskiptavini</a:t>
            </a:r>
            <a:r>
              <a:rPr lang="en-US" dirty="0"/>
              <a:t> </a:t>
            </a:r>
            <a:r>
              <a:rPr lang="en-US" dirty="0" err="1"/>
              <a:t>eða</a:t>
            </a:r>
            <a:r>
              <a:rPr lang="en-US" dirty="0"/>
              <a:t> </a:t>
            </a:r>
            <a:r>
              <a:rPr lang="en-US" dirty="0" err="1"/>
              <a:t>skjólstæðinga</a:t>
            </a:r>
            <a:r>
              <a:rPr lang="en-US" dirty="0"/>
              <a:t>. </a:t>
            </a:r>
          </a:p>
          <a:p>
            <a:pPr algn="just"/>
            <a:endParaRPr lang="en-US" altLang="ko-KR" dirty="0"/>
          </a:p>
          <a:p>
            <a:pPr algn="just"/>
            <a:r>
              <a:rPr lang="en-US" dirty="0" err="1"/>
              <a:t>Dæmi</a:t>
            </a:r>
            <a:r>
              <a:rPr lang="en-US" dirty="0"/>
              <a:t>: </a:t>
            </a:r>
            <a:r>
              <a:rPr lang="en-US" dirty="0" err="1"/>
              <a:t>persónuverndarstefna</a:t>
            </a:r>
            <a:r>
              <a:rPr lang="en-US" dirty="0"/>
              <a:t> </a:t>
            </a:r>
            <a:r>
              <a:rPr lang="en-US" dirty="0">
                <a:hlinkClick r:id="rId3"/>
              </a:rPr>
              <a:t>UNESCO</a:t>
            </a:r>
            <a:r>
              <a:rPr lang="en-US" dirty="0"/>
              <a:t> </a:t>
            </a:r>
            <a:r>
              <a:rPr lang="en-US" dirty="0" err="1"/>
              <a:t>vísar</a:t>
            </a:r>
            <a:r>
              <a:rPr lang="en-US" dirty="0"/>
              <a:t> </a:t>
            </a:r>
            <a:r>
              <a:rPr lang="en-US" dirty="0" err="1"/>
              <a:t>til</a:t>
            </a:r>
            <a:r>
              <a:rPr lang="en-US" dirty="0"/>
              <a:t> </a:t>
            </a:r>
            <a:r>
              <a:rPr lang="en-US" dirty="0" err="1"/>
              <a:t>samantektar</a:t>
            </a:r>
            <a:r>
              <a:rPr lang="en-US" dirty="0"/>
              <a:t> um </a:t>
            </a:r>
            <a:r>
              <a:rPr lang="en-US" dirty="0" err="1"/>
              <a:t>hvað</a:t>
            </a:r>
            <a:r>
              <a:rPr lang="en-US" dirty="0"/>
              <a:t> </a:t>
            </a:r>
            <a:r>
              <a:rPr lang="en-US" dirty="0" err="1"/>
              <a:t>verði</a:t>
            </a:r>
            <a:r>
              <a:rPr lang="en-US" dirty="0"/>
              <a:t> um </a:t>
            </a:r>
            <a:r>
              <a:rPr lang="en-US" dirty="0" err="1"/>
              <a:t>persónuupplýsingar</a:t>
            </a:r>
            <a:r>
              <a:rPr lang="en-US" dirty="0"/>
              <a:t> </a:t>
            </a:r>
            <a:r>
              <a:rPr lang="en-US" dirty="0" err="1"/>
              <a:t>þínar</a:t>
            </a:r>
            <a:r>
              <a:rPr lang="en-US" dirty="0"/>
              <a:t> </a:t>
            </a:r>
            <a:r>
              <a:rPr lang="en-US" dirty="0" err="1"/>
              <a:t>þegar</a:t>
            </a:r>
            <a:r>
              <a:rPr lang="en-US" dirty="0"/>
              <a:t> </a:t>
            </a:r>
            <a:r>
              <a:rPr lang="en-US" dirty="0" err="1"/>
              <a:t>þú</a:t>
            </a:r>
            <a:r>
              <a:rPr lang="en-US" dirty="0"/>
              <a:t> </a:t>
            </a:r>
            <a:r>
              <a:rPr lang="en-US" dirty="0" err="1"/>
              <a:t>heimsækir</a:t>
            </a:r>
            <a:r>
              <a:rPr lang="en-US" dirty="0"/>
              <a:t> </a:t>
            </a:r>
            <a:r>
              <a:rPr lang="en-US" dirty="0" err="1"/>
              <a:t>vefsíðu</a:t>
            </a:r>
            <a:r>
              <a:rPr lang="en-US" dirty="0"/>
              <a:t> </a:t>
            </a:r>
            <a:r>
              <a:rPr lang="en-US" dirty="0" err="1"/>
              <a:t>stofnunarinnar</a:t>
            </a:r>
            <a:r>
              <a:rPr lang="en-US" dirty="0"/>
              <a:t>. </a:t>
            </a:r>
          </a:p>
          <a:p>
            <a:pPr algn="just"/>
            <a:endParaRPr lang="en-US" dirty="0"/>
          </a:p>
        </p:txBody>
      </p:sp>
      <p:grpSp>
        <p:nvGrpSpPr>
          <p:cNvPr id="38" name="Google Shape;11948;p68">
            <a:extLst>
              <a:ext uri="{FF2B5EF4-FFF2-40B4-BE49-F238E27FC236}">
                <a16:creationId xmlns:a16="http://schemas.microsoft.com/office/drawing/2014/main" id="{3DAF02D9-94EC-44AD-8DAA-A4FA0F605BB0}"/>
              </a:ext>
            </a:extLst>
          </p:cNvPr>
          <p:cNvGrpSpPr/>
          <p:nvPr/>
        </p:nvGrpSpPr>
        <p:grpSpPr>
          <a:xfrm rot="20658580">
            <a:off x="3864344" y="4886942"/>
            <a:ext cx="776882" cy="641663"/>
            <a:chOff x="6889712" y="3833413"/>
            <a:chExt cx="355230" cy="293401"/>
          </a:xfrm>
          <a:solidFill>
            <a:srgbClr val="266C9F"/>
          </a:solidFill>
        </p:grpSpPr>
        <p:sp>
          <p:nvSpPr>
            <p:cNvPr id="39" name="Google Shape;11949;p68">
              <a:extLst>
                <a:ext uri="{FF2B5EF4-FFF2-40B4-BE49-F238E27FC236}">
                  <a16:creationId xmlns:a16="http://schemas.microsoft.com/office/drawing/2014/main" id="{16B9B989-7418-46E5-BC63-A1AB98735844}"/>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950;p68">
              <a:extLst>
                <a:ext uri="{FF2B5EF4-FFF2-40B4-BE49-F238E27FC236}">
                  <a16:creationId xmlns:a16="http://schemas.microsoft.com/office/drawing/2014/main" id="{838B7B41-2B04-4049-A884-2E7A1F478864}"/>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951;p68">
              <a:extLst>
                <a:ext uri="{FF2B5EF4-FFF2-40B4-BE49-F238E27FC236}">
                  <a16:creationId xmlns:a16="http://schemas.microsoft.com/office/drawing/2014/main" id="{4CEF1C19-0EB5-4210-85C3-6E22DA1C35F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952;p68">
              <a:extLst>
                <a:ext uri="{FF2B5EF4-FFF2-40B4-BE49-F238E27FC236}">
                  <a16:creationId xmlns:a16="http://schemas.microsoft.com/office/drawing/2014/main" id="{B78A76E7-6B7B-48CB-B21D-778AB289FF9E}"/>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953;p68">
              <a:extLst>
                <a:ext uri="{FF2B5EF4-FFF2-40B4-BE49-F238E27FC236}">
                  <a16:creationId xmlns:a16="http://schemas.microsoft.com/office/drawing/2014/main" id="{1D52388D-B9B4-4AA3-BFA4-F436B93628C6}"/>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2.2. </a:t>
            </a:r>
            <a:r>
              <a:rPr lang="en-US" altLang="ko-KR" sz="3200" b="1" dirty="0" err="1">
                <a:solidFill>
                  <a:schemeClr val="accent1"/>
                </a:solidFill>
              </a:rPr>
              <a:t>Sanngjörn</a:t>
            </a:r>
            <a:r>
              <a:rPr lang="en-US" altLang="ko-KR" sz="3200" b="1" dirty="0">
                <a:solidFill>
                  <a:schemeClr val="accent1"/>
                </a:solidFill>
              </a:rPr>
              <a:t> </a:t>
            </a:r>
            <a:r>
              <a:rPr lang="en-US" altLang="ko-KR" sz="3200" b="1" dirty="0" err="1">
                <a:solidFill>
                  <a:schemeClr val="accent1"/>
                </a:solidFill>
              </a:rPr>
              <a:t>meðferð</a:t>
            </a:r>
            <a:r>
              <a:rPr lang="en-US" altLang="ko-KR" sz="3200" b="1" dirty="0">
                <a:solidFill>
                  <a:schemeClr val="accent1"/>
                </a:solidFill>
              </a:rPr>
              <a:t> </a:t>
            </a:r>
            <a:r>
              <a:rPr lang="en-US" altLang="ko-KR" sz="3200" b="1" dirty="0" err="1">
                <a:solidFill>
                  <a:schemeClr val="accent1"/>
                </a:solidFill>
              </a:rPr>
              <a:t>einstaklinga</a:t>
            </a:r>
            <a:endParaRPr lang="en-US" altLang="ko-KR" sz="3200" b="1" dirty="0">
              <a:solidFill>
                <a:schemeClr val="accent1"/>
              </a:solidFill>
            </a:endParaRPr>
          </a:p>
          <a:p>
            <a:pPr marL="0" indent="0" algn="r">
              <a:buNone/>
            </a:pPr>
            <a:endParaRPr lang="en-US" altLang="ko-KR" sz="3200" b="1" dirty="0">
              <a:solidFill>
                <a:schemeClr val="accent1"/>
              </a:solidFill>
            </a:endParaRPr>
          </a:p>
        </p:txBody>
      </p:sp>
    </p:spTree>
    <p:extLst>
      <p:ext uri="{BB962C8B-B14F-4D97-AF65-F5344CB8AC3E}">
        <p14:creationId xmlns:p14="http://schemas.microsoft.com/office/powerpoint/2010/main" val="2688205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21A13C1-A62F-42B7-BA0B-406294803411}"/>
              </a:ext>
            </a:extLst>
          </p:cNvPr>
          <p:cNvSpPr/>
          <p:nvPr/>
        </p:nvSpPr>
        <p:spPr>
          <a:xfrm>
            <a:off x="1754153" y="1791137"/>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1858222" y="1712968"/>
            <a:ext cx="5862959" cy="461665"/>
          </a:xfrm>
          <a:prstGeom prst="rect">
            <a:avLst/>
          </a:prstGeom>
          <a:noFill/>
        </p:spPr>
        <p:txBody>
          <a:bodyPr wrap="square" rtlCol="0" anchor="ctr">
            <a:spAutoFit/>
          </a:bodyPr>
          <a:lstStyle/>
          <a:p>
            <a:r>
              <a:rPr lang="en-US" sz="2400" b="1" dirty="0" err="1"/>
              <a:t>Heimildir</a:t>
            </a:r>
            <a:endParaRPr lang="en-US" sz="2400" b="1" dirty="0"/>
          </a:p>
        </p:txBody>
      </p:sp>
      <p:sp>
        <p:nvSpPr>
          <p:cNvPr id="29" name="TextBox 2">
            <a:extLst>
              <a:ext uri="{FF2B5EF4-FFF2-40B4-BE49-F238E27FC236}">
                <a16:creationId xmlns:a16="http://schemas.microsoft.com/office/drawing/2014/main" id="{A9DC58F7-259F-4D1B-B01F-00E5E6930B17}"/>
              </a:ext>
            </a:extLst>
          </p:cNvPr>
          <p:cNvSpPr txBox="1"/>
          <p:nvPr/>
        </p:nvSpPr>
        <p:spPr>
          <a:xfrm>
            <a:off x="1639381" y="2143855"/>
            <a:ext cx="7609393" cy="2585323"/>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hlinkClick r:id="rId2"/>
              </a:rPr>
              <a:t>https://europa.eu/youreurope/business/dealing-with-customers/data-protection/data-protection-gdpr/index_en.htm</a:t>
            </a:r>
            <a:endParaRPr lang="en-US" altLang="ko-KR" dirty="0"/>
          </a:p>
          <a:p>
            <a:pPr marL="285750" indent="-285750">
              <a:buFont typeface="Arial" panose="020B0604020202020204" pitchFamily="34" charset="0"/>
              <a:buChar char="•"/>
            </a:pPr>
            <a:r>
              <a:rPr lang="en-US" altLang="ko-KR" dirty="0">
                <a:hlinkClick r:id="rId3"/>
              </a:rPr>
              <a:t>https://www.europarl.europa.eu/RegData/etudes/BRIE/2018/621876/EPRS_BRI(2018)621876_EN.pdf</a:t>
            </a:r>
            <a:r>
              <a:rPr lang="en-US" altLang="ko-KR" dirty="0"/>
              <a:t> </a:t>
            </a:r>
          </a:p>
          <a:p>
            <a:pPr marL="285750" indent="-285750">
              <a:buFont typeface="Arial" panose="020B0604020202020204" pitchFamily="34" charset="0"/>
              <a:buChar char="•"/>
            </a:pPr>
            <a:r>
              <a:rPr lang="en-US" altLang="ko-KR" dirty="0">
                <a:hlinkClick r:id="rId4"/>
              </a:rPr>
              <a:t>https://ec.europa.eu/info/sites/default/files/data-protection-factsheet-sme-obligations_en.pdf</a:t>
            </a:r>
            <a:r>
              <a:rPr lang="en-US" altLang="ko-KR" dirty="0"/>
              <a:t> </a:t>
            </a:r>
          </a:p>
          <a:p>
            <a:pPr marL="285750" indent="-285750">
              <a:buFont typeface="Arial" panose="020B0604020202020204" pitchFamily="34" charset="0"/>
              <a:buChar char="•"/>
            </a:pPr>
            <a:r>
              <a:rPr lang="en-US" altLang="ko-KR" dirty="0">
                <a:hlinkClick r:id="rId5"/>
              </a:rPr>
              <a:t>https://www.ichandmuseums.eu/en/privacy-cookie-policy</a:t>
            </a:r>
            <a:endParaRPr lang="en-US" altLang="ko-KR" dirty="0"/>
          </a:p>
          <a:p>
            <a:pPr marL="285750" indent="-285750">
              <a:buFont typeface="Arial" panose="020B0604020202020204" pitchFamily="34" charset="0"/>
              <a:buChar char="•"/>
            </a:pPr>
            <a:r>
              <a:rPr lang="en-US" altLang="ko-KR" dirty="0">
                <a:hlinkClick r:id="rId6"/>
              </a:rPr>
              <a:t>https://www.unesco.de/en/privacy-policy</a:t>
            </a:r>
            <a:endParaRPr lang="en-US" altLang="ko-KR" dirty="0"/>
          </a:p>
          <a:p>
            <a:endParaRPr lang="en-US" altLang="ko-KR" dirty="0"/>
          </a:p>
        </p:txBody>
      </p:sp>
      <p:grpSp>
        <p:nvGrpSpPr>
          <p:cNvPr id="38" name="Google Shape;11948;p68">
            <a:extLst>
              <a:ext uri="{FF2B5EF4-FFF2-40B4-BE49-F238E27FC236}">
                <a16:creationId xmlns:a16="http://schemas.microsoft.com/office/drawing/2014/main" id="{3DAF02D9-94EC-44AD-8DAA-A4FA0F605BB0}"/>
              </a:ext>
            </a:extLst>
          </p:cNvPr>
          <p:cNvGrpSpPr/>
          <p:nvPr/>
        </p:nvGrpSpPr>
        <p:grpSpPr>
          <a:xfrm rot="20658580">
            <a:off x="4290039" y="4685346"/>
            <a:ext cx="776882" cy="641663"/>
            <a:chOff x="6889712" y="3833413"/>
            <a:chExt cx="355230" cy="293401"/>
          </a:xfrm>
          <a:solidFill>
            <a:srgbClr val="266C9F"/>
          </a:solidFill>
        </p:grpSpPr>
        <p:sp>
          <p:nvSpPr>
            <p:cNvPr id="39" name="Google Shape;11949;p68">
              <a:extLst>
                <a:ext uri="{FF2B5EF4-FFF2-40B4-BE49-F238E27FC236}">
                  <a16:creationId xmlns:a16="http://schemas.microsoft.com/office/drawing/2014/main" id="{16B9B989-7418-46E5-BC63-A1AB98735844}"/>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950;p68">
              <a:extLst>
                <a:ext uri="{FF2B5EF4-FFF2-40B4-BE49-F238E27FC236}">
                  <a16:creationId xmlns:a16="http://schemas.microsoft.com/office/drawing/2014/main" id="{838B7B41-2B04-4049-A884-2E7A1F478864}"/>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951;p68">
              <a:extLst>
                <a:ext uri="{FF2B5EF4-FFF2-40B4-BE49-F238E27FC236}">
                  <a16:creationId xmlns:a16="http://schemas.microsoft.com/office/drawing/2014/main" id="{4CEF1C19-0EB5-4210-85C3-6E22DA1C35F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952;p68">
              <a:extLst>
                <a:ext uri="{FF2B5EF4-FFF2-40B4-BE49-F238E27FC236}">
                  <a16:creationId xmlns:a16="http://schemas.microsoft.com/office/drawing/2014/main" id="{B78A76E7-6B7B-48CB-B21D-778AB289FF9E}"/>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953;p68">
              <a:extLst>
                <a:ext uri="{FF2B5EF4-FFF2-40B4-BE49-F238E27FC236}">
                  <a16:creationId xmlns:a16="http://schemas.microsoft.com/office/drawing/2014/main" id="{1D52388D-B9B4-4AA3-BFA4-F436B93628C6}"/>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 Placeholder 1">
            <a:extLst>
              <a:ext uri="{FF2B5EF4-FFF2-40B4-BE49-F238E27FC236}">
                <a16:creationId xmlns:a16="http://schemas.microsoft.com/office/drawing/2014/main" id="{81070A41-7970-4EFE-9B40-15252CE931E2}"/>
              </a:ext>
            </a:extLst>
          </p:cNvPr>
          <p:cNvSpPr txBox="1">
            <a:spLocks/>
          </p:cNvSpPr>
          <p:nvPr/>
        </p:nvSpPr>
        <p:spPr>
          <a:xfrm>
            <a:off x="2133601" y="299000"/>
            <a:ext cx="8029574" cy="381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err="1">
                <a:solidFill>
                  <a:schemeClr val="accent1"/>
                </a:solidFill>
              </a:rPr>
              <a:t>Gagnavernd</a:t>
            </a:r>
            <a:r>
              <a:rPr lang="en-US" altLang="ko-KR" sz="3200" b="1" dirty="0">
                <a:solidFill>
                  <a:schemeClr val="accent1"/>
                </a:solidFill>
              </a:rPr>
              <a:t>, </a:t>
            </a:r>
            <a:r>
              <a:rPr lang="en-US" altLang="ko-KR" sz="3200" b="1" dirty="0" err="1">
                <a:solidFill>
                  <a:schemeClr val="accent1"/>
                </a:solidFill>
              </a:rPr>
              <a:t>sjálfbærni</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a:t>
            </a:r>
            <a:r>
              <a:rPr lang="en-US" altLang="ko-KR" sz="3200" b="1" dirty="0" err="1">
                <a:solidFill>
                  <a:schemeClr val="accent1"/>
                </a:solidFill>
              </a:rPr>
              <a:t>þekkingarmiðlun</a:t>
            </a:r>
            <a:r>
              <a:rPr lang="en-US" altLang="ko-KR" sz="3200" b="1" dirty="0">
                <a:solidFill>
                  <a:schemeClr val="accent1"/>
                </a:solidFill>
              </a:rPr>
              <a:t> </a:t>
            </a:r>
          </a:p>
          <a:p>
            <a:pPr marL="0" indent="0" algn="r">
              <a:buNone/>
            </a:pPr>
            <a:endParaRPr lang="en-US" altLang="ko-KR" sz="3200" b="1" dirty="0">
              <a:solidFill>
                <a:schemeClr val="accent1"/>
              </a:solidFill>
            </a:endParaRPr>
          </a:p>
        </p:txBody>
      </p:sp>
    </p:spTree>
    <p:extLst>
      <p:ext uri="{BB962C8B-B14F-4D97-AF65-F5344CB8AC3E}">
        <p14:creationId xmlns:p14="http://schemas.microsoft.com/office/powerpoint/2010/main" val="2283524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err="1">
                <a:latin typeface="+mn-lt"/>
              </a:rPr>
              <a:t>Samantekt</a:t>
            </a:r>
            <a:endParaRPr lang="es-ES" sz="3600" dirty="0">
              <a:latin typeface="+mn-lt"/>
            </a:endParaRP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9" name="Straight Arrow Connector 12">
            <a:extLst>
              <a:ext uri="{FF2B5EF4-FFF2-40B4-BE49-F238E27FC236}">
                <a16:creationId xmlns:a16="http://schemas.microsoft.com/office/drawing/2014/main" id="{977CEB1D-6137-4931-A050-2F318E1D89E9}"/>
              </a:ext>
            </a:extLst>
          </p:cNvPr>
          <p:cNvCxnSpPr/>
          <p:nvPr/>
        </p:nvCxnSpPr>
        <p:spPr>
          <a:xfrm>
            <a:off x="6558470" y="3580455"/>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207503" cy="684946"/>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3635650" y="4005694"/>
            <a:ext cx="1234570" cy="345291"/>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24">
            <a:extLst>
              <a:ext uri="{FF2B5EF4-FFF2-40B4-BE49-F238E27FC236}">
                <a16:creationId xmlns:a16="http://schemas.microsoft.com/office/drawing/2014/main" id="{66EE22D8-5141-41C3-A956-4079E05AC000}"/>
              </a:ext>
            </a:extLst>
          </p:cNvPr>
          <p:cNvGrpSpPr/>
          <p:nvPr/>
        </p:nvGrpSpPr>
        <p:grpSpPr>
          <a:xfrm>
            <a:off x="1406003" y="1534428"/>
            <a:ext cx="2433910" cy="647576"/>
            <a:chOff x="652507" y="3459759"/>
            <a:chExt cx="2227755" cy="647576"/>
          </a:xfrm>
        </p:grpSpPr>
        <p:sp>
          <p:nvSpPr>
            <p:cNvPr id="15" name="TextBox 10">
              <a:extLst>
                <a:ext uri="{FF2B5EF4-FFF2-40B4-BE49-F238E27FC236}">
                  <a16:creationId xmlns:a16="http://schemas.microsoft.com/office/drawing/2014/main" id="{8008F14C-7C2B-4FF8-9C52-42E821022212}"/>
                </a:ext>
              </a:extLst>
            </p:cNvPr>
            <p:cNvSpPr txBox="1"/>
            <p:nvPr/>
          </p:nvSpPr>
          <p:spPr>
            <a:xfrm>
              <a:off x="820605" y="3768781"/>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dirty="0">
                  <a:solidFill>
                    <a:schemeClr val="tx1">
                      <a:lumMod val="75000"/>
                      <a:lumOff val="25000"/>
                    </a:schemeClr>
                  </a:solidFill>
                  <a:cs typeface="Arial" pitchFamily="34" charset="0"/>
                </a:rPr>
                <a:t>CRAAP </a:t>
              </a:r>
              <a:r>
                <a:rPr lang="en-US" altLang="ko-KR" sz="1600" dirty="0" err="1">
                  <a:solidFill>
                    <a:schemeClr val="tx1">
                      <a:lumMod val="75000"/>
                      <a:lumOff val="25000"/>
                    </a:schemeClr>
                  </a:solidFill>
                  <a:cs typeface="Arial" pitchFamily="34" charset="0"/>
                </a:rPr>
                <a:t>próf</a:t>
              </a:r>
              <a:endParaRPr lang="en-US" altLang="ko-KR" sz="1600" dirty="0">
                <a:solidFill>
                  <a:schemeClr val="tx1">
                    <a:lumMod val="75000"/>
                    <a:lumOff val="25000"/>
                  </a:schemeClr>
                </a:solidFill>
                <a:cs typeface="Arial" pitchFamily="34" charset="0"/>
              </a:endParaRPr>
            </a:p>
          </p:txBody>
        </p:sp>
        <p:sp>
          <p:nvSpPr>
            <p:cNvPr id="16" name="TextBox 11">
              <a:extLst>
                <a:ext uri="{FF2B5EF4-FFF2-40B4-BE49-F238E27FC236}">
                  <a16:creationId xmlns:a16="http://schemas.microsoft.com/office/drawing/2014/main" id="{F2AB07F4-11AB-4778-A8F9-E0443326044C}"/>
                </a:ext>
              </a:extLst>
            </p:cNvPr>
            <p:cNvSpPr txBox="1"/>
            <p:nvPr/>
          </p:nvSpPr>
          <p:spPr>
            <a:xfrm>
              <a:off x="652507" y="3459759"/>
              <a:ext cx="2223471"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a:solidFill>
                    <a:schemeClr val="tx1">
                      <a:lumMod val="75000"/>
                      <a:lumOff val="25000"/>
                    </a:schemeClr>
                  </a:solidFill>
                  <a:cs typeface="Arial" pitchFamily="34" charset="0"/>
                </a:rPr>
                <a:t>Mat á </a:t>
              </a:r>
              <a:r>
                <a:rPr lang="en-US" altLang="ko-KR" sz="1600" b="1" dirty="0" err="1">
                  <a:solidFill>
                    <a:schemeClr val="tx1">
                      <a:lumMod val="75000"/>
                      <a:lumOff val="25000"/>
                    </a:schemeClr>
                  </a:solidFill>
                  <a:cs typeface="Arial" pitchFamily="34" charset="0"/>
                </a:rPr>
                <a:t>efni</a:t>
              </a:r>
              <a:r>
                <a:rPr lang="en-US" altLang="ko-KR" sz="1600" b="1" dirty="0">
                  <a:solidFill>
                    <a:schemeClr val="tx1">
                      <a:lumMod val="75000"/>
                      <a:lumOff val="25000"/>
                    </a:schemeClr>
                  </a:solidFill>
                  <a:cs typeface="Arial" pitchFamily="34" charset="0"/>
                </a:rPr>
                <a:t> - </a:t>
              </a:r>
              <a:r>
                <a:rPr lang="en-US" altLang="ko-KR" sz="1600" b="1" dirty="0" err="1">
                  <a:solidFill>
                    <a:schemeClr val="tx1">
                      <a:lumMod val="75000"/>
                      <a:lumOff val="25000"/>
                    </a:schemeClr>
                  </a:solidFill>
                  <a:cs typeface="Arial" pitchFamily="34" charset="0"/>
                </a:rPr>
                <a:t>verkfæri</a:t>
              </a:r>
              <a:endParaRPr lang="ko-KR" altLang="en-US" sz="1600" b="1" dirty="0">
                <a:solidFill>
                  <a:schemeClr val="tx1">
                    <a:lumMod val="75000"/>
                    <a:lumOff val="25000"/>
                  </a:schemeClr>
                </a:solidFill>
                <a:cs typeface="Arial" pitchFamily="34" charset="0"/>
              </a:endParaRPr>
            </a:p>
          </p:txBody>
        </p:sp>
      </p:grpSp>
      <p:grpSp>
        <p:nvGrpSpPr>
          <p:cNvPr id="20" name="Group 30">
            <a:extLst>
              <a:ext uri="{FF2B5EF4-FFF2-40B4-BE49-F238E27FC236}">
                <a16:creationId xmlns:a16="http://schemas.microsoft.com/office/drawing/2014/main" id="{62A94E3A-F856-4037-9B43-1C8CF4C4FEFD}"/>
              </a:ext>
            </a:extLst>
          </p:cNvPr>
          <p:cNvGrpSpPr/>
          <p:nvPr/>
        </p:nvGrpSpPr>
        <p:grpSpPr>
          <a:xfrm>
            <a:off x="657754" y="3490552"/>
            <a:ext cx="2955937" cy="1914137"/>
            <a:chOff x="360479" y="2751634"/>
            <a:chExt cx="2382682" cy="1474405"/>
          </a:xfrm>
        </p:grpSpPr>
        <p:sp>
          <p:nvSpPr>
            <p:cNvPr id="21" name="TextBox 10">
              <a:extLst>
                <a:ext uri="{FF2B5EF4-FFF2-40B4-BE49-F238E27FC236}">
                  <a16:creationId xmlns:a16="http://schemas.microsoft.com/office/drawing/2014/main" id="{DE9987CC-ACD6-4DE1-A08A-5B6FD3594EE0}"/>
                </a:ext>
              </a:extLst>
            </p:cNvPr>
            <p:cNvSpPr txBox="1"/>
            <p:nvPr/>
          </p:nvSpPr>
          <p:spPr>
            <a:xfrm>
              <a:off x="378306" y="3206632"/>
              <a:ext cx="2364855" cy="101940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dirty="0" err="1">
                  <a:solidFill>
                    <a:schemeClr val="tx1">
                      <a:lumMod val="75000"/>
                      <a:lumOff val="25000"/>
                    </a:schemeClr>
                  </a:solidFill>
                  <a:cs typeface="Arial" pitchFamily="34" charset="0"/>
                </a:rPr>
                <a:t>Heimild</a:t>
              </a:r>
              <a:endParaRPr lang="en-US" altLang="ko-KR" sz="1600" dirty="0">
                <a:solidFill>
                  <a:schemeClr val="tx1">
                    <a:lumMod val="75000"/>
                    <a:lumOff val="25000"/>
                  </a:schemeClr>
                </a:solidFill>
                <a:cs typeface="Arial" pitchFamily="34" charset="0"/>
              </a:endParaRPr>
            </a:p>
            <a:p>
              <a:pPr algn="r"/>
              <a:r>
                <a:rPr lang="en-US" altLang="ko-KR" sz="1600" dirty="0" err="1">
                  <a:solidFill>
                    <a:schemeClr val="tx1">
                      <a:lumMod val="75000"/>
                      <a:lumOff val="25000"/>
                    </a:schemeClr>
                  </a:solidFill>
                  <a:cs typeface="Arial" pitchFamily="34" charset="0"/>
                </a:rPr>
                <a:t>Nálvæmni</a:t>
              </a:r>
              <a:endParaRPr lang="en-US" altLang="ko-KR" sz="1600" dirty="0">
                <a:solidFill>
                  <a:schemeClr val="tx1">
                    <a:lumMod val="75000"/>
                    <a:lumOff val="25000"/>
                  </a:schemeClr>
                </a:solidFill>
                <a:cs typeface="Arial" pitchFamily="34" charset="0"/>
              </a:endParaRPr>
            </a:p>
            <a:p>
              <a:pPr algn="r"/>
              <a:r>
                <a:rPr lang="en-US" altLang="ko-KR" sz="1600" dirty="0" err="1">
                  <a:solidFill>
                    <a:schemeClr val="tx1">
                      <a:lumMod val="75000"/>
                      <a:lumOff val="25000"/>
                    </a:schemeClr>
                  </a:solidFill>
                  <a:cs typeface="Arial" pitchFamily="34" charset="0"/>
                </a:rPr>
                <a:t>Hlutlægni</a:t>
              </a:r>
              <a:endParaRPr lang="en-US" altLang="ko-KR" sz="1600" dirty="0">
                <a:solidFill>
                  <a:schemeClr val="tx1">
                    <a:lumMod val="75000"/>
                    <a:lumOff val="25000"/>
                  </a:schemeClr>
                </a:solidFill>
                <a:cs typeface="Arial" pitchFamily="34" charset="0"/>
              </a:endParaRPr>
            </a:p>
            <a:p>
              <a:pPr algn="r"/>
              <a:r>
                <a:rPr lang="en-US" altLang="ko-KR" sz="1600" dirty="0" err="1">
                  <a:solidFill>
                    <a:schemeClr val="tx1">
                      <a:lumMod val="75000"/>
                      <a:lumOff val="25000"/>
                    </a:schemeClr>
                  </a:solidFill>
                  <a:cs typeface="Arial" pitchFamily="34" charset="0"/>
                </a:rPr>
                <a:t>Gildi</a:t>
              </a:r>
              <a:endParaRPr lang="en-US" altLang="ko-KR" sz="1600" dirty="0">
                <a:solidFill>
                  <a:schemeClr val="tx1">
                    <a:lumMod val="75000"/>
                    <a:lumOff val="25000"/>
                  </a:schemeClr>
                </a:solidFill>
                <a:cs typeface="Arial" pitchFamily="34" charset="0"/>
              </a:endParaRPr>
            </a:p>
            <a:p>
              <a:pPr algn="r"/>
              <a:r>
                <a:rPr lang="en-US" altLang="ko-KR" sz="1600" dirty="0" err="1">
                  <a:solidFill>
                    <a:schemeClr val="tx1">
                      <a:lumMod val="75000"/>
                      <a:lumOff val="25000"/>
                    </a:schemeClr>
                  </a:solidFill>
                  <a:cs typeface="Arial" pitchFamily="34" charset="0"/>
                </a:rPr>
                <a:t>Umfjöllun</a:t>
              </a:r>
              <a:endParaRPr lang="en-US" altLang="ko-KR" sz="1600" dirty="0">
                <a:solidFill>
                  <a:schemeClr val="tx1">
                    <a:lumMod val="75000"/>
                    <a:lumOff val="25000"/>
                  </a:schemeClr>
                </a:solidFill>
                <a:cs typeface="Arial" pitchFamily="34" charset="0"/>
              </a:endParaRPr>
            </a:p>
          </p:txBody>
        </p:sp>
        <p:sp>
          <p:nvSpPr>
            <p:cNvPr id="22" name="TextBox 11">
              <a:extLst>
                <a:ext uri="{FF2B5EF4-FFF2-40B4-BE49-F238E27FC236}">
                  <a16:creationId xmlns:a16="http://schemas.microsoft.com/office/drawing/2014/main" id="{C44A9D42-DB7E-4451-8BAB-5D17A1CDA3B7}"/>
                </a:ext>
              </a:extLst>
            </p:cNvPr>
            <p:cNvSpPr txBox="1"/>
            <p:nvPr/>
          </p:nvSpPr>
          <p:spPr>
            <a:xfrm>
              <a:off x="360479" y="2751634"/>
              <a:ext cx="2380400" cy="45043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err="1">
                  <a:solidFill>
                    <a:schemeClr val="tx1">
                      <a:lumMod val="75000"/>
                      <a:lumOff val="25000"/>
                    </a:schemeClr>
                  </a:solidFill>
                  <a:cs typeface="Arial" pitchFamily="34" charset="0"/>
                </a:rPr>
                <a:t>Viðmið</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við</a:t>
              </a:r>
              <a:r>
                <a:rPr lang="en-US" altLang="ko-KR" sz="1600" b="1" dirty="0">
                  <a:solidFill>
                    <a:schemeClr val="tx1">
                      <a:lumMod val="75000"/>
                      <a:lumOff val="25000"/>
                    </a:schemeClr>
                  </a:solidFill>
                  <a:cs typeface="Arial" pitchFamily="34" charset="0"/>
                </a:rPr>
                <a:t> mat á </a:t>
              </a:r>
              <a:r>
                <a:rPr lang="en-US" altLang="ko-KR" sz="1600" b="1" dirty="0" err="1">
                  <a:solidFill>
                    <a:schemeClr val="tx1">
                      <a:lumMod val="75000"/>
                      <a:lumOff val="25000"/>
                    </a:schemeClr>
                  </a:solidFill>
                  <a:cs typeface="Arial" pitchFamily="34" charset="0"/>
                </a:rPr>
                <a:t>efni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og</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trúverðugleiki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upplýsingaveitu</a:t>
              </a:r>
              <a:endParaRPr lang="ko-KR" altLang="en-US" sz="1600" b="1" dirty="0">
                <a:solidFill>
                  <a:schemeClr val="tx1">
                    <a:lumMod val="75000"/>
                    <a:lumOff val="25000"/>
                  </a:schemeClr>
                </a:solidFill>
                <a:cs typeface="Arial" pitchFamily="34" charset="0"/>
              </a:endParaRPr>
            </a:p>
          </p:txBody>
        </p:sp>
      </p:grpSp>
      <p:grpSp>
        <p:nvGrpSpPr>
          <p:cNvPr id="23" name="Group 33">
            <a:extLst>
              <a:ext uri="{FF2B5EF4-FFF2-40B4-BE49-F238E27FC236}">
                <a16:creationId xmlns:a16="http://schemas.microsoft.com/office/drawing/2014/main" id="{12F345C2-1744-465C-B6F4-6EAF9497C694}"/>
              </a:ext>
            </a:extLst>
          </p:cNvPr>
          <p:cNvGrpSpPr/>
          <p:nvPr/>
        </p:nvGrpSpPr>
        <p:grpSpPr>
          <a:xfrm>
            <a:off x="7574507" y="1056731"/>
            <a:ext cx="3150642" cy="1565268"/>
            <a:chOff x="749961" y="2942066"/>
            <a:chExt cx="2883780" cy="1565268"/>
          </a:xfrm>
        </p:grpSpPr>
        <p:sp>
          <p:nvSpPr>
            <p:cNvPr id="24" name="TextBox 10">
              <a:extLst>
                <a:ext uri="{FF2B5EF4-FFF2-40B4-BE49-F238E27FC236}">
                  <a16:creationId xmlns:a16="http://schemas.microsoft.com/office/drawing/2014/main" id="{D0CD8C55-162D-48B8-9989-822BD5B818EA}"/>
                </a:ext>
              </a:extLst>
            </p:cNvPr>
            <p:cNvSpPr txBox="1"/>
            <p:nvPr/>
          </p:nvSpPr>
          <p:spPr>
            <a:xfrm>
              <a:off x="803639" y="3430116"/>
              <a:ext cx="2830102"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err="1">
                  <a:solidFill>
                    <a:schemeClr val="tx1">
                      <a:lumMod val="75000"/>
                      <a:lumOff val="25000"/>
                    </a:schemeClr>
                  </a:solidFill>
                  <a:cs typeface="Arial" pitchFamily="34" charset="0"/>
                </a:rPr>
                <a:t>Kerfi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til</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efnisstjórnunar</a:t>
              </a:r>
              <a:r>
                <a:rPr lang="en-US" altLang="ko-KR" sz="1600" dirty="0">
                  <a:solidFill>
                    <a:schemeClr val="tx1">
                      <a:lumMod val="75000"/>
                      <a:lumOff val="25000"/>
                    </a:schemeClr>
                  </a:solidFill>
                  <a:cs typeface="Arial" pitchFamily="34" charset="0"/>
                </a:rPr>
                <a:t>:</a:t>
              </a:r>
            </a:p>
            <a:p>
              <a:pPr marL="285750" indent="-285750">
                <a:buFontTx/>
                <a:buChar char="-"/>
              </a:pPr>
              <a:r>
                <a:rPr lang="en-US" altLang="ko-KR" sz="1600" dirty="0" err="1">
                  <a:solidFill>
                    <a:schemeClr val="tx1">
                      <a:lumMod val="75000"/>
                      <a:lumOff val="25000"/>
                    </a:schemeClr>
                  </a:solidFill>
                  <a:cs typeface="Arial" pitchFamily="34" charset="0"/>
                </a:rPr>
                <a:t>flokka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og</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birta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efni</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rafræn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viðskipti</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sjálfvirkni</a:t>
              </a:r>
              <a:r>
                <a:rPr lang="en-US" altLang="ko-KR" sz="1600" dirty="0">
                  <a:solidFill>
                    <a:schemeClr val="tx1">
                      <a:lumMod val="75000"/>
                      <a:lumOff val="25000"/>
                    </a:schemeClr>
                  </a:solidFill>
                  <a:cs typeface="Arial" pitchFamily="34" charset="0"/>
                </a:rPr>
                <a:t> í </a:t>
              </a:r>
              <a:r>
                <a:rPr lang="en-US" altLang="ko-KR" sz="1600" dirty="0" err="1">
                  <a:solidFill>
                    <a:schemeClr val="tx1">
                      <a:lumMod val="75000"/>
                      <a:lumOff val="25000"/>
                    </a:schemeClr>
                  </a:solidFill>
                  <a:cs typeface="Arial" pitchFamily="34" charset="0"/>
                </a:rPr>
                <a:t>markaðsstarfi</a:t>
              </a:r>
              <a:endParaRPr lang="en-US" altLang="ko-KR" sz="1600" dirty="0">
                <a:solidFill>
                  <a:schemeClr val="tx1">
                    <a:lumMod val="75000"/>
                    <a:lumOff val="25000"/>
                  </a:schemeClr>
                </a:solidFill>
                <a:cs typeface="Arial" pitchFamily="34" charset="0"/>
              </a:endParaRPr>
            </a:p>
          </p:txBody>
        </p:sp>
        <p:sp>
          <p:nvSpPr>
            <p:cNvPr id="25" name="TextBox 11">
              <a:extLst>
                <a:ext uri="{FF2B5EF4-FFF2-40B4-BE49-F238E27FC236}">
                  <a16:creationId xmlns:a16="http://schemas.microsoft.com/office/drawing/2014/main" id="{87A75F41-3CDC-4E10-A65C-157417C91A66}"/>
                </a:ext>
              </a:extLst>
            </p:cNvPr>
            <p:cNvSpPr txBox="1"/>
            <p:nvPr/>
          </p:nvSpPr>
          <p:spPr>
            <a:xfrm>
              <a:off x="749961" y="2942066"/>
              <a:ext cx="2059657"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Umsjón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með</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stafrænu</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efni</a:t>
              </a:r>
              <a:r>
                <a:rPr lang="en-US" altLang="ko-KR" sz="1600" b="1" dirty="0">
                  <a:solidFill>
                    <a:schemeClr val="tx1">
                      <a:lumMod val="75000"/>
                      <a:lumOff val="25000"/>
                    </a:schemeClr>
                  </a:solidFill>
                  <a:cs typeface="Arial" pitchFamily="34" charset="0"/>
                </a:rPr>
                <a:t> - </a:t>
              </a:r>
              <a:r>
                <a:rPr lang="en-US" altLang="ko-KR" sz="1600" b="1" dirty="0" err="1">
                  <a:solidFill>
                    <a:schemeClr val="tx1">
                      <a:lumMod val="75000"/>
                      <a:lumOff val="25000"/>
                    </a:schemeClr>
                  </a:solidFill>
                  <a:cs typeface="Arial" pitchFamily="34" charset="0"/>
                </a:rPr>
                <a:t>verkfæri</a:t>
              </a:r>
              <a:endParaRPr lang="ko-KR" altLang="en-US" sz="1600" b="1" dirty="0">
                <a:solidFill>
                  <a:schemeClr val="tx1">
                    <a:lumMod val="75000"/>
                    <a:lumOff val="25000"/>
                  </a:schemeClr>
                </a:solidFill>
                <a:cs typeface="Arial" pitchFamily="34" charset="0"/>
              </a:endParaRPr>
            </a:p>
          </p:txBody>
        </p:sp>
      </p:grpSp>
      <p:grpSp>
        <p:nvGrpSpPr>
          <p:cNvPr id="26" name="Group 36">
            <a:extLst>
              <a:ext uri="{FF2B5EF4-FFF2-40B4-BE49-F238E27FC236}">
                <a16:creationId xmlns:a16="http://schemas.microsoft.com/office/drawing/2014/main" id="{4891CC7A-6C50-457D-B897-469FA10BB932}"/>
              </a:ext>
            </a:extLst>
          </p:cNvPr>
          <p:cNvGrpSpPr/>
          <p:nvPr/>
        </p:nvGrpSpPr>
        <p:grpSpPr>
          <a:xfrm>
            <a:off x="7519597" y="2839800"/>
            <a:ext cx="4325517" cy="2181031"/>
            <a:chOff x="164706" y="3066325"/>
            <a:chExt cx="4315519" cy="1422608"/>
          </a:xfrm>
        </p:grpSpPr>
        <p:sp>
          <p:nvSpPr>
            <p:cNvPr id="27" name="TextBox 10">
              <a:extLst>
                <a:ext uri="{FF2B5EF4-FFF2-40B4-BE49-F238E27FC236}">
                  <a16:creationId xmlns:a16="http://schemas.microsoft.com/office/drawing/2014/main" id="{30F86858-E96A-43BF-BCC8-CA796B301979}"/>
                </a:ext>
              </a:extLst>
            </p:cNvPr>
            <p:cNvSpPr txBox="1"/>
            <p:nvPr/>
          </p:nvSpPr>
          <p:spPr>
            <a:xfrm>
              <a:off x="164706" y="3465100"/>
              <a:ext cx="4315519" cy="102383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err="1">
                  <a:solidFill>
                    <a:schemeClr val="tx1">
                      <a:lumMod val="75000"/>
                      <a:lumOff val="25000"/>
                    </a:schemeClr>
                  </a:solidFill>
                  <a:cs typeface="Arial" pitchFamily="34" charset="0"/>
                </a:rPr>
                <a:t>Skammtímaáætlanir</a:t>
              </a:r>
              <a:r>
                <a:rPr lang="en-US" altLang="ko-KR" sz="1600" dirty="0">
                  <a:solidFill>
                    <a:schemeClr val="tx1">
                      <a:lumMod val="75000"/>
                      <a:lumOff val="25000"/>
                    </a:schemeClr>
                  </a:solidFill>
                  <a:cs typeface="Arial" pitchFamily="34" charset="0"/>
                </a:rPr>
                <a:t> um </a:t>
              </a:r>
            </a:p>
            <a:p>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stafræna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varðveislu</a:t>
              </a:r>
              <a:endParaRPr lang="en-US" altLang="ko-KR" sz="1600" dirty="0">
                <a:solidFill>
                  <a:schemeClr val="tx1">
                    <a:lumMod val="75000"/>
                    <a:lumOff val="25000"/>
                  </a:schemeClr>
                </a:solidFill>
                <a:cs typeface="Arial" pitchFamily="34" charset="0"/>
              </a:endParaRPr>
            </a:p>
            <a:p>
              <a:r>
                <a:rPr lang="en-US" altLang="ko-KR" sz="1600" dirty="0" err="1">
                  <a:solidFill>
                    <a:schemeClr val="tx1">
                      <a:lumMod val="75000"/>
                      <a:lumOff val="25000"/>
                    </a:schemeClr>
                  </a:solidFill>
                  <a:cs typeface="Arial" pitchFamily="34" charset="0"/>
                </a:rPr>
                <a:t>Mið</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til</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langtímaáætlun</a:t>
              </a:r>
              <a:r>
                <a:rPr lang="en-US" altLang="ko-KR" sz="1600" dirty="0">
                  <a:solidFill>
                    <a:schemeClr val="tx1">
                      <a:lumMod val="75000"/>
                      <a:lumOff val="25000"/>
                    </a:schemeClr>
                  </a:solidFill>
                  <a:cs typeface="Arial" pitchFamily="34" charset="0"/>
                </a:rPr>
                <a:t> um </a:t>
              </a:r>
            </a:p>
            <a:p>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stafræna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varðveislu</a:t>
              </a:r>
              <a:endParaRPr lang="en-US" altLang="ko-KR" sz="1600" dirty="0">
                <a:solidFill>
                  <a:schemeClr val="tx1">
                    <a:lumMod val="75000"/>
                    <a:lumOff val="25000"/>
                  </a:schemeClr>
                </a:solidFill>
                <a:cs typeface="Arial" pitchFamily="34" charset="0"/>
              </a:endParaRPr>
            </a:p>
            <a:p>
              <a:r>
                <a:rPr lang="en-US" altLang="ko-KR" sz="1600" dirty="0" err="1">
                  <a:solidFill>
                    <a:schemeClr val="tx1">
                      <a:lumMod val="75000"/>
                      <a:lumOff val="25000"/>
                    </a:schemeClr>
                  </a:solidFill>
                  <a:cs typeface="Arial" pitchFamily="34" charset="0"/>
                </a:rPr>
                <a:t>Aðrar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leiðir</a:t>
              </a:r>
              <a:endParaRPr lang="en-US" altLang="ko-KR" sz="1600" dirty="0">
                <a:solidFill>
                  <a:schemeClr val="tx1">
                    <a:lumMod val="75000"/>
                    <a:lumOff val="25000"/>
                  </a:schemeClr>
                </a:solidFill>
                <a:cs typeface="Arial" pitchFamily="34" charset="0"/>
              </a:endParaRPr>
            </a:p>
            <a:p>
              <a:r>
                <a:rPr lang="en-US" altLang="ko-KR" sz="1600" dirty="0" err="1">
                  <a:solidFill>
                    <a:schemeClr val="tx1">
                      <a:lumMod val="75000"/>
                      <a:lumOff val="25000"/>
                    </a:schemeClr>
                  </a:solidFill>
                  <a:cs typeface="Arial" pitchFamily="34" charset="0"/>
                </a:rPr>
                <a:t>Samsetning</a:t>
              </a:r>
              <a:endParaRPr lang="en-US" altLang="ko-KR" sz="1600" dirty="0">
                <a:solidFill>
                  <a:schemeClr val="tx1">
                    <a:lumMod val="75000"/>
                    <a:lumOff val="25000"/>
                  </a:schemeClr>
                </a:solidFill>
                <a:cs typeface="Arial" pitchFamily="34" charset="0"/>
              </a:endParaRPr>
            </a:p>
          </p:txBody>
        </p:sp>
        <p:sp>
          <p:nvSpPr>
            <p:cNvPr id="28" name="TextBox 11">
              <a:extLst>
                <a:ext uri="{FF2B5EF4-FFF2-40B4-BE49-F238E27FC236}">
                  <a16:creationId xmlns:a16="http://schemas.microsoft.com/office/drawing/2014/main" id="{BF1BCF66-1A28-44C2-9752-244CCFE8EBF4}"/>
                </a:ext>
              </a:extLst>
            </p:cNvPr>
            <p:cNvSpPr txBox="1"/>
            <p:nvPr/>
          </p:nvSpPr>
          <p:spPr>
            <a:xfrm>
              <a:off x="212552" y="3066325"/>
              <a:ext cx="2655736" cy="38142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Aðferðir</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til</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árangursríkrar</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umsjónar</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og</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varðveislu</a:t>
              </a:r>
              <a:endParaRPr lang="ko-KR" altLang="en-US" sz="1600" b="1" dirty="0">
                <a:solidFill>
                  <a:schemeClr val="tx1">
                    <a:lumMod val="75000"/>
                    <a:lumOff val="25000"/>
                  </a:schemeClr>
                </a:solidFill>
                <a:cs typeface="Arial" pitchFamily="34" charset="0"/>
              </a:endParaRPr>
            </a:p>
          </p:txBody>
        </p:sp>
      </p:grpSp>
      <p:grpSp>
        <p:nvGrpSpPr>
          <p:cNvPr id="29" name="Group 39">
            <a:extLst>
              <a:ext uri="{FF2B5EF4-FFF2-40B4-BE49-F238E27FC236}">
                <a16:creationId xmlns:a16="http://schemas.microsoft.com/office/drawing/2014/main" id="{5DF2543F-B0C5-46F7-B996-F57E8172837A}"/>
              </a:ext>
            </a:extLst>
          </p:cNvPr>
          <p:cNvGrpSpPr/>
          <p:nvPr/>
        </p:nvGrpSpPr>
        <p:grpSpPr>
          <a:xfrm>
            <a:off x="4823358" y="4767793"/>
            <a:ext cx="3888156" cy="1752933"/>
            <a:chOff x="803639" y="3208947"/>
            <a:chExt cx="3436904" cy="1752933"/>
          </a:xfrm>
        </p:grpSpPr>
        <p:sp>
          <p:nvSpPr>
            <p:cNvPr id="30" name="TextBox 10">
              <a:extLst>
                <a:ext uri="{FF2B5EF4-FFF2-40B4-BE49-F238E27FC236}">
                  <a16:creationId xmlns:a16="http://schemas.microsoft.com/office/drawing/2014/main" id="{B2B79803-83BB-4D2F-9AF3-FD0852C54A04}"/>
                </a:ext>
              </a:extLst>
            </p:cNvPr>
            <p:cNvSpPr txBox="1"/>
            <p:nvPr/>
          </p:nvSpPr>
          <p:spPr>
            <a:xfrm>
              <a:off x="803640" y="3638441"/>
              <a:ext cx="3436903"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err="1">
                  <a:solidFill>
                    <a:schemeClr val="tx1">
                      <a:lumMod val="75000"/>
                      <a:lumOff val="25000"/>
                    </a:schemeClr>
                  </a:solidFill>
                  <a:cs typeface="Arial" pitchFamily="34" charset="0"/>
                </a:rPr>
                <a:t>Lög</a:t>
              </a:r>
              <a:r>
                <a:rPr lang="en-US" altLang="ko-KR" sz="1600" dirty="0">
                  <a:solidFill>
                    <a:schemeClr val="tx1">
                      <a:lumMod val="75000"/>
                      <a:lumOff val="25000"/>
                    </a:schemeClr>
                  </a:solidFill>
                  <a:cs typeface="Arial" pitchFamily="34" charset="0"/>
                </a:rPr>
                <a:t> um </a:t>
              </a:r>
              <a:r>
                <a:rPr lang="en-US" altLang="ko-KR" sz="1600" dirty="0" err="1">
                  <a:solidFill>
                    <a:schemeClr val="tx1">
                      <a:lumMod val="75000"/>
                      <a:lumOff val="25000"/>
                    </a:schemeClr>
                  </a:solidFill>
                  <a:cs typeface="Arial" pitchFamily="34" charset="0"/>
                </a:rPr>
                <a:t>persónuvernd</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eða</a:t>
              </a:r>
              <a:r>
                <a:rPr lang="en-US" altLang="ko-KR" sz="1600" dirty="0">
                  <a:solidFill>
                    <a:schemeClr val="tx1">
                      <a:lumMod val="75000"/>
                      <a:lumOff val="25000"/>
                    </a:schemeClr>
                  </a:solidFill>
                  <a:cs typeface="Arial" pitchFamily="34" charset="0"/>
                </a:rPr>
                <a:t> GDPR (e. </a:t>
              </a:r>
              <a:r>
                <a:rPr lang="en-US" sz="1600" b="1" dirty="0">
                  <a:solidFill>
                    <a:schemeClr val="tx1">
                      <a:lumMod val="75000"/>
                      <a:lumOff val="25000"/>
                    </a:schemeClr>
                  </a:solidFill>
                </a:rPr>
                <a:t>G</a:t>
              </a:r>
              <a:r>
                <a:rPr lang="en-US" sz="1600" dirty="0">
                  <a:solidFill>
                    <a:schemeClr val="tx1">
                      <a:lumMod val="75000"/>
                      <a:lumOff val="25000"/>
                    </a:schemeClr>
                  </a:solidFill>
                </a:rPr>
                <a:t>eneral</a:t>
              </a:r>
              <a:r>
                <a:rPr lang="en-US" sz="1600" b="1" dirty="0">
                  <a:solidFill>
                    <a:schemeClr val="tx1">
                      <a:lumMod val="75000"/>
                      <a:lumOff val="25000"/>
                    </a:schemeClr>
                  </a:solidFill>
                </a:rPr>
                <a:t> D</a:t>
              </a:r>
              <a:r>
                <a:rPr lang="en-US" sz="1600" dirty="0">
                  <a:solidFill>
                    <a:schemeClr val="tx1">
                      <a:lumMod val="75000"/>
                      <a:lumOff val="25000"/>
                    </a:schemeClr>
                  </a:solidFill>
                </a:rPr>
                <a:t>ata</a:t>
              </a:r>
              <a:r>
                <a:rPr lang="en-US" sz="1600" b="1" dirty="0">
                  <a:solidFill>
                    <a:schemeClr val="tx1">
                      <a:lumMod val="75000"/>
                      <a:lumOff val="25000"/>
                    </a:schemeClr>
                  </a:solidFill>
                </a:rPr>
                <a:t> P</a:t>
              </a:r>
              <a:r>
                <a:rPr lang="en-US" sz="1600" dirty="0">
                  <a:solidFill>
                    <a:schemeClr val="tx1">
                      <a:lumMod val="75000"/>
                      <a:lumOff val="25000"/>
                    </a:schemeClr>
                  </a:solidFill>
                </a:rPr>
                <a:t>rotection</a:t>
              </a:r>
              <a:r>
                <a:rPr lang="en-US" sz="1600" b="1" dirty="0">
                  <a:solidFill>
                    <a:schemeClr val="tx1">
                      <a:lumMod val="75000"/>
                      <a:lumOff val="25000"/>
                    </a:schemeClr>
                  </a:solidFill>
                </a:rPr>
                <a:t> R</a:t>
              </a:r>
              <a:r>
                <a:rPr lang="en-US" sz="1600" dirty="0">
                  <a:solidFill>
                    <a:schemeClr val="tx1">
                      <a:lumMod val="75000"/>
                      <a:lumOff val="25000"/>
                    </a:schemeClr>
                  </a:solidFill>
                </a:rPr>
                <a:t>egulation)</a:t>
              </a:r>
              <a:r>
                <a:rPr lang="el-GR" sz="1600" dirty="0">
                  <a:solidFill>
                    <a:schemeClr val="tx1">
                      <a:lumMod val="75000"/>
                      <a:lumOff val="25000"/>
                    </a:schemeClr>
                  </a:solidFill>
                </a:rPr>
                <a:t> </a:t>
              </a:r>
              <a:endParaRPr lang="en-US" altLang="ko-KR" sz="1600" dirty="0">
                <a:solidFill>
                  <a:schemeClr val="tx1">
                    <a:lumMod val="75000"/>
                    <a:lumOff val="25000"/>
                  </a:schemeClr>
                </a:solidFill>
                <a:cs typeface="Arial" pitchFamily="34" charset="0"/>
              </a:endParaRPr>
            </a:p>
            <a:p>
              <a:r>
                <a:rPr lang="is-IS" sz="1600" dirty="0">
                  <a:solidFill>
                    <a:schemeClr val="tx1">
                      <a:lumMod val="75000"/>
                      <a:lumOff val="25000"/>
                    </a:schemeClr>
                  </a:solidFill>
                </a:rPr>
                <a:t>Persónuverndarstefnur eru notaðar til að </a:t>
              </a:r>
            </a:p>
            <a:p>
              <a:r>
                <a:rPr lang="is-IS" sz="1600" dirty="0">
                  <a:solidFill>
                    <a:schemeClr val="tx1">
                      <a:lumMod val="75000"/>
                      <a:lumOff val="25000"/>
                    </a:schemeClr>
                  </a:solidFill>
                </a:rPr>
                <a:t>upplýsa fólk um hvernig farið er eftir lögum um persónuvernd</a:t>
              </a:r>
              <a:endParaRPr lang="en-US" altLang="ko-KR" sz="1600" dirty="0">
                <a:solidFill>
                  <a:schemeClr val="tx1">
                    <a:lumMod val="75000"/>
                    <a:lumOff val="25000"/>
                  </a:schemeClr>
                </a:solidFill>
                <a:cs typeface="Arial" pitchFamily="34" charset="0"/>
              </a:endParaRPr>
            </a:p>
          </p:txBody>
        </p:sp>
        <p:sp>
          <p:nvSpPr>
            <p:cNvPr id="31" name="TextBox 11">
              <a:extLst>
                <a:ext uri="{FF2B5EF4-FFF2-40B4-BE49-F238E27FC236}">
                  <a16:creationId xmlns:a16="http://schemas.microsoft.com/office/drawing/2014/main" id="{BC2984ED-5344-45FE-BE4E-9B36EDEE59A1}"/>
                </a:ext>
              </a:extLst>
            </p:cNvPr>
            <p:cNvSpPr txBox="1"/>
            <p:nvPr/>
          </p:nvSpPr>
          <p:spPr>
            <a:xfrm>
              <a:off x="803639" y="3208947"/>
              <a:ext cx="2245980"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Lög</a:t>
              </a:r>
              <a:r>
                <a:rPr lang="en-US" altLang="ko-KR" sz="1600" b="1" dirty="0">
                  <a:solidFill>
                    <a:schemeClr val="tx1">
                      <a:lumMod val="75000"/>
                      <a:lumOff val="25000"/>
                    </a:schemeClr>
                  </a:solidFill>
                  <a:cs typeface="Arial" pitchFamily="34" charset="0"/>
                </a:rPr>
                <a:t> um </a:t>
              </a:r>
              <a:r>
                <a:rPr lang="en-US" altLang="ko-KR" sz="1600" b="1" dirty="0" err="1">
                  <a:solidFill>
                    <a:schemeClr val="tx1">
                      <a:lumMod val="75000"/>
                      <a:lumOff val="25000"/>
                    </a:schemeClr>
                  </a:solidFill>
                  <a:cs typeface="Arial" pitchFamily="34" charset="0"/>
                </a:rPr>
                <a:t>persónuvernd</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og</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persónuverndarstefnur</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442220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20275"/>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4406085" y="4278716"/>
            <a:ext cx="3473938" cy="20730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3. </a:t>
            </a:r>
            <a:r>
              <a:rPr lang="en-US" altLang="ko-KR" sz="1600" dirty="0" err="1">
                <a:solidFill>
                  <a:schemeClr val="tx1">
                    <a:lumMod val="65000"/>
                    <a:lumOff val="35000"/>
                  </a:schemeClr>
                </a:solidFill>
                <a:cs typeface="Arial" pitchFamily="34" charset="0"/>
              </a:rPr>
              <a:t>Veldu</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af</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listanum</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fjögur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viðmið</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vegna</a:t>
            </a:r>
            <a:r>
              <a:rPr lang="en-US" altLang="ko-KR" sz="1600" dirty="0">
                <a:solidFill>
                  <a:schemeClr val="tx1">
                    <a:lumMod val="65000"/>
                    <a:lumOff val="35000"/>
                  </a:schemeClr>
                </a:solidFill>
                <a:cs typeface="Arial" pitchFamily="34" charset="0"/>
              </a:rPr>
              <a:t> mats á </a:t>
            </a:r>
            <a:r>
              <a:rPr lang="en-US" altLang="ko-KR" sz="1600" dirty="0" err="1">
                <a:solidFill>
                  <a:schemeClr val="tx1">
                    <a:lumMod val="65000"/>
                    <a:lumOff val="35000"/>
                  </a:schemeClr>
                </a:solidFill>
                <a:cs typeface="Arial" pitchFamily="34" charset="0"/>
              </a:rPr>
              <a:t>vefheimildum</a:t>
            </a:r>
            <a:r>
              <a:rPr lang="en-US" altLang="ko-KR" sz="1600" dirty="0">
                <a:solidFill>
                  <a:schemeClr val="tx1">
                    <a:lumMod val="65000"/>
                    <a:lumOff val="35000"/>
                  </a:schemeClr>
                </a:solidFill>
                <a:cs typeface="Arial" pitchFamily="34" charset="0"/>
              </a:rPr>
              <a:t>:</a:t>
            </a:r>
            <a:endParaRPr lang="ko-KR" altLang="en-US" sz="1600" dirty="0">
              <a:solidFill>
                <a:schemeClr val="tx1">
                  <a:lumMod val="65000"/>
                  <a:lumOff val="35000"/>
                </a:schemeClr>
              </a:solidFill>
              <a:cs typeface="Arial" pitchFamily="34" charset="0"/>
            </a:endParaRP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4406085" y="4814001"/>
            <a:ext cx="293353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Nákvæmni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og</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heimild</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Ábyrgð</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Hlutlægni</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Gildi</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Tilgangur</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Umfjöllun</a:t>
            </a:r>
            <a:endParaRPr lang="en-US" altLang="ko-KR" sz="1600" dirty="0">
              <a:solidFill>
                <a:schemeClr val="tx1">
                  <a:lumMod val="75000"/>
                  <a:lumOff val="25000"/>
                </a:schemeClr>
              </a:solidFill>
              <a:cs typeface="Arial" pitchFamily="34" charset="0"/>
            </a:endParaRPr>
          </a:p>
        </p:txBody>
      </p:sp>
      <p:sp>
        <p:nvSpPr>
          <p:cNvPr id="18" name="Oval 4">
            <a:extLst>
              <a:ext uri="{FF2B5EF4-FFF2-40B4-BE49-F238E27FC236}">
                <a16:creationId xmlns:a16="http://schemas.microsoft.com/office/drawing/2014/main" id="{034D3887-F2CC-4ABF-B2CC-4C973D984D86}"/>
              </a:ext>
            </a:extLst>
          </p:cNvPr>
          <p:cNvSpPr/>
          <p:nvPr/>
        </p:nvSpPr>
        <p:spPr>
          <a:xfrm>
            <a:off x="614853" y="1120465"/>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19" name="Oval 18">
            <a:extLst>
              <a:ext uri="{FF2B5EF4-FFF2-40B4-BE49-F238E27FC236}">
                <a16:creationId xmlns:a16="http://schemas.microsoft.com/office/drawing/2014/main" id="{C5316071-172F-42AE-A310-69D62C5D0BAA}"/>
              </a:ext>
            </a:extLst>
          </p:cNvPr>
          <p:cNvSpPr/>
          <p:nvPr/>
        </p:nvSpPr>
        <p:spPr>
          <a:xfrm>
            <a:off x="4728929" y="3473941"/>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446368" y="1930294"/>
            <a:ext cx="3173632" cy="38883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2. CRAAP </a:t>
            </a:r>
            <a:r>
              <a:rPr lang="en-US" altLang="ko-KR" sz="1600" dirty="0" err="1">
                <a:solidFill>
                  <a:schemeClr val="tx1">
                    <a:lumMod val="65000"/>
                    <a:lumOff val="35000"/>
                  </a:schemeClr>
                </a:solidFill>
                <a:cs typeface="Arial" pitchFamily="34" charset="0"/>
              </a:rPr>
              <a:t>vísar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til</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orðanna</a:t>
            </a:r>
            <a:r>
              <a:rPr lang="en-US" altLang="ko-KR" sz="1600" dirty="0">
                <a:solidFill>
                  <a:schemeClr val="tx1">
                    <a:lumMod val="65000"/>
                    <a:lumOff val="35000"/>
                  </a:schemeClr>
                </a:solidFill>
                <a:cs typeface="Arial" pitchFamily="34" charset="0"/>
              </a:rPr>
              <a:t> Currency (</a:t>
            </a:r>
            <a:r>
              <a:rPr lang="en-US" altLang="ko-KR" sz="1600" dirty="0" err="1">
                <a:solidFill>
                  <a:schemeClr val="tx1">
                    <a:lumMod val="65000"/>
                    <a:lumOff val="35000"/>
                  </a:schemeClr>
                </a:solidFill>
                <a:cs typeface="Arial" pitchFamily="34" charset="0"/>
              </a:rPr>
              <a:t>Gildi</a:t>
            </a:r>
            <a:r>
              <a:rPr lang="en-US" altLang="ko-KR" sz="1600" dirty="0">
                <a:solidFill>
                  <a:schemeClr val="tx1">
                    <a:lumMod val="65000"/>
                    <a:lumOff val="35000"/>
                  </a:schemeClr>
                </a:solidFill>
                <a:cs typeface="Arial" pitchFamily="34" charset="0"/>
              </a:rPr>
              <a:t>), Relevance (</a:t>
            </a:r>
            <a:r>
              <a:rPr lang="en-US" altLang="ko-KR" sz="1600" dirty="0" err="1">
                <a:solidFill>
                  <a:schemeClr val="tx1">
                    <a:lumMod val="65000"/>
                    <a:lumOff val="35000"/>
                  </a:schemeClr>
                </a:solidFill>
                <a:cs typeface="Arial" pitchFamily="34" charset="0"/>
              </a:rPr>
              <a:t>Mikilvægi</a:t>
            </a:r>
            <a:r>
              <a:rPr lang="en-US" altLang="ko-KR" sz="1600" dirty="0">
                <a:solidFill>
                  <a:schemeClr val="tx1">
                    <a:lumMod val="65000"/>
                    <a:lumOff val="35000"/>
                  </a:schemeClr>
                </a:solidFill>
                <a:cs typeface="Arial" pitchFamily="34" charset="0"/>
              </a:rPr>
              <a:t>), Authority (</a:t>
            </a:r>
            <a:r>
              <a:rPr lang="en-US" altLang="ko-KR" sz="1600" dirty="0" err="1">
                <a:solidFill>
                  <a:schemeClr val="tx1">
                    <a:lumMod val="65000"/>
                    <a:lumOff val="35000"/>
                  </a:schemeClr>
                </a:solidFill>
                <a:cs typeface="Arial" pitchFamily="34" charset="0"/>
              </a:rPr>
              <a:t>Heimild</a:t>
            </a:r>
            <a:r>
              <a:rPr lang="en-US" altLang="ko-KR" sz="1600" dirty="0">
                <a:solidFill>
                  <a:schemeClr val="tx1">
                    <a:lumMod val="65000"/>
                    <a:lumOff val="35000"/>
                  </a:schemeClr>
                </a:solidFill>
                <a:cs typeface="Arial" pitchFamily="34" charset="0"/>
              </a:rPr>
              <a:t>), Accuracy (</a:t>
            </a:r>
            <a:r>
              <a:rPr lang="en-US" altLang="ko-KR" sz="1600" dirty="0" err="1">
                <a:solidFill>
                  <a:schemeClr val="tx1">
                    <a:lumMod val="65000"/>
                    <a:lumOff val="35000"/>
                  </a:schemeClr>
                </a:solidFill>
                <a:cs typeface="Arial" pitchFamily="34" charset="0"/>
              </a:rPr>
              <a:t>Nákvæmni</a:t>
            </a:r>
            <a:r>
              <a:rPr lang="en-US" altLang="ko-KR" sz="1600" dirty="0">
                <a:solidFill>
                  <a:schemeClr val="tx1">
                    <a:lumMod val="65000"/>
                    <a:lumOff val="35000"/>
                  </a:schemeClr>
                </a:solidFill>
                <a:cs typeface="Arial" pitchFamily="34" charset="0"/>
              </a:rPr>
              <a:t>), Purpose (</a:t>
            </a:r>
            <a:r>
              <a:rPr lang="en-US" altLang="ko-KR" sz="1600" dirty="0" err="1">
                <a:solidFill>
                  <a:schemeClr val="tx1">
                    <a:lumMod val="65000"/>
                    <a:lumOff val="35000"/>
                  </a:schemeClr>
                </a:solidFill>
                <a:cs typeface="Arial" pitchFamily="34" charset="0"/>
              </a:rPr>
              <a:t>Tilgangur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Rétt</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eða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rangt</a:t>
            </a:r>
            <a:r>
              <a:rPr lang="en-US" altLang="ko-KR" sz="1600" dirty="0">
                <a:solidFill>
                  <a:schemeClr val="tx1">
                    <a:lumMod val="65000"/>
                    <a:lumOff val="35000"/>
                  </a:schemeClr>
                </a:solidFill>
                <a:cs typeface="Arial" pitchFamily="34" charset="0"/>
              </a:rPr>
              <a:t>?</a:t>
            </a:r>
            <a:endParaRPr lang="ko-KR" altLang="en-US" sz="1600" dirty="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5817968" y="317011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Rétt</a:t>
            </a:r>
            <a:r>
              <a:rPr lang="en-US" altLang="ko-KR" sz="1600" dirty="0">
                <a:solidFill>
                  <a:schemeClr val="tx1">
                    <a:lumMod val="75000"/>
                    <a:lumOff val="25000"/>
                  </a:schemeClr>
                </a:solidFill>
                <a:cs typeface="Arial" pitchFamily="34" charset="0"/>
              </a:rPr>
              <a:t> </a:t>
            </a:r>
          </a:p>
          <a:p>
            <a:pPr marL="285750" indent="-285750">
              <a:buFontTx/>
              <a:buChar char="-"/>
            </a:pPr>
            <a:r>
              <a:rPr lang="en-US" altLang="ko-KR" sz="1600" dirty="0" err="1">
                <a:solidFill>
                  <a:schemeClr val="tx1">
                    <a:lumMod val="75000"/>
                    <a:lumOff val="25000"/>
                  </a:schemeClr>
                </a:solidFill>
                <a:cs typeface="Arial" pitchFamily="34" charset="0"/>
              </a:rPr>
              <a:t>Rangt</a:t>
            </a:r>
            <a:endParaRPr lang="en-US" altLang="ko-KR" sz="1600" dirty="0">
              <a:solidFill>
                <a:schemeClr val="tx1">
                  <a:lumMod val="75000"/>
                  <a:lumOff val="25000"/>
                </a:schemeClr>
              </a:solidFill>
              <a:cs typeface="Arial" pitchFamily="34"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4764746" y="1137304"/>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8" name="Donut 8">
            <a:extLst>
              <a:ext uri="{FF2B5EF4-FFF2-40B4-BE49-F238E27FC236}">
                <a16:creationId xmlns:a16="http://schemas.microsoft.com/office/drawing/2014/main" id="{49222F3C-3564-4ADC-BEEB-3CC1694D832E}"/>
              </a:ext>
            </a:extLst>
          </p:cNvPr>
          <p:cNvSpPr/>
          <p:nvPr/>
        </p:nvSpPr>
        <p:spPr>
          <a:xfrm>
            <a:off x="4069363" y="4304506"/>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9" name="Donut 39">
            <a:extLst>
              <a:ext uri="{FF2B5EF4-FFF2-40B4-BE49-F238E27FC236}">
                <a16:creationId xmlns:a16="http://schemas.microsoft.com/office/drawing/2014/main" id="{1FEB28B7-0D50-4EF1-8E68-CABB4BF3D4C9}"/>
              </a:ext>
            </a:extLst>
          </p:cNvPr>
          <p:cNvSpPr/>
          <p:nvPr/>
        </p:nvSpPr>
        <p:spPr>
          <a:xfrm>
            <a:off x="4958163" y="1323608"/>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0" name="Rectangle 36">
            <a:extLst>
              <a:ext uri="{FF2B5EF4-FFF2-40B4-BE49-F238E27FC236}">
                <a16:creationId xmlns:a16="http://schemas.microsoft.com/office/drawing/2014/main" id="{9A93015C-34CA-4C63-8641-4C46CFCB7B37}"/>
              </a:ext>
            </a:extLst>
          </p:cNvPr>
          <p:cNvSpPr/>
          <p:nvPr/>
        </p:nvSpPr>
        <p:spPr>
          <a:xfrm>
            <a:off x="4903433" y="365406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1" name="Rectangle 16">
            <a:extLst>
              <a:ext uri="{FF2B5EF4-FFF2-40B4-BE49-F238E27FC236}">
                <a16:creationId xmlns:a16="http://schemas.microsoft.com/office/drawing/2014/main" id="{3EFD096D-A183-494B-B85C-1525C22B33AF}"/>
              </a:ext>
            </a:extLst>
          </p:cNvPr>
          <p:cNvSpPr/>
          <p:nvPr/>
        </p:nvSpPr>
        <p:spPr>
          <a:xfrm>
            <a:off x="769988" y="1368209"/>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err="1">
                <a:latin typeface="+mn-lt"/>
              </a:rPr>
              <a:t>Sjálfspróf</a:t>
            </a:r>
            <a:endParaRPr lang="es-ES" sz="3600" dirty="0">
              <a:latin typeface="+mn-lt"/>
            </a:endParaRPr>
          </a:p>
        </p:txBody>
      </p:sp>
      <p:pic>
        <p:nvPicPr>
          <p:cNvPr id="3" name="Imagen 2">
            <a:extLst>
              <a:ext uri="{FF2B5EF4-FFF2-40B4-BE49-F238E27FC236}">
                <a16:creationId xmlns:a16="http://schemas.microsoft.com/office/drawing/2014/main" id="{E3AC4BB2-5475-409C-A9B3-F42145693C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7007" y="1120465"/>
            <a:ext cx="4066627" cy="3872846"/>
          </a:xfrm>
          <a:prstGeom prst="rect">
            <a:avLst/>
          </a:prstGeom>
          <a:ln>
            <a:noFill/>
          </a:ln>
          <a:effectLst>
            <a:glow rad="381000">
              <a:schemeClr val="accent1">
                <a:alpha val="40000"/>
              </a:schemeClr>
            </a:glow>
          </a:effectLst>
        </p:spPr>
      </p:pic>
      <p:sp>
        <p:nvSpPr>
          <p:cNvPr id="24" name="Rectángulo 23">
            <a:extLst>
              <a:ext uri="{FF2B5EF4-FFF2-40B4-BE49-F238E27FC236}">
                <a16:creationId xmlns:a16="http://schemas.microsoft.com/office/drawing/2014/main" id="{B0322E88-0DBE-4658-88D6-9A2B42EBFBED}"/>
              </a:ext>
            </a:extLst>
          </p:cNvPr>
          <p:cNvSpPr/>
          <p:nvPr/>
        </p:nvSpPr>
        <p:spPr>
          <a:xfrm>
            <a:off x="7911774" y="1120465"/>
            <a:ext cx="4071152" cy="3872845"/>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 Placeholder 4">
            <a:extLst>
              <a:ext uri="{FF2B5EF4-FFF2-40B4-BE49-F238E27FC236}">
                <a16:creationId xmlns:a16="http://schemas.microsoft.com/office/drawing/2014/main" id="{16659400-A06D-4D28-89A7-75595A2F692F}"/>
              </a:ext>
            </a:extLst>
          </p:cNvPr>
          <p:cNvSpPr txBox="1">
            <a:spLocks/>
          </p:cNvSpPr>
          <p:nvPr/>
        </p:nvSpPr>
        <p:spPr>
          <a:xfrm>
            <a:off x="315655" y="1974856"/>
            <a:ext cx="3601461" cy="34427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ea typeface="맑은 고딕"/>
                <a:cs typeface="Arial"/>
              </a:rPr>
              <a:t>1. </a:t>
            </a:r>
            <a:r>
              <a:rPr lang="en-US" altLang="ko-KR" sz="1600" dirty="0" err="1">
                <a:solidFill>
                  <a:schemeClr val="tx1">
                    <a:lumMod val="65000"/>
                    <a:lumOff val="35000"/>
                  </a:schemeClr>
                </a:solidFill>
                <a:ea typeface="맑은 고딕"/>
                <a:cs typeface="Arial"/>
              </a:rPr>
              <a:t>Veldu</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eitt</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eða</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fleiri</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atriði</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sem</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hafa</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ber</a:t>
            </a:r>
            <a:r>
              <a:rPr lang="en-US" altLang="ko-KR" sz="1600" dirty="0">
                <a:solidFill>
                  <a:schemeClr val="tx1">
                    <a:lumMod val="65000"/>
                    <a:lumOff val="35000"/>
                  </a:schemeClr>
                </a:solidFill>
                <a:ea typeface="맑은 고딕"/>
                <a:cs typeface="Arial"/>
              </a:rPr>
              <a:t> í </a:t>
            </a:r>
            <a:r>
              <a:rPr lang="en-US" altLang="ko-KR" sz="1600" dirty="0" err="1">
                <a:solidFill>
                  <a:schemeClr val="tx1">
                    <a:lumMod val="65000"/>
                    <a:lumOff val="35000"/>
                  </a:schemeClr>
                </a:solidFill>
                <a:ea typeface="맑은 고딕"/>
                <a:cs typeface="Arial"/>
              </a:rPr>
              <a:t>huga</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þegar</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gagnaleit</a:t>
            </a:r>
            <a:r>
              <a:rPr lang="en-US" altLang="ko-KR" sz="1600" dirty="0">
                <a:solidFill>
                  <a:schemeClr val="tx1">
                    <a:lumMod val="65000"/>
                    <a:lumOff val="35000"/>
                  </a:schemeClr>
                </a:solidFill>
                <a:ea typeface="맑은 고딕"/>
                <a:cs typeface="Arial"/>
              </a:rPr>
              <a:t> er </a:t>
            </a:r>
            <a:r>
              <a:rPr lang="en-US" altLang="ko-KR" sz="1600" dirty="0" err="1">
                <a:solidFill>
                  <a:schemeClr val="tx1">
                    <a:lumMod val="65000"/>
                    <a:lumOff val="35000"/>
                  </a:schemeClr>
                </a:solidFill>
                <a:ea typeface="맑은 고딕"/>
                <a:cs typeface="Arial"/>
              </a:rPr>
              <a:t>skipulögð</a:t>
            </a:r>
            <a:r>
              <a:rPr lang="en-US" altLang="ko-KR" sz="1600" dirty="0">
                <a:solidFill>
                  <a:schemeClr val="tx1">
                    <a:lumMod val="65000"/>
                    <a:lumOff val="35000"/>
                  </a:schemeClr>
                </a:solidFill>
                <a:ea typeface="맑은 고딕"/>
                <a:cs typeface="Arial"/>
              </a:rPr>
              <a:t>:</a:t>
            </a:r>
            <a:endParaRPr lang="ko-KR" altLang="en-US" sz="1600" dirty="0">
              <a:solidFill>
                <a:schemeClr val="tx1">
                  <a:lumMod val="65000"/>
                  <a:lumOff val="35000"/>
                </a:schemeClr>
              </a:solidFill>
              <a:ea typeface="맑은 고딕"/>
              <a:cs typeface="Arial"/>
            </a:endParaRPr>
          </a:p>
        </p:txBody>
      </p:sp>
      <p:sp>
        <p:nvSpPr>
          <p:cNvPr id="7" name="Text Placeholder 5">
            <a:extLst>
              <a:ext uri="{FF2B5EF4-FFF2-40B4-BE49-F238E27FC236}">
                <a16:creationId xmlns:a16="http://schemas.microsoft.com/office/drawing/2014/main" id="{7B1AFF59-AEC2-4633-9CA4-9B878E389B01}"/>
              </a:ext>
            </a:extLst>
          </p:cNvPr>
          <p:cNvSpPr txBox="1">
            <a:spLocks/>
          </p:cNvSpPr>
          <p:nvPr/>
        </p:nvSpPr>
        <p:spPr>
          <a:xfrm>
            <a:off x="315655" y="2553494"/>
            <a:ext cx="3999170" cy="82800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a:solidFill>
                  <a:schemeClr val="tx1">
                    <a:lumMod val="75000"/>
                    <a:lumOff val="25000"/>
                  </a:schemeClr>
                </a:solidFill>
                <a:ea typeface="맑은 고딕"/>
                <a:cs typeface="Arial"/>
              </a:rPr>
              <a:t>Spurning </a:t>
            </a:r>
            <a:r>
              <a:rPr lang="en-US" altLang="ko-KR" sz="1600" dirty="0" err="1">
                <a:solidFill>
                  <a:schemeClr val="tx1">
                    <a:lumMod val="75000"/>
                    <a:lumOff val="25000"/>
                  </a:schemeClr>
                </a:solidFill>
                <a:ea typeface="맑은 고딕"/>
                <a:cs typeface="Arial"/>
              </a:rPr>
              <a:t>sem</a:t>
            </a:r>
            <a:r>
              <a:rPr lang="en-US" altLang="ko-KR" sz="1600" dirty="0">
                <a:solidFill>
                  <a:schemeClr val="tx1">
                    <a:lumMod val="75000"/>
                    <a:lumOff val="25000"/>
                  </a:schemeClr>
                </a:solidFill>
                <a:ea typeface="맑은 고딕"/>
                <a:cs typeface="Arial"/>
              </a:rPr>
              <a:t> á </a:t>
            </a:r>
            <a:r>
              <a:rPr lang="en-US" altLang="ko-KR" sz="1600" dirty="0" err="1">
                <a:solidFill>
                  <a:schemeClr val="tx1">
                    <a:lumMod val="75000"/>
                    <a:lumOff val="25000"/>
                  </a:schemeClr>
                </a:solidFill>
                <a:ea typeface="맑은 고딕"/>
                <a:cs typeface="Arial"/>
              </a:rPr>
              <a:t>að</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svara</a:t>
            </a:r>
            <a:endParaRPr lang="en-US" altLang="ko-KR" sz="1600" dirty="0">
              <a:solidFill>
                <a:schemeClr val="tx1">
                  <a:lumMod val="75000"/>
                  <a:lumOff val="25000"/>
                </a:schemeClr>
              </a:solidFill>
              <a:ea typeface="맑은 고딕"/>
              <a:cs typeface="Arial"/>
            </a:endParaRPr>
          </a:p>
          <a:p>
            <a:pPr marL="285750" indent="-285750">
              <a:buFontTx/>
              <a:buChar char="-"/>
            </a:pPr>
            <a:r>
              <a:rPr lang="en-US" altLang="ko-KR" sz="1600" dirty="0" err="1">
                <a:solidFill>
                  <a:schemeClr val="tx1">
                    <a:lumMod val="75000"/>
                    <a:lumOff val="25000"/>
                  </a:schemeClr>
                </a:solidFill>
                <a:ea typeface="맑은 고딕"/>
                <a:cs typeface="Arial"/>
              </a:rPr>
              <a:t>Heimildir</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sem</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vantar</a:t>
            </a:r>
            <a:r>
              <a:rPr lang="en-US" altLang="ko-KR" sz="1600" dirty="0">
                <a:solidFill>
                  <a:schemeClr val="tx1">
                    <a:lumMod val="75000"/>
                    <a:lumOff val="25000"/>
                  </a:schemeClr>
                </a:solidFill>
                <a:ea typeface="맑은 고딕"/>
                <a:cs typeface="Arial"/>
              </a:rPr>
              <a:t> </a:t>
            </a:r>
          </a:p>
          <a:p>
            <a:pPr marL="285750" indent="-285750">
              <a:buFontTx/>
              <a:buChar char="-"/>
            </a:pPr>
            <a:r>
              <a:rPr lang="en-US" altLang="ko-KR" sz="1600" dirty="0" err="1">
                <a:solidFill>
                  <a:schemeClr val="tx1">
                    <a:lumMod val="75000"/>
                    <a:lumOff val="25000"/>
                  </a:schemeClr>
                </a:solidFill>
                <a:ea typeface="맑은 고딕"/>
                <a:cs typeface="Arial"/>
              </a:rPr>
              <a:t>Upplýsingar</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sem</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þú</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hefur</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nú</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þegar</a:t>
            </a:r>
            <a:endParaRPr lang="en-US" altLang="ko-KR" sz="1600" dirty="0">
              <a:solidFill>
                <a:schemeClr val="tx1">
                  <a:lumMod val="75000"/>
                  <a:lumOff val="25000"/>
                </a:schemeClr>
              </a:solidFill>
              <a:ea typeface="맑은 고딕"/>
              <a:cs typeface="Arial"/>
              <a:sym typeface="Wingdings 2" panose="05020102010507070707" pitchFamily="18" charset="2"/>
            </a:endParaRPr>
          </a:p>
          <a:p>
            <a:pPr marL="285750" indent="-285750">
              <a:buFontTx/>
              <a:buChar char="-"/>
            </a:pPr>
            <a:r>
              <a:rPr lang="en-US" altLang="ko-KR" sz="1600" dirty="0" err="1">
                <a:solidFill>
                  <a:schemeClr val="tx1">
                    <a:lumMod val="75000"/>
                    <a:lumOff val="25000"/>
                  </a:schemeClr>
                </a:solidFill>
                <a:ea typeface="맑은 고딕"/>
                <a:cs typeface="Arial"/>
              </a:rPr>
              <a:t>Upplýsingar</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sem</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vantar</a:t>
            </a:r>
            <a:endParaRPr lang="en-US" altLang="ko-KR" sz="1600" dirty="0">
              <a:solidFill>
                <a:schemeClr val="tx1">
                  <a:lumMod val="75000"/>
                  <a:lumOff val="25000"/>
                </a:schemeClr>
              </a:solidFill>
              <a:ea typeface="맑은 고딕"/>
              <a:cs typeface="Arial"/>
              <a:sym typeface="Wingdings 2" panose="05020102010507070707" pitchFamily="18" charset="2"/>
            </a:endParaRPr>
          </a:p>
          <a:p>
            <a:pPr marL="285750" indent="-285750">
              <a:buFontTx/>
              <a:buChar char="-"/>
            </a:pPr>
            <a:r>
              <a:rPr lang="en-US" altLang="ko-KR" sz="1600" dirty="0" err="1">
                <a:solidFill>
                  <a:schemeClr val="tx1">
                    <a:lumMod val="75000"/>
                    <a:lumOff val="25000"/>
                  </a:schemeClr>
                </a:solidFill>
                <a:cs typeface="Arial" pitchFamily="34" charset="0"/>
              </a:rPr>
              <a:t>Hver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getur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hjálpað</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þér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við</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leitina</a:t>
            </a:r>
            <a:endParaRPr lang="en-US" altLang="ko-KR" sz="1600" dirty="0">
              <a:solidFill>
                <a:schemeClr val="tx1">
                  <a:lumMod val="75000"/>
                  <a:lumOff val="25000"/>
                </a:schemeClr>
              </a:solidFill>
              <a:ea typeface="맑은 고딕"/>
              <a:cs typeface="Arial"/>
            </a:endParaRPr>
          </a:p>
        </p:txBody>
      </p:sp>
    </p:spTree>
    <p:extLst>
      <p:ext uri="{BB962C8B-B14F-4D97-AF65-F5344CB8AC3E}">
        <p14:creationId xmlns:p14="http://schemas.microsoft.com/office/powerpoint/2010/main" val="2126098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361211" y="1785155"/>
            <a:ext cx="4332583" cy="39673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4. </a:t>
            </a:r>
            <a:r>
              <a:rPr lang="en-US" altLang="ko-KR" sz="1600" dirty="0" err="1">
                <a:solidFill>
                  <a:schemeClr val="tx1">
                    <a:lumMod val="65000"/>
                    <a:lumOff val="35000"/>
                  </a:schemeClr>
                </a:solidFill>
                <a:cs typeface="Arial" pitchFamily="34" charset="0"/>
              </a:rPr>
              <a:t>Hvert</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þessara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fimm</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viðmiða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við</a:t>
            </a:r>
            <a:r>
              <a:rPr lang="en-US" altLang="ko-KR" sz="1600" dirty="0">
                <a:solidFill>
                  <a:schemeClr val="tx1">
                    <a:lumMod val="65000"/>
                    <a:lumOff val="35000"/>
                  </a:schemeClr>
                </a:solidFill>
                <a:cs typeface="Arial" pitchFamily="34" charset="0"/>
              </a:rPr>
              <a:t> mat á </a:t>
            </a:r>
            <a:r>
              <a:rPr lang="en-US" altLang="ko-KR" sz="1600" dirty="0" err="1">
                <a:solidFill>
                  <a:schemeClr val="tx1">
                    <a:lumMod val="65000"/>
                    <a:lumOff val="35000"/>
                  </a:schemeClr>
                </a:solidFill>
                <a:cs typeface="Arial" pitchFamily="34" charset="0"/>
              </a:rPr>
              <a:t>trúverðugleika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upplýsingaveitu</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myndi</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eiga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við</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ef</a:t>
            </a:r>
            <a:r>
              <a:rPr lang="en-US" altLang="ko-KR" sz="1600" dirty="0">
                <a:solidFill>
                  <a:schemeClr val="tx1">
                    <a:lumMod val="65000"/>
                    <a:lumOff val="35000"/>
                  </a:schemeClr>
                </a:solidFill>
                <a:cs typeface="Arial" pitchFamily="34" charset="0"/>
              </a:rPr>
              <a:t> spurt </a:t>
            </a:r>
            <a:r>
              <a:rPr lang="en-US" altLang="ko-KR" sz="1600" dirty="0" err="1">
                <a:solidFill>
                  <a:schemeClr val="tx1">
                    <a:lumMod val="65000"/>
                    <a:lumOff val="35000"/>
                  </a:schemeClr>
                </a:solidFill>
                <a:cs typeface="Arial" pitchFamily="34" charset="0"/>
              </a:rPr>
              <a:t>væri</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hvort</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upplýsingar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væru</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úreltar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samkvæmt</a:t>
            </a:r>
            <a:r>
              <a:rPr lang="en-US" altLang="ko-KR" sz="1600" dirty="0">
                <a:solidFill>
                  <a:schemeClr val="tx1">
                    <a:lumMod val="65000"/>
                    <a:lumOff val="35000"/>
                  </a:schemeClr>
                </a:solidFill>
                <a:cs typeface="Arial" pitchFamily="34" charset="0"/>
              </a:rPr>
              <a:t>  AAOCC </a:t>
            </a:r>
            <a:r>
              <a:rPr lang="en-US" altLang="ko-KR" sz="1600" dirty="0" err="1">
                <a:solidFill>
                  <a:schemeClr val="tx1">
                    <a:lumMod val="65000"/>
                    <a:lumOff val="35000"/>
                  </a:schemeClr>
                </a:solidFill>
                <a:cs typeface="Arial" pitchFamily="34" charset="0"/>
              </a:rPr>
              <a:t>kerfinu</a:t>
            </a:r>
            <a:r>
              <a:rPr lang="en-US" altLang="ko-KR" sz="1600" dirty="0">
                <a:solidFill>
                  <a:schemeClr val="tx1">
                    <a:lumMod val="65000"/>
                    <a:lumOff val="35000"/>
                  </a:schemeClr>
                </a:solidFill>
                <a:cs typeface="Arial" pitchFamily="34" charset="0"/>
              </a:rPr>
              <a:t>?</a:t>
            </a: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462034" y="282009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Heimild</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Nákvæmni</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Hlutlægni</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Gildi</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Umfjöllun</a:t>
            </a:r>
            <a:endParaRPr lang="en-US" altLang="ko-KR" sz="1600" dirty="0">
              <a:solidFill>
                <a:schemeClr val="tx1">
                  <a:lumMod val="75000"/>
                  <a:lumOff val="25000"/>
                </a:schemeClr>
              </a:solidFill>
              <a:cs typeface="Arial" pitchFamily="34" charset="0"/>
            </a:endParaRPr>
          </a:p>
        </p:txBody>
      </p:sp>
      <p:sp>
        <p:nvSpPr>
          <p:cNvPr id="18" name="Oval 4">
            <a:extLst>
              <a:ext uri="{FF2B5EF4-FFF2-40B4-BE49-F238E27FC236}">
                <a16:creationId xmlns:a16="http://schemas.microsoft.com/office/drawing/2014/main" id="{034D3887-F2CC-4ABF-B2CC-4C973D984D86}"/>
              </a:ext>
            </a:extLst>
          </p:cNvPr>
          <p:cNvSpPr/>
          <p:nvPr/>
        </p:nvSpPr>
        <p:spPr>
          <a:xfrm>
            <a:off x="675665" y="1009298"/>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853732" y="1892927"/>
            <a:ext cx="2890093" cy="4674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5. </a:t>
            </a:r>
            <a:r>
              <a:rPr lang="en-US" altLang="ko-KR" sz="1600" dirty="0" err="1">
                <a:solidFill>
                  <a:schemeClr val="tx1">
                    <a:lumMod val="65000"/>
                    <a:lumOff val="35000"/>
                  </a:schemeClr>
                </a:solidFill>
                <a:cs typeface="Arial" pitchFamily="34" charset="0"/>
              </a:rPr>
              <a:t>Kerfi</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til</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efnisstjórnunar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eru</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þekkt</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undir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skammstöfuninni</a:t>
            </a:r>
            <a:r>
              <a:rPr lang="en-US" altLang="ko-KR" sz="1600" dirty="0">
                <a:solidFill>
                  <a:schemeClr val="tx1">
                    <a:lumMod val="65000"/>
                    <a:lumOff val="35000"/>
                  </a:schemeClr>
                </a:solidFill>
                <a:cs typeface="Arial" pitchFamily="34" charset="0"/>
              </a:rPr>
              <a:t> CMS </a:t>
            </a:r>
            <a:r>
              <a:rPr lang="en-US" altLang="ko-KR" sz="1600" dirty="0" err="1">
                <a:solidFill>
                  <a:schemeClr val="tx1">
                    <a:lumMod val="65000"/>
                    <a:lumOff val="35000"/>
                  </a:schemeClr>
                </a:solidFill>
                <a:cs typeface="Arial" pitchFamily="34" charset="0"/>
              </a:rPr>
              <a:t>sem</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stendur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fyrir</a:t>
            </a:r>
            <a:r>
              <a:rPr lang="en-US" altLang="ko-KR" sz="1600" dirty="0">
                <a:solidFill>
                  <a:schemeClr val="tx1">
                    <a:lumMod val="65000"/>
                    <a:lumOff val="35000"/>
                  </a:schemeClr>
                </a:solidFill>
                <a:cs typeface="Arial" pitchFamily="34" charset="0"/>
              </a:rPr>
              <a:t> Content (</a:t>
            </a:r>
            <a:r>
              <a:rPr lang="en-US" altLang="ko-KR" sz="1600" dirty="0" err="1">
                <a:solidFill>
                  <a:schemeClr val="tx1">
                    <a:lumMod val="65000"/>
                    <a:lumOff val="35000"/>
                  </a:schemeClr>
                </a:solidFill>
                <a:cs typeface="Arial" pitchFamily="34" charset="0"/>
              </a:rPr>
              <a:t>efni</a:t>
            </a:r>
            <a:r>
              <a:rPr lang="en-US" altLang="ko-KR" sz="1600" dirty="0">
                <a:solidFill>
                  <a:schemeClr val="tx1">
                    <a:lumMod val="65000"/>
                    <a:lumOff val="35000"/>
                  </a:schemeClr>
                </a:solidFill>
                <a:cs typeface="Arial" pitchFamily="34" charset="0"/>
              </a:rPr>
              <a:t>) Management (</a:t>
            </a:r>
            <a:r>
              <a:rPr lang="en-US" altLang="ko-KR" sz="1600" dirty="0" err="1">
                <a:solidFill>
                  <a:schemeClr val="tx1">
                    <a:lumMod val="65000"/>
                    <a:lumOff val="35000"/>
                  </a:schemeClr>
                </a:solidFill>
                <a:cs typeface="Arial" pitchFamily="34" charset="0"/>
              </a:rPr>
              <a:t>umsjón</a:t>
            </a:r>
            <a:r>
              <a:rPr lang="en-US" altLang="ko-KR" sz="1600" dirty="0">
                <a:solidFill>
                  <a:schemeClr val="tx1">
                    <a:lumMod val="65000"/>
                    <a:lumOff val="35000"/>
                  </a:schemeClr>
                </a:solidFill>
                <a:cs typeface="Arial" pitchFamily="34" charset="0"/>
              </a:rPr>
              <a:t>) Supervision (</a:t>
            </a:r>
            <a:r>
              <a:rPr lang="en-US" altLang="ko-KR" sz="1600" dirty="0" err="1">
                <a:solidFill>
                  <a:schemeClr val="tx1">
                    <a:lumMod val="65000"/>
                    <a:lumOff val="35000"/>
                  </a:schemeClr>
                </a:solidFill>
                <a:cs typeface="Arial" pitchFamily="34" charset="0"/>
              </a:rPr>
              <a:t>eftirlit</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Rétt</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eða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rangt</a:t>
            </a:r>
            <a:r>
              <a:rPr lang="en-US" altLang="ko-KR" sz="1600" dirty="0">
                <a:solidFill>
                  <a:schemeClr val="tx1">
                    <a:lumMod val="65000"/>
                    <a:lumOff val="35000"/>
                  </a:schemeClr>
                </a:solidFill>
                <a:cs typeface="Arial" pitchFamily="34" charset="0"/>
              </a:rPr>
              <a:t>?</a:t>
            </a:r>
            <a:endParaRPr lang="ko-KR" altLang="en-US" sz="1600" dirty="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5582759" y="3185724"/>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Rétt</a:t>
            </a:r>
            <a:r>
              <a:rPr lang="en-US" altLang="ko-KR" sz="1600" dirty="0">
                <a:solidFill>
                  <a:schemeClr val="tx1">
                    <a:lumMod val="75000"/>
                    <a:lumOff val="25000"/>
                  </a:schemeClr>
                </a:solidFill>
                <a:cs typeface="Arial" pitchFamily="34" charset="0"/>
              </a:rPr>
              <a:t> </a:t>
            </a:r>
          </a:p>
          <a:p>
            <a:pPr marL="285750" indent="-285750">
              <a:buFontTx/>
              <a:buChar char="-"/>
            </a:pPr>
            <a:r>
              <a:rPr lang="en-US" altLang="ko-KR" sz="1600" dirty="0" err="1">
                <a:solidFill>
                  <a:schemeClr val="tx1">
                    <a:lumMod val="75000"/>
                    <a:lumOff val="25000"/>
                  </a:schemeClr>
                </a:solidFill>
                <a:cs typeface="Arial" pitchFamily="34" charset="0"/>
              </a:rPr>
              <a:t>Rangt</a:t>
            </a:r>
            <a:endParaRPr lang="en-US" altLang="ko-KR" sz="1600" dirty="0">
              <a:solidFill>
                <a:schemeClr val="tx1">
                  <a:lumMod val="75000"/>
                  <a:lumOff val="25000"/>
                </a:schemeClr>
              </a:solidFill>
              <a:cs typeface="Arial" pitchFamily="34"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5172111" y="1004250"/>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9" name="Donut 39">
            <a:extLst>
              <a:ext uri="{FF2B5EF4-FFF2-40B4-BE49-F238E27FC236}">
                <a16:creationId xmlns:a16="http://schemas.microsoft.com/office/drawing/2014/main" id="{1FEB28B7-0D50-4EF1-8E68-CABB4BF3D4C9}"/>
              </a:ext>
            </a:extLst>
          </p:cNvPr>
          <p:cNvSpPr/>
          <p:nvPr/>
        </p:nvSpPr>
        <p:spPr>
          <a:xfrm>
            <a:off x="5365528" y="1190554"/>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830800" y="1257042"/>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err="1">
                <a:latin typeface="+mn-lt"/>
              </a:rPr>
              <a:t>Sjálfspróf</a:t>
            </a:r>
            <a:endParaRPr lang="es-ES" sz="3600" dirty="0">
              <a:latin typeface="+mn-lt"/>
            </a:endParaRPr>
          </a:p>
        </p:txBody>
      </p:sp>
      <p:sp>
        <p:nvSpPr>
          <p:cNvPr id="32" name="Text Placeholder 6"/>
          <p:cNvSpPr txBox="1">
            <a:spLocks/>
          </p:cNvSpPr>
          <p:nvPr/>
        </p:nvSpPr>
        <p:spPr>
          <a:xfrm>
            <a:off x="2176675" y="3901409"/>
            <a:ext cx="6029471" cy="26097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6. Thibodeau,  (2002)  </a:t>
            </a:r>
            <a:r>
              <a:rPr lang="en-US" altLang="ko-KR" sz="1600" dirty="0" err="1">
                <a:solidFill>
                  <a:schemeClr val="tx1">
                    <a:lumMod val="65000"/>
                    <a:lumOff val="35000"/>
                  </a:schemeClr>
                </a:solidFill>
                <a:cs typeface="Arial" pitchFamily="34" charset="0"/>
              </a:rPr>
              <a:t>telur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að</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við</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val</a:t>
            </a:r>
            <a:r>
              <a:rPr lang="en-US" altLang="ko-KR" sz="1600" dirty="0">
                <a:solidFill>
                  <a:schemeClr val="tx1">
                    <a:lumMod val="65000"/>
                    <a:lumOff val="35000"/>
                  </a:schemeClr>
                </a:solidFill>
                <a:cs typeface="Arial" pitchFamily="34" charset="0"/>
              </a:rPr>
              <a:t> á </a:t>
            </a:r>
            <a:r>
              <a:rPr lang="en-US" altLang="ko-KR" sz="1600" dirty="0" err="1">
                <a:solidFill>
                  <a:schemeClr val="tx1">
                    <a:lumMod val="65000"/>
                    <a:lumOff val="35000"/>
                  </a:schemeClr>
                </a:solidFill>
                <a:cs typeface="Arial" pitchFamily="34" charset="0"/>
              </a:rPr>
              <a:t>leið</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til</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stafrænnar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varðveislu</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verði</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að</a:t>
            </a:r>
            <a:r>
              <a:rPr lang="en-US" altLang="ko-KR" sz="1600" dirty="0">
                <a:solidFill>
                  <a:schemeClr val="tx1">
                    <a:lumMod val="65000"/>
                    <a:lumOff val="35000"/>
                  </a:schemeClr>
                </a:solidFill>
                <a:cs typeface="Arial" pitchFamily="34" charset="0"/>
              </a:rPr>
              <a:t> taka </a:t>
            </a:r>
            <a:r>
              <a:rPr lang="en-US" altLang="ko-KR" sz="1600" dirty="0" err="1">
                <a:solidFill>
                  <a:schemeClr val="tx1">
                    <a:lumMod val="65000"/>
                    <a:lumOff val="35000"/>
                  </a:schemeClr>
                </a:solidFill>
                <a:cs typeface="Arial" pitchFamily="34" charset="0"/>
              </a:rPr>
              <a:t>tillit</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til</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fjögurra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viðmiða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Hver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þessara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viðmiða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vísar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til</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þess</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að</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kerfi</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þurfi</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að</a:t>
            </a:r>
            <a:r>
              <a:rPr lang="en-US" altLang="ko-KR" sz="1600" dirty="0">
                <a:solidFill>
                  <a:schemeClr val="tx1">
                    <a:lumMod val="65000"/>
                    <a:lumOff val="35000"/>
                  </a:schemeClr>
                </a:solidFill>
                <a:cs typeface="Arial" pitchFamily="34" charset="0"/>
              </a:rPr>
              <a:t> vera </a:t>
            </a:r>
            <a:r>
              <a:rPr lang="en-US" altLang="ko-KR" sz="1600" dirty="0" err="1">
                <a:solidFill>
                  <a:schemeClr val="tx1">
                    <a:lumMod val="65000"/>
                    <a:lumOff val="35000"/>
                  </a:schemeClr>
                </a:solidFill>
                <a:cs typeface="Arial" pitchFamily="34" charset="0"/>
              </a:rPr>
              <a:t>nægilega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vandað</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til</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að</a:t>
            </a:r>
            <a:r>
              <a:rPr lang="en-US" altLang="ko-KR" sz="1600" dirty="0">
                <a:solidFill>
                  <a:schemeClr val="tx1">
                    <a:lumMod val="65000"/>
                    <a:lumOff val="35000"/>
                  </a:schemeClr>
                </a:solidFill>
                <a:cs typeface="Arial" pitchFamily="34" charset="0"/>
              </a:rPr>
              <a:t> geta </a:t>
            </a:r>
            <a:r>
              <a:rPr lang="en-US" altLang="ko-KR" sz="1600" dirty="0" err="1">
                <a:solidFill>
                  <a:schemeClr val="tx1">
                    <a:lumMod val="65000"/>
                    <a:lumOff val="35000"/>
                  </a:schemeClr>
                </a:solidFill>
                <a:cs typeface="Arial" pitchFamily="34" charset="0"/>
              </a:rPr>
              <a:t>virkað</a:t>
            </a:r>
            <a:r>
              <a:rPr lang="en-US" altLang="ko-KR" sz="1600" dirty="0">
                <a:solidFill>
                  <a:schemeClr val="tx1">
                    <a:lumMod val="65000"/>
                    <a:lumOff val="35000"/>
                  </a:schemeClr>
                </a:solidFill>
                <a:cs typeface="Arial" pitchFamily="34" charset="0"/>
              </a:rPr>
              <a:t> um </a:t>
            </a:r>
            <a:r>
              <a:rPr lang="en-US" altLang="ko-KR" sz="1600" dirty="0" err="1">
                <a:solidFill>
                  <a:schemeClr val="tx1">
                    <a:lumMod val="65000"/>
                    <a:lumOff val="35000"/>
                  </a:schemeClr>
                </a:solidFill>
                <a:cs typeface="Arial" pitchFamily="34" charset="0"/>
              </a:rPr>
              <a:t>óákveðinn</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tíma</a:t>
            </a:r>
            <a:r>
              <a:rPr lang="en-US" altLang="ko-KR" sz="1600" dirty="0">
                <a:solidFill>
                  <a:schemeClr val="tx1">
                    <a:lumMod val="65000"/>
                    <a:lumOff val="35000"/>
                  </a:schemeClr>
                </a:solidFill>
                <a:cs typeface="Arial" pitchFamily="34" charset="0"/>
              </a:rPr>
              <a:t>?  </a:t>
            </a:r>
            <a:endParaRPr lang="ko-KR" altLang="en-US" sz="1600" dirty="0">
              <a:solidFill>
                <a:schemeClr val="tx1">
                  <a:lumMod val="65000"/>
                  <a:lumOff val="35000"/>
                </a:schemeClr>
              </a:solidFill>
              <a:cs typeface="Arial" pitchFamily="34" charset="0"/>
            </a:endParaRPr>
          </a:p>
        </p:txBody>
      </p:sp>
      <p:sp>
        <p:nvSpPr>
          <p:cNvPr id="34" name="Text Placeholder 7"/>
          <p:cNvSpPr txBox="1">
            <a:spLocks/>
          </p:cNvSpPr>
          <p:nvPr/>
        </p:nvSpPr>
        <p:spPr>
          <a:xfrm>
            <a:off x="2203448" y="4947293"/>
            <a:ext cx="3116322"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Raunhæfni</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Sjálfbærni</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Hagkvæmni</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Viðeigandi</a:t>
            </a:r>
            <a:endParaRPr lang="en-US" altLang="ko-KR" sz="1600" dirty="0">
              <a:solidFill>
                <a:schemeClr val="tx1">
                  <a:lumMod val="75000"/>
                  <a:lumOff val="25000"/>
                </a:schemeClr>
              </a:solidFill>
              <a:cs typeface="Arial" pitchFamily="34" charset="0"/>
            </a:endParaRPr>
          </a:p>
        </p:txBody>
      </p:sp>
      <p:sp>
        <p:nvSpPr>
          <p:cNvPr id="36" name="Oval 18"/>
          <p:cNvSpPr/>
          <p:nvPr/>
        </p:nvSpPr>
        <p:spPr>
          <a:xfrm>
            <a:off x="2499519" y="3096634"/>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37" name="Donut 8"/>
          <p:cNvSpPr/>
          <p:nvPr/>
        </p:nvSpPr>
        <p:spPr>
          <a:xfrm>
            <a:off x="5464447" y="6436426"/>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8" name="Rectangle 36"/>
          <p:cNvSpPr/>
          <p:nvPr/>
        </p:nvSpPr>
        <p:spPr>
          <a:xfrm>
            <a:off x="2674023" y="3276761"/>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9" name="Rectangle 16"/>
          <p:cNvSpPr/>
          <p:nvPr/>
        </p:nvSpPr>
        <p:spPr>
          <a:xfrm>
            <a:off x="2055292" y="32179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1" name="Text Placeholder 6">
            <a:extLst>
              <a:ext uri="{FF2B5EF4-FFF2-40B4-BE49-F238E27FC236}">
                <a16:creationId xmlns:a16="http://schemas.microsoft.com/office/drawing/2014/main" id="{FD4DEAD9-FFD6-48C0-B515-3D5EF888DCC5}"/>
              </a:ext>
            </a:extLst>
          </p:cNvPr>
          <p:cNvSpPr txBox="1">
            <a:spLocks/>
          </p:cNvSpPr>
          <p:nvPr/>
        </p:nvSpPr>
        <p:spPr>
          <a:xfrm>
            <a:off x="8359346" y="4749158"/>
            <a:ext cx="3669957" cy="103998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7. </a:t>
            </a:r>
            <a:r>
              <a:rPr lang="en-US" altLang="ko-KR" sz="1600" dirty="0" err="1">
                <a:solidFill>
                  <a:schemeClr val="tx1">
                    <a:lumMod val="65000"/>
                    <a:lumOff val="35000"/>
                  </a:schemeClr>
                </a:solidFill>
                <a:cs typeface="Arial" pitchFamily="34" charset="0"/>
              </a:rPr>
              <a:t>Lög</a:t>
            </a:r>
            <a:r>
              <a:rPr lang="en-US" altLang="ko-KR" sz="1600" dirty="0">
                <a:solidFill>
                  <a:schemeClr val="tx1">
                    <a:lumMod val="65000"/>
                    <a:lumOff val="35000"/>
                  </a:schemeClr>
                </a:solidFill>
                <a:cs typeface="Arial" pitchFamily="34" charset="0"/>
              </a:rPr>
              <a:t> um </a:t>
            </a:r>
            <a:r>
              <a:rPr lang="en-US" altLang="ko-KR" sz="1600" dirty="0" err="1">
                <a:solidFill>
                  <a:schemeClr val="tx1">
                    <a:lumMod val="65000"/>
                    <a:lumOff val="35000"/>
                  </a:schemeClr>
                </a:solidFill>
                <a:cs typeface="Arial" pitchFamily="34" charset="0"/>
              </a:rPr>
              <a:t>persónuvernd</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eru</a:t>
            </a:r>
            <a:r>
              <a:rPr lang="en-US" altLang="ko-KR" sz="1600" dirty="0">
                <a:solidFill>
                  <a:schemeClr val="tx1">
                    <a:lumMod val="65000"/>
                    <a:lumOff val="35000"/>
                  </a:schemeClr>
                </a:solidFill>
                <a:cs typeface="Arial" pitchFamily="34" charset="0"/>
              </a:rPr>
              <a:t> á </a:t>
            </a:r>
            <a:r>
              <a:rPr lang="en-US" altLang="ko-KR" sz="1600" dirty="0" err="1">
                <a:solidFill>
                  <a:schemeClr val="tx1">
                    <a:lumMod val="65000"/>
                    <a:lumOff val="35000"/>
                  </a:schemeClr>
                </a:solidFill>
                <a:cs typeface="Arial" pitchFamily="34" charset="0"/>
              </a:rPr>
              <a:t>ensku</a:t>
            </a:r>
            <a:r>
              <a:rPr lang="en-US" altLang="ko-KR" sz="1600" dirty="0">
                <a:solidFill>
                  <a:schemeClr val="tx1">
                    <a:lumMod val="65000"/>
                    <a:lumOff val="35000"/>
                  </a:schemeClr>
                </a:solidFill>
                <a:cs typeface="Arial" pitchFamily="34" charset="0"/>
              </a:rPr>
              <a:t> oft </a:t>
            </a:r>
            <a:r>
              <a:rPr lang="en-US" altLang="ko-KR" sz="1600" dirty="0" err="1">
                <a:solidFill>
                  <a:schemeClr val="tx1">
                    <a:lumMod val="65000"/>
                    <a:lumOff val="35000"/>
                  </a:schemeClr>
                </a:solidFill>
                <a:cs typeface="Arial" pitchFamily="34" charset="0"/>
              </a:rPr>
              <a:t>kölluð</a:t>
            </a:r>
            <a:r>
              <a:rPr lang="en-US" altLang="ko-KR" sz="1600" dirty="0">
                <a:solidFill>
                  <a:schemeClr val="tx1">
                    <a:lumMod val="65000"/>
                    <a:lumOff val="35000"/>
                  </a:schemeClr>
                </a:solidFill>
                <a:cs typeface="Arial" pitchFamily="34" charset="0"/>
              </a:rPr>
              <a:t> GDPR </a:t>
            </a:r>
            <a:r>
              <a:rPr lang="en-US" altLang="ko-KR" sz="1600" dirty="0" err="1">
                <a:solidFill>
                  <a:schemeClr val="tx1">
                    <a:lumMod val="65000"/>
                    <a:lumOff val="35000"/>
                  </a:schemeClr>
                </a:solidFill>
                <a:cs typeface="Arial" pitchFamily="34" charset="0"/>
              </a:rPr>
              <a:t>sem</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stendur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fyrir</a:t>
            </a:r>
            <a:r>
              <a:rPr lang="en-US" altLang="ko-KR" sz="1600" dirty="0">
                <a:solidFill>
                  <a:schemeClr val="tx1">
                    <a:lumMod val="65000"/>
                    <a:lumOff val="35000"/>
                  </a:schemeClr>
                </a:solidFill>
                <a:cs typeface="Arial" pitchFamily="34" charset="0"/>
              </a:rPr>
              <a:t> General (</a:t>
            </a:r>
            <a:r>
              <a:rPr lang="en-US" altLang="ko-KR" sz="1600" dirty="0" err="1">
                <a:solidFill>
                  <a:schemeClr val="tx1">
                    <a:lumMod val="65000"/>
                    <a:lumOff val="35000"/>
                  </a:schemeClr>
                </a:solidFill>
                <a:cs typeface="Arial" pitchFamily="34" charset="0"/>
              </a:rPr>
              <a:t>almenn</a:t>
            </a:r>
            <a:r>
              <a:rPr lang="en-US" altLang="ko-KR" sz="1600" dirty="0">
                <a:solidFill>
                  <a:schemeClr val="tx1">
                    <a:lumMod val="65000"/>
                    <a:lumOff val="35000"/>
                  </a:schemeClr>
                </a:solidFill>
                <a:cs typeface="Arial" pitchFamily="34" charset="0"/>
              </a:rPr>
              <a:t>) Data (</a:t>
            </a:r>
            <a:r>
              <a:rPr lang="en-US" altLang="ko-KR" sz="1600" dirty="0" err="1">
                <a:solidFill>
                  <a:schemeClr val="tx1">
                    <a:lumMod val="65000"/>
                    <a:lumOff val="35000"/>
                  </a:schemeClr>
                </a:solidFill>
                <a:cs typeface="Arial" pitchFamily="34" charset="0"/>
              </a:rPr>
              <a:t>Gögn</a:t>
            </a:r>
            <a:r>
              <a:rPr lang="en-US" altLang="ko-KR" sz="1600" dirty="0">
                <a:solidFill>
                  <a:schemeClr val="tx1">
                    <a:lumMod val="65000"/>
                    <a:lumOff val="35000"/>
                  </a:schemeClr>
                </a:solidFill>
                <a:cs typeface="Arial" pitchFamily="34" charset="0"/>
              </a:rPr>
              <a:t>) Privacy (</a:t>
            </a:r>
            <a:r>
              <a:rPr lang="en-US" altLang="ko-KR" sz="1600" dirty="0" err="1">
                <a:solidFill>
                  <a:schemeClr val="tx1">
                    <a:lumMod val="65000"/>
                    <a:lumOff val="35000"/>
                  </a:schemeClr>
                </a:solidFill>
                <a:cs typeface="Arial" pitchFamily="34" charset="0"/>
              </a:rPr>
              <a:t>Persónuvernd</a:t>
            </a:r>
            <a:r>
              <a:rPr lang="en-US" altLang="ko-KR" sz="1600" dirty="0">
                <a:solidFill>
                  <a:schemeClr val="tx1">
                    <a:lumMod val="65000"/>
                    <a:lumOff val="35000"/>
                  </a:schemeClr>
                </a:solidFill>
                <a:cs typeface="Arial" pitchFamily="34" charset="0"/>
              </a:rPr>
              <a:t>) Reality (</a:t>
            </a:r>
            <a:r>
              <a:rPr lang="en-US" altLang="ko-KR" sz="1600" dirty="0" err="1">
                <a:solidFill>
                  <a:schemeClr val="tx1">
                    <a:lumMod val="65000"/>
                    <a:lumOff val="35000"/>
                  </a:schemeClr>
                </a:solidFill>
                <a:cs typeface="Arial" pitchFamily="34" charset="0"/>
              </a:rPr>
              <a:t>Veruleiki</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Rétt</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eða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rangt</a:t>
            </a:r>
            <a:r>
              <a:rPr lang="en-US" altLang="ko-KR" sz="1600" dirty="0">
                <a:solidFill>
                  <a:schemeClr val="tx1">
                    <a:lumMod val="65000"/>
                    <a:lumOff val="35000"/>
                  </a:schemeClr>
                </a:solidFill>
                <a:cs typeface="Arial" pitchFamily="34" charset="0"/>
              </a:rPr>
              <a:t>?</a:t>
            </a:r>
            <a:endParaRPr lang="ko-KR" altLang="en-US" sz="1600" dirty="0">
              <a:solidFill>
                <a:schemeClr val="tx1">
                  <a:lumMod val="65000"/>
                  <a:lumOff val="35000"/>
                </a:schemeClr>
              </a:solidFill>
              <a:cs typeface="Arial" pitchFamily="34" charset="0"/>
            </a:endParaRPr>
          </a:p>
        </p:txBody>
      </p:sp>
      <p:sp>
        <p:nvSpPr>
          <p:cNvPr id="42" name="Text Placeholder 7">
            <a:extLst>
              <a:ext uri="{FF2B5EF4-FFF2-40B4-BE49-F238E27FC236}">
                <a16:creationId xmlns:a16="http://schemas.microsoft.com/office/drawing/2014/main" id="{8B829E9F-3F52-42FD-B2C9-14992DCE9C65}"/>
              </a:ext>
            </a:extLst>
          </p:cNvPr>
          <p:cNvSpPr txBox="1">
            <a:spLocks/>
          </p:cNvSpPr>
          <p:nvPr/>
        </p:nvSpPr>
        <p:spPr>
          <a:xfrm>
            <a:off x="9220018" y="5874290"/>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Rétt</a:t>
            </a:r>
            <a:r>
              <a:rPr lang="en-US" altLang="ko-KR" sz="1600" dirty="0">
                <a:solidFill>
                  <a:schemeClr val="tx1">
                    <a:lumMod val="75000"/>
                    <a:lumOff val="25000"/>
                  </a:schemeClr>
                </a:solidFill>
                <a:cs typeface="Arial" pitchFamily="34" charset="0"/>
              </a:rPr>
              <a:t> </a:t>
            </a:r>
          </a:p>
          <a:p>
            <a:pPr marL="285750" indent="-285750">
              <a:buFontTx/>
              <a:buChar char="-"/>
            </a:pPr>
            <a:r>
              <a:rPr lang="en-US" altLang="ko-KR" sz="1600" dirty="0" err="1">
                <a:solidFill>
                  <a:schemeClr val="tx1">
                    <a:lumMod val="75000"/>
                    <a:lumOff val="25000"/>
                  </a:schemeClr>
                </a:solidFill>
                <a:cs typeface="Arial" pitchFamily="34" charset="0"/>
              </a:rPr>
              <a:t>Rangt</a:t>
            </a:r>
            <a:endParaRPr lang="en-US" altLang="ko-KR" sz="1600" dirty="0">
              <a:solidFill>
                <a:schemeClr val="tx1">
                  <a:lumMod val="75000"/>
                  <a:lumOff val="25000"/>
                </a:schemeClr>
              </a:solidFill>
              <a:cs typeface="Arial" pitchFamily="34" charset="0"/>
            </a:endParaRPr>
          </a:p>
        </p:txBody>
      </p:sp>
      <p:sp>
        <p:nvSpPr>
          <p:cNvPr id="43" name="Oval 18">
            <a:extLst>
              <a:ext uri="{FF2B5EF4-FFF2-40B4-BE49-F238E27FC236}">
                <a16:creationId xmlns:a16="http://schemas.microsoft.com/office/drawing/2014/main" id="{43561C9B-6E88-4218-8661-CB86831A9A59}"/>
              </a:ext>
            </a:extLst>
          </p:cNvPr>
          <p:cNvSpPr/>
          <p:nvPr/>
        </p:nvSpPr>
        <p:spPr>
          <a:xfrm>
            <a:off x="8908838" y="3860481"/>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44" name="Donut 39">
            <a:extLst>
              <a:ext uri="{FF2B5EF4-FFF2-40B4-BE49-F238E27FC236}">
                <a16:creationId xmlns:a16="http://schemas.microsoft.com/office/drawing/2014/main" id="{1FEB28B7-0D50-4EF1-8E68-CABB4BF3D4C9}"/>
              </a:ext>
            </a:extLst>
          </p:cNvPr>
          <p:cNvSpPr/>
          <p:nvPr/>
        </p:nvSpPr>
        <p:spPr>
          <a:xfrm>
            <a:off x="9102255" y="4046785"/>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pic>
        <p:nvPicPr>
          <p:cNvPr id="45" name="Imagen 9">
            <a:extLst>
              <a:ext uri="{FF2B5EF4-FFF2-40B4-BE49-F238E27FC236}">
                <a16:creationId xmlns:a16="http://schemas.microsoft.com/office/drawing/2014/main" id="{524FA455-95D2-4950-925A-8CBF256ADD42}"/>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a:ext>
            </a:extLst>
          </a:blip>
          <a:stretch>
            <a:fillRect/>
          </a:stretch>
        </p:blipFill>
        <p:spPr>
          <a:xfrm>
            <a:off x="7793667" y="498882"/>
            <a:ext cx="4178353" cy="2350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1587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a:solidFill>
                  <a:srgbClr val="266C9F"/>
                </a:solidFill>
              </a:rPr>
              <a:t>TAKK FYRIR</a:t>
            </a:r>
          </a:p>
        </p:txBody>
      </p:sp>
    </p:spTree>
    <p:extLst>
      <p:ext uri="{BB962C8B-B14F-4D97-AF65-F5344CB8AC3E}">
        <p14:creationId xmlns:p14="http://schemas.microsoft.com/office/powerpoint/2010/main" val="1561418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315655" y="1974856"/>
            <a:ext cx="3601461" cy="34427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ea typeface="맑은 고딕"/>
                <a:cs typeface="Arial"/>
              </a:rPr>
              <a:t>1. </a:t>
            </a:r>
            <a:r>
              <a:rPr lang="en-US" altLang="ko-KR" sz="1600" dirty="0" err="1">
                <a:solidFill>
                  <a:schemeClr val="tx1">
                    <a:lumMod val="65000"/>
                    <a:lumOff val="35000"/>
                  </a:schemeClr>
                </a:solidFill>
                <a:ea typeface="맑은 고딕"/>
                <a:cs typeface="Arial"/>
              </a:rPr>
              <a:t>Veldu</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eitt</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eða</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fleiri</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atriði</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sem</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hafa</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ber</a:t>
            </a:r>
            <a:r>
              <a:rPr lang="en-US" altLang="ko-KR" sz="1600" dirty="0">
                <a:solidFill>
                  <a:schemeClr val="tx1">
                    <a:lumMod val="65000"/>
                    <a:lumOff val="35000"/>
                  </a:schemeClr>
                </a:solidFill>
                <a:ea typeface="맑은 고딕"/>
                <a:cs typeface="Arial"/>
              </a:rPr>
              <a:t> í </a:t>
            </a:r>
            <a:r>
              <a:rPr lang="en-US" altLang="ko-KR" sz="1600" dirty="0" err="1">
                <a:solidFill>
                  <a:schemeClr val="tx1">
                    <a:lumMod val="65000"/>
                    <a:lumOff val="35000"/>
                  </a:schemeClr>
                </a:solidFill>
                <a:ea typeface="맑은 고딕"/>
                <a:cs typeface="Arial"/>
              </a:rPr>
              <a:t>huga</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þegar</a:t>
            </a:r>
            <a:r>
              <a:rPr lang="en-US" altLang="ko-KR" sz="1600" dirty="0">
                <a:solidFill>
                  <a:schemeClr val="tx1">
                    <a:lumMod val="65000"/>
                    <a:lumOff val="35000"/>
                  </a:schemeClr>
                </a:solidFill>
                <a:ea typeface="맑은 고딕"/>
                <a:cs typeface="Arial"/>
              </a:rPr>
              <a:t> </a:t>
            </a:r>
            <a:r>
              <a:rPr lang="en-US" altLang="ko-KR" sz="1600" dirty="0" err="1">
                <a:solidFill>
                  <a:schemeClr val="tx1">
                    <a:lumMod val="65000"/>
                    <a:lumOff val="35000"/>
                  </a:schemeClr>
                </a:solidFill>
                <a:ea typeface="맑은 고딕"/>
                <a:cs typeface="Arial"/>
              </a:rPr>
              <a:t>gagnaleit</a:t>
            </a:r>
            <a:r>
              <a:rPr lang="en-US" altLang="ko-KR" sz="1600" dirty="0">
                <a:solidFill>
                  <a:schemeClr val="tx1">
                    <a:lumMod val="65000"/>
                    <a:lumOff val="35000"/>
                  </a:schemeClr>
                </a:solidFill>
                <a:ea typeface="맑은 고딕"/>
                <a:cs typeface="Arial"/>
              </a:rPr>
              <a:t> er </a:t>
            </a:r>
            <a:r>
              <a:rPr lang="en-US" altLang="ko-KR" sz="1600" dirty="0" err="1">
                <a:solidFill>
                  <a:schemeClr val="tx1">
                    <a:lumMod val="65000"/>
                    <a:lumOff val="35000"/>
                  </a:schemeClr>
                </a:solidFill>
                <a:ea typeface="맑은 고딕"/>
                <a:cs typeface="Arial"/>
              </a:rPr>
              <a:t>skipulögð</a:t>
            </a:r>
            <a:r>
              <a:rPr lang="en-US" altLang="ko-KR" sz="1600" dirty="0">
                <a:solidFill>
                  <a:schemeClr val="tx1">
                    <a:lumMod val="65000"/>
                    <a:lumOff val="35000"/>
                  </a:schemeClr>
                </a:solidFill>
                <a:ea typeface="맑은 고딕"/>
                <a:cs typeface="Arial"/>
              </a:rPr>
              <a:t>: </a:t>
            </a:r>
            <a:endParaRPr lang="ko-KR" altLang="en-US" sz="1600" dirty="0">
              <a:solidFill>
                <a:schemeClr val="tx1">
                  <a:lumMod val="65000"/>
                  <a:lumOff val="35000"/>
                </a:schemeClr>
              </a:solidFill>
              <a:ea typeface="맑은 고딕"/>
              <a:cs typeface="Arial"/>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321845" y="2533179"/>
            <a:ext cx="3999170" cy="82800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a:solidFill>
                  <a:schemeClr val="tx1">
                    <a:lumMod val="75000"/>
                    <a:lumOff val="25000"/>
                  </a:schemeClr>
                </a:solidFill>
                <a:ea typeface="맑은 고딕"/>
                <a:cs typeface="Arial"/>
              </a:rPr>
              <a:t>Spurning </a:t>
            </a:r>
            <a:r>
              <a:rPr lang="en-US" altLang="ko-KR" sz="1600" dirty="0" err="1">
                <a:solidFill>
                  <a:schemeClr val="tx1">
                    <a:lumMod val="75000"/>
                    <a:lumOff val="25000"/>
                  </a:schemeClr>
                </a:solidFill>
                <a:ea typeface="맑은 고딕"/>
                <a:cs typeface="Arial"/>
              </a:rPr>
              <a:t>sem</a:t>
            </a:r>
            <a:r>
              <a:rPr lang="en-US" altLang="ko-KR" sz="1600" dirty="0">
                <a:solidFill>
                  <a:schemeClr val="tx1">
                    <a:lumMod val="75000"/>
                    <a:lumOff val="25000"/>
                  </a:schemeClr>
                </a:solidFill>
                <a:ea typeface="맑은 고딕"/>
                <a:cs typeface="Arial"/>
              </a:rPr>
              <a:t> á </a:t>
            </a:r>
            <a:r>
              <a:rPr lang="en-US" altLang="ko-KR" sz="1600" dirty="0" err="1">
                <a:solidFill>
                  <a:schemeClr val="tx1">
                    <a:lumMod val="75000"/>
                    <a:lumOff val="25000"/>
                  </a:schemeClr>
                </a:solidFill>
                <a:ea typeface="맑은 고딕"/>
                <a:cs typeface="Arial"/>
              </a:rPr>
              <a:t>að</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svara</a:t>
            </a:r>
            <a:r>
              <a:rPr lang="en-US" altLang="ko-KR" sz="1600" dirty="0">
                <a:solidFill>
                  <a:schemeClr val="tx1">
                    <a:lumMod val="75000"/>
                    <a:lumOff val="25000"/>
                  </a:schemeClr>
                </a:solidFill>
                <a:ea typeface="맑은 고딕"/>
                <a:cs typeface="Arial"/>
              </a:rPr>
              <a:t> (</a:t>
            </a:r>
            <a:r>
              <a:rPr lang="en-US" altLang="ko-KR" sz="1600" dirty="0">
                <a:solidFill>
                  <a:schemeClr val="tx1">
                    <a:lumMod val="75000"/>
                    <a:lumOff val="25000"/>
                  </a:schemeClr>
                </a:solidFill>
                <a:ea typeface="맑은 고딕"/>
                <a:cs typeface="Arial"/>
                <a:sym typeface="Wingdings 2" panose="05020102010507070707" pitchFamily="18" charset="2"/>
              </a:rPr>
              <a:t></a:t>
            </a:r>
            <a:r>
              <a:rPr lang="en-US" altLang="ko-KR" sz="1600" dirty="0">
                <a:solidFill>
                  <a:schemeClr val="tx1">
                    <a:lumMod val="75000"/>
                    <a:lumOff val="25000"/>
                  </a:schemeClr>
                </a:solidFill>
                <a:ea typeface="맑은 고딕"/>
                <a:cs typeface="Arial"/>
              </a:rPr>
              <a:t>)</a:t>
            </a:r>
          </a:p>
          <a:p>
            <a:pPr marL="285750" indent="-285750">
              <a:buFontTx/>
              <a:buChar char="-"/>
            </a:pPr>
            <a:r>
              <a:rPr lang="en-US" altLang="ko-KR" sz="1600" dirty="0" err="1">
                <a:solidFill>
                  <a:schemeClr val="tx1">
                    <a:lumMod val="75000"/>
                    <a:lumOff val="25000"/>
                  </a:schemeClr>
                </a:solidFill>
                <a:ea typeface="맑은 고딕"/>
                <a:cs typeface="Arial"/>
              </a:rPr>
              <a:t>Heimildir</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sem</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vantar</a:t>
            </a:r>
            <a:r>
              <a:rPr lang="en-US" altLang="ko-KR" sz="1600" dirty="0">
                <a:solidFill>
                  <a:schemeClr val="tx1">
                    <a:lumMod val="75000"/>
                    <a:lumOff val="25000"/>
                  </a:schemeClr>
                </a:solidFill>
                <a:ea typeface="맑은 고딕"/>
                <a:cs typeface="Arial"/>
              </a:rPr>
              <a:t> </a:t>
            </a:r>
          </a:p>
          <a:p>
            <a:pPr marL="285750" indent="-285750">
              <a:buFontTx/>
              <a:buChar char="-"/>
            </a:pPr>
            <a:r>
              <a:rPr lang="en-US" altLang="ko-KR" sz="1600" dirty="0" err="1">
                <a:solidFill>
                  <a:schemeClr val="tx1">
                    <a:lumMod val="75000"/>
                    <a:lumOff val="25000"/>
                  </a:schemeClr>
                </a:solidFill>
                <a:ea typeface="맑은 고딕"/>
                <a:cs typeface="Arial"/>
              </a:rPr>
              <a:t>Upplýsingar</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sem</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þú</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hefur</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nú</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þegar</a:t>
            </a:r>
            <a:r>
              <a:rPr lang="en-US" altLang="ko-KR" sz="1600" dirty="0">
                <a:solidFill>
                  <a:schemeClr val="tx1">
                    <a:lumMod val="75000"/>
                    <a:lumOff val="25000"/>
                  </a:schemeClr>
                </a:solidFill>
                <a:ea typeface="맑은 고딕"/>
                <a:cs typeface="Arial"/>
              </a:rPr>
              <a:t> </a:t>
            </a:r>
            <a:r>
              <a:rPr lang="en-US" altLang="ko-KR" sz="1600" dirty="0">
                <a:solidFill>
                  <a:schemeClr val="tx1">
                    <a:lumMod val="75000"/>
                    <a:lumOff val="25000"/>
                  </a:schemeClr>
                </a:solidFill>
                <a:cs typeface="Arial" pitchFamily="34" charset="0"/>
              </a:rPr>
              <a:t>(</a:t>
            </a:r>
            <a:r>
              <a:rPr lang="en-US" altLang="ko-KR" sz="1600" dirty="0">
                <a:solidFill>
                  <a:schemeClr val="tx1">
                    <a:lumMod val="75000"/>
                    <a:lumOff val="25000"/>
                  </a:schemeClr>
                </a:solidFill>
                <a:cs typeface="Arial" pitchFamily="34" charset="0"/>
                <a:sym typeface="Wingdings 2" panose="05020102010507070707" pitchFamily="18" charset="2"/>
              </a:rPr>
              <a:t></a:t>
            </a:r>
            <a:r>
              <a:rPr lang="en-US" altLang="ko-KR" sz="1600" dirty="0">
                <a:solidFill>
                  <a:schemeClr val="tx1">
                    <a:lumMod val="75000"/>
                    <a:lumOff val="25000"/>
                  </a:schemeClr>
                </a:solidFill>
                <a:cs typeface="Arial" pitchFamily="34" charset="0"/>
              </a:rPr>
              <a:t>)</a:t>
            </a:r>
          </a:p>
          <a:p>
            <a:pPr marL="285750" indent="-285750">
              <a:buFontTx/>
              <a:buChar char="-"/>
            </a:pPr>
            <a:r>
              <a:rPr lang="en-US" altLang="ko-KR" sz="1600" dirty="0" err="1">
                <a:solidFill>
                  <a:schemeClr val="tx1">
                    <a:lumMod val="75000"/>
                    <a:lumOff val="25000"/>
                  </a:schemeClr>
                </a:solidFill>
                <a:ea typeface="맑은 고딕"/>
                <a:cs typeface="Arial"/>
              </a:rPr>
              <a:t>Upplýsingar</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sem</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vantar</a:t>
            </a:r>
            <a:r>
              <a:rPr lang="en-US" altLang="ko-KR" sz="1600" dirty="0">
                <a:solidFill>
                  <a:schemeClr val="tx1">
                    <a:lumMod val="75000"/>
                    <a:lumOff val="25000"/>
                  </a:schemeClr>
                </a:solidFill>
                <a:ea typeface="맑은 고딕"/>
                <a:cs typeface="Arial"/>
                <a:sym typeface="Wingdings 2" panose="05020102010507070707" pitchFamily="18" charset="2"/>
              </a:rPr>
              <a:t> </a:t>
            </a:r>
            <a:r>
              <a:rPr lang="en-US" altLang="ko-KR" sz="1600" dirty="0">
                <a:solidFill>
                  <a:schemeClr val="tx1">
                    <a:lumMod val="75000"/>
                    <a:lumOff val="25000"/>
                  </a:schemeClr>
                </a:solidFill>
                <a:ea typeface="맑은 고딕"/>
                <a:cs typeface="Arial"/>
              </a:rPr>
              <a:t>(</a:t>
            </a:r>
            <a:r>
              <a:rPr lang="en-US" altLang="ko-KR" sz="1600" dirty="0">
                <a:solidFill>
                  <a:schemeClr val="tx1">
                    <a:lumMod val="75000"/>
                    <a:lumOff val="25000"/>
                  </a:schemeClr>
                </a:solidFill>
                <a:ea typeface="맑은 고딕"/>
                <a:cs typeface="Arial"/>
                <a:sym typeface="Wingdings 2" panose="05020102010507070707" pitchFamily="18" charset="2"/>
              </a:rPr>
              <a:t></a:t>
            </a:r>
            <a:r>
              <a:rPr lang="en-US" altLang="ko-KR" sz="1600" dirty="0">
                <a:solidFill>
                  <a:schemeClr val="tx1">
                    <a:lumMod val="75000"/>
                    <a:lumOff val="25000"/>
                  </a:schemeClr>
                </a:solidFill>
                <a:ea typeface="맑은 고딕"/>
                <a:cs typeface="Arial"/>
              </a:rPr>
              <a:t>)</a:t>
            </a:r>
          </a:p>
          <a:p>
            <a:pPr marL="285750" indent="-285750">
              <a:buFontTx/>
              <a:buChar char="-"/>
            </a:pPr>
            <a:r>
              <a:rPr lang="en-US" altLang="ko-KR" sz="1600" dirty="0" err="1">
                <a:solidFill>
                  <a:schemeClr val="tx1">
                    <a:lumMod val="75000"/>
                    <a:lumOff val="25000"/>
                  </a:schemeClr>
                </a:solidFill>
                <a:cs typeface="Arial" pitchFamily="34" charset="0"/>
              </a:rPr>
              <a:t>Hver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getur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hjálpað</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þér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við</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leitina</a:t>
            </a:r>
            <a:endParaRPr lang="en-US" altLang="ko-KR" sz="1600" dirty="0">
              <a:solidFill>
                <a:schemeClr val="tx1">
                  <a:lumMod val="75000"/>
                  <a:lumOff val="25000"/>
                </a:schemeClr>
              </a:solidFill>
              <a:ea typeface="맑은 고딕"/>
              <a:cs typeface="Arial"/>
            </a:endParaRPr>
          </a:p>
          <a:p>
            <a:pPr marL="285750" indent="-285750">
              <a:buFontTx/>
              <a:buChar char="-"/>
            </a:pPr>
            <a:endParaRPr lang="en-US" altLang="ko-KR" sz="1600" dirty="0">
              <a:solidFill>
                <a:schemeClr val="tx1">
                  <a:lumMod val="75000"/>
                  <a:lumOff val="25000"/>
                </a:schemeClr>
              </a:solidFill>
              <a:ea typeface="맑은 고딕"/>
              <a:cs typeface="Arial"/>
            </a:endParaRPr>
          </a:p>
        </p:txBody>
      </p:sp>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7635060" y="3813805"/>
            <a:ext cx="3473938" cy="20730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3. </a:t>
            </a:r>
            <a:r>
              <a:rPr lang="en-US" altLang="ko-KR" sz="1600" dirty="0" err="1">
                <a:solidFill>
                  <a:schemeClr val="tx1">
                    <a:lumMod val="65000"/>
                    <a:lumOff val="35000"/>
                  </a:schemeClr>
                </a:solidFill>
                <a:cs typeface="Arial" pitchFamily="34" charset="0"/>
              </a:rPr>
              <a:t>Veldu</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af</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listanum</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fjögur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viðmið</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vegna</a:t>
            </a:r>
            <a:r>
              <a:rPr lang="en-US" altLang="ko-KR" sz="1600" dirty="0">
                <a:solidFill>
                  <a:schemeClr val="tx1">
                    <a:lumMod val="65000"/>
                    <a:lumOff val="35000"/>
                  </a:schemeClr>
                </a:solidFill>
                <a:cs typeface="Arial" pitchFamily="34" charset="0"/>
              </a:rPr>
              <a:t> mats á </a:t>
            </a:r>
            <a:r>
              <a:rPr lang="en-US" altLang="ko-KR" sz="1600" dirty="0" err="1">
                <a:solidFill>
                  <a:schemeClr val="tx1">
                    <a:lumMod val="65000"/>
                    <a:lumOff val="35000"/>
                  </a:schemeClr>
                </a:solidFill>
                <a:cs typeface="Arial" pitchFamily="34" charset="0"/>
              </a:rPr>
              <a:t>vefheimildum</a:t>
            </a:r>
            <a:r>
              <a:rPr lang="en-US" altLang="ko-KR" sz="1600" dirty="0">
                <a:solidFill>
                  <a:schemeClr val="tx1">
                    <a:lumMod val="65000"/>
                    <a:lumOff val="35000"/>
                  </a:schemeClr>
                </a:solidFill>
                <a:cs typeface="Arial" pitchFamily="34" charset="0"/>
              </a:rPr>
              <a:t>:</a:t>
            </a:r>
            <a:endParaRPr lang="ko-KR" altLang="en-US" sz="1600" dirty="0">
              <a:solidFill>
                <a:schemeClr val="tx1">
                  <a:lumMod val="65000"/>
                  <a:lumOff val="35000"/>
                </a:schemeClr>
              </a:solidFill>
              <a:cs typeface="Arial" pitchFamily="34" charset="0"/>
            </a:endParaRP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7643192" y="4446614"/>
            <a:ext cx="293353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Nákvæmni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og</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heimild</a:t>
            </a:r>
            <a:r>
              <a:rPr lang="en-US" altLang="ko-KR" sz="1600" dirty="0">
                <a:solidFill>
                  <a:schemeClr val="tx1">
                    <a:lumMod val="75000"/>
                    <a:lumOff val="25000"/>
                  </a:schemeClr>
                </a:solidFill>
                <a:cs typeface="Arial" pitchFamily="34" charset="0"/>
              </a:rPr>
              <a:t> (</a:t>
            </a:r>
            <a:r>
              <a:rPr lang="en-US" altLang="ko-KR" sz="1600" dirty="0">
                <a:solidFill>
                  <a:schemeClr val="tx1">
                    <a:lumMod val="75000"/>
                    <a:lumOff val="25000"/>
                  </a:schemeClr>
                </a:solidFill>
                <a:cs typeface="Arial" pitchFamily="34" charset="0"/>
                <a:sym typeface="Wingdings 2" panose="05020102010507070707" pitchFamily="18" charset="2"/>
              </a:rPr>
              <a:t></a:t>
            </a:r>
            <a:r>
              <a:rPr lang="en-US" altLang="ko-KR" sz="1600" dirty="0">
                <a:solidFill>
                  <a:schemeClr val="tx1">
                    <a:lumMod val="75000"/>
                    <a:lumOff val="25000"/>
                  </a:schemeClr>
                </a:solidFill>
                <a:cs typeface="Arial" pitchFamily="34" charset="0"/>
              </a:rPr>
              <a:t>)</a:t>
            </a:r>
          </a:p>
          <a:p>
            <a:pPr marL="285750" indent="-285750">
              <a:buFontTx/>
              <a:buChar char="-"/>
            </a:pPr>
            <a:r>
              <a:rPr lang="en-US" altLang="ko-KR" sz="1600" dirty="0" err="1">
                <a:solidFill>
                  <a:schemeClr val="tx1">
                    <a:lumMod val="75000"/>
                    <a:lumOff val="25000"/>
                  </a:schemeClr>
                </a:solidFill>
                <a:cs typeface="Arial" pitchFamily="34" charset="0"/>
              </a:rPr>
              <a:t>Ábyrgð</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Hlutlægni</a:t>
            </a:r>
            <a:r>
              <a:rPr lang="en-US" altLang="ko-KR" sz="1600" dirty="0">
                <a:solidFill>
                  <a:schemeClr val="tx1">
                    <a:lumMod val="75000"/>
                    <a:lumOff val="25000"/>
                  </a:schemeClr>
                </a:solidFill>
                <a:cs typeface="Arial" pitchFamily="34" charset="0"/>
              </a:rPr>
              <a:t> (</a:t>
            </a:r>
            <a:r>
              <a:rPr lang="en-US" altLang="ko-KR" sz="1600" dirty="0">
                <a:solidFill>
                  <a:schemeClr val="tx1">
                    <a:lumMod val="75000"/>
                    <a:lumOff val="25000"/>
                  </a:schemeClr>
                </a:solidFill>
                <a:cs typeface="Arial" pitchFamily="34" charset="0"/>
                <a:sym typeface="Wingdings 2" panose="05020102010507070707" pitchFamily="18" charset="2"/>
              </a:rPr>
              <a:t></a:t>
            </a:r>
            <a:r>
              <a:rPr lang="en-US" altLang="ko-KR" sz="1600" dirty="0">
                <a:solidFill>
                  <a:schemeClr val="tx1">
                    <a:lumMod val="75000"/>
                    <a:lumOff val="25000"/>
                  </a:schemeClr>
                </a:solidFill>
                <a:cs typeface="Arial" pitchFamily="34" charset="0"/>
              </a:rPr>
              <a:t>)</a:t>
            </a:r>
          </a:p>
          <a:p>
            <a:pPr marL="285750" indent="-285750">
              <a:buFontTx/>
              <a:buChar char="-"/>
            </a:pPr>
            <a:r>
              <a:rPr lang="en-US" altLang="ko-KR" sz="1600" dirty="0" err="1">
                <a:solidFill>
                  <a:schemeClr val="tx1">
                    <a:lumMod val="75000"/>
                    <a:lumOff val="25000"/>
                  </a:schemeClr>
                </a:solidFill>
                <a:cs typeface="Arial" pitchFamily="34" charset="0"/>
              </a:rPr>
              <a:t>Gildi</a:t>
            </a:r>
            <a:r>
              <a:rPr lang="en-US" altLang="ko-KR" sz="1600" dirty="0">
                <a:solidFill>
                  <a:schemeClr val="tx1">
                    <a:lumMod val="75000"/>
                    <a:lumOff val="25000"/>
                  </a:schemeClr>
                </a:solidFill>
                <a:cs typeface="Arial" pitchFamily="34" charset="0"/>
              </a:rPr>
              <a:t> (</a:t>
            </a:r>
            <a:r>
              <a:rPr lang="en-US" altLang="ko-KR" sz="1600" dirty="0">
                <a:solidFill>
                  <a:schemeClr val="tx1">
                    <a:lumMod val="75000"/>
                    <a:lumOff val="25000"/>
                  </a:schemeClr>
                </a:solidFill>
                <a:cs typeface="Arial" pitchFamily="34" charset="0"/>
                <a:sym typeface="Wingdings 2" panose="05020102010507070707" pitchFamily="18" charset="2"/>
              </a:rPr>
              <a:t></a:t>
            </a:r>
            <a:r>
              <a:rPr lang="en-US" altLang="ko-KR" sz="1600" dirty="0">
                <a:solidFill>
                  <a:schemeClr val="tx1">
                    <a:lumMod val="75000"/>
                    <a:lumOff val="25000"/>
                  </a:schemeClr>
                </a:solidFill>
                <a:cs typeface="Arial" pitchFamily="34" charset="0"/>
              </a:rPr>
              <a:t>)</a:t>
            </a:r>
          </a:p>
          <a:p>
            <a:pPr marL="285750" indent="-285750">
              <a:buFontTx/>
              <a:buChar char="-"/>
            </a:pPr>
            <a:r>
              <a:rPr lang="en-US" altLang="ko-KR" sz="1600" dirty="0" err="1">
                <a:solidFill>
                  <a:schemeClr val="tx1">
                    <a:lumMod val="75000"/>
                    <a:lumOff val="25000"/>
                  </a:schemeClr>
                </a:solidFill>
                <a:cs typeface="Arial" pitchFamily="34" charset="0"/>
              </a:rPr>
              <a:t>Tilgangur</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Umfjöllun</a:t>
            </a:r>
            <a:r>
              <a:rPr lang="en-US" altLang="ko-KR" sz="1600" dirty="0">
                <a:solidFill>
                  <a:schemeClr val="tx1">
                    <a:lumMod val="75000"/>
                    <a:lumOff val="25000"/>
                  </a:schemeClr>
                </a:solidFill>
                <a:cs typeface="Arial" pitchFamily="34" charset="0"/>
              </a:rPr>
              <a:t> (</a:t>
            </a:r>
            <a:r>
              <a:rPr lang="en-US" altLang="ko-KR" sz="1600" dirty="0">
                <a:solidFill>
                  <a:schemeClr val="tx1">
                    <a:lumMod val="75000"/>
                    <a:lumOff val="25000"/>
                  </a:schemeClr>
                </a:solidFill>
                <a:cs typeface="Arial" pitchFamily="34" charset="0"/>
                <a:sym typeface="Wingdings 2" panose="05020102010507070707" pitchFamily="18" charset="2"/>
              </a:rPr>
              <a:t></a:t>
            </a:r>
            <a:r>
              <a:rPr lang="en-US" altLang="ko-KR" sz="1600" dirty="0">
                <a:solidFill>
                  <a:schemeClr val="tx1">
                    <a:lumMod val="75000"/>
                    <a:lumOff val="25000"/>
                  </a:schemeClr>
                </a:solidFill>
                <a:cs typeface="Arial" pitchFamily="34" charset="0"/>
              </a:rPr>
              <a:t>)</a:t>
            </a:r>
          </a:p>
        </p:txBody>
      </p:sp>
      <p:sp>
        <p:nvSpPr>
          <p:cNvPr id="18" name="Oval 4">
            <a:extLst>
              <a:ext uri="{FF2B5EF4-FFF2-40B4-BE49-F238E27FC236}">
                <a16:creationId xmlns:a16="http://schemas.microsoft.com/office/drawing/2014/main" id="{034D3887-F2CC-4ABF-B2CC-4C973D984D86}"/>
              </a:ext>
            </a:extLst>
          </p:cNvPr>
          <p:cNvSpPr/>
          <p:nvPr/>
        </p:nvSpPr>
        <p:spPr>
          <a:xfrm>
            <a:off x="614853" y="1120465"/>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19" name="Oval 18">
            <a:extLst>
              <a:ext uri="{FF2B5EF4-FFF2-40B4-BE49-F238E27FC236}">
                <a16:creationId xmlns:a16="http://schemas.microsoft.com/office/drawing/2014/main" id="{C5316071-172F-42AE-A310-69D62C5D0BAA}"/>
              </a:ext>
            </a:extLst>
          </p:cNvPr>
          <p:cNvSpPr/>
          <p:nvPr/>
        </p:nvSpPr>
        <p:spPr>
          <a:xfrm>
            <a:off x="7957904" y="3009030"/>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446368" y="1930294"/>
            <a:ext cx="3173632" cy="38883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2. CRAAP </a:t>
            </a:r>
            <a:r>
              <a:rPr lang="en-US" altLang="ko-KR" sz="1600" dirty="0" err="1">
                <a:solidFill>
                  <a:schemeClr val="tx1">
                    <a:lumMod val="65000"/>
                    <a:lumOff val="35000"/>
                  </a:schemeClr>
                </a:solidFill>
                <a:cs typeface="Arial" pitchFamily="34" charset="0"/>
              </a:rPr>
              <a:t>vísar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til</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orðanna</a:t>
            </a:r>
            <a:r>
              <a:rPr lang="en-US" altLang="ko-KR" sz="1600" dirty="0">
                <a:solidFill>
                  <a:schemeClr val="tx1">
                    <a:lumMod val="65000"/>
                    <a:lumOff val="35000"/>
                  </a:schemeClr>
                </a:solidFill>
                <a:cs typeface="Arial" pitchFamily="34" charset="0"/>
              </a:rPr>
              <a:t> Currency (</a:t>
            </a:r>
            <a:r>
              <a:rPr lang="en-US" altLang="ko-KR" sz="1600" dirty="0" err="1">
                <a:solidFill>
                  <a:schemeClr val="tx1">
                    <a:lumMod val="65000"/>
                    <a:lumOff val="35000"/>
                  </a:schemeClr>
                </a:solidFill>
                <a:cs typeface="Arial" pitchFamily="34" charset="0"/>
              </a:rPr>
              <a:t>Gildi</a:t>
            </a:r>
            <a:r>
              <a:rPr lang="en-US" altLang="ko-KR" sz="1600" dirty="0">
                <a:solidFill>
                  <a:schemeClr val="tx1">
                    <a:lumMod val="65000"/>
                    <a:lumOff val="35000"/>
                  </a:schemeClr>
                </a:solidFill>
                <a:cs typeface="Arial" pitchFamily="34" charset="0"/>
              </a:rPr>
              <a:t>), Relevance (</a:t>
            </a:r>
            <a:r>
              <a:rPr lang="en-US" altLang="ko-KR" sz="1600" dirty="0" err="1">
                <a:solidFill>
                  <a:schemeClr val="tx1">
                    <a:lumMod val="65000"/>
                    <a:lumOff val="35000"/>
                  </a:schemeClr>
                </a:solidFill>
                <a:cs typeface="Arial" pitchFamily="34" charset="0"/>
              </a:rPr>
              <a:t>Mikilvægi</a:t>
            </a:r>
            <a:r>
              <a:rPr lang="en-US" altLang="ko-KR" sz="1600" dirty="0">
                <a:solidFill>
                  <a:schemeClr val="tx1">
                    <a:lumMod val="65000"/>
                    <a:lumOff val="35000"/>
                  </a:schemeClr>
                </a:solidFill>
                <a:cs typeface="Arial" pitchFamily="34" charset="0"/>
              </a:rPr>
              <a:t>), Authority (</a:t>
            </a:r>
            <a:r>
              <a:rPr lang="en-US" altLang="ko-KR" sz="1600" dirty="0" err="1">
                <a:solidFill>
                  <a:schemeClr val="tx1">
                    <a:lumMod val="65000"/>
                    <a:lumOff val="35000"/>
                  </a:schemeClr>
                </a:solidFill>
                <a:cs typeface="Arial" pitchFamily="34" charset="0"/>
              </a:rPr>
              <a:t>Heimild</a:t>
            </a:r>
            <a:r>
              <a:rPr lang="en-US" altLang="ko-KR" sz="1600" dirty="0">
                <a:solidFill>
                  <a:schemeClr val="tx1">
                    <a:lumMod val="65000"/>
                    <a:lumOff val="35000"/>
                  </a:schemeClr>
                </a:solidFill>
                <a:cs typeface="Arial" pitchFamily="34" charset="0"/>
              </a:rPr>
              <a:t>), Accuracy (</a:t>
            </a:r>
            <a:r>
              <a:rPr lang="en-US" altLang="ko-KR" sz="1600" dirty="0" err="1">
                <a:solidFill>
                  <a:schemeClr val="tx1">
                    <a:lumMod val="65000"/>
                    <a:lumOff val="35000"/>
                  </a:schemeClr>
                </a:solidFill>
                <a:cs typeface="Arial" pitchFamily="34" charset="0"/>
              </a:rPr>
              <a:t>Nákvæmni</a:t>
            </a:r>
            <a:r>
              <a:rPr lang="en-US" altLang="ko-KR" sz="1600" dirty="0">
                <a:solidFill>
                  <a:schemeClr val="tx1">
                    <a:lumMod val="65000"/>
                    <a:lumOff val="35000"/>
                  </a:schemeClr>
                </a:solidFill>
                <a:cs typeface="Arial" pitchFamily="34" charset="0"/>
              </a:rPr>
              <a:t>), Purpose (</a:t>
            </a:r>
            <a:r>
              <a:rPr lang="en-US" altLang="ko-KR" sz="1600" dirty="0" err="1">
                <a:solidFill>
                  <a:schemeClr val="tx1">
                    <a:lumMod val="65000"/>
                    <a:lumOff val="35000"/>
                  </a:schemeClr>
                </a:solidFill>
                <a:cs typeface="Arial" pitchFamily="34" charset="0"/>
              </a:rPr>
              <a:t>Tilgangur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Rétt</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eða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rangt</a:t>
            </a:r>
            <a:r>
              <a:rPr lang="en-US" altLang="ko-KR" sz="1600" dirty="0">
                <a:solidFill>
                  <a:schemeClr val="tx1">
                    <a:lumMod val="65000"/>
                    <a:lumOff val="35000"/>
                  </a:schemeClr>
                </a:solidFill>
                <a:cs typeface="Arial" pitchFamily="34" charset="0"/>
              </a:rPr>
              <a:t>? </a:t>
            </a:r>
            <a:endParaRPr lang="ko-KR" altLang="en-US" sz="1600" dirty="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495519" y="3272961"/>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Rétt</a:t>
            </a:r>
            <a:r>
              <a:rPr lang="en-US" altLang="ko-KR" sz="1600" dirty="0">
                <a:solidFill>
                  <a:schemeClr val="tx1">
                    <a:lumMod val="75000"/>
                    <a:lumOff val="25000"/>
                  </a:schemeClr>
                </a:solidFill>
                <a:cs typeface="Arial" pitchFamily="34" charset="0"/>
              </a:rPr>
              <a:t> (</a:t>
            </a:r>
            <a:r>
              <a:rPr lang="en-US" altLang="ko-KR" sz="1600" dirty="0">
                <a:solidFill>
                  <a:schemeClr val="tx1">
                    <a:lumMod val="75000"/>
                    <a:lumOff val="25000"/>
                  </a:schemeClr>
                </a:solidFill>
                <a:cs typeface="Arial" pitchFamily="34" charset="0"/>
                <a:sym typeface="Wingdings 2" panose="05020102010507070707" pitchFamily="18" charset="2"/>
              </a:rPr>
              <a:t></a:t>
            </a:r>
            <a:r>
              <a:rPr lang="en-US" altLang="ko-KR" sz="1600" dirty="0">
                <a:solidFill>
                  <a:schemeClr val="tx1">
                    <a:lumMod val="75000"/>
                    <a:lumOff val="25000"/>
                  </a:schemeClr>
                </a:solidFill>
                <a:cs typeface="Arial" pitchFamily="34" charset="0"/>
              </a:rPr>
              <a:t>)</a:t>
            </a:r>
          </a:p>
          <a:p>
            <a:pPr marL="285750" indent="-285750">
              <a:buFontTx/>
              <a:buChar char="-"/>
            </a:pPr>
            <a:r>
              <a:rPr lang="en-US" altLang="ko-KR" sz="1600" dirty="0" err="1">
                <a:solidFill>
                  <a:schemeClr val="tx1">
                    <a:lumMod val="75000"/>
                    <a:lumOff val="25000"/>
                  </a:schemeClr>
                </a:solidFill>
                <a:cs typeface="Arial" pitchFamily="34" charset="0"/>
              </a:rPr>
              <a:t>Rangt</a:t>
            </a:r>
            <a:r>
              <a:rPr lang="en-US" altLang="ko-KR" sz="1600" dirty="0">
                <a:solidFill>
                  <a:schemeClr val="tx1">
                    <a:lumMod val="75000"/>
                    <a:lumOff val="25000"/>
                  </a:schemeClr>
                </a:solidFill>
                <a:cs typeface="Arial" pitchFamily="34" charset="0"/>
              </a:rPr>
              <a:t> </a:t>
            </a:r>
          </a:p>
        </p:txBody>
      </p:sp>
      <p:sp>
        <p:nvSpPr>
          <p:cNvPr id="26" name="Oval 18">
            <a:extLst>
              <a:ext uri="{FF2B5EF4-FFF2-40B4-BE49-F238E27FC236}">
                <a16:creationId xmlns:a16="http://schemas.microsoft.com/office/drawing/2014/main" id="{43561C9B-6E88-4218-8661-CB86831A9A59}"/>
              </a:ext>
            </a:extLst>
          </p:cNvPr>
          <p:cNvSpPr/>
          <p:nvPr/>
        </p:nvSpPr>
        <p:spPr>
          <a:xfrm>
            <a:off x="4764746" y="1137304"/>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8" name="Donut 8">
            <a:extLst>
              <a:ext uri="{FF2B5EF4-FFF2-40B4-BE49-F238E27FC236}">
                <a16:creationId xmlns:a16="http://schemas.microsoft.com/office/drawing/2014/main" id="{49222F3C-3564-4ADC-BEEB-3CC1694D832E}"/>
              </a:ext>
            </a:extLst>
          </p:cNvPr>
          <p:cNvSpPr/>
          <p:nvPr/>
        </p:nvSpPr>
        <p:spPr>
          <a:xfrm>
            <a:off x="7298338" y="3839595"/>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9" name="Donut 39">
            <a:extLst>
              <a:ext uri="{FF2B5EF4-FFF2-40B4-BE49-F238E27FC236}">
                <a16:creationId xmlns:a16="http://schemas.microsoft.com/office/drawing/2014/main" id="{1FEB28B7-0D50-4EF1-8E68-CABB4BF3D4C9}"/>
              </a:ext>
            </a:extLst>
          </p:cNvPr>
          <p:cNvSpPr/>
          <p:nvPr/>
        </p:nvSpPr>
        <p:spPr>
          <a:xfrm>
            <a:off x="4958163" y="1323608"/>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0" name="Rectangle 36">
            <a:extLst>
              <a:ext uri="{FF2B5EF4-FFF2-40B4-BE49-F238E27FC236}">
                <a16:creationId xmlns:a16="http://schemas.microsoft.com/office/drawing/2014/main" id="{9A93015C-34CA-4C63-8641-4C46CFCB7B37}"/>
              </a:ext>
            </a:extLst>
          </p:cNvPr>
          <p:cNvSpPr/>
          <p:nvPr/>
        </p:nvSpPr>
        <p:spPr>
          <a:xfrm>
            <a:off x="8132408" y="3189157"/>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1" name="Rectangle 16">
            <a:extLst>
              <a:ext uri="{FF2B5EF4-FFF2-40B4-BE49-F238E27FC236}">
                <a16:creationId xmlns:a16="http://schemas.microsoft.com/office/drawing/2014/main" id="{3EFD096D-A183-494B-B85C-1525C22B33AF}"/>
              </a:ext>
            </a:extLst>
          </p:cNvPr>
          <p:cNvSpPr/>
          <p:nvPr/>
        </p:nvSpPr>
        <p:spPr>
          <a:xfrm>
            <a:off x="769988" y="1368209"/>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err="1">
                <a:latin typeface="+mn-lt"/>
              </a:rPr>
              <a:t>Sjálfspróf</a:t>
            </a:r>
            <a:r>
              <a:rPr lang="es-ES" sz="3600" dirty="0">
                <a:latin typeface="+mn-lt"/>
              </a:rPr>
              <a:t> (</a:t>
            </a:r>
            <a:r>
              <a:rPr lang="es-ES" sz="3600" dirty="0" err="1">
                <a:latin typeface="+mn-lt"/>
              </a:rPr>
              <a:t>svör</a:t>
            </a:r>
            <a:r>
              <a:rPr lang="es-ES" sz="3600" dirty="0">
                <a:latin typeface="+mn-lt"/>
              </a:rPr>
              <a:t>)</a:t>
            </a:r>
          </a:p>
        </p:txBody>
      </p:sp>
    </p:spTree>
    <p:extLst>
      <p:ext uri="{BB962C8B-B14F-4D97-AF65-F5344CB8AC3E}">
        <p14:creationId xmlns:p14="http://schemas.microsoft.com/office/powerpoint/2010/main" val="2979831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YFIRLIT</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2031351" y="5353072"/>
            <a:ext cx="2446273"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6129150" y="3765351"/>
            <a:ext cx="216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2155683" y="1723288"/>
            <a:ext cx="3791308" cy="3108005"/>
            <a:chOff x="1704484" y="1766707"/>
            <a:chExt cx="1158951" cy="880781"/>
          </a:xfrm>
        </p:grpSpPr>
        <p:sp>
          <p:nvSpPr>
            <p:cNvPr id="37" name="TextBox 33">
              <a:extLst>
                <a:ext uri="{FF2B5EF4-FFF2-40B4-BE49-F238E27FC236}">
                  <a16:creationId xmlns:a16="http://schemas.microsoft.com/office/drawing/2014/main" id="{C7ACB41D-6E4A-4DEC-B4A5-E3F59A081365}"/>
                </a:ext>
              </a:extLst>
            </p:cNvPr>
            <p:cNvSpPr txBox="1"/>
            <p:nvPr/>
          </p:nvSpPr>
          <p:spPr>
            <a:xfrm>
              <a:off x="1744320" y="2010774"/>
              <a:ext cx="1018432" cy="63671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dirty="0" err="1"/>
                <a:t>Aðferðir</a:t>
              </a:r>
              <a:r>
                <a:rPr lang="en-US" sz="1400" dirty="0"/>
                <a:t> </a:t>
              </a:r>
              <a:r>
                <a:rPr lang="en-US" sz="1400" dirty="0" err="1"/>
                <a:t>við</a:t>
              </a:r>
              <a:r>
                <a:rPr lang="en-US" sz="1400" dirty="0"/>
                <a:t> </a:t>
              </a:r>
              <a:r>
                <a:rPr lang="en-US" sz="1400" dirty="0" err="1"/>
                <a:t>að</a:t>
              </a:r>
              <a:r>
                <a:rPr lang="en-US" sz="1400" dirty="0"/>
                <a:t> </a:t>
              </a:r>
              <a:r>
                <a:rPr lang="en-US" sz="1400" dirty="0" err="1"/>
                <a:t>greina</a:t>
              </a:r>
              <a:r>
                <a:rPr lang="en-US" sz="1400" dirty="0"/>
                <a:t> </a:t>
              </a:r>
              <a:r>
                <a:rPr lang="en-US" sz="1400" dirty="0" err="1"/>
                <a:t>og</a:t>
              </a:r>
              <a:r>
                <a:rPr lang="en-US" sz="1400" dirty="0"/>
                <a:t> meta </a:t>
              </a:r>
              <a:r>
                <a:rPr lang="en-US" sz="1400" dirty="0" err="1"/>
                <a:t>gögn</a:t>
              </a:r>
              <a:r>
                <a:rPr lang="en-US" sz="1400" dirty="0"/>
                <a:t>, </a:t>
              </a:r>
              <a:r>
                <a:rPr lang="en-US" sz="1400" dirty="0" err="1"/>
                <a:t>upplýsingar</a:t>
              </a:r>
              <a:r>
                <a:rPr lang="en-US" sz="1400" dirty="0"/>
                <a:t> </a:t>
              </a:r>
              <a:r>
                <a:rPr lang="en-US" sz="1400" dirty="0" err="1"/>
                <a:t>og</a:t>
              </a:r>
              <a:r>
                <a:rPr lang="en-US" sz="1400" dirty="0"/>
                <a:t> </a:t>
              </a:r>
              <a:r>
                <a:rPr lang="en-US" sz="1400" dirty="0" err="1"/>
                <a:t>stafrænt</a:t>
              </a:r>
              <a:r>
                <a:rPr lang="en-US" sz="1400" dirty="0"/>
                <a:t> </a:t>
              </a:r>
              <a:r>
                <a:rPr lang="en-US" sz="1400" dirty="0" err="1"/>
                <a:t>efni</a:t>
              </a:r>
              <a:r>
                <a:rPr lang="en-US" sz="1400" dirty="0"/>
                <a:t> á </a:t>
              </a:r>
              <a:r>
                <a:rPr lang="en-US" sz="1400" dirty="0" err="1"/>
                <a:t>gagnrýninn</a:t>
              </a:r>
              <a:r>
                <a:rPr lang="en-US" sz="1400" dirty="0"/>
                <a:t> </a:t>
              </a:r>
              <a:r>
                <a:rPr lang="en-US" sz="1400" dirty="0" err="1"/>
                <a:t>hátt</a:t>
              </a:r>
              <a:endParaRPr lang="en-US" sz="1400" dirty="0"/>
            </a:p>
            <a:p>
              <a:pPr marL="285750" indent="-285750">
                <a:buFont typeface="Arial" panose="020B0604020202020204" pitchFamily="34" charset="0"/>
                <a:buChar char="•"/>
              </a:pPr>
              <a:r>
                <a:rPr lang="en-US" altLang="es-ES" sz="1400" dirty="0" err="1">
                  <a:latin typeface="Calibri"/>
                  <a:cs typeface="Calibri"/>
                </a:rPr>
                <a:t>Heimild</a:t>
              </a:r>
              <a:r>
                <a:rPr lang="en-US" altLang="es-ES" sz="1400" dirty="0">
                  <a:latin typeface="Calibri"/>
                  <a:cs typeface="Calibri"/>
                </a:rPr>
                <a:t>, </a:t>
              </a:r>
              <a:r>
                <a:rPr lang="en-US" altLang="es-ES" sz="1400" dirty="0" err="1">
                  <a:latin typeface="Calibri"/>
                  <a:cs typeface="Calibri"/>
                </a:rPr>
                <a:t>nákvæmni</a:t>
              </a:r>
              <a:r>
                <a:rPr lang="en-US" altLang="es-ES" sz="1400" dirty="0">
                  <a:latin typeface="Calibri"/>
                  <a:cs typeface="Calibri"/>
                </a:rPr>
                <a:t>, </a:t>
              </a:r>
              <a:r>
                <a:rPr lang="en-US" altLang="es-ES" sz="1400" dirty="0" err="1">
                  <a:latin typeface="Calibri"/>
                  <a:cs typeface="Calibri"/>
                </a:rPr>
                <a:t>hlutlægni</a:t>
              </a:r>
              <a:r>
                <a:rPr lang="en-US" altLang="es-ES" sz="1400" dirty="0">
                  <a:latin typeface="Calibri"/>
                  <a:cs typeface="Calibri"/>
                </a:rPr>
                <a:t>, </a:t>
              </a:r>
              <a:r>
                <a:rPr lang="en-US" altLang="es-ES" sz="1400" dirty="0" err="1">
                  <a:latin typeface="Calibri"/>
                  <a:cs typeface="Calibri"/>
                </a:rPr>
                <a:t>gildi</a:t>
              </a:r>
              <a:r>
                <a:rPr lang="en-US" altLang="es-ES" sz="1400" dirty="0">
                  <a:latin typeface="Calibri"/>
                  <a:cs typeface="Calibri"/>
                </a:rPr>
                <a:t> </a:t>
              </a:r>
              <a:r>
                <a:rPr lang="en-US" altLang="es-ES" sz="1400" dirty="0" err="1">
                  <a:latin typeface="Calibri"/>
                  <a:cs typeface="Calibri"/>
                </a:rPr>
                <a:t>og</a:t>
              </a:r>
              <a:r>
                <a:rPr lang="en-US" altLang="es-ES" sz="1400" dirty="0">
                  <a:latin typeface="Calibri"/>
                  <a:cs typeface="Calibri"/>
                </a:rPr>
                <a:t> </a:t>
              </a:r>
              <a:r>
                <a:rPr lang="en-US" altLang="es-ES" sz="1400" dirty="0" err="1">
                  <a:latin typeface="Calibri"/>
                  <a:cs typeface="Calibri"/>
                </a:rPr>
                <a:t>umfjöllun</a:t>
              </a:r>
              <a:r>
                <a:rPr lang="en-US" altLang="es-ES" sz="1400" dirty="0">
                  <a:latin typeface="Calibri"/>
                  <a:cs typeface="Calibri"/>
                </a:rPr>
                <a:t>  (e. The AAOCC system)</a:t>
              </a:r>
              <a:endParaRPr lang="el-GR" altLang="es-ES" sz="1400" dirty="0">
                <a:latin typeface="Calibri"/>
                <a:cs typeface="Calibri"/>
              </a:endParaRPr>
            </a:p>
            <a:p>
              <a:pPr marL="285750" indent="-285750">
                <a:buFont typeface="Arial" panose="020B0604020202020204" pitchFamily="34" charset="0"/>
                <a:buChar char="•"/>
              </a:pPr>
              <a:r>
                <a:rPr lang="en-US" altLang="es-ES" sz="1400" dirty="0">
                  <a:latin typeface="Calibri" panose="020F0502020204030204" pitchFamily="34" charset="0"/>
                  <a:cs typeface="Calibri" panose="020F0502020204030204" pitchFamily="34" charset="0"/>
                </a:rPr>
                <a:t>CRAAP </a:t>
              </a:r>
              <a:r>
                <a:rPr lang="en-US" altLang="es-ES" sz="1400" dirty="0" err="1">
                  <a:latin typeface="Calibri" panose="020F0502020204030204" pitchFamily="34" charset="0"/>
                  <a:cs typeface="Calibri" panose="020F0502020204030204" pitchFamily="34" charset="0"/>
                </a:rPr>
                <a:t>próf</a:t>
              </a:r>
              <a:r>
                <a:rPr lang="en-US" altLang="es-ES" sz="1400" dirty="0">
                  <a:latin typeface="Calibri" panose="020F0502020204030204" pitchFamily="34" charset="0"/>
                  <a:cs typeface="Calibri" panose="020F0502020204030204" pitchFamily="34" charset="0"/>
                </a:rPr>
                <a:t>: </a:t>
              </a:r>
              <a:r>
                <a:rPr lang="en-US" altLang="es-ES" sz="1400" dirty="0" err="1">
                  <a:latin typeface="Calibri" panose="020F0502020204030204" pitchFamily="34" charset="0"/>
                  <a:cs typeface="Calibri" panose="020F0502020204030204" pitchFamily="34" charset="0"/>
                </a:rPr>
                <a:t>verkfæri</a:t>
              </a:r>
              <a:r>
                <a:rPr lang="en-US" altLang="es-ES" sz="1400" dirty="0">
                  <a:latin typeface="Calibri" panose="020F0502020204030204" pitchFamily="34" charset="0"/>
                  <a:cs typeface="Calibri" panose="020F0502020204030204" pitchFamily="34" charset="0"/>
                </a:rPr>
                <a:t> </a:t>
              </a:r>
              <a:r>
                <a:rPr lang="en-US" altLang="es-ES" sz="1400" dirty="0" err="1">
                  <a:latin typeface="Calibri" panose="020F0502020204030204" pitchFamily="34" charset="0"/>
                  <a:cs typeface="Calibri" panose="020F0502020204030204" pitchFamily="34" charset="0"/>
                </a:rPr>
                <a:t>til</a:t>
              </a:r>
              <a:r>
                <a:rPr lang="en-US" altLang="es-ES" sz="1400" dirty="0">
                  <a:latin typeface="Calibri" panose="020F0502020204030204" pitchFamily="34" charset="0"/>
                  <a:cs typeface="Calibri" panose="020F0502020204030204" pitchFamily="34" charset="0"/>
                </a:rPr>
                <a:t> </a:t>
              </a:r>
              <a:r>
                <a:rPr lang="en-US" altLang="es-ES" sz="1400" dirty="0" err="1">
                  <a:latin typeface="Calibri" panose="020F0502020204030204" pitchFamily="34" charset="0"/>
                  <a:cs typeface="Calibri" panose="020F0502020204030204" pitchFamily="34" charset="0"/>
                </a:rPr>
                <a:t>að</a:t>
              </a:r>
              <a:r>
                <a:rPr lang="en-US" altLang="es-ES" sz="1400" dirty="0">
                  <a:latin typeface="Calibri" panose="020F0502020204030204" pitchFamily="34" charset="0"/>
                  <a:cs typeface="Calibri" panose="020F0502020204030204" pitchFamily="34" charset="0"/>
                </a:rPr>
                <a:t> meta </a:t>
              </a:r>
              <a:r>
                <a:rPr lang="en-US" altLang="es-ES" sz="1400" dirty="0" err="1">
                  <a:latin typeface="Calibri" panose="020F0502020204030204" pitchFamily="34" charset="0"/>
                  <a:cs typeface="Calibri" panose="020F0502020204030204" pitchFamily="34" charset="0"/>
                </a:rPr>
                <a:t>heimildir</a:t>
              </a:r>
              <a:endParaRPr lang="el-GR" altLang="es-E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s-IS" sz="1400" dirty="0"/>
                <a:t>Umsjón með stafrænu efni og gagnagrunnum</a:t>
              </a:r>
              <a:endParaRPr lang="el-GR" sz="1400" dirty="0"/>
            </a:p>
            <a:p>
              <a:pPr marL="285750" indent="-285750">
                <a:buFont typeface="Arial" panose="020B0604020202020204" pitchFamily="34" charset="0"/>
                <a:buChar char="•"/>
              </a:pPr>
              <a:r>
                <a:rPr lang="is-IS" sz="1400" dirty="0"/>
                <a:t>Varðveisla og uppfærsla stafræns efnis</a:t>
              </a:r>
              <a:endParaRPr lang="en-US" sz="1400" dirty="0"/>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158951" cy="165720"/>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1. </a:t>
              </a:r>
              <a:r>
                <a:rPr lang="en-US" altLang="ko-KR" sz="1600" b="1" dirty="0" err="1">
                  <a:solidFill>
                    <a:schemeClr val="tx1">
                      <a:lumMod val="75000"/>
                      <a:lumOff val="25000"/>
                    </a:schemeClr>
                  </a:solidFill>
                  <a:cs typeface="Arial" pitchFamily="34" charset="0"/>
                </a:rPr>
                <a:t>hluti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Stafrænt</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læsi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og</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samskipti</a:t>
              </a:r>
              <a:r>
                <a:rPr lang="en-US" altLang="ko-KR" sz="1600" b="1" dirty="0">
                  <a:solidFill>
                    <a:schemeClr val="tx1">
                      <a:lumMod val="75000"/>
                      <a:lumOff val="25000"/>
                    </a:schemeClr>
                  </a:solidFill>
                  <a:cs typeface="Arial" pitchFamily="34" charset="0"/>
                </a:rPr>
                <a:t> í </a:t>
              </a:r>
              <a:r>
                <a:rPr lang="en-US" altLang="ko-KR" sz="1600" b="1" dirty="0" err="1">
                  <a:solidFill>
                    <a:schemeClr val="tx1">
                      <a:lumMod val="75000"/>
                      <a:lumOff val="25000"/>
                    </a:schemeClr>
                  </a:solidFill>
                  <a:cs typeface="Arial" pitchFamily="34" charset="0"/>
                </a:rPr>
                <a:t>viðskiptum</a:t>
              </a:r>
              <a:endParaRPr lang="ko-KR" altLang="en-US" sz="1600" b="1" dirty="0">
                <a:solidFill>
                  <a:schemeClr val="tx1">
                    <a:lumMod val="75000"/>
                    <a:lumOff val="25000"/>
                  </a:schemeClr>
                </a:solidFill>
                <a:highlight>
                  <a:srgbClr val="FFFF00"/>
                </a:highlight>
                <a:cs typeface="Arial" pitchFamily="34"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2031352" y="1723295"/>
            <a:ext cx="0" cy="3331047"/>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18" name="Group 56">
            <a:extLst>
              <a:ext uri="{FF2B5EF4-FFF2-40B4-BE49-F238E27FC236}">
                <a16:creationId xmlns:a16="http://schemas.microsoft.com/office/drawing/2014/main" id="{BDCD2AA1-3D8B-4385-A998-7896B87F5B72}"/>
              </a:ext>
            </a:extLst>
          </p:cNvPr>
          <p:cNvGrpSpPr/>
          <p:nvPr/>
        </p:nvGrpSpPr>
        <p:grpSpPr>
          <a:xfrm>
            <a:off x="6237224" y="1369930"/>
            <a:ext cx="3668775" cy="1691650"/>
            <a:chOff x="1704484" y="1766707"/>
            <a:chExt cx="1270130" cy="479399"/>
          </a:xfrm>
        </p:grpSpPr>
        <p:sp>
          <p:nvSpPr>
            <p:cNvPr id="19" name="TextBox 33">
              <a:extLst>
                <a:ext uri="{FF2B5EF4-FFF2-40B4-BE49-F238E27FC236}">
                  <a16:creationId xmlns:a16="http://schemas.microsoft.com/office/drawing/2014/main" id="{C7ACB41D-6E4A-4DEC-B4A5-E3F59A081365}"/>
                </a:ext>
              </a:extLst>
            </p:cNvPr>
            <p:cNvSpPr txBox="1"/>
            <p:nvPr/>
          </p:nvSpPr>
          <p:spPr>
            <a:xfrm>
              <a:off x="1724504" y="1975720"/>
              <a:ext cx="1250110" cy="270386"/>
            </a:xfrm>
            <a:prstGeom prst="rect">
              <a:avLst/>
            </a:prstGeom>
            <a:noFill/>
          </p:spPr>
          <p:txBody>
            <a:bodyPr wrap="square" rtlCol="0">
              <a:spAutoFit/>
            </a:bodyPr>
            <a:lstStyle/>
            <a:p>
              <a:pPr marL="285750" lvl="0" indent="-285750">
                <a:buFont typeface="Arial" panose="020B0604020202020204" pitchFamily="34" charset="0"/>
                <a:buChar char="•"/>
              </a:pPr>
              <a:r>
                <a:rPr lang="is-IS" sz="1400" dirty="0"/>
                <a:t>Tryggja að farið sé að lögum um persónuvernd</a:t>
              </a:r>
              <a:endParaRPr lang="el-GR" sz="1400" dirty="0"/>
            </a:p>
            <a:p>
              <a:pPr marL="285750" indent="-285750">
                <a:buFont typeface="Arial" panose="020B0604020202020204" pitchFamily="34" charset="0"/>
                <a:buChar char="•"/>
              </a:pPr>
              <a:r>
                <a:rPr lang="it-IT" sz="1400" dirty="0"/>
                <a:t>Sanngjörn meðferð einstaklinga</a:t>
              </a:r>
              <a:endParaRPr lang="en-US" sz="14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endParaRPr lang="en-US" sz="1400" dirty="0"/>
            </a:p>
          </p:txBody>
        </p:sp>
        <p:sp>
          <p:nvSpPr>
            <p:cNvPr id="20" name="TextBox 34">
              <a:extLst>
                <a:ext uri="{FF2B5EF4-FFF2-40B4-BE49-F238E27FC236}">
                  <a16:creationId xmlns:a16="http://schemas.microsoft.com/office/drawing/2014/main" id="{5C4429A7-1AAF-4C1C-99EC-7C6BC4BC6A0A}"/>
                </a:ext>
              </a:extLst>
            </p:cNvPr>
            <p:cNvSpPr txBox="1"/>
            <p:nvPr/>
          </p:nvSpPr>
          <p:spPr>
            <a:xfrm>
              <a:off x="1704484" y="1766707"/>
              <a:ext cx="1214072" cy="165720"/>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2. </a:t>
              </a:r>
              <a:r>
                <a:rPr lang="en-US" altLang="ko-KR" sz="1600" b="1" dirty="0" err="1">
                  <a:solidFill>
                    <a:schemeClr val="tx1">
                      <a:lumMod val="75000"/>
                      <a:lumOff val="25000"/>
                    </a:schemeClr>
                  </a:solidFill>
                  <a:cs typeface="Arial" pitchFamily="34" charset="0"/>
                </a:rPr>
                <a:t>hluti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Gagnavernd</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sjálfbærni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og</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þekkingarmiðlun</a:t>
              </a:r>
              <a:endParaRPr lang="ko-KR" altLang="en-US" sz="1600" b="1" dirty="0">
                <a:solidFill>
                  <a:schemeClr val="tx1">
                    <a:lumMod val="75000"/>
                    <a:lumOff val="25000"/>
                  </a:schemeClr>
                </a:solidFill>
                <a:cs typeface="Arial" pitchFamily="34" charset="0"/>
              </a:endParaRPr>
            </a:p>
          </p:txBody>
        </p:sp>
      </p:grpSp>
      <p:cxnSp>
        <p:nvCxnSpPr>
          <p:cNvPr id="21" name="Straight Connector 60">
            <a:extLst>
              <a:ext uri="{FF2B5EF4-FFF2-40B4-BE49-F238E27FC236}">
                <a16:creationId xmlns:a16="http://schemas.microsoft.com/office/drawing/2014/main" id="{49CD06F6-4189-4D2C-A7F6-14092B32641D}"/>
              </a:ext>
            </a:extLst>
          </p:cNvPr>
          <p:cNvCxnSpPr/>
          <p:nvPr/>
        </p:nvCxnSpPr>
        <p:spPr>
          <a:xfrm>
            <a:off x="6112893" y="1369940"/>
            <a:ext cx="16257" cy="194197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44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376467" y="1863689"/>
            <a:ext cx="4675684" cy="39673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4. </a:t>
            </a:r>
            <a:r>
              <a:rPr lang="en-US" altLang="ko-KR" sz="1600" dirty="0" err="1">
                <a:solidFill>
                  <a:schemeClr val="tx1">
                    <a:lumMod val="65000"/>
                    <a:lumOff val="35000"/>
                  </a:schemeClr>
                </a:solidFill>
                <a:cs typeface="Arial" pitchFamily="34" charset="0"/>
              </a:rPr>
              <a:t>Hvert</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þessara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fimm</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viðmiða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við</a:t>
            </a:r>
            <a:r>
              <a:rPr lang="en-US" altLang="ko-KR" sz="1600" dirty="0">
                <a:solidFill>
                  <a:schemeClr val="tx1">
                    <a:lumMod val="65000"/>
                    <a:lumOff val="35000"/>
                  </a:schemeClr>
                </a:solidFill>
                <a:cs typeface="Arial" pitchFamily="34" charset="0"/>
              </a:rPr>
              <a:t> mat á </a:t>
            </a:r>
            <a:r>
              <a:rPr lang="en-US" altLang="ko-KR" sz="1600" dirty="0" err="1">
                <a:solidFill>
                  <a:schemeClr val="tx1">
                    <a:lumMod val="65000"/>
                    <a:lumOff val="35000"/>
                  </a:schemeClr>
                </a:solidFill>
                <a:cs typeface="Arial" pitchFamily="34" charset="0"/>
              </a:rPr>
              <a:t>trúverðugleika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upplýsingaveitu</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myndi</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eiga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við</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ef</a:t>
            </a:r>
            <a:r>
              <a:rPr lang="en-US" altLang="ko-KR" sz="1600" dirty="0">
                <a:solidFill>
                  <a:schemeClr val="tx1">
                    <a:lumMod val="65000"/>
                    <a:lumOff val="35000"/>
                  </a:schemeClr>
                </a:solidFill>
                <a:cs typeface="Arial" pitchFamily="34" charset="0"/>
              </a:rPr>
              <a:t> spurt </a:t>
            </a:r>
            <a:r>
              <a:rPr lang="en-US" altLang="ko-KR" sz="1600" dirty="0" err="1">
                <a:solidFill>
                  <a:schemeClr val="tx1">
                    <a:lumMod val="65000"/>
                    <a:lumOff val="35000"/>
                  </a:schemeClr>
                </a:solidFill>
                <a:cs typeface="Arial" pitchFamily="34" charset="0"/>
              </a:rPr>
              <a:t>væri</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hvort</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upplýsingar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væru</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úreltar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samkvæmt</a:t>
            </a:r>
            <a:r>
              <a:rPr lang="en-US" altLang="ko-KR" sz="1600" dirty="0">
                <a:solidFill>
                  <a:schemeClr val="tx1">
                    <a:lumMod val="65000"/>
                    <a:lumOff val="35000"/>
                  </a:schemeClr>
                </a:solidFill>
                <a:cs typeface="Arial" pitchFamily="34" charset="0"/>
              </a:rPr>
              <a:t> AAOCC </a:t>
            </a:r>
            <a:r>
              <a:rPr lang="en-US" altLang="ko-KR" sz="1600" dirty="0" err="1">
                <a:solidFill>
                  <a:schemeClr val="tx1">
                    <a:lumMod val="65000"/>
                    <a:lumOff val="35000"/>
                  </a:schemeClr>
                </a:solidFill>
                <a:cs typeface="Arial" pitchFamily="34" charset="0"/>
              </a:rPr>
              <a:t>kerfinu</a:t>
            </a:r>
            <a:r>
              <a:rPr lang="en-US" altLang="ko-KR" sz="1600" dirty="0">
                <a:solidFill>
                  <a:schemeClr val="tx1">
                    <a:lumMod val="65000"/>
                    <a:lumOff val="35000"/>
                  </a:schemeClr>
                </a:solidFill>
                <a:cs typeface="Arial" pitchFamily="34" charset="0"/>
              </a:rPr>
              <a:t>?</a:t>
            </a: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376467" y="284292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Heimild</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Nákvæmni</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Hlutlægni</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Gildi</a:t>
            </a:r>
            <a:r>
              <a:rPr lang="en-US" altLang="ko-KR" sz="1600" dirty="0">
                <a:solidFill>
                  <a:schemeClr val="tx1">
                    <a:lumMod val="75000"/>
                    <a:lumOff val="25000"/>
                  </a:schemeClr>
                </a:solidFill>
                <a:cs typeface="Arial" pitchFamily="34" charset="0"/>
              </a:rPr>
              <a:t> (</a:t>
            </a:r>
            <a:r>
              <a:rPr lang="en-US" altLang="ko-KR" sz="1600" dirty="0">
                <a:solidFill>
                  <a:schemeClr val="tx1">
                    <a:lumMod val="75000"/>
                    <a:lumOff val="25000"/>
                  </a:schemeClr>
                </a:solidFill>
                <a:cs typeface="Arial" pitchFamily="34" charset="0"/>
                <a:sym typeface="Wingdings 2" panose="05020102010507070707" pitchFamily="18" charset="2"/>
              </a:rPr>
              <a:t></a:t>
            </a:r>
            <a:r>
              <a:rPr lang="en-US" altLang="ko-KR" sz="1600" dirty="0">
                <a:solidFill>
                  <a:schemeClr val="tx1">
                    <a:lumMod val="75000"/>
                    <a:lumOff val="25000"/>
                  </a:schemeClr>
                </a:solidFill>
                <a:cs typeface="Arial" pitchFamily="34" charset="0"/>
              </a:rPr>
              <a:t>)</a:t>
            </a:r>
          </a:p>
          <a:p>
            <a:pPr marL="285750" indent="-285750">
              <a:buFontTx/>
              <a:buChar char="-"/>
            </a:pPr>
            <a:r>
              <a:rPr lang="en-US" altLang="ko-KR" sz="1600" dirty="0" err="1">
                <a:solidFill>
                  <a:schemeClr val="tx1">
                    <a:lumMod val="75000"/>
                    <a:lumOff val="25000"/>
                  </a:schemeClr>
                </a:solidFill>
                <a:cs typeface="Arial" pitchFamily="34" charset="0"/>
              </a:rPr>
              <a:t>Umfjöllun</a:t>
            </a:r>
            <a:endParaRPr lang="en-US" altLang="ko-KR" sz="1600" dirty="0">
              <a:solidFill>
                <a:schemeClr val="tx1">
                  <a:lumMod val="75000"/>
                  <a:lumOff val="25000"/>
                </a:schemeClr>
              </a:solidFill>
              <a:cs typeface="Arial" pitchFamily="34" charset="0"/>
            </a:endParaRPr>
          </a:p>
        </p:txBody>
      </p:sp>
      <p:sp>
        <p:nvSpPr>
          <p:cNvPr id="18" name="Oval 4">
            <a:extLst>
              <a:ext uri="{FF2B5EF4-FFF2-40B4-BE49-F238E27FC236}">
                <a16:creationId xmlns:a16="http://schemas.microsoft.com/office/drawing/2014/main" id="{034D3887-F2CC-4ABF-B2CC-4C973D984D86}"/>
              </a:ext>
            </a:extLst>
          </p:cNvPr>
          <p:cNvSpPr/>
          <p:nvPr/>
        </p:nvSpPr>
        <p:spPr>
          <a:xfrm>
            <a:off x="675665" y="1009298"/>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6587282" y="2068199"/>
            <a:ext cx="2890093" cy="4674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5. </a:t>
            </a:r>
            <a:r>
              <a:rPr lang="en-US" altLang="ko-KR" sz="1600" dirty="0" err="1">
                <a:solidFill>
                  <a:schemeClr val="tx1">
                    <a:lumMod val="65000"/>
                    <a:lumOff val="35000"/>
                  </a:schemeClr>
                </a:solidFill>
                <a:cs typeface="Arial" pitchFamily="34" charset="0"/>
              </a:rPr>
              <a:t>Kerfi</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til</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efnisstjórnunar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eru</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þekkt</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undir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skammstöfuninni</a:t>
            </a:r>
            <a:r>
              <a:rPr lang="en-US" altLang="ko-KR" sz="1600" dirty="0">
                <a:solidFill>
                  <a:schemeClr val="tx1">
                    <a:lumMod val="65000"/>
                    <a:lumOff val="35000"/>
                  </a:schemeClr>
                </a:solidFill>
                <a:cs typeface="Arial" pitchFamily="34" charset="0"/>
              </a:rPr>
              <a:t> CMS </a:t>
            </a:r>
            <a:r>
              <a:rPr lang="en-US" altLang="ko-KR" sz="1600" dirty="0" err="1">
                <a:solidFill>
                  <a:schemeClr val="tx1">
                    <a:lumMod val="65000"/>
                    <a:lumOff val="35000"/>
                  </a:schemeClr>
                </a:solidFill>
                <a:cs typeface="Arial" pitchFamily="34" charset="0"/>
              </a:rPr>
              <a:t>sem</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stendur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fyrir</a:t>
            </a:r>
            <a:r>
              <a:rPr lang="en-US" altLang="ko-KR" sz="1600" dirty="0">
                <a:solidFill>
                  <a:schemeClr val="tx1">
                    <a:lumMod val="65000"/>
                    <a:lumOff val="35000"/>
                  </a:schemeClr>
                </a:solidFill>
                <a:cs typeface="Arial" pitchFamily="34" charset="0"/>
              </a:rPr>
              <a:t> Content (</a:t>
            </a:r>
            <a:r>
              <a:rPr lang="en-US" altLang="ko-KR" sz="1600" dirty="0" err="1">
                <a:solidFill>
                  <a:schemeClr val="tx1">
                    <a:lumMod val="65000"/>
                    <a:lumOff val="35000"/>
                  </a:schemeClr>
                </a:solidFill>
                <a:cs typeface="Arial" pitchFamily="34" charset="0"/>
              </a:rPr>
              <a:t>efni</a:t>
            </a:r>
            <a:r>
              <a:rPr lang="en-US" altLang="ko-KR" sz="1600" dirty="0">
                <a:solidFill>
                  <a:schemeClr val="tx1">
                    <a:lumMod val="65000"/>
                    <a:lumOff val="35000"/>
                  </a:schemeClr>
                </a:solidFill>
                <a:cs typeface="Arial" pitchFamily="34" charset="0"/>
              </a:rPr>
              <a:t>) Management (</a:t>
            </a:r>
            <a:r>
              <a:rPr lang="en-US" altLang="ko-KR" sz="1600" dirty="0" err="1">
                <a:solidFill>
                  <a:schemeClr val="tx1">
                    <a:lumMod val="65000"/>
                    <a:lumOff val="35000"/>
                  </a:schemeClr>
                </a:solidFill>
                <a:cs typeface="Arial" pitchFamily="34" charset="0"/>
              </a:rPr>
              <a:t>umsjón</a:t>
            </a:r>
            <a:r>
              <a:rPr lang="en-US" altLang="ko-KR" sz="1600" dirty="0">
                <a:solidFill>
                  <a:schemeClr val="tx1">
                    <a:lumMod val="65000"/>
                    <a:lumOff val="35000"/>
                  </a:schemeClr>
                </a:solidFill>
                <a:cs typeface="Arial" pitchFamily="34" charset="0"/>
              </a:rPr>
              <a:t>) Supervision (</a:t>
            </a:r>
            <a:r>
              <a:rPr lang="en-US" altLang="ko-KR" sz="1600" dirty="0" err="1">
                <a:solidFill>
                  <a:schemeClr val="tx1">
                    <a:lumMod val="65000"/>
                    <a:lumOff val="35000"/>
                  </a:schemeClr>
                </a:solidFill>
                <a:cs typeface="Arial" pitchFamily="34" charset="0"/>
              </a:rPr>
              <a:t>eftirlit</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Rétt</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eða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rangt</a:t>
            </a:r>
            <a:r>
              <a:rPr lang="en-US" altLang="ko-KR" sz="1600" dirty="0">
                <a:solidFill>
                  <a:schemeClr val="tx1">
                    <a:lumMod val="65000"/>
                    <a:lumOff val="35000"/>
                  </a:schemeClr>
                </a:solidFill>
                <a:cs typeface="Arial" pitchFamily="34" charset="0"/>
              </a:rPr>
              <a:t>?</a:t>
            </a:r>
            <a:endParaRPr lang="ko-KR" altLang="en-US" sz="1600" dirty="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7459078" y="3340605"/>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Rétt</a:t>
            </a:r>
            <a:r>
              <a:rPr lang="en-US" altLang="ko-KR" sz="1600" dirty="0">
                <a:solidFill>
                  <a:schemeClr val="tx1">
                    <a:lumMod val="75000"/>
                    <a:lumOff val="25000"/>
                  </a:schemeClr>
                </a:solidFill>
                <a:cs typeface="Arial" pitchFamily="34" charset="0"/>
              </a:rPr>
              <a:t> </a:t>
            </a:r>
          </a:p>
          <a:p>
            <a:pPr marL="285750" indent="-285750">
              <a:buFontTx/>
              <a:buChar char="-"/>
            </a:pPr>
            <a:r>
              <a:rPr lang="en-US" altLang="ko-KR" sz="1600" dirty="0" err="1">
                <a:solidFill>
                  <a:schemeClr val="tx1">
                    <a:lumMod val="75000"/>
                    <a:lumOff val="25000"/>
                  </a:schemeClr>
                </a:solidFill>
                <a:cs typeface="Arial" pitchFamily="34" charset="0"/>
              </a:rPr>
              <a:t>Rangt</a:t>
            </a:r>
            <a:r>
              <a:rPr lang="en-US" altLang="ko-KR" sz="1600" dirty="0">
                <a:solidFill>
                  <a:schemeClr val="tx1">
                    <a:lumMod val="75000"/>
                    <a:lumOff val="25000"/>
                  </a:schemeClr>
                </a:solidFill>
                <a:cs typeface="Arial" pitchFamily="34" charset="0"/>
              </a:rPr>
              <a:t> (</a:t>
            </a:r>
            <a:r>
              <a:rPr lang="en-US" altLang="ko-KR" sz="1600" dirty="0">
                <a:solidFill>
                  <a:schemeClr val="tx1">
                    <a:lumMod val="75000"/>
                    <a:lumOff val="25000"/>
                  </a:schemeClr>
                </a:solidFill>
                <a:cs typeface="Arial" pitchFamily="34" charset="0"/>
                <a:sym typeface="Wingdings 2" panose="05020102010507070707" pitchFamily="18" charset="2"/>
              </a:rPr>
              <a:t></a:t>
            </a:r>
            <a:r>
              <a:rPr lang="en-US" altLang="ko-KR" sz="1600" dirty="0">
                <a:solidFill>
                  <a:schemeClr val="tx1">
                    <a:lumMod val="75000"/>
                    <a:lumOff val="25000"/>
                  </a:schemeClr>
                </a:solidFill>
                <a:cs typeface="Arial" pitchFamily="34" charset="0"/>
              </a:rPr>
              <a:t>) </a:t>
            </a:r>
          </a:p>
        </p:txBody>
      </p:sp>
      <p:sp>
        <p:nvSpPr>
          <p:cNvPr id="26" name="Oval 18">
            <a:extLst>
              <a:ext uri="{FF2B5EF4-FFF2-40B4-BE49-F238E27FC236}">
                <a16:creationId xmlns:a16="http://schemas.microsoft.com/office/drawing/2014/main" id="{43561C9B-6E88-4218-8661-CB86831A9A59}"/>
              </a:ext>
            </a:extLst>
          </p:cNvPr>
          <p:cNvSpPr/>
          <p:nvPr/>
        </p:nvSpPr>
        <p:spPr>
          <a:xfrm>
            <a:off x="6905661" y="1179522"/>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9" name="Donut 39">
            <a:extLst>
              <a:ext uri="{FF2B5EF4-FFF2-40B4-BE49-F238E27FC236}">
                <a16:creationId xmlns:a16="http://schemas.microsoft.com/office/drawing/2014/main" id="{1FEB28B7-0D50-4EF1-8E68-CABB4BF3D4C9}"/>
              </a:ext>
            </a:extLst>
          </p:cNvPr>
          <p:cNvSpPr/>
          <p:nvPr/>
        </p:nvSpPr>
        <p:spPr>
          <a:xfrm>
            <a:off x="7099078" y="1365826"/>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830800" y="1257042"/>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err="1">
                <a:latin typeface="+mn-lt"/>
              </a:rPr>
              <a:t>Sjálfspróf</a:t>
            </a:r>
            <a:r>
              <a:rPr lang="es-ES" sz="3600" dirty="0">
                <a:latin typeface="+mn-lt"/>
              </a:rPr>
              <a:t> (</a:t>
            </a:r>
            <a:r>
              <a:rPr lang="es-ES" sz="3600" dirty="0" err="1">
                <a:latin typeface="+mn-lt"/>
              </a:rPr>
              <a:t>svör</a:t>
            </a:r>
            <a:r>
              <a:rPr lang="es-ES" sz="3600" dirty="0">
                <a:latin typeface="+mn-lt"/>
              </a:rPr>
              <a:t>)</a:t>
            </a:r>
          </a:p>
        </p:txBody>
      </p:sp>
      <p:sp>
        <p:nvSpPr>
          <p:cNvPr id="32" name="Text Placeholder 6"/>
          <p:cNvSpPr txBox="1">
            <a:spLocks/>
          </p:cNvSpPr>
          <p:nvPr/>
        </p:nvSpPr>
        <p:spPr>
          <a:xfrm>
            <a:off x="2176675" y="3901409"/>
            <a:ext cx="6029471" cy="26097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6. Thibodeau,  (2002)  </a:t>
            </a:r>
            <a:r>
              <a:rPr lang="en-US" altLang="ko-KR" sz="1600" dirty="0" err="1">
                <a:solidFill>
                  <a:schemeClr val="tx1">
                    <a:lumMod val="65000"/>
                    <a:lumOff val="35000"/>
                  </a:schemeClr>
                </a:solidFill>
                <a:cs typeface="Arial" pitchFamily="34" charset="0"/>
              </a:rPr>
              <a:t>telur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að</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við</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val</a:t>
            </a:r>
            <a:r>
              <a:rPr lang="en-US" altLang="ko-KR" sz="1600" dirty="0">
                <a:solidFill>
                  <a:schemeClr val="tx1">
                    <a:lumMod val="65000"/>
                    <a:lumOff val="35000"/>
                  </a:schemeClr>
                </a:solidFill>
                <a:cs typeface="Arial" pitchFamily="34" charset="0"/>
              </a:rPr>
              <a:t> á </a:t>
            </a:r>
            <a:r>
              <a:rPr lang="en-US" altLang="ko-KR" sz="1600" dirty="0" err="1">
                <a:solidFill>
                  <a:schemeClr val="tx1">
                    <a:lumMod val="65000"/>
                    <a:lumOff val="35000"/>
                  </a:schemeClr>
                </a:solidFill>
                <a:cs typeface="Arial" pitchFamily="34" charset="0"/>
              </a:rPr>
              <a:t>leið</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til</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stafrænnar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varðveislu</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verði</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að</a:t>
            </a:r>
            <a:r>
              <a:rPr lang="en-US" altLang="ko-KR" sz="1600" dirty="0">
                <a:solidFill>
                  <a:schemeClr val="tx1">
                    <a:lumMod val="65000"/>
                    <a:lumOff val="35000"/>
                  </a:schemeClr>
                </a:solidFill>
                <a:cs typeface="Arial" pitchFamily="34" charset="0"/>
              </a:rPr>
              <a:t> taka </a:t>
            </a:r>
            <a:r>
              <a:rPr lang="en-US" altLang="ko-KR" sz="1600" dirty="0" err="1">
                <a:solidFill>
                  <a:schemeClr val="tx1">
                    <a:lumMod val="65000"/>
                    <a:lumOff val="35000"/>
                  </a:schemeClr>
                </a:solidFill>
                <a:cs typeface="Arial" pitchFamily="34" charset="0"/>
              </a:rPr>
              <a:t>tillit</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til</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fjögurra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viðmiða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Hver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þessara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viðmiða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vísar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til</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þess</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að</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kerfi</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þurfi</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að</a:t>
            </a:r>
            <a:r>
              <a:rPr lang="en-US" altLang="ko-KR" sz="1600" dirty="0">
                <a:solidFill>
                  <a:schemeClr val="tx1">
                    <a:lumMod val="65000"/>
                    <a:lumOff val="35000"/>
                  </a:schemeClr>
                </a:solidFill>
                <a:cs typeface="Arial" pitchFamily="34" charset="0"/>
              </a:rPr>
              <a:t> vera </a:t>
            </a:r>
            <a:r>
              <a:rPr lang="en-US" altLang="ko-KR" sz="1600" dirty="0" err="1">
                <a:solidFill>
                  <a:schemeClr val="tx1">
                    <a:lumMod val="65000"/>
                    <a:lumOff val="35000"/>
                  </a:schemeClr>
                </a:solidFill>
                <a:cs typeface="Arial" pitchFamily="34" charset="0"/>
              </a:rPr>
              <a:t>nægilega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vandað</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til</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að</a:t>
            </a:r>
            <a:r>
              <a:rPr lang="en-US" altLang="ko-KR" sz="1600" dirty="0">
                <a:solidFill>
                  <a:schemeClr val="tx1">
                    <a:lumMod val="65000"/>
                    <a:lumOff val="35000"/>
                  </a:schemeClr>
                </a:solidFill>
                <a:cs typeface="Arial" pitchFamily="34" charset="0"/>
              </a:rPr>
              <a:t> geta </a:t>
            </a:r>
            <a:r>
              <a:rPr lang="en-US" altLang="ko-KR" sz="1600" dirty="0" err="1">
                <a:solidFill>
                  <a:schemeClr val="tx1">
                    <a:lumMod val="65000"/>
                    <a:lumOff val="35000"/>
                  </a:schemeClr>
                </a:solidFill>
                <a:cs typeface="Arial" pitchFamily="34" charset="0"/>
              </a:rPr>
              <a:t>virkað</a:t>
            </a:r>
            <a:r>
              <a:rPr lang="en-US" altLang="ko-KR" sz="1600" dirty="0">
                <a:solidFill>
                  <a:schemeClr val="tx1">
                    <a:lumMod val="65000"/>
                    <a:lumOff val="35000"/>
                  </a:schemeClr>
                </a:solidFill>
                <a:cs typeface="Arial" pitchFamily="34" charset="0"/>
              </a:rPr>
              <a:t> um </a:t>
            </a:r>
            <a:r>
              <a:rPr lang="en-US" altLang="ko-KR" sz="1600" dirty="0" err="1">
                <a:solidFill>
                  <a:schemeClr val="tx1">
                    <a:lumMod val="65000"/>
                    <a:lumOff val="35000"/>
                  </a:schemeClr>
                </a:solidFill>
                <a:cs typeface="Arial" pitchFamily="34" charset="0"/>
              </a:rPr>
              <a:t>óákveðinn</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tíma</a:t>
            </a:r>
            <a:r>
              <a:rPr lang="en-US" altLang="ko-KR" sz="1600" dirty="0">
                <a:solidFill>
                  <a:schemeClr val="tx1">
                    <a:lumMod val="65000"/>
                    <a:lumOff val="35000"/>
                  </a:schemeClr>
                </a:solidFill>
                <a:cs typeface="Arial" pitchFamily="34" charset="0"/>
              </a:rPr>
              <a:t>? </a:t>
            </a:r>
            <a:endParaRPr lang="ko-KR" altLang="en-US" sz="1600" dirty="0">
              <a:solidFill>
                <a:schemeClr val="tx1">
                  <a:lumMod val="65000"/>
                  <a:lumOff val="35000"/>
                </a:schemeClr>
              </a:solidFill>
              <a:cs typeface="Arial" pitchFamily="34" charset="0"/>
            </a:endParaRPr>
          </a:p>
        </p:txBody>
      </p:sp>
      <p:sp>
        <p:nvSpPr>
          <p:cNvPr id="34" name="Text Placeholder 7"/>
          <p:cNvSpPr txBox="1">
            <a:spLocks/>
          </p:cNvSpPr>
          <p:nvPr/>
        </p:nvSpPr>
        <p:spPr>
          <a:xfrm>
            <a:off x="2219417" y="4969438"/>
            <a:ext cx="3116322"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Raunhæfni</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Sjálfbærni</a:t>
            </a:r>
            <a:r>
              <a:rPr lang="en-US" altLang="ko-KR" sz="1600" dirty="0">
                <a:solidFill>
                  <a:schemeClr val="tx1">
                    <a:lumMod val="75000"/>
                    <a:lumOff val="25000"/>
                  </a:schemeClr>
                </a:solidFill>
                <a:cs typeface="Arial" pitchFamily="34" charset="0"/>
              </a:rPr>
              <a:t> (</a:t>
            </a:r>
            <a:r>
              <a:rPr lang="en-US" altLang="ko-KR" sz="1600" dirty="0">
                <a:solidFill>
                  <a:schemeClr val="tx1">
                    <a:lumMod val="75000"/>
                    <a:lumOff val="25000"/>
                  </a:schemeClr>
                </a:solidFill>
                <a:cs typeface="Arial" pitchFamily="34" charset="0"/>
                <a:sym typeface="Wingdings 2" panose="05020102010507070707" pitchFamily="18" charset="2"/>
              </a:rPr>
              <a:t></a:t>
            </a:r>
            <a:r>
              <a:rPr lang="en-US" altLang="ko-KR" sz="1600" dirty="0">
                <a:solidFill>
                  <a:schemeClr val="tx1">
                    <a:lumMod val="75000"/>
                    <a:lumOff val="25000"/>
                  </a:schemeClr>
                </a:solidFill>
                <a:cs typeface="Arial" pitchFamily="34" charset="0"/>
              </a:rPr>
              <a:t>)</a:t>
            </a:r>
          </a:p>
          <a:p>
            <a:pPr marL="285750" indent="-285750">
              <a:buFontTx/>
              <a:buChar char="-"/>
            </a:pPr>
            <a:r>
              <a:rPr lang="en-US" altLang="ko-KR" sz="1600" dirty="0" err="1">
                <a:solidFill>
                  <a:schemeClr val="tx1">
                    <a:lumMod val="75000"/>
                    <a:lumOff val="25000"/>
                  </a:schemeClr>
                </a:solidFill>
                <a:cs typeface="Arial" pitchFamily="34" charset="0"/>
              </a:rPr>
              <a:t>Hagkvæmni</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dirty="0" err="1">
                <a:solidFill>
                  <a:schemeClr val="tx1">
                    <a:lumMod val="75000"/>
                    <a:lumOff val="25000"/>
                  </a:schemeClr>
                </a:solidFill>
                <a:cs typeface="Arial" pitchFamily="34" charset="0"/>
              </a:rPr>
              <a:t>Viðeigandi</a:t>
            </a:r>
            <a:endParaRPr lang="en-US" altLang="ko-KR" sz="1600" dirty="0">
              <a:solidFill>
                <a:schemeClr val="tx1">
                  <a:lumMod val="75000"/>
                  <a:lumOff val="25000"/>
                </a:schemeClr>
              </a:solidFill>
              <a:cs typeface="Arial" pitchFamily="34" charset="0"/>
            </a:endParaRPr>
          </a:p>
          <a:p>
            <a:pPr marL="285750" indent="-285750">
              <a:buFontTx/>
              <a:buChar char="-"/>
            </a:pPr>
            <a:endParaRPr lang="en-US" altLang="ko-KR" sz="1600" dirty="0">
              <a:solidFill>
                <a:schemeClr val="tx1">
                  <a:lumMod val="75000"/>
                  <a:lumOff val="25000"/>
                </a:schemeClr>
              </a:solidFill>
              <a:cs typeface="Arial" pitchFamily="34" charset="0"/>
            </a:endParaRPr>
          </a:p>
        </p:txBody>
      </p:sp>
      <p:sp>
        <p:nvSpPr>
          <p:cNvPr id="36" name="Oval 18"/>
          <p:cNvSpPr/>
          <p:nvPr/>
        </p:nvSpPr>
        <p:spPr>
          <a:xfrm>
            <a:off x="2499519" y="3096634"/>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37" name="Donut 8"/>
          <p:cNvSpPr/>
          <p:nvPr/>
        </p:nvSpPr>
        <p:spPr>
          <a:xfrm>
            <a:off x="5464447" y="6436426"/>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8" name="Rectangle 36"/>
          <p:cNvSpPr/>
          <p:nvPr/>
        </p:nvSpPr>
        <p:spPr>
          <a:xfrm>
            <a:off x="2674023" y="3276761"/>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9" name="Rectangle 16"/>
          <p:cNvSpPr/>
          <p:nvPr/>
        </p:nvSpPr>
        <p:spPr>
          <a:xfrm>
            <a:off x="2055292" y="32179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1" name="Text Placeholder 6">
            <a:extLst>
              <a:ext uri="{FF2B5EF4-FFF2-40B4-BE49-F238E27FC236}">
                <a16:creationId xmlns:a16="http://schemas.microsoft.com/office/drawing/2014/main" id="{FD4DEAD9-FFD6-48C0-B515-3D5EF888DCC5}"/>
              </a:ext>
            </a:extLst>
          </p:cNvPr>
          <p:cNvSpPr txBox="1">
            <a:spLocks/>
          </p:cNvSpPr>
          <p:nvPr/>
        </p:nvSpPr>
        <p:spPr>
          <a:xfrm>
            <a:off x="8631214" y="4104838"/>
            <a:ext cx="2890093" cy="4674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solidFill>
                  <a:schemeClr val="tx1">
                    <a:lumMod val="65000"/>
                    <a:lumOff val="35000"/>
                  </a:schemeClr>
                </a:solidFill>
                <a:cs typeface="Arial" pitchFamily="34" charset="0"/>
              </a:rPr>
              <a:t>7. </a:t>
            </a:r>
            <a:r>
              <a:rPr lang="en-US" altLang="ko-KR" sz="1600" dirty="0" err="1">
                <a:solidFill>
                  <a:schemeClr val="tx1">
                    <a:lumMod val="65000"/>
                    <a:lumOff val="35000"/>
                  </a:schemeClr>
                </a:solidFill>
                <a:cs typeface="Arial" pitchFamily="34" charset="0"/>
              </a:rPr>
              <a:t>Lög</a:t>
            </a:r>
            <a:r>
              <a:rPr lang="en-US" altLang="ko-KR" sz="1600" dirty="0">
                <a:solidFill>
                  <a:schemeClr val="tx1">
                    <a:lumMod val="65000"/>
                    <a:lumOff val="35000"/>
                  </a:schemeClr>
                </a:solidFill>
                <a:cs typeface="Arial" pitchFamily="34" charset="0"/>
              </a:rPr>
              <a:t> um </a:t>
            </a:r>
            <a:r>
              <a:rPr lang="en-US" altLang="ko-KR" sz="1600" dirty="0" err="1">
                <a:solidFill>
                  <a:schemeClr val="tx1">
                    <a:lumMod val="65000"/>
                    <a:lumOff val="35000"/>
                  </a:schemeClr>
                </a:solidFill>
                <a:cs typeface="Arial" pitchFamily="34" charset="0"/>
              </a:rPr>
              <a:t>persónuvernd</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eru</a:t>
            </a:r>
            <a:r>
              <a:rPr lang="en-US" altLang="ko-KR" sz="1600" dirty="0">
                <a:solidFill>
                  <a:schemeClr val="tx1">
                    <a:lumMod val="65000"/>
                    <a:lumOff val="35000"/>
                  </a:schemeClr>
                </a:solidFill>
                <a:cs typeface="Arial" pitchFamily="34" charset="0"/>
              </a:rPr>
              <a:t> á </a:t>
            </a:r>
            <a:r>
              <a:rPr lang="en-US" altLang="ko-KR" sz="1600" dirty="0" err="1">
                <a:solidFill>
                  <a:schemeClr val="tx1">
                    <a:lumMod val="65000"/>
                    <a:lumOff val="35000"/>
                  </a:schemeClr>
                </a:solidFill>
                <a:cs typeface="Arial" pitchFamily="34" charset="0"/>
              </a:rPr>
              <a:t>ensku</a:t>
            </a:r>
            <a:r>
              <a:rPr lang="en-US" altLang="ko-KR" sz="1600" dirty="0">
                <a:solidFill>
                  <a:schemeClr val="tx1">
                    <a:lumMod val="65000"/>
                    <a:lumOff val="35000"/>
                  </a:schemeClr>
                </a:solidFill>
                <a:cs typeface="Arial" pitchFamily="34" charset="0"/>
              </a:rPr>
              <a:t> oft </a:t>
            </a:r>
            <a:r>
              <a:rPr lang="en-US" altLang="ko-KR" sz="1600" dirty="0" err="1">
                <a:solidFill>
                  <a:schemeClr val="tx1">
                    <a:lumMod val="65000"/>
                    <a:lumOff val="35000"/>
                  </a:schemeClr>
                </a:solidFill>
                <a:cs typeface="Arial" pitchFamily="34" charset="0"/>
              </a:rPr>
              <a:t>kölluð</a:t>
            </a:r>
            <a:r>
              <a:rPr lang="en-US" altLang="ko-KR" sz="1600" dirty="0">
                <a:solidFill>
                  <a:schemeClr val="tx1">
                    <a:lumMod val="65000"/>
                    <a:lumOff val="35000"/>
                  </a:schemeClr>
                </a:solidFill>
                <a:cs typeface="Arial" pitchFamily="34" charset="0"/>
              </a:rPr>
              <a:t> GDPR </a:t>
            </a:r>
            <a:r>
              <a:rPr lang="en-US" altLang="ko-KR" sz="1600" dirty="0" err="1">
                <a:solidFill>
                  <a:schemeClr val="tx1">
                    <a:lumMod val="65000"/>
                    <a:lumOff val="35000"/>
                  </a:schemeClr>
                </a:solidFill>
                <a:cs typeface="Arial" pitchFamily="34" charset="0"/>
              </a:rPr>
              <a:t>sem</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stendur</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fyrir</a:t>
            </a:r>
            <a:r>
              <a:rPr lang="en-US" altLang="ko-KR" sz="1600" dirty="0">
                <a:solidFill>
                  <a:schemeClr val="tx1">
                    <a:lumMod val="65000"/>
                    <a:lumOff val="35000"/>
                  </a:schemeClr>
                </a:solidFill>
                <a:cs typeface="Arial" pitchFamily="34" charset="0"/>
              </a:rPr>
              <a:t> General (</a:t>
            </a:r>
            <a:r>
              <a:rPr lang="en-US" altLang="ko-KR" sz="1600" dirty="0" err="1">
                <a:solidFill>
                  <a:schemeClr val="tx1">
                    <a:lumMod val="65000"/>
                    <a:lumOff val="35000"/>
                  </a:schemeClr>
                </a:solidFill>
                <a:cs typeface="Arial" pitchFamily="34" charset="0"/>
              </a:rPr>
              <a:t>almenn</a:t>
            </a:r>
            <a:r>
              <a:rPr lang="en-US" altLang="ko-KR" sz="1600" dirty="0">
                <a:solidFill>
                  <a:schemeClr val="tx1">
                    <a:lumMod val="65000"/>
                    <a:lumOff val="35000"/>
                  </a:schemeClr>
                </a:solidFill>
                <a:cs typeface="Arial" pitchFamily="34" charset="0"/>
              </a:rPr>
              <a:t>) Data (</a:t>
            </a:r>
            <a:r>
              <a:rPr lang="en-US" altLang="ko-KR" sz="1600" dirty="0" err="1">
                <a:solidFill>
                  <a:schemeClr val="tx1">
                    <a:lumMod val="65000"/>
                    <a:lumOff val="35000"/>
                  </a:schemeClr>
                </a:solidFill>
                <a:cs typeface="Arial" pitchFamily="34" charset="0"/>
              </a:rPr>
              <a:t>Gögn</a:t>
            </a:r>
            <a:r>
              <a:rPr lang="en-US" altLang="ko-KR" sz="1600" dirty="0">
                <a:solidFill>
                  <a:schemeClr val="tx1">
                    <a:lumMod val="65000"/>
                    <a:lumOff val="35000"/>
                  </a:schemeClr>
                </a:solidFill>
                <a:cs typeface="Arial" pitchFamily="34" charset="0"/>
              </a:rPr>
              <a:t>) Privacy (</a:t>
            </a:r>
            <a:r>
              <a:rPr lang="en-US" altLang="ko-KR" sz="1600" dirty="0" err="1">
                <a:solidFill>
                  <a:schemeClr val="tx1">
                    <a:lumMod val="65000"/>
                    <a:lumOff val="35000"/>
                  </a:schemeClr>
                </a:solidFill>
                <a:cs typeface="Arial" pitchFamily="34" charset="0"/>
              </a:rPr>
              <a:t>Persónuvernd</a:t>
            </a:r>
            <a:r>
              <a:rPr lang="en-US" altLang="ko-KR" sz="1600" dirty="0">
                <a:solidFill>
                  <a:schemeClr val="tx1">
                    <a:lumMod val="65000"/>
                    <a:lumOff val="35000"/>
                  </a:schemeClr>
                </a:solidFill>
                <a:cs typeface="Arial" pitchFamily="34" charset="0"/>
              </a:rPr>
              <a:t>) Reality (</a:t>
            </a:r>
            <a:r>
              <a:rPr lang="en-US" altLang="ko-KR" sz="1600" dirty="0" err="1">
                <a:solidFill>
                  <a:schemeClr val="tx1">
                    <a:lumMod val="65000"/>
                    <a:lumOff val="35000"/>
                  </a:schemeClr>
                </a:solidFill>
                <a:cs typeface="Arial" pitchFamily="34" charset="0"/>
              </a:rPr>
              <a:t>Veruleiki</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Rétt</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eða</a:t>
            </a:r>
            <a:r>
              <a:rPr lang="en-US" altLang="ko-KR" sz="1600" dirty="0">
                <a:solidFill>
                  <a:schemeClr val="tx1">
                    <a:lumMod val="65000"/>
                    <a:lumOff val="35000"/>
                  </a:schemeClr>
                </a:solidFill>
                <a:cs typeface="Arial" pitchFamily="34" charset="0"/>
              </a:rPr>
              <a:t> </a:t>
            </a:r>
            <a:r>
              <a:rPr lang="en-US" altLang="ko-KR" sz="1600" dirty="0" err="1">
                <a:solidFill>
                  <a:schemeClr val="tx1">
                    <a:lumMod val="65000"/>
                    <a:lumOff val="35000"/>
                  </a:schemeClr>
                </a:solidFill>
                <a:cs typeface="Arial" pitchFamily="34" charset="0"/>
              </a:rPr>
              <a:t>rangt</a:t>
            </a:r>
            <a:r>
              <a:rPr lang="en-US" altLang="ko-KR" sz="1600" dirty="0">
                <a:solidFill>
                  <a:schemeClr val="tx1">
                    <a:lumMod val="65000"/>
                    <a:lumOff val="35000"/>
                  </a:schemeClr>
                </a:solidFill>
                <a:cs typeface="Arial" pitchFamily="34" charset="0"/>
              </a:rPr>
              <a:t>?</a:t>
            </a:r>
            <a:endParaRPr lang="ko-KR" altLang="en-US" sz="1600" dirty="0">
              <a:solidFill>
                <a:schemeClr val="tx1">
                  <a:lumMod val="65000"/>
                  <a:lumOff val="35000"/>
                </a:schemeClr>
              </a:solidFill>
              <a:cs typeface="Arial" pitchFamily="34" charset="0"/>
            </a:endParaRPr>
          </a:p>
        </p:txBody>
      </p:sp>
      <p:sp>
        <p:nvSpPr>
          <p:cNvPr id="42" name="Text Placeholder 7">
            <a:extLst>
              <a:ext uri="{FF2B5EF4-FFF2-40B4-BE49-F238E27FC236}">
                <a16:creationId xmlns:a16="http://schemas.microsoft.com/office/drawing/2014/main" id="{8B829E9F-3F52-42FD-B2C9-14992DCE9C65}"/>
              </a:ext>
            </a:extLst>
          </p:cNvPr>
          <p:cNvSpPr txBox="1">
            <a:spLocks/>
          </p:cNvSpPr>
          <p:nvPr/>
        </p:nvSpPr>
        <p:spPr>
          <a:xfrm>
            <a:off x="8830901" y="5653153"/>
            <a:ext cx="2196000" cy="46749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Rétt</a:t>
            </a:r>
            <a:r>
              <a:rPr lang="en-US" altLang="ko-KR" sz="1600" dirty="0">
                <a:solidFill>
                  <a:schemeClr val="tx1">
                    <a:lumMod val="75000"/>
                    <a:lumOff val="25000"/>
                  </a:schemeClr>
                </a:solidFill>
                <a:cs typeface="Arial" pitchFamily="34" charset="0"/>
              </a:rPr>
              <a:t> </a:t>
            </a:r>
          </a:p>
          <a:p>
            <a:pPr marL="285750" indent="-285750">
              <a:buFontTx/>
              <a:buChar char="-"/>
            </a:pPr>
            <a:r>
              <a:rPr lang="en-US" altLang="ko-KR" sz="1600" dirty="0" err="1">
                <a:solidFill>
                  <a:schemeClr val="tx1">
                    <a:lumMod val="75000"/>
                    <a:lumOff val="25000"/>
                  </a:schemeClr>
                </a:solidFill>
                <a:cs typeface="Arial" pitchFamily="34" charset="0"/>
              </a:rPr>
              <a:t>Rangt</a:t>
            </a:r>
            <a:r>
              <a:rPr lang="en-US" altLang="ko-KR" sz="1600" dirty="0">
                <a:solidFill>
                  <a:schemeClr val="tx1">
                    <a:lumMod val="75000"/>
                    <a:lumOff val="25000"/>
                  </a:schemeClr>
                </a:solidFill>
                <a:cs typeface="Arial" pitchFamily="34" charset="0"/>
              </a:rPr>
              <a:t> (</a:t>
            </a:r>
            <a:r>
              <a:rPr lang="en-US" altLang="ko-KR" sz="1600" dirty="0">
                <a:solidFill>
                  <a:schemeClr val="tx1">
                    <a:lumMod val="75000"/>
                    <a:lumOff val="25000"/>
                  </a:schemeClr>
                </a:solidFill>
                <a:cs typeface="Arial" pitchFamily="34" charset="0"/>
                <a:sym typeface="Wingdings 2" panose="05020102010507070707" pitchFamily="18" charset="2"/>
              </a:rPr>
              <a:t></a:t>
            </a:r>
            <a:r>
              <a:rPr lang="en-US" altLang="ko-KR" sz="1600" dirty="0">
                <a:solidFill>
                  <a:schemeClr val="tx1">
                    <a:lumMod val="75000"/>
                    <a:lumOff val="25000"/>
                  </a:schemeClr>
                </a:solidFill>
                <a:cs typeface="Arial" pitchFamily="34" charset="0"/>
              </a:rPr>
              <a:t>) </a:t>
            </a:r>
          </a:p>
        </p:txBody>
      </p:sp>
      <p:grpSp>
        <p:nvGrpSpPr>
          <p:cNvPr id="2" name="Group 1">
            <a:extLst>
              <a:ext uri="{FF2B5EF4-FFF2-40B4-BE49-F238E27FC236}">
                <a16:creationId xmlns:a16="http://schemas.microsoft.com/office/drawing/2014/main" id="{EE058044-82D7-4F8A-A25F-EC925ED5B32B}"/>
              </a:ext>
            </a:extLst>
          </p:cNvPr>
          <p:cNvGrpSpPr/>
          <p:nvPr/>
        </p:nvGrpSpPr>
        <p:grpSpPr>
          <a:xfrm>
            <a:off x="9882844" y="3350445"/>
            <a:ext cx="754393" cy="754393"/>
            <a:chOff x="8908838" y="3860481"/>
            <a:chExt cx="754393" cy="754393"/>
          </a:xfrm>
        </p:grpSpPr>
        <p:sp>
          <p:nvSpPr>
            <p:cNvPr id="43" name="Oval 18">
              <a:extLst>
                <a:ext uri="{FF2B5EF4-FFF2-40B4-BE49-F238E27FC236}">
                  <a16:creationId xmlns:a16="http://schemas.microsoft.com/office/drawing/2014/main" id="{43561C9B-6E88-4218-8661-CB86831A9A59}"/>
                </a:ext>
              </a:extLst>
            </p:cNvPr>
            <p:cNvSpPr/>
            <p:nvPr/>
          </p:nvSpPr>
          <p:spPr>
            <a:xfrm>
              <a:off x="8908838" y="3860481"/>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4" name="Donut 39">
              <a:extLst>
                <a:ext uri="{FF2B5EF4-FFF2-40B4-BE49-F238E27FC236}">
                  <a16:creationId xmlns:a16="http://schemas.microsoft.com/office/drawing/2014/main" id="{1FEB28B7-0D50-4EF1-8E68-CABB4BF3D4C9}"/>
                </a:ext>
              </a:extLst>
            </p:cNvPr>
            <p:cNvSpPr/>
            <p:nvPr/>
          </p:nvSpPr>
          <p:spPr>
            <a:xfrm>
              <a:off x="9102255" y="4046785"/>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solidFill>
                  <a:schemeClr val="tx1"/>
                </a:solidFill>
              </a:endParaRPr>
            </a:p>
          </p:txBody>
        </p:sp>
      </p:grpSp>
    </p:spTree>
    <p:extLst>
      <p:ext uri="{BB962C8B-B14F-4D97-AF65-F5344CB8AC3E}">
        <p14:creationId xmlns:p14="http://schemas.microsoft.com/office/powerpoint/2010/main" val="427075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a:extLst>
              <a:ext uri="{FF2B5EF4-FFF2-40B4-BE49-F238E27FC236}">
                <a16:creationId xmlns:a16="http://schemas.microsoft.com/office/drawing/2014/main" id="{86A80A1C-FD55-D044-8ACC-AA31B9966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18" name="Imagen 1">
            <a:extLst>
              <a:ext uri="{FF2B5EF4-FFF2-40B4-BE49-F238E27FC236}">
                <a16:creationId xmlns:a16="http://schemas.microsoft.com/office/drawing/2014/main" id="{F00F6EDE-3644-1840-815B-1508B7A9C9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2596" y="6290760"/>
            <a:ext cx="2580150" cy="567240"/>
          </a:xfrm>
          <a:prstGeom prst="rect">
            <a:avLst/>
          </a:prstGeom>
        </p:spPr>
      </p:pic>
      <p:sp>
        <p:nvSpPr>
          <p:cNvPr id="19" name="CuadroTexto 2">
            <a:extLst>
              <a:ext uri="{FF2B5EF4-FFF2-40B4-BE49-F238E27FC236}">
                <a16:creationId xmlns:a16="http://schemas.microsoft.com/office/drawing/2014/main" id="{D7CCCCBE-8974-874E-A8FF-474A9633A87B}"/>
              </a:ext>
            </a:extLst>
          </p:cNvPr>
          <p:cNvSpPr txBox="1"/>
          <p:nvPr/>
        </p:nvSpPr>
        <p:spPr>
          <a:xfrm>
            <a:off x="503224"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sp>
        <p:nvSpPr>
          <p:cNvPr id="22" name="TextBox 3">
            <a:extLst>
              <a:ext uri="{FF2B5EF4-FFF2-40B4-BE49-F238E27FC236}">
                <a16:creationId xmlns:a16="http://schemas.microsoft.com/office/drawing/2014/main" id="{24E19829-6FC0-0745-876E-8BE3C3C42F3B}"/>
              </a:ext>
            </a:extLst>
          </p:cNvPr>
          <p:cNvSpPr txBox="1"/>
          <p:nvPr/>
        </p:nvSpPr>
        <p:spPr>
          <a:xfrm>
            <a:off x="5517205" y="625534"/>
            <a:ext cx="5232416" cy="2062103"/>
          </a:xfrm>
          <a:prstGeom prst="rect">
            <a:avLst/>
          </a:prstGeom>
          <a:noFill/>
        </p:spPr>
        <p:txBody>
          <a:bodyPr wrap="square" lIns="91440" tIns="45720" rIns="91440" bIns="45720" rtlCol="0" anchor="t">
            <a:spAutoFit/>
          </a:bodyPr>
          <a:lstStyle/>
          <a:p>
            <a:r>
              <a:rPr lang="en-US" altLang="ko-KR" sz="3200" b="1" dirty="0">
                <a:solidFill>
                  <a:srgbClr val="FFC000"/>
                </a:solidFill>
                <a:latin typeface="+mj-lt"/>
                <a:ea typeface="맑은 고딕"/>
                <a:cs typeface="Arial"/>
              </a:rPr>
              <a:t>1. </a:t>
            </a:r>
            <a:r>
              <a:rPr lang="en-US" altLang="ko-KR" sz="3200" b="1" dirty="0" err="1">
                <a:solidFill>
                  <a:srgbClr val="FFC000"/>
                </a:solidFill>
                <a:latin typeface="+mj-lt"/>
                <a:ea typeface="맑은 고딕"/>
                <a:cs typeface="Arial"/>
              </a:rPr>
              <a:t>hluti</a:t>
            </a:r>
            <a:r>
              <a:rPr lang="en-US" altLang="ko-KR" sz="3200" b="1" dirty="0">
                <a:solidFill>
                  <a:srgbClr val="FFC000"/>
                </a:solidFill>
                <a:latin typeface="+mj-lt"/>
                <a:ea typeface="맑은 고딕"/>
                <a:cs typeface="Arial"/>
              </a:rPr>
              <a:t>: </a:t>
            </a:r>
            <a:r>
              <a:rPr lang="en-US" altLang="ko-KR" sz="3200" b="1" dirty="0" err="1">
                <a:solidFill>
                  <a:srgbClr val="FFC000"/>
                </a:solidFill>
                <a:latin typeface="+mj-lt"/>
                <a:ea typeface="맑은 고딕"/>
                <a:cs typeface="Arial"/>
              </a:rPr>
              <a:t>Stafrænt</a:t>
            </a:r>
            <a:r>
              <a:rPr lang="en-US" altLang="ko-KR" sz="3200" b="1" dirty="0">
                <a:solidFill>
                  <a:srgbClr val="FFC000"/>
                </a:solidFill>
                <a:latin typeface="+mj-lt"/>
                <a:ea typeface="맑은 고딕"/>
                <a:cs typeface="Arial"/>
              </a:rPr>
              <a:t> </a:t>
            </a:r>
            <a:r>
              <a:rPr lang="en-US" altLang="ko-KR" sz="3200" b="1" dirty="0" err="1">
                <a:solidFill>
                  <a:srgbClr val="FFC000"/>
                </a:solidFill>
                <a:latin typeface="+mj-lt"/>
                <a:ea typeface="맑은 고딕"/>
                <a:cs typeface="Arial"/>
              </a:rPr>
              <a:t>læsi</a:t>
            </a:r>
            <a:r>
              <a:rPr lang="en-US" altLang="ko-KR" sz="3200" b="1" dirty="0">
                <a:solidFill>
                  <a:srgbClr val="FFC000"/>
                </a:solidFill>
                <a:latin typeface="+mj-lt"/>
                <a:ea typeface="맑은 고딕"/>
                <a:cs typeface="Arial"/>
              </a:rPr>
              <a:t> </a:t>
            </a:r>
            <a:r>
              <a:rPr lang="en-US" altLang="ko-KR" sz="3200" b="1" dirty="0" err="1">
                <a:solidFill>
                  <a:srgbClr val="FFC000"/>
                </a:solidFill>
                <a:latin typeface="+mj-lt"/>
                <a:ea typeface="맑은 고딕"/>
                <a:cs typeface="Arial"/>
              </a:rPr>
              <a:t>og</a:t>
            </a:r>
            <a:r>
              <a:rPr lang="en-US" altLang="ko-KR" sz="3200" b="1" dirty="0">
                <a:solidFill>
                  <a:srgbClr val="FFC000"/>
                </a:solidFill>
                <a:latin typeface="+mj-lt"/>
                <a:ea typeface="맑은 고딕"/>
                <a:cs typeface="Arial"/>
              </a:rPr>
              <a:t> </a:t>
            </a:r>
            <a:r>
              <a:rPr lang="en-US" altLang="ko-KR" sz="3200" b="1" dirty="0" err="1">
                <a:solidFill>
                  <a:srgbClr val="FFC000"/>
                </a:solidFill>
                <a:latin typeface="+mj-lt"/>
                <a:ea typeface="맑은 고딕"/>
                <a:cs typeface="Arial"/>
              </a:rPr>
              <a:t>samskipti</a:t>
            </a:r>
            <a:r>
              <a:rPr lang="en-US" altLang="ko-KR" sz="3200" b="1" dirty="0">
                <a:solidFill>
                  <a:srgbClr val="FFC000"/>
                </a:solidFill>
                <a:latin typeface="+mj-lt"/>
                <a:ea typeface="맑은 고딕"/>
                <a:cs typeface="Arial"/>
              </a:rPr>
              <a:t> í </a:t>
            </a:r>
            <a:r>
              <a:rPr lang="en-US" altLang="ko-KR" sz="3200" b="1" dirty="0" err="1">
                <a:solidFill>
                  <a:srgbClr val="FFC000"/>
                </a:solidFill>
                <a:latin typeface="+mj-lt"/>
                <a:ea typeface="맑은 고딕"/>
                <a:cs typeface="Arial"/>
              </a:rPr>
              <a:t>viðskiptum</a:t>
            </a:r>
            <a:r>
              <a:rPr lang="en-US" altLang="ko-KR" sz="3200" b="1" dirty="0">
                <a:solidFill>
                  <a:srgbClr val="FFC000"/>
                </a:solidFill>
                <a:latin typeface="+mj-lt"/>
                <a:ea typeface="맑은 고딕"/>
                <a:cs typeface="Arial"/>
              </a:rPr>
              <a:t>  </a:t>
            </a:r>
          </a:p>
          <a:p>
            <a:endParaRPr lang="en-US" sz="2800" dirty="0">
              <a:solidFill>
                <a:srgbClr val="000000"/>
              </a:solidFill>
              <a:latin typeface="Calibri"/>
              <a:ea typeface="맑은 고딕"/>
              <a:cs typeface="Calibri"/>
            </a:endParaRPr>
          </a:p>
          <a:p>
            <a:endParaRPr lang="en-US" altLang="ko-KR" sz="3600" b="1" dirty="0">
              <a:solidFill>
                <a:srgbClr val="FFC000"/>
              </a:solidFill>
              <a:latin typeface="+mj-lt"/>
              <a:ea typeface="맑은 고딕"/>
              <a:cs typeface="Arial"/>
            </a:endParaRPr>
          </a:p>
        </p:txBody>
      </p:sp>
      <p:sp>
        <p:nvSpPr>
          <p:cNvPr id="23" name="CuadroTexto 12">
            <a:extLst>
              <a:ext uri="{FF2B5EF4-FFF2-40B4-BE49-F238E27FC236}">
                <a16:creationId xmlns:a16="http://schemas.microsoft.com/office/drawing/2014/main" id="{6A93BF76-1F1E-0B47-B4A5-FC98A0077255}"/>
              </a:ext>
            </a:extLst>
          </p:cNvPr>
          <p:cNvSpPr txBox="1"/>
          <p:nvPr/>
        </p:nvSpPr>
        <p:spPr>
          <a:xfrm>
            <a:off x="5467036" y="2092872"/>
            <a:ext cx="6505710" cy="5909310"/>
          </a:xfrm>
          <a:prstGeom prst="rect">
            <a:avLst/>
          </a:prstGeom>
          <a:noFill/>
        </p:spPr>
        <p:txBody>
          <a:bodyPr wrap="square" lIns="91440" tIns="45720" rIns="91440" bIns="45720" anchor="t">
            <a:spAutoFit/>
          </a:bodyPr>
          <a:lstStyle/>
          <a:p>
            <a:pPr>
              <a:defRPr/>
            </a:pPr>
            <a:r>
              <a:rPr lang="en-US" sz="2000" b="1" dirty="0">
                <a:solidFill>
                  <a:schemeClr val="accent1">
                    <a:lumMod val="75000"/>
                  </a:schemeClr>
                </a:solidFill>
                <a:ea typeface="+mn-lt"/>
                <a:cs typeface="+mn-lt"/>
              </a:rPr>
              <a:t>1.1. </a:t>
            </a:r>
            <a:r>
              <a:rPr lang="en-US" sz="2000" b="1" dirty="0" err="1">
                <a:solidFill>
                  <a:schemeClr val="accent1">
                    <a:lumMod val="75000"/>
                  </a:schemeClr>
                </a:solidFill>
                <a:ea typeface="+mn-lt"/>
                <a:cs typeface="+mn-lt"/>
              </a:rPr>
              <a:t>Aðferðir</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við</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að</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greina</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og</a:t>
            </a:r>
            <a:r>
              <a:rPr lang="en-US" sz="2000" b="1" dirty="0">
                <a:solidFill>
                  <a:schemeClr val="accent1">
                    <a:lumMod val="75000"/>
                  </a:schemeClr>
                </a:solidFill>
                <a:ea typeface="+mn-lt"/>
                <a:cs typeface="+mn-lt"/>
              </a:rPr>
              <a:t> meta </a:t>
            </a:r>
            <a:r>
              <a:rPr lang="en-US" sz="2000" b="1" dirty="0" err="1">
                <a:solidFill>
                  <a:schemeClr val="accent1">
                    <a:lumMod val="75000"/>
                  </a:schemeClr>
                </a:solidFill>
                <a:ea typeface="+mn-lt"/>
                <a:cs typeface="+mn-lt"/>
              </a:rPr>
              <a:t>gögn</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upplýsingar</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og</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stafrænt</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efni</a:t>
            </a:r>
            <a:r>
              <a:rPr lang="en-US" sz="2000" b="1" dirty="0">
                <a:solidFill>
                  <a:schemeClr val="accent1">
                    <a:lumMod val="75000"/>
                  </a:schemeClr>
                </a:solidFill>
                <a:ea typeface="+mn-lt"/>
                <a:cs typeface="+mn-lt"/>
              </a:rPr>
              <a:t> á </a:t>
            </a:r>
            <a:r>
              <a:rPr lang="en-US" sz="2000" b="1" dirty="0" err="1">
                <a:solidFill>
                  <a:schemeClr val="accent1">
                    <a:lumMod val="75000"/>
                  </a:schemeClr>
                </a:solidFill>
                <a:ea typeface="+mn-lt"/>
                <a:cs typeface="+mn-lt"/>
              </a:rPr>
              <a:t>gagnrýninn</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hátt</a:t>
            </a:r>
            <a:endParaRPr lang="en-US" sz="2000" b="1" dirty="0">
              <a:solidFill>
                <a:schemeClr val="accent1">
                  <a:lumMod val="75000"/>
                </a:schemeClr>
              </a:solidFill>
              <a:ea typeface="+mn-lt"/>
              <a:cs typeface="+mn-lt"/>
            </a:endParaRPr>
          </a:p>
          <a:p>
            <a:pPr>
              <a:defRPr/>
            </a:pPr>
            <a:endParaRPr lang="en-US" sz="2000" b="1" dirty="0">
              <a:solidFill>
                <a:schemeClr val="accent1">
                  <a:lumMod val="75000"/>
                </a:schemeClr>
              </a:solidFill>
              <a:ea typeface="+mn-lt"/>
              <a:cs typeface="+mn-lt"/>
            </a:endParaRPr>
          </a:p>
          <a:p>
            <a:pPr>
              <a:defRPr/>
            </a:pPr>
            <a:r>
              <a:rPr lang="en-US" sz="2000" b="1" dirty="0">
                <a:solidFill>
                  <a:schemeClr val="accent1">
                    <a:lumMod val="75000"/>
                  </a:schemeClr>
                </a:solidFill>
                <a:ea typeface="+mn-lt"/>
                <a:cs typeface="+mn-lt"/>
              </a:rPr>
              <a:t>1.2. </a:t>
            </a:r>
            <a:r>
              <a:rPr lang="en-US" sz="2000" b="1" dirty="0" err="1">
                <a:solidFill>
                  <a:schemeClr val="accent1">
                    <a:lumMod val="75000"/>
                  </a:schemeClr>
                </a:solidFill>
                <a:ea typeface="+mn-lt"/>
                <a:cs typeface="+mn-lt"/>
              </a:rPr>
              <a:t>Heimild</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nákvæmni</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hlutlægni</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gildi</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og</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umfjöllun</a:t>
            </a:r>
            <a:r>
              <a:rPr lang="en-US" sz="2000" b="1" dirty="0">
                <a:solidFill>
                  <a:schemeClr val="accent1">
                    <a:lumMod val="75000"/>
                  </a:schemeClr>
                </a:solidFill>
                <a:ea typeface="+mn-lt"/>
                <a:cs typeface="+mn-lt"/>
              </a:rPr>
              <a:t>  (The AAOCC system)</a:t>
            </a:r>
          </a:p>
          <a:p>
            <a:pPr>
              <a:lnSpc>
                <a:spcPct val="200000"/>
              </a:lnSpc>
              <a:defRPr/>
            </a:pPr>
            <a:r>
              <a:rPr lang="en-US" sz="2000" b="1" dirty="0">
                <a:solidFill>
                  <a:schemeClr val="accent1">
                    <a:lumMod val="75000"/>
                  </a:schemeClr>
                </a:solidFill>
                <a:ea typeface="+mn-lt"/>
                <a:cs typeface="+mn-lt"/>
              </a:rPr>
              <a:t>1.3. CRAAP </a:t>
            </a:r>
            <a:r>
              <a:rPr lang="en-US" sz="2000" b="1" dirty="0" err="1">
                <a:solidFill>
                  <a:schemeClr val="accent1">
                    <a:lumMod val="75000"/>
                  </a:schemeClr>
                </a:solidFill>
                <a:ea typeface="+mn-lt"/>
                <a:cs typeface="+mn-lt"/>
              </a:rPr>
              <a:t>prófið</a:t>
            </a:r>
            <a:r>
              <a:rPr lang="en-US" sz="2000" b="1" dirty="0">
                <a:solidFill>
                  <a:schemeClr val="accent1">
                    <a:lumMod val="75000"/>
                  </a:schemeClr>
                </a:solidFill>
                <a:ea typeface="+mn-lt"/>
                <a:cs typeface="+mn-lt"/>
              </a:rPr>
              <a:t>: </a:t>
            </a:r>
            <a:r>
              <a:rPr lang="nn-NO" sz="2000" b="1" dirty="0">
                <a:solidFill>
                  <a:schemeClr val="accent1">
                    <a:lumMod val="75000"/>
                  </a:schemeClr>
                </a:solidFill>
                <a:ea typeface="+mn-lt"/>
                <a:cs typeface="+mn-lt"/>
              </a:rPr>
              <a:t>verkfæri til að meta heimildir</a:t>
            </a:r>
            <a:endParaRPr lang="en-US" sz="2000" b="1" dirty="0">
              <a:solidFill>
                <a:schemeClr val="accent1">
                  <a:lumMod val="75000"/>
                </a:schemeClr>
              </a:solidFill>
              <a:ea typeface="+mn-lt"/>
              <a:cs typeface="+mn-lt"/>
            </a:endParaRPr>
          </a:p>
          <a:p>
            <a:pPr>
              <a:lnSpc>
                <a:spcPct val="200000"/>
              </a:lnSpc>
              <a:defRPr/>
            </a:pPr>
            <a:r>
              <a:rPr lang="en-US" sz="2000" b="1" dirty="0">
                <a:solidFill>
                  <a:schemeClr val="accent1">
                    <a:lumMod val="75000"/>
                  </a:schemeClr>
                </a:solidFill>
                <a:ea typeface="+mn-lt"/>
                <a:cs typeface="+mn-lt"/>
              </a:rPr>
              <a:t>1.4. </a:t>
            </a:r>
            <a:r>
              <a:rPr lang="en-US" sz="2000" b="1" dirty="0" err="1">
                <a:solidFill>
                  <a:schemeClr val="accent1">
                    <a:lumMod val="75000"/>
                  </a:schemeClr>
                </a:solidFill>
                <a:ea typeface="+mn-lt"/>
                <a:cs typeface="+mn-lt"/>
              </a:rPr>
              <a:t>Umsjón</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með</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stafrænu</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efni</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og</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gagnagrunnum</a:t>
            </a:r>
            <a:endParaRPr lang="en-US" sz="2000" b="1" dirty="0">
              <a:solidFill>
                <a:schemeClr val="accent1">
                  <a:lumMod val="75000"/>
                </a:schemeClr>
              </a:solidFill>
              <a:ea typeface="+mn-lt"/>
              <a:cs typeface="+mn-lt"/>
            </a:endParaRPr>
          </a:p>
          <a:p>
            <a:pPr>
              <a:lnSpc>
                <a:spcPct val="200000"/>
              </a:lnSpc>
              <a:defRPr/>
            </a:pPr>
            <a:r>
              <a:rPr lang="en-US" sz="2000" b="1" dirty="0">
                <a:solidFill>
                  <a:schemeClr val="accent1">
                    <a:lumMod val="75000"/>
                  </a:schemeClr>
                </a:solidFill>
                <a:ea typeface="+mn-lt"/>
                <a:cs typeface="+mn-lt"/>
              </a:rPr>
              <a:t>1.5. </a:t>
            </a:r>
            <a:r>
              <a:rPr lang="en-US" sz="2000" b="1" dirty="0" err="1">
                <a:solidFill>
                  <a:schemeClr val="accent1">
                    <a:lumMod val="75000"/>
                  </a:schemeClr>
                </a:solidFill>
                <a:ea typeface="+mn-lt"/>
                <a:cs typeface="+mn-lt"/>
              </a:rPr>
              <a:t>Varðveisla</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og</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uppfærsla</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stafræns</a:t>
            </a:r>
            <a:r>
              <a:rPr lang="en-US" sz="2000" b="1" dirty="0">
                <a:solidFill>
                  <a:schemeClr val="accent1">
                    <a:lumMod val="75000"/>
                  </a:schemeClr>
                </a:solidFill>
                <a:ea typeface="+mn-lt"/>
                <a:cs typeface="+mn-lt"/>
              </a:rPr>
              <a:t> </a:t>
            </a:r>
            <a:r>
              <a:rPr lang="en-US" sz="2000" b="1" dirty="0" err="1">
                <a:solidFill>
                  <a:schemeClr val="accent1">
                    <a:lumMod val="75000"/>
                  </a:schemeClr>
                </a:solidFill>
                <a:ea typeface="+mn-lt"/>
                <a:cs typeface="+mn-lt"/>
              </a:rPr>
              <a:t>efnis</a:t>
            </a:r>
            <a:endParaRPr lang="en-US" sz="2000" b="1" dirty="0">
              <a:solidFill>
                <a:schemeClr val="accent1">
                  <a:lumMod val="75000"/>
                </a:schemeClr>
              </a:solidFill>
              <a:ea typeface="+mn-lt"/>
              <a:cs typeface="+mn-lt"/>
            </a:endParaRPr>
          </a:p>
          <a:p>
            <a:pPr>
              <a:lnSpc>
                <a:spcPct val="200000"/>
              </a:lnSpc>
              <a:defRPr/>
            </a:pPr>
            <a:endParaRPr lang="en-US" sz="2000" b="1" dirty="0">
              <a:solidFill>
                <a:schemeClr val="accent1">
                  <a:lumMod val="75000"/>
                </a:schemeClr>
              </a:solidFill>
              <a:ea typeface="+mn-lt"/>
              <a:cs typeface="+mn-lt"/>
            </a:endParaRPr>
          </a:p>
          <a:p>
            <a:pPr marL="457200" indent="-457200">
              <a:buFont typeface="+mj-lt"/>
              <a:buAutoNum type="arabicPeriod"/>
              <a:defRPr/>
            </a:pPr>
            <a:endParaRPr lang="en-US" sz="2000" b="1" dirty="0">
              <a:solidFill>
                <a:schemeClr val="accent1">
                  <a:lumMod val="75000"/>
                </a:schemeClr>
              </a:solidFill>
              <a:ea typeface="+mn-lt"/>
              <a:cs typeface="+mn-lt"/>
            </a:endParaRPr>
          </a:p>
          <a:p>
            <a:pPr>
              <a:defRPr/>
            </a:pPr>
            <a:endParaRPr lang="en-GB" sz="2000" b="1" dirty="0">
              <a:solidFill>
                <a:schemeClr val="accent1">
                  <a:lumMod val="75000"/>
                </a:schemeClr>
              </a:solidFill>
            </a:endParaRPr>
          </a:p>
          <a:p>
            <a:pPr>
              <a:defRPr/>
            </a:pPr>
            <a:endParaRPr lang="en-US" sz="2000" b="1" dirty="0">
              <a:solidFill>
                <a:schemeClr val="accent1">
                  <a:lumMod val="75000"/>
                </a:schemeClr>
              </a:solidFill>
            </a:endParaRPr>
          </a:p>
          <a:p>
            <a:pPr>
              <a:defRPr/>
            </a:pPr>
            <a:endParaRPr lang="en-US" sz="2000" b="1" dirty="0">
              <a:solidFill>
                <a:schemeClr val="accent1">
                  <a:lumMod val="75000"/>
                </a:schemeClr>
              </a:solidFill>
              <a:ea typeface="Calibri" panose="020F0502020204030204" pitchFamily="34" charset="0"/>
              <a:cs typeface="Calibri" panose="020F0502020204030204" pitchFamily="34" charset="0"/>
            </a:endParaRPr>
          </a:p>
          <a:p>
            <a:pPr>
              <a:defRPr/>
            </a:pPr>
            <a:endParaRPr lang="en-US" sz="2000" b="1" dirty="0">
              <a:solidFill>
                <a:schemeClr val="accent1">
                  <a:lumMod val="75000"/>
                </a:schemeClr>
              </a:solidFill>
              <a:effectLst/>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pSp>
        <p:nvGrpSpPr>
          <p:cNvPr id="24" name="Grupo 13">
            <a:extLst>
              <a:ext uri="{FF2B5EF4-FFF2-40B4-BE49-F238E27FC236}">
                <a16:creationId xmlns:a16="http://schemas.microsoft.com/office/drawing/2014/main" id="{3B86B3F4-0C62-914F-903D-B338EFF9C6F3}"/>
              </a:ext>
            </a:extLst>
          </p:cNvPr>
          <p:cNvGrpSpPr/>
          <p:nvPr/>
        </p:nvGrpSpPr>
        <p:grpSpPr>
          <a:xfrm>
            <a:off x="5164303" y="141870"/>
            <a:ext cx="1361572" cy="349188"/>
            <a:chOff x="10604071" y="448487"/>
            <a:chExt cx="1361572" cy="349188"/>
          </a:xfrm>
        </p:grpSpPr>
        <p:sp>
          <p:nvSpPr>
            <p:cNvPr id="25" name="Oval 5">
              <a:extLst>
                <a:ext uri="{FF2B5EF4-FFF2-40B4-BE49-F238E27FC236}">
                  <a16:creationId xmlns:a16="http://schemas.microsoft.com/office/drawing/2014/main" id="{3315B702-FD70-414A-86A0-6038B2C62658}"/>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57">
              <a:extLst>
                <a:ext uri="{FF2B5EF4-FFF2-40B4-BE49-F238E27FC236}">
                  <a16:creationId xmlns:a16="http://schemas.microsoft.com/office/drawing/2014/main" id="{0CD90E56-183F-3843-8385-4D8D7506556B}"/>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64">
              <a:extLst>
                <a:ext uri="{FF2B5EF4-FFF2-40B4-BE49-F238E27FC236}">
                  <a16:creationId xmlns:a16="http://schemas.microsoft.com/office/drawing/2014/main" id="{E5DF758D-0F61-E845-9E13-7247F42FAE24}"/>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2" name="Picture 31" descr="Folk art for day of the dead">
            <a:extLst>
              <a:ext uri="{FF2B5EF4-FFF2-40B4-BE49-F238E27FC236}">
                <a16:creationId xmlns:a16="http://schemas.microsoft.com/office/drawing/2014/main" id="{2BFB707F-F669-7740-B33A-2DA976E2CE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7550"/>
          <a:stretch/>
        </p:blipFill>
        <p:spPr>
          <a:xfrm>
            <a:off x="0" y="0"/>
            <a:ext cx="4797933" cy="7641953"/>
          </a:xfrm>
          <a:prstGeom prst="rect">
            <a:avLst/>
          </a:prstGeom>
        </p:spPr>
      </p:pic>
    </p:spTree>
    <p:extLst>
      <p:ext uri="{BB962C8B-B14F-4D97-AF65-F5344CB8AC3E}">
        <p14:creationId xmlns:p14="http://schemas.microsoft.com/office/powerpoint/2010/main" val="94346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1.1. </a:t>
            </a:r>
            <a:r>
              <a:rPr lang="en-US" altLang="ko-KR" sz="3200" b="1" dirty="0" err="1">
                <a:solidFill>
                  <a:schemeClr val="accent1"/>
                </a:solidFill>
              </a:rPr>
              <a:t>Aðferðir</a:t>
            </a:r>
            <a:r>
              <a:rPr lang="en-US" altLang="ko-KR" sz="3200" b="1" dirty="0">
                <a:solidFill>
                  <a:schemeClr val="accent1"/>
                </a:solidFill>
              </a:rPr>
              <a:t> </a:t>
            </a:r>
            <a:r>
              <a:rPr lang="en-US" altLang="ko-KR" sz="3200" b="1" dirty="0" err="1">
                <a:solidFill>
                  <a:schemeClr val="accent1"/>
                </a:solidFill>
              </a:rPr>
              <a:t>við</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a:t>
            </a:r>
            <a:r>
              <a:rPr lang="en-US" altLang="ko-KR" sz="3200" b="1" dirty="0" err="1">
                <a:solidFill>
                  <a:schemeClr val="accent1"/>
                </a:solidFill>
              </a:rPr>
              <a:t>greina</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meta </a:t>
            </a:r>
            <a:r>
              <a:rPr lang="en-US" altLang="ko-KR" sz="3200" b="1" dirty="0" err="1">
                <a:solidFill>
                  <a:schemeClr val="accent1"/>
                </a:solidFill>
              </a:rPr>
              <a:t>gögn</a:t>
            </a:r>
            <a:r>
              <a:rPr lang="en-US" altLang="ko-KR" sz="3200" b="1" dirty="0">
                <a:solidFill>
                  <a:schemeClr val="accent1"/>
                </a:solidFill>
              </a:rPr>
              <a:t>, </a:t>
            </a:r>
            <a:r>
              <a:rPr lang="en-US" altLang="ko-KR" sz="3200" b="1" dirty="0" err="1">
                <a:solidFill>
                  <a:schemeClr val="accent1"/>
                </a:solidFill>
              </a:rPr>
              <a:t>upplýsingar</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a:t>
            </a:r>
            <a:r>
              <a:rPr lang="en-US" altLang="ko-KR" sz="3200" b="1" dirty="0" err="1">
                <a:solidFill>
                  <a:schemeClr val="accent1"/>
                </a:solidFill>
              </a:rPr>
              <a:t>stafrænt</a:t>
            </a:r>
            <a:r>
              <a:rPr lang="en-US" altLang="ko-KR" sz="3200" b="1" dirty="0">
                <a:solidFill>
                  <a:schemeClr val="accent1"/>
                </a:solidFill>
              </a:rPr>
              <a:t> </a:t>
            </a:r>
            <a:r>
              <a:rPr lang="en-US" altLang="ko-KR" sz="3200" b="1" dirty="0" err="1">
                <a:solidFill>
                  <a:schemeClr val="accent1"/>
                </a:solidFill>
              </a:rPr>
              <a:t>efni</a:t>
            </a:r>
            <a:r>
              <a:rPr lang="en-US" altLang="ko-KR" sz="3200" b="1" dirty="0">
                <a:solidFill>
                  <a:schemeClr val="accent1"/>
                </a:solidFill>
              </a:rPr>
              <a:t> á </a:t>
            </a:r>
            <a:r>
              <a:rPr lang="en-US" altLang="ko-KR" sz="3200" b="1" dirty="0" err="1">
                <a:solidFill>
                  <a:schemeClr val="accent1"/>
                </a:solidFill>
              </a:rPr>
              <a:t>gagnrýninn</a:t>
            </a:r>
            <a:r>
              <a:rPr lang="en-US" altLang="ko-KR" sz="3200" b="1" dirty="0">
                <a:solidFill>
                  <a:schemeClr val="accent1"/>
                </a:solidFill>
              </a:rPr>
              <a:t> </a:t>
            </a:r>
            <a:r>
              <a:rPr lang="en-US" altLang="ko-KR" sz="3200" b="1" dirty="0" err="1">
                <a:solidFill>
                  <a:schemeClr val="accent1"/>
                </a:solidFill>
              </a:rPr>
              <a:t>hátt</a:t>
            </a:r>
            <a:endParaRPr lang="en-US" altLang="ko-KR" sz="3200" b="1" dirty="0">
              <a:solidFill>
                <a:schemeClr val="accent1"/>
              </a:solidFill>
            </a:endParaRPr>
          </a:p>
          <a:p>
            <a:pPr marL="0" indent="0" algn="r">
              <a:buNone/>
            </a:pPr>
            <a:endParaRPr lang="en-US" altLang="ko-KR" sz="3200" b="1" dirty="0">
              <a:solidFill>
                <a:schemeClr val="accent1"/>
              </a:solidFill>
            </a:endParaRP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4920862" y="1669523"/>
            <a:ext cx="5549017" cy="4308872"/>
          </a:xfrm>
          <a:prstGeom prst="rect">
            <a:avLst/>
          </a:prstGeom>
          <a:noFill/>
        </p:spPr>
        <p:txBody>
          <a:bodyPr wrap="square" lIns="91440" tIns="45720" rIns="91440" bIns="45720" rtlCol="0" anchor="t">
            <a:spAutoFit/>
          </a:bodyPr>
          <a:lstStyle/>
          <a:p>
            <a:r>
              <a:rPr lang="en-US" altLang="ko-KR" sz="3200" b="1" dirty="0" err="1">
                <a:solidFill>
                  <a:schemeClr val="accent6">
                    <a:lumMod val="75000"/>
                  </a:schemeClr>
                </a:solidFill>
                <a:ea typeface="맑은 고딕"/>
              </a:rPr>
              <a:t>Að</a:t>
            </a:r>
            <a:r>
              <a:rPr lang="en-US" altLang="ko-KR" sz="3200" b="1" dirty="0">
                <a:solidFill>
                  <a:schemeClr val="accent6">
                    <a:lumMod val="75000"/>
                  </a:schemeClr>
                </a:solidFill>
                <a:ea typeface="맑은 고딕"/>
              </a:rPr>
              <a:t> </a:t>
            </a:r>
            <a:r>
              <a:rPr lang="en-US" altLang="ko-KR" sz="3200" b="1" dirty="0" err="1">
                <a:solidFill>
                  <a:schemeClr val="accent6">
                    <a:lumMod val="75000"/>
                  </a:schemeClr>
                </a:solidFill>
                <a:ea typeface="맑은 고딕"/>
              </a:rPr>
              <a:t>finna</a:t>
            </a:r>
            <a:r>
              <a:rPr lang="en-US" altLang="ko-KR" sz="3200" b="1" dirty="0">
                <a:solidFill>
                  <a:schemeClr val="accent6">
                    <a:lumMod val="75000"/>
                  </a:schemeClr>
                </a:solidFill>
                <a:ea typeface="맑은 고딕"/>
              </a:rPr>
              <a:t> </a:t>
            </a:r>
            <a:r>
              <a:rPr lang="en-US" altLang="ko-KR" sz="3200" b="1" dirty="0" err="1">
                <a:solidFill>
                  <a:schemeClr val="accent6">
                    <a:lumMod val="75000"/>
                  </a:schemeClr>
                </a:solidFill>
                <a:ea typeface="맑은 고딕"/>
              </a:rPr>
              <a:t>vandað</a:t>
            </a:r>
            <a:r>
              <a:rPr lang="en-US" altLang="ko-KR" sz="3200" b="1" dirty="0">
                <a:solidFill>
                  <a:schemeClr val="accent6">
                    <a:lumMod val="75000"/>
                  </a:schemeClr>
                </a:solidFill>
                <a:ea typeface="맑은 고딕"/>
              </a:rPr>
              <a:t> </a:t>
            </a:r>
            <a:r>
              <a:rPr lang="en-US" altLang="ko-KR" sz="3200" b="1" dirty="0" err="1">
                <a:solidFill>
                  <a:schemeClr val="accent6">
                    <a:lumMod val="75000"/>
                  </a:schemeClr>
                </a:solidFill>
                <a:ea typeface="맑은 고딕"/>
              </a:rPr>
              <a:t>stafrænt</a:t>
            </a:r>
            <a:r>
              <a:rPr lang="en-US" altLang="ko-KR" sz="3200" b="1" dirty="0">
                <a:solidFill>
                  <a:schemeClr val="accent6">
                    <a:lumMod val="75000"/>
                  </a:schemeClr>
                </a:solidFill>
                <a:ea typeface="맑은 고딕"/>
              </a:rPr>
              <a:t> </a:t>
            </a:r>
            <a:r>
              <a:rPr lang="en-US" altLang="ko-KR" sz="3200" b="1" dirty="0" err="1">
                <a:solidFill>
                  <a:schemeClr val="accent6">
                    <a:lumMod val="75000"/>
                  </a:schemeClr>
                </a:solidFill>
                <a:ea typeface="맑은 고딕"/>
              </a:rPr>
              <a:t>efni</a:t>
            </a:r>
            <a:endParaRPr lang="en-US" sz="2000" dirty="0" err="1">
              <a:solidFill>
                <a:schemeClr val="accent6">
                  <a:lumMod val="75000"/>
                </a:schemeClr>
              </a:solidFill>
              <a:ea typeface="맑은 고딕"/>
            </a:endParaRPr>
          </a:p>
          <a:p>
            <a:endParaRPr lang="en-US" sz="2000" dirty="0"/>
          </a:p>
          <a:p>
            <a:r>
              <a:rPr lang="en-US" sz="2000" dirty="0" err="1"/>
              <a:t>Þegar</a:t>
            </a:r>
            <a:r>
              <a:rPr lang="en-US" sz="2000" dirty="0"/>
              <a:t> </a:t>
            </a:r>
            <a:r>
              <a:rPr lang="en-US" sz="2000" dirty="0" err="1"/>
              <a:t>leit</a:t>
            </a:r>
            <a:r>
              <a:rPr lang="en-US" sz="2000" dirty="0"/>
              <a:t> er </a:t>
            </a:r>
            <a:r>
              <a:rPr lang="en-US" sz="2000" dirty="0" err="1"/>
              <a:t>skipulögð</a:t>
            </a:r>
            <a:r>
              <a:rPr lang="en-US" sz="2000" dirty="0"/>
              <a:t> </a:t>
            </a:r>
            <a:r>
              <a:rPr lang="en-US" sz="2000" dirty="0" err="1"/>
              <a:t>þarf</a:t>
            </a:r>
            <a:r>
              <a:rPr lang="en-US" sz="2000" dirty="0"/>
              <a:t> </a:t>
            </a:r>
            <a:r>
              <a:rPr lang="en-US" sz="2000" dirty="0" err="1"/>
              <a:t>að</a:t>
            </a:r>
            <a:r>
              <a:rPr lang="en-US" sz="2000" dirty="0"/>
              <a:t> </a:t>
            </a:r>
            <a:r>
              <a:rPr lang="en-US" sz="2000" dirty="0" err="1"/>
              <a:t>hafa</a:t>
            </a:r>
            <a:r>
              <a:rPr lang="en-US" sz="2000" dirty="0"/>
              <a:t> </a:t>
            </a:r>
            <a:r>
              <a:rPr lang="en-US" sz="2000" dirty="0" err="1"/>
              <a:t>ákveðin</a:t>
            </a:r>
            <a:r>
              <a:rPr lang="en-US" sz="2000" dirty="0"/>
              <a:t> </a:t>
            </a:r>
            <a:r>
              <a:rPr lang="en-US" sz="2000" dirty="0" err="1"/>
              <a:t>atriði</a:t>
            </a:r>
            <a:r>
              <a:rPr lang="en-US" sz="2000" dirty="0"/>
              <a:t> í </a:t>
            </a:r>
            <a:r>
              <a:rPr lang="en-US" sz="2000" dirty="0" err="1"/>
              <a:t>huga</a:t>
            </a:r>
            <a:r>
              <a:rPr lang="en-US" sz="2000" dirty="0"/>
              <a:t>:</a:t>
            </a:r>
          </a:p>
          <a:p>
            <a:endParaRPr lang="en-US" altLang="ko-KR" sz="2000" dirty="0">
              <a:solidFill>
                <a:schemeClr val="tx1">
                  <a:lumMod val="75000"/>
                  <a:lumOff val="25000"/>
                </a:schemeClr>
              </a:solidFill>
            </a:endParaRPr>
          </a:p>
          <a:p>
            <a:pPr marL="285750" indent="-285750">
              <a:buFont typeface="Arial" panose="020B0604020202020204" pitchFamily="34" charset="0"/>
              <a:buChar char="•"/>
            </a:pPr>
            <a:r>
              <a:rPr lang="en-US" dirty="0" err="1"/>
              <a:t>hver</a:t>
            </a:r>
            <a:r>
              <a:rPr lang="en-US" dirty="0"/>
              <a:t> er </a:t>
            </a:r>
            <a:r>
              <a:rPr lang="en-US" dirty="0" err="1"/>
              <a:t>spurningin</a:t>
            </a:r>
            <a:r>
              <a:rPr lang="en-US" dirty="0"/>
              <a:t> </a:t>
            </a:r>
            <a:r>
              <a:rPr lang="en-US" dirty="0" err="1"/>
              <a:t>sem</a:t>
            </a:r>
            <a:r>
              <a:rPr lang="en-US" dirty="0"/>
              <a:t> </a:t>
            </a:r>
            <a:r>
              <a:rPr lang="en-US" dirty="0" err="1"/>
              <a:t>þú</a:t>
            </a:r>
            <a:r>
              <a:rPr lang="en-US" dirty="0"/>
              <a:t> </a:t>
            </a:r>
            <a:r>
              <a:rPr lang="en-US" dirty="0" err="1"/>
              <a:t>vilt</a:t>
            </a:r>
            <a:r>
              <a:rPr lang="en-US" dirty="0"/>
              <a:t> </a:t>
            </a:r>
            <a:r>
              <a:rPr lang="en-US" dirty="0" err="1"/>
              <a:t>svara</a:t>
            </a:r>
            <a:r>
              <a:rPr lang="en-US" dirty="0"/>
              <a:t> </a:t>
            </a:r>
            <a:r>
              <a:rPr lang="en-US" dirty="0" err="1"/>
              <a:t>eða</a:t>
            </a:r>
            <a:r>
              <a:rPr lang="en-US" dirty="0"/>
              <a:t> </a:t>
            </a:r>
            <a:r>
              <a:rPr lang="en-US" dirty="0" err="1"/>
              <a:t>hvert</a:t>
            </a:r>
            <a:r>
              <a:rPr lang="en-US" dirty="0"/>
              <a:t> er </a:t>
            </a:r>
            <a:r>
              <a:rPr lang="en-US" dirty="0" err="1"/>
              <a:t>efnið</a:t>
            </a:r>
            <a:r>
              <a:rPr lang="en-US" dirty="0"/>
              <a:t> </a:t>
            </a:r>
            <a:r>
              <a:rPr lang="en-US" dirty="0" err="1"/>
              <a:t>sem</a:t>
            </a:r>
            <a:r>
              <a:rPr lang="en-US" dirty="0"/>
              <a:t> </a:t>
            </a:r>
            <a:r>
              <a:rPr lang="en-US" dirty="0" err="1"/>
              <a:t>þú</a:t>
            </a:r>
            <a:r>
              <a:rPr lang="en-US" dirty="0"/>
              <a:t> </a:t>
            </a:r>
            <a:r>
              <a:rPr lang="en-US" dirty="0" err="1"/>
              <a:t>ert</a:t>
            </a:r>
            <a:r>
              <a:rPr lang="en-US" dirty="0"/>
              <a:t> </a:t>
            </a:r>
            <a:r>
              <a:rPr lang="en-US" dirty="0" err="1"/>
              <a:t>að</a:t>
            </a:r>
            <a:r>
              <a:rPr lang="en-US" dirty="0"/>
              <a:t> </a:t>
            </a:r>
            <a:r>
              <a:rPr lang="en-US" dirty="0" err="1"/>
              <a:t>skoða</a:t>
            </a:r>
            <a:endParaRPr lang="en-US" dirty="0"/>
          </a:p>
          <a:p>
            <a:pPr marL="285750" indent="-285750">
              <a:buFont typeface="Arial" panose="020B0604020202020204" pitchFamily="34" charset="0"/>
              <a:buChar char="•"/>
            </a:pPr>
            <a:r>
              <a:rPr lang="en-US" dirty="0" err="1"/>
              <a:t>hvaða</a:t>
            </a:r>
            <a:r>
              <a:rPr lang="en-US" dirty="0"/>
              <a:t> </a:t>
            </a:r>
            <a:r>
              <a:rPr lang="en-US" dirty="0" err="1"/>
              <a:t>upplýsingar</a:t>
            </a:r>
            <a:r>
              <a:rPr lang="en-US" dirty="0"/>
              <a:t> </a:t>
            </a:r>
            <a:r>
              <a:rPr lang="en-US" dirty="0" err="1"/>
              <a:t>hefur</a:t>
            </a:r>
            <a:r>
              <a:rPr lang="en-US" dirty="0"/>
              <a:t> </a:t>
            </a:r>
            <a:r>
              <a:rPr lang="en-US" dirty="0" err="1"/>
              <a:t>þú</a:t>
            </a:r>
            <a:r>
              <a:rPr lang="en-US" dirty="0"/>
              <a:t> </a:t>
            </a:r>
            <a:r>
              <a:rPr lang="en-US" dirty="0" err="1"/>
              <a:t>nú</a:t>
            </a:r>
            <a:r>
              <a:rPr lang="en-US" dirty="0"/>
              <a:t> </a:t>
            </a:r>
            <a:r>
              <a:rPr lang="en-US" dirty="0" err="1"/>
              <a:t>þegar</a:t>
            </a:r>
            <a:r>
              <a:rPr lang="en-US" dirty="0"/>
              <a:t> </a:t>
            </a:r>
          </a:p>
          <a:p>
            <a:pPr marL="285750" indent="-285750">
              <a:buFont typeface="Arial" panose="020B0604020202020204" pitchFamily="34" charset="0"/>
              <a:buChar char="•"/>
            </a:pPr>
            <a:r>
              <a:rPr lang="en-US" dirty="0" err="1"/>
              <a:t>hvaða</a:t>
            </a:r>
            <a:r>
              <a:rPr lang="en-US" dirty="0"/>
              <a:t> </a:t>
            </a:r>
            <a:r>
              <a:rPr lang="en-US" dirty="0" err="1"/>
              <a:t>upplýsingar</a:t>
            </a:r>
            <a:r>
              <a:rPr lang="en-US" dirty="0"/>
              <a:t> </a:t>
            </a:r>
            <a:r>
              <a:rPr lang="en-US" dirty="0" err="1"/>
              <a:t>vantar</a:t>
            </a:r>
            <a:r>
              <a:rPr lang="en-US" dirty="0"/>
              <a:t> </a:t>
            </a:r>
            <a:r>
              <a:rPr lang="en-US" dirty="0" err="1"/>
              <a:t>þig</a:t>
            </a:r>
            <a:endParaRPr lang="en-US" dirty="0"/>
          </a:p>
          <a:p>
            <a:pPr marL="285750" indent="-285750">
              <a:buFont typeface="Arial" panose="020B0604020202020204" pitchFamily="34" charset="0"/>
              <a:buChar char="•"/>
            </a:pPr>
            <a:r>
              <a:rPr lang="en-US" dirty="0" err="1"/>
              <a:t>hvers</a:t>
            </a:r>
            <a:r>
              <a:rPr lang="en-US" dirty="0"/>
              <a:t> </a:t>
            </a:r>
            <a:r>
              <a:rPr lang="en-US" dirty="0" err="1"/>
              <a:t>konar</a:t>
            </a:r>
            <a:r>
              <a:rPr lang="en-US" dirty="0"/>
              <a:t> </a:t>
            </a:r>
            <a:r>
              <a:rPr lang="en-US" dirty="0" err="1"/>
              <a:t>upplýsingar</a:t>
            </a:r>
            <a:r>
              <a:rPr lang="en-US" dirty="0"/>
              <a:t> </a:t>
            </a:r>
            <a:r>
              <a:rPr lang="en-US" dirty="0" err="1"/>
              <a:t>vantar</a:t>
            </a:r>
            <a:r>
              <a:rPr lang="en-US" dirty="0"/>
              <a:t> </a:t>
            </a:r>
            <a:r>
              <a:rPr lang="en-US" dirty="0" err="1"/>
              <a:t>þig</a:t>
            </a:r>
            <a:r>
              <a:rPr lang="en-US" dirty="0"/>
              <a:t>, </a:t>
            </a:r>
            <a:r>
              <a:rPr lang="en-US" dirty="0" err="1"/>
              <a:t>til</a:t>
            </a:r>
            <a:r>
              <a:rPr lang="en-US" dirty="0"/>
              <a:t> </a:t>
            </a:r>
            <a:r>
              <a:rPr lang="en-US" dirty="0" err="1"/>
              <a:t>dæmis</a:t>
            </a:r>
            <a:r>
              <a:rPr lang="en-US" dirty="0"/>
              <a:t> </a:t>
            </a:r>
            <a:r>
              <a:rPr lang="en-US" dirty="0" err="1"/>
              <a:t>yfirlit</a:t>
            </a:r>
            <a:r>
              <a:rPr lang="en-US" dirty="0"/>
              <a:t>, </a:t>
            </a:r>
            <a:r>
              <a:rPr lang="en-US" dirty="0" err="1"/>
              <a:t>nákvæma</a:t>
            </a:r>
            <a:r>
              <a:rPr lang="en-US" dirty="0"/>
              <a:t> </a:t>
            </a:r>
            <a:r>
              <a:rPr lang="en-US" dirty="0" err="1"/>
              <a:t>greiningu</a:t>
            </a:r>
            <a:r>
              <a:rPr lang="en-US" dirty="0"/>
              <a:t>, </a:t>
            </a:r>
            <a:r>
              <a:rPr lang="en-US" dirty="0" err="1"/>
              <a:t>rannsóknir</a:t>
            </a:r>
            <a:r>
              <a:rPr lang="en-US" dirty="0"/>
              <a:t> </a:t>
            </a:r>
            <a:r>
              <a:rPr lang="en-US" dirty="0" err="1"/>
              <a:t>eða</a:t>
            </a:r>
            <a:r>
              <a:rPr lang="en-US" dirty="0"/>
              <a:t> </a:t>
            </a:r>
            <a:r>
              <a:rPr lang="en-US" dirty="0" err="1"/>
              <a:t>tölfræði</a:t>
            </a:r>
            <a:r>
              <a:rPr lang="en-US" dirty="0"/>
              <a:t> </a:t>
            </a:r>
          </a:p>
          <a:p>
            <a:pPr marL="285750" indent="-285750">
              <a:buFont typeface="Arial" panose="020B0604020202020204" pitchFamily="34" charset="0"/>
              <a:buChar char="•"/>
            </a:pPr>
            <a:r>
              <a:rPr lang="en-US" dirty="0" err="1"/>
              <a:t>hversu</a:t>
            </a:r>
            <a:r>
              <a:rPr lang="en-US" dirty="0"/>
              <a:t> </a:t>
            </a:r>
            <a:r>
              <a:rPr lang="en-US" dirty="0" err="1"/>
              <a:t>miklar</a:t>
            </a:r>
            <a:r>
              <a:rPr lang="en-US" dirty="0"/>
              <a:t> </a:t>
            </a:r>
            <a:r>
              <a:rPr lang="en-US" dirty="0" err="1"/>
              <a:t>upplýsingar</a:t>
            </a:r>
            <a:r>
              <a:rPr lang="en-US" dirty="0"/>
              <a:t> </a:t>
            </a:r>
            <a:r>
              <a:rPr lang="en-US" dirty="0" err="1"/>
              <a:t>þarft</a:t>
            </a:r>
            <a:r>
              <a:rPr lang="en-US" dirty="0"/>
              <a:t> </a:t>
            </a:r>
            <a:r>
              <a:rPr lang="en-US" dirty="0" err="1"/>
              <a:t>þú</a:t>
            </a:r>
            <a:r>
              <a:rPr lang="en-US" dirty="0"/>
              <a:t> – </a:t>
            </a:r>
            <a:r>
              <a:rPr lang="en-US" dirty="0" err="1"/>
              <a:t>hvaða</a:t>
            </a:r>
            <a:r>
              <a:rPr lang="en-US" dirty="0"/>
              <a:t> </a:t>
            </a:r>
            <a:r>
              <a:rPr lang="en-US" dirty="0" err="1"/>
              <a:t>gloppur</a:t>
            </a:r>
            <a:r>
              <a:rPr lang="en-US" dirty="0"/>
              <a:t> </a:t>
            </a:r>
            <a:r>
              <a:rPr lang="en-US" dirty="0" err="1"/>
              <a:t>eru</a:t>
            </a:r>
            <a:r>
              <a:rPr lang="en-US" dirty="0"/>
              <a:t> í </a:t>
            </a:r>
            <a:r>
              <a:rPr lang="en-US" dirty="0" err="1"/>
              <a:t>þekkingu</a:t>
            </a:r>
            <a:r>
              <a:rPr lang="en-US" dirty="0"/>
              <a:t> </a:t>
            </a:r>
            <a:r>
              <a:rPr lang="en-US" dirty="0" err="1"/>
              <a:t>þinni</a:t>
            </a:r>
            <a:r>
              <a:rPr lang="en-US" dirty="0"/>
              <a:t> </a:t>
            </a:r>
          </a:p>
          <a:p>
            <a:endParaRPr lang="is-IS" dirty="0"/>
          </a:p>
        </p:txBody>
      </p:sp>
      <p:pic>
        <p:nvPicPr>
          <p:cNvPr id="10" name="Picture 9" descr="Basket of marigold flowers">
            <a:extLst>
              <a:ext uri="{FF2B5EF4-FFF2-40B4-BE49-F238E27FC236}">
                <a16:creationId xmlns:a16="http://schemas.microsoft.com/office/drawing/2014/main" id="{746530B8-91C2-7440-A13C-73B5993B41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5390" y="1894787"/>
            <a:ext cx="3803320" cy="2535810"/>
          </a:xfrm>
          <a:prstGeom prst="rect">
            <a:avLst/>
          </a:prstGeom>
        </p:spPr>
      </p:pic>
      <p:grpSp>
        <p:nvGrpSpPr>
          <p:cNvPr id="4" name="Google Shape;12892;p70">
            <a:extLst>
              <a:ext uri="{FF2B5EF4-FFF2-40B4-BE49-F238E27FC236}">
                <a16:creationId xmlns:a16="http://schemas.microsoft.com/office/drawing/2014/main" id="{FCE49C98-CF04-42C3-97CC-BDA409B311A2}"/>
              </a:ext>
            </a:extLst>
          </p:cNvPr>
          <p:cNvGrpSpPr/>
          <p:nvPr/>
        </p:nvGrpSpPr>
        <p:grpSpPr>
          <a:xfrm rot="20422247">
            <a:off x="9010344" y="5502817"/>
            <a:ext cx="578049" cy="683489"/>
            <a:chOff x="855096" y="1504485"/>
            <a:chExt cx="380909" cy="339594"/>
          </a:xfrm>
          <a:solidFill>
            <a:srgbClr val="266C9F"/>
          </a:solidFill>
        </p:grpSpPr>
        <p:sp>
          <p:nvSpPr>
            <p:cNvPr id="14" name="Google Shape;12893;p70">
              <a:extLst>
                <a:ext uri="{FF2B5EF4-FFF2-40B4-BE49-F238E27FC236}">
                  <a16:creationId xmlns:a16="http://schemas.microsoft.com/office/drawing/2014/main" id="{96EA39BA-CF9B-4934-9707-C9CD267FFFA7}"/>
                </a:ext>
              </a:extLst>
            </p:cNvPr>
            <p:cNvSpPr/>
            <p:nvPr/>
          </p:nvSpPr>
          <p:spPr>
            <a:xfrm>
              <a:off x="1092707" y="1504485"/>
              <a:ext cx="107299" cy="136837"/>
            </a:xfrm>
            <a:custGeom>
              <a:avLst/>
              <a:gdLst/>
              <a:ahLst/>
              <a:cxnLst/>
              <a:rect l="l" t="t" r="r" b="b"/>
              <a:pathLst>
                <a:path w="3371" h="4299" extrusionOk="0">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894;p70">
              <a:extLst>
                <a:ext uri="{FF2B5EF4-FFF2-40B4-BE49-F238E27FC236}">
                  <a16:creationId xmlns:a16="http://schemas.microsoft.com/office/drawing/2014/main" id="{33F4DAEB-5909-4359-8EF4-515E2688612E}"/>
                </a:ext>
              </a:extLst>
            </p:cNvPr>
            <p:cNvSpPr/>
            <p:nvPr/>
          </p:nvSpPr>
          <p:spPr>
            <a:xfrm>
              <a:off x="855096" y="1521896"/>
              <a:ext cx="214152" cy="322183"/>
            </a:xfrm>
            <a:custGeom>
              <a:avLst/>
              <a:gdLst/>
              <a:ahLst/>
              <a:cxnLst/>
              <a:rect l="l" t="t" r="r" b="b"/>
              <a:pathLst>
                <a:path w="6728" h="10122" extrusionOk="0">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895;p70">
              <a:extLst>
                <a:ext uri="{FF2B5EF4-FFF2-40B4-BE49-F238E27FC236}">
                  <a16:creationId xmlns:a16="http://schemas.microsoft.com/office/drawing/2014/main" id="{3C3BBAB3-FB6D-49EF-BAF3-3EC93A55D896}"/>
                </a:ext>
              </a:extLst>
            </p:cNvPr>
            <p:cNvSpPr/>
            <p:nvPr/>
          </p:nvSpPr>
          <p:spPr>
            <a:xfrm>
              <a:off x="896411" y="1808780"/>
              <a:ext cx="11395" cy="34918"/>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96;p70">
              <a:extLst>
                <a:ext uri="{FF2B5EF4-FFF2-40B4-BE49-F238E27FC236}">
                  <a16:creationId xmlns:a16="http://schemas.microsoft.com/office/drawing/2014/main" id="{95F084DA-22CA-48C4-838D-D2059F55C030}"/>
                </a:ext>
              </a:extLst>
            </p:cNvPr>
            <p:cNvSpPr/>
            <p:nvPr/>
          </p:nvSpPr>
          <p:spPr>
            <a:xfrm>
              <a:off x="1015391" y="1808780"/>
              <a:ext cx="11395" cy="34918"/>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897;p70">
              <a:extLst>
                <a:ext uri="{FF2B5EF4-FFF2-40B4-BE49-F238E27FC236}">
                  <a16:creationId xmlns:a16="http://schemas.microsoft.com/office/drawing/2014/main" id="{D0E830DC-DB0D-4FC9-9AA8-02E25B45B0AE}"/>
                </a:ext>
              </a:extLst>
            </p:cNvPr>
            <p:cNvSpPr/>
            <p:nvPr/>
          </p:nvSpPr>
          <p:spPr>
            <a:xfrm>
              <a:off x="1057471" y="1522660"/>
              <a:ext cx="178534" cy="186110"/>
            </a:xfrm>
            <a:custGeom>
              <a:avLst/>
              <a:gdLst/>
              <a:ahLst/>
              <a:cxnLst/>
              <a:rect l="l" t="t" r="r" b="b"/>
              <a:pathLst>
                <a:path w="5609" h="5847" extrusionOk="0">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6785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1.1. </a:t>
            </a:r>
            <a:r>
              <a:rPr lang="en-US" altLang="ko-KR" sz="3200" b="1" dirty="0" err="1">
                <a:solidFill>
                  <a:schemeClr val="accent1"/>
                </a:solidFill>
              </a:rPr>
              <a:t>Aðferðir</a:t>
            </a:r>
            <a:r>
              <a:rPr lang="en-US" altLang="ko-KR" sz="3200" b="1" dirty="0">
                <a:solidFill>
                  <a:schemeClr val="accent1"/>
                </a:solidFill>
              </a:rPr>
              <a:t> </a:t>
            </a:r>
            <a:r>
              <a:rPr lang="en-US" altLang="ko-KR" sz="3200" b="1" dirty="0" err="1">
                <a:solidFill>
                  <a:schemeClr val="accent1"/>
                </a:solidFill>
              </a:rPr>
              <a:t>við</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a:t>
            </a:r>
            <a:r>
              <a:rPr lang="en-US" altLang="ko-KR" sz="3200" b="1" dirty="0" err="1">
                <a:solidFill>
                  <a:schemeClr val="accent1"/>
                </a:solidFill>
              </a:rPr>
              <a:t>greina</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meta </a:t>
            </a:r>
            <a:r>
              <a:rPr lang="en-US" altLang="ko-KR" sz="3200" b="1" dirty="0" err="1">
                <a:solidFill>
                  <a:schemeClr val="accent1"/>
                </a:solidFill>
              </a:rPr>
              <a:t>gögn</a:t>
            </a:r>
            <a:r>
              <a:rPr lang="en-US" altLang="ko-KR" sz="3200" b="1" dirty="0">
                <a:solidFill>
                  <a:schemeClr val="accent1"/>
                </a:solidFill>
              </a:rPr>
              <a:t>, </a:t>
            </a:r>
            <a:r>
              <a:rPr lang="en-US" altLang="ko-KR" sz="3200" b="1" dirty="0" err="1">
                <a:solidFill>
                  <a:schemeClr val="accent1"/>
                </a:solidFill>
              </a:rPr>
              <a:t>upplýsingar</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a:t>
            </a:r>
            <a:r>
              <a:rPr lang="en-US" altLang="ko-KR" sz="3200" b="1" dirty="0" err="1">
                <a:solidFill>
                  <a:schemeClr val="accent1"/>
                </a:solidFill>
              </a:rPr>
              <a:t>stafrænt</a:t>
            </a:r>
            <a:r>
              <a:rPr lang="en-US" altLang="ko-KR" sz="3200" b="1" dirty="0">
                <a:solidFill>
                  <a:schemeClr val="accent1"/>
                </a:solidFill>
              </a:rPr>
              <a:t> </a:t>
            </a:r>
            <a:r>
              <a:rPr lang="en-US" altLang="ko-KR" sz="3200" b="1" dirty="0" err="1">
                <a:solidFill>
                  <a:schemeClr val="accent1"/>
                </a:solidFill>
              </a:rPr>
              <a:t>efni</a:t>
            </a:r>
            <a:r>
              <a:rPr lang="en-US" altLang="ko-KR" sz="3200" b="1" dirty="0">
                <a:solidFill>
                  <a:schemeClr val="accent1"/>
                </a:solidFill>
              </a:rPr>
              <a:t> á </a:t>
            </a:r>
            <a:r>
              <a:rPr lang="en-US" altLang="ko-KR" sz="3200" b="1" dirty="0" err="1">
                <a:solidFill>
                  <a:schemeClr val="accent1"/>
                </a:solidFill>
              </a:rPr>
              <a:t>gagnrýninn</a:t>
            </a:r>
            <a:r>
              <a:rPr lang="en-US" altLang="ko-KR" sz="3200" b="1" dirty="0">
                <a:solidFill>
                  <a:schemeClr val="accent1"/>
                </a:solidFill>
              </a:rPr>
              <a:t> </a:t>
            </a:r>
            <a:r>
              <a:rPr lang="en-US" altLang="ko-KR" sz="3200" b="1" dirty="0" err="1">
                <a:solidFill>
                  <a:schemeClr val="accent1"/>
                </a:solidFill>
              </a:rPr>
              <a:t>hátt</a:t>
            </a:r>
            <a:endParaRPr lang="en-US" altLang="ko-KR" sz="3200" b="1" dirty="0">
              <a:solidFill>
                <a:schemeClr val="accent1"/>
              </a:solidFill>
            </a:endParaRPr>
          </a:p>
          <a:p>
            <a:pPr marL="0" indent="0" algn="r">
              <a:buNone/>
            </a:pPr>
            <a:endParaRPr lang="en-US" altLang="ko-KR" sz="3200" b="1" dirty="0">
              <a:solidFill>
                <a:schemeClr val="accent1"/>
              </a:solidFill>
            </a:endParaRP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4485389" y="1748909"/>
            <a:ext cx="6202017" cy="5109091"/>
          </a:xfrm>
          <a:prstGeom prst="rect">
            <a:avLst/>
          </a:prstGeom>
          <a:noFill/>
        </p:spPr>
        <p:txBody>
          <a:bodyPr wrap="square" lIns="91440" tIns="45720" rIns="91440" bIns="45720" rtlCol="0" anchor="t">
            <a:spAutoFit/>
          </a:bodyPr>
          <a:lstStyle/>
          <a:p>
            <a:r>
              <a:rPr lang="en-US" sz="3200" b="1" dirty="0">
                <a:solidFill>
                  <a:schemeClr val="accent6">
                    <a:lumMod val="75000"/>
                  </a:schemeClr>
                </a:solidFill>
              </a:rPr>
              <a:t>Hvar á </a:t>
            </a:r>
            <a:r>
              <a:rPr lang="en-US" sz="3200" b="1" dirty="0" err="1">
                <a:solidFill>
                  <a:schemeClr val="accent6">
                    <a:lumMod val="75000"/>
                  </a:schemeClr>
                </a:solidFill>
              </a:rPr>
              <a:t>að</a:t>
            </a:r>
            <a:r>
              <a:rPr lang="en-US" sz="3200" b="1" dirty="0">
                <a:solidFill>
                  <a:schemeClr val="accent6">
                    <a:lumMod val="75000"/>
                  </a:schemeClr>
                </a:solidFill>
              </a:rPr>
              <a:t> </a:t>
            </a:r>
            <a:r>
              <a:rPr lang="en-US" sz="3200" b="1" dirty="0" err="1">
                <a:solidFill>
                  <a:schemeClr val="accent6">
                    <a:lumMod val="75000"/>
                  </a:schemeClr>
                </a:solidFill>
              </a:rPr>
              <a:t>leita</a:t>
            </a:r>
            <a:r>
              <a:rPr lang="en-US" sz="3200" b="1" dirty="0">
                <a:solidFill>
                  <a:schemeClr val="accent6">
                    <a:lumMod val="75000"/>
                  </a:schemeClr>
                </a:solidFill>
              </a:rPr>
              <a:t> </a:t>
            </a:r>
            <a:r>
              <a:rPr lang="en-US" sz="3200" b="1" dirty="0" err="1">
                <a:solidFill>
                  <a:schemeClr val="accent6">
                    <a:lumMod val="75000"/>
                  </a:schemeClr>
                </a:solidFill>
              </a:rPr>
              <a:t>að</a:t>
            </a:r>
            <a:r>
              <a:rPr lang="en-US" sz="3200" b="1" dirty="0">
                <a:solidFill>
                  <a:schemeClr val="accent6">
                    <a:lumMod val="75000"/>
                  </a:schemeClr>
                </a:solidFill>
              </a:rPr>
              <a:t> </a:t>
            </a:r>
            <a:r>
              <a:rPr lang="en-US" sz="3200" b="1" dirty="0" err="1">
                <a:solidFill>
                  <a:schemeClr val="accent6">
                    <a:lumMod val="75000"/>
                  </a:schemeClr>
                </a:solidFill>
              </a:rPr>
              <a:t>stafrænu</a:t>
            </a:r>
            <a:r>
              <a:rPr lang="en-US" sz="3200" b="1" dirty="0">
                <a:solidFill>
                  <a:schemeClr val="accent6">
                    <a:lumMod val="75000"/>
                  </a:schemeClr>
                </a:solidFill>
              </a:rPr>
              <a:t> </a:t>
            </a:r>
            <a:r>
              <a:rPr lang="en-US" sz="3200" b="1" dirty="0" err="1">
                <a:solidFill>
                  <a:schemeClr val="accent6">
                    <a:lumMod val="75000"/>
                  </a:schemeClr>
                </a:solidFill>
              </a:rPr>
              <a:t>efni</a:t>
            </a:r>
            <a:r>
              <a:rPr lang="en-US" sz="3200" b="1" dirty="0">
                <a:solidFill>
                  <a:schemeClr val="accent6">
                    <a:lumMod val="75000"/>
                  </a:schemeClr>
                </a:solidFill>
              </a:rPr>
              <a:t> </a:t>
            </a:r>
          </a:p>
          <a:p>
            <a:endParaRPr lang="en-US" sz="3200" b="1" dirty="0">
              <a:solidFill>
                <a:schemeClr val="accent6">
                  <a:lumMod val="75000"/>
                </a:schemeClr>
              </a:solidFill>
            </a:endParaRPr>
          </a:p>
          <a:p>
            <a:r>
              <a:rPr lang="en-US" altLang="ko-KR" dirty="0" err="1">
                <a:ea typeface="맑은 고딕"/>
              </a:rPr>
              <a:t>Vandað</a:t>
            </a:r>
            <a:r>
              <a:rPr lang="en-US" altLang="ko-KR" dirty="0">
                <a:ea typeface="맑은 고딕"/>
              </a:rPr>
              <a:t> </a:t>
            </a:r>
            <a:r>
              <a:rPr lang="en-US" altLang="ko-KR" dirty="0" err="1">
                <a:ea typeface="맑은 고딕"/>
              </a:rPr>
              <a:t>stafrænt</a:t>
            </a:r>
            <a:r>
              <a:rPr lang="en-US" altLang="ko-KR" dirty="0">
                <a:ea typeface="맑은 고딕"/>
              </a:rPr>
              <a:t> </a:t>
            </a:r>
            <a:r>
              <a:rPr lang="en-US" altLang="ko-KR" dirty="0" err="1">
                <a:ea typeface="맑은 고딕"/>
              </a:rPr>
              <a:t>efni</a:t>
            </a:r>
            <a:r>
              <a:rPr lang="en-US" altLang="ko-KR" dirty="0">
                <a:ea typeface="맑은 고딕"/>
              </a:rPr>
              <a:t> </a:t>
            </a:r>
            <a:r>
              <a:rPr lang="en-US" altLang="ko-KR" dirty="0" err="1">
                <a:ea typeface="맑은 고딕"/>
              </a:rPr>
              <a:t>má</a:t>
            </a:r>
            <a:r>
              <a:rPr lang="en-US" altLang="ko-KR" dirty="0">
                <a:ea typeface="맑은 고딕"/>
              </a:rPr>
              <a:t> </a:t>
            </a:r>
            <a:r>
              <a:rPr lang="en-US" altLang="ko-KR" dirty="0" err="1">
                <a:ea typeface="맑은 고딕"/>
              </a:rPr>
              <a:t>víða</a:t>
            </a:r>
            <a:r>
              <a:rPr lang="en-US" altLang="ko-KR" dirty="0">
                <a:ea typeface="맑은 고딕"/>
              </a:rPr>
              <a:t> </a:t>
            </a:r>
            <a:r>
              <a:rPr lang="en-US" altLang="ko-KR" dirty="0" err="1">
                <a:ea typeface="맑은 고딕"/>
              </a:rPr>
              <a:t>finna</a:t>
            </a:r>
            <a:r>
              <a:rPr lang="en-US" altLang="ko-KR" dirty="0">
                <a:solidFill>
                  <a:schemeClr val="tx1">
                    <a:lumMod val="75000"/>
                    <a:lumOff val="25000"/>
                  </a:schemeClr>
                </a:solidFill>
                <a:ea typeface="맑은 고딕"/>
              </a:rPr>
              <a:t>:</a:t>
            </a:r>
            <a:endParaRPr lang="en-US" altLang="ko-KR" dirty="0">
              <a:solidFill>
                <a:schemeClr val="tx1">
                  <a:lumMod val="75000"/>
                  <a:lumOff val="25000"/>
                </a:schemeClr>
              </a:solidFill>
              <a:ea typeface="맑은 고딕"/>
              <a:cs typeface="Calibri"/>
            </a:endParaRPr>
          </a:p>
          <a:p>
            <a:pPr marL="285750" indent="-285750">
              <a:buFont typeface="Arial" panose="020B0604020202020204" pitchFamily="34" charset="0"/>
              <a:buChar char="•"/>
            </a:pPr>
            <a:r>
              <a:rPr lang="en-US" dirty="0" err="1"/>
              <a:t>Landsbókasöfn</a:t>
            </a:r>
            <a:endParaRPr lang="en-US" dirty="0"/>
          </a:p>
          <a:p>
            <a:pPr marL="285750" indent="-285750">
              <a:buFont typeface="Arial" panose="020B0604020202020204" pitchFamily="34" charset="0"/>
              <a:buChar char="•"/>
            </a:pPr>
            <a:r>
              <a:rPr lang="en-US" dirty="0" err="1"/>
              <a:t>Opið</a:t>
            </a:r>
            <a:r>
              <a:rPr lang="en-US" dirty="0"/>
              <a:t> </a:t>
            </a:r>
            <a:r>
              <a:rPr lang="en-US" dirty="0" err="1"/>
              <a:t>fræðsluefni</a:t>
            </a:r>
            <a:r>
              <a:rPr lang="en-US" dirty="0"/>
              <a:t> (e. Open Educational Resources, OERs)</a:t>
            </a:r>
          </a:p>
          <a:p>
            <a:pPr marL="742950" lvl="1" indent="-285750">
              <a:buFont typeface="Arial" panose="020B0604020202020204" pitchFamily="34" charset="0"/>
              <a:buChar char="•"/>
            </a:pPr>
            <a:r>
              <a:rPr lang="en-US" dirty="0" err="1"/>
              <a:t>Folksemantic</a:t>
            </a:r>
            <a:r>
              <a:rPr lang="en-US" dirty="0"/>
              <a:t>: </a:t>
            </a:r>
            <a:r>
              <a:rPr lang="en-US" dirty="0">
                <a:hlinkClick r:id="rId2"/>
              </a:rPr>
              <a:t>https://www.oerafrica.org/creators/folksemantic</a:t>
            </a:r>
            <a:r>
              <a:rPr lang="en-US" dirty="0"/>
              <a:t> </a:t>
            </a:r>
          </a:p>
          <a:p>
            <a:pPr marL="742950" lvl="1" indent="-285750">
              <a:buFont typeface="Arial" panose="020B0604020202020204" pitchFamily="34" charset="0"/>
              <a:buChar char="•"/>
            </a:pPr>
            <a:r>
              <a:rPr lang="en-US" dirty="0" err="1"/>
              <a:t>DiscoverEd</a:t>
            </a:r>
            <a:r>
              <a:rPr lang="en-US" dirty="0"/>
              <a:t>: </a:t>
            </a:r>
            <a:r>
              <a:rPr lang="en-US" dirty="0">
                <a:hlinkClick r:id="rId3"/>
              </a:rPr>
              <a:t>https://discovered.ed.ac.uk/</a:t>
            </a:r>
            <a:r>
              <a:rPr lang="en-US" dirty="0"/>
              <a:t>  </a:t>
            </a:r>
          </a:p>
          <a:p>
            <a:pPr marL="742950" lvl="1" indent="-285750">
              <a:buFont typeface="Arial" panose="020B0604020202020204" pitchFamily="34" charset="0"/>
              <a:buChar char="•"/>
            </a:pPr>
            <a:r>
              <a:rPr lang="en-US" dirty="0"/>
              <a:t>Open Courseware Consortium: </a:t>
            </a:r>
            <a:r>
              <a:rPr lang="en-US" dirty="0">
                <a:hlinkClick r:id="rId4"/>
              </a:rPr>
              <a:t>http://www.oeconsortium.org/courses/search/</a:t>
            </a:r>
            <a:endParaRPr lang="en-US" dirty="0"/>
          </a:p>
          <a:p>
            <a:pPr marL="742950" lvl="1" indent="-285750">
              <a:buFont typeface="Arial" panose="020B0604020202020204" pitchFamily="34" charset="0"/>
              <a:buChar char="•"/>
            </a:pPr>
            <a:r>
              <a:rPr lang="de-DE" dirty="0" err="1"/>
              <a:t>OpenLearn</a:t>
            </a:r>
            <a:r>
              <a:rPr lang="de-DE" dirty="0"/>
              <a:t>: </a:t>
            </a:r>
            <a:r>
              <a:rPr lang="de-DE" dirty="0">
                <a:hlinkClick r:id="rId5"/>
              </a:rPr>
              <a:t>http://www.open.edu/openlearn/</a:t>
            </a:r>
            <a:r>
              <a:rPr lang="de-DE" dirty="0"/>
              <a:t> </a:t>
            </a:r>
          </a:p>
          <a:p>
            <a:pPr marL="742950" lvl="1" indent="-285750">
              <a:buFont typeface="Arial" panose="020B0604020202020204" pitchFamily="34" charset="0"/>
              <a:buChar char="•"/>
            </a:pPr>
            <a:r>
              <a:rPr lang="de-DE" dirty="0"/>
              <a:t>MIT OCW: </a:t>
            </a:r>
            <a:r>
              <a:rPr lang="de-DE" dirty="0">
                <a:hlinkClick r:id="rId6"/>
              </a:rPr>
              <a:t>https://ocw.mit.edu/index.htm</a:t>
            </a:r>
            <a:r>
              <a:rPr lang="de-DE" dirty="0"/>
              <a:t> </a:t>
            </a:r>
          </a:p>
          <a:p>
            <a:endParaRPr lang="en-US" sz="3200" b="1" dirty="0">
              <a:solidFill>
                <a:schemeClr val="accent6">
                  <a:lumMod val="75000"/>
                </a:schemeClr>
              </a:solidFill>
            </a:endParaRPr>
          </a:p>
          <a:p>
            <a:endParaRPr lang="en-US" sz="3200" b="1" dirty="0">
              <a:solidFill>
                <a:schemeClr val="accent6">
                  <a:lumMod val="75000"/>
                </a:schemeClr>
              </a:solidFill>
            </a:endParaRPr>
          </a:p>
          <a:p>
            <a:endParaRPr lang="is-IS" dirty="0"/>
          </a:p>
        </p:txBody>
      </p:sp>
      <p:pic>
        <p:nvPicPr>
          <p:cNvPr id="4" name="Picture 3" descr="Stacks of barrels">
            <a:extLst>
              <a:ext uri="{FF2B5EF4-FFF2-40B4-BE49-F238E27FC236}">
                <a16:creationId xmlns:a16="http://schemas.microsoft.com/office/drawing/2014/main" id="{EB6F6C9F-154E-7940-93BF-06D9D31101F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9670" y="1819373"/>
            <a:ext cx="3004794" cy="2003196"/>
          </a:xfrm>
          <a:prstGeom prst="rect">
            <a:avLst/>
          </a:prstGeom>
        </p:spPr>
      </p:pic>
    </p:spTree>
    <p:extLst>
      <p:ext uri="{BB962C8B-B14F-4D97-AF65-F5344CB8AC3E}">
        <p14:creationId xmlns:p14="http://schemas.microsoft.com/office/powerpoint/2010/main" val="131187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435339"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1.1. </a:t>
            </a:r>
            <a:r>
              <a:rPr lang="en-US" altLang="ko-KR" sz="3200" b="1" dirty="0" err="1">
                <a:solidFill>
                  <a:schemeClr val="accent1"/>
                </a:solidFill>
              </a:rPr>
              <a:t>Aðferðir</a:t>
            </a:r>
            <a:r>
              <a:rPr lang="en-US" altLang="ko-KR" sz="3200" b="1" dirty="0">
                <a:solidFill>
                  <a:schemeClr val="accent1"/>
                </a:solidFill>
              </a:rPr>
              <a:t> </a:t>
            </a:r>
            <a:r>
              <a:rPr lang="en-US" altLang="ko-KR" sz="3200" b="1" dirty="0" err="1">
                <a:solidFill>
                  <a:schemeClr val="accent1"/>
                </a:solidFill>
              </a:rPr>
              <a:t>við</a:t>
            </a:r>
            <a:r>
              <a:rPr lang="en-US" altLang="ko-KR" sz="3200" b="1" dirty="0">
                <a:solidFill>
                  <a:schemeClr val="accent1"/>
                </a:solidFill>
              </a:rPr>
              <a:t> </a:t>
            </a:r>
            <a:r>
              <a:rPr lang="en-US" altLang="ko-KR" sz="3200" b="1" dirty="0" err="1">
                <a:solidFill>
                  <a:schemeClr val="accent1"/>
                </a:solidFill>
              </a:rPr>
              <a:t>að</a:t>
            </a:r>
            <a:r>
              <a:rPr lang="en-US" altLang="ko-KR" sz="3200" b="1" dirty="0">
                <a:solidFill>
                  <a:schemeClr val="accent1"/>
                </a:solidFill>
              </a:rPr>
              <a:t> </a:t>
            </a:r>
            <a:r>
              <a:rPr lang="en-US" altLang="ko-KR" sz="3200" b="1" dirty="0" err="1">
                <a:solidFill>
                  <a:schemeClr val="accent1"/>
                </a:solidFill>
              </a:rPr>
              <a:t>greina</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meta </a:t>
            </a:r>
            <a:r>
              <a:rPr lang="en-US" altLang="ko-KR" sz="3200" b="1" dirty="0" err="1">
                <a:solidFill>
                  <a:schemeClr val="accent1"/>
                </a:solidFill>
              </a:rPr>
              <a:t>gögn</a:t>
            </a:r>
            <a:r>
              <a:rPr lang="en-US" altLang="ko-KR" sz="3200" b="1" dirty="0">
                <a:solidFill>
                  <a:schemeClr val="accent1"/>
                </a:solidFill>
              </a:rPr>
              <a:t>, </a:t>
            </a:r>
            <a:r>
              <a:rPr lang="en-US" altLang="ko-KR" sz="3200" b="1" dirty="0" err="1">
                <a:solidFill>
                  <a:schemeClr val="accent1"/>
                </a:solidFill>
              </a:rPr>
              <a:t>upplýsingar</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a:t>
            </a:r>
            <a:r>
              <a:rPr lang="en-US" altLang="ko-KR" sz="3200" b="1" dirty="0" err="1">
                <a:solidFill>
                  <a:schemeClr val="accent1"/>
                </a:solidFill>
              </a:rPr>
              <a:t>stafrænt</a:t>
            </a:r>
            <a:r>
              <a:rPr lang="en-US" altLang="ko-KR" sz="3200" b="1" dirty="0">
                <a:solidFill>
                  <a:schemeClr val="accent1"/>
                </a:solidFill>
              </a:rPr>
              <a:t> </a:t>
            </a:r>
            <a:r>
              <a:rPr lang="en-US" altLang="ko-KR" sz="3200" b="1" dirty="0" err="1">
                <a:solidFill>
                  <a:schemeClr val="accent1"/>
                </a:solidFill>
              </a:rPr>
              <a:t>efni</a:t>
            </a:r>
            <a:r>
              <a:rPr lang="en-US" altLang="ko-KR" sz="3200" b="1" dirty="0">
                <a:solidFill>
                  <a:schemeClr val="accent1"/>
                </a:solidFill>
              </a:rPr>
              <a:t> á </a:t>
            </a:r>
            <a:r>
              <a:rPr lang="en-US" altLang="ko-KR" sz="3200" b="1" dirty="0" err="1">
                <a:solidFill>
                  <a:schemeClr val="accent1"/>
                </a:solidFill>
              </a:rPr>
              <a:t>gagnrýninn</a:t>
            </a:r>
            <a:r>
              <a:rPr lang="en-US" altLang="ko-KR" sz="3200" b="1" dirty="0">
                <a:solidFill>
                  <a:schemeClr val="accent1"/>
                </a:solidFill>
              </a:rPr>
              <a:t> </a:t>
            </a:r>
            <a:r>
              <a:rPr lang="en-US" altLang="ko-KR" sz="3200" b="1" dirty="0" err="1">
                <a:solidFill>
                  <a:schemeClr val="accent1"/>
                </a:solidFill>
              </a:rPr>
              <a:t>hátt</a:t>
            </a:r>
            <a:endParaRPr lang="en-US" altLang="ko-KR" sz="3200" b="1" dirty="0">
              <a:solidFill>
                <a:schemeClr val="accent1"/>
              </a:solidFill>
            </a:endParaRPr>
          </a:p>
          <a:p>
            <a:pPr marL="0" indent="0" algn="r">
              <a:buNone/>
            </a:pPr>
            <a:endParaRPr lang="en-US" altLang="ko-KR" sz="3200" b="1" dirty="0">
              <a:solidFill>
                <a:schemeClr val="accent1"/>
              </a:solidFill>
            </a:endParaRP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4485389" y="1748909"/>
            <a:ext cx="6202017" cy="3570208"/>
          </a:xfrm>
          <a:prstGeom prst="rect">
            <a:avLst/>
          </a:prstGeom>
          <a:noFill/>
        </p:spPr>
        <p:txBody>
          <a:bodyPr wrap="square" lIns="91440" tIns="45720" rIns="91440" bIns="45720" rtlCol="0" anchor="t">
            <a:spAutoFit/>
          </a:bodyPr>
          <a:lstStyle/>
          <a:p>
            <a:r>
              <a:rPr lang="en-US" sz="3200" b="1" dirty="0">
                <a:solidFill>
                  <a:schemeClr val="accent6">
                    <a:lumMod val="75000"/>
                  </a:schemeClr>
                </a:solidFill>
              </a:rPr>
              <a:t>Mat</a:t>
            </a:r>
          </a:p>
          <a:p>
            <a:endParaRPr lang="en-US" sz="3200" b="1" dirty="0">
              <a:solidFill>
                <a:schemeClr val="accent6">
                  <a:lumMod val="75000"/>
                </a:schemeClr>
              </a:solidFill>
            </a:endParaRPr>
          </a:p>
          <a:p>
            <a:r>
              <a:rPr lang="en-US" altLang="ko-KR" dirty="0" err="1">
                <a:solidFill>
                  <a:schemeClr val="tx1">
                    <a:lumMod val="75000"/>
                    <a:lumOff val="25000"/>
                  </a:schemeClr>
                </a:solidFill>
              </a:rPr>
              <a:t>Að</a:t>
            </a:r>
            <a:r>
              <a:rPr lang="en-US" altLang="ko-KR" dirty="0">
                <a:solidFill>
                  <a:schemeClr val="tx1">
                    <a:lumMod val="75000"/>
                    <a:lumOff val="25000"/>
                  </a:schemeClr>
                </a:solidFill>
              </a:rPr>
              <a:t> </a:t>
            </a:r>
            <a:r>
              <a:rPr lang="en-US" altLang="ko-KR" dirty="0" err="1">
                <a:solidFill>
                  <a:schemeClr val="tx1">
                    <a:lumMod val="75000"/>
                    <a:lumOff val="25000"/>
                  </a:schemeClr>
                </a:solidFill>
              </a:rPr>
              <a:t>tryggja</a:t>
            </a:r>
            <a:r>
              <a:rPr lang="en-US" altLang="ko-KR" dirty="0">
                <a:solidFill>
                  <a:schemeClr val="tx1">
                    <a:lumMod val="75000"/>
                    <a:lumOff val="25000"/>
                  </a:schemeClr>
                </a:solidFill>
              </a:rPr>
              <a:t> </a:t>
            </a:r>
            <a:r>
              <a:rPr lang="en-US" altLang="ko-KR" dirty="0" err="1">
                <a:solidFill>
                  <a:schemeClr val="tx1">
                    <a:lumMod val="75000"/>
                    <a:lumOff val="25000"/>
                  </a:schemeClr>
                </a:solidFill>
              </a:rPr>
              <a:t>að</a:t>
            </a:r>
            <a:r>
              <a:rPr lang="en-US" altLang="ko-KR" dirty="0">
                <a:solidFill>
                  <a:schemeClr val="tx1">
                    <a:lumMod val="75000"/>
                    <a:lumOff val="25000"/>
                  </a:schemeClr>
                </a:solidFill>
              </a:rPr>
              <a:t> </a:t>
            </a:r>
            <a:r>
              <a:rPr lang="en-US" altLang="ko-KR" dirty="0" err="1">
                <a:solidFill>
                  <a:schemeClr val="tx1">
                    <a:lumMod val="75000"/>
                    <a:lumOff val="25000"/>
                  </a:schemeClr>
                </a:solidFill>
              </a:rPr>
              <a:t>stafrænt</a:t>
            </a:r>
            <a:r>
              <a:rPr lang="en-US" altLang="ko-KR" dirty="0">
                <a:solidFill>
                  <a:schemeClr val="tx1">
                    <a:lumMod val="75000"/>
                    <a:lumOff val="25000"/>
                  </a:schemeClr>
                </a:solidFill>
              </a:rPr>
              <a:t> </a:t>
            </a:r>
            <a:r>
              <a:rPr lang="en-US" altLang="ko-KR" dirty="0" err="1">
                <a:solidFill>
                  <a:schemeClr val="tx1">
                    <a:lumMod val="75000"/>
                    <a:lumOff val="25000"/>
                  </a:schemeClr>
                </a:solidFill>
              </a:rPr>
              <a:t>efni</a:t>
            </a:r>
            <a:r>
              <a:rPr lang="en-US" altLang="ko-KR" dirty="0">
                <a:solidFill>
                  <a:schemeClr val="tx1">
                    <a:lumMod val="75000"/>
                    <a:lumOff val="25000"/>
                  </a:schemeClr>
                </a:solidFill>
              </a:rPr>
              <a:t> </a:t>
            </a:r>
            <a:r>
              <a:rPr lang="en-US" altLang="ko-KR" dirty="0" err="1">
                <a:solidFill>
                  <a:schemeClr val="tx1">
                    <a:lumMod val="75000"/>
                    <a:lumOff val="25000"/>
                  </a:schemeClr>
                </a:solidFill>
              </a:rPr>
              <a:t>sé</a:t>
            </a:r>
            <a:r>
              <a:rPr lang="en-US" altLang="ko-KR" dirty="0">
                <a:solidFill>
                  <a:schemeClr val="tx1">
                    <a:lumMod val="75000"/>
                    <a:lumOff val="25000"/>
                  </a:schemeClr>
                </a:solidFill>
              </a:rPr>
              <a:t> </a:t>
            </a:r>
            <a:r>
              <a:rPr lang="en-US" altLang="ko-KR" dirty="0" err="1">
                <a:solidFill>
                  <a:schemeClr val="tx1">
                    <a:lumMod val="75000"/>
                    <a:lumOff val="25000"/>
                  </a:schemeClr>
                </a:solidFill>
              </a:rPr>
              <a:t>marktækt</a:t>
            </a:r>
            <a:r>
              <a:rPr lang="en-US" altLang="ko-KR" dirty="0">
                <a:solidFill>
                  <a:schemeClr val="tx1">
                    <a:lumMod val="75000"/>
                    <a:lumOff val="25000"/>
                  </a:schemeClr>
                </a:solidFill>
              </a:rPr>
              <a:t>:</a:t>
            </a:r>
          </a:p>
          <a:p>
            <a:pPr marL="285750" indent="-285750">
              <a:buFont typeface="Arial" panose="020B0604020202020204" pitchFamily="34" charset="0"/>
              <a:buChar char="•"/>
            </a:pPr>
            <a:r>
              <a:rPr lang="en-US" dirty="0" err="1"/>
              <a:t>líttu</a:t>
            </a:r>
            <a:r>
              <a:rPr lang="en-US" dirty="0"/>
              <a:t> </a:t>
            </a:r>
            <a:r>
              <a:rPr lang="en-US" dirty="0" err="1"/>
              <a:t>upplýsingar</a:t>
            </a:r>
            <a:r>
              <a:rPr lang="en-US" dirty="0"/>
              <a:t> </a:t>
            </a:r>
            <a:r>
              <a:rPr lang="en-US" dirty="0" err="1"/>
              <a:t>gagnrýnum</a:t>
            </a:r>
            <a:r>
              <a:rPr lang="en-US" dirty="0"/>
              <a:t> </a:t>
            </a:r>
            <a:r>
              <a:rPr lang="en-US" dirty="0" err="1"/>
              <a:t>augum</a:t>
            </a:r>
            <a:r>
              <a:rPr lang="en-US" dirty="0"/>
              <a:t> </a:t>
            </a:r>
            <a:r>
              <a:rPr lang="en-US" dirty="0" err="1"/>
              <a:t>til</a:t>
            </a:r>
            <a:r>
              <a:rPr lang="en-US" dirty="0"/>
              <a:t> </a:t>
            </a:r>
            <a:r>
              <a:rPr lang="en-US" dirty="0" err="1"/>
              <a:t>að</a:t>
            </a:r>
            <a:r>
              <a:rPr lang="en-US" dirty="0"/>
              <a:t> meta </a:t>
            </a:r>
            <a:r>
              <a:rPr lang="en-US" dirty="0" err="1"/>
              <a:t>mikilvægi</a:t>
            </a:r>
            <a:r>
              <a:rPr lang="en-US" dirty="0"/>
              <a:t> </a:t>
            </a:r>
            <a:r>
              <a:rPr lang="en-US" dirty="0" err="1"/>
              <a:t>og</a:t>
            </a:r>
            <a:r>
              <a:rPr lang="en-US" dirty="0"/>
              <a:t> </a:t>
            </a:r>
            <a:r>
              <a:rPr lang="en-US" dirty="0" err="1"/>
              <a:t>áreiðanleika</a:t>
            </a:r>
            <a:r>
              <a:rPr lang="en-US" dirty="0"/>
              <a:t> </a:t>
            </a:r>
            <a:r>
              <a:rPr lang="en-US" dirty="0" err="1"/>
              <a:t>þeirra</a:t>
            </a:r>
            <a:r>
              <a:rPr lang="en-US" dirty="0"/>
              <a:t> </a:t>
            </a:r>
            <a:r>
              <a:rPr lang="en-US" dirty="0" err="1"/>
              <a:t>og</a:t>
            </a:r>
            <a:r>
              <a:rPr lang="en-US" dirty="0"/>
              <a:t> </a:t>
            </a:r>
            <a:r>
              <a:rPr lang="en-US" dirty="0" err="1"/>
              <a:t>hvort</a:t>
            </a:r>
            <a:r>
              <a:rPr lang="en-US" dirty="0"/>
              <a:t> </a:t>
            </a:r>
            <a:r>
              <a:rPr lang="en-US" dirty="0" err="1"/>
              <a:t>þær</a:t>
            </a:r>
            <a:r>
              <a:rPr lang="en-US" dirty="0"/>
              <a:t> </a:t>
            </a:r>
            <a:r>
              <a:rPr lang="en-US" dirty="0" err="1"/>
              <a:t>eru</a:t>
            </a:r>
            <a:r>
              <a:rPr lang="en-US" dirty="0"/>
              <a:t> </a:t>
            </a:r>
            <a:r>
              <a:rPr lang="en-US" dirty="0" err="1"/>
              <a:t>viðeigandi</a:t>
            </a:r>
            <a:endParaRPr lang="en-US" dirty="0"/>
          </a:p>
          <a:p>
            <a:pPr marL="285750" indent="-285750">
              <a:buFont typeface="Arial" panose="020B0604020202020204" pitchFamily="34" charset="0"/>
              <a:buChar char="•"/>
            </a:pPr>
            <a:r>
              <a:rPr lang="en-US" dirty="0" err="1"/>
              <a:t>beittu</a:t>
            </a:r>
            <a:r>
              <a:rPr lang="en-US" dirty="0"/>
              <a:t> </a:t>
            </a:r>
            <a:r>
              <a:rPr lang="en-US" dirty="0" err="1"/>
              <a:t>gagnrýni</a:t>
            </a:r>
            <a:r>
              <a:rPr lang="en-US" dirty="0"/>
              <a:t> </a:t>
            </a:r>
            <a:r>
              <a:rPr lang="en-US" dirty="0" err="1"/>
              <a:t>og</a:t>
            </a:r>
            <a:r>
              <a:rPr lang="en-US" dirty="0"/>
              <a:t> </a:t>
            </a:r>
            <a:r>
              <a:rPr lang="en-US" dirty="0" err="1"/>
              <a:t>tortryggni</a:t>
            </a:r>
            <a:r>
              <a:rPr lang="en-US" dirty="0"/>
              <a:t> </a:t>
            </a:r>
            <a:r>
              <a:rPr lang="en-US" dirty="0" err="1"/>
              <a:t>til</a:t>
            </a:r>
            <a:r>
              <a:rPr lang="en-US" dirty="0"/>
              <a:t> </a:t>
            </a:r>
            <a:r>
              <a:rPr lang="en-US" dirty="0" err="1"/>
              <a:t>að</a:t>
            </a:r>
            <a:r>
              <a:rPr lang="en-US" dirty="0"/>
              <a:t> </a:t>
            </a:r>
            <a:r>
              <a:rPr lang="en-US" dirty="0" err="1"/>
              <a:t>greina</a:t>
            </a:r>
            <a:r>
              <a:rPr lang="en-US" dirty="0"/>
              <a:t> </a:t>
            </a:r>
            <a:r>
              <a:rPr lang="en-US" dirty="0" err="1"/>
              <a:t>áreiðanleika</a:t>
            </a:r>
            <a:r>
              <a:rPr lang="en-US" dirty="0"/>
              <a:t> </a:t>
            </a:r>
            <a:r>
              <a:rPr lang="en-US" dirty="0" err="1"/>
              <a:t>heimilda</a:t>
            </a:r>
            <a:r>
              <a:rPr lang="en-US" dirty="0"/>
              <a:t> </a:t>
            </a:r>
            <a:r>
              <a:rPr lang="en-US" dirty="0" err="1"/>
              <a:t>og</a:t>
            </a:r>
            <a:r>
              <a:rPr lang="en-US" dirty="0"/>
              <a:t> </a:t>
            </a:r>
            <a:r>
              <a:rPr lang="en-US" dirty="0" err="1"/>
              <a:t>upplýsinga</a:t>
            </a:r>
            <a:r>
              <a:rPr lang="en-US" dirty="0"/>
              <a:t> </a:t>
            </a:r>
          </a:p>
          <a:p>
            <a:pPr marL="285750" indent="-285750">
              <a:buFont typeface="Arial" panose="020B0604020202020204" pitchFamily="34" charset="0"/>
              <a:buChar char="•"/>
            </a:pPr>
            <a:r>
              <a:rPr lang="en-US" dirty="0" err="1"/>
              <a:t>kannaðu</a:t>
            </a:r>
            <a:r>
              <a:rPr lang="en-US" dirty="0"/>
              <a:t> </a:t>
            </a:r>
            <a:r>
              <a:rPr lang="en-US" dirty="0" err="1"/>
              <a:t>nákvæmni</a:t>
            </a:r>
            <a:r>
              <a:rPr lang="en-US" dirty="0"/>
              <a:t> </a:t>
            </a:r>
            <a:r>
              <a:rPr lang="en-US" dirty="0" err="1"/>
              <a:t>og</a:t>
            </a:r>
            <a:r>
              <a:rPr lang="en-US" dirty="0"/>
              <a:t> </a:t>
            </a:r>
            <a:r>
              <a:rPr lang="en-US" dirty="0" err="1"/>
              <a:t>réttmæti</a:t>
            </a:r>
            <a:r>
              <a:rPr lang="en-US" dirty="0"/>
              <a:t> </a:t>
            </a:r>
            <a:r>
              <a:rPr lang="en-US" dirty="0" err="1"/>
              <a:t>til</a:t>
            </a:r>
            <a:r>
              <a:rPr lang="en-US" dirty="0"/>
              <a:t> </a:t>
            </a:r>
            <a:r>
              <a:rPr lang="en-US" dirty="0" err="1"/>
              <a:t>að</a:t>
            </a:r>
            <a:r>
              <a:rPr lang="en-US" dirty="0"/>
              <a:t> meta </a:t>
            </a:r>
            <a:r>
              <a:rPr lang="en-US" dirty="0" err="1"/>
              <a:t>gæði</a:t>
            </a:r>
            <a:r>
              <a:rPr lang="en-US" dirty="0"/>
              <a:t> </a:t>
            </a:r>
            <a:r>
              <a:rPr lang="en-US" dirty="0" err="1"/>
              <a:t>upplýsinga</a:t>
            </a:r>
            <a:r>
              <a:rPr lang="en-US" dirty="0"/>
              <a:t> </a:t>
            </a:r>
            <a:r>
              <a:rPr lang="en-US" dirty="0" err="1"/>
              <a:t>og</a:t>
            </a:r>
            <a:r>
              <a:rPr lang="en-US" dirty="0"/>
              <a:t> </a:t>
            </a:r>
            <a:r>
              <a:rPr lang="en-US" dirty="0" err="1"/>
              <a:t>hvort</a:t>
            </a:r>
            <a:r>
              <a:rPr lang="en-US" dirty="0"/>
              <a:t> </a:t>
            </a:r>
            <a:r>
              <a:rPr lang="en-US" dirty="0" err="1"/>
              <a:t>þær</a:t>
            </a:r>
            <a:r>
              <a:rPr lang="en-US" dirty="0"/>
              <a:t> </a:t>
            </a:r>
            <a:r>
              <a:rPr lang="en-US" dirty="0" err="1"/>
              <a:t>geti</a:t>
            </a:r>
            <a:r>
              <a:rPr lang="en-US" dirty="0"/>
              <a:t> </a:t>
            </a:r>
            <a:r>
              <a:rPr lang="en-US" dirty="0" err="1"/>
              <a:t>talist</a:t>
            </a:r>
            <a:r>
              <a:rPr lang="en-US" dirty="0"/>
              <a:t> </a:t>
            </a:r>
            <a:r>
              <a:rPr lang="en-US" dirty="0" err="1"/>
              <a:t>réttar</a:t>
            </a:r>
            <a:r>
              <a:rPr lang="en-US" dirty="0"/>
              <a:t> </a:t>
            </a:r>
          </a:p>
          <a:p>
            <a:pPr marL="285750" indent="-285750">
              <a:buFont typeface="Arial" panose="020B0604020202020204" pitchFamily="34" charset="0"/>
              <a:buChar char="•"/>
            </a:pPr>
            <a:r>
              <a:rPr lang="en-US" dirty="0"/>
              <a:t>Vertu </a:t>
            </a:r>
            <a:r>
              <a:rPr lang="en-US" dirty="0" err="1"/>
              <a:t>viss</a:t>
            </a:r>
            <a:r>
              <a:rPr lang="en-US" dirty="0"/>
              <a:t> um </a:t>
            </a:r>
            <a:r>
              <a:rPr lang="en-US" dirty="0" err="1"/>
              <a:t>að</a:t>
            </a:r>
            <a:r>
              <a:rPr lang="en-US" dirty="0"/>
              <a:t> </a:t>
            </a:r>
            <a:r>
              <a:rPr lang="en-US" dirty="0" err="1"/>
              <a:t>allar</a:t>
            </a:r>
            <a:r>
              <a:rPr lang="en-US" dirty="0"/>
              <a:t> </a:t>
            </a:r>
            <a:r>
              <a:rPr lang="en-US" dirty="0" err="1"/>
              <a:t>upplýsingar</a:t>
            </a:r>
            <a:r>
              <a:rPr lang="en-US" dirty="0"/>
              <a:t> </a:t>
            </a:r>
            <a:r>
              <a:rPr lang="en-US" dirty="0" err="1"/>
              <a:t>og</a:t>
            </a:r>
            <a:r>
              <a:rPr lang="en-US" dirty="0"/>
              <a:t> </a:t>
            </a:r>
            <a:r>
              <a:rPr lang="en-US" dirty="0" err="1"/>
              <a:t>heimildir</a:t>
            </a:r>
            <a:r>
              <a:rPr lang="en-US" dirty="0"/>
              <a:t> </a:t>
            </a:r>
            <a:r>
              <a:rPr lang="en-US" dirty="0" err="1"/>
              <a:t>eigi</a:t>
            </a:r>
            <a:r>
              <a:rPr lang="en-US" dirty="0"/>
              <a:t> </a:t>
            </a:r>
            <a:r>
              <a:rPr lang="en-US" dirty="0" err="1"/>
              <a:t>við</a:t>
            </a:r>
            <a:r>
              <a:rPr lang="en-US" dirty="0"/>
              <a:t> í </a:t>
            </a:r>
            <a:r>
              <a:rPr lang="en-US" dirty="0" err="1"/>
              <a:t>heimildarleit</a:t>
            </a:r>
            <a:r>
              <a:rPr lang="en-US" dirty="0"/>
              <a:t> </a:t>
            </a:r>
            <a:r>
              <a:rPr lang="en-US" dirty="0" err="1"/>
              <a:t>þinni</a:t>
            </a:r>
            <a:endParaRPr lang="is-IS" dirty="0"/>
          </a:p>
        </p:txBody>
      </p:sp>
      <p:pic>
        <p:nvPicPr>
          <p:cNvPr id="6" name="Imagen 8">
            <a:extLst>
              <a:ext uri="{FF2B5EF4-FFF2-40B4-BE49-F238E27FC236}">
                <a16:creationId xmlns:a16="http://schemas.microsoft.com/office/drawing/2014/main" id="{36C527B8-C9BD-4D72-9294-1C7D56D4CE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143" y="1748909"/>
            <a:ext cx="2630966" cy="3716205"/>
          </a:xfrm>
          <a:prstGeom prst="rect">
            <a:avLst/>
          </a:prstGeom>
        </p:spPr>
      </p:pic>
    </p:spTree>
    <p:extLst>
      <p:ext uri="{BB962C8B-B14F-4D97-AF65-F5344CB8AC3E}">
        <p14:creationId xmlns:p14="http://schemas.microsoft.com/office/powerpoint/2010/main" val="339736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252067" y="299001"/>
            <a:ext cx="8590987" cy="28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ko-KR" sz="3200" b="1" dirty="0">
                <a:solidFill>
                  <a:schemeClr val="accent1"/>
                </a:solidFill>
              </a:rPr>
              <a:t>1.2. </a:t>
            </a:r>
            <a:r>
              <a:rPr lang="en-US" altLang="ko-KR" sz="3200" b="1" dirty="0" err="1">
                <a:solidFill>
                  <a:schemeClr val="accent1"/>
                </a:solidFill>
              </a:rPr>
              <a:t>Heimild</a:t>
            </a:r>
            <a:r>
              <a:rPr lang="en-US" altLang="ko-KR" sz="3200" b="1" dirty="0">
                <a:solidFill>
                  <a:schemeClr val="accent1"/>
                </a:solidFill>
              </a:rPr>
              <a:t>, </a:t>
            </a:r>
            <a:r>
              <a:rPr lang="en-US" altLang="ko-KR" sz="3200" b="1" dirty="0" err="1">
                <a:solidFill>
                  <a:schemeClr val="accent1"/>
                </a:solidFill>
              </a:rPr>
              <a:t>nákvæmni</a:t>
            </a:r>
            <a:r>
              <a:rPr lang="en-US" altLang="ko-KR" sz="3200" b="1" dirty="0">
                <a:solidFill>
                  <a:schemeClr val="accent1"/>
                </a:solidFill>
              </a:rPr>
              <a:t>, </a:t>
            </a:r>
            <a:r>
              <a:rPr lang="en-US" altLang="ko-KR" sz="3200" b="1" dirty="0" err="1">
                <a:solidFill>
                  <a:schemeClr val="accent1"/>
                </a:solidFill>
              </a:rPr>
              <a:t>hlutlægni</a:t>
            </a:r>
            <a:r>
              <a:rPr lang="en-US" altLang="ko-KR" sz="3200" b="1" dirty="0">
                <a:solidFill>
                  <a:schemeClr val="accent1"/>
                </a:solidFill>
              </a:rPr>
              <a:t>, </a:t>
            </a:r>
            <a:r>
              <a:rPr lang="en-US" altLang="ko-KR" sz="3200" b="1" dirty="0" err="1">
                <a:solidFill>
                  <a:schemeClr val="accent1"/>
                </a:solidFill>
              </a:rPr>
              <a:t>gildi</a:t>
            </a:r>
            <a:r>
              <a:rPr lang="en-US" altLang="ko-KR" sz="3200" b="1" dirty="0">
                <a:solidFill>
                  <a:schemeClr val="accent1"/>
                </a:solidFill>
              </a:rPr>
              <a:t> </a:t>
            </a:r>
            <a:r>
              <a:rPr lang="en-US" altLang="ko-KR" sz="3200" b="1" dirty="0" err="1">
                <a:solidFill>
                  <a:schemeClr val="accent1"/>
                </a:solidFill>
              </a:rPr>
              <a:t>og</a:t>
            </a:r>
            <a:r>
              <a:rPr lang="en-US" altLang="ko-KR" sz="3200" b="1" dirty="0">
                <a:solidFill>
                  <a:schemeClr val="accent1"/>
                </a:solidFill>
              </a:rPr>
              <a:t> </a:t>
            </a:r>
            <a:r>
              <a:rPr lang="en-US" altLang="ko-KR" sz="3200" b="1" dirty="0" err="1">
                <a:solidFill>
                  <a:schemeClr val="accent1"/>
                </a:solidFill>
              </a:rPr>
              <a:t>umfjöllun</a:t>
            </a:r>
            <a:r>
              <a:rPr lang="en-US" altLang="ko-KR" sz="3200" b="1" dirty="0">
                <a:solidFill>
                  <a:schemeClr val="accent1"/>
                </a:solidFill>
              </a:rPr>
              <a:t> (The AAOCC)</a:t>
            </a:r>
          </a:p>
          <a:p>
            <a:pPr marL="0" indent="0" algn="ctr">
              <a:buNone/>
            </a:pPr>
            <a:endParaRPr lang="en-US" sz="3200" dirty="0"/>
          </a:p>
        </p:txBody>
      </p:sp>
      <p:sp>
        <p:nvSpPr>
          <p:cNvPr id="3" name="TextBox 2">
            <a:extLst>
              <a:ext uri="{FF2B5EF4-FFF2-40B4-BE49-F238E27FC236}">
                <a16:creationId xmlns:a16="http://schemas.microsoft.com/office/drawing/2014/main" id="{4EAAB3D4-E1D6-834B-A440-8AE5E3D7785B}"/>
              </a:ext>
            </a:extLst>
          </p:cNvPr>
          <p:cNvSpPr txBox="1"/>
          <p:nvPr/>
        </p:nvSpPr>
        <p:spPr>
          <a:xfrm>
            <a:off x="3333750" y="1691261"/>
            <a:ext cx="7353656" cy="584775"/>
          </a:xfrm>
          <a:prstGeom prst="rect">
            <a:avLst/>
          </a:prstGeom>
          <a:noFill/>
        </p:spPr>
        <p:txBody>
          <a:bodyPr wrap="square" rtlCol="0">
            <a:spAutoFit/>
          </a:bodyPr>
          <a:lstStyle/>
          <a:p>
            <a:r>
              <a:rPr lang="en-US" sz="3200" b="1" dirty="0" err="1">
                <a:solidFill>
                  <a:schemeClr val="accent6">
                    <a:lumMod val="75000"/>
                  </a:schemeClr>
                </a:solidFill>
              </a:rPr>
              <a:t>Viðmið</a:t>
            </a:r>
            <a:r>
              <a:rPr lang="en-US" sz="3200" b="1" dirty="0">
                <a:solidFill>
                  <a:schemeClr val="accent6">
                    <a:lumMod val="75000"/>
                  </a:schemeClr>
                </a:solidFill>
              </a:rPr>
              <a:t> </a:t>
            </a:r>
            <a:r>
              <a:rPr lang="en-US" sz="3200" b="1" dirty="0" err="1">
                <a:solidFill>
                  <a:schemeClr val="accent6">
                    <a:lumMod val="75000"/>
                  </a:schemeClr>
                </a:solidFill>
              </a:rPr>
              <a:t>fyrir</a:t>
            </a:r>
            <a:r>
              <a:rPr lang="en-US" sz="3200" b="1" dirty="0">
                <a:solidFill>
                  <a:schemeClr val="accent6">
                    <a:lumMod val="75000"/>
                  </a:schemeClr>
                </a:solidFill>
              </a:rPr>
              <a:t> mat á </a:t>
            </a:r>
            <a:r>
              <a:rPr lang="en-US" sz="3200" b="1" dirty="0" err="1">
                <a:solidFill>
                  <a:schemeClr val="accent6">
                    <a:lumMod val="75000"/>
                  </a:schemeClr>
                </a:solidFill>
              </a:rPr>
              <a:t>stafrænu</a:t>
            </a:r>
            <a:r>
              <a:rPr lang="en-US" sz="3200" b="1" dirty="0">
                <a:solidFill>
                  <a:schemeClr val="accent6">
                    <a:lumMod val="75000"/>
                  </a:schemeClr>
                </a:solidFill>
              </a:rPr>
              <a:t> </a:t>
            </a:r>
            <a:r>
              <a:rPr lang="en-US" sz="3200" b="1" dirty="0" err="1">
                <a:solidFill>
                  <a:schemeClr val="accent6">
                    <a:lumMod val="75000"/>
                  </a:schemeClr>
                </a:solidFill>
              </a:rPr>
              <a:t>efni</a:t>
            </a:r>
            <a:endParaRPr lang="is-IS" dirty="0"/>
          </a:p>
        </p:txBody>
      </p:sp>
      <p:graphicFrame>
        <p:nvGraphicFramePr>
          <p:cNvPr id="8" name="Πίνακας 4">
            <a:extLst>
              <a:ext uri="{FF2B5EF4-FFF2-40B4-BE49-F238E27FC236}">
                <a16:creationId xmlns:a16="http://schemas.microsoft.com/office/drawing/2014/main" id="{935FA23B-6EDF-F540-AA79-49F24759298F}"/>
              </a:ext>
            </a:extLst>
          </p:cNvPr>
          <p:cNvGraphicFramePr>
            <a:graphicFrameLocks noGrp="1"/>
          </p:cNvGraphicFramePr>
          <p:nvPr>
            <p:extLst>
              <p:ext uri="{D42A27DB-BD31-4B8C-83A1-F6EECF244321}">
                <p14:modId xmlns:p14="http://schemas.microsoft.com/office/powerpoint/2010/main" val="1935608042"/>
              </p:ext>
            </p:extLst>
          </p:nvPr>
        </p:nvGraphicFramePr>
        <p:xfrm>
          <a:off x="256021" y="2362200"/>
          <a:ext cx="10431385" cy="3965661"/>
        </p:xfrm>
        <a:graphic>
          <a:graphicData uri="http://schemas.openxmlformats.org/drawingml/2006/table">
            <a:tbl>
              <a:tblPr>
                <a:tableStyleId>{5C22544A-7EE6-4342-B048-85BDC9FD1C3A}</a:tableStyleId>
              </a:tblPr>
              <a:tblGrid>
                <a:gridCol w="6079279">
                  <a:extLst>
                    <a:ext uri="{9D8B030D-6E8A-4147-A177-3AD203B41FA5}">
                      <a16:colId xmlns:a16="http://schemas.microsoft.com/office/drawing/2014/main" val="3786570537"/>
                    </a:ext>
                  </a:extLst>
                </a:gridCol>
                <a:gridCol w="4352106">
                  <a:extLst>
                    <a:ext uri="{9D8B030D-6E8A-4147-A177-3AD203B41FA5}">
                      <a16:colId xmlns:a16="http://schemas.microsoft.com/office/drawing/2014/main" val="1042908560"/>
                    </a:ext>
                  </a:extLst>
                </a:gridCol>
              </a:tblGrid>
              <a:tr h="524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effectLst/>
                        </a:rPr>
                        <a:t>1. </a:t>
                      </a:r>
                      <a:r>
                        <a:rPr lang="en-US" sz="1600" b="1" kern="0" dirty="0" err="1">
                          <a:effectLst/>
                        </a:rPr>
                        <a:t>Vefskjöl</a:t>
                      </a:r>
                      <a:r>
                        <a:rPr lang="en-US" sz="1600" b="1" kern="0" dirty="0">
                          <a:effectLst/>
                        </a:rPr>
                        <a:t> – </a:t>
                      </a:r>
                      <a:r>
                        <a:rPr lang="en-US" sz="1600" b="1" kern="0" dirty="0" err="1">
                          <a:effectLst/>
                        </a:rPr>
                        <a:t>nákvæmni</a:t>
                      </a:r>
                      <a:r>
                        <a:rPr lang="en-US" sz="1600" b="1" kern="0" dirty="0">
                          <a:effectLst/>
                        </a:rPr>
                        <a:t> </a:t>
                      </a:r>
                      <a:r>
                        <a:rPr lang="en-US" sz="1600" b="1" kern="0" dirty="0" err="1">
                          <a:effectLst/>
                        </a:rPr>
                        <a:t>og</a:t>
                      </a:r>
                      <a:r>
                        <a:rPr lang="en-US" sz="1600" b="1" kern="0" dirty="0">
                          <a:effectLst/>
                        </a:rPr>
                        <a:t> </a:t>
                      </a:r>
                      <a:r>
                        <a:rPr lang="en-US" sz="1600" b="1" kern="0" dirty="0" err="1">
                          <a:effectLst/>
                        </a:rPr>
                        <a:t>heimild</a:t>
                      </a:r>
                      <a:r>
                        <a:rPr lang="en-US" sz="1600" b="1" kern="0" dirty="0">
                          <a:effectLst/>
                        </a:rPr>
                        <a:t> </a:t>
                      </a:r>
                      <a:r>
                        <a:rPr lang="el-GR" sz="1600" b="1" kern="0" dirty="0">
                          <a:effectLst/>
                        </a:rPr>
                        <a:t>(1/2)</a:t>
                      </a:r>
                      <a:endParaRPr lang="en-US" sz="1600" b="1" kern="0" dirty="0">
                        <a:effectLst/>
                      </a:endParaRPr>
                    </a:p>
                  </a:txBody>
                  <a:tcPr marL="42813" marR="42813" marT="0" marB="0">
                    <a:solidFill>
                      <a:schemeClr val="tx2">
                        <a:lumMod val="20000"/>
                        <a:lumOff val="80000"/>
                      </a:schemeClr>
                    </a:solidFill>
                  </a:tcPr>
                </a:tc>
                <a:tc>
                  <a:txBody>
                    <a:bodyPr/>
                    <a:lstStyle/>
                    <a:p>
                      <a:pPr algn="l">
                        <a:spcAft>
                          <a:spcPts val="0"/>
                        </a:spcAft>
                      </a:pPr>
                      <a:endParaRPr lang="en-US" sz="1600" b="1" dirty="0">
                        <a:effectLst/>
                      </a:endParaRPr>
                    </a:p>
                    <a:p>
                      <a:pPr algn="ctr">
                        <a:spcAft>
                          <a:spcPts val="0"/>
                        </a:spcAft>
                      </a:pPr>
                      <a:r>
                        <a:rPr lang="en-US" sz="1600" b="1" dirty="0" err="1">
                          <a:effectLst/>
                        </a:rPr>
                        <a:t>Spurðu</a:t>
                      </a:r>
                      <a:r>
                        <a:rPr lang="en-US" sz="1600" b="1" dirty="0">
                          <a:effectLst/>
                        </a:rPr>
                        <a:t> </a:t>
                      </a:r>
                      <a:r>
                        <a:rPr lang="en-US" sz="1600" b="1" dirty="0" err="1">
                          <a:effectLst/>
                        </a:rPr>
                        <a:t>þig</a:t>
                      </a:r>
                      <a:r>
                        <a:rPr lang="en-US" sz="1600" b="1" dirty="0">
                          <a:effectLst/>
                        </a:rPr>
                        <a:t>…</a:t>
                      </a:r>
                      <a:endParaRPr lang="en-US" sz="1600" b="1" dirty="0">
                        <a:effectLst/>
                        <a:latin typeface="Times New Roman" panose="02020603050405020304" pitchFamily="18" charset="0"/>
                      </a:endParaRPr>
                    </a:p>
                  </a:txBody>
                  <a:tcPr marL="42813" marR="42813" marT="0" marB="0">
                    <a:solidFill>
                      <a:schemeClr val="tx2">
                        <a:lumMod val="20000"/>
                        <a:lumOff val="80000"/>
                      </a:schemeClr>
                    </a:solidFill>
                  </a:tcPr>
                </a:tc>
                <a:extLst>
                  <a:ext uri="{0D108BD9-81ED-4DB2-BD59-A6C34878D82A}">
                    <a16:rowId xmlns:a16="http://schemas.microsoft.com/office/drawing/2014/main" val="2861279199"/>
                  </a:ext>
                </a:extLst>
              </a:tr>
              <a:tr h="3441276">
                <a:tc>
                  <a:txBody>
                    <a:bodyPr/>
                    <a:lstStyle/>
                    <a:p>
                      <a:pPr marL="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err="1">
                          <a:effectLst/>
                        </a:rPr>
                        <a:t>Kannaðu</a:t>
                      </a:r>
                      <a:r>
                        <a:rPr lang="en-US" sz="1500" dirty="0">
                          <a:effectLst/>
                        </a:rPr>
                        <a:t> </a:t>
                      </a:r>
                      <a:r>
                        <a:rPr lang="en-US" sz="1500" dirty="0" err="1">
                          <a:effectLst/>
                        </a:rPr>
                        <a:t>nákvæmni</a:t>
                      </a:r>
                      <a:r>
                        <a:rPr lang="en-US" sz="1500" dirty="0">
                          <a:effectLst/>
                        </a:rPr>
                        <a:t> </a:t>
                      </a:r>
                      <a:r>
                        <a:rPr lang="en-US" sz="1500" dirty="0" err="1">
                          <a:effectLst/>
                        </a:rPr>
                        <a:t>höfundar</a:t>
                      </a:r>
                      <a:r>
                        <a:rPr lang="en-US" sz="1500" dirty="0">
                          <a:effectLst/>
                        </a:rPr>
                        <a:t> </a:t>
                      </a:r>
                      <a:r>
                        <a:rPr lang="en-US" sz="1500" dirty="0" err="1">
                          <a:effectLst/>
                        </a:rPr>
                        <a:t>eða</a:t>
                      </a:r>
                      <a:r>
                        <a:rPr lang="en-US" sz="1500" dirty="0">
                          <a:effectLst/>
                        </a:rPr>
                        <a:t> </a:t>
                      </a:r>
                      <a:r>
                        <a:rPr lang="en-US" sz="1500" dirty="0" err="1">
                          <a:effectLst/>
                        </a:rPr>
                        <a:t>útgefanda</a:t>
                      </a:r>
                      <a:r>
                        <a:rPr lang="en-US" sz="1500" dirty="0">
                          <a:effectLst/>
                        </a:rPr>
                        <a:t> </a:t>
                      </a:r>
                      <a:r>
                        <a:rPr lang="en-US" sz="1500" dirty="0" err="1">
                          <a:effectLst/>
                        </a:rPr>
                        <a:t>með</a:t>
                      </a:r>
                      <a:r>
                        <a:rPr lang="en-US" sz="1500" dirty="0">
                          <a:effectLst/>
                        </a:rPr>
                        <a:t> </a:t>
                      </a:r>
                      <a:r>
                        <a:rPr lang="en-US" sz="1500" dirty="0" err="1">
                          <a:effectLst/>
                        </a:rPr>
                        <a:t>því</a:t>
                      </a:r>
                      <a:r>
                        <a:rPr lang="en-US" sz="1500" dirty="0">
                          <a:effectLst/>
                        </a:rPr>
                        <a:t> </a:t>
                      </a:r>
                      <a:r>
                        <a:rPr lang="en-US" sz="1500" dirty="0" err="1">
                          <a:effectLst/>
                        </a:rPr>
                        <a:t>að</a:t>
                      </a:r>
                      <a:r>
                        <a:rPr lang="en-US" sz="1500" dirty="0">
                          <a:effectLst/>
                        </a:rPr>
                        <a:t> </a:t>
                      </a:r>
                      <a:r>
                        <a:rPr lang="en-US" sz="1500" dirty="0" err="1">
                          <a:effectLst/>
                        </a:rPr>
                        <a:t>athuga</a:t>
                      </a:r>
                      <a:r>
                        <a:rPr lang="en-US" sz="1500" dirty="0">
                          <a:effectLst/>
                        </a:rPr>
                        <a:t> </a:t>
                      </a:r>
                      <a:r>
                        <a:rPr lang="en-US" sz="1500" dirty="0" err="1">
                          <a:effectLst/>
                        </a:rPr>
                        <a:t>hvort</a:t>
                      </a:r>
                      <a:r>
                        <a:rPr lang="en-US" sz="1500" dirty="0">
                          <a:effectLst/>
                        </a:rPr>
                        <a:t> </a:t>
                      </a:r>
                      <a:r>
                        <a:rPr lang="en-US" sz="1500" dirty="0" err="1">
                          <a:effectLst/>
                        </a:rPr>
                        <a:t>fram</a:t>
                      </a:r>
                      <a:r>
                        <a:rPr lang="en-US" sz="1500" dirty="0">
                          <a:effectLst/>
                        </a:rPr>
                        <a:t> </a:t>
                      </a:r>
                      <a:r>
                        <a:rPr lang="en-US" sz="1500" dirty="0" err="1">
                          <a:effectLst/>
                        </a:rPr>
                        <a:t>koma</a:t>
                      </a:r>
                      <a:r>
                        <a:rPr lang="en-US" sz="1500" dirty="0">
                          <a:effectLst/>
                        </a:rPr>
                        <a:t> </a:t>
                      </a:r>
                      <a:r>
                        <a:rPr lang="en-US" sz="1500" dirty="0" err="1">
                          <a:effectLst/>
                        </a:rPr>
                        <a:t>upplýsingar</a:t>
                      </a:r>
                      <a:r>
                        <a:rPr lang="en-US" sz="1500" dirty="0">
                          <a:effectLst/>
                        </a:rPr>
                        <a:t> um </a:t>
                      </a:r>
                      <a:r>
                        <a:rPr lang="en-US" sz="1500" dirty="0" err="1">
                          <a:effectLst/>
                        </a:rPr>
                        <a:t>hvernig</a:t>
                      </a:r>
                      <a:r>
                        <a:rPr lang="en-US" sz="1500" dirty="0">
                          <a:effectLst/>
                        </a:rPr>
                        <a:t> </a:t>
                      </a:r>
                      <a:r>
                        <a:rPr lang="en-US" sz="1500" dirty="0" err="1">
                          <a:effectLst/>
                        </a:rPr>
                        <a:t>hafa</a:t>
                      </a:r>
                      <a:r>
                        <a:rPr lang="en-US" sz="1500" dirty="0">
                          <a:effectLst/>
                        </a:rPr>
                        <a:t> </a:t>
                      </a:r>
                      <a:r>
                        <a:rPr lang="en-US" sz="1500" dirty="0" err="1">
                          <a:effectLst/>
                        </a:rPr>
                        <a:t>má</a:t>
                      </a:r>
                      <a:r>
                        <a:rPr lang="en-US" sz="1500" dirty="0">
                          <a:effectLst/>
                        </a:rPr>
                        <a:t> </a:t>
                      </a:r>
                      <a:r>
                        <a:rPr lang="en-US" sz="1500" dirty="0" err="1">
                          <a:effectLst/>
                        </a:rPr>
                        <a:t>samband</a:t>
                      </a:r>
                      <a:r>
                        <a:rPr lang="en-US" sz="1500" dirty="0">
                          <a:effectLst/>
                        </a:rPr>
                        <a:t>, </a:t>
                      </a:r>
                      <a:r>
                        <a:rPr lang="en-US" sz="1500" dirty="0" err="1">
                          <a:effectLst/>
                        </a:rPr>
                        <a:t>svo</a:t>
                      </a:r>
                      <a:r>
                        <a:rPr lang="en-US" sz="1500" dirty="0">
                          <a:effectLst/>
                        </a:rPr>
                        <a:t> </a:t>
                      </a:r>
                      <a:r>
                        <a:rPr lang="en-US" sz="1500" dirty="0" err="1">
                          <a:effectLst/>
                        </a:rPr>
                        <a:t>sem</a:t>
                      </a:r>
                      <a:r>
                        <a:rPr lang="en-US" sz="1500" dirty="0">
                          <a:effectLst/>
                        </a:rPr>
                        <a:t> </a:t>
                      </a:r>
                      <a:r>
                        <a:rPr lang="en-US" sz="1500" dirty="0" err="1">
                          <a:effectLst/>
                        </a:rPr>
                        <a:t>netfang</a:t>
                      </a:r>
                      <a:r>
                        <a:rPr lang="en-US" sz="1500" dirty="0">
                          <a:effectLst/>
                        </a:rPr>
                        <a:t>, </a:t>
                      </a:r>
                      <a:r>
                        <a:rPr lang="en-US" sz="1500" dirty="0" err="1">
                          <a:effectLst/>
                        </a:rPr>
                        <a:t>heimilisfang</a:t>
                      </a:r>
                      <a:r>
                        <a:rPr lang="en-US" sz="1500" dirty="0">
                          <a:effectLst/>
                        </a:rPr>
                        <a:t> </a:t>
                      </a:r>
                      <a:r>
                        <a:rPr lang="en-US" sz="1500" dirty="0" err="1">
                          <a:effectLst/>
                        </a:rPr>
                        <a:t>eða</a:t>
                      </a:r>
                      <a:r>
                        <a:rPr lang="en-US" sz="1500" dirty="0">
                          <a:effectLst/>
                        </a:rPr>
                        <a:t> </a:t>
                      </a:r>
                      <a:r>
                        <a:rPr lang="en-US" sz="1500" dirty="0" err="1">
                          <a:effectLst/>
                        </a:rPr>
                        <a:t>símanúmer</a:t>
                      </a:r>
                      <a:r>
                        <a:rPr lang="en-US" sz="1500" dirty="0">
                          <a:effectLst/>
                        </a:rPr>
                        <a:t>. Komi </a:t>
                      </a:r>
                      <a:r>
                        <a:rPr lang="en-US" sz="1500" dirty="0" err="1">
                          <a:effectLst/>
                        </a:rPr>
                        <a:t>slíkar</a:t>
                      </a:r>
                      <a:r>
                        <a:rPr lang="en-US" sz="1500" dirty="0">
                          <a:effectLst/>
                        </a:rPr>
                        <a:t> </a:t>
                      </a:r>
                      <a:r>
                        <a:rPr lang="en-US" sz="1500" dirty="0" err="1">
                          <a:effectLst/>
                        </a:rPr>
                        <a:t>upplýsingar</a:t>
                      </a:r>
                      <a:r>
                        <a:rPr lang="en-US" sz="1500" dirty="0">
                          <a:effectLst/>
                        </a:rPr>
                        <a:t> </a:t>
                      </a:r>
                      <a:r>
                        <a:rPr lang="en-US" sz="1500" dirty="0" err="1">
                          <a:effectLst/>
                        </a:rPr>
                        <a:t>fram</a:t>
                      </a:r>
                      <a:r>
                        <a:rPr lang="en-US" sz="1500" dirty="0">
                          <a:effectLst/>
                        </a:rPr>
                        <a:t> </a:t>
                      </a:r>
                      <a:r>
                        <a:rPr lang="en-US" sz="1500" dirty="0" err="1">
                          <a:effectLst/>
                        </a:rPr>
                        <a:t>gefur</a:t>
                      </a:r>
                      <a:r>
                        <a:rPr lang="en-US" sz="1500" dirty="0">
                          <a:effectLst/>
                        </a:rPr>
                        <a:t> </a:t>
                      </a:r>
                      <a:r>
                        <a:rPr lang="en-US" sz="1500" dirty="0" err="1">
                          <a:effectLst/>
                        </a:rPr>
                        <a:t>það</a:t>
                      </a:r>
                      <a:r>
                        <a:rPr lang="en-US" sz="1500" dirty="0">
                          <a:effectLst/>
                        </a:rPr>
                        <a:t> </a:t>
                      </a:r>
                      <a:r>
                        <a:rPr lang="en-US" sz="1500" dirty="0" err="1">
                          <a:effectLst/>
                        </a:rPr>
                        <a:t>til</a:t>
                      </a:r>
                      <a:r>
                        <a:rPr lang="en-US" sz="1500" dirty="0">
                          <a:effectLst/>
                        </a:rPr>
                        <a:t> </a:t>
                      </a:r>
                      <a:r>
                        <a:rPr lang="en-US" sz="1500" dirty="0" err="1">
                          <a:effectLst/>
                        </a:rPr>
                        <a:t>kynna</a:t>
                      </a:r>
                      <a:r>
                        <a:rPr lang="en-US" sz="1500" dirty="0">
                          <a:effectLst/>
                        </a:rPr>
                        <a:t> </a:t>
                      </a:r>
                      <a:r>
                        <a:rPr lang="en-US" sz="1500" dirty="0" err="1">
                          <a:effectLst/>
                        </a:rPr>
                        <a:t>að</a:t>
                      </a:r>
                      <a:r>
                        <a:rPr lang="en-US" sz="1500" dirty="0">
                          <a:effectLst/>
                        </a:rPr>
                        <a:t> </a:t>
                      </a:r>
                      <a:r>
                        <a:rPr lang="en-US" sz="1500" dirty="0" err="1">
                          <a:effectLst/>
                        </a:rPr>
                        <a:t>viðkomandi</a:t>
                      </a:r>
                      <a:r>
                        <a:rPr lang="en-US" sz="1500" dirty="0">
                          <a:effectLst/>
                        </a:rPr>
                        <a:t> </a:t>
                      </a:r>
                      <a:r>
                        <a:rPr lang="en-US" sz="1500" dirty="0" err="1">
                          <a:effectLst/>
                        </a:rPr>
                        <a:t>taki</a:t>
                      </a:r>
                      <a:r>
                        <a:rPr lang="en-US" sz="1500" dirty="0">
                          <a:effectLst/>
                        </a:rPr>
                        <a:t> </a:t>
                      </a:r>
                      <a:r>
                        <a:rPr lang="en-US" sz="1500" dirty="0" err="1">
                          <a:effectLst/>
                        </a:rPr>
                        <a:t>ábyrgð</a:t>
                      </a:r>
                      <a:r>
                        <a:rPr lang="en-US" sz="1500" dirty="0">
                          <a:effectLst/>
                        </a:rPr>
                        <a:t>.</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Í </a:t>
                      </a:r>
                      <a:r>
                        <a:rPr lang="en-US" sz="1500" dirty="0" err="1">
                          <a:effectLst/>
                        </a:rPr>
                        <a:t>tilfelli</a:t>
                      </a:r>
                      <a:r>
                        <a:rPr lang="en-US" sz="1500" dirty="0">
                          <a:effectLst/>
                        </a:rPr>
                        <a:t> </a:t>
                      </a:r>
                      <a:r>
                        <a:rPr lang="en-US" sz="1500" dirty="0" err="1">
                          <a:effectLst/>
                        </a:rPr>
                        <a:t>rannsókna</a:t>
                      </a:r>
                      <a:r>
                        <a:rPr lang="en-US" sz="1500" dirty="0">
                          <a:effectLst/>
                        </a:rPr>
                        <a:t> á </a:t>
                      </a:r>
                      <a:r>
                        <a:rPr lang="en-US" sz="1500" dirty="0" err="1">
                          <a:effectLst/>
                        </a:rPr>
                        <a:t>höfundur</a:t>
                      </a:r>
                      <a:r>
                        <a:rPr lang="en-US" sz="1500" dirty="0">
                          <a:effectLst/>
                        </a:rPr>
                        <a:t> </a:t>
                      </a:r>
                      <a:r>
                        <a:rPr lang="en-US" sz="1500" dirty="0" err="1">
                          <a:effectLst/>
                        </a:rPr>
                        <a:t>að</a:t>
                      </a:r>
                      <a:r>
                        <a:rPr lang="en-US" sz="1500" dirty="0">
                          <a:effectLst/>
                        </a:rPr>
                        <a:t> </a:t>
                      </a:r>
                      <a:r>
                        <a:rPr lang="en-US" sz="1500" dirty="0" err="1">
                          <a:effectLst/>
                        </a:rPr>
                        <a:t>birta</a:t>
                      </a:r>
                      <a:r>
                        <a:rPr lang="en-US" sz="1500" dirty="0">
                          <a:effectLst/>
                        </a:rPr>
                        <a:t> </a:t>
                      </a:r>
                      <a:r>
                        <a:rPr lang="en-US" sz="1500" dirty="0" err="1">
                          <a:effectLst/>
                        </a:rPr>
                        <a:t>skrá</a:t>
                      </a:r>
                      <a:r>
                        <a:rPr lang="en-US" sz="1500" dirty="0">
                          <a:effectLst/>
                        </a:rPr>
                        <a:t> </a:t>
                      </a:r>
                      <a:r>
                        <a:rPr lang="en-US" sz="1500" dirty="0" err="1">
                          <a:effectLst/>
                        </a:rPr>
                        <a:t>yfir</a:t>
                      </a:r>
                      <a:r>
                        <a:rPr lang="en-US" sz="1500" dirty="0">
                          <a:effectLst/>
                        </a:rPr>
                        <a:t> </a:t>
                      </a:r>
                      <a:r>
                        <a:rPr lang="en-US" sz="1500" dirty="0" err="1">
                          <a:effectLst/>
                        </a:rPr>
                        <a:t>heimildir</a:t>
                      </a:r>
                      <a:r>
                        <a:rPr lang="en-US" sz="1500" dirty="0">
                          <a:effectLst/>
                        </a:rPr>
                        <a:t> </a:t>
                      </a:r>
                      <a:r>
                        <a:rPr lang="en-US" sz="1500" dirty="0" err="1">
                          <a:effectLst/>
                        </a:rPr>
                        <a:t>sem</a:t>
                      </a:r>
                      <a:r>
                        <a:rPr lang="en-US" sz="1500" dirty="0">
                          <a:effectLst/>
                        </a:rPr>
                        <a:t> </a:t>
                      </a:r>
                      <a:r>
                        <a:rPr lang="en-US" sz="1500" dirty="0" err="1">
                          <a:effectLst/>
                        </a:rPr>
                        <a:t>styðja</a:t>
                      </a:r>
                      <a:r>
                        <a:rPr lang="en-US" sz="1500" dirty="0">
                          <a:effectLst/>
                        </a:rPr>
                        <a:t> </a:t>
                      </a:r>
                      <a:r>
                        <a:rPr lang="en-US" sz="1500" dirty="0" err="1">
                          <a:effectLst/>
                        </a:rPr>
                        <a:t>innihald</a:t>
                      </a:r>
                      <a:r>
                        <a:rPr lang="en-US" sz="1500" dirty="0">
                          <a:effectLst/>
                        </a:rPr>
                        <a:t> </a:t>
                      </a:r>
                      <a:r>
                        <a:rPr lang="en-US" sz="1500" dirty="0" err="1">
                          <a:effectLst/>
                        </a:rPr>
                        <a:t>greinar</a:t>
                      </a:r>
                      <a:r>
                        <a:rPr lang="en-US" sz="1500" dirty="0">
                          <a:effectLst/>
                        </a:rPr>
                        <a:t>. </a:t>
                      </a:r>
                      <a:r>
                        <a:rPr lang="en-US" sz="1500" dirty="0" err="1">
                          <a:effectLst/>
                        </a:rPr>
                        <a:t>Þetta</a:t>
                      </a:r>
                      <a:r>
                        <a:rPr lang="en-US" sz="1500" dirty="0">
                          <a:effectLst/>
                        </a:rPr>
                        <a:t> </a:t>
                      </a:r>
                      <a:r>
                        <a:rPr lang="en-US" sz="1500" dirty="0" err="1">
                          <a:effectLst/>
                        </a:rPr>
                        <a:t>getur</a:t>
                      </a:r>
                      <a:r>
                        <a:rPr lang="en-US" sz="1500" dirty="0">
                          <a:effectLst/>
                        </a:rPr>
                        <a:t> </a:t>
                      </a:r>
                      <a:r>
                        <a:rPr lang="en-US" sz="1500" dirty="0" err="1">
                          <a:effectLst/>
                        </a:rPr>
                        <a:t>einnig</a:t>
                      </a:r>
                      <a:r>
                        <a:rPr lang="en-US" sz="1500" dirty="0">
                          <a:effectLst/>
                        </a:rPr>
                        <a:t> </a:t>
                      </a:r>
                      <a:r>
                        <a:rPr lang="en-US" sz="1500" dirty="0" err="1">
                          <a:effectLst/>
                        </a:rPr>
                        <a:t>hjálpað</a:t>
                      </a:r>
                      <a:r>
                        <a:rPr lang="en-US" sz="1500" dirty="0">
                          <a:effectLst/>
                        </a:rPr>
                        <a:t> </a:t>
                      </a:r>
                      <a:r>
                        <a:rPr lang="en-US" sz="1500" dirty="0" err="1">
                          <a:effectLst/>
                        </a:rPr>
                        <a:t>lesanda</a:t>
                      </a:r>
                      <a:r>
                        <a:rPr lang="en-US" sz="1500" dirty="0">
                          <a:effectLst/>
                        </a:rPr>
                        <a:t> </a:t>
                      </a:r>
                      <a:r>
                        <a:rPr lang="en-US" sz="1500" dirty="0" err="1">
                          <a:effectLst/>
                        </a:rPr>
                        <a:t>að</a:t>
                      </a:r>
                      <a:r>
                        <a:rPr lang="en-US" sz="1500" dirty="0">
                          <a:effectLst/>
                        </a:rPr>
                        <a:t> meta </a:t>
                      </a:r>
                      <a:r>
                        <a:rPr lang="en-US" sz="1500" dirty="0" err="1">
                          <a:effectLst/>
                        </a:rPr>
                        <a:t>nákvæmni</a:t>
                      </a:r>
                      <a:r>
                        <a:rPr lang="en-US" sz="1500" dirty="0">
                          <a:effectLst/>
                        </a:rPr>
                        <a:t>. </a:t>
                      </a:r>
                    </a:p>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a:effectLst/>
                        </a:rPr>
                        <a:t>Ef </a:t>
                      </a:r>
                      <a:r>
                        <a:rPr lang="en-US" sz="1500" dirty="0" err="1">
                          <a:effectLst/>
                        </a:rPr>
                        <a:t>enginn</a:t>
                      </a:r>
                      <a:r>
                        <a:rPr lang="en-US" sz="1500" dirty="0">
                          <a:effectLst/>
                        </a:rPr>
                        <a:t> </a:t>
                      </a:r>
                      <a:r>
                        <a:rPr lang="en-US" sz="1500" dirty="0" err="1">
                          <a:effectLst/>
                        </a:rPr>
                        <a:t>höfundur</a:t>
                      </a:r>
                      <a:r>
                        <a:rPr lang="en-US" sz="1500" dirty="0">
                          <a:effectLst/>
                        </a:rPr>
                        <a:t> er </a:t>
                      </a:r>
                      <a:r>
                        <a:rPr lang="en-US" sz="1500" dirty="0" err="1">
                          <a:effectLst/>
                        </a:rPr>
                        <a:t>tilgreindur</a:t>
                      </a:r>
                      <a:r>
                        <a:rPr lang="en-US" sz="1500" dirty="0">
                          <a:effectLst/>
                        </a:rPr>
                        <a:t> </a:t>
                      </a:r>
                      <a:r>
                        <a:rPr lang="en-US" sz="1500" dirty="0" err="1">
                          <a:effectLst/>
                        </a:rPr>
                        <a:t>ætti</a:t>
                      </a:r>
                      <a:r>
                        <a:rPr lang="en-US" sz="1500" dirty="0">
                          <a:effectLst/>
                        </a:rPr>
                        <a:t> </a:t>
                      </a:r>
                      <a:r>
                        <a:rPr lang="en-US" sz="1500" dirty="0" err="1">
                          <a:effectLst/>
                        </a:rPr>
                        <a:t>að</a:t>
                      </a:r>
                      <a:r>
                        <a:rPr lang="en-US" sz="1500" dirty="0">
                          <a:effectLst/>
                        </a:rPr>
                        <a:t> </a:t>
                      </a:r>
                      <a:r>
                        <a:rPr lang="en-US" sz="1500" dirty="0" err="1">
                          <a:effectLst/>
                        </a:rPr>
                        <a:t>reyna</a:t>
                      </a:r>
                      <a:r>
                        <a:rPr lang="en-US" sz="1500" dirty="0">
                          <a:effectLst/>
                        </a:rPr>
                        <a:t> </a:t>
                      </a:r>
                      <a:r>
                        <a:rPr lang="en-US" sz="1500" dirty="0" err="1">
                          <a:effectLst/>
                        </a:rPr>
                        <a:t>að</a:t>
                      </a:r>
                      <a:r>
                        <a:rPr lang="en-US" sz="1500" dirty="0">
                          <a:effectLst/>
                        </a:rPr>
                        <a:t> </a:t>
                      </a:r>
                      <a:r>
                        <a:rPr lang="en-US" sz="1500" dirty="0" err="1">
                          <a:effectLst/>
                        </a:rPr>
                        <a:t>leggja</a:t>
                      </a:r>
                      <a:r>
                        <a:rPr lang="en-US" sz="1500" dirty="0">
                          <a:effectLst/>
                        </a:rPr>
                        <a:t> mat á </a:t>
                      </a:r>
                      <a:r>
                        <a:rPr lang="en-US" sz="1500" dirty="0" err="1">
                          <a:effectLst/>
                        </a:rPr>
                        <a:t>hvort</a:t>
                      </a:r>
                      <a:r>
                        <a:rPr lang="en-US" sz="1500" dirty="0">
                          <a:effectLst/>
                        </a:rPr>
                        <a:t> </a:t>
                      </a:r>
                      <a:r>
                        <a:rPr lang="en-US" sz="1500" dirty="0" err="1">
                          <a:effectLst/>
                        </a:rPr>
                        <a:t>vefsíða</a:t>
                      </a:r>
                      <a:r>
                        <a:rPr lang="en-US" sz="1500" dirty="0">
                          <a:effectLst/>
                        </a:rPr>
                        <a:t> er </a:t>
                      </a:r>
                      <a:r>
                        <a:rPr lang="en-US" sz="1500" dirty="0" err="1">
                          <a:effectLst/>
                        </a:rPr>
                        <a:t>tengd</a:t>
                      </a:r>
                      <a:r>
                        <a:rPr lang="en-US" sz="1500" dirty="0">
                          <a:effectLst/>
                        </a:rPr>
                        <a:t> </a:t>
                      </a:r>
                      <a:r>
                        <a:rPr lang="en-US" sz="1500" dirty="0" err="1">
                          <a:effectLst/>
                        </a:rPr>
                        <a:t>eða</a:t>
                      </a:r>
                      <a:r>
                        <a:rPr lang="en-US" sz="1500" dirty="0">
                          <a:effectLst/>
                        </a:rPr>
                        <a:t> </a:t>
                      </a:r>
                      <a:r>
                        <a:rPr lang="en-US" sz="1500" dirty="0" err="1">
                          <a:effectLst/>
                        </a:rPr>
                        <a:t>haldið</a:t>
                      </a:r>
                      <a:r>
                        <a:rPr lang="en-US" sz="1500" dirty="0">
                          <a:effectLst/>
                        </a:rPr>
                        <a:t> </a:t>
                      </a:r>
                      <a:r>
                        <a:rPr lang="en-US" sz="1500" dirty="0" err="1">
                          <a:effectLst/>
                        </a:rPr>
                        <a:t>úti</a:t>
                      </a:r>
                      <a:r>
                        <a:rPr lang="en-US" sz="1500" dirty="0">
                          <a:effectLst/>
                        </a:rPr>
                        <a:t> </a:t>
                      </a:r>
                      <a:r>
                        <a:rPr lang="en-US" sz="1500" dirty="0" err="1">
                          <a:effectLst/>
                        </a:rPr>
                        <a:t>af</a:t>
                      </a:r>
                      <a:r>
                        <a:rPr lang="en-US" sz="1500" dirty="0">
                          <a:effectLst/>
                        </a:rPr>
                        <a:t> </a:t>
                      </a:r>
                      <a:r>
                        <a:rPr lang="en-US" sz="1500" dirty="0" err="1">
                          <a:effectLst/>
                        </a:rPr>
                        <a:t>hópi</a:t>
                      </a:r>
                      <a:r>
                        <a:rPr lang="en-US" sz="1500" dirty="0">
                          <a:effectLst/>
                        </a:rPr>
                        <a:t> </a:t>
                      </a:r>
                      <a:r>
                        <a:rPr lang="en-US" sz="1500" dirty="0" err="1">
                          <a:effectLst/>
                        </a:rPr>
                        <a:t>eða</a:t>
                      </a:r>
                      <a:r>
                        <a:rPr lang="en-US" sz="1500" dirty="0">
                          <a:effectLst/>
                        </a:rPr>
                        <a:t> </a:t>
                      </a:r>
                      <a:r>
                        <a:rPr lang="en-US" sz="1500" dirty="0" err="1">
                          <a:effectLst/>
                        </a:rPr>
                        <a:t>stofnun</a:t>
                      </a:r>
                      <a:r>
                        <a:rPr lang="en-US" sz="1500" dirty="0">
                          <a:effectLst/>
                        </a:rPr>
                        <a:t> </a:t>
                      </a:r>
                      <a:r>
                        <a:rPr lang="en-US" sz="1500" dirty="0" err="1">
                          <a:effectLst/>
                        </a:rPr>
                        <a:t>sem</a:t>
                      </a:r>
                      <a:r>
                        <a:rPr lang="en-US" sz="1500" dirty="0">
                          <a:effectLst/>
                        </a:rPr>
                        <a:t> </a:t>
                      </a:r>
                      <a:r>
                        <a:rPr lang="en-US" sz="1500" dirty="0" err="1">
                          <a:effectLst/>
                        </a:rPr>
                        <a:t>tekur</a:t>
                      </a:r>
                      <a:r>
                        <a:rPr lang="en-US" sz="1500" dirty="0">
                          <a:effectLst/>
                        </a:rPr>
                        <a:t> </a:t>
                      </a:r>
                      <a:r>
                        <a:rPr lang="en-US" sz="1500" dirty="0" err="1">
                          <a:effectLst/>
                        </a:rPr>
                        <a:t>ábyrgð</a:t>
                      </a:r>
                      <a:r>
                        <a:rPr lang="en-US" sz="1500" dirty="0">
                          <a:effectLst/>
                        </a:rPr>
                        <a:t> á </a:t>
                      </a:r>
                      <a:r>
                        <a:rPr lang="en-US" sz="1500" dirty="0" err="1">
                          <a:effectLst/>
                        </a:rPr>
                        <a:t>innihaldi</a:t>
                      </a:r>
                      <a:r>
                        <a:rPr lang="en-US" sz="1500" dirty="0">
                          <a:effectLst/>
                        </a:rPr>
                        <a:t>. </a:t>
                      </a:r>
                      <a:r>
                        <a:rPr lang="en-US" sz="1500" dirty="0" err="1">
                          <a:effectLst/>
                        </a:rPr>
                        <a:t>Lén</a:t>
                      </a:r>
                      <a:r>
                        <a:rPr lang="en-US" sz="1500" dirty="0">
                          <a:effectLst/>
                        </a:rPr>
                        <a:t> </a:t>
                      </a:r>
                      <a:r>
                        <a:rPr lang="en-US" sz="1500" dirty="0" err="1">
                          <a:effectLst/>
                        </a:rPr>
                        <a:t>vefsíðunnar</a:t>
                      </a:r>
                      <a:r>
                        <a:rPr lang="en-US" sz="1500" dirty="0">
                          <a:effectLst/>
                        </a:rPr>
                        <a:t> </a:t>
                      </a:r>
                      <a:r>
                        <a:rPr lang="en-US" sz="1500" dirty="0" err="1">
                          <a:effectLst/>
                        </a:rPr>
                        <a:t>gæti</a:t>
                      </a:r>
                      <a:r>
                        <a:rPr lang="en-US" sz="1500" dirty="0">
                          <a:effectLst/>
                        </a:rPr>
                        <a:t> </a:t>
                      </a:r>
                      <a:r>
                        <a:rPr lang="en-US" sz="1500" dirty="0" err="1">
                          <a:effectLst/>
                        </a:rPr>
                        <a:t>gefið</a:t>
                      </a:r>
                      <a:r>
                        <a:rPr lang="en-US" sz="1500" dirty="0">
                          <a:effectLst/>
                        </a:rPr>
                        <a:t> </a:t>
                      </a:r>
                      <a:r>
                        <a:rPr lang="en-US" sz="1500" dirty="0" err="1">
                          <a:effectLst/>
                        </a:rPr>
                        <a:t>vísbendingar</a:t>
                      </a:r>
                      <a:r>
                        <a:rPr lang="en-US" sz="1500" dirty="0">
                          <a:effectLst/>
                        </a:rPr>
                        <a:t> um </a:t>
                      </a:r>
                      <a:r>
                        <a:rPr lang="en-US" sz="1500" dirty="0" err="1">
                          <a:effectLst/>
                        </a:rPr>
                        <a:t>slík</a:t>
                      </a:r>
                      <a:r>
                        <a:rPr lang="en-US" sz="1500" dirty="0">
                          <a:effectLst/>
                        </a:rPr>
                        <a:t> </a:t>
                      </a:r>
                      <a:r>
                        <a:rPr lang="en-US" sz="1500" dirty="0" err="1">
                          <a:effectLst/>
                        </a:rPr>
                        <a:t>tengsl</a:t>
                      </a:r>
                      <a:r>
                        <a:rPr lang="en-US" sz="1500" dirty="0">
                          <a:effectLst/>
                        </a:rPr>
                        <a:t>. </a:t>
                      </a:r>
                    </a:p>
                    <a:p>
                      <a:pPr marL="285750" lvl="0" indent="-285750" algn="l">
                        <a:spcAft>
                          <a:spcPts val="0"/>
                        </a:spcAft>
                        <a:buFont typeface="Arial" panose="020B0604020202020204" pitchFamily="34" charset="0"/>
                        <a:buChar char="•"/>
                        <a:tabLst>
                          <a:tab pos="457200" algn="l"/>
                        </a:tabLst>
                      </a:pPr>
                      <a:endParaRPr lang="en-US" sz="1500" dirty="0">
                        <a:effectLst/>
                      </a:endParaRPr>
                    </a:p>
                  </a:txBody>
                  <a:tcPr marL="42813" marR="42813" marT="0" marB="0">
                    <a:solidFill>
                      <a:schemeClr val="bg1">
                        <a:lumMod val="95000"/>
                      </a:schemeClr>
                    </a:solidFill>
                  </a:tcPr>
                </a:tc>
                <a:tc>
                  <a:txBody>
                    <a:bodyPr/>
                    <a:lstStyle/>
                    <a:p>
                      <a:pPr marL="285750" lvl="0" indent="-285750" algn="l">
                        <a:spcAft>
                          <a:spcPts val="0"/>
                        </a:spcAft>
                        <a:buFont typeface="Arial" panose="020B0604020202020204" pitchFamily="34" charset="0"/>
                        <a:buChar char="•"/>
                        <a:tabLst>
                          <a:tab pos="457200" algn="l"/>
                        </a:tabLst>
                      </a:pPr>
                      <a:endParaRPr lang="en-US" sz="1500" dirty="0">
                        <a:effectLst/>
                      </a:endParaRPr>
                    </a:p>
                    <a:p>
                      <a:pPr marL="285750" lvl="0" indent="-285750" algn="l">
                        <a:spcAft>
                          <a:spcPts val="0"/>
                        </a:spcAft>
                        <a:buFont typeface="Arial" panose="020B0604020202020204" pitchFamily="34" charset="0"/>
                        <a:buChar char="•"/>
                        <a:tabLst>
                          <a:tab pos="457200" algn="l"/>
                        </a:tabLst>
                      </a:pPr>
                      <a:r>
                        <a:rPr lang="en-US" sz="1500" dirty="0" err="1">
                          <a:effectLst/>
                        </a:rPr>
                        <a:t>Hver</a:t>
                      </a:r>
                      <a:r>
                        <a:rPr lang="en-US" sz="1500" dirty="0">
                          <a:effectLst/>
                        </a:rPr>
                        <a:t> er </a:t>
                      </a:r>
                      <a:r>
                        <a:rPr lang="en-US" sz="1500" dirty="0" err="1">
                          <a:effectLst/>
                        </a:rPr>
                        <a:t>höfundurinn</a:t>
                      </a:r>
                      <a:r>
                        <a:rPr lang="en-US" sz="1500" dirty="0">
                          <a:effectLst/>
                        </a:rPr>
                        <a:t>?</a:t>
                      </a:r>
                    </a:p>
                    <a:p>
                      <a:pPr marL="22860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a:effectLst/>
                        </a:rPr>
                        <a:t>Er </a:t>
                      </a:r>
                      <a:r>
                        <a:rPr lang="en-US" sz="1500" dirty="0" err="1">
                          <a:effectLst/>
                        </a:rPr>
                        <a:t>heimilisfang</a:t>
                      </a:r>
                      <a:r>
                        <a:rPr lang="en-US" sz="1500" dirty="0">
                          <a:effectLst/>
                        </a:rPr>
                        <a:t>, </a:t>
                      </a:r>
                      <a:r>
                        <a:rPr lang="en-US" sz="1500" dirty="0" err="1">
                          <a:effectLst/>
                        </a:rPr>
                        <a:t>símanúmer</a:t>
                      </a:r>
                      <a:r>
                        <a:rPr lang="en-US" sz="1500" dirty="0">
                          <a:effectLst/>
                        </a:rPr>
                        <a:t> </a:t>
                      </a:r>
                      <a:r>
                        <a:rPr lang="en-US" sz="1500" dirty="0" err="1">
                          <a:effectLst/>
                        </a:rPr>
                        <a:t>eða</a:t>
                      </a:r>
                      <a:r>
                        <a:rPr lang="en-US" sz="1500" dirty="0">
                          <a:effectLst/>
                        </a:rPr>
                        <a:t> </a:t>
                      </a:r>
                      <a:r>
                        <a:rPr lang="en-US" sz="1500" dirty="0" err="1">
                          <a:effectLst/>
                        </a:rPr>
                        <a:t>netfang</a:t>
                      </a:r>
                      <a:r>
                        <a:rPr lang="en-US" sz="1500" dirty="0">
                          <a:effectLst/>
                        </a:rPr>
                        <a:t> </a:t>
                      </a:r>
                      <a:r>
                        <a:rPr lang="en-US" sz="1500" dirty="0" err="1">
                          <a:effectLst/>
                        </a:rPr>
                        <a:t>gefið</a:t>
                      </a:r>
                      <a:r>
                        <a:rPr lang="en-US" sz="1500" dirty="0">
                          <a:effectLst/>
                        </a:rPr>
                        <a:t> </a:t>
                      </a:r>
                      <a:r>
                        <a:rPr lang="en-US" sz="1500" dirty="0" err="1">
                          <a:effectLst/>
                        </a:rPr>
                        <a:t>upp</a:t>
                      </a:r>
                      <a:r>
                        <a:rPr lang="en-US" sz="1500" dirty="0">
                          <a:effectLst/>
                        </a:rPr>
                        <a:t>? (</a:t>
                      </a:r>
                      <a:r>
                        <a:rPr lang="en-US" sz="1500" dirty="0" err="1">
                          <a:effectLst/>
                        </a:rPr>
                        <a:t>Einhver</a:t>
                      </a:r>
                      <a:r>
                        <a:rPr lang="en-US" sz="1500" dirty="0">
                          <a:effectLst/>
                        </a:rPr>
                        <a:t> </a:t>
                      </a:r>
                      <a:r>
                        <a:rPr lang="en-US" sz="1500" dirty="0" err="1">
                          <a:effectLst/>
                        </a:rPr>
                        <a:t>leið</a:t>
                      </a:r>
                      <a:r>
                        <a:rPr lang="en-US" sz="1500" dirty="0">
                          <a:effectLst/>
                        </a:rPr>
                        <a:t> </a:t>
                      </a:r>
                      <a:r>
                        <a:rPr lang="en-US" sz="1500" dirty="0" err="1">
                          <a:effectLst/>
                        </a:rPr>
                        <a:t>að</a:t>
                      </a:r>
                      <a:r>
                        <a:rPr lang="en-US" sz="1500" dirty="0">
                          <a:effectLst/>
                        </a:rPr>
                        <a:t> </a:t>
                      </a:r>
                      <a:r>
                        <a:rPr lang="en-US" sz="1500" dirty="0" err="1">
                          <a:effectLst/>
                        </a:rPr>
                        <a:t>hafa</a:t>
                      </a:r>
                      <a:r>
                        <a:rPr lang="en-US" sz="1500" dirty="0">
                          <a:effectLst/>
                        </a:rPr>
                        <a:t> </a:t>
                      </a:r>
                      <a:r>
                        <a:rPr lang="en-US" sz="1500" dirty="0" err="1">
                          <a:effectLst/>
                        </a:rPr>
                        <a:t>samband</a:t>
                      </a:r>
                      <a:r>
                        <a:rPr lang="en-US" sz="1500" dirty="0">
                          <a:effectLst/>
                        </a:rPr>
                        <a:t> </a:t>
                      </a:r>
                      <a:r>
                        <a:rPr lang="en-US" sz="1500" dirty="0" err="1">
                          <a:effectLst/>
                        </a:rPr>
                        <a:t>við</a:t>
                      </a:r>
                      <a:r>
                        <a:rPr lang="en-US" sz="1500" dirty="0">
                          <a:effectLst/>
                        </a:rPr>
                        <a:t> </a:t>
                      </a:r>
                      <a:r>
                        <a:rPr lang="en-US" sz="1500" dirty="0" err="1">
                          <a:effectLst/>
                        </a:rPr>
                        <a:t>höfund</a:t>
                      </a:r>
                      <a:r>
                        <a:rPr lang="en-US" sz="1500" dirty="0">
                          <a:effectLst/>
                        </a:rPr>
                        <a:t>) </a:t>
                      </a:r>
                    </a:p>
                    <a:p>
                      <a:pPr marL="22860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err="1">
                          <a:effectLst/>
                        </a:rPr>
                        <a:t>Hver</a:t>
                      </a:r>
                      <a:r>
                        <a:rPr lang="en-US" sz="1500" dirty="0">
                          <a:effectLst/>
                        </a:rPr>
                        <a:t> </a:t>
                      </a:r>
                      <a:r>
                        <a:rPr lang="en-US" sz="1500" dirty="0" err="1">
                          <a:effectLst/>
                        </a:rPr>
                        <a:t>heldur</a:t>
                      </a:r>
                      <a:r>
                        <a:rPr lang="en-US" sz="1500" dirty="0">
                          <a:effectLst/>
                        </a:rPr>
                        <a:t> </a:t>
                      </a:r>
                      <a:r>
                        <a:rPr lang="en-US" sz="1500" dirty="0" err="1">
                          <a:effectLst/>
                        </a:rPr>
                        <a:t>vefsíðunni</a:t>
                      </a:r>
                      <a:r>
                        <a:rPr lang="en-US" sz="1500" dirty="0">
                          <a:effectLst/>
                        </a:rPr>
                        <a:t> </a:t>
                      </a:r>
                      <a:r>
                        <a:rPr lang="en-US" sz="1500" dirty="0" err="1">
                          <a:effectLst/>
                        </a:rPr>
                        <a:t>úti</a:t>
                      </a:r>
                      <a:r>
                        <a:rPr lang="en-US" sz="1500" dirty="0">
                          <a:effectLst/>
                        </a:rPr>
                        <a:t>? </a:t>
                      </a:r>
                      <a:r>
                        <a:rPr lang="en-US" sz="1500" dirty="0" err="1">
                          <a:effectLst/>
                        </a:rPr>
                        <a:t>Útgefandi</a:t>
                      </a:r>
                      <a:r>
                        <a:rPr lang="en-US" sz="1500" dirty="0">
                          <a:effectLst/>
                        </a:rPr>
                        <a:t>? </a:t>
                      </a:r>
                      <a:r>
                        <a:rPr lang="en-US" sz="1500" dirty="0" err="1">
                          <a:effectLst/>
                        </a:rPr>
                        <a:t>Stofnun</a:t>
                      </a:r>
                      <a:r>
                        <a:rPr lang="en-US" sz="1500" dirty="0">
                          <a:effectLst/>
                        </a:rPr>
                        <a:t>? </a:t>
                      </a:r>
                      <a:r>
                        <a:rPr lang="en-US" sz="1500" dirty="0" err="1">
                          <a:effectLst/>
                        </a:rPr>
                        <a:t>Hópur</a:t>
                      </a:r>
                      <a:r>
                        <a:rPr lang="en-US" sz="1500" dirty="0">
                          <a:effectLst/>
                        </a:rPr>
                        <a:t> </a:t>
                      </a:r>
                      <a:r>
                        <a:rPr lang="en-US" sz="1500" dirty="0" err="1">
                          <a:effectLst/>
                        </a:rPr>
                        <a:t>með</a:t>
                      </a:r>
                      <a:r>
                        <a:rPr lang="en-US" sz="1500" dirty="0">
                          <a:effectLst/>
                        </a:rPr>
                        <a:t> </a:t>
                      </a:r>
                      <a:r>
                        <a:rPr lang="en-US" sz="1500" dirty="0" err="1">
                          <a:effectLst/>
                        </a:rPr>
                        <a:t>hlutdrægt</a:t>
                      </a:r>
                      <a:r>
                        <a:rPr lang="en-US" sz="1500" dirty="0">
                          <a:effectLst/>
                        </a:rPr>
                        <a:t> </a:t>
                      </a:r>
                      <a:r>
                        <a:rPr lang="en-US" sz="1500" dirty="0" err="1">
                          <a:effectLst/>
                        </a:rPr>
                        <a:t>sjónarhorn</a:t>
                      </a:r>
                      <a:r>
                        <a:rPr lang="en-US" sz="1500" dirty="0">
                          <a:effectLst/>
                        </a:rPr>
                        <a:t>?</a:t>
                      </a:r>
                    </a:p>
                    <a:p>
                      <a:pPr marL="228600" indent="0" algn="l">
                        <a:spcAft>
                          <a:spcPts val="0"/>
                        </a:spcAft>
                        <a:buFont typeface="Arial" panose="020B0604020202020204" pitchFamily="34" charset="0"/>
                        <a:buNone/>
                      </a:pPr>
                      <a:r>
                        <a:rPr lang="en-US" sz="1500" dirty="0">
                          <a:effectLst/>
                        </a:rPr>
                        <a:t> </a:t>
                      </a:r>
                    </a:p>
                    <a:p>
                      <a:pPr marL="285750" lvl="0" indent="-285750" algn="l">
                        <a:spcAft>
                          <a:spcPts val="0"/>
                        </a:spcAft>
                        <a:buFont typeface="Arial" panose="020B0604020202020204" pitchFamily="34" charset="0"/>
                        <a:buChar char="•"/>
                        <a:tabLst>
                          <a:tab pos="457200" algn="l"/>
                        </a:tabLst>
                      </a:pPr>
                      <a:r>
                        <a:rPr lang="en-US" sz="1500" dirty="0" err="1">
                          <a:effectLst/>
                        </a:rPr>
                        <a:t>Hver</a:t>
                      </a:r>
                      <a:r>
                        <a:rPr lang="en-US" sz="1500" dirty="0">
                          <a:effectLst/>
                        </a:rPr>
                        <a:t> er </a:t>
                      </a:r>
                      <a:r>
                        <a:rPr lang="en-US" sz="1500" dirty="0" err="1">
                          <a:effectLst/>
                        </a:rPr>
                        <a:t>vefslóðin</a:t>
                      </a:r>
                      <a:r>
                        <a:rPr lang="en-US" sz="1500" dirty="0">
                          <a:effectLst/>
                        </a:rPr>
                        <a:t> </a:t>
                      </a:r>
                      <a:r>
                        <a:rPr lang="en-US" sz="1500" dirty="0" err="1">
                          <a:effectLst/>
                        </a:rPr>
                        <a:t>og</a:t>
                      </a:r>
                      <a:r>
                        <a:rPr lang="en-US" sz="1500" dirty="0">
                          <a:effectLst/>
                        </a:rPr>
                        <a:t> </a:t>
                      </a:r>
                      <a:r>
                        <a:rPr lang="en-US" sz="1500" dirty="0" err="1">
                          <a:effectLst/>
                        </a:rPr>
                        <a:t>segir</a:t>
                      </a:r>
                      <a:r>
                        <a:rPr lang="en-US" sz="1500" dirty="0">
                          <a:effectLst/>
                        </a:rPr>
                        <a:t> </a:t>
                      </a:r>
                      <a:r>
                        <a:rPr lang="en-US" sz="1500" dirty="0" err="1">
                          <a:effectLst/>
                        </a:rPr>
                        <a:t>hún</a:t>
                      </a:r>
                      <a:r>
                        <a:rPr lang="en-US" sz="1500" dirty="0">
                          <a:effectLst/>
                        </a:rPr>
                        <a:t> </a:t>
                      </a:r>
                      <a:r>
                        <a:rPr lang="en-US" sz="1500" dirty="0" err="1">
                          <a:effectLst/>
                        </a:rPr>
                        <a:t>eitthvað</a:t>
                      </a:r>
                      <a:r>
                        <a:rPr lang="en-US" sz="1500" dirty="0">
                          <a:effectLst/>
                        </a:rPr>
                        <a:t> um </a:t>
                      </a:r>
                      <a:r>
                        <a:rPr lang="en-US" sz="1500" dirty="0" err="1">
                          <a:effectLst/>
                        </a:rPr>
                        <a:t>ábyrgðaraðila</a:t>
                      </a:r>
                      <a:r>
                        <a:rPr lang="en-US" sz="1500" dirty="0">
                          <a:effectLst/>
                        </a:rPr>
                        <a:t> </a:t>
                      </a:r>
                      <a:r>
                        <a:rPr lang="en-US" sz="1500" dirty="0" err="1">
                          <a:effectLst/>
                        </a:rPr>
                        <a:t>síðunnar</a:t>
                      </a:r>
                      <a:r>
                        <a:rPr lang="en-US" sz="1500" dirty="0">
                          <a:effectLst/>
                        </a:rPr>
                        <a:t>? .gov? .org? </a:t>
                      </a:r>
                      <a:r>
                        <a:rPr lang="en-US" sz="1500" dirty="0" err="1">
                          <a:effectLst/>
                        </a:rPr>
                        <a:t>.net</a:t>
                      </a:r>
                      <a:r>
                        <a:rPr lang="en-US" sz="1500" dirty="0">
                          <a:effectLst/>
                        </a:rPr>
                        <a:t>? .</a:t>
                      </a:r>
                      <a:r>
                        <a:rPr lang="en-US" sz="1500" dirty="0" err="1">
                          <a:effectLst/>
                        </a:rPr>
                        <a:t>edu</a:t>
                      </a:r>
                      <a:r>
                        <a:rPr lang="en-US" sz="1500" dirty="0">
                          <a:effectLst/>
                        </a:rPr>
                        <a:t>? </a:t>
                      </a:r>
                    </a:p>
                  </a:txBody>
                  <a:tcPr marL="42813" marR="42813" marT="0" marB="0">
                    <a:solidFill>
                      <a:schemeClr val="bg1">
                        <a:lumMod val="95000"/>
                      </a:schemeClr>
                    </a:solidFill>
                  </a:tcPr>
                </a:tc>
                <a:extLst>
                  <a:ext uri="{0D108BD9-81ED-4DB2-BD59-A6C34878D82A}">
                    <a16:rowId xmlns:a16="http://schemas.microsoft.com/office/drawing/2014/main" val="1348954272"/>
                  </a:ext>
                </a:extLst>
              </a:tr>
            </a:tbl>
          </a:graphicData>
        </a:graphic>
      </p:graphicFrame>
    </p:spTree>
    <p:extLst>
      <p:ext uri="{BB962C8B-B14F-4D97-AF65-F5344CB8AC3E}">
        <p14:creationId xmlns:p14="http://schemas.microsoft.com/office/powerpoint/2010/main" val="683253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169B46-439E-4B3C-BD07-5FA640A1793D}">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55154662-676a-405c-a9b6-a5b814f17753"/>
    <ds:schemaRef ds:uri="3c0ea9e4-dde0-4b4d-b657-195ec27ec70d"/>
    <ds:schemaRef ds:uri="http://www.w3.org/XML/1998/namespace"/>
  </ds:schemaRefs>
</ds:datastoreItem>
</file>

<file path=customXml/itemProps2.xml><?xml version="1.0" encoding="utf-8"?>
<ds:datastoreItem xmlns:ds="http://schemas.openxmlformats.org/officeDocument/2006/customXml" ds:itemID="{4864E5A1-6011-424F-9A30-A42653992253}">
  <ds:schemaRefs>
    <ds:schemaRef ds:uri="http://schemas.microsoft.com/sharepoint/v3/contenttype/forms"/>
  </ds:schemaRefs>
</ds:datastoreItem>
</file>

<file path=customXml/itemProps3.xml><?xml version="1.0" encoding="utf-8"?>
<ds:datastoreItem xmlns:ds="http://schemas.openxmlformats.org/officeDocument/2006/customXml" ds:itemID="{22019145-D0B8-4495-8B27-D9F60ABF8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TM02900688[[fn=Faceta]]</Template>
  <TotalTime>0</TotalTime>
  <Words>3908</Words>
  <Application>Microsoft Office PowerPoint</Application>
  <PresentationFormat>Panorámica</PresentationFormat>
  <Paragraphs>449</Paragraphs>
  <Slides>40</Slides>
  <Notes>2</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Arial</vt:lpstr>
      <vt:lpstr>Calibri</vt:lpstr>
      <vt:lpstr>Calibri Light</vt:lpstr>
      <vt:lpstr>Courier New</vt:lpstr>
      <vt:lpstr>Times New Roman</vt:lpstr>
      <vt:lpstr>Wingdings</vt:lpstr>
      <vt:lpstr>Tema de Office</vt:lpstr>
      <vt:lpstr>Stafrænt læsi og gagnavernd  Aðili: HOU</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TAKK FYRIR</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Miriam Internet Web Solutions</cp:lastModifiedBy>
  <cp:revision>291</cp:revision>
  <dcterms:created xsi:type="dcterms:W3CDTF">2021-01-21T12:20:00Z</dcterms:created>
  <dcterms:modified xsi:type="dcterms:W3CDTF">2022-01-26T12:05:13Z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