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7" r:id="rId5"/>
    <p:sldId id="281" r:id="rId6"/>
    <p:sldId id="282" r:id="rId7"/>
    <p:sldId id="277" r:id="rId8"/>
    <p:sldId id="313" r:id="rId9"/>
    <p:sldId id="297" r:id="rId10"/>
    <p:sldId id="298" r:id="rId11"/>
    <p:sldId id="299" r:id="rId12"/>
    <p:sldId id="300" r:id="rId13"/>
    <p:sldId id="301" r:id="rId14"/>
    <p:sldId id="302" r:id="rId15"/>
    <p:sldId id="303" r:id="rId16"/>
    <p:sldId id="304" r:id="rId17"/>
    <p:sldId id="307" r:id="rId18"/>
    <p:sldId id="310" r:id="rId19"/>
    <p:sldId id="308" r:id="rId20"/>
    <p:sldId id="315" r:id="rId21"/>
    <p:sldId id="314" r:id="rId22"/>
    <p:sldId id="316" r:id="rId23"/>
    <p:sldId id="317" r:id="rId24"/>
    <p:sldId id="318" r:id="rId25"/>
    <p:sldId id="320" r:id="rId26"/>
    <p:sldId id="260" r:id="rId2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A27AD4-2AEB-FA38-545D-6576BD368BD3}" name="Arnþrúður Dagsdóttir" initials="AD" userId="S::arnthrudur@hac.is::84d497f4-3d2f-4dda-95c8-0f78e9fe73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AE3A"/>
    <a:srgbClr val="266C9F"/>
    <a:srgbClr val="27969F"/>
    <a:srgbClr val="FF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60" autoAdjust="0"/>
    <p:restoredTop sz="94660"/>
  </p:normalViewPr>
  <p:slideViewPr>
    <p:cSldViewPr snapToGrid="0">
      <p:cViewPr varScale="1">
        <p:scale>
          <a:sx n="86" d="100"/>
          <a:sy n="86" d="100"/>
        </p:scale>
        <p:origin x="715"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6CC08-61CA-4B47-AB41-4BA8FF614EA0}" type="datetimeFigureOut">
              <a:rPr lang="es-ES" smtClean="0"/>
              <a:t>25/01/2022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85C3C-CA4C-4372-B5BE-2EFB0AC5C75C}" type="slidenum">
              <a:rPr lang="es-ES" smtClean="0"/>
              <a:t>‹Nº›</a:t>
            </a:fld>
            <a:endParaRPr lang="es-ES"/>
          </a:p>
        </p:txBody>
      </p:sp>
    </p:spTree>
    <p:extLst>
      <p:ext uri="{BB962C8B-B14F-4D97-AF65-F5344CB8AC3E}">
        <p14:creationId xmlns:p14="http://schemas.microsoft.com/office/powerpoint/2010/main" val="117972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hasCustomPrompt="1"/>
          </p:nvPr>
        </p:nvSpPr>
        <p:spPr>
          <a:xfrm>
            <a:off x="7396246" y="1624226"/>
            <a:ext cx="4473369" cy="3031244"/>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4800"/>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r>
              <a:rPr lang="es-ES" dirty="0"/>
              <a:t>TITLE HERE</a:t>
            </a:r>
            <a:endParaRPr dirty="0"/>
          </a:p>
        </p:txBody>
      </p:sp>
      <p:pic>
        <p:nvPicPr>
          <p:cNvPr id="83" name="Imagen 82">
            <a:extLst>
              <a:ext uri="{FF2B5EF4-FFF2-40B4-BE49-F238E27FC236}">
                <a16:creationId xmlns:a16="http://schemas.microsoft.com/office/drawing/2014/main" id="{128188D1-22CB-4773-8599-0FBA600DCB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78062" y="81119"/>
            <a:ext cx="2913937" cy="1160584"/>
          </a:xfrm>
          <a:prstGeom prst="rect">
            <a:avLst/>
          </a:prstGeom>
        </p:spPr>
      </p:pic>
      <p:pic>
        <p:nvPicPr>
          <p:cNvPr id="92" name="Imagen 91">
            <a:extLst>
              <a:ext uri="{FF2B5EF4-FFF2-40B4-BE49-F238E27FC236}">
                <a16:creationId xmlns:a16="http://schemas.microsoft.com/office/drawing/2014/main" id="{80EA1C0B-488A-4296-9DD3-A0DEECB349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2545" y="6198577"/>
            <a:ext cx="2999455" cy="659423"/>
          </a:xfrm>
          <a:prstGeom prst="rect">
            <a:avLst/>
          </a:prstGeom>
        </p:spPr>
      </p:pic>
      <p:pic>
        <p:nvPicPr>
          <p:cNvPr id="11" name="Imagen 10">
            <a:extLst>
              <a:ext uri="{FF2B5EF4-FFF2-40B4-BE49-F238E27FC236}">
                <a16:creationId xmlns:a16="http://schemas.microsoft.com/office/drawing/2014/main" id="{AFAB454A-D7F0-43BF-906C-0ACDFCA79D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7167646" cy="6919546"/>
          </a:xfrm>
          <a:prstGeom prst="rect">
            <a:avLst/>
          </a:prstGeom>
        </p:spPr>
      </p:pic>
    </p:spTree>
    <p:extLst>
      <p:ext uri="{BB962C8B-B14F-4D97-AF65-F5344CB8AC3E}">
        <p14:creationId xmlns:p14="http://schemas.microsoft.com/office/powerpoint/2010/main" val="83491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7B6153-2E12-4E46-A233-19B56C84F596}"/>
              </a:ext>
            </a:extLst>
          </p:cNvPr>
          <p:cNvSpPr>
            <a:spLocks noGrp="1"/>
          </p:cNvSpPr>
          <p:nvPr>
            <p:ph type="dt" sz="half" idx="10"/>
          </p:nvPr>
        </p:nvSpPr>
        <p:spPr/>
        <p:txBody>
          <a:bodyPr/>
          <a:lstStyle/>
          <a:p>
            <a:fld id="{C29185FC-92B0-4804-82F4-206CA8FD2E6C}" type="datetimeFigureOut">
              <a:rPr lang="es-ES" smtClean="0"/>
              <a:t>25/01/2022</a:t>
            </a:fld>
            <a:endParaRPr lang="es-ES"/>
          </a:p>
        </p:txBody>
      </p:sp>
      <p:sp>
        <p:nvSpPr>
          <p:cNvPr id="3" name="Marcador de pie de página 2">
            <a:extLst>
              <a:ext uri="{FF2B5EF4-FFF2-40B4-BE49-F238E27FC236}">
                <a16:creationId xmlns:a16="http://schemas.microsoft.com/office/drawing/2014/main" id="{75B825AD-FEEB-41F6-BD5C-4A1BF70B0B8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0654FA7-2A6C-4248-8188-C872333D03B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9482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D3E3A-547F-43A1-8D0E-68E3805F36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2D619D-6182-4A79-965A-8675F96E9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4A5D69-F808-4283-BB8E-C95DC9A34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F86619-9EC4-47B1-BC4C-89F08CAA3B12}"/>
              </a:ext>
            </a:extLst>
          </p:cNvPr>
          <p:cNvSpPr>
            <a:spLocks noGrp="1"/>
          </p:cNvSpPr>
          <p:nvPr>
            <p:ph type="dt" sz="half" idx="10"/>
          </p:nvPr>
        </p:nvSpPr>
        <p:spPr/>
        <p:txBody>
          <a:bodyPr/>
          <a:lstStyle/>
          <a:p>
            <a:fld id="{C29185FC-92B0-4804-82F4-206CA8FD2E6C}" type="datetimeFigureOut">
              <a:rPr lang="es-ES" smtClean="0"/>
              <a:t>25/01/2022</a:t>
            </a:fld>
            <a:endParaRPr lang="es-ES"/>
          </a:p>
        </p:txBody>
      </p:sp>
      <p:sp>
        <p:nvSpPr>
          <p:cNvPr id="6" name="Marcador de pie de página 5">
            <a:extLst>
              <a:ext uri="{FF2B5EF4-FFF2-40B4-BE49-F238E27FC236}">
                <a16:creationId xmlns:a16="http://schemas.microsoft.com/office/drawing/2014/main" id="{1A5209B5-DE90-4263-8258-D65918BF2D4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E5D6827-DE9F-47AF-9111-89316B1B9A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20087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671EC-CFA1-406F-8407-527D8AE882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38992F8-17D9-4586-AEA8-1F14B0617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7B5D515-4BCE-4947-9F45-44E0AA29F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291A5F-80F3-4212-A911-CB1B4A6FB1D8}"/>
              </a:ext>
            </a:extLst>
          </p:cNvPr>
          <p:cNvSpPr>
            <a:spLocks noGrp="1"/>
          </p:cNvSpPr>
          <p:nvPr>
            <p:ph type="dt" sz="half" idx="10"/>
          </p:nvPr>
        </p:nvSpPr>
        <p:spPr/>
        <p:txBody>
          <a:bodyPr/>
          <a:lstStyle/>
          <a:p>
            <a:fld id="{C29185FC-92B0-4804-82F4-206CA8FD2E6C}" type="datetimeFigureOut">
              <a:rPr lang="es-ES" smtClean="0"/>
              <a:t>25/01/2022</a:t>
            </a:fld>
            <a:endParaRPr lang="es-ES"/>
          </a:p>
        </p:txBody>
      </p:sp>
      <p:sp>
        <p:nvSpPr>
          <p:cNvPr id="6" name="Marcador de pie de página 5">
            <a:extLst>
              <a:ext uri="{FF2B5EF4-FFF2-40B4-BE49-F238E27FC236}">
                <a16:creationId xmlns:a16="http://schemas.microsoft.com/office/drawing/2014/main" id="{B14A9904-525F-4A95-8FDB-18FE09A00C5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9627EEF-7557-40C0-9970-26C07105C4C3}"/>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8548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5F8B5D-8362-4868-9611-9EF055A3F1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16B83B6-6386-475B-8DD6-C3C8817F976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8E6651-85A5-4C05-8E2E-B6D39231F6D1}"/>
              </a:ext>
            </a:extLst>
          </p:cNvPr>
          <p:cNvSpPr>
            <a:spLocks noGrp="1"/>
          </p:cNvSpPr>
          <p:nvPr>
            <p:ph type="dt" sz="half" idx="10"/>
          </p:nvPr>
        </p:nvSpPr>
        <p:spPr/>
        <p:txBody>
          <a:bodyPr/>
          <a:lstStyle/>
          <a:p>
            <a:fld id="{C29185FC-92B0-4804-82F4-206CA8FD2E6C}" type="datetimeFigureOut">
              <a:rPr lang="es-ES" smtClean="0"/>
              <a:t>25/01/2022</a:t>
            </a:fld>
            <a:endParaRPr lang="es-ES"/>
          </a:p>
        </p:txBody>
      </p:sp>
      <p:sp>
        <p:nvSpPr>
          <p:cNvPr id="5" name="Marcador de pie de página 4">
            <a:extLst>
              <a:ext uri="{FF2B5EF4-FFF2-40B4-BE49-F238E27FC236}">
                <a16:creationId xmlns:a16="http://schemas.microsoft.com/office/drawing/2014/main" id="{F2D437B3-8AEF-42C6-AB01-BDAD22A41E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49CEF6-F419-4080-9CB8-169BFFE7FF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87467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FB05EA-2656-4733-947E-10A1AC6883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7CCA26A-F8E0-4A5A-A6EB-12EB303505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0CF139-B6B6-474F-A2D7-F2B339195589}"/>
              </a:ext>
            </a:extLst>
          </p:cNvPr>
          <p:cNvSpPr>
            <a:spLocks noGrp="1"/>
          </p:cNvSpPr>
          <p:nvPr>
            <p:ph type="dt" sz="half" idx="10"/>
          </p:nvPr>
        </p:nvSpPr>
        <p:spPr/>
        <p:txBody>
          <a:bodyPr/>
          <a:lstStyle/>
          <a:p>
            <a:fld id="{C29185FC-92B0-4804-82F4-206CA8FD2E6C}" type="datetimeFigureOut">
              <a:rPr lang="es-ES" smtClean="0"/>
              <a:t>25/01/2022</a:t>
            </a:fld>
            <a:endParaRPr lang="es-ES"/>
          </a:p>
        </p:txBody>
      </p:sp>
      <p:sp>
        <p:nvSpPr>
          <p:cNvPr id="5" name="Marcador de pie de página 4">
            <a:extLst>
              <a:ext uri="{FF2B5EF4-FFF2-40B4-BE49-F238E27FC236}">
                <a16:creationId xmlns:a16="http://schemas.microsoft.com/office/drawing/2014/main" id="{B368BE7E-82FD-4E2F-8149-14DA0669CE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8032C8-6EA3-4BFD-9340-043C41457858}"/>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07550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629548E-EB30-4A76-A7B3-AF7C6D31E4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
        <p:nvSpPr>
          <p:cNvPr id="7" name="CuadroTexto 6">
            <a:extLst>
              <a:ext uri="{FF2B5EF4-FFF2-40B4-BE49-F238E27FC236}">
                <a16:creationId xmlns:a16="http://schemas.microsoft.com/office/drawing/2014/main" id="{10118C53-CA60-4C5B-A656-A07869EC39E3}"/>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8" name="Imagen 7">
            <a:extLst>
              <a:ext uri="{FF2B5EF4-FFF2-40B4-BE49-F238E27FC236}">
                <a16:creationId xmlns:a16="http://schemas.microsoft.com/office/drawing/2014/main" id="{0A70986F-6928-4260-9EE5-C8AE4D14C0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pic>
        <p:nvPicPr>
          <p:cNvPr id="5" name="Imagen 4">
            <a:extLst>
              <a:ext uri="{FF2B5EF4-FFF2-40B4-BE49-F238E27FC236}">
                <a16:creationId xmlns:a16="http://schemas.microsoft.com/office/drawing/2014/main" id="{A7D8C269-BF00-4D78-9DBB-4BF62180F73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932" t="-886" b="-20"/>
          <a:stretch/>
        </p:blipFill>
        <p:spPr>
          <a:xfrm>
            <a:off x="10515599" y="-240631"/>
            <a:ext cx="1896879" cy="6711005"/>
          </a:xfrm>
          <a:prstGeom prst="rect">
            <a:avLst/>
          </a:prstGeom>
          <a:effectLst>
            <a:glow>
              <a:schemeClr val="accent1">
                <a:alpha val="32000"/>
              </a:schemeClr>
            </a:glow>
            <a:softEdge rad="876300"/>
          </a:effectLst>
        </p:spPr>
      </p:pic>
    </p:spTree>
    <p:extLst>
      <p:ext uri="{BB962C8B-B14F-4D97-AF65-F5344CB8AC3E}">
        <p14:creationId xmlns:p14="http://schemas.microsoft.com/office/powerpoint/2010/main" val="31004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Freeform 53">
            <a:extLst>
              <a:ext uri="{FF2B5EF4-FFF2-40B4-BE49-F238E27FC236}">
                <a16:creationId xmlns:a16="http://schemas.microsoft.com/office/drawing/2014/main" id="{338C9556-4B19-40A6-902C-4E88BD1C9B60}"/>
              </a:ext>
            </a:extLst>
          </p:cNvPr>
          <p:cNvSpPr/>
          <p:nvPr userDrawn="1"/>
        </p:nvSpPr>
        <p:spPr>
          <a:xfrm rot="10800000">
            <a:off x="4606" y="-4432"/>
            <a:ext cx="4988375" cy="6679552"/>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7">
            <a:extLst>
              <a:ext uri="{FF2B5EF4-FFF2-40B4-BE49-F238E27FC236}">
                <a16:creationId xmlns:a16="http://schemas.microsoft.com/office/drawing/2014/main" id="{E7DBBB50-51C3-49F2-81F2-6C2CE3E9CFF2}"/>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9" name="Imagen 8">
            <a:extLst>
              <a:ext uri="{FF2B5EF4-FFF2-40B4-BE49-F238E27FC236}">
                <a16:creationId xmlns:a16="http://schemas.microsoft.com/office/drawing/2014/main" id="{4ED2587E-1F79-4193-95F9-8856140FB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7816" y="23000"/>
            <a:ext cx="2219417" cy="860965"/>
          </a:xfrm>
          <a:prstGeom prst="rect">
            <a:avLst/>
          </a:prstGeom>
        </p:spPr>
      </p:pic>
      <p:pic>
        <p:nvPicPr>
          <p:cNvPr id="10" name="Imagen 9">
            <a:extLst>
              <a:ext uri="{FF2B5EF4-FFF2-40B4-BE49-F238E27FC236}">
                <a16:creationId xmlns:a16="http://schemas.microsoft.com/office/drawing/2014/main" id="{0F7BCD34-0AC4-4AC3-B239-3C2F49D0D7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Tree>
    <p:extLst>
      <p:ext uri="{BB962C8B-B14F-4D97-AF65-F5344CB8AC3E}">
        <p14:creationId xmlns:p14="http://schemas.microsoft.com/office/powerpoint/2010/main" val="135646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1AF7E-0D7A-4F9B-8B93-E73FB912E5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90A8EC-8844-4E38-87D7-C82F0B8E5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2BD270-FDD9-4D06-8687-0B34B1097DDE}"/>
              </a:ext>
            </a:extLst>
          </p:cNvPr>
          <p:cNvSpPr>
            <a:spLocks noGrp="1"/>
          </p:cNvSpPr>
          <p:nvPr>
            <p:ph type="dt" sz="half" idx="10"/>
          </p:nvPr>
        </p:nvSpPr>
        <p:spPr/>
        <p:txBody>
          <a:bodyPr/>
          <a:lstStyle/>
          <a:p>
            <a:fld id="{C29185FC-92B0-4804-82F4-206CA8FD2E6C}" type="datetimeFigureOut">
              <a:rPr lang="es-ES" smtClean="0"/>
              <a:t>25/01/2022</a:t>
            </a:fld>
            <a:endParaRPr lang="es-ES"/>
          </a:p>
        </p:txBody>
      </p:sp>
      <p:sp>
        <p:nvSpPr>
          <p:cNvPr id="5" name="Marcador de pie de página 4">
            <a:extLst>
              <a:ext uri="{FF2B5EF4-FFF2-40B4-BE49-F238E27FC236}">
                <a16:creationId xmlns:a16="http://schemas.microsoft.com/office/drawing/2014/main" id="{9B0432FF-E56C-4703-AEB4-85BFBACAA2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D54542-A5F2-4EB6-8952-AD83870B05F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30995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25/01/2022</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39876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35CDE-77D1-4718-B500-038A9CF39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FAEAD8-E497-4085-85AD-F9F76F023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82818A-2411-4D1E-A679-3ADBDE6E8438}"/>
              </a:ext>
            </a:extLst>
          </p:cNvPr>
          <p:cNvSpPr>
            <a:spLocks noGrp="1"/>
          </p:cNvSpPr>
          <p:nvPr>
            <p:ph type="dt" sz="half" idx="10"/>
          </p:nvPr>
        </p:nvSpPr>
        <p:spPr/>
        <p:txBody>
          <a:bodyPr/>
          <a:lstStyle/>
          <a:p>
            <a:fld id="{C29185FC-92B0-4804-82F4-206CA8FD2E6C}" type="datetimeFigureOut">
              <a:rPr lang="es-ES" smtClean="0"/>
              <a:t>25/01/2022</a:t>
            </a:fld>
            <a:endParaRPr lang="es-ES"/>
          </a:p>
        </p:txBody>
      </p:sp>
      <p:sp>
        <p:nvSpPr>
          <p:cNvPr id="5" name="Marcador de pie de página 4">
            <a:extLst>
              <a:ext uri="{FF2B5EF4-FFF2-40B4-BE49-F238E27FC236}">
                <a16:creationId xmlns:a16="http://schemas.microsoft.com/office/drawing/2014/main" id="{D20206A8-3175-4275-895B-59BF32EA7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2B84E9-6D59-487D-A869-286F67E832DD}"/>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2255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E38A4-37CF-4AC8-B795-35762D0FC3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95081D-53F1-4B76-8AAE-4DCF28C90D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353D4D-1AA7-4B8B-AE24-18A1BC9A67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601587-5821-4219-AA0E-D52D390EC66A}"/>
              </a:ext>
            </a:extLst>
          </p:cNvPr>
          <p:cNvSpPr>
            <a:spLocks noGrp="1"/>
          </p:cNvSpPr>
          <p:nvPr>
            <p:ph type="dt" sz="half" idx="10"/>
          </p:nvPr>
        </p:nvSpPr>
        <p:spPr/>
        <p:txBody>
          <a:bodyPr/>
          <a:lstStyle/>
          <a:p>
            <a:fld id="{C29185FC-92B0-4804-82F4-206CA8FD2E6C}" type="datetimeFigureOut">
              <a:rPr lang="es-ES" smtClean="0"/>
              <a:t>25/01/2022</a:t>
            </a:fld>
            <a:endParaRPr lang="es-ES"/>
          </a:p>
        </p:txBody>
      </p:sp>
      <p:sp>
        <p:nvSpPr>
          <p:cNvPr id="6" name="Marcador de pie de página 5">
            <a:extLst>
              <a:ext uri="{FF2B5EF4-FFF2-40B4-BE49-F238E27FC236}">
                <a16:creationId xmlns:a16="http://schemas.microsoft.com/office/drawing/2014/main" id="{AFD705E6-49AE-490A-95BB-86A2B3D5AF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A6DB43A-725F-460A-BEF2-1F4763E09A2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5917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E1F35-F584-40D1-938E-DFD7FA2D1FE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0FC87A7-0F3B-4544-BAA1-64EAF1E7B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9CC3EB-601D-4416-A85A-CE355963D0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60D18D0-C254-4635-9E6B-0EE17DBC1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08FCEF-D167-490A-A288-A43598692B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E41645A-B3F9-460D-8B3A-24E50B855BA9}"/>
              </a:ext>
            </a:extLst>
          </p:cNvPr>
          <p:cNvSpPr>
            <a:spLocks noGrp="1"/>
          </p:cNvSpPr>
          <p:nvPr>
            <p:ph type="dt" sz="half" idx="10"/>
          </p:nvPr>
        </p:nvSpPr>
        <p:spPr/>
        <p:txBody>
          <a:bodyPr/>
          <a:lstStyle/>
          <a:p>
            <a:fld id="{C29185FC-92B0-4804-82F4-206CA8FD2E6C}" type="datetimeFigureOut">
              <a:rPr lang="es-ES" smtClean="0"/>
              <a:t>25/01/2022</a:t>
            </a:fld>
            <a:endParaRPr lang="es-ES"/>
          </a:p>
        </p:txBody>
      </p:sp>
      <p:sp>
        <p:nvSpPr>
          <p:cNvPr id="8" name="Marcador de pie de página 7">
            <a:extLst>
              <a:ext uri="{FF2B5EF4-FFF2-40B4-BE49-F238E27FC236}">
                <a16:creationId xmlns:a16="http://schemas.microsoft.com/office/drawing/2014/main" id="{B0EA05CB-8FE4-4431-B06A-52606D28381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5F9B3F-12A8-46E2-9EAB-95D32871AA0E}"/>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195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8DD32-502E-4DEA-9796-0F7DE4A719E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10E88F1-D180-4685-96B8-559A3C854C29}"/>
              </a:ext>
            </a:extLst>
          </p:cNvPr>
          <p:cNvSpPr>
            <a:spLocks noGrp="1"/>
          </p:cNvSpPr>
          <p:nvPr>
            <p:ph type="dt" sz="half" idx="10"/>
          </p:nvPr>
        </p:nvSpPr>
        <p:spPr/>
        <p:txBody>
          <a:bodyPr/>
          <a:lstStyle/>
          <a:p>
            <a:fld id="{C29185FC-92B0-4804-82F4-206CA8FD2E6C}" type="datetimeFigureOut">
              <a:rPr lang="es-ES" smtClean="0"/>
              <a:t>25/01/2022</a:t>
            </a:fld>
            <a:endParaRPr lang="es-ES"/>
          </a:p>
        </p:txBody>
      </p:sp>
      <p:sp>
        <p:nvSpPr>
          <p:cNvPr id="4" name="Marcador de pie de página 3">
            <a:extLst>
              <a:ext uri="{FF2B5EF4-FFF2-40B4-BE49-F238E27FC236}">
                <a16:creationId xmlns:a16="http://schemas.microsoft.com/office/drawing/2014/main" id="{7179106E-4F7B-45BA-8905-BC93A04E1B3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B7626E-1BA4-45C6-B10C-314B1A32A789}"/>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49288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95E75F-2047-470B-B4CA-CE575F255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E18BB7-5E95-45E7-A24D-938E2B074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7F4B27C-3CA6-4869-9D81-6310AC06C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85FC-92B0-4804-82F4-206CA8FD2E6C}" type="datetimeFigureOut">
              <a:rPr lang="es-ES" smtClean="0"/>
              <a:t>25/01/2022</a:t>
            </a:fld>
            <a:endParaRPr lang="es-ES"/>
          </a:p>
        </p:txBody>
      </p:sp>
      <p:sp>
        <p:nvSpPr>
          <p:cNvPr id="5" name="Marcador de pie de página 4">
            <a:extLst>
              <a:ext uri="{FF2B5EF4-FFF2-40B4-BE49-F238E27FC236}">
                <a16:creationId xmlns:a16="http://schemas.microsoft.com/office/drawing/2014/main" id="{7BC93D5E-9CA5-4B1E-BD1F-B2DC8DFF6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7BC6B62-2D3F-4AF6-82B0-D0D311751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9253C-F679-47AB-B6F2-B6013D46898C}" type="slidenum">
              <a:rPr lang="es-ES" smtClean="0"/>
              <a:t>‹Nº›</a:t>
            </a:fld>
            <a:endParaRPr lang="es-ES"/>
          </a:p>
        </p:txBody>
      </p:sp>
    </p:spTree>
    <p:extLst>
      <p:ext uri="{BB962C8B-B14F-4D97-AF65-F5344CB8AC3E}">
        <p14:creationId xmlns:p14="http://schemas.microsoft.com/office/powerpoint/2010/main" val="310813530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7315200" y="2234915"/>
            <a:ext cx="4610563" cy="3031244"/>
          </a:xfrm>
          <a:prstGeom prst="rect">
            <a:avLst/>
          </a:prstGeom>
        </p:spPr>
        <p:txBody>
          <a:bodyPr spcFirstLastPara="1" vert="horz" wrap="square" lIns="121900" tIns="121900" rIns="121900" bIns="121900" rtlCol="0" anchor="ctr" anchorCtr="0">
            <a:noAutofit/>
          </a:bodyPr>
          <a:lstStyle/>
          <a:p>
            <a:r>
              <a:rPr lang="en-US" altLang="es-ES" sz="5200" b="1" dirty="0">
                <a:cs typeface="Arial" pitchFamily="34" charset="0"/>
              </a:rPr>
              <a:t>PRINCIPI CHIAVE PER LA SALVAGUARDIA DEL ICH</a:t>
            </a:r>
            <a:br>
              <a:rPr lang="en-US" altLang="es-ES" sz="5400" b="1" dirty="0">
                <a:cs typeface="Arial" pitchFamily="34" charset="0"/>
              </a:rPr>
            </a:br>
            <a:br>
              <a:rPr lang="en-US" altLang="es-ES" sz="5400" b="1" dirty="0">
                <a:cs typeface="Arial" pitchFamily="34" charset="0"/>
              </a:rPr>
            </a:br>
            <a:r>
              <a:rPr lang="en-US" altLang="es-ES" sz="4800" b="1" dirty="0">
                <a:cs typeface="Arial" pitchFamily="34" charset="0"/>
              </a:rPr>
              <a:t>PARTNER: IWS</a:t>
            </a:r>
            <a:endParaRPr sz="5400" b="1" dirty="0">
              <a:solidFill>
                <a:srgbClr val="266C9F"/>
              </a:solidFill>
            </a:endParaRPr>
          </a:p>
        </p:txBody>
      </p:sp>
      <p:pic>
        <p:nvPicPr>
          <p:cNvPr id="5" name="Imagen 4">
            <a:extLst>
              <a:ext uri="{FF2B5EF4-FFF2-40B4-BE49-F238E27FC236}">
                <a16:creationId xmlns:a16="http://schemas.microsoft.com/office/drawing/2014/main" id="{989DC220-22F3-47AA-86A0-8C3115A6E9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195" y="6221364"/>
            <a:ext cx="2895805" cy="6366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1992996" y="245887"/>
            <a:ext cx="9732752" cy="72516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fontAlgn="base">
              <a:lnSpc>
                <a:spcPct val="115000"/>
              </a:lnSpc>
              <a:spcAft>
                <a:spcPts val="1000"/>
              </a:spcAft>
              <a:buSzPts val="1000"/>
              <a:tabLst>
                <a:tab pos="-15240" algn="l"/>
              </a:tabLst>
            </a:pP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1.2: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Opzioni</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multimediali</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per la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condivisione</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di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informazioni</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sul</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ICH</a:t>
            </a:r>
            <a:endParaRPr lang="es-E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EE3402DC-ED4E-432E-A418-B5A768254A81}"/>
              </a:ext>
            </a:extLst>
          </p:cNvPr>
          <p:cNvSpPr txBox="1"/>
          <p:nvPr/>
        </p:nvSpPr>
        <p:spPr>
          <a:xfrm>
            <a:off x="479335" y="1124427"/>
            <a:ext cx="9849774" cy="1061829"/>
          </a:xfrm>
          <a:prstGeom prst="rect">
            <a:avLst/>
          </a:prstGeom>
          <a:noFill/>
        </p:spPr>
        <p:txBody>
          <a:bodyPr wrap="square">
            <a:spAutoFit/>
          </a:bodyPr>
          <a:lstStyle/>
          <a:p>
            <a:pPr lvl="0" fontAlgn="base"/>
            <a:r>
              <a:rPr lang="it-IT" sz="2100" b="1" dirty="0">
                <a:solidFill>
                  <a:srgbClr val="266C9F"/>
                </a:solidFill>
              </a:rPr>
              <a:t>Video</a:t>
            </a:r>
            <a:r>
              <a:rPr lang="it-IT" sz="2100" dirty="0">
                <a:solidFill>
                  <a:srgbClr val="266C9F"/>
                </a:solidFill>
              </a:rPr>
              <a:t>: I video sono un’ottima opzione per </a:t>
            </a:r>
            <a:r>
              <a:rPr lang="it-IT" sz="2100" b="1" dirty="0">
                <a:solidFill>
                  <a:srgbClr val="4EAE3A"/>
                </a:solidFill>
              </a:rPr>
              <a:t>l’interazione</a:t>
            </a:r>
            <a:r>
              <a:rPr lang="it-IT" sz="2100" dirty="0">
                <a:solidFill>
                  <a:srgbClr val="266C9F"/>
                </a:solidFill>
              </a:rPr>
              <a:t> dinamica. Permettono di condividere balli tradizionali, cerimonie, ma anche testimonianze e interviste, rendendo l’apprendimento più </a:t>
            </a:r>
            <a:r>
              <a:rPr lang="it-IT" sz="2100" b="1" dirty="0">
                <a:solidFill>
                  <a:srgbClr val="4EAE3A"/>
                </a:solidFill>
              </a:rPr>
              <a:t>divertente</a:t>
            </a:r>
            <a:r>
              <a:rPr lang="it-IT" sz="2100" dirty="0">
                <a:solidFill>
                  <a:srgbClr val="266C9F"/>
                </a:solidFill>
              </a:rPr>
              <a:t> e visivo per gli utenti.</a:t>
            </a:r>
          </a:p>
        </p:txBody>
      </p:sp>
      <p:sp>
        <p:nvSpPr>
          <p:cNvPr id="15" name="CuadroTexto 14">
            <a:extLst>
              <a:ext uri="{FF2B5EF4-FFF2-40B4-BE49-F238E27FC236}">
                <a16:creationId xmlns:a16="http://schemas.microsoft.com/office/drawing/2014/main" id="{560B6DF2-DBD2-4CD6-B287-F3C804FB0754}"/>
              </a:ext>
            </a:extLst>
          </p:cNvPr>
          <p:cNvSpPr txBox="1"/>
          <p:nvPr/>
        </p:nvSpPr>
        <p:spPr>
          <a:xfrm>
            <a:off x="479335" y="2288296"/>
            <a:ext cx="6516269" cy="3970318"/>
          </a:xfrm>
          <a:prstGeom prst="rect">
            <a:avLst/>
          </a:prstGeom>
          <a:noFill/>
        </p:spPr>
        <p:txBody>
          <a:bodyPr wrap="square">
            <a:spAutoFit/>
          </a:bodyPr>
          <a:lstStyle/>
          <a:p>
            <a:pPr fontAlgn="base"/>
            <a:r>
              <a:rPr lang="it-IT" sz="2100" dirty="0">
                <a:solidFill>
                  <a:srgbClr val="266C9F"/>
                </a:solidFill>
              </a:rPr>
              <a:t>Esistono diverse piattaforme di condivisone video, ma quella più conosciuta è senza ombra di dubbio </a:t>
            </a:r>
            <a:r>
              <a:rPr lang="it-IT" sz="2100" b="1" dirty="0" err="1">
                <a:solidFill>
                  <a:srgbClr val="4EAE3A"/>
                </a:solidFill>
              </a:rPr>
              <a:t>YouTube</a:t>
            </a:r>
            <a:r>
              <a:rPr lang="it-IT" sz="2100" dirty="0">
                <a:solidFill>
                  <a:srgbClr val="266C9F"/>
                </a:solidFill>
              </a:rPr>
              <a:t>, utilizzato da </a:t>
            </a:r>
            <a:r>
              <a:rPr lang="it-IT" sz="2100" b="1" dirty="0">
                <a:solidFill>
                  <a:srgbClr val="4EAE3A"/>
                </a:solidFill>
              </a:rPr>
              <a:t>milioni</a:t>
            </a:r>
            <a:r>
              <a:rPr lang="it-IT" sz="2100" dirty="0">
                <a:solidFill>
                  <a:srgbClr val="266C9F"/>
                </a:solidFill>
              </a:rPr>
              <a:t> di utenti in tutto il mondo e che permette a chiunque di caricare video su qualsivoglia argomento. Inoltre, presenta un Sistema di abbonamento che permette a chiunque sia interessato di essere informato in tempo reale quando nuovi contenuti vengono aggiunti ad un canale.</a:t>
            </a:r>
          </a:p>
          <a:p>
            <a:pPr fontAlgn="base"/>
            <a:r>
              <a:rPr lang="it-IT" sz="2100" dirty="0">
                <a:solidFill>
                  <a:srgbClr val="266C9F"/>
                </a:solidFill>
              </a:rPr>
              <a:t> </a:t>
            </a:r>
          </a:p>
          <a:p>
            <a:pPr fontAlgn="base"/>
            <a:r>
              <a:rPr lang="it-IT" sz="2100" dirty="0">
                <a:solidFill>
                  <a:srgbClr val="266C9F"/>
                </a:solidFill>
              </a:rPr>
              <a:t>Esiste anche </a:t>
            </a:r>
            <a:r>
              <a:rPr lang="it-IT" sz="2100" b="1" dirty="0" err="1">
                <a:solidFill>
                  <a:srgbClr val="4EAE3A"/>
                </a:solidFill>
              </a:rPr>
              <a:t>Vimeo</a:t>
            </a:r>
            <a:r>
              <a:rPr lang="it-IT" sz="2100" dirty="0">
                <a:solidFill>
                  <a:srgbClr val="266C9F"/>
                </a:solidFill>
              </a:rPr>
              <a:t>, una piattaforma più piccola di </a:t>
            </a:r>
            <a:r>
              <a:rPr lang="it-IT" sz="2100" dirty="0" err="1">
                <a:solidFill>
                  <a:srgbClr val="266C9F"/>
                </a:solidFill>
              </a:rPr>
              <a:t>YouTube</a:t>
            </a:r>
            <a:r>
              <a:rPr lang="it-IT" sz="2100" dirty="0">
                <a:solidFill>
                  <a:srgbClr val="266C9F"/>
                </a:solidFill>
              </a:rPr>
              <a:t> ma che offre un’ottima </a:t>
            </a:r>
            <a:r>
              <a:rPr lang="it-IT" sz="2100" b="1" dirty="0">
                <a:solidFill>
                  <a:srgbClr val="266C9F"/>
                </a:solidFill>
              </a:rPr>
              <a:t>qualità</a:t>
            </a:r>
            <a:r>
              <a:rPr lang="it-IT" sz="2100" dirty="0">
                <a:solidFill>
                  <a:srgbClr val="266C9F"/>
                </a:solidFill>
              </a:rPr>
              <a:t> di riproduzione video, la quale è molto importante per il materiale ICH.</a:t>
            </a:r>
            <a:endParaRPr lang="en-GB" sz="2100" dirty="0">
              <a:solidFill>
                <a:srgbClr val="266C9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9095F7DA-0460-4A73-914E-E9201E9695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2271" y="2003968"/>
            <a:ext cx="3098307" cy="4136048"/>
          </a:xfrm>
          <a:prstGeom prst="rect">
            <a:avLst/>
          </a:prstGeom>
        </p:spPr>
      </p:pic>
    </p:spTree>
    <p:extLst>
      <p:ext uri="{BB962C8B-B14F-4D97-AF65-F5344CB8AC3E}">
        <p14:creationId xmlns:p14="http://schemas.microsoft.com/office/powerpoint/2010/main" val="3475313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esquinas redondeadas 15">
            <a:extLst>
              <a:ext uri="{FF2B5EF4-FFF2-40B4-BE49-F238E27FC236}">
                <a16:creationId xmlns:a16="http://schemas.microsoft.com/office/drawing/2014/main" id="{2B3CBD04-51EA-4372-90A6-D75314956955}"/>
              </a:ext>
            </a:extLst>
          </p:cNvPr>
          <p:cNvSpPr/>
          <p:nvPr/>
        </p:nvSpPr>
        <p:spPr>
          <a:xfrm>
            <a:off x="610800" y="4646165"/>
            <a:ext cx="9152937" cy="1322773"/>
          </a:xfrm>
          <a:prstGeom prst="roundRect">
            <a:avLst/>
          </a:prstGeom>
          <a:solidFill>
            <a:srgbClr val="2796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ángulo: esquinas redondeadas 1">
            <a:extLst>
              <a:ext uri="{FF2B5EF4-FFF2-40B4-BE49-F238E27FC236}">
                <a16:creationId xmlns:a16="http://schemas.microsoft.com/office/drawing/2014/main" id="{349563F9-89ED-48C1-8F2D-A14C578C12D5}"/>
              </a:ext>
            </a:extLst>
          </p:cNvPr>
          <p:cNvSpPr/>
          <p:nvPr/>
        </p:nvSpPr>
        <p:spPr>
          <a:xfrm>
            <a:off x="610799" y="2925439"/>
            <a:ext cx="9152937" cy="1322773"/>
          </a:xfrm>
          <a:prstGeom prst="roundRect">
            <a:avLst/>
          </a:prstGeom>
          <a:solidFill>
            <a:srgbClr val="FFB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043766" y="143434"/>
            <a:ext cx="9732752" cy="72516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fontAlgn="base">
              <a:lnSpc>
                <a:spcPct val="115000"/>
              </a:lnSpc>
              <a:spcAft>
                <a:spcPts val="1000"/>
              </a:spcAft>
              <a:buSzPts val="1000"/>
              <a:tabLst>
                <a:tab pos="-15240" algn="l"/>
              </a:tabLst>
            </a:pP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1.2: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Opzioni</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multimediali</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per la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condivisione</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di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informazioni</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sul</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ICH</a:t>
            </a:r>
            <a:endParaRPr lang="es-E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EE3402DC-ED4E-432E-A418-B5A768254A81}"/>
              </a:ext>
            </a:extLst>
          </p:cNvPr>
          <p:cNvSpPr txBox="1"/>
          <p:nvPr/>
        </p:nvSpPr>
        <p:spPr>
          <a:xfrm>
            <a:off x="568787" y="959179"/>
            <a:ext cx="9849774" cy="1785104"/>
          </a:xfrm>
          <a:prstGeom prst="rect">
            <a:avLst/>
          </a:prstGeom>
          <a:noFill/>
        </p:spPr>
        <p:txBody>
          <a:bodyPr wrap="square">
            <a:spAutoFit/>
          </a:bodyPr>
          <a:lstStyle/>
          <a:p>
            <a:pPr lvl="0" fontAlgn="base"/>
            <a:r>
              <a:rPr lang="it-IT" sz="2200" b="1" dirty="0">
                <a:solidFill>
                  <a:srgbClr val="266C9F"/>
                </a:solidFill>
              </a:rPr>
              <a:t>Immagini: </a:t>
            </a:r>
            <a:r>
              <a:rPr lang="it-IT" sz="2200" dirty="0">
                <a:solidFill>
                  <a:srgbClr val="266C9F"/>
                </a:solidFill>
              </a:rPr>
              <a:t>anche le immagini sono una buona opzione per trasmettere esperienze visuali: si offre agli utenti l’opportunità di visionare immagini in alta risoluzione di patrimoni culturali che altrimenti non avrebbero avuto modo di vedere. Così facendo si </a:t>
            </a:r>
            <a:r>
              <a:rPr lang="it-IT" sz="2200" b="1" dirty="0">
                <a:solidFill>
                  <a:srgbClr val="4EAE3A"/>
                </a:solidFill>
              </a:rPr>
              <a:t>immortala</a:t>
            </a:r>
            <a:r>
              <a:rPr lang="it-IT" sz="2200" dirty="0">
                <a:solidFill>
                  <a:srgbClr val="266C9F"/>
                </a:solidFill>
              </a:rPr>
              <a:t> il patrimonio immateriale e lo si rende disponibile alle generazioni a venire. </a:t>
            </a:r>
          </a:p>
        </p:txBody>
      </p:sp>
      <p:sp>
        <p:nvSpPr>
          <p:cNvPr id="15" name="CuadroTexto 14">
            <a:extLst>
              <a:ext uri="{FF2B5EF4-FFF2-40B4-BE49-F238E27FC236}">
                <a16:creationId xmlns:a16="http://schemas.microsoft.com/office/drawing/2014/main" id="{560B6DF2-DBD2-4CD6-B287-F3C804FB0754}"/>
              </a:ext>
            </a:extLst>
          </p:cNvPr>
          <p:cNvSpPr txBox="1"/>
          <p:nvPr/>
        </p:nvSpPr>
        <p:spPr>
          <a:xfrm>
            <a:off x="697995" y="2574272"/>
            <a:ext cx="9152937" cy="3205749"/>
          </a:xfrm>
          <a:prstGeom prst="rect">
            <a:avLst/>
          </a:prstGeom>
          <a:noFill/>
        </p:spPr>
        <p:txBody>
          <a:bodyPr wrap="square">
            <a:spAutoFit/>
          </a:bodyPr>
          <a:lstStyle/>
          <a:p>
            <a:pPr fontAlgn="base">
              <a:lnSpc>
                <a:spcPct val="115000"/>
              </a:lnSpc>
              <a:spcAft>
                <a:spcPts val="10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b="1" dirty="0"/>
              <a:t>Instagram</a:t>
            </a:r>
            <a:r>
              <a:rPr lang="it-IT" dirty="0"/>
              <a:t> è una delle piattaforme di condivisione immagini più diffusa, in particolar modo tra gli utenti giovani: questo lo rende uno strumento adatto alla condivisione volta all’educazione e all’acculturamento. </a:t>
            </a:r>
            <a:endParaRPr lang="it-IT" sz="800" dirty="0">
              <a:solidFill>
                <a:schemeClr val="bg1">
                  <a:lumMod val="95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endParaRPr lang="it-IT" sz="800" dirty="0">
              <a:solidFill>
                <a:schemeClr val="bg1">
                  <a:lumMod val="95000"/>
                </a:schemeClr>
              </a:solidFill>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endParaRPr lang="it-IT" sz="800" dirty="0">
              <a:solidFill>
                <a:schemeClr val="bg1">
                  <a:lumMod val="95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r>
              <a:rPr lang="it-IT" b="1" dirty="0"/>
              <a:t>Pinterest</a:t>
            </a:r>
            <a:r>
              <a:rPr lang="it-IT" dirty="0"/>
              <a:t> permette agli utenti di “</a:t>
            </a:r>
            <a:r>
              <a:rPr lang="it-IT" dirty="0" err="1"/>
              <a:t>Pinnare</a:t>
            </a:r>
            <a:r>
              <a:rPr lang="it-IT" dirty="0"/>
              <a:t>” le immagini alle quali sono interessati all’interno di cartelle tematiche. Ogni utente può visionare le cartelle degli altri e trarne ispirazione o trovare nuovi interessanti contenuti. </a:t>
            </a:r>
            <a:endParaRPr lang="en-GB" sz="225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2134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137852"/>
            <a:ext cx="9732752" cy="72516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fontAlgn="base">
              <a:lnSpc>
                <a:spcPct val="115000"/>
              </a:lnSpc>
              <a:spcAft>
                <a:spcPts val="1000"/>
              </a:spcAft>
              <a:buSzPts val="1000"/>
              <a:tabLst>
                <a:tab pos="-15240" algn="l"/>
              </a:tabLst>
            </a:pP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1.2: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Opzioni</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multimediali</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per la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condivisione</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di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informazioni</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sul</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ICH</a:t>
            </a:r>
            <a:endParaRPr lang="es-E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3373514" y="3081782"/>
            <a:ext cx="7270143" cy="2785378"/>
          </a:xfrm>
          <a:prstGeom prst="rect">
            <a:avLst/>
          </a:prstGeom>
          <a:noFill/>
        </p:spPr>
        <p:txBody>
          <a:bodyPr wrap="square">
            <a:spAutoFit/>
          </a:bodyPr>
          <a:lstStyle/>
          <a:p>
            <a:pPr fontAlgn="base"/>
            <a:r>
              <a:rPr lang="it-IT" sz="2500" dirty="0">
                <a:solidFill>
                  <a:srgbClr val="266C9F"/>
                </a:solidFill>
              </a:rPr>
              <a:t>Come già riportato nella sezione precedente, internet viene costantemente aggiornato e ingrandito. I nuovi utenti scoprono nuovi siti e piattaforme, e in questi ultimi vengono aggiunte nuove informazioni periodicamente. In particolare l’ICH è un tema </a:t>
            </a:r>
            <a:r>
              <a:rPr lang="it-IT" sz="2500" b="1" dirty="0">
                <a:solidFill>
                  <a:srgbClr val="4EAE3A"/>
                </a:solidFill>
              </a:rPr>
              <a:t>interessante</a:t>
            </a:r>
            <a:r>
              <a:rPr lang="it-IT" sz="2500" dirty="0">
                <a:solidFill>
                  <a:srgbClr val="266C9F"/>
                </a:solidFill>
              </a:rPr>
              <a:t> sul quale si possono sempre aggiungere novità, immagini ed informazioni. </a:t>
            </a:r>
          </a:p>
        </p:txBody>
      </p:sp>
      <p:pic>
        <p:nvPicPr>
          <p:cNvPr id="12" name="Imagen 11">
            <a:extLst>
              <a:ext uri="{FF2B5EF4-FFF2-40B4-BE49-F238E27FC236}">
                <a16:creationId xmlns:a16="http://schemas.microsoft.com/office/drawing/2014/main" id="{25943D34-4D25-4B10-88F9-3E6FA912506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0688" y="3008008"/>
            <a:ext cx="2756516" cy="2945149"/>
          </a:xfrm>
          <a:prstGeom prst="rect">
            <a:avLst/>
          </a:prstGeom>
        </p:spPr>
      </p:pic>
      <p:sp>
        <p:nvSpPr>
          <p:cNvPr id="2" name="CuadroTexto 1">
            <a:extLst>
              <a:ext uri="{FF2B5EF4-FFF2-40B4-BE49-F238E27FC236}">
                <a16:creationId xmlns:a16="http://schemas.microsoft.com/office/drawing/2014/main" id="{5D466BB2-CB46-489A-BBA2-34B7340E8165}"/>
              </a:ext>
            </a:extLst>
          </p:cNvPr>
          <p:cNvSpPr txBox="1"/>
          <p:nvPr/>
        </p:nvSpPr>
        <p:spPr>
          <a:xfrm>
            <a:off x="674703" y="1106523"/>
            <a:ext cx="9968954" cy="1631216"/>
          </a:xfrm>
          <a:prstGeom prst="rect">
            <a:avLst/>
          </a:prstGeom>
          <a:noFill/>
        </p:spPr>
        <p:txBody>
          <a:bodyPr wrap="square" rtlCol="0">
            <a:spAutoFit/>
          </a:bodyPr>
          <a:lstStyle/>
          <a:p>
            <a:pPr lvl="0" fontAlgn="base"/>
            <a:r>
              <a:rPr lang="it-IT" sz="2500" b="1" dirty="0">
                <a:solidFill>
                  <a:srgbClr val="266C9F"/>
                </a:solidFill>
              </a:rPr>
              <a:t>Informazione, newsletter e documenti</a:t>
            </a:r>
            <a:r>
              <a:rPr lang="it-IT" sz="2500" dirty="0">
                <a:solidFill>
                  <a:srgbClr val="266C9F"/>
                </a:solidFill>
              </a:rPr>
              <a:t>: l’informazione è fondamentale per la conoscenza del ICH, e Internet ne facilita la </a:t>
            </a:r>
            <a:r>
              <a:rPr lang="it-IT" sz="2500" b="1" dirty="0">
                <a:solidFill>
                  <a:srgbClr val="4EAE3A"/>
                </a:solidFill>
              </a:rPr>
              <a:t>diffusione</a:t>
            </a:r>
            <a:r>
              <a:rPr lang="it-IT" sz="2500" dirty="0">
                <a:solidFill>
                  <a:srgbClr val="266C9F"/>
                </a:solidFill>
              </a:rPr>
              <a:t>. Rendendo l’ICH conosciuto si </a:t>
            </a:r>
            <a:r>
              <a:rPr lang="it-IT" sz="2500" b="1" dirty="0">
                <a:solidFill>
                  <a:srgbClr val="4EAE3A"/>
                </a:solidFill>
              </a:rPr>
              <a:t>garantisce</a:t>
            </a:r>
            <a:r>
              <a:rPr lang="it-IT" sz="2500" dirty="0">
                <a:solidFill>
                  <a:srgbClr val="266C9F"/>
                </a:solidFill>
              </a:rPr>
              <a:t> la sua salvaguardia e importanza, quindi avere un buon livello di informazione è fondamentale. </a:t>
            </a:r>
          </a:p>
        </p:txBody>
      </p:sp>
    </p:spTree>
    <p:extLst>
      <p:ext uri="{BB962C8B-B14F-4D97-AF65-F5344CB8AC3E}">
        <p14:creationId xmlns:p14="http://schemas.microsoft.com/office/powerpoint/2010/main" val="4241863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090968" y="158799"/>
            <a:ext cx="9732752" cy="72516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fontAlgn="base">
              <a:lnSpc>
                <a:spcPct val="115000"/>
              </a:lnSpc>
              <a:spcAft>
                <a:spcPts val="1000"/>
              </a:spcAft>
              <a:buSzPts val="1000"/>
              <a:tabLst>
                <a:tab pos="-15240" algn="l"/>
              </a:tabLst>
            </a:pP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1.2: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Opzioni</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multimediali</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per la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condivisione</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di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informazioni</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sul</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ICH</a:t>
            </a:r>
            <a:endParaRPr lang="es-E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594745" y="1155278"/>
            <a:ext cx="10076215" cy="2015936"/>
          </a:xfrm>
          <a:prstGeom prst="rect">
            <a:avLst/>
          </a:prstGeom>
          <a:noFill/>
        </p:spPr>
        <p:txBody>
          <a:bodyPr wrap="square">
            <a:spAutoFit/>
          </a:bodyPr>
          <a:lstStyle/>
          <a:p>
            <a:pPr fontAlgn="base"/>
            <a:r>
              <a:rPr lang="it-IT" sz="2500" dirty="0">
                <a:solidFill>
                  <a:srgbClr val="266C9F"/>
                </a:solidFill>
              </a:rPr>
              <a:t>Uno strumento molto utile sono i </a:t>
            </a:r>
            <a:r>
              <a:rPr lang="it-IT" sz="2500" b="1" dirty="0">
                <a:solidFill>
                  <a:srgbClr val="4EAE3A"/>
                </a:solidFill>
              </a:rPr>
              <a:t>siti Web</a:t>
            </a:r>
            <a:r>
              <a:rPr lang="it-IT" sz="2500" dirty="0">
                <a:solidFill>
                  <a:srgbClr val="266C9F"/>
                </a:solidFill>
              </a:rPr>
              <a:t>, una piattaforma centralizzata che può raggruppare pagine di informazioni, immagini, eventi, ed altro resi facilmente </a:t>
            </a:r>
            <a:r>
              <a:rPr lang="it-IT" sz="2500" b="1" dirty="0">
                <a:solidFill>
                  <a:srgbClr val="4EAE3A"/>
                </a:solidFill>
              </a:rPr>
              <a:t>accessibili</a:t>
            </a:r>
            <a:r>
              <a:rPr lang="it-IT" sz="2500" dirty="0">
                <a:solidFill>
                  <a:srgbClr val="266C9F"/>
                </a:solidFill>
              </a:rPr>
              <a:t> per gli utenti. Avere un proprio sito web è fondamentale, perché permette di attrarre più utenti e </a:t>
            </a:r>
            <a:r>
              <a:rPr lang="it-IT" sz="2500" b="1" dirty="0">
                <a:solidFill>
                  <a:srgbClr val="4EAE3A"/>
                </a:solidFill>
              </a:rPr>
              <a:t>migliorare</a:t>
            </a:r>
            <a:r>
              <a:rPr lang="it-IT" sz="2500" dirty="0">
                <a:solidFill>
                  <a:srgbClr val="266C9F"/>
                </a:solidFill>
              </a:rPr>
              <a:t> le strategie di comunicazione e le statistiche.</a:t>
            </a:r>
          </a:p>
        </p:txBody>
      </p:sp>
      <p:pic>
        <p:nvPicPr>
          <p:cNvPr id="9" name="Imagen 8">
            <a:extLst>
              <a:ext uri="{FF2B5EF4-FFF2-40B4-BE49-F238E27FC236}">
                <a16:creationId xmlns:a16="http://schemas.microsoft.com/office/drawing/2014/main" id="{ED5DF628-F0BE-4B14-8B46-7FFE174D48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09357" y="3496435"/>
            <a:ext cx="3846990" cy="2564660"/>
          </a:xfrm>
          <a:prstGeom prst="rect">
            <a:avLst/>
          </a:prstGeom>
        </p:spPr>
      </p:pic>
    </p:spTree>
    <p:extLst>
      <p:ext uri="{BB962C8B-B14F-4D97-AF65-F5344CB8AC3E}">
        <p14:creationId xmlns:p14="http://schemas.microsoft.com/office/powerpoint/2010/main" val="3027374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1850374" y="211555"/>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15000"/>
              </a:lnSpc>
              <a:spcAft>
                <a:spcPts val="1000"/>
              </a:spcAft>
              <a:buSzPts val="1000"/>
              <a:tabLst>
                <a:tab pos="-15240" algn="l"/>
              </a:tabLst>
            </a:pPr>
            <a:r>
              <a:rPr lang="en-GB"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a:t>
            </a:r>
            <a:r>
              <a:rPr lang="it-IT"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3: Consigli per la divulgazione ICH online</a:t>
            </a:r>
            <a:endParaRPr lang="es-ES" sz="3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338362" y="948225"/>
            <a:ext cx="7261764" cy="5262979"/>
          </a:xfrm>
          <a:prstGeom prst="rect">
            <a:avLst/>
          </a:prstGeom>
          <a:noFill/>
        </p:spPr>
        <p:txBody>
          <a:bodyPr wrap="square">
            <a:spAutoFit/>
          </a:bodyPr>
          <a:lstStyle/>
          <a:p>
            <a:pPr fontAlgn="base"/>
            <a:r>
              <a:rPr lang="it-IT" sz="2400" dirty="0">
                <a:solidFill>
                  <a:srgbClr val="266C9F"/>
                </a:solidFill>
              </a:rPr>
              <a:t>Come già evidenziato, gli strumenti ICT offrono grandi opportunità per la diffusione di informazione culturale. Tuttavia, per la buona riuscita di un progetto sono fondamentali </a:t>
            </a:r>
            <a:r>
              <a:rPr lang="it-IT" sz="2400" b="1" dirty="0">
                <a:solidFill>
                  <a:srgbClr val="4EAE3A"/>
                </a:solidFill>
              </a:rPr>
              <a:t>organizzazione</a:t>
            </a:r>
            <a:r>
              <a:rPr lang="it-IT" sz="2400" dirty="0">
                <a:solidFill>
                  <a:srgbClr val="266C9F"/>
                </a:solidFill>
              </a:rPr>
              <a:t> e un piano strategico ad hoc. Di seguito alcuni suggerimenti da tenere in considerazione per una buona riuscita della divulgazione ICH:</a:t>
            </a:r>
          </a:p>
          <a:p>
            <a:pPr fontAlgn="base"/>
            <a:r>
              <a:rPr lang="it-IT" sz="2400" dirty="0">
                <a:solidFill>
                  <a:srgbClr val="266C9F"/>
                </a:solidFill>
              </a:rPr>
              <a:t> </a:t>
            </a:r>
          </a:p>
          <a:p>
            <a:pPr lvl="0" fontAlgn="base"/>
            <a:r>
              <a:rPr lang="it-IT" sz="2400" b="1" dirty="0">
                <a:solidFill>
                  <a:srgbClr val="266C9F"/>
                </a:solidFill>
              </a:rPr>
              <a:t>Organizzazione del sito Web</a:t>
            </a:r>
            <a:r>
              <a:rPr lang="it-IT" sz="2400" dirty="0">
                <a:solidFill>
                  <a:srgbClr val="266C9F"/>
                </a:solidFill>
              </a:rPr>
              <a:t>: avere un sito web organizzato è fondamentale, perché significa avere contenuti </a:t>
            </a:r>
            <a:r>
              <a:rPr lang="it-IT" sz="2400" b="1" dirty="0">
                <a:solidFill>
                  <a:srgbClr val="4EAE3A"/>
                </a:solidFill>
              </a:rPr>
              <a:t>accessibili</a:t>
            </a:r>
            <a:r>
              <a:rPr lang="it-IT" sz="2400" dirty="0">
                <a:solidFill>
                  <a:srgbClr val="266C9F"/>
                </a:solidFill>
              </a:rPr>
              <a:t> in pochi click e che le pagine più interessanti siano facili da trovare. Se i contenuti sono organizzati in maniera coerente e intuitiva sarà più facile attirare più utenti</a:t>
            </a:r>
            <a:r>
              <a:rPr lang="sk-SK" sz="2400" dirty="0">
                <a:solidFill>
                  <a:srgbClr val="266C9F"/>
                </a:solidFill>
              </a:rPr>
              <a:t>.</a:t>
            </a:r>
            <a:endParaRPr lang="it-IT" sz="2400" dirty="0">
              <a:solidFill>
                <a:srgbClr val="266C9F"/>
              </a:solidFill>
            </a:endParaRPr>
          </a:p>
        </p:txBody>
      </p:sp>
      <p:sp>
        <p:nvSpPr>
          <p:cNvPr id="13" name="Google Shape;170;p2">
            <a:extLst>
              <a:ext uri="{FF2B5EF4-FFF2-40B4-BE49-F238E27FC236}">
                <a16:creationId xmlns:a16="http://schemas.microsoft.com/office/drawing/2014/main" id="{4C39A34A-F267-4149-AC34-6A8C972FA546}"/>
              </a:ext>
            </a:extLst>
          </p:cNvPr>
          <p:cNvSpPr/>
          <p:nvPr/>
        </p:nvSpPr>
        <p:spPr>
          <a:xfrm>
            <a:off x="7914624" y="1635315"/>
            <a:ext cx="1226241" cy="1267877"/>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FB5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A4C2F4"/>
              </a:solidFill>
            </a:endParaRPr>
          </a:p>
        </p:txBody>
      </p:sp>
      <p:sp>
        <p:nvSpPr>
          <p:cNvPr id="16" name="Google Shape;795;p39">
            <a:extLst>
              <a:ext uri="{FF2B5EF4-FFF2-40B4-BE49-F238E27FC236}">
                <a16:creationId xmlns:a16="http://schemas.microsoft.com/office/drawing/2014/main" id="{6EC2EB8C-AFB3-4CB7-BCC2-124A8A8AAF1F}"/>
              </a:ext>
            </a:extLst>
          </p:cNvPr>
          <p:cNvSpPr/>
          <p:nvPr/>
        </p:nvSpPr>
        <p:spPr>
          <a:xfrm rot="20035847">
            <a:off x="8106192" y="3963562"/>
            <a:ext cx="1317803" cy="1176921"/>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4EAE3A"/>
          </a:solidFill>
          <a:ln>
            <a:solidFill>
              <a:srgbClr val="4EAE3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Tree>
    <p:extLst>
      <p:ext uri="{BB962C8B-B14F-4D97-AF65-F5344CB8AC3E}">
        <p14:creationId xmlns:p14="http://schemas.microsoft.com/office/powerpoint/2010/main" val="1041972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024545" y="298352"/>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15000"/>
              </a:lnSpc>
              <a:spcAft>
                <a:spcPts val="1000"/>
              </a:spcAft>
              <a:buSzPts val="1000"/>
              <a:tabLst>
                <a:tab pos="-15240" algn="l"/>
              </a:tabLst>
            </a:pPr>
            <a:r>
              <a:rPr lang="en-GB" sz="30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1.</a:t>
            </a:r>
            <a:r>
              <a:rPr lang="it-IT" sz="30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3: Consigli per la divulgazione ICH online</a:t>
            </a:r>
            <a:endParaRPr lang="es-ES" sz="3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478971" y="1280974"/>
            <a:ext cx="10345998" cy="2400657"/>
          </a:xfrm>
          <a:prstGeom prst="rect">
            <a:avLst/>
          </a:prstGeom>
          <a:noFill/>
        </p:spPr>
        <p:txBody>
          <a:bodyPr wrap="square">
            <a:spAutoFit/>
          </a:bodyPr>
          <a:lstStyle/>
          <a:p>
            <a:pPr lvl="0" fontAlgn="base"/>
            <a:r>
              <a:rPr lang="it-IT" sz="2500" b="1" dirty="0">
                <a:solidFill>
                  <a:srgbClr val="266C9F"/>
                </a:solidFill>
              </a:rPr>
              <a:t>Strategia di network: </a:t>
            </a:r>
            <a:r>
              <a:rPr lang="it-IT" sz="2500" dirty="0">
                <a:solidFill>
                  <a:srgbClr val="266C9F"/>
                </a:solidFill>
              </a:rPr>
              <a:t>i </a:t>
            </a:r>
            <a:r>
              <a:rPr lang="it-IT" sz="2500" b="1" dirty="0">
                <a:solidFill>
                  <a:srgbClr val="4EAE3A"/>
                </a:solidFill>
              </a:rPr>
              <a:t>social media </a:t>
            </a:r>
            <a:r>
              <a:rPr lang="it-IT" sz="2500" dirty="0">
                <a:solidFill>
                  <a:srgbClr val="266C9F"/>
                </a:solidFill>
              </a:rPr>
              <a:t>sono un ottimo mezzo per farsi conoscere. Permettono di interagire con altri utenti, ma anche di scoprire potenziali partner. Creare una community di </a:t>
            </a:r>
            <a:r>
              <a:rPr lang="it-IT" sz="2500" dirty="0" err="1">
                <a:solidFill>
                  <a:srgbClr val="266C9F"/>
                </a:solidFill>
              </a:rPr>
              <a:t>followers</a:t>
            </a:r>
            <a:r>
              <a:rPr lang="it-IT" sz="2500" dirty="0">
                <a:solidFill>
                  <a:srgbClr val="266C9F"/>
                </a:solidFill>
              </a:rPr>
              <a:t> fa si che il proprio progetto venga </a:t>
            </a:r>
            <a:r>
              <a:rPr lang="it-IT" sz="2500" b="1" dirty="0">
                <a:solidFill>
                  <a:srgbClr val="4EAE3A"/>
                </a:solidFill>
              </a:rPr>
              <a:t>conosciuto</a:t>
            </a:r>
            <a:r>
              <a:rPr lang="it-IT" sz="2500" dirty="0">
                <a:solidFill>
                  <a:srgbClr val="266C9F"/>
                </a:solidFill>
              </a:rPr>
              <a:t> da sempre più persone. Come già detto, ci sono diversi social con diverse caratteristiche. Una volta scelti quelli adatti alle proprie necessità, si possono programmare dei contenuti da proporre al proprio network. </a:t>
            </a:r>
          </a:p>
        </p:txBody>
      </p:sp>
      <p:pic>
        <p:nvPicPr>
          <p:cNvPr id="9" name="Imagen 8">
            <a:extLst>
              <a:ext uri="{FF2B5EF4-FFF2-40B4-BE49-F238E27FC236}">
                <a16:creationId xmlns:a16="http://schemas.microsoft.com/office/drawing/2014/main" id="{3D36405C-2A57-4F86-AFB9-ACDBB95102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4914" y="3987159"/>
            <a:ext cx="3167653" cy="2113418"/>
          </a:xfrm>
          <a:prstGeom prst="rect">
            <a:avLst/>
          </a:prstGeom>
        </p:spPr>
      </p:pic>
    </p:spTree>
    <p:extLst>
      <p:ext uri="{BB962C8B-B14F-4D97-AF65-F5344CB8AC3E}">
        <p14:creationId xmlns:p14="http://schemas.microsoft.com/office/powerpoint/2010/main" val="3478059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449088" y="194154"/>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15000"/>
              </a:lnSpc>
              <a:spcAft>
                <a:spcPts val="1000"/>
              </a:spcAft>
              <a:buSzPts val="1000"/>
              <a:tabLst>
                <a:tab pos="-15240" algn="l"/>
              </a:tabLst>
            </a:pPr>
            <a:r>
              <a:rPr lang="en-GB"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a:t>
            </a:r>
            <a:r>
              <a:rPr lang="it-IT"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3: Tips for </a:t>
            </a:r>
            <a:r>
              <a:rPr lang="it-IT" sz="3000" b="1" dirty="0">
                <a:solidFill>
                  <a:srgbClr val="27969F"/>
                </a:solidFill>
                <a:effectLst/>
                <a:latin typeface="Calibri" panose="020F0502020204030204" pitchFamily="34" charset="0"/>
                <a:ea typeface="Times New Roman" panose="02020603050405020304" pitchFamily="18" charset="0"/>
                <a:cs typeface="Calibri" panose="020F0502020204030204" pitchFamily="34" charset="0"/>
              </a:rPr>
              <a:t>ICH</a:t>
            </a:r>
            <a:r>
              <a:rPr lang="it-IT"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dissemination online</a:t>
            </a:r>
            <a:endParaRPr lang="es-ES" sz="3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816746" y="1161543"/>
            <a:ext cx="9357064" cy="4401205"/>
          </a:xfrm>
          <a:prstGeom prst="rect">
            <a:avLst/>
          </a:prstGeom>
          <a:noFill/>
        </p:spPr>
        <p:txBody>
          <a:bodyPr wrap="square">
            <a:spAutoFit/>
          </a:bodyPr>
          <a:lstStyle/>
          <a:p>
            <a:pPr lvl="0" fontAlgn="base"/>
            <a:r>
              <a:rPr lang="it-IT" sz="2000" b="1" dirty="0">
                <a:solidFill>
                  <a:srgbClr val="266C9F"/>
                </a:solidFill>
              </a:rPr>
              <a:t>Contenuti multimediali</a:t>
            </a:r>
            <a:r>
              <a:rPr lang="it-IT" sz="2000" dirty="0">
                <a:solidFill>
                  <a:srgbClr val="266C9F"/>
                </a:solidFill>
              </a:rPr>
              <a:t>: nell’ambito del ICH i contenuti multimediali sono fondamentali. Il supporto visivo fa si che gli usi e costumi di ogni Paese siano compresi meglio (basti pensare ai video sul Flamenco spagnolo). Di conseguenza includere questi elementi multimediali farà aumentare </a:t>
            </a:r>
            <a:r>
              <a:rPr lang="it-IT" sz="2000" b="1" dirty="0">
                <a:solidFill>
                  <a:srgbClr val="4EAE3A"/>
                </a:solidFill>
              </a:rPr>
              <a:t>l’interesse</a:t>
            </a:r>
            <a:r>
              <a:rPr lang="it-IT" sz="2000" dirty="0">
                <a:solidFill>
                  <a:srgbClr val="266C9F"/>
                </a:solidFill>
              </a:rPr>
              <a:t> del pubblico nel progetto. Ad ogni modo questi contenuti devono essere di ottima qualità: altrimenti l’esperienza degli utenti non sarà positiva. </a:t>
            </a:r>
          </a:p>
          <a:p>
            <a:r>
              <a:rPr lang="it-IT" sz="2000" dirty="0">
                <a:solidFill>
                  <a:srgbClr val="266C9F"/>
                </a:solidFill>
              </a:rPr>
              <a:t> </a:t>
            </a:r>
          </a:p>
          <a:p>
            <a:pPr lvl="0" fontAlgn="base"/>
            <a:r>
              <a:rPr lang="it-IT" sz="2000" b="1" dirty="0">
                <a:solidFill>
                  <a:srgbClr val="266C9F"/>
                </a:solidFill>
              </a:rPr>
              <a:t>Scelta della lingua</a:t>
            </a:r>
            <a:r>
              <a:rPr lang="it-IT" sz="2000" dirty="0">
                <a:solidFill>
                  <a:srgbClr val="266C9F"/>
                </a:solidFill>
              </a:rPr>
              <a:t>: l’obiettivo è di </a:t>
            </a:r>
            <a:r>
              <a:rPr lang="it-IT" sz="2000" b="1" dirty="0">
                <a:solidFill>
                  <a:srgbClr val="4EAE3A"/>
                </a:solidFill>
              </a:rPr>
              <a:t>raggiungere</a:t>
            </a:r>
            <a:r>
              <a:rPr lang="it-IT" sz="2000" dirty="0">
                <a:solidFill>
                  <a:srgbClr val="266C9F"/>
                </a:solidFill>
              </a:rPr>
              <a:t> più utenti possibile, quindi fornire l’opportunità di scegliere tra linguaggi diversi fa si che sempre più utenti usufruiscano dei contenuti.</a:t>
            </a:r>
          </a:p>
          <a:p>
            <a:r>
              <a:rPr lang="it-IT" sz="2000" dirty="0">
                <a:solidFill>
                  <a:srgbClr val="266C9F"/>
                </a:solidFill>
              </a:rPr>
              <a:t> </a:t>
            </a:r>
          </a:p>
          <a:p>
            <a:pPr lvl="0" fontAlgn="base"/>
            <a:r>
              <a:rPr lang="it-IT" sz="2000" b="1" dirty="0">
                <a:solidFill>
                  <a:srgbClr val="266C9F"/>
                </a:solidFill>
              </a:rPr>
              <a:t>Abbonamento e Newsletter</a:t>
            </a:r>
            <a:r>
              <a:rPr lang="it-IT" sz="2000" dirty="0">
                <a:solidFill>
                  <a:srgbClr val="266C9F"/>
                </a:solidFill>
              </a:rPr>
              <a:t>: si può fornire agli utenti interessati l’opportunità di abbonarsi ai propri contenuti. Inviare una newsletter agli iscritti fa si che rimangano interessati al progetto e permette anche di ricevere </a:t>
            </a:r>
            <a:r>
              <a:rPr lang="it-IT" sz="2000" b="1" dirty="0">
                <a:solidFill>
                  <a:srgbClr val="4EAE3A"/>
                </a:solidFill>
              </a:rPr>
              <a:t>nuovi utenti</a:t>
            </a:r>
            <a:r>
              <a:rPr lang="it-IT" sz="2000" dirty="0">
                <a:solidFill>
                  <a:srgbClr val="266C9F"/>
                </a:solidFill>
              </a:rPr>
              <a:t>. </a:t>
            </a:r>
          </a:p>
        </p:txBody>
      </p:sp>
    </p:spTree>
    <p:extLst>
      <p:ext uri="{BB962C8B-B14F-4D97-AF65-F5344CB8AC3E}">
        <p14:creationId xmlns:p14="http://schemas.microsoft.com/office/powerpoint/2010/main" val="986161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6" name="CuadroTexto 5">
            <a:extLst>
              <a:ext uri="{FF2B5EF4-FFF2-40B4-BE49-F238E27FC236}">
                <a16:creationId xmlns:a16="http://schemas.microsoft.com/office/drawing/2014/main" id="{CFC0617B-C16D-498A-BB9D-A99CA1FB739E}"/>
              </a:ext>
            </a:extLst>
          </p:cNvPr>
          <p:cNvSpPr txBox="1"/>
          <p:nvPr/>
        </p:nvSpPr>
        <p:spPr>
          <a:xfrm>
            <a:off x="5399385" y="2092904"/>
            <a:ext cx="6094520" cy="1754326"/>
          </a:xfrm>
          <a:prstGeom prst="rect">
            <a:avLst/>
          </a:prstGeom>
          <a:noFill/>
        </p:spPr>
        <p:txBody>
          <a:bodyPr wrap="square">
            <a:spAutoFit/>
          </a:bodyPr>
          <a:lstStyle/>
          <a:p>
            <a:pPr fontAlgn="base"/>
            <a:r>
              <a:rPr lang="it-IT" sz="3600" b="1" dirty="0">
                <a:solidFill>
                  <a:srgbClr val="266C9F"/>
                </a:solidFill>
              </a:rPr>
              <a:t>Unità 2: Salvaguardia del </a:t>
            </a:r>
            <a:r>
              <a:rPr lang="it-IT" sz="3600" b="1" dirty="0">
                <a:solidFill>
                  <a:srgbClr val="27969F"/>
                </a:solidFill>
              </a:rPr>
              <a:t>ICH</a:t>
            </a:r>
            <a:r>
              <a:rPr lang="it-IT" sz="3600" b="1" dirty="0">
                <a:solidFill>
                  <a:srgbClr val="266C9F"/>
                </a:solidFill>
              </a:rPr>
              <a:t> attraverso la condivisione </a:t>
            </a:r>
            <a:r>
              <a:rPr lang="it-IT" sz="3600" b="1" dirty="0" err="1">
                <a:solidFill>
                  <a:srgbClr val="266C9F"/>
                </a:solidFill>
              </a:rPr>
              <a:t>Cloud</a:t>
            </a:r>
            <a:r>
              <a:rPr lang="it-IT" sz="3600" b="1" dirty="0">
                <a:solidFill>
                  <a:srgbClr val="266C9F"/>
                </a:solidFill>
              </a:rPr>
              <a:t>.</a:t>
            </a:r>
            <a:endParaRPr lang="it-IT" sz="3600" dirty="0">
              <a:solidFill>
                <a:srgbClr val="266C9F"/>
              </a:solidFill>
            </a:endParaRPr>
          </a:p>
        </p:txBody>
      </p:sp>
      <p:pic>
        <p:nvPicPr>
          <p:cNvPr id="10" name="Imagen 9">
            <a:extLst>
              <a:ext uri="{FF2B5EF4-FFF2-40B4-BE49-F238E27FC236}">
                <a16:creationId xmlns:a16="http://schemas.microsoft.com/office/drawing/2014/main" id="{EFD18533-5716-423C-9C12-73EA65AA94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4669654" cy="6290760"/>
          </a:xfrm>
          <a:prstGeom prst="rect">
            <a:avLst/>
          </a:prstGeom>
        </p:spPr>
      </p:pic>
    </p:spTree>
    <p:extLst>
      <p:ext uri="{BB962C8B-B14F-4D97-AF65-F5344CB8AC3E}">
        <p14:creationId xmlns:p14="http://schemas.microsoft.com/office/powerpoint/2010/main" val="1437837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449088" y="194154"/>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fontAlgn="base">
              <a:lnSpc>
                <a:spcPct val="115000"/>
              </a:lnSpc>
              <a:spcAft>
                <a:spcPts val="1000"/>
              </a:spcAft>
              <a:buSzPts val="1000"/>
              <a:tabLst>
                <a:tab pos="-15240" algn="l"/>
              </a:tabLst>
            </a:pPr>
            <a:r>
              <a:rPr lang="it-IT"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2.1: Il </a:t>
            </a:r>
            <a:r>
              <a:rPr lang="it-IT" sz="30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Cloud</a:t>
            </a:r>
            <a:r>
              <a:rPr lang="it-IT"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 ICH</a:t>
            </a:r>
            <a:endParaRPr lang="en-GB" sz="3000" b="1" dirty="0">
              <a:solidFill>
                <a:srgbClr val="27969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816746" y="1115943"/>
            <a:ext cx="9357064" cy="2554545"/>
          </a:xfrm>
          <a:prstGeom prst="rect">
            <a:avLst/>
          </a:prstGeom>
          <a:noFill/>
        </p:spPr>
        <p:txBody>
          <a:bodyPr wrap="square">
            <a:spAutoFit/>
          </a:bodyPr>
          <a:lstStyle/>
          <a:p>
            <a:pPr fontAlgn="base"/>
            <a:r>
              <a:rPr lang="it-IT" sz="2000" dirty="0">
                <a:solidFill>
                  <a:srgbClr val="266C9F"/>
                </a:solidFill>
              </a:rPr>
              <a:t>Il </a:t>
            </a:r>
            <a:r>
              <a:rPr lang="it-IT" sz="2000" dirty="0" err="1">
                <a:solidFill>
                  <a:srgbClr val="266C9F"/>
                </a:solidFill>
              </a:rPr>
              <a:t>Cloud</a:t>
            </a:r>
            <a:r>
              <a:rPr lang="it-IT" sz="2000" dirty="0">
                <a:solidFill>
                  <a:srgbClr val="266C9F"/>
                </a:solidFill>
              </a:rPr>
              <a:t> è un server </a:t>
            </a:r>
            <a:r>
              <a:rPr lang="it-IT" sz="2000" b="1" dirty="0">
                <a:solidFill>
                  <a:srgbClr val="4EAE3A"/>
                </a:solidFill>
              </a:rPr>
              <a:t>online</a:t>
            </a:r>
            <a:r>
              <a:rPr lang="it-IT" sz="2000" dirty="0">
                <a:solidFill>
                  <a:srgbClr val="266C9F"/>
                </a:solidFill>
              </a:rPr>
              <a:t> che permette di </a:t>
            </a:r>
            <a:r>
              <a:rPr lang="it-IT" sz="2000" b="1" dirty="0">
                <a:solidFill>
                  <a:srgbClr val="4EAE3A"/>
                </a:solidFill>
              </a:rPr>
              <a:t>caricare, condividere o modificare</a:t>
            </a:r>
            <a:r>
              <a:rPr lang="it-IT" sz="2000" b="1" dirty="0">
                <a:solidFill>
                  <a:srgbClr val="266C9F"/>
                </a:solidFill>
              </a:rPr>
              <a:t> </a:t>
            </a:r>
            <a:r>
              <a:rPr lang="it-IT" sz="2000" dirty="0">
                <a:solidFill>
                  <a:srgbClr val="266C9F"/>
                </a:solidFill>
              </a:rPr>
              <a:t>file multimediali. Così facendo non è necessario avere un hard disk esterno per raccogliere il materiale.</a:t>
            </a:r>
          </a:p>
          <a:p>
            <a:pPr fontAlgn="base"/>
            <a:r>
              <a:rPr lang="it-IT" sz="2000" dirty="0">
                <a:solidFill>
                  <a:srgbClr val="266C9F"/>
                </a:solidFill>
              </a:rPr>
              <a:t> </a:t>
            </a:r>
          </a:p>
          <a:p>
            <a:pPr fontAlgn="base"/>
            <a:r>
              <a:rPr lang="it-IT" sz="2000" dirty="0">
                <a:solidFill>
                  <a:srgbClr val="266C9F"/>
                </a:solidFill>
              </a:rPr>
              <a:t>Inoltre, questi file sono accessibili agli utenti </a:t>
            </a:r>
            <a:r>
              <a:rPr lang="it-IT" sz="2000" b="1" dirty="0">
                <a:solidFill>
                  <a:srgbClr val="4EAE3A"/>
                </a:solidFill>
              </a:rPr>
              <a:t>autorizzati</a:t>
            </a:r>
            <a:r>
              <a:rPr lang="it-IT" sz="2000" dirty="0">
                <a:solidFill>
                  <a:srgbClr val="266C9F"/>
                </a:solidFill>
              </a:rPr>
              <a:t> da ogni dispositivo e da qualsiasi posizione geografica. Il </a:t>
            </a:r>
            <a:r>
              <a:rPr lang="it-IT" sz="2000" dirty="0" err="1">
                <a:solidFill>
                  <a:srgbClr val="266C9F"/>
                </a:solidFill>
              </a:rPr>
              <a:t>Cloud</a:t>
            </a:r>
            <a:r>
              <a:rPr lang="it-IT" sz="2000" dirty="0">
                <a:solidFill>
                  <a:srgbClr val="266C9F"/>
                </a:solidFill>
              </a:rPr>
              <a:t> è molto </a:t>
            </a:r>
            <a:r>
              <a:rPr lang="it-IT" sz="2000" b="1" dirty="0">
                <a:solidFill>
                  <a:srgbClr val="4EAE3A"/>
                </a:solidFill>
              </a:rPr>
              <a:t>sicuro</a:t>
            </a:r>
            <a:r>
              <a:rPr lang="it-IT" sz="2000" dirty="0">
                <a:solidFill>
                  <a:srgbClr val="266C9F"/>
                </a:solidFill>
              </a:rPr>
              <a:t> perché non può deteriorarsi o perdersi, cosa che potrebbe invece accadere ad un hard disk fisico. Inoltre essendo uno spazio virtuale </a:t>
            </a:r>
            <a:r>
              <a:rPr lang="it-IT" sz="2000" b="1" dirty="0">
                <a:solidFill>
                  <a:srgbClr val="4EAE3A"/>
                </a:solidFill>
              </a:rPr>
              <a:t>non occupa spazio fisico </a:t>
            </a:r>
            <a:r>
              <a:rPr lang="it-IT" sz="2000" dirty="0">
                <a:solidFill>
                  <a:srgbClr val="266C9F"/>
                </a:solidFill>
              </a:rPr>
              <a:t>e rende i file molto più versatili. </a:t>
            </a:r>
          </a:p>
        </p:txBody>
      </p:sp>
      <p:pic>
        <p:nvPicPr>
          <p:cNvPr id="3" name="Imagen 2">
            <a:extLst>
              <a:ext uri="{FF2B5EF4-FFF2-40B4-BE49-F238E27FC236}">
                <a16:creationId xmlns:a16="http://schemas.microsoft.com/office/drawing/2014/main" id="{728FBC6C-F73E-46DF-9A0C-E78854760E4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6746" y="3949615"/>
            <a:ext cx="4288720" cy="2415261"/>
          </a:xfrm>
          <a:prstGeom prst="rect">
            <a:avLst/>
          </a:prstGeom>
        </p:spPr>
      </p:pic>
      <p:sp>
        <p:nvSpPr>
          <p:cNvPr id="12" name="CuadroTexto 11">
            <a:extLst>
              <a:ext uri="{FF2B5EF4-FFF2-40B4-BE49-F238E27FC236}">
                <a16:creationId xmlns:a16="http://schemas.microsoft.com/office/drawing/2014/main" id="{F31CFFEB-0A29-4F4B-91A1-E99DFA3052C2}"/>
              </a:ext>
            </a:extLst>
          </p:cNvPr>
          <p:cNvSpPr txBox="1"/>
          <p:nvPr/>
        </p:nvSpPr>
        <p:spPr>
          <a:xfrm>
            <a:off x="5485595" y="4261414"/>
            <a:ext cx="4688215" cy="1323439"/>
          </a:xfrm>
          <a:prstGeom prst="rect">
            <a:avLst/>
          </a:prstGeom>
          <a:noFill/>
        </p:spPr>
        <p:txBody>
          <a:bodyPr wrap="square">
            <a:spAutoFit/>
          </a:bodyPr>
          <a:lstStyle/>
          <a:p>
            <a:pPr fontAlgn="base"/>
            <a:r>
              <a:rPr lang="it-IT" sz="2000" dirty="0">
                <a:solidFill>
                  <a:srgbClr val="266C9F"/>
                </a:solidFill>
              </a:rPr>
              <a:t>Il </a:t>
            </a:r>
            <a:r>
              <a:rPr lang="it-IT" sz="2000" dirty="0" err="1">
                <a:solidFill>
                  <a:srgbClr val="266C9F"/>
                </a:solidFill>
              </a:rPr>
              <a:t>Cloud</a:t>
            </a:r>
            <a:r>
              <a:rPr lang="it-IT" sz="2000" dirty="0">
                <a:solidFill>
                  <a:srgbClr val="266C9F"/>
                </a:solidFill>
              </a:rPr>
              <a:t> può essere utilizzato per condividere, trasferire e immagazzinare file e dati, e rappresenta un elemento fondamentale di ogni Progetto ICH.</a:t>
            </a:r>
          </a:p>
        </p:txBody>
      </p:sp>
    </p:spTree>
    <p:extLst>
      <p:ext uri="{BB962C8B-B14F-4D97-AF65-F5344CB8AC3E}">
        <p14:creationId xmlns:p14="http://schemas.microsoft.com/office/powerpoint/2010/main" val="4239861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449088" y="194154"/>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15000"/>
              </a:lnSpc>
              <a:spcAft>
                <a:spcPts val="1000"/>
              </a:spcAft>
              <a:buSzPts val="1000"/>
              <a:tabLst>
                <a:tab pos="-15240" algn="l"/>
              </a:tabLst>
            </a:pPr>
            <a:r>
              <a:rPr lang="it-IT"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2.2: Strumenti ICT per la condivisione </a:t>
            </a:r>
            <a:r>
              <a:rPr lang="it-IT" sz="30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Cloud</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95897CA7-201C-4593-AAE4-3F6D76B40D96}"/>
              </a:ext>
            </a:extLst>
          </p:cNvPr>
          <p:cNvSpPr txBox="1"/>
          <p:nvPr/>
        </p:nvSpPr>
        <p:spPr>
          <a:xfrm>
            <a:off x="543310" y="1031451"/>
            <a:ext cx="8167456" cy="4524315"/>
          </a:xfrm>
          <a:prstGeom prst="rect">
            <a:avLst/>
          </a:prstGeom>
          <a:noFill/>
        </p:spPr>
        <p:txBody>
          <a:bodyPr wrap="square">
            <a:spAutoFit/>
          </a:bodyPr>
          <a:lstStyle/>
          <a:p>
            <a:pPr fontAlgn="base"/>
            <a:r>
              <a:rPr lang="it-IT" sz="2400" dirty="0">
                <a:solidFill>
                  <a:srgbClr val="266C9F"/>
                </a:solidFill>
              </a:rPr>
              <a:t>Ci sono diverse applicazioni, siti e piattaforme che offrono servizi di </a:t>
            </a:r>
            <a:r>
              <a:rPr lang="it-IT" sz="2400" dirty="0" err="1">
                <a:solidFill>
                  <a:srgbClr val="266C9F"/>
                </a:solidFill>
              </a:rPr>
              <a:t>Cloud</a:t>
            </a:r>
            <a:r>
              <a:rPr lang="it-IT" sz="2400" dirty="0">
                <a:solidFill>
                  <a:srgbClr val="266C9F"/>
                </a:solidFill>
              </a:rPr>
              <a:t>, gratuiti e a pagamento. Di seguito alcuni dei più famosi e le loro caratteristiche, così da poter scegliere il più adatto alle proprie necessità. </a:t>
            </a:r>
          </a:p>
          <a:p>
            <a:pPr fontAlgn="base"/>
            <a:r>
              <a:rPr lang="it-IT" sz="2400" dirty="0">
                <a:solidFill>
                  <a:srgbClr val="266C9F"/>
                </a:solidFill>
              </a:rPr>
              <a:t> </a:t>
            </a:r>
          </a:p>
          <a:p>
            <a:pPr lvl="0" fontAlgn="base"/>
            <a:r>
              <a:rPr lang="it-IT" sz="2400" b="1" dirty="0" err="1">
                <a:solidFill>
                  <a:srgbClr val="266C9F"/>
                </a:solidFill>
              </a:rPr>
              <a:t>Dropbox</a:t>
            </a:r>
            <a:r>
              <a:rPr lang="it-IT" sz="2400" dirty="0">
                <a:solidFill>
                  <a:srgbClr val="266C9F"/>
                </a:solidFill>
              </a:rPr>
              <a:t>: questo strumento offre uno spazio online  gratuito fino a </a:t>
            </a:r>
            <a:r>
              <a:rPr lang="it-IT" sz="2400" b="1" dirty="0">
                <a:solidFill>
                  <a:srgbClr val="4EAE3A"/>
                </a:solidFill>
              </a:rPr>
              <a:t>10GB</a:t>
            </a:r>
            <a:r>
              <a:rPr lang="it-IT" sz="2400" dirty="0">
                <a:solidFill>
                  <a:srgbClr val="266C9F"/>
                </a:solidFill>
              </a:rPr>
              <a:t>. </a:t>
            </a:r>
            <a:r>
              <a:rPr lang="it-IT" sz="2400" dirty="0" err="1">
                <a:solidFill>
                  <a:srgbClr val="266C9F"/>
                </a:solidFill>
              </a:rPr>
              <a:t>É</a:t>
            </a:r>
            <a:r>
              <a:rPr lang="it-IT" sz="2400" dirty="0">
                <a:solidFill>
                  <a:srgbClr val="266C9F"/>
                </a:solidFill>
              </a:rPr>
              <a:t> una delle piattaforme più utilizzate. </a:t>
            </a:r>
          </a:p>
          <a:p>
            <a:pPr fontAlgn="base"/>
            <a:r>
              <a:rPr lang="it-IT" sz="2400" dirty="0">
                <a:solidFill>
                  <a:srgbClr val="266C9F"/>
                </a:solidFill>
              </a:rPr>
              <a:t> </a:t>
            </a:r>
          </a:p>
          <a:p>
            <a:pPr lvl="0" fontAlgn="base"/>
            <a:r>
              <a:rPr lang="it-IT" sz="2400" b="1" dirty="0" err="1">
                <a:solidFill>
                  <a:srgbClr val="266C9F"/>
                </a:solidFill>
              </a:rPr>
              <a:t>WeTransfer</a:t>
            </a:r>
            <a:r>
              <a:rPr lang="it-IT" sz="2400" dirty="0">
                <a:solidFill>
                  <a:srgbClr val="266C9F"/>
                </a:solidFill>
              </a:rPr>
              <a:t>: un’applicazione progettata per il </a:t>
            </a:r>
            <a:r>
              <a:rPr lang="it-IT" sz="2400" b="1" dirty="0">
                <a:solidFill>
                  <a:srgbClr val="4EAE3A"/>
                </a:solidFill>
              </a:rPr>
              <a:t>trasferimento</a:t>
            </a:r>
            <a:r>
              <a:rPr lang="it-IT" sz="2400" dirty="0">
                <a:solidFill>
                  <a:srgbClr val="266C9F"/>
                </a:solidFill>
              </a:rPr>
              <a:t> di file. Intuitiva ed efficiente, non necessita di registrazione per essere utilizzata. Si possono caricare gratuitamente fino a </a:t>
            </a:r>
            <a:r>
              <a:rPr lang="it-IT" sz="2400" b="1" dirty="0">
                <a:solidFill>
                  <a:srgbClr val="4EAE3A"/>
                </a:solidFill>
              </a:rPr>
              <a:t>2GB</a:t>
            </a:r>
            <a:r>
              <a:rPr lang="it-IT" sz="2400" dirty="0">
                <a:solidFill>
                  <a:srgbClr val="266C9F"/>
                </a:solidFill>
              </a:rPr>
              <a:t>, o utilizzare le opzioni a pagamento. </a:t>
            </a:r>
          </a:p>
        </p:txBody>
      </p:sp>
      <p:pic>
        <p:nvPicPr>
          <p:cNvPr id="7" name="Imagen 6">
            <a:extLst>
              <a:ext uri="{FF2B5EF4-FFF2-40B4-BE49-F238E27FC236}">
                <a16:creationId xmlns:a16="http://schemas.microsoft.com/office/drawing/2014/main" id="{F091B049-AA75-4860-9CEB-E46ECD6552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87604" y="3265908"/>
            <a:ext cx="1309755" cy="1218155"/>
          </a:xfrm>
          <a:prstGeom prst="rect">
            <a:avLst/>
          </a:prstGeom>
        </p:spPr>
      </p:pic>
      <p:pic>
        <p:nvPicPr>
          <p:cNvPr id="16" name="Imagen 15">
            <a:extLst>
              <a:ext uri="{FF2B5EF4-FFF2-40B4-BE49-F238E27FC236}">
                <a16:creationId xmlns:a16="http://schemas.microsoft.com/office/drawing/2014/main" id="{0006DE02-CE2F-4FC3-AF54-59CCB7AE5CD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6598" t="6434" r="56866" b="20172"/>
          <a:stretch/>
        </p:blipFill>
        <p:spPr>
          <a:xfrm>
            <a:off x="8543873" y="4484063"/>
            <a:ext cx="1797219" cy="1501863"/>
          </a:xfrm>
          <a:prstGeom prst="rect">
            <a:avLst/>
          </a:prstGeom>
        </p:spPr>
      </p:pic>
    </p:spTree>
    <p:extLst>
      <p:ext uri="{BB962C8B-B14F-4D97-AF65-F5344CB8AC3E}">
        <p14:creationId xmlns:p14="http://schemas.microsoft.com/office/powerpoint/2010/main" val="3730075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0378" y="22995"/>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096000" y="2982086"/>
            <a:ext cx="6186103" cy="790507"/>
            <a:chOff x="4834470" y="1482096"/>
            <a:chExt cx="6186103" cy="790507"/>
          </a:xfrm>
        </p:grpSpPr>
        <p:sp>
          <p:nvSpPr>
            <p:cNvPr id="9" name="TextBox 8"/>
            <p:cNvSpPr txBox="1"/>
            <p:nvPr/>
          </p:nvSpPr>
          <p:spPr>
            <a:xfrm>
              <a:off x="5895648" y="1482096"/>
              <a:ext cx="5124925" cy="369332"/>
            </a:xfrm>
            <a:prstGeom prst="rect">
              <a:avLst/>
            </a:prstGeom>
            <a:noFill/>
          </p:spPr>
          <p:txBody>
            <a:bodyPr wrap="square" lIns="108000" rIns="108000" rtlCol="0">
              <a:spAutoFit/>
            </a:bodyPr>
            <a:lstStyle/>
            <a:p>
              <a:endParaRPr lang="ko-KR" altLang="en-US" b="1" dirty="0">
                <a:cs typeface="Arial" pitchFamily="34" charset="0"/>
              </a:endParaRPr>
            </a:p>
          </p:txBody>
        </p:sp>
        <p:sp>
          <p:nvSpPr>
            <p:cNvPr id="6" name="Oval 5"/>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7285808" y="467391"/>
            <a:ext cx="6715760" cy="923330"/>
          </a:xfrm>
          <a:prstGeom prst="rect">
            <a:avLst/>
          </a:prstGeom>
          <a:noFill/>
        </p:spPr>
        <p:txBody>
          <a:bodyPr wrap="square" rtlCol="0">
            <a:spAutoFit/>
          </a:bodyPr>
          <a:lstStyle/>
          <a:p>
            <a:r>
              <a:rPr lang="es-ES" sz="5400" dirty="0">
                <a:solidFill>
                  <a:srgbClr val="266C9F"/>
                </a:solidFill>
              </a:rPr>
              <a:t>OBIETTIVI</a:t>
            </a:r>
          </a:p>
        </p:txBody>
      </p:sp>
      <p:grpSp>
        <p:nvGrpSpPr>
          <p:cNvPr id="108" name="Google Shape;385;p36">
            <a:extLst>
              <a:ext uri="{FF2B5EF4-FFF2-40B4-BE49-F238E27FC236}">
                <a16:creationId xmlns:a16="http://schemas.microsoft.com/office/drawing/2014/main" id="{EB21C19B-C8BF-4367-9DB7-21EC347C6BAF}"/>
              </a:ext>
            </a:extLst>
          </p:cNvPr>
          <p:cNvGrpSpPr/>
          <p:nvPr/>
        </p:nvGrpSpPr>
        <p:grpSpPr>
          <a:xfrm>
            <a:off x="10279017" y="467391"/>
            <a:ext cx="894080" cy="833150"/>
            <a:chOff x="5961125" y="1623900"/>
            <a:chExt cx="427450" cy="448175"/>
          </a:xfrm>
          <a:solidFill>
            <a:srgbClr val="266C9F"/>
          </a:solidFill>
        </p:grpSpPr>
        <p:sp>
          <p:nvSpPr>
            <p:cNvPr id="109" name="Google Shape;386;p36">
              <a:extLst>
                <a:ext uri="{FF2B5EF4-FFF2-40B4-BE49-F238E27FC236}">
                  <a16:creationId xmlns:a16="http://schemas.microsoft.com/office/drawing/2014/main" id="{D6848BE8-9132-4823-B2FF-0CD59E1D9A3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387;p36">
              <a:extLst>
                <a:ext uri="{FF2B5EF4-FFF2-40B4-BE49-F238E27FC236}">
                  <a16:creationId xmlns:a16="http://schemas.microsoft.com/office/drawing/2014/main"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388;p36">
              <a:extLst>
                <a:ext uri="{FF2B5EF4-FFF2-40B4-BE49-F238E27FC236}">
                  <a16:creationId xmlns:a16="http://schemas.microsoft.com/office/drawing/2014/main"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389;p36">
              <a:extLst>
                <a:ext uri="{FF2B5EF4-FFF2-40B4-BE49-F238E27FC236}">
                  <a16:creationId xmlns:a16="http://schemas.microsoft.com/office/drawing/2014/main"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390;p36">
              <a:extLst>
                <a:ext uri="{FF2B5EF4-FFF2-40B4-BE49-F238E27FC236}">
                  <a16:creationId xmlns:a16="http://schemas.microsoft.com/office/drawing/2014/main"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392;p36">
              <a:extLst>
                <a:ext uri="{FF2B5EF4-FFF2-40B4-BE49-F238E27FC236}">
                  <a16:creationId xmlns:a16="http://schemas.microsoft.com/office/drawing/2014/main"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 name="Imagen 4">
            <a:extLst>
              <a:ext uri="{FF2B5EF4-FFF2-40B4-BE49-F238E27FC236}">
                <a16:creationId xmlns:a16="http://schemas.microsoft.com/office/drawing/2014/main" id="{24C3EC37-3719-430A-90BF-00A6105B07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6" y="1759334"/>
            <a:ext cx="4681199" cy="32360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54000">
              <a:schemeClr val="accent1">
                <a:alpha val="58000"/>
              </a:schemeClr>
            </a:glow>
            <a:outerShdw blurRad="50800" dist="50800" dir="5400000" algn="ctr" rotWithShape="0">
              <a:srgbClr val="000000"/>
            </a:outerShdw>
          </a:effectLst>
        </p:spPr>
      </p:pic>
      <p:sp>
        <p:nvSpPr>
          <p:cNvPr id="2" name="Rectángulo 1">
            <a:extLst>
              <a:ext uri="{FF2B5EF4-FFF2-40B4-BE49-F238E27FC236}">
                <a16:creationId xmlns:a16="http://schemas.microsoft.com/office/drawing/2014/main" id="{21AD9736-0463-4F2A-9CC8-152DA9433E88}"/>
              </a:ext>
            </a:extLst>
          </p:cNvPr>
          <p:cNvSpPr/>
          <p:nvPr/>
        </p:nvSpPr>
        <p:spPr>
          <a:xfrm>
            <a:off x="65646" y="1749398"/>
            <a:ext cx="4681199" cy="3262211"/>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CuadroTexto 32">
            <a:extLst>
              <a:ext uri="{FF2B5EF4-FFF2-40B4-BE49-F238E27FC236}">
                <a16:creationId xmlns:a16="http://schemas.microsoft.com/office/drawing/2014/main" id="{D1D4943A-93D9-427F-8BCA-8569077E361B}"/>
              </a:ext>
            </a:extLst>
          </p:cNvPr>
          <p:cNvSpPr txBox="1"/>
          <p:nvPr/>
        </p:nvSpPr>
        <p:spPr>
          <a:xfrm>
            <a:off x="7330022" y="2915675"/>
            <a:ext cx="4328621" cy="1477328"/>
          </a:xfrm>
          <a:prstGeom prst="rect">
            <a:avLst/>
          </a:prstGeom>
          <a:noFill/>
        </p:spPr>
        <p:txBody>
          <a:bodyPr wrap="square">
            <a:spAutoFit/>
          </a:bodyPr>
          <a:lstStyle/>
          <a:p>
            <a:pPr algn="just"/>
            <a:r>
              <a:rPr lang="it-IT" dirty="0">
                <a:solidFill>
                  <a:srgbClr val="266C9F"/>
                </a:solidFill>
              </a:rPr>
              <a:t>Utilizzare gli strumenti ICT per la divulgazione del ICH online e migliorare le competenze digitali degli imprenditori in merito al settore del Patrimonio Culturale Immateriale.</a:t>
            </a:r>
            <a:endParaRPr lang="ko-KR" altLang="en-US" dirty="0">
              <a:solidFill>
                <a:srgbClr val="266C9F"/>
              </a:solidFill>
              <a:cs typeface="Arial" pitchFamily="34" charset="0"/>
            </a:endParaRPr>
          </a:p>
        </p:txBody>
      </p:sp>
    </p:spTree>
    <p:extLst>
      <p:ext uri="{BB962C8B-B14F-4D97-AF65-F5344CB8AC3E}">
        <p14:creationId xmlns:p14="http://schemas.microsoft.com/office/powerpoint/2010/main" val="209167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449088" y="194154"/>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15000"/>
              </a:lnSpc>
              <a:spcAft>
                <a:spcPts val="1000"/>
              </a:spcAft>
              <a:buSzPts val="1000"/>
              <a:tabLst>
                <a:tab pos="-15240" algn="l"/>
              </a:tabLst>
            </a:pPr>
            <a:r>
              <a:rPr lang="it-IT" sz="30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2.2: Strumenti ICT per la condivisione </a:t>
            </a:r>
            <a:r>
              <a:rPr lang="it-IT" sz="30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Cloud</a:t>
            </a:r>
            <a:endParaRPr lang="en-GB"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95897CA7-201C-4593-AAE4-3F6D76B40D96}"/>
              </a:ext>
            </a:extLst>
          </p:cNvPr>
          <p:cNvSpPr txBox="1"/>
          <p:nvPr/>
        </p:nvSpPr>
        <p:spPr>
          <a:xfrm>
            <a:off x="892628" y="1487770"/>
            <a:ext cx="7379551" cy="4524315"/>
          </a:xfrm>
          <a:prstGeom prst="rect">
            <a:avLst/>
          </a:prstGeom>
          <a:noFill/>
        </p:spPr>
        <p:txBody>
          <a:bodyPr wrap="square">
            <a:spAutoFit/>
          </a:bodyPr>
          <a:lstStyle/>
          <a:p>
            <a:pPr lvl="0" fontAlgn="base"/>
            <a:r>
              <a:rPr lang="it-IT" sz="2400" b="1" dirty="0">
                <a:solidFill>
                  <a:srgbClr val="266C9F"/>
                </a:solidFill>
              </a:rPr>
              <a:t>Google Drive</a:t>
            </a:r>
            <a:r>
              <a:rPr lang="it-IT" sz="2400" dirty="0">
                <a:solidFill>
                  <a:srgbClr val="266C9F"/>
                </a:solidFill>
              </a:rPr>
              <a:t>: servizio fornito da Google che permette di caricare file diversi in un hard drive virtuale. Offre uno spazio gratuito di </a:t>
            </a:r>
            <a:r>
              <a:rPr lang="it-IT" sz="2400" b="1" dirty="0">
                <a:solidFill>
                  <a:srgbClr val="4EAE3A"/>
                </a:solidFill>
              </a:rPr>
              <a:t>15GB</a:t>
            </a:r>
            <a:r>
              <a:rPr lang="it-IT" sz="2400" dirty="0">
                <a:solidFill>
                  <a:srgbClr val="266C9F"/>
                </a:solidFill>
              </a:rPr>
              <a:t> e i file possono essere modificati o scaricati. </a:t>
            </a:r>
          </a:p>
          <a:p>
            <a:r>
              <a:rPr lang="it-IT" sz="2400" dirty="0">
                <a:solidFill>
                  <a:srgbClr val="266C9F"/>
                </a:solidFill>
              </a:rPr>
              <a:t> </a:t>
            </a:r>
          </a:p>
          <a:p>
            <a:pPr lvl="0" fontAlgn="base"/>
            <a:r>
              <a:rPr lang="it-IT" sz="2400" b="1" dirty="0" err="1">
                <a:solidFill>
                  <a:srgbClr val="266C9F"/>
                </a:solidFill>
              </a:rPr>
              <a:t>One</a:t>
            </a:r>
            <a:r>
              <a:rPr lang="it-IT" sz="2400" b="1" dirty="0">
                <a:solidFill>
                  <a:srgbClr val="266C9F"/>
                </a:solidFill>
              </a:rPr>
              <a:t> Drive</a:t>
            </a:r>
            <a:r>
              <a:rPr lang="it-IT" sz="2400" dirty="0">
                <a:solidFill>
                  <a:srgbClr val="266C9F"/>
                </a:solidFill>
              </a:rPr>
              <a:t>: offerto da Microsoft, permette di accedere ai propri file da ogni dispositivo. Lo spazio gratuito è di </a:t>
            </a:r>
            <a:r>
              <a:rPr lang="it-IT" sz="2400" b="1" dirty="0">
                <a:solidFill>
                  <a:srgbClr val="4EAE3A"/>
                </a:solidFill>
              </a:rPr>
              <a:t>5GB</a:t>
            </a:r>
            <a:r>
              <a:rPr lang="it-IT" sz="2400" dirty="0">
                <a:solidFill>
                  <a:srgbClr val="266C9F"/>
                </a:solidFill>
              </a:rPr>
              <a:t>. </a:t>
            </a:r>
          </a:p>
          <a:p>
            <a:r>
              <a:rPr lang="it-IT" sz="2400" dirty="0">
                <a:solidFill>
                  <a:srgbClr val="266C9F"/>
                </a:solidFill>
              </a:rPr>
              <a:t> </a:t>
            </a:r>
          </a:p>
          <a:p>
            <a:pPr lvl="0" fontAlgn="base"/>
            <a:r>
              <a:rPr lang="it-IT" sz="2400" b="1" dirty="0">
                <a:solidFill>
                  <a:srgbClr val="266C9F"/>
                </a:solidFill>
              </a:rPr>
              <a:t>Mega</a:t>
            </a:r>
            <a:r>
              <a:rPr lang="it-IT" sz="2400" dirty="0">
                <a:solidFill>
                  <a:srgbClr val="266C9F"/>
                </a:solidFill>
              </a:rPr>
              <a:t>: piattaforma versatile che permette di condividere film, libri, giochi, musica, documenti personali, immagini, eccetera, in maniera sicura. La sua versione gratuita fornisce fino a </a:t>
            </a:r>
            <a:r>
              <a:rPr lang="it-IT" sz="2400" b="1" dirty="0">
                <a:solidFill>
                  <a:srgbClr val="4EAE3A"/>
                </a:solidFill>
              </a:rPr>
              <a:t>20GB</a:t>
            </a:r>
            <a:r>
              <a:rPr lang="it-IT" sz="2400" dirty="0">
                <a:solidFill>
                  <a:srgbClr val="266C9F"/>
                </a:solidFill>
              </a:rPr>
              <a:t>.</a:t>
            </a:r>
          </a:p>
        </p:txBody>
      </p:sp>
      <p:pic>
        <p:nvPicPr>
          <p:cNvPr id="3" name="Imagen 2">
            <a:extLst>
              <a:ext uri="{FF2B5EF4-FFF2-40B4-BE49-F238E27FC236}">
                <a16:creationId xmlns:a16="http://schemas.microsoft.com/office/drawing/2014/main" id="{879B8C62-8A50-4D65-8B01-5E9605D6CEB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31441" y="2920754"/>
            <a:ext cx="1651246" cy="1481735"/>
          </a:xfrm>
          <a:prstGeom prst="rect">
            <a:avLst/>
          </a:prstGeom>
        </p:spPr>
      </p:pic>
      <p:pic>
        <p:nvPicPr>
          <p:cNvPr id="7" name="Imagen 6">
            <a:extLst>
              <a:ext uri="{FF2B5EF4-FFF2-40B4-BE49-F238E27FC236}">
                <a16:creationId xmlns:a16="http://schemas.microsoft.com/office/drawing/2014/main" id="{3E15A03E-D73C-4B5D-9D39-1560A0CD75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20210" y="1236693"/>
            <a:ext cx="1331650" cy="1193493"/>
          </a:xfrm>
          <a:prstGeom prst="rect">
            <a:avLst/>
          </a:prstGeom>
        </p:spPr>
      </p:pic>
      <p:pic>
        <p:nvPicPr>
          <p:cNvPr id="9" name="Imagen 8">
            <a:extLst>
              <a:ext uri="{FF2B5EF4-FFF2-40B4-BE49-F238E27FC236}">
                <a16:creationId xmlns:a16="http://schemas.microsoft.com/office/drawing/2014/main" id="{D20E4509-A008-44AD-9081-E0E2FB1B11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28481" y="4694506"/>
            <a:ext cx="1654206" cy="1240655"/>
          </a:xfrm>
          <a:prstGeom prst="rect">
            <a:avLst/>
          </a:prstGeom>
        </p:spPr>
      </p:pic>
    </p:spTree>
    <p:extLst>
      <p:ext uri="{BB962C8B-B14F-4D97-AF65-F5344CB8AC3E}">
        <p14:creationId xmlns:p14="http://schemas.microsoft.com/office/powerpoint/2010/main" val="3753903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id="{7344A23B-2389-4CFC-8920-E29843BE20B3}"/>
              </a:ext>
            </a:extLst>
          </p:cNvPr>
          <p:cNvSpPr txBox="1">
            <a:spLocks/>
          </p:cNvSpPr>
          <p:nvPr/>
        </p:nvSpPr>
        <p:spPr>
          <a:xfrm>
            <a:off x="853290" y="2048784"/>
            <a:ext cx="2479721"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it-IT" dirty="0">
                <a:solidFill>
                  <a:schemeClr val="tx1">
                    <a:lumMod val="75000"/>
                    <a:lumOff val="25000"/>
                  </a:schemeClr>
                </a:solidFill>
              </a:rPr>
              <a:t>1.Quali di questi social media è focalizzato alla condivisione immagini?</a:t>
            </a:r>
          </a:p>
          <a:p>
            <a:pPr fontAlgn="base"/>
            <a:r>
              <a:rPr lang="en-US" dirty="0">
                <a:solidFill>
                  <a:schemeClr val="tx1">
                    <a:lumMod val="75000"/>
                    <a:lumOff val="25000"/>
                  </a:schemeClr>
                </a:solidFill>
              </a:rPr>
              <a:t>a)</a:t>
            </a:r>
            <a:r>
              <a:rPr lang="en-US" b="1" dirty="0">
                <a:solidFill>
                  <a:schemeClr val="tx1">
                    <a:lumMod val="75000"/>
                    <a:lumOff val="25000"/>
                  </a:schemeClr>
                </a:solidFill>
              </a:rPr>
              <a:t> Instagram</a:t>
            </a:r>
            <a:endParaRPr lang="it-IT" dirty="0">
              <a:solidFill>
                <a:schemeClr val="tx1">
                  <a:lumMod val="75000"/>
                  <a:lumOff val="25000"/>
                </a:schemeClr>
              </a:solidFill>
            </a:endParaRPr>
          </a:p>
          <a:p>
            <a:pPr fontAlgn="base"/>
            <a:r>
              <a:rPr lang="en-US" dirty="0">
                <a:solidFill>
                  <a:schemeClr val="tx1">
                    <a:lumMod val="75000"/>
                    <a:lumOff val="25000"/>
                  </a:schemeClr>
                </a:solidFill>
              </a:rPr>
              <a:t>b) Twitter</a:t>
            </a:r>
            <a:endParaRPr lang="it-IT" dirty="0">
              <a:solidFill>
                <a:schemeClr val="tx1">
                  <a:lumMod val="75000"/>
                  <a:lumOff val="25000"/>
                </a:schemeClr>
              </a:solidFill>
            </a:endParaRPr>
          </a:p>
          <a:p>
            <a:pPr fontAlgn="base"/>
            <a:r>
              <a:rPr lang="en-US" dirty="0">
                <a:solidFill>
                  <a:schemeClr val="tx1">
                    <a:lumMod val="75000"/>
                    <a:lumOff val="25000"/>
                  </a:schemeClr>
                </a:solidFill>
              </a:rPr>
              <a:t>c) YouTube</a:t>
            </a:r>
            <a:endParaRPr lang="it-IT" dirty="0">
              <a:solidFill>
                <a:schemeClr val="tx1">
                  <a:lumMod val="75000"/>
                  <a:lumOff val="25000"/>
                </a:schemeClr>
              </a:solidFill>
            </a:endParaRPr>
          </a:p>
        </p:txBody>
      </p:sp>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137012" y="2794433"/>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tLang="ko-KR" sz="1600" dirty="0">
              <a:solidFill>
                <a:schemeClr val="tx1">
                  <a:lumMod val="75000"/>
                  <a:lumOff val="25000"/>
                </a:schemeClr>
              </a:solidFill>
              <a:cs typeface="Arial" pitchFamily="34" charset="0"/>
            </a:endParaRPr>
          </a:p>
        </p:txBody>
      </p:sp>
      <p:sp>
        <p:nvSpPr>
          <p:cNvPr id="12" name="Text Placeholder 6">
            <a:extLst>
              <a:ext uri="{FF2B5EF4-FFF2-40B4-BE49-F238E27FC236}">
                <a16:creationId xmlns:a16="http://schemas.microsoft.com/office/drawing/2014/main" id="{B95429B3-42B3-4768-AA05-C38AFAC473FB}"/>
              </a:ext>
            </a:extLst>
          </p:cNvPr>
          <p:cNvSpPr txBox="1">
            <a:spLocks/>
          </p:cNvSpPr>
          <p:nvPr/>
        </p:nvSpPr>
        <p:spPr>
          <a:xfrm>
            <a:off x="4136572" y="2048784"/>
            <a:ext cx="3637408"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it-IT" dirty="0">
                <a:solidFill>
                  <a:schemeClr val="tx1">
                    <a:lumMod val="75000"/>
                    <a:lumOff val="25000"/>
                  </a:schemeClr>
                </a:solidFill>
              </a:rPr>
              <a:t>2. Quale consiglio seguire per la diffusione online del ICH? </a:t>
            </a:r>
          </a:p>
          <a:p>
            <a:pPr fontAlgn="base"/>
            <a:r>
              <a:rPr lang="it-IT" dirty="0">
                <a:solidFill>
                  <a:schemeClr val="tx1">
                    <a:lumMod val="75000"/>
                    <a:lumOff val="25000"/>
                  </a:schemeClr>
                </a:solidFill>
              </a:rPr>
              <a:t>a) Un brand accattivante.</a:t>
            </a:r>
          </a:p>
          <a:p>
            <a:pPr fontAlgn="base"/>
            <a:r>
              <a:rPr lang="it-IT" dirty="0">
                <a:solidFill>
                  <a:schemeClr val="tx1">
                    <a:lumMod val="75000"/>
                    <a:lumOff val="25000"/>
                  </a:schemeClr>
                </a:solidFill>
              </a:rPr>
              <a:t>b) </a:t>
            </a:r>
            <a:r>
              <a:rPr lang="it-IT" b="1" dirty="0">
                <a:solidFill>
                  <a:schemeClr val="tx1">
                    <a:lumMod val="75000"/>
                    <a:lumOff val="25000"/>
                  </a:schemeClr>
                </a:solidFill>
              </a:rPr>
              <a:t>Una strategia di networking efficiente. </a:t>
            </a:r>
            <a:endParaRPr lang="it-IT" dirty="0">
              <a:solidFill>
                <a:schemeClr val="tx1">
                  <a:lumMod val="75000"/>
                  <a:lumOff val="25000"/>
                </a:schemeClr>
              </a:solidFill>
            </a:endParaRPr>
          </a:p>
          <a:p>
            <a:pPr fontAlgn="base"/>
            <a:r>
              <a:rPr lang="it-IT" dirty="0">
                <a:solidFill>
                  <a:schemeClr val="tx1">
                    <a:lumMod val="75000"/>
                    <a:lumOff val="25000"/>
                  </a:schemeClr>
                </a:solidFill>
              </a:rPr>
              <a:t>c) Creare vari account in piattaforme diverse. </a:t>
            </a:r>
          </a:p>
        </p:txBody>
      </p:sp>
      <p:sp>
        <p:nvSpPr>
          <p:cNvPr id="13" name="Text Placeholder 7">
            <a:extLst>
              <a:ext uri="{FF2B5EF4-FFF2-40B4-BE49-F238E27FC236}">
                <a16:creationId xmlns:a16="http://schemas.microsoft.com/office/drawing/2014/main" id="{1DC63CAC-38F3-4B3B-A725-8121D50B22B1}"/>
              </a:ext>
            </a:extLst>
          </p:cNvPr>
          <p:cNvSpPr txBox="1">
            <a:spLocks/>
          </p:cNvSpPr>
          <p:nvPr/>
        </p:nvSpPr>
        <p:spPr>
          <a:xfrm>
            <a:off x="4556494" y="2703339"/>
            <a:ext cx="3217486"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tLang="ko-KR" sz="1600" dirty="0">
              <a:solidFill>
                <a:schemeClr val="tx1">
                  <a:lumMod val="75000"/>
                  <a:lumOff val="25000"/>
                </a:schemeClr>
              </a:solidFill>
              <a:cs typeface="Arial" pitchFamily="34" charset="0"/>
            </a:endParaRPr>
          </a:p>
        </p:txBody>
      </p:sp>
      <p:sp>
        <p:nvSpPr>
          <p:cNvPr id="18" name="Oval 4">
            <a:extLst>
              <a:ext uri="{FF2B5EF4-FFF2-40B4-BE49-F238E27FC236}">
                <a16:creationId xmlns:a16="http://schemas.microsoft.com/office/drawing/2014/main" id="{034D3887-F2CC-4ABF-B2CC-4C973D984D86}"/>
              </a:ext>
            </a:extLst>
          </p:cNvPr>
          <p:cNvSpPr/>
          <p:nvPr/>
        </p:nvSpPr>
        <p:spPr>
          <a:xfrm>
            <a:off x="1418044" y="1188794"/>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solidFill>
                <a:schemeClr val="accent2"/>
              </a:solidFill>
            </a:endParaRPr>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8098971" y="2139382"/>
            <a:ext cx="3755572" cy="179799"/>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dirty="0">
                <a:solidFill>
                  <a:schemeClr val="tx1">
                    <a:lumMod val="65000"/>
                    <a:lumOff val="35000"/>
                  </a:schemeClr>
                </a:solidFill>
                <a:cs typeface="Arial" pitchFamily="34" charset="0"/>
              </a:rPr>
              <a:t>3. Quale </a:t>
            </a:r>
            <a:r>
              <a:rPr lang="en-GB" altLang="ko-KR" dirty="0" err="1">
                <a:solidFill>
                  <a:schemeClr val="tx1">
                    <a:lumMod val="65000"/>
                    <a:lumOff val="35000"/>
                  </a:schemeClr>
                </a:solidFill>
                <a:cs typeface="Arial" pitchFamily="34" charset="0"/>
              </a:rPr>
              <a:t>dei</a:t>
            </a:r>
            <a:r>
              <a:rPr lang="en-GB" altLang="ko-KR" dirty="0">
                <a:solidFill>
                  <a:schemeClr val="tx1">
                    <a:lumMod val="65000"/>
                    <a:lumOff val="35000"/>
                  </a:schemeClr>
                </a:solidFill>
                <a:cs typeface="Arial" pitchFamily="34" charset="0"/>
              </a:rPr>
              <a:t> </a:t>
            </a:r>
            <a:r>
              <a:rPr lang="en-GB" altLang="ko-KR" dirty="0" err="1">
                <a:solidFill>
                  <a:schemeClr val="tx1">
                    <a:lumMod val="65000"/>
                    <a:lumOff val="35000"/>
                  </a:schemeClr>
                </a:solidFill>
                <a:cs typeface="Arial" pitchFamily="34" charset="0"/>
              </a:rPr>
              <a:t>seguenti</a:t>
            </a:r>
            <a:r>
              <a:rPr lang="en-GB" altLang="ko-KR" dirty="0">
                <a:solidFill>
                  <a:schemeClr val="tx1">
                    <a:lumMod val="65000"/>
                    <a:lumOff val="35000"/>
                  </a:schemeClr>
                </a:solidFill>
                <a:cs typeface="Arial" pitchFamily="34" charset="0"/>
              </a:rPr>
              <a:t> </a:t>
            </a:r>
            <a:r>
              <a:rPr lang="en-GB" altLang="ko-KR" dirty="0" err="1">
                <a:solidFill>
                  <a:schemeClr val="tx1">
                    <a:lumMod val="65000"/>
                    <a:lumOff val="35000"/>
                  </a:schemeClr>
                </a:solidFill>
                <a:cs typeface="Arial" pitchFamily="34" charset="0"/>
              </a:rPr>
              <a:t>strumenti</a:t>
            </a:r>
            <a:r>
              <a:rPr lang="en-GB" altLang="ko-KR" dirty="0">
                <a:solidFill>
                  <a:schemeClr val="tx1">
                    <a:lumMod val="65000"/>
                    <a:lumOff val="35000"/>
                  </a:schemeClr>
                </a:solidFill>
                <a:cs typeface="Arial" pitchFamily="34" charset="0"/>
              </a:rPr>
              <a:t> </a:t>
            </a:r>
            <a:r>
              <a:rPr lang="en-GB" altLang="ko-KR" dirty="0" err="1">
                <a:solidFill>
                  <a:schemeClr val="tx1">
                    <a:lumMod val="65000"/>
                    <a:lumOff val="35000"/>
                  </a:schemeClr>
                </a:solidFill>
                <a:cs typeface="Arial" pitchFamily="34" charset="0"/>
              </a:rPr>
              <a:t>aiuta</a:t>
            </a:r>
            <a:r>
              <a:rPr lang="en-GB" altLang="ko-KR" dirty="0">
                <a:solidFill>
                  <a:schemeClr val="tx1">
                    <a:lumMod val="65000"/>
                    <a:lumOff val="35000"/>
                  </a:schemeClr>
                </a:solidFill>
                <a:cs typeface="Arial" pitchFamily="34" charset="0"/>
              </a:rPr>
              <a:t> la </a:t>
            </a:r>
            <a:r>
              <a:rPr lang="en-GB" altLang="ko-KR" dirty="0" err="1">
                <a:solidFill>
                  <a:schemeClr val="tx1">
                    <a:lumMod val="65000"/>
                    <a:lumOff val="35000"/>
                  </a:schemeClr>
                </a:solidFill>
                <a:cs typeface="Arial" pitchFamily="34" charset="0"/>
              </a:rPr>
              <a:t>diffusione</a:t>
            </a:r>
            <a:r>
              <a:rPr lang="en-GB" altLang="ko-KR" dirty="0">
                <a:solidFill>
                  <a:schemeClr val="tx1">
                    <a:lumMod val="65000"/>
                    <a:lumOff val="35000"/>
                  </a:schemeClr>
                </a:solidFill>
                <a:cs typeface="Arial" pitchFamily="34" charset="0"/>
              </a:rPr>
              <a:t> del ICH online?</a:t>
            </a:r>
          </a:p>
          <a:p>
            <a:pPr marL="342900" indent="-342900">
              <a:buAutoNum type="alphaLcParenR"/>
            </a:pPr>
            <a:r>
              <a:rPr lang="en-GB" altLang="ko-KR" dirty="0" err="1">
                <a:solidFill>
                  <a:schemeClr val="tx1">
                    <a:lumMod val="65000"/>
                    <a:lumOff val="35000"/>
                  </a:schemeClr>
                </a:solidFill>
                <a:cs typeface="Arial" pitchFamily="34" charset="0"/>
              </a:rPr>
              <a:t>Possedere</a:t>
            </a:r>
            <a:r>
              <a:rPr lang="en-GB" altLang="ko-KR" dirty="0">
                <a:solidFill>
                  <a:schemeClr val="tx1">
                    <a:lumMod val="65000"/>
                    <a:lumOff val="35000"/>
                  </a:schemeClr>
                </a:solidFill>
                <a:cs typeface="Arial" pitchFamily="34" charset="0"/>
              </a:rPr>
              <a:t> un computer.</a:t>
            </a:r>
          </a:p>
          <a:p>
            <a:pPr marL="342900" indent="-342900">
              <a:buAutoNum type="alphaLcParenR"/>
            </a:pPr>
            <a:r>
              <a:rPr lang="en-GB" altLang="ko-KR" b="1" dirty="0" err="1">
                <a:solidFill>
                  <a:schemeClr val="tx1">
                    <a:lumMod val="65000"/>
                    <a:lumOff val="35000"/>
                  </a:schemeClr>
                </a:solidFill>
                <a:cs typeface="Arial" pitchFamily="34" charset="0"/>
              </a:rPr>
              <a:t>Buoni</a:t>
            </a:r>
            <a:r>
              <a:rPr lang="en-GB" altLang="ko-KR" b="1" dirty="0">
                <a:solidFill>
                  <a:schemeClr val="tx1">
                    <a:lumMod val="65000"/>
                    <a:lumOff val="35000"/>
                  </a:schemeClr>
                </a:solidFill>
                <a:cs typeface="Arial" pitchFamily="34" charset="0"/>
              </a:rPr>
              <a:t> </a:t>
            </a:r>
            <a:r>
              <a:rPr lang="en-GB" altLang="ko-KR" b="1" dirty="0" err="1">
                <a:solidFill>
                  <a:schemeClr val="tx1">
                    <a:lumMod val="65000"/>
                    <a:lumOff val="35000"/>
                  </a:schemeClr>
                </a:solidFill>
                <a:cs typeface="Arial" pitchFamily="34" charset="0"/>
              </a:rPr>
              <a:t>contenuti</a:t>
            </a:r>
            <a:r>
              <a:rPr lang="en-GB" altLang="ko-KR" b="1" dirty="0">
                <a:solidFill>
                  <a:schemeClr val="tx1">
                    <a:lumMod val="65000"/>
                    <a:lumOff val="35000"/>
                  </a:schemeClr>
                </a:solidFill>
                <a:cs typeface="Arial" pitchFamily="34" charset="0"/>
              </a:rPr>
              <a:t> </a:t>
            </a:r>
            <a:r>
              <a:rPr lang="en-GB" altLang="ko-KR" b="1" dirty="0" err="1">
                <a:solidFill>
                  <a:schemeClr val="tx1">
                    <a:lumMod val="65000"/>
                    <a:lumOff val="35000"/>
                  </a:schemeClr>
                </a:solidFill>
                <a:cs typeface="Arial" pitchFamily="34" charset="0"/>
              </a:rPr>
              <a:t>multimediali</a:t>
            </a:r>
            <a:r>
              <a:rPr lang="en-GB" altLang="ko-KR" b="1" dirty="0">
                <a:solidFill>
                  <a:schemeClr val="tx1">
                    <a:lumMod val="65000"/>
                    <a:lumOff val="35000"/>
                  </a:schemeClr>
                </a:solidFill>
                <a:cs typeface="Arial" pitchFamily="34" charset="0"/>
              </a:rPr>
              <a:t>.</a:t>
            </a:r>
          </a:p>
          <a:p>
            <a:pPr marL="342900" indent="-342900">
              <a:buAutoNum type="alphaLcParenR"/>
            </a:pPr>
            <a:r>
              <a:rPr lang="en-GB" altLang="ko-KR" dirty="0" err="1">
                <a:solidFill>
                  <a:schemeClr val="tx1">
                    <a:lumMod val="65000"/>
                    <a:lumOff val="35000"/>
                  </a:schemeClr>
                </a:solidFill>
                <a:cs typeface="Arial" pitchFamily="34" charset="0"/>
              </a:rPr>
              <a:t>Buona</a:t>
            </a:r>
            <a:r>
              <a:rPr lang="en-GB" altLang="ko-KR" dirty="0">
                <a:solidFill>
                  <a:schemeClr val="tx1">
                    <a:lumMod val="65000"/>
                    <a:lumOff val="35000"/>
                  </a:schemeClr>
                </a:solidFill>
                <a:cs typeface="Arial" pitchFamily="34" charset="0"/>
              </a:rPr>
              <a:t> </a:t>
            </a:r>
            <a:r>
              <a:rPr lang="en-GB" altLang="ko-KR" dirty="0" err="1">
                <a:solidFill>
                  <a:schemeClr val="tx1">
                    <a:lumMod val="65000"/>
                    <a:lumOff val="35000"/>
                  </a:schemeClr>
                </a:solidFill>
                <a:cs typeface="Arial" pitchFamily="34" charset="0"/>
              </a:rPr>
              <a:t>scrittura</a:t>
            </a:r>
            <a:r>
              <a:rPr lang="en-GB" altLang="ko-KR" dirty="0">
                <a:solidFill>
                  <a:schemeClr val="tx1">
                    <a:lumMod val="65000"/>
                    <a:lumOff val="35000"/>
                  </a:schemeClr>
                </a:solidFill>
                <a:cs typeface="Arial" pitchFamily="34" charset="0"/>
              </a:rPr>
              <a:t>. </a:t>
            </a: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8997462" y="2712959"/>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ko-KR" sz="1600" dirty="0">
              <a:solidFill>
                <a:schemeClr val="tx1">
                  <a:lumMod val="75000"/>
                  <a:lumOff val="25000"/>
                </a:schemeClr>
              </a:solidFill>
              <a:cs typeface="Arial" pitchFamily="34" charset="0"/>
            </a:endParaRPr>
          </a:p>
        </p:txBody>
      </p:sp>
      <p:sp>
        <p:nvSpPr>
          <p:cNvPr id="29" name="Donut 39">
            <a:extLst>
              <a:ext uri="{FF2B5EF4-FFF2-40B4-BE49-F238E27FC236}">
                <a16:creationId xmlns:a16="http://schemas.microsoft.com/office/drawing/2014/main" id="{1FEB28B7-0D50-4EF1-8E68-CABB4BF3D4C9}"/>
              </a:ext>
            </a:extLst>
          </p:cNvPr>
          <p:cNvSpPr/>
          <p:nvPr/>
        </p:nvSpPr>
        <p:spPr>
          <a:xfrm>
            <a:off x="9572519" y="1427758"/>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1" name="Rectangle 16">
            <a:extLst>
              <a:ext uri="{FF2B5EF4-FFF2-40B4-BE49-F238E27FC236}">
                <a16:creationId xmlns:a16="http://schemas.microsoft.com/office/drawing/2014/main" id="{3EFD096D-A183-494B-B85C-1525C22B33AF}"/>
              </a:ext>
            </a:extLst>
          </p:cNvPr>
          <p:cNvSpPr/>
          <p:nvPr/>
        </p:nvSpPr>
        <p:spPr>
          <a:xfrm>
            <a:off x="1573179" y="1436538"/>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164767" y="213383"/>
            <a:ext cx="6952393" cy="7251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200" b="1" dirty="0">
                <a:solidFill>
                  <a:srgbClr val="266C9F"/>
                </a:solidFill>
                <a:latin typeface="+mn-lt"/>
              </a:rPr>
              <a:t>TEST DI AUTOVALUTAZIONE</a:t>
            </a:r>
          </a:p>
        </p:txBody>
      </p:sp>
      <p:sp>
        <p:nvSpPr>
          <p:cNvPr id="25" name="Text Placeholder 4"/>
          <p:cNvSpPr txBox="1">
            <a:spLocks/>
          </p:cNvSpPr>
          <p:nvPr/>
        </p:nvSpPr>
        <p:spPr>
          <a:xfrm>
            <a:off x="609600" y="4891229"/>
            <a:ext cx="4463124" cy="32972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dirty="0">
                <a:solidFill>
                  <a:schemeClr val="tx1">
                    <a:lumMod val="65000"/>
                    <a:lumOff val="35000"/>
                  </a:schemeClr>
                </a:solidFill>
                <a:cs typeface="Arial" pitchFamily="34" charset="0"/>
              </a:rPr>
              <a:t>4. Con </a:t>
            </a:r>
            <a:r>
              <a:rPr lang="en-GB" altLang="ko-KR" dirty="0" err="1">
                <a:solidFill>
                  <a:schemeClr val="tx1">
                    <a:lumMod val="65000"/>
                    <a:lumOff val="35000"/>
                  </a:schemeClr>
                </a:solidFill>
                <a:cs typeface="Arial" pitchFamily="34" charset="0"/>
              </a:rPr>
              <a:t>qule</a:t>
            </a:r>
            <a:r>
              <a:rPr lang="en-GB" altLang="ko-KR" dirty="0">
                <a:solidFill>
                  <a:schemeClr val="tx1">
                    <a:lumMod val="65000"/>
                    <a:lumOff val="35000"/>
                  </a:schemeClr>
                </a:solidFill>
                <a:cs typeface="Arial" pitchFamily="34" charset="0"/>
              </a:rPr>
              <a:t> </a:t>
            </a:r>
            <a:r>
              <a:rPr lang="en-GB" altLang="ko-KR" dirty="0" err="1">
                <a:solidFill>
                  <a:schemeClr val="tx1">
                    <a:lumMod val="65000"/>
                    <a:lumOff val="35000"/>
                  </a:schemeClr>
                </a:solidFill>
                <a:cs typeface="Arial" pitchFamily="34" charset="0"/>
              </a:rPr>
              <a:t>spazio</a:t>
            </a:r>
            <a:r>
              <a:rPr lang="en-GB" altLang="ko-KR" dirty="0">
                <a:solidFill>
                  <a:schemeClr val="tx1">
                    <a:lumMod val="65000"/>
                    <a:lumOff val="35000"/>
                  </a:schemeClr>
                </a:solidFill>
                <a:cs typeface="Arial" pitchFamily="34" charset="0"/>
              </a:rPr>
              <a:t> di </a:t>
            </a:r>
            <a:r>
              <a:rPr lang="en-GB" altLang="ko-KR" dirty="0" err="1">
                <a:solidFill>
                  <a:schemeClr val="tx1">
                    <a:lumMod val="65000"/>
                    <a:lumOff val="35000"/>
                  </a:schemeClr>
                </a:solidFill>
                <a:cs typeface="Arial" pitchFamily="34" charset="0"/>
              </a:rPr>
              <a:t>archiviazione</a:t>
            </a:r>
            <a:r>
              <a:rPr lang="en-GB" altLang="ko-KR" dirty="0">
                <a:solidFill>
                  <a:schemeClr val="tx1">
                    <a:lumMod val="65000"/>
                    <a:lumOff val="35000"/>
                  </a:schemeClr>
                </a:solidFill>
                <a:cs typeface="Arial" pitchFamily="34" charset="0"/>
              </a:rPr>
              <a:t> </a:t>
            </a:r>
            <a:r>
              <a:rPr lang="en-GB" altLang="ko-KR" dirty="0" err="1">
                <a:solidFill>
                  <a:schemeClr val="tx1">
                    <a:lumMod val="65000"/>
                    <a:lumOff val="35000"/>
                  </a:schemeClr>
                </a:solidFill>
                <a:cs typeface="Arial" pitchFamily="34" charset="0"/>
              </a:rPr>
              <a:t>lavora</a:t>
            </a:r>
            <a:r>
              <a:rPr lang="en-GB" altLang="ko-KR" dirty="0">
                <a:solidFill>
                  <a:schemeClr val="tx1">
                    <a:lumMod val="65000"/>
                    <a:lumOff val="35000"/>
                  </a:schemeClr>
                </a:solidFill>
                <a:cs typeface="Arial" pitchFamily="34" charset="0"/>
              </a:rPr>
              <a:t> il Cloud?</a:t>
            </a:r>
          </a:p>
          <a:p>
            <a:pPr marL="342900" indent="-342900">
              <a:buAutoNum type="alphaLcParenR"/>
            </a:pPr>
            <a:r>
              <a:rPr lang="en-GB" altLang="ko-KR" b="1" dirty="0">
                <a:solidFill>
                  <a:schemeClr val="tx1">
                    <a:lumMod val="65000"/>
                    <a:lumOff val="35000"/>
                  </a:schemeClr>
                </a:solidFill>
                <a:cs typeface="Arial" pitchFamily="34" charset="0"/>
              </a:rPr>
              <a:t>Online</a:t>
            </a:r>
          </a:p>
          <a:p>
            <a:pPr marL="342900" indent="-342900">
              <a:buAutoNum type="alphaLcParenR"/>
            </a:pPr>
            <a:r>
              <a:rPr lang="en-GB" altLang="ko-KR" dirty="0" err="1">
                <a:solidFill>
                  <a:schemeClr val="tx1">
                    <a:lumMod val="65000"/>
                    <a:lumOff val="35000"/>
                  </a:schemeClr>
                </a:solidFill>
                <a:cs typeface="Arial" pitchFamily="34" charset="0"/>
              </a:rPr>
              <a:t>Offiline</a:t>
            </a:r>
            <a:r>
              <a:rPr lang="en-GB" altLang="ko-KR" dirty="0">
                <a:solidFill>
                  <a:schemeClr val="tx1">
                    <a:lumMod val="65000"/>
                    <a:lumOff val="35000"/>
                  </a:schemeClr>
                </a:solidFill>
                <a:cs typeface="Arial" pitchFamily="34" charset="0"/>
              </a:rPr>
              <a:t> </a:t>
            </a:r>
          </a:p>
          <a:p>
            <a:pPr marL="342900" indent="-342900">
              <a:buAutoNum type="alphaLcParenR"/>
            </a:pPr>
            <a:r>
              <a:rPr lang="en-GB" altLang="ko-KR" dirty="0" err="1">
                <a:solidFill>
                  <a:schemeClr val="tx1">
                    <a:lumMod val="65000"/>
                    <a:lumOff val="35000"/>
                  </a:schemeClr>
                </a:solidFill>
                <a:cs typeface="Arial" pitchFamily="34" charset="0"/>
              </a:rPr>
              <a:t>Fisico</a:t>
            </a:r>
            <a:r>
              <a:rPr lang="en-GB" altLang="ko-KR" dirty="0">
                <a:solidFill>
                  <a:schemeClr val="tx1">
                    <a:lumMod val="65000"/>
                    <a:lumOff val="35000"/>
                  </a:schemeClr>
                </a:solidFill>
                <a:cs typeface="Arial" pitchFamily="34" charset="0"/>
              </a:rPr>
              <a:t> </a:t>
            </a:r>
          </a:p>
        </p:txBody>
      </p:sp>
      <p:sp>
        <p:nvSpPr>
          <p:cNvPr id="27" name="Text Placeholder 5"/>
          <p:cNvSpPr txBox="1">
            <a:spLocks/>
          </p:cNvSpPr>
          <p:nvPr/>
        </p:nvSpPr>
        <p:spPr>
          <a:xfrm>
            <a:off x="1401084" y="5438449"/>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endParaRPr lang="en-GB" altLang="ko-KR" sz="1600" dirty="0">
              <a:solidFill>
                <a:schemeClr val="tx1">
                  <a:lumMod val="75000"/>
                  <a:lumOff val="25000"/>
                </a:schemeClr>
              </a:solidFill>
              <a:cs typeface="Arial" pitchFamily="34" charset="0"/>
            </a:endParaRPr>
          </a:p>
        </p:txBody>
      </p:sp>
      <p:sp>
        <p:nvSpPr>
          <p:cNvPr id="32" name="Text Placeholder 6"/>
          <p:cNvSpPr txBox="1">
            <a:spLocks/>
          </p:cNvSpPr>
          <p:nvPr/>
        </p:nvSpPr>
        <p:spPr>
          <a:xfrm>
            <a:off x="6291943" y="4846270"/>
            <a:ext cx="5214257" cy="37590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it-IT" dirty="0">
                <a:solidFill>
                  <a:schemeClr val="tx1">
                    <a:lumMod val="75000"/>
                    <a:lumOff val="25000"/>
                  </a:schemeClr>
                </a:solidFill>
              </a:rPr>
              <a:t>5. Quale delle seguenti è una piattaforma </a:t>
            </a:r>
            <a:r>
              <a:rPr lang="it-IT" dirty="0" err="1">
                <a:solidFill>
                  <a:schemeClr val="tx1">
                    <a:lumMod val="75000"/>
                    <a:lumOff val="25000"/>
                  </a:schemeClr>
                </a:solidFill>
              </a:rPr>
              <a:t>Cloud</a:t>
            </a:r>
            <a:r>
              <a:rPr lang="it-IT" dirty="0">
                <a:solidFill>
                  <a:schemeClr val="tx1">
                    <a:lumMod val="75000"/>
                    <a:lumOff val="25000"/>
                  </a:schemeClr>
                </a:solidFill>
              </a:rPr>
              <a:t>? </a:t>
            </a:r>
          </a:p>
          <a:p>
            <a:pPr fontAlgn="base"/>
            <a:r>
              <a:rPr lang="en-US" dirty="0">
                <a:solidFill>
                  <a:schemeClr val="tx1">
                    <a:lumMod val="75000"/>
                    <a:lumOff val="25000"/>
                  </a:schemeClr>
                </a:solidFill>
              </a:rPr>
              <a:t>a) Facebook </a:t>
            </a:r>
            <a:endParaRPr lang="it-IT" dirty="0">
              <a:solidFill>
                <a:schemeClr val="tx1">
                  <a:lumMod val="75000"/>
                  <a:lumOff val="25000"/>
                </a:schemeClr>
              </a:solidFill>
            </a:endParaRPr>
          </a:p>
          <a:p>
            <a:pPr fontAlgn="base"/>
            <a:r>
              <a:rPr lang="en-US" dirty="0">
                <a:solidFill>
                  <a:schemeClr val="tx1">
                    <a:lumMod val="75000"/>
                    <a:lumOff val="25000"/>
                  </a:schemeClr>
                </a:solidFill>
              </a:rPr>
              <a:t>b) WordPress </a:t>
            </a:r>
            <a:endParaRPr lang="it-IT" dirty="0">
              <a:solidFill>
                <a:schemeClr val="tx1">
                  <a:lumMod val="75000"/>
                  <a:lumOff val="25000"/>
                </a:schemeClr>
              </a:solidFill>
            </a:endParaRPr>
          </a:p>
          <a:p>
            <a:r>
              <a:rPr lang="en-US" dirty="0">
                <a:solidFill>
                  <a:schemeClr val="tx1">
                    <a:lumMod val="75000"/>
                    <a:lumOff val="25000"/>
                  </a:schemeClr>
                </a:solidFill>
              </a:rPr>
              <a:t>c) </a:t>
            </a:r>
            <a:r>
              <a:rPr lang="en-US" b="1" dirty="0">
                <a:solidFill>
                  <a:schemeClr val="tx1">
                    <a:lumMod val="75000"/>
                    <a:lumOff val="25000"/>
                  </a:schemeClr>
                </a:solidFill>
              </a:rPr>
              <a:t>One Drive</a:t>
            </a:r>
            <a:r>
              <a:rPr lang="it-IT" sz="1600" dirty="0">
                <a:solidFill>
                  <a:schemeClr val="tx1">
                    <a:lumMod val="75000"/>
                    <a:lumOff val="25000"/>
                  </a:schemeClr>
                </a:solidFill>
              </a:rPr>
              <a:t> </a:t>
            </a:r>
            <a:endParaRPr lang="en-GB" altLang="ko-KR" sz="1600" dirty="0">
              <a:solidFill>
                <a:schemeClr val="tx1">
                  <a:lumMod val="75000"/>
                  <a:lumOff val="25000"/>
                </a:schemeClr>
              </a:solidFill>
              <a:cs typeface="Arial" pitchFamily="34" charset="0"/>
            </a:endParaRPr>
          </a:p>
        </p:txBody>
      </p:sp>
      <p:sp>
        <p:nvSpPr>
          <p:cNvPr id="34" name="Text Placeholder 7"/>
          <p:cNvSpPr txBox="1">
            <a:spLocks/>
          </p:cNvSpPr>
          <p:nvPr/>
        </p:nvSpPr>
        <p:spPr>
          <a:xfrm>
            <a:off x="6864724" y="5197895"/>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endParaRPr lang="en-GB" altLang="ko-KR" sz="1600" b="1" dirty="0">
              <a:solidFill>
                <a:schemeClr val="tx1">
                  <a:lumMod val="75000"/>
                  <a:lumOff val="25000"/>
                </a:schemeClr>
              </a:solidFill>
              <a:cs typeface="Arial" pitchFamily="34" charset="0"/>
            </a:endParaRPr>
          </a:p>
        </p:txBody>
      </p:sp>
      <p:sp>
        <p:nvSpPr>
          <p:cNvPr id="36" name="Oval 18"/>
          <p:cNvSpPr/>
          <p:nvPr/>
        </p:nvSpPr>
        <p:spPr>
          <a:xfrm>
            <a:off x="8243069" y="4002691"/>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38" name="Rectangle 36"/>
          <p:cNvSpPr/>
          <p:nvPr/>
        </p:nvSpPr>
        <p:spPr>
          <a:xfrm>
            <a:off x="8417573" y="418281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sp>
        <p:nvSpPr>
          <p:cNvPr id="41" name="Oval 18">
            <a:extLst>
              <a:ext uri="{FF2B5EF4-FFF2-40B4-BE49-F238E27FC236}">
                <a16:creationId xmlns:a16="http://schemas.microsoft.com/office/drawing/2014/main" id="{80789689-8ECF-4637-8D09-93E0553BBD4A}"/>
              </a:ext>
            </a:extLst>
          </p:cNvPr>
          <p:cNvSpPr/>
          <p:nvPr/>
        </p:nvSpPr>
        <p:spPr>
          <a:xfrm>
            <a:off x="5398573" y="1180991"/>
            <a:ext cx="754393" cy="754393"/>
          </a:xfrm>
          <a:prstGeom prst="ellipse">
            <a:avLst/>
          </a:prstGeom>
          <a:solidFill>
            <a:srgbClr val="2796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42" name="Donut 39">
            <a:extLst>
              <a:ext uri="{FF2B5EF4-FFF2-40B4-BE49-F238E27FC236}">
                <a16:creationId xmlns:a16="http://schemas.microsoft.com/office/drawing/2014/main" id="{147BE243-352F-4891-B76E-D79D55514BDA}"/>
              </a:ext>
            </a:extLst>
          </p:cNvPr>
          <p:cNvSpPr/>
          <p:nvPr/>
        </p:nvSpPr>
        <p:spPr>
          <a:xfrm>
            <a:off x="5595770" y="1379690"/>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43" name="Oval 18">
            <a:extLst>
              <a:ext uri="{FF2B5EF4-FFF2-40B4-BE49-F238E27FC236}">
                <a16:creationId xmlns:a16="http://schemas.microsoft.com/office/drawing/2014/main" id="{356350CC-DCA0-4634-8670-C1DFB18A402B}"/>
              </a:ext>
            </a:extLst>
          </p:cNvPr>
          <p:cNvSpPr/>
          <p:nvPr/>
        </p:nvSpPr>
        <p:spPr>
          <a:xfrm>
            <a:off x="9572519" y="1120037"/>
            <a:ext cx="754393" cy="754393"/>
          </a:xfrm>
          <a:prstGeom prst="ellipse">
            <a:avLst/>
          </a:prstGeom>
          <a:solidFill>
            <a:srgbClr val="FFB500"/>
          </a:solidFill>
          <a:ln w="12700">
            <a:solidFill>
              <a:srgbClr val="2796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44" name="Oval 21">
            <a:extLst>
              <a:ext uri="{FF2B5EF4-FFF2-40B4-BE49-F238E27FC236}">
                <a16:creationId xmlns:a16="http://schemas.microsoft.com/office/drawing/2014/main" id="{2E5FDC2C-0E79-4221-8797-498424EAC3E3}"/>
              </a:ext>
            </a:extLst>
          </p:cNvPr>
          <p:cNvSpPr>
            <a:spLocks noChangeAspect="1"/>
          </p:cNvSpPr>
          <p:nvPr/>
        </p:nvSpPr>
        <p:spPr>
          <a:xfrm>
            <a:off x="9782268" y="1321766"/>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45" name="Oval 18">
            <a:extLst>
              <a:ext uri="{FF2B5EF4-FFF2-40B4-BE49-F238E27FC236}">
                <a16:creationId xmlns:a16="http://schemas.microsoft.com/office/drawing/2014/main" id="{F8AB47FD-66EA-412E-A946-DDBB03196EBC}"/>
              </a:ext>
            </a:extLst>
          </p:cNvPr>
          <p:cNvSpPr/>
          <p:nvPr/>
        </p:nvSpPr>
        <p:spPr>
          <a:xfrm>
            <a:off x="2842691" y="4034227"/>
            <a:ext cx="754393" cy="754730"/>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46" name="Donut 8">
            <a:extLst>
              <a:ext uri="{FF2B5EF4-FFF2-40B4-BE49-F238E27FC236}">
                <a16:creationId xmlns:a16="http://schemas.microsoft.com/office/drawing/2014/main" id="{0FEFD3DC-CEDE-484B-B62F-7C2F62BF5E12}"/>
              </a:ext>
            </a:extLst>
          </p:cNvPr>
          <p:cNvSpPr/>
          <p:nvPr/>
        </p:nvSpPr>
        <p:spPr>
          <a:xfrm>
            <a:off x="3039040" y="4173453"/>
            <a:ext cx="361696" cy="45291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Tree>
    <p:extLst>
      <p:ext uri="{BB962C8B-B14F-4D97-AF65-F5344CB8AC3E}">
        <p14:creationId xmlns:p14="http://schemas.microsoft.com/office/powerpoint/2010/main" val="2626946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E3D3A-097F-4E8B-916C-81D271E9A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id="{87225912-33D2-43A8-B170-BCA237FC5A4D}"/>
              </a:ext>
            </a:extLst>
          </p:cNvPr>
          <p:cNvSpPr txBox="1">
            <a:spLocks/>
          </p:cNvSpPr>
          <p:nvPr/>
        </p:nvSpPr>
        <p:spPr>
          <a:xfrm>
            <a:off x="2620618" y="279083"/>
            <a:ext cx="6155634" cy="7251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400" b="1" dirty="0">
                <a:solidFill>
                  <a:srgbClr val="266C9F"/>
                </a:solidFill>
                <a:latin typeface="+mn-lt"/>
              </a:rPr>
              <a:t>RIASSUMENDO</a:t>
            </a:r>
          </a:p>
        </p:txBody>
      </p:sp>
      <p:sp>
        <p:nvSpPr>
          <p:cNvPr id="4" name="Donut 4">
            <a:extLst>
              <a:ext uri="{FF2B5EF4-FFF2-40B4-BE49-F238E27FC236}">
                <a16:creationId xmlns:a16="http://schemas.microsoft.com/office/drawing/2014/main" id="{8A6A7405-63D9-4E91-BB89-37CB9BECCDDD}"/>
              </a:ext>
            </a:extLst>
          </p:cNvPr>
          <p:cNvSpPr/>
          <p:nvPr/>
        </p:nvSpPr>
        <p:spPr>
          <a:xfrm>
            <a:off x="4830278" y="2700466"/>
            <a:ext cx="1728192" cy="1728192"/>
          </a:xfrm>
          <a:prstGeom prst="donut">
            <a:avLst>
              <a:gd name="adj" fmla="val 7299"/>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Oval 5">
            <a:extLst>
              <a:ext uri="{FF2B5EF4-FFF2-40B4-BE49-F238E27FC236}">
                <a16:creationId xmlns:a16="http://schemas.microsoft.com/office/drawing/2014/main" id="{966AB7AE-4FC5-4905-9249-364E1AC5721C}"/>
              </a:ext>
            </a:extLst>
          </p:cNvPr>
          <p:cNvSpPr/>
          <p:nvPr/>
        </p:nvSpPr>
        <p:spPr>
          <a:xfrm>
            <a:off x="5388340" y="4005694"/>
            <a:ext cx="612068" cy="612068"/>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ounded Rectangle 51">
            <a:extLst>
              <a:ext uri="{FF2B5EF4-FFF2-40B4-BE49-F238E27FC236}">
                <a16:creationId xmlns:a16="http://schemas.microsoft.com/office/drawing/2014/main" id="{3602D041-D065-4984-8507-F565382E96FE}"/>
              </a:ext>
            </a:extLst>
          </p:cNvPr>
          <p:cNvSpPr/>
          <p:nvPr/>
        </p:nvSpPr>
        <p:spPr>
          <a:xfrm rot="16200000" flipH="1">
            <a:off x="5345867" y="3162175"/>
            <a:ext cx="706640" cy="66548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Donut 8">
            <a:extLst>
              <a:ext uri="{FF2B5EF4-FFF2-40B4-BE49-F238E27FC236}">
                <a16:creationId xmlns:a16="http://schemas.microsoft.com/office/drawing/2014/main" id="{6925C045-72FB-47CA-826C-6EA41576E8A8}"/>
              </a:ext>
            </a:extLst>
          </p:cNvPr>
          <p:cNvSpPr/>
          <p:nvPr/>
        </p:nvSpPr>
        <p:spPr>
          <a:xfrm>
            <a:off x="5546728" y="4141741"/>
            <a:ext cx="284420" cy="339973"/>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cxnSp>
        <p:nvCxnSpPr>
          <p:cNvPr id="8" name="Straight Arrow Connector 9">
            <a:extLst>
              <a:ext uri="{FF2B5EF4-FFF2-40B4-BE49-F238E27FC236}">
                <a16:creationId xmlns:a16="http://schemas.microsoft.com/office/drawing/2014/main" id="{A98E8929-69ED-4F27-8D5C-8D73092CE0E7}"/>
              </a:ext>
            </a:extLst>
          </p:cNvPr>
          <p:cNvCxnSpPr/>
          <p:nvPr/>
        </p:nvCxnSpPr>
        <p:spPr>
          <a:xfrm flipH="1">
            <a:off x="3888738" y="3564562"/>
            <a:ext cx="94154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2">
            <a:extLst>
              <a:ext uri="{FF2B5EF4-FFF2-40B4-BE49-F238E27FC236}">
                <a16:creationId xmlns:a16="http://schemas.microsoft.com/office/drawing/2014/main" id="{977CEB1D-6137-4931-A050-2F318E1D89E9}"/>
              </a:ext>
            </a:extLst>
          </p:cNvPr>
          <p:cNvCxnSpPr/>
          <p:nvPr/>
        </p:nvCxnSpPr>
        <p:spPr>
          <a:xfrm>
            <a:off x="6558470" y="3557419"/>
            <a:ext cx="94320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id="{9556015B-F3CA-4A78-B6E8-C604AA1AB01B}"/>
              </a:ext>
            </a:extLst>
          </p:cNvPr>
          <p:cNvCxnSpPr/>
          <p:nvPr/>
        </p:nvCxnSpPr>
        <p:spPr>
          <a:xfrm flipH="1" flipV="1">
            <a:off x="3888738" y="229509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id="{966445D0-B7BC-48FF-9C10-FF9297C5ADE0}"/>
              </a:ext>
            </a:extLst>
          </p:cNvPr>
          <p:cNvCxnSpPr/>
          <p:nvPr/>
        </p:nvCxnSpPr>
        <p:spPr>
          <a:xfrm flipV="1">
            <a:off x="6307042" y="2295098"/>
            <a:ext cx="1194628" cy="676052"/>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22">
            <a:extLst>
              <a:ext uri="{FF2B5EF4-FFF2-40B4-BE49-F238E27FC236}">
                <a16:creationId xmlns:a16="http://schemas.microsoft.com/office/drawing/2014/main" id="{F22D5935-EEAD-43B8-8F95-EF82CADAD8AC}"/>
              </a:ext>
            </a:extLst>
          </p:cNvPr>
          <p:cNvCxnSpPr/>
          <p:nvPr/>
        </p:nvCxnSpPr>
        <p:spPr>
          <a:xfrm>
            <a:off x="6311025" y="414368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70CDDD2E-56F3-40EB-81E9-C2B47A2475EE}"/>
              </a:ext>
            </a:extLst>
          </p:cNvPr>
          <p:cNvCxnSpPr/>
          <p:nvPr/>
        </p:nvCxnSpPr>
        <p:spPr>
          <a:xfrm flipH="1">
            <a:off x="3892721" y="414368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0">
            <a:extLst>
              <a:ext uri="{FF2B5EF4-FFF2-40B4-BE49-F238E27FC236}">
                <a16:creationId xmlns:a16="http://schemas.microsoft.com/office/drawing/2014/main" id="{8008F14C-7C2B-4FF8-9C52-42E821022212}"/>
              </a:ext>
            </a:extLst>
          </p:cNvPr>
          <p:cNvSpPr txBox="1"/>
          <p:nvPr/>
        </p:nvSpPr>
        <p:spPr>
          <a:xfrm>
            <a:off x="603681" y="1285199"/>
            <a:ext cx="3289039" cy="156966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fontAlgn="base"/>
            <a:r>
              <a:rPr lang="it-IT" sz="1600" dirty="0"/>
              <a:t>Creare un buon sito web. Questo </a:t>
            </a:r>
          </a:p>
          <a:p>
            <a:pPr lvl="0" fontAlgn="base"/>
            <a:r>
              <a:rPr lang="it-IT" sz="1600" dirty="0"/>
              <a:t>include organizzazione dei contenuti, strategia di condivisione, fornire una buona esperienza agli utenti e </a:t>
            </a:r>
          </a:p>
          <a:p>
            <a:pPr lvl="0" fontAlgn="base"/>
            <a:r>
              <a:rPr lang="it-IT" sz="1600" dirty="0"/>
              <a:t>strategia di posizionamento.</a:t>
            </a:r>
          </a:p>
          <a:p>
            <a:pPr algn="r"/>
            <a:endParaRPr lang="en-US" altLang="ko-KR" sz="1600" dirty="0">
              <a:solidFill>
                <a:schemeClr val="tx1">
                  <a:lumMod val="75000"/>
                  <a:lumOff val="25000"/>
                </a:schemeClr>
              </a:solidFill>
              <a:cs typeface="Arial" pitchFamily="34" charset="0"/>
            </a:endParaRPr>
          </a:p>
        </p:txBody>
      </p:sp>
      <p:sp>
        <p:nvSpPr>
          <p:cNvPr id="18" name="TextBox 10">
            <a:extLst>
              <a:ext uri="{FF2B5EF4-FFF2-40B4-BE49-F238E27FC236}">
                <a16:creationId xmlns:a16="http://schemas.microsoft.com/office/drawing/2014/main" id="{31E3B2DC-9FF8-4F49-9BBB-078E842A163C}"/>
              </a:ext>
            </a:extLst>
          </p:cNvPr>
          <p:cNvSpPr txBox="1"/>
          <p:nvPr/>
        </p:nvSpPr>
        <p:spPr>
          <a:xfrm>
            <a:off x="603682" y="3179108"/>
            <a:ext cx="3159049" cy="107721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r>
              <a:rPr lang="it-IT" sz="1600" dirty="0"/>
              <a:t>Scegliere il social media appropriato alle proprie necessità in base alle </a:t>
            </a:r>
          </a:p>
          <a:p>
            <a:pPr lvl="0"/>
            <a:r>
              <a:rPr lang="it-IT" sz="1600" dirty="0"/>
              <a:t>sue caratteristiche e agli utenti che ne usufruiscono.</a:t>
            </a:r>
          </a:p>
        </p:txBody>
      </p:sp>
      <p:sp>
        <p:nvSpPr>
          <p:cNvPr id="21" name="TextBox 10">
            <a:extLst>
              <a:ext uri="{FF2B5EF4-FFF2-40B4-BE49-F238E27FC236}">
                <a16:creationId xmlns:a16="http://schemas.microsoft.com/office/drawing/2014/main" id="{DE9987CC-ACD6-4DE1-A08A-5B6FD3594EE0}"/>
              </a:ext>
            </a:extLst>
          </p:cNvPr>
          <p:cNvSpPr txBox="1"/>
          <p:nvPr/>
        </p:nvSpPr>
        <p:spPr>
          <a:xfrm>
            <a:off x="603682" y="4815671"/>
            <a:ext cx="3217696"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fontAlgn="base"/>
            <a:r>
              <a:rPr lang="it-IT" sz="1600" dirty="0"/>
              <a:t>Creare una strategia di networking e una strategia di posizionamento su </a:t>
            </a:r>
          </a:p>
          <a:p>
            <a:pPr lvl="0" fontAlgn="base"/>
            <a:r>
              <a:rPr lang="it-IT" sz="1600" dirty="0"/>
              <a:t>diversi social media. </a:t>
            </a:r>
          </a:p>
        </p:txBody>
      </p:sp>
      <p:sp>
        <p:nvSpPr>
          <p:cNvPr id="24" name="TextBox 10">
            <a:extLst>
              <a:ext uri="{FF2B5EF4-FFF2-40B4-BE49-F238E27FC236}">
                <a16:creationId xmlns:a16="http://schemas.microsoft.com/office/drawing/2014/main" id="{D0CD8C55-162D-48B8-9989-822BD5B818EA}"/>
              </a:ext>
            </a:extLst>
          </p:cNvPr>
          <p:cNvSpPr txBox="1"/>
          <p:nvPr/>
        </p:nvSpPr>
        <p:spPr>
          <a:xfrm>
            <a:off x="7501669" y="1450584"/>
            <a:ext cx="3394931" cy="107721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fontAlgn="base"/>
            <a:r>
              <a:rPr lang="it-IT" sz="1600" dirty="0"/>
              <a:t>Pubblicare nuovi contenuti sul proprio sito web periodicamente e accertarsi </a:t>
            </a:r>
          </a:p>
          <a:p>
            <a:pPr lvl="0" fontAlgn="base"/>
            <a:r>
              <a:rPr lang="it-IT" sz="1600" dirty="0"/>
              <a:t>che gli iscritti siano informati delle </a:t>
            </a:r>
          </a:p>
          <a:p>
            <a:pPr lvl="0" fontAlgn="base"/>
            <a:r>
              <a:rPr lang="it-IT" sz="1600" dirty="0"/>
              <a:t>novità. </a:t>
            </a:r>
          </a:p>
        </p:txBody>
      </p:sp>
      <p:sp>
        <p:nvSpPr>
          <p:cNvPr id="27" name="TextBox 10">
            <a:extLst>
              <a:ext uri="{FF2B5EF4-FFF2-40B4-BE49-F238E27FC236}">
                <a16:creationId xmlns:a16="http://schemas.microsoft.com/office/drawing/2014/main" id="{30F86858-E96A-43BF-BCC8-CA796B301979}"/>
              </a:ext>
            </a:extLst>
          </p:cNvPr>
          <p:cNvSpPr txBox="1"/>
          <p:nvPr/>
        </p:nvSpPr>
        <p:spPr>
          <a:xfrm>
            <a:off x="7633153" y="3169047"/>
            <a:ext cx="3020049"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fontAlgn="base"/>
            <a:r>
              <a:rPr lang="it-IT" sz="1600" dirty="0"/>
              <a:t>Creare un account su una </a:t>
            </a:r>
          </a:p>
          <a:p>
            <a:pPr lvl="0" fontAlgn="base"/>
            <a:r>
              <a:rPr lang="it-IT" sz="1600" dirty="0"/>
              <a:t>piattaforma </a:t>
            </a:r>
            <a:r>
              <a:rPr lang="it-IT" sz="1600" dirty="0" err="1"/>
              <a:t>Cloud</a:t>
            </a:r>
            <a:r>
              <a:rPr lang="it-IT" sz="1600" dirty="0"/>
              <a:t> per condividere e conservare file. </a:t>
            </a:r>
          </a:p>
        </p:txBody>
      </p:sp>
      <p:sp>
        <p:nvSpPr>
          <p:cNvPr id="30" name="TextBox 10">
            <a:extLst>
              <a:ext uri="{FF2B5EF4-FFF2-40B4-BE49-F238E27FC236}">
                <a16:creationId xmlns:a16="http://schemas.microsoft.com/office/drawing/2014/main" id="{B2B79803-83BB-4D2F-9AF3-FD0852C54A04}"/>
              </a:ext>
            </a:extLst>
          </p:cNvPr>
          <p:cNvSpPr txBox="1"/>
          <p:nvPr/>
        </p:nvSpPr>
        <p:spPr>
          <a:xfrm>
            <a:off x="7633153" y="4815516"/>
            <a:ext cx="3020048" cy="58477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fontAlgn="base"/>
            <a:r>
              <a:rPr lang="it-IT" sz="1600" dirty="0"/>
              <a:t>Assicurarsi che gli utenti abbiano un’esperienza positiva. </a:t>
            </a:r>
          </a:p>
        </p:txBody>
      </p:sp>
    </p:spTree>
    <p:extLst>
      <p:ext uri="{BB962C8B-B14F-4D97-AF65-F5344CB8AC3E}">
        <p14:creationId xmlns:p14="http://schemas.microsoft.com/office/powerpoint/2010/main" val="3068257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AD929-2B71-40EA-B6BE-15945EF7D631}"/>
              </a:ext>
            </a:extLst>
          </p:cNvPr>
          <p:cNvSpPr>
            <a:spLocks noGrp="1"/>
          </p:cNvSpPr>
          <p:nvPr>
            <p:ph type="ctrTitle"/>
          </p:nvPr>
        </p:nvSpPr>
        <p:spPr/>
        <p:txBody>
          <a:bodyPr/>
          <a:lstStyle/>
          <a:p>
            <a:r>
              <a:rPr lang="es-ES" b="1" dirty="0">
                <a:solidFill>
                  <a:srgbClr val="266C9F"/>
                </a:solidFill>
              </a:rPr>
              <a:t>GRAZIE</a:t>
            </a:r>
          </a:p>
        </p:txBody>
      </p:sp>
    </p:spTree>
    <p:extLst>
      <p:ext uri="{BB962C8B-B14F-4D97-AF65-F5344CB8AC3E}">
        <p14:creationId xmlns:p14="http://schemas.microsoft.com/office/powerpoint/2010/main" val="79758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823088" y="336847"/>
            <a:ext cx="7874855"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400" dirty="0"/>
              <a:t>INDICE</a:t>
            </a:r>
          </a:p>
          <a:p>
            <a:pPr marL="0" indent="0" algn="ctr">
              <a:buNone/>
            </a:pPr>
            <a:endParaRPr lang="en-US" sz="3600" dirty="0"/>
          </a:p>
        </p:txBody>
      </p:sp>
      <p:sp>
        <p:nvSpPr>
          <p:cNvPr id="31" name="Rounded Rectangle 51">
            <a:extLst>
              <a:ext uri="{FF2B5EF4-FFF2-40B4-BE49-F238E27FC236}">
                <a16:creationId xmlns:a16="http://schemas.microsoft.com/office/drawing/2014/main" id="{4328AA1D-5A3B-4428-B553-AB976F35D5DB}"/>
              </a:ext>
            </a:extLst>
          </p:cNvPr>
          <p:cNvSpPr/>
          <p:nvPr/>
        </p:nvSpPr>
        <p:spPr>
          <a:xfrm>
            <a:off x="732400" y="4112430"/>
            <a:ext cx="1728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p>
        </p:txBody>
      </p:sp>
      <p:sp>
        <p:nvSpPr>
          <p:cNvPr id="32" name="Rounded Rectangle 52">
            <a:extLst>
              <a:ext uri="{FF2B5EF4-FFF2-40B4-BE49-F238E27FC236}">
                <a16:creationId xmlns:a16="http://schemas.microsoft.com/office/drawing/2014/main" id="{5B93B80A-9C15-46BC-9004-9EA7BFF35969}"/>
              </a:ext>
            </a:extLst>
          </p:cNvPr>
          <p:cNvSpPr/>
          <p:nvPr/>
        </p:nvSpPr>
        <p:spPr>
          <a:xfrm>
            <a:off x="2769336" y="2233800"/>
            <a:ext cx="144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3" name="Rounded Rectangle 53">
            <a:extLst>
              <a:ext uri="{FF2B5EF4-FFF2-40B4-BE49-F238E27FC236}">
                <a16:creationId xmlns:a16="http://schemas.microsoft.com/office/drawing/2014/main" id="{73C64904-51EF-4658-9182-40B458CA0E4D}"/>
              </a:ext>
            </a:extLst>
          </p:cNvPr>
          <p:cNvSpPr/>
          <p:nvPr/>
        </p:nvSpPr>
        <p:spPr>
          <a:xfrm>
            <a:off x="2769336" y="5983711"/>
            <a:ext cx="1440000" cy="108000"/>
          </a:xfrm>
          <a:prstGeom prst="roundRect">
            <a:avLst>
              <a:gd name="adj" fmla="val 50000"/>
            </a:avLst>
          </a:prstGeom>
          <a:solidFill>
            <a:srgbClr val="279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4" name="Rounded Rectangle 54">
            <a:extLst>
              <a:ext uri="{FF2B5EF4-FFF2-40B4-BE49-F238E27FC236}">
                <a16:creationId xmlns:a16="http://schemas.microsoft.com/office/drawing/2014/main" id="{6754E01B-1D81-452E-9BE1-D1DBC1236493}"/>
              </a:ext>
            </a:extLst>
          </p:cNvPr>
          <p:cNvSpPr/>
          <p:nvPr/>
        </p:nvSpPr>
        <p:spPr>
          <a:xfrm>
            <a:off x="5773925" y="4108170"/>
            <a:ext cx="1728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5" name="Rounded Rectangle 55">
            <a:extLst>
              <a:ext uri="{FF2B5EF4-FFF2-40B4-BE49-F238E27FC236}">
                <a16:creationId xmlns:a16="http://schemas.microsoft.com/office/drawing/2014/main" id="{08945C5A-B1F0-4CB2-99B9-727A1D16E471}"/>
              </a:ext>
            </a:extLst>
          </p:cNvPr>
          <p:cNvSpPr/>
          <p:nvPr/>
        </p:nvSpPr>
        <p:spPr>
          <a:xfrm>
            <a:off x="7535374" y="2217673"/>
            <a:ext cx="144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grpSp>
        <p:nvGrpSpPr>
          <p:cNvPr id="36" name="Group 56">
            <a:extLst>
              <a:ext uri="{FF2B5EF4-FFF2-40B4-BE49-F238E27FC236}">
                <a16:creationId xmlns:a16="http://schemas.microsoft.com/office/drawing/2014/main" id="{BDCD2AA1-3D8B-4385-A998-7896B87F5B72}"/>
              </a:ext>
            </a:extLst>
          </p:cNvPr>
          <p:cNvGrpSpPr/>
          <p:nvPr/>
        </p:nvGrpSpPr>
        <p:grpSpPr>
          <a:xfrm>
            <a:off x="683893" y="2233800"/>
            <a:ext cx="1734736" cy="1774653"/>
            <a:chOff x="1704484" y="1766707"/>
            <a:chExt cx="1038452" cy="1774653"/>
          </a:xfrm>
        </p:grpSpPr>
        <p:sp>
          <p:nvSpPr>
            <p:cNvPr id="37" name="TextBox 33">
              <a:extLst>
                <a:ext uri="{FF2B5EF4-FFF2-40B4-BE49-F238E27FC236}">
                  <a16:creationId xmlns:a16="http://schemas.microsoft.com/office/drawing/2014/main" id="{C7ACB41D-6E4A-4DEC-B4A5-E3F59A081365}"/>
                </a:ext>
              </a:extLst>
            </p:cNvPr>
            <p:cNvSpPr txBox="1"/>
            <p:nvPr/>
          </p:nvSpPr>
          <p:spPr>
            <a:xfrm>
              <a:off x="1724504" y="2012928"/>
              <a:ext cx="1018432" cy="307777"/>
            </a:xfrm>
            <a:prstGeom prst="rect">
              <a:avLst/>
            </a:prstGeom>
            <a:noFill/>
          </p:spPr>
          <p:txBody>
            <a:bodyPr wrap="square" rtlCol="0">
              <a:spAutoFit/>
            </a:bodyPr>
            <a:lstStyle/>
            <a:p>
              <a:endParaRPr lang="es-ES" sz="1400" dirty="0">
                <a:effectLst/>
                <a:latin typeface="+mn-lt"/>
                <a:ea typeface="Calibri" panose="020F0502020204030204" pitchFamily="34" charset="0"/>
                <a:cs typeface="Times New Roman" panose="02020603050405020304" pitchFamily="18" charset="0"/>
              </a:endParaRPr>
            </a:p>
          </p:txBody>
        </p:sp>
        <p:sp>
          <p:nvSpPr>
            <p:cNvPr id="38" name="TextBox 34">
              <a:extLst>
                <a:ext uri="{FF2B5EF4-FFF2-40B4-BE49-F238E27FC236}">
                  <a16:creationId xmlns:a16="http://schemas.microsoft.com/office/drawing/2014/main" id="{5C4429A7-1AAF-4C1C-99EC-7C6BC4BC6A0A}"/>
                </a:ext>
              </a:extLst>
            </p:cNvPr>
            <p:cNvSpPr txBox="1"/>
            <p:nvPr/>
          </p:nvSpPr>
          <p:spPr>
            <a:xfrm>
              <a:off x="1704484" y="1766707"/>
              <a:ext cx="1023846" cy="1774653"/>
            </a:xfrm>
            <a:prstGeom prst="rect">
              <a:avLst/>
            </a:prstGeom>
            <a:noFill/>
          </p:spPr>
          <p:txBody>
            <a:bodyPr wrap="square" lIns="108000" rIns="108000" rtlCol="0">
              <a:spAutoFit/>
            </a:bodyPr>
            <a:lstStyle/>
            <a:p>
              <a:pPr marL="228600" fontAlgn="base">
                <a:lnSpc>
                  <a:spcPct val="115000"/>
                </a:lnSpc>
                <a:spcAft>
                  <a:spcPts val="1000"/>
                </a:spcAft>
              </a:pP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Unit 1: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Uso</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del ICT per la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salvaguardia</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del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Patrimonio</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Culturale</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Immateriale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39" name="Straight Connector 60">
            <a:extLst>
              <a:ext uri="{FF2B5EF4-FFF2-40B4-BE49-F238E27FC236}">
                <a16:creationId xmlns:a16="http://schemas.microsoft.com/office/drawing/2014/main" id="{49CD06F6-4189-4D2C-A7F6-14092B32641D}"/>
              </a:ext>
            </a:extLst>
          </p:cNvPr>
          <p:cNvCxnSpPr/>
          <p:nvPr/>
        </p:nvCxnSpPr>
        <p:spPr>
          <a:xfrm>
            <a:off x="771606" y="2420857"/>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0" name="Group 85">
            <a:extLst>
              <a:ext uri="{FF2B5EF4-FFF2-40B4-BE49-F238E27FC236}">
                <a16:creationId xmlns:a16="http://schemas.microsoft.com/office/drawing/2014/main" id="{00179BC0-A20C-45AD-9A6B-E85D15430B8A}"/>
              </a:ext>
            </a:extLst>
          </p:cNvPr>
          <p:cNvGrpSpPr/>
          <p:nvPr/>
        </p:nvGrpSpPr>
        <p:grpSpPr>
          <a:xfrm>
            <a:off x="2941180" y="4818659"/>
            <a:ext cx="1618694" cy="925190"/>
            <a:chOff x="1697181" y="1757851"/>
            <a:chExt cx="1045755" cy="925190"/>
          </a:xfrm>
        </p:grpSpPr>
        <p:sp>
          <p:nvSpPr>
            <p:cNvPr id="41" name="TextBox 37">
              <a:extLst>
                <a:ext uri="{FF2B5EF4-FFF2-40B4-BE49-F238E27FC236}">
                  <a16:creationId xmlns:a16="http://schemas.microsoft.com/office/drawing/2014/main" id="{C3D48C82-B79C-4439-866B-D5417414821A}"/>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42" name="TextBox 38">
              <a:extLst>
                <a:ext uri="{FF2B5EF4-FFF2-40B4-BE49-F238E27FC236}">
                  <a16:creationId xmlns:a16="http://schemas.microsoft.com/office/drawing/2014/main" id="{BB20BBDA-A3FD-46F9-81C7-E81DE0C00140}"/>
                </a:ext>
              </a:extLst>
            </p:cNvPr>
            <p:cNvSpPr txBox="1"/>
            <p:nvPr/>
          </p:nvSpPr>
          <p:spPr>
            <a:xfrm>
              <a:off x="1697181" y="1757851"/>
              <a:ext cx="1023846" cy="925190"/>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1.3: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Consigli</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per la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divulgazione</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ICH online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4" name="Group 90">
            <a:extLst>
              <a:ext uri="{FF2B5EF4-FFF2-40B4-BE49-F238E27FC236}">
                <a16:creationId xmlns:a16="http://schemas.microsoft.com/office/drawing/2014/main" id="{63EF93D9-56BE-472A-831C-5347F642691E}"/>
              </a:ext>
            </a:extLst>
          </p:cNvPr>
          <p:cNvGrpSpPr/>
          <p:nvPr/>
        </p:nvGrpSpPr>
        <p:grpSpPr>
          <a:xfrm>
            <a:off x="5552558" y="2478683"/>
            <a:ext cx="2097986" cy="1491499"/>
            <a:chOff x="1724504" y="1734152"/>
            <a:chExt cx="1355401" cy="1491499"/>
          </a:xfrm>
        </p:grpSpPr>
        <p:sp>
          <p:nvSpPr>
            <p:cNvPr id="45" name="TextBox 41">
              <a:extLst>
                <a:ext uri="{FF2B5EF4-FFF2-40B4-BE49-F238E27FC236}">
                  <a16:creationId xmlns:a16="http://schemas.microsoft.com/office/drawing/2014/main" id="{00ADD5F0-9BE1-4153-8AD4-68FF84DC233D}"/>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46" name="TextBox 42">
              <a:extLst>
                <a:ext uri="{FF2B5EF4-FFF2-40B4-BE49-F238E27FC236}">
                  <a16:creationId xmlns:a16="http://schemas.microsoft.com/office/drawing/2014/main" id="{9F78E581-D6AF-4324-87DE-BD95BED60EB0}"/>
                </a:ext>
              </a:extLst>
            </p:cNvPr>
            <p:cNvSpPr txBox="1"/>
            <p:nvPr/>
          </p:nvSpPr>
          <p:spPr>
            <a:xfrm>
              <a:off x="1850702" y="1734152"/>
              <a:ext cx="1229203" cy="1491499"/>
            </a:xfrm>
            <a:prstGeom prst="rect">
              <a:avLst/>
            </a:prstGeom>
            <a:noFill/>
          </p:spPr>
          <p:txBody>
            <a:bodyPr wrap="square" lIns="108000" rIns="108000" rtlCol="0">
              <a:spAutoFit/>
            </a:bodyPr>
            <a:lstStyle/>
            <a:p>
              <a:pPr marL="228600" fontAlgn="base">
                <a:lnSpc>
                  <a:spcPct val="115000"/>
                </a:lnSpc>
                <a:spcAft>
                  <a:spcPts val="1000"/>
                </a:spcAft>
              </a:pP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Unit 2: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Salvaguardia</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del ICH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attraverso</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la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condivisione</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Cloud</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47" name="Straight Connector 91">
            <a:extLst>
              <a:ext uri="{FF2B5EF4-FFF2-40B4-BE49-F238E27FC236}">
                <a16:creationId xmlns:a16="http://schemas.microsoft.com/office/drawing/2014/main" id="{E66BFB26-96AC-4942-96BD-65A97722D519}"/>
              </a:ext>
            </a:extLst>
          </p:cNvPr>
          <p:cNvCxnSpPr>
            <a:cxnSpLocks/>
          </p:cNvCxnSpPr>
          <p:nvPr/>
        </p:nvCxnSpPr>
        <p:spPr>
          <a:xfrm>
            <a:off x="2769336" y="479068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8" name="Group 95">
            <a:extLst>
              <a:ext uri="{FF2B5EF4-FFF2-40B4-BE49-F238E27FC236}">
                <a16:creationId xmlns:a16="http://schemas.microsoft.com/office/drawing/2014/main" id="{0350BB59-1ACF-4A1A-8433-85537FD5EBD9}"/>
              </a:ext>
            </a:extLst>
          </p:cNvPr>
          <p:cNvGrpSpPr/>
          <p:nvPr/>
        </p:nvGrpSpPr>
        <p:grpSpPr>
          <a:xfrm>
            <a:off x="7650543" y="970655"/>
            <a:ext cx="1584780" cy="642035"/>
            <a:chOff x="1725530" y="1766707"/>
            <a:chExt cx="1093667" cy="642035"/>
          </a:xfrm>
        </p:grpSpPr>
        <p:sp>
          <p:nvSpPr>
            <p:cNvPr id="49" name="TextBox 45">
              <a:extLst>
                <a:ext uri="{FF2B5EF4-FFF2-40B4-BE49-F238E27FC236}">
                  <a16:creationId xmlns:a16="http://schemas.microsoft.com/office/drawing/2014/main" id="{1DF2BDFE-CFDA-45B4-AED9-85F1718BDD23}"/>
                </a:ext>
              </a:extLst>
            </p:cNvPr>
            <p:cNvSpPr txBox="1"/>
            <p:nvPr/>
          </p:nvSpPr>
          <p:spPr>
            <a:xfrm>
              <a:off x="1779719"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50" name="TextBox 46">
              <a:extLst>
                <a:ext uri="{FF2B5EF4-FFF2-40B4-BE49-F238E27FC236}">
                  <a16:creationId xmlns:a16="http://schemas.microsoft.com/office/drawing/2014/main" id="{D65F5347-D906-462A-9694-1CC1F4C12379}"/>
                </a:ext>
              </a:extLst>
            </p:cNvPr>
            <p:cNvSpPr txBox="1"/>
            <p:nvPr/>
          </p:nvSpPr>
          <p:spPr>
            <a:xfrm>
              <a:off x="1725530" y="1766707"/>
              <a:ext cx="1093667" cy="642035"/>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 Il Cloud e ICH</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51" name="Straight Connector 96">
            <a:extLst>
              <a:ext uri="{FF2B5EF4-FFF2-40B4-BE49-F238E27FC236}">
                <a16:creationId xmlns:a16="http://schemas.microsoft.com/office/drawing/2014/main" id="{1C3D4BBD-A86E-4135-A4FF-55A92D834BA0}"/>
              </a:ext>
            </a:extLst>
          </p:cNvPr>
          <p:cNvCxnSpPr/>
          <p:nvPr/>
        </p:nvCxnSpPr>
        <p:spPr>
          <a:xfrm>
            <a:off x="5790376" y="2416597"/>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52" name="Group 100">
            <a:extLst>
              <a:ext uri="{FF2B5EF4-FFF2-40B4-BE49-F238E27FC236}">
                <a16:creationId xmlns:a16="http://schemas.microsoft.com/office/drawing/2014/main" id="{293870D1-185D-46CE-8BE4-B543E665FBFB}"/>
              </a:ext>
            </a:extLst>
          </p:cNvPr>
          <p:cNvGrpSpPr/>
          <p:nvPr/>
        </p:nvGrpSpPr>
        <p:grpSpPr>
          <a:xfrm>
            <a:off x="7619699" y="4679001"/>
            <a:ext cx="1694494" cy="1208344"/>
            <a:chOff x="1648211" y="1765134"/>
            <a:chExt cx="1094725" cy="1208344"/>
          </a:xfrm>
        </p:grpSpPr>
        <p:sp>
          <p:nvSpPr>
            <p:cNvPr id="53" name="TextBox 49">
              <a:extLst>
                <a:ext uri="{FF2B5EF4-FFF2-40B4-BE49-F238E27FC236}">
                  <a16:creationId xmlns:a16="http://schemas.microsoft.com/office/drawing/2014/main" id="{8585420C-381C-4DCC-9F0C-5861EE60FD48}"/>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54" name="TextBox 50">
              <a:extLst>
                <a:ext uri="{FF2B5EF4-FFF2-40B4-BE49-F238E27FC236}">
                  <a16:creationId xmlns:a16="http://schemas.microsoft.com/office/drawing/2014/main" id="{FB7877EA-D746-4114-81CE-93021EE96BCC}"/>
                </a:ext>
              </a:extLst>
            </p:cNvPr>
            <p:cNvSpPr txBox="1"/>
            <p:nvPr/>
          </p:nvSpPr>
          <p:spPr>
            <a:xfrm>
              <a:off x="1648211" y="1765134"/>
              <a:ext cx="1023846" cy="1208344"/>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2.2</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Strumenti</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ICT per la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condivisione</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Cloud</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8" name="Rounded Rectangle 53">
            <a:extLst>
              <a:ext uri="{FF2B5EF4-FFF2-40B4-BE49-F238E27FC236}">
                <a16:creationId xmlns:a16="http://schemas.microsoft.com/office/drawing/2014/main" id="{1C441F43-1DE4-4382-B5C4-6B0D1622E0EA}"/>
              </a:ext>
            </a:extLst>
          </p:cNvPr>
          <p:cNvSpPr/>
          <p:nvPr/>
        </p:nvSpPr>
        <p:spPr>
          <a:xfrm>
            <a:off x="7501925" y="5983711"/>
            <a:ext cx="1440000" cy="108000"/>
          </a:xfrm>
          <a:prstGeom prst="roundRect">
            <a:avLst>
              <a:gd name="adj" fmla="val 50000"/>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cxnSp>
        <p:nvCxnSpPr>
          <p:cNvPr id="57" name="Straight Connector 91">
            <a:extLst>
              <a:ext uri="{FF2B5EF4-FFF2-40B4-BE49-F238E27FC236}">
                <a16:creationId xmlns:a16="http://schemas.microsoft.com/office/drawing/2014/main" id="{3E9F0211-7496-4B8F-AB77-ECCF0F8501EF}"/>
              </a:ext>
            </a:extLst>
          </p:cNvPr>
          <p:cNvCxnSpPr>
            <a:cxnSpLocks/>
          </p:cNvCxnSpPr>
          <p:nvPr/>
        </p:nvCxnSpPr>
        <p:spPr>
          <a:xfrm>
            <a:off x="7535374" y="479068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91">
            <a:extLst>
              <a:ext uri="{FF2B5EF4-FFF2-40B4-BE49-F238E27FC236}">
                <a16:creationId xmlns:a16="http://schemas.microsoft.com/office/drawing/2014/main" id="{66D27AC2-B7AB-4981-A248-E3C29464E026}"/>
              </a:ext>
            </a:extLst>
          </p:cNvPr>
          <p:cNvCxnSpPr>
            <a:cxnSpLocks/>
          </p:cNvCxnSpPr>
          <p:nvPr/>
        </p:nvCxnSpPr>
        <p:spPr>
          <a:xfrm>
            <a:off x="7541401" y="97065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9" name="Straight Connector 91">
            <a:extLst>
              <a:ext uri="{FF2B5EF4-FFF2-40B4-BE49-F238E27FC236}">
                <a16:creationId xmlns:a16="http://schemas.microsoft.com/office/drawing/2014/main" id="{D4BD9836-9057-4550-8AB3-D0A6741F7409}"/>
              </a:ext>
            </a:extLst>
          </p:cNvPr>
          <p:cNvCxnSpPr>
            <a:cxnSpLocks/>
          </p:cNvCxnSpPr>
          <p:nvPr/>
        </p:nvCxnSpPr>
        <p:spPr>
          <a:xfrm>
            <a:off x="2737130" y="97065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61" name="Group 85">
            <a:extLst>
              <a:ext uri="{FF2B5EF4-FFF2-40B4-BE49-F238E27FC236}">
                <a16:creationId xmlns:a16="http://schemas.microsoft.com/office/drawing/2014/main" id="{0DE5453B-EEA3-43CF-9B2A-5BC1C0D30B95}"/>
              </a:ext>
            </a:extLst>
          </p:cNvPr>
          <p:cNvGrpSpPr/>
          <p:nvPr/>
        </p:nvGrpSpPr>
        <p:grpSpPr>
          <a:xfrm>
            <a:off x="2804207" y="685229"/>
            <a:ext cx="1607390" cy="1569660"/>
            <a:chOff x="1704484" y="1766707"/>
            <a:chExt cx="1038452" cy="1569660"/>
          </a:xfrm>
        </p:grpSpPr>
        <p:sp>
          <p:nvSpPr>
            <p:cNvPr id="62" name="TextBox 37">
              <a:extLst>
                <a:ext uri="{FF2B5EF4-FFF2-40B4-BE49-F238E27FC236}">
                  <a16:creationId xmlns:a16="http://schemas.microsoft.com/office/drawing/2014/main" id="{F2FB1040-B505-4D6A-9A4A-3423F7F346E0}"/>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63" name="TextBox 38">
              <a:extLst>
                <a:ext uri="{FF2B5EF4-FFF2-40B4-BE49-F238E27FC236}">
                  <a16:creationId xmlns:a16="http://schemas.microsoft.com/office/drawing/2014/main" id="{4C5C4575-A078-4092-9049-8F4AA51DBB65}"/>
                </a:ext>
              </a:extLst>
            </p:cNvPr>
            <p:cNvSpPr txBox="1"/>
            <p:nvPr/>
          </p:nvSpPr>
          <p:spPr>
            <a:xfrm>
              <a:off x="1704484" y="1766707"/>
              <a:ext cx="1023846" cy="1569660"/>
            </a:xfrm>
            <a:prstGeom prst="rect">
              <a:avLst/>
            </a:prstGeom>
            <a:noFill/>
          </p:spPr>
          <p:txBody>
            <a:bodyPr wrap="square" lIns="108000" rIns="108000" rtlCol="0">
              <a:spAutoFit/>
            </a:bodyPr>
            <a:lstStyle/>
            <a:p>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Benefici</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dell’utilizzo</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di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strumenti</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ICT per la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salvaguardia</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del ICH</a:t>
              </a:r>
              <a:endParaRPr lang="ko-KR" altLang="en-US" sz="1600" b="1" dirty="0">
                <a:solidFill>
                  <a:schemeClr val="tx1">
                    <a:lumMod val="75000"/>
                    <a:lumOff val="25000"/>
                  </a:schemeClr>
                </a:solidFill>
                <a:cs typeface="Arial" pitchFamily="34" charset="0"/>
              </a:endParaRPr>
            </a:p>
          </p:txBody>
        </p:sp>
      </p:grpSp>
      <p:sp>
        <p:nvSpPr>
          <p:cNvPr id="43" name="Rounded Rectangle 52">
            <a:extLst>
              <a:ext uri="{FF2B5EF4-FFF2-40B4-BE49-F238E27FC236}">
                <a16:creationId xmlns:a16="http://schemas.microsoft.com/office/drawing/2014/main" id="{20E2B306-7087-4EB1-BADB-291A0DE77D9B}"/>
              </a:ext>
            </a:extLst>
          </p:cNvPr>
          <p:cNvSpPr/>
          <p:nvPr/>
        </p:nvSpPr>
        <p:spPr>
          <a:xfrm>
            <a:off x="2769336" y="4086844"/>
            <a:ext cx="1440000" cy="108000"/>
          </a:xfrm>
          <a:prstGeom prst="roundRect">
            <a:avLst>
              <a:gd name="adj" fmla="val 50000"/>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solidFill>
                <a:srgbClr val="266C9F"/>
              </a:solidFill>
            </a:endParaRPr>
          </a:p>
        </p:txBody>
      </p:sp>
      <p:cxnSp>
        <p:nvCxnSpPr>
          <p:cNvPr id="55" name="Straight Connector 91">
            <a:extLst>
              <a:ext uri="{FF2B5EF4-FFF2-40B4-BE49-F238E27FC236}">
                <a16:creationId xmlns:a16="http://schemas.microsoft.com/office/drawing/2014/main" id="{42B913EA-4380-4FB9-85D3-BCFD84FF90FE}"/>
              </a:ext>
            </a:extLst>
          </p:cNvPr>
          <p:cNvCxnSpPr>
            <a:cxnSpLocks/>
          </p:cNvCxnSpPr>
          <p:nvPr/>
        </p:nvCxnSpPr>
        <p:spPr>
          <a:xfrm>
            <a:off x="2737130" y="2861708"/>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56" name="Group 85">
            <a:extLst>
              <a:ext uri="{FF2B5EF4-FFF2-40B4-BE49-F238E27FC236}">
                <a16:creationId xmlns:a16="http://schemas.microsoft.com/office/drawing/2014/main" id="{22B8D180-6FBF-423A-A689-05B4BB89BFA9}"/>
              </a:ext>
            </a:extLst>
          </p:cNvPr>
          <p:cNvGrpSpPr/>
          <p:nvPr/>
        </p:nvGrpSpPr>
        <p:grpSpPr>
          <a:xfrm>
            <a:off x="2886515" y="2818561"/>
            <a:ext cx="1981811" cy="1208344"/>
            <a:chOff x="1704484" y="1766707"/>
            <a:chExt cx="1038452" cy="1208344"/>
          </a:xfrm>
        </p:grpSpPr>
        <p:sp>
          <p:nvSpPr>
            <p:cNvPr id="60" name="TextBox 37">
              <a:extLst>
                <a:ext uri="{FF2B5EF4-FFF2-40B4-BE49-F238E27FC236}">
                  <a16:creationId xmlns:a16="http://schemas.microsoft.com/office/drawing/2014/main" id="{CB40CA32-00D0-473D-A445-10F63DFABC71}"/>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64" name="TextBox 38">
              <a:extLst>
                <a:ext uri="{FF2B5EF4-FFF2-40B4-BE49-F238E27FC236}">
                  <a16:creationId xmlns:a16="http://schemas.microsoft.com/office/drawing/2014/main" id="{7E3995A9-0D21-41C2-8FE4-93BB2FE61A71}"/>
                </a:ext>
              </a:extLst>
            </p:cNvPr>
            <p:cNvSpPr txBox="1"/>
            <p:nvPr/>
          </p:nvSpPr>
          <p:spPr>
            <a:xfrm>
              <a:off x="1704484" y="1766707"/>
              <a:ext cx="1023846" cy="1208344"/>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Opzioni</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multimediali</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per la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condivisione</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di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informazioni</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sul</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ICH</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189351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EB1CE93-973E-41A5-8DDD-0C204CA459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4562804" cy="6382512"/>
          </a:xfrm>
          <a:prstGeom prst="rect">
            <a:avLst/>
          </a:prstGeom>
        </p:spPr>
      </p:pic>
      <p:sp>
        <p:nvSpPr>
          <p:cNvPr id="15" name="Text Placeholder 1">
            <a:extLst>
              <a:ext uri="{FF2B5EF4-FFF2-40B4-BE49-F238E27FC236}">
                <a16:creationId xmlns:a16="http://schemas.microsoft.com/office/drawing/2014/main" id="{D29692EE-39F6-4D26-A4BF-2C867896FA48}"/>
              </a:ext>
            </a:extLst>
          </p:cNvPr>
          <p:cNvSpPr txBox="1">
            <a:spLocks/>
          </p:cNvSpPr>
          <p:nvPr/>
        </p:nvSpPr>
        <p:spPr>
          <a:xfrm>
            <a:off x="1885091" y="212718"/>
            <a:ext cx="9827173"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b="1" dirty="0">
                <a:ln>
                  <a:solidFill>
                    <a:schemeClr val="tx1">
                      <a:lumMod val="50000"/>
                      <a:lumOff val="50000"/>
                    </a:schemeClr>
                  </a:solidFill>
                </a:ln>
                <a:solidFill>
                  <a:srgbClr val="266C9F"/>
                </a:solidFill>
                <a:effectLst/>
                <a:ea typeface="Times New Roman" panose="02020603050405020304" pitchFamily="18" charset="0"/>
                <a:cs typeface="Calibri Light" panose="020F0302020204030204" pitchFamily="34" charset="0"/>
              </a:rPr>
              <a:t>PRINCIPI CHIAVE PER LA SALVAGUARDIA DEL </a:t>
            </a:r>
            <a:r>
              <a:rPr lang="en-GB" sz="3200" b="1" dirty="0">
                <a:ln>
                  <a:solidFill>
                    <a:schemeClr val="tx1">
                      <a:lumMod val="50000"/>
                      <a:lumOff val="50000"/>
                    </a:schemeClr>
                  </a:solidFill>
                </a:ln>
                <a:solidFill>
                  <a:srgbClr val="27969F"/>
                </a:solidFill>
                <a:effectLst/>
                <a:ea typeface="Times New Roman" panose="02020603050405020304" pitchFamily="18" charset="0"/>
                <a:cs typeface="Calibri Light" panose="020F0302020204030204" pitchFamily="34" charset="0"/>
              </a:rPr>
              <a:t>I</a:t>
            </a:r>
            <a:r>
              <a:rPr lang="en-GB" sz="3200" b="1" dirty="0">
                <a:solidFill>
                  <a:srgbClr val="27969F"/>
                </a:solidFill>
                <a:effectLst/>
                <a:ea typeface="Times New Roman" panose="02020603050405020304" pitchFamily="18" charset="0"/>
                <a:cs typeface="Calibri Light" panose="020F0302020204030204" pitchFamily="34" charset="0"/>
              </a:rPr>
              <a:t>CH</a:t>
            </a:r>
            <a:endParaRPr lang="en-US" sz="3200" dirty="0">
              <a:solidFill>
                <a:srgbClr val="27969F"/>
              </a:solidFill>
            </a:endParaRPr>
          </a:p>
        </p:txBody>
      </p:sp>
      <p:sp>
        <p:nvSpPr>
          <p:cNvPr id="17" name="CuadroTexto 16">
            <a:extLst>
              <a:ext uri="{FF2B5EF4-FFF2-40B4-BE49-F238E27FC236}">
                <a16:creationId xmlns:a16="http://schemas.microsoft.com/office/drawing/2014/main" id="{C9137408-FC8D-441E-90AA-B361B4B66499}"/>
              </a:ext>
            </a:extLst>
          </p:cNvPr>
          <p:cNvSpPr txBox="1"/>
          <p:nvPr/>
        </p:nvSpPr>
        <p:spPr>
          <a:xfrm>
            <a:off x="4825388" y="962928"/>
            <a:ext cx="5937049" cy="5355312"/>
          </a:xfrm>
          <a:prstGeom prst="rect">
            <a:avLst/>
          </a:prstGeom>
          <a:noFill/>
        </p:spPr>
        <p:txBody>
          <a:bodyPr wrap="square">
            <a:spAutoFit/>
          </a:bodyPr>
          <a:lstStyle/>
          <a:p>
            <a:pPr fontAlgn="base"/>
            <a:r>
              <a:rPr lang="it-IT" sz="1900" dirty="0">
                <a:solidFill>
                  <a:srgbClr val="27969F"/>
                </a:solidFill>
              </a:rPr>
              <a:t>Internet offre infinite possibilita quando si tratta di salvaguardare il Patrimonio Culturale Immateriale. La sua natura immateriale fa si che sia difficile </a:t>
            </a:r>
            <a:r>
              <a:rPr lang="it-IT" sz="1900" b="1" dirty="0">
                <a:solidFill>
                  <a:srgbClr val="4EAE3A"/>
                </a:solidFill>
              </a:rPr>
              <a:t>preservarlo</a:t>
            </a:r>
            <a:r>
              <a:rPr lang="it-IT" sz="1900" dirty="0">
                <a:solidFill>
                  <a:srgbClr val="27969F"/>
                </a:solidFill>
              </a:rPr>
              <a:t>, ma il mondo digitale e gli strumenti dell’ICT possono aiutare in questo compito, fornendo piattaforme e metodologie che rendono possibile la diffusione e conoscenza di questa </a:t>
            </a:r>
            <a:r>
              <a:rPr lang="it-IT" sz="1900" b="1" dirty="0">
                <a:solidFill>
                  <a:srgbClr val="4EAE3A"/>
                </a:solidFill>
              </a:rPr>
              <a:t>preziosa</a:t>
            </a:r>
            <a:r>
              <a:rPr lang="it-IT" sz="1900" dirty="0">
                <a:solidFill>
                  <a:srgbClr val="27969F"/>
                </a:solidFill>
              </a:rPr>
              <a:t> eredità. </a:t>
            </a:r>
          </a:p>
          <a:p>
            <a:pPr fontAlgn="base"/>
            <a:r>
              <a:rPr lang="it-IT" sz="1900" dirty="0">
                <a:solidFill>
                  <a:srgbClr val="27969F"/>
                </a:solidFill>
              </a:rPr>
              <a:t> </a:t>
            </a:r>
          </a:p>
          <a:p>
            <a:pPr fontAlgn="base"/>
            <a:r>
              <a:rPr lang="it-IT" sz="1900" dirty="0">
                <a:solidFill>
                  <a:srgbClr val="27969F"/>
                </a:solidFill>
              </a:rPr>
              <a:t>Va sempre tenuto in mente che l’importanza del ICH non risiede nelle mere rappresentazioni culturali, ma nella </a:t>
            </a:r>
            <a:r>
              <a:rPr lang="it-IT" sz="1900" b="1" dirty="0">
                <a:solidFill>
                  <a:srgbClr val="4EAE3A"/>
                </a:solidFill>
              </a:rPr>
              <a:t>conoscenza e nelle abilità</a:t>
            </a:r>
            <a:r>
              <a:rPr lang="it-IT" sz="1900" dirty="0">
                <a:solidFill>
                  <a:srgbClr val="27969F"/>
                </a:solidFill>
              </a:rPr>
              <a:t> che esse trasmettono, da una generazione all’altra. </a:t>
            </a:r>
          </a:p>
          <a:p>
            <a:pPr fontAlgn="base"/>
            <a:endParaRPr lang="it-IT" sz="1900" dirty="0">
              <a:solidFill>
                <a:srgbClr val="27969F"/>
              </a:solidFill>
            </a:endParaRPr>
          </a:p>
          <a:p>
            <a:pPr fontAlgn="base"/>
            <a:r>
              <a:rPr lang="it-IT" sz="1900" dirty="0">
                <a:solidFill>
                  <a:srgbClr val="27969F"/>
                </a:solidFill>
              </a:rPr>
              <a:t>Questa eredità è </a:t>
            </a:r>
            <a:r>
              <a:rPr lang="it-IT" sz="1900" b="1" dirty="0">
                <a:solidFill>
                  <a:srgbClr val="4EAE3A"/>
                </a:solidFill>
              </a:rPr>
              <a:t>fragile</a:t>
            </a:r>
            <a:r>
              <a:rPr lang="it-IT" sz="1900" dirty="0">
                <a:solidFill>
                  <a:srgbClr val="27969F"/>
                </a:solidFill>
              </a:rPr>
              <a:t> ed è facile perdere la sua influenza nel corso degli anni a causa della crescita della globalizzazione e dei mercati. Da qui nasce la necessità di preservare le differenze culturali che caratterizzano ogni comunità.</a:t>
            </a:r>
          </a:p>
        </p:txBody>
      </p:sp>
      <p:pic>
        <p:nvPicPr>
          <p:cNvPr id="7" name="Imagen 6">
            <a:extLst>
              <a:ext uri="{FF2B5EF4-FFF2-40B4-BE49-F238E27FC236}">
                <a16:creationId xmlns:a16="http://schemas.microsoft.com/office/drawing/2014/main" id="{D3DB3306-4F67-4464-A922-EE91CC0DAD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502" y="52999"/>
            <a:ext cx="2219417" cy="883966"/>
          </a:xfrm>
          <a:prstGeom prst="rect">
            <a:avLst/>
          </a:prstGeom>
        </p:spPr>
      </p:pic>
    </p:spTree>
    <p:extLst>
      <p:ext uri="{BB962C8B-B14F-4D97-AF65-F5344CB8AC3E}">
        <p14:creationId xmlns:p14="http://schemas.microsoft.com/office/powerpoint/2010/main" val="3118736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6" name="CuadroTexto 5">
            <a:extLst>
              <a:ext uri="{FF2B5EF4-FFF2-40B4-BE49-F238E27FC236}">
                <a16:creationId xmlns:a16="http://schemas.microsoft.com/office/drawing/2014/main" id="{CFC0617B-C16D-498A-BB9D-A99CA1FB739E}"/>
              </a:ext>
            </a:extLst>
          </p:cNvPr>
          <p:cNvSpPr txBox="1"/>
          <p:nvPr/>
        </p:nvSpPr>
        <p:spPr>
          <a:xfrm>
            <a:off x="5690657" y="1843416"/>
            <a:ext cx="6094520" cy="1200329"/>
          </a:xfrm>
          <a:prstGeom prst="rect">
            <a:avLst/>
          </a:prstGeom>
          <a:noFill/>
        </p:spPr>
        <p:txBody>
          <a:bodyPr wrap="square">
            <a:spAutoFit/>
          </a:bodyPr>
          <a:lstStyle/>
          <a:p>
            <a:pPr algn="ctr"/>
            <a:r>
              <a:rPr lang="en-GB" sz="3600" b="1" dirty="0" err="1">
                <a:solidFill>
                  <a:srgbClr val="266C9F"/>
                </a:solidFill>
                <a:effectLst/>
                <a:latin typeface="+mn-lt"/>
                <a:ea typeface="Times New Roman" panose="02020603050405020304" pitchFamily="18" charset="0"/>
                <a:cs typeface="Calibri" panose="020F0502020204030204" pitchFamily="34" charset="0"/>
              </a:rPr>
              <a:t>Unità</a:t>
            </a:r>
            <a:r>
              <a:rPr lang="en-GB" sz="3600" b="1" dirty="0">
                <a:solidFill>
                  <a:srgbClr val="266C9F"/>
                </a:solidFill>
                <a:effectLst/>
                <a:latin typeface="+mn-lt"/>
                <a:ea typeface="Times New Roman" panose="02020603050405020304" pitchFamily="18" charset="0"/>
                <a:cs typeface="Calibri" panose="020F0502020204030204" pitchFamily="34" charset="0"/>
              </a:rPr>
              <a:t> 1: </a:t>
            </a:r>
            <a:r>
              <a:rPr lang="en-GB" sz="36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Uso</a:t>
            </a:r>
            <a:r>
              <a:rPr lang="en-GB" sz="3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del ICT per la </a:t>
            </a:r>
            <a:r>
              <a:rPr lang="en-GB" sz="36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salvaguardia</a:t>
            </a:r>
            <a:r>
              <a:rPr lang="en-GB" sz="3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del </a:t>
            </a:r>
            <a:r>
              <a:rPr lang="en-GB" sz="3600" b="1" dirty="0">
                <a:solidFill>
                  <a:srgbClr val="27969F"/>
                </a:solidFill>
                <a:latin typeface="Calibri" panose="020F0502020204030204" pitchFamily="34" charset="0"/>
                <a:ea typeface="Times New Roman" panose="02020603050405020304" pitchFamily="18" charset="0"/>
                <a:cs typeface="Calibri" panose="020F0502020204030204" pitchFamily="34" charset="0"/>
              </a:rPr>
              <a:t>ICH</a:t>
            </a:r>
            <a:endParaRPr lang="en-GB" sz="3600" b="1" dirty="0">
              <a:solidFill>
                <a:srgbClr val="27969F"/>
              </a:solidFill>
              <a:effectLst/>
              <a:latin typeface="+mn-lt"/>
              <a:ea typeface="Times New Roman" panose="02020603050405020304" pitchFamily="18" charset="0"/>
              <a:cs typeface="Calibri" panose="020F0502020204030204" pitchFamily="34" charset="0"/>
            </a:endParaRPr>
          </a:p>
        </p:txBody>
      </p:sp>
      <p:sp>
        <p:nvSpPr>
          <p:cNvPr id="8" name="CuadroTexto 7">
            <a:extLst>
              <a:ext uri="{FF2B5EF4-FFF2-40B4-BE49-F238E27FC236}">
                <a16:creationId xmlns:a16="http://schemas.microsoft.com/office/drawing/2014/main" id="{14C4BC44-1360-46F1-9D9F-03CEFECAA66D}"/>
              </a:ext>
            </a:extLst>
          </p:cNvPr>
          <p:cNvSpPr txBox="1"/>
          <p:nvPr/>
        </p:nvSpPr>
        <p:spPr>
          <a:xfrm>
            <a:off x="5690657" y="3242181"/>
            <a:ext cx="6094520" cy="1323439"/>
          </a:xfrm>
          <a:prstGeom prst="rect">
            <a:avLst/>
          </a:prstGeom>
          <a:noFill/>
        </p:spPr>
        <p:txBody>
          <a:bodyPr wrap="square">
            <a:spAutoFit/>
          </a:bodyPr>
          <a:lstStyle/>
          <a:p>
            <a:pPr fontAlgn="base"/>
            <a:r>
              <a:rPr lang="it-IT" sz="2000" dirty="0">
                <a:solidFill>
                  <a:srgbClr val="27969F"/>
                </a:solidFill>
              </a:rPr>
              <a:t>Il miglior metodo per la </a:t>
            </a:r>
            <a:r>
              <a:rPr lang="it-IT" sz="2000" b="1" dirty="0">
                <a:solidFill>
                  <a:srgbClr val="4EAE3A"/>
                </a:solidFill>
              </a:rPr>
              <a:t>salvaguardia</a:t>
            </a:r>
            <a:r>
              <a:rPr lang="it-IT" sz="2000" dirty="0">
                <a:solidFill>
                  <a:srgbClr val="27969F"/>
                </a:solidFill>
              </a:rPr>
              <a:t> del ICH è farlo </a:t>
            </a:r>
            <a:r>
              <a:rPr lang="it-IT" sz="2000" b="1" dirty="0">
                <a:solidFill>
                  <a:srgbClr val="4EAE3A"/>
                </a:solidFill>
              </a:rPr>
              <a:t>conoscere</a:t>
            </a:r>
            <a:r>
              <a:rPr lang="it-IT" sz="2000" dirty="0">
                <a:solidFill>
                  <a:srgbClr val="27969F"/>
                </a:solidFill>
              </a:rPr>
              <a:t> a diversi Paesi e generazioni. Internet è un </a:t>
            </a:r>
            <a:r>
              <a:rPr lang="it-IT" sz="2000" b="1" dirty="0">
                <a:solidFill>
                  <a:srgbClr val="4EAE3A"/>
                </a:solidFill>
              </a:rPr>
              <a:t>network</a:t>
            </a:r>
            <a:r>
              <a:rPr lang="it-IT" sz="2000" dirty="0">
                <a:solidFill>
                  <a:srgbClr val="27969F"/>
                </a:solidFill>
              </a:rPr>
              <a:t> che connette milioni di persone, rendendolo un mezzo ideale per la diffusione del ICH.</a:t>
            </a:r>
            <a:r>
              <a:rPr lang="it-IT" sz="2000" dirty="0">
                <a:solidFill>
                  <a:srgbClr val="27969F"/>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000" dirty="0">
              <a:solidFill>
                <a:srgbClr val="27969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495618A5-FDFF-4230-8AE5-F4910DE5CDD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5461986" cy="6290759"/>
          </a:xfrm>
          <a:prstGeom prst="rect">
            <a:avLst/>
          </a:prstGeom>
        </p:spPr>
      </p:pic>
    </p:spTree>
    <p:extLst>
      <p:ext uri="{BB962C8B-B14F-4D97-AF65-F5344CB8AC3E}">
        <p14:creationId xmlns:p14="http://schemas.microsoft.com/office/powerpoint/2010/main" val="1916481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D29692EE-39F6-4D26-A4BF-2C867896FA48}"/>
              </a:ext>
            </a:extLst>
          </p:cNvPr>
          <p:cNvSpPr txBox="1">
            <a:spLocks/>
          </p:cNvSpPr>
          <p:nvPr/>
        </p:nvSpPr>
        <p:spPr>
          <a:xfrm>
            <a:off x="2111828" y="248070"/>
            <a:ext cx="9231085"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fontAlgn="base">
              <a:buNone/>
            </a:pPr>
            <a:r>
              <a:rPr lang="en-GB"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it-IT" b="1" dirty="0">
                <a:solidFill>
                  <a:srgbClr val="266C9F"/>
                </a:solidFill>
              </a:rPr>
              <a:t>Benefici dell’utilizzo di strumenti ICT per la salvaguardia del </a:t>
            </a:r>
            <a:r>
              <a:rPr lang="it-IT" b="1" dirty="0">
                <a:solidFill>
                  <a:srgbClr val="27969F"/>
                </a:solidFill>
              </a:rPr>
              <a:t>ICH</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4400" dirty="0"/>
          </a:p>
          <a:p>
            <a:pPr marL="0" indent="0" algn="ctr">
              <a:buNone/>
            </a:pPr>
            <a:endParaRPr lang="en-US" sz="3600" dirty="0"/>
          </a:p>
        </p:txBody>
      </p:sp>
      <p:sp>
        <p:nvSpPr>
          <p:cNvPr id="16" name="CuadroTexto 15">
            <a:extLst>
              <a:ext uri="{FF2B5EF4-FFF2-40B4-BE49-F238E27FC236}">
                <a16:creationId xmlns:a16="http://schemas.microsoft.com/office/drawing/2014/main" id="{6A32CCFD-95A4-49CF-BB0E-BF8FB80E13A9}"/>
              </a:ext>
            </a:extLst>
          </p:cNvPr>
          <p:cNvSpPr txBox="1"/>
          <p:nvPr/>
        </p:nvSpPr>
        <p:spPr>
          <a:xfrm>
            <a:off x="740601" y="1225912"/>
            <a:ext cx="9707887" cy="2554545"/>
          </a:xfrm>
          <a:prstGeom prst="rect">
            <a:avLst/>
          </a:prstGeom>
          <a:noFill/>
        </p:spPr>
        <p:txBody>
          <a:bodyPr wrap="square">
            <a:spAutoFit/>
          </a:bodyPr>
          <a:lstStyle/>
          <a:p>
            <a:pPr fontAlgn="base"/>
            <a:r>
              <a:rPr lang="it-IT" sz="2000" dirty="0">
                <a:solidFill>
                  <a:srgbClr val="266C9F"/>
                </a:solidFill>
              </a:rPr>
              <a:t>Il termine ICT sta per “Tecnologie dell’informazione e della Comunicazione”. Gli strumenti ICT consistono in una serie di piattaforme, risorse e mezzi che possono </a:t>
            </a:r>
            <a:r>
              <a:rPr lang="it-IT" sz="2000" b="1" dirty="0">
                <a:solidFill>
                  <a:srgbClr val="4EAE3A"/>
                </a:solidFill>
              </a:rPr>
              <a:t>trasferire</a:t>
            </a:r>
            <a:r>
              <a:rPr lang="it-IT" sz="2000" dirty="0">
                <a:solidFill>
                  <a:srgbClr val="266C9F"/>
                </a:solidFill>
              </a:rPr>
              <a:t> qualsiasi informazione; ragion per cui rappresentano un elemento fondamentale nella salvaguardia del ICH.</a:t>
            </a:r>
          </a:p>
          <a:p>
            <a:pPr fontAlgn="base"/>
            <a:r>
              <a:rPr lang="it-IT" sz="2000" dirty="0">
                <a:solidFill>
                  <a:srgbClr val="266C9F"/>
                </a:solidFill>
              </a:rPr>
              <a:t> </a:t>
            </a:r>
          </a:p>
          <a:p>
            <a:pPr fontAlgn="base"/>
            <a:r>
              <a:rPr lang="it-IT" sz="2000" dirty="0">
                <a:solidFill>
                  <a:srgbClr val="266C9F"/>
                </a:solidFill>
              </a:rPr>
              <a:t>Come sottolineato in precedenza, il mondo digitale offre infinte possibilità per la condivisione di </a:t>
            </a:r>
            <a:r>
              <a:rPr lang="it-IT" sz="2000" b="1" dirty="0">
                <a:solidFill>
                  <a:srgbClr val="4EAE3A"/>
                </a:solidFill>
              </a:rPr>
              <a:t>informazioni</a:t>
            </a:r>
            <a:r>
              <a:rPr lang="it-IT" sz="2000" dirty="0">
                <a:solidFill>
                  <a:srgbClr val="266C9F"/>
                </a:solidFill>
              </a:rPr>
              <a:t>. Di seguito alcuni dei </a:t>
            </a:r>
            <a:r>
              <a:rPr lang="it-IT" sz="2000" b="1" dirty="0">
                <a:solidFill>
                  <a:srgbClr val="4EAE3A"/>
                </a:solidFill>
              </a:rPr>
              <a:t>benefici</a:t>
            </a:r>
            <a:r>
              <a:rPr lang="it-IT" sz="2000" dirty="0">
                <a:solidFill>
                  <a:srgbClr val="266C9F"/>
                </a:solidFill>
              </a:rPr>
              <a:t> offerti dall’utilizzo degli strumenti ICT per il ICH:</a:t>
            </a:r>
          </a:p>
        </p:txBody>
      </p:sp>
      <p:pic>
        <p:nvPicPr>
          <p:cNvPr id="7" name="Imagen 6">
            <a:extLst>
              <a:ext uri="{FF2B5EF4-FFF2-40B4-BE49-F238E27FC236}">
                <a16:creationId xmlns:a16="http://schemas.microsoft.com/office/drawing/2014/main" id="{69988204-CB7D-4E17-8B46-7C7FAD175E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5999" y="4006089"/>
            <a:ext cx="3362696" cy="2226034"/>
          </a:xfrm>
          <a:prstGeom prst="rect">
            <a:avLst/>
          </a:prstGeom>
        </p:spPr>
      </p:pic>
      <p:pic>
        <p:nvPicPr>
          <p:cNvPr id="8" name="Imagen 7">
            <a:extLst>
              <a:ext uri="{FF2B5EF4-FFF2-40B4-BE49-F238E27FC236}">
                <a16:creationId xmlns:a16="http://schemas.microsoft.com/office/drawing/2014/main" id="{B6A8A504-3906-40E9-BD92-7919B5A57F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692" y="4006089"/>
            <a:ext cx="3305479" cy="2226034"/>
          </a:xfrm>
          <a:prstGeom prst="rect">
            <a:avLst/>
          </a:prstGeom>
        </p:spPr>
      </p:pic>
    </p:spTree>
    <p:extLst>
      <p:ext uri="{BB962C8B-B14F-4D97-AF65-F5344CB8AC3E}">
        <p14:creationId xmlns:p14="http://schemas.microsoft.com/office/powerpoint/2010/main" val="170402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4DFBE19-B7E6-4450-8B0F-DD6ECD5E584C}"/>
              </a:ext>
            </a:extLst>
          </p:cNvPr>
          <p:cNvSpPr txBox="1"/>
          <p:nvPr/>
        </p:nvSpPr>
        <p:spPr>
          <a:xfrm>
            <a:off x="522514" y="1219705"/>
            <a:ext cx="10287000" cy="4801314"/>
          </a:xfrm>
          <a:prstGeom prst="rect">
            <a:avLst/>
          </a:prstGeom>
          <a:noFill/>
        </p:spPr>
        <p:txBody>
          <a:bodyPr wrap="square" rtlCol="0">
            <a:spAutoFit/>
          </a:bodyPr>
          <a:lstStyle/>
          <a:p>
            <a:pPr lvl="0" fontAlgn="base"/>
            <a:r>
              <a:rPr lang="it-IT" sz="2400" b="1" dirty="0">
                <a:solidFill>
                  <a:srgbClr val="266C9F"/>
                </a:solidFill>
              </a:rPr>
              <a:t>Sono di natura non deteriorabile. </a:t>
            </a:r>
            <a:r>
              <a:rPr lang="it-IT" sz="2400" dirty="0">
                <a:solidFill>
                  <a:srgbClr val="266C9F"/>
                </a:solidFill>
              </a:rPr>
              <a:t>Proprio come il ICH, il mondo </a:t>
            </a:r>
            <a:r>
              <a:rPr lang="it-IT" sz="2400" b="1" dirty="0">
                <a:solidFill>
                  <a:srgbClr val="4EAE3A"/>
                </a:solidFill>
              </a:rPr>
              <a:t>online</a:t>
            </a:r>
            <a:r>
              <a:rPr lang="it-IT" sz="2400" dirty="0">
                <a:solidFill>
                  <a:srgbClr val="266C9F"/>
                </a:solidFill>
              </a:rPr>
              <a:t> è </a:t>
            </a:r>
            <a:r>
              <a:rPr lang="it-IT" sz="2400" b="1" dirty="0">
                <a:solidFill>
                  <a:srgbClr val="266C9F"/>
                </a:solidFill>
              </a:rPr>
              <a:t>intangibile</a:t>
            </a:r>
            <a:r>
              <a:rPr lang="it-IT" sz="2400" dirty="0">
                <a:solidFill>
                  <a:srgbClr val="266C9F"/>
                </a:solidFill>
              </a:rPr>
              <a:t>. Questo permette di immagazzinare informazioni che non deperiscono, al contrario ad esempio di documenti cartacei. Inoltre, è quasi impossibile che queste informazioni spariscano, dato che vengono </a:t>
            </a:r>
            <a:r>
              <a:rPr lang="it-IT" sz="2400" b="1" dirty="0">
                <a:solidFill>
                  <a:srgbClr val="4EAE3A"/>
                </a:solidFill>
              </a:rPr>
              <a:t>immagazzinate</a:t>
            </a:r>
            <a:r>
              <a:rPr lang="it-IT" sz="2400" dirty="0">
                <a:solidFill>
                  <a:srgbClr val="266C9F"/>
                </a:solidFill>
              </a:rPr>
              <a:t> in un „</a:t>
            </a:r>
            <a:r>
              <a:rPr lang="it-IT" sz="2400" dirty="0" err="1">
                <a:solidFill>
                  <a:srgbClr val="266C9F"/>
                </a:solidFill>
              </a:rPr>
              <a:t>Cloud</a:t>
            </a:r>
            <a:r>
              <a:rPr lang="it-IT" sz="2400" dirty="0">
                <a:solidFill>
                  <a:srgbClr val="266C9F"/>
                </a:solidFill>
              </a:rPr>
              <a:t>“. In seguito verrà analizzato anche questo elemento.</a:t>
            </a:r>
          </a:p>
          <a:p>
            <a:pPr fontAlgn="base"/>
            <a:r>
              <a:rPr lang="it-IT" sz="2400" dirty="0">
                <a:solidFill>
                  <a:srgbClr val="266C9F"/>
                </a:solidFill>
              </a:rPr>
              <a:t> </a:t>
            </a:r>
          </a:p>
          <a:p>
            <a:pPr lvl="0" fontAlgn="base"/>
            <a:r>
              <a:rPr lang="it-IT" sz="2400" b="1" dirty="0">
                <a:solidFill>
                  <a:srgbClr val="266C9F"/>
                </a:solidFill>
              </a:rPr>
              <a:t>Accessibilità. </a:t>
            </a:r>
            <a:r>
              <a:rPr lang="it-IT" sz="2400" dirty="0">
                <a:solidFill>
                  <a:srgbClr val="266C9F"/>
                </a:solidFill>
              </a:rPr>
              <a:t>Internet è un potente mezzo di condivisione di diverse tipologie di dati, informazioni e file. È possibile decidere di rendere i file accessibili a chiunque, e </a:t>
            </a:r>
            <a:r>
              <a:rPr lang="it-IT" sz="2400" b="1" dirty="0">
                <a:solidFill>
                  <a:srgbClr val="4EAE3A"/>
                </a:solidFill>
              </a:rPr>
              <a:t>facilitare</a:t>
            </a:r>
            <a:r>
              <a:rPr lang="it-IT" sz="2400" dirty="0">
                <a:solidFill>
                  <a:srgbClr val="266C9F"/>
                </a:solidFill>
              </a:rPr>
              <a:t> così la conoscenza del </a:t>
            </a:r>
            <a:r>
              <a:rPr lang="it-IT" sz="2400" b="1" dirty="0">
                <a:solidFill>
                  <a:srgbClr val="4EAE3A"/>
                </a:solidFill>
              </a:rPr>
              <a:t>ICH</a:t>
            </a:r>
            <a:r>
              <a:rPr lang="it-IT" sz="2400" dirty="0">
                <a:solidFill>
                  <a:srgbClr val="266C9F"/>
                </a:solidFill>
              </a:rPr>
              <a:t>. </a:t>
            </a:r>
          </a:p>
          <a:p>
            <a:pPr lvl="0" fontAlgn="base"/>
            <a:endParaRPr lang="it-IT" sz="2400" dirty="0">
              <a:solidFill>
                <a:srgbClr val="266C9F"/>
              </a:solidFill>
            </a:endParaRPr>
          </a:p>
          <a:p>
            <a:pPr lvl="0" fontAlgn="base"/>
            <a:r>
              <a:rPr lang="it-IT" sz="2400" dirty="0">
                <a:solidFill>
                  <a:srgbClr val="266C9F"/>
                </a:solidFill>
              </a:rPr>
              <a:t>Inoltre, gli utenti possono aggiungere le proprie conoscenze, previa autorizzazione, e contribuire alla </a:t>
            </a:r>
            <a:r>
              <a:rPr lang="it-IT" sz="2400" b="1" dirty="0">
                <a:solidFill>
                  <a:srgbClr val="4EAE3A"/>
                </a:solidFill>
              </a:rPr>
              <a:t>crescita</a:t>
            </a:r>
            <a:r>
              <a:rPr lang="it-IT" sz="2400" dirty="0">
                <a:solidFill>
                  <a:srgbClr val="266C9F"/>
                </a:solidFill>
              </a:rPr>
              <a:t> dell’archivio multimediale.</a:t>
            </a:r>
          </a:p>
          <a:p>
            <a:endParaRPr lang="en-GB" dirty="0"/>
          </a:p>
        </p:txBody>
      </p:sp>
      <p:sp>
        <p:nvSpPr>
          <p:cNvPr id="3" name="Text Placeholder 1">
            <a:extLst>
              <a:ext uri="{FF2B5EF4-FFF2-40B4-BE49-F238E27FC236}">
                <a16:creationId xmlns:a16="http://schemas.microsoft.com/office/drawing/2014/main" id="{26BAE84F-4F40-443B-ABF4-7EA3244C664A}"/>
              </a:ext>
            </a:extLst>
          </p:cNvPr>
          <p:cNvSpPr txBox="1">
            <a:spLocks/>
          </p:cNvSpPr>
          <p:nvPr/>
        </p:nvSpPr>
        <p:spPr>
          <a:xfrm>
            <a:off x="2080447" y="215412"/>
            <a:ext cx="9186267"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fontAlgn="base">
              <a:buNone/>
            </a:pPr>
            <a:r>
              <a:rPr lang="en-GB"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1.1: </a:t>
            </a:r>
            <a:r>
              <a:rPr lang="it-IT" b="1" dirty="0">
                <a:solidFill>
                  <a:srgbClr val="266C9F"/>
                </a:solidFill>
              </a:rPr>
              <a:t>Benefici dell’utilizzo di strumenti ICT per la salvaguardia del </a:t>
            </a:r>
            <a:r>
              <a:rPr lang="it-IT" b="1" dirty="0">
                <a:solidFill>
                  <a:srgbClr val="27969F"/>
                </a:solidFill>
              </a:rPr>
              <a:t>ICH</a:t>
            </a:r>
            <a:endParaRPr lang="en-GB"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2313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A7734BE-9AED-4DA0-BECE-6A6A73A222E4}"/>
              </a:ext>
            </a:extLst>
          </p:cNvPr>
          <p:cNvSpPr txBox="1"/>
          <p:nvPr/>
        </p:nvSpPr>
        <p:spPr>
          <a:xfrm>
            <a:off x="3193566" y="1130683"/>
            <a:ext cx="7499693" cy="4878259"/>
          </a:xfrm>
          <a:prstGeom prst="rect">
            <a:avLst/>
          </a:prstGeom>
          <a:noFill/>
        </p:spPr>
        <p:txBody>
          <a:bodyPr wrap="square" rtlCol="0">
            <a:spAutoFit/>
          </a:bodyPr>
          <a:lstStyle/>
          <a:p>
            <a:pPr lvl="0" fontAlgn="base"/>
            <a:r>
              <a:rPr lang="it-IT" sz="2400" b="1" dirty="0">
                <a:solidFill>
                  <a:srgbClr val="266C9F"/>
                </a:solidFill>
              </a:rPr>
              <a:t>Aggiornabile e revisionabile</a:t>
            </a:r>
            <a:r>
              <a:rPr lang="it-IT" sz="2400" dirty="0">
                <a:solidFill>
                  <a:srgbClr val="266C9F"/>
                </a:solidFill>
              </a:rPr>
              <a:t>. Come già detto, chiunque ha accesso alle risorse del Patrimonio Culturale online e può imparare da esse. Questo include anche una costante revisione da parte sia degli utenti che degli esperti. Chiunque, da ogni Paese, può aggiornare, sistemare o aumentare le informazioni. </a:t>
            </a:r>
          </a:p>
          <a:p>
            <a:pPr lvl="0" fontAlgn="base"/>
            <a:endParaRPr lang="it-IT" sz="2400" dirty="0">
              <a:solidFill>
                <a:srgbClr val="266C9F"/>
              </a:solidFill>
            </a:endParaRPr>
          </a:p>
          <a:p>
            <a:pPr lvl="0" fontAlgn="base"/>
            <a:r>
              <a:rPr lang="it-IT" sz="2400" dirty="0">
                <a:solidFill>
                  <a:srgbClr val="266C9F"/>
                </a:solidFill>
              </a:rPr>
              <a:t>Ad ogni modo bisogna essere </a:t>
            </a:r>
            <a:r>
              <a:rPr lang="it-IT" sz="2400" b="1" dirty="0">
                <a:solidFill>
                  <a:srgbClr val="4EAE3A"/>
                </a:solidFill>
              </a:rPr>
              <a:t>cauti</a:t>
            </a:r>
            <a:r>
              <a:rPr lang="it-IT" sz="2400" dirty="0">
                <a:solidFill>
                  <a:srgbClr val="266C9F"/>
                </a:solidFill>
              </a:rPr>
              <a:t> dato che chiunque può aggiungere informazioni </a:t>
            </a:r>
            <a:r>
              <a:rPr lang="it-IT" sz="2400" b="1" dirty="0">
                <a:solidFill>
                  <a:srgbClr val="4EAE3A"/>
                </a:solidFill>
              </a:rPr>
              <a:t>non veritiere</a:t>
            </a:r>
            <a:r>
              <a:rPr lang="it-IT" sz="2400" dirty="0">
                <a:solidFill>
                  <a:srgbClr val="266C9F"/>
                </a:solidFill>
              </a:rPr>
              <a:t>. Queste ultime vanno sempre </a:t>
            </a:r>
            <a:r>
              <a:rPr lang="it-IT" sz="2400" b="1" dirty="0">
                <a:solidFill>
                  <a:srgbClr val="4EAE3A"/>
                </a:solidFill>
              </a:rPr>
              <a:t>individuate</a:t>
            </a:r>
            <a:r>
              <a:rPr lang="it-IT" sz="2400" dirty="0">
                <a:solidFill>
                  <a:srgbClr val="266C9F"/>
                </a:solidFill>
              </a:rPr>
              <a:t> e rimosse tempestivamente, oppure permettere solo a determinati utenti di aggiungere dati.</a:t>
            </a:r>
          </a:p>
          <a:p>
            <a:endParaRPr lang="en-GB" sz="2300" dirty="0"/>
          </a:p>
        </p:txBody>
      </p:sp>
      <p:grpSp>
        <p:nvGrpSpPr>
          <p:cNvPr id="3" name="Group 48">
            <a:extLst>
              <a:ext uri="{FF2B5EF4-FFF2-40B4-BE49-F238E27FC236}">
                <a16:creationId xmlns:a16="http://schemas.microsoft.com/office/drawing/2014/main" id="{E4FB1843-7349-40BD-BDF9-AB31F3FA725C}"/>
              </a:ext>
            </a:extLst>
          </p:cNvPr>
          <p:cNvGrpSpPr/>
          <p:nvPr/>
        </p:nvGrpSpPr>
        <p:grpSpPr>
          <a:xfrm>
            <a:off x="882902" y="1230279"/>
            <a:ext cx="1860298" cy="4783758"/>
            <a:chOff x="1271316" y="565937"/>
            <a:chExt cx="2664296" cy="6675320"/>
          </a:xfrm>
        </p:grpSpPr>
        <p:grpSp>
          <p:nvGrpSpPr>
            <p:cNvPr id="4" name="Group 49">
              <a:extLst>
                <a:ext uri="{FF2B5EF4-FFF2-40B4-BE49-F238E27FC236}">
                  <a16:creationId xmlns:a16="http://schemas.microsoft.com/office/drawing/2014/main" id="{B4EA4F56-B9F2-4374-A479-2860FBF6B279}"/>
                </a:ext>
              </a:extLst>
            </p:cNvPr>
            <p:cNvGrpSpPr/>
            <p:nvPr/>
          </p:nvGrpSpPr>
          <p:grpSpPr>
            <a:xfrm>
              <a:off x="1271316" y="565937"/>
              <a:ext cx="2664296" cy="4683693"/>
              <a:chOff x="8766546" y="1684865"/>
              <a:chExt cx="2664296" cy="4683693"/>
            </a:xfrm>
          </p:grpSpPr>
          <p:grpSp>
            <p:nvGrpSpPr>
              <p:cNvPr id="23" name="Group 4">
                <a:extLst>
                  <a:ext uri="{FF2B5EF4-FFF2-40B4-BE49-F238E27FC236}">
                    <a16:creationId xmlns:a16="http://schemas.microsoft.com/office/drawing/2014/main" id="{DEE257B0-9BB0-4476-AF39-FE9C31DAC754}"/>
                  </a:ext>
                </a:extLst>
              </p:cNvPr>
              <p:cNvGrpSpPr/>
              <p:nvPr/>
            </p:nvGrpSpPr>
            <p:grpSpPr>
              <a:xfrm>
                <a:off x="8766546" y="1684865"/>
                <a:ext cx="2664296" cy="4683693"/>
                <a:chOff x="445712" y="1449040"/>
                <a:chExt cx="2113018" cy="3924176"/>
              </a:xfrm>
            </p:grpSpPr>
            <p:sp>
              <p:nvSpPr>
                <p:cNvPr id="27" name="Rounded Rectangle 5">
                  <a:extLst>
                    <a:ext uri="{FF2B5EF4-FFF2-40B4-BE49-F238E27FC236}">
                      <a16:creationId xmlns:a16="http://schemas.microsoft.com/office/drawing/2014/main" id="{93F94C4B-BA63-4829-A6C1-CDC4C05A01A1}"/>
                    </a:ext>
                  </a:extLst>
                </p:cNvPr>
                <p:cNvSpPr/>
                <p:nvPr/>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800"/>
                </a:p>
              </p:txBody>
            </p:sp>
            <p:sp>
              <p:nvSpPr>
                <p:cNvPr id="28" name="Rectangle 6">
                  <a:extLst>
                    <a:ext uri="{FF2B5EF4-FFF2-40B4-BE49-F238E27FC236}">
                      <a16:creationId xmlns:a16="http://schemas.microsoft.com/office/drawing/2014/main" id="{D1254404-FDAA-4551-B7D2-FBBCE7E3B9CC}"/>
                    </a:ext>
                  </a:extLst>
                </p:cNvPr>
                <p:cNvSpPr/>
                <p:nvPr/>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800"/>
                </a:p>
              </p:txBody>
            </p:sp>
            <p:grpSp>
              <p:nvGrpSpPr>
                <p:cNvPr id="29" name="Group 7">
                  <a:extLst>
                    <a:ext uri="{FF2B5EF4-FFF2-40B4-BE49-F238E27FC236}">
                      <a16:creationId xmlns:a16="http://schemas.microsoft.com/office/drawing/2014/main" id="{9F66EA9F-51BD-487C-9EE4-02765F3E0ECB}"/>
                    </a:ext>
                  </a:extLst>
                </p:cNvPr>
                <p:cNvGrpSpPr/>
                <p:nvPr/>
              </p:nvGrpSpPr>
              <p:grpSpPr>
                <a:xfrm>
                  <a:off x="1407705" y="5045834"/>
                  <a:ext cx="211967" cy="211967"/>
                  <a:chOff x="1549420" y="5712364"/>
                  <a:chExt cx="312583" cy="312583"/>
                </a:xfrm>
              </p:grpSpPr>
              <p:sp>
                <p:nvSpPr>
                  <p:cNvPr id="30" name="Oval 8">
                    <a:extLst>
                      <a:ext uri="{FF2B5EF4-FFF2-40B4-BE49-F238E27FC236}">
                        <a16:creationId xmlns:a16="http://schemas.microsoft.com/office/drawing/2014/main" id="{2142E62A-83C6-4EDC-AF72-C4E86FFD2EEE}"/>
                      </a:ext>
                    </a:extLst>
                  </p:cNvPr>
                  <p:cNvSpPr/>
                  <p:nvPr/>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800"/>
                  </a:p>
                </p:txBody>
              </p:sp>
              <p:sp>
                <p:nvSpPr>
                  <p:cNvPr id="31" name="Rounded Rectangle 10">
                    <a:extLst>
                      <a:ext uri="{FF2B5EF4-FFF2-40B4-BE49-F238E27FC236}">
                        <a16:creationId xmlns:a16="http://schemas.microsoft.com/office/drawing/2014/main" id="{AD8DEC73-1C51-4F1E-B5FA-36BA8D0A4E69}"/>
                      </a:ext>
                    </a:extLst>
                  </p:cNvPr>
                  <p:cNvSpPr/>
                  <p:nvPr/>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800"/>
                  </a:p>
                </p:txBody>
              </p:sp>
            </p:grpSp>
          </p:grpSp>
          <p:grpSp>
            <p:nvGrpSpPr>
              <p:cNvPr id="24" name="Group 69">
                <a:extLst>
                  <a:ext uri="{FF2B5EF4-FFF2-40B4-BE49-F238E27FC236}">
                    <a16:creationId xmlns:a16="http://schemas.microsoft.com/office/drawing/2014/main" id="{39727031-862C-464D-A282-C4AD6EE51C41}"/>
                  </a:ext>
                </a:extLst>
              </p:cNvPr>
              <p:cNvGrpSpPr/>
              <p:nvPr/>
            </p:nvGrpSpPr>
            <p:grpSpPr>
              <a:xfrm>
                <a:off x="8880469" y="2028885"/>
                <a:ext cx="2427309" cy="3811174"/>
                <a:chOff x="8880469" y="2071276"/>
                <a:chExt cx="3528017" cy="2167362"/>
              </a:xfrm>
            </p:grpSpPr>
            <p:sp>
              <p:nvSpPr>
                <p:cNvPr id="25" name="Freeform: Shape 70">
                  <a:extLst>
                    <a:ext uri="{FF2B5EF4-FFF2-40B4-BE49-F238E27FC236}">
                      <a16:creationId xmlns:a16="http://schemas.microsoft.com/office/drawing/2014/main" id="{95850C82-EBBD-4BD7-ADB2-0C4C433B19E9}"/>
                    </a:ext>
                  </a:extLst>
                </p:cNvPr>
                <p:cNvSpPr/>
                <p:nvPr/>
              </p:nvSpPr>
              <p:spPr>
                <a:xfrm>
                  <a:off x="8880469" y="2071276"/>
                  <a:ext cx="3528017" cy="2156011"/>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chemeClr val="accent3">
                    <a:lumMod val="20000"/>
                    <a:lumOff val="80000"/>
                  </a:scheme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Shape 71">
                  <a:extLst>
                    <a:ext uri="{FF2B5EF4-FFF2-40B4-BE49-F238E27FC236}">
                      <a16:creationId xmlns:a16="http://schemas.microsoft.com/office/drawing/2014/main" id="{881C666E-D25E-4FB9-B7A9-D4EDECC8F86C}"/>
                    </a:ext>
                  </a:extLst>
                </p:cNvPr>
                <p:cNvSpPr/>
                <p:nvPr/>
              </p:nvSpPr>
              <p:spPr>
                <a:xfrm>
                  <a:off x="10074885" y="2095766"/>
                  <a:ext cx="2333601" cy="214287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5" name="Graphic 3">
              <a:extLst>
                <a:ext uri="{FF2B5EF4-FFF2-40B4-BE49-F238E27FC236}">
                  <a16:creationId xmlns:a16="http://schemas.microsoft.com/office/drawing/2014/main" id="{4F515109-9B7F-44B8-B7E7-6BFD48ABEFC5}"/>
                </a:ext>
              </a:extLst>
            </p:cNvPr>
            <p:cNvGrpSpPr/>
            <p:nvPr/>
          </p:nvGrpSpPr>
          <p:grpSpPr>
            <a:xfrm>
              <a:off x="1788232" y="1460008"/>
              <a:ext cx="1536422" cy="5781249"/>
              <a:chOff x="5184187" y="-8"/>
              <a:chExt cx="1822770" cy="6858728"/>
            </a:xfrm>
          </p:grpSpPr>
          <p:sp>
            <p:nvSpPr>
              <p:cNvPr id="6" name="Freeform: Shape 51">
                <a:extLst>
                  <a:ext uri="{FF2B5EF4-FFF2-40B4-BE49-F238E27FC236}">
                    <a16:creationId xmlns:a16="http://schemas.microsoft.com/office/drawing/2014/main" id="{AA667E11-4CCC-4BB3-B79E-83E6C28E1BE9}"/>
                  </a:ext>
                </a:extLst>
              </p:cNvPr>
              <p:cNvSpPr/>
              <p:nvPr/>
            </p:nvSpPr>
            <p:spPr>
              <a:xfrm>
                <a:off x="5289005" y="1138671"/>
                <a:ext cx="1717952" cy="1403671"/>
              </a:xfrm>
              <a:custGeom>
                <a:avLst/>
                <a:gdLst>
                  <a:gd name="connsiteX0" fmla="*/ 1717756 w 1717952"/>
                  <a:gd name="connsiteY0" fmla="*/ 731084 h 1403671"/>
                  <a:gd name="connsiteX1" fmla="*/ 1696351 w 1717952"/>
                  <a:gd name="connsiteY1" fmla="*/ 477324 h 1403671"/>
                  <a:gd name="connsiteX2" fmla="*/ 1680791 w 1717952"/>
                  <a:gd name="connsiteY2" fmla="*/ 264473 h 1403671"/>
                  <a:gd name="connsiteX3" fmla="*/ 1666779 w 1717952"/>
                  <a:gd name="connsiteY3" fmla="*/ 243701 h 1403671"/>
                  <a:gd name="connsiteX4" fmla="*/ 1466742 w 1717952"/>
                  <a:gd name="connsiteY4" fmla="*/ 150689 h 1403671"/>
                  <a:gd name="connsiteX5" fmla="*/ 1335567 w 1717952"/>
                  <a:gd name="connsiteY5" fmla="*/ 87601 h 1403671"/>
                  <a:gd name="connsiteX6" fmla="*/ 1102719 w 1717952"/>
                  <a:gd name="connsiteY6" fmla="*/ 19162 h 1403671"/>
                  <a:gd name="connsiteX7" fmla="*/ 971192 w 1717952"/>
                  <a:gd name="connsiteY7" fmla="*/ 112245 h 1403671"/>
                  <a:gd name="connsiteX8" fmla="*/ 975698 w 1717952"/>
                  <a:gd name="connsiteY8" fmla="*/ 164701 h 1403671"/>
                  <a:gd name="connsiteX9" fmla="*/ 910568 w 1717952"/>
                  <a:gd name="connsiteY9" fmla="*/ 303269 h 1403671"/>
                  <a:gd name="connsiteX10" fmla="*/ 825371 w 1717952"/>
                  <a:gd name="connsiteY10" fmla="*/ 412053 h 1403671"/>
                  <a:gd name="connsiteX11" fmla="*/ 820654 w 1717952"/>
                  <a:gd name="connsiteY11" fmla="*/ 411208 h 1403671"/>
                  <a:gd name="connsiteX12" fmla="*/ 817556 w 1717952"/>
                  <a:gd name="connsiteY12" fmla="*/ 386424 h 1403671"/>
                  <a:gd name="connsiteX13" fmla="*/ 780731 w 1717952"/>
                  <a:gd name="connsiteY13" fmla="*/ 224550 h 1403671"/>
                  <a:gd name="connsiteX14" fmla="*/ 761368 w 1717952"/>
                  <a:gd name="connsiteY14" fmla="*/ 120201 h 1403671"/>
                  <a:gd name="connsiteX15" fmla="*/ 759678 w 1717952"/>
                  <a:gd name="connsiteY15" fmla="*/ 81546 h 1403671"/>
                  <a:gd name="connsiteX16" fmla="*/ 726444 w 1717952"/>
                  <a:gd name="connsiteY16" fmla="*/ 3179 h 1403671"/>
                  <a:gd name="connsiteX17" fmla="*/ 661737 w 1717952"/>
                  <a:gd name="connsiteY17" fmla="*/ 2193 h 1403671"/>
                  <a:gd name="connsiteX18" fmla="*/ 618997 w 1717952"/>
                  <a:gd name="connsiteY18" fmla="*/ 49368 h 1403671"/>
                  <a:gd name="connsiteX19" fmla="*/ 361928 w 1717952"/>
                  <a:gd name="connsiteY19" fmla="*/ 126749 h 1403671"/>
                  <a:gd name="connsiteX20" fmla="*/ 91340 w 1717952"/>
                  <a:gd name="connsiteY20" fmla="*/ 239406 h 1403671"/>
                  <a:gd name="connsiteX21" fmla="*/ 75568 w 1717952"/>
                  <a:gd name="connsiteY21" fmla="*/ 262079 h 1403671"/>
                  <a:gd name="connsiteX22" fmla="*/ 38391 w 1717952"/>
                  <a:gd name="connsiteY22" fmla="*/ 459651 h 1403671"/>
                  <a:gd name="connsiteX23" fmla="*/ 1918 w 1717952"/>
                  <a:gd name="connsiteY23" fmla="*/ 655182 h 1403671"/>
                  <a:gd name="connsiteX24" fmla="*/ 24942 w 1717952"/>
                  <a:gd name="connsiteY24" fmla="*/ 682008 h 1403671"/>
                  <a:gd name="connsiteX25" fmla="*/ 35011 w 1717952"/>
                  <a:gd name="connsiteY25" fmla="*/ 675601 h 1403671"/>
                  <a:gd name="connsiteX26" fmla="*/ 159990 w 1717952"/>
                  <a:gd name="connsiteY26" fmla="*/ 698061 h 1403671"/>
                  <a:gd name="connsiteX27" fmla="*/ 171889 w 1717952"/>
                  <a:gd name="connsiteY27" fmla="*/ 692922 h 1403671"/>
                  <a:gd name="connsiteX28" fmla="*/ 321019 w 1717952"/>
                  <a:gd name="connsiteY28" fmla="*/ 736928 h 1403671"/>
                  <a:gd name="connsiteX29" fmla="*/ 394739 w 1717952"/>
                  <a:gd name="connsiteY29" fmla="*/ 1292961 h 1403671"/>
                  <a:gd name="connsiteX30" fmla="*/ 397908 w 1717952"/>
                  <a:gd name="connsiteY30" fmla="*/ 1293313 h 1403671"/>
                  <a:gd name="connsiteX31" fmla="*/ 420510 w 1717952"/>
                  <a:gd name="connsiteY31" fmla="*/ 1304298 h 1403671"/>
                  <a:gd name="connsiteX32" fmla="*/ 536898 w 1717952"/>
                  <a:gd name="connsiteY32" fmla="*/ 1325562 h 1403671"/>
                  <a:gd name="connsiteX33" fmla="*/ 954293 w 1717952"/>
                  <a:gd name="connsiteY33" fmla="*/ 1385692 h 1403671"/>
                  <a:gd name="connsiteX34" fmla="*/ 1289800 w 1717952"/>
                  <a:gd name="connsiteY34" fmla="*/ 1403647 h 1403671"/>
                  <a:gd name="connsiteX35" fmla="*/ 1321978 w 1717952"/>
                  <a:gd name="connsiteY35" fmla="*/ 1387945 h 1403671"/>
                  <a:gd name="connsiteX36" fmla="*/ 1324090 w 1717952"/>
                  <a:gd name="connsiteY36" fmla="*/ 1388157 h 1403671"/>
                  <a:gd name="connsiteX37" fmla="*/ 1377180 w 1717952"/>
                  <a:gd name="connsiteY37" fmla="*/ 797622 h 1403671"/>
                  <a:gd name="connsiteX38" fmla="*/ 1556375 w 1717952"/>
                  <a:gd name="connsiteY38" fmla="*/ 757629 h 1403671"/>
                  <a:gd name="connsiteX39" fmla="*/ 1558558 w 1717952"/>
                  <a:gd name="connsiteY39" fmla="*/ 759108 h 1403671"/>
                  <a:gd name="connsiteX40" fmla="*/ 1577569 w 1717952"/>
                  <a:gd name="connsiteY40" fmla="*/ 760375 h 1403671"/>
                  <a:gd name="connsiteX41" fmla="*/ 1662484 w 1717952"/>
                  <a:gd name="connsiteY41" fmla="*/ 746152 h 1403671"/>
                  <a:gd name="connsiteX42" fmla="*/ 1683959 w 1717952"/>
                  <a:gd name="connsiteY42" fmla="*/ 754038 h 1403671"/>
                  <a:gd name="connsiteX43" fmla="*/ 1717756 w 1717952"/>
                  <a:gd name="connsiteY43" fmla="*/ 731084 h 14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17952" h="1403671">
                    <a:moveTo>
                      <a:pt x="1717756" y="731084"/>
                    </a:moveTo>
                    <a:cubicBezTo>
                      <a:pt x="1710504" y="646521"/>
                      <a:pt x="1703111" y="561958"/>
                      <a:pt x="1696351" y="477324"/>
                    </a:cubicBezTo>
                    <a:cubicBezTo>
                      <a:pt x="1690648" y="406421"/>
                      <a:pt x="1685579" y="335447"/>
                      <a:pt x="1680791" y="264473"/>
                    </a:cubicBezTo>
                    <a:cubicBezTo>
                      <a:pt x="1680087" y="253911"/>
                      <a:pt x="1676636" y="248208"/>
                      <a:pt x="1666779" y="243701"/>
                    </a:cubicBezTo>
                    <a:cubicBezTo>
                      <a:pt x="1599889" y="213143"/>
                      <a:pt x="1533139" y="182233"/>
                      <a:pt x="1466742" y="150689"/>
                    </a:cubicBezTo>
                    <a:cubicBezTo>
                      <a:pt x="1422947" y="129847"/>
                      <a:pt x="1377743" y="111893"/>
                      <a:pt x="1335567" y="87601"/>
                    </a:cubicBezTo>
                    <a:cubicBezTo>
                      <a:pt x="1328103" y="88094"/>
                      <a:pt x="1112647" y="15853"/>
                      <a:pt x="1102719" y="19162"/>
                    </a:cubicBezTo>
                    <a:cubicBezTo>
                      <a:pt x="963728" y="65633"/>
                      <a:pt x="963728" y="65633"/>
                      <a:pt x="971192" y="112245"/>
                    </a:cubicBezTo>
                    <a:cubicBezTo>
                      <a:pt x="974008" y="129707"/>
                      <a:pt x="982105" y="148717"/>
                      <a:pt x="975698" y="164701"/>
                    </a:cubicBezTo>
                    <a:cubicBezTo>
                      <a:pt x="956757" y="212087"/>
                      <a:pt x="942182" y="261938"/>
                      <a:pt x="910568" y="303269"/>
                    </a:cubicBezTo>
                    <a:cubicBezTo>
                      <a:pt x="882545" y="339812"/>
                      <a:pt x="853817" y="375792"/>
                      <a:pt x="825371" y="412053"/>
                    </a:cubicBezTo>
                    <a:lnTo>
                      <a:pt x="820654" y="411208"/>
                    </a:lnTo>
                    <a:cubicBezTo>
                      <a:pt x="819527" y="402970"/>
                      <a:pt x="817556" y="394662"/>
                      <a:pt x="817556" y="386424"/>
                    </a:cubicBezTo>
                    <a:cubicBezTo>
                      <a:pt x="817415" y="329673"/>
                      <a:pt x="805797" y="275738"/>
                      <a:pt x="780731" y="224550"/>
                    </a:cubicBezTo>
                    <a:cubicBezTo>
                      <a:pt x="764677" y="191809"/>
                      <a:pt x="753271" y="158082"/>
                      <a:pt x="761368" y="120201"/>
                    </a:cubicBezTo>
                    <a:cubicBezTo>
                      <a:pt x="763973" y="107879"/>
                      <a:pt x="767634" y="92248"/>
                      <a:pt x="759678" y="81546"/>
                    </a:cubicBezTo>
                    <a:cubicBezTo>
                      <a:pt x="742075" y="57817"/>
                      <a:pt x="730598" y="32258"/>
                      <a:pt x="726444" y="3179"/>
                    </a:cubicBezTo>
                    <a:cubicBezTo>
                      <a:pt x="704898" y="-764"/>
                      <a:pt x="682860" y="-976"/>
                      <a:pt x="661737" y="2193"/>
                    </a:cubicBezTo>
                    <a:cubicBezTo>
                      <a:pt x="635685" y="6136"/>
                      <a:pt x="617519" y="14022"/>
                      <a:pt x="618997" y="49368"/>
                    </a:cubicBezTo>
                    <a:cubicBezTo>
                      <a:pt x="619279" y="55987"/>
                      <a:pt x="369110" y="127594"/>
                      <a:pt x="361928" y="126749"/>
                    </a:cubicBezTo>
                    <a:cubicBezTo>
                      <a:pt x="271732" y="164349"/>
                      <a:pt x="181606" y="202018"/>
                      <a:pt x="91340" y="239406"/>
                    </a:cubicBezTo>
                    <a:cubicBezTo>
                      <a:pt x="80778" y="243772"/>
                      <a:pt x="77539" y="251517"/>
                      <a:pt x="75568" y="262079"/>
                    </a:cubicBezTo>
                    <a:cubicBezTo>
                      <a:pt x="63527" y="327983"/>
                      <a:pt x="50783" y="393747"/>
                      <a:pt x="38391" y="459651"/>
                    </a:cubicBezTo>
                    <a:cubicBezTo>
                      <a:pt x="26139" y="524781"/>
                      <a:pt x="13606" y="589911"/>
                      <a:pt x="1918" y="655182"/>
                    </a:cubicBezTo>
                    <a:cubicBezTo>
                      <a:pt x="-2377" y="679403"/>
                      <a:pt x="-1321" y="679684"/>
                      <a:pt x="24942" y="682008"/>
                    </a:cubicBezTo>
                    <a:cubicBezTo>
                      <a:pt x="26421" y="676868"/>
                      <a:pt x="29308" y="674333"/>
                      <a:pt x="35011" y="675601"/>
                    </a:cubicBezTo>
                    <a:cubicBezTo>
                      <a:pt x="76413" y="684613"/>
                      <a:pt x="118941" y="687218"/>
                      <a:pt x="159990" y="698061"/>
                    </a:cubicBezTo>
                    <a:cubicBezTo>
                      <a:pt x="167946" y="700315"/>
                      <a:pt x="170692" y="697287"/>
                      <a:pt x="171889" y="692922"/>
                    </a:cubicBezTo>
                    <a:lnTo>
                      <a:pt x="321019" y="736928"/>
                    </a:lnTo>
                    <a:lnTo>
                      <a:pt x="394739" y="1292961"/>
                    </a:lnTo>
                    <a:lnTo>
                      <a:pt x="397908" y="1293313"/>
                    </a:lnTo>
                    <a:cubicBezTo>
                      <a:pt x="402273" y="1300003"/>
                      <a:pt x="410652" y="1302608"/>
                      <a:pt x="420510" y="1304298"/>
                    </a:cubicBezTo>
                    <a:cubicBezTo>
                      <a:pt x="459376" y="1311057"/>
                      <a:pt x="498032" y="1318591"/>
                      <a:pt x="536898" y="1325562"/>
                    </a:cubicBezTo>
                    <a:cubicBezTo>
                      <a:pt x="675326" y="1350417"/>
                      <a:pt x="814176" y="1373511"/>
                      <a:pt x="954293" y="1385692"/>
                    </a:cubicBezTo>
                    <a:cubicBezTo>
                      <a:pt x="1065824" y="1395339"/>
                      <a:pt x="1177706" y="1403084"/>
                      <a:pt x="1289800" y="1403647"/>
                    </a:cubicBezTo>
                    <a:cubicBezTo>
                      <a:pt x="1314514" y="1403788"/>
                      <a:pt x="1318457" y="1403858"/>
                      <a:pt x="1321978" y="1387945"/>
                    </a:cubicBezTo>
                    <a:lnTo>
                      <a:pt x="1324090" y="1388157"/>
                    </a:lnTo>
                    <a:lnTo>
                      <a:pt x="1377180" y="797622"/>
                    </a:lnTo>
                    <a:lnTo>
                      <a:pt x="1556375" y="757629"/>
                    </a:lnTo>
                    <a:cubicBezTo>
                      <a:pt x="1557009" y="758122"/>
                      <a:pt x="1557713" y="758685"/>
                      <a:pt x="1558558" y="759108"/>
                    </a:cubicBezTo>
                    <a:cubicBezTo>
                      <a:pt x="1564683" y="762769"/>
                      <a:pt x="1571091" y="761431"/>
                      <a:pt x="1577569" y="760375"/>
                    </a:cubicBezTo>
                    <a:cubicBezTo>
                      <a:pt x="1605874" y="755587"/>
                      <a:pt x="1634249" y="751222"/>
                      <a:pt x="1662484" y="746152"/>
                    </a:cubicBezTo>
                    <a:cubicBezTo>
                      <a:pt x="1671567" y="744533"/>
                      <a:pt x="1679312" y="744462"/>
                      <a:pt x="1683959" y="754038"/>
                    </a:cubicBezTo>
                    <a:cubicBezTo>
                      <a:pt x="1712757" y="753264"/>
                      <a:pt x="1719235" y="748757"/>
                      <a:pt x="1717756" y="731084"/>
                    </a:cubicBezTo>
                    <a:close/>
                  </a:path>
                </a:pathLst>
              </a:custGeom>
              <a:solidFill>
                <a:schemeClr val="accent2"/>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Freeform: Shape 52">
                <a:extLst>
                  <a:ext uri="{FF2B5EF4-FFF2-40B4-BE49-F238E27FC236}">
                    <a16:creationId xmlns:a16="http://schemas.microsoft.com/office/drawing/2014/main" id="{B73A9F38-AAE5-48A6-8491-D9F7068785DD}"/>
                  </a:ext>
                </a:extLst>
              </p:cNvPr>
              <p:cNvSpPr/>
              <p:nvPr/>
            </p:nvSpPr>
            <p:spPr>
              <a:xfrm>
                <a:off x="5184187" y="2728768"/>
                <a:ext cx="1718588" cy="1033343"/>
              </a:xfrm>
              <a:custGeom>
                <a:avLst/>
                <a:gdLst>
                  <a:gd name="connsiteX0" fmla="*/ 185315 w 1718588"/>
                  <a:gd name="connsiteY0" fmla="*/ 1031233 h 1033343"/>
                  <a:gd name="connsiteX1" fmla="*/ 164966 w 1718588"/>
                  <a:gd name="connsiteY1" fmla="*/ 1026022 h 1033343"/>
                  <a:gd name="connsiteX2" fmla="*/ 100963 w 1718588"/>
                  <a:gd name="connsiteY2" fmla="*/ 982227 h 1033343"/>
                  <a:gd name="connsiteX3" fmla="*/ 8865 w 1718588"/>
                  <a:gd name="connsiteY3" fmla="*/ 827887 h 1033343"/>
                  <a:gd name="connsiteX4" fmla="*/ 5134 w 1718588"/>
                  <a:gd name="connsiteY4" fmla="*/ 794582 h 1033343"/>
                  <a:gd name="connsiteX5" fmla="*/ 64 w 1718588"/>
                  <a:gd name="connsiteY5" fmla="*/ 726214 h 1033343"/>
                  <a:gd name="connsiteX6" fmla="*/ 123917 w 1718588"/>
                  <a:gd name="connsiteY6" fmla="*/ 291850 h 1033343"/>
                  <a:gd name="connsiteX7" fmla="*/ 233194 w 1718588"/>
                  <a:gd name="connsiteY7" fmla="*/ 175672 h 1033343"/>
                  <a:gd name="connsiteX8" fmla="*/ 407390 w 1718588"/>
                  <a:gd name="connsiteY8" fmla="*/ 2110 h 1033343"/>
                  <a:gd name="connsiteX9" fmla="*/ 437596 w 1718588"/>
                  <a:gd name="connsiteY9" fmla="*/ 6476 h 1033343"/>
                  <a:gd name="connsiteX10" fmla="*/ 652631 w 1718588"/>
                  <a:gd name="connsiteY10" fmla="*/ 73225 h 1033343"/>
                  <a:gd name="connsiteX11" fmla="*/ 956453 w 1718588"/>
                  <a:gd name="connsiteY11" fmla="*/ 119837 h 1033343"/>
                  <a:gd name="connsiteX12" fmla="*/ 1082699 w 1718588"/>
                  <a:gd name="connsiteY12" fmla="*/ 122794 h 1033343"/>
                  <a:gd name="connsiteX13" fmla="*/ 1393281 w 1718588"/>
                  <a:gd name="connsiteY13" fmla="*/ 83223 h 1033343"/>
                  <a:gd name="connsiteX14" fmla="*/ 1445244 w 1718588"/>
                  <a:gd name="connsiteY14" fmla="*/ 64424 h 1033343"/>
                  <a:gd name="connsiteX15" fmla="*/ 1463762 w 1718588"/>
                  <a:gd name="connsiteY15" fmla="*/ 61818 h 1033343"/>
                  <a:gd name="connsiteX16" fmla="*/ 1528117 w 1718588"/>
                  <a:gd name="connsiteY16" fmla="*/ 184967 h 1033343"/>
                  <a:gd name="connsiteX17" fmla="*/ 1640493 w 1718588"/>
                  <a:gd name="connsiteY17" fmla="*/ 356205 h 1033343"/>
                  <a:gd name="connsiteX18" fmla="*/ 1717099 w 1718588"/>
                  <a:gd name="connsiteY18" fmla="*/ 597644 h 1033343"/>
                  <a:gd name="connsiteX19" fmla="*/ 1704918 w 1718588"/>
                  <a:gd name="connsiteY19" fmla="*/ 798033 h 1033343"/>
                  <a:gd name="connsiteX20" fmla="*/ 1705341 w 1718588"/>
                  <a:gd name="connsiteY20" fmla="*/ 813100 h 1033343"/>
                  <a:gd name="connsiteX21" fmla="*/ 1693371 w 1718588"/>
                  <a:gd name="connsiteY21" fmla="*/ 848446 h 1033343"/>
                  <a:gd name="connsiteX22" fmla="*/ 1683373 w 1718588"/>
                  <a:gd name="connsiteY22" fmla="*/ 869077 h 1033343"/>
                  <a:gd name="connsiteX23" fmla="*/ 1553183 w 1718588"/>
                  <a:gd name="connsiteY23" fmla="*/ 707695 h 1033343"/>
                  <a:gd name="connsiteX24" fmla="*/ 1155574 w 1718588"/>
                  <a:gd name="connsiteY24" fmla="*/ 629399 h 1033343"/>
                  <a:gd name="connsiteX25" fmla="*/ 980463 w 1718588"/>
                  <a:gd name="connsiteY25" fmla="*/ 675940 h 1033343"/>
                  <a:gd name="connsiteX26" fmla="*/ 942723 w 1718588"/>
                  <a:gd name="connsiteY26" fmla="*/ 692839 h 1033343"/>
                  <a:gd name="connsiteX27" fmla="*/ 879494 w 1718588"/>
                  <a:gd name="connsiteY27" fmla="*/ 681362 h 1033343"/>
                  <a:gd name="connsiteX28" fmla="*/ 653616 w 1718588"/>
                  <a:gd name="connsiteY28" fmla="*/ 553919 h 1033343"/>
                  <a:gd name="connsiteX29" fmla="*/ 516034 w 1718588"/>
                  <a:gd name="connsiteY29" fmla="*/ 547229 h 1033343"/>
                  <a:gd name="connsiteX30" fmla="*/ 193271 w 1718588"/>
                  <a:gd name="connsiteY30" fmla="*/ 668406 h 1033343"/>
                  <a:gd name="connsiteX31" fmla="*/ 107018 w 1718588"/>
                  <a:gd name="connsiteY31" fmla="*/ 761630 h 1033343"/>
                  <a:gd name="connsiteX32" fmla="*/ 117368 w 1718588"/>
                  <a:gd name="connsiteY32" fmla="*/ 942585 h 1033343"/>
                  <a:gd name="connsiteX33" fmla="*/ 185315 w 1718588"/>
                  <a:gd name="connsiteY33" fmla="*/ 1031233 h 103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18588" h="1033343">
                    <a:moveTo>
                      <a:pt x="185315" y="1031233"/>
                    </a:moveTo>
                    <a:cubicBezTo>
                      <a:pt x="176373" y="1037851"/>
                      <a:pt x="172007" y="1026867"/>
                      <a:pt x="164966" y="1026022"/>
                    </a:cubicBezTo>
                    <a:cubicBezTo>
                      <a:pt x="137647" y="1020319"/>
                      <a:pt x="119762" y="999900"/>
                      <a:pt x="100963" y="982227"/>
                    </a:cubicBezTo>
                    <a:cubicBezTo>
                      <a:pt x="55689" y="939769"/>
                      <a:pt x="27172" y="886679"/>
                      <a:pt x="8865" y="827887"/>
                    </a:cubicBezTo>
                    <a:cubicBezTo>
                      <a:pt x="5486" y="817114"/>
                      <a:pt x="5345" y="805848"/>
                      <a:pt x="5134" y="794582"/>
                    </a:cubicBezTo>
                    <a:cubicBezTo>
                      <a:pt x="6190" y="771558"/>
                      <a:pt x="346" y="748956"/>
                      <a:pt x="64" y="726214"/>
                    </a:cubicBezTo>
                    <a:cubicBezTo>
                      <a:pt x="-1696" y="569198"/>
                      <a:pt x="32594" y="422039"/>
                      <a:pt x="123917" y="291850"/>
                    </a:cubicBezTo>
                    <a:cubicBezTo>
                      <a:pt x="154545" y="248125"/>
                      <a:pt x="195665" y="213412"/>
                      <a:pt x="233194" y="175672"/>
                    </a:cubicBezTo>
                    <a:cubicBezTo>
                      <a:pt x="291001" y="117513"/>
                      <a:pt x="357680" y="68296"/>
                      <a:pt x="407390" y="2110"/>
                    </a:cubicBezTo>
                    <a:cubicBezTo>
                      <a:pt x="418445" y="-3312"/>
                      <a:pt x="428091" y="3025"/>
                      <a:pt x="437596" y="6476"/>
                    </a:cubicBezTo>
                    <a:cubicBezTo>
                      <a:pt x="508289" y="31894"/>
                      <a:pt x="580178" y="53369"/>
                      <a:pt x="652631" y="73225"/>
                    </a:cubicBezTo>
                    <a:cubicBezTo>
                      <a:pt x="752121" y="100474"/>
                      <a:pt x="853512" y="114486"/>
                      <a:pt x="956453" y="119837"/>
                    </a:cubicBezTo>
                    <a:cubicBezTo>
                      <a:pt x="998558" y="122019"/>
                      <a:pt x="1040664" y="124977"/>
                      <a:pt x="1082699" y="122794"/>
                    </a:cubicBezTo>
                    <a:cubicBezTo>
                      <a:pt x="1187118" y="117302"/>
                      <a:pt x="1291889" y="113359"/>
                      <a:pt x="1393281" y="83223"/>
                    </a:cubicBezTo>
                    <a:cubicBezTo>
                      <a:pt x="1410954" y="77942"/>
                      <a:pt x="1428627" y="72803"/>
                      <a:pt x="1445244" y="64424"/>
                    </a:cubicBezTo>
                    <a:cubicBezTo>
                      <a:pt x="1451017" y="61537"/>
                      <a:pt x="1456862" y="57594"/>
                      <a:pt x="1463762" y="61818"/>
                    </a:cubicBezTo>
                    <a:cubicBezTo>
                      <a:pt x="1485167" y="102868"/>
                      <a:pt x="1501291" y="146452"/>
                      <a:pt x="1528117" y="184967"/>
                    </a:cubicBezTo>
                    <a:cubicBezTo>
                      <a:pt x="1567125" y="240943"/>
                      <a:pt x="1604794" y="298046"/>
                      <a:pt x="1640493" y="356205"/>
                    </a:cubicBezTo>
                    <a:cubicBezTo>
                      <a:pt x="1685837" y="429996"/>
                      <a:pt x="1711326" y="510334"/>
                      <a:pt x="1717099" y="597644"/>
                    </a:cubicBezTo>
                    <a:cubicBezTo>
                      <a:pt x="1721606" y="665308"/>
                      <a:pt x="1715410" y="731635"/>
                      <a:pt x="1704918" y="798033"/>
                    </a:cubicBezTo>
                    <a:cubicBezTo>
                      <a:pt x="1704144" y="802891"/>
                      <a:pt x="1700975" y="808171"/>
                      <a:pt x="1705341" y="813100"/>
                    </a:cubicBezTo>
                    <a:cubicBezTo>
                      <a:pt x="1693512" y="822183"/>
                      <a:pt x="1699849" y="837462"/>
                      <a:pt x="1693371" y="848446"/>
                    </a:cubicBezTo>
                    <a:cubicBezTo>
                      <a:pt x="1689498" y="854995"/>
                      <a:pt x="1686682" y="862177"/>
                      <a:pt x="1683373" y="869077"/>
                    </a:cubicBezTo>
                    <a:cubicBezTo>
                      <a:pt x="1676120" y="786133"/>
                      <a:pt x="1617891" y="743675"/>
                      <a:pt x="1553183" y="707695"/>
                    </a:cubicBezTo>
                    <a:cubicBezTo>
                      <a:pt x="1429261" y="638904"/>
                      <a:pt x="1294706" y="625245"/>
                      <a:pt x="1155574" y="629399"/>
                    </a:cubicBezTo>
                    <a:cubicBezTo>
                      <a:pt x="1092275" y="631300"/>
                      <a:pt x="1035876" y="649184"/>
                      <a:pt x="980463" y="675940"/>
                    </a:cubicBezTo>
                    <a:cubicBezTo>
                      <a:pt x="968070" y="681925"/>
                      <a:pt x="953847" y="685094"/>
                      <a:pt x="942723" y="692839"/>
                    </a:cubicBezTo>
                    <a:cubicBezTo>
                      <a:pt x="916811" y="710864"/>
                      <a:pt x="900054" y="700725"/>
                      <a:pt x="879494" y="681362"/>
                    </a:cubicBezTo>
                    <a:cubicBezTo>
                      <a:pt x="814998" y="620457"/>
                      <a:pt x="741066" y="574971"/>
                      <a:pt x="653616" y="553919"/>
                    </a:cubicBezTo>
                    <a:cubicBezTo>
                      <a:pt x="608131" y="542935"/>
                      <a:pt x="561942" y="543075"/>
                      <a:pt x="516034" y="547229"/>
                    </a:cubicBezTo>
                    <a:cubicBezTo>
                      <a:pt x="397533" y="557862"/>
                      <a:pt x="290720" y="601446"/>
                      <a:pt x="193271" y="668406"/>
                    </a:cubicBezTo>
                    <a:cubicBezTo>
                      <a:pt x="157784" y="692768"/>
                      <a:pt x="127367" y="722834"/>
                      <a:pt x="107018" y="761630"/>
                    </a:cubicBezTo>
                    <a:cubicBezTo>
                      <a:pt x="74347" y="823944"/>
                      <a:pt x="86388" y="883722"/>
                      <a:pt x="117368" y="942585"/>
                    </a:cubicBezTo>
                    <a:cubicBezTo>
                      <a:pt x="134971" y="975819"/>
                      <a:pt x="160178" y="1003491"/>
                      <a:pt x="185315" y="1031233"/>
                    </a:cubicBezTo>
                    <a:close/>
                  </a:path>
                </a:pathLst>
              </a:custGeom>
              <a:solidFill>
                <a:schemeClr val="accent2"/>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Freeform: Shape 53">
                <a:extLst>
                  <a:ext uri="{FF2B5EF4-FFF2-40B4-BE49-F238E27FC236}">
                    <a16:creationId xmlns:a16="http://schemas.microsoft.com/office/drawing/2014/main" id="{859CF8C6-19CC-4FE5-B0F8-9BF6BBC173B0}"/>
                  </a:ext>
                </a:extLst>
              </p:cNvPr>
              <p:cNvSpPr/>
              <p:nvPr/>
            </p:nvSpPr>
            <p:spPr>
              <a:xfrm>
                <a:off x="5708938" y="5094486"/>
                <a:ext cx="639725" cy="1764233"/>
              </a:xfrm>
              <a:custGeom>
                <a:avLst/>
                <a:gdLst>
                  <a:gd name="connsiteX0" fmla="*/ 336647 w 639725"/>
                  <a:gd name="connsiteY0" fmla="*/ 1601287 h 1764233"/>
                  <a:gd name="connsiteX1" fmla="*/ 373401 w 639725"/>
                  <a:gd name="connsiteY1" fmla="*/ 1673740 h 1764233"/>
                  <a:gd name="connsiteX2" fmla="*/ 377908 w 639725"/>
                  <a:gd name="connsiteY2" fmla="*/ 1682471 h 1764233"/>
                  <a:gd name="connsiteX3" fmla="*/ 330099 w 639725"/>
                  <a:gd name="connsiteY3" fmla="*/ 1763654 h 1764233"/>
                  <a:gd name="connsiteX4" fmla="*/ 137173 w 639725"/>
                  <a:gd name="connsiteY4" fmla="*/ 1732110 h 1764233"/>
                  <a:gd name="connsiteX5" fmla="*/ 929 w 639725"/>
                  <a:gd name="connsiteY5" fmla="*/ 1530454 h 1764233"/>
                  <a:gd name="connsiteX6" fmla="*/ 54582 w 639725"/>
                  <a:gd name="connsiteY6" fmla="*/ 1254444 h 1764233"/>
                  <a:gd name="connsiteX7" fmla="*/ 55286 w 639725"/>
                  <a:gd name="connsiteY7" fmla="*/ 1122495 h 1764233"/>
                  <a:gd name="connsiteX8" fmla="*/ 45147 w 639725"/>
                  <a:gd name="connsiteY8" fmla="*/ 1095246 h 1764233"/>
                  <a:gd name="connsiteX9" fmla="*/ 61975 w 639725"/>
                  <a:gd name="connsiteY9" fmla="*/ 943863 h 1764233"/>
                  <a:gd name="connsiteX10" fmla="*/ 110488 w 639725"/>
                  <a:gd name="connsiteY10" fmla="*/ 867115 h 1764233"/>
                  <a:gd name="connsiteX11" fmla="*/ 154142 w 639725"/>
                  <a:gd name="connsiteY11" fmla="*/ 646941 h 1764233"/>
                  <a:gd name="connsiteX12" fmla="*/ 96335 w 639725"/>
                  <a:gd name="connsiteY12" fmla="*/ 311082 h 1764233"/>
                  <a:gd name="connsiteX13" fmla="*/ 45217 w 639725"/>
                  <a:gd name="connsiteY13" fmla="*/ 18807 h 1764233"/>
                  <a:gd name="connsiteX14" fmla="*/ 59299 w 639725"/>
                  <a:gd name="connsiteY14" fmla="*/ 7 h 1764233"/>
                  <a:gd name="connsiteX15" fmla="*/ 237298 w 639725"/>
                  <a:gd name="connsiteY15" fmla="*/ 78 h 1764233"/>
                  <a:gd name="connsiteX16" fmla="*/ 270391 w 639725"/>
                  <a:gd name="connsiteY16" fmla="*/ 25144 h 1764233"/>
                  <a:gd name="connsiteX17" fmla="*/ 282501 w 639725"/>
                  <a:gd name="connsiteY17" fmla="*/ 37114 h 1764233"/>
                  <a:gd name="connsiteX18" fmla="*/ 625120 w 639725"/>
                  <a:gd name="connsiteY18" fmla="*/ 115129 h 1764233"/>
                  <a:gd name="connsiteX19" fmla="*/ 637653 w 639725"/>
                  <a:gd name="connsiteY19" fmla="*/ 135900 h 1764233"/>
                  <a:gd name="connsiteX20" fmla="*/ 451416 w 639725"/>
                  <a:gd name="connsiteY20" fmla="*/ 773047 h 1764233"/>
                  <a:gd name="connsiteX21" fmla="*/ 452895 w 639725"/>
                  <a:gd name="connsiteY21" fmla="*/ 795648 h 1764233"/>
                  <a:gd name="connsiteX22" fmla="*/ 522813 w 639725"/>
                  <a:gd name="connsiteY22" fmla="*/ 1042719 h 1764233"/>
                  <a:gd name="connsiteX23" fmla="*/ 535064 w 639725"/>
                  <a:gd name="connsiteY23" fmla="*/ 1211494 h 1764233"/>
                  <a:gd name="connsiteX24" fmla="*/ 558018 w 639725"/>
                  <a:gd name="connsiteY24" fmla="*/ 1471098 h 1764233"/>
                  <a:gd name="connsiteX25" fmla="*/ 560905 w 639725"/>
                  <a:gd name="connsiteY25" fmla="*/ 1555731 h 1764233"/>
                  <a:gd name="connsiteX26" fmla="*/ 500070 w 639725"/>
                  <a:gd name="connsiteY26" fmla="*/ 1610159 h 1764233"/>
                  <a:gd name="connsiteX27" fmla="*/ 369810 w 639725"/>
                  <a:gd name="connsiteY27" fmla="*/ 1603611 h 1764233"/>
                  <a:gd name="connsiteX28" fmla="*/ 336647 w 639725"/>
                  <a:gd name="connsiteY28" fmla="*/ 1601287 h 176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9725" h="1764233">
                    <a:moveTo>
                      <a:pt x="336647" y="1601287"/>
                    </a:moveTo>
                    <a:cubicBezTo>
                      <a:pt x="349814" y="1627269"/>
                      <a:pt x="361572" y="1650504"/>
                      <a:pt x="373401" y="1673740"/>
                    </a:cubicBezTo>
                    <a:cubicBezTo>
                      <a:pt x="374880" y="1676697"/>
                      <a:pt x="376429" y="1679584"/>
                      <a:pt x="377908" y="1682471"/>
                    </a:cubicBezTo>
                    <a:cubicBezTo>
                      <a:pt x="402692" y="1732885"/>
                      <a:pt x="386005" y="1761119"/>
                      <a:pt x="330099" y="1763654"/>
                    </a:cubicBezTo>
                    <a:cubicBezTo>
                      <a:pt x="263561" y="1766753"/>
                      <a:pt x="198853" y="1757599"/>
                      <a:pt x="137173" y="1732110"/>
                    </a:cubicBezTo>
                    <a:cubicBezTo>
                      <a:pt x="47611" y="1695075"/>
                      <a:pt x="7266" y="1624241"/>
                      <a:pt x="929" y="1530454"/>
                    </a:cubicBezTo>
                    <a:cubicBezTo>
                      <a:pt x="-5619" y="1433640"/>
                      <a:pt x="23531" y="1343796"/>
                      <a:pt x="54582" y="1254444"/>
                    </a:cubicBezTo>
                    <a:cubicBezTo>
                      <a:pt x="70002" y="1210086"/>
                      <a:pt x="73029" y="1166572"/>
                      <a:pt x="55286" y="1122495"/>
                    </a:cubicBezTo>
                    <a:cubicBezTo>
                      <a:pt x="51695" y="1113482"/>
                      <a:pt x="49019" y="1104117"/>
                      <a:pt x="45147" y="1095246"/>
                    </a:cubicBezTo>
                    <a:cubicBezTo>
                      <a:pt x="21630" y="1041523"/>
                      <a:pt x="31980" y="991601"/>
                      <a:pt x="61975" y="943863"/>
                    </a:cubicBezTo>
                    <a:cubicBezTo>
                      <a:pt x="78099" y="918233"/>
                      <a:pt x="93237" y="891900"/>
                      <a:pt x="110488" y="867115"/>
                    </a:cubicBezTo>
                    <a:cubicBezTo>
                      <a:pt x="157311" y="799943"/>
                      <a:pt x="168295" y="726294"/>
                      <a:pt x="154142" y="646941"/>
                    </a:cubicBezTo>
                    <a:cubicBezTo>
                      <a:pt x="134216" y="535129"/>
                      <a:pt x="115698" y="423035"/>
                      <a:pt x="96335" y="311082"/>
                    </a:cubicBezTo>
                    <a:cubicBezTo>
                      <a:pt x="79507" y="213634"/>
                      <a:pt x="62327" y="116256"/>
                      <a:pt x="45217" y="18807"/>
                    </a:cubicBezTo>
                    <a:cubicBezTo>
                      <a:pt x="43246" y="7471"/>
                      <a:pt x="42682" y="-274"/>
                      <a:pt x="59299" y="7"/>
                    </a:cubicBezTo>
                    <a:cubicBezTo>
                      <a:pt x="118655" y="993"/>
                      <a:pt x="178012" y="219"/>
                      <a:pt x="237298" y="78"/>
                    </a:cubicBezTo>
                    <a:cubicBezTo>
                      <a:pt x="254689" y="78"/>
                      <a:pt x="270743" y="1486"/>
                      <a:pt x="270391" y="25144"/>
                    </a:cubicBezTo>
                    <a:cubicBezTo>
                      <a:pt x="270250" y="32960"/>
                      <a:pt x="274545" y="35283"/>
                      <a:pt x="282501" y="37114"/>
                    </a:cubicBezTo>
                    <a:cubicBezTo>
                      <a:pt x="396778" y="62884"/>
                      <a:pt x="510843" y="89641"/>
                      <a:pt x="625120" y="115129"/>
                    </a:cubicBezTo>
                    <a:cubicBezTo>
                      <a:pt x="639554" y="118368"/>
                      <a:pt x="642300" y="121748"/>
                      <a:pt x="637653" y="135900"/>
                    </a:cubicBezTo>
                    <a:cubicBezTo>
                      <a:pt x="569073" y="346358"/>
                      <a:pt x="504084" y="557872"/>
                      <a:pt x="451416" y="773047"/>
                    </a:cubicBezTo>
                    <a:cubicBezTo>
                      <a:pt x="449375" y="781284"/>
                      <a:pt x="449515" y="788044"/>
                      <a:pt x="452895" y="795648"/>
                    </a:cubicBezTo>
                    <a:cubicBezTo>
                      <a:pt x="487608" y="874790"/>
                      <a:pt x="512322" y="956959"/>
                      <a:pt x="522813" y="1042719"/>
                    </a:cubicBezTo>
                    <a:cubicBezTo>
                      <a:pt x="529713" y="1098696"/>
                      <a:pt x="534571" y="1155165"/>
                      <a:pt x="535064" y="1211494"/>
                    </a:cubicBezTo>
                    <a:cubicBezTo>
                      <a:pt x="535909" y="1298803"/>
                      <a:pt x="545837" y="1384915"/>
                      <a:pt x="558018" y="1471098"/>
                    </a:cubicBezTo>
                    <a:cubicBezTo>
                      <a:pt x="561961" y="1499051"/>
                      <a:pt x="565411" y="1527215"/>
                      <a:pt x="560905" y="1555731"/>
                    </a:cubicBezTo>
                    <a:cubicBezTo>
                      <a:pt x="555272" y="1591500"/>
                      <a:pt x="536754" y="1609032"/>
                      <a:pt x="500070" y="1610159"/>
                    </a:cubicBezTo>
                    <a:cubicBezTo>
                      <a:pt x="456486" y="1611567"/>
                      <a:pt x="413254" y="1605512"/>
                      <a:pt x="369810" y="1603611"/>
                    </a:cubicBezTo>
                    <a:cubicBezTo>
                      <a:pt x="360023" y="1603118"/>
                      <a:pt x="350236" y="1602203"/>
                      <a:pt x="336647" y="1601287"/>
                    </a:cubicBezTo>
                    <a:close/>
                  </a:path>
                </a:pathLst>
              </a:custGeom>
              <a:solidFill>
                <a:srgbClr val="FCC985"/>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Shape 54">
                <a:extLst>
                  <a:ext uri="{FF2B5EF4-FFF2-40B4-BE49-F238E27FC236}">
                    <a16:creationId xmlns:a16="http://schemas.microsoft.com/office/drawing/2014/main" id="{A903B7A6-CFB6-43A3-B8AA-7477E0F12984}"/>
                  </a:ext>
                </a:extLst>
              </p:cNvPr>
              <p:cNvSpPr/>
              <p:nvPr/>
            </p:nvSpPr>
            <p:spPr>
              <a:xfrm>
                <a:off x="5617307" y="-8"/>
                <a:ext cx="1026177" cy="1536916"/>
              </a:xfrm>
              <a:custGeom>
                <a:avLst/>
                <a:gdLst>
                  <a:gd name="connsiteX0" fmla="*/ 33556 w 1026177"/>
                  <a:gd name="connsiteY0" fmla="*/ 1265429 h 1536916"/>
                  <a:gd name="connsiteX1" fmla="*/ 45807 w 1026177"/>
                  <a:gd name="connsiteY1" fmla="*/ 1241349 h 1536916"/>
                  <a:gd name="connsiteX2" fmla="*/ 30317 w 1026177"/>
                  <a:gd name="connsiteY2" fmla="*/ 1030680 h 1536916"/>
                  <a:gd name="connsiteX3" fmla="*/ 26726 w 1026177"/>
                  <a:gd name="connsiteY3" fmla="*/ 955693 h 1536916"/>
                  <a:gd name="connsiteX4" fmla="*/ 21727 w 1026177"/>
                  <a:gd name="connsiteY4" fmla="*/ 847190 h 1536916"/>
                  <a:gd name="connsiteX5" fmla="*/ 18206 w 1026177"/>
                  <a:gd name="connsiteY5" fmla="*/ 631663 h 1536916"/>
                  <a:gd name="connsiteX6" fmla="*/ 69606 w 1026177"/>
                  <a:gd name="connsiteY6" fmla="*/ 346218 h 1536916"/>
                  <a:gd name="connsiteX7" fmla="*/ 345968 w 1026177"/>
                  <a:gd name="connsiteY7" fmla="*/ 32890 h 1536916"/>
                  <a:gd name="connsiteX8" fmla="*/ 634159 w 1026177"/>
                  <a:gd name="connsiteY8" fmla="*/ 44649 h 1536916"/>
                  <a:gd name="connsiteX9" fmla="*/ 891862 w 1026177"/>
                  <a:gd name="connsiteY9" fmla="*/ 387831 h 1536916"/>
                  <a:gd name="connsiteX10" fmla="*/ 938756 w 1026177"/>
                  <a:gd name="connsiteY10" fmla="*/ 631240 h 1536916"/>
                  <a:gd name="connsiteX11" fmla="*/ 951571 w 1026177"/>
                  <a:gd name="connsiteY11" fmla="*/ 802690 h 1536916"/>
                  <a:gd name="connsiteX12" fmla="*/ 1002055 w 1026177"/>
                  <a:gd name="connsiteY12" fmla="*/ 1191146 h 1536916"/>
                  <a:gd name="connsiteX13" fmla="*/ 1007266 w 1026177"/>
                  <a:gd name="connsiteY13" fmla="*/ 1226211 h 1536916"/>
                  <a:gd name="connsiteX14" fmla="*/ 1001773 w 1026177"/>
                  <a:gd name="connsiteY14" fmla="*/ 1260923 h 1536916"/>
                  <a:gd name="connsiteX15" fmla="*/ 1001633 w 1026177"/>
                  <a:gd name="connsiteY15" fmla="*/ 1408363 h 1536916"/>
                  <a:gd name="connsiteX16" fmla="*/ 1009941 w 1026177"/>
                  <a:gd name="connsiteY16" fmla="*/ 1454552 h 1536916"/>
                  <a:gd name="connsiteX17" fmla="*/ 1026136 w 1026177"/>
                  <a:gd name="connsiteY17" fmla="*/ 1470536 h 1536916"/>
                  <a:gd name="connsiteX18" fmla="*/ 1007477 w 1026177"/>
                  <a:gd name="connsiteY18" fmla="*/ 1484055 h 1536916"/>
                  <a:gd name="connsiteX19" fmla="*/ 827437 w 1026177"/>
                  <a:gd name="connsiteY19" fmla="*/ 1517711 h 1536916"/>
                  <a:gd name="connsiteX20" fmla="*/ 730552 w 1026177"/>
                  <a:gd name="connsiteY20" fmla="*/ 1535243 h 1536916"/>
                  <a:gd name="connsiteX21" fmla="*/ 702106 w 1026177"/>
                  <a:gd name="connsiteY21" fmla="*/ 1532356 h 1536916"/>
                  <a:gd name="connsiteX22" fmla="*/ 695769 w 1026177"/>
                  <a:gd name="connsiteY22" fmla="*/ 1491800 h 1536916"/>
                  <a:gd name="connsiteX23" fmla="*/ 695980 w 1026177"/>
                  <a:gd name="connsiteY23" fmla="*/ 1298804 h 1536916"/>
                  <a:gd name="connsiteX24" fmla="*/ 704852 w 1026177"/>
                  <a:gd name="connsiteY24" fmla="*/ 1183119 h 1536916"/>
                  <a:gd name="connsiteX25" fmla="*/ 709358 w 1026177"/>
                  <a:gd name="connsiteY25" fmla="*/ 1149885 h 1536916"/>
                  <a:gd name="connsiteX26" fmla="*/ 731044 w 1026177"/>
                  <a:gd name="connsiteY26" fmla="*/ 1080953 h 1536916"/>
                  <a:gd name="connsiteX27" fmla="*/ 773432 w 1026177"/>
                  <a:gd name="connsiteY27" fmla="*/ 992025 h 1536916"/>
                  <a:gd name="connsiteX28" fmla="*/ 822508 w 1026177"/>
                  <a:gd name="connsiteY28" fmla="*/ 856343 h 1536916"/>
                  <a:gd name="connsiteX29" fmla="*/ 819480 w 1026177"/>
                  <a:gd name="connsiteY29" fmla="*/ 679965 h 1536916"/>
                  <a:gd name="connsiteX30" fmla="*/ 796033 w 1026177"/>
                  <a:gd name="connsiteY30" fmla="*/ 665953 h 1536916"/>
                  <a:gd name="connsiteX31" fmla="*/ 697599 w 1026177"/>
                  <a:gd name="connsiteY31" fmla="*/ 667079 h 1536916"/>
                  <a:gd name="connsiteX32" fmla="*/ 492634 w 1026177"/>
                  <a:gd name="connsiteY32" fmla="*/ 581108 h 1536916"/>
                  <a:gd name="connsiteX33" fmla="*/ 397579 w 1026177"/>
                  <a:gd name="connsiteY33" fmla="*/ 470422 h 1536916"/>
                  <a:gd name="connsiteX34" fmla="*/ 384272 w 1026177"/>
                  <a:gd name="connsiteY34" fmla="*/ 453242 h 1536916"/>
                  <a:gd name="connsiteX35" fmla="*/ 371598 w 1026177"/>
                  <a:gd name="connsiteY35" fmla="*/ 485913 h 1536916"/>
                  <a:gd name="connsiteX36" fmla="*/ 306890 w 1026177"/>
                  <a:gd name="connsiteY36" fmla="*/ 777202 h 1536916"/>
                  <a:gd name="connsiteX37" fmla="*/ 341955 w 1026177"/>
                  <a:gd name="connsiteY37" fmla="*/ 965973 h 1536916"/>
                  <a:gd name="connsiteX38" fmla="*/ 401381 w 1026177"/>
                  <a:gd name="connsiteY38" fmla="*/ 1117778 h 1536916"/>
                  <a:gd name="connsiteX39" fmla="*/ 399832 w 1026177"/>
                  <a:gd name="connsiteY39" fmla="*/ 1144886 h 1536916"/>
                  <a:gd name="connsiteX40" fmla="*/ 385187 w 1026177"/>
                  <a:gd name="connsiteY40" fmla="*/ 1146928 h 1536916"/>
                  <a:gd name="connsiteX41" fmla="*/ 335900 w 1026177"/>
                  <a:gd name="connsiteY41" fmla="*/ 1146647 h 1536916"/>
                  <a:gd name="connsiteX42" fmla="*/ 296892 w 1026177"/>
                  <a:gd name="connsiteY42" fmla="*/ 1187696 h 1536916"/>
                  <a:gd name="connsiteX43" fmla="*/ 289147 w 1026177"/>
                  <a:gd name="connsiteY43" fmla="*/ 1224380 h 1536916"/>
                  <a:gd name="connsiteX44" fmla="*/ 299145 w 1026177"/>
                  <a:gd name="connsiteY44" fmla="*/ 1429205 h 1536916"/>
                  <a:gd name="connsiteX45" fmla="*/ 314213 w 1026177"/>
                  <a:gd name="connsiteY45" fmla="*/ 1504755 h 1536916"/>
                  <a:gd name="connsiteX46" fmla="*/ 306679 w 1026177"/>
                  <a:gd name="connsiteY46" fmla="*/ 1522640 h 1536916"/>
                  <a:gd name="connsiteX47" fmla="*/ 285345 w 1026177"/>
                  <a:gd name="connsiteY47" fmla="*/ 1522569 h 1536916"/>
                  <a:gd name="connsiteX48" fmla="*/ 27078 w 1026177"/>
                  <a:gd name="connsiteY48" fmla="*/ 1477154 h 1536916"/>
                  <a:gd name="connsiteX49" fmla="*/ 533 w 1026177"/>
                  <a:gd name="connsiteY49" fmla="*/ 1466452 h 1536916"/>
                  <a:gd name="connsiteX50" fmla="*/ 12362 w 1026177"/>
                  <a:gd name="connsiteY50" fmla="*/ 1429697 h 1536916"/>
                  <a:gd name="connsiteX51" fmla="*/ 38978 w 1026177"/>
                  <a:gd name="connsiteY51" fmla="*/ 1284159 h 1536916"/>
                  <a:gd name="connsiteX52" fmla="*/ 33556 w 1026177"/>
                  <a:gd name="connsiteY52" fmla="*/ 1265429 h 15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26177" h="1536916">
                    <a:moveTo>
                      <a:pt x="33556" y="1265429"/>
                    </a:moveTo>
                    <a:cubicBezTo>
                      <a:pt x="43273" y="1260219"/>
                      <a:pt x="46723" y="1252615"/>
                      <a:pt x="45807" y="1241349"/>
                    </a:cubicBezTo>
                    <a:cubicBezTo>
                      <a:pt x="40315" y="1171149"/>
                      <a:pt x="35387" y="1100880"/>
                      <a:pt x="30317" y="1030680"/>
                    </a:cubicBezTo>
                    <a:cubicBezTo>
                      <a:pt x="28486" y="1005755"/>
                      <a:pt x="29402" y="980759"/>
                      <a:pt x="26726" y="955693"/>
                    </a:cubicBezTo>
                    <a:cubicBezTo>
                      <a:pt x="22924" y="919783"/>
                      <a:pt x="23417" y="883381"/>
                      <a:pt x="21727" y="847190"/>
                    </a:cubicBezTo>
                    <a:cubicBezTo>
                      <a:pt x="18418" y="775371"/>
                      <a:pt x="16376" y="703482"/>
                      <a:pt x="18206" y="631663"/>
                    </a:cubicBezTo>
                    <a:cubicBezTo>
                      <a:pt x="20741" y="534003"/>
                      <a:pt x="30740" y="436977"/>
                      <a:pt x="69606" y="346218"/>
                    </a:cubicBezTo>
                    <a:cubicBezTo>
                      <a:pt x="127202" y="211945"/>
                      <a:pt x="212188" y="100203"/>
                      <a:pt x="345968" y="32890"/>
                    </a:cubicBezTo>
                    <a:cubicBezTo>
                      <a:pt x="443769" y="-16397"/>
                      <a:pt x="540231" y="-8511"/>
                      <a:pt x="634159" y="44649"/>
                    </a:cubicBezTo>
                    <a:cubicBezTo>
                      <a:pt x="769911" y="121467"/>
                      <a:pt x="847433" y="242433"/>
                      <a:pt x="891862" y="387831"/>
                    </a:cubicBezTo>
                    <a:cubicBezTo>
                      <a:pt x="916084" y="467183"/>
                      <a:pt x="929743" y="548930"/>
                      <a:pt x="938756" y="631240"/>
                    </a:cubicBezTo>
                    <a:cubicBezTo>
                      <a:pt x="944952" y="688203"/>
                      <a:pt x="947698" y="745517"/>
                      <a:pt x="951571" y="802690"/>
                    </a:cubicBezTo>
                    <a:cubicBezTo>
                      <a:pt x="960442" y="933232"/>
                      <a:pt x="974032" y="1063140"/>
                      <a:pt x="1002055" y="1191146"/>
                    </a:cubicBezTo>
                    <a:cubicBezTo>
                      <a:pt x="1004590" y="1202623"/>
                      <a:pt x="1005576" y="1214522"/>
                      <a:pt x="1007266" y="1226211"/>
                    </a:cubicBezTo>
                    <a:cubicBezTo>
                      <a:pt x="1003041" y="1237406"/>
                      <a:pt x="1001773" y="1248953"/>
                      <a:pt x="1001773" y="1260923"/>
                    </a:cubicBezTo>
                    <a:cubicBezTo>
                      <a:pt x="1001985" y="1310070"/>
                      <a:pt x="1002196" y="1359216"/>
                      <a:pt x="1001633" y="1408363"/>
                    </a:cubicBezTo>
                    <a:cubicBezTo>
                      <a:pt x="1001492" y="1424487"/>
                      <a:pt x="1006632" y="1439273"/>
                      <a:pt x="1009941" y="1454552"/>
                    </a:cubicBezTo>
                    <a:cubicBezTo>
                      <a:pt x="1011983" y="1463917"/>
                      <a:pt x="1020503" y="1465466"/>
                      <a:pt x="1026136" y="1470536"/>
                    </a:cubicBezTo>
                    <a:cubicBezTo>
                      <a:pt x="1026980" y="1484547"/>
                      <a:pt x="1014870" y="1482717"/>
                      <a:pt x="1007477" y="1484055"/>
                    </a:cubicBezTo>
                    <a:cubicBezTo>
                      <a:pt x="947276" y="1494475"/>
                      <a:pt x="887497" y="1506586"/>
                      <a:pt x="827437" y="1517711"/>
                    </a:cubicBezTo>
                    <a:cubicBezTo>
                      <a:pt x="795188" y="1523696"/>
                      <a:pt x="763011" y="1530526"/>
                      <a:pt x="730552" y="1535243"/>
                    </a:cubicBezTo>
                    <a:cubicBezTo>
                      <a:pt x="720835" y="1536651"/>
                      <a:pt x="711048" y="1539256"/>
                      <a:pt x="702106" y="1532356"/>
                    </a:cubicBezTo>
                    <a:cubicBezTo>
                      <a:pt x="696473" y="1519401"/>
                      <a:pt x="695769" y="1505671"/>
                      <a:pt x="695769" y="1491800"/>
                    </a:cubicBezTo>
                    <a:cubicBezTo>
                      <a:pt x="695769" y="1427444"/>
                      <a:pt x="695205" y="1363159"/>
                      <a:pt x="695980" y="1298804"/>
                    </a:cubicBezTo>
                    <a:cubicBezTo>
                      <a:pt x="696402" y="1260078"/>
                      <a:pt x="705204" y="1221916"/>
                      <a:pt x="704852" y="1183119"/>
                    </a:cubicBezTo>
                    <a:cubicBezTo>
                      <a:pt x="706401" y="1172065"/>
                      <a:pt x="708231" y="1161010"/>
                      <a:pt x="709358" y="1149885"/>
                    </a:cubicBezTo>
                    <a:cubicBezTo>
                      <a:pt x="711893" y="1125453"/>
                      <a:pt x="715906" y="1101443"/>
                      <a:pt x="731044" y="1080953"/>
                    </a:cubicBezTo>
                    <a:cubicBezTo>
                      <a:pt x="750900" y="1054056"/>
                      <a:pt x="762025" y="1023076"/>
                      <a:pt x="773432" y="992025"/>
                    </a:cubicBezTo>
                    <a:cubicBezTo>
                      <a:pt x="790049" y="946891"/>
                      <a:pt x="811031" y="903378"/>
                      <a:pt x="822508" y="856343"/>
                    </a:cubicBezTo>
                    <a:cubicBezTo>
                      <a:pt x="836942" y="797198"/>
                      <a:pt x="832295" y="738617"/>
                      <a:pt x="819480" y="679965"/>
                    </a:cubicBezTo>
                    <a:cubicBezTo>
                      <a:pt x="816382" y="665812"/>
                      <a:pt x="807651" y="664333"/>
                      <a:pt x="796033" y="665953"/>
                    </a:cubicBezTo>
                    <a:cubicBezTo>
                      <a:pt x="763292" y="670600"/>
                      <a:pt x="730692" y="671093"/>
                      <a:pt x="697599" y="667079"/>
                    </a:cubicBezTo>
                    <a:cubicBezTo>
                      <a:pt x="620922" y="657856"/>
                      <a:pt x="552272" y="629973"/>
                      <a:pt x="492634" y="581108"/>
                    </a:cubicBezTo>
                    <a:cubicBezTo>
                      <a:pt x="454612" y="549916"/>
                      <a:pt x="426166" y="509993"/>
                      <a:pt x="397579" y="470422"/>
                    </a:cubicBezTo>
                    <a:cubicBezTo>
                      <a:pt x="393777" y="465142"/>
                      <a:pt x="390609" y="459297"/>
                      <a:pt x="384272" y="453242"/>
                    </a:cubicBezTo>
                    <a:cubicBezTo>
                      <a:pt x="376879" y="463592"/>
                      <a:pt x="374414" y="475069"/>
                      <a:pt x="371598" y="485913"/>
                    </a:cubicBezTo>
                    <a:cubicBezTo>
                      <a:pt x="346743" y="582305"/>
                      <a:pt x="317381" y="677641"/>
                      <a:pt x="306890" y="777202"/>
                    </a:cubicBezTo>
                    <a:cubicBezTo>
                      <a:pt x="299849" y="843669"/>
                      <a:pt x="306890" y="906616"/>
                      <a:pt x="341955" y="965973"/>
                    </a:cubicBezTo>
                    <a:cubicBezTo>
                      <a:pt x="369697" y="1012937"/>
                      <a:pt x="395537" y="1061731"/>
                      <a:pt x="401381" y="1117778"/>
                    </a:cubicBezTo>
                    <a:cubicBezTo>
                      <a:pt x="402297" y="1126932"/>
                      <a:pt x="404691" y="1136085"/>
                      <a:pt x="399832" y="1144886"/>
                    </a:cubicBezTo>
                    <a:cubicBezTo>
                      <a:pt x="395608" y="1150097"/>
                      <a:pt x="390186" y="1147562"/>
                      <a:pt x="385187" y="1146928"/>
                    </a:cubicBezTo>
                    <a:cubicBezTo>
                      <a:pt x="368781" y="1144816"/>
                      <a:pt x="352235" y="1144464"/>
                      <a:pt x="335900" y="1146647"/>
                    </a:cubicBezTo>
                    <a:cubicBezTo>
                      <a:pt x="309073" y="1150308"/>
                      <a:pt x="299427" y="1160658"/>
                      <a:pt x="296892" y="1187696"/>
                    </a:cubicBezTo>
                    <a:cubicBezTo>
                      <a:pt x="295695" y="1200299"/>
                      <a:pt x="292034" y="1212269"/>
                      <a:pt x="289147" y="1224380"/>
                    </a:cubicBezTo>
                    <a:cubicBezTo>
                      <a:pt x="272600" y="1293734"/>
                      <a:pt x="281050" y="1361681"/>
                      <a:pt x="299145" y="1429205"/>
                    </a:cubicBezTo>
                    <a:cubicBezTo>
                      <a:pt x="305834" y="1454060"/>
                      <a:pt x="307454" y="1479900"/>
                      <a:pt x="314213" y="1504755"/>
                    </a:cubicBezTo>
                    <a:cubicBezTo>
                      <a:pt x="316396" y="1512782"/>
                      <a:pt x="314917" y="1519119"/>
                      <a:pt x="306679" y="1522640"/>
                    </a:cubicBezTo>
                    <a:cubicBezTo>
                      <a:pt x="299568" y="1525315"/>
                      <a:pt x="292456" y="1523907"/>
                      <a:pt x="285345" y="1522569"/>
                    </a:cubicBezTo>
                    <a:cubicBezTo>
                      <a:pt x="199444" y="1506516"/>
                      <a:pt x="113543" y="1490391"/>
                      <a:pt x="27078" y="1477154"/>
                    </a:cubicBezTo>
                    <a:cubicBezTo>
                      <a:pt x="17573" y="1475676"/>
                      <a:pt x="7082" y="1475676"/>
                      <a:pt x="533" y="1466452"/>
                    </a:cubicBezTo>
                    <a:cubicBezTo>
                      <a:pt x="-2213" y="1452088"/>
                      <a:pt x="6237" y="1441034"/>
                      <a:pt x="12362" y="1429697"/>
                    </a:cubicBezTo>
                    <a:cubicBezTo>
                      <a:pt x="37288" y="1384001"/>
                      <a:pt x="42639" y="1334995"/>
                      <a:pt x="38978" y="1284159"/>
                    </a:cubicBezTo>
                    <a:cubicBezTo>
                      <a:pt x="38555" y="1277540"/>
                      <a:pt x="35035" y="1271837"/>
                      <a:pt x="33556" y="1265429"/>
                    </a:cubicBezTo>
                    <a:close/>
                  </a:path>
                </a:pathLst>
              </a:custGeom>
              <a:solidFill>
                <a:srgbClr val="9C6828"/>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Shape 55">
                <a:extLst>
                  <a:ext uri="{FF2B5EF4-FFF2-40B4-BE49-F238E27FC236}">
                    <a16:creationId xmlns:a16="http://schemas.microsoft.com/office/drawing/2014/main" id="{2C8C57B9-ADED-43A8-BAC1-DB36F5250EC4}"/>
                  </a:ext>
                </a:extLst>
              </p:cNvPr>
              <p:cNvSpPr/>
              <p:nvPr/>
            </p:nvSpPr>
            <p:spPr>
              <a:xfrm>
                <a:off x="5591577" y="2417057"/>
                <a:ext cx="1056230" cy="440878"/>
              </a:xfrm>
              <a:custGeom>
                <a:avLst/>
                <a:gdLst>
                  <a:gd name="connsiteX0" fmla="*/ 92379 w 1056230"/>
                  <a:gd name="connsiteY0" fmla="*/ 0 h 440878"/>
                  <a:gd name="connsiteX1" fmla="*/ 138639 w 1056230"/>
                  <a:gd name="connsiteY1" fmla="*/ 22602 h 440878"/>
                  <a:gd name="connsiteX2" fmla="*/ 613066 w 1056230"/>
                  <a:gd name="connsiteY2" fmla="*/ 96744 h 440878"/>
                  <a:gd name="connsiteX3" fmla="*/ 857321 w 1056230"/>
                  <a:gd name="connsiteY3" fmla="*/ 114488 h 440878"/>
                  <a:gd name="connsiteX4" fmla="*/ 967865 w 1056230"/>
                  <a:gd name="connsiteY4" fmla="*/ 118079 h 440878"/>
                  <a:gd name="connsiteX5" fmla="*/ 1021518 w 1056230"/>
                  <a:gd name="connsiteY5" fmla="*/ 98786 h 440878"/>
                  <a:gd name="connsiteX6" fmla="*/ 1021237 w 1056230"/>
                  <a:gd name="connsiteY6" fmla="*/ 145891 h 440878"/>
                  <a:gd name="connsiteX7" fmla="*/ 1029897 w 1056230"/>
                  <a:gd name="connsiteY7" fmla="*/ 253338 h 440878"/>
                  <a:gd name="connsiteX8" fmla="*/ 1056231 w 1056230"/>
                  <a:gd name="connsiteY8" fmla="*/ 373458 h 440878"/>
                  <a:gd name="connsiteX9" fmla="*/ 809160 w 1056230"/>
                  <a:gd name="connsiteY9" fmla="*/ 432181 h 440878"/>
                  <a:gd name="connsiteX10" fmla="*/ 531037 w 1056230"/>
                  <a:gd name="connsiteY10" fmla="*/ 437321 h 440878"/>
                  <a:gd name="connsiteX11" fmla="*/ 182857 w 1056230"/>
                  <a:gd name="connsiteY11" fmla="*/ 374444 h 440878"/>
                  <a:gd name="connsiteX12" fmla="*/ 0 w 1056230"/>
                  <a:gd name="connsiteY12" fmla="*/ 313750 h 440878"/>
                  <a:gd name="connsiteX13" fmla="*/ 18940 w 1056230"/>
                  <a:gd name="connsiteY13" fmla="*/ 277770 h 440878"/>
                  <a:gd name="connsiteX14" fmla="*/ 68580 w 1056230"/>
                  <a:gd name="connsiteY14" fmla="*/ 154340 h 440878"/>
                  <a:gd name="connsiteX15" fmla="*/ 89562 w 1056230"/>
                  <a:gd name="connsiteY15" fmla="*/ 51681 h 440878"/>
                  <a:gd name="connsiteX16" fmla="*/ 92379 w 1056230"/>
                  <a:gd name="connsiteY16" fmla="*/ 0 h 44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230" h="440878">
                    <a:moveTo>
                      <a:pt x="92379" y="0"/>
                    </a:moveTo>
                    <a:cubicBezTo>
                      <a:pt x="104419" y="14505"/>
                      <a:pt x="120754" y="19081"/>
                      <a:pt x="138639" y="22602"/>
                    </a:cubicBezTo>
                    <a:cubicBezTo>
                      <a:pt x="295795" y="53794"/>
                      <a:pt x="453867" y="79071"/>
                      <a:pt x="613066" y="96744"/>
                    </a:cubicBezTo>
                    <a:cubicBezTo>
                      <a:pt x="694179" y="105757"/>
                      <a:pt x="775855" y="109770"/>
                      <a:pt x="857321" y="114488"/>
                    </a:cubicBezTo>
                    <a:cubicBezTo>
                      <a:pt x="894216" y="116671"/>
                      <a:pt x="930970" y="117445"/>
                      <a:pt x="967865" y="118079"/>
                    </a:cubicBezTo>
                    <a:cubicBezTo>
                      <a:pt x="988496" y="118431"/>
                      <a:pt x="1009126" y="120543"/>
                      <a:pt x="1021518" y="98786"/>
                    </a:cubicBezTo>
                    <a:cubicBezTo>
                      <a:pt x="1030249" y="116811"/>
                      <a:pt x="1021378" y="140047"/>
                      <a:pt x="1021237" y="145891"/>
                    </a:cubicBezTo>
                    <a:cubicBezTo>
                      <a:pt x="1020392" y="182012"/>
                      <a:pt x="1025673" y="217569"/>
                      <a:pt x="1029897" y="253338"/>
                    </a:cubicBezTo>
                    <a:cubicBezTo>
                      <a:pt x="1034756" y="294387"/>
                      <a:pt x="1046444" y="333676"/>
                      <a:pt x="1056231" y="373458"/>
                    </a:cubicBezTo>
                    <a:cubicBezTo>
                      <a:pt x="978709" y="413381"/>
                      <a:pt x="893934" y="423591"/>
                      <a:pt x="809160" y="432181"/>
                    </a:cubicBezTo>
                    <a:cubicBezTo>
                      <a:pt x="716710" y="441616"/>
                      <a:pt x="623980" y="443447"/>
                      <a:pt x="531037" y="437321"/>
                    </a:cubicBezTo>
                    <a:cubicBezTo>
                      <a:pt x="412536" y="429505"/>
                      <a:pt x="296570" y="408382"/>
                      <a:pt x="182857" y="374444"/>
                    </a:cubicBezTo>
                    <a:cubicBezTo>
                      <a:pt x="121318" y="356067"/>
                      <a:pt x="60201" y="336211"/>
                      <a:pt x="0" y="313750"/>
                    </a:cubicBezTo>
                    <a:cubicBezTo>
                      <a:pt x="6337" y="301780"/>
                      <a:pt x="12533" y="289740"/>
                      <a:pt x="18940" y="277770"/>
                    </a:cubicBezTo>
                    <a:cubicBezTo>
                      <a:pt x="39923" y="238411"/>
                      <a:pt x="56751" y="197784"/>
                      <a:pt x="68580" y="154340"/>
                    </a:cubicBezTo>
                    <a:cubicBezTo>
                      <a:pt x="77874" y="120332"/>
                      <a:pt x="82099" y="85760"/>
                      <a:pt x="89562" y="51681"/>
                    </a:cubicBezTo>
                    <a:cubicBezTo>
                      <a:pt x="90478" y="47809"/>
                      <a:pt x="83507" y="18800"/>
                      <a:pt x="92379" y="0"/>
                    </a:cubicBezTo>
                    <a:close/>
                  </a:path>
                </a:pathLst>
              </a:custGeom>
              <a:solidFill>
                <a:srgbClr val="1C190E"/>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Shape 56">
                <a:extLst>
                  <a:ext uri="{FF2B5EF4-FFF2-40B4-BE49-F238E27FC236}">
                    <a16:creationId xmlns:a16="http://schemas.microsoft.com/office/drawing/2014/main" id="{0C1E4ED8-7478-4DCE-B470-72DE67C5D72C}"/>
                  </a:ext>
                </a:extLst>
              </p:cNvPr>
              <p:cNvSpPr/>
              <p:nvPr/>
            </p:nvSpPr>
            <p:spPr>
              <a:xfrm>
                <a:off x="5915729" y="438869"/>
                <a:ext cx="539340" cy="1114178"/>
              </a:xfrm>
              <a:custGeom>
                <a:avLst/>
                <a:gdLst>
                  <a:gd name="connsiteX0" fmla="*/ 99650 w 539340"/>
                  <a:gd name="connsiteY0" fmla="*/ 702980 h 1114178"/>
                  <a:gd name="connsiteX1" fmla="*/ 61276 w 539340"/>
                  <a:gd name="connsiteY1" fmla="*/ 572016 h 1114178"/>
                  <a:gd name="connsiteX2" fmla="*/ 9172 w 539340"/>
                  <a:gd name="connsiteY2" fmla="*/ 461753 h 1114178"/>
                  <a:gd name="connsiteX3" fmla="*/ 6567 w 539340"/>
                  <a:gd name="connsiteY3" fmla="*/ 308892 h 1114178"/>
                  <a:gd name="connsiteX4" fmla="*/ 81555 w 539340"/>
                  <a:gd name="connsiteY4" fmla="*/ 0 h 1114178"/>
                  <a:gd name="connsiteX5" fmla="*/ 96763 w 539340"/>
                  <a:gd name="connsiteY5" fmla="*/ 17391 h 1114178"/>
                  <a:gd name="connsiteX6" fmla="*/ 220264 w 539340"/>
                  <a:gd name="connsiteY6" fmla="*/ 154763 h 1114178"/>
                  <a:gd name="connsiteX7" fmla="*/ 483248 w 539340"/>
                  <a:gd name="connsiteY7" fmla="*/ 222639 h 1114178"/>
                  <a:gd name="connsiteX8" fmla="*/ 506694 w 539340"/>
                  <a:gd name="connsiteY8" fmla="*/ 220245 h 1114178"/>
                  <a:gd name="connsiteX9" fmla="*/ 525142 w 539340"/>
                  <a:gd name="connsiteY9" fmla="*/ 232003 h 1114178"/>
                  <a:gd name="connsiteX10" fmla="*/ 513595 w 539340"/>
                  <a:gd name="connsiteY10" fmla="*/ 472385 h 1114178"/>
                  <a:gd name="connsiteX11" fmla="*/ 469095 w 539340"/>
                  <a:gd name="connsiteY11" fmla="*/ 586169 h 1114178"/>
                  <a:gd name="connsiteX12" fmla="*/ 451000 w 539340"/>
                  <a:gd name="connsiteY12" fmla="*/ 623346 h 1114178"/>
                  <a:gd name="connsiteX13" fmla="*/ 414668 w 539340"/>
                  <a:gd name="connsiteY13" fmla="*/ 729736 h 1114178"/>
                  <a:gd name="connsiteX14" fmla="*/ 411710 w 539340"/>
                  <a:gd name="connsiteY14" fmla="*/ 741143 h 1114178"/>
                  <a:gd name="connsiteX15" fmla="*/ 367563 w 539340"/>
                  <a:gd name="connsiteY15" fmla="*/ 760647 h 1114178"/>
                  <a:gd name="connsiteX16" fmla="*/ 347496 w 539340"/>
                  <a:gd name="connsiteY16" fmla="*/ 793458 h 1114178"/>
                  <a:gd name="connsiteX17" fmla="*/ 287788 w 539340"/>
                  <a:gd name="connsiteY17" fmla="*/ 1006028 h 1114178"/>
                  <a:gd name="connsiteX18" fmla="*/ 215617 w 539340"/>
                  <a:gd name="connsiteY18" fmla="*/ 1099744 h 1114178"/>
                  <a:gd name="connsiteX19" fmla="*/ 197451 w 539340"/>
                  <a:gd name="connsiteY19" fmla="*/ 1114179 h 1114178"/>
                  <a:gd name="connsiteX20" fmla="*/ 191818 w 539340"/>
                  <a:gd name="connsiteY20" fmla="*/ 1111503 h 1114178"/>
                  <a:gd name="connsiteX21" fmla="*/ 183650 w 539340"/>
                  <a:gd name="connsiteY21" fmla="*/ 1059540 h 1114178"/>
                  <a:gd name="connsiteX22" fmla="*/ 143798 w 539340"/>
                  <a:gd name="connsiteY22" fmla="*/ 915620 h 1114178"/>
                  <a:gd name="connsiteX23" fmla="*/ 128237 w 539340"/>
                  <a:gd name="connsiteY23" fmla="*/ 825988 h 1114178"/>
                  <a:gd name="connsiteX24" fmla="*/ 111761 w 539340"/>
                  <a:gd name="connsiteY24" fmla="*/ 759027 h 1114178"/>
                  <a:gd name="connsiteX25" fmla="*/ 99650 w 539340"/>
                  <a:gd name="connsiteY25" fmla="*/ 702980 h 111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9340" h="1114178">
                    <a:moveTo>
                      <a:pt x="99650" y="702980"/>
                    </a:moveTo>
                    <a:cubicBezTo>
                      <a:pt x="97397" y="656228"/>
                      <a:pt x="82892" y="613207"/>
                      <a:pt x="61276" y="572016"/>
                    </a:cubicBezTo>
                    <a:cubicBezTo>
                      <a:pt x="42336" y="536037"/>
                      <a:pt x="19664" y="501676"/>
                      <a:pt x="9172" y="461753"/>
                    </a:cubicBezTo>
                    <a:cubicBezTo>
                      <a:pt x="-4206" y="411058"/>
                      <a:pt x="-1037" y="359728"/>
                      <a:pt x="6567" y="308892"/>
                    </a:cubicBezTo>
                    <a:cubicBezTo>
                      <a:pt x="22198" y="204191"/>
                      <a:pt x="50996" y="102518"/>
                      <a:pt x="81555" y="0"/>
                    </a:cubicBezTo>
                    <a:cubicBezTo>
                      <a:pt x="89722" y="3802"/>
                      <a:pt x="92539" y="11336"/>
                      <a:pt x="96763" y="17391"/>
                    </a:cubicBezTo>
                    <a:cubicBezTo>
                      <a:pt x="132250" y="68369"/>
                      <a:pt x="168441" y="118924"/>
                      <a:pt x="220264" y="154763"/>
                    </a:cubicBezTo>
                    <a:cubicBezTo>
                      <a:pt x="299335" y="209472"/>
                      <a:pt x="386855" y="233834"/>
                      <a:pt x="483248" y="222639"/>
                    </a:cubicBezTo>
                    <a:cubicBezTo>
                      <a:pt x="491063" y="221723"/>
                      <a:pt x="499794" y="223272"/>
                      <a:pt x="506694" y="220245"/>
                    </a:cubicBezTo>
                    <a:cubicBezTo>
                      <a:pt x="520284" y="214330"/>
                      <a:pt x="522748" y="222357"/>
                      <a:pt x="525142" y="232003"/>
                    </a:cubicBezTo>
                    <a:cubicBezTo>
                      <a:pt x="545491" y="313257"/>
                      <a:pt x="545913" y="393525"/>
                      <a:pt x="513595" y="472385"/>
                    </a:cubicBezTo>
                    <a:cubicBezTo>
                      <a:pt x="498175" y="510055"/>
                      <a:pt x="484233" y="548358"/>
                      <a:pt x="469095" y="586169"/>
                    </a:cubicBezTo>
                    <a:cubicBezTo>
                      <a:pt x="463955" y="598984"/>
                      <a:pt x="459167" y="612503"/>
                      <a:pt x="451000" y="623346"/>
                    </a:cubicBezTo>
                    <a:cubicBezTo>
                      <a:pt x="426989" y="655031"/>
                      <a:pt x="417343" y="691010"/>
                      <a:pt x="414668" y="729736"/>
                    </a:cubicBezTo>
                    <a:cubicBezTo>
                      <a:pt x="414386" y="733609"/>
                      <a:pt x="412767" y="737341"/>
                      <a:pt x="411710" y="741143"/>
                    </a:cubicBezTo>
                    <a:cubicBezTo>
                      <a:pt x="400656" y="755788"/>
                      <a:pt x="382490" y="754732"/>
                      <a:pt x="367563" y="760647"/>
                    </a:cubicBezTo>
                    <a:cubicBezTo>
                      <a:pt x="345947" y="769307"/>
                      <a:pt x="341159" y="771208"/>
                      <a:pt x="347496" y="793458"/>
                    </a:cubicBezTo>
                    <a:cubicBezTo>
                      <a:pt x="371506" y="877176"/>
                      <a:pt x="326373" y="941180"/>
                      <a:pt x="287788" y="1006028"/>
                    </a:cubicBezTo>
                    <a:cubicBezTo>
                      <a:pt x="267791" y="1039684"/>
                      <a:pt x="239556" y="1068341"/>
                      <a:pt x="215617" y="1099744"/>
                    </a:cubicBezTo>
                    <a:cubicBezTo>
                      <a:pt x="210899" y="1105941"/>
                      <a:pt x="205900" y="1112348"/>
                      <a:pt x="197451" y="1114179"/>
                    </a:cubicBezTo>
                    <a:cubicBezTo>
                      <a:pt x="195197" y="1114108"/>
                      <a:pt x="193296" y="1113193"/>
                      <a:pt x="191818" y="1111503"/>
                    </a:cubicBezTo>
                    <a:cubicBezTo>
                      <a:pt x="180834" y="1095520"/>
                      <a:pt x="184425" y="1076931"/>
                      <a:pt x="183650" y="1059540"/>
                    </a:cubicBezTo>
                    <a:cubicBezTo>
                      <a:pt x="181327" y="1008351"/>
                      <a:pt x="164639" y="961387"/>
                      <a:pt x="143798" y="915620"/>
                    </a:cubicBezTo>
                    <a:cubicBezTo>
                      <a:pt x="130772" y="886963"/>
                      <a:pt x="121548" y="858588"/>
                      <a:pt x="128237" y="825988"/>
                    </a:cubicBezTo>
                    <a:cubicBezTo>
                      <a:pt x="133095" y="802259"/>
                      <a:pt x="127744" y="779305"/>
                      <a:pt x="111761" y="759027"/>
                    </a:cubicBezTo>
                    <a:cubicBezTo>
                      <a:pt x="99016" y="742903"/>
                      <a:pt x="96411" y="723188"/>
                      <a:pt x="99650" y="702980"/>
                    </a:cubicBezTo>
                    <a:close/>
                  </a:path>
                </a:pathLst>
              </a:custGeom>
              <a:solidFill>
                <a:srgbClr val="FCC985"/>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Shape 57">
                <a:extLst>
                  <a:ext uri="{FF2B5EF4-FFF2-40B4-BE49-F238E27FC236}">
                    <a16:creationId xmlns:a16="http://schemas.microsoft.com/office/drawing/2014/main" id="{5B7BD96D-002C-4E85-8A42-ACB17712E6DD}"/>
                  </a:ext>
                </a:extLst>
              </p:cNvPr>
              <p:cNvSpPr/>
              <p:nvPr/>
            </p:nvSpPr>
            <p:spPr>
              <a:xfrm>
                <a:off x="5483898" y="1434213"/>
                <a:ext cx="1391124" cy="155165"/>
              </a:xfrm>
              <a:custGeom>
                <a:avLst/>
                <a:gdLst>
                  <a:gd name="connsiteX0" fmla="*/ 630337 w 1391124"/>
                  <a:gd name="connsiteY0" fmla="*/ 116511 h 155165"/>
                  <a:gd name="connsiteX1" fmla="*/ 726870 w 1391124"/>
                  <a:gd name="connsiteY1" fmla="*/ 119186 h 155165"/>
                  <a:gd name="connsiteX2" fmla="*/ 836640 w 1391124"/>
                  <a:gd name="connsiteY2" fmla="*/ 97923 h 155165"/>
                  <a:gd name="connsiteX3" fmla="*/ 1028228 w 1391124"/>
                  <a:gd name="connsiteY3" fmla="*/ 64125 h 155165"/>
                  <a:gd name="connsiteX4" fmla="*/ 1160671 w 1391124"/>
                  <a:gd name="connsiteY4" fmla="*/ 38707 h 155165"/>
                  <a:gd name="connsiteX5" fmla="*/ 1292550 w 1391124"/>
                  <a:gd name="connsiteY5" fmla="*/ 16528 h 155165"/>
                  <a:gd name="connsiteX6" fmla="*/ 1367748 w 1391124"/>
                  <a:gd name="connsiteY6" fmla="*/ 2305 h 155165"/>
                  <a:gd name="connsiteX7" fmla="*/ 1390984 w 1391124"/>
                  <a:gd name="connsiteY7" fmla="*/ 22090 h 155165"/>
                  <a:gd name="connsiteX8" fmla="*/ 1368382 w 1391124"/>
                  <a:gd name="connsiteY8" fmla="*/ 33849 h 155165"/>
                  <a:gd name="connsiteX9" fmla="*/ 965915 w 1391124"/>
                  <a:gd name="connsiteY9" fmla="*/ 107146 h 155165"/>
                  <a:gd name="connsiteX10" fmla="*/ 724828 w 1391124"/>
                  <a:gd name="connsiteY10" fmla="*/ 151153 h 155165"/>
                  <a:gd name="connsiteX11" fmla="*/ 650404 w 1391124"/>
                  <a:gd name="connsiteY11" fmla="*/ 152280 h 155165"/>
                  <a:gd name="connsiteX12" fmla="*/ 27410 w 1391124"/>
                  <a:gd name="connsiteY12" fmla="*/ 43565 h 155165"/>
                  <a:gd name="connsiteX13" fmla="*/ 4879 w 1391124"/>
                  <a:gd name="connsiteY13" fmla="*/ 36665 h 155165"/>
                  <a:gd name="connsiteX14" fmla="*/ 3964 w 1391124"/>
                  <a:gd name="connsiteY14" fmla="*/ 16105 h 155165"/>
                  <a:gd name="connsiteX15" fmla="*/ 20862 w 1391124"/>
                  <a:gd name="connsiteY15" fmla="*/ 13923 h 155165"/>
                  <a:gd name="connsiteX16" fmla="*/ 109932 w 1391124"/>
                  <a:gd name="connsiteY16" fmla="*/ 28145 h 155165"/>
                  <a:gd name="connsiteX17" fmla="*/ 133378 w 1391124"/>
                  <a:gd name="connsiteY17" fmla="*/ 30399 h 155165"/>
                  <a:gd name="connsiteX18" fmla="*/ 256456 w 1391124"/>
                  <a:gd name="connsiteY18" fmla="*/ 53634 h 155165"/>
                  <a:gd name="connsiteX19" fmla="*/ 432342 w 1391124"/>
                  <a:gd name="connsiteY19" fmla="*/ 84544 h 155165"/>
                  <a:gd name="connsiteX20" fmla="*/ 440158 w 1391124"/>
                  <a:gd name="connsiteY20" fmla="*/ 84192 h 155165"/>
                  <a:gd name="connsiteX21" fmla="*/ 625690 w 1391124"/>
                  <a:gd name="connsiteY21" fmla="*/ 116159 h 155165"/>
                  <a:gd name="connsiteX22" fmla="*/ 630337 w 1391124"/>
                  <a:gd name="connsiteY22" fmla="*/ 116511 h 15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1124" h="155165">
                    <a:moveTo>
                      <a:pt x="630337" y="116511"/>
                    </a:moveTo>
                    <a:cubicBezTo>
                      <a:pt x="662233" y="127354"/>
                      <a:pt x="694059" y="127073"/>
                      <a:pt x="726870" y="119186"/>
                    </a:cubicBezTo>
                    <a:cubicBezTo>
                      <a:pt x="763061" y="110456"/>
                      <a:pt x="800027" y="104893"/>
                      <a:pt x="836640" y="97923"/>
                    </a:cubicBezTo>
                    <a:cubicBezTo>
                      <a:pt x="901066" y="89684"/>
                      <a:pt x="964506" y="76025"/>
                      <a:pt x="1028228" y="64125"/>
                    </a:cubicBezTo>
                    <a:cubicBezTo>
                      <a:pt x="1072446" y="55887"/>
                      <a:pt x="1117157" y="50184"/>
                      <a:pt x="1160671" y="38707"/>
                    </a:cubicBezTo>
                    <a:cubicBezTo>
                      <a:pt x="1205241" y="34834"/>
                      <a:pt x="1248543" y="23569"/>
                      <a:pt x="1292550" y="16528"/>
                    </a:cubicBezTo>
                    <a:cubicBezTo>
                      <a:pt x="1317757" y="12514"/>
                      <a:pt x="1342682" y="7093"/>
                      <a:pt x="1367748" y="2305"/>
                    </a:cubicBezTo>
                    <a:cubicBezTo>
                      <a:pt x="1391547" y="-2201"/>
                      <a:pt x="1391547" y="-2201"/>
                      <a:pt x="1390984" y="22090"/>
                    </a:cubicBezTo>
                    <a:cubicBezTo>
                      <a:pt x="1387745" y="34201"/>
                      <a:pt x="1376691" y="32441"/>
                      <a:pt x="1368382" y="33849"/>
                    </a:cubicBezTo>
                    <a:cubicBezTo>
                      <a:pt x="1233898" y="56521"/>
                      <a:pt x="1100399" y="84404"/>
                      <a:pt x="965915" y="107146"/>
                    </a:cubicBezTo>
                    <a:cubicBezTo>
                      <a:pt x="885365" y="120806"/>
                      <a:pt x="805096" y="136155"/>
                      <a:pt x="724828" y="151153"/>
                    </a:cubicBezTo>
                    <a:cubicBezTo>
                      <a:pt x="699833" y="155800"/>
                      <a:pt x="675611" y="156715"/>
                      <a:pt x="650404" y="152280"/>
                    </a:cubicBezTo>
                    <a:cubicBezTo>
                      <a:pt x="442763" y="115736"/>
                      <a:pt x="235051" y="80109"/>
                      <a:pt x="27410" y="43565"/>
                    </a:cubicBezTo>
                    <a:cubicBezTo>
                      <a:pt x="19665" y="42228"/>
                      <a:pt x="11779" y="40960"/>
                      <a:pt x="4879" y="36665"/>
                    </a:cubicBezTo>
                    <a:cubicBezTo>
                      <a:pt x="-3289" y="30258"/>
                      <a:pt x="513" y="22372"/>
                      <a:pt x="3964" y="16105"/>
                    </a:cubicBezTo>
                    <a:cubicBezTo>
                      <a:pt x="7695" y="9275"/>
                      <a:pt x="14807" y="11881"/>
                      <a:pt x="20862" y="13923"/>
                    </a:cubicBezTo>
                    <a:cubicBezTo>
                      <a:pt x="50927" y="16387"/>
                      <a:pt x="80359" y="22724"/>
                      <a:pt x="109932" y="28145"/>
                    </a:cubicBezTo>
                    <a:cubicBezTo>
                      <a:pt x="117606" y="29554"/>
                      <a:pt x="125563" y="29695"/>
                      <a:pt x="133378" y="30399"/>
                    </a:cubicBezTo>
                    <a:cubicBezTo>
                      <a:pt x="174428" y="38144"/>
                      <a:pt x="215407" y="46171"/>
                      <a:pt x="256456" y="53634"/>
                    </a:cubicBezTo>
                    <a:cubicBezTo>
                      <a:pt x="315038" y="64196"/>
                      <a:pt x="373690" y="74335"/>
                      <a:pt x="432342" y="84544"/>
                    </a:cubicBezTo>
                    <a:cubicBezTo>
                      <a:pt x="434877" y="84967"/>
                      <a:pt x="437553" y="84333"/>
                      <a:pt x="440158" y="84192"/>
                    </a:cubicBezTo>
                    <a:cubicBezTo>
                      <a:pt x="501978" y="94824"/>
                      <a:pt x="563869" y="105527"/>
                      <a:pt x="625690" y="116159"/>
                    </a:cubicBezTo>
                    <a:cubicBezTo>
                      <a:pt x="627239" y="116300"/>
                      <a:pt x="628788" y="116370"/>
                      <a:pt x="630337" y="116511"/>
                    </a:cubicBezTo>
                    <a:close/>
                  </a:path>
                </a:pathLst>
              </a:custGeom>
              <a:solidFill>
                <a:srgbClr val="FAF8F5"/>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Shape 58">
                <a:extLst>
                  <a:ext uri="{FF2B5EF4-FFF2-40B4-BE49-F238E27FC236}">
                    <a16:creationId xmlns:a16="http://schemas.microsoft.com/office/drawing/2014/main" id="{1061927C-AE17-448C-A447-9C536277C5C0}"/>
                  </a:ext>
                </a:extLst>
              </p:cNvPr>
              <p:cNvSpPr/>
              <p:nvPr/>
            </p:nvSpPr>
            <p:spPr>
              <a:xfrm>
                <a:off x="5451794" y="1456304"/>
                <a:ext cx="1427594" cy="578946"/>
              </a:xfrm>
              <a:custGeom>
                <a:avLst/>
                <a:gdLst>
                  <a:gd name="connsiteX0" fmla="*/ 37053 w 1427594"/>
                  <a:gd name="connsiteY0" fmla="*/ 12251 h 578946"/>
                  <a:gd name="connsiteX1" fmla="*/ 253707 w 1427594"/>
                  <a:gd name="connsiteY1" fmla="*/ 48583 h 578946"/>
                  <a:gd name="connsiteX2" fmla="*/ 497258 w 1427594"/>
                  <a:gd name="connsiteY2" fmla="*/ 91041 h 578946"/>
                  <a:gd name="connsiteX3" fmla="*/ 706800 w 1427594"/>
                  <a:gd name="connsiteY3" fmla="*/ 127373 h 578946"/>
                  <a:gd name="connsiteX4" fmla="*/ 783970 w 1427594"/>
                  <a:gd name="connsiteY4" fmla="*/ 117727 h 578946"/>
                  <a:gd name="connsiteX5" fmla="*/ 1068922 w 1427594"/>
                  <a:gd name="connsiteY5" fmla="*/ 66468 h 578946"/>
                  <a:gd name="connsiteX6" fmla="*/ 1377603 w 1427594"/>
                  <a:gd name="connsiteY6" fmla="*/ 9717 h 578946"/>
                  <a:gd name="connsiteX7" fmla="*/ 1423158 w 1427594"/>
                  <a:gd name="connsiteY7" fmla="*/ 0 h 578946"/>
                  <a:gd name="connsiteX8" fmla="*/ 1427031 w 1427594"/>
                  <a:gd name="connsiteY8" fmla="*/ 16335 h 578946"/>
                  <a:gd name="connsiteX9" fmla="*/ 1409147 w 1427594"/>
                  <a:gd name="connsiteY9" fmla="*/ 244466 h 578946"/>
                  <a:gd name="connsiteX10" fmla="*/ 1395839 w 1427594"/>
                  <a:gd name="connsiteY10" fmla="*/ 441475 h 578946"/>
                  <a:gd name="connsiteX11" fmla="*/ 1358803 w 1427594"/>
                  <a:gd name="connsiteY11" fmla="*/ 475131 h 578946"/>
                  <a:gd name="connsiteX12" fmla="*/ 1195098 w 1427594"/>
                  <a:gd name="connsiteY12" fmla="*/ 499775 h 578946"/>
                  <a:gd name="connsiteX13" fmla="*/ 1180453 w 1427594"/>
                  <a:gd name="connsiteY13" fmla="*/ 503084 h 578946"/>
                  <a:gd name="connsiteX14" fmla="*/ 1111309 w 1427594"/>
                  <a:gd name="connsiteY14" fmla="*/ 431406 h 578946"/>
                  <a:gd name="connsiteX15" fmla="*/ 945562 w 1427594"/>
                  <a:gd name="connsiteY15" fmla="*/ 353955 h 578946"/>
                  <a:gd name="connsiteX16" fmla="*/ 755172 w 1427594"/>
                  <a:gd name="connsiteY16" fmla="*/ 456472 h 578946"/>
                  <a:gd name="connsiteX17" fmla="*/ 762706 w 1427594"/>
                  <a:gd name="connsiteY17" fmla="*/ 561244 h 578946"/>
                  <a:gd name="connsiteX18" fmla="*/ 751370 w 1427594"/>
                  <a:gd name="connsiteY18" fmla="*/ 568355 h 578946"/>
                  <a:gd name="connsiteX19" fmla="*/ 614139 w 1427594"/>
                  <a:gd name="connsiteY19" fmla="*/ 570538 h 578946"/>
                  <a:gd name="connsiteX20" fmla="*/ 596748 w 1427594"/>
                  <a:gd name="connsiteY20" fmla="*/ 559413 h 578946"/>
                  <a:gd name="connsiteX21" fmla="*/ 627236 w 1427594"/>
                  <a:gd name="connsiteY21" fmla="*/ 515969 h 578946"/>
                  <a:gd name="connsiteX22" fmla="*/ 610337 w 1427594"/>
                  <a:gd name="connsiteY22" fmla="*/ 405706 h 578946"/>
                  <a:gd name="connsiteX23" fmla="*/ 382136 w 1427594"/>
                  <a:gd name="connsiteY23" fmla="*/ 336633 h 578946"/>
                  <a:gd name="connsiteX24" fmla="*/ 283209 w 1427594"/>
                  <a:gd name="connsiteY24" fmla="*/ 393244 h 578946"/>
                  <a:gd name="connsiteX25" fmla="*/ 218431 w 1427594"/>
                  <a:gd name="connsiteY25" fmla="*/ 469991 h 578946"/>
                  <a:gd name="connsiteX26" fmla="*/ 175974 w 1427594"/>
                  <a:gd name="connsiteY26" fmla="*/ 480905 h 578946"/>
                  <a:gd name="connsiteX27" fmla="*/ 21774 w 1427594"/>
                  <a:gd name="connsiteY27" fmla="*/ 451051 h 578946"/>
                  <a:gd name="connsiteX28" fmla="*/ 4453 w 1427594"/>
                  <a:gd name="connsiteY28" fmla="*/ 443798 h 578946"/>
                  <a:gd name="connsiteX29" fmla="*/ 3960 w 1427594"/>
                  <a:gd name="connsiteY29" fmla="*/ 389442 h 578946"/>
                  <a:gd name="connsiteX30" fmla="*/ 16634 w 1427594"/>
                  <a:gd name="connsiteY30" fmla="*/ 250521 h 578946"/>
                  <a:gd name="connsiteX31" fmla="*/ 32406 w 1427594"/>
                  <a:gd name="connsiteY31" fmla="*/ 48724 h 578946"/>
                  <a:gd name="connsiteX32" fmla="*/ 37053 w 1427594"/>
                  <a:gd name="connsiteY32" fmla="*/ 12251 h 57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7594" h="578946">
                    <a:moveTo>
                      <a:pt x="37053" y="12251"/>
                    </a:moveTo>
                    <a:cubicBezTo>
                      <a:pt x="109295" y="24362"/>
                      <a:pt x="181536" y="36261"/>
                      <a:pt x="253707" y="48583"/>
                    </a:cubicBezTo>
                    <a:cubicBezTo>
                      <a:pt x="334961" y="62525"/>
                      <a:pt x="416074" y="76888"/>
                      <a:pt x="497258" y="91041"/>
                    </a:cubicBezTo>
                    <a:cubicBezTo>
                      <a:pt x="567105" y="103152"/>
                      <a:pt x="637023" y="115051"/>
                      <a:pt x="706800" y="127373"/>
                    </a:cubicBezTo>
                    <a:cubicBezTo>
                      <a:pt x="733556" y="132090"/>
                      <a:pt x="758692" y="122374"/>
                      <a:pt x="783970" y="117727"/>
                    </a:cubicBezTo>
                    <a:cubicBezTo>
                      <a:pt x="878884" y="100335"/>
                      <a:pt x="973797" y="83085"/>
                      <a:pt x="1068922" y="66468"/>
                    </a:cubicBezTo>
                    <a:cubicBezTo>
                      <a:pt x="1172003" y="48443"/>
                      <a:pt x="1274733" y="28939"/>
                      <a:pt x="1377603" y="9717"/>
                    </a:cubicBezTo>
                    <a:cubicBezTo>
                      <a:pt x="1392811" y="6900"/>
                      <a:pt x="1408794" y="7111"/>
                      <a:pt x="1423158" y="0"/>
                    </a:cubicBezTo>
                    <a:cubicBezTo>
                      <a:pt x="1429214" y="4295"/>
                      <a:pt x="1427453" y="10702"/>
                      <a:pt x="1427031" y="16335"/>
                    </a:cubicBezTo>
                    <a:cubicBezTo>
                      <a:pt x="1421187" y="92379"/>
                      <a:pt x="1414779" y="168422"/>
                      <a:pt x="1409147" y="244466"/>
                    </a:cubicBezTo>
                    <a:cubicBezTo>
                      <a:pt x="1404288" y="310089"/>
                      <a:pt x="1400275" y="375852"/>
                      <a:pt x="1395839" y="441475"/>
                    </a:cubicBezTo>
                    <a:cubicBezTo>
                      <a:pt x="1390488" y="471470"/>
                      <a:pt x="1390417" y="470695"/>
                      <a:pt x="1358803" y="475131"/>
                    </a:cubicBezTo>
                    <a:cubicBezTo>
                      <a:pt x="1304164" y="482806"/>
                      <a:pt x="1249666" y="491537"/>
                      <a:pt x="1195098" y="499775"/>
                    </a:cubicBezTo>
                    <a:cubicBezTo>
                      <a:pt x="1190873" y="503647"/>
                      <a:pt x="1186297" y="506182"/>
                      <a:pt x="1180453" y="503084"/>
                    </a:cubicBezTo>
                    <a:cubicBezTo>
                      <a:pt x="1159752" y="476962"/>
                      <a:pt x="1138840" y="451121"/>
                      <a:pt x="1111309" y="431406"/>
                    </a:cubicBezTo>
                    <a:cubicBezTo>
                      <a:pt x="1060825" y="395286"/>
                      <a:pt x="1007313" y="366699"/>
                      <a:pt x="945562" y="353955"/>
                    </a:cubicBezTo>
                    <a:cubicBezTo>
                      <a:pt x="865998" y="337478"/>
                      <a:pt x="774746" y="385076"/>
                      <a:pt x="755172" y="456472"/>
                    </a:cubicBezTo>
                    <a:cubicBezTo>
                      <a:pt x="745455" y="491959"/>
                      <a:pt x="754257" y="526742"/>
                      <a:pt x="762706" y="561244"/>
                    </a:cubicBezTo>
                    <a:cubicBezTo>
                      <a:pt x="760101" y="565468"/>
                      <a:pt x="755876" y="567299"/>
                      <a:pt x="751370" y="568355"/>
                    </a:cubicBezTo>
                    <a:cubicBezTo>
                      <a:pt x="705744" y="578917"/>
                      <a:pt x="660117" y="584690"/>
                      <a:pt x="614139" y="570538"/>
                    </a:cubicBezTo>
                    <a:cubicBezTo>
                      <a:pt x="607310" y="568425"/>
                      <a:pt x="599987" y="567158"/>
                      <a:pt x="596748" y="559413"/>
                    </a:cubicBezTo>
                    <a:cubicBezTo>
                      <a:pt x="607380" y="545260"/>
                      <a:pt x="618857" y="531741"/>
                      <a:pt x="627236" y="515969"/>
                    </a:cubicBezTo>
                    <a:cubicBezTo>
                      <a:pt x="649978" y="473300"/>
                      <a:pt x="646599" y="437250"/>
                      <a:pt x="610337" y="405706"/>
                    </a:cubicBezTo>
                    <a:cubicBezTo>
                      <a:pt x="545137" y="348955"/>
                      <a:pt x="469375" y="322129"/>
                      <a:pt x="382136" y="336633"/>
                    </a:cubicBezTo>
                    <a:cubicBezTo>
                      <a:pt x="342495" y="343252"/>
                      <a:pt x="311725" y="366769"/>
                      <a:pt x="283209" y="393244"/>
                    </a:cubicBezTo>
                    <a:cubicBezTo>
                      <a:pt x="258495" y="416127"/>
                      <a:pt x="236527" y="441686"/>
                      <a:pt x="218431" y="469991"/>
                    </a:cubicBezTo>
                    <a:cubicBezTo>
                      <a:pt x="210123" y="482947"/>
                      <a:pt x="179001" y="484496"/>
                      <a:pt x="175974" y="480905"/>
                    </a:cubicBezTo>
                    <a:cubicBezTo>
                      <a:pt x="124574" y="471048"/>
                      <a:pt x="73104" y="461260"/>
                      <a:pt x="21774" y="451051"/>
                    </a:cubicBezTo>
                    <a:cubicBezTo>
                      <a:pt x="15789" y="449854"/>
                      <a:pt x="8607" y="449924"/>
                      <a:pt x="4453" y="443798"/>
                    </a:cubicBezTo>
                    <a:cubicBezTo>
                      <a:pt x="-3715" y="425773"/>
                      <a:pt x="1355" y="406974"/>
                      <a:pt x="3960" y="389442"/>
                    </a:cubicBezTo>
                    <a:cubicBezTo>
                      <a:pt x="10860" y="343322"/>
                      <a:pt x="12762" y="296851"/>
                      <a:pt x="16634" y="250521"/>
                    </a:cubicBezTo>
                    <a:cubicBezTo>
                      <a:pt x="22267" y="183279"/>
                      <a:pt x="24802" y="115755"/>
                      <a:pt x="32406" y="48724"/>
                    </a:cubicBezTo>
                    <a:cubicBezTo>
                      <a:pt x="33955" y="36473"/>
                      <a:pt x="28815" y="23517"/>
                      <a:pt x="37053" y="12251"/>
                    </a:cubicBezTo>
                    <a:close/>
                  </a:path>
                </a:pathLst>
              </a:custGeom>
              <a:solidFill>
                <a:srgbClr val="010101"/>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Shape 59">
                <a:extLst>
                  <a:ext uri="{FF2B5EF4-FFF2-40B4-BE49-F238E27FC236}">
                    <a16:creationId xmlns:a16="http://schemas.microsoft.com/office/drawing/2014/main" id="{905A5D82-5A5D-4839-99CF-572C0CB133C1}"/>
                  </a:ext>
                </a:extLst>
              </p:cNvPr>
              <p:cNvSpPr/>
              <p:nvPr/>
            </p:nvSpPr>
            <p:spPr>
              <a:xfrm>
                <a:off x="6632317" y="1955903"/>
                <a:ext cx="27389" cy="62841"/>
              </a:xfrm>
              <a:custGeom>
                <a:avLst/>
                <a:gdLst>
                  <a:gd name="connsiteX0" fmla="*/ 0 w 27389"/>
                  <a:gd name="connsiteY0" fmla="*/ 3555 h 62841"/>
                  <a:gd name="connsiteX1" fmla="*/ 14716 w 27389"/>
                  <a:gd name="connsiteY1" fmla="*/ 246 h 62841"/>
                  <a:gd name="connsiteX2" fmla="*/ 27390 w 27389"/>
                  <a:gd name="connsiteY2" fmla="*/ 51082 h 62841"/>
                  <a:gd name="connsiteX3" fmla="*/ 19785 w 27389"/>
                  <a:gd name="connsiteY3" fmla="*/ 62700 h 62841"/>
                  <a:gd name="connsiteX4" fmla="*/ 0 w 27389"/>
                  <a:gd name="connsiteY4" fmla="*/ 3555 h 6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89" h="62841">
                    <a:moveTo>
                      <a:pt x="0" y="3555"/>
                    </a:moveTo>
                    <a:cubicBezTo>
                      <a:pt x="4365" y="34"/>
                      <a:pt x="9435" y="-388"/>
                      <a:pt x="14716" y="246"/>
                    </a:cubicBezTo>
                    <a:cubicBezTo>
                      <a:pt x="18940" y="17215"/>
                      <a:pt x="23165" y="34113"/>
                      <a:pt x="27390" y="51082"/>
                    </a:cubicBezTo>
                    <a:cubicBezTo>
                      <a:pt x="22883" y="53687"/>
                      <a:pt x="30488" y="64178"/>
                      <a:pt x="19785" y="62700"/>
                    </a:cubicBezTo>
                    <a:cubicBezTo>
                      <a:pt x="9787" y="44041"/>
                      <a:pt x="845" y="25171"/>
                      <a:pt x="0" y="3555"/>
                    </a:cubicBezTo>
                    <a:close/>
                  </a:path>
                </a:pathLst>
              </a:custGeom>
              <a:solidFill>
                <a:srgbClr val="D26232"/>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Shape 60">
                <a:extLst>
                  <a:ext uri="{FF2B5EF4-FFF2-40B4-BE49-F238E27FC236}">
                    <a16:creationId xmlns:a16="http://schemas.microsoft.com/office/drawing/2014/main" id="{C3A7849F-E82E-430E-A4FB-655B977BC44C}"/>
                  </a:ext>
                </a:extLst>
              </p:cNvPr>
              <p:cNvSpPr/>
              <p:nvPr/>
            </p:nvSpPr>
            <p:spPr>
              <a:xfrm>
                <a:off x="6198164" y="1802066"/>
                <a:ext cx="774941" cy="859385"/>
              </a:xfrm>
              <a:custGeom>
                <a:avLst/>
                <a:gdLst>
                  <a:gd name="connsiteX0" fmla="*/ 747411 w 774941"/>
                  <a:gd name="connsiteY0" fmla="*/ 77898 h 859385"/>
                  <a:gd name="connsiteX1" fmla="*/ 687210 w 774941"/>
                  <a:gd name="connsiteY1" fmla="*/ 87193 h 859385"/>
                  <a:gd name="connsiteX2" fmla="*/ 647287 w 774941"/>
                  <a:gd name="connsiteY2" fmla="*/ 96346 h 859385"/>
                  <a:gd name="connsiteX3" fmla="*/ 607434 w 774941"/>
                  <a:gd name="connsiteY3" fmla="*/ 123806 h 859385"/>
                  <a:gd name="connsiteX4" fmla="*/ 472809 w 774941"/>
                  <a:gd name="connsiteY4" fmla="*/ 142888 h 859385"/>
                  <a:gd name="connsiteX5" fmla="*/ 484356 w 774941"/>
                  <a:gd name="connsiteY5" fmla="*/ 301523 h 859385"/>
                  <a:gd name="connsiteX6" fmla="*/ 453939 w 774941"/>
                  <a:gd name="connsiteY6" fmla="*/ 216396 h 859385"/>
                  <a:gd name="connsiteX7" fmla="*/ 435702 w 774941"/>
                  <a:gd name="connsiteY7" fmla="*/ 154224 h 859385"/>
                  <a:gd name="connsiteX8" fmla="*/ 406130 w 774941"/>
                  <a:gd name="connsiteY8" fmla="*/ 114934 h 859385"/>
                  <a:gd name="connsiteX9" fmla="*/ 208487 w 774941"/>
                  <a:gd name="connsiteY9" fmla="*/ 4953 h 859385"/>
                  <a:gd name="connsiteX10" fmla="*/ 61258 w 774941"/>
                  <a:gd name="connsiteY10" fmla="*/ 32624 h 859385"/>
                  <a:gd name="connsiteX11" fmla="*/ 494 w 774941"/>
                  <a:gd name="connsiteY11" fmla="*/ 153379 h 859385"/>
                  <a:gd name="connsiteX12" fmla="*/ 10563 w 774941"/>
                  <a:gd name="connsiteY12" fmla="*/ 211608 h 859385"/>
                  <a:gd name="connsiteX13" fmla="*/ 131387 w 774941"/>
                  <a:gd name="connsiteY13" fmla="*/ 375947 h 859385"/>
                  <a:gd name="connsiteX14" fmla="*/ 222076 w 774941"/>
                  <a:gd name="connsiteY14" fmla="*/ 419601 h 859385"/>
                  <a:gd name="connsiteX15" fmla="*/ 324454 w 774941"/>
                  <a:gd name="connsiteY15" fmla="*/ 518599 h 859385"/>
                  <a:gd name="connsiteX16" fmla="*/ 336846 w 774941"/>
                  <a:gd name="connsiteY16" fmla="*/ 547749 h 859385"/>
                  <a:gd name="connsiteX17" fmla="*/ 410636 w 774941"/>
                  <a:gd name="connsiteY17" fmla="*/ 716171 h 859385"/>
                  <a:gd name="connsiteX18" fmla="*/ 442814 w 774941"/>
                  <a:gd name="connsiteY18" fmla="*/ 767078 h 859385"/>
                  <a:gd name="connsiteX19" fmla="*/ 479850 w 774941"/>
                  <a:gd name="connsiteY19" fmla="*/ 812211 h 859385"/>
                  <a:gd name="connsiteX20" fmla="*/ 646442 w 774941"/>
                  <a:gd name="connsiteY20" fmla="*/ 832419 h 859385"/>
                  <a:gd name="connsiteX21" fmla="*/ 714529 w 774941"/>
                  <a:gd name="connsiteY21" fmla="*/ 714974 h 859385"/>
                  <a:gd name="connsiteX22" fmla="*/ 758395 w 774941"/>
                  <a:gd name="connsiteY22" fmla="*/ 383622 h 859385"/>
                  <a:gd name="connsiteX23" fmla="*/ 770435 w 774941"/>
                  <a:gd name="connsiteY23" fmla="*/ 105359 h 859385"/>
                  <a:gd name="connsiteX24" fmla="*/ 774941 w 774941"/>
                  <a:gd name="connsiteY24" fmla="*/ 90572 h 859385"/>
                  <a:gd name="connsiteX25" fmla="*/ 747411 w 774941"/>
                  <a:gd name="connsiteY25" fmla="*/ 77898 h 85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4941" h="859385">
                    <a:moveTo>
                      <a:pt x="747411" y="77898"/>
                    </a:moveTo>
                    <a:cubicBezTo>
                      <a:pt x="727484" y="81982"/>
                      <a:pt x="707206" y="83813"/>
                      <a:pt x="687210" y="87193"/>
                    </a:cubicBezTo>
                    <a:cubicBezTo>
                      <a:pt x="673761" y="89516"/>
                      <a:pt x="659679" y="89164"/>
                      <a:pt x="647287" y="96346"/>
                    </a:cubicBezTo>
                    <a:cubicBezTo>
                      <a:pt x="642006" y="117187"/>
                      <a:pt x="626304" y="121483"/>
                      <a:pt x="607434" y="123806"/>
                    </a:cubicBezTo>
                    <a:cubicBezTo>
                      <a:pt x="562442" y="129369"/>
                      <a:pt x="517661" y="136410"/>
                      <a:pt x="472809" y="142888"/>
                    </a:cubicBezTo>
                    <a:cubicBezTo>
                      <a:pt x="464360" y="144084"/>
                      <a:pt x="476752" y="269275"/>
                      <a:pt x="484356" y="301523"/>
                    </a:cubicBezTo>
                    <a:cubicBezTo>
                      <a:pt x="472175" y="273781"/>
                      <a:pt x="459501" y="246321"/>
                      <a:pt x="453939" y="216396"/>
                    </a:cubicBezTo>
                    <a:cubicBezTo>
                      <a:pt x="455277" y="215622"/>
                      <a:pt x="441617" y="174150"/>
                      <a:pt x="435702" y="154224"/>
                    </a:cubicBezTo>
                    <a:cubicBezTo>
                      <a:pt x="427887" y="139578"/>
                      <a:pt x="418029" y="126482"/>
                      <a:pt x="406130" y="114934"/>
                    </a:cubicBezTo>
                    <a:cubicBezTo>
                      <a:pt x="350154" y="60436"/>
                      <a:pt x="285024" y="21922"/>
                      <a:pt x="208487" y="4953"/>
                    </a:cubicBezTo>
                    <a:cubicBezTo>
                      <a:pt x="155961" y="-6665"/>
                      <a:pt x="105899" y="1996"/>
                      <a:pt x="61258" y="32624"/>
                    </a:cubicBezTo>
                    <a:cubicBezTo>
                      <a:pt x="19364" y="61352"/>
                      <a:pt x="-3731" y="100219"/>
                      <a:pt x="494" y="153379"/>
                    </a:cubicBezTo>
                    <a:cubicBezTo>
                      <a:pt x="2113" y="173305"/>
                      <a:pt x="5775" y="192456"/>
                      <a:pt x="10563" y="211608"/>
                    </a:cubicBezTo>
                    <a:cubicBezTo>
                      <a:pt x="27461" y="283638"/>
                      <a:pt x="68933" y="337643"/>
                      <a:pt x="131387" y="375947"/>
                    </a:cubicBezTo>
                    <a:cubicBezTo>
                      <a:pt x="160045" y="393549"/>
                      <a:pt x="190110" y="409673"/>
                      <a:pt x="222076" y="419601"/>
                    </a:cubicBezTo>
                    <a:cubicBezTo>
                      <a:pt x="273758" y="435655"/>
                      <a:pt x="305724" y="469593"/>
                      <a:pt x="324454" y="518599"/>
                    </a:cubicBezTo>
                    <a:cubicBezTo>
                      <a:pt x="328185" y="528456"/>
                      <a:pt x="332692" y="538032"/>
                      <a:pt x="336846" y="547749"/>
                    </a:cubicBezTo>
                    <a:cubicBezTo>
                      <a:pt x="360926" y="604077"/>
                      <a:pt x="382894" y="661392"/>
                      <a:pt x="410636" y="716171"/>
                    </a:cubicBezTo>
                    <a:cubicBezTo>
                      <a:pt x="418874" y="734760"/>
                      <a:pt x="433520" y="749264"/>
                      <a:pt x="442814" y="767078"/>
                    </a:cubicBezTo>
                    <a:cubicBezTo>
                      <a:pt x="455136" y="782146"/>
                      <a:pt x="467035" y="797566"/>
                      <a:pt x="479850" y="812211"/>
                    </a:cubicBezTo>
                    <a:cubicBezTo>
                      <a:pt x="527166" y="866216"/>
                      <a:pt x="594760" y="875088"/>
                      <a:pt x="646442" y="832419"/>
                    </a:cubicBezTo>
                    <a:cubicBezTo>
                      <a:pt x="683196" y="802072"/>
                      <a:pt x="701714" y="759544"/>
                      <a:pt x="714529" y="714974"/>
                    </a:cubicBezTo>
                    <a:cubicBezTo>
                      <a:pt x="745650" y="606823"/>
                      <a:pt x="750861" y="494941"/>
                      <a:pt x="758395" y="383622"/>
                    </a:cubicBezTo>
                    <a:cubicBezTo>
                      <a:pt x="764661" y="291031"/>
                      <a:pt x="766703" y="198160"/>
                      <a:pt x="770435" y="105359"/>
                    </a:cubicBezTo>
                    <a:cubicBezTo>
                      <a:pt x="770646" y="99866"/>
                      <a:pt x="771984" y="95079"/>
                      <a:pt x="774941" y="90572"/>
                    </a:cubicBezTo>
                    <a:cubicBezTo>
                      <a:pt x="771914" y="73251"/>
                      <a:pt x="758606" y="75645"/>
                      <a:pt x="747411" y="77898"/>
                    </a:cubicBezTo>
                    <a:close/>
                  </a:path>
                </a:pathLst>
              </a:custGeom>
              <a:solidFill>
                <a:srgbClr val="FCC985"/>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61">
                <a:extLst>
                  <a:ext uri="{FF2B5EF4-FFF2-40B4-BE49-F238E27FC236}">
                    <a16:creationId xmlns:a16="http://schemas.microsoft.com/office/drawing/2014/main" id="{DFEA36A6-B485-4D39-9D71-C3791B7B531E}"/>
                  </a:ext>
                </a:extLst>
              </p:cNvPr>
              <p:cNvSpPr/>
              <p:nvPr/>
            </p:nvSpPr>
            <p:spPr>
              <a:xfrm>
                <a:off x="5448995" y="1443575"/>
                <a:ext cx="55765" cy="456386"/>
              </a:xfrm>
              <a:custGeom>
                <a:avLst/>
                <a:gdLst>
                  <a:gd name="connsiteX0" fmla="*/ 39852 w 55765"/>
                  <a:gd name="connsiteY0" fmla="*/ 24980 h 456386"/>
                  <a:gd name="connsiteX1" fmla="*/ 20490 w 55765"/>
                  <a:gd name="connsiteY1" fmla="*/ 279726 h 456386"/>
                  <a:gd name="connsiteX2" fmla="*/ 7323 w 55765"/>
                  <a:gd name="connsiteY2" fmla="*/ 456386 h 456386"/>
                  <a:gd name="connsiteX3" fmla="*/ 211 w 55765"/>
                  <a:gd name="connsiteY3" fmla="*/ 440403 h 456386"/>
                  <a:gd name="connsiteX4" fmla="*/ 0 w 55765"/>
                  <a:gd name="connsiteY4" fmla="*/ 393087 h 456386"/>
                  <a:gd name="connsiteX5" fmla="*/ 7745 w 55765"/>
                  <a:gd name="connsiteY5" fmla="*/ 382244 h 456386"/>
                  <a:gd name="connsiteX6" fmla="*/ 24292 w 55765"/>
                  <a:gd name="connsiteY6" fmla="*/ 136722 h 456386"/>
                  <a:gd name="connsiteX7" fmla="*/ 33023 w 55765"/>
                  <a:gd name="connsiteY7" fmla="*/ 16953 h 456386"/>
                  <a:gd name="connsiteX8" fmla="*/ 55765 w 55765"/>
                  <a:gd name="connsiteY8" fmla="*/ 4631 h 456386"/>
                  <a:gd name="connsiteX9" fmla="*/ 39852 w 55765"/>
                  <a:gd name="connsiteY9" fmla="*/ 24980 h 4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65" h="456386">
                    <a:moveTo>
                      <a:pt x="39852" y="24980"/>
                    </a:moveTo>
                    <a:cubicBezTo>
                      <a:pt x="33375" y="109895"/>
                      <a:pt x="26897" y="194811"/>
                      <a:pt x="20490" y="279726"/>
                    </a:cubicBezTo>
                    <a:cubicBezTo>
                      <a:pt x="16054" y="338589"/>
                      <a:pt x="11759" y="397453"/>
                      <a:pt x="7323" y="456386"/>
                    </a:cubicBezTo>
                    <a:cubicBezTo>
                      <a:pt x="-2042" y="454204"/>
                      <a:pt x="282" y="446529"/>
                      <a:pt x="211" y="440403"/>
                    </a:cubicBezTo>
                    <a:cubicBezTo>
                      <a:pt x="-70" y="424631"/>
                      <a:pt x="70" y="408859"/>
                      <a:pt x="0" y="393087"/>
                    </a:cubicBezTo>
                    <a:cubicBezTo>
                      <a:pt x="7252" y="392735"/>
                      <a:pt x="7393" y="387806"/>
                      <a:pt x="7745" y="382244"/>
                    </a:cubicBezTo>
                    <a:cubicBezTo>
                      <a:pt x="13167" y="300427"/>
                      <a:pt x="18659" y="218539"/>
                      <a:pt x="24292" y="136722"/>
                    </a:cubicBezTo>
                    <a:cubicBezTo>
                      <a:pt x="27038" y="96799"/>
                      <a:pt x="30065" y="56876"/>
                      <a:pt x="33023" y="16953"/>
                    </a:cubicBezTo>
                    <a:cubicBezTo>
                      <a:pt x="34220" y="1181"/>
                      <a:pt x="40697" y="-5085"/>
                      <a:pt x="55765" y="4631"/>
                    </a:cubicBezTo>
                    <a:cubicBezTo>
                      <a:pt x="40909" y="3927"/>
                      <a:pt x="34994" y="10194"/>
                      <a:pt x="39852" y="24980"/>
                    </a:cubicBezTo>
                    <a:close/>
                  </a:path>
                </a:pathLst>
              </a:custGeom>
              <a:solidFill>
                <a:srgbClr val="ECCEB7"/>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62">
                <a:extLst>
                  <a:ext uri="{FF2B5EF4-FFF2-40B4-BE49-F238E27FC236}">
                    <a16:creationId xmlns:a16="http://schemas.microsoft.com/office/drawing/2014/main" id="{0891B1AA-1216-417E-834F-0C676DA2EDD3}"/>
                  </a:ext>
                </a:extLst>
              </p:cNvPr>
              <p:cNvSpPr/>
              <p:nvPr/>
            </p:nvSpPr>
            <p:spPr>
              <a:xfrm>
                <a:off x="5312971" y="1782797"/>
                <a:ext cx="785582" cy="810372"/>
              </a:xfrm>
              <a:custGeom>
                <a:avLst/>
                <a:gdLst>
                  <a:gd name="connsiteX0" fmla="*/ 754723 w 785582"/>
                  <a:gd name="connsiteY0" fmla="*/ 76960 h 810372"/>
                  <a:gd name="connsiteX1" fmla="*/ 600453 w 785582"/>
                  <a:gd name="connsiteY1" fmla="*/ 3451 h 810372"/>
                  <a:gd name="connsiteX2" fmla="*/ 439635 w 785582"/>
                  <a:gd name="connsiteY2" fmla="*/ 44571 h 810372"/>
                  <a:gd name="connsiteX3" fmla="*/ 358169 w 785582"/>
                  <a:gd name="connsiteY3" fmla="*/ 132585 h 810372"/>
                  <a:gd name="connsiteX4" fmla="*/ 296630 w 785582"/>
                  <a:gd name="connsiteY4" fmla="*/ 245664 h 810372"/>
                  <a:gd name="connsiteX5" fmla="*/ 291068 w 785582"/>
                  <a:gd name="connsiteY5" fmla="*/ 244467 h 810372"/>
                  <a:gd name="connsiteX6" fmla="*/ 314937 w 785582"/>
                  <a:gd name="connsiteY6" fmla="*/ 154201 h 810372"/>
                  <a:gd name="connsiteX7" fmla="*/ 316134 w 785582"/>
                  <a:gd name="connsiteY7" fmla="*/ 154482 h 810372"/>
                  <a:gd name="connsiteX8" fmla="*/ 312966 w 785582"/>
                  <a:gd name="connsiteY8" fmla="*/ 149976 h 810372"/>
                  <a:gd name="connsiteX9" fmla="*/ 246428 w 785582"/>
                  <a:gd name="connsiteY9" fmla="*/ 134556 h 810372"/>
                  <a:gd name="connsiteX10" fmla="*/ 147501 w 785582"/>
                  <a:gd name="connsiteY10" fmla="*/ 111743 h 810372"/>
                  <a:gd name="connsiteX11" fmla="*/ 141797 w 785582"/>
                  <a:gd name="connsiteY11" fmla="*/ 88437 h 810372"/>
                  <a:gd name="connsiteX12" fmla="*/ 137432 w 785582"/>
                  <a:gd name="connsiteY12" fmla="*/ 52317 h 810372"/>
                  <a:gd name="connsiteX13" fmla="*/ 9496 w 785582"/>
                  <a:gd name="connsiteY13" fmla="*/ 26617 h 810372"/>
                  <a:gd name="connsiteX14" fmla="*/ 906 w 785582"/>
                  <a:gd name="connsiteY14" fmla="*/ 37812 h 810372"/>
                  <a:gd name="connsiteX15" fmla="*/ 4004 w 785582"/>
                  <a:gd name="connsiteY15" fmla="*/ 59076 h 810372"/>
                  <a:gd name="connsiteX16" fmla="*/ 8862 w 785582"/>
                  <a:gd name="connsiteY16" fmla="*/ 191518 h 810372"/>
                  <a:gd name="connsiteX17" fmla="*/ 36885 w 785582"/>
                  <a:gd name="connsiteY17" fmla="*/ 567511 h 810372"/>
                  <a:gd name="connsiteX18" fmla="*/ 88849 w 785582"/>
                  <a:gd name="connsiteY18" fmla="*/ 739595 h 810372"/>
                  <a:gd name="connsiteX19" fmla="*/ 257341 w 785582"/>
                  <a:gd name="connsiteY19" fmla="*/ 793671 h 810372"/>
                  <a:gd name="connsiteX20" fmla="*/ 294166 w 785582"/>
                  <a:gd name="connsiteY20" fmla="*/ 762479 h 810372"/>
                  <a:gd name="connsiteX21" fmla="*/ 344299 w 785582"/>
                  <a:gd name="connsiteY21" fmla="*/ 690660 h 810372"/>
                  <a:gd name="connsiteX22" fmla="*/ 375068 w 785582"/>
                  <a:gd name="connsiteY22" fmla="*/ 638133 h 810372"/>
                  <a:gd name="connsiteX23" fmla="*/ 392741 w 785582"/>
                  <a:gd name="connsiteY23" fmla="*/ 600534 h 810372"/>
                  <a:gd name="connsiteX24" fmla="*/ 460828 w 785582"/>
                  <a:gd name="connsiteY24" fmla="*/ 444856 h 810372"/>
                  <a:gd name="connsiteX25" fmla="*/ 529972 w 785582"/>
                  <a:gd name="connsiteY25" fmla="*/ 381205 h 810372"/>
                  <a:gd name="connsiteX26" fmla="*/ 641220 w 785582"/>
                  <a:gd name="connsiteY26" fmla="*/ 330227 h 810372"/>
                  <a:gd name="connsiteX27" fmla="*/ 741908 w 785582"/>
                  <a:gd name="connsiteY27" fmla="*/ 233765 h 810372"/>
                  <a:gd name="connsiteX28" fmla="*/ 770495 w 785582"/>
                  <a:gd name="connsiteY28" fmla="*/ 193631 h 810372"/>
                  <a:gd name="connsiteX29" fmla="*/ 754723 w 785582"/>
                  <a:gd name="connsiteY29" fmla="*/ 76960 h 81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5582" h="810372">
                    <a:moveTo>
                      <a:pt x="754723" y="76960"/>
                    </a:moveTo>
                    <a:cubicBezTo>
                      <a:pt x="711913" y="34784"/>
                      <a:pt x="658541" y="13591"/>
                      <a:pt x="600453" y="3451"/>
                    </a:cubicBezTo>
                    <a:cubicBezTo>
                      <a:pt x="540885" y="-6969"/>
                      <a:pt x="487373" y="6057"/>
                      <a:pt x="439635" y="44571"/>
                    </a:cubicBezTo>
                    <a:cubicBezTo>
                      <a:pt x="408020" y="70130"/>
                      <a:pt x="371477" y="94704"/>
                      <a:pt x="358169" y="132585"/>
                    </a:cubicBezTo>
                    <a:cubicBezTo>
                      <a:pt x="321767" y="235807"/>
                      <a:pt x="314092" y="220528"/>
                      <a:pt x="296630" y="245664"/>
                    </a:cubicBezTo>
                    <a:cubicBezTo>
                      <a:pt x="294800" y="245242"/>
                      <a:pt x="292899" y="244890"/>
                      <a:pt x="291068" y="244467"/>
                    </a:cubicBezTo>
                    <a:cubicBezTo>
                      <a:pt x="299024" y="214402"/>
                      <a:pt x="306981" y="184337"/>
                      <a:pt x="314937" y="154201"/>
                    </a:cubicBezTo>
                    <a:cubicBezTo>
                      <a:pt x="315360" y="154271"/>
                      <a:pt x="315712" y="154342"/>
                      <a:pt x="316134" y="154482"/>
                    </a:cubicBezTo>
                    <a:cubicBezTo>
                      <a:pt x="315430" y="152933"/>
                      <a:pt x="314444" y="151455"/>
                      <a:pt x="312966" y="149976"/>
                    </a:cubicBezTo>
                    <a:cubicBezTo>
                      <a:pt x="291772" y="140682"/>
                      <a:pt x="268607" y="139626"/>
                      <a:pt x="246428" y="134556"/>
                    </a:cubicBezTo>
                    <a:cubicBezTo>
                      <a:pt x="213475" y="127022"/>
                      <a:pt x="179185" y="125051"/>
                      <a:pt x="147501" y="111743"/>
                    </a:cubicBezTo>
                    <a:cubicBezTo>
                      <a:pt x="138981" y="105617"/>
                      <a:pt x="142361" y="96464"/>
                      <a:pt x="141797" y="88437"/>
                    </a:cubicBezTo>
                    <a:cubicBezTo>
                      <a:pt x="140952" y="76327"/>
                      <a:pt x="144473" y="63653"/>
                      <a:pt x="137432" y="52317"/>
                    </a:cubicBezTo>
                    <a:cubicBezTo>
                      <a:pt x="97087" y="32390"/>
                      <a:pt x="52305" y="34362"/>
                      <a:pt x="9496" y="26617"/>
                    </a:cubicBezTo>
                    <a:cubicBezTo>
                      <a:pt x="3722" y="25560"/>
                      <a:pt x="-2333" y="29363"/>
                      <a:pt x="906" y="37812"/>
                    </a:cubicBezTo>
                    <a:cubicBezTo>
                      <a:pt x="4708" y="44501"/>
                      <a:pt x="3722" y="51964"/>
                      <a:pt x="4004" y="59076"/>
                    </a:cubicBezTo>
                    <a:cubicBezTo>
                      <a:pt x="5764" y="103223"/>
                      <a:pt x="7172" y="147371"/>
                      <a:pt x="8862" y="191518"/>
                    </a:cubicBezTo>
                    <a:cubicBezTo>
                      <a:pt x="13650" y="317201"/>
                      <a:pt x="17875" y="442955"/>
                      <a:pt x="36885" y="567511"/>
                    </a:cubicBezTo>
                    <a:cubicBezTo>
                      <a:pt x="45968" y="627220"/>
                      <a:pt x="57797" y="686435"/>
                      <a:pt x="88849" y="739595"/>
                    </a:cubicBezTo>
                    <a:cubicBezTo>
                      <a:pt x="119548" y="792122"/>
                      <a:pt x="179185" y="835354"/>
                      <a:pt x="257341" y="793671"/>
                    </a:cubicBezTo>
                    <a:cubicBezTo>
                      <a:pt x="272198" y="786348"/>
                      <a:pt x="285576" y="777194"/>
                      <a:pt x="294166" y="762479"/>
                    </a:cubicBezTo>
                    <a:cubicBezTo>
                      <a:pt x="312191" y="739454"/>
                      <a:pt x="329442" y="715867"/>
                      <a:pt x="344299" y="690660"/>
                    </a:cubicBezTo>
                    <a:cubicBezTo>
                      <a:pt x="358381" y="675381"/>
                      <a:pt x="367393" y="657144"/>
                      <a:pt x="375068" y="638133"/>
                    </a:cubicBezTo>
                    <a:cubicBezTo>
                      <a:pt x="380208" y="625248"/>
                      <a:pt x="386545" y="612926"/>
                      <a:pt x="392741" y="600534"/>
                    </a:cubicBezTo>
                    <a:cubicBezTo>
                      <a:pt x="418089" y="549768"/>
                      <a:pt x="434565" y="495200"/>
                      <a:pt x="460828" y="444856"/>
                    </a:cubicBezTo>
                    <a:cubicBezTo>
                      <a:pt x="476389" y="415072"/>
                      <a:pt x="497019" y="392963"/>
                      <a:pt x="529972" y="381205"/>
                    </a:cubicBezTo>
                    <a:cubicBezTo>
                      <a:pt x="568345" y="367545"/>
                      <a:pt x="605945" y="351139"/>
                      <a:pt x="641220" y="330227"/>
                    </a:cubicBezTo>
                    <a:cubicBezTo>
                      <a:pt x="682129" y="305865"/>
                      <a:pt x="712969" y="270801"/>
                      <a:pt x="741908" y="233765"/>
                    </a:cubicBezTo>
                    <a:cubicBezTo>
                      <a:pt x="752117" y="220880"/>
                      <a:pt x="762468" y="208065"/>
                      <a:pt x="770495" y="193631"/>
                    </a:cubicBezTo>
                    <a:cubicBezTo>
                      <a:pt x="794716" y="150399"/>
                      <a:pt x="789998" y="111743"/>
                      <a:pt x="754723" y="76960"/>
                    </a:cubicBezTo>
                    <a:close/>
                  </a:path>
                </a:pathLst>
              </a:custGeom>
              <a:solidFill>
                <a:srgbClr val="FCC985"/>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63">
                <a:extLst>
                  <a:ext uri="{FF2B5EF4-FFF2-40B4-BE49-F238E27FC236}">
                    <a16:creationId xmlns:a16="http://schemas.microsoft.com/office/drawing/2014/main" id="{E4FB3E25-A128-4905-AB84-970E40498F3D}"/>
                  </a:ext>
                </a:extLst>
              </p:cNvPr>
              <p:cNvSpPr/>
              <p:nvPr/>
            </p:nvSpPr>
            <p:spPr>
              <a:xfrm>
                <a:off x="6074805" y="5233485"/>
                <a:ext cx="270799" cy="477102"/>
              </a:xfrm>
              <a:custGeom>
                <a:avLst/>
                <a:gdLst>
                  <a:gd name="connsiteX0" fmla="*/ 126246 w 270799"/>
                  <a:gd name="connsiteY0" fmla="*/ 477102 h 477102"/>
                  <a:gd name="connsiteX1" fmla="*/ 270800 w 270799"/>
                  <a:gd name="connsiteY1" fmla="*/ 0 h 477102"/>
                  <a:gd name="connsiteX2" fmla="*/ 0 w 270799"/>
                  <a:gd name="connsiteY2" fmla="*/ 307835 h 477102"/>
                  <a:gd name="connsiteX3" fmla="*/ 126246 w 270799"/>
                  <a:gd name="connsiteY3" fmla="*/ 477102 h 477102"/>
                </a:gdLst>
                <a:ahLst/>
                <a:cxnLst>
                  <a:cxn ang="0">
                    <a:pos x="connsiteX0" y="connsiteY0"/>
                  </a:cxn>
                  <a:cxn ang="0">
                    <a:pos x="connsiteX1" y="connsiteY1"/>
                  </a:cxn>
                  <a:cxn ang="0">
                    <a:pos x="connsiteX2" y="connsiteY2"/>
                  </a:cxn>
                  <a:cxn ang="0">
                    <a:pos x="connsiteX3" y="connsiteY3"/>
                  </a:cxn>
                </a:cxnLst>
                <a:rect l="l" t="t" r="r" b="b"/>
                <a:pathLst>
                  <a:path w="270799" h="477102">
                    <a:moveTo>
                      <a:pt x="126246" y="477102"/>
                    </a:moveTo>
                    <a:cubicBezTo>
                      <a:pt x="169901" y="316707"/>
                      <a:pt x="219329" y="158072"/>
                      <a:pt x="270800" y="0"/>
                    </a:cubicBezTo>
                    <a:lnTo>
                      <a:pt x="0" y="307835"/>
                    </a:lnTo>
                    <a:lnTo>
                      <a:pt x="126246" y="477102"/>
                    </a:lnTo>
                    <a:close/>
                  </a:path>
                </a:pathLst>
              </a:custGeom>
              <a:no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64">
                <a:extLst>
                  <a:ext uri="{FF2B5EF4-FFF2-40B4-BE49-F238E27FC236}">
                    <a16:creationId xmlns:a16="http://schemas.microsoft.com/office/drawing/2014/main" id="{36A68FE2-E8C0-4834-BC2A-D4776E98B875}"/>
                  </a:ext>
                </a:extLst>
              </p:cNvPr>
              <p:cNvSpPr/>
              <p:nvPr/>
            </p:nvSpPr>
            <p:spPr>
              <a:xfrm>
                <a:off x="5753161" y="5094415"/>
                <a:ext cx="595540" cy="446905"/>
              </a:xfrm>
              <a:custGeom>
                <a:avLst/>
                <a:gdLst>
                  <a:gd name="connsiteX0" fmla="*/ 580896 w 595540"/>
                  <a:gd name="connsiteY0" fmla="*/ 115130 h 446905"/>
                  <a:gd name="connsiteX1" fmla="*/ 238278 w 595540"/>
                  <a:gd name="connsiteY1" fmla="*/ 37115 h 446905"/>
                  <a:gd name="connsiteX2" fmla="*/ 226167 w 595540"/>
                  <a:gd name="connsiteY2" fmla="*/ 25145 h 446905"/>
                  <a:gd name="connsiteX3" fmla="*/ 193074 w 595540"/>
                  <a:gd name="connsiteY3" fmla="*/ 79 h 446905"/>
                  <a:gd name="connsiteX4" fmla="*/ 15076 w 595540"/>
                  <a:gd name="connsiteY4" fmla="*/ 9 h 446905"/>
                  <a:gd name="connsiteX5" fmla="*/ 571 w 595540"/>
                  <a:gd name="connsiteY5" fmla="*/ 16344 h 446905"/>
                  <a:gd name="connsiteX6" fmla="*/ 321644 w 595540"/>
                  <a:gd name="connsiteY6" fmla="*/ 446905 h 446905"/>
                  <a:gd name="connsiteX7" fmla="*/ 592444 w 595540"/>
                  <a:gd name="connsiteY7" fmla="*/ 138999 h 446905"/>
                  <a:gd name="connsiteX8" fmla="*/ 593500 w 595540"/>
                  <a:gd name="connsiteY8" fmla="*/ 135831 h 446905"/>
                  <a:gd name="connsiteX9" fmla="*/ 580896 w 595540"/>
                  <a:gd name="connsiteY9" fmla="*/ 115130 h 44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5540" h="446905">
                    <a:moveTo>
                      <a:pt x="580896" y="115130"/>
                    </a:moveTo>
                    <a:cubicBezTo>
                      <a:pt x="466549" y="89641"/>
                      <a:pt x="352554" y="62885"/>
                      <a:pt x="238278" y="37115"/>
                    </a:cubicBezTo>
                    <a:cubicBezTo>
                      <a:pt x="230321" y="35284"/>
                      <a:pt x="226026" y="32961"/>
                      <a:pt x="226167" y="25145"/>
                    </a:cubicBezTo>
                    <a:cubicBezTo>
                      <a:pt x="226590" y="1487"/>
                      <a:pt x="210466" y="79"/>
                      <a:pt x="193074" y="79"/>
                    </a:cubicBezTo>
                    <a:cubicBezTo>
                      <a:pt x="133718" y="220"/>
                      <a:pt x="74362" y="924"/>
                      <a:pt x="15076" y="9"/>
                    </a:cubicBezTo>
                    <a:cubicBezTo>
                      <a:pt x="-344" y="-273"/>
                      <a:pt x="-978" y="6345"/>
                      <a:pt x="571" y="16344"/>
                    </a:cubicBezTo>
                    <a:lnTo>
                      <a:pt x="321644" y="446905"/>
                    </a:lnTo>
                    <a:lnTo>
                      <a:pt x="592444" y="138999"/>
                    </a:lnTo>
                    <a:cubicBezTo>
                      <a:pt x="592796" y="137943"/>
                      <a:pt x="593148" y="136887"/>
                      <a:pt x="593500" y="135831"/>
                    </a:cubicBezTo>
                    <a:cubicBezTo>
                      <a:pt x="598076" y="121749"/>
                      <a:pt x="595401" y="118299"/>
                      <a:pt x="580896" y="115130"/>
                    </a:cubicBezTo>
                    <a:close/>
                  </a:path>
                </a:pathLst>
              </a:custGeom>
              <a:no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65">
                <a:extLst>
                  <a:ext uri="{FF2B5EF4-FFF2-40B4-BE49-F238E27FC236}">
                    <a16:creationId xmlns:a16="http://schemas.microsoft.com/office/drawing/2014/main" id="{6A05F2F7-D7B4-4F75-9B9A-D36A4F01174D}"/>
                  </a:ext>
                </a:extLst>
              </p:cNvPr>
              <p:cNvSpPr/>
              <p:nvPr/>
            </p:nvSpPr>
            <p:spPr>
              <a:xfrm>
                <a:off x="5753733" y="5110758"/>
                <a:ext cx="321072" cy="666155"/>
              </a:xfrm>
              <a:custGeom>
                <a:avLst/>
                <a:gdLst>
                  <a:gd name="connsiteX0" fmla="*/ 0 w 321072"/>
                  <a:gd name="connsiteY0" fmla="*/ 0 h 666155"/>
                  <a:gd name="connsiteX1" fmla="*/ 422 w 321072"/>
                  <a:gd name="connsiteY1" fmla="*/ 2465 h 666155"/>
                  <a:gd name="connsiteX2" fmla="*/ 51541 w 321072"/>
                  <a:gd name="connsiteY2" fmla="*/ 294739 h 666155"/>
                  <a:gd name="connsiteX3" fmla="*/ 109348 w 321072"/>
                  <a:gd name="connsiteY3" fmla="*/ 630598 h 666155"/>
                  <a:gd name="connsiteX4" fmla="*/ 113925 w 321072"/>
                  <a:gd name="connsiteY4" fmla="*/ 666156 h 666155"/>
                  <a:gd name="connsiteX5" fmla="*/ 321073 w 321072"/>
                  <a:gd name="connsiteY5" fmla="*/ 430561 h 666155"/>
                  <a:gd name="connsiteX6" fmla="*/ 0 w 321072"/>
                  <a:gd name="connsiteY6" fmla="*/ 0 h 66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072" h="666155">
                    <a:moveTo>
                      <a:pt x="0" y="0"/>
                    </a:moveTo>
                    <a:cubicBezTo>
                      <a:pt x="141" y="775"/>
                      <a:pt x="282" y="1620"/>
                      <a:pt x="422" y="2465"/>
                    </a:cubicBezTo>
                    <a:cubicBezTo>
                      <a:pt x="17462" y="99913"/>
                      <a:pt x="34642" y="197291"/>
                      <a:pt x="51541" y="294739"/>
                    </a:cubicBezTo>
                    <a:cubicBezTo>
                      <a:pt x="70904" y="406692"/>
                      <a:pt x="89422" y="518786"/>
                      <a:pt x="109348" y="630598"/>
                    </a:cubicBezTo>
                    <a:cubicBezTo>
                      <a:pt x="111460" y="642568"/>
                      <a:pt x="113009" y="654467"/>
                      <a:pt x="113925" y="666156"/>
                    </a:cubicBezTo>
                    <a:lnTo>
                      <a:pt x="321073" y="430561"/>
                    </a:lnTo>
                    <a:lnTo>
                      <a:pt x="0" y="0"/>
                    </a:lnTo>
                    <a:close/>
                  </a:path>
                </a:pathLst>
              </a:custGeom>
              <a:no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66">
                <a:extLst>
                  <a:ext uri="{FF2B5EF4-FFF2-40B4-BE49-F238E27FC236}">
                    <a16:creationId xmlns:a16="http://schemas.microsoft.com/office/drawing/2014/main" id="{BC9F37FD-F58E-4DE9-A95C-95F40C28B736}"/>
                  </a:ext>
                </a:extLst>
              </p:cNvPr>
              <p:cNvSpPr/>
              <p:nvPr/>
            </p:nvSpPr>
            <p:spPr>
              <a:xfrm>
                <a:off x="5708921" y="5541320"/>
                <a:ext cx="563106" cy="1317400"/>
              </a:xfrm>
              <a:custGeom>
                <a:avLst/>
                <a:gdLst>
                  <a:gd name="connsiteX0" fmla="*/ 158736 w 563106"/>
                  <a:gd name="connsiteY0" fmla="*/ 235664 h 1317400"/>
                  <a:gd name="connsiteX1" fmla="*/ 110504 w 563106"/>
                  <a:gd name="connsiteY1" fmla="*/ 420281 h 1317400"/>
                  <a:gd name="connsiteX2" fmla="*/ 61991 w 563106"/>
                  <a:gd name="connsiteY2" fmla="*/ 497029 h 1317400"/>
                  <a:gd name="connsiteX3" fmla="*/ 45163 w 563106"/>
                  <a:gd name="connsiteY3" fmla="*/ 648412 h 1317400"/>
                  <a:gd name="connsiteX4" fmla="*/ 55302 w 563106"/>
                  <a:gd name="connsiteY4" fmla="*/ 675661 h 1317400"/>
                  <a:gd name="connsiteX5" fmla="*/ 54598 w 563106"/>
                  <a:gd name="connsiteY5" fmla="*/ 807611 h 1317400"/>
                  <a:gd name="connsiteX6" fmla="*/ 945 w 563106"/>
                  <a:gd name="connsiteY6" fmla="*/ 1083621 h 1317400"/>
                  <a:gd name="connsiteX7" fmla="*/ 137190 w 563106"/>
                  <a:gd name="connsiteY7" fmla="*/ 1285276 h 1317400"/>
                  <a:gd name="connsiteX8" fmla="*/ 330115 w 563106"/>
                  <a:gd name="connsiteY8" fmla="*/ 1316821 h 1317400"/>
                  <a:gd name="connsiteX9" fmla="*/ 377924 w 563106"/>
                  <a:gd name="connsiteY9" fmla="*/ 1235637 h 1317400"/>
                  <a:gd name="connsiteX10" fmla="*/ 373418 w 563106"/>
                  <a:gd name="connsiteY10" fmla="*/ 1226906 h 1317400"/>
                  <a:gd name="connsiteX11" fmla="*/ 336664 w 563106"/>
                  <a:gd name="connsiteY11" fmla="*/ 1154454 h 1317400"/>
                  <a:gd name="connsiteX12" fmla="*/ 369897 w 563106"/>
                  <a:gd name="connsiteY12" fmla="*/ 1156777 h 1317400"/>
                  <a:gd name="connsiteX13" fmla="*/ 500157 w 563106"/>
                  <a:gd name="connsiteY13" fmla="*/ 1163325 h 1317400"/>
                  <a:gd name="connsiteX14" fmla="*/ 560992 w 563106"/>
                  <a:gd name="connsiteY14" fmla="*/ 1108898 h 1317400"/>
                  <a:gd name="connsiteX15" fmla="*/ 558105 w 563106"/>
                  <a:gd name="connsiteY15" fmla="*/ 1024264 h 1317400"/>
                  <a:gd name="connsiteX16" fmla="*/ 535151 w 563106"/>
                  <a:gd name="connsiteY16" fmla="*/ 764660 h 1317400"/>
                  <a:gd name="connsiteX17" fmla="*/ 522900 w 563106"/>
                  <a:gd name="connsiteY17" fmla="*/ 595886 h 1317400"/>
                  <a:gd name="connsiteX18" fmla="*/ 452982 w 563106"/>
                  <a:gd name="connsiteY18" fmla="*/ 348814 h 1317400"/>
                  <a:gd name="connsiteX19" fmla="*/ 451503 w 563106"/>
                  <a:gd name="connsiteY19" fmla="*/ 326213 h 1317400"/>
                  <a:gd name="connsiteX20" fmla="*/ 492130 w 563106"/>
                  <a:gd name="connsiteY20" fmla="*/ 169408 h 1317400"/>
                  <a:gd name="connsiteX21" fmla="*/ 365884 w 563106"/>
                  <a:gd name="connsiteY21" fmla="*/ 0 h 1317400"/>
                  <a:gd name="connsiteX22" fmla="*/ 158736 w 563106"/>
                  <a:gd name="connsiteY22" fmla="*/ 235664 h 131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106" h="1317400">
                    <a:moveTo>
                      <a:pt x="158736" y="235664"/>
                    </a:moveTo>
                    <a:cubicBezTo>
                      <a:pt x="164087" y="301569"/>
                      <a:pt x="150287" y="363249"/>
                      <a:pt x="110504" y="420281"/>
                    </a:cubicBezTo>
                    <a:cubicBezTo>
                      <a:pt x="93183" y="445066"/>
                      <a:pt x="78116" y="471400"/>
                      <a:pt x="61991" y="497029"/>
                    </a:cubicBezTo>
                    <a:cubicBezTo>
                      <a:pt x="31997" y="544767"/>
                      <a:pt x="21646" y="594689"/>
                      <a:pt x="45163" y="648412"/>
                    </a:cubicBezTo>
                    <a:cubicBezTo>
                      <a:pt x="49036" y="657284"/>
                      <a:pt x="51712" y="666648"/>
                      <a:pt x="55302" y="675661"/>
                    </a:cubicBezTo>
                    <a:cubicBezTo>
                      <a:pt x="72976" y="719808"/>
                      <a:pt x="70018" y="763252"/>
                      <a:pt x="54598" y="807611"/>
                    </a:cubicBezTo>
                    <a:cubicBezTo>
                      <a:pt x="23547" y="896962"/>
                      <a:pt x="-5673" y="986806"/>
                      <a:pt x="945" y="1083621"/>
                    </a:cubicBezTo>
                    <a:cubicBezTo>
                      <a:pt x="7282" y="1177478"/>
                      <a:pt x="47628" y="1248241"/>
                      <a:pt x="137190" y="1285276"/>
                    </a:cubicBezTo>
                    <a:cubicBezTo>
                      <a:pt x="198870" y="1310765"/>
                      <a:pt x="263577" y="1319919"/>
                      <a:pt x="330115" y="1316821"/>
                    </a:cubicBezTo>
                    <a:cubicBezTo>
                      <a:pt x="386022" y="1314216"/>
                      <a:pt x="402709" y="1285981"/>
                      <a:pt x="377924" y="1235637"/>
                    </a:cubicBezTo>
                    <a:cubicBezTo>
                      <a:pt x="376446" y="1232680"/>
                      <a:pt x="374897" y="1229793"/>
                      <a:pt x="373418" y="1226906"/>
                    </a:cubicBezTo>
                    <a:cubicBezTo>
                      <a:pt x="361659" y="1203671"/>
                      <a:pt x="349830" y="1180435"/>
                      <a:pt x="336664" y="1154454"/>
                    </a:cubicBezTo>
                    <a:cubicBezTo>
                      <a:pt x="350253" y="1155439"/>
                      <a:pt x="360040" y="1156354"/>
                      <a:pt x="369897" y="1156777"/>
                    </a:cubicBezTo>
                    <a:cubicBezTo>
                      <a:pt x="413341" y="1158678"/>
                      <a:pt x="456573" y="1164733"/>
                      <a:pt x="500157" y="1163325"/>
                    </a:cubicBezTo>
                    <a:cubicBezTo>
                      <a:pt x="536841" y="1162128"/>
                      <a:pt x="555359" y="1144596"/>
                      <a:pt x="560992" y="1108898"/>
                    </a:cubicBezTo>
                    <a:cubicBezTo>
                      <a:pt x="565498" y="1080382"/>
                      <a:pt x="561978" y="1052217"/>
                      <a:pt x="558105" y="1024264"/>
                    </a:cubicBezTo>
                    <a:cubicBezTo>
                      <a:pt x="545995" y="938081"/>
                      <a:pt x="535996" y="851969"/>
                      <a:pt x="535151" y="764660"/>
                    </a:cubicBezTo>
                    <a:cubicBezTo>
                      <a:pt x="534659" y="708331"/>
                      <a:pt x="529730" y="651792"/>
                      <a:pt x="522900" y="595886"/>
                    </a:cubicBezTo>
                    <a:cubicBezTo>
                      <a:pt x="512409" y="510196"/>
                      <a:pt x="487624" y="427956"/>
                      <a:pt x="452982" y="348814"/>
                    </a:cubicBezTo>
                    <a:cubicBezTo>
                      <a:pt x="449602" y="341140"/>
                      <a:pt x="449532" y="334451"/>
                      <a:pt x="451503" y="326213"/>
                    </a:cubicBezTo>
                    <a:cubicBezTo>
                      <a:pt x="464389" y="273757"/>
                      <a:pt x="477978" y="221442"/>
                      <a:pt x="492130" y="169408"/>
                    </a:cubicBezTo>
                    <a:lnTo>
                      <a:pt x="365884" y="0"/>
                    </a:lnTo>
                    <a:lnTo>
                      <a:pt x="158736" y="235664"/>
                    </a:lnTo>
                    <a:close/>
                  </a:path>
                </a:pathLst>
              </a:custGeom>
              <a:no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Shape 67">
                <a:extLst>
                  <a:ext uri="{FF2B5EF4-FFF2-40B4-BE49-F238E27FC236}">
                    <a16:creationId xmlns:a16="http://schemas.microsoft.com/office/drawing/2014/main" id="{4064F32A-3F50-4148-9A81-AB602E773287}"/>
                  </a:ext>
                </a:extLst>
              </p:cNvPr>
              <p:cNvSpPr/>
              <p:nvPr/>
            </p:nvSpPr>
            <p:spPr>
              <a:xfrm>
                <a:off x="5266243" y="3268014"/>
                <a:ext cx="1605560" cy="1944858"/>
              </a:xfrm>
              <a:custGeom>
                <a:avLst/>
                <a:gdLst>
                  <a:gd name="connsiteX0" fmla="*/ 486574 w 1605560"/>
                  <a:gd name="connsiteY0" fmla="*/ 1826198 h 1944858"/>
                  <a:gd name="connsiteX1" fmla="*/ 680063 w 1605560"/>
                  <a:gd name="connsiteY1" fmla="*/ 1826550 h 1944858"/>
                  <a:gd name="connsiteX2" fmla="*/ 713156 w 1605560"/>
                  <a:gd name="connsiteY2" fmla="*/ 1851617 h 1944858"/>
                  <a:gd name="connsiteX3" fmla="*/ 725267 w 1605560"/>
                  <a:gd name="connsiteY3" fmla="*/ 1863587 h 1944858"/>
                  <a:gd name="connsiteX4" fmla="*/ 1082390 w 1605560"/>
                  <a:gd name="connsiteY4" fmla="*/ 1944840 h 1944858"/>
                  <a:gd name="connsiteX5" fmla="*/ 1233139 w 1605560"/>
                  <a:gd name="connsiteY5" fmla="*/ 1516251 h 1944858"/>
                  <a:gd name="connsiteX6" fmla="*/ 1280455 w 1605560"/>
                  <a:gd name="connsiteY6" fmla="*/ 1207288 h 1944858"/>
                  <a:gd name="connsiteX7" fmla="*/ 1301367 w 1605560"/>
                  <a:gd name="connsiteY7" fmla="*/ 970850 h 1944858"/>
                  <a:gd name="connsiteX8" fmla="*/ 1313830 w 1605560"/>
                  <a:gd name="connsiteY8" fmla="*/ 749760 h 1944858"/>
                  <a:gd name="connsiteX9" fmla="*/ 1327278 w 1605560"/>
                  <a:gd name="connsiteY9" fmla="*/ 722159 h 1944858"/>
                  <a:gd name="connsiteX10" fmla="*/ 1408673 w 1605560"/>
                  <a:gd name="connsiteY10" fmla="*/ 635765 h 1944858"/>
                  <a:gd name="connsiteX11" fmla="*/ 1529991 w 1605560"/>
                  <a:gd name="connsiteY11" fmla="*/ 492339 h 1944858"/>
                  <a:gd name="connsiteX12" fmla="*/ 1575335 w 1605560"/>
                  <a:gd name="connsiteY12" fmla="*/ 422843 h 1944858"/>
                  <a:gd name="connsiteX13" fmla="*/ 1605471 w 1605560"/>
                  <a:gd name="connsiteY13" fmla="*/ 329901 h 1944858"/>
                  <a:gd name="connsiteX14" fmla="*/ 1580334 w 1605560"/>
                  <a:gd name="connsiteY14" fmla="*/ 252309 h 1944858"/>
                  <a:gd name="connsiteX15" fmla="*/ 1514289 w 1605560"/>
                  <a:gd name="connsiteY15" fmla="*/ 187672 h 1944858"/>
                  <a:gd name="connsiteX16" fmla="*/ 1330517 w 1605560"/>
                  <a:gd name="connsiteY16" fmla="*/ 106418 h 1944858"/>
                  <a:gd name="connsiteX17" fmla="*/ 1012331 w 1605560"/>
                  <a:gd name="connsiteY17" fmla="*/ 89237 h 1944858"/>
                  <a:gd name="connsiteX18" fmla="*/ 970155 w 1605560"/>
                  <a:gd name="connsiteY18" fmla="*/ 98743 h 1944858"/>
                  <a:gd name="connsiteX19" fmla="*/ 847359 w 1605560"/>
                  <a:gd name="connsiteY19" fmla="*/ 153593 h 1944858"/>
                  <a:gd name="connsiteX20" fmla="*/ 812224 w 1605560"/>
                  <a:gd name="connsiteY20" fmla="*/ 146974 h 1944858"/>
                  <a:gd name="connsiteX21" fmla="*/ 711185 w 1605560"/>
                  <a:gd name="connsiteY21" fmla="*/ 67832 h 1944858"/>
                  <a:gd name="connsiteX22" fmla="*/ 483265 w 1605560"/>
                  <a:gd name="connsiteY22" fmla="*/ 27 h 1944858"/>
                  <a:gd name="connsiteX23" fmla="*/ 168388 w 1605560"/>
                  <a:gd name="connsiteY23" fmla="*/ 86984 h 1944858"/>
                  <a:gd name="connsiteX24" fmla="*/ 48197 w 1605560"/>
                  <a:gd name="connsiteY24" fmla="*/ 179222 h 1944858"/>
                  <a:gd name="connsiteX25" fmla="*/ 13555 w 1605560"/>
                  <a:gd name="connsiteY25" fmla="*/ 369049 h 1944858"/>
                  <a:gd name="connsiteX26" fmla="*/ 103681 w 1605560"/>
                  <a:gd name="connsiteY26" fmla="*/ 499943 h 1944858"/>
                  <a:gd name="connsiteX27" fmla="*/ 213733 w 1605560"/>
                  <a:gd name="connsiteY27" fmla="*/ 583028 h 1944858"/>
                  <a:gd name="connsiteX28" fmla="*/ 320264 w 1605560"/>
                  <a:gd name="connsiteY28" fmla="*/ 647735 h 1944858"/>
                  <a:gd name="connsiteX29" fmla="*/ 382437 w 1605560"/>
                  <a:gd name="connsiteY29" fmla="*/ 759477 h 1944858"/>
                  <a:gd name="connsiteX30" fmla="*/ 375185 w 1605560"/>
                  <a:gd name="connsiteY30" fmla="*/ 848053 h 1944858"/>
                  <a:gd name="connsiteX31" fmla="*/ 348006 w 1605560"/>
                  <a:gd name="connsiteY31" fmla="*/ 1024080 h 1944858"/>
                  <a:gd name="connsiteX32" fmla="*/ 341669 w 1605560"/>
                  <a:gd name="connsiteY32" fmla="*/ 1264814 h 1944858"/>
                  <a:gd name="connsiteX33" fmla="*/ 380888 w 1605560"/>
                  <a:gd name="connsiteY33" fmla="*/ 1500761 h 1944858"/>
                  <a:gd name="connsiteX34" fmla="*/ 486574 w 1605560"/>
                  <a:gd name="connsiteY34" fmla="*/ 1826198 h 194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05560" h="1944858">
                    <a:moveTo>
                      <a:pt x="486574" y="1826198"/>
                    </a:moveTo>
                    <a:cubicBezTo>
                      <a:pt x="545931" y="1827184"/>
                      <a:pt x="620707" y="1826621"/>
                      <a:pt x="680063" y="1826550"/>
                    </a:cubicBezTo>
                    <a:cubicBezTo>
                      <a:pt x="697454" y="1826550"/>
                      <a:pt x="713508" y="1827959"/>
                      <a:pt x="713156" y="1851617"/>
                    </a:cubicBezTo>
                    <a:cubicBezTo>
                      <a:pt x="713015" y="1859432"/>
                      <a:pt x="717310" y="1861756"/>
                      <a:pt x="725267" y="1863587"/>
                    </a:cubicBezTo>
                    <a:cubicBezTo>
                      <a:pt x="839543" y="1889357"/>
                      <a:pt x="968043" y="1919352"/>
                      <a:pt x="1082390" y="1944840"/>
                    </a:cubicBezTo>
                    <a:cubicBezTo>
                      <a:pt x="1096824" y="1948079"/>
                      <a:pt x="1230393" y="1530192"/>
                      <a:pt x="1233139" y="1516251"/>
                    </a:cubicBezTo>
                    <a:cubicBezTo>
                      <a:pt x="1253558" y="1414015"/>
                      <a:pt x="1269471" y="1311004"/>
                      <a:pt x="1280455" y="1207288"/>
                    </a:cubicBezTo>
                    <a:cubicBezTo>
                      <a:pt x="1288834" y="1128569"/>
                      <a:pt x="1295734" y="1049780"/>
                      <a:pt x="1301367" y="970850"/>
                    </a:cubicBezTo>
                    <a:cubicBezTo>
                      <a:pt x="1306577" y="897200"/>
                      <a:pt x="1310802" y="823480"/>
                      <a:pt x="1313830" y="749760"/>
                    </a:cubicBezTo>
                    <a:cubicBezTo>
                      <a:pt x="1314323" y="738283"/>
                      <a:pt x="1319463" y="729623"/>
                      <a:pt x="1327278" y="722159"/>
                    </a:cubicBezTo>
                    <a:cubicBezTo>
                      <a:pt x="1356006" y="694910"/>
                      <a:pt x="1381635" y="664634"/>
                      <a:pt x="1408673" y="635765"/>
                    </a:cubicBezTo>
                    <a:cubicBezTo>
                      <a:pt x="1451412" y="590069"/>
                      <a:pt x="1494152" y="544090"/>
                      <a:pt x="1529991" y="492339"/>
                    </a:cubicBezTo>
                    <a:cubicBezTo>
                      <a:pt x="1546044" y="469737"/>
                      <a:pt x="1561605" y="446924"/>
                      <a:pt x="1575335" y="422843"/>
                    </a:cubicBezTo>
                    <a:cubicBezTo>
                      <a:pt x="1591811" y="393975"/>
                      <a:pt x="1604415" y="363769"/>
                      <a:pt x="1605471" y="329901"/>
                    </a:cubicBezTo>
                    <a:cubicBezTo>
                      <a:pt x="1606597" y="300962"/>
                      <a:pt x="1597022" y="275262"/>
                      <a:pt x="1580334" y="252309"/>
                    </a:cubicBezTo>
                    <a:cubicBezTo>
                      <a:pt x="1561957" y="227172"/>
                      <a:pt x="1540904" y="204570"/>
                      <a:pt x="1514289" y="187672"/>
                    </a:cubicBezTo>
                    <a:cubicBezTo>
                      <a:pt x="1457116" y="151269"/>
                      <a:pt x="1396069" y="123175"/>
                      <a:pt x="1330517" y="106418"/>
                    </a:cubicBezTo>
                    <a:cubicBezTo>
                      <a:pt x="1225816" y="79591"/>
                      <a:pt x="1119144" y="80295"/>
                      <a:pt x="1012331" y="89237"/>
                    </a:cubicBezTo>
                    <a:cubicBezTo>
                      <a:pt x="998038" y="90434"/>
                      <a:pt x="983815" y="92687"/>
                      <a:pt x="970155" y="98743"/>
                    </a:cubicBezTo>
                    <a:cubicBezTo>
                      <a:pt x="929176" y="116909"/>
                      <a:pt x="888197" y="135216"/>
                      <a:pt x="847359" y="153593"/>
                    </a:cubicBezTo>
                    <a:cubicBezTo>
                      <a:pt x="832995" y="160071"/>
                      <a:pt x="823349" y="157465"/>
                      <a:pt x="812224" y="146974"/>
                    </a:cubicBezTo>
                    <a:cubicBezTo>
                      <a:pt x="780962" y="117613"/>
                      <a:pt x="747869" y="90364"/>
                      <a:pt x="711185" y="67832"/>
                    </a:cubicBezTo>
                    <a:cubicBezTo>
                      <a:pt x="641196" y="24952"/>
                      <a:pt x="566772" y="-959"/>
                      <a:pt x="483265" y="27"/>
                    </a:cubicBezTo>
                    <a:cubicBezTo>
                      <a:pt x="370326" y="1365"/>
                      <a:pt x="266330" y="32557"/>
                      <a:pt x="168388" y="86984"/>
                    </a:cubicBezTo>
                    <a:cubicBezTo>
                      <a:pt x="123748" y="111769"/>
                      <a:pt x="81502" y="139792"/>
                      <a:pt x="48197" y="179222"/>
                    </a:cubicBezTo>
                    <a:cubicBezTo>
                      <a:pt x="459" y="235762"/>
                      <a:pt x="-13271" y="298216"/>
                      <a:pt x="13555" y="369049"/>
                    </a:cubicBezTo>
                    <a:cubicBezTo>
                      <a:pt x="32989" y="420379"/>
                      <a:pt x="65800" y="461780"/>
                      <a:pt x="103681" y="499943"/>
                    </a:cubicBezTo>
                    <a:cubicBezTo>
                      <a:pt x="135507" y="534092"/>
                      <a:pt x="173528" y="560074"/>
                      <a:pt x="213733" y="583028"/>
                    </a:cubicBezTo>
                    <a:cubicBezTo>
                      <a:pt x="249854" y="603658"/>
                      <a:pt x="285129" y="625555"/>
                      <a:pt x="320264" y="647735"/>
                    </a:cubicBezTo>
                    <a:cubicBezTo>
                      <a:pt x="360821" y="673365"/>
                      <a:pt x="383845" y="709274"/>
                      <a:pt x="382437" y="759477"/>
                    </a:cubicBezTo>
                    <a:cubicBezTo>
                      <a:pt x="381592" y="789190"/>
                      <a:pt x="379973" y="818622"/>
                      <a:pt x="375185" y="848053"/>
                    </a:cubicBezTo>
                    <a:cubicBezTo>
                      <a:pt x="365750" y="906635"/>
                      <a:pt x="356455" y="965287"/>
                      <a:pt x="348006" y="1024080"/>
                    </a:cubicBezTo>
                    <a:cubicBezTo>
                      <a:pt x="336529" y="1104137"/>
                      <a:pt x="335896" y="1184335"/>
                      <a:pt x="341669" y="1264814"/>
                    </a:cubicBezTo>
                    <a:cubicBezTo>
                      <a:pt x="347443" y="1344730"/>
                      <a:pt x="363637" y="1422816"/>
                      <a:pt x="380888" y="1500761"/>
                    </a:cubicBezTo>
                    <a:cubicBezTo>
                      <a:pt x="386591" y="1526953"/>
                      <a:pt x="471084" y="1825917"/>
                      <a:pt x="486574" y="1826198"/>
                    </a:cubicBezTo>
                    <a:close/>
                  </a:path>
                </a:pathLst>
              </a:custGeom>
              <a:solidFill>
                <a:srgbClr val="010100"/>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
        <p:nvSpPr>
          <p:cNvPr id="32" name="Text Placeholder 1">
            <a:extLst>
              <a:ext uri="{FF2B5EF4-FFF2-40B4-BE49-F238E27FC236}">
                <a16:creationId xmlns:a16="http://schemas.microsoft.com/office/drawing/2014/main" id="{E811802F-BBC7-48FD-BD81-3312E8E0198F}"/>
              </a:ext>
            </a:extLst>
          </p:cNvPr>
          <p:cNvSpPr txBox="1">
            <a:spLocks/>
          </p:cNvSpPr>
          <p:nvPr/>
        </p:nvSpPr>
        <p:spPr>
          <a:xfrm>
            <a:off x="2112238" y="248070"/>
            <a:ext cx="9121819"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fontAlgn="base">
              <a:buNone/>
            </a:pPr>
            <a:r>
              <a:rPr lang="en-GB"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1.1: </a:t>
            </a:r>
            <a:r>
              <a:rPr lang="it-IT" b="1" dirty="0">
                <a:solidFill>
                  <a:srgbClr val="266C9F"/>
                </a:solidFill>
              </a:rPr>
              <a:t>Benefici dell’utilizzo di strumenti ICT per la salvaguardia del </a:t>
            </a:r>
            <a:r>
              <a:rPr lang="it-IT" b="1" dirty="0">
                <a:solidFill>
                  <a:srgbClr val="27969F"/>
                </a:solidFill>
              </a:rPr>
              <a:t>ICH</a:t>
            </a:r>
            <a:endParaRPr lang="en-GB"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7885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024895" y="176773"/>
            <a:ext cx="9732752" cy="72516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fontAlgn="base">
              <a:lnSpc>
                <a:spcPct val="115000"/>
              </a:lnSpc>
              <a:spcAft>
                <a:spcPts val="1000"/>
              </a:spcAft>
              <a:buSzPts val="1000"/>
              <a:tabLst>
                <a:tab pos="-15240" algn="l"/>
              </a:tabLst>
            </a:pP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1.2: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Opzioni</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multimediali</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per la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condivisione</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di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informazioni</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sul</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ICH</a:t>
            </a:r>
            <a:endParaRPr lang="es-E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id="{F9228AFF-8B4F-482A-93CB-F85E164D5BE7}"/>
              </a:ext>
            </a:extLst>
          </p:cNvPr>
          <p:cNvSpPr txBox="1"/>
          <p:nvPr/>
        </p:nvSpPr>
        <p:spPr>
          <a:xfrm>
            <a:off x="1109708" y="1208493"/>
            <a:ext cx="9215021" cy="4472763"/>
          </a:xfrm>
          <a:prstGeom prst="rect">
            <a:avLst/>
          </a:prstGeom>
          <a:noFill/>
        </p:spPr>
        <p:txBody>
          <a:bodyPr wrap="square">
            <a:spAutoFit/>
          </a:bodyPr>
          <a:lstStyle/>
          <a:p>
            <a:pPr fontAlgn="base"/>
            <a:r>
              <a:rPr lang="it-IT" sz="2400" dirty="0">
                <a:solidFill>
                  <a:srgbClr val="266C9F"/>
                </a:solidFill>
              </a:rPr>
              <a:t>L’ICH si può </a:t>
            </a:r>
            <a:r>
              <a:rPr lang="it-IT" sz="2400" b="1" dirty="0">
                <a:solidFill>
                  <a:srgbClr val="4EAE3A"/>
                </a:solidFill>
              </a:rPr>
              <a:t>manifestare</a:t>
            </a:r>
            <a:r>
              <a:rPr lang="it-IT" sz="2400" dirty="0">
                <a:solidFill>
                  <a:srgbClr val="266C9F"/>
                </a:solidFill>
              </a:rPr>
              <a:t> in diversi modi, e questo può causare problemi quando bisogna diffonderlo e farlo conoscerlo. Per renderlo possibile, si possono utilizzare diverse tipologie di file in base al tipo di Patrimonio che vogliamo </a:t>
            </a:r>
            <a:r>
              <a:rPr lang="it-IT" sz="2400" b="1" dirty="0">
                <a:solidFill>
                  <a:srgbClr val="4EAE3A"/>
                </a:solidFill>
              </a:rPr>
              <a:t>preservare</a:t>
            </a:r>
            <a:r>
              <a:rPr lang="it-IT" sz="2400" dirty="0">
                <a:solidFill>
                  <a:srgbClr val="266C9F"/>
                </a:solidFill>
              </a:rPr>
              <a:t>. Questa sezione fornisce opzioni multimediali per la </a:t>
            </a:r>
            <a:r>
              <a:rPr lang="it-IT" sz="2400" b="1" dirty="0">
                <a:solidFill>
                  <a:srgbClr val="4EAE3A"/>
                </a:solidFill>
              </a:rPr>
              <a:t>condivisione</a:t>
            </a:r>
            <a:r>
              <a:rPr lang="it-IT" sz="2400" dirty="0">
                <a:solidFill>
                  <a:srgbClr val="266C9F"/>
                </a:solidFill>
              </a:rPr>
              <a:t> di informazioni e le relative piattaforme online.</a:t>
            </a: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sz="1800" dirty="0">
              <a:solidFill>
                <a:srgbClr val="266C9F"/>
              </a:solidFill>
              <a:effectLst/>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p:txBody>
      </p:sp>
      <p:pic>
        <p:nvPicPr>
          <p:cNvPr id="7" name="Imagen 6">
            <a:extLst>
              <a:ext uri="{FF2B5EF4-FFF2-40B4-BE49-F238E27FC236}">
                <a16:creationId xmlns:a16="http://schemas.microsoft.com/office/drawing/2014/main" id="{0B620BAD-1B0E-46E7-B340-FFB4AA21555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01871" y="3514766"/>
            <a:ext cx="7350711" cy="2577535"/>
          </a:xfrm>
          <a:prstGeom prst="rect">
            <a:avLst/>
          </a:prstGeom>
        </p:spPr>
      </p:pic>
    </p:spTree>
    <p:extLst>
      <p:ext uri="{BB962C8B-B14F-4D97-AF65-F5344CB8AC3E}">
        <p14:creationId xmlns:p14="http://schemas.microsoft.com/office/powerpoint/2010/main" val="1071403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FB99AE-82CB-4C21-B9E2-3DE9E270B361}">
  <ds:schemaRefs>
    <ds:schemaRef ds:uri="http://schemas.microsoft.com/sharepoint/v3/contenttype/forms"/>
  </ds:schemaRefs>
</ds:datastoreItem>
</file>

<file path=customXml/itemProps2.xml><?xml version="1.0" encoding="utf-8"?>
<ds:datastoreItem xmlns:ds="http://schemas.openxmlformats.org/officeDocument/2006/customXml" ds:itemID="{FD467B03-6FB7-41E9-83DA-3E07DC1CED19}">
  <ds:schemaRefs>
    <ds:schemaRef ds:uri="http://purl.org/dc/terms/"/>
    <ds:schemaRef ds:uri="http://schemas.openxmlformats.org/package/2006/metadata/core-properties"/>
    <ds:schemaRef ds:uri="http://www.w3.org/XML/1998/namespace"/>
    <ds:schemaRef ds:uri="http://purl.org/dc/dcmitype/"/>
    <ds:schemaRef ds:uri="http://schemas.microsoft.com/office/2006/documentManagement/types"/>
    <ds:schemaRef ds:uri="http://purl.org/dc/elements/1.1/"/>
    <ds:schemaRef ds:uri="3c0ea9e4-dde0-4b4d-b657-195ec27ec70d"/>
    <ds:schemaRef ds:uri="http://schemas.microsoft.com/office/infopath/2007/PartnerControls"/>
    <ds:schemaRef ds:uri="55154662-676a-405c-a9b6-a5b814f17753"/>
    <ds:schemaRef ds:uri="http://schemas.microsoft.com/office/2006/metadata/properties"/>
  </ds:schemaRefs>
</ds:datastoreItem>
</file>

<file path=customXml/itemProps3.xml><?xml version="1.0" encoding="utf-8"?>
<ds:datastoreItem xmlns:ds="http://schemas.openxmlformats.org/officeDocument/2006/customXml" ds:itemID="{C816BDE7-6439-4A8E-8F4E-A9D77DD87D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ea9e4-dde0-4b4d-b657-195ec27ec70d"/>
    <ds:schemaRef ds:uri="55154662-676a-405c-a9b6-a5b814f17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TM02900688[[fn=Faceta]]</Template>
  <TotalTime>0</TotalTime>
  <Words>2229</Words>
  <Application>Microsoft Office PowerPoint</Application>
  <PresentationFormat>Panorámica</PresentationFormat>
  <Paragraphs>126</Paragraphs>
  <Slides>23</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Arial</vt:lpstr>
      <vt:lpstr>Calibri</vt:lpstr>
      <vt:lpstr>Calibri Light</vt:lpstr>
      <vt:lpstr>Tema de Office</vt:lpstr>
      <vt:lpstr>PRINCIPI CHIAVE PER LA SALVAGUARDIA DEL ICH  PARTNER: IWS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Alvaro Matilla</dc:creator>
  <cp:lastModifiedBy>Miriam Internet Web Solutions</cp:lastModifiedBy>
  <cp:revision>78</cp:revision>
  <dcterms:created xsi:type="dcterms:W3CDTF">2021-01-21T12:20:00Z</dcterms:created>
  <dcterms:modified xsi:type="dcterms:W3CDTF">2022-01-25T14:51:11Z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