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ifcSi/jT6CsRL/hHfmBQH65NYH3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87532" autoAdjust="0"/>
  </p:normalViewPr>
  <p:slideViewPr>
    <p:cSldViewPr snapToGrid="0" showGuides="1">
      <p:cViewPr varScale="1">
        <p:scale>
          <a:sx n="82" d="100"/>
          <a:sy n="82" d="100"/>
        </p:scale>
        <p:origin x="691" y="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24455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unwto.org/global-code-of-ethics-for-tourism"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e-unwto.org/doi/pdf/10.18111/9789284421671"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67" name="Google Shape;26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u="sng"/>
          </a:p>
        </p:txBody>
      </p:sp>
      <p:sp>
        <p:nvSpPr>
          <p:cNvPr id="308" name="Google Shape;30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61" name="Google Shape;36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73" name="Google Shape;37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03" name="Google Shape;40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u="sng"/>
          </a:p>
          <a:p>
            <a:pPr marL="0" lvl="0" indent="0" algn="l" rtl="0">
              <a:spcBef>
                <a:spcPts val="0"/>
              </a:spcBef>
              <a:spcAft>
                <a:spcPts val="0"/>
              </a:spcAft>
              <a:buNone/>
            </a:pPr>
            <a:endParaRPr u="sng"/>
          </a:p>
          <a:p>
            <a:pPr marL="0" lvl="0" indent="0" algn="l" rtl="0">
              <a:spcBef>
                <a:spcPts val="0"/>
              </a:spcBef>
              <a:spcAft>
                <a:spcPts val="0"/>
              </a:spcAft>
              <a:buNone/>
            </a:pPr>
            <a:endParaRPr/>
          </a:p>
        </p:txBody>
      </p:sp>
      <p:sp>
        <p:nvSpPr>
          <p:cNvPr id="415" name="Google Shape;41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27" name="Google Shape;42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39" name="Google Shape;43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u="sng">
                <a:solidFill>
                  <a:schemeClr val="hlink"/>
                </a:solidFill>
                <a:hlinkClick r:id="rId3"/>
              </a:rPr>
              <a:t>https://www.unwto.org/global-code-of-ethics-for-tourism</a:t>
            </a:r>
            <a:endParaRPr/>
          </a:p>
          <a:p>
            <a:pPr marL="0" lvl="0" indent="0" algn="l" rtl="0">
              <a:spcBef>
                <a:spcPts val="0"/>
              </a:spcBef>
              <a:spcAft>
                <a:spcPts val="0"/>
              </a:spcAft>
              <a:buNone/>
            </a:pPr>
            <a:r>
              <a:rPr lang="en-US" i="1" u="sng">
                <a:solidFill>
                  <a:schemeClr val="hlink"/>
                </a:solidFill>
                <a:hlinkClick r:id="rId4"/>
              </a:rPr>
              <a:t>UNWTO Framework Convention on Tourism Ethics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62" name="Google Shape;462;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473" name="Google Shape;47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92" name="Google Shape;49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 name="Google Shape;53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0" name="Google Shape;57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9" name="Google Shape;57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7" name="Google Shape;587;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595" name="Google Shape;595;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613" name="Google Shape;613;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29" name="Google Shape;629;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4" name="Google Shape;714;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9" name="Google Shape;77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4" name="Google Shape;834;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5" name="Google Shape;835;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5" name="Google Shape;865;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6" name="Google Shape;866;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1" name="Google Shape;891;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2" name="Google Shape;892;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1" name="Google Shape;911;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4" name="Google Shape;18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22" name="Google Shape;22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49" name="Google Shape;24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5"/>
        <p:cNvGrpSpPr/>
        <p:nvPr/>
      </p:nvGrpSpPr>
      <p:grpSpPr>
        <a:xfrm>
          <a:off x="0" y="0"/>
          <a:ext cx="0" cy="0"/>
          <a:chOff x="0" y="0"/>
          <a:chExt cx="0" cy="0"/>
        </a:xfrm>
      </p:grpSpPr>
      <p:sp>
        <p:nvSpPr>
          <p:cNvPr id="16" name="Google Shape;16;p47"/>
          <p:cNvSpPr txBox="1">
            <a:spLocks noGrp="1"/>
          </p:cNvSpPr>
          <p:nvPr>
            <p:ph type="ctrTitle"/>
          </p:nvPr>
        </p:nvSpPr>
        <p:spPr>
          <a:xfrm>
            <a:off x="7396246" y="1624226"/>
            <a:ext cx="4473369" cy="3031244"/>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4800"/>
              <a:buFont typeface="Calibri"/>
              <a:buNone/>
              <a:defRPr sz="6400" b="0">
                <a:solidFill>
                  <a:srgbClr val="266C9F"/>
                </a:solidFill>
              </a:defRPr>
            </a:lvl1pPr>
            <a:lvl2pPr lvl="1" algn="r">
              <a:spcBef>
                <a:spcPts val="0"/>
              </a:spcBef>
              <a:spcAft>
                <a:spcPts val="0"/>
              </a:spcAft>
              <a:buClr>
                <a:schemeClr val="dk2"/>
              </a:buClr>
              <a:buSzPts val="4800"/>
              <a:buNone/>
              <a:defRPr sz="6400" b="0">
                <a:solidFill>
                  <a:schemeClr val="dk2"/>
                </a:solidFill>
              </a:defRPr>
            </a:lvl2pPr>
            <a:lvl3pPr lvl="2" algn="r">
              <a:spcBef>
                <a:spcPts val="0"/>
              </a:spcBef>
              <a:spcAft>
                <a:spcPts val="0"/>
              </a:spcAft>
              <a:buClr>
                <a:schemeClr val="dk2"/>
              </a:buClr>
              <a:buSzPts val="4800"/>
              <a:buNone/>
              <a:defRPr sz="6400" b="0">
                <a:solidFill>
                  <a:schemeClr val="dk2"/>
                </a:solidFill>
              </a:defRPr>
            </a:lvl3pPr>
            <a:lvl4pPr lvl="3" algn="r">
              <a:spcBef>
                <a:spcPts val="0"/>
              </a:spcBef>
              <a:spcAft>
                <a:spcPts val="0"/>
              </a:spcAft>
              <a:buClr>
                <a:schemeClr val="dk2"/>
              </a:buClr>
              <a:buSzPts val="4800"/>
              <a:buNone/>
              <a:defRPr sz="6400" b="0">
                <a:solidFill>
                  <a:schemeClr val="dk2"/>
                </a:solidFill>
              </a:defRPr>
            </a:lvl4pPr>
            <a:lvl5pPr lvl="4" algn="r">
              <a:spcBef>
                <a:spcPts val="0"/>
              </a:spcBef>
              <a:spcAft>
                <a:spcPts val="0"/>
              </a:spcAft>
              <a:buClr>
                <a:schemeClr val="dk2"/>
              </a:buClr>
              <a:buSzPts val="4800"/>
              <a:buNone/>
              <a:defRPr sz="6400" b="0">
                <a:solidFill>
                  <a:schemeClr val="dk2"/>
                </a:solidFill>
              </a:defRPr>
            </a:lvl5pPr>
            <a:lvl6pPr lvl="5" algn="r">
              <a:spcBef>
                <a:spcPts val="0"/>
              </a:spcBef>
              <a:spcAft>
                <a:spcPts val="0"/>
              </a:spcAft>
              <a:buClr>
                <a:schemeClr val="dk2"/>
              </a:buClr>
              <a:buSzPts val="4800"/>
              <a:buNone/>
              <a:defRPr sz="6400" b="0">
                <a:solidFill>
                  <a:schemeClr val="dk2"/>
                </a:solidFill>
              </a:defRPr>
            </a:lvl6pPr>
            <a:lvl7pPr lvl="6" algn="r">
              <a:spcBef>
                <a:spcPts val="0"/>
              </a:spcBef>
              <a:spcAft>
                <a:spcPts val="0"/>
              </a:spcAft>
              <a:buClr>
                <a:schemeClr val="dk2"/>
              </a:buClr>
              <a:buSzPts val="4800"/>
              <a:buNone/>
              <a:defRPr sz="6400" b="0">
                <a:solidFill>
                  <a:schemeClr val="dk2"/>
                </a:solidFill>
              </a:defRPr>
            </a:lvl7pPr>
            <a:lvl8pPr lvl="7" algn="r">
              <a:spcBef>
                <a:spcPts val="0"/>
              </a:spcBef>
              <a:spcAft>
                <a:spcPts val="0"/>
              </a:spcAft>
              <a:buClr>
                <a:schemeClr val="dk2"/>
              </a:buClr>
              <a:buSzPts val="4800"/>
              <a:buNone/>
              <a:defRPr sz="6400" b="0">
                <a:solidFill>
                  <a:schemeClr val="dk2"/>
                </a:solidFill>
              </a:defRPr>
            </a:lvl8pPr>
            <a:lvl9pPr lvl="8" algn="r">
              <a:spcBef>
                <a:spcPts val="0"/>
              </a:spcBef>
              <a:spcAft>
                <a:spcPts val="0"/>
              </a:spcAft>
              <a:buClr>
                <a:schemeClr val="dk2"/>
              </a:buClr>
              <a:buSzPts val="4800"/>
              <a:buNone/>
              <a:defRPr sz="6400" b="0">
                <a:solidFill>
                  <a:schemeClr val="dk2"/>
                </a:solidFill>
              </a:defRPr>
            </a:lvl9pPr>
          </a:lstStyle>
          <a:p>
            <a:endParaRPr/>
          </a:p>
        </p:txBody>
      </p:sp>
      <p:pic>
        <p:nvPicPr>
          <p:cNvPr id="17" name="Google Shape;17;p47"/>
          <p:cNvPicPr preferRelativeResize="0"/>
          <p:nvPr/>
        </p:nvPicPr>
        <p:blipFill rotWithShape="1">
          <a:blip r:embed="rId2">
            <a:alphaModFix/>
          </a:blip>
          <a:srcRect/>
          <a:stretch/>
        </p:blipFill>
        <p:spPr>
          <a:xfrm>
            <a:off x="9278062" y="81119"/>
            <a:ext cx="2913937" cy="1160584"/>
          </a:xfrm>
          <a:prstGeom prst="rect">
            <a:avLst/>
          </a:prstGeom>
          <a:noFill/>
          <a:ln>
            <a:noFill/>
          </a:ln>
        </p:spPr>
      </p:pic>
      <p:pic>
        <p:nvPicPr>
          <p:cNvPr id="18" name="Google Shape;18;p47"/>
          <p:cNvPicPr preferRelativeResize="0"/>
          <p:nvPr/>
        </p:nvPicPr>
        <p:blipFill rotWithShape="1">
          <a:blip r:embed="rId3">
            <a:alphaModFix/>
          </a:blip>
          <a:srcRect/>
          <a:stretch/>
        </p:blipFill>
        <p:spPr>
          <a:xfrm>
            <a:off x="9192545" y="6198577"/>
            <a:ext cx="2999455" cy="659423"/>
          </a:xfrm>
          <a:prstGeom prst="rect">
            <a:avLst/>
          </a:prstGeom>
          <a:noFill/>
          <a:ln>
            <a:noFill/>
          </a:ln>
        </p:spPr>
      </p:pic>
      <p:pic>
        <p:nvPicPr>
          <p:cNvPr id="19" name="Google Shape;19;p47"/>
          <p:cNvPicPr preferRelativeResize="0"/>
          <p:nvPr/>
        </p:nvPicPr>
        <p:blipFill rotWithShape="1">
          <a:blip r:embed="rId4">
            <a:alphaModFix/>
          </a:blip>
          <a:srcRect/>
          <a:stretch/>
        </p:blipFill>
        <p:spPr>
          <a:xfrm>
            <a:off x="1" y="1"/>
            <a:ext cx="7167646" cy="691954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0"/>
        <p:cNvGrpSpPr/>
        <p:nvPr/>
      </p:nvGrpSpPr>
      <p:grpSpPr>
        <a:xfrm>
          <a:off x="0" y="0"/>
          <a:ext cx="0" cy="0"/>
          <a:chOff x="0" y="0"/>
          <a:chExt cx="0" cy="0"/>
        </a:xfrm>
      </p:grpSpPr>
      <p:sp>
        <p:nvSpPr>
          <p:cNvPr id="61" name="Google Shape;61;p5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5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5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5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5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69"/>
        <p:cNvGrpSpPr/>
        <p:nvPr/>
      </p:nvGrpSpPr>
      <p:grpSpPr>
        <a:xfrm>
          <a:off x="0" y="0"/>
          <a:ext cx="0" cy="0"/>
          <a:chOff x="0" y="0"/>
          <a:chExt cx="0" cy="0"/>
        </a:xfrm>
      </p:grpSpPr>
      <p:sp>
        <p:nvSpPr>
          <p:cNvPr id="70" name="Google Shape;70;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74"/>
        <p:cNvGrpSpPr/>
        <p:nvPr/>
      </p:nvGrpSpPr>
      <p:grpSpPr>
        <a:xfrm>
          <a:off x="0" y="0"/>
          <a:ext cx="0" cy="0"/>
          <a:chOff x="0" y="0"/>
          <a:chExt cx="0" cy="0"/>
        </a:xfrm>
      </p:grpSpPr>
      <p:sp>
        <p:nvSpPr>
          <p:cNvPr id="75" name="Google Shape;75;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7" name="Google Shape;77;p5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81"/>
        <p:cNvGrpSpPr/>
        <p:nvPr/>
      </p:nvGrpSpPr>
      <p:grpSpPr>
        <a:xfrm>
          <a:off x="0" y="0"/>
          <a:ext cx="0" cy="0"/>
          <a:chOff x="0" y="0"/>
          <a:chExt cx="0" cy="0"/>
        </a:xfrm>
      </p:grpSpPr>
      <p:sp>
        <p:nvSpPr>
          <p:cNvPr id="82" name="Google Shape;82;p5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59"/>
          <p:cNvSpPr>
            <a:spLocks noGrp="1"/>
          </p:cNvSpPr>
          <p:nvPr>
            <p:ph type="pic" idx="2"/>
          </p:nvPr>
        </p:nvSpPr>
        <p:spPr>
          <a:xfrm>
            <a:off x="5183188" y="987425"/>
            <a:ext cx="6172200" cy="4873625"/>
          </a:xfrm>
          <a:prstGeom prst="rect">
            <a:avLst/>
          </a:prstGeom>
          <a:noFill/>
          <a:ln>
            <a:noFill/>
          </a:ln>
        </p:spPr>
      </p:sp>
      <p:sp>
        <p:nvSpPr>
          <p:cNvPr id="84" name="Google Shape;84;p5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88"/>
        <p:cNvGrpSpPr/>
        <p:nvPr/>
      </p:nvGrpSpPr>
      <p:grpSpPr>
        <a:xfrm>
          <a:off x="0" y="0"/>
          <a:ext cx="0" cy="0"/>
          <a:chOff x="0" y="0"/>
          <a:chExt cx="0" cy="0"/>
        </a:xfrm>
      </p:grpSpPr>
      <p:sp>
        <p:nvSpPr>
          <p:cNvPr id="89" name="Google Shape;89;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6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94"/>
        <p:cNvGrpSpPr/>
        <p:nvPr/>
      </p:nvGrpSpPr>
      <p:grpSpPr>
        <a:xfrm>
          <a:off x="0" y="0"/>
          <a:ext cx="0" cy="0"/>
          <a:chOff x="0" y="0"/>
          <a:chExt cx="0" cy="0"/>
        </a:xfrm>
      </p:grpSpPr>
      <p:sp>
        <p:nvSpPr>
          <p:cNvPr id="95" name="Google Shape;95;p6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6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yle slide layout">
  <p:cSld name="Style slide layout">
    <p:spTree>
      <p:nvGrpSpPr>
        <p:cNvPr id="1" name="Shape 2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1"/>
        <p:cNvGrpSpPr/>
        <p:nvPr/>
      </p:nvGrpSpPr>
      <p:grpSpPr>
        <a:xfrm>
          <a:off x="0" y="0"/>
          <a:ext cx="0" cy="0"/>
          <a:chOff x="0" y="0"/>
          <a:chExt cx="0" cy="0"/>
        </a:xfrm>
      </p:grpSpPr>
      <p:pic>
        <p:nvPicPr>
          <p:cNvPr id="22" name="Google Shape;22;p49"/>
          <p:cNvPicPr preferRelativeResize="0"/>
          <p:nvPr/>
        </p:nvPicPr>
        <p:blipFill rotWithShape="1">
          <a:blip r:embed="rId2">
            <a:alphaModFix/>
          </a:blip>
          <a:srcRect/>
          <a:stretch/>
        </p:blipFill>
        <p:spPr>
          <a:xfrm>
            <a:off x="9301470" y="6310796"/>
            <a:ext cx="2489015" cy="547204"/>
          </a:xfrm>
          <a:prstGeom prst="rect">
            <a:avLst/>
          </a:prstGeom>
          <a:noFill/>
          <a:ln>
            <a:noFill/>
          </a:ln>
        </p:spPr>
      </p:pic>
      <p:sp>
        <p:nvSpPr>
          <p:cNvPr id="23" name="Google Shape;23;p49"/>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4" name="Google Shape;24;p49"/>
          <p:cNvPicPr preferRelativeResize="0"/>
          <p:nvPr/>
        </p:nvPicPr>
        <p:blipFill rotWithShape="1">
          <a:blip r:embed="rId3">
            <a:alphaModFix/>
          </a:blip>
          <a:srcRect/>
          <a:stretch/>
        </p:blipFill>
        <p:spPr>
          <a:xfrm>
            <a:off x="0" y="0"/>
            <a:ext cx="2219417" cy="883966"/>
          </a:xfrm>
          <a:prstGeom prst="rect">
            <a:avLst/>
          </a:prstGeom>
          <a:noFill/>
          <a:ln>
            <a:noFill/>
          </a:ln>
        </p:spPr>
      </p:pic>
      <p:pic>
        <p:nvPicPr>
          <p:cNvPr id="25" name="Google Shape;25;p49"/>
          <p:cNvPicPr preferRelativeResize="0"/>
          <p:nvPr/>
        </p:nvPicPr>
        <p:blipFill rotWithShape="1">
          <a:blip r:embed="rId4" cstate="email">
            <a:alphaModFix/>
            <a:extLst>
              <a:ext uri="{28A0092B-C50C-407E-A947-70E740481C1C}">
                <a14:useLocalDpi xmlns:a14="http://schemas.microsoft.com/office/drawing/2010/main"/>
              </a:ext>
            </a:extLst>
          </a:blip>
          <a:srcRect l="-932" t="-885" b="-20"/>
          <a:stretch/>
        </p:blipFill>
        <p:spPr>
          <a:xfrm>
            <a:off x="10515599" y="-240631"/>
            <a:ext cx="1896879" cy="671100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6"/>
        <p:cNvGrpSpPr/>
        <p:nvPr/>
      </p:nvGrpSpPr>
      <p:grpSpPr>
        <a:xfrm>
          <a:off x="0" y="0"/>
          <a:ext cx="0" cy="0"/>
          <a:chOff x="0" y="0"/>
          <a:chExt cx="0" cy="0"/>
        </a:xfrm>
      </p:grpSpPr>
      <p:sp>
        <p:nvSpPr>
          <p:cNvPr id="27" name="Google Shape;27;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30"/>
        <p:cNvGrpSpPr/>
        <p:nvPr/>
      </p:nvGrpSpPr>
      <p:grpSpPr>
        <a:xfrm>
          <a:off x="0" y="0"/>
          <a:ext cx="0" cy="0"/>
          <a:chOff x="0" y="0"/>
          <a:chExt cx="0" cy="0"/>
        </a:xfrm>
      </p:grpSpPr>
      <p:sp>
        <p:nvSpPr>
          <p:cNvPr id="31" name="Google Shape;31;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36"/>
        <p:cNvGrpSpPr/>
        <p:nvPr/>
      </p:nvGrpSpPr>
      <p:grpSpPr>
        <a:xfrm>
          <a:off x="0" y="0"/>
          <a:ext cx="0" cy="0"/>
          <a:chOff x="0" y="0"/>
          <a:chExt cx="0" cy="0"/>
        </a:xfrm>
      </p:grpSpPr>
      <p:sp>
        <p:nvSpPr>
          <p:cNvPr id="37" name="Google Shape;37;p52"/>
          <p:cNvSpPr/>
          <p:nvPr/>
        </p:nvSpPr>
        <p:spPr>
          <a:xfrm rot="10800000">
            <a:off x="4606" y="-4432"/>
            <a:ext cx="4988375" cy="6679552"/>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8;p52"/>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9" name="Google Shape;39;p52"/>
          <p:cNvPicPr preferRelativeResize="0"/>
          <p:nvPr/>
        </p:nvPicPr>
        <p:blipFill rotWithShape="1">
          <a:blip r:embed="rId2">
            <a:alphaModFix/>
          </a:blip>
          <a:srcRect/>
          <a:stretch/>
        </p:blipFill>
        <p:spPr>
          <a:xfrm>
            <a:off x="9957816" y="23000"/>
            <a:ext cx="2219417" cy="860965"/>
          </a:xfrm>
          <a:prstGeom prst="rect">
            <a:avLst/>
          </a:prstGeom>
          <a:noFill/>
          <a:ln>
            <a:noFill/>
          </a:ln>
        </p:spPr>
      </p:pic>
      <p:pic>
        <p:nvPicPr>
          <p:cNvPr id="40" name="Google Shape;40;p52"/>
          <p:cNvPicPr preferRelativeResize="0"/>
          <p:nvPr/>
        </p:nvPicPr>
        <p:blipFill rotWithShape="1">
          <a:blip r:embed="rId3">
            <a:alphaModFix/>
          </a:blip>
          <a:srcRect/>
          <a:stretch/>
        </p:blipFill>
        <p:spPr>
          <a:xfrm>
            <a:off x="9301470" y="6310796"/>
            <a:ext cx="2489015" cy="54720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41"/>
        <p:cNvGrpSpPr/>
        <p:nvPr/>
      </p:nvGrpSpPr>
      <p:grpSpPr>
        <a:xfrm>
          <a:off x="0" y="0"/>
          <a:ext cx="0" cy="0"/>
          <a:chOff x="0" y="0"/>
          <a:chExt cx="0" cy="0"/>
        </a:xfrm>
      </p:grpSpPr>
      <p:sp>
        <p:nvSpPr>
          <p:cNvPr id="42" name="Google Shape;42;p5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5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4" name="Google Shape;44;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7"/>
        <p:cNvGrpSpPr/>
        <p:nvPr/>
      </p:nvGrpSpPr>
      <p:grpSpPr>
        <a:xfrm>
          <a:off x="0" y="0"/>
          <a:ext cx="0" cy="0"/>
          <a:chOff x="0" y="0"/>
          <a:chExt cx="0" cy="0"/>
        </a:xfrm>
      </p:grpSpPr>
      <p:sp>
        <p:nvSpPr>
          <p:cNvPr id="48" name="Google Shape;48;p5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0" name="Google Shape;50;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3"/>
        <p:cNvGrpSpPr/>
        <p:nvPr/>
      </p:nvGrpSpPr>
      <p:grpSpPr>
        <a:xfrm>
          <a:off x="0" y="0"/>
          <a:ext cx="0" cy="0"/>
          <a:chOff x="0" y="0"/>
          <a:chExt cx="0" cy="0"/>
        </a:xfrm>
      </p:grpSpPr>
      <p:sp>
        <p:nvSpPr>
          <p:cNvPr id="54" name="Google Shape;54;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5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hyperlink" Target="http://null"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hyperlink" Target="http://null"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hyperlink" Target="http://null"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null"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null"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35.jpe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hyperlink" Target="http://null"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null"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image" Target="../media/image8.jpg"/><Relationship Id="rId7" Type="http://schemas.openxmlformats.org/officeDocument/2006/relationships/image" Target="../media/image44.jpeg"/><Relationship Id="rId12" Type="http://schemas.openxmlformats.org/officeDocument/2006/relationships/image" Target="../media/image49.jpeg"/><Relationship Id="rId2" Type="http://schemas.openxmlformats.org/officeDocument/2006/relationships/notesSlide" Target="../notesSlides/notesSlide39.xml"/><Relationship Id="rId16" Type="http://schemas.openxmlformats.org/officeDocument/2006/relationships/image" Target="../media/image53.jpeg"/><Relationship Id="rId1" Type="http://schemas.openxmlformats.org/officeDocument/2006/relationships/slideLayout" Target="../slideLayouts/slideLayout5.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5" Type="http://schemas.openxmlformats.org/officeDocument/2006/relationships/image" Target="../media/image52.jpeg"/><Relationship Id="rId10" Type="http://schemas.openxmlformats.org/officeDocument/2006/relationships/image" Target="../media/image47.jpeg"/><Relationship Id="rId4" Type="http://schemas.openxmlformats.org/officeDocument/2006/relationships/image" Target="../media/image5.png"/><Relationship Id="rId9" Type="http://schemas.openxmlformats.org/officeDocument/2006/relationships/image" Target="../media/image46.jpeg"/><Relationship Id="rId14" Type="http://schemas.openxmlformats.org/officeDocument/2006/relationships/image" Target="../media/image51.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image" Target="../media/image62.jpeg"/><Relationship Id="rId3" Type="http://schemas.openxmlformats.org/officeDocument/2006/relationships/image" Target="../media/image8.jpg"/><Relationship Id="rId7" Type="http://schemas.openxmlformats.org/officeDocument/2006/relationships/image" Target="../media/image56.jpeg"/><Relationship Id="rId12" Type="http://schemas.openxmlformats.org/officeDocument/2006/relationships/image" Target="../media/image61.jpe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55.jpeg"/><Relationship Id="rId11" Type="http://schemas.openxmlformats.org/officeDocument/2006/relationships/image" Target="../media/image60.jpeg"/><Relationship Id="rId5" Type="http://schemas.openxmlformats.org/officeDocument/2006/relationships/image" Target="../media/image54.jpeg"/><Relationship Id="rId15" Type="http://schemas.openxmlformats.org/officeDocument/2006/relationships/image" Target="../media/image64.jpeg"/><Relationship Id="rId10" Type="http://schemas.openxmlformats.org/officeDocument/2006/relationships/image" Target="../media/image59.jpeg"/><Relationship Id="rId4" Type="http://schemas.openxmlformats.org/officeDocument/2006/relationships/image" Target="../media/image5.png"/><Relationship Id="rId9" Type="http://schemas.openxmlformats.org/officeDocument/2006/relationships/image" Target="../media/image58.jpeg"/><Relationship Id="rId14" Type="http://schemas.openxmlformats.org/officeDocument/2006/relationships/image" Target="../media/image63.jpeg"/></Relationships>
</file>

<file path=ppt/slides/_rels/slide41.xml.rels><?xml version="1.0" encoding="UTF-8" standalone="yes"?>
<Relationships xmlns="http://schemas.openxmlformats.org/package/2006/relationships"><Relationship Id="rId8" Type="http://schemas.openxmlformats.org/officeDocument/2006/relationships/image" Target="../media/image68.jpeg"/><Relationship Id="rId13" Type="http://schemas.openxmlformats.org/officeDocument/2006/relationships/image" Target="../media/image73.jpg"/><Relationship Id="rId3" Type="http://schemas.openxmlformats.org/officeDocument/2006/relationships/image" Target="../media/image8.jpg"/><Relationship Id="rId7" Type="http://schemas.openxmlformats.org/officeDocument/2006/relationships/image" Target="../media/image67.jpeg"/><Relationship Id="rId12" Type="http://schemas.openxmlformats.org/officeDocument/2006/relationships/image" Target="../media/image72.jpeg"/><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image" Target="../media/image66.jpeg"/><Relationship Id="rId11" Type="http://schemas.openxmlformats.org/officeDocument/2006/relationships/image" Target="../media/image71.jpeg"/><Relationship Id="rId5" Type="http://schemas.openxmlformats.org/officeDocument/2006/relationships/image" Target="../media/image65.jpeg"/><Relationship Id="rId10" Type="http://schemas.openxmlformats.org/officeDocument/2006/relationships/image" Target="../media/image70.jpeg"/><Relationship Id="rId4" Type="http://schemas.openxmlformats.org/officeDocument/2006/relationships/image" Target="../media/image5.png"/><Relationship Id="rId9" Type="http://schemas.openxmlformats.org/officeDocument/2006/relationships/image" Target="../media/image69.jpe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3.xml"/><Relationship Id="rId1" Type="http://schemas.openxmlformats.org/officeDocument/2006/relationships/slideLayout" Target="../slideLayouts/slideLayout5.xml"/><Relationship Id="rId5" Type="http://schemas.openxmlformats.org/officeDocument/2006/relationships/image" Target="../media/image74.jp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4.xml"/><Relationship Id="rId1" Type="http://schemas.openxmlformats.org/officeDocument/2006/relationships/slideLayout" Target="../slideLayouts/slideLayout5.xml"/><Relationship Id="rId5" Type="http://schemas.openxmlformats.org/officeDocument/2006/relationships/image" Target="../media/image74.jp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hyperlink" Target="https://ich.unesco.org/en/dive"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a:spLocks noGrp="1"/>
          </p:cNvSpPr>
          <p:nvPr>
            <p:ph type="ctrTitle"/>
          </p:nvPr>
        </p:nvSpPr>
        <p:spPr>
          <a:xfrm>
            <a:off x="7502765" y="1622151"/>
            <a:ext cx="4689235" cy="3031244"/>
          </a:xfrm>
          <a:prstGeom prst="rect">
            <a:avLst/>
          </a:prstGeom>
          <a:noFill/>
          <a:ln>
            <a:noFill/>
          </a:ln>
        </p:spPr>
        <p:txBody>
          <a:bodyPr spcFirstLastPara="1" wrap="square" lIns="121900" tIns="121900" rIns="121900" bIns="121900" anchor="ctr" anchorCtr="0">
            <a:noAutofit/>
          </a:bodyPr>
          <a:lstStyle/>
          <a:p>
            <a:pPr marL="0" lvl="0" indent="0" algn="l" rtl="0">
              <a:lnSpc>
                <a:spcPct val="90000"/>
              </a:lnSpc>
              <a:spcBef>
                <a:spcPts val="0"/>
              </a:spcBef>
              <a:spcAft>
                <a:spcPts val="0"/>
              </a:spcAft>
              <a:buSzPts val="4800"/>
              <a:buFont typeface="Calibri"/>
              <a:buNone/>
            </a:pPr>
            <a:br>
              <a:rPr lang="en-US" sz="5400" dirty="0"/>
            </a:br>
            <a:br>
              <a:rPr lang="en-US" sz="5400" dirty="0"/>
            </a:br>
            <a:r>
              <a:rPr lang="el-GR" sz="4800" dirty="0"/>
              <a:t>Εργασία με την ΑΠΚ - Ανάπτυξη και αξιολόγηση των ιδεών σας</a:t>
            </a:r>
            <a:br>
              <a:rPr lang="en-US" sz="5400" strike="sngStrike" dirty="0"/>
            </a:br>
            <a:br>
              <a:rPr lang="en-US" sz="4800" strike="sngStrike" dirty="0"/>
            </a:br>
            <a:r>
              <a:rPr lang="el-GR" sz="4800" dirty="0"/>
              <a:t>ΕΤΑΙΡΟΣ</a:t>
            </a:r>
            <a:r>
              <a:rPr lang="en-US" sz="4800" dirty="0"/>
              <a:t>: HAC</a:t>
            </a:r>
            <a:endParaRPr sz="4800" b="1" dirty="0">
              <a:solidFill>
                <a:srgbClr val="266C9F"/>
              </a:solidFill>
            </a:endParaRPr>
          </a:p>
        </p:txBody>
      </p:sp>
      <p:pic>
        <p:nvPicPr>
          <p:cNvPr id="105" name="Google Shape;105;p1"/>
          <p:cNvPicPr preferRelativeResize="0"/>
          <p:nvPr/>
        </p:nvPicPr>
        <p:blipFill rotWithShape="1">
          <a:blip r:embed="rId3">
            <a:alphaModFix/>
          </a:blip>
          <a:srcRect/>
          <a:stretch/>
        </p:blipFill>
        <p:spPr>
          <a:xfrm>
            <a:off x="9296195" y="6221364"/>
            <a:ext cx="2895805" cy="63663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10" descr="Chart&#10;&#10;Description automatically generated with medium confidence"/>
          <p:cNvPicPr preferRelativeResize="0"/>
          <p:nvPr/>
        </p:nvPicPr>
        <p:blipFill rotWithShape="1">
          <a:blip r:embed="rId3">
            <a:alphaModFix/>
          </a:blip>
          <a:srcRect/>
          <a:stretch/>
        </p:blipFill>
        <p:spPr>
          <a:xfrm>
            <a:off x="1" y="-408736"/>
            <a:ext cx="12421718" cy="748796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1"/>
          <p:cNvSpPr txBox="1"/>
          <p:nvPr/>
        </p:nvSpPr>
        <p:spPr>
          <a:xfrm>
            <a:off x="691117" y="1611053"/>
            <a:ext cx="99955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dirty="0">
                <a:solidFill>
                  <a:schemeClr val="dk1"/>
                </a:solidFill>
                <a:latin typeface="Calibri"/>
                <a:ea typeface="Calibri"/>
                <a:cs typeface="Calibri"/>
                <a:sym typeface="Calibri"/>
              </a:rPr>
              <a:t>Η «Άυλη Πολιτιστική Κληρονομιά», όπως ορίζεται από την UNESCO, εκδηλώνεται στους ακόλουθους τομείς:</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70" name="Google Shape;270;p11"/>
          <p:cNvSpPr txBox="1"/>
          <p:nvPr/>
        </p:nvSpPr>
        <p:spPr>
          <a:xfrm>
            <a:off x="4678968" y="421262"/>
            <a:ext cx="576220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4000" dirty="0">
                <a:solidFill>
                  <a:srgbClr val="2F5496"/>
                </a:solidFill>
                <a:latin typeface="Calibri"/>
                <a:ea typeface="Calibri"/>
                <a:cs typeface="Calibri"/>
                <a:sym typeface="Calibri"/>
              </a:rPr>
              <a:t>1.3. – Οι 5 τομείς της ΑΠΚ</a:t>
            </a:r>
            <a:endParaRPr sz="4400" dirty="0">
              <a:solidFill>
                <a:schemeClr val="dk1"/>
              </a:solidFill>
              <a:latin typeface="Calibri"/>
              <a:ea typeface="Calibri"/>
              <a:cs typeface="Calibri"/>
              <a:sym typeface="Calibri"/>
            </a:endParaRPr>
          </a:p>
        </p:txBody>
      </p:sp>
      <p:grpSp>
        <p:nvGrpSpPr>
          <p:cNvPr id="271" name="Google Shape;271;p11"/>
          <p:cNvGrpSpPr/>
          <p:nvPr/>
        </p:nvGrpSpPr>
        <p:grpSpPr>
          <a:xfrm>
            <a:off x="1423278" y="2429392"/>
            <a:ext cx="9017893" cy="3726070"/>
            <a:chOff x="0" y="0"/>
            <a:chExt cx="7018972" cy="3726070"/>
          </a:xfrm>
        </p:grpSpPr>
        <p:sp>
          <p:nvSpPr>
            <p:cNvPr id="272" name="Google Shape;272;p11"/>
            <p:cNvSpPr/>
            <p:nvPr/>
          </p:nvSpPr>
          <p:spPr>
            <a:xfrm>
              <a:off x="0" y="0"/>
              <a:ext cx="6649421" cy="690013"/>
            </a:xfrm>
            <a:prstGeom prst="roundRect">
              <a:avLst>
                <a:gd name="adj" fmla="val 10000"/>
              </a:avLst>
            </a:prstGeom>
            <a:solidFill>
              <a:srgbClr val="7F7F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1"/>
            <p:cNvSpPr txBox="1"/>
            <p:nvPr/>
          </p:nvSpPr>
          <p:spPr>
            <a:xfrm>
              <a:off x="1398885" y="0"/>
              <a:ext cx="5620087" cy="69001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l-GR" sz="1800" dirty="0">
                  <a:solidFill>
                    <a:schemeClr val="lt1"/>
                  </a:solidFill>
                  <a:latin typeface="Calibri"/>
                  <a:ea typeface="Calibri"/>
                  <a:cs typeface="Calibri"/>
                  <a:sym typeface="Calibri"/>
                </a:rPr>
                <a:t>α) προφορικές παραδόσεις και εκφράσεις, συμπεριλαμβανομένης της γλώσσας ως φορέα της άυλης πολιτιστικής κληρονομιάς</a:t>
              </a:r>
              <a:endParaRPr sz="1800" dirty="0">
                <a:solidFill>
                  <a:schemeClr val="lt1"/>
                </a:solidFill>
                <a:latin typeface="Calibri"/>
                <a:ea typeface="Calibri"/>
                <a:cs typeface="Calibri"/>
                <a:sym typeface="Calibri"/>
              </a:endParaRPr>
            </a:p>
          </p:txBody>
        </p:sp>
        <p:sp>
          <p:nvSpPr>
            <p:cNvPr id="274" name="Google Shape;274;p11"/>
            <p:cNvSpPr/>
            <p:nvPr/>
          </p:nvSpPr>
          <p:spPr>
            <a:xfrm>
              <a:off x="69001" y="69001"/>
              <a:ext cx="1329884" cy="552010"/>
            </a:xfrm>
            <a:prstGeom prst="roundRect">
              <a:avLst>
                <a:gd name="adj" fmla="val 10000"/>
              </a:avLst>
            </a:prstGeom>
            <a:blipFill rotWithShape="1">
              <a:blip r:embed="rId3"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0" y="745759"/>
              <a:ext cx="6649421" cy="690013"/>
            </a:xfrm>
            <a:prstGeom prst="roundRect">
              <a:avLst>
                <a:gd name="adj" fmla="val 10000"/>
              </a:avLst>
            </a:prstGeom>
            <a:solidFill>
              <a:srgbClr val="7F7F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txBox="1"/>
            <p:nvPr/>
          </p:nvSpPr>
          <p:spPr>
            <a:xfrm>
              <a:off x="1398885" y="745759"/>
              <a:ext cx="5250535" cy="69001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l-GR" sz="1800" dirty="0">
                  <a:solidFill>
                    <a:schemeClr val="lt1"/>
                  </a:solidFill>
                  <a:latin typeface="Calibri"/>
                  <a:ea typeface="Calibri"/>
                  <a:cs typeface="Calibri"/>
                  <a:sym typeface="Calibri"/>
                </a:rPr>
                <a:t>β) παραστατικές τέχνες</a:t>
              </a:r>
              <a:endParaRPr sz="1800" dirty="0">
                <a:solidFill>
                  <a:schemeClr val="lt1"/>
                </a:solidFill>
                <a:latin typeface="Calibri"/>
                <a:ea typeface="Calibri"/>
                <a:cs typeface="Calibri"/>
                <a:sym typeface="Calibri"/>
              </a:endParaRPr>
            </a:p>
          </p:txBody>
        </p:sp>
        <p:sp>
          <p:nvSpPr>
            <p:cNvPr id="277" name="Google Shape;277;p11"/>
            <p:cNvSpPr/>
            <p:nvPr/>
          </p:nvSpPr>
          <p:spPr>
            <a:xfrm>
              <a:off x="69001" y="828015"/>
              <a:ext cx="1329884" cy="552010"/>
            </a:xfrm>
            <a:prstGeom prst="roundRect">
              <a:avLst>
                <a:gd name="adj" fmla="val 10000"/>
              </a:avLst>
            </a:prstGeom>
            <a:blipFill rotWithShape="1">
              <a:blip r:embed="rId3"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0" y="1518028"/>
              <a:ext cx="6649421" cy="690013"/>
            </a:xfrm>
            <a:prstGeom prst="roundRect">
              <a:avLst>
                <a:gd name="adj" fmla="val 10000"/>
              </a:avLst>
            </a:prstGeom>
            <a:solidFill>
              <a:srgbClr val="7F7F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txBox="1"/>
            <p:nvPr/>
          </p:nvSpPr>
          <p:spPr>
            <a:xfrm>
              <a:off x="1398885" y="1518028"/>
              <a:ext cx="5250535" cy="69001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l-GR" sz="1800" dirty="0">
                  <a:solidFill>
                    <a:schemeClr val="lt1"/>
                  </a:solidFill>
                  <a:latin typeface="Calibri"/>
                  <a:ea typeface="Calibri"/>
                  <a:cs typeface="Calibri"/>
                  <a:sym typeface="Calibri"/>
                </a:rPr>
                <a:t>γ) κοινωνικές πρακτικές, τελετουργίες και εορταστικές εκδηλώσεις</a:t>
              </a:r>
              <a:endParaRPr sz="1800" dirty="0">
                <a:solidFill>
                  <a:schemeClr val="lt1"/>
                </a:solidFill>
                <a:latin typeface="Calibri"/>
                <a:ea typeface="Calibri"/>
                <a:cs typeface="Calibri"/>
                <a:sym typeface="Calibri"/>
              </a:endParaRPr>
            </a:p>
          </p:txBody>
        </p:sp>
        <p:sp>
          <p:nvSpPr>
            <p:cNvPr id="280" name="Google Shape;280;p11"/>
            <p:cNvSpPr/>
            <p:nvPr/>
          </p:nvSpPr>
          <p:spPr>
            <a:xfrm>
              <a:off x="69001" y="1587030"/>
              <a:ext cx="1329884" cy="552010"/>
            </a:xfrm>
            <a:prstGeom prst="roundRect">
              <a:avLst>
                <a:gd name="adj" fmla="val 10000"/>
              </a:avLst>
            </a:prstGeom>
            <a:blipFill rotWithShape="1">
              <a:blip r:embed="rId3"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a:off x="0" y="2277043"/>
              <a:ext cx="6649421" cy="690013"/>
            </a:xfrm>
            <a:prstGeom prst="roundRect">
              <a:avLst>
                <a:gd name="adj" fmla="val 10000"/>
              </a:avLst>
            </a:prstGeom>
            <a:solidFill>
              <a:srgbClr val="7F7F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txBox="1"/>
            <p:nvPr/>
          </p:nvSpPr>
          <p:spPr>
            <a:xfrm>
              <a:off x="1398885" y="2277043"/>
              <a:ext cx="5250535" cy="69001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l-GR" sz="1800" dirty="0">
                  <a:solidFill>
                    <a:schemeClr val="lt1"/>
                  </a:solidFill>
                  <a:latin typeface="Calibri"/>
                  <a:ea typeface="Calibri"/>
                  <a:cs typeface="Calibri"/>
                  <a:sym typeface="Calibri"/>
                </a:rPr>
                <a:t>δ) γνώσεις και πρακτικές σχετικά με τη φύση και το σύμπαν</a:t>
              </a:r>
              <a:endParaRPr sz="1800" dirty="0">
                <a:solidFill>
                  <a:schemeClr val="lt1"/>
                </a:solidFill>
                <a:latin typeface="Calibri"/>
                <a:ea typeface="Calibri"/>
                <a:cs typeface="Calibri"/>
                <a:sym typeface="Calibri"/>
              </a:endParaRPr>
            </a:p>
          </p:txBody>
        </p:sp>
        <p:sp>
          <p:nvSpPr>
            <p:cNvPr id="283" name="Google Shape;283;p11"/>
            <p:cNvSpPr/>
            <p:nvPr/>
          </p:nvSpPr>
          <p:spPr>
            <a:xfrm>
              <a:off x="69001" y="2346044"/>
              <a:ext cx="1329884" cy="552010"/>
            </a:xfrm>
            <a:prstGeom prst="roundRect">
              <a:avLst>
                <a:gd name="adj" fmla="val 10000"/>
              </a:avLst>
            </a:prstGeom>
            <a:blipFill rotWithShape="1">
              <a:blip r:embed="rId3"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0" y="3036057"/>
              <a:ext cx="6649421" cy="690013"/>
            </a:xfrm>
            <a:prstGeom prst="roundRect">
              <a:avLst>
                <a:gd name="adj" fmla="val 10000"/>
              </a:avLst>
            </a:prstGeom>
            <a:solidFill>
              <a:srgbClr val="7F7F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txBox="1"/>
            <p:nvPr/>
          </p:nvSpPr>
          <p:spPr>
            <a:xfrm>
              <a:off x="1398885" y="3036057"/>
              <a:ext cx="5250535" cy="69001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l-GR" sz="1800" dirty="0">
                  <a:solidFill>
                    <a:schemeClr val="lt1"/>
                  </a:solidFill>
                  <a:latin typeface="Calibri"/>
                  <a:ea typeface="Calibri"/>
                  <a:cs typeface="Calibri"/>
                  <a:sym typeface="Calibri"/>
                </a:rPr>
                <a:t>ε) παραδοσιακή δεξιοτεχνία</a:t>
              </a:r>
              <a:endParaRPr sz="1800" dirty="0">
                <a:solidFill>
                  <a:schemeClr val="lt1"/>
                </a:solidFill>
                <a:latin typeface="Calibri"/>
                <a:ea typeface="Calibri"/>
                <a:cs typeface="Calibri"/>
                <a:sym typeface="Calibri"/>
              </a:endParaRPr>
            </a:p>
          </p:txBody>
        </p:sp>
        <p:sp>
          <p:nvSpPr>
            <p:cNvPr id="286" name="Google Shape;286;p11"/>
            <p:cNvSpPr/>
            <p:nvPr/>
          </p:nvSpPr>
          <p:spPr>
            <a:xfrm>
              <a:off x="69001" y="3105059"/>
              <a:ext cx="1329884" cy="552010"/>
            </a:xfrm>
            <a:prstGeom prst="roundRect">
              <a:avLst>
                <a:gd name="adj" fmla="val 10000"/>
              </a:avLst>
            </a:prstGeom>
            <a:blipFill rotWithShape="1">
              <a:blip r:embed="rId3"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 name="Google Shape;287;p11"/>
          <p:cNvGrpSpPr/>
          <p:nvPr/>
        </p:nvGrpSpPr>
        <p:grpSpPr>
          <a:xfrm>
            <a:off x="2908199" y="564104"/>
            <a:ext cx="1361571" cy="349188"/>
            <a:chOff x="10604072" y="448487"/>
            <a:chExt cx="1361571" cy="349188"/>
          </a:xfrm>
        </p:grpSpPr>
        <p:sp>
          <p:nvSpPr>
            <p:cNvPr id="288" name="Google Shape;288;p11"/>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89" name="Google Shape;289;p11"/>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90" name="Google Shape;290;p11"/>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2"/>
          <p:cNvSpPr/>
          <p:nvPr/>
        </p:nvSpPr>
        <p:spPr>
          <a:xfrm>
            <a:off x="4605562" y="0"/>
            <a:ext cx="7732900" cy="6898979"/>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12"/>
          <p:cNvSpPr txBox="1"/>
          <p:nvPr/>
        </p:nvSpPr>
        <p:spPr>
          <a:xfrm>
            <a:off x="6198783" y="2436398"/>
            <a:ext cx="5774306" cy="1200288"/>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l-GR" sz="1800" b="1" dirty="0">
                <a:solidFill>
                  <a:schemeClr val="dk1"/>
                </a:solidFill>
                <a:latin typeface="Calibri"/>
                <a:ea typeface="Calibri"/>
                <a:cs typeface="Calibri"/>
                <a:sym typeface="Calibri"/>
              </a:rPr>
              <a:t>Μια τεράστια ποικιλία προφορικών μορφών. Μερικά είναι κοινά και μπορούν να χρησιμοποιηθούν από ολόκληρες κοινότητες, ενώ άλλα περιορίζονται σε συγκεκριμένες κοινωνικές ομάδες</a:t>
            </a:r>
            <a:r>
              <a:rPr lang="en-US" sz="1800" b="1" dirty="0">
                <a:solidFill>
                  <a:schemeClr val="dk1"/>
                </a:solidFill>
                <a:latin typeface="Calibri"/>
                <a:ea typeface="Calibri"/>
                <a:cs typeface="Calibri"/>
                <a:sym typeface="Calibri"/>
              </a:rPr>
              <a:t>, </a:t>
            </a:r>
            <a:endParaRPr sz="1800" b="1" dirty="0">
              <a:solidFill>
                <a:schemeClr val="dk1"/>
              </a:solidFill>
              <a:latin typeface="Calibri"/>
              <a:ea typeface="Calibri"/>
              <a:cs typeface="Calibri"/>
              <a:sym typeface="Calibri"/>
            </a:endParaRPr>
          </a:p>
        </p:txBody>
      </p:sp>
      <p:sp>
        <p:nvSpPr>
          <p:cNvPr id="298" name="Google Shape;298;p12"/>
          <p:cNvSpPr txBox="1"/>
          <p:nvPr/>
        </p:nvSpPr>
        <p:spPr>
          <a:xfrm>
            <a:off x="6198783" y="3695644"/>
            <a:ext cx="5774306" cy="1200288"/>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l-GR" sz="1800" b="1" dirty="0">
                <a:solidFill>
                  <a:schemeClr val="dk1"/>
                </a:solidFill>
                <a:latin typeface="Calibri"/>
                <a:ea typeface="Calibri"/>
                <a:cs typeface="Calibri"/>
                <a:sym typeface="Calibri"/>
              </a:rPr>
              <a:t>Παροιμίες, γρίφοι, ιστορίες, παιδικές ρίμες, θρύλοι, μύθοι, επικά τραγούδια και ποιήματα, γοητείες, προσευχές, τραγούδια, θεατρικές παραστάσεις και πολλά άλλα</a:t>
            </a:r>
            <a:endParaRPr sz="1800" b="1" dirty="0">
              <a:solidFill>
                <a:schemeClr val="dk1"/>
              </a:solidFill>
              <a:latin typeface="Calibri"/>
              <a:ea typeface="Calibri"/>
              <a:cs typeface="Calibri"/>
              <a:sym typeface="Calibri"/>
            </a:endParaRPr>
          </a:p>
        </p:txBody>
      </p:sp>
      <p:sp>
        <p:nvSpPr>
          <p:cNvPr id="299" name="Google Shape;299;p12"/>
          <p:cNvSpPr txBox="1"/>
          <p:nvPr/>
        </p:nvSpPr>
        <p:spPr>
          <a:xfrm>
            <a:off x="6198783" y="5100401"/>
            <a:ext cx="5774306" cy="1200288"/>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l-GR" sz="1800" b="1" dirty="0">
                <a:solidFill>
                  <a:schemeClr val="dk1"/>
                </a:solidFill>
                <a:latin typeface="Calibri"/>
                <a:ea typeface="Calibri"/>
                <a:cs typeface="Calibri"/>
                <a:sym typeface="Calibri"/>
              </a:rPr>
              <a:t>Οι προφορικές παραδόσεις και εκφράσεις χρησιμοποιούνται για τη μεταφορά της γνώσης, των πολιτιστικών και κοινωνικών αξιών και της συλλογικής μνήμης.</a:t>
            </a:r>
            <a:endParaRPr sz="1800" b="1" dirty="0">
              <a:solidFill>
                <a:schemeClr val="dk1"/>
              </a:solidFill>
              <a:latin typeface="Calibri"/>
              <a:ea typeface="Calibri"/>
              <a:cs typeface="Calibri"/>
              <a:sym typeface="Calibri"/>
            </a:endParaRPr>
          </a:p>
        </p:txBody>
      </p:sp>
      <p:pic>
        <p:nvPicPr>
          <p:cNvPr id="300" name="Google Shape;300;p12"/>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301" name="Google Shape;301;p12"/>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02" name="Google Shape;302;p12"/>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303" name="Google Shape;303;p12"/>
          <p:cNvSpPr txBox="1"/>
          <p:nvPr/>
        </p:nvSpPr>
        <p:spPr>
          <a:xfrm>
            <a:off x="6198782" y="626916"/>
            <a:ext cx="5953698"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dirty="0">
                <a:solidFill>
                  <a:srgbClr val="266C9F"/>
                </a:solidFill>
                <a:latin typeface="Calibri"/>
                <a:ea typeface="Calibri"/>
                <a:cs typeface="Calibri"/>
                <a:sym typeface="Calibri"/>
              </a:rPr>
              <a:t>Α. Προφορικές παραδόσεις και εκφράσεις, συμπεριλαμβανομένης της γλώσσας ως φορέα της άυλης πολιτιστικής κληρονομιάς</a:t>
            </a:r>
            <a:endParaRPr sz="2800" b="1" dirty="0">
              <a:solidFill>
                <a:srgbClr val="266C9F"/>
              </a:solidFill>
              <a:latin typeface="Calibri"/>
              <a:ea typeface="Calibri"/>
              <a:cs typeface="Calibri"/>
              <a:sym typeface="Calibri"/>
            </a:endParaRPr>
          </a:p>
        </p:txBody>
      </p:sp>
      <p:pic>
        <p:nvPicPr>
          <p:cNvPr id="304" name="Google Shape;304;p12" descr="Land-of-Legends programme, for revitalizing the art of storytelling in Kronoberg Region"/>
          <p:cNvPicPr preferRelativeResize="0"/>
          <p:nvPr/>
        </p:nvPicPr>
        <p:blipFill rotWithShape="1">
          <a:blip r:embed="rId5">
            <a:alphaModFix/>
          </a:blip>
          <a:srcRect/>
          <a:stretch/>
        </p:blipFill>
        <p:spPr>
          <a:xfrm>
            <a:off x="10160" y="1873190"/>
            <a:ext cx="4660218" cy="263302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fade">
                                      <p:cBhvr>
                                        <p:cTn id="7" dur="1"/>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3"/>
          <p:cNvSpPr/>
          <p:nvPr/>
        </p:nvSpPr>
        <p:spPr>
          <a:xfrm>
            <a:off x="4670378" y="-11498"/>
            <a:ext cx="7583421" cy="6880995"/>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1" name="Google Shape;311;p13"/>
          <p:cNvSpPr txBox="1"/>
          <p:nvPr/>
        </p:nvSpPr>
        <p:spPr>
          <a:xfrm>
            <a:off x="6729270" y="3024341"/>
            <a:ext cx="4412831" cy="1754286"/>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l-GR" sz="1800" b="1" dirty="0">
                <a:solidFill>
                  <a:schemeClr val="dk1"/>
                </a:solidFill>
                <a:latin typeface="Calibri"/>
                <a:ea typeface="Calibri"/>
                <a:cs typeface="Calibri"/>
                <a:sym typeface="Calibri"/>
              </a:rPr>
              <a:t>Περιλαμβάνουν πολυάριθμες πολιτιστικές εκφράσεις που αντικατοπτρίζουν την ανθρώπινη δημιουργικότητα και βρίσκονται επίσης, σε κάποιο βαθμό, σε πολλούς άλλους τομείς άυλης πολιτιστικής κληρονομιάς.</a:t>
            </a:r>
            <a:endParaRPr sz="1800" b="1" dirty="0">
              <a:solidFill>
                <a:schemeClr val="dk1"/>
              </a:solidFill>
              <a:latin typeface="Calibri"/>
              <a:ea typeface="Calibri"/>
              <a:cs typeface="Calibri"/>
              <a:sym typeface="Calibri"/>
            </a:endParaRPr>
          </a:p>
        </p:txBody>
      </p:sp>
      <p:pic>
        <p:nvPicPr>
          <p:cNvPr id="312" name="Google Shape;312;p13"/>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313" name="Google Shape;313;p13"/>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14" name="Google Shape;314;p13"/>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315" name="Google Shape;315;p13"/>
          <p:cNvSpPr txBox="1"/>
          <p:nvPr/>
        </p:nvSpPr>
        <p:spPr>
          <a:xfrm>
            <a:off x="6729270" y="575602"/>
            <a:ext cx="577339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dirty="0">
                <a:solidFill>
                  <a:srgbClr val="266C9F"/>
                </a:solidFill>
                <a:latin typeface="Calibri"/>
                <a:ea typeface="Calibri"/>
                <a:cs typeface="Calibri"/>
                <a:sym typeface="Calibri"/>
              </a:rPr>
              <a:t>Β. Παραστατικές Τέχνες</a:t>
            </a:r>
            <a:endParaRPr sz="2800" b="1" dirty="0">
              <a:solidFill>
                <a:srgbClr val="266C9F"/>
              </a:solidFill>
              <a:latin typeface="Calibri"/>
              <a:ea typeface="Calibri"/>
              <a:cs typeface="Calibri"/>
              <a:sym typeface="Calibri"/>
            </a:endParaRPr>
          </a:p>
        </p:txBody>
      </p:sp>
      <p:pic>
        <p:nvPicPr>
          <p:cNvPr id="316" name="Google Shape;316;p13" descr="A person playing a violin&#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9713" y="1792828"/>
            <a:ext cx="4733066" cy="3058480"/>
          </a:xfrm>
          <a:prstGeom prst="rect">
            <a:avLst/>
          </a:prstGeom>
          <a:noFill/>
          <a:ln>
            <a:noFill/>
          </a:ln>
        </p:spPr>
      </p:pic>
      <p:sp>
        <p:nvSpPr>
          <p:cNvPr id="317" name="Google Shape;317;p13"/>
          <p:cNvSpPr txBox="1"/>
          <p:nvPr/>
        </p:nvSpPr>
        <p:spPr>
          <a:xfrm>
            <a:off x="6729271" y="1381432"/>
            <a:ext cx="458520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b="1" dirty="0">
                <a:solidFill>
                  <a:schemeClr val="dk1"/>
                </a:solidFill>
                <a:latin typeface="Calibri"/>
                <a:ea typeface="Calibri"/>
                <a:cs typeface="Calibri"/>
                <a:sym typeface="Calibri"/>
              </a:rPr>
              <a:t>Αυτό μπορεί να περιλαμβάνει μουσική, χορό και θέατρο, παντομίμα, τραγούδια και άλλες μορφές καλλιτεχνικής έκφρασης που περνούν από γενιά σε γενιά.</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4"/>
          <p:cNvSpPr/>
          <p:nvPr/>
        </p:nvSpPr>
        <p:spPr>
          <a:xfrm>
            <a:off x="4673785" y="-8322"/>
            <a:ext cx="7508055" cy="6858000"/>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4" name="Google Shape;324;p14"/>
          <p:cNvSpPr txBox="1"/>
          <p:nvPr/>
        </p:nvSpPr>
        <p:spPr>
          <a:xfrm>
            <a:off x="6298590" y="2369891"/>
            <a:ext cx="5901600" cy="1200288"/>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l-GR" sz="1800" b="1" dirty="0">
                <a:solidFill>
                  <a:schemeClr val="dk1"/>
                </a:solidFill>
                <a:latin typeface="Calibri"/>
                <a:ea typeface="Calibri"/>
                <a:cs typeface="Calibri"/>
                <a:sym typeface="Calibri"/>
              </a:rPr>
              <a:t>Οι κοινωνικές πρακτικές, οι τελετουργίες και οι εορταστικές εκδηλώσεις είναι συνήθεις δραστηριότητες που δομούν τη ζωή κοινοτήτων και ομάδων και που μοιράζονται και σχετίζονται με πολλά από τα μέλη τους.</a:t>
            </a:r>
            <a:endParaRPr sz="1800" b="1" dirty="0">
              <a:solidFill>
                <a:schemeClr val="dk1"/>
              </a:solidFill>
              <a:latin typeface="Calibri"/>
              <a:ea typeface="Calibri"/>
              <a:cs typeface="Calibri"/>
              <a:sym typeface="Calibri"/>
            </a:endParaRPr>
          </a:p>
        </p:txBody>
      </p:sp>
      <p:sp>
        <p:nvSpPr>
          <p:cNvPr id="325" name="Google Shape;325;p14"/>
          <p:cNvSpPr txBox="1"/>
          <p:nvPr/>
        </p:nvSpPr>
        <p:spPr>
          <a:xfrm>
            <a:off x="6298589" y="3703053"/>
            <a:ext cx="5919949" cy="1200288"/>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l-GR" sz="1800" b="1" dirty="0">
                <a:solidFill>
                  <a:schemeClr val="dk1"/>
                </a:solidFill>
                <a:latin typeface="Calibri"/>
                <a:ea typeface="Calibri"/>
                <a:cs typeface="Calibri"/>
                <a:sym typeface="Calibri"/>
              </a:rPr>
              <a:t>Τελετουργίες και εορταστικές εκδηλώσεις λαμβάνουν χώρα συχνά σε ειδικές στιγμές και τόπους και υπενθυμίζουν σε μια κοινότητα πτυχές της κοσμοθεωρίας και της ιστορίας της.</a:t>
            </a:r>
            <a:endParaRPr sz="1800" b="1" dirty="0">
              <a:solidFill>
                <a:schemeClr val="dk1"/>
              </a:solidFill>
              <a:latin typeface="Calibri"/>
              <a:ea typeface="Calibri"/>
              <a:cs typeface="Calibri"/>
              <a:sym typeface="Calibri"/>
            </a:endParaRPr>
          </a:p>
        </p:txBody>
      </p:sp>
      <p:sp>
        <p:nvSpPr>
          <p:cNvPr id="326" name="Google Shape;326;p14"/>
          <p:cNvSpPr txBox="1"/>
          <p:nvPr/>
        </p:nvSpPr>
        <p:spPr>
          <a:xfrm>
            <a:off x="6298589" y="5047396"/>
            <a:ext cx="5919949" cy="923289"/>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l-GR" sz="1800" b="1" dirty="0">
                <a:solidFill>
                  <a:schemeClr val="dk1"/>
                </a:solidFill>
                <a:latin typeface="Calibri"/>
                <a:ea typeface="Calibri"/>
                <a:cs typeface="Calibri"/>
                <a:sym typeface="Calibri"/>
              </a:rPr>
              <a:t>Οι κοινωνικές πρακτικές διαμορφώνουν την καθημερινότητα και είναι οικείες σε όλα τα μέλη της κοινότητας, ακόμα και αν δεν συμμετέχουν όλοι σε αυτές.</a:t>
            </a:r>
            <a:endParaRPr sz="1800" b="1" dirty="0">
              <a:solidFill>
                <a:schemeClr val="dk1"/>
              </a:solidFill>
              <a:latin typeface="Calibri"/>
              <a:ea typeface="Calibri"/>
              <a:cs typeface="Calibri"/>
              <a:sym typeface="Calibri"/>
            </a:endParaRPr>
          </a:p>
        </p:txBody>
      </p:sp>
      <p:pic>
        <p:nvPicPr>
          <p:cNvPr id="327" name="Google Shape;327;p14"/>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328" name="Google Shape;328;p14"/>
          <p:cNvSpPr txBox="1"/>
          <p:nvPr/>
        </p:nvSpPr>
        <p:spPr>
          <a:xfrm>
            <a:off x="2613663" y="6421477"/>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29" name="Google Shape;329;p14"/>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330" name="Google Shape;330;p14"/>
          <p:cNvSpPr txBox="1"/>
          <p:nvPr/>
        </p:nvSpPr>
        <p:spPr>
          <a:xfrm>
            <a:off x="6298589" y="617660"/>
            <a:ext cx="5773399"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dirty="0">
                <a:solidFill>
                  <a:srgbClr val="266C9F"/>
                </a:solidFill>
                <a:latin typeface="Calibri"/>
                <a:ea typeface="Calibri"/>
                <a:cs typeface="Calibri"/>
                <a:sym typeface="Calibri"/>
              </a:rPr>
              <a:t>Γ. Κοινωνικές Πρακτικές, Τελετουργίες και Εορταστικές Εκδηλώσεις</a:t>
            </a:r>
            <a:endParaRPr sz="2800" dirty="0">
              <a:solidFill>
                <a:srgbClr val="266C9F"/>
              </a:solidFill>
              <a:latin typeface="Calibri"/>
              <a:ea typeface="Calibri"/>
              <a:cs typeface="Calibri"/>
              <a:sym typeface="Calibri"/>
            </a:endParaRPr>
          </a:p>
        </p:txBody>
      </p:sp>
      <p:pic>
        <p:nvPicPr>
          <p:cNvPr id="331" name="Google Shape;331;p14" descr="A person wearing a colorful dress&#10;&#10;Description automatically generated with low confidenc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160" y="2099240"/>
            <a:ext cx="4620113" cy="301783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5"/>
          <p:cNvSpPr/>
          <p:nvPr/>
        </p:nvSpPr>
        <p:spPr>
          <a:xfrm>
            <a:off x="4745744" y="8322"/>
            <a:ext cx="7508055" cy="6858000"/>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 name="Google Shape;338;p15"/>
          <p:cNvSpPr txBox="1"/>
          <p:nvPr/>
        </p:nvSpPr>
        <p:spPr>
          <a:xfrm>
            <a:off x="6340219" y="2357224"/>
            <a:ext cx="5571062" cy="1200288"/>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l-GR" sz="1800" b="1" dirty="0">
                <a:solidFill>
                  <a:schemeClr val="dk1"/>
                </a:solidFill>
                <a:latin typeface="Calibri"/>
                <a:ea typeface="Calibri"/>
                <a:cs typeface="Calibri"/>
                <a:sym typeface="Calibri"/>
              </a:rPr>
              <a:t>Γνώση, τεχνογνωσία, δεξιότητες, πρακτικές και αναπαραστάσεις που αναπτύσσονται από τις κοινότητες με την αλληλεπίδραση με το φυσικό περιβάλλον</a:t>
            </a:r>
            <a:endParaRPr sz="1800" b="1" dirty="0">
              <a:solidFill>
                <a:schemeClr val="dk1"/>
              </a:solidFill>
              <a:latin typeface="Calibri"/>
              <a:ea typeface="Calibri"/>
              <a:cs typeface="Calibri"/>
              <a:sym typeface="Calibri"/>
            </a:endParaRPr>
          </a:p>
        </p:txBody>
      </p:sp>
      <p:sp>
        <p:nvSpPr>
          <p:cNvPr id="339" name="Google Shape;339;p15"/>
          <p:cNvSpPr txBox="1"/>
          <p:nvPr/>
        </p:nvSpPr>
        <p:spPr>
          <a:xfrm>
            <a:off x="6340219" y="3703053"/>
            <a:ext cx="5509610" cy="2031285"/>
          </a:xfrm>
          <a:prstGeom prst="rect">
            <a:avLst/>
          </a:prstGeom>
          <a:noFill/>
          <a:ln>
            <a:noFill/>
          </a:ln>
        </p:spPr>
        <p:txBody>
          <a:bodyPr spcFirstLastPara="1" wrap="square" lIns="108000" tIns="45700" rIns="108000" bIns="45700" anchor="t" anchorCtr="0">
            <a:spAutoFit/>
          </a:bodyPr>
          <a:lstStyle/>
          <a:p>
            <a:pPr lvl="0"/>
            <a:r>
              <a:rPr lang="el-GR" sz="1800" b="1" dirty="0">
                <a:solidFill>
                  <a:schemeClr val="dk1"/>
                </a:solidFill>
                <a:latin typeface="Calibri"/>
                <a:ea typeface="Calibri"/>
                <a:cs typeface="Calibri"/>
                <a:sym typeface="Calibri"/>
              </a:rPr>
              <a:t>Πολλοί τομείς όπως η παραδοσιακή οικολογική σοφία, η γηγενής γνώση, η γνώση για την τοπική πανίδα και χλωρίδα, τα συστήματα παραδοσιακής θεραπείας, οι τελετουργίες, οι πεποιθήσεις, οι τελετές μύησης, οι κοσμολογίες, ο σαμανισμός, οι τελετές κατοχής, οι κοινωνικές οργανώσεις, τα φεστιβάλ, οι γλώσσες και οι εικαστικές τέχνες.</a:t>
            </a:r>
            <a:endParaRPr sz="1800" b="1" dirty="0">
              <a:solidFill>
                <a:schemeClr val="dk1"/>
              </a:solidFill>
              <a:latin typeface="Calibri"/>
              <a:ea typeface="Calibri"/>
              <a:cs typeface="Calibri"/>
              <a:sym typeface="Calibri"/>
            </a:endParaRPr>
          </a:p>
        </p:txBody>
      </p:sp>
      <p:pic>
        <p:nvPicPr>
          <p:cNvPr id="340" name="Google Shape;340;p15"/>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341" name="Google Shape;341;p15"/>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42" name="Google Shape;342;p15"/>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343" name="Google Shape;343;p15"/>
          <p:cNvSpPr txBox="1"/>
          <p:nvPr/>
        </p:nvSpPr>
        <p:spPr>
          <a:xfrm>
            <a:off x="6340218" y="590196"/>
            <a:ext cx="5773399"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800" dirty="0">
                <a:solidFill>
                  <a:srgbClr val="266C9F"/>
                </a:solidFill>
                <a:latin typeface="Calibri"/>
                <a:ea typeface="Calibri"/>
                <a:cs typeface="Calibri"/>
                <a:sym typeface="Calibri"/>
              </a:rPr>
              <a:t>Δ. Γνώσεις και πρακτικές σχετικά με τη φύση και το σύμπαν</a:t>
            </a:r>
            <a:endParaRPr sz="2800" dirty="0">
              <a:solidFill>
                <a:srgbClr val="266C9F"/>
              </a:solidFill>
              <a:latin typeface="Calibri"/>
              <a:ea typeface="Calibri"/>
              <a:cs typeface="Calibri"/>
              <a:sym typeface="Calibri"/>
            </a:endParaRPr>
          </a:p>
        </p:txBody>
      </p:sp>
      <p:pic>
        <p:nvPicPr>
          <p:cNvPr id="344" name="Google Shape;344;p15" descr="A person walking through tall grass&#10;&#10;Description automatically generated with medium confidenc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1668127"/>
            <a:ext cx="5066387" cy="337254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6"/>
          <p:cNvSpPr/>
          <p:nvPr/>
        </p:nvSpPr>
        <p:spPr>
          <a:xfrm>
            <a:off x="4670378" y="0"/>
            <a:ext cx="7583421" cy="6880995"/>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1" name="Google Shape;351;p16"/>
          <p:cNvSpPr txBox="1"/>
          <p:nvPr/>
        </p:nvSpPr>
        <p:spPr>
          <a:xfrm>
            <a:off x="6340218" y="1528396"/>
            <a:ext cx="5560885" cy="2585283"/>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l-GR" sz="1800" b="1" dirty="0">
                <a:solidFill>
                  <a:schemeClr val="dk1"/>
                </a:solidFill>
                <a:latin typeface="Calibri"/>
                <a:ea typeface="Calibri"/>
                <a:cs typeface="Calibri"/>
                <a:sym typeface="Calibri"/>
              </a:rPr>
              <a:t>Υπάρχουν πολυάριθμες εκφράσεις της παραδοσιακής χειροτεχνίας: εργαλεία. ρούχα και κοσμήματα· κοστούμια και σκηνικά για φεστιβάλ και παραστατικές τέχνες. δοχεία αποθήκευσης, αντικείμενα που χρησιμοποιούνται για αποθήκευση, μεταφορά και σαν καταφύγια· διακοσμητικά έργα τέχνης και τελετουργικά αντικείμενα. μουσικά όργανα και οικιακά σκεύη, καθώς και παιχνίδια, τόσο για διασκέδαση όσο και για εκπαίδευση.</a:t>
            </a:r>
            <a:endParaRPr dirty="0"/>
          </a:p>
        </p:txBody>
      </p:sp>
      <p:sp>
        <p:nvSpPr>
          <p:cNvPr id="352" name="Google Shape;352;p16"/>
          <p:cNvSpPr txBox="1"/>
          <p:nvPr/>
        </p:nvSpPr>
        <p:spPr>
          <a:xfrm>
            <a:off x="6340218" y="4279395"/>
            <a:ext cx="5561603" cy="2031285"/>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l-GR" sz="1800" b="1" dirty="0">
                <a:solidFill>
                  <a:schemeClr val="dk1"/>
                </a:solidFill>
                <a:latin typeface="Calibri"/>
                <a:ea typeface="Calibri"/>
                <a:cs typeface="Calibri"/>
                <a:sym typeface="Calibri"/>
              </a:rPr>
              <a:t>Οι δεξιότητες που εμπλέκονται στη δημιουργία αντικειμένων χειροτεχνίας είναι τόσο ποικίλες όσο και τα ίδια τα αντικείμενα και κυμαίνονται από λεπτή, λεπτομερή εργασία, όπως η παραγωγή αναθηματικών χάρτινων αντικειμένων μέσα από επίπονη και σκληρή εργασία όπως η δημιουργία ενός ανθεκτικού καλαθιού ή μιας παχιάς κουβέρτας.</a:t>
            </a:r>
            <a:endParaRPr sz="1800" b="1" dirty="0">
              <a:solidFill>
                <a:schemeClr val="dk1"/>
              </a:solidFill>
              <a:latin typeface="Calibri"/>
              <a:ea typeface="Calibri"/>
              <a:cs typeface="Calibri"/>
              <a:sym typeface="Calibri"/>
            </a:endParaRPr>
          </a:p>
        </p:txBody>
      </p:sp>
      <p:pic>
        <p:nvPicPr>
          <p:cNvPr id="353" name="Google Shape;353;p16"/>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354" name="Google Shape;354;p16"/>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55" name="Google Shape;355;p16"/>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356" name="Google Shape;356;p16"/>
          <p:cNvSpPr txBox="1"/>
          <p:nvPr/>
        </p:nvSpPr>
        <p:spPr>
          <a:xfrm>
            <a:off x="6340218" y="510325"/>
            <a:ext cx="577339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266C9F"/>
                </a:solidFill>
                <a:latin typeface="Calibri"/>
                <a:ea typeface="Calibri"/>
                <a:cs typeface="Calibri"/>
                <a:sym typeface="Calibri"/>
              </a:rPr>
              <a:t>E.  </a:t>
            </a:r>
            <a:r>
              <a:rPr lang="el-GR" sz="2800" dirty="0">
                <a:solidFill>
                  <a:srgbClr val="266C9F"/>
                </a:solidFill>
                <a:latin typeface="Calibri"/>
                <a:ea typeface="Calibri"/>
                <a:cs typeface="Calibri"/>
                <a:sym typeface="Calibri"/>
              </a:rPr>
              <a:t>Παραδοσιακή Χειροτεχνία</a:t>
            </a:r>
            <a:endParaRPr dirty="0"/>
          </a:p>
        </p:txBody>
      </p:sp>
      <p:pic>
        <p:nvPicPr>
          <p:cNvPr id="357" name="Google Shape;357;p16" descr="A picture containing text&#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 y="2011165"/>
            <a:ext cx="4630273" cy="299115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7"/>
          <p:cNvSpPr/>
          <p:nvPr/>
        </p:nvSpPr>
        <p:spPr>
          <a:xfrm>
            <a:off x="4495915" y="306724"/>
            <a:ext cx="6391814"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4000" dirty="0">
                <a:solidFill>
                  <a:srgbClr val="2F5496"/>
                </a:solidFill>
                <a:latin typeface="Calibri"/>
                <a:ea typeface="Calibri"/>
                <a:cs typeface="Calibri"/>
                <a:sym typeface="Calibri"/>
              </a:rPr>
              <a:t>1.4. Πολιτιστική κληρονομιά και άυλη πολιτιστική κληρονομιά</a:t>
            </a:r>
            <a:endParaRPr sz="4000" dirty="0">
              <a:solidFill>
                <a:srgbClr val="2F5496"/>
              </a:solidFill>
              <a:latin typeface="Calibri"/>
              <a:ea typeface="Calibri"/>
              <a:cs typeface="Calibri"/>
              <a:sym typeface="Calibri"/>
            </a:endParaRPr>
          </a:p>
        </p:txBody>
      </p:sp>
      <p:sp>
        <p:nvSpPr>
          <p:cNvPr id="364" name="Google Shape;364;p17"/>
          <p:cNvSpPr txBox="1"/>
          <p:nvPr/>
        </p:nvSpPr>
        <p:spPr>
          <a:xfrm>
            <a:off x="4495915" y="2159635"/>
            <a:ext cx="5588433" cy="70172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dirty="0">
                <a:solidFill>
                  <a:schemeClr val="dk1"/>
                </a:solidFill>
                <a:latin typeface="Calibri"/>
                <a:ea typeface="Calibri"/>
                <a:cs typeface="Calibri"/>
                <a:sym typeface="Calibri"/>
              </a:rPr>
              <a:t>Οι έννοιες αυτές συχνά συμβαδίζουν. Η άυλη πολιτιστική κληρονομιά αποτελείται από παραδόσεις, γνώσεις και έθιμα που μεταβιβάζονται από άτομο σε άτομο και συχνά είναι συνυφασμένα με την υλική πολιτιστική κληρονομιά όπως μνημεία, κοστούμια, εργαλεία, σπίτια.</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l-G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l-GR" sz="1800" dirty="0">
                <a:solidFill>
                  <a:schemeClr val="dk1"/>
                </a:solidFill>
                <a:latin typeface="Calibri"/>
                <a:ea typeface="Calibri"/>
                <a:cs typeface="Calibri"/>
                <a:sym typeface="Calibri"/>
              </a:rPr>
              <a:t>Ένα παράδειγμα αυτής της αλληλεπίδρασης είναι τα ισλανδικά σπίτια χλοοτάπητα που διατηρούνται από το Εθνικό Μουσείο της Ισλανδίας. Τα ίδια τα σπίτια είναι πολιτιστική κληρονομιά και η τεχνική κατασκευής, είναι άυλη πολιτιστική κληρονομιά, δεξιότητες που μαθαίνονται από άτομο σε άτομο.</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br>
              <a:rPr lang="en-US" sz="18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b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365" name="Google Shape;365;p17" descr="A picture containing graphical user interface&#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19176" y="1753274"/>
            <a:ext cx="3576669" cy="2414434"/>
          </a:xfrm>
          <a:prstGeom prst="rect">
            <a:avLst/>
          </a:prstGeom>
          <a:noFill/>
          <a:ln>
            <a:noFill/>
          </a:ln>
        </p:spPr>
      </p:pic>
      <p:grpSp>
        <p:nvGrpSpPr>
          <p:cNvPr id="366" name="Google Shape;366;p17"/>
          <p:cNvGrpSpPr/>
          <p:nvPr/>
        </p:nvGrpSpPr>
        <p:grpSpPr>
          <a:xfrm>
            <a:off x="2964470" y="468942"/>
            <a:ext cx="1361571" cy="349188"/>
            <a:chOff x="10604072" y="448487"/>
            <a:chExt cx="1361571" cy="349188"/>
          </a:xfrm>
        </p:grpSpPr>
        <p:sp>
          <p:nvSpPr>
            <p:cNvPr id="367" name="Google Shape;367;p17"/>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68" name="Google Shape;368;p17"/>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69" name="Google Shape;369;p17"/>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18"/>
          <p:cNvSpPr txBox="1"/>
          <p:nvPr/>
        </p:nvSpPr>
        <p:spPr>
          <a:xfrm>
            <a:off x="2686050" y="1699708"/>
            <a:ext cx="7726929" cy="64632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dirty="0">
                <a:solidFill>
                  <a:schemeClr val="dk1"/>
                </a:solidFill>
                <a:latin typeface="Calibri"/>
                <a:ea typeface="Calibri"/>
                <a:cs typeface="Calibri"/>
                <a:sym typeface="Calibri"/>
              </a:rPr>
              <a:t>Η έννοια της διαφύλαξης της ΑΠΚ και του έργου της UNESCO δεν είναι υπεράνω κριτικής και συζητήσεων που παρουσιάζουν ενδιαφέρον. Ακολουθούν μερικά παραδείγματα</a:t>
            </a:r>
            <a:r>
              <a:rPr lang="en-US" sz="1800" dirty="0">
                <a:solidFill>
                  <a:schemeClr val="dk1"/>
                </a:solidFill>
                <a:latin typeface="Calibri"/>
                <a:ea typeface="Calibri"/>
                <a:cs typeface="Calibri"/>
                <a:sym typeface="Calibri"/>
              </a:rPr>
              <a:t>: </a:t>
            </a:r>
            <a:endParaRPr dirty="0"/>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Είναι φυσικό ο πολιτισμός να αναπτύσσεται και να αλλάζει, το απαγορεύει αυτό η προστασία της ΑΠΚ;</a:t>
            </a:r>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Εάν ένα έθιμο / γνώσεις / δεξιότητες χρειάζεται προστασία δεν έχει πλέον ρόλο στον πολιτισμό, δεν είναι βιώσιμο. </a:t>
            </a:r>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Τι θεωρείται αρκετά σημαντικό για να θεωρηθεί άυλη κληρονομιά και ποιος θα το αποφασίσει αυτό; </a:t>
            </a:r>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Αυτό δημιουργεί διακρίσεις μεταξύ των ομάδων της κοινωνίας;</a:t>
            </a:r>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Είναι καλύτερο η ΑΠΚ να μένει ξεχασμένη;</a:t>
            </a:r>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Η τεκμηρίωση της ΑΠΚ δεν είναι το ίδιο με τη διαφύλαξή της. </a:t>
            </a:r>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Ποιος αποφασίζει ποιος είναι ο σωστός τρόπος για να γίνουν πράγματα με την ΑΠΚ; </a:t>
            </a:r>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Τι γίνεται με την κληρονομιά που έχει ξεχαστεί; είναι καλύτερο να αναβιώσει; </a:t>
            </a:r>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Είναι δυνατή η κατοχή της ΑΠΚ  και τι μπορεί να σημαίνει αυτό;</a:t>
            </a: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76" name="Google Shape;376;p18"/>
          <p:cNvSpPr txBox="1"/>
          <p:nvPr/>
        </p:nvSpPr>
        <p:spPr>
          <a:xfrm>
            <a:off x="3892304" y="209910"/>
            <a:ext cx="6926579"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a:solidFill>
                  <a:srgbClr val="2F5496"/>
                </a:solidFill>
                <a:latin typeface="Calibri"/>
                <a:ea typeface="Calibri"/>
                <a:cs typeface="Calibri"/>
                <a:sym typeface="Calibri"/>
              </a:rPr>
              <a:t>     </a:t>
            </a:r>
            <a:r>
              <a:rPr lang="el-GR" sz="4000" dirty="0">
                <a:solidFill>
                  <a:srgbClr val="2F5496"/>
                </a:solidFill>
                <a:latin typeface="Calibri"/>
                <a:ea typeface="Calibri"/>
                <a:cs typeface="Calibri"/>
                <a:sym typeface="Calibri"/>
              </a:rPr>
              <a:t>1.5. Ενδιαφέροντα σημεία συζήτησης σχετικά με την ΑΠΚ</a:t>
            </a:r>
            <a:endParaRPr dirty="0"/>
          </a:p>
        </p:txBody>
      </p:sp>
      <p:pic>
        <p:nvPicPr>
          <p:cNvPr id="377" name="Google Shape;377;p18" descr="A plate of food&#10;&#10;Description automatically generated with medium confiden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2867" y="1879612"/>
            <a:ext cx="2185837" cy="1549388"/>
          </a:xfrm>
          <a:prstGeom prst="rect">
            <a:avLst/>
          </a:prstGeom>
          <a:noFill/>
          <a:ln>
            <a:noFill/>
          </a:ln>
        </p:spPr>
      </p:pic>
      <p:grpSp>
        <p:nvGrpSpPr>
          <p:cNvPr id="378" name="Google Shape;378;p18"/>
          <p:cNvGrpSpPr/>
          <p:nvPr/>
        </p:nvGrpSpPr>
        <p:grpSpPr>
          <a:xfrm>
            <a:off x="3380589" y="371283"/>
            <a:ext cx="1361571" cy="349188"/>
            <a:chOff x="10604072" y="448487"/>
            <a:chExt cx="1361571" cy="349188"/>
          </a:xfrm>
        </p:grpSpPr>
        <p:sp>
          <p:nvSpPr>
            <p:cNvPr id="379" name="Google Shape;379;p18"/>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80" name="Google Shape;380;p18"/>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81" name="Google Shape;381;p18"/>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205027" y="6290760"/>
            <a:ext cx="2580150" cy="567240"/>
          </a:xfrm>
          <a:prstGeom prst="rect">
            <a:avLst/>
          </a:prstGeom>
          <a:noFill/>
          <a:ln>
            <a:noFill/>
          </a:ln>
        </p:spPr>
      </p:pic>
      <p:sp>
        <p:nvSpPr>
          <p:cNvPr id="387" name="Google Shape;387;p19"/>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88" name="Google Shape;388;p19"/>
          <p:cNvPicPr preferRelativeResize="0"/>
          <p:nvPr/>
        </p:nvPicPr>
        <p:blipFill rotWithShape="1">
          <a:blip r:embed="rId4">
            <a:alphaModFix/>
          </a:blip>
          <a:srcRect/>
          <a:stretch/>
        </p:blipFill>
        <p:spPr>
          <a:xfrm>
            <a:off x="9957816" y="0"/>
            <a:ext cx="2219417" cy="883966"/>
          </a:xfrm>
          <a:prstGeom prst="rect">
            <a:avLst/>
          </a:prstGeom>
          <a:noFill/>
          <a:ln>
            <a:noFill/>
          </a:ln>
        </p:spPr>
      </p:pic>
      <p:sp>
        <p:nvSpPr>
          <p:cNvPr id="389" name="Google Shape;389;p19"/>
          <p:cNvSpPr/>
          <p:nvPr/>
        </p:nvSpPr>
        <p:spPr>
          <a:xfrm>
            <a:off x="5852224" y="3740649"/>
            <a:ext cx="79072" cy="317649"/>
          </a:xfrm>
          <a:prstGeom prst="rect">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390" name="Google Shape;390;p19"/>
          <p:cNvSpPr/>
          <p:nvPr/>
        </p:nvSpPr>
        <p:spPr>
          <a:xfrm>
            <a:off x="5852224" y="2985724"/>
            <a:ext cx="79072" cy="317649"/>
          </a:xfrm>
          <a:prstGeom prst="rect">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391" name="Google Shape;391;p19"/>
          <p:cNvSpPr txBox="1"/>
          <p:nvPr/>
        </p:nvSpPr>
        <p:spPr>
          <a:xfrm>
            <a:off x="5093125" y="577349"/>
            <a:ext cx="5650816" cy="1446550"/>
          </a:xfrm>
          <a:prstGeom prst="rect">
            <a:avLst/>
          </a:prstGeom>
          <a:noFill/>
          <a:ln>
            <a:noFill/>
          </a:ln>
        </p:spPr>
        <p:txBody>
          <a:bodyPr spcFirstLastPara="1" wrap="square" lIns="91425" tIns="45700" rIns="91425" bIns="45700" anchor="t" anchorCtr="0">
            <a:spAutoFit/>
          </a:bodyPr>
          <a:lstStyle/>
          <a:p>
            <a:pPr lvl="0"/>
            <a:r>
              <a:rPr lang="el-GR" sz="3200" b="1" dirty="0">
                <a:solidFill>
                  <a:srgbClr val="FFC000"/>
                </a:solidFill>
                <a:latin typeface="Calibri"/>
                <a:ea typeface="Calibri"/>
                <a:cs typeface="Calibri"/>
                <a:sym typeface="Calibri"/>
              </a:rPr>
              <a:t>Ενότητα</a:t>
            </a:r>
            <a:r>
              <a:rPr lang="en-US" sz="3200" b="1" dirty="0">
                <a:solidFill>
                  <a:srgbClr val="FFC000"/>
                </a:solidFill>
                <a:latin typeface="Calibri"/>
                <a:ea typeface="Calibri"/>
                <a:cs typeface="Calibri"/>
                <a:sym typeface="Calibri"/>
              </a:rPr>
              <a:t> II  </a:t>
            </a:r>
            <a:r>
              <a:rPr lang="el-GR" sz="3200" b="1" dirty="0">
                <a:solidFill>
                  <a:srgbClr val="FFC000"/>
                </a:solidFill>
                <a:latin typeface="Calibri"/>
                <a:ea typeface="Calibri"/>
                <a:cs typeface="Calibri"/>
                <a:sym typeface="Calibri"/>
              </a:rPr>
              <a:t>Ενεργώντας με την Άυλη Πολιτιστική Κληρονομιά</a:t>
            </a:r>
            <a:r>
              <a:rPr lang="en-US" sz="3200" b="1" dirty="0">
                <a:solidFill>
                  <a:srgbClr val="FFC000"/>
                </a:solidFill>
                <a:latin typeface="Calibri"/>
                <a:ea typeface="Calibri"/>
                <a:cs typeface="Calibri"/>
                <a:sym typeface="Calibri"/>
              </a:rPr>
              <a:t>. </a:t>
            </a:r>
            <a:endParaRPr sz="3200" b="1" dirty="0">
              <a:solidFill>
                <a:srgbClr val="FFC000"/>
              </a:solidFill>
              <a:latin typeface="Calibri"/>
              <a:ea typeface="Calibri"/>
              <a:cs typeface="Calibri"/>
              <a:sym typeface="Calibri"/>
            </a:endParaRPr>
          </a:p>
          <a:p>
            <a:pPr marL="0" marR="0" lvl="0" indent="0" algn="l" rtl="0">
              <a:spcBef>
                <a:spcPts val="0"/>
              </a:spcBef>
              <a:spcAft>
                <a:spcPts val="0"/>
              </a:spcAft>
              <a:buNone/>
            </a:pPr>
            <a:endParaRPr sz="2400" b="1" dirty="0">
              <a:solidFill>
                <a:srgbClr val="2F5496"/>
              </a:solidFill>
              <a:latin typeface="Calibri"/>
              <a:ea typeface="Calibri"/>
              <a:cs typeface="Calibri"/>
              <a:sym typeface="Calibri"/>
            </a:endParaRPr>
          </a:p>
        </p:txBody>
      </p:sp>
      <p:sp>
        <p:nvSpPr>
          <p:cNvPr id="392" name="Google Shape;392;p19"/>
          <p:cNvSpPr txBox="1"/>
          <p:nvPr/>
        </p:nvSpPr>
        <p:spPr>
          <a:xfrm>
            <a:off x="6069478" y="2189724"/>
            <a:ext cx="6526382" cy="29546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400" b="1" dirty="0">
                <a:solidFill>
                  <a:srgbClr val="2F5496"/>
                </a:solidFill>
                <a:latin typeface="Calibri"/>
                <a:ea typeface="Calibri"/>
                <a:cs typeface="Calibri"/>
                <a:sym typeface="Calibri"/>
              </a:rPr>
              <a:t>ΑΠΚ</a:t>
            </a:r>
            <a:r>
              <a:rPr lang="en-US" sz="2400" b="1" dirty="0">
                <a:solidFill>
                  <a:srgbClr val="2F5496"/>
                </a:solidFill>
                <a:latin typeface="Calibri"/>
                <a:ea typeface="Calibri"/>
                <a:cs typeface="Calibri"/>
                <a:sym typeface="Calibri"/>
              </a:rPr>
              <a:t> - </a:t>
            </a:r>
            <a:r>
              <a:rPr lang="el-GR" sz="2400" b="1" dirty="0">
                <a:solidFill>
                  <a:srgbClr val="2F5496"/>
                </a:solidFill>
                <a:latin typeface="Calibri"/>
                <a:ea typeface="Calibri"/>
                <a:cs typeface="Calibri"/>
                <a:sym typeface="Calibri"/>
              </a:rPr>
              <a:t>επάγγελμα και χόμπι</a:t>
            </a:r>
          </a:p>
          <a:p>
            <a:pPr marL="0" marR="0" lvl="0" indent="0" algn="l" rtl="0">
              <a:spcBef>
                <a:spcPts val="0"/>
              </a:spcBef>
              <a:spcAft>
                <a:spcPts val="0"/>
              </a:spcAft>
              <a:buNone/>
            </a:pPr>
            <a:endParaRPr sz="24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el-GR" sz="2400" b="1" dirty="0">
                <a:solidFill>
                  <a:srgbClr val="2F5496"/>
                </a:solidFill>
                <a:latin typeface="Calibri"/>
                <a:ea typeface="Calibri"/>
                <a:cs typeface="Calibri"/>
                <a:sym typeface="Calibri"/>
              </a:rPr>
              <a:t>Είναι ζωντανή</a:t>
            </a:r>
          </a:p>
          <a:p>
            <a:pPr marL="0" marR="0" lvl="0" indent="0" algn="l" rtl="0">
              <a:spcBef>
                <a:spcPts val="0"/>
              </a:spcBef>
              <a:spcAft>
                <a:spcPts val="0"/>
              </a:spcAft>
              <a:buNone/>
            </a:pPr>
            <a:endParaRPr sz="24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el-GR" sz="2400" b="1" dirty="0">
                <a:solidFill>
                  <a:srgbClr val="2F5496"/>
                </a:solidFill>
                <a:latin typeface="Calibri"/>
                <a:ea typeface="Calibri"/>
                <a:cs typeface="Calibri"/>
                <a:sym typeface="Calibri"/>
              </a:rPr>
              <a:t>Από που ξεκινάμε;</a:t>
            </a:r>
            <a:endParaRPr dirty="0"/>
          </a:p>
          <a:p>
            <a:pPr marL="0" marR="0" lvl="0" indent="0" algn="l" rtl="0">
              <a:spcBef>
                <a:spcPts val="0"/>
              </a:spcBef>
              <a:spcAft>
                <a:spcPts val="0"/>
              </a:spcAft>
              <a:buNone/>
            </a:pPr>
            <a:endParaRPr sz="24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el-GR" sz="2400" b="1" dirty="0">
                <a:solidFill>
                  <a:srgbClr val="2F5496"/>
                </a:solidFill>
                <a:latin typeface="Calibri"/>
                <a:ea typeface="Calibri"/>
                <a:cs typeface="Calibri"/>
                <a:sym typeface="Calibri"/>
              </a:rPr>
              <a:t>ΑΠΚ και Τουρισμός</a:t>
            </a:r>
            <a:endParaRPr sz="2400" b="1" dirty="0">
              <a:solidFill>
                <a:srgbClr val="2F5496"/>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393" name="Google Shape;393;p19"/>
          <p:cNvGrpSpPr/>
          <p:nvPr/>
        </p:nvGrpSpPr>
        <p:grpSpPr>
          <a:xfrm>
            <a:off x="4976735" y="141870"/>
            <a:ext cx="1361571" cy="349188"/>
            <a:chOff x="10604072" y="448487"/>
            <a:chExt cx="1361571" cy="349188"/>
          </a:xfrm>
        </p:grpSpPr>
        <p:sp>
          <p:nvSpPr>
            <p:cNvPr id="394" name="Google Shape;394;p19"/>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95" name="Google Shape;395;p19"/>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96" name="Google Shape;396;p19"/>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397" name="Google Shape;397;p19" descr="A picture containing outdoor, person&#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b="-169"/>
          <a:stretch/>
        </p:blipFill>
        <p:spPr>
          <a:xfrm>
            <a:off x="-3447" y="-21779"/>
            <a:ext cx="4709970" cy="6377602"/>
          </a:xfrm>
          <a:prstGeom prst="rect">
            <a:avLst/>
          </a:prstGeom>
          <a:noFill/>
          <a:ln>
            <a:noFill/>
          </a:ln>
        </p:spPr>
      </p:pic>
      <p:sp>
        <p:nvSpPr>
          <p:cNvPr id="398" name="Google Shape;398;p19"/>
          <p:cNvSpPr/>
          <p:nvPr/>
        </p:nvSpPr>
        <p:spPr>
          <a:xfrm>
            <a:off x="5854172" y="2250085"/>
            <a:ext cx="79072" cy="317649"/>
          </a:xfrm>
          <a:prstGeom prst="rect">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399" name="Google Shape;399;p19"/>
          <p:cNvSpPr/>
          <p:nvPr/>
        </p:nvSpPr>
        <p:spPr>
          <a:xfrm>
            <a:off x="5852224" y="4459738"/>
            <a:ext cx="79072" cy="317649"/>
          </a:xfrm>
          <a:prstGeom prst="rect">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p:nvPr/>
        </p:nvSpPr>
        <p:spPr>
          <a:xfrm>
            <a:off x="4670378" y="22995"/>
            <a:ext cx="7508055" cy="6858000"/>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111" name="Google Shape;111;p2"/>
          <p:cNvGrpSpPr/>
          <p:nvPr/>
        </p:nvGrpSpPr>
        <p:grpSpPr>
          <a:xfrm>
            <a:off x="6032435" y="2559962"/>
            <a:ext cx="6186103" cy="821285"/>
            <a:chOff x="4834470" y="1451318"/>
            <a:chExt cx="6186103" cy="821285"/>
          </a:xfrm>
        </p:grpSpPr>
        <p:grpSp>
          <p:nvGrpSpPr>
            <p:cNvPr id="112" name="Google Shape;112;p2"/>
            <p:cNvGrpSpPr/>
            <p:nvPr/>
          </p:nvGrpSpPr>
          <p:grpSpPr>
            <a:xfrm>
              <a:off x="5790727" y="1451318"/>
              <a:ext cx="5229846" cy="646331"/>
              <a:chOff x="6316073" y="1381148"/>
              <a:chExt cx="5229846" cy="646331"/>
            </a:xfrm>
          </p:grpSpPr>
          <p:sp>
            <p:nvSpPr>
              <p:cNvPr id="113" name="Google Shape;113;p2"/>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200" b="0" i="0" u="none" strike="noStrike" cap="none" dirty="0">
                    <a:solidFill>
                      <a:schemeClr val="dk1"/>
                    </a:solidFill>
                    <a:latin typeface="Calibri"/>
                    <a:ea typeface="Calibri"/>
                    <a:cs typeface="Calibri"/>
                    <a:sym typeface="Calibri"/>
                  </a:rPr>
                  <a:t>Ο ρόλος της UNESCO και η διαφορετική εκδήλωση της ΑΠΚ</a:t>
                </a:r>
                <a:endParaRPr dirty="0"/>
              </a:p>
            </p:txBody>
          </p:sp>
          <p:sp>
            <p:nvSpPr>
              <p:cNvPr id="114" name="Google Shape;114;p2"/>
              <p:cNvSpPr txBox="1"/>
              <p:nvPr/>
            </p:nvSpPr>
            <p:spPr>
              <a:xfrm>
                <a:off x="6316073" y="1381148"/>
                <a:ext cx="5124925" cy="369332"/>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l-GR" sz="1800" b="1" dirty="0">
                    <a:solidFill>
                      <a:schemeClr val="dk1"/>
                    </a:solidFill>
                    <a:latin typeface="Calibri"/>
                    <a:ea typeface="Calibri"/>
                    <a:cs typeface="Calibri"/>
                    <a:sym typeface="Calibri"/>
                  </a:rPr>
                  <a:t>Κατανοείτε τι είναι η ΑΠΚ</a:t>
                </a:r>
                <a:endParaRPr sz="1800" b="1" dirty="0">
                  <a:solidFill>
                    <a:schemeClr val="dk1"/>
                  </a:solidFill>
                  <a:latin typeface="Calibri"/>
                  <a:ea typeface="Calibri"/>
                  <a:cs typeface="Calibri"/>
                  <a:sym typeface="Calibri"/>
                </a:endParaRPr>
              </a:p>
            </p:txBody>
          </p:sp>
        </p:grpSp>
        <p:sp>
          <p:nvSpPr>
            <p:cNvPr id="115" name="Google Shape;115;p2"/>
            <p:cNvSpPr/>
            <p:nvPr/>
          </p:nvSpPr>
          <p:spPr>
            <a:xfrm>
              <a:off x="4834470" y="1491808"/>
              <a:ext cx="780795" cy="780795"/>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6" name="Google Shape;116;p2"/>
          <p:cNvGrpSpPr/>
          <p:nvPr/>
        </p:nvGrpSpPr>
        <p:grpSpPr>
          <a:xfrm>
            <a:off x="6032435" y="3394194"/>
            <a:ext cx="6186103" cy="1058369"/>
            <a:chOff x="4834470" y="1272099"/>
            <a:chExt cx="6186103" cy="719595"/>
          </a:xfrm>
        </p:grpSpPr>
        <p:grpSp>
          <p:nvGrpSpPr>
            <p:cNvPr id="117" name="Google Shape;117;p2"/>
            <p:cNvGrpSpPr/>
            <p:nvPr/>
          </p:nvGrpSpPr>
          <p:grpSpPr>
            <a:xfrm>
              <a:off x="5777976" y="1272099"/>
              <a:ext cx="5242597" cy="646867"/>
              <a:chOff x="6303322" y="1201929"/>
              <a:chExt cx="5242597" cy="646867"/>
            </a:xfrm>
          </p:grpSpPr>
          <p:sp>
            <p:nvSpPr>
              <p:cNvPr id="118" name="Google Shape;118;p2"/>
              <p:cNvSpPr txBox="1"/>
              <p:nvPr/>
            </p:nvSpPr>
            <p:spPr>
              <a:xfrm>
                <a:off x="6420994" y="1660489"/>
                <a:ext cx="5124925" cy="1883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200" dirty="0" err="1">
                    <a:solidFill>
                      <a:schemeClr val="dk1"/>
                    </a:solidFill>
                    <a:latin typeface="Calibri"/>
                    <a:ea typeface="Calibri"/>
                    <a:cs typeface="Calibri"/>
                    <a:sym typeface="Calibri"/>
                  </a:rPr>
                  <a:t>Επαγγελμτικές</a:t>
                </a:r>
                <a:r>
                  <a:rPr lang="el-GR" sz="1200" dirty="0">
                    <a:solidFill>
                      <a:schemeClr val="dk1"/>
                    </a:solidFill>
                    <a:latin typeface="Calibri"/>
                    <a:ea typeface="Calibri"/>
                    <a:cs typeface="Calibri"/>
                    <a:sym typeface="Calibri"/>
                  </a:rPr>
                  <a:t> ή </a:t>
                </a:r>
                <a:r>
                  <a:rPr lang="el-GR" sz="1200" dirty="0" err="1">
                    <a:solidFill>
                      <a:schemeClr val="dk1"/>
                    </a:solidFill>
                    <a:latin typeface="Calibri"/>
                    <a:ea typeface="Calibri"/>
                    <a:cs typeface="Calibri"/>
                    <a:sym typeface="Calibri"/>
                  </a:rPr>
                  <a:t>χομπίστικες</a:t>
                </a:r>
                <a:r>
                  <a:rPr lang="el-GR" sz="1200" dirty="0">
                    <a:solidFill>
                      <a:schemeClr val="dk1"/>
                    </a:solidFill>
                    <a:latin typeface="Calibri"/>
                    <a:ea typeface="Calibri"/>
                    <a:cs typeface="Calibri"/>
                    <a:sym typeface="Calibri"/>
                  </a:rPr>
                  <a:t> και χρήσιμες ερωτήσεις</a:t>
                </a:r>
                <a:endParaRPr dirty="0"/>
              </a:p>
            </p:txBody>
          </p:sp>
          <p:sp>
            <p:nvSpPr>
              <p:cNvPr id="119" name="Google Shape;119;p2"/>
              <p:cNvSpPr txBox="1"/>
              <p:nvPr/>
            </p:nvSpPr>
            <p:spPr>
              <a:xfrm>
                <a:off x="6303322" y="1201929"/>
                <a:ext cx="5124925" cy="439419"/>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l-GR" sz="1800" b="1" dirty="0">
                    <a:solidFill>
                      <a:schemeClr val="dk1"/>
                    </a:solidFill>
                    <a:latin typeface="Calibri"/>
                    <a:ea typeface="Calibri"/>
                    <a:cs typeface="Calibri"/>
                    <a:sym typeface="Calibri"/>
                  </a:rPr>
                  <a:t>Κατανοείτε τους διαφορετικούς τρόπους εργασίας με την ΑΠΚ</a:t>
                </a:r>
                <a:endParaRPr sz="1800" b="1" dirty="0">
                  <a:solidFill>
                    <a:schemeClr val="dk1"/>
                  </a:solidFill>
                  <a:latin typeface="Calibri"/>
                  <a:ea typeface="Calibri"/>
                  <a:cs typeface="Calibri"/>
                  <a:sym typeface="Calibri"/>
                </a:endParaRPr>
              </a:p>
            </p:txBody>
          </p:sp>
        </p:grpSp>
        <p:sp>
          <p:nvSpPr>
            <p:cNvPr id="120" name="Google Shape;120;p2"/>
            <p:cNvSpPr/>
            <p:nvPr/>
          </p:nvSpPr>
          <p:spPr>
            <a:xfrm>
              <a:off x="4834470" y="1491808"/>
              <a:ext cx="780795" cy="499886"/>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21" name="Google Shape;121;p2"/>
          <p:cNvGrpSpPr/>
          <p:nvPr/>
        </p:nvGrpSpPr>
        <p:grpSpPr>
          <a:xfrm>
            <a:off x="6032435" y="4856006"/>
            <a:ext cx="6186103" cy="790507"/>
            <a:chOff x="4834470" y="1482096"/>
            <a:chExt cx="6186103" cy="790507"/>
          </a:xfrm>
        </p:grpSpPr>
        <p:grpSp>
          <p:nvGrpSpPr>
            <p:cNvPr id="122" name="Google Shape;122;p2"/>
            <p:cNvGrpSpPr/>
            <p:nvPr/>
          </p:nvGrpSpPr>
          <p:grpSpPr>
            <a:xfrm>
              <a:off x="5895648" y="1482096"/>
              <a:ext cx="5124925" cy="615553"/>
              <a:chOff x="6420994" y="1411926"/>
              <a:chExt cx="5124925" cy="615553"/>
            </a:xfrm>
          </p:grpSpPr>
          <p:sp>
            <p:nvSpPr>
              <p:cNvPr id="123" name="Google Shape;123;p2"/>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200" dirty="0">
                    <a:solidFill>
                      <a:schemeClr val="dk1"/>
                    </a:solidFill>
                    <a:latin typeface="Calibri"/>
                    <a:ea typeface="Calibri"/>
                    <a:cs typeface="Calibri"/>
                    <a:sym typeface="Calibri"/>
                  </a:rPr>
                  <a:t>Δημιουργήστε ιδέες, βελτιώστε και αξιολογήστε τις</a:t>
                </a:r>
                <a:endParaRPr sz="1800" dirty="0">
                  <a:solidFill>
                    <a:schemeClr val="dk1"/>
                  </a:solidFill>
                  <a:latin typeface="Calibri"/>
                  <a:ea typeface="Calibri"/>
                  <a:cs typeface="Calibri"/>
                  <a:sym typeface="Calibri"/>
                </a:endParaRPr>
              </a:p>
            </p:txBody>
          </p:sp>
          <p:sp>
            <p:nvSpPr>
              <p:cNvPr id="124" name="Google Shape;124;p2"/>
              <p:cNvSpPr txBox="1"/>
              <p:nvPr/>
            </p:nvSpPr>
            <p:spPr>
              <a:xfrm>
                <a:off x="6420994" y="1411926"/>
                <a:ext cx="5124925" cy="369332"/>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l-GR" sz="1800" b="1" dirty="0">
                    <a:solidFill>
                      <a:schemeClr val="dk1"/>
                    </a:solidFill>
                    <a:latin typeface="Calibri"/>
                    <a:ea typeface="Calibri"/>
                    <a:cs typeface="Calibri"/>
                    <a:sym typeface="Calibri"/>
                  </a:rPr>
                  <a:t>Αξιολογείτε τη δική σας ιδέα ΑΠΚ</a:t>
                </a:r>
                <a:endParaRPr sz="1800" b="1" dirty="0">
                  <a:solidFill>
                    <a:schemeClr val="dk1"/>
                  </a:solidFill>
                  <a:latin typeface="Calibri"/>
                  <a:ea typeface="Calibri"/>
                  <a:cs typeface="Calibri"/>
                  <a:sym typeface="Calibri"/>
                </a:endParaRPr>
              </a:p>
            </p:txBody>
          </p:sp>
        </p:grpSp>
        <p:sp>
          <p:nvSpPr>
            <p:cNvPr id="125" name="Google Shape;125;p2"/>
            <p:cNvSpPr/>
            <p:nvPr/>
          </p:nvSpPr>
          <p:spPr>
            <a:xfrm>
              <a:off x="4834470" y="1491808"/>
              <a:ext cx="780795" cy="780795"/>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126" name="Google Shape;126;p2"/>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127" name="Google Shape;127;p2"/>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128" name="Google Shape;128;p2"/>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129" name="Google Shape;129;p2"/>
          <p:cNvSpPr txBox="1"/>
          <p:nvPr/>
        </p:nvSpPr>
        <p:spPr>
          <a:xfrm>
            <a:off x="5922072" y="439885"/>
            <a:ext cx="303057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4000" b="1" dirty="0">
                <a:solidFill>
                  <a:srgbClr val="266C9F"/>
                </a:solidFill>
                <a:latin typeface="Calibri"/>
                <a:ea typeface="Calibri"/>
                <a:cs typeface="Calibri"/>
                <a:sym typeface="Calibri"/>
              </a:rPr>
              <a:t>ΣΤΟΧΟΙ</a:t>
            </a:r>
            <a:endParaRPr dirty="0"/>
          </a:p>
        </p:txBody>
      </p:sp>
      <p:grpSp>
        <p:nvGrpSpPr>
          <p:cNvPr id="130" name="Google Shape;130;p2"/>
          <p:cNvGrpSpPr/>
          <p:nvPr/>
        </p:nvGrpSpPr>
        <p:grpSpPr>
          <a:xfrm>
            <a:off x="8975036" y="574708"/>
            <a:ext cx="894080" cy="833150"/>
            <a:chOff x="5961125" y="1623900"/>
            <a:chExt cx="427450" cy="448175"/>
          </a:xfrm>
        </p:grpSpPr>
        <p:sp>
          <p:nvSpPr>
            <p:cNvPr id="131" name="Google Shape;131;p2"/>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2" name="Google Shape;132;p2"/>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3" name="Google Shape;133;p2"/>
            <p:cNvSpPr/>
            <p:nvPr/>
          </p:nvSpPr>
          <p:spPr>
            <a:xfrm>
              <a:off x="6107250" y="1824849"/>
              <a:ext cx="79315" cy="7796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solidFill>
              <a:srgbClr val="266C9F"/>
            </a:solidFill>
            <a:ln w="76200"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4" name="Google Shape;134;p2"/>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w="2857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5" name="Google Shape;135;p2"/>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6" name="Google Shape;136;p2"/>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7" name="Google Shape;137;p2"/>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138" name="Google Shape;138;p2"/>
          <p:cNvSpPr/>
          <p:nvPr/>
        </p:nvSpPr>
        <p:spPr>
          <a:xfrm>
            <a:off x="6178758" y="1967591"/>
            <a:ext cx="5058202" cy="36929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l-GR" sz="1800" b="1" dirty="0">
                <a:solidFill>
                  <a:srgbClr val="266C9F"/>
                </a:solidFill>
                <a:latin typeface="Calibri"/>
                <a:ea typeface="Calibri"/>
                <a:cs typeface="Calibri"/>
                <a:sym typeface="Calibri"/>
              </a:rPr>
              <a:t>Στο τέλος αυτής της ενότητας θα είστε σε θέση να:</a:t>
            </a:r>
            <a:endParaRPr dirty="0"/>
          </a:p>
        </p:txBody>
      </p:sp>
      <p:pic>
        <p:nvPicPr>
          <p:cNvPr id="139" name="Google Shape;139;p2" descr="A person doing a handstand&#10;&#10;Description automatically generated with medium confidenc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160" y="1868479"/>
            <a:ext cx="4513894" cy="302043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0"/>
          <p:cNvSpPr/>
          <p:nvPr/>
        </p:nvSpPr>
        <p:spPr>
          <a:xfrm>
            <a:off x="4380680" y="276743"/>
            <a:ext cx="6494163"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rgbClr val="2F5496"/>
                </a:solidFill>
                <a:latin typeface="Calibri"/>
                <a:ea typeface="Calibri"/>
                <a:cs typeface="Calibri"/>
                <a:sym typeface="Calibri"/>
              </a:rPr>
              <a:t>2.1. </a:t>
            </a:r>
            <a:r>
              <a:rPr lang="el-GR" sz="4400" dirty="0">
                <a:solidFill>
                  <a:srgbClr val="2F5496"/>
                </a:solidFill>
                <a:latin typeface="Calibri"/>
                <a:ea typeface="Calibri"/>
                <a:cs typeface="Calibri"/>
                <a:sym typeface="Calibri"/>
              </a:rPr>
              <a:t>ΑΠΚ – Συγχρόνως σαν επάγγελμα και σαν χόμπι</a:t>
            </a:r>
            <a:endParaRPr sz="4400" dirty="0">
              <a:solidFill>
                <a:srgbClr val="2F5496"/>
              </a:solidFill>
              <a:latin typeface="Calibri"/>
              <a:ea typeface="Calibri"/>
              <a:cs typeface="Calibri"/>
              <a:sym typeface="Calibri"/>
            </a:endParaRPr>
          </a:p>
        </p:txBody>
      </p:sp>
      <p:sp>
        <p:nvSpPr>
          <p:cNvPr id="406" name="Google Shape;406;p20"/>
          <p:cNvSpPr txBox="1"/>
          <p:nvPr/>
        </p:nvSpPr>
        <p:spPr>
          <a:xfrm>
            <a:off x="4079631" y="1953585"/>
            <a:ext cx="6143796" cy="812526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Μπορεί να κυμαίνεται από απλές καθημερινές παραδόσεις μέχρι εντυπωσιακές προηγμένες δεξιότητες.</a:t>
            </a:r>
          </a:p>
          <a:p>
            <a:pPr marR="0" lvl="0" algn="l" rtl="0">
              <a:spcBef>
                <a:spcPts val="0"/>
              </a:spcBef>
              <a:spcAft>
                <a:spcPts val="0"/>
              </a:spcAft>
              <a:buClr>
                <a:schemeClr val="dk1"/>
              </a:buClr>
              <a:buSzPts val="1800"/>
            </a:pPr>
            <a:endParaRPr lang="el-G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Οι δεξιότητες και οι γνώσεις μπορούν να χρησιμοποιηθούν τόσο στην ιδιωτική ζωή των ατόμων όσο και δημόσια.</a:t>
            </a:r>
            <a:br>
              <a:rPr lang="el-GR" sz="1800" dirty="0">
                <a:solidFill>
                  <a:schemeClr val="dk1"/>
                </a:solidFill>
                <a:latin typeface="Calibri"/>
                <a:ea typeface="Calibri"/>
                <a:cs typeface="Calibri"/>
                <a:sym typeface="Calibri"/>
              </a:rPr>
            </a:br>
            <a:endParaRPr lang="el-G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Είναι τόσο κοινωνική όσο και ατομική δραστηριότητα.   </a:t>
            </a:r>
            <a:br>
              <a:rPr lang="el-GR" sz="1800" dirty="0">
                <a:solidFill>
                  <a:schemeClr val="dk1"/>
                </a:solidFill>
                <a:latin typeface="Calibri"/>
                <a:ea typeface="Calibri"/>
                <a:cs typeface="Calibri"/>
                <a:sym typeface="Calibri"/>
              </a:rPr>
            </a:br>
            <a:endParaRPr lang="el-G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Η ΑΠΚ μπορεί επίσης να είναι μέρος άλλης υπηρεσίας ή παραγωγής ενός προϊόντος.   </a:t>
            </a:r>
            <a:br>
              <a:rPr lang="el-GR" sz="1800" dirty="0">
                <a:solidFill>
                  <a:schemeClr val="dk1"/>
                </a:solidFill>
                <a:latin typeface="Calibri"/>
                <a:ea typeface="Calibri"/>
                <a:cs typeface="Calibri"/>
                <a:sym typeface="Calibri"/>
              </a:rPr>
            </a:br>
            <a:endParaRPr lang="el-G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Η ΑΠΚ έχει συχνά τη δυνατότητα να αποτελέσει πόρο για την ανάπτυξη της κοινότητας.</a:t>
            </a: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br>
              <a:rPr lang="en-US"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br>
              <a:rPr lang="en-US" sz="18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b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407" name="Google Shape;407;p20" descr="A group of people around a campfire&#10;&#10;Description automatically generated with medium confidence"/>
          <p:cNvPicPr preferRelativeResize="0"/>
          <p:nvPr/>
        </p:nvPicPr>
        <p:blipFill rotWithShape="1">
          <a:blip r:embed="rId4" cstate="email">
            <a:alphaModFix/>
            <a:extLst>
              <a:ext uri="{28A0092B-C50C-407E-A947-70E740481C1C}">
                <a14:useLocalDpi xmlns:a14="http://schemas.microsoft.com/office/drawing/2010/main"/>
              </a:ext>
            </a:extLst>
          </a:blip>
          <a:srcRect b="-1"/>
          <a:stretch/>
        </p:blipFill>
        <p:spPr>
          <a:xfrm>
            <a:off x="369277" y="1723293"/>
            <a:ext cx="3058937" cy="2602523"/>
          </a:xfrm>
          <a:prstGeom prst="rect">
            <a:avLst/>
          </a:prstGeom>
          <a:noFill/>
          <a:ln>
            <a:noFill/>
          </a:ln>
        </p:spPr>
      </p:pic>
      <p:grpSp>
        <p:nvGrpSpPr>
          <p:cNvPr id="408" name="Google Shape;408;p20"/>
          <p:cNvGrpSpPr/>
          <p:nvPr/>
        </p:nvGrpSpPr>
        <p:grpSpPr>
          <a:xfrm>
            <a:off x="2747429" y="530310"/>
            <a:ext cx="1361571" cy="349188"/>
            <a:chOff x="10604072" y="448487"/>
            <a:chExt cx="1361571" cy="349188"/>
          </a:xfrm>
        </p:grpSpPr>
        <p:sp>
          <p:nvSpPr>
            <p:cNvPr id="409" name="Google Shape;409;p20"/>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10" name="Google Shape;410;p20"/>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11" name="Google Shape;411;p20"/>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21"/>
          <p:cNvSpPr/>
          <p:nvPr/>
        </p:nvSpPr>
        <p:spPr>
          <a:xfrm>
            <a:off x="4774016" y="416533"/>
            <a:ext cx="639181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rgbClr val="2F5496"/>
                </a:solidFill>
                <a:latin typeface="Calibri"/>
                <a:ea typeface="Calibri"/>
                <a:cs typeface="Calibri"/>
                <a:sym typeface="Calibri"/>
              </a:rPr>
              <a:t>2.2. </a:t>
            </a:r>
            <a:r>
              <a:rPr lang="el-GR" sz="4400" dirty="0">
                <a:solidFill>
                  <a:srgbClr val="2F5496"/>
                </a:solidFill>
                <a:latin typeface="Calibri"/>
                <a:ea typeface="Calibri"/>
                <a:cs typeface="Calibri"/>
                <a:sym typeface="Calibri"/>
              </a:rPr>
              <a:t>Είναι ζωντανή</a:t>
            </a:r>
            <a:endParaRPr sz="4400" dirty="0">
              <a:solidFill>
                <a:srgbClr val="2F5496"/>
              </a:solidFill>
              <a:latin typeface="Calibri"/>
              <a:ea typeface="Calibri"/>
              <a:cs typeface="Calibri"/>
              <a:sym typeface="Calibri"/>
            </a:endParaRPr>
          </a:p>
        </p:txBody>
      </p:sp>
      <p:sp>
        <p:nvSpPr>
          <p:cNvPr id="418" name="Google Shape;418;p21"/>
          <p:cNvSpPr txBox="1"/>
          <p:nvPr/>
        </p:nvSpPr>
        <p:spPr>
          <a:xfrm>
            <a:off x="4141695" y="1791092"/>
            <a:ext cx="6067020" cy="590927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Όταν εργάζεστε με ΑΠΚ χρησιμοποιείται ο όρος «προστασία». Τονίζει ότι η ιδέα είναι η προστασία των στοιχείων της ΑΠΚ, χωρίς να επιδιώκει να τα παγώσει σε κάποια καθαρή ή αυθεντική μορφή.  </a:t>
            </a:r>
          </a:p>
          <a:p>
            <a:pPr marL="285750" marR="0" lvl="0" indent="-285750" algn="l" rtl="0">
              <a:spcBef>
                <a:spcPts val="0"/>
              </a:spcBef>
              <a:spcAft>
                <a:spcPts val="0"/>
              </a:spcAft>
              <a:buClr>
                <a:schemeClr val="dk1"/>
              </a:buClr>
              <a:buSzPts val="1800"/>
              <a:buFont typeface="Arial"/>
              <a:buChar char="•"/>
            </a:pPr>
            <a:endParaRPr lang="el-G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Η άυλη πολιτιστική κληρονομιά διατηρείται ζωντανή και συναφής όταν ασκείται και μοιράζεται.  </a:t>
            </a:r>
          </a:p>
          <a:p>
            <a:pPr marL="285750" marR="0" lvl="0" indent="-285750" algn="l" rtl="0">
              <a:spcBef>
                <a:spcPts val="0"/>
              </a:spcBef>
              <a:spcAft>
                <a:spcPts val="0"/>
              </a:spcAft>
              <a:buClr>
                <a:schemeClr val="dk1"/>
              </a:buClr>
              <a:buSzPts val="1800"/>
              <a:buFont typeface="Arial"/>
              <a:buChar char="•"/>
            </a:pPr>
            <a:endParaRPr lang="el-G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Η ΑΠΚ αλλάζει και εξελίσσεται συνεχώς – δεν είναι ένα αντικείμενο σε ένα μουσείο για να θαυμάσετε.  </a:t>
            </a:r>
          </a:p>
          <a:p>
            <a:pPr marL="285750" marR="0" lvl="0" indent="-285750" algn="l" rtl="0">
              <a:spcBef>
                <a:spcPts val="0"/>
              </a:spcBef>
              <a:spcAft>
                <a:spcPts val="0"/>
              </a:spcAft>
              <a:buClr>
                <a:schemeClr val="dk1"/>
              </a:buClr>
              <a:buSzPts val="1800"/>
              <a:buFont typeface="Arial"/>
              <a:buChar char="•"/>
            </a:pPr>
            <a:endParaRPr lang="el-G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Κάθε γενιά θα την επηρεάσει, τόσο με μικρές προσαρμογές όσο και με σημαντικές αλλαγές.</a:t>
            </a:r>
            <a:endParaRPr sz="1800" i="1" dirty="0">
              <a:solidFill>
                <a:schemeClr val="dk1"/>
              </a:solidFill>
              <a:highlight>
                <a:srgbClr val="FFFF00"/>
              </a:highlight>
              <a:latin typeface="Calibri"/>
              <a:ea typeface="Calibri"/>
              <a:cs typeface="Calibri"/>
              <a:sym typeface="Calibri"/>
            </a:endParaRPr>
          </a:p>
          <a:p>
            <a:pPr marL="0" marR="0" lvl="0" indent="0" algn="l" rtl="0">
              <a:spcBef>
                <a:spcPts val="0"/>
              </a:spcBef>
              <a:spcAft>
                <a:spcPts val="0"/>
              </a:spcAft>
              <a:buNone/>
            </a:pPr>
            <a:endParaRPr sz="1800" i="1" dirty="0">
              <a:solidFill>
                <a:schemeClr val="dk1"/>
              </a:solidFill>
              <a:highlight>
                <a:srgbClr val="FFFF00"/>
              </a:highlight>
              <a:latin typeface="Calibri"/>
              <a:ea typeface="Calibri"/>
              <a:cs typeface="Calibri"/>
              <a:sym typeface="Calibri"/>
            </a:endParaRPr>
          </a:p>
          <a:p>
            <a:pPr marL="0" marR="0" lvl="0" indent="0" algn="l" rtl="0">
              <a:spcBef>
                <a:spcPts val="0"/>
              </a:spcBef>
              <a:spcAft>
                <a:spcPts val="0"/>
              </a:spcAft>
              <a:buNone/>
            </a:pPr>
            <a:endParaRPr sz="1800" i="1" dirty="0">
              <a:solidFill>
                <a:schemeClr val="dk1"/>
              </a:solidFill>
              <a:highlight>
                <a:srgbClr val="FFFF00"/>
              </a:highlight>
              <a:latin typeface="Calibri"/>
              <a:ea typeface="Calibri"/>
              <a:cs typeface="Calibri"/>
              <a:sym typeface="Calibri"/>
            </a:endParaRPr>
          </a:p>
          <a:p>
            <a:pPr marL="0" marR="0" lvl="0" indent="0" algn="l" rtl="0">
              <a:spcBef>
                <a:spcPts val="0"/>
              </a:spcBef>
              <a:spcAft>
                <a:spcPts val="0"/>
              </a:spcAft>
              <a:buNone/>
            </a:pPr>
            <a:endParaRPr sz="1800" u="sng" dirty="0">
              <a:solidFill>
                <a:schemeClr val="dk1"/>
              </a:solidFill>
              <a:latin typeface="Calibri"/>
              <a:ea typeface="Calibri"/>
              <a:cs typeface="Calibri"/>
              <a:sym typeface="Calibri"/>
            </a:endParaRPr>
          </a:p>
          <a:p>
            <a:pPr marL="0" marR="0" lvl="0" indent="0" algn="l" rtl="0">
              <a:spcBef>
                <a:spcPts val="0"/>
              </a:spcBef>
              <a:spcAft>
                <a:spcPts val="0"/>
              </a:spcAft>
              <a:buNone/>
            </a:pPr>
            <a:br>
              <a:rPr lang="en-US" sz="18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b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419" name="Google Shape;419;p21" descr="A group of people looking at fireworks&#10;&#10;Description automatically generated with low confid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56348" y="1414574"/>
            <a:ext cx="3295650" cy="4394200"/>
          </a:xfrm>
          <a:prstGeom prst="rect">
            <a:avLst/>
          </a:prstGeom>
          <a:noFill/>
          <a:ln>
            <a:noFill/>
          </a:ln>
        </p:spPr>
      </p:pic>
      <p:grpSp>
        <p:nvGrpSpPr>
          <p:cNvPr id="420" name="Google Shape;420;p21"/>
          <p:cNvGrpSpPr/>
          <p:nvPr/>
        </p:nvGrpSpPr>
        <p:grpSpPr>
          <a:xfrm>
            <a:off x="2971213" y="626659"/>
            <a:ext cx="1361571" cy="349188"/>
            <a:chOff x="10604072" y="448487"/>
            <a:chExt cx="1361571" cy="349188"/>
          </a:xfrm>
        </p:grpSpPr>
        <p:sp>
          <p:nvSpPr>
            <p:cNvPr id="421" name="Google Shape;421;p21"/>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22" name="Google Shape;422;p21"/>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23" name="Google Shape;423;p21"/>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29" name="Google Shape;429;p22" descr="A picture containing thread&#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5373" y="1702961"/>
            <a:ext cx="3466512" cy="3452077"/>
          </a:xfrm>
          <a:prstGeom prst="rect">
            <a:avLst/>
          </a:prstGeom>
          <a:noFill/>
          <a:ln>
            <a:noFill/>
          </a:ln>
        </p:spPr>
      </p:pic>
      <p:sp>
        <p:nvSpPr>
          <p:cNvPr id="430" name="Google Shape;430;p22"/>
          <p:cNvSpPr txBox="1"/>
          <p:nvPr/>
        </p:nvSpPr>
        <p:spPr>
          <a:xfrm>
            <a:off x="4558552" y="1862947"/>
            <a:ext cx="5782236" cy="4801274"/>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Είναι δημιουργική εργασία, αλλά έχει τα θεμέλια της στη γνώση που μεταβιβάζεται από γενιά σε γενιά. Η διαφύλαξή της η οποία βασίζεται στις συνεχιζόμενες δραστηριότητες ατόμων με ειδικές γνώσεις για τις παραδόσεις, τις δεξιότητες και τα έθιμα εντός των κοινοτήτων</a:t>
            </a:r>
            <a:r>
              <a:rPr lang="en-US" sz="1800" dirty="0">
                <a:solidFill>
                  <a:schemeClr val="dk1"/>
                </a:solidFill>
                <a:latin typeface="Calibri"/>
                <a:ea typeface="Calibri"/>
                <a:cs typeface="Calibri"/>
                <a:sym typeface="Calibri"/>
              </a:rPr>
              <a:t>. </a:t>
            </a:r>
            <a:endParaRPr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Αυτό μπορεί να είναι αμφιλεγόμενο. Πολλοί πιστεύουν στο να κάνουν πράγματα όπως έχουν γίνει πάντα, ενώ άλλοι πιστεύουν στην περισσότερη ελευθερία στη συνεργασία με την ΑΠΚ</a:t>
            </a:r>
            <a:r>
              <a:rPr lang="en-US" sz="1800" dirty="0">
                <a:solidFill>
                  <a:schemeClr val="dk1"/>
                </a:solidFill>
                <a:latin typeface="Calibri"/>
                <a:ea typeface="Calibri"/>
                <a:cs typeface="Calibri"/>
                <a:sym typeface="Calibri"/>
              </a:rPr>
              <a:t>. </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Ως εκ τούτου, τόσο ο σεβασμός όσο και η διαφάνεια μπορούν να αποτελέσουν σημαντικό μέρος της συνεργασίας με την ΑΠΚ, για το παρελθόν και για την ποικιλόμορφη και ζωντανή κουλτούρα του παρόντος</a:t>
            </a:r>
            <a:r>
              <a:rPr lang="en-US" sz="1800"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431" name="Google Shape;431;p22"/>
          <p:cNvSpPr txBox="1"/>
          <p:nvPr/>
        </p:nvSpPr>
        <p:spPr>
          <a:xfrm>
            <a:off x="5634318" y="551329"/>
            <a:ext cx="4401222" cy="104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rgbClr val="2F5496"/>
                </a:solidFill>
                <a:latin typeface="Calibri"/>
                <a:ea typeface="Calibri"/>
                <a:cs typeface="Calibri"/>
                <a:sym typeface="Calibri"/>
              </a:rPr>
              <a:t>2.2. </a:t>
            </a:r>
            <a:r>
              <a:rPr lang="el-GR" sz="4400" dirty="0">
                <a:solidFill>
                  <a:srgbClr val="2F5496"/>
                </a:solidFill>
                <a:latin typeface="Calibri"/>
                <a:ea typeface="Calibri"/>
                <a:cs typeface="Calibri"/>
                <a:sym typeface="Calibri"/>
              </a:rPr>
              <a:t>Είναι ζωντανή</a:t>
            </a:r>
            <a:endParaRPr sz="4400" dirty="0">
              <a:solidFill>
                <a:srgbClr val="2F5496"/>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432" name="Google Shape;432;p22"/>
          <p:cNvGrpSpPr/>
          <p:nvPr/>
        </p:nvGrpSpPr>
        <p:grpSpPr>
          <a:xfrm>
            <a:off x="3771750" y="725361"/>
            <a:ext cx="1361571" cy="349188"/>
            <a:chOff x="10604072" y="448487"/>
            <a:chExt cx="1361571" cy="349188"/>
          </a:xfrm>
        </p:grpSpPr>
        <p:sp>
          <p:nvSpPr>
            <p:cNvPr id="433" name="Google Shape;433;p22"/>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34" name="Google Shape;434;p22"/>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35" name="Google Shape;435;p22"/>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3"/>
          <p:cNvSpPr/>
          <p:nvPr/>
        </p:nvSpPr>
        <p:spPr>
          <a:xfrm>
            <a:off x="4422531" y="475812"/>
            <a:ext cx="639181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rgbClr val="2F5496"/>
                </a:solidFill>
                <a:latin typeface="Calibri"/>
                <a:ea typeface="Calibri"/>
                <a:cs typeface="Calibri"/>
                <a:sym typeface="Calibri"/>
              </a:rPr>
              <a:t>2.3. </a:t>
            </a:r>
            <a:r>
              <a:rPr lang="el-GR" sz="4400" dirty="0">
                <a:solidFill>
                  <a:srgbClr val="2F5496"/>
                </a:solidFill>
                <a:latin typeface="Calibri"/>
                <a:ea typeface="Calibri"/>
                <a:cs typeface="Calibri"/>
                <a:sym typeface="Calibri"/>
              </a:rPr>
              <a:t>Από πού ξεκινάμε</a:t>
            </a:r>
            <a:r>
              <a:rPr lang="en-US" sz="4400" dirty="0">
                <a:solidFill>
                  <a:srgbClr val="2F5496"/>
                </a:solidFill>
                <a:latin typeface="Calibri"/>
                <a:ea typeface="Calibri"/>
                <a:cs typeface="Calibri"/>
                <a:sym typeface="Calibri"/>
              </a:rPr>
              <a:t>?</a:t>
            </a:r>
            <a:endParaRPr sz="4400" dirty="0">
              <a:solidFill>
                <a:srgbClr val="2F5496"/>
              </a:solidFill>
              <a:latin typeface="Calibri"/>
              <a:ea typeface="Calibri"/>
              <a:cs typeface="Calibri"/>
              <a:sym typeface="Calibri"/>
            </a:endParaRPr>
          </a:p>
        </p:txBody>
      </p:sp>
      <p:sp>
        <p:nvSpPr>
          <p:cNvPr id="442" name="Google Shape;442;p23"/>
          <p:cNvSpPr txBox="1"/>
          <p:nvPr/>
        </p:nvSpPr>
        <p:spPr>
          <a:xfrm>
            <a:off x="4422531" y="1715900"/>
            <a:ext cx="5853825" cy="70172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dirty="0">
                <a:solidFill>
                  <a:schemeClr val="dk1"/>
                </a:solidFill>
                <a:latin typeface="Calibri"/>
                <a:ea typeface="Calibri"/>
                <a:cs typeface="Calibri"/>
                <a:sym typeface="Calibri"/>
              </a:rPr>
              <a:t>Η συνεργασία με την ΑΠΚ δίνει την ευκαιρία να επαληθεύουμε τα επαγγέλματα, τη μερική απασχόληση καθώς και την πλήρη απασχόληση</a:t>
            </a:r>
            <a:endParaRPr sz="1800" dirty="0">
              <a:solidFill>
                <a:schemeClr val="dk1"/>
              </a:solidFill>
              <a:highlight>
                <a:srgbClr val="FFFF00"/>
              </a:highlight>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l-GR" sz="1800" dirty="0">
                <a:solidFill>
                  <a:schemeClr val="dk1"/>
                </a:solidFill>
                <a:latin typeface="Calibri"/>
                <a:ea typeface="Calibri"/>
                <a:cs typeface="Calibri"/>
                <a:sym typeface="Calibri"/>
              </a:rPr>
              <a:t>Εάν εργάζεστε ήδη με την ΑΠΚ, αυτές οι ερωτήσεις θα μπορούσαν να είναι σχετικές με εσάς</a:t>
            </a:r>
            <a:r>
              <a:rPr lang="en-US" sz="18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Πώς μπορείτε να αναπτύξετε περαιτέρω τις ιδέες σας;</a:t>
            </a:r>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Πώς μπορείτε να υποστηρίξετε και να ενθαρρύνετε τη μετάδοση γνώσεων και δεξιοτήτων; </a:t>
            </a:r>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Πώς μπορείτε να προσεγγίζετε τους ανθρώπους καλύτερα, να λέτε την ιστορία της ΑΠΚ σας; </a:t>
            </a:r>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Πώς μπορείτε να βελτιώσετε την υπηρεσία και το προϊόν σας;</a:t>
            </a: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br>
              <a:rPr lang="en-US" sz="18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b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443" name="Google Shape;443;p2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49624" y="1573167"/>
            <a:ext cx="3452183" cy="2448917"/>
          </a:xfrm>
          <a:prstGeom prst="rect">
            <a:avLst/>
          </a:prstGeom>
          <a:noFill/>
          <a:ln>
            <a:noFill/>
          </a:ln>
        </p:spPr>
      </p:pic>
      <p:grpSp>
        <p:nvGrpSpPr>
          <p:cNvPr id="444" name="Google Shape;444;p23"/>
          <p:cNvGrpSpPr/>
          <p:nvPr/>
        </p:nvGrpSpPr>
        <p:grpSpPr>
          <a:xfrm>
            <a:off x="2704728" y="685938"/>
            <a:ext cx="1361571" cy="349188"/>
            <a:chOff x="10604072" y="448487"/>
            <a:chExt cx="1361571" cy="349188"/>
          </a:xfrm>
        </p:grpSpPr>
        <p:sp>
          <p:nvSpPr>
            <p:cNvPr id="445" name="Google Shape;445;p23"/>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46" name="Google Shape;446;p23"/>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47" name="Google Shape;447;p23"/>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24"/>
          <p:cNvSpPr txBox="1"/>
          <p:nvPr/>
        </p:nvSpPr>
        <p:spPr>
          <a:xfrm>
            <a:off x="3509911" y="1483023"/>
            <a:ext cx="7093238" cy="50782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dirty="0">
                <a:solidFill>
                  <a:schemeClr val="dk1"/>
                </a:solidFill>
                <a:latin typeface="Calibri"/>
                <a:ea typeface="Calibri"/>
                <a:cs typeface="Calibri"/>
                <a:sym typeface="Calibri"/>
              </a:rPr>
              <a:t>Εάν ενδιαφέρεστε να εργαστείτε στην ΑΠΚ:</a:t>
            </a:r>
            <a:r>
              <a:rPr lang="en-US" sz="18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Συντάξτε μια λίστα με παραδόσεις, γνώσεις και έθιμα στην κοινότητά σας. </a:t>
            </a:r>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Αναγνωρίστε τους φορείς της παράδοσης και τους πρεσβύτερους στην περιοχή σας. </a:t>
            </a:r>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Σκεφτείτε πώς η ΑΠΚ μπορεί να υποστηρίξει την επιχειρηματική σας ιδέα.  </a:t>
            </a:r>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Σκεφτείτε πώς αν γίνετε καλοί σε αυτό θα μπορούσε να σας δώσει την ευκαιρία μιας μερικής ή πλήρους απασχόλησης εργασίας. </a:t>
            </a:r>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Σκεφτείτε πώς θα μπορούσε να σας δώσει μια ενδιαφέρουσα δραστηριότητα χόμπι. </a:t>
            </a:r>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Είναι δυνατή η εργασία σε τοπικό ή διεθνές επίπεδο, σε πολλούς κλάδους. </a:t>
            </a:r>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Είναι η τεκμηρίωση της ΑΠΚ στην κοινότητά σας μια ενδιαφέρουσα επιλογή;  </a:t>
            </a:r>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Τι γίνεται με τον εορτασμό της ΑΠΚ με φεστιβάλ και αναμνηστικά;</a:t>
            </a:r>
            <a:br>
              <a:rPr lang="en-US"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p:txBody>
      </p:sp>
      <p:sp>
        <p:nvSpPr>
          <p:cNvPr id="453" name="Google Shape;453;p24"/>
          <p:cNvSpPr txBox="1"/>
          <p:nvPr/>
        </p:nvSpPr>
        <p:spPr>
          <a:xfrm>
            <a:off x="3884909" y="436536"/>
            <a:ext cx="6158753"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rgbClr val="2F5496"/>
                </a:solidFill>
                <a:latin typeface="Calibri"/>
                <a:ea typeface="Calibri"/>
                <a:cs typeface="Calibri"/>
                <a:sym typeface="Calibri"/>
              </a:rPr>
              <a:t>2.3. </a:t>
            </a:r>
            <a:r>
              <a:rPr lang="el-GR" sz="4400" dirty="0">
                <a:solidFill>
                  <a:srgbClr val="2F5496"/>
                </a:solidFill>
                <a:latin typeface="Calibri"/>
                <a:ea typeface="Calibri"/>
                <a:cs typeface="Calibri"/>
                <a:sym typeface="Calibri"/>
              </a:rPr>
              <a:t>Από πού ξεκινάμε;</a:t>
            </a:r>
            <a:r>
              <a:rPr lang="en-US" sz="4400" dirty="0">
                <a:solidFill>
                  <a:srgbClr val="2F5496"/>
                </a:solidFill>
                <a:latin typeface="Calibri"/>
                <a:ea typeface="Calibri"/>
                <a:cs typeface="Calibri"/>
                <a:sym typeface="Calibri"/>
              </a:rPr>
              <a:t>​</a:t>
            </a:r>
            <a:endParaRPr dirty="0"/>
          </a:p>
        </p:txBody>
      </p:sp>
      <p:pic>
        <p:nvPicPr>
          <p:cNvPr id="454" name="Google Shape;454;p24" descr="A picture containing food, fruit, wooden, fresh&#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2047" y="1483023"/>
            <a:ext cx="3063138" cy="2172935"/>
          </a:xfrm>
          <a:prstGeom prst="rect">
            <a:avLst/>
          </a:prstGeom>
          <a:noFill/>
          <a:ln>
            <a:noFill/>
          </a:ln>
        </p:spPr>
      </p:pic>
      <p:grpSp>
        <p:nvGrpSpPr>
          <p:cNvPr id="455" name="Google Shape;455;p24"/>
          <p:cNvGrpSpPr/>
          <p:nvPr/>
        </p:nvGrpSpPr>
        <p:grpSpPr>
          <a:xfrm>
            <a:off x="2148339" y="646662"/>
            <a:ext cx="1361571" cy="349188"/>
            <a:chOff x="10604072" y="448487"/>
            <a:chExt cx="1361571" cy="349188"/>
          </a:xfrm>
        </p:grpSpPr>
        <p:sp>
          <p:nvSpPr>
            <p:cNvPr id="456" name="Google Shape;456;p24"/>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57" name="Google Shape;457;p24"/>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58" name="Google Shape;458;p24"/>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25"/>
          <p:cNvSpPr/>
          <p:nvPr/>
        </p:nvSpPr>
        <p:spPr>
          <a:xfrm>
            <a:off x="4787463" y="280219"/>
            <a:ext cx="639181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rgbClr val="2F5496"/>
                </a:solidFill>
                <a:latin typeface="Calibri"/>
                <a:ea typeface="Calibri"/>
                <a:cs typeface="Calibri"/>
                <a:sym typeface="Calibri"/>
              </a:rPr>
              <a:t>2.4. </a:t>
            </a:r>
            <a:r>
              <a:rPr lang="el-GR" sz="4400" dirty="0">
                <a:solidFill>
                  <a:srgbClr val="2F5496"/>
                </a:solidFill>
                <a:latin typeface="Calibri"/>
                <a:ea typeface="Calibri"/>
                <a:cs typeface="Calibri"/>
                <a:sym typeface="Calibri"/>
              </a:rPr>
              <a:t>ΑΠΚ και Τουρισμός</a:t>
            </a:r>
            <a:endParaRPr sz="4400" dirty="0">
              <a:solidFill>
                <a:srgbClr val="2F5496"/>
              </a:solidFill>
              <a:latin typeface="Calibri"/>
              <a:ea typeface="Calibri"/>
              <a:cs typeface="Calibri"/>
              <a:sym typeface="Calibri"/>
            </a:endParaRPr>
          </a:p>
        </p:txBody>
      </p:sp>
      <p:sp>
        <p:nvSpPr>
          <p:cNvPr id="465" name="Google Shape;465;p25"/>
          <p:cNvSpPr txBox="1"/>
          <p:nvPr/>
        </p:nvSpPr>
        <p:spPr>
          <a:xfrm>
            <a:off x="951512" y="1207805"/>
            <a:ext cx="9022264" cy="69557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dirty="0">
                <a:solidFill>
                  <a:schemeClr val="dk1"/>
                </a:solidFill>
                <a:latin typeface="Calibri"/>
                <a:ea typeface="Calibri"/>
                <a:cs typeface="Calibri"/>
                <a:sym typeface="Calibri"/>
              </a:rPr>
              <a:t>" </a:t>
            </a:r>
            <a:r>
              <a:rPr lang="el-GR" sz="1800" i="1" dirty="0">
                <a:solidFill>
                  <a:schemeClr val="dk1"/>
                </a:solidFill>
                <a:latin typeface="Calibri"/>
                <a:ea typeface="Calibri"/>
                <a:cs typeface="Calibri"/>
                <a:sym typeface="Calibri"/>
              </a:rPr>
              <a:t>Ο τουρισμός αποτελεί γνήσιο μοχλό αλληλεγγύης και ανάπτυξης. Ας αξιοποιήσουμε όλοι πλήρως τη δύναμή της για να φέρουμε κοντά τους ανθρώπους και τις κοινότητες, τηρώντας τον Παγκόσμιο Κώδικα Δεοντολογίας για τον Τουρισμό. Με αυτόν τον τρόπο ο τουρισμός μπορεί να συνεχίσει να προσφέρει καλύτερες ευκαιρίες και βιώσιμη ανάπτυξη για εκατομμύρια ανθρώπους σε όλο τον κόσμο.</a:t>
            </a:r>
            <a:r>
              <a:rPr lang="en-US" sz="1800" i="1" dirty="0">
                <a:solidFill>
                  <a:schemeClr val="dk1"/>
                </a:solidFill>
                <a:latin typeface="Calibri"/>
                <a:ea typeface="Calibri"/>
                <a:cs typeface="Calibri"/>
                <a:sym typeface="Calibri"/>
              </a:rPr>
              <a:t>"</a:t>
            </a:r>
            <a:endParaRPr sz="1800" i="1" dirty="0">
              <a:solidFill>
                <a:schemeClr val="dk1"/>
              </a:solidFill>
              <a:latin typeface="Calibri"/>
              <a:ea typeface="Calibri"/>
              <a:cs typeface="Calibri"/>
              <a:sym typeface="Calibri"/>
            </a:endParaRPr>
          </a:p>
          <a:p>
            <a:pPr marL="0" marR="0" lvl="0" indent="0" algn="r" rtl="0">
              <a:spcBef>
                <a:spcPts val="0"/>
              </a:spcBef>
              <a:spcAft>
                <a:spcPts val="0"/>
              </a:spcAft>
              <a:buNone/>
            </a:pPr>
            <a:r>
              <a:rPr lang="en-US" sz="1000" dirty="0" err="1">
                <a:solidFill>
                  <a:schemeClr val="dk1"/>
                </a:solidFill>
                <a:latin typeface="Calibri"/>
                <a:ea typeface="Calibri"/>
                <a:cs typeface="Calibri"/>
                <a:sym typeface="Calibri"/>
              </a:rPr>
              <a:t>Zurab</a:t>
            </a:r>
            <a:r>
              <a:rPr lang="en-US" sz="1000" dirty="0">
                <a:solidFill>
                  <a:schemeClr val="dk1"/>
                </a:solidFill>
                <a:latin typeface="Calibri"/>
                <a:ea typeface="Calibri"/>
                <a:cs typeface="Calibri"/>
                <a:sym typeface="Calibri"/>
              </a:rPr>
              <a:t> </a:t>
            </a:r>
            <a:r>
              <a:rPr lang="en-US" sz="1000" dirty="0" err="1">
                <a:solidFill>
                  <a:schemeClr val="dk1"/>
                </a:solidFill>
                <a:latin typeface="Calibri"/>
                <a:ea typeface="Calibri"/>
                <a:cs typeface="Calibri"/>
                <a:sym typeface="Calibri"/>
              </a:rPr>
              <a:t>Pololikashvili</a:t>
            </a:r>
            <a:r>
              <a:rPr lang="en-US" sz="1000" dirty="0">
                <a:solidFill>
                  <a:schemeClr val="dk1"/>
                </a:solidFill>
                <a:latin typeface="Calibri"/>
                <a:ea typeface="Calibri"/>
                <a:cs typeface="Calibri"/>
                <a:sym typeface="Calibri"/>
              </a:rPr>
              <a:t>,</a:t>
            </a:r>
            <a:br>
              <a:rPr lang="en-US" sz="1000" dirty="0">
                <a:solidFill>
                  <a:schemeClr val="dk1"/>
                </a:solidFill>
                <a:latin typeface="Calibri"/>
                <a:ea typeface="Calibri"/>
                <a:cs typeface="Calibri"/>
                <a:sym typeface="Calibri"/>
              </a:rPr>
            </a:br>
            <a:r>
              <a:rPr lang="en-US" sz="1000" dirty="0">
                <a:solidFill>
                  <a:schemeClr val="dk1"/>
                </a:solidFill>
                <a:latin typeface="Calibri"/>
                <a:ea typeface="Calibri"/>
                <a:cs typeface="Calibri"/>
                <a:sym typeface="Calibri"/>
              </a:rPr>
              <a:t>UNWTO Secretary-General,</a:t>
            </a:r>
            <a:br>
              <a:rPr lang="en-US" sz="1000" dirty="0">
                <a:solidFill>
                  <a:schemeClr val="dk1"/>
                </a:solidFill>
                <a:latin typeface="Calibri"/>
                <a:ea typeface="Calibri"/>
                <a:cs typeface="Calibri"/>
                <a:sym typeface="Calibri"/>
              </a:rPr>
            </a:br>
            <a:r>
              <a:rPr lang="en-US" sz="1000" dirty="0">
                <a:solidFill>
                  <a:schemeClr val="dk1"/>
                </a:solidFill>
                <a:latin typeface="Calibri"/>
                <a:ea typeface="Calibri"/>
                <a:cs typeface="Calibri"/>
                <a:sym typeface="Calibri"/>
              </a:rPr>
              <a:t>August 2020</a:t>
            </a:r>
            <a:endParaRPr sz="1000" dirty="0">
              <a:solidFill>
                <a:schemeClr val="dk1"/>
              </a:solidFill>
              <a:latin typeface="Calibri"/>
              <a:ea typeface="Calibri"/>
              <a:cs typeface="Calibri"/>
              <a:sym typeface="Calibri"/>
            </a:endParaRPr>
          </a:p>
          <a:p>
            <a:pPr marL="0" marR="0" lvl="0" indent="0" algn="l" rtl="0">
              <a:spcBef>
                <a:spcPts val="0"/>
              </a:spcBef>
              <a:spcAft>
                <a:spcPts val="0"/>
              </a:spcAft>
              <a:buNone/>
            </a:pPr>
            <a:br>
              <a:rPr lang="en-US" sz="1000" i="1" dirty="0">
                <a:solidFill>
                  <a:schemeClr val="dk1"/>
                </a:solidFill>
                <a:latin typeface="Calibri"/>
                <a:ea typeface="Calibri"/>
                <a:cs typeface="Calibri"/>
                <a:sym typeface="Calibri"/>
              </a:rPr>
            </a:br>
            <a:endParaRPr sz="1000" i="1" dirty="0">
              <a:solidFill>
                <a:schemeClr val="dk1"/>
              </a:solidFill>
              <a:latin typeface="Calibri"/>
              <a:ea typeface="Calibri"/>
              <a:cs typeface="Calibri"/>
              <a:sym typeface="Calibri"/>
            </a:endParaRPr>
          </a:p>
          <a:p>
            <a:pPr marL="0" marR="0" lvl="0" indent="0" algn="l" rtl="0">
              <a:spcBef>
                <a:spcPts val="0"/>
              </a:spcBef>
              <a:spcAft>
                <a:spcPts val="0"/>
              </a:spcAft>
              <a:buNone/>
            </a:pPr>
            <a:r>
              <a:rPr lang="el-GR" sz="1800" dirty="0">
                <a:solidFill>
                  <a:schemeClr val="dk1"/>
                </a:solidFill>
                <a:latin typeface="Calibri"/>
                <a:ea typeface="Calibri"/>
                <a:cs typeface="Calibri"/>
                <a:sym typeface="Calibri"/>
              </a:rPr>
              <a:t>Ο τουρισμός είναι μια σημαντική επιλογή για πολλούς που εργάζονται με την ΑΠΚ. Στον Παγκόσμιο Κώδικα Δεοντολογίας για τον Τουρισμό ο πολιτισμός αναγνωρίζει το εξής:</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i="1" dirty="0">
                <a:solidFill>
                  <a:schemeClr val="dk1"/>
                </a:solidFill>
                <a:latin typeface="Calibri"/>
                <a:ea typeface="Calibri"/>
                <a:cs typeface="Calibri"/>
                <a:sym typeface="Calibri"/>
              </a:rPr>
              <a:t>“</a:t>
            </a:r>
            <a:r>
              <a:rPr lang="el-GR" sz="1800" i="1" dirty="0">
                <a:solidFill>
                  <a:schemeClr val="dk1"/>
                </a:solidFill>
                <a:latin typeface="Calibri"/>
                <a:ea typeface="Calibri"/>
                <a:cs typeface="Calibri"/>
                <a:sym typeface="Calibri"/>
              </a:rPr>
              <a:t>Οι τουριστικές πολιτικές και δραστηριότητες θα πρέπει να διεξάγονται με σεβασμό στην καλλιτεχνική, αρχαιολογική και πολιτιστική κληρονομιά, την οποία θα πρέπει να προστατεύουν και να μεταβιβάζονται στις μελλοντικές γενιές</a:t>
            </a:r>
            <a:r>
              <a:rPr lang="en-US" sz="1800" i="1"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a:t>
            </a:r>
            <a:r>
              <a:rPr lang="el-GR" sz="1800" i="1" dirty="0">
                <a:solidFill>
                  <a:schemeClr val="dk1"/>
                </a:solidFill>
                <a:latin typeface="Calibri"/>
                <a:ea typeface="Calibri"/>
                <a:cs typeface="Calibri"/>
                <a:sym typeface="Calibri"/>
              </a:rPr>
              <a:t>Ο τουρισμός θα πρέπει να οργανωθεί κατά τρόπο που να επιτρέπει την άνθηση των παραδοσιακών αγαθών, της χειροτεχνίας και της πολιτιστικής κληρονομιάς, αντί να προκαλεί παρακμή και να οδηγεί σε ομοιογένεια</a:t>
            </a:r>
            <a:r>
              <a:rPr lang="en-US" sz="1800" i="1" dirty="0">
                <a:solidFill>
                  <a:schemeClr val="dk1"/>
                </a:solidFill>
                <a:latin typeface="Calibri"/>
                <a:ea typeface="Calibri"/>
                <a:cs typeface="Calibri"/>
                <a:sym typeface="Calibri"/>
              </a:rPr>
              <a:t>”</a:t>
            </a:r>
            <a:endParaRPr dirty="0"/>
          </a:p>
          <a:p>
            <a:pPr marL="0" marR="0" lvl="0" indent="0" algn="r" rtl="0">
              <a:spcBef>
                <a:spcPts val="0"/>
              </a:spcBef>
              <a:spcAft>
                <a:spcPts val="0"/>
              </a:spcAft>
              <a:buNone/>
            </a:pPr>
            <a:r>
              <a:rPr lang="en-US" sz="1800" i="1" dirty="0">
                <a:solidFill>
                  <a:schemeClr val="dk1"/>
                </a:solidFill>
                <a:latin typeface="Calibri"/>
                <a:ea typeface="Calibri"/>
                <a:cs typeface="Calibri"/>
                <a:sym typeface="Calibri"/>
              </a:rPr>
              <a:t> </a:t>
            </a:r>
            <a:r>
              <a:rPr lang="en-US" sz="1100" i="1" dirty="0">
                <a:solidFill>
                  <a:schemeClr val="dk1"/>
                </a:solidFill>
                <a:latin typeface="Calibri"/>
                <a:ea typeface="Calibri"/>
                <a:cs typeface="Calibri"/>
                <a:sym typeface="Calibri"/>
              </a:rPr>
              <a:t>(</a:t>
            </a:r>
            <a:r>
              <a:rPr lang="en-US" sz="1100" dirty="0">
                <a:solidFill>
                  <a:schemeClr val="dk1"/>
                </a:solidFill>
                <a:latin typeface="Calibri"/>
                <a:ea typeface="Calibri"/>
                <a:cs typeface="Calibri"/>
                <a:sym typeface="Calibri"/>
              </a:rPr>
              <a:t>Article 4, paragraph 2, 4. </a:t>
            </a:r>
            <a:r>
              <a:rPr lang="en-US" sz="1100" i="1" dirty="0">
                <a:solidFill>
                  <a:schemeClr val="dk1"/>
                </a:solidFill>
                <a:latin typeface="Calibri"/>
                <a:ea typeface="Calibri"/>
                <a:cs typeface="Calibri"/>
                <a:sym typeface="Calibri"/>
              </a:rPr>
              <a:t>UNWTO, 2017)</a:t>
            </a:r>
            <a:r>
              <a:rPr lang="en-US" sz="11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br>
              <a:rPr lang="en-US" sz="18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b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466" name="Google Shape;466;p25"/>
          <p:cNvGrpSpPr/>
          <p:nvPr/>
        </p:nvGrpSpPr>
        <p:grpSpPr>
          <a:xfrm>
            <a:off x="3089041" y="490345"/>
            <a:ext cx="1361571" cy="349188"/>
            <a:chOff x="10604072" y="448487"/>
            <a:chExt cx="1361571" cy="349188"/>
          </a:xfrm>
        </p:grpSpPr>
        <p:sp>
          <p:nvSpPr>
            <p:cNvPr id="467" name="Google Shape;467;p25"/>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68" name="Google Shape;468;p25"/>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69" name="Google Shape;469;p25"/>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475" name="Google Shape;475;p2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205027" y="6290760"/>
            <a:ext cx="2580150" cy="567240"/>
          </a:xfrm>
          <a:prstGeom prst="rect">
            <a:avLst/>
          </a:prstGeom>
          <a:noFill/>
          <a:ln>
            <a:noFill/>
          </a:ln>
        </p:spPr>
      </p:pic>
      <p:sp>
        <p:nvSpPr>
          <p:cNvPr id="476" name="Google Shape;476;p26"/>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477" name="Google Shape;477;p26"/>
          <p:cNvPicPr preferRelativeResize="0"/>
          <p:nvPr/>
        </p:nvPicPr>
        <p:blipFill rotWithShape="1">
          <a:blip r:embed="rId4">
            <a:alphaModFix/>
          </a:blip>
          <a:srcRect/>
          <a:stretch/>
        </p:blipFill>
        <p:spPr>
          <a:xfrm>
            <a:off x="9957816" y="0"/>
            <a:ext cx="2219417" cy="883966"/>
          </a:xfrm>
          <a:prstGeom prst="rect">
            <a:avLst/>
          </a:prstGeom>
          <a:noFill/>
          <a:ln>
            <a:noFill/>
          </a:ln>
        </p:spPr>
      </p:pic>
      <p:sp>
        <p:nvSpPr>
          <p:cNvPr id="478" name="Google Shape;478;p26"/>
          <p:cNvSpPr txBox="1"/>
          <p:nvPr/>
        </p:nvSpPr>
        <p:spPr>
          <a:xfrm>
            <a:off x="5897787" y="1757970"/>
            <a:ext cx="5887390" cy="347783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l-GR" sz="2000" b="1" dirty="0">
                <a:solidFill>
                  <a:srgbClr val="2F5496"/>
                </a:solidFill>
                <a:latin typeface="Calibri"/>
                <a:ea typeface="Calibri"/>
                <a:cs typeface="Calibri"/>
                <a:sym typeface="Calibri"/>
              </a:rPr>
              <a:t>Δημιουργία ιδεών </a:t>
            </a:r>
          </a:p>
          <a:p>
            <a:pPr marL="0" marR="0" lvl="0" indent="0" algn="l" rtl="0">
              <a:spcBef>
                <a:spcPts val="0"/>
              </a:spcBef>
              <a:spcAft>
                <a:spcPts val="0"/>
              </a:spcAft>
              <a:buNone/>
            </a:pPr>
            <a:endParaRPr lang="el-GR" sz="20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el-GR" sz="2000" b="1" dirty="0">
                <a:solidFill>
                  <a:srgbClr val="2F5496"/>
                </a:solidFill>
                <a:latin typeface="Calibri"/>
                <a:ea typeface="Calibri"/>
                <a:cs typeface="Calibri"/>
                <a:sym typeface="Calibri"/>
              </a:rPr>
              <a:t>Τρόποι για να είστε πιο δημιουργικοί στη δουλειά σας με την ΑΠΚ</a:t>
            </a:r>
          </a:p>
          <a:p>
            <a:pPr marL="0" marR="0" lvl="0" indent="0" algn="l" rtl="0">
              <a:spcBef>
                <a:spcPts val="0"/>
              </a:spcBef>
              <a:spcAft>
                <a:spcPts val="0"/>
              </a:spcAft>
              <a:buNone/>
            </a:pPr>
            <a:endParaRPr lang="el-GR" sz="20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el-GR" sz="2000" b="1" dirty="0">
                <a:solidFill>
                  <a:srgbClr val="2F5496"/>
                </a:solidFill>
                <a:latin typeface="Calibri"/>
                <a:ea typeface="Calibri"/>
                <a:cs typeface="Calibri"/>
                <a:sym typeface="Calibri"/>
              </a:rPr>
              <a:t>Πώς να βελτιώσετε την άποψή σας για την ΑΠΚ</a:t>
            </a:r>
          </a:p>
          <a:p>
            <a:pPr marL="0" marR="0" lvl="0" indent="0" algn="l" rtl="0">
              <a:spcBef>
                <a:spcPts val="0"/>
              </a:spcBef>
              <a:spcAft>
                <a:spcPts val="0"/>
              </a:spcAft>
              <a:buNone/>
            </a:pPr>
            <a:endParaRPr lang="el-GR" sz="20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el-GR" sz="2000" b="1" dirty="0">
                <a:solidFill>
                  <a:srgbClr val="2F5496"/>
                </a:solidFill>
                <a:latin typeface="Calibri"/>
                <a:ea typeface="Calibri"/>
                <a:cs typeface="Calibri"/>
                <a:sym typeface="Calibri"/>
              </a:rPr>
              <a:t>Πώς μπορεί μια ιδέα να είναι «πολύτιμη»;  </a:t>
            </a:r>
          </a:p>
          <a:p>
            <a:pPr marL="0" marR="0" lvl="0" indent="0" algn="l" rtl="0">
              <a:spcBef>
                <a:spcPts val="0"/>
              </a:spcBef>
              <a:spcAft>
                <a:spcPts val="0"/>
              </a:spcAft>
              <a:buNone/>
            </a:pPr>
            <a:endParaRPr lang="el-GR" sz="20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el-GR" sz="2000" b="1" dirty="0">
                <a:solidFill>
                  <a:srgbClr val="2F5496"/>
                </a:solidFill>
                <a:latin typeface="Calibri"/>
                <a:ea typeface="Calibri"/>
                <a:cs typeface="Calibri"/>
                <a:sym typeface="Calibri"/>
              </a:rPr>
              <a:t>Τι είναι η «αξία» από κοινωνική, πολιτιστική και οικονομική άποψη;</a:t>
            </a:r>
            <a:endParaRPr sz="2000" b="1" dirty="0">
              <a:solidFill>
                <a:schemeClr val="dk1"/>
              </a:solidFill>
              <a:latin typeface="Calibri"/>
              <a:ea typeface="Calibri"/>
              <a:cs typeface="Calibri"/>
              <a:sym typeface="Calibri"/>
            </a:endParaRPr>
          </a:p>
        </p:txBody>
      </p:sp>
      <p:sp>
        <p:nvSpPr>
          <p:cNvPr id="479" name="Google Shape;479;p26"/>
          <p:cNvSpPr txBox="1"/>
          <p:nvPr/>
        </p:nvSpPr>
        <p:spPr>
          <a:xfrm>
            <a:off x="5093124" y="577349"/>
            <a:ext cx="6416885"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3200" b="1" dirty="0">
                <a:solidFill>
                  <a:srgbClr val="FFC000"/>
                </a:solidFill>
                <a:latin typeface="Calibri"/>
                <a:ea typeface="Calibri"/>
                <a:cs typeface="Calibri"/>
                <a:sym typeface="Calibri"/>
              </a:rPr>
              <a:t>Ενότητα</a:t>
            </a:r>
            <a:r>
              <a:rPr lang="en-US" sz="3200" b="1" dirty="0">
                <a:solidFill>
                  <a:srgbClr val="FFC000"/>
                </a:solidFill>
                <a:latin typeface="Calibri"/>
                <a:ea typeface="Calibri"/>
                <a:cs typeface="Calibri"/>
                <a:sym typeface="Calibri"/>
              </a:rPr>
              <a:t> III </a:t>
            </a:r>
            <a:r>
              <a:rPr lang="el-GR" sz="3200" b="1" dirty="0">
                <a:solidFill>
                  <a:schemeClr val="dk1"/>
                </a:solidFill>
                <a:latin typeface="Calibri"/>
                <a:ea typeface="Calibri"/>
                <a:cs typeface="Calibri"/>
                <a:sym typeface="Calibri"/>
              </a:rPr>
              <a:t>Αξιολογώντας ιδέες</a:t>
            </a:r>
            <a:r>
              <a:rPr lang="en-US" sz="3200" b="1"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3200" dirty="0">
              <a:solidFill>
                <a:srgbClr val="000000"/>
              </a:solidFill>
              <a:latin typeface="Calibri"/>
              <a:ea typeface="Calibri"/>
              <a:cs typeface="Calibri"/>
              <a:sym typeface="Calibri"/>
            </a:endParaRPr>
          </a:p>
          <a:p>
            <a:pPr marL="0" marR="0" lvl="0" indent="0" algn="l" rtl="0">
              <a:spcBef>
                <a:spcPts val="0"/>
              </a:spcBef>
              <a:spcAft>
                <a:spcPts val="0"/>
              </a:spcAft>
              <a:buNone/>
            </a:pPr>
            <a:endParaRPr sz="3200" b="1" dirty="0">
              <a:solidFill>
                <a:srgbClr val="FFC000"/>
              </a:solidFill>
              <a:latin typeface="Calibri"/>
              <a:ea typeface="Calibri"/>
              <a:cs typeface="Calibri"/>
              <a:sym typeface="Calibri"/>
            </a:endParaRPr>
          </a:p>
        </p:txBody>
      </p:sp>
      <p:grpSp>
        <p:nvGrpSpPr>
          <p:cNvPr id="480" name="Google Shape;480;p26"/>
          <p:cNvGrpSpPr/>
          <p:nvPr/>
        </p:nvGrpSpPr>
        <p:grpSpPr>
          <a:xfrm>
            <a:off x="4976735" y="141870"/>
            <a:ext cx="1361571" cy="349188"/>
            <a:chOff x="10604072" y="448487"/>
            <a:chExt cx="1361571" cy="349188"/>
          </a:xfrm>
        </p:grpSpPr>
        <p:sp>
          <p:nvSpPr>
            <p:cNvPr id="481" name="Google Shape;481;p26"/>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82" name="Google Shape;482;p26"/>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83" name="Google Shape;483;p26"/>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484" name="Google Shape;484;p2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0"/>
            <a:ext cx="4783902" cy="6396334"/>
          </a:xfrm>
          <a:prstGeom prst="rect">
            <a:avLst/>
          </a:prstGeom>
          <a:noFill/>
          <a:ln>
            <a:noFill/>
          </a:ln>
        </p:spPr>
      </p:pic>
      <p:sp>
        <p:nvSpPr>
          <p:cNvPr id="485" name="Google Shape;485;p26"/>
          <p:cNvSpPr/>
          <p:nvPr/>
        </p:nvSpPr>
        <p:spPr>
          <a:xfrm>
            <a:off x="5762280" y="4103910"/>
            <a:ext cx="79072" cy="317649"/>
          </a:xfrm>
          <a:prstGeom prst="rect">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486" name="Google Shape;486;p26"/>
          <p:cNvSpPr/>
          <p:nvPr/>
        </p:nvSpPr>
        <p:spPr>
          <a:xfrm>
            <a:off x="5730952" y="2847734"/>
            <a:ext cx="79072" cy="317649"/>
          </a:xfrm>
          <a:prstGeom prst="rect">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487" name="Google Shape;487;p26"/>
          <p:cNvSpPr/>
          <p:nvPr/>
        </p:nvSpPr>
        <p:spPr>
          <a:xfrm>
            <a:off x="5722744" y="2298679"/>
            <a:ext cx="79072" cy="317649"/>
          </a:xfrm>
          <a:prstGeom prst="rect">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488" name="Google Shape;488;p26"/>
          <p:cNvSpPr/>
          <p:nvPr/>
        </p:nvSpPr>
        <p:spPr>
          <a:xfrm>
            <a:off x="5725013" y="3523609"/>
            <a:ext cx="79072" cy="317649"/>
          </a:xfrm>
          <a:prstGeom prst="rect">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27"/>
          <p:cNvSpPr/>
          <p:nvPr/>
        </p:nvSpPr>
        <p:spPr>
          <a:xfrm>
            <a:off x="4787463" y="280219"/>
            <a:ext cx="639181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rgbClr val="2F5496"/>
                </a:solidFill>
                <a:latin typeface="Calibri"/>
                <a:ea typeface="Calibri"/>
                <a:cs typeface="Calibri"/>
                <a:sym typeface="Calibri"/>
              </a:rPr>
              <a:t>3.1. </a:t>
            </a:r>
            <a:r>
              <a:rPr lang="el-GR" sz="4400" dirty="0">
                <a:solidFill>
                  <a:srgbClr val="2F5496"/>
                </a:solidFill>
                <a:latin typeface="Calibri"/>
                <a:ea typeface="Calibri"/>
                <a:cs typeface="Calibri"/>
                <a:sym typeface="Calibri"/>
              </a:rPr>
              <a:t>Δημιουργία ιδεών</a:t>
            </a:r>
            <a:endParaRPr sz="4400" dirty="0">
              <a:solidFill>
                <a:srgbClr val="2F5496"/>
              </a:solidFill>
              <a:latin typeface="Calibri"/>
              <a:ea typeface="Calibri"/>
              <a:cs typeface="Calibri"/>
              <a:sym typeface="Calibri"/>
            </a:endParaRPr>
          </a:p>
        </p:txBody>
      </p:sp>
      <p:sp>
        <p:nvSpPr>
          <p:cNvPr id="495" name="Google Shape;495;p27"/>
          <p:cNvSpPr txBox="1"/>
          <p:nvPr/>
        </p:nvSpPr>
        <p:spPr>
          <a:xfrm>
            <a:off x="1276413" y="1414574"/>
            <a:ext cx="9099755"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highlight>
                <a:srgbClr val="FFFF00"/>
              </a:highlight>
              <a:latin typeface="Calibri"/>
              <a:ea typeface="Calibri"/>
              <a:cs typeface="Calibri"/>
              <a:sym typeface="Calibri"/>
            </a:endParaRPr>
          </a:p>
          <a:p>
            <a:pPr marL="0" marR="0" lvl="0" indent="0" algn="l" rtl="0">
              <a:spcBef>
                <a:spcPts val="0"/>
              </a:spcBef>
              <a:spcAft>
                <a:spcPts val="0"/>
              </a:spcAft>
              <a:buNone/>
            </a:pPr>
            <a:br>
              <a:rPr lang="en-US"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b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6" name="Google Shape;496;p27"/>
          <p:cNvSpPr txBox="1"/>
          <p:nvPr/>
        </p:nvSpPr>
        <p:spPr>
          <a:xfrm>
            <a:off x="1097280" y="1075375"/>
            <a:ext cx="5166360" cy="5632271"/>
          </a:xfrm>
          <a:prstGeom prst="rect">
            <a:avLst/>
          </a:prstGeom>
          <a:noFill/>
          <a:ln>
            <a:noFill/>
          </a:ln>
        </p:spPr>
        <p:txBody>
          <a:bodyPr spcFirstLastPara="1" wrap="square" lIns="91425" tIns="45700" rIns="91425" bIns="45700" anchor="t" anchorCtr="0">
            <a:spAutoFit/>
          </a:bodyPr>
          <a:lstStyle/>
          <a:p>
            <a:pPr marL="285750" marR="0" lvl="0" indent="-17145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Calibri"/>
              <a:buChar char="•"/>
            </a:pPr>
            <a:r>
              <a:rPr lang="el-GR" sz="1800" dirty="0">
                <a:solidFill>
                  <a:schemeClr val="dk1"/>
                </a:solidFill>
                <a:latin typeface="Calibri"/>
                <a:ea typeface="Calibri"/>
                <a:cs typeface="Calibri"/>
                <a:sym typeface="Calibri"/>
              </a:rPr>
              <a:t>Όταν εργάζεστε με την ΑΠΚ η δημιουργία ιδεών μπορεί να είναι το πρώτο βήμα για να επιλέξετε τελικά και να εκτιμήσετε μια συγκεκριμένη ιδέα.</a:t>
            </a:r>
          </a:p>
          <a:p>
            <a:pPr marL="285750" marR="0" lvl="0" indent="-285750" algn="l" rtl="0">
              <a:spcBef>
                <a:spcPts val="0"/>
              </a:spcBef>
              <a:spcAft>
                <a:spcPts val="0"/>
              </a:spcAft>
              <a:buClr>
                <a:schemeClr val="dk1"/>
              </a:buClr>
              <a:buSzPts val="1800"/>
              <a:buFont typeface="Calibri"/>
              <a:buChar char="•"/>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Calibri"/>
              <a:buChar char="•"/>
            </a:pPr>
            <a:r>
              <a:rPr lang="el-GR" sz="1800" dirty="0">
                <a:solidFill>
                  <a:schemeClr val="dk1"/>
                </a:solidFill>
                <a:latin typeface="Calibri"/>
                <a:ea typeface="Calibri"/>
                <a:cs typeface="Calibri"/>
                <a:sym typeface="Calibri"/>
              </a:rPr>
              <a:t>Η ανάπτυξη δημιουργικής σκέψης θα συμβάλει στη δημιουργία αξιόλογων ιδεών</a:t>
            </a:r>
            <a:r>
              <a:rPr lang="en-US"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Calibri"/>
              <a:buChar char="•"/>
            </a:pPr>
            <a:r>
              <a:rPr lang="en-US" sz="1800" i="1" dirty="0">
                <a:solidFill>
                  <a:schemeClr val="dk1"/>
                </a:solidFill>
                <a:latin typeface="Calibri"/>
                <a:ea typeface="Calibri"/>
                <a:cs typeface="Calibri"/>
                <a:sym typeface="Calibri"/>
              </a:rPr>
              <a:t>"</a:t>
            </a:r>
            <a:r>
              <a:rPr lang="el-GR" sz="1800" i="1" dirty="0">
                <a:solidFill>
                  <a:schemeClr val="dk1"/>
                </a:solidFill>
                <a:latin typeface="Calibri"/>
                <a:ea typeface="Calibri"/>
                <a:cs typeface="Calibri"/>
                <a:sym typeface="Calibri"/>
              </a:rPr>
              <a:t>Η δημιουργικότητα περιλαμβάνει την ικανότητα ανακάλυψης νέων και πρωτότυπων ιδεών, συνδέσεων και λύσεων σε προβλήματα. Είναι μέρος της προσπάθειάς μας ως άνθρωποι – ενισχύοντας την ανθεκτικότητα, πυροδοτώντας χαρά και παρέχοντας ευκαιρίες για αυτοπραγμάτωση</a:t>
            </a:r>
            <a:r>
              <a:rPr lang="en-US" sz="1800" i="1"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highlight>
                <a:srgbClr val="FFFF00"/>
              </a:highlight>
              <a:latin typeface="Calibri"/>
              <a:ea typeface="Calibri"/>
              <a:cs typeface="Calibri"/>
              <a:sym typeface="Calibri"/>
            </a:endParaRPr>
          </a:p>
          <a:p>
            <a:pPr marL="285750" marR="0" lvl="0" indent="-17145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497" name="Google Shape;497;p27" descr="A picture containing person, plant, colorful&#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b="-3840"/>
          <a:stretch/>
        </p:blipFill>
        <p:spPr>
          <a:xfrm>
            <a:off x="6377796" y="1535860"/>
            <a:ext cx="4009041" cy="3817887"/>
          </a:xfrm>
          <a:prstGeom prst="rect">
            <a:avLst/>
          </a:prstGeom>
          <a:noFill/>
          <a:ln>
            <a:noFill/>
          </a:ln>
        </p:spPr>
      </p:pic>
      <p:grpSp>
        <p:nvGrpSpPr>
          <p:cNvPr id="498" name="Google Shape;498;p27"/>
          <p:cNvGrpSpPr/>
          <p:nvPr/>
        </p:nvGrpSpPr>
        <p:grpSpPr>
          <a:xfrm>
            <a:off x="3363059" y="490345"/>
            <a:ext cx="1361571" cy="349188"/>
            <a:chOff x="10604072" y="448487"/>
            <a:chExt cx="1361571" cy="349188"/>
          </a:xfrm>
        </p:grpSpPr>
        <p:sp>
          <p:nvSpPr>
            <p:cNvPr id="499" name="Google Shape;499;p27"/>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00" name="Google Shape;500;p27"/>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01" name="Google Shape;501;p27"/>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28"/>
          <p:cNvSpPr txBox="1"/>
          <p:nvPr/>
        </p:nvSpPr>
        <p:spPr>
          <a:xfrm>
            <a:off x="3549464" y="333239"/>
            <a:ext cx="7069287"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2F5496"/>
                </a:solidFill>
                <a:latin typeface="Calibri"/>
                <a:ea typeface="Calibri"/>
                <a:cs typeface="Calibri"/>
                <a:sym typeface="Calibri"/>
              </a:rPr>
              <a:t>3.2. </a:t>
            </a:r>
            <a:r>
              <a:rPr lang="el-GR" sz="4000" dirty="0">
                <a:solidFill>
                  <a:srgbClr val="2F5496"/>
                </a:solidFill>
                <a:latin typeface="Calibri"/>
                <a:ea typeface="Calibri"/>
                <a:cs typeface="Calibri"/>
                <a:sym typeface="Calibri"/>
              </a:rPr>
              <a:t>Τρόποι για να είστε πιο δημιουργικοί στη δουλειά σας με την ΑΠΚ</a:t>
            </a:r>
            <a:endParaRPr sz="4000" dirty="0">
              <a:solidFill>
                <a:srgbClr val="2F5496"/>
              </a:solidFill>
              <a:latin typeface="Calibri"/>
              <a:ea typeface="Calibri"/>
              <a:cs typeface="Calibri"/>
              <a:sym typeface="Calibri"/>
            </a:endParaRPr>
          </a:p>
        </p:txBody>
      </p:sp>
      <p:sp>
        <p:nvSpPr>
          <p:cNvPr id="508" name="Google Shape;508;p28"/>
          <p:cNvSpPr txBox="1"/>
          <p:nvPr/>
        </p:nvSpPr>
        <p:spPr>
          <a:xfrm>
            <a:off x="650760" y="2025207"/>
            <a:ext cx="6893040" cy="67402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Βρείτε χρόνο για δημιουργικότητα και στοχεύστε στην παραγωγή. </a:t>
            </a:r>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Ακόμα κι αν δεν αισθάνεστε εμπνευσμένοι, πρέπει να συνεχίσετε να εργάζεστε.  </a:t>
            </a:r>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Παίξτε με πρωτότυπα. </a:t>
            </a:r>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Συνεχίστε να μαθαίνετε. </a:t>
            </a:r>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Να είσαι ανοιχτοί και παιχνιδιάρηδες. </a:t>
            </a:r>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Ξεπεράστε το φόβο σας, η αποτυχία είναι μέρος της δημιουργικής εργασίας. </a:t>
            </a:r>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Βρείτε τι λειτουργεί για εσάς. ακούστε μουσική, κάντε μια βόλτα, κοιμηθείτε αρκετά κλπ. </a:t>
            </a:r>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Τα ποικίλα σχόλια είναι πολύ χρήσιμα, πάρτε την προοπτική άλλων. </a:t>
            </a:r>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Εξετάστε εναλλακτικά σενάρια.    </a:t>
            </a:r>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Κάντε ένα νοητικό διάλειμμα για να επιτρέψετε στον εαυτό σας να εστιάσει εκ νέου.</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509" name="Google Shape;509;p28" descr="A person standing in the snow&#10;&#10;Description automatically generated with medium confiden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43800" y="1839558"/>
            <a:ext cx="2884170" cy="3845560"/>
          </a:xfrm>
          <a:prstGeom prst="rect">
            <a:avLst/>
          </a:prstGeom>
          <a:noFill/>
          <a:ln>
            <a:noFill/>
          </a:ln>
        </p:spPr>
      </p:pic>
      <p:grpSp>
        <p:nvGrpSpPr>
          <p:cNvPr id="510" name="Google Shape;510;p28"/>
          <p:cNvGrpSpPr/>
          <p:nvPr/>
        </p:nvGrpSpPr>
        <p:grpSpPr>
          <a:xfrm>
            <a:off x="2187892" y="424292"/>
            <a:ext cx="1361571" cy="349188"/>
            <a:chOff x="10604072" y="448487"/>
            <a:chExt cx="1361571" cy="349188"/>
          </a:xfrm>
        </p:grpSpPr>
        <p:sp>
          <p:nvSpPr>
            <p:cNvPr id="511" name="Google Shape;511;p28"/>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12" name="Google Shape;512;p28"/>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13" name="Google Shape;513;p28"/>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29"/>
          <p:cNvSpPr txBox="1"/>
          <p:nvPr/>
        </p:nvSpPr>
        <p:spPr>
          <a:xfrm>
            <a:off x="3257551" y="576260"/>
            <a:ext cx="7090782"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dirty="0">
                <a:solidFill>
                  <a:schemeClr val="dk1"/>
                </a:solidFill>
                <a:latin typeface="Calibri"/>
                <a:ea typeface="Calibri"/>
                <a:cs typeface="Calibri"/>
                <a:sym typeface="Calibri"/>
              </a:rPr>
              <a:t>“</a:t>
            </a:r>
            <a:r>
              <a:rPr lang="el-GR" sz="1800" i="1" dirty="0">
                <a:solidFill>
                  <a:schemeClr val="dk1"/>
                </a:solidFill>
                <a:latin typeface="Calibri"/>
                <a:ea typeface="Calibri"/>
                <a:cs typeface="Calibri"/>
                <a:sym typeface="Calibri"/>
              </a:rPr>
              <a:t>Η δημιουργικότητα είναι η εφεύρεση, ο πειραματισμός, η ανάπτυξη, η ανάληψη κινδύνων, η παραβίαση κανόνων, η πραγματοποίηση λαθών και η διασκέδαση</a:t>
            </a:r>
            <a:r>
              <a:rPr lang="en-US" sz="1800" i="1" dirty="0">
                <a:solidFill>
                  <a:schemeClr val="dk1"/>
                </a:solidFill>
                <a:latin typeface="Calibri"/>
                <a:ea typeface="Calibri"/>
                <a:cs typeface="Calibri"/>
                <a:sym typeface="Calibri"/>
              </a:rPr>
              <a:t>." -</a:t>
            </a:r>
            <a:r>
              <a:rPr lang="en-US" sz="1800"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Mary Lou Cook​</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520" name="Google Shape;520;p29"/>
          <p:cNvGrpSpPr/>
          <p:nvPr/>
        </p:nvGrpSpPr>
        <p:grpSpPr>
          <a:xfrm>
            <a:off x="1675326" y="1819225"/>
            <a:ext cx="8123939" cy="4293782"/>
            <a:chOff x="0" y="42631"/>
            <a:chExt cx="7097623" cy="4293782"/>
          </a:xfrm>
        </p:grpSpPr>
        <p:sp>
          <p:nvSpPr>
            <p:cNvPr id="521" name="Google Shape;521;p29"/>
            <p:cNvSpPr/>
            <p:nvPr/>
          </p:nvSpPr>
          <p:spPr>
            <a:xfrm>
              <a:off x="0" y="367351"/>
              <a:ext cx="7097623" cy="554400"/>
            </a:xfrm>
            <a:prstGeom prst="rect">
              <a:avLst/>
            </a:prstGeom>
            <a:solidFill>
              <a:schemeClr val="lt1">
                <a:alpha val="89803"/>
              </a:scheme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9"/>
            <p:cNvSpPr/>
            <p:nvPr/>
          </p:nvSpPr>
          <p:spPr>
            <a:xfrm>
              <a:off x="354881" y="42631"/>
              <a:ext cx="4968336" cy="649440"/>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9"/>
            <p:cNvSpPr txBox="1"/>
            <p:nvPr/>
          </p:nvSpPr>
          <p:spPr>
            <a:xfrm>
              <a:off x="386584" y="74334"/>
              <a:ext cx="5519422" cy="586034"/>
            </a:xfrm>
            <a:prstGeom prst="rect">
              <a:avLst/>
            </a:prstGeom>
            <a:solidFill>
              <a:srgbClr val="990000"/>
            </a:solidFill>
            <a:ln>
              <a:noFill/>
            </a:ln>
          </p:spPr>
          <p:txBody>
            <a:bodyPr spcFirstLastPara="1" wrap="square" lIns="187775" tIns="0" rIns="187775"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l-GR" sz="1800" dirty="0">
                  <a:solidFill>
                    <a:schemeClr val="lt1"/>
                  </a:solidFill>
                  <a:latin typeface="Calibri"/>
                  <a:ea typeface="Calibri"/>
                  <a:cs typeface="Calibri"/>
                  <a:sym typeface="Calibri"/>
                </a:rPr>
                <a:t>Συσχέτιση</a:t>
              </a:r>
              <a:r>
                <a:rPr lang="en-US" sz="1800" dirty="0">
                  <a:solidFill>
                    <a:schemeClr val="lt1"/>
                  </a:solidFill>
                  <a:latin typeface="Calibri"/>
                  <a:ea typeface="Calibri"/>
                  <a:cs typeface="Calibri"/>
                  <a:sym typeface="Calibri"/>
                </a:rPr>
                <a:t>  </a:t>
              </a:r>
              <a:endParaRPr sz="1600" dirty="0"/>
            </a:p>
            <a:p>
              <a:pPr marL="0" marR="0" lvl="0" indent="0" algn="l" rtl="0">
                <a:lnSpc>
                  <a:spcPct val="90000"/>
                </a:lnSpc>
                <a:spcBef>
                  <a:spcPts val="560"/>
                </a:spcBef>
                <a:spcAft>
                  <a:spcPts val="0"/>
                </a:spcAft>
                <a:buClr>
                  <a:schemeClr val="lt1"/>
                </a:buClr>
                <a:buSzPts val="1200"/>
                <a:buFont typeface="Calibri"/>
                <a:buNone/>
              </a:pPr>
              <a:r>
                <a:rPr lang="el-GR" dirty="0">
                  <a:solidFill>
                    <a:schemeClr val="lt1"/>
                  </a:solidFill>
                  <a:latin typeface="Calibri"/>
                  <a:ea typeface="Calibri"/>
                  <a:cs typeface="Calibri"/>
                  <a:sym typeface="Calibri"/>
                </a:rPr>
                <a:t>Πραγματοποίηση συνδέσεων μεταξύ προβλημάτων ή ιδεών από μη σχετιζόμενα πεδία</a:t>
              </a:r>
              <a:endParaRPr dirty="0">
                <a:solidFill>
                  <a:schemeClr val="lt1"/>
                </a:solidFill>
                <a:latin typeface="Calibri"/>
                <a:ea typeface="Calibri"/>
                <a:cs typeface="Calibri"/>
                <a:sym typeface="Calibri"/>
              </a:endParaRPr>
            </a:p>
          </p:txBody>
        </p:sp>
        <p:sp>
          <p:nvSpPr>
            <p:cNvPr id="524" name="Google Shape;524;p29"/>
            <p:cNvSpPr/>
            <p:nvPr/>
          </p:nvSpPr>
          <p:spPr>
            <a:xfrm>
              <a:off x="0" y="1365271"/>
              <a:ext cx="7097623" cy="554400"/>
            </a:xfrm>
            <a:prstGeom prst="rect">
              <a:avLst/>
            </a:prstGeom>
            <a:solidFill>
              <a:schemeClr val="lt1">
                <a:alpha val="89803"/>
              </a:scheme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9"/>
            <p:cNvSpPr/>
            <p:nvPr/>
          </p:nvSpPr>
          <p:spPr>
            <a:xfrm>
              <a:off x="354881" y="1040551"/>
              <a:ext cx="4968336" cy="649440"/>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9"/>
            <p:cNvSpPr txBox="1"/>
            <p:nvPr/>
          </p:nvSpPr>
          <p:spPr>
            <a:xfrm>
              <a:off x="386584" y="1072254"/>
              <a:ext cx="5519422" cy="586034"/>
            </a:xfrm>
            <a:prstGeom prst="rect">
              <a:avLst/>
            </a:prstGeom>
            <a:solidFill>
              <a:srgbClr val="990000"/>
            </a:solidFill>
            <a:ln>
              <a:noFill/>
            </a:ln>
          </p:spPr>
          <p:txBody>
            <a:bodyPr spcFirstLastPara="1" wrap="square" lIns="187775" tIns="0" rIns="187775"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l-GR" sz="1800" dirty="0">
                  <a:solidFill>
                    <a:schemeClr val="lt1"/>
                  </a:solidFill>
                  <a:latin typeface="Calibri"/>
                  <a:ea typeface="Calibri"/>
                  <a:cs typeface="Calibri"/>
                  <a:sym typeface="Calibri"/>
                </a:rPr>
                <a:t>Προβληματισμός</a:t>
              </a:r>
              <a:endParaRPr sz="1800" dirty="0"/>
            </a:p>
            <a:p>
              <a:pPr marL="0" marR="0" lvl="0" indent="0" algn="l" rtl="0">
                <a:lnSpc>
                  <a:spcPct val="90000"/>
                </a:lnSpc>
                <a:spcBef>
                  <a:spcPts val="560"/>
                </a:spcBef>
                <a:spcAft>
                  <a:spcPts val="0"/>
                </a:spcAft>
                <a:buClr>
                  <a:schemeClr val="lt1"/>
                </a:buClr>
                <a:buSzPts val="1200"/>
                <a:buFont typeface="Calibri"/>
                <a:buNone/>
              </a:pPr>
              <a:r>
                <a:rPr lang="el-GR" dirty="0">
                  <a:solidFill>
                    <a:schemeClr val="lt1"/>
                  </a:solidFill>
                  <a:latin typeface="Calibri"/>
                  <a:ea typeface="Calibri"/>
                  <a:cs typeface="Calibri"/>
                  <a:sym typeface="Calibri"/>
                </a:rPr>
                <a:t>Κάνοντας ερωτήσεις που αμφισβητούν την κοινή γνώση</a:t>
              </a:r>
              <a:endParaRPr dirty="0">
                <a:solidFill>
                  <a:schemeClr val="lt1"/>
                </a:solidFill>
                <a:latin typeface="Calibri"/>
                <a:ea typeface="Calibri"/>
                <a:cs typeface="Calibri"/>
                <a:sym typeface="Calibri"/>
              </a:endParaRPr>
            </a:p>
          </p:txBody>
        </p:sp>
        <p:sp>
          <p:nvSpPr>
            <p:cNvPr id="527" name="Google Shape;527;p29"/>
            <p:cNvSpPr/>
            <p:nvPr/>
          </p:nvSpPr>
          <p:spPr>
            <a:xfrm>
              <a:off x="0" y="2596587"/>
              <a:ext cx="7097623" cy="554400"/>
            </a:xfrm>
            <a:prstGeom prst="rect">
              <a:avLst/>
            </a:prstGeom>
            <a:solidFill>
              <a:schemeClr val="lt1">
                <a:alpha val="89803"/>
              </a:scheme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9"/>
            <p:cNvSpPr/>
            <p:nvPr/>
          </p:nvSpPr>
          <p:spPr>
            <a:xfrm>
              <a:off x="354881" y="2038471"/>
              <a:ext cx="4968336" cy="882835"/>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9"/>
            <p:cNvSpPr txBox="1"/>
            <p:nvPr/>
          </p:nvSpPr>
          <p:spPr>
            <a:xfrm>
              <a:off x="397977" y="2081567"/>
              <a:ext cx="5508029" cy="796643"/>
            </a:xfrm>
            <a:prstGeom prst="rect">
              <a:avLst/>
            </a:prstGeom>
            <a:solidFill>
              <a:srgbClr val="990000"/>
            </a:solidFill>
            <a:ln>
              <a:noFill/>
            </a:ln>
          </p:spPr>
          <p:txBody>
            <a:bodyPr spcFirstLastPara="1" wrap="square" lIns="187775" tIns="0" rIns="187775"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l-GR" sz="1800" dirty="0">
                  <a:solidFill>
                    <a:schemeClr val="lt1"/>
                  </a:solidFill>
                  <a:latin typeface="Calibri"/>
                  <a:ea typeface="Calibri"/>
                  <a:cs typeface="Calibri"/>
                  <a:sym typeface="Calibri"/>
                </a:rPr>
                <a:t>Παρατήρηση</a:t>
              </a:r>
              <a:endParaRPr sz="1800" dirty="0"/>
            </a:p>
            <a:p>
              <a:pPr marL="0" marR="0" lvl="0" indent="0" algn="l" rtl="0">
                <a:lnSpc>
                  <a:spcPct val="100000"/>
                </a:lnSpc>
                <a:spcBef>
                  <a:spcPts val="560"/>
                </a:spcBef>
                <a:spcAft>
                  <a:spcPts val="0"/>
                </a:spcAft>
                <a:buClr>
                  <a:schemeClr val="lt1"/>
                </a:buClr>
                <a:buSzPts val="1200"/>
                <a:buFont typeface="Calibri"/>
                <a:buNone/>
              </a:pPr>
              <a:r>
                <a:rPr lang="el-GR" dirty="0">
                  <a:solidFill>
                    <a:schemeClr val="lt1"/>
                  </a:solidFill>
                  <a:latin typeface="Calibri"/>
                  <a:ea typeface="Calibri"/>
                  <a:cs typeface="Calibri"/>
                  <a:sym typeface="Calibri"/>
                </a:rPr>
                <a:t>Αναλύστε τους πελάτες, τους προμηθευτές και τη συμπεριφορά του ανταγωνιστή για να εντοπίσετε νέους τρόπους για να κάνετε πράγματα</a:t>
              </a:r>
              <a:endParaRPr dirty="0">
                <a:solidFill>
                  <a:schemeClr val="lt1"/>
                </a:solidFill>
                <a:latin typeface="Calibri"/>
                <a:ea typeface="Calibri"/>
                <a:cs typeface="Calibri"/>
                <a:sym typeface="Calibri"/>
              </a:endParaRPr>
            </a:p>
          </p:txBody>
        </p:sp>
        <p:sp>
          <p:nvSpPr>
            <p:cNvPr id="530" name="Google Shape;530;p29"/>
            <p:cNvSpPr/>
            <p:nvPr/>
          </p:nvSpPr>
          <p:spPr>
            <a:xfrm>
              <a:off x="0" y="3782013"/>
              <a:ext cx="7097623" cy="554400"/>
            </a:xfrm>
            <a:prstGeom prst="rect">
              <a:avLst/>
            </a:prstGeom>
            <a:solidFill>
              <a:schemeClr val="lt1">
                <a:alpha val="89803"/>
              </a:scheme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9"/>
            <p:cNvSpPr/>
            <p:nvPr/>
          </p:nvSpPr>
          <p:spPr>
            <a:xfrm>
              <a:off x="354881" y="3269787"/>
              <a:ext cx="4968336" cy="836946"/>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9"/>
            <p:cNvSpPr txBox="1"/>
            <p:nvPr/>
          </p:nvSpPr>
          <p:spPr>
            <a:xfrm>
              <a:off x="395737" y="3310643"/>
              <a:ext cx="5510268" cy="755100"/>
            </a:xfrm>
            <a:prstGeom prst="rect">
              <a:avLst/>
            </a:prstGeom>
            <a:solidFill>
              <a:srgbClr val="990000"/>
            </a:solidFill>
            <a:ln>
              <a:noFill/>
            </a:ln>
          </p:spPr>
          <p:txBody>
            <a:bodyPr spcFirstLastPara="1" wrap="square" lIns="187775" tIns="0" rIns="187775"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l-GR" sz="1800" dirty="0">
                  <a:solidFill>
                    <a:schemeClr val="lt1"/>
                  </a:solidFill>
                  <a:latin typeface="Calibri"/>
                  <a:ea typeface="Calibri"/>
                  <a:cs typeface="Calibri"/>
                  <a:sym typeface="Calibri"/>
                </a:rPr>
                <a:t>Πειραματισμός</a:t>
              </a:r>
              <a:r>
                <a:rPr lang="en-US" sz="1800" dirty="0">
                  <a:solidFill>
                    <a:schemeClr val="lt1"/>
                  </a:solidFill>
                  <a:latin typeface="Calibri"/>
                  <a:ea typeface="Calibri"/>
                  <a:cs typeface="Calibri"/>
                  <a:sym typeface="Calibri"/>
                </a:rPr>
                <a:t> </a:t>
              </a:r>
              <a:endParaRPr sz="1800" dirty="0"/>
            </a:p>
            <a:p>
              <a:pPr marL="0" marR="0" lvl="0" indent="0" algn="l" rtl="0">
                <a:lnSpc>
                  <a:spcPct val="90000"/>
                </a:lnSpc>
                <a:spcBef>
                  <a:spcPts val="560"/>
                </a:spcBef>
                <a:spcAft>
                  <a:spcPts val="0"/>
                </a:spcAft>
                <a:buClr>
                  <a:schemeClr val="lt1"/>
                </a:buClr>
                <a:buSzPts val="1200"/>
                <a:buFont typeface="Calibri"/>
                <a:buNone/>
              </a:pPr>
              <a:r>
                <a:rPr lang="el-GR" dirty="0">
                  <a:solidFill>
                    <a:schemeClr val="lt1"/>
                  </a:solidFill>
                  <a:latin typeface="Calibri"/>
                  <a:ea typeface="Calibri"/>
                  <a:cs typeface="Calibri"/>
                  <a:sym typeface="Calibri"/>
                </a:rPr>
                <a:t>Κατασκευή </a:t>
              </a:r>
              <a:r>
                <a:rPr lang="el-GR" dirty="0" err="1">
                  <a:solidFill>
                    <a:schemeClr val="lt1"/>
                  </a:solidFill>
                  <a:latin typeface="Calibri"/>
                  <a:ea typeface="Calibri"/>
                  <a:cs typeface="Calibri"/>
                  <a:sym typeface="Calibri"/>
                </a:rPr>
                <a:t>διαδραστικών</a:t>
              </a:r>
              <a:r>
                <a:rPr lang="el-GR" dirty="0">
                  <a:solidFill>
                    <a:schemeClr val="lt1"/>
                  </a:solidFill>
                  <a:latin typeface="Calibri"/>
                  <a:ea typeface="Calibri"/>
                  <a:cs typeface="Calibri"/>
                  <a:sym typeface="Calibri"/>
                </a:rPr>
                <a:t> εμπειριών και πρόκληση ανορθόδοξων απαντήσεων για να δείτε ποιες πληροφορίες προκύπτουν</a:t>
              </a:r>
              <a:r>
                <a:rPr lang="en-US" dirty="0">
                  <a:solidFill>
                    <a:schemeClr val="lt1"/>
                  </a:solidFill>
                  <a:latin typeface="Calibri"/>
                  <a:ea typeface="Calibri"/>
                  <a:cs typeface="Calibri"/>
                  <a:sym typeface="Calibri"/>
                </a:rPr>
                <a:t> </a:t>
              </a:r>
              <a:endParaRPr dirty="0">
                <a:solidFill>
                  <a:schemeClr val="lt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
          <p:cNvSpPr txBox="1"/>
          <p:nvPr/>
        </p:nvSpPr>
        <p:spPr>
          <a:xfrm>
            <a:off x="2823088" y="336847"/>
            <a:ext cx="7874855" cy="72424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4400"/>
              <a:buFont typeface="Arial"/>
              <a:buNone/>
            </a:pPr>
            <a:r>
              <a:rPr lang="el-GR" sz="4400" dirty="0">
                <a:solidFill>
                  <a:schemeClr val="dk1"/>
                </a:solidFill>
                <a:latin typeface="Calibri"/>
                <a:ea typeface="Calibri"/>
                <a:cs typeface="Calibri"/>
                <a:sym typeface="Calibri"/>
              </a:rPr>
              <a:t>ΕΥΡΕΤΗΡΙΟ</a:t>
            </a:r>
            <a:endParaRPr sz="3600" dirty="0">
              <a:solidFill>
                <a:schemeClr val="dk1"/>
              </a:solidFill>
              <a:latin typeface="Calibri"/>
              <a:ea typeface="Calibri"/>
              <a:cs typeface="Calibri"/>
              <a:sym typeface="Calibri"/>
            </a:endParaRPr>
          </a:p>
        </p:txBody>
      </p:sp>
      <p:sp>
        <p:nvSpPr>
          <p:cNvPr id="146" name="Google Shape;146;p3"/>
          <p:cNvSpPr/>
          <p:nvPr/>
        </p:nvSpPr>
        <p:spPr>
          <a:xfrm>
            <a:off x="2616741" y="4514925"/>
            <a:ext cx="2160000" cy="108000"/>
          </a:xfrm>
          <a:prstGeom prst="roundRect">
            <a:avLst>
              <a:gd name="adj" fmla="val 50000"/>
            </a:avLst>
          </a:prstGeom>
          <a:solidFill>
            <a:srgbClr val="4EAE3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3"/>
          <p:cNvSpPr/>
          <p:nvPr/>
        </p:nvSpPr>
        <p:spPr>
          <a:xfrm>
            <a:off x="4458457" y="4306743"/>
            <a:ext cx="2160000" cy="108000"/>
          </a:xfrm>
          <a:prstGeom prst="roundRect">
            <a:avLst>
              <a:gd name="adj" fmla="val 50000"/>
            </a:avLst>
          </a:prstGeom>
          <a:solidFill>
            <a:srgbClr val="266C9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strike="sngStrike">
              <a:solidFill>
                <a:schemeClr val="lt1"/>
              </a:solidFill>
              <a:latin typeface="Calibri"/>
              <a:ea typeface="Calibri"/>
              <a:cs typeface="Calibri"/>
              <a:sym typeface="Calibri"/>
            </a:endParaRPr>
          </a:p>
        </p:txBody>
      </p:sp>
      <p:sp>
        <p:nvSpPr>
          <p:cNvPr id="148" name="Google Shape;148;p3"/>
          <p:cNvSpPr/>
          <p:nvPr/>
        </p:nvSpPr>
        <p:spPr>
          <a:xfrm>
            <a:off x="6300173" y="4108721"/>
            <a:ext cx="2160000" cy="108000"/>
          </a:xfrm>
          <a:prstGeom prst="roundRect">
            <a:avLst>
              <a:gd name="adj" fmla="val 50000"/>
            </a:avLst>
          </a:prstGeom>
          <a:solidFill>
            <a:srgbClr val="FFB5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strike="sngStrike">
              <a:solidFill>
                <a:schemeClr val="lt1"/>
              </a:solidFill>
              <a:latin typeface="Calibri"/>
              <a:ea typeface="Calibri"/>
              <a:cs typeface="Calibri"/>
              <a:sym typeface="Calibri"/>
            </a:endParaRPr>
          </a:p>
        </p:txBody>
      </p:sp>
      <p:sp>
        <p:nvSpPr>
          <p:cNvPr id="149" name="Google Shape;149;p3"/>
          <p:cNvSpPr txBox="1"/>
          <p:nvPr/>
        </p:nvSpPr>
        <p:spPr>
          <a:xfrm>
            <a:off x="4525198" y="2753296"/>
            <a:ext cx="1570802" cy="33855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l-GR" sz="1600" b="1" dirty="0">
                <a:solidFill>
                  <a:srgbClr val="3F3F3F"/>
                </a:solidFill>
                <a:latin typeface="Calibri"/>
                <a:ea typeface="Calibri"/>
                <a:cs typeface="Calibri"/>
                <a:sym typeface="Calibri"/>
              </a:rPr>
              <a:t>Ενότητα</a:t>
            </a:r>
            <a:r>
              <a:rPr lang="en-US" sz="1600" b="1" dirty="0">
                <a:solidFill>
                  <a:srgbClr val="3F3F3F"/>
                </a:solidFill>
                <a:latin typeface="Calibri"/>
                <a:ea typeface="Calibri"/>
                <a:cs typeface="Calibri"/>
                <a:sym typeface="Calibri"/>
              </a:rPr>
              <a:t> 2</a:t>
            </a:r>
            <a:endParaRPr sz="1600" b="1" dirty="0">
              <a:solidFill>
                <a:srgbClr val="3F3F3F"/>
              </a:solidFill>
              <a:latin typeface="Calibri"/>
              <a:ea typeface="Calibri"/>
              <a:cs typeface="Calibri"/>
              <a:sym typeface="Calibri"/>
            </a:endParaRPr>
          </a:p>
        </p:txBody>
      </p:sp>
      <p:cxnSp>
        <p:nvCxnSpPr>
          <p:cNvPr id="150" name="Google Shape;150;p3"/>
          <p:cNvCxnSpPr/>
          <p:nvPr/>
        </p:nvCxnSpPr>
        <p:spPr>
          <a:xfrm>
            <a:off x="2616741" y="2779729"/>
            <a:ext cx="10011" cy="1513622"/>
          </a:xfrm>
          <a:prstGeom prst="straightConnector1">
            <a:avLst/>
          </a:prstGeom>
          <a:noFill/>
          <a:ln w="19050" cap="flat" cmpd="sng">
            <a:solidFill>
              <a:srgbClr val="3F3F3F"/>
            </a:solidFill>
            <a:prstDash val="dash"/>
            <a:miter lim="800000"/>
            <a:headEnd type="oval" w="med" len="med"/>
            <a:tailEnd type="oval" w="med" len="med"/>
          </a:ln>
        </p:spPr>
      </p:cxnSp>
      <p:grpSp>
        <p:nvGrpSpPr>
          <p:cNvPr id="151" name="Google Shape;151;p3"/>
          <p:cNvGrpSpPr/>
          <p:nvPr/>
        </p:nvGrpSpPr>
        <p:grpSpPr>
          <a:xfrm>
            <a:off x="2750214" y="3259723"/>
            <a:ext cx="1599687" cy="1215308"/>
            <a:chOff x="1827333" y="1730223"/>
            <a:chExt cx="1033475" cy="1215308"/>
          </a:xfrm>
        </p:grpSpPr>
        <p:sp>
          <p:nvSpPr>
            <p:cNvPr id="152" name="Google Shape;152;p3"/>
            <p:cNvSpPr txBox="1"/>
            <p:nvPr/>
          </p:nvSpPr>
          <p:spPr>
            <a:xfrm>
              <a:off x="1842376" y="1991464"/>
              <a:ext cx="1018432"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400" dirty="0">
                  <a:solidFill>
                    <a:schemeClr val="dk1"/>
                  </a:solidFill>
                  <a:latin typeface="Calibri"/>
                  <a:ea typeface="Calibri"/>
                  <a:cs typeface="Calibri"/>
                  <a:sym typeface="Calibri"/>
                </a:rPr>
                <a:t>Τι είναι η Άυλη Πολιτιστική Κληρονομιά;</a:t>
              </a:r>
              <a:endParaRPr sz="1400" dirty="0">
                <a:solidFill>
                  <a:schemeClr val="dk1"/>
                </a:solidFill>
                <a:latin typeface="Calibri"/>
                <a:ea typeface="Calibri"/>
                <a:cs typeface="Calibri"/>
                <a:sym typeface="Calibri"/>
              </a:endParaRPr>
            </a:p>
            <a:p>
              <a:pPr marL="0" marR="0" lvl="0" indent="0" algn="l" rtl="0">
                <a:spcBef>
                  <a:spcPts val="0"/>
                </a:spcBef>
                <a:spcAft>
                  <a:spcPts val="0"/>
                </a:spcAft>
                <a:buNone/>
              </a:pPr>
              <a:endParaRPr sz="1400" strike="sngStrike" dirty="0">
                <a:solidFill>
                  <a:srgbClr val="3F3F3F"/>
                </a:solidFill>
                <a:latin typeface="Calibri"/>
                <a:ea typeface="Calibri"/>
                <a:cs typeface="Calibri"/>
                <a:sym typeface="Calibri"/>
              </a:endParaRPr>
            </a:p>
          </p:txBody>
        </p:sp>
        <p:sp>
          <p:nvSpPr>
            <p:cNvPr id="153" name="Google Shape;153;p3"/>
            <p:cNvSpPr txBox="1"/>
            <p:nvPr/>
          </p:nvSpPr>
          <p:spPr>
            <a:xfrm>
              <a:off x="1827333" y="1730223"/>
              <a:ext cx="1023846" cy="33855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l-GR" sz="1600" b="1" dirty="0">
                  <a:solidFill>
                    <a:srgbClr val="3F3F3F"/>
                  </a:solidFill>
                  <a:latin typeface="Calibri"/>
                  <a:ea typeface="Calibri"/>
                  <a:cs typeface="Calibri"/>
                  <a:sym typeface="Calibri"/>
                </a:rPr>
                <a:t>Ενότητα</a:t>
              </a:r>
              <a:r>
                <a:rPr lang="en-US" sz="1600" b="1" dirty="0">
                  <a:solidFill>
                    <a:srgbClr val="3F3F3F"/>
                  </a:solidFill>
                  <a:latin typeface="Calibri"/>
                  <a:ea typeface="Calibri"/>
                  <a:cs typeface="Calibri"/>
                  <a:sym typeface="Calibri"/>
                </a:rPr>
                <a:t> 1</a:t>
              </a:r>
              <a:endParaRPr sz="1600" b="1" dirty="0">
                <a:solidFill>
                  <a:srgbClr val="3F3F3F"/>
                </a:solidFill>
                <a:latin typeface="Calibri"/>
                <a:ea typeface="Calibri"/>
                <a:cs typeface="Calibri"/>
                <a:sym typeface="Calibri"/>
              </a:endParaRPr>
            </a:p>
          </p:txBody>
        </p:sp>
      </p:grpSp>
      <p:cxnSp>
        <p:nvCxnSpPr>
          <p:cNvPr id="154" name="Google Shape;154;p3"/>
          <p:cNvCxnSpPr/>
          <p:nvPr/>
        </p:nvCxnSpPr>
        <p:spPr>
          <a:xfrm>
            <a:off x="4458457" y="2582960"/>
            <a:ext cx="10011" cy="1513622"/>
          </a:xfrm>
          <a:prstGeom prst="straightConnector1">
            <a:avLst/>
          </a:prstGeom>
          <a:noFill/>
          <a:ln w="19050" cap="flat" cmpd="sng">
            <a:solidFill>
              <a:srgbClr val="3F3F3F"/>
            </a:solidFill>
            <a:prstDash val="dash"/>
            <a:miter lim="800000"/>
            <a:headEnd type="oval" w="med" len="med"/>
            <a:tailEnd type="oval" w="med" len="med"/>
          </a:ln>
        </p:spPr>
      </p:cxnSp>
      <p:grpSp>
        <p:nvGrpSpPr>
          <p:cNvPr id="155" name="Google Shape;155;p3"/>
          <p:cNvGrpSpPr/>
          <p:nvPr/>
        </p:nvGrpSpPr>
        <p:grpSpPr>
          <a:xfrm>
            <a:off x="6387268" y="2320226"/>
            <a:ext cx="1626968" cy="881770"/>
            <a:chOff x="1704484" y="1766707"/>
            <a:chExt cx="1051101" cy="881770"/>
          </a:xfrm>
        </p:grpSpPr>
        <p:sp>
          <p:nvSpPr>
            <p:cNvPr id="156" name="Google Shape;156;p3"/>
            <p:cNvSpPr txBox="1"/>
            <p:nvPr/>
          </p:nvSpPr>
          <p:spPr>
            <a:xfrm>
              <a:off x="1737153" y="2125297"/>
              <a:ext cx="1018432"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dirty="0">
                  <a:solidFill>
                    <a:schemeClr val="dk1"/>
                  </a:solidFill>
                  <a:latin typeface="Calibri"/>
                  <a:ea typeface="Calibri"/>
                  <a:cs typeface="Calibri"/>
                  <a:sym typeface="Calibri"/>
                </a:rPr>
                <a:t>Αξιολογ</a:t>
              </a:r>
              <a:r>
                <a:rPr lang="el-GR" sz="1400" dirty="0">
                  <a:solidFill>
                    <a:schemeClr val="dk1"/>
                  </a:solidFill>
                  <a:latin typeface="Calibri"/>
                  <a:ea typeface="Calibri"/>
                  <a:cs typeface="Calibri"/>
                  <a:sym typeface="Calibri"/>
                </a:rPr>
                <a:t>ώντας ιδέες.</a:t>
              </a:r>
              <a:endParaRPr sz="1800" dirty="0">
                <a:solidFill>
                  <a:schemeClr val="dk1"/>
                </a:solidFill>
                <a:latin typeface="Calibri"/>
                <a:ea typeface="Calibri"/>
                <a:cs typeface="Calibri"/>
                <a:sym typeface="Calibri"/>
              </a:endParaRPr>
            </a:p>
          </p:txBody>
        </p:sp>
        <p:sp>
          <p:nvSpPr>
            <p:cNvPr id="157" name="Google Shape;157;p3"/>
            <p:cNvSpPr txBox="1"/>
            <p:nvPr/>
          </p:nvSpPr>
          <p:spPr>
            <a:xfrm>
              <a:off x="1704484" y="1766707"/>
              <a:ext cx="1023846" cy="33855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endParaRPr sz="1600" b="1">
                <a:solidFill>
                  <a:srgbClr val="3F3F3F"/>
                </a:solidFill>
                <a:latin typeface="Calibri"/>
                <a:ea typeface="Calibri"/>
                <a:cs typeface="Calibri"/>
                <a:sym typeface="Calibri"/>
              </a:endParaRPr>
            </a:p>
          </p:txBody>
        </p:sp>
      </p:grpSp>
      <p:cxnSp>
        <p:nvCxnSpPr>
          <p:cNvPr id="158" name="Google Shape;158;p3"/>
          <p:cNvCxnSpPr/>
          <p:nvPr/>
        </p:nvCxnSpPr>
        <p:spPr>
          <a:xfrm>
            <a:off x="6300173" y="2386189"/>
            <a:ext cx="10011" cy="1513622"/>
          </a:xfrm>
          <a:prstGeom prst="straightConnector1">
            <a:avLst/>
          </a:prstGeom>
          <a:noFill/>
          <a:ln w="19050" cap="flat" cmpd="sng">
            <a:solidFill>
              <a:srgbClr val="3F3F3F"/>
            </a:solidFill>
            <a:prstDash val="dash"/>
            <a:miter lim="800000"/>
            <a:headEnd type="oval" w="med" len="med"/>
            <a:tailEnd type="oval" w="med" len="med"/>
          </a:ln>
        </p:spPr>
      </p:cxnSp>
      <p:sp>
        <p:nvSpPr>
          <p:cNvPr id="159" name="Google Shape;159;p3"/>
          <p:cNvSpPr txBox="1"/>
          <p:nvPr/>
        </p:nvSpPr>
        <p:spPr>
          <a:xfrm>
            <a:off x="6418258" y="2388848"/>
            <a:ext cx="1584782" cy="33855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l-GR" sz="1600" b="1" dirty="0">
                <a:solidFill>
                  <a:srgbClr val="3F3F3F"/>
                </a:solidFill>
                <a:latin typeface="Calibri"/>
                <a:ea typeface="Calibri"/>
                <a:cs typeface="Calibri"/>
                <a:sym typeface="Calibri"/>
              </a:rPr>
              <a:t>Ενότητα</a:t>
            </a:r>
            <a:r>
              <a:rPr lang="en-US" sz="1600" b="1" dirty="0">
                <a:solidFill>
                  <a:srgbClr val="3F3F3F"/>
                </a:solidFill>
                <a:latin typeface="Calibri"/>
                <a:ea typeface="Calibri"/>
                <a:cs typeface="Calibri"/>
                <a:sym typeface="Calibri"/>
              </a:rPr>
              <a:t> 3</a:t>
            </a:r>
            <a:endParaRPr sz="1600" b="1" dirty="0">
              <a:solidFill>
                <a:srgbClr val="3F3F3F"/>
              </a:solidFill>
              <a:latin typeface="Calibri"/>
              <a:ea typeface="Calibri"/>
              <a:cs typeface="Calibri"/>
              <a:sym typeface="Calibri"/>
            </a:endParaRPr>
          </a:p>
        </p:txBody>
      </p:sp>
      <p:cxnSp>
        <p:nvCxnSpPr>
          <p:cNvPr id="160" name="Google Shape;160;p3"/>
          <p:cNvCxnSpPr/>
          <p:nvPr/>
        </p:nvCxnSpPr>
        <p:spPr>
          <a:xfrm>
            <a:off x="8141889" y="2189418"/>
            <a:ext cx="10011" cy="1513622"/>
          </a:xfrm>
          <a:prstGeom prst="straightConnector1">
            <a:avLst/>
          </a:prstGeom>
          <a:noFill/>
          <a:ln w="19050" cap="flat" cmpd="sng">
            <a:solidFill>
              <a:srgbClr val="3F3F3F"/>
            </a:solidFill>
            <a:prstDash val="dash"/>
            <a:miter lim="800000"/>
            <a:headEnd type="oval" w="med" len="med"/>
            <a:tailEnd type="oval" w="med" len="med"/>
          </a:ln>
        </p:spPr>
      </p:cxnSp>
      <p:sp>
        <p:nvSpPr>
          <p:cNvPr id="161" name="Google Shape;161;p3"/>
          <p:cNvSpPr/>
          <p:nvPr/>
        </p:nvSpPr>
        <p:spPr>
          <a:xfrm>
            <a:off x="4550773" y="3027487"/>
            <a:ext cx="1664480"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dirty="0">
                <a:solidFill>
                  <a:schemeClr val="dk1"/>
                </a:solidFill>
                <a:latin typeface="Calibri"/>
                <a:ea typeface="Calibri"/>
                <a:cs typeface="Calibri"/>
                <a:sym typeface="Calibri"/>
              </a:rPr>
              <a:t>Εργαζόμενοι με </a:t>
            </a:r>
            <a:r>
              <a:rPr lang="el-GR" sz="1400" dirty="0">
                <a:solidFill>
                  <a:schemeClr val="dk1"/>
                </a:solidFill>
                <a:latin typeface="Calibri"/>
                <a:ea typeface="Calibri"/>
                <a:cs typeface="Calibri"/>
                <a:sym typeface="Calibri"/>
              </a:rPr>
              <a:t>την Άυλη Πολιτιστική Κληρονομιά</a:t>
            </a:r>
            <a:r>
              <a:rPr lang="en-US" sz="1400" dirty="0">
                <a:solidFill>
                  <a:schemeClr val="dk1"/>
                </a:solidFill>
                <a:latin typeface="Calibri"/>
                <a:ea typeface="Calibri"/>
                <a:cs typeface="Calibri"/>
                <a:sym typeface="Calibri"/>
              </a:rPr>
              <a:t>. </a:t>
            </a:r>
            <a:endParaRPr sz="1400" dirty="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30"/>
          <p:cNvSpPr txBox="1"/>
          <p:nvPr/>
        </p:nvSpPr>
        <p:spPr>
          <a:xfrm>
            <a:off x="768890" y="624248"/>
            <a:ext cx="9554134"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4000" dirty="0">
                <a:solidFill>
                  <a:srgbClr val="2F5496"/>
                </a:solidFill>
                <a:latin typeface="Calibri"/>
                <a:ea typeface="Calibri"/>
                <a:cs typeface="Calibri"/>
                <a:sym typeface="Calibri"/>
              </a:rPr>
              <a:t>3.3. Πώς να βελτιώσετε την ιδέα σας για ΑΠΚ</a:t>
            </a:r>
            <a:endParaRPr dirty="0"/>
          </a:p>
        </p:txBody>
      </p:sp>
      <p:pic>
        <p:nvPicPr>
          <p:cNvPr id="538" name="Google Shape;538;p30" descr="A person holding a sword&#10;&#10;Description automatically generated with low confiden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8890" y="2157019"/>
            <a:ext cx="3894827" cy="2760772"/>
          </a:xfrm>
          <a:prstGeom prst="rect">
            <a:avLst/>
          </a:prstGeom>
          <a:noFill/>
          <a:ln>
            <a:noFill/>
          </a:ln>
        </p:spPr>
      </p:pic>
      <p:sp>
        <p:nvSpPr>
          <p:cNvPr id="539" name="Google Shape;539;p30"/>
          <p:cNvSpPr txBox="1"/>
          <p:nvPr/>
        </p:nvSpPr>
        <p:spPr>
          <a:xfrm>
            <a:off x="5179564" y="4809386"/>
            <a:ext cx="501575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dirty="0">
                <a:solidFill>
                  <a:schemeClr val="dk1"/>
                </a:solidFill>
                <a:latin typeface="Calibri"/>
                <a:ea typeface="Calibri"/>
                <a:cs typeface="Calibri"/>
                <a:sym typeface="Calibri"/>
              </a:rPr>
              <a:t>"</a:t>
            </a:r>
            <a:r>
              <a:rPr lang="el-GR" sz="1800" i="1" dirty="0">
                <a:solidFill>
                  <a:schemeClr val="dk1"/>
                </a:solidFill>
                <a:latin typeface="Calibri"/>
                <a:ea typeface="Calibri"/>
                <a:cs typeface="Calibri"/>
                <a:sym typeface="Calibri"/>
              </a:rPr>
              <a:t>Η δημιουργικότητα δεν περιμένει αυτή την τέλεια στιγμή. Διαμορφώνει τις δικές της τέλειες στιγμές από τις συνηθισμένες</a:t>
            </a:r>
            <a:r>
              <a:rPr lang="en-US" sz="1800" i="1" dirty="0">
                <a:solidFill>
                  <a:schemeClr val="dk1"/>
                </a:solidFill>
                <a:latin typeface="Calibri"/>
                <a:ea typeface="Calibri"/>
                <a:cs typeface="Calibri"/>
                <a:sym typeface="Calibri"/>
              </a:rPr>
              <a:t>." - </a:t>
            </a:r>
            <a:r>
              <a:rPr lang="en-US" sz="1200" dirty="0">
                <a:solidFill>
                  <a:schemeClr val="dk1"/>
                </a:solidFill>
                <a:latin typeface="Calibri"/>
                <a:ea typeface="Calibri"/>
                <a:cs typeface="Calibri"/>
                <a:sym typeface="Calibri"/>
              </a:rPr>
              <a:t>Bruce </a:t>
            </a:r>
            <a:r>
              <a:rPr lang="en-US" sz="1200" dirty="0" err="1">
                <a:solidFill>
                  <a:schemeClr val="dk1"/>
                </a:solidFill>
                <a:latin typeface="Calibri"/>
                <a:ea typeface="Calibri"/>
                <a:cs typeface="Calibri"/>
                <a:sym typeface="Calibri"/>
              </a:rPr>
              <a:t>Garrabrandt</a:t>
            </a:r>
            <a:r>
              <a:rPr lang="en-US"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540" name="Google Shape;540;p30"/>
          <p:cNvSpPr txBox="1"/>
          <p:nvPr/>
        </p:nvSpPr>
        <p:spPr>
          <a:xfrm>
            <a:off x="4800600" y="2541371"/>
            <a:ext cx="5230905" cy="175428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Οι επιχειρηματίες που εργάζονται με την ΑΠΚ χρησιμοποιούν πολλούς τρόπους για να πυροδοτήσουν τη δημιουργικότητά τους.</a:t>
            </a:r>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Είναι σημαντικό να βρείτε ό, τι λειτουργεί για εσάς και να το χρησιμοποιήσετε για να ενισχύσετε τη δουλειά σας</a:t>
            </a:r>
            <a:endParaRPr sz="1800" dirty="0">
              <a:solidFill>
                <a:schemeClr val="dk1"/>
              </a:solidFill>
              <a:latin typeface="Calibri"/>
              <a:ea typeface="Calibri"/>
              <a:cs typeface="Calibri"/>
              <a:sym typeface="Calibri"/>
            </a:endParaRPr>
          </a:p>
        </p:txBody>
      </p:sp>
      <p:grpSp>
        <p:nvGrpSpPr>
          <p:cNvPr id="541" name="Google Shape;541;p30"/>
          <p:cNvGrpSpPr/>
          <p:nvPr/>
        </p:nvGrpSpPr>
        <p:grpSpPr>
          <a:xfrm>
            <a:off x="2985246" y="1332095"/>
            <a:ext cx="1361571" cy="349188"/>
            <a:chOff x="10604072" y="448487"/>
            <a:chExt cx="1361571" cy="349188"/>
          </a:xfrm>
        </p:grpSpPr>
        <p:sp>
          <p:nvSpPr>
            <p:cNvPr id="542" name="Google Shape;542;p30"/>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43" name="Google Shape;543;p30"/>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44" name="Google Shape;544;p30"/>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31"/>
          <p:cNvSpPr/>
          <p:nvPr/>
        </p:nvSpPr>
        <p:spPr>
          <a:xfrm>
            <a:off x="4168239" y="344384"/>
            <a:ext cx="6198919"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rgbClr val="2F5496"/>
                </a:solidFill>
                <a:latin typeface="Calibri"/>
                <a:ea typeface="Calibri"/>
                <a:cs typeface="Calibri"/>
                <a:sym typeface="Calibri"/>
              </a:rPr>
              <a:t>3.3.1. </a:t>
            </a:r>
            <a:r>
              <a:rPr lang="el-GR" sz="3600" dirty="0">
                <a:solidFill>
                  <a:srgbClr val="2F5496"/>
                </a:solidFill>
                <a:latin typeface="Calibri"/>
                <a:ea typeface="Calibri"/>
                <a:cs typeface="Calibri"/>
                <a:sym typeface="Calibri"/>
              </a:rPr>
              <a:t>Συστηματική Εφευρετική Σκέψη</a:t>
            </a:r>
            <a:endParaRPr sz="3600" dirty="0">
              <a:solidFill>
                <a:srgbClr val="2F5496"/>
              </a:solidFill>
              <a:latin typeface="Calibri"/>
              <a:ea typeface="Calibri"/>
              <a:cs typeface="Calibri"/>
              <a:sym typeface="Calibri"/>
            </a:endParaRPr>
          </a:p>
        </p:txBody>
      </p:sp>
      <p:sp>
        <p:nvSpPr>
          <p:cNvPr id="550" name="Google Shape;550;p31"/>
          <p:cNvSpPr/>
          <p:nvPr/>
        </p:nvSpPr>
        <p:spPr>
          <a:xfrm>
            <a:off x="5330904" y="1853165"/>
            <a:ext cx="5150406" cy="3139281"/>
          </a:xfrm>
          <a:prstGeom prst="rect">
            <a:avLst/>
          </a:prstGeom>
          <a:noFill/>
          <a:ln>
            <a:noFill/>
          </a:ln>
        </p:spPr>
        <p:txBody>
          <a:bodyPr spcFirstLastPara="1" wrap="square" lIns="91425" tIns="45700" rIns="91425" bIns="45700" anchor="t" anchorCtr="0">
            <a:spAutoFit/>
          </a:bodyPr>
          <a:lstStyle/>
          <a:p>
            <a:pPr marL="0" marR="0" lvl="0" indent="-114300" algn="l" rtl="0">
              <a:spcBef>
                <a:spcPts val="0"/>
              </a:spcBef>
              <a:spcAft>
                <a:spcPts val="0"/>
              </a:spcAft>
              <a:buClr>
                <a:srgbClr val="000000"/>
              </a:buClr>
              <a:buSzPts val="1800"/>
              <a:buFont typeface="Arial"/>
              <a:buChar char="•"/>
            </a:pPr>
            <a:r>
              <a:rPr lang="en-US" sz="1800" dirty="0">
                <a:solidFill>
                  <a:srgbClr val="000000"/>
                </a:solidFill>
                <a:latin typeface="Calibri"/>
                <a:ea typeface="Calibri"/>
                <a:cs typeface="Calibri"/>
                <a:sym typeface="Calibri"/>
              </a:rPr>
              <a:t> </a:t>
            </a:r>
            <a:r>
              <a:rPr lang="el-GR" sz="1800" dirty="0">
                <a:solidFill>
                  <a:srgbClr val="000000"/>
                </a:solidFill>
                <a:latin typeface="Calibri"/>
                <a:ea typeface="Calibri"/>
                <a:cs typeface="Calibri"/>
                <a:sym typeface="Calibri"/>
              </a:rPr>
              <a:t>Η συστηματική εφευρετική σκέψη είναι μια τεχνική για τη δημιουργία νέων λύσεων εξετάζοντας μια ιδέα ή ένα προϊόν από διαφορετικές οπτικές γωνίες</a:t>
            </a:r>
            <a:r>
              <a:rPr lang="en-US" sz="1800" dirty="0">
                <a:solidFill>
                  <a:srgbClr val="000000"/>
                </a:solidFill>
                <a:latin typeface="Calibri"/>
                <a:ea typeface="Calibri"/>
                <a:cs typeface="Calibri"/>
                <a:sym typeface="Calibri"/>
              </a:rPr>
              <a:t>​​</a:t>
            </a:r>
            <a:endParaRPr sz="1800" dirty="0">
              <a:solidFill>
                <a:srgbClr val="000000"/>
              </a:solidFill>
              <a:latin typeface="Arial"/>
              <a:ea typeface="Arial"/>
              <a:cs typeface="Arial"/>
              <a:sym typeface="Arial"/>
            </a:endParaRPr>
          </a:p>
          <a:p>
            <a:pPr marL="0" marR="0" lvl="0" indent="-114300" algn="l" rtl="0">
              <a:spcBef>
                <a:spcPts val="0"/>
              </a:spcBef>
              <a:spcAft>
                <a:spcPts val="0"/>
              </a:spcAft>
              <a:buClr>
                <a:srgbClr val="000000"/>
              </a:buClr>
              <a:buSzPts val="1800"/>
              <a:buFont typeface="Arial"/>
              <a:buChar char="•"/>
            </a:pPr>
            <a:r>
              <a:rPr lang="el-GR" sz="1800" dirty="0">
                <a:solidFill>
                  <a:srgbClr val="000000"/>
                </a:solidFill>
                <a:latin typeface="Calibri"/>
                <a:ea typeface="Calibri"/>
                <a:cs typeface="Calibri"/>
                <a:sym typeface="Calibri"/>
              </a:rPr>
              <a:t>Ένα μέρος του είναι η μέθοδος των Πέντε Εργαλείων Σκέψης:</a:t>
            </a:r>
            <a:endParaRPr sz="1800" dirty="0">
              <a:solidFill>
                <a:srgbClr val="000000"/>
              </a:solidFill>
              <a:latin typeface="Arial"/>
              <a:ea typeface="Arial"/>
              <a:cs typeface="Arial"/>
              <a:sym typeface="Arial"/>
            </a:endParaRPr>
          </a:p>
          <a:p>
            <a:pPr marL="742950" marR="0" lvl="1" indent="-285750" algn="l" rtl="0">
              <a:spcBef>
                <a:spcPts val="0"/>
              </a:spcBef>
              <a:spcAft>
                <a:spcPts val="0"/>
              </a:spcAft>
              <a:buClr>
                <a:srgbClr val="000000"/>
              </a:buClr>
              <a:buSzPts val="1800"/>
              <a:buFont typeface="Arial"/>
              <a:buChar char="•"/>
            </a:pPr>
            <a:r>
              <a:rPr lang="el-GR" sz="1800" b="0" i="0" u="none" strike="noStrike" cap="none" dirty="0">
                <a:solidFill>
                  <a:srgbClr val="000000"/>
                </a:solidFill>
                <a:latin typeface="Calibri"/>
                <a:ea typeface="Calibri"/>
                <a:cs typeface="Calibri"/>
                <a:sym typeface="Calibri"/>
              </a:rPr>
              <a:t>Αφαίρεση</a:t>
            </a:r>
            <a:r>
              <a:rPr lang="en-US" sz="1800" b="0" i="0" u="none" strike="noStrike" cap="none" dirty="0">
                <a:solidFill>
                  <a:srgbClr val="000000"/>
                </a:solidFill>
                <a:latin typeface="Calibri"/>
                <a:ea typeface="Calibri"/>
                <a:cs typeface="Calibri"/>
                <a:sym typeface="Calibri"/>
              </a:rPr>
              <a:t>​</a:t>
            </a:r>
            <a:endParaRPr sz="1800" b="0" i="0" u="none" strike="noStrike" cap="none" dirty="0">
              <a:solidFill>
                <a:srgbClr val="000000"/>
              </a:solidFill>
              <a:latin typeface="Arial"/>
              <a:ea typeface="Arial"/>
              <a:cs typeface="Arial"/>
              <a:sym typeface="Arial"/>
            </a:endParaRPr>
          </a:p>
          <a:p>
            <a:pPr marL="742950" marR="0" lvl="1" indent="-285750" algn="l" rtl="0">
              <a:spcBef>
                <a:spcPts val="0"/>
              </a:spcBef>
              <a:spcAft>
                <a:spcPts val="0"/>
              </a:spcAft>
              <a:buClr>
                <a:srgbClr val="000000"/>
              </a:buClr>
              <a:buSzPts val="1800"/>
              <a:buFont typeface="Arial"/>
              <a:buChar char="•"/>
            </a:pPr>
            <a:r>
              <a:rPr lang="el-GR" sz="1800" b="0" i="0" u="none" strike="noStrike" cap="none" dirty="0">
                <a:solidFill>
                  <a:srgbClr val="000000"/>
                </a:solidFill>
                <a:latin typeface="Calibri"/>
                <a:ea typeface="Calibri"/>
                <a:cs typeface="Calibri"/>
                <a:sym typeface="Calibri"/>
              </a:rPr>
              <a:t>Πολλαπλασιασμός</a:t>
            </a:r>
            <a:r>
              <a:rPr lang="en-US" sz="1800" b="0" i="0" u="none" strike="noStrike" cap="none" dirty="0">
                <a:solidFill>
                  <a:srgbClr val="000000"/>
                </a:solidFill>
                <a:latin typeface="Calibri"/>
                <a:ea typeface="Calibri"/>
                <a:cs typeface="Calibri"/>
                <a:sym typeface="Calibri"/>
              </a:rPr>
              <a:t>​</a:t>
            </a:r>
            <a:endParaRPr sz="1800" b="0" i="0" u="none" strike="noStrike" cap="none" dirty="0">
              <a:solidFill>
                <a:srgbClr val="000000"/>
              </a:solidFill>
              <a:latin typeface="Arial"/>
              <a:ea typeface="Arial"/>
              <a:cs typeface="Arial"/>
              <a:sym typeface="Arial"/>
            </a:endParaRPr>
          </a:p>
          <a:p>
            <a:pPr marL="742950" marR="0" lvl="1" indent="-285750" algn="l" rtl="0">
              <a:spcBef>
                <a:spcPts val="0"/>
              </a:spcBef>
              <a:spcAft>
                <a:spcPts val="0"/>
              </a:spcAft>
              <a:buClr>
                <a:srgbClr val="000000"/>
              </a:buClr>
              <a:buSzPts val="1800"/>
              <a:buFont typeface="Arial"/>
              <a:buChar char="•"/>
            </a:pPr>
            <a:r>
              <a:rPr lang="el-GR" sz="1800" b="0" i="0" u="none" strike="noStrike" cap="none" dirty="0">
                <a:solidFill>
                  <a:srgbClr val="000000"/>
                </a:solidFill>
                <a:latin typeface="Calibri"/>
                <a:ea typeface="Calibri"/>
                <a:cs typeface="Calibri"/>
                <a:sym typeface="Calibri"/>
              </a:rPr>
              <a:t>Διαίρεση</a:t>
            </a:r>
            <a:r>
              <a:rPr lang="en-US" sz="1800" b="0" i="0" u="none" strike="noStrike" cap="none" dirty="0">
                <a:solidFill>
                  <a:srgbClr val="000000"/>
                </a:solidFill>
                <a:latin typeface="Calibri"/>
                <a:ea typeface="Calibri"/>
                <a:cs typeface="Calibri"/>
                <a:sym typeface="Calibri"/>
              </a:rPr>
              <a:t>​</a:t>
            </a:r>
            <a:endParaRPr sz="1800" b="0" i="0" u="none" strike="noStrike" cap="none" dirty="0">
              <a:solidFill>
                <a:srgbClr val="000000"/>
              </a:solidFill>
              <a:latin typeface="Arial"/>
              <a:ea typeface="Arial"/>
              <a:cs typeface="Arial"/>
              <a:sym typeface="Arial"/>
            </a:endParaRPr>
          </a:p>
          <a:p>
            <a:pPr marL="742950" marR="0" lvl="1" indent="-285750" algn="l" rtl="0">
              <a:spcBef>
                <a:spcPts val="0"/>
              </a:spcBef>
              <a:spcAft>
                <a:spcPts val="0"/>
              </a:spcAft>
              <a:buClr>
                <a:srgbClr val="000000"/>
              </a:buClr>
              <a:buSzPts val="1800"/>
              <a:buFont typeface="Arial"/>
              <a:buChar char="•"/>
            </a:pPr>
            <a:r>
              <a:rPr lang="el-GR" sz="1800" b="0" i="0" u="none" strike="noStrike" cap="none" dirty="0">
                <a:solidFill>
                  <a:srgbClr val="000000"/>
                </a:solidFill>
                <a:latin typeface="Calibri"/>
                <a:ea typeface="Calibri"/>
                <a:cs typeface="Calibri"/>
                <a:sym typeface="Calibri"/>
              </a:rPr>
              <a:t>Ενοποίηση εργασιών</a:t>
            </a:r>
            <a:r>
              <a:rPr lang="en-US" sz="1800" b="0" i="0" u="none" strike="noStrike" cap="none" dirty="0">
                <a:solidFill>
                  <a:srgbClr val="000000"/>
                </a:solidFill>
                <a:latin typeface="Calibri"/>
                <a:ea typeface="Calibri"/>
                <a:cs typeface="Calibri"/>
                <a:sym typeface="Calibri"/>
              </a:rPr>
              <a:t>​</a:t>
            </a:r>
            <a:endParaRPr sz="1800" b="0" i="0" u="none" strike="noStrike" cap="none" dirty="0">
              <a:solidFill>
                <a:srgbClr val="000000"/>
              </a:solidFill>
              <a:latin typeface="Arial"/>
              <a:ea typeface="Arial"/>
              <a:cs typeface="Arial"/>
              <a:sym typeface="Arial"/>
            </a:endParaRPr>
          </a:p>
          <a:p>
            <a:pPr marL="742950" marR="0" lvl="1" indent="-285750" algn="l" rtl="0">
              <a:spcBef>
                <a:spcPts val="0"/>
              </a:spcBef>
              <a:spcAft>
                <a:spcPts val="0"/>
              </a:spcAft>
              <a:buClr>
                <a:srgbClr val="000000"/>
              </a:buClr>
              <a:buSzPts val="1800"/>
              <a:buFont typeface="Arial"/>
              <a:buChar char="•"/>
            </a:pPr>
            <a:r>
              <a:rPr lang="el-GR" sz="1800" dirty="0" err="1">
                <a:latin typeface="Calibri"/>
                <a:ea typeface="Calibri"/>
                <a:cs typeface="Calibri"/>
                <a:sym typeface="Calibri"/>
              </a:rPr>
              <a:t>Συσχέτηση</a:t>
            </a:r>
            <a:r>
              <a:rPr lang="el-GR" sz="1800" dirty="0">
                <a:latin typeface="Calibri"/>
                <a:ea typeface="Calibri"/>
                <a:cs typeface="Calibri"/>
                <a:sym typeface="Calibri"/>
              </a:rPr>
              <a:t> </a:t>
            </a:r>
            <a:r>
              <a:rPr lang="el-GR" sz="1800" b="0" i="0" u="none" strike="noStrike" cap="none" dirty="0">
                <a:solidFill>
                  <a:srgbClr val="000000"/>
                </a:solidFill>
                <a:latin typeface="Calibri"/>
                <a:ea typeface="Calibri"/>
                <a:cs typeface="Calibri"/>
                <a:sym typeface="Calibri"/>
              </a:rPr>
              <a:t>χαρακτηριστικών</a:t>
            </a:r>
            <a:r>
              <a:rPr lang="en-US" sz="1800" b="0" i="0" u="none" strike="noStrike" cap="none" dirty="0">
                <a:solidFill>
                  <a:srgbClr val="000000"/>
                </a:solidFill>
                <a:latin typeface="Calibri"/>
                <a:ea typeface="Calibri"/>
                <a:cs typeface="Calibri"/>
                <a:sym typeface="Calibri"/>
              </a:rPr>
              <a:t>​</a:t>
            </a:r>
            <a:endParaRPr sz="1800" b="0" i="0" u="none" strike="noStrike" cap="none" dirty="0">
              <a:solidFill>
                <a:srgbClr val="000000"/>
              </a:solidFill>
              <a:latin typeface="Arial"/>
              <a:ea typeface="Arial"/>
              <a:cs typeface="Arial"/>
              <a:sym typeface="Arial"/>
            </a:endParaRPr>
          </a:p>
        </p:txBody>
      </p:sp>
      <p:pic>
        <p:nvPicPr>
          <p:cNvPr id="551" name="Google Shape;551;p31" descr="A picture containing grass, outdoor, sky, building&#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6430" y="1997839"/>
            <a:ext cx="4038091" cy="2862322"/>
          </a:xfrm>
          <a:prstGeom prst="rect">
            <a:avLst/>
          </a:prstGeom>
          <a:noFill/>
          <a:ln>
            <a:noFill/>
          </a:ln>
        </p:spPr>
      </p:pic>
      <p:grpSp>
        <p:nvGrpSpPr>
          <p:cNvPr id="552" name="Google Shape;552;p31"/>
          <p:cNvGrpSpPr/>
          <p:nvPr/>
        </p:nvGrpSpPr>
        <p:grpSpPr>
          <a:xfrm>
            <a:off x="2806668" y="595360"/>
            <a:ext cx="1361571" cy="349188"/>
            <a:chOff x="10604072" y="448487"/>
            <a:chExt cx="1361571" cy="349188"/>
          </a:xfrm>
        </p:grpSpPr>
        <p:sp>
          <p:nvSpPr>
            <p:cNvPr id="553" name="Google Shape;553;p31"/>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54" name="Google Shape;554;p31"/>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55" name="Google Shape;555;p31"/>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32"/>
          <p:cNvSpPr/>
          <p:nvPr/>
        </p:nvSpPr>
        <p:spPr>
          <a:xfrm>
            <a:off x="5919616" y="536760"/>
            <a:ext cx="27764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 </a:t>
            </a:r>
            <a:endParaRPr sz="3200">
              <a:solidFill>
                <a:schemeClr val="dk1"/>
              </a:solidFill>
              <a:latin typeface="Calibri"/>
              <a:ea typeface="Calibri"/>
              <a:cs typeface="Calibri"/>
              <a:sym typeface="Calibri"/>
            </a:endParaRPr>
          </a:p>
        </p:txBody>
      </p:sp>
      <p:sp>
        <p:nvSpPr>
          <p:cNvPr id="562" name="Google Shape;562;p32"/>
          <p:cNvSpPr txBox="1"/>
          <p:nvPr/>
        </p:nvSpPr>
        <p:spPr>
          <a:xfrm>
            <a:off x="2363190" y="2372181"/>
            <a:ext cx="6096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63" name="Google Shape;563;p32"/>
          <p:cNvGrpSpPr/>
          <p:nvPr/>
        </p:nvGrpSpPr>
        <p:grpSpPr>
          <a:xfrm>
            <a:off x="2240465" y="829146"/>
            <a:ext cx="8119862" cy="5418667"/>
            <a:chOff x="4069" y="-1"/>
            <a:chExt cx="8119862" cy="5418667"/>
          </a:xfrm>
        </p:grpSpPr>
        <p:sp>
          <p:nvSpPr>
            <p:cNvPr id="564" name="Google Shape;564;p32"/>
            <p:cNvSpPr/>
            <p:nvPr/>
          </p:nvSpPr>
          <p:spPr>
            <a:xfrm rot="-5400000">
              <a:off x="-748671" y="752739"/>
              <a:ext cx="5418667" cy="3913187"/>
            </a:xfrm>
            <a:prstGeom prst="flowChartManualOperation">
              <a:avLst/>
            </a:prstGeom>
            <a:solidFill>
              <a:srgbClr val="FFF2C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2"/>
            <p:cNvSpPr txBox="1"/>
            <p:nvPr/>
          </p:nvSpPr>
          <p:spPr>
            <a:xfrm>
              <a:off x="4069" y="1083732"/>
              <a:ext cx="3913187" cy="3251201"/>
            </a:xfrm>
            <a:prstGeom prst="rect">
              <a:avLst/>
            </a:prstGeom>
            <a:noFill/>
            <a:ln>
              <a:noFill/>
            </a:ln>
          </p:spPr>
          <p:txBody>
            <a:bodyPr spcFirstLastPara="1" wrap="square" lIns="177800" tIns="0" rIns="177800" bIns="0" anchor="t" anchorCtr="0">
              <a:noAutofit/>
            </a:bodyPr>
            <a:lstStyle/>
            <a:p>
              <a:pPr marL="0" marR="0" lvl="0" indent="0" algn="l" rtl="0">
                <a:lnSpc>
                  <a:spcPct val="90000"/>
                </a:lnSpc>
                <a:spcBef>
                  <a:spcPts val="0"/>
                </a:spcBef>
                <a:spcAft>
                  <a:spcPts val="0"/>
                </a:spcAft>
                <a:buClr>
                  <a:srgbClr val="0C0C0C"/>
                </a:buClr>
                <a:buSzPts val="2800"/>
                <a:buFont typeface="Calibri"/>
                <a:buNone/>
              </a:pPr>
              <a:r>
                <a:rPr lang="el-GR" sz="2800" b="0" dirty="0">
                  <a:solidFill>
                    <a:srgbClr val="0C0C0C"/>
                  </a:solidFill>
                  <a:latin typeface="Calibri"/>
                  <a:ea typeface="Calibri"/>
                  <a:cs typeface="Calibri"/>
                  <a:sym typeface="Calibri"/>
                </a:rPr>
                <a:t>Αφαίρεση</a:t>
              </a:r>
              <a:r>
                <a:rPr lang="en-US" sz="2800" b="0" dirty="0">
                  <a:solidFill>
                    <a:srgbClr val="0C0C0C"/>
                  </a:solidFill>
                  <a:latin typeface="Calibri"/>
                  <a:ea typeface="Calibri"/>
                  <a:cs typeface="Calibri"/>
                  <a:sym typeface="Calibri"/>
                </a:rPr>
                <a:t>​</a:t>
              </a:r>
              <a:endParaRPr dirty="0"/>
            </a:p>
            <a:p>
              <a:pPr marL="0" marR="0" lvl="0" indent="0" algn="l" rtl="0">
                <a:lnSpc>
                  <a:spcPct val="90000"/>
                </a:lnSpc>
                <a:spcBef>
                  <a:spcPts val="980"/>
                </a:spcBef>
                <a:spcAft>
                  <a:spcPts val="0"/>
                </a:spcAft>
                <a:buClr>
                  <a:srgbClr val="0C0C0C"/>
                </a:buClr>
                <a:buSzPts val="1600"/>
                <a:buFont typeface="Calibri"/>
                <a:buNone/>
              </a:pPr>
              <a:r>
                <a:rPr lang="el-GR" sz="1600" dirty="0">
                  <a:solidFill>
                    <a:srgbClr val="0C0C0C"/>
                  </a:solidFill>
                  <a:latin typeface="Calibri"/>
                  <a:ea typeface="Calibri"/>
                  <a:cs typeface="Calibri"/>
                  <a:sym typeface="Calibri"/>
                </a:rPr>
                <a:t>Αφαιρέστε ένα βασικό συστατικό από ένα προϊόν / ιδέα και βρείτε χρήσεις για την πρόσφατα προβλεπόμενη διάταξη των υπαρχόντων εξαρτημάτων.  </a:t>
              </a:r>
            </a:p>
            <a:p>
              <a:pPr marL="0" marR="0" lvl="0" indent="0" algn="l" rtl="0">
                <a:lnSpc>
                  <a:spcPct val="90000"/>
                </a:lnSpc>
                <a:spcBef>
                  <a:spcPts val="980"/>
                </a:spcBef>
                <a:spcAft>
                  <a:spcPts val="0"/>
                </a:spcAft>
                <a:buClr>
                  <a:srgbClr val="0C0C0C"/>
                </a:buClr>
                <a:buSzPts val="1600"/>
                <a:buFont typeface="Calibri"/>
                <a:buNone/>
              </a:pPr>
              <a:endParaRPr lang="el-GR" sz="1600" dirty="0">
                <a:solidFill>
                  <a:srgbClr val="0C0C0C"/>
                </a:solidFill>
                <a:latin typeface="Calibri"/>
                <a:ea typeface="Calibri"/>
                <a:cs typeface="Calibri"/>
                <a:sym typeface="Calibri"/>
              </a:endParaRPr>
            </a:p>
            <a:p>
              <a:pPr marL="0" marR="0" lvl="0" indent="0" algn="l" rtl="0">
                <a:lnSpc>
                  <a:spcPct val="90000"/>
                </a:lnSpc>
                <a:spcBef>
                  <a:spcPts val="980"/>
                </a:spcBef>
                <a:spcAft>
                  <a:spcPts val="0"/>
                </a:spcAft>
                <a:buClr>
                  <a:srgbClr val="0C0C0C"/>
                </a:buClr>
                <a:buSzPts val="1600"/>
                <a:buFont typeface="Calibri"/>
                <a:buNone/>
              </a:pPr>
              <a:r>
                <a:rPr lang="el-GR" sz="1600" dirty="0">
                  <a:solidFill>
                    <a:srgbClr val="0C0C0C"/>
                  </a:solidFill>
                  <a:latin typeface="Calibri"/>
                  <a:ea typeface="Calibri"/>
                  <a:cs typeface="Calibri"/>
                  <a:sym typeface="Calibri"/>
                </a:rPr>
                <a:t>Παράδειγμα: Η αφαίρεση των καλύμματος αυτιών από τα παραδοσιακά ακουστικά είχε ως αποτέλεσμα "ωτοασπίδες" που ταιριάζουν στο εσωτερικό του αυτιού.</a:t>
              </a:r>
              <a:endParaRPr sz="1700" b="0" i="0" u="none" strike="noStrike" cap="none" dirty="0">
                <a:solidFill>
                  <a:schemeClr val="lt1"/>
                </a:solidFill>
                <a:latin typeface="Calibri"/>
                <a:ea typeface="Calibri"/>
                <a:cs typeface="Calibri"/>
                <a:sym typeface="Calibri"/>
              </a:endParaRPr>
            </a:p>
          </p:txBody>
        </p:sp>
        <p:sp>
          <p:nvSpPr>
            <p:cNvPr id="566" name="Google Shape;566;p32"/>
            <p:cNvSpPr/>
            <p:nvPr/>
          </p:nvSpPr>
          <p:spPr>
            <a:xfrm rot="-5400000">
              <a:off x="3458004" y="752739"/>
              <a:ext cx="5418667" cy="3913187"/>
            </a:xfrm>
            <a:prstGeom prst="flowChartManualOperation">
              <a:avLst/>
            </a:prstGeom>
            <a:solidFill>
              <a:srgbClr val="FEE5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2"/>
            <p:cNvSpPr txBox="1"/>
            <p:nvPr/>
          </p:nvSpPr>
          <p:spPr>
            <a:xfrm>
              <a:off x="4210744" y="1083732"/>
              <a:ext cx="3913187" cy="3251201"/>
            </a:xfrm>
            <a:prstGeom prst="rect">
              <a:avLst/>
            </a:prstGeom>
            <a:noFill/>
            <a:ln>
              <a:noFill/>
            </a:ln>
          </p:spPr>
          <p:txBody>
            <a:bodyPr spcFirstLastPara="1" wrap="square" lIns="177800" tIns="0" rIns="177800" bIns="0" anchor="t" anchorCtr="0">
              <a:noAutofit/>
            </a:bodyPr>
            <a:lstStyle/>
            <a:p>
              <a:pPr marL="0" marR="0" lvl="0" indent="0" algn="l" rtl="0">
                <a:lnSpc>
                  <a:spcPct val="90000"/>
                </a:lnSpc>
                <a:spcBef>
                  <a:spcPts val="0"/>
                </a:spcBef>
                <a:spcAft>
                  <a:spcPts val="0"/>
                </a:spcAft>
                <a:buClr>
                  <a:srgbClr val="0C0C0C"/>
                </a:buClr>
                <a:buSzPts val="2800"/>
                <a:buFont typeface="Calibri"/>
                <a:buNone/>
              </a:pPr>
              <a:r>
                <a:rPr lang="el-GR" sz="2800" b="0" dirty="0">
                  <a:solidFill>
                    <a:srgbClr val="0C0C0C"/>
                  </a:solidFill>
                  <a:latin typeface="Calibri"/>
                  <a:ea typeface="Calibri"/>
                  <a:cs typeface="Calibri"/>
                  <a:sym typeface="Calibri"/>
                </a:rPr>
                <a:t>Πολλαπλασιασμός</a:t>
              </a:r>
              <a:r>
                <a:rPr lang="en-US" sz="2800" b="0" dirty="0">
                  <a:solidFill>
                    <a:srgbClr val="0C0C0C"/>
                  </a:solidFill>
                  <a:latin typeface="Calibri"/>
                  <a:ea typeface="Calibri"/>
                  <a:cs typeface="Calibri"/>
                  <a:sym typeface="Calibri"/>
                </a:rPr>
                <a:t>​</a:t>
              </a:r>
              <a:endParaRPr dirty="0"/>
            </a:p>
            <a:p>
              <a:pPr marL="0" marR="0" lvl="0" indent="0" algn="l" rtl="0">
                <a:lnSpc>
                  <a:spcPct val="90000"/>
                </a:lnSpc>
                <a:spcBef>
                  <a:spcPts val="980"/>
                </a:spcBef>
                <a:spcAft>
                  <a:spcPts val="0"/>
                </a:spcAft>
                <a:buClr>
                  <a:srgbClr val="0C0C0C"/>
                </a:buClr>
                <a:buSzPts val="1600"/>
                <a:buFont typeface="Calibri"/>
                <a:buNone/>
              </a:pPr>
              <a:r>
                <a:rPr lang="el-GR" sz="1600" dirty="0">
                  <a:solidFill>
                    <a:srgbClr val="0C0C0C"/>
                  </a:solidFill>
                  <a:latin typeface="Calibri"/>
                  <a:ea typeface="Calibri"/>
                  <a:cs typeface="Calibri"/>
                  <a:sym typeface="Calibri"/>
                </a:rPr>
                <a:t>Προσθέστε σε ένα προϊόν / ιδέα ένα συστατικό του ίδιου τύπου με ένα υπάρχον στοιχείο. Το πρόσθετο στοιχείο θα πρέπει να αλλάξει με κάποιο τρόπο.  </a:t>
              </a:r>
            </a:p>
            <a:p>
              <a:pPr marL="0" marR="0" lvl="0" indent="0" algn="l" rtl="0">
                <a:lnSpc>
                  <a:spcPct val="90000"/>
                </a:lnSpc>
                <a:spcBef>
                  <a:spcPts val="980"/>
                </a:spcBef>
                <a:spcAft>
                  <a:spcPts val="0"/>
                </a:spcAft>
                <a:buClr>
                  <a:srgbClr val="0C0C0C"/>
                </a:buClr>
                <a:buSzPts val="1600"/>
                <a:buFont typeface="Calibri"/>
                <a:buNone/>
              </a:pPr>
              <a:endParaRPr lang="el-GR" sz="1600" dirty="0">
                <a:solidFill>
                  <a:srgbClr val="0C0C0C"/>
                </a:solidFill>
                <a:latin typeface="Calibri"/>
                <a:ea typeface="Calibri"/>
                <a:cs typeface="Calibri"/>
                <a:sym typeface="Calibri"/>
              </a:endParaRPr>
            </a:p>
            <a:p>
              <a:pPr marL="0" marR="0" lvl="0" indent="0" algn="l" rtl="0">
                <a:lnSpc>
                  <a:spcPct val="90000"/>
                </a:lnSpc>
                <a:spcBef>
                  <a:spcPts val="980"/>
                </a:spcBef>
                <a:spcAft>
                  <a:spcPts val="0"/>
                </a:spcAft>
                <a:buClr>
                  <a:srgbClr val="0C0C0C"/>
                </a:buClr>
                <a:buSzPts val="1600"/>
                <a:buFont typeface="Calibri"/>
                <a:buNone/>
              </a:pPr>
              <a:r>
                <a:rPr lang="el-GR" sz="1600" dirty="0">
                  <a:solidFill>
                    <a:srgbClr val="0C0C0C"/>
                  </a:solidFill>
                  <a:latin typeface="Calibri"/>
                  <a:ea typeface="Calibri"/>
                  <a:cs typeface="Calibri"/>
                  <a:sym typeface="Calibri"/>
                </a:rPr>
                <a:t>Παράδειγμα: Εκπαιδευτικοί τροχοί για παιδικά ποδήλατα. Οι τροχοί αναπαράγονται και τροποποιούνται για να δημιουργήσουν ένα νέο προϊόν.</a:t>
              </a:r>
              <a:endParaRPr dirty="0"/>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grpSp>
        <p:nvGrpSpPr>
          <p:cNvPr id="572" name="Google Shape;572;p33"/>
          <p:cNvGrpSpPr/>
          <p:nvPr/>
        </p:nvGrpSpPr>
        <p:grpSpPr>
          <a:xfrm>
            <a:off x="1944629" y="876648"/>
            <a:ext cx="8119862" cy="5418667"/>
            <a:chOff x="4069" y="-1"/>
            <a:chExt cx="8119862" cy="5418667"/>
          </a:xfrm>
        </p:grpSpPr>
        <p:sp>
          <p:nvSpPr>
            <p:cNvPr id="573" name="Google Shape;573;p33"/>
            <p:cNvSpPr/>
            <p:nvPr/>
          </p:nvSpPr>
          <p:spPr>
            <a:xfrm rot="-5400000">
              <a:off x="-748671" y="752739"/>
              <a:ext cx="5418667" cy="3913187"/>
            </a:xfrm>
            <a:prstGeom prst="flowChartManualOperation">
              <a:avLst/>
            </a:prstGeom>
            <a:solidFill>
              <a:srgbClr val="FFF2C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3"/>
            <p:cNvSpPr txBox="1"/>
            <p:nvPr/>
          </p:nvSpPr>
          <p:spPr>
            <a:xfrm>
              <a:off x="4069" y="1083732"/>
              <a:ext cx="3913187" cy="3251201"/>
            </a:xfrm>
            <a:prstGeom prst="rect">
              <a:avLst/>
            </a:prstGeom>
            <a:noFill/>
            <a:ln>
              <a:noFill/>
            </a:ln>
          </p:spPr>
          <p:txBody>
            <a:bodyPr spcFirstLastPara="1" wrap="square" lIns="177800" tIns="0" rIns="177800" bIns="0" anchor="t" anchorCtr="0">
              <a:noAutofit/>
            </a:bodyPr>
            <a:lstStyle/>
            <a:p>
              <a:pPr marL="0" marR="0" lvl="0" indent="0" algn="l" rtl="0">
                <a:lnSpc>
                  <a:spcPct val="90000"/>
                </a:lnSpc>
                <a:spcBef>
                  <a:spcPts val="0"/>
                </a:spcBef>
                <a:spcAft>
                  <a:spcPts val="0"/>
                </a:spcAft>
                <a:buClr>
                  <a:srgbClr val="0C0C0C"/>
                </a:buClr>
                <a:buSzPts val="2800"/>
                <a:buFont typeface="Calibri"/>
                <a:buNone/>
              </a:pPr>
              <a:r>
                <a:rPr lang="el-GR" sz="2800" b="0" dirty="0">
                  <a:solidFill>
                    <a:srgbClr val="0C0C0C"/>
                  </a:solidFill>
                  <a:latin typeface="Calibri"/>
                  <a:ea typeface="Calibri"/>
                  <a:cs typeface="Calibri"/>
                  <a:sym typeface="Calibri"/>
                </a:rPr>
                <a:t>Διαίρεση</a:t>
              </a:r>
              <a:endParaRPr sz="2800" b="0" dirty="0">
                <a:solidFill>
                  <a:srgbClr val="0C0C0C"/>
                </a:solidFill>
                <a:latin typeface="Calibri"/>
                <a:ea typeface="Calibri"/>
                <a:cs typeface="Calibri"/>
                <a:sym typeface="Calibri"/>
              </a:endParaRPr>
            </a:p>
            <a:p>
              <a:pPr marL="171450" marR="0" lvl="1" indent="-171450" algn="l" rtl="0">
                <a:lnSpc>
                  <a:spcPct val="90000"/>
                </a:lnSpc>
                <a:spcBef>
                  <a:spcPts val="980"/>
                </a:spcBef>
                <a:spcAft>
                  <a:spcPts val="0"/>
                </a:spcAft>
                <a:buClr>
                  <a:srgbClr val="0C0C0C"/>
                </a:buClr>
                <a:buSzPts val="1600"/>
                <a:buFont typeface="Calibri"/>
                <a:buNone/>
              </a:pPr>
              <a:r>
                <a:rPr lang="el-GR" sz="1600" b="0" i="0" u="none" strike="noStrike" cap="none" dirty="0">
                  <a:solidFill>
                    <a:srgbClr val="0C0C0C"/>
                  </a:solidFill>
                  <a:latin typeface="Calibri"/>
                  <a:ea typeface="Calibri"/>
                  <a:cs typeface="Calibri"/>
                  <a:sym typeface="Calibri"/>
                </a:rPr>
                <a:t>Διαιρέστε το προϊόν / ιδέα λειτουργικά ή φυσικά και στη συνέχεια αναπροσαρμόστε το. Λαμβάνοντας ένα προϊόν πλήρους μεγέθους και διαιρώντας το σε μικρότερες εκδόσεις του εαυτού του.  </a:t>
              </a:r>
            </a:p>
            <a:p>
              <a:pPr marL="171450" marR="0" lvl="1" indent="-171450" algn="l" rtl="0">
                <a:lnSpc>
                  <a:spcPct val="90000"/>
                </a:lnSpc>
                <a:spcBef>
                  <a:spcPts val="980"/>
                </a:spcBef>
                <a:spcAft>
                  <a:spcPts val="0"/>
                </a:spcAft>
                <a:buClr>
                  <a:srgbClr val="0C0C0C"/>
                </a:buClr>
                <a:buSzPts val="1600"/>
                <a:buFont typeface="Calibri"/>
                <a:buNone/>
              </a:pPr>
              <a:endParaRPr lang="el-GR" sz="1600" dirty="0">
                <a:solidFill>
                  <a:srgbClr val="0C0C0C"/>
                </a:solidFill>
                <a:latin typeface="Calibri"/>
                <a:ea typeface="Calibri"/>
                <a:cs typeface="Calibri"/>
                <a:sym typeface="Calibri"/>
              </a:endParaRPr>
            </a:p>
            <a:p>
              <a:pPr marL="171450" marR="0" lvl="1" indent="-171450" algn="l" rtl="0">
                <a:lnSpc>
                  <a:spcPct val="90000"/>
                </a:lnSpc>
                <a:spcBef>
                  <a:spcPts val="980"/>
                </a:spcBef>
                <a:spcAft>
                  <a:spcPts val="0"/>
                </a:spcAft>
                <a:buClr>
                  <a:srgbClr val="0C0C0C"/>
                </a:buClr>
                <a:buSzPts val="1600"/>
                <a:buFont typeface="Calibri"/>
                <a:buNone/>
              </a:pPr>
              <a:r>
                <a:rPr lang="el-GR" sz="1600" b="0" i="0" u="none" strike="noStrike" cap="none" dirty="0">
                  <a:solidFill>
                    <a:srgbClr val="0C0C0C"/>
                  </a:solidFill>
                  <a:latin typeface="Calibri"/>
                  <a:ea typeface="Calibri"/>
                  <a:cs typeface="Calibri"/>
                  <a:sym typeface="Calibri"/>
                </a:rPr>
                <a:t>Παράδειγμα: Για παράδειγμα, τα </a:t>
              </a:r>
              <a:r>
                <a:rPr lang="el-GR" sz="1600" b="0" i="0" u="none" strike="noStrike" cap="none" dirty="0" err="1">
                  <a:solidFill>
                    <a:srgbClr val="0C0C0C"/>
                  </a:solidFill>
                  <a:latin typeface="Calibri"/>
                  <a:ea typeface="Calibri"/>
                  <a:cs typeface="Calibri"/>
                  <a:sym typeface="Calibri"/>
                </a:rPr>
                <a:t>cupcakes</a:t>
              </a:r>
              <a:r>
                <a:rPr lang="el-GR" sz="1600" b="0" i="0" u="none" strike="noStrike" cap="none" dirty="0">
                  <a:solidFill>
                    <a:srgbClr val="0C0C0C"/>
                  </a:solidFill>
                  <a:latin typeface="Calibri"/>
                  <a:ea typeface="Calibri"/>
                  <a:cs typeface="Calibri"/>
                  <a:sym typeface="Calibri"/>
                </a:rPr>
                <a:t> είναι κέικ μικρότερου μεγέθους.</a:t>
              </a:r>
              <a:endParaRPr dirty="0"/>
            </a:p>
          </p:txBody>
        </p:sp>
        <p:sp>
          <p:nvSpPr>
            <p:cNvPr id="575" name="Google Shape;575;p33"/>
            <p:cNvSpPr/>
            <p:nvPr/>
          </p:nvSpPr>
          <p:spPr>
            <a:xfrm rot="-5400000">
              <a:off x="3458004" y="752739"/>
              <a:ext cx="5418667" cy="3913187"/>
            </a:xfrm>
            <a:prstGeom prst="flowChartManualOperation">
              <a:avLst/>
            </a:prstGeom>
            <a:solidFill>
              <a:srgbClr val="FEE5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3"/>
            <p:cNvSpPr txBox="1"/>
            <p:nvPr/>
          </p:nvSpPr>
          <p:spPr>
            <a:xfrm>
              <a:off x="4210744" y="1083732"/>
              <a:ext cx="3913187" cy="3251201"/>
            </a:xfrm>
            <a:prstGeom prst="rect">
              <a:avLst/>
            </a:prstGeom>
            <a:noFill/>
            <a:ln>
              <a:noFill/>
            </a:ln>
          </p:spPr>
          <p:txBody>
            <a:bodyPr spcFirstLastPara="1" wrap="square" lIns="177800" tIns="0" rIns="177800" bIns="0" anchor="t" anchorCtr="0">
              <a:noAutofit/>
            </a:bodyPr>
            <a:lstStyle/>
            <a:p>
              <a:pPr marL="0" marR="0" lvl="0" indent="0" algn="l" rtl="0">
                <a:lnSpc>
                  <a:spcPct val="90000"/>
                </a:lnSpc>
                <a:spcBef>
                  <a:spcPts val="0"/>
                </a:spcBef>
                <a:spcAft>
                  <a:spcPts val="0"/>
                </a:spcAft>
                <a:buClr>
                  <a:srgbClr val="0C0C0C"/>
                </a:buClr>
                <a:buSzPts val="2800"/>
                <a:buFont typeface="Calibri"/>
                <a:buNone/>
              </a:pPr>
              <a:r>
                <a:rPr lang="el-GR" sz="2800" dirty="0">
                  <a:solidFill>
                    <a:srgbClr val="0C0C0C"/>
                  </a:solidFill>
                  <a:latin typeface="Calibri"/>
                  <a:ea typeface="Calibri"/>
                  <a:cs typeface="Calibri"/>
                  <a:sym typeface="Calibri"/>
                </a:rPr>
                <a:t>Ενοποίηση εργασιών</a:t>
              </a:r>
              <a:r>
                <a:rPr lang="en-US" sz="2800" dirty="0">
                  <a:solidFill>
                    <a:srgbClr val="0C0C0C"/>
                  </a:solidFill>
                  <a:latin typeface="Calibri"/>
                  <a:ea typeface="Calibri"/>
                  <a:cs typeface="Calibri"/>
                  <a:sym typeface="Calibri"/>
                </a:rPr>
                <a:t>​​</a:t>
              </a:r>
              <a:endParaRPr dirty="0"/>
            </a:p>
            <a:p>
              <a:pPr marL="171450" marR="0" lvl="1" indent="-171450" algn="l" rtl="0">
                <a:lnSpc>
                  <a:spcPct val="90000"/>
                </a:lnSpc>
                <a:spcBef>
                  <a:spcPts val="980"/>
                </a:spcBef>
                <a:spcAft>
                  <a:spcPts val="0"/>
                </a:spcAft>
                <a:buClr>
                  <a:srgbClr val="0C0C0C"/>
                </a:buClr>
                <a:buSzPts val="1600"/>
                <a:buFont typeface="Calibri"/>
                <a:buNone/>
              </a:pPr>
              <a:r>
                <a:rPr lang="el-GR" sz="1600" b="0" i="0" u="none" strike="noStrike" cap="none" dirty="0">
                  <a:solidFill>
                    <a:srgbClr val="0C0C0C"/>
                  </a:solidFill>
                  <a:latin typeface="Calibri"/>
                  <a:ea typeface="Calibri"/>
                  <a:cs typeface="Calibri"/>
                  <a:sym typeface="Calibri"/>
                </a:rPr>
                <a:t>Ανάθεση νέας και πρόσθετης εργασίας σε έναν υπάρχοντα πόρο. Η εργασία μπορεί προηγουμένως να θεωρηθεί ότι δεν έχει σχέση.  </a:t>
              </a:r>
            </a:p>
            <a:p>
              <a:pPr marL="171450" marR="0" lvl="1" indent="-171450" algn="l" rtl="0">
                <a:lnSpc>
                  <a:spcPct val="90000"/>
                </a:lnSpc>
                <a:spcBef>
                  <a:spcPts val="980"/>
                </a:spcBef>
                <a:spcAft>
                  <a:spcPts val="0"/>
                </a:spcAft>
                <a:buClr>
                  <a:srgbClr val="0C0C0C"/>
                </a:buClr>
                <a:buSzPts val="1600"/>
                <a:buFont typeface="Calibri"/>
                <a:buNone/>
              </a:pPr>
              <a:endParaRPr lang="el-GR" sz="1600" dirty="0">
                <a:solidFill>
                  <a:srgbClr val="0C0C0C"/>
                </a:solidFill>
                <a:latin typeface="Calibri"/>
                <a:ea typeface="Calibri"/>
                <a:cs typeface="Calibri"/>
                <a:sym typeface="Calibri"/>
              </a:endParaRPr>
            </a:p>
            <a:p>
              <a:pPr marL="171450" marR="0" lvl="1" indent="-171450" algn="l" rtl="0">
                <a:lnSpc>
                  <a:spcPct val="90000"/>
                </a:lnSpc>
                <a:spcBef>
                  <a:spcPts val="980"/>
                </a:spcBef>
                <a:spcAft>
                  <a:spcPts val="0"/>
                </a:spcAft>
                <a:buClr>
                  <a:srgbClr val="0C0C0C"/>
                </a:buClr>
                <a:buSzPts val="1600"/>
                <a:buFont typeface="Calibri"/>
                <a:buNone/>
              </a:pPr>
              <a:r>
                <a:rPr lang="el-GR" sz="1600" b="0" i="0" u="none" strike="noStrike" cap="none" dirty="0">
                  <a:solidFill>
                    <a:srgbClr val="0C0C0C"/>
                  </a:solidFill>
                  <a:latin typeface="Calibri"/>
                  <a:ea typeface="Calibri"/>
                  <a:cs typeface="Calibri"/>
                  <a:sym typeface="Calibri"/>
                </a:rPr>
                <a:t>Παράδειγμα: Μια ενυδατική κρέμα προσώπου μπορεί επιπλέον να παρέχει αντηλιακή προστασία.</a:t>
              </a:r>
              <a:endParaRPr sz="1800" b="0" i="0" u="none" strike="noStrike" cap="none" dirty="0">
                <a:solidFill>
                  <a:schemeClr val="lt1"/>
                </a:solidFill>
                <a:latin typeface="Calibri"/>
                <a:ea typeface="Calibri"/>
                <a:cs typeface="Calibri"/>
                <a:sym typeface="Calibri"/>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grpSp>
        <p:nvGrpSpPr>
          <p:cNvPr id="581" name="Google Shape;581;p34"/>
          <p:cNvGrpSpPr/>
          <p:nvPr/>
        </p:nvGrpSpPr>
        <p:grpSpPr>
          <a:xfrm>
            <a:off x="2175432" y="719665"/>
            <a:ext cx="3920573" cy="5465981"/>
            <a:chOff x="143432" y="0"/>
            <a:chExt cx="3920573" cy="5465981"/>
          </a:xfrm>
        </p:grpSpPr>
        <p:sp>
          <p:nvSpPr>
            <p:cNvPr id="582" name="Google Shape;582;p34"/>
            <p:cNvSpPr/>
            <p:nvPr/>
          </p:nvSpPr>
          <p:spPr>
            <a:xfrm rot="-5400000">
              <a:off x="-629272" y="772704"/>
              <a:ext cx="5465981" cy="3920572"/>
            </a:xfrm>
            <a:prstGeom prst="flowChartManualOperation">
              <a:avLst/>
            </a:prstGeom>
            <a:solidFill>
              <a:srgbClr val="FEE5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4"/>
            <p:cNvSpPr txBox="1"/>
            <p:nvPr/>
          </p:nvSpPr>
          <p:spPr>
            <a:xfrm>
              <a:off x="143433" y="1093195"/>
              <a:ext cx="3920572" cy="3279589"/>
            </a:xfrm>
            <a:prstGeom prst="rect">
              <a:avLst/>
            </a:prstGeom>
            <a:noFill/>
            <a:ln>
              <a:noFill/>
            </a:ln>
          </p:spPr>
          <p:txBody>
            <a:bodyPr spcFirstLastPara="1" wrap="square" lIns="177800" tIns="0" rIns="177800" bIns="0" anchor="t" anchorCtr="0">
              <a:noAutofit/>
            </a:bodyPr>
            <a:lstStyle/>
            <a:p>
              <a:pPr marL="0" marR="0" lvl="0" indent="0" algn="l" rtl="0">
                <a:lnSpc>
                  <a:spcPct val="90000"/>
                </a:lnSpc>
                <a:spcBef>
                  <a:spcPts val="0"/>
                </a:spcBef>
                <a:spcAft>
                  <a:spcPts val="0"/>
                </a:spcAft>
                <a:buClr>
                  <a:srgbClr val="0C0C0C"/>
                </a:buClr>
                <a:buSzPts val="2800"/>
                <a:buFont typeface="Calibri"/>
                <a:buNone/>
              </a:pPr>
              <a:r>
                <a:rPr lang="el-GR" sz="2800" dirty="0">
                  <a:solidFill>
                    <a:srgbClr val="0C0C0C"/>
                  </a:solidFill>
                  <a:latin typeface="Calibri"/>
                  <a:ea typeface="Calibri"/>
                  <a:cs typeface="Calibri"/>
                  <a:sym typeface="Calibri"/>
                </a:rPr>
                <a:t>Συσχέτι</a:t>
              </a:r>
              <a:r>
                <a:rPr lang="el-GR" sz="2800" b="0" dirty="0">
                  <a:solidFill>
                    <a:srgbClr val="0C0C0C"/>
                  </a:solidFill>
                  <a:latin typeface="Calibri"/>
                  <a:ea typeface="Calibri"/>
                  <a:cs typeface="Calibri"/>
                  <a:sym typeface="Calibri"/>
                </a:rPr>
                <a:t>ση χαρακτηριστικών</a:t>
              </a:r>
            </a:p>
            <a:p>
              <a:pPr marL="0" marR="0" lvl="0" indent="0" algn="l" rtl="0">
                <a:lnSpc>
                  <a:spcPct val="90000"/>
                </a:lnSpc>
                <a:spcBef>
                  <a:spcPts val="0"/>
                </a:spcBef>
                <a:spcAft>
                  <a:spcPts val="0"/>
                </a:spcAft>
                <a:buClr>
                  <a:srgbClr val="0C0C0C"/>
                </a:buClr>
                <a:buSzPts val="2800"/>
                <a:buFont typeface="Calibri"/>
                <a:buNone/>
              </a:pPr>
              <a:endParaRPr lang="el-GR" sz="2800" dirty="0">
                <a:solidFill>
                  <a:srgbClr val="0C0C0C"/>
                </a:solidFill>
                <a:latin typeface="Calibri"/>
                <a:ea typeface="Calibri"/>
                <a:cs typeface="Calibri"/>
                <a:sym typeface="Calibri"/>
              </a:endParaRPr>
            </a:p>
            <a:p>
              <a:pPr marL="0" marR="0" lvl="0" indent="0" algn="l" rtl="0">
                <a:lnSpc>
                  <a:spcPct val="90000"/>
                </a:lnSpc>
                <a:spcBef>
                  <a:spcPts val="0"/>
                </a:spcBef>
                <a:spcAft>
                  <a:spcPts val="0"/>
                </a:spcAft>
                <a:buClr>
                  <a:srgbClr val="0C0C0C"/>
                </a:buClr>
                <a:buSzPts val="2800"/>
                <a:buFont typeface="Calibri"/>
                <a:buNone/>
              </a:pPr>
              <a:r>
                <a:rPr lang="el-GR" sz="1600" b="0" dirty="0">
                  <a:solidFill>
                    <a:srgbClr val="0C0C0C"/>
                  </a:solidFill>
                  <a:latin typeface="Calibri"/>
                  <a:ea typeface="Calibri"/>
                  <a:cs typeface="Calibri"/>
                  <a:sym typeface="Calibri"/>
                </a:rPr>
                <a:t>Δημιουργία και διακοπή συσχετίσεων μεταξύ μεταβλητών ενός προϊόντος. Καθώς αλλάζει ένα χαρακτηριστικό, αλλάζει και ένα άλλο.  </a:t>
              </a:r>
            </a:p>
            <a:p>
              <a:pPr marL="0" marR="0" lvl="0" indent="0" algn="l" rtl="0">
                <a:lnSpc>
                  <a:spcPct val="90000"/>
                </a:lnSpc>
                <a:spcBef>
                  <a:spcPts val="0"/>
                </a:spcBef>
                <a:spcAft>
                  <a:spcPts val="0"/>
                </a:spcAft>
                <a:buClr>
                  <a:srgbClr val="0C0C0C"/>
                </a:buClr>
                <a:buSzPts val="2800"/>
                <a:buFont typeface="Calibri"/>
                <a:buNone/>
              </a:pPr>
              <a:endParaRPr lang="el-GR" sz="1600" dirty="0">
                <a:solidFill>
                  <a:srgbClr val="0C0C0C"/>
                </a:solidFill>
                <a:latin typeface="Calibri"/>
                <a:ea typeface="Calibri"/>
                <a:cs typeface="Calibri"/>
                <a:sym typeface="Calibri"/>
              </a:endParaRPr>
            </a:p>
            <a:p>
              <a:pPr marL="0" marR="0" lvl="0" indent="0" algn="l" rtl="0">
                <a:lnSpc>
                  <a:spcPct val="90000"/>
                </a:lnSpc>
                <a:spcBef>
                  <a:spcPts val="0"/>
                </a:spcBef>
                <a:spcAft>
                  <a:spcPts val="0"/>
                </a:spcAft>
                <a:buClr>
                  <a:srgbClr val="0C0C0C"/>
                </a:buClr>
                <a:buSzPts val="2800"/>
                <a:buFont typeface="Calibri"/>
                <a:buNone/>
              </a:pPr>
              <a:r>
                <a:rPr lang="el-GR" sz="1600" b="0" dirty="0">
                  <a:solidFill>
                    <a:srgbClr val="0C0C0C"/>
                  </a:solidFill>
                  <a:latin typeface="Calibri"/>
                  <a:ea typeface="Calibri"/>
                  <a:cs typeface="Calibri"/>
                  <a:sym typeface="Calibri"/>
                </a:rPr>
                <a:t>Παράδειγμα: Γυαλιά ηλίου μετάβασης που γίνονται πιο σκούρα καθώς το εξωτερικό φως γίνεται πιο φωτεινό.</a:t>
              </a:r>
              <a:endParaRPr dirty="0"/>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35"/>
          <p:cNvSpPr/>
          <p:nvPr/>
        </p:nvSpPr>
        <p:spPr>
          <a:xfrm>
            <a:off x="4776282" y="472754"/>
            <a:ext cx="549586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rgbClr val="2F5496"/>
                </a:solidFill>
                <a:latin typeface="Calibri"/>
                <a:ea typeface="Calibri"/>
                <a:cs typeface="Calibri"/>
                <a:sym typeface="Calibri"/>
              </a:rPr>
              <a:t>3.3.2. </a:t>
            </a:r>
            <a:r>
              <a:rPr lang="el-GR" sz="3600" dirty="0">
                <a:solidFill>
                  <a:srgbClr val="2F5496"/>
                </a:solidFill>
                <a:latin typeface="Calibri"/>
                <a:ea typeface="Calibri"/>
                <a:cs typeface="Calibri"/>
                <a:sym typeface="Calibri"/>
              </a:rPr>
              <a:t>Σχεδιαστική λογική</a:t>
            </a:r>
            <a:r>
              <a:rPr lang="en-US" sz="3600" dirty="0">
                <a:solidFill>
                  <a:srgbClr val="2F5496"/>
                </a:solidFill>
                <a:latin typeface="Calibri"/>
                <a:ea typeface="Calibri"/>
                <a:cs typeface="Calibri"/>
                <a:sym typeface="Calibri"/>
              </a:rPr>
              <a:t>​</a:t>
            </a:r>
            <a:endParaRPr sz="3600" dirty="0">
              <a:solidFill>
                <a:srgbClr val="2F5496"/>
              </a:solidFill>
              <a:latin typeface="Calibri"/>
              <a:ea typeface="Calibri"/>
              <a:cs typeface="Calibri"/>
              <a:sym typeface="Calibri"/>
            </a:endParaRPr>
          </a:p>
        </p:txBody>
      </p:sp>
      <p:sp>
        <p:nvSpPr>
          <p:cNvPr id="590" name="Google Shape;590;p35"/>
          <p:cNvSpPr txBox="1"/>
          <p:nvPr/>
        </p:nvSpPr>
        <p:spPr>
          <a:xfrm>
            <a:off x="1085491" y="1488691"/>
            <a:ext cx="7124444" cy="5078273"/>
          </a:xfrm>
          <a:prstGeom prst="rect">
            <a:avLst/>
          </a:prstGeom>
          <a:noFill/>
          <a:ln>
            <a:noFill/>
          </a:ln>
        </p:spPr>
        <p:txBody>
          <a:bodyPr spcFirstLastPara="1" wrap="square" lIns="91425" tIns="45700" rIns="91425" bIns="45700" anchor="t" anchorCtr="0">
            <a:spAutoFit/>
          </a:bodyPr>
          <a:lstStyle/>
          <a:p>
            <a:pPr marL="285750" lvl="0" indent="-285750">
              <a:buSzPts val="1800"/>
              <a:buFont typeface="Arial"/>
              <a:buChar char="•"/>
            </a:pPr>
            <a:r>
              <a:rPr lang="el-GR" sz="1800" dirty="0">
                <a:solidFill>
                  <a:schemeClr val="tx1"/>
                </a:solidFill>
                <a:latin typeface="Calibri"/>
                <a:ea typeface="Calibri"/>
                <a:cs typeface="Calibri"/>
                <a:sym typeface="Calibri"/>
              </a:rPr>
              <a:t>Η σχεδιαστική λογική είναι μια διαδικασία για τη δημιουργική επίλυση προβλημάτων. Είναι ένας τρόπος να εκτιμήσετε και να βελτιώσετε τις ιδέες σας</a:t>
            </a:r>
            <a:r>
              <a:rPr lang="en-US" sz="1800" dirty="0">
                <a:solidFill>
                  <a:schemeClr val="tx1"/>
                </a:solidFill>
                <a:latin typeface="Calibri"/>
                <a:ea typeface="Calibri"/>
                <a:cs typeface="Calibri"/>
                <a:sym typeface="Calibri"/>
              </a:rPr>
              <a:t>.</a:t>
            </a:r>
            <a:endParaRPr sz="1800" dirty="0">
              <a:solidFill>
                <a:schemeClr val="tx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rgbClr val="000000"/>
              </a:solidFill>
              <a:latin typeface="Arial"/>
              <a:ea typeface="Arial"/>
              <a:cs typeface="Arial"/>
              <a:sym typeface="Arial"/>
            </a:endParaRPr>
          </a:p>
          <a:p>
            <a:pPr marL="285750" marR="0" lvl="0" indent="-285750" algn="l" rtl="0">
              <a:spcBef>
                <a:spcPts val="0"/>
              </a:spcBef>
              <a:spcAft>
                <a:spcPts val="0"/>
              </a:spcAft>
              <a:buClr>
                <a:srgbClr val="000000"/>
              </a:buClr>
              <a:buSzPts val="1800"/>
              <a:buFont typeface="Arial"/>
              <a:buChar char="•"/>
            </a:pPr>
            <a:r>
              <a:rPr lang="el-GR" sz="1800" dirty="0">
                <a:solidFill>
                  <a:srgbClr val="000000"/>
                </a:solidFill>
                <a:latin typeface="Calibri"/>
                <a:ea typeface="Calibri"/>
                <a:cs typeface="Calibri"/>
                <a:sym typeface="Calibri"/>
              </a:rPr>
              <a:t>Είναι ανθρωποκεντρική, εστιάζει στους ανθρώπους για τους οποίους  κατασκευάζεται το προϊόν ή η υπηρεσία. Κάνει την ερώτηση. </a:t>
            </a:r>
            <a:r>
              <a:rPr lang="el-GR" sz="1800" b="1" dirty="0">
                <a:solidFill>
                  <a:srgbClr val="000000"/>
                </a:solidFill>
                <a:latin typeface="Calibri"/>
                <a:ea typeface="Calibri"/>
                <a:cs typeface="Calibri"/>
                <a:sym typeface="Calibri"/>
              </a:rPr>
              <a:t>Ποια είναι η ανθρώπινη ανάγκη πίσω από αυτό;</a:t>
            </a:r>
            <a:endParaRPr dirty="0"/>
          </a:p>
          <a:p>
            <a:pPr marL="0" marR="0" lvl="0" indent="0" algn="l" rtl="0">
              <a:spcBef>
                <a:spcPts val="0"/>
              </a:spcBef>
              <a:spcAft>
                <a:spcPts val="0"/>
              </a:spcAft>
              <a:buNone/>
            </a:pPr>
            <a:endParaRPr sz="1800" b="1" dirty="0">
              <a:solidFill>
                <a:srgbClr val="000000"/>
              </a:solidFill>
              <a:latin typeface="Arial"/>
              <a:ea typeface="Arial"/>
              <a:cs typeface="Arial"/>
              <a:sym typeface="Arial"/>
            </a:endParaRPr>
          </a:p>
          <a:p>
            <a:pPr marL="285750" marR="0" lvl="0" indent="-285750" algn="l" rtl="0">
              <a:spcBef>
                <a:spcPts val="0"/>
              </a:spcBef>
              <a:spcAft>
                <a:spcPts val="0"/>
              </a:spcAft>
              <a:buClr>
                <a:srgbClr val="000000"/>
              </a:buClr>
              <a:buSzPts val="1800"/>
              <a:buFont typeface="Arial"/>
              <a:buChar char="•"/>
            </a:pPr>
            <a:r>
              <a:rPr lang="el-GR" sz="1800" dirty="0">
                <a:solidFill>
                  <a:srgbClr val="000000"/>
                </a:solidFill>
                <a:latin typeface="Calibri"/>
                <a:ea typeface="Calibri"/>
                <a:cs typeface="Calibri"/>
                <a:sym typeface="Calibri"/>
              </a:rPr>
              <a:t>Χρησιμοποιεί </a:t>
            </a:r>
            <a:r>
              <a:rPr lang="el-GR" sz="1800" dirty="0" err="1">
                <a:solidFill>
                  <a:srgbClr val="000000"/>
                </a:solidFill>
                <a:latin typeface="Calibri"/>
                <a:ea typeface="Calibri"/>
                <a:cs typeface="Calibri"/>
                <a:sym typeface="Calibri"/>
              </a:rPr>
              <a:t>ενσυναίσθηση</a:t>
            </a:r>
            <a:r>
              <a:rPr lang="el-GR" sz="1800" dirty="0">
                <a:solidFill>
                  <a:srgbClr val="000000"/>
                </a:solidFill>
                <a:latin typeface="Calibri"/>
                <a:ea typeface="Calibri"/>
                <a:cs typeface="Calibri"/>
                <a:sym typeface="Calibri"/>
              </a:rPr>
              <a:t> και εξετάζει τον τρόπο με τον οποίο οι καταναλωτές </a:t>
            </a:r>
            <a:r>
              <a:rPr lang="el-GR" sz="1800" dirty="0" err="1">
                <a:solidFill>
                  <a:srgbClr val="000000"/>
                </a:solidFill>
                <a:latin typeface="Calibri"/>
                <a:ea typeface="Calibri"/>
                <a:cs typeface="Calibri"/>
                <a:sym typeface="Calibri"/>
              </a:rPr>
              <a:t>αλληλεπιδρούν</a:t>
            </a:r>
            <a:r>
              <a:rPr lang="el-GR" sz="1800" dirty="0">
                <a:solidFill>
                  <a:srgbClr val="000000"/>
                </a:solidFill>
                <a:latin typeface="Calibri"/>
                <a:ea typeface="Calibri"/>
                <a:cs typeface="Calibri"/>
                <a:sym typeface="Calibri"/>
              </a:rPr>
              <a:t> με ένα προϊόν ή μια υπηρεσία. Αυτό είναι σε προτίμηση για το πώς εσείς ή κάποιος άλλος </a:t>
            </a:r>
            <a:r>
              <a:rPr lang="el-GR" sz="1800" b="1" dirty="0">
                <a:solidFill>
                  <a:srgbClr val="000000"/>
                </a:solidFill>
                <a:latin typeface="Calibri"/>
                <a:ea typeface="Calibri"/>
                <a:cs typeface="Calibri"/>
                <a:sym typeface="Calibri"/>
              </a:rPr>
              <a:t>πιστεύει</a:t>
            </a:r>
            <a:r>
              <a:rPr lang="el-GR" sz="1800" dirty="0">
                <a:solidFill>
                  <a:srgbClr val="000000"/>
                </a:solidFill>
                <a:latin typeface="Calibri"/>
                <a:ea typeface="Calibri"/>
                <a:cs typeface="Calibri"/>
                <a:sym typeface="Calibri"/>
              </a:rPr>
              <a:t> ότι θα εμπλακεί με αυτό</a:t>
            </a:r>
            <a:r>
              <a:rPr lang="en-US" sz="1800" dirty="0">
                <a:solidFill>
                  <a:srgbClr val="000000"/>
                </a:solidFill>
                <a:latin typeface="Calibri"/>
                <a:ea typeface="Calibri"/>
                <a:cs typeface="Calibri"/>
                <a:sym typeface="Calibri"/>
              </a:rPr>
              <a:t>.​</a:t>
            </a:r>
            <a:endParaRPr dirty="0"/>
          </a:p>
          <a:p>
            <a:pPr marL="285750" marR="0" lvl="0" indent="-171450" algn="l" rtl="0">
              <a:spcBef>
                <a:spcPts val="0"/>
              </a:spcBef>
              <a:spcAft>
                <a:spcPts val="0"/>
              </a:spcAft>
              <a:buClr>
                <a:schemeClr val="dk1"/>
              </a:buClr>
              <a:buSzPts val="1800"/>
              <a:buFont typeface="Arial"/>
              <a:buNone/>
            </a:pPr>
            <a:endParaRPr sz="1800" dirty="0">
              <a:solidFill>
                <a:srgbClr val="000000"/>
              </a:solidFill>
              <a:latin typeface="Arial"/>
              <a:ea typeface="Arial"/>
              <a:cs typeface="Arial"/>
              <a:sym typeface="Arial"/>
            </a:endParaRPr>
          </a:p>
          <a:p>
            <a:pPr marL="285750" marR="0" lvl="0" indent="-285750" algn="l" rtl="0">
              <a:spcBef>
                <a:spcPts val="0"/>
              </a:spcBef>
              <a:spcAft>
                <a:spcPts val="0"/>
              </a:spcAft>
              <a:buClr>
                <a:srgbClr val="000000"/>
              </a:buClr>
              <a:buSzPts val="1800"/>
              <a:buFont typeface="Arial"/>
              <a:buChar char="•"/>
            </a:pPr>
            <a:r>
              <a:rPr lang="el-GR" sz="1800" dirty="0">
                <a:solidFill>
                  <a:srgbClr val="000000"/>
                </a:solidFill>
                <a:latin typeface="Calibri"/>
                <a:ea typeface="Calibri"/>
                <a:cs typeface="Calibri"/>
                <a:sym typeface="Calibri"/>
              </a:rPr>
              <a:t>Ευνοεί τη γρήγορη μετάβαση για να πάρει τα εξωτερικά πρωτότυπα για να τα δοκιμάσει παρά να χρησιμοποιήσει καταιγισμό ιδεών ή τη μακροχρόνια έρευνα. Στη συνέχεια, το προϊόν ή η υπηρεσία εξευγενίζεται ώστε να ανταποκρίνεται στην ανάγκη του καταναλωτή</a:t>
            </a:r>
            <a:r>
              <a:rPr lang="en-US" sz="1800" dirty="0">
                <a:solidFill>
                  <a:srgbClr val="000000"/>
                </a:solidFill>
                <a:latin typeface="Calibri"/>
                <a:ea typeface="Calibri"/>
                <a:cs typeface="Calibri"/>
                <a:sym typeface="Calibri"/>
              </a:rPr>
              <a:t>.​</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591" name="Google Shape;591;p35" descr="A picture containing perso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278762" y="1927122"/>
            <a:ext cx="2175618" cy="168476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grpSp>
        <p:nvGrpSpPr>
          <p:cNvPr id="597" name="Google Shape;597;p36"/>
          <p:cNvGrpSpPr/>
          <p:nvPr/>
        </p:nvGrpSpPr>
        <p:grpSpPr>
          <a:xfrm>
            <a:off x="1961459" y="973394"/>
            <a:ext cx="7831470" cy="5378245"/>
            <a:chOff x="735088" y="4878"/>
            <a:chExt cx="7463450" cy="4785979"/>
          </a:xfrm>
        </p:grpSpPr>
        <p:sp>
          <p:nvSpPr>
            <p:cNvPr id="598" name="Google Shape;598;p36"/>
            <p:cNvSpPr/>
            <p:nvPr/>
          </p:nvSpPr>
          <p:spPr>
            <a:xfrm>
              <a:off x="4080127" y="963209"/>
              <a:ext cx="739172" cy="91440"/>
            </a:xfrm>
            <a:custGeom>
              <a:avLst/>
              <a:gdLst/>
              <a:ahLst/>
              <a:cxnLst/>
              <a:rect l="l" t="t" r="r" b="b"/>
              <a:pathLst>
                <a:path w="120000" h="120000" extrusionOk="0">
                  <a:moveTo>
                    <a:pt x="0" y="60000"/>
                  </a:moveTo>
                  <a:lnTo>
                    <a:pt x="120000" y="60000"/>
                  </a:lnTo>
                </a:path>
              </a:pathLst>
            </a:custGeom>
            <a:noFill/>
            <a:ln w="9525" cap="flat" cmpd="sng">
              <a:solidFill>
                <a:srgbClr val="4372C3"/>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6"/>
            <p:cNvSpPr txBox="1"/>
            <p:nvPr/>
          </p:nvSpPr>
          <p:spPr>
            <a:xfrm>
              <a:off x="4430469" y="1005077"/>
              <a:ext cx="38488" cy="770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600" name="Google Shape;600;p36"/>
            <p:cNvSpPr/>
            <p:nvPr/>
          </p:nvSpPr>
          <p:spPr>
            <a:xfrm>
              <a:off x="735088" y="4878"/>
              <a:ext cx="3346838" cy="2008103"/>
            </a:xfrm>
            <a:prstGeom prst="rect">
              <a:avLst/>
            </a:prstGeom>
            <a:solidFill>
              <a:srgbClr val="FFF2C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6"/>
            <p:cNvSpPr txBox="1"/>
            <p:nvPr/>
          </p:nvSpPr>
          <p:spPr>
            <a:xfrm>
              <a:off x="735088" y="4878"/>
              <a:ext cx="3346838" cy="2008103"/>
            </a:xfrm>
            <a:prstGeom prst="rect">
              <a:avLst/>
            </a:prstGeom>
            <a:noFill/>
            <a:ln>
              <a:noFill/>
            </a:ln>
          </p:spPr>
          <p:txBody>
            <a:bodyPr spcFirstLastPara="1" wrap="square" lIns="163975" tIns="172125" rIns="163975" bIns="17212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l-GR" sz="1600" b="1" i="1" dirty="0">
                  <a:solidFill>
                    <a:schemeClr val="dk1"/>
                  </a:solidFill>
                  <a:latin typeface="Calibri"/>
                  <a:ea typeface="Calibri"/>
                  <a:cs typeface="Calibri"/>
                  <a:sym typeface="Calibri"/>
                </a:rPr>
                <a:t>Στάδιο 1: Συμπάσχω</a:t>
              </a:r>
            </a:p>
            <a:p>
              <a:pPr marL="0" marR="0" lvl="0" indent="0" algn="l" rtl="0">
                <a:lnSpc>
                  <a:spcPct val="90000"/>
                </a:lnSpc>
                <a:spcBef>
                  <a:spcPts val="0"/>
                </a:spcBef>
                <a:spcAft>
                  <a:spcPts val="0"/>
                </a:spcAft>
                <a:buClr>
                  <a:schemeClr val="dk1"/>
                </a:buClr>
                <a:buSzPts val="1600"/>
                <a:buFont typeface="Calibri"/>
                <a:buNone/>
              </a:pPr>
              <a:r>
                <a:rPr lang="el-GR" sz="1400" b="1" i="1" dirty="0">
                  <a:solidFill>
                    <a:schemeClr val="dk1"/>
                  </a:solidFill>
                  <a:latin typeface="Calibri"/>
                  <a:ea typeface="Calibri"/>
                  <a:cs typeface="Calibri"/>
                  <a:sym typeface="Calibri"/>
                </a:rPr>
                <a:t>Ερευνήστε τις ανάγκες των χρηστών σας</a:t>
              </a:r>
            </a:p>
            <a:p>
              <a:pPr marL="0" marR="0" lvl="0" indent="0" algn="l" rtl="0">
                <a:lnSpc>
                  <a:spcPct val="90000"/>
                </a:lnSpc>
                <a:spcBef>
                  <a:spcPts val="0"/>
                </a:spcBef>
                <a:spcAft>
                  <a:spcPts val="0"/>
                </a:spcAft>
                <a:buClr>
                  <a:schemeClr val="dk1"/>
                </a:buClr>
                <a:buSzPts val="1600"/>
                <a:buFont typeface="Calibri"/>
                <a:buNone/>
              </a:pPr>
              <a:endParaRPr lang="el-GR" sz="1400"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600"/>
                <a:buFont typeface="Calibri"/>
                <a:buNone/>
              </a:pPr>
              <a:r>
                <a:rPr lang="el-GR" sz="1400" dirty="0">
                  <a:solidFill>
                    <a:schemeClr val="dk1"/>
                  </a:solidFill>
                  <a:latin typeface="Calibri"/>
                  <a:ea typeface="Calibri"/>
                  <a:cs typeface="Calibri"/>
                  <a:sym typeface="Calibri"/>
                </a:rPr>
                <a:t>Χρησιμοποιήστε την </a:t>
              </a:r>
              <a:r>
                <a:rPr lang="el-GR" sz="1400" dirty="0" err="1">
                  <a:solidFill>
                    <a:schemeClr val="dk1"/>
                  </a:solidFill>
                  <a:latin typeface="Calibri"/>
                  <a:ea typeface="Calibri"/>
                  <a:cs typeface="Calibri"/>
                  <a:sym typeface="Calibri"/>
                </a:rPr>
                <a:t>ενσυναίσθησή</a:t>
              </a:r>
              <a:r>
                <a:rPr lang="el-GR" sz="1400" dirty="0">
                  <a:solidFill>
                    <a:schemeClr val="dk1"/>
                  </a:solidFill>
                  <a:latin typeface="Calibri"/>
                  <a:ea typeface="Calibri"/>
                  <a:cs typeface="Calibri"/>
                  <a:sym typeface="Calibri"/>
                </a:rPr>
                <a:t> σας για να κατανοήσετε τις ανάγκες των χρηστών </a:t>
              </a:r>
            </a:p>
            <a:p>
              <a:pPr marL="0" marR="0" lvl="0" indent="0" algn="l" rtl="0">
                <a:lnSpc>
                  <a:spcPct val="90000"/>
                </a:lnSpc>
                <a:spcBef>
                  <a:spcPts val="0"/>
                </a:spcBef>
                <a:spcAft>
                  <a:spcPts val="0"/>
                </a:spcAft>
                <a:buClr>
                  <a:schemeClr val="dk1"/>
                </a:buClr>
                <a:buSzPts val="1600"/>
                <a:buFont typeface="Calibri"/>
                <a:buNone/>
              </a:pPr>
              <a:endParaRPr lang="el-GR" sz="1400"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600"/>
                <a:buFont typeface="Calibri"/>
                <a:buNone/>
              </a:pPr>
              <a:r>
                <a:rPr lang="el-GR" sz="1400" dirty="0">
                  <a:solidFill>
                    <a:schemeClr val="dk1"/>
                  </a:solidFill>
                  <a:latin typeface="Calibri"/>
                  <a:ea typeface="Calibri"/>
                  <a:cs typeface="Calibri"/>
                  <a:sym typeface="Calibri"/>
                </a:rPr>
                <a:t>Αποκτήστε πραγματική διορατικότητα </a:t>
              </a:r>
            </a:p>
            <a:p>
              <a:pPr marL="0" marR="0" lvl="0" indent="0" algn="l" rtl="0">
                <a:lnSpc>
                  <a:spcPct val="90000"/>
                </a:lnSpc>
                <a:spcBef>
                  <a:spcPts val="0"/>
                </a:spcBef>
                <a:spcAft>
                  <a:spcPts val="0"/>
                </a:spcAft>
                <a:buClr>
                  <a:schemeClr val="dk1"/>
                </a:buClr>
                <a:buSzPts val="1600"/>
                <a:buFont typeface="Calibri"/>
                <a:buNone/>
              </a:pPr>
              <a:endParaRPr lang="el-GR"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600"/>
                <a:buFont typeface="Calibri"/>
                <a:buNone/>
              </a:pPr>
              <a:r>
                <a:rPr lang="el-GR" sz="1400" dirty="0">
                  <a:solidFill>
                    <a:schemeClr val="dk1"/>
                  </a:solidFill>
                  <a:latin typeface="Calibri"/>
                  <a:ea typeface="Calibri"/>
                  <a:cs typeface="Calibri"/>
                  <a:sym typeface="Calibri"/>
                </a:rPr>
                <a:t>Ξεχάστε τις υποθέσεις σας</a:t>
              </a:r>
              <a:endParaRPr dirty="0"/>
            </a:p>
          </p:txBody>
        </p:sp>
        <p:sp>
          <p:nvSpPr>
            <p:cNvPr id="602" name="Google Shape;602;p36"/>
            <p:cNvSpPr/>
            <p:nvPr/>
          </p:nvSpPr>
          <p:spPr>
            <a:xfrm>
              <a:off x="2408508" y="2011181"/>
              <a:ext cx="4116611" cy="739172"/>
            </a:xfrm>
            <a:custGeom>
              <a:avLst/>
              <a:gdLst/>
              <a:ahLst/>
              <a:cxnLst/>
              <a:rect l="l" t="t" r="r" b="b"/>
              <a:pathLst>
                <a:path w="120000" h="120000" extrusionOk="0">
                  <a:moveTo>
                    <a:pt x="120000" y="0"/>
                  </a:moveTo>
                  <a:lnTo>
                    <a:pt x="120000" y="62776"/>
                  </a:lnTo>
                  <a:lnTo>
                    <a:pt x="0" y="62776"/>
                  </a:lnTo>
                  <a:lnTo>
                    <a:pt x="0" y="120000"/>
                  </a:lnTo>
                </a:path>
              </a:pathLst>
            </a:custGeom>
            <a:noFill/>
            <a:ln w="9525" cap="flat" cmpd="sng">
              <a:solidFill>
                <a:srgbClr val="4372C3"/>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6"/>
            <p:cNvSpPr txBox="1"/>
            <p:nvPr/>
          </p:nvSpPr>
          <p:spPr>
            <a:xfrm>
              <a:off x="4362114" y="2376915"/>
              <a:ext cx="209398" cy="770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604" name="Google Shape;604;p36"/>
            <p:cNvSpPr/>
            <p:nvPr/>
          </p:nvSpPr>
          <p:spPr>
            <a:xfrm>
              <a:off x="4851700" y="4878"/>
              <a:ext cx="3346838" cy="2008103"/>
            </a:xfrm>
            <a:prstGeom prst="rect">
              <a:avLst/>
            </a:prstGeom>
            <a:solidFill>
              <a:srgbClr val="FEE5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6"/>
            <p:cNvSpPr txBox="1"/>
            <p:nvPr/>
          </p:nvSpPr>
          <p:spPr>
            <a:xfrm>
              <a:off x="4851700" y="4878"/>
              <a:ext cx="3346838" cy="2080784"/>
            </a:xfrm>
            <a:prstGeom prst="rect">
              <a:avLst/>
            </a:prstGeom>
            <a:noFill/>
            <a:ln>
              <a:noFill/>
            </a:ln>
          </p:spPr>
          <p:txBody>
            <a:bodyPr spcFirstLastPara="1" wrap="square" lIns="163975" tIns="172125" rIns="163975" bIns="17212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l-GR" sz="1600" b="1" i="1" dirty="0">
                  <a:solidFill>
                    <a:schemeClr val="dk1"/>
                  </a:solidFill>
                  <a:latin typeface="Calibri"/>
                  <a:ea typeface="Calibri"/>
                  <a:cs typeface="Calibri"/>
                  <a:sym typeface="Calibri"/>
                </a:rPr>
                <a:t>Στάδιο 2: Ορίζω</a:t>
              </a:r>
            </a:p>
            <a:p>
              <a:pPr marL="0" marR="0" lvl="0" indent="0" algn="l" rtl="0">
                <a:lnSpc>
                  <a:spcPct val="90000"/>
                </a:lnSpc>
                <a:spcBef>
                  <a:spcPts val="0"/>
                </a:spcBef>
                <a:spcAft>
                  <a:spcPts val="0"/>
                </a:spcAft>
                <a:buClr>
                  <a:schemeClr val="dk1"/>
                </a:buClr>
                <a:buSzPts val="1600"/>
                <a:buFont typeface="Calibri"/>
                <a:buNone/>
              </a:pPr>
              <a:r>
                <a:rPr lang="el-GR" sz="1400" b="1" i="1" dirty="0">
                  <a:solidFill>
                    <a:schemeClr val="dk1"/>
                  </a:solidFill>
                  <a:latin typeface="Calibri"/>
                  <a:ea typeface="Calibri"/>
                  <a:cs typeface="Calibri"/>
                  <a:sym typeface="Calibri"/>
                </a:rPr>
                <a:t>Δηλώστε τις ανάγκες και τα προβλήματα των χρηστών σας</a:t>
              </a:r>
              <a:r>
                <a:rPr lang="en-US" sz="1400" b="1" i="1" dirty="0">
                  <a:solidFill>
                    <a:schemeClr val="dk1"/>
                  </a:solidFill>
                  <a:latin typeface="Calibri"/>
                  <a:ea typeface="Calibri"/>
                  <a:cs typeface="Calibri"/>
                  <a:sym typeface="Calibri"/>
                </a:rPr>
                <a:t> </a:t>
              </a:r>
              <a:endParaRPr dirty="0"/>
            </a:p>
            <a:p>
              <a:pPr marL="0" marR="0" lvl="0" indent="0" algn="l" rtl="0">
                <a:lnSpc>
                  <a:spcPct val="90000"/>
                </a:lnSpc>
                <a:spcBef>
                  <a:spcPts val="490"/>
                </a:spcBef>
                <a:spcAft>
                  <a:spcPts val="0"/>
                </a:spcAft>
                <a:buClr>
                  <a:schemeClr val="dk1"/>
                </a:buClr>
                <a:buSzPts val="1400"/>
                <a:buFont typeface="Calibri"/>
                <a:buNone/>
              </a:pPr>
              <a:r>
                <a:rPr lang="el-GR" sz="1400" i="1" dirty="0">
                  <a:solidFill>
                    <a:schemeClr val="dk1"/>
                  </a:solidFill>
                  <a:latin typeface="Calibri"/>
                  <a:ea typeface="Calibri"/>
                  <a:cs typeface="Calibri"/>
                  <a:sym typeface="Calibri"/>
                </a:rPr>
                <a:t>Συγκεντρώστε όλες τις πληροφορίες Αναλύστε τις παρατηρήσεις σας και μάθετε ποια είναι τα βασικά προβλήματα </a:t>
              </a:r>
            </a:p>
            <a:p>
              <a:pPr marL="0" marR="0" lvl="0" indent="0" algn="l" rtl="0">
                <a:lnSpc>
                  <a:spcPct val="90000"/>
                </a:lnSpc>
                <a:spcBef>
                  <a:spcPts val="490"/>
                </a:spcBef>
                <a:spcAft>
                  <a:spcPts val="0"/>
                </a:spcAft>
                <a:buClr>
                  <a:schemeClr val="dk1"/>
                </a:buClr>
                <a:buSzPts val="1400"/>
                <a:buFont typeface="Calibri"/>
                <a:buNone/>
              </a:pPr>
              <a:r>
                <a:rPr lang="el-GR" sz="1400" i="1" dirty="0">
                  <a:solidFill>
                    <a:schemeClr val="dk1"/>
                  </a:solidFill>
                  <a:latin typeface="Calibri"/>
                  <a:ea typeface="Calibri"/>
                  <a:cs typeface="Calibri"/>
                  <a:sym typeface="Calibri"/>
                </a:rPr>
                <a:t>Μπορείτε να δημιουργήσετε προσωπικότητες για να διατηρήσετε τις προσπάθειές σας επικεντρωμένοι στον άνθρωπο πριν προχωρήσετε στον ιδεασμό.</a:t>
              </a:r>
              <a:endParaRPr sz="1400" dirty="0">
                <a:solidFill>
                  <a:schemeClr val="dk1"/>
                </a:solidFill>
                <a:latin typeface="Calibri"/>
                <a:ea typeface="Calibri"/>
                <a:cs typeface="Calibri"/>
                <a:sym typeface="Calibri"/>
              </a:endParaRPr>
            </a:p>
          </p:txBody>
        </p:sp>
        <p:sp>
          <p:nvSpPr>
            <p:cNvPr id="606" name="Google Shape;606;p36"/>
            <p:cNvSpPr/>
            <p:nvPr/>
          </p:nvSpPr>
          <p:spPr>
            <a:xfrm>
              <a:off x="735088" y="2782754"/>
              <a:ext cx="3346838" cy="2008103"/>
            </a:xfrm>
            <a:prstGeom prst="rect">
              <a:avLst/>
            </a:prstGeom>
            <a:solidFill>
              <a:srgbClr val="FFD96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6"/>
            <p:cNvSpPr txBox="1"/>
            <p:nvPr/>
          </p:nvSpPr>
          <p:spPr>
            <a:xfrm>
              <a:off x="735088" y="2782754"/>
              <a:ext cx="3346838" cy="2008103"/>
            </a:xfrm>
            <a:prstGeom prst="rect">
              <a:avLst/>
            </a:prstGeom>
            <a:noFill/>
            <a:ln>
              <a:noFill/>
            </a:ln>
          </p:spPr>
          <p:txBody>
            <a:bodyPr spcFirstLastPara="1" wrap="square" lIns="163975" tIns="172125" rIns="163975" bIns="17212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l-GR" sz="1600" b="1" i="1" dirty="0">
                  <a:solidFill>
                    <a:schemeClr val="dk1"/>
                  </a:solidFill>
                  <a:latin typeface="Calibri"/>
                  <a:ea typeface="Calibri"/>
                  <a:cs typeface="Calibri"/>
                  <a:sym typeface="Calibri"/>
                </a:rPr>
                <a:t>Στάδιο 3: Ιδεάζομαι</a:t>
              </a:r>
            </a:p>
            <a:p>
              <a:pPr marL="0" marR="0" lvl="0" indent="0" algn="l" rtl="0">
                <a:lnSpc>
                  <a:spcPct val="90000"/>
                </a:lnSpc>
                <a:spcBef>
                  <a:spcPts val="0"/>
                </a:spcBef>
                <a:spcAft>
                  <a:spcPts val="0"/>
                </a:spcAft>
                <a:buClr>
                  <a:schemeClr val="dk1"/>
                </a:buClr>
                <a:buSzPts val="1600"/>
                <a:buFont typeface="Calibri"/>
                <a:buNone/>
              </a:pPr>
              <a:r>
                <a:rPr lang="el-GR" sz="1400" b="1" i="1" dirty="0">
                  <a:solidFill>
                    <a:schemeClr val="dk1"/>
                  </a:solidFill>
                  <a:latin typeface="Calibri"/>
                  <a:ea typeface="Calibri"/>
                  <a:cs typeface="Calibri"/>
                  <a:sym typeface="Calibri"/>
                </a:rPr>
                <a:t>Αμφισβητήστε υποθέσεις και δημιουργήστε ιδέες</a:t>
              </a:r>
              <a:r>
                <a:rPr lang="en-US" sz="1400" dirty="0">
                  <a:solidFill>
                    <a:schemeClr val="dk1"/>
                  </a:solidFill>
                  <a:latin typeface="Calibri"/>
                  <a:ea typeface="Calibri"/>
                  <a:cs typeface="Calibri"/>
                  <a:sym typeface="Calibri"/>
                </a:rPr>
                <a:t>​ </a:t>
              </a:r>
              <a:endParaRPr dirty="0"/>
            </a:p>
            <a:p>
              <a:pPr marL="0" marR="0" lvl="0" indent="0" algn="l" rtl="0">
                <a:lnSpc>
                  <a:spcPct val="90000"/>
                </a:lnSpc>
                <a:spcBef>
                  <a:spcPts val="490"/>
                </a:spcBef>
                <a:spcAft>
                  <a:spcPts val="0"/>
                </a:spcAft>
                <a:buClr>
                  <a:schemeClr val="dk1"/>
                </a:buClr>
                <a:buSzPts val="1400"/>
                <a:buFont typeface="Calibri"/>
                <a:buNone/>
              </a:pPr>
              <a:r>
                <a:rPr lang="el-GR" sz="1400" i="1" dirty="0">
                  <a:solidFill>
                    <a:schemeClr val="dk1"/>
                  </a:solidFill>
                  <a:latin typeface="Calibri"/>
                  <a:ea typeface="Calibri"/>
                  <a:cs typeface="Calibri"/>
                  <a:sym typeface="Calibri"/>
                </a:rPr>
                <a:t>Δημιουργήστε ιδέες </a:t>
              </a:r>
            </a:p>
            <a:p>
              <a:pPr marL="0" marR="0" lvl="0" indent="0" algn="l" rtl="0">
                <a:lnSpc>
                  <a:spcPct val="90000"/>
                </a:lnSpc>
                <a:spcBef>
                  <a:spcPts val="490"/>
                </a:spcBef>
                <a:spcAft>
                  <a:spcPts val="0"/>
                </a:spcAft>
                <a:buClr>
                  <a:schemeClr val="dk1"/>
                </a:buClr>
                <a:buSzPts val="1400"/>
                <a:buFont typeface="Calibri"/>
                <a:buNone/>
              </a:pPr>
              <a:r>
                <a:rPr lang="el-GR" sz="1400" i="1" dirty="0">
                  <a:solidFill>
                    <a:schemeClr val="dk1"/>
                  </a:solidFill>
                  <a:latin typeface="Calibri"/>
                  <a:ea typeface="Calibri"/>
                  <a:cs typeface="Calibri"/>
                  <a:sym typeface="Calibri"/>
                </a:rPr>
                <a:t>Αναζητήστε εναλλακτικούς τρόπους για να δείτε το πρόβλημα </a:t>
              </a:r>
            </a:p>
            <a:p>
              <a:pPr marL="0" marR="0" lvl="0" indent="0" algn="l" rtl="0">
                <a:lnSpc>
                  <a:spcPct val="90000"/>
                </a:lnSpc>
                <a:spcBef>
                  <a:spcPts val="490"/>
                </a:spcBef>
                <a:spcAft>
                  <a:spcPts val="0"/>
                </a:spcAft>
                <a:buClr>
                  <a:schemeClr val="dk1"/>
                </a:buClr>
                <a:buSzPts val="1400"/>
                <a:buFont typeface="Calibri"/>
                <a:buNone/>
              </a:pPr>
              <a:r>
                <a:rPr lang="el-GR" sz="1400" i="1" dirty="0">
                  <a:solidFill>
                    <a:schemeClr val="dk1"/>
                  </a:solidFill>
                  <a:latin typeface="Calibri"/>
                  <a:ea typeface="Calibri"/>
                  <a:cs typeface="Calibri"/>
                  <a:sym typeface="Calibri"/>
                </a:rPr>
                <a:t>Προσδιορίστε καινοτόμες λύσεις</a:t>
              </a:r>
              <a:endParaRPr sz="1400" dirty="0">
                <a:solidFill>
                  <a:schemeClr val="dk1"/>
                </a:solidFill>
                <a:latin typeface="Calibri"/>
                <a:ea typeface="Calibri"/>
                <a:cs typeface="Calibri"/>
                <a:sym typeface="Calibri"/>
              </a:endParaRPr>
            </a:p>
          </p:txBody>
        </p:sp>
      </p:grpSp>
      <p:sp>
        <p:nvSpPr>
          <p:cNvPr id="608" name="Google Shape;608;p36"/>
          <p:cNvSpPr/>
          <p:nvPr/>
        </p:nvSpPr>
        <p:spPr>
          <a:xfrm>
            <a:off x="2467897" y="538357"/>
            <a:ext cx="8329803"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dirty="0">
                <a:solidFill>
                  <a:schemeClr val="dk1"/>
                </a:solidFill>
                <a:latin typeface="Calibri"/>
                <a:ea typeface="Calibri"/>
                <a:cs typeface="Calibri"/>
                <a:sym typeface="Calibri"/>
              </a:rPr>
              <a:t>Η σχεδιαστικά σκέψη δεν είναι μια γραμμική διαδικασία, αλλά υπάρχουν 5 στάδια</a:t>
            </a:r>
            <a:r>
              <a:rPr lang="en-US" sz="18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1800" b="1" i="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cxnSp>
        <p:nvCxnSpPr>
          <p:cNvPr id="609" name="Google Shape;609;p36"/>
          <p:cNvCxnSpPr/>
          <p:nvPr/>
        </p:nvCxnSpPr>
        <p:spPr>
          <a:xfrm>
            <a:off x="5414513" y="5179164"/>
            <a:ext cx="3883511" cy="0"/>
          </a:xfrm>
          <a:prstGeom prst="straightConnector1">
            <a:avLst/>
          </a:prstGeom>
          <a:noFill/>
          <a:ln w="9525" cap="flat" cmpd="sng">
            <a:solidFill>
              <a:schemeClr val="accent1"/>
            </a:solidFill>
            <a:prstDash val="solid"/>
            <a:miter lim="800000"/>
            <a:headEnd type="none" w="sm" len="sm"/>
            <a:tailEnd type="triangle" w="med" len="med"/>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grpSp>
        <p:nvGrpSpPr>
          <p:cNvPr id="615" name="Google Shape;615;p37"/>
          <p:cNvGrpSpPr/>
          <p:nvPr/>
        </p:nvGrpSpPr>
        <p:grpSpPr>
          <a:xfrm>
            <a:off x="1228281" y="2254364"/>
            <a:ext cx="9038363" cy="2474317"/>
            <a:chOff x="1910" y="1382995"/>
            <a:chExt cx="9038363" cy="2474317"/>
          </a:xfrm>
        </p:grpSpPr>
        <p:sp>
          <p:nvSpPr>
            <p:cNvPr id="616" name="Google Shape;616;p37"/>
            <p:cNvSpPr/>
            <p:nvPr/>
          </p:nvSpPr>
          <p:spPr>
            <a:xfrm>
              <a:off x="4079549" y="2561106"/>
              <a:ext cx="848886" cy="91440"/>
            </a:xfrm>
            <a:custGeom>
              <a:avLst/>
              <a:gdLst/>
              <a:ahLst/>
              <a:cxnLst/>
              <a:rect l="l" t="t" r="r" b="b"/>
              <a:pathLst>
                <a:path w="120000" h="120000" extrusionOk="0">
                  <a:moveTo>
                    <a:pt x="0" y="94980"/>
                  </a:moveTo>
                  <a:lnTo>
                    <a:pt x="62417" y="94980"/>
                  </a:lnTo>
                  <a:lnTo>
                    <a:pt x="62417" y="60000"/>
                  </a:lnTo>
                  <a:lnTo>
                    <a:pt x="120000" y="60000"/>
                  </a:lnTo>
                </a:path>
              </a:pathLst>
            </a:custGeom>
            <a:noFill/>
            <a:ln w="9525" cap="flat" cmpd="sng">
              <a:solidFill>
                <a:srgbClr val="4372C3"/>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7"/>
            <p:cNvSpPr txBox="1"/>
            <p:nvPr/>
          </p:nvSpPr>
          <p:spPr>
            <a:xfrm>
              <a:off x="4481994" y="2602135"/>
              <a:ext cx="43994" cy="938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618" name="Google Shape;618;p37"/>
            <p:cNvSpPr/>
            <p:nvPr/>
          </p:nvSpPr>
          <p:spPr>
            <a:xfrm>
              <a:off x="1910" y="1409650"/>
              <a:ext cx="4079438" cy="2447662"/>
            </a:xfrm>
            <a:prstGeom prst="rect">
              <a:avLst/>
            </a:prstGeom>
            <a:solidFill>
              <a:srgbClr val="FEE5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7"/>
            <p:cNvSpPr txBox="1"/>
            <p:nvPr/>
          </p:nvSpPr>
          <p:spPr>
            <a:xfrm>
              <a:off x="1910" y="1409650"/>
              <a:ext cx="4079438" cy="2447662"/>
            </a:xfrm>
            <a:prstGeom prst="rect">
              <a:avLst/>
            </a:prstGeom>
            <a:noFill/>
            <a:ln>
              <a:noFill/>
            </a:ln>
          </p:spPr>
          <p:txBody>
            <a:bodyPr spcFirstLastPara="1" wrap="square" lIns="199875" tIns="209825" rIns="199875" bIns="20982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l-GR" sz="1600" b="1" i="1" dirty="0">
                  <a:solidFill>
                    <a:schemeClr val="dk1"/>
                  </a:solidFill>
                  <a:latin typeface="Calibri"/>
                  <a:ea typeface="Calibri"/>
                  <a:cs typeface="Calibri"/>
                  <a:sym typeface="Calibri"/>
                </a:rPr>
                <a:t>Στάδιο 4: Παράγετε πρότυπα</a:t>
              </a:r>
            </a:p>
            <a:p>
              <a:pPr marL="0" marR="0" lvl="0" indent="0" algn="l" rtl="0">
                <a:lnSpc>
                  <a:spcPct val="90000"/>
                </a:lnSpc>
                <a:spcBef>
                  <a:spcPts val="0"/>
                </a:spcBef>
                <a:spcAft>
                  <a:spcPts val="0"/>
                </a:spcAft>
                <a:buClr>
                  <a:schemeClr val="dk1"/>
                </a:buClr>
                <a:buSzPts val="1600"/>
                <a:buFont typeface="Calibri"/>
                <a:buNone/>
              </a:pPr>
              <a:r>
                <a:rPr lang="el-GR" sz="1400" b="1" i="1" dirty="0">
                  <a:solidFill>
                    <a:schemeClr val="dk1"/>
                  </a:solidFill>
                  <a:latin typeface="Calibri"/>
                  <a:ea typeface="Calibri"/>
                  <a:cs typeface="Calibri"/>
                  <a:sym typeface="Calibri"/>
                </a:rPr>
                <a:t>Έναρξη δημιουργίας λύσεων</a:t>
              </a:r>
            </a:p>
            <a:p>
              <a:pPr marL="0" marR="0" lvl="0" indent="0" algn="l" rtl="0">
                <a:lnSpc>
                  <a:spcPct val="90000"/>
                </a:lnSpc>
                <a:spcBef>
                  <a:spcPts val="0"/>
                </a:spcBef>
                <a:spcAft>
                  <a:spcPts val="0"/>
                </a:spcAft>
                <a:buClr>
                  <a:schemeClr val="dk1"/>
                </a:buClr>
                <a:buSzPts val="1600"/>
                <a:buFont typeface="Calibri"/>
                <a:buNone/>
              </a:pPr>
              <a:endParaRPr lang="el-GR" sz="1400" i="1"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600"/>
                <a:buFont typeface="Calibri"/>
                <a:buNone/>
              </a:pPr>
              <a:r>
                <a:rPr lang="el-GR" sz="1400" i="1" dirty="0">
                  <a:solidFill>
                    <a:schemeClr val="dk1"/>
                  </a:solidFill>
                  <a:latin typeface="Calibri"/>
                  <a:ea typeface="Calibri"/>
                  <a:cs typeface="Calibri"/>
                  <a:sym typeface="Calibri"/>
                </a:rPr>
                <a:t>Η πειραματική φάση </a:t>
              </a:r>
            </a:p>
            <a:p>
              <a:pPr marL="0" marR="0" lvl="0" indent="0" algn="l" rtl="0">
                <a:lnSpc>
                  <a:spcPct val="90000"/>
                </a:lnSpc>
                <a:spcBef>
                  <a:spcPts val="0"/>
                </a:spcBef>
                <a:spcAft>
                  <a:spcPts val="0"/>
                </a:spcAft>
                <a:buClr>
                  <a:schemeClr val="dk1"/>
                </a:buClr>
                <a:buSzPts val="1600"/>
                <a:buFont typeface="Calibri"/>
                <a:buNone/>
              </a:pPr>
              <a:endParaRPr lang="el-GR" sz="1400" i="1"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600"/>
                <a:buFont typeface="Calibri"/>
                <a:buNone/>
              </a:pPr>
              <a:r>
                <a:rPr lang="el-GR" sz="1400" i="1" dirty="0">
                  <a:solidFill>
                    <a:schemeClr val="dk1"/>
                  </a:solidFill>
                  <a:latin typeface="Calibri"/>
                  <a:ea typeface="Calibri"/>
                  <a:cs typeface="Calibri"/>
                  <a:sym typeface="Calibri"/>
                </a:rPr>
                <a:t>Προσδιορίστε την καλύτερη δυνατή λύση </a:t>
              </a:r>
            </a:p>
            <a:p>
              <a:pPr marL="0" marR="0" lvl="0" indent="0" algn="l" rtl="0">
                <a:lnSpc>
                  <a:spcPct val="90000"/>
                </a:lnSpc>
                <a:spcBef>
                  <a:spcPts val="0"/>
                </a:spcBef>
                <a:spcAft>
                  <a:spcPts val="0"/>
                </a:spcAft>
                <a:buClr>
                  <a:schemeClr val="dk1"/>
                </a:buClr>
                <a:buSzPts val="1600"/>
                <a:buFont typeface="Calibri"/>
                <a:buNone/>
              </a:pPr>
              <a:endParaRPr lang="el-GR" i="1"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600"/>
                <a:buFont typeface="Calibri"/>
                <a:buNone/>
              </a:pPr>
              <a:r>
                <a:rPr lang="el-GR" sz="1400" i="1" dirty="0">
                  <a:solidFill>
                    <a:schemeClr val="dk1"/>
                  </a:solidFill>
                  <a:latin typeface="Calibri"/>
                  <a:ea typeface="Calibri"/>
                  <a:cs typeface="Calibri"/>
                  <a:sym typeface="Calibri"/>
                </a:rPr>
                <a:t>Κάντε απλά, φθηνά πρότυπα</a:t>
              </a:r>
              <a:endParaRPr sz="1400" dirty="0">
                <a:solidFill>
                  <a:schemeClr val="dk1"/>
                </a:solidFill>
                <a:latin typeface="Calibri"/>
                <a:ea typeface="Calibri"/>
                <a:cs typeface="Calibri"/>
                <a:sym typeface="Calibri"/>
              </a:endParaRPr>
            </a:p>
          </p:txBody>
        </p:sp>
        <p:sp>
          <p:nvSpPr>
            <p:cNvPr id="620" name="Google Shape;620;p37"/>
            <p:cNvSpPr/>
            <p:nvPr/>
          </p:nvSpPr>
          <p:spPr>
            <a:xfrm>
              <a:off x="4960835" y="1382995"/>
              <a:ext cx="4079438" cy="2447662"/>
            </a:xfrm>
            <a:prstGeom prst="rect">
              <a:avLst/>
            </a:prstGeom>
            <a:solidFill>
              <a:srgbClr val="FFD96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7"/>
            <p:cNvSpPr txBox="1"/>
            <p:nvPr/>
          </p:nvSpPr>
          <p:spPr>
            <a:xfrm>
              <a:off x="4960835" y="1382995"/>
              <a:ext cx="4079438" cy="2447662"/>
            </a:xfrm>
            <a:prstGeom prst="rect">
              <a:avLst/>
            </a:prstGeom>
            <a:noFill/>
            <a:ln>
              <a:noFill/>
            </a:ln>
          </p:spPr>
          <p:txBody>
            <a:bodyPr spcFirstLastPara="1" wrap="square" lIns="199875" tIns="209825" rIns="199875" bIns="20982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l-GR" sz="1600" b="1" i="1" dirty="0">
                  <a:solidFill>
                    <a:schemeClr val="dk1"/>
                  </a:solidFill>
                  <a:latin typeface="Calibri"/>
                  <a:ea typeface="Calibri"/>
                  <a:cs typeface="Calibri"/>
                  <a:sym typeface="Calibri"/>
                </a:rPr>
                <a:t>Στάδιο 5: Δοκιμάζω</a:t>
              </a:r>
            </a:p>
            <a:p>
              <a:pPr marL="0" marR="0" lvl="0" indent="0" algn="l" rtl="0">
                <a:lnSpc>
                  <a:spcPct val="90000"/>
                </a:lnSpc>
                <a:spcBef>
                  <a:spcPts val="0"/>
                </a:spcBef>
                <a:spcAft>
                  <a:spcPts val="0"/>
                </a:spcAft>
                <a:buClr>
                  <a:schemeClr val="dk1"/>
                </a:buClr>
                <a:buSzPts val="1600"/>
                <a:buFont typeface="Calibri"/>
                <a:buNone/>
              </a:pPr>
              <a:r>
                <a:rPr lang="el-GR" sz="1400" b="1" i="1" dirty="0">
                  <a:solidFill>
                    <a:schemeClr val="dk1"/>
                  </a:solidFill>
                  <a:latin typeface="Calibri"/>
                  <a:ea typeface="Calibri"/>
                  <a:cs typeface="Calibri"/>
                  <a:sym typeface="Calibri"/>
                </a:rPr>
                <a:t>Δοκιμάστε τις λύσεις σας</a:t>
              </a:r>
              <a:r>
                <a:rPr lang="en-US" sz="1400" b="1" i="1" dirty="0">
                  <a:solidFill>
                    <a:schemeClr val="dk1"/>
                  </a:solidFill>
                  <a:latin typeface="Calibri"/>
                  <a:ea typeface="Calibri"/>
                  <a:cs typeface="Calibri"/>
                  <a:sym typeface="Calibri"/>
                </a:rPr>
                <a:t>: </a:t>
              </a:r>
              <a:endParaRPr dirty="0"/>
            </a:p>
            <a:p>
              <a:pPr marL="0" marR="0" lvl="0" indent="0" algn="l" rtl="0">
                <a:lnSpc>
                  <a:spcPct val="90000"/>
                </a:lnSpc>
                <a:spcBef>
                  <a:spcPts val="490"/>
                </a:spcBef>
                <a:spcAft>
                  <a:spcPts val="0"/>
                </a:spcAft>
                <a:buClr>
                  <a:schemeClr val="dk1"/>
                </a:buClr>
                <a:buSzPts val="1200"/>
                <a:buFont typeface="Calibri"/>
                <a:buNone/>
              </a:pPr>
              <a:r>
                <a:rPr lang="el-GR" sz="1200" i="1" dirty="0">
                  <a:solidFill>
                    <a:schemeClr val="dk1"/>
                  </a:solidFill>
                  <a:latin typeface="Calibri"/>
                  <a:ea typeface="Calibri"/>
                  <a:cs typeface="Calibri"/>
                  <a:sym typeface="Calibri"/>
                </a:rPr>
                <a:t>Δοκιμάστε τα πρότυπα </a:t>
              </a:r>
            </a:p>
            <a:p>
              <a:pPr marL="0" marR="0" lvl="0" indent="0" algn="l" rtl="0">
                <a:lnSpc>
                  <a:spcPct val="90000"/>
                </a:lnSpc>
                <a:spcBef>
                  <a:spcPts val="490"/>
                </a:spcBef>
                <a:spcAft>
                  <a:spcPts val="0"/>
                </a:spcAft>
                <a:buClr>
                  <a:schemeClr val="dk1"/>
                </a:buClr>
                <a:buSzPts val="1200"/>
                <a:buFont typeface="Calibri"/>
                <a:buNone/>
              </a:pPr>
              <a:r>
                <a:rPr lang="el-GR" sz="1200" i="1" dirty="0">
                  <a:solidFill>
                    <a:schemeClr val="dk1"/>
                  </a:solidFill>
                  <a:latin typeface="Calibri"/>
                  <a:ea typeface="Calibri"/>
                  <a:cs typeface="Calibri"/>
                  <a:sym typeface="Calibri"/>
                </a:rPr>
                <a:t>Τελειοποιήστε </a:t>
              </a:r>
            </a:p>
            <a:p>
              <a:pPr marL="0" marR="0" lvl="0" indent="0" algn="l" rtl="0">
                <a:lnSpc>
                  <a:spcPct val="90000"/>
                </a:lnSpc>
                <a:spcBef>
                  <a:spcPts val="490"/>
                </a:spcBef>
                <a:spcAft>
                  <a:spcPts val="0"/>
                </a:spcAft>
                <a:buClr>
                  <a:schemeClr val="dk1"/>
                </a:buClr>
                <a:buSzPts val="1200"/>
                <a:buFont typeface="Calibri"/>
                <a:buNone/>
              </a:pPr>
              <a:r>
                <a:rPr lang="el-GR" sz="1200" i="1" dirty="0">
                  <a:solidFill>
                    <a:schemeClr val="dk1"/>
                  </a:solidFill>
                  <a:latin typeface="Calibri"/>
                  <a:ea typeface="Calibri"/>
                  <a:cs typeface="Calibri"/>
                  <a:sym typeface="Calibri"/>
                </a:rPr>
                <a:t>Μπορείτε επίσης να επιστρέψετε σε προηγούμενα στάδια για να κάνετε περαιτέρω επαναλήψεις, αλλαγές και βελτιώσεις</a:t>
              </a:r>
              <a:endParaRPr sz="1200" dirty="0">
                <a:solidFill>
                  <a:schemeClr val="dk1"/>
                </a:solidFill>
                <a:latin typeface="Calibri"/>
                <a:ea typeface="Calibri"/>
                <a:cs typeface="Calibri"/>
                <a:sym typeface="Calibri"/>
              </a:endParaRPr>
            </a:p>
          </p:txBody>
        </p:sp>
      </p:grpSp>
      <p:sp>
        <p:nvSpPr>
          <p:cNvPr id="622" name="Google Shape;622;p37"/>
          <p:cNvSpPr/>
          <p:nvPr/>
        </p:nvSpPr>
        <p:spPr>
          <a:xfrm>
            <a:off x="6250192" y="4367604"/>
            <a:ext cx="346549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b="1" i="1">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623" name="Google Shape;623;p37"/>
          <p:cNvGrpSpPr/>
          <p:nvPr/>
        </p:nvGrpSpPr>
        <p:grpSpPr>
          <a:xfrm>
            <a:off x="225445" y="3515609"/>
            <a:ext cx="811339" cy="91440"/>
            <a:chOff x="4044044" y="1057852"/>
            <a:chExt cx="811339" cy="91440"/>
          </a:xfrm>
        </p:grpSpPr>
        <p:sp>
          <p:nvSpPr>
            <p:cNvPr id="624" name="Google Shape;624;p37"/>
            <p:cNvSpPr/>
            <p:nvPr/>
          </p:nvSpPr>
          <p:spPr>
            <a:xfrm>
              <a:off x="4044044" y="1057852"/>
              <a:ext cx="811339" cy="91440"/>
            </a:xfrm>
            <a:custGeom>
              <a:avLst/>
              <a:gdLst/>
              <a:ahLst/>
              <a:cxnLst/>
              <a:rect l="l" t="t" r="r" b="b"/>
              <a:pathLst>
                <a:path w="120000" h="120000" extrusionOk="0">
                  <a:moveTo>
                    <a:pt x="0" y="60000"/>
                  </a:moveTo>
                  <a:lnTo>
                    <a:pt x="120000" y="60000"/>
                  </a:lnTo>
                </a:path>
              </a:pathLst>
            </a:custGeom>
            <a:noFill/>
            <a:ln w="9525" cap="flat" cmpd="sng">
              <a:solidFill>
                <a:srgbClr val="4372C3"/>
              </a:solidFill>
              <a:prstDash val="solid"/>
              <a:miter lim="800000"/>
              <a:headEnd type="none" w="sm" len="sm"/>
              <a:tailEnd type="stealth" w="med" len="med"/>
            </a:ln>
          </p:spPr>
        </p:sp>
        <p:sp>
          <p:nvSpPr>
            <p:cNvPr id="625" name="Google Shape;625;p37"/>
            <p:cNvSpPr txBox="1"/>
            <p:nvPr/>
          </p:nvSpPr>
          <p:spPr>
            <a:xfrm>
              <a:off x="4428665" y="1099359"/>
              <a:ext cx="42096" cy="842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38"/>
          <p:cNvSpPr/>
          <p:nvPr/>
        </p:nvSpPr>
        <p:spPr>
          <a:xfrm>
            <a:off x="2107528" y="347823"/>
            <a:ext cx="10245213"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3200" dirty="0">
                <a:solidFill>
                  <a:srgbClr val="2F5496"/>
                </a:solidFill>
                <a:latin typeface="Calibri"/>
                <a:ea typeface="Calibri"/>
                <a:cs typeface="Calibri"/>
                <a:sym typeface="Calibri"/>
              </a:rPr>
              <a:t>3.4. Πώς μπορεί μια ιδέα να είναι «πολύτιμη»;</a:t>
            </a:r>
            <a:endParaRPr sz="1200" dirty="0">
              <a:solidFill>
                <a:srgbClr val="2F5496"/>
              </a:solidFill>
              <a:latin typeface="Calibri"/>
              <a:ea typeface="Calibri"/>
              <a:cs typeface="Calibri"/>
              <a:sym typeface="Calibri"/>
            </a:endParaRPr>
          </a:p>
        </p:txBody>
      </p:sp>
      <p:sp>
        <p:nvSpPr>
          <p:cNvPr id="632" name="Google Shape;632;p38"/>
          <p:cNvSpPr txBox="1"/>
          <p:nvPr/>
        </p:nvSpPr>
        <p:spPr>
          <a:xfrm>
            <a:off x="1276413" y="1414574"/>
            <a:ext cx="9099755"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highlight>
                <a:srgbClr val="FFFF00"/>
              </a:highlight>
              <a:latin typeface="Calibri"/>
              <a:ea typeface="Calibri"/>
              <a:cs typeface="Calibri"/>
              <a:sym typeface="Calibri"/>
            </a:endParaRPr>
          </a:p>
          <a:p>
            <a:pPr marL="0" marR="0" lvl="0" indent="0" algn="l" rtl="0">
              <a:spcBef>
                <a:spcPts val="0"/>
              </a:spcBef>
              <a:spcAft>
                <a:spcPts val="0"/>
              </a:spcAft>
              <a:buNone/>
            </a:pPr>
            <a:br>
              <a:rPr lang="en-US"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b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3" name="Google Shape;633;p38"/>
          <p:cNvSpPr txBox="1"/>
          <p:nvPr/>
        </p:nvSpPr>
        <p:spPr>
          <a:xfrm>
            <a:off x="4536831" y="1250496"/>
            <a:ext cx="5839337" cy="729426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Η αξία είναι πολύτιμη για ένα άτομο, μπορεί να μην είναι πολύτιμη για ένα άλλο άτομο. </a:t>
            </a:r>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Η αξία εξαρτάται από το χρόνο και τον τόπο.  </a:t>
            </a:r>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Αξιολογούμε την ιδέα της ΑΠΚ σε συγκεκριμένο πλαίσιο. </a:t>
            </a:r>
          </a:p>
          <a:p>
            <a:pPr marL="285750" marR="0" lvl="0"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Σκεφτείτε την κοινωνική, πολιτιστική και οικονομική αξία της ιδέας σας για την ΑΠΚ.</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l-GR" sz="1800" dirty="0">
                <a:solidFill>
                  <a:schemeClr val="dk1"/>
                </a:solidFill>
                <a:latin typeface="Calibri"/>
                <a:ea typeface="Calibri"/>
                <a:cs typeface="Calibri"/>
                <a:sym typeface="Calibri"/>
              </a:rPr>
              <a:t>Όταν εργάζεστε με την ιδέα σας για ΑΠΚ, θα μπορούσατε να κάνετε ερωτήσεις όπως</a:t>
            </a:r>
            <a:r>
              <a:rPr lang="en-US" sz="18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742950" marR="0" lvl="1" indent="-285750" algn="l" rtl="0">
              <a:spcBef>
                <a:spcPts val="0"/>
              </a:spcBef>
              <a:spcAft>
                <a:spcPts val="0"/>
              </a:spcAft>
              <a:buClr>
                <a:schemeClr val="dk1"/>
              </a:buClr>
              <a:buSzPts val="1800"/>
              <a:buFont typeface="Arial"/>
              <a:buChar char="•"/>
            </a:pPr>
            <a:r>
              <a:rPr lang="el-GR" sz="1800" dirty="0">
                <a:solidFill>
                  <a:schemeClr val="dk1"/>
                </a:solidFill>
                <a:latin typeface="Calibri"/>
                <a:ea typeface="Calibri"/>
                <a:cs typeface="Calibri"/>
                <a:sym typeface="Calibri"/>
              </a:rPr>
              <a:t>Έχει</a:t>
            </a:r>
            <a:r>
              <a:rPr lang="el-GR" sz="1800" b="0" i="0" u="none" strike="noStrike" cap="none" dirty="0">
                <a:solidFill>
                  <a:schemeClr val="dk1"/>
                </a:solidFill>
                <a:latin typeface="Calibri"/>
                <a:ea typeface="Calibri"/>
                <a:cs typeface="Calibri"/>
                <a:sym typeface="Calibri"/>
              </a:rPr>
              <a:t> αυτή η ιδέα </a:t>
            </a:r>
            <a:r>
              <a:rPr lang="el-GR" sz="1800" dirty="0">
                <a:solidFill>
                  <a:schemeClr val="dk1"/>
                </a:solidFill>
                <a:latin typeface="Calibri"/>
                <a:ea typeface="Calibri"/>
                <a:cs typeface="Calibri"/>
                <a:sym typeface="Calibri"/>
              </a:rPr>
              <a:t>α</a:t>
            </a:r>
            <a:r>
              <a:rPr lang="el-GR" sz="1800" b="0" i="0" u="none" strike="noStrike" cap="none" dirty="0">
                <a:solidFill>
                  <a:schemeClr val="dk1"/>
                </a:solidFill>
                <a:latin typeface="Calibri"/>
                <a:ea typeface="Calibri"/>
                <a:cs typeface="Calibri"/>
                <a:sym typeface="Calibri"/>
              </a:rPr>
              <a:t>ξία για μένα; </a:t>
            </a:r>
          </a:p>
          <a:p>
            <a:pPr marL="742950" marR="0" lvl="1" indent="-285750" algn="l" rtl="0">
              <a:spcBef>
                <a:spcPts val="0"/>
              </a:spcBef>
              <a:spcAft>
                <a:spcPts val="0"/>
              </a:spcAft>
              <a:buClr>
                <a:schemeClr val="dk1"/>
              </a:buClr>
              <a:buSzPts val="1800"/>
              <a:buFont typeface="Arial"/>
              <a:buChar char="•"/>
            </a:pPr>
            <a:r>
              <a:rPr lang="el-GR" sz="1800" b="0" i="0" u="none" strike="noStrike" cap="none" dirty="0">
                <a:solidFill>
                  <a:schemeClr val="dk1"/>
                </a:solidFill>
                <a:latin typeface="Calibri"/>
                <a:ea typeface="Calibri"/>
                <a:cs typeface="Calibri"/>
                <a:sym typeface="Calibri"/>
              </a:rPr>
              <a:t>Αυτή η ιδέα </a:t>
            </a:r>
            <a:r>
              <a:rPr lang="el-GR" sz="1800" dirty="0">
                <a:solidFill>
                  <a:schemeClr val="dk1"/>
                </a:solidFill>
                <a:latin typeface="Calibri"/>
                <a:ea typeface="Calibri"/>
                <a:cs typeface="Calibri"/>
                <a:sym typeface="Calibri"/>
              </a:rPr>
              <a:t>μπορεί να ενδιαφέρει την αγορά</a:t>
            </a:r>
            <a:r>
              <a:rPr lang="el-GR" sz="1800" b="0" i="0" u="none" strike="noStrike" cap="none" dirty="0">
                <a:solidFill>
                  <a:schemeClr val="dk1"/>
                </a:solidFill>
                <a:latin typeface="Calibri"/>
                <a:ea typeface="Calibri"/>
                <a:cs typeface="Calibri"/>
                <a:sym typeface="Calibri"/>
              </a:rPr>
              <a:t>; </a:t>
            </a:r>
          </a:p>
          <a:p>
            <a:pPr marL="742950" marR="0" lvl="1" indent="-285750" algn="l" rtl="0">
              <a:spcBef>
                <a:spcPts val="0"/>
              </a:spcBef>
              <a:spcAft>
                <a:spcPts val="0"/>
              </a:spcAft>
              <a:buClr>
                <a:schemeClr val="dk1"/>
              </a:buClr>
              <a:buSzPts val="1800"/>
              <a:buFont typeface="Arial"/>
              <a:buChar char="•"/>
            </a:pPr>
            <a:r>
              <a:rPr lang="el-GR" sz="1800" b="0" i="0" u="none" strike="noStrike" cap="none" dirty="0">
                <a:solidFill>
                  <a:schemeClr val="dk1"/>
                </a:solidFill>
                <a:latin typeface="Calibri"/>
                <a:ea typeface="Calibri"/>
                <a:cs typeface="Calibri"/>
                <a:sym typeface="Calibri"/>
              </a:rPr>
              <a:t>Αυτή η ιδέα λύνει ένα κοινωνικό πρόβλημα; </a:t>
            </a:r>
          </a:p>
          <a:p>
            <a:pPr marL="742950" marR="0" lvl="1" indent="-285750" algn="l" rtl="0">
              <a:spcBef>
                <a:spcPts val="0"/>
              </a:spcBef>
              <a:spcAft>
                <a:spcPts val="0"/>
              </a:spcAft>
              <a:buClr>
                <a:schemeClr val="dk1"/>
              </a:buClr>
              <a:buSzPts val="1800"/>
              <a:buFont typeface="Arial"/>
              <a:buChar char="•"/>
            </a:pPr>
            <a:r>
              <a:rPr lang="el-GR" sz="1800" b="0" i="0" u="none" strike="noStrike" cap="none" dirty="0">
                <a:solidFill>
                  <a:schemeClr val="dk1"/>
                </a:solidFill>
                <a:latin typeface="Calibri"/>
                <a:ea typeface="Calibri"/>
                <a:cs typeface="Calibri"/>
                <a:sym typeface="Calibri"/>
              </a:rPr>
              <a:t>Θα μπορούσε αυτή η ιδέα να δημιουργήσει κέρδος; </a:t>
            </a:r>
          </a:p>
          <a:p>
            <a:pPr marL="742950" marR="0" lvl="1" indent="-285750" algn="l" rtl="0">
              <a:spcBef>
                <a:spcPts val="0"/>
              </a:spcBef>
              <a:spcAft>
                <a:spcPts val="0"/>
              </a:spcAft>
              <a:buClr>
                <a:schemeClr val="dk1"/>
              </a:buClr>
              <a:buSzPts val="1800"/>
              <a:buFont typeface="Arial"/>
              <a:buChar char="•"/>
            </a:pPr>
            <a:r>
              <a:rPr lang="el-GR" sz="1800" b="0" i="0" u="none" strike="noStrike" cap="none" dirty="0">
                <a:solidFill>
                  <a:schemeClr val="dk1"/>
                </a:solidFill>
                <a:latin typeface="Calibri"/>
                <a:ea typeface="Calibri"/>
                <a:cs typeface="Calibri"/>
                <a:sym typeface="Calibri"/>
              </a:rPr>
              <a:t>Χρειάζεται αυτή η ιδέα τώρα;  </a:t>
            </a:r>
          </a:p>
          <a:p>
            <a:pPr marL="742950" marR="0" lvl="1" indent="-285750" algn="l" rtl="0">
              <a:spcBef>
                <a:spcPts val="0"/>
              </a:spcBef>
              <a:spcAft>
                <a:spcPts val="0"/>
              </a:spcAft>
              <a:buClr>
                <a:schemeClr val="dk1"/>
              </a:buClr>
              <a:buSzPts val="1800"/>
              <a:buFont typeface="Arial"/>
              <a:buChar char="•"/>
            </a:pPr>
            <a:r>
              <a:rPr lang="el-GR" sz="1800" b="0" i="0" u="none" strike="noStrike" cap="none" dirty="0">
                <a:solidFill>
                  <a:schemeClr val="dk1"/>
                </a:solidFill>
                <a:latin typeface="Calibri"/>
                <a:ea typeface="Calibri"/>
                <a:cs typeface="Calibri"/>
                <a:sym typeface="Calibri"/>
              </a:rPr>
              <a:t>Ποια είναι τα δυνατά σημεία / αδυναμίες της ιδέας;</a:t>
            </a:r>
            <a:r>
              <a:rPr lang="en-US" sz="1800" b="0" i="0" u="none" strike="noStrike" cap="none" dirty="0">
                <a:solidFill>
                  <a:schemeClr val="dk1"/>
                </a:solidFill>
                <a:latin typeface="Calibri"/>
                <a:ea typeface="Calibri"/>
                <a:cs typeface="Calibri"/>
                <a:sym typeface="Calibri"/>
              </a:rPr>
              <a:t> </a:t>
            </a:r>
            <a:endParaRPr dirty="0"/>
          </a:p>
          <a:p>
            <a:pPr marL="285750" marR="0" lvl="0" indent="-171450" algn="l" rtl="0">
              <a:spcBef>
                <a:spcPts val="0"/>
              </a:spcBef>
              <a:spcAft>
                <a:spcPts val="0"/>
              </a:spcAft>
              <a:buClr>
                <a:schemeClr val="dk1"/>
              </a:buClr>
              <a:buSzPts val="1800"/>
              <a:buFont typeface="Arial"/>
              <a:buNone/>
            </a:pPr>
            <a:endParaRPr sz="1800" i="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i="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i="1"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1800" i="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i="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i="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br>
              <a:rPr lang="en-US" sz="1800" dirty="0">
                <a:solidFill>
                  <a:schemeClr val="dk1"/>
                </a:solidFill>
                <a:latin typeface="Calibri"/>
                <a:ea typeface="Calibri"/>
                <a:cs typeface="Calibri"/>
                <a:sym typeface="Calibri"/>
              </a:rPr>
            </a:b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pic>
        <p:nvPicPr>
          <p:cNvPr id="634" name="Google Shape;634;p38" descr="A picture containing person, indoor&#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4074" y="2200275"/>
            <a:ext cx="3466908" cy="2457450"/>
          </a:xfrm>
          <a:prstGeom prst="rect">
            <a:avLst/>
          </a:prstGeom>
          <a:noFill/>
          <a:ln>
            <a:noFill/>
          </a:ln>
        </p:spPr>
      </p:pic>
      <p:grpSp>
        <p:nvGrpSpPr>
          <p:cNvPr id="635" name="Google Shape;635;p38"/>
          <p:cNvGrpSpPr/>
          <p:nvPr/>
        </p:nvGrpSpPr>
        <p:grpSpPr>
          <a:xfrm>
            <a:off x="3460101" y="131325"/>
            <a:ext cx="1361571" cy="349188"/>
            <a:chOff x="10604072" y="448487"/>
            <a:chExt cx="1361571" cy="349188"/>
          </a:xfrm>
        </p:grpSpPr>
        <p:sp>
          <p:nvSpPr>
            <p:cNvPr id="636" name="Google Shape;636;p38"/>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37" name="Google Shape;637;p38"/>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38" name="Google Shape;638;p38"/>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pic>
        <p:nvPicPr>
          <p:cNvPr id="644" name="Google Shape;644;p39"/>
          <p:cNvPicPr preferRelativeResize="0"/>
          <p:nvPr/>
        </p:nvPicPr>
        <p:blipFill rotWithShape="1">
          <a:blip r:embed="rId3">
            <a:alphaModFix/>
          </a:blip>
          <a:srcRect/>
          <a:stretch/>
        </p:blipFill>
        <p:spPr>
          <a:xfrm>
            <a:off x="9286035" y="6211204"/>
            <a:ext cx="2895805" cy="636636"/>
          </a:xfrm>
          <a:prstGeom prst="rect">
            <a:avLst/>
          </a:prstGeom>
          <a:noFill/>
          <a:ln>
            <a:noFill/>
          </a:ln>
        </p:spPr>
      </p:pic>
      <p:sp>
        <p:nvSpPr>
          <p:cNvPr id="645" name="Google Shape;645;p39"/>
          <p:cNvSpPr txBox="1"/>
          <p:nvPr/>
        </p:nvSpPr>
        <p:spPr>
          <a:xfrm>
            <a:off x="315655" y="6457890"/>
            <a:ext cx="956718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000">
              <a:solidFill>
                <a:schemeClr val="dk1"/>
              </a:solidFill>
              <a:latin typeface="Calibri"/>
              <a:ea typeface="Calibri"/>
              <a:cs typeface="Calibri"/>
              <a:sym typeface="Calibri"/>
            </a:endParaRPr>
          </a:p>
        </p:txBody>
      </p:sp>
      <p:pic>
        <p:nvPicPr>
          <p:cNvPr id="646" name="Google Shape;646;p39"/>
          <p:cNvPicPr preferRelativeResize="0"/>
          <p:nvPr/>
        </p:nvPicPr>
        <p:blipFill rotWithShape="1">
          <a:blip r:embed="rId4">
            <a:alphaModFix/>
          </a:blip>
          <a:srcRect/>
          <a:stretch/>
        </p:blipFill>
        <p:spPr>
          <a:xfrm>
            <a:off x="0" y="0"/>
            <a:ext cx="2219417" cy="883966"/>
          </a:xfrm>
          <a:prstGeom prst="rect">
            <a:avLst/>
          </a:prstGeom>
          <a:noFill/>
          <a:ln>
            <a:noFill/>
          </a:ln>
        </p:spPr>
      </p:pic>
      <p:sp>
        <p:nvSpPr>
          <p:cNvPr id="647" name="Google Shape;647;p39"/>
          <p:cNvSpPr txBox="1"/>
          <p:nvPr/>
        </p:nvSpPr>
        <p:spPr>
          <a:xfrm>
            <a:off x="4552307" y="5185622"/>
            <a:ext cx="2196000" cy="828000"/>
          </a:xfrm>
          <a:prstGeom prst="rect">
            <a:avLst/>
          </a:prstGeom>
          <a:noFill/>
          <a:ln>
            <a:noFill/>
          </a:ln>
        </p:spPr>
        <p:txBody>
          <a:bodyPr spcFirstLastPara="1" wrap="square" lIns="91425" tIns="45700" rIns="91425" bIns="45700" anchor="t" anchorCtr="0">
            <a:noAutofit/>
          </a:bodyPr>
          <a:lstStyle/>
          <a:p>
            <a:pPr marL="285750" marR="0" lvl="0" indent="-184150" algn="l" rtl="0">
              <a:spcBef>
                <a:spcPts val="0"/>
              </a:spcBef>
              <a:spcAft>
                <a:spcPts val="0"/>
              </a:spcAft>
              <a:buClr>
                <a:schemeClr val="dk1"/>
              </a:buClr>
              <a:buSzPts val="1600"/>
              <a:buFont typeface="Calibri"/>
              <a:buNone/>
            </a:pPr>
            <a:endParaRPr sz="1600">
              <a:solidFill>
                <a:srgbClr val="3F3F3F"/>
              </a:solidFill>
              <a:latin typeface="Calibri"/>
              <a:ea typeface="Calibri"/>
              <a:cs typeface="Calibri"/>
              <a:sym typeface="Calibri"/>
            </a:endParaRPr>
          </a:p>
        </p:txBody>
      </p:sp>
      <p:sp>
        <p:nvSpPr>
          <p:cNvPr id="648" name="Google Shape;648;p39"/>
          <p:cNvSpPr/>
          <p:nvPr/>
        </p:nvSpPr>
        <p:spPr>
          <a:xfrm>
            <a:off x="5464447" y="6436426"/>
            <a:ext cx="341413" cy="408098"/>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649" name="Google Shape;649;p39"/>
          <p:cNvSpPr txBox="1"/>
          <p:nvPr/>
        </p:nvSpPr>
        <p:spPr>
          <a:xfrm>
            <a:off x="3671047" y="244213"/>
            <a:ext cx="824304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3600" dirty="0">
                <a:solidFill>
                  <a:srgbClr val="2F5496"/>
                </a:solidFill>
                <a:latin typeface="Calibri"/>
                <a:ea typeface="Calibri"/>
                <a:cs typeface="Calibri"/>
                <a:sym typeface="Calibri"/>
              </a:rPr>
              <a:t>3.4.1. Έχει η ιδέα σας πολιτιστική αξία;</a:t>
            </a:r>
            <a:endParaRPr dirty="0"/>
          </a:p>
        </p:txBody>
      </p:sp>
      <p:grpSp>
        <p:nvGrpSpPr>
          <p:cNvPr id="650" name="Google Shape;650;p39"/>
          <p:cNvGrpSpPr/>
          <p:nvPr/>
        </p:nvGrpSpPr>
        <p:grpSpPr>
          <a:xfrm>
            <a:off x="2032000" y="1339142"/>
            <a:ext cx="8128000" cy="4852537"/>
            <a:chOff x="0" y="283064"/>
            <a:chExt cx="8128000" cy="4852537"/>
          </a:xfrm>
        </p:grpSpPr>
        <p:sp>
          <p:nvSpPr>
            <p:cNvPr id="651" name="Google Shape;651;p39"/>
            <p:cNvSpPr/>
            <p:nvPr/>
          </p:nvSpPr>
          <p:spPr>
            <a:xfrm>
              <a:off x="996492" y="1934868"/>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9"/>
            <p:cNvSpPr txBox="1"/>
            <p:nvPr/>
          </p:nvSpPr>
          <p:spPr>
            <a:xfrm>
              <a:off x="1175869" y="2088853"/>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Arial"/>
                <a:buNone/>
              </a:pPr>
              <a:r>
                <a:rPr lang="en-US" sz="1000" b="0" i="0" u="none">
                  <a:solidFill>
                    <a:schemeClr val="lt1"/>
                  </a:solidFill>
                  <a:latin typeface="Calibri"/>
                  <a:ea typeface="Calibri"/>
                  <a:cs typeface="Calibri"/>
                  <a:sym typeface="Calibri"/>
                </a:rPr>
                <a:t>Skills and knowledge </a:t>
              </a:r>
              <a:endParaRPr sz="1000">
                <a:solidFill>
                  <a:schemeClr val="lt1"/>
                </a:solidFill>
                <a:latin typeface="Calibri"/>
                <a:ea typeface="Calibri"/>
                <a:cs typeface="Calibri"/>
                <a:sym typeface="Calibri"/>
              </a:endParaRPr>
            </a:p>
          </p:txBody>
        </p:sp>
        <p:sp>
          <p:nvSpPr>
            <p:cNvPr id="653" name="Google Shape;653;p39"/>
            <p:cNvSpPr/>
            <p:nvPr/>
          </p:nvSpPr>
          <p:spPr>
            <a:xfrm>
              <a:off x="1024127" y="2379360"/>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9"/>
            <p:cNvSpPr/>
            <p:nvPr/>
          </p:nvSpPr>
          <p:spPr>
            <a:xfrm>
              <a:off x="0" y="1385561"/>
              <a:ext cx="1158240" cy="994284"/>
            </a:xfrm>
            <a:prstGeom prst="hexagon">
              <a:avLst>
                <a:gd name="adj" fmla="val 25000"/>
                <a:gd name="vf" fmla="val 115470"/>
              </a:avLst>
            </a:prstGeom>
            <a:blipFill rotWithShape="1">
              <a:blip r:embed="rId5"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9"/>
            <p:cNvSpPr/>
            <p:nvPr/>
          </p:nvSpPr>
          <p:spPr>
            <a:xfrm>
              <a:off x="793292" y="2247371"/>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9"/>
            <p:cNvSpPr/>
            <p:nvPr/>
          </p:nvSpPr>
          <p:spPr>
            <a:xfrm>
              <a:off x="1992985" y="1382164"/>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9"/>
            <p:cNvSpPr txBox="1"/>
            <p:nvPr/>
          </p:nvSpPr>
          <p:spPr>
            <a:xfrm>
              <a:off x="2172362" y="1536149"/>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b="0" i="0" u="none">
                  <a:solidFill>
                    <a:schemeClr val="lt1"/>
                  </a:solidFill>
                  <a:latin typeface="Calibri"/>
                  <a:ea typeface="Calibri"/>
                  <a:cs typeface="Calibri"/>
                  <a:sym typeface="Calibri"/>
                </a:rPr>
                <a:t>Transcends barriers of language, time, and generation</a:t>
              </a:r>
              <a:endParaRPr sz="1000">
                <a:solidFill>
                  <a:schemeClr val="lt1"/>
                </a:solidFill>
                <a:latin typeface="Calibri"/>
                <a:ea typeface="Calibri"/>
                <a:cs typeface="Calibri"/>
                <a:sym typeface="Calibri"/>
              </a:endParaRPr>
            </a:p>
          </p:txBody>
        </p:sp>
        <p:sp>
          <p:nvSpPr>
            <p:cNvPr id="658" name="Google Shape;658;p39"/>
            <p:cNvSpPr/>
            <p:nvPr/>
          </p:nvSpPr>
          <p:spPr>
            <a:xfrm>
              <a:off x="2789529" y="2242519"/>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9"/>
            <p:cNvSpPr/>
            <p:nvPr/>
          </p:nvSpPr>
          <p:spPr>
            <a:xfrm>
              <a:off x="2988665" y="1932927"/>
              <a:ext cx="1158240" cy="994284"/>
            </a:xfrm>
            <a:prstGeom prst="hexagon">
              <a:avLst>
                <a:gd name="adj" fmla="val 25000"/>
                <a:gd name="vf" fmla="val 115470"/>
              </a:avLst>
            </a:prstGeom>
            <a:blipFill rotWithShape="1">
              <a:blip r:embed="rId6"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9"/>
            <p:cNvSpPr/>
            <p:nvPr/>
          </p:nvSpPr>
          <p:spPr>
            <a:xfrm>
              <a:off x="3017113" y="2375478"/>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9"/>
            <p:cNvSpPr/>
            <p:nvPr/>
          </p:nvSpPr>
          <p:spPr>
            <a:xfrm>
              <a:off x="996492" y="835768"/>
              <a:ext cx="1158240" cy="994284"/>
            </a:xfrm>
            <a:prstGeom prst="hexagon">
              <a:avLst>
                <a:gd name="adj" fmla="val 25000"/>
                <a:gd name="vf" fmla="val 115470"/>
              </a:avLst>
            </a:prstGeom>
            <a:solidFill>
              <a:srgbClr val="C55A1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9"/>
            <p:cNvSpPr txBox="1"/>
            <p:nvPr/>
          </p:nvSpPr>
          <p:spPr>
            <a:xfrm>
              <a:off x="1175869" y="989753"/>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b="0" i="0" u="none">
                  <a:solidFill>
                    <a:schemeClr val="lt1"/>
                  </a:solidFill>
                  <a:latin typeface="Calibri"/>
                  <a:ea typeface="Calibri"/>
                  <a:cs typeface="Calibri"/>
                  <a:sym typeface="Calibri"/>
                </a:rPr>
                <a:t>Supports resilience</a:t>
              </a:r>
              <a:endParaRPr sz="1000">
                <a:solidFill>
                  <a:schemeClr val="lt1"/>
                </a:solidFill>
                <a:latin typeface="Calibri"/>
                <a:ea typeface="Calibri"/>
                <a:cs typeface="Calibri"/>
                <a:sym typeface="Calibri"/>
              </a:endParaRPr>
            </a:p>
          </p:txBody>
        </p:sp>
        <p:sp>
          <p:nvSpPr>
            <p:cNvPr id="663" name="Google Shape;663;p39"/>
            <p:cNvSpPr/>
            <p:nvPr/>
          </p:nvSpPr>
          <p:spPr>
            <a:xfrm>
              <a:off x="1784908" y="849355"/>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9"/>
            <p:cNvSpPr/>
            <p:nvPr/>
          </p:nvSpPr>
          <p:spPr>
            <a:xfrm>
              <a:off x="1992985" y="283064"/>
              <a:ext cx="1158240" cy="994284"/>
            </a:xfrm>
            <a:prstGeom prst="hexagon">
              <a:avLst>
                <a:gd name="adj" fmla="val 25000"/>
                <a:gd name="vf" fmla="val 115470"/>
              </a:avLst>
            </a:prstGeom>
            <a:blipFill rotWithShape="1">
              <a:blip r:embed="rId7"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9"/>
            <p:cNvSpPr/>
            <p:nvPr/>
          </p:nvSpPr>
          <p:spPr>
            <a:xfrm>
              <a:off x="2025497" y="723675"/>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9"/>
            <p:cNvSpPr/>
            <p:nvPr/>
          </p:nvSpPr>
          <p:spPr>
            <a:xfrm>
              <a:off x="2988665" y="833827"/>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9"/>
            <p:cNvSpPr txBox="1"/>
            <p:nvPr/>
          </p:nvSpPr>
          <p:spPr>
            <a:xfrm>
              <a:off x="3168042" y="987812"/>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b="0" i="0" u="none">
                  <a:solidFill>
                    <a:schemeClr val="lt1"/>
                  </a:solidFill>
                  <a:latin typeface="Calibri"/>
                  <a:ea typeface="Calibri"/>
                  <a:cs typeface="Calibri"/>
                  <a:sym typeface="Calibri"/>
                </a:rPr>
                <a:t>Brings us beyond words </a:t>
              </a:r>
              <a:endParaRPr sz="1000">
                <a:solidFill>
                  <a:schemeClr val="lt1"/>
                </a:solidFill>
                <a:latin typeface="Calibri"/>
                <a:ea typeface="Calibri"/>
                <a:cs typeface="Calibri"/>
                <a:sym typeface="Calibri"/>
              </a:endParaRPr>
            </a:p>
          </p:txBody>
        </p:sp>
        <p:sp>
          <p:nvSpPr>
            <p:cNvPr id="668" name="Google Shape;668;p39"/>
            <p:cNvSpPr/>
            <p:nvPr/>
          </p:nvSpPr>
          <p:spPr>
            <a:xfrm>
              <a:off x="3990848" y="1273952"/>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9"/>
            <p:cNvSpPr/>
            <p:nvPr/>
          </p:nvSpPr>
          <p:spPr>
            <a:xfrm>
              <a:off x="3985158" y="1392840"/>
              <a:ext cx="1158240" cy="994284"/>
            </a:xfrm>
            <a:prstGeom prst="hexagon">
              <a:avLst>
                <a:gd name="adj" fmla="val 25000"/>
                <a:gd name="vf" fmla="val 115470"/>
              </a:avLst>
            </a:prstGeom>
            <a:blipFill rotWithShape="1">
              <a:blip r:embed="rId8"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9"/>
            <p:cNvSpPr/>
            <p:nvPr/>
          </p:nvSpPr>
          <p:spPr>
            <a:xfrm>
              <a:off x="4211116" y="1410309"/>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9"/>
            <p:cNvSpPr/>
            <p:nvPr/>
          </p:nvSpPr>
          <p:spPr>
            <a:xfrm>
              <a:off x="3985158" y="293740"/>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9"/>
            <p:cNvSpPr txBox="1"/>
            <p:nvPr/>
          </p:nvSpPr>
          <p:spPr>
            <a:xfrm>
              <a:off x="4164535" y="447725"/>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b="0" i="0" u="none">
                  <a:solidFill>
                    <a:schemeClr val="lt1"/>
                  </a:solidFill>
                  <a:latin typeface="Calibri"/>
                  <a:ea typeface="Calibri"/>
                  <a:cs typeface="Calibri"/>
                  <a:sym typeface="Calibri"/>
                </a:rPr>
                <a:t>Fun</a:t>
              </a:r>
              <a:endParaRPr sz="1000">
                <a:solidFill>
                  <a:schemeClr val="lt1"/>
                </a:solidFill>
                <a:latin typeface="Calibri"/>
                <a:ea typeface="Calibri"/>
                <a:cs typeface="Calibri"/>
                <a:sym typeface="Calibri"/>
              </a:endParaRPr>
            </a:p>
          </p:txBody>
        </p:sp>
        <p:sp>
          <p:nvSpPr>
            <p:cNvPr id="673" name="Google Shape;673;p39"/>
            <p:cNvSpPr/>
            <p:nvPr/>
          </p:nvSpPr>
          <p:spPr>
            <a:xfrm>
              <a:off x="4987340" y="739203"/>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9"/>
            <p:cNvSpPr/>
            <p:nvPr/>
          </p:nvSpPr>
          <p:spPr>
            <a:xfrm>
              <a:off x="4981651" y="848385"/>
              <a:ext cx="1158240" cy="994284"/>
            </a:xfrm>
            <a:prstGeom prst="hexagon">
              <a:avLst>
                <a:gd name="adj" fmla="val 25000"/>
                <a:gd name="vf" fmla="val 115470"/>
              </a:avLst>
            </a:prstGeom>
            <a:blipFill rotWithShape="1">
              <a:blip r:embed="rId9"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9"/>
            <p:cNvSpPr/>
            <p:nvPr/>
          </p:nvSpPr>
          <p:spPr>
            <a:xfrm>
              <a:off x="5212486" y="870221"/>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9"/>
            <p:cNvSpPr/>
            <p:nvPr/>
          </p:nvSpPr>
          <p:spPr>
            <a:xfrm>
              <a:off x="4981651" y="1945544"/>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9"/>
            <p:cNvSpPr txBox="1"/>
            <p:nvPr/>
          </p:nvSpPr>
          <p:spPr>
            <a:xfrm>
              <a:off x="5161028" y="2099529"/>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b="0" i="0" u="none">
                  <a:solidFill>
                    <a:schemeClr val="lt1"/>
                  </a:solidFill>
                  <a:latin typeface="Calibri"/>
                  <a:ea typeface="Calibri"/>
                  <a:cs typeface="Calibri"/>
                  <a:sym typeface="Calibri"/>
                </a:rPr>
                <a:t>Opens the mind and heart</a:t>
              </a:r>
              <a:endParaRPr sz="1000">
                <a:solidFill>
                  <a:schemeClr val="lt1"/>
                </a:solidFill>
                <a:latin typeface="Calibri"/>
                <a:ea typeface="Calibri"/>
                <a:cs typeface="Calibri"/>
                <a:sym typeface="Calibri"/>
              </a:endParaRPr>
            </a:p>
          </p:txBody>
        </p:sp>
        <p:sp>
          <p:nvSpPr>
            <p:cNvPr id="678" name="Google Shape;678;p39"/>
            <p:cNvSpPr/>
            <p:nvPr/>
          </p:nvSpPr>
          <p:spPr>
            <a:xfrm>
              <a:off x="5210860" y="2816574"/>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9"/>
            <p:cNvSpPr/>
            <p:nvPr/>
          </p:nvSpPr>
          <p:spPr>
            <a:xfrm>
              <a:off x="3985158" y="2489998"/>
              <a:ext cx="1158240" cy="994284"/>
            </a:xfrm>
            <a:prstGeom prst="hexagon">
              <a:avLst>
                <a:gd name="adj" fmla="val 25000"/>
                <a:gd name="vf" fmla="val 115470"/>
              </a:avLst>
            </a:prstGeom>
            <a:blipFill rotWithShape="1">
              <a:blip r:embed="rId10"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9"/>
            <p:cNvSpPr/>
            <p:nvPr/>
          </p:nvSpPr>
          <p:spPr>
            <a:xfrm>
              <a:off x="4996281" y="2926241"/>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9"/>
            <p:cNvSpPr/>
            <p:nvPr/>
          </p:nvSpPr>
          <p:spPr>
            <a:xfrm>
              <a:off x="1992172" y="2483690"/>
              <a:ext cx="1158240" cy="994284"/>
            </a:xfrm>
            <a:prstGeom prst="hexagon">
              <a:avLst>
                <a:gd name="adj" fmla="val 25000"/>
                <a:gd name="vf" fmla="val 115470"/>
              </a:avLst>
            </a:prstGeom>
            <a:solidFill>
              <a:srgbClr val="C55A1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9"/>
            <p:cNvSpPr txBox="1"/>
            <p:nvPr/>
          </p:nvSpPr>
          <p:spPr>
            <a:xfrm>
              <a:off x="2171549" y="2637675"/>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b="0" i="0" u="none">
                  <a:solidFill>
                    <a:schemeClr val="lt1"/>
                  </a:solidFill>
                  <a:latin typeface="Calibri"/>
                  <a:ea typeface="Calibri"/>
                  <a:cs typeface="Calibri"/>
                  <a:sym typeface="Calibri"/>
                </a:rPr>
                <a:t>Stimulates and motivates</a:t>
              </a:r>
              <a:endParaRPr sz="1000">
                <a:solidFill>
                  <a:schemeClr val="lt1"/>
                </a:solidFill>
                <a:latin typeface="Calibri"/>
                <a:ea typeface="Calibri"/>
                <a:cs typeface="Calibri"/>
                <a:sym typeface="Calibri"/>
              </a:endParaRPr>
            </a:p>
          </p:txBody>
        </p:sp>
        <p:sp>
          <p:nvSpPr>
            <p:cNvPr id="683" name="Google Shape;683;p39"/>
            <p:cNvSpPr/>
            <p:nvPr/>
          </p:nvSpPr>
          <p:spPr>
            <a:xfrm>
              <a:off x="2024684" y="2924300"/>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9"/>
            <p:cNvSpPr/>
            <p:nvPr/>
          </p:nvSpPr>
          <p:spPr>
            <a:xfrm>
              <a:off x="995679" y="3036394"/>
              <a:ext cx="1158240" cy="994284"/>
            </a:xfrm>
            <a:prstGeom prst="hexagon">
              <a:avLst>
                <a:gd name="adj" fmla="val 25000"/>
                <a:gd name="vf" fmla="val 115470"/>
              </a:avLst>
            </a:prstGeom>
            <a:blipFill rotWithShape="1">
              <a:blip r:embed="rId11"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9"/>
            <p:cNvSpPr/>
            <p:nvPr/>
          </p:nvSpPr>
          <p:spPr>
            <a:xfrm>
              <a:off x="1784095" y="3050466"/>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9"/>
            <p:cNvSpPr/>
            <p:nvPr/>
          </p:nvSpPr>
          <p:spPr>
            <a:xfrm>
              <a:off x="5973267" y="2502615"/>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9"/>
            <p:cNvSpPr txBox="1"/>
            <p:nvPr/>
          </p:nvSpPr>
          <p:spPr>
            <a:xfrm>
              <a:off x="6152644" y="2656600"/>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b="0" i="0" u="none">
                  <a:solidFill>
                    <a:schemeClr val="lt1"/>
                  </a:solidFill>
                  <a:latin typeface="Calibri"/>
                  <a:ea typeface="Calibri"/>
                  <a:cs typeface="Calibri"/>
                  <a:sym typeface="Calibri"/>
                </a:rPr>
                <a:t>Instills curiosity </a:t>
              </a:r>
              <a:endParaRPr sz="1000">
                <a:solidFill>
                  <a:schemeClr val="lt1"/>
                </a:solidFill>
                <a:latin typeface="Calibri"/>
                <a:ea typeface="Calibri"/>
                <a:cs typeface="Calibri"/>
                <a:sym typeface="Calibri"/>
              </a:endParaRPr>
            </a:p>
          </p:txBody>
        </p:sp>
        <p:sp>
          <p:nvSpPr>
            <p:cNvPr id="688" name="Google Shape;688;p39"/>
            <p:cNvSpPr/>
            <p:nvPr/>
          </p:nvSpPr>
          <p:spPr>
            <a:xfrm>
              <a:off x="6202476" y="3373645"/>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9"/>
            <p:cNvSpPr/>
            <p:nvPr/>
          </p:nvSpPr>
          <p:spPr>
            <a:xfrm>
              <a:off x="4976774" y="3047070"/>
              <a:ext cx="1158240" cy="994284"/>
            </a:xfrm>
            <a:prstGeom prst="hexagon">
              <a:avLst>
                <a:gd name="adj" fmla="val 25000"/>
                <a:gd name="vf" fmla="val 115470"/>
              </a:avLst>
            </a:prstGeom>
            <a:blipFill rotWithShape="1">
              <a:blip r:embed="rId12"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9"/>
            <p:cNvSpPr/>
            <p:nvPr/>
          </p:nvSpPr>
          <p:spPr>
            <a:xfrm>
              <a:off x="5987897" y="3483313"/>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9"/>
            <p:cNvSpPr/>
            <p:nvPr/>
          </p:nvSpPr>
          <p:spPr>
            <a:xfrm>
              <a:off x="5977331" y="304416"/>
              <a:ext cx="1158240" cy="994284"/>
            </a:xfrm>
            <a:prstGeom prst="hexagon">
              <a:avLst>
                <a:gd name="adj" fmla="val 25000"/>
                <a:gd name="vf" fmla="val 115470"/>
              </a:avLst>
            </a:prstGeom>
            <a:solidFill>
              <a:srgbClr val="C55A1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9"/>
            <p:cNvSpPr txBox="1"/>
            <p:nvPr/>
          </p:nvSpPr>
          <p:spPr>
            <a:xfrm>
              <a:off x="6156708" y="458401"/>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dirty="0">
                  <a:solidFill>
                    <a:schemeClr val="lt1"/>
                  </a:solidFill>
                  <a:latin typeface="Calibri"/>
                  <a:ea typeface="Calibri"/>
                  <a:cs typeface="Calibri"/>
                  <a:sym typeface="Calibri"/>
                </a:rPr>
                <a:t>Personal and collective wellbeing</a:t>
              </a:r>
              <a:endParaRPr dirty="0"/>
            </a:p>
          </p:txBody>
        </p:sp>
        <p:sp>
          <p:nvSpPr>
            <p:cNvPr id="693" name="Google Shape;693;p39"/>
            <p:cNvSpPr/>
            <p:nvPr/>
          </p:nvSpPr>
          <p:spPr>
            <a:xfrm>
              <a:off x="6777939" y="1178843"/>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9"/>
            <p:cNvSpPr/>
            <p:nvPr/>
          </p:nvSpPr>
          <p:spPr>
            <a:xfrm>
              <a:off x="5977331" y="1402059"/>
              <a:ext cx="1158240" cy="994284"/>
            </a:xfrm>
            <a:prstGeom prst="hexagon">
              <a:avLst>
                <a:gd name="adj" fmla="val 25000"/>
                <a:gd name="vf" fmla="val 115470"/>
              </a:avLst>
            </a:prstGeom>
            <a:blipFill rotWithShape="1">
              <a:blip r:embed="rId13"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9"/>
            <p:cNvSpPr/>
            <p:nvPr/>
          </p:nvSpPr>
          <p:spPr>
            <a:xfrm>
              <a:off x="6777939" y="1407882"/>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9"/>
            <p:cNvSpPr/>
            <p:nvPr/>
          </p:nvSpPr>
          <p:spPr>
            <a:xfrm>
              <a:off x="2984601" y="3040761"/>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9"/>
            <p:cNvSpPr txBox="1"/>
            <p:nvPr/>
          </p:nvSpPr>
          <p:spPr>
            <a:xfrm>
              <a:off x="3163978" y="3194746"/>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b="0" i="0" u="none">
                  <a:solidFill>
                    <a:schemeClr val="lt1"/>
                  </a:solidFill>
                  <a:latin typeface="Calibri"/>
                  <a:ea typeface="Calibri"/>
                  <a:cs typeface="Calibri"/>
                  <a:sym typeface="Calibri"/>
                </a:rPr>
                <a:t>Empathy </a:t>
              </a:r>
              <a:endParaRPr sz="1000">
                <a:solidFill>
                  <a:schemeClr val="lt1"/>
                </a:solidFill>
                <a:latin typeface="Calibri"/>
                <a:ea typeface="Calibri"/>
                <a:cs typeface="Calibri"/>
                <a:sym typeface="Calibri"/>
              </a:endParaRPr>
            </a:p>
          </p:txBody>
        </p:sp>
        <p:sp>
          <p:nvSpPr>
            <p:cNvPr id="698" name="Google Shape;698;p39"/>
            <p:cNvSpPr/>
            <p:nvPr/>
          </p:nvSpPr>
          <p:spPr>
            <a:xfrm>
              <a:off x="3213811" y="3911792"/>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9"/>
            <p:cNvSpPr/>
            <p:nvPr/>
          </p:nvSpPr>
          <p:spPr>
            <a:xfrm>
              <a:off x="1988108" y="3585216"/>
              <a:ext cx="1158240" cy="994284"/>
            </a:xfrm>
            <a:prstGeom prst="hexagon">
              <a:avLst>
                <a:gd name="adj" fmla="val 25000"/>
                <a:gd name="vf" fmla="val 115470"/>
              </a:avLst>
            </a:prstGeom>
            <a:blipFill rotWithShape="1">
              <a:blip r:embed="rId14"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9"/>
            <p:cNvSpPr/>
            <p:nvPr/>
          </p:nvSpPr>
          <p:spPr>
            <a:xfrm>
              <a:off x="2999232" y="4021459"/>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9"/>
            <p:cNvSpPr/>
            <p:nvPr/>
          </p:nvSpPr>
          <p:spPr>
            <a:xfrm>
              <a:off x="4974335" y="4141317"/>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9"/>
            <p:cNvSpPr txBox="1"/>
            <p:nvPr/>
          </p:nvSpPr>
          <p:spPr>
            <a:xfrm>
              <a:off x="5153712" y="4295302"/>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b="0" i="0" u="none">
                  <a:solidFill>
                    <a:schemeClr val="lt1"/>
                  </a:solidFill>
                  <a:latin typeface="Calibri"/>
                  <a:ea typeface="Calibri"/>
                  <a:cs typeface="Calibri"/>
                  <a:sym typeface="Calibri"/>
                </a:rPr>
                <a:t>Alternative ways of thinking</a:t>
              </a:r>
              <a:endParaRPr sz="1000">
                <a:solidFill>
                  <a:schemeClr val="lt1"/>
                </a:solidFill>
                <a:latin typeface="Calibri"/>
                <a:ea typeface="Calibri"/>
                <a:cs typeface="Calibri"/>
                <a:sym typeface="Calibri"/>
              </a:endParaRPr>
            </a:p>
          </p:txBody>
        </p:sp>
        <p:sp>
          <p:nvSpPr>
            <p:cNvPr id="703" name="Google Shape;703;p39"/>
            <p:cNvSpPr/>
            <p:nvPr/>
          </p:nvSpPr>
          <p:spPr>
            <a:xfrm>
              <a:off x="5001971" y="4583868"/>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9"/>
            <p:cNvSpPr/>
            <p:nvPr/>
          </p:nvSpPr>
          <p:spPr>
            <a:xfrm>
              <a:off x="3977843" y="3590554"/>
              <a:ext cx="1158240" cy="994284"/>
            </a:xfrm>
            <a:prstGeom prst="hexagon">
              <a:avLst>
                <a:gd name="adj" fmla="val 25000"/>
                <a:gd name="vf" fmla="val 115470"/>
              </a:avLst>
            </a:prstGeom>
            <a:blipFill rotWithShape="1">
              <a:blip r:embed="rId15"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9"/>
            <p:cNvSpPr/>
            <p:nvPr/>
          </p:nvSpPr>
          <p:spPr>
            <a:xfrm>
              <a:off x="4774387" y="4450909"/>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9"/>
            <p:cNvSpPr/>
            <p:nvPr/>
          </p:nvSpPr>
          <p:spPr>
            <a:xfrm>
              <a:off x="5974080" y="3602200"/>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9"/>
            <p:cNvSpPr txBox="1"/>
            <p:nvPr/>
          </p:nvSpPr>
          <p:spPr>
            <a:xfrm>
              <a:off x="6153457" y="3756185"/>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b="0" i="0" u="none">
                  <a:solidFill>
                    <a:schemeClr val="lt1"/>
                  </a:solidFill>
                  <a:latin typeface="Calibri"/>
                  <a:ea typeface="Calibri"/>
                  <a:cs typeface="Calibri"/>
                  <a:sym typeface="Calibri"/>
                </a:rPr>
                <a:t>Nurtures confidence</a:t>
              </a:r>
              <a:endParaRPr sz="1000">
                <a:solidFill>
                  <a:schemeClr val="lt1"/>
                </a:solidFill>
                <a:latin typeface="Calibri"/>
                <a:ea typeface="Calibri"/>
                <a:cs typeface="Calibri"/>
                <a:sym typeface="Calibri"/>
              </a:endParaRPr>
            </a:p>
          </p:txBody>
        </p:sp>
        <p:sp>
          <p:nvSpPr>
            <p:cNvPr id="708" name="Google Shape;708;p39"/>
            <p:cNvSpPr/>
            <p:nvPr/>
          </p:nvSpPr>
          <p:spPr>
            <a:xfrm>
              <a:off x="6985203" y="4038443"/>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9"/>
            <p:cNvSpPr/>
            <p:nvPr/>
          </p:nvSpPr>
          <p:spPr>
            <a:xfrm>
              <a:off x="6969760" y="3057745"/>
              <a:ext cx="1158240" cy="994284"/>
            </a:xfrm>
            <a:prstGeom prst="hexagon">
              <a:avLst>
                <a:gd name="adj" fmla="val 25000"/>
                <a:gd name="vf" fmla="val 115470"/>
              </a:avLst>
            </a:prstGeom>
            <a:blipFill rotWithShape="1">
              <a:blip r:embed="rId16"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9"/>
            <p:cNvSpPr/>
            <p:nvPr/>
          </p:nvSpPr>
          <p:spPr>
            <a:xfrm>
              <a:off x="7199782" y="3928776"/>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205027" y="6290760"/>
            <a:ext cx="2580150" cy="567240"/>
          </a:xfrm>
          <a:prstGeom prst="rect">
            <a:avLst/>
          </a:prstGeom>
          <a:noFill/>
          <a:ln>
            <a:noFill/>
          </a:ln>
        </p:spPr>
      </p:pic>
      <p:sp>
        <p:nvSpPr>
          <p:cNvPr id="167" name="Google Shape;167;p4"/>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168" name="Google Shape;168;p4"/>
          <p:cNvPicPr preferRelativeResize="0"/>
          <p:nvPr/>
        </p:nvPicPr>
        <p:blipFill rotWithShape="1">
          <a:blip r:embed="rId4">
            <a:alphaModFix/>
          </a:blip>
          <a:srcRect/>
          <a:stretch/>
        </p:blipFill>
        <p:spPr>
          <a:xfrm>
            <a:off x="9957816" y="0"/>
            <a:ext cx="2219417" cy="883966"/>
          </a:xfrm>
          <a:prstGeom prst="rect">
            <a:avLst/>
          </a:prstGeom>
          <a:noFill/>
          <a:ln>
            <a:noFill/>
          </a:ln>
        </p:spPr>
      </p:pic>
      <p:sp>
        <p:nvSpPr>
          <p:cNvPr id="169" name="Google Shape;169;p4"/>
          <p:cNvSpPr/>
          <p:nvPr/>
        </p:nvSpPr>
        <p:spPr>
          <a:xfrm>
            <a:off x="5827120" y="4928587"/>
            <a:ext cx="79072" cy="317649"/>
          </a:xfrm>
          <a:prstGeom prst="rect">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170" name="Google Shape;170;p4"/>
          <p:cNvSpPr/>
          <p:nvPr/>
        </p:nvSpPr>
        <p:spPr>
          <a:xfrm>
            <a:off x="5827120" y="2787326"/>
            <a:ext cx="79072" cy="317649"/>
          </a:xfrm>
          <a:prstGeom prst="rect">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171" name="Google Shape;171;p4"/>
          <p:cNvSpPr txBox="1"/>
          <p:nvPr/>
        </p:nvSpPr>
        <p:spPr>
          <a:xfrm>
            <a:off x="5329636" y="625534"/>
            <a:ext cx="5662619"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3200" b="1" dirty="0">
                <a:solidFill>
                  <a:srgbClr val="FFC000"/>
                </a:solidFill>
                <a:latin typeface="Calibri"/>
                <a:ea typeface="Calibri"/>
                <a:cs typeface="Calibri"/>
                <a:sym typeface="Calibri"/>
              </a:rPr>
              <a:t>Ενότητα</a:t>
            </a:r>
            <a:r>
              <a:rPr lang="en-US" sz="3200" b="1" dirty="0">
                <a:solidFill>
                  <a:srgbClr val="FFC000"/>
                </a:solidFill>
                <a:latin typeface="Calibri"/>
                <a:ea typeface="Calibri"/>
                <a:cs typeface="Calibri"/>
                <a:sym typeface="Calibri"/>
              </a:rPr>
              <a:t> I </a:t>
            </a:r>
            <a:r>
              <a:rPr lang="el-GR" sz="3200" b="1" dirty="0">
                <a:solidFill>
                  <a:srgbClr val="FFC000"/>
                </a:solidFill>
                <a:latin typeface="Calibri"/>
                <a:ea typeface="Calibri"/>
                <a:cs typeface="Calibri"/>
                <a:sym typeface="Calibri"/>
              </a:rPr>
              <a:t>Τι είναι η Άυλη Πολιτιστική Κληρονομιά;</a:t>
            </a:r>
            <a:endParaRPr sz="3600" b="1" dirty="0">
              <a:solidFill>
                <a:srgbClr val="FFC000"/>
              </a:solidFill>
              <a:latin typeface="Calibri"/>
              <a:ea typeface="Calibri"/>
              <a:cs typeface="Calibri"/>
              <a:sym typeface="Calibri"/>
            </a:endParaRPr>
          </a:p>
        </p:txBody>
      </p:sp>
      <p:sp>
        <p:nvSpPr>
          <p:cNvPr id="172" name="Google Shape;172;p4"/>
          <p:cNvSpPr txBox="1"/>
          <p:nvPr/>
        </p:nvSpPr>
        <p:spPr>
          <a:xfrm>
            <a:off x="6161856" y="2116000"/>
            <a:ext cx="5703196" cy="49859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000" b="1" dirty="0">
                <a:solidFill>
                  <a:srgbClr val="2F5496"/>
                </a:solidFill>
                <a:latin typeface="Calibri"/>
                <a:ea typeface="Calibri"/>
                <a:cs typeface="Calibri"/>
                <a:sym typeface="Calibri"/>
              </a:rPr>
              <a:t>Ορισμοί της ΑΠΚ</a:t>
            </a:r>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el-GR" sz="2000" b="1" dirty="0">
                <a:solidFill>
                  <a:srgbClr val="2F5496"/>
                </a:solidFill>
                <a:latin typeface="Calibri"/>
                <a:ea typeface="Calibri"/>
                <a:cs typeface="Calibri"/>
                <a:sym typeface="Calibri"/>
              </a:rPr>
              <a:t>Ο ρόλος της </a:t>
            </a:r>
            <a:r>
              <a:rPr lang="en-US" sz="2000" b="1" dirty="0">
                <a:solidFill>
                  <a:srgbClr val="2F5496"/>
                </a:solidFill>
                <a:latin typeface="Calibri"/>
                <a:ea typeface="Calibri"/>
                <a:cs typeface="Calibri"/>
                <a:sym typeface="Calibri"/>
              </a:rPr>
              <a:t>UNESCO</a:t>
            </a:r>
            <a:endParaRPr lang="el-GR" sz="2000" b="1" dirty="0">
              <a:solidFill>
                <a:srgbClr val="2F5496"/>
              </a:solidFill>
              <a:latin typeface="Calibri"/>
              <a:ea typeface="Calibri"/>
              <a:cs typeface="Calibri"/>
              <a:sym typeface="Calibri"/>
            </a:endParaRPr>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el-GR" sz="2000" b="1" dirty="0">
                <a:solidFill>
                  <a:srgbClr val="2F5496"/>
                </a:solidFill>
                <a:latin typeface="Calibri"/>
                <a:ea typeface="Calibri"/>
                <a:cs typeface="Calibri"/>
                <a:sym typeface="Calibri"/>
              </a:rPr>
              <a:t>5 τομείς της ΑΠΚ</a:t>
            </a:r>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el-GR" sz="2000" b="1" dirty="0">
                <a:solidFill>
                  <a:srgbClr val="2F5496"/>
                </a:solidFill>
                <a:latin typeface="Calibri"/>
                <a:ea typeface="Calibri"/>
                <a:cs typeface="Calibri"/>
                <a:sym typeface="Calibri"/>
              </a:rPr>
              <a:t>Πολιτιστική κληρονομιά και άυλη πολιτιστική κληρονομιά</a:t>
            </a:r>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el-GR" sz="2000" b="1" dirty="0">
                <a:solidFill>
                  <a:srgbClr val="2F5496"/>
                </a:solidFill>
                <a:latin typeface="Calibri"/>
                <a:ea typeface="Calibri"/>
                <a:cs typeface="Calibri"/>
                <a:sym typeface="Calibri"/>
              </a:rPr>
              <a:t>Ενδιαφέροντα σημεία συζήτησης σχετικά με την ΑΠΚ</a:t>
            </a: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173" name="Google Shape;173;p4"/>
          <p:cNvGrpSpPr/>
          <p:nvPr/>
        </p:nvGrpSpPr>
        <p:grpSpPr>
          <a:xfrm>
            <a:off x="4976735" y="141870"/>
            <a:ext cx="1361571" cy="349188"/>
            <a:chOff x="10604072" y="448487"/>
            <a:chExt cx="1361571" cy="349188"/>
          </a:xfrm>
        </p:grpSpPr>
        <p:sp>
          <p:nvSpPr>
            <p:cNvPr id="174" name="Google Shape;174;p4"/>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4"/>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76;p4"/>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177" name="Google Shape;177;p4" descr="A picture containing text&#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7325" y="-61556"/>
            <a:ext cx="4614774" cy="6457890"/>
          </a:xfrm>
          <a:prstGeom prst="rect">
            <a:avLst/>
          </a:prstGeom>
          <a:noFill/>
          <a:ln>
            <a:noFill/>
          </a:ln>
        </p:spPr>
      </p:pic>
      <p:sp>
        <p:nvSpPr>
          <p:cNvPr id="178" name="Google Shape;178;p4"/>
          <p:cNvSpPr/>
          <p:nvPr/>
        </p:nvSpPr>
        <p:spPr>
          <a:xfrm>
            <a:off x="5827120" y="4039607"/>
            <a:ext cx="79072" cy="317649"/>
          </a:xfrm>
          <a:prstGeom prst="rect">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179" name="Google Shape;179;p4"/>
          <p:cNvSpPr/>
          <p:nvPr/>
        </p:nvSpPr>
        <p:spPr>
          <a:xfrm>
            <a:off x="5833233" y="3349936"/>
            <a:ext cx="79072" cy="317649"/>
          </a:xfrm>
          <a:prstGeom prst="rect">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180" name="Google Shape;180;p4"/>
          <p:cNvSpPr/>
          <p:nvPr/>
        </p:nvSpPr>
        <p:spPr>
          <a:xfrm>
            <a:off x="5827120" y="2221191"/>
            <a:ext cx="79072" cy="317649"/>
          </a:xfrm>
          <a:prstGeom prst="rect">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pic>
        <p:nvPicPr>
          <p:cNvPr id="716" name="Google Shape;716;p40"/>
          <p:cNvPicPr preferRelativeResize="0"/>
          <p:nvPr/>
        </p:nvPicPr>
        <p:blipFill rotWithShape="1">
          <a:blip r:embed="rId3">
            <a:alphaModFix/>
          </a:blip>
          <a:srcRect/>
          <a:stretch/>
        </p:blipFill>
        <p:spPr>
          <a:xfrm>
            <a:off x="9286035" y="6211204"/>
            <a:ext cx="2895805" cy="636636"/>
          </a:xfrm>
          <a:prstGeom prst="rect">
            <a:avLst/>
          </a:prstGeom>
          <a:noFill/>
          <a:ln>
            <a:noFill/>
          </a:ln>
        </p:spPr>
      </p:pic>
      <p:sp>
        <p:nvSpPr>
          <p:cNvPr id="717" name="Google Shape;717;p40"/>
          <p:cNvSpPr txBox="1"/>
          <p:nvPr/>
        </p:nvSpPr>
        <p:spPr>
          <a:xfrm>
            <a:off x="315655" y="6457890"/>
            <a:ext cx="956718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000">
              <a:solidFill>
                <a:schemeClr val="dk1"/>
              </a:solidFill>
              <a:latin typeface="Calibri"/>
              <a:ea typeface="Calibri"/>
              <a:cs typeface="Calibri"/>
              <a:sym typeface="Calibri"/>
            </a:endParaRPr>
          </a:p>
        </p:txBody>
      </p:sp>
      <p:pic>
        <p:nvPicPr>
          <p:cNvPr id="718" name="Google Shape;718;p40"/>
          <p:cNvPicPr preferRelativeResize="0"/>
          <p:nvPr/>
        </p:nvPicPr>
        <p:blipFill rotWithShape="1">
          <a:blip r:embed="rId4">
            <a:alphaModFix/>
          </a:blip>
          <a:srcRect/>
          <a:stretch/>
        </p:blipFill>
        <p:spPr>
          <a:xfrm>
            <a:off x="0" y="0"/>
            <a:ext cx="2219417" cy="883966"/>
          </a:xfrm>
          <a:prstGeom prst="rect">
            <a:avLst/>
          </a:prstGeom>
          <a:noFill/>
          <a:ln>
            <a:noFill/>
          </a:ln>
        </p:spPr>
      </p:pic>
      <p:sp>
        <p:nvSpPr>
          <p:cNvPr id="719" name="Google Shape;719;p40"/>
          <p:cNvSpPr txBox="1"/>
          <p:nvPr/>
        </p:nvSpPr>
        <p:spPr>
          <a:xfrm>
            <a:off x="4552307" y="5185622"/>
            <a:ext cx="2196000" cy="828000"/>
          </a:xfrm>
          <a:prstGeom prst="rect">
            <a:avLst/>
          </a:prstGeom>
          <a:noFill/>
          <a:ln>
            <a:noFill/>
          </a:ln>
        </p:spPr>
        <p:txBody>
          <a:bodyPr spcFirstLastPara="1" wrap="square" lIns="91425" tIns="45700" rIns="91425" bIns="45700" anchor="t" anchorCtr="0">
            <a:noAutofit/>
          </a:bodyPr>
          <a:lstStyle/>
          <a:p>
            <a:pPr marL="285750" marR="0" lvl="0" indent="-184150" algn="l" rtl="0">
              <a:spcBef>
                <a:spcPts val="0"/>
              </a:spcBef>
              <a:spcAft>
                <a:spcPts val="0"/>
              </a:spcAft>
              <a:buClr>
                <a:schemeClr val="dk1"/>
              </a:buClr>
              <a:buSzPts val="1600"/>
              <a:buFont typeface="Calibri"/>
              <a:buNone/>
            </a:pPr>
            <a:endParaRPr sz="1600">
              <a:solidFill>
                <a:srgbClr val="3F3F3F"/>
              </a:solidFill>
              <a:latin typeface="Calibri"/>
              <a:ea typeface="Calibri"/>
              <a:cs typeface="Calibri"/>
              <a:sym typeface="Calibri"/>
            </a:endParaRPr>
          </a:p>
        </p:txBody>
      </p:sp>
      <p:sp>
        <p:nvSpPr>
          <p:cNvPr id="720" name="Google Shape;720;p40"/>
          <p:cNvSpPr txBox="1"/>
          <p:nvPr/>
        </p:nvSpPr>
        <p:spPr>
          <a:xfrm>
            <a:off x="4083721" y="198047"/>
            <a:ext cx="773086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3600" dirty="0">
                <a:solidFill>
                  <a:srgbClr val="2F5496"/>
                </a:solidFill>
                <a:latin typeface="Calibri"/>
                <a:ea typeface="Calibri"/>
                <a:cs typeface="Calibri"/>
                <a:sym typeface="Calibri"/>
              </a:rPr>
              <a:t>3.4.2. Έχει η ιδέα σας κοινωνική αξία;</a:t>
            </a:r>
            <a:endParaRPr dirty="0"/>
          </a:p>
        </p:txBody>
      </p:sp>
      <p:grpSp>
        <p:nvGrpSpPr>
          <p:cNvPr id="721" name="Google Shape;721;p40"/>
          <p:cNvGrpSpPr/>
          <p:nvPr/>
        </p:nvGrpSpPr>
        <p:grpSpPr>
          <a:xfrm>
            <a:off x="2065700" y="945907"/>
            <a:ext cx="8060599" cy="5481908"/>
            <a:chOff x="1859512" y="0"/>
            <a:chExt cx="8060599" cy="5481908"/>
          </a:xfrm>
        </p:grpSpPr>
        <p:sp>
          <p:nvSpPr>
            <p:cNvPr id="722" name="Google Shape;722;p40"/>
            <p:cNvSpPr/>
            <p:nvPr/>
          </p:nvSpPr>
          <p:spPr>
            <a:xfrm>
              <a:off x="2984772" y="1866041"/>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0"/>
            <p:cNvSpPr txBox="1"/>
            <p:nvPr/>
          </p:nvSpPr>
          <p:spPr>
            <a:xfrm>
              <a:off x="3187395" y="2040012"/>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n-US" sz="1100" b="0" i="0" u="none">
                  <a:solidFill>
                    <a:schemeClr val="lt1"/>
                  </a:solidFill>
                  <a:latin typeface="Calibri"/>
                  <a:ea typeface="Calibri"/>
                  <a:cs typeface="Calibri"/>
                  <a:sym typeface="Calibri"/>
                </a:rPr>
                <a:t>Sense of place </a:t>
              </a:r>
              <a:endParaRPr/>
            </a:p>
          </p:txBody>
        </p:sp>
        <p:sp>
          <p:nvSpPr>
            <p:cNvPr id="724" name="Google Shape;724;p40"/>
            <p:cNvSpPr/>
            <p:nvPr/>
          </p:nvSpPr>
          <p:spPr>
            <a:xfrm>
              <a:off x="3016208" y="2368184"/>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0"/>
            <p:cNvSpPr/>
            <p:nvPr/>
          </p:nvSpPr>
          <p:spPr>
            <a:xfrm>
              <a:off x="1859512" y="1245489"/>
              <a:ext cx="1308235" cy="1123243"/>
            </a:xfrm>
            <a:prstGeom prst="hexagon">
              <a:avLst>
                <a:gd name="adj" fmla="val 25000"/>
                <a:gd name="vf" fmla="val 115470"/>
              </a:avLst>
            </a:prstGeom>
            <a:blipFill rotWithShape="1">
              <a:blip r:embed="rId5"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0"/>
            <p:cNvSpPr/>
            <p:nvPr/>
          </p:nvSpPr>
          <p:spPr>
            <a:xfrm>
              <a:off x="2755045" y="2219076"/>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0"/>
            <p:cNvSpPr/>
            <p:nvPr/>
          </p:nvSpPr>
          <p:spPr>
            <a:xfrm>
              <a:off x="4110837" y="1241652"/>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0"/>
            <p:cNvSpPr txBox="1"/>
            <p:nvPr/>
          </p:nvSpPr>
          <p:spPr>
            <a:xfrm>
              <a:off x="4313460" y="1415623"/>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n-US" sz="1100" b="0" i="0" u="none">
                  <a:solidFill>
                    <a:schemeClr val="lt1"/>
                  </a:solidFill>
                  <a:latin typeface="Calibri"/>
                  <a:ea typeface="Calibri"/>
                  <a:cs typeface="Calibri"/>
                  <a:sym typeface="Calibri"/>
                </a:rPr>
                <a:t>Social cohesion </a:t>
              </a:r>
              <a:endParaRPr/>
            </a:p>
          </p:txBody>
        </p:sp>
        <p:sp>
          <p:nvSpPr>
            <p:cNvPr id="729" name="Google Shape;729;p40"/>
            <p:cNvSpPr/>
            <p:nvPr/>
          </p:nvSpPr>
          <p:spPr>
            <a:xfrm>
              <a:off x="5011206" y="2213594"/>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0"/>
            <p:cNvSpPr/>
            <p:nvPr/>
          </p:nvSpPr>
          <p:spPr>
            <a:xfrm>
              <a:off x="5236097" y="1863849"/>
              <a:ext cx="1308235" cy="1123243"/>
            </a:xfrm>
            <a:prstGeom prst="hexagon">
              <a:avLst>
                <a:gd name="adj" fmla="val 25000"/>
                <a:gd name="vf" fmla="val 115470"/>
              </a:avLst>
            </a:prstGeom>
            <a:blipFill rotWithShape="1">
              <a:blip r:embed="rId6"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0"/>
            <p:cNvSpPr/>
            <p:nvPr/>
          </p:nvSpPr>
          <p:spPr>
            <a:xfrm>
              <a:off x="5267533" y="2363799"/>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0"/>
            <p:cNvSpPr/>
            <p:nvPr/>
          </p:nvSpPr>
          <p:spPr>
            <a:xfrm>
              <a:off x="2984772" y="624389"/>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0"/>
            <p:cNvSpPr txBox="1"/>
            <p:nvPr/>
          </p:nvSpPr>
          <p:spPr>
            <a:xfrm>
              <a:off x="3187395" y="798360"/>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n-US" sz="1100" b="0" i="0" u="none">
                  <a:solidFill>
                    <a:schemeClr val="lt1"/>
                  </a:solidFill>
                  <a:latin typeface="Calibri"/>
                  <a:ea typeface="Calibri"/>
                  <a:cs typeface="Calibri"/>
                  <a:sym typeface="Calibri"/>
                </a:rPr>
                <a:t>Community </a:t>
              </a:r>
              <a:endParaRPr/>
            </a:p>
            <a:p>
              <a:pPr marL="0" marR="0" lvl="0" indent="0" algn="ctr" rtl="0">
                <a:lnSpc>
                  <a:spcPct val="90000"/>
                </a:lnSpc>
                <a:spcBef>
                  <a:spcPts val="385"/>
                </a:spcBef>
                <a:spcAft>
                  <a:spcPts val="0"/>
                </a:spcAft>
                <a:buClr>
                  <a:schemeClr val="lt1"/>
                </a:buClr>
                <a:buSzPts val="1100"/>
                <a:buFont typeface="Arial"/>
                <a:buNone/>
              </a:pPr>
              <a:r>
                <a:rPr lang="en-US" sz="1100" b="0" i="0" u="none">
                  <a:solidFill>
                    <a:schemeClr val="lt1"/>
                  </a:solidFill>
                  <a:latin typeface="Calibri"/>
                  <a:ea typeface="Calibri"/>
                  <a:cs typeface="Calibri"/>
                  <a:sym typeface="Calibri"/>
                </a:rPr>
                <a:t>engagement </a:t>
              </a:r>
              <a:endParaRPr/>
            </a:p>
          </p:txBody>
        </p:sp>
        <p:sp>
          <p:nvSpPr>
            <p:cNvPr id="734" name="Google Shape;734;p40"/>
            <p:cNvSpPr/>
            <p:nvPr/>
          </p:nvSpPr>
          <p:spPr>
            <a:xfrm>
              <a:off x="3875468" y="639738"/>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0"/>
            <p:cNvSpPr/>
            <p:nvPr/>
          </p:nvSpPr>
          <p:spPr>
            <a:xfrm>
              <a:off x="4110837" y="0"/>
              <a:ext cx="1308235" cy="1123243"/>
            </a:xfrm>
            <a:prstGeom prst="hexagon">
              <a:avLst>
                <a:gd name="adj" fmla="val 25000"/>
                <a:gd name="vf" fmla="val 115470"/>
              </a:avLst>
            </a:prstGeom>
            <a:blipFill rotWithShape="1">
              <a:blip r:embed="rId7"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0"/>
            <p:cNvSpPr/>
            <p:nvPr/>
          </p:nvSpPr>
          <p:spPr>
            <a:xfrm>
              <a:off x="4147916" y="497757"/>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0"/>
            <p:cNvSpPr/>
            <p:nvPr/>
          </p:nvSpPr>
          <p:spPr>
            <a:xfrm>
              <a:off x="5236097" y="622196"/>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0"/>
            <p:cNvSpPr txBox="1"/>
            <p:nvPr/>
          </p:nvSpPr>
          <p:spPr>
            <a:xfrm>
              <a:off x="5438720" y="796167"/>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n-US" sz="1100" b="0" i="0" u="none">
                  <a:solidFill>
                    <a:schemeClr val="lt1"/>
                  </a:solidFill>
                  <a:latin typeface="Calibri"/>
                  <a:ea typeface="Calibri"/>
                  <a:cs typeface="Calibri"/>
                  <a:sym typeface="Calibri"/>
                </a:rPr>
                <a:t>Empowerment </a:t>
              </a:r>
              <a:endParaRPr/>
            </a:p>
          </p:txBody>
        </p:sp>
        <p:sp>
          <p:nvSpPr>
            <p:cNvPr id="739" name="Google Shape;739;p40"/>
            <p:cNvSpPr/>
            <p:nvPr/>
          </p:nvSpPr>
          <p:spPr>
            <a:xfrm>
              <a:off x="6367805" y="1119405"/>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0"/>
            <p:cNvSpPr/>
            <p:nvPr/>
          </p:nvSpPr>
          <p:spPr>
            <a:xfrm>
              <a:off x="6361357" y="1253712"/>
              <a:ext cx="1308235" cy="1123243"/>
            </a:xfrm>
            <a:prstGeom prst="hexagon">
              <a:avLst>
                <a:gd name="adj" fmla="val 25000"/>
                <a:gd name="vf" fmla="val 115470"/>
              </a:avLst>
            </a:prstGeom>
            <a:blipFill rotWithShape="1">
              <a:blip r:embed="rId8"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0"/>
            <p:cNvSpPr/>
            <p:nvPr/>
          </p:nvSpPr>
          <p:spPr>
            <a:xfrm>
              <a:off x="6616071" y="1273447"/>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0"/>
            <p:cNvSpPr/>
            <p:nvPr/>
          </p:nvSpPr>
          <p:spPr>
            <a:xfrm>
              <a:off x="6361357" y="12060"/>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0"/>
            <p:cNvSpPr txBox="1"/>
            <p:nvPr/>
          </p:nvSpPr>
          <p:spPr>
            <a:xfrm>
              <a:off x="6563980" y="186031"/>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a:solidFill>
                    <a:schemeClr val="lt1"/>
                  </a:solidFill>
                  <a:latin typeface="Calibri"/>
                  <a:ea typeface="Calibri"/>
                  <a:cs typeface="Calibri"/>
                  <a:sym typeface="Calibri"/>
                </a:rPr>
                <a:t>Culture of innovation </a:t>
              </a:r>
              <a:endParaRPr/>
            </a:p>
          </p:txBody>
        </p:sp>
        <p:sp>
          <p:nvSpPr>
            <p:cNvPr id="744" name="Google Shape;744;p40"/>
            <p:cNvSpPr/>
            <p:nvPr/>
          </p:nvSpPr>
          <p:spPr>
            <a:xfrm>
              <a:off x="7493065" y="515299"/>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0"/>
            <p:cNvSpPr/>
            <p:nvPr/>
          </p:nvSpPr>
          <p:spPr>
            <a:xfrm>
              <a:off x="7487422" y="638642"/>
              <a:ext cx="1308235" cy="1123243"/>
            </a:xfrm>
            <a:prstGeom prst="hexagon">
              <a:avLst>
                <a:gd name="adj" fmla="val 25000"/>
                <a:gd name="vf" fmla="val 115470"/>
              </a:avLst>
            </a:prstGeom>
            <a:blipFill rotWithShape="1">
              <a:blip r:embed="rId9"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0"/>
            <p:cNvSpPr/>
            <p:nvPr/>
          </p:nvSpPr>
          <p:spPr>
            <a:xfrm>
              <a:off x="7747780" y="663310"/>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0"/>
            <p:cNvSpPr/>
            <p:nvPr/>
          </p:nvSpPr>
          <p:spPr>
            <a:xfrm>
              <a:off x="7487422" y="1878102"/>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0"/>
            <p:cNvSpPr txBox="1"/>
            <p:nvPr/>
          </p:nvSpPr>
          <p:spPr>
            <a:xfrm>
              <a:off x="7690045" y="2052073"/>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n-US" sz="1100" b="0" i="0" u="none">
                  <a:solidFill>
                    <a:schemeClr val="lt1"/>
                  </a:solidFill>
                  <a:latin typeface="Calibri"/>
                  <a:ea typeface="Calibri"/>
                  <a:cs typeface="Calibri"/>
                  <a:sym typeface="Calibri"/>
                </a:rPr>
                <a:t>Informed citizen </a:t>
              </a:r>
              <a:endParaRPr/>
            </a:p>
          </p:txBody>
        </p:sp>
        <p:sp>
          <p:nvSpPr>
            <p:cNvPr id="749" name="Google Shape;749;p40"/>
            <p:cNvSpPr/>
            <p:nvPr/>
          </p:nvSpPr>
          <p:spPr>
            <a:xfrm>
              <a:off x="7746167" y="2862104"/>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0"/>
            <p:cNvSpPr/>
            <p:nvPr/>
          </p:nvSpPr>
          <p:spPr>
            <a:xfrm>
              <a:off x="6361357" y="2493172"/>
              <a:ext cx="1308235" cy="1123243"/>
            </a:xfrm>
            <a:prstGeom prst="hexagon">
              <a:avLst>
                <a:gd name="adj" fmla="val 25000"/>
                <a:gd name="vf" fmla="val 115470"/>
              </a:avLst>
            </a:prstGeom>
            <a:blipFill rotWithShape="1">
              <a:blip r:embed="rId10"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0"/>
            <p:cNvSpPr/>
            <p:nvPr/>
          </p:nvSpPr>
          <p:spPr>
            <a:xfrm>
              <a:off x="7503543" y="2985995"/>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0"/>
            <p:cNvSpPr/>
            <p:nvPr/>
          </p:nvSpPr>
          <p:spPr>
            <a:xfrm>
              <a:off x="4110031" y="2486045"/>
              <a:ext cx="1308235" cy="1123243"/>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0"/>
            <p:cNvSpPr txBox="1"/>
            <p:nvPr/>
          </p:nvSpPr>
          <p:spPr>
            <a:xfrm>
              <a:off x="4312654" y="2660016"/>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a:solidFill>
                    <a:schemeClr val="lt1"/>
                  </a:solidFill>
                  <a:latin typeface="Calibri"/>
                  <a:ea typeface="Calibri"/>
                  <a:cs typeface="Calibri"/>
                  <a:sym typeface="Calibri"/>
                </a:rPr>
                <a:t>Long-term wellbeing and resilience of individuals</a:t>
              </a:r>
              <a:endParaRPr sz="1100">
                <a:solidFill>
                  <a:schemeClr val="lt1"/>
                </a:solidFill>
                <a:latin typeface="Calibri"/>
                <a:ea typeface="Calibri"/>
                <a:cs typeface="Calibri"/>
                <a:sym typeface="Calibri"/>
              </a:endParaRPr>
            </a:p>
          </p:txBody>
        </p:sp>
        <p:sp>
          <p:nvSpPr>
            <p:cNvPr id="754" name="Google Shape;754;p40"/>
            <p:cNvSpPr/>
            <p:nvPr/>
          </p:nvSpPr>
          <p:spPr>
            <a:xfrm>
              <a:off x="4147110" y="2983803"/>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0"/>
            <p:cNvSpPr/>
            <p:nvPr/>
          </p:nvSpPr>
          <p:spPr>
            <a:xfrm>
              <a:off x="2983966" y="3110435"/>
              <a:ext cx="1308235" cy="1123243"/>
            </a:xfrm>
            <a:prstGeom prst="hexagon">
              <a:avLst>
                <a:gd name="adj" fmla="val 25000"/>
                <a:gd name="vf" fmla="val 115470"/>
              </a:avLst>
            </a:prstGeom>
            <a:blipFill rotWithShape="1">
              <a:blip r:embed="rId11"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0"/>
            <p:cNvSpPr/>
            <p:nvPr/>
          </p:nvSpPr>
          <p:spPr>
            <a:xfrm>
              <a:off x="3874662" y="3126332"/>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0"/>
            <p:cNvSpPr/>
            <p:nvPr/>
          </p:nvSpPr>
          <p:spPr>
            <a:xfrm>
              <a:off x="8607039" y="2507425"/>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0"/>
            <p:cNvSpPr txBox="1"/>
            <p:nvPr/>
          </p:nvSpPr>
          <p:spPr>
            <a:xfrm>
              <a:off x="8809662" y="2681396"/>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n-US" sz="1100" b="0" i="0" u="none">
                  <a:solidFill>
                    <a:schemeClr val="lt1"/>
                  </a:solidFill>
                  <a:latin typeface="Calibri"/>
                  <a:ea typeface="Calibri"/>
                  <a:cs typeface="Calibri"/>
                  <a:sym typeface="Calibri"/>
                </a:rPr>
                <a:t>Social network </a:t>
              </a:r>
              <a:endParaRPr/>
            </a:p>
          </p:txBody>
        </p:sp>
        <p:sp>
          <p:nvSpPr>
            <p:cNvPr id="759" name="Google Shape;759;p40"/>
            <p:cNvSpPr/>
            <p:nvPr/>
          </p:nvSpPr>
          <p:spPr>
            <a:xfrm>
              <a:off x="8866591" y="3491427"/>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0"/>
            <p:cNvSpPr/>
            <p:nvPr/>
          </p:nvSpPr>
          <p:spPr>
            <a:xfrm>
              <a:off x="7481780" y="3122495"/>
              <a:ext cx="1308235" cy="1123243"/>
            </a:xfrm>
            <a:prstGeom prst="hexagon">
              <a:avLst>
                <a:gd name="adj" fmla="val 25000"/>
                <a:gd name="vf" fmla="val 115470"/>
              </a:avLst>
            </a:prstGeom>
            <a:blipFill rotWithShape="1">
              <a:blip r:embed="rId12"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0"/>
            <p:cNvSpPr/>
            <p:nvPr/>
          </p:nvSpPr>
          <p:spPr>
            <a:xfrm>
              <a:off x="8623967" y="3615318"/>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0"/>
            <p:cNvSpPr/>
            <p:nvPr/>
          </p:nvSpPr>
          <p:spPr>
            <a:xfrm>
              <a:off x="8611876" y="24120"/>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0"/>
            <p:cNvSpPr txBox="1"/>
            <p:nvPr/>
          </p:nvSpPr>
          <p:spPr>
            <a:xfrm>
              <a:off x="8814499" y="198091"/>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a:solidFill>
                    <a:schemeClr val="lt1"/>
                  </a:solidFill>
                  <a:latin typeface="Calibri"/>
                  <a:ea typeface="Calibri"/>
                  <a:cs typeface="Calibri"/>
                  <a:sym typeface="Calibri"/>
                </a:rPr>
                <a:t>Bringing people together </a:t>
              </a:r>
              <a:endParaRPr sz="1100">
                <a:solidFill>
                  <a:schemeClr val="lt1"/>
                </a:solidFill>
                <a:latin typeface="Calibri"/>
                <a:ea typeface="Calibri"/>
                <a:cs typeface="Calibri"/>
                <a:sym typeface="Calibri"/>
              </a:endParaRPr>
            </a:p>
          </p:txBody>
        </p:sp>
        <p:sp>
          <p:nvSpPr>
            <p:cNvPr id="764" name="Google Shape;764;p40"/>
            <p:cNvSpPr/>
            <p:nvPr/>
          </p:nvSpPr>
          <p:spPr>
            <a:xfrm>
              <a:off x="9517081" y="1011960"/>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0"/>
            <p:cNvSpPr/>
            <p:nvPr/>
          </p:nvSpPr>
          <p:spPr>
            <a:xfrm>
              <a:off x="8611876" y="1264128"/>
              <a:ext cx="1308235" cy="1123243"/>
            </a:xfrm>
            <a:prstGeom prst="hexagon">
              <a:avLst>
                <a:gd name="adj" fmla="val 25000"/>
                <a:gd name="vf" fmla="val 115470"/>
              </a:avLst>
            </a:prstGeom>
            <a:blipFill rotWithShape="1">
              <a:blip r:embed="rId13"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0"/>
            <p:cNvSpPr/>
            <p:nvPr/>
          </p:nvSpPr>
          <p:spPr>
            <a:xfrm>
              <a:off x="9517081" y="1270706"/>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0"/>
            <p:cNvSpPr/>
            <p:nvPr/>
          </p:nvSpPr>
          <p:spPr>
            <a:xfrm>
              <a:off x="5231261" y="3115368"/>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0"/>
            <p:cNvSpPr txBox="1"/>
            <p:nvPr/>
          </p:nvSpPr>
          <p:spPr>
            <a:xfrm>
              <a:off x="5433884" y="3289339"/>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a:solidFill>
                    <a:schemeClr val="lt1"/>
                  </a:solidFill>
                  <a:latin typeface="Calibri"/>
                  <a:ea typeface="Calibri"/>
                  <a:cs typeface="Calibri"/>
                  <a:sym typeface="Calibri"/>
                </a:rPr>
                <a:t>Solve a social problem</a:t>
              </a:r>
              <a:endParaRPr sz="1100">
                <a:solidFill>
                  <a:schemeClr val="lt1"/>
                </a:solidFill>
                <a:latin typeface="Calibri"/>
                <a:ea typeface="Calibri"/>
                <a:cs typeface="Calibri"/>
                <a:sym typeface="Calibri"/>
              </a:endParaRPr>
            </a:p>
          </p:txBody>
        </p:sp>
        <p:sp>
          <p:nvSpPr>
            <p:cNvPr id="769" name="Google Shape;769;p40"/>
            <p:cNvSpPr/>
            <p:nvPr/>
          </p:nvSpPr>
          <p:spPr>
            <a:xfrm>
              <a:off x="5490006" y="4099371"/>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0"/>
            <p:cNvSpPr/>
            <p:nvPr/>
          </p:nvSpPr>
          <p:spPr>
            <a:xfrm>
              <a:off x="4105195" y="3730439"/>
              <a:ext cx="1308235" cy="1123243"/>
            </a:xfrm>
            <a:prstGeom prst="hexagon">
              <a:avLst>
                <a:gd name="adj" fmla="val 25000"/>
                <a:gd name="vf" fmla="val 115470"/>
              </a:avLst>
            </a:prstGeom>
            <a:blipFill rotWithShape="1">
              <a:blip r:embed="rId14"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0"/>
            <p:cNvSpPr/>
            <p:nvPr/>
          </p:nvSpPr>
          <p:spPr>
            <a:xfrm>
              <a:off x="5247382" y="4223262"/>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0"/>
            <p:cNvSpPr/>
            <p:nvPr/>
          </p:nvSpPr>
          <p:spPr>
            <a:xfrm>
              <a:off x="7478556" y="4358665"/>
              <a:ext cx="1308235" cy="1123243"/>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0"/>
            <p:cNvSpPr txBox="1"/>
            <p:nvPr/>
          </p:nvSpPr>
          <p:spPr>
            <a:xfrm>
              <a:off x="7681179" y="4532636"/>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a:solidFill>
                    <a:schemeClr val="lt1"/>
                  </a:solidFill>
                  <a:latin typeface="Calibri"/>
                  <a:ea typeface="Calibri"/>
                  <a:cs typeface="Calibri"/>
                  <a:sym typeface="Calibri"/>
                </a:rPr>
                <a:t>Understanding and drawing on the past</a:t>
              </a:r>
              <a:endParaRPr sz="1100">
                <a:solidFill>
                  <a:schemeClr val="lt1"/>
                </a:solidFill>
                <a:latin typeface="Calibri"/>
                <a:ea typeface="Calibri"/>
                <a:cs typeface="Calibri"/>
                <a:sym typeface="Calibri"/>
              </a:endParaRPr>
            </a:p>
          </p:txBody>
        </p:sp>
        <p:sp>
          <p:nvSpPr>
            <p:cNvPr id="774" name="Google Shape;774;p40"/>
            <p:cNvSpPr/>
            <p:nvPr/>
          </p:nvSpPr>
          <p:spPr>
            <a:xfrm>
              <a:off x="7509992" y="4858615"/>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0"/>
            <p:cNvSpPr/>
            <p:nvPr/>
          </p:nvSpPr>
          <p:spPr>
            <a:xfrm>
              <a:off x="6353296" y="3736469"/>
              <a:ext cx="1308235" cy="1123243"/>
            </a:xfrm>
            <a:prstGeom prst="hexagon">
              <a:avLst>
                <a:gd name="adj" fmla="val 25000"/>
                <a:gd name="vf" fmla="val 115470"/>
              </a:avLst>
            </a:prstGeom>
            <a:blipFill rotWithShape="1">
              <a:blip r:embed="rId15"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0"/>
            <p:cNvSpPr/>
            <p:nvPr/>
          </p:nvSpPr>
          <p:spPr>
            <a:xfrm>
              <a:off x="7253665" y="4708411"/>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pic>
        <p:nvPicPr>
          <p:cNvPr id="781" name="Google Shape;781;p41"/>
          <p:cNvPicPr preferRelativeResize="0"/>
          <p:nvPr/>
        </p:nvPicPr>
        <p:blipFill rotWithShape="1">
          <a:blip r:embed="rId3">
            <a:alphaModFix/>
          </a:blip>
          <a:srcRect/>
          <a:stretch/>
        </p:blipFill>
        <p:spPr>
          <a:xfrm>
            <a:off x="9286035" y="6211204"/>
            <a:ext cx="2895805" cy="636636"/>
          </a:xfrm>
          <a:prstGeom prst="rect">
            <a:avLst/>
          </a:prstGeom>
          <a:noFill/>
          <a:ln>
            <a:noFill/>
          </a:ln>
        </p:spPr>
      </p:pic>
      <p:sp>
        <p:nvSpPr>
          <p:cNvPr id="782" name="Google Shape;782;p41"/>
          <p:cNvSpPr txBox="1"/>
          <p:nvPr/>
        </p:nvSpPr>
        <p:spPr>
          <a:xfrm>
            <a:off x="315655" y="6457890"/>
            <a:ext cx="956718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000">
              <a:solidFill>
                <a:schemeClr val="dk1"/>
              </a:solidFill>
              <a:latin typeface="Calibri"/>
              <a:ea typeface="Calibri"/>
              <a:cs typeface="Calibri"/>
              <a:sym typeface="Calibri"/>
            </a:endParaRPr>
          </a:p>
        </p:txBody>
      </p:sp>
      <p:pic>
        <p:nvPicPr>
          <p:cNvPr id="783" name="Google Shape;783;p41"/>
          <p:cNvPicPr preferRelativeResize="0"/>
          <p:nvPr/>
        </p:nvPicPr>
        <p:blipFill rotWithShape="1">
          <a:blip r:embed="rId4">
            <a:alphaModFix/>
          </a:blip>
          <a:srcRect/>
          <a:stretch/>
        </p:blipFill>
        <p:spPr>
          <a:xfrm>
            <a:off x="0" y="0"/>
            <a:ext cx="2219417" cy="883966"/>
          </a:xfrm>
          <a:prstGeom prst="rect">
            <a:avLst/>
          </a:prstGeom>
          <a:noFill/>
          <a:ln>
            <a:noFill/>
          </a:ln>
        </p:spPr>
      </p:pic>
      <p:sp>
        <p:nvSpPr>
          <p:cNvPr id="784" name="Google Shape;784;p41"/>
          <p:cNvSpPr txBox="1"/>
          <p:nvPr/>
        </p:nvSpPr>
        <p:spPr>
          <a:xfrm>
            <a:off x="4552307" y="5185622"/>
            <a:ext cx="2196000" cy="828000"/>
          </a:xfrm>
          <a:prstGeom prst="rect">
            <a:avLst/>
          </a:prstGeom>
          <a:noFill/>
          <a:ln>
            <a:noFill/>
          </a:ln>
        </p:spPr>
        <p:txBody>
          <a:bodyPr spcFirstLastPara="1" wrap="square" lIns="91425" tIns="45700" rIns="91425" bIns="45700" anchor="t" anchorCtr="0">
            <a:noAutofit/>
          </a:bodyPr>
          <a:lstStyle/>
          <a:p>
            <a:pPr marL="285750" marR="0" lvl="0" indent="-184150" algn="l" rtl="0">
              <a:spcBef>
                <a:spcPts val="0"/>
              </a:spcBef>
              <a:spcAft>
                <a:spcPts val="0"/>
              </a:spcAft>
              <a:buClr>
                <a:schemeClr val="dk1"/>
              </a:buClr>
              <a:buSzPts val="1600"/>
              <a:buFont typeface="Calibri"/>
              <a:buNone/>
            </a:pPr>
            <a:endParaRPr sz="1600">
              <a:solidFill>
                <a:srgbClr val="3F3F3F"/>
              </a:solidFill>
              <a:latin typeface="Calibri"/>
              <a:ea typeface="Calibri"/>
              <a:cs typeface="Calibri"/>
              <a:sym typeface="Calibri"/>
            </a:endParaRPr>
          </a:p>
        </p:txBody>
      </p:sp>
      <p:sp>
        <p:nvSpPr>
          <p:cNvPr id="785" name="Google Shape;785;p41"/>
          <p:cNvSpPr txBox="1"/>
          <p:nvPr/>
        </p:nvSpPr>
        <p:spPr>
          <a:xfrm>
            <a:off x="3160059" y="285206"/>
            <a:ext cx="848388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3600" dirty="0">
                <a:solidFill>
                  <a:srgbClr val="2F5496"/>
                </a:solidFill>
                <a:latin typeface="Calibri"/>
                <a:ea typeface="Calibri"/>
                <a:cs typeface="Calibri"/>
                <a:sym typeface="Calibri"/>
              </a:rPr>
              <a:t>3.4.3. Έχει η ιδέα σας οικονομική αξία;</a:t>
            </a:r>
            <a:endParaRPr dirty="0"/>
          </a:p>
        </p:txBody>
      </p:sp>
      <p:grpSp>
        <p:nvGrpSpPr>
          <p:cNvPr id="786" name="Google Shape;786;p41"/>
          <p:cNvGrpSpPr/>
          <p:nvPr/>
        </p:nvGrpSpPr>
        <p:grpSpPr>
          <a:xfrm>
            <a:off x="1675134" y="1234119"/>
            <a:ext cx="8261450" cy="4351337"/>
            <a:chOff x="1127074" y="0"/>
            <a:chExt cx="8261450" cy="4351337"/>
          </a:xfrm>
        </p:grpSpPr>
        <p:sp>
          <p:nvSpPr>
            <p:cNvPr id="787" name="Google Shape;787;p41"/>
            <p:cNvSpPr/>
            <p:nvPr/>
          </p:nvSpPr>
          <p:spPr>
            <a:xfrm>
              <a:off x="2280373" y="1912413"/>
              <a:ext cx="1340833" cy="1150928"/>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1"/>
            <p:cNvSpPr txBox="1"/>
            <p:nvPr/>
          </p:nvSpPr>
          <p:spPr>
            <a:xfrm>
              <a:off x="2488020" y="2090650"/>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a:solidFill>
                    <a:schemeClr val="lt1"/>
                  </a:solidFill>
                  <a:latin typeface="Calibri"/>
                  <a:ea typeface="Calibri"/>
                  <a:cs typeface="Calibri"/>
                  <a:sym typeface="Calibri"/>
                </a:rPr>
                <a:t>Financially sustainable </a:t>
              </a:r>
              <a:endParaRPr/>
            </a:p>
          </p:txBody>
        </p:sp>
        <p:sp>
          <p:nvSpPr>
            <p:cNvPr id="789" name="Google Shape;789;p41"/>
            <p:cNvSpPr/>
            <p:nvPr/>
          </p:nvSpPr>
          <p:spPr>
            <a:xfrm>
              <a:off x="2312592" y="2427176"/>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1"/>
            <p:cNvSpPr/>
            <p:nvPr/>
          </p:nvSpPr>
          <p:spPr>
            <a:xfrm>
              <a:off x="1127074" y="1276247"/>
              <a:ext cx="1340833" cy="1150928"/>
            </a:xfrm>
            <a:prstGeom prst="hexagon">
              <a:avLst>
                <a:gd name="adj" fmla="val 25000"/>
                <a:gd name="vf" fmla="val 115470"/>
              </a:avLst>
            </a:prstGeom>
            <a:blipFill rotWithShape="1">
              <a:blip r:embed="rId5"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1"/>
            <p:cNvSpPr/>
            <p:nvPr/>
          </p:nvSpPr>
          <p:spPr>
            <a:xfrm>
              <a:off x="2044921" y="2274444"/>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1"/>
            <p:cNvSpPr/>
            <p:nvPr/>
          </p:nvSpPr>
          <p:spPr>
            <a:xfrm>
              <a:off x="3434497" y="1272766"/>
              <a:ext cx="1340833" cy="1150928"/>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1"/>
            <p:cNvSpPr txBox="1"/>
            <p:nvPr/>
          </p:nvSpPr>
          <p:spPr>
            <a:xfrm>
              <a:off x="3642144" y="1451003"/>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a:solidFill>
                    <a:schemeClr val="lt1"/>
                  </a:solidFill>
                  <a:latin typeface="Calibri"/>
                  <a:ea typeface="Calibri"/>
                  <a:cs typeface="Calibri"/>
                  <a:sym typeface="Calibri"/>
                </a:rPr>
                <a:t>Supports other businesses such as tourism</a:t>
              </a:r>
              <a:endParaRPr/>
            </a:p>
          </p:txBody>
        </p:sp>
        <p:sp>
          <p:nvSpPr>
            <p:cNvPr id="794" name="Google Shape;794;p41"/>
            <p:cNvSpPr/>
            <p:nvPr/>
          </p:nvSpPr>
          <p:spPr>
            <a:xfrm>
              <a:off x="4357301" y="2268352"/>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1"/>
            <p:cNvSpPr/>
            <p:nvPr/>
          </p:nvSpPr>
          <p:spPr>
            <a:xfrm>
              <a:off x="4587796" y="1910237"/>
              <a:ext cx="1340833" cy="1150928"/>
            </a:xfrm>
            <a:prstGeom prst="hexagon">
              <a:avLst>
                <a:gd name="adj" fmla="val 25000"/>
                <a:gd name="vf" fmla="val 115470"/>
              </a:avLst>
            </a:prstGeom>
            <a:blipFill rotWithShape="1">
              <a:blip r:embed="rId6"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1"/>
            <p:cNvSpPr/>
            <p:nvPr/>
          </p:nvSpPr>
          <p:spPr>
            <a:xfrm>
              <a:off x="4620016" y="2422389"/>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1"/>
            <p:cNvSpPr/>
            <p:nvPr/>
          </p:nvSpPr>
          <p:spPr>
            <a:xfrm>
              <a:off x="2280373" y="640081"/>
              <a:ext cx="1340833" cy="1150928"/>
            </a:xfrm>
            <a:prstGeom prst="hexagon">
              <a:avLst>
                <a:gd name="adj" fmla="val 25000"/>
                <a:gd name="vf" fmla="val 115470"/>
              </a:avLst>
            </a:prstGeom>
            <a:solidFill>
              <a:srgbClr val="833C0B"/>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1"/>
            <p:cNvSpPr txBox="1"/>
            <p:nvPr/>
          </p:nvSpPr>
          <p:spPr>
            <a:xfrm>
              <a:off x="2488020" y="818318"/>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a:solidFill>
                    <a:schemeClr val="lt1"/>
                  </a:solidFill>
                  <a:latin typeface="Calibri"/>
                  <a:ea typeface="Calibri"/>
                  <a:cs typeface="Calibri"/>
                  <a:sym typeface="Calibri"/>
                </a:rPr>
                <a:t>Stimulating local economies</a:t>
              </a:r>
              <a:endParaRPr sz="1100" b="0" i="0" u="none">
                <a:solidFill>
                  <a:schemeClr val="lt1"/>
                </a:solidFill>
                <a:latin typeface="Calibri"/>
                <a:ea typeface="Calibri"/>
                <a:cs typeface="Calibri"/>
                <a:sym typeface="Calibri"/>
              </a:endParaRPr>
            </a:p>
          </p:txBody>
        </p:sp>
        <p:sp>
          <p:nvSpPr>
            <p:cNvPr id="799" name="Google Shape;799;p41"/>
            <p:cNvSpPr/>
            <p:nvPr/>
          </p:nvSpPr>
          <p:spPr>
            <a:xfrm>
              <a:off x="3193263" y="655746"/>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1"/>
            <p:cNvSpPr/>
            <p:nvPr/>
          </p:nvSpPr>
          <p:spPr>
            <a:xfrm>
              <a:off x="3434497" y="0"/>
              <a:ext cx="1340833" cy="1150928"/>
            </a:xfrm>
            <a:prstGeom prst="hexagon">
              <a:avLst>
                <a:gd name="adj" fmla="val 25000"/>
                <a:gd name="vf" fmla="val 115470"/>
              </a:avLst>
            </a:prstGeom>
            <a:blipFill rotWithShape="1">
              <a:blip r:embed="rId7"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1"/>
            <p:cNvSpPr/>
            <p:nvPr/>
          </p:nvSpPr>
          <p:spPr>
            <a:xfrm>
              <a:off x="3472500" y="509976"/>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1"/>
            <p:cNvSpPr/>
            <p:nvPr/>
          </p:nvSpPr>
          <p:spPr>
            <a:xfrm>
              <a:off x="4587796" y="637471"/>
              <a:ext cx="1340833" cy="1150928"/>
            </a:xfrm>
            <a:prstGeom prst="hexagon">
              <a:avLst>
                <a:gd name="adj" fmla="val 25000"/>
                <a:gd name="vf" fmla="val 115470"/>
              </a:avLst>
            </a:prstGeom>
            <a:solidFill>
              <a:srgbClr val="833C0B"/>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1"/>
            <p:cNvSpPr txBox="1"/>
            <p:nvPr/>
          </p:nvSpPr>
          <p:spPr>
            <a:xfrm>
              <a:off x="4795443" y="815708"/>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a:solidFill>
                    <a:schemeClr val="lt1"/>
                  </a:solidFill>
                  <a:latin typeface="Calibri"/>
                  <a:ea typeface="Calibri"/>
                  <a:cs typeface="Calibri"/>
                  <a:sym typeface="Calibri"/>
                </a:rPr>
                <a:t>Attracting investments</a:t>
              </a:r>
              <a:endParaRPr sz="1100">
                <a:solidFill>
                  <a:schemeClr val="lt1"/>
                </a:solidFill>
                <a:latin typeface="Calibri"/>
                <a:ea typeface="Calibri"/>
                <a:cs typeface="Calibri"/>
                <a:sym typeface="Calibri"/>
              </a:endParaRPr>
            </a:p>
          </p:txBody>
        </p:sp>
        <p:sp>
          <p:nvSpPr>
            <p:cNvPr id="804" name="Google Shape;804;p41"/>
            <p:cNvSpPr/>
            <p:nvPr/>
          </p:nvSpPr>
          <p:spPr>
            <a:xfrm>
              <a:off x="5747704" y="1147447"/>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1"/>
            <p:cNvSpPr/>
            <p:nvPr/>
          </p:nvSpPr>
          <p:spPr>
            <a:xfrm>
              <a:off x="5741094" y="1284514"/>
              <a:ext cx="1340833" cy="1150928"/>
            </a:xfrm>
            <a:prstGeom prst="hexagon">
              <a:avLst>
                <a:gd name="adj" fmla="val 25000"/>
                <a:gd name="vf" fmla="val 115470"/>
              </a:avLst>
            </a:prstGeom>
            <a:blipFill rotWithShape="1">
              <a:blip r:embed="rId8"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1"/>
            <p:cNvSpPr/>
            <p:nvPr/>
          </p:nvSpPr>
          <p:spPr>
            <a:xfrm>
              <a:off x="6002156" y="1305401"/>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1"/>
            <p:cNvSpPr/>
            <p:nvPr/>
          </p:nvSpPr>
          <p:spPr>
            <a:xfrm>
              <a:off x="5741094" y="12183"/>
              <a:ext cx="1340833" cy="1150928"/>
            </a:xfrm>
            <a:prstGeom prst="hexagon">
              <a:avLst>
                <a:gd name="adj" fmla="val 25000"/>
                <a:gd name="vf" fmla="val 115470"/>
              </a:avLst>
            </a:prstGeom>
            <a:solidFill>
              <a:srgbClr val="833C0B"/>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1"/>
            <p:cNvSpPr txBox="1"/>
            <p:nvPr/>
          </p:nvSpPr>
          <p:spPr>
            <a:xfrm>
              <a:off x="5948741" y="190420"/>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a:solidFill>
                    <a:schemeClr val="lt1"/>
                  </a:solidFill>
                  <a:latin typeface="Calibri"/>
                  <a:ea typeface="Calibri"/>
                  <a:cs typeface="Calibri"/>
                  <a:sym typeface="Calibri"/>
                </a:rPr>
                <a:t>Employment outcomes </a:t>
              </a:r>
              <a:endParaRPr sz="1100">
                <a:solidFill>
                  <a:schemeClr val="lt1"/>
                </a:solidFill>
                <a:latin typeface="Calibri"/>
                <a:ea typeface="Calibri"/>
                <a:cs typeface="Calibri"/>
                <a:sym typeface="Calibri"/>
              </a:endParaRPr>
            </a:p>
          </p:txBody>
        </p:sp>
        <p:sp>
          <p:nvSpPr>
            <p:cNvPr id="809" name="Google Shape;809;p41"/>
            <p:cNvSpPr/>
            <p:nvPr/>
          </p:nvSpPr>
          <p:spPr>
            <a:xfrm>
              <a:off x="6901002" y="528252"/>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1"/>
            <p:cNvSpPr/>
            <p:nvPr/>
          </p:nvSpPr>
          <p:spPr>
            <a:xfrm>
              <a:off x="6895219" y="654441"/>
              <a:ext cx="1340833" cy="1150928"/>
            </a:xfrm>
            <a:prstGeom prst="hexagon">
              <a:avLst>
                <a:gd name="adj" fmla="val 25000"/>
                <a:gd name="vf" fmla="val 115470"/>
              </a:avLst>
            </a:prstGeom>
            <a:blipFill rotWithShape="1">
              <a:blip r:embed="rId9"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1"/>
            <p:cNvSpPr/>
            <p:nvPr/>
          </p:nvSpPr>
          <p:spPr>
            <a:xfrm>
              <a:off x="7162064" y="680114"/>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1"/>
            <p:cNvSpPr/>
            <p:nvPr/>
          </p:nvSpPr>
          <p:spPr>
            <a:xfrm>
              <a:off x="6895219" y="1925031"/>
              <a:ext cx="1340833" cy="1150928"/>
            </a:xfrm>
            <a:prstGeom prst="hexagon">
              <a:avLst>
                <a:gd name="adj" fmla="val 25000"/>
                <a:gd name="vf" fmla="val 115470"/>
              </a:avLst>
            </a:prstGeom>
            <a:solidFill>
              <a:srgbClr val="833C0B"/>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1"/>
            <p:cNvSpPr txBox="1"/>
            <p:nvPr/>
          </p:nvSpPr>
          <p:spPr>
            <a:xfrm>
              <a:off x="7102866" y="2103268"/>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a:solidFill>
                    <a:schemeClr val="lt1"/>
                  </a:solidFill>
                  <a:latin typeface="Calibri"/>
                  <a:ea typeface="Calibri"/>
                  <a:cs typeface="Calibri"/>
                  <a:sym typeface="Calibri"/>
                </a:rPr>
                <a:t>Culture of innovation </a:t>
              </a:r>
              <a:endParaRPr/>
            </a:p>
          </p:txBody>
        </p:sp>
        <p:sp>
          <p:nvSpPr>
            <p:cNvPr id="814" name="Google Shape;814;p41"/>
            <p:cNvSpPr/>
            <p:nvPr/>
          </p:nvSpPr>
          <p:spPr>
            <a:xfrm>
              <a:off x="7160412" y="2933236"/>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1"/>
            <p:cNvSpPr/>
            <p:nvPr/>
          </p:nvSpPr>
          <p:spPr>
            <a:xfrm>
              <a:off x="5741094" y="2555105"/>
              <a:ext cx="1340833" cy="1150928"/>
            </a:xfrm>
            <a:prstGeom prst="hexagon">
              <a:avLst>
                <a:gd name="adj" fmla="val 25000"/>
                <a:gd name="vf" fmla="val 115470"/>
              </a:avLst>
            </a:prstGeom>
            <a:blipFill rotWithShape="1">
              <a:blip r:embed="rId10"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1"/>
            <p:cNvSpPr/>
            <p:nvPr/>
          </p:nvSpPr>
          <p:spPr>
            <a:xfrm>
              <a:off x="6911742" y="3060296"/>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1"/>
            <p:cNvSpPr/>
            <p:nvPr/>
          </p:nvSpPr>
          <p:spPr>
            <a:xfrm>
              <a:off x="3433671" y="2548143"/>
              <a:ext cx="1340833" cy="1150928"/>
            </a:xfrm>
            <a:prstGeom prst="hexagon">
              <a:avLst>
                <a:gd name="adj" fmla="val 25000"/>
                <a:gd name="vf" fmla="val 115470"/>
              </a:avLst>
            </a:prstGeom>
            <a:solidFill>
              <a:srgbClr val="833C0B"/>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1"/>
            <p:cNvSpPr txBox="1"/>
            <p:nvPr/>
          </p:nvSpPr>
          <p:spPr>
            <a:xfrm>
              <a:off x="3641318" y="2726380"/>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a:solidFill>
                    <a:schemeClr val="lt1"/>
                  </a:solidFill>
                  <a:latin typeface="Calibri"/>
                  <a:ea typeface="Calibri"/>
                  <a:cs typeface="Calibri"/>
                  <a:sym typeface="Calibri"/>
                </a:rPr>
                <a:t>Generating tax revenues</a:t>
              </a:r>
              <a:endParaRPr sz="1100">
                <a:solidFill>
                  <a:schemeClr val="lt1"/>
                </a:solidFill>
                <a:latin typeface="Calibri"/>
                <a:ea typeface="Calibri"/>
                <a:cs typeface="Calibri"/>
                <a:sym typeface="Calibri"/>
              </a:endParaRPr>
            </a:p>
          </p:txBody>
        </p:sp>
        <p:sp>
          <p:nvSpPr>
            <p:cNvPr id="819" name="Google Shape;819;p41"/>
            <p:cNvSpPr/>
            <p:nvPr/>
          </p:nvSpPr>
          <p:spPr>
            <a:xfrm>
              <a:off x="3471674" y="3058120"/>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1"/>
            <p:cNvSpPr/>
            <p:nvPr/>
          </p:nvSpPr>
          <p:spPr>
            <a:xfrm>
              <a:off x="2279547" y="3187790"/>
              <a:ext cx="1340833" cy="1150928"/>
            </a:xfrm>
            <a:prstGeom prst="hexagon">
              <a:avLst>
                <a:gd name="adj" fmla="val 25000"/>
                <a:gd name="vf" fmla="val 115470"/>
              </a:avLst>
            </a:prstGeom>
            <a:blipFill rotWithShape="1">
              <a:blip r:embed="rId11"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1"/>
            <p:cNvSpPr/>
            <p:nvPr/>
          </p:nvSpPr>
          <p:spPr>
            <a:xfrm>
              <a:off x="3192437" y="3203890"/>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1"/>
            <p:cNvSpPr/>
            <p:nvPr/>
          </p:nvSpPr>
          <p:spPr>
            <a:xfrm>
              <a:off x="8042734" y="2569900"/>
              <a:ext cx="1340833" cy="1150928"/>
            </a:xfrm>
            <a:prstGeom prst="hexagon">
              <a:avLst>
                <a:gd name="adj" fmla="val 25000"/>
                <a:gd name="vf" fmla="val 115470"/>
              </a:avLst>
            </a:prstGeom>
            <a:solidFill>
              <a:srgbClr val="833C0B"/>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1"/>
            <p:cNvSpPr txBox="1"/>
            <p:nvPr/>
          </p:nvSpPr>
          <p:spPr>
            <a:xfrm>
              <a:off x="8250381" y="2748137"/>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a:solidFill>
                    <a:schemeClr val="lt1"/>
                  </a:solidFill>
                  <a:latin typeface="Calibri"/>
                  <a:ea typeface="Calibri"/>
                  <a:cs typeface="Calibri"/>
                  <a:sym typeface="Calibri"/>
                </a:rPr>
                <a:t>Could create profit</a:t>
              </a:r>
              <a:endParaRPr sz="1100">
                <a:solidFill>
                  <a:schemeClr val="lt1"/>
                </a:solidFill>
                <a:latin typeface="Calibri"/>
                <a:ea typeface="Calibri"/>
                <a:cs typeface="Calibri"/>
                <a:sym typeface="Calibri"/>
              </a:endParaRPr>
            </a:p>
          </p:txBody>
        </p:sp>
        <p:sp>
          <p:nvSpPr>
            <p:cNvPr id="824" name="Google Shape;824;p41"/>
            <p:cNvSpPr/>
            <p:nvPr/>
          </p:nvSpPr>
          <p:spPr>
            <a:xfrm>
              <a:off x="8308753" y="3578105"/>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1"/>
            <p:cNvSpPr/>
            <p:nvPr/>
          </p:nvSpPr>
          <p:spPr>
            <a:xfrm>
              <a:off x="6889436" y="3200409"/>
              <a:ext cx="1340833" cy="1150928"/>
            </a:xfrm>
            <a:prstGeom prst="hexagon">
              <a:avLst>
                <a:gd name="adj" fmla="val 25000"/>
                <a:gd name="vf" fmla="val 115470"/>
              </a:avLst>
            </a:prstGeom>
            <a:blipFill rotWithShape="1">
              <a:blip r:embed="rId12"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1"/>
            <p:cNvSpPr/>
            <p:nvPr/>
          </p:nvSpPr>
          <p:spPr>
            <a:xfrm>
              <a:off x="8060083" y="3705599"/>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1"/>
            <p:cNvSpPr/>
            <p:nvPr/>
          </p:nvSpPr>
          <p:spPr>
            <a:xfrm>
              <a:off x="8047691" y="24802"/>
              <a:ext cx="1340833" cy="1150928"/>
            </a:xfrm>
            <a:prstGeom prst="hexagon">
              <a:avLst>
                <a:gd name="adj" fmla="val 25000"/>
                <a:gd name="vf" fmla="val 115470"/>
              </a:avLst>
            </a:prstGeom>
            <a:solidFill>
              <a:srgbClr val="833C0B"/>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1"/>
            <p:cNvSpPr txBox="1"/>
            <p:nvPr/>
          </p:nvSpPr>
          <p:spPr>
            <a:xfrm>
              <a:off x="8255338" y="203039"/>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a:solidFill>
                    <a:schemeClr val="lt1"/>
                  </a:solidFill>
                  <a:latin typeface="Calibri"/>
                  <a:ea typeface="Calibri"/>
                  <a:cs typeface="Calibri"/>
                  <a:sym typeface="Calibri"/>
                </a:rPr>
                <a:t>An idea that has a market</a:t>
              </a:r>
              <a:endParaRPr sz="1100">
                <a:solidFill>
                  <a:schemeClr val="lt1"/>
                </a:solidFill>
                <a:latin typeface="Calibri"/>
                <a:ea typeface="Calibri"/>
                <a:cs typeface="Calibri"/>
                <a:sym typeface="Calibri"/>
              </a:endParaRPr>
            </a:p>
          </p:txBody>
        </p:sp>
        <p:sp>
          <p:nvSpPr>
            <p:cNvPr id="829" name="Google Shape;829;p41"/>
            <p:cNvSpPr/>
            <p:nvPr/>
          </p:nvSpPr>
          <p:spPr>
            <a:xfrm>
              <a:off x="8975452" y="1036923"/>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1"/>
            <p:cNvSpPr/>
            <p:nvPr/>
          </p:nvSpPr>
          <p:spPr>
            <a:xfrm>
              <a:off x="8047691" y="1295393"/>
              <a:ext cx="1340833" cy="1150928"/>
            </a:xfrm>
            <a:prstGeom prst="hexagon">
              <a:avLst>
                <a:gd name="adj" fmla="val 25000"/>
                <a:gd name="vf" fmla="val 115470"/>
              </a:avLst>
            </a:prstGeom>
            <a:blipFill rotWithShape="1">
              <a:blip r:embed="rId13">
                <a:alphaModFix/>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1"/>
            <p:cNvSpPr/>
            <p:nvPr/>
          </p:nvSpPr>
          <p:spPr>
            <a:xfrm>
              <a:off x="8975452" y="1302355"/>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837" name="Google Shape;837;p42"/>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838" name="Google Shape;838;p42"/>
          <p:cNvSpPr txBox="1"/>
          <p:nvPr/>
        </p:nvSpPr>
        <p:spPr>
          <a:xfrm>
            <a:off x="2620618" y="279083"/>
            <a:ext cx="6155634" cy="72516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2F5496"/>
              </a:buClr>
              <a:buSzPts val="4400"/>
              <a:buFont typeface="Calibri"/>
              <a:buNone/>
            </a:pPr>
            <a:r>
              <a:rPr lang="el-GR" sz="4400" dirty="0">
                <a:solidFill>
                  <a:srgbClr val="2F5496"/>
                </a:solidFill>
                <a:latin typeface="Calibri"/>
                <a:ea typeface="Calibri"/>
                <a:cs typeface="Calibri"/>
                <a:sym typeface="Calibri"/>
              </a:rPr>
              <a:t>ΑΝΑΚΕΦΑΛΑΙΩΣΗ</a:t>
            </a:r>
            <a:endParaRPr sz="3600" dirty="0">
              <a:solidFill>
                <a:srgbClr val="2F5496"/>
              </a:solidFill>
              <a:latin typeface="Calibri"/>
              <a:ea typeface="Calibri"/>
              <a:cs typeface="Calibri"/>
              <a:sym typeface="Calibri"/>
            </a:endParaRPr>
          </a:p>
        </p:txBody>
      </p:sp>
      <p:sp>
        <p:nvSpPr>
          <p:cNvPr id="839" name="Google Shape;839;p42"/>
          <p:cNvSpPr/>
          <p:nvPr/>
        </p:nvSpPr>
        <p:spPr>
          <a:xfrm>
            <a:off x="4830278" y="2700466"/>
            <a:ext cx="1728192" cy="1728192"/>
          </a:xfrm>
          <a:prstGeom prst="donut">
            <a:avLst>
              <a:gd name="adj" fmla="val 7299"/>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840" name="Google Shape;840;p42"/>
          <p:cNvSpPr/>
          <p:nvPr/>
        </p:nvSpPr>
        <p:spPr>
          <a:xfrm>
            <a:off x="5388340" y="4005694"/>
            <a:ext cx="612068" cy="612068"/>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841" name="Google Shape;841;p42"/>
          <p:cNvSpPr/>
          <p:nvPr/>
        </p:nvSpPr>
        <p:spPr>
          <a:xfrm rot="-5400000" flipH="1">
            <a:off x="5345867" y="3162175"/>
            <a:ext cx="706640" cy="665486"/>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842" name="Google Shape;842;p42"/>
          <p:cNvSpPr/>
          <p:nvPr/>
        </p:nvSpPr>
        <p:spPr>
          <a:xfrm>
            <a:off x="5546728" y="4141741"/>
            <a:ext cx="284420" cy="339973"/>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cxnSp>
        <p:nvCxnSpPr>
          <p:cNvPr id="843" name="Google Shape;843;p42"/>
          <p:cNvCxnSpPr/>
          <p:nvPr/>
        </p:nvCxnSpPr>
        <p:spPr>
          <a:xfrm flipH="1" flipV="1">
            <a:off x="4441155" y="2491482"/>
            <a:ext cx="642211" cy="479668"/>
          </a:xfrm>
          <a:prstGeom prst="straightConnector1">
            <a:avLst/>
          </a:prstGeom>
          <a:noFill/>
          <a:ln w="12700" cap="flat" cmpd="sng">
            <a:solidFill>
              <a:srgbClr val="FFB500"/>
            </a:solidFill>
            <a:prstDash val="solid"/>
            <a:miter lim="800000"/>
            <a:headEnd type="none" w="sm" len="sm"/>
            <a:tailEnd type="triangle" w="med" len="med"/>
          </a:ln>
        </p:spPr>
      </p:cxnSp>
      <p:cxnSp>
        <p:nvCxnSpPr>
          <p:cNvPr id="844" name="Google Shape;844;p42"/>
          <p:cNvCxnSpPr/>
          <p:nvPr/>
        </p:nvCxnSpPr>
        <p:spPr>
          <a:xfrm flipV="1">
            <a:off x="6307042" y="2491482"/>
            <a:ext cx="279024" cy="479668"/>
          </a:xfrm>
          <a:prstGeom prst="straightConnector1">
            <a:avLst/>
          </a:prstGeom>
          <a:noFill/>
          <a:ln w="12700" cap="flat" cmpd="sng">
            <a:solidFill>
              <a:srgbClr val="FFC000"/>
            </a:solidFill>
            <a:prstDash val="solid"/>
            <a:miter lim="800000"/>
            <a:headEnd type="none" w="sm" len="sm"/>
            <a:tailEnd type="triangle" w="med" len="med"/>
          </a:ln>
        </p:spPr>
      </p:cxnSp>
      <p:cxnSp>
        <p:nvCxnSpPr>
          <p:cNvPr id="845" name="Google Shape;845;p42"/>
          <p:cNvCxnSpPr/>
          <p:nvPr/>
        </p:nvCxnSpPr>
        <p:spPr>
          <a:xfrm>
            <a:off x="6311025" y="4143688"/>
            <a:ext cx="1194628" cy="676052"/>
          </a:xfrm>
          <a:prstGeom prst="straightConnector1">
            <a:avLst/>
          </a:prstGeom>
          <a:noFill/>
          <a:ln w="12700" cap="flat" cmpd="sng">
            <a:solidFill>
              <a:srgbClr val="FFB500"/>
            </a:solidFill>
            <a:prstDash val="solid"/>
            <a:miter lim="800000"/>
            <a:headEnd type="none" w="sm" len="sm"/>
            <a:tailEnd type="triangle" w="med" len="med"/>
          </a:ln>
        </p:spPr>
      </p:cxnSp>
      <p:cxnSp>
        <p:nvCxnSpPr>
          <p:cNvPr id="846" name="Google Shape;846;p42"/>
          <p:cNvCxnSpPr/>
          <p:nvPr/>
        </p:nvCxnSpPr>
        <p:spPr>
          <a:xfrm flipH="1">
            <a:off x="4542503" y="4187698"/>
            <a:ext cx="696334" cy="75123"/>
          </a:xfrm>
          <a:prstGeom prst="straightConnector1">
            <a:avLst/>
          </a:prstGeom>
          <a:noFill/>
          <a:ln w="12700" cap="flat" cmpd="sng">
            <a:solidFill>
              <a:srgbClr val="FFB500"/>
            </a:solidFill>
            <a:prstDash val="solid"/>
            <a:miter lim="800000"/>
            <a:headEnd type="none" w="sm" len="sm"/>
            <a:tailEnd type="triangle" w="med" len="med"/>
          </a:ln>
        </p:spPr>
      </p:cxnSp>
      <p:grpSp>
        <p:nvGrpSpPr>
          <p:cNvPr id="847" name="Google Shape;847;p42"/>
          <p:cNvGrpSpPr/>
          <p:nvPr/>
        </p:nvGrpSpPr>
        <p:grpSpPr>
          <a:xfrm>
            <a:off x="187241" y="1131839"/>
            <a:ext cx="4253915" cy="1566473"/>
            <a:chOff x="-528464" y="2996672"/>
            <a:chExt cx="3338080" cy="1212346"/>
          </a:xfrm>
        </p:grpSpPr>
        <p:sp>
          <p:nvSpPr>
            <p:cNvPr id="848" name="Google Shape;848;p42"/>
            <p:cNvSpPr txBox="1"/>
            <p:nvPr/>
          </p:nvSpPr>
          <p:spPr>
            <a:xfrm>
              <a:off x="-528464" y="3378062"/>
              <a:ext cx="3338079" cy="830956"/>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l-GR" sz="1600" dirty="0">
                  <a:solidFill>
                    <a:schemeClr val="dk1"/>
                  </a:solidFill>
                  <a:latin typeface="Calibri"/>
                  <a:ea typeface="Calibri"/>
                  <a:cs typeface="Calibri"/>
                  <a:sym typeface="Calibri"/>
                </a:rPr>
                <a:t>Μπορεί επίσης να είναι τα εργαλεία, τα αντικείμενα, τα αντικείμενα και οι πολιτιστικοί χώροι που σχετίζονται με αυτά.</a:t>
              </a:r>
              <a:endParaRPr sz="1600" dirty="0">
                <a:solidFill>
                  <a:srgbClr val="3F3F3F"/>
                </a:solidFill>
                <a:latin typeface="Calibri"/>
                <a:ea typeface="Calibri"/>
                <a:cs typeface="Calibri"/>
                <a:sym typeface="Calibri"/>
              </a:endParaRPr>
            </a:p>
          </p:txBody>
        </p:sp>
        <p:sp>
          <p:nvSpPr>
            <p:cNvPr id="849" name="Google Shape;849;p42"/>
            <p:cNvSpPr txBox="1"/>
            <p:nvPr/>
          </p:nvSpPr>
          <p:spPr>
            <a:xfrm>
              <a:off x="-528463" y="2996672"/>
              <a:ext cx="3338079" cy="584735"/>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l-GR" sz="1600" b="1" dirty="0">
                  <a:solidFill>
                    <a:srgbClr val="3F3F3F"/>
                  </a:solidFill>
                  <a:latin typeface="Calibri"/>
                  <a:ea typeface="Calibri"/>
                  <a:cs typeface="Calibri"/>
                  <a:sym typeface="Calibri"/>
                </a:rPr>
                <a:t>Η ΑΠΚ περιλαμβάνει π.χ. πρακτικές, παρουσίαση, έκφραση, γνώσεις, δεξιότητες</a:t>
              </a:r>
              <a:endParaRPr sz="1600" b="1" dirty="0">
                <a:solidFill>
                  <a:srgbClr val="3F3F3F"/>
                </a:solidFill>
                <a:latin typeface="Calibri"/>
                <a:ea typeface="Calibri"/>
                <a:cs typeface="Calibri"/>
                <a:sym typeface="Calibri"/>
              </a:endParaRPr>
            </a:p>
          </p:txBody>
        </p:sp>
      </p:grpSp>
      <p:grpSp>
        <p:nvGrpSpPr>
          <p:cNvPr id="850" name="Google Shape;850;p42"/>
          <p:cNvGrpSpPr/>
          <p:nvPr/>
        </p:nvGrpSpPr>
        <p:grpSpPr>
          <a:xfrm>
            <a:off x="748058" y="3989984"/>
            <a:ext cx="5895810" cy="2434859"/>
            <a:chOff x="-332695" y="3894173"/>
            <a:chExt cx="5396429" cy="2194326"/>
          </a:xfrm>
        </p:grpSpPr>
        <p:sp>
          <p:nvSpPr>
            <p:cNvPr id="851" name="Google Shape;851;p42"/>
            <p:cNvSpPr txBox="1"/>
            <p:nvPr/>
          </p:nvSpPr>
          <p:spPr>
            <a:xfrm>
              <a:off x="-332695" y="4673937"/>
              <a:ext cx="5396429" cy="141456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l-GR" sz="1600" dirty="0">
                  <a:solidFill>
                    <a:schemeClr val="dk1"/>
                  </a:solidFill>
                  <a:latin typeface="Calibri"/>
                  <a:ea typeface="Calibri"/>
                  <a:cs typeface="Calibri"/>
                  <a:sym typeface="Calibri"/>
                </a:rPr>
                <a:t>α) προφορικές παραδόσεις και εκφράσεις </a:t>
              </a:r>
            </a:p>
            <a:p>
              <a:pPr marL="0" marR="0" lvl="0" indent="0" algn="l" rtl="0">
                <a:spcBef>
                  <a:spcPts val="0"/>
                </a:spcBef>
                <a:spcAft>
                  <a:spcPts val="0"/>
                </a:spcAft>
                <a:buNone/>
              </a:pPr>
              <a:r>
                <a:rPr lang="el-GR" sz="1600" dirty="0">
                  <a:solidFill>
                    <a:schemeClr val="dk1"/>
                  </a:solidFill>
                  <a:latin typeface="Calibri"/>
                  <a:ea typeface="Calibri"/>
                  <a:cs typeface="Calibri"/>
                  <a:sym typeface="Calibri"/>
                </a:rPr>
                <a:t>β) παραστατικές τέχνες </a:t>
              </a:r>
            </a:p>
            <a:p>
              <a:pPr marL="0" marR="0" lvl="0" indent="0" algn="l" rtl="0">
                <a:spcBef>
                  <a:spcPts val="0"/>
                </a:spcBef>
                <a:spcAft>
                  <a:spcPts val="0"/>
                </a:spcAft>
                <a:buNone/>
              </a:pPr>
              <a:r>
                <a:rPr lang="el-GR" sz="1600" dirty="0">
                  <a:solidFill>
                    <a:schemeClr val="dk1"/>
                  </a:solidFill>
                  <a:latin typeface="Calibri"/>
                  <a:ea typeface="Calibri"/>
                  <a:cs typeface="Calibri"/>
                  <a:sym typeface="Calibri"/>
                </a:rPr>
                <a:t>γ) κοινωνικές πρακτικές, τελετουργίες και εορταστικές εκδηλώσεις δ) γνώσεις και πρακτικές που αφορούν τη φύση και το σύμπαν </a:t>
              </a:r>
            </a:p>
            <a:p>
              <a:pPr marL="0" marR="0" lvl="0" indent="0" algn="l" rtl="0">
                <a:spcBef>
                  <a:spcPts val="0"/>
                </a:spcBef>
                <a:spcAft>
                  <a:spcPts val="0"/>
                </a:spcAft>
                <a:buNone/>
              </a:pPr>
              <a:r>
                <a:rPr lang="el-GR" sz="1600" dirty="0">
                  <a:solidFill>
                    <a:schemeClr val="dk1"/>
                  </a:solidFill>
                  <a:latin typeface="Calibri"/>
                  <a:ea typeface="Calibri"/>
                  <a:cs typeface="Calibri"/>
                  <a:sym typeface="Calibri"/>
                </a:rPr>
                <a:t>ε) παραδοσιακή χειροτεχνία</a:t>
              </a:r>
              <a:r>
                <a:rPr lang="en-US" sz="1600" dirty="0">
                  <a:solidFill>
                    <a:schemeClr val="dk1"/>
                  </a:solidFill>
                  <a:latin typeface="Calibri"/>
                  <a:ea typeface="Calibri"/>
                  <a:cs typeface="Calibri"/>
                  <a:sym typeface="Calibri"/>
                </a:rPr>
                <a:t> </a:t>
              </a:r>
              <a:endParaRPr sz="1600" dirty="0">
                <a:solidFill>
                  <a:schemeClr val="dk1"/>
                </a:solidFill>
                <a:latin typeface="Calibri"/>
                <a:ea typeface="Calibri"/>
                <a:cs typeface="Calibri"/>
                <a:sym typeface="Calibri"/>
              </a:endParaRPr>
            </a:p>
            <a:p>
              <a:pPr marL="0" marR="0" lvl="0" indent="0" algn="r" rtl="0">
                <a:spcBef>
                  <a:spcPts val="0"/>
                </a:spcBef>
                <a:spcAft>
                  <a:spcPts val="0"/>
                </a:spcAft>
                <a:buNone/>
              </a:pPr>
              <a:r>
                <a:rPr lang="en-US" sz="1600" dirty="0">
                  <a:solidFill>
                    <a:srgbClr val="3F3F3F"/>
                  </a:solidFill>
                  <a:latin typeface="Calibri"/>
                  <a:ea typeface="Calibri"/>
                  <a:cs typeface="Calibri"/>
                  <a:sym typeface="Calibri"/>
                </a:rPr>
                <a:t> </a:t>
              </a:r>
              <a:endParaRPr sz="1600" dirty="0">
                <a:solidFill>
                  <a:srgbClr val="3F3F3F"/>
                </a:solidFill>
                <a:latin typeface="Calibri"/>
                <a:ea typeface="Calibri"/>
                <a:cs typeface="Calibri"/>
                <a:sym typeface="Calibri"/>
              </a:endParaRPr>
            </a:p>
          </p:txBody>
        </p:sp>
        <p:sp>
          <p:nvSpPr>
            <p:cNvPr id="852" name="Google Shape;852;p42"/>
            <p:cNvSpPr txBox="1"/>
            <p:nvPr/>
          </p:nvSpPr>
          <p:spPr>
            <a:xfrm>
              <a:off x="-332695" y="3894173"/>
              <a:ext cx="3711193" cy="83095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l-GR" sz="1600" b="1" dirty="0">
                  <a:solidFill>
                    <a:schemeClr val="dk1"/>
                  </a:solidFill>
                  <a:latin typeface="Calibri"/>
                  <a:ea typeface="Calibri"/>
                  <a:cs typeface="Calibri"/>
                  <a:sym typeface="Calibri"/>
                </a:rPr>
                <a:t>Η «Άυλη Πολιτιστική Κληρονομιά», όπως ορίζεται από την UNESCO, εκδηλώνεται σε πέντε τομείς</a:t>
              </a:r>
              <a:r>
                <a:rPr lang="en-US" sz="1600" b="1" dirty="0">
                  <a:solidFill>
                    <a:schemeClr val="dk1"/>
                  </a:solidFill>
                  <a:latin typeface="Calibri"/>
                  <a:ea typeface="Calibri"/>
                  <a:cs typeface="Calibri"/>
                  <a:sym typeface="Calibri"/>
                </a:rPr>
                <a:t>:</a:t>
              </a:r>
              <a:endParaRPr dirty="0"/>
            </a:p>
          </p:txBody>
        </p:sp>
      </p:grpSp>
      <p:grpSp>
        <p:nvGrpSpPr>
          <p:cNvPr id="853" name="Google Shape;853;p42"/>
          <p:cNvGrpSpPr/>
          <p:nvPr/>
        </p:nvGrpSpPr>
        <p:grpSpPr>
          <a:xfrm>
            <a:off x="6586067" y="1113478"/>
            <a:ext cx="3924617" cy="2122190"/>
            <a:chOff x="585699" y="2998813"/>
            <a:chExt cx="2223920" cy="2122190"/>
          </a:xfrm>
        </p:grpSpPr>
        <p:sp>
          <p:nvSpPr>
            <p:cNvPr id="854" name="Google Shape;854;p42"/>
            <p:cNvSpPr txBox="1"/>
            <p:nvPr/>
          </p:nvSpPr>
          <p:spPr>
            <a:xfrm>
              <a:off x="585699" y="3797604"/>
              <a:ext cx="2223920" cy="132339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l-GR" sz="1600" dirty="0">
                  <a:solidFill>
                    <a:schemeClr val="dk1"/>
                  </a:solidFill>
                  <a:latin typeface="Calibri"/>
                  <a:ea typeface="Calibri"/>
                  <a:cs typeface="Calibri"/>
                  <a:sym typeface="Calibri"/>
                </a:rPr>
                <a:t>Η Άυλη Πολιτιστική Κληρονομιά διατηρείται ζωντανή και σχετική όταν ασκείται και μοιράζεται. Κάθε γενιά θα την επηρεάσει, τόσο με μικρές προσαρμογές όσο και με σημαντικές αλλαγές.</a:t>
              </a:r>
              <a:endParaRPr sz="1600" dirty="0">
                <a:solidFill>
                  <a:srgbClr val="3F3F3F"/>
                </a:solidFill>
                <a:latin typeface="Calibri"/>
                <a:ea typeface="Calibri"/>
                <a:cs typeface="Calibri"/>
                <a:sym typeface="Calibri"/>
              </a:endParaRPr>
            </a:p>
          </p:txBody>
        </p:sp>
        <p:sp>
          <p:nvSpPr>
            <p:cNvPr id="855" name="Google Shape;855;p42"/>
            <p:cNvSpPr txBox="1"/>
            <p:nvPr/>
          </p:nvSpPr>
          <p:spPr>
            <a:xfrm>
              <a:off x="585699" y="2998813"/>
              <a:ext cx="2059657" cy="5847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l-GR" sz="1600" b="1" dirty="0">
                  <a:solidFill>
                    <a:srgbClr val="3F3F3F"/>
                  </a:solidFill>
                  <a:latin typeface="Calibri"/>
                  <a:ea typeface="Calibri"/>
                  <a:cs typeface="Calibri"/>
                  <a:sym typeface="Calibri"/>
                </a:rPr>
                <a:t>ΑΠΚ – τόσο επαγγελματική όσο και ερασιτεχνική δραστηριότητα</a:t>
              </a:r>
              <a:endParaRPr sz="1600" b="1" dirty="0">
                <a:solidFill>
                  <a:srgbClr val="3F3F3F"/>
                </a:solidFill>
                <a:latin typeface="Calibri"/>
                <a:ea typeface="Calibri"/>
                <a:cs typeface="Calibri"/>
                <a:sym typeface="Calibri"/>
              </a:endParaRPr>
            </a:p>
          </p:txBody>
        </p:sp>
      </p:grpSp>
      <p:grpSp>
        <p:nvGrpSpPr>
          <p:cNvPr id="856" name="Google Shape;856;p42"/>
          <p:cNvGrpSpPr/>
          <p:nvPr/>
        </p:nvGrpSpPr>
        <p:grpSpPr>
          <a:xfrm>
            <a:off x="7503109" y="3565906"/>
            <a:ext cx="3203477" cy="2614700"/>
            <a:chOff x="803640" y="3146289"/>
            <a:chExt cx="2059657" cy="1991360"/>
          </a:xfrm>
        </p:grpSpPr>
        <p:sp>
          <p:nvSpPr>
            <p:cNvPr id="857" name="Google Shape;857;p42"/>
            <p:cNvSpPr txBox="1"/>
            <p:nvPr/>
          </p:nvSpPr>
          <p:spPr>
            <a:xfrm>
              <a:off x="803640" y="4317268"/>
              <a:ext cx="2059657" cy="820381"/>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l-GR" sz="1600" dirty="0">
                  <a:solidFill>
                    <a:srgbClr val="3F3F3F"/>
                  </a:solidFill>
                  <a:latin typeface="Calibri"/>
                  <a:ea typeface="Calibri"/>
                  <a:cs typeface="Calibri"/>
                  <a:sym typeface="Calibri"/>
                </a:rPr>
                <a:t>Δημιουργήστε ιδέες, εργαστείτε για τη βελτίωσή τους και εξετάστε την κοινωνική, πολιτιστική και οικονομική αξία της ιδέας σας</a:t>
              </a:r>
              <a:endParaRPr sz="1600" dirty="0">
                <a:solidFill>
                  <a:srgbClr val="3F3F3F"/>
                </a:solidFill>
                <a:latin typeface="Calibri"/>
                <a:ea typeface="Calibri"/>
                <a:cs typeface="Calibri"/>
                <a:sym typeface="Calibri"/>
              </a:endParaRPr>
            </a:p>
          </p:txBody>
        </p:sp>
        <p:sp>
          <p:nvSpPr>
            <p:cNvPr id="858" name="Google Shape;858;p42"/>
            <p:cNvSpPr txBox="1"/>
            <p:nvPr/>
          </p:nvSpPr>
          <p:spPr>
            <a:xfrm>
              <a:off x="803640" y="3146289"/>
              <a:ext cx="2059657" cy="1007903"/>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l-GR" sz="1600" b="1" dirty="0">
                  <a:solidFill>
                    <a:srgbClr val="3F3F3F"/>
                  </a:solidFill>
                  <a:latin typeface="Calibri"/>
                  <a:ea typeface="Calibri"/>
                  <a:cs typeface="Calibri"/>
                  <a:sym typeface="Calibri"/>
                </a:rPr>
                <a:t>Οι επιχειρηματίες που εργάζονται με την ΑΠΚ χρησιμοποιούν πολλούς τρόπους για να πυροδοτήσουν τη δημιουργικότητά τους.</a:t>
              </a:r>
              <a:endParaRPr dirty="0"/>
            </a:p>
          </p:txBody>
        </p:sp>
      </p:grpSp>
      <p:grpSp>
        <p:nvGrpSpPr>
          <p:cNvPr id="859" name="Google Shape;859;p42"/>
          <p:cNvGrpSpPr/>
          <p:nvPr/>
        </p:nvGrpSpPr>
        <p:grpSpPr>
          <a:xfrm>
            <a:off x="9050307" y="414216"/>
            <a:ext cx="1361571" cy="349188"/>
            <a:chOff x="10604072" y="448487"/>
            <a:chExt cx="1361571" cy="349188"/>
          </a:xfrm>
        </p:grpSpPr>
        <p:sp>
          <p:nvSpPr>
            <p:cNvPr id="860" name="Google Shape;860;p42"/>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61" name="Google Shape;861;p42"/>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62" name="Google Shape;862;p42"/>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pic>
        <p:nvPicPr>
          <p:cNvPr id="868" name="Google Shape;868;p43"/>
          <p:cNvPicPr preferRelativeResize="0"/>
          <p:nvPr/>
        </p:nvPicPr>
        <p:blipFill rotWithShape="1">
          <a:blip r:embed="rId3">
            <a:alphaModFix/>
          </a:blip>
          <a:srcRect/>
          <a:stretch/>
        </p:blipFill>
        <p:spPr>
          <a:xfrm>
            <a:off x="9286035" y="6211204"/>
            <a:ext cx="2895805" cy="636636"/>
          </a:xfrm>
          <a:prstGeom prst="rect">
            <a:avLst/>
          </a:prstGeom>
          <a:noFill/>
          <a:ln>
            <a:noFill/>
          </a:ln>
        </p:spPr>
      </p:pic>
      <p:sp>
        <p:nvSpPr>
          <p:cNvPr id="869" name="Google Shape;869;p43"/>
          <p:cNvSpPr txBox="1"/>
          <p:nvPr/>
        </p:nvSpPr>
        <p:spPr>
          <a:xfrm>
            <a:off x="315655" y="6457890"/>
            <a:ext cx="956718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000">
              <a:solidFill>
                <a:schemeClr val="dk1"/>
              </a:solidFill>
              <a:latin typeface="Calibri"/>
              <a:ea typeface="Calibri"/>
              <a:cs typeface="Calibri"/>
              <a:sym typeface="Calibri"/>
            </a:endParaRPr>
          </a:p>
        </p:txBody>
      </p:sp>
      <p:pic>
        <p:nvPicPr>
          <p:cNvPr id="870" name="Google Shape;870;p43"/>
          <p:cNvPicPr preferRelativeResize="0"/>
          <p:nvPr/>
        </p:nvPicPr>
        <p:blipFill rotWithShape="1">
          <a:blip r:embed="rId4">
            <a:alphaModFix/>
          </a:blip>
          <a:srcRect/>
          <a:stretch/>
        </p:blipFill>
        <p:spPr>
          <a:xfrm>
            <a:off x="0" y="0"/>
            <a:ext cx="2219417" cy="883966"/>
          </a:xfrm>
          <a:prstGeom prst="rect">
            <a:avLst/>
          </a:prstGeom>
          <a:noFill/>
          <a:ln>
            <a:noFill/>
          </a:ln>
        </p:spPr>
      </p:pic>
      <p:sp>
        <p:nvSpPr>
          <p:cNvPr id="871" name="Google Shape;871;p43"/>
          <p:cNvSpPr txBox="1"/>
          <p:nvPr/>
        </p:nvSpPr>
        <p:spPr>
          <a:xfrm>
            <a:off x="397304" y="2267062"/>
            <a:ext cx="2916730" cy="52230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rgbClr val="595959"/>
                </a:solidFill>
                <a:latin typeface="Calibri"/>
                <a:ea typeface="Calibri"/>
                <a:cs typeface="Calibri"/>
                <a:sym typeface="Calibri"/>
              </a:rPr>
              <a:t>1. </a:t>
            </a:r>
            <a:r>
              <a:rPr lang="el-GR" sz="1600" dirty="0">
                <a:solidFill>
                  <a:srgbClr val="595959"/>
                </a:solidFill>
                <a:latin typeface="Calibri"/>
                <a:ea typeface="Calibri"/>
                <a:cs typeface="Calibri"/>
                <a:sym typeface="Calibri"/>
              </a:rPr>
              <a:t>Όταν εργάζεστε με ΑΠΚ</a:t>
            </a:r>
            <a:r>
              <a:rPr lang="en-US" sz="1600" dirty="0">
                <a:solidFill>
                  <a:srgbClr val="595959"/>
                </a:solidFill>
                <a:latin typeface="Calibri"/>
                <a:ea typeface="Calibri"/>
                <a:cs typeface="Calibri"/>
                <a:sym typeface="Calibri"/>
              </a:rPr>
              <a:t>: </a:t>
            </a:r>
            <a:endParaRPr sz="1600" dirty="0">
              <a:solidFill>
                <a:srgbClr val="595959"/>
              </a:solidFill>
              <a:latin typeface="Calibri"/>
              <a:ea typeface="Calibri"/>
              <a:cs typeface="Calibri"/>
              <a:sym typeface="Calibri"/>
            </a:endParaRPr>
          </a:p>
        </p:txBody>
      </p:sp>
      <p:sp>
        <p:nvSpPr>
          <p:cNvPr id="872" name="Google Shape;872;p43"/>
          <p:cNvSpPr txBox="1"/>
          <p:nvPr/>
        </p:nvSpPr>
        <p:spPr>
          <a:xfrm>
            <a:off x="397304" y="2610424"/>
            <a:ext cx="4226636" cy="828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3F3F3F"/>
              </a:buClr>
              <a:buSzPts val="1600"/>
              <a:buFont typeface="Calibri"/>
              <a:buAutoNum type="alphaLcParenR"/>
            </a:pPr>
            <a:r>
              <a:rPr lang="el-GR" sz="1600" dirty="0">
                <a:solidFill>
                  <a:srgbClr val="3F3F3F"/>
                </a:solidFill>
                <a:latin typeface="Calibri"/>
                <a:ea typeface="Calibri"/>
                <a:cs typeface="Calibri"/>
                <a:sym typeface="Calibri"/>
              </a:rPr>
              <a:t>Η UNESCO έχει διαδραματίσει ζωτικό ρόλο παγκοσμίως στην αύξηση της ευαισθητοποίησης των ανθρώπων σχετικά με την ΑΠΚ</a:t>
            </a:r>
            <a:r>
              <a:rPr lang="en-US" sz="1600" dirty="0">
                <a:solidFill>
                  <a:srgbClr val="3F3F3F"/>
                </a:solidFill>
                <a:latin typeface="Calibri"/>
                <a:ea typeface="Calibri"/>
                <a:cs typeface="Calibri"/>
                <a:sym typeface="Calibri"/>
              </a:rPr>
              <a:t>.</a:t>
            </a:r>
            <a:endParaRPr dirty="0"/>
          </a:p>
          <a:p>
            <a:pPr marL="342900" marR="0" lvl="0" indent="-342900" algn="l" rtl="0">
              <a:spcBef>
                <a:spcPts val="0"/>
              </a:spcBef>
              <a:spcAft>
                <a:spcPts val="0"/>
              </a:spcAft>
              <a:buClr>
                <a:srgbClr val="3F3F3F"/>
              </a:buClr>
              <a:buSzPts val="1600"/>
              <a:buFont typeface="Calibri"/>
              <a:buAutoNum type="alphaLcParenR"/>
            </a:pPr>
            <a:r>
              <a:rPr lang="el-GR" sz="1600" dirty="0">
                <a:solidFill>
                  <a:srgbClr val="3F3F3F"/>
                </a:solidFill>
                <a:latin typeface="Calibri"/>
                <a:ea typeface="Calibri"/>
                <a:cs typeface="Calibri"/>
                <a:sym typeface="Calibri"/>
              </a:rPr>
              <a:t>Είναι πάντα σαφές ότι τα καιρικά φαινόμενα είναι άυλη ή υλική κληρονομιά.</a:t>
            </a:r>
          </a:p>
          <a:p>
            <a:pPr marL="342900" marR="0" lvl="0" indent="-342900" algn="l" rtl="0">
              <a:spcBef>
                <a:spcPts val="0"/>
              </a:spcBef>
              <a:spcAft>
                <a:spcPts val="0"/>
              </a:spcAft>
              <a:buClr>
                <a:srgbClr val="3F3F3F"/>
              </a:buClr>
              <a:buSzPts val="1600"/>
              <a:buFont typeface="Calibri"/>
              <a:buAutoNum type="alphaLcParenR"/>
            </a:pPr>
            <a:r>
              <a:rPr lang="el-GR" sz="1600" dirty="0">
                <a:solidFill>
                  <a:srgbClr val="3F3F3F"/>
                </a:solidFill>
                <a:latin typeface="Calibri"/>
                <a:ea typeface="Calibri"/>
                <a:cs typeface="Calibri"/>
                <a:sym typeface="Calibri"/>
              </a:rPr>
              <a:t>Οι άνθρωποι συμφωνούν για το πώς είναι καλύτερο να το κάνουμε.</a:t>
            </a:r>
            <a:endParaRPr sz="1600" dirty="0">
              <a:solidFill>
                <a:srgbClr val="3F3F3F"/>
              </a:solidFill>
              <a:latin typeface="Calibri"/>
              <a:ea typeface="Calibri"/>
              <a:cs typeface="Calibri"/>
              <a:sym typeface="Calibri"/>
            </a:endParaRPr>
          </a:p>
        </p:txBody>
      </p:sp>
      <p:sp>
        <p:nvSpPr>
          <p:cNvPr id="873" name="Google Shape;873;p43"/>
          <p:cNvSpPr/>
          <p:nvPr/>
        </p:nvSpPr>
        <p:spPr>
          <a:xfrm>
            <a:off x="897830" y="1400062"/>
            <a:ext cx="754393" cy="754393"/>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accent2"/>
              </a:solidFill>
              <a:latin typeface="Calibri"/>
              <a:ea typeface="Calibri"/>
              <a:cs typeface="Calibri"/>
              <a:sym typeface="Calibri"/>
            </a:endParaRPr>
          </a:p>
        </p:txBody>
      </p:sp>
      <p:sp>
        <p:nvSpPr>
          <p:cNvPr id="874" name="Google Shape;874;p43"/>
          <p:cNvSpPr txBox="1"/>
          <p:nvPr/>
        </p:nvSpPr>
        <p:spPr>
          <a:xfrm>
            <a:off x="4843729" y="2816720"/>
            <a:ext cx="2617385" cy="27604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rgbClr val="595959"/>
                </a:solidFill>
                <a:latin typeface="Calibri"/>
                <a:ea typeface="Calibri"/>
                <a:cs typeface="Calibri"/>
                <a:sym typeface="Calibri"/>
              </a:rPr>
              <a:t>3. </a:t>
            </a:r>
            <a:r>
              <a:rPr lang="el-GR" sz="1600" dirty="0">
                <a:solidFill>
                  <a:srgbClr val="595959"/>
                </a:solidFill>
                <a:latin typeface="Calibri"/>
                <a:ea typeface="Calibri"/>
                <a:cs typeface="Calibri"/>
                <a:sym typeface="Calibri"/>
              </a:rPr>
              <a:t>Όταν εργάζεστε με την ΑΠΚ, είναι σημαντικό να</a:t>
            </a:r>
            <a:r>
              <a:rPr lang="en-US" sz="1600" dirty="0">
                <a:solidFill>
                  <a:srgbClr val="595959"/>
                </a:solidFill>
                <a:latin typeface="Calibri"/>
                <a:ea typeface="Calibri"/>
                <a:cs typeface="Calibri"/>
                <a:sym typeface="Calibri"/>
              </a:rPr>
              <a:t>:  </a:t>
            </a:r>
            <a:endParaRPr sz="1600" dirty="0">
              <a:solidFill>
                <a:srgbClr val="595959"/>
              </a:solidFill>
              <a:latin typeface="Calibri"/>
              <a:ea typeface="Calibri"/>
              <a:cs typeface="Calibri"/>
              <a:sym typeface="Calibri"/>
            </a:endParaRPr>
          </a:p>
        </p:txBody>
      </p:sp>
      <p:sp>
        <p:nvSpPr>
          <p:cNvPr id="875" name="Google Shape;875;p43"/>
          <p:cNvSpPr txBox="1"/>
          <p:nvPr/>
        </p:nvSpPr>
        <p:spPr>
          <a:xfrm>
            <a:off x="4801906" y="3519916"/>
            <a:ext cx="2887148" cy="828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3F3F3F"/>
              </a:buClr>
              <a:buSzPts val="1600"/>
              <a:buFont typeface="Calibri"/>
              <a:buAutoNum type="alphaLcParenR"/>
            </a:pPr>
            <a:r>
              <a:rPr lang="el-GR" sz="1600" dirty="0">
                <a:solidFill>
                  <a:srgbClr val="3F3F3F"/>
                </a:solidFill>
                <a:latin typeface="Calibri"/>
                <a:ea typeface="Calibri"/>
                <a:cs typeface="Calibri"/>
                <a:sym typeface="Calibri"/>
              </a:rPr>
              <a:t>Ποτέ μην κάνετε κάτι καινούριο. </a:t>
            </a:r>
          </a:p>
          <a:p>
            <a:pPr marL="342900" marR="0" lvl="0" indent="-342900" algn="l" rtl="0">
              <a:spcBef>
                <a:spcPts val="0"/>
              </a:spcBef>
              <a:spcAft>
                <a:spcPts val="0"/>
              </a:spcAft>
              <a:buClr>
                <a:srgbClr val="3F3F3F"/>
              </a:buClr>
              <a:buSzPts val="1600"/>
              <a:buFont typeface="Calibri"/>
              <a:buAutoNum type="alphaLcParenR"/>
            </a:pPr>
            <a:r>
              <a:rPr lang="el-GR" sz="1600" dirty="0">
                <a:solidFill>
                  <a:srgbClr val="3F3F3F"/>
                </a:solidFill>
                <a:latin typeface="Calibri"/>
                <a:ea typeface="Calibri"/>
                <a:cs typeface="Calibri"/>
                <a:sym typeface="Calibri"/>
              </a:rPr>
              <a:t>Ποτέ να μην αλλάξετε τίποτα. </a:t>
            </a:r>
          </a:p>
          <a:p>
            <a:pPr marL="342900" marR="0" lvl="0" indent="-342900" algn="l" rtl="0">
              <a:spcBef>
                <a:spcPts val="0"/>
              </a:spcBef>
              <a:spcAft>
                <a:spcPts val="0"/>
              </a:spcAft>
              <a:buClr>
                <a:srgbClr val="3F3F3F"/>
              </a:buClr>
              <a:buSzPts val="1600"/>
              <a:buFont typeface="Calibri"/>
              <a:buAutoNum type="alphaLcParenR"/>
            </a:pPr>
            <a:r>
              <a:rPr lang="el-GR" sz="1600" dirty="0">
                <a:solidFill>
                  <a:srgbClr val="3F3F3F"/>
                </a:solidFill>
                <a:latin typeface="Calibri"/>
                <a:ea typeface="Calibri"/>
                <a:cs typeface="Calibri"/>
                <a:sym typeface="Calibri"/>
              </a:rPr>
              <a:t>Σεβαστείτε την κληρονομιά, αλλά να είστε δημιουργικοί.</a:t>
            </a:r>
            <a:endParaRPr dirty="0"/>
          </a:p>
        </p:txBody>
      </p:sp>
      <p:sp>
        <p:nvSpPr>
          <p:cNvPr id="876" name="Google Shape;876;p43"/>
          <p:cNvSpPr/>
          <p:nvPr/>
        </p:nvSpPr>
        <p:spPr>
          <a:xfrm>
            <a:off x="5142061" y="1762860"/>
            <a:ext cx="754393" cy="754393"/>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877" name="Google Shape;877;p43"/>
          <p:cNvSpPr/>
          <p:nvPr/>
        </p:nvSpPr>
        <p:spPr>
          <a:xfrm>
            <a:off x="1017731" y="4797272"/>
            <a:ext cx="341413" cy="408098"/>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878" name="Google Shape;878;p43"/>
          <p:cNvSpPr/>
          <p:nvPr/>
        </p:nvSpPr>
        <p:spPr>
          <a:xfrm>
            <a:off x="5339258" y="1977199"/>
            <a:ext cx="360000" cy="360000"/>
          </a:xfrm>
          <a:custGeom>
            <a:avLst/>
            <a:gdLst/>
            <a:ahLst/>
            <a:cxnLst/>
            <a:rect l="l" t="t" r="r" b="b"/>
            <a:pathLst>
              <a:path w="3240000" h="3240000" extrusionOk="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879" name="Google Shape;879;p43"/>
          <p:cNvSpPr/>
          <p:nvPr/>
        </p:nvSpPr>
        <p:spPr>
          <a:xfrm>
            <a:off x="1058960" y="1636902"/>
            <a:ext cx="432135" cy="284005"/>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880" name="Google Shape;880;p43"/>
          <p:cNvSpPr/>
          <p:nvPr/>
        </p:nvSpPr>
        <p:spPr>
          <a:xfrm>
            <a:off x="1275027" y="4607197"/>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881" name="Google Shape;881;p43"/>
          <p:cNvSpPr txBox="1"/>
          <p:nvPr/>
        </p:nvSpPr>
        <p:spPr>
          <a:xfrm>
            <a:off x="3048000" y="279083"/>
            <a:ext cx="8656320" cy="72516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F5496"/>
              </a:buClr>
              <a:buSzPts val="3600"/>
              <a:buFont typeface="Calibri"/>
              <a:buNone/>
            </a:pPr>
            <a:r>
              <a:rPr lang="el-GR" sz="3600" dirty="0">
                <a:solidFill>
                  <a:srgbClr val="2F5496"/>
                </a:solidFill>
                <a:latin typeface="Calibri"/>
                <a:ea typeface="Calibri"/>
                <a:cs typeface="Calibri"/>
                <a:sym typeface="Calibri"/>
              </a:rPr>
              <a:t>ΑΣΚΗΣΗ ΑΥΤΟΑΞΙΟΛΟΓΗΣΗΣ</a:t>
            </a:r>
            <a:endParaRPr dirty="0"/>
          </a:p>
        </p:txBody>
      </p:sp>
      <p:pic>
        <p:nvPicPr>
          <p:cNvPr id="882" name="Google Shape;882;p43"/>
          <p:cNvPicPr preferRelativeResize="0"/>
          <p:nvPr/>
        </p:nvPicPr>
        <p:blipFill rotWithShape="1">
          <a:blip r:embed="rId5">
            <a:alphaModFix/>
          </a:blip>
          <a:srcRect/>
          <a:stretch/>
        </p:blipFill>
        <p:spPr>
          <a:xfrm>
            <a:off x="7689054" y="1137304"/>
            <a:ext cx="4493655" cy="4279525"/>
          </a:xfrm>
          <a:prstGeom prst="rect">
            <a:avLst/>
          </a:prstGeom>
          <a:noFill/>
          <a:ln>
            <a:noFill/>
          </a:ln>
        </p:spPr>
      </p:pic>
      <p:sp>
        <p:nvSpPr>
          <p:cNvPr id="883" name="Google Shape;883;p43"/>
          <p:cNvSpPr/>
          <p:nvPr/>
        </p:nvSpPr>
        <p:spPr>
          <a:xfrm>
            <a:off x="7689054" y="1137305"/>
            <a:ext cx="4502947" cy="4279524"/>
          </a:xfrm>
          <a:prstGeom prst="rect">
            <a:avLst/>
          </a:prstGeom>
          <a:solidFill>
            <a:schemeClr val="lt1">
              <a:alpha val="28627"/>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4" name="Google Shape;884;p43"/>
          <p:cNvSpPr txBox="1"/>
          <p:nvPr/>
        </p:nvSpPr>
        <p:spPr>
          <a:xfrm>
            <a:off x="1572382" y="4928170"/>
            <a:ext cx="2753811" cy="27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l-GR" sz="1600" dirty="0">
                <a:solidFill>
                  <a:srgbClr val="595959"/>
                </a:solidFill>
                <a:latin typeface="Calibri"/>
                <a:ea typeface="Calibri"/>
                <a:cs typeface="Calibri"/>
                <a:sym typeface="Calibri"/>
              </a:rPr>
              <a:t>2. Η αξία μιας ιδέας :</a:t>
            </a:r>
            <a:endParaRPr sz="1600" dirty="0">
              <a:solidFill>
                <a:srgbClr val="595959"/>
              </a:solidFill>
              <a:latin typeface="Calibri"/>
              <a:ea typeface="Calibri"/>
              <a:cs typeface="Calibri"/>
              <a:sym typeface="Calibri"/>
            </a:endParaRPr>
          </a:p>
        </p:txBody>
      </p:sp>
      <p:sp>
        <p:nvSpPr>
          <p:cNvPr id="885" name="Google Shape;885;p43"/>
          <p:cNvSpPr txBox="1"/>
          <p:nvPr/>
        </p:nvSpPr>
        <p:spPr>
          <a:xfrm>
            <a:off x="1743272" y="5216102"/>
            <a:ext cx="3449659" cy="828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3F3F3F"/>
              </a:buClr>
              <a:buSzPts val="1600"/>
              <a:buFont typeface="Calibri"/>
              <a:buAutoNum type="alphaLcParenR"/>
            </a:pPr>
            <a:r>
              <a:rPr lang="el-GR" sz="1600" dirty="0">
                <a:solidFill>
                  <a:srgbClr val="3F3F3F"/>
                </a:solidFill>
                <a:latin typeface="Calibri"/>
                <a:ea typeface="Calibri"/>
                <a:cs typeface="Calibri"/>
                <a:sym typeface="Calibri"/>
              </a:rPr>
              <a:t>Εξαρτάται από το χρόνο και χώρο</a:t>
            </a:r>
            <a:r>
              <a:rPr lang="en-US" sz="1600" dirty="0">
                <a:solidFill>
                  <a:srgbClr val="3F3F3F"/>
                </a:solidFill>
                <a:latin typeface="Calibri"/>
                <a:ea typeface="Calibri"/>
                <a:cs typeface="Calibri"/>
                <a:sym typeface="Calibri"/>
              </a:rPr>
              <a:t>.</a:t>
            </a:r>
            <a:endParaRPr dirty="0"/>
          </a:p>
          <a:p>
            <a:pPr marL="342900" marR="0" lvl="0" indent="-342900" algn="l" rtl="0">
              <a:spcBef>
                <a:spcPts val="0"/>
              </a:spcBef>
              <a:spcAft>
                <a:spcPts val="0"/>
              </a:spcAft>
              <a:buClr>
                <a:srgbClr val="3F3F3F"/>
              </a:buClr>
              <a:buSzPts val="1600"/>
              <a:buFont typeface="Calibri"/>
              <a:buAutoNum type="alphaLcParenR"/>
            </a:pPr>
            <a:r>
              <a:rPr lang="el-GR" sz="1600" dirty="0">
                <a:solidFill>
                  <a:srgbClr val="3F3F3F"/>
                </a:solidFill>
                <a:latin typeface="Calibri"/>
                <a:ea typeface="Calibri"/>
                <a:cs typeface="Calibri"/>
                <a:sym typeface="Calibri"/>
              </a:rPr>
              <a:t>Είναι πάντα σταθερή </a:t>
            </a:r>
            <a:r>
              <a:rPr lang="en-US" sz="1600" dirty="0">
                <a:solidFill>
                  <a:srgbClr val="3F3F3F"/>
                </a:solidFill>
                <a:latin typeface="Calibri"/>
                <a:ea typeface="Calibri"/>
                <a:cs typeface="Calibri"/>
                <a:sym typeface="Calibri"/>
              </a:rPr>
              <a:t>.</a:t>
            </a:r>
            <a:endParaRPr dirty="0"/>
          </a:p>
          <a:p>
            <a:pPr marL="342900" marR="0" lvl="0" indent="-342900" algn="l" rtl="0">
              <a:spcBef>
                <a:spcPts val="0"/>
              </a:spcBef>
              <a:spcAft>
                <a:spcPts val="0"/>
              </a:spcAft>
              <a:buClr>
                <a:srgbClr val="3F3F3F"/>
              </a:buClr>
              <a:buSzPts val="1600"/>
              <a:buFont typeface="Calibri"/>
              <a:buAutoNum type="alphaLcParenR"/>
            </a:pPr>
            <a:r>
              <a:rPr lang="el-GR" sz="1600" dirty="0">
                <a:solidFill>
                  <a:srgbClr val="3F3F3F"/>
                </a:solidFill>
                <a:latin typeface="Calibri"/>
                <a:ea typeface="Calibri"/>
                <a:cs typeface="Calibri"/>
                <a:sym typeface="Calibri"/>
              </a:rPr>
              <a:t>Είναι μόνο οικονομική</a:t>
            </a:r>
            <a:r>
              <a:rPr lang="en-US" sz="1600" dirty="0">
                <a:solidFill>
                  <a:srgbClr val="3F3F3F"/>
                </a:solidFill>
                <a:latin typeface="Calibri"/>
                <a:ea typeface="Calibri"/>
                <a:cs typeface="Calibri"/>
                <a:sym typeface="Calibri"/>
              </a:rPr>
              <a:t>.</a:t>
            </a:r>
            <a:endParaRPr dirty="0"/>
          </a:p>
          <a:p>
            <a:pPr marL="285750" marR="0" lvl="0" indent="-184150" algn="l" rtl="0">
              <a:spcBef>
                <a:spcPts val="0"/>
              </a:spcBef>
              <a:spcAft>
                <a:spcPts val="0"/>
              </a:spcAft>
              <a:buClr>
                <a:schemeClr val="dk1"/>
              </a:buClr>
              <a:buSzPts val="1600"/>
              <a:buFont typeface="Calibri"/>
              <a:buNone/>
            </a:pPr>
            <a:endParaRPr sz="1600" dirty="0">
              <a:solidFill>
                <a:srgbClr val="3F3F3F"/>
              </a:solidFill>
              <a:latin typeface="Calibri"/>
              <a:ea typeface="Calibri"/>
              <a:cs typeface="Calibri"/>
              <a:sym typeface="Calibri"/>
            </a:endParaRPr>
          </a:p>
          <a:p>
            <a:pPr marL="285750" marR="0" lvl="0" indent="-184150" algn="l" rtl="0">
              <a:spcBef>
                <a:spcPts val="0"/>
              </a:spcBef>
              <a:spcAft>
                <a:spcPts val="0"/>
              </a:spcAft>
              <a:buClr>
                <a:schemeClr val="dk1"/>
              </a:buClr>
              <a:buSzPts val="1600"/>
              <a:buFont typeface="Calibri"/>
              <a:buNone/>
            </a:pPr>
            <a:endParaRPr sz="1600" dirty="0">
              <a:solidFill>
                <a:srgbClr val="3F3F3F"/>
              </a:solidFill>
              <a:latin typeface="Calibri"/>
              <a:ea typeface="Calibri"/>
              <a:cs typeface="Calibri"/>
              <a:sym typeface="Calibri"/>
            </a:endParaRPr>
          </a:p>
        </p:txBody>
      </p:sp>
      <p:sp>
        <p:nvSpPr>
          <p:cNvPr id="886" name="Google Shape;886;p43"/>
          <p:cNvSpPr/>
          <p:nvPr/>
        </p:nvSpPr>
        <p:spPr>
          <a:xfrm>
            <a:off x="817990" y="4741500"/>
            <a:ext cx="754393" cy="754393"/>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887" name="Google Shape;887;p43"/>
          <p:cNvSpPr/>
          <p:nvPr/>
        </p:nvSpPr>
        <p:spPr>
          <a:xfrm>
            <a:off x="5464447" y="6436426"/>
            <a:ext cx="341413" cy="408098"/>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888" name="Google Shape;888;p43"/>
          <p:cNvSpPr/>
          <p:nvPr/>
        </p:nvSpPr>
        <p:spPr>
          <a:xfrm>
            <a:off x="992534" y="4977137"/>
            <a:ext cx="432135" cy="284005"/>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pic>
        <p:nvPicPr>
          <p:cNvPr id="894" name="Google Shape;894;p44"/>
          <p:cNvPicPr preferRelativeResize="0"/>
          <p:nvPr/>
        </p:nvPicPr>
        <p:blipFill rotWithShape="1">
          <a:blip r:embed="rId3">
            <a:alphaModFix/>
          </a:blip>
          <a:srcRect/>
          <a:stretch/>
        </p:blipFill>
        <p:spPr>
          <a:xfrm>
            <a:off x="9286035" y="6211204"/>
            <a:ext cx="2895805" cy="636636"/>
          </a:xfrm>
          <a:prstGeom prst="rect">
            <a:avLst/>
          </a:prstGeom>
          <a:noFill/>
          <a:ln>
            <a:noFill/>
          </a:ln>
        </p:spPr>
      </p:pic>
      <p:sp>
        <p:nvSpPr>
          <p:cNvPr id="895" name="Google Shape;895;p44"/>
          <p:cNvSpPr txBox="1"/>
          <p:nvPr/>
        </p:nvSpPr>
        <p:spPr>
          <a:xfrm>
            <a:off x="315655" y="6457890"/>
            <a:ext cx="956718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000">
              <a:solidFill>
                <a:schemeClr val="dk1"/>
              </a:solidFill>
              <a:latin typeface="Calibri"/>
              <a:ea typeface="Calibri"/>
              <a:cs typeface="Calibri"/>
              <a:sym typeface="Calibri"/>
            </a:endParaRPr>
          </a:p>
        </p:txBody>
      </p:sp>
      <p:pic>
        <p:nvPicPr>
          <p:cNvPr id="896" name="Google Shape;896;p44"/>
          <p:cNvPicPr preferRelativeResize="0"/>
          <p:nvPr/>
        </p:nvPicPr>
        <p:blipFill rotWithShape="1">
          <a:blip r:embed="rId4">
            <a:alphaModFix/>
          </a:blip>
          <a:srcRect/>
          <a:stretch/>
        </p:blipFill>
        <p:spPr>
          <a:xfrm>
            <a:off x="0" y="0"/>
            <a:ext cx="2219417" cy="883966"/>
          </a:xfrm>
          <a:prstGeom prst="rect">
            <a:avLst/>
          </a:prstGeom>
          <a:noFill/>
          <a:ln>
            <a:noFill/>
          </a:ln>
        </p:spPr>
      </p:pic>
      <p:sp>
        <p:nvSpPr>
          <p:cNvPr id="897" name="Google Shape;897;p44"/>
          <p:cNvSpPr txBox="1"/>
          <p:nvPr/>
        </p:nvSpPr>
        <p:spPr>
          <a:xfrm>
            <a:off x="2541228" y="2246693"/>
            <a:ext cx="3249972" cy="255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rgbClr val="595959"/>
                </a:solidFill>
                <a:latin typeface="Calibri"/>
                <a:ea typeface="Calibri"/>
                <a:cs typeface="Calibri"/>
                <a:sym typeface="Calibri"/>
              </a:rPr>
              <a:t>4. </a:t>
            </a:r>
            <a:r>
              <a:rPr lang="el-GR" sz="1600" dirty="0">
                <a:solidFill>
                  <a:srgbClr val="595959"/>
                </a:solidFill>
                <a:latin typeface="Calibri"/>
                <a:ea typeface="Calibri"/>
                <a:cs typeface="Calibri"/>
                <a:sym typeface="Calibri"/>
              </a:rPr>
              <a:t>Η σχεδιαστική λογική είναι</a:t>
            </a:r>
            <a:r>
              <a:rPr lang="en-US" sz="1600" dirty="0">
                <a:solidFill>
                  <a:srgbClr val="595959"/>
                </a:solidFill>
                <a:latin typeface="Calibri"/>
                <a:ea typeface="Calibri"/>
                <a:cs typeface="Calibri"/>
                <a:sym typeface="Calibri"/>
              </a:rPr>
              <a:t>:  </a:t>
            </a:r>
            <a:endParaRPr sz="1600" dirty="0">
              <a:solidFill>
                <a:srgbClr val="595959"/>
              </a:solidFill>
              <a:latin typeface="Calibri"/>
              <a:ea typeface="Calibri"/>
              <a:cs typeface="Calibri"/>
              <a:sym typeface="Calibri"/>
            </a:endParaRPr>
          </a:p>
        </p:txBody>
      </p:sp>
      <p:sp>
        <p:nvSpPr>
          <p:cNvPr id="898" name="Google Shape;898;p44"/>
          <p:cNvSpPr txBox="1"/>
          <p:nvPr/>
        </p:nvSpPr>
        <p:spPr>
          <a:xfrm>
            <a:off x="2541229" y="2804832"/>
            <a:ext cx="4345427" cy="828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3F3F3F"/>
              </a:buClr>
              <a:buSzPts val="1600"/>
              <a:buFont typeface="Calibri"/>
              <a:buAutoNum type="alphaLcParenR"/>
            </a:pPr>
            <a:r>
              <a:rPr lang="el-GR" sz="1600" dirty="0">
                <a:solidFill>
                  <a:srgbClr val="3F3F3F"/>
                </a:solidFill>
                <a:latin typeface="Calibri"/>
                <a:ea typeface="Calibri"/>
                <a:cs typeface="Calibri"/>
                <a:sym typeface="Calibri"/>
              </a:rPr>
              <a:t>ένας τρόπος για να κάνουμε τα πράγματα να φαίνονται καλύτερα</a:t>
            </a:r>
          </a:p>
          <a:p>
            <a:pPr marL="342900" marR="0" lvl="0" indent="-342900" algn="l" rtl="0">
              <a:spcBef>
                <a:spcPts val="0"/>
              </a:spcBef>
              <a:spcAft>
                <a:spcPts val="0"/>
              </a:spcAft>
              <a:buClr>
                <a:srgbClr val="3F3F3F"/>
              </a:buClr>
              <a:buSzPts val="1600"/>
              <a:buFont typeface="Calibri"/>
              <a:buAutoNum type="alphaLcParenR"/>
            </a:pPr>
            <a:r>
              <a:rPr lang="el-GR" sz="1600" dirty="0">
                <a:solidFill>
                  <a:srgbClr val="3F3F3F"/>
                </a:solidFill>
                <a:latin typeface="Calibri"/>
                <a:ea typeface="Calibri"/>
                <a:cs typeface="Calibri"/>
                <a:sym typeface="Calibri"/>
              </a:rPr>
              <a:t>μια μέθοδος για να σκεφτείτε πιο θετικά</a:t>
            </a:r>
          </a:p>
          <a:p>
            <a:pPr marL="342900" marR="0" lvl="0" indent="-342900" algn="l" rtl="0">
              <a:spcBef>
                <a:spcPts val="0"/>
              </a:spcBef>
              <a:spcAft>
                <a:spcPts val="0"/>
              </a:spcAft>
              <a:buClr>
                <a:srgbClr val="3F3F3F"/>
              </a:buClr>
              <a:buSzPts val="1600"/>
              <a:buFont typeface="Calibri"/>
              <a:buAutoNum type="alphaLcParenR"/>
            </a:pPr>
            <a:r>
              <a:rPr lang="el-GR" sz="1600" dirty="0">
                <a:solidFill>
                  <a:srgbClr val="3F3F3F"/>
                </a:solidFill>
                <a:latin typeface="Calibri"/>
                <a:ea typeface="Calibri"/>
                <a:cs typeface="Calibri"/>
                <a:sym typeface="Calibri"/>
              </a:rPr>
              <a:t>μια διαδικασία για τη δημιουργική επίλυση προβλημάτων</a:t>
            </a:r>
            <a:endParaRPr sz="1600" dirty="0">
              <a:solidFill>
                <a:srgbClr val="3F3F3F"/>
              </a:solidFill>
              <a:latin typeface="Calibri"/>
              <a:ea typeface="Calibri"/>
              <a:cs typeface="Calibri"/>
              <a:sym typeface="Calibri"/>
            </a:endParaRPr>
          </a:p>
        </p:txBody>
      </p:sp>
      <p:sp>
        <p:nvSpPr>
          <p:cNvPr id="899" name="Google Shape;899;p44"/>
          <p:cNvSpPr/>
          <p:nvPr/>
        </p:nvSpPr>
        <p:spPr>
          <a:xfrm>
            <a:off x="1638931" y="2004538"/>
            <a:ext cx="754393" cy="754393"/>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900" name="Google Shape;900;p44"/>
          <p:cNvSpPr/>
          <p:nvPr/>
        </p:nvSpPr>
        <p:spPr>
          <a:xfrm>
            <a:off x="4068505" y="4552023"/>
            <a:ext cx="341413" cy="408098"/>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901" name="Google Shape;901;p44"/>
          <p:cNvSpPr/>
          <p:nvPr/>
        </p:nvSpPr>
        <p:spPr>
          <a:xfrm>
            <a:off x="1354220" y="1884426"/>
            <a:ext cx="360000" cy="360000"/>
          </a:xfrm>
          <a:custGeom>
            <a:avLst/>
            <a:gdLst/>
            <a:ahLst/>
            <a:cxnLst/>
            <a:rect l="l" t="t" r="r" b="b"/>
            <a:pathLst>
              <a:path w="3240000" h="3240000" extrusionOk="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902" name="Google Shape;902;p44"/>
          <p:cNvSpPr/>
          <p:nvPr/>
        </p:nvSpPr>
        <p:spPr>
          <a:xfrm>
            <a:off x="1812838" y="2244426"/>
            <a:ext cx="406580" cy="302310"/>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903" name="Google Shape;903;p44"/>
          <p:cNvSpPr/>
          <p:nvPr/>
        </p:nvSpPr>
        <p:spPr>
          <a:xfrm>
            <a:off x="1275027" y="4607197"/>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904" name="Google Shape;904;p44"/>
          <p:cNvSpPr txBox="1"/>
          <p:nvPr/>
        </p:nvSpPr>
        <p:spPr>
          <a:xfrm>
            <a:off x="3048000" y="279083"/>
            <a:ext cx="8656320" cy="725167"/>
          </a:xfrm>
          <a:prstGeom prst="rect">
            <a:avLst/>
          </a:prstGeom>
          <a:noFill/>
          <a:ln>
            <a:noFill/>
          </a:ln>
        </p:spPr>
        <p:txBody>
          <a:bodyPr spcFirstLastPara="1" wrap="square" lIns="91425" tIns="45700" rIns="91425" bIns="45700" anchor="ctr" anchorCtr="0">
            <a:normAutofit/>
          </a:bodyPr>
          <a:lstStyle/>
          <a:p>
            <a:pPr lvl="0">
              <a:lnSpc>
                <a:spcPct val="90000"/>
              </a:lnSpc>
              <a:buClr>
                <a:srgbClr val="2F5496"/>
              </a:buClr>
              <a:buSzPts val="3600"/>
            </a:pPr>
            <a:r>
              <a:rPr lang="el-GR" sz="3600" dirty="0">
                <a:solidFill>
                  <a:srgbClr val="2F5496"/>
                </a:solidFill>
                <a:latin typeface="Calibri"/>
                <a:ea typeface="Calibri"/>
                <a:cs typeface="Calibri"/>
                <a:sym typeface="Calibri"/>
              </a:rPr>
              <a:t>ΑΣΚΗΣΗ ΑΥΤΟΑΞΙΟΛΟΓΗΣΗΣ</a:t>
            </a:r>
            <a:endParaRPr lang="el-GR" sz="3600" dirty="0"/>
          </a:p>
        </p:txBody>
      </p:sp>
      <p:pic>
        <p:nvPicPr>
          <p:cNvPr id="905" name="Google Shape;905;p44"/>
          <p:cNvPicPr preferRelativeResize="0"/>
          <p:nvPr/>
        </p:nvPicPr>
        <p:blipFill rotWithShape="1">
          <a:blip r:embed="rId5">
            <a:alphaModFix/>
          </a:blip>
          <a:srcRect/>
          <a:stretch/>
        </p:blipFill>
        <p:spPr>
          <a:xfrm>
            <a:off x="7689054" y="1137304"/>
            <a:ext cx="4493655" cy="4279525"/>
          </a:xfrm>
          <a:prstGeom prst="rect">
            <a:avLst/>
          </a:prstGeom>
          <a:noFill/>
          <a:ln>
            <a:noFill/>
          </a:ln>
        </p:spPr>
      </p:pic>
      <p:sp>
        <p:nvSpPr>
          <p:cNvPr id="906" name="Google Shape;906;p44"/>
          <p:cNvSpPr/>
          <p:nvPr/>
        </p:nvSpPr>
        <p:spPr>
          <a:xfrm>
            <a:off x="7689054" y="1137305"/>
            <a:ext cx="4502947" cy="4279524"/>
          </a:xfrm>
          <a:prstGeom prst="rect">
            <a:avLst/>
          </a:prstGeom>
          <a:solidFill>
            <a:schemeClr val="lt1">
              <a:alpha val="28627"/>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7" name="Google Shape;907;p44"/>
          <p:cNvSpPr txBox="1"/>
          <p:nvPr/>
        </p:nvSpPr>
        <p:spPr>
          <a:xfrm>
            <a:off x="4552307" y="4908523"/>
            <a:ext cx="2196000" cy="27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rgbClr val="595959"/>
              </a:solidFill>
              <a:latin typeface="Calibri"/>
              <a:ea typeface="Calibri"/>
              <a:cs typeface="Calibri"/>
              <a:sym typeface="Calibri"/>
            </a:endParaRPr>
          </a:p>
        </p:txBody>
      </p:sp>
      <p:sp>
        <p:nvSpPr>
          <p:cNvPr id="908" name="Google Shape;908;p44"/>
          <p:cNvSpPr/>
          <p:nvPr/>
        </p:nvSpPr>
        <p:spPr>
          <a:xfrm>
            <a:off x="5049654" y="4283875"/>
            <a:ext cx="411575" cy="344044"/>
          </a:xfrm>
          <a:custGeom>
            <a:avLst/>
            <a:gdLst/>
            <a:ahLst/>
            <a:cxnLst/>
            <a:rect l="l" t="t" r="r" b="b"/>
            <a:pathLst>
              <a:path w="3186824" h="2663936" extrusionOk="0">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45"/>
          <p:cNvSpPr txBox="1">
            <a:spLocks noGrp="1"/>
          </p:cNvSpPr>
          <p:nvPr>
            <p:ph type="ctrTitle"/>
          </p:nvPr>
        </p:nvSpPr>
        <p:spPr>
          <a:xfrm>
            <a:off x="7396246" y="1624226"/>
            <a:ext cx="4473369" cy="3031244"/>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2"/>
              </a:buClr>
              <a:buSzPts val="4800"/>
              <a:buFont typeface="Calibri"/>
              <a:buNone/>
            </a:pPr>
            <a:r>
              <a:rPr lang="el-GR" b="1" dirty="0">
                <a:solidFill>
                  <a:srgbClr val="266C9F"/>
                </a:solidFill>
              </a:rPr>
              <a:t>ΕΥΧΑΡΙΣΤΩ</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5"/>
          <p:cNvSpPr txBox="1"/>
          <p:nvPr/>
        </p:nvSpPr>
        <p:spPr>
          <a:xfrm>
            <a:off x="2661723" y="547721"/>
            <a:ext cx="7246463" cy="72424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2F5496"/>
              </a:buClr>
              <a:buSzPts val="4400"/>
              <a:buFont typeface="Arial"/>
              <a:buNone/>
            </a:pPr>
            <a:r>
              <a:rPr lang="en-US" sz="4400" dirty="0">
                <a:solidFill>
                  <a:srgbClr val="2F5496"/>
                </a:solidFill>
                <a:latin typeface="Calibri"/>
                <a:ea typeface="Calibri"/>
                <a:cs typeface="Calibri"/>
                <a:sym typeface="Calibri"/>
              </a:rPr>
              <a:t>1.1. </a:t>
            </a:r>
            <a:r>
              <a:rPr lang="el-GR" sz="4400" dirty="0">
                <a:solidFill>
                  <a:srgbClr val="2F5496"/>
                </a:solidFill>
                <a:latin typeface="Calibri"/>
                <a:ea typeface="Calibri"/>
                <a:cs typeface="Calibri"/>
                <a:sym typeface="Calibri"/>
              </a:rPr>
              <a:t>Ορισμοί της ΑΠΚ</a:t>
            </a:r>
            <a:endParaRPr dirty="0"/>
          </a:p>
          <a:p>
            <a:pPr marL="0" marR="0" lvl="0" indent="0" algn="ctr" rtl="0">
              <a:lnSpc>
                <a:spcPct val="90000"/>
              </a:lnSpc>
              <a:spcBef>
                <a:spcPts val="1000"/>
              </a:spcBef>
              <a:spcAft>
                <a:spcPts val="0"/>
              </a:spcAft>
              <a:buClr>
                <a:schemeClr val="dk1"/>
              </a:buClr>
              <a:buSzPts val="3600"/>
              <a:buFont typeface="Arial"/>
              <a:buNone/>
            </a:pPr>
            <a:endParaRPr sz="3600" dirty="0">
              <a:solidFill>
                <a:schemeClr val="dk1"/>
              </a:solidFill>
              <a:latin typeface="Calibri"/>
              <a:ea typeface="Calibri"/>
              <a:cs typeface="Calibri"/>
              <a:sym typeface="Calibri"/>
            </a:endParaRPr>
          </a:p>
        </p:txBody>
      </p:sp>
      <p:sp>
        <p:nvSpPr>
          <p:cNvPr id="187" name="Google Shape;187;p5"/>
          <p:cNvSpPr txBox="1"/>
          <p:nvPr/>
        </p:nvSpPr>
        <p:spPr>
          <a:xfrm>
            <a:off x="5239311" y="3250940"/>
            <a:ext cx="4772520" cy="20312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a:t>
            </a:r>
            <a:r>
              <a:rPr lang="el-GR" sz="1800" dirty="0">
                <a:solidFill>
                  <a:schemeClr val="dk1"/>
                </a:solidFill>
                <a:latin typeface="Calibri"/>
                <a:ea typeface="Calibri"/>
                <a:cs typeface="Calibri"/>
                <a:sym typeface="Calibri"/>
              </a:rPr>
              <a:t>Η άυλη πολιτιστική κληρονομιά περιλαμβάνει πρακτικές, παρουσίαση, έκφραση, γνώσεις, δεξιότητες – καθώς και εργαλεία, αντικείμενα, αντικείμενα και πολιτιστικούς χώρους που συνδέονται με αυτές – που οι κοινωνίες, οι ομάδες και σε ορισμένες περιπτώσεις τα άτομα θεωρούν πολιτιστική κληρονομιά τους</a:t>
            </a: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sp>
        <p:nvSpPr>
          <p:cNvPr id="188" name="Google Shape;188;p5"/>
          <p:cNvSpPr txBox="1"/>
          <p:nvPr/>
        </p:nvSpPr>
        <p:spPr>
          <a:xfrm>
            <a:off x="6962512" y="5216700"/>
            <a:ext cx="39280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dirty="0">
                <a:solidFill>
                  <a:schemeClr val="dk1"/>
                </a:solidFill>
                <a:latin typeface="Calibri"/>
                <a:ea typeface="Calibri"/>
                <a:cs typeface="Calibri"/>
                <a:sym typeface="Calibri"/>
              </a:rPr>
              <a:t>Ορισμός της ΑΠΚ από </a:t>
            </a:r>
            <a:r>
              <a:rPr lang="en-US" sz="1800" dirty="0">
                <a:solidFill>
                  <a:schemeClr val="dk1"/>
                </a:solidFill>
                <a:latin typeface="Calibri"/>
                <a:ea typeface="Calibri"/>
                <a:cs typeface="Calibri"/>
                <a:sym typeface="Calibri"/>
              </a:rPr>
              <a:t>UNESCO</a:t>
            </a:r>
            <a:endParaRPr dirty="0"/>
          </a:p>
        </p:txBody>
      </p:sp>
      <p:pic>
        <p:nvPicPr>
          <p:cNvPr id="189" name="Google Shape;189;p5" descr="A picture containing text&#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6104" y="1965669"/>
            <a:ext cx="3851238" cy="2570542"/>
          </a:xfrm>
          <a:prstGeom prst="rect">
            <a:avLst/>
          </a:prstGeom>
          <a:noFill/>
          <a:ln>
            <a:noFill/>
          </a:ln>
        </p:spPr>
      </p:pic>
      <p:grpSp>
        <p:nvGrpSpPr>
          <p:cNvPr id="190" name="Google Shape;190;p5"/>
          <p:cNvGrpSpPr/>
          <p:nvPr/>
        </p:nvGrpSpPr>
        <p:grpSpPr>
          <a:xfrm>
            <a:off x="3225771" y="735249"/>
            <a:ext cx="1361571" cy="349188"/>
            <a:chOff x="10604072" y="448487"/>
            <a:chExt cx="1361571" cy="349188"/>
          </a:xfrm>
        </p:grpSpPr>
        <p:sp>
          <p:nvSpPr>
            <p:cNvPr id="191" name="Google Shape;191;p5"/>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5"/>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93;p5"/>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6"/>
          <p:cNvSpPr txBox="1"/>
          <p:nvPr/>
        </p:nvSpPr>
        <p:spPr>
          <a:xfrm>
            <a:off x="2823088" y="336847"/>
            <a:ext cx="7426698" cy="72424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2F5496"/>
              </a:buClr>
              <a:buSzPts val="4400"/>
              <a:buFont typeface="Arial"/>
              <a:buNone/>
            </a:pPr>
            <a:r>
              <a:rPr lang="en-US" sz="4400" dirty="0">
                <a:solidFill>
                  <a:srgbClr val="2F5496"/>
                </a:solidFill>
                <a:latin typeface="Calibri"/>
                <a:ea typeface="Calibri"/>
                <a:cs typeface="Calibri"/>
                <a:sym typeface="Calibri"/>
              </a:rPr>
              <a:t>1.2. </a:t>
            </a:r>
            <a:r>
              <a:rPr lang="el-GR" sz="4400" dirty="0">
                <a:solidFill>
                  <a:srgbClr val="2F5496"/>
                </a:solidFill>
                <a:latin typeface="Calibri"/>
                <a:ea typeface="Calibri"/>
                <a:cs typeface="Calibri"/>
                <a:sym typeface="Calibri"/>
              </a:rPr>
              <a:t>Ο ρόλος της </a:t>
            </a:r>
            <a:r>
              <a:rPr lang="en-US" sz="4400" dirty="0">
                <a:solidFill>
                  <a:srgbClr val="2F5496"/>
                </a:solidFill>
                <a:latin typeface="Calibri"/>
                <a:ea typeface="Calibri"/>
                <a:cs typeface="Calibri"/>
                <a:sym typeface="Calibri"/>
              </a:rPr>
              <a:t>UNESCO</a:t>
            </a:r>
            <a:endParaRPr dirty="0"/>
          </a:p>
          <a:p>
            <a:pPr marL="0" marR="0" lvl="0" indent="0" algn="ctr" rtl="0">
              <a:lnSpc>
                <a:spcPct val="90000"/>
              </a:lnSpc>
              <a:spcBef>
                <a:spcPts val="1000"/>
              </a:spcBef>
              <a:spcAft>
                <a:spcPts val="0"/>
              </a:spcAft>
              <a:buClr>
                <a:schemeClr val="dk1"/>
              </a:buClr>
              <a:buSzPts val="3600"/>
              <a:buFont typeface="Arial"/>
              <a:buNone/>
            </a:pPr>
            <a:endParaRPr sz="3600" dirty="0">
              <a:solidFill>
                <a:schemeClr val="dk1"/>
              </a:solidFill>
              <a:latin typeface="Calibri"/>
              <a:ea typeface="Calibri"/>
              <a:cs typeface="Calibri"/>
              <a:sym typeface="Calibri"/>
            </a:endParaRPr>
          </a:p>
        </p:txBody>
      </p:sp>
      <p:sp>
        <p:nvSpPr>
          <p:cNvPr id="200" name="Google Shape;200;p6"/>
          <p:cNvSpPr txBox="1"/>
          <p:nvPr/>
        </p:nvSpPr>
        <p:spPr>
          <a:xfrm>
            <a:off x="4272117" y="2782451"/>
            <a:ext cx="6069603" cy="25852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dirty="0">
                <a:solidFill>
                  <a:schemeClr val="dk1"/>
                </a:solidFill>
                <a:latin typeface="Calibri"/>
                <a:ea typeface="Calibri"/>
                <a:cs typeface="Calibri"/>
                <a:sym typeface="Calibri"/>
              </a:rPr>
              <a:t>Η UNESCO είναι ο Εκπαιδευτικός, Επιστημονικός και Πολιτιστικός Οργανισμός των Ηνωμένων Εθνών. Επιδιώκει την οικοδόμηση της ειρήνης μέσω της διεθνούς συνεργασίας στην Εκπαίδευση, τις Επιστήμες και τον Πολιτισμό.</a:t>
            </a:r>
            <a:r>
              <a:rPr lang="en-US" sz="18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l-GR" sz="1800" dirty="0">
                <a:solidFill>
                  <a:schemeClr val="dk1"/>
                </a:solidFill>
                <a:latin typeface="Calibri"/>
                <a:ea typeface="Calibri"/>
                <a:cs typeface="Calibri"/>
                <a:sym typeface="Calibri"/>
              </a:rPr>
              <a:t>Η UNESCO έχει διαδραματίσει ζωτικό ρόλο παγκοσμίως στην αύξηση της ευαισθητοποίησης των ανθρώπων σχετικά με την ΑΠΚ</a:t>
            </a:r>
            <a:r>
              <a:rPr lang="en-US" sz="1800"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01" name="Google Shape;201;p6"/>
          <p:cNvSpPr txBox="1"/>
          <p:nvPr/>
        </p:nvSpPr>
        <p:spPr>
          <a:xfrm>
            <a:off x="4272117" y="1555110"/>
            <a:ext cx="6069603"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dirty="0">
                <a:solidFill>
                  <a:schemeClr val="dk1"/>
                </a:solidFill>
                <a:latin typeface="Calibri"/>
                <a:ea typeface="Calibri"/>
                <a:cs typeface="Calibri"/>
                <a:sym typeface="Calibri"/>
              </a:rPr>
              <a:t>“</a:t>
            </a:r>
            <a:r>
              <a:rPr lang="el-GR" sz="1800" i="1" dirty="0">
                <a:solidFill>
                  <a:schemeClr val="dk1"/>
                </a:solidFill>
                <a:latin typeface="Calibri"/>
                <a:ea typeface="Calibri"/>
                <a:cs typeface="Calibri"/>
                <a:sym typeface="Calibri"/>
              </a:rPr>
              <a:t>Ότι από τη στιγμή που οι πόλεμοι αρχίζουν στο μυαλό των ανθρώπων, στο μυαλό των ανθρώπων πρέπει να κατασκευαστούν οι άμυνες της ειρήνης.</a:t>
            </a:r>
            <a:r>
              <a:rPr lang="en-US" sz="1800" i="1" dirty="0">
                <a:solidFill>
                  <a:schemeClr val="dk1"/>
                </a:solidFill>
                <a:latin typeface="Calibri"/>
                <a:ea typeface="Calibri"/>
                <a:cs typeface="Calibri"/>
                <a:sym typeface="Calibri"/>
              </a:rPr>
              <a:t> ”</a:t>
            </a:r>
            <a:endParaRPr sz="1800" i="1" dirty="0">
              <a:solidFill>
                <a:schemeClr val="dk1"/>
              </a:solidFill>
              <a:latin typeface="Calibri"/>
              <a:ea typeface="Calibri"/>
              <a:cs typeface="Calibri"/>
              <a:sym typeface="Calibri"/>
            </a:endParaRPr>
          </a:p>
        </p:txBody>
      </p:sp>
      <p:pic>
        <p:nvPicPr>
          <p:cNvPr id="202" name="Google Shape;202;p6" descr="A picture containing person, fruit&#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14922" y="1421843"/>
            <a:ext cx="2683685" cy="4014314"/>
          </a:xfrm>
          <a:prstGeom prst="rect">
            <a:avLst/>
          </a:prstGeom>
          <a:noFill/>
          <a:ln>
            <a:noFill/>
          </a:ln>
        </p:spPr>
      </p:pic>
      <p:grpSp>
        <p:nvGrpSpPr>
          <p:cNvPr id="203" name="Google Shape;203;p6"/>
          <p:cNvGrpSpPr/>
          <p:nvPr/>
        </p:nvGrpSpPr>
        <p:grpSpPr>
          <a:xfrm>
            <a:off x="2917822" y="524376"/>
            <a:ext cx="1361571" cy="349188"/>
            <a:chOff x="10604072" y="448487"/>
            <a:chExt cx="1361571" cy="349188"/>
          </a:xfrm>
        </p:grpSpPr>
        <p:sp>
          <p:nvSpPr>
            <p:cNvPr id="204" name="Google Shape;204;p6"/>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05;p6"/>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6"/>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7"/>
          <p:cNvSpPr txBox="1"/>
          <p:nvPr/>
        </p:nvSpPr>
        <p:spPr>
          <a:xfrm>
            <a:off x="2823088" y="336847"/>
            <a:ext cx="7428352" cy="724247"/>
          </a:xfrm>
          <a:prstGeom prst="rect">
            <a:avLst/>
          </a:prstGeom>
          <a:noFill/>
          <a:ln>
            <a:noFill/>
          </a:ln>
        </p:spPr>
        <p:txBody>
          <a:bodyPr spcFirstLastPara="1" wrap="square" lIns="91425" tIns="45700" rIns="91425" bIns="45700" anchor="t" anchorCtr="0">
            <a:noAutofit/>
          </a:bodyPr>
          <a:lstStyle/>
          <a:p>
            <a:pPr lvl="0" algn="r">
              <a:lnSpc>
                <a:spcPct val="90000"/>
              </a:lnSpc>
              <a:buClr>
                <a:srgbClr val="2F5496"/>
              </a:buClr>
              <a:buSzPts val="4400"/>
            </a:pPr>
            <a:r>
              <a:rPr lang="el-GR" sz="4400" dirty="0">
                <a:solidFill>
                  <a:srgbClr val="2F5496"/>
                </a:solidFill>
                <a:latin typeface="Calibri"/>
                <a:ea typeface="Calibri"/>
                <a:cs typeface="Calibri"/>
                <a:sym typeface="Calibri"/>
              </a:rPr>
              <a:t>1.2. Ο ρόλος της UNESCO</a:t>
            </a:r>
            <a:endParaRPr lang="el-GR" sz="4400" dirty="0"/>
          </a:p>
          <a:p>
            <a:pPr marL="0" marR="0" lvl="0" indent="0" algn="ctr" rtl="0">
              <a:lnSpc>
                <a:spcPct val="90000"/>
              </a:lnSpc>
              <a:spcBef>
                <a:spcPts val="1000"/>
              </a:spcBef>
              <a:spcAft>
                <a:spcPts val="0"/>
              </a:spcAft>
              <a:buClr>
                <a:schemeClr val="dk1"/>
              </a:buClr>
              <a:buSzPts val="3600"/>
              <a:buFont typeface="Arial"/>
              <a:buNone/>
            </a:pPr>
            <a:endParaRPr sz="3600" dirty="0">
              <a:solidFill>
                <a:schemeClr val="dk1"/>
              </a:solidFill>
              <a:latin typeface="Calibri"/>
              <a:ea typeface="Calibri"/>
              <a:cs typeface="Calibri"/>
              <a:sym typeface="Calibri"/>
            </a:endParaRPr>
          </a:p>
        </p:txBody>
      </p:sp>
      <p:sp>
        <p:nvSpPr>
          <p:cNvPr id="213" name="Google Shape;213;p7"/>
          <p:cNvSpPr txBox="1"/>
          <p:nvPr/>
        </p:nvSpPr>
        <p:spPr>
          <a:xfrm>
            <a:off x="3583311" y="1392916"/>
            <a:ext cx="6486240"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dirty="0">
                <a:solidFill>
                  <a:schemeClr val="dk1"/>
                </a:solidFill>
                <a:latin typeface="Calibri"/>
                <a:ea typeface="Calibri"/>
                <a:cs typeface="Calibri"/>
                <a:sym typeface="Calibri"/>
              </a:rPr>
              <a:t>Τώρα πάνω από 180 κράτη έχουν επικυρώσει τη Σύμβαση της UNESCO για τη διαφύλαξη της άυλης πολιτιστικής κληρονομιάς από το 2003.</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l-GR" sz="1800" dirty="0">
                <a:solidFill>
                  <a:schemeClr val="dk1"/>
                </a:solidFill>
                <a:latin typeface="Calibri"/>
                <a:ea typeface="Calibri"/>
                <a:cs typeface="Calibri"/>
                <a:sym typeface="Calibri"/>
              </a:rPr>
              <a:t>Οι σκοποί της Σύμβασης του 2003 είναι</a:t>
            </a:r>
            <a:r>
              <a:rPr lang="en-US" sz="18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800100" marR="0" lvl="1" indent="-342900" algn="l" rtl="0">
              <a:spcBef>
                <a:spcPts val="0"/>
              </a:spcBef>
              <a:spcAft>
                <a:spcPts val="0"/>
              </a:spcAft>
              <a:buClr>
                <a:schemeClr val="dk1"/>
              </a:buClr>
              <a:buSzPts val="1800"/>
              <a:buFont typeface="Calibri"/>
              <a:buAutoNum type="alphaLcParenR"/>
            </a:pPr>
            <a:r>
              <a:rPr lang="el-GR" sz="1800" b="0" i="0" u="none" strike="noStrike" cap="none" dirty="0">
                <a:solidFill>
                  <a:schemeClr val="dk1"/>
                </a:solidFill>
                <a:latin typeface="Calibri"/>
                <a:ea typeface="Calibri"/>
                <a:cs typeface="Calibri"/>
                <a:sym typeface="Calibri"/>
              </a:rPr>
              <a:t>Να διαφυλάξει την άυλη πολιτιστική κληρονομιά</a:t>
            </a:r>
          </a:p>
          <a:p>
            <a:pPr marL="800100" lvl="1" indent="-342900">
              <a:buClr>
                <a:schemeClr val="dk1"/>
              </a:buClr>
              <a:buSzPts val="1800"/>
              <a:buFont typeface="Calibri"/>
              <a:buAutoNum type="alphaLcParenR"/>
            </a:pPr>
            <a:r>
              <a:rPr lang="el-GR" sz="1800" dirty="0">
                <a:solidFill>
                  <a:schemeClr val="dk1"/>
                </a:solidFill>
                <a:latin typeface="Calibri"/>
                <a:ea typeface="Calibri"/>
                <a:cs typeface="Calibri"/>
                <a:sym typeface="Calibri"/>
              </a:rPr>
              <a:t>Να διασφαλίσει το</a:t>
            </a:r>
            <a:r>
              <a:rPr lang="el-GR" sz="1800" b="0" i="0" u="none" strike="noStrike" cap="none" dirty="0">
                <a:solidFill>
                  <a:schemeClr val="dk1"/>
                </a:solidFill>
                <a:latin typeface="Calibri"/>
                <a:ea typeface="Calibri"/>
                <a:cs typeface="Calibri"/>
                <a:sym typeface="Calibri"/>
              </a:rPr>
              <a:t> </a:t>
            </a:r>
            <a:r>
              <a:rPr lang="el-GR" sz="1800" dirty="0">
                <a:solidFill>
                  <a:schemeClr val="dk1"/>
                </a:solidFill>
                <a:latin typeface="Calibri"/>
                <a:ea typeface="Calibri"/>
                <a:cs typeface="Calibri"/>
                <a:sym typeface="Calibri"/>
              </a:rPr>
              <a:t>σεβασμό των κοινοτήτων της </a:t>
            </a:r>
            <a:r>
              <a:rPr lang="el-GR" sz="1800" b="0" i="0" u="none" strike="noStrike" cap="none" dirty="0">
                <a:solidFill>
                  <a:schemeClr val="dk1"/>
                </a:solidFill>
                <a:latin typeface="Calibri"/>
                <a:ea typeface="Calibri"/>
                <a:cs typeface="Calibri"/>
                <a:sym typeface="Calibri"/>
              </a:rPr>
              <a:t>άυλης πολιτιστικής κληρονομιάς, των ομάδων και των ενδιαφερόμενων ατόμων</a:t>
            </a:r>
          </a:p>
          <a:p>
            <a:pPr marL="800100" lvl="1" indent="-342900">
              <a:buClr>
                <a:schemeClr val="dk1"/>
              </a:buClr>
              <a:buSzPts val="1800"/>
              <a:buFont typeface="Calibri"/>
              <a:buAutoNum type="alphaLcParenR"/>
            </a:pPr>
            <a:r>
              <a:rPr lang="el-GR" sz="1800" dirty="0">
                <a:solidFill>
                  <a:schemeClr val="dk1"/>
                </a:solidFill>
                <a:latin typeface="Calibri"/>
                <a:ea typeface="Calibri"/>
                <a:cs typeface="Calibri"/>
                <a:sym typeface="Calibri"/>
              </a:rPr>
              <a:t>Να ευαισθητοποιήσει </a:t>
            </a:r>
            <a:r>
              <a:rPr lang="el-GR" sz="1800" b="0" i="0" u="none" strike="noStrike" cap="none" dirty="0">
                <a:solidFill>
                  <a:schemeClr val="dk1"/>
                </a:solidFill>
                <a:latin typeface="Calibri"/>
                <a:ea typeface="Calibri"/>
                <a:cs typeface="Calibri"/>
                <a:sym typeface="Calibri"/>
              </a:rPr>
              <a:t>σε τοπικό, εθνικό και διεθνές επίπεδο για τη σημασία της άυλης πολιτιστικής κληρονομιάς και ν</a:t>
            </a:r>
            <a:r>
              <a:rPr lang="el-GR" sz="1800" dirty="0">
                <a:solidFill>
                  <a:schemeClr val="dk1"/>
                </a:solidFill>
                <a:latin typeface="Calibri"/>
                <a:ea typeface="Calibri"/>
                <a:cs typeface="Calibri"/>
                <a:sym typeface="Calibri"/>
              </a:rPr>
              <a:t>α διασφαλίσει </a:t>
            </a:r>
            <a:r>
              <a:rPr lang="el-GR" sz="1800" b="0" i="0" u="none" strike="noStrike" cap="none" dirty="0">
                <a:solidFill>
                  <a:schemeClr val="dk1"/>
                </a:solidFill>
                <a:latin typeface="Calibri"/>
                <a:ea typeface="Calibri"/>
                <a:cs typeface="Calibri"/>
                <a:sym typeface="Calibri"/>
              </a:rPr>
              <a:t>την αμοιβαία εκτίμησή της</a:t>
            </a:r>
          </a:p>
          <a:p>
            <a:pPr marL="800100" lvl="1" indent="-342900">
              <a:buClr>
                <a:schemeClr val="dk1"/>
              </a:buClr>
              <a:buSzPts val="1800"/>
              <a:buFont typeface="Calibri"/>
              <a:buAutoNum type="alphaLcParenR"/>
            </a:pPr>
            <a:r>
              <a:rPr lang="el-GR" sz="1800" dirty="0">
                <a:solidFill>
                  <a:schemeClr val="dk1"/>
                </a:solidFill>
                <a:latin typeface="Calibri"/>
                <a:ea typeface="Calibri"/>
                <a:cs typeface="Calibri"/>
                <a:sym typeface="Calibri"/>
              </a:rPr>
              <a:t>Να </a:t>
            </a:r>
            <a:r>
              <a:rPr lang="el-GR" sz="1800" b="0" i="0" u="none" strike="noStrike" cap="none" dirty="0">
                <a:solidFill>
                  <a:schemeClr val="dk1"/>
                </a:solidFill>
                <a:latin typeface="Calibri"/>
                <a:ea typeface="Calibri"/>
                <a:cs typeface="Calibri"/>
                <a:sym typeface="Calibri"/>
              </a:rPr>
              <a:t>παρέχει διεθνή συνεργασία και βοήθεια.</a:t>
            </a:r>
            <a:r>
              <a:rPr lang="en-US"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214" name="Google Shape;214;p7" descr="A person and person dancing on a stage&#10;&#10;Description automatically generated with medium confiden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54167" y="1392916"/>
            <a:ext cx="2660650" cy="1885950"/>
          </a:xfrm>
          <a:prstGeom prst="rect">
            <a:avLst/>
          </a:prstGeom>
          <a:noFill/>
          <a:ln>
            <a:noFill/>
          </a:ln>
        </p:spPr>
      </p:pic>
      <p:grpSp>
        <p:nvGrpSpPr>
          <p:cNvPr id="215" name="Google Shape;215;p7"/>
          <p:cNvGrpSpPr/>
          <p:nvPr/>
        </p:nvGrpSpPr>
        <p:grpSpPr>
          <a:xfrm>
            <a:off x="2902526" y="524376"/>
            <a:ext cx="1361571" cy="349188"/>
            <a:chOff x="10604072" y="448487"/>
            <a:chExt cx="1361571" cy="349188"/>
          </a:xfrm>
        </p:grpSpPr>
        <p:sp>
          <p:nvSpPr>
            <p:cNvPr id="216" name="Google Shape;216;p7"/>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17" name="Google Shape;217;p7"/>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7"/>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8"/>
          <p:cNvSpPr/>
          <p:nvPr/>
        </p:nvSpPr>
        <p:spPr>
          <a:xfrm>
            <a:off x="4252755" y="280219"/>
            <a:ext cx="6369172" cy="701690"/>
          </a:xfrm>
          <a:prstGeom prst="rect">
            <a:avLst/>
          </a:prstGeom>
          <a:noFill/>
          <a:ln>
            <a:noFill/>
          </a:ln>
        </p:spPr>
        <p:txBody>
          <a:bodyPr spcFirstLastPara="1" wrap="square" lIns="91425" tIns="45700" rIns="91425" bIns="45700" anchor="t" anchorCtr="0">
            <a:spAutoFit/>
          </a:bodyPr>
          <a:lstStyle/>
          <a:p>
            <a:pPr lvl="0" algn="r">
              <a:lnSpc>
                <a:spcPct val="90000"/>
              </a:lnSpc>
              <a:buClr>
                <a:srgbClr val="2F5496"/>
              </a:buClr>
              <a:buSzPts val="4400"/>
            </a:pPr>
            <a:r>
              <a:rPr lang="el-GR" sz="4400" dirty="0">
                <a:solidFill>
                  <a:srgbClr val="2F5496"/>
                </a:solidFill>
                <a:latin typeface="Calibri"/>
                <a:ea typeface="Calibri"/>
                <a:cs typeface="Calibri"/>
                <a:sym typeface="Calibri"/>
              </a:rPr>
              <a:t>1.2. Ο ρόλος της UNESCO</a:t>
            </a:r>
            <a:endParaRPr lang="el-GR" sz="4400" dirty="0"/>
          </a:p>
        </p:txBody>
      </p:sp>
      <p:sp>
        <p:nvSpPr>
          <p:cNvPr id="225" name="Google Shape;225;p8"/>
          <p:cNvSpPr txBox="1"/>
          <p:nvPr/>
        </p:nvSpPr>
        <p:spPr>
          <a:xfrm>
            <a:off x="824593" y="1199422"/>
            <a:ext cx="9086324"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dirty="0">
                <a:solidFill>
                  <a:schemeClr val="dk1"/>
                </a:solidFill>
                <a:latin typeface="Calibri"/>
                <a:ea typeface="Calibri"/>
                <a:cs typeface="Calibri"/>
                <a:sym typeface="Calibri"/>
              </a:rPr>
              <a:t>Μέρος των εργασιών της UNESCO σε συνεργασία με τα κράτη μέλη γίνεται μέσω των καταλόγων της Σύμβασης</a:t>
            </a:r>
            <a:r>
              <a:rPr lang="en-US" sz="18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226" name="Google Shape;226;p8"/>
          <p:cNvGrpSpPr/>
          <p:nvPr/>
        </p:nvGrpSpPr>
        <p:grpSpPr>
          <a:xfrm>
            <a:off x="1273924" y="2085846"/>
            <a:ext cx="8981391" cy="4357484"/>
            <a:chOff x="52466" y="185794"/>
            <a:chExt cx="8981391" cy="3989286"/>
          </a:xfrm>
        </p:grpSpPr>
        <p:sp>
          <p:nvSpPr>
            <p:cNvPr id="227" name="Google Shape;227;p8"/>
            <p:cNvSpPr/>
            <p:nvPr/>
          </p:nvSpPr>
          <p:spPr>
            <a:xfrm rot="-5400000">
              <a:off x="-1410248" y="2225283"/>
              <a:ext cx="3362379" cy="4369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8"/>
            <p:cNvSpPr txBox="1"/>
            <p:nvPr/>
          </p:nvSpPr>
          <p:spPr>
            <a:xfrm rot="-5400000">
              <a:off x="-1410248" y="2225283"/>
              <a:ext cx="3362379" cy="436950"/>
            </a:xfrm>
            <a:prstGeom prst="rect">
              <a:avLst/>
            </a:prstGeom>
            <a:noFill/>
            <a:ln>
              <a:noFill/>
            </a:ln>
          </p:spPr>
          <p:txBody>
            <a:bodyPr spcFirstLastPara="1" wrap="square" lIns="0" tIns="0" rIns="385350" bIns="0" anchor="t" anchorCtr="0">
              <a:noAutofit/>
            </a:bodyPr>
            <a:lstStyle/>
            <a:p>
              <a:pPr marL="0" marR="0" lvl="0" indent="0" algn="r" rtl="0">
                <a:lnSpc>
                  <a:spcPct val="90000"/>
                </a:lnSpc>
                <a:spcBef>
                  <a:spcPts val="0"/>
                </a:spcBef>
                <a:spcAft>
                  <a:spcPts val="0"/>
                </a:spcAft>
                <a:buClr>
                  <a:schemeClr val="dk1"/>
                </a:buClr>
                <a:buSzPts val="3100"/>
                <a:buFont typeface="Calibri"/>
                <a:buNone/>
              </a:pPr>
              <a:r>
                <a:rPr lang="en-US" sz="3100">
                  <a:solidFill>
                    <a:schemeClr val="dk1"/>
                  </a:solidFill>
                  <a:latin typeface="Calibri"/>
                  <a:ea typeface="Calibri"/>
                  <a:cs typeface="Calibri"/>
                  <a:sym typeface="Calibri"/>
                </a:rPr>
                <a:t>1</a:t>
              </a:r>
              <a:endParaRPr/>
            </a:p>
          </p:txBody>
        </p:sp>
        <p:sp>
          <p:nvSpPr>
            <p:cNvPr id="229" name="Google Shape;229;p8"/>
            <p:cNvSpPr/>
            <p:nvPr/>
          </p:nvSpPr>
          <p:spPr>
            <a:xfrm>
              <a:off x="489416" y="762568"/>
              <a:ext cx="2176475" cy="3362379"/>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txBox="1"/>
            <p:nvPr/>
          </p:nvSpPr>
          <p:spPr>
            <a:xfrm>
              <a:off x="489416" y="762568"/>
              <a:ext cx="2238504" cy="3362379"/>
            </a:xfrm>
            <a:prstGeom prst="rect">
              <a:avLst/>
            </a:prstGeom>
            <a:noFill/>
            <a:ln>
              <a:noFill/>
            </a:ln>
          </p:spPr>
          <p:txBody>
            <a:bodyPr spcFirstLastPara="1" wrap="square" lIns="113775" tIns="385350" rIns="113775" bIns="113775" anchor="t" anchorCtr="0">
              <a:noAutofit/>
            </a:bodyPr>
            <a:lstStyle/>
            <a:p>
              <a:pPr marL="171450" marR="0" lvl="1" indent="-171450" algn="l" rtl="0">
                <a:lnSpc>
                  <a:spcPct val="90000"/>
                </a:lnSpc>
                <a:spcBef>
                  <a:spcPts val="0"/>
                </a:spcBef>
                <a:spcAft>
                  <a:spcPts val="0"/>
                </a:spcAft>
                <a:buClr>
                  <a:schemeClr val="dk1"/>
                </a:buClr>
                <a:buSzPts val="1600"/>
                <a:buFont typeface="Calibri"/>
                <a:buNone/>
              </a:pPr>
              <a:r>
                <a:rPr lang="el-GR" sz="1600" b="1" i="0" u="none" strike="noStrike" cap="none" dirty="0">
                  <a:solidFill>
                    <a:schemeClr val="dk1"/>
                  </a:solidFill>
                  <a:latin typeface="Calibri"/>
                  <a:ea typeface="Calibri"/>
                  <a:cs typeface="Calibri"/>
                  <a:sym typeface="Calibri"/>
                </a:rPr>
                <a:t>Κατάλογος Άυλης Πολιτιστικής Κληρονομιάς που Χρήζει Επείγουσας Διασφάλισης</a:t>
              </a:r>
              <a:r>
                <a:rPr lang="en-US" sz="1600" b="0" i="0" u="none" strike="noStrike" cap="none" dirty="0">
                  <a:solidFill>
                    <a:schemeClr val="dk1"/>
                  </a:solidFill>
                  <a:latin typeface="Calibri"/>
                  <a:ea typeface="Calibri"/>
                  <a:cs typeface="Calibri"/>
                  <a:sym typeface="Calibri"/>
                </a:rPr>
                <a:t>: </a:t>
              </a:r>
              <a:endParaRPr sz="16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240"/>
                </a:spcBef>
                <a:spcAft>
                  <a:spcPts val="0"/>
                </a:spcAft>
                <a:buClr>
                  <a:schemeClr val="dk1"/>
                </a:buClr>
                <a:buSzPts val="1300"/>
                <a:buFont typeface="Calibri"/>
                <a:buNone/>
              </a:pPr>
              <a:endParaRPr sz="13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195"/>
                </a:spcBef>
                <a:spcAft>
                  <a:spcPts val="0"/>
                </a:spcAft>
                <a:buClr>
                  <a:schemeClr val="dk1"/>
                </a:buClr>
                <a:buSzPts val="1400"/>
                <a:buFont typeface="Noto Sans Symbols"/>
                <a:buChar char="▪"/>
              </a:pPr>
              <a:r>
                <a:rPr lang="el-GR" sz="1400" b="0" i="0" u="none" strike="noStrike" cap="none" dirty="0">
                  <a:solidFill>
                    <a:schemeClr val="dk1"/>
                  </a:solidFill>
                  <a:latin typeface="Calibri"/>
                  <a:ea typeface="Calibri"/>
                  <a:cs typeface="Calibri"/>
                  <a:sym typeface="Calibri"/>
                </a:rPr>
                <a:t>αποτελούμενα από στοιχεία άυλης κληρονομιάς που οι ενδιαφερόμενες κοινότητες και τα συμβαλλόμενα κράτη θεωρούν ότι απαιτούν επείγοντα μέτρα για να τους κρατήσουν ζωντανούς.</a:t>
              </a:r>
              <a:endParaRPr sz="1400" b="0" i="0" u="none" strike="noStrike" cap="none" dirty="0">
                <a:solidFill>
                  <a:schemeClr val="dk1"/>
                </a:solidFill>
                <a:latin typeface="Calibri"/>
                <a:ea typeface="Calibri"/>
                <a:cs typeface="Calibri"/>
                <a:sym typeface="Calibri"/>
              </a:endParaRPr>
            </a:p>
          </p:txBody>
        </p:sp>
        <p:sp>
          <p:nvSpPr>
            <p:cNvPr id="231" name="Google Shape;231;p8"/>
            <p:cNvSpPr/>
            <p:nvPr/>
          </p:nvSpPr>
          <p:spPr>
            <a:xfrm>
              <a:off x="52466" y="185794"/>
              <a:ext cx="873900" cy="87390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rot="-5400000">
              <a:off x="1773734" y="2225283"/>
              <a:ext cx="3362379" cy="4369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txBox="1"/>
            <p:nvPr/>
          </p:nvSpPr>
          <p:spPr>
            <a:xfrm rot="-5400000">
              <a:off x="1773734" y="2225283"/>
              <a:ext cx="3362379" cy="436950"/>
            </a:xfrm>
            <a:prstGeom prst="rect">
              <a:avLst/>
            </a:prstGeom>
            <a:noFill/>
            <a:ln>
              <a:noFill/>
            </a:ln>
          </p:spPr>
          <p:txBody>
            <a:bodyPr spcFirstLastPara="1" wrap="square" lIns="0" tIns="0" rIns="385350" bIns="0" anchor="t" anchorCtr="0">
              <a:noAutofit/>
            </a:bodyPr>
            <a:lstStyle/>
            <a:p>
              <a:pPr marL="0" marR="0" lvl="0" indent="0" algn="r" rtl="0">
                <a:lnSpc>
                  <a:spcPct val="90000"/>
                </a:lnSpc>
                <a:spcBef>
                  <a:spcPts val="0"/>
                </a:spcBef>
                <a:spcAft>
                  <a:spcPts val="0"/>
                </a:spcAft>
                <a:buClr>
                  <a:schemeClr val="dk1"/>
                </a:buClr>
                <a:buSzPts val="3100"/>
                <a:buFont typeface="Calibri"/>
                <a:buNone/>
              </a:pPr>
              <a:r>
                <a:rPr lang="en-US" sz="3100">
                  <a:solidFill>
                    <a:schemeClr val="dk1"/>
                  </a:solidFill>
                  <a:latin typeface="Calibri"/>
                  <a:ea typeface="Calibri"/>
                  <a:cs typeface="Calibri"/>
                  <a:sym typeface="Calibri"/>
                </a:rPr>
                <a:t>2</a:t>
              </a:r>
              <a:endParaRPr/>
            </a:p>
          </p:txBody>
        </p:sp>
        <p:sp>
          <p:nvSpPr>
            <p:cNvPr id="234" name="Google Shape;234;p8"/>
            <p:cNvSpPr/>
            <p:nvPr/>
          </p:nvSpPr>
          <p:spPr>
            <a:xfrm>
              <a:off x="3735428" y="812701"/>
              <a:ext cx="2176475" cy="3362379"/>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txBox="1"/>
            <p:nvPr/>
          </p:nvSpPr>
          <p:spPr>
            <a:xfrm>
              <a:off x="3735428" y="812701"/>
              <a:ext cx="2176475" cy="3362379"/>
            </a:xfrm>
            <a:prstGeom prst="rect">
              <a:avLst/>
            </a:prstGeom>
            <a:noFill/>
            <a:ln>
              <a:noFill/>
            </a:ln>
          </p:spPr>
          <p:txBody>
            <a:bodyPr spcFirstLastPara="1" wrap="square" lIns="113775" tIns="385350" rIns="113775" bIns="113775" anchor="t" anchorCtr="0">
              <a:noAutofit/>
            </a:bodyPr>
            <a:lstStyle/>
            <a:p>
              <a:pPr marL="171450" marR="0" lvl="1" indent="-171450" algn="l" rtl="0">
                <a:lnSpc>
                  <a:spcPct val="90000"/>
                </a:lnSpc>
                <a:spcBef>
                  <a:spcPts val="0"/>
                </a:spcBef>
                <a:spcAft>
                  <a:spcPts val="0"/>
                </a:spcAft>
                <a:buClr>
                  <a:schemeClr val="dk1"/>
                </a:buClr>
                <a:buSzPts val="1600"/>
                <a:buFont typeface="Calibri"/>
                <a:buNone/>
              </a:pPr>
              <a:r>
                <a:rPr lang="el-GR" sz="1600" b="1" i="0" u="none" strike="noStrike" cap="none" dirty="0">
                  <a:solidFill>
                    <a:schemeClr val="dk1"/>
                  </a:solidFill>
                  <a:latin typeface="Calibri"/>
                  <a:ea typeface="Calibri"/>
                  <a:cs typeface="Calibri"/>
                  <a:sym typeface="Calibri"/>
                </a:rPr>
                <a:t>Αντιπροσωπευτικός Κατάλογος της Άυλης Πολιτιστικής Κληρονομιάς της Ανθρωπότητας</a:t>
              </a:r>
              <a:r>
                <a:rPr lang="en-US" sz="1600" b="1" i="0" u="none" strike="noStrike" cap="none" dirty="0">
                  <a:solidFill>
                    <a:schemeClr val="dk1"/>
                  </a:solidFill>
                  <a:latin typeface="Calibri"/>
                  <a:ea typeface="Calibri"/>
                  <a:cs typeface="Calibri"/>
                  <a:sym typeface="Calibri"/>
                </a:rPr>
                <a:t>:</a:t>
              </a:r>
              <a:r>
                <a:rPr lang="en-US" sz="1600" b="0" i="0" u="none" strike="noStrike" cap="none" dirty="0">
                  <a:solidFill>
                    <a:schemeClr val="dk1"/>
                  </a:solidFill>
                  <a:latin typeface="Calibri"/>
                  <a:ea typeface="Calibri"/>
                  <a:cs typeface="Calibri"/>
                  <a:sym typeface="Calibri"/>
                </a:rPr>
                <a:t> </a:t>
              </a:r>
              <a:endParaRPr dirty="0"/>
            </a:p>
            <a:p>
              <a:pPr marL="114300" marR="0" lvl="1" indent="-114300" algn="l" rtl="0">
                <a:lnSpc>
                  <a:spcPct val="90000"/>
                </a:lnSpc>
                <a:spcBef>
                  <a:spcPts val="240"/>
                </a:spcBef>
                <a:spcAft>
                  <a:spcPts val="0"/>
                </a:spcAft>
                <a:buClr>
                  <a:schemeClr val="dk1"/>
                </a:buClr>
                <a:buSzPts val="1300"/>
                <a:buFont typeface="Calibri"/>
                <a:buNone/>
              </a:pPr>
              <a:endParaRPr sz="13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195"/>
                </a:spcBef>
                <a:spcAft>
                  <a:spcPts val="0"/>
                </a:spcAft>
                <a:buClr>
                  <a:schemeClr val="dk1"/>
                </a:buClr>
                <a:buSzPts val="1400"/>
                <a:buFont typeface="Noto Sans Symbols"/>
                <a:buChar char="▪"/>
              </a:pPr>
              <a:r>
                <a:rPr lang="el-GR" sz="1400" b="0" i="0" u="none" strike="noStrike" cap="none" dirty="0">
                  <a:solidFill>
                    <a:schemeClr val="dk1"/>
                  </a:solidFill>
                  <a:latin typeface="Calibri"/>
                  <a:ea typeface="Calibri"/>
                  <a:cs typeface="Calibri"/>
                  <a:sym typeface="Calibri"/>
                </a:rPr>
                <a:t>που αποτελούνται από εκείνα τα στοιχεία άυλης κληρονομιάς που συμβάλλουν στην επίδειξη της ποικιλομορφίας αυτής της κληρονομιάς και στην ευαισθητοποίηση σχετικά με τη σημασία της</a:t>
              </a:r>
              <a:r>
                <a:rPr lang="en-US" sz="1400" b="0" i="0" u="none" strike="noStrike" cap="none" dirty="0">
                  <a:solidFill>
                    <a:schemeClr val="dk1"/>
                  </a:solidFill>
                  <a:latin typeface="Calibri"/>
                  <a:ea typeface="Calibri"/>
                  <a:cs typeface="Calibri"/>
                  <a:sym typeface="Calibri"/>
                </a:rPr>
                <a:t>.</a:t>
              </a:r>
              <a:endParaRPr sz="1400" b="0" i="0" u="none" strike="noStrike" cap="none" dirty="0">
                <a:solidFill>
                  <a:schemeClr val="dk1"/>
                </a:solidFill>
                <a:latin typeface="Calibri"/>
                <a:ea typeface="Calibri"/>
                <a:cs typeface="Calibri"/>
                <a:sym typeface="Calibri"/>
              </a:endParaRPr>
            </a:p>
            <a:p>
              <a:pPr marL="114300" marR="0" lvl="1" indent="-31750" algn="l" rtl="0">
                <a:lnSpc>
                  <a:spcPct val="90000"/>
                </a:lnSpc>
                <a:spcBef>
                  <a:spcPts val="210"/>
                </a:spcBef>
                <a:spcAft>
                  <a:spcPts val="0"/>
                </a:spcAft>
                <a:buClr>
                  <a:schemeClr val="dk1"/>
                </a:buClr>
                <a:buSzPts val="1300"/>
                <a:buFont typeface="Calibri"/>
                <a:buNone/>
              </a:pPr>
              <a:endParaRPr sz="1300" b="0" i="0" u="none" strike="noStrike" cap="none" dirty="0">
                <a:solidFill>
                  <a:schemeClr val="lt1"/>
                </a:solidFill>
                <a:latin typeface="Calibri"/>
                <a:ea typeface="Calibri"/>
                <a:cs typeface="Calibri"/>
                <a:sym typeface="Calibri"/>
              </a:endParaRPr>
            </a:p>
          </p:txBody>
        </p:sp>
        <p:sp>
          <p:nvSpPr>
            <p:cNvPr id="236" name="Google Shape;236;p8"/>
            <p:cNvSpPr/>
            <p:nvPr/>
          </p:nvSpPr>
          <p:spPr>
            <a:xfrm>
              <a:off x="3236449" y="185794"/>
              <a:ext cx="873900" cy="87390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8"/>
            <p:cNvSpPr/>
            <p:nvPr/>
          </p:nvSpPr>
          <p:spPr>
            <a:xfrm rot="-5400000">
              <a:off x="4957717" y="2225283"/>
              <a:ext cx="3362379" cy="4369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8"/>
            <p:cNvSpPr txBox="1"/>
            <p:nvPr/>
          </p:nvSpPr>
          <p:spPr>
            <a:xfrm rot="-5400000">
              <a:off x="4957717" y="2225283"/>
              <a:ext cx="3362379" cy="436950"/>
            </a:xfrm>
            <a:prstGeom prst="rect">
              <a:avLst/>
            </a:prstGeom>
            <a:noFill/>
            <a:ln>
              <a:noFill/>
            </a:ln>
          </p:spPr>
          <p:txBody>
            <a:bodyPr spcFirstLastPara="1" wrap="square" lIns="0" tIns="0" rIns="385350" bIns="0" anchor="t" anchorCtr="0">
              <a:noAutofit/>
            </a:bodyPr>
            <a:lstStyle/>
            <a:p>
              <a:pPr marL="0" marR="0" lvl="0" indent="0" algn="r" rtl="0">
                <a:lnSpc>
                  <a:spcPct val="90000"/>
                </a:lnSpc>
                <a:spcBef>
                  <a:spcPts val="0"/>
                </a:spcBef>
                <a:spcAft>
                  <a:spcPts val="0"/>
                </a:spcAft>
                <a:buClr>
                  <a:schemeClr val="dk1"/>
                </a:buClr>
                <a:buSzPts val="3100"/>
                <a:buFont typeface="Calibri"/>
                <a:buNone/>
              </a:pPr>
              <a:r>
                <a:rPr lang="en-US" sz="3100">
                  <a:solidFill>
                    <a:schemeClr val="dk1"/>
                  </a:solidFill>
                  <a:latin typeface="Calibri"/>
                  <a:ea typeface="Calibri"/>
                  <a:cs typeface="Calibri"/>
                  <a:sym typeface="Calibri"/>
                </a:rPr>
                <a:t>3</a:t>
              </a:r>
              <a:endParaRPr/>
            </a:p>
          </p:txBody>
        </p:sp>
        <p:sp>
          <p:nvSpPr>
            <p:cNvPr id="239" name="Google Shape;239;p8"/>
            <p:cNvSpPr/>
            <p:nvPr/>
          </p:nvSpPr>
          <p:spPr>
            <a:xfrm>
              <a:off x="6857382" y="762568"/>
              <a:ext cx="2176475" cy="3362379"/>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txBox="1"/>
            <p:nvPr/>
          </p:nvSpPr>
          <p:spPr>
            <a:xfrm>
              <a:off x="6857382" y="762568"/>
              <a:ext cx="2176475" cy="3362379"/>
            </a:xfrm>
            <a:prstGeom prst="rect">
              <a:avLst/>
            </a:prstGeom>
            <a:noFill/>
            <a:ln>
              <a:noFill/>
            </a:ln>
          </p:spPr>
          <p:txBody>
            <a:bodyPr spcFirstLastPara="1" wrap="square" lIns="113775" tIns="385350" rIns="113775" bIns="113775" anchor="t" anchorCtr="0">
              <a:noAutofit/>
            </a:bodyPr>
            <a:lstStyle/>
            <a:p>
              <a:pPr marL="171450" marR="0" lvl="1" indent="-171450" algn="l" rtl="0">
                <a:lnSpc>
                  <a:spcPct val="90000"/>
                </a:lnSpc>
                <a:spcBef>
                  <a:spcPts val="0"/>
                </a:spcBef>
                <a:spcAft>
                  <a:spcPts val="0"/>
                </a:spcAft>
                <a:buClr>
                  <a:schemeClr val="dk1"/>
                </a:buClr>
                <a:buSzPts val="1600"/>
                <a:buFont typeface="Calibri"/>
                <a:buNone/>
              </a:pPr>
              <a:r>
                <a:rPr lang="el-GR" sz="1600" b="1" i="0" u="none" strike="noStrike" cap="none" dirty="0">
                  <a:solidFill>
                    <a:schemeClr val="dk1"/>
                  </a:solidFill>
                  <a:latin typeface="Calibri"/>
                  <a:ea typeface="Calibri"/>
                  <a:cs typeface="Calibri"/>
                  <a:sym typeface="Calibri"/>
                </a:rPr>
                <a:t>Μητρώο ορθών πρακτικών διασφάλισης</a:t>
              </a:r>
              <a:r>
                <a:rPr lang="en-US" sz="1600" b="1" i="0" u="none" strike="noStrike" cap="none" dirty="0">
                  <a:solidFill>
                    <a:schemeClr val="dk1"/>
                  </a:solidFill>
                  <a:latin typeface="Calibri"/>
                  <a:ea typeface="Calibri"/>
                  <a:cs typeface="Calibri"/>
                  <a:sym typeface="Calibri"/>
                </a:rPr>
                <a:t>: </a:t>
              </a:r>
              <a:endParaRPr sz="16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240"/>
                </a:spcBef>
                <a:spcAft>
                  <a:spcPts val="0"/>
                </a:spcAft>
                <a:buClr>
                  <a:schemeClr val="dk1"/>
                </a:buClr>
                <a:buSzPts val="1500"/>
                <a:buFont typeface="Calibri"/>
                <a:buNone/>
              </a:pPr>
              <a:endParaRPr sz="15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225"/>
                </a:spcBef>
                <a:spcAft>
                  <a:spcPts val="0"/>
                </a:spcAft>
                <a:buClr>
                  <a:schemeClr val="dk1"/>
                </a:buClr>
                <a:buSzPts val="1400"/>
                <a:buFont typeface="Noto Sans Symbols"/>
                <a:buChar char="▪"/>
              </a:pPr>
              <a:r>
                <a:rPr lang="el-GR" sz="1400" b="0" i="0" u="none" strike="noStrike" cap="none" dirty="0">
                  <a:solidFill>
                    <a:schemeClr val="dk1"/>
                  </a:solidFill>
                  <a:latin typeface="Calibri"/>
                  <a:ea typeface="Calibri"/>
                  <a:cs typeface="Calibri"/>
                  <a:sym typeface="Calibri"/>
                </a:rPr>
                <a:t>περιλαμβάνει προγράμματα, έργα και δραστηριότητες που αντικατοπτρίζουν καλύτερα τις αρχές και τους στόχους της Σύμβασης</a:t>
              </a:r>
              <a:r>
                <a:rPr lang="en-US" sz="1400" b="0" i="0" u="none" strike="noStrike" cap="none" dirty="0">
                  <a:solidFill>
                    <a:schemeClr val="dk1"/>
                  </a:solidFill>
                  <a:latin typeface="Calibri"/>
                  <a:ea typeface="Calibri"/>
                  <a:cs typeface="Calibri"/>
                  <a:sym typeface="Calibri"/>
                </a:rPr>
                <a:t>.</a:t>
              </a:r>
              <a:endParaRPr sz="1400" b="0" i="0" u="none" strike="noStrike" cap="none" dirty="0">
                <a:solidFill>
                  <a:schemeClr val="dk1"/>
                </a:solidFill>
                <a:latin typeface="Calibri"/>
                <a:ea typeface="Calibri"/>
                <a:cs typeface="Calibri"/>
                <a:sym typeface="Calibri"/>
              </a:endParaRPr>
            </a:p>
          </p:txBody>
        </p:sp>
        <p:sp>
          <p:nvSpPr>
            <p:cNvPr id="241" name="Google Shape;241;p8"/>
            <p:cNvSpPr/>
            <p:nvPr/>
          </p:nvSpPr>
          <p:spPr>
            <a:xfrm>
              <a:off x="6420432" y="185794"/>
              <a:ext cx="873900" cy="873900"/>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8"/>
          <p:cNvGrpSpPr/>
          <p:nvPr/>
        </p:nvGrpSpPr>
        <p:grpSpPr>
          <a:xfrm>
            <a:off x="3388137" y="499919"/>
            <a:ext cx="1361571" cy="349188"/>
            <a:chOff x="10604072" y="448487"/>
            <a:chExt cx="1361571" cy="349188"/>
          </a:xfrm>
        </p:grpSpPr>
        <p:sp>
          <p:nvSpPr>
            <p:cNvPr id="243" name="Google Shape;243;p8"/>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44" name="Google Shape;244;p8"/>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45" name="Google Shape;245;p8"/>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9"/>
          <p:cNvSpPr txBox="1"/>
          <p:nvPr/>
        </p:nvSpPr>
        <p:spPr>
          <a:xfrm>
            <a:off x="648929" y="1622323"/>
            <a:ext cx="10250129"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dirty="0">
                <a:solidFill>
                  <a:schemeClr val="dk1"/>
                </a:solidFill>
                <a:latin typeface="Calibri"/>
                <a:ea typeface="Calibri"/>
                <a:cs typeface="Calibri"/>
                <a:sym typeface="Calibri"/>
              </a:rPr>
              <a:t>Η επίσημη ιστοσελίδα της UNESCO για την άυλη πολιτιστική κληρονομιά έχει πληροφορίες σχετικά με το έργο της UNESCO, αλλά δίνει επίσης τη δυνατότητα να δείτε την καταγεγραμμένη άυλη κληρονομιά με οπτικό και </a:t>
            </a:r>
            <a:r>
              <a:rPr lang="el-GR" sz="1800" dirty="0" err="1">
                <a:solidFill>
                  <a:schemeClr val="dk1"/>
                </a:solidFill>
                <a:latin typeface="Calibri"/>
                <a:ea typeface="Calibri"/>
                <a:cs typeface="Calibri"/>
                <a:sym typeface="Calibri"/>
              </a:rPr>
              <a:t>διαδραστικό</a:t>
            </a:r>
            <a:r>
              <a:rPr lang="el-GR" sz="1800" dirty="0">
                <a:solidFill>
                  <a:schemeClr val="dk1"/>
                </a:solidFill>
                <a:latin typeface="Calibri"/>
                <a:ea typeface="Calibri"/>
                <a:cs typeface="Calibri"/>
                <a:sym typeface="Calibri"/>
              </a:rPr>
              <a:t> τρόπο</a:t>
            </a:r>
            <a:r>
              <a:rPr lang="en-US" sz="1800" dirty="0">
                <a:solidFill>
                  <a:schemeClr val="dk1"/>
                </a:solidFill>
                <a:latin typeface="Calibri"/>
                <a:ea typeface="Calibri"/>
                <a:cs typeface="Calibri"/>
                <a:sym typeface="Calibri"/>
              </a:rPr>
              <a:t>: </a:t>
            </a:r>
            <a:r>
              <a:rPr lang="el-GR" sz="1800" u="sng" dirty="0">
                <a:solidFill>
                  <a:srgbClr val="2F5496"/>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Εμβαθύνοντας στην Άυλη Πολιτιστική Κληρονομιά</a:t>
            </a:r>
            <a:endParaRPr sz="1800" dirty="0">
              <a:solidFill>
                <a:srgbClr val="2F5496"/>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252" name="Google Shape;252;p9" descr="Invitation to Dive into Intangible Cultural Heritage"/>
          <p:cNvPicPr preferRelativeResize="0"/>
          <p:nvPr/>
        </p:nvPicPr>
        <p:blipFill rotWithShape="1">
          <a:blip r:embed="rId4">
            <a:alphaModFix/>
          </a:blip>
          <a:srcRect/>
          <a:stretch/>
        </p:blipFill>
        <p:spPr>
          <a:xfrm>
            <a:off x="2286000" y="3099651"/>
            <a:ext cx="5214310" cy="2946086"/>
          </a:xfrm>
          <a:prstGeom prst="rect">
            <a:avLst/>
          </a:prstGeom>
          <a:noFill/>
          <a:ln>
            <a:noFill/>
          </a:ln>
        </p:spPr>
      </p:pic>
      <p:sp>
        <p:nvSpPr>
          <p:cNvPr id="253" name="Google Shape;253;p9"/>
          <p:cNvSpPr/>
          <p:nvPr/>
        </p:nvSpPr>
        <p:spPr>
          <a:xfrm>
            <a:off x="4988136" y="247134"/>
            <a:ext cx="5538097" cy="646290"/>
          </a:xfrm>
          <a:prstGeom prst="rect">
            <a:avLst/>
          </a:prstGeom>
          <a:noFill/>
          <a:ln>
            <a:noFill/>
          </a:ln>
        </p:spPr>
        <p:txBody>
          <a:bodyPr spcFirstLastPara="1" wrap="square" lIns="91425" tIns="45700" rIns="91425" bIns="45700" anchor="t" anchorCtr="0">
            <a:spAutoFit/>
          </a:bodyPr>
          <a:lstStyle/>
          <a:p>
            <a:pPr lvl="0" algn="r">
              <a:lnSpc>
                <a:spcPct val="90000"/>
              </a:lnSpc>
              <a:buClr>
                <a:srgbClr val="2F5496"/>
              </a:buClr>
              <a:buSzPts val="4400"/>
            </a:pPr>
            <a:r>
              <a:rPr lang="el-GR" sz="4000" dirty="0">
                <a:solidFill>
                  <a:srgbClr val="2F5496"/>
                </a:solidFill>
                <a:latin typeface="Calibri"/>
                <a:ea typeface="Calibri"/>
                <a:cs typeface="Calibri"/>
                <a:sym typeface="Calibri"/>
              </a:rPr>
              <a:t>1.2. Ο ρόλος της UNESCO</a:t>
            </a:r>
            <a:endParaRPr lang="el-GR" sz="4000" dirty="0"/>
          </a:p>
        </p:txBody>
      </p:sp>
      <p:grpSp>
        <p:nvGrpSpPr>
          <p:cNvPr id="254" name="Google Shape;254;p9"/>
          <p:cNvGrpSpPr/>
          <p:nvPr/>
        </p:nvGrpSpPr>
        <p:grpSpPr>
          <a:xfrm>
            <a:off x="3531584" y="463075"/>
            <a:ext cx="1361571" cy="349188"/>
            <a:chOff x="10604072" y="448487"/>
            <a:chExt cx="1361571" cy="349188"/>
          </a:xfrm>
        </p:grpSpPr>
        <p:sp>
          <p:nvSpPr>
            <p:cNvPr id="255" name="Google Shape;255;p9"/>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9"/>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p9"/>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fade">
                                      <p:cBhvr>
                                        <p:cTn id="7" dur="1"/>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4265</Words>
  <Application>Microsoft Office PowerPoint</Application>
  <PresentationFormat>Panorámica</PresentationFormat>
  <Paragraphs>494</Paragraphs>
  <Slides>45</Slides>
  <Notes>45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45</vt:i4>
      </vt:variant>
    </vt:vector>
  </HeadingPairs>
  <TitlesOfParts>
    <vt:vector size="49" baseType="lpstr">
      <vt:lpstr>Noto Sans Symbols</vt:lpstr>
      <vt:lpstr>Arial</vt:lpstr>
      <vt:lpstr>Calibri</vt:lpstr>
      <vt:lpstr>Tema de Office</vt:lpstr>
      <vt:lpstr>  Εργασία με την ΑΠΚ - Ανάπτυξη και αξιολόγηση των ιδεών σας  ΕΤΑΙΡΟΣ: HAC</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ΕΥΧΑΡΙΣΤΩ</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Συνεργασία με το ΑΠΚ - Ανάπτυξη και εκτίμηση των ιδεών σας  PARTNER: HAC</dc:title>
  <dc:creator>Dulce Rodriguez Ortiz</dc:creator>
  <cp:lastModifiedBy>al iws</cp:lastModifiedBy>
  <cp:revision>33</cp:revision>
  <dcterms:created xsi:type="dcterms:W3CDTF">2021-01-21T12:20:00Z</dcterms:created>
  <dcterms:modified xsi:type="dcterms:W3CDTF">2022-02-02T09:35:22Z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