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 id="301"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fcSi/jT6CsRL/hHfmBQH65NYH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nwto.org/global-code-of-ethics-for-touris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e-unwto.org/doi/pdf/10.18111/978928442167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7" name="Google Shape;26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u="sng"/>
          </a:p>
        </p:txBody>
      </p:sp>
      <p:sp>
        <p:nvSpPr>
          <p:cNvPr id="308" name="Google Shape;30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1" name="Google Shape;36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3" name="Google Shape;3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3" name="Google Shape;40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u="sng"/>
          </a:p>
          <a:p>
            <a:pPr marL="0" lvl="0" indent="0" algn="l" rtl="0">
              <a:spcBef>
                <a:spcPts val="0"/>
              </a:spcBef>
              <a:spcAft>
                <a:spcPts val="0"/>
              </a:spcAft>
              <a:buNone/>
            </a:pPr>
            <a:endParaRPr u="sng"/>
          </a:p>
          <a:p>
            <a:pPr marL="0" lvl="0" indent="0" algn="l" rtl="0">
              <a:spcBef>
                <a:spcPts val="0"/>
              </a:spcBef>
              <a:spcAft>
                <a:spcPts val="0"/>
              </a:spcAft>
              <a:buNone/>
            </a:pPr>
            <a:endParaRPr/>
          </a:p>
        </p:txBody>
      </p:sp>
      <p:sp>
        <p:nvSpPr>
          <p:cNvPr id="415" name="Google Shape;41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27" name="Google Shape;4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39" name="Google Shape;43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https://www.unwto.org/global-code-of-ethics-for-tourism</a:t>
            </a:r>
            <a:endParaRPr/>
          </a:p>
          <a:p>
            <a:pPr marL="0" lvl="0" indent="0" algn="l" rtl="0">
              <a:spcBef>
                <a:spcPts val="0"/>
              </a:spcBef>
              <a:spcAft>
                <a:spcPts val="0"/>
              </a:spcAft>
              <a:buNone/>
            </a:pPr>
            <a:r>
              <a:rPr lang="en-US" i="1" u="sng">
                <a:solidFill>
                  <a:schemeClr val="hlink"/>
                </a:solidFill>
                <a:hlinkClick r:id="rId4"/>
              </a:rPr>
              <a:t>UNWTO Framework Convention on Tourism Ethics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2" name="Google Shape;4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73" name="Google Shape;47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92" name="Google Shape;4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95" name="Google Shape;59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613" name="Google Shape;61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29" name="Google Shape;62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 name="Google Shape;86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2" name="Google Shape;89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2524000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4" name="Google Shape;1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2" name="Google Shape;2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9" name="Google Shape;2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47"/>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endParaRPr/>
          </a:p>
        </p:txBody>
      </p:sp>
      <p:pic>
        <p:nvPicPr>
          <p:cNvPr id="17" name="Google Shape;17;p47"/>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47"/>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47"/>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9"/>
          <p:cNvSpPr>
            <a:spLocks noGrp="1"/>
          </p:cNvSpPr>
          <p:nvPr>
            <p:ph type="pic" idx="2"/>
          </p:nvPr>
        </p:nvSpPr>
        <p:spPr>
          <a:xfrm>
            <a:off x="5183188" y="987425"/>
            <a:ext cx="6172200" cy="4873625"/>
          </a:xfrm>
          <a:prstGeom prst="rect">
            <a:avLst/>
          </a:prstGeom>
          <a:noFill/>
          <a:ln>
            <a:noFill/>
          </a:ln>
        </p:spPr>
      </p:sp>
      <p:sp>
        <p:nvSpPr>
          <p:cNvPr id="84" name="Google Shape;84;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49"/>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49"/>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49"/>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49"/>
          <p:cNvPicPr preferRelativeResize="0"/>
          <p:nvPr/>
        </p:nvPicPr>
        <p:blipFill rotWithShape="1">
          <a:blip r:embed="rId4" cstate="email">
            <a:alphaModFix/>
            <a:extLst>
              <a:ext uri="{28A0092B-C50C-407E-A947-70E740481C1C}">
                <a14:useLocalDpi xmlns:a14="http://schemas.microsoft.com/office/drawing/2010/main"/>
              </a:ext>
            </a:extLst>
          </a:blip>
          <a:srcRect l="-932" t="-885" b="-20"/>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6"/>
        <p:cNvGrpSpPr/>
        <p:nvPr/>
      </p:nvGrpSpPr>
      <p:grpSpPr>
        <a:xfrm>
          <a:off x="0" y="0"/>
          <a:ext cx="0" cy="0"/>
          <a:chOff x="0" y="0"/>
          <a:chExt cx="0" cy="0"/>
        </a:xfrm>
      </p:grpSpPr>
      <p:sp>
        <p:nvSpPr>
          <p:cNvPr id="27" name="Google Shape;2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0"/>
        <p:cNvGrpSpPr/>
        <p:nvPr/>
      </p:nvGrpSpPr>
      <p:grpSpPr>
        <a:xfrm>
          <a:off x="0" y="0"/>
          <a:ext cx="0" cy="0"/>
          <a:chOff x="0" y="0"/>
          <a:chExt cx="0" cy="0"/>
        </a:xfrm>
      </p:grpSpPr>
      <p:sp>
        <p:nvSpPr>
          <p:cNvPr id="31" name="Google Shape;31;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36"/>
        <p:cNvGrpSpPr/>
        <p:nvPr/>
      </p:nvGrpSpPr>
      <p:grpSpPr>
        <a:xfrm>
          <a:off x="0" y="0"/>
          <a:ext cx="0" cy="0"/>
          <a:chOff x="0" y="0"/>
          <a:chExt cx="0" cy="0"/>
        </a:xfrm>
      </p:grpSpPr>
      <p:sp>
        <p:nvSpPr>
          <p:cNvPr id="37" name="Google Shape;37;p52"/>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52"/>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9" name="Google Shape;39;p52"/>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40" name="Google Shape;40;p52"/>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1"/>
        <p:cNvGrpSpPr/>
        <p:nvPr/>
      </p:nvGrpSpPr>
      <p:grpSpPr>
        <a:xfrm>
          <a:off x="0" y="0"/>
          <a:ext cx="0" cy="0"/>
          <a:chOff x="0" y="0"/>
          <a:chExt cx="0" cy="0"/>
        </a:xfrm>
      </p:grpSpPr>
      <p:sp>
        <p:nvSpPr>
          <p:cNvPr id="42" name="Google Shape;4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8.jp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39.xml"/><Relationship Id="rId16" Type="http://schemas.openxmlformats.org/officeDocument/2006/relationships/image" Target="../media/image53.jpeg"/><Relationship Id="rId1" Type="http://schemas.openxmlformats.org/officeDocument/2006/relationships/slideLayout" Target="../slideLayouts/slideLayout5.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5.png"/><Relationship Id="rId9" Type="http://schemas.openxmlformats.org/officeDocument/2006/relationships/image" Target="../media/image46.jpeg"/><Relationship Id="rId1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8.jp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jpeg"/><Relationship Id="rId4" Type="http://schemas.openxmlformats.org/officeDocument/2006/relationships/image" Target="../media/image5.png"/><Relationship Id="rId9" Type="http://schemas.openxmlformats.org/officeDocument/2006/relationships/image" Target="../media/image58.jpeg"/><Relationship Id="rId14" Type="http://schemas.openxmlformats.org/officeDocument/2006/relationships/image" Target="../media/image63.jpeg"/></Relationships>
</file>

<file path=ppt/slides/_rels/slide41.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jpg"/><Relationship Id="rId3" Type="http://schemas.openxmlformats.org/officeDocument/2006/relationships/image" Target="../media/image8.jpg"/><Relationship Id="rId7" Type="http://schemas.openxmlformats.org/officeDocument/2006/relationships/image" Target="../media/image67.jpeg"/><Relationship Id="rId12"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5.png"/><Relationship Id="rId9" Type="http://schemas.openxmlformats.org/officeDocument/2006/relationships/image" Target="../media/image69.jpeg"/></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74.jp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74.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s://ich.unesco.org/es/explor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502765" y="1622151"/>
            <a:ext cx="4473369" cy="3031244"/>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800"/>
              <a:buFont typeface="Calibri"/>
              <a:buNone/>
            </a:pPr>
            <a:br>
              <a:rPr lang="en-US" sz="5400" dirty="0"/>
            </a:br>
            <a:br>
              <a:rPr lang="en-US" sz="5400" dirty="0"/>
            </a:br>
            <a:r>
              <a:rPr lang="es-ES" sz="4800" dirty="0"/>
              <a:t>Trabajar con el PCI - Desarrollar y valorar tus ideas</a:t>
            </a:r>
            <a:br>
              <a:rPr lang="en-US" sz="5400" strike="sngStrike" dirty="0"/>
            </a:br>
            <a:br>
              <a:rPr lang="en-US" sz="4800" strike="sngStrike" dirty="0"/>
            </a:br>
            <a:r>
              <a:rPr lang="en-US" sz="4800" dirty="0"/>
              <a:t>SOCIO: HAC</a:t>
            </a:r>
            <a:endParaRPr sz="4800" b="1" dirty="0">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0" descr="Chart&#10;&#10;Description automatically generated with medium confidence"/>
          <p:cNvPicPr preferRelativeResize="0"/>
          <p:nvPr/>
        </p:nvPicPr>
        <p:blipFill rotWithShape="1">
          <a:blip r:embed="rId3">
            <a:alphaModFix/>
          </a:blip>
          <a:srcRect/>
          <a:stretch/>
        </p:blipFill>
        <p:spPr>
          <a:xfrm>
            <a:off x="1" y="-408736"/>
            <a:ext cx="12421718" cy="74879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txBox="1"/>
          <p:nvPr/>
        </p:nvSpPr>
        <p:spPr>
          <a:xfrm>
            <a:off x="872149" y="1567823"/>
            <a:ext cx="949796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El "Patrimonio Cultural Inmaterial", según la definición de la UNESCO, se manifiesta en los siguientes ámbitos </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0" name="Google Shape;270;p11"/>
          <p:cNvSpPr txBox="1"/>
          <p:nvPr/>
        </p:nvSpPr>
        <p:spPr>
          <a:xfrm>
            <a:off x="4678968" y="421262"/>
            <a:ext cx="522092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1.3. - 5 </a:t>
            </a:r>
            <a:r>
              <a:rPr lang="en-US" sz="4000" dirty="0" err="1">
                <a:solidFill>
                  <a:srgbClr val="2F5496"/>
                </a:solidFill>
                <a:latin typeface="Calibri"/>
                <a:ea typeface="Calibri"/>
                <a:cs typeface="Calibri"/>
                <a:sym typeface="Calibri"/>
              </a:rPr>
              <a:t>Ámbitos</a:t>
            </a:r>
            <a:r>
              <a:rPr lang="en-US" sz="4000" dirty="0">
                <a:solidFill>
                  <a:srgbClr val="2F5496"/>
                </a:solidFill>
                <a:latin typeface="Calibri"/>
                <a:ea typeface="Calibri"/>
                <a:cs typeface="Calibri"/>
                <a:sym typeface="Calibri"/>
              </a:rPr>
              <a:t> del PCI </a:t>
            </a:r>
            <a:endParaRPr dirty="0"/>
          </a:p>
          <a:p>
            <a:pPr marL="0" marR="0" lvl="0" indent="0" algn="l" rtl="0">
              <a:spcBef>
                <a:spcPts val="0"/>
              </a:spcBef>
              <a:spcAft>
                <a:spcPts val="0"/>
              </a:spcAft>
              <a:buNone/>
            </a:pPr>
            <a:endParaRPr sz="4400" dirty="0">
              <a:solidFill>
                <a:schemeClr val="dk1"/>
              </a:solidFill>
              <a:latin typeface="Calibri"/>
              <a:ea typeface="Calibri"/>
              <a:cs typeface="Calibri"/>
              <a:sym typeface="Calibri"/>
            </a:endParaRPr>
          </a:p>
        </p:txBody>
      </p:sp>
      <p:grpSp>
        <p:nvGrpSpPr>
          <p:cNvPr id="271" name="Google Shape;271;p11"/>
          <p:cNvGrpSpPr/>
          <p:nvPr/>
        </p:nvGrpSpPr>
        <p:grpSpPr>
          <a:xfrm>
            <a:off x="1752888" y="2620778"/>
            <a:ext cx="6649421" cy="3726070"/>
            <a:chOff x="0" y="0"/>
            <a:chExt cx="6649421" cy="3726070"/>
          </a:xfrm>
        </p:grpSpPr>
        <p:sp>
          <p:nvSpPr>
            <p:cNvPr id="272" name="Google Shape;272;p11"/>
            <p:cNvSpPr/>
            <p:nvPr/>
          </p:nvSpPr>
          <p:spPr>
            <a:xfrm>
              <a:off x="0" y="0"/>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txBox="1"/>
            <p:nvPr/>
          </p:nvSpPr>
          <p:spPr>
            <a:xfrm>
              <a:off x="1398885" y="0"/>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(a)  </a:t>
              </a:r>
              <a:r>
                <a:rPr lang="es-ES" sz="1800" dirty="0">
                  <a:solidFill>
                    <a:schemeClr val="lt1"/>
                  </a:solidFill>
                  <a:latin typeface="Calibri"/>
                  <a:ea typeface="Calibri"/>
                  <a:cs typeface="Calibri"/>
                  <a:sym typeface="Calibri"/>
                </a:rPr>
                <a:t>las tradiciones y expresiones orales, incluida la lengua como vehículo del patrimonio cultural inmaterial</a:t>
              </a:r>
              <a:endParaRPr sz="1800" dirty="0">
                <a:solidFill>
                  <a:schemeClr val="lt1"/>
                </a:solidFill>
                <a:latin typeface="Calibri"/>
                <a:ea typeface="Calibri"/>
                <a:cs typeface="Calibri"/>
                <a:sym typeface="Calibri"/>
              </a:endParaRPr>
            </a:p>
          </p:txBody>
        </p:sp>
        <p:sp>
          <p:nvSpPr>
            <p:cNvPr id="274" name="Google Shape;274;p11"/>
            <p:cNvSpPr/>
            <p:nvPr/>
          </p:nvSpPr>
          <p:spPr>
            <a:xfrm>
              <a:off x="69001" y="69001"/>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0" y="745759"/>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txBox="1"/>
            <p:nvPr/>
          </p:nvSpPr>
          <p:spPr>
            <a:xfrm>
              <a:off x="1398885" y="745759"/>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(b)  </a:t>
              </a:r>
              <a:r>
                <a:rPr lang="en-US" sz="1800" dirty="0" err="1">
                  <a:solidFill>
                    <a:schemeClr val="lt1"/>
                  </a:solidFill>
                  <a:latin typeface="Calibri"/>
                  <a:ea typeface="Calibri"/>
                  <a:cs typeface="Calibri"/>
                  <a:sym typeface="Calibri"/>
                </a:rPr>
                <a:t>artes</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escénicas</a:t>
              </a:r>
              <a:endParaRPr sz="1800" dirty="0">
                <a:solidFill>
                  <a:schemeClr val="lt1"/>
                </a:solidFill>
                <a:latin typeface="Calibri"/>
                <a:ea typeface="Calibri"/>
                <a:cs typeface="Calibri"/>
                <a:sym typeface="Calibri"/>
              </a:endParaRPr>
            </a:p>
          </p:txBody>
        </p:sp>
        <p:sp>
          <p:nvSpPr>
            <p:cNvPr id="277" name="Google Shape;277;p11"/>
            <p:cNvSpPr/>
            <p:nvPr/>
          </p:nvSpPr>
          <p:spPr>
            <a:xfrm>
              <a:off x="69001" y="828015"/>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0" y="1518028"/>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txBox="1"/>
            <p:nvPr/>
          </p:nvSpPr>
          <p:spPr>
            <a:xfrm>
              <a:off x="1398885" y="1518028"/>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(c)  </a:t>
              </a:r>
              <a:r>
                <a:rPr lang="es-ES" sz="1800" dirty="0">
                  <a:solidFill>
                    <a:schemeClr val="lt1"/>
                  </a:solidFill>
                  <a:latin typeface="Calibri"/>
                  <a:ea typeface="Calibri"/>
                  <a:cs typeface="Calibri"/>
                  <a:sym typeface="Calibri"/>
                </a:rPr>
                <a:t>prácticas sociales, rituales y actos festivos </a:t>
              </a:r>
              <a:endParaRPr sz="1800" dirty="0">
                <a:solidFill>
                  <a:schemeClr val="lt1"/>
                </a:solidFill>
                <a:latin typeface="Calibri"/>
                <a:ea typeface="Calibri"/>
                <a:cs typeface="Calibri"/>
                <a:sym typeface="Calibri"/>
              </a:endParaRPr>
            </a:p>
          </p:txBody>
        </p:sp>
        <p:sp>
          <p:nvSpPr>
            <p:cNvPr id="280" name="Google Shape;280;p11"/>
            <p:cNvSpPr/>
            <p:nvPr/>
          </p:nvSpPr>
          <p:spPr>
            <a:xfrm>
              <a:off x="69001" y="1587030"/>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0" y="2277043"/>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txBox="1"/>
            <p:nvPr/>
          </p:nvSpPr>
          <p:spPr>
            <a:xfrm>
              <a:off x="1398885" y="2277043"/>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(d)  </a:t>
              </a:r>
              <a:r>
                <a:rPr lang="es-ES" sz="1800" dirty="0">
                  <a:solidFill>
                    <a:schemeClr val="lt1"/>
                  </a:solidFill>
                  <a:latin typeface="Calibri"/>
                  <a:ea typeface="Calibri"/>
                  <a:cs typeface="Calibri"/>
                  <a:sym typeface="Calibri"/>
                </a:rPr>
                <a:t>conocimientos y prácticas sobre la naturaleza y el universo </a:t>
              </a:r>
              <a:endParaRPr sz="1800" dirty="0">
                <a:solidFill>
                  <a:schemeClr val="lt1"/>
                </a:solidFill>
                <a:latin typeface="Calibri"/>
                <a:ea typeface="Calibri"/>
                <a:cs typeface="Calibri"/>
                <a:sym typeface="Calibri"/>
              </a:endParaRPr>
            </a:p>
          </p:txBody>
        </p:sp>
        <p:sp>
          <p:nvSpPr>
            <p:cNvPr id="283" name="Google Shape;283;p11"/>
            <p:cNvSpPr/>
            <p:nvPr/>
          </p:nvSpPr>
          <p:spPr>
            <a:xfrm>
              <a:off x="69001" y="2346044"/>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0" y="3036057"/>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txBox="1"/>
            <p:nvPr/>
          </p:nvSpPr>
          <p:spPr>
            <a:xfrm>
              <a:off x="1398885" y="3036057"/>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(e)  </a:t>
              </a:r>
              <a:r>
                <a:rPr lang="en-US" sz="1800" dirty="0" err="1">
                  <a:solidFill>
                    <a:schemeClr val="lt1"/>
                  </a:solidFill>
                  <a:latin typeface="Calibri"/>
                  <a:ea typeface="Calibri"/>
                  <a:cs typeface="Calibri"/>
                  <a:sym typeface="Calibri"/>
                </a:rPr>
                <a:t>artesanía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tradicional</a:t>
              </a:r>
              <a:r>
                <a:rPr lang="en-US" sz="1800" dirty="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sp>
          <p:nvSpPr>
            <p:cNvPr id="286" name="Google Shape;286;p11"/>
            <p:cNvSpPr/>
            <p:nvPr/>
          </p:nvSpPr>
          <p:spPr>
            <a:xfrm>
              <a:off x="69001" y="3105059"/>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11"/>
          <p:cNvGrpSpPr/>
          <p:nvPr/>
        </p:nvGrpSpPr>
        <p:grpSpPr>
          <a:xfrm>
            <a:off x="2908199" y="564104"/>
            <a:ext cx="1361571" cy="349188"/>
            <a:chOff x="10604072" y="448487"/>
            <a:chExt cx="1361571" cy="349188"/>
          </a:xfrm>
        </p:grpSpPr>
        <p:sp>
          <p:nvSpPr>
            <p:cNvPr id="288" name="Google Shape;288;p1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1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p:nvPr/>
        </p:nvSpPr>
        <p:spPr>
          <a:xfrm>
            <a:off x="4605562" y="0"/>
            <a:ext cx="7732900" cy="6898979"/>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2"/>
          <p:cNvSpPr txBox="1"/>
          <p:nvPr/>
        </p:nvSpPr>
        <p:spPr>
          <a:xfrm>
            <a:off x="6848163" y="2436398"/>
            <a:ext cx="5124925"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Hay una enorme variedad de formas habladas. Algunas son comunes y pueden ser utilizadas por comunidades enteras, mientras que otras se limitan a grupos sociales concretos, </a:t>
            </a:r>
          </a:p>
        </p:txBody>
      </p:sp>
      <p:sp>
        <p:nvSpPr>
          <p:cNvPr id="298" name="Google Shape;298;p12"/>
          <p:cNvSpPr txBox="1"/>
          <p:nvPr/>
        </p:nvSpPr>
        <p:spPr>
          <a:xfrm>
            <a:off x="6848163" y="3695644"/>
            <a:ext cx="5124925"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Proverbios, adivinanzas, cuentos, rimas infantiles, leyendas, mitos, canciones y poemas épicos, amuletos, oraciones, cánticos, canciones, representaciones teatrales y mucho más.</a:t>
            </a:r>
          </a:p>
        </p:txBody>
      </p:sp>
      <p:sp>
        <p:nvSpPr>
          <p:cNvPr id="299" name="Google Shape;299;p12"/>
          <p:cNvSpPr txBox="1"/>
          <p:nvPr/>
        </p:nvSpPr>
        <p:spPr>
          <a:xfrm>
            <a:off x="6848163" y="5100401"/>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Las tradiciones y expresiones orales sirven para transmitir conocimientos, valores culturales y sociales y la memoria colectiva.</a:t>
            </a:r>
          </a:p>
        </p:txBody>
      </p:sp>
      <p:pic>
        <p:nvPicPr>
          <p:cNvPr id="300" name="Google Shape;300;p1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01" name="Google Shape;301;p1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02" name="Google Shape;302;p1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03" name="Google Shape;303;p12"/>
          <p:cNvSpPr txBox="1"/>
          <p:nvPr/>
        </p:nvSpPr>
        <p:spPr>
          <a:xfrm>
            <a:off x="6379080" y="626916"/>
            <a:ext cx="577339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A. </a:t>
            </a:r>
            <a:r>
              <a:rPr lang="es-ES" sz="2800" dirty="0">
                <a:solidFill>
                  <a:srgbClr val="266C9F"/>
                </a:solidFill>
                <a:latin typeface="Calibri"/>
                <a:ea typeface="Calibri"/>
                <a:cs typeface="Calibri"/>
                <a:sym typeface="Calibri"/>
              </a:rPr>
              <a:t>Tradiciones y expresiones orales, incluida la lengua como vehículo del patrimonio cultural inmaterial </a:t>
            </a:r>
            <a:endParaRPr dirty="0"/>
          </a:p>
          <a:p>
            <a:pPr marL="0" marR="0" lvl="0" indent="0" algn="l" rtl="0">
              <a:spcBef>
                <a:spcPts val="0"/>
              </a:spcBef>
              <a:spcAft>
                <a:spcPts val="0"/>
              </a:spcAft>
              <a:buNone/>
            </a:pPr>
            <a:endParaRPr sz="2800" b="1" dirty="0">
              <a:solidFill>
                <a:srgbClr val="266C9F"/>
              </a:solidFill>
              <a:latin typeface="Calibri"/>
              <a:ea typeface="Calibri"/>
              <a:cs typeface="Calibri"/>
              <a:sym typeface="Calibri"/>
            </a:endParaRPr>
          </a:p>
        </p:txBody>
      </p:sp>
      <p:pic>
        <p:nvPicPr>
          <p:cNvPr id="304" name="Google Shape;304;p12" descr="Land-of-Legends programme, for revitalizing the art of storytelling in Kronoberg Region"/>
          <p:cNvPicPr preferRelativeResize="0"/>
          <p:nvPr/>
        </p:nvPicPr>
        <p:blipFill rotWithShape="1">
          <a:blip r:embed="rId5">
            <a:alphaModFix/>
          </a:blip>
          <a:srcRect/>
          <a:stretch/>
        </p:blipFill>
        <p:spPr>
          <a:xfrm>
            <a:off x="10160" y="1873190"/>
            <a:ext cx="4660218" cy="26330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p:nvPr/>
        </p:nvSpPr>
        <p:spPr>
          <a:xfrm>
            <a:off x="4670378" y="0"/>
            <a:ext cx="7583421" cy="6880995"/>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3"/>
          <p:cNvSpPr txBox="1"/>
          <p:nvPr/>
        </p:nvSpPr>
        <p:spPr>
          <a:xfrm>
            <a:off x="6948422" y="3024341"/>
            <a:ext cx="4105190" cy="1754286"/>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Incluyen numerosas expresiones culturales que reflejan la creatividad humana y que también se encuentran, en cierta medida, en muchos otros ámbitos del patrimonio cultural inmaterial.</a:t>
            </a:r>
          </a:p>
        </p:txBody>
      </p:sp>
      <p:pic>
        <p:nvPicPr>
          <p:cNvPr id="312" name="Google Shape;312;p13"/>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13" name="Google Shape;313;p13"/>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14" name="Google Shape;314;p13"/>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15" name="Google Shape;315;p13"/>
          <p:cNvSpPr txBox="1"/>
          <p:nvPr/>
        </p:nvSpPr>
        <p:spPr>
          <a:xfrm>
            <a:off x="6729270" y="575602"/>
            <a:ext cx="577339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B. Artes </a:t>
            </a:r>
            <a:r>
              <a:rPr lang="en-US" sz="2800" dirty="0" err="1">
                <a:solidFill>
                  <a:srgbClr val="266C9F"/>
                </a:solidFill>
                <a:latin typeface="Calibri"/>
                <a:ea typeface="Calibri"/>
                <a:cs typeface="Calibri"/>
                <a:sym typeface="Calibri"/>
              </a:rPr>
              <a:t>escénicas</a:t>
            </a:r>
            <a:endParaRPr dirty="0"/>
          </a:p>
          <a:p>
            <a:pPr marL="0" marR="0" lvl="0" indent="0" algn="l" rtl="0">
              <a:spcBef>
                <a:spcPts val="0"/>
              </a:spcBef>
              <a:spcAft>
                <a:spcPts val="0"/>
              </a:spcAft>
              <a:buNone/>
            </a:pPr>
            <a:endParaRPr sz="2800" b="1" dirty="0">
              <a:solidFill>
                <a:srgbClr val="266C9F"/>
              </a:solidFill>
              <a:latin typeface="Calibri"/>
              <a:ea typeface="Calibri"/>
              <a:cs typeface="Calibri"/>
              <a:sym typeface="Calibri"/>
            </a:endParaRPr>
          </a:p>
        </p:txBody>
      </p:sp>
      <p:pic>
        <p:nvPicPr>
          <p:cNvPr id="316" name="Google Shape;316;p13" descr="A person playing a violi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713" y="1792828"/>
            <a:ext cx="4733066" cy="3058480"/>
          </a:xfrm>
          <a:prstGeom prst="rect">
            <a:avLst/>
          </a:prstGeom>
          <a:noFill/>
          <a:ln>
            <a:noFill/>
          </a:ln>
        </p:spPr>
      </p:pic>
      <p:sp>
        <p:nvSpPr>
          <p:cNvPr id="317" name="Google Shape;317;p13"/>
          <p:cNvSpPr txBox="1"/>
          <p:nvPr/>
        </p:nvSpPr>
        <p:spPr>
          <a:xfrm>
            <a:off x="6924367" y="1381432"/>
            <a:ext cx="439010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Esto puede incluir música, danza y teatro, pantomima, canciones y otras formas de expresión artística que se transmiten de generación en generación.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4"/>
          <p:cNvSpPr/>
          <p:nvPr/>
        </p:nvSpPr>
        <p:spPr>
          <a:xfrm>
            <a:off x="4673785" y="-8322"/>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4"/>
          <p:cNvSpPr txBox="1"/>
          <p:nvPr/>
        </p:nvSpPr>
        <p:spPr>
          <a:xfrm>
            <a:off x="6534490" y="2143748"/>
            <a:ext cx="5124925" cy="147728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Las prácticas sociales, los rituales y los actos festivos son actividades habituales que estructuran la vida de las comunidades y los grupos y que son compartidas por muchos de sus miembros y son relevantes para ellos.</a:t>
            </a:r>
          </a:p>
        </p:txBody>
      </p:sp>
      <p:sp>
        <p:nvSpPr>
          <p:cNvPr id="325" name="Google Shape;325;p14"/>
          <p:cNvSpPr txBox="1"/>
          <p:nvPr/>
        </p:nvSpPr>
        <p:spPr>
          <a:xfrm>
            <a:off x="6552837" y="3703053"/>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Los rituales y actos festivos suelen tener lugar en momentos y lugares especiales y recuerdan a una comunidad aspectos de su cosmovisión e historia.</a:t>
            </a:r>
          </a:p>
        </p:txBody>
      </p:sp>
      <p:sp>
        <p:nvSpPr>
          <p:cNvPr id="326" name="Google Shape;326;p14"/>
          <p:cNvSpPr txBox="1"/>
          <p:nvPr/>
        </p:nvSpPr>
        <p:spPr>
          <a:xfrm>
            <a:off x="6562672" y="4856006"/>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Las prácticas sociales conforman la vida cotidiana y son conocidas por todos los miembros de la comunidad, aunque no todos participen en ellas.</a:t>
            </a:r>
          </a:p>
        </p:txBody>
      </p:sp>
      <p:pic>
        <p:nvPicPr>
          <p:cNvPr id="327" name="Google Shape;327;p14"/>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28" name="Google Shape;328;p14"/>
          <p:cNvSpPr txBox="1"/>
          <p:nvPr/>
        </p:nvSpPr>
        <p:spPr>
          <a:xfrm>
            <a:off x="2613663" y="6421477"/>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29" name="Google Shape;329;p14"/>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30" name="Google Shape;330;p14"/>
          <p:cNvSpPr txBox="1"/>
          <p:nvPr/>
        </p:nvSpPr>
        <p:spPr>
          <a:xfrm>
            <a:off x="6298589" y="617660"/>
            <a:ext cx="577339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C.  </a:t>
            </a:r>
            <a:r>
              <a:rPr lang="es-ES" sz="2800" dirty="0">
                <a:solidFill>
                  <a:srgbClr val="266C9F"/>
                </a:solidFill>
                <a:latin typeface="Calibri"/>
                <a:ea typeface="Calibri"/>
                <a:cs typeface="Calibri"/>
                <a:sym typeface="Calibri"/>
              </a:rPr>
              <a:t>Prácticas sociales, rituales y eventos festivos</a:t>
            </a:r>
            <a:endParaRPr sz="2800" dirty="0">
              <a:solidFill>
                <a:srgbClr val="266C9F"/>
              </a:solidFill>
              <a:latin typeface="Calibri"/>
              <a:ea typeface="Calibri"/>
              <a:cs typeface="Calibri"/>
              <a:sym typeface="Calibri"/>
            </a:endParaRPr>
          </a:p>
        </p:txBody>
      </p:sp>
      <p:pic>
        <p:nvPicPr>
          <p:cNvPr id="331" name="Google Shape;331;p14" descr="A person wearing a colorful dress&#10;&#10;Description automatically generated with low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 y="2099240"/>
            <a:ext cx="4620113" cy="30178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5"/>
          <p:cNvSpPr/>
          <p:nvPr/>
        </p:nvSpPr>
        <p:spPr>
          <a:xfrm>
            <a:off x="4745744" y="8322"/>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5"/>
          <p:cNvSpPr txBox="1"/>
          <p:nvPr/>
        </p:nvSpPr>
        <p:spPr>
          <a:xfrm>
            <a:off x="6786355" y="2357224"/>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Conocimientos, habilidades, prácticas y representaciones desarrolladas por las comunidades al interactuar con el entorno natural</a:t>
            </a:r>
          </a:p>
        </p:txBody>
      </p:sp>
      <p:sp>
        <p:nvSpPr>
          <p:cNvPr id="339" name="Google Shape;339;p15"/>
          <p:cNvSpPr txBox="1"/>
          <p:nvPr/>
        </p:nvSpPr>
        <p:spPr>
          <a:xfrm>
            <a:off x="6724903" y="3703053"/>
            <a:ext cx="5124925" cy="230828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Numerosos ámbitos, como la sabiduría ecológica tradicional, los conocimientos indígenas, los conocimientos sobre la fauna y la flora locales, los sistemas curativos tradicionales, los rituales, las creencias, los ritos iniciáticos, las cosmologías, el chamanismo, los ritos de posesión, las organizaciones sociales, las fiestas, las lenguas y las artes visuales.</a:t>
            </a:r>
          </a:p>
        </p:txBody>
      </p:sp>
      <p:pic>
        <p:nvPicPr>
          <p:cNvPr id="340" name="Google Shape;340;p1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41" name="Google Shape;341;p15"/>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42" name="Google Shape;342;p15"/>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43" name="Google Shape;343;p15"/>
          <p:cNvSpPr txBox="1"/>
          <p:nvPr/>
        </p:nvSpPr>
        <p:spPr>
          <a:xfrm>
            <a:off x="6340218" y="590196"/>
            <a:ext cx="577339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D.  </a:t>
            </a:r>
            <a:r>
              <a:rPr lang="es-ES" sz="2800" dirty="0">
                <a:solidFill>
                  <a:srgbClr val="266C9F"/>
                </a:solidFill>
                <a:latin typeface="Calibri"/>
                <a:ea typeface="Calibri"/>
                <a:cs typeface="Calibri"/>
                <a:sym typeface="Calibri"/>
              </a:rPr>
              <a:t>Conocimientos y prácticas sobre la naturaleza y el universo</a:t>
            </a:r>
            <a:endParaRPr sz="2800" dirty="0">
              <a:solidFill>
                <a:srgbClr val="266C9F"/>
              </a:solidFill>
              <a:latin typeface="Calibri"/>
              <a:ea typeface="Calibri"/>
              <a:cs typeface="Calibri"/>
              <a:sym typeface="Calibri"/>
            </a:endParaRPr>
          </a:p>
        </p:txBody>
      </p:sp>
      <p:pic>
        <p:nvPicPr>
          <p:cNvPr id="344" name="Google Shape;344;p15" descr="A person walking through tall grass&#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668127"/>
            <a:ext cx="5066387" cy="33725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6"/>
          <p:cNvSpPr/>
          <p:nvPr/>
        </p:nvSpPr>
        <p:spPr>
          <a:xfrm>
            <a:off x="4670378" y="0"/>
            <a:ext cx="7583421" cy="6880995"/>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6"/>
          <p:cNvSpPr txBox="1"/>
          <p:nvPr/>
        </p:nvSpPr>
        <p:spPr>
          <a:xfrm>
            <a:off x="6776178" y="1528396"/>
            <a:ext cx="5124925" cy="230832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Hay numerosas expresiones de la artesanía tradicional: herramientas; ropa y joyas; trajes y accesorios para festivales y artes escénicas; contenedores, objetos utilizados para el almacenamiento, el transporte y el refugio; arte decorativo y objetos rituales; instrumentos musicales y utensilios domésticos, y juguetes, tanto para la diversión como para la educación.</a:t>
            </a:r>
          </a:p>
        </p:txBody>
      </p:sp>
      <p:sp>
        <p:nvSpPr>
          <p:cNvPr id="352" name="Google Shape;352;p16"/>
          <p:cNvSpPr txBox="1"/>
          <p:nvPr/>
        </p:nvSpPr>
        <p:spPr>
          <a:xfrm>
            <a:off x="6776896" y="4279395"/>
            <a:ext cx="5124925" cy="203128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Las habilidades implicadas en la creación de objetos artesanales son tan variadas como los propios artículos y van desde trabajos delicados y detallados, como la producción de votivas de papel, hasta tareas robustas y resistentes, como la creación de una cesta resistente o una manta gruesa.</a:t>
            </a:r>
          </a:p>
        </p:txBody>
      </p:sp>
      <p:pic>
        <p:nvPicPr>
          <p:cNvPr id="353" name="Google Shape;353;p16"/>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54" name="Google Shape;354;p16"/>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55" name="Google Shape;355;p16"/>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56" name="Google Shape;356;p16"/>
          <p:cNvSpPr txBox="1"/>
          <p:nvPr/>
        </p:nvSpPr>
        <p:spPr>
          <a:xfrm>
            <a:off x="6340218" y="510325"/>
            <a:ext cx="577339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E.  </a:t>
            </a:r>
            <a:r>
              <a:rPr lang="en-US" sz="2800" dirty="0" err="1">
                <a:solidFill>
                  <a:srgbClr val="266C9F"/>
                </a:solidFill>
                <a:latin typeface="Calibri"/>
                <a:ea typeface="Calibri"/>
                <a:cs typeface="Calibri"/>
                <a:sym typeface="Calibri"/>
              </a:rPr>
              <a:t>Artesanía</a:t>
            </a:r>
            <a:r>
              <a:rPr lang="en-US" sz="2800" dirty="0">
                <a:solidFill>
                  <a:srgbClr val="266C9F"/>
                </a:solidFill>
                <a:latin typeface="Calibri"/>
                <a:ea typeface="Calibri"/>
                <a:cs typeface="Calibri"/>
                <a:sym typeface="Calibri"/>
              </a:rPr>
              <a:t> </a:t>
            </a:r>
            <a:r>
              <a:rPr lang="en-US" sz="2800" dirty="0" err="1">
                <a:solidFill>
                  <a:srgbClr val="266C9F"/>
                </a:solidFill>
                <a:latin typeface="Calibri"/>
                <a:ea typeface="Calibri"/>
                <a:cs typeface="Calibri"/>
                <a:sym typeface="Calibri"/>
              </a:rPr>
              <a:t>tradicional</a:t>
            </a:r>
            <a:endParaRPr dirty="0"/>
          </a:p>
        </p:txBody>
      </p:sp>
      <p:pic>
        <p:nvPicPr>
          <p:cNvPr id="357" name="Google Shape;357;p16" descr="A picture containing 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2011165"/>
            <a:ext cx="4630273" cy="29911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7"/>
          <p:cNvSpPr/>
          <p:nvPr/>
        </p:nvSpPr>
        <p:spPr>
          <a:xfrm>
            <a:off x="4495915" y="306724"/>
            <a:ext cx="6391814"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1.4. </a:t>
            </a:r>
            <a:r>
              <a:rPr lang="en-US" sz="3600" dirty="0" err="1">
                <a:solidFill>
                  <a:srgbClr val="2F5496"/>
                </a:solidFill>
                <a:latin typeface="Calibri"/>
                <a:ea typeface="Calibri"/>
                <a:cs typeface="Calibri"/>
                <a:sym typeface="Calibri"/>
              </a:rPr>
              <a:t>Patrimonio</a:t>
            </a:r>
            <a:r>
              <a:rPr lang="en-US" sz="3600" dirty="0">
                <a:solidFill>
                  <a:srgbClr val="2F5496"/>
                </a:solidFill>
                <a:latin typeface="Calibri"/>
                <a:ea typeface="Calibri"/>
                <a:cs typeface="Calibri"/>
                <a:sym typeface="Calibri"/>
              </a:rPr>
              <a:t> cultural y </a:t>
            </a:r>
            <a:r>
              <a:rPr lang="en-US" sz="3600" dirty="0" err="1">
                <a:solidFill>
                  <a:srgbClr val="2F5496"/>
                </a:solidFill>
                <a:latin typeface="Calibri"/>
                <a:ea typeface="Calibri"/>
                <a:cs typeface="Calibri"/>
                <a:sym typeface="Calibri"/>
              </a:rPr>
              <a:t>Patrimonio</a:t>
            </a:r>
            <a:r>
              <a:rPr lang="en-US" sz="3600" dirty="0">
                <a:solidFill>
                  <a:srgbClr val="2F5496"/>
                </a:solidFill>
                <a:latin typeface="Calibri"/>
                <a:ea typeface="Calibri"/>
                <a:cs typeface="Calibri"/>
                <a:sym typeface="Calibri"/>
              </a:rPr>
              <a:t> cultural intangible</a:t>
            </a:r>
            <a:endParaRPr sz="4000" dirty="0">
              <a:solidFill>
                <a:srgbClr val="2F5496"/>
              </a:solidFill>
              <a:latin typeface="Calibri"/>
              <a:ea typeface="Calibri"/>
              <a:cs typeface="Calibri"/>
              <a:sym typeface="Calibri"/>
            </a:endParaRPr>
          </a:p>
        </p:txBody>
      </p:sp>
      <p:sp>
        <p:nvSpPr>
          <p:cNvPr id="364" name="Google Shape;364;p17"/>
          <p:cNvSpPr txBox="1"/>
          <p:nvPr/>
        </p:nvSpPr>
        <p:spPr>
          <a:xfrm>
            <a:off x="4886419" y="2042672"/>
            <a:ext cx="4825792" cy="75713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Los conceptos suelen ir de la mano. El patrimonio cultural inmaterial consiste en tradiciones, conocimientos y costumbres que se transmiten de persona a persona y que a menudo se entrelazan con el patrimonio cultural material, como monumentos, trajes, herramientas o casas.</a:t>
            </a:r>
          </a:p>
          <a:p>
            <a:pPr marL="0" marR="0" lvl="0" indent="0" algn="l"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dirty="0">
                <a:solidFill>
                  <a:schemeClr val="dk1"/>
                </a:solidFill>
                <a:latin typeface="Calibri"/>
                <a:ea typeface="Calibri"/>
                <a:cs typeface="Calibri"/>
                <a:sym typeface="Calibri"/>
              </a:rPr>
              <a:t>Un ejemplo de esta interacción son las casas de césped islandesas que conserva el Museo Nacional de Islandia. Las casas en sí son patrimonio cultural y la técnica de construcción, patrimonio cultural inmaterial, habilidades que se aprenden de persona a persona. </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65" name="Google Shape;365;p17" descr="A picture containing graphical user interfac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9176" y="1753274"/>
            <a:ext cx="3576669" cy="2414434"/>
          </a:xfrm>
          <a:prstGeom prst="rect">
            <a:avLst/>
          </a:prstGeom>
          <a:noFill/>
          <a:ln>
            <a:noFill/>
          </a:ln>
        </p:spPr>
      </p:pic>
      <p:grpSp>
        <p:nvGrpSpPr>
          <p:cNvPr id="366" name="Google Shape;366;p17"/>
          <p:cNvGrpSpPr/>
          <p:nvPr/>
        </p:nvGrpSpPr>
        <p:grpSpPr>
          <a:xfrm>
            <a:off x="2964470" y="468942"/>
            <a:ext cx="1361571" cy="349188"/>
            <a:chOff x="10604072" y="448487"/>
            <a:chExt cx="1361571" cy="349188"/>
          </a:xfrm>
        </p:grpSpPr>
        <p:sp>
          <p:nvSpPr>
            <p:cNvPr id="367" name="Google Shape;367;p1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p:nvPr/>
        </p:nvSpPr>
        <p:spPr>
          <a:xfrm>
            <a:off x="2783541" y="1699708"/>
            <a:ext cx="7629438" cy="598621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Font typeface="Arial" panose="020B0604020202020204" pitchFamily="34" charset="0"/>
              <a:buChar char="•"/>
            </a:pPr>
            <a:r>
              <a:rPr lang="es-ES" sz="1900" dirty="0">
                <a:solidFill>
                  <a:schemeClr val="dk1"/>
                </a:solidFill>
                <a:latin typeface="Calibri"/>
                <a:ea typeface="Calibri"/>
                <a:cs typeface="Calibri"/>
                <a:sym typeface="Calibri"/>
              </a:rPr>
              <a:t>El concepto de salvaguardia del PCI y de la labor de la UNESCO no está exento de críticas y debates interesantes. He aquí algunos ejemplos </a:t>
            </a:r>
            <a:r>
              <a:rPr lang="en-US" sz="1900" dirty="0">
                <a:solidFill>
                  <a:schemeClr val="dk1"/>
                </a:solidFill>
                <a:latin typeface="Calibri"/>
                <a:ea typeface="Calibri"/>
                <a:cs typeface="Calibri"/>
                <a:sym typeface="Calibri"/>
              </a:rPr>
              <a:t>: </a:t>
            </a:r>
            <a:endParaRPr sz="19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panose="020B0604020202020204" pitchFamily="34" charset="0"/>
              <a:buChar char="•"/>
            </a:pPr>
            <a:r>
              <a:rPr lang="es-ES" sz="1900" dirty="0">
                <a:solidFill>
                  <a:schemeClr val="dk1"/>
                </a:solidFill>
                <a:latin typeface="Calibri"/>
                <a:ea typeface="Calibri"/>
                <a:cs typeface="Calibri"/>
                <a:sym typeface="Calibri"/>
              </a:rPr>
              <a:t>Es natural que la cultura se desarrolle y cambie, ¿la salvaguarda del PCI lo prohíbe?</a:t>
            </a:r>
          </a:p>
          <a:p>
            <a:pPr marL="285750" marR="0" lvl="0" indent="-285750" algn="l" rtl="0">
              <a:spcBef>
                <a:spcPts val="0"/>
              </a:spcBef>
              <a:spcAft>
                <a:spcPts val="0"/>
              </a:spcAft>
              <a:buClr>
                <a:schemeClr val="dk1"/>
              </a:buClr>
              <a:buSzPts val="1800"/>
              <a:buFont typeface="Arial" panose="020B0604020202020204" pitchFamily="34" charset="0"/>
              <a:buChar char="•"/>
            </a:pPr>
            <a:r>
              <a:rPr lang="es-ES" sz="1900" dirty="0">
                <a:solidFill>
                  <a:schemeClr val="dk1"/>
                </a:solidFill>
                <a:latin typeface="Calibri"/>
                <a:ea typeface="Calibri"/>
                <a:cs typeface="Calibri"/>
                <a:sym typeface="Calibri"/>
              </a:rPr>
              <a:t>Si una costumbre/conocimiento/habilidad necesita ser salvaguardada, ya no tiene un papel en la cultura, no es sostenible.</a:t>
            </a:r>
          </a:p>
          <a:p>
            <a:pPr marL="285750" marR="0" lvl="0" indent="-285750" algn="l" rtl="0">
              <a:spcBef>
                <a:spcPts val="0"/>
              </a:spcBef>
              <a:spcAft>
                <a:spcPts val="0"/>
              </a:spcAft>
              <a:buClr>
                <a:schemeClr val="dk1"/>
              </a:buClr>
              <a:buSzPts val="1800"/>
              <a:buFont typeface="Arial" panose="020B0604020202020204" pitchFamily="34" charset="0"/>
              <a:buChar char="•"/>
            </a:pPr>
            <a:r>
              <a:rPr lang="es-ES" sz="1900" dirty="0">
                <a:solidFill>
                  <a:schemeClr val="dk1"/>
                </a:solidFill>
                <a:latin typeface="Calibri"/>
                <a:ea typeface="Calibri"/>
                <a:cs typeface="Calibri"/>
                <a:sym typeface="Calibri"/>
              </a:rPr>
              <a:t>¿Qué se considera lo suficientemente importante como para ser considerado patrimonio inmaterial y quién lo decidirá?</a:t>
            </a:r>
          </a:p>
          <a:p>
            <a:pPr marL="285750" marR="0" lvl="0" indent="-285750" algn="l" rtl="0">
              <a:spcBef>
                <a:spcPts val="0"/>
              </a:spcBef>
              <a:spcAft>
                <a:spcPts val="0"/>
              </a:spcAft>
              <a:buClr>
                <a:schemeClr val="dk1"/>
              </a:buClr>
              <a:buSzPts val="1800"/>
              <a:buFont typeface="Arial" panose="020B0604020202020204" pitchFamily="34" charset="0"/>
              <a:buChar char="•"/>
            </a:pPr>
            <a:r>
              <a:rPr lang="es-ES" sz="1900" dirty="0">
                <a:solidFill>
                  <a:schemeClr val="dk1"/>
                </a:solidFill>
                <a:latin typeface="Calibri"/>
                <a:ea typeface="Calibri"/>
                <a:cs typeface="Calibri"/>
                <a:sym typeface="Calibri"/>
              </a:rPr>
              <a:t>¿Discrimina esto entre grupos de la sociedad?</a:t>
            </a:r>
          </a:p>
          <a:p>
            <a:pPr marL="285750" marR="0" lvl="0" indent="-285750" algn="l" rtl="0">
              <a:spcBef>
                <a:spcPts val="0"/>
              </a:spcBef>
              <a:spcAft>
                <a:spcPts val="0"/>
              </a:spcAft>
              <a:buClr>
                <a:schemeClr val="dk1"/>
              </a:buClr>
              <a:buSzPts val="1800"/>
              <a:buFont typeface="Arial" panose="020B0604020202020204" pitchFamily="34" charset="0"/>
              <a:buChar char="•"/>
            </a:pPr>
            <a:r>
              <a:rPr lang="es-ES" sz="1900" dirty="0">
                <a:solidFill>
                  <a:schemeClr val="dk1"/>
                </a:solidFill>
                <a:latin typeface="Calibri"/>
                <a:ea typeface="Calibri"/>
                <a:cs typeface="Calibri"/>
                <a:sym typeface="Calibri"/>
              </a:rPr>
              <a:t>¿Es mejor olvidar cierto PCI?</a:t>
            </a:r>
          </a:p>
          <a:p>
            <a:pPr marL="285750" marR="0" lvl="0" indent="-285750" algn="l" rtl="0">
              <a:spcBef>
                <a:spcPts val="0"/>
              </a:spcBef>
              <a:spcAft>
                <a:spcPts val="0"/>
              </a:spcAft>
              <a:buClr>
                <a:schemeClr val="dk1"/>
              </a:buClr>
              <a:buSzPts val="1800"/>
              <a:buFont typeface="Arial" panose="020B0604020202020204" pitchFamily="34" charset="0"/>
              <a:buChar char="•"/>
            </a:pPr>
            <a:r>
              <a:rPr lang="es-ES" sz="1900" dirty="0">
                <a:solidFill>
                  <a:schemeClr val="dk1"/>
                </a:solidFill>
                <a:latin typeface="Calibri"/>
                <a:ea typeface="Calibri"/>
                <a:cs typeface="Calibri"/>
                <a:sym typeface="Calibri"/>
              </a:rPr>
              <a:t>Documentar el PCI no es lo mismo que salvaguardarlo.</a:t>
            </a:r>
          </a:p>
          <a:p>
            <a:pPr marL="285750" marR="0" lvl="0" indent="-285750" algn="l" rtl="0">
              <a:spcBef>
                <a:spcPts val="0"/>
              </a:spcBef>
              <a:spcAft>
                <a:spcPts val="0"/>
              </a:spcAft>
              <a:buClr>
                <a:schemeClr val="dk1"/>
              </a:buClr>
              <a:buSzPts val="1800"/>
              <a:buFont typeface="Arial" panose="020B0604020202020204" pitchFamily="34" charset="0"/>
              <a:buChar char="•"/>
            </a:pPr>
            <a:r>
              <a:rPr lang="es-ES" sz="1900" dirty="0">
                <a:solidFill>
                  <a:schemeClr val="dk1"/>
                </a:solidFill>
                <a:latin typeface="Calibri"/>
                <a:ea typeface="Calibri"/>
                <a:cs typeface="Calibri"/>
                <a:sym typeface="Calibri"/>
              </a:rPr>
              <a:t>¿Quién decide cuál es la forma correcta de hacer las cosas cuando se trabaja con el PCI?</a:t>
            </a:r>
          </a:p>
          <a:p>
            <a:pPr marL="285750" marR="0" lvl="0" indent="-285750" algn="l" rtl="0">
              <a:spcBef>
                <a:spcPts val="0"/>
              </a:spcBef>
              <a:spcAft>
                <a:spcPts val="0"/>
              </a:spcAft>
              <a:buClr>
                <a:schemeClr val="dk1"/>
              </a:buClr>
              <a:buSzPts val="1800"/>
              <a:buFont typeface="Arial" panose="020B0604020202020204" pitchFamily="34" charset="0"/>
              <a:buChar char="•"/>
            </a:pPr>
            <a:r>
              <a:rPr lang="es-ES" sz="1900" dirty="0">
                <a:solidFill>
                  <a:schemeClr val="dk1"/>
                </a:solidFill>
                <a:latin typeface="Calibri"/>
                <a:ea typeface="Calibri"/>
                <a:cs typeface="Calibri"/>
                <a:sym typeface="Calibri"/>
              </a:rPr>
              <a:t>¿Qué pasa con el patrimonio que ha sido olvidado, es posible revivirlo?</a:t>
            </a:r>
          </a:p>
          <a:p>
            <a:pPr marL="285750" marR="0" lvl="0" indent="-285750" algn="l" rtl="0">
              <a:spcBef>
                <a:spcPts val="0"/>
              </a:spcBef>
              <a:spcAft>
                <a:spcPts val="0"/>
              </a:spcAft>
              <a:buClr>
                <a:schemeClr val="dk1"/>
              </a:buClr>
              <a:buSzPts val="1800"/>
              <a:buFont typeface="Arial" panose="020B0604020202020204" pitchFamily="34" charset="0"/>
              <a:buChar char="•"/>
            </a:pPr>
            <a:r>
              <a:rPr lang="es-ES" sz="1900" dirty="0">
                <a:solidFill>
                  <a:schemeClr val="dk1"/>
                </a:solidFill>
                <a:latin typeface="Calibri"/>
                <a:ea typeface="Calibri"/>
                <a:cs typeface="Calibri"/>
                <a:sym typeface="Calibri"/>
              </a:rPr>
              <a:t>¿Es posible poseer el PCI y qué significa eso? </a:t>
            </a:r>
          </a:p>
          <a:p>
            <a:pPr marL="0" marR="0" lvl="0" indent="0" algn="l" rtl="0">
              <a:spcBef>
                <a:spcPts val="0"/>
              </a:spcBef>
              <a:spcAft>
                <a:spcPts val="0"/>
              </a:spcAft>
              <a:buNone/>
            </a:pPr>
            <a:endParaRPr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dirty="0">
              <a:solidFill>
                <a:schemeClr val="dk1"/>
              </a:solidFill>
              <a:latin typeface="Calibri"/>
              <a:ea typeface="Calibri"/>
              <a:cs typeface="Calibri"/>
              <a:sym typeface="Calibri"/>
            </a:endParaRPr>
          </a:p>
        </p:txBody>
      </p:sp>
      <p:sp>
        <p:nvSpPr>
          <p:cNvPr id="376" name="Google Shape;376;p18"/>
          <p:cNvSpPr txBox="1"/>
          <p:nvPr/>
        </p:nvSpPr>
        <p:spPr>
          <a:xfrm>
            <a:off x="4940061" y="209910"/>
            <a:ext cx="573368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2F5496"/>
                </a:solidFill>
                <a:latin typeface="Calibri"/>
                <a:ea typeface="Calibri"/>
                <a:cs typeface="Calibri"/>
                <a:sym typeface="Calibri"/>
              </a:rPr>
              <a:t>1.5. </a:t>
            </a:r>
            <a:r>
              <a:rPr lang="es-ES" sz="4000" dirty="0">
                <a:solidFill>
                  <a:srgbClr val="2F5496"/>
                </a:solidFill>
                <a:latin typeface="Calibri"/>
                <a:ea typeface="Calibri"/>
                <a:cs typeface="Calibri"/>
                <a:sym typeface="Calibri"/>
              </a:rPr>
              <a:t>Puntos de debate interesantes sobre el PCI</a:t>
            </a:r>
            <a:endParaRPr dirty="0"/>
          </a:p>
        </p:txBody>
      </p:sp>
      <p:pic>
        <p:nvPicPr>
          <p:cNvPr id="377" name="Google Shape;377;p18" descr="A plate of food&#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2867" y="1879612"/>
            <a:ext cx="2185837" cy="1549388"/>
          </a:xfrm>
          <a:prstGeom prst="rect">
            <a:avLst/>
          </a:prstGeom>
          <a:noFill/>
          <a:ln>
            <a:noFill/>
          </a:ln>
        </p:spPr>
      </p:pic>
      <p:grpSp>
        <p:nvGrpSpPr>
          <p:cNvPr id="378" name="Google Shape;378;p18"/>
          <p:cNvGrpSpPr/>
          <p:nvPr/>
        </p:nvGrpSpPr>
        <p:grpSpPr>
          <a:xfrm>
            <a:off x="3380589" y="371283"/>
            <a:ext cx="1361571" cy="349188"/>
            <a:chOff x="10604072" y="448487"/>
            <a:chExt cx="1361571" cy="349188"/>
          </a:xfrm>
        </p:grpSpPr>
        <p:sp>
          <p:nvSpPr>
            <p:cNvPr id="379" name="Google Shape;379;p1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387" name="Google Shape;387;p19"/>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88" name="Google Shape;388;p19"/>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389" name="Google Shape;389;p19"/>
          <p:cNvSpPr/>
          <p:nvPr/>
        </p:nvSpPr>
        <p:spPr>
          <a:xfrm>
            <a:off x="5852224" y="3740649"/>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90" name="Google Shape;390;p19"/>
          <p:cNvSpPr/>
          <p:nvPr/>
        </p:nvSpPr>
        <p:spPr>
          <a:xfrm>
            <a:off x="5852224" y="2985724"/>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91" name="Google Shape;391;p19"/>
          <p:cNvSpPr txBox="1"/>
          <p:nvPr/>
        </p:nvSpPr>
        <p:spPr>
          <a:xfrm>
            <a:off x="5093125" y="577349"/>
            <a:ext cx="5650816"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Calibri"/>
                <a:ea typeface="Calibri"/>
                <a:cs typeface="Calibri"/>
                <a:sym typeface="Calibri"/>
              </a:rPr>
              <a:t>Unidad II  </a:t>
            </a:r>
            <a:r>
              <a:rPr lang="en-US" sz="3200" b="1" dirty="0" err="1">
                <a:solidFill>
                  <a:srgbClr val="FFC000"/>
                </a:solidFill>
                <a:latin typeface="Calibri"/>
                <a:ea typeface="Calibri"/>
                <a:cs typeface="Calibri"/>
                <a:sym typeface="Calibri"/>
              </a:rPr>
              <a:t>Trabajar</a:t>
            </a:r>
            <a:r>
              <a:rPr lang="en-US" sz="3200" b="1" dirty="0">
                <a:solidFill>
                  <a:srgbClr val="FFC000"/>
                </a:solidFill>
                <a:latin typeface="Calibri"/>
                <a:ea typeface="Calibri"/>
                <a:cs typeface="Calibri"/>
                <a:sym typeface="Calibri"/>
              </a:rPr>
              <a:t> con </a:t>
            </a:r>
            <a:r>
              <a:rPr lang="en-US" sz="3200" b="1" dirty="0" err="1">
                <a:solidFill>
                  <a:srgbClr val="FFC000"/>
                </a:solidFill>
                <a:latin typeface="Calibri"/>
                <a:ea typeface="Calibri"/>
                <a:cs typeface="Calibri"/>
                <a:sym typeface="Calibri"/>
              </a:rPr>
              <a:t>Patrimonio</a:t>
            </a:r>
            <a:r>
              <a:rPr lang="en-US" sz="3200" b="1" dirty="0">
                <a:solidFill>
                  <a:srgbClr val="FFC000"/>
                </a:solidFill>
                <a:latin typeface="Calibri"/>
                <a:ea typeface="Calibri"/>
                <a:cs typeface="Calibri"/>
                <a:sym typeface="Calibri"/>
              </a:rPr>
              <a:t> Cultural Intangible. </a:t>
            </a:r>
            <a:endParaRPr sz="3200" b="1" dirty="0">
              <a:solidFill>
                <a:srgbClr val="FFC000"/>
              </a:solidFill>
              <a:latin typeface="Calibri"/>
              <a:ea typeface="Calibri"/>
              <a:cs typeface="Calibri"/>
              <a:sym typeface="Calibri"/>
            </a:endParaRPr>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p:txBody>
      </p:sp>
      <p:sp>
        <p:nvSpPr>
          <p:cNvPr id="392" name="Google Shape;392;p19"/>
          <p:cNvSpPr txBox="1"/>
          <p:nvPr/>
        </p:nvSpPr>
        <p:spPr>
          <a:xfrm>
            <a:off x="6069478" y="2189724"/>
            <a:ext cx="6505710" cy="29546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2F5496"/>
                </a:solidFill>
                <a:latin typeface="Calibri"/>
                <a:ea typeface="Calibri"/>
                <a:cs typeface="Calibri"/>
                <a:sym typeface="Calibri"/>
              </a:rPr>
              <a:t>PCI – </a:t>
            </a:r>
            <a:r>
              <a:rPr lang="en-US" sz="2400" b="1" dirty="0" err="1">
                <a:solidFill>
                  <a:srgbClr val="2F5496"/>
                </a:solidFill>
                <a:latin typeface="Calibri"/>
                <a:ea typeface="Calibri"/>
                <a:cs typeface="Calibri"/>
                <a:sym typeface="Calibri"/>
              </a:rPr>
              <a:t>Profesional</a:t>
            </a:r>
            <a:r>
              <a:rPr lang="en-US" sz="2400" b="1" dirty="0">
                <a:solidFill>
                  <a:srgbClr val="2F5496"/>
                </a:solidFill>
                <a:latin typeface="Calibri"/>
                <a:ea typeface="Calibri"/>
                <a:cs typeface="Calibri"/>
                <a:sym typeface="Calibri"/>
              </a:rPr>
              <a:t> y de </a:t>
            </a:r>
            <a:r>
              <a:rPr lang="en-US" sz="2400" b="1" dirty="0" err="1">
                <a:solidFill>
                  <a:srgbClr val="2F5496"/>
                </a:solidFill>
                <a:latin typeface="Calibri"/>
                <a:ea typeface="Calibri"/>
                <a:cs typeface="Calibri"/>
                <a:sym typeface="Calibri"/>
              </a:rPr>
              <a:t>pasatiempo</a:t>
            </a: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400" b="1" dirty="0" err="1">
                <a:solidFill>
                  <a:srgbClr val="2F5496"/>
                </a:solidFill>
                <a:latin typeface="Calibri"/>
                <a:ea typeface="Calibri"/>
                <a:cs typeface="Calibri"/>
                <a:sym typeface="Calibri"/>
              </a:rPr>
              <a:t>Está</a:t>
            </a:r>
            <a:r>
              <a:rPr lang="en-US" sz="2400" b="1" dirty="0">
                <a:solidFill>
                  <a:srgbClr val="2F5496"/>
                </a:solidFill>
                <a:latin typeface="Calibri"/>
                <a:ea typeface="Calibri"/>
                <a:cs typeface="Calibri"/>
                <a:sym typeface="Calibri"/>
              </a:rPr>
              <a:t> vivo </a:t>
            </a:r>
            <a:r>
              <a:rPr lang="en-US" sz="2400" b="1" dirty="0">
                <a:solidFill>
                  <a:srgbClr val="2F5496"/>
                </a:solidFill>
                <a:highlight>
                  <a:srgbClr val="FFFF00"/>
                </a:highlight>
                <a:latin typeface="Calibri"/>
                <a:ea typeface="Calibri"/>
                <a:cs typeface="Calibri"/>
                <a:sym typeface="Calibri"/>
              </a:rPr>
              <a:t> </a:t>
            </a:r>
            <a:endParaRPr dirty="0"/>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400" b="1" dirty="0">
                <a:solidFill>
                  <a:srgbClr val="2F5496"/>
                </a:solidFill>
                <a:latin typeface="Calibri"/>
                <a:ea typeface="Calibri"/>
                <a:cs typeface="Calibri"/>
                <a:sym typeface="Calibri"/>
              </a:rPr>
              <a:t>¿Por </a:t>
            </a:r>
            <a:r>
              <a:rPr lang="en-US" sz="2400" b="1" dirty="0" err="1">
                <a:solidFill>
                  <a:srgbClr val="2F5496"/>
                </a:solidFill>
                <a:latin typeface="Calibri"/>
                <a:ea typeface="Calibri"/>
                <a:cs typeface="Calibri"/>
                <a:sym typeface="Calibri"/>
              </a:rPr>
              <a:t>dónde</a:t>
            </a:r>
            <a:r>
              <a:rPr lang="en-US" sz="2400" b="1" dirty="0">
                <a:solidFill>
                  <a:srgbClr val="2F5496"/>
                </a:solidFill>
                <a:latin typeface="Calibri"/>
                <a:ea typeface="Calibri"/>
                <a:cs typeface="Calibri"/>
                <a:sym typeface="Calibri"/>
              </a:rPr>
              <a:t> </a:t>
            </a:r>
            <a:r>
              <a:rPr lang="en-US" sz="2400" b="1" dirty="0" err="1">
                <a:solidFill>
                  <a:srgbClr val="2F5496"/>
                </a:solidFill>
                <a:latin typeface="Calibri"/>
                <a:ea typeface="Calibri"/>
                <a:cs typeface="Calibri"/>
                <a:sym typeface="Calibri"/>
              </a:rPr>
              <a:t>empezamos</a:t>
            </a:r>
            <a:r>
              <a:rPr lang="en-US" sz="2400" b="1" dirty="0">
                <a:solidFill>
                  <a:srgbClr val="2F5496"/>
                </a:solidFill>
                <a:latin typeface="Calibri"/>
                <a:ea typeface="Calibri"/>
                <a:cs typeface="Calibri"/>
                <a:sym typeface="Calibri"/>
              </a:rPr>
              <a:t>?</a:t>
            </a:r>
            <a:endParaRPr dirty="0"/>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400" b="1" dirty="0">
                <a:solidFill>
                  <a:srgbClr val="2F5496"/>
                </a:solidFill>
                <a:latin typeface="Calibri"/>
                <a:ea typeface="Calibri"/>
                <a:cs typeface="Calibri"/>
                <a:sym typeface="Calibri"/>
              </a:rPr>
              <a:t>PCI y Turismo</a:t>
            </a: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393" name="Google Shape;393;p19"/>
          <p:cNvGrpSpPr/>
          <p:nvPr/>
        </p:nvGrpSpPr>
        <p:grpSpPr>
          <a:xfrm>
            <a:off x="4976735" y="141870"/>
            <a:ext cx="1361571" cy="349188"/>
            <a:chOff x="10604072" y="448487"/>
            <a:chExt cx="1361571" cy="349188"/>
          </a:xfrm>
        </p:grpSpPr>
        <p:sp>
          <p:nvSpPr>
            <p:cNvPr id="394" name="Google Shape;394;p19"/>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9"/>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97" name="Google Shape;397;p19" descr="A picture containing outdoor, perso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b="-169"/>
          <a:stretch/>
        </p:blipFill>
        <p:spPr>
          <a:xfrm>
            <a:off x="-3447" y="-21779"/>
            <a:ext cx="4709970" cy="6377602"/>
          </a:xfrm>
          <a:prstGeom prst="rect">
            <a:avLst/>
          </a:prstGeom>
          <a:noFill/>
          <a:ln>
            <a:noFill/>
          </a:ln>
        </p:spPr>
      </p:pic>
      <p:sp>
        <p:nvSpPr>
          <p:cNvPr id="398" name="Google Shape;398;p19"/>
          <p:cNvSpPr/>
          <p:nvPr/>
        </p:nvSpPr>
        <p:spPr>
          <a:xfrm>
            <a:off x="5854172" y="2250085"/>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99" name="Google Shape;399;p19"/>
          <p:cNvSpPr/>
          <p:nvPr/>
        </p:nvSpPr>
        <p:spPr>
          <a:xfrm>
            <a:off x="5852224" y="4459738"/>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4670378" y="22995"/>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1" name="Google Shape;111;p2"/>
          <p:cNvGrpSpPr/>
          <p:nvPr/>
        </p:nvGrpSpPr>
        <p:grpSpPr>
          <a:xfrm>
            <a:off x="6032435" y="2590740"/>
            <a:ext cx="6186103" cy="790507"/>
            <a:chOff x="4834470" y="1482096"/>
            <a:chExt cx="6186103" cy="790507"/>
          </a:xfrm>
        </p:grpSpPr>
        <p:grpSp>
          <p:nvGrpSpPr>
            <p:cNvPr id="112" name="Google Shape;112;p2"/>
            <p:cNvGrpSpPr/>
            <p:nvPr/>
          </p:nvGrpSpPr>
          <p:grpSpPr>
            <a:xfrm>
              <a:off x="5895648" y="1482096"/>
              <a:ext cx="5124925" cy="615513"/>
              <a:chOff x="6420994" y="1411926"/>
              <a:chExt cx="5124925" cy="615513"/>
            </a:xfrm>
          </p:grpSpPr>
          <p:sp>
            <p:nvSpPr>
              <p:cNvPr id="113" name="Google Shape;113;p2"/>
              <p:cNvSpPr txBox="1"/>
              <p:nvPr/>
            </p:nvSpPr>
            <p:spPr>
              <a:xfrm>
                <a:off x="6420994" y="1750480"/>
                <a:ext cx="5124925"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El </a:t>
                </a:r>
                <a:r>
                  <a:rPr lang="en-US" sz="1200" dirty="0" err="1">
                    <a:solidFill>
                      <a:schemeClr val="dk1"/>
                    </a:solidFill>
                    <a:latin typeface="Calibri"/>
                    <a:ea typeface="Calibri"/>
                    <a:cs typeface="Calibri"/>
                    <a:sym typeface="Calibri"/>
                  </a:rPr>
                  <a:t>rol</a:t>
                </a:r>
                <a:r>
                  <a:rPr lang="en-US" sz="1200" dirty="0">
                    <a:solidFill>
                      <a:schemeClr val="dk1"/>
                    </a:solidFill>
                    <a:latin typeface="Calibri"/>
                    <a:ea typeface="Calibri"/>
                    <a:cs typeface="Calibri"/>
                    <a:sym typeface="Calibri"/>
                  </a:rPr>
                  <a:t> de la </a:t>
                </a:r>
                <a:r>
                  <a:rPr lang="en-US" sz="1200" b="0" i="0" u="none" strike="noStrike" cap="none" dirty="0">
                    <a:solidFill>
                      <a:schemeClr val="dk1"/>
                    </a:solidFill>
                    <a:latin typeface="Calibri"/>
                    <a:ea typeface="Calibri"/>
                    <a:cs typeface="Calibri"/>
                    <a:sym typeface="Calibri"/>
                  </a:rPr>
                  <a:t>UNESCO y las </a:t>
                </a:r>
                <a:r>
                  <a:rPr lang="en-US" sz="1200" b="0" i="0" u="none" strike="noStrike" cap="none" dirty="0" err="1">
                    <a:solidFill>
                      <a:schemeClr val="dk1"/>
                    </a:solidFill>
                    <a:latin typeface="Calibri"/>
                    <a:ea typeface="Calibri"/>
                    <a:cs typeface="Calibri"/>
                    <a:sym typeface="Calibri"/>
                  </a:rPr>
                  <a:t>diferentes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manifestaciones</a:t>
                </a:r>
                <a:r>
                  <a:rPr lang="en-US" sz="1200" b="0" i="0" u="none" strike="noStrike" cap="none" dirty="0">
                    <a:solidFill>
                      <a:schemeClr val="dk1"/>
                    </a:solidFill>
                    <a:latin typeface="Calibri"/>
                    <a:ea typeface="Calibri"/>
                    <a:cs typeface="Calibri"/>
                    <a:sym typeface="Calibri"/>
                  </a:rPr>
                  <a:t> del PCI </a:t>
                </a:r>
                <a:endParaRPr dirty="0"/>
              </a:p>
            </p:txBody>
          </p:sp>
          <p:sp>
            <p:nvSpPr>
              <p:cNvPr id="114" name="Google Shape;114;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Entender</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qué</a:t>
                </a:r>
                <a:r>
                  <a:rPr lang="en-US" sz="1800" b="1" dirty="0">
                    <a:solidFill>
                      <a:schemeClr val="dk1"/>
                    </a:solidFill>
                    <a:latin typeface="Calibri"/>
                    <a:ea typeface="Calibri"/>
                    <a:cs typeface="Calibri"/>
                    <a:sym typeface="Calibri"/>
                  </a:rPr>
                  <a:t> es </a:t>
                </a:r>
                <a:r>
                  <a:rPr lang="en-US" sz="1800" b="1" dirty="0" err="1">
                    <a:solidFill>
                      <a:schemeClr val="dk1"/>
                    </a:solidFill>
                    <a:latin typeface="Calibri"/>
                    <a:ea typeface="Calibri"/>
                    <a:cs typeface="Calibri"/>
                    <a:sym typeface="Calibri"/>
                  </a:rPr>
                  <a:t>el</a:t>
                </a:r>
                <a:r>
                  <a:rPr lang="en-US" sz="1800" b="1" dirty="0">
                    <a:solidFill>
                      <a:schemeClr val="dk1"/>
                    </a:solidFill>
                    <a:latin typeface="Calibri"/>
                    <a:ea typeface="Calibri"/>
                    <a:cs typeface="Calibri"/>
                    <a:sym typeface="Calibri"/>
                  </a:rPr>
                  <a:t> PCI</a:t>
                </a:r>
                <a:endParaRPr sz="1800" b="1" dirty="0">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6032435" y="3472241"/>
            <a:ext cx="6186103" cy="1021319"/>
            <a:chOff x="4834470" y="1251284"/>
            <a:chExt cx="6186103" cy="1021319"/>
          </a:xfrm>
        </p:grpSpPr>
        <p:grpSp>
          <p:nvGrpSpPr>
            <p:cNvPr id="117" name="Google Shape;117;p2"/>
            <p:cNvGrpSpPr/>
            <p:nvPr/>
          </p:nvGrpSpPr>
          <p:grpSpPr>
            <a:xfrm>
              <a:off x="5875595" y="1251284"/>
              <a:ext cx="5144978" cy="846365"/>
              <a:chOff x="6400941" y="1181114"/>
              <a:chExt cx="5144978" cy="846365"/>
            </a:xfrm>
          </p:grpSpPr>
          <p:sp>
            <p:nvSpPr>
              <p:cNvPr id="118" name="Google Shape;118;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err="1">
                    <a:solidFill>
                      <a:schemeClr val="dk1"/>
                    </a:solidFill>
                    <a:latin typeface="Calibri"/>
                    <a:ea typeface="Calibri"/>
                    <a:cs typeface="Calibri"/>
                    <a:sym typeface="Calibri"/>
                  </a:rPr>
                  <a:t>Profesional</a:t>
                </a:r>
                <a:r>
                  <a:rPr lang="en-US" sz="1200" dirty="0">
                    <a:solidFill>
                      <a:schemeClr val="dk1"/>
                    </a:solidFill>
                    <a:latin typeface="Calibri"/>
                    <a:ea typeface="Calibri"/>
                    <a:cs typeface="Calibri"/>
                    <a:sym typeface="Calibri"/>
                  </a:rPr>
                  <a:t> y de </a:t>
                </a:r>
                <a:r>
                  <a:rPr lang="en-US" sz="1200" dirty="0" err="1">
                    <a:solidFill>
                      <a:schemeClr val="dk1"/>
                    </a:solidFill>
                    <a:latin typeface="Calibri"/>
                    <a:ea typeface="Calibri"/>
                    <a:cs typeface="Calibri"/>
                    <a:sym typeface="Calibri"/>
                  </a:rPr>
                  <a:t>pasatiempo</a:t>
                </a:r>
                <a:endParaRPr dirty="0"/>
              </a:p>
            </p:txBody>
          </p:sp>
          <p:sp>
            <p:nvSpPr>
              <p:cNvPr id="119" name="Google Shape;119;p2"/>
              <p:cNvSpPr txBox="1"/>
              <p:nvPr/>
            </p:nvSpPr>
            <p:spPr>
              <a:xfrm>
                <a:off x="6400941" y="1181114"/>
                <a:ext cx="5124925" cy="64629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Entender</a:t>
                </a:r>
                <a:r>
                  <a:rPr lang="en-US" sz="1800" b="1" dirty="0">
                    <a:solidFill>
                      <a:schemeClr val="dk1"/>
                    </a:solidFill>
                    <a:latin typeface="Calibri"/>
                    <a:ea typeface="Calibri"/>
                    <a:cs typeface="Calibri"/>
                    <a:sym typeface="Calibri"/>
                  </a:rPr>
                  <a:t> las </a:t>
                </a:r>
                <a:r>
                  <a:rPr lang="en-US" sz="1800" b="1" dirty="0" err="1">
                    <a:solidFill>
                      <a:schemeClr val="dk1"/>
                    </a:solidFill>
                    <a:latin typeface="Calibri"/>
                    <a:ea typeface="Calibri"/>
                    <a:cs typeface="Calibri"/>
                    <a:sym typeface="Calibri"/>
                  </a:rPr>
                  <a:t>diferentes</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formas</a:t>
                </a:r>
                <a:r>
                  <a:rPr lang="en-US" sz="1800" b="1" dirty="0">
                    <a:solidFill>
                      <a:schemeClr val="dk1"/>
                    </a:solidFill>
                    <a:latin typeface="Calibri"/>
                    <a:ea typeface="Calibri"/>
                    <a:cs typeface="Calibri"/>
                    <a:sym typeface="Calibri"/>
                  </a:rPr>
                  <a:t> de </a:t>
                </a:r>
                <a:r>
                  <a:rPr lang="en-US" sz="1800" b="1" dirty="0" err="1">
                    <a:solidFill>
                      <a:schemeClr val="dk1"/>
                    </a:solidFill>
                    <a:latin typeface="Calibri"/>
                    <a:ea typeface="Calibri"/>
                    <a:cs typeface="Calibri"/>
                    <a:sym typeface="Calibri"/>
                  </a:rPr>
                  <a:t>trabajar</a:t>
                </a:r>
                <a:r>
                  <a:rPr lang="en-US" sz="1800" b="1" dirty="0">
                    <a:solidFill>
                      <a:schemeClr val="dk1"/>
                    </a:solidFill>
                    <a:latin typeface="Calibri"/>
                    <a:ea typeface="Calibri"/>
                    <a:cs typeface="Calibri"/>
                    <a:sym typeface="Calibri"/>
                  </a:rPr>
                  <a:t> con </a:t>
                </a:r>
                <a:r>
                  <a:rPr lang="en-US" sz="1800" b="1" dirty="0" err="1">
                    <a:solidFill>
                      <a:schemeClr val="dk1"/>
                    </a:solidFill>
                    <a:latin typeface="Calibri"/>
                    <a:ea typeface="Calibri"/>
                    <a:cs typeface="Calibri"/>
                    <a:sym typeface="Calibri"/>
                  </a:rPr>
                  <a:t>el</a:t>
                </a:r>
                <a:r>
                  <a:rPr lang="en-US" sz="1800" b="1" dirty="0">
                    <a:solidFill>
                      <a:schemeClr val="dk1"/>
                    </a:solidFill>
                    <a:latin typeface="Calibri"/>
                    <a:ea typeface="Calibri"/>
                    <a:cs typeface="Calibri"/>
                    <a:sym typeface="Calibri"/>
                  </a:rPr>
                  <a:t> PCI</a:t>
                </a:r>
                <a:endParaRPr sz="1800" b="1" dirty="0">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6032435" y="4856006"/>
            <a:ext cx="6186103" cy="790507"/>
            <a:chOff x="4834470" y="1482096"/>
            <a:chExt cx="6186103" cy="790507"/>
          </a:xfrm>
        </p:grpSpPr>
        <p:grpSp>
          <p:nvGrpSpPr>
            <p:cNvPr id="122" name="Google Shape;122;p2"/>
            <p:cNvGrpSpPr/>
            <p:nvPr/>
          </p:nvGrpSpPr>
          <p:grpSpPr>
            <a:xfrm>
              <a:off x="5895648" y="1482096"/>
              <a:ext cx="5124925" cy="615553"/>
              <a:chOff x="6420994" y="1411926"/>
              <a:chExt cx="5124925" cy="615553"/>
            </a:xfrm>
          </p:grpSpPr>
          <p:sp>
            <p:nvSpPr>
              <p:cNvPr id="123" name="Google Shape;12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err="1">
                    <a:solidFill>
                      <a:schemeClr val="dk1"/>
                    </a:solidFill>
                    <a:latin typeface="Calibri"/>
                    <a:ea typeface="Calibri"/>
                    <a:cs typeface="Calibri"/>
                    <a:sym typeface="Calibri"/>
                  </a:rPr>
                  <a:t>Generar</a:t>
                </a:r>
                <a:r>
                  <a:rPr lang="en-US" sz="1200" dirty="0">
                    <a:solidFill>
                      <a:schemeClr val="dk1"/>
                    </a:solidFill>
                    <a:latin typeface="Calibri"/>
                    <a:ea typeface="Calibri"/>
                    <a:cs typeface="Calibri"/>
                    <a:sym typeface="Calibri"/>
                  </a:rPr>
                  <a:t> ideas, </a:t>
                </a:r>
                <a:r>
                  <a:rPr lang="en-US" sz="1200" dirty="0" err="1">
                    <a:solidFill>
                      <a:schemeClr val="dk1"/>
                    </a:solidFill>
                    <a:latin typeface="Calibri"/>
                    <a:ea typeface="Calibri"/>
                    <a:cs typeface="Calibri"/>
                    <a:sym typeface="Calibri"/>
                  </a:rPr>
                  <a:t>mejorar</a:t>
                </a:r>
                <a:r>
                  <a:rPr lang="en-US" sz="1200" dirty="0">
                    <a:solidFill>
                      <a:schemeClr val="dk1"/>
                    </a:solidFill>
                    <a:latin typeface="Calibri"/>
                    <a:ea typeface="Calibri"/>
                    <a:cs typeface="Calibri"/>
                    <a:sym typeface="Calibri"/>
                  </a:rPr>
                  <a:t> y </a:t>
                </a:r>
                <a:r>
                  <a:rPr lang="en-US" sz="1200" dirty="0" err="1">
                    <a:solidFill>
                      <a:schemeClr val="dk1"/>
                    </a:solidFill>
                    <a:latin typeface="Calibri"/>
                    <a:ea typeface="Calibri"/>
                    <a:cs typeface="Calibri"/>
                    <a:sym typeface="Calibri"/>
                  </a:rPr>
                  <a:t>valorarlas</a:t>
                </a:r>
                <a:r>
                  <a:rPr lang="en-US" sz="12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124" name="Google Shape;124;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Valorar</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tu</a:t>
                </a:r>
                <a:r>
                  <a:rPr lang="en-US" sz="1800" b="1" dirty="0">
                    <a:solidFill>
                      <a:schemeClr val="dk1"/>
                    </a:solidFill>
                    <a:latin typeface="Calibri"/>
                    <a:ea typeface="Calibri"/>
                    <a:cs typeface="Calibri"/>
                    <a:sym typeface="Calibri"/>
                  </a:rPr>
                  <a:t> idea de PCI</a:t>
                </a:r>
                <a:endParaRPr sz="1800" b="1" dirty="0">
                  <a:solidFill>
                    <a:schemeClr val="dk1"/>
                  </a:solidFill>
                  <a:latin typeface="Calibri"/>
                  <a:ea typeface="Calibri"/>
                  <a:cs typeface="Calibri"/>
                  <a:sym typeface="Calibri"/>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266C9F"/>
                </a:solidFill>
                <a:latin typeface="Calibri"/>
                <a:ea typeface="Calibri"/>
                <a:cs typeface="Calibri"/>
                <a:sym typeface="Calibri"/>
              </a:rPr>
              <a:t>OBJETIVOS Y METAS</a:t>
            </a:r>
            <a:endParaRPr dirty="0"/>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38" name="Google Shape;138;p2"/>
          <p:cNvSpPr/>
          <p:nvPr/>
        </p:nvSpPr>
        <p:spPr>
          <a:xfrm>
            <a:off x="6178758" y="1967591"/>
            <a:ext cx="4491294" cy="36929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dirty="0">
                <a:solidFill>
                  <a:srgbClr val="266C9F"/>
                </a:solidFill>
                <a:latin typeface="Calibri"/>
                <a:ea typeface="Calibri"/>
                <a:cs typeface="Calibri"/>
                <a:sym typeface="Calibri"/>
              </a:rPr>
              <a:t>Al final del </a:t>
            </a:r>
            <a:r>
              <a:rPr lang="en-US" sz="1800" b="1" dirty="0" err="1">
                <a:solidFill>
                  <a:srgbClr val="266C9F"/>
                </a:solidFill>
                <a:latin typeface="Calibri"/>
                <a:ea typeface="Calibri"/>
                <a:cs typeface="Calibri"/>
                <a:sym typeface="Calibri"/>
              </a:rPr>
              <a:t>módulo</a:t>
            </a:r>
            <a:r>
              <a:rPr lang="en-US" sz="1800" b="1" dirty="0">
                <a:solidFill>
                  <a:srgbClr val="266C9F"/>
                </a:solidFill>
                <a:latin typeface="Calibri"/>
                <a:ea typeface="Calibri"/>
                <a:cs typeface="Calibri"/>
                <a:sym typeface="Calibri"/>
              </a:rPr>
              <a:t> </a:t>
            </a:r>
            <a:r>
              <a:rPr lang="en-US" sz="1800" b="1" dirty="0" err="1">
                <a:solidFill>
                  <a:srgbClr val="266C9F"/>
                </a:solidFill>
                <a:latin typeface="Calibri"/>
                <a:ea typeface="Calibri"/>
                <a:cs typeface="Calibri"/>
                <a:sym typeface="Calibri"/>
              </a:rPr>
              <a:t>serás</a:t>
            </a:r>
            <a:r>
              <a:rPr lang="en-US" sz="1800" b="1" dirty="0">
                <a:solidFill>
                  <a:srgbClr val="266C9F"/>
                </a:solidFill>
                <a:latin typeface="Calibri"/>
                <a:ea typeface="Calibri"/>
                <a:cs typeface="Calibri"/>
                <a:sym typeface="Calibri"/>
              </a:rPr>
              <a:t> </a:t>
            </a:r>
            <a:r>
              <a:rPr lang="en-US" sz="1800" b="1" dirty="0" err="1">
                <a:solidFill>
                  <a:srgbClr val="266C9F"/>
                </a:solidFill>
                <a:latin typeface="Calibri"/>
                <a:ea typeface="Calibri"/>
                <a:cs typeface="Calibri"/>
                <a:sym typeface="Calibri"/>
              </a:rPr>
              <a:t>capaz</a:t>
            </a:r>
            <a:r>
              <a:rPr lang="en-US" sz="1800" b="1" dirty="0">
                <a:solidFill>
                  <a:srgbClr val="266C9F"/>
                </a:solidFill>
                <a:latin typeface="Calibri"/>
                <a:ea typeface="Calibri"/>
                <a:cs typeface="Calibri"/>
                <a:sym typeface="Calibri"/>
              </a:rPr>
              <a:t> de:</a:t>
            </a:r>
            <a:endParaRPr dirty="0"/>
          </a:p>
        </p:txBody>
      </p:sp>
      <p:pic>
        <p:nvPicPr>
          <p:cNvPr id="139" name="Google Shape;139;p2" descr="A person doing a handstand&#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 y="1868479"/>
            <a:ext cx="4513894" cy="30204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0"/>
          <p:cNvSpPr/>
          <p:nvPr/>
        </p:nvSpPr>
        <p:spPr>
          <a:xfrm>
            <a:off x="4380680" y="276743"/>
            <a:ext cx="6494163"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2.1. PCI – </a:t>
            </a:r>
            <a:r>
              <a:rPr lang="en-US" sz="4400" dirty="0" err="1">
                <a:solidFill>
                  <a:srgbClr val="2F5496"/>
                </a:solidFill>
                <a:latin typeface="Calibri"/>
                <a:ea typeface="Calibri"/>
                <a:cs typeface="Calibri"/>
                <a:sym typeface="Calibri"/>
              </a:rPr>
              <a:t>Profesional</a:t>
            </a:r>
            <a:r>
              <a:rPr lang="en-US" sz="4400" dirty="0">
                <a:solidFill>
                  <a:srgbClr val="2F5496"/>
                </a:solidFill>
                <a:latin typeface="Calibri"/>
                <a:ea typeface="Calibri"/>
                <a:cs typeface="Calibri"/>
                <a:sym typeface="Calibri"/>
              </a:rPr>
              <a:t> y de </a:t>
            </a:r>
            <a:r>
              <a:rPr lang="en-US" sz="4400" dirty="0" err="1">
                <a:solidFill>
                  <a:srgbClr val="2F5496"/>
                </a:solidFill>
                <a:latin typeface="Calibri"/>
                <a:ea typeface="Calibri"/>
                <a:cs typeface="Calibri"/>
                <a:sym typeface="Calibri"/>
              </a:rPr>
              <a:t>pasatiempo</a:t>
            </a:r>
            <a:endParaRPr sz="4400" dirty="0">
              <a:solidFill>
                <a:srgbClr val="2F5496"/>
              </a:solidFill>
              <a:latin typeface="Calibri"/>
              <a:ea typeface="Calibri"/>
              <a:cs typeface="Calibri"/>
              <a:sym typeface="Calibri"/>
            </a:endParaRPr>
          </a:p>
        </p:txBody>
      </p:sp>
      <p:sp>
        <p:nvSpPr>
          <p:cNvPr id="406" name="Google Shape;406;p20"/>
          <p:cNvSpPr txBox="1"/>
          <p:nvPr/>
        </p:nvSpPr>
        <p:spPr>
          <a:xfrm>
            <a:off x="4079631" y="1953585"/>
            <a:ext cx="6143796" cy="81253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Puede abarcar desde simples tradiciones cotidianas hasta impresionantes habilidades avanzadas.</a:t>
            </a:r>
          </a:p>
          <a:p>
            <a:pPr marL="285750" marR="0" lvl="0" indent="-285750" algn="l" rtl="0">
              <a:spcBef>
                <a:spcPts val="0"/>
              </a:spcBef>
              <a:spcAft>
                <a:spcPts val="0"/>
              </a:spcAft>
              <a:buClr>
                <a:schemeClr val="dk1"/>
              </a:buClr>
              <a:buSzPts val="1800"/>
              <a:buFont typeface="Arial"/>
              <a:buChar char="•"/>
            </a:pPr>
            <a:endParaRPr lang="es-ES"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Las habilidades y conocimientos pueden utilizarse tanto en la vida privada de los individuos como en la pública. Es una actividad tanto social como individual. </a:t>
            </a:r>
          </a:p>
          <a:p>
            <a:pPr marL="285750" marR="0" lvl="0" indent="-285750" algn="l" rtl="0">
              <a:spcBef>
                <a:spcPts val="0"/>
              </a:spcBef>
              <a:spcAft>
                <a:spcPts val="0"/>
              </a:spcAft>
              <a:buClr>
                <a:schemeClr val="dk1"/>
              </a:buClr>
              <a:buSzPts val="1800"/>
              <a:buFont typeface="Arial"/>
              <a:buChar char="•"/>
            </a:pPr>
            <a:endParaRPr lang="es-ES"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El PCI también puede formar parte de otro servicio o de la elaboración de un producto. </a:t>
            </a:r>
          </a:p>
          <a:p>
            <a:pPr marL="285750" marR="0" lvl="0" indent="-285750" algn="l" rtl="0">
              <a:spcBef>
                <a:spcPts val="0"/>
              </a:spcBef>
              <a:spcAft>
                <a:spcPts val="0"/>
              </a:spcAft>
              <a:buClr>
                <a:schemeClr val="dk1"/>
              </a:buClr>
              <a:buSzPts val="1800"/>
              <a:buFont typeface="Arial"/>
              <a:buChar char="•"/>
            </a:pPr>
            <a:endParaRPr lang="es-ES"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El PCI tiene a menudo el potencial de ser un recurso para el desarrollo de la comunidad</a:t>
            </a:r>
            <a:r>
              <a:rPr lang="en-US" sz="1800" dirty="0">
                <a:solidFill>
                  <a:schemeClr val="dk1"/>
                </a:solidFill>
                <a:latin typeface="Calibri"/>
                <a:ea typeface="Calibri"/>
                <a:cs typeface="Calibri"/>
                <a:sym typeface="Calibri"/>
              </a:rPr>
              <a:t>.</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07" name="Google Shape;407;p20" descr="A group of people around a campfire&#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b="-1"/>
          <a:stretch/>
        </p:blipFill>
        <p:spPr>
          <a:xfrm>
            <a:off x="369277" y="1723293"/>
            <a:ext cx="3058937" cy="2602523"/>
          </a:xfrm>
          <a:prstGeom prst="rect">
            <a:avLst/>
          </a:prstGeom>
          <a:noFill/>
          <a:ln>
            <a:noFill/>
          </a:ln>
        </p:spPr>
      </p:pic>
      <p:grpSp>
        <p:nvGrpSpPr>
          <p:cNvPr id="408" name="Google Shape;408;p20"/>
          <p:cNvGrpSpPr/>
          <p:nvPr/>
        </p:nvGrpSpPr>
        <p:grpSpPr>
          <a:xfrm>
            <a:off x="2747429" y="530310"/>
            <a:ext cx="1361571" cy="349188"/>
            <a:chOff x="10604072" y="448487"/>
            <a:chExt cx="1361571" cy="349188"/>
          </a:xfrm>
        </p:grpSpPr>
        <p:sp>
          <p:nvSpPr>
            <p:cNvPr id="409" name="Google Shape;409;p20"/>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20"/>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0"/>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1"/>
          <p:cNvSpPr/>
          <p:nvPr/>
        </p:nvSpPr>
        <p:spPr>
          <a:xfrm>
            <a:off x="4774016" y="416533"/>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2.2. </a:t>
            </a:r>
            <a:r>
              <a:rPr lang="en-US" sz="4400" dirty="0" err="1">
                <a:solidFill>
                  <a:srgbClr val="2F5496"/>
                </a:solidFill>
                <a:latin typeface="Calibri"/>
                <a:ea typeface="Calibri"/>
                <a:cs typeface="Calibri"/>
                <a:sym typeface="Calibri"/>
              </a:rPr>
              <a:t>Está</a:t>
            </a:r>
            <a:r>
              <a:rPr lang="en-US" sz="4400" dirty="0">
                <a:solidFill>
                  <a:srgbClr val="2F5496"/>
                </a:solidFill>
                <a:latin typeface="Calibri"/>
                <a:ea typeface="Calibri"/>
                <a:cs typeface="Calibri"/>
                <a:sym typeface="Calibri"/>
              </a:rPr>
              <a:t> vivo</a:t>
            </a:r>
            <a:endParaRPr sz="4400" dirty="0">
              <a:solidFill>
                <a:srgbClr val="2F5496"/>
              </a:solidFill>
              <a:latin typeface="Calibri"/>
              <a:ea typeface="Calibri"/>
              <a:cs typeface="Calibri"/>
              <a:sym typeface="Calibri"/>
            </a:endParaRPr>
          </a:p>
        </p:txBody>
      </p:sp>
      <p:sp>
        <p:nvSpPr>
          <p:cNvPr id="418" name="Google Shape;418;p21"/>
          <p:cNvSpPr txBox="1"/>
          <p:nvPr/>
        </p:nvSpPr>
        <p:spPr>
          <a:xfrm>
            <a:off x="4141695" y="1791092"/>
            <a:ext cx="6067020" cy="618626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Cuando se trabaja con el PCI se utiliza el término "salvaguardia". Se trata de proteger elementos del PCI, sin pretender congelarlos en una forma pura o auténtica.</a:t>
            </a:r>
          </a:p>
          <a:p>
            <a:pPr marL="285750" marR="0" lvl="0" indent="-285750" algn="l" rtl="0">
              <a:spcBef>
                <a:spcPts val="0"/>
              </a:spcBef>
              <a:spcAft>
                <a:spcPts val="0"/>
              </a:spcAft>
              <a:buClr>
                <a:schemeClr val="dk1"/>
              </a:buClr>
              <a:buSzPts val="1800"/>
              <a:buFont typeface="Arial"/>
              <a:buChar char="•"/>
            </a:pPr>
            <a:endParaRPr lang="es-ES"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El Patrimonio Cultural Inmaterial se mantiene vivo y relevante cuando se practica y se comparte.</a:t>
            </a:r>
          </a:p>
          <a:p>
            <a:pPr marL="285750" marR="0" lvl="0" indent="-285750" algn="l" rtl="0">
              <a:spcBef>
                <a:spcPts val="0"/>
              </a:spcBef>
              <a:spcAft>
                <a:spcPts val="0"/>
              </a:spcAft>
              <a:buClr>
                <a:schemeClr val="dk1"/>
              </a:buClr>
              <a:buSzPts val="1800"/>
              <a:buFont typeface="Arial"/>
              <a:buChar char="•"/>
            </a:pPr>
            <a:endParaRPr lang="es-ES"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El PCI está en constante cambio y evolución: no es un objeto de museo para admirar.</a:t>
            </a:r>
          </a:p>
          <a:p>
            <a:pPr marL="285750" marR="0" lvl="0" indent="-285750" algn="l" rtl="0">
              <a:spcBef>
                <a:spcPts val="0"/>
              </a:spcBef>
              <a:spcAft>
                <a:spcPts val="0"/>
              </a:spcAft>
              <a:buClr>
                <a:schemeClr val="dk1"/>
              </a:buClr>
              <a:buSzPts val="1800"/>
              <a:buFont typeface="Arial"/>
              <a:buChar char="•"/>
            </a:pPr>
            <a:endParaRPr lang="es-ES"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Cada generación influirá en él, tanto con pequeños ajustes como con grandes cambios. </a:t>
            </a: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u="sng"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19" name="Google Shape;419;p21" descr="A group of people looking at fireworks&#10;&#10;Description automatically generated with low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6348" y="1414574"/>
            <a:ext cx="3295650" cy="4394200"/>
          </a:xfrm>
          <a:prstGeom prst="rect">
            <a:avLst/>
          </a:prstGeom>
          <a:noFill/>
          <a:ln>
            <a:noFill/>
          </a:ln>
        </p:spPr>
      </p:pic>
      <p:grpSp>
        <p:nvGrpSpPr>
          <p:cNvPr id="420" name="Google Shape;420;p21"/>
          <p:cNvGrpSpPr/>
          <p:nvPr/>
        </p:nvGrpSpPr>
        <p:grpSpPr>
          <a:xfrm>
            <a:off x="2971213" y="626659"/>
            <a:ext cx="1361571" cy="349188"/>
            <a:chOff x="10604072" y="448487"/>
            <a:chExt cx="1361571" cy="349188"/>
          </a:xfrm>
        </p:grpSpPr>
        <p:sp>
          <p:nvSpPr>
            <p:cNvPr id="421" name="Google Shape;421;p2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2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2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22" descr="A picture containing thread&#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5373" y="1702961"/>
            <a:ext cx="3466512" cy="3452077"/>
          </a:xfrm>
          <a:prstGeom prst="rect">
            <a:avLst/>
          </a:prstGeom>
          <a:noFill/>
          <a:ln>
            <a:noFill/>
          </a:ln>
        </p:spPr>
      </p:pic>
      <p:sp>
        <p:nvSpPr>
          <p:cNvPr id="430" name="Google Shape;430;p22"/>
          <p:cNvSpPr txBox="1"/>
          <p:nvPr/>
        </p:nvSpPr>
        <p:spPr>
          <a:xfrm>
            <a:off x="4558552" y="1862947"/>
            <a:ext cx="5782236" cy="4524275"/>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Es un trabajo creativo, pero tiene su fundamento en los conocimientos que se transmiten de generación en generación. Su salvaguardia se basa en las actividades continuas de quienes tienen conocimientos específicos sobre tradiciones, habilidades y costumbres dentro de las comunidades. </a:t>
            </a:r>
          </a:p>
          <a:p>
            <a:pPr marL="285750" marR="0" lvl="0" indent="-285750" algn="just" rtl="0">
              <a:spcBef>
                <a:spcPts val="0"/>
              </a:spcBef>
              <a:spcAft>
                <a:spcPts val="0"/>
              </a:spcAft>
              <a:buClr>
                <a:schemeClr val="dk1"/>
              </a:buClr>
              <a:buSzPts val="1800"/>
              <a:buFont typeface="Arial"/>
              <a:buChar char="•"/>
            </a:pPr>
            <a:endParaRPr lang="es-ES"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Esto puede ser controvertido. Muchos creen que hay que hacer las cosas como siempre se han hecho, mientras que otros creen que hay que tener más libertad para trabajar con el PCI. </a:t>
            </a:r>
          </a:p>
          <a:p>
            <a:pPr marL="285750" marR="0" lvl="0" indent="-285750" algn="just" rtl="0">
              <a:spcBef>
                <a:spcPts val="0"/>
              </a:spcBef>
              <a:spcAft>
                <a:spcPts val="0"/>
              </a:spcAft>
              <a:buClr>
                <a:schemeClr val="dk1"/>
              </a:buClr>
              <a:buSzPts val="1800"/>
              <a:buFont typeface="Arial"/>
              <a:buChar char="•"/>
            </a:pPr>
            <a:endParaRPr lang="es-ES"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Por lo tanto, tanto el respeto como la apertura pueden ser una parte importante del trabajo con el PCI, para el pasado y para la cultura diversa y vibrante del presente</a:t>
            </a:r>
            <a:r>
              <a:rPr lang="en-US" sz="1800" dirty="0">
                <a:solidFill>
                  <a:schemeClr val="dk1"/>
                </a:solidFill>
                <a:latin typeface="Calibri"/>
                <a:ea typeface="Calibri"/>
                <a:cs typeface="Calibri"/>
                <a:sym typeface="Calibri"/>
              </a:rPr>
              <a:t>.</a:t>
            </a:r>
            <a:endParaRPr lang="en-US"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31" name="Google Shape;431;p22"/>
          <p:cNvSpPr txBox="1"/>
          <p:nvPr/>
        </p:nvSpPr>
        <p:spPr>
          <a:xfrm>
            <a:off x="5634318" y="551329"/>
            <a:ext cx="3913094"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2.2. </a:t>
            </a:r>
            <a:r>
              <a:rPr lang="en-US" sz="4400" dirty="0" err="1">
                <a:solidFill>
                  <a:srgbClr val="2F5496"/>
                </a:solidFill>
                <a:latin typeface="Calibri"/>
                <a:ea typeface="Calibri"/>
                <a:cs typeface="Calibri"/>
                <a:sym typeface="Calibri"/>
              </a:rPr>
              <a:t>Está</a:t>
            </a:r>
            <a:r>
              <a:rPr lang="en-US" sz="4400" dirty="0">
                <a:solidFill>
                  <a:srgbClr val="2F5496"/>
                </a:solidFill>
                <a:latin typeface="Calibri"/>
                <a:ea typeface="Calibri"/>
                <a:cs typeface="Calibri"/>
                <a:sym typeface="Calibri"/>
              </a:rPr>
              <a:t> vivo</a:t>
            </a:r>
            <a:endParaRPr sz="4400"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432" name="Google Shape;432;p22"/>
          <p:cNvGrpSpPr/>
          <p:nvPr/>
        </p:nvGrpSpPr>
        <p:grpSpPr>
          <a:xfrm>
            <a:off x="3771750" y="725361"/>
            <a:ext cx="1361571" cy="349188"/>
            <a:chOff x="10604072" y="448487"/>
            <a:chExt cx="1361571" cy="349188"/>
          </a:xfrm>
        </p:grpSpPr>
        <p:sp>
          <p:nvSpPr>
            <p:cNvPr id="433" name="Google Shape;433;p22"/>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22"/>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22"/>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3"/>
          <p:cNvSpPr/>
          <p:nvPr/>
        </p:nvSpPr>
        <p:spPr>
          <a:xfrm>
            <a:off x="4186557" y="475812"/>
            <a:ext cx="639181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2.3. </a:t>
            </a:r>
            <a:r>
              <a:rPr lang="en-US" sz="4000" dirty="0">
                <a:solidFill>
                  <a:srgbClr val="2F5496"/>
                </a:solidFill>
                <a:latin typeface="Calibri"/>
                <a:ea typeface="Calibri"/>
                <a:cs typeface="Calibri"/>
                <a:sym typeface="Calibri"/>
              </a:rPr>
              <a:t>¿Por </a:t>
            </a:r>
            <a:r>
              <a:rPr lang="en-US" sz="4000" dirty="0" err="1">
                <a:solidFill>
                  <a:srgbClr val="2F5496"/>
                </a:solidFill>
                <a:latin typeface="Calibri"/>
                <a:ea typeface="Calibri"/>
                <a:cs typeface="Calibri"/>
                <a:sym typeface="Calibri"/>
              </a:rPr>
              <a:t>dónde</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empezamos</a:t>
            </a:r>
            <a:r>
              <a:rPr lang="en-US" sz="4000" dirty="0">
                <a:solidFill>
                  <a:srgbClr val="2F5496"/>
                </a:solidFill>
                <a:latin typeface="Calibri"/>
                <a:ea typeface="Calibri"/>
                <a:cs typeface="Calibri"/>
                <a:sym typeface="Calibri"/>
              </a:rPr>
              <a:t>?</a:t>
            </a:r>
            <a:endParaRPr sz="4400" dirty="0">
              <a:solidFill>
                <a:srgbClr val="2F5496"/>
              </a:solidFill>
              <a:latin typeface="Calibri"/>
              <a:ea typeface="Calibri"/>
              <a:cs typeface="Calibri"/>
              <a:sym typeface="Calibri"/>
            </a:endParaRPr>
          </a:p>
        </p:txBody>
      </p:sp>
      <p:sp>
        <p:nvSpPr>
          <p:cNvPr id="442" name="Google Shape;442;p23"/>
          <p:cNvSpPr txBox="1"/>
          <p:nvPr/>
        </p:nvSpPr>
        <p:spPr>
          <a:xfrm>
            <a:off x="4422531" y="1715900"/>
            <a:ext cx="5853825" cy="72942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Trabajar con el PCI ofrece la oportunidad de ejercer diversas profesiones, tanto a tiempo parcial como a tiempo completo.</a:t>
            </a:r>
          </a:p>
          <a:p>
            <a:pPr marL="0" marR="0" lvl="0" indent="0" algn="l"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dirty="0">
                <a:solidFill>
                  <a:schemeClr val="dk1"/>
                </a:solidFill>
                <a:latin typeface="Calibri"/>
                <a:ea typeface="Calibri"/>
                <a:cs typeface="Calibri"/>
                <a:sym typeface="Calibri"/>
              </a:rPr>
              <a:t>Si ya estás trabajando con PCI, estas preguntas podrían ser relevantes para ti: </a:t>
            </a:r>
          </a:p>
          <a:p>
            <a:pPr marL="0" marR="0" lvl="0" indent="0" algn="l" rtl="0">
              <a:spcBef>
                <a:spcPts val="0"/>
              </a:spcBef>
              <a:spcAft>
                <a:spcPts val="0"/>
              </a:spcAft>
              <a:buNone/>
            </a:pPr>
            <a:endParaRPr lang="es-ES"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¿Cómo puedes desarrollar más tus ideas?</a:t>
            </a:r>
          </a:p>
          <a:p>
            <a:pPr marL="285750" marR="0" lvl="0" indent="-285750" algn="l"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¿Cómo puede apoyar y fomentar la transmisión de conocimientos y habilidades?</a:t>
            </a:r>
          </a:p>
          <a:p>
            <a:pPr marL="285750" marR="0" lvl="0" indent="-285750" algn="l"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¿Cómo puedes llegar mejor a la gente, contar la historia de tu PCI?</a:t>
            </a:r>
          </a:p>
          <a:p>
            <a:pPr marL="285750" marR="0" lvl="0" indent="-285750" algn="l"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¿Cómo puedes mejorar tu servicio y tu producto?</a:t>
            </a: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43" name="Google Shape;443;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9624" y="1573167"/>
            <a:ext cx="3452183" cy="2448917"/>
          </a:xfrm>
          <a:prstGeom prst="rect">
            <a:avLst/>
          </a:prstGeom>
          <a:noFill/>
          <a:ln>
            <a:noFill/>
          </a:ln>
        </p:spPr>
      </p:pic>
      <p:grpSp>
        <p:nvGrpSpPr>
          <p:cNvPr id="444" name="Google Shape;444;p23"/>
          <p:cNvGrpSpPr/>
          <p:nvPr/>
        </p:nvGrpSpPr>
        <p:grpSpPr>
          <a:xfrm>
            <a:off x="2547411" y="685938"/>
            <a:ext cx="1361571" cy="349188"/>
            <a:chOff x="10604072" y="448487"/>
            <a:chExt cx="1361571" cy="349188"/>
          </a:xfrm>
        </p:grpSpPr>
        <p:sp>
          <p:nvSpPr>
            <p:cNvPr id="445" name="Google Shape;445;p23"/>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23"/>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23"/>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4"/>
          <p:cNvSpPr txBox="1"/>
          <p:nvPr/>
        </p:nvSpPr>
        <p:spPr>
          <a:xfrm>
            <a:off x="3993777" y="1483023"/>
            <a:ext cx="6609372" cy="4801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Si está interesado en trabajar con el PCI: </a:t>
            </a:r>
          </a:p>
          <a:p>
            <a:pPr marL="0" marR="0" lvl="0" indent="0" algn="l" rtl="0">
              <a:spcBef>
                <a:spcPts val="0"/>
              </a:spcBef>
              <a:spcAft>
                <a:spcPts val="0"/>
              </a:spcAft>
              <a:buNone/>
            </a:pPr>
            <a:endParaRPr lang="es-ES"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Recopila una lista de tradiciones, conocimientos y costumbres de tu comunidad.</a:t>
            </a:r>
          </a:p>
          <a:p>
            <a:pPr marL="285750" marR="0" lvl="0" indent="-285750" algn="l"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Identifica a los portadores de la tradición y a los ancianos de tu zona.</a:t>
            </a:r>
          </a:p>
          <a:p>
            <a:pPr marL="285750" marR="0" lvl="0" indent="-285750" algn="l"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Piensa en cómo el PCI puede apoyar tu idea de negocio. </a:t>
            </a:r>
          </a:p>
          <a:p>
            <a:pPr marL="285750" marR="0" lvl="0" indent="-285750" algn="l"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Piensa en que si se te diera bien podría darte la oportunidad de un trabajo a tiempo parcial o completo.</a:t>
            </a:r>
          </a:p>
          <a:p>
            <a:pPr marL="285750" marR="0" lvl="0" indent="-285750" algn="l"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Piensa en cómo se te podría dar una actividad de pasatiempo interesante.</a:t>
            </a:r>
          </a:p>
          <a:p>
            <a:pPr marL="285750" marR="0" lvl="0" indent="-285750" algn="l"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Es posible trabajar a nivel local o internacional, en muchas disciplinas.</a:t>
            </a:r>
          </a:p>
          <a:p>
            <a:pPr marL="285750" marR="0" lvl="0" indent="-285750" algn="l"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¿Es una opción interesante documentar el PCI en tu comunidad? </a:t>
            </a:r>
          </a:p>
          <a:p>
            <a:pPr marL="285750" marR="0" lvl="0" indent="-285750" algn="l"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¿Qué te parece celebrar el PCI con festivales y conmemoraciones?</a:t>
            </a: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sp>
        <p:nvSpPr>
          <p:cNvPr id="453" name="Google Shape;453;p24"/>
          <p:cNvSpPr txBox="1"/>
          <p:nvPr/>
        </p:nvSpPr>
        <p:spPr>
          <a:xfrm>
            <a:off x="3884909" y="436536"/>
            <a:ext cx="682242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2.3.  </a:t>
            </a:r>
            <a:r>
              <a:rPr lang="en-US" sz="4000" dirty="0">
                <a:solidFill>
                  <a:srgbClr val="2F5496"/>
                </a:solidFill>
                <a:latin typeface="Calibri"/>
                <a:ea typeface="Calibri"/>
                <a:cs typeface="Calibri"/>
                <a:sym typeface="Calibri"/>
              </a:rPr>
              <a:t>¿Por </a:t>
            </a:r>
            <a:r>
              <a:rPr lang="en-US" sz="4000" dirty="0" err="1">
                <a:solidFill>
                  <a:srgbClr val="2F5496"/>
                </a:solidFill>
                <a:latin typeface="Calibri"/>
                <a:ea typeface="Calibri"/>
                <a:cs typeface="Calibri"/>
                <a:sym typeface="Calibri"/>
              </a:rPr>
              <a:t>dónde</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empezamos</a:t>
            </a:r>
            <a:r>
              <a:rPr lang="en-US" sz="4000" dirty="0">
                <a:solidFill>
                  <a:srgbClr val="2F5496"/>
                </a:solidFill>
                <a:latin typeface="Calibri"/>
                <a:ea typeface="Calibri"/>
                <a:cs typeface="Calibri"/>
                <a:sym typeface="Calibri"/>
              </a:rPr>
              <a:t>?</a:t>
            </a:r>
            <a:endParaRPr dirty="0"/>
          </a:p>
        </p:txBody>
      </p:sp>
      <p:pic>
        <p:nvPicPr>
          <p:cNvPr id="454" name="Google Shape;454;p24" descr="A picture containing food, fruit, wooden, fresh&#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2047" y="1483023"/>
            <a:ext cx="3063138" cy="2172935"/>
          </a:xfrm>
          <a:prstGeom prst="rect">
            <a:avLst/>
          </a:prstGeom>
          <a:noFill/>
          <a:ln>
            <a:noFill/>
          </a:ln>
        </p:spPr>
      </p:pic>
      <p:grpSp>
        <p:nvGrpSpPr>
          <p:cNvPr id="455" name="Google Shape;455;p24"/>
          <p:cNvGrpSpPr/>
          <p:nvPr/>
        </p:nvGrpSpPr>
        <p:grpSpPr>
          <a:xfrm>
            <a:off x="2148339" y="646662"/>
            <a:ext cx="1361571" cy="349188"/>
            <a:chOff x="10604072" y="448487"/>
            <a:chExt cx="1361571" cy="349188"/>
          </a:xfrm>
        </p:grpSpPr>
        <p:sp>
          <p:nvSpPr>
            <p:cNvPr id="456" name="Google Shape;456;p2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2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2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5"/>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2.4. PCI y Turismo</a:t>
            </a:r>
            <a:endParaRPr sz="4400" dirty="0">
              <a:solidFill>
                <a:srgbClr val="2F5496"/>
              </a:solidFill>
              <a:latin typeface="Calibri"/>
              <a:ea typeface="Calibri"/>
              <a:cs typeface="Calibri"/>
              <a:sym typeface="Calibri"/>
            </a:endParaRPr>
          </a:p>
        </p:txBody>
      </p:sp>
      <p:sp>
        <p:nvSpPr>
          <p:cNvPr id="465" name="Google Shape;465;p25"/>
          <p:cNvSpPr txBox="1"/>
          <p:nvPr/>
        </p:nvSpPr>
        <p:spPr>
          <a:xfrm>
            <a:off x="951512" y="1207805"/>
            <a:ext cx="9022264" cy="66787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i="1" dirty="0">
                <a:solidFill>
                  <a:schemeClr val="dk1"/>
                </a:solidFill>
                <a:latin typeface="Calibri"/>
                <a:ea typeface="Calibri"/>
                <a:cs typeface="Calibri"/>
                <a:sym typeface="Calibri"/>
              </a:rPr>
              <a:t>" El turismo es un auténtico motor de solidaridad y desarrollo. Aprovechemos plenamente su poder para unir a las personas y las comunidades, respetando el Código Ético Mundial para el Turismo. De este modo, el turismo puede seguir ofreciendo mejores oportunidades y un desarrollo sostenible a millones de personas en todo el mundo. "</a:t>
            </a:r>
          </a:p>
          <a:p>
            <a:pPr marL="0" marR="0" lvl="0" indent="0" algn="r" rtl="0">
              <a:spcBef>
                <a:spcPts val="0"/>
              </a:spcBef>
              <a:spcAft>
                <a:spcPts val="0"/>
              </a:spcAft>
              <a:buNone/>
            </a:pPr>
            <a:r>
              <a:rPr lang="en-US" sz="1000" dirty="0" err="1">
                <a:solidFill>
                  <a:schemeClr val="dk1"/>
                </a:solidFill>
                <a:latin typeface="Calibri"/>
                <a:ea typeface="Calibri"/>
                <a:cs typeface="Calibri"/>
                <a:sym typeface="Calibri"/>
              </a:rPr>
              <a:t>Zurab</a:t>
            </a: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Pololikashvili</a:t>
            </a:r>
            <a:r>
              <a:rPr lang="en-US" sz="1000" dirty="0">
                <a:solidFill>
                  <a:schemeClr val="dk1"/>
                </a:solidFill>
                <a:latin typeface="Calibri"/>
                <a:ea typeface="Calibri"/>
                <a:cs typeface="Calibri"/>
                <a:sym typeface="Calibri"/>
              </a:rPr>
              <a:t>,</a:t>
            </a:r>
            <a:br>
              <a:rPr lang="en-US" sz="1000" dirty="0">
                <a:solidFill>
                  <a:schemeClr val="dk1"/>
                </a:solidFill>
                <a:latin typeface="Calibri"/>
                <a:ea typeface="Calibri"/>
                <a:cs typeface="Calibri"/>
                <a:sym typeface="Calibri"/>
              </a:rPr>
            </a:br>
            <a:r>
              <a:rPr lang="en-US" sz="1000" dirty="0">
                <a:solidFill>
                  <a:schemeClr val="dk1"/>
                </a:solidFill>
                <a:latin typeface="Calibri"/>
                <a:ea typeface="Calibri"/>
                <a:cs typeface="Calibri"/>
                <a:sym typeface="Calibri"/>
              </a:rPr>
              <a:t>UNWTO Secretary-General,</a:t>
            </a:r>
            <a:br>
              <a:rPr lang="en-US" sz="1000" dirty="0">
                <a:solidFill>
                  <a:schemeClr val="dk1"/>
                </a:solidFill>
                <a:latin typeface="Calibri"/>
                <a:ea typeface="Calibri"/>
                <a:cs typeface="Calibri"/>
                <a:sym typeface="Calibri"/>
              </a:rPr>
            </a:br>
            <a:r>
              <a:rPr lang="en-US" sz="1000" dirty="0">
                <a:solidFill>
                  <a:schemeClr val="dk1"/>
                </a:solidFill>
                <a:latin typeface="Calibri"/>
                <a:ea typeface="Calibri"/>
                <a:cs typeface="Calibri"/>
                <a:sym typeface="Calibri"/>
              </a:rPr>
              <a:t>August 2020</a:t>
            </a: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000" i="1" dirty="0">
                <a:solidFill>
                  <a:schemeClr val="dk1"/>
                </a:solidFill>
                <a:latin typeface="Calibri"/>
                <a:ea typeface="Calibri"/>
                <a:cs typeface="Calibri"/>
                <a:sym typeface="Calibri"/>
              </a:rPr>
            </a:br>
            <a:endParaRPr sz="10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dirty="0">
                <a:solidFill>
                  <a:schemeClr val="dk1"/>
                </a:solidFill>
                <a:latin typeface="Calibri"/>
                <a:ea typeface="Calibri"/>
                <a:cs typeface="Calibri"/>
                <a:sym typeface="Calibri"/>
              </a:rPr>
              <a:t>El turismo es una opción importante para muchas personas que trabajan con el PCI. En el Código Ético Mundial para el Turismo la cultura lo reconoce así: </a:t>
            </a:r>
          </a:p>
          <a:p>
            <a:pPr marL="0" marR="0" lvl="0" indent="0" algn="l"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dirty="0">
                <a:solidFill>
                  <a:schemeClr val="dk1"/>
                </a:solidFill>
                <a:latin typeface="Calibri"/>
                <a:ea typeface="Calibri"/>
                <a:cs typeface="Calibri"/>
                <a:sym typeface="Calibri"/>
              </a:rPr>
              <a:t>"Las políticas y actividades turísticas deberían llevarse a cabo respetando el patrimonio artístico, arqueológico y cultural, que deberían proteger y transmitir a las generaciones futuras..."</a:t>
            </a:r>
          </a:p>
          <a:p>
            <a:pPr marL="0" marR="0" lvl="0" indent="0" algn="l"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dirty="0">
                <a:solidFill>
                  <a:schemeClr val="dk1"/>
                </a:solidFill>
                <a:latin typeface="Calibri"/>
                <a:ea typeface="Calibri"/>
                <a:cs typeface="Calibri"/>
                <a:sym typeface="Calibri"/>
              </a:rPr>
              <a:t>"El turismo debería organizarse de manera que permita el florecimiento de los bienes tradicionales, la artesanía y el patrimonio cultural, en lugar de provocar su decadencia y conducir a la homogeneidad"</a:t>
            </a:r>
          </a:p>
          <a:p>
            <a:pPr marL="0" marR="0" lvl="0" indent="0" algn="r" rtl="0">
              <a:spcBef>
                <a:spcPts val="0"/>
              </a:spcBef>
              <a:spcAft>
                <a:spcPts val="0"/>
              </a:spcAft>
              <a:buNone/>
            </a:pPr>
            <a:r>
              <a:rPr lang="en-US" sz="1800" i="1" dirty="0">
                <a:solidFill>
                  <a:schemeClr val="dk1"/>
                </a:solidFill>
                <a:latin typeface="Calibri"/>
                <a:ea typeface="Calibri"/>
                <a:cs typeface="Calibri"/>
                <a:sym typeface="Calibri"/>
              </a:rPr>
              <a:t> </a:t>
            </a:r>
            <a:r>
              <a:rPr lang="en-US" sz="1100" i="1" dirty="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Article 4, paragraph 2, 4. </a:t>
            </a:r>
            <a:r>
              <a:rPr lang="en-US" sz="1100" i="1" dirty="0">
                <a:solidFill>
                  <a:schemeClr val="dk1"/>
                </a:solidFill>
                <a:latin typeface="Calibri"/>
                <a:ea typeface="Calibri"/>
                <a:cs typeface="Calibri"/>
                <a:sym typeface="Calibri"/>
              </a:rPr>
              <a:t>UNWTO, 2017)</a:t>
            </a:r>
            <a:r>
              <a:rPr lang="en-US" sz="1100" dirty="0">
                <a:solidFill>
                  <a:schemeClr val="dk1"/>
                </a:solidFill>
                <a:latin typeface="Calibri"/>
                <a:ea typeface="Calibri"/>
                <a:cs typeface="Calibri"/>
                <a:sym typeface="Calibri"/>
              </a:rPr>
              <a:t> </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466" name="Google Shape;466;p25"/>
          <p:cNvGrpSpPr/>
          <p:nvPr/>
        </p:nvGrpSpPr>
        <p:grpSpPr>
          <a:xfrm>
            <a:off x="3089041" y="490345"/>
            <a:ext cx="1361571" cy="349188"/>
            <a:chOff x="10604072" y="448487"/>
            <a:chExt cx="1361571" cy="349188"/>
          </a:xfrm>
        </p:grpSpPr>
        <p:sp>
          <p:nvSpPr>
            <p:cNvPr id="467" name="Google Shape;467;p2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2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2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476" name="Google Shape;476;p26"/>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77" name="Google Shape;477;p26"/>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478" name="Google Shape;478;p26"/>
          <p:cNvSpPr txBox="1"/>
          <p:nvPr/>
        </p:nvSpPr>
        <p:spPr>
          <a:xfrm>
            <a:off x="5897787" y="1587390"/>
            <a:ext cx="5887390" cy="317005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000" b="1" dirty="0" err="1">
                <a:solidFill>
                  <a:srgbClr val="2F5496"/>
                </a:solidFill>
                <a:latin typeface="Calibri"/>
                <a:ea typeface="Calibri"/>
                <a:cs typeface="Calibri"/>
                <a:sym typeface="Calibri"/>
              </a:rPr>
              <a:t>Generar</a:t>
            </a:r>
            <a:r>
              <a:rPr lang="en-US" sz="2000" b="1" dirty="0">
                <a:solidFill>
                  <a:srgbClr val="2F5496"/>
                </a:solidFill>
                <a:latin typeface="Calibri"/>
                <a:ea typeface="Calibri"/>
                <a:cs typeface="Calibri"/>
                <a:sym typeface="Calibri"/>
              </a:rPr>
              <a:t> ideas </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s-ES" sz="2000" b="1" dirty="0">
                <a:solidFill>
                  <a:srgbClr val="2F5496"/>
                </a:solidFill>
                <a:latin typeface="Calibri"/>
                <a:ea typeface="Calibri"/>
                <a:cs typeface="Calibri"/>
                <a:sym typeface="Calibri"/>
              </a:rPr>
              <a:t>Formas de ser más creativo en tu trabajo con el PCI</a:t>
            </a:r>
          </a:p>
          <a:p>
            <a:pPr marL="0" marR="0" lvl="0" indent="0" algn="l" rtl="0">
              <a:spcBef>
                <a:spcPts val="0"/>
              </a:spcBef>
              <a:spcAft>
                <a:spcPts val="0"/>
              </a:spcAft>
              <a:buNone/>
            </a:pPr>
            <a:endParaRPr lang="es-ES"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s-ES" sz="2000" b="1" dirty="0">
                <a:solidFill>
                  <a:srgbClr val="2F5496"/>
                </a:solidFill>
                <a:latin typeface="Calibri"/>
                <a:ea typeface="Calibri"/>
                <a:cs typeface="Calibri"/>
                <a:sym typeface="Calibri"/>
              </a:rPr>
              <a:t>Cómo mejorar tu idea del PCI</a:t>
            </a:r>
          </a:p>
          <a:p>
            <a:pPr marL="0" marR="0" lvl="0" indent="0" algn="l" rtl="0">
              <a:spcBef>
                <a:spcPts val="0"/>
              </a:spcBef>
              <a:spcAft>
                <a:spcPts val="0"/>
              </a:spcAft>
              <a:buNone/>
            </a:pPr>
            <a:endParaRPr lang="es-ES"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s-ES" sz="2000" b="1" dirty="0">
                <a:solidFill>
                  <a:srgbClr val="2F5496"/>
                </a:solidFill>
                <a:latin typeface="Calibri"/>
                <a:ea typeface="Calibri"/>
                <a:cs typeface="Calibri"/>
                <a:sym typeface="Calibri"/>
              </a:rPr>
              <a:t>¿Cómo puede ser "valiosa" una idea?</a:t>
            </a:r>
          </a:p>
          <a:p>
            <a:pPr marL="0" marR="0" lvl="0" indent="0" algn="l" rtl="0">
              <a:spcBef>
                <a:spcPts val="0"/>
              </a:spcBef>
              <a:spcAft>
                <a:spcPts val="0"/>
              </a:spcAft>
              <a:buNone/>
            </a:pPr>
            <a:endParaRPr lang="es-ES"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s-ES" sz="2000" b="1" dirty="0">
                <a:solidFill>
                  <a:srgbClr val="2F5496"/>
                </a:solidFill>
                <a:latin typeface="Calibri"/>
                <a:ea typeface="Calibri"/>
                <a:cs typeface="Calibri"/>
                <a:sym typeface="Calibri"/>
              </a:rPr>
              <a:t>¿Qué es el "valor" en términos sociales, culturales y económicos?</a:t>
            </a:r>
            <a:endParaRPr sz="2000" b="1" dirty="0">
              <a:solidFill>
                <a:schemeClr val="dk1"/>
              </a:solidFill>
              <a:latin typeface="Calibri"/>
              <a:ea typeface="Calibri"/>
              <a:cs typeface="Calibri"/>
              <a:sym typeface="Calibri"/>
            </a:endParaRPr>
          </a:p>
        </p:txBody>
      </p:sp>
      <p:sp>
        <p:nvSpPr>
          <p:cNvPr id="479" name="Google Shape;479;p26"/>
          <p:cNvSpPr txBox="1"/>
          <p:nvPr/>
        </p:nvSpPr>
        <p:spPr>
          <a:xfrm>
            <a:off x="5093125" y="577349"/>
            <a:ext cx="565081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Calibri"/>
                <a:ea typeface="Calibri"/>
                <a:cs typeface="Calibri"/>
                <a:sym typeface="Calibri"/>
              </a:rPr>
              <a:t>Unidad III </a:t>
            </a:r>
            <a:r>
              <a:rPr lang="en-US" sz="3200" b="1" dirty="0" err="1">
                <a:solidFill>
                  <a:srgbClr val="FFC000"/>
                </a:solidFill>
                <a:latin typeface="Calibri"/>
                <a:cs typeface="Calibri"/>
                <a:sym typeface="Calibri"/>
              </a:rPr>
              <a:t>Valorar</a:t>
            </a:r>
            <a:r>
              <a:rPr lang="en-US" sz="3200" b="1" dirty="0">
                <a:solidFill>
                  <a:srgbClr val="FFC000"/>
                </a:solidFill>
                <a:latin typeface="Calibri"/>
                <a:cs typeface="Calibri"/>
                <a:sym typeface="Calibri"/>
              </a:rPr>
              <a:t> ideas</a:t>
            </a:r>
            <a:endParaRPr sz="3200" b="1" dirty="0">
              <a:solidFill>
                <a:srgbClr val="FFC000"/>
              </a:solidFill>
              <a:latin typeface="Calibri"/>
              <a:cs typeface="Calibri"/>
            </a:endParaRPr>
          </a:p>
        </p:txBody>
      </p:sp>
      <p:grpSp>
        <p:nvGrpSpPr>
          <p:cNvPr id="480" name="Google Shape;480;p26"/>
          <p:cNvGrpSpPr/>
          <p:nvPr/>
        </p:nvGrpSpPr>
        <p:grpSpPr>
          <a:xfrm>
            <a:off x="4976735" y="141870"/>
            <a:ext cx="1361571" cy="349188"/>
            <a:chOff x="10604072" y="448487"/>
            <a:chExt cx="1361571" cy="349188"/>
          </a:xfrm>
        </p:grpSpPr>
        <p:sp>
          <p:nvSpPr>
            <p:cNvPr id="481" name="Google Shape;481;p2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2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2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84" name="Google Shape;484;p2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4783902" cy="6396334"/>
          </a:xfrm>
          <a:prstGeom prst="rect">
            <a:avLst/>
          </a:prstGeom>
          <a:noFill/>
          <a:ln>
            <a:noFill/>
          </a:ln>
        </p:spPr>
      </p:pic>
      <p:sp>
        <p:nvSpPr>
          <p:cNvPr id="485" name="Google Shape;485;p26"/>
          <p:cNvSpPr/>
          <p:nvPr/>
        </p:nvSpPr>
        <p:spPr>
          <a:xfrm>
            <a:off x="5762280" y="4103910"/>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86" name="Google Shape;486;p26"/>
          <p:cNvSpPr/>
          <p:nvPr/>
        </p:nvSpPr>
        <p:spPr>
          <a:xfrm>
            <a:off x="5730952" y="2847734"/>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87" name="Google Shape;487;p26"/>
          <p:cNvSpPr/>
          <p:nvPr/>
        </p:nvSpPr>
        <p:spPr>
          <a:xfrm>
            <a:off x="5722744" y="2298679"/>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88" name="Google Shape;488;p26"/>
          <p:cNvSpPr/>
          <p:nvPr/>
        </p:nvSpPr>
        <p:spPr>
          <a:xfrm>
            <a:off x="5725013" y="3523609"/>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7"/>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3.1. </a:t>
            </a:r>
            <a:r>
              <a:rPr lang="en-US" sz="4400" dirty="0" err="1">
                <a:solidFill>
                  <a:srgbClr val="2F5496"/>
                </a:solidFill>
                <a:latin typeface="Calibri"/>
                <a:ea typeface="Calibri"/>
                <a:cs typeface="Calibri"/>
                <a:sym typeface="Calibri"/>
              </a:rPr>
              <a:t>Generar</a:t>
            </a:r>
            <a:r>
              <a:rPr lang="en-US" sz="4400" dirty="0">
                <a:solidFill>
                  <a:srgbClr val="2F5496"/>
                </a:solidFill>
                <a:latin typeface="Calibri"/>
                <a:ea typeface="Calibri"/>
                <a:cs typeface="Calibri"/>
                <a:sym typeface="Calibri"/>
              </a:rPr>
              <a:t> ideas</a:t>
            </a:r>
            <a:endParaRPr sz="4400" dirty="0">
              <a:solidFill>
                <a:srgbClr val="2F5496"/>
              </a:solidFill>
              <a:latin typeface="Calibri"/>
              <a:ea typeface="Calibri"/>
              <a:cs typeface="Calibri"/>
              <a:sym typeface="Calibri"/>
            </a:endParaRPr>
          </a:p>
        </p:txBody>
      </p:sp>
      <p:sp>
        <p:nvSpPr>
          <p:cNvPr id="495" name="Google Shape;495;p27"/>
          <p:cNvSpPr txBox="1"/>
          <p:nvPr/>
        </p:nvSpPr>
        <p:spPr>
          <a:xfrm>
            <a:off x="1276413" y="1414574"/>
            <a:ext cx="909975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b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27"/>
          <p:cNvSpPr txBox="1"/>
          <p:nvPr/>
        </p:nvSpPr>
        <p:spPr>
          <a:xfrm>
            <a:off x="1265744" y="1075375"/>
            <a:ext cx="4533728" cy="5909270"/>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s-ES" sz="1800" dirty="0">
                <a:solidFill>
                  <a:schemeClr val="dk1"/>
                </a:solidFill>
                <a:latin typeface="Calibri"/>
                <a:ea typeface="Calibri"/>
                <a:cs typeface="Calibri"/>
                <a:sym typeface="Calibri"/>
              </a:rPr>
              <a:t>Cuando se trabaja con el PCI, la generación de ideas puede ser el primer paso para acabar escogiendo y valorando una determinada idea.</a:t>
            </a:r>
          </a:p>
          <a:p>
            <a:pPr marL="285750" marR="0" lvl="0" indent="-285750" algn="l" rtl="0">
              <a:spcBef>
                <a:spcPts val="0"/>
              </a:spcBef>
              <a:spcAft>
                <a:spcPts val="0"/>
              </a:spcAft>
              <a:buClr>
                <a:schemeClr val="dk1"/>
              </a:buClr>
              <a:buSzPts val="1800"/>
              <a:buFont typeface="Calibri"/>
              <a:buChar char="•"/>
            </a:pPr>
            <a:endParaRPr lang="es-ES"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s-ES" sz="1800" dirty="0">
                <a:solidFill>
                  <a:schemeClr val="dk1"/>
                </a:solidFill>
                <a:latin typeface="Calibri"/>
                <a:ea typeface="Calibri"/>
                <a:cs typeface="Calibri"/>
                <a:sym typeface="Calibri"/>
              </a:rPr>
              <a:t>Desarrollar el pensamiento creativo ayudará a generar ideas de valor.</a:t>
            </a:r>
          </a:p>
          <a:p>
            <a:pPr marL="285750" marR="0" lvl="0" indent="-285750" algn="l" rtl="0">
              <a:spcBef>
                <a:spcPts val="0"/>
              </a:spcBef>
              <a:spcAft>
                <a:spcPts val="0"/>
              </a:spcAft>
              <a:buClr>
                <a:schemeClr val="dk1"/>
              </a:buClr>
              <a:buSzPts val="1800"/>
              <a:buFont typeface="Calibri"/>
              <a:buChar char="•"/>
            </a:pPr>
            <a:endParaRPr lang="es-ES"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endParaRPr lang="es-ES"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s-ES" sz="1800" i="1" dirty="0">
                <a:solidFill>
                  <a:schemeClr val="dk1"/>
                </a:solidFill>
                <a:latin typeface="Calibri"/>
                <a:ea typeface="Calibri"/>
                <a:cs typeface="Calibri"/>
                <a:sym typeface="Calibri"/>
              </a:rPr>
              <a:t>"La creatividad abarca la capacidad de descubrir ideas nuevas y originales, conexiones y soluciones a los problemas. Forma parte de nuestro impulso como seres humanos, fomentando la resiliencia, despertando la alegría y proporcionando oportunidades de autorrealización. "</a:t>
            </a: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highlight>
                <a:srgbClr val="FFFF00"/>
              </a:highlight>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97" name="Google Shape;497;p27" descr="A picture containing person, plant, colorful&#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b="-3840"/>
          <a:stretch/>
        </p:blipFill>
        <p:spPr>
          <a:xfrm>
            <a:off x="6377796" y="1535860"/>
            <a:ext cx="4009041" cy="3817887"/>
          </a:xfrm>
          <a:prstGeom prst="rect">
            <a:avLst/>
          </a:prstGeom>
          <a:noFill/>
          <a:ln>
            <a:noFill/>
          </a:ln>
        </p:spPr>
      </p:pic>
      <p:grpSp>
        <p:nvGrpSpPr>
          <p:cNvPr id="498" name="Google Shape;498;p27"/>
          <p:cNvGrpSpPr/>
          <p:nvPr/>
        </p:nvGrpSpPr>
        <p:grpSpPr>
          <a:xfrm>
            <a:off x="3363059" y="490345"/>
            <a:ext cx="1361571" cy="349188"/>
            <a:chOff x="10604072" y="448487"/>
            <a:chExt cx="1361571" cy="349188"/>
          </a:xfrm>
        </p:grpSpPr>
        <p:sp>
          <p:nvSpPr>
            <p:cNvPr id="499" name="Google Shape;499;p2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2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2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8"/>
          <p:cNvSpPr txBox="1"/>
          <p:nvPr/>
        </p:nvSpPr>
        <p:spPr>
          <a:xfrm>
            <a:off x="3693517" y="333239"/>
            <a:ext cx="6925234"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3.2. </a:t>
            </a:r>
            <a:r>
              <a:rPr lang="en-US" sz="4000" dirty="0" err="1">
                <a:solidFill>
                  <a:srgbClr val="2F5496"/>
                </a:solidFill>
                <a:latin typeface="Calibri"/>
                <a:ea typeface="Calibri"/>
                <a:cs typeface="Calibri"/>
                <a:sym typeface="Calibri"/>
              </a:rPr>
              <a:t>Formas</a:t>
            </a:r>
            <a:r>
              <a:rPr lang="en-US" sz="4000" dirty="0">
                <a:solidFill>
                  <a:srgbClr val="2F5496"/>
                </a:solidFill>
                <a:latin typeface="Calibri"/>
                <a:ea typeface="Calibri"/>
                <a:cs typeface="Calibri"/>
                <a:sym typeface="Calibri"/>
              </a:rPr>
              <a:t> de ser </a:t>
            </a:r>
            <a:r>
              <a:rPr lang="en-US" sz="4000" dirty="0" err="1">
                <a:solidFill>
                  <a:srgbClr val="2F5496"/>
                </a:solidFill>
                <a:latin typeface="Calibri"/>
                <a:ea typeface="Calibri"/>
                <a:cs typeface="Calibri"/>
                <a:sym typeface="Calibri"/>
              </a:rPr>
              <a:t>creativo</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en</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tu</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trabajo</a:t>
            </a:r>
            <a:r>
              <a:rPr lang="en-US" sz="4000" dirty="0">
                <a:solidFill>
                  <a:srgbClr val="2F5496"/>
                </a:solidFill>
                <a:latin typeface="Calibri"/>
                <a:ea typeface="Calibri"/>
                <a:cs typeface="Calibri"/>
                <a:sym typeface="Calibri"/>
              </a:rPr>
              <a:t> con </a:t>
            </a:r>
            <a:r>
              <a:rPr lang="en-US" sz="4000" dirty="0" err="1">
                <a:solidFill>
                  <a:srgbClr val="2F5496"/>
                </a:solidFill>
                <a:latin typeface="Calibri"/>
                <a:ea typeface="Calibri"/>
                <a:cs typeface="Calibri"/>
                <a:sym typeface="Calibri"/>
              </a:rPr>
              <a:t>el</a:t>
            </a:r>
            <a:r>
              <a:rPr lang="en-US" sz="4000" dirty="0">
                <a:solidFill>
                  <a:srgbClr val="2F5496"/>
                </a:solidFill>
                <a:latin typeface="Calibri"/>
                <a:ea typeface="Calibri"/>
                <a:cs typeface="Calibri"/>
                <a:sym typeface="Calibri"/>
              </a:rPr>
              <a:t> PCI</a:t>
            </a:r>
            <a:endParaRPr sz="4000" dirty="0">
              <a:solidFill>
                <a:srgbClr val="2F5496"/>
              </a:solidFill>
              <a:latin typeface="Calibri"/>
              <a:ea typeface="Calibri"/>
              <a:cs typeface="Calibri"/>
              <a:sym typeface="Calibri"/>
            </a:endParaRPr>
          </a:p>
        </p:txBody>
      </p:sp>
      <p:sp>
        <p:nvSpPr>
          <p:cNvPr id="508" name="Google Shape;508;p28"/>
          <p:cNvSpPr txBox="1"/>
          <p:nvPr/>
        </p:nvSpPr>
        <p:spPr>
          <a:xfrm>
            <a:off x="997057" y="1683660"/>
            <a:ext cx="5586624" cy="75712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Dedica tiempo a la creatividad y apunta a la producción. Aunque no te sientas inspirado, tienes que seguir trabajando. </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Juega con los prototipos.</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Sigue aprendiendo.</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Sé abierto y juguetón.</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Supera tu miedo, el fracaso forma parte del trabajo creativo.</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Encuentra lo que te funciona; escucha música, da un paseo, duerme lo suficiente, etc.</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Los comentarios de los demás son muy útiles, porque te permiten conocer su punto de vista.</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Considera escenarios alternativos.     </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Está atento a las oportunidades y a las conexiones </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inesperadas.   </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Tómate un descanso mental para volver a centrarte.  </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09" name="Google Shape;509;p28" descr="A person standing in the snow&#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97169" y="1656678"/>
            <a:ext cx="2884170" cy="3845560"/>
          </a:xfrm>
          <a:prstGeom prst="rect">
            <a:avLst/>
          </a:prstGeom>
          <a:noFill/>
          <a:ln>
            <a:noFill/>
          </a:ln>
        </p:spPr>
      </p:pic>
      <p:grpSp>
        <p:nvGrpSpPr>
          <p:cNvPr id="510" name="Google Shape;510;p28"/>
          <p:cNvGrpSpPr/>
          <p:nvPr/>
        </p:nvGrpSpPr>
        <p:grpSpPr>
          <a:xfrm>
            <a:off x="2187892" y="424292"/>
            <a:ext cx="1361571" cy="349188"/>
            <a:chOff x="10604072" y="448487"/>
            <a:chExt cx="1361571" cy="349188"/>
          </a:xfrm>
        </p:grpSpPr>
        <p:sp>
          <p:nvSpPr>
            <p:cNvPr id="511" name="Google Shape;511;p2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2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2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9"/>
          <p:cNvSpPr txBox="1"/>
          <p:nvPr/>
        </p:nvSpPr>
        <p:spPr>
          <a:xfrm>
            <a:off x="4489481" y="576260"/>
            <a:ext cx="58588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a:t>
            </a:r>
            <a:r>
              <a:rPr lang="es-ES" sz="1800" i="1" dirty="0">
                <a:solidFill>
                  <a:schemeClr val="dk1"/>
                </a:solidFill>
                <a:latin typeface="Calibri"/>
                <a:ea typeface="Calibri"/>
                <a:cs typeface="Calibri"/>
                <a:sym typeface="Calibri"/>
              </a:rPr>
              <a:t>La creatividad es inventar, experimentar, crecer, asumir riesgos, romper las reglas, cometer errores y divertirse". -- </a:t>
            </a:r>
            <a:r>
              <a:rPr lang="en-US" sz="1200" dirty="0">
                <a:solidFill>
                  <a:schemeClr val="dk1"/>
                </a:solidFill>
                <a:latin typeface="Calibri"/>
                <a:ea typeface="Calibri"/>
                <a:cs typeface="Calibri"/>
                <a:sym typeface="Calibri"/>
              </a:rPr>
              <a:t>Mary Lou Cook​</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520" name="Google Shape;520;p29"/>
          <p:cNvGrpSpPr/>
          <p:nvPr/>
        </p:nvGrpSpPr>
        <p:grpSpPr>
          <a:xfrm>
            <a:off x="1675326" y="1819225"/>
            <a:ext cx="8123939" cy="4293782"/>
            <a:chOff x="0" y="42631"/>
            <a:chExt cx="7097623" cy="4293782"/>
          </a:xfrm>
        </p:grpSpPr>
        <p:sp>
          <p:nvSpPr>
            <p:cNvPr id="521" name="Google Shape;521;p29"/>
            <p:cNvSpPr/>
            <p:nvPr/>
          </p:nvSpPr>
          <p:spPr>
            <a:xfrm>
              <a:off x="0" y="367351"/>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354881" y="42631"/>
              <a:ext cx="4968336" cy="64944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txBox="1"/>
            <p:nvPr/>
          </p:nvSpPr>
          <p:spPr>
            <a:xfrm>
              <a:off x="386584" y="74334"/>
              <a:ext cx="4904930" cy="736536"/>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dirty="0" err="1">
                  <a:solidFill>
                    <a:schemeClr val="lt1"/>
                  </a:solidFill>
                  <a:latin typeface="Calibri"/>
                  <a:ea typeface="Calibri"/>
                  <a:cs typeface="Calibri"/>
                  <a:sym typeface="Calibri"/>
                </a:rPr>
                <a:t>Asociar</a:t>
              </a:r>
              <a:r>
                <a:rPr lang="en-US" sz="1800" dirty="0">
                  <a:solidFill>
                    <a:schemeClr val="lt1"/>
                  </a:solidFill>
                  <a:latin typeface="Calibri"/>
                  <a:ea typeface="Calibri"/>
                  <a:cs typeface="Calibri"/>
                  <a:sym typeface="Calibri"/>
                </a:rPr>
                <a:t>  </a:t>
              </a:r>
              <a:endParaRPr sz="1600" dirty="0"/>
            </a:p>
            <a:p>
              <a:pPr marL="0" marR="0" lvl="0" indent="0" algn="l" rtl="0">
                <a:lnSpc>
                  <a:spcPct val="90000"/>
                </a:lnSpc>
                <a:spcBef>
                  <a:spcPts val="560"/>
                </a:spcBef>
                <a:spcAft>
                  <a:spcPts val="0"/>
                </a:spcAft>
                <a:buClr>
                  <a:schemeClr val="lt1"/>
                </a:buClr>
                <a:buSzPts val="1200"/>
                <a:buFont typeface="Calibri"/>
                <a:buNone/>
              </a:pPr>
              <a:r>
                <a:rPr lang="en-US" dirty="0" err="1">
                  <a:solidFill>
                    <a:schemeClr val="lt1"/>
                  </a:solidFill>
                  <a:latin typeface="Calibri"/>
                  <a:ea typeface="Calibri"/>
                  <a:cs typeface="Calibri"/>
                  <a:sym typeface="Calibri"/>
                </a:rPr>
                <a:t>Establecer</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conexiones</a:t>
              </a:r>
              <a:r>
                <a:rPr lang="en-US" dirty="0">
                  <a:solidFill>
                    <a:schemeClr val="lt1"/>
                  </a:solidFill>
                  <a:latin typeface="Calibri"/>
                  <a:ea typeface="Calibri"/>
                  <a:cs typeface="Calibri"/>
                  <a:sym typeface="Calibri"/>
                </a:rPr>
                <a:t> entre </a:t>
              </a:r>
              <a:r>
                <a:rPr lang="en-US" dirty="0" err="1">
                  <a:solidFill>
                    <a:schemeClr val="lt1"/>
                  </a:solidFill>
                  <a:latin typeface="Calibri"/>
                  <a:ea typeface="Calibri"/>
                  <a:cs typeface="Calibri"/>
                  <a:sym typeface="Calibri"/>
                </a:rPr>
                <a:t>problemas</a:t>
              </a:r>
              <a:r>
                <a:rPr lang="en-US" dirty="0">
                  <a:solidFill>
                    <a:schemeClr val="lt1"/>
                  </a:solidFill>
                  <a:latin typeface="Calibri"/>
                  <a:ea typeface="Calibri"/>
                  <a:cs typeface="Calibri"/>
                  <a:sym typeface="Calibri"/>
                </a:rPr>
                <a:t> o ideas de </a:t>
              </a:r>
              <a:r>
                <a:rPr lang="en-US" dirty="0" err="1">
                  <a:solidFill>
                    <a:schemeClr val="lt1"/>
                  </a:solidFill>
                  <a:latin typeface="Calibri"/>
                  <a:ea typeface="Calibri"/>
                  <a:cs typeface="Calibri"/>
                  <a:sym typeface="Calibri"/>
                </a:rPr>
                <a:t>campos</a:t>
              </a:r>
              <a:r>
                <a:rPr lang="en-US" dirty="0">
                  <a:solidFill>
                    <a:schemeClr val="lt1"/>
                  </a:solidFill>
                  <a:latin typeface="Calibri"/>
                  <a:ea typeface="Calibri"/>
                  <a:cs typeface="Calibri"/>
                  <a:sym typeface="Calibri"/>
                </a:rPr>
                <a:t> no </a:t>
              </a:r>
              <a:r>
                <a:rPr lang="en-US" dirty="0" err="1">
                  <a:solidFill>
                    <a:schemeClr val="lt1"/>
                  </a:solidFill>
                  <a:latin typeface="Calibri"/>
                  <a:ea typeface="Calibri"/>
                  <a:cs typeface="Calibri"/>
                  <a:sym typeface="Calibri"/>
                </a:rPr>
                <a:t>relacionados</a:t>
              </a:r>
              <a:endParaRPr lang="en-US" dirty="0">
                <a:solidFill>
                  <a:schemeClr val="lt1"/>
                </a:solidFill>
                <a:latin typeface="Calibri"/>
                <a:ea typeface="Calibri"/>
                <a:cs typeface="Calibri"/>
                <a:sym typeface="Calibri"/>
              </a:endParaRPr>
            </a:p>
          </p:txBody>
        </p:sp>
        <p:sp>
          <p:nvSpPr>
            <p:cNvPr id="524" name="Google Shape;524;p29"/>
            <p:cNvSpPr/>
            <p:nvPr/>
          </p:nvSpPr>
          <p:spPr>
            <a:xfrm>
              <a:off x="0" y="1365271"/>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a:off x="354881" y="1040551"/>
              <a:ext cx="4968336" cy="64944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txBox="1"/>
            <p:nvPr/>
          </p:nvSpPr>
          <p:spPr>
            <a:xfrm>
              <a:off x="386584" y="1072254"/>
              <a:ext cx="4904930" cy="586034"/>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dirty="0" err="1">
                  <a:solidFill>
                    <a:schemeClr val="lt1"/>
                  </a:solidFill>
                  <a:latin typeface="Calibri"/>
                  <a:cs typeface="Calibri"/>
                  <a:sym typeface="Calibri"/>
                </a:rPr>
                <a:t>Cuestionar</a:t>
              </a:r>
              <a:endParaRPr sz="1800" dirty="0"/>
            </a:p>
            <a:p>
              <a:pPr marL="0" marR="0" lvl="0" indent="0" algn="l" rtl="0">
                <a:lnSpc>
                  <a:spcPct val="90000"/>
                </a:lnSpc>
                <a:spcBef>
                  <a:spcPts val="560"/>
                </a:spcBef>
                <a:spcAft>
                  <a:spcPts val="0"/>
                </a:spcAft>
                <a:buClr>
                  <a:schemeClr val="lt1"/>
                </a:buClr>
                <a:buSzPts val="1200"/>
                <a:buFont typeface="Calibri"/>
                <a:buNone/>
              </a:pPr>
              <a:r>
                <a:rPr lang="es-ES" dirty="0">
                  <a:solidFill>
                    <a:schemeClr val="lt1"/>
                  </a:solidFill>
                  <a:latin typeface="Calibri"/>
                  <a:ea typeface="Calibri"/>
                  <a:cs typeface="Calibri"/>
                  <a:sym typeface="Calibri"/>
                </a:rPr>
                <a:t>Hacer preguntas que desafíen el conocimiento común  </a:t>
              </a:r>
            </a:p>
          </p:txBody>
        </p:sp>
        <p:sp>
          <p:nvSpPr>
            <p:cNvPr id="527" name="Google Shape;527;p29"/>
            <p:cNvSpPr/>
            <p:nvPr/>
          </p:nvSpPr>
          <p:spPr>
            <a:xfrm>
              <a:off x="0" y="2596587"/>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a:off x="354881" y="2038471"/>
              <a:ext cx="4968336" cy="88283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txBox="1"/>
            <p:nvPr/>
          </p:nvSpPr>
          <p:spPr>
            <a:xfrm>
              <a:off x="397977" y="2081567"/>
              <a:ext cx="4882144" cy="796643"/>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dirty="0" err="1">
                  <a:solidFill>
                    <a:schemeClr val="lt1"/>
                  </a:solidFill>
                  <a:latin typeface="Calibri"/>
                  <a:ea typeface="Calibri"/>
                  <a:cs typeface="Calibri"/>
                  <a:sym typeface="Calibri"/>
                </a:rPr>
                <a:t>Observar</a:t>
              </a:r>
              <a:endParaRPr sz="1800" dirty="0"/>
            </a:p>
            <a:p>
              <a:pPr marL="0" marR="0" lvl="0" indent="0" algn="l" rtl="0">
                <a:lnSpc>
                  <a:spcPct val="100000"/>
                </a:lnSpc>
                <a:spcBef>
                  <a:spcPts val="560"/>
                </a:spcBef>
                <a:spcAft>
                  <a:spcPts val="0"/>
                </a:spcAft>
                <a:buClr>
                  <a:schemeClr val="lt1"/>
                </a:buClr>
                <a:buSzPts val="1200"/>
                <a:buFont typeface="Calibri"/>
                <a:buNone/>
              </a:pPr>
              <a:r>
                <a:rPr lang="es-ES" dirty="0">
                  <a:solidFill>
                    <a:schemeClr val="lt1"/>
                  </a:solidFill>
                  <a:latin typeface="Calibri"/>
                  <a:ea typeface="Calibri"/>
                  <a:cs typeface="Calibri"/>
                  <a:sym typeface="Calibri"/>
                </a:rPr>
                <a:t>Analizar el comportamiento de los clientes, proveedores y competidores para identificar nuevas formas de hacer las cosas  </a:t>
              </a:r>
            </a:p>
          </p:txBody>
        </p:sp>
        <p:sp>
          <p:nvSpPr>
            <p:cNvPr id="530" name="Google Shape;530;p29"/>
            <p:cNvSpPr/>
            <p:nvPr/>
          </p:nvSpPr>
          <p:spPr>
            <a:xfrm>
              <a:off x="0" y="3782013"/>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354881" y="3269787"/>
              <a:ext cx="4968336" cy="836946"/>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txBox="1"/>
            <p:nvPr/>
          </p:nvSpPr>
          <p:spPr>
            <a:xfrm>
              <a:off x="395737" y="3310643"/>
              <a:ext cx="4886700" cy="914890"/>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dirty="0" err="1">
                  <a:solidFill>
                    <a:schemeClr val="lt1"/>
                  </a:solidFill>
                  <a:latin typeface="Calibri"/>
                  <a:ea typeface="Calibri"/>
                  <a:cs typeface="Calibri"/>
                  <a:sym typeface="Calibri"/>
                </a:rPr>
                <a:t>Experimentar</a:t>
              </a:r>
              <a:r>
                <a:rPr lang="en-US" sz="1800" dirty="0">
                  <a:solidFill>
                    <a:schemeClr val="lt1"/>
                  </a:solidFill>
                  <a:latin typeface="Calibri"/>
                  <a:ea typeface="Calibri"/>
                  <a:cs typeface="Calibri"/>
                  <a:sym typeface="Calibri"/>
                </a:rPr>
                <a:t> </a:t>
              </a:r>
              <a:endParaRPr sz="1800" dirty="0"/>
            </a:p>
            <a:p>
              <a:pPr marL="0" marR="0" lvl="0" indent="0" algn="l" rtl="0">
                <a:lnSpc>
                  <a:spcPct val="90000"/>
                </a:lnSpc>
                <a:spcBef>
                  <a:spcPts val="560"/>
                </a:spcBef>
                <a:spcAft>
                  <a:spcPts val="0"/>
                </a:spcAft>
                <a:buClr>
                  <a:schemeClr val="lt1"/>
                </a:buClr>
                <a:buSzPts val="1200"/>
                <a:buFont typeface="Calibri"/>
                <a:buNone/>
              </a:pPr>
              <a:r>
                <a:rPr lang="es-ES" dirty="0">
                  <a:solidFill>
                    <a:schemeClr val="lt1"/>
                  </a:solidFill>
                  <a:latin typeface="Calibri"/>
                  <a:ea typeface="Calibri"/>
                  <a:cs typeface="Calibri"/>
                  <a:sym typeface="Calibri"/>
                </a:rPr>
                <a:t>Construir experiencias interactivas y provocar respuestas poco ortodoxas para ver qué ideas surgen</a:t>
              </a:r>
              <a:endParaRPr dirty="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2449460" y="336847"/>
            <a:ext cx="7874855"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4400" dirty="0">
                <a:solidFill>
                  <a:schemeClr val="dk1"/>
                </a:solidFill>
                <a:latin typeface="Calibri"/>
                <a:ea typeface="Calibri"/>
                <a:cs typeface="Calibri"/>
                <a:sym typeface="Calibri"/>
              </a:rPr>
              <a:t>INDICE</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146" name="Google Shape;146;p3"/>
          <p:cNvSpPr/>
          <p:nvPr/>
        </p:nvSpPr>
        <p:spPr>
          <a:xfrm>
            <a:off x="2616741" y="4514925"/>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3"/>
          <p:cNvSpPr/>
          <p:nvPr/>
        </p:nvSpPr>
        <p:spPr>
          <a:xfrm>
            <a:off x="4458457" y="4306743"/>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strike="sngStrike">
              <a:solidFill>
                <a:schemeClr val="lt1"/>
              </a:solidFill>
              <a:latin typeface="Calibri"/>
              <a:ea typeface="Calibri"/>
              <a:cs typeface="Calibri"/>
              <a:sym typeface="Calibri"/>
            </a:endParaRPr>
          </a:p>
        </p:txBody>
      </p:sp>
      <p:sp>
        <p:nvSpPr>
          <p:cNvPr id="148" name="Google Shape;148;p3"/>
          <p:cNvSpPr/>
          <p:nvPr/>
        </p:nvSpPr>
        <p:spPr>
          <a:xfrm>
            <a:off x="6300173" y="4108721"/>
            <a:ext cx="2160000" cy="108000"/>
          </a:xfrm>
          <a:prstGeom prst="roundRect">
            <a:avLst>
              <a:gd name="adj" fmla="val 50000"/>
            </a:avLst>
          </a:prstGeom>
          <a:solidFill>
            <a:srgbClr val="FFB5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strike="sngStrike">
              <a:solidFill>
                <a:schemeClr val="lt1"/>
              </a:solidFill>
              <a:latin typeface="Calibri"/>
              <a:ea typeface="Calibri"/>
              <a:cs typeface="Calibri"/>
              <a:sym typeface="Calibri"/>
            </a:endParaRPr>
          </a:p>
        </p:txBody>
      </p:sp>
      <p:sp>
        <p:nvSpPr>
          <p:cNvPr id="149" name="Google Shape;149;p3"/>
          <p:cNvSpPr txBox="1"/>
          <p:nvPr/>
        </p:nvSpPr>
        <p:spPr>
          <a:xfrm>
            <a:off x="4525198" y="2753296"/>
            <a:ext cx="1570802"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dirty="0">
                <a:solidFill>
                  <a:srgbClr val="3F3F3F"/>
                </a:solidFill>
                <a:latin typeface="Calibri"/>
                <a:ea typeface="Calibri"/>
                <a:cs typeface="Calibri"/>
                <a:sym typeface="Calibri"/>
              </a:rPr>
              <a:t>Unidad 2</a:t>
            </a:r>
            <a:endParaRPr sz="1600" b="1" dirty="0">
              <a:solidFill>
                <a:srgbClr val="3F3F3F"/>
              </a:solidFill>
              <a:latin typeface="Calibri"/>
              <a:ea typeface="Calibri"/>
              <a:cs typeface="Calibri"/>
              <a:sym typeface="Calibri"/>
            </a:endParaRPr>
          </a:p>
        </p:txBody>
      </p:sp>
      <p:cxnSp>
        <p:nvCxnSpPr>
          <p:cNvPr id="150" name="Google Shape;150;p3"/>
          <p:cNvCxnSpPr/>
          <p:nvPr/>
        </p:nvCxnSpPr>
        <p:spPr>
          <a:xfrm>
            <a:off x="2616741" y="2779729"/>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1" name="Google Shape;151;p3"/>
          <p:cNvGrpSpPr/>
          <p:nvPr/>
        </p:nvGrpSpPr>
        <p:grpSpPr>
          <a:xfrm>
            <a:off x="2750214" y="3259723"/>
            <a:ext cx="1599687" cy="1646195"/>
            <a:chOff x="1827333" y="1730223"/>
            <a:chExt cx="1033475" cy="1646195"/>
          </a:xfrm>
        </p:grpSpPr>
        <p:sp>
          <p:nvSpPr>
            <p:cNvPr id="152" name="Google Shape;152;p3"/>
            <p:cNvSpPr txBox="1"/>
            <p:nvPr/>
          </p:nvSpPr>
          <p:spPr>
            <a:xfrm>
              <a:off x="1842376" y="1991464"/>
              <a:ext cx="1018432"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dirty="0">
                  <a:solidFill>
                    <a:schemeClr val="dk1"/>
                  </a:solidFill>
                  <a:latin typeface="Calibri"/>
                  <a:ea typeface="Calibri"/>
                  <a:cs typeface="Calibri"/>
                  <a:sym typeface="Calibri"/>
                </a:rPr>
                <a:t>¿Qué es el Patrimonio Cultural Intangible?</a:t>
              </a:r>
              <a:endParaRPr dirty="0"/>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strike="sngStrike" dirty="0">
                <a:solidFill>
                  <a:srgbClr val="3F3F3F"/>
                </a:solidFill>
                <a:latin typeface="Calibri"/>
                <a:ea typeface="Calibri"/>
                <a:cs typeface="Calibri"/>
                <a:sym typeface="Calibri"/>
              </a:endParaRPr>
            </a:p>
          </p:txBody>
        </p:sp>
        <p:sp>
          <p:nvSpPr>
            <p:cNvPr id="153" name="Google Shape;153;p3"/>
            <p:cNvSpPr txBox="1"/>
            <p:nvPr/>
          </p:nvSpPr>
          <p:spPr>
            <a:xfrm>
              <a:off x="1827333" y="1730223"/>
              <a:ext cx="1023846"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dirty="0">
                  <a:solidFill>
                    <a:srgbClr val="3F3F3F"/>
                  </a:solidFill>
                  <a:latin typeface="Calibri"/>
                  <a:ea typeface="Calibri"/>
                  <a:cs typeface="Calibri"/>
                  <a:sym typeface="Calibri"/>
                </a:rPr>
                <a:t>Unidad 1</a:t>
              </a:r>
              <a:endParaRPr sz="1600" b="1" dirty="0">
                <a:solidFill>
                  <a:srgbClr val="3F3F3F"/>
                </a:solidFill>
                <a:latin typeface="Calibri"/>
                <a:ea typeface="Calibri"/>
                <a:cs typeface="Calibri"/>
                <a:sym typeface="Calibri"/>
              </a:endParaRPr>
            </a:p>
          </p:txBody>
        </p:sp>
      </p:grpSp>
      <p:cxnSp>
        <p:nvCxnSpPr>
          <p:cNvPr id="154" name="Google Shape;154;p3"/>
          <p:cNvCxnSpPr/>
          <p:nvPr/>
        </p:nvCxnSpPr>
        <p:spPr>
          <a:xfrm>
            <a:off x="4458457" y="2582960"/>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5" name="Google Shape;155;p3"/>
          <p:cNvGrpSpPr/>
          <p:nvPr/>
        </p:nvGrpSpPr>
        <p:grpSpPr>
          <a:xfrm>
            <a:off x="6387268" y="2320226"/>
            <a:ext cx="1626968" cy="666367"/>
            <a:chOff x="1704484" y="1766707"/>
            <a:chExt cx="1051101" cy="666367"/>
          </a:xfrm>
        </p:grpSpPr>
        <p:sp>
          <p:nvSpPr>
            <p:cNvPr id="156" name="Google Shape;156;p3"/>
            <p:cNvSpPr txBox="1"/>
            <p:nvPr/>
          </p:nvSpPr>
          <p:spPr>
            <a:xfrm>
              <a:off x="1737153" y="2125297"/>
              <a:ext cx="10184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err="1">
                  <a:solidFill>
                    <a:schemeClr val="dk1"/>
                  </a:solidFill>
                  <a:latin typeface="Calibri"/>
                  <a:ea typeface="Calibri"/>
                  <a:cs typeface="Calibri"/>
                  <a:sym typeface="Calibri"/>
                </a:rPr>
                <a:t>Valorar</a:t>
              </a:r>
              <a:r>
                <a:rPr lang="en-US" sz="1400" dirty="0">
                  <a:solidFill>
                    <a:schemeClr val="dk1"/>
                  </a:solidFill>
                  <a:latin typeface="Calibri"/>
                  <a:ea typeface="Calibri"/>
                  <a:cs typeface="Calibri"/>
                  <a:sym typeface="Calibri"/>
                </a:rPr>
                <a:t> ideas. </a:t>
              </a:r>
              <a:endParaRPr sz="1800" dirty="0">
                <a:solidFill>
                  <a:schemeClr val="dk1"/>
                </a:solidFill>
                <a:latin typeface="Calibri"/>
                <a:ea typeface="Calibri"/>
                <a:cs typeface="Calibri"/>
                <a:sym typeface="Calibri"/>
              </a:endParaRPr>
            </a:p>
          </p:txBody>
        </p:sp>
        <p:sp>
          <p:nvSpPr>
            <p:cNvPr id="157" name="Google Shape;157;p3"/>
            <p:cNvSpPr txBox="1"/>
            <p:nvPr/>
          </p:nvSpPr>
          <p:spPr>
            <a:xfrm>
              <a:off x="1704484" y="1766707"/>
              <a:ext cx="1023846"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cxnSp>
        <p:nvCxnSpPr>
          <p:cNvPr id="158" name="Google Shape;158;p3"/>
          <p:cNvCxnSpPr/>
          <p:nvPr/>
        </p:nvCxnSpPr>
        <p:spPr>
          <a:xfrm>
            <a:off x="6300173" y="2386189"/>
            <a:ext cx="10011" cy="1513622"/>
          </a:xfrm>
          <a:prstGeom prst="straightConnector1">
            <a:avLst/>
          </a:prstGeom>
          <a:noFill/>
          <a:ln w="19050" cap="flat" cmpd="sng">
            <a:solidFill>
              <a:srgbClr val="3F3F3F"/>
            </a:solidFill>
            <a:prstDash val="dash"/>
            <a:miter lim="800000"/>
            <a:headEnd type="oval" w="med" len="med"/>
            <a:tailEnd type="oval" w="med" len="med"/>
          </a:ln>
        </p:spPr>
      </p:cxnSp>
      <p:sp>
        <p:nvSpPr>
          <p:cNvPr id="159" name="Google Shape;159;p3"/>
          <p:cNvSpPr txBox="1"/>
          <p:nvPr/>
        </p:nvSpPr>
        <p:spPr>
          <a:xfrm>
            <a:off x="6418258" y="2388848"/>
            <a:ext cx="1584782"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dirty="0">
                <a:solidFill>
                  <a:srgbClr val="3F3F3F"/>
                </a:solidFill>
                <a:latin typeface="Calibri"/>
                <a:ea typeface="Calibri"/>
                <a:cs typeface="Calibri"/>
                <a:sym typeface="Calibri"/>
              </a:rPr>
              <a:t>Unidad 3</a:t>
            </a:r>
            <a:endParaRPr sz="1600" b="1" dirty="0">
              <a:solidFill>
                <a:srgbClr val="3F3F3F"/>
              </a:solidFill>
              <a:latin typeface="Calibri"/>
              <a:ea typeface="Calibri"/>
              <a:cs typeface="Calibri"/>
              <a:sym typeface="Calibri"/>
            </a:endParaRPr>
          </a:p>
        </p:txBody>
      </p:sp>
      <p:cxnSp>
        <p:nvCxnSpPr>
          <p:cNvPr id="160" name="Google Shape;160;p3"/>
          <p:cNvCxnSpPr/>
          <p:nvPr/>
        </p:nvCxnSpPr>
        <p:spPr>
          <a:xfrm>
            <a:off x="8141889" y="2189418"/>
            <a:ext cx="10011" cy="1513622"/>
          </a:xfrm>
          <a:prstGeom prst="straightConnector1">
            <a:avLst/>
          </a:prstGeom>
          <a:noFill/>
          <a:ln w="19050" cap="flat" cmpd="sng">
            <a:solidFill>
              <a:srgbClr val="3F3F3F"/>
            </a:solidFill>
            <a:prstDash val="dash"/>
            <a:miter lim="800000"/>
            <a:headEnd type="oval" w="med" len="med"/>
            <a:tailEnd type="oval" w="med" len="med"/>
          </a:ln>
        </p:spPr>
      </p:cxnSp>
      <p:sp>
        <p:nvSpPr>
          <p:cNvPr id="161" name="Google Shape;161;p3"/>
          <p:cNvSpPr/>
          <p:nvPr/>
        </p:nvSpPr>
        <p:spPr>
          <a:xfrm>
            <a:off x="4550773" y="3027487"/>
            <a:ext cx="166448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err="1">
                <a:solidFill>
                  <a:schemeClr val="dk1"/>
                </a:solidFill>
                <a:latin typeface="Calibri"/>
                <a:ea typeface="Calibri"/>
                <a:cs typeface="Calibri"/>
                <a:sym typeface="Calibri"/>
              </a:rPr>
              <a:t>Trabajar</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Patrimonio</a:t>
            </a:r>
            <a:r>
              <a:rPr lang="en-US" dirty="0">
                <a:solidFill>
                  <a:schemeClr val="dk1"/>
                </a:solidFill>
                <a:latin typeface="Calibri"/>
                <a:ea typeface="Calibri"/>
                <a:cs typeface="Calibri"/>
                <a:sym typeface="Calibri"/>
              </a:rPr>
              <a:t> cultural intangible</a:t>
            </a:r>
            <a:r>
              <a:rPr lang="en-US" sz="1400" dirty="0">
                <a:solidFill>
                  <a:schemeClr val="dk1"/>
                </a:solidFill>
                <a:latin typeface="Calibri"/>
                <a:ea typeface="Calibri"/>
                <a:cs typeface="Calibri"/>
                <a:sym typeface="Calibri"/>
              </a:rPr>
              <a:t>. </a:t>
            </a:r>
            <a:endParaRPr sz="14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0"/>
          <p:cNvSpPr txBox="1"/>
          <p:nvPr/>
        </p:nvSpPr>
        <p:spPr>
          <a:xfrm>
            <a:off x="2985245" y="497663"/>
            <a:ext cx="8054789"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3.3. </a:t>
            </a:r>
            <a:r>
              <a:rPr lang="en-US" sz="4000" dirty="0" err="1">
                <a:solidFill>
                  <a:srgbClr val="2F5496"/>
                </a:solidFill>
                <a:latin typeface="Calibri"/>
                <a:ea typeface="Calibri"/>
                <a:cs typeface="Calibri"/>
                <a:sym typeface="Calibri"/>
              </a:rPr>
              <a:t>Cómo</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mejorar</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tu</a:t>
            </a:r>
            <a:r>
              <a:rPr lang="en-US" sz="4000" dirty="0">
                <a:solidFill>
                  <a:srgbClr val="2F5496"/>
                </a:solidFill>
                <a:latin typeface="Calibri"/>
                <a:ea typeface="Calibri"/>
                <a:cs typeface="Calibri"/>
                <a:sym typeface="Calibri"/>
              </a:rPr>
              <a:t> idea de PCI</a:t>
            </a:r>
            <a:endParaRPr dirty="0"/>
          </a:p>
        </p:txBody>
      </p:sp>
      <p:pic>
        <p:nvPicPr>
          <p:cNvPr id="538" name="Google Shape;538;p30" descr="A person holding a sword&#10;&#10;Description automatically generated with low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8890" y="2157019"/>
            <a:ext cx="3894827" cy="2760772"/>
          </a:xfrm>
          <a:prstGeom prst="rect">
            <a:avLst/>
          </a:prstGeom>
          <a:noFill/>
          <a:ln>
            <a:noFill/>
          </a:ln>
        </p:spPr>
      </p:pic>
      <p:sp>
        <p:nvSpPr>
          <p:cNvPr id="539" name="Google Shape;539;p30"/>
          <p:cNvSpPr txBox="1"/>
          <p:nvPr/>
        </p:nvSpPr>
        <p:spPr>
          <a:xfrm>
            <a:off x="5179564" y="4809386"/>
            <a:ext cx="501575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i="1" dirty="0">
                <a:solidFill>
                  <a:schemeClr val="dk1"/>
                </a:solidFill>
                <a:latin typeface="Calibri"/>
                <a:ea typeface="Calibri"/>
                <a:cs typeface="Calibri"/>
                <a:sym typeface="Calibri"/>
              </a:rPr>
              <a:t>"La creatividad no espera el momento perfecto. Crea sus propios momentos perfectos a partir de los ordinarios". - </a:t>
            </a:r>
            <a:r>
              <a:rPr lang="en-US" sz="1200" dirty="0">
                <a:solidFill>
                  <a:schemeClr val="dk1"/>
                </a:solidFill>
                <a:latin typeface="Calibri"/>
                <a:ea typeface="Calibri"/>
                <a:cs typeface="Calibri"/>
                <a:sym typeface="Calibri"/>
              </a:rPr>
              <a:t>Bruce </a:t>
            </a:r>
            <a:r>
              <a:rPr lang="en-US" sz="1200" dirty="0" err="1">
                <a:solidFill>
                  <a:schemeClr val="dk1"/>
                </a:solidFill>
                <a:latin typeface="Calibri"/>
                <a:ea typeface="Calibri"/>
                <a:cs typeface="Calibri"/>
                <a:sym typeface="Calibri"/>
              </a:rPr>
              <a:t>Garrabrandt</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40" name="Google Shape;540;p30"/>
          <p:cNvSpPr txBox="1"/>
          <p:nvPr/>
        </p:nvSpPr>
        <p:spPr>
          <a:xfrm>
            <a:off x="5343377" y="2541371"/>
            <a:ext cx="4688128" cy="147728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Los empresarios que trabajan con el PCI utilizan muchas formas de despertar su creatividad. </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Es importante encontrar lo que funciona para ti y utilizarlo para fortalecer tu trabajo </a:t>
            </a:r>
            <a:endParaRPr sz="1800" dirty="0">
              <a:solidFill>
                <a:schemeClr val="dk1"/>
              </a:solidFill>
              <a:latin typeface="Calibri"/>
              <a:ea typeface="Calibri"/>
              <a:cs typeface="Calibri"/>
              <a:sym typeface="Calibri"/>
            </a:endParaRPr>
          </a:p>
        </p:txBody>
      </p:sp>
      <p:grpSp>
        <p:nvGrpSpPr>
          <p:cNvPr id="541" name="Google Shape;541;p30"/>
          <p:cNvGrpSpPr/>
          <p:nvPr/>
        </p:nvGrpSpPr>
        <p:grpSpPr>
          <a:xfrm>
            <a:off x="2985246" y="1332095"/>
            <a:ext cx="1361571" cy="349188"/>
            <a:chOff x="10604072" y="448487"/>
            <a:chExt cx="1361571" cy="349188"/>
          </a:xfrm>
        </p:grpSpPr>
        <p:sp>
          <p:nvSpPr>
            <p:cNvPr id="542" name="Google Shape;542;p30"/>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30"/>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30"/>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1"/>
          <p:cNvSpPr/>
          <p:nvPr/>
        </p:nvSpPr>
        <p:spPr>
          <a:xfrm>
            <a:off x="4168239" y="344384"/>
            <a:ext cx="619891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3.3.1. </a:t>
            </a:r>
            <a:r>
              <a:rPr lang="en-US" sz="3600" dirty="0" err="1">
                <a:solidFill>
                  <a:srgbClr val="2F5496"/>
                </a:solidFill>
                <a:latin typeface="Calibri"/>
                <a:ea typeface="Calibri"/>
                <a:cs typeface="Calibri"/>
                <a:sym typeface="Calibri"/>
              </a:rPr>
              <a:t>Pensamiento</a:t>
            </a:r>
            <a:r>
              <a:rPr lang="en-US" sz="3600" dirty="0">
                <a:solidFill>
                  <a:srgbClr val="2F5496"/>
                </a:solidFill>
                <a:latin typeface="Calibri"/>
                <a:ea typeface="Calibri"/>
                <a:cs typeface="Calibri"/>
                <a:sym typeface="Calibri"/>
              </a:rPr>
              <a:t> </a:t>
            </a:r>
            <a:r>
              <a:rPr lang="en-US" sz="3600" dirty="0" err="1">
                <a:solidFill>
                  <a:srgbClr val="2F5496"/>
                </a:solidFill>
                <a:latin typeface="Calibri"/>
                <a:ea typeface="Calibri"/>
                <a:cs typeface="Calibri"/>
                <a:sym typeface="Calibri"/>
              </a:rPr>
              <a:t>inventivo</a:t>
            </a:r>
            <a:r>
              <a:rPr lang="en-US" sz="3600" dirty="0">
                <a:solidFill>
                  <a:srgbClr val="2F5496"/>
                </a:solidFill>
                <a:latin typeface="Calibri"/>
                <a:ea typeface="Calibri"/>
                <a:cs typeface="Calibri"/>
                <a:sym typeface="Calibri"/>
              </a:rPr>
              <a:t> </a:t>
            </a:r>
            <a:r>
              <a:rPr lang="en-US" sz="3600" dirty="0" err="1">
                <a:solidFill>
                  <a:srgbClr val="2F5496"/>
                </a:solidFill>
                <a:latin typeface="Calibri"/>
                <a:ea typeface="Calibri"/>
                <a:cs typeface="Calibri"/>
                <a:sym typeface="Calibri"/>
              </a:rPr>
              <a:t>sistemático</a:t>
            </a:r>
            <a:endParaRPr sz="3600" dirty="0">
              <a:solidFill>
                <a:srgbClr val="2F5496"/>
              </a:solidFill>
              <a:latin typeface="Calibri"/>
              <a:ea typeface="Calibri"/>
              <a:cs typeface="Calibri"/>
              <a:sym typeface="Calibri"/>
            </a:endParaRPr>
          </a:p>
        </p:txBody>
      </p:sp>
      <p:sp>
        <p:nvSpPr>
          <p:cNvPr id="550" name="Google Shape;550;p31"/>
          <p:cNvSpPr/>
          <p:nvPr/>
        </p:nvSpPr>
        <p:spPr>
          <a:xfrm>
            <a:off x="5330904" y="1853165"/>
            <a:ext cx="4353153" cy="369327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panose="020B0604020202020204" pitchFamily="34" charset="0"/>
              <a:buChar char="•"/>
            </a:pPr>
            <a:r>
              <a:rPr lang="en-US" sz="1800" dirty="0">
                <a:solidFill>
                  <a:srgbClr val="000000"/>
                </a:solidFill>
                <a:latin typeface="Calibri"/>
                <a:ea typeface="Calibri"/>
                <a:cs typeface="Calibri"/>
                <a:sym typeface="Calibri"/>
              </a:rPr>
              <a:t> </a:t>
            </a:r>
            <a:r>
              <a:rPr lang="es-ES" sz="1800" dirty="0">
                <a:solidFill>
                  <a:srgbClr val="000000"/>
                </a:solidFill>
                <a:latin typeface="Calibri"/>
                <a:ea typeface="Calibri"/>
                <a:cs typeface="Calibri"/>
                <a:sym typeface="Calibri"/>
              </a:rPr>
              <a:t>El pensamiento inventivo sistemático es una técnica que permite crear nuevas soluciones al contemplar una idea o un producto desde diferentes perspectivas</a:t>
            </a:r>
          </a:p>
          <a:p>
            <a:pPr marL="285750" marR="0" lvl="0" indent="-285750" algn="l" rtl="0">
              <a:spcBef>
                <a:spcPts val="0"/>
              </a:spcBef>
              <a:spcAft>
                <a:spcPts val="0"/>
              </a:spcAft>
              <a:buClr>
                <a:srgbClr val="000000"/>
              </a:buClr>
              <a:buSzPts val="1800"/>
              <a:buFont typeface="Arial" panose="020B0604020202020204" pitchFamily="34" charset="0"/>
              <a:buChar char="•"/>
            </a:pPr>
            <a:endParaRPr lang="es-ES" sz="1800" dirty="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panose="020B0604020202020204" pitchFamily="34" charset="0"/>
              <a:buChar char="•"/>
            </a:pPr>
            <a:r>
              <a:rPr lang="es-ES" sz="1800" dirty="0">
                <a:solidFill>
                  <a:srgbClr val="000000"/>
                </a:solidFill>
                <a:latin typeface="Calibri"/>
                <a:ea typeface="Calibri"/>
                <a:cs typeface="Calibri"/>
                <a:sym typeface="Calibri"/>
              </a:rPr>
              <a:t> Una parte de ella es el método de las </a:t>
            </a:r>
            <a:r>
              <a:rPr lang="es-ES" sz="1800" i="1" dirty="0">
                <a:solidFill>
                  <a:srgbClr val="000000"/>
                </a:solidFill>
                <a:latin typeface="Calibri"/>
                <a:ea typeface="Calibri"/>
                <a:cs typeface="Calibri"/>
                <a:sym typeface="Calibri"/>
              </a:rPr>
              <a:t>Cinco Herramientas del Pensamiento</a:t>
            </a:r>
            <a:r>
              <a:rPr lang="es-ES" sz="1800" dirty="0">
                <a:solidFill>
                  <a:srgbClr val="000000"/>
                </a:solidFill>
                <a:latin typeface="Calibri"/>
                <a:ea typeface="Calibri"/>
                <a:cs typeface="Calibri"/>
                <a:sym typeface="Calibri"/>
              </a:rPr>
              <a:t>: </a:t>
            </a:r>
          </a:p>
          <a:p>
            <a:pPr marL="0" marR="0" lvl="0" indent="-114300" algn="l" rtl="0">
              <a:spcBef>
                <a:spcPts val="0"/>
              </a:spcBef>
              <a:spcAft>
                <a:spcPts val="0"/>
              </a:spcAft>
              <a:buClr>
                <a:srgbClr val="000000"/>
              </a:buClr>
              <a:buSzPts val="1800"/>
              <a:buFont typeface="Arial"/>
              <a:buChar char="•"/>
            </a:pPr>
            <a:endParaRPr lang="es-ES" sz="1800" dirty="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panose="020B0604020202020204" pitchFamily="34" charset="0"/>
              <a:buChar char="•"/>
            </a:pPr>
            <a:r>
              <a:rPr lang="es-ES" sz="1800" dirty="0">
                <a:solidFill>
                  <a:srgbClr val="000000"/>
                </a:solidFill>
                <a:latin typeface="Calibri"/>
                <a:ea typeface="Calibri"/>
                <a:cs typeface="Calibri"/>
                <a:sym typeface="Calibri"/>
              </a:rPr>
              <a:t>Sustracción</a:t>
            </a:r>
          </a:p>
          <a:p>
            <a:pPr marL="285750" marR="0" lvl="0" indent="-285750" algn="l" rtl="0">
              <a:spcBef>
                <a:spcPts val="0"/>
              </a:spcBef>
              <a:spcAft>
                <a:spcPts val="0"/>
              </a:spcAft>
              <a:buClr>
                <a:srgbClr val="000000"/>
              </a:buClr>
              <a:buSzPts val="1800"/>
              <a:buFont typeface="Arial" panose="020B0604020202020204" pitchFamily="34" charset="0"/>
              <a:buChar char="•"/>
            </a:pPr>
            <a:r>
              <a:rPr lang="es-ES" sz="1800" dirty="0">
                <a:solidFill>
                  <a:srgbClr val="000000"/>
                </a:solidFill>
                <a:latin typeface="Calibri"/>
                <a:ea typeface="Calibri"/>
                <a:cs typeface="Calibri"/>
                <a:sym typeface="Calibri"/>
              </a:rPr>
              <a:t>Multiplicación</a:t>
            </a:r>
          </a:p>
          <a:p>
            <a:pPr marL="285750" marR="0" lvl="0" indent="-285750" algn="l" rtl="0">
              <a:spcBef>
                <a:spcPts val="0"/>
              </a:spcBef>
              <a:spcAft>
                <a:spcPts val="0"/>
              </a:spcAft>
              <a:buClr>
                <a:srgbClr val="000000"/>
              </a:buClr>
              <a:buSzPts val="1800"/>
              <a:buFont typeface="Arial" panose="020B0604020202020204" pitchFamily="34" charset="0"/>
              <a:buChar char="•"/>
            </a:pPr>
            <a:r>
              <a:rPr lang="es-ES" sz="1800" dirty="0">
                <a:solidFill>
                  <a:srgbClr val="000000"/>
                </a:solidFill>
                <a:latin typeface="Calibri"/>
                <a:ea typeface="Calibri"/>
                <a:cs typeface="Calibri"/>
                <a:sym typeface="Calibri"/>
              </a:rPr>
              <a:t>División</a:t>
            </a:r>
          </a:p>
          <a:p>
            <a:pPr marL="285750" marR="0" lvl="0" indent="-285750" algn="l" rtl="0">
              <a:spcBef>
                <a:spcPts val="0"/>
              </a:spcBef>
              <a:spcAft>
                <a:spcPts val="0"/>
              </a:spcAft>
              <a:buClr>
                <a:srgbClr val="000000"/>
              </a:buClr>
              <a:buSzPts val="1800"/>
              <a:buFont typeface="Arial" panose="020B0604020202020204" pitchFamily="34" charset="0"/>
              <a:buChar char="•"/>
            </a:pPr>
            <a:r>
              <a:rPr lang="es-ES" sz="1800" dirty="0">
                <a:solidFill>
                  <a:srgbClr val="000000"/>
                </a:solidFill>
                <a:latin typeface="Calibri"/>
                <a:ea typeface="Calibri"/>
                <a:cs typeface="Calibri"/>
                <a:sym typeface="Calibri"/>
              </a:rPr>
              <a:t>Unificación de tareas</a:t>
            </a:r>
          </a:p>
          <a:p>
            <a:pPr marL="285750" marR="0" lvl="0" indent="-285750" algn="l" rtl="0">
              <a:spcBef>
                <a:spcPts val="0"/>
              </a:spcBef>
              <a:spcAft>
                <a:spcPts val="0"/>
              </a:spcAft>
              <a:buClr>
                <a:srgbClr val="000000"/>
              </a:buClr>
              <a:buSzPts val="1800"/>
              <a:buFont typeface="Arial" panose="020B0604020202020204" pitchFamily="34" charset="0"/>
              <a:buChar char="•"/>
            </a:pPr>
            <a:r>
              <a:rPr lang="es-ES" sz="1800" dirty="0">
                <a:solidFill>
                  <a:srgbClr val="000000"/>
                </a:solidFill>
                <a:latin typeface="Calibri"/>
                <a:ea typeface="Calibri"/>
                <a:cs typeface="Calibri"/>
                <a:sym typeface="Calibri"/>
              </a:rPr>
              <a:t>Dependencia de atributos</a:t>
            </a:r>
            <a:endParaRPr sz="1800" b="0" i="0" u="none" strike="noStrike" cap="none" dirty="0">
              <a:solidFill>
                <a:srgbClr val="000000"/>
              </a:solidFill>
              <a:latin typeface="Arial"/>
              <a:ea typeface="Arial"/>
              <a:cs typeface="Arial"/>
              <a:sym typeface="Arial"/>
            </a:endParaRPr>
          </a:p>
        </p:txBody>
      </p:sp>
      <p:pic>
        <p:nvPicPr>
          <p:cNvPr id="551" name="Google Shape;551;p31" descr="A picture containing grass, outdoor, sky, build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6430" y="1997839"/>
            <a:ext cx="4038091" cy="2862322"/>
          </a:xfrm>
          <a:prstGeom prst="rect">
            <a:avLst/>
          </a:prstGeom>
          <a:noFill/>
          <a:ln>
            <a:noFill/>
          </a:ln>
        </p:spPr>
      </p:pic>
      <p:grpSp>
        <p:nvGrpSpPr>
          <p:cNvPr id="552" name="Google Shape;552;p31"/>
          <p:cNvGrpSpPr/>
          <p:nvPr/>
        </p:nvGrpSpPr>
        <p:grpSpPr>
          <a:xfrm>
            <a:off x="2806668" y="595360"/>
            <a:ext cx="1361571" cy="349188"/>
            <a:chOff x="10604072" y="448487"/>
            <a:chExt cx="1361571" cy="349188"/>
          </a:xfrm>
        </p:grpSpPr>
        <p:sp>
          <p:nvSpPr>
            <p:cNvPr id="553" name="Google Shape;553;p3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3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3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2"/>
          <p:cNvSpPr/>
          <p:nvPr/>
        </p:nvSpPr>
        <p:spPr>
          <a:xfrm>
            <a:off x="5919616" y="536760"/>
            <a:ext cx="2776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562" name="Google Shape;562;p32"/>
          <p:cNvSpPr txBox="1"/>
          <p:nvPr/>
        </p:nvSpPr>
        <p:spPr>
          <a:xfrm>
            <a:off x="2363190" y="2372181"/>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63" name="Google Shape;563;p32"/>
          <p:cNvGrpSpPr/>
          <p:nvPr/>
        </p:nvGrpSpPr>
        <p:grpSpPr>
          <a:xfrm>
            <a:off x="2240465" y="829146"/>
            <a:ext cx="8119862" cy="5418667"/>
            <a:chOff x="4069" y="-1"/>
            <a:chExt cx="8119862" cy="5418667"/>
          </a:xfrm>
        </p:grpSpPr>
        <p:sp>
          <p:nvSpPr>
            <p:cNvPr id="564" name="Google Shape;564;p32"/>
            <p:cNvSpPr/>
            <p:nvPr/>
          </p:nvSpPr>
          <p:spPr>
            <a:xfrm rot="-5400000">
              <a:off x="-748671" y="752739"/>
              <a:ext cx="5418667" cy="3913187"/>
            </a:xfrm>
            <a:prstGeom prst="flowChartManualOperation">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txBox="1"/>
            <p:nvPr/>
          </p:nvSpPr>
          <p:spPr>
            <a:xfrm>
              <a:off x="4069"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dirty="0" err="1">
                  <a:solidFill>
                    <a:srgbClr val="0C0C0C"/>
                  </a:solidFill>
                  <a:latin typeface="Calibri"/>
                  <a:ea typeface="Calibri"/>
                  <a:cs typeface="Calibri"/>
                  <a:sym typeface="Calibri"/>
                </a:rPr>
                <a:t>Resta</a:t>
              </a:r>
              <a:r>
                <a:rPr lang="en-US" sz="2800" b="0" dirty="0">
                  <a:solidFill>
                    <a:srgbClr val="0C0C0C"/>
                  </a:solidFill>
                  <a:latin typeface="Calibri"/>
                  <a:ea typeface="Calibri"/>
                  <a:cs typeface="Calibri"/>
                  <a:sym typeface="Calibri"/>
                </a:rPr>
                <a:t>​</a:t>
              </a:r>
              <a:endParaRPr dirty="0"/>
            </a:p>
            <a:p>
              <a:pPr marL="0" marR="0" lvl="0" indent="0" algn="l" rtl="0">
                <a:lnSpc>
                  <a:spcPct val="90000"/>
                </a:lnSpc>
                <a:spcBef>
                  <a:spcPts val="980"/>
                </a:spcBef>
                <a:spcAft>
                  <a:spcPts val="0"/>
                </a:spcAft>
                <a:buClr>
                  <a:srgbClr val="0C0C0C"/>
                </a:buClr>
                <a:buSzPts val="1600"/>
                <a:buFont typeface="Calibri"/>
                <a:buNone/>
              </a:pPr>
              <a:r>
                <a:rPr lang="es-ES" sz="1600" dirty="0">
                  <a:solidFill>
                    <a:srgbClr val="0C0C0C"/>
                  </a:solidFill>
                  <a:latin typeface="Calibri"/>
                  <a:ea typeface="Calibri"/>
                  <a:cs typeface="Calibri"/>
                  <a:sym typeface="Calibri"/>
                </a:rPr>
                <a:t>Eliminar un componente esencial de un producto o idea y encontrar usos para la nueva disposición de los componentes existentes</a:t>
              </a:r>
              <a:r>
                <a:rPr lang="en-US" sz="1600" dirty="0">
                  <a:solidFill>
                    <a:srgbClr val="0C0C0C"/>
                  </a:solidFill>
                  <a:latin typeface="Calibri"/>
                  <a:ea typeface="Calibri"/>
                  <a:cs typeface="Calibri"/>
                  <a:sym typeface="Calibri"/>
                </a:rPr>
                <a:t>.​​</a:t>
              </a:r>
              <a:endParaRPr lang="en-US" sz="1600" b="0" dirty="0">
                <a:solidFill>
                  <a:srgbClr val="0C0C0C"/>
                </a:solidFill>
                <a:latin typeface="Calibri"/>
                <a:ea typeface="Calibri"/>
                <a:cs typeface="Calibri"/>
                <a:sym typeface="Calibri"/>
              </a:endParaRPr>
            </a:p>
            <a:p>
              <a:pPr marL="171450" marR="0" lvl="1" indent="-69850" algn="l" rtl="0">
                <a:lnSpc>
                  <a:spcPct val="90000"/>
                </a:lnSpc>
                <a:spcBef>
                  <a:spcPts val="560"/>
                </a:spcBef>
                <a:spcAft>
                  <a:spcPts val="0"/>
                </a:spcAft>
                <a:buClr>
                  <a:schemeClr val="dk1"/>
                </a:buClr>
                <a:buSzPts val="1600"/>
                <a:buFont typeface="Calibri"/>
                <a:buNone/>
              </a:pPr>
              <a:endParaRPr lang="en-US"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err="1">
                  <a:solidFill>
                    <a:srgbClr val="0C0C0C"/>
                  </a:solidFill>
                  <a:latin typeface="Calibri"/>
                  <a:ea typeface="Calibri"/>
                  <a:cs typeface="Calibri"/>
                  <a:sym typeface="Calibri"/>
                </a:rPr>
                <a:t>Ejemplo</a:t>
              </a:r>
              <a:r>
                <a:rPr lang="en-US" sz="1600" b="0" i="0" u="none" strike="noStrike" cap="none" dirty="0">
                  <a:solidFill>
                    <a:srgbClr val="0C0C0C"/>
                  </a:solidFill>
                  <a:latin typeface="Calibri"/>
                  <a:ea typeface="Calibri"/>
                  <a:cs typeface="Calibri"/>
                  <a:sym typeface="Calibri"/>
                </a:rPr>
                <a:t>: ​​</a:t>
              </a:r>
            </a:p>
            <a:p>
              <a:pPr marL="171450" marR="0" lvl="1" indent="-171450" algn="l" rtl="0">
                <a:lnSpc>
                  <a:spcPct val="90000"/>
                </a:lnSpc>
                <a:spcBef>
                  <a:spcPts val="240"/>
                </a:spcBef>
                <a:spcAft>
                  <a:spcPts val="0"/>
                </a:spcAft>
                <a:buClr>
                  <a:srgbClr val="0C0C0C"/>
                </a:buClr>
                <a:buSzPts val="1600"/>
                <a:buFont typeface="Calibri"/>
                <a:buNone/>
              </a:pPr>
              <a:r>
                <a:rPr lang="es-ES" sz="1600" b="0" i="0" u="none" strike="noStrike" cap="none" dirty="0">
                  <a:solidFill>
                    <a:srgbClr val="0C0C0C"/>
                  </a:solidFill>
                  <a:latin typeface="Calibri"/>
                  <a:ea typeface="Calibri"/>
                  <a:cs typeface="Calibri"/>
                  <a:sym typeface="Calibri"/>
                </a:rPr>
                <a:t>La eliminación de las cubiertas de las orejas de los auriculares tradicionales dio lugar a "auriculares" que se ajustan al interior de la oreja. </a:t>
              </a:r>
              <a:r>
                <a:rPr lang="en-US" sz="1600" b="0" i="0" u="none" strike="noStrike" cap="none" dirty="0">
                  <a:solidFill>
                    <a:srgbClr val="0C0C0C"/>
                  </a:solidFill>
                  <a:latin typeface="Calibri"/>
                  <a:ea typeface="Calibri"/>
                  <a:cs typeface="Calibri"/>
                  <a:sym typeface="Calibri"/>
                </a:rPr>
                <a:t>​​</a:t>
              </a:r>
            </a:p>
            <a:p>
              <a:pPr marL="171450" marR="0" lvl="1" indent="-63500" algn="l" rtl="0">
                <a:lnSpc>
                  <a:spcPct val="90000"/>
                </a:lnSpc>
                <a:spcBef>
                  <a:spcPts val="240"/>
                </a:spcBef>
                <a:spcAft>
                  <a:spcPts val="0"/>
                </a:spcAft>
                <a:buClr>
                  <a:schemeClr val="dk1"/>
                </a:buClr>
                <a:buSzPts val="1700"/>
                <a:buFont typeface="Calibri"/>
                <a:buNone/>
              </a:pPr>
              <a:endParaRPr sz="1700" b="0" i="0" u="none" strike="noStrike" cap="none" dirty="0">
                <a:solidFill>
                  <a:schemeClr val="lt1"/>
                </a:solidFill>
                <a:latin typeface="Calibri"/>
                <a:ea typeface="Calibri"/>
                <a:cs typeface="Calibri"/>
                <a:sym typeface="Calibri"/>
              </a:endParaRPr>
            </a:p>
          </p:txBody>
        </p:sp>
        <p:sp>
          <p:nvSpPr>
            <p:cNvPr id="566" name="Google Shape;566;p32"/>
            <p:cNvSpPr/>
            <p:nvPr/>
          </p:nvSpPr>
          <p:spPr>
            <a:xfrm rot="-5400000">
              <a:off x="3458004" y="752739"/>
              <a:ext cx="5418667" cy="3913187"/>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txBox="1"/>
            <p:nvPr/>
          </p:nvSpPr>
          <p:spPr>
            <a:xfrm>
              <a:off x="4210744"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b="0" dirty="0" err="1">
                  <a:solidFill>
                    <a:srgbClr val="0C0C0C"/>
                  </a:solidFill>
                  <a:latin typeface="Calibri"/>
                  <a:ea typeface="Calibri"/>
                  <a:cs typeface="Calibri"/>
                  <a:sym typeface="Calibri"/>
                </a:rPr>
                <a:t>Multiplicación</a:t>
              </a:r>
              <a:r>
                <a:rPr lang="en-US" sz="2800" b="0" dirty="0">
                  <a:solidFill>
                    <a:srgbClr val="0C0C0C"/>
                  </a:solidFill>
                  <a:latin typeface="Calibri"/>
                  <a:ea typeface="Calibri"/>
                  <a:cs typeface="Calibri"/>
                  <a:sym typeface="Calibri"/>
                </a:rPr>
                <a:t>​</a:t>
              </a:r>
              <a:endParaRPr dirty="0"/>
            </a:p>
            <a:p>
              <a:pPr marL="0" marR="0" lvl="0" indent="0" algn="l" rtl="0">
                <a:lnSpc>
                  <a:spcPct val="90000"/>
                </a:lnSpc>
                <a:spcBef>
                  <a:spcPts val="980"/>
                </a:spcBef>
                <a:spcAft>
                  <a:spcPts val="0"/>
                </a:spcAft>
                <a:buClr>
                  <a:srgbClr val="0C0C0C"/>
                </a:buClr>
                <a:buSzPts val="1600"/>
                <a:buFont typeface="Calibri"/>
                <a:buNone/>
              </a:pPr>
              <a:r>
                <a:rPr lang="es-ES" sz="1600" dirty="0">
                  <a:solidFill>
                    <a:srgbClr val="0C0C0C"/>
                  </a:solidFill>
                  <a:latin typeface="Calibri"/>
                  <a:ea typeface="Calibri"/>
                  <a:cs typeface="Calibri"/>
                  <a:sym typeface="Calibri"/>
                </a:rPr>
                <a:t>Añadir a un producto / idea un componente del mismo tipo que un componente existente. El componente añadido debe ser modificado de alguna manera.</a:t>
              </a:r>
              <a:r>
                <a:rPr lang="en-US" sz="1600" dirty="0">
                  <a:solidFill>
                    <a:srgbClr val="0C0C0C"/>
                  </a:solidFill>
                  <a:latin typeface="Calibri"/>
                  <a:ea typeface="Calibri"/>
                  <a:cs typeface="Calibri"/>
                  <a:sym typeface="Calibri"/>
                </a:rPr>
                <a:t>​​</a:t>
              </a:r>
              <a:endParaRPr sz="1600" b="0" dirty="0">
                <a:solidFill>
                  <a:srgbClr val="0C0C0C"/>
                </a:solidFill>
                <a:latin typeface="Calibri"/>
                <a:ea typeface="Calibri"/>
                <a:cs typeface="Calibri"/>
                <a:sym typeface="Calibri"/>
              </a:endParaRPr>
            </a:p>
            <a:p>
              <a:pPr marL="171450" marR="0" lvl="1" indent="-69850" algn="l" rtl="0">
                <a:lnSpc>
                  <a:spcPct val="90000"/>
                </a:lnSpc>
                <a:spcBef>
                  <a:spcPts val="560"/>
                </a:spcBef>
                <a:spcAft>
                  <a:spcPts val="0"/>
                </a:spcAft>
                <a:buClr>
                  <a:schemeClr val="dk1"/>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err="1">
                  <a:solidFill>
                    <a:srgbClr val="0C0C0C"/>
                  </a:solidFill>
                  <a:latin typeface="Calibri"/>
                  <a:ea typeface="Calibri"/>
                  <a:cs typeface="Calibri"/>
                  <a:sym typeface="Calibri"/>
                </a:rPr>
                <a:t>Ejemplo</a:t>
              </a:r>
              <a:r>
                <a:rPr lang="en-US" sz="1600" b="0" i="0" u="none" strike="noStrike" cap="none" dirty="0">
                  <a:solidFill>
                    <a:srgbClr val="0C0C0C"/>
                  </a:solidFill>
                  <a:latin typeface="Calibri"/>
                  <a:ea typeface="Calibri"/>
                  <a:cs typeface="Calibri"/>
                  <a:sym typeface="Calibri"/>
                </a:rPr>
                <a:t>:​​</a:t>
              </a:r>
              <a:endParaRPr dirty="0"/>
            </a:p>
            <a:p>
              <a:pPr marL="171450" marR="0" lvl="1" indent="-171450" algn="l" rtl="0">
                <a:lnSpc>
                  <a:spcPct val="90000"/>
                </a:lnSpc>
                <a:spcBef>
                  <a:spcPts val="240"/>
                </a:spcBef>
                <a:spcAft>
                  <a:spcPts val="0"/>
                </a:spcAft>
                <a:buClr>
                  <a:srgbClr val="0C0C0C"/>
                </a:buClr>
                <a:buSzPts val="1600"/>
                <a:buFont typeface="Calibri"/>
                <a:buNone/>
              </a:pPr>
              <a:r>
                <a:rPr lang="es-ES" sz="1600" b="0" i="0" u="none" strike="noStrike" cap="none" dirty="0">
                  <a:solidFill>
                    <a:srgbClr val="0C0C0C"/>
                  </a:solidFill>
                  <a:latin typeface="Calibri"/>
                  <a:ea typeface="Calibri"/>
                  <a:cs typeface="Calibri"/>
                  <a:sym typeface="Calibri"/>
                </a:rPr>
                <a:t>Ruedas de entrenamiento para bicicletas de niños.</a:t>
              </a:r>
            </a:p>
            <a:p>
              <a:pPr marL="171450" marR="0" lvl="1" indent="-171450" algn="l" rtl="0">
                <a:lnSpc>
                  <a:spcPct val="90000"/>
                </a:lnSpc>
                <a:spcBef>
                  <a:spcPts val="240"/>
                </a:spcBef>
                <a:spcAft>
                  <a:spcPts val="0"/>
                </a:spcAft>
                <a:buClr>
                  <a:srgbClr val="0C0C0C"/>
                </a:buClr>
                <a:buSzPts val="1600"/>
                <a:buFont typeface="Calibri"/>
                <a:buNone/>
              </a:pPr>
              <a:r>
                <a:rPr lang="es-ES" sz="1600" b="0" i="0" u="none" strike="noStrike" cap="none" dirty="0">
                  <a:solidFill>
                    <a:srgbClr val="0C0C0C"/>
                  </a:solidFill>
                  <a:latin typeface="Calibri"/>
                  <a:ea typeface="Calibri"/>
                  <a:cs typeface="Calibri"/>
                  <a:sym typeface="Calibri"/>
                </a:rPr>
                <a:t>Ruedas duplicadas y modificadas para</a:t>
              </a:r>
            </a:p>
            <a:p>
              <a:pPr marL="171450" marR="0" lvl="1" indent="-171450" algn="l" rtl="0">
                <a:lnSpc>
                  <a:spcPct val="90000"/>
                </a:lnSpc>
                <a:spcBef>
                  <a:spcPts val="240"/>
                </a:spcBef>
                <a:spcAft>
                  <a:spcPts val="0"/>
                </a:spcAft>
                <a:buClr>
                  <a:srgbClr val="0C0C0C"/>
                </a:buClr>
                <a:buSzPts val="1600"/>
                <a:buFont typeface="Calibri"/>
                <a:buNone/>
              </a:pPr>
              <a:r>
                <a:rPr lang="es-ES" sz="1600" b="0" i="0" u="none" strike="noStrike" cap="none" dirty="0">
                  <a:solidFill>
                    <a:srgbClr val="0C0C0C"/>
                  </a:solidFill>
                  <a:latin typeface="Calibri"/>
                  <a:ea typeface="Calibri"/>
                  <a:cs typeface="Calibri"/>
                  <a:sym typeface="Calibri"/>
                </a:rPr>
                <a:t>crear un nuevo producto</a:t>
              </a:r>
              <a:r>
                <a:rPr lang="en-US" sz="1600" b="0" i="0" u="none" strike="noStrike" cap="none" dirty="0">
                  <a:solidFill>
                    <a:srgbClr val="0C0C0C"/>
                  </a:solidFill>
                  <a:latin typeface="Calibri"/>
                  <a:ea typeface="Calibri"/>
                  <a:cs typeface="Calibri"/>
                  <a:sym typeface="Calibri"/>
                </a:rPr>
                <a:t>.​</a:t>
              </a:r>
              <a:endParaRPr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grpSp>
        <p:nvGrpSpPr>
          <p:cNvPr id="572" name="Google Shape;572;p33"/>
          <p:cNvGrpSpPr/>
          <p:nvPr/>
        </p:nvGrpSpPr>
        <p:grpSpPr>
          <a:xfrm>
            <a:off x="1944629" y="876648"/>
            <a:ext cx="8119862" cy="5418667"/>
            <a:chOff x="4069" y="-1"/>
            <a:chExt cx="8119862" cy="5418667"/>
          </a:xfrm>
        </p:grpSpPr>
        <p:sp>
          <p:nvSpPr>
            <p:cNvPr id="573" name="Google Shape;573;p33"/>
            <p:cNvSpPr/>
            <p:nvPr/>
          </p:nvSpPr>
          <p:spPr>
            <a:xfrm rot="-5400000">
              <a:off x="-748671" y="752739"/>
              <a:ext cx="5418667" cy="3913187"/>
            </a:xfrm>
            <a:prstGeom prst="flowChartManualOperation">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txBox="1"/>
            <p:nvPr/>
          </p:nvSpPr>
          <p:spPr>
            <a:xfrm>
              <a:off x="4069"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b="0" dirty="0">
                  <a:solidFill>
                    <a:srgbClr val="0C0C0C"/>
                  </a:solidFill>
                  <a:latin typeface="Calibri"/>
                  <a:ea typeface="Calibri"/>
                  <a:cs typeface="Calibri"/>
                  <a:sym typeface="Calibri"/>
                </a:rPr>
                <a:t>Division</a:t>
              </a:r>
              <a:endParaRPr sz="2800" b="0" dirty="0">
                <a:solidFill>
                  <a:srgbClr val="0C0C0C"/>
                </a:solidFill>
                <a:latin typeface="Calibri"/>
                <a:ea typeface="Calibri"/>
                <a:cs typeface="Calibri"/>
                <a:sym typeface="Calibri"/>
              </a:endParaRPr>
            </a:p>
            <a:p>
              <a:pPr marL="171450" marR="0" lvl="1" indent="-171450" algn="l" rtl="0">
                <a:lnSpc>
                  <a:spcPct val="90000"/>
                </a:lnSpc>
                <a:spcBef>
                  <a:spcPts val="980"/>
                </a:spcBef>
                <a:spcAft>
                  <a:spcPts val="0"/>
                </a:spcAft>
                <a:buClr>
                  <a:srgbClr val="0C0C0C"/>
                </a:buClr>
                <a:buSzPts val="1600"/>
                <a:buFont typeface="Calibri"/>
                <a:buNone/>
              </a:pPr>
              <a:r>
                <a:rPr lang="es-ES" sz="1600" b="0" i="0" u="none" strike="noStrike" cap="none" dirty="0">
                  <a:solidFill>
                    <a:srgbClr val="0C0C0C"/>
                  </a:solidFill>
                  <a:latin typeface="Calibri"/>
                  <a:ea typeface="Calibri"/>
                  <a:cs typeface="Calibri"/>
                  <a:sym typeface="Calibri"/>
                </a:rPr>
                <a:t>Dividir el producto/la idea funcional o físicamente y luego reajustarlo. Tomar un producto de tamaño completo y dividirlo en versiones más pequeñas de sí mismo. </a:t>
              </a:r>
              <a:r>
                <a:rPr lang="en-US" sz="1600" b="0" i="0" u="none" strike="noStrike" cap="none" dirty="0">
                  <a:solidFill>
                    <a:srgbClr val="0C0C0C"/>
                  </a:solidFill>
                  <a:latin typeface="Calibri"/>
                  <a:ea typeface="Calibri"/>
                  <a:cs typeface="Calibri"/>
                  <a:sym typeface="Calibri"/>
                </a:rPr>
                <a:t>​​</a:t>
              </a:r>
              <a:endParaRPr sz="1600" b="0" i="0" u="none" strike="noStrike" cap="none" dirty="0">
                <a:solidFill>
                  <a:srgbClr val="0C0C0C"/>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err="1">
                  <a:solidFill>
                    <a:srgbClr val="0C0C0C"/>
                  </a:solidFill>
                  <a:latin typeface="Calibri"/>
                  <a:ea typeface="Calibri"/>
                  <a:cs typeface="Calibri"/>
                  <a:sym typeface="Calibri"/>
                </a:rPr>
                <a:t>Ejemplo</a:t>
              </a:r>
              <a:r>
                <a:rPr lang="en-US" sz="1600" b="0" i="0" u="none" strike="noStrike" cap="none" dirty="0">
                  <a:solidFill>
                    <a:srgbClr val="0C0C0C"/>
                  </a:solidFill>
                  <a:latin typeface="Calibri"/>
                  <a:ea typeface="Calibri"/>
                  <a:cs typeface="Calibri"/>
                  <a:sym typeface="Calibri"/>
                </a:rPr>
                <a:t>:​​</a:t>
              </a:r>
              <a:endParaRPr dirty="0"/>
            </a:p>
            <a:p>
              <a:pPr marL="171450" marR="0" lvl="1" indent="-171450" algn="l" rtl="0">
                <a:lnSpc>
                  <a:spcPct val="90000"/>
                </a:lnSpc>
                <a:spcBef>
                  <a:spcPts val="240"/>
                </a:spcBef>
                <a:spcAft>
                  <a:spcPts val="0"/>
                </a:spcAft>
                <a:buClr>
                  <a:srgbClr val="0C0C0C"/>
                </a:buClr>
                <a:buSzPts val="1600"/>
                <a:buFont typeface="Calibri"/>
                <a:buNone/>
              </a:pPr>
              <a:r>
                <a:rPr lang="es-ES" sz="1600" b="0" i="0" u="none" strike="noStrike" cap="none" dirty="0">
                  <a:solidFill>
                    <a:srgbClr val="0C0C0C"/>
                  </a:solidFill>
                  <a:latin typeface="Calibri"/>
                  <a:ea typeface="Calibri"/>
                  <a:cs typeface="Calibri"/>
                  <a:sym typeface="Calibri"/>
                </a:rPr>
                <a:t>Por ejemplo, los </a:t>
              </a:r>
              <a:r>
                <a:rPr lang="es-ES" sz="1600" b="0" i="0" u="none" strike="noStrike" cap="none" dirty="0" err="1">
                  <a:solidFill>
                    <a:srgbClr val="0C0C0C"/>
                  </a:solidFill>
                  <a:latin typeface="Calibri"/>
                  <a:ea typeface="Calibri"/>
                  <a:cs typeface="Calibri"/>
                  <a:sym typeface="Calibri"/>
                </a:rPr>
                <a:t>cupcakes</a:t>
              </a:r>
              <a:r>
                <a:rPr lang="es-ES" sz="1600" b="0" i="0" u="none" strike="noStrike" cap="none" dirty="0">
                  <a:solidFill>
                    <a:srgbClr val="0C0C0C"/>
                  </a:solidFill>
                  <a:latin typeface="Calibri"/>
                  <a:ea typeface="Calibri"/>
                  <a:cs typeface="Calibri"/>
                  <a:sym typeface="Calibri"/>
                </a:rPr>
                <a:t> son pasteles más pequeños de tamaño individual</a:t>
              </a:r>
              <a:r>
                <a:rPr lang="en-US" sz="1600" b="0" i="0" u="none" strike="noStrike" cap="none" dirty="0">
                  <a:solidFill>
                    <a:srgbClr val="0C0C0C"/>
                  </a:solidFill>
                  <a:latin typeface="Calibri"/>
                  <a:ea typeface="Calibri"/>
                  <a:cs typeface="Calibri"/>
                  <a:sym typeface="Calibri"/>
                </a:rPr>
                <a:t>.​​</a:t>
              </a:r>
              <a:endParaRPr dirty="0"/>
            </a:p>
          </p:txBody>
        </p:sp>
        <p:sp>
          <p:nvSpPr>
            <p:cNvPr id="575" name="Google Shape;575;p33"/>
            <p:cNvSpPr/>
            <p:nvPr/>
          </p:nvSpPr>
          <p:spPr>
            <a:xfrm rot="-5400000">
              <a:off x="3458004" y="752739"/>
              <a:ext cx="5418667" cy="3913187"/>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txBox="1"/>
            <p:nvPr/>
          </p:nvSpPr>
          <p:spPr>
            <a:xfrm>
              <a:off x="4210744"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dirty="0" err="1">
                  <a:solidFill>
                    <a:srgbClr val="0C0C0C"/>
                  </a:solidFill>
                  <a:latin typeface="Calibri"/>
                  <a:ea typeface="Calibri"/>
                  <a:cs typeface="Calibri"/>
                  <a:sym typeface="Calibri"/>
                </a:rPr>
                <a:t>Unificación</a:t>
              </a:r>
              <a:r>
                <a:rPr lang="en-US" sz="2800" dirty="0">
                  <a:solidFill>
                    <a:srgbClr val="0C0C0C"/>
                  </a:solidFill>
                  <a:latin typeface="Calibri"/>
                  <a:ea typeface="Calibri"/>
                  <a:cs typeface="Calibri"/>
                  <a:sym typeface="Calibri"/>
                </a:rPr>
                <a:t> de </a:t>
              </a:r>
              <a:r>
                <a:rPr lang="en-US" sz="2800" dirty="0" err="1">
                  <a:solidFill>
                    <a:srgbClr val="0C0C0C"/>
                  </a:solidFill>
                  <a:latin typeface="Calibri"/>
                  <a:ea typeface="Calibri"/>
                  <a:cs typeface="Calibri"/>
                  <a:sym typeface="Calibri"/>
                </a:rPr>
                <a:t>tareas</a:t>
              </a:r>
              <a:r>
                <a:rPr lang="en-US" sz="2800" dirty="0">
                  <a:solidFill>
                    <a:srgbClr val="0C0C0C"/>
                  </a:solidFill>
                  <a:latin typeface="Calibri"/>
                  <a:ea typeface="Calibri"/>
                  <a:cs typeface="Calibri"/>
                  <a:sym typeface="Calibri"/>
                </a:rPr>
                <a:t>​​</a:t>
              </a:r>
              <a:endParaRPr dirty="0"/>
            </a:p>
            <a:p>
              <a:pPr marL="171450" marR="0" lvl="1" indent="-171450" algn="l" rtl="0">
                <a:lnSpc>
                  <a:spcPct val="90000"/>
                </a:lnSpc>
                <a:spcBef>
                  <a:spcPts val="980"/>
                </a:spcBef>
                <a:spcAft>
                  <a:spcPts val="0"/>
                </a:spcAft>
                <a:buClr>
                  <a:srgbClr val="0C0C0C"/>
                </a:buClr>
                <a:buSzPts val="1600"/>
                <a:buFont typeface="Calibri"/>
                <a:buNone/>
              </a:pPr>
              <a:r>
                <a:rPr lang="es-ES" sz="1600" b="0" i="0" u="none" strike="noStrike" cap="none" dirty="0">
                  <a:solidFill>
                    <a:srgbClr val="0C0C0C"/>
                  </a:solidFill>
                  <a:latin typeface="Calibri"/>
                  <a:ea typeface="Calibri"/>
                  <a:cs typeface="Calibri"/>
                  <a:sym typeface="Calibri"/>
                </a:rPr>
                <a:t>Asignar una tarea nueva y adicional a un recurso existente. La tarea puede ser considerada previamente como no relacionada</a:t>
              </a:r>
              <a:r>
                <a:rPr lang="en-US" sz="1600" b="0" i="0" u="none" strike="noStrike" cap="none" dirty="0">
                  <a:solidFill>
                    <a:srgbClr val="0C0C0C"/>
                  </a:solidFill>
                  <a:latin typeface="Calibri"/>
                  <a:ea typeface="Calibri"/>
                  <a:cs typeface="Calibri"/>
                  <a:sym typeface="Calibri"/>
                </a:rPr>
                <a:t>. ​​</a:t>
              </a:r>
              <a:endParaRPr sz="1600" b="0" i="0" u="none" strike="noStrike" cap="none" dirty="0">
                <a:solidFill>
                  <a:srgbClr val="0C0C0C"/>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err="1">
                  <a:solidFill>
                    <a:srgbClr val="0C0C0C"/>
                  </a:solidFill>
                  <a:latin typeface="Calibri"/>
                  <a:ea typeface="Calibri"/>
                  <a:cs typeface="Calibri"/>
                  <a:sym typeface="Calibri"/>
                </a:rPr>
                <a:t>Ejemplo</a:t>
              </a:r>
              <a:r>
                <a:rPr lang="en-US" sz="1600" b="0" i="0" u="none" strike="noStrike" cap="none" dirty="0">
                  <a:solidFill>
                    <a:srgbClr val="0C0C0C"/>
                  </a:solidFill>
                  <a:latin typeface="Calibri"/>
                  <a:ea typeface="Calibri"/>
                  <a:cs typeface="Calibri"/>
                  <a:sym typeface="Calibri"/>
                </a:rPr>
                <a:t>:​​</a:t>
              </a:r>
              <a:endParaRPr dirty="0"/>
            </a:p>
            <a:p>
              <a:pPr marL="171450" marR="0" lvl="1" indent="-171450" algn="l" rtl="0">
                <a:lnSpc>
                  <a:spcPct val="90000"/>
                </a:lnSpc>
                <a:spcBef>
                  <a:spcPts val="240"/>
                </a:spcBef>
                <a:spcAft>
                  <a:spcPts val="0"/>
                </a:spcAft>
                <a:buClr>
                  <a:srgbClr val="0C0C0C"/>
                </a:buClr>
                <a:buSzPts val="1600"/>
                <a:buFont typeface="Calibri"/>
                <a:buNone/>
              </a:pPr>
              <a:r>
                <a:rPr lang="es-ES" sz="1600" b="0" i="0" u="none" strike="noStrike" cap="none" dirty="0">
                  <a:solidFill>
                    <a:srgbClr val="0C0C0C"/>
                  </a:solidFill>
                  <a:latin typeface="Calibri"/>
                  <a:ea typeface="Calibri"/>
                  <a:cs typeface="Calibri"/>
                  <a:sym typeface="Calibri"/>
                </a:rPr>
                <a:t>Una crema hidratante facial puede proporcionar además protección solar</a:t>
              </a:r>
              <a:r>
                <a:rPr lang="en-US" sz="1600" b="0" i="0" u="none" strike="noStrike" cap="none" dirty="0">
                  <a:solidFill>
                    <a:schemeClr val="lt1"/>
                  </a:solidFill>
                  <a:latin typeface="Calibri"/>
                  <a:ea typeface="Calibri"/>
                  <a:cs typeface="Calibri"/>
                  <a:sym typeface="Calibri"/>
                </a:rPr>
                <a:t>.​​</a:t>
              </a:r>
              <a:endParaRPr dirty="0"/>
            </a:p>
            <a:p>
              <a:pPr marL="171450" marR="0" lvl="1" indent="-57150" algn="l" rtl="0">
                <a:lnSpc>
                  <a:spcPct val="90000"/>
                </a:lnSpc>
                <a:spcBef>
                  <a:spcPts val="240"/>
                </a:spcBef>
                <a:spcAft>
                  <a:spcPts val="0"/>
                </a:spcAft>
                <a:buClr>
                  <a:schemeClr val="dk1"/>
                </a:buClr>
                <a:buSzPts val="1800"/>
                <a:buFont typeface="Calibri"/>
                <a:buNone/>
              </a:pPr>
              <a:endParaRPr sz="18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grpSp>
        <p:nvGrpSpPr>
          <p:cNvPr id="581" name="Google Shape;581;p34"/>
          <p:cNvGrpSpPr/>
          <p:nvPr/>
        </p:nvGrpSpPr>
        <p:grpSpPr>
          <a:xfrm>
            <a:off x="2175432" y="719665"/>
            <a:ext cx="3920573" cy="5465981"/>
            <a:chOff x="143432" y="0"/>
            <a:chExt cx="3920573" cy="5465981"/>
          </a:xfrm>
        </p:grpSpPr>
        <p:sp>
          <p:nvSpPr>
            <p:cNvPr id="582" name="Google Shape;582;p34"/>
            <p:cNvSpPr/>
            <p:nvPr/>
          </p:nvSpPr>
          <p:spPr>
            <a:xfrm rot="-5400000">
              <a:off x="-629272" y="772704"/>
              <a:ext cx="5465981" cy="3920572"/>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4"/>
            <p:cNvSpPr txBox="1"/>
            <p:nvPr/>
          </p:nvSpPr>
          <p:spPr>
            <a:xfrm>
              <a:off x="143433" y="1093195"/>
              <a:ext cx="3920572" cy="3279589"/>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s-ES" sz="2800" b="0" dirty="0">
                  <a:solidFill>
                    <a:srgbClr val="0C0C0C"/>
                  </a:solidFill>
                  <a:latin typeface="Calibri"/>
                  <a:ea typeface="Calibri"/>
                  <a:cs typeface="Calibri"/>
                  <a:sym typeface="Calibri"/>
                </a:rPr>
                <a:t>Dependencia de atributos</a:t>
              </a:r>
              <a:endParaRPr dirty="0"/>
            </a:p>
            <a:p>
              <a:pPr marL="0" marR="0" lvl="0" indent="0" algn="l" rtl="0">
                <a:lnSpc>
                  <a:spcPct val="90000"/>
                </a:lnSpc>
                <a:spcBef>
                  <a:spcPts val="980"/>
                </a:spcBef>
                <a:spcAft>
                  <a:spcPts val="0"/>
                </a:spcAft>
                <a:buClr>
                  <a:srgbClr val="0C0C0C"/>
                </a:buClr>
                <a:buSzPts val="1600"/>
                <a:buFont typeface="Calibri"/>
                <a:buNone/>
              </a:pPr>
              <a:r>
                <a:rPr lang="es-ES" sz="1600" b="0" dirty="0">
                  <a:solidFill>
                    <a:srgbClr val="0C0C0C"/>
                  </a:solidFill>
                  <a:latin typeface="Calibri"/>
                  <a:ea typeface="Calibri"/>
                  <a:cs typeface="Calibri"/>
                  <a:sym typeface="Calibri"/>
                </a:rPr>
                <a:t>Crear y romper las dependencias entre las variables de un producto. Cuando un atributo cambia, otro también lo hace</a:t>
              </a:r>
              <a:r>
                <a:rPr lang="en-US" sz="1600" b="0" dirty="0">
                  <a:solidFill>
                    <a:srgbClr val="0C0C0C"/>
                  </a:solidFill>
                  <a:latin typeface="Calibri"/>
                  <a:ea typeface="Calibri"/>
                  <a:cs typeface="Calibri"/>
                  <a:sym typeface="Calibri"/>
                </a:rPr>
                <a:t>.​​</a:t>
              </a:r>
              <a:endParaRPr sz="2300" b="0" dirty="0">
                <a:solidFill>
                  <a:srgbClr val="0C0C0C"/>
                </a:solidFill>
                <a:latin typeface="Calibri"/>
                <a:ea typeface="Calibri"/>
                <a:cs typeface="Calibri"/>
                <a:sym typeface="Calibri"/>
              </a:endParaRPr>
            </a:p>
            <a:p>
              <a:pPr marL="171450" marR="0" lvl="1" indent="-69850" algn="l" rtl="0">
                <a:lnSpc>
                  <a:spcPct val="90000"/>
                </a:lnSpc>
                <a:spcBef>
                  <a:spcPts val="560"/>
                </a:spcBef>
                <a:spcAft>
                  <a:spcPts val="0"/>
                </a:spcAft>
                <a:buClr>
                  <a:schemeClr val="dk1"/>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err="1">
                  <a:solidFill>
                    <a:srgbClr val="0C0C0C"/>
                  </a:solidFill>
                  <a:latin typeface="Calibri"/>
                  <a:ea typeface="Calibri"/>
                  <a:cs typeface="Calibri"/>
                  <a:sym typeface="Calibri"/>
                </a:rPr>
                <a:t>Ejemplo</a:t>
              </a:r>
              <a:r>
                <a:rPr lang="en-US" sz="1600" b="0" i="0" u="none" strike="noStrike" cap="none" dirty="0">
                  <a:solidFill>
                    <a:srgbClr val="0C0C0C"/>
                  </a:solidFill>
                  <a:latin typeface="Calibri"/>
                  <a:ea typeface="Calibri"/>
                  <a:cs typeface="Calibri"/>
                  <a:sym typeface="Calibri"/>
                </a:rPr>
                <a:t>:​​</a:t>
              </a:r>
              <a:endParaRPr dirty="0"/>
            </a:p>
            <a:p>
              <a:pPr marL="171450" marR="0" lvl="1" indent="-171450" algn="l" rtl="0">
                <a:lnSpc>
                  <a:spcPct val="90000"/>
                </a:lnSpc>
                <a:spcBef>
                  <a:spcPts val="240"/>
                </a:spcBef>
                <a:spcAft>
                  <a:spcPts val="0"/>
                </a:spcAft>
                <a:buClr>
                  <a:srgbClr val="0C0C0C"/>
                </a:buClr>
                <a:buSzPts val="1600"/>
                <a:buFont typeface="Arial"/>
                <a:buNone/>
              </a:pPr>
              <a:r>
                <a:rPr lang="en-US" sz="1600" b="0" i="0" u="none" strike="noStrike" cap="none" dirty="0" err="1">
                  <a:solidFill>
                    <a:srgbClr val="0C0C0C"/>
                  </a:solidFill>
                  <a:latin typeface="Calibri"/>
                  <a:ea typeface="Calibri"/>
                  <a:cs typeface="Calibri"/>
                  <a:sym typeface="Calibri"/>
                </a:rPr>
                <a:t>Gafas</a:t>
              </a:r>
              <a:r>
                <a:rPr lang="en-US" sz="1600" b="0" i="0" u="none" strike="noStrike" cap="none" dirty="0">
                  <a:solidFill>
                    <a:srgbClr val="0C0C0C"/>
                  </a:solidFill>
                  <a:latin typeface="Calibri"/>
                  <a:ea typeface="Calibri"/>
                  <a:cs typeface="Calibri"/>
                  <a:sym typeface="Calibri"/>
                </a:rPr>
                <a:t> de sol de </a:t>
              </a:r>
              <a:r>
                <a:rPr lang="en-US" sz="1600" b="0" i="0" u="none" strike="noStrike" cap="none" dirty="0" err="1">
                  <a:solidFill>
                    <a:srgbClr val="0C0C0C"/>
                  </a:solidFill>
                  <a:latin typeface="Calibri"/>
                  <a:ea typeface="Calibri"/>
                  <a:cs typeface="Calibri"/>
                  <a:sym typeface="Calibri"/>
                </a:rPr>
                <a:t>transición</a:t>
              </a:r>
              <a:r>
                <a:rPr lang="en-US" sz="1600" b="0" i="0" u="none" strike="noStrike" cap="none" dirty="0">
                  <a:solidFill>
                    <a:srgbClr val="0C0C0C"/>
                  </a:solidFill>
                  <a:latin typeface="Calibri"/>
                  <a:ea typeface="Calibri"/>
                  <a:cs typeface="Calibri"/>
                  <a:sym typeface="Calibri"/>
                </a:rPr>
                <a:t> que se </a:t>
              </a:r>
              <a:r>
                <a:rPr lang="en-US" sz="1600" b="0" i="0" u="none" strike="noStrike" cap="none" dirty="0" err="1">
                  <a:solidFill>
                    <a:srgbClr val="0C0C0C"/>
                  </a:solidFill>
                  <a:latin typeface="Calibri"/>
                  <a:ea typeface="Calibri"/>
                  <a:cs typeface="Calibri"/>
                  <a:sym typeface="Calibri"/>
                </a:rPr>
                <a:t>oscurecen</a:t>
              </a:r>
              <a:r>
                <a:rPr lang="en-US" sz="1600" b="0" i="0" u="none" strike="noStrike" cap="none" dirty="0">
                  <a:solidFill>
                    <a:srgbClr val="0C0C0C"/>
                  </a:solidFill>
                  <a:latin typeface="Calibri"/>
                  <a:ea typeface="Calibri"/>
                  <a:cs typeface="Calibri"/>
                  <a:sym typeface="Calibri"/>
                </a:rPr>
                <a:t> a </a:t>
              </a:r>
              <a:r>
                <a:rPr lang="en-US" sz="1600" b="0" i="0" u="none" strike="noStrike" cap="none" dirty="0" err="1">
                  <a:solidFill>
                    <a:srgbClr val="0C0C0C"/>
                  </a:solidFill>
                  <a:latin typeface="Calibri"/>
                  <a:ea typeface="Calibri"/>
                  <a:cs typeface="Calibri"/>
                  <a:sym typeface="Calibri"/>
                </a:rPr>
                <a:t>medida</a:t>
              </a:r>
              <a:r>
                <a:rPr lang="en-US" sz="1600" b="0" i="0" u="none" strike="noStrike" cap="none" dirty="0">
                  <a:solidFill>
                    <a:srgbClr val="0C0C0C"/>
                  </a:solidFill>
                  <a:latin typeface="Calibri"/>
                  <a:ea typeface="Calibri"/>
                  <a:cs typeface="Calibri"/>
                  <a:sym typeface="Calibri"/>
                </a:rPr>
                <a:t> que </a:t>
              </a:r>
              <a:r>
                <a:rPr lang="en-US" sz="1600" b="0" i="0" u="none" strike="noStrike" cap="none" dirty="0" err="1">
                  <a:solidFill>
                    <a:srgbClr val="0C0C0C"/>
                  </a:solidFill>
                  <a:latin typeface="Calibri"/>
                  <a:ea typeface="Calibri"/>
                  <a:cs typeface="Calibri"/>
                  <a:sym typeface="Calibri"/>
                </a:rPr>
                <a:t>aumenta</a:t>
              </a:r>
              <a:r>
                <a:rPr lang="en-US" sz="1600" b="0" i="0" u="none" strike="noStrike" cap="none" dirty="0">
                  <a:solidFill>
                    <a:srgbClr val="0C0C0C"/>
                  </a:solidFill>
                  <a:latin typeface="Calibri"/>
                  <a:ea typeface="Calibri"/>
                  <a:cs typeface="Calibri"/>
                  <a:sym typeface="Calibri"/>
                </a:rPr>
                <a:t> la luz exterior.​​</a:t>
              </a:r>
              <a:endParaRPr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5"/>
          <p:cNvSpPr/>
          <p:nvPr/>
        </p:nvSpPr>
        <p:spPr>
          <a:xfrm>
            <a:off x="5702710" y="472754"/>
            <a:ext cx="417614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3.3.2. </a:t>
            </a:r>
            <a:r>
              <a:rPr lang="en-US" sz="3600" dirty="0" err="1">
                <a:solidFill>
                  <a:srgbClr val="2F5496"/>
                </a:solidFill>
                <a:latin typeface="Calibri"/>
                <a:ea typeface="Calibri"/>
                <a:cs typeface="Calibri"/>
                <a:sym typeface="Calibri"/>
              </a:rPr>
              <a:t>Pensamiento</a:t>
            </a:r>
            <a:r>
              <a:rPr lang="en-US" sz="3600" dirty="0">
                <a:solidFill>
                  <a:srgbClr val="2F5496"/>
                </a:solidFill>
                <a:latin typeface="Calibri"/>
                <a:ea typeface="Calibri"/>
                <a:cs typeface="Calibri"/>
                <a:sym typeface="Calibri"/>
              </a:rPr>
              <a:t> de </a:t>
            </a:r>
            <a:r>
              <a:rPr lang="en-US" sz="3600" dirty="0" err="1">
                <a:solidFill>
                  <a:srgbClr val="2F5496"/>
                </a:solidFill>
                <a:latin typeface="Calibri"/>
                <a:ea typeface="Calibri"/>
                <a:cs typeface="Calibri"/>
                <a:sym typeface="Calibri"/>
              </a:rPr>
              <a:t>diseño</a:t>
            </a:r>
            <a:r>
              <a:rPr lang="en-US" sz="3600" dirty="0">
                <a:solidFill>
                  <a:srgbClr val="2F5496"/>
                </a:solidFill>
                <a:latin typeface="Calibri"/>
                <a:ea typeface="Calibri"/>
                <a:cs typeface="Calibri"/>
                <a:sym typeface="Calibri"/>
              </a:rPr>
              <a:t>​</a:t>
            </a:r>
            <a:endParaRPr sz="3600" dirty="0">
              <a:solidFill>
                <a:srgbClr val="2F5496"/>
              </a:solidFill>
              <a:latin typeface="Calibri"/>
              <a:ea typeface="Calibri"/>
              <a:cs typeface="Calibri"/>
              <a:sym typeface="Calibri"/>
            </a:endParaRPr>
          </a:p>
        </p:txBody>
      </p:sp>
      <p:sp>
        <p:nvSpPr>
          <p:cNvPr id="590" name="Google Shape;590;p35"/>
          <p:cNvSpPr txBox="1"/>
          <p:nvPr/>
        </p:nvSpPr>
        <p:spPr>
          <a:xfrm>
            <a:off x="1085491" y="1627948"/>
            <a:ext cx="6395050" cy="507827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a:buChar char="•"/>
            </a:pPr>
            <a:r>
              <a:rPr lang="es-ES" sz="1800" dirty="0">
                <a:solidFill>
                  <a:srgbClr val="000000"/>
                </a:solidFill>
                <a:latin typeface="Calibri"/>
                <a:ea typeface="Calibri"/>
                <a:cs typeface="Calibri"/>
                <a:sym typeface="Calibri"/>
              </a:rPr>
              <a:t>El pensamiento de diseño es un proceso para la resolución creativa de problemas. Es una forma de valorar y mejorar las ideas.</a:t>
            </a:r>
          </a:p>
          <a:p>
            <a:pPr marL="285750" marR="0" lvl="0" indent="-285750" algn="l" rtl="0">
              <a:spcBef>
                <a:spcPts val="0"/>
              </a:spcBef>
              <a:spcAft>
                <a:spcPts val="0"/>
              </a:spcAft>
              <a:buClr>
                <a:srgbClr val="000000"/>
              </a:buClr>
              <a:buSzPts val="1800"/>
              <a:buFont typeface="Arial"/>
              <a:buChar char="•"/>
            </a:pPr>
            <a:endParaRPr lang="es-ES" sz="1800" dirty="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s-ES" sz="1800" dirty="0">
                <a:solidFill>
                  <a:srgbClr val="000000"/>
                </a:solidFill>
                <a:latin typeface="Calibri"/>
                <a:ea typeface="Calibri"/>
                <a:cs typeface="Calibri"/>
                <a:sym typeface="Calibri"/>
              </a:rPr>
              <a:t>Está centrado en el ser humano, se centra en las personas para las que se fabrica el producto o servicio. Se pregunta cuál es la necesidad humana que hay detrás.</a:t>
            </a:r>
          </a:p>
          <a:p>
            <a:pPr marL="285750" marR="0" lvl="0" indent="-285750" algn="l" rtl="0">
              <a:spcBef>
                <a:spcPts val="0"/>
              </a:spcBef>
              <a:spcAft>
                <a:spcPts val="0"/>
              </a:spcAft>
              <a:buClr>
                <a:srgbClr val="000000"/>
              </a:buClr>
              <a:buSzPts val="1800"/>
              <a:buFont typeface="Arial"/>
              <a:buChar char="•"/>
            </a:pPr>
            <a:endParaRPr lang="es-ES" sz="1800" dirty="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s-ES" sz="1800" dirty="0">
                <a:solidFill>
                  <a:srgbClr val="000000"/>
                </a:solidFill>
                <a:latin typeface="Calibri"/>
                <a:ea typeface="Calibri"/>
                <a:cs typeface="Calibri"/>
                <a:sym typeface="Calibri"/>
              </a:rPr>
              <a:t>Utiliza la empatía y observa cómo los consumidores se comprometen con un producto o servicio. Esto es preferible a la forma en que tú u otra persona cree que se relacionarán con él.</a:t>
            </a:r>
          </a:p>
          <a:p>
            <a:pPr marL="285750" marR="0" lvl="0" indent="-285750" algn="l" rtl="0">
              <a:spcBef>
                <a:spcPts val="0"/>
              </a:spcBef>
              <a:spcAft>
                <a:spcPts val="0"/>
              </a:spcAft>
              <a:buClr>
                <a:srgbClr val="000000"/>
              </a:buClr>
              <a:buSzPts val="1800"/>
              <a:buFont typeface="Arial"/>
              <a:buChar char="•"/>
            </a:pPr>
            <a:endParaRPr lang="es-ES" sz="1800" dirty="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s-ES" sz="1800" dirty="0">
                <a:solidFill>
                  <a:srgbClr val="000000"/>
                </a:solidFill>
                <a:latin typeface="Calibri"/>
                <a:ea typeface="Calibri"/>
                <a:cs typeface="Calibri"/>
                <a:sym typeface="Calibri"/>
              </a:rPr>
              <a:t>Se trata de moverse con rapidez para sacar prototipos y probarlos, en lugar de realizar una lluvia de ideas o una larga investigación. A continuación, el producto o servicio se perfecciona para adaptarse a las necesidades del consumidor. </a:t>
            </a:r>
            <a:r>
              <a:rPr lang="en-US" sz="1800" dirty="0">
                <a:solidFill>
                  <a:srgbClr val="000000"/>
                </a:solidFill>
                <a:latin typeface="Calibri"/>
                <a:ea typeface="Calibri"/>
                <a:cs typeface="Calibri"/>
                <a:sym typeface="Calibri"/>
              </a:rPr>
              <a: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91" name="Google Shape;591;p35" descr="A picture containing pers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8664" y="1449596"/>
            <a:ext cx="2743200" cy="194597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597" name="Google Shape;597;p36"/>
          <p:cNvGrpSpPr/>
          <p:nvPr/>
        </p:nvGrpSpPr>
        <p:grpSpPr>
          <a:xfrm>
            <a:off x="1961460" y="1230564"/>
            <a:ext cx="7463450" cy="4785979"/>
            <a:chOff x="735088" y="4878"/>
            <a:chExt cx="7463450" cy="4785979"/>
          </a:xfrm>
        </p:grpSpPr>
        <p:sp>
          <p:nvSpPr>
            <p:cNvPr id="598" name="Google Shape;598;p36"/>
            <p:cNvSpPr/>
            <p:nvPr/>
          </p:nvSpPr>
          <p:spPr>
            <a:xfrm>
              <a:off x="4080127" y="963209"/>
              <a:ext cx="739172"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txBox="1"/>
            <p:nvPr/>
          </p:nvSpPr>
          <p:spPr>
            <a:xfrm>
              <a:off x="4430469" y="1005077"/>
              <a:ext cx="38488" cy="77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600" name="Google Shape;600;p36"/>
            <p:cNvSpPr/>
            <p:nvPr/>
          </p:nvSpPr>
          <p:spPr>
            <a:xfrm>
              <a:off x="735088" y="4878"/>
              <a:ext cx="3346838" cy="2008103"/>
            </a:xfrm>
            <a:prstGeom prst="rect">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txBox="1"/>
            <p:nvPr/>
          </p:nvSpPr>
          <p:spPr>
            <a:xfrm>
              <a:off x="735088" y="4878"/>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s-ES" sz="1600" b="1" i="1" dirty="0">
                  <a:solidFill>
                    <a:schemeClr val="dk1"/>
                  </a:solidFill>
                  <a:latin typeface="Calibri"/>
                  <a:ea typeface="Calibri"/>
                  <a:cs typeface="Calibri"/>
                  <a:sym typeface="Calibri"/>
                </a:rPr>
                <a:t>Etapa 1: Empatizar</a:t>
              </a:r>
            </a:p>
            <a:p>
              <a:pPr marL="0" marR="0" lvl="0" indent="0" algn="l" rtl="0">
                <a:lnSpc>
                  <a:spcPct val="90000"/>
                </a:lnSpc>
                <a:spcBef>
                  <a:spcPts val="0"/>
                </a:spcBef>
                <a:spcAft>
                  <a:spcPts val="0"/>
                </a:spcAft>
                <a:buClr>
                  <a:schemeClr val="dk1"/>
                </a:buClr>
                <a:buSzPts val="1600"/>
                <a:buFont typeface="Calibri"/>
                <a:buNone/>
              </a:pPr>
              <a:r>
                <a:rPr lang="es-ES" sz="1600" b="1" dirty="0">
                  <a:solidFill>
                    <a:schemeClr val="dk1"/>
                  </a:solidFill>
                  <a:latin typeface="Calibri"/>
                  <a:ea typeface="Calibri"/>
                  <a:cs typeface="Calibri"/>
                  <a:sym typeface="Calibri"/>
                </a:rPr>
                <a:t>Investiga las necesidades de tus usuarios</a:t>
              </a:r>
            </a:p>
            <a:p>
              <a:pPr marL="0" marR="0" lvl="0" indent="0" algn="l" rtl="0">
                <a:lnSpc>
                  <a:spcPct val="90000"/>
                </a:lnSpc>
                <a:spcBef>
                  <a:spcPts val="0"/>
                </a:spcBef>
                <a:spcAft>
                  <a:spcPts val="0"/>
                </a:spcAft>
                <a:buClr>
                  <a:schemeClr val="dk1"/>
                </a:buClr>
                <a:buSzPts val="1600"/>
                <a:buFont typeface="Calibri"/>
                <a:buNone/>
              </a:pPr>
              <a:r>
                <a:rPr lang="es-ES" i="1" dirty="0">
                  <a:solidFill>
                    <a:schemeClr val="dk1"/>
                  </a:solidFill>
                  <a:latin typeface="Calibri"/>
                  <a:ea typeface="Calibri"/>
                  <a:cs typeface="Calibri"/>
                  <a:sym typeface="Calibri"/>
                </a:rPr>
                <a:t>Utiliza tu empatía para comprender las necesidades de los usuarios</a:t>
              </a:r>
            </a:p>
            <a:p>
              <a:pPr marL="0" marR="0" lvl="0" indent="0" algn="l" rtl="0">
                <a:lnSpc>
                  <a:spcPct val="90000"/>
                </a:lnSpc>
                <a:spcBef>
                  <a:spcPts val="0"/>
                </a:spcBef>
                <a:spcAft>
                  <a:spcPts val="0"/>
                </a:spcAft>
                <a:buClr>
                  <a:schemeClr val="dk1"/>
                </a:buClr>
                <a:buSzPts val="1600"/>
                <a:buFont typeface="Calibri"/>
                <a:buNone/>
              </a:pPr>
              <a:r>
                <a:rPr lang="es-ES" i="1" dirty="0">
                  <a:solidFill>
                    <a:schemeClr val="dk1"/>
                  </a:solidFill>
                  <a:latin typeface="Calibri"/>
                  <a:ea typeface="Calibri"/>
                  <a:cs typeface="Calibri"/>
                  <a:sym typeface="Calibri"/>
                </a:rPr>
                <a:t>Obtén una visión real</a:t>
              </a:r>
            </a:p>
            <a:p>
              <a:pPr marL="0" marR="0" lvl="0" indent="0" algn="l" rtl="0">
                <a:lnSpc>
                  <a:spcPct val="90000"/>
                </a:lnSpc>
                <a:spcBef>
                  <a:spcPts val="0"/>
                </a:spcBef>
                <a:spcAft>
                  <a:spcPts val="0"/>
                </a:spcAft>
                <a:buClr>
                  <a:schemeClr val="dk1"/>
                </a:buClr>
                <a:buSzPts val="1600"/>
                <a:buFont typeface="Calibri"/>
                <a:buNone/>
              </a:pPr>
              <a:r>
                <a:rPr lang="es-ES" i="1" dirty="0">
                  <a:solidFill>
                    <a:schemeClr val="dk1"/>
                  </a:solidFill>
                  <a:latin typeface="Calibri"/>
                  <a:ea typeface="Calibri"/>
                  <a:cs typeface="Calibri"/>
                  <a:sym typeface="Calibri"/>
                </a:rPr>
                <a:t>Olvida tus suposiciones</a:t>
              </a:r>
              <a:endParaRPr sz="1200" i="1" dirty="0"/>
            </a:p>
          </p:txBody>
        </p:sp>
        <p:sp>
          <p:nvSpPr>
            <p:cNvPr id="602" name="Google Shape;602;p36"/>
            <p:cNvSpPr/>
            <p:nvPr/>
          </p:nvSpPr>
          <p:spPr>
            <a:xfrm>
              <a:off x="2408508" y="2011181"/>
              <a:ext cx="4116611" cy="739172"/>
            </a:xfrm>
            <a:custGeom>
              <a:avLst/>
              <a:gdLst/>
              <a:ahLst/>
              <a:cxnLst/>
              <a:rect l="l" t="t" r="r" b="b"/>
              <a:pathLst>
                <a:path w="120000" h="120000" extrusionOk="0">
                  <a:moveTo>
                    <a:pt x="120000" y="0"/>
                  </a:moveTo>
                  <a:lnTo>
                    <a:pt x="120000" y="62776"/>
                  </a:lnTo>
                  <a:lnTo>
                    <a:pt x="0" y="62776"/>
                  </a:lnTo>
                  <a:lnTo>
                    <a:pt x="0" y="12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txBox="1"/>
            <p:nvPr/>
          </p:nvSpPr>
          <p:spPr>
            <a:xfrm>
              <a:off x="4362114" y="2376915"/>
              <a:ext cx="209398" cy="77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604" name="Google Shape;604;p36"/>
            <p:cNvSpPr/>
            <p:nvPr/>
          </p:nvSpPr>
          <p:spPr>
            <a:xfrm>
              <a:off x="4851700" y="4878"/>
              <a:ext cx="3346838" cy="2008103"/>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txBox="1"/>
            <p:nvPr/>
          </p:nvSpPr>
          <p:spPr>
            <a:xfrm>
              <a:off x="4851700" y="4878"/>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s-ES" sz="1600" b="1" i="1" dirty="0">
                  <a:solidFill>
                    <a:schemeClr val="dk1"/>
                  </a:solidFill>
                  <a:latin typeface="Calibri"/>
                  <a:ea typeface="Calibri"/>
                  <a:cs typeface="Calibri"/>
                  <a:sym typeface="Calibri"/>
                </a:rPr>
                <a:t>Etapa 2: Definir</a:t>
              </a:r>
            </a:p>
            <a:p>
              <a:pPr marL="0" marR="0" lvl="0" indent="0" algn="l" rtl="0">
                <a:lnSpc>
                  <a:spcPct val="90000"/>
                </a:lnSpc>
                <a:spcBef>
                  <a:spcPts val="0"/>
                </a:spcBef>
                <a:spcAft>
                  <a:spcPts val="0"/>
                </a:spcAft>
                <a:buClr>
                  <a:schemeClr val="dk1"/>
                </a:buClr>
                <a:buSzPts val="1600"/>
                <a:buFont typeface="Calibri"/>
                <a:buNone/>
              </a:pPr>
              <a:r>
                <a:rPr lang="es-ES" sz="1600" b="1" i="1" dirty="0">
                  <a:solidFill>
                    <a:schemeClr val="dk1"/>
                  </a:solidFill>
                  <a:latin typeface="Calibri"/>
                  <a:ea typeface="Calibri"/>
                  <a:cs typeface="Calibri"/>
                  <a:sym typeface="Calibri"/>
                </a:rPr>
                <a:t>Indica las necesidades y los problemas de tus usuarios </a:t>
              </a:r>
            </a:p>
            <a:p>
              <a:pPr marL="0" marR="0" lvl="0" indent="0" algn="l" rtl="0">
                <a:lnSpc>
                  <a:spcPct val="90000"/>
                </a:lnSpc>
                <a:spcBef>
                  <a:spcPts val="0"/>
                </a:spcBef>
                <a:spcAft>
                  <a:spcPts val="0"/>
                </a:spcAft>
                <a:buClr>
                  <a:schemeClr val="dk1"/>
                </a:buClr>
                <a:buSzPts val="1600"/>
                <a:buFont typeface="Calibri"/>
                <a:buNone/>
              </a:pPr>
              <a:r>
                <a:rPr lang="es-ES" i="1" dirty="0">
                  <a:solidFill>
                    <a:schemeClr val="dk1"/>
                  </a:solidFill>
                  <a:latin typeface="Calibri"/>
                  <a:ea typeface="Calibri"/>
                  <a:cs typeface="Calibri"/>
                  <a:sym typeface="Calibri"/>
                </a:rPr>
                <a:t>Reúne toda la información </a:t>
              </a:r>
            </a:p>
            <a:p>
              <a:pPr marL="0" marR="0" lvl="0" indent="0" algn="l" rtl="0">
                <a:lnSpc>
                  <a:spcPct val="90000"/>
                </a:lnSpc>
                <a:spcBef>
                  <a:spcPts val="0"/>
                </a:spcBef>
                <a:spcAft>
                  <a:spcPts val="0"/>
                </a:spcAft>
                <a:buClr>
                  <a:schemeClr val="dk1"/>
                </a:buClr>
                <a:buSzPts val="1600"/>
                <a:buFont typeface="Calibri"/>
                <a:buNone/>
              </a:pPr>
              <a:r>
                <a:rPr lang="es-ES" i="1" dirty="0">
                  <a:solidFill>
                    <a:schemeClr val="dk1"/>
                  </a:solidFill>
                  <a:latin typeface="Calibri"/>
                  <a:ea typeface="Calibri"/>
                  <a:cs typeface="Calibri"/>
                  <a:sym typeface="Calibri"/>
                </a:rPr>
                <a:t>Analiza tus observaciones y descubre cuáles son los problemas principales</a:t>
              </a:r>
            </a:p>
            <a:p>
              <a:pPr marL="0" marR="0" lvl="0" indent="0" algn="l" rtl="0">
                <a:lnSpc>
                  <a:spcPct val="90000"/>
                </a:lnSpc>
                <a:spcBef>
                  <a:spcPts val="0"/>
                </a:spcBef>
                <a:spcAft>
                  <a:spcPts val="0"/>
                </a:spcAft>
                <a:buClr>
                  <a:schemeClr val="dk1"/>
                </a:buClr>
                <a:buSzPts val="1600"/>
                <a:buFont typeface="Calibri"/>
                <a:buNone/>
              </a:pPr>
              <a:r>
                <a:rPr lang="es-ES" i="1" dirty="0">
                  <a:solidFill>
                    <a:schemeClr val="dk1"/>
                  </a:solidFill>
                  <a:latin typeface="Calibri"/>
                  <a:ea typeface="Calibri"/>
                  <a:cs typeface="Calibri"/>
                  <a:sym typeface="Calibri"/>
                </a:rPr>
                <a:t> Puedes crear personas para ayudar a mantener tus esfuerzos centrados en el ser humano antes de proceder a la ideación</a:t>
              </a:r>
              <a:r>
                <a:rPr lang="es-ES" sz="1600" b="1" i="1" dirty="0">
                  <a:solidFill>
                    <a:schemeClr val="dk1"/>
                  </a:solidFill>
                  <a:latin typeface="Calibri"/>
                  <a:ea typeface="Calibri"/>
                  <a:cs typeface="Calibri"/>
                  <a:sym typeface="Calibri"/>
                </a:rPr>
                <a:t>. </a:t>
              </a:r>
              <a:r>
                <a:rPr lang="es-ES" sz="1400" dirty="0">
                  <a:solidFill>
                    <a:schemeClr val="dk1"/>
                  </a:solidFill>
                  <a:latin typeface="Calibri"/>
                  <a:ea typeface="Calibri"/>
                  <a:cs typeface="Calibri"/>
                  <a:sym typeface="Calibri"/>
                </a:rPr>
                <a:t>​​</a:t>
              </a:r>
            </a:p>
          </p:txBody>
        </p:sp>
        <p:sp>
          <p:nvSpPr>
            <p:cNvPr id="606" name="Google Shape;606;p36"/>
            <p:cNvSpPr/>
            <p:nvPr/>
          </p:nvSpPr>
          <p:spPr>
            <a:xfrm>
              <a:off x="735088" y="2782754"/>
              <a:ext cx="3346838" cy="2008103"/>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txBox="1"/>
            <p:nvPr/>
          </p:nvSpPr>
          <p:spPr>
            <a:xfrm>
              <a:off x="735088" y="2782754"/>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s-ES" sz="1600" b="1" i="1" dirty="0">
                  <a:solidFill>
                    <a:schemeClr val="dk1"/>
                  </a:solidFill>
                  <a:latin typeface="Calibri"/>
                  <a:ea typeface="Calibri"/>
                  <a:cs typeface="Calibri"/>
                  <a:sym typeface="Calibri"/>
                </a:rPr>
                <a:t>Etapa 3: Idear</a:t>
              </a:r>
            </a:p>
            <a:p>
              <a:pPr marL="0" marR="0" lvl="0" indent="0" algn="l" rtl="0">
                <a:lnSpc>
                  <a:spcPct val="90000"/>
                </a:lnSpc>
                <a:spcBef>
                  <a:spcPts val="0"/>
                </a:spcBef>
                <a:spcAft>
                  <a:spcPts val="0"/>
                </a:spcAft>
                <a:buClr>
                  <a:schemeClr val="dk1"/>
                </a:buClr>
                <a:buSzPts val="1600"/>
                <a:buFont typeface="Calibri"/>
                <a:buNone/>
              </a:pPr>
              <a:r>
                <a:rPr lang="es-ES" sz="1600" b="1" i="1" dirty="0">
                  <a:solidFill>
                    <a:schemeClr val="dk1"/>
                  </a:solidFill>
                  <a:latin typeface="Calibri"/>
                  <a:ea typeface="Calibri"/>
                  <a:cs typeface="Calibri"/>
                  <a:sym typeface="Calibri"/>
                </a:rPr>
                <a:t>Desafiar las suposiciones y crear ideas </a:t>
              </a:r>
            </a:p>
            <a:p>
              <a:pPr marL="0" marR="0" lvl="0" indent="0" algn="l" rtl="0">
                <a:lnSpc>
                  <a:spcPct val="90000"/>
                </a:lnSpc>
                <a:spcBef>
                  <a:spcPts val="0"/>
                </a:spcBef>
                <a:spcAft>
                  <a:spcPts val="0"/>
                </a:spcAft>
                <a:buClr>
                  <a:schemeClr val="dk1"/>
                </a:buClr>
                <a:buSzPts val="1600"/>
                <a:buFont typeface="Calibri"/>
                <a:buNone/>
              </a:pPr>
              <a:r>
                <a:rPr lang="es-ES" sz="1600" i="1" dirty="0">
                  <a:solidFill>
                    <a:schemeClr val="dk1"/>
                  </a:solidFill>
                  <a:latin typeface="Calibri"/>
                  <a:ea typeface="Calibri"/>
                  <a:cs typeface="Calibri"/>
                  <a:sym typeface="Calibri"/>
                </a:rPr>
                <a:t>Generar ideas </a:t>
              </a:r>
            </a:p>
            <a:p>
              <a:pPr marL="0" marR="0" lvl="0" indent="0" algn="l" rtl="0">
                <a:lnSpc>
                  <a:spcPct val="90000"/>
                </a:lnSpc>
                <a:spcBef>
                  <a:spcPts val="0"/>
                </a:spcBef>
                <a:spcAft>
                  <a:spcPts val="0"/>
                </a:spcAft>
                <a:buClr>
                  <a:schemeClr val="dk1"/>
                </a:buClr>
                <a:buSzPts val="1600"/>
                <a:buFont typeface="Calibri"/>
                <a:buNone/>
              </a:pPr>
              <a:r>
                <a:rPr lang="es-ES" sz="1600" i="1" dirty="0">
                  <a:solidFill>
                    <a:schemeClr val="dk1"/>
                  </a:solidFill>
                  <a:latin typeface="Calibri"/>
                  <a:ea typeface="Calibri"/>
                  <a:cs typeface="Calibri"/>
                  <a:sym typeface="Calibri"/>
                </a:rPr>
                <a:t>Buscar formas alternativas de ver el problema </a:t>
              </a:r>
            </a:p>
            <a:p>
              <a:pPr marL="0" marR="0" lvl="0" indent="0" algn="l" rtl="0">
                <a:lnSpc>
                  <a:spcPct val="90000"/>
                </a:lnSpc>
                <a:spcBef>
                  <a:spcPts val="0"/>
                </a:spcBef>
                <a:spcAft>
                  <a:spcPts val="0"/>
                </a:spcAft>
                <a:buClr>
                  <a:schemeClr val="dk1"/>
                </a:buClr>
                <a:buSzPts val="1600"/>
                <a:buFont typeface="Calibri"/>
                <a:buNone/>
              </a:pPr>
              <a:r>
                <a:rPr lang="es-ES" sz="1600" i="1" dirty="0">
                  <a:solidFill>
                    <a:schemeClr val="dk1"/>
                  </a:solidFill>
                  <a:latin typeface="Calibri"/>
                  <a:ea typeface="Calibri"/>
                  <a:cs typeface="Calibri"/>
                  <a:sym typeface="Calibri"/>
                </a:rPr>
                <a:t>Identificar soluciones innovadoras</a:t>
              </a:r>
              <a:endParaRPr sz="1400" dirty="0">
                <a:solidFill>
                  <a:schemeClr val="dk1"/>
                </a:solidFill>
                <a:latin typeface="Calibri"/>
                <a:ea typeface="Calibri"/>
                <a:cs typeface="Calibri"/>
                <a:sym typeface="Calibri"/>
              </a:endParaRPr>
            </a:p>
          </p:txBody>
        </p:sp>
      </p:grpSp>
      <p:sp>
        <p:nvSpPr>
          <p:cNvPr id="608" name="Google Shape;608;p36"/>
          <p:cNvSpPr/>
          <p:nvPr/>
        </p:nvSpPr>
        <p:spPr>
          <a:xfrm>
            <a:off x="3664085" y="538357"/>
            <a:ext cx="713361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El </a:t>
            </a:r>
            <a:r>
              <a:rPr lang="es-ES" sz="1800" dirty="0" err="1">
                <a:solidFill>
                  <a:schemeClr val="dk1"/>
                </a:solidFill>
                <a:latin typeface="Calibri"/>
                <a:ea typeface="Calibri"/>
                <a:cs typeface="Calibri"/>
                <a:sym typeface="Calibri"/>
              </a:rPr>
              <a:t>Design</a:t>
            </a:r>
            <a:r>
              <a:rPr lang="es-ES" sz="1800" dirty="0">
                <a:solidFill>
                  <a:schemeClr val="dk1"/>
                </a:solidFill>
                <a:latin typeface="Calibri"/>
                <a:ea typeface="Calibri"/>
                <a:cs typeface="Calibri"/>
                <a:sym typeface="Calibri"/>
              </a:rPr>
              <a:t> </a:t>
            </a:r>
            <a:r>
              <a:rPr lang="es-ES" sz="1800" dirty="0" err="1">
                <a:solidFill>
                  <a:schemeClr val="dk1"/>
                </a:solidFill>
                <a:latin typeface="Calibri"/>
                <a:ea typeface="Calibri"/>
                <a:cs typeface="Calibri"/>
                <a:sym typeface="Calibri"/>
              </a:rPr>
              <a:t>Thinking</a:t>
            </a:r>
            <a:r>
              <a:rPr lang="es-ES" sz="1800" dirty="0">
                <a:solidFill>
                  <a:schemeClr val="dk1"/>
                </a:solidFill>
                <a:latin typeface="Calibri"/>
                <a:ea typeface="Calibri"/>
                <a:cs typeface="Calibri"/>
                <a:sym typeface="Calibri"/>
              </a:rPr>
              <a:t> no es un proceso lineal, pero hay 5 etapas</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b="1"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609" name="Google Shape;609;p36"/>
          <p:cNvCxnSpPr/>
          <p:nvPr/>
        </p:nvCxnSpPr>
        <p:spPr>
          <a:xfrm>
            <a:off x="5414513" y="5179164"/>
            <a:ext cx="3883511" cy="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grpSp>
        <p:nvGrpSpPr>
          <p:cNvPr id="615" name="Google Shape;615;p37"/>
          <p:cNvGrpSpPr/>
          <p:nvPr/>
        </p:nvGrpSpPr>
        <p:grpSpPr>
          <a:xfrm>
            <a:off x="1228281" y="2254364"/>
            <a:ext cx="9038363" cy="2474317"/>
            <a:chOff x="1910" y="1382995"/>
            <a:chExt cx="9038363" cy="2474317"/>
          </a:xfrm>
        </p:grpSpPr>
        <p:sp>
          <p:nvSpPr>
            <p:cNvPr id="617" name="Google Shape;617;p37"/>
            <p:cNvSpPr txBox="1"/>
            <p:nvPr/>
          </p:nvSpPr>
          <p:spPr>
            <a:xfrm>
              <a:off x="4481994" y="2602135"/>
              <a:ext cx="43994" cy="93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618" name="Google Shape;618;p37"/>
            <p:cNvSpPr/>
            <p:nvPr/>
          </p:nvSpPr>
          <p:spPr>
            <a:xfrm>
              <a:off x="1910" y="1409650"/>
              <a:ext cx="4079438" cy="2447662"/>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txBox="1"/>
            <p:nvPr/>
          </p:nvSpPr>
          <p:spPr>
            <a:xfrm>
              <a:off x="1910" y="1409650"/>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1">
                  <a:solidFill>
                    <a:schemeClr val="dk1"/>
                  </a:solidFill>
                  <a:latin typeface="Calibri"/>
                  <a:ea typeface="Calibri"/>
                  <a:cs typeface="Calibri"/>
                  <a:sym typeface="Calibri"/>
                </a:rPr>
                <a:t>Stage 4: Prototype</a:t>
              </a:r>
              <a:endParaRPr/>
            </a:p>
            <a:p>
              <a:pPr marL="0" marR="0" lvl="0" indent="0" algn="l" rtl="0">
                <a:lnSpc>
                  <a:spcPct val="90000"/>
                </a:lnSpc>
                <a:spcBef>
                  <a:spcPts val="560"/>
                </a:spcBef>
                <a:spcAft>
                  <a:spcPts val="0"/>
                </a:spcAft>
                <a:buClr>
                  <a:schemeClr val="dk1"/>
                </a:buClr>
                <a:buSzPts val="1400"/>
                <a:buFont typeface="Calibri"/>
                <a:buNone/>
              </a:pPr>
              <a:r>
                <a:rPr lang="en-US" sz="1400" b="1" i="1">
                  <a:solidFill>
                    <a:schemeClr val="dk1"/>
                  </a:solidFill>
                  <a:latin typeface="Calibri"/>
                  <a:ea typeface="Calibri"/>
                  <a:cs typeface="Calibri"/>
                  <a:sym typeface="Calibri"/>
                </a:rPr>
                <a:t>Start to Create Solutions</a:t>
              </a:r>
              <a:endParaRPr sz="1400">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The experimental phase</a:t>
              </a:r>
              <a:endParaRPr/>
            </a:p>
            <a:p>
              <a:pPr marL="0" marR="0" lvl="0" indent="0" algn="l" rtl="0">
                <a:lnSpc>
                  <a:spcPct val="90000"/>
                </a:lnSpc>
                <a:spcBef>
                  <a:spcPts val="49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Identify the best possible solution </a:t>
              </a:r>
              <a:endParaRPr/>
            </a:p>
            <a:p>
              <a:pPr marL="0" marR="0" lvl="0" indent="0" algn="l" rtl="0">
                <a:lnSpc>
                  <a:spcPct val="90000"/>
                </a:lnSpc>
                <a:spcBef>
                  <a:spcPts val="49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Make simple, inexpensive prototypes</a:t>
              </a:r>
              <a:endParaRPr sz="1400">
                <a:solidFill>
                  <a:schemeClr val="dk1"/>
                </a:solidFill>
                <a:latin typeface="Calibri"/>
                <a:ea typeface="Calibri"/>
                <a:cs typeface="Calibri"/>
                <a:sym typeface="Calibri"/>
              </a:endParaRPr>
            </a:p>
          </p:txBody>
        </p:sp>
        <p:sp>
          <p:nvSpPr>
            <p:cNvPr id="620" name="Google Shape;620;p37"/>
            <p:cNvSpPr/>
            <p:nvPr/>
          </p:nvSpPr>
          <p:spPr>
            <a:xfrm>
              <a:off x="4960835" y="1382995"/>
              <a:ext cx="4079438" cy="2447662"/>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txBox="1"/>
            <p:nvPr/>
          </p:nvSpPr>
          <p:spPr>
            <a:xfrm>
              <a:off x="4960835" y="1382995"/>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1" dirty="0">
                  <a:solidFill>
                    <a:schemeClr val="dk1"/>
                  </a:solidFill>
                  <a:latin typeface="Calibri"/>
                  <a:ea typeface="Calibri"/>
                  <a:cs typeface="Calibri"/>
                  <a:sym typeface="Calibri"/>
                </a:rPr>
                <a:t>Stage 5: Test</a:t>
              </a:r>
              <a:endParaRPr dirty="0"/>
            </a:p>
            <a:p>
              <a:pPr marL="0" marR="0" lvl="0" indent="0" algn="l" rtl="0">
                <a:lnSpc>
                  <a:spcPct val="90000"/>
                </a:lnSpc>
                <a:spcBef>
                  <a:spcPts val="560"/>
                </a:spcBef>
                <a:spcAft>
                  <a:spcPts val="0"/>
                </a:spcAft>
                <a:buClr>
                  <a:schemeClr val="dk1"/>
                </a:buClr>
                <a:buSzPts val="1400"/>
                <a:buFont typeface="Calibri"/>
                <a:buNone/>
              </a:pPr>
              <a:r>
                <a:rPr lang="en-US" sz="1400" b="1" i="1" dirty="0">
                  <a:solidFill>
                    <a:schemeClr val="dk1"/>
                  </a:solidFill>
                  <a:latin typeface="Calibri"/>
                  <a:ea typeface="Calibri"/>
                  <a:cs typeface="Calibri"/>
                  <a:sym typeface="Calibri"/>
                </a:rPr>
                <a:t>Try Your Solutions Out: </a:t>
              </a:r>
              <a:endParaRPr dirty="0"/>
            </a:p>
            <a:p>
              <a:pPr marL="0" marR="0" lvl="0" indent="0" algn="l" rtl="0">
                <a:lnSpc>
                  <a:spcPct val="90000"/>
                </a:lnSpc>
                <a:spcBef>
                  <a:spcPts val="49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Test the prototypes</a:t>
              </a:r>
              <a:endParaRPr dirty="0"/>
            </a:p>
            <a:p>
              <a:pPr marL="0" marR="0" lvl="0" indent="0" algn="l" rtl="0">
                <a:lnSpc>
                  <a:spcPct val="90000"/>
                </a:lnSpc>
                <a:spcBef>
                  <a:spcPts val="42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Refine</a:t>
              </a:r>
              <a:endParaRPr dirty="0"/>
            </a:p>
            <a:p>
              <a:pPr marL="0" marR="0" lvl="0" indent="0" algn="l" rtl="0">
                <a:lnSpc>
                  <a:spcPct val="90000"/>
                </a:lnSpc>
                <a:spcBef>
                  <a:spcPts val="42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You can also return to previous stages to make further iterations, alterations and refinements</a:t>
              </a:r>
              <a:endParaRPr sz="1200" dirty="0">
                <a:solidFill>
                  <a:schemeClr val="dk1"/>
                </a:solidFill>
                <a:latin typeface="Calibri"/>
                <a:ea typeface="Calibri"/>
                <a:cs typeface="Calibri"/>
                <a:sym typeface="Calibri"/>
              </a:endParaRPr>
            </a:p>
          </p:txBody>
        </p:sp>
      </p:grpSp>
      <p:sp>
        <p:nvSpPr>
          <p:cNvPr id="622" name="Google Shape;622;p37"/>
          <p:cNvSpPr/>
          <p:nvPr/>
        </p:nvSpPr>
        <p:spPr>
          <a:xfrm>
            <a:off x="6250192" y="4367604"/>
            <a:ext cx="34654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b="1" i="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23" name="Google Shape;623;p37"/>
          <p:cNvGrpSpPr/>
          <p:nvPr/>
        </p:nvGrpSpPr>
        <p:grpSpPr>
          <a:xfrm>
            <a:off x="225445" y="3429000"/>
            <a:ext cx="811339" cy="178049"/>
            <a:chOff x="4044044" y="1057852"/>
            <a:chExt cx="811339" cy="91440"/>
          </a:xfrm>
        </p:grpSpPr>
        <p:sp>
          <p:nvSpPr>
            <p:cNvPr id="624" name="Google Shape;624;p37"/>
            <p:cNvSpPr/>
            <p:nvPr/>
          </p:nvSpPr>
          <p:spPr>
            <a:xfrm>
              <a:off x="4044044" y="1057852"/>
              <a:ext cx="811339"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sp>
        <p:sp>
          <p:nvSpPr>
            <p:cNvPr id="625" name="Google Shape;625;p37"/>
            <p:cNvSpPr txBox="1"/>
            <p:nvPr/>
          </p:nvSpPr>
          <p:spPr>
            <a:xfrm>
              <a:off x="4428665" y="1099359"/>
              <a:ext cx="42096" cy="842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grpSp>
      <p:grpSp>
        <p:nvGrpSpPr>
          <p:cNvPr id="16" name="Google Shape;615;p37">
            <a:extLst>
              <a:ext uri="{FF2B5EF4-FFF2-40B4-BE49-F238E27FC236}">
                <a16:creationId xmlns:a16="http://schemas.microsoft.com/office/drawing/2014/main" id="{1FFD49CE-092D-4245-BF81-612B1531A66D}"/>
              </a:ext>
            </a:extLst>
          </p:cNvPr>
          <p:cNvGrpSpPr/>
          <p:nvPr/>
        </p:nvGrpSpPr>
        <p:grpSpPr>
          <a:xfrm>
            <a:off x="1189183" y="2278450"/>
            <a:ext cx="9038363" cy="2474317"/>
            <a:chOff x="1910" y="1382995"/>
            <a:chExt cx="9038363" cy="2474317"/>
          </a:xfrm>
        </p:grpSpPr>
        <p:sp>
          <p:nvSpPr>
            <p:cNvPr id="17" name="Google Shape;617;p37">
              <a:extLst>
                <a:ext uri="{FF2B5EF4-FFF2-40B4-BE49-F238E27FC236}">
                  <a16:creationId xmlns:a16="http://schemas.microsoft.com/office/drawing/2014/main" id="{E66DCFAF-EB33-424E-A9A3-91C8447B2D43}"/>
                </a:ext>
              </a:extLst>
            </p:cNvPr>
            <p:cNvSpPr txBox="1"/>
            <p:nvPr/>
          </p:nvSpPr>
          <p:spPr>
            <a:xfrm>
              <a:off x="4481994" y="2602135"/>
              <a:ext cx="43994" cy="93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18" name="Google Shape;618;p37">
              <a:extLst>
                <a:ext uri="{FF2B5EF4-FFF2-40B4-BE49-F238E27FC236}">
                  <a16:creationId xmlns:a16="http://schemas.microsoft.com/office/drawing/2014/main" id="{3F6DBF7C-D25A-4B52-B1E8-B6B9FEA9E656}"/>
                </a:ext>
              </a:extLst>
            </p:cNvPr>
            <p:cNvSpPr/>
            <p:nvPr/>
          </p:nvSpPr>
          <p:spPr>
            <a:xfrm>
              <a:off x="1910" y="1409650"/>
              <a:ext cx="4079438" cy="2447662"/>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9;p37">
              <a:extLst>
                <a:ext uri="{FF2B5EF4-FFF2-40B4-BE49-F238E27FC236}">
                  <a16:creationId xmlns:a16="http://schemas.microsoft.com/office/drawing/2014/main" id="{63F219F5-B654-4C9D-B201-3644364F2FD9}"/>
                </a:ext>
              </a:extLst>
            </p:cNvPr>
            <p:cNvSpPr txBox="1"/>
            <p:nvPr/>
          </p:nvSpPr>
          <p:spPr>
            <a:xfrm>
              <a:off x="1910" y="1409650"/>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s-ES" sz="1600" b="1" i="1" dirty="0">
                  <a:solidFill>
                    <a:schemeClr val="dk1"/>
                  </a:solidFill>
                  <a:latin typeface="Calibri"/>
                  <a:ea typeface="Calibri"/>
                  <a:cs typeface="Calibri"/>
                  <a:sym typeface="Calibri"/>
                </a:rPr>
                <a:t>Etapa 4: Prototipo</a:t>
              </a:r>
            </a:p>
            <a:p>
              <a:pPr marL="0" marR="0" lvl="0" indent="0" algn="l" rtl="0">
                <a:lnSpc>
                  <a:spcPct val="90000"/>
                </a:lnSpc>
                <a:spcBef>
                  <a:spcPts val="0"/>
                </a:spcBef>
                <a:spcAft>
                  <a:spcPts val="0"/>
                </a:spcAft>
                <a:buClr>
                  <a:schemeClr val="dk1"/>
                </a:buClr>
                <a:buSzPts val="1600"/>
                <a:buFont typeface="Calibri"/>
                <a:buNone/>
              </a:pPr>
              <a:r>
                <a:rPr lang="es-ES" sz="1600" b="1" i="1" dirty="0">
                  <a:solidFill>
                    <a:schemeClr val="dk1"/>
                  </a:solidFill>
                  <a:latin typeface="Calibri"/>
                  <a:ea typeface="Calibri"/>
                  <a:cs typeface="Calibri"/>
                  <a:sym typeface="Calibri"/>
                </a:rPr>
                <a:t>Empezar a crear soluciones</a:t>
              </a:r>
            </a:p>
            <a:p>
              <a:pPr marL="0" marR="0" lvl="0" indent="0" algn="l" rtl="0">
                <a:lnSpc>
                  <a:spcPct val="90000"/>
                </a:lnSpc>
                <a:spcBef>
                  <a:spcPts val="0"/>
                </a:spcBef>
                <a:spcAft>
                  <a:spcPts val="0"/>
                </a:spcAft>
                <a:buClr>
                  <a:schemeClr val="dk1"/>
                </a:buClr>
                <a:buSzPts val="1600"/>
                <a:buFont typeface="Calibri"/>
                <a:buNone/>
              </a:pPr>
              <a:r>
                <a:rPr lang="es-ES" sz="1600" i="1" dirty="0">
                  <a:solidFill>
                    <a:schemeClr val="dk1"/>
                  </a:solidFill>
                  <a:latin typeface="Calibri"/>
                  <a:ea typeface="Calibri"/>
                  <a:cs typeface="Calibri"/>
                  <a:sym typeface="Calibri"/>
                </a:rPr>
                <a:t>La fase experimental</a:t>
              </a:r>
            </a:p>
            <a:p>
              <a:pPr marL="0" marR="0" lvl="0" indent="0" algn="l" rtl="0">
                <a:lnSpc>
                  <a:spcPct val="90000"/>
                </a:lnSpc>
                <a:spcBef>
                  <a:spcPts val="0"/>
                </a:spcBef>
                <a:spcAft>
                  <a:spcPts val="0"/>
                </a:spcAft>
                <a:buClr>
                  <a:schemeClr val="dk1"/>
                </a:buClr>
                <a:buSzPts val="1600"/>
                <a:buFont typeface="Calibri"/>
                <a:buNone/>
              </a:pPr>
              <a:r>
                <a:rPr lang="es-ES" sz="1600" i="1" dirty="0">
                  <a:solidFill>
                    <a:schemeClr val="dk1"/>
                  </a:solidFill>
                  <a:latin typeface="Calibri"/>
                  <a:ea typeface="Calibri"/>
                  <a:cs typeface="Calibri"/>
                  <a:sym typeface="Calibri"/>
                </a:rPr>
                <a:t>Identificar la mejor solución posible </a:t>
              </a:r>
            </a:p>
            <a:p>
              <a:pPr marL="0" marR="0" lvl="0" indent="0" algn="l" rtl="0">
                <a:lnSpc>
                  <a:spcPct val="90000"/>
                </a:lnSpc>
                <a:spcBef>
                  <a:spcPts val="0"/>
                </a:spcBef>
                <a:spcAft>
                  <a:spcPts val="0"/>
                </a:spcAft>
                <a:buClr>
                  <a:schemeClr val="dk1"/>
                </a:buClr>
                <a:buSzPts val="1600"/>
                <a:buFont typeface="Calibri"/>
                <a:buNone/>
              </a:pPr>
              <a:r>
                <a:rPr lang="es-ES" sz="1600" i="1" dirty="0">
                  <a:solidFill>
                    <a:schemeClr val="dk1"/>
                  </a:solidFill>
                  <a:latin typeface="Calibri"/>
                  <a:ea typeface="Calibri"/>
                  <a:cs typeface="Calibri"/>
                  <a:sym typeface="Calibri"/>
                </a:rPr>
                <a:t>Hacer prototipos sencillos y baratos</a:t>
              </a:r>
              <a:endParaRPr sz="1400" dirty="0">
                <a:solidFill>
                  <a:schemeClr val="dk1"/>
                </a:solidFill>
                <a:latin typeface="Calibri"/>
                <a:ea typeface="Calibri"/>
                <a:cs typeface="Calibri"/>
                <a:sym typeface="Calibri"/>
              </a:endParaRPr>
            </a:p>
          </p:txBody>
        </p:sp>
        <p:sp>
          <p:nvSpPr>
            <p:cNvPr id="20" name="Google Shape;620;p37">
              <a:extLst>
                <a:ext uri="{FF2B5EF4-FFF2-40B4-BE49-F238E27FC236}">
                  <a16:creationId xmlns:a16="http://schemas.microsoft.com/office/drawing/2014/main" id="{BA944DC7-75C9-4AF6-B5FD-F4A5881B360D}"/>
                </a:ext>
              </a:extLst>
            </p:cNvPr>
            <p:cNvSpPr/>
            <p:nvPr/>
          </p:nvSpPr>
          <p:spPr>
            <a:xfrm>
              <a:off x="4960835" y="1382995"/>
              <a:ext cx="4079438" cy="2447662"/>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21;p37">
              <a:extLst>
                <a:ext uri="{FF2B5EF4-FFF2-40B4-BE49-F238E27FC236}">
                  <a16:creationId xmlns:a16="http://schemas.microsoft.com/office/drawing/2014/main" id="{DA799EA7-812A-49A2-8366-0470BCFDD8A3}"/>
                </a:ext>
              </a:extLst>
            </p:cNvPr>
            <p:cNvSpPr txBox="1"/>
            <p:nvPr/>
          </p:nvSpPr>
          <p:spPr>
            <a:xfrm>
              <a:off x="4960835" y="1382995"/>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s-ES" sz="1600" b="1" i="1" dirty="0">
                  <a:solidFill>
                    <a:schemeClr val="dk1"/>
                  </a:solidFill>
                  <a:latin typeface="Calibri"/>
                  <a:ea typeface="Calibri"/>
                  <a:cs typeface="Calibri"/>
                  <a:sym typeface="Calibri"/>
                </a:rPr>
                <a:t>Etapa 5: Prueba</a:t>
              </a:r>
            </a:p>
            <a:p>
              <a:pPr marL="0" marR="0" lvl="0" indent="0" algn="l" rtl="0">
                <a:lnSpc>
                  <a:spcPct val="90000"/>
                </a:lnSpc>
                <a:spcBef>
                  <a:spcPts val="0"/>
                </a:spcBef>
                <a:spcAft>
                  <a:spcPts val="0"/>
                </a:spcAft>
                <a:buClr>
                  <a:schemeClr val="dk1"/>
                </a:buClr>
                <a:buSzPts val="1600"/>
                <a:buFont typeface="Calibri"/>
                <a:buNone/>
              </a:pPr>
              <a:r>
                <a:rPr lang="es-ES" sz="1600" b="1" i="1" dirty="0">
                  <a:solidFill>
                    <a:schemeClr val="dk1"/>
                  </a:solidFill>
                  <a:latin typeface="Calibri"/>
                  <a:ea typeface="Calibri"/>
                  <a:cs typeface="Calibri"/>
                  <a:sym typeface="Calibri"/>
                </a:rPr>
                <a:t>Prueba tus soluciones: </a:t>
              </a:r>
            </a:p>
            <a:p>
              <a:pPr marL="0" marR="0" lvl="0" indent="0" algn="l" rtl="0">
                <a:lnSpc>
                  <a:spcPct val="90000"/>
                </a:lnSpc>
                <a:spcBef>
                  <a:spcPts val="0"/>
                </a:spcBef>
                <a:spcAft>
                  <a:spcPts val="0"/>
                </a:spcAft>
                <a:buClr>
                  <a:schemeClr val="dk1"/>
                </a:buClr>
                <a:buSzPts val="1600"/>
                <a:buFont typeface="Calibri"/>
                <a:buNone/>
              </a:pPr>
              <a:r>
                <a:rPr lang="es-ES" sz="1600" i="1" dirty="0">
                  <a:solidFill>
                    <a:schemeClr val="dk1"/>
                  </a:solidFill>
                  <a:latin typeface="Calibri"/>
                  <a:ea typeface="Calibri"/>
                  <a:cs typeface="Calibri"/>
                  <a:sym typeface="Calibri"/>
                </a:rPr>
                <a:t>Probar los prototipos</a:t>
              </a:r>
            </a:p>
            <a:p>
              <a:pPr marL="0" marR="0" lvl="0" indent="0" algn="l" rtl="0">
                <a:lnSpc>
                  <a:spcPct val="90000"/>
                </a:lnSpc>
                <a:spcBef>
                  <a:spcPts val="0"/>
                </a:spcBef>
                <a:spcAft>
                  <a:spcPts val="0"/>
                </a:spcAft>
                <a:buClr>
                  <a:schemeClr val="dk1"/>
                </a:buClr>
                <a:buSzPts val="1600"/>
                <a:buFont typeface="Calibri"/>
                <a:buNone/>
              </a:pPr>
              <a:r>
                <a:rPr lang="es-ES" sz="1600" i="1" dirty="0">
                  <a:solidFill>
                    <a:schemeClr val="dk1"/>
                  </a:solidFill>
                  <a:latin typeface="Calibri"/>
                  <a:ea typeface="Calibri"/>
                  <a:cs typeface="Calibri"/>
                  <a:sym typeface="Calibri"/>
                </a:rPr>
                <a:t>Perfecciona</a:t>
              </a:r>
            </a:p>
            <a:p>
              <a:pPr marL="0" marR="0" lvl="0" indent="0" algn="l" rtl="0">
                <a:lnSpc>
                  <a:spcPct val="90000"/>
                </a:lnSpc>
                <a:spcBef>
                  <a:spcPts val="0"/>
                </a:spcBef>
                <a:spcAft>
                  <a:spcPts val="0"/>
                </a:spcAft>
                <a:buClr>
                  <a:schemeClr val="dk1"/>
                </a:buClr>
                <a:buSzPts val="1600"/>
                <a:buFont typeface="Calibri"/>
                <a:buNone/>
              </a:pPr>
              <a:r>
                <a:rPr lang="es-ES" sz="1600" i="1" dirty="0">
                  <a:solidFill>
                    <a:schemeClr val="dk1"/>
                  </a:solidFill>
                  <a:latin typeface="Calibri"/>
                  <a:ea typeface="Calibri"/>
                  <a:cs typeface="Calibri"/>
                  <a:sym typeface="Calibri"/>
                </a:rPr>
                <a:t>También puedes volver a las etapas anteriores para realizar más iteraciones, alteraciones y refinamientos</a:t>
              </a:r>
              <a:endParaRPr sz="1200" dirty="0">
                <a:solidFill>
                  <a:schemeClr val="dk1"/>
                </a:solidFill>
                <a:latin typeface="Calibri"/>
                <a:ea typeface="Calibri"/>
                <a:cs typeface="Calibri"/>
                <a:sym typeface="Calibri"/>
              </a:endParaRPr>
            </a:p>
          </p:txBody>
        </p:sp>
      </p:grpSp>
      <p:grpSp>
        <p:nvGrpSpPr>
          <p:cNvPr id="25" name="Google Shape;623;p37">
            <a:extLst>
              <a:ext uri="{FF2B5EF4-FFF2-40B4-BE49-F238E27FC236}">
                <a16:creationId xmlns:a16="http://schemas.microsoft.com/office/drawing/2014/main" id="{C4EDFB34-677F-43CC-8D81-DD494482CC33}"/>
              </a:ext>
            </a:extLst>
          </p:cNvPr>
          <p:cNvGrpSpPr/>
          <p:nvPr/>
        </p:nvGrpSpPr>
        <p:grpSpPr>
          <a:xfrm>
            <a:off x="5350635" y="3474613"/>
            <a:ext cx="811339" cy="91440"/>
            <a:chOff x="4044044" y="1057852"/>
            <a:chExt cx="811339" cy="91440"/>
          </a:xfrm>
        </p:grpSpPr>
        <p:sp>
          <p:nvSpPr>
            <p:cNvPr id="26" name="Google Shape;624;p37">
              <a:extLst>
                <a:ext uri="{FF2B5EF4-FFF2-40B4-BE49-F238E27FC236}">
                  <a16:creationId xmlns:a16="http://schemas.microsoft.com/office/drawing/2014/main" id="{9094B163-7434-4093-BAE6-272C7FC79B8E}"/>
                </a:ext>
              </a:extLst>
            </p:cNvPr>
            <p:cNvSpPr/>
            <p:nvPr/>
          </p:nvSpPr>
          <p:spPr>
            <a:xfrm>
              <a:off x="4044044" y="1057852"/>
              <a:ext cx="811339"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sp>
        <p:sp>
          <p:nvSpPr>
            <p:cNvPr id="27" name="Google Shape;625;p37">
              <a:extLst>
                <a:ext uri="{FF2B5EF4-FFF2-40B4-BE49-F238E27FC236}">
                  <a16:creationId xmlns:a16="http://schemas.microsoft.com/office/drawing/2014/main" id="{8222B603-063A-44DF-B82D-013F4625904C}"/>
                </a:ext>
              </a:extLst>
            </p:cNvPr>
            <p:cNvSpPr txBox="1"/>
            <p:nvPr/>
          </p:nvSpPr>
          <p:spPr>
            <a:xfrm>
              <a:off x="4428665" y="1099359"/>
              <a:ext cx="42096" cy="842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grpSp>
      <p:cxnSp>
        <p:nvCxnSpPr>
          <p:cNvPr id="5" name="Conector recto 4">
            <a:extLst>
              <a:ext uri="{FF2B5EF4-FFF2-40B4-BE49-F238E27FC236}">
                <a16:creationId xmlns:a16="http://schemas.microsoft.com/office/drawing/2014/main" id="{2C96B012-DF5D-4913-B129-112798CA9AFF}"/>
              </a:ext>
            </a:extLst>
          </p:cNvPr>
          <p:cNvCxnSpPr>
            <a:cxnSpLocks/>
          </p:cNvCxnSpPr>
          <p:nvPr/>
        </p:nvCxnSpPr>
        <p:spPr>
          <a:xfrm flipV="1">
            <a:off x="225445" y="2532185"/>
            <a:ext cx="0" cy="9747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8"/>
          <p:cNvSpPr/>
          <p:nvPr/>
        </p:nvSpPr>
        <p:spPr>
          <a:xfrm>
            <a:off x="2273032" y="305920"/>
            <a:ext cx="9363445"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3.4. ¿</a:t>
            </a:r>
            <a:r>
              <a:rPr lang="en-US" sz="4400" dirty="0" err="1">
                <a:solidFill>
                  <a:srgbClr val="2F5496"/>
                </a:solidFill>
                <a:latin typeface="Calibri"/>
                <a:ea typeface="Calibri"/>
                <a:cs typeface="Calibri"/>
                <a:sym typeface="Calibri"/>
              </a:rPr>
              <a:t>Cómo</a:t>
            </a:r>
            <a:r>
              <a:rPr lang="en-US" sz="4400" dirty="0">
                <a:solidFill>
                  <a:srgbClr val="2F5496"/>
                </a:solidFill>
                <a:latin typeface="Calibri"/>
                <a:ea typeface="Calibri"/>
                <a:cs typeface="Calibri"/>
                <a:sym typeface="Calibri"/>
              </a:rPr>
              <a:t> </a:t>
            </a:r>
            <a:r>
              <a:rPr lang="en-US" sz="4400" dirty="0" err="1">
                <a:solidFill>
                  <a:srgbClr val="2F5496"/>
                </a:solidFill>
                <a:latin typeface="Calibri"/>
                <a:ea typeface="Calibri"/>
                <a:cs typeface="Calibri"/>
                <a:sym typeface="Calibri"/>
              </a:rPr>
              <a:t>puede</a:t>
            </a:r>
            <a:r>
              <a:rPr lang="en-US" sz="4400" dirty="0">
                <a:solidFill>
                  <a:srgbClr val="2F5496"/>
                </a:solidFill>
                <a:latin typeface="Calibri"/>
                <a:ea typeface="Calibri"/>
                <a:cs typeface="Calibri"/>
                <a:sym typeface="Calibri"/>
              </a:rPr>
              <a:t> ser una idea ‘</a:t>
            </a:r>
            <a:r>
              <a:rPr lang="en-US" sz="4400" dirty="0" err="1">
                <a:solidFill>
                  <a:srgbClr val="2F5496"/>
                </a:solidFill>
                <a:latin typeface="Calibri"/>
                <a:ea typeface="Calibri"/>
                <a:cs typeface="Calibri"/>
                <a:sym typeface="Calibri"/>
              </a:rPr>
              <a:t>valiosa</a:t>
            </a:r>
            <a:r>
              <a:rPr lang="en-US" sz="4400" dirty="0">
                <a:solidFill>
                  <a:srgbClr val="2F5496"/>
                </a:solidFill>
                <a:latin typeface="Calibri"/>
                <a:ea typeface="Calibri"/>
                <a:cs typeface="Calibri"/>
                <a:sym typeface="Calibri"/>
              </a:rPr>
              <a:t>’?</a:t>
            </a:r>
            <a:endParaRPr sz="1800" dirty="0">
              <a:solidFill>
                <a:srgbClr val="2F5496"/>
              </a:solidFill>
              <a:latin typeface="Calibri"/>
              <a:ea typeface="Calibri"/>
              <a:cs typeface="Calibri"/>
              <a:sym typeface="Calibri"/>
            </a:endParaRPr>
          </a:p>
        </p:txBody>
      </p:sp>
      <p:sp>
        <p:nvSpPr>
          <p:cNvPr id="632" name="Google Shape;632;p38"/>
          <p:cNvSpPr txBox="1"/>
          <p:nvPr/>
        </p:nvSpPr>
        <p:spPr>
          <a:xfrm>
            <a:off x="1276413" y="1414574"/>
            <a:ext cx="909975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b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38"/>
          <p:cNvSpPr txBox="1"/>
          <p:nvPr/>
        </p:nvSpPr>
        <p:spPr>
          <a:xfrm>
            <a:off x="4536831" y="1250496"/>
            <a:ext cx="5839337" cy="729430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El valor es lo que es valioso para una persona, puede no serlo para otra.</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El valor depende del momento y del lugar. </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Evaluamos la idea del PCI en su contexto.</a:t>
            </a:r>
          </a:p>
          <a:p>
            <a:pPr marL="285750" marR="0" lvl="0" indent="-285750" algn="l" rtl="0">
              <a:spcBef>
                <a:spcPts val="0"/>
              </a:spcBef>
              <a:spcAft>
                <a:spcPts val="0"/>
              </a:spcAft>
              <a:buClr>
                <a:schemeClr val="dk1"/>
              </a:buClr>
              <a:buSzPts val="1800"/>
              <a:buFont typeface="Arial"/>
              <a:buChar char="•"/>
            </a:pPr>
            <a:r>
              <a:rPr lang="es-ES" sz="1800" dirty="0">
                <a:solidFill>
                  <a:schemeClr val="dk1"/>
                </a:solidFill>
                <a:latin typeface="Calibri"/>
                <a:ea typeface="Calibri"/>
                <a:cs typeface="Calibri"/>
                <a:sym typeface="Calibri"/>
              </a:rPr>
              <a:t>Considera el valor social, cultural y económico de tu idea de PCI.</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dirty="0">
                <a:solidFill>
                  <a:schemeClr val="dk1"/>
                </a:solidFill>
                <a:latin typeface="Calibri"/>
                <a:ea typeface="Calibri"/>
                <a:cs typeface="Calibri"/>
                <a:sym typeface="Calibri"/>
              </a:rPr>
              <a:t>Cuando trabajes con tu idea de PCI, podrías hacer preguntas como </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s-ES" sz="1800" b="0" i="0" u="none" strike="noStrike" cap="none" dirty="0">
                <a:solidFill>
                  <a:schemeClr val="dk1"/>
                </a:solidFill>
                <a:latin typeface="Calibri"/>
                <a:ea typeface="Calibri"/>
                <a:cs typeface="Calibri"/>
                <a:sym typeface="Calibri"/>
              </a:rPr>
              <a:t>¿Esta idea tiene valor para mí?</a:t>
            </a:r>
          </a:p>
          <a:p>
            <a:pPr marL="742950" marR="0" lvl="1" indent="-285750" algn="l" rtl="0">
              <a:spcBef>
                <a:spcPts val="0"/>
              </a:spcBef>
              <a:spcAft>
                <a:spcPts val="0"/>
              </a:spcAft>
              <a:buClr>
                <a:schemeClr val="dk1"/>
              </a:buClr>
              <a:buSzPts val="1800"/>
              <a:buFont typeface="Arial"/>
              <a:buChar char="•"/>
            </a:pPr>
            <a:r>
              <a:rPr lang="es-ES" sz="1800" b="0" i="0" u="none" strike="noStrike" cap="none" dirty="0">
                <a:solidFill>
                  <a:schemeClr val="dk1"/>
                </a:solidFill>
                <a:latin typeface="Calibri"/>
                <a:ea typeface="Calibri"/>
                <a:cs typeface="Calibri"/>
                <a:sym typeface="Calibri"/>
              </a:rPr>
              <a:t>¿Tiene esta idea un mercado?</a:t>
            </a:r>
          </a:p>
          <a:p>
            <a:pPr marL="742950" marR="0" lvl="1" indent="-285750" algn="l" rtl="0">
              <a:spcBef>
                <a:spcPts val="0"/>
              </a:spcBef>
              <a:spcAft>
                <a:spcPts val="0"/>
              </a:spcAft>
              <a:buClr>
                <a:schemeClr val="dk1"/>
              </a:buClr>
              <a:buSzPts val="1800"/>
              <a:buFont typeface="Arial"/>
              <a:buChar char="•"/>
            </a:pPr>
            <a:r>
              <a:rPr lang="es-ES" sz="1800" b="0" i="0" u="none" strike="noStrike" cap="none" dirty="0">
                <a:solidFill>
                  <a:schemeClr val="dk1"/>
                </a:solidFill>
                <a:latin typeface="Calibri"/>
                <a:ea typeface="Calibri"/>
                <a:cs typeface="Calibri"/>
                <a:sym typeface="Calibri"/>
              </a:rPr>
              <a:t>¿Resuelve esta idea un problema social?</a:t>
            </a:r>
          </a:p>
          <a:p>
            <a:pPr marL="742950" marR="0" lvl="1" indent="-285750" algn="l" rtl="0">
              <a:spcBef>
                <a:spcPts val="0"/>
              </a:spcBef>
              <a:spcAft>
                <a:spcPts val="0"/>
              </a:spcAft>
              <a:buClr>
                <a:schemeClr val="dk1"/>
              </a:buClr>
              <a:buSzPts val="1800"/>
              <a:buFont typeface="Arial"/>
              <a:buChar char="•"/>
            </a:pPr>
            <a:r>
              <a:rPr lang="es-ES" sz="1800" b="0" i="0" u="none" strike="noStrike" cap="none" dirty="0">
                <a:solidFill>
                  <a:schemeClr val="dk1"/>
                </a:solidFill>
                <a:latin typeface="Calibri"/>
                <a:ea typeface="Calibri"/>
                <a:cs typeface="Calibri"/>
                <a:sym typeface="Calibri"/>
              </a:rPr>
              <a:t>¿Podría esta idea generar beneficios?</a:t>
            </a:r>
          </a:p>
          <a:p>
            <a:pPr marL="742950" marR="0" lvl="1" indent="-285750" algn="l" rtl="0">
              <a:spcBef>
                <a:spcPts val="0"/>
              </a:spcBef>
              <a:spcAft>
                <a:spcPts val="0"/>
              </a:spcAft>
              <a:buClr>
                <a:schemeClr val="dk1"/>
              </a:buClr>
              <a:buSzPts val="1800"/>
              <a:buFont typeface="Arial"/>
              <a:buChar char="•"/>
            </a:pPr>
            <a:r>
              <a:rPr lang="es-ES" sz="1800" b="0" i="0" u="none" strike="noStrike" cap="none" dirty="0">
                <a:solidFill>
                  <a:schemeClr val="dk1"/>
                </a:solidFill>
                <a:latin typeface="Calibri"/>
                <a:ea typeface="Calibri"/>
                <a:cs typeface="Calibri"/>
                <a:sym typeface="Calibri"/>
              </a:rPr>
              <a:t>¿Esta idea es necesaria en este momento? </a:t>
            </a:r>
          </a:p>
          <a:p>
            <a:pPr marL="742950" marR="0" lvl="1" indent="-285750" algn="l" rtl="0">
              <a:spcBef>
                <a:spcPts val="0"/>
              </a:spcBef>
              <a:spcAft>
                <a:spcPts val="0"/>
              </a:spcAft>
              <a:buClr>
                <a:schemeClr val="dk1"/>
              </a:buClr>
              <a:buSzPts val="1800"/>
              <a:buFont typeface="Arial"/>
              <a:buChar char="•"/>
            </a:pPr>
            <a:r>
              <a:rPr lang="es-ES" sz="1800" b="0" i="0" u="none" strike="noStrike" cap="none" dirty="0">
                <a:solidFill>
                  <a:schemeClr val="dk1"/>
                </a:solidFill>
                <a:latin typeface="Calibri"/>
                <a:ea typeface="Calibri"/>
                <a:cs typeface="Calibri"/>
                <a:sym typeface="Calibri"/>
              </a:rPr>
              <a:t>¿Cuáles son los puntos fuertes y débiles de la idea? </a:t>
            </a:r>
          </a:p>
          <a:p>
            <a:pPr marL="285750" marR="0" lvl="0" indent="-171450" algn="l" rtl="0">
              <a:spcBef>
                <a:spcPts val="0"/>
              </a:spcBef>
              <a:spcAft>
                <a:spcPts val="0"/>
              </a:spcAft>
              <a:buClr>
                <a:schemeClr val="dk1"/>
              </a:buClr>
              <a:buSzPts val="1800"/>
              <a:buFont typeface="Arial"/>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634" name="Google Shape;634;p38" descr="A picture containing person, indoor&#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074" y="2200275"/>
            <a:ext cx="3466908" cy="2457450"/>
          </a:xfrm>
          <a:prstGeom prst="rect">
            <a:avLst/>
          </a:prstGeom>
          <a:noFill/>
          <a:ln>
            <a:noFill/>
          </a:ln>
        </p:spPr>
      </p:pic>
      <p:grpSp>
        <p:nvGrpSpPr>
          <p:cNvPr id="635" name="Google Shape;635;p38"/>
          <p:cNvGrpSpPr/>
          <p:nvPr/>
        </p:nvGrpSpPr>
        <p:grpSpPr>
          <a:xfrm>
            <a:off x="3460101" y="131325"/>
            <a:ext cx="1361571" cy="349188"/>
            <a:chOff x="10604072" y="448487"/>
            <a:chExt cx="1361571" cy="349188"/>
          </a:xfrm>
        </p:grpSpPr>
        <p:sp>
          <p:nvSpPr>
            <p:cNvPr id="636" name="Google Shape;636;p3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3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3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39"/>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645" name="Google Shape;645;p39"/>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646" name="Google Shape;646;p39"/>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647" name="Google Shape;647;p39"/>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648" name="Google Shape;648;p39"/>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649" name="Google Shape;649;p39"/>
          <p:cNvSpPr txBox="1"/>
          <p:nvPr/>
        </p:nvSpPr>
        <p:spPr>
          <a:xfrm>
            <a:off x="3671047" y="244213"/>
            <a:ext cx="82430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3.4.1. ¿Tiene </a:t>
            </a:r>
            <a:r>
              <a:rPr lang="en-US" sz="3600" dirty="0" err="1">
                <a:solidFill>
                  <a:srgbClr val="2F5496"/>
                </a:solidFill>
                <a:latin typeface="Calibri"/>
                <a:ea typeface="Calibri"/>
                <a:cs typeface="Calibri"/>
                <a:sym typeface="Calibri"/>
              </a:rPr>
              <a:t>tu</a:t>
            </a:r>
            <a:r>
              <a:rPr lang="en-US" sz="3600" dirty="0">
                <a:solidFill>
                  <a:srgbClr val="2F5496"/>
                </a:solidFill>
                <a:latin typeface="Calibri"/>
                <a:ea typeface="Calibri"/>
                <a:cs typeface="Calibri"/>
                <a:sym typeface="Calibri"/>
              </a:rPr>
              <a:t> idea un valor cultural?</a:t>
            </a:r>
            <a:endParaRPr dirty="0"/>
          </a:p>
        </p:txBody>
      </p:sp>
      <p:grpSp>
        <p:nvGrpSpPr>
          <p:cNvPr id="650" name="Google Shape;650;p39"/>
          <p:cNvGrpSpPr/>
          <p:nvPr/>
        </p:nvGrpSpPr>
        <p:grpSpPr>
          <a:xfrm>
            <a:off x="2032000" y="1339142"/>
            <a:ext cx="8128000" cy="4852537"/>
            <a:chOff x="0" y="283064"/>
            <a:chExt cx="8128000" cy="4852537"/>
          </a:xfrm>
        </p:grpSpPr>
        <p:sp>
          <p:nvSpPr>
            <p:cNvPr id="651" name="Google Shape;651;p39"/>
            <p:cNvSpPr/>
            <p:nvPr/>
          </p:nvSpPr>
          <p:spPr>
            <a:xfrm>
              <a:off x="996492" y="1934868"/>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txBox="1"/>
            <p:nvPr/>
          </p:nvSpPr>
          <p:spPr>
            <a:xfrm>
              <a:off x="1175869" y="2088853"/>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US" sz="1000" dirty="0" err="1">
                  <a:solidFill>
                    <a:schemeClr val="lt1"/>
                  </a:solidFill>
                  <a:latin typeface="Calibri"/>
                  <a:ea typeface="Calibri"/>
                  <a:cs typeface="Calibri"/>
                  <a:sym typeface="Calibri"/>
                </a:rPr>
                <a:t>Habilidades</a:t>
              </a:r>
              <a:r>
                <a:rPr lang="en-US" sz="1000" dirty="0">
                  <a:solidFill>
                    <a:schemeClr val="lt1"/>
                  </a:solidFill>
                  <a:latin typeface="Calibri"/>
                  <a:ea typeface="Calibri"/>
                  <a:cs typeface="Calibri"/>
                  <a:sym typeface="Calibri"/>
                </a:rPr>
                <a:t> y </a:t>
              </a:r>
              <a:r>
                <a:rPr lang="en-US" sz="1000" dirty="0" err="1">
                  <a:solidFill>
                    <a:schemeClr val="lt1"/>
                  </a:solidFill>
                  <a:latin typeface="Calibri"/>
                  <a:ea typeface="Calibri"/>
                  <a:cs typeface="Calibri"/>
                  <a:sym typeface="Calibri"/>
                </a:rPr>
                <a:t>conocimiento</a:t>
              </a:r>
              <a:r>
                <a:rPr lang="en-US" sz="1000" b="0" i="0" u="none" dirty="0">
                  <a:solidFill>
                    <a:schemeClr val="lt1"/>
                  </a:solidFill>
                  <a:latin typeface="Calibri"/>
                  <a:ea typeface="Calibri"/>
                  <a:cs typeface="Calibri"/>
                  <a:sym typeface="Calibri"/>
                </a:rPr>
                <a:t> </a:t>
              </a:r>
              <a:endParaRPr sz="1000" dirty="0">
                <a:solidFill>
                  <a:schemeClr val="lt1"/>
                </a:solidFill>
                <a:latin typeface="Calibri"/>
                <a:ea typeface="Calibri"/>
                <a:cs typeface="Calibri"/>
                <a:sym typeface="Calibri"/>
              </a:endParaRPr>
            </a:p>
          </p:txBody>
        </p:sp>
        <p:sp>
          <p:nvSpPr>
            <p:cNvPr id="653" name="Google Shape;653;p39"/>
            <p:cNvSpPr/>
            <p:nvPr/>
          </p:nvSpPr>
          <p:spPr>
            <a:xfrm>
              <a:off x="1024127" y="2379360"/>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a:off x="0" y="1385561"/>
              <a:ext cx="1158240" cy="994284"/>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793292" y="224737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1992985" y="1382164"/>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9"/>
            <p:cNvSpPr txBox="1"/>
            <p:nvPr/>
          </p:nvSpPr>
          <p:spPr>
            <a:xfrm>
              <a:off x="2172362" y="1536149"/>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s-ES" sz="1000" b="0" i="0" u="none" dirty="0">
                  <a:solidFill>
                    <a:schemeClr val="lt1"/>
                  </a:solidFill>
                  <a:latin typeface="Calibri"/>
                  <a:ea typeface="Calibri"/>
                  <a:cs typeface="Calibri"/>
                  <a:sym typeface="Calibri"/>
                </a:rPr>
                <a:t>Trasciende las barreras del idioma, el tiempo y la generación</a:t>
              </a:r>
            </a:p>
          </p:txBody>
        </p:sp>
        <p:sp>
          <p:nvSpPr>
            <p:cNvPr id="658" name="Google Shape;658;p39"/>
            <p:cNvSpPr/>
            <p:nvPr/>
          </p:nvSpPr>
          <p:spPr>
            <a:xfrm>
              <a:off x="2789529" y="224251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9"/>
            <p:cNvSpPr/>
            <p:nvPr/>
          </p:nvSpPr>
          <p:spPr>
            <a:xfrm>
              <a:off x="2988665" y="1932927"/>
              <a:ext cx="1158240" cy="994284"/>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9"/>
            <p:cNvSpPr/>
            <p:nvPr/>
          </p:nvSpPr>
          <p:spPr>
            <a:xfrm>
              <a:off x="3017113" y="2375478"/>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9"/>
            <p:cNvSpPr/>
            <p:nvPr/>
          </p:nvSpPr>
          <p:spPr>
            <a:xfrm>
              <a:off x="989964" y="837299"/>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p:nvPr/>
          </p:nvSpPr>
          <p:spPr>
            <a:xfrm>
              <a:off x="1175869" y="989753"/>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dirty="0" err="1">
                  <a:solidFill>
                    <a:schemeClr val="lt1"/>
                  </a:solidFill>
                  <a:latin typeface="Calibri"/>
                  <a:ea typeface="Calibri"/>
                  <a:cs typeface="Calibri"/>
                  <a:sym typeface="Calibri"/>
                </a:rPr>
                <a:t>Apoya</a:t>
              </a:r>
              <a:r>
                <a:rPr lang="en-US" sz="1000" dirty="0">
                  <a:solidFill>
                    <a:schemeClr val="lt1"/>
                  </a:solidFill>
                  <a:latin typeface="Calibri"/>
                  <a:ea typeface="Calibri"/>
                  <a:cs typeface="Calibri"/>
                  <a:sym typeface="Calibri"/>
                </a:rPr>
                <a:t> la </a:t>
              </a:r>
              <a:r>
                <a:rPr lang="en-US" sz="1000" dirty="0" err="1">
                  <a:solidFill>
                    <a:schemeClr val="lt1"/>
                  </a:solidFill>
                  <a:latin typeface="Calibri"/>
                  <a:ea typeface="Calibri"/>
                  <a:cs typeface="Calibri"/>
                  <a:sym typeface="Calibri"/>
                </a:rPr>
                <a:t>resiliencia</a:t>
              </a:r>
              <a:endParaRPr sz="1000" dirty="0">
                <a:solidFill>
                  <a:schemeClr val="lt1"/>
                </a:solidFill>
                <a:latin typeface="Calibri"/>
                <a:ea typeface="Calibri"/>
                <a:cs typeface="Calibri"/>
                <a:sym typeface="Calibri"/>
              </a:endParaRPr>
            </a:p>
          </p:txBody>
        </p:sp>
        <p:sp>
          <p:nvSpPr>
            <p:cNvPr id="663" name="Google Shape;663;p39"/>
            <p:cNvSpPr/>
            <p:nvPr/>
          </p:nvSpPr>
          <p:spPr>
            <a:xfrm>
              <a:off x="1784908" y="84935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9"/>
            <p:cNvSpPr/>
            <p:nvPr/>
          </p:nvSpPr>
          <p:spPr>
            <a:xfrm>
              <a:off x="1992985" y="283064"/>
              <a:ext cx="1158240" cy="994284"/>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9"/>
            <p:cNvSpPr/>
            <p:nvPr/>
          </p:nvSpPr>
          <p:spPr>
            <a:xfrm>
              <a:off x="2025497" y="72367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2988665" y="833827"/>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txBox="1"/>
            <p:nvPr/>
          </p:nvSpPr>
          <p:spPr>
            <a:xfrm>
              <a:off x="3168042" y="987812"/>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s-ES" sz="1000" b="0" i="0" u="none" dirty="0">
                  <a:solidFill>
                    <a:schemeClr val="lt1"/>
                  </a:solidFill>
                  <a:latin typeface="Calibri"/>
                  <a:ea typeface="Calibri"/>
                  <a:cs typeface="Calibri"/>
                  <a:sym typeface="Calibri"/>
                </a:rPr>
                <a:t>Nos lleva más allá de las palabras </a:t>
              </a:r>
            </a:p>
          </p:txBody>
        </p:sp>
        <p:sp>
          <p:nvSpPr>
            <p:cNvPr id="668" name="Google Shape;668;p39"/>
            <p:cNvSpPr/>
            <p:nvPr/>
          </p:nvSpPr>
          <p:spPr>
            <a:xfrm>
              <a:off x="3990848" y="127395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3985158" y="1392840"/>
              <a:ext cx="1158240" cy="994284"/>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4211116" y="141030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3985158" y="293740"/>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txBox="1"/>
            <p:nvPr/>
          </p:nvSpPr>
          <p:spPr>
            <a:xfrm>
              <a:off x="4164535" y="44772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dirty="0" err="1">
                  <a:solidFill>
                    <a:schemeClr val="lt1"/>
                  </a:solidFill>
                  <a:latin typeface="Calibri"/>
                  <a:ea typeface="Calibri"/>
                  <a:cs typeface="Calibri"/>
                  <a:sym typeface="Calibri"/>
                </a:rPr>
                <a:t>Divertida</a:t>
              </a:r>
              <a:endParaRPr sz="1000" dirty="0">
                <a:solidFill>
                  <a:schemeClr val="lt1"/>
                </a:solidFill>
                <a:latin typeface="Calibri"/>
                <a:ea typeface="Calibri"/>
                <a:cs typeface="Calibri"/>
                <a:sym typeface="Calibri"/>
              </a:endParaRPr>
            </a:p>
          </p:txBody>
        </p:sp>
        <p:sp>
          <p:nvSpPr>
            <p:cNvPr id="673" name="Google Shape;673;p39"/>
            <p:cNvSpPr/>
            <p:nvPr/>
          </p:nvSpPr>
          <p:spPr>
            <a:xfrm>
              <a:off x="4987340" y="73920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4981651" y="848385"/>
              <a:ext cx="1158240" cy="994284"/>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5212486" y="87022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4981651" y="1945544"/>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txBox="1"/>
            <p:nvPr/>
          </p:nvSpPr>
          <p:spPr>
            <a:xfrm>
              <a:off x="5161028" y="2099529"/>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s-ES" sz="1000" b="0" i="0" u="none" dirty="0">
                  <a:solidFill>
                    <a:schemeClr val="lt1"/>
                  </a:solidFill>
                  <a:latin typeface="Calibri"/>
                  <a:ea typeface="Calibri"/>
                  <a:cs typeface="Calibri"/>
                  <a:sym typeface="Calibri"/>
                </a:rPr>
                <a:t>Abre la mente y el corazón</a:t>
              </a:r>
            </a:p>
          </p:txBody>
        </p:sp>
        <p:sp>
          <p:nvSpPr>
            <p:cNvPr id="678" name="Google Shape;678;p39"/>
            <p:cNvSpPr/>
            <p:nvPr/>
          </p:nvSpPr>
          <p:spPr>
            <a:xfrm>
              <a:off x="5210860" y="2816574"/>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3985158" y="2489998"/>
              <a:ext cx="1158240" cy="994284"/>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4996281" y="292624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1992172" y="2483690"/>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txBox="1"/>
            <p:nvPr/>
          </p:nvSpPr>
          <p:spPr>
            <a:xfrm>
              <a:off x="2171549" y="263767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dirty="0" err="1">
                  <a:solidFill>
                    <a:schemeClr val="lt1"/>
                  </a:solidFill>
                  <a:latin typeface="Calibri"/>
                  <a:ea typeface="Calibri"/>
                  <a:cs typeface="Calibri"/>
                  <a:sym typeface="Calibri"/>
                </a:rPr>
                <a:t>Estimula</a:t>
              </a:r>
              <a:r>
                <a:rPr lang="en-US" sz="1000" b="0" i="0" u="none" dirty="0">
                  <a:solidFill>
                    <a:schemeClr val="lt1"/>
                  </a:solidFill>
                  <a:latin typeface="Calibri"/>
                  <a:ea typeface="Calibri"/>
                  <a:cs typeface="Calibri"/>
                  <a:sym typeface="Calibri"/>
                </a:rPr>
                <a:t> y </a:t>
              </a:r>
              <a:r>
                <a:rPr lang="en-US" sz="1000" b="0" i="0" u="none" dirty="0" err="1">
                  <a:solidFill>
                    <a:schemeClr val="lt1"/>
                  </a:solidFill>
                  <a:latin typeface="Calibri"/>
                  <a:ea typeface="Calibri"/>
                  <a:cs typeface="Calibri"/>
                  <a:sym typeface="Calibri"/>
                </a:rPr>
                <a:t>motiva</a:t>
              </a:r>
              <a:endParaRPr sz="1000" dirty="0">
                <a:solidFill>
                  <a:schemeClr val="lt1"/>
                </a:solidFill>
                <a:latin typeface="Calibri"/>
                <a:ea typeface="Calibri"/>
                <a:cs typeface="Calibri"/>
                <a:sym typeface="Calibri"/>
              </a:endParaRPr>
            </a:p>
          </p:txBody>
        </p:sp>
        <p:sp>
          <p:nvSpPr>
            <p:cNvPr id="683" name="Google Shape;683;p39"/>
            <p:cNvSpPr/>
            <p:nvPr/>
          </p:nvSpPr>
          <p:spPr>
            <a:xfrm>
              <a:off x="2024684" y="2924300"/>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995679" y="3036394"/>
              <a:ext cx="1158240" cy="994284"/>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1784095" y="3050466"/>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5973267" y="2502615"/>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txBox="1"/>
            <p:nvPr/>
          </p:nvSpPr>
          <p:spPr>
            <a:xfrm>
              <a:off x="6152644" y="2656600"/>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a:solidFill>
                    <a:schemeClr val="lt1"/>
                  </a:solidFill>
                  <a:latin typeface="Calibri"/>
                  <a:ea typeface="Calibri"/>
                  <a:cs typeface="Calibri"/>
                  <a:sym typeface="Calibri"/>
                </a:rPr>
                <a:t>Induce a la </a:t>
              </a:r>
              <a:r>
                <a:rPr lang="en-US" sz="1000" b="0" i="0" u="none" dirty="0" err="1">
                  <a:solidFill>
                    <a:schemeClr val="lt1"/>
                  </a:solidFill>
                  <a:latin typeface="Calibri"/>
                  <a:ea typeface="Calibri"/>
                  <a:cs typeface="Calibri"/>
                  <a:sym typeface="Calibri"/>
                </a:rPr>
                <a:t>curiosidad</a:t>
              </a:r>
              <a:endParaRPr sz="1000" dirty="0">
                <a:solidFill>
                  <a:schemeClr val="lt1"/>
                </a:solidFill>
                <a:latin typeface="Calibri"/>
                <a:ea typeface="Calibri"/>
                <a:cs typeface="Calibri"/>
                <a:sym typeface="Calibri"/>
              </a:endParaRPr>
            </a:p>
          </p:txBody>
        </p:sp>
        <p:sp>
          <p:nvSpPr>
            <p:cNvPr id="688" name="Google Shape;688;p39"/>
            <p:cNvSpPr/>
            <p:nvPr/>
          </p:nvSpPr>
          <p:spPr>
            <a:xfrm>
              <a:off x="6202476" y="337364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4976774" y="3047070"/>
              <a:ext cx="1158240" cy="994284"/>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5987897" y="348331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5977331" y="304416"/>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txBox="1"/>
            <p:nvPr/>
          </p:nvSpPr>
          <p:spPr>
            <a:xfrm>
              <a:off x="6156708" y="458401"/>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dirty="0" err="1">
                  <a:solidFill>
                    <a:schemeClr val="lt1"/>
                  </a:solidFill>
                  <a:latin typeface="Calibri"/>
                  <a:ea typeface="Calibri"/>
                  <a:cs typeface="Calibri"/>
                  <a:sym typeface="Calibri"/>
                </a:rPr>
                <a:t>Bienestar</a:t>
              </a:r>
              <a:r>
                <a:rPr lang="en-US" sz="1000" dirty="0">
                  <a:solidFill>
                    <a:schemeClr val="lt1"/>
                  </a:solidFill>
                  <a:latin typeface="Calibri"/>
                  <a:ea typeface="Calibri"/>
                  <a:cs typeface="Calibri"/>
                  <a:sym typeface="Calibri"/>
                </a:rPr>
                <a:t> personal y </a:t>
              </a:r>
              <a:r>
                <a:rPr lang="en-US" sz="1000" dirty="0" err="1">
                  <a:solidFill>
                    <a:schemeClr val="lt1"/>
                  </a:solidFill>
                  <a:latin typeface="Calibri"/>
                  <a:ea typeface="Calibri"/>
                  <a:cs typeface="Calibri"/>
                  <a:sym typeface="Calibri"/>
                </a:rPr>
                <a:t>colectivo</a:t>
              </a:r>
              <a:endParaRPr lang="en-US" sz="1000" dirty="0">
                <a:solidFill>
                  <a:schemeClr val="lt1"/>
                </a:solidFill>
                <a:latin typeface="Calibri"/>
                <a:ea typeface="Calibri"/>
                <a:cs typeface="Calibri"/>
                <a:sym typeface="Calibri"/>
              </a:endParaRPr>
            </a:p>
          </p:txBody>
        </p:sp>
        <p:sp>
          <p:nvSpPr>
            <p:cNvPr id="693" name="Google Shape;693;p39"/>
            <p:cNvSpPr/>
            <p:nvPr/>
          </p:nvSpPr>
          <p:spPr>
            <a:xfrm>
              <a:off x="6777939" y="117884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5977331" y="1402059"/>
              <a:ext cx="1158240" cy="994284"/>
            </a:xfrm>
            <a:prstGeom prst="hexagon">
              <a:avLst>
                <a:gd name="adj" fmla="val 25000"/>
                <a:gd name="vf" fmla="val 115470"/>
              </a:avLst>
            </a:prstGeom>
            <a:blipFill rotWithShape="1">
              <a:blip r:embed="rId13"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6777939" y="140788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2984601" y="3040761"/>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txBox="1"/>
            <p:nvPr/>
          </p:nvSpPr>
          <p:spPr>
            <a:xfrm>
              <a:off x="3163978" y="3194746"/>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err="1">
                  <a:solidFill>
                    <a:schemeClr val="lt1"/>
                  </a:solidFill>
                  <a:latin typeface="Calibri"/>
                  <a:ea typeface="Calibri"/>
                  <a:cs typeface="Calibri"/>
                  <a:sym typeface="Calibri"/>
                </a:rPr>
                <a:t>Empatiza</a:t>
              </a:r>
              <a:r>
                <a:rPr lang="en-US" sz="1000" b="0" i="0" u="none" dirty="0">
                  <a:solidFill>
                    <a:schemeClr val="lt1"/>
                  </a:solidFill>
                  <a:latin typeface="Calibri"/>
                  <a:ea typeface="Calibri"/>
                  <a:cs typeface="Calibri"/>
                  <a:sym typeface="Calibri"/>
                </a:rPr>
                <a:t> </a:t>
              </a:r>
              <a:endParaRPr sz="1000" dirty="0">
                <a:solidFill>
                  <a:schemeClr val="lt1"/>
                </a:solidFill>
                <a:latin typeface="Calibri"/>
                <a:ea typeface="Calibri"/>
                <a:cs typeface="Calibri"/>
                <a:sym typeface="Calibri"/>
              </a:endParaRPr>
            </a:p>
          </p:txBody>
        </p:sp>
        <p:sp>
          <p:nvSpPr>
            <p:cNvPr id="698" name="Google Shape;698;p39"/>
            <p:cNvSpPr/>
            <p:nvPr/>
          </p:nvSpPr>
          <p:spPr>
            <a:xfrm>
              <a:off x="3213811" y="391179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1988108" y="3585216"/>
              <a:ext cx="1158240" cy="994284"/>
            </a:xfrm>
            <a:prstGeom prst="hexagon">
              <a:avLst>
                <a:gd name="adj" fmla="val 25000"/>
                <a:gd name="vf" fmla="val 115470"/>
              </a:avLst>
            </a:prstGeom>
            <a:blipFill rotWithShape="1">
              <a:blip r:embed="rId14"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999232" y="402145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4974335" y="4141317"/>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txBox="1"/>
            <p:nvPr/>
          </p:nvSpPr>
          <p:spPr>
            <a:xfrm>
              <a:off x="5153712" y="4295302"/>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err="1">
                  <a:solidFill>
                    <a:schemeClr val="lt1"/>
                  </a:solidFill>
                  <a:latin typeface="Calibri"/>
                  <a:ea typeface="Calibri"/>
                  <a:cs typeface="Calibri"/>
                  <a:sym typeface="Calibri"/>
                </a:rPr>
                <a:t>Formas</a:t>
              </a:r>
              <a:r>
                <a:rPr lang="en-US" sz="1000" b="0" i="0" u="none" dirty="0">
                  <a:solidFill>
                    <a:schemeClr val="lt1"/>
                  </a:solidFill>
                  <a:latin typeface="Calibri"/>
                  <a:ea typeface="Calibri"/>
                  <a:cs typeface="Calibri"/>
                  <a:sym typeface="Calibri"/>
                </a:rPr>
                <a:t> de </a:t>
              </a:r>
              <a:r>
                <a:rPr lang="en-US" sz="1000" b="0" i="0" u="none" dirty="0" err="1">
                  <a:solidFill>
                    <a:schemeClr val="lt1"/>
                  </a:solidFill>
                  <a:latin typeface="Calibri"/>
                  <a:ea typeface="Calibri"/>
                  <a:cs typeface="Calibri"/>
                  <a:sym typeface="Calibri"/>
                </a:rPr>
                <a:t>pensamiento</a:t>
              </a:r>
              <a:r>
                <a:rPr lang="en-US" sz="1000" b="0" i="0" u="none" dirty="0">
                  <a:solidFill>
                    <a:schemeClr val="lt1"/>
                  </a:solidFill>
                  <a:latin typeface="Calibri"/>
                  <a:ea typeface="Calibri"/>
                  <a:cs typeface="Calibri"/>
                  <a:sym typeface="Calibri"/>
                </a:rPr>
                <a:t> </a:t>
              </a:r>
              <a:r>
                <a:rPr lang="en-US" sz="1000" b="0" i="0" u="none" dirty="0" err="1">
                  <a:solidFill>
                    <a:schemeClr val="lt1"/>
                  </a:solidFill>
                  <a:latin typeface="Calibri"/>
                  <a:ea typeface="Calibri"/>
                  <a:cs typeface="Calibri"/>
                  <a:sym typeface="Calibri"/>
                </a:rPr>
                <a:t>alternativas</a:t>
              </a:r>
              <a:endParaRPr sz="1000" dirty="0">
                <a:solidFill>
                  <a:schemeClr val="lt1"/>
                </a:solidFill>
                <a:latin typeface="Calibri"/>
                <a:ea typeface="Calibri"/>
                <a:cs typeface="Calibri"/>
                <a:sym typeface="Calibri"/>
              </a:endParaRPr>
            </a:p>
          </p:txBody>
        </p:sp>
        <p:sp>
          <p:nvSpPr>
            <p:cNvPr id="703" name="Google Shape;703;p39"/>
            <p:cNvSpPr/>
            <p:nvPr/>
          </p:nvSpPr>
          <p:spPr>
            <a:xfrm>
              <a:off x="5001971" y="4583868"/>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3977843" y="3590554"/>
              <a:ext cx="1158240" cy="994284"/>
            </a:xfrm>
            <a:prstGeom prst="hexagon">
              <a:avLst>
                <a:gd name="adj" fmla="val 25000"/>
                <a:gd name="vf" fmla="val 115470"/>
              </a:avLst>
            </a:prstGeom>
            <a:blipFill rotWithShape="1">
              <a:blip r:embed="rId1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4774387" y="445090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5974080" y="3602200"/>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txBox="1"/>
            <p:nvPr/>
          </p:nvSpPr>
          <p:spPr>
            <a:xfrm>
              <a:off x="6153457" y="375618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err="1">
                  <a:solidFill>
                    <a:schemeClr val="lt1"/>
                  </a:solidFill>
                  <a:latin typeface="Calibri"/>
                  <a:ea typeface="Calibri"/>
                  <a:cs typeface="Calibri"/>
                  <a:sym typeface="Calibri"/>
                </a:rPr>
                <a:t>Fomenta</a:t>
              </a:r>
              <a:r>
                <a:rPr lang="en-US" sz="1000" b="0" i="0" u="none" dirty="0">
                  <a:solidFill>
                    <a:schemeClr val="lt1"/>
                  </a:solidFill>
                  <a:latin typeface="Calibri"/>
                  <a:ea typeface="Calibri"/>
                  <a:cs typeface="Calibri"/>
                  <a:sym typeface="Calibri"/>
                </a:rPr>
                <a:t> la </a:t>
              </a:r>
              <a:r>
                <a:rPr lang="en-US" sz="1000" b="0" i="0" u="none" dirty="0" err="1">
                  <a:solidFill>
                    <a:schemeClr val="lt1"/>
                  </a:solidFill>
                  <a:latin typeface="Calibri"/>
                  <a:ea typeface="Calibri"/>
                  <a:cs typeface="Calibri"/>
                  <a:sym typeface="Calibri"/>
                </a:rPr>
                <a:t>confianza</a:t>
              </a:r>
              <a:endParaRPr sz="1000" dirty="0">
                <a:solidFill>
                  <a:schemeClr val="lt1"/>
                </a:solidFill>
                <a:latin typeface="Calibri"/>
                <a:ea typeface="Calibri"/>
                <a:cs typeface="Calibri"/>
                <a:sym typeface="Calibri"/>
              </a:endParaRPr>
            </a:p>
          </p:txBody>
        </p:sp>
        <p:sp>
          <p:nvSpPr>
            <p:cNvPr id="708" name="Google Shape;708;p39"/>
            <p:cNvSpPr/>
            <p:nvPr/>
          </p:nvSpPr>
          <p:spPr>
            <a:xfrm>
              <a:off x="6985203" y="403844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6969760" y="3057745"/>
              <a:ext cx="1158240" cy="994284"/>
            </a:xfrm>
            <a:prstGeom prst="hexagon">
              <a:avLst>
                <a:gd name="adj" fmla="val 25000"/>
                <a:gd name="vf" fmla="val 115470"/>
              </a:avLst>
            </a:prstGeom>
            <a:blipFill rotWithShape="1">
              <a:blip r:embed="rId1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7199782" y="3928776"/>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67" name="Google Shape;167;p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68" name="Google Shape;168;p4"/>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169" name="Google Shape;169;p4"/>
          <p:cNvSpPr/>
          <p:nvPr/>
        </p:nvSpPr>
        <p:spPr>
          <a:xfrm>
            <a:off x="5827120" y="4689679"/>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70" name="Google Shape;170;p4"/>
          <p:cNvSpPr/>
          <p:nvPr/>
        </p:nvSpPr>
        <p:spPr>
          <a:xfrm>
            <a:off x="5827120" y="2787326"/>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71" name="Google Shape;171;p4"/>
          <p:cNvSpPr txBox="1"/>
          <p:nvPr/>
        </p:nvSpPr>
        <p:spPr>
          <a:xfrm>
            <a:off x="5329636" y="625534"/>
            <a:ext cx="5662619"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rgbClr val="FFC000"/>
                </a:solidFill>
                <a:latin typeface="Calibri"/>
                <a:ea typeface="Calibri"/>
                <a:cs typeface="Calibri"/>
                <a:sym typeface="Calibri"/>
              </a:rPr>
              <a:t>Unitdad</a:t>
            </a:r>
            <a:r>
              <a:rPr lang="en-US" sz="3200" b="1" dirty="0">
                <a:solidFill>
                  <a:srgbClr val="FFC000"/>
                </a:solidFill>
                <a:latin typeface="Calibri"/>
                <a:ea typeface="Calibri"/>
                <a:cs typeface="Calibri"/>
                <a:sym typeface="Calibri"/>
              </a:rPr>
              <a:t> I ¿</a:t>
            </a:r>
            <a:r>
              <a:rPr lang="es-ES" sz="3200" b="1" dirty="0">
                <a:solidFill>
                  <a:srgbClr val="FFC000"/>
                </a:solidFill>
                <a:latin typeface="Calibri"/>
                <a:ea typeface="Calibri"/>
                <a:cs typeface="Calibri"/>
                <a:sym typeface="Calibri"/>
              </a:rPr>
              <a:t>Qué es Patrimonio Cultural Intangible</a:t>
            </a:r>
            <a:r>
              <a:rPr lang="en-US" sz="3200" b="1" dirty="0">
                <a:solidFill>
                  <a:srgbClr val="FFC000"/>
                </a:solidFill>
                <a:latin typeface="Calibri"/>
                <a:ea typeface="Calibri"/>
                <a:cs typeface="Calibri"/>
                <a:sym typeface="Calibri"/>
              </a:rPr>
              <a:t>?</a:t>
            </a:r>
            <a:endParaRPr sz="3200" b="1" dirty="0">
              <a:solidFill>
                <a:srgbClr val="FFC000"/>
              </a:solidFill>
              <a:latin typeface="Calibri"/>
              <a:ea typeface="Calibri"/>
              <a:cs typeface="Calibri"/>
              <a:sym typeface="Calibri"/>
            </a:endParaRPr>
          </a:p>
          <a:p>
            <a:pPr marL="0" marR="0" lvl="0" indent="0" algn="l" rtl="0">
              <a:spcBef>
                <a:spcPts val="0"/>
              </a:spcBef>
              <a:spcAft>
                <a:spcPts val="0"/>
              </a:spcAft>
              <a:buNone/>
            </a:pPr>
            <a:endParaRPr sz="3600" b="1" dirty="0">
              <a:solidFill>
                <a:srgbClr val="FFC000"/>
              </a:solidFill>
              <a:latin typeface="Calibri"/>
              <a:ea typeface="Calibri"/>
              <a:cs typeface="Calibri"/>
              <a:sym typeface="Calibri"/>
            </a:endParaRPr>
          </a:p>
        </p:txBody>
      </p:sp>
      <p:sp>
        <p:nvSpPr>
          <p:cNvPr id="172" name="Google Shape;172;p4"/>
          <p:cNvSpPr txBox="1"/>
          <p:nvPr/>
        </p:nvSpPr>
        <p:spPr>
          <a:xfrm>
            <a:off x="6096000" y="2179796"/>
            <a:ext cx="6505710" cy="4678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err="1">
                <a:solidFill>
                  <a:srgbClr val="2F5496"/>
                </a:solidFill>
                <a:latin typeface="Calibri"/>
                <a:ea typeface="Calibri"/>
                <a:cs typeface="Calibri"/>
                <a:sym typeface="Calibri"/>
              </a:rPr>
              <a:t>Definiciones</a:t>
            </a:r>
            <a:r>
              <a:rPr lang="en-US" sz="2000" b="1" dirty="0">
                <a:solidFill>
                  <a:srgbClr val="2F5496"/>
                </a:solidFill>
                <a:latin typeface="Calibri"/>
                <a:ea typeface="Calibri"/>
                <a:cs typeface="Calibri"/>
                <a:sym typeface="Calibri"/>
              </a:rPr>
              <a:t> de PCI</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El </a:t>
            </a:r>
            <a:r>
              <a:rPr lang="en-US" sz="2000" b="1" dirty="0" err="1">
                <a:solidFill>
                  <a:srgbClr val="2F5496"/>
                </a:solidFill>
                <a:latin typeface="Calibri"/>
                <a:ea typeface="Calibri"/>
                <a:cs typeface="Calibri"/>
                <a:sym typeface="Calibri"/>
              </a:rPr>
              <a:t>rol</a:t>
            </a:r>
            <a:r>
              <a:rPr lang="en-US" sz="2000" b="1" dirty="0">
                <a:solidFill>
                  <a:srgbClr val="2F5496"/>
                </a:solidFill>
                <a:latin typeface="Calibri"/>
                <a:ea typeface="Calibri"/>
                <a:cs typeface="Calibri"/>
                <a:sym typeface="Calibri"/>
              </a:rPr>
              <a:t> de la  UNESCO</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5 </a:t>
            </a:r>
            <a:r>
              <a:rPr lang="en-US" sz="2000" b="1" dirty="0" err="1">
                <a:solidFill>
                  <a:srgbClr val="2F5496"/>
                </a:solidFill>
                <a:latin typeface="Calibri"/>
                <a:ea typeface="Calibri"/>
                <a:cs typeface="Calibri"/>
                <a:sym typeface="Calibri"/>
              </a:rPr>
              <a:t>ámbitos</a:t>
            </a:r>
            <a:r>
              <a:rPr lang="en-US" sz="2000" b="1" dirty="0">
                <a:solidFill>
                  <a:srgbClr val="2F5496"/>
                </a:solidFill>
                <a:latin typeface="Calibri"/>
                <a:ea typeface="Calibri"/>
                <a:cs typeface="Calibri"/>
                <a:sym typeface="Calibri"/>
              </a:rPr>
              <a:t> del PCI </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err="1">
                <a:solidFill>
                  <a:srgbClr val="2F5496"/>
                </a:solidFill>
                <a:latin typeface="Calibri"/>
                <a:ea typeface="Calibri"/>
                <a:cs typeface="Calibri"/>
                <a:sym typeface="Calibri"/>
              </a:rPr>
              <a:t>Patrimonio</a:t>
            </a:r>
            <a:r>
              <a:rPr lang="en-US" sz="2000" b="1" dirty="0">
                <a:solidFill>
                  <a:srgbClr val="2F5496"/>
                </a:solidFill>
                <a:latin typeface="Calibri"/>
                <a:ea typeface="Calibri"/>
                <a:cs typeface="Calibri"/>
                <a:sym typeface="Calibri"/>
              </a:rPr>
              <a:t> cultural y </a:t>
            </a:r>
            <a:r>
              <a:rPr lang="en-US" sz="2000" b="1" dirty="0" err="1">
                <a:solidFill>
                  <a:srgbClr val="2F5496"/>
                </a:solidFill>
                <a:latin typeface="Calibri"/>
                <a:ea typeface="Calibri"/>
                <a:cs typeface="Calibri"/>
                <a:sym typeface="Calibri"/>
              </a:rPr>
              <a:t>Patrimonio</a:t>
            </a:r>
            <a:r>
              <a:rPr lang="en-US" sz="2000" b="1" dirty="0">
                <a:solidFill>
                  <a:srgbClr val="2F5496"/>
                </a:solidFill>
                <a:latin typeface="Calibri"/>
                <a:ea typeface="Calibri"/>
                <a:cs typeface="Calibri"/>
                <a:sym typeface="Calibri"/>
              </a:rPr>
              <a:t> cultural intangible</a:t>
            </a:r>
            <a:endParaRPr lang="en-US"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Puntos de debate </a:t>
            </a:r>
            <a:r>
              <a:rPr lang="en-US" sz="2000" b="1" dirty="0" err="1">
                <a:solidFill>
                  <a:srgbClr val="2F5496"/>
                </a:solidFill>
                <a:latin typeface="Calibri"/>
                <a:ea typeface="Calibri"/>
                <a:cs typeface="Calibri"/>
                <a:sym typeface="Calibri"/>
              </a:rPr>
              <a:t>interesantes</a:t>
            </a:r>
            <a:r>
              <a:rPr lang="en-US" sz="2000" b="1" dirty="0">
                <a:solidFill>
                  <a:srgbClr val="2F5496"/>
                </a:solidFill>
                <a:latin typeface="Calibri"/>
                <a:ea typeface="Calibri"/>
                <a:cs typeface="Calibri"/>
                <a:sym typeface="Calibri"/>
              </a:rPr>
              <a:t> del PCI</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73" name="Google Shape;173;p4"/>
          <p:cNvGrpSpPr/>
          <p:nvPr/>
        </p:nvGrpSpPr>
        <p:grpSpPr>
          <a:xfrm>
            <a:off x="4976735" y="141870"/>
            <a:ext cx="1361571" cy="349188"/>
            <a:chOff x="10604072" y="448487"/>
            <a:chExt cx="1361571" cy="349188"/>
          </a:xfrm>
        </p:grpSpPr>
        <p:sp>
          <p:nvSpPr>
            <p:cNvPr id="174" name="Google Shape;174;p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75" name="Google Shape;175;p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77" name="Google Shape;177;p4" descr="A picture containing 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325" y="-61556"/>
            <a:ext cx="4614774" cy="6457890"/>
          </a:xfrm>
          <a:prstGeom prst="rect">
            <a:avLst/>
          </a:prstGeom>
          <a:noFill/>
          <a:ln>
            <a:noFill/>
          </a:ln>
        </p:spPr>
      </p:pic>
      <p:sp>
        <p:nvSpPr>
          <p:cNvPr id="178" name="Google Shape;178;p4"/>
          <p:cNvSpPr/>
          <p:nvPr/>
        </p:nvSpPr>
        <p:spPr>
          <a:xfrm>
            <a:off x="5827120" y="4039607"/>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79" name="Google Shape;179;p4"/>
          <p:cNvSpPr/>
          <p:nvPr/>
        </p:nvSpPr>
        <p:spPr>
          <a:xfrm>
            <a:off x="5833233" y="3349936"/>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80" name="Google Shape;180;p4"/>
          <p:cNvSpPr/>
          <p:nvPr/>
        </p:nvSpPr>
        <p:spPr>
          <a:xfrm>
            <a:off x="5827120" y="2221191"/>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B05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p40"/>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717" name="Google Shape;717;p40"/>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718" name="Google Shape;718;p40"/>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719" name="Google Shape;719;p40"/>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720" name="Google Shape;720;p40"/>
          <p:cNvSpPr txBox="1"/>
          <p:nvPr/>
        </p:nvSpPr>
        <p:spPr>
          <a:xfrm>
            <a:off x="4083721" y="198047"/>
            <a:ext cx="773086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3.4.2. ¿Tiene </a:t>
            </a:r>
            <a:r>
              <a:rPr lang="en-US" sz="3600" dirty="0" err="1">
                <a:solidFill>
                  <a:srgbClr val="2F5496"/>
                </a:solidFill>
                <a:latin typeface="Calibri"/>
                <a:ea typeface="Calibri"/>
                <a:cs typeface="Calibri"/>
                <a:sym typeface="Calibri"/>
              </a:rPr>
              <a:t>tu</a:t>
            </a:r>
            <a:r>
              <a:rPr lang="en-US" sz="3600" dirty="0">
                <a:solidFill>
                  <a:srgbClr val="2F5496"/>
                </a:solidFill>
                <a:latin typeface="Calibri"/>
                <a:ea typeface="Calibri"/>
                <a:cs typeface="Calibri"/>
                <a:sym typeface="Calibri"/>
              </a:rPr>
              <a:t> idea un valor social?</a:t>
            </a:r>
            <a:endParaRPr dirty="0"/>
          </a:p>
        </p:txBody>
      </p:sp>
      <p:grpSp>
        <p:nvGrpSpPr>
          <p:cNvPr id="721" name="Google Shape;721;p40"/>
          <p:cNvGrpSpPr/>
          <p:nvPr/>
        </p:nvGrpSpPr>
        <p:grpSpPr>
          <a:xfrm>
            <a:off x="2065700" y="945907"/>
            <a:ext cx="8060599" cy="5481908"/>
            <a:chOff x="1859512" y="0"/>
            <a:chExt cx="8060599" cy="5481908"/>
          </a:xfrm>
        </p:grpSpPr>
        <p:sp>
          <p:nvSpPr>
            <p:cNvPr id="722" name="Google Shape;722;p40"/>
            <p:cNvSpPr/>
            <p:nvPr/>
          </p:nvSpPr>
          <p:spPr>
            <a:xfrm>
              <a:off x="2984772" y="1866041"/>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txBox="1"/>
            <p:nvPr/>
          </p:nvSpPr>
          <p:spPr>
            <a:xfrm>
              <a:off x="3187395" y="2040012"/>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dirty="0" err="1">
                  <a:solidFill>
                    <a:schemeClr val="lt1"/>
                  </a:solidFill>
                  <a:latin typeface="Calibri"/>
                  <a:ea typeface="Calibri"/>
                  <a:cs typeface="Calibri"/>
                  <a:sym typeface="Calibri"/>
                </a:rPr>
                <a:t>Sentido</a:t>
              </a:r>
              <a:r>
                <a:rPr lang="en-US" sz="1100" b="0" i="0" u="none" dirty="0">
                  <a:solidFill>
                    <a:schemeClr val="lt1"/>
                  </a:solidFill>
                  <a:latin typeface="Calibri"/>
                  <a:ea typeface="Calibri"/>
                  <a:cs typeface="Calibri"/>
                  <a:sym typeface="Calibri"/>
                </a:rPr>
                <a:t> de </a:t>
              </a:r>
              <a:r>
                <a:rPr lang="en-US" sz="1100" b="0" i="0" u="none" dirty="0" err="1">
                  <a:solidFill>
                    <a:schemeClr val="lt1"/>
                  </a:solidFill>
                  <a:latin typeface="Calibri"/>
                  <a:ea typeface="Calibri"/>
                  <a:cs typeface="Calibri"/>
                  <a:sym typeface="Calibri"/>
                </a:rPr>
                <a:t>lugar</a:t>
              </a:r>
              <a:endParaRPr dirty="0"/>
            </a:p>
          </p:txBody>
        </p:sp>
        <p:sp>
          <p:nvSpPr>
            <p:cNvPr id="724" name="Google Shape;724;p40"/>
            <p:cNvSpPr/>
            <p:nvPr/>
          </p:nvSpPr>
          <p:spPr>
            <a:xfrm>
              <a:off x="3016208" y="236818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1859512" y="1245489"/>
              <a:ext cx="1308235" cy="1123243"/>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2755045" y="2219076"/>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4110837" y="1241652"/>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txBox="1"/>
            <p:nvPr/>
          </p:nvSpPr>
          <p:spPr>
            <a:xfrm>
              <a:off x="4313460" y="1415623"/>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dirty="0">
                  <a:solidFill>
                    <a:schemeClr val="lt1"/>
                  </a:solidFill>
                  <a:latin typeface="Calibri"/>
                  <a:ea typeface="Calibri"/>
                  <a:cs typeface="Calibri"/>
                  <a:sym typeface="Calibri"/>
                </a:rPr>
                <a:t>Unión social</a:t>
              </a:r>
              <a:endParaRPr dirty="0"/>
            </a:p>
          </p:txBody>
        </p:sp>
        <p:sp>
          <p:nvSpPr>
            <p:cNvPr id="729" name="Google Shape;729;p40"/>
            <p:cNvSpPr/>
            <p:nvPr/>
          </p:nvSpPr>
          <p:spPr>
            <a:xfrm>
              <a:off x="5011206" y="221359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5236097" y="1863849"/>
              <a:ext cx="1308235" cy="1123243"/>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5267533" y="2363799"/>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2984772" y="624389"/>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txBox="1"/>
            <p:nvPr/>
          </p:nvSpPr>
          <p:spPr>
            <a:xfrm>
              <a:off x="3187395" y="798360"/>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s-ES" sz="1100" b="0" i="0" u="none" dirty="0">
                  <a:solidFill>
                    <a:schemeClr val="lt1"/>
                  </a:solidFill>
                  <a:latin typeface="Calibri"/>
                  <a:ea typeface="Calibri"/>
                  <a:cs typeface="Calibri"/>
                  <a:sym typeface="Calibri"/>
                </a:rPr>
                <a:t>Compromiso comunitario</a:t>
              </a:r>
              <a:endParaRPr dirty="0"/>
            </a:p>
          </p:txBody>
        </p:sp>
        <p:sp>
          <p:nvSpPr>
            <p:cNvPr id="734" name="Google Shape;734;p40"/>
            <p:cNvSpPr/>
            <p:nvPr/>
          </p:nvSpPr>
          <p:spPr>
            <a:xfrm>
              <a:off x="3875468" y="639738"/>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4110837" y="0"/>
              <a:ext cx="1308235" cy="1123243"/>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4147916" y="49775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5236097" y="622196"/>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txBox="1"/>
            <p:nvPr/>
          </p:nvSpPr>
          <p:spPr>
            <a:xfrm>
              <a:off x="5438720" y="796167"/>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dirty="0" err="1">
                  <a:solidFill>
                    <a:schemeClr val="lt1"/>
                  </a:solidFill>
                  <a:latin typeface="Calibri"/>
                  <a:ea typeface="Calibri"/>
                  <a:cs typeface="Calibri"/>
                  <a:sym typeface="Calibri"/>
                </a:rPr>
                <a:t>Empoderamiento</a:t>
              </a:r>
              <a:r>
                <a:rPr lang="en-US" sz="1100" b="0" i="0" u="none" dirty="0">
                  <a:solidFill>
                    <a:schemeClr val="lt1"/>
                  </a:solidFill>
                  <a:latin typeface="Calibri"/>
                  <a:ea typeface="Calibri"/>
                  <a:cs typeface="Calibri"/>
                  <a:sym typeface="Calibri"/>
                </a:rPr>
                <a:t> </a:t>
              </a:r>
              <a:endParaRPr dirty="0"/>
            </a:p>
          </p:txBody>
        </p:sp>
        <p:sp>
          <p:nvSpPr>
            <p:cNvPr id="739" name="Google Shape;739;p40"/>
            <p:cNvSpPr/>
            <p:nvPr/>
          </p:nvSpPr>
          <p:spPr>
            <a:xfrm>
              <a:off x="6367805" y="111940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6361357" y="1253712"/>
              <a:ext cx="1308235" cy="1123243"/>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6616071" y="127344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6361357" y="12060"/>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txBox="1"/>
            <p:nvPr/>
          </p:nvSpPr>
          <p:spPr>
            <a:xfrm>
              <a:off x="6563980" y="186031"/>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Cultura</a:t>
              </a:r>
              <a:r>
                <a:rPr lang="en-US" sz="1100" b="0" i="0" u="none" dirty="0">
                  <a:solidFill>
                    <a:schemeClr val="lt1"/>
                  </a:solidFill>
                  <a:latin typeface="Calibri"/>
                  <a:ea typeface="Calibri"/>
                  <a:cs typeface="Calibri"/>
                  <a:sym typeface="Calibri"/>
                </a:rPr>
                <a:t> de </a:t>
              </a:r>
              <a:r>
                <a:rPr lang="en-US" sz="1100" b="0" i="0" u="none" dirty="0" err="1">
                  <a:solidFill>
                    <a:schemeClr val="lt1"/>
                  </a:solidFill>
                  <a:latin typeface="Calibri"/>
                  <a:ea typeface="Calibri"/>
                  <a:cs typeface="Calibri"/>
                  <a:sym typeface="Calibri"/>
                </a:rPr>
                <a:t>innovación</a:t>
              </a:r>
              <a:r>
                <a:rPr lang="en-US" sz="1100" b="0" i="0" u="none" dirty="0">
                  <a:solidFill>
                    <a:schemeClr val="lt1"/>
                  </a:solidFill>
                  <a:latin typeface="Calibri"/>
                  <a:ea typeface="Calibri"/>
                  <a:cs typeface="Calibri"/>
                  <a:sym typeface="Calibri"/>
                </a:rPr>
                <a:t> </a:t>
              </a:r>
              <a:endParaRPr dirty="0"/>
            </a:p>
          </p:txBody>
        </p:sp>
        <p:sp>
          <p:nvSpPr>
            <p:cNvPr id="744" name="Google Shape;744;p40"/>
            <p:cNvSpPr/>
            <p:nvPr/>
          </p:nvSpPr>
          <p:spPr>
            <a:xfrm>
              <a:off x="7493065" y="515299"/>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7487422" y="638642"/>
              <a:ext cx="1308235" cy="1123243"/>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7747780" y="663310"/>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7487422" y="1878102"/>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txBox="1"/>
            <p:nvPr/>
          </p:nvSpPr>
          <p:spPr>
            <a:xfrm>
              <a:off x="7690045" y="2052073"/>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dirty="0" err="1">
                  <a:solidFill>
                    <a:schemeClr val="lt1"/>
                  </a:solidFill>
                  <a:latin typeface="Calibri"/>
                  <a:ea typeface="Calibri"/>
                  <a:cs typeface="Calibri"/>
                  <a:sym typeface="Calibri"/>
                </a:rPr>
                <a:t>Ciudadanos</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informados</a:t>
              </a:r>
              <a:r>
                <a:rPr lang="en-US" sz="1100" b="0" i="0" u="none" dirty="0">
                  <a:solidFill>
                    <a:schemeClr val="lt1"/>
                  </a:solidFill>
                  <a:latin typeface="Calibri"/>
                  <a:ea typeface="Calibri"/>
                  <a:cs typeface="Calibri"/>
                  <a:sym typeface="Calibri"/>
                </a:rPr>
                <a:t> </a:t>
              </a:r>
              <a:endParaRPr dirty="0"/>
            </a:p>
          </p:txBody>
        </p:sp>
        <p:sp>
          <p:nvSpPr>
            <p:cNvPr id="749" name="Google Shape;749;p40"/>
            <p:cNvSpPr/>
            <p:nvPr/>
          </p:nvSpPr>
          <p:spPr>
            <a:xfrm>
              <a:off x="7746167" y="286210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6361357" y="2493172"/>
              <a:ext cx="1308235" cy="1123243"/>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7503543" y="298599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4110031" y="2486045"/>
              <a:ext cx="1308235" cy="1123243"/>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txBox="1"/>
            <p:nvPr/>
          </p:nvSpPr>
          <p:spPr>
            <a:xfrm>
              <a:off x="4312654" y="266001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s-ES" sz="1100" b="0" i="0" u="none" dirty="0">
                  <a:solidFill>
                    <a:schemeClr val="lt1"/>
                  </a:solidFill>
                  <a:latin typeface="Calibri"/>
                  <a:ea typeface="Calibri"/>
                  <a:cs typeface="Calibri"/>
                  <a:sym typeface="Calibri"/>
                </a:rPr>
                <a:t>Bienestar a largo plazo y resiliencia de las personas</a:t>
              </a:r>
            </a:p>
          </p:txBody>
        </p:sp>
        <p:sp>
          <p:nvSpPr>
            <p:cNvPr id="754" name="Google Shape;754;p40"/>
            <p:cNvSpPr/>
            <p:nvPr/>
          </p:nvSpPr>
          <p:spPr>
            <a:xfrm>
              <a:off x="4147110" y="2983803"/>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2983966" y="3110435"/>
              <a:ext cx="1308235" cy="1123243"/>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3874662" y="3126332"/>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8607039" y="2507425"/>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txBox="1"/>
            <p:nvPr/>
          </p:nvSpPr>
          <p:spPr>
            <a:xfrm>
              <a:off x="8809662" y="268139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dirty="0">
                  <a:solidFill>
                    <a:schemeClr val="lt1"/>
                  </a:solidFill>
                  <a:latin typeface="Calibri"/>
                  <a:ea typeface="Calibri"/>
                  <a:cs typeface="Calibri"/>
                  <a:sym typeface="Calibri"/>
                </a:rPr>
                <a:t>Red Social</a:t>
              </a:r>
              <a:r>
                <a:rPr lang="en-US" sz="1100" b="0" i="0" u="none" dirty="0">
                  <a:solidFill>
                    <a:schemeClr val="lt1"/>
                  </a:solidFill>
                  <a:latin typeface="Calibri"/>
                  <a:ea typeface="Calibri"/>
                  <a:cs typeface="Calibri"/>
                  <a:sym typeface="Calibri"/>
                </a:rPr>
                <a:t> </a:t>
              </a:r>
              <a:endParaRPr dirty="0"/>
            </a:p>
          </p:txBody>
        </p:sp>
        <p:sp>
          <p:nvSpPr>
            <p:cNvPr id="759" name="Google Shape;759;p40"/>
            <p:cNvSpPr/>
            <p:nvPr/>
          </p:nvSpPr>
          <p:spPr>
            <a:xfrm>
              <a:off x="8866591" y="349142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7481780" y="3122495"/>
              <a:ext cx="1308235" cy="1123243"/>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8623967" y="3615318"/>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8611876" y="24120"/>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txBox="1"/>
            <p:nvPr/>
          </p:nvSpPr>
          <p:spPr>
            <a:xfrm>
              <a:off x="8814499" y="198091"/>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Reunir</a:t>
              </a:r>
              <a:r>
                <a:rPr lang="en-US" sz="1100" b="0" i="0" u="none" dirty="0">
                  <a:solidFill>
                    <a:schemeClr val="lt1"/>
                  </a:solidFill>
                  <a:latin typeface="Calibri"/>
                  <a:ea typeface="Calibri"/>
                  <a:cs typeface="Calibri"/>
                  <a:sym typeface="Calibri"/>
                </a:rPr>
                <a:t> a las personas</a:t>
              </a:r>
              <a:endParaRPr sz="1100" dirty="0">
                <a:solidFill>
                  <a:schemeClr val="lt1"/>
                </a:solidFill>
                <a:latin typeface="Calibri"/>
                <a:ea typeface="Calibri"/>
                <a:cs typeface="Calibri"/>
                <a:sym typeface="Calibri"/>
              </a:endParaRPr>
            </a:p>
          </p:txBody>
        </p:sp>
        <p:sp>
          <p:nvSpPr>
            <p:cNvPr id="764" name="Google Shape;764;p40"/>
            <p:cNvSpPr/>
            <p:nvPr/>
          </p:nvSpPr>
          <p:spPr>
            <a:xfrm>
              <a:off x="9517081" y="1011960"/>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8611876" y="1264128"/>
              <a:ext cx="1308235" cy="1123243"/>
            </a:xfrm>
            <a:prstGeom prst="hexagon">
              <a:avLst>
                <a:gd name="adj" fmla="val 25000"/>
                <a:gd name="vf" fmla="val 115470"/>
              </a:avLst>
            </a:prstGeom>
            <a:blipFill rotWithShape="1">
              <a:blip r:embed="rId13"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9517081" y="1270706"/>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5231261" y="3115368"/>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txBox="1"/>
            <p:nvPr/>
          </p:nvSpPr>
          <p:spPr>
            <a:xfrm>
              <a:off x="5433884" y="3289339"/>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Resuelve</a:t>
              </a:r>
              <a:r>
                <a:rPr lang="en-US" sz="1100" dirty="0">
                  <a:solidFill>
                    <a:schemeClr val="lt1"/>
                  </a:solidFill>
                  <a:latin typeface="Calibri"/>
                  <a:ea typeface="Calibri"/>
                  <a:cs typeface="Calibri"/>
                  <a:sym typeface="Calibri"/>
                </a:rPr>
                <a:t> un </a:t>
              </a:r>
              <a:r>
                <a:rPr lang="en-US" sz="1100" dirty="0" err="1">
                  <a:solidFill>
                    <a:schemeClr val="lt1"/>
                  </a:solidFill>
                  <a:latin typeface="Calibri"/>
                  <a:ea typeface="Calibri"/>
                  <a:cs typeface="Calibri"/>
                  <a:sym typeface="Calibri"/>
                </a:rPr>
                <a:t>problema</a:t>
              </a:r>
              <a:r>
                <a:rPr lang="en-US" sz="1100" dirty="0">
                  <a:solidFill>
                    <a:schemeClr val="lt1"/>
                  </a:solidFill>
                  <a:latin typeface="Calibri"/>
                  <a:ea typeface="Calibri"/>
                  <a:cs typeface="Calibri"/>
                  <a:sym typeface="Calibri"/>
                </a:rPr>
                <a:t> social</a:t>
              </a:r>
              <a:endParaRPr sz="1100" dirty="0">
                <a:solidFill>
                  <a:schemeClr val="lt1"/>
                </a:solidFill>
                <a:latin typeface="Calibri"/>
                <a:ea typeface="Calibri"/>
                <a:cs typeface="Calibri"/>
                <a:sym typeface="Calibri"/>
              </a:endParaRPr>
            </a:p>
          </p:txBody>
        </p:sp>
        <p:sp>
          <p:nvSpPr>
            <p:cNvPr id="769" name="Google Shape;769;p40"/>
            <p:cNvSpPr/>
            <p:nvPr/>
          </p:nvSpPr>
          <p:spPr>
            <a:xfrm>
              <a:off x="5490006" y="4099371"/>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105195" y="3730439"/>
              <a:ext cx="1308235" cy="1123243"/>
            </a:xfrm>
            <a:prstGeom prst="hexagon">
              <a:avLst>
                <a:gd name="adj" fmla="val 25000"/>
                <a:gd name="vf" fmla="val 115470"/>
              </a:avLst>
            </a:prstGeom>
            <a:blipFill rotWithShape="1">
              <a:blip r:embed="rId14"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5247382" y="4223262"/>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7478556" y="4358665"/>
              <a:ext cx="1308235" cy="1123243"/>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txBox="1"/>
            <p:nvPr/>
          </p:nvSpPr>
          <p:spPr>
            <a:xfrm>
              <a:off x="7681179" y="453263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Entender</a:t>
              </a:r>
              <a:r>
                <a:rPr lang="en-US" sz="1100" dirty="0">
                  <a:solidFill>
                    <a:schemeClr val="lt1"/>
                  </a:solidFill>
                  <a:latin typeface="Calibri"/>
                  <a:ea typeface="Calibri"/>
                  <a:cs typeface="Calibri"/>
                  <a:sym typeface="Calibri"/>
                </a:rPr>
                <a:t> y </a:t>
              </a:r>
              <a:r>
                <a:rPr lang="en-US" sz="1100" dirty="0" err="1">
                  <a:solidFill>
                    <a:schemeClr val="lt1"/>
                  </a:solidFill>
                  <a:latin typeface="Calibri"/>
                  <a:ea typeface="Calibri"/>
                  <a:cs typeface="Calibri"/>
                  <a:sym typeface="Calibri"/>
                </a:rPr>
                <a:t>poner</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el</a:t>
              </a:r>
              <a:r>
                <a:rPr lang="en-US" sz="1100" dirty="0">
                  <a:solidFill>
                    <a:schemeClr val="lt1"/>
                  </a:solidFill>
                  <a:latin typeface="Calibri"/>
                  <a:ea typeface="Calibri"/>
                  <a:cs typeface="Calibri"/>
                  <a:sym typeface="Calibri"/>
                </a:rPr>
                <a:t> punto de vista </a:t>
              </a:r>
              <a:r>
                <a:rPr lang="en-US" sz="1100" dirty="0" err="1">
                  <a:solidFill>
                    <a:schemeClr val="lt1"/>
                  </a:solidFill>
                  <a:latin typeface="Calibri"/>
                  <a:ea typeface="Calibri"/>
                  <a:cs typeface="Calibri"/>
                  <a:sym typeface="Calibri"/>
                </a:rPr>
                <a:t>en</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el</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pasado</a:t>
              </a:r>
              <a:endParaRPr sz="1100" dirty="0">
                <a:solidFill>
                  <a:schemeClr val="lt1"/>
                </a:solidFill>
                <a:latin typeface="Calibri"/>
                <a:ea typeface="Calibri"/>
                <a:cs typeface="Calibri"/>
                <a:sym typeface="Calibri"/>
              </a:endParaRPr>
            </a:p>
          </p:txBody>
        </p:sp>
        <p:sp>
          <p:nvSpPr>
            <p:cNvPr id="774" name="Google Shape;774;p40"/>
            <p:cNvSpPr/>
            <p:nvPr/>
          </p:nvSpPr>
          <p:spPr>
            <a:xfrm>
              <a:off x="7509992" y="485861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6353296" y="3736469"/>
              <a:ext cx="1308235" cy="1123243"/>
            </a:xfrm>
            <a:prstGeom prst="hexagon">
              <a:avLst>
                <a:gd name="adj" fmla="val 25000"/>
                <a:gd name="vf" fmla="val 115470"/>
              </a:avLst>
            </a:prstGeom>
            <a:blipFill rotWithShape="1">
              <a:blip r:embed="rId1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7253665" y="4708411"/>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41"/>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782" name="Google Shape;782;p41"/>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783" name="Google Shape;783;p41"/>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784" name="Google Shape;784;p41"/>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785" name="Google Shape;785;p41"/>
          <p:cNvSpPr txBox="1"/>
          <p:nvPr/>
        </p:nvSpPr>
        <p:spPr>
          <a:xfrm>
            <a:off x="3160059" y="285206"/>
            <a:ext cx="848388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3.4.3. ¿Tiene </a:t>
            </a:r>
            <a:r>
              <a:rPr lang="en-US" sz="3600" dirty="0" err="1">
                <a:solidFill>
                  <a:srgbClr val="2F5496"/>
                </a:solidFill>
                <a:latin typeface="Calibri"/>
                <a:ea typeface="Calibri"/>
                <a:cs typeface="Calibri"/>
                <a:sym typeface="Calibri"/>
              </a:rPr>
              <a:t>tu</a:t>
            </a:r>
            <a:r>
              <a:rPr lang="en-US" sz="3600" dirty="0">
                <a:solidFill>
                  <a:srgbClr val="2F5496"/>
                </a:solidFill>
                <a:latin typeface="Calibri"/>
                <a:ea typeface="Calibri"/>
                <a:cs typeface="Calibri"/>
                <a:sym typeface="Calibri"/>
              </a:rPr>
              <a:t> idea un valor </a:t>
            </a:r>
            <a:r>
              <a:rPr lang="en-US" sz="3600" dirty="0" err="1">
                <a:solidFill>
                  <a:srgbClr val="2F5496"/>
                </a:solidFill>
                <a:latin typeface="Calibri"/>
                <a:ea typeface="Calibri"/>
                <a:cs typeface="Calibri"/>
                <a:sym typeface="Calibri"/>
              </a:rPr>
              <a:t>económico</a:t>
            </a:r>
            <a:r>
              <a:rPr lang="en-US" sz="3600" dirty="0">
                <a:solidFill>
                  <a:srgbClr val="2F5496"/>
                </a:solidFill>
                <a:latin typeface="Calibri"/>
                <a:ea typeface="Calibri"/>
                <a:cs typeface="Calibri"/>
                <a:sym typeface="Calibri"/>
              </a:rPr>
              <a:t>?</a:t>
            </a:r>
            <a:endParaRPr dirty="0"/>
          </a:p>
        </p:txBody>
      </p:sp>
      <p:grpSp>
        <p:nvGrpSpPr>
          <p:cNvPr id="786" name="Google Shape;786;p41"/>
          <p:cNvGrpSpPr/>
          <p:nvPr/>
        </p:nvGrpSpPr>
        <p:grpSpPr>
          <a:xfrm>
            <a:off x="1675134" y="1234119"/>
            <a:ext cx="8261450" cy="4351337"/>
            <a:chOff x="1127074" y="0"/>
            <a:chExt cx="8261450" cy="4351337"/>
          </a:xfrm>
        </p:grpSpPr>
        <p:sp>
          <p:nvSpPr>
            <p:cNvPr id="787" name="Google Shape;787;p41"/>
            <p:cNvSpPr/>
            <p:nvPr/>
          </p:nvSpPr>
          <p:spPr>
            <a:xfrm>
              <a:off x="2280373" y="1912413"/>
              <a:ext cx="1340833" cy="1150928"/>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txBox="1"/>
            <p:nvPr/>
          </p:nvSpPr>
          <p:spPr>
            <a:xfrm>
              <a:off x="2488020" y="209065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000" dirty="0" err="1">
                  <a:solidFill>
                    <a:schemeClr val="lt1"/>
                  </a:solidFill>
                  <a:latin typeface="Calibri"/>
                  <a:ea typeface="Calibri"/>
                  <a:cs typeface="Calibri"/>
                  <a:sym typeface="Calibri"/>
                </a:rPr>
                <a:t>Económicamente</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sostenible</a:t>
              </a:r>
              <a:endParaRPr sz="1100" dirty="0"/>
            </a:p>
          </p:txBody>
        </p:sp>
        <p:sp>
          <p:nvSpPr>
            <p:cNvPr id="789" name="Google Shape;789;p41"/>
            <p:cNvSpPr/>
            <p:nvPr/>
          </p:nvSpPr>
          <p:spPr>
            <a:xfrm>
              <a:off x="2312592" y="242717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1127074" y="1276247"/>
              <a:ext cx="1340833" cy="1150928"/>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2044921" y="2274444"/>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3434497" y="1272766"/>
              <a:ext cx="1340833" cy="1150928"/>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txBox="1"/>
            <p:nvPr/>
          </p:nvSpPr>
          <p:spPr>
            <a:xfrm>
              <a:off x="3642144" y="1451003"/>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s-ES" sz="1100" b="0" i="0" u="none" dirty="0">
                  <a:solidFill>
                    <a:schemeClr val="lt1"/>
                  </a:solidFill>
                  <a:latin typeface="Calibri"/>
                  <a:ea typeface="Calibri"/>
                  <a:cs typeface="Calibri"/>
                  <a:sym typeface="Calibri"/>
                </a:rPr>
                <a:t>Apoya otros negocios como el turismo</a:t>
              </a:r>
            </a:p>
          </p:txBody>
        </p:sp>
        <p:sp>
          <p:nvSpPr>
            <p:cNvPr id="794" name="Google Shape;794;p41"/>
            <p:cNvSpPr/>
            <p:nvPr/>
          </p:nvSpPr>
          <p:spPr>
            <a:xfrm>
              <a:off x="4357301" y="2268352"/>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4587796" y="1910237"/>
              <a:ext cx="1340833" cy="1150928"/>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4620016" y="2422389"/>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2280373" y="64008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txBox="1"/>
            <p:nvPr/>
          </p:nvSpPr>
          <p:spPr>
            <a:xfrm>
              <a:off x="2488020" y="81831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Estimula</a:t>
              </a:r>
              <a:r>
                <a:rPr lang="en-US" sz="1100" dirty="0">
                  <a:solidFill>
                    <a:schemeClr val="lt1"/>
                  </a:solidFill>
                  <a:latin typeface="Calibri"/>
                  <a:ea typeface="Calibri"/>
                  <a:cs typeface="Calibri"/>
                  <a:sym typeface="Calibri"/>
                </a:rPr>
                <a:t> la </a:t>
              </a:r>
              <a:r>
                <a:rPr lang="en-US" sz="1100" dirty="0" err="1">
                  <a:solidFill>
                    <a:schemeClr val="lt1"/>
                  </a:solidFill>
                  <a:latin typeface="Calibri"/>
                  <a:ea typeface="Calibri"/>
                  <a:cs typeface="Calibri"/>
                  <a:sym typeface="Calibri"/>
                </a:rPr>
                <a:t>economía</a:t>
              </a:r>
              <a:r>
                <a:rPr lang="en-US" sz="1100" dirty="0">
                  <a:solidFill>
                    <a:schemeClr val="lt1"/>
                  </a:solidFill>
                  <a:latin typeface="Calibri"/>
                  <a:ea typeface="Calibri"/>
                  <a:cs typeface="Calibri"/>
                  <a:sym typeface="Calibri"/>
                </a:rPr>
                <a:t> local</a:t>
              </a:r>
              <a:endParaRPr sz="1100" b="0" i="0" u="none" dirty="0">
                <a:solidFill>
                  <a:schemeClr val="lt1"/>
                </a:solidFill>
                <a:latin typeface="Calibri"/>
                <a:ea typeface="Calibri"/>
                <a:cs typeface="Calibri"/>
                <a:sym typeface="Calibri"/>
              </a:endParaRPr>
            </a:p>
          </p:txBody>
        </p:sp>
        <p:sp>
          <p:nvSpPr>
            <p:cNvPr id="799" name="Google Shape;799;p41"/>
            <p:cNvSpPr/>
            <p:nvPr/>
          </p:nvSpPr>
          <p:spPr>
            <a:xfrm>
              <a:off x="3193263" y="65574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3434497" y="0"/>
              <a:ext cx="1340833" cy="1150928"/>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3472500" y="50997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4587796" y="63747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txBox="1"/>
            <p:nvPr/>
          </p:nvSpPr>
          <p:spPr>
            <a:xfrm>
              <a:off x="4795443" y="81570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Atrae</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inversiones</a:t>
              </a:r>
              <a:endParaRPr sz="1100" dirty="0">
                <a:solidFill>
                  <a:schemeClr val="lt1"/>
                </a:solidFill>
                <a:latin typeface="Calibri"/>
                <a:ea typeface="Calibri"/>
                <a:cs typeface="Calibri"/>
                <a:sym typeface="Calibri"/>
              </a:endParaRPr>
            </a:p>
          </p:txBody>
        </p:sp>
        <p:sp>
          <p:nvSpPr>
            <p:cNvPr id="804" name="Google Shape;804;p41"/>
            <p:cNvSpPr/>
            <p:nvPr/>
          </p:nvSpPr>
          <p:spPr>
            <a:xfrm>
              <a:off x="5747704" y="1147447"/>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5741094" y="1284514"/>
              <a:ext cx="1340833" cy="1150928"/>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6002156" y="1305401"/>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5741094" y="12183"/>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txBox="1"/>
            <p:nvPr/>
          </p:nvSpPr>
          <p:spPr>
            <a:xfrm>
              <a:off x="5948741" y="19042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Resutlados</a:t>
              </a:r>
              <a:r>
                <a:rPr lang="en-US" sz="1100" b="0" i="0" u="none" dirty="0">
                  <a:solidFill>
                    <a:schemeClr val="lt1"/>
                  </a:solidFill>
                  <a:latin typeface="Calibri"/>
                  <a:ea typeface="Calibri"/>
                  <a:cs typeface="Calibri"/>
                  <a:sym typeface="Calibri"/>
                </a:rPr>
                <a:t> de </a:t>
              </a:r>
              <a:r>
                <a:rPr lang="en-US" sz="1100" b="0" i="0" u="none" dirty="0" err="1">
                  <a:solidFill>
                    <a:schemeClr val="lt1"/>
                  </a:solidFill>
                  <a:latin typeface="Calibri"/>
                  <a:ea typeface="Calibri"/>
                  <a:cs typeface="Calibri"/>
                  <a:sym typeface="Calibri"/>
                </a:rPr>
                <a:t>empleo</a:t>
              </a:r>
              <a:endParaRPr sz="1100" dirty="0">
                <a:solidFill>
                  <a:schemeClr val="lt1"/>
                </a:solidFill>
                <a:latin typeface="Calibri"/>
                <a:ea typeface="Calibri"/>
                <a:cs typeface="Calibri"/>
                <a:sym typeface="Calibri"/>
              </a:endParaRPr>
            </a:p>
          </p:txBody>
        </p:sp>
        <p:sp>
          <p:nvSpPr>
            <p:cNvPr id="809" name="Google Shape;809;p41"/>
            <p:cNvSpPr/>
            <p:nvPr/>
          </p:nvSpPr>
          <p:spPr>
            <a:xfrm>
              <a:off x="6901002" y="528252"/>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6895219" y="654441"/>
              <a:ext cx="1340833" cy="1150928"/>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a:off x="7162064" y="680114"/>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6895219" y="192503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txBox="1"/>
            <p:nvPr/>
          </p:nvSpPr>
          <p:spPr>
            <a:xfrm>
              <a:off x="7102866" y="210326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Cultura</a:t>
              </a:r>
              <a:r>
                <a:rPr lang="en-US" sz="1100" b="0" i="0" u="none" dirty="0">
                  <a:solidFill>
                    <a:schemeClr val="lt1"/>
                  </a:solidFill>
                  <a:latin typeface="Calibri"/>
                  <a:ea typeface="Calibri"/>
                  <a:cs typeface="Calibri"/>
                  <a:sym typeface="Calibri"/>
                </a:rPr>
                <a:t> de </a:t>
              </a:r>
              <a:r>
                <a:rPr lang="en-US" sz="1100" b="0" i="0" u="none" dirty="0" err="1">
                  <a:solidFill>
                    <a:schemeClr val="lt1"/>
                  </a:solidFill>
                  <a:latin typeface="Calibri"/>
                  <a:ea typeface="Calibri"/>
                  <a:cs typeface="Calibri"/>
                  <a:sym typeface="Calibri"/>
                </a:rPr>
                <a:t>innovación</a:t>
              </a:r>
              <a:r>
                <a:rPr lang="en-US" sz="1100" b="0" i="0" u="none" dirty="0">
                  <a:solidFill>
                    <a:schemeClr val="lt1"/>
                  </a:solidFill>
                  <a:latin typeface="Calibri"/>
                  <a:ea typeface="Calibri"/>
                  <a:cs typeface="Calibri"/>
                  <a:sym typeface="Calibri"/>
                </a:rPr>
                <a:t> </a:t>
              </a:r>
              <a:endParaRPr dirty="0"/>
            </a:p>
          </p:txBody>
        </p:sp>
        <p:sp>
          <p:nvSpPr>
            <p:cNvPr id="814" name="Google Shape;814;p41"/>
            <p:cNvSpPr/>
            <p:nvPr/>
          </p:nvSpPr>
          <p:spPr>
            <a:xfrm>
              <a:off x="7160412" y="293323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5741094" y="2555105"/>
              <a:ext cx="1340833" cy="1150928"/>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6911742" y="306029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3433671" y="2548143"/>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txBox="1"/>
            <p:nvPr/>
          </p:nvSpPr>
          <p:spPr>
            <a:xfrm>
              <a:off x="3641318" y="272638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a:solidFill>
                    <a:schemeClr val="lt1"/>
                  </a:solidFill>
                  <a:latin typeface="Calibri"/>
                  <a:ea typeface="Calibri"/>
                  <a:cs typeface="Calibri"/>
                  <a:sym typeface="Calibri"/>
                </a:rPr>
                <a:t>Genera </a:t>
              </a:r>
              <a:r>
                <a:rPr lang="en-US" sz="1100" b="0" i="0" u="none" dirty="0" err="1">
                  <a:solidFill>
                    <a:schemeClr val="lt1"/>
                  </a:solidFill>
                  <a:latin typeface="Calibri"/>
                  <a:ea typeface="Calibri"/>
                  <a:cs typeface="Calibri"/>
                  <a:sym typeface="Calibri"/>
                </a:rPr>
                <a:t>ingresos</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fiscales</a:t>
              </a:r>
              <a:endParaRPr sz="1100" dirty="0">
                <a:solidFill>
                  <a:schemeClr val="lt1"/>
                </a:solidFill>
                <a:latin typeface="Calibri"/>
                <a:ea typeface="Calibri"/>
                <a:cs typeface="Calibri"/>
                <a:sym typeface="Calibri"/>
              </a:endParaRPr>
            </a:p>
          </p:txBody>
        </p:sp>
        <p:sp>
          <p:nvSpPr>
            <p:cNvPr id="819" name="Google Shape;819;p41"/>
            <p:cNvSpPr/>
            <p:nvPr/>
          </p:nvSpPr>
          <p:spPr>
            <a:xfrm>
              <a:off x="3471674" y="3058120"/>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2279547" y="3187790"/>
              <a:ext cx="1340833" cy="1150928"/>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3192437" y="3203890"/>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8042734" y="2569900"/>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txBox="1"/>
            <p:nvPr/>
          </p:nvSpPr>
          <p:spPr>
            <a:xfrm>
              <a:off x="8250381" y="2748137"/>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Podría</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generar</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beneficios</a:t>
              </a:r>
              <a:endParaRPr sz="1100" dirty="0">
                <a:solidFill>
                  <a:schemeClr val="lt1"/>
                </a:solidFill>
                <a:latin typeface="Calibri"/>
                <a:ea typeface="Calibri"/>
                <a:cs typeface="Calibri"/>
                <a:sym typeface="Calibri"/>
              </a:endParaRPr>
            </a:p>
          </p:txBody>
        </p:sp>
        <p:sp>
          <p:nvSpPr>
            <p:cNvPr id="824" name="Google Shape;824;p41"/>
            <p:cNvSpPr/>
            <p:nvPr/>
          </p:nvSpPr>
          <p:spPr>
            <a:xfrm>
              <a:off x="8308753" y="3578105"/>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6889436" y="3200409"/>
              <a:ext cx="1340833" cy="1150928"/>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8060083" y="3705599"/>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8047691" y="24802"/>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txBox="1"/>
            <p:nvPr/>
          </p:nvSpPr>
          <p:spPr>
            <a:xfrm>
              <a:off x="8255338" y="203039"/>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a:solidFill>
                    <a:schemeClr val="lt1"/>
                  </a:solidFill>
                  <a:latin typeface="Calibri"/>
                  <a:ea typeface="Calibri"/>
                  <a:cs typeface="Calibri"/>
                  <a:sym typeface="Calibri"/>
                </a:rPr>
                <a:t>Una idea que </a:t>
              </a:r>
              <a:r>
                <a:rPr lang="en-US" sz="1100" b="0" i="0" u="none" dirty="0" err="1">
                  <a:solidFill>
                    <a:schemeClr val="lt1"/>
                  </a:solidFill>
                  <a:latin typeface="Calibri"/>
                  <a:ea typeface="Calibri"/>
                  <a:cs typeface="Calibri"/>
                  <a:sym typeface="Calibri"/>
                </a:rPr>
                <a:t>tiene</a:t>
              </a:r>
              <a:r>
                <a:rPr lang="en-US" sz="1100" b="0" i="0" u="none" dirty="0">
                  <a:solidFill>
                    <a:schemeClr val="lt1"/>
                  </a:solidFill>
                  <a:latin typeface="Calibri"/>
                  <a:ea typeface="Calibri"/>
                  <a:cs typeface="Calibri"/>
                  <a:sym typeface="Calibri"/>
                </a:rPr>
                <a:t> mercado</a:t>
              </a:r>
              <a:endParaRPr sz="1100" dirty="0">
                <a:solidFill>
                  <a:schemeClr val="lt1"/>
                </a:solidFill>
                <a:latin typeface="Calibri"/>
                <a:ea typeface="Calibri"/>
                <a:cs typeface="Calibri"/>
                <a:sym typeface="Calibri"/>
              </a:endParaRPr>
            </a:p>
          </p:txBody>
        </p:sp>
        <p:sp>
          <p:nvSpPr>
            <p:cNvPr id="829" name="Google Shape;829;p41"/>
            <p:cNvSpPr/>
            <p:nvPr/>
          </p:nvSpPr>
          <p:spPr>
            <a:xfrm>
              <a:off x="8975452" y="1036923"/>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8047691" y="1295393"/>
              <a:ext cx="1340833" cy="1150928"/>
            </a:xfrm>
            <a:prstGeom prst="hexagon">
              <a:avLst>
                <a:gd name="adj" fmla="val 25000"/>
                <a:gd name="vf" fmla="val 115470"/>
              </a:avLst>
            </a:prstGeom>
            <a:blipFill rotWithShape="1">
              <a:blip r:embed="rId13">
                <a:alphaModFix/>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8975452" y="1302355"/>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868" name="Google Shape;868;p43"/>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869" name="Google Shape;869;p43"/>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870" name="Google Shape;870;p43"/>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871" name="Google Shape;871;p43"/>
          <p:cNvSpPr txBox="1"/>
          <p:nvPr/>
        </p:nvSpPr>
        <p:spPr>
          <a:xfrm>
            <a:off x="347331" y="2449382"/>
            <a:ext cx="2916730" cy="5223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595959"/>
                </a:solidFill>
                <a:latin typeface="Calibri"/>
                <a:ea typeface="Calibri"/>
                <a:cs typeface="Calibri"/>
                <a:sym typeface="Calibri"/>
              </a:rPr>
              <a:t>1. </a:t>
            </a:r>
            <a:r>
              <a:rPr lang="en-US" sz="1600" dirty="0" err="1">
                <a:solidFill>
                  <a:srgbClr val="595959"/>
                </a:solidFill>
                <a:latin typeface="Calibri"/>
                <a:ea typeface="Calibri"/>
                <a:cs typeface="Calibri"/>
                <a:sym typeface="Calibri"/>
              </a:rPr>
              <a:t>Cuando</a:t>
            </a:r>
            <a:r>
              <a:rPr lang="en-US" sz="1600" dirty="0">
                <a:solidFill>
                  <a:srgbClr val="595959"/>
                </a:solidFill>
                <a:latin typeface="Calibri"/>
                <a:ea typeface="Calibri"/>
                <a:cs typeface="Calibri"/>
                <a:sym typeface="Calibri"/>
              </a:rPr>
              <a:t> </a:t>
            </a:r>
            <a:r>
              <a:rPr lang="en-US" sz="1600" dirty="0" err="1">
                <a:solidFill>
                  <a:srgbClr val="595959"/>
                </a:solidFill>
                <a:latin typeface="Calibri"/>
                <a:ea typeface="Calibri"/>
                <a:cs typeface="Calibri"/>
                <a:sym typeface="Calibri"/>
              </a:rPr>
              <a:t>trabajas</a:t>
            </a:r>
            <a:r>
              <a:rPr lang="en-US" sz="1600" dirty="0">
                <a:solidFill>
                  <a:srgbClr val="595959"/>
                </a:solidFill>
                <a:latin typeface="Calibri"/>
                <a:ea typeface="Calibri"/>
                <a:cs typeface="Calibri"/>
                <a:sym typeface="Calibri"/>
              </a:rPr>
              <a:t> con </a:t>
            </a:r>
            <a:r>
              <a:rPr lang="en-US" sz="1600" dirty="0" err="1">
                <a:solidFill>
                  <a:srgbClr val="595959"/>
                </a:solidFill>
                <a:latin typeface="Calibri"/>
                <a:ea typeface="Calibri"/>
                <a:cs typeface="Calibri"/>
                <a:sym typeface="Calibri"/>
              </a:rPr>
              <a:t>el</a:t>
            </a:r>
            <a:r>
              <a:rPr lang="en-US" sz="1600" dirty="0">
                <a:solidFill>
                  <a:srgbClr val="595959"/>
                </a:solidFill>
                <a:latin typeface="Calibri"/>
                <a:ea typeface="Calibri"/>
                <a:cs typeface="Calibri"/>
                <a:sym typeface="Calibri"/>
              </a:rPr>
              <a:t> PCI: </a:t>
            </a:r>
            <a:endParaRPr sz="1600" dirty="0">
              <a:solidFill>
                <a:srgbClr val="595959"/>
              </a:solidFill>
              <a:latin typeface="Calibri"/>
              <a:ea typeface="Calibri"/>
              <a:cs typeface="Calibri"/>
              <a:sym typeface="Calibri"/>
            </a:endParaRPr>
          </a:p>
        </p:txBody>
      </p:sp>
      <p:sp>
        <p:nvSpPr>
          <p:cNvPr id="872" name="Google Shape;872;p43"/>
          <p:cNvSpPr txBox="1"/>
          <p:nvPr/>
        </p:nvSpPr>
        <p:spPr>
          <a:xfrm>
            <a:off x="347331" y="2712153"/>
            <a:ext cx="3721174" cy="82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1600"/>
              <a:buFont typeface="Calibri"/>
              <a:buAutoNum type="alphaLcParenR"/>
            </a:pPr>
            <a:r>
              <a:rPr lang="es-ES" sz="1600" dirty="0">
                <a:solidFill>
                  <a:srgbClr val="3F3F3F"/>
                </a:solidFill>
                <a:latin typeface="Calibri"/>
                <a:ea typeface="Calibri"/>
                <a:cs typeface="Calibri"/>
                <a:sym typeface="Calibri"/>
              </a:rPr>
              <a:t>La UNESCO ha desempeñado un papel fundamental en todo el mundo a la hora de concienciar a la gente sobre el PCI.</a:t>
            </a:r>
          </a:p>
          <a:p>
            <a:pPr marL="342900" marR="0" lvl="0" indent="-342900" algn="l" rtl="0">
              <a:spcBef>
                <a:spcPts val="0"/>
              </a:spcBef>
              <a:spcAft>
                <a:spcPts val="0"/>
              </a:spcAft>
              <a:buClr>
                <a:srgbClr val="3F3F3F"/>
              </a:buClr>
              <a:buSzPts val="1600"/>
              <a:buFont typeface="Calibri"/>
              <a:buAutoNum type="alphaLcParenR"/>
            </a:pPr>
            <a:r>
              <a:rPr lang="es-ES" sz="1600" dirty="0">
                <a:solidFill>
                  <a:srgbClr val="3F3F3F"/>
                </a:solidFill>
                <a:latin typeface="Calibri"/>
                <a:ea typeface="Calibri"/>
                <a:cs typeface="Calibri"/>
                <a:sym typeface="Calibri"/>
              </a:rPr>
              <a:t>Siempre está claro si las cosas son patrimonio inmaterial o material.</a:t>
            </a:r>
          </a:p>
          <a:p>
            <a:pPr marL="342900" marR="0" lvl="0" indent="-342900" algn="l" rtl="0">
              <a:spcBef>
                <a:spcPts val="0"/>
              </a:spcBef>
              <a:spcAft>
                <a:spcPts val="0"/>
              </a:spcAft>
              <a:buClr>
                <a:srgbClr val="3F3F3F"/>
              </a:buClr>
              <a:buSzPts val="1600"/>
              <a:buFont typeface="Calibri"/>
              <a:buAutoNum type="alphaLcParenR"/>
            </a:pPr>
            <a:r>
              <a:rPr lang="es-ES" sz="1600" dirty="0">
                <a:solidFill>
                  <a:srgbClr val="3F3F3F"/>
                </a:solidFill>
                <a:latin typeface="Calibri"/>
                <a:ea typeface="Calibri"/>
                <a:cs typeface="Calibri"/>
                <a:sym typeface="Calibri"/>
              </a:rPr>
              <a:t>La gente se pone de acuerdo sobre la mejor manera de hacerlo.</a:t>
            </a:r>
            <a:endParaRPr sz="1600" dirty="0">
              <a:solidFill>
                <a:srgbClr val="3F3F3F"/>
              </a:solidFill>
              <a:latin typeface="Calibri"/>
              <a:ea typeface="Calibri"/>
              <a:cs typeface="Calibri"/>
              <a:sym typeface="Calibri"/>
            </a:endParaRPr>
          </a:p>
        </p:txBody>
      </p:sp>
      <p:sp>
        <p:nvSpPr>
          <p:cNvPr id="873" name="Google Shape;873;p43"/>
          <p:cNvSpPr/>
          <p:nvPr/>
        </p:nvSpPr>
        <p:spPr>
          <a:xfrm>
            <a:off x="629731" y="1488232"/>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874" name="Google Shape;874;p43"/>
          <p:cNvSpPr txBox="1"/>
          <p:nvPr/>
        </p:nvSpPr>
        <p:spPr>
          <a:xfrm>
            <a:off x="4843730" y="2420480"/>
            <a:ext cx="2160408" cy="223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595959"/>
                </a:solidFill>
                <a:latin typeface="Calibri"/>
                <a:ea typeface="Calibri"/>
                <a:cs typeface="Calibri"/>
                <a:sym typeface="Calibri"/>
              </a:rPr>
              <a:t>3. </a:t>
            </a:r>
            <a:r>
              <a:rPr lang="en-US" sz="1600" dirty="0" err="1">
                <a:solidFill>
                  <a:srgbClr val="595959"/>
                </a:solidFill>
                <a:latin typeface="Calibri"/>
                <a:ea typeface="Calibri"/>
                <a:cs typeface="Calibri"/>
                <a:sym typeface="Calibri"/>
              </a:rPr>
              <a:t>Cuando</a:t>
            </a:r>
            <a:r>
              <a:rPr lang="en-US" sz="1600" dirty="0">
                <a:solidFill>
                  <a:srgbClr val="595959"/>
                </a:solidFill>
                <a:latin typeface="Calibri"/>
                <a:ea typeface="Calibri"/>
                <a:cs typeface="Calibri"/>
                <a:sym typeface="Calibri"/>
              </a:rPr>
              <a:t> </a:t>
            </a:r>
            <a:r>
              <a:rPr lang="en-US" sz="1600" dirty="0" err="1">
                <a:solidFill>
                  <a:srgbClr val="595959"/>
                </a:solidFill>
                <a:latin typeface="Calibri"/>
                <a:ea typeface="Calibri"/>
                <a:cs typeface="Calibri"/>
                <a:sym typeface="Calibri"/>
              </a:rPr>
              <a:t>trabajas</a:t>
            </a:r>
            <a:r>
              <a:rPr lang="en-US" sz="1600" dirty="0">
                <a:solidFill>
                  <a:srgbClr val="595959"/>
                </a:solidFill>
                <a:latin typeface="Calibri"/>
                <a:ea typeface="Calibri"/>
                <a:cs typeface="Calibri"/>
                <a:sym typeface="Calibri"/>
              </a:rPr>
              <a:t> con </a:t>
            </a:r>
            <a:r>
              <a:rPr lang="en-US" sz="1600" dirty="0" err="1">
                <a:solidFill>
                  <a:srgbClr val="595959"/>
                </a:solidFill>
                <a:latin typeface="Calibri"/>
                <a:ea typeface="Calibri"/>
                <a:cs typeface="Calibri"/>
                <a:sym typeface="Calibri"/>
              </a:rPr>
              <a:t>el</a:t>
            </a:r>
            <a:r>
              <a:rPr lang="en-US" sz="1600" dirty="0">
                <a:solidFill>
                  <a:srgbClr val="595959"/>
                </a:solidFill>
                <a:latin typeface="Calibri"/>
                <a:ea typeface="Calibri"/>
                <a:cs typeface="Calibri"/>
                <a:sym typeface="Calibri"/>
              </a:rPr>
              <a:t> PCI es </a:t>
            </a:r>
            <a:r>
              <a:rPr lang="en-US" sz="1600" dirty="0" err="1">
                <a:solidFill>
                  <a:srgbClr val="595959"/>
                </a:solidFill>
                <a:latin typeface="Calibri"/>
                <a:ea typeface="Calibri"/>
                <a:cs typeface="Calibri"/>
                <a:sym typeface="Calibri"/>
              </a:rPr>
              <a:t>importante</a:t>
            </a:r>
            <a:r>
              <a:rPr lang="en-US" sz="1600" dirty="0">
                <a:solidFill>
                  <a:srgbClr val="595959"/>
                </a:solidFill>
                <a:latin typeface="Calibri"/>
                <a:ea typeface="Calibri"/>
                <a:cs typeface="Calibri"/>
                <a:sym typeface="Calibri"/>
              </a:rPr>
              <a:t>:  </a:t>
            </a:r>
            <a:endParaRPr sz="1600" dirty="0">
              <a:solidFill>
                <a:srgbClr val="595959"/>
              </a:solidFill>
              <a:latin typeface="Calibri"/>
              <a:ea typeface="Calibri"/>
              <a:cs typeface="Calibri"/>
              <a:sym typeface="Calibri"/>
            </a:endParaRPr>
          </a:p>
        </p:txBody>
      </p:sp>
      <p:sp>
        <p:nvSpPr>
          <p:cNvPr id="875" name="Google Shape;875;p43"/>
          <p:cNvSpPr txBox="1"/>
          <p:nvPr/>
        </p:nvSpPr>
        <p:spPr>
          <a:xfrm>
            <a:off x="4801906" y="2930636"/>
            <a:ext cx="2659209" cy="82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1600"/>
              <a:buFont typeface="Calibri"/>
              <a:buAutoNum type="alphaLcParenR"/>
            </a:pPr>
            <a:r>
              <a:rPr lang="es-ES" sz="1600" dirty="0">
                <a:solidFill>
                  <a:srgbClr val="3F3F3F"/>
                </a:solidFill>
                <a:latin typeface="Calibri"/>
                <a:ea typeface="Calibri"/>
                <a:cs typeface="Calibri"/>
                <a:sym typeface="Calibri"/>
              </a:rPr>
              <a:t>Nunca hacer nada nuevo.</a:t>
            </a:r>
          </a:p>
          <a:p>
            <a:pPr marL="342900" marR="0" lvl="0" indent="-342900" algn="l" rtl="0">
              <a:spcBef>
                <a:spcPts val="0"/>
              </a:spcBef>
              <a:spcAft>
                <a:spcPts val="0"/>
              </a:spcAft>
              <a:buClr>
                <a:srgbClr val="3F3F3F"/>
              </a:buClr>
              <a:buSzPts val="1600"/>
              <a:buFont typeface="Calibri"/>
              <a:buAutoNum type="alphaLcParenR"/>
            </a:pPr>
            <a:r>
              <a:rPr lang="es-ES" sz="1600" dirty="0">
                <a:solidFill>
                  <a:srgbClr val="3F3F3F"/>
                </a:solidFill>
                <a:latin typeface="Calibri"/>
                <a:ea typeface="Calibri"/>
                <a:cs typeface="Calibri"/>
                <a:sym typeface="Calibri"/>
              </a:rPr>
              <a:t>No cambiar nunca nada.</a:t>
            </a:r>
          </a:p>
          <a:p>
            <a:pPr marL="342900" marR="0" lvl="0" indent="-342900" algn="l" rtl="0">
              <a:spcBef>
                <a:spcPts val="0"/>
              </a:spcBef>
              <a:spcAft>
                <a:spcPts val="0"/>
              </a:spcAft>
              <a:buClr>
                <a:srgbClr val="3F3F3F"/>
              </a:buClr>
              <a:buSzPts val="1600"/>
              <a:buFont typeface="Calibri"/>
              <a:buAutoNum type="alphaLcParenR"/>
            </a:pPr>
            <a:r>
              <a:rPr lang="es-ES" sz="1600" dirty="0">
                <a:solidFill>
                  <a:srgbClr val="3F3F3F"/>
                </a:solidFill>
                <a:latin typeface="Calibri"/>
                <a:ea typeface="Calibri"/>
                <a:cs typeface="Calibri"/>
                <a:sym typeface="Calibri"/>
              </a:rPr>
              <a:t>Respetar la herencia pero ser creativo.</a:t>
            </a:r>
            <a:endParaRPr dirty="0"/>
          </a:p>
        </p:txBody>
      </p:sp>
      <p:sp>
        <p:nvSpPr>
          <p:cNvPr id="876" name="Google Shape;876;p43"/>
          <p:cNvSpPr/>
          <p:nvPr/>
        </p:nvSpPr>
        <p:spPr>
          <a:xfrm>
            <a:off x="5142061" y="1386940"/>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877" name="Google Shape;877;p43"/>
          <p:cNvSpPr/>
          <p:nvPr/>
        </p:nvSpPr>
        <p:spPr>
          <a:xfrm>
            <a:off x="1017731" y="4797272"/>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878" name="Google Shape;878;p43"/>
          <p:cNvSpPr/>
          <p:nvPr/>
        </p:nvSpPr>
        <p:spPr>
          <a:xfrm>
            <a:off x="5339258" y="1601279"/>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879" name="Google Shape;879;p43"/>
          <p:cNvSpPr/>
          <p:nvPr/>
        </p:nvSpPr>
        <p:spPr>
          <a:xfrm>
            <a:off x="801664" y="1764555"/>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880" name="Google Shape;880;p43"/>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881" name="Google Shape;881;p43"/>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F5496"/>
              </a:buClr>
              <a:buSzPts val="3600"/>
              <a:buFont typeface="Calibri"/>
              <a:buNone/>
            </a:pPr>
            <a:r>
              <a:rPr lang="en-US" sz="3600" dirty="0">
                <a:solidFill>
                  <a:srgbClr val="2F5496"/>
                </a:solidFill>
                <a:latin typeface="Calibri"/>
                <a:ea typeface="Calibri"/>
                <a:cs typeface="Calibri"/>
                <a:sym typeface="Calibri"/>
              </a:rPr>
              <a:t>Test de </a:t>
            </a:r>
            <a:r>
              <a:rPr lang="en-US" sz="3600" dirty="0" err="1">
                <a:solidFill>
                  <a:srgbClr val="2F5496"/>
                </a:solidFill>
                <a:latin typeface="Calibri"/>
                <a:ea typeface="Calibri"/>
                <a:cs typeface="Calibri"/>
                <a:sym typeface="Calibri"/>
              </a:rPr>
              <a:t>autoevaluación</a:t>
            </a:r>
            <a:endParaRPr dirty="0"/>
          </a:p>
        </p:txBody>
      </p:sp>
      <p:pic>
        <p:nvPicPr>
          <p:cNvPr id="882" name="Google Shape;882;p43"/>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883" name="Google Shape;883;p43"/>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4" name="Google Shape;884;p43"/>
          <p:cNvSpPr txBox="1"/>
          <p:nvPr/>
        </p:nvSpPr>
        <p:spPr>
          <a:xfrm>
            <a:off x="1572382" y="4867680"/>
            <a:ext cx="3040257" cy="3376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595959"/>
                </a:solidFill>
                <a:latin typeface="Calibri"/>
                <a:ea typeface="Calibri"/>
                <a:cs typeface="Calibri"/>
                <a:sym typeface="Calibri"/>
              </a:rPr>
              <a:t>2. El valor de una idea es:  </a:t>
            </a:r>
            <a:endParaRPr sz="1600" dirty="0">
              <a:solidFill>
                <a:srgbClr val="595959"/>
              </a:solidFill>
              <a:latin typeface="Calibri"/>
              <a:ea typeface="Calibri"/>
              <a:cs typeface="Calibri"/>
              <a:sym typeface="Calibri"/>
            </a:endParaRPr>
          </a:p>
        </p:txBody>
      </p:sp>
      <p:sp>
        <p:nvSpPr>
          <p:cNvPr id="885" name="Google Shape;885;p43"/>
          <p:cNvSpPr txBox="1"/>
          <p:nvPr/>
        </p:nvSpPr>
        <p:spPr>
          <a:xfrm>
            <a:off x="1743272" y="5216102"/>
            <a:ext cx="3449659" cy="82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1600"/>
              <a:buFont typeface="Calibri"/>
              <a:buAutoNum type="alphaLcParenR"/>
            </a:pPr>
            <a:r>
              <a:rPr lang="es-ES" sz="1600" dirty="0">
                <a:solidFill>
                  <a:srgbClr val="3F3F3F"/>
                </a:solidFill>
                <a:latin typeface="Calibri"/>
                <a:ea typeface="Calibri"/>
                <a:cs typeface="Calibri"/>
                <a:sym typeface="Calibri"/>
              </a:rPr>
              <a:t>Depende del momento y el lugar.</a:t>
            </a:r>
          </a:p>
          <a:p>
            <a:pPr marL="342900" marR="0" lvl="0" indent="-342900" algn="l" rtl="0">
              <a:spcBef>
                <a:spcPts val="0"/>
              </a:spcBef>
              <a:spcAft>
                <a:spcPts val="0"/>
              </a:spcAft>
              <a:buClr>
                <a:srgbClr val="3F3F3F"/>
              </a:buClr>
              <a:buSzPts val="1600"/>
              <a:buFont typeface="Calibri"/>
              <a:buAutoNum type="alphaLcParenR"/>
            </a:pPr>
            <a:r>
              <a:rPr lang="es-ES" sz="1600" dirty="0">
                <a:solidFill>
                  <a:srgbClr val="3F3F3F"/>
                </a:solidFill>
                <a:latin typeface="Calibri"/>
                <a:ea typeface="Calibri"/>
                <a:cs typeface="Calibri"/>
                <a:sym typeface="Calibri"/>
              </a:rPr>
              <a:t>Siempre fijo.</a:t>
            </a:r>
          </a:p>
          <a:p>
            <a:pPr marL="342900" marR="0" lvl="0" indent="-342900" algn="l" rtl="0">
              <a:spcBef>
                <a:spcPts val="0"/>
              </a:spcBef>
              <a:spcAft>
                <a:spcPts val="0"/>
              </a:spcAft>
              <a:buClr>
                <a:srgbClr val="3F3F3F"/>
              </a:buClr>
              <a:buSzPts val="1600"/>
              <a:buFont typeface="Calibri"/>
              <a:buAutoNum type="alphaLcParenR"/>
            </a:pPr>
            <a:r>
              <a:rPr lang="es-ES" sz="1600" dirty="0">
                <a:solidFill>
                  <a:srgbClr val="3F3F3F"/>
                </a:solidFill>
                <a:latin typeface="Calibri"/>
                <a:ea typeface="Calibri"/>
                <a:cs typeface="Calibri"/>
                <a:sym typeface="Calibri"/>
              </a:rPr>
              <a:t>Sólo económico.</a:t>
            </a:r>
            <a:endParaRPr sz="1600" dirty="0">
              <a:solidFill>
                <a:srgbClr val="3F3F3F"/>
              </a:solidFill>
              <a:latin typeface="Calibri"/>
              <a:ea typeface="Calibri"/>
              <a:cs typeface="Calibri"/>
              <a:sym typeface="Calibri"/>
            </a:endParaRPr>
          </a:p>
          <a:p>
            <a:pPr marL="285750" marR="0" lvl="0" indent="-184150" algn="l" rtl="0">
              <a:spcBef>
                <a:spcPts val="0"/>
              </a:spcBef>
              <a:spcAft>
                <a:spcPts val="0"/>
              </a:spcAft>
              <a:buClr>
                <a:schemeClr val="dk1"/>
              </a:buClr>
              <a:buSzPts val="1600"/>
              <a:buFont typeface="Calibri"/>
              <a:buNone/>
            </a:pPr>
            <a:endParaRPr sz="1600" dirty="0">
              <a:solidFill>
                <a:srgbClr val="3F3F3F"/>
              </a:solidFill>
              <a:latin typeface="Calibri"/>
              <a:ea typeface="Calibri"/>
              <a:cs typeface="Calibri"/>
              <a:sym typeface="Calibri"/>
            </a:endParaRPr>
          </a:p>
        </p:txBody>
      </p:sp>
      <p:sp>
        <p:nvSpPr>
          <p:cNvPr id="886" name="Google Shape;886;p43"/>
          <p:cNvSpPr/>
          <p:nvPr/>
        </p:nvSpPr>
        <p:spPr>
          <a:xfrm>
            <a:off x="817990" y="4985340"/>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887" name="Google Shape;887;p43"/>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888" name="Google Shape;888;p43"/>
          <p:cNvSpPr/>
          <p:nvPr/>
        </p:nvSpPr>
        <p:spPr>
          <a:xfrm>
            <a:off x="992534" y="5220977"/>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pic>
        <p:nvPicPr>
          <p:cNvPr id="894" name="Google Shape;894;p44"/>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895" name="Google Shape;895;p44"/>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896" name="Google Shape;896;p44"/>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897" name="Google Shape;897;p44"/>
          <p:cNvSpPr txBox="1"/>
          <p:nvPr/>
        </p:nvSpPr>
        <p:spPr>
          <a:xfrm>
            <a:off x="2541229" y="2246694"/>
            <a:ext cx="2160408" cy="223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595959"/>
                </a:solidFill>
                <a:latin typeface="Calibri"/>
                <a:ea typeface="Calibri"/>
                <a:cs typeface="Calibri"/>
                <a:sym typeface="Calibri"/>
              </a:rPr>
              <a:t>4. </a:t>
            </a:r>
            <a:r>
              <a:rPr lang="en-US" sz="1600" dirty="0" err="1">
                <a:solidFill>
                  <a:srgbClr val="595959"/>
                </a:solidFill>
                <a:latin typeface="Calibri"/>
                <a:ea typeface="Calibri"/>
                <a:cs typeface="Calibri"/>
                <a:sym typeface="Calibri"/>
              </a:rPr>
              <a:t>Pensamiento</a:t>
            </a:r>
            <a:r>
              <a:rPr lang="en-US" sz="1600" dirty="0">
                <a:solidFill>
                  <a:srgbClr val="595959"/>
                </a:solidFill>
                <a:latin typeface="Calibri"/>
                <a:ea typeface="Calibri"/>
                <a:cs typeface="Calibri"/>
                <a:sym typeface="Calibri"/>
              </a:rPr>
              <a:t> de </a:t>
            </a:r>
            <a:r>
              <a:rPr lang="en-US" sz="1600" dirty="0" err="1">
                <a:solidFill>
                  <a:srgbClr val="595959"/>
                </a:solidFill>
                <a:latin typeface="Calibri"/>
                <a:ea typeface="Calibri"/>
                <a:cs typeface="Calibri"/>
                <a:sym typeface="Calibri"/>
              </a:rPr>
              <a:t>diseño</a:t>
            </a:r>
            <a:r>
              <a:rPr lang="en-US" sz="1600" dirty="0">
                <a:solidFill>
                  <a:srgbClr val="595959"/>
                </a:solidFill>
                <a:latin typeface="Calibri"/>
                <a:ea typeface="Calibri"/>
                <a:cs typeface="Calibri"/>
                <a:sym typeface="Calibri"/>
              </a:rPr>
              <a:t> es:  </a:t>
            </a:r>
            <a:endParaRPr sz="1600" dirty="0">
              <a:solidFill>
                <a:srgbClr val="595959"/>
              </a:solidFill>
              <a:latin typeface="Calibri"/>
              <a:ea typeface="Calibri"/>
              <a:cs typeface="Calibri"/>
              <a:sym typeface="Calibri"/>
            </a:endParaRPr>
          </a:p>
        </p:txBody>
      </p:sp>
      <p:sp>
        <p:nvSpPr>
          <p:cNvPr id="898" name="Google Shape;898;p44"/>
          <p:cNvSpPr txBox="1"/>
          <p:nvPr/>
        </p:nvSpPr>
        <p:spPr>
          <a:xfrm>
            <a:off x="2541229" y="2804832"/>
            <a:ext cx="4345427" cy="82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1600"/>
              <a:buFont typeface="Calibri"/>
              <a:buAutoNum type="alphaLcParenR"/>
            </a:pPr>
            <a:r>
              <a:rPr lang="es-ES" sz="1600" dirty="0">
                <a:solidFill>
                  <a:srgbClr val="3F3F3F"/>
                </a:solidFill>
                <a:latin typeface="Calibri"/>
                <a:ea typeface="Calibri"/>
                <a:cs typeface="Calibri"/>
                <a:sym typeface="Calibri"/>
              </a:rPr>
              <a:t>una manera de hacer que las cosas se vean mejor </a:t>
            </a:r>
          </a:p>
          <a:p>
            <a:pPr marL="342900" marR="0" lvl="0" indent="-342900" algn="l" rtl="0">
              <a:spcBef>
                <a:spcPts val="0"/>
              </a:spcBef>
              <a:spcAft>
                <a:spcPts val="0"/>
              </a:spcAft>
              <a:buClr>
                <a:srgbClr val="3F3F3F"/>
              </a:buClr>
              <a:buSzPts val="1600"/>
              <a:buFont typeface="Calibri"/>
              <a:buAutoNum type="alphaLcParenR"/>
            </a:pPr>
            <a:r>
              <a:rPr lang="es-ES" sz="1600" dirty="0">
                <a:solidFill>
                  <a:srgbClr val="3F3F3F"/>
                </a:solidFill>
                <a:latin typeface="Calibri"/>
                <a:ea typeface="Calibri"/>
                <a:cs typeface="Calibri"/>
                <a:sym typeface="Calibri"/>
              </a:rPr>
              <a:t>un método para pensar de forma más positiva </a:t>
            </a:r>
          </a:p>
          <a:p>
            <a:pPr marL="342900" marR="0" lvl="0" indent="-342900" algn="l" rtl="0">
              <a:spcBef>
                <a:spcPts val="0"/>
              </a:spcBef>
              <a:spcAft>
                <a:spcPts val="0"/>
              </a:spcAft>
              <a:buClr>
                <a:srgbClr val="3F3F3F"/>
              </a:buClr>
              <a:buSzPts val="1600"/>
              <a:buFont typeface="Calibri"/>
              <a:buAutoNum type="alphaLcParenR"/>
            </a:pPr>
            <a:r>
              <a:rPr lang="es-ES" sz="1600" dirty="0">
                <a:solidFill>
                  <a:srgbClr val="3F3F3F"/>
                </a:solidFill>
                <a:latin typeface="Calibri"/>
                <a:ea typeface="Calibri"/>
                <a:cs typeface="Calibri"/>
                <a:sym typeface="Calibri"/>
              </a:rPr>
              <a:t>un proceso para la resolución creativa de problemas</a:t>
            </a:r>
            <a:endParaRPr sz="1600" dirty="0">
              <a:solidFill>
                <a:srgbClr val="3F3F3F"/>
              </a:solidFill>
              <a:latin typeface="Calibri"/>
              <a:ea typeface="Calibri"/>
              <a:cs typeface="Calibri"/>
              <a:sym typeface="Calibri"/>
            </a:endParaRPr>
          </a:p>
        </p:txBody>
      </p:sp>
      <p:sp>
        <p:nvSpPr>
          <p:cNvPr id="899" name="Google Shape;899;p44"/>
          <p:cNvSpPr/>
          <p:nvPr/>
        </p:nvSpPr>
        <p:spPr>
          <a:xfrm>
            <a:off x="1638931" y="2004538"/>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900" name="Google Shape;900;p44"/>
          <p:cNvSpPr/>
          <p:nvPr/>
        </p:nvSpPr>
        <p:spPr>
          <a:xfrm>
            <a:off x="4068505" y="4552023"/>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901" name="Google Shape;901;p44"/>
          <p:cNvSpPr/>
          <p:nvPr/>
        </p:nvSpPr>
        <p:spPr>
          <a:xfrm>
            <a:off x="1354220" y="1884426"/>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902" name="Google Shape;902;p44"/>
          <p:cNvSpPr/>
          <p:nvPr/>
        </p:nvSpPr>
        <p:spPr>
          <a:xfrm>
            <a:off x="1812838" y="2244426"/>
            <a:ext cx="406580" cy="302310"/>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03" name="Google Shape;903;p44"/>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04" name="Google Shape;904;p44"/>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F5496"/>
              </a:buClr>
              <a:buSzPts val="3600"/>
              <a:buFont typeface="Calibri"/>
              <a:buNone/>
            </a:pPr>
            <a:r>
              <a:rPr lang="en-US" sz="3600" dirty="0">
                <a:solidFill>
                  <a:srgbClr val="2F5496"/>
                </a:solidFill>
                <a:latin typeface="Calibri"/>
                <a:ea typeface="Calibri"/>
                <a:cs typeface="Calibri"/>
                <a:sym typeface="Calibri"/>
              </a:rPr>
              <a:t>Test de </a:t>
            </a:r>
            <a:r>
              <a:rPr lang="en-US" sz="3600" dirty="0" err="1">
                <a:solidFill>
                  <a:srgbClr val="2F5496"/>
                </a:solidFill>
                <a:latin typeface="Calibri"/>
                <a:ea typeface="Calibri"/>
                <a:cs typeface="Calibri"/>
                <a:sym typeface="Calibri"/>
              </a:rPr>
              <a:t>autoevaluación</a:t>
            </a:r>
            <a:endParaRPr dirty="0"/>
          </a:p>
        </p:txBody>
      </p:sp>
      <p:pic>
        <p:nvPicPr>
          <p:cNvPr id="905" name="Google Shape;905;p44"/>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906" name="Google Shape;906;p44"/>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44"/>
          <p:cNvSpPr txBox="1"/>
          <p:nvPr/>
        </p:nvSpPr>
        <p:spPr>
          <a:xfrm>
            <a:off x="4552307" y="4908523"/>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908" name="Google Shape;908;p44"/>
          <p:cNvSpPr/>
          <p:nvPr/>
        </p:nvSpPr>
        <p:spPr>
          <a:xfrm>
            <a:off x="5049654" y="42838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837" name="Google Shape;837;p4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838" name="Google Shape;838;p42"/>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2F5496"/>
              </a:buClr>
              <a:buSzPts val="4400"/>
              <a:buFont typeface="Calibri"/>
              <a:buNone/>
            </a:pPr>
            <a:r>
              <a:rPr lang="en-US" sz="4400" dirty="0" err="1">
                <a:solidFill>
                  <a:srgbClr val="2F5496"/>
                </a:solidFill>
                <a:latin typeface="Calibri"/>
                <a:ea typeface="Calibri"/>
                <a:cs typeface="Calibri"/>
                <a:sym typeface="Calibri"/>
              </a:rPr>
              <a:t>Resumiendo</a:t>
            </a:r>
            <a:endParaRPr sz="3600" dirty="0">
              <a:solidFill>
                <a:srgbClr val="2F5496"/>
              </a:solidFill>
              <a:latin typeface="Calibri"/>
              <a:ea typeface="Calibri"/>
              <a:cs typeface="Calibri"/>
              <a:sym typeface="Calibri"/>
            </a:endParaRPr>
          </a:p>
        </p:txBody>
      </p:sp>
      <p:sp>
        <p:nvSpPr>
          <p:cNvPr id="839" name="Google Shape;839;p42"/>
          <p:cNvSpPr/>
          <p:nvPr/>
        </p:nvSpPr>
        <p:spPr>
          <a:xfrm>
            <a:off x="4534857" y="2768514"/>
            <a:ext cx="1728192" cy="1728192"/>
          </a:xfrm>
          <a:prstGeom prst="donut">
            <a:avLst>
              <a:gd name="adj" fmla="val 7299"/>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840" name="Google Shape;840;p42"/>
          <p:cNvSpPr/>
          <p:nvPr/>
        </p:nvSpPr>
        <p:spPr>
          <a:xfrm>
            <a:off x="5092919" y="4073742"/>
            <a:ext cx="612068" cy="612068"/>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841" name="Google Shape;841;p42"/>
          <p:cNvSpPr/>
          <p:nvPr/>
        </p:nvSpPr>
        <p:spPr>
          <a:xfrm rot="-5400000" flipH="1">
            <a:off x="5050446" y="3230223"/>
            <a:ext cx="706640" cy="66548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842" name="Google Shape;842;p42"/>
          <p:cNvSpPr/>
          <p:nvPr/>
        </p:nvSpPr>
        <p:spPr>
          <a:xfrm>
            <a:off x="5251307" y="4209789"/>
            <a:ext cx="284420" cy="33997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843" name="Google Shape;843;p42"/>
          <p:cNvCxnSpPr>
            <a:cxnSpLocks/>
          </p:cNvCxnSpPr>
          <p:nvPr/>
        </p:nvCxnSpPr>
        <p:spPr>
          <a:xfrm rot="10800000">
            <a:off x="3593317" y="2363146"/>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844" name="Google Shape;844;p42"/>
          <p:cNvCxnSpPr>
            <a:cxnSpLocks/>
          </p:cNvCxnSpPr>
          <p:nvPr/>
        </p:nvCxnSpPr>
        <p:spPr>
          <a:xfrm rot="10800000" flipH="1">
            <a:off x="6011621" y="2568180"/>
            <a:ext cx="892411" cy="471018"/>
          </a:xfrm>
          <a:prstGeom prst="straightConnector1">
            <a:avLst/>
          </a:prstGeom>
          <a:noFill/>
          <a:ln w="12700" cap="flat" cmpd="sng">
            <a:solidFill>
              <a:srgbClr val="FFC000"/>
            </a:solidFill>
            <a:prstDash val="solid"/>
            <a:miter lim="800000"/>
            <a:headEnd type="none" w="sm" len="sm"/>
            <a:tailEnd type="triangle" w="med" len="med"/>
          </a:ln>
        </p:spPr>
      </p:cxnSp>
      <p:cxnSp>
        <p:nvCxnSpPr>
          <p:cNvPr id="845" name="Google Shape;845;p42"/>
          <p:cNvCxnSpPr>
            <a:cxnSpLocks/>
          </p:cNvCxnSpPr>
          <p:nvPr/>
        </p:nvCxnSpPr>
        <p:spPr>
          <a:xfrm>
            <a:off x="6015604" y="4211736"/>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846" name="Google Shape;846;p42"/>
          <p:cNvCxnSpPr>
            <a:cxnSpLocks/>
          </p:cNvCxnSpPr>
          <p:nvPr/>
        </p:nvCxnSpPr>
        <p:spPr>
          <a:xfrm flipH="1">
            <a:off x="3884866" y="4171648"/>
            <a:ext cx="797680" cy="584775"/>
          </a:xfrm>
          <a:prstGeom prst="straightConnector1">
            <a:avLst/>
          </a:prstGeom>
          <a:noFill/>
          <a:ln w="12700" cap="flat" cmpd="sng">
            <a:solidFill>
              <a:srgbClr val="FFB500"/>
            </a:solidFill>
            <a:prstDash val="solid"/>
            <a:miter lim="800000"/>
            <a:headEnd type="none" w="sm" len="sm"/>
            <a:tailEnd type="triangle" w="med" len="med"/>
          </a:ln>
        </p:spPr>
      </p:cxnSp>
      <p:grpSp>
        <p:nvGrpSpPr>
          <p:cNvPr id="847" name="Google Shape;847;p42"/>
          <p:cNvGrpSpPr/>
          <p:nvPr/>
        </p:nvGrpSpPr>
        <p:grpSpPr>
          <a:xfrm>
            <a:off x="161195" y="1076778"/>
            <a:ext cx="3377610" cy="1541189"/>
            <a:chOff x="-528464" y="2873562"/>
            <a:chExt cx="3338080" cy="1541189"/>
          </a:xfrm>
        </p:grpSpPr>
        <p:sp>
          <p:nvSpPr>
            <p:cNvPr id="848" name="Google Shape;848;p42"/>
            <p:cNvSpPr txBox="1"/>
            <p:nvPr/>
          </p:nvSpPr>
          <p:spPr>
            <a:xfrm>
              <a:off x="-528464" y="3583795"/>
              <a:ext cx="3338079" cy="83095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s-ES" sz="1600" dirty="0">
                  <a:solidFill>
                    <a:schemeClr val="dk1"/>
                  </a:solidFill>
                  <a:latin typeface="Calibri"/>
                  <a:ea typeface="Calibri"/>
                  <a:cs typeface="Calibri"/>
                  <a:sym typeface="Calibri"/>
                </a:rPr>
                <a:t>También pueden ser las herramientas, los objetos, los artefactos y los espacios culturales asociados a ellos</a:t>
              </a:r>
              <a:r>
                <a:rPr lang="en-US" sz="1600" dirty="0">
                  <a:solidFill>
                    <a:schemeClr val="dk1"/>
                  </a:solidFill>
                  <a:latin typeface="Calibri"/>
                  <a:ea typeface="Calibri"/>
                  <a:cs typeface="Calibri"/>
                  <a:sym typeface="Calibri"/>
                </a:rPr>
                <a:t>.</a:t>
              </a:r>
              <a:endParaRPr sz="1600" dirty="0">
                <a:solidFill>
                  <a:srgbClr val="3F3F3F"/>
                </a:solidFill>
                <a:latin typeface="Calibri"/>
                <a:ea typeface="Calibri"/>
                <a:cs typeface="Calibri"/>
                <a:sym typeface="Calibri"/>
              </a:endParaRPr>
            </a:p>
          </p:txBody>
        </p:sp>
        <p:sp>
          <p:nvSpPr>
            <p:cNvPr id="849" name="Google Shape;849;p42"/>
            <p:cNvSpPr txBox="1"/>
            <p:nvPr/>
          </p:nvSpPr>
          <p:spPr>
            <a:xfrm>
              <a:off x="-528463" y="2873562"/>
              <a:ext cx="3338079" cy="83095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s-ES" sz="1600" b="1" dirty="0">
                  <a:solidFill>
                    <a:srgbClr val="3F3F3F"/>
                  </a:solidFill>
                  <a:latin typeface="Calibri"/>
                  <a:ea typeface="Calibri"/>
                  <a:cs typeface="Calibri"/>
                  <a:sym typeface="Calibri"/>
                </a:rPr>
                <a:t>El PCI incluye, por ejemplo, prácticas, presentación, expresión, conocimientos, habilidades </a:t>
              </a:r>
            </a:p>
          </p:txBody>
        </p:sp>
      </p:grpSp>
      <p:grpSp>
        <p:nvGrpSpPr>
          <p:cNvPr id="850" name="Google Shape;850;p42"/>
          <p:cNvGrpSpPr/>
          <p:nvPr/>
        </p:nvGrpSpPr>
        <p:grpSpPr>
          <a:xfrm>
            <a:off x="562708" y="3860312"/>
            <a:ext cx="5448914" cy="2469594"/>
            <a:chOff x="-332695" y="3696454"/>
            <a:chExt cx="5396429" cy="2469594"/>
          </a:xfrm>
        </p:grpSpPr>
        <p:sp>
          <p:nvSpPr>
            <p:cNvPr id="851" name="Google Shape;851;p42"/>
            <p:cNvSpPr txBox="1"/>
            <p:nvPr/>
          </p:nvSpPr>
          <p:spPr>
            <a:xfrm>
              <a:off x="-332695" y="4596388"/>
              <a:ext cx="5396429" cy="156966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1600" dirty="0">
                  <a:solidFill>
                    <a:schemeClr val="dk1"/>
                  </a:solidFill>
                  <a:latin typeface="Calibri"/>
                  <a:ea typeface="Calibri"/>
                  <a:cs typeface="Calibri"/>
                  <a:sym typeface="Calibri"/>
                </a:rPr>
                <a:t>(a) tradiciones y expresiones orales</a:t>
              </a:r>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(b) artes escénicas</a:t>
              </a:r>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(c) prácticas sociales, rituales y actos festivos </a:t>
              </a:r>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(d) conocimientos y prácticas relativos a la naturaleza y al universo </a:t>
              </a:r>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(e) la artesanía tradicional</a:t>
              </a:r>
              <a:r>
                <a:rPr lang="en-US" sz="1600" dirty="0">
                  <a:solidFill>
                    <a:srgbClr val="3F3F3F"/>
                  </a:solidFill>
                  <a:latin typeface="Calibri"/>
                  <a:ea typeface="Calibri"/>
                  <a:cs typeface="Calibri"/>
                  <a:sym typeface="Calibri"/>
                </a:rPr>
                <a:t> </a:t>
              </a:r>
              <a:endParaRPr sz="1600" dirty="0">
                <a:solidFill>
                  <a:srgbClr val="3F3F3F"/>
                </a:solidFill>
                <a:latin typeface="Calibri"/>
                <a:ea typeface="Calibri"/>
                <a:cs typeface="Calibri"/>
                <a:sym typeface="Calibri"/>
              </a:endParaRPr>
            </a:p>
          </p:txBody>
        </p:sp>
        <p:sp>
          <p:nvSpPr>
            <p:cNvPr id="852" name="Google Shape;852;p42"/>
            <p:cNvSpPr txBox="1"/>
            <p:nvPr/>
          </p:nvSpPr>
          <p:spPr>
            <a:xfrm>
              <a:off x="-332695" y="3696454"/>
              <a:ext cx="3711193"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1600" b="1" dirty="0">
                  <a:solidFill>
                    <a:schemeClr val="dk1"/>
                  </a:solidFill>
                  <a:latin typeface="Calibri"/>
                  <a:ea typeface="Calibri"/>
                  <a:cs typeface="Calibri"/>
                  <a:sym typeface="Calibri"/>
                </a:rPr>
                <a:t>El "Patrimonio Cultural Inmaterial", según la definición de la UNESCO, se manifiesta en cinco ámbitos:</a:t>
              </a:r>
              <a:endParaRPr dirty="0"/>
            </a:p>
          </p:txBody>
        </p:sp>
      </p:grpSp>
      <p:grpSp>
        <p:nvGrpSpPr>
          <p:cNvPr id="853" name="Google Shape;853;p42"/>
          <p:cNvGrpSpPr/>
          <p:nvPr/>
        </p:nvGrpSpPr>
        <p:grpSpPr>
          <a:xfrm>
            <a:off x="7066080" y="1181546"/>
            <a:ext cx="3484689" cy="2245281"/>
            <a:chOff x="585699" y="2998833"/>
            <a:chExt cx="2223920" cy="2245281"/>
          </a:xfrm>
        </p:grpSpPr>
        <p:sp>
          <p:nvSpPr>
            <p:cNvPr id="854" name="Google Shape;854;p42"/>
            <p:cNvSpPr txBox="1"/>
            <p:nvPr/>
          </p:nvSpPr>
          <p:spPr>
            <a:xfrm>
              <a:off x="585699" y="3674494"/>
              <a:ext cx="2223920"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1600" dirty="0">
                  <a:solidFill>
                    <a:schemeClr val="dk1"/>
                  </a:solidFill>
                  <a:latin typeface="Calibri"/>
                  <a:ea typeface="Calibri"/>
                  <a:cs typeface="Calibri"/>
                  <a:sym typeface="Calibri"/>
                </a:rPr>
                <a:t>El Patrimonio Cultural Inmaterial se mantiene vivo y relevante cuando se practica y comparte </a:t>
              </a:r>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Cada generación influirá en él, tanto con pequeños ajustes como con grandes cambios</a:t>
              </a:r>
              <a:endParaRPr sz="1600" dirty="0">
                <a:solidFill>
                  <a:srgbClr val="3F3F3F"/>
                </a:solidFill>
                <a:latin typeface="Calibri"/>
                <a:ea typeface="Calibri"/>
                <a:cs typeface="Calibri"/>
                <a:sym typeface="Calibri"/>
              </a:endParaRPr>
            </a:p>
          </p:txBody>
        </p:sp>
        <p:sp>
          <p:nvSpPr>
            <p:cNvPr id="855" name="Google Shape;855;p42"/>
            <p:cNvSpPr txBox="1"/>
            <p:nvPr/>
          </p:nvSpPr>
          <p:spPr>
            <a:xfrm>
              <a:off x="585699" y="2998833"/>
              <a:ext cx="2059657" cy="58473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dirty="0">
                  <a:solidFill>
                    <a:srgbClr val="3F3F3F"/>
                  </a:solidFill>
                  <a:latin typeface="Calibri"/>
                  <a:ea typeface="Calibri"/>
                  <a:cs typeface="Calibri"/>
                  <a:sym typeface="Calibri"/>
                </a:rPr>
                <a:t>PCI – </a:t>
              </a:r>
              <a:r>
                <a:rPr lang="en-US" sz="1600" b="1" dirty="0" err="1">
                  <a:solidFill>
                    <a:srgbClr val="3F3F3F"/>
                  </a:solidFill>
                  <a:latin typeface="Calibri"/>
                  <a:ea typeface="Calibri"/>
                  <a:cs typeface="Calibri"/>
                  <a:sym typeface="Calibri"/>
                </a:rPr>
                <a:t>Actividad</a:t>
              </a:r>
              <a:r>
                <a:rPr lang="en-US" sz="1600" b="1" dirty="0">
                  <a:solidFill>
                    <a:srgbClr val="3F3F3F"/>
                  </a:solidFill>
                  <a:latin typeface="Calibri"/>
                  <a:ea typeface="Calibri"/>
                  <a:cs typeface="Calibri"/>
                  <a:sym typeface="Calibri"/>
                </a:rPr>
                <a:t> </a:t>
              </a:r>
              <a:r>
                <a:rPr lang="en-US" sz="1600" b="1" dirty="0" err="1">
                  <a:solidFill>
                    <a:srgbClr val="3F3F3F"/>
                  </a:solidFill>
                  <a:latin typeface="Calibri"/>
                  <a:ea typeface="Calibri"/>
                  <a:cs typeface="Calibri"/>
                  <a:sym typeface="Calibri"/>
                </a:rPr>
                <a:t>profesional</a:t>
              </a:r>
              <a:r>
                <a:rPr lang="en-US" sz="1600" b="1" dirty="0">
                  <a:solidFill>
                    <a:srgbClr val="3F3F3F"/>
                  </a:solidFill>
                  <a:latin typeface="Calibri"/>
                  <a:ea typeface="Calibri"/>
                  <a:cs typeface="Calibri"/>
                  <a:sym typeface="Calibri"/>
                </a:rPr>
                <a:t> y de </a:t>
              </a:r>
              <a:r>
                <a:rPr lang="en-US" sz="1600" b="1" dirty="0" err="1">
                  <a:solidFill>
                    <a:srgbClr val="3F3F3F"/>
                  </a:solidFill>
                  <a:latin typeface="Calibri"/>
                  <a:ea typeface="Calibri"/>
                  <a:cs typeface="Calibri"/>
                  <a:sym typeface="Calibri"/>
                </a:rPr>
                <a:t>pasatiempo</a:t>
              </a:r>
              <a:endParaRPr sz="1600" b="1" dirty="0">
                <a:solidFill>
                  <a:srgbClr val="3F3F3F"/>
                </a:solidFill>
                <a:latin typeface="Calibri"/>
                <a:ea typeface="Calibri"/>
                <a:cs typeface="Calibri"/>
                <a:sym typeface="Calibri"/>
              </a:endParaRPr>
            </a:p>
          </p:txBody>
        </p:sp>
      </p:grpSp>
      <p:grpSp>
        <p:nvGrpSpPr>
          <p:cNvPr id="856" name="Google Shape;856;p42"/>
          <p:cNvGrpSpPr/>
          <p:nvPr/>
        </p:nvGrpSpPr>
        <p:grpSpPr>
          <a:xfrm>
            <a:off x="7337733" y="4301391"/>
            <a:ext cx="2955650" cy="2277526"/>
            <a:chOff x="803640" y="3111652"/>
            <a:chExt cx="2059657" cy="2277526"/>
          </a:xfrm>
        </p:grpSpPr>
        <p:sp>
          <p:nvSpPr>
            <p:cNvPr id="857" name="Google Shape;857;p42"/>
            <p:cNvSpPr txBox="1"/>
            <p:nvPr/>
          </p:nvSpPr>
          <p:spPr>
            <a:xfrm>
              <a:off x="803640" y="4065739"/>
              <a:ext cx="2059657"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1600" dirty="0">
                  <a:solidFill>
                    <a:srgbClr val="3F3F3F"/>
                  </a:solidFill>
                  <a:latin typeface="Calibri"/>
                  <a:ea typeface="Calibri"/>
                  <a:cs typeface="Calibri"/>
                  <a:sym typeface="Calibri"/>
                </a:rPr>
                <a:t>Generar ideas, trabajar para mejorarlas y considerar el valor social, cultural y económico de su idea de PCI</a:t>
              </a:r>
            </a:p>
            <a:p>
              <a:pPr marL="0" marR="0" lvl="0" indent="0" algn="l" rtl="0">
                <a:spcBef>
                  <a:spcPts val="0"/>
                </a:spcBef>
                <a:spcAft>
                  <a:spcPts val="0"/>
                </a:spcAft>
                <a:buNone/>
              </a:pPr>
              <a:endParaRPr sz="1600" dirty="0">
                <a:solidFill>
                  <a:srgbClr val="3F3F3F"/>
                </a:solidFill>
                <a:latin typeface="Calibri"/>
                <a:ea typeface="Calibri"/>
                <a:cs typeface="Calibri"/>
                <a:sym typeface="Calibri"/>
              </a:endParaRPr>
            </a:p>
          </p:txBody>
        </p:sp>
        <p:sp>
          <p:nvSpPr>
            <p:cNvPr id="858" name="Google Shape;858;p42"/>
            <p:cNvSpPr txBox="1"/>
            <p:nvPr/>
          </p:nvSpPr>
          <p:spPr>
            <a:xfrm>
              <a:off x="803640" y="3111652"/>
              <a:ext cx="2059657" cy="107717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1600" b="1" dirty="0">
                  <a:solidFill>
                    <a:srgbClr val="3F3F3F"/>
                  </a:solidFill>
                  <a:latin typeface="Calibri"/>
                  <a:ea typeface="Calibri"/>
                  <a:cs typeface="Calibri"/>
                  <a:sym typeface="Calibri"/>
                </a:rPr>
                <a:t>Los emprendedores que trabajan con el PCI utilizan muchos medios para despertar su creatividad. </a:t>
              </a:r>
            </a:p>
          </p:txBody>
        </p:sp>
      </p:grpSp>
      <p:grpSp>
        <p:nvGrpSpPr>
          <p:cNvPr id="859" name="Google Shape;859;p42"/>
          <p:cNvGrpSpPr/>
          <p:nvPr/>
        </p:nvGrpSpPr>
        <p:grpSpPr>
          <a:xfrm>
            <a:off x="9050307" y="414216"/>
            <a:ext cx="1361571" cy="349188"/>
            <a:chOff x="10604072" y="448487"/>
            <a:chExt cx="1361571" cy="349188"/>
          </a:xfrm>
        </p:grpSpPr>
        <p:sp>
          <p:nvSpPr>
            <p:cNvPr id="860" name="Google Shape;860;p42"/>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1" name="Google Shape;861;p42"/>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2" name="Google Shape;862;p42"/>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482069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45"/>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US" b="1"/>
              <a:t>GRACIAS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p:nvPr/>
        </p:nvSpPr>
        <p:spPr>
          <a:xfrm>
            <a:off x="3074678" y="547721"/>
            <a:ext cx="724646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2F5496"/>
              </a:buClr>
              <a:buSzPts val="4400"/>
              <a:buFont typeface="Arial"/>
              <a:buNone/>
            </a:pPr>
            <a:r>
              <a:rPr lang="en-US" sz="4400" dirty="0">
                <a:solidFill>
                  <a:srgbClr val="2F5496"/>
                </a:solidFill>
                <a:latin typeface="Calibri"/>
                <a:ea typeface="Calibri"/>
                <a:cs typeface="Calibri"/>
                <a:sym typeface="Calibri"/>
              </a:rPr>
              <a:t>1.1. </a:t>
            </a:r>
            <a:r>
              <a:rPr lang="en-US" sz="4400" dirty="0" err="1">
                <a:solidFill>
                  <a:srgbClr val="2F5496"/>
                </a:solidFill>
                <a:latin typeface="Calibri"/>
                <a:ea typeface="Calibri"/>
                <a:cs typeface="Calibri"/>
                <a:sym typeface="Calibri"/>
              </a:rPr>
              <a:t>Definiciones</a:t>
            </a:r>
            <a:r>
              <a:rPr lang="en-US" sz="4400" dirty="0">
                <a:solidFill>
                  <a:srgbClr val="2F5496"/>
                </a:solidFill>
                <a:latin typeface="Calibri"/>
                <a:ea typeface="Calibri"/>
                <a:cs typeface="Calibri"/>
                <a:sym typeface="Calibri"/>
              </a:rPr>
              <a:t> de PCI</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187" name="Google Shape;187;p5"/>
          <p:cNvSpPr txBox="1"/>
          <p:nvPr/>
        </p:nvSpPr>
        <p:spPr>
          <a:xfrm>
            <a:off x="5218400" y="2916643"/>
            <a:ext cx="4772520"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"El patrimonio cultural inmaterial comprende los usos, la presentación, la expresión, los conocimientos y las técnicas -así como los instrumentos, objetos, artefactos y espacios culturales asociados a ellos- que las sociedades, los grupos y, en algunos casos, los individuos consideran su patrimonio cultural" </a:t>
            </a:r>
          </a:p>
        </p:txBody>
      </p:sp>
      <p:sp>
        <p:nvSpPr>
          <p:cNvPr id="188" name="Google Shape;188;p5"/>
          <p:cNvSpPr txBox="1"/>
          <p:nvPr/>
        </p:nvSpPr>
        <p:spPr>
          <a:xfrm>
            <a:off x="6962512" y="5216700"/>
            <a:ext cx="39280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Definición</a:t>
            </a:r>
            <a:r>
              <a:rPr lang="en-US" sz="1800" dirty="0">
                <a:solidFill>
                  <a:schemeClr val="dk1"/>
                </a:solidFill>
                <a:latin typeface="Calibri"/>
                <a:ea typeface="Calibri"/>
                <a:cs typeface="Calibri"/>
                <a:sym typeface="Calibri"/>
              </a:rPr>
              <a:t> de PCI por la UNESCO</a:t>
            </a:r>
            <a:endParaRPr dirty="0"/>
          </a:p>
        </p:txBody>
      </p:sp>
      <p:pic>
        <p:nvPicPr>
          <p:cNvPr id="189" name="Google Shape;189;p5" descr="A picture containing 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6104" y="1965669"/>
            <a:ext cx="3851238" cy="2570542"/>
          </a:xfrm>
          <a:prstGeom prst="rect">
            <a:avLst/>
          </a:prstGeom>
          <a:noFill/>
          <a:ln>
            <a:noFill/>
          </a:ln>
        </p:spPr>
      </p:pic>
      <p:grpSp>
        <p:nvGrpSpPr>
          <p:cNvPr id="190" name="Google Shape;190;p5"/>
          <p:cNvGrpSpPr/>
          <p:nvPr/>
        </p:nvGrpSpPr>
        <p:grpSpPr>
          <a:xfrm>
            <a:off x="3225771" y="735249"/>
            <a:ext cx="1361571" cy="349188"/>
            <a:chOff x="10604072" y="448487"/>
            <a:chExt cx="1361571" cy="349188"/>
          </a:xfrm>
        </p:grpSpPr>
        <p:sp>
          <p:nvSpPr>
            <p:cNvPr id="191" name="Google Shape;191;p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p:nvPr/>
        </p:nvSpPr>
        <p:spPr>
          <a:xfrm>
            <a:off x="2823088" y="336847"/>
            <a:ext cx="724646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2F5496"/>
              </a:buClr>
              <a:buSzPts val="4400"/>
              <a:buFont typeface="Arial"/>
              <a:buNone/>
            </a:pPr>
            <a:r>
              <a:rPr lang="en-US" sz="4400" dirty="0">
                <a:solidFill>
                  <a:srgbClr val="2F5496"/>
                </a:solidFill>
                <a:latin typeface="Calibri"/>
                <a:ea typeface="Calibri"/>
                <a:cs typeface="Calibri"/>
                <a:sym typeface="Calibri"/>
              </a:rPr>
              <a:t>1.2. El </a:t>
            </a:r>
            <a:r>
              <a:rPr lang="en-US" sz="4400" dirty="0" err="1">
                <a:solidFill>
                  <a:srgbClr val="2F5496"/>
                </a:solidFill>
                <a:latin typeface="Calibri"/>
                <a:ea typeface="Calibri"/>
                <a:cs typeface="Calibri"/>
                <a:sym typeface="Calibri"/>
              </a:rPr>
              <a:t>rol</a:t>
            </a:r>
            <a:r>
              <a:rPr lang="en-US" sz="4400" dirty="0">
                <a:solidFill>
                  <a:srgbClr val="2F5496"/>
                </a:solidFill>
                <a:latin typeface="Calibri"/>
                <a:ea typeface="Calibri"/>
                <a:cs typeface="Calibri"/>
                <a:sym typeface="Calibri"/>
              </a:rPr>
              <a:t> de la UNESCO</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00" name="Google Shape;200;p6"/>
          <p:cNvSpPr txBox="1"/>
          <p:nvPr/>
        </p:nvSpPr>
        <p:spPr>
          <a:xfrm>
            <a:off x="4272117" y="2782451"/>
            <a:ext cx="6069603"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La UNESCO es la Organización de las Naciones Unidas para la Educación, la Ciencia y la Cultura. Trata de construir la paz a través de la cooperación internacional en materia de educación, ciencia y cultura</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dirty="0">
                <a:solidFill>
                  <a:schemeClr val="dk1"/>
                </a:solidFill>
                <a:latin typeface="Calibri"/>
                <a:ea typeface="Calibri"/>
                <a:cs typeface="Calibri"/>
                <a:sym typeface="Calibri"/>
              </a:rPr>
              <a:t>La UNESCO ha desempeñado un papel fundamental en todo el mundo a la hora de concienciar a la población sobre el PCI.</a:t>
            </a:r>
            <a:endParaRPr sz="1800" dirty="0">
              <a:solidFill>
                <a:schemeClr val="dk1"/>
              </a:solidFill>
              <a:latin typeface="Calibri"/>
              <a:ea typeface="Calibri"/>
              <a:cs typeface="Calibri"/>
              <a:sym typeface="Calibri"/>
            </a:endParaRPr>
          </a:p>
        </p:txBody>
      </p:sp>
      <p:sp>
        <p:nvSpPr>
          <p:cNvPr id="201" name="Google Shape;201;p6"/>
          <p:cNvSpPr txBox="1"/>
          <p:nvPr/>
        </p:nvSpPr>
        <p:spPr>
          <a:xfrm>
            <a:off x="4272117" y="1555110"/>
            <a:ext cx="591691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i="1" dirty="0">
                <a:solidFill>
                  <a:schemeClr val="dk1"/>
                </a:solidFill>
                <a:latin typeface="Calibri"/>
                <a:ea typeface="Calibri"/>
                <a:cs typeface="Calibri"/>
                <a:sym typeface="Calibri"/>
              </a:rPr>
              <a:t>“Al igual que las guerras comienzan en la mente de los hombres, es en la mente de los hombres donde deben construirse los baluartes de la paz;"</a:t>
            </a:r>
          </a:p>
        </p:txBody>
      </p:sp>
      <p:pic>
        <p:nvPicPr>
          <p:cNvPr id="202" name="Google Shape;202;p6" descr="A picture containing person, frui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4922" y="1421843"/>
            <a:ext cx="2683685" cy="4014314"/>
          </a:xfrm>
          <a:prstGeom prst="rect">
            <a:avLst/>
          </a:prstGeom>
          <a:noFill/>
          <a:ln>
            <a:noFill/>
          </a:ln>
        </p:spPr>
      </p:pic>
      <p:grpSp>
        <p:nvGrpSpPr>
          <p:cNvPr id="203" name="Google Shape;203;p6"/>
          <p:cNvGrpSpPr/>
          <p:nvPr/>
        </p:nvGrpSpPr>
        <p:grpSpPr>
          <a:xfrm>
            <a:off x="2917822" y="524376"/>
            <a:ext cx="1361571" cy="349188"/>
            <a:chOff x="10604072" y="448487"/>
            <a:chExt cx="1361571" cy="349188"/>
          </a:xfrm>
        </p:grpSpPr>
        <p:sp>
          <p:nvSpPr>
            <p:cNvPr id="204" name="Google Shape;204;p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7"/>
          <p:cNvSpPr txBox="1"/>
          <p:nvPr/>
        </p:nvSpPr>
        <p:spPr>
          <a:xfrm>
            <a:off x="2823088" y="336847"/>
            <a:ext cx="724646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2F5496"/>
              </a:buClr>
              <a:buSzPts val="4400"/>
              <a:buFont typeface="Arial"/>
              <a:buNone/>
            </a:pPr>
            <a:r>
              <a:rPr lang="en-US" sz="4400" dirty="0">
                <a:solidFill>
                  <a:srgbClr val="2F5496"/>
                </a:solidFill>
                <a:latin typeface="Calibri"/>
                <a:ea typeface="Calibri"/>
                <a:cs typeface="Calibri"/>
                <a:sym typeface="Calibri"/>
              </a:rPr>
              <a:t>1.2. El </a:t>
            </a:r>
            <a:r>
              <a:rPr lang="en-US" sz="4400" dirty="0" err="1">
                <a:solidFill>
                  <a:srgbClr val="2F5496"/>
                </a:solidFill>
                <a:latin typeface="Calibri"/>
                <a:ea typeface="Calibri"/>
                <a:cs typeface="Calibri"/>
                <a:sym typeface="Calibri"/>
              </a:rPr>
              <a:t>rol</a:t>
            </a:r>
            <a:r>
              <a:rPr lang="en-US" sz="4400" dirty="0">
                <a:solidFill>
                  <a:srgbClr val="2F5496"/>
                </a:solidFill>
                <a:latin typeface="Calibri"/>
                <a:ea typeface="Calibri"/>
                <a:cs typeface="Calibri"/>
                <a:sym typeface="Calibri"/>
              </a:rPr>
              <a:t> de la UNESCO</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13" name="Google Shape;213;p7"/>
          <p:cNvSpPr txBox="1"/>
          <p:nvPr/>
        </p:nvSpPr>
        <p:spPr>
          <a:xfrm>
            <a:off x="3583311" y="1392916"/>
            <a:ext cx="6486240"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Ahora más de 180 ESTADOS han ratificado la Convención de la UNESCO para la Salvaguardia del Patrimonio Cultural Inmaterial desde 2003</a:t>
            </a:r>
            <a:r>
              <a:rPr lang="en-US" sz="1800" dirty="0">
                <a:solidFill>
                  <a:schemeClr val="dk1"/>
                </a:solidFill>
                <a:latin typeface="Calibri"/>
                <a:ea typeface="Calibri"/>
                <a:cs typeface="Calibri"/>
                <a:sym typeface="Calibri"/>
              </a:rPr>
              <a:t>. </a:t>
            </a: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dirty="0">
                <a:solidFill>
                  <a:schemeClr val="dk1"/>
                </a:solidFill>
                <a:latin typeface="Calibri"/>
                <a:ea typeface="Calibri"/>
                <a:cs typeface="Calibri"/>
                <a:sym typeface="Calibri"/>
              </a:rPr>
              <a:t>Los objetivos de la Convención de 2003 son</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Calibri"/>
              <a:buAutoNum type="alphaLcParenR"/>
            </a:pPr>
            <a:r>
              <a:rPr lang="es-ES" sz="1800" b="0" i="0" u="none" strike="noStrike" cap="none" dirty="0">
                <a:solidFill>
                  <a:schemeClr val="dk1"/>
                </a:solidFill>
                <a:latin typeface="Calibri"/>
                <a:ea typeface="Calibri"/>
                <a:cs typeface="Calibri"/>
                <a:sym typeface="Calibri"/>
              </a:rPr>
              <a:t>salvaguardar el patrimonio cultural inmaterial </a:t>
            </a:r>
          </a:p>
          <a:p>
            <a:pPr marL="800100" marR="0" lvl="1" indent="-342900" algn="l" rtl="0">
              <a:spcBef>
                <a:spcPts val="0"/>
              </a:spcBef>
              <a:spcAft>
                <a:spcPts val="0"/>
              </a:spcAft>
              <a:buClr>
                <a:schemeClr val="dk1"/>
              </a:buClr>
              <a:buSzPts val="1800"/>
              <a:buFont typeface="Calibri"/>
              <a:buAutoNum type="alphaLcParenR"/>
            </a:pPr>
            <a:r>
              <a:rPr lang="es-ES" sz="1800" b="0" i="0" u="none" strike="noStrike" cap="none" dirty="0">
                <a:solidFill>
                  <a:schemeClr val="dk1"/>
                </a:solidFill>
                <a:latin typeface="Calibri"/>
                <a:ea typeface="Calibri"/>
                <a:cs typeface="Calibri"/>
                <a:sym typeface="Calibri"/>
              </a:rPr>
              <a:t>garantizar el respeto del patrimonio cultural inmaterial de las comunidades, grupos e individuos afectados </a:t>
            </a:r>
          </a:p>
          <a:p>
            <a:pPr marL="800100" marR="0" lvl="1" indent="-342900" algn="l" rtl="0">
              <a:spcBef>
                <a:spcPts val="0"/>
              </a:spcBef>
              <a:spcAft>
                <a:spcPts val="0"/>
              </a:spcAft>
              <a:buClr>
                <a:schemeClr val="dk1"/>
              </a:buClr>
              <a:buSzPts val="1800"/>
              <a:buFont typeface="Calibri"/>
              <a:buAutoNum type="alphaLcParenR"/>
            </a:pPr>
            <a:r>
              <a:rPr lang="es-ES" sz="1800" b="0" i="0" u="none" strike="noStrike" cap="none" dirty="0">
                <a:solidFill>
                  <a:schemeClr val="dk1"/>
                </a:solidFill>
                <a:latin typeface="Calibri"/>
                <a:ea typeface="Calibri"/>
                <a:cs typeface="Calibri"/>
                <a:sym typeface="Calibri"/>
              </a:rPr>
              <a:t>sensibilizar a nivel local, nacional e internacional sobre la importancia del patrimonio cultural inmaterial y garantizar su apreciación mutua </a:t>
            </a:r>
          </a:p>
          <a:p>
            <a:pPr marL="800100" marR="0" lvl="1" indent="-342900" algn="l" rtl="0">
              <a:spcBef>
                <a:spcPts val="0"/>
              </a:spcBef>
              <a:spcAft>
                <a:spcPts val="0"/>
              </a:spcAft>
              <a:buClr>
                <a:schemeClr val="dk1"/>
              </a:buClr>
              <a:buSzPts val="1800"/>
              <a:buFont typeface="Calibri"/>
              <a:buAutoNum type="alphaLcParenR"/>
            </a:pPr>
            <a:r>
              <a:rPr lang="es-ES" sz="1800" b="0" i="0" u="none" strike="noStrike" cap="none" dirty="0">
                <a:solidFill>
                  <a:schemeClr val="dk1"/>
                </a:solidFill>
                <a:latin typeface="Calibri"/>
                <a:ea typeface="Calibri"/>
                <a:cs typeface="Calibri"/>
                <a:sym typeface="Calibri"/>
              </a:rPr>
              <a:t>prever la cooperación y la asistencia internacionales.</a:t>
            </a:r>
            <a:endParaRPr sz="1800" dirty="0">
              <a:solidFill>
                <a:schemeClr val="dk1"/>
              </a:solidFill>
              <a:latin typeface="Calibri"/>
              <a:ea typeface="Calibri"/>
              <a:cs typeface="Calibri"/>
              <a:sym typeface="Calibri"/>
            </a:endParaRPr>
          </a:p>
        </p:txBody>
      </p:sp>
      <p:pic>
        <p:nvPicPr>
          <p:cNvPr id="214" name="Google Shape;214;p7" descr="A person and person dancing on a stage&#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4167" y="1392916"/>
            <a:ext cx="2660650" cy="1885950"/>
          </a:xfrm>
          <a:prstGeom prst="rect">
            <a:avLst/>
          </a:prstGeom>
          <a:noFill/>
          <a:ln>
            <a:noFill/>
          </a:ln>
        </p:spPr>
      </p:pic>
      <p:grpSp>
        <p:nvGrpSpPr>
          <p:cNvPr id="215" name="Google Shape;215;p7"/>
          <p:cNvGrpSpPr/>
          <p:nvPr/>
        </p:nvGrpSpPr>
        <p:grpSpPr>
          <a:xfrm>
            <a:off x="2902526" y="524376"/>
            <a:ext cx="1361571" cy="349188"/>
            <a:chOff x="10604072" y="448487"/>
            <a:chExt cx="1361571" cy="349188"/>
          </a:xfrm>
        </p:grpSpPr>
        <p:sp>
          <p:nvSpPr>
            <p:cNvPr id="216" name="Google Shape;216;p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1.2. El </a:t>
            </a:r>
            <a:r>
              <a:rPr lang="en-US" sz="4400" dirty="0" err="1">
                <a:solidFill>
                  <a:srgbClr val="2F5496"/>
                </a:solidFill>
                <a:latin typeface="Calibri"/>
                <a:ea typeface="Calibri"/>
                <a:cs typeface="Calibri"/>
                <a:sym typeface="Calibri"/>
              </a:rPr>
              <a:t>rol</a:t>
            </a:r>
            <a:r>
              <a:rPr lang="en-US" sz="4400" dirty="0">
                <a:solidFill>
                  <a:srgbClr val="2F5496"/>
                </a:solidFill>
                <a:latin typeface="Calibri"/>
                <a:ea typeface="Calibri"/>
                <a:cs typeface="Calibri"/>
                <a:sym typeface="Calibri"/>
              </a:rPr>
              <a:t> de la UNESCO</a:t>
            </a:r>
            <a:endParaRPr dirty="0"/>
          </a:p>
        </p:txBody>
      </p:sp>
      <p:sp>
        <p:nvSpPr>
          <p:cNvPr id="225" name="Google Shape;225;p8"/>
          <p:cNvSpPr txBox="1"/>
          <p:nvPr/>
        </p:nvSpPr>
        <p:spPr>
          <a:xfrm>
            <a:off x="824593" y="1199422"/>
            <a:ext cx="9086324"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Una parte del trabajo de la UNESCO en colaboración con los Estados miembros se realiza a través de las Listas de la Convención</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26" name="Google Shape;226;p8"/>
          <p:cNvGrpSpPr/>
          <p:nvPr/>
        </p:nvGrpSpPr>
        <p:grpSpPr>
          <a:xfrm>
            <a:off x="1273924" y="2085846"/>
            <a:ext cx="9073943" cy="4147806"/>
            <a:chOff x="52466" y="185794"/>
            <a:chExt cx="9073943" cy="4147806"/>
          </a:xfrm>
        </p:grpSpPr>
        <p:sp>
          <p:nvSpPr>
            <p:cNvPr id="227" name="Google Shape;227;p8"/>
            <p:cNvSpPr/>
            <p:nvPr/>
          </p:nvSpPr>
          <p:spPr>
            <a:xfrm rot="-5400000">
              <a:off x="-1410248" y="2225283"/>
              <a:ext cx="3362379" cy="436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txBox="1"/>
            <p:nvPr/>
          </p:nvSpPr>
          <p:spPr>
            <a:xfrm rot="-5400000">
              <a:off x="-1410248"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dirty="0">
                  <a:solidFill>
                    <a:schemeClr val="dk1"/>
                  </a:solidFill>
                  <a:latin typeface="Calibri"/>
                  <a:ea typeface="Calibri"/>
                  <a:cs typeface="Calibri"/>
                  <a:sym typeface="Calibri"/>
                </a:rPr>
                <a:t>1</a:t>
              </a:r>
              <a:endParaRPr dirty="0"/>
            </a:p>
          </p:txBody>
        </p:sp>
        <p:sp>
          <p:nvSpPr>
            <p:cNvPr id="229" name="Google Shape;229;p8"/>
            <p:cNvSpPr/>
            <p:nvPr/>
          </p:nvSpPr>
          <p:spPr>
            <a:xfrm>
              <a:off x="489416" y="762568"/>
              <a:ext cx="2176475" cy="3571032"/>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txBox="1"/>
            <p:nvPr/>
          </p:nvSpPr>
          <p:spPr>
            <a:xfrm>
              <a:off x="489416" y="752735"/>
              <a:ext cx="2176475" cy="3246567"/>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Lista del </a:t>
              </a:r>
              <a:r>
                <a:rPr lang="en-US" sz="1600" b="1" i="0" u="none" strike="noStrike" cap="none" dirty="0" err="1">
                  <a:solidFill>
                    <a:schemeClr val="dk1"/>
                  </a:solidFill>
                  <a:latin typeface="Calibri"/>
                  <a:ea typeface="Calibri"/>
                  <a:cs typeface="Calibri"/>
                  <a:sym typeface="Calibri"/>
                </a:rPr>
                <a:t>Patrimonio</a:t>
              </a:r>
              <a:r>
                <a:rPr lang="en-US" sz="1600" b="1" i="0" u="none" strike="noStrike" cap="none" dirty="0">
                  <a:solidFill>
                    <a:schemeClr val="dk1"/>
                  </a:solidFill>
                  <a:latin typeface="Calibri"/>
                  <a:ea typeface="Calibri"/>
                  <a:cs typeface="Calibri"/>
                  <a:sym typeface="Calibri"/>
                </a:rPr>
                <a:t> Cultural </a:t>
              </a:r>
              <a:r>
                <a:rPr lang="en-US" sz="1600" b="1" i="0" u="none" strike="noStrike" cap="none" dirty="0" err="1">
                  <a:solidFill>
                    <a:schemeClr val="dk1"/>
                  </a:solidFill>
                  <a:latin typeface="Calibri"/>
                  <a:ea typeface="Calibri"/>
                  <a:cs typeface="Calibri"/>
                  <a:sym typeface="Calibri"/>
                </a:rPr>
                <a:t>Inmaterial</a:t>
              </a:r>
              <a:r>
                <a:rPr lang="en-US" sz="1600" b="1" i="0" u="none" strike="noStrike" cap="none" dirty="0">
                  <a:solidFill>
                    <a:schemeClr val="dk1"/>
                  </a:solidFill>
                  <a:latin typeface="Calibri"/>
                  <a:ea typeface="Calibri"/>
                  <a:cs typeface="Calibri"/>
                  <a:sym typeface="Calibri"/>
                </a:rPr>
                <a:t> que </a:t>
              </a:r>
              <a:r>
                <a:rPr lang="en-US" sz="1600" b="1" i="0" u="none" strike="noStrike" cap="none" dirty="0" err="1">
                  <a:solidFill>
                    <a:schemeClr val="dk1"/>
                  </a:solidFill>
                  <a:latin typeface="Calibri"/>
                  <a:ea typeface="Calibri"/>
                  <a:cs typeface="Calibri"/>
                  <a:sym typeface="Calibri"/>
                </a:rPr>
                <a:t>necesita</a:t>
              </a:r>
              <a:r>
                <a:rPr lang="en-US" sz="1600" b="1" i="0" u="none" strike="noStrike" cap="none" dirty="0">
                  <a:solidFill>
                    <a:schemeClr val="dk1"/>
                  </a:solidFill>
                  <a:latin typeface="Calibri"/>
                  <a:ea typeface="Calibri"/>
                  <a:cs typeface="Calibri"/>
                  <a:sym typeface="Calibri"/>
                </a:rPr>
                <a:t> ser </a:t>
              </a:r>
              <a:r>
                <a:rPr lang="en-US" sz="1600" b="1" i="0" u="none" strike="noStrike" cap="none" dirty="0" err="1">
                  <a:solidFill>
                    <a:schemeClr val="dk1"/>
                  </a:solidFill>
                  <a:latin typeface="Calibri"/>
                  <a:ea typeface="Calibri"/>
                  <a:cs typeface="Calibri"/>
                  <a:sym typeface="Calibri"/>
                </a:rPr>
                <a:t>salvaguardado</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urgentemente</a:t>
              </a:r>
              <a:r>
                <a:rPr lang="en-US" sz="1600" b="1" i="0" u="none" strike="noStrike" cap="none" dirty="0">
                  <a:solidFill>
                    <a:schemeClr val="dk1"/>
                  </a:solidFill>
                  <a:latin typeface="Calibri"/>
                  <a:ea typeface="Calibri"/>
                  <a:cs typeface="Calibri"/>
                  <a:sym typeface="Calibri"/>
                </a:rPr>
                <a:t> </a:t>
              </a:r>
              <a:r>
                <a:rPr lang="en-US" sz="1600" b="0"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40"/>
                </a:spcBef>
                <a:spcAft>
                  <a:spcPts val="0"/>
                </a:spcAft>
                <a:buClr>
                  <a:schemeClr val="dk1"/>
                </a:buClr>
                <a:buSzPts val="1300"/>
                <a:buFont typeface="Calibri"/>
                <a:buNone/>
              </a:pPr>
              <a:endParaRPr lang="es-ES" sz="13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400"/>
                <a:buFont typeface="Noto Sans Symbols"/>
                <a:buChar char="▪"/>
              </a:pPr>
              <a:r>
                <a:rPr lang="es-ES" sz="1400" b="0" i="0" u="none" strike="noStrike" cap="none" dirty="0">
                  <a:solidFill>
                    <a:schemeClr val="dk1"/>
                  </a:solidFill>
                  <a:latin typeface="Calibri"/>
                  <a:ea typeface="Calibri"/>
                  <a:cs typeface="Calibri"/>
                  <a:sym typeface="Calibri"/>
                </a:rPr>
                <a:t>compuesto por elementos del patrimonio inmaterial que las comunidades interesadas y los Estados Partes consideran que requieren medidas urgentes para mantenerlos vivos</a:t>
              </a:r>
              <a:r>
                <a:rPr lang="en-US" sz="1400" b="0" i="0" u="none" strike="noStrike" cap="none" dirty="0">
                  <a:solidFill>
                    <a:schemeClr val="dk1"/>
                  </a:solidFill>
                  <a:latin typeface="Calibri"/>
                  <a:ea typeface="Calibri"/>
                  <a:cs typeface="Calibri"/>
                  <a:sym typeface="Calibri"/>
                </a:rPr>
                <a:t>. </a:t>
              </a:r>
            </a:p>
          </p:txBody>
        </p:sp>
        <p:sp>
          <p:nvSpPr>
            <p:cNvPr id="231" name="Google Shape;231;p8"/>
            <p:cNvSpPr/>
            <p:nvPr/>
          </p:nvSpPr>
          <p:spPr>
            <a:xfrm>
              <a:off x="52466" y="185794"/>
              <a:ext cx="873900" cy="87390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8"/>
            <p:cNvSpPr/>
            <p:nvPr/>
          </p:nvSpPr>
          <p:spPr>
            <a:xfrm rot="-5400000">
              <a:off x="1773734" y="2225283"/>
              <a:ext cx="3362379" cy="436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txBox="1"/>
            <p:nvPr/>
          </p:nvSpPr>
          <p:spPr>
            <a:xfrm rot="-5400000">
              <a:off x="1773734"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2</a:t>
              </a:r>
              <a:endParaRPr/>
            </a:p>
          </p:txBody>
        </p:sp>
        <p:sp>
          <p:nvSpPr>
            <p:cNvPr id="234" name="Google Shape;234;p8"/>
            <p:cNvSpPr/>
            <p:nvPr/>
          </p:nvSpPr>
          <p:spPr>
            <a:xfrm>
              <a:off x="3735428" y="812701"/>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txBox="1"/>
            <p:nvPr/>
          </p:nvSpPr>
          <p:spPr>
            <a:xfrm>
              <a:off x="3735428" y="812701"/>
              <a:ext cx="2176475" cy="3520899"/>
            </a:xfrm>
            <a:prstGeom prst="rect">
              <a:avLst/>
            </a:prstGeom>
            <a:solidFill>
              <a:srgbClr val="FFC000"/>
            </a:solid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s-ES" sz="1600" b="1" i="0" u="none" strike="noStrike" cap="none" dirty="0">
                  <a:solidFill>
                    <a:schemeClr val="dk1"/>
                  </a:solidFill>
                  <a:latin typeface="Calibri"/>
                  <a:ea typeface="Calibri"/>
                  <a:cs typeface="Calibri"/>
                  <a:sym typeface="Calibri"/>
                </a:rPr>
                <a:t>Lista Representativa del Patrimonio Cultural Inmaterial de la Humanidad: </a:t>
              </a:r>
            </a:p>
            <a:p>
              <a:pPr marL="114300" marR="0" lvl="1" indent="-114300" algn="l" rtl="0">
                <a:lnSpc>
                  <a:spcPct val="90000"/>
                </a:lnSpc>
                <a:spcBef>
                  <a:spcPts val="240"/>
                </a:spcBef>
                <a:spcAft>
                  <a:spcPts val="0"/>
                </a:spcAft>
                <a:buClr>
                  <a:schemeClr val="dk1"/>
                </a:buClr>
                <a:buSzPts val="1300"/>
                <a:buFont typeface="Calibri"/>
                <a:buNone/>
              </a:pPr>
              <a:endParaRPr lang="es-ES" sz="13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4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400"/>
                <a:buFont typeface="Noto Sans Symbols"/>
                <a:buChar char="▪"/>
              </a:pPr>
              <a:r>
                <a:rPr lang="es-ES" sz="1400" b="0" i="0" u="none" strike="noStrike" cap="none" dirty="0">
                  <a:solidFill>
                    <a:schemeClr val="dk1"/>
                  </a:solidFill>
                  <a:latin typeface="Calibri"/>
                  <a:ea typeface="Calibri"/>
                  <a:cs typeface="Calibri"/>
                  <a:sym typeface="Calibri"/>
                </a:rPr>
                <a:t>formado por aquellos elementos del patrimonio inmaterial que ayudan a demostrar la diversidad de este patrimonio y a concienciar sobre su importancia.</a:t>
              </a:r>
            </a:p>
            <a:p>
              <a:pPr marL="114300" marR="0" lvl="1" indent="-31750" algn="l" rtl="0">
                <a:lnSpc>
                  <a:spcPct val="90000"/>
                </a:lnSpc>
                <a:spcBef>
                  <a:spcPts val="210"/>
                </a:spcBef>
                <a:spcAft>
                  <a:spcPts val="0"/>
                </a:spcAft>
                <a:buClr>
                  <a:schemeClr val="dk1"/>
                </a:buClr>
                <a:buSzPts val="1300"/>
                <a:buFont typeface="Calibri"/>
                <a:buNone/>
              </a:pPr>
              <a:endParaRPr sz="1300" b="0" i="0" u="none" strike="noStrike" cap="none" dirty="0">
                <a:solidFill>
                  <a:schemeClr val="lt1"/>
                </a:solidFill>
                <a:latin typeface="Calibri"/>
                <a:ea typeface="Calibri"/>
                <a:cs typeface="Calibri"/>
                <a:sym typeface="Calibri"/>
              </a:endParaRPr>
            </a:p>
          </p:txBody>
        </p:sp>
        <p:sp>
          <p:nvSpPr>
            <p:cNvPr id="236" name="Google Shape;236;p8"/>
            <p:cNvSpPr/>
            <p:nvPr/>
          </p:nvSpPr>
          <p:spPr>
            <a:xfrm>
              <a:off x="3236449" y="185794"/>
              <a:ext cx="873900" cy="87390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rot="-5400000">
              <a:off x="4957717" y="2225283"/>
              <a:ext cx="3362379" cy="436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txBox="1"/>
            <p:nvPr/>
          </p:nvSpPr>
          <p:spPr>
            <a:xfrm rot="-5400000">
              <a:off x="4957717"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dirty="0">
                  <a:solidFill>
                    <a:schemeClr val="dk1"/>
                  </a:solidFill>
                  <a:latin typeface="Calibri"/>
                  <a:ea typeface="Calibri"/>
                  <a:cs typeface="Calibri"/>
                  <a:sym typeface="Calibri"/>
                </a:rPr>
                <a:t>3</a:t>
              </a:r>
              <a:endParaRPr dirty="0"/>
            </a:p>
          </p:txBody>
        </p:sp>
        <p:sp>
          <p:nvSpPr>
            <p:cNvPr id="239" name="Google Shape;239;p8"/>
            <p:cNvSpPr/>
            <p:nvPr/>
          </p:nvSpPr>
          <p:spPr>
            <a:xfrm>
              <a:off x="6857382" y="762568"/>
              <a:ext cx="2269027" cy="3571032"/>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txBox="1"/>
            <p:nvPr/>
          </p:nvSpPr>
          <p:spPr>
            <a:xfrm>
              <a:off x="6857382" y="762568"/>
              <a:ext cx="2176475" cy="3412512"/>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n-US" sz="1600" b="1" i="0" u="none" strike="noStrike" cap="none" dirty="0" err="1">
                  <a:solidFill>
                    <a:schemeClr val="dk1"/>
                  </a:solidFill>
                  <a:latin typeface="Calibri"/>
                  <a:ea typeface="Calibri"/>
                  <a:cs typeface="Calibri"/>
                  <a:sym typeface="Calibri"/>
                </a:rPr>
                <a:t>Registro</a:t>
              </a:r>
              <a:r>
                <a:rPr lang="en-US" sz="1600" b="1" i="0" u="none" strike="noStrike" cap="none" dirty="0">
                  <a:solidFill>
                    <a:schemeClr val="dk1"/>
                  </a:solidFill>
                  <a:latin typeface="Calibri"/>
                  <a:ea typeface="Calibri"/>
                  <a:cs typeface="Calibri"/>
                  <a:sym typeface="Calibri"/>
                </a:rPr>
                <a:t> de </a:t>
              </a:r>
              <a:r>
                <a:rPr lang="en-US" sz="1600" b="1" i="0" u="none" strike="noStrike" cap="none" dirty="0" err="1">
                  <a:solidFill>
                    <a:schemeClr val="dk1"/>
                  </a:solidFill>
                  <a:latin typeface="Calibri"/>
                  <a:ea typeface="Calibri"/>
                  <a:cs typeface="Calibri"/>
                  <a:sym typeface="Calibri"/>
                </a:rPr>
                <a:t>Buenas</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Prácticas</a:t>
              </a:r>
              <a:r>
                <a:rPr lang="en-US" sz="1600" b="1" i="0" u="none" strike="noStrike" cap="none" dirty="0">
                  <a:solidFill>
                    <a:schemeClr val="dk1"/>
                  </a:solidFill>
                  <a:latin typeface="Calibri"/>
                  <a:ea typeface="Calibri"/>
                  <a:cs typeface="Calibri"/>
                  <a:sym typeface="Calibri"/>
                </a:rPr>
                <a:t> de </a:t>
              </a:r>
              <a:r>
                <a:rPr lang="en-US" sz="1600" b="1" i="0" u="none" strike="noStrike" cap="none" dirty="0" err="1">
                  <a:solidFill>
                    <a:schemeClr val="dk1"/>
                  </a:solidFill>
                  <a:latin typeface="Calibri"/>
                  <a:ea typeface="Calibri"/>
                  <a:cs typeface="Calibri"/>
                  <a:sym typeface="Calibri"/>
                </a:rPr>
                <a:t>Salvaguardia</a:t>
              </a:r>
              <a:r>
                <a:rPr lang="en-US" sz="1600" b="1" i="0" u="none" strike="noStrike" cap="none" dirty="0">
                  <a:solidFill>
                    <a:schemeClr val="dk1"/>
                  </a:solidFill>
                  <a:latin typeface="Calibri"/>
                  <a:ea typeface="Calibri"/>
                  <a:cs typeface="Calibri"/>
                  <a:sym typeface="Calibri"/>
                </a:rPr>
                <a:t>: </a:t>
              </a:r>
            </a:p>
            <a:p>
              <a:pPr marL="114300" marR="0" lvl="1" indent="-114300" algn="l" rtl="0">
                <a:lnSpc>
                  <a:spcPct val="90000"/>
                </a:lnSpc>
                <a:spcBef>
                  <a:spcPts val="240"/>
                </a:spcBef>
                <a:spcAft>
                  <a:spcPts val="0"/>
                </a:spcAft>
                <a:buClr>
                  <a:schemeClr val="dk1"/>
                </a:buClr>
                <a:buSzPts val="1500"/>
                <a:buFont typeface="Calibri"/>
                <a:buNone/>
              </a:pPr>
              <a:endParaRPr lang="es-ES" sz="15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40"/>
                </a:spcBef>
                <a:spcAft>
                  <a:spcPts val="0"/>
                </a:spcAft>
                <a:buClr>
                  <a:schemeClr val="dk1"/>
                </a:buClr>
                <a:buSzPts val="1500"/>
                <a:buFont typeface="Calibri"/>
                <a:buNone/>
              </a:pPr>
              <a:endParaRPr lang="es-ES" sz="15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40"/>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400"/>
                <a:buFont typeface="Noto Sans Symbols"/>
                <a:buChar char="▪"/>
              </a:pPr>
              <a:r>
                <a:rPr lang="es-ES" sz="1400" b="0" i="0" u="none" strike="noStrike" cap="none" dirty="0">
                  <a:solidFill>
                    <a:schemeClr val="dk1"/>
                  </a:solidFill>
                  <a:latin typeface="Calibri"/>
                  <a:ea typeface="Calibri"/>
                  <a:cs typeface="Calibri"/>
                  <a:sym typeface="Calibri"/>
                </a:rPr>
                <a:t>contiene los programas, proyectos y actividades que mejor reflejan los principios y objetivos de la Convención.</a:t>
              </a:r>
            </a:p>
          </p:txBody>
        </p:sp>
        <p:sp>
          <p:nvSpPr>
            <p:cNvPr id="241" name="Google Shape;241;p8"/>
            <p:cNvSpPr/>
            <p:nvPr/>
          </p:nvSpPr>
          <p:spPr>
            <a:xfrm>
              <a:off x="6420432" y="185794"/>
              <a:ext cx="873900" cy="87390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8"/>
          <p:cNvGrpSpPr/>
          <p:nvPr/>
        </p:nvGrpSpPr>
        <p:grpSpPr>
          <a:xfrm>
            <a:off x="3388137" y="499919"/>
            <a:ext cx="1361571" cy="349188"/>
            <a:chOff x="10604072" y="448487"/>
            <a:chExt cx="1361571" cy="349188"/>
          </a:xfrm>
        </p:grpSpPr>
        <p:sp>
          <p:nvSpPr>
            <p:cNvPr id="243" name="Google Shape;243;p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9"/>
          <p:cNvSpPr txBox="1"/>
          <p:nvPr/>
        </p:nvSpPr>
        <p:spPr>
          <a:xfrm>
            <a:off x="373626" y="1602658"/>
            <a:ext cx="1025012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El sitio web oficial de la UNESCO sobre el Patrimonio Cultural Inmaterial contiene información sobre el trabajo de la UNESCO, pero también ofrece la posibilidad de ver el Patrimonio Inmaterial catalogado de forma visual e interactiva: </a:t>
            </a:r>
            <a:r>
              <a:rPr lang="es-ES" sz="1800" dirty="0">
                <a:solidFill>
                  <a:schemeClr val="dk1"/>
                </a:solidFill>
                <a:latin typeface="Calibri"/>
                <a:ea typeface="Calibri"/>
                <a:cs typeface="Calibri"/>
                <a:sym typeface="Calibri"/>
                <a:hlinkClick r:id="rId3"/>
              </a:rPr>
              <a:t>Indaga en el Patrimonio Cultural Intangible </a:t>
            </a:r>
            <a:r>
              <a:rPr lang="en-US" sz="1800" u="sng" dirty="0">
                <a:solidFill>
                  <a:srgbClr val="2F5496"/>
                </a:solidFill>
                <a:latin typeface="Calibri"/>
                <a:ea typeface="Calibri"/>
                <a:cs typeface="Calibri"/>
                <a:sym typeface="Calibri"/>
              </a:rPr>
              <a:t> </a:t>
            </a:r>
          </a:p>
        </p:txBody>
      </p:sp>
      <p:pic>
        <p:nvPicPr>
          <p:cNvPr id="252" name="Google Shape;252;p9" descr="Invitation to Dive into Intangible Cultural Heritage"/>
          <p:cNvPicPr preferRelativeResize="0"/>
          <p:nvPr/>
        </p:nvPicPr>
        <p:blipFill rotWithShape="1">
          <a:blip r:embed="rId4">
            <a:alphaModFix/>
          </a:blip>
          <a:srcRect/>
          <a:stretch/>
        </p:blipFill>
        <p:spPr>
          <a:xfrm>
            <a:off x="2286000" y="3099651"/>
            <a:ext cx="5214310" cy="2946086"/>
          </a:xfrm>
          <a:prstGeom prst="rect">
            <a:avLst/>
          </a:prstGeom>
          <a:noFill/>
          <a:ln>
            <a:noFill/>
          </a:ln>
        </p:spPr>
      </p:pic>
      <p:sp>
        <p:nvSpPr>
          <p:cNvPr id="253" name="Google Shape;253;p9"/>
          <p:cNvSpPr/>
          <p:nvPr/>
        </p:nvSpPr>
        <p:spPr>
          <a:xfrm>
            <a:off x="4988136" y="247134"/>
            <a:ext cx="731604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1.2. El </a:t>
            </a:r>
            <a:r>
              <a:rPr lang="en-US" sz="4000" dirty="0" err="1">
                <a:solidFill>
                  <a:srgbClr val="2F5496"/>
                </a:solidFill>
                <a:latin typeface="Calibri"/>
                <a:ea typeface="Calibri"/>
                <a:cs typeface="Calibri"/>
                <a:sym typeface="Calibri"/>
              </a:rPr>
              <a:t>rol</a:t>
            </a:r>
            <a:r>
              <a:rPr lang="en-US" sz="4000" dirty="0">
                <a:solidFill>
                  <a:srgbClr val="2F5496"/>
                </a:solidFill>
                <a:latin typeface="Calibri"/>
                <a:ea typeface="Calibri"/>
                <a:cs typeface="Calibri"/>
                <a:sym typeface="Calibri"/>
              </a:rPr>
              <a:t> de la UNESCO</a:t>
            </a:r>
            <a:endParaRPr dirty="0"/>
          </a:p>
        </p:txBody>
      </p:sp>
      <p:grpSp>
        <p:nvGrpSpPr>
          <p:cNvPr id="254" name="Google Shape;254;p9"/>
          <p:cNvGrpSpPr/>
          <p:nvPr/>
        </p:nvGrpSpPr>
        <p:grpSpPr>
          <a:xfrm>
            <a:off x="3531584" y="463075"/>
            <a:ext cx="1361571" cy="349188"/>
            <a:chOff x="10604072" y="448487"/>
            <a:chExt cx="1361571" cy="349188"/>
          </a:xfrm>
        </p:grpSpPr>
        <p:sp>
          <p:nvSpPr>
            <p:cNvPr id="255" name="Google Shape;255;p9"/>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4425</Words>
  <Application>Microsoft Office PowerPoint</Application>
  <PresentationFormat>Panorámica</PresentationFormat>
  <Paragraphs>521</Paragraphs>
  <Slides>45</Slides>
  <Notes>45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45</vt:i4>
      </vt:variant>
    </vt:vector>
  </HeadingPairs>
  <TitlesOfParts>
    <vt:vector size="49" baseType="lpstr">
      <vt:lpstr>Noto Sans Symbols</vt:lpstr>
      <vt:lpstr>Arial</vt:lpstr>
      <vt:lpstr>Calibri</vt:lpstr>
      <vt:lpstr>Tema de Office</vt:lpstr>
      <vt:lpstr>  Trabajar con el PCI - Desarrollar y valorar tus ideas  SOCIO: HAC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ICH - Developing and valuing your ideas   PARTNER: HAC</dc:title>
  <dc:creator>Dulce Rodriguez Ortiz</dc:creator>
  <cp:lastModifiedBy>al iws</cp:lastModifiedBy>
  <cp:revision>11</cp:revision>
  <dcterms:created xsi:type="dcterms:W3CDTF">2021-01-21T12:20:00Z</dcterms:created>
  <dcterms:modified xsi:type="dcterms:W3CDTF">2022-01-25T16:51:30Z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